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0"/>
  </p:notesMasterIdLst>
  <p:handoutMasterIdLst>
    <p:handoutMasterId r:id="rId101"/>
  </p:handoutMasterIdLst>
  <p:sldIdLst>
    <p:sldId id="2241" r:id="rId2"/>
    <p:sldId id="2323" r:id="rId3"/>
    <p:sldId id="2988" r:id="rId4"/>
    <p:sldId id="2989" r:id="rId5"/>
    <p:sldId id="2990" r:id="rId6"/>
    <p:sldId id="2997" r:id="rId7"/>
    <p:sldId id="3087" r:id="rId8"/>
    <p:sldId id="3120" r:id="rId9"/>
    <p:sldId id="3088" r:id="rId10"/>
    <p:sldId id="3116" r:id="rId11"/>
    <p:sldId id="3117" r:id="rId12"/>
    <p:sldId id="2285" r:id="rId13"/>
    <p:sldId id="3089" r:id="rId14"/>
    <p:sldId id="3000" r:id="rId15"/>
    <p:sldId id="3090" r:id="rId16"/>
    <p:sldId id="3118" r:id="rId17"/>
    <p:sldId id="3092" r:id="rId18"/>
    <p:sldId id="3094" r:id="rId19"/>
    <p:sldId id="3001" r:id="rId20"/>
    <p:sldId id="3002" r:id="rId21"/>
    <p:sldId id="3003" r:id="rId22"/>
    <p:sldId id="3004" r:id="rId23"/>
    <p:sldId id="3005" r:id="rId24"/>
    <p:sldId id="3006" r:id="rId25"/>
    <p:sldId id="3007" r:id="rId26"/>
    <p:sldId id="2893" r:id="rId27"/>
    <p:sldId id="2894" r:id="rId28"/>
    <p:sldId id="2895" r:id="rId29"/>
    <p:sldId id="3082" r:id="rId30"/>
    <p:sldId id="3083" r:id="rId31"/>
    <p:sldId id="3123" r:id="rId32"/>
    <p:sldId id="3008" r:id="rId33"/>
    <p:sldId id="3093" r:id="rId34"/>
    <p:sldId id="3095" r:id="rId35"/>
    <p:sldId id="2681" r:id="rId36"/>
    <p:sldId id="3097" r:id="rId37"/>
    <p:sldId id="2722" r:id="rId38"/>
    <p:sldId id="3096" r:id="rId39"/>
    <p:sldId id="3098" r:id="rId40"/>
    <p:sldId id="3099" r:id="rId41"/>
    <p:sldId id="3101" r:id="rId42"/>
    <p:sldId id="3119" r:id="rId43"/>
    <p:sldId id="3014" r:id="rId44"/>
    <p:sldId id="3016" r:id="rId45"/>
    <p:sldId id="3103" r:id="rId46"/>
    <p:sldId id="3105" r:id="rId47"/>
    <p:sldId id="3106" r:id="rId48"/>
    <p:sldId id="3107" r:id="rId49"/>
    <p:sldId id="3108" r:id="rId50"/>
    <p:sldId id="3109" r:id="rId51"/>
    <p:sldId id="3110" r:id="rId52"/>
    <p:sldId id="3111" r:id="rId53"/>
    <p:sldId id="3112" r:id="rId54"/>
    <p:sldId id="3113" r:id="rId55"/>
    <p:sldId id="2306" r:id="rId56"/>
    <p:sldId id="2272" r:id="rId57"/>
    <p:sldId id="2307" r:id="rId58"/>
    <p:sldId id="2904" r:id="rId59"/>
    <p:sldId id="2309" r:id="rId60"/>
    <p:sldId id="2901" r:id="rId61"/>
    <p:sldId id="2905" r:id="rId62"/>
    <p:sldId id="2907" r:id="rId63"/>
    <p:sldId id="2910" r:id="rId64"/>
    <p:sldId id="2911" r:id="rId65"/>
    <p:sldId id="2972" r:id="rId66"/>
    <p:sldId id="2908" r:id="rId67"/>
    <p:sldId id="2906" r:id="rId68"/>
    <p:sldId id="2909" r:id="rId69"/>
    <p:sldId id="2912" r:id="rId70"/>
    <p:sldId id="2913" r:id="rId71"/>
    <p:sldId id="2914" r:id="rId72"/>
    <p:sldId id="3122" r:id="rId73"/>
    <p:sldId id="2915" r:id="rId74"/>
    <p:sldId id="2916" r:id="rId75"/>
    <p:sldId id="2917" r:id="rId76"/>
    <p:sldId id="2478" r:id="rId77"/>
    <p:sldId id="1658" r:id="rId78"/>
    <p:sldId id="2698" r:id="rId79"/>
    <p:sldId id="1593" r:id="rId80"/>
    <p:sldId id="1613" r:id="rId81"/>
    <p:sldId id="1611" r:id="rId82"/>
    <p:sldId id="2896" r:id="rId83"/>
    <p:sldId id="3017" r:id="rId84"/>
    <p:sldId id="3078" r:id="rId85"/>
    <p:sldId id="1616" r:id="rId86"/>
    <p:sldId id="1662" r:id="rId87"/>
    <p:sldId id="3079" r:id="rId88"/>
    <p:sldId id="3080" r:id="rId89"/>
    <p:sldId id="1594" r:id="rId90"/>
    <p:sldId id="2897" r:id="rId91"/>
    <p:sldId id="2900" r:id="rId92"/>
    <p:sldId id="1620" r:id="rId93"/>
    <p:sldId id="1617" r:id="rId94"/>
    <p:sldId id="3076" r:id="rId95"/>
    <p:sldId id="2465" r:id="rId96"/>
    <p:sldId id="1671" r:id="rId97"/>
    <p:sldId id="2899" r:id="rId98"/>
    <p:sldId id="2852" r:id="rId9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432FF"/>
    <a:srgbClr val="32C0D8"/>
    <a:srgbClr val="CDCCFE"/>
    <a:srgbClr val="FFE6FE"/>
    <a:srgbClr val="CDF8CC"/>
    <a:srgbClr val="00CD28"/>
    <a:srgbClr val="BF569D"/>
    <a:srgbClr val="6E45A1"/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29" autoAdjust="0"/>
    <p:restoredTop sz="87042" autoAdjust="0"/>
  </p:normalViewPr>
  <p:slideViewPr>
    <p:cSldViewPr>
      <p:cViewPr>
        <p:scale>
          <a:sx n="88" d="100"/>
          <a:sy n="88" d="100"/>
        </p:scale>
        <p:origin x="144" y="800"/>
      </p:cViewPr>
      <p:guideLst>
        <p:guide orient="horz" pos="2480"/>
        <p:guide pos="34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8F5BC938-F194-904B-B5BD-66AA4C466E3E}"/>
    <pc:docChg chg="undo custSel addSld delSld modSld sldOrd">
      <pc:chgData name="魏 星达" userId="ca17b13798aa44f7" providerId="LiveId" clId="{8F5BC938-F194-904B-B5BD-66AA4C466E3E}" dt="2022-11-17T01:37:16.062" v="1699" actId="20577"/>
      <pc:docMkLst>
        <pc:docMk/>
      </pc:docMkLst>
      <pc:sldChg chg="modSp mod">
        <pc:chgData name="魏 星达" userId="ca17b13798aa44f7" providerId="LiveId" clId="{8F5BC938-F194-904B-B5BD-66AA4C466E3E}" dt="2022-11-17T00:13:58.926" v="79" actId="20577"/>
        <pc:sldMkLst>
          <pc:docMk/>
          <pc:sldMk cId="3628960693" sldId="2241"/>
        </pc:sldMkLst>
        <pc:spChg chg="mod">
          <ac:chgData name="魏 星达" userId="ca17b13798aa44f7" providerId="LiveId" clId="{8F5BC938-F194-904B-B5BD-66AA4C466E3E}" dt="2022-11-17T00:13:58.926" v="79" actId="20577"/>
          <ac:spMkLst>
            <pc:docMk/>
            <pc:sldMk cId="3628960693" sldId="2241"/>
            <ac:spMk id="10" creationId="{55205806-95B5-1349-B265-4053404601BB}"/>
          </ac:spMkLst>
        </pc:spChg>
      </pc:sldChg>
      <pc:sldChg chg="modSp mod">
        <pc:chgData name="魏 星达" userId="ca17b13798aa44f7" providerId="LiveId" clId="{8F5BC938-F194-904B-B5BD-66AA4C466E3E}" dt="2022-11-17T00:19:46.854" v="207" actId="1076"/>
        <pc:sldMkLst>
          <pc:docMk/>
          <pc:sldMk cId="3422876315" sldId="2285"/>
        </pc:sldMkLst>
        <pc:spChg chg="mod">
          <ac:chgData name="魏 星达" userId="ca17b13798aa44f7" providerId="LiveId" clId="{8F5BC938-F194-904B-B5BD-66AA4C466E3E}" dt="2022-11-17T00:19:44.556" v="206" actId="207"/>
          <ac:spMkLst>
            <pc:docMk/>
            <pc:sldMk cId="3422876315" sldId="2285"/>
            <ac:spMk id="3" creationId="{1D2CE7E9-1ED5-A4E5-39DC-A3E82EE3D3BC}"/>
          </ac:spMkLst>
        </pc:spChg>
        <pc:picChg chg="mod">
          <ac:chgData name="魏 星达" userId="ca17b13798aa44f7" providerId="LiveId" clId="{8F5BC938-F194-904B-B5BD-66AA4C466E3E}" dt="2022-11-17T00:19:46.854" v="207" actId="1076"/>
          <ac:picMkLst>
            <pc:docMk/>
            <pc:sldMk cId="3422876315" sldId="2285"/>
            <ac:picMk id="10" creationId="{4E0B899C-CE22-4E40-B777-7F2317FF918C}"/>
          </ac:picMkLst>
        </pc:picChg>
      </pc:sldChg>
      <pc:sldChg chg="addSp modSp mod">
        <pc:chgData name="魏 星达" userId="ca17b13798aa44f7" providerId="LiveId" clId="{8F5BC938-F194-904B-B5BD-66AA4C466E3E}" dt="2022-11-17T01:12:47.941" v="1210" actId="1076"/>
        <pc:sldMkLst>
          <pc:docMk/>
          <pc:sldMk cId="1194380511" sldId="2307"/>
        </pc:sldMkLst>
        <pc:spChg chg="add mod">
          <ac:chgData name="魏 星达" userId="ca17b13798aa44f7" providerId="LiveId" clId="{8F5BC938-F194-904B-B5BD-66AA4C466E3E}" dt="2022-11-17T01:12:47.941" v="1210" actId="1076"/>
          <ac:spMkLst>
            <pc:docMk/>
            <pc:sldMk cId="1194380511" sldId="2307"/>
            <ac:spMk id="7" creationId="{1EEEEC0E-A602-046D-445B-4D855AA1EEDF}"/>
          </ac:spMkLst>
        </pc:spChg>
        <pc:spChg chg="add mod">
          <ac:chgData name="魏 星达" userId="ca17b13798aa44f7" providerId="LiveId" clId="{8F5BC938-F194-904B-B5BD-66AA4C466E3E}" dt="2022-11-17T01:12:47.941" v="1210" actId="1076"/>
          <ac:spMkLst>
            <pc:docMk/>
            <pc:sldMk cId="1194380511" sldId="2307"/>
            <ac:spMk id="8" creationId="{C6775A80-6422-4F1F-2F02-587C8E731430}"/>
          </ac:spMkLst>
        </pc:spChg>
        <pc:spChg chg="add mod">
          <ac:chgData name="魏 星达" userId="ca17b13798aa44f7" providerId="LiveId" clId="{8F5BC938-F194-904B-B5BD-66AA4C466E3E}" dt="2022-11-17T01:12:47.941" v="1210" actId="1076"/>
          <ac:spMkLst>
            <pc:docMk/>
            <pc:sldMk cId="1194380511" sldId="2307"/>
            <ac:spMk id="11" creationId="{0475B724-C618-9328-781F-4E448504ECE0}"/>
          </ac:spMkLst>
        </pc:spChg>
        <pc:spChg chg="add mod">
          <ac:chgData name="魏 星达" userId="ca17b13798aa44f7" providerId="LiveId" clId="{8F5BC938-F194-904B-B5BD-66AA4C466E3E}" dt="2022-11-17T01:12:47.941" v="1210" actId="1076"/>
          <ac:spMkLst>
            <pc:docMk/>
            <pc:sldMk cId="1194380511" sldId="2307"/>
            <ac:spMk id="12" creationId="{65FCB929-7A82-8A33-FC54-7EB1049911D7}"/>
          </ac:spMkLst>
        </pc:spChg>
        <pc:spChg chg="add mod">
          <ac:chgData name="魏 星达" userId="ca17b13798aa44f7" providerId="LiveId" clId="{8F5BC938-F194-904B-B5BD-66AA4C466E3E}" dt="2022-11-17T01:12:47.941" v="1210" actId="1076"/>
          <ac:spMkLst>
            <pc:docMk/>
            <pc:sldMk cId="1194380511" sldId="2307"/>
            <ac:spMk id="13" creationId="{3A8F936B-EC87-9F66-A829-06334DE6EA37}"/>
          </ac:spMkLst>
        </pc:spChg>
        <pc:spChg chg="add mod">
          <ac:chgData name="魏 星达" userId="ca17b13798aa44f7" providerId="LiveId" clId="{8F5BC938-F194-904B-B5BD-66AA4C466E3E}" dt="2022-11-17T01:12:47.941" v="1210" actId="1076"/>
          <ac:spMkLst>
            <pc:docMk/>
            <pc:sldMk cId="1194380511" sldId="2307"/>
            <ac:spMk id="17" creationId="{1FB35BE5-5087-6313-4B25-5F9A34545863}"/>
          </ac:spMkLst>
        </pc:spChg>
        <pc:cxnChg chg="add mod">
          <ac:chgData name="魏 星达" userId="ca17b13798aa44f7" providerId="LiveId" clId="{8F5BC938-F194-904B-B5BD-66AA4C466E3E}" dt="2022-11-17T01:12:47.941" v="1210" actId="1076"/>
          <ac:cxnSpMkLst>
            <pc:docMk/>
            <pc:sldMk cId="1194380511" sldId="2307"/>
            <ac:cxnSpMk id="5" creationId="{1BD5BD36-4C8D-5D52-E04B-3FB350E39FB2}"/>
          </ac:cxnSpMkLst>
        </pc:cxnChg>
        <pc:cxnChg chg="add mod">
          <ac:chgData name="魏 星达" userId="ca17b13798aa44f7" providerId="LiveId" clId="{8F5BC938-F194-904B-B5BD-66AA4C466E3E}" dt="2022-11-17T01:12:47.941" v="1210" actId="1076"/>
          <ac:cxnSpMkLst>
            <pc:docMk/>
            <pc:sldMk cId="1194380511" sldId="2307"/>
            <ac:cxnSpMk id="6" creationId="{46EE125C-1876-B3E2-78C4-971D246D6D2A}"/>
          </ac:cxnSpMkLst>
        </pc:cxnChg>
        <pc:cxnChg chg="add mod">
          <ac:chgData name="魏 星达" userId="ca17b13798aa44f7" providerId="LiveId" clId="{8F5BC938-F194-904B-B5BD-66AA4C466E3E}" dt="2022-11-17T01:12:47.941" v="1210" actId="1076"/>
          <ac:cxnSpMkLst>
            <pc:docMk/>
            <pc:sldMk cId="1194380511" sldId="2307"/>
            <ac:cxnSpMk id="9" creationId="{239C83F3-1A7F-D1FB-946F-5EE8F891A0E0}"/>
          </ac:cxnSpMkLst>
        </pc:cxnChg>
        <pc:cxnChg chg="add mod">
          <ac:chgData name="魏 星达" userId="ca17b13798aa44f7" providerId="LiveId" clId="{8F5BC938-F194-904B-B5BD-66AA4C466E3E}" dt="2022-11-17T01:12:47.941" v="1210" actId="1076"/>
          <ac:cxnSpMkLst>
            <pc:docMk/>
            <pc:sldMk cId="1194380511" sldId="2307"/>
            <ac:cxnSpMk id="10" creationId="{DA52334F-CB0A-FC4F-7A4E-6FE04818C7D0}"/>
          </ac:cxnSpMkLst>
        </pc:cxnChg>
        <pc:cxnChg chg="add mod">
          <ac:chgData name="魏 星达" userId="ca17b13798aa44f7" providerId="LiveId" clId="{8F5BC938-F194-904B-B5BD-66AA4C466E3E}" dt="2022-11-17T01:12:47.941" v="1210" actId="1076"/>
          <ac:cxnSpMkLst>
            <pc:docMk/>
            <pc:sldMk cId="1194380511" sldId="2307"/>
            <ac:cxnSpMk id="14" creationId="{3EC637B0-DC3D-57FE-908D-147A051BBE9B}"/>
          </ac:cxnSpMkLst>
        </pc:cxnChg>
        <pc:cxnChg chg="add mod">
          <ac:chgData name="魏 星达" userId="ca17b13798aa44f7" providerId="LiveId" clId="{8F5BC938-F194-904B-B5BD-66AA4C466E3E}" dt="2022-11-17T01:12:47.941" v="1210" actId="1076"/>
          <ac:cxnSpMkLst>
            <pc:docMk/>
            <pc:sldMk cId="1194380511" sldId="2307"/>
            <ac:cxnSpMk id="15" creationId="{BEE2513E-2CA0-A4DD-AC28-52CFA3CC627F}"/>
          </ac:cxnSpMkLst>
        </pc:cxnChg>
        <pc:cxnChg chg="add mod">
          <ac:chgData name="魏 星达" userId="ca17b13798aa44f7" providerId="LiveId" clId="{8F5BC938-F194-904B-B5BD-66AA4C466E3E}" dt="2022-11-17T01:12:47.941" v="1210" actId="1076"/>
          <ac:cxnSpMkLst>
            <pc:docMk/>
            <pc:sldMk cId="1194380511" sldId="2307"/>
            <ac:cxnSpMk id="16" creationId="{4B1DAA8A-E67A-7DD2-ADBC-40E64991B318}"/>
          </ac:cxnSpMkLst>
        </pc:cxnChg>
      </pc:sldChg>
      <pc:sldChg chg="addSp modSp mod">
        <pc:chgData name="魏 星达" userId="ca17b13798aa44f7" providerId="LiveId" clId="{8F5BC938-F194-904B-B5BD-66AA4C466E3E}" dt="2022-11-17T01:15:42.926" v="1213" actId="1076"/>
        <pc:sldMkLst>
          <pc:docMk/>
          <pc:sldMk cId="2027776297" sldId="2309"/>
        </pc:sldMkLst>
        <pc:spChg chg="add mod">
          <ac:chgData name="魏 星达" userId="ca17b13798aa44f7" providerId="LiveId" clId="{8F5BC938-F194-904B-B5BD-66AA4C466E3E}" dt="2022-11-17T01:15:42.926" v="1213" actId="1076"/>
          <ac:spMkLst>
            <pc:docMk/>
            <pc:sldMk cId="2027776297" sldId="2309"/>
            <ac:spMk id="6" creationId="{2185D7FB-789F-4472-A91B-4B038A91118E}"/>
          </ac:spMkLst>
        </pc:spChg>
        <pc:spChg chg="add mod">
          <ac:chgData name="魏 星达" userId="ca17b13798aa44f7" providerId="LiveId" clId="{8F5BC938-F194-904B-B5BD-66AA4C466E3E}" dt="2022-11-17T01:15:42.926" v="1213" actId="1076"/>
          <ac:spMkLst>
            <pc:docMk/>
            <pc:sldMk cId="2027776297" sldId="2309"/>
            <ac:spMk id="7" creationId="{67901684-8CD2-D4B7-670F-4879812CF627}"/>
          </ac:spMkLst>
        </pc:spChg>
        <pc:spChg chg="add mod">
          <ac:chgData name="魏 星达" userId="ca17b13798aa44f7" providerId="LiveId" clId="{8F5BC938-F194-904B-B5BD-66AA4C466E3E}" dt="2022-11-17T01:15:42.926" v="1213" actId="1076"/>
          <ac:spMkLst>
            <pc:docMk/>
            <pc:sldMk cId="2027776297" sldId="2309"/>
            <ac:spMk id="11" creationId="{60F117F6-5820-0812-EECD-B26E4149554C}"/>
          </ac:spMkLst>
        </pc:spChg>
        <pc:spChg chg="add mod">
          <ac:chgData name="魏 星达" userId="ca17b13798aa44f7" providerId="LiveId" clId="{8F5BC938-F194-904B-B5BD-66AA4C466E3E}" dt="2022-11-17T01:15:42.926" v="1213" actId="1076"/>
          <ac:spMkLst>
            <pc:docMk/>
            <pc:sldMk cId="2027776297" sldId="2309"/>
            <ac:spMk id="12" creationId="{C191E080-B680-0AE2-461A-14DEB516F645}"/>
          </ac:spMkLst>
        </pc:spChg>
        <pc:spChg chg="add mod">
          <ac:chgData name="魏 星达" userId="ca17b13798aa44f7" providerId="LiveId" clId="{8F5BC938-F194-904B-B5BD-66AA4C466E3E}" dt="2022-11-17T01:15:42.926" v="1213" actId="1076"/>
          <ac:spMkLst>
            <pc:docMk/>
            <pc:sldMk cId="2027776297" sldId="2309"/>
            <ac:spMk id="13" creationId="{4486ACC3-8C0D-F035-B45C-EC5C8FE4E9E4}"/>
          </ac:spMkLst>
        </pc:spChg>
        <pc:spChg chg="add mod">
          <ac:chgData name="魏 星达" userId="ca17b13798aa44f7" providerId="LiveId" clId="{8F5BC938-F194-904B-B5BD-66AA4C466E3E}" dt="2022-11-17T01:15:42.926" v="1213" actId="1076"/>
          <ac:spMkLst>
            <pc:docMk/>
            <pc:sldMk cId="2027776297" sldId="2309"/>
            <ac:spMk id="17" creationId="{21D65648-136F-46D9-7F74-053F1FA1A2E4}"/>
          </ac:spMkLst>
        </pc:spChg>
        <pc:cxnChg chg="add mod">
          <ac:chgData name="魏 星达" userId="ca17b13798aa44f7" providerId="LiveId" clId="{8F5BC938-F194-904B-B5BD-66AA4C466E3E}" dt="2022-11-17T01:15:42.926" v="1213" actId="1076"/>
          <ac:cxnSpMkLst>
            <pc:docMk/>
            <pc:sldMk cId="2027776297" sldId="2309"/>
            <ac:cxnSpMk id="3" creationId="{D061F5F2-8546-BD89-72A9-76849239D28C}"/>
          </ac:cxnSpMkLst>
        </pc:cxnChg>
        <pc:cxnChg chg="add mod">
          <ac:chgData name="魏 星达" userId="ca17b13798aa44f7" providerId="LiveId" clId="{8F5BC938-F194-904B-B5BD-66AA4C466E3E}" dt="2022-11-17T01:15:42.926" v="1213" actId="1076"/>
          <ac:cxnSpMkLst>
            <pc:docMk/>
            <pc:sldMk cId="2027776297" sldId="2309"/>
            <ac:cxnSpMk id="5" creationId="{CFDA6A95-5588-5F9A-332F-A45309BFF426}"/>
          </ac:cxnSpMkLst>
        </pc:cxnChg>
        <pc:cxnChg chg="add mod">
          <ac:chgData name="魏 星达" userId="ca17b13798aa44f7" providerId="LiveId" clId="{8F5BC938-F194-904B-B5BD-66AA4C466E3E}" dt="2022-11-17T01:15:42.926" v="1213" actId="1076"/>
          <ac:cxnSpMkLst>
            <pc:docMk/>
            <pc:sldMk cId="2027776297" sldId="2309"/>
            <ac:cxnSpMk id="8" creationId="{B653003F-1827-55A3-00EB-692E21AD832C}"/>
          </ac:cxnSpMkLst>
        </pc:cxnChg>
        <pc:cxnChg chg="add mod">
          <ac:chgData name="魏 星达" userId="ca17b13798aa44f7" providerId="LiveId" clId="{8F5BC938-F194-904B-B5BD-66AA4C466E3E}" dt="2022-11-17T01:15:42.926" v="1213" actId="1076"/>
          <ac:cxnSpMkLst>
            <pc:docMk/>
            <pc:sldMk cId="2027776297" sldId="2309"/>
            <ac:cxnSpMk id="9" creationId="{99FB6903-FBC4-0210-690A-3C355971E73A}"/>
          </ac:cxnSpMkLst>
        </pc:cxnChg>
        <pc:cxnChg chg="add mod">
          <ac:chgData name="魏 星达" userId="ca17b13798aa44f7" providerId="LiveId" clId="{8F5BC938-F194-904B-B5BD-66AA4C466E3E}" dt="2022-11-17T01:15:42.926" v="1213" actId="1076"/>
          <ac:cxnSpMkLst>
            <pc:docMk/>
            <pc:sldMk cId="2027776297" sldId="2309"/>
            <ac:cxnSpMk id="14" creationId="{17C34493-1521-1B3A-871D-02499F5C1AE8}"/>
          </ac:cxnSpMkLst>
        </pc:cxnChg>
        <pc:cxnChg chg="add mod">
          <ac:chgData name="魏 星达" userId="ca17b13798aa44f7" providerId="LiveId" clId="{8F5BC938-F194-904B-B5BD-66AA4C466E3E}" dt="2022-11-17T01:15:42.926" v="1213" actId="1076"/>
          <ac:cxnSpMkLst>
            <pc:docMk/>
            <pc:sldMk cId="2027776297" sldId="2309"/>
            <ac:cxnSpMk id="15" creationId="{6ABE8ED0-A740-0BFA-8063-4AAC44D950C7}"/>
          </ac:cxnSpMkLst>
        </pc:cxnChg>
        <pc:cxnChg chg="add mod">
          <ac:chgData name="魏 星达" userId="ca17b13798aa44f7" providerId="LiveId" clId="{8F5BC938-F194-904B-B5BD-66AA4C466E3E}" dt="2022-11-17T01:15:42.926" v="1213" actId="1076"/>
          <ac:cxnSpMkLst>
            <pc:docMk/>
            <pc:sldMk cId="2027776297" sldId="2309"/>
            <ac:cxnSpMk id="16" creationId="{009C3284-ACBC-CA80-8C6A-D746E3EC06DA}"/>
          </ac:cxnSpMkLst>
        </pc:cxnChg>
      </pc:sldChg>
      <pc:sldChg chg="modSp mod modAnim">
        <pc:chgData name="魏 星达" userId="ca17b13798aa44f7" providerId="LiveId" clId="{8F5BC938-F194-904B-B5BD-66AA4C466E3E}" dt="2022-11-17T01:16:56.525" v="1284"/>
        <pc:sldMkLst>
          <pc:docMk/>
          <pc:sldMk cId="3802404198" sldId="2901"/>
        </pc:sldMkLst>
        <pc:spChg chg="mod">
          <ac:chgData name="魏 星达" userId="ca17b13798aa44f7" providerId="LiveId" clId="{8F5BC938-F194-904B-B5BD-66AA4C466E3E}" dt="2022-11-17T01:16:29.213" v="1278" actId="20577"/>
          <ac:spMkLst>
            <pc:docMk/>
            <pc:sldMk cId="3802404198" sldId="2901"/>
            <ac:spMk id="2" creationId="{36F440A6-8E79-8640-85D2-B0572650804A}"/>
          </ac:spMkLst>
        </pc:spChg>
        <pc:spChg chg="mod">
          <ac:chgData name="魏 星达" userId="ca17b13798aa44f7" providerId="LiveId" clId="{8F5BC938-F194-904B-B5BD-66AA4C466E3E}" dt="2022-11-17T01:16:44.178" v="1283" actId="20577"/>
          <ac:spMkLst>
            <pc:docMk/>
            <pc:sldMk cId="3802404198" sldId="2901"/>
            <ac:spMk id="3" creationId="{C27D5D01-98DF-6841-ACF8-CD0487337BF5}"/>
          </ac:spMkLst>
        </pc:spChg>
      </pc:sldChg>
      <pc:sldChg chg="modAnim">
        <pc:chgData name="魏 星达" userId="ca17b13798aa44f7" providerId="LiveId" clId="{8F5BC938-F194-904B-B5BD-66AA4C466E3E}" dt="2022-11-17T01:13:28.465" v="1211"/>
        <pc:sldMkLst>
          <pc:docMk/>
          <pc:sldMk cId="3939691287" sldId="2904"/>
        </pc:sldMkLst>
      </pc:sldChg>
      <pc:sldChg chg="modSp mod">
        <pc:chgData name="魏 星达" userId="ca17b13798aa44f7" providerId="LiveId" clId="{8F5BC938-F194-904B-B5BD-66AA4C466E3E}" dt="2022-11-17T01:32:15.816" v="1686" actId="20577"/>
        <pc:sldMkLst>
          <pc:docMk/>
          <pc:sldMk cId="2249255948" sldId="2906"/>
        </pc:sldMkLst>
        <pc:spChg chg="mod">
          <ac:chgData name="魏 星达" userId="ca17b13798aa44f7" providerId="LiveId" clId="{8F5BC938-F194-904B-B5BD-66AA4C466E3E}" dt="2022-11-17T01:32:15.816" v="1686" actId="20577"/>
          <ac:spMkLst>
            <pc:docMk/>
            <pc:sldMk cId="2249255948" sldId="2906"/>
            <ac:spMk id="3" creationId="{A2036223-C8C1-2444-AACB-E551041501A2}"/>
          </ac:spMkLst>
        </pc:spChg>
      </pc:sldChg>
      <pc:sldChg chg="modSp mod">
        <pc:chgData name="魏 星达" userId="ca17b13798aa44f7" providerId="LiveId" clId="{8F5BC938-F194-904B-B5BD-66AA4C466E3E}" dt="2022-11-16T11:39:09.069" v="17" actId="20577"/>
        <pc:sldMkLst>
          <pc:docMk/>
          <pc:sldMk cId="1962306947" sldId="2907"/>
        </pc:sldMkLst>
        <pc:spChg chg="mod">
          <ac:chgData name="魏 星达" userId="ca17b13798aa44f7" providerId="LiveId" clId="{8F5BC938-F194-904B-B5BD-66AA4C466E3E}" dt="2022-11-16T11:39:09.069" v="17" actId="20577"/>
          <ac:spMkLst>
            <pc:docMk/>
            <pc:sldMk cId="1962306947" sldId="2907"/>
            <ac:spMk id="3" creationId="{CED920E6-67BF-7E4D-8908-3756F1CF9F6D}"/>
          </ac:spMkLst>
        </pc:spChg>
      </pc:sldChg>
      <pc:sldChg chg="modSp mod">
        <pc:chgData name="魏 星达" userId="ca17b13798aa44f7" providerId="LiveId" clId="{8F5BC938-F194-904B-B5BD-66AA4C466E3E}" dt="2022-11-17T01:32:34.863" v="1695" actId="20577"/>
        <pc:sldMkLst>
          <pc:docMk/>
          <pc:sldMk cId="3003478482" sldId="2909"/>
        </pc:sldMkLst>
        <pc:spChg chg="mod">
          <ac:chgData name="魏 星达" userId="ca17b13798aa44f7" providerId="LiveId" clId="{8F5BC938-F194-904B-B5BD-66AA4C466E3E}" dt="2022-11-17T01:32:34.863" v="1695" actId="20577"/>
          <ac:spMkLst>
            <pc:docMk/>
            <pc:sldMk cId="3003478482" sldId="2909"/>
            <ac:spMk id="3" creationId="{2E24443E-E817-B14B-88AD-69C42DFB6385}"/>
          </ac:spMkLst>
        </pc:spChg>
      </pc:sldChg>
      <pc:sldChg chg="modSp mod">
        <pc:chgData name="魏 星达" userId="ca17b13798aa44f7" providerId="LiveId" clId="{8F5BC938-F194-904B-B5BD-66AA4C466E3E}" dt="2022-11-16T11:38:31.647" v="11" actId="20577"/>
        <pc:sldMkLst>
          <pc:docMk/>
          <pc:sldMk cId="1875319099" sldId="2910"/>
        </pc:sldMkLst>
        <pc:spChg chg="mod">
          <ac:chgData name="魏 星达" userId="ca17b13798aa44f7" providerId="LiveId" clId="{8F5BC938-F194-904B-B5BD-66AA4C466E3E}" dt="2022-11-16T11:38:31.647" v="11" actId="20577"/>
          <ac:spMkLst>
            <pc:docMk/>
            <pc:sldMk cId="1875319099" sldId="2910"/>
            <ac:spMk id="3" creationId="{CED920E6-67BF-7E4D-8908-3756F1CF9F6D}"/>
          </ac:spMkLst>
        </pc:spChg>
      </pc:sldChg>
      <pc:sldChg chg="modSp mod modAnim">
        <pc:chgData name="魏 星达" userId="ca17b13798aa44f7" providerId="LiveId" clId="{8F5BC938-F194-904B-B5BD-66AA4C466E3E}" dt="2022-11-17T01:29:21.539" v="1363"/>
        <pc:sldMkLst>
          <pc:docMk/>
          <pc:sldMk cId="2345470297" sldId="2911"/>
        </pc:sldMkLst>
        <pc:spChg chg="mod">
          <ac:chgData name="魏 星达" userId="ca17b13798aa44f7" providerId="LiveId" clId="{8F5BC938-F194-904B-B5BD-66AA4C466E3E}" dt="2022-11-17T01:29:15.471" v="1362" actId="20577"/>
          <ac:spMkLst>
            <pc:docMk/>
            <pc:sldMk cId="2345470297" sldId="2911"/>
            <ac:spMk id="3" creationId="{B68B637F-F550-A849-9911-0D5F4EE226D5}"/>
          </ac:spMkLst>
        </pc:spChg>
      </pc:sldChg>
      <pc:sldChg chg="delSp mod delAnim">
        <pc:chgData name="魏 星达" userId="ca17b13798aa44f7" providerId="LiveId" clId="{8F5BC938-F194-904B-B5BD-66AA4C466E3E}" dt="2022-11-17T01:33:40.881" v="1696" actId="478"/>
        <pc:sldMkLst>
          <pc:docMk/>
          <pc:sldMk cId="4198229701" sldId="2914"/>
        </pc:sldMkLst>
        <pc:spChg chg="del">
          <ac:chgData name="魏 星达" userId="ca17b13798aa44f7" providerId="LiveId" clId="{8F5BC938-F194-904B-B5BD-66AA4C466E3E}" dt="2022-11-17T01:33:40.881" v="1696" actId="478"/>
          <ac:spMkLst>
            <pc:docMk/>
            <pc:sldMk cId="4198229701" sldId="2914"/>
            <ac:spMk id="29" creationId="{B44CA00B-F10C-C348-9AA7-149391698A71}"/>
          </ac:spMkLst>
        </pc:spChg>
      </pc:sldChg>
      <pc:sldChg chg="modSp mod modNotesTx">
        <pc:chgData name="魏 星达" userId="ca17b13798aa44f7" providerId="LiveId" clId="{8F5BC938-F194-904B-B5BD-66AA4C466E3E}" dt="2022-11-17T00:35:49.748" v="1175" actId="20577"/>
        <pc:sldMkLst>
          <pc:docMk/>
          <pc:sldMk cId="215796392" sldId="3008"/>
        </pc:sldMkLst>
        <pc:spChg chg="mod">
          <ac:chgData name="魏 星达" userId="ca17b13798aa44f7" providerId="LiveId" clId="{8F5BC938-F194-904B-B5BD-66AA4C466E3E}" dt="2022-11-17T00:33:12.304" v="1135" actId="20577"/>
          <ac:spMkLst>
            <pc:docMk/>
            <pc:sldMk cId="215796392" sldId="3008"/>
            <ac:spMk id="3" creationId="{7386CDFC-BED7-7F48-AD43-67185F86E19B}"/>
          </ac:spMkLst>
        </pc:spChg>
      </pc:sldChg>
      <pc:sldChg chg="ord">
        <pc:chgData name="魏 星达" userId="ca17b13798aa44f7" providerId="LiveId" clId="{8F5BC938-F194-904B-B5BD-66AA4C466E3E}" dt="2022-11-17T01:36:41.220" v="1697" actId="20578"/>
        <pc:sldMkLst>
          <pc:docMk/>
          <pc:sldMk cId="492646061" sldId="3017"/>
        </pc:sldMkLst>
      </pc:sldChg>
      <pc:sldChg chg="modSp mod">
        <pc:chgData name="魏 星达" userId="ca17b13798aa44f7" providerId="LiveId" clId="{8F5BC938-F194-904B-B5BD-66AA4C466E3E}" dt="2022-11-17T01:37:16.062" v="1699" actId="20577"/>
        <pc:sldMkLst>
          <pc:docMk/>
          <pc:sldMk cId="2911702004" sldId="3079"/>
        </pc:sldMkLst>
        <pc:spChg chg="mod">
          <ac:chgData name="魏 星达" userId="ca17b13798aa44f7" providerId="LiveId" clId="{8F5BC938-F194-904B-B5BD-66AA4C466E3E}" dt="2022-11-17T01:37:16.062" v="1699" actId="20577"/>
          <ac:spMkLst>
            <pc:docMk/>
            <pc:sldMk cId="2911702004" sldId="3079"/>
            <ac:spMk id="3" creationId="{7BC0CF30-FBF9-984E-B506-2B936B32AC69}"/>
          </ac:spMkLst>
        </pc:spChg>
      </pc:sldChg>
      <pc:sldChg chg="modSp mod">
        <pc:chgData name="魏 星达" userId="ca17b13798aa44f7" providerId="LiveId" clId="{8F5BC938-F194-904B-B5BD-66AA4C466E3E}" dt="2022-11-17T00:27:48.444" v="615" actId="1076"/>
        <pc:sldMkLst>
          <pc:docMk/>
          <pc:sldMk cId="354840477" sldId="3082"/>
        </pc:sldMkLst>
        <pc:spChg chg="mod">
          <ac:chgData name="魏 星达" userId="ca17b13798aa44f7" providerId="LiveId" clId="{8F5BC938-F194-904B-B5BD-66AA4C466E3E}" dt="2022-11-17T00:27:48.444" v="615" actId="1076"/>
          <ac:spMkLst>
            <pc:docMk/>
            <pc:sldMk cId="354840477" sldId="3082"/>
            <ac:spMk id="42" creationId="{D738CC06-69C1-B14F-B523-F08F99D7ABEC}"/>
          </ac:spMkLst>
        </pc:spChg>
      </pc:sldChg>
      <pc:sldChg chg="addSp delSp modSp mod">
        <pc:chgData name="魏 星达" userId="ca17b13798aa44f7" providerId="LiveId" clId="{8F5BC938-F194-904B-B5BD-66AA4C466E3E}" dt="2022-11-17T00:29:04.318" v="631" actId="11529"/>
        <pc:sldMkLst>
          <pc:docMk/>
          <pc:sldMk cId="1280773889" sldId="3083"/>
        </pc:sldMkLst>
        <pc:spChg chg="add del">
          <ac:chgData name="魏 星达" userId="ca17b13798aa44f7" providerId="LiveId" clId="{8F5BC938-F194-904B-B5BD-66AA4C466E3E}" dt="2022-11-17T00:29:04.318" v="631" actId="11529"/>
          <ac:spMkLst>
            <pc:docMk/>
            <pc:sldMk cId="1280773889" sldId="3083"/>
            <ac:spMk id="9" creationId="{BA89D2BE-1944-F1EF-80A9-C326E55C4274}"/>
          </ac:spMkLst>
        </pc:spChg>
        <pc:spChg chg="add del mod">
          <ac:chgData name="魏 星达" userId="ca17b13798aa44f7" providerId="LiveId" clId="{8F5BC938-F194-904B-B5BD-66AA4C466E3E}" dt="2022-11-17T00:29:03.836" v="630"/>
          <ac:spMkLst>
            <pc:docMk/>
            <pc:sldMk cId="1280773889" sldId="3083"/>
            <ac:spMk id="10" creationId="{9AFA6076-A0CE-588E-A7CD-C2316FF6D315}"/>
          </ac:spMkLst>
        </pc:spChg>
        <pc:spChg chg="add del mod">
          <ac:chgData name="魏 星达" userId="ca17b13798aa44f7" providerId="LiveId" clId="{8F5BC938-F194-904B-B5BD-66AA4C466E3E}" dt="2022-11-17T00:29:03.017" v="628"/>
          <ac:spMkLst>
            <pc:docMk/>
            <pc:sldMk cId="1280773889" sldId="3083"/>
            <ac:spMk id="11" creationId="{E09C0D17-26FB-8FD9-878F-8DCFA2C0B782}"/>
          </ac:spMkLst>
        </pc:spChg>
        <pc:spChg chg="add del mod">
          <ac:chgData name="魏 星达" userId="ca17b13798aa44f7" providerId="LiveId" clId="{8F5BC938-F194-904B-B5BD-66AA4C466E3E}" dt="2022-11-17T00:29:02.404" v="626"/>
          <ac:spMkLst>
            <pc:docMk/>
            <pc:sldMk cId="1280773889" sldId="3083"/>
            <ac:spMk id="12" creationId="{D0113BCD-3986-F786-D81B-8360F5662F99}"/>
          </ac:spMkLst>
        </pc:spChg>
        <pc:cxnChg chg="mod">
          <ac:chgData name="魏 星达" userId="ca17b13798aa44f7" providerId="LiveId" clId="{8F5BC938-F194-904B-B5BD-66AA4C466E3E}" dt="2022-11-17T00:28:51.583" v="619" actId="1076"/>
          <ac:cxnSpMkLst>
            <pc:docMk/>
            <pc:sldMk cId="1280773889" sldId="3083"/>
            <ac:cxnSpMk id="95" creationId="{9555B5DD-06A1-2746-86B2-7E4C42FEDA6B}"/>
          </ac:cxnSpMkLst>
        </pc:cxnChg>
      </pc:sldChg>
      <pc:sldChg chg="addSp modSp mod">
        <pc:chgData name="魏 星达" userId="ca17b13798aa44f7" providerId="LiveId" clId="{8F5BC938-F194-904B-B5BD-66AA4C466E3E}" dt="2022-11-17T00:19:12.656" v="199" actId="1076"/>
        <pc:sldMkLst>
          <pc:docMk/>
          <pc:sldMk cId="3581969804" sldId="3087"/>
        </pc:sldMkLst>
        <pc:spChg chg="add mod">
          <ac:chgData name="魏 星达" userId="ca17b13798aa44f7" providerId="LiveId" clId="{8F5BC938-F194-904B-B5BD-66AA4C466E3E}" dt="2022-11-17T00:18:59.281" v="197" actId="1038"/>
          <ac:spMkLst>
            <pc:docMk/>
            <pc:sldMk cId="3581969804" sldId="3087"/>
            <ac:spMk id="5" creationId="{BC5D007F-62FA-00D9-4D5E-15BF976A7DFC}"/>
          </ac:spMkLst>
        </pc:spChg>
        <pc:spChg chg="add mod">
          <ac:chgData name="魏 星达" userId="ca17b13798aa44f7" providerId="LiveId" clId="{8F5BC938-F194-904B-B5BD-66AA4C466E3E}" dt="2022-11-17T00:18:59.281" v="197" actId="1038"/>
          <ac:spMkLst>
            <pc:docMk/>
            <pc:sldMk cId="3581969804" sldId="3087"/>
            <ac:spMk id="6" creationId="{00EA6149-D598-A0BB-7F72-DCE40DBEF05D}"/>
          </ac:spMkLst>
        </pc:spChg>
        <pc:spChg chg="mod">
          <ac:chgData name="魏 星达" userId="ca17b13798aa44f7" providerId="LiveId" clId="{8F5BC938-F194-904B-B5BD-66AA4C466E3E}" dt="2022-11-17T00:19:12.656" v="199" actId="1076"/>
          <ac:spMkLst>
            <pc:docMk/>
            <pc:sldMk cId="3581969804" sldId="3087"/>
            <ac:spMk id="9" creationId="{5F9867DD-86B0-8F4A-6559-971D419A4FE0}"/>
          </ac:spMkLst>
        </pc:spChg>
        <pc:grpChg chg="mod">
          <ac:chgData name="魏 星达" userId="ca17b13798aa44f7" providerId="LiveId" clId="{8F5BC938-F194-904B-B5BD-66AA4C466E3E}" dt="2022-11-17T00:19:12.656" v="199" actId="1076"/>
          <ac:grpSpMkLst>
            <pc:docMk/>
            <pc:sldMk cId="3581969804" sldId="3087"/>
            <ac:grpSpMk id="7" creationId="{6E2916F6-15EE-DEA4-FC36-1AE4AB04F401}"/>
          </ac:grpSpMkLst>
        </pc:grpChg>
        <pc:grpChg chg="mod">
          <ac:chgData name="魏 星达" userId="ca17b13798aa44f7" providerId="LiveId" clId="{8F5BC938-F194-904B-B5BD-66AA4C466E3E}" dt="2022-11-17T00:19:12.656" v="199" actId="1076"/>
          <ac:grpSpMkLst>
            <pc:docMk/>
            <pc:sldMk cId="3581969804" sldId="3087"/>
            <ac:grpSpMk id="8" creationId="{6063AD56-A031-81DD-6486-DA2EC30503CF}"/>
          </ac:grpSpMkLst>
        </pc:grpChg>
        <pc:grpChg chg="mod">
          <ac:chgData name="魏 星达" userId="ca17b13798aa44f7" providerId="LiveId" clId="{8F5BC938-F194-904B-B5BD-66AA4C466E3E}" dt="2022-11-17T00:18:59.281" v="197" actId="1038"/>
          <ac:grpSpMkLst>
            <pc:docMk/>
            <pc:sldMk cId="3581969804" sldId="3087"/>
            <ac:grpSpMk id="15" creationId="{1437164F-08ED-4694-1A25-113E129D02B3}"/>
          </ac:grpSpMkLst>
        </pc:grpChg>
        <pc:grpChg chg="mod">
          <ac:chgData name="魏 星达" userId="ca17b13798aa44f7" providerId="LiveId" clId="{8F5BC938-F194-904B-B5BD-66AA4C466E3E}" dt="2022-11-17T00:18:59.281" v="197" actId="1038"/>
          <ac:grpSpMkLst>
            <pc:docMk/>
            <pc:sldMk cId="3581969804" sldId="3087"/>
            <ac:grpSpMk id="18" creationId="{8979D368-1C3F-34D6-AA08-046577998CD9}"/>
          </ac:grpSpMkLst>
        </pc:grpChg>
        <pc:picChg chg="mod">
          <ac:chgData name="魏 星达" userId="ca17b13798aa44f7" providerId="LiveId" clId="{8F5BC938-F194-904B-B5BD-66AA4C466E3E}" dt="2022-11-17T00:19:12.656" v="199" actId="1076"/>
          <ac:picMkLst>
            <pc:docMk/>
            <pc:sldMk cId="3581969804" sldId="3087"/>
            <ac:picMk id="10" creationId="{CFF4448B-6569-162F-E9F0-F79E871868CF}"/>
          </ac:picMkLst>
        </pc:picChg>
        <pc:picChg chg="mod">
          <ac:chgData name="魏 星达" userId="ca17b13798aa44f7" providerId="LiveId" clId="{8F5BC938-F194-904B-B5BD-66AA4C466E3E}" dt="2022-11-17T00:19:12.656" v="199" actId="1076"/>
          <ac:picMkLst>
            <pc:docMk/>
            <pc:sldMk cId="3581969804" sldId="3087"/>
            <ac:picMk id="11" creationId="{0DFE7135-9B9A-83A7-3650-D1F7073E5543}"/>
          </ac:picMkLst>
        </pc:picChg>
        <pc:picChg chg="mod">
          <ac:chgData name="魏 星达" userId="ca17b13798aa44f7" providerId="LiveId" clId="{8F5BC938-F194-904B-B5BD-66AA4C466E3E}" dt="2022-11-17T00:19:12.656" v="199" actId="1076"/>
          <ac:picMkLst>
            <pc:docMk/>
            <pc:sldMk cId="3581969804" sldId="3087"/>
            <ac:picMk id="12" creationId="{750473A0-6CEB-53FE-AEAA-179B8684EDC8}"/>
          </ac:picMkLst>
        </pc:picChg>
        <pc:picChg chg="mod">
          <ac:chgData name="魏 星达" userId="ca17b13798aa44f7" providerId="LiveId" clId="{8F5BC938-F194-904B-B5BD-66AA4C466E3E}" dt="2022-11-17T00:19:12.656" v="199" actId="1076"/>
          <ac:picMkLst>
            <pc:docMk/>
            <pc:sldMk cId="3581969804" sldId="3087"/>
            <ac:picMk id="13" creationId="{EA952232-30C3-49F7-B137-FF1150AB1432}"/>
          </ac:picMkLst>
        </pc:picChg>
        <pc:picChg chg="mod">
          <ac:chgData name="魏 星达" userId="ca17b13798aa44f7" providerId="LiveId" clId="{8F5BC938-F194-904B-B5BD-66AA4C466E3E}" dt="2022-11-17T00:19:12.656" v="199" actId="1076"/>
          <ac:picMkLst>
            <pc:docMk/>
            <pc:sldMk cId="3581969804" sldId="3087"/>
            <ac:picMk id="14" creationId="{A3780B0A-E23D-E170-5F67-BECDB2EB3FFF}"/>
          </ac:picMkLst>
        </pc:picChg>
        <pc:picChg chg="mod">
          <ac:chgData name="魏 星达" userId="ca17b13798aa44f7" providerId="LiveId" clId="{8F5BC938-F194-904B-B5BD-66AA4C466E3E}" dt="2022-11-17T00:18:59.281" v="197" actId="1038"/>
          <ac:picMkLst>
            <pc:docMk/>
            <pc:sldMk cId="3581969804" sldId="3087"/>
            <ac:picMk id="21" creationId="{630A4F7B-4CB5-89FF-EF30-541BBA2E2D6D}"/>
          </ac:picMkLst>
        </pc:picChg>
        <pc:picChg chg="mod">
          <ac:chgData name="魏 星达" userId="ca17b13798aa44f7" providerId="LiveId" clId="{8F5BC938-F194-904B-B5BD-66AA4C466E3E}" dt="2022-11-17T00:18:59.281" v="197" actId="1038"/>
          <ac:picMkLst>
            <pc:docMk/>
            <pc:sldMk cId="3581969804" sldId="3087"/>
            <ac:picMk id="24" creationId="{0B5C87D6-9D8C-C25E-EE70-7CA440BEF24B}"/>
          </ac:picMkLst>
        </pc:picChg>
        <pc:cxnChg chg="add mod">
          <ac:chgData name="魏 星达" userId="ca17b13798aa44f7" providerId="LiveId" clId="{8F5BC938-F194-904B-B5BD-66AA4C466E3E}" dt="2022-11-17T00:18:59.281" v="197" actId="1038"/>
          <ac:cxnSpMkLst>
            <pc:docMk/>
            <pc:sldMk cId="3581969804" sldId="3087"/>
            <ac:cxnSpMk id="22" creationId="{23385333-A685-801D-0276-1511F05CA0C0}"/>
          </ac:cxnSpMkLst>
        </pc:cxnChg>
        <pc:cxnChg chg="add mod">
          <ac:chgData name="魏 星达" userId="ca17b13798aa44f7" providerId="LiveId" clId="{8F5BC938-F194-904B-B5BD-66AA4C466E3E}" dt="2022-11-17T00:18:59.281" v="197" actId="1038"/>
          <ac:cxnSpMkLst>
            <pc:docMk/>
            <pc:sldMk cId="3581969804" sldId="3087"/>
            <ac:cxnSpMk id="23" creationId="{713413B2-3AB6-F580-B6E2-D13CF66751ED}"/>
          </ac:cxnSpMkLst>
        </pc:cxnChg>
        <pc:cxnChg chg="add mod">
          <ac:chgData name="魏 星达" userId="ca17b13798aa44f7" providerId="LiveId" clId="{8F5BC938-F194-904B-B5BD-66AA4C466E3E}" dt="2022-11-17T00:18:59.281" v="197" actId="1038"/>
          <ac:cxnSpMkLst>
            <pc:docMk/>
            <pc:sldMk cId="3581969804" sldId="3087"/>
            <ac:cxnSpMk id="25" creationId="{17B8D46E-82F9-435F-E0FB-D5DF2639CA6D}"/>
          </ac:cxnSpMkLst>
        </pc:cxnChg>
      </pc:sldChg>
      <pc:sldChg chg="modSp mod">
        <pc:chgData name="魏 星达" userId="ca17b13798aa44f7" providerId="LiveId" clId="{8F5BC938-F194-904B-B5BD-66AA4C466E3E}" dt="2022-11-17T00:15:45.351" v="122" actId="14100"/>
        <pc:sldMkLst>
          <pc:docMk/>
          <pc:sldMk cId="1362496273" sldId="3088"/>
        </pc:sldMkLst>
        <pc:spChg chg="mod">
          <ac:chgData name="魏 星达" userId="ca17b13798aa44f7" providerId="LiveId" clId="{8F5BC938-F194-904B-B5BD-66AA4C466E3E}" dt="2022-11-17T00:15:45.351" v="122" actId="14100"/>
          <ac:spMkLst>
            <pc:docMk/>
            <pc:sldMk cId="1362496273" sldId="3088"/>
            <ac:spMk id="3" creationId="{B57392B6-7E53-F866-1BCE-F21C3A1FF915}"/>
          </ac:spMkLst>
        </pc:spChg>
      </pc:sldChg>
      <pc:sldChg chg="modSp mod">
        <pc:chgData name="魏 星达" userId="ca17b13798aa44f7" providerId="LiveId" clId="{8F5BC938-F194-904B-B5BD-66AA4C466E3E}" dt="2022-11-17T00:21:00.369" v="316" actId="14100"/>
        <pc:sldMkLst>
          <pc:docMk/>
          <pc:sldMk cId="4067404761" sldId="3090"/>
        </pc:sldMkLst>
        <pc:spChg chg="mod">
          <ac:chgData name="魏 星达" userId="ca17b13798aa44f7" providerId="LiveId" clId="{8F5BC938-F194-904B-B5BD-66AA4C466E3E}" dt="2022-11-17T00:21:00.369" v="316" actId="14100"/>
          <ac:spMkLst>
            <pc:docMk/>
            <pc:sldMk cId="4067404761" sldId="3090"/>
            <ac:spMk id="3" creationId="{F9FC8754-AD1C-78B9-C9F6-DFCFC82652D0}"/>
          </ac:spMkLst>
        </pc:spChg>
      </pc:sldChg>
      <pc:sldChg chg="modSp mod">
        <pc:chgData name="魏 星达" userId="ca17b13798aa44f7" providerId="LiveId" clId="{8F5BC938-F194-904B-B5BD-66AA4C466E3E}" dt="2022-11-17T00:23:12.955" v="547" actId="1076"/>
        <pc:sldMkLst>
          <pc:docMk/>
          <pc:sldMk cId="2527726280" sldId="3092"/>
        </pc:sldMkLst>
        <pc:spChg chg="mod">
          <ac:chgData name="魏 星达" userId="ca17b13798aa44f7" providerId="LiveId" clId="{8F5BC938-F194-904B-B5BD-66AA4C466E3E}" dt="2022-11-17T00:23:09.840" v="546" actId="20577"/>
          <ac:spMkLst>
            <pc:docMk/>
            <pc:sldMk cId="2527726280" sldId="3092"/>
            <ac:spMk id="3" creationId="{5149469D-C69B-7AD5-1BA0-9B269A78DCC0}"/>
          </ac:spMkLst>
        </pc:spChg>
        <pc:grpChg chg="mod">
          <ac:chgData name="魏 星达" userId="ca17b13798aa44f7" providerId="LiveId" clId="{8F5BC938-F194-904B-B5BD-66AA4C466E3E}" dt="2022-11-17T00:23:12.955" v="547" actId="1076"/>
          <ac:grpSpMkLst>
            <pc:docMk/>
            <pc:sldMk cId="2527726280" sldId="3092"/>
            <ac:grpSpMk id="5" creationId="{FBD2906E-54A7-825E-C798-0F86591558D7}"/>
          </ac:grpSpMkLst>
        </pc:grpChg>
      </pc:sldChg>
      <pc:sldChg chg="modSp mod">
        <pc:chgData name="魏 星达" userId="ca17b13798aa44f7" providerId="LiveId" clId="{8F5BC938-F194-904B-B5BD-66AA4C466E3E}" dt="2022-11-17T00:36:31.713" v="1198" actId="20577"/>
        <pc:sldMkLst>
          <pc:docMk/>
          <pc:sldMk cId="174254928" sldId="3093"/>
        </pc:sldMkLst>
        <pc:spChg chg="mod">
          <ac:chgData name="魏 星达" userId="ca17b13798aa44f7" providerId="LiveId" clId="{8F5BC938-F194-904B-B5BD-66AA4C466E3E}" dt="2022-11-17T00:36:31.713" v="1198" actId="20577"/>
          <ac:spMkLst>
            <pc:docMk/>
            <pc:sldMk cId="174254928" sldId="3093"/>
            <ac:spMk id="3" creationId="{51A2F393-D111-4FD7-4866-CB0E85FB5453}"/>
          </ac:spMkLst>
        </pc:spChg>
        <pc:picChg chg="mod">
          <ac:chgData name="魏 星达" userId="ca17b13798aa44f7" providerId="LiveId" clId="{8F5BC938-F194-904B-B5BD-66AA4C466E3E}" dt="2022-11-17T00:36:10.952" v="1195" actId="1076"/>
          <ac:picMkLst>
            <pc:docMk/>
            <pc:sldMk cId="174254928" sldId="3093"/>
            <ac:picMk id="7" creationId="{F6A481D0-6C40-DB84-34AD-2921201283C0}"/>
          </ac:picMkLst>
        </pc:picChg>
      </pc:sldChg>
      <pc:sldChg chg="modSp mod">
        <pc:chgData name="魏 星达" userId="ca17b13798aa44f7" providerId="LiveId" clId="{8F5BC938-F194-904B-B5BD-66AA4C466E3E}" dt="2022-11-17T00:44:23.658" v="1206" actId="20577"/>
        <pc:sldMkLst>
          <pc:docMk/>
          <pc:sldMk cId="1969250069" sldId="3108"/>
        </pc:sldMkLst>
        <pc:spChg chg="mod">
          <ac:chgData name="魏 星达" userId="ca17b13798aa44f7" providerId="LiveId" clId="{8F5BC938-F194-904B-B5BD-66AA4C466E3E}" dt="2022-11-17T00:44:23.658" v="1206" actId="20577"/>
          <ac:spMkLst>
            <pc:docMk/>
            <pc:sldMk cId="1969250069" sldId="3108"/>
            <ac:spMk id="3" creationId="{8639EE9D-2986-FF3C-E9B9-FE2385581F68}"/>
          </ac:spMkLst>
        </pc:spChg>
      </pc:sldChg>
      <pc:sldChg chg="modAnim">
        <pc:chgData name="魏 星达" userId="ca17b13798aa44f7" providerId="LiveId" clId="{8F5BC938-F194-904B-B5BD-66AA4C466E3E}" dt="2022-11-17T00:17:44.276" v="166"/>
        <pc:sldMkLst>
          <pc:docMk/>
          <pc:sldMk cId="1408304993" sldId="3117"/>
        </pc:sldMkLst>
      </pc:sldChg>
      <pc:sldChg chg="modSp mod">
        <pc:chgData name="魏 星达" userId="ca17b13798aa44f7" providerId="LiveId" clId="{8F5BC938-F194-904B-B5BD-66AA4C466E3E}" dt="2022-11-17T00:22:09.279" v="349" actId="207"/>
        <pc:sldMkLst>
          <pc:docMk/>
          <pc:sldMk cId="3742460436" sldId="3118"/>
        </pc:sldMkLst>
        <pc:spChg chg="mod">
          <ac:chgData name="魏 星达" userId="ca17b13798aa44f7" providerId="LiveId" clId="{8F5BC938-F194-904B-B5BD-66AA4C466E3E}" dt="2022-11-17T00:21:36.658" v="345" actId="20577"/>
          <ac:spMkLst>
            <pc:docMk/>
            <pc:sldMk cId="3742460436" sldId="3118"/>
            <ac:spMk id="2" creationId="{826BE135-1999-ECFB-B3D9-0E99F5CC8B0B}"/>
          </ac:spMkLst>
        </pc:spChg>
        <pc:spChg chg="mod">
          <ac:chgData name="魏 星达" userId="ca17b13798aa44f7" providerId="LiveId" clId="{8F5BC938-F194-904B-B5BD-66AA4C466E3E}" dt="2022-11-17T00:21:51.738" v="347" actId="14100"/>
          <ac:spMkLst>
            <pc:docMk/>
            <pc:sldMk cId="3742460436" sldId="3118"/>
            <ac:spMk id="3" creationId="{58045135-18D8-91B4-7B7D-618DA192EB66}"/>
          </ac:spMkLst>
        </pc:spChg>
        <pc:spChg chg="mod">
          <ac:chgData name="魏 星达" userId="ca17b13798aa44f7" providerId="LiveId" clId="{8F5BC938-F194-904B-B5BD-66AA4C466E3E}" dt="2022-11-17T00:22:09.279" v="349" actId="207"/>
          <ac:spMkLst>
            <pc:docMk/>
            <pc:sldMk cId="3742460436" sldId="3118"/>
            <ac:spMk id="11" creationId="{D8E139BA-4408-3DDD-6250-E1CC3E4CE872}"/>
          </ac:spMkLst>
        </pc:spChg>
        <pc:spChg chg="mod">
          <ac:chgData name="魏 星达" userId="ca17b13798aa44f7" providerId="LiveId" clId="{8F5BC938-F194-904B-B5BD-66AA4C466E3E}" dt="2022-11-17T00:21:48.139" v="346" actId="1076"/>
          <ac:spMkLst>
            <pc:docMk/>
            <pc:sldMk cId="3742460436" sldId="3118"/>
            <ac:spMk id="12" creationId="{AC64AD10-4248-CDDE-57EC-48E8D5177D89}"/>
          </ac:spMkLst>
        </pc:spChg>
      </pc:sldChg>
      <pc:sldChg chg="modSp mod">
        <pc:chgData name="魏 星达" userId="ca17b13798aa44f7" providerId="LiveId" clId="{8F5BC938-F194-904B-B5BD-66AA4C466E3E}" dt="2022-11-17T00:16:44.480" v="163" actId="20577"/>
        <pc:sldMkLst>
          <pc:docMk/>
          <pc:sldMk cId="3114742140" sldId="3120"/>
        </pc:sldMkLst>
        <pc:spChg chg="mod">
          <ac:chgData name="魏 星达" userId="ca17b13798aa44f7" providerId="LiveId" clId="{8F5BC938-F194-904B-B5BD-66AA4C466E3E}" dt="2022-11-17T00:16:44.480" v="163" actId="20577"/>
          <ac:spMkLst>
            <pc:docMk/>
            <pc:sldMk cId="3114742140" sldId="3120"/>
            <ac:spMk id="3" creationId="{504BA803-3904-C174-41FD-6BF85DEBD2FF}"/>
          </ac:spMkLst>
        </pc:spChg>
      </pc:sldChg>
      <pc:sldChg chg="new del">
        <pc:chgData name="魏 星达" userId="ca17b13798aa44f7" providerId="LiveId" clId="{8F5BC938-F194-904B-B5BD-66AA4C466E3E}" dt="2022-11-16T11:39:23.088" v="20" actId="2696"/>
        <pc:sldMkLst>
          <pc:docMk/>
          <pc:sldMk cId="4041612884" sldId="3121"/>
        </pc:sldMkLst>
      </pc:sldChg>
      <pc:sldChg chg="modSp add mod">
        <pc:chgData name="魏 星达" userId="ca17b13798aa44f7" providerId="LiveId" clId="{8F5BC938-F194-904B-B5BD-66AA4C466E3E}" dt="2022-11-16T11:41:35.488" v="67" actId="20577"/>
        <pc:sldMkLst>
          <pc:docMk/>
          <pc:sldMk cId="2887269930" sldId="3122"/>
        </pc:sldMkLst>
        <pc:spChg chg="mod">
          <ac:chgData name="魏 星达" userId="ca17b13798aa44f7" providerId="LiveId" clId="{8F5BC938-F194-904B-B5BD-66AA4C466E3E}" dt="2022-11-16T11:41:35.488" v="67" actId="20577"/>
          <ac:spMkLst>
            <pc:docMk/>
            <pc:sldMk cId="2887269930" sldId="3122"/>
            <ac:spMk id="2" creationId="{4CD6B5B6-5517-194D-88CC-7277C30C4873}"/>
          </ac:spMkLst>
        </pc:spChg>
        <pc:spChg chg="mod">
          <ac:chgData name="魏 星达" userId="ca17b13798aa44f7" providerId="LiveId" clId="{8F5BC938-F194-904B-B5BD-66AA4C466E3E}" dt="2022-11-16T11:39:47.315" v="58" actId="20577"/>
          <ac:spMkLst>
            <pc:docMk/>
            <pc:sldMk cId="2887269930" sldId="3122"/>
            <ac:spMk id="3" creationId="{CED920E6-67BF-7E4D-8908-3756F1CF9F6D}"/>
          </ac:spMkLst>
        </pc:spChg>
      </pc:sldChg>
      <pc:sldChg chg="addSp delSp modSp new mod modAnim">
        <pc:chgData name="魏 星达" userId="ca17b13798aa44f7" providerId="LiveId" clId="{8F5BC938-F194-904B-B5BD-66AA4C466E3E}" dt="2022-11-17T00:32:48.293" v="1114" actId="20577"/>
        <pc:sldMkLst>
          <pc:docMk/>
          <pc:sldMk cId="2793095992" sldId="3123"/>
        </pc:sldMkLst>
        <pc:spChg chg="mod">
          <ac:chgData name="魏 星达" userId="ca17b13798aa44f7" providerId="LiveId" clId="{8F5BC938-F194-904B-B5BD-66AA4C466E3E}" dt="2022-11-17T00:29:29.731" v="667" actId="20577"/>
          <ac:spMkLst>
            <pc:docMk/>
            <pc:sldMk cId="2793095992" sldId="3123"/>
            <ac:spMk id="2" creationId="{B6D7678B-D6D4-06DF-2B1D-E3BC4B2A89E9}"/>
          </ac:spMkLst>
        </pc:spChg>
        <pc:spChg chg="mod">
          <ac:chgData name="魏 星达" userId="ca17b13798aa44f7" providerId="LiveId" clId="{8F5BC938-F194-904B-B5BD-66AA4C466E3E}" dt="2022-11-17T00:32:48.293" v="1114" actId="20577"/>
          <ac:spMkLst>
            <pc:docMk/>
            <pc:sldMk cId="2793095992" sldId="3123"/>
            <ac:spMk id="3" creationId="{D7E3D30C-F4AE-F08F-C90B-E13DF195A018}"/>
          </ac:spMkLst>
        </pc:spChg>
        <pc:spChg chg="add mod">
          <ac:chgData name="魏 星达" userId="ca17b13798aa44f7" providerId="LiveId" clId="{8F5BC938-F194-904B-B5BD-66AA4C466E3E}" dt="2022-11-17T00:32:25.830" v="1077" actId="2085"/>
          <ac:spMkLst>
            <pc:docMk/>
            <pc:sldMk cId="2793095992" sldId="3123"/>
            <ac:spMk id="6" creationId="{FF32302E-EA7C-6C3F-1FF4-D41D59BD32D5}"/>
          </ac:spMkLst>
        </pc:spChg>
        <pc:picChg chg="add del mod">
          <ac:chgData name="魏 星达" userId="ca17b13798aa44f7" providerId="LiveId" clId="{8F5BC938-F194-904B-B5BD-66AA4C466E3E}" dt="2022-11-17T00:32:31.545" v="1078" actId="478"/>
          <ac:picMkLst>
            <pc:docMk/>
            <pc:sldMk cId="2793095992" sldId="3123"/>
            <ac:picMk id="5" creationId="{68E91057-7091-EF0C-4190-86A4B3E1191D}"/>
          </ac:picMkLst>
        </pc:picChg>
      </pc:sldChg>
      <pc:sldChg chg="modSp add del mod">
        <pc:chgData name="魏 星达" userId="ca17b13798aa44f7" providerId="LiveId" clId="{8F5BC938-F194-904B-B5BD-66AA4C466E3E}" dt="2022-11-17T01:29:02.891" v="1296" actId="2696"/>
        <pc:sldMkLst>
          <pc:docMk/>
          <pc:sldMk cId="2672084670" sldId="3124"/>
        </pc:sldMkLst>
        <pc:spChg chg="mod">
          <ac:chgData name="魏 星达" userId="ca17b13798aa44f7" providerId="LiveId" clId="{8F5BC938-F194-904B-B5BD-66AA4C466E3E}" dt="2022-11-17T01:29:01.456" v="1295" actId="20577"/>
          <ac:spMkLst>
            <pc:docMk/>
            <pc:sldMk cId="2672084670" sldId="3124"/>
            <ac:spMk id="3" creationId="{B68B637F-F550-A849-9911-0D5F4EE226D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2022/11/17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667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928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 to shard? Range or hash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781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what is a read-write TX</a:t>
            </a:r>
          </a:p>
          <a:p>
            <a:r>
              <a:rPr kumimoji="1" lang="en-US" altLang="zh-CN" dirty="0"/>
              <a:t>Execution flow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443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what is a read-write TX</a:t>
            </a:r>
          </a:p>
          <a:p>
            <a:r>
              <a:rPr kumimoji="1" lang="en-US" altLang="zh-CN" dirty="0"/>
              <a:t>Execution flow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425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Omit local replication for simplicity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726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leader is responsible for accepting client requests and managing the replication of the log to other servers. The data flows only in one direction: from leader to other servers.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Proposal &amp; learned </a:t>
            </a:r>
          </a:p>
          <a:p>
            <a:r>
              <a:rPr kumimoji="1" lang="en-US" altLang="zh-CN" dirty="0"/>
              <a:t>Similar to the RAFT leader</a:t>
            </a:r>
          </a:p>
          <a:p>
            <a:r>
              <a:rPr kumimoji="1" lang="en-US" altLang="zh-CN" dirty="0"/>
              <a:t>Hold the latest value (w/o failure)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879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516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dirty="0"/>
              <a:t>Read locks are not replicated via </a:t>
            </a:r>
            <a:r>
              <a:rPr lang="en" altLang="zh-CN" dirty="0" err="1"/>
              <a:t>Paxos</a:t>
            </a:r>
            <a:r>
              <a:rPr lang="en" altLang="zh-CN" dirty="0"/>
              <a:t>, so leader failure -&gt; abort. </a:t>
            </a:r>
            <a:br>
              <a:rPr lang="en" altLang="zh-CN" dirty="0"/>
            </a:b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457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8453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469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为什么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单独没法做</a:t>
            </a:r>
            <a:r>
              <a:rPr kumimoji="1" lang="en-US" altLang="zh-CN" dirty="0"/>
              <a:t>leader</a:t>
            </a:r>
            <a:r>
              <a:rPr kumimoji="1" lang="zh-CN" altLang="en-US" dirty="0"/>
              <a:t>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561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179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Lock is replicated only at the prepare phase to improve the performance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141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Prepared: get the lock, record 2PC state and Paxos state</a:t>
            </a:r>
          </a:p>
          <a:p>
            <a:r>
              <a:rPr kumimoji="1" lang="en-US" altLang="zh-CN" dirty="0"/>
              <a:t>Applied: release the lock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Prepare + Commit both require </a:t>
            </a:r>
            <a:r>
              <a:rPr kumimoji="1" lang="en-US" altLang="zh-CN" dirty="0" err="1"/>
              <a:t>Paxos</a:t>
            </a:r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893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Data: 2PC through three regions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788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976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904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947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081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9015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7223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4788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667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5683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Ma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zu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luo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6725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1805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5779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0821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Time server </a:t>
            </a:r>
            <a:r>
              <a:rPr kumimoji="1" lang="zh-CN" altLang="en-US" dirty="0"/>
              <a:t>挂了怎么办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4625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8020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dirty="0" err="1">
                <a:solidFill>
                  <a:srgbClr val="BE384B"/>
                </a:solidFill>
              </a:rPr>
              <a:t>Marzullo’s</a:t>
            </a:r>
            <a:r>
              <a:rPr lang="en" altLang="zh-CN" dirty="0">
                <a:solidFill>
                  <a:srgbClr val="BE384B"/>
                </a:solidFill>
              </a:rPr>
              <a:t> algorithm also considers the case of multiple time servers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0077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060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1270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6825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4831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centralized?</a:t>
            </a:r>
          </a:p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difficult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" altLang="zh-CN" dirty="0"/>
              <a:t>﻿update more than one record in</a:t>
            </a:r>
            <a:r>
              <a:rPr kumimoji="1" lang="zh-CN" altLang="en-US" dirty="0"/>
              <a:t> </a:t>
            </a:r>
            <a:r>
              <a:rPr kumimoji="1" lang="en" altLang="zh-CN" dirty="0"/>
              <a:t>a transaction</a:t>
            </a:r>
            <a:endParaRPr kumimoji="1" lang="en-US" altLang="zh-CN" dirty="0"/>
          </a:p>
          <a:p>
            <a:r>
              <a:rPr kumimoji="1" lang="en-US" altLang="zh-CN" dirty="0"/>
              <a:t>Double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optimizer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Vertically: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Horizontally: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that?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middleware</a:t>
            </a:r>
          </a:p>
          <a:p>
            <a:pPr lvl="2"/>
            <a:r>
              <a:rPr kumimoji="1" lang="en-US" altLang="zh-CN" dirty="0"/>
              <a:t>Google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Ebay</a:t>
            </a:r>
            <a:endParaRPr kumimoji="1" lang="en-US" altLang="zh-CN" dirty="0"/>
          </a:p>
          <a:p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9125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当年这些技术还没有广泛的应用。 后面我们会看到现代系统使用这些的实现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8719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5470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SQL: standard query language</a:t>
            </a:r>
          </a:p>
          <a:p>
            <a:r>
              <a:rPr kumimoji="1" lang="en-US" altLang="zh-CN" dirty="0"/>
              <a:t>Unix shell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8026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Kv</a:t>
            </a:r>
            <a:r>
              <a:rPr kumimoji="1" lang="en-US" altLang="zh-CN" dirty="0"/>
              <a:t> -&gt; </a:t>
            </a:r>
            <a:r>
              <a:rPr kumimoji="1" lang="en-US" altLang="zh-CN" dirty="0" err="1"/>
              <a:t>redis</a:t>
            </a:r>
            <a:endParaRPr kumimoji="1" lang="en-US" altLang="zh-CN" dirty="0"/>
          </a:p>
          <a:p>
            <a:r>
              <a:rPr kumimoji="1" lang="en-US" altLang="zh-CN" dirty="0"/>
              <a:t>Document -&gt; MongoDB</a:t>
            </a:r>
          </a:p>
          <a:p>
            <a:r>
              <a:rPr kumimoji="1" lang="en-US" altLang="zh-CN" dirty="0"/>
              <a:t>WSS -&gt; </a:t>
            </a:r>
            <a:r>
              <a:rPr kumimoji="1" lang="en-US" altLang="zh-CN" dirty="0" err="1"/>
              <a:t>BigTable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124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Fun fact: chubby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1630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Fun fact: chubby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4533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50581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8409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0481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non-locking</a:t>
            </a:r>
            <a:r>
              <a:rPr kumimoji="1" lang="zh-CN" altLang="en-US" dirty="0"/>
              <a:t>这里指的是</a:t>
            </a:r>
            <a:r>
              <a:rPr kumimoji="1" lang="en-US" altLang="zh-CN" dirty="0"/>
              <a:t>MVCC</a:t>
            </a:r>
            <a:r>
              <a:rPr kumimoji="1" lang="zh-CN" altLang="en-US" dirty="0"/>
              <a:t>，即读不加锁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9493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很多干扰项， 比如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， </a:t>
            </a:r>
            <a:r>
              <a:rPr kumimoji="1" lang="en-US" altLang="zh-CN" dirty="0" err="1"/>
              <a:t>etc</a:t>
            </a:r>
            <a:endParaRPr kumimoji="1" lang="en-US" altLang="zh-CN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528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0284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0284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10" Type="http://schemas.openxmlformats.org/officeDocument/2006/relationships/image" Target="../media/image20.jpeg"/><Relationship Id="rId4" Type="http://schemas.openxmlformats.org/officeDocument/2006/relationships/image" Target="../media/image9.jpe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16.xm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0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sv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990656" cy="16006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Spanner &amp; new SQL database</a:t>
            </a:r>
            <a:endParaRPr kumimoji="1" lang="zh-CN" altLang="en-US" sz="18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55205806-95B5-1349-B265-405340460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84370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Wei,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Distributed Transaction &amp; Replications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8534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F02550-621B-5A4A-9FC8-E6FC83F12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properties required by distributed systems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955A60-FD19-D64D-9541-19C600C51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340598" cy="1440160"/>
          </a:xfrm>
        </p:spPr>
        <p:txBody>
          <a:bodyPr/>
          <a:lstStyle/>
          <a:p>
            <a:r>
              <a:rPr kumimoji="1" lang="en-US" altLang="zh-CN" dirty="0"/>
              <a:t>All or nothing atomicity</a:t>
            </a:r>
          </a:p>
          <a:p>
            <a:pPr lvl="1"/>
            <a:r>
              <a:rPr kumimoji="1" lang="en-US" altLang="zh-CN" dirty="0"/>
              <a:t>An action is atomic if happens completely or not at all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5216C1-4CE6-6F4D-B79B-BBBD9AC01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E33B644-9A3B-CE4A-B895-1F10E04CC300}"/>
              </a:ext>
            </a:extLst>
          </p:cNvPr>
          <p:cNvSpPr txBox="1">
            <a:spLocks/>
          </p:cNvSpPr>
          <p:nvPr/>
        </p:nvSpPr>
        <p:spPr>
          <a:xfrm>
            <a:off x="4883479" y="1129308"/>
            <a:ext cx="3816424" cy="14985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transfer(bank, a, b, amt):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    bank[a] = bank[a] – amt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bank[b] = bank[b] + amt </a:t>
            </a: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59C9F95-B2A4-934D-9BD2-FE45548F7DD7}"/>
              </a:ext>
            </a:extLst>
          </p:cNvPr>
          <p:cNvCxnSpPr>
            <a:cxnSpLocks/>
          </p:cNvCxnSpPr>
          <p:nvPr/>
        </p:nvCxnSpPr>
        <p:spPr>
          <a:xfrm>
            <a:off x="-96982" y="2857500"/>
            <a:ext cx="9493518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9B9EA85A-F5A0-2C4F-B519-13FE6F4672D7}"/>
              </a:ext>
            </a:extLst>
          </p:cNvPr>
          <p:cNvSpPr/>
          <p:nvPr/>
        </p:nvSpPr>
        <p:spPr>
          <a:xfrm>
            <a:off x="569297" y="4668312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E52457B-D3D2-0B43-9164-F070E2E9FCD1}"/>
              </a:ext>
            </a:extLst>
          </p:cNvPr>
          <p:cNvSpPr/>
          <p:nvPr/>
        </p:nvSpPr>
        <p:spPr>
          <a:xfrm>
            <a:off x="4996860" y="4668312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8337505E-31CA-644A-BCC7-5453B8536310}"/>
              </a:ext>
            </a:extLst>
          </p:cNvPr>
          <p:cNvSpPr txBox="1">
            <a:spLocks/>
          </p:cNvSpPr>
          <p:nvPr/>
        </p:nvSpPr>
        <p:spPr>
          <a:xfrm>
            <a:off x="302840" y="3138168"/>
            <a:ext cx="8841160" cy="14401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Before or after atomicity </a:t>
            </a:r>
          </a:p>
          <a:p>
            <a:pPr lvl="1"/>
            <a:r>
              <a:rPr kumimoji="1" lang="en-US" altLang="zh-CN" dirty="0"/>
              <a:t>Concurrent actions have the before-or-after property if their effect from the point of view of their invokers is as if the actions occurred either completely before or completely after one another</a:t>
            </a:r>
          </a:p>
          <a:p>
            <a:pPr lvl="1"/>
            <a:endParaRPr kumimoji="1" lang="zh-CN" altLang="en-US" dirty="0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B5706829-07DD-9940-8207-E6FF4F548216}"/>
              </a:ext>
            </a:extLst>
          </p:cNvPr>
          <p:cNvSpPr/>
          <p:nvPr/>
        </p:nvSpPr>
        <p:spPr>
          <a:xfrm>
            <a:off x="359566" y="2365674"/>
            <a:ext cx="372077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Tools: Shadow copy, WAL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A79BE244-BBDB-9F49-9B4F-99A207A6A1FA}"/>
              </a:ext>
            </a:extLst>
          </p:cNvPr>
          <p:cNvSpPr/>
          <p:nvPr/>
        </p:nvSpPr>
        <p:spPr>
          <a:xfrm>
            <a:off x="3347864" y="3113359"/>
            <a:ext cx="372077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Tools: 2PC, OCC &amp; MVCC</a:t>
            </a:r>
          </a:p>
        </p:txBody>
      </p:sp>
    </p:spTree>
    <p:extLst>
      <p:ext uri="{BB962C8B-B14F-4D97-AF65-F5344CB8AC3E}">
        <p14:creationId xmlns:p14="http://schemas.microsoft.com/office/powerpoint/2010/main" val="373406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1EDB72-E8BB-AA41-8102-B9B041E58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properties required by distributed systems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1C84B5-527D-F649-8887-566F7352F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792088"/>
          </a:xfrm>
        </p:spPr>
        <p:txBody>
          <a:bodyPr/>
          <a:lstStyle/>
          <a:p>
            <a:r>
              <a:rPr kumimoji="1" lang="en" altLang="zh-CN" dirty="0"/>
              <a:t>Atomicity across multiple transactions and multiple sites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064EBF-1147-AE48-B938-EBA5848B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72CB16B-B742-0B4B-8113-144167C06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123" y="2034193"/>
            <a:ext cx="6844630" cy="1909662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0BEDC652-9545-3941-BA58-D728CEFFFDE5}"/>
              </a:ext>
            </a:extLst>
          </p:cNvPr>
          <p:cNvSpPr/>
          <p:nvPr/>
        </p:nvSpPr>
        <p:spPr>
          <a:xfrm>
            <a:off x="2557254" y="1577268"/>
            <a:ext cx="372077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Tools: 2PC</a:t>
            </a:r>
          </a:p>
        </p:txBody>
      </p:sp>
    </p:spTree>
    <p:extLst>
      <p:ext uri="{BB962C8B-B14F-4D97-AF65-F5344CB8AC3E}">
        <p14:creationId xmlns:p14="http://schemas.microsoft.com/office/powerpoint/2010/main" val="279859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E56C8B-7AD3-264C-A8EF-E3A4B092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properties required by distributed systems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6AEE5C-CA86-5F4D-B208-BAD8CA78B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Atomicity across multiple </a:t>
            </a:r>
            <a:r>
              <a:rPr kumimoji="1" lang="en-US" altLang="zh-CN" dirty="0"/>
              <a:t>replications </a:t>
            </a:r>
          </a:p>
          <a:p>
            <a:pPr lvl="1"/>
            <a:r>
              <a:rPr kumimoji="1" lang="en-US" altLang="zh-CN" dirty="0"/>
              <a:t>E.g., replicated state machine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9230E0-F393-E846-B73B-2C941AD4C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B99E8E-FD17-8343-9F3C-5BA99DED5CB5}"/>
              </a:ext>
            </a:extLst>
          </p:cNvPr>
          <p:cNvSpPr/>
          <p:nvPr/>
        </p:nvSpPr>
        <p:spPr>
          <a:xfrm>
            <a:off x="4211960" y="1672201"/>
            <a:ext cx="372077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Tools: </a:t>
            </a:r>
            <a:r>
              <a:rPr lang="en-US" altLang="zh-CN" sz="2000" dirty="0" err="1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Raft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4486A4AC-0F8E-F349-BCCF-9A46572E5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01483"/>
            <a:ext cx="5328592" cy="3402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31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606" y="1955677"/>
            <a:ext cx="8154416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Detailed distributed database study: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Google Spanner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054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52240-2CB2-2AC8-D2D9-7B72AF106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faced by large-scale company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C52523-B602-9228-BABE-FC95FA843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592288"/>
          </a:xfrm>
        </p:spPr>
        <p:txBody>
          <a:bodyPr/>
          <a:lstStyle/>
          <a:p>
            <a:r>
              <a:rPr kumimoji="1" lang="en-US" altLang="zh-CN" dirty="0"/>
              <a:t>Large-scale dataset </a:t>
            </a:r>
          </a:p>
          <a:p>
            <a:pPr lvl="1"/>
            <a:r>
              <a:rPr kumimoji="1" lang="en" altLang="zh-CN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Facebook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has more than </a:t>
            </a:r>
            <a:r>
              <a:rPr kumimoji="1" lang="en" altLang="zh-CN" b="1" dirty="0">
                <a:solidFill>
                  <a:srgbClr val="FF7E79"/>
                </a:solidFill>
              </a:rPr>
              <a:t>1 billion 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 images uploaded </a:t>
            </a:r>
            <a:r>
              <a:rPr kumimoji="1" lang="en" altLang="zh-CN" b="1" dirty="0">
                <a:solidFill>
                  <a:srgbClr val="FF7E79"/>
                </a:solidFill>
              </a:rPr>
              <a:t>weekly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, </a:t>
            </a:r>
            <a:r>
              <a:rPr kumimoji="1" lang="en" altLang="zh-CN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Baidu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stores </a:t>
            </a:r>
            <a:r>
              <a:rPr kumimoji="1" lang="en" altLang="zh-CN" b="1" dirty="0">
                <a:solidFill>
                  <a:srgbClr val="FF7E79"/>
                </a:solidFill>
              </a:rPr>
              <a:t>tens of billions 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 web pages</a:t>
            </a:r>
          </a:p>
          <a:p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Question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how to store such a large dataset? </a:t>
            </a:r>
            <a:endParaRPr kumimoji="1" lang="en-US" altLang="zh-CN" dirty="0"/>
          </a:p>
          <a:p>
            <a:r>
              <a:rPr kumimoji="1" lang="en-US" altLang="zh-CN" dirty="0"/>
              <a:t>Solution: </a:t>
            </a:r>
            <a:r>
              <a:rPr kumimoji="1" lang="en-US" altLang="zh-CN" dirty="0" err="1"/>
              <a:t>sharding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Each shard is stored in an LSM storage 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E2D06B-130A-86A1-6A81-C05DD0711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E2916F6-15EE-DEA4-FC36-1AE4AB04F401}"/>
              </a:ext>
            </a:extLst>
          </p:cNvPr>
          <p:cNvGrpSpPr/>
          <p:nvPr/>
        </p:nvGrpSpPr>
        <p:grpSpPr>
          <a:xfrm>
            <a:off x="377183" y="3766090"/>
            <a:ext cx="3072118" cy="1133807"/>
            <a:chOff x="2387869" y="1590598"/>
            <a:chExt cx="3072118" cy="1133807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6063AD56-A031-81DD-6486-DA2EC30503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87869" y="2097820"/>
              <a:ext cx="3072118" cy="626585"/>
              <a:chOff x="2003938" y="1785208"/>
              <a:chExt cx="3755391" cy="765944"/>
            </a:xfrm>
          </p:grpSpPr>
          <p:pic>
            <p:nvPicPr>
              <p:cNvPr id="10" name="Picture 16" descr="Huawei - Building a Fully Connected, Intelligent World">
                <a:extLst>
                  <a:ext uri="{FF2B5EF4-FFF2-40B4-BE49-F238E27FC236}">
                    <a16:creationId xmlns:a16="http://schemas.microsoft.com/office/drawing/2014/main" id="{CFF4448B-6569-162F-E9F0-F79E871868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09354" y="1932224"/>
                <a:ext cx="1035672" cy="5178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2" descr="Apple | LinkedIn">
                <a:extLst>
                  <a:ext uri="{FF2B5EF4-FFF2-40B4-BE49-F238E27FC236}">
                    <a16:creationId xmlns:a16="http://schemas.microsoft.com/office/drawing/2014/main" id="{0DFE7135-9B9A-83A7-3650-D1F7073E55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3410" y="1785208"/>
                <a:ext cx="765944" cy="765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6" descr="Apple 10.2-inch iPad (8th Gen) Wi-Fi 32GB - Space Gray - Walmart.com">
                <a:extLst>
                  <a:ext uri="{FF2B5EF4-FFF2-40B4-BE49-F238E27FC236}">
                    <a16:creationId xmlns:a16="http://schemas.microsoft.com/office/drawing/2014/main" id="{750473A0-6CEB-53FE-AEAA-179B8684ED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3938" y="1845842"/>
                <a:ext cx="650413" cy="650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8" descr="Apple 10.9-Inch iPad Air Latest Model (4th Generation) with Wi-Fi 64GB Sky  Blue MYFQ2LL/A - Best Buy">
                <a:extLst>
                  <a:ext uri="{FF2B5EF4-FFF2-40B4-BE49-F238E27FC236}">
                    <a16:creationId xmlns:a16="http://schemas.microsoft.com/office/drawing/2014/main" id="{EA952232-30C3-49F7-B137-FF1150AB14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8597" y="1892039"/>
                <a:ext cx="492646" cy="5580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18" descr="Amazon.com: Huawei P Smart (2021) Dual-SIM 128GB (GSM Only | No CDMA)  Factory Unlocked 4G/LTE Smartphone (Gold) - International Version : Cell  Phones &amp; Accessories">
                <a:extLst>
                  <a:ext uri="{FF2B5EF4-FFF2-40B4-BE49-F238E27FC236}">
                    <a16:creationId xmlns:a16="http://schemas.microsoft.com/office/drawing/2014/main" id="{A3780B0A-E23D-E170-5F67-BECDB2EB3F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1913552"/>
                <a:ext cx="467249" cy="637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F9867DD-86B0-8F4A-6559-971D419A4FE0}"/>
                </a:ext>
              </a:extLst>
            </p:cNvPr>
            <p:cNvSpPr/>
            <p:nvPr/>
          </p:nvSpPr>
          <p:spPr>
            <a:xfrm>
              <a:off x="3356977" y="1590598"/>
              <a:ext cx="12362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User data</a:t>
              </a:r>
              <a:endParaRPr lang="zh-CN" altLang="en-US" b="1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437164F-08ED-4694-1A25-113E129D02B3}"/>
              </a:ext>
            </a:extLst>
          </p:cNvPr>
          <p:cNvGrpSpPr/>
          <p:nvPr/>
        </p:nvGrpSpPr>
        <p:grpSpPr>
          <a:xfrm>
            <a:off x="6146865" y="2938857"/>
            <a:ext cx="1031051" cy="1000469"/>
            <a:chOff x="4660207" y="2875117"/>
            <a:chExt cx="1031051" cy="100046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C877C9E-BE22-29C3-42F0-1C36582ED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FFEDB73-A4B2-7523-E23D-EE6C1E4A6F4E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Server0</a:t>
              </a:r>
              <a:endParaRPr lang="zh-CN" altLang="en-US" b="1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979D368-1C3F-34D6-AA08-046577998CD9}"/>
              </a:ext>
            </a:extLst>
          </p:cNvPr>
          <p:cNvGrpSpPr/>
          <p:nvPr/>
        </p:nvGrpSpPr>
        <p:grpSpPr>
          <a:xfrm>
            <a:off x="6135895" y="4360233"/>
            <a:ext cx="1031051" cy="1000469"/>
            <a:chOff x="4660207" y="2875117"/>
            <a:chExt cx="1031051" cy="1000469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C0C35BE-6D19-0FA5-423F-125F09068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FAC2CAE-2C31-D352-F9E0-809E079CCE13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Server1</a:t>
              </a:r>
              <a:endParaRPr lang="zh-CN" altLang="en-US" b="1" dirty="0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630A4F7B-4CB5-89FF-EF30-541BBA2E2D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3506" y="2699540"/>
            <a:ext cx="1752990" cy="85634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B5C87D6-9D8C-C25E-EE70-7CA440BEF2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9681" y="4186810"/>
            <a:ext cx="1583488" cy="870455"/>
          </a:xfrm>
          <a:prstGeom prst="rect">
            <a:avLst/>
          </a:prstGeom>
        </p:spPr>
      </p:pic>
      <p:sp>
        <p:nvSpPr>
          <p:cNvPr id="5" name="磁盘 4">
            <a:extLst>
              <a:ext uri="{FF2B5EF4-FFF2-40B4-BE49-F238E27FC236}">
                <a16:creationId xmlns:a16="http://schemas.microsoft.com/office/drawing/2014/main" id="{BC5D007F-62FA-00D9-4D5E-15BF976A7DFC}"/>
              </a:ext>
            </a:extLst>
          </p:cNvPr>
          <p:cNvSpPr/>
          <p:nvPr/>
        </p:nvSpPr>
        <p:spPr>
          <a:xfrm>
            <a:off x="4135156" y="3775218"/>
            <a:ext cx="1002407" cy="931917"/>
          </a:xfrm>
          <a:prstGeom prst="flowChartMagneticDisk">
            <a:avLst/>
          </a:prstGeom>
          <a:noFill/>
          <a:ln w="127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EA6149-D598-A0BB-7F72-DCE40DBEF05D}"/>
              </a:ext>
            </a:extLst>
          </p:cNvPr>
          <p:cNvSpPr/>
          <p:nvPr/>
        </p:nvSpPr>
        <p:spPr>
          <a:xfrm>
            <a:off x="3765852" y="4927630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Data center</a:t>
            </a:r>
            <a:endParaRPr lang="zh-CN" altLang="en-US" b="1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23385333-A685-801D-0276-1511F05CA0C0}"/>
              </a:ext>
            </a:extLst>
          </p:cNvPr>
          <p:cNvCxnSpPr>
            <a:cxnSpLocks/>
          </p:cNvCxnSpPr>
          <p:nvPr/>
        </p:nvCxnSpPr>
        <p:spPr>
          <a:xfrm>
            <a:off x="6049953" y="3038470"/>
            <a:ext cx="0" cy="30963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713413B2-3AB6-F580-B6E2-D13CF66751ED}"/>
              </a:ext>
            </a:extLst>
          </p:cNvPr>
          <p:cNvCxnSpPr>
            <a:cxnSpLocks/>
          </p:cNvCxnSpPr>
          <p:nvPr/>
        </p:nvCxnSpPr>
        <p:spPr>
          <a:xfrm flipH="1">
            <a:off x="5137563" y="3071005"/>
            <a:ext cx="768374" cy="83342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17B8D46E-82F9-435F-E0FB-D5DF2639CA6D}"/>
              </a:ext>
            </a:extLst>
          </p:cNvPr>
          <p:cNvCxnSpPr>
            <a:cxnSpLocks/>
          </p:cNvCxnSpPr>
          <p:nvPr/>
        </p:nvCxnSpPr>
        <p:spPr>
          <a:xfrm flipH="1" flipV="1">
            <a:off x="5137563" y="4619177"/>
            <a:ext cx="768374" cy="58357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969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0A3688-FFB4-8AA8-ED88-19E65A4B5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shard?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4BA803-3904-C174-41FD-6BF85DEBD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 topic orthogonal to the design of Spanner </a:t>
            </a:r>
          </a:p>
          <a:p>
            <a:r>
              <a:rPr kumimoji="1" lang="en-US" altLang="zh-CN" dirty="0"/>
              <a:t>Possible way: </a:t>
            </a:r>
          </a:p>
          <a:p>
            <a:pPr lvl="1"/>
            <a:r>
              <a:rPr kumimoji="1" lang="en-US" altLang="zh-CN" dirty="0"/>
              <a:t>Hashing, node id = hash(key) % </a:t>
            </a:r>
            <a:r>
              <a:rPr kumimoji="1" lang="en-US" altLang="zh-CN" dirty="0" err="1"/>
              <a:t>num_of_nodes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Range partitioning </a:t>
            </a:r>
          </a:p>
          <a:p>
            <a:pPr lvl="2"/>
            <a:r>
              <a:rPr kumimoji="1" lang="en-US" altLang="zh-CN" sz="1800" dirty="0"/>
              <a:t>E.g., coordinators record that 0-100 keys are at shard 0, etc. </a:t>
            </a:r>
          </a:p>
          <a:p>
            <a:r>
              <a:rPr kumimoji="1" lang="en-US" altLang="zh-CN" dirty="0"/>
              <a:t>A good partition need to consider many factors, e.g.,  </a:t>
            </a:r>
          </a:p>
          <a:p>
            <a:pPr lvl="1"/>
            <a:r>
              <a:rPr kumimoji="1" lang="en-US" altLang="zh-CN" dirty="0"/>
              <a:t>Reduce cross shard transaction</a:t>
            </a:r>
          </a:p>
          <a:p>
            <a:pPr lvl="2"/>
            <a:r>
              <a:rPr kumimoji="1" lang="en-US" altLang="zh-CN" sz="1800" dirty="0"/>
              <a:t>Why? Shards are likely to span across two machines, which needs two-phase-commit for execution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51F514-4BCD-EBC8-D6D7-684236F33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9AEC366-9EEC-1A95-A3D0-B2688EA8B1F4}"/>
              </a:ext>
            </a:extLst>
          </p:cNvPr>
          <p:cNvSpPr/>
          <p:nvPr/>
        </p:nvSpPr>
        <p:spPr>
          <a:xfrm>
            <a:off x="2292863" y="4900944"/>
            <a:ext cx="4701150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We will not focus </a:t>
            </a:r>
            <a:r>
              <a:rPr kumimoji="1" lang="en-US" altLang="zh-CN" dirty="0" err="1"/>
              <a:t>sharding</a:t>
            </a:r>
            <a:r>
              <a:rPr kumimoji="1" lang="en-US" altLang="zh-CN" dirty="0"/>
              <a:t> in this lecture </a:t>
            </a:r>
          </a:p>
        </p:txBody>
      </p:sp>
    </p:spTree>
    <p:extLst>
      <p:ext uri="{BB962C8B-B14F-4D97-AF65-F5344CB8AC3E}">
        <p14:creationId xmlns:p14="http://schemas.microsoft.com/office/powerpoint/2010/main" val="3114742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B7FF0E-E068-69BF-3B88-E10CDFC2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faced by large-scale company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7392B6-7E53-F866-1BCE-F21C3A1FF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1728192"/>
          </a:xfrm>
        </p:spPr>
        <p:txBody>
          <a:bodyPr/>
          <a:lstStyle/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 </a:t>
            </a:r>
          </a:p>
          <a:p>
            <a:pPr lvl="1"/>
            <a:r>
              <a:rPr kumimoji="1" lang="en-US" altLang="zh-CN" dirty="0"/>
              <a:t>Large-scale companies are built over </a:t>
            </a:r>
            <a:r>
              <a:rPr kumimoji="1" lang="en-US" altLang="zh-CN" b="1" dirty="0">
                <a:solidFill>
                  <a:srgbClr val="C00000"/>
                </a:solidFill>
              </a:rPr>
              <a:t>large-scale datacenters </a:t>
            </a:r>
            <a:r>
              <a:rPr kumimoji="1" lang="en-US" altLang="zh-CN" dirty="0"/>
              <a:t>(&gt;10K servers)</a:t>
            </a:r>
          </a:p>
          <a:p>
            <a:pPr lvl="1"/>
            <a:r>
              <a:rPr kumimoji="1" lang="en-US" altLang="zh-CN" dirty="0"/>
              <a:t>Machine failures are particular common in large-scale datacenters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F6F9C8-811C-C230-1219-C4236DA8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78880CF-345A-6C17-1A65-264A537625C0}"/>
              </a:ext>
            </a:extLst>
          </p:cNvPr>
          <p:cNvSpPr txBox="1"/>
          <p:nvPr/>
        </p:nvSpPr>
        <p:spPr>
          <a:xfrm>
            <a:off x="1115616" y="2612971"/>
            <a:ext cx="6912768" cy="120032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" altLang="zh-CN" dirty="0">
                <a:latin typeface="Lato" panose="020F0502020204030203" pitchFamily="34" charset="0"/>
              </a:rPr>
              <a:t>“Suppose a cluster has ultra-reliable server nodes with a stellar mean time between failures (MTBF) of 30 years (10,000 days)—a cluster of 10,000 servers will see an average of one server failure per day. ”</a:t>
            </a:r>
          </a:p>
        </p:txBody>
      </p:sp>
    </p:spTree>
    <p:extLst>
      <p:ext uri="{BB962C8B-B14F-4D97-AF65-F5344CB8AC3E}">
        <p14:creationId xmlns:p14="http://schemas.microsoft.com/office/powerpoint/2010/main" val="1362496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B7FF0E-E068-69BF-3B88-E10CDFC2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faced by large-scale company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7392B6-7E53-F866-1BCE-F21C3A1FF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448272"/>
          </a:xfrm>
        </p:spPr>
        <p:txBody>
          <a:bodyPr/>
          <a:lstStyle/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 </a:t>
            </a:r>
          </a:p>
          <a:p>
            <a:pPr lvl="1"/>
            <a:r>
              <a:rPr kumimoji="1" lang="en-US" altLang="zh-CN" dirty="0"/>
              <a:t>Large-scale companies are built over large-scale datacenters (&gt;10K servers)</a:t>
            </a:r>
          </a:p>
          <a:p>
            <a:pPr lvl="1"/>
            <a:r>
              <a:rPr kumimoji="1" lang="en-US" altLang="zh-CN" dirty="0"/>
              <a:t>Machine failures are particular common in large-scale datacenters </a:t>
            </a:r>
          </a:p>
          <a:p>
            <a:r>
              <a:rPr kumimoji="1" lang="en-US" altLang="zh-CN" dirty="0"/>
              <a:t>Solution: replication </a:t>
            </a:r>
          </a:p>
          <a:p>
            <a:pPr lvl="1"/>
            <a:r>
              <a:rPr kumimoji="1" lang="en-US" altLang="zh-CN" dirty="0"/>
              <a:t>Each shard is replicated on multiple servers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F6F9C8-811C-C230-1219-C4236DA8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5" name="磁盘 4">
            <a:extLst>
              <a:ext uri="{FF2B5EF4-FFF2-40B4-BE49-F238E27FC236}">
                <a16:creationId xmlns:a16="http://schemas.microsoft.com/office/drawing/2014/main" id="{8B253B5F-5693-E2CE-974B-8E9E6139A6B0}"/>
              </a:ext>
            </a:extLst>
          </p:cNvPr>
          <p:cNvSpPr/>
          <p:nvPr/>
        </p:nvSpPr>
        <p:spPr>
          <a:xfrm>
            <a:off x="1717153" y="4287470"/>
            <a:ext cx="1002407" cy="931917"/>
          </a:xfrm>
          <a:prstGeom prst="flowChartMagneticDisk">
            <a:avLst/>
          </a:prstGeom>
          <a:noFill/>
          <a:ln w="127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D707A32-C920-6E79-D191-F45C73725C2B}"/>
              </a:ext>
            </a:extLst>
          </p:cNvPr>
          <p:cNvSpPr/>
          <p:nvPr/>
        </p:nvSpPr>
        <p:spPr>
          <a:xfrm>
            <a:off x="92827" y="4416677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Data center</a:t>
            </a:r>
            <a:endParaRPr lang="zh-CN" altLang="en-US" b="1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DC94E1E0-414F-96EA-45F6-1FC2192AABFC}"/>
              </a:ext>
            </a:extLst>
          </p:cNvPr>
          <p:cNvCxnSpPr>
            <a:cxnSpLocks/>
          </p:cNvCxnSpPr>
          <p:nvPr/>
        </p:nvCxnSpPr>
        <p:spPr>
          <a:xfrm>
            <a:off x="3631950" y="3550722"/>
            <a:ext cx="0" cy="30963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264CDEE0-5B10-8117-B42D-86F24A3FEF74}"/>
              </a:ext>
            </a:extLst>
          </p:cNvPr>
          <p:cNvCxnSpPr>
            <a:cxnSpLocks/>
          </p:cNvCxnSpPr>
          <p:nvPr/>
        </p:nvCxnSpPr>
        <p:spPr>
          <a:xfrm flipH="1">
            <a:off x="2719560" y="3583257"/>
            <a:ext cx="768374" cy="83342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37EEFFF-A996-F81A-34D8-1D92806DA8E7}"/>
              </a:ext>
            </a:extLst>
          </p:cNvPr>
          <p:cNvGrpSpPr/>
          <p:nvPr/>
        </p:nvGrpSpPr>
        <p:grpSpPr>
          <a:xfrm>
            <a:off x="4226006" y="3600874"/>
            <a:ext cx="1031051" cy="1000469"/>
            <a:chOff x="4660207" y="2875117"/>
            <a:chExt cx="1031051" cy="1000469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C02C83D-0B92-C8F3-326F-271151A50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9FEAB67-3B95-40BE-B5CC-63CCD46EBB81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Server0</a:t>
              </a:r>
              <a:endParaRPr lang="zh-CN" altLang="en-US" b="1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9F98829-5C6D-D3DD-99F2-82F9061FE60F}"/>
              </a:ext>
            </a:extLst>
          </p:cNvPr>
          <p:cNvGrpSpPr/>
          <p:nvPr/>
        </p:nvGrpSpPr>
        <p:grpSpPr>
          <a:xfrm>
            <a:off x="4215036" y="4687107"/>
            <a:ext cx="1031051" cy="1000469"/>
            <a:chOff x="4660207" y="2875117"/>
            <a:chExt cx="1031051" cy="1000469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D7572B41-144E-2F63-6F09-98B59AC50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E8C652A-C92A-4AC5-7CC1-1DB48153BD1F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Server1</a:t>
              </a:r>
              <a:endParaRPr lang="zh-CN" altLang="en-US" b="1" dirty="0"/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4EC88ABA-76FA-BC2F-3037-36D48EFCA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647" y="3361557"/>
            <a:ext cx="1752990" cy="8563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27CCD3E-1C8A-C7BA-6ECD-6F5BF9862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4518" y="3361556"/>
            <a:ext cx="1583488" cy="87045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DE62FCB-59F3-346D-144C-D512A56CA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983" y="4513684"/>
            <a:ext cx="1752990" cy="85634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7ADC36C-8B4A-C0F3-A809-32DF6482B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822" y="4513684"/>
            <a:ext cx="1583488" cy="870455"/>
          </a:xfrm>
          <a:prstGeom prst="rect">
            <a:avLst/>
          </a:prstGeom>
        </p:spPr>
      </p:pic>
      <p:sp>
        <p:nvSpPr>
          <p:cNvPr id="21" name="Rectangle 13">
            <a:extLst>
              <a:ext uri="{FF2B5EF4-FFF2-40B4-BE49-F238E27FC236}">
                <a16:creationId xmlns:a16="http://schemas.microsoft.com/office/drawing/2014/main" id="{0E697AD8-4EEA-5C63-90C3-5E4F0ECE2A7B}"/>
              </a:ext>
            </a:extLst>
          </p:cNvPr>
          <p:cNvSpPr/>
          <p:nvPr/>
        </p:nvSpPr>
        <p:spPr>
          <a:xfrm>
            <a:off x="5306280" y="4383717"/>
            <a:ext cx="306445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Replication factor = 2</a:t>
            </a: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385315F2-1E12-D1A6-ED99-06FCCB067562}"/>
              </a:ext>
            </a:extLst>
          </p:cNvPr>
          <p:cNvCxnSpPr>
            <a:cxnSpLocks/>
          </p:cNvCxnSpPr>
          <p:nvPr/>
        </p:nvCxnSpPr>
        <p:spPr>
          <a:xfrm flipH="1" flipV="1">
            <a:off x="2719560" y="5131429"/>
            <a:ext cx="768374" cy="58357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8454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32390E-A2AB-39DA-47C2-7BA9BD58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is a replication factor of 2 ok?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457154-B2EC-2026-B4AA-B6ACE43C8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Ok means can achieve </a:t>
            </a:r>
            <a:r>
              <a:rPr kumimoji="1" lang="en-US" altLang="zh-CN" dirty="0">
                <a:highlight>
                  <a:srgbClr val="FFFF00"/>
                </a:highlight>
              </a:rPr>
              <a:t>single-copy consistency </a:t>
            </a:r>
          </a:p>
          <a:p>
            <a:r>
              <a:rPr kumimoji="1" lang="en-US" altLang="zh-CN" dirty="0"/>
              <a:t>Whether OK depends on the scenarios (&amp; setup) </a:t>
            </a:r>
          </a:p>
          <a:p>
            <a:pPr lvl="1"/>
            <a:r>
              <a:rPr kumimoji="1" lang="en-US" altLang="zh-CN" dirty="0"/>
              <a:t>Under primary-backup replication, it is ok</a:t>
            </a:r>
          </a:p>
          <a:p>
            <a:pPr lvl="2"/>
            <a:r>
              <a:rPr kumimoji="1" lang="en-US" altLang="zh-CN" sz="1800" dirty="0"/>
              <a:t>We have a view server</a:t>
            </a:r>
          </a:p>
          <a:p>
            <a:pPr lvl="1"/>
            <a:r>
              <a:rPr kumimoji="1" lang="en-US" altLang="zh-CN" dirty="0"/>
              <a:t>Under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&amp; Raft, it’s not! (no majority) 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6364F9-9494-D292-2100-C70082CF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0978A907-7B84-BEC4-AD9D-6BE1F11F5203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Consolas" panose="020B0609020204030204" pitchFamily="49" charset="0"/>
                <a:ea typeface="DengXian" charset="0"/>
                <a:cs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6" name="磁盘 5">
            <a:extLst>
              <a:ext uri="{FF2B5EF4-FFF2-40B4-BE49-F238E27FC236}">
                <a16:creationId xmlns:a16="http://schemas.microsoft.com/office/drawing/2014/main" id="{201E3262-042C-EBBE-E5B1-E42E4F5DDE51}"/>
              </a:ext>
            </a:extLst>
          </p:cNvPr>
          <p:cNvSpPr/>
          <p:nvPr/>
        </p:nvSpPr>
        <p:spPr>
          <a:xfrm>
            <a:off x="1717153" y="4287470"/>
            <a:ext cx="1002407" cy="931917"/>
          </a:xfrm>
          <a:prstGeom prst="flowChartMagneticDisk">
            <a:avLst/>
          </a:prstGeom>
          <a:noFill/>
          <a:ln w="127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71C8443-28A1-1493-D4A3-CFC6993B1E41}"/>
              </a:ext>
            </a:extLst>
          </p:cNvPr>
          <p:cNvSpPr/>
          <p:nvPr/>
        </p:nvSpPr>
        <p:spPr>
          <a:xfrm>
            <a:off x="92827" y="4416677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Data center</a:t>
            </a:r>
            <a:endParaRPr lang="zh-CN" altLang="en-US" b="1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ED2913C4-9748-1ED6-82B9-A2BFE5780C1E}"/>
              </a:ext>
            </a:extLst>
          </p:cNvPr>
          <p:cNvCxnSpPr>
            <a:cxnSpLocks/>
          </p:cNvCxnSpPr>
          <p:nvPr/>
        </p:nvCxnSpPr>
        <p:spPr>
          <a:xfrm>
            <a:off x="3631950" y="3550722"/>
            <a:ext cx="0" cy="30963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09D7EC25-6D70-56F3-5E02-BE7946A70FDF}"/>
              </a:ext>
            </a:extLst>
          </p:cNvPr>
          <p:cNvCxnSpPr>
            <a:cxnSpLocks/>
          </p:cNvCxnSpPr>
          <p:nvPr/>
        </p:nvCxnSpPr>
        <p:spPr>
          <a:xfrm flipH="1">
            <a:off x="2719560" y="3583257"/>
            <a:ext cx="768374" cy="83342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50B9F7C2-7965-B0D2-ECA3-6811C0A99EAE}"/>
              </a:ext>
            </a:extLst>
          </p:cNvPr>
          <p:cNvCxnSpPr>
            <a:cxnSpLocks/>
          </p:cNvCxnSpPr>
          <p:nvPr/>
        </p:nvCxnSpPr>
        <p:spPr>
          <a:xfrm flipH="1" flipV="1">
            <a:off x="2719560" y="5131429"/>
            <a:ext cx="768374" cy="58357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68F3376-5CF7-9E40-601E-CE6E81D8FC1D}"/>
              </a:ext>
            </a:extLst>
          </p:cNvPr>
          <p:cNvGrpSpPr/>
          <p:nvPr/>
        </p:nvGrpSpPr>
        <p:grpSpPr>
          <a:xfrm>
            <a:off x="4226006" y="3600874"/>
            <a:ext cx="1031051" cy="1000469"/>
            <a:chOff x="4660207" y="2875117"/>
            <a:chExt cx="1031051" cy="1000469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A2DAD8ED-7E6F-371A-73D8-14B9323AC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ADE8AA1-E54A-FF8B-D6AF-8D9D476CB641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Server0</a:t>
              </a:r>
              <a:endParaRPr lang="zh-CN" altLang="en-US" b="1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7E8B32D-4EA1-BA69-AB57-013E7E6EEEBC}"/>
              </a:ext>
            </a:extLst>
          </p:cNvPr>
          <p:cNvGrpSpPr/>
          <p:nvPr/>
        </p:nvGrpSpPr>
        <p:grpSpPr>
          <a:xfrm>
            <a:off x="4215036" y="4687107"/>
            <a:ext cx="1031051" cy="1000469"/>
            <a:chOff x="4660207" y="2875117"/>
            <a:chExt cx="1031051" cy="1000469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5542A69-0086-0B5B-9075-6301CC9FB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C26BEA7-F2F1-BF81-B2D3-136596F4A7F3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Server1</a:t>
              </a:r>
              <a:endParaRPr lang="zh-CN" altLang="en-US" b="1" dirty="0"/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5540441E-2C9F-D03F-CFE2-16E846DD3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647" y="3361557"/>
            <a:ext cx="1752990" cy="8563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CF285C1-0D20-5304-F7C8-BD7C77644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4518" y="3361556"/>
            <a:ext cx="1583488" cy="87045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FC8BC1D-5BA4-137C-7F71-D6552403F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983" y="4513684"/>
            <a:ext cx="1752990" cy="85634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CC5CCFB-1898-DEA0-82EE-280392AFF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822" y="4513684"/>
            <a:ext cx="1583488" cy="870455"/>
          </a:xfrm>
          <a:prstGeom prst="rect">
            <a:avLst/>
          </a:prstGeom>
        </p:spPr>
      </p:pic>
      <p:sp>
        <p:nvSpPr>
          <p:cNvPr id="21" name="Rectangle 13">
            <a:extLst>
              <a:ext uri="{FF2B5EF4-FFF2-40B4-BE49-F238E27FC236}">
                <a16:creationId xmlns:a16="http://schemas.microsoft.com/office/drawing/2014/main" id="{6652AE82-F898-7120-46F0-8999A0C94C05}"/>
              </a:ext>
            </a:extLst>
          </p:cNvPr>
          <p:cNvSpPr/>
          <p:nvPr/>
        </p:nvSpPr>
        <p:spPr>
          <a:xfrm>
            <a:off x="5306280" y="4383717"/>
            <a:ext cx="306445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Replication factor = 2</a:t>
            </a: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C1170F1D-9E64-CB7B-7402-87421F845068}"/>
              </a:ext>
            </a:extLst>
          </p:cNvPr>
          <p:cNvSpPr/>
          <p:nvPr/>
        </p:nvSpPr>
        <p:spPr>
          <a:xfrm>
            <a:off x="5868144" y="1392499"/>
            <a:ext cx="3187784" cy="118069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400" dirty="0"/>
              <a:t>Question 2: Is rep-factor = 2  within a single datacenter ok? </a:t>
            </a:r>
          </a:p>
        </p:txBody>
      </p:sp>
    </p:spTree>
    <p:extLst>
      <p:ext uri="{BB962C8B-B14F-4D97-AF65-F5344CB8AC3E}">
        <p14:creationId xmlns:p14="http://schemas.microsoft.com/office/powerpoint/2010/main" val="140830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AC0C14-6770-5743-AED8-0DD578E1B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Geo-replicated datacenters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775224-5423-8745-80DA-C2D912EA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E2B3D06-315F-6849-9855-F2F9727C4BDC}"/>
              </a:ext>
            </a:extLst>
          </p:cNvPr>
          <p:cNvSpPr/>
          <p:nvPr/>
        </p:nvSpPr>
        <p:spPr>
          <a:xfrm>
            <a:off x="0" y="5486134"/>
            <a:ext cx="370521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800" dirty="0"/>
              <a:t>Source: https://</a:t>
            </a:r>
            <a:r>
              <a:rPr lang="en" altLang="zh-CN" sz="800" dirty="0" err="1"/>
              <a:t>www.alibabacloud.com</a:t>
            </a:r>
            <a:r>
              <a:rPr lang="en" altLang="zh-CN" sz="800" dirty="0"/>
              <a:t>/</a:t>
            </a:r>
            <a:r>
              <a:rPr lang="en" altLang="zh-CN" sz="800" dirty="0" err="1"/>
              <a:t>zh</a:t>
            </a:r>
            <a:r>
              <a:rPr lang="en" altLang="zh-CN" sz="800" dirty="0"/>
              <a:t>/global-locations</a:t>
            </a:r>
            <a:endParaRPr lang="zh-CN" altLang="en-US" sz="800" dirty="0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8AF63EAA-2105-C84B-ABE2-C3B6D31C5612}"/>
              </a:ext>
            </a:extLst>
          </p:cNvPr>
          <p:cNvSpPr txBox="1">
            <a:spLocks/>
          </p:cNvSpPr>
          <p:nvPr/>
        </p:nvSpPr>
        <p:spPr>
          <a:xfrm>
            <a:off x="457199" y="1129307"/>
            <a:ext cx="8507289" cy="1655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e.g., The </a:t>
            </a:r>
            <a:r>
              <a:rPr kumimoji="1" lang="en-US" altLang="zh-CN" dirty="0"/>
              <a:t>locations</a:t>
            </a:r>
            <a:r>
              <a:rPr kumimoji="1" lang="en-US" altLang="zh-CN" b="0" dirty="0"/>
              <a:t> of </a:t>
            </a:r>
            <a:r>
              <a:rPr lang="en" altLang="zh-CN" b="0" dirty="0"/>
              <a:t>Alibaba</a:t>
            </a:r>
            <a:r>
              <a:rPr kumimoji="1" lang="en-US" altLang="zh-CN" b="0" dirty="0"/>
              <a:t> datacenters</a:t>
            </a:r>
            <a:endParaRPr lang="en" altLang="zh-CN" b="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E0B899C-CE22-4E40-B777-7F2317FF91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78538"/>
            <a:ext cx="9144000" cy="2522037"/>
          </a:xfrm>
          <a:prstGeom prst="rect">
            <a:avLst/>
          </a:prstGeom>
        </p:spPr>
      </p:pic>
      <p:sp>
        <p:nvSpPr>
          <p:cNvPr id="3" name="Rectangle 13">
            <a:extLst>
              <a:ext uri="{FF2B5EF4-FFF2-40B4-BE49-F238E27FC236}">
                <a16:creationId xmlns:a16="http://schemas.microsoft.com/office/drawing/2014/main" id="{1D2CE7E9-1ED5-A4E5-39DC-A3E82EE3D3BC}"/>
              </a:ext>
            </a:extLst>
          </p:cNvPr>
          <p:cNvSpPr/>
          <p:nvPr/>
        </p:nvSpPr>
        <p:spPr>
          <a:xfrm>
            <a:off x="1449130" y="4534301"/>
            <a:ext cx="6723270" cy="811367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400" dirty="0"/>
              <a:t>What can go wrong if we only replicate the data </a:t>
            </a:r>
            <a:r>
              <a:rPr kumimoji="1" lang="en-US" altLang="zh-CN" sz="2400" b="1" dirty="0">
                <a:solidFill>
                  <a:srgbClr val="C00000"/>
                </a:solidFill>
              </a:rPr>
              <a:t>only within one datacenter</a:t>
            </a:r>
            <a:r>
              <a:rPr kumimoji="1" lang="en-US" altLang="zh-CN" sz="2400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422876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D45379-DC8B-2CCE-EFDE-66E8161A9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Replication within a DC is insufficient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9EA083-4097-DAAD-43A5-6F42B3EF1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368152"/>
          </a:xfrm>
        </p:spPr>
        <p:txBody>
          <a:bodyPr/>
          <a:lstStyle/>
          <a:p>
            <a:r>
              <a:rPr kumimoji="1" lang="en-US" altLang="zh-CN" dirty="0"/>
              <a:t>A single datacenter (DC) can fail due to natural disasters </a:t>
            </a:r>
          </a:p>
          <a:p>
            <a:r>
              <a:rPr kumimoji="1" lang="en-US" altLang="zh-CN" dirty="0"/>
              <a:t>A DC cannot serve requests well (in low latency) across the planet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E0802D-5262-3F0E-7334-22F5952A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pic>
        <p:nvPicPr>
          <p:cNvPr id="5" name="Picture 6" descr="World Data Center Map, transparent png">
            <a:extLst>
              <a:ext uri="{FF2B5EF4-FFF2-40B4-BE49-F238E27FC236}">
                <a16:creationId xmlns:a16="http://schemas.microsoft.com/office/drawing/2014/main" id="{A5DAA184-B425-1CC5-FC6E-B6A366FCC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375" y="2857500"/>
            <a:ext cx="4716530" cy="2162561"/>
          </a:xfrm>
          <a:prstGeom prst="rect">
            <a:avLst/>
          </a:prstGeom>
          <a:noFill/>
          <a:scene3d>
            <a:camera prst="orthographicFront">
              <a:rot lat="222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7DE9DB38-55A3-9535-6C1F-248DBD1D165E}"/>
              </a:ext>
            </a:extLst>
          </p:cNvPr>
          <p:cNvGrpSpPr/>
          <p:nvPr/>
        </p:nvGrpSpPr>
        <p:grpSpPr>
          <a:xfrm>
            <a:off x="2059375" y="3760636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5" name="磁盘 14">
              <a:extLst>
                <a:ext uri="{FF2B5EF4-FFF2-40B4-BE49-F238E27FC236}">
                  <a16:creationId xmlns:a16="http://schemas.microsoft.com/office/drawing/2014/main" id="{58F07FBD-865C-753B-C8CF-C0042328B60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9DC0143E-0C64-B421-86CD-2698E4284D25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75DE8BD4-0B39-1E13-2DD2-11306A525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282788"/>
            <a:ext cx="2359566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id="{D399330B-C697-B2BD-DB1B-AB3D310AD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38694" y="3797357"/>
            <a:ext cx="680542" cy="6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3">
            <a:extLst>
              <a:ext uri="{FF2B5EF4-FFF2-40B4-BE49-F238E27FC236}">
                <a16:creationId xmlns:a16="http://schemas.microsoft.com/office/drawing/2014/main" id="{C01B81D3-870F-EA6B-B2CB-F05959C3C586}"/>
              </a:ext>
            </a:extLst>
          </p:cNvPr>
          <p:cNvSpPr/>
          <p:nvPr/>
        </p:nvSpPr>
        <p:spPr>
          <a:xfrm>
            <a:off x="6473907" y="4529957"/>
            <a:ext cx="2529574" cy="90370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Users from </a:t>
            </a:r>
            <a:r>
              <a:rPr kumimoji="1" lang="en-US" altLang="zh-CN" dirty="0" err="1"/>
              <a:t>china</a:t>
            </a:r>
            <a:r>
              <a:rPr kumimoji="1" lang="en-US" altLang="zh-CN" dirty="0"/>
              <a:t> will suffer from long latency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854BD38-2295-2AB8-8651-F896D605BAC3}"/>
              </a:ext>
            </a:extLst>
          </p:cNvPr>
          <p:cNvSpPr/>
          <p:nvPr/>
        </p:nvSpPr>
        <p:spPr>
          <a:xfrm>
            <a:off x="1726593" y="4760425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DC in the US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01544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orld Data Center Map, transparent png">
            <a:extLst>
              <a:ext uri="{FF2B5EF4-FFF2-40B4-BE49-F238E27FC236}">
                <a16:creationId xmlns:a16="http://schemas.microsoft.com/office/drawing/2014/main" id="{8F70FD09-C0B1-FE42-BA8B-8A6B55C44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4137628"/>
            <a:ext cx="3495069" cy="1602513"/>
          </a:xfrm>
          <a:prstGeom prst="rect">
            <a:avLst/>
          </a:prstGeom>
          <a:noFill/>
          <a:scene3d>
            <a:camera prst="orthographicFront">
              <a:rot lat="222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6C618E8-B9B5-694F-BCD3-9E32CA4A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Spanner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further replicates the data across datacenters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8186F4-D8E4-F849-B5A3-4A6ABC078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79438"/>
          </a:xfrm>
        </p:spPr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Data sharded &amp;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replicated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over many machines &amp; </a:t>
            </a:r>
            <a:r>
              <a:rPr kumimoji="1" lang="en-US" altLang="zh-CN" dirty="0">
                <a:solidFill>
                  <a:srgbClr val="C00000"/>
                </a:solidFill>
              </a:rPr>
              <a:t>datacenters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Tolerate machine failures across datacenters &amp; lower request latency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51C1E-D770-F345-AE0D-1D893EB5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586C4BF-9A01-A743-A88C-3EBCAB48D0C5}"/>
              </a:ext>
            </a:extLst>
          </p:cNvPr>
          <p:cNvSpPr/>
          <p:nvPr/>
        </p:nvSpPr>
        <p:spPr>
          <a:xfrm>
            <a:off x="528821" y="449085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Data centers</a:t>
            </a:r>
            <a:endParaRPr lang="zh-CN" altLang="en-US" b="1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3D1A076-2FC2-BD43-B440-6D9650BAB24B}"/>
              </a:ext>
            </a:extLst>
          </p:cNvPr>
          <p:cNvGrpSpPr/>
          <p:nvPr/>
        </p:nvGrpSpPr>
        <p:grpSpPr>
          <a:xfrm>
            <a:off x="528821" y="2097820"/>
            <a:ext cx="4931166" cy="626585"/>
            <a:chOff x="528821" y="2097820"/>
            <a:chExt cx="4931166" cy="626585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96AA607-46E8-3841-9406-E1FAA40DDCD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87869" y="2097820"/>
              <a:ext cx="3072118" cy="626585"/>
              <a:chOff x="2003938" y="1785208"/>
              <a:chExt cx="3755391" cy="765944"/>
            </a:xfrm>
          </p:grpSpPr>
          <p:pic>
            <p:nvPicPr>
              <p:cNvPr id="41" name="Picture 16" descr="Huawei - Building a Fully Connected, Intelligent World">
                <a:extLst>
                  <a:ext uri="{FF2B5EF4-FFF2-40B4-BE49-F238E27FC236}">
                    <a16:creationId xmlns:a16="http://schemas.microsoft.com/office/drawing/2014/main" id="{10612766-0AB3-7B42-8F59-2F7357ED18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09354" y="1932224"/>
                <a:ext cx="1035672" cy="5178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2" descr="Apple | LinkedIn">
                <a:extLst>
                  <a:ext uri="{FF2B5EF4-FFF2-40B4-BE49-F238E27FC236}">
                    <a16:creationId xmlns:a16="http://schemas.microsoft.com/office/drawing/2014/main" id="{1E7EFFCC-1985-FB45-A2D7-8B83541F4C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3410" y="1785208"/>
                <a:ext cx="765944" cy="765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6" descr="Apple 10.2-inch iPad (8th Gen) Wi-Fi 32GB - Space Gray - Walmart.com">
                <a:extLst>
                  <a:ext uri="{FF2B5EF4-FFF2-40B4-BE49-F238E27FC236}">
                    <a16:creationId xmlns:a16="http://schemas.microsoft.com/office/drawing/2014/main" id="{3590DFDB-3C6E-2749-AA1F-68AAB778BE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3938" y="1845842"/>
                <a:ext cx="650413" cy="650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8" descr="Apple 10.9-Inch iPad Air Latest Model (4th Generation) with Wi-Fi 64GB Sky  Blue MYFQ2LL/A - Best Buy">
                <a:extLst>
                  <a:ext uri="{FF2B5EF4-FFF2-40B4-BE49-F238E27FC236}">
                    <a16:creationId xmlns:a16="http://schemas.microsoft.com/office/drawing/2014/main" id="{681D28D7-38C4-5448-8171-8BEBDC2B48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8597" y="1892039"/>
                <a:ext cx="492646" cy="5580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18" descr="Amazon.com: Huawei P Smart (2021) Dual-SIM 128GB (GSM Only | No CDMA)  Factory Unlocked 4G/LTE Smartphone (Gold) - International Version : Cell  Phones &amp; Accessories">
                <a:extLst>
                  <a:ext uri="{FF2B5EF4-FFF2-40B4-BE49-F238E27FC236}">
                    <a16:creationId xmlns:a16="http://schemas.microsoft.com/office/drawing/2014/main" id="{73CD3C56-46A3-BA4C-9368-B400219163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1913552"/>
                <a:ext cx="467249" cy="637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74E10F1-ED13-1542-B49A-C123A7E8DB55}"/>
                </a:ext>
              </a:extLst>
            </p:cNvPr>
            <p:cNvSpPr/>
            <p:nvPr/>
          </p:nvSpPr>
          <p:spPr>
            <a:xfrm>
              <a:off x="528821" y="2259363"/>
              <a:ext cx="12362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User data</a:t>
              </a:r>
              <a:endParaRPr lang="zh-CN" altLang="en-US" b="1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A499C8B5-DDDC-3E4A-9AFB-29D598E4D731}"/>
              </a:ext>
            </a:extLst>
          </p:cNvPr>
          <p:cNvGrpSpPr/>
          <p:nvPr/>
        </p:nvGrpSpPr>
        <p:grpSpPr>
          <a:xfrm>
            <a:off x="5419710" y="4024897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50" name="磁盘 49">
              <a:extLst>
                <a:ext uri="{FF2B5EF4-FFF2-40B4-BE49-F238E27FC236}">
                  <a16:creationId xmlns:a16="http://schemas.microsoft.com/office/drawing/2014/main" id="{ECC8A422-18EA-EA4C-AC8F-2C11B9D63F94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A53975FE-4A34-F74E-AE3A-747D8F2054B5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EE852205-8435-104A-8247-54833EAEFA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9488" y="2975778"/>
            <a:ext cx="1564760" cy="9072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24CE4613-03B8-3A45-89EE-978707FED3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7751" y="2967202"/>
            <a:ext cx="1564760" cy="9072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任意形状 19">
            <a:extLst>
              <a:ext uri="{FF2B5EF4-FFF2-40B4-BE49-F238E27FC236}">
                <a16:creationId xmlns:a16="http://schemas.microsoft.com/office/drawing/2014/main" id="{B7F17956-5F2E-2D46-A444-AD84F1CBDD04}"/>
              </a:ext>
            </a:extLst>
          </p:cNvPr>
          <p:cNvSpPr/>
          <p:nvPr/>
        </p:nvSpPr>
        <p:spPr>
          <a:xfrm>
            <a:off x="3001727" y="4609578"/>
            <a:ext cx="543139" cy="585642"/>
          </a:xfrm>
          <a:custGeom>
            <a:avLst/>
            <a:gdLst>
              <a:gd name="connsiteX0" fmla="*/ 179884 w 543139"/>
              <a:gd name="connsiteY0" fmla="*/ 0 h 585642"/>
              <a:gd name="connsiteX1" fmla="*/ 17046 w 543139"/>
              <a:gd name="connsiteY1" fmla="*/ 526093 h 585642"/>
              <a:gd name="connsiteX2" fmla="*/ 543139 w 543139"/>
              <a:gd name="connsiteY2" fmla="*/ 551145 h 58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3139" h="585642">
                <a:moveTo>
                  <a:pt x="179884" y="0"/>
                </a:moveTo>
                <a:cubicBezTo>
                  <a:pt x="68194" y="217118"/>
                  <a:pt x="-43496" y="434236"/>
                  <a:pt x="17046" y="526093"/>
                </a:cubicBezTo>
                <a:cubicBezTo>
                  <a:pt x="77588" y="617950"/>
                  <a:pt x="310363" y="584547"/>
                  <a:pt x="543139" y="551145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E7D9FDC-1FB4-C14F-B448-3892A0D00F57}"/>
              </a:ext>
            </a:extLst>
          </p:cNvPr>
          <p:cNvGrpSpPr/>
          <p:nvPr/>
        </p:nvGrpSpPr>
        <p:grpSpPr>
          <a:xfrm>
            <a:off x="2721885" y="3957199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79EC5D62-E221-8B48-9B9E-7C22657DB2BB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B4C3D74-0CA2-DB41-9283-8F6C253B8C05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89B58780-4D0C-4048-8448-DFFFCC8AD819}"/>
              </a:ext>
            </a:extLst>
          </p:cNvPr>
          <p:cNvSpPr/>
          <p:nvPr/>
        </p:nvSpPr>
        <p:spPr>
          <a:xfrm>
            <a:off x="5411244" y="4885151"/>
            <a:ext cx="895901" cy="341228"/>
          </a:xfrm>
          <a:custGeom>
            <a:avLst/>
            <a:gdLst>
              <a:gd name="connsiteX0" fmla="*/ 751561 w 895901"/>
              <a:gd name="connsiteY0" fmla="*/ 0 h 341228"/>
              <a:gd name="connsiteX1" fmla="*/ 839244 w 895901"/>
              <a:gd name="connsiteY1" fmla="*/ 338202 h 341228"/>
              <a:gd name="connsiteX2" fmla="*/ 0 w 895901"/>
              <a:gd name="connsiteY2" fmla="*/ 137786 h 341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5901" h="341228">
                <a:moveTo>
                  <a:pt x="751561" y="0"/>
                </a:moveTo>
                <a:cubicBezTo>
                  <a:pt x="858032" y="157619"/>
                  <a:pt x="964504" y="315238"/>
                  <a:pt x="839244" y="338202"/>
                </a:cubicBezTo>
                <a:cubicBezTo>
                  <a:pt x="713984" y="361166"/>
                  <a:pt x="356992" y="249476"/>
                  <a:pt x="0" y="137786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6E367C04-F79B-B64D-9C92-14F781000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38694" y="3797357"/>
            <a:ext cx="680542" cy="6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13">
            <a:extLst>
              <a:ext uri="{FF2B5EF4-FFF2-40B4-BE49-F238E27FC236}">
                <a16:creationId xmlns:a16="http://schemas.microsoft.com/office/drawing/2014/main" id="{B1BCB99F-02F9-024C-941E-1294218C1A9E}"/>
              </a:ext>
            </a:extLst>
          </p:cNvPr>
          <p:cNvSpPr/>
          <p:nvPr/>
        </p:nvSpPr>
        <p:spPr>
          <a:xfrm>
            <a:off x="6473907" y="4529957"/>
            <a:ext cx="2529574" cy="90370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Users from china can query DC at china for lower latency </a:t>
            </a: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BFD6C306-7A64-514C-8904-E69749C363DF}"/>
              </a:ext>
            </a:extLst>
          </p:cNvPr>
          <p:cNvCxnSpPr/>
          <p:nvPr/>
        </p:nvCxnSpPr>
        <p:spPr>
          <a:xfrm flipH="1">
            <a:off x="6589274" y="4225652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98251C09-1208-984D-8CD7-9D6C79E9C17A}"/>
              </a:ext>
            </a:extLst>
          </p:cNvPr>
          <p:cNvCxnSpPr>
            <a:cxnSpLocks/>
          </p:cNvCxnSpPr>
          <p:nvPr/>
        </p:nvCxnSpPr>
        <p:spPr>
          <a:xfrm rot="10800000" flipH="1">
            <a:off x="6642511" y="4362381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B8D625D5-35F3-1148-A629-5194CA71727F}"/>
              </a:ext>
            </a:extLst>
          </p:cNvPr>
          <p:cNvGrpSpPr/>
          <p:nvPr/>
        </p:nvGrpSpPr>
        <p:grpSpPr>
          <a:xfrm>
            <a:off x="2274849" y="3682678"/>
            <a:ext cx="631904" cy="200055"/>
            <a:chOff x="1428970" y="3674445"/>
            <a:chExt cx="631904" cy="20005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987F046-835E-2042-BBAA-424A61EE4641}"/>
                </a:ext>
              </a:extLst>
            </p:cNvPr>
            <p:cNvSpPr/>
            <p:nvPr/>
          </p:nvSpPr>
          <p:spPr>
            <a:xfrm>
              <a:off x="1527032" y="3736591"/>
              <a:ext cx="361409" cy="75761"/>
            </a:xfrm>
            <a:prstGeom prst="rect">
              <a:avLst/>
            </a:prstGeom>
            <a:solidFill>
              <a:schemeClr val="bg1"/>
            </a:solidFill>
            <a:ln w="2540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72C1567-E613-0346-A7EA-03CD5AA5F240}"/>
                </a:ext>
              </a:extLst>
            </p:cNvPr>
            <p:cNvSpPr/>
            <p:nvPr/>
          </p:nvSpPr>
          <p:spPr>
            <a:xfrm>
              <a:off x="1428970" y="3674445"/>
              <a:ext cx="631904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700" b="1" dirty="0"/>
                <a:t>Server1</a:t>
              </a:r>
              <a:endParaRPr lang="zh-CN" altLang="en-US" sz="700" b="1" dirty="0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9F59D2E-98D7-5B4D-9F05-EBFC501CAED1}"/>
              </a:ext>
            </a:extLst>
          </p:cNvPr>
          <p:cNvGrpSpPr/>
          <p:nvPr/>
        </p:nvGrpSpPr>
        <p:grpSpPr>
          <a:xfrm>
            <a:off x="5039259" y="3682676"/>
            <a:ext cx="631904" cy="200055"/>
            <a:chOff x="1428970" y="3674445"/>
            <a:chExt cx="631904" cy="200055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F0238A0E-5B81-544D-91D5-14ABD3D7DD59}"/>
                </a:ext>
              </a:extLst>
            </p:cNvPr>
            <p:cNvSpPr/>
            <p:nvPr/>
          </p:nvSpPr>
          <p:spPr>
            <a:xfrm>
              <a:off x="1527032" y="3736591"/>
              <a:ext cx="361409" cy="75761"/>
            </a:xfrm>
            <a:prstGeom prst="rect">
              <a:avLst/>
            </a:prstGeom>
            <a:solidFill>
              <a:schemeClr val="bg1"/>
            </a:solidFill>
            <a:ln w="2540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D6B2A00-290E-7D4E-B098-218F62C0E4CC}"/>
                </a:ext>
              </a:extLst>
            </p:cNvPr>
            <p:cNvSpPr/>
            <p:nvPr/>
          </p:nvSpPr>
          <p:spPr>
            <a:xfrm>
              <a:off x="1428970" y="3674445"/>
              <a:ext cx="631904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700" b="1" dirty="0"/>
                <a:t>Server1</a:t>
              </a:r>
              <a:endParaRPr lang="zh-CN" altLang="en-US" sz="7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1977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8354EE-55F4-1F96-C773-B3D61D09C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Replications causes consistency problem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FC8754-AD1C-78B9-C9F6-DFCFC8265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9309720" cy="2160240"/>
          </a:xfrm>
        </p:spPr>
        <p:txBody>
          <a:bodyPr/>
          <a:lstStyle/>
          <a:p>
            <a:r>
              <a:rPr kumimoji="1" lang="en-US" altLang="zh-CN" dirty="0"/>
              <a:t>Could not achieve single-copy consistency if allow client arbitrary reads/writes</a:t>
            </a:r>
          </a:p>
          <a:p>
            <a:pPr lvl="1"/>
            <a:r>
              <a:rPr kumimoji="1" lang="en-US" altLang="zh-CN" dirty="0"/>
              <a:t>E.g., 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among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</a:p>
          <a:p>
            <a:pPr lvl="2"/>
            <a:r>
              <a:rPr kumimoji="1" lang="en-US" altLang="zh-CN" sz="1800" dirty="0"/>
              <a:t>The same data is replicated on machines at different datacenter(DC)s </a:t>
            </a:r>
            <a:endParaRPr kumimoji="1" lang="zh-CN" altLang="en-US" sz="1800" dirty="0"/>
          </a:p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D6D514-3EF0-7AAA-FA20-B4AEC763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01486FF8-1B91-DD15-475E-9E2579195D07}"/>
              </a:ext>
            </a:extLst>
          </p:cNvPr>
          <p:cNvCxnSpPr/>
          <p:nvPr/>
        </p:nvCxnSpPr>
        <p:spPr>
          <a:xfrm>
            <a:off x="215516" y="4680207"/>
            <a:ext cx="8712968" cy="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3A11CD71-29E7-106D-3376-F2272C3E1B57}"/>
              </a:ext>
            </a:extLst>
          </p:cNvPr>
          <p:cNvSpPr/>
          <p:nvPr/>
        </p:nvSpPr>
        <p:spPr>
          <a:xfrm>
            <a:off x="8392801" y="4197658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C485F43-5342-BFBC-165B-4BAF0A34C1A6}"/>
              </a:ext>
            </a:extLst>
          </p:cNvPr>
          <p:cNvGrpSpPr/>
          <p:nvPr/>
        </p:nvGrpSpPr>
        <p:grpSpPr>
          <a:xfrm>
            <a:off x="1115616" y="2679200"/>
            <a:ext cx="2448272" cy="910806"/>
            <a:chOff x="1187624" y="2153896"/>
            <a:chExt cx="2448272" cy="910806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EB31607-0889-8992-3E80-E822A785C4D4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43CB645-4761-A3EB-61D8-AC99A81EE618}"/>
                </a:ext>
              </a:extLst>
            </p:cNvPr>
            <p:cNvSpPr/>
            <p:nvPr/>
          </p:nvSpPr>
          <p:spPr>
            <a:xfrm>
              <a:off x="1772343" y="2153896"/>
              <a:ext cx="128753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Request 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3CC161D-6E00-1AEC-1689-366A53AA910B}"/>
                </a:ext>
              </a:extLst>
            </p:cNvPr>
            <p:cNvSpPr/>
            <p:nvPr/>
          </p:nvSpPr>
          <p:spPr>
            <a:xfrm>
              <a:off x="1402472" y="2486075"/>
              <a:ext cx="18582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 = 100$</a:t>
              </a:r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071DC83-A010-363E-21D8-50E8F7D93898}"/>
              </a:ext>
            </a:extLst>
          </p:cNvPr>
          <p:cNvGrpSpPr/>
          <p:nvPr/>
        </p:nvGrpSpPr>
        <p:grpSpPr>
          <a:xfrm>
            <a:off x="4819572" y="2678657"/>
            <a:ext cx="2448272" cy="912026"/>
            <a:chOff x="1187624" y="2152676"/>
            <a:chExt cx="2448272" cy="912026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B6706DA-6D65-E1E6-BB4E-F962A9023C7E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2C44462-D7F1-C4E9-7021-13B363D46B0F}"/>
                </a:ext>
              </a:extLst>
            </p:cNvPr>
            <p:cNvSpPr/>
            <p:nvPr/>
          </p:nvSpPr>
          <p:spPr>
            <a:xfrm>
              <a:off x="1800017" y="2152676"/>
              <a:ext cx="128753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Request 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01D7E4A-AE19-5432-9964-8B34308EEBC5}"/>
                </a:ext>
              </a:extLst>
            </p:cNvPr>
            <p:cNvSpPr/>
            <p:nvPr/>
          </p:nvSpPr>
          <p:spPr>
            <a:xfrm>
              <a:off x="1402472" y="2486075"/>
              <a:ext cx="16850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Print(</a:t>
              </a:r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)</a:t>
              </a:r>
              <a:endParaRPr lang="zh-CN" altLang="en-US" dirty="0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38A04ED4-4E57-42CC-B807-4D6BD385C5EB}"/>
              </a:ext>
            </a:extLst>
          </p:cNvPr>
          <p:cNvSpPr/>
          <p:nvPr/>
        </p:nvSpPr>
        <p:spPr>
          <a:xfrm>
            <a:off x="6719497" y="218483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?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10DAB32F-E950-9C7E-6B18-8813E64B7388}"/>
              </a:ext>
            </a:extLst>
          </p:cNvPr>
          <p:cNvSpPr/>
          <p:nvPr/>
        </p:nvSpPr>
        <p:spPr>
          <a:xfrm>
            <a:off x="6200384" y="2336800"/>
            <a:ext cx="576197" cy="441933"/>
          </a:xfrm>
          <a:custGeom>
            <a:avLst/>
            <a:gdLst>
              <a:gd name="connsiteX0" fmla="*/ 0 w 576197"/>
              <a:gd name="connsiteY0" fmla="*/ 418926 h 441933"/>
              <a:gd name="connsiteX1" fmla="*/ 75156 w 576197"/>
              <a:gd name="connsiteY1" fmla="*/ 431452 h 441933"/>
              <a:gd name="connsiteX2" fmla="*/ 338202 w 576197"/>
              <a:gd name="connsiteY2" fmla="*/ 406400 h 441933"/>
              <a:gd name="connsiteX3" fmla="*/ 313150 w 576197"/>
              <a:gd name="connsiteY3" fmla="*/ 55671 h 441933"/>
              <a:gd name="connsiteX4" fmla="*/ 576197 w 576197"/>
              <a:gd name="connsiteY4" fmla="*/ 5567 h 44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197" h="441933">
                <a:moveTo>
                  <a:pt x="0" y="418926"/>
                </a:moveTo>
                <a:cubicBezTo>
                  <a:pt x="9394" y="426233"/>
                  <a:pt x="18789" y="433540"/>
                  <a:pt x="75156" y="431452"/>
                </a:cubicBezTo>
                <a:cubicBezTo>
                  <a:pt x="131523" y="429364"/>
                  <a:pt x="298536" y="469030"/>
                  <a:pt x="338202" y="406400"/>
                </a:cubicBezTo>
                <a:cubicBezTo>
                  <a:pt x="377868" y="343770"/>
                  <a:pt x="273484" y="122476"/>
                  <a:pt x="313150" y="55671"/>
                </a:cubicBezTo>
                <a:cubicBezTo>
                  <a:pt x="352816" y="-11134"/>
                  <a:pt x="464506" y="-2784"/>
                  <a:pt x="576197" y="5567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670EC4B-2D66-22FB-7C12-24771567C347}"/>
              </a:ext>
            </a:extLst>
          </p:cNvPr>
          <p:cNvGrpSpPr/>
          <p:nvPr/>
        </p:nvGrpSpPr>
        <p:grpSpPr>
          <a:xfrm>
            <a:off x="204509" y="3724160"/>
            <a:ext cx="2251910" cy="931917"/>
            <a:chOff x="1023946" y="4055627"/>
            <a:chExt cx="2251910" cy="931917"/>
          </a:xfrm>
        </p:grpSpPr>
        <p:sp>
          <p:nvSpPr>
            <p:cNvPr id="20" name="磁盘 19">
              <a:extLst>
                <a:ext uri="{FF2B5EF4-FFF2-40B4-BE49-F238E27FC236}">
                  <a16:creationId xmlns:a16="http://schemas.microsoft.com/office/drawing/2014/main" id="{CBD2450E-A23B-CBE5-A828-92530C2FBB38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6D948CF-501D-D907-6A84-F9114A4CC35D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DC0</a:t>
              </a:r>
              <a:endParaRPr lang="zh-CN" altLang="en-US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6D832AA-7236-1559-CF6A-0B8E17F354E0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=0$</a:t>
              </a:r>
              <a:endParaRPr kumimoji="1" lang="zh-CN" altLang="en-US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430CAFD-113F-C6AC-3882-3648615837F1}"/>
              </a:ext>
            </a:extLst>
          </p:cNvPr>
          <p:cNvGrpSpPr/>
          <p:nvPr/>
        </p:nvGrpSpPr>
        <p:grpSpPr>
          <a:xfrm>
            <a:off x="189297" y="4785755"/>
            <a:ext cx="2251910" cy="931917"/>
            <a:chOff x="1023946" y="4055627"/>
            <a:chExt cx="2251910" cy="931917"/>
          </a:xfrm>
        </p:grpSpPr>
        <p:sp>
          <p:nvSpPr>
            <p:cNvPr id="24" name="磁盘 23">
              <a:extLst>
                <a:ext uri="{FF2B5EF4-FFF2-40B4-BE49-F238E27FC236}">
                  <a16:creationId xmlns:a16="http://schemas.microsoft.com/office/drawing/2014/main" id="{AE9AE048-85D4-495A-C042-35CD859F1C8E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B26E11A-4BFC-B58B-CEBF-4AB67A528180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DC1</a:t>
              </a:r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C5004B8-965C-AB27-ECCA-8CDA01F2CC80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=0$</a:t>
              </a:r>
              <a:endParaRPr kumimoji="1"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77FF528-2963-342F-BD56-74A7CD2EE130}"/>
              </a:ext>
            </a:extLst>
          </p:cNvPr>
          <p:cNvGrpSpPr/>
          <p:nvPr/>
        </p:nvGrpSpPr>
        <p:grpSpPr>
          <a:xfrm>
            <a:off x="2782510" y="3737519"/>
            <a:ext cx="2489047" cy="931917"/>
            <a:chOff x="1023946" y="4055627"/>
            <a:chExt cx="2489047" cy="931917"/>
          </a:xfrm>
        </p:grpSpPr>
        <p:sp>
          <p:nvSpPr>
            <p:cNvPr id="28" name="磁盘 27">
              <a:extLst>
                <a:ext uri="{FF2B5EF4-FFF2-40B4-BE49-F238E27FC236}">
                  <a16:creationId xmlns:a16="http://schemas.microsoft.com/office/drawing/2014/main" id="{2F24FF90-F9B0-AAA0-4338-CC9FCA929A12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23921F6-57C4-979F-9F4E-9E43616C03D7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DC0</a:t>
              </a:r>
              <a:endParaRPr lang="zh-CN" altLang="en-US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0182B55-04AC-57FD-056B-B0BD4E1DF3B8}"/>
                </a:ext>
              </a:extLst>
            </p:cNvPr>
            <p:cNvSpPr txBox="1"/>
            <p:nvPr/>
          </p:nvSpPr>
          <p:spPr>
            <a:xfrm>
              <a:off x="1783032" y="4409046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</a:t>
              </a:r>
              <a:r>
                <a:rPr kumimoji="1" lang="en-US" altLang="zh-CN" b="1" dirty="0">
                  <a:solidFill>
                    <a:srgbClr val="C00000"/>
                  </a:solidFill>
                </a:rPr>
                <a:t>100$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8A7532D-EFF6-DF0D-0EAD-0B88D36FB13F}"/>
              </a:ext>
            </a:extLst>
          </p:cNvPr>
          <p:cNvGrpSpPr/>
          <p:nvPr/>
        </p:nvGrpSpPr>
        <p:grpSpPr>
          <a:xfrm>
            <a:off x="2767298" y="4799114"/>
            <a:ext cx="2251910" cy="931917"/>
            <a:chOff x="1023946" y="4055627"/>
            <a:chExt cx="2251910" cy="931917"/>
          </a:xfrm>
        </p:grpSpPr>
        <p:sp>
          <p:nvSpPr>
            <p:cNvPr id="32" name="磁盘 31">
              <a:extLst>
                <a:ext uri="{FF2B5EF4-FFF2-40B4-BE49-F238E27FC236}">
                  <a16:creationId xmlns:a16="http://schemas.microsoft.com/office/drawing/2014/main" id="{04DB92A0-3F5C-6ED2-CEE1-57A8A689D531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FE9C1129-5E3A-CE8A-8E2A-80124ACBF150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DC1</a:t>
              </a:r>
              <a:endParaRPr lang="zh-CN" altLang="en-US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22E65B1-8332-D13C-1926-027F418782FB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=0$</a:t>
              </a:r>
              <a:endParaRPr kumimoji="1" lang="zh-CN" altLang="en-US" dirty="0"/>
            </a:p>
          </p:txBody>
        </p:sp>
      </p:grp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131B510C-666E-4734-E701-8E753284C6CD}"/>
              </a:ext>
            </a:extLst>
          </p:cNvPr>
          <p:cNvSpPr/>
          <p:nvPr/>
        </p:nvSpPr>
        <p:spPr>
          <a:xfrm>
            <a:off x="2754366" y="3344449"/>
            <a:ext cx="2030576" cy="739036"/>
          </a:xfrm>
          <a:custGeom>
            <a:avLst/>
            <a:gdLst>
              <a:gd name="connsiteX0" fmla="*/ 63990 w 2030576"/>
              <a:gd name="connsiteY0" fmla="*/ 0 h 739036"/>
              <a:gd name="connsiteX1" fmla="*/ 176724 w 2030576"/>
              <a:gd name="connsiteY1" fmla="*/ 450937 h 739036"/>
              <a:gd name="connsiteX2" fmla="*/ 1567113 w 2030576"/>
              <a:gd name="connsiteY2" fmla="*/ 137787 h 739036"/>
              <a:gd name="connsiteX3" fmla="*/ 2030576 w 2030576"/>
              <a:gd name="connsiteY3" fmla="*/ 739036 h 739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0576" h="739036">
                <a:moveTo>
                  <a:pt x="63990" y="0"/>
                </a:moveTo>
                <a:cubicBezTo>
                  <a:pt x="-4903" y="213986"/>
                  <a:pt x="-73796" y="427973"/>
                  <a:pt x="176724" y="450937"/>
                </a:cubicBezTo>
                <a:cubicBezTo>
                  <a:pt x="427244" y="473901"/>
                  <a:pt x="1258138" y="89771"/>
                  <a:pt x="1567113" y="137787"/>
                </a:cubicBezTo>
                <a:cubicBezTo>
                  <a:pt x="1876088" y="185803"/>
                  <a:pt x="1953332" y="462419"/>
                  <a:pt x="2030576" y="739036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4702ED47-2183-31DF-EECE-A5069A642B26}"/>
              </a:ext>
            </a:extLst>
          </p:cNvPr>
          <p:cNvGrpSpPr/>
          <p:nvPr/>
        </p:nvGrpSpPr>
        <p:grpSpPr>
          <a:xfrm>
            <a:off x="5654333" y="3724160"/>
            <a:ext cx="2489047" cy="931917"/>
            <a:chOff x="1023946" y="4055627"/>
            <a:chExt cx="2489047" cy="931917"/>
          </a:xfrm>
        </p:grpSpPr>
        <p:sp>
          <p:nvSpPr>
            <p:cNvPr id="37" name="磁盘 36">
              <a:extLst>
                <a:ext uri="{FF2B5EF4-FFF2-40B4-BE49-F238E27FC236}">
                  <a16:creationId xmlns:a16="http://schemas.microsoft.com/office/drawing/2014/main" id="{AC8CEEB8-C5F6-FC9B-FC07-CE6EF1BC9BC8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3EC903B-4CB2-D4FA-12B8-8E2E75156147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DC0</a:t>
              </a:r>
              <a:endParaRPr lang="zh-CN" altLang="en-US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FA07B60-FA61-C61D-FAD6-A3483A2E3C54}"/>
                </a:ext>
              </a:extLst>
            </p:cNvPr>
            <p:cNvSpPr txBox="1"/>
            <p:nvPr/>
          </p:nvSpPr>
          <p:spPr>
            <a:xfrm>
              <a:off x="1783032" y="4409046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</a:t>
              </a:r>
              <a:r>
                <a:rPr kumimoji="1" lang="en-US" altLang="zh-CN" b="1" dirty="0">
                  <a:solidFill>
                    <a:srgbClr val="C00000"/>
                  </a:solidFill>
                </a:rPr>
                <a:t>100$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B9DCE825-EDCF-0AB3-8121-44FFCC441D0A}"/>
              </a:ext>
            </a:extLst>
          </p:cNvPr>
          <p:cNvGrpSpPr/>
          <p:nvPr/>
        </p:nvGrpSpPr>
        <p:grpSpPr>
          <a:xfrm>
            <a:off x="5639121" y="4785755"/>
            <a:ext cx="2251910" cy="931917"/>
            <a:chOff x="1023946" y="4055627"/>
            <a:chExt cx="2251910" cy="931917"/>
          </a:xfrm>
        </p:grpSpPr>
        <p:sp>
          <p:nvSpPr>
            <p:cNvPr id="41" name="磁盘 40">
              <a:extLst>
                <a:ext uri="{FF2B5EF4-FFF2-40B4-BE49-F238E27FC236}">
                  <a16:creationId xmlns:a16="http://schemas.microsoft.com/office/drawing/2014/main" id="{9A196E41-AEA9-DEF6-DC77-76867C3CA29A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0F3562F0-B023-6E53-0507-C347B8C1EA0C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DC1</a:t>
              </a:r>
              <a:endParaRPr lang="zh-CN" altLang="en-US" dirty="0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5BF7483C-ABA5-0C6E-4772-2B3ACC2E39AD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</a:t>
              </a:r>
              <a:r>
                <a:rPr kumimoji="1" lang="en-US" altLang="zh-CN" b="1" dirty="0">
                  <a:solidFill>
                    <a:srgbClr val="C00000"/>
                  </a:solidFill>
                </a:rPr>
                <a:t>0$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4" name="任意形状 43">
            <a:extLst>
              <a:ext uri="{FF2B5EF4-FFF2-40B4-BE49-F238E27FC236}">
                <a16:creationId xmlns:a16="http://schemas.microsoft.com/office/drawing/2014/main" id="{8E09CA4A-26E4-B390-C858-A25C5311898F}"/>
              </a:ext>
            </a:extLst>
          </p:cNvPr>
          <p:cNvSpPr/>
          <p:nvPr/>
        </p:nvSpPr>
        <p:spPr>
          <a:xfrm>
            <a:off x="5759714" y="3306871"/>
            <a:ext cx="1954317" cy="1866378"/>
          </a:xfrm>
          <a:custGeom>
            <a:avLst/>
            <a:gdLst>
              <a:gd name="connsiteX0" fmla="*/ 1806007 w 1954317"/>
              <a:gd name="connsiteY0" fmla="*/ 1866378 h 1866378"/>
              <a:gd name="connsiteX1" fmla="*/ 1793481 w 1954317"/>
              <a:gd name="connsiteY1" fmla="*/ 1515650 h 1866378"/>
              <a:gd name="connsiteX2" fmla="*/ 165097 w 1954317"/>
              <a:gd name="connsiteY2" fmla="*/ 1327759 h 1866378"/>
              <a:gd name="connsiteX3" fmla="*/ 140045 w 1954317"/>
              <a:gd name="connsiteY3" fmla="*/ 0 h 186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4317" h="1866378">
                <a:moveTo>
                  <a:pt x="1806007" y="1866378"/>
                </a:moveTo>
                <a:cubicBezTo>
                  <a:pt x="1936486" y="1735899"/>
                  <a:pt x="2066966" y="1605420"/>
                  <a:pt x="1793481" y="1515650"/>
                </a:cubicBezTo>
                <a:cubicBezTo>
                  <a:pt x="1519996" y="1425880"/>
                  <a:pt x="440670" y="1580367"/>
                  <a:pt x="165097" y="1327759"/>
                </a:cubicBezTo>
                <a:cubicBezTo>
                  <a:pt x="-110476" y="1075151"/>
                  <a:pt x="14784" y="537575"/>
                  <a:pt x="140045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5" name="Picture 2" descr="❌”意思: 叉号Emoji | EmojiAll">
            <a:extLst>
              <a:ext uri="{FF2B5EF4-FFF2-40B4-BE49-F238E27FC236}">
                <a16:creationId xmlns:a16="http://schemas.microsoft.com/office/drawing/2014/main" id="{AAFBF32A-6B64-A4AD-BA1C-771599EB7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255" y="2710242"/>
            <a:ext cx="881405" cy="88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40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090BC99-528C-6CA1-B1F9-16CBA66E071F}"/>
              </a:ext>
            </a:extLst>
          </p:cNvPr>
          <p:cNvCxnSpPr/>
          <p:nvPr/>
        </p:nvCxnSpPr>
        <p:spPr>
          <a:xfrm>
            <a:off x="6156176" y="2629512"/>
            <a:ext cx="0" cy="3672408"/>
          </a:xfrm>
          <a:prstGeom prst="line">
            <a:avLst/>
          </a:prstGeom>
          <a:ln w="53975">
            <a:solidFill>
              <a:schemeClr val="accent6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826BE135-1999-ECFB-B3D9-0E99F5CC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for single-copy consistency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045135-18D8-91B4-7B7D-618DA192E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581217"/>
          </a:xfrm>
        </p:spPr>
        <p:txBody>
          <a:bodyPr/>
          <a:lstStyle/>
          <a:p>
            <a:r>
              <a:rPr kumimoji="1" lang="en-US" altLang="zh-CN" dirty="0"/>
              <a:t>Spanner uses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w/ leaders to abstract the replicated shard </a:t>
            </a:r>
          </a:p>
          <a:p>
            <a:pPr lvl="1"/>
            <a:r>
              <a:rPr kumimoji="1" lang="en-US" altLang="zh-CN" dirty="0"/>
              <a:t>On the developer’s perspective, a shard w/ replication can be viewed as a single-shard (single-copy consistency) </a:t>
            </a:r>
          </a:p>
          <a:p>
            <a:pPr lvl="2"/>
            <a:r>
              <a:rPr kumimoji="1" lang="en-US" altLang="zh-CN" sz="1800" dirty="0"/>
              <a:t>Though its content is actually replicated over machines across datacenters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25BCA6-3FAC-CC96-BD56-A2C8D7DA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D3232E5-3B95-2A90-4C23-181AD0AD7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28" y="3476464"/>
            <a:ext cx="1752990" cy="85634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8819606-6581-5E2D-D0B2-C2576605E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626" y="4621621"/>
            <a:ext cx="1583488" cy="87045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E538345-3C4C-374A-27A8-4BB91CC1F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996" y="3476464"/>
            <a:ext cx="1752990" cy="85634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1B25514-0DE2-BABA-AA4C-97F831E73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03" y="4628591"/>
            <a:ext cx="1583488" cy="87045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CC0409E-8162-89D8-21DA-DB377B037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458" y="4593706"/>
            <a:ext cx="1583488" cy="87045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196B825-3633-0DF9-9238-7BE07F89D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3476464"/>
            <a:ext cx="1752990" cy="856346"/>
          </a:xfrm>
          <a:prstGeom prst="rect">
            <a:avLst/>
          </a:prstGeom>
        </p:spPr>
      </p:pic>
      <p:sp>
        <p:nvSpPr>
          <p:cNvPr id="11" name="右箭头 10">
            <a:extLst>
              <a:ext uri="{FF2B5EF4-FFF2-40B4-BE49-F238E27FC236}">
                <a16:creationId xmlns:a16="http://schemas.microsoft.com/office/drawing/2014/main" id="{D8E139BA-4408-3DDD-6250-E1CC3E4CE872}"/>
              </a:ext>
            </a:extLst>
          </p:cNvPr>
          <p:cNvSpPr/>
          <p:nvPr/>
        </p:nvSpPr>
        <p:spPr>
          <a:xfrm>
            <a:off x="5835269" y="4360314"/>
            <a:ext cx="827112" cy="684930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C64AD10-4248-CDDE-57EC-48E8D5177D89}"/>
              </a:ext>
            </a:extLst>
          </p:cNvPr>
          <p:cNvSpPr/>
          <p:nvPr/>
        </p:nvSpPr>
        <p:spPr>
          <a:xfrm>
            <a:off x="5717269" y="5049407"/>
            <a:ext cx="1063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+</a:t>
            </a:r>
            <a:r>
              <a:rPr kumimoji="1" lang="en-US" altLang="zh-CN" b="1" dirty="0" err="1"/>
              <a:t>Paxos</a:t>
            </a:r>
            <a:r>
              <a:rPr kumimoji="1" lang="en-US" altLang="zh-CN" b="1" dirty="0"/>
              <a:t> </a:t>
            </a:r>
            <a:endParaRPr lang="zh-CN" altLang="en-US" b="1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A6CF738-8FBC-C42C-619E-3B8E60A97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010" y="3473365"/>
            <a:ext cx="1752990" cy="85634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F84ED36-15D9-E125-D2A1-BBF193136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941" y="4465716"/>
            <a:ext cx="1583488" cy="870455"/>
          </a:xfrm>
          <a:prstGeom prst="rect">
            <a:avLst/>
          </a:prstGeom>
        </p:spPr>
      </p:pic>
      <p:sp>
        <p:nvSpPr>
          <p:cNvPr id="17" name="Rectangle 13">
            <a:extLst>
              <a:ext uri="{FF2B5EF4-FFF2-40B4-BE49-F238E27FC236}">
                <a16:creationId xmlns:a16="http://schemas.microsoft.com/office/drawing/2014/main" id="{15960CC5-9E3D-A8BC-EC7C-A9C10B28808E}"/>
              </a:ext>
            </a:extLst>
          </p:cNvPr>
          <p:cNvSpPr/>
          <p:nvPr/>
        </p:nvSpPr>
        <p:spPr>
          <a:xfrm>
            <a:off x="2588507" y="3081305"/>
            <a:ext cx="252957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Physical view</a:t>
            </a: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7515DDA6-D1C0-082B-E782-D08ECF77D10B}"/>
              </a:ext>
            </a:extLst>
          </p:cNvPr>
          <p:cNvSpPr/>
          <p:nvPr/>
        </p:nvSpPr>
        <p:spPr>
          <a:xfrm>
            <a:off x="6836081" y="3081305"/>
            <a:ext cx="211206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Logical view</a:t>
            </a:r>
          </a:p>
        </p:txBody>
      </p:sp>
    </p:spTree>
    <p:extLst>
      <p:ext uri="{BB962C8B-B14F-4D97-AF65-F5344CB8AC3E}">
        <p14:creationId xmlns:p14="http://schemas.microsoft.com/office/powerpoint/2010/main" val="3742460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05C3AD-1C87-2D17-75CC-219538B68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2-phase commit + 2-phase locking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49469D-C69B-7AD5-1BA0-9B269A78D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With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, multiple replicas of a shard can be viewed as one </a:t>
            </a:r>
          </a:p>
          <a:p>
            <a:pPr lvl="1"/>
            <a:r>
              <a:rPr kumimoji="1" lang="en-US" altLang="zh-CN" dirty="0"/>
              <a:t>E.g., the developer sees an X, but X is actually replicated multiple times</a:t>
            </a:r>
          </a:p>
          <a:p>
            <a:r>
              <a:rPr kumimoji="1" lang="en-US" altLang="zh-CN" dirty="0"/>
              <a:t>However,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is insufficient </a:t>
            </a:r>
          </a:p>
          <a:p>
            <a:pPr lvl="1"/>
            <a:r>
              <a:rPr kumimoji="1" lang="en-US" altLang="zh-CN" dirty="0"/>
              <a:t>A user request (TX) can touch multiple shards</a:t>
            </a:r>
          </a:p>
          <a:p>
            <a:pPr lvl="1"/>
            <a:r>
              <a:rPr kumimoji="1" lang="en-US" altLang="zh-CN" dirty="0"/>
              <a:t>How to coordinate these accesses? </a:t>
            </a:r>
          </a:p>
          <a:p>
            <a:r>
              <a:rPr kumimoji="1" lang="en-US" altLang="zh-CN" dirty="0"/>
              <a:t>Using two-phase locking for </a:t>
            </a:r>
            <a:r>
              <a:rPr kumimoji="1" lang="en-US" altLang="zh-CN" dirty="0">
                <a:highlight>
                  <a:srgbClr val="FFFF00"/>
                </a:highlight>
              </a:rPr>
              <a:t>before-or-after atomicity </a:t>
            </a:r>
            <a:r>
              <a:rPr kumimoji="1" lang="en-US" altLang="zh-CN" dirty="0"/>
              <a:t>&amp; two-phase commit for </a:t>
            </a:r>
            <a:r>
              <a:rPr kumimoji="1" lang="en-US" altLang="zh-CN" dirty="0">
                <a:highlight>
                  <a:srgbClr val="FFFF00"/>
                </a:highlight>
              </a:rPr>
              <a:t>multi-site atomicity  </a:t>
            </a:r>
            <a:endParaRPr kumimoji="1" lang="zh-CN" altLang="en-US" dirty="0">
              <a:highlight>
                <a:srgbClr val="FFFF00"/>
              </a:highlight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F38B2D-491D-A56F-2143-8AE09EB01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BD2906E-54A7-825E-C798-0F86591558D7}"/>
              </a:ext>
            </a:extLst>
          </p:cNvPr>
          <p:cNvGrpSpPr/>
          <p:nvPr/>
        </p:nvGrpSpPr>
        <p:grpSpPr>
          <a:xfrm>
            <a:off x="834337" y="4154797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624D022-F6BB-0A3B-6E1F-C958F584BB4A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E4B12EC-DD9C-959D-C101-C02EF046DAA0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DA798B1C-D360-4F18-A663-17DEBEDA1D7F}"/>
              </a:ext>
            </a:extLst>
          </p:cNvPr>
          <p:cNvSpPr/>
          <p:nvPr/>
        </p:nvSpPr>
        <p:spPr>
          <a:xfrm>
            <a:off x="5321325" y="406368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B4B8AA2-ECBC-BBE4-AADF-93BFE2C70821}"/>
              </a:ext>
            </a:extLst>
          </p:cNvPr>
          <p:cNvSpPr/>
          <p:nvPr/>
        </p:nvSpPr>
        <p:spPr>
          <a:xfrm>
            <a:off x="5307334" y="483260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550436C-41D7-FBCE-5AEA-4597C0B95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600" y="4130215"/>
            <a:ext cx="617028" cy="61702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B70B185-C96D-4630-C4E1-671387949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600" y="4861094"/>
            <a:ext cx="617028" cy="61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26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A29BE5-0BBD-C6CD-7DBE-BE67A1398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Big picture of Spanner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10B5F5-E9F1-AA5E-62CB-B0ABC6A2E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to scale to a larger dataset? </a:t>
            </a:r>
          </a:p>
          <a:p>
            <a:pPr lvl="1"/>
            <a:r>
              <a:rPr kumimoji="1" lang="en-US" altLang="zh-CN" dirty="0"/>
              <a:t>Shading </a:t>
            </a:r>
          </a:p>
          <a:p>
            <a:r>
              <a:rPr kumimoji="1" lang="en-US" altLang="zh-CN" dirty="0"/>
              <a:t>How to tolerate failures across machines &amp; datacenters? </a:t>
            </a:r>
          </a:p>
          <a:p>
            <a:pPr lvl="1"/>
            <a:r>
              <a:rPr kumimoji="1" lang="en-US" altLang="zh-CN" dirty="0"/>
              <a:t>Replicated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 machine w/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</a:p>
          <a:p>
            <a:pPr lvl="2"/>
            <a:r>
              <a:rPr kumimoji="1" lang="en-US" altLang="zh-CN" sz="1800" dirty="0"/>
              <a:t>Can also use raft (e.g., </a:t>
            </a:r>
            <a:r>
              <a:rPr kumimoji="1" lang="en-US" altLang="zh-CN" sz="1800" dirty="0" err="1"/>
              <a:t>TiDB</a:t>
            </a:r>
            <a:r>
              <a:rPr kumimoji="1" lang="en-US" altLang="zh-CN" sz="1800" dirty="0"/>
              <a:t>) </a:t>
            </a:r>
          </a:p>
          <a:p>
            <a:r>
              <a:rPr kumimoji="1" lang="en-US" altLang="zh-CN" dirty="0"/>
              <a:t>How to execute read-write transaction to ensure before-or-after atomicity and multi-site atomicity? </a:t>
            </a:r>
          </a:p>
          <a:p>
            <a:pPr lvl="1"/>
            <a:r>
              <a:rPr kumimoji="1" lang="en-US" altLang="zh-CN" dirty="0"/>
              <a:t>2PL + 2PC</a:t>
            </a:r>
          </a:p>
          <a:p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614F38-0FB2-9C72-CCDA-947F68882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3787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Read-write TX: </a:t>
            </a:r>
          </a:p>
          <a:p>
            <a:pPr lvl="1"/>
            <a:r>
              <a:rPr kumimoji="1" lang="en-US" altLang="zh-CN" dirty="0"/>
              <a:t>A TX that both reads and writes the data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745525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Read-write TX: </a:t>
            </a:r>
          </a:p>
          <a:p>
            <a:pPr lvl="1"/>
            <a:r>
              <a:rPr kumimoji="1" lang="en-US" altLang="zh-CN" dirty="0"/>
              <a:t>A TX that both reads and writes the data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>
            <a:extLst>
              <a:ext uri="{FF2B5EF4-FFF2-40B4-BE49-F238E27FC236}">
                <a16:creationId xmlns:a16="http://schemas.microsoft.com/office/drawing/2014/main" id="{F86ED820-DEC7-0840-8CA3-69678390FF38}"/>
              </a:ext>
            </a:extLst>
          </p:cNvPr>
          <p:cNvSpPr/>
          <p:nvPr/>
        </p:nvSpPr>
        <p:spPr>
          <a:xfrm>
            <a:off x="3814312" y="3135199"/>
            <a:ext cx="1118565" cy="159023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圆角矩形标注 30">
            <a:extLst>
              <a:ext uri="{FF2B5EF4-FFF2-40B4-BE49-F238E27FC236}">
                <a16:creationId xmlns:a16="http://schemas.microsoft.com/office/drawing/2014/main" id="{9CD0D10B-8650-684F-BA10-AFFA51695F3B}"/>
              </a:ext>
            </a:extLst>
          </p:cNvPr>
          <p:cNvSpPr/>
          <p:nvPr/>
        </p:nvSpPr>
        <p:spPr>
          <a:xfrm>
            <a:off x="4544506" y="4861314"/>
            <a:ext cx="3843917" cy="575373"/>
          </a:xfrm>
          <a:prstGeom prst="wedgeRoundRectCallout">
            <a:avLst>
              <a:gd name="adj1" fmla="val -42355"/>
              <a:gd name="adj2" fmla="val -98461"/>
              <a:gd name="adj3" fmla="val 1666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64A3B8B-CF08-A34E-B1ED-82D3DA243B71}"/>
              </a:ext>
            </a:extLst>
          </p:cNvPr>
          <p:cNvSpPr/>
          <p:nvPr/>
        </p:nvSpPr>
        <p:spPr>
          <a:xfrm>
            <a:off x="4659739" y="4964334"/>
            <a:ext cx="3412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X,Y are sharded on two servers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6123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Each shard is replicated </a:t>
            </a:r>
          </a:p>
          <a:p>
            <a:pPr lvl="1"/>
            <a:r>
              <a:rPr kumimoji="1" lang="en-US" altLang="zh-CN" dirty="0"/>
              <a:t>The run PAXOS to behavior as a single (logical) shard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>
            <a:extLst>
              <a:ext uri="{FF2B5EF4-FFF2-40B4-BE49-F238E27FC236}">
                <a16:creationId xmlns:a16="http://schemas.microsoft.com/office/drawing/2014/main" id="{F86ED820-DEC7-0840-8CA3-69678390FF38}"/>
              </a:ext>
            </a:extLst>
          </p:cNvPr>
          <p:cNvSpPr/>
          <p:nvPr/>
        </p:nvSpPr>
        <p:spPr>
          <a:xfrm>
            <a:off x="3814312" y="3942364"/>
            <a:ext cx="3998048" cy="559697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圆角矩形标注 30">
            <a:extLst>
              <a:ext uri="{FF2B5EF4-FFF2-40B4-BE49-F238E27FC236}">
                <a16:creationId xmlns:a16="http://schemas.microsoft.com/office/drawing/2014/main" id="{9CD0D10B-8650-684F-BA10-AFFA51695F3B}"/>
              </a:ext>
            </a:extLst>
          </p:cNvPr>
          <p:cNvSpPr/>
          <p:nvPr/>
        </p:nvSpPr>
        <p:spPr>
          <a:xfrm>
            <a:off x="4544505" y="4861314"/>
            <a:ext cx="4390757" cy="575373"/>
          </a:xfrm>
          <a:prstGeom prst="wedgeRoundRectCallout">
            <a:avLst>
              <a:gd name="adj1" fmla="val -42355"/>
              <a:gd name="adj2" fmla="val -98461"/>
              <a:gd name="adj3" fmla="val 1666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64A3B8B-CF08-A34E-B1ED-82D3DA243B71}"/>
              </a:ext>
            </a:extLst>
          </p:cNvPr>
          <p:cNvSpPr/>
          <p:nvPr/>
        </p:nvSpPr>
        <p:spPr>
          <a:xfrm>
            <a:off x="4659739" y="4964334"/>
            <a:ext cx="4339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Each shard is replicated on multiple DCs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97AC52D-D57B-8D46-A2D3-CD511D5E1EB7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0C41224-44C7-9644-8C93-6FD8E490050B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627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795319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Each shard is replicated w/ PAXOS </a:t>
            </a:r>
          </a:p>
          <a:p>
            <a:pPr lvl="1"/>
            <a:r>
              <a:rPr kumimoji="1" lang="en-US" altLang="zh-CN" dirty="0"/>
              <a:t>A replica is selected leader to simplify execution (no Raft introduced then)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87E7ABB-4045-8B4B-BF12-71674DE177A2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9952296-1040-0049-98AD-4BA3E003B048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BF00C32F-5D45-CE4F-B44C-A85498786AE1}"/>
              </a:ext>
            </a:extLst>
          </p:cNvPr>
          <p:cNvSpPr/>
          <p:nvPr/>
        </p:nvSpPr>
        <p:spPr>
          <a:xfrm>
            <a:off x="3855375" y="4775393"/>
            <a:ext cx="4074463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Leader will execute request</a:t>
            </a:r>
          </a:p>
          <a:p>
            <a:pPr algn="ctr"/>
            <a:r>
              <a:rPr kumimoji="1" lang="en-US" altLang="zh-CN" dirty="0"/>
              <a:t>Start a PAXOS proposal accordingly</a:t>
            </a:r>
          </a:p>
        </p:txBody>
      </p:sp>
    </p:spTree>
    <p:extLst>
      <p:ext uri="{BB962C8B-B14F-4D97-AF65-F5344CB8AC3E}">
        <p14:creationId xmlns:p14="http://schemas.microsoft.com/office/powerpoint/2010/main" val="1659345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Spanner uses standard 2PC &amp; 2PL for executing read-write TX</a:t>
            </a:r>
          </a:p>
          <a:p>
            <a:pPr lvl="1"/>
            <a:r>
              <a:rPr kumimoji="1" lang="en-US" altLang="zh-CN" dirty="0"/>
              <a:t>Two-phase commit &amp; two-phase locking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338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" altLang="zh-CN" dirty="0"/>
              <a:t>Upon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read, </a:t>
            </a:r>
            <a:r>
              <a:rPr kumimoji="1" lang="en" altLang="zh-CN" dirty="0"/>
              <a:t>the leader will return the latest value of data</a:t>
            </a:r>
          </a:p>
          <a:p>
            <a:pPr lvl="1"/>
            <a:r>
              <a:rPr kumimoji="1" lang="en" altLang="zh-CN" dirty="0"/>
              <a:t>Also hold the lock on it (2PL) 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5A1E6782-1E62-4E4C-BF2D-FCF065E303F5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50EDFBF-6F57-7E45-9FC7-E9F9F4B7727C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Rx</a:t>
            </a:r>
            <a:endParaRPr lang="zh-CN" altLang="en-US" dirty="0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2C8F8138-549B-5347-B65B-162837F54D22}"/>
              </a:ext>
            </a:extLst>
          </p:cNvPr>
          <p:cNvSpPr/>
          <p:nvPr/>
        </p:nvSpPr>
        <p:spPr>
          <a:xfrm>
            <a:off x="3628714" y="4740599"/>
            <a:ext cx="4046812" cy="90370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Client sends each read to </a:t>
            </a:r>
            <a:r>
              <a:rPr lang="en" altLang="zh-CN" dirty="0" err="1"/>
              <a:t>Paxos</a:t>
            </a:r>
            <a:r>
              <a:rPr lang="en" altLang="zh-CN" dirty="0"/>
              <a:t> leader of relevant shard, lock the record &amp; do the latest value  </a:t>
            </a:r>
            <a:endParaRPr kumimoji="1" lang="en-US" altLang="zh-CN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A306727C-93D5-6643-8EAC-D9A4D1579D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93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形状 36">
            <a:extLst>
              <a:ext uri="{FF2B5EF4-FFF2-40B4-BE49-F238E27FC236}">
                <a16:creationId xmlns:a16="http://schemas.microsoft.com/office/drawing/2014/main" id="{0A2340EF-1E39-2F4A-B87D-89B4C35AF23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6F2F74E-350B-E34D-BFC7-FDD6813E49C5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Rx</a:t>
            </a:r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The write will be buffered at local client</a:t>
            </a:r>
            <a:endParaRPr kumimoji="1" lang="en" altLang="zh-CN" dirty="0"/>
          </a:p>
          <a:p>
            <a:pPr lvl="1"/>
            <a:r>
              <a:rPr kumimoji="1" lang="en" altLang="zh-CN" dirty="0"/>
              <a:t>They will be written back via 2PC at the TX’s commit time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C827B50-0226-894B-B7B5-137C23FB06BD}"/>
              </a:ext>
            </a:extLst>
          </p:cNvPr>
          <p:cNvSpPr/>
          <p:nvPr/>
        </p:nvSpPr>
        <p:spPr>
          <a:xfrm>
            <a:off x="457200" y="2557406"/>
            <a:ext cx="1656184" cy="300094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圆角矩形标注 32">
            <a:extLst>
              <a:ext uri="{FF2B5EF4-FFF2-40B4-BE49-F238E27FC236}">
                <a16:creationId xmlns:a16="http://schemas.microsoft.com/office/drawing/2014/main" id="{D1138F14-9606-2046-B7A4-47F7471D1EA2}"/>
              </a:ext>
            </a:extLst>
          </p:cNvPr>
          <p:cNvSpPr/>
          <p:nvPr/>
        </p:nvSpPr>
        <p:spPr>
          <a:xfrm>
            <a:off x="1811606" y="3149654"/>
            <a:ext cx="862545" cy="575373"/>
          </a:xfrm>
          <a:prstGeom prst="wedgeRoundRectCallout">
            <a:avLst>
              <a:gd name="adj1" fmla="val -42355"/>
              <a:gd name="adj2" fmla="val -98461"/>
              <a:gd name="adj3" fmla="val 16667"/>
            </a:avLst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C116BD9-FCE3-7940-A4D4-62ADF1051E9C}"/>
              </a:ext>
            </a:extLst>
          </p:cNvPr>
          <p:cNvSpPr/>
          <p:nvPr/>
        </p:nvSpPr>
        <p:spPr>
          <a:xfrm>
            <a:off x="1883797" y="3246889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</a:t>
            </a:r>
            <a:endParaRPr lang="zh-CN" altLang="en-US" dirty="0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DF2BC6FD-FB7C-F241-8F47-2326436D2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31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Commit will use 2PC to write all the updates back </a:t>
            </a:r>
            <a:endParaRPr kumimoji="1" lang="en" altLang="zh-CN" dirty="0"/>
          </a:p>
          <a:p>
            <a:pPr lvl="1"/>
            <a:r>
              <a:rPr kumimoji="1" lang="en" altLang="zh-CN" dirty="0"/>
              <a:t>It will choose a shard leader as the coordinator leader 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Rx</a:t>
            </a:r>
            <a:endParaRPr lang="zh-CN" altLang="en-US" dirty="0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Ry</a:t>
            </a:r>
            <a:endParaRPr lang="zh-CN" altLang="en-US" dirty="0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2CBE7253-C441-B24F-B13F-D5BA8614E3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4F214A27-E27C-B241-A6AA-F52A0E4C11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86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The coordinator uses its PAXOS group to replicate the TX states</a:t>
            </a:r>
            <a:endParaRPr kumimoji="1" lang="en" altLang="zh-CN" dirty="0"/>
          </a:p>
          <a:p>
            <a:pPr lvl="1"/>
            <a:r>
              <a:rPr kumimoji="1" lang="en" altLang="zh-CN" dirty="0"/>
              <a:t>Why? Otherwise, the 2PC may fail if the coordinator crashes!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DEDA0D20-F16D-0245-B7D0-7BDC4EA13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Rx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Ry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8A5E126-FDD7-C441-A142-770A0D20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  <p:sp>
        <p:nvSpPr>
          <p:cNvPr id="31" name="任意形状 30">
            <a:extLst>
              <a:ext uri="{FF2B5EF4-FFF2-40B4-BE49-F238E27FC236}">
                <a16:creationId xmlns:a16="http://schemas.microsoft.com/office/drawing/2014/main" id="{384F1083-5193-6043-940D-431A4419DBF2}"/>
              </a:ext>
            </a:extLst>
          </p:cNvPr>
          <p:cNvSpPr/>
          <p:nvPr/>
        </p:nvSpPr>
        <p:spPr>
          <a:xfrm>
            <a:off x="1828800" y="3716215"/>
            <a:ext cx="2368062" cy="1794547"/>
          </a:xfrm>
          <a:custGeom>
            <a:avLst/>
            <a:gdLst>
              <a:gd name="connsiteX0" fmla="*/ 0 w 2368062"/>
              <a:gd name="connsiteY0" fmla="*/ 1524000 h 1794547"/>
              <a:gd name="connsiteX1" fmla="*/ 1031631 w 2368062"/>
              <a:gd name="connsiteY1" fmla="*/ 1793631 h 1794547"/>
              <a:gd name="connsiteX2" fmla="*/ 1652954 w 2368062"/>
              <a:gd name="connsiteY2" fmla="*/ 1441939 h 1794547"/>
              <a:gd name="connsiteX3" fmla="*/ 2368062 w 2368062"/>
              <a:gd name="connsiteY3" fmla="*/ 0 h 179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062" h="1794547">
                <a:moveTo>
                  <a:pt x="0" y="1524000"/>
                </a:moveTo>
                <a:cubicBezTo>
                  <a:pt x="378069" y="1665654"/>
                  <a:pt x="756139" y="1807308"/>
                  <a:pt x="1031631" y="1793631"/>
                </a:cubicBezTo>
                <a:cubicBezTo>
                  <a:pt x="1307123" y="1779954"/>
                  <a:pt x="1430216" y="1740878"/>
                  <a:pt x="1652954" y="1441939"/>
                </a:cubicBezTo>
                <a:cubicBezTo>
                  <a:pt x="1875693" y="1143000"/>
                  <a:pt x="2121877" y="571500"/>
                  <a:pt x="2368062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34F533-7C53-0B4E-A933-527237F8FD92}"/>
              </a:ext>
            </a:extLst>
          </p:cNvPr>
          <p:cNvSpPr/>
          <p:nvPr/>
        </p:nvSpPr>
        <p:spPr>
          <a:xfrm>
            <a:off x="2761525" y="4520381"/>
            <a:ext cx="305724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Select as coordinator leader</a:t>
            </a:r>
          </a:p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w/ the update values</a:t>
            </a:r>
            <a:endParaRPr lang="zh-CN" altLang="en-US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630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8686799" cy="153182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 coordinator leader will send the update values to the host shard leader</a:t>
            </a:r>
            <a:endParaRPr kumimoji="1" lang="en" altLang="zh-CN" dirty="0"/>
          </a:p>
          <a:p>
            <a:pPr lvl="1"/>
            <a:r>
              <a:rPr kumimoji="1" lang="en" altLang="zh-CN" dirty="0"/>
              <a:t>And each shard leader execute the </a:t>
            </a:r>
            <a:r>
              <a:rPr kumimoji="1" lang="en" altLang="zh-CN" b="1" dirty="0">
                <a:solidFill>
                  <a:srgbClr val="BE384B"/>
                </a:solidFill>
              </a:rPr>
              <a:t>prepare</a:t>
            </a:r>
            <a:r>
              <a:rPr kumimoji="1" lang="en" altLang="zh-CN" dirty="0"/>
              <a:t> with PAXOS (including locking the write-set, and </a:t>
            </a:r>
            <a:r>
              <a:rPr kumimoji="1" lang="en" altLang="zh-CN" dirty="0">
                <a:highlight>
                  <a:srgbClr val="FFFF00"/>
                </a:highlight>
              </a:rPr>
              <a:t>replicates its locks</a:t>
            </a:r>
            <a:r>
              <a:rPr kumimoji="1" lang="en" altLang="zh-CN" dirty="0"/>
              <a:t> to tolerate leader failure) 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DEDA0D20-F16D-0245-B7D0-7BDC4EA13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Rx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Ry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8A5E126-FDD7-C441-A142-770A0D20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  <p:sp>
        <p:nvSpPr>
          <p:cNvPr id="31" name="任意形状 30">
            <a:extLst>
              <a:ext uri="{FF2B5EF4-FFF2-40B4-BE49-F238E27FC236}">
                <a16:creationId xmlns:a16="http://schemas.microsoft.com/office/drawing/2014/main" id="{384F1083-5193-6043-940D-431A4419DBF2}"/>
              </a:ext>
            </a:extLst>
          </p:cNvPr>
          <p:cNvSpPr/>
          <p:nvPr/>
        </p:nvSpPr>
        <p:spPr>
          <a:xfrm>
            <a:off x="1828800" y="3716215"/>
            <a:ext cx="2368062" cy="1794547"/>
          </a:xfrm>
          <a:custGeom>
            <a:avLst/>
            <a:gdLst>
              <a:gd name="connsiteX0" fmla="*/ 0 w 2368062"/>
              <a:gd name="connsiteY0" fmla="*/ 1524000 h 1794547"/>
              <a:gd name="connsiteX1" fmla="*/ 1031631 w 2368062"/>
              <a:gd name="connsiteY1" fmla="*/ 1793631 h 1794547"/>
              <a:gd name="connsiteX2" fmla="*/ 1652954 w 2368062"/>
              <a:gd name="connsiteY2" fmla="*/ 1441939 h 1794547"/>
              <a:gd name="connsiteX3" fmla="*/ 2368062 w 2368062"/>
              <a:gd name="connsiteY3" fmla="*/ 0 h 179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062" h="1794547">
                <a:moveTo>
                  <a:pt x="0" y="1524000"/>
                </a:moveTo>
                <a:cubicBezTo>
                  <a:pt x="378069" y="1665654"/>
                  <a:pt x="756139" y="1807308"/>
                  <a:pt x="1031631" y="1793631"/>
                </a:cubicBezTo>
                <a:cubicBezTo>
                  <a:pt x="1307123" y="1779954"/>
                  <a:pt x="1430216" y="1740878"/>
                  <a:pt x="1652954" y="1441939"/>
                </a:cubicBezTo>
                <a:cubicBezTo>
                  <a:pt x="1875693" y="1143000"/>
                  <a:pt x="2121877" y="571500"/>
                  <a:pt x="2368062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34F533-7C53-0B4E-A933-527237F8FD92}"/>
              </a:ext>
            </a:extLst>
          </p:cNvPr>
          <p:cNvSpPr/>
          <p:nvPr/>
        </p:nvSpPr>
        <p:spPr>
          <a:xfrm>
            <a:off x="2761525" y="4520381"/>
            <a:ext cx="305724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Select as coordinator leader</a:t>
            </a:r>
          </a:p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w/ the update values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B03D63E5-FDA2-6A4F-BC03-5E754E6C6CF5}"/>
              </a:ext>
            </a:extLst>
          </p:cNvPr>
          <p:cNvSpPr/>
          <p:nvPr/>
        </p:nvSpPr>
        <p:spPr>
          <a:xfrm>
            <a:off x="4700955" y="3587262"/>
            <a:ext cx="1946030" cy="719088"/>
          </a:xfrm>
          <a:custGeom>
            <a:avLst/>
            <a:gdLst>
              <a:gd name="connsiteX0" fmla="*/ 0 w 1946031"/>
              <a:gd name="connsiteY0" fmla="*/ 0 h 574430"/>
              <a:gd name="connsiteX1" fmla="*/ 1946031 w 1946031"/>
              <a:gd name="connsiteY1" fmla="*/ 574430 h 57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6031" h="574430">
                <a:moveTo>
                  <a:pt x="0" y="0"/>
                </a:moveTo>
                <a:lnTo>
                  <a:pt x="1946031" y="574430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2E6C82F4-3D15-214B-9CAB-CE5A89347B17}"/>
              </a:ext>
            </a:extLst>
          </p:cNvPr>
          <p:cNvCxnSpPr/>
          <p:nvPr/>
        </p:nvCxnSpPr>
        <p:spPr>
          <a:xfrm flipH="1" flipV="1">
            <a:off x="4422931" y="4295841"/>
            <a:ext cx="2059770" cy="25759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5900DFDF-1A59-9C4D-A558-CF9D4848D4E9}"/>
              </a:ext>
            </a:extLst>
          </p:cNvPr>
          <p:cNvCxnSpPr/>
          <p:nvPr/>
        </p:nvCxnSpPr>
        <p:spPr>
          <a:xfrm flipH="1" flipV="1">
            <a:off x="4675830" y="3479531"/>
            <a:ext cx="2059770" cy="25759"/>
          </a:xfrm>
          <a:prstGeom prst="straightConnector1">
            <a:avLst/>
          </a:prstGeom>
          <a:ln w="25400"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9C415A7B-39E1-9542-9AEA-F5D4D919550E}"/>
              </a:ext>
            </a:extLst>
          </p:cNvPr>
          <p:cNvSpPr/>
          <p:nvPr/>
        </p:nvSpPr>
        <p:spPr>
          <a:xfrm>
            <a:off x="5202295" y="3259727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Prepare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A5A825B5-9906-EF46-AC99-40F433A6F3EF}"/>
              </a:ext>
            </a:extLst>
          </p:cNvPr>
          <p:cNvSpPr/>
          <p:nvPr/>
        </p:nvSpPr>
        <p:spPr>
          <a:xfrm>
            <a:off x="5265244" y="4144352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Prepare</a:t>
            </a:r>
            <a:endParaRPr lang="zh-CN" altLang="en-US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91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86799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If all shard leader returns the </a:t>
            </a:r>
            <a:r>
              <a:rPr kumimoji="1" lang="en-US" altLang="zh-CN" dirty="0">
                <a:solidFill>
                  <a:srgbClr val="BE384B"/>
                </a:solidFill>
              </a:rPr>
              <a:t>Yes</a:t>
            </a:r>
            <a:r>
              <a:rPr kumimoji="1" lang="en-US" altLang="zh-CN" dirty="0"/>
              <a:t> to the coordinator leader </a:t>
            </a:r>
          </a:p>
          <a:p>
            <a:pPr lvl="1"/>
            <a:r>
              <a:rPr kumimoji="1" lang="en-US" altLang="zh-CN" dirty="0"/>
              <a:t>The coordinator log the commit decision (via PAXOS) &amp; commit others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DEDA0D20-F16D-0245-B7D0-7BDC4EA13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Rx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Ry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8A5E126-FDD7-C441-A142-770A0D20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  <p:sp>
        <p:nvSpPr>
          <p:cNvPr id="31" name="任意形状 30">
            <a:extLst>
              <a:ext uri="{FF2B5EF4-FFF2-40B4-BE49-F238E27FC236}">
                <a16:creationId xmlns:a16="http://schemas.microsoft.com/office/drawing/2014/main" id="{384F1083-5193-6043-940D-431A4419DBF2}"/>
              </a:ext>
            </a:extLst>
          </p:cNvPr>
          <p:cNvSpPr/>
          <p:nvPr/>
        </p:nvSpPr>
        <p:spPr>
          <a:xfrm>
            <a:off x="1828800" y="3716215"/>
            <a:ext cx="2368062" cy="1794547"/>
          </a:xfrm>
          <a:custGeom>
            <a:avLst/>
            <a:gdLst>
              <a:gd name="connsiteX0" fmla="*/ 0 w 2368062"/>
              <a:gd name="connsiteY0" fmla="*/ 1524000 h 1794547"/>
              <a:gd name="connsiteX1" fmla="*/ 1031631 w 2368062"/>
              <a:gd name="connsiteY1" fmla="*/ 1793631 h 1794547"/>
              <a:gd name="connsiteX2" fmla="*/ 1652954 w 2368062"/>
              <a:gd name="connsiteY2" fmla="*/ 1441939 h 1794547"/>
              <a:gd name="connsiteX3" fmla="*/ 2368062 w 2368062"/>
              <a:gd name="connsiteY3" fmla="*/ 0 h 179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062" h="1794547">
                <a:moveTo>
                  <a:pt x="0" y="1524000"/>
                </a:moveTo>
                <a:cubicBezTo>
                  <a:pt x="378069" y="1665654"/>
                  <a:pt x="756139" y="1807308"/>
                  <a:pt x="1031631" y="1793631"/>
                </a:cubicBezTo>
                <a:cubicBezTo>
                  <a:pt x="1307123" y="1779954"/>
                  <a:pt x="1430216" y="1740878"/>
                  <a:pt x="1652954" y="1441939"/>
                </a:cubicBezTo>
                <a:cubicBezTo>
                  <a:pt x="1875693" y="1143000"/>
                  <a:pt x="2121877" y="571500"/>
                  <a:pt x="2368062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34F533-7C53-0B4E-A933-527237F8FD92}"/>
              </a:ext>
            </a:extLst>
          </p:cNvPr>
          <p:cNvSpPr/>
          <p:nvPr/>
        </p:nvSpPr>
        <p:spPr>
          <a:xfrm>
            <a:off x="2761525" y="4520381"/>
            <a:ext cx="305724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Select as coordinator leader</a:t>
            </a:r>
          </a:p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w/ the update values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B03D63E5-FDA2-6A4F-BC03-5E754E6C6CF5}"/>
              </a:ext>
            </a:extLst>
          </p:cNvPr>
          <p:cNvSpPr/>
          <p:nvPr/>
        </p:nvSpPr>
        <p:spPr>
          <a:xfrm>
            <a:off x="4700955" y="3587262"/>
            <a:ext cx="1946030" cy="719088"/>
          </a:xfrm>
          <a:custGeom>
            <a:avLst/>
            <a:gdLst>
              <a:gd name="connsiteX0" fmla="*/ 0 w 1946031"/>
              <a:gd name="connsiteY0" fmla="*/ 0 h 574430"/>
              <a:gd name="connsiteX1" fmla="*/ 1946031 w 1946031"/>
              <a:gd name="connsiteY1" fmla="*/ 574430 h 57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6031" h="574430">
                <a:moveTo>
                  <a:pt x="0" y="0"/>
                </a:moveTo>
                <a:lnTo>
                  <a:pt x="1946031" y="574430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5900DFDF-1A59-9C4D-A558-CF9D4848D4E9}"/>
              </a:ext>
            </a:extLst>
          </p:cNvPr>
          <p:cNvCxnSpPr/>
          <p:nvPr/>
        </p:nvCxnSpPr>
        <p:spPr>
          <a:xfrm flipH="1" flipV="1">
            <a:off x="4675830" y="3479531"/>
            <a:ext cx="2059770" cy="25759"/>
          </a:xfrm>
          <a:prstGeom prst="straightConnector1">
            <a:avLst/>
          </a:prstGeom>
          <a:ln w="25400">
            <a:solidFill>
              <a:schemeClr val="accent6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13">
            <a:extLst>
              <a:ext uri="{FF2B5EF4-FFF2-40B4-BE49-F238E27FC236}">
                <a16:creationId xmlns:a16="http://schemas.microsoft.com/office/drawing/2014/main" id="{D738CC06-69C1-B14F-B523-F08F99D7ABEC}"/>
              </a:ext>
            </a:extLst>
          </p:cNvPr>
          <p:cNvSpPr/>
          <p:nvPr/>
        </p:nvSpPr>
        <p:spPr>
          <a:xfrm>
            <a:off x="3456298" y="4713857"/>
            <a:ext cx="5090571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b="1" dirty="0">
                <a:solidFill>
                  <a:srgbClr val="BE384B"/>
                </a:solidFill>
              </a:rPr>
              <a:t>Yes</a:t>
            </a:r>
            <a:r>
              <a:rPr lang="en" altLang="zh-CN" dirty="0"/>
              <a:t>: logs a commit record through </a:t>
            </a:r>
            <a:r>
              <a:rPr lang="en" altLang="zh-CN" dirty="0" err="1"/>
              <a:t>Paxos</a:t>
            </a:r>
            <a:endParaRPr kumimoji="1" lang="en-US" altLang="zh-CN" dirty="0"/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F820C8AF-C0BB-E241-B085-58753B8CF032}"/>
              </a:ext>
            </a:extLst>
          </p:cNvPr>
          <p:cNvCxnSpPr/>
          <p:nvPr/>
        </p:nvCxnSpPr>
        <p:spPr>
          <a:xfrm flipH="1" flipV="1">
            <a:off x="4422931" y="4295841"/>
            <a:ext cx="2059770" cy="25759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99C996BA-5642-2D40-9403-24ED6F614333}"/>
              </a:ext>
            </a:extLst>
          </p:cNvPr>
          <p:cNvCxnSpPr/>
          <p:nvPr/>
        </p:nvCxnSpPr>
        <p:spPr>
          <a:xfrm flipH="1" flipV="1">
            <a:off x="4710133" y="3326587"/>
            <a:ext cx="2059770" cy="25759"/>
          </a:xfrm>
          <a:prstGeom prst="straightConnector1">
            <a:avLst/>
          </a:prstGeom>
          <a:ln w="25400">
            <a:solidFill>
              <a:srgbClr val="C0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F2E5BD4-1EA4-024B-9459-48115061EB52}"/>
              </a:ext>
            </a:extLst>
          </p:cNvPr>
          <p:cNvSpPr/>
          <p:nvPr/>
        </p:nvSpPr>
        <p:spPr>
          <a:xfrm>
            <a:off x="5145899" y="3131453"/>
            <a:ext cx="97975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Commit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1" name="任意形状 50">
            <a:extLst>
              <a:ext uri="{FF2B5EF4-FFF2-40B4-BE49-F238E27FC236}">
                <a16:creationId xmlns:a16="http://schemas.microsoft.com/office/drawing/2014/main" id="{02BC1737-D2D6-6D48-B2D0-53655BBDDB89}"/>
              </a:ext>
            </a:extLst>
          </p:cNvPr>
          <p:cNvSpPr/>
          <p:nvPr/>
        </p:nvSpPr>
        <p:spPr>
          <a:xfrm>
            <a:off x="4685669" y="3483013"/>
            <a:ext cx="1946030" cy="719088"/>
          </a:xfrm>
          <a:custGeom>
            <a:avLst/>
            <a:gdLst>
              <a:gd name="connsiteX0" fmla="*/ 0 w 1946031"/>
              <a:gd name="connsiteY0" fmla="*/ 0 h 574430"/>
              <a:gd name="connsiteX1" fmla="*/ 1946031 w 1946031"/>
              <a:gd name="connsiteY1" fmla="*/ 574430 h 57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6031" h="574430">
                <a:moveTo>
                  <a:pt x="0" y="0"/>
                </a:moveTo>
                <a:lnTo>
                  <a:pt x="1946031" y="574430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08BF58E2-88CA-1A41-92D1-0514555DE7CF}"/>
              </a:ext>
            </a:extLst>
          </p:cNvPr>
          <p:cNvCxnSpPr/>
          <p:nvPr/>
        </p:nvCxnSpPr>
        <p:spPr>
          <a:xfrm flipH="1" flipV="1">
            <a:off x="4448885" y="4212502"/>
            <a:ext cx="2059770" cy="25759"/>
          </a:xfrm>
          <a:prstGeom prst="straightConnector1">
            <a:avLst/>
          </a:prstGeom>
          <a:ln w="254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EF5768A1-F855-8043-B43D-6D2F2A6A0215}"/>
              </a:ext>
            </a:extLst>
          </p:cNvPr>
          <p:cNvSpPr/>
          <p:nvPr/>
        </p:nvSpPr>
        <p:spPr>
          <a:xfrm>
            <a:off x="5162242" y="3693857"/>
            <a:ext cx="97975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Commit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8DE708E0-8604-A14D-A670-3CAD967A609D}"/>
              </a:ext>
            </a:extLst>
          </p:cNvPr>
          <p:cNvSpPr/>
          <p:nvPr/>
        </p:nvSpPr>
        <p:spPr>
          <a:xfrm>
            <a:off x="5184996" y="4080500"/>
            <a:ext cx="97975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Commit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6" name="Rectangle 13">
            <a:extLst>
              <a:ext uri="{FF2B5EF4-FFF2-40B4-BE49-F238E27FC236}">
                <a16:creationId xmlns:a16="http://schemas.microsoft.com/office/drawing/2014/main" id="{C37CFA5F-A2FC-9E45-827E-E8F1DEBD2228}"/>
              </a:ext>
            </a:extLst>
          </p:cNvPr>
          <p:cNvSpPr/>
          <p:nvPr/>
        </p:nvSpPr>
        <p:spPr>
          <a:xfrm>
            <a:off x="3685457" y="5186285"/>
            <a:ext cx="4546397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b="1" dirty="0">
                <a:solidFill>
                  <a:srgbClr val="BE384B"/>
                </a:solidFill>
              </a:rPr>
              <a:t>Commit</a:t>
            </a:r>
            <a:r>
              <a:rPr lang="en" altLang="zh-CN" dirty="0"/>
              <a:t>: update &amp; release the lock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4840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Read-write TX: put it all together </a:t>
            </a:r>
            <a:endParaRPr kumimoji="1" lang="zh-CN" altLang="en-US" b="0" dirty="0"/>
          </a:p>
        </p:txBody>
      </p:sp>
      <p:sp>
        <p:nvSpPr>
          <p:cNvPr id="5" name="AutoShape 2" descr="Gmail has a new logo that&amp;#39;s a lot more Google - The Verge">
            <a:extLst>
              <a:ext uri="{FF2B5EF4-FFF2-40B4-BE49-F238E27FC236}">
                <a16:creationId xmlns:a16="http://schemas.microsoft.com/office/drawing/2014/main" id="{0D506701-9C0D-B843-835B-EDC2673DB0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5820" y="30158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AutoShape 4" descr="Gmail has a new logo that&amp;#39;s a lot more Google - The Verge">
            <a:extLst>
              <a:ext uri="{FF2B5EF4-FFF2-40B4-BE49-F238E27FC236}">
                <a16:creationId xmlns:a16="http://schemas.microsoft.com/office/drawing/2014/main" id="{69BDF392-BAF9-DE4A-8383-F52E475080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8220" y="31682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5A660CD-4458-B540-AC32-513F4093855C}"/>
              </a:ext>
            </a:extLst>
          </p:cNvPr>
          <p:cNvGrpSpPr/>
          <p:nvPr/>
        </p:nvGrpSpPr>
        <p:grpSpPr>
          <a:xfrm>
            <a:off x="600144" y="1538717"/>
            <a:ext cx="737716" cy="3730090"/>
            <a:chOff x="593924" y="1228005"/>
            <a:chExt cx="737716" cy="3730090"/>
          </a:xfrm>
        </p:grpSpPr>
        <p:cxnSp>
          <p:nvCxnSpPr>
            <p:cNvPr id="4" name="直线连接符 3">
              <a:extLst>
                <a:ext uri="{FF2B5EF4-FFF2-40B4-BE49-F238E27FC236}">
                  <a16:creationId xmlns:a16="http://schemas.microsoft.com/office/drawing/2014/main" id="{90CC3000-2AD5-A34B-9D51-DD376268AC96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C141CA95-F18F-1543-AB6D-80B716E6B536}"/>
                    </a:ext>
                  </a:extLst>
                </p:cNvPr>
                <p:cNvSpPr txBox="1"/>
                <p:nvPr/>
              </p:nvSpPr>
              <p:spPr>
                <a:xfrm>
                  <a:off x="593924" y="1228005"/>
                  <a:ext cx="69172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𝐶𝑙𝑖𝑒𝑛𝑡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C141CA95-F18F-1543-AB6D-80B716E6B5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924" y="1228005"/>
                  <a:ext cx="691728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7143" r="-5357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1FAFB3A-CA7B-154F-A02A-689F8B0B2746}"/>
              </a:ext>
            </a:extLst>
          </p:cNvPr>
          <p:cNvGrpSpPr/>
          <p:nvPr/>
        </p:nvGrpSpPr>
        <p:grpSpPr>
          <a:xfrm>
            <a:off x="1625948" y="2664156"/>
            <a:ext cx="1548890" cy="2604651"/>
            <a:chOff x="1813824" y="1211004"/>
            <a:chExt cx="1354794" cy="3747091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8B35DC06-96AE-7E43-A4C0-23885E5FB172}"/>
                </a:ext>
              </a:extLst>
            </p:cNvPr>
            <p:cNvCxnSpPr>
              <a:cxnSpLocks/>
            </p:cNvCxnSpPr>
            <p:nvPr/>
          </p:nvCxnSpPr>
          <p:spPr>
            <a:xfrm>
              <a:off x="3168618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1804DF76-ED52-1B41-AA17-B46CBD9F2016}"/>
                    </a:ext>
                  </a:extLst>
                </p:cNvPr>
                <p:cNvSpPr txBox="1"/>
                <p:nvPr/>
              </p:nvSpPr>
              <p:spPr>
                <a:xfrm>
                  <a:off x="1813824" y="1211004"/>
                  <a:ext cx="135479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𝐶𝑜𝑜𝑟𝑑𝑖𝑎𝑛𝑡𝑜𝑟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1804DF76-ED52-1B41-AA17-B46CBD9F20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3824" y="1211004"/>
                  <a:ext cx="1354794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62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372E7C5-11EA-544E-A24D-25687F0FD120}"/>
              </a:ext>
            </a:extLst>
          </p:cNvPr>
          <p:cNvGrpSpPr/>
          <p:nvPr/>
        </p:nvGrpSpPr>
        <p:grpSpPr>
          <a:xfrm>
            <a:off x="5473678" y="1514242"/>
            <a:ext cx="812723" cy="3737564"/>
            <a:chOff x="518917" y="1220531"/>
            <a:chExt cx="812723" cy="3737564"/>
          </a:xfrm>
        </p:grpSpPr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5136A803-72C3-CC4B-B3A1-5F08422D892F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E58B7CCE-91FB-E74A-BCD5-DE5E651A61D8}"/>
                    </a:ext>
                  </a:extLst>
                </p:cNvPr>
                <p:cNvSpPr txBox="1"/>
                <p:nvPr/>
              </p:nvSpPr>
              <p:spPr>
                <a:xfrm>
                  <a:off x="518917" y="1220531"/>
                  <a:ext cx="8127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𝑆h𝑎𝑟𝑑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E58B7CCE-91FB-E74A-BCD5-DE5E651A61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917" y="1220531"/>
                  <a:ext cx="81272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6154" r="-6154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F72A7D3-3D06-DB4F-9336-0C9B0C9989FE}"/>
              </a:ext>
            </a:extLst>
          </p:cNvPr>
          <p:cNvGrpSpPr/>
          <p:nvPr/>
        </p:nvGrpSpPr>
        <p:grpSpPr>
          <a:xfrm>
            <a:off x="7029459" y="1514241"/>
            <a:ext cx="812723" cy="3737926"/>
            <a:chOff x="542520" y="1220169"/>
            <a:chExt cx="812723" cy="3737926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C88A534-C773-9341-A68B-C687FA2A15A4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FB880A33-5E82-FB4C-98B2-078B843870A2}"/>
                    </a:ext>
                  </a:extLst>
                </p:cNvPr>
                <p:cNvSpPr txBox="1"/>
                <p:nvPr/>
              </p:nvSpPr>
              <p:spPr>
                <a:xfrm>
                  <a:off x="542520" y="1220169"/>
                  <a:ext cx="8127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𝑆h𝑎𝑟𝑑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FB880A33-5E82-FB4C-98B2-078B843870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520" y="1220169"/>
                  <a:ext cx="812723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4615" r="-6154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81BC2068-09BD-8E40-93F0-2A26F83DE1B6}"/>
              </a:ext>
            </a:extLst>
          </p:cNvPr>
          <p:cNvCxnSpPr>
            <a:cxnSpLocks/>
          </p:cNvCxnSpPr>
          <p:nvPr/>
        </p:nvCxnSpPr>
        <p:spPr>
          <a:xfrm>
            <a:off x="1337860" y="1702206"/>
            <a:ext cx="4966659" cy="246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3D5A30E1-96DF-A84F-89BA-324B89B32715}"/>
              </a:ext>
            </a:extLst>
          </p:cNvPr>
          <p:cNvCxnSpPr>
            <a:cxnSpLocks/>
          </p:cNvCxnSpPr>
          <p:nvPr/>
        </p:nvCxnSpPr>
        <p:spPr>
          <a:xfrm>
            <a:off x="1337860" y="2099748"/>
            <a:ext cx="6480719" cy="275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721FB87C-913C-2A4B-AE28-E7CDFFD87D6D}"/>
                  </a:ext>
                </a:extLst>
              </p:cNvPr>
              <p:cNvSpPr txBox="1"/>
              <p:nvPr/>
            </p:nvSpPr>
            <p:spPr>
              <a:xfrm>
                <a:off x="2805932" y="1615647"/>
                <a:ext cx="79495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𝑟𝑒𝑎𝑑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721FB87C-913C-2A4B-AE28-E7CDFFD87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932" y="1615647"/>
                <a:ext cx="794951" cy="307777"/>
              </a:xfrm>
              <a:prstGeom prst="rect">
                <a:avLst/>
              </a:prstGeom>
              <a:blipFill>
                <a:blip r:embed="rId7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BF1643D-869A-B14A-AB23-06FFB0B80437}"/>
                  </a:ext>
                </a:extLst>
              </p:cNvPr>
              <p:cNvSpPr txBox="1"/>
              <p:nvPr/>
            </p:nvSpPr>
            <p:spPr>
              <a:xfrm>
                <a:off x="3654472" y="2037374"/>
                <a:ext cx="79495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𝑟𝑒𝑎𝑑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BF1643D-869A-B14A-AB23-06FFB0B80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472" y="2037374"/>
                <a:ext cx="794951" cy="307777"/>
              </a:xfrm>
              <a:prstGeom prst="rect">
                <a:avLst/>
              </a:prstGeom>
              <a:blipFill>
                <a:blip r:embed="rId8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005D6F3F-D53E-6646-9701-544C2E200C78}"/>
              </a:ext>
            </a:extLst>
          </p:cNvPr>
          <p:cNvCxnSpPr>
            <a:cxnSpLocks/>
          </p:cNvCxnSpPr>
          <p:nvPr/>
        </p:nvCxnSpPr>
        <p:spPr>
          <a:xfrm flipH="1">
            <a:off x="1337860" y="1962864"/>
            <a:ext cx="4924939" cy="6248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CF87B482-B29E-8C49-AB57-617C1A80A63C}"/>
              </a:ext>
            </a:extLst>
          </p:cNvPr>
          <p:cNvCxnSpPr>
            <a:cxnSpLocks/>
          </p:cNvCxnSpPr>
          <p:nvPr/>
        </p:nvCxnSpPr>
        <p:spPr>
          <a:xfrm flipH="1">
            <a:off x="1337859" y="2389055"/>
            <a:ext cx="6433514" cy="21470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形标注 55">
            <a:extLst>
              <a:ext uri="{FF2B5EF4-FFF2-40B4-BE49-F238E27FC236}">
                <a16:creationId xmlns:a16="http://schemas.microsoft.com/office/drawing/2014/main" id="{BEFB55A9-9AB3-8841-9E0A-E3909BF53585}"/>
              </a:ext>
            </a:extLst>
          </p:cNvPr>
          <p:cNvSpPr/>
          <p:nvPr/>
        </p:nvSpPr>
        <p:spPr>
          <a:xfrm rot="16200000">
            <a:off x="-3831" y="1970569"/>
            <a:ext cx="1207697" cy="1187592"/>
          </a:xfrm>
          <a:prstGeom prst="wedgeEllipseCallout">
            <a:avLst/>
          </a:prstGeom>
          <a:ln>
            <a:tailEnd type="arrow"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ADF90B1F-ED60-E046-B260-517CE8D04854}"/>
                  </a:ext>
                </a:extLst>
              </p:cNvPr>
              <p:cNvSpPr txBox="1"/>
              <p:nvPr/>
            </p:nvSpPr>
            <p:spPr>
              <a:xfrm>
                <a:off x="-18692" y="2176513"/>
                <a:ext cx="147568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b="0" i="1" dirty="0">
                    <a:latin typeface="Cambria Math" panose="02040503050406030204" pitchFamily="18" charset="0"/>
                  </a:rPr>
                  <a:t>Client Buffer: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kumimoji="1" lang="en-US" altLang="zh-CN" sz="1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1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1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1400" b="0" i="1" dirty="0" smtClean="0">
                          <a:latin typeface="Cambria Math" panose="02040503050406030204" pitchFamily="18" charset="0"/>
                        </a:rPr>
                        <m:t> −1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ADF90B1F-ED60-E046-B260-517CE8D04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692" y="2176513"/>
                <a:ext cx="1475688" cy="738664"/>
              </a:xfrm>
              <a:prstGeom prst="rect">
                <a:avLst/>
              </a:prstGeom>
              <a:blipFill>
                <a:blip r:embed="rId9"/>
                <a:stretch>
                  <a:fillRect l="-855" t="-1695" b="-50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112C4F27-CDF4-8044-9157-6770B25B17C1}"/>
              </a:ext>
            </a:extLst>
          </p:cNvPr>
          <p:cNvCxnSpPr>
            <a:cxnSpLocks/>
          </p:cNvCxnSpPr>
          <p:nvPr/>
        </p:nvCxnSpPr>
        <p:spPr>
          <a:xfrm>
            <a:off x="1349661" y="3015812"/>
            <a:ext cx="182517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4C1CCA72-116C-BD4B-B765-D72ACFBB68DB}"/>
              </a:ext>
            </a:extLst>
          </p:cNvPr>
          <p:cNvCxnSpPr>
            <a:cxnSpLocks/>
          </p:cNvCxnSpPr>
          <p:nvPr/>
        </p:nvCxnSpPr>
        <p:spPr>
          <a:xfrm>
            <a:off x="3186639" y="3017186"/>
            <a:ext cx="3099762" cy="376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F00156C8-ACC4-8944-BA8C-6CCE987304C5}"/>
              </a:ext>
            </a:extLst>
          </p:cNvPr>
          <p:cNvCxnSpPr>
            <a:cxnSpLocks/>
          </p:cNvCxnSpPr>
          <p:nvPr/>
        </p:nvCxnSpPr>
        <p:spPr>
          <a:xfrm>
            <a:off x="3181270" y="3331413"/>
            <a:ext cx="4660912" cy="380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A2E7F8EB-619B-CF43-88CA-E752EA344D2E}"/>
              </a:ext>
            </a:extLst>
          </p:cNvPr>
          <p:cNvCxnSpPr>
            <a:cxnSpLocks/>
          </p:cNvCxnSpPr>
          <p:nvPr/>
        </p:nvCxnSpPr>
        <p:spPr>
          <a:xfrm>
            <a:off x="3173139" y="4121394"/>
            <a:ext cx="3098302" cy="264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DF4EFD12-1EE5-4646-A888-FF9866AB21DB}"/>
              </a:ext>
            </a:extLst>
          </p:cNvPr>
          <p:cNvCxnSpPr>
            <a:cxnSpLocks/>
          </p:cNvCxnSpPr>
          <p:nvPr/>
        </p:nvCxnSpPr>
        <p:spPr>
          <a:xfrm>
            <a:off x="3181270" y="4451191"/>
            <a:ext cx="4637309" cy="387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363303D3-3F79-444C-B0AB-2299AEDA8424}"/>
                  </a:ext>
                </a:extLst>
              </p:cNvPr>
              <p:cNvSpPr txBox="1"/>
              <p:nvPr/>
            </p:nvSpPr>
            <p:spPr>
              <a:xfrm>
                <a:off x="4333143" y="2985219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𝑝𝑒𝑟𝑝𝑎𝑟𝑒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363303D3-3F79-444C-B0AB-2299AEDA8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143" y="2985219"/>
                <a:ext cx="794951" cy="308482"/>
              </a:xfrm>
              <a:prstGeom prst="rect">
                <a:avLst/>
              </a:prstGeom>
              <a:blipFill>
                <a:blip r:embed="rId10"/>
                <a:stretch>
                  <a:fillRect r="-1587"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3B71AA83-8FF7-5D43-97D3-13392E7A077E}"/>
                  </a:ext>
                </a:extLst>
              </p:cNvPr>
              <p:cNvSpPr txBox="1"/>
              <p:nvPr/>
            </p:nvSpPr>
            <p:spPr>
              <a:xfrm>
                <a:off x="5367678" y="3487309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𝑝𝑒𝑟𝑝𝑎𝑟𝑒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3B71AA83-8FF7-5D43-97D3-13392E7A0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678" y="3487309"/>
                <a:ext cx="794951" cy="308482"/>
              </a:xfrm>
              <a:prstGeom prst="rect">
                <a:avLst/>
              </a:prstGeom>
              <a:blipFill>
                <a:blip r:embed="rId11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A95B4897-609C-994F-A507-EEDE2620755D}"/>
                  </a:ext>
                </a:extLst>
              </p:cNvPr>
              <p:cNvSpPr txBox="1"/>
              <p:nvPr/>
            </p:nvSpPr>
            <p:spPr>
              <a:xfrm>
                <a:off x="6227331" y="3195721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𝑝𝑒𝑟𝑝𝑎𝑟𝑒𝑑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A95B4897-609C-994F-A507-EEDE26207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7331" y="3195721"/>
                <a:ext cx="794951" cy="308482"/>
              </a:xfrm>
              <a:prstGeom prst="rect">
                <a:avLst/>
              </a:prstGeom>
              <a:blipFill>
                <a:blip r:embed="rId12"/>
                <a:stretch>
                  <a:fillRect r="-17460"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A8C63D4-D1F2-8A4D-96B8-6DF3010E8AD9}"/>
                  </a:ext>
                </a:extLst>
              </p:cNvPr>
              <p:cNvSpPr txBox="1"/>
              <p:nvPr/>
            </p:nvSpPr>
            <p:spPr>
              <a:xfrm>
                <a:off x="7781730" y="3545216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𝑝𝑒𝑟𝑝𝑎𝑟𝑒𝑑</m:t>
                      </m:r>
                    </m:oMath>
                  </m:oMathPara>
                </a14:m>
                <a:endParaRPr kumimoji="1" lang="zh-CN" altLang="en-US" sz="1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A8C63D4-D1F2-8A4D-96B8-6DF3010E8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730" y="3545216"/>
                <a:ext cx="794951" cy="308482"/>
              </a:xfrm>
              <a:prstGeom prst="rect">
                <a:avLst/>
              </a:prstGeom>
              <a:blipFill>
                <a:blip r:embed="rId13"/>
                <a:stretch>
                  <a:fillRect r="-15625"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54A5D659-9023-CC49-AF30-FF8B4FD5110C}"/>
              </a:ext>
            </a:extLst>
          </p:cNvPr>
          <p:cNvCxnSpPr>
            <a:cxnSpLocks/>
          </p:cNvCxnSpPr>
          <p:nvPr/>
        </p:nvCxnSpPr>
        <p:spPr>
          <a:xfrm flipV="1">
            <a:off x="3174837" y="3415211"/>
            <a:ext cx="3087962" cy="171412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07EE873B-617A-5647-A0B0-CC1397AE8299}"/>
                  </a:ext>
                </a:extLst>
              </p:cNvPr>
              <p:cNvSpPr txBox="1"/>
              <p:nvPr/>
            </p:nvSpPr>
            <p:spPr>
              <a:xfrm>
                <a:off x="4449172" y="4084916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𝑐𝑜𝑚𝑚𝑖𝑡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07EE873B-617A-5647-A0B0-CC1397AE8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172" y="4084916"/>
                <a:ext cx="794951" cy="30848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9555B5DD-06A1-2746-86B2-7E4C42FEDA6B}"/>
              </a:ext>
            </a:extLst>
          </p:cNvPr>
          <p:cNvCxnSpPr>
            <a:cxnSpLocks/>
            <a:endCxn id="76" idx="1"/>
          </p:cNvCxnSpPr>
          <p:nvPr/>
        </p:nvCxnSpPr>
        <p:spPr>
          <a:xfrm flipV="1">
            <a:off x="3172908" y="3699457"/>
            <a:ext cx="4608822" cy="37419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DDCF9385-0D70-4B4C-8936-EAEB00E61AF9}"/>
                  </a:ext>
                </a:extLst>
              </p:cNvPr>
              <p:cNvSpPr txBox="1"/>
              <p:nvPr/>
            </p:nvSpPr>
            <p:spPr>
              <a:xfrm>
                <a:off x="5122837" y="4478327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𝑐𝑜𝑚𝑚𝑖𝑡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DDCF9385-0D70-4B4C-8936-EAEB00E61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837" y="4478327"/>
                <a:ext cx="794951" cy="30848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7301AB3A-12A5-B847-B4B3-09E6514EB9C8}"/>
              </a:ext>
            </a:extLst>
          </p:cNvPr>
          <p:cNvCxnSpPr>
            <a:cxnSpLocks/>
          </p:cNvCxnSpPr>
          <p:nvPr/>
        </p:nvCxnSpPr>
        <p:spPr>
          <a:xfrm flipV="1">
            <a:off x="3168904" y="4399753"/>
            <a:ext cx="3117495" cy="28371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90B18F63-C8BD-0342-A5B6-675AE232CE2B}"/>
              </a:ext>
            </a:extLst>
          </p:cNvPr>
          <p:cNvCxnSpPr>
            <a:cxnSpLocks/>
          </p:cNvCxnSpPr>
          <p:nvPr/>
        </p:nvCxnSpPr>
        <p:spPr>
          <a:xfrm flipV="1">
            <a:off x="3151236" y="4860786"/>
            <a:ext cx="4650551" cy="376575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0C7ECFF4-2584-244C-8E6A-D14855582EA9}"/>
                  </a:ext>
                </a:extLst>
              </p:cNvPr>
              <p:cNvSpPr txBox="1"/>
              <p:nvPr/>
            </p:nvSpPr>
            <p:spPr>
              <a:xfrm>
                <a:off x="6229480" y="4198117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𝑎𝑝𝑝𝑙𝑖𝑒𝑑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0C7ECFF4-2584-244C-8E6A-D14855582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480" y="4198117"/>
                <a:ext cx="794951" cy="308482"/>
              </a:xfrm>
              <a:prstGeom prst="rect">
                <a:avLst/>
              </a:prstGeom>
              <a:blipFill>
                <a:blip r:embed="rId16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7871F827-DA21-C34B-A123-D18D2F1EFE6A}"/>
                  </a:ext>
                </a:extLst>
              </p:cNvPr>
              <p:cNvSpPr txBox="1"/>
              <p:nvPr/>
            </p:nvSpPr>
            <p:spPr>
              <a:xfrm>
                <a:off x="7760751" y="4673998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𝑎𝑝𝑝𝑙𝑖𝑒𝑑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7871F827-DA21-C34B-A123-D18D2F1EF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751" y="4673998"/>
                <a:ext cx="794951" cy="308482"/>
              </a:xfrm>
              <a:prstGeom prst="rect">
                <a:avLst/>
              </a:prstGeom>
              <a:blipFill>
                <a:blip r:embed="rId17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9013E64-9042-3245-AB1C-66D61AACCD63}"/>
                  </a:ext>
                </a:extLst>
              </p:cNvPr>
              <p:cNvSpPr txBox="1"/>
              <p:nvPr/>
            </p:nvSpPr>
            <p:spPr>
              <a:xfrm>
                <a:off x="3120264" y="1154932"/>
                <a:ext cx="2777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𝑷𝑳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𝑷𝑪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𝑷𝒂𝒙𝒐𝒔</m:t>
                      </m:r>
                    </m:oMath>
                  </m:oMathPara>
                </a14:m>
                <a:endParaRPr kumimoji="1"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9013E64-9042-3245-AB1C-66D61AACC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264" y="1154932"/>
                <a:ext cx="277752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9E2BAF-7E5A-AB45-8E27-ACE6E0196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 dirty="0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DC27139-50A4-8D49-BD7E-B0BDAB0231DB}"/>
              </a:ext>
            </a:extLst>
          </p:cNvPr>
          <p:cNvSpPr/>
          <p:nvPr/>
        </p:nvSpPr>
        <p:spPr>
          <a:xfrm>
            <a:off x="5920873" y="132800"/>
            <a:ext cx="3032323" cy="1018086"/>
          </a:xfrm>
          <a:prstGeom prst="ellipse">
            <a:avLst/>
          </a:prstGeom>
          <a:gradFill flip="none" rotWithShape="1">
            <a:gsLst>
              <a:gs pos="0">
                <a:srgbClr val="BE384B"/>
              </a:gs>
              <a:gs pos="70000">
                <a:srgbClr val="C000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9213F4D-C165-8649-9877-F8C9D48DDC7B}"/>
              </a:ext>
            </a:extLst>
          </p:cNvPr>
          <p:cNvSpPr/>
          <p:nvPr/>
        </p:nvSpPr>
        <p:spPr>
          <a:xfrm>
            <a:off x="6009788" y="344443"/>
            <a:ext cx="28520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思源宋体 CN Heavy"/>
                <a:cs typeface="+mn-cs"/>
              </a:rPr>
              <a:t>Multiple physical nodes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思源宋体 CN Heavy"/>
                <a:cs typeface="+mn-cs"/>
              </a:rPr>
              <a:t>backed by PAXOS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思源宋体 CN Heavy"/>
              <a:cs typeface="+mn-cs"/>
            </a:endParaRP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ED8450A4-E1A3-604C-8F23-5E44B9C22CCC}"/>
              </a:ext>
            </a:extLst>
          </p:cNvPr>
          <p:cNvSpPr/>
          <p:nvPr/>
        </p:nvSpPr>
        <p:spPr>
          <a:xfrm>
            <a:off x="7608277" y="1148862"/>
            <a:ext cx="128954" cy="386861"/>
          </a:xfrm>
          <a:custGeom>
            <a:avLst/>
            <a:gdLst>
              <a:gd name="connsiteX0" fmla="*/ 0 w 128954"/>
              <a:gd name="connsiteY0" fmla="*/ 386861 h 386861"/>
              <a:gd name="connsiteX1" fmla="*/ 128954 w 128954"/>
              <a:gd name="connsiteY1" fmla="*/ 0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8954" h="386861">
                <a:moveTo>
                  <a:pt x="0" y="386861"/>
                </a:moveTo>
                <a:lnTo>
                  <a:pt x="128954" y="0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595E4CAD-4FDD-1096-4B23-7CC2D03DF782}"/>
              </a:ext>
            </a:extLst>
          </p:cNvPr>
          <p:cNvSpPr/>
          <p:nvPr/>
        </p:nvSpPr>
        <p:spPr>
          <a:xfrm>
            <a:off x="1763101" y="5258161"/>
            <a:ext cx="5657329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b="1" dirty="0">
                <a:solidFill>
                  <a:srgbClr val="BE384B"/>
                </a:solidFill>
              </a:rPr>
              <a:t>Note: we skip the network RTTs of </a:t>
            </a:r>
            <a:r>
              <a:rPr lang="en" altLang="zh-CN" b="1" dirty="0" err="1">
                <a:solidFill>
                  <a:srgbClr val="BE384B"/>
                </a:solidFill>
              </a:rPr>
              <a:t>Paxos</a:t>
            </a:r>
            <a:r>
              <a:rPr lang="en" altLang="zh-CN" b="1" dirty="0">
                <a:solidFill>
                  <a:srgbClr val="BE384B"/>
                </a:solidFill>
              </a:rPr>
              <a:t> 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807738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D7678B-D6D4-06DF-2B1D-E3BC4B2A8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Read-write TX: put it together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E3D30C-F4AE-F08F-C90B-E13DF195A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807692"/>
          </a:xfrm>
        </p:spPr>
        <p:txBody>
          <a:bodyPr/>
          <a:lstStyle/>
          <a:p>
            <a:r>
              <a:rPr kumimoji="1" lang="en-US" altLang="zh-CN" dirty="0"/>
              <a:t>Spanner’s read-write TX gives a strong abstraction to the user </a:t>
            </a:r>
          </a:p>
          <a:p>
            <a:pPr lvl="1"/>
            <a:r>
              <a:rPr kumimoji="1" lang="en-US" altLang="zh-CN" dirty="0"/>
              <a:t>A single-thread “machine” that never fails (even tolerate natural disasters) </a:t>
            </a:r>
          </a:p>
          <a:p>
            <a:pPr lvl="1"/>
            <a:r>
              <a:rPr kumimoji="1" lang="en-US" altLang="zh-CN" dirty="0"/>
              <a:t>The “machine” has “unlimited” storage capacity </a:t>
            </a:r>
          </a:p>
          <a:p>
            <a:pPr lvl="2"/>
            <a:r>
              <a:rPr kumimoji="1" lang="en-US" altLang="zh-CN" sz="1800" dirty="0"/>
              <a:t>As long as the machines in the datacenters have enough capacity to store the data </a:t>
            </a:r>
          </a:p>
          <a:p>
            <a:r>
              <a:rPr kumimoji="1" lang="en-US" altLang="zh-CN" dirty="0"/>
              <a:t>But, what are the costs?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B585D2-E862-1D9E-7E89-55B5A436C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F32302E-EA7C-6C3F-1FF4-D41D59BD32D5}"/>
              </a:ext>
            </a:extLst>
          </p:cNvPr>
          <p:cNvSpPr/>
          <p:nvPr/>
        </p:nvSpPr>
        <p:spPr>
          <a:xfrm>
            <a:off x="3275856" y="3720631"/>
            <a:ext cx="2952328" cy="361005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309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744333-43A0-4447-98BE-2181C2DF2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Read-write TX of Spanner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86CDFC-BED7-7F48-AD43-67185F86E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Techniques: 2PL &amp; 2PC &amp;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Not optimized– Spanner finds writes are infrequent at Google </a:t>
            </a:r>
          </a:p>
          <a:p>
            <a:pPr lvl="1"/>
            <a:r>
              <a:rPr kumimoji="1" lang="en-US" altLang="zh-CN" dirty="0"/>
              <a:t>Maybe slow: many messages sent between machines </a:t>
            </a:r>
          </a:p>
          <a:p>
            <a:pPr lvl="2"/>
            <a:r>
              <a:rPr kumimoji="1" lang="en-US" altLang="zh-CN" sz="1800" dirty="0"/>
              <a:t>Also, across datacenters!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5E862E-57DA-2644-9C7E-C3BD8B83E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 dirty="0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4CEFE9C2-887B-8540-9CF0-85C1EE6E6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68542"/>
            <a:ext cx="4297484" cy="294893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B062031-F7A6-BF14-D468-2BCE0C27D1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032"/>
          <a:stretch/>
        </p:blipFill>
        <p:spPr>
          <a:xfrm>
            <a:off x="141710" y="3401744"/>
            <a:ext cx="4430290" cy="1416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8BFAF34-B767-1139-DC99-2BA21FB3BD49}"/>
              </a:ext>
            </a:extLst>
          </p:cNvPr>
          <p:cNvSpPr txBox="1"/>
          <p:nvPr/>
        </p:nvSpPr>
        <p:spPr>
          <a:xfrm>
            <a:off x="-396552" y="5035912"/>
            <a:ext cx="8352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" altLang="zh-CN" dirty="0"/>
              <a:t>Source: https://colin-</a:t>
            </a:r>
            <a:r>
              <a:rPr kumimoji="1" lang="en" altLang="zh-CN" dirty="0" err="1"/>
              <a:t>scott.github.io</a:t>
            </a:r>
            <a:r>
              <a:rPr kumimoji="1" lang="en" altLang="zh-CN" dirty="0"/>
              <a:t>/</a:t>
            </a:r>
            <a:r>
              <a:rPr kumimoji="1" lang="en" altLang="zh-CN" dirty="0" err="1"/>
              <a:t>personal_website</a:t>
            </a:r>
            <a:r>
              <a:rPr kumimoji="1" lang="en" altLang="zh-CN" dirty="0"/>
              <a:t>/research/</a:t>
            </a:r>
            <a:r>
              <a:rPr kumimoji="1" lang="en" altLang="zh-CN" dirty="0" err="1"/>
              <a:t>interactive_latency.html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57963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164689-3329-EE8A-F3FE-B80885D64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read-only TX?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A2F393-D111-4FD7-4866-CB0E85FB5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75252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Problem: read-only TXs are massive faced by Google</a:t>
            </a:r>
          </a:p>
          <a:p>
            <a:pPr lvl="1"/>
            <a:r>
              <a:rPr kumimoji="1" lang="en-US" altLang="zh-CN" dirty="0"/>
              <a:t>Each read-only TX may touch many datasets</a:t>
            </a:r>
          </a:p>
          <a:p>
            <a:r>
              <a:rPr kumimoji="1" lang="en-US" altLang="zh-CN" dirty="0"/>
              <a:t>Drawbacks of 2PL</a:t>
            </a:r>
          </a:p>
          <a:p>
            <a:pPr lvl="1"/>
            <a:r>
              <a:rPr kumimoji="1" lang="en-US" altLang="zh-CN" dirty="0"/>
              <a:t>May possibly lock the items very long </a:t>
            </a:r>
          </a:p>
          <a:p>
            <a:r>
              <a:rPr kumimoji="1" lang="en-US" altLang="zh-CN" dirty="0"/>
              <a:t>Solution</a:t>
            </a:r>
          </a:p>
          <a:p>
            <a:pPr lvl="1"/>
            <a:r>
              <a:rPr kumimoji="1" lang="en-US" altLang="zh-CN" dirty="0"/>
              <a:t>Multi-version concurrency control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F558F7-886F-6F4D-5651-1E1BCD2B4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6A481D0-6C40-DB84-34AD-292120128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046" y="1677579"/>
            <a:ext cx="3076114" cy="211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96D88-B61C-1A4C-A264-F7C8DE47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Multi-version Concurrency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52027E-57E3-5645-818B-47B73917D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Each data item has </a:t>
            </a:r>
            <a:r>
              <a:rPr kumimoji="1" lang="en" altLang="zh-CN" dirty="0">
                <a:solidFill>
                  <a:srgbClr val="C00000"/>
                </a:solidFill>
              </a:rPr>
              <a:t>multiple</a:t>
            </a:r>
            <a:r>
              <a:rPr kumimoji="1" lang="en" altLang="zh-CN" dirty="0"/>
              <a:t> versions</a:t>
            </a:r>
          </a:p>
          <a:p>
            <a:pPr lvl="1"/>
            <a:r>
              <a:rPr kumimoji="1" lang="en-US" altLang="zh-CN" dirty="0"/>
              <a:t>When accessing different versions of data, probably no conflict!</a:t>
            </a:r>
          </a:p>
          <a:p>
            <a:r>
              <a:rPr kumimoji="1" lang="en-US" altLang="zh-CN" dirty="0"/>
              <a:t>Key (high-level) idea</a:t>
            </a:r>
          </a:p>
          <a:p>
            <a:pPr lvl="1"/>
            <a:r>
              <a:rPr kumimoji="1" lang="en-US" altLang="zh-CN" dirty="0"/>
              <a:t>Writes </a:t>
            </a:r>
            <a:r>
              <a:rPr kumimoji="1" lang="en-US" altLang="zh-CN" b="1" dirty="0">
                <a:solidFill>
                  <a:srgbClr val="C00000"/>
                </a:solidFill>
              </a:rPr>
              <a:t>don’t overwrite </a:t>
            </a:r>
            <a:r>
              <a:rPr kumimoji="1" lang="en-US" altLang="zh-CN" dirty="0"/>
              <a:t>the original data</a:t>
            </a:r>
          </a:p>
          <a:p>
            <a:pPr lvl="1"/>
            <a:r>
              <a:rPr kumimoji="1" lang="en-US" altLang="zh-CN" dirty="0"/>
              <a:t>Instead, writes </a:t>
            </a:r>
            <a:r>
              <a:rPr kumimoji="1" lang="en-US" altLang="zh-CN" b="1" dirty="0">
                <a:solidFill>
                  <a:srgbClr val="C00000"/>
                </a:solidFill>
              </a:rPr>
              <a:t>install new versions </a:t>
            </a:r>
            <a:r>
              <a:rPr kumimoji="1" lang="en-US" altLang="zh-CN" dirty="0"/>
              <a:t>of data </a:t>
            </a:r>
          </a:p>
          <a:p>
            <a:pPr lvl="1"/>
            <a:r>
              <a:rPr kumimoji="1" lang="en-US" altLang="zh-CN" dirty="0"/>
              <a:t>Reads read from a "</a:t>
            </a:r>
            <a:r>
              <a:rPr kumimoji="1" lang="en-US" altLang="zh-CN" b="1" dirty="0">
                <a:solidFill>
                  <a:schemeClr val="accent1"/>
                </a:solidFill>
              </a:rPr>
              <a:t>snapshot</a:t>
            </a:r>
            <a:r>
              <a:rPr kumimoji="1" lang="en-US" altLang="zh-CN" dirty="0"/>
              <a:t>" of data </a:t>
            </a:r>
          </a:p>
          <a:p>
            <a:r>
              <a:rPr kumimoji="1" lang="en-US" altLang="zh-CN" dirty="0"/>
              <a:t>Benefits: no lock or validation during TX’s execution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986315-E255-5345-B09B-C2EF0194A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6E83C3-FA01-3746-8852-53891D0AF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4225652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B0AA41D-2FA8-0D49-BE65-7B493C202624}"/>
              </a:ext>
            </a:extLst>
          </p:cNvPr>
          <p:cNvSpPr/>
          <p:nvPr/>
        </p:nvSpPr>
        <p:spPr>
          <a:xfrm>
            <a:off x="2555776" y="4629761"/>
            <a:ext cx="648072" cy="18880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814425-215D-A141-A8B6-0512062BE479}"/>
              </a:ext>
            </a:extLst>
          </p:cNvPr>
          <p:cNvSpPr/>
          <p:nvPr/>
        </p:nvSpPr>
        <p:spPr>
          <a:xfrm>
            <a:off x="920587" y="4560344"/>
            <a:ext cx="1404409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3D4321A-0455-1B4A-9DD8-D089A60806D4}"/>
              </a:ext>
            </a:extLst>
          </p:cNvPr>
          <p:cNvSpPr/>
          <p:nvPr/>
        </p:nvSpPr>
        <p:spPr>
          <a:xfrm>
            <a:off x="907800" y="4513684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8CB824ED-CDC6-4744-AE82-B2246BE69154}"/>
              </a:ext>
            </a:extLst>
          </p:cNvPr>
          <p:cNvCxnSpPr/>
          <p:nvPr/>
        </p:nvCxnSpPr>
        <p:spPr>
          <a:xfrm>
            <a:off x="2324996" y="4547001"/>
            <a:ext cx="230780" cy="8276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F73D24-98A6-D441-A4DB-22A3C7BFE545}"/>
              </a:ext>
            </a:extLst>
          </p:cNvPr>
          <p:cNvCxnSpPr>
            <a:cxnSpLocks/>
          </p:cNvCxnSpPr>
          <p:nvPr/>
        </p:nvCxnSpPr>
        <p:spPr>
          <a:xfrm flipV="1">
            <a:off x="2358838" y="4818565"/>
            <a:ext cx="196938" cy="4978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4">
            <a:extLst>
              <a:ext uri="{FF2B5EF4-FFF2-40B4-BE49-F238E27FC236}">
                <a16:creationId xmlns:a16="http://schemas.microsoft.com/office/drawing/2014/main" id="{17859308-9779-9046-9E8C-8DCE6B5A0A03}"/>
              </a:ext>
            </a:extLst>
          </p:cNvPr>
          <p:cNvSpPr/>
          <p:nvPr/>
        </p:nvSpPr>
        <p:spPr>
          <a:xfrm>
            <a:off x="1068327" y="5277033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Single-version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F01DEE3-ABE3-144E-A876-D904F7753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4233527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514FE5B-8007-244D-B088-C6F5D57FF358}"/>
              </a:ext>
            </a:extLst>
          </p:cNvPr>
          <p:cNvSpPr/>
          <p:nvPr/>
        </p:nvSpPr>
        <p:spPr>
          <a:xfrm>
            <a:off x="4139952" y="4580201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0A2DC09-D720-8948-8B5D-30C36584C440}"/>
              </a:ext>
            </a:extLst>
          </p:cNvPr>
          <p:cNvSpPr/>
          <p:nvPr/>
        </p:nvSpPr>
        <p:spPr>
          <a:xfrm>
            <a:off x="5026110" y="4354831"/>
            <a:ext cx="360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12,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pre: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xx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6868706-3FB5-6244-B785-A1E05A1C4A91}"/>
              </a:ext>
            </a:extLst>
          </p:cNvPr>
          <p:cNvSpPr/>
          <p:nvPr/>
        </p:nvSpPr>
        <p:spPr>
          <a:xfrm>
            <a:off x="5026110" y="4393807"/>
            <a:ext cx="3673478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D19AE5E-6556-1749-8BC1-1F1FD2793A4F}"/>
              </a:ext>
            </a:extLst>
          </p:cNvPr>
          <p:cNvGrpSpPr/>
          <p:nvPr/>
        </p:nvGrpSpPr>
        <p:grpSpPr>
          <a:xfrm>
            <a:off x="5013322" y="4883016"/>
            <a:ext cx="3673478" cy="369332"/>
            <a:chOff x="5117028" y="5150014"/>
            <a:chExt cx="3673478" cy="369332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256D7CF-8B10-CA40-8994-72DCED7032C6}"/>
                </a:ext>
              </a:extLst>
            </p:cNvPr>
            <p:cNvSpPr/>
            <p:nvPr/>
          </p:nvSpPr>
          <p:spPr>
            <a:xfrm>
              <a:off x="5151831" y="5150014"/>
              <a:ext cx="36038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bankA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200,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ver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10,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pre: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xx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CD4A0DA-D315-EE40-9748-8802B51EB203}"/>
                </a:ext>
              </a:extLst>
            </p:cNvPr>
            <p:cNvSpPr/>
            <p:nvPr/>
          </p:nvSpPr>
          <p:spPr>
            <a:xfrm>
              <a:off x="5117028" y="5196588"/>
              <a:ext cx="3673478" cy="3121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3247E0A9-CD62-2748-BDDE-AF358CE8978B}"/>
              </a:ext>
            </a:extLst>
          </p:cNvPr>
          <p:cNvSpPr/>
          <p:nvPr/>
        </p:nvSpPr>
        <p:spPr>
          <a:xfrm>
            <a:off x="4139952" y="4845372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1C6B3CFD-A216-A444-A90B-176334AD7324}"/>
              </a:ext>
            </a:extLst>
          </p:cNvPr>
          <p:cNvCxnSpPr>
            <a:cxnSpLocks/>
          </p:cNvCxnSpPr>
          <p:nvPr/>
        </p:nvCxnSpPr>
        <p:spPr>
          <a:xfrm flipH="1">
            <a:off x="4786433" y="4383239"/>
            <a:ext cx="239677" cy="2075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79DAC71B-F836-D443-82F9-EA73873703D9}"/>
              </a:ext>
            </a:extLst>
          </p:cNvPr>
          <p:cNvCxnSpPr>
            <a:cxnSpLocks/>
          </p:cNvCxnSpPr>
          <p:nvPr/>
        </p:nvCxnSpPr>
        <p:spPr>
          <a:xfrm flipH="1">
            <a:off x="4786433" y="4719509"/>
            <a:ext cx="261692" cy="1269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AA161BC5-5274-DC42-B787-3A1A45BAA4E5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855711"/>
            <a:ext cx="211884" cy="894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AD4510AA-A731-9F40-AB38-AD7224B54B03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996257"/>
            <a:ext cx="224672" cy="22632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DA03CC44-158C-ED4C-B305-13A1CD2B6F79}"/>
              </a:ext>
            </a:extLst>
          </p:cNvPr>
          <p:cNvSpPr/>
          <p:nvPr/>
        </p:nvSpPr>
        <p:spPr>
          <a:xfrm>
            <a:off x="3628746" y="4053098"/>
            <a:ext cx="4937556" cy="873232"/>
          </a:xfrm>
          <a:custGeom>
            <a:avLst/>
            <a:gdLst>
              <a:gd name="connsiteX0" fmla="*/ 4749444 w 4937556"/>
              <a:gd name="connsiteY0" fmla="*/ 427462 h 873232"/>
              <a:gd name="connsiteX1" fmla="*/ 4738014 w 4937556"/>
              <a:gd name="connsiteY1" fmla="*/ 107422 h 873232"/>
              <a:gd name="connsiteX2" fmla="*/ 2703474 w 4937556"/>
              <a:gd name="connsiteY2" fmla="*/ 95992 h 873232"/>
              <a:gd name="connsiteX3" fmla="*/ 1389024 w 4937556"/>
              <a:gd name="connsiteY3" fmla="*/ 153142 h 873232"/>
              <a:gd name="connsiteX4" fmla="*/ 97434 w 4937556"/>
              <a:gd name="connsiteY4" fmla="*/ 15982 h 873232"/>
              <a:gd name="connsiteX5" fmla="*/ 131724 w 4937556"/>
              <a:gd name="connsiteY5" fmla="*/ 587482 h 873232"/>
              <a:gd name="connsiteX6" fmla="*/ 451764 w 4937556"/>
              <a:gd name="connsiteY6" fmla="*/ 873232 h 87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7556" h="873232">
                <a:moveTo>
                  <a:pt x="4749444" y="427462"/>
                </a:moveTo>
                <a:cubicBezTo>
                  <a:pt x="4914226" y="295064"/>
                  <a:pt x="5079009" y="162667"/>
                  <a:pt x="4738014" y="107422"/>
                </a:cubicBezTo>
                <a:cubicBezTo>
                  <a:pt x="4397019" y="52177"/>
                  <a:pt x="3261639" y="88372"/>
                  <a:pt x="2703474" y="95992"/>
                </a:cubicBezTo>
                <a:cubicBezTo>
                  <a:pt x="2145309" y="103612"/>
                  <a:pt x="1823364" y="166477"/>
                  <a:pt x="1389024" y="153142"/>
                </a:cubicBezTo>
                <a:cubicBezTo>
                  <a:pt x="954684" y="139807"/>
                  <a:pt x="306984" y="-56408"/>
                  <a:pt x="97434" y="15982"/>
                </a:cubicBezTo>
                <a:cubicBezTo>
                  <a:pt x="-112116" y="88372"/>
                  <a:pt x="72669" y="444607"/>
                  <a:pt x="131724" y="587482"/>
                </a:cubicBezTo>
                <a:cubicBezTo>
                  <a:pt x="190779" y="730357"/>
                  <a:pt x="321271" y="801794"/>
                  <a:pt x="451764" y="873232"/>
                </a:cubicBezTo>
              </a:path>
            </a:pathLst>
          </a:cu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71185890-D7C0-1A44-8F21-CF8C1242D3D7}"/>
              </a:ext>
            </a:extLst>
          </p:cNvPr>
          <p:cNvSpPr/>
          <p:nvPr/>
        </p:nvSpPr>
        <p:spPr>
          <a:xfrm>
            <a:off x="4139952" y="5296962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Multi-version</a:t>
            </a:r>
          </a:p>
        </p:txBody>
      </p: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4EF339C6-D01A-1A40-9DFA-DBE9DC6AD98D}"/>
              </a:ext>
            </a:extLst>
          </p:cNvPr>
          <p:cNvCxnSpPr/>
          <p:nvPr/>
        </p:nvCxnSpPr>
        <p:spPr>
          <a:xfrm>
            <a:off x="3491880" y="4063304"/>
            <a:ext cx="0" cy="2044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76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64BF27-BEF4-714F-87E2-64A47546D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Snapshot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602D63-58A8-8A43-B305-49716EC81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A popular multi-version concurrency control (MVCC) scheme</a:t>
            </a:r>
          </a:p>
          <a:p>
            <a:pPr lvl="1"/>
            <a:r>
              <a:rPr kumimoji="1" lang="en" altLang="zh-CN" dirty="0"/>
              <a:t>Transactions will get </a:t>
            </a:r>
            <a:r>
              <a:rPr kumimoji="1" lang="en" altLang="zh-CN" dirty="0">
                <a:highlight>
                  <a:srgbClr val="FFFF00"/>
                </a:highlight>
              </a:rPr>
              <a:t>start</a:t>
            </a:r>
            <a:r>
              <a:rPr kumimoji="1" lang="en" altLang="zh-CN" dirty="0"/>
              <a:t> and </a:t>
            </a:r>
            <a:r>
              <a:rPr kumimoji="1" lang="en" altLang="zh-CN" dirty="0">
                <a:highlight>
                  <a:srgbClr val="FFFF00"/>
                </a:highlight>
              </a:rPr>
              <a:t>commit</a:t>
            </a:r>
            <a:r>
              <a:rPr kumimoji="1" lang="en" altLang="zh-CN" dirty="0"/>
              <a:t> timestamp </a:t>
            </a:r>
          </a:p>
          <a:p>
            <a:pPr lvl="1"/>
            <a:r>
              <a:rPr kumimoji="1" lang="en" altLang="zh-CN" dirty="0"/>
              <a:t>Use start timestamp to find the snapshot to read</a:t>
            </a:r>
          </a:p>
          <a:p>
            <a:pPr lvl="1"/>
            <a:r>
              <a:rPr kumimoji="1" lang="en" altLang="zh-CN" dirty="0"/>
              <a:t>Use commit timestamp to install new versions </a:t>
            </a:r>
          </a:p>
          <a:p>
            <a:r>
              <a:rPr kumimoji="1" lang="en" altLang="zh-CN" dirty="0"/>
              <a:t>Transactions: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WRITEs</a:t>
            </a:r>
            <a:r>
              <a:rPr kumimoji="1" lang="en" altLang="zh-CN" dirty="0"/>
              <a:t> a local </a:t>
            </a:r>
            <a:r>
              <a:rPr kumimoji="1" lang="en" altLang="zh-CN" b="1" dirty="0">
                <a:solidFill>
                  <a:srgbClr val="C00000"/>
                </a:solidFill>
              </a:rPr>
              <a:t>buffer</a:t>
            </a:r>
            <a:r>
              <a:rPr kumimoji="1" lang="en" altLang="zh-CN" dirty="0"/>
              <a:t> (similar to OCC)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READs</a:t>
            </a:r>
            <a:r>
              <a:rPr kumimoji="1" lang="en" altLang="zh-CN" dirty="0"/>
              <a:t> a “</a:t>
            </a:r>
            <a:r>
              <a:rPr kumimoji="1" lang="en" altLang="zh-CN" b="1" dirty="0">
                <a:solidFill>
                  <a:srgbClr val="C00000"/>
                </a:solidFill>
              </a:rPr>
              <a:t>snapshot</a:t>
            </a:r>
            <a:r>
              <a:rPr kumimoji="1" lang="en" altLang="zh-CN" dirty="0"/>
              <a:t>” of entire data image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COMMIT</a:t>
            </a:r>
            <a:r>
              <a:rPr kumimoji="1" lang="en" altLang="zh-CN" dirty="0"/>
              <a:t> only if no </a:t>
            </a:r>
            <a:r>
              <a:rPr kumimoji="1" lang="en" altLang="zh-CN" b="1" dirty="0">
                <a:solidFill>
                  <a:srgbClr val="C00000"/>
                </a:solidFill>
              </a:rPr>
              <a:t>write-write</a:t>
            </a:r>
            <a:r>
              <a:rPr kumimoji="1" lang="en" altLang="zh-CN" dirty="0"/>
              <a:t> conflict</a:t>
            </a:r>
          </a:p>
          <a:p>
            <a:pPr lvl="2"/>
            <a:r>
              <a:rPr kumimoji="1" lang="en" altLang="zh-CN" sz="1800" dirty="0"/>
              <a:t>Install new versions of data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3523D5-E5BE-4B41-8FE4-002B4E62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346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D4921-1C7C-8140-880C-4C0C76BF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Snapshot Isolation Implementation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229EA5-A1B5-814F-AD94-641E66B4F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cxnSp>
        <p:nvCxnSpPr>
          <p:cNvPr id="5" name="Straight Connector 36">
            <a:extLst>
              <a:ext uri="{FF2B5EF4-FFF2-40B4-BE49-F238E27FC236}">
                <a16:creationId xmlns:a16="http://schemas.microsoft.com/office/drawing/2014/main" id="{282478C2-5F96-F840-B53E-F7BCE16BAF65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595000" y="3266849"/>
            <a:ext cx="3430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5">
            <a:extLst>
              <a:ext uri="{FF2B5EF4-FFF2-40B4-BE49-F238E27FC236}">
                <a16:creationId xmlns:a16="http://schemas.microsoft.com/office/drawing/2014/main" id="{9C0CD16A-71FD-474A-BF57-3CB0CDC2C784}"/>
              </a:ext>
            </a:extLst>
          </p:cNvPr>
          <p:cNvSpPr/>
          <p:nvPr/>
        </p:nvSpPr>
        <p:spPr>
          <a:xfrm>
            <a:off x="2857500" y="3131849"/>
            <a:ext cx="9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7" name="Straight Connector 19">
            <a:extLst>
              <a:ext uri="{FF2B5EF4-FFF2-40B4-BE49-F238E27FC236}">
                <a16:creationId xmlns:a16="http://schemas.microsoft.com/office/drawing/2014/main" id="{D481E6F4-F17F-254B-BAD2-341F28FE192F}"/>
              </a:ext>
            </a:extLst>
          </p:cNvPr>
          <p:cNvCxnSpPr/>
          <p:nvPr/>
        </p:nvCxnSpPr>
        <p:spPr>
          <a:xfrm>
            <a:off x="1460500" y="3496208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0">
            <a:extLst>
              <a:ext uri="{FF2B5EF4-FFF2-40B4-BE49-F238E27FC236}">
                <a16:creationId xmlns:a16="http://schemas.microsoft.com/office/drawing/2014/main" id="{00B7DC87-749C-B440-A078-A3A921211EDA}"/>
              </a:ext>
            </a:extLst>
          </p:cNvPr>
          <p:cNvSpPr/>
          <p:nvPr/>
        </p:nvSpPr>
        <p:spPr>
          <a:xfrm>
            <a:off x="7172419" y="313386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9F4BB4EE-1C63-6B4F-8156-88677AF3A84C}"/>
              </a:ext>
            </a:extLst>
          </p:cNvPr>
          <p:cNvSpPr/>
          <p:nvPr/>
        </p:nvSpPr>
        <p:spPr>
          <a:xfrm>
            <a:off x="6025000" y="3131849"/>
            <a:ext cx="96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22D43D36-47D1-9A44-A2A0-8D35C6968D0F}"/>
              </a:ext>
            </a:extLst>
          </p:cNvPr>
          <p:cNvSpPr/>
          <p:nvPr/>
        </p:nvSpPr>
        <p:spPr>
          <a:xfrm>
            <a:off x="4822000" y="3131849"/>
            <a:ext cx="102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WRITE(X)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1" name="Rectangle 34">
            <a:extLst>
              <a:ext uri="{FF2B5EF4-FFF2-40B4-BE49-F238E27FC236}">
                <a16:creationId xmlns:a16="http://schemas.microsoft.com/office/drawing/2014/main" id="{2E009950-C491-964C-B6B8-FDD6B1C627E2}"/>
              </a:ext>
            </a:extLst>
          </p:cNvPr>
          <p:cNvSpPr/>
          <p:nvPr/>
        </p:nvSpPr>
        <p:spPr>
          <a:xfrm>
            <a:off x="1541500" y="3082861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37">
            <a:extLst>
              <a:ext uri="{FF2B5EF4-FFF2-40B4-BE49-F238E27FC236}">
                <a16:creationId xmlns:a16="http://schemas.microsoft.com/office/drawing/2014/main" id="{79AD319C-44B7-3843-9AEC-E1E8D0B4712A}"/>
              </a:ext>
            </a:extLst>
          </p:cNvPr>
          <p:cNvSpPr/>
          <p:nvPr/>
        </p:nvSpPr>
        <p:spPr>
          <a:xfrm>
            <a:off x="1905000" y="3131849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39DE0716-E50C-964B-AA5C-E3C66B18D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1" y="1886222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start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4" name="Right Triangle 39">
            <a:extLst>
              <a:ext uri="{FF2B5EF4-FFF2-40B4-BE49-F238E27FC236}">
                <a16:creationId xmlns:a16="http://schemas.microsoft.com/office/drawing/2014/main" id="{C39B2AAF-4AE0-7F46-96B8-3537A9285714}"/>
              </a:ext>
            </a:extLst>
          </p:cNvPr>
          <p:cNvSpPr/>
          <p:nvPr/>
        </p:nvSpPr>
        <p:spPr>
          <a:xfrm rot="10800000">
            <a:off x="3158999" y="1886222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D0CE2E9-A9FF-CE4D-967E-DD56733E0C13}"/>
              </a:ext>
            </a:extLst>
          </p:cNvPr>
          <p:cNvSpPr/>
          <p:nvPr/>
        </p:nvSpPr>
        <p:spPr>
          <a:xfrm>
            <a:off x="1589690" y="2560636"/>
            <a:ext cx="433552" cy="551793"/>
          </a:xfrm>
          <a:custGeom>
            <a:avLst/>
            <a:gdLst>
              <a:gd name="connsiteX0" fmla="*/ 520262 w 520262"/>
              <a:gd name="connsiteY0" fmla="*/ 662151 h 662151"/>
              <a:gd name="connsiteX1" fmla="*/ 47296 w 520262"/>
              <a:gd name="connsiteY1" fmla="*/ 520262 h 662151"/>
              <a:gd name="connsiteX2" fmla="*/ 204951 w 520262"/>
              <a:gd name="connsiteY2" fmla="*/ 315310 h 662151"/>
              <a:gd name="connsiteX3" fmla="*/ 0 w 520262"/>
              <a:gd name="connsiteY3" fmla="*/ 0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662151">
                <a:moveTo>
                  <a:pt x="520262" y="662151"/>
                </a:moveTo>
                <a:cubicBezTo>
                  <a:pt x="310055" y="620110"/>
                  <a:pt x="99848" y="578069"/>
                  <a:pt x="47296" y="520262"/>
                </a:cubicBezTo>
                <a:cubicBezTo>
                  <a:pt x="-5256" y="462455"/>
                  <a:pt x="212834" y="402020"/>
                  <a:pt x="204951" y="315310"/>
                </a:cubicBezTo>
                <a:cubicBezTo>
                  <a:pt x="197068" y="228600"/>
                  <a:pt x="98534" y="1143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D3EF3B01-A805-224A-8166-C55475AE6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86806"/>
            <a:ext cx="41275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reads the </a:t>
            </a:r>
            <a:r>
              <a:rPr lang="en-US" altLang="zh-CN" sz="1500" i="0" dirty="0">
                <a:latin typeface="Eras Medium ITC" pitchFamily="34" charset="0"/>
              </a:rPr>
              <a:t>biggest</a:t>
            </a:r>
            <a:r>
              <a:rPr lang="en-US" altLang="zh-CN" sz="1500" i="0" dirty="0">
                <a:effectLst/>
                <a:latin typeface="Eras Medium ITC" pitchFamily="34" charset="0"/>
              </a:rPr>
              <a:t> version of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</a:t>
            </a:r>
            <a:r>
              <a:rPr lang="en-US" altLang="zh-CN" sz="1500" i="0" dirty="0">
                <a:effectLst/>
                <a:latin typeface="Eras Medium ITC" pitchFamily="34" charset="0"/>
              </a:rPr>
              <a:t>, such that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).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cts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&lt;=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7" name="Right Triangle 41">
            <a:extLst>
              <a:ext uri="{FF2B5EF4-FFF2-40B4-BE49-F238E27FC236}">
                <a16:creationId xmlns:a16="http://schemas.microsoft.com/office/drawing/2014/main" id="{D1413DA6-7443-B74E-8807-14E410230149}"/>
              </a:ext>
            </a:extLst>
          </p:cNvPr>
          <p:cNvSpPr/>
          <p:nvPr/>
        </p:nvSpPr>
        <p:spPr>
          <a:xfrm rot="10800000">
            <a:off x="4957112" y="3886806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id="{EAED3743-B190-2541-BA6F-9496D6766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2501" y="4721361"/>
            <a:ext cx="4008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buffers writes to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 and adds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 to its write-set,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rgbClr val="FF0066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+= {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}</a:t>
            </a:r>
          </a:p>
        </p:txBody>
      </p:sp>
      <p:sp>
        <p:nvSpPr>
          <p:cNvPr id="19" name="Right Triangle 43">
            <a:extLst>
              <a:ext uri="{FF2B5EF4-FFF2-40B4-BE49-F238E27FC236}">
                <a16:creationId xmlns:a16="http://schemas.microsoft.com/office/drawing/2014/main" id="{BEF7861E-7FB4-AB4F-8962-AF58D562C537}"/>
              </a:ext>
            </a:extLst>
          </p:cNvPr>
          <p:cNvSpPr/>
          <p:nvPr/>
        </p:nvSpPr>
        <p:spPr>
          <a:xfrm rot="10800000">
            <a:off x="7687612" y="4721361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18A06E75-7A15-6544-B3F0-B51343ACF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1143000"/>
            <a:ext cx="4585145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commit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System checks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, </a:t>
            </a:r>
            <a:br>
              <a:rPr lang="en-US" altLang="zh-CN" sz="1500" i="0" dirty="0">
                <a:effectLst/>
                <a:latin typeface="Eras Medium ITC" pitchFamily="34" charset="0"/>
              </a:rPr>
            </a:br>
            <a:r>
              <a:rPr lang="en-US" altLang="zh-CN" sz="1500" i="0" dirty="0">
                <a:effectLst/>
                <a:latin typeface="Eras Medium ITC" pitchFamily="34" charset="0"/>
              </a:rPr>
              <a:t>if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X.cts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,</a:t>
            </a:r>
            <a:r>
              <a:rPr lang="en-US" altLang="zh-CN" sz="1500" i="0" dirty="0">
                <a:effectLst/>
                <a:latin typeface="Eras Medium ITC" pitchFamily="34" charset="0"/>
                <a:sym typeface="Wingdings" pitchFamily="2" charset="2"/>
              </a:rPr>
              <a:t> then abort </a:t>
            </a:r>
            <a:r>
              <a:rPr lang="en-US" altLang="zh-CN" sz="1500" b="1" i="0" dirty="0">
                <a:latin typeface="Eras Medium ITC" pitchFamily="34" charset="0"/>
                <a:sym typeface="Wingdings" pitchFamily="2" charset="2"/>
              </a:rPr>
              <a:t>T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Update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 with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b="1" i="0" dirty="0">
              <a:solidFill>
                <a:srgbClr val="FF0066"/>
              </a:solidFill>
              <a:latin typeface="Eras Medium ITC" pitchFamily="34" charset="0"/>
            </a:endParaRPr>
          </a:p>
        </p:txBody>
      </p:sp>
      <p:sp>
        <p:nvSpPr>
          <p:cNvPr id="21" name="Right Triangle 45">
            <a:extLst>
              <a:ext uri="{FF2B5EF4-FFF2-40B4-BE49-F238E27FC236}">
                <a16:creationId xmlns:a16="http://schemas.microsoft.com/office/drawing/2014/main" id="{BCCFB4A7-D35C-B246-9FAD-E2DF75CC13CA}"/>
              </a:ext>
            </a:extLst>
          </p:cNvPr>
          <p:cNvSpPr/>
          <p:nvPr/>
        </p:nvSpPr>
        <p:spPr>
          <a:xfrm rot="10800000">
            <a:off x="7891257" y="1143000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0D37FF5B-0FB4-E34B-994B-F1EB9335CFD2}"/>
              </a:ext>
            </a:extLst>
          </p:cNvPr>
          <p:cNvSpPr/>
          <p:nvPr/>
        </p:nvSpPr>
        <p:spPr>
          <a:xfrm>
            <a:off x="2877189" y="3407568"/>
            <a:ext cx="223363" cy="479238"/>
          </a:xfrm>
          <a:custGeom>
            <a:avLst/>
            <a:gdLst>
              <a:gd name="connsiteX0" fmla="*/ 268035 w 268035"/>
              <a:gd name="connsiteY0" fmla="*/ 0 h 551793"/>
              <a:gd name="connsiteX1" fmla="*/ 21 w 268035"/>
              <a:gd name="connsiteY1" fmla="*/ 204952 h 551793"/>
              <a:gd name="connsiteX2" fmla="*/ 252270 w 268035"/>
              <a:gd name="connsiteY2" fmla="*/ 315311 h 551793"/>
              <a:gd name="connsiteX3" fmla="*/ 63083 w 268035"/>
              <a:gd name="connsiteY3" fmla="*/ 551793 h 55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35" h="551793">
                <a:moveTo>
                  <a:pt x="268035" y="0"/>
                </a:moveTo>
                <a:cubicBezTo>
                  <a:pt x="135341" y="76200"/>
                  <a:pt x="2648" y="152400"/>
                  <a:pt x="21" y="204952"/>
                </a:cubicBezTo>
                <a:cubicBezTo>
                  <a:pt x="-2606" y="257504"/>
                  <a:pt x="241760" y="257504"/>
                  <a:pt x="252270" y="315311"/>
                </a:cubicBezTo>
                <a:cubicBezTo>
                  <a:pt x="262780" y="373118"/>
                  <a:pt x="162931" y="462455"/>
                  <a:pt x="63083" y="55179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64E3EC31-63C4-464B-BA17-59900825ECDC}"/>
              </a:ext>
            </a:extLst>
          </p:cNvPr>
          <p:cNvSpPr/>
          <p:nvPr/>
        </p:nvSpPr>
        <p:spPr>
          <a:xfrm>
            <a:off x="5491655" y="3407569"/>
            <a:ext cx="656897" cy="1313793"/>
          </a:xfrm>
          <a:custGeom>
            <a:avLst/>
            <a:gdLst>
              <a:gd name="connsiteX0" fmla="*/ 0 w 788276"/>
              <a:gd name="connsiteY0" fmla="*/ 0 h 1686911"/>
              <a:gd name="connsiteX1" fmla="*/ 204952 w 788276"/>
              <a:gd name="connsiteY1" fmla="*/ 835573 h 1686911"/>
              <a:gd name="connsiteX2" fmla="*/ 551793 w 788276"/>
              <a:gd name="connsiteY2" fmla="*/ 835573 h 1686911"/>
              <a:gd name="connsiteX3" fmla="*/ 788276 w 788276"/>
              <a:gd name="connsiteY3" fmla="*/ 1686911 h 168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276" h="1686911">
                <a:moveTo>
                  <a:pt x="0" y="0"/>
                </a:moveTo>
                <a:cubicBezTo>
                  <a:pt x="56493" y="348155"/>
                  <a:pt x="112987" y="696311"/>
                  <a:pt x="204952" y="835573"/>
                </a:cubicBezTo>
                <a:cubicBezTo>
                  <a:pt x="296917" y="974835"/>
                  <a:pt x="454572" y="693683"/>
                  <a:pt x="551793" y="835573"/>
                </a:cubicBezTo>
                <a:cubicBezTo>
                  <a:pt x="649014" y="977463"/>
                  <a:pt x="718645" y="1332187"/>
                  <a:pt x="788276" y="1686911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4" name="Freeform 4">
            <a:extLst>
              <a:ext uri="{FF2B5EF4-FFF2-40B4-BE49-F238E27FC236}">
                <a16:creationId xmlns:a16="http://schemas.microsoft.com/office/drawing/2014/main" id="{52C1890E-C450-504C-B40F-FC4C054CA175}"/>
              </a:ext>
            </a:extLst>
          </p:cNvPr>
          <p:cNvSpPr/>
          <p:nvPr/>
        </p:nvSpPr>
        <p:spPr>
          <a:xfrm>
            <a:off x="5806966" y="2434693"/>
            <a:ext cx="512379" cy="683841"/>
          </a:xfrm>
          <a:custGeom>
            <a:avLst/>
            <a:gdLst>
              <a:gd name="connsiteX0" fmla="*/ 614855 w 614855"/>
              <a:gd name="connsiteY0" fmla="*/ 1024759 h 1024759"/>
              <a:gd name="connsiteX1" fmla="*/ 157655 w 614855"/>
              <a:gd name="connsiteY1" fmla="*/ 772511 h 1024759"/>
              <a:gd name="connsiteX2" fmla="*/ 378372 w 614855"/>
              <a:gd name="connsiteY2" fmla="*/ 583324 h 1024759"/>
              <a:gd name="connsiteX3" fmla="*/ 0 w 614855"/>
              <a:gd name="connsiteY3" fmla="*/ 0 h 102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55" h="1024759">
                <a:moveTo>
                  <a:pt x="614855" y="1024759"/>
                </a:moveTo>
                <a:cubicBezTo>
                  <a:pt x="405962" y="935421"/>
                  <a:pt x="197069" y="846083"/>
                  <a:pt x="157655" y="772511"/>
                </a:cubicBezTo>
                <a:cubicBezTo>
                  <a:pt x="118241" y="698939"/>
                  <a:pt x="404648" y="712076"/>
                  <a:pt x="378372" y="583324"/>
                </a:cubicBezTo>
                <a:cubicBezTo>
                  <a:pt x="352096" y="454572"/>
                  <a:pt x="176048" y="227286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228221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5024FE-779E-2A4E-8EAC-C4FD1388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 not suitable for Spanner: non-serializable!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59C903-C23D-F04C-B178-BE8B6F802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EC6511B-7ACB-434E-99DA-E0227CF99CB2}"/>
              </a:ext>
            </a:extLst>
          </p:cNvPr>
          <p:cNvSpPr/>
          <p:nvPr/>
        </p:nvSpPr>
        <p:spPr>
          <a:xfrm>
            <a:off x="1254500" y="1143000"/>
            <a:ext cx="6810000" cy="156917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Snapshot isolation </a:t>
            </a:r>
            <a:r>
              <a:rPr lang="en-US" altLang="zh-CN" sz="2000" dirty="0">
                <a:latin typeface="Eras Medium ITC" pitchFamily="34" charset="0"/>
              </a:rPr>
              <a:t>(SI) differs from </a:t>
            </a:r>
            <a:r>
              <a:rPr lang="en-US" altLang="zh-CN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serializability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dirty="0">
                <a:latin typeface="Eras Medium ITC" pitchFamily="34" charset="0"/>
              </a:rPr>
              <a:t>due to one </a:t>
            </a:r>
            <a:r>
              <a:rPr lang="en-US" altLang="zh-CN" sz="2000" b="1" dirty="0">
                <a:latin typeface="Eras Medium ITC" pitchFamily="34" charset="0"/>
              </a:rPr>
              <a:t>anomaly</a:t>
            </a:r>
            <a:r>
              <a:rPr lang="en-US" altLang="zh-CN" sz="2000" dirty="0">
                <a:latin typeface="Eras Medium ITC" pitchFamily="34" charset="0"/>
              </a:rPr>
              <a:t> that is possible under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SI</a:t>
            </a:r>
            <a:r>
              <a:rPr lang="en-US" altLang="zh-CN" sz="2000" dirty="0">
                <a:latin typeface="Eras Medium ITC" pitchFamily="34" charset="0"/>
              </a:rPr>
              <a:t> but not under </a:t>
            </a:r>
            <a:r>
              <a:rPr lang="en-US" altLang="zh-CN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serializability</a:t>
            </a:r>
            <a:r>
              <a:rPr lang="en-US" altLang="zh-CN" sz="2000" dirty="0">
                <a:latin typeface="Eras Medium ITC" pitchFamily="34" charset="0"/>
              </a:rPr>
              <a:t>. </a:t>
            </a:r>
          </a:p>
          <a:p>
            <a:pPr marL="223564" indent="-223564"/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</a:rPr>
              <a:t>Describe the anomaly and also give a concrete application for which the anomaly is undesirable.</a:t>
            </a:r>
          </a:p>
        </p:txBody>
      </p:sp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3361F09D-D258-EF4C-AE46-671AC83052C7}"/>
              </a:ext>
            </a:extLst>
          </p:cNvPr>
          <p:cNvCxnSpPr>
            <a:stCxn id="17" idx="3"/>
            <a:endCxn id="10" idx="1"/>
          </p:cNvCxnSpPr>
          <p:nvPr/>
        </p:nvCxnSpPr>
        <p:spPr>
          <a:xfrm>
            <a:off x="3120500" y="3934470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5">
            <a:extLst>
              <a:ext uri="{FF2B5EF4-FFF2-40B4-BE49-F238E27FC236}">
                <a16:creationId xmlns:a16="http://schemas.microsoft.com/office/drawing/2014/main" id="{731B3ACD-49A0-C141-8CD0-37737DA77CF3}"/>
              </a:ext>
            </a:extLst>
          </p:cNvPr>
          <p:cNvSpPr/>
          <p:nvPr/>
        </p:nvSpPr>
        <p:spPr>
          <a:xfrm>
            <a:off x="4219513" y="379947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9008D1D-A3E6-A641-AEAE-C97297B256C9}"/>
              </a:ext>
            </a:extLst>
          </p:cNvPr>
          <p:cNvSpPr/>
          <p:nvPr/>
        </p:nvSpPr>
        <p:spPr>
          <a:xfrm>
            <a:off x="3416155" y="379947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85F51168-E12F-1E4B-A6E5-99CD2C34CE6F}"/>
              </a:ext>
            </a:extLst>
          </p:cNvPr>
          <p:cNvSpPr/>
          <p:nvPr/>
        </p:nvSpPr>
        <p:spPr>
          <a:xfrm>
            <a:off x="5198000" y="3273953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351C141E-3E82-3046-AC5D-8F8CB43FABA7}"/>
              </a:ext>
            </a:extLst>
          </p:cNvPr>
          <p:cNvSpPr/>
          <p:nvPr/>
        </p:nvSpPr>
        <p:spPr>
          <a:xfrm>
            <a:off x="5022870" y="379947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F7C29C80-6216-9C42-987F-27F59CA0520D}"/>
              </a:ext>
            </a:extLst>
          </p:cNvPr>
          <p:cNvSpPr/>
          <p:nvPr/>
        </p:nvSpPr>
        <p:spPr>
          <a:xfrm>
            <a:off x="1841500" y="3210453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414A14D-676D-9C48-989C-F78471072A1D}"/>
              </a:ext>
            </a:extLst>
          </p:cNvPr>
          <p:cNvSpPr/>
          <p:nvPr/>
        </p:nvSpPr>
        <p:spPr>
          <a:xfrm>
            <a:off x="2423894" y="3273953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898CB545-11A9-7243-8DA6-DB123088118D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813895" y="3408953"/>
            <a:ext cx="23841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2">
            <a:extLst>
              <a:ext uri="{FF2B5EF4-FFF2-40B4-BE49-F238E27FC236}">
                <a16:creationId xmlns:a16="http://schemas.microsoft.com/office/drawing/2014/main" id="{D70BF740-4ED2-BC44-92CE-405C4DA6991D}"/>
              </a:ext>
            </a:extLst>
          </p:cNvPr>
          <p:cNvSpPr/>
          <p:nvPr/>
        </p:nvSpPr>
        <p:spPr>
          <a:xfrm>
            <a:off x="2978287" y="3273953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FA1540F3-348A-0442-B69F-DC7E479A1E93}"/>
              </a:ext>
            </a:extLst>
          </p:cNvPr>
          <p:cNvSpPr/>
          <p:nvPr/>
        </p:nvSpPr>
        <p:spPr>
          <a:xfrm>
            <a:off x="4000500" y="3273953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W(Y)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C22FD856-1BEE-DE46-BFC0-1C3FAAB925FC}"/>
              </a:ext>
            </a:extLst>
          </p:cNvPr>
          <p:cNvSpPr/>
          <p:nvPr/>
        </p:nvSpPr>
        <p:spPr>
          <a:xfrm>
            <a:off x="1847000" y="3778232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06A61EF0-DAB8-CD47-91D1-71F0CF2EB84E}"/>
              </a:ext>
            </a:extLst>
          </p:cNvPr>
          <p:cNvSpPr/>
          <p:nvPr/>
        </p:nvSpPr>
        <p:spPr>
          <a:xfrm>
            <a:off x="2730500" y="379947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9">
            <a:extLst>
              <a:ext uri="{FF2B5EF4-FFF2-40B4-BE49-F238E27FC236}">
                <a16:creationId xmlns:a16="http://schemas.microsoft.com/office/drawing/2014/main" id="{666B9A01-E946-CD4D-9E2A-A484B7108D29}"/>
              </a:ext>
            </a:extLst>
          </p:cNvPr>
          <p:cNvSpPr/>
          <p:nvPr/>
        </p:nvSpPr>
        <p:spPr>
          <a:xfrm>
            <a:off x="1887167" y="4415453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20">
            <a:extLst>
              <a:ext uri="{FF2B5EF4-FFF2-40B4-BE49-F238E27FC236}">
                <a16:creationId xmlns:a16="http://schemas.microsoft.com/office/drawing/2014/main" id="{0A7C3380-EE1E-F643-8116-45A1841E8D05}"/>
              </a:ext>
            </a:extLst>
          </p:cNvPr>
          <p:cNvSpPr/>
          <p:nvPr/>
        </p:nvSpPr>
        <p:spPr>
          <a:xfrm>
            <a:off x="1887167" y="4945953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21">
            <a:extLst>
              <a:ext uri="{FF2B5EF4-FFF2-40B4-BE49-F238E27FC236}">
                <a16:creationId xmlns:a16="http://schemas.microsoft.com/office/drawing/2014/main" id="{92363959-8648-9F43-BAD1-C806E752A849}"/>
              </a:ext>
            </a:extLst>
          </p:cNvPr>
          <p:cNvSpPr/>
          <p:nvPr/>
        </p:nvSpPr>
        <p:spPr>
          <a:xfrm>
            <a:off x="2501000" y="4415453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22">
            <a:extLst>
              <a:ext uri="{FF2B5EF4-FFF2-40B4-BE49-F238E27FC236}">
                <a16:creationId xmlns:a16="http://schemas.microsoft.com/office/drawing/2014/main" id="{FB328B5E-9E45-4B4E-8905-A3012FEABDA0}"/>
              </a:ext>
            </a:extLst>
          </p:cNvPr>
          <p:cNvSpPr/>
          <p:nvPr/>
        </p:nvSpPr>
        <p:spPr>
          <a:xfrm>
            <a:off x="2501000" y="4945953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C92B1614-4C8A-9B4B-A179-24ED22979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373" y="3169313"/>
            <a:ext cx="1406627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R(X) = X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0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W(Y) = Y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1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23" name="Right Triangle 24">
            <a:extLst>
              <a:ext uri="{FF2B5EF4-FFF2-40B4-BE49-F238E27FC236}">
                <a16:creationId xmlns:a16="http://schemas.microsoft.com/office/drawing/2014/main" id="{16105D09-A886-2D43-B98A-8FF8B4E068DE}"/>
              </a:ext>
            </a:extLst>
          </p:cNvPr>
          <p:cNvSpPr/>
          <p:nvPr/>
        </p:nvSpPr>
        <p:spPr>
          <a:xfrm rot="10800000">
            <a:off x="7096000" y="3169313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 Box 16">
            <a:extLst>
              <a:ext uri="{FF2B5EF4-FFF2-40B4-BE49-F238E27FC236}">
                <a16:creationId xmlns:a16="http://schemas.microsoft.com/office/drawing/2014/main" id="{FEBCA1A2-87A1-124D-B0C4-B2D0B35B7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373" y="3972452"/>
            <a:ext cx="1406627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R(Y) = Y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0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W(X) = X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1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25" name="Right Triangle 32">
            <a:extLst>
              <a:ext uri="{FF2B5EF4-FFF2-40B4-BE49-F238E27FC236}">
                <a16:creationId xmlns:a16="http://schemas.microsoft.com/office/drawing/2014/main" id="{6ABA4F8A-B5FC-7643-8817-9686AC59A405}"/>
              </a:ext>
            </a:extLst>
          </p:cNvPr>
          <p:cNvSpPr/>
          <p:nvPr/>
        </p:nvSpPr>
        <p:spPr>
          <a:xfrm rot="10800000">
            <a:off x="7097578" y="3972453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ectangle 37">
            <a:extLst>
              <a:ext uri="{FF2B5EF4-FFF2-40B4-BE49-F238E27FC236}">
                <a16:creationId xmlns:a16="http://schemas.microsoft.com/office/drawing/2014/main" id="{D5C1B2E8-7947-4641-B1FD-0EECCDFB670B}"/>
              </a:ext>
            </a:extLst>
          </p:cNvPr>
          <p:cNvSpPr/>
          <p:nvPr/>
        </p:nvSpPr>
        <p:spPr>
          <a:xfrm>
            <a:off x="4220162" y="4667232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27" name="Rectangle 38">
            <a:extLst>
              <a:ext uri="{FF2B5EF4-FFF2-40B4-BE49-F238E27FC236}">
                <a16:creationId xmlns:a16="http://schemas.microsoft.com/office/drawing/2014/main" id="{6A37C7D6-FB82-7B44-AAD9-F83837DC088E}"/>
              </a:ext>
            </a:extLst>
          </p:cNvPr>
          <p:cNvSpPr/>
          <p:nvPr/>
        </p:nvSpPr>
        <p:spPr>
          <a:xfrm>
            <a:off x="4724496" y="4667232"/>
            <a:ext cx="44435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cxnSp>
        <p:nvCxnSpPr>
          <p:cNvPr id="28" name="Straight Arrow Connector 39">
            <a:extLst>
              <a:ext uri="{FF2B5EF4-FFF2-40B4-BE49-F238E27FC236}">
                <a16:creationId xmlns:a16="http://schemas.microsoft.com/office/drawing/2014/main" id="{6C8F4356-6192-8840-9BF4-012FE8DF4643}"/>
              </a:ext>
            </a:extLst>
          </p:cNvPr>
          <p:cNvCxnSpPr/>
          <p:nvPr/>
        </p:nvCxnSpPr>
        <p:spPr>
          <a:xfrm>
            <a:off x="4572000" y="4859592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40">
            <a:extLst>
              <a:ext uri="{FF2B5EF4-FFF2-40B4-BE49-F238E27FC236}">
                <a16:creationId xmlns:a16="http://schemas.microsoft.com/office/drawing/2014/main" id="{90849C99-57E7-BC46-A901-38D3B736CBEB}"/>
              </a:ext>
            </a:extLst>
          </p:cNvPr>
          <p:cNvSpPr/>
          <p:nvPr/>
        </p:nvSpPr>
        <p:spPr>
          <a:xfrm>
            <a:off x="4220162" y="5051953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30" name="Rectangle 41">
            <a:extLst>
              <a:ext uri="{FF2B5EF4-FFF2-40B4-BE49-F238E27FC236}">
                <a16:creationId xmlns:a16="http://schemas.microsoft.com/office/drawing/2014/main" id="{6C4BFB43-EE8E-E540-B4E9-E39FA925B0AD}"/>
              </a:ext>
            </a:extLst>
          </p:cNvPr>
          <p:cNvSpPr/>
          <p:nvPr/>
        </p:nvSpPr>
        <p:spPr>
          <a:xfrm>
            <a:off x="4724496" y="5051953"/>
            <a:ext cx="44435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cxnSp>
        <p:nvCxnSpPr>
          <p:cNvPr id="31" name="Straight Arrow Connector 42">
            <a:extLst>
              <a:ext uri="{FF2B5EF4-FFF2-40B4-BE49-F238E27FC236}">
                <a16:creationId xmlns:a16="http://schemas.microsoft.com/office/drawing/2014/main" id="{2C9C77D0-1E17-B04F-9464-98978785EB8D}"/>
              </a:ext>
            </a:extLst>
          </p:cNvPr>
          <p:cNvCxnSpPr/>
          <p:nvPr/>
        </p:nvCxnSpPr>
        <p:spPr>
          <a:xfrm>
            <a:off x="4572000" y="5244313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43">
            <a:extLst>
              <a:ext uri="{FF2B5EF4-FFF2-40B4-BE49-F238E27FC236}">
                <a16:creationId xmlns:a16="http://schemas.microsoft.com/office/drawing/2014/main" id="{5ED3D045-2016-034A-B1BD-AB6281E1E2C9}"/>
              </a:ext>
            </a:extLst>
          </p:cNvPr>
          <p:cNvSpPr/>
          <p:nvPr/>
        </p:nvSpPr>
        <p:spPr>
          <a:xfrm>
            <a:off x="6480679" y="3965575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3" name="Freeform 44">
            <a:extLst>
              <a:ext uri="{FF2B5EF4-FFF2-40B4-BE49-F238E27FC236}">
                <a16:creationId xmlns:a16="http://schemas.microsoft.com/office/drawing/2014/main" id="{63D3AD99-FFEB-874E-84F6-EEE077110EBA}"/>
              </a:ext>
            </a:extLst>
          </p:cNvPr>
          <p:cNvSpPr/>
          <p:nvPr/>
        </p:nvSpPr>
        <p:spPr>
          <a:xfrm>
            <a:off x="5167585" y="4181054"/>
            <a:ext cx="1293865" cy="678538"/>
          </a:xfrm>
          <a:custGeom>
            <a:avLst/>
            <a:gdLst>
              <a:gd name="connsiteX0" fmla="*/ 0 w 2222937"/>
              <a:gd name="connsiteY0" fmla="*/ 677918 h 677918"/>
              <a:gd name="connsiteX1" fmla="*/ 882868 w 2222937"/>
              <a:gd name="connsiteY1" fmla="*/ 252249 h 677918"/>
              <a:gd name="connsiteX2" fmla="*/ 1340068 w 2222937"/>
              <a:gd name="connsiteY2" fmla="*/ 63063 h 677918"/>
              <a:gd name="connsiteX3" fmla="*/ 1954924 w 2222937"/>
              <a:gd name="connsiteY3" fmla="*/ 110359 h 677918"/>
              <a:gd name="connsiteX4" fmla="*/ 2222937 w 2222937"/>
              <a:gd name="connsiteY4" fmla="*/ 0 h 677918"/>
              <a:gd name="connsiteX0" fmla="*/ 0 w 2222937"/>
              <a:gd name="connsiteY0" fmla="*/ 702615 h 702615"/>
              <a:gd name="connsiteX1" fmla="*/ 882868 w 2222937"/>
              <a:gd name="connsiteY1" fmla="*/ 276946 h 702615"/>
              <a:gd name="connsiteX2" fmla="*/ 1278980 w 2222937"/>
              <a:gd name="connsiteY2" fmla="*/ 2297 h 702615"/>
              <a:gd name="connsiteX3" fmla="*/ 1954924 w 2222937"/>
              <a:gd name="connsiteY3" fmla="*/ 135056 h 702615"/>
              <a:gd name="connsiteX4" fmla="*/ 2222937 w 2222937"/>
              <a:gd name="connsiteY4" fmla="*/ 24697 h 702615"/>
              <a:gd name="connsiteX0" fmla="*/ 0 w 2222937"/>
              <a:gd name="connsiteY0" fmla="*/ 705923 h 705923"/>
              <a:gd name="connsiteX1" fmla="*/ 882868 w 2222937"/>
              <a:gd name="connsiteY1" fmla="*/ 280254 h 705923"/>
              <a:gd name="connsiteX2" fmla="*/ 1278980 w 2222937"/>
              <a:gd name="connsiteY2" fmla="*/ 5605 h 705923"/>
              <a:gd name="connsiteX3" fmla="*/ 1842930 w 2222937"/>
              <a:gd name="connsiteY3" fmla="*/ 83979 h 705923"/>
              <a:gd name="connsiteX4" fmla="*/ 2222937 w 2222937"/>
              <a:gd name="connsiteY4" fmla="*/ 28005 h 705923"/>
              <a:gd name="connsiteX0" fmla="*/ 0 w 1978583"/>
              <a:gd name="connsiteY0" fmla="*/ 716764 h 716764"/>
              <a:gd name="connsiteX1" fmla="*/ 882868 w 1978583"/>
              <a:gd name="connsiteY1" fmla="*/ 291095 h 716764"/>
              <a:gd name="connsiteX2" fmla="*/ 1278980 w 1978583"/>
              <a:gd name="connsiteY2" fmla="*/ 16446 h 716764"/>
              <a:gd name="connsiteX3" fmla="*/ 1842930 w 1978583"/>
              <a:gd name="connsiteY3" fmla="*/ 94820 h 716764"/>
              <a:gd name="connsiteX4" fmla="*/ 1978583 w 1978583"/>
              <a:gd name="connsiteY4" fmla="*/ 0 h 716764"/>
              <a:gd name="connsiteX0" fmla="*/ 0 w 1978583"/>
              <a:gd name="connsiteY0" fmla="*/ 751162 h 751162"/>
              <a:gd name="connsiteX1" fmla="*/ 882868 w 1978583"/>
              <a:gd name="connsiteY1" fmla="*/ 325493 h 751162"/>
              <a:gd name="connsiteX2" fmla="*/ 1217892 w 1978583"/>
              <a:gd name="connsiteY2" fmla="*/ 4227 h 751162"/>
              <a:gd name="connsiteX3" fmla="*/ 1842930 w 1978583"/>
              <a:gd name="connsiteY3" fmla="*/ 129218 h 751162"/>
              <a:gd name="connsiteX4" fmla="*/ 1978583 w 1978583"/>
              <a:gd name="connsiteY4" fmla="*/ 34398 h 751162"/>
              <a:gd name="connsiteX0" fmla="*/ 0 w 1978583"/>
              <a:gd name="connsiteY0" fmla="*/ 753368 h 753368"/>
              <a:gd name="connsiteX1" fmla="*/ 882868 w 1978583"/>
              <a:gd name="connsiteY1" fmla="*/ 327699 h 753368"/>
              <a:gd name="connsiteX2" fmla="*/ 1217892 w 1978583"/>
              <a:gd name="connsiteY2" fmla="*/ 6433 h 753368"/>
              <a:gd name="connsiteX3" fmla="*/ 1771660 w 1978583"/>
              <a:gd name="connsiteY3" fmla="*/ 100346 h 753368"/>
              <a:gd name="connsiteX4" fmla="*/ 1978583 w 1978583"/>
              <a:gd name="connsiteY4" fmla="*/ 36604 h 753368"/>
              <a:gd name="connsiteX0" fmla="*/ 0 w 1927676"/>
              <a:gd name="connsiteY0" fmla="*/ 753368 h 753368"/>
              <a:gd name="connsiteX1" fmla="*/ 882868 w 1927676"/>
              <a:gd name="connsiteY1" fmla="*/ 327699 h 753368"/>
              <a:gd name="connsiteX2" fmla="*/ 1217892 w 1927676"/>
              <a:gd name="connsiteY2" fmla="*/ 6433 h 753368"/>
              <a:gd name="connsiteX3" fmla="*/ 1771660 w 1927676"/>
              <a:gd name="connsiteY3" fmla="*/ 100346 h 753368"/>
              <a:gd name="connsiteX4" fmla="*/ 1927676 w 1927676"/>
              <a:gd name="connsiteY4" fmla="*/ 44374 h 753368"/>
              <a:gd name="connsiteX0" fmla="*/ 0 w 1887259"/>
              <a:gd name="connsiteY0" fmla="*/ 755258 h 755258"/>
              <a:gd name="connsiteX1" fmla="*/ 882868 w 1887259"/>
              <a:gd name="connsiteY1" fmla="*/ 329589 h 755258"/>
              <a:gd name="connsiteX2" fmla="*/ 1217892 w 1887259"/>
              <a:gd name="connsiteY2" fmla="*/ 8323 h 755258"/>
              <a:gd name="connsiteX3" fmla="*/ 1771660 w 1887259"/>
              <a:gd name="connsiteY3" fmla="*/ 102236 h 755258"/>
              <a:gd name="connsiteX4" fmla="*/ 1887259 w 1887259"/>
              <a:gd name="connsiteY4" fmla="*/ 0 h 755258"/>
              <a:gd name="connsiteX0" fmla="*/ 0 w 1887259"/>
              <a:gd name="connsiteY0" fmla="*/ 755258 h 755258"/>
              <a:gd name="connsiteX1" fmla="*/ 882868 w 1887259"/>
              <a:gd name="connsiteY1" fmla="*/ 329589 h 755258"/>
              <a:gd name="connsiteX2" fmla="*/ 1217892 w 1887259"/>
              <a:gd name="connsiteY2" fmla="*/ 8323 h 755258"/>
              <a:gd name="connsiteX3" fmla="*/ 1677355 w 1887259"/>
              <a:gd name="connsiteY3" fmla="*/ 86815 h 755258"/>
              <a:gd name="connsiteX4" fmla="*/ 1887259 w 1887259"/>
              <a:gd name="connsiteY4" fmla="*/ 0 h 75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7259" h="755258">
                <a:moveTo>
                  <a:pt x="0" y="755258"/>
                </a:moveTo>
                <a:lnTo>
                  <a:pt x="882868" y="329589"/>
                </a:lnTo>
                <a:cubicBezTo>
                  <a:pt x="1106213" y="227113"/>
                  <a:pt x="1085478" y="48785"/>
                  <a:pt x="1217892" y="8323"/>
                </a:cubicBezTo>
                <a:cubicBezTo>
                  <a:pt x="1350307" y="-32139"/>
                  <a:pt x="1530210" y="97325"/>
                  <a:pt x="1677355" y="86815"/>
                </a:cubicBezTo>
                <a:cubicBezTo>
                  <a:pt x="1824500" y="76304"/>
                  <a:pt x="1826825" y="49924"/>
                  <a:pt x="1887259" y="0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4" name="Freeform 45">
            <a:extLst>
              <a:ext uri="{FF2B5EF4-FFF2-40B4-BE49-F238E27FC236}">
                <a16:creationId xmlns:a16="http://schemas.microsoft.com/office/drawing/2014/main" id="{D66AB79D-914D-5847-B14C-7F3DD9A02309}"/>
              </a:ext>
            </a:extLst>
          </p:cNvPr>
          <p:cNvSpPr/>
          <p:nvPr/>
        </p:nvSpPr>
        <p:spPr>
          <a:xfrm>
            <a:off x="6444484" y="3169312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5" name="Freeform 47">
            <a:extLst>
              <a:ext uri="{FF2B5EF4-FFF2-40B4-BE49-F238E27FC236}">
                <a16:creationId xmlns:a16="http://schemas.microsoft.com/office/drawing/2014/main" id="{D43E66B7-F3CE-9C46-9BFA-3C8E6D7DC20E}"/>
              </a:ext>
            </a:extLst>
          </p:cNvPr>
          <p:cNvSpPr/>
          <p:nvPr/>
        </p:nvSpPr>
        <p:spPr>
          <a:xfrm>
            <a:off x="5167586" y="3346069"/>
            <a:ext cx="2811467" cy="1898244"/>
          </a:xfrm>
          <a:custGeom>
            <a:avLst/>
            <a:gdLst>
              <a:gd name="connsiteX0" fmla="*/ 0 w 3373760"/>
              <a:gd name="connsiteY0" fmla="*/ 2254469 h 2254469"/>
              <a:gd name="connsiteX1" fmla="*/ 3121573 w 3373760"/>
              <a:gd name="connsiteY1" fmla="*/ 1734207 h 2254469"/>
              <a:gd name="connsiteX2" fmla="*/ 3168869 w 3373760"/>
              <a:gd name="connsiteY2" fmla="*/ 772510 h 2254469"/>
              <a:gd name="connsiteX3" fmla="*/ 3011214 w 3373760"/>
              <a:gd name="connsiteY3" fmla="*/ 189186 h 2254469"/>
              <a:gd name="connsiteX4" fmla="*/ 2349063 w 3373760"/>
              <a:gd name="connsiteY4" fmla="*/ 0 h 2254469"/>
              <a:gd name="connsiteX0" fmla="*/ 0 w 3373760"/>
              <a:gd name="connsiteY0" fmla="*/ 2349503 h 2349503"/>
              <a:gd name="connsiteX1" fmla="*/ 3121573 w 3373760"/>
              <a:gd name="connsiteY1" fmla="*/ 1829241 h 2349503"/>
              <a:gd name="connsiteX2" fmla="*/ 3168869 w 3373760"/>
              <a:gd name="connsiteY2" fmla="*/ 867544 h 2349503"/>
              <a:gd name="connsiteX3" fmla="*/ 3011214 w 3373760"/>
              <a:gd name="connsiteY3" fmla="*/ 284220 h 2349503"/>
              <a:gd name="connsiteX4" fmla="*/ 2005640 w 3373760"/>
              <a:gd name="connsiteY4" fmla="*/ 0 h 234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3760" h="2349503">
                <a:moveTo>
                  <a:pt x="0" y="2349503"/>
                </a:moveTo>
                <a:cubicBezTo>
                  <a:pt x="1296714" y="2212868"/>
                  <a:pt x="2593428" y="2076234"/>
                  <a:pt x="3121573" y="1829241"/>
                </a:cubicBezTo>
                <a:cubicBezTo>
                  <a:pt x="3649718" y="1582248"/>
                  <a:pt x="3187262" y="1125047"/>
                  <a:pt x="3168869" y="867544"/>
                </a:cubicBezTo>
                <a:cubicBezTo>
                  <a:pt x="3150476" y="610041"/>
                  <a:pt x="3147848" y="412972"/>
                  <a:pt x="3011214" y="284220"/>
                </a:cubicBezTo>
                <a:cubicBezTo>
                  <a:pt x="2874580" y="155468"/>
                  <a:pt x="2268398" y="30217"/>
                  <a:pt x="2005640" y="0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6" name="Rectangle 48">
            <a:extLst>
              <a:ext uri="{FF2B5EF4-FFF2-40B4-BE49-F238E27FC236}">
                <a16:creationId xmlns:a16="http://schemas.microsoft.com/office/drawing/2014/main" id="{A9D89413-1BD6-9B44-8B03-62BFF1C4E868}"/>
              </a:ext>
            </a:extLst>
          </p:cNvPr>
          <p:cNvSpPr/>
          <p:nvPr/>
        </p:nvSpPr>
        <p:spPr>
          <a:xfrm>
            <a:off x="3088385" y="4289953"/>
            <a:ext cx="196079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Possible Serial Order</a:t>
            </a:r>
          </a:p>
        </p:txBody>
      </p:sp>
    </p:spTree>
    <p:extLst>
      <p:ext uri="{BB962C8B-B14F-4D97-AF65-F5344CB8AC3E}">
        <p14:creationId xmlns:p14="http://schemas.microsoft.com/office/powerpoint/2010/main" val="362245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9" grpId="0"/>
      <p:bldP spid="30" grpId="0"/>
      <p:bldP spid="32" grpId="0" animBg="1"/>
      <p:bldP spid="33" grpId="0" animBg="1"/>
      <p:bldP spid="34" grpId="0" animBg="1"/>
      <p:bldP spid="35" grpId="0" animBg="1"/>
      <p:bldP spid="3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693ABC-9F81-6205-FB74-4B5C2A20E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Idea: use 2PL for read-write TX, MVCC for read-only TX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065DA-A90D-A1AA-FC70-00EE3B837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Still use 2PL for read-write TX</a:t>
            </a:r>
          </a:p>
          <a:p>
            <a:pPr lvl="1"/>
            <a:r>
              <a:rPr kumimoji="1" lang="en-US" altLang="zh-CN" dirty="0"/>
              <a:t>The execution of TXs is always serializable! </a:t>
            </a:r>
          </a:p>
          <a:p>
            <a:pPr lvl="2"/>
            <a:r>
              <a:rPr kumimoji="1" lang="en-US" altLang="zh-CN" sz="1800" dirty="0"/>
              <a:t>Ensure that the final state of Spanner is always correct </a:t>
            </a:r>
          </a:p>
          <a:p>
            <a:pPr indent="-285750"/>
            <a:r>
              <a:rPr kumimoji="1" lang="en-US" altLang="zh-CN" dirty="0"/>
              <a:t>Use MVCC to </a:t>
            </a:r>
            <a:r>
              <a:rPr kumimoji="1" lang="en-US" altLang="zh-CN" dirty="0" err="1"/>
              <a:t>exeute</a:t>
            </a:r>
            <a:r>
              <a:rPr kumimoji="1" lang="en-US" altLang="zh-CN" dirty="0"/>
              <a:t> the read-only TX </a:t>
            </a:r>
          </a:p>
          <a:p>
            <a:pPr lvl="1"/>
            <a:r>
              <a:rPr kumimoji="1" lang="en-US" altLang="zh-CN" dirty="0"/>
              <a:t>Read-only TX no-longer to acquire locks for the execution </a:t>
            </a:r>
          </a:p>
          <a:p>
            <a:r>
              <a:rPr kumimoji="1" lang="en-US" altLang="zh-CN" dirty="0"/>
              <a:t>Note that similar technique also applies to OCC</a:t>
            </a:r>
          </a:p>
          <a:p>
            <a:pPr lvl="1"/>
            <a:r>
              <a:rPr kumimoji="1" lang="en-US" altLang="zh-CN" dirty="0"/>
              <a:t>E.g., we can use OCC for read-write TX, and MVCC for read-only TX</a:t>
            </a:r>
          </a:p>
          <a:p>
            <a:pPr lvl="2"/>
            <a:r>
              <a:rPr kumimoji="1" lang="en-US" altLang="zh-CN" sz="1800" dirty="0"/>
              <a:t>Out of the scope of this course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EB8372-6D4D-917E-749E-848BB09CD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29287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68274A-14F2-E49D-A240-018762C32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MV-2PL: read-write TX (w/o 2PC &amp;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for simplicity)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E7C1B5-BB16-124B-1947-813DB3B88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 dirty="0"/>
          </a:p>
        </p:txBody>
      </p:sp>
      <p:cxnSp>
        <p:nvCxnSpPr>
          <p:cNvPr id="5" name="Straight Connector 36">
            <a:extLst>
              <a:ext uri="{FF2B5EF4-FFF2-40B4-BE49-F238E27FC236}">
                <a16:creationId xmlns:a16="http://schemas.microsoft.com/office/drawing/2014/main" id="{52D6A3D8-B1A7-F217-6BB8-714E6FA695F7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595000" y="3266849"/>
            <a:ext cx="3430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5">
            <a:extLst>
              <a:ext uri="{FF2B5EF4-FFF2-40B4-BE49-F238E27FC236}">
                <a16:creationId xmlns:a16="http://schemas.microsoft.com/office/drawing/2014/main" id="{89639668-9A5C-1BB8-7FDC-AD4151F1CFC9}"/>
              </a:ext>
            </a:extLst>
          </p:cNvPr>
          <p:cNvSpPr/>
          <p:nvPr/>
        </p:nvSpPr>
        <p:spPr>
          <a:xfrm>
            <a:off x="2857500" y="3131849"/>
            <a:ext cx="9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7" name="Straight Connector 19">
            <a:extLst>
              <a:ext uri="{FF2B5EF4-FFF2-40B4-BE49-F238E27FC236}">
                <a16:creationId xmlns:a16="http://schemas.microsoft.com/office/drawing/2014/main" id="{121F7119-7CA5-45E8-AE42-1B8705B60503}"/>
              </a:ext>
            </a:extLst>
          </p:cNvPr>
          <p:cNvCxnSpPr/>
          <p:nvPr/>
        </p:nvCxnSpPr>
        <p:spPr>
          <a:xfrm>
            <a:off x="1460500" y="3496208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0">
            <a:extLst>
              <a:ext uri="{FF2B5EF4-FFF2-40B4-BE49-F238E27FC236}">
                <a16:creationId xmlns:a16="http://schemas.microsoft.com/office/drawing/2014/main" id="{0ECB172B-B81C-27DE-99A5-16AD15B01A94}"/>
              </a:ext>
            </a:extLst>
          </p:cNvPr>
          <p:cNvSpPr/>
          <p:nvPr/>
        </p:nvSpPr>
        <p:spPr>
          <a:xfrm>
            <a:off x="7172419" y="313386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132B3D6A-4F41-3257-E7A8-253965303D6A}"/>
              </a:ext>
            </a:extLst>
          </p:cNvPr>
          <p:cNvSpPr/>
          <p:nvPr/>
        </p:nvSpPr>
        <p:spPr>
          <a:xfrm>
            <a:off x="6025000" y="3131849"/>
            <a:ext cx="96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584C1042-2062-C48A-DB9D-7F2D45466A71}"/>
              </a:ext>
            </a:extLst>
          </p:cNvPr>
          <p:cNvSpPr/>
          <p:nvPr/>
        </p:nvSpPr>
        <p:spPr>
          <a:xfrm>
            <a:off x="4822000" y="3131849"/>
            <a:ext cx="102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WRITE(X)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1" name="Rectangle 34">
            <a:extLst>
              <a:ext uri="{FF2B5EF4-FFF2-40B4-BE49-F238E27FC236}">
                <a16:creationId xmlns:a16="http://schemas.microsoft.com/office/drawing/2014/main" id="{718F3EBD-E35C-C9D6-6DDB-26FEA79BCE0C}"/>
              </a:ext>
            </a:extLst>
          </p:cNvPr>
          <p:cNvSpPr/>
          <p:nvPr/>
        </p:nvSpPr>
        <p:spPr>
          <a:xfrm>
            <a:off x="1541500" y="3082861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37">
            <a:extLst>
              <a:ext uri="{FF2B5EF4-FFF2-40B4-BE49-F238E27FC236}">
                <a16:creationId xmlns:a16="http://schemas.microsoft.com/office/drawing/2014/main" id="{A857B9CD-FDAD-1DBF-0176-B98E10FC8166}"/>
              </a:ext>
            </a:extLst>
          </p:cNvPr>
          <p:cNvSpPr/>
          <p:nvPr/>
        </p:nvSpPr>
        <p:spPr>
          <a:xfrm>
            <a:off x="1905000" y="3131849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AAF6CE70-6DAE-A0EE-F1E9-303A4BDEA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86806"/>
            <a:ext cx="41275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latin typeface="Eras Medium ITC" pitchFamily="34" charset="0"/>
              </a:rPr>
              <a:t>Acquire the read lock on X and then </a:t>
            </a:r>
          </a:p>
          <a:p>
            <a:pPr marL="144193" indent="-144193"/>
            <a:r>
              <a:rPr lang="en-US" altLang="zh-CN" sz="1500" i="0" dirty="0">
                <a:solidFill>
                  <a:srgbClr val="FF0000"/>
                </a:solidFill>
                <a:latin typeface="Eras Medium ITC" pitchFamily="34" charset="0"/>
              </a:rPr>
              <a:t>read</a:t>
            </a:r>
            <a:r>
              <a:rPr lang="zh-CN" altLang="en-US" sz="1500" i="0" dirty="0">
                <a:solidFill>
                  <a:srgbClr val="FF0000"/>
                </a:solidFill>
                <a:latin typeface="Eras Medium ITC" pitchFamily="34" charset="0"/>
              </a:rPr>
              <a:t> </a:t>
            </a:r>
            <a:r>
              <a:rPr lang="en-US" altLang="zh-CN" sz="1500" i="0" dirty="0">
                <a:solidFill>
                  <a:srgbClr val="FF0000"/>
                </a:solidFill>
                <a:latin typeface="Eras Medium ITC" pitchFamily="34" charset="0"/>
              </a:rPr>
              <a:t>the latest </a:t>
            </a:r>
            <a:endParaRPr lang="en-US" altLang="zh-CN" sz="1500" i="0" dirty="0">
              <a:solidFill>
                <a:srgbClr val="FF0000"/>
              </a:solidFill>
              <a:effectLst/>
              <a:latin typeface="Eras Medium ITC" pitchFamily="34" charset="0"/>
            </a:endParaRPr>
          </a:p>
        </p:txBody>
      </p:sp>
      <p:sp>
        <p:nvSpPr>
          <p:cNvPr id="17" name="Right Triangle 41">
            <a:extLst>
              <a:ext uri="{FF2B5EF4-FFF2-40B4-BE49-F238E27FC236}">
                <a16:creationId xmlns:a16="http://schemas.microsoft.com/office/drawing/2014/main" id="{B50DD11D-794E-0F33-0957-2CEC48B461F7}"/>
              </a:ext>
            </a:extLst>
          </p:cNvPr>
          <p:cNvSpPr/>
          <p:nvPr/>
        </p:nvSpPr>
        <p:spPr>
          <a:xfrm rot="10800000">
            <a:off x="4957112" y="3886806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id="{6100B285-CC2F-F8F4-14DC-136EAF6F3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2501" y="4721361"/>
            <a:ext cx="4008499" cy="291418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latin typeface="Eras Medium ITC" pitchFamily="34" charset="0"/>
              </a:rPr>
              <a:t>Writes locally 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19" name="Right Triangle 43">
            <a:extLst>
              <a:ext uri="{FF2B5EF4-FFF2-40B4-BE49-F238E27FC236}">
                <a16:creationId xmlns:a16="http://schemas.microsoft.com/office/drawing/2014/main" id="{E168BFD9-88FF-CEAA-8828-59897735EACF}"/>
              </a:ext>
            </a:extLst>
          </p:cNvPr>
          <p:cNvSpPr/>
          <p:nvPr/>
        </p:nvSpPr>
        <p:spPr>
          <a:xfrm rot="10800000">
            <a:off x="7687612" y="4721361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59936766-E40F-1C22-5F80-38BC07770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427" y="1540891"/>
            <a:ext cx="4585145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Acquire all the write locks, </a:t>
            </a:r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commit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update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 with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b="1" i="0" dirty="0">
                <a:effectLst/>
                <a:latin typeface="Eras Medium ITC" pitchFamily="34" charset="0"/>
              </a:rPr>
              <a:t>Release all the locks </a:t>
            </a:r>
            <a:endParaRPr lang="en-US" altLang="zh-CN" sz="1500" b="1" i="0" dirty="0">
              <a:latin typeface="Eras Medium ITC" pitchFamily="34" charset="0"/>
            </a:endParaRPr>
          </a:p>
        </p:txBody>
      </p:sp>
      <p:sp>
        <p:nvSpPr>
          <p:cNvPr id="21" name="Freeform 2">
            <a:extLst>
              <a:ext uri="{FF2B5EF4-FFF2-40B4-BE49-F238E27FC236}">
                <a16:creationId xmlns:a16="http://schemas.microsoft.com/office/drawing/2014/main" id="{F7ABECEF-C8D7-C821-A2B1-711659828238}"/>
              </a:ext>
            </a:extLst>
          </p:cNvPr>
          <p:cNvSpPr/>
          <p:nvPr/>
        </p:nvSpPr>
        <p:spPr>
          <a:xfrm>
            <a:off x="2877189" y="3407568"/>
            <a:ext cx="223363" cy="479238"/>
          </a:xfrm>
          <a:custGeom>
            <a:avLst/>
            <a:gdLst>
              <a:gd name="connsiteX0" fmla="*/ 268035 w 268035"/>
              <a:gd name="connsiteY0" fmla="*/ 0 h 551793"/>
              <a:gd name="connsiteX1" fmla="*/ 21 w 268035"/>
              <a:gd name="connsiteY1" fmla="*/ 204952 h 551793"/>
              <a:gd name="connsiteX2" fmla="*/ 252270 w 268035"/>
              <a:gd name="connsiteY2" fmla="*/ 315311 h 551793"/>
              <a:gd name="connsiteX3" fmla="*/ 63083 w 268035"/>
              <a:gd name="connsiteY3" fmla="*/ 551793 h 55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35" h="551793">
                <a:moveTo>
                  <a:pt x="268035" y="0"/>
                </a:moveTo>
                <a:cubicBezTo>
                  <a:pt x="135341" y="76200"/>
                  <a:pt x="2648" y="152400"/>
                  <a:pt x="21" y="204952"/>
                </a:cubicBezTo>
                <a:cubicBezTo>
                  <a:pt x="-2606" y="257504"/>
                  <a:pt x="241760" y="257504"/>
                  <a:pt x="252270" y="315311"/>
                </a:cubicBezTo>
                <a:cubicBezTo>
                  <a:pt x="262780" y="373118"/>
                  <a:pt x="162931" y="462455"/>
                  <a:pt x="63083" y="55179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931F5B95-143B-0A03-6D7F-690A1ED18191}"/>
              </a:ext>
            </a:extLst>
          </p:cNvPr>
          <p:cNvSpPr/>
          <p:nvPr/>
        </p:nvSpPr>
        <p:spPr>
          <a:xfrm>
            <a:off x="5491655" y="3407569"/>
            <a:ext cx="656897" cy="1313793"/>
          </a:xfrm>
          <a:custGeom>
            <a:avLst/>
            <a:gdLst>
              <a:gd name="connsiteX0" fmla="*/ 0 w 788276"/>
              <a:gd name="connsiteY0" fmla="*/ 0 h 1686911"/>
              <a:gd name="connsiteX1" fmla="*/ 204952 w 788276"/>
              <a:gd name="connsiteY1" fmla="*/ 835573 h 1686911"/>
              <a:gd name="connsiteX2" fmla="*/ 551793 w 788276"/>
              <a:gd name="connsiteY2" fmla="*/ 835573 h 1686911"/>
              <a:gd name="connsiteX3" fmla="*/ 788276 w 788276"/>
              <a:gd name="connsiteY3" fmla="*/ 1686911 h 168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276" h="1686911">
                <a:moveTo>
                  <a:pt x="0" y="0"/>
                </a:moveTo>
                <a:cubicBezTo>
                  <a:pt x="56493" y="348155"/>
                  <a:pt x="112987" y="696311"/>
                  <a:pt x="204952" y="835573"/>
                </a:cubicBezTo>
                <a:cubicBezTo>
                  <a:pt x="296917" y="974835"/>
                  <a:pt x="454572" y="693683"/>
                  <a:pt x="551793" y="835573"/>
                </a:cubicBezTo>
                <a:cubicBezTo>
                  <a:pt x="649014" y="977463"/>
                  <a:pt x="718645" y="1332187"/>
                  <a:pt x="788276" y="1686911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Freeform 4">
            <a:extLst>
              <a:ext uri="{FF2B5EF4-FFF2-40B4-BE49-F238E27FC236}">
                <a16:creationId xmlns:a16="http://schemas.microsoft.com/office/drawing/2014/main" id="{28FEC19B-F95C-6910-F492-C40AABD37033}"/>
              </a:ext>
            </a:extLst>
          </p:cNvPr>
          <p:cNvSpPr/>
          <p:nvPr/>
        </p:nvSpPr>
        <p:spPr>
          <a:xfrm>
            <a:off x="5806966" y="2434693"/>
            <a:ext cx="512379" cy="683841"/>
          </a:xfrm>
          <a:custGeom>
            <a:avLst/>
            <a:gdLst>
              <a:gd name="connsiteX0" fmla="*/ 614855 w 614855"/>
              <a:gd name="connsiteY0" fmla="*/ 1024759 h 1024759"/>
              <a:gd name="connsiteX1" fmla="*/ 157655 w 614855"/>
              <a:gd name="connsiteY1" fmla="*/ 772511 h 1024759"/>
              <a:gd name="connsiteX2" fmla="*/ 378372 w 614855"/>
              <a:gd name="connsiteY2" fmla="*/ 583324 h 1024759"/>
              <a:gd name="connsiteX3" fmla="*/ 0 w 614855"/>
              <a:gd name="connsiteY3" fmla="*/ 0 h 102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55" h="1024759">
                <a:moveTo>
                  <a:pt x="614855" y="1024759"/>
                </a:moveTo>
                <a:cubicBezTo>
                  <a:pt x="405962" y="935421"/>
                  <a:pt x="197069" y="846083"/>
                  <a:pt x="157655" y="772511"/>
                </a:cubicBezTo>
                <a:cubicBezTo>
                  <a:pt x="118241" y="698939"/>
                  <a:pt x="404648" y="712076"/>
                  <a:pt x="378372" y="583324"/>
                </a:cubicBezTo>
                <a:cubicBezTo>
                  <a:pt x="352096" y="454572"/>
                  <a:pt x="176048" y="227286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60963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 animBg="1"/>
      <p:bldP spid="11" grpId="0"/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C3A17D-E2EB-FA8E-EA8C-88CD1A74E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MV-2PL: read-only TX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498CA8-394E-3E7E-32E0-DEDF38546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7609EFE7-363F-7F57-0C88-ACFAE86EE1F0}"/>
              </a:ext>
            </a:extLst>
          </p:cNvPr>
          <p:cNvSpPr/>
          <p:nvPr/>
        </p:nvSpPr>
        <p:spPr>
          <a:xfrm>
            <a:off x="2857500" y="3131849"/>
            <a:ext cx="9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6" name="Straight Connector 19">
            <a:extLst>
              <a:ext uri="{FF2B5EF4-FFF2-40B4-BE49-F238E27FC236}">
                <a16:creationId xmlns:a16="http://schemas.microsoft.com/office/drawing/2014/main" id="{8E693233-FC76-0D1F-C994-E778A754622F}"/>
              </a:ext>
            </a:extLst>
          </p:cNvPr>
          <p:cNvCxnSpPr/>
          <p:nvPr/>
        </p:nvCxnSpPr>
        <p:spPr>
          <a:xfrm>
            <a:off x="1460500" y="3496208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0">
            <a:extLst>
              <a:ext uri="{FF2B5EF4-FFF2-40B4-BE49-F238E27FC236}">
                <a16:creationId xmlns:a16="http://schemas.microsoft.com/office/drawing/2014/main" id="{2DF01B17-E379-ACE5-62D8-3A01A8B052C0}"/>
              </a:ext>
            </a:extLst>
          </p:cNvPr>
          <p:cNvSpPr/>
          <p:nvPr/>
        </p:nvSpPr>
        <p:spPr>
          <a:xfrm>
            <a:off x="7172419" y="313386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0" name="Rectangle 34">
            <a:extLst>
              <a:ext uri="{FF2B5EF4-FFF2-40B4-BE49-F238E27FC236}">
                <a16:creationId xmlns:a16="http://schemas.microsoft.com/office/drawing/2014/main" id="{AD43B8E7-8BA7-D5A2-A989-CB65FD173D1C}"/>
              </a:ext>
            </a:extLst>
          </p:cNvPr>
          <p:cNvSpPr/>
          <p:nvPr/>
        </p:nvSpPr>
        <p:spPr>
          <a:xfrm>
            <a:off x="1541500" y="3082861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37">
            <a:extLst>
              <a:ext uri="{FF2B5EF4-FFF2-40B4-BE49-F238E27FC236}">
                <a16:creationId xmlns:a16="http://schemas.microsoft.com/office/drawing/2014/main" id="{99BD9CA7-D53D-18F9-32A9-8E2EBA12980C}"/>
              </a:ext>
            </a:extLst>
          </p:cNvPr>
          <p:cNvSpPr/>
          <p:nvPr/>
        </p:nvSpPr>
        <p:spPr>
          <a:xfrm>
            <a:off x="1905000" y="3131849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5C96D935-871B-DCB2-B3C9-5F7EBB113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1" y="1886222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start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3" name="Right Triangle 39">
            <a:extLst>
              <a:ext uri="{FF2B5EF4-FFF2-40B4-BE49-F238E27FC236}">
                <a16:creationId xmlns:a16="http://schemas.microsoft.com/office/drawing/2014/main" id="{4A185158-DF5D-A833-B862-60D7824B3825}"/>
              </a:ext>
            </a:extLst>
          </p:cNvPr>
          <p:cNvSpPr/>
          <p:nvPr/>
        </p:nvSpPr>
        <p:spPr>
          <a:xfrm rot="10800000">
            <a:off x="3158999" y="1886222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B367A82-FFBA-C1F9-DE78-4C10F268D270}"/>
              </a:ext>
            </a:extLst>
          </p:cNvPr>
          <p:cNvSpPr/>
          <p:nvPr/>
        </p:nvSpPr>
        <p:spPr>
          <a:xfrm>
            <a:off x="1589690" y="2560636"/>
            <a:ext cx="433552" cy="551793"/>
          </a:xfrm>
          <a:custGeom>
            <a:avLst/>
            <a:gdLst>
              <a:gd name="connsiteX0" fmla="*/ 520262 w 520262"/>
              <a:gd name="connsiteY0" fmla="*/ 662151 h 662151"/>
              <a:gd name="connsiteX1" fmla="*/ 47296 w 520262"/>
              <a:gd name="connsiteY1" fmla="*/ 520262 h 662151"/>
              <a:gd name="connsiteX2" fmla="*/ 204951 w 520262"/>
              <a:gd name="connsiteY2" fmla="*/ 315310 h 662151"/>
              <a:gd name="connsiteX3" fmla="*/ 0 w 520262"/>
              <a:gd name="connsiteY3" fmla="*/ 0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662151">
                <a:moveTo>
                  <a:pt x="520262" y="662151"/>
                </a:moveTo>
                <a:cubicBezTo>
                  <a:pt x="310055" y="620110"/>
                  <a:pt x="99848" y="578069"/>
                  <a:pt x="47296" y="520262"/>
                </a:cubicBezTo>
                <a:cubicBezTo>
                  <a:pt x="-5256" y="462455"/>
                  <a:pt x="212834" y="402020"/>
                  <a:pt x="204951" y="315310"/>
                </a:cubicBezTo>
                <a:cubicBezTo>
                  <a:pt x="197068" y="228600"/>
                  <a:pt x="98534" y="1143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id="{A1D72D5A-243D-00BD-C70F-FCD2EE7A3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86806"/>
            <a:ext cx="41275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reads the </a:t>
            </a:r>
            <a:r>
              <a:rPr lang="en-US" altLang="zh-CN" sz="1500" i="0" dirty="0">
                <a:latin typeface="Eras Medium ITC" pitchFamily="34" charset="0"/>
              </a:rPr>
              <a:t>biggest</a:t>
            </a:r>
            <a:r>
              <a:rPr lang="en-US" altLang="zh-CN" sz="1500" i="0" dirty="0">
                <a:effectLst/>
                <a:latin typeface="Eras Medium ITC" pitchFamily="34" charset="0"/>
              </a:rPr>
              <a:t> version of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</a:t>
            </a:r>
            <a:r>
              <a:rPr lang="en-US" altLang="zh-CN" sz="1500" i="0" dirty="0">
                <a:effectLst/>
                <a:latin typeface="Eras Medium ITC" pitchFamily="34" charset="0"/>
              </a:rPr>
              <a:t>, such that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).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cts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&lt;=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6" name="Right Triangle 41">
            <a:extLst>
              <a:ext uri="{FF2B5EF4-FFF2-40B4-BE49-F238E27FC236}">
                <a16:creationId xmlns:a16="http://schemas.microsoft.com/office/drawing/2014/main" id="{49DB6BE7-BBCB-9C55-1135-9DEC35CCBCD1}"/>
              </a:ext>
            </a:extLst>
          </p:cNvPr>
          <p:cNvSpPr/>
          <p:nvPr/>
        </p:nvSpPr>
        <p:spPr>
          <a:xfrm rot="10800000">
            <a:off x="4957112" y="3886806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Freeform 2">
            <a:extLst>
              <a:ext uri="{FF2B5EF4-FFF2-40B4-BE49-F238E27FC236}">
                <a16:creationId xmlns:a16="http://schemas.microsoft.com/office/drawing/2014/main" id="{F055936D-A809-C1AD-68A1-7FB288794D51}"/>
              </a:ext>
            </a:extLst>
          </p:cNvPr>
          <p:cNvSpPr/>
          <p:nvPr/>
        </p:nvSpPr>
        <p:spPr>
          <a:xfrm>
            <a:off x="2877189" y="3407568"/>
            <a:ext cx="223363" cy="479238"/>
          </a:xfrm>
          <a:custGeom>
            <a:avLst/>
            <a:gdLst>
              <a:gd name="connsiteX0" fmla="*/ 268035 w 268035"/>
              <a:gd name="connsiteY0" fmla="*/ 0 h 551793"/>
              <a:gd name="connsiteX1" fmla="*/ 21 w 268035"/>
              <a:gd name="connsiteY1" fmla="*/ 204952 h 551793"/>
              <a:gd name="connsiteX2" fmla="*/ 252270 w 268035"/>
              <a:gd name="connsiteY2" fmla="*/ 315311 h 551793"/>
              <a:gd name="connsiteX3" fmla="*/ 63083 w 268035"/>
              <a:gd name="connsiteY3" fmla="*/ 551793 h 55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35" h="551793">
                <a:moveTo>
                  <a:pt x="268035" y="0"/>
                </a:moveTo>
                <a:cubicBezTo>
                  <a:pt x="135341" y="76200"/>
                  <a:pt x="2648" y="152400"/>
                  <a:pt x="21" y="204952"/>
                </a:cubicBezTo>
                <a:cubicBezTo>
                  <a:pt x="-2606" y="257504"/>
                  <a:pt x="241760" y="257504"/>
                  <a:pt x="252270" y="315311"/>
                </a:cubicBezTo>
                <a:cubicBezTo>
                  <a:pt x="262780" y="373118"/>
                  <a:pt x="162931" y="462455"/>
                  <a:pt x="63083" y="55179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75489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11323E-80B6-3A57-682B-CAAAED2D5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missing the update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1C4C5D-DAD6-A588-D096-D8625B4F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0ABA0F-AF0A-14D9-E33B-C57A134693D3}"/>
              </a:ext>
            </a:extLst>
          </p:cNvPr>
          <p:cNvSpPr/>
          <p:nvPr/>
        </p:nvSpPr>
        <p:spPr>
          <a:xfrm>
            <a:off x="5968414" y="165092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91766F-8FEB-7C40-65E2-7E0B5901FD32}"/>
              </a:ext>
            </a:extLst>
          </p:cNvPr>
          <p:cNvSpPr/>
          <p:nvPr/>
        </p:nvSpPr>
        <p:spPr>
          <a:xfrm>
            <a:off x="6084090" y="207104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Print(A+B)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BB8401-E939-007F-89B8-C7746C486BBB}"/>
              </a:ext>
            </a:extLst>
          </p:cNvPr>
          <p:cNvSpPr/>
          <p:nvPr/>
        </p:nvSpPr>
        <p:spPr>
          <a:xfrm>
            <a:off x="7851382" y="145323"/>
            <a:ext cx="1106042" cy="96534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2B0F58A-8ED2-9B91-4ACC-4B1B05D985A0}"/>
              </a:ext>
            </a:extLst>
          </p:cNvPr>
          <p:cNvSpPr/>
          <p:nvPr/>
        </p:nvSpPr>
        <p:spPr>
          <a:xfrm>
            <a:off x="7856869" y="187335"/>
            <a:ext cx="8178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1F7C36F4-CA70-B562-487A-80DD3A16E714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78166029-004D-34A4-62D5-73950F8684B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09821188-793B-4F8A-DBDF-E6FA1ECA59FD}"/>
              </a:ext>
            </a:extLst>
          </p:cNvPr>
          <p:cNvSpPr txBox="1">
            <a:spLocks/>
          </p:cNvSpPr>
          <p:nvPr/>
        </p:nvSpPr>
        <p:spPr>
          <a:xfrm>
            <a:off x="1291525" y="1128162"/>
            <a:ext cx="1037883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96022A05-B9B3-B3F6-2B54-B09507F94D8F}"/>
              </a:ext>
            </a:extLst>
          </p:cNvPr>
          <p:cNvCxnSpPr>
            <a:cxnSpLocks/>
          </p:cNvCxnSpPr>
          <p:nvPr/>
        </p:nvCxnSpPr>
        <p:spPr>
          <a:xfrm>
            <a:off x="1691680" y="1630793"/>
            <a:ext cx="0" cy="366616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E18B3EB-1266-C204-5FFB-2786469A9346}"/>
              </a:ext>
            </a:extLst>
          </p:cNvPr>
          <p:cNvGrpSpPr/>
          <p:nvPr/>
        </p:nvGrpSpPr>
        <p:grpSpPr>
          <a:xfrm>
            <a:off x="8144347" y="1681413"/>
            <a:ext cx="776177" cy="695343"/>
            <a:chOff x="8144350" y="1556829"/>
            <a:chExt cx="776177" cy="69534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940EBE1-A9AC-C75C-CE98-8051E4240112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5A30D93-43B7-E686-2BBB-650B201ED657}"/>
                </a:ext>
              </a:extLst>
            </p:cNvPr>
            <p:cNvSpPr/>
            <p:nvPr/>
          </p:nvSpPr>
          <p:spPr>
            <a:xfrm>
              <a:off x="8144351" y="1882840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26BA90D-E48C-BDE8-8F7D-02B66E5505BB}"/>
                </a:ext>
              </a:extLst>
            </p:cNvPr>
            <p:cNvSpPr/>
            <p:nvPr/>
          </p:nvSpPr>
          <p:spPr>
            <a:xfrm>
              <a:off x="8144350" y="1605371"/>
              <a:ext cx="776175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98E1A0C-CA48-DBEE-6927-A49F3282405A}"/>
              </a:ext>
            </a:extLst>
          </p:cNvPr>
          <p:cNvGrpSpPr/>
          <p:nvPr/>
        </p:nvGrpSpPr>
        <p:grpSpPr>
          <a:xfrm>
            <a:off x="7948880" y="2509828"/>
            <a:ext cx="1072731" cy="695343"/>
            <a:chOff x="8144350" y="1556829"/>
            <a:chExt cx="1072731" cy="695343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0BF5D1D-DC38-A0A2-5863-B7D00AAE7134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19EDBBC-4616-E939-F670-4CA6D658AA6F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BA041CD-4189-F00C-B099-B371248C84FE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848D4B7-DBF2-DE7F-898A-0898B97FD40C}"/>
              </a:ext>
            </a:extLst>
          </p:cNvPr>
          <p:cNvGrpSpPr/>
          <p:nvPr/>
        </p:nvGrpSpPr>
        <p:grpSpPr>
          <a:xfrm>
            <a:off x="7942564" y="4122822"/>
            <a:ext cx="1114410" cy="695343"/>
            <a:chOff x="8144350" y="1556829"/>
            <a:chExt cx="1114410" cy="69534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34459A7-2AC0-A640-3B55-057C626138CF}"/>
                </a:ext>
              </a:extLst>
            </p:cNvPr>
            <p:cNvSpPr/>
            <p:nvPr/>
          </p:nvSpPr>
          <p:spPr>
            <a:xfrm>
              <a:off x="8144352" y="1556829"/>
              <a:ext cx="11144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2B6B5FC-3783-D69D-442C-65D759A955C2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4FA736A-94E4-E171-AFA4-6248480CA99B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F0414B87-2D78-2BBA-E711-340372533B72}"/>
              </a:ext>
            </a:extLst>
          </p:cNvPr>
          <p:cNvSpPr txBox="1">
            <a:spLocks/>
          </p:cNvSpPr>
          <p:nvPr/>
        </p:nvSpPr>
        <p:spPr>
          <a:xfrm>
            <a:off x="5184804" y="1894475"/>
            <a:ext cx="273005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Commit_time</a:t>
            </a:r>
            <a:r>
              <a:rPr kumimoji="1" lang="en-US" altLang="zh-CN" b="0" dirty="0"/>
              <a:t> = time()</a:t>
            </a:r>
            <a:endParaRPr kumimoji="1" lang="zh-CN" altLang="en-US" b="0" dirty="0"/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41062302-9C7B-F203-6E9C-ACCC23645F67}"/>
              </a:ext>
            </a:extLst>
          </p:cNvPr>
          <p:cNvSpPr txBox="1">
            <a:spLocks/>
          </p:cNvSpPr>
          <p:nvPr/>
        </p:nvSpPr>
        <p:spPr>
          <a:xfrm>
            <a:off x="1148958" y="1872700"/>
            <a:ext cx="1758274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D55732-7A19-92BF-E545-65FC1B91FAD5}"/>
              </a:ext>
            </a:extLst>
          </p:cNvPr>
          <p:cNvCxnSpPr>
            <a:cxnSpLocks/>
          </p:cNvCxnSpPr>
          <p:nvPr/>
        </p:nvCxnSpPr>
        <p:spPr>
          <a:xfrm flipH="1">
            <a:off x="1824340" y="2099191"/>
            <a:ext cx="325171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4A6DFEAB-CE71-FB55-77BC-15B779A3779D}"/>
              </a:ext>
            </a:extLst>
          </p:cNvPr>
          <p:cNvSpPr txBox="1">
            <a:spLocks/>
          </p:cNvSpPr>
          <p:nvPr/>
        </p:nvSpPr>
        <p:spPr>
          <a:xfrm>
            <a:off x="1148958" y="2857720"/>
            <a:ext cx="1758274" cy="5040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2BE4CDAE-D99A-A4F1-8A90-8A68C11C7245}"/>
              </a:ext>
            </a:extLst>
          </p:cNvPr>
          <p:cNvSpPr txBox="1">
            <a:spLocks/>
          </p:cNvSpPr>
          <p:nvPr/>
        </p:nvSpPr>
        <p:spPr>
          <a:xfrm>
            <a:off x="5507137" y="225780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Write(B,  B</a:t>
            </a:r>
            <a:r>
              <a:rPr kumimoji="1" lang="en-US" altLang="zh-CN" b="0" baseline="-25000" dirty="0"/>
              <a:t>1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BF25A04C-6867-5955-2381-91B81403C3B5}"/>
              </a:ext>
            </a:extLst>
          </p:cNvPr>
          <p:cNvCxnSpPr>
            <a:cxnSpLocks/>
          </p:cNvCxnSpPr>
          <p:nvPr/>
        </p:nvCxnSpPr>
        <p:spPr>
          <a:xfrm flipH="1">
            <a:off x="1844799" y="3067889"/>
            <a:ext cx="325171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内容占位符 2">
            <a:extLst>
              <a:ext uri="{FF2B5EF4-FFF2-40B4-BE49-F238E27FC236}">
                <a16:creationId xmlns:a16="http://schemas.microsoft.com/office/drawing/2014/main" id="{B60980BB-15EC-A81F-B119-2DEBDDEDBC5A}"/>
              </a:ext>
            </a:extLst>
          </p:cNvPr>
          <p:cNvSpPr txBox="1">
            <a:spLocks/>
          </p:cNvSpPr>
          <p:nvPr/>
        </p:nvSpPr>
        <p:spPr>
          <a:xfrm>
            <a:off x="2794175" y="2851135"/>
            <a:ext cx="2730051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start_time</a:t>
            </a:r>
            <a:r>
              <a:rPr kumimoji="1" lang="en-US" altLang="zh-CN" b="0" dirty="0"/>
              <a:t> = time()</a:t>
            </a:r>
            <a:endParaRPr kumimoji="1" lang="zh-CN" altLang="en-US" b="0" dirty="0"/>
          </a:p>
        </p:txBody>
      </p:sp>
      <p:sp>
        <p:nvSpPr>
          <p:cNvPr id="40" name="内容占位符 2">
            <a:extLst>
              <a:ext uri="{FF2B5EF4-FFF2-40B4-BE49-F238E27FC236}">
                <a16:creationId xmlns:a16="http://schemas.microsoft.com/office/drawing/2014/main" id="{290B812D-6839-52D6-C7FE-A27D025D84E6}"/>
              </a:ext>
            </a:extLst>
          </p:cNvPr>
          <p:cNvSpPr txBox="1">
            <a:spLocks/>
          </p:cNvSpPr>
          <p:nvPr/>
        </p:nvSpPr>
        <p:spPr>
          <a:xfrm>
            <a:off x="2963390" y="3202701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Read(A) = A</a:t>
            </a:r>
            <a:r>
              <a:rPr kumimoji="1" lang="en-US" altLang="zh-CN" b="0" baseline="-25000" dirty="0"/>
              <a:t>0</a:t>
            </a:r>
            <a:endParaRPr kumimoji="1" lang="zh-CN" altLang="en-US" b="0" dirty="0"/>
          </a:p>
        </p:txBody>
      </p:sp>
      <p:sp>
        <p:nvSpPr>
          <p:cNvPr id="41" name="内容占位符 2">
            <a:extLst>
              <a:ext uri="{FF2B5EF4-FFF2-40B4-BE49-F238E27FC236}">
                <a16:creationId xmlns:a16="http://schemas.microsoft.com/office/drawing/2014/main" id="{7178188B-9653-9C27-2F4C-A0DE0BD26C69}"/>
              </a:ext>
            </a:extLst>
          </p:cNvPr>
          <p:cNvSpPr txBox="1">
            <a:spLocks/>
          </p:cNvSpPr>
          <p:nvPr/>
        </p:nvSpPr>
        <p:spPr>
          <a:xfrm>
            <a:off x="2963389" y="3618766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Read(B) = B</a:t>
            </a:r>
            <a:r>
              <a:rPr kumimoji="1" lang="en-US" altLang="zh-CN" b="0" baseline="-25000" dirty="0"/>
              <a:t>1</a:t>
            </a:r>
            <a:endParaRPr kumimoji="1" lang="zh-CN" altLang="en-US" b="0" dirty="0"/>
          </a:p>
        </p:txBody>
      </p:sp>
      <p:sp>
        <p:nvSpPr>
          <p:cNvPr id="42" name="内容占位符 2">
            <a:extLst>
              <a:ext uri="{FF2B5EF4-FFF2-40B4-BE49-F238E27FC236}">
                <a16:creationId xmlns:a16="http://schemas.microsoft.com/office/drawing/2014/main" id="{B6C7CC1C-4D95-3AF4-DD4A-D74E5A0AEA9A}"/>
              </a:ext>
            </a:extLst>
          </p:cNvPr>
          <p:cNvSpPr txBox="1">
            <a:spLocks/>
          </p:cNvSpPr>
          <p:nvPr/>
        </p:nvSpPr>
        <p:spPr>
          <a:xfrm>
            <a:off x="5630861" y="4240126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 A</a:t>
            </a:r>
            <a:r>
              <a:rPr kumimoji="1" lang="en-US" altLang="zh-CN" b="0" baseline="-25000" dirty="0"/>
              <a:t>1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40D918A-6099-F78B-C333-3995BDB823FA}"/>
              </a:ext>
            </a:extLst>
          </p:cNvPr>
          <p:cNvGrpSpPr/>
          <p:nvPr/>
        </p:nvGrpSpPr>
        <p:grpSpPr>
          <a:xfrm>
            <a:off x="7942094" y="3278273"/>
            <a:ext cx="1072731" cy="695343"/>
            <a:chOff x="8144350" y="1556829"/>
            <a:chExt cx="1072731" cy="695343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86B7194-384F-F99E-E900-510BF85FF391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56891013-CF68-15E4-2757-CDB91DFBD75A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7002D46E-0A4D-220D-6ECE-17DC302A860C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7" name="任意形状 46">
            <a:extLst>
              <a:ext uri="{FF2B5EF4-FFF2-40B4-BE49-F238E27FC236}">
                <a16:creationId xmlns:a16="http://schemas.microsoft.com/office/drawing/2014/main" id="{0CE6B545-2CC4-145E-6BBA-C397D2502861}"/>
              </a:ext>
            </a:extLst>
          </p:cNvPr>
          <p:cNvSpPr/>
          <p:nvPr/>
        </p:nvSpPr>
        <p:spPr>
          <a:xfrm>
            <a:off x="4488873" y="3416059"/>
            <a:ext cx="1130531" cy="1067272"/>
          </a:xfrm>
          <a:custGeom>
            <a:avLst/>
            <a:gdLst>
              <a:gd name="connsiteX0" fmla="*/ 0 w 1130531"/>
              <a:gd name="connsiteY0" fmla="*/ 64203 h 1067272"/>
              <a:gd name="connsiteX1" fmla="*/ 232756 w 1130531"/>
              <a:gd name="connsiteY1" fmla="*/ 80828 h 1067272"/>
              <a:gd name="connsiteX2" fmla="*/ 277091 w 1130531"/>
              <a:gd name="connsiteY2" fmla="*/ 862225 h 1067272"/>
              <a:gd name="connsiteX3" fmla="*/ 1130531 w 1130531"/>
              <a:gd name="connsiteY3" fmla="*/ 1067272 h 106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531" h="1067272">
                <a:moveTo>
                  <a:pt x="0" y="64203"/>
                </a:moveTo>
                <a:cubicBezTo>
                  <a:pt x="93287" y="6013"/>
                  <a:pt x="186574" y="-52176"/>
                  <a:pt x="232756" y="80828"/>
                </a:cubicBezTo>
                <a:cubicBezTo>
                  <a:pt x="278938" y="213832"/>
                  <a:pt x="127462" y="697818"/>
                  <a:pt x="277091" y="862225"/>
                </a:cubicBezTo>
                <a:cubicBezTo>
                  <a:pt x="426720" y="1026632"/>
                  <a:pt x="778625" y="1046952"/>
                  <a:pt x="1130531" y="1067272"/>
                </a:cubicBezTo>
              </a:path>
            </a:pathLst>
          </a:cu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19D7D85-5563-8922-D02E-56E555674EF2}"/>
              </a:ext>
            </a:extLst>
          </p:cNvPr>
          <p:cNvSpPr txBox="1"/>
          <p:nvPr/>
        </p:nvSpPr>
        <p:spPr>
          <a:xfrm>
            <a:off x="3697560" y="4768202"/>
            <a:ext cx="252028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Missing the updates!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49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  <p:bldP spid="34" grpId="0"/>
      <p:bldP spid="37" grpId="0"/>
      <p:bldP spid="38" grpId="0" animBg="1"/>
      <p:bldP spid="40" grpId="0"/>
      <p:bldP spid="41" grpId="0"/>
      <p:bldP spid="42" grpId="0"/>
      <p:bldP spid="47" grpId="0" animBg="1"/>
      <p:bldP spid="4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FCA3F0-9D53-5684-76DB-AB0CA89A5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 scope of the operations in MV-2PL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1915FA-2287-396A-C4BA-3DD9F6BB7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46D810D0-877D-96F1-AB79-31933DDADC08}"/>
              </a:ext>
            </a:extLst>
          </p:cNvPr>
          <p:cNvSpPr/>
          <p:nvPr/>
        </p:nvSpPr>
        <p:spPr>
          <a:xfrm>
            <a:off x="2890438" y="4209298"/>
            <a:ext cx="9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6" name="Straight Connector 19">
            <a:extLst>
              <a:ext uri="{FF2B5EF4-FFF2-40B4-BE49-F238E27FC236}">
                <a16:creationId xmlns:a16="http://schemas.microsoft.com/office/drawing/2014/main" id="{E2DFD60E-4764-B7F5-2CF0-B44F0633CA2B}"/>
              </a:ext>
            </a:extLst>
          </p:cNvPr>
          <p:cNvCxnSpPr/>
          <p:nvPr/>
        </p:nvCxnSpPr>
        <p:spPr>
          <a:xfrm>
            <a:off x="1493438" y="4573657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0">
            <a:extLst>
              <a:ext uri="{FF2B5EF4-FFF2-40B4-BE49-F238E27FC236}">
                <a16:creationId xmlns:a16="http://schemas.microsoft.com/office/drawing/2014/main" id="{6076E791-8FCB-9487-FC44-A5DDE969E9CD}"/>
              </a:ext>
            </a:extLst>
          </p:cNvPr>
          <p:cNvSpPr/>
          <p:nvPr/>
        </p:nvSpPr>
        <p:spPr>
          <a:xfrm>
            <a:off x="7205357" y="4211310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34">
            <a:extLst>
              <a:ext uri="{FF2B5EF4-FFF2-40B4-BE49-F238E27FC236}">
                <a16:creationId xmlns:a16="http://schemas.microsoft.com/office/drawing/2014/main" id="{22EAC10D-B38B-B2A9-9758-D4F8998C7359}"/>
              </a:ext>
            </a:extLst>
          </p:cNvPr>
          <p:cNvSpPr/>
          <p:nvPr/>
        </p:nvSpPr>
        <p:spPr>
          <a:xfrm>
            <a:off x="1259632" y="4160310"/>
            <a:ext cx="6985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r>
              <a:rPr lang="en-US" altLang="zh-CN" sz="15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RO</a:t>
            </a:r>
            <a:endParaRPr lang="zh-CN" altLang="en-US" sz="15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37">
            <a:extLst>
              <a:ext uri="{FF2B5EF4-FFF2-40B4-BE49-F238E27FC236}">
                <a16:creationId xmlns:a16="http://schemas.microsoft.com/office/drawing/2014/main" id="{43EE1FE5-C8F9-0883-26C8-124E8E9B7EFD}"/>
              </a:ext>
            </a:extLst>
          </p:cNvPr>
          <p:cNvSpPr/>
          <p:nvPr/>
        </p:nvSpPr>
        <p:spPr>
          <a:xfrm>
            <a:off x="1937938" y="4209298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Text Box 16">
            <a:extLst>
              <a:ext uri="{FF2B5EF4-FFF2-40B4-BE49-F238E27FC236}">
                <a16:creationId xmlns:a16="http://schemas.microsoft.com/office/drawing/2014/main" id="{CCF6B3C7-AB21-C487-82A5-171216D3E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37" y="3360591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start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1" name="Right Triangle 39">
            <a:extLst>
              <a:ext uri="{FF2B5EF4-FFF2-40B4-BE49-F238E27FC236}">
                <a16:creationId xmlns:a16="http://schemas.microsoft.com/office/drawing/2014/main" id="{F5322FAB-6E6F-53B1-5A0A-58136B1DBAEB}"/>
              </a:ext>
            </a:extLst>
          </p:cNvPr>
          <p:cNvSpPr/>
          <p:nvPr/>
        </p:nvSpPr>
        <p:spPr>
          <a:xfrm rot="10800000">
            <a:off x="2617635" y="3360591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7364EBDB-8EF5-9A7C-C0A6-9A30E80E7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938" y="4964255"/>
            <a:ext cx="41275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reads the </a:t>
            </a:r>
            <a:r>
              <a:rPr lang="en-US" altLang="zh-CN" sz="1500" i="0" dirty="0">
                <a:latin typeface="Eras Medium ITC" pitchFamily="34" charset="0"/>
              </a:rPr>
              <a:t>biggest</a:t>
            </a:r>
            <a:r>
              <a:rPr lang="en-US" altLang="zh-CN" sz="1500" i="0" dirty="0">
                <a:effectLst/>
                <a:latin typeface="Eras Medium ITC" pitchFamily="34" charset="0"/>
              </a:rPr>
              <a:t> version of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</a:t>
            </a:r>
            <a:r>
              <a:rPr lang="en-US" altLang="zh-CN" sz="1500" i="0" dirty="0">
                <a:effectLst/>
                <a:latin typeface="Eras Medium ITC" pitchFamily="34" charset="0"/>
              </a:rPr>
              <a:t>, such that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).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cts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&lt;=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4" name="Right Triangle 41">
            <a:extLst>
              <a:ext uri="{FF2B5EF4-FFF2-40B4-BE49-F238E27FC236}">
                <a16:creationId xmlns:a16="http://schemas.microsoft.com/office/drawing/2014/main" id="{B7C94305-88C8-5A67-5F91-A38EC1CEDE5E}"/>
              </a:ext>
            </a:extLst>
          </p:cNvPr>
          <p:cNvSpPr/>
          <p:nvPr/>
        </p:nvSpPr>
        <p:spPr>
          <a:xfrm rot="10800000">
            <a:off x="4990050" y="4964255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575C7385-27C9-0FEE-F02B-F76BF762FBA8}"/>
              </a:ext>
            </a:extLst>
          </p:cNvPr>
          <p:cNvSpPr/>
          <p:nvPr/>
        </p:nvSpPr>
        <p:spPr>
          <a:xfrm>
            <a:off x="2910127" y="4485017"/>
            <a:ext cx="223363" cy="479238"/>
          </a:xfrm>
          <a:custGeom>
            <a:avLst/>
            <a:gdLst>
              <a:gd name="connsiteX0" fmla="*/ 268035 w 268035"/>
              <a:gd name="connsiteY0" fmla="*/ 0 h 551793"/>
              <a:gd name="connsiteX1" fmla="*/ 21 w 268035"/>
              <a:gd name="connsiteY1" fmla="*/ 204952 h 551793"/>
              <a:gd name="connsiteX2" fmla="*/ 252270 w 268035"/>
              <a:gd name="connsiteY2" fmla="*/ 315311 h 551793"/>
              <a:gd name="connsiteX3" fmla="*/ 63083 w 268035"/>
              <a:gd name="connsiteY3" fmla="*/ 551793 h 55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35" h="551793">
                <a:moveTo>
                  <a:pt x="268035" y="0"/>
                </a:moveTo>
                <a:cubicBezTo>
                  <a:pt x="135341" y="76200"/>
                  <a:pt x="2648" y="152400"/>
                  <a:pt x="21" y="204952"/>
                </a:cubicBezTo>
                <a:cubicBezTo>
                  <a:pt x="-2606" y="257504"/>
                  <a:pt x="241760" y="257504"/>
                  <a:pt x="252270" y="315311"/>
                </a:cubicBezTo>
                <a:cubicBezTo>
                  <a:pt x="262780" y="373118"/>
                  <a:pt x="162931" y="462455"/>
                  <a:pt x="63083" y="55179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1B1DEEBA-AF71-1A33-EA8B-ECD54010718E}"/>
              </a:ext>
            </a:extLst>
          </p:cNvPr>
          <p:cNvCxnSpPr>
            <a:cxnSpLocks/>
          </p:cNvCxnSpPr>
          <p:nvPr/>
        </p:nvCxnSpPr>
        <p:spPr>
          <a:xfrm>
            <a:off x="-252536" y="3217540"/>
            <a:ext cx="9649072" cy="0"/>
          </a:xfrm>
          <a:prstGeom prst="line">
            <a:avLst/>
          </a:prstGeom>
          <a:ln w="34925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6">
            <a:extLst>
              <a:ext uri="{FF2B5EF4-FFF2-40B4-BE49-F238E27FC236}">
                <a16:creationId xmlns:a16="http://schemas.microsoft.com/office/drawing/2014/main" id="{3CEC419B-213F-F491-8FC9-96C0AF7530AA}"/>
              </a:ext>
            </a:extLst>
          </p:cNvPr>
          <p:cNvCxnSpPr>
            <a:stCxn id="27" idx="3"/>
            <a:endCxn id="24" idx="1"/>
          </p:cNvCxnSpPr>
          <p:nvPr/>
        </p:nvCxnSpPr>
        <p:spPr>
          <a:xfrm>
            <a:off x="2625136" y="2552414"/>
            <a:ext cx="3430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15">
            <a:extLst>
              <a:ext uri="{FF2B5EF4-FFF2-40B4-BE49-F238E27FC236}">
                <a16:creationId xmlns:a16="http://schemas.microsoft.com/office/drawing/2014/main" id="{E74FE2C9-AE66-F535-A28C-9B87B753C8B5}"/>
              </a:ext>
            </a:extLst>
          </p:cNvPr>
          <p:cNvSpPr/>
          <p:nvPr/>
        </p:nvSpPr>
        <p:spPr>
          <a:xfrm>
            <a:off x="2887636" y="2417414"/>
            <a:ext cx="9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2" name="Straight Connector 19">
            <a:extLst>
              <a:ext uri="{FF2B5EF4-FFF2-40B4-BE49-F238E27FC236}">
                <a16:creationId xmlns:a16="http://schemas.microsoft.com/office/drawing/2014/main" id="{6AA136E6-3B78-1F8E-DBFC-EE6AEFCE277A}"/>
              </a:ext>
            </a:extLst>
          </p:cNvPr>
          <p:cNvCxnSpPr/>
          <p:nvPr/>
        </p:nvCxnSpPr>
        <p:spPr>
          <a:xfrm>
            <a:off x="1490636" y="2781773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0">
            <a:extLst>
              <a:ext uri="{FF2B5EF4-FFF2-40B4-BE49-F238E27FC236}">
                <a16:creationId xmlns:a16="http://schemas.microsoft.com/office/drawing/2014/main" id="{AFAB0BAF-0076-3ADF-0E55-CE860A367ACB}"/>
              </a:ext>
            </a:extLst>
          </p:cNvPr>
          <p:cNvSpPr/>
          <p:nvPr/>
        </p:nvSpPr>
        <p:spPr>
          <a:xfrm>
            <a:off x="7202555" y="2419426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21">
            <a:extLst>
              <a:ext uri="{FF2B5EF4-FFF2-40B4-BE49-F238E27FC236}">
                <a16:creationId xmlns:a16="http://schemas.microsoft.com/office/drawing/2014/main" id="{3E2CAB8C-120D-7C1F-BA64-078DBBA99A1D}"/>
              </a:ext>
            </a:extLst>
          </p:cNvPr>
          <p:cNvSpPr/>
          <p:nvPr/>
        </p:nvSpPr>
        <p:spPr>
          <a:xfrm>
            <a:off x="6055136" y="2417414"/>
            <a:ext cx="96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22">
            <a:extLst>
              <a:ext uri="{FF2B5EF4-FFF2-40B4-BE49-F238E27FC236}">
                <a16:creationId xmlns:a16="http://schemas.microsoft.com/office/drawing/2014/main" id="{57BB82DE-8680-6CD0-C622-5867E4B74BEF}"/>
              </a:ext>
            </a:extLst>
          </p:cNvPr>
          <p:cNvSpPr/>
          <p:nvPr/>
        </p:nvSpPr>
        <p:spPr>
          <a:xfrm>
            <a:off x="4852136" y="2417414"/>
            <a:ext cx="102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WRITE(X)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6" name="Rectangle 34">
            <a:extLst>
              <a:ext uri="{FF2B5EF4-FFF2-40B4-BE49-F238E27FC236}">
                <a16:creationId xmlns:a16="http://schemas.microsoft.com/office/drawing/2014/main" id="{703512AD-891E-64CD-9C4F-2F7252ABC42A}"/>
              </a:ext>
            </a:extLst>
          </p:cNvPr>
          <p:cNvSpPr/>
          <p:nvPr/>
        </p:nvSpPr>
        <p:spPr>
          <a:xfrm>
            <a:off x="1353364" y="2368426"/>
            <a:ext cx="51827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r>
              <a:rPr lang="en-US" altLang="zh-CN" sz="15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rw</a:t>
            </a:r>
            <a:endParaRPr lang="zh-CN" altLang="en-US" sz="15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37">
            <a:extLst>
              <a:ext uri="{FF2B5EF4-FFF2-40B4-BE49-F238E27FC236}">
                <a16:creationId xmlns:a16="http://schemas.microsoft.com/office/drawing/2014/main" id="{A5ED7EC0-62DB-5A99-AA7B-2B6B0791444B}"/>
              </a:ext>
            </a:extLst>
          </p:cNvPr>
          <p:cNvSpPr/>
          <p:nvPr/>
        </p:nvSpPr>
        <p:spPr>
          <a:xfrm>
            <a:off x="1935136" y="2417414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67FBB205-643C-DDEF-E73B-3831E1874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4248"/>
            <a:ext cx="41275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latin typeface="Eras Medium ITC" pitchFamily="34" charset="0"/>
              </a:rPr>
              <a:t>Acquire the read lock on X and then </a:t>
            </a:r>
          </a:p>
          <a:p>
            <a:pPr marL="144193" indent="-144193"/>
            <a:r>
              <a:rPr lang="en-US" altLang="zh-CN" sz="1500" i="0" dirty="0">
                <a:solidFill>
                  <a:srgbClr val="FF0000"/>
                </a:solidFill>
                <a:latin typeface="Eras Medium ITC" pitchFamily="34" charset="0"/>
              </a:rPr>
              <a:t>read</a:t>
            </a:r>
            <a:r>
              <a:rPr lang="zh-CN" altLang="en-US" sz="1500" i="0" dirty="0">
                <a:solidFill>
                  <a:srgbClr val="FF0000"/>
                </a:solidFill>
                <a:latin typeface="Eras Medium ITC" pitchFamily="34" charset="0"/>
              </a:rPr>
              <a:t> </a:t>
            </a:r>
            <a:r>
              <a:rPr lang="en-US" altLang="zh-CN" sz="1500" i="0" dirty="0">
                <a:solidFill>
                  <a:srgbClr val="FF0000"/>
                </a:solidFill>
                <a:latin typeface="Eras Medium ITC" pitchFamily="34" charset="0"/>
              </a:rPr>
              <a:t>the latest </a:t>
            </a:r>
            <a:endParaRPr lang="en-US" altLang="zh-CN" sz="1500" i="0" dirty="0">
              <a:solidFill>
                <a:srgbClr val="FF0000"/>
              </a:solidFill>
              <a:effectLst/>
              <a:latin typeface="Eras Medium ITC" pitchFamily="34" charset="0"/>
            </a:endParaRPr>
          </a:p>
        </p:txBody>
      </p:sp>
      <p:sp>
        <p:nvSpPr>
          <p:cNvPr id="29" name="Right Triangle 41">
            <a:extLst>
              <a:ext uri="{FF2B5EF4-FFF2-40B4-BE49-F238E27FC236}">
                <a16:creationId xmlns:a16="http://schemas.microsoft.com/office/drawing/2014/main" id="{06DA647C-8EF8-81B2-0D58-06CA445D9BC7}"/>
              </a:ext>
            </a:extLst>
          </p:cNvPr>
          <p:cNvSpPr/>
          <p:nvPr/>
        </p:nvSpPr>
        <p:spPr>
          <a:xfrm rot="10800000">
            <a:off x="3814112" y="1674248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Text Box 16">
            <a:extLst>
              <a:ext uri="{FF2B5EF4-FFF2-40B4-BE49-F238E27FC236}">
                <a16:creationId xmlns:a16="http://schemas.microsoft.com/office/drawing/2014/main" id="{008E388A-1B7C-9AC1-05EF-946F821A7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2046" y="1165700"/>
            <a:ext cx="4585145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Acquire all the write locks, </a:t>
            </a:r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commit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update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 with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b="1" i="0" dirty="0">
                <a:effectLst/>
                <a:latin typeface="Eras Medium ITC" pitchFamily="34" charset="0"/>
              </a:rPr>
              <a:t>Release all the locks </a:t>
            </a:r>
            <a:endParaRPr lang="en-US" altLang="zh-CN" sz="1500" b="1" i="0" dirty="0">
              <a:latin typeface="Eras Medium ITC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9DECD0C-EFCC-A0B2-C66A-63BE82CF9299}"/>
              </a:ext>
            </a:extLst>
          </p:cNvPr>
          <p:cNvSpPr txBox="1"/>
          <p:nvPr/>
        </p:nvSpPr>
        <p:spPr>
          <a:xfrm>
            <a:off x="4665142" y="2753848"/>
            <a:ext cx="1570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i="0" dirty="0">
                <a:effectLst/>
                <a:latin typeface="Eras Medium ITC" pitchFamily="34" charset="0"/>
              </a:rPr>
              <a:t>Write locally</a:t>
            </a:r>
            <a:endParaRPr lang="zh-CN" altLang="en-US" dirty="0"/>
          </a:p>
        </p:txBody>
      </p:sp>
      <p:sp>
        <p:nvSpPr>
          <p:cNvPr id="39" name="Right Triangle 39">
            <a:extLst>
              <a:ext uri="{FF2B5EF4-FFF2-40B4-BE49-F238E27FC236}">
                <a16:creationId xmlns:a16="http://schemas.microsoft.com/office/drawing/2014/main" id="{BA7A24A1-507A-91F2-90AD-35C6EF8735BD}"/>
              </a:ext>
            </a:extLst>
          </p:cNvPr>
          <p:cNvSpPr/>
          <p:nvPr/>
        </p:nvSpPr>
        <p:spPr>
          <a:xfrm rot="10800000">
            <a:off x="8814832" y="1173065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2368615E-D118-DB45-F314-98B3E5F52A46}"/>
              </a:ext>
            </a:extLst>
          </p:cNvPr>
          <p:cNvSpPr/>
          <p:nvPr/>
        </p:nvSpPr>
        <p:spPr>
          <a:xfrm>
            <a:off x="2000250" y="3900488"/>
            <a:ext cx="300038" cy="314325"/>
          </a:xfrm>
          <a:custGeom>
            <a:avLst/>
            <a:gdLst>
              <a:gd name="connsiteX0" fmla="*/ 300038 w 300038"/>
              <a:gd name="connsiteY0" fmla="*/ 314325 h 314325"/>
              <a:gd name="connsiteX1" fmla="*/ 0 w 300038"/>
              <a:gd name="connsiteY1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0038" h="314325">
                <a:moveTo>
                  <a:pt x="300038" y="314325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prstDash val="sysDot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13427E75-7F2E-BD4A-5BE6-541AD83EE6FD}"/>
              </a:ext>
            </a:extLst>
          </p:cNvPr>
          <p:cNvSpPr/>
          <p:nvPr/>
        </p:nvSpPr>
        <p:spPr>
          <a:xfrm>
            <a:off x="4381665" y="816944"/>
            <a:ext cx="4744696" cy="1455142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7FBE703A-051C-0590-ED77-AAAE8A43B238}"/>
              </a:ext>
            </a:extLst>
          </p:cNvPr>
          <p:cNvSpPr/>
          <p:nvPr/>
        </p:nvSpPr>
        <p:spPr>
          <a:xfrm>
            <a:off x="761142" y="4874599"/>
            <a:ext cx="4744696" cy="726633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20273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A0E522-A7CE-C507-6559-3DAF4E4D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Achieves the atomicity w/ waiting for the 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2AD936-D8BF-86D5-72C9-2184276D4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Commit(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b="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assume the records have been locked via 2PL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let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commit_ts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= time()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for record in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tx.write_set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record.insert_new_version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commit_ts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, ...)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b="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all the locks like 2PL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kumimoji="1"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Get(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, record):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while </a:t>
            </a:r>
            <a:r>
              <a:rPr kumimoji="1" lang="en-US" altLang="zh-CN" b="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record.is_locked</a:t>
            </a:r>
            <a:r>
              <a:rPr kumimoji="1" lang="en-US" altLang="zh-CN" b="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  pass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for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version,value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record.sort_version_in_decreasing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if version &lt;=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tx.start_time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   return value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kumimoji="1"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42D2A7-EEDF-219B-2285-7F223C935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72467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11323E-80B6-3A57-682B-CAAAED2D5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revisit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1C4C5D-DAD6-A588-D096-D8625B4F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0ABA0F-AF0A-14D9-E33B-C57A134693D3}"/>
              </a:ext>
            </a:extLst>
          </p:cNvPr>
          <p:cNvSpPr/>
          <p:nvPr/>
        </p:nvSpPr>
        <p:spPr>
          <a:xfrm>
            <a:off x="5968414" y="165092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91766F-8FEB-7C40-65E2-7E0B5901FD32}"/>
              </a:ext>
            </a:extLst>
          </p:cNvPr>
          <p:cNvSpPr/>
          <p:nvPr/>
        </p:nvSpPr>
        <p:spPr>
          <a:xfrm>
            <a:off x="6084090" y="207104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Print(A+B)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BB8401-E939-007F-89B8-C7746C486BBB}"/>
              </a:ext>
            </a:extLst>
          </p:cNvPr>
          <p:cNvSpPr/>
          <p:nvPr/>
        </p:nvSpPr>
        <p:spPr>
          <a:xfrm>
            <a:off x="7851382" y="145323"/>
            <a:ext cx="1106042" cy="96534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2B0F58A-8ED2-9B91-4ACC-4B1B05D985A0}"/>
              </a:ext>
            </a:extLst>
          </p:cNvPr>
          <p:cNvSpPr/>
          <p:nvPr/>
        </p:nvSpPr>
        <p:spPr>
          <a:xfrm>
            <a:off x="7856869" y="187335"/>
            <a:ext cx="8178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1F7C36F4-CA70-B562-487A-80DD3A16E714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78166029-004D-34A4-62D5-73950F8684B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09821188-793B-4F8A-DBDF-E6FA1ECA59FD}"/>
              </a:ext>
            </a:extLst>
          </p:cNvPr>
          <p:cNvSpPr txBox="1">
            <a:spLocks/>
          </p:cNvSpPr>
          <p:nvPr/>
        </p:nvSpPr>
        <p:spPr>
          <a:xfrm>
            <a:off x="1396478" y="1165363"/>
            <a:ext cx="1786435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96022A05-B9B3-B3F6-2B54-B09507F94D8F}"/>
              </a:ext>
            </a:extLst>
          </p:cNvPr>
          <p:cNvCxnSpPr>
            <a:cxnSpLocks/>
          </p:cNvCxnSpPr>
          <p:nvPr/>
        </p:nvCxnSpPr>
        <p:spPr>
          <a:xfrm>
            <a:off x="1691680" y="1630793"/>
            <a:ext cx="0" cy="366616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E18B3EB-1266-C204-5FFB-2786469A9346}"/>
              </a:ext>
            </a:extLst>
          </p:cNvPr>
          <p:cNvGrpSpPr/>
          <p:nvPr/>
        </p:nvGrpSpPr>
        <p:grpSpPr>
          <a:xfrm>
            <a:off x="8144347" y="1681413"/>
            <a:ext cx="776177" cy="695343"/>
            <a:chOff x="8144350" y="1556829"/>
            <a:chExt cx="776177" cy="69534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940EBE1-A9AC-C75C-CE98-8051E4240112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5A30D93-43B7-E686-2BBB-650B201ED657}"/>
                </a:ext>
              </a:extLst>
            </p:cNvPr>
            <p:cNvSpPr/>
            <p:nvPr/>
          </p:nvSpPr>
          <p:spPr>
            <a:xfrm>
              <a:off x="8144351" y="1882840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26BA90D-E48C-BDE8-8F7D-02B66E5505BB}"/>
                </a:ext>
              </a:extLst>
            </p:cNvPr>
            <p:cNvSpPr/>
            <p:nvPr/>
          </p:nvSpPr>
          <p:spPr>
            <a:xfrm>
              <a:off x="8144350" y="1605371"/>
              <a:ext cx="776175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98E1A0C-CA48-DBEE-6927-A49F3282405A}"/>
              </a:ext>
            </a:extLst>
          </p:cNvPr>
          <p:cNvGrpSpPr/>
          <p:nvPr/>
        </p:nvGrpSpPr>
        <p:grpSpPr>
          <a:xfrm>
            <a:off x="7948880" y="2509828"/>
            <a:ext cx="1072731" cy="695343"/>
            <a:chOff x="8144350" y="1556829"/>
            <a:chExt cx="1072731" cy="695343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0BF5D1D-DC38-A0A2-5863-B7D00AAE7134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19EDBBC-4616-E939-F670-4CA6D658AA6F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BA041CD-4189-F00C-B099-B371248C84FE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848D4B7-DBF2-DE7F-898A-0898B97FD40C}"/>
              </a:ext>
            </a:extLst>
          </p:cNvPr>
          <p:cNvGrpSpPr/>
          <p:nvPr/>
        </p:nvGrpSpPr>
        <p:grpSpPr>
          <a:xfrm>
            <a:off x="7942564" y="4122822"/>
            <a:ext cx="1114410" cy="695343"/>
            <a:chOff x="8144350" y="1556829"/>
            <a:chExt cx="1114410" cy="69534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34459A7-2AC0-A640-3B55-057C626138CF}"/>
                </a:ext>
              </a:extLst>
            </p:cNvPr>
            <p:cNvSpPr/>
            <p:nvPr/>
          </p:nvSpPr>
          <p:spPr>
            <a:xfrm>
              <a:off x="8144352" y="1556829"/>
              <a:ext cx="11144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2B6B5FC-3783-D69D-442C-65D759A955C2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4FA736A-94E4-E171-AFA4-6248480CA99B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F0414B87-2D78-2BBA-E711-340372533B72}"/>
              </a:ext>
            </a:extLst>
          </p:cNvPr>
          <p:cNvSpPr txBox="1">
            <a:spLocks/>
          </p:cNvSpPr>
          <p:nvPr/>
        </p:nvSpPr>
        <p:spPr>
          <a:xfrm>
            <a:off x="5184804" y="1894475"/>
            <a:ext cx="273005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Commit_time</a:t>
            </a:r>
            <a:r>
              <a:rPr kumimoji="1" lang="en-US" altLang="zh-CN" b="0" dirty="0"/>
              <a:t> = time()</a:t>
            </a:r>
            <a:endParaRPr kumimoji="1" lang="zh-CN" altLang="en-US" b="0" dirty="0"/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41062302-9C7B-F203-6E9C-ACCC23645F67}"/>
              </a:ext>
            </a:extLst>
          </p:cNvPr>
          <p:cNvSpPr txBox="1">
            <a:spLocks/>
          </p:cNvSpPr>
          <p:nvPr/>
        </p:nvSpPr>
        <p:spPr>
          <a:xfrm>
            <a:off x="1148958" y="1872700"/>
            <a:ext cx="1758274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D55732-7A19-92BF-E545-65FC1B91FAD5}"/>
              </a:ext>
            </a:extLst>
          </p:cNvPr>
          <p:cNvCxnSpPr>
            <a:cxnSpLocks/>
          </p:cNvCxnSpPr>
          <p:nvPr/>
        </p:nvCxnSpPr>
        <p:spPr>
          <a:xfrm flipH="1">
            <a:off x="1824340" y="2099191"/>
            <a:ext cx="325171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4A6DFEAB-CE71-FB55-77BC-15B779A3779D}"/>
              </a:ext>
            </a:extLst>
          </p:cNvPr>
          <p:cNvSpPr txBox="1">
            <a:spLocks/>
          </p:cNvSpPr>
          <p:nvPr/>
        </p:nvSpPr>
        <p:spPr>
          <a:xfrm>
            <a:off x="1148958" y="2857720"/>
            <a:ext cx="1758274" cy="5040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2BE4CDAE-D99A-A4F1-8A90-8A68C11C7245}"/>
              </a:ext>
            </a:extLst>
          </p:cNvPr>
          <p:cNvSpPr txBox="1">
            <a:spLocks/>
          </p:cNvSpPr>
          <p:nvPr/>
        </p:nvSpPr>
        <p:spPr>
          <a:xfrm>
            <a:off x="5507137" y="225780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Write(B,  B</a:t>
            </a:r>
            <a:r>
              <a:rPr kumimoji="1" lang="en-US" altLang="zh-CN" b="0" baseline="-25000" dirty="0"/>
              <a:t>1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BF25A04C-6867-5955-2381-91B81403C3B5}"/>
              </a:ext>
            </a:extLst>
          </p:cNvPr>
          <p:cNvCxnSpPr>
            <a:cxnSpLocks/>
          </p:cNvCxnSpPr>
          <p:nvPr/>
        </p:nvCxnSpPr>
        <p:spPr>
          <a:xfrm flipH="1">
            <a:off x="1844799" y="3067889"/>
            <a:ext cx="325171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内容占位符 2">
            <a:extLst>
              <a:ext uri="{FF2B5EF4-FFF2-40B4-BE49-F238E27FC236}">
                <a16:creationId xmlns:a16="http://schemas.microsoft.com/office/drawing/2014/main" id="{B60980BB-15EC-A81F-B119-2DEBDDEDBC5A}"/>
              </a:ext>
            </a:extLst>
          </p:cNvPr>
          <p:cNvSpPr txBox="1">
            <a:spLocks/>
          </p:cNvSpPr>
          <p:nvPr/>
        </p:nvSpPr>
        <p:spPr>
          <a:xfrm>
            <a:off x="2794175" y="2851135"/>
            <a:ext cx="2730051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time()</a:t>
            </a:r>
            <a:endParaRPr kumimoji="1" lang="zh-CN" altLang="en-US" b="0" dirty="0"/>
          </a:p>
        </p:txBody>
      </p:sp>
      <p:sp>
        <p:nvSpPr>
          <p:cNvPr id="40" name="内容占位符 2">
            <a:extLst>
              <a:ext uri="{FF2B5EF4-FFF2-40B4-BE49-F238E27FC236}">
                <a16:creationId xmlns:a16="http://schemas.microsoft.com/office/drawing/2014/main" id="{290B812D-6839-52D6-C7FE-A27D025D84E6}"/>
              </a:ext>
            </a:extLst>
          </p:cNvPr>
          <p:cNvSpPr txBox="1">
            <a:spLocks/>
          </p:cNvSpPr>
          <p:nvPr/>
        </p:nvSpPr>
        <p:spPr>
          <a:xfrm>
            <a:off x="2963390" y="3202701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Read(A) = ?</a:t>
            </a:r>
            <a:endParaRPr kumimoji="1" lang="zh-CN" altLang="en-US" b="0" dirty="0"/>
          </a:p>
        </p:txBody>
      </p:sp>
      <p:sp>
        <p:nvSpPr>
          <p:cNvPr id="42" name="内容占位符 2">
            <a:extLst>
              <a:ext uri="{FF2B5EF4-FFF2-40B4-BE49-F238E27FC236}">
                <a16:creationId xmlns:a16="http://schemas.microsoft.com/office/drawing/2014/main" id="{B6C7CC1C-4D95-3AF4-DD4A-D74E5A0AEA9A}"/>
              </a:ext>
            </a:extLst>
          </p:cNvPr>
          <p:cNvSpPr txBox="1">
            <a:spLocks/>
          </p:cNvSpPr>
          <p:nvPr/>
        </p:nvSpPr>
        <p:spPr>
          <a:xfrm>
            <a:off x="5630861" y="4240126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 A</a:t>
            </a:r>
            <a:r>
              <a:rPr kumimoji="1" lang="en-US" altLang="zh-CN" b="0" baseline="-25000" dirty="0"/>
              <a:t>1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40D918A-6099-F78B-C333-3995BDB823FA}"/>
              </a:ext>
            </a:extLst>
          </p:cNvPr>
          <p:cNvGrpSpPr/>
          <p:nvPr/>
        </p:nvGrpSpPr>
        <p:grpSpPr>
          <a:xfrm>
            <a:off x="7942094" y="3278273"/>
            <a:ext cx="1072731" cy="695343"/>
            <a:chOff x="8144350" y="1556829"/>
            <a:chExt cx="1072731" cy="695343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86B7194-384F-F99E-E900-510BF85FF391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56891013-CF68-15E4-2757-CDB91DFBD75A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7002D46E-0A4D-220D-6ECE-17DC302A860C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BA7653-CDD9-76D2-397A-D8A7A565B821}"/>
              </a:ext>
            </a:extLst>
          </p:cNvPr>
          <p:cNvSpPr txBox="1">
            <a:spLocks/>
          </p:cNvSpPr>
          <p:nvPr/>
        </p:nvSpPr>
        <p:spPr>
          <a:xfrm>
            <a:off x="5498547" y="156943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highlight>
                  <a:srgbClr val="FFFF00"/>
                </a:highlight>
              </a:rPr>
              <a:t>Lock A, B</a:t>
            </a:r>
            <a:endParaRPr kumimoji="1" lang="zh-CN" altLang="en-US" b="0" dirty="0">
              <a:highlight>
                <a:srgbClr val="FFFF00"/>
              </a:highlight>
            </a:endParaRPr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A283FE76-9A36-2F9C-0924-2B57A271A2EA}"/>
              </a:ext>
            </a:extLst>
          </p:cNvPr>
          <p:cNvSpPr txBox="1">
            <a:spLocks/>
          </p:cNvSpPr>
          <p:nvPr/>
        </p:nvSpPr>
        <p:spPr>
          <a:xfrm>
            <a:off x="5498546" y="2563244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highlight>
                  <a:srgbClr val="FFFF00"/>
                </a:highlight>
              </a:rPr>
              <a:t>Unlock B</a:t>
            </a:r>
            <a:endParaRPr kumimoji="1" lang="zh-CN" altLang="en-US" b="0" dirty="0">
              <a:highlight>
                <a:srgbClr val="FFFF00"/>
              </a:highlight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D644F4FF-70E2-149A-9F40-23F5B29AFCF3}"/>
              </a:ext>
            </a:extLst>
          </p:cNvPr>
          <p:cNvSpPr txBox="1">
            <a:spLocks/>
          </p:cNvSpPr>
          <p:nvPr/>
        </p:nvSpPr>
        <p:spPr>
          <a:xfrm>
            <a:off x="5589181" y="4584828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highlight>
                  <a:srgbClr val="FFFF00"/>
                </a:highlight>
              </a:rPr>
              <a:t>Unlock A</a:t>
            </a:r>
            <a:endParaRPr kumimoji="1" lang="zh-CN" altLang="en-US" b="0" dirty="0">
              <a:highlight>
                <a:srgbClr val="FFFF00"/>
              </a:highlight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DEED26B4-67C9-8A7F-587D-FF985167FCCE}"/>
              </a:ext>
            </a:extLst>
          </p:cNvPr>
          <p:cNvSpPr/>
          <p:nvPr/>
        </p:nvSpPr>
        <p:spPr>
          <a:xfrm>
            <a:off x="2638354" y="3230228"/>
            <a:ext cx="1954357" cy="428484"/>
          </a:xfrm>
          <a:prstGeom prst="ellipse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F0CD3EA-3DD7-D1C7-8F44-E266325E43A1}"/>
              </a:ext>
            </a:extLst>
          </p:cNvPr>
          <p:cNvSpPr txBox="1"/>
          <p:nvPr/>
        </p:nvSpPr>
        <p:spPr>
          <a:xfrm>
            <a:off x="2116745" y="3709618"/>
            <a:ext cx="415381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Cannot read! Because A is locked!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内容占位符 2">
            <a:extLst>
              <a:ext uri="{FF2B5EF4-FFF2-40B4-BE49-F238E27FC236}">
                <a16:creationId xmlns:a16="http://schemas.microsoft.com/office/drawing/2014/main" id="{1AC473D5-0F23-A39F-2B11-8FCD6349307D}"/>
              </a:ext>
            </a:extLst>
          </p:cNvPr>
          <p:cNvSpPr txBox="1">
            <a:spLocks/>
          </p:cNvSpPr>
          <p:nvPr/>
        </p:nvSpPr>
        <p:spPr>
          <a:xfrm>
            <a:off x="2888917" y="493314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Read(A) = </a:t>
            </a:r>
            <a:r>
              <a:rPr kumimoji="1" lang="en-US" altLang="zh-CN" dirty="0">
                <a:solidFill>
                  <a:srgbClr val="C00000"/>
                </a:solidFill>
              </a:rPr>
              <a:t>A</a:t>
            </a:r>
            <a:r>
              <a:rPr kumimoji="1" lang="en-US" altLang="zh-CN" baseline="-25000" dirty="0">
                <a:solidFill>
                  <a:srgbClr val="C00000"/>
                </a:solidFill>
              </a:rPr>
              <a:t>1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71DDF625-5881-7C3B-5561-38CBDB93EF20}"/>
              </a:ext>
            </a:extLst>
          </p:cNvPr>
          <p:cNvSpPr txBox="1">
            <a:spLocks/>
          </p:cNvSpPr>
          <p:nvPr/>
        </p:nvSpPr>
        <p:spPr>
          <a:xfrm>
            <a:off x="2888916" y="5349205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Read(B) = </a:t>
            </a:r>
            <a:r>
              <a:rPr kumimoji="1" lang="en-US" altLang="zh-CN" dirty="0">
                <a:solidFill>
                  <a:srgbClr val="C00000"/>
                </a:solidFill>
              </a:rPr>
              <a:t>B</a:t>
            </a:r>
            <a:r>
              <a:rPr kumimoji="1" lang="en-US" altLang="zh-CN" baseline="-25000" dirty="0">
                <a:solidFill>
                  <a:srgbClr val="C00000"/>
                </a:solidFill>
              </a:rPr>
              <a:t>1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36" name="Rectangle 19">
            <a:extLst>
              <a:ext uri="{FF2B5EF4-FFF2-40B4-BE49-F238E27FC236}">
                <a16:creationId xmlns:a16="http://schemas.microsoft.com/office/drawing/2014/main" id="{5112630D-1E1D-9013-826E-7F90F8BAD21F}"/>
              </a:ext>
            </a:extLst>
          </p:cNvPr>
          <p:cNvSpPr/>
          <p:nvPr/>
        </p:nvSpPr>
        <p:spPr>
          <a:xfrm>
            <a:off x="3865354" y="337220"/>
            <a:ext cx="507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What if we lock after the </a:t>
            </a:r>
            <a:r>
              <a:rPr lang="en-US" altLang="zh-CN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commit_time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? 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749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527165-C18F-4508-9434-F91C0E1A9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 remains: how do we assign the time to TXs?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39EE9D-2986-FF3C-E9B9-FE2385581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9"/>
            <a:ext cx="8229600" cy="2088232"/>
          </a:xfrm>
        </p:spPr>
        <p:txBody>
          <a:bodyPr/>
          <a:lstStyle/>
          <a:p>
            <a:r>
              <a:rPr kumimoji="1" lang="en-US" altLang="zh-CN" dirty="0"/>
              <a:t>Timestamp of start &amp; commit should be </a:t>
            </a:r>
            <a:r>
              <a:rPr kumimoji="1" lang="en-US" altLang="zh-CN" dirty="0">
                <a:highlight>
                  <a:srgbClr val="FFFF00"/>
                </a:highlight>
              </a:rPr>
              <a:t>assigned in an increasing order</a:t>
            </a:r>
          </a:p>
          <a:p>
            <a:pPr lvl="1"/>
            <a:r>
              <a:rPr kumimoji="1" lang="en-US" altLang="zh-CN" dirty="0"/>
              <a:t>E.g., global counters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atomic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increase</a:t>
            </a:r>
          </a:p>
          <a:p>
            <a:pPr lvl="1"/>
            <a:r>
              <a:rPr kumimoji="1" lang="en-US" altLang="zh-CN" dirty="0"/>
              <a:t>Note: read-only TX does not necessary increase the time </a:t>
            </a:r>
          </a:p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implementation: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counter (on a single machine)</a:t>
            </a:r>
          </a:p>
          <a:p>
            <a:pPr marL="131400" lvl="1" indent="0">
              <a:buNone/>
            </a:pPr>
            <a:endParaRPr kumimoji="1" lang="zh-CN" altLang="en-US" sz="160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699959-E9BF-7C0D-F18F-93703752A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5798962-9563-3F4A-C641-EEFA2CCCE475}"/>
              </a:ext>
            </a:extLst>
          </p:cNvPr>
          <p:cNvSpPr/>
          <p:nvPr/>
        </p:nvSpPr>
        <p:spPr>
          <a:xfrm>
            <a:off x="393832" y="3324797"/>
            <a:ext cx="3438762" cy="40994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1FCE67-3A5E-7376-C7A0-28A1A63BCFE8}"/>
              </a:ext>
            </a:extLst>
          </p:cNvPr>
          <p:cNvSpPr txBox="1"/>
          <p:nvPr/>
        </p:nvSpPr>
        <p:spPr>
          <a:xfrm>
            <a:off x="393832" y="3345663"/>
            <a:ext cx="343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u64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global_time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; // initial 0</a:t>
            </a:r>
            <a:endParaRPr kumimoji="1"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A6C0B31-9F52-0C40-6A79-AF62A41CA059}"/>
              </a:ext>
            </a:extLst>
          </p:cNvPr>
          <p:cNvSpPr/>
          <p:nvPr/>
        </p:nvSpPr>
        <p:spPr>
          <a:xfrm>
            <a:off x="392295" y="3845086"/>
            <a:ext cx="3438762" cy="164104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7BF09FE-F6E4-8750-0C8B-4E9B21368EFD}"/>
              </a:ext>
            </a:extLst>
          </p:cNvPr>
          <p:cNvSpPr txBox="1"/>
          <p:nvPr/>
        </p:nvSpPr>
        <p:spPr>
          <a:xfrm>
            <a:off x="393832" y="3916474"/>
            <a:ext cx="35627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struct TX {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u64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start_time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u64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commit_time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set&lt;...&gt;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write_set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... 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1"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65E2144-F9DA-CCF3-1021-7CDC395094E9}"/>
              </a:ext>
            </a:extLst>
          </p:cNvPr>
          <p:cNvSpPr/>
          <p:nvPr/>
        </p:nvSpPr>
        <p:spPr>
          <a:xfrm>
            <a:off x="4427984" y="3220914"/>
            <a:ext cx="4464496" cy="23902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F3F1BB8-DC8F-331B-FAA1-2A005946F69B}"/>
              </a:ext>
            </a:extLst>
          </p:cNvPr>
          <p:cNvSpPr txBox="1"/>
          <p:nvPr/>
        </p:nvSpPr>
        <p:spPr>
          <a:xfrm>
            <a:off x="4429521" y="3292303"/>
            <a:ext cx="45349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tx_begin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tx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r>
              <a:rPr kumimoji="1" lang="zh-CN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//</a:t>
            </a:r>
            <a:r>
              <a:rPr kumimoji="1" lang="zh-CN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read-only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tx.global_time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= READ(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global_time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...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endParaRPr kumimoji="1"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tx_commit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tx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 { // read-write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= FAA(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global_time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...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kumimoji="1"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5223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Question: is global counter suitable for Spanner’s use case?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45609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AF959F-5DB0-C847-AC12-AFF9D5127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Global time is inefficient for Spanner’s use case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CF878-2962-BC4D-B6AA-90693EB2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Performance overhead</a:t>
            </a:r>
          </a:p>
          <a:p>
            <a:pPr lvl="1"/>
            <a:r>
              <a:rPr kumimoji="1" lang="en-US" altLang="zh-CN" dirty="0"/>
              <a:t>1. Extra latency overhead </a:t>
            </a:r>
          </a:p>
          <a:p>
            <a:pPr lvl="1"/>
            <a:r>
              <a:rPr kumimoji="1" lang="en-US" altLang="zh-CN" dirty="0"/>
              <a:t>2. Scalability bottleneck</a:t>
            </a:r>
          </a:p>
          <a:p>
            <a:r>
              <a:rPr kumimoji="1" lang="en-US" altLang="zh-CN" dirty="0"/>
              <a:t>Question: can we avoid reading the global counter? </a:t>
            </a:r>
          </a:p>
          <a:p>
            <a:pPr lvl="1"/>
            <a:r>
              <a:rPr kumimoji="1" lang="en-US" altLang="zh-CN" dirty="0"/>
              <a:t>Possible when considering the read-only TX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3DDDF-88CF-764D-AF76-395A7325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 dirty="0"/>
          </a:p>
        </p:txBody>
      </p:sp>
      <p:pic>
        <p:nvPicPr>
          <p:cNvPr id="5" name="Picture 6" descr="World Data Center Map, transparent png">
            <a:extLst>
              <a:ext uri="{FF2B5EF4-FFF2-40B4-BE49-F238E27FC236}">
                <a16:creationId xmlns:a16="http://schemas.microsoft.com/office/drawing/2014/main" id="{154C1AE2-E7A3-2B4A-A43D-6D3100AFA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23283"/>
            <a:ext cx="3495069" cy="1602513"/>
          </a:xfrm>
          <a:prstGeom prst="rect">
            <a:avLst/>
          </a:prstGeom>
          <a:noFill/>
          <a:scene3d>
            <a:camera prst="orthographicFront">
              <a:rot lat="222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81CA9CC-9B94-DF44-AB85-5DBC975159F3}"/>
              </a:ext>
            </a:extLst>
          </p:cNvPr>
          <p:cNvGrpSpPr/>
          <p:nvPr/>
        </p:nvGrpSpPr>
        <p:grpSpPr>
          <a:xfrm>
            <a:off x="6536813" y="4010552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7" name="磁盘 6">
              <a:extLst>
                <a:ext uri="{FF2B5EF4-FFF2-40B4-BE49-F238E27FC236}">
                  <a16:creationId xmlns:a16="http://schemas.microsoft.com/office/drawing/2014/main" id="{37F2E572-C923-B641-B69C-3BB11FFB9454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4AC693E-62D3-5140-802B-951D453359B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F15E3B4-40F2-1F4E-B4B6-6DE62A96A335}"/>
              </a:ext>
            </a:extLst>
          </p:cNvPr>
          <p:cNvGrpSpPr/>
          <p:nvPr/>
        </p:nvGrpSpPr>
        <p:grpSpPr>
          <a:xfrm>
            <a:off x="4303364" y="3932685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0" name="磁盘 9">
              <a:extLst>
                <a:ext uri="{FF2B5EF4-FFF2-40B4-BE49-F238E27FC236}">
                  <a16:creationId xmlns:a16="http://schemas.microsoft.com/office/drawing/2014/main" id="{C002E6BA-E8A5-CC4C-B5A3-C2F94CB14870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0FE22F6-BD6A-6C46-BCB7-EB69861F1010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pic>
        <p:nvPicPr>
          <p:cNvPr id="13" name="Picture 8">
            <a:extLst>
              <a:ext uri="{FF2B5EF4-FFF2-40B4-BE49-F238E27FC236}">
                <a16:creationId xmlns:a16="http://schemas.microsoft.com/office/drawing/2014/main" id="{F8B801A9-DC0F-5D4B-AF39-8A2585EF0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15513" y="4549255"/>
            <a:ext cx="680542" cy="6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56B9B2B-CABD-BE48-9EAF-999C18C88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320" y="3762201"/>
            <a:ext cx="449545" cy="44954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E1E7C3EE-64EF-CD42-BE5B-8A7980A3A8A6}"/>
              </a:ext>
            </a:extLst>
          </p:cNvPr>
          <p:cNvSpPr/>
          <p:nvPr/>
        </p:nvSpPr>
        <p:spPr>
          <a:xfrm>
            <a:off x="6080433" y="3382450"/>
            <a:ext cx="181331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/>
              <a:t>Global counter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F6AF6A3-C2B6-7948-BD8A-14A1FEA51BFE}"/>
              </a:ext>
            </a:extLst>
          </p:cNvPr>
          <p:cNvSpPr/>
          <p:nvPr/>
        </p:nvSpPr>
        <p:spPr>
          <a:xfrm>
            <a:off x="4219202" y="337760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 data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4B568C5-800F-7E44-AC9C-EF9D5DB87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651" y="3739304"/>
            <a:ext cx="495338" cy="495338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7856F17F-B0B9-1040-A4E0-7CDD7C6EF07A}"/>
              </a:ext>
            </a:extLst>
          </p:cNvPr>
          <p:cNvCxnSpPr>
            <a:cxnSpLocks/>
          </p:cNvCxnSpPr>
          <p:nvPr/>
        </p:nvCxnSpPr>
        <p:spPr>
          <a:xfrm flipV="1">
            <a:off x="3553609" y="4690109"/>
            <a:ext cx="2890599" cy="44497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63927A09-4FA4-9B41-928A-BBAA7744AA9F}"/>
              </a:ext>
            </a:extLst>
          </p:cNvPr>
          <p:cNvCxnSpPr>
            <a:cxnSpLocks/>
          </p:cNvCxnSpPr>
          <p:nvPr/>
        </p:nvCxnSpPr>
        <p:spPr>
          <a:xfrm flipH="1">
            <a:off x="3496056" y="4924539"/>
            <a:ext cx="2912555" cy="39427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1E9E4FB-CA0F-C241-8DA0-5B52F8210FF6}"/>
              </a:ext>
            </a:extLst>
          </p:cNvPr>
          <p:cNvGrpSpPr/>
          <p:nvPr/>
        </p:nvGrpSpPr>
        <p:grpSpPr>
          <a:xfrm>
            <a:off x="5123819" y="4917956"/>
            <a:ext cx="312906" cy="369332"/>
            <a:chOff x="5923979" y="2810190"/>
            <a:chExt cx="312906" cy="369332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CD8A965-9905-6F4E-BFF8-AAEF04FBBDBA}"/>
                </a:ext>
              </a:extLst>
            </p:cNvPr>
            <p:cNvSpPr/>
            <p:nvPr/>
          </p:nvSpPr>
          <p:spPr>
            <a:xfrm>
              <a:off x="5937289" y="2838785"/>
              <a:ext cx="286287" cy="28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BB60E98-CFC1-8F4F-B505-F534256AA450}"/>
                </a:ext>
              </a:extLst>
            </p:cNvPr>
            <p:cNvSpPr/>
            <p:nvPr/>
          </p:nvSpPr>
          <p:spPr>
            <a:xfrm>
              <a:off x="5923979" y="2810190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BE384B"/>
                  </a:solidFill>
                </a:rPr>
                <a:t>1</a:t>
              </a:r>
              <a:endParaRPr lang="zh-CN" altLang="en-US" b="1" dirty="0">
                <a:solidFill>
                  <a:srgbClr val="BE384B"/>
                </a:solidFill>
              </a:endParaRPr>
            </a:p>
          </p:txBody>
        </p:sp>
      </p:grp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188929C0-432D-3146-9931-BE3D6D14021C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3392020" y="4398644"/>
            <a:ext cx="911344" cy="37692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033B43FD-760D-BD40-81D5-163D85C83252}"/>
              </a:ext>
            </a:extLst>
          </p:cNvPr>
          <p:cNvCxnSpPr>
            <a:cxnSpLocks/>
          </p:cNvCxnSpPr>
          <p:nvPr/>
        </p:nvCxnSpPr>
        <p:spPr>
          <a:xfrm flipH="1">
            <a:off x="3392022" y="4583310"/>
            <a:ext cx="877134" cy="31825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359D519-9443-B54B-AAA7-EE606BA57D46}"/>
              </a:ext>
            </a:extLst>
          </p:cNvPr>
          <p:cNvGrpSpPr/>
          <p:nvPr/>
        </p:nvGrpSpPr>
        <p:grpSpPr>
          <a:xfrm>
            <a:off x="3746943" y="4468211"/>
            <a:ext cx="312906" cy="369332"/>
            <a:chOff x="5923979" y="2810190"/>
            <a:chExt cx="312906" cy="369332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AC2FD377-299D-EB4A-87C8-10257FB01C69}"/>
                </a:ext>
              </a:extLst>
            </p:cNvPr>
            <p:cNvSpPr/>
            <p:nvPr/>
          </p:nvSpPr>
          <p:spPr>
            <a:xfrm>
              <a:off x="5937289" y="2838785"/>
              <a:ext cx="286287" cy="28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98190536-7EC0-D14E-AE77-F06F015D0F6D}"/>
                </a:ext>
              </a:extLst>
            </p:cNvPr>
            <p:cNvSpPr/>
            <p:nvPr/>
          </p:nvSpPr>
          <p:spPr>
            <a:xfrm>
              <a:off x="5923979" y="2810190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BE384B"/>
                  </a:solidFill>
                </a:rPr>
                <a:t>2</a:t>
              </a:r>
              <a:endParaRPr lang="zh-CN" altLang="en-US" b="1" dirty="0">
                <a:solidFill>
                  <a:srgbClr val="BE384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00212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6AE462-5480-8F39-AC4F-E9D8D8F2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/>
          <a:lstStyle/>
          <a:p>
            <a:r>
              <a:rPr kumimoji="1" lang="en-US" altLang="zh-CN" dirty="0"/>
              <a:t>Cache the time locally to avoid querying the global counter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4C1C3A-70E2-9126-625F-EC4F8D1E2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Observation: the read-only TX can read a stale timestamp </a:t>
            </a:r>
          </a:p>
          <a:p>
            <a:pPr lvl="1"/>
            <a:r>
              <a:rPr kumimoji="1" lang="en-US" altLang="zh-CN" dirty="0"/>
              <a:t>E.g., not reading from the latest global counter </a:t>
            </a:r>
          </a:p>
          <a:p>
            <a:pPr lvl="1"/>
            <a:r>
              <a:rPr kumimoji="1" lang="en-US" altLang="zh-CN" dirty="0"/>
              <a:t>Still </a:t>
            </a:r>
            <a:r>
              <a:rPr kumimoji="1" lang="en-US" altLang="zh-CN" dirty="0">
                <a:highlight>
                  <a:srgbClr val="FFFF00"/>
                </a:highlight>
              </a:rPr>
              <a:t>correct</a:t>
            </a:r>
            <a:r>
              <a:rPr kumimoji="1" lang="en-US" altLang="zh-CN" dirty="0"/>
              <a:t> </a:t>
            </a:r>
          </a:p>
          <a:p>
            <a:pPr lvl="2"/>
            <a:r>
              <a:rPr kumimoji="1" lang="en-US" altLang="zh-CN" sz="1800" dirty="0"/>
              <a:t>TX only reads from a (possible) stale snapshot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1FC14E-3914-EE46-3AA2-BB7067A86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30021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527165-C18F-4508-9434-F91C0E1A9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Cache global counter to avoid frequently reads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39EE9D-2986-FF3C-E9B9-FE2385581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9"/>
            <a:ext cx="8229600" cy="2088232"/>
          </a:xfrm>
        </p:spPr>
        <p:txBody>
          <a:bodyPr/>
          <a:lstStyle/>
          <a:p>
            <a:r>
              <a:rPr kumimoji="1" lang="en-US" altLang="zh-CN" dirty="0"/>
              <a:t>Cache start timestamp for the read-only TX </a:t>
            </a:r>
          </a:p>
          <a:p>
            <a:pPr lvl="1"/>
            <a:r>
              <a:rPr kumimoji="1" lang="en-US" altLang="zh-CN" dirty="0"/>
              <a:t>The read-only TX no longer needs to do the FAA all the time  </a:t>
            </a:r>
          </a:p>
          <a:p>
            <a:r>
              <a:rPr kumimoji="1" lang="en-US" altLang="zh-CN" dirty="0"/>
              <a:t>Note: here FAA maybe implemented as a remote procedure call </a:t>
            </a:r>
          </a:p>
          <a:p>
            <a:pPr lvl="1"/>
            <a:r>
              <a:rPr kumimoji="1" lang="en-US" altLang="zh-CN" dirty="0"/>
              <a:t>To the server that stores the global counter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699959-E9BF-7C0D-F18F-93703752A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5798962-9563-3F4A-C641-EEFA2CCCE475}"/>
              </a:ext>
            </a:extLst>
          </p:cNvPr>
          <p:cNvSpPr/>
          <p:nvPr/>
        </p:nvSpPr>
        <p:spPr>
          <a:xfrm>
            <a:off x="253057" y="3102160"/>
            <a:ext cx="3438762" cy="40994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1FCE67-3A5E-7376-C7A0-28A1A63BCFE8}"/>
              </a:ext>
            </a:extLst>
          </p:cNvPr>
          <p:cNvSpPr txBox="1"/>
          <p:nvPr/>
        </p:nvSpPr>
        <p:spPr>
          <a:xfrm>
            <a:off x="253057" y="3123026"/>
            <a:ext cx="3438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u64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global_time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; // initial 0</a:t>
            </a:r>
            <a:endParaRPr kumimoji="1"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A6C0B31-9F52-0C40-6A79-AF62A41CA059}"/>
              </a:ext>
            </a:extLst>
          </p:cNvPr>
          <p:cNvSpPr/>
          <p:nvPr/>
        </p:nvSpPr>
        <p:spPr>
          <a:xfrm>
            <a:off x="251520" y="3622449"/>
            <a:ext cx="3438762" cy="197878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7BF09FE-F6E4-8750-0C8B-4E9B21368EFD}"/>
              </a:ext>
            </a:extLst>
          </p:cNvPr>
          <p:cNvSpPr txBox="1"/>
          <p:nvPr/>
        </p:nvSpPr>
        <p:spPr>
          <a:xfrm>
            <a:off x="253057" y="3693837"/>
            <a:ext cx="35627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struct TX {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u64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start_time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u64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commit_time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sz="16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Option&lt;u64&gt; </a:t>
            </a:r>
            <a:r>
              <a:rPr kumimoji="1" lang="en-US" altLang="zh-CN" sz="160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cached_time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set&lt;...&gt;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write_set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... 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kumimoji="1"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65E2144-F9DA-CCF3-1021-7CDC395094E9}"/>
              </a:ext>
            </a:extLst>
          </p:cNvPr>
          <p:cNvSpPr/>
          <p:nvPr/>
        </p:nvSpPr>
        <p:spPr>
          <a:xfrm>
            <a:off x="3779912" y="3134080"/>
            <a:ext cx="5111031" cy="23902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F3F1BB8-DC8F-331B-FAA1-2A005946F69B}"/>
              </a:ext>
            </a:extLst>
          </p:cNvPr>
          <p:cNvSpPr txBox="1"/>
          <p:nvPr/>
        </p:nvSpPr>
        <p:spPr>
          <a:xfrm>
            <a:off x="3923928" y="3205469"/>
            <a:ext cx="49153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tx_begin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tx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sz="16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kumimoji="1" lang="en-US" altLang="zh-CN" sz="160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cached_time.is_none</a:t>
            </a:r>
            <a:r>
              <a:rPr kumimoji="1" lang="en-US" altLang="zh-CN" sz="16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r>
              <a:rPr kumimoji="1" lang="en-US" altLang="zh-CN" sz="16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kumimoji="1" lang="en-US" altLang="zh-CN" sz="160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tx.cached_time</a:t>
            </a:r>
            <a:r>
              <a:rPr kumimoji="1" lang="en-US" altLang="zh-CN" sz="16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= Some(READ(</a:t>
            </a:r>
            <a:r>
              <a:rPr kumimoji="1" lang="en-US" altLang="zh-CN" sz="160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global_time</a:t>
            </a:r>
            <a:r>
              <a:rPr kumimoji="1" lang="en-US" altLang="zh-CN" sz="16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tx.start_time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kumimoji="1" lang="en-US" altLang="zh-CN" sz="160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tx.cached_time.unwrap</a:t>
            </a:r>
            <a:r>
              <a:rPr kumimoji="1" lang="en-US" altLang="zh-CN" sz="160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... </a:t>
            </a:r>
          </a:p>
          <a:p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endParaRPr kumimoji="1"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kumimoji="1"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2500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11323E-80B6-3A57-682B-CAAAED2D5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revisit w/ cached 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1C4C5D-DAD6-A588-D096-D8625B4F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0ABA0F-AF0A-14D9-E33B-C57A134693D3}"/>
              </a:ext>
            </a:extLst>
          </p:cNvPr>
          <p:cNvSpPr/>
          <p:nvPr/>
        </p:nvSpPr>
        <p:spPr>
          <a:xfrm>
            <a:off x="5968414" y="165092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91766F-8FEB-7C40-65E2-7E0B5901FD32}"/>
              </a:ext>
            </a:extLst>
          </p:cNvPr>
          <p:cNvSpPr/>
          <p:nvPr/>
        </p:nvSpPr>
        <p:spPr>
          <a:xfrm>
            <a:off x="6084090" y="207104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Print(A+B)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BB8401-E939-007F-89B8-C7746C486BBB}"/>
              </a:ext>
            </a:extLst>
          </p:cNvPr>
          <p:cNvSpPr/>
          <p:nvPr/>
        </p:nvSpPr>
        <p:spPr>
          <a:xfrm>
            <a:off x="7851382" y="145323"/>
            <a:ext cx="1106042" cy="96534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2B0F58A-8ED2-9B91-4ACC-4B1B05D985A0}"/>
              </a:ext>
            </a:extLst>
          </p:cNvPr>
          <p:cNvSpPr/>
          <p:nvPr/>
        </p:nvSpPr>
        <p:spPr>
          <a:xfrm>
            <a:off x="7856869" y="187335"/>
            <a:ext cx="8178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1F7C36F4-CA70-B562-487A-80DD3A16E714}"/>
              </a:ext>
            </a:extLst>
          </p:cNvPr>
          <p:cNvSpPr txBox="1">
            <a:spLocks/>
          </p:cNvSpPr>
          <p:nvPr/>
        </p:nvSpPr>
        <p:spPr>
          <a:xfrm>
            <a:off x="3011694" y="1143024"/>
            <a:ext cx="2028302" cy="1128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T1 (</a:t>
            </a:r>
            <a:r>
              <a:rPr kumimoji="1" lang="en-US" altLang="zh-CN" dirty="0" err="1"/>
              <a:t>cached_time</a:t>
            </a:r>
            <a:r>
              <a:rPr kumimoji="1" lang="en-US" altLang="zh-CN" dirty="0"/>
              <a:t> = </a:t>
            </a:r>
            <a:r>
              <a:rPr kumimoji="1" lang="en-US" altLang="zh-CN" dirty="0">
                <a:solidFill>
                  <a:srgbClr val="FF0000"/>
                </a:solidFill>
              </a:rPr>
              <a:t>0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78166029-004D-34A4-62D5-73950F8684B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09821188-793B-4F8A-DBDF-E6FA1ECA59FD}"/>
              </a:ext>
            </a:extLst>
          </p:cNvPr>
          <p:cNvSpPr txBox="1">
            <a:spLocks/>
          </p:cNvSpPr>
          <p:nvPr/>
        </p:nvSpPr>
        <p:spPr>
          <a:xfrm>
            <a:off x="521138" y="869512"/>
            <a:ext cx="2345748" cy="109200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Global  counter </a:t>
            </a:r>
          </a:p>
          <a:p>
            <a:r>
              <a:rPr kumimoji="1" lang="en-US" altLang="zh-CN" dirty="0"/>
              <a:t>(initial 2)</a:t>
            </a:r>
            <a:endParaRPr kumimoji="1"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96022A05-B9B3-B3F6-2B54-B09507F94D8F}"/>
              </a:ext>
            </a:extLst>
          </p:cNvPr>
          <p:cNvCxnSpPr>
            <a:cxnSpLocks/>
          </p:cNvCxnSpPr>
          <p:nvPr/>
        </p:nvCxnSpPr>
        <p:spPr>
          <a:xfrm>
            <a:off x="1691680" y="1630793"/>
            <a:ext cx="0" cy="366616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848D4B7-DBF2-DE7F-898A-0898B97FD40C}"/>
              </a:ext>
            </a:extLst>
          </p:cNvPr>
          <p:cNvGrpSpPr/>
          <p:nvPr/>
        </p:nvGrpSpPr>
        <p:grpSpPr>
          <a:xfrm>
            <a:off x="7851382" y="1366971"/>
            <a:ext cx="1114410" cy="695343"/>
            <a:chOff x="8144350" y="1556829"/>
            <a:chExt cx="1114410" cy="69534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34459A7-2AC0-A640-3B55-057C626138CF}"/>
                </a:ext>
              </a:extLst>
            </p:cNvPr>
            <p:cNvSpPr/>
            <p:nvPr/>
          </p:nvSpPr>
          <p:spPr>
            <a:xfrm>
              <a:off x="8144352" y="1556829"/>
              <a:ext cx="11144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2B6B5FC-3783-D69D-442C-65D759A955C2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1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4FA736A-94E4-E171-AFA4-6248480CA99B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41062302-9C7B-F203-6E9C-ACCC23645F67}"/>
              </a:ext>
            </a:extLst>
          </p:cNvPr>
          <p:cNvSpPr txBox="1">
            <a:spLocks/>
          </p:cNvSpPr>
          <p:nvPr/>
        </p:nvSpPr>
        <p:spPr>
          <a:xfrm>
            <a:off x="1148958" y="1872700"/>
            <a:ext cx="1758274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C0694491-2F72-0798-3766-F38A79541D04}"/>
              </a:ext>
            </a:extLst>
          </p:cNvPr>
          <p:cNvSpPr txBox="1">
            <a:spLocks/>
          </p:cNvSpPr>
          <p:nvPr/>
        </p:nvSpPr>
        <p:spPr>
          <a:xfrm>
            <a:off x="5184804" y="1894475"/>
            <a:ext cx="273005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Commit_time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83D55878-4F68-C9E7-5A63-102FF0D4F3BA}"/>
              </a:ext>
            </a:extLst>
          </p:cNvPr>
          <p:cNvSpPr txBox="1">
            <a:spLocks/>
          </p:cNvSpPr>
          <p:nvPr/>
        </p:nvSpPr>
        <p:spPr>
          <a:xfrm>
            <a:off x="1148958" y="1872700"/>
            <a:ext cx="1758274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3</a:t>
            </a:r>
            <a:endParaRPr kumimoji="1" lang="zh-CN" altLang="en-US" dirty="0"/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797F5E68-6A9F-C4EB-6A54-674CCE707472}"/>
              </a:ext>
            </a:extLst>
          </p:cNvPr>
          <p:cNvCxnSpPr>
            <a:cxnSpLocks/>
          </p:cNvCxnSpPr>
          <p:nvPr/>
        </p:nvCxnSpPr>
        <p:spPr>
          <a:xfrm flipH="1">
            <a:off x="1824340" y="2099191"/>
            <a:ext cx="325171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F7683924-BFDA-3B1B-FF8C-88C3E3F07A14}"/>
              </a:ext>
            </a:extLst>
          </p:cNvPr>
          <p:cNvSpPr txBox="1">
            <a:spLocks/>
          </p:cNvSpPr>
          <p:nvPr/>
        </p:nvSpPr>
        <p:spPr>
          <a:xfrm>
            <a:off x="5507137" y="225780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Write(B,  B</a:t>
            </a:r>
            <a:r>
              <a:rPr kumimoji="1" lang="en-US" altLang="zh-CN" b="0" baseline="-25000" dirty="0"/>
              <a:t>3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68EF214E-0157-EA7E-3967-FD50ACEB6482}"/>
              </a:ext>
            </a:extLst>
          </p:cNvPr>
          <p:cNvSpPr txBox="1">
            <a:spLocks/>
          </p:cNvSpPr>
          <p:nvPr/>
        </p:nvSpPr>
        <p:spPr>
          <a:xfrm>
            <a:off x="5507136" y="2701117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 A</a:t>
            </a:r>
            <a:r>
              <a:rPr kumimoji="1" lang="en-US" altLang="zh-CN" b="0" baseline="-25000" dirty="0"/>
              <a:t>3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50" name="内容占位符 2">
            <a:extLst>
              <a:ext uri="{FF2B5EF4-FFF2-40B4-BE49-F238E27FC236}">
                <a16:creationId xmlns:a16="http://schemas.microsoft.com/office/drawing/2014/main" id="{6260A275-F679-7B97-99C0-54385F320525}"/>
              </a:ext>
            </a:extLst>
          </p:cNvPr>
          <p:cNvSpPr txBox="1">
            <a:spLocks/>
          </p:cNvSpPr>
          <p:nvPr/>
        </p:nvSpPr>
        <p:spPr>
          <a:xfrm>
            <a:off x="3138093" y="3684972"/>
            <a:ext cx="2730051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Start_time</a:t>
            </a:r>
            <a:r>
              <a:rPr kumimoji="1" lang="en-US" altLang="zh-CN" b="0" dirty="0"/>
              <a:t> = </a:t>
            </a:r>
            <a:r>
              <a:rPr kumimoji="1" lang="en-US" altLang="zh-CN" dirty="0">
                <a:solidFill>
                  <a:srgbClr val="C00000"/>
                </a:solidFill>
              </a:rPr>
              <a:t>0</a:t>
            </a:r>
            <a:r>
              <a:rPr kumimoji="1" lang="en-US" altLang="zh-CN" b="0" dirty="0"/>
              <a:t> // cached</a:t>
            </a:r>
            <a:endParaRPr kumimoji="1" lang="zh-CN" altLang="en-US" b="0" dirty="0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C41E9A61-E999-83D7-930E-676F4A8EA12D}"/>
              </a:ext>
            </a:extLst>
          </p:cNvPr>
          <p:cNvGrpSpPr/>
          <p:nvPr/>
        </p:nvGrpSpPr>
        <p:grpSpPr>
          <a:xfrm>
            <a:off x="7517832" y="2288805"/>
            <a:ext cx="1495925" cy="695343"/>
            <a:chOff x="8144349" y="1556829"/>
            <a:chExt cx="1495925" cy="695343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EA12B1B9-A8AB-656B-7C25-E25A8971C792}"/>
                </a:ext>
              </a:extLst>
            </p:cNvPr>
            <p:cNvSpPr/>
            <p:nvPr/>
          </p:nvSpPr>
          <p:spPr>
            <a:xfrm>
              <a:off x="8144352" y="1556829"/>
              <a:ext cx="14959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3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F5AD446A-0EDD-A1D1-6A9B-C7F2F11A5148}"/>
                </a:ext>
              </a:extLst>
            </p:cNvPr>
            <p:cNvSpPr/>
            <p:nvPr/>
          </p:nvSpPr>
          <p:spPr>
            <a:xfrm>
              <a:off x="8144351" y="1882840"/>
              <a:ext cx="14542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3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1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0DDE9255-091C-2C35-74C2-84A67B0657DD}"/>
                </a:ext>
              </a:extLst>
            </p:cNvPr>
            <p:cNvSpPr/>
            <p:nvPr/>
          </p:nvSpPr>
          <p:spPr>
            <a:xfrm>
              <a:off x="8144349" y="1605371"/>
              <a:ext cx="1495921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70255F2E-CC97-C031-D62D-B77A7A101E29}"/>
              </a:ext>
            </a:extLst>
          </p:cNvPr>
          <p:cNvGrpSpPr/>
          <p:nvPr/>
        </p:nvGrpSpPr>
        <p:grpSpPr>
          <a:xfrm>
            <a:off x="7517828" y="4302489"/>
            <a:ext cx="1495925" cy="695343"/>
            <a:chOff x="8144349" y="1556829"/>
            <a:chExt cx="1495925" cy="695343"/>
          </a:xfrm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7E9B23AF-55D0-8BD9-86D3-E58F194FC0A5}"/>
                </a:ext>
              </a:extLst>
            </p:cNvPr>
            <p:cNvSpPr/>
            <p:nvPr/>
          </p:nvSpPr>
          <p:spPr>
            <a:xfrm>
              <a:off x="8144352" y="1556829"/>
              <a:ext cx="14959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3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988E9485-D071-F87B-CD9B-F67DF9A09DAF}"/>
                </a:ext>
              </a:extLst>
            </p:cNvPr>
            <p:cNvSpPr/>
            <p:nvPr/>
          </p:nvSpPr>
          <p:spPr>
            <a:xfrm>
              <a:off x="8144351" y="1882840"/>
              <a:ext cx="14542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3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1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7988D3A8-D9B5-D91C-1E51-250885D1BF4E}"/>
                </a:ext>
              </a:extLst>
            </p:cNvPr>
            <p:cNvSpPr/>
            <p:nvPr/>
          </p:nvSpPr>
          <p:spPr>
            <a:xfrm>
              <a:off x="8144349" y="1605371"/>
              <a:ext cx="1495921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9" name="内容占位符 2">
            <a:extLst>
              <a:ext uri="{FF2B5EF4-FFF2-40B4-BE49-F238E27FC236}">
                <a16:creationId xmlns:a16="http://schemas.microsoft.com/office/drawing/2014/main" id="{6C8B86E3-06DB-2563-0B7F-726368D65FC3}"/>
              </a:ext>
            </a:extLst>
          </p:cNvPr>
          <p:cNvSpPr txBox="1">
            <a:spLocks/>
          </p:cNvSpPr>
          <p:nvPr/>
        </p:nvSpPr>
        <p:spPr>
          <a:xfrm>
            <a:off x="3096418" y="415080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Read(A) = </a:t>
            </a:r>
            <a:r>
              <a:rPr kumimoji="1" lang="en-US" altLang="zh-CN" dirty="0">
                <a:solidFill>
                  <a:srgbClr val="C00000"/>
                </a:solidFill>
              </a:rPr>
              <a:t>A</a:t>
            </a:r>
            <a:r>
              <a:rPr kumimoji="1" lang="en-US" altLang="zh-CN" baseline="-25000" dirty="0">
                <a:solidFill>
                  <a:srgbClr val="C00000"/>
                </a:solidFill>
              </a:rPr>
              <a:t>0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60" name="内容占位符 2">
            <a:extLst>
              <a:ext uri="{FF2B5EF4-FFF2-40B4-BE49-F238E27FC236}">
                <a16:creationId xmlns:a16="http://schemas.microsoft.com/office/drawing/2014/main" id="{22A3706E-4F74-9BA1-6615-DC991942B41E}"/>
              </a:ext>
            </a:extLst>
          </p:cNvPr>
          <p:cNvSpPr txBox="1">
            <a:spLocks/>
          </p:cNvSpPr>
          <p:nvPr/>
        </p:nvSpPr>
        <p:spPr>
          <a:xfrm>
            <a:off x="3096417" y="4566865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Read(B) = </a:t>
            </a:r>
            <a:r>
              <a:rPr kumimoji="1" lang="en-US" altLang="zh-CN" dirty="0">
                <a:solidFill>
                  <a:srgbClr val="C00000"/>
                </a:solidFill>
              </a:rPr>
              <a:t>B</a:t>
            </a:r>
            <a:r>
              <a:rPr kumimoji="1" lang="en-US" altLang="zh-CN" baseline="-25000" dirty="0">
                <a:solidFill>
                  <a:srgbClr val="C00000"/>
                </a:solidFill>
              </a:rPr>
              <a:t>0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81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6" grpId="0" animBg="1"/>
      <p:bldP spid="47" grpId="0"/>
      <p:bldP spid="48" grpId="0"/>
      <p:bldP spid="50" grpId="0" animBg="1"/>
      <p:bldP spid="59" grpId="0"/>
      <p:bldP spid="6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66CA8D-13B2-949E-FDB2-46EB9E886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cached time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D936DE-A8DE-C17F-34FF-825730B65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841160" cy="3771636"/>
          </a:xfrm>
        </p:spPr>
        <p:txBody>
          <a:bodyPr/>
          <a:lstStyle/>
          <a:p>
            <a:r>
              <a:rPr kumimoji="1" lang="en-US" altLang="zh-CN" dirty="0"/>
              <a:t>No freshness guarantees </a:t>
            </a:r>
          </a:p>
          <a:p>
            <a:pPr lvl="1"/>
            <a:r>
              <a:rPr kumimoji="1" lang="en-US" altLang="zh-CN" dirty="0"/>
              <a:t>i.e., no external consistency </a:t>
            </a:r>
          </a:p>
          <a:p>
            <a:r>
              <a:rPr kumimoji="1" lang="en-US" altLang="zh-CN" dirty="0"/>
              <a:t>External consistency is the most desirable for the programmer </a:t>
            </a:r>
          </a:p>
          <a:p>
            <a:pPr lvl="1"/>
            <a:r>
              <a:rPr kumimoji="1" lang="en-US" altLang="zh-CN" dirty="0"/>
              <a:t>Simplified definition: </a:t>
            </a:r>
            <a:r>
              <a:rPr lang="en" altLang="zh-CN" i="1" dirty="0"/>
              <a:t>If T1 completes before T2 starts, T2 must see T1's writes.</a:t>
            </a:r>
            <a:endParaRPr kumimoji="1" lang="en-US" altLang="zh-CN" i="1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7642A9-1650-E7FD-6DDE-1A5C38EA9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F69F1373-FAEE-79DB-743A-047C06CACA1D}"/>
              </a:ext>
            </a:extLst>
          </p:cNvPr>
          <p:cNvCxnSpPr/>
          <p:nvPr/>
        </p:nvCxnSpPr>
        <p:spPr>
          <a:xfrm>
            <a:off x="968128" y="3962294"/>
            <a:ext cx="7200800" cy="0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304631E9-736F-796E-081B-9AC3CA83A33E}"/>
              </a:ext>
            </a:extLst>
          </p:cNvPr>
          <p:cNvSpPr/>
          <p:nvPr/>
        </p:nvSpPr>
        <p:spPr>
          <a:xfrm>
            <a:off x="7616528" y="4034313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7" name="Picture 2" descr="circled-user-male-skin-type-1-2 | Focus Education">
            <a:extLst>
              <a:ext uri="{FF2B5EF4-FFF2-40B4-BE49-F238E27FC236}">
                <a16:creationId xmlns:a16="http://schemas.microsoft.com/office/drawing/2014/main" id="{9C8D2171-4CAF-1CC4-BCD2-8BD54C263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560" y="4336899"/>
            <a:ext cx="1080787" cy="108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User Experience (UX) &amp; CRO - Pavilion Web">
            <a:extLst>
              <a:ext uri="{FF2B5EF4-FFF2-40B4-BE49-F238E27FC236}">
                <a16:creationId xmlns:a16="http://schemas.microsoft.com/office/drawing/2014/main" id="{6BCB416D-E322-7E3B-701A-2EAF726FD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276" y="4564563"/>
            <a:ext cx="858833" cy="85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2279487-EF0E-1231-98F5-C805E5BBA60B}"/>
              </a:ext>
            </a:extLst>
          </p:cNvPr>
          <p:cNvSpPr/>
          <p:nvPr/>
        </p:nvSpPr>
        <p:spPr>
          <a:xfrm>
            <a:off x="1651477" y="5334937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John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97B86F7-F040-ADEB-74DE-9B7D75A83979}"/>
              </a:ext>
            </a:extLst>
          </p:cNvPr>
          <p:cNvSpPr/>
          <p:nvPr/>
        </p:nvSpPr>
        <p:spPr>
          <a:xfrm>
            <a:off x="6057615" y="5416567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</a:t>
            </a:r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6B5AC15-E2DE-4409-9679-77CF9677E78A}"/>
              </a:ext>
            </a:extLst>
          </p:cNvPr>
          <p:cNvGrpSpPr/>
          <p:nvPr/>
        </p:nvGrpSpPr>
        <p:grpSpPr>
          <a:xfrm>
            <a:off x="1112144" y="3335226"/>
            <a:ext cx="2448272" cy="927526"/>
            <a:chOff x="1187624" y="2137176"/>
            <a:chExt cx="2448272" cy="92752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673FDB5-98B1-722E-054A-8C8C2526DA23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9FB1EB1-6CFB-CD01-BCC1-12EEF9B669C1}"/>
                </a:ext>
              </a:extLst>
            </p:cNvPr>
            <p:cNvSpPr/>
            <p:nvPr/>
          </p:nvSpPr>
          <p:spPr>
            <a:xfrm>
              <a:off x="2184775" y="2137176"/>
              <a:ext cx="4539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T1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331E4A9-1308-E188-D9C0-7D2963FB46A2}"/>
                </a:ext>
              </a:extLst>
            </p:cNvPr>
            <p:cNvSpPr/>
            <p:nvPr/>
          </p:nvSpPr>
          <p:spPr>
            <a:xfrm>
              <a:off x="1402472" y="2486075"/>
              <a:ext cx="18582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 = 100$</a:t>
              </a:r>
              <a:endParaRPr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A0F7FDA-A903-0FAB-B79E-85CBADF43CDA}"/>
              </a:ext>
            </a:extLst>
          </p:cNvPr>
          <p:cNvGrpSpPr/>
          <p:nvPr/>
        </p:nvGrpSpPr>
        <p:grpSpPr>
          <a:xfrm>
            <a:off x="4816100" y="3335903"/>
            <a:ext cx="2448272" cy="927526"/>
            <a:chOff x="1187624" y="2137176"/>
            <a:chExt cx="2448272" cy="927526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3EA1548-B364-F7A9-7D6E-EBEE8B6988D8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A512026-F686-2455-E995-3DEA5B6C424F}"/>
                </a:ext>
              </a:extLst>
            </p:cNvPr>
            <p:cNvSpPr/>
            <p:nvPr/>
          </p:nvSpPr>
          <p:spPr>
            <a:xfrm>
              <a:off x="2184775" y="2137176"/>
              <a:ext cx="4539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T2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81149B0-2857-A6BB-3181-AD8D9BD43CFD}"/>
                </a:ext>
              </a:extLst>
            </p:cNvPr>
            <p:cNvSpPr/>
            <p:nvPr/>
          </p:nvSpPr>
          <p:spPr>
            <a:xfrm>
              <a:off x="1402472" y="2486075"/>
              <a:ext cx="16850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Print(</a:t>
              </a:r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)</a:t>
              </a:r>
              <a:endParaRPr lang="zh-CN" altLang="en-US" dirty="0"/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472AF398-75CE-4E02-D1FD-0A4DBE2798DF}"/>
              </a:ext>
            </a:extLst>
          </p:cNvPr>
          <p:cNvSpPr/>
          <p:nvPr/>
        </p:nvSpPr>
        <p:spPr>
          <a:xfrm>
            <a:off x="6716025" y="2857580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Should be 100!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BEA1AEEF-0AEA-F27D-64C0-2651E33A4528}"/>
              </a:ext>
            </a:extLst>
          </p:cNvPr>
          <p:cNvSpPr/>
          <p:nvPr/>
        </p:nvSpPr>
        <p:spPr>
          <a:xfrm>
            <a:off x="6196912" y="3009546"/>
            <a:ext cx="576197" cy="441933"/>
          </a:xfrm>
          <a:custGeom>
            <a:avLst/>
            <a:gdLst>
              <a:gd name="connsiteX0" fmla="*/ 0 w 576197"/>
              <a:gd name="connsiteY0" fmla="*/ 418926 h 441933"/>
              <a:gd name="connsiteX1" fmla="*/ 75156 w 576197"/>
              <a:gd name="connsiteY1" fmla="*/ 431452 h 441933"/>
              <a:gd name="connsiteX2" fmla="*/ 338202 w 576197"/>
              <a:gd name="connsiteY2" fmla="*/ 406400 h 441933"/>
              <a:gd name="connsiteX3" fmla="*/ 313150 w 576197"/>
              <a:gd name="connsiteY3" fmla="*/ 55671 h 441933"/>
              <a:gd name="connsiteX4" fmla="*/ 576197 w 576197"/>
              <a:gd name="connsiteY4" fmla="*/ 5567 h 44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197" h="441933">
                <a:moveTo>
                  <a:pt x="0" y="418926"/>
                </a:moveTo>
                <a:cubicBezTo>
                  <a:pt x="9394" y="426233"/>
                  <a:pt x="18789" y="433540"/>
                  <a:pt x="75156" y="431452"/>
                </a:cubicBezTo>
                <a:cubicBezTo>
                  <a:pt x="131523" y="429364"/>
                  <a:pt x="298536" y="469030"/>
                  <a:pt x="338202" y="406400"/>
                </a:cubicBezTo>
                <a:cubicBezTo>
                  <a:pt x="377868" y="343770"/>
                  <a:pt x="273484" y="122476"/>
                  <a:pt x="313150" y="55671"/>
                </a:cubicBezTo>
                <a:cubicBezTo>
                  <a:pt x="352816" y="-11134"/>
                  <a:pt x="464506" y="-2784"/>
                  <a:pt x="576197" y="5567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4940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92BFD5-8C1F-3D7B-35D8-DC0F28E63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cached time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242844-78F5-F485-7523-15173FAB1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 freshness guarantees </a:t>
            </a:r>
          </a:p>
          <a:p>
            <a:pPr lvl="1"/>
            <a:r>
              <a:rPr kumimoji="1" lang="en-US" altLang="zh-CN" dirty="0"/>
              <a:t>i.e., no external consistency </a:t>
            </a:r>
          </a:p>
          <a:p>
            <a:r>
              <a:rPr kumimoji="1" lang="en-US" altLang="zh-CN" dirty="0"/>
              <a:t>Read-write TX still need to acquire the global counter </a:t>
            </a:r>
          </a:p>
          <a:p>
            <a:pPr lvl="1"/>
            <a:r>
              <a:rPr kumimoji="1" lang="en-US" altLang="zh-CN" dirty="0"/>
              <a:t>Extra latency to communicate with the server that stores the global time </a:t>
            </a:r>
          </a:p>
          <a:p>
            <a:pPr lvl="1"/>
            <a:r>
              <a:rPr kumimoji="1" lang="en-US" altLang="zh-CN" dirty="0"/>
              <a:t>Possible performance bottleneck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02691D-E1D2-9558-E04F-008CCA89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41142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309CF9-4745-077C-03D3-7BC803FE7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 of the timing in MVCC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415427-A0A3-A1B3-237D-83173E63D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733656" cy="3771636"/>
          </a:xfrm>
        </p:spPr>
        <p:txBody>
          <a:bodyPr/>
          <a:lstStyle/>
          <a:p>
            <a:r>
              <a:rPr kumimoji="1" lang="en-US" altLang="zh-CN" dirty="0"/>
              <a:t>Time needs synchronization for </a:t>
            </a:r>
            <a:r>
              <a:rPr kumimoji="1" lang="en-US" altLang="zh-CN" dirty="0">
                <a:solidFill>
                  <a:srgbClr val="C00000"/>
                </a:solidFill>
              </a:rPr>
              <a:t>external consistency </a:t>
            </a:r>
          </a:p>
          <a:p>
            <a:pPr lvl="1"/>
            <a:r>
              <a:rPr kumimoji="1" lang="en-US" altLang="zh-CN" dirty="0"/>
              <a:t>If a read-write TX has decided to commit, 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read-only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TX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starts,</a:t>
            </a:r>
            <a:br>
              <a:rPr kumimoji="1" lang="en-US" altLang="zh-CN" dirty="0"/>
            </a:b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must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ensure: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Global counter trivially satisfies this requirement </a:t>
            </a:r>
          </a:p>
          <a:p>
            <a:pPr lvl="1"/>
            <a:r>
              <a:rPr kumimoji="1" lang="en-US" altLang="zh-CN" dirty="0"/>
              <a:t>But requires a centralized time server not suitable for geo-replicated databases</a:t>
            </a:r>
          </a:p>
          <a:p>
            <a:r>
              <a:rPr kumimoji="1" lang="en-US" altLang="zh-CN" dirty="0"/>
              <a:t>Can we use the </a:t>
            </a:r>
            <a:r>
              <a:rPr kumimoji="1" lang="en-US" altLang="zh-CN" dirty="0">
                <a:highlight>
                  <a:srgbClr val="FFFF00"/>
                </a:highlight>
              </a:rPr>
              <a:t>physical clock </a:t>
            </a:r>
            <a:r>
              <a:rPr kumimoji="1" lang="en-US" altLang="zh-CN" dirty="0"/>
              <a:t>of the machines?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6EEA17-7A0C-C5A2-8094-69FA18547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25808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4637DB-A3B1-6C47-AF4F-B24C2DF1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Timing: </a:t>
            </a:r>
            <a:r>
              <a:rPr kumimoji="1" lang="en-US" altLang="zh-CN" b="0"/>
              <a:t>a key building block in distributed systems</a:t>
            </a:r>
            <a:endParaRPr kumimoji="1" lang="zh-CN" altLang="en-US" b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180CE1-84CF-3A4E-BE3B-40D4D07E7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968552"/>
          </a:xfrm>
        </p:spPr>
        <p:txBody>
          <a:bodyPr>
            <a:normAutofit/>
          </a:bodyPr>
          <a:lstStyle/>
          <a:p>
            <a:r>
              <a:rPr lang="en-US" altLang="zh-CN">
                <a:solidFill>
                  <a:srgbClr val="C00000"/>
                </a:solidFill>
              </a:rPr>
              <a:t>Time</a:t>
            </a:r>
            <a:r>
              <a:rPr lang="en-US" altLang="zh-CN"/>
              <a:t> is used by many distributed systems</a:t>
            </a:r>
          </a:p>
          <a:p>
            <a:pPr lvl="1"/>
            <a:r>
              <a:rPr lang="en-US" altLang="zh-CN"/>
              <a:t>e.g., cache expiration (DNS, HTTP), file synchronizers, Kerberos, ..</a:t>
            </a:r>
          </a:p>
          <a:p>
            <a:pPr lvl="1"/>
            <a:r>
              <a:rPr lang="en-US" altLang="zh-CN" b="1"/>
              <a:t>time intervals</a:t>
            </a:r>
            <a:r>
              <a:rPr lang="en-US" altLang="zh-CN"/>
              <a:t>: how long did some operation take?</a:t>
            </a:r>
          </a:p>
          <a:p>
            <a:pPr lvl="1"/>
            <a:r>
              <a:rPr lang="en-US" altLang="zh-CN" b="1"/>
              <a:t>calendar time</a:t>
            </a:r>
            <a:r>
              <a:rPr lang="en-US" altLang="zh-CN"/>
              <a:t>: what time/date did some event happen at?</a:t>
            </a:r>
          </a:p>
          <a:p>
            <a:pPr lvl="1"/>
            <a:r>
              <a:rPr lang="en-US" altLang="zh-CN" b="1"/>
              <a:t>ordering of events</a:t>
            </a:r>
            <a:r>
              <a:rPr lang="en-US" altLang="zh-CN"/>
              <a:t>: in what order did some events happen?</a:t>
            </a:r>
          </a:p>
          <a:p>
            <a:r>
              <a:rPr kumimoji="1" lang="en-US" altLang="zh-CN"/>
              <a:t>How computer measure times? </a:t>
            </a:r>
          </a:p>
          <a:p>
            <a:pPr lvl="1"/>
            <a:r>
              <a:rPr lang="en-US" altLang="zh-CN"/>
              <a:t>Computer has a reasonably-fixed-frequency oscillator</a:t>
            </a:r>
          </a:p>
          <a:p>
            <a:pPr lvl="2"/>
            <a:r>
              <a:rPr lang="en-US" altLang="zh-CN" sz="1800"/>
              <a:t>E.g., quartz crystal</a:t>
            </a:r>
          </a:p>
          <a:p>
            <a:pPr lvl="1"/>
            <a:r>
              <a:rPr lang="en-US" altLang="zh-CN"/>
              <a:t>Represent time interval as a count of oscillator's cycles</a:t>
            </a:r>
          </a:p>
          <a:p>
            <a:pPr lvl="2"/>
            <a:r>
              <a:rPr lang="en-US" altLang="zh-CN" sz="1800">
                <a:solidFill>
                  <a:srgbClr val="C00000"/>
                </a:solidFill>
              </a:rPr>
              <a:t>time period = count / frequency</a:t>
            </a:r>
          </a:p>
          <a:p>
            <a:pPr lvl="2"/>
            <a:r>
              <a:rPr lang="en-US" altLang="zh-CN" sz="1800"/>
              <a:t>e.g., with a 1MHz oscillator, 1000 cycles means 1msec</a:t>
            </a:r>
          </a:p>
          <a:p>
            <a:pPr lvl="1"/>
            <a:endParaRPr lang="en-US" altLang="zh-CN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58CE2B-342B-484C-99F6-4421A422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6B14EB7-7891-FD49-A14E-B809631A1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368" y="3937000"/>
            <a:ext cx="1727429" cy="97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9B Series">
            <a:extLst>
              <a:ext uri="{FF2B5EF4-FFF2-40B4-BE49-F238E27FC236}">
                <a16:creationId xmlns:a16="http://schemas.microsoft.com/office/drawing/2014/main" id="{6B9C2176-ADF3-6642-B7E0-BA9914C52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51" y="2532771"/>
            <a:ext cx="1360727" cy="136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5809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E48F8E-4DA6-4844-87DE-5F7DF2FA6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Time Measuring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E6419E-9AEA-3D45-97D5-D6AF9DA13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1900"/>
              <a:t>What happens when turn off the computer?</a:t>
            </a:r>
          </a:p>
          <a:p>
            <a:pPr lvl="1"/>
            <a:r>
              <a:rPr lang="en-US" altLang="zh-CN" sz="1900"/>
              <a:t>"Real-Time Clock" (RTC) chip remains powered, with battery / capacitor</a:t>
            </a:r>
          </a:p>
          <a:p>
            <a:pPr lvl="1"/>
            <a:r>
              <a:rPr lang="en-US" altLang="zh-CN" sz="1900"/>
              <a:t>Stores current calendar time, has an oscillator that increments periodically</a:t>
            </a:r>
          </a:p>
          <a:p>
            <a:r>
              <a:rPr lang="en-US" altLang="zh-CN" sz="1900"/>
              <a:t>Maintaining accurate time</a:t>
            </a:r>
          </a:p>
          <a:p>
            <a:pPr lvl="1"/>
            <a:r>
              <a:rPr lang="en-US" altLang="zh-CN" sz="1900"/>
              <a:t>Accuracy: for calendar time, need to set the clock correctly at some point</a:t>
            </a:r>
          </a:p>
          <a:p>
            <a:pPr lvl="1"/>
            <a:r>
              <a:rPr lang="en-US" altLang="zh-CN" sz="1900"/>
              <a:t>Precision: need to know oscillator frequency (drift due to age, temp, etc.)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2582AF-CF18-574E-9DC7-60129284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082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9F3744-919E-7148-9A4B-6EDBF2A33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Challenge: clock synchronization</a:t>
            </a:r>
            <a:endParaRPr kumimoji="1" lang="zh-CN" altLang="en-US" b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00EDEF-AF54-8744-8396-5464C100B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It’s hard to synchronize different machine’s clocks </a:t>
            </a:r>
          </a:p>
          <a:p>
            <a:pPr lvl="1"/>
            <a:r>
              <a:rPr kumimoji="1" lang="en-US" altLang="zh-CN" dirty="0"/>
              <a:t>the quartz clock </a:t>
            </a:r>
            <a:r>
              <a:rPr kumimoji="1" lang="en-US" altLang="zh-CN" dirty="0">
                <a:highlight>
                  <a:srgbClr val="FFFF00"/>
                </a:highlight>
              </a:rPr>
              <a:t>drifts</a:t>
            </a:r>
            <a:r>
              <a:rPr kumimoji="1" lang="en-US" altLang="zh-CN" dirty="0"/>
              <a:t>, depends on the temperature of the machine </a:t>
            </a:r>
          </a:p>
          <a:p>
            <a:pPr lvl="1"/>
            <a:r>
              <a:rPr kumimoji="1" lang="en-US" altLang="zh-CN" dirty="0"/>
              <a:t>e.g., Google assumes 17 seconds drifts assuming clocks are synchronized once per day</a:t>
            </a:r>
          </a:p>
          <a:p>
            <a:r>
              <a:rPr kumimoji="1" lang="en-US" altLang="zh-CN" dirty="0"/>
              <a:t>Common approach: synchronizing clock with  NTP</a:t>
            </a:r>
          </a:p>
          <a:p>
            <a:pPr lvl="1"/>
            <a:r>
              <a:rPr lang="en-US" altLang="zh-CN" dirty="0"/>
              <a:t>Query server's time, adjust local time accordingly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32AABD-E9EC-B348-972F-F87F64CF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D901D75-92A6-4749-87E1-7E4D48BE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829" y="3655297"/>
            <a:ext cx="3384371" cy="17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626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0619F8-AEC5-8748-B1EC-372B99B4D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/>
              <a:t>Sync clock with </a:t>
            </a:r>
            <a:r>
              <a:rPr kumimoji="1" lang="en-US" altLang="zh-CN"/>
              <a:t>NTP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FC1D3E-B536-9D4F-9592-3DB5B9BC5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Need to consider network latency</a:t>
            </a:r>
          </a:p>
          <a:p>
            <a:pPr lvl="1"/>
            <a:r>
              <a:rPr lang="en-US" altLang="zh-CN" dirty="0"/>
              <a:t>Simple estimate: RTT/2</a:t>
            </a:r>
          </a:p>
          <a:p>
            <a:pPr lvl="1"/>
            <a:r>
              <a:rPr lang="en-US" altLang="zh-CN" dirty="0"/>
              <a:t>When does this fail to work well?</a:t>
            </a:r>
          </a:p>
          <a:p>
            <a:pPr lvl="2"/>
            <a:r>
              <a:rPr lang="en-US" altLang="zh-CN" sz="1800" dirty="0"/>
              <a:t>Asymmetric routes, with different latency in each direction</a:t>
            </a:r>
          </a:p>
          <a:p>
            <a:pPr lvl="2"/>
            <a:r>
              <a:rPr lang="en-US" altLang="zh-CN" sz="1800" dirty="0"/>
              <a:t>Queuing delay, unlikely to be symmetric even for symmetric routes</a:t>
            </a:r>
          </a:p>
          <a:p>
            <a:pPr lvl="2"/>
            <a:r>
              <a:rPr lang="en-US" altLang="zh-CN" sz="1800" dirty="0"/>
              <a:t>Busy server might take a long time to process client's request</a:t>
            </a:r>
          </a:p>
          <a:p>
            <a:pPr lvl="1"/>
            <a:r>
              <a:rPr lang="en-US" altLang="zh-CN" dirty="0"/>
              <a:t>Can use repeated queries to average out (or estimate variance) for second two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07A913-E236-FE4E-AA2F-81F3558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1BD5BD36-4C8D-5D52-E04B-3FB350E39FB2}"/>
              </a:ext>
            </a:extLst>
          </p:cNvPr>
          <p:cNvCxnSpPr/>
          <p:nvPr/>
        </p:nvCxnSpPr>
        <p:spPr>
          <a:xfrm>
            <a:off x="899592" y="4224092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6EE125C-1876-B3E2-78C4-971D246D6D2A}"/>
              </a:ext>
            </a:extLst>
          </p:cNvPr>
          <p:cNvCxnSpPr/>
          <p:nvPr/>
        </p:nvCxnSpPr>
        <p:spPr>
          <a:xfrm>
            <a:off x="899592" y="5351214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1EEEEC0E-A602-046D-445B-4D855AA1EEDF}"/>
              </a:ext>
            </a:extLst>
          </p:cNvPr>
          <p:cNvSpPr/>
          <p:nvPr/>
        </p:nvSpPr>
        <p:spPr>
          <a:xfrm>
            <a:off x="688456" y="4027854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Server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6775A80-6422-4F1F-2F02-587C8E731430}"/>
              </a:ext>
            </a:extLst>
          </p:cNvPr>
          <p:cNvSpPr/>
          <p:nvPr/>
        </p:nvSpPr>
        <p:spPr>
          <a:xfrm>
            <a:off x="688456" y="5116055"/>
            <a:ext cx="77457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Client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239C83F3-1A7F-D1FB-946F-5EE8F891A0E0}"/>
              </a:ext>
            </a:extLst>
          </p:cNvPr>
          <p:cNvCxnSpPr>
            <a:cxnSpLocks/>
          </p:cNvCxnSpPr>
          <p:nvPr/>
        </p:nvCxnSpPr>
        <p:spPr>
          <a:xfrm flipV="1">
            <a:off x="1979712" y="4224092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DA52334F-CB0A-FC4F-7A4E-6FE04818C7D0}"/>
              </a:ext>
            </a:extLst>
          </p:cNvPr>
          <p:cNvCxnSpPr>
            <a:cxnSpLocks/>
          </p:cNvCxnSpPr>
          <p:nvPr/>
        </p:nvCxnSpPr>
        <p:spPr>
          <a:xfrm>
            <a:off x="2735796" y="4224092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0475B724-C618-9328-781F-4E448504ECE0}"/>
              </a:ext>
            </a:extLst>
          </p:cNvPr>
          <p:cNvSpPr/>
          <p:nvPr/>
        </p:nvSpPr>
        <p:spPr>
          <a:xfrm>
            <a:off x="2426515" y="3833625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5FCB929-7A82-8A33-FC54-7EB1049911D7}"/>
              </a:ext>
            </a:extLst>
          </p:cNvPr>
          <p:cNvSpPr/>
          <p:nvPr/>
        </p:nvSpPr>
        <p:spPr>
          <a:xfrm>
            <a:off x="1701430" y="5408045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A8F936B-EC87-9F66-A829-06334DE6EA37}"/>
              </a:ext>
            </a:extLst>
          </p:cNvPr>
          <p:cNvSpPr/>
          <p:nvPr/>
        </p:nvSpPr>
        <p:spPr>
          <a:xfrm>
            <a:off x="3247136" y="5401707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3EC637B0-DC3D-57FE-908D-147A051BBE9B}"/>
              </a:ext>
            </a:extLst>
          </p:cNvPr>
          <p:cNvCxnSpPr>
            <a:cxnSpLocks/>
          </p:cNvCxnSpPr>
          <p:nvPr/>
        </p:nvCxnSpPr>
        <p:spPr>
          <a:xfrm flipH="1">
            <a:off x="3522763" y="4224091"/>
            <a:ext cx="1" cy="115983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BEE2513E-2CA0-A4DD-AC28-52CFA3CC627F}"/>
              </a:ext>
            </a:extLst>
          </p:cNvPr>
          <p:cNvCxnSpPr>
            <a:cxnSpLocks/>
          </p:cNvCxnSpPr>
          <p:nvPr/>
        </p:nvCxnSpPr>
        <p:spPr>
          <a:xfrm>
            <a:off x="2752227" y="4202955"/>
            <a:ext cx="1" cy="11187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4B1DAA8A-E67A-7DD2-ADBC-40E64991B318}"/>
              </a:ext>
            </a:extLst>
          </p:cNvPr>
          <p:cNvCxnSpPr>
            <a:cxnSpLocks/>
          </p:cNvCxnSpPr>
          <p:nvPr/>
        </p:nvCxnSpPr>
        <p:spPr>
          <a:xfrm>
            <a:off x="2752227" y="4971593"/>
            <a:ext cx="770536" cy="3002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1FB35BE5-5087-6313-4B25-5F9A34545863}"/>
              </a:ext>
            </a:extLst>
          </p:cNvPr>
          <p:cNvSpPr/>
          <p:nvPr/>
        </p:nvSpPr>
        <p:spPr>
          <a:xfrm>
            <a:off x="2788043" y="4556529"/>
            <a:ext cx="73609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delay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3805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0619F8-AEC5-8748-B1EC-372B99B4D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b="0" dirty="0"/>
              <a:t>Sync clock with NTP</a:t>
            </a:r>
            <a:r>
              <a:rPr kumimoji="1" lang="en-US" altLang="zh-CN" dirty="0"/>
              <a:t>: Estimating Network Latency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07A913-E236-FE4E-AA2F-81F3558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4FDDAC2-EC86-344B-8E38-C9A5BEF45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3732"/>
            <a:ext cx="5423007" cy="2664295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F112591-22C8-B346-9A5B-AC4C31726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6328" y="1060843"/>
            <a:ext cx="4846803" cy="4075907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300" dirty="0"/>
              <a:t>What if a computer's clock is too fast</a:t>
            </a:r>
          </a:p>
          <a:p>
            <a:pPr lvl="1"/>
            <a:r>
              <a:rPr lang="en-US" altLang="zh-CN" sz="2300" dirty="0"/>
              <a:t>E.g., 5 seconds ahead</a:t>
            </a:r>
          </a:p>
          <a:p>
            <a:pPr lvl="1"/>
            <a:r>
              <a:rPr lang="en-US" altLang="zh-CN" sz="2300" dirty="0"/>
              <a:t>Naive plan: reset it to the correct time</a:t>
            </a:r>
          </a:p>
          <a:p>
            <a:pPr lvl="2"/>
            <a:r>
              <a:rPr lang="en-US" altLang="zh-CN" sz="2300" dirty="0"/>
              <a:t>Can break time intervals being measured (e.g., negative interval)</a:t>
            </a:r>
          </a:p>
          <a:p>
            <a:pPr lvl="2"/>
            <a:r>
              <a:rPr lang="en-US" altLang="zh-CN" sz="2300" dirty="0"/>
              <a:t>Can break ordering (e.g., older files were created in the future)</a:t>
            </a:r>
          </a:p>
          <a:p>
            <a:pPr lvl="1">
              <a:spcAft>
                <a:spcPts val="600"/>
              </a:spcAft>
            </a:pPr>
            <a:r>
              <a:rPr lang="en-US" altLang="zh-CN" sz="2300" dirty="0"/>
              <a:t>"make" is particularly prone to these errors</a:t>
            </a:r>
          </a:p>
          <a:p>
            <a:r>
              <a:rPr lang="en-US" altLang="zh-CN" sz="2300" dirty="0"/>
              <a:t>Principle: time never goes backwards</a:t>
            </a:r>
          </a:p>
          <a:p>
            <a:pPr lvl="1"/>
            <a:r>
              <a:rPr lang="en-US" altLang="zh-CN" sz="2300" dirty="0"/>
              <a:t>Idea: temporarily slow down or speed up the clock</a:t>
            </a:r>
          </a:p>
          <a:p>
            <a:pPr lvl="1"/>
            <a:r>
              <a:rPr lang="en-US" altLang="zh-CN" sz="2300" dirty="0"/>
              <a:t>Typically, cannot adjust oscillator (fixed hardware)</a:t>
            </a:r>
          </a:p>
          <a:p>
            <a:pPr lvl="1"/>
            <a:r>
              <a:rPr lang="en-US" altLang="zh-CN" sz="2300" dirty="0"/>
              <a:t>Adjust oscillator frequency estimate, so counter advances faster / slower</a:t>
            </a:r>
          </a:p>
          <a:p>
            <a:endParaRPr kumimoji="1"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B059A057-9408-FE42-B695-12D5E401846D}"/>
              </a:ext>
            </a:extLst>
          </p:cNvPr>
          <p:cNvCxnSpPr/>
          <p:nvPr/>
        </p:nvCxnSpPr>
        <p:spPr>
          <a:xfrm>
            <a:off x="611560" y="4009628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97F8342B-D041-3E4C-85DB-B6F9EBCFFBAC}"/>
              </a:ext>
            </a:extLst>
          </p:cNvPr>
          <p:cNvCxnSpPr/>
          <p:nvPr/>
        </p:nvCxnSpPr>
        <p:spPr>
          <a:xfrm>
            <a:off x="611560" y="5136750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070AA6B2-3792-4A4E-AE75-F3F4AACC94D7}"/>
              </a:ext>
            </a:extLst>
          </p:cNvPr>
          <p:cNvSpPr/>
          <p:nvPr/>
        </p:nvSpPr>
        <p:spPr>
          <a:xfrm>
            <a:off x="400424" y="3813390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Server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93A5DB4-66FA-D34E-980C-5C45DF491855}"/>
              </a:ext>
            </a:extLst>
          </p:cNvPr>
          <p:cNvSpPr/>
          <p:nvPr/>
        </p:nvSpPr>
        <p:spPr>
          <a:xfrm>
            <a:off x="400424" y="4901591"/>
            <a:ext cx="77457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Client</a:t>
            </a:r>
            <a:endParaRPr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91C53E9-4CDF-954A-8B9E-6AE92FB9B6D8}"/>
              </a:ext>
            </a:extLst>
          </p:cNvPr>
          <p:cNvCxnSpPr>
            <a:cxnSpLocks/>
          </p:cNvCxnSpPr>
          <p:nvPr/>
        </p:nvCxnSpPr>
        <p:spPr>
          <a:xfrm flipV="1">
            <a:off x="1691680" y="4009628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B88422C2-7EB8-CB4A-BBAB-A8757A3FC3C6}"/>
              </a:ext>
            </a:extLst>
          </p:cNvPr>
          <p:cNvCxnSpPr>
            <a:cxnSpLocks/>
          </p:cNvCxnSpPr>
          <p:nvPr/>
        </p:nvCxnSpPr>
        <p:spPr>
          <a:xfrm>
            <a:off x="2447764" y="4009628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56C7779A-7491-E349-8907-B06AE634F304}"/>
              </a:ext>
            </a:extLst>
          </p:cNvPr>
          <p:cNvSpPr/>
          <p:nvPr/>
        </p:nvSpPr>
        <p:spPr>
          <a:xfrm>
            <a:off x="2138483" y="3619161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6E9D502-F3EA-B649-BCE4-AE89B689C119}"/>
              </a:ext>
            </a:extLst>
          </p:cNvPr>
          <p:cNvSpPr/>
          <p:nvPr/>
        </p:nvSpPr>
        <p:spPr>
          <a:xfrm>
            <a:off x="1413398" y="5193581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C0AFFAD-6A09-3443-B136-42D097597BAB}"/>
              </a:ext>
            </a:extLst>
          </p:cNvPr>
          <p:cNvSpPr/>
          <p:nvPr/>
        </p:nvSpPr>
        <p:spPr>
          <a:xfrm>
            <a:off x="2959104" y="5187243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691319BC-454E-D745-96B4-4656FB81F7EE}"/>
              </a:ext>
            </a:extLst>
          </p:cNvPr>
          <p:cNvCxnSpPr>
            <a:cxnSpLocks/>
          </p:cNvCxnSpPr>
          <p:nvPr/>
        </p:nvCxnSpPr>
        <p:spPr>
          <a:xfrm flipH="1">
            <a:off x="3234731" y="4009627"/>
            <a:ext cx="1" cy="115983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B8F8E60D-EF04-844B-9FAB-1F42035332E6}"/>
              </a:ext>
            </a:extLst>
          </p:cNvPr>
          <p:cNvCxnSpPr>
            <a:cxnSpLocks/>
          </p:cNvCxnSpPr>
          <p:nvPr/>
        </p:nvCxnSpPr>
        <p:spPr>
          <a:xfrm>
            <a:off x="2464195" y="3988491"/>
            <a:ext cx="1" cy="11187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FFCD789B-E769-0249-95AF-403544D42622}"/>
              </a:ext>
            </a:extLst>
          </p:cNvPr>
          <p:cNvCxnSpPr>
            <a:cxnSpLocks/>
          </p:cNvCxnSpPr>
          <p:nvPr/>
        </p:nvCxnSpPr>
        <p:spPr>
          <a:xfrm>
            <a:off x="2464195" y="4757129"/>
            <a:ext cx="770536" cy="3002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BDEAD640-4471-4A4C-AF39-5123E850E6C9}"/>
              </a:ext>
            </a:extLst>
          </p:cNvPr>
          <p:cNvSpPr/>
          <p:nvPr/>
        </p:nvSpPr>
        <p:spPr>
          <a:xfrm>
            <a:off x="2500011" y="4342065"/>
            <a:ext cx="73609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delay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9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0619F8-AEC5-8748-B1EC-372B99B4D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b="0"/>
              <a:t>Sync clock with NTP</a:t>
            </a:r>
            <a:r>
              <a:rPr kumimoji="1" lang="en-US" altLang="zh-CN"/>
              <a:t>: Estimating Network Latency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07A913-E236-FE4E-AA2F-81F3558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F016F3F-7038-4F47-891B-F574C8BFD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49" y="1477547"/>
            <a:ext cx="7518102" cy="3819415"/>
          </a:xfrm>
          <a:prstGeom prst="rect">
            <a:avLst/>
          </a:prstGeom>
        </p:spPr>
      </p:pic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D061F5F2-8546-BD89-72A9-76849239D28C}"/>
              </a:ext>
            </a:extLst>
          </p:cNvPr>
          <p:cNvCxnSpPr/>
          <p:nvPr/>
        </p:nvCxnSpPr>
        <p:spPr>
          <a:xfrm>
            <a:off x="5471592" y="1509314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FDA6A95-5588-5F9A-332F-A45309BFF426}"/>
              </a:ext>
            </a:extLst>
          </p:cNvPr>
          <p:cNvCxnSpPr/>
          <p:nvPr/>
        </p:nvCxnSpPr>
        <p:spPr>
          <a:xfrm>
            <a:off x="5471592" y="2636436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2185D7FB-789F-4472-A91B-4B038A91118E}"/>
              </a:ext>
            </a:extLst>
          </p:cNvPr>
          <p:cNvSpPr/>
          <p:nvPr/>
        </p:nvSpPr>
        <p:spPr>
          <a:xfrm>
            <a:off x="5260456" y="1313076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Server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7901684-8CD2-D4B7-670F-4879812CF627}"/>
              </a:ext>
            </a:extLst>
          </p:cNvPr>
          <p:cNvSpPr/>
          <p:nvPr/>
        </p:nvSpPr>
        <p:spPr>
          <a:xfrm>
            <a:off x="5260456" y="2401277"/>
            <a:ext cx="77457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Client</a:t>
            </a:r>
            <a:endParaRPr lang="zh-CN" altLang="en-US" dirty="0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B653003F-1827-55A3-00EB-692E21AD832C}"/>
              </a:ext>
            </a:extLst>
          </p:cNvPr>
          <p:cNvCxnSpPr>
            <a:cxnSpLocks/>
          </p:cNvCxnSpPr>
          <p:nvPr/>
        </p:nvCxnSpPr>
        <p:spPr>
          <a:xfrm flipV="1">
            <a:off x="6551712" y="1509314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99FB6903-FBC4-0210-690A-3C355971E73A}"/>
              </a:ext>
            </a:extLst>
          </p:cNvPr>
          <p:cNvCxnSpPr>
            <a:cxnSpLocks/>
          </p:cNvCxnSpPr>
          <p:nvPr/>
        </p:nvCxnSpPr>
        <p:spPr>
          <a:xfrm>
            <a:off x="7307796" y="1509314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60F117F6-5820-0812-EECD-B26E4149554C}"/>
              </a:ext>
            </a:extLst>
          </p:cNvPr>
          <p:cNvSpPr/>
          <p:nvPr/>
        </p:nvSpPr>
        <p:spPr>
          <a:xfrm>
            <a:off x="6998515" y="1118847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191E080-B680-0AE2-461A-14DEB516F645}"/>
              </a:ext>
            </a:extLst>
          </p:cNvPr>
          <p:cNvSpPr/>
          <p:nvPr/>
        </p:nvSpPr>
        <p:spPr>
          <a:xfrm>
            <a:off x="6273430" y="2693267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486ACC3-8C0D-F035-B45C-EC5C8FE4E9E4}"/>
              </a:ext>
            </a:extLst>
          </p:cNvPr>
          <p:cNvSpPr/>
          <p:nvPr/>
        </p:nvSpPr>
        <p:spPr>
          <a:xfrm>
            <a:off x="7819136" y="2686929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17C34493-1521-1B3A-871D-02499F5C1AE8}"/>
              </a:ext>
            </a:extLst>
          </p:cNvPr>
          <p:cNvCxnSpPr>
            <a:cxnSpLocks/>
          </p:cNvCxnSpPr>
          <p:nvPr/>
        </p:nvCxnSpPr>
        <p:spPr>
          <a:xfrm flipH="1">
            <a:off x="8094763" y="1509313"/>
            <a:ext cx="1" cy="115983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6ABE8ED0-A740-0BFA-8063-4AAC44D950C7}"/>
              </a:ext>
            </a:extLst>
          </p:cNvPr>
          <p:cNvCxnSpPr>
            <a:cxnSpLocks/>
          </p:cNvCxnSpPr>
          <p:nvPr/>
        </p:nvCxnSpPr>
        <p:spPr>
          <a:xfrm>
            <a:off x="7324227" y="1488177"/>
            <a:ext cx="1" cy="11187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009C3284-ACBC-CA80-8C6A-D746E3EC06DA}"/>
              </a:ext>
            </a:extLst>
          </p:cNvPr>
          <p:cNvCxnSpPr>
            <a:cxnSpLocks/>
          </p:cNvCxnSpPr>
          <p:nvPr/>
        </p:nvCxnSpPr>
        <p:spPr>
          <a:xfrm>
            <a:off x="7324227" y="2256815"/>
            <a:ext cx="770536" cy="3002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21D65648-136F-46D9-7F74-053F1FA1A2E4}"/>
              </a:ext>
            </a:extLst>
          </p:cNvPr>
          <p:cNvSpPr/>
          <p:nvPr/>
        </p:nvSpPr>
        <p:spPr>
          <a:xfrm>
            <a:off x="7360043" y="1841751"/>
            <a:ext cx="73609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delay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7762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F440A6-8E79-8640-85D2-B05726508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Can NTP + Physical time used for MVCC?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7D5D01-98DF-6841-ACF8-CD0487337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 </a:t>
            </a:r>
            <a:r>
              <a:rPr kumimoji="1" lang="en-US" altLang="zh-CN" dirty="0">
                <a:highlight>
                  <a:srgbClr val="FFFF00"/>
                </a:highlight>
              </a:rPr>
              <a:t>bounds</a:t>
            </a:r>
            <a:r>
              <a:rPr kumimoji="1" lang="en-US" altLang="zh-CN" dirty="0"/>
              <a:t> on the clocks between client &amp; time server </a:t>
            </a:r>
          </a:p>
          <a:p>
            <a:pPr lvl="1"/>
            <a:r>
              <a:rPr kumimoji="1" lang="en-US" altLang="zh-CN" dirty="0"/>
              <a:t>The time of server &amp; client is only roughly similar !</a:t>
            </a:r>
          </a:p>
          <a:p>
            <a:r>
              <a:rPr kumimoji="1" lang="en-US" altLang="zh-CN" dirty="0"/>
              <a:t>How to compare two roughly correct clock? </a:t>
            </a:r>
          </a:p>
          <a:p>
            <a:pPr lvl="1"/>
            <a:r>
              <a:rPr kumimoji="1" lang="en-US" altLang="zh-CN" dirty="0"/>
              <a:t>No way </a:t>
            </a:r>
          </a:p>
          <a:p>
            <a:r>
              <a:rPr kumimoji="1" lang="en-US" altLang="zh-CN" dirty="0"/>
              <a:t>Google’s </a:t>
            </a:r>
            <a:r>
              <a:rPr kumimoji="1" lang="en-US" altLang="zh-CN" dirty="0" err="1"/>
              <a:t>TrueTime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Return the </a:t>
            </a:r>
            <a:r>
              <a:rPr kumimoji="1" lang="en-US" altLang="zh-CN" dirty="0">
                <a:highlight>
                  <a:srgbClr val="FFFF00"/>
                </a:highlight>
              </a:rPr>
              <a:t>exact bound </a:t>
            </a:r>
            <a:r>
              <a:rPr kumimoji="1" lang="en-US" altLang="zh-CN" dirty="0"/>
              <a:t>that the time server’s time can be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4C260A-0878-8844-8B8F-A0D5C10D0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240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AA378AE-5B7B-D145-9DFD-CB09F78D72F5}"/>
              </a:ext>
            </a:extLst>
          </p:cNvPr>
          <p:cNvSpPr/>
          <p:nvPr/>
        </p:nvSpPr>
        <p:spPr>
          <a:xfrm>
            <a:off x="298210" y="2473105"/>
            <a:ext cx="4186808" cy="2544648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E87154E-FAB3-F247-88B0-144885FCB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API of Spanner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30FD53-BD66-A545-89F6-00643B21E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571751" cy="1728192"/>
          </a:xfrm>
        </p:spPr>
        <p:txBody>
          <a:bodyPr>
            <a:normAutofit/>
          </a:bodyPr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returns a time interval instead of a single point of time </a:t>
            </a:r>
          </a:p>
          <a:p>
            <a:pPr lvl="1"/>
            <a:r>
              <a:rPr kumimoji="1" lang="en-US" altLang="zh-CN" dirty="0"/>
              <a:t>The interval is </a:t>
            </a:r>
            <a:r>
              <a:rPr kumimoji="1" lang="en-US" altLang="zh-CN" dirty="0">
                <a:highlight>
                  <a:srgbClr val="FFFF00"/>
                </a:highlight>
              </a:rPr>
              <a:t>a bound</a:t>
            </a:r>
            <a:r>
              <a:rPr kumimoji="1" lang="en-US" altLang="zh-CN" dirty="0"/>
              <a:t>.  i.e., the time </a:t>
            </a:r>
            <a:r>
              <a:rPr kumimoji="1" lang="en-US" altLang="zh-CN" b="1" dirty="0">
                <a:solidFill>
                  <a:srgbClr val="C00000"/>
                </a:solidFill>
              </a:rPr>
              <a:t>of the time server </a:t>
            </a:r>
            <a:r>
              <a:rPr kumimoji="1" lang="en-US" altLang="zh-CN" dirty="0"/>
              <a:t>must be in this bound</a:t>
            </a:r>
          </a:p>
          <a:p>
            <a:pPr lvl="1"/>
            <a:r>
              <a:rPr kumimoji="1" lang="en-US" altLang="zh-CN" dirty="0"/>
              <a:t>The interval is the physical time. i.e., familiar to the user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EC913D-1DFC-F34D-B891-400EA6A2D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249D774-BE41-B44F-BEA0-9D0C044ED36E}"/>
              </a:ext>
            </a:extLst>
          </p:cNvPr>
          <p:cNvSpPr/>
          <p:nvPr/>
        </p:nvSpPr>
        <p:spPr>
          <a:xfrm>
            <a:off x="458085" y="2593275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{  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	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time_t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tv_sec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; 	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suseconds_t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tv_usec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CE1F951-1F6E-CA44-8206-7F43B812F824}"/>
              </a:ext>
            </a:extLst>
          </p:cNvPr>
          <p:cNvSpPr/>
          <p:nvPr/>
        </p:nvSpPr>
        <p:spPr>
          <a:xfrm>
            <a:off x="298210" y="3925490"/>
            <a:ext cx="4136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gettimeofday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(struct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*restrict tv, ...)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A7FB24AA-41F8-C942-BAFE-4E5FC206C971}"/>
              </a:ext>
            </a:extLst>
          </p:cNvPr>
          <p:cNvCxnSpPr/>
          <p:nvPr/>
        </p:nvCxnSpPr>
        <p:spPr>
          <a:xfrm>
            <a:off x="4629873" y="2220722"/>
            <a:ext cx="0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3">
            <a:extLst>
              <a:ext uri="{FF2B5EF4-FFF2-40B4-BE49-F238E27FC236}">
                <a16:creationId xmlns:a16="http://schemas.microsoft.com/office/drawing/2014/main" id="{B40A9DD0-2515-8947-A8CE-064885F225FB}"/>
              </a:ext>
            </a:extLst>
          </p:cNvPr>
          <p:cNvSpPr/>
          <p:nvPr/>
        </p:nvSpPr>
        <p:spPr>
          <a:xfrm>
            <a:off x="1061317" y="4968875"/>
            <a:ext cx="2701431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>
                <a:solidFill>
                  <a:srgbClr val="BE384B"/>
                </a:solidFill>
              </a:rPr>
              <a:t>Linux Time API</a:t>
            </a:r>
            <a:endParaRPr kumimoji="1" lang="en-US" altLang="zh-CN" dirty="0"/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96A3CB6D-B03B-7D41-9F72-D2784CE356A7}"/>
              </a:ext>
            </a:extLst>
          </p:cNvPr>
          <p:cNvSpPr/>
          <p:nvPr/>
        </p:nvSpPr>
        <p:spPr>
          <a:xfrm>
            <a:off x="5352143" y="4968875"/>
            <a:ext cx="3106679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 err="1">
                <a:solidFill>
                  <a:srgbClr val="BE384B"/>
                </a:solidFill>
              </a:rPr>
              <a:t>TrueTime</a:t>
            </a:r>
            <a:r>
              <a:rPr lang="en" altLang="zh-CN" dirty="0">
                <a:solidFill>
                  <a:srgbClr val="BE384B"/>
                </a:solidFill>
              </a:rPr>
              <a:t> API (Simplified)</a:t>
            </a:r>
            <a:endParaRPr kumimoji="1" lang="en-US" altLang="zh-CN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2966941-0CCA-C048-BE31-DA137ED34C57}"/>
              </a:ext>
            </a:extLst>
          </p:cNvPr>
          <p:cNvSpPr/>
          <p:nvPr/>
        </p:nvSpPr>
        <p:spPr>
          <a:xfrm>
            <a:off x="4892782" y="2545497"/>
            <a:ext cx="41361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time_interval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Lower; 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Upper;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A69113A-EF5D-AD4E-84D6-75AD727C0C14}"/>
              </a:ext>
            </a:extLst>
          </p:cNvPr>
          <p:cNvSpPr/>
          <p:nvPr/>
        </p:nvSpPr>
        <p:spPr>
          <a:xfrm>
            <a:off x="4709736" y="3925490"/>
            <a:ext cx="43597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get_truetime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time_interval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*interval); </a:t>
            </a:r>
          </a:p>
          <a:p>
            <a:r>
              <a:rPr lang="en" altLang="zh-CN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Server </a:t>
            </a:r>
            <a:r>
              <a:rPr lang="en" altLang="zh-CN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must be in [L,U]</a:t>
            </a:r>
          </a:p>
        </p:txBody>
      </p:sp>
    </p:spTree>
    <p:extLst>
      <p:ext uri="{BB962C8B-B14F-4D97-AF65-F5344CB8AC3E}">
        <p14:creationId xmlns:p14="http://schemas.microsoft.com/office/powerpoint/2010/main" val="11271449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6B5B6-5517-194D-88CC-7277C30C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Power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API (return [L,U])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D920E6-67BF-7E4D-8908-3756F1CF9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794075"/>
          </a:xfrm>
        </p:spPr>
        <p:txBody>
          <a:bodyPr/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How to achieve this?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Commit wait</a:t>
            </a:r>
            <a:r>
              <a:rPr kumimoji="1" lang="en-US" altLang="zh-CN" dirty="0"/>
              <a:t> for read-write TX: after acquire the commit timestamp, the coordinator wait until (U – L) and uses U as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DFB25-8B24-B040-9CB8-8CA148EB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D68D190-97ED-A54A-8705-81BE71CFB7D7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0A476B48-7693-7844-B654-4EEBCF5002E7}"/>
              </a:ext>
            </a:extLst>
          </p:cNvPr>
          <p:cNvSpPr/>
          <p:nvPr/>
        </p:nvSpPr>
        <p:spPr>
          <a:xfrm>
            <a:off x="1730431" y="4223481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Real time</a:t>
            </a:r>
            <a:endParaRPr lang="zh-CN" altLang="en-US" b="1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CECC4025-414F-484C-A2B1-76524187CF89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05CAAB2-C61C-7F49-9EAC-787CE16AC4E3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60A6F4E-B614-0A44-B057-D2B8CCB60EF9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A0417E9-C210-4E41-9124-69FEFB84C899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EB311955-E695-DE4F-A78F-030FB3232AB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BA000F34-6C18-BD4D-8B0C-6382B67FF706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CF45AB09-F83D-DA42-924F-9BDE949170F3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71DD159-C1DB-1642-9597-953C42811E0C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D4BA00D-6F51-9545-94CB-CC55ACA69EC5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46A26AF-ABC3-6346-A03B-4789FCB226E0}"/>
              </a:ext>
            </a:extLst>
          </p:cNvPr>
          <p:cNvSpPr/>
          <p:nvPr/>
        </p:nvSpPr>
        <p:spPr>
          <a:xfrm>
            <a:off x="1979712" y="5008137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 commit time-stamp</a:t>
            </a:r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B29427E-29FF-8A44-944D-E54A92EE70C0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C5A81DDB-ACE6-664D-8949-08D151CE3198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6AA39919-C82D-E941-BF4A-4394AFC52D47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3DC41F4E-C992-D647-9B43-6402EA51EC4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E0D14B22-CDF0-3249-B152-EC463126CDC5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B6E36AA-E47D-8F40-A5B6-2EE709778B10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A2AE62DE-F999-CA40-902F-32BECEABBDF7}"/>
              </a:ext>
            </a:extLst>
          </p:cNvPr>
          <p:cNvCxnSpPr>
            <a:stCxn id="30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3">
            <a:extLst>
              <a:ext uri="{FF2B5EF4-FFF2-40B4-BE49-F238E27FC236}">
                <a16:creationId xmlns:a16="http://schemas.microsoft.com/office/drawing/2014/main" id="{A6D169B7-B2ED-FBB8-0CF8-7F3A9C59B063}"/>
              </a:ext>
            </a:extLst>
          </p:cNvPr>
          <p:cNvSpPr/>
          <p:nvPr/>
        </p:nvSpPr>
        <p:spPr>
          <a:xfrm>
            <a:off x="5274477" y="4764765"/>
            <a:ext cx="2701431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>
                <a:solidFill>
                  <a:srgbClr val="BE384B"/>
                </a:solidFill>
              </a:rPr>
              <a:t>Note! During the interval, the TX is not committed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623069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6B5B6-5517-194D-88CC-7277C30C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Power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API (return [L,U])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D920E6-67BF-7E4D-8908-3756F1CF9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279407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How to achieve this?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Commit wait</a:t>
            </a:r>
            <a:r>
              <a:rPr kumimoji="1" lang="en-US" altLang="zh-CN" dirty="0"/>
              <a:t> for read-write TX: after acquire the commit timestamp, the coordinator wait until (U – L) and U1 as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For read-only TX, simply uses U as the read timestamp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DFB25-8B24-B040-9CB8-8CA148EB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D68D190-97ED-A54A-8705-81BE71CFB7D7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CECC4025-414F-484C-A2B1-76524187CF89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05CAAB2-C61C-7F49-9EAC-787CE16AC4E3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60A6F4E-B614-0A44-B057-D2B8CCB60EF9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A0417E9-C210-4E41-9124-69FEFB84C899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EB311955-E695-DE4F-A78F-030FB3232AB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BA000F34-6C18-BD4D-8B0C-6382B67FF706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CF45AB09-F83D-DA42-924F-9BDE949170F3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71DD159-C1DB-1642-9597-953C42811E0C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D4BA00D-6F51-9545-94CB-CC55ACA69EC5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B29427E-29FF-8A44-944D-E54A92EE70C0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C5A81DDB-ACE6-664D-8949-08D151CE3198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6AA39919-C82D-E941-BF4A-4394AFC52D47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3DC41F4E-C992-D647-9B43-6402EA51EC4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E0D14B22-CDF0-3249-B152-EC463126CDC5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AF2A0A6-09A4-9447-8ED3-A3A09A5130ED}"/>
              </a:ext>
            </a:extLst>
          </p:cNvPr>
          <p:cNvSpPr/>
          <p:nvPr/>
        </p:nvSpPr>
        <p:spPr>
          <a:xfrm>
            <a:off x="1237559" y="4968461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Read-only TX</a:t>
            </a:r>
            <a:endParaRPr lang="zh-CN" altLang="en-US" b="1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F955DD80-EAD6-B146-B3D0-D79F78AFBC7D}"/>
              </a:ext>
            </a:extLst>
          </p:cNvPr>
          <p:cNvCxnSpPr>
            <a:cxnSpLocks/>
          </p:cNvCxnSpPr>
          <p:nvPr/>
        </p:nvCxnSpPr>
        <p:spPr>
          <a:xfrm>
            <a:off x="5364088" y="4408147"/>
            <a:ext cx="0" cy="104095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5349B12-23A4-234A-809C-5775A59531D7}"/>
              </a:ext>
            </a:extLst>
          </p:cNvPr>
          <p:cNvGrpSpPr/>
          <p:nvPr/>
        </p:nvGrpSpPr>
        <p:grpSpPr>
          <a:xfrm>
            <a:off x="5004048" y="5075085"/>
            <a:ext cx="720080" cy="144130"/>
            <a:chOff x="6037559" y="5188039"/>
            <a:chExt cx="720080" cy="144130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C7DAA03A-3571-0641-8C92-98BC6D660699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B71CC5DF-DCE5-7848-ACD9-1DD10B0DA7F2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42BA6EB9-1E10-E244-8115-D8F0C6BB8341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31608006-53FC-1A4A-AB91-B3D0B27AC0D2}"/>
              </a:ext>
            </a:extLst>
          </p:cNvPr>
          <p:cNvSpPr/>
          <p:nvPr/>
        </p:nvSpPr>
        <p:spPr>
          <a:xfrm>
            <a:off x="4427984" y="5237576"/>
            <a:ext cx="428841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Get read timestamp, U2 &gt;= server.time2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AB1903D-9124-1D48-9B0B-246B56FA8B1E}"/>
              </a:ext>
            </a:extLst>
          </p:cNvPr>
          <p:cNvSpPr/>
          <p:nvPr/>
        </p:nvSpPr>
        <p:spPr>
          <a:xfrm>
            <a:off x="4640815" y="495507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4532FE-86AE-C749-B5D7-AFDD7C44D296}"/>
              </a:ext>
            </a:extLst>
          </p:cNvPr>
          <p:cNvSpPr/>
          <p:nvPr/>
        </p:nvSpPr>
        <p:spPr>
          <a:xfrm>
            <a:off x="5724128" y="4990218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BCE5D28-0F1E-E04B-973B-97699A43636B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60A157DF-84A5-4B4F-8B4E-7D347E0AC694}"/>
              </a:ext>
            </a:extLst>
          </p:cNvPr>
          <p:cNvCxnSpPr>
            <a:stCxn id="8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>
            <a:extLst>
              <a:ext uri="{FF2B5EF4-FFF2-40B4-BE49-F238E27FC236}">
                <a16:creationId xmlns:a16="http://schemas.microsoft.com/office/drawing/2014/main" id="{DBC4A2F9-235B-0F47-9587-456C7243C2C5}"/>
              </a:ext>
            </a:extLst>
          </p:cNvPr>
          <p:cNvSpPr/>
          <p:nvPr/>
        </p:nvSpPr>
        <p:spPr>
          <a:xfrm>
            <a:off x="5603638" y="4509258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2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3174403B-8DFF-1846-BD63-E30EC18394B8}"/>
              </a:ext>
            </a:extLst>
          </p:cNvPr>
          <p:cNvCxnSpPr>
            <a:stCxn id="38" idx="2"/>
          </p:cNvCxnSpPr>
          <p:nvPr/>
        </p:nvCxnSpPr>
        <p:spPr>
          <a:xfrm flipH="1" flipV="1">
            <a:off x="5397225" y="4416635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4554A470-D290-FB6A-081C-069608B18588}"/>
              </a:ext>
            </a:extLst>
          </p:cNvPr>
          <p:cNvSpPr/>
          <p:nvPr/>
        </p:nvSpPr>
        <p:spPr>
          <a:xfrm>
            <a:off x="1730431" y="4223481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Real time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8753190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72AE2E-F00D-FA4C-BD5E-27EFFC78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Power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API (return [L,U])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8B637F-F550-A849-9911-0D5F4EE22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Correctness </a:t>
            </a:r>
          </a:p>
          <a:p>
            <a:pPr lvl="1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 </a:t>
            </a:r>
            <a:r>
              <a:rPr kumimoji="1" lang="en-US" altLang="zh-CN" dirty="0"/>
              <a:t>(U1) &lt;= server.time1 &lt;= server.time2 &lt;= U2 (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Question: why not using L1 as the timestamp of the read-write TX?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B77782-1FB9-9740-BF5D-A0CF06721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16ED392E-DDE8-184B-879E-08FE0C24B894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04E00EE-CC07-1347-865B-776C1C313094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76ABB7E1-7931-614A-97F7-CCB1B10E619A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5947A5C-B2BC-5141-8E45-C72024F040D4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697F917E-5E1E-1848-9509-D0A2C05A399C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A78A5AA1-C20E-0E47-BFD0-57DBFB86AD79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A614FA29-6509-C244-B1C6-33B0087020BC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DD66FF01-3B1A-9A48-A13C-58DE40B889C6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88897CD-9B6B-8B41-B364-F8661BB8BBE6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8EFC6308-6923-E746-A461-C719A0A74ABC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B3B0DDC-C7C3-1548-AFB0-7F27CBF8DE16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D4666E20-3F40-8C4D-9BE5-0F565A7FC33D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C68115F2-7577-8B40-8E45-90DFAA8F2D3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C39DD892-F621-BB48-8F8A-00E1CE5FCCC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E4E7B356-E149-BF4F-9982-83B1C24664E1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960CDB1-EFEB-F24E-B1D9-AABEC47A4829}"/>
              </a:ext>
            </a:extLst>
          </p:cNvPr>
          <p:cNvSpPr/>
          <p:nvPr/>
        </p:nvSpPr>
        <p:spPr>
          <a:xfrm>
            <a:off x="1237559" y="4968461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Read-only TX</a:t>
            </a:r>
            <a:endParaRPr lang="zh-CN" altLang="en-US" b="1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936B5E8-7290-254E-9594-D1315B04BD3A}"/>
              </a:ext>
            </a:extLst>
          </p:cNvPr>
          <p:cNvCxnSpPr>
            <a:cxnSpLocks/>
          </p:cNvCxnSpPr>
          <p:nvPr/>
        </p:nvCxnSpPr>
        <p:spPr>
          <a:xfrm>
            <a:off x="5364088" y="4303950"/>
            <a:ext cx="0" cy="114514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9F6AC1E-73CE-F947-980E-AA3F26346635}"/>
              </a:ext>
            </a:extLst>
          </p:cNvPr>
          <p:cNvGrpSpPr/>
          <p:nvPr/>
        </p:nvGrpSpPr>
        <p:grpSpPr>
          <a:xfrm>
            <a:off x="5004048" y="5075085"/>
            <a:ext cx="720080" cy="144130"/>
            <a:chOff x="6037559" y="5188039"/>
            <a:chExt cx="720080" cy="144130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AFA98D18-80BE-234F-A86E-836E4A31E66F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AB03736A-48A6-F444-8658-70A27EB0D364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4B7E6D91-4361-044A-8648-15A710DECA2B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6F1337F8-C273-7744-B802-97B9CE542714}"/>
              </a:ext>
            </a:extLst>
          </p:cNvPr>
          <p:cNvSpPr/>
          <p:nvPr/>
        </p:nvSpPr>
        <p:spPr>
          <a:xfrm>
            <a:off x="4427984" y="5237576"/>
            <a:ext cx="428841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Get read timestamp, U2 &gt;= server.time2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7792FEF-3E9E-1E46-820B-005AB21A02E5}"/>
              </a:ext>
            </a:extLst>
          </p:cNvPr>
          <p:cNvSpPr/>
          <p:nvPr/>
        </p:nvSpPr>
        <p:spPr>
          <a:xfrm>
            <a:off x="4640815" y="495507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6FC8880-CD6A-B241-BC23-F61951D89297}"/>
              </a:ext>
            </a:extLst>
          </p:cNvPr>
          <p:cNvSpPr/>
          <p:nvPr/>
        </p:nvSpPr>
        <p:spPr>
          <a:xfrm>
            <a:off x="5724128" y="4990218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0FEB350-09BD-5944-9EFA-7007FA6FC76B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EBBB5D2F-B056-3B4C-B1C3-D2D2D066ACC0}"/>
              </a:ext>
            </a:extLst>
          </p:cNvPr>
          <p:cNvCxnSpPr>
            <a:stCxn id="30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5EFA351F-46AC-3849-A284-C54E4C6CAC22}"/>
              </a:ext>
            </a:extLst>
          </p:cNvPr>
          <p:cNvSpPr/>
          <p:nvPr/>
        </p:nvSpPr>
        <p:spPr>
          <a:xfrm>
            <a:off x="5603638" y="4509258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2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1DF7CD82-0EEB-6B47-B43C-73714261B902}"/>
              </a:ext>
            </a:extLst>
          </p:cNvPr>
          <p:cNvCxnSpPr>
            <a:stCxn id="32" idx="2"/>
          </p:cNvCxnSpPr>
          <p:nvPr/>
        </p:nvCxnSpPr>
        <p:spPr>
          <a:xfrm flipH="1" flipV="1">
            <a:off x="5397225" y="4416635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68B0EC58-843F-55D7-C343-14A062956E33}"/>
              </a:ext>
            </a:extLst>
          </p:cNvPr>
          <p:cNvSpPr/>
          <p:nvPr/>
        </p:nvSpPr>
        <p:spPr>
          <a:xfrm>
            <a:off x="1730431" y="4223481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Real time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34547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9AD09-1574-3548-ACB5-E6BB98C3A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if no wait?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DA6E8E-4F1A-234B-A65B-1145613C8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45657"/>
          </a:xfrm>
        </p:spPr>
        <p:txBody>
          <a:bodyPr/>
          <a:lstStyle/>
          <a:p>
            <a:r>
              <a:rPr kumimoji="1" lang="en-US" altLang="zh-CN" dirty="0"/>
              <a:t>A later executing TX can get a smaller timestamp!</a:t>
            </a:r>
          </a:p>
          <a:p>
            <a:pPr lvl="1"/>
            <a:r>
              <a:rPr kumimoji="1" lang="en-US" altLang="zh-CN" dirty="0"/>
              <a:t>E.g., T1’s timestamp (U1) can be larger than T2’s timestamp (U2)</a:t>
            </a:r>
          </a:p>
          <a:p>
            <a:pPr lvl="1"/>
            <a:r>
              <a:rPr kumimoji="1" lang="en-US" altLang="zh-CN" dirty="0"/>
              <a:t>Problem: violating the external consistency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52B1A4-C5CE-F24C-AEFD-77BB4B7D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A2001023-23DC-EC45-8608-8C06D954704E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DCBFCCDF-5B6A-8442-86AF-885E57A92480}"/>
              </a:ext>
            </a:extLst>
          </p:cNvPr>
          <p:cNvCxnSpPr/>
          <p:nvPr/>
        </p:nvCxnSpPr>
        <p:spPr>
          <a:xfrm>
            <a:off x="3001029" y="3836015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6ECE941A-EBB4-4047-89DD-25F1BE513F59}"/>
              </a:ext>
            </a:extLst>
          </p:cNvPr>
          <p:cNvSpPr/>
          <p:nvPr/>
        </p:nvSpPr>
        <p:spPr>
          <a:xfrm>
            <a:off x="1561727" y="3635618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Server time</a:t>
            </a:r>
            <a:endParaRPr lang="zh-CN" altLang="en-US" b="1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3C477845-643B-6B49-9DBE-5F1991B6F7ED}"/>
              </a:ext>
            </a:extLst>
          </p:cNvPr>
          <p:cNvCxnSpPr>
            <a:cxnSpLocks/>
          </p:cNvCxnSpPr>
          <p:nvPr/>
        </p:nvCxnSpPr>
        <p:spPr>
          <a:xfrm>
            <a:off x="4046624" y="3440646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EB077AF3-FD17-4448-9FFF-765A3F9191C1}"/>
              </a:ext>
            </a:extLst>
          </p:cNvPr>
          <p:cNvSpPr/>
          <p:nvPr/>
        </p:nvSpPr>
        <p:spPr>
          <a:xfrm>
            <a:off x="1320644" y="3999175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D9DB5A2-D932-0741-A6F1-77EC56FBC317}"/>
              </a:ext>
            </a:extLst>
          </p:cNvPr>
          <p:cNvGrpSpPr/>
          <p:nvPr/>
        </p:nvGrpSpPr>
        <p:grpSpPr>
          <a:xfrm>
            <a:off x="3667998" y="4107634"/>
            <a:ext cx="1512000" cy="144130"/>
            <a:chOff x="6037559" y="5188039"/>
            <a:chExt cx="720080" cy="144130"/>
          </a:xfrm>
        </p:grpSpPr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BD7B0498-7A7E-C14B-89B7-2B6492048A86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908D9DEE-4444-1848-A98D-A0643E01B415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C4EF4A93-9CAF-C641-B733-12EDFECCE12E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ADEABC43-1E35-7246-9283-EC1C4F630238}"/>
              </a:ext>
            </a:extLst>
          </p:cNvPr>
          <p:cNvSpPr/>
          <p:nvPr/>
        </p:nvSpPr>
        <p:spPr>
          <a:xfrm>
            <a:off x="3232313" y="401356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35BAF09-EE0F-1448-B590-1840F07B95C7}"/>
              </a:ext>
            </a:extLst>
          </p:cNvPr>
          <p:cNvSpPr/>
          <p:nvPr/>
        </p:nvSpPr>
        <p:spPr>
          <a:xfrm>
            <a:off x="5179998" y="3997554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EA9EC2E7-41B0-414A-AE65-C1F02DF3CB89}"/>
              </a:ext>
            </a:extLst>
          </p:cNvPr>
          <p:cNvCxnSpPr>
            <a:cxnSpLocks/>
          </p:cNvCxnSpPr>
          <p:nvPr/>
        </p:nvCxnSpPr>
        <p:spPr>
          <a:xfrm>
            <a:off x="4729221" y="3941552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E863AA37-9119-8F4A-9ED9-3B856EBD2A1D}"/>
              </a:ext>
            </a:extLst>
          </p:cNvPr>
          <p:cNvSpPr/>
          <p:nvPr/>
        </p:nvSpPr>
        <p:spPr>
          <a:xfrm>
            <a:off x="1322772" y="4396329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Read-only TX</a:t>
            </a:r>
            <a:endParaRPr lang="zh-CN" altLang="en-US" b="1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B72DA99-42B7-AE4E-BD15-5B7FFD978939}"/>
              </a:ext>
            </a:extLst>
          </p:cNvPr>
          <p:cNvGrpSpPr/>
          <p:nvPr/>
        </p:nvGrpSpPr>
        <p:grpSpPr>
          <a:xfrm>
            <a:off x="4559819" y="4523753"/>
            <a:ext cx="396000" cy="144130"/>
            <a:chOff x="6037559" y="5188039"/>
            <a:chExt cx="720080" cy="14413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29321935-522A-474E-9451-F06B3A060C9F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FCBA8B4C-5FF7-2047-AAEB-F9111AFA7D6D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B0E3EC9F-8912-D149-BBFC-0CFC3F44477D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5DFAAC89-71EE-5741-AB1C-6117DE7627F4}"/>
              </a:ext>
            </a:extLst>
          </p:cNvPr>
          <p:cNvSpPr/>
          <p:nvPr/>
        </p:nvSpPr>
        <p:spPr>
          <a:xfrm>
            <a:off x="4146666" y="442361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F1EE04E-00B7-9147-BB2C-8CF74C8F40F5}"/>
              </a:ext>
            </a:extLst>
          </p:cNvPr>
          <p:cNvCxnSpPr>
            <a:cxnSpLocks/>
          </p:cNvCxnSpPr>
          <p:nvPr/>
        </p:nvCxnSpPr>
        <p:spPr>
          <a:xfrm flipH="1">
            <a:off x="4067945" y="3094504"/>
            <a:ext cx="305706" cy="33243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169D0017-6762-AF47-A5B5-F3A9CFCB63CF}"/>
              </a:ext>
            </a:extLst>
          </p:cNvPr>
          <p:cNvCxnSpPr>
            <a:cxnSpLocks/>
          </p:cNvCxnSpPr>
          <p:nvPr/>
        </p:nvCxnSpPr>
        <p:spPr>
          <a:xfrm flipH="1" flipV="1">
            <a:off x="5482438" y="3844503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02D4B1BB-7BA7-9E45-AC7C-CC309896B7D3}"/>
              </a:ext>
            </a:extLst>
          </p:cNvPr>
          <p:cNvSpPr/>
          <p:nvPr/>
        </p:nvSpPr>
        <p:spPr>
          <a:xfrm>
            <a:off x="4283968" y="2847473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T1 get timestamp (U1)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FF74C4E1-FADC-7B43-994A-C0C5C3C3A1A4}"/>
              </a:ext>
            </a:extLst>
          </p:cNvPr>
          <p:cNvCxnSpPr>
            <a:cxnSpLocks/>
          </p:cNvCxnSpPr>
          <p:nvPr/>
        </p:nvCxnSpPr>
        <p:spPr>
          <a:xfrm>
            <a:off x="4373651" y="3437496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C71CF776-3CEF-8A4F-8B5B-7E7A03F2DBA1}"/>
              </a:ext>
            </a:extLst>
          </p:cNvPr>
          <p:cNvSpPr/>
          <p:nvPr/>
        </p:nvSpPr>
        <p:spPr>
          <a:xfrm>
            <a:off x="4678538" y="324763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T1 commit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E059BBB3-CA22-924B-967C-07978AC76438}"/>
              </a:ext>
            </a:extLst>
          </p:cNvPr>
          <p:cNvCxnSpPr>
            <a:cxnSpLocks/>
          </p:cNvCxnSpPr>
          <p:nvPr/>
        </p:nvCxnSpPr>
        <p:spPr>
          <a:xfrm flipH="1">
            <a:off x="4406966" y="3383129"/>
            <a:ext cx="305706" cy="33243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25713049-30E8-3749-91C2-C525453BCE6C}"/>
              </a:ext>
            </a:extLst>
          </p:cNvPr>
          <p:cNvSpPr/>
          <p:nvPr/>
        </p:nvSpPr>
        <p:spPr>
          <a:xfrm>
            <a:off x="4996406" y="4410965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902F633-C72D-AD46-B7EB-77EC4263BDBB}"/>
              </a:ext>
            </a:extLst>
          </p:cNvPr>
          <p:cNvSpPr/>
          <p:nvPr/>
        </p:nvSpPr>
        <p:spPr>
          <a:xfrm>
            <a:off x="5019437" y="4780297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T2 get timestamp (U2)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68540253-8876-D344-8D97-259B3A18BD7A}"/>
              </a:ext>
            </a:extLst>
          </p:cNvPr>
          <p:cNvCxnSpPr>
            <a:cxnSpLocks/>
            <a:stCxn id="41" idx="1"/>
          </p:cNvCxnSpPr>
          <p:nvPr/>
        </p:nvCxnSpPr>
        <p:spPr>
          <a:xfrm flipH="1" flipV="1">
            <a:off x="4795221" y="4903253"/>
            <a:ext cx="224216" cy="61710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760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How to achieve the bound of </a:t>
            </a:r>
            <a:r>
              <a:rPr kumimoji="0" lang="en-US" altLang="zh-CN" b="0" kern="0" dirty="0" err="1">
                <a:solidFill>
                  <a:srgbClr val="C00000"/>
                </a:solidFill>
                <a:ea typeface="+mn-ea"/>
              </a:rPr>
              <a:t>TrueTime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85345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F0E38A-66B1-AA40-BAFB-7839AB68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achieve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036223-C8C1-2444-AACB-E55104150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 bound is relative to the time servers as the ground truth</a:t>
            </a:r>
          </a:p>
          <a:p>
            <a:pPr lvl="1"/>
            <a:r>
              <a:rPr kumimoji="1" lang="en-US" altLang="zh-CN" dirty="0"/>
              <a:t>For simplicity, we first assume there is only one time server</a:t>
            </a:r>
          </a:p>
          <a:p>
            <a:r>
              <a:rPr kumimoji="1" lang="en-US" altLang="zh-CN" dirty="0"/>
              <a:t>Spanner adopts a variant of </a:t>
            </a:r>
            <a:r>
              <a:rPr lang="en" altLang="zh-CN" dirty="0" err="1">
                <a:solidFill>
                  <a:srgbClr val="BE384B"/>
                </a:solidFill>
              </a:rPr>
              <a:t>Marzullo’s</a:t>
            </a:r>
            <a:r>
              <a:rPr lang="en" altLang="zh-CN" dirty="0">
                <a:solidFill>
                  <a:srgbClr val="BE384B"/>
                </a:solidFill>
              </a:rPr>
              <a:t> algorithm</a:t>
            </a:r>
            <a:r>
              <a:rPr lang="en" altLang="zh-CN" baseline="30000" dirty="0"/>
              <a:t>[1]</a:t>
            </a:r>
          </a:p>
          <a:p>
            <a:pPr lvl="1"/>
            <a:r>
              <a:rPr lang="en" altLang="zh-CN" dirty="0"/>
              <a:t>Similar to NTP, sync w/ the time server to </a:t>
            </a:r>
            <a:r>
              <a:rPr lang="en" altLang="zh-CN" dirty="0">
                <a:highlight>
                  <a:srgbClr val="FFFF00"/>
                </a:highlight>
              </a:rPr>
              <a:t>calculate the bound </a:t>
            </a:r>
          </a:p>
          <a:p>
            <a:pPr lvl="1"/>
            <a:r>
              <a:rPr lang="en" altLang="zh-CN" dirty="0"/>
              <a:t>Even single time server will not become the bottleneck: syncing is not on the critical path of the TX’s execution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144E16-9D48-B646-A262-49801F753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CE4C2B2-DD0D-9843-BD7F-DC378EB348DF}"/>
              </a:ext>
            </a:extLst>
          </p:cNvPr>
          <p:cNvSpPr/>
          <p:nvPr/>
        </p:nvSpPr>
        <p:spPr>
          <a:xfrm>
            <a:off x="-468560" y="5301468"/>
            <a:ext cx="687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[1] </a:t>
            </a:r>
            <a:r>
              <a:rPr lang="en" altLang="zh-CN" dirty="0"/>
              <a:t>Maintaining the Time in a Distributed System </a:t>
            </a:r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492559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0B37519F-E7AB-8D48-96E7-23B1C2D7D239}"/>
              </a:ext>
            </a:extLst>
          </p:cNvPr>
          <p:cNvCxnSpPr>
            <a:cxnSpLocks/>
          </p:cNvCxnSpPr>
          <p:nvPr/>
        </p:nvCxnSpPr>
        <p:spPr>
          <a:xfrm flipH="1">
            <a:off x="6825673" y="3533456"/>
            <a:ext cx="3734" cy="1588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FB19F08C-9592-3A44-AFD9-CEE89D166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24443E-E817-B14B-88AD-69C42DFB6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2248495"/>
          </a:xfrm>
        </p:spPr>
        <p:txBody>
          <a:bodyPr/>
          <a:lstStyle/>
          <a:p>
            <a:r>
              <a:rPr kumimoji="1" lang="en-US" altLang="zh-CN" dirty="0"/>
              <a:t>Problem statement</a:t>
            </a:r>
          </a:p>
          <a:p>
            <a:pPr lvl="1"/>
            <a:r>
              <a:rPr kumimoji="1" lang="en-US" altLang="zh-CN" dirty="0"/>
              <a:t>If the local clock of client is T, what is the time interval of the time server? </a:t>
            </a:r>
          </a:p>
          <a:p>
            <a:r>
              <a:rPr kumimoji="1" lang="en-US" altLang="zh-CN" dirty="0"/>
              <a:t>High-level idea: send RPC to the server for the query as the measurements!</a:t>
            </a:r>
          </a:p>
          <a:p>
            <a:pPr lvl="1"/>
            <a:r>
              <a:rPr kumimoji="1" lang="en-US" altLang="zh-CN" dirty="0"/>
              <a:t>But unlike NTP, we don’t adjust local time according to </a:t>
            </a:r>
            <a:r>
              <a:rPr kumimoji="1" lang="en-US" altLang="zh-CN" dirty="0" err="1"/>
              <a:t>tsrv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We calculate the future time based on </a:t>
            </a:r>
            <a:r>
              <a:rPr kumimoji="1" lang="en-US" altLang="zh-CN" dirty="0" err="1"/>
              <a:t>tsrv</a:t>
            </a:r>
            <a:r>
              <a:rPr kumimoji="1" lang="en-US" altLang="zh-CN" dirty="0"/>
              <a:t> 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6056C2-5936-8046-A239-F321FE578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85FAD593-50AE-1B4E-BA3E-899672F36E14}"/>
              </a:ext>
            </a:extLst>
          </p:cNvPr>
          <p:cNvCxnSpPr>
            <a:cxnSpLocks/>
          </p:cNvCxnSpPr>
          <p:nvPr/>
        </p:nvCxnSpPr>
        <p:spPr>
          <a:xfrm>
            <a:off x="2628000" y="4900944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1BE32928-9F31-134E-A337-9739F831B2DE}"/>
              </a:ext>
            </a:extLst>
          </p:cNvPr>
          <p:cNvCxnSpPr>
            <a:cxnSpLocks/>
          </p:cNvCxnSpPr>
          <p:nvPr/>
        </p:nvCxnSpPr>
        <p:spPr>
          <a:xfrm>
            <a:off x="2628000" y="3773822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10F09395-0234-2440-8580-C06E1855FA53}"/>
              </a:ext>
            </a:extLst>
          </p:cNvPr>
          <p:cNvSpPr/>
          <p:nvPr/>
        </p:nvSpPr>
        <p:spPr>
          <a:xfrm>
            <a:off x="1619672" y="471627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201B82B-49EA-194A-ACB7-7B7DC4D2958E}"/>
              </a:ext>
            </a:extLst>
          </p:cNvPr>
          <p:cNvSpPr/>
          <p:nvPr/>
        </p:nvSpPr>
        <p:spPr>
          <a:xfrm>
            <a:off x="1619672" y="3538910"/>
            <a:ext cx="902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 </a:t>
            </a:r>
          </a:p>
          <a:p>
            <a:r>
              <a:rPr kumimoji="1" lang="en-US" altLang="zh-CN" b="1" dirty="0"/>
              <a:t>Server</a:t>
            </a:r>
            <a:endParaRPr lang="zh-CN" altLang="en-US" b="1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A26DC526-73F7-B643-9658-63D25CCBD6F9}"/>
              </a:ext>
            </a:extLst>
          </p:cNvPr>
          <p:cNvCxnSpPr>
            <a:cxnSpLocks/>
          </p:cNvCxnSpPr>
          <p:nvPr/>
        </p:nvCxnSpPr>
        <p:spPr>
          <a:xfrm flipV="1">
            <a:off x="3167844" y="3773822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206F4BA2-7058-3345-8CF3-CB4D29ED6FEA}"/>
              </a:ext>
            </a:extLst>
          </p:cNvPr>
          <p:cNvCxnSpPr>
            <a:cxnSpLocks/>
          </p:cNvCxnSpPr>
          <p:nvPr/>
        </p:nvCxnSpPr>
        <p:spPr>
          <a:xfrm>
            <a:off x="3923928" y="3773822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9DFBBA7-D8C0-E44F-8B9C-3CC0AEB5A7ED}"/>
              </a:ext>
            </a:extLst>
          </p:cNvPr>
          <p:cNvSpPr/>
          <p:nvPr/>
        </p:nvSpPr>
        <p:spPr>
          <a:xfrm>
            <a:off x="3614647" y="3383355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42678DE-3270-8C4F-BF51-A5AF35CF149C}"/>
              </a:ext>
            </a:extLst>
          </p:cNvPr>
          <p:cNvSpPr/>
          <p:nvPr/>
        </p:nvSpPr>
        <p:spPr>
          <a:xfrm>
            <a:off x="2889562" y="4957775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3E4C867-0887-0F46-91AF-606989EB19B9}"/>
              </a:ext>
            </a:extLst>
          </p:cNvPr>
          <p:cNvSpPr/>
          <p:nvPr/>
        </p:nvSpPr>
        <p:spPr>
          <a:xfrm>
            <a:off x="4435268" y="4951437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5F583C77-D5D0-6148-B532-ACA89600A936}"/>
              </a:ext>
            </a:extLst>
          </p:cNvPr>
          <p:cNvCxnSpPr/>
          <p:nvPr/>
        </p:nvCxnSpPr>
        <p:spPr>
          <a:xfrm>
            <a:off x="5220072" y="3377803"/>
            <a:ext cx="0" cy="2337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2CE4EEFE-E6CA-8044-85A7-60805C103E13}"/>
              </a:ext>
            </a:extLst>
          </p:cNvPr>
          <p:cNvSpPr/>
          <p:nvPr/>
        </p:nvSpPr>
        <p:spPr>
          <a:xfrm>
            <a:off x="4874705" y="3158161"/>
            <a:ext cx="6976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Sync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739247C-0205-6747-ACE3-D9984F04F35A}"/>
              </a:ext>
            </a:extLst>
          </p:cNvPr>
          <p:cNvSpPr/>
          <p:nvPr/>
        </p:nvSpPr>
        <p:spPr>
          <a:xfrm>
            <a:off x="5857472" y="4966327"/>
            <a:ext cx="195758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get_truetime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12EEF864-5C8C-1042-8EE5-9365C15BE89E}"/>
              </a:ext>
            </a:extLst>
          </p:cNvPr>
          <p:cNvSpPr/>
          <p:nvPr/>
        </p:nvSpPr>
        <p:spPr>
          <a:xfrm>
            <a:off x="6737540" y="4786327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圆角矩形标注 20">
            <a:extLst>
              <a:ext uri="{FF2B5EF4-FFF2-40B4-BE49-F238E27FC236}">
                <a16:creationId xmlns:a16="http://schemas.microsoft.com/office/drawing/2014/main" id="{00470D6E-2F73-4D49-B4B9-D7A1A8790455}"/>
              </a:ext>
            </a:extLst>
          </p:cNvPr>
          <p:cNvSpPr/>
          <p:nvPr/>
        </p:nvSpPr>
        <p:spPr>
          <a:xfrm>
            <a:off x="6805707" y="3056864"/>
            <a:ext cx="2198257" cy="410324"/>
          </a:xfrm>
          <a:prstGeom prst="wedgeRoundRectCallout">
            <a:avLst>
              <a:gd name="adj1" fmla="val -43570"/>
              <a:gd name="adj2" fmla="val 99072"/>
              <a:gd name="adj3" fmla="val 16667"/>
            </a:avLst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3350376-A1EC-DD4F-BBF3-94936D3EEE28}"/>
              </a:ext>
            </a:extLst>
          </p:cNvPr>
          <p:cNvSpPr/>
          <p:nvPr/>
        </p:nvSpPr>
        <p:spPr>
          <a:xfrm>
            <a:off x="6737540" y="3683820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1133F5C-22D2-C94A-AD52-707A88C1A302}"/>
              </a:ext>
            </a:extLst>
          </p:cNvPr>
          <p:cNvSpPr/>
          <p:nvPr/>
        </p:nvSpPr>
        <p:spPr>
          <a:xfrm>
            <a:off x="6796593" y="3088393"/>
            <a:ext cx="196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What is the time?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C63230E-7B07-274A-A27D-1324BE7A403C}"/>
              </a:ext>
            </a:extLst>
          </p:cNvPr>
          <p:cNvSpPr/>
          <p:nvPr/>
        </p:nvSpPr>
        <p:spPr>
          <a:xfrm>
            <a:off x="6411810" y="4517162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6C9FFB5-D4B8-FA41-8D36-C63DC5A63BCC}"/>
              </a:ext>
            </a:extLst>
          </p:cNvPr>
          <p:cNvSpPr/>
          <p:nvPr/>
        </p:nvSpPr>
        <p:spPr>
          <a:xfrm>
            <a:off x="6411810" y="3287254"/>
            <a:ext cx="3935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T</a:t>
            </a:r>
            <a:r>
              <a:rPr lang="en-US" altLang="zh-CN" b="1" baseline="-25000" dirty="0">
                <a:solidFill>
                  <a:srgbClr val="BE384B"/>
                </a:solidFill>
              </a:rPr>
              <a:t>s</a:t>
            </a:r>
            <a:endParaRPr lang="zh-CN" altLang="en-US" b="1" baseline="-25000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4784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EFA23D-7D74-0043-B677-D52919E7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6B3B0-69CF-8245-A152-24DB35F7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/>
          <a:lstStyle/>
          <a:p>
            <a:r>
              <a:rPr kumimoji="1" lang="en-US" altLang="zh-CN" dirty="0"/>
              <a:t>Simplification: first assuming server advances in the same speed as clients</a:t>
            </a:r>
          </a:p>
          <a:p>
            <a:pPr lvl="1"/>
            <a:r>
              <a:rPr kumimoji="1" lang="en-US" altLang="zh-CN" b="0" dirty="0">
                <a:solidFill>
                  <a:schemeClr val="tx1"/>
                </a:solidFill>
              </a:rPr>
              <a:t>Since we know the </a:t>
            </a:r>
            <a:r>
              <a:rPr kumimoji="1" lang="en-US" altLang="zh-CN" dirty="0" err="1">
                <a:solidFill>
                  <a:srgbClr val="C00000"/>
                </a:solidFill>
              </a:rPr>
              <a:t>tsrv</a:t>
            </a:r>
            <a:r>
              <a:rPr kumimoji="1" lang="en-US" altLang="zh-CN" b="0" dirty="0">
                <a:solidFill>
                  <a:schemeClr val="tx1"/>
                </a:solidFill>
              </a:rPr>
              <a:t>, the key question is how to calculate the </a:t>
            </a:r>
            <a:r>
              <a:rPr kumimoji="1" lang="en-US" altLang="zh-CN" dirty="0">
                <a:solidFill>
                  <a:srgbClr val="BE384B"/>
                </a:solidFill>
              </a:rPr>
              <a:t>interval</a:t>
            </a:r>
          </a:p>
          <a:p>
            <a:r>
              <a:rPr kumimoji="1" lang="en-US" altLang="zh-CN" b="1" dirty="0">
                <a:solidFill>
                  <a:schemeClr val="tx1"/>
                </a:solidFill>
              </a:rPr>
              <a:t>Question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How do we calculate the interval based on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,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&amp; tend?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D13A3-252D-9F48-9921-30252EA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B4A4E3B-5980-8043-ABD1-75AA9D44A1E7}"/>
              </a:ext>
            </a:extLst>
          </p:cNvPr>
          <p:cNvCxnSpPr>
            <a:cxnSpLocks/>
          </p:cNvCxnSpPr>
          <p:nvPr/>
        </p:nvCxnSpPr>
        <p:spPr>
          <a:xfrm flipH="1">
            <a:off x="6825673" y="3533456"/>
            <a:ext cx="3734" cy="1588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39D94F9-EB85-F444-BD66-15F56AE7CE2D}"/>
              </a:ext>
            </a:extLst>
          </p:cNvPr>
          <p:cNvCxnSpPr>
            <a:cxnSpLocks/>
          </p:cNvCxnSpPr>
          <p:nvPr/>
        </p:nvCxnSpPr>
        <p:spPr>
          <a:xfrm>
            <a:off x="2628000" y="4900944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6C8C2A3-2B5E-7845-AE42-7F677EDBEB1D}"/>
              </a:ext>
            </a:extLst>
          </p:cNvPr>
          <p:cNvCxnSpPr>
            <a:cxnSpLocks/>
          </p:cNvCxnSpPr>
          <p:nvPr/>
        </p:nvCxnSpPr>
        <p:spPr>
          <a:xfrm>
            <a:off x="2628000" y="3773822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95864646-D5DA-B14A-9C59-D48920BBAD65}"/>
              </a:ext>
            </a:extLst>
          </p:cNvPr>
          <p:cNvSpPr/>
          <p:nvPr/>
        </p:nvSpPr>
        <p:spPr>
          <a:xfrm>
            <a:off x="1619672" y="471627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20B31F-3997-5049-9D1F-E2AF32EEE39F}"/>
              </a:ext>
            </a:extLst>
          </p:cNvPr>
          <p:cNvSpPr/>
          <p:nvPr/>
        </p:nvSpPr>
        <p:spPr>
          <a:xfrm>
            <a:off x="1619672" y="3538910"/>
            <a:ext cx="902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 </a:t>
            </a:r>
          </a:p>
          <a:p>
            <a:r>
              <a:rPr kumimoji="1" lang="en-US" altLang="zh-CN" b="1" dirty="0"/>
              <a:t>Server</a:t>
            </a:r>
            <a:endParaRPr lang="zh-CN" altLang="en-US" b="1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013D2C7C-A4C8-984E-9F2C-95136DC0162D}"/>
              </a:ext>
            </a:extLst>
          </p:cNvPr>
          <p:cNvCxnSpPr>
            <a:cxnSpLocks/>
          </p:cNvCxnSpPr>
          <p:nvPr/>
        </p:nvCxnSpPr>
        <p:spPr>
          <a:xfrm flipV="1">
            <a:off x="3167844" y="3773822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32160A8D-ADAC-F14C-9EC4-ED3CCA65A67A}"/>
              </a:ext>
            </a:extLst>
          </p:cNvPr>
          <p:cNvCxnSpPr>
            <a:cxnSpLocks/>
          </p:cNvCxnSpPr>
          <p:nvPr/>
        </p:nvCxnSpPr>
        <p:spPr>
          <a:xfrm>
            <a:off x="3923928" y="3773822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2D65A6F9-761B-5F48-9438-054D6C076D41}"/>
              </a:ext>
            </a:extLst>
          </p:cNvPr>
          <p:cNvSpPr/>
          <p:nvPr/>
        </p:nvSpPr>
        <p:spPr>
          <a:xfrm>
            <a:off x="3614647" y="3383355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255951-FE26-A44B-BC18-E9B6C431AE12}"/>
              </a:ext>
            </a:extLst>
          </p:cNvPr>
          <p:cNvSpPr/>
          <p:nvPr/>
        </p:nvSpPr>
        <p:spPr>
          <a:xfrm>
            <a:off x="2889562" y="4957775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BCCAE12-8841-FE4F-B78B-4BAEA1918B6E}"/>
              </a:ext>
            </a:extLst>
          </p:cNvPr>
          <p:cNvSpPr/>
          <p:nvPr/>
        </p:nvSpPr>
        <p:spPr>
          <a:xfrm>
            <a:off x="4435268" y="4951437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AF574AC-BF59-F745-8F14-ABAD93284F0B}"/>
              </a:ext>
            </a:extLst>
          </p:cNvPr>
          <p:cNvSpPr/>
          <p:nvPr/>
        </p:nvSpPr>
        <p:spPr>
          <a:xfrm>
            <a:off x="5857472" y="4966327"/>
            <a:ext cx="195758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get_truetime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D0A1ADB-3916-9340-A443-58F664D18FCC}"/>
              </a:ext>
            </a:extLst>
          </p:cNvPr>
          <p:cNvSpPr/>
          <p:nvPr/>
        </p:nvSpPr>
        <p:spPr>
          <a:xfrm>
            <a:off x="6737540" y="4786327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EFA4D84-C2C1-004E-A07B-C0DED13D0C0F}"/>
              </a:ext>
            </a:extLst>
          </p:cNvPr>
          <p:cNvSpPr/>
          <p:nvPr/>
        </p:nvSpPr>
        <p:spPr>
          <a:xfrm>
            <a:off x="6411810" y="4517162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</a:t>
            </a:r>
            <a:endParaRPr lang="zh-CN" altLang="en-US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527DDA2F-CC17-704F-AB41-1F0F52A04E0E}"/>
              </a:ext>
            </a:extLst>
          </p:cNvPr>
          <p:cNvCxnSpPr/>
          <p:nvPr/>
        </p:nvCxnSpPr>
        <p:spPr>
          <a:xfrm>
            <a:off x="5220072" y="3377803"/>
            <a:ext cx="0" cy="2337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D70B302E-1030-134E-8EA9-85AFA41940D5}"/>
              </a:ext>
            </a:extLst>
          </p:cNvPr>
          <p:cNvSpPr/>
          <p:nvPr/>
        </p:nvSpPr>
        <p:spPr>
          <a:xfrm>
            <a:off x="4874705" y="3158161"/>
            <a:ext cx="6976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Sync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88947AD-6B7C-6C4E-BED8-18AC94592925}"/>
              </a:ext>
            </a:extLst>
          </p:cNvPr>
          <p:cNvSpPr/>
          <p:nvPr/>
        </p:nvSpPr>
        <p:spPr>
          <a:xfrm>
            <a:off x="4844969" y="3860070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Interval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CD505D2-3971-8B4A-BB3C-34DFF517C1EB}"/>
              </a:ext>
            </a:extLst>
          </p:cNvPr>
          <p:cNvSpPr/>
          <p:nvPr/>
        </p:nvSpPr>
        <p:spPr>
          <a:xfrm>
            <a:off x="6411810" y="3287254"/>
            <a:ext cx="3935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T</a:t>
            </a:r>
            <a:r>
              <a:rPr lang="en-US" altLang="zh-CN" b="1" baseline="-25000" dirty="0">
                <a:solidFill>
                  <a:srgbClr val="BE384B"/>
                </a:solidFill>
              </a:rPr>
              <a:t>s</a:t>
            </a:r>
            <a:endParaRPr lang="zh-CN" altLang="en-US" b="1" baseline="-25000" dirty="0">
              <a:solidFill>
                <a:srgbClr val="BE384B"/>
              </a:solidFill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6CB376F-01BE-EF4C-923C-D475E746F28A}"/>
              </a:ext>
            </a:extLst>
          </p:cNvPr>
          <p:cNvGrpSpPr/>
          <p:nvPr/>
        </p:nvGrpSpPr>
        <p:grpSpPr>
          <a:xfrm>
            <a:off x="3981061" y="3653570"/>
            <a:ext cx="2844612" cy="307804"/>
            <a:chOff x="3892928" y="2760360"/>
            <a:chExt cx="2844612" cy="307804"/>
          </a:xfrm>
        </p:grpSpPr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73EF9971-9FF7-AA47-A96E-8F62D8FA17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2929" y="2892587"/>
              <a:ext cx="2844611" cy="4710"/>
            </a:xfrm>
            <a:prstGeom prst="line">
              <a:avLst/>
            </a:prstGeom>
            <a:ln w="635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12E13449-52FE-A041-A91C-A4EA7D92242A}"/>
                </a:ext>
              </a:extLst>
            </p:cNvPr>
            <p:cNvCxnSpPr>
              <a:cxnSpLocks/>
            </p:cNvCxnSpPr>
            <p:nvPr/>
          </p:nvCxnSpPr>
          <p:spPr>
            <a:xfrm>
              <a:off x="3892928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99564555-0937-6D46-A341-CEF2818B0FFE}"/>
                </a:ext>
              </a:extLst>
            </p:cNvPr>
            <p:cNvCxnSpPr>
              <a:cxnSpLocks/>
            </p:cNvCxnSpPr>
            <p:nvPr/>
          </p:nvCxnSpPr>
          <p:spPr>
            <a:xfrm>
              <a:off x="6737540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EF22E534-1475-4347-A950-1DD39741C079}"/>
              </a:ext>
            </a:extLst>
          </p:cNvPr>
          <p:cNvSpPr/>
          <p:nvPr/>
        </p:nvSpPr>
        <p:spPr>
          <a:xfrm>
            <a:off x="6737540" y="3683820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30527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EFA23D-7D74-0043-B677-D52919E7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6B3B0-69CF-8245-A152-24DB35F72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Since we know the </a:t>
            </a:r>
            <a:r>
              <a:rPr kumimoji="1" lang="en-US" altLang="zh-CN" dirty="0" err="1">
                <a:solidFill>
                  <a:srgbClr val="C00000"/>
                </a:solidFill>
              </a:rPr>
              <a:t>tsrv</a:t>
            </a:r>
            <a:r>
              <a:rPr kumimoji="1" lang="en-US" altLang="zh-CN" b="0" dirty="0">
                <a:solidFill>
                  <a:schemeClr val="tx1"/>
                </a:solidFill>
              </a:rPr>
              <a:t>, the key question is how to calculate the </a:t>
            </a:r>
            <a:r>
              <a:rPr kumimoji="1" lang="en-US" altLang="zh-CN" dirty="0">
                <a:solidFill>
                  <a:srgbClr val="BE384B"/>
                </a:solidFill>
              </a:rPr>
              <a:t>interval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Interval &gt;= T – tend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Interval &lt;= 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s</a:t>
            </a:r>
            <a:r>
              <a:rPr kumimoji="1" lang="en-US" altLang="zh-CN" dirty="0">
                <a:solidFill>
                  <a:schemeClr val="tx1"/>
                </a:solidFill>
              </a:rPr>
              <a:t> =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+ Interval </a:t>
            </a:r>
          </a:p>
          <a:p>
            <a:pPr lvl="1">
              <a:buClr>
                <a:srgbClr val="BE384B"/>
              </a:buClr>
              <a:buFont typeface="Wingdings" pitchFamily="2" charset="2"/>
              <a:buChar char="Ø"/>
            </a:pP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T – tend + </a:t>
            </a:r>
            <a:r>
              <a:rPr kumimoji="1" lang="en-US" altLang="zh-CN" dirty="0" err="1">
                <a:solidFill>
                  <a:schemeClr val="tx1"/>
                </a:solidFill>
                <a:highlight>
                  <a:srgbClr val="FFFF00"/>
                </a:highlight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 &lt;= T</a:t>
            </a:r>
            <a:r>
              <a:rPr kumimoji="1" lang="en-US" altLang="zh-CN" baseline="-25000" dirty="0">
                <a:solidFill>
                  <a:schemeClr val="tx1"/>
                </a:solidFill>
                <a:highlight>
                  <a:srgbClr val="FFFF00"/>
                </a:highlight>
              </a:rPr>
              <a:t>s 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&lt;= T – </a:t>
            </a:r>
            <a:r>
              <a:rPr kumimoji="1" lang="en-US" altLang="zh-CN" dirty="0" err="1">
                <a:solidFill>
                  <a:schemeClr val="tx1"/>
                </a:solidFill>
                <a:highlight>
                  <a:srgbClr val="FFFF00"/>
                </a:highlight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 + </a:t>
            </a:r>
            <a:r>
              <a:rPr kumimoji="1" lang="en-US" altLang="zh-CN" dirty="0" err="1">
                <a:solidFill>
                  <a:schemeClr val="tx1"/>
                </a:solidFill>
                <a:highlight>
                  <a:srgbClr val="FFFF00"/>
                </a:highlight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 (based on our simplification)</a:t>
            </a:r>
            <a:endParaRPr kumimoji="1" lang="en-US" altLang="zh-CN" dirty="0">
              <a:solidFill>
                <a:srgbClr val="BE384B"/>
              </a:solidFill>
              <a:highlight>
                <a:srgbClr val="FFFF00"/>
              </a:highlight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D13A3-252D-9F48-9921-30252EA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B4A4E3B-5980-8043-ABD1-75AA9D44A1E7}"/>
              </a:ext>
            </a:extLst>
          </p:cNvPr>
          <p:cNvCxnSpPr>
            <a:cxnSpLocks/>
          </p:cNvCxnSpPr>
          <p:nvPr/>
        </p:nvCxnSpPr>
        <p:spPr>
          <a:xfrm flipH="1">
            <a:off x="6825673" y="3533456"/>
            <a:ext cx="3734" cy="1588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39D94F9-EB85-F444-BD66-15F56AE7CE2D}"/>
              </a:ext>
            </a:extLst>
          </p:cNvPr>
          <p:cNvCxnSpPr>
            <a:cxnSpLocks/>
          </p:cNvCxnSpPr>
          <p:nvPr/>
        </p:nvCxnSpPr>
        <p:spPr>
          <a:xfrm>
            <a:off x="2628000" y="4900944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6C8C2A3-2B5E-7845-AE42-7F677EDBEB1D}"/>
              </a:ext>
            </a:extLst>
          </p:cNvPr>
          <p:cNvCxnSpPr>
            <a:cxnSpLocks/>
          </p:cNvCxnSpPr>
          <p:nvPr/>
        </p:nvCxnSpPr>
        <p:spPr>
          <a:xfrm>
            <a:off x="2628000" y="3773822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95864646-D5DA-B14A-9C59-D48920BBAD65}"/>
              </a:ext>
            </a:extLst>
          </p:cNvPr>
          <p:cNvSpPr/>
          <p:nvPr/>
        </p:nvSpPr>
        <p:spPr>
          <a:xfrm>
            <a:off x="1619672" y="471627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20B31F-3997-5049-9D1F-E2AF32EEE39F}"/>
              </a:ext>
            </a:extLst>
          </p:cNvPr>
          <p:cNvSpPr/>
          <p:nvPr/>
        </p:nvSpPr>
        <p:spPr>
          <a:xfrm>
            <a:off x="1619672" y="3538910"/>
            <a:ext cx="902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 </a:t>
            </a:r>
          </a:p>
          <a:p>
            <a:r>
              <a:rPr kumimoji="1" lang="en-US" altLang="zh-CN" b="1" dirty="0"/>
              <a:t>Server</a:t>
            </a:r>
            <a:endParaRPr lang="zh-CN" altLang="en-US" b="1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013D2C7C-A4C8-984E-9F2C-95136DC0162D}"/>
              </a:ext>
            </a:extLst>
          </p:cNvPr>
          <p:cNvCxnSpPr>
            <a:cxnSpLocks/>
          </p:cNvCxnSpPr>
          <p:nvPr/>
        </p:nvCxnSpPr>
        <p:spPr>
          <a:xfrm flipV="1">
            <a:off x="3167844" y="3773822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32160A8D-ADAC-F14C-9EC4-ED3CCA65A67A}"/>
              </a:ext>
            </a:extLst>
          </p:cNvPr>
          <p:cNvCxnSpPr>
            <a:cxnSpLocks/>
          </p:cNvCxnSpPr>
          <p:nvPr/>
        </p:nvCxnSpPr>
        <p:spPr>
          <a:xfrm>
            <a:off x="3923928" y="3773822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2D65A6F9-761B-5F48-9438-054D6C076D41}"/>
              </a:ext>
            </a:extLst>
          </p:cNvPr>
          <p:cNvSpPr/>
          <p:nvPr/>
        </p:nvSpPr>
        <p:spPr>
          <a:xfrm>
            <a:off x="3614647" y="3383355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255951-FE26-A44B-BC18-E9B6C431AE12}"/>
              </a:ext>
            </a:extLst>
          </p:cNvPr>
          <p:cNvSpPr/>
          <p:nvPr/>
        </p:nvSpPr>
        <p:spPr>
          <a:xfrm>
            <a:off x="2889562" y="4957775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BCCAE12-8841-FE4F-B78B-4BAEA1918B6E}"/>
              </a:ext>
            </a:extLst>
          </p:cNvPr>
          <p:cNvSpPr/>
          <p:nvPr/>
        </p:nvSpPr>
        <p:spPr>
          <a:xfrm>
            <a:off x="4435268" y="4951437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D0A1ADB-3916-9340-A443-58F664D18FCC}"/>
              </a:ext>
            </a:extLst>
          </p:cNvPr>
          <p:cNvSpPr/>
          <p:nvPr/>
        </p:nvSpPr>
        <p:spPr>
          <a:xfrm>
            <a:off x="6737540" y="4786327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EFA4D84-C2C1-004E-A07B-C0DED13D0C0F}"/>
              </a:ext>
            </a:extLst>
          </p:cNvPr>
          <p:cNvSpPr/>
          <p:nvPr/>
        </p:nvSpPr>
        <p:spPr>
          <a:xfrm>
            <a:off x="6411810" y="4517162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</a:t>
            </a:r>
            <a:endParaRPr lang="zh-CN" altLang="en-US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527DDA2F-CC17-704F-AB41-1F0F52A04E0E}"/>
              </a:ext>
            </a:extLst>
          </p:cNvPr>
          <p:cNvCxnSpPr/>
          <p:nvPr/>
        </p:nvCxnSpPr>
        <p:spPr>
          <a:xfrm>
            <a:off x="5220072" y="3377803"/>
            <a:ext cx="0" cy="2337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D70B302E-1030-134E-8EA9-85AFA41940D5}"/>
              </a:ext>
            </a:extLst>
          </p:cNvPr>
          <p:cNvSpPr/>
          <p:nvPr/>
        </p:nvSpPr>
        <p:spPr>
          <a:xfrm>
            <a:off x="4874705" y="3158161"/>
            <a:ext cx="6976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Sync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56F8C53-A84D-D144-AC12-B78AED644A9B}"/>
              </a:ext>
            </a:extLst>
          </p:cNvPr>
          <p:cNvGrpSpPr/>
          <p:nvPr/>
        </p:nvGrpSpPr>
        <p:grpSpPr>
          <a:xfrm>
            <a:off x="3981061" y="3653570"/>
            <a:ext cx="2844612" cy="307804"/>
            <a:chOff x="3892928" y="2760360"/>
            <a:chExt cx="2844612" cy="307804"/>
          </a:xfrm>
        </p:grpSpPr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3A6CE4CF-829E-3245-9FF7-299D4A41A9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2929" y="2892587"/>
              <a:ext cx="2844611" cy="4710"/>
            </a:xfrm>
            <a:prstGeom prst="line">
              <a:avLst/>
            </a:prstGeom>
            <a:ln w="635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9B1B9A3F-0B27-4F44-B7F6-9596240A9CEF}"/>
                </a:ext>
              </a:extLst>
            </p:cNvPr>
            <p:cNvCxnSpPr>
              <a:cxnSpLocks/>
            </p:cNvCxnSpPr>
            <p:nvPr/>
          </p:nvCxnSpPr>
          <p:spPr>
            <a:xfrm>
              <a:off x="3892928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BCD8F202-92B1-2245-87E2-164417F4D81B}"/>
                </a:ext>
              </a:extLst>
            </p:cNvPr>
            <p:cNvCxnSpPr>
              <a:cxnSpLocks/>
            </p:cNvCxnSpPr>
            <p:nvPr/>
          </p:nvCxnSpPr>
          <p:spPr>
            <a:xfrm>
              <a:off x="6737540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888947AD-6B7C-6C4E-BED8-18AC94592925}"/>
              </a:ext>
            </a:extLst>
          </p:cNvPr>
          <p:cNvSpPr/>
          <p:nvPr/>
        </p:nvSpPr>
        <p:spPr>
          <a:xfrm>
            <a:off x="4844969" y="3860070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Interval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7306BBC-32A3-0F4A-B997-33CB5EFEA4BB}"/>
              </a:ext>
            </a:extLst>
          </p:cNvPr>
          <p:cNvSpPr/>
          <p:nvPr/>
        </p:nvSpPr>
        <p:spPr>
          <a:xfrm>
            <a:off x="6411810" y="3287254"/>
            <a:ext cx="3935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T</a:t>
            </a:r>
            <a:r>
              <a:rPr lang="en-US" altLang="zh-CN" b="1" baseline="-25000" dirty="0">
                <a:solidFill>
                  <a:srgbClr val="BE384B"/>
                </a:solidFill>
              </a:rPr>
              <a:t>s</a:t>
            </a:r>
            <a:endParaRPr lang="zh-CN" altLang="en-US" b="1" baseline="-25000" dirty="0">
              <a:solidFill>
                <a:srgbClr val="BE384B"/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EF22E534-1475-4347-A950-1DD39741C079}"/>
              </a:ext>
            </a:extLst>
          </p:cNvPr>
          <p:cNvSpPr/>
          <p:nvPr/>
        </p:nvSpPr>
        <p:spPr>
          <a:xfrm>
            <a:off x="6737540" y="3683820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1BB2B1FB-FC8D-7648-9477-E22B20F1DF89}"/>
              </a:ext>
            </a:extLst>
          </p:cNvPr>
          <p:cNvSpPr/>
          <p:nvPr/>
        </p:nvSpPr>
        <p:spPr>
          <a:xfrm>
            <a:off x="5272333" y="1824863"/>
            <a:ext cx="3106679" cy="626701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Question: what if there is a drift between client &amp; server?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500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EFA23D-7D74-0043-B677-D52919E7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6B3B0-69CF-8245-A152-24DB35F72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trike="sngStrike" dirty="0"/>
              <a:t>Simplification: assuming server advances in the same speed as clients</a:t>
            </a:r>
          </a:p>
          <a:p>
            <a:pPr lvl="1">
              <a:buClr>
                <a:srgbClr val="BE384B"/>
              </a:buClr>
              <a:buFont typeface="Wingdings" pitchFamily="2" charset="2"/>
              <a:buChar char="Ø"/>
            </a:pPr>
            <a:r>
              <a:rPr kumimoji="1" lang="en-US" altLang="zh-CN" dirty="0">
                <a:solidFill>
                  <a:schemeClr val="tx1"/>
                </a:solidFill>
              </a:rPr>
              <a:t>T – tend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&lt;= T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s </a:t>
            </a:r>
            <a:r>
              <a:rPr kumimoji="1" lang="en-US" altLang="zh-CN" dirty="0">
                <a:solidFill>
                  <a:schemeClr val="tx1"/>
                </a:solidFill>
              </a:rPr>
              <a:t>&lt;= 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(based on our simplification)</a:t>
            </a:r>
            <a:endParaRPr kumimoji="1" lang="en-US" altLang="zh-CN" dirty="0">
              <a:solidFill>
                <a:srgbClr val="BE384B"/>
              </a:solidFill>
            </a:endParaRPr>
          </a:p>
          <a:p>
            <a:r>
              <a:rPr kumimoji="1" lang="en-US" altLang="zh-CN" dirty="0"/>
              <a:t>Assume</a:t>
            </a:r>
            <a:r>
              <a:rPr kumimoji="1" lang="zh-CN" altLang="en-US" dirty="0"/>
              <a:t> </a:t>
            </a:r>
            <a:r>
              <a:rPr kumimoji="1" lang="en-US" altLang="zh-CN" dirty="0"/>
              <a:t>a fixed </a:t>
            </a:r>
            <a:r>
              <a:rPr kumimoji="1" lang="en-US" altLang="zh-CN" sz="3200" dirty="0">
                <a:solidFill>
                  <a:srgbClr val="C00000"/>
                </a:solidFill>
                <a:latin typeface="Symbol" pitchFamily="2" charset="2"/>
              </a:rPr>
              <a:t>e </a:t>
            </a:r>
            <a:r>
              <a:rPr kumimoji="1" lang="en-US" altLang="zh-CN" dirty="0"/>
              <a:t>drift rate between client &amp; server</a:t>
            </a:r>
          </a:p>
          <a:p>
            <a:pPr lvl="1"/>
            <a:r>
              <a:rPr kumimoji="1" lang="en-US" altLang="zh-CN" dirty="0"/>
              <a:t>After t time, the drift between client &amp; server is </a:t>
            </a:r>
            <a:r>
              <a:rPr kumimoji="1" lang="en-US" altLang="zh-CN" b="1" dirty="0">
                <a:solidFill>
                  <a:srgbClr val="C00000"/>
                </a:solidFill>
              </a:rPr>
              <a:t>(1 +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solidFill>
                  <a:srgbClr val="C00000"/>
                </a:solidFill>
              </a:rPr>
              <a:t>(1 -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</a:p>
          <a:p>
            <a:pPr lvl="2"/>
            <a:r>
              <a:rPr kumimoji="1" lang="en-US" altLang="zh-CN" sz="1800" dirty="0">
                <a:solidFill>
                  <a:schemeClr val="tx1"/>
                </a:solidFill>
              </a:rPr>
              <a:t>Spanner assumes a fixed as 200us / second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Then the interval is regulated as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(T – tend) *</a:t>
            </a:r>
            <a:r>
              <a:rPr kumimoji="1" lang="en-US" altLang="zh-CN" b="1" dirty="0">
                <a:solidFill>
                  <a:srgbClr val="C00000"/>
                </a:solidFill>
              </a:rPr>
              <a:t>  (1 -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  <a:r>
              <a:rPr kumimoji="1" lang="en-US" altLang="zh-CN" dirty="0">
                <a:solidFill>
                  <a:schemeClr val="tx1"/>
                </a:solidFill>
              </a:rPr>
              <a:t> 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&lt;= T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s </a:t>
            </a:r>
            <a:r>
              <a:rPr kumimoji="1" lang="en-US" altLang="zh-CN" dirty="0">
                <a:solidFill>
                  <a:schemeClr val="tx1"/>
                </a:solidFill>
              </a:rPr>
              <a:t>&lt;= (T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) * </a:t>
            </a:r>
            <a:r>
              <a:rPr kumimoji="1" lang="en-US" altLang="zh-CN" b="1" dirty="0">
                <a:solidFill>
                  <a:srgbClr val="C00000"/>
                </a:solidFill>
              </a:rPr>
              <a:t>(1 +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  <a:r>
              <a:rPr kumimoji="1" lang="en-US" altLang="zh-CN" dirty="0">
                <a:solidFill>
                  <a:schemeClr val="tx1"/>
                </a:solidFill>
              </a:rPr>
              <a:t>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Done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D13A3-252D-9F48-9921-30252EA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B80359B-0A82-A849-BA51-62E51225B08D}"/>
              </a:ext>
            </a:extLst>
          </p:cNvPr>
          <p:cNvSpPr/>
          <p:nvPr/>
        </p:nvSpPr>
        <p:spPr>
          <a:xfrm>
            <a:off x="827584" y="3937620"/>
            <a:ext cx="2664296" cy="360040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0EAB315-A87F-8F4E-B6B7-19A9B32F2B08}"/>
              </a:ext>
            </a:extLst>
          </p:cNvPr>
          <p:cNvSpPr/>
          <p:nvPr/>
        </p:nvSpPr>
        <p:spPr>
          <a:xfrm>
            <a:off x="4355976" y="3895086"/>
            <a:ext cx="2880320" cy="360040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E9556E8-13FE-254B-B96F-8DC2A437A4A0}"/>
              </a:ext>
            </a:extLst>
          </p:cNvPr>
          <p:cNvSpPr/>
          <p:nvPr/>
        </p:nvSpPr>
        <p:spPr>
          <a:xfrm>
            <a:off x="2483768" y="4297660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E70AECA-85EF-7E45-A2B1-06E6FF12DD57}"/>
              </a:ext>
            </a:extLst>
          </p:cNvPr>
          <p:cNvSpPr/>
          <p:nvPr/>
        </p:nvSpPr>
        <p:spPr>
          <a:xfrm>
            <a:off x="5422419" y="4297660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U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F620DEA8-8511-294C-A9C0-2AA6DE646A1F}"/>
              </a:ext>
            </a:extLst>
          </p:cNvPr>
          <p:cNvSpPr/>
          <p:nvPr/>
        </p:nvSpPr>
        <p:spPr>
          <a:xfrm>
            <a:off x="6300191" y="1906762"/>
            <a:ext cx="2880321" cy="626701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/>
              <a:t>Solution: regulate with the drift rate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982297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6B5B6-5517-194D-88CC-7277C30C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Commit </a:t>
            </a:r>
            <a:r>
              <a:rPr kumimoji="1" lang="en-US" altLang="zh-CN"/>
              <a:t>wait revisited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D920E6-67BF-7E4D-8908-3756F1CF9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794075"/>
          </a:xfrm>
        </p:spPr>
        <p:txBody>
          <a:bodyPr/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How to achieve this?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Commit wait</a:t>
            </a:r>
            <a:r>
              <a:rPr kumimoji="1" lang="en-US" altLang="zh-CN" dirty="0"/>
              <a:t> for read-write TX: after acquire the commit timestamp, the coordinator wait until (U – L)</a:t>
            </a:r>
            <a:r>
              <a:rPr kumimoji="1" lang="en-US" altLang="zh-CN" b="1" dirty="0">
                <a:solidFill>
                  <a:srgbClr val="C00000"/>
                </a:solidFill>
              </a:rPr>
              <a:t>(1 +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  <a:r>
              <a:rPr kumimoji="1" lang="en-US" altLang="zh-CN" dirty="0"/>
              <a:t> and uses U as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DFB25-8B24-B040-9CB8-8CA148EB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D68D190-97ED-A54A-8705-81BE71CFB7D7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0A476B48-7693-7844-B654-4EEBCF5002E7}"/>
              </a:ext>
            </a:extLst>
          </p:cNvPr>
          <p:cNvSpPr/>
          <p:nvPr/>
        </p:nvSpPr>
        <p:spPr>
          <a:xfrm>
            <a:off x="1730431" y="4223481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Real time</a:t>
            </a:r>
            <a:endParaRPr lang="zh-CN" altLang="en-US" b="1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CECC4025-414F-484C-A2B1-76524187CF89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05CAAB2-C61C-7F49-9EAC-787CE16AC4E3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60A6F4E-B614-0A44-B057-D2B8CCB60EF9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A0417E9-C210-4E41-9124-69FEFB84C899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EB311955-E695-DE4F-A78F-030FB3232AB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BA000F34-6C18-BD4D-8B0C-6382B67FF706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CF45AB09-F83D-DA42-924F-9BDE949170F3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71DD159-C1DB-1642-9597-953C42811E0C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D4BA00D-6F51-9545-94CB-CC55ACA69EC5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46A26AF-ABC3-6346-A03B-4789FCB226E0}"/>
              </a:ext>
            </a:extLst>
          </p:cNvPr>
          <p:cNvSpPr/>
          <p:nvPr/>
        </p:nvSpPr>
        <p:spPr>
          <a:xfrm>
            <a:off x="1979712" y="5008137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 commit time-stamp</a:t>
            </a:r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B29427E-29FF-8A44-944D-E54A92EE70C0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C5A81DDB-ACE6-664D-8949-08D151CE3198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6AA39919-C82D-E941-BF4A-4394AFC52D47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3DC41F4E-C992-D647-9B43-6402EA51EC4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E0D14B22-CDF0-3249-B152-EC463126CDC5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B6E36AA-E47D-8F40-A5B6-2EE709778B10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A2AE62DE-F999-CA40-902F-32BECEABBDF7}"/>
              </a:ext>
            </a:extLst>
          </p:cNvPr>
          <p:cNvCxnSpPr>
            <a:stCxn id="30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3">
            <a:extLst>
              <a:ext uri="{FF2B5EF4-FFF2-40B4-BE49-F238E27FC236}">
                <a16:creationId xmlns:a16="http://schemas.microsoft.com/office/drawing/2014/main" id="{A6D169B7-B2ED-FBB8-0CF8-7F3A9C59B063}"/>
              </a:ext>
            </a:extLst>
          </p:cNvPr>
          <p:cNvSpPr/>
          <p:nvPr/>
        </p:nvSpPr>
        <p:spPr>
          <a:xfrm>
            <a:off x="5274477" y="4764765"/>
            <a:ext cx="2701431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>
                <a:solidFill>
                  <a:srgbClr val="BE384B"/>
                </a:solidFill>
              </a:rPr>
              <a:t>Note! During the interval, the TX is not committed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872699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828CB2-A5CF-B449-B894-B869EB80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adopts multiple time servers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D0A29C-63A7-A94C-8E5D-49032749F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891765"/>
            <a:ext cx="8229600" cy="684589"/>
          </a:xfrm>
        </p:spPr>
        <p:txBody>
          <a:bodyPr/>
          <a:lstStyle/>
          <a:p>
            <a:r>
              <a:rPr kumimoji="1" lang="en-US" altLang="zh-CN" dirty="0"/>
              <a:t>Called </a:t>
            </a:r>
            <a:r>
              <a:rPr kumimoji="1" lang="en-US" altLang="zh-CN" dirty="0" err="1"/>
              <a:t>timemaster</a:t>
            </a:r>
            <a:r>
              <a:rPr kumimoji="1" lang="en-US" altLang="zh-CN" dirty="0"/>
              <a:t> (</a:t>
            </a:r>
            <a:r>
              <a:rPr kumimoji="1" lang="en-US" altLang="zh-CN" dirty="0">
                <a:sym typeface="Wingdings" pitchFamily="2" charset="2"/>
              </a:rPr>
              <a:t>) in Spanner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46EF02-6795-1047-9D0D-6866B1110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C638444-E925-F44C-8601-39DDE3D2ABAF}"/>
              </a:ext>
            </a:extLst>
          </p:cNvPr>
          <p:cNvSpPr txBox="1"/>
          <p:nvPr/>
        </p:nvSpPr>
        <p:spPr>
          <a:xfrm>
            <a:off x="1334454" y="4442765"/>
            <a:ext cx="140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Datacenter 1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5C4C8B3-D5AE-6447-8627-23616D3B145B}"/>
              </a:ext>
            </a:extLst>
          </p:cNvPr>
          <p:cNvSpPr txBox="1"/>
          <p:nvPr/>
        </p:nvSpPr>
        <p:spPr>
          <a:xfrm>
            <a:off x="6053195" y="4442765"/>
            <a:ext cx="140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Datacenter n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C98779E-F51D-9E48-A4F1-39C81BB14E6F}"/>
              </a:ext>
            </a:extLst>
          </p:cNvPr>
          <p:cNvSpPr txBox="1"/>
          <p:nvPr/>
        </p:nvSpPr>
        <p:spPr>
          <a:xfrm>
            <a:off x="5260729" y="4442765"/>
            <a:ext cx="34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4D1D731-03B9-A243-B5ED-89EAEA5E03AA}"/>
              </a:ext>
            </a:extLst>
          </p:cNvPr>
          <p:cNvSpPr txBox="1"/>
          <p:nvPr/>
        </p:nvSpPr>
        <p:spPr>
          <a:xfrm>
            <a:off x="3161220" y="4442765"/>
            <a:ext cx="140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Datacenter 2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831E78CC-1ECE-604E-A8F0-434C6E4C2D7C}"/>
              </a:ext>
            </a:extLst>
          </p:cNvPr>
          <p:cNvSpPr/>
          <p:nvPr/>
        </p:nvSpPr>
        <p:spPr>
          <a:xfrm>
            <a:off x="1279157" y="145415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5D17D397-14CB-2C40-B099-94B021A2B9C8}"/>
              </a:ext>
            </a:extLst>
          </p:cNvPr>
          <p:cNvSpPr/>
          <p:nvPr/>
        </p:nvSpPr>
        <p:spPr>
          <a:xfrm>
            <a:off x="3105923" y="145415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33175778-9E93-BF4D-B0C3-97DA53597E4A}"/>
              </a:ext>
            </a:extLst>
          </p:cNvPr>
          <p:cNvSpPr/>
          <p:nvPr/>
        </p:nvSpPr>
        <p:spPr>
          <a:xfrm>
            <a:off x="5997898" y="145415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6425E521-1ACD-5C4F-B93F-B14163A6F1AE}"/>
              </a:ext>
            </a:extLst>
          </p:cNvPr>
          <p:cNvSpPr/>
          <p:nvPr/>
        </p:nvSpPr>
        <p:spPr>
          <a:xfrm>
            <a:off x="3105923" y="2441575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4AC63B67-CD10-2E4A-8C7C-C99C2F2665D6}"/>
              </a:ext>
            </a:extLst>
          </p:cNvPr>
          <p:cNvSpPr/>
          <p:nvPr/>
        </p:nvSpPr>
        <p:spPr>
          <a:xfrm>
            <a:off x="5997898" y="2441575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3C743FB2-98BB-1940-A55A-04FCC86CFF68}"/>
              </a:ext>
            </a:extLst>
          </p:cNvPr>
          <p:cNvSpPr/>
          <p:nvPr/>
        </p:nvSpPr>
        <p:spPr>
          <a:xfrm>
            <a:off x="1279157" y="375920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800000"/>
                </a:solidFill>
              </a:rPr>
              <a:t>Client</a:t>
            </a:r>
          </a:p>
        </p:txBody>
      </p:sp>
      <p:cxnSp>
        <p:nvCxnSpPr>
          <p:cNvPr id="16" name="Straight Connector 5">
            <a:extLst>
              <a:ext uri="{FF2B5EF4-FFF2-40B4-BE49-F238E27FC236}">
                <a16:creationId xmlns:a16="http://schemas.microsoft.com/office/drawing/2014/main" id="{9DEBD7EF-9EDE-E04B-B556-F74A20E4E404}"/>
              </a:ext>
            </a:extLst>
          </p:cNvPr>
          <p:cNvCxnSpPr/>
          <p:nvPr/>
        </p:nvCxnSpPr>
        <p:spPr>
          <a:xfrm>
            <a:off x="850900" y="3479800"/>
            <a:ext cx="6858000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4651CD-326A-B042-B0EC-73090A334B72}"/>
              </a:ext>
            </a:extLst>
          </p:cNvPr>
          <p:cNvCxnSpPr/>
          <p:nvPr/>
        </p:nvCxnSpPr>
        <p:spPr>
          <a:xfrm flipV="1">
            <a:off x="2590800" y="3089275"/>
            <a:ext cx="1016000" cy="669925"/>
          </a:xfrm>
          <a:prstGeom prst="line">
            <a:avLst/>
          </a:prstGeom>
          <a:ln>
            <a:solidFill>
              <a:schemeClr val="accent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9">
            <a:extLst>
              <a:ext uri="{FF2B5EF4-FFF2-40B4-BE49-F238E27FC236}">
                <a16:creationId xmlns:a16="http://schemas.microsoft.com/office/drawing/2014/main" id="{4D7D9F94-45CE-7149-B0EF-0BC9159A56B7}"/>
              </a:ext>
            </a:extLst>
          </p:cNvPr>
          <p:cNvCxnSpPr>
            <a:stCxn id="15" idx="3"/>
          </p:cNvCxnSpPr>
          <p:nvPr/>
        </p:nvCxnSpPr>
        <p:spPr>
          <a:xfrm flipV="1">
            <a:off x="2790457" y="2101851"/>
            <a:ext cx="3635743" cy="1981199"/>
          </a:xfrm>
          <a:prstGeom prst="line">
            <a:avLst/>
          </a:prstGeom>
          <a:ln>
            <a:solidFill>
              <a:srgbClr val="F7964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0">
            <a:extLst>
              <a:ext uri="{FF2B5EF4-FFF2-40B4-BE49-F238E27FC236}">
                <a16:creationId xmlns:a16="http://schemas.microsoft.com/office/drawing/2014/main" id="{3C92C22E-795E-1A45-B566-E1882AF92875}"/>
              </a:ext>
            </a:extLst>
          </p:cNvPr>
          <p:cNvCxnSpPr>
            <a:stCxn id="15" idx="0"/>
            <a:endCxn id="21" idx="2"/>
          </p:cNvCxnSpPr>
          <p:nvPr/>
        </p:nvCxnSpPr>
        <p:spPr>
          <a:xfrm flipV="1">
            <a:off x="2034807" y="3089275"/>
            <a:ext cx="0" cy="669925"/>
          </a:xfrm>
          <a:prstGeom prst="line">
            <a:avLst/>
          </a:prstGeom>
          <a:ln>
            <a:solidFill>
              <a:srgbClr val="F7964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3">
            <a:extLst>
              <a:ext uri="{FF2B5EF4-FFF2-40B4-BE49-F238E27FC236}">
                <a16:creationId xmlns:a16="http://schemas.microsoft.com/office/drawing/2014/main" id="{0D2C9358-6720-8A4B-9A72-159B79B065C6}"/>
              </a:ext>
            </a:extLst>
          </p:cNvPr>
          <p:cNvCxnSpPr/>
          <p:nvPr/>
        </p:nvCxnSpPr>
        <p:spPr>
          <a:xfrm flipV="1">
            <a:off x="1603007" y="2101851"/>
            <a:ext cx="0" cy="1657349"/>
          </a:xfrm>
          <a:prstGeom prst="line">
            <a:avLst/>
          </a:prstGeom>
          <a:ln>
            <a:solidFill>
              <a:srgbClr val="F7964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11">
            <a:extLst>
              <a:ext uri="{FF2B5EF4-FFF2-40B4-BE49-F238E27FC236}">
                <a16:creationId xmlns:a16="http://schemas.microsoft.com/office/drawing/2014/main" id="{FAF6C2B7-8134-5143-8961-BB845A795A1F}"/>
              </a:ext>
            </a:extLst>
          </p:cNvPr>
          <p:cNvSpPr/>
          <p:nvPr/>
        </p:nvSpPr>
        <p:spPr>
          <a:xfrm>
            <a:off x="1279157" y="2441575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4A47504D-738D-AD4F-9804-C3E605E5754C}"/>
              </a:ext>
            </a:extLst>
          </p:cNvPr>
          <p:cNvSpPr/>
          <p:nvPr/>
        </p:nvSpPr>
        <p:spPr>
          <a:xfrm>
            <a:off x="1420313" y="2187056"/>
            <a:ext cx="6120680" cy="349702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Question: </a:t>
            </a:r>
            <a:r>
              <a:rPr lang="en-US" altLang="zh-CN" dirty="0"/>
              <a:t>how to keep different </a:t>
            </a:r>
            <a:r>
              <a:rPr lang="en-US" altLang="zh-CN" dirty="0" err="1"/>
              <a:t>timemasters</a:t>
            </a:r>
            <a:r>
              <a:rPr lang="en-US" altLang="zh-CN" dirty="0"/>
              <a:t> sync?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2303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 animBg="1"/>
      <p:bldP spid="22" grpId="1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B67CC-E8F8-1A45-AFC9-0DA6198AF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adopts multiple time servers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97A620-F9A2-DA42-83A2-8F71DB9B3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Time servers are backed by GPS &amp; atomic clocks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High-precision clocks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1 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second</a:t>
            </a:r>
            <a:r>
              <a:rPr kumimoji="1" lang="en-US" altLang="zh-CN" dirty="0">
                <a:solidFill>
                  <a:schemeClr val="tx1"/>
                </a:solidFill>
              </a:rPr>
              <a:t> drift after 20,000,000 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year</a:t>
            </a:r>
            <a:r>
              <a:rPr kumimoji="1" lang="en-US" altLang="zh-CN" dirty="0">
                <a:solidFill>
                  <a:schemeClr val="tx1"/>
                </a:solidFill>
              </a:rPr>
              <a:t>  (vs. 200us per second of CPU)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Atomic clocks are synchronized with each other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97AB10-9975-2842-9608-6EDD1522C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 dirty="0"/>
          </a:p>
        </p:txBody>
      </p:sp>
      <p:pic>
        <p:nvPicPr>
          <p:cNvPr id="20482" name="Picture 2" descr="創新科技署- 銫原子鐘標準">
            <a:extLst>
              <a:ext uri="{FF2B5EF4-FFF2-40B4-BE49-F238E27FC236}">
                <a16:creationId xmlns:a16="http://schemas.microsoft.com/office/drawing/2014/main" id="{FAD4A87B-FA3A-8A46-BC55-98494D9C6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0102"/>
            <a:ext cx="2796942" cy="104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1443A71-8795-FF4C-9956-9765AF3BA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188" y="3069819"/>
            <a:ext cx="5053623" cy="25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935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C92041-5DCB-E240-9765-DFF9374B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Final takeaway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: </a:t>
            </a:r>
            <a:r>
              <a:rPr lang="en-US" altLang="zh-CN" dirty="0"/>
              <a:t>Network-Induced Uncertainty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6DD9A6-2874-D848-A4FA-C821B8F6D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Interval of 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[ (T – tend) *</a:t>
            </a:r>
            <a:r>
              <a:rPr kumimoji="1" lang="en-US" altLang="zh-CN" b="1" dirty="0">
                <a:solidFill>
                  <a:srgbClr val="C00000"/>
                </a:solidFill>
              </a:rPr>
              <a:t>  </a:t>
            </a:r>
            <a:r>
              <a:rPr kumimoji="1" lang="en-US" altLang="zh-CN" dirty="0">
                <a:solidFill>
                  <a:schemeClr val="tx1"/>
                </a:solidFill>
              </a:rPr>
              <a:t>(1 - </a:t>
            </a:r>
            <a:r>
              <a:rPr kumimoji="1" lang="en-US" altLang="zh-CN" dirty="0">
                <a:solidFill>
                  <a:schemeClr val="tx1"/>
                </a:solidFill>
                <a:latin typeface="Symbol" pitchFamily="2" charset="2"/>
              </a:rPr>
              <a:t>e</a:t>
            </a:r>
            <a:r>
              <a:rPr kumimoji="1" lang="en-US" altLang="zh-CN" dirty="0">
                <a:solidFill>
                  <a:schemeClr val="tx1"/>
                </a:solidFill>
              </a:rPr>
              <a:t>) 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, (T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) * (1 + </a:t>
            </a:r>
            <a:r>
              <a:rPr kumimoji="1" lang="en-US" altLang="zh-CN" dirty="0">
                <a:solidFill>
                  <a:schemeClr val="tx1"/>
                </a:solidFill>
                <a:latin typeface="Symbol" pitchFamily="2" charset="2"/>
              </a:rPr>
              <a:t>e</a:t>
            </a:r>
            <a:r>
              <a:rPr kumimoji="1" lang="en-US" altLang="zh-CN" dirty="0">
                <a:solidFill>
                  <a:schemeClr val="tx1"/>
                </a:solidFill>
              </a:rPr>
              <a:t>)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]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is </a:t>
            </a:r>
            <a:r>
              <a:rPr kumimoji="1" lang="en-US" altLang="zh-CN" dirty="0" err="1">
                <a:solidFill>
                  <a:schemeClr val="tx1"/>
                </a:solidFill>
              </a:rPr>
              <a:t>rougly</a:t>
            </a:r>
            <a:r>
              <a:rPr kumimoji="1" lang="en-US" altLang="zh-CN" dirty="0">
                <a:solidFill>
                  <a:schemeClr val="tx1"/>
                </a:solidFill>
              </a:rPr>
              <a:t> estimated as the network delay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Can have spikes if </a:t>
            </a:r>
            <a:r>
              <a:rPr kumimoji="1" lang="en-US" altLang="zh-CN" dirty="0" err="1">
                <a:solidFill>
                  <a:schemeClr val="tx1"/>
                </a:solidFill>
              </a:rPr>
              <a:t>timemasters</a:t>
            </a:r>
            <a:r>
              <a:rPr kumimoji="1" lang="en-US" altLang="zh-CN" dirty="0">
                <a:solidFill>
                  <a:schemeClr val="tx1"/>
                </a:solidFill>
              </a:rPr>
              <a:t> are out of services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1FADEF-8F15-7543-BBF7-86B421A2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AB99288-D184-6F41-B5B6-349420324E6E}"/>
              </a:ext>
            </a:extLst>
          </p:cNvPr>
          <p:cNvCxnSpPr/>
          <p:nvPr/>
        </p:nvCxnSpPr>
        <p:spPr>
          <a:xfrm>
            <a:off x="584157" y="3735009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A353D688-3693-CF49-86F1-9F482C4843B9}"/>
              </a:ext>
            </a:extLst>
          </p:cNvPr>
          <p:cNvCxnSpPr/>
          <p:nvPr/>
        </p:nvCxnSpPr>
        <p:spPr>
          <a:xfrm>
            <a:off x="584157" y="4862131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5B52E4CC-B080-7447-8834-3401FDD5D8DF}"/>
              </a:ext>
            </a:extLst>
          </p:cNvPr>
          <p:cNvSpPr/>
          <p:nvPr/>
        </p:nvSpPr>
        <p:spPr>
          <a:xfrm>
            <a:off x="373021" y="3538771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Server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ABA9113-390D-9543-AC38-50A6007664E8}"/>
              </a:ext>
            </a:extLst>
          </p:cNvPr>
          <p:cNvSpPr/>
          <p:nvPr/>
        </p:nvSpPr>
        <p:spPr>
          <a:xfrm>
            <a:off x="373021" y="4626972"/>
            <a:ext cx="77457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Client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839B11E9-1DA9-634E-862C-0CFA2CDEDC4F}"/>
              </a:ext>
            </a:extLst>
          </p:cNvPr>
          <p:cNvCxnSpPr>
            <a:cxnSpLocks/>
          </p:cNvCxnSpPr>
          <p:nvPr/>
        </p:nvCxnSpPr>
        <p:spPr>
          <a:xfrm flipV="1">
            <a:off x="1664277" y="3735009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C749BBEB-4152-1B40-9C8B-CFBF3147BB73}"/>
              </a:ext>
            </a:extLst>
          </p:cNvPr>
          <p:cNvSpPr/>
          <p:nvPr/>
        </p:nvSpPr>
        <p:spPr>
          <a:xfrm>
            <a:off x="2111080" y="3344542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F61A970-9E67-7941-BC22-528A158729B2}"/>
              </a:ext>
            </a:extLst>
          </p:cNvPr>
          <p:cNvSpPr/>
          <p:nvPr/>
        </p:nvSpPr>
        <p:spPr>
          <a:xfrm>
            <a:off x="1385995" y="4918962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1A1649C-1AC8-1F49-B7F6-6174C377720C}"/>
              </a:ext>
            </a:extLst>
          </p:cNvPr>
          <p:cNvSpPr/>
          <p:nvPr/>
        </p:nvSpPr>
        <p:spPr>
          <a:xfrm>
            <a:off x="2931701" y="4912624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1BEE8FEB-9CA4-D34B-A5A2-874845B7CDF7}"/>
              </a:ext>
            </a:extLst>
          </p:cNvPr>
          <p:cNvCxnSpPr>
            <a:cxnSpLocks/>
          </p:cNvCxnSpPr>
          <p:nvPr/>
        </p:nvCxnSpPr>
        <p:spPr>
          <a:xfrm flipH="1">
            <a:off x="2420361" y="3756145"/>
            <a:ext cx="1" cy="115983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1C6DFBDF-2A09-A041-9CC0-58363C206C25}"/>
              </a:ext>
            </a:extLst>
          </p:cNvPr>
          <p:cNvCxnSpPr>
            <a:cxnSpLocks/>
          </p:cNvCxnSpPr>
          <p:nvPr/>
        </p:nvCxnSpPr>
        <p:spPr>
          <a:xfrm>
            <a:off x="1649825" y="3735009"/>
            <a:ext cx="1" cy="11187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3EF18DA-40AC-954D-A508-5583E0976E5E}"/>
              </a:ext>
            </a:extLst>
          </p:cNvPr>
          <p:cNvCxnSpPr>
            <a:cxnSpLocks/>
          </p:cNvCxnSpPr>
          <p:nvPr/>
        </p:nvCxnSpPr>
        <p:spPr>
          <a:xfrm>
            <a:off x="1649825" y="4503647"/>
            <a:ext cx="770536" cy="3002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37B48C43-25CA-E449-8917-31E1676F0991}"/>
              </a:ext>
            </a:extLst>
          </p:cNvPr>
          <p:cNvSpPr/>
          <p:nvPr/>
        </p:nvSpPr>
        <p:spPr>
          <a:xfrm>
            <a:off x="1685641" y="4088583"/>
            <a:ext cx="73609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delay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D29D6D42-1CAA-E046-BC34-84DDA4E40004}"/>
              </a:ext>
            </a:extLst>
          </p:cNvPr>
          <p:cNvCxnSpPr>
            <a:cxnSpLocks/>
          </p:cNvCxnSpPr>
          <p:nvPr/>
        </p:nvCxnSpPr>
        <p:spPr>
          <a:xfrm>
            <a:off x="2443961" y="3756145"/>
            <a:ext cx="804493" cy="1097616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983EF26C-BA2D-7F4D-9E78-D0CCAED284E2}"/>
              </a:ext>
            </a:extLst>
          </p:cNvPr>
          <p:cNvCxnSpPr>
            <a:cxnSpLocks/>
          </p:cNvCxnSpPr>
          <p:nvPr/>
        </p:nvCxnSpPr>
        <p:spPr>
          <a:xfrm>
            <a:off x="3923928" y="1924782"/>
            <a:ext cx="8737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ED594746-A2F1-2C4A-A078-9A1FDBE18BFF}"/>
              </a:ext>
            </a:extLst>
          </p:cNvPr>
          <p:cNvCxnSpPr>
            <a:cxnSpLocks/>
          </p:cNvCxnSpPr>
          <p:nvPr/>
        </p:nvCxnSpPr>
        <p:spPr>
          <a:xfrm>
            <a:off x="5796136" y="1921396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>
            <a:extLst>
              <a:ext uri="{FF2B5EF4-FFF2-40B4-BE49-F238E27FC236}">
                <a16:creationId xmlns:a16="http://schemas.microsoft.com/office/drawing/2014/main" id="{B160FBDB-A33C-4E4C-95CE-70C02BD1F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96" y="3265200"/>
            <a:ext cx="4083774" cy="201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圆角矩形标注 24">
            <a:extLst>
              <a:ext uri="{FF2B5EF4-FFF2-40B4-BE49-F238E27FC236}">
                <a16:creationId xmlns:a16="http://schemas.microsoft.com/office/drawing/2014/main" id="{FAB5D311-29E8-1B47-AA06-A10F00291B90}"/>
              </a:ext>
            </a:extLst>
          </p:cNvPr>
          <p:cNvSpPr/>
          <p:nvPr/>
        </p:nvSpPr>
        <p:spPr>
          <a:xfrm>
            <a:off x="6444208" y="2671809"/>
            <a:ext cx="2717793" cy="575373"/>
          </a:xfrm>
          <a:prstGeom prst="wedgeRoundRectCallout">
            <a:avLst>
              <a:gd name="adj1" fmla="val 6275"/>
              <a:gd name="adj2" fmla="val 87595"/>
              <a:gd name="adj3" fmla="val 16667"/>
            </a:avLst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B039385-5937-7945-9333-505CC41AF0A0}"/>
              </a:ext>
            </a:extLst>
          </p:cNvPr>
          <p:cNvSpPr/>
          <p:nvPr/>
        </p:nvSpPr>
        <p:spPr>
          <a:xfrm>
            <a:off x="6444208" y="2777211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Maintain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2 </a:t>
            </a:r>
            <a:r>
              <a:rPr kumimoji="1" lang="en-US" altLang="zh-CN" dirty="0" err="1"/>
              <a:t>timemasters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601745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9B067-FAAA-194F-A0F6-EFB640728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66F644-CE36-1645-AAF6-7FE19AE34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lang="en-US" altLang="zh-CN" dirty="0"/>
              <a:t>Reify clock uncertainty in time APIs</a:t>
            </a:r>
          </a:p>
          <a:p>
            <a:pPr lvl="1"/>
            <a:r>
              <a:rPr lang="en-US" altLang="zh-CN" dirty="0"/>
              <a:t>Known unknowns are better than unknown unknowns</a:t>
            </a:r>
          </a:p>
          <a:p>
            <a:pPr lvl="1"/>
            <a:r>
              <a:rPr lang="en-US" altLang="zh-CN" dirty="0"/>
              <a:t>Rethink algorithms (TX’s concurrency control) to make use of uncertainty</a:t>
            </a:r>
          </a:p>
          <a:p>
            <a:r>
              <a:rPr lang="en-US" altLang="zh-CN" dirty="0"/>
              <a:t>Stronger semantics are achievable</a:t>
            </a:r>
          </a:p>
          <a:p>
            <a:pPr lvl="1"/>
            <a:r>
              <a:rPr lang="en-US" altLang="zh-CN" dirty="0"/>
              <a:t>Greater scale != weaker semantics</a:t>
            </a:r>
          </a:p>
          <a:p>
            <a:pPr lvl="1"/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CAF200-92DF-6843-BA60-11E15D367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42239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E76AADF-0615-D840-B99D-BB827CE20B90}"/>
              </a:ext>
            </a:extLst>
          </p:cNvPr>
          <p:cNvSpPr txBox="1"/>
          <p:nvPr/>
        </p:nvSpPr>
        <p:spPr>
          <a:xfrm>
            <a:off x="1547664" y="2857501"/>
            <a:ext cx="167295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8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(Old)SQL</a:t>
            </a:r>
            <a:endParaRPr kumimoji="1" lang="zh-CN" altLang="en-US" sz="288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7F3F2D72-5CE9-1345-80A8-1EAB379B68C4}"/>
              </a:ext>
            </a:extLst>
          </p:cNvPr>
          <p:cNvSpPr/>
          <p:nvPr/>
        </p:nvSpPr>
        <p:spPr>
          <a:xfrm>
            <a:off x="3373193" y="2991034"/>
            <a:ext cx="583265" cy="259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2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1F1F763-EE5C-BA48-9C13-21133BEAF3AC}"/>
              </a:ext>
            </a:extLst>
          </p:cNvPr>
          <p:cNvSpPr txBox="1"/>
          <p:nvPr/>
        </p:nvSpPr>
        <p:spPr>
          <a:xfrm>
            <a:off x="4109034" y="2857501"/>
            <a:ext cx="13609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8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NoSQL</a:t>
            </a:r>
            <a:endParaRPr kumimoji="1" lang="zh-CN" altLang="en-US" sz="288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F196E0-DCB9-F540-AAB0-26C043691193}"/>
              </a:ext>
            </a:extLst>
          </p:cNvPr>
          <p:cNvSpPr/>
          <p:nvPr/>
        </p:nvSpPr>
        <p:spPr>
          <a:xfrm>
            <a:off x="-468560" y="0"/>
            <a:ext cx="3384376" cy="1129308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06536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B25498-EAFD-764A-B733-E92B2B9DE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OldSQL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Relational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ACID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DF2E9-F0CB-3045-910F-81E14B15F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824536"/>
          </a:xfrm>
        </p:spPr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architectural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historical</a:t>
            </a:r>
            <a:r>
              <a:rPr kumimoji="1" lang="zh-CN" altLang="en-US" dirty="0"/>
              <a:t> </a:t>
            </a:r>
            <a:r>
              <a:rPr kumimoji="1" lang="en" altLang="zh-CN" dirty="0"/>
              <a:t>﻿baggage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SQL</a:t>
            </a:r>
          </a:p>
          <a:p>
            <a:r>
              <a:rPr kumimoji="1" lang="en-US" altLang="zh-CN" dirty="0"/>
              <a:t>Abstraction</a:t>
            </a:r>
          </a:p>
          <a:p>
            <a:pPr lvl="1"/>
            <a:r>
              <a:rPr kumimoji="1" lang="en-US" altLang="zh-CN" dirty="0"/>
              <a:t>Relational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</a:p>
          <a:p>
            <a:r>
              <a:rPr kumimoji="1" lang="en-US" altLang="zh-CN" dirty="0"/>
              <a:t>Semantic</a:t>
            </a:r>
          </a:p>
          <a:p>
            <a:pPr lvl="1"/>
            <a:r>
              <a:rPr kumimoji="1" lang="en-US" altLang="zh-CN" dirty="0"/>
              <a:t>ACID</a:t>
            </a:r>
          </a:p>
          <a:p>
            <a:r>
              <a:rPr kumimoji="1" lang="en-US" altLang="zh-CN" dirty="0"/>
              <a:t>Architecture</a:t>
            </a:r>
          </a:p>
          <a:p>
            <a:pPr lvl="1"/>
            <a:r>
              <a:rPr kumimoji="1" lang="en-US" altLang="zh-CN" dirty="0"/>
              <a:t>Mostly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focus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Single-node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On-disk</a:t>
            </a:r>
          </a:p>
          <a:p>
            <a:r>
              <a:rPr kumimoji="1" lang="en-US" altLang="zh-CN" dirty="0"/>
              <a:t>Example</a:t>
            </a:r>
          </a:p>
          <a:p>
            <a:pPr lvl="1"/>
            <a:r>
              <a:rPr kumimoji="1" lang="en-US" altLang="zh-CN" dirty="0"/>
              <a:t>MySQL, PostgreSQL, etc. </a:t>
            </a:r>
          </a:p>
          <a:p>
            <a:pPr lvl="1"/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81B884-02C4-0B4C-A2FC-50A86ECE5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pic>
        <p:nvPicPr>
          <p:cNvPr id="1026" name="Picture 2" descr="PostgreSQL: Open Source Databases | OVHcloud">
            <a:extLst>
              <a:ext uri="{FF2B5EF4-FFF2-40B4-BE49-F238E27FC236}">
                <a16:creationId xmlns:a16="http://schemas.microsoft.com/office/drawing/2014/main" id="{F294102B-FBDE-F19A-386C-D76CCF088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055" y="2395621"/>
            <a:ext cx="2736304" cy="8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mazon RDS for MySQL – Amazon Web Services (AWS)">
            <a:extLst>
              <a:ext uri="{FF2B5EF4-FFF2-40B4-BE49-F238E27FC236}">
                <a16:creationId xmlns:a16="http://schemas.microsoft.com/office/drawing/2014/main" id="{A4555830-6CC3-FA50-CD96-652C8F7F0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055" y="3858765"/>
            <a:ext cx="2499337" cy="129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2705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B8D614-033E-F841-9B06-8A120B17F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556E8E-B9A4-8146-A17B-D90B7EE7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Requirements</a:t>
            </a:r>
          </a:p>
          <a:p>
            <a:pPr lvl="1"/>
            <a:r>
              <a:rPr kumimoji="1" lang="en-US" altLang="zh-CN" dirty="0"/>
              <a:t>Scalability: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</a:p>
          <a:p>
            <a:pPr lvl="1"/>
            <a:r>
              <a:rPr kumimoji="1" lang="en-US" altLang="zh-CN" dirty="0"/>
              <a:t>Availability: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Minimal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User-down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</a:p>
          <a:p>
            <a:pPr lvl="1"/>
            <a:r>
              <a:rPr kumimoji="1" lang="en-US" altLang="zh-CN" dirty="0"/>
              <a:t>Read-mostly</a:t>
            </a:r>
          </a:p>
          <a:p>
            <a:pPr lvl="1"/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</a:p>
          <a:p>
            <a:pPr lvl="1"/>
            <a:r>
              <a:rPr kumimoji="1" lang="en-US" altLang="zh-CN" dirty="0"/>
              <a:t>Large dataset</a:t>
            </a:r>
          </a:p>
          <a:p>
            <a:r>
              <a:rPr kumimoji="1" lang="en-US" altLang="zh-CN" dirty="0"/>
              <a:t>Note</a:t>
            </a:r>
            <a:r>
              <a:rPr kumimoji="1" lang="en-US" altLang="zh-CN" b="0" dirty="0"/>
              <a:t>: some requirements are compatible to the SQL (and that’s why there is NewSQL</a:t>
            </a:r>
            <a:r>
              <a:rPr kumimoji="1" lang="en-US" altLang="zh-CN" b="0" dirty="0">
                <a:sym typeface="Wingdings" pitchFamily="2" charset="2"/>
              </a:rPr>
              <a:t>)</a:t>
            </a:r>
            <a:endParaRPr kumimoji="1" lang="en-US" altLang="zh-CN" b="0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F3E12-E5D4-0947-AD69-D07AC4B43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/>
          </a:p>
        </p:txBody>
      </p:sp>
      <p:pic>
        <p:nvPicPr>
          <p:cNvPr id="5" name="Picture 2" descr="Internet Icon – Free Download, PNG and Vector">
            <a:extLst>
              <a:ext uri="{FF2B5EF4-FFF2-40B4-BE49-F238E27FC236}">
                <a16:creationId xmlns:a16="http://schemas.microsoft.com/office/drawing/2014/main" id="{8D01E695-A9A6-B140-B2AA-6B2DF3D32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812" y="4173559"/>
            <a:ext cx="1016377" cy="101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7035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144386-D258-CA4E-B853-8BD0CAAB3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Attempt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 SQL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A43EEC-50E0-2445-BB1C-C3F92E316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36446F1-30D6-A041-8E09-CDC92C12D1F8}"/>
              </a:ext>
            </a:extLst>
          </p:cNvPr>
          <p:cNvSpPr/>
          <p:nvPr/>
        </p:nvSpPr>
        <p:spPr>
          <a:xfrm>
            <a:off x="1465874" y="4361005"/>
            <a:ext cx="151836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600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Vertically</a:t>
            </a:r>
            <a:endParaRPr lang="zh-CN" altLang="en-US" sz="162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DC6DD5C-01ED-6E41-8A5D-D7D1B7B5BFEB}"/>
              </a:ext>
            </a:extLst>
          </p:cNvPr>
          <p:cNvSpPr/>
          <p:nvPr/>
        </p:nvSpPr>
        <p:spPr>
          <a:xfrm>
            <a:off x="5452147" y="4361004"/>
            <a:ext cx="193354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600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Horizontally</a:t>
            </a:r>
            <a:endParaRPr lang="zh-CN" altLang="en-US" sz="162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50EA577-3BBF-184B-B396-AE936B037BDF}"/>
              </a:ext>
            </a:extLst>
          </p:cNvPr>
          <p:cNvSpPr/>
          <p:nvPr/>
        </p:nvSpPr>
        <p:spPr>
          <a:xfrm>
            <a:off x="1749143" y="2536764"/>
            <a:ext cx="934678" cy="15396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SQL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3A12F91-9A32-484D-8316-DEFC88752942}"/>
              </a:ext>
            </a:extLst>
          </p:cNvPr>
          <p:cNvSpPr/>
          <p:nvPr/>
        </p:nvSpPr>
        <p:spPr>
          <a:xfrm>
            <a:off x="4752687" y="3623186"/>
            <a:ext cx="934678" cy="453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SQL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A46D921-8C06-D447-8731-4AB165B0F3BD}"/>
              </a:ext>
            </a:extLst>
          </p:cNvPr>
          <p:cNvSpPr/>
          <p:nvPr/>
        </p:nvSpPr>
        <p:spPr>
          <a:xfrm>
            <a:off x="5887192" y="3613408"/>
            <a:ext cx="934678" cy="453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SQL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D13D364-8A54-AB42-8278-6C5224B4E70B}"/>
              </a:ext>
            </a:extLst>
          </p:cNvPr>
          <p:cNvSpPr/>
          <p:nvPr/>
        </p:nvSpPr>
        <p:spPr>
          <a:xfrm>
            <a:off x="7021698" y="3613408"/>
            <a:ext cx="934678" cy="453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SQL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8E890AD-BE8D-DF47-AE75-DC5D2ADD9E40}"/>
              </a:ext>
            </a:extLst>
          </p:cNvPr>
          <p:cNvSpPr/>
          <p:nvPr/>
        </p:nvSpPr>
        <p:spPr>
          <a:xfrm>
            <a:off x="5165599" y="2695533"/>
            <a:ext cx="239360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600" b="1" dirty="0">
                <a:solidFill>
                  <a:srgbClr val="C00000"/>
                </a:solidFill>
                <a:latin typeface="Candara" charset="0"/>
              </a:rPr>
              <a:t>Shared-nothing</a:t>
            </a:r>
            <a:endParaRPr lang="zh-CN" altLang="en-US" sz="1620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6884BF2C-FCFB-2548-B1CB-412E618ED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b="0" dirty="0"/>
              <a:t>Building scale NoSQL DBMS on SQL</a:t>
            </a:r>
            <a:r>
              <a:rPr kumimoji="1" lang="en-US" altLang="zh-CN" b="0" dirty="0">
                <a:sym typeface="Wingdings" pitchFamily="2" charset="2"/>
              </a:rPr>
              <a:t>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E.g., MySQL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B259E22-47F7-3849-BE56-CFAACA02AE8F}"/>
              </a:ext>
            </a:extLst>
          </p:cNvPr>
          <p:cNvGrpSpPr/>
          <p:nvPr/>
        </p:nvGrpSpPr>
        <p:grpSpPr>
          <a:xfrm>
            <a:off x="4936833" y="733290"/>
            <a:ext cx="4207167" cy="906694"/>
            <a:chOff x="3687364" y="698175"/>
            <a:chExt cx="7210061" cy="152651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5BCA01C-12F4-8345-B2AA-2F1719AD4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87364" y="698175"/>
              <a:ext cx="7210061" cy="152651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523AF41-93B5-7045-A132-66B90F4D3D39}"/>
                </a:ext>
              </a:extLst>
            </p:cNvPr>
            <p:cNvSpPr txBox="1"/>
            <p:nvPr/>
          </p:nvSpPr>
          <p:spPr>
            <a:xfrm>
              <a:off x="3809454" y="772457"/>
              <a:ext cx="1021271" cy="5181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/>
                <a:t>1986:</a:t>
              </a:r>
              <a:endParaRPr kumimoji="1" lang="zh-CN" altLang="en-US" sz="1400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1ADDABA3-D30C-BA43-8C9D-523FC4628694}"/>
              </a:ext>
            </a:extLst>
          </p:cNvPr>
          <p:cNvSpPr txBox="1"/>
          <p:nvPr/>
        </p:nvSpPr>
        <p:spPr>
          <a:xfrm>
            <a:off x="1072928" y="4907729"/>
            <a:ext cx="2304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Build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larger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machine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3AE0813-8B89-EF48-85D3-9477E62BA155}"/>
              </a:ext>
            </a:extLst>
          </p:cNvPr>
          <p:cNvSpPr txBox="1"/>
          <p:nvPr/>
        </p:nvSpPr>
        <p:spPr>
          <a:xfrm>
            <a:off x="3881094" y="4907729"/>
            <a:ext cx="49393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Build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distributed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system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with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more</a:t>
            </a:r>
            <a:r>
              <a:rPr kumimoji="1" lang="zh-CN" altLang="en-US" b="0" dirty="0"/>
              <a:t>  </a:t>
            </a:r>
            <a:r>
              <a:rPr kumimoji="1" lang="en-US" altLang="zh-CN" b="0" dirty="0"/>
              <a:t>machines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674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E968F0-8788-7C4A-8812-B8B940079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Horizontally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Middleware (in</a:t>
            </a:r>
            <a:r>
              <a:rPr kumimoji="1" lang="zh-CN" altLang="en-US" dirty="0"/>
              <a:t> </a:t>
            </a:r>
            <a:r>
              <a:rPr kumimoji="1" lang="en-US" altLang="zh-CN" dirty="0"/>
              <a:t>old time)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EBB749-0E1D-3D44-96B6-80250F34E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866B307-574F-9148-84A1-90C1B195E6F6}"/>
              </a:ext>
            </a:extLst>
          </p:cNvPr>
          <p:cNvSpPr/>
          <p:nvPr/>
        </p:nvSpPr>
        <p:spPr>
          <a:xfrm>
            <a:off x="785399" y="3804574"/>
            <a:ext cx="36301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﻿eBay’s Oracle-based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cluster[1]</a:t>
            </a:r>
          </a:p>
          <a:p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Google’s MySQL-based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cluster[2]</a:t>
            </a:r>
            <a:endParaRPr lang="zh-CN" altLang="en-US" dirty="0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C062C4D9-5B1A-CA41-BC28-D51FA4DD2428}"/>
              </a:ext>
            </a:extLst>
          </p:cNvPr>
          <p:cNvGrpSpPr/>
          <p:nvPr/>
        </p:nvGrpSpPr>
        <p:grpSpPr>
          <a:xfrm>
            <a:off x="318373" y="1272674"/>
            <a:ext cx="4059206" cy="2127422"/>
            <a:chOff x="357994" y="1610823"/>
            <a:chExt cx="5201620" cy="236380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F3561D7-CAAC-D746-807A-53D08EC3C53A}"/>
                </a:ext>
              </a:extLst>
            </p:cNvPr>
            <p:cNvSpPr/>
            <p:nvPr/>
          </p:nvSpPr>
          <p:spPr>
            <a:xfrm>
              <a:off x="357994" y="2204151"/>
              <a:ext cx="5181019" cy="385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Middleware</a:t>
              </a:r>
              <a:endParaRPr kumimoji="1" lang="zh-CN" alt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731A2B9-4AFC-D848-A825-66BC50328FFE}"/>
                </a:ext>
              </a:extLst>
            </p:cNvPr>
            <p:cNvSpPr/>
            <p:nvPr/>
          </p:nvSpPr>
          <p:spPr>
            <a:xfrm>
              <a:off x="378595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DDF4418-3F83-F241-8D2D-BB2113BF0111}"/>
                </a:ext>
              </a:extLst>
            </p:cNvPr>
            <p:cNvSpPr/>
            <p:nvPr/>
          </p:nvSpPr>
          <p:spPr>
            <a:xfrm>
              <a:off x="1652860" y="1611552"/>
              <a:ext cx="867465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0DDFAA5-C7B0-EA45-9395-2A8E3C90C104}"/>
                </a:ext>
              </a:extLst>
            </p:cNvPr>
            <p:cNvSpPr/>
            <p:nvPr/>
          </p:nvSpPr>
          <p:spPr>
            <a:xfrm>
              <a:off x="3423816" y="1610823"/>
              <a:ext cx="867465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B2CCF4D-06C8-494E-BF33-C63E73DA4A1F}"/>
                </a:ext>
              </a:extLst>
            </p:cNvPr>
            <p:cNvSpPr/>
            <p:nvPr/>
          </p:nvSpPr>
          <p:spPr>
            <a:xfrm>
              <a:off x="2197464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8D7843DD-5255-2D48-BAAE-824F412A6866}"/>
                </a:ext>
              </a:extLst>
            </p:cNvPr>
            <p:cNvSpPr/>
            <p:nvPr/>
          </p:nvSpPr>
          <p:spPr>
            <a:xfrm>
              <a:off x="4016332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F71F6C9-D912-C849-803C-1F5FAB070E64}"/>
                </a:ext>
              </a:extLst>
            </p:cNvPr>
            <p:cNvSpPr/>
            <p:nvPr/>
          </p:nvSpPr>
          <p:spPr>
            <a:xfrm>
              <a:off x="460011" y="3256480"/>
              <a:ext cx="1239062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Shard1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(1-33)</a:t>
              </a:r>
              <a:endParaRPr lang="zh-CN" altLang="en-US" dirty="0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C1A0313-B238-EA45-8356-C0B41228184D}"/>
                </a:ext>
              </a:extLst>
            </p:cNvPr>
            <p:cNvSpPr/>
            <p:nvPr/>
          </p:nvSpPr>
          <p:spPr>
            <a:xfrm>
              <a:off x="2309191" y="3256480"/>
              <a:ext cx="1239062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Shard2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(34-66)</a:t>
              </a:r>
              <a:endParaRPr lang="zh-CN" altLang="en-US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E58D8F3-C030-C24E-824F-0E008EC51C31}"/>
                </a:ext>
              </a:extLst>
            </p:cNvPr>
            <p:cNvSpPr/>
            <p:nvPr/>
          </p:nvSpPr>
          <p:spPr>
            <a:xfrm>
              <a:off x="4051981" y="3253261"/>
              <a:ext cx="1354095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Shard3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(67-100)</a:t>
              </a:r>
              <a:endParaRPr lang="zh-CN" altLang="en-US" dirty="0"/>
            </a:p>
          </p:txBody>
        </p:sp>
      </p:grpSp>
      <p:pic>
        <p:nvPicPr>
          <p:cNvPr id="33" name="图形 32" descr="打叉的复选框 纯色填充">
            <a:extLst>
              <a:ext uri="{FF2B5EF4-FFF2-40B4-BE49-F238E27FC236}">
                <a16:creationId xmlns:a16="http://schemas.microsoft.com/office/drawing/2014/main" id="{87146569-1455-6242-A781-584908A63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4943" y="2339387"/>
            <a:ext cx="822960" cy="822960"/>
          </a:xfrm>
          <a:prstGeom prst="rect">
            <a:avLst/>
          </a:prstGeom>
        </p:spPr>
      </p:pic>
      <p:pic>
        <p:nvPicPr>
          <p:cNvPr id="35" name="图形 34" descr="打勾的复选框 纯色填充">
            <a:extLst>
              <a:ext uri="{FF2B5EF4-FFF2-40B4-BE49-F238E27FC236}">
                <a16:creationId xmlns:a16="http://schemas.microsoft.com/office/drawing/2014/main" id="{AE4E277B-2ECE-984B-B52F-D774277A7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1053" y="1433871"/>
            <a:ext cx="822960" cy="822960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535F1A96-9765-7249-BD3D-35FF6F006EDA}"/>
              </a:ext>
            </a:extLst>
          </p:cNvPr>
          <p:cNvSpPr/>
          <p:nvPr/>
        </p:nvSpPr>
        <p:spPr>
          <a:xfrm>
            <a:off x="5171952" y="1642035"/>
            <a:ext cx="2809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Read/Write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single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Record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DEE5F84-C8EE-F343-8167-7F12F2E75225}"/>
              </a:ext>
            </a:extLst>
          </p:cNvPr>
          <p:cNvSpPr/>
          <p:nvPr/>
        </p:nvSpPr>
        <p:spPr>
          <a:xfrm>
            <a:off x="5118639" y="2563858"/>
            <a:ext cx="3608745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600"/>
              </a:spcAft>
            </a:pP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No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Distributed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Transaction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&amp;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Join</a:t>
            </a:r>
          </a:p>
          <a:p>
            <a:pPr lvl="0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Unavailable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 some scenarios</a:t>
            </a:r>
          </a:p>
          <a:p>
            <a:pPr marL="308610" indent="-308610">
              <a:buFontTx/>
              <a:buChar char="-"/>
            </a:pP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E.g., Server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failover</a:t>
            </a:r>
          </a:p>
          <a:p>
            <a:pPr lvl="0"/>
            <a:endParaRPr kumimoji="1" lang="en-US" altLang="zh-CN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A71DDC7-9F5E-5644-920D-40300E55AE2E}"/>
              </a:ext>
            </a:extLst>
          </p:cNvPr>
          <p:cNvSpPr txBox="1"/>
          <p:nvPr/>
        </p:nvSpPr>
        <p:spPr>
          <a:xfrm>
            <a:off x="-2379" y="5024971"/>
            <a:ext cx="8520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[1]</a:t>
            </a:r>
            <a:r>
              <a:rPr kumimoji="1" lang="zh-CN" altLang="en-US" dirty="0"/>
              <a:t> </a:t>
            </a:r>
            <a:r>
              <a:rPr kumimoji="1" lang="en" altLang="zh-CN" dirty="0"/>
              <a:t>https://tuftsdev.github.io/WebEngineering/spring2017/notes/ebay2006.pdf</a:t>
            </a:r>
          </a:p>
          <a:p>
            <a:r>
              <a:rPr kumimoji="1" lang="en-US" altLang="zh-CN" dirty="0"/>
              <a:t>[2]</a:t>
            </a:r>
            <a:r>
              <a:rPr kumimoji="1" lang="zh-CN" altLang="en-US" dirty="0"/>
              <a:t> </a:t>
            </a:r>
            <a:r>
              <a:rPr kumimoji="1" lang="en" altLang="zh-CN" dirty="0"/>
              <a:t>https://</a:t>
            </a:r>
            <a:r>
              <a:rPr kumimoji="1" lang="en" altLang="zh-CN" dirty="0" err="1"/>
              <a:t>storage.googleapis.com</a:t>
            </a:r>
            <a:r>
              <a:rPr kumimoji="1" lang="en" altLang="zh-CN" dirty="0"/>
              <a:t>/pub-tools-public-publication-data/pdf/38125.pdf</a:t>
            </a:r>
            <a:endParaRPr kumimoji="1" lang="zh-CN" altLang="en-US" dirty="0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235B2A98-8A48-4347-AA5B-9DC8F174891A}"/>
              </a:ext>
            </a:extLst>
          </p:cNvPr>
          <p:cNvSpPr/>
          <p:nvPr/>
        </p:nvSpPr>
        <p:spPr>
          <a:xfrm>
            <a:off x="4766423" y="3873991"/>
            <a:ext cx="4102342" cy="90370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We should mention that we can actually support availability &amp; distributed with techniques taught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9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20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018610-53D3-8A4D-B6F7-DF58E3309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Horizontally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Middleware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81BB75-54FB-B94D-BD5F-574D0D184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4834601" cy="435682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No distributed TX</a:t>
            </a:r>
          </a:p>
          <a:p>
            <a:pPr lvl="1"/>
            <a:r>
              <a:rPr kumimoji="1" lang="en-US" altLang="zh-CN" dirty="0"/>
              <a:t>No ACID properties </a:t>
            </a:r>
          </a:p>
          <a:p>
            <a:pPr lvl="2"/>
            <a:r>
              <a:rPr kumimoji="1" lang="en-US" altLang="zh-CN" sz="1800" dirty="0"/>
              <a:t>Cannot to implement </a:t>
            </a:r>
            <a:r>
              <a:rPr kumimoji="1" lang="en-US" altLang="zh-CN" sz="1800" dirty="0" err="1"/>
              <a:t>AliPay</a:t>
            </a:r>
            <a:endParaRPr kumimoji="1" lang="en-US" altLang="zh-CN" sz="1800" dirty="0"/>
          </a:p>
          <a:p>
            <a:r>
              <a:rPr kumimoji="1" lang="en-US" altLang="zh-CN" dirty="0"/>
              <a:t>No join</a:t>
            </a:r>
          </a:p>
          <a:p>
            <a:pPr lvl="1"/>
            <a:r>
              <a:rPr kumimoji="1" lang="en-US" altLang="zh-CN" dirty="0"/>
              <a:t>Only support single read/write query </a:t>
            </a:r>
          </a:p>
          <a:p>
            <a:pPr lvl="2"/>
            <a:r>
              <a:rPr kumimoji="1" lang="en-US" altLang="zh-CN" sz="1900" dirty="0"/>
              <a:t>E.g., </a:t>
            </a:r>
            <a:r>
              <a:rPr kumimoji="1" lang="en-US" altLang="zh-CN" sz="1900" dirty="0">
                <a:latin typeface="Consolas" panose="020B0609020204030204" pitchFamily="49" charset="0"/>
                <a:cs typeface="Consolas" panose="020B0609020204030204" pitchFamily="49" charset="0"/>
              </a:rPr>
              <a:t>select * from xxx where ID = xxx; </a:t>
            </a:r>
          </a:p>
          <a:p>
            <a:pPr lvl="1"/>
            <a:r>
              <a:rPr kumimoji="1" lang="en-US" altLang="zh-CN" dirty="0"/>
              <a:t>Similar semantic as key-value store!</a:t>
            </a:r>
          </a:p>
          <a:p>
            <a:r>
              <a:rPr kumimoji="1" lang="en-US" altLang="zh-CN" dirty="0"/>
              <a:t>Why not provide join? </a:t>
            </a:r>
          </a:p>
          <a:p>
            <a:pPr lvl="1"/>
            <a:r>
              <a:rPr kumimoji="1" lang="en-US" altLang="zh-CN" dirty="0"/>
              <a:t>E.g., using nested loop to implement</a:t>
            </a:r>
          </a:p>
          <a:p>
            <a:pPr lvl="2"/>
            <a:r>
              <a:rPr kumimoji="1" lang="en-US" altLang="zh-CN" sz="1900" dirty="0"/>
              <a:t>Inefficient! DBMS has many opts </a:t>
            </a:r>
            <a:endParaRPr kumimoji="1" lang="zh-CN" altLang="en-US" sz="19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CCEA5B-68A3-4646-8944-4A0D90355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552FCD-D9B0-1646-B41F-BE5674AB2D23}"/>
              </a:ext>
            </a:extLst>
          </p:cNvPr>
          <p:cNvGrpSpPr/>
          <p:nvPr/>
        </p:nvGrpSpPr>
        <p:grpSpPr>
          <a:xfrm>
            <a:off x="4949344" y="1129308"/>
            <a:ext cx="4059206" cy="2127422"/>
            <a:chOff x="357994" y="1610823"/>
            <a:chExt cx="5201620" cy="236380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9A62556-DE82-1642-9133-C686E68C1076}"/>
                </a:ext>
              </a:extLst>
            </p:cNvPr>
            <p:cNvSpPr/>
            <p:nvPr/>
          </p:nvSpPr>
          <p:spPr>
            <a:xfrm>
              <a:off x="357994" y="2204151"/>
              <a:ext cx="5181019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Middleware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3DABF6C-E9F1-CB47-AFCB-F48BC64A37A4}"/>
                </a:ext>
              </a:extLst>
            </p:cNvPr>
            <p:cNvSpPr/>
            <p:nvPr/>
          </p:nvSpPr>
          <p:spPr>
            <a:xfrm>
              <a:off x="378595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3FEDB4A-F93F-084F-8EF8-49BFAD421750}"/>
                </a:ext>
              </a:extLst>
            </p:cNvPr>
            <p:cNvSpPr/>
            <p:nvPr/>
          </p:nvSpPr>
          <p:spPr>
            <a:xfrm>
              <a:off x="1652860" y="1611552"/>
              <a:ext cx="867465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263DAD4-A18B-6A4B-AA76-C7EAF7547310}"/>
                </a:ext>
              </a:extLst>
            </p:cNvPr>
            <p:cNvSpPr/>
            <p:nvPr/>
          </p:nvSpPr>
          <p:spPr>
            <a:xfrm>
              <a:off x="3423816" y="1610823"/>
              <a:ext cx="867465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25F5811-902D-474A-8EC3-641E59C0DFAE}"/>
                </a:ext>
              </a:extLst>
            </p:cNvPr>
            <p:cNvSpPr/>
            <p:nvPr/>
          </p:nvSpPr>
          <p:spPr>
            <a:xfrm>
              <a:off x="2197464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2FEFBFF-4984-3240-B2C8-BD474B49CDE3}"/>
                </a:ext>
              </a:extLst>
            </p:cNvPr>
            <p:cNvSpPr/>
            <p:nvPr/>
          </p:nvSpPr>
          <p:spPr>
            <a:xfrm>
              <a:off x="4016332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CA72A3C-0DC0-1D4F-8AA0-73CCA94B4669}"/>
                </a:ext>
              </a:extLst>
            </p:cNvPr>
            <p:cNvSpPr/>
            <p:nvPr/>
          </p:nvSpPr>
          <p:spPr>
            <a:xfrm>
              <a:off x="460011" y="3256480"/>
              <a:ext cx="1239062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Shard1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(1-33)</a:t>
              </a:r>
              <a:endParaRPr lang="zh-CN" altLang="en-US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9C0C3CD-CBDD-3245-8EE3-10CA6BDDC7D2}"/>
                </a:ext>
              </a:extLst>
            </p:cNvPr>
            <p:cNvSpPr/>
            <p:nvPr/>
          </p:nvSpPr>
          <p:spPr>
            <a:xfrm>
              <a:off x="2309191" y="3256480"/>
              <a:ext cx="1239062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Shard2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(34-66)</a:t>
              </a:r>
              <a:endParaRPr lang="zh-CN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644EC90-5449-484C-A2E1-5C75D13640BA}"/>
                </a:ext>
              </a:extLst>
            </p:cNvPr>
            <p:cNvSpPr/>
            <p:nvPr/>
          </p:nvSpPr>
          <p:spPr>
            <a:xfrm>
              <a:off x="4051981" y="3253261"/>
              <a:ext cx="1354095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Shard3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(67-100)</a:t>
              </a:r>
              <a:endParaRPr lang="zh-CN" altLang="en-US" dirty="0"/>
            </a:p>
          </p:txBody>
        </p:sp>
      </p:grpSp>
      <p:sp>
        <p:nvSpPr>
          <p:cNvPr id="16" name="Rectangle 13">
            <a:extLst>
              <a:ext uri="{FF2B5EF4-FFF2-40B4-BE49-F238E27FC236}">
                <a16:creationId xmlns:a16="http://schemas.microsoft.com/office/drawing/2014/main" id="{47DC8664-5BDA-3A41-81AA-467FCE9FACA8}"/>
              </a:ext>
            </a:extLst>
          </p:cNvPr>
          <p:cNvSpPr/>
          <p:nvPr/>
        </p:nvSpPr>
        <p:spPr>
          <a:xfrm>
            <a:off x="5329377" y="4264970"/>
            <a:ext cx="3367981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Not implemented </a:t>
            </a:r>
            <a:r>
              <a:rPr kumimoji="1" lang="en-US" altLang="zh-CN" b="1" dirty="0">
                <a:solidFill>
                  <a:srgbClr val="C00000"/>
                </a:solidFill>
              </a:rPr>
              <a:t>that time</a:t>
            </a:r>
            <a:r>
              <a:rPr kumimoji="1" lang="en-US" altLang="zh-CN" dirty="0"/>
              <a:t>. </a:t>
            </a:r>
          </a:p>
          <a:p>
            <a:pPr algn="ctr"/>
            <a:r>
              <a:rPr kumimoji="1" lang="en-US" altLang="zh-CN" dirty="0"/>
              <a:t>But are now supported. 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7970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45712F-EA33-1023-A9D9-BE33E26DE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SQL </a:t>
            </a:r>
            <a:r>
              <a:rPr kumimoji="1" lang="en-US" altLang="zh-CN" dirty="0" err="1"/>
              <a:t>scalably</a:t>
            </a:r>
            <a:r>
              <a:rPr kumimoji="1" lang="en-US" altLang="zh-CN" dirty="0"/>
              <a:t> is challenging that time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85194E-9B0F-FE7D-2EB5-B8189AD2C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 dirty="0"/>
          </a:p>
        </p:txBody>
      </p:sp>
      <p:pic>
        <p:nvPicPr>
          <p:cNvPr id="5" name="Picture 2" descr="http://features.cgsociety.org/newgallerycrits/g85/211485/211485_1140184858.jpg">
            <a:extLst>
              <a:ext uri="{FF2B5EF4-FFF2-40B4-BE49-F238E27FC236}">
                <a16:creationId xmlns:a16="http://schemas.microsoft.com/office/drawing/2014/main" id="{A884B38C-5D58-2AB7-05E7-BD5910818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4085" y="1142582"/>
            <a:ext cx="7055830" cy="417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2A32048-BD27-0723-9C05-D4BCB68CF629}"/>
              </a:ext>
            </a:extLst>
          </p:cNvPr>
          <p:cNvSpPr/>
          <p:nvPr/>
        </p:nvSpPr>
        <p:spPr>
          <a:xfrm>
            <a:off x="4366950" y="2137420"/>
            <a:ext cx="3366755" cy="27185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33" dirty="0">
                <a:solidFill>
                  <a:schemeClr val="bg1"/>
                </a:solidFill>
              </a:rPr>
              <a:t>From SQL to query plan</a:t>
            </a:r>
          </a:p>
          <a:p>
            <a:pPr>
              <a:lnSpc>
                <a:spcPct val="150000"/>
              </a:lnSpc>
            </a:pPr>
            <a:r>
              <a:rPr lang="en-US" altLang="zh-CN" sz="2333" dirty="0">
                <a:solidFill>
                  <a:schemeClr val="bg1"/>
                </a:solidFill>
              </a:rPr>
              <a:t>Query planning &amp; opt</a:t>
            </a:r>
          </a:p>
          <a:p>
            <a:pPr>
              <a:lnSpc>
                <a:spcPct val="150000"/>
              </a:lnSpc>
            </a:pPr>
            <a:r>
              <a:rPr lang="en-US" altLang="zh-CN" sz="2333" dirty="0">
                <a:solidFill>
                  <a:schemeClr val="bg1"/>
                </a:solidFill>
              </a:rPr>
              <a:t>Partitioning  </a:t>
            </a:r>
          </a:p>
          <a:p>
            <a:pPr>
              <a:lnSpc>
                <a:spcPct val="150000"/>
              </a:lnSpc>
            </a:pPr>
            <a:r>
              <a:rPr lang="en-US" altLang="zh-CN" sz="2333" dirty="0">
                <a:solidFill>
                  <a:schemeClr val="bg1"/>
                </a:solidFill>
              </a:rPr>
              <a:t>Buffer management</a:t>
            </a:r>
          </a:p>
          <a:p>
            <a:pPr>
              <a:lnSpc>
                <a:spcPct val="150000"/>
              </a:lnSpc>
            </a:pPr>
            <a:r>
              <a:rPr lang="en-US" altLang="zh-CN" sz="2333" dirty="0">
                <a:solidFill>
                  <a:schemeClr val="bg1"/>
                </a:solidFill>
              </a:rPr>
              <a:t>……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35E8B51-E4CD-0704-7230-35B187DC68DB}"/>
              </a:ext>
            </a:extLst>
          </p:cNvPr>
          <p:cNvSpPr/>
          <p:nvPr/>
        </p:nvSpPr>
        <p:spPr>
          <a:xfrm>
            <a:off x="3491081" y="1261877"/>
            <a:ext cx="5652919" cy="1102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33" dirty="0">
                <a:solidFill>
                  <a:schemeClr val="bg1"/>
                </a:solidFill>
              </a:rPr>
              <a:t>2PL OCC MVCC 2PC </a:t>
            </a:r>
            <a:r>
              <a:rPr lang="en-US" altLang="zh-CN" sz="2333" dirty="0" err="1">
                <a:solidFill>
                  <a:schemeClr val="bg1"/>
                </a:solidFill>
              </a:rPr>
              <a:t>Paxos</a:t>
            </a:r>
            <a:r>
              <a:rPr lang="en-US" altLang="zh-CN" sz="2333" dirty="0">
                <a:solidFill>
                  <a:schemeClr val="bg1"/>
                </a:solidFill>
              </a:rPr>
              <a:t>, …</a:t>
            </a:r>
          </a:p>
          <a:p>
            <a:pPr>
              <a:lnSpc>
                <a:spcPct val="150000"/>
              </a:lnSpc>
            </a:pPr>
            <a:endParaRPr lang="en-US" altLang="zh-CN" sz="2333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6460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24ACFE-2B83-114F-A582-3B4920E0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</a:rPr>
              <a:t>The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term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“NoSQL”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2E6312-04D6-2B48-A9CA-DD6F21A9B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</a:rPr>
              <a:t>First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use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in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1988[1],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used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to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describe</a:t>
            </a:r>
            <a:r>
              <a:rPr kumimoji="1" lang="zh-CN" altLang="en-US" dirty="0">
                <a:latin typeface="+mn-lt"/>
              </a:rPr>
              <a:t> </a:t>
            </a:r>
            <a:endParaRPr kumimoji="1" lang="en-US" altLang="zh-CN" dirty="0">
              <a:latin typeface="+mn-lt"/>
            </a:endParaRPr>
          </a:p>
          <a:p>
            <a:pPr lvl="1"/>
            <a:r>
              <a:rPr kumimoji="1" lang="en-US" altLang="zh-CN" dirty="0">
                <a:latin typeface="+mn-lt"/>
              </a:rPr>
              <a:t>An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RDBMS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not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using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SQL</a:t>
            </a:r>
          </a:p>
          <a:p>
            <a:r>
              <a:rPr kumimoji="1" lang="en-US" altLang="zh-CN" dirty="0">
                <a:latin typeface="+mn-lt"/>
              </a:rPr>
              <a:t>Reintroduced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in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2009[2],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during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the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meetup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for</a:t>
            </a:r>
            <a:r>
              <a:rPr kumimoji="1" lang="zh-CN" altLang="en-US" dirty="0">
                <a:latin typeface="+mn-lt"/>
              </a:rPr>
              <a:t> </a:t>
            </a:r>
            <a:endParaRPr kumimoji="1" lang="en-US" altLang="zh-CN" dirty="0">
              <a:latin typeface="+mn-lt"/>
            </a:endParaRPr>
          </a:p>
          <a:p>
            <a:pPr lvl="1"/>
            <a:r>
              <a:rPr kumimoji="1" lang="en-US" altLang="zh-CN" dirty="0">
                <a:latin typeface="+mn-lt"/>
              </a:rPr>
              <a:t>O</a:t>
            </a:r>
            <a:r>
              <a:rPr kumimoji="1" lang="en" altLang="zh-CN" dirty="0">
                <a:latin typeface="+mn-lt"/>
              </a:rPr>
              <a:t>pen-source distributed, non-relational databases</a:t>
            </a:r>
          </a:p>
          <a:p>
            <a:r>
              <a:rPr kumimoji="1" lang="en" altLang="zh-CN" dirty="0"/>
              <a:t>Why not implement SQL scalable, instead of building middleware in existing SQL-based system or propose new NoSQL systems? 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DF4780-0B83-5C48-850E-6FF46CEE4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0B14F6-E560-0B48-872B-B4C9930C355D}"/>
              </a:ext>
            </a:extLst>
          </p:cNvPr>
          <p:cNvSpPr/>
          <p:nvPr/>
        </p:nvSpPr>
        <p:spPr>
          <a:xfrm>
            <a:off x="148180" y="5029196"/>
            <a:ext cx="8538620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40" dirty="0"/>
              <a:t>[1]</a:t>
            </a:r>
            <a:r>
              <a:rPr lang="zh-CN" altLang="en-US" sz="1440" dirty="0"/>
              <a:t> https://en.wikipedia.org/wiki/Strozzi_NoSQL</a:t>
            </a:r>
            <a:endParaRPr lang="en-US" altLang="zh-CN" sz="1440" dirty="0"/>
          </a:p>
          <a:p>
            <a:r>
              <a:rPr lang="en-US" altLang="zh-CN" sz="1440" dirty="0"/>
              <a:t>[2]</a:t>
            </a:r>
            <a:r>
              <a:rPr lang="zh-CN" altLang="en-US" sz="1440" dirty="0"/>
              <a:t> </a:t>
            </a:r>
            <a:r>
              <a:rPr lang="en" altLang="zh-CN" sz="1440" dirty="0"/>
              <a:t>https://</a:t>
            </a:r>
            <a:r>
              <a:rPr lang="en" altLang="zh-CN" sz="1440" dirty="0" err="1"/>
              <a:t>web.archive.org</a:t>
            </a:r>
            <a:r>
              <a:rPr lang="en" altLang="zh-CN" sz="1440" dirty="0"/>
              <a:t>/web/20110716174012/http://</a:t>
            </a:r>
            <a:r>
              <a:rPr lang="en" altLang="zh-CN" sz="1440" dirty="0" err="1"/>
              <a:t>blog.sym-link.com</a:t>
            </a:r>
            <a:r>
              <a:rPr lang="en" altLang="zh-CN" sz="1440" dirty="0"/>
              <a:t>/2009/05/12/nosql_2009.html</a:t>
            </a:r>
            <a:endParaRPr lang="zh-CN" altLang="en-US" sz="1440" dirty="0"/>
          </a:p>
        </p:txBody>
      </p:sp>
    </p:spTree>
    <p:extLst>
      <p:ext uri="{BB962C8B-B14F-4D97-AF65-F5344CB8AC3E}">
        <p14:creationId xmlns:p14="http://schemas.microsoft.com/office/powerpoint/2010/main" val="14875939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3EA497-8FB2-C74D-B608-13673B508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NoSQL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Build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scratch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909C69-67B9-5E42-BDC3-CB5FBB851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off?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Specific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(simplified) 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Weaken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Async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96C5FF-4DBE-DB47-A36A-20D40FC82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85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9617FFF-EA9C-5F43-807C-CACA9DD5FB6B}"/>
              </a:ext>
            </a:extLst>
          </p:cNvPr>
          <p:cNvSpPr/>
          <p:nvPr/>
        </p:nvSpPr>
        <p:spPr>
          <a:xfrm>
            <a:off x="813182" y="4235944"/>
            <a:ext cx="6594754" cy="5059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16" defTabSz="914391">
              <a:lnSpc>
                <a:spcPct val="120000"/>
              </a:lnSpc>
              <a:spcBef>
                <a:spcPct val="20000"/>
              </a:spcBef>
            </a:pPr>
            <a:r>
              <a:rPr kumimoji="1"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Sacrifice</a:t>
            </a:r>
            <a:r>
              <a:rPr kumimoji="1" lang="zh-CN" altLang="en-US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Candara" charset="0"/>
              </a:rPr>
              <a:t>consistency</a:t>
            </a:r>
            <a:r>
              <a:rPr kumimoji="1" lang="zh-CN" altLang="en-US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for</a:t>
            </a:r>
            <a:r>
              <a:rPr kumimoji="1" lang="zh-CN" altLang="en-US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Candara" charset="0"/>
              </a:rPr>
              <a:t>scalability</a:t>
            </a:r>
            <a:r>
              <a:rPr kumimoji="1" lang="zh-CN" altLang="en-US" sz="2400" b="1" dirty="0">
                <a:solidFill>
                  <a:srgbClr val="C00000"/>
                </a:solidFill>
                <a:latin typeface="Candara" charset="0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Candara" charset="0"/>
              </a:rPr>
              <a:t>&amp;</a:t>
            </a:r>
            <a:r>
              <a:rPr kumimoji="1" lang="zh-CN" altLang="en-US" sz="2400" b="1" dirty="0">
                <a:solidFill>
                  <a:srgbClr val="C00000"/>
                </a:solidFill>
                <a:latin typeface="Candara" charset="0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Candara" charset="0"/>
              </a:rPr>
              <a:t>availability</a:t>
            </a:r>
          </a:p>
        </p:txBody>
      </p:sp>
      <p:sp>
        <p:nvSpPr>
          <p:cNvPr id="8" name="下箭头 7">
            <a:extLst>
              <a:ext uri="{FF2B5EF4-FFF2-40B4-BE49-F238E27FC236}">
                <a16:creationId xmlns:a16="http://schemas.microsoft.com/office/drawing/2014/main" id="{2FE27B2F-51B2-1147-B964-1926F7AA52BE}"/>
              </a:ext>
            </a:extLst>
          </p:cNvPr>
          <p:cNvSpPr/>
          <p:nvPr/>
        </p:nvSpPr>
        <p:spPr>
          <a:xfrm>
            <a:off x="2930932" y="2333767"/>
            <a:ext cx="289939" cy="17431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20"/>
          </a:p>
        </p:txBody>
      </p:sp>
      <p:sp>
        <p:nvSpPr>
          <p:cNvPr id="9" name="下箭头 8">
            <a:extLst>
              <a:ext uri="{FF2B5EF4-FFF2-40B4-BE49-F238E27FC236}">
                <a16:creationId xmlns:a16="http://schemas.microsoft.com/office/drawing/2014/main" id="{D921DCA0-5A06-5042-8B2D-9F19252580F6}"/>
              </a:ext>
            </a:extLst>
          </p:cNvPr>
          <p:cNvSpPr/>
          <p:nvPr/>
        </p:nvSpPr>
        <p:spPr>
          <a:xfrm rot="16200000">
            <a:off x="4758573" y="1320861"/>
            <a:ext cx="339733" cy="7128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2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BB46C22-8E19-1043-8978-91EC5C3E221D}"/>
              </a:ext>
            </a:extLst>
          </p:cNvPr>
          <p:cNvSpPr/>
          <p:nvPr/>
        </p:nvSpPr>
        <p:spPr>
          <a:xfrm>
            <a:off x="5544107" y="1479056"/>
            <a:ext cx="372595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Reducing</a:t>
            </a:r>
            <a:r>
              <a:rPr kumimoji="1" lang="zh-CN" altLang="en-US" sz="2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the</a:t>
            </a:r>
            <a:r>
              <a:rPr kumimoji="1" lang="zh-CN" altLang="en-US" sz="2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200" b="1" dirty="0">
                <a:solidFill>
                  <a:srgbClr val="C00000"/>
                </a:solidFill>
                <a:latin typeface="Candara" charset="0"/>
              </a:rPr>
              <a:t>complexity</a:t>
            </a:r>
            <a:r>
              <a:rPr kumimoji="1" lang="zh-CN" altLang="en-US" sz="2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endParaRPr kumimoji="1" lang="en-US" altLang="zh-CN" sz="2200" b="1" dirty="0">
              <a:solidFill>
                <a:srgbClr val="000000">
                  <a:lumMod val="75000"/>
                  <a:lumOff val="25000"/>
                </a:srgbClr>
              </a:solidFill>
              <a:latin typeface="Candara" charset="0"/>
            </a:endParaRPr>
          </a:p>
          <a:p>
            <a:r>
              <a:rPr lang="en-US" altLang="zh-CN" sz="2200" dirty="0"/>
              <a:t>e.g., distributed query plan,</a:t>
            </a:r>
          </a:p>
          <a:p>
            <a:r>
              <a:rPr lang="en-US" altLang="zh-CN" sz="2200" dirty="0"/>
              <a:t>join support, etc.</a:t>
            </a:r>
            <a:endParaRPr lang="zh-CN" altLang="en-US" sz="2200" dirty="0"/>
          </a:p>
        </p:txBody>
      </p:sp>
      <p:sp>
        <p:nvSpPr>
          <p:cNvPr id="11" name="下箭头 10">
            <a:extLst>
              <a:ext uri="{FF2B5EF4-FFF2-40B4-BE49-F238E27FC236}">
                <a16:creationId xmlns:a16="http://schemas.microsoft.com/office/drawing/2014/main" id="{38556B8F-E2A0-4D45-9F68-DC3EE885181B}"/>
              </a:ext>
            </a:extLst>
          </p:cNvPr>
          <p:cNvSpPr/>
          <p:nvPr/>
        </p:nvSpPr>
        <p:spPr>
          <a:xfrm>
            <a:off x="1771007" y="3056916"/>
            <a:ext cx="289939" cy="102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20"/>
          </a:p>
        </p:txBody>
      </p:sp>
    </p:spTree>
    <p:extLst>
      <p:ext uri="{BB962C8B-B14F-4D97-AF65-F5344CB8AC3E}">
        <p14:creationId xmlns:p14="http://schemas.microsoft.com/office/powerpoint/2010/main" val="8241188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8C4786-301B-684C-B435-E85DB804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(Simplified from SQL)</a:t>
            </a:r>
            <a:r>
              <a:rPr kumimoji="1" lang="zh-CN" altLang="en-US" dirty="0"/>
              <a:t> </a:t>
            </a:r>
            <a:r>
              <a:rPr kumimoji="1" lang="en-US" altLang="zh-CN" dirty="0"/>
              <a:t>Da</a:t>
            </a:r>
            <a:r>
              <a:rPr kumimoji="1" lang="en-US" altLang="zh-CN" dirty="0">
                <a:latin typeface="+mn-lt"/>
              </a:rPr>
              <a:t>t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B5995-CE41-F342-B592-8D0C12073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</a:rPr>
              <a:t>All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records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can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be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found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by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simple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lookup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>
                <a:solidFill>
                  <a:schemeClr val="accent1"/>
                </a:solidFill>
                <a:latin typeface="+mn-lt"/>
              </a:rPr>
              <a:t>Key-Value</a:t>
            </a:r>
            <a:r>
              <a:rPr kumimoji="1" lang="zh-CN" altLang="en-US" dirty="0">
                <a:solidFill>
                  <a:schemeClr val="accent1"/>
                </a:solidFill>
                <a:latin typeface="+mn-lt"/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  <a:latin typeface="+mn-lt"/>
              </a:rPr>
              <a:t>store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>
                <a:solidFill>
                  <a:schemeClr val="accent1"/>
                </a:solidFill>
                <a:latin typeface="+mn-lt"/>
              </a:rPr>
              <a:t>Document</a:t>
            </a:r>
            <a:r>
              <a:rPr kumimoji="1" lang="en-US" altLang="zh-CN" dirty="0">
                <a:latin typeface="+mn-lt"/>
              </a:rPr>
              <a:t> (</a:t>
            </a:r>
            <a:r>
              <a:rPr kumimoji="1" lang="en-US" altLang="zh-CN" dirty="0"/>
              <a:t>key -&gt; JSON</a:t>
            </a:r>
            <a:r>
              <a:rPr kumimoji="1" lang="en-US" altLang="zh-CN" dirty="0">
                <a:latin typeface="+mn-lt"/>
              </a:rPr>
              <a:t>)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>
                <a:solidFill>
                  <a:schemeClr val="accent1"/>
                </a:solidFill>
                <a:latin typeface="+mn-lt"/>
              </a:rPr>
              <a:t>Wide-Column</a:t>
            </a:r>
            <a:r>
              <a:rPr kumimoji="1" lang="zh-CN" altLang="en-US" dirty="0">
                <a:solidFill>
                  <a:schemeClr val="accent1"/>
                </a:solidFill>
                <a:latin typeface="+mn-lt"/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  <a:latin typeface="+mn-lt"/>
              </a:rPr>
              <a:t>Store</a:t>
            </a:r>
            <a:r>
              <a:rPr kumimoji="1" lang="en-US" altLang="zh-CN" dirty="0">
                <a:latin typeface="+mn-lt"/>
              </a:rPr>
              <a:t> </a:t>
            </a:r>
          </a:p>
          <a:p>
            <a:pPr lvl="2"/>
            <a:r>
              <a:rPr kumimoji="1" lang="en-US" altLang="zh-CN" sz="1800" dirty="0">
                <a:latin typeface="+mn-lt"/>
              </a:rPr>
              <a:t>A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table-oriented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model</a:t>
            </a:r>
          </a:p>
          <a:p>
            <a:pPr lvl="2"/>
            <a:r>
              <a:rPr kumimoji="1" lang="en-US" altLang="zh-CN" sz="1800" dirty="0">
                <a:latin typeface="+mn-lt"/>
              </a:rPr>
              <a:t>But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its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lang="en" altLang="zh-CN" sz="1800" dirty="0">
                <a:latin typeface="+mn-lt"/>
              </a:rPr>
              <a:t>columns can vary from row to row in the same table</a:t>
            </a:r>
          </a:p>
          <a:p>
            <a:pPr lvl="2"/>
            <a:endParaRPr lang="en" altLang="zh-CN" dirty="0">
              <a:latin typeface="+mn-lt"/>
            </a:endParaRPr>
          </a:p>
          <a:p>
            <a:pPr lvl="2"/>
            <a:endParaRPr lang="en" altLang="zh-CN" sz="1800" dirty="0">
              <a:latin typeface="+mn-lt"/>
            </a:endParaRPr>
          </a:p>
          <a:p>
            <a:r>
              <a:rPr lang="en" altLang="zh-CN" dirty="0">
                <a:latin typeface="+mn-lt"/>
              </a:rPr>
              <a:t>Why? </a:t>
            </a:r>
          </a:p>
          <a:p>
            <a:pPr lvl="1"/>
            <a:r>
              <a:rPr lang="en" altLang="zh-CN" dirty="0">
                <a:latin typeface="+mn-lt"/>
              </a:rPr>
              <a:t>Easy to build from scratch, can focus on being more scalable!</a:t>
            </a:r>
          </a:p>
          <a:p>
            <a:pPr lvl="1"/>
            <a:r>
              <a:rPr lang="en" altLang="zh-CN" dirty="0">
                <a:latin typeface="+mn-lt"/>
              </a:rPr>
              <a:t>E.g., no need to support complex query languages in SQL</a:t>
            </a:r>
          </a:p>
          <a:p>
            <a:pPr lvl="1"/>
            <a:endParaRPr lang="en" altLang="zh-CN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5A7291-1A6C-B54F-B06A-9F18A998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 dirty="0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664A193-4360-3D4D-ACC9-B39B9D60BFD5}"/>
              </a:ext>
            </a:extLst>
          </p:cNvPr>
          <p:cNvGrpSpPr/>
          <p:nvPr/>
        </p:nvGrpSpPr>
        <p:grpSpPr>
          <a:xfrm>
            <a:off x="4758113" y="1669777"/>
            <a:ext cx="2758408" cy="453650"/>
            <a:chOff x="4560734" y="2065412"/>
            <a:chExt cx="3064898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C2B4913-6ABA-9D44-AA81-04CD20989FB4}"/>
                </a:ext>
              </a:extLst>
            </p:cNvPr>
            <p:cNvSpPr/>
            <p:nvPr/>
          </p:nvSpPr>
          <p:spPr>
            <a:xfrm>
              <a:off x="4560734" y="2065412"/>
              <a:ext cx="103853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key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25D13DD-D5A9-D74D-8B73-CFD1F6DFA8CD}"/>
                </a:ext>
              </a:extLst>
            </p:cNvPr>
            <p:cNvSpPr/>
            <p:nvPr/>
          </p:nvSpPr>
          <p:spPr>
            <a:xfrm>
              <a:off x="6587101" y="2065412"/>
              <a:ext cx="103853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Alice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9" name="直线箭头连接符 8">
              <a:extLst>
                <a:ext uri="{FF2B5EF4-FFF2-40B4-BE49-F238E27FC236}">
                  <a16:creationId xmlns:a16="http://schemas.microsoft.com/office/drawing/2014/main" id="{BA423DDE-F568-EB4A-8CB5-4389FF3EFB4D}"/>
                </a:ext>
              </a:extLst>
            </p:cNvPr>
            <p:cNvCxnSpPr>
              <a:stCxn id="6" idx="3"/>
              <a:endCxn id="7" idx="1"/>
            </p:cNvCxnSpPr>
            <p:nvPr/>
          </p:nvCxnSpPr>
          <p:spPr>
            <a:xfrm>
              <a:off x="5599265" y="2317440"/>
              <a:ext cx="987836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4F3C902-5623-A243-BDDC-1F4DF1524CF4}"/>
              </a:ext>
            </a:extLst>
          </p:cNvPr>
          <p:cNvGrpSpPr/>
          <p:nvPr/>
        </p:nvGrpSpPr>
        <p:grpSpPr>
          <a:xfrm>
            <a:off x="4758113" y="2292620"/>
            <a:ext cx="4385887" cy="453650"/>
            <a:chOff x="4560734" y="2676822"/>
            <a:chExt cx="4873207" cy="504056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CEBB6B7-19EF-4745-BAC9-2F237D7F3566}"/>
                </a:ext>
              </a:extLst>
            </p:cNvPr>
            <p:cNvSpPr/>
            <p:nvPr/>
          </p:nvSpPr>
          <p:spPr>
            <a:xfrm>
              <a:off x="4560734" y="2676822"/>
              <a:ext cx="103853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key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7A7B36B-8FA7-AD40-825B-0C3BF573893E}"/>
                </a:ext>
              </a:extLst>
            </p:cNvPr>
            <p:cNvSpPr/>
            <p:nvPr/>
          </p:nvSpPr>
          <p:spPr>
            <a:xfrm>
              <a:off x="6587100" y="2676822"/>
              <a:ext cx="284684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Name:</a:t>
              </a:r>
              <a:r>
                <a:rPr kumimoji="1" lang="zh-CN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Alice,</a:t>
              </a:r>
              <a:r>
                <a:rPr kumimoji="1" lang="zh-CN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Age:10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19" name="直线箭头连接符 18">
              <a:extLst>
                <a:ext uri="{FF2B5EF4-FFF2-40B4-BE49-F238E27FC236}">
                  <a16:creationId xmlns:a16="http://schemas.microsoft.com/office/drawing/2014/main" id="{BA6C6DD2-29C9-AA49-A8C2-6A37DBE3DCF6}"/>
                </a:ext>
              </a:extLst>
            </p:cNvPr>
            <p:cNvCxnSpPr>
              <a:cxnSpLocks/>
              <a:stCxn id="17" idx="3"/>
              <a:endCxn id="18" idx="1"/>
            </p:cNvCxnSpPr>
            <p:nvPr/>
          </p:nvCxnSpPr>
          <p:spPr>
            <a:xfrm>
              <a:off x="5599265" y="2928850"/>
              <a:ext cx="987835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C4BA769F-E99A-FE4E-8861-7CF1714D3DA5}"/>
              </a:ext>
            </a:extLst>
          </p:cNvPr>
          <p:cNvGrpSpPr/>
          <p:nvPr/>
        </p:nvGrpSpPr>
        <p:grpSpPr>
          <a:xfrm>
            <a:off x="1323331" y="3533281"/>
            <a:ext cx="6777061" cy="764375"/>
            <a:chOff x="1551608" y="4381499"/>
            <a:chExt cx="7632848" cy="101557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DFB34ABB-9EE8-984C-B375-AC645F167C23}"/>
                </a:ext>
              </a:extLst>
            </p:cNvPr>
            <p:cNvSpPr/>
            <p:nvPr/>
          </p:nvSpPr>
          <p:spPr>
            <a:xfrm>
              <a:off x="1551608" y="4893014"/>
              <a:ext cx="103853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key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57733BC-D387-0F44-A047-D3AC4052F275}"/>
                </a:ext>
              </a:extLst>
            </p:cNvPr>
            <p:cNvSpPr/>
            <p:nvPr/>
          </p:nvSpPr>
          <p:spPr>
            <a:xfrm>
              <a:off x="3577975" y="4893014"/>
              <a:ext cx="1354515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Alice,10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30" name="直线箭头连接符 29">
              <a:extLst>
                <a:ext uri="{FF2B5EF4-FFF2-40B4-BE49-F238E27FC236}">
                  <a16:creationId xmlns:a16="http://schemas.microsoft.com/office/drawing/2014/main" id="{D9AF6206-9F3A-1B45-BB67-3765DFC94410}"/>
                </a:ext>
              </a:extLst>
            </p:cNvPr>
            <p:cNvCxnSpPr>
              <a:cxnSpLocks/>
              <a:stCxn id="28" idx="3"/>
              <a:endCxn id="29" idx="1"/>
            </p:cNvCxnSpPr>
            <p:nvPr/>
          </p:nvCxnSpPr>
          <p:spPr>
            <a:xfrm>
              <a:off x="2590139" y="5145042"/>
              <a:ext cx="987836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350508A-CE6B-DC4F-9352-39E7575C1955}"/>
                </a:ext>
              </a:extLst>
            </p:cNvPr>
            <p:cNvSpPr/>
            <p:nvPr/>
          </p:nvSpPr>
          <p:spPr>
            <a:xfrm>
              <a:off x="3654305" y="4416415"/>
              <a:ext cx="1364975" cy="4539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2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Name,</a:t>
              </a:r>
              <a:r>
                <a:rPr kumimoji="1" lang="zh-CN" altLang="en-US" sz="162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kumimoji="1" lang="en-US" altLang="zh-CN" sz="162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Age</a:t>
              </a:r>
              <a:endParaRPr lang="zh-CN" altLang="en-US" sz="1620" dirty="0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4EB46BDC-96DC-6E47-AA8E-44797E4A0A32}"/>
                </a:ext>
              </a:extLst>
            </p:cNvPr>
            <p:cNvSpPr/>
            <p:nvPr/>
          </p:nvSpPr>
          <p:spPr>
            <a:xfrm>
              <a:off x="5227511" y="4893014"/>
              <a:ext cx="103853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key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DE9FEBE-3BE9-7642-AA01-F697F8A6B888}"/>
                </a:ext>
              </a:extLst>
            </p:cNvPr>
            <p:cNvSpPr/>
            <p:nvPr/>
          </p:nvSpPr>
          <p:spPr>
            <a:xfrm>
              <a:off x="7253878" y="4893014"/>
              <a:ext cx="1930578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Alice@qq.com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35" name="直线箭头连接符 34">
              <a:extLst>
                <a:ext uri="{FF2B5EF4-FFF2-40B4-BE49-F238E27FC236}">
                  <a16:creationId xmlns:a16="http://schemas.microsoft.com/office/drawing/2014/main" id="{60DE92B8-BBBF-6048-ABB2-A93B70DE70E6}"/>
                </a:ext>
              </a:extLst>
            </p:cNvPr>
            <p:cNvCxnSpPr>
              <a:cxnSpLocks/>
              <a:stCxn id="33" idx="3"/>
              <a:endCxn id="34" idx="1"/>
            </p:cNvCxnSpPr>
            <p:nvPr/>
          </p:nvCxnSpPr>
          <p:spPr>
            <a:xfrm>
              <a:off x="6266042" y="5145042"/>
              <a:ext cx="987836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BFAAB6A-2CD2-4C40-AEE6-80539F89C411}"/>
                </a:ext>
              </a:extLst>
            </p:cNvPr>
            <p:cNvSpPr/>
            <p:nvPr/>
          </p:nvSpPr>
          <p:spPr>
            <a:xfrm>
              <a:off x="7863942" y="4381499"/>
              <a:ext cx="782266" cy="3795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2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Email</a:t>
              </a:r>
              <a:endParaRPr lang="zh-CN" altLang="en-US" sz="162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086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A1432F-D002-1947-B8BA-15C641F97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Weaken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C0CF30-FBF9-984E-B506-2B936B32A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>
                <a:latin typeface="+mn-lt"/>
              </a:rPr>
              <a:t>Data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>
                <a:latin typeface="+mn-lt"/>
              </a:rPr>
              <a:t>is</a:t>
            </a:r>
            <a:r>
              <a:rPr kumimoji="1" lang="zh-CN" altLang="en-US" b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partitioned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across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different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servers</a:t>
            </a:r>
          </a:p>
          <a:p>
            <a:pPr lvl="1"/>
            <a:r>
              <a:rPr kumimoji="1" lang="en-US" altLang="zh-CN" dirty="0">
                <a:latin typeface="+mn-lt"/>
              </a:rPr>
              <a:t>Local TX: TX’s data only touches data on a single node</a:t>
            </a:r>
          </a:p>
          <a:p>
            <a:pPr lvl="1"/>
            <a:r>
              <a:rPr kumimoji="1" lang="en-US" altLang="zh-CN" dirty="0">
                <a:latin typeface="+mn-lt"/>
              </a:rPr>
              <a:t>Global TX: otherwise </a:t>
            </a:r>
            <a:endParaRPr kumimoji="1" lang="en-US" altLang="zh-CN" b="0" dirty="0">
              <a:latin typeface="+mn-lt"/>
            </a:endParaRPr>
          </a:p>
          <a:p>
            <a:r>
              <a:rPr kumimoji="1" lang="en-US" altLang="zh-CN" b="0" dirty="0"/>
              <a:t>Local TX can leverage existing single machine techniques (2PL)</a:t>
            </a:r>
          </a:p>
          <a:p>
            <a:r>
              <a:rPr kumimoji="1" lang="en-US" altLang="zh-CN" sz="1800" b="0" dirty="0"/>
              <a:t>Global TX: no support for transactions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888953-0671-7945-966F-28ECE136B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81DA68-A2B3-534E-BD53-EDE61E9C5ED5}"/>
              </a:ext>
            </a:extLst>
          </p:cNvPr>
          <p:cNvSpPr/>
          <p:nvPr/>
        </p:nvSpPr>
        <p:spPr>
          <a:xfrm>
            <a:off x="1101215" y="4068998"/>
            <a:ext cx="934678" cy="12886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S1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A=0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B=0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1EB5438-B51B-E345-97C9-D95C57B262D4}"/>
              </a:ext>
            </a:extLst>
          </p:cNvPr>
          <p:cNvSpPr/>
          <p:nvPr/>
        </p:nvSpPr>
        <p:spPr>
          <a:xfrm>
            <a:off x="2267744" y="4068998"/>
            <a:ext cx="934678" cy="12886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S2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C=0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D=0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BA0F6E-2B4C-D352-B5DD-E73F0D9E1EF4}"/>
              </a:ext>
            </a:extLst>
          </p:cNvPr>
          <p:cNvSpPr txBox="1"/>
          <p:nvPr/>
        </p:nvSpPr>
        <p:spPr>
          <a:xfrm>
            <a:off x="4001882" y="3904561"/>
            <a:ext cx="1939698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20" dirty="0"/>
              <a:t>Local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Transaction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{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B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B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en-US" altLang="zh-CN" sz="1620" dirty="0"/>
              <a:t>}</a:t>
            </a:r>
            <a:endParaRPr kumimoji="1" lang="zh-CN" altLang="en-US" sz="162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E67C9A-0C8F-8B01-3AB3-08204B348D2C}"/>
              </a:ext>
            </a:extLst>
          </p:cNvPr>
          <p:cNvSpPr txBox="1"/>
          <p:nvPr/>
        </p:nvSpPr>
        <p:spPr>
          <a:xfrm>
            <a:off x="6553200" y="3910829"/>
            <a:ext cx="2043893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20" dirty="0"/>
              <a:t>Global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Transaction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{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C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C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en-US" altLang="zh-CN" sz="1620" dirty="0"/>
              <a:t>}</a:t>
            </a:r>
            <a:endParaRPr kumimoji="1" lang="zh-CN" altLang="en-US" sz="1620" dirty="0"/>
          </a:p>
        </p:txBody>
      </p:sp>
    </p:spTree>
    <p:extLst>
      <p:ext uri="{BB962C8B-B14F-4D97-AF65-F5344CB8AC3E}">
        <p14:creationId xmlns:p14="http://schemas.microsoft.com/office/powerpoint/2010/main" val="291170200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A1432F-D002-1947-B8BA-15C641F97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weakening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C0CF30-FBF9-984E-B506-2B936B32A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Support global TX is hard &amp; inefficient that time </a:t>
            </a:r>
          </a:p>
          <a:p>
            <a:pPr lvl="1"/>
            <a:r>
              <a:rPr kumimoji="1" lang="en-US" altLang="zh-CN" b="0" dirty="0"/>
              <a:t>2PL + 2PC + </a:t>
            </a:r>
            <a:r>
              <a:rPr kumimoji="1" lang="en-US" altLang="zh-CN" b="0" dirty="0" err="1"/>
              <a:t>Paxos</a:t>
            </a:r>
            <a:r>
              <a:rPr kumimoji="1" lang="en-US" altLang="zh-CN" b="0" dirty="0"/>
              <a:t> </a:t>
            </a:r>
            <a:endParaRPr kumimoji="1" lang="en-US" altLang="zh-CN" sz="2520" b="0" dirty="0"/>
          </a:p>
          <a:p>
            <a:pPr lvl="2"/>
            <a:r>
              <a:rPr kumimoji="1" lang="en-US" altLang="zh-CN" sz="1800" dirty="0"/>
              <a:t>Mature </a:t>
            </a:r>
            <a:r>
              <a:rPr kumimoji="1" lang="en-US" altLang="zh-CN" sz="1800" dirty="0" err="1"/>
              <a:t>Paxos</a:t>
            </a:r>
            <a:r>
              <a:rPr kumimoji="1" lang="en-US" altLang="zh-CN" sz="1800" dirty="0"/>
              <a:t> design dates back to 2006 (Chubby@OSDI’06)</a:t>
            </a:r>
            <a:endParaRPr kumimoji="1" lang="en-US" altLang="zh-CN" sz="1800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888953-0671-7945-966F-28ECE136B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88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81DA68-A2B3-534E-BD53-EDE61E9C5ED5}"/>
              </a:ext>
            </a:extLst>
          </p:cNvPr>
          <p:cNvSpPr/>
          <p:nvPr/>
        </p:nvSpPr>
        <p:spPr>
          <a:xfrm>
            <a:off x="1101215" y="4068998"/>
            <a:ext cx="934678" cy="12886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S1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A=0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B=0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1EB5438-B51B-E345-97C9-D95C57B262D4}"/>
              </a:ext>
            </a:extLst>
          </p:cNvPr>
          <p:cNvSpPr/>
          <p:nvPr/>
        </p:nvSpPr>
        <p:spPr>
          <a:xfrm>
            <a:off x="2267744" y="4068998"/>
            <a:ext cx="934678" cy="12886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S2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C=0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D=0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BA0F6E-2B4C-D352-B5DD-E73F0D9E1EF4}"/>
              </a:ext>
            </a:extLst>
          </p:cNvPr>
          <p:cNvSpPr txBox="1"/>
          <p:nvPr/>
        </p:nvSpPr>
        <p:spPr>
          <a:xfrm>
            <a:off x="4001882" y="3904561"/>
            <a:ext cx="1939698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20" dirty="0"/>
              <a:t>Local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Transaction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{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B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B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en-US" altLang="zh-CN" sz="1620" dirty="0"/>
              <a:t>}</a:t>
            </a:r>
            <a:endParaRPr kumimoji="1" lang="zh-CN" altLang="en-US" sz="162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E67C9A-0C8F-8B01-3AB3-08204B348D2C}"/>
              </a:ext>
            </a:extLst>
          </p:cNvPr>
          <p:cNvSpPr txBox="1"/>
          <p:nvPr/>
        </p:nvSpPr>
        <p:spPr>
          <a:xfrm>
            <a:off x="6553200" y="3910829"/>
            <a:ext cx="2043893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20" dirty="0"/>
              <a:t>Global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Transaction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{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C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C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en-US" altLang="zh-CN" sz="1620" dirty="0"/>
              <a:t>}</a:t>
            </a:r>
            <a:endParaRPr kumimoji="1" lang="zh-CN" altLang="en-US" sz="1620" dirty="0"/>
          </a:p>
        </p:txBody>
      </p:sp>
    </p:spTree>
    <p:extLst>
      <p:ext uri="{BB962C8B-B14F-4D97-AF65-F5344CB8AC3E}">
        <p14:creationId xmlns:p14="http://schemas.microsoft.com/office/powerpoint/2010/main" val="352599826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9DF379-8A09-6B4A-B346-168F0CBC6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weakening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1413E3-4878-B946-B6B8-071D3481C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Huge software overheads introduced by ACID transactions </a:t>
            </a:r>
          </a:p>
          <a:p>
            <a:pPr lvl="1"/>
            <a:r>
              <a:rPr kumimoji="1" lang="en" altLang="zh-CN" dirty="0"/>
              <a:t>Due to the strong properties even we don’t consider high availability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68D9A0-D73F-B243-A373-934B83AA6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89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3169565-9B1D-234F-BFAC-84D6C13ED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348" y="2104650"/>
            <a:ext cx="2462673" cy="193294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8EFBBFB-6CC1-7B49-85FC-68C9384B53C5}"/>
              </a:ext>
            </a:extLst>
          </p:cNvPr>
          <p:cNvSpPr txBox="1"/>
          <p:nvPr/>
        </p:nvSpPr>
        <p:spPr>
          <a:xfrm>
            <a:off x="683568" y="4173804"/>
            <a:ext cx="273023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Figure</a:t>
            </a:r>
            <a:r>
              <a:rPr kumimoji="1" lang="zh-CN" altLang="en-US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from</a:t>
            </a:r>
            <a:r>
              <a:rPr kumimoji="1" lang="zh-CN" altLang="en-US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slides</a:t>
            </a:r>
            <a:r>
              <a:rPr kumimoji="1" lang="zh-CN" altLang="en-US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presented</a:t>
            </a:r>
            <a:r>
              <a:rPr kumimoji="1" lang="zh-CN" altLang="en-US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endParaRPr kumimoji="1" lang="en-US" altLang="zh-CN" sz="162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  <a:p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by</a:t>
            </a:r>
            <a:r>
              <a:rPr kumimoji="1" lang="zh-CN" altLang="en-US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Michael </a:t>
            </a:r>
            <a:r>
              <a:rPr kumimoji="1" lang="en" altLang="zh-CN" sz="16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Stonebraker</a:t>
            </a:r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[1]</a:t>
            </a:r>
            <a:endParaRPr kumimoji="1" lang="zh-CN" altLang="en-US" sz="162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AD93BC3-4BD3-8143-9FF4-F023B51BA5DC}"/>
              </a:ext>
            </a:extLst>
          </p:cNvPr>
          <p:cNvSpPr txBox="1"/>
          <p:nvPr/>
        </p:nvSpPr>
        <p:spPr>
          <a:xfrm>
            <a:off x="165111" y="5053015"/>
            <a:ext cx="699755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20" dirty="0"/>
              <a:t>[1]</a:t>
            </a:r>
            <a:r>
              <a:rPr lang="zh-CN" altLang="en-US" sz="1620" dirty="0"/>
              <a:t> </a:t>
            </a:r>
            <a:r>
              <a:rPr lang="en" altLang="zh-CN" sz="1620" dirty="0"/>
              <a:t>https://</a:t>
            </a:r>
            <a:r>
              <a:rPr lang="en" altLang="zh-CN" sz="1620" dirty="0" err="1"/>
              <a:t>www.usenix.org</a:t>
            </a:r>
            <a:r>
              <a:rPr lang="en" altLang="zh-CN" sz="1620" dirty="0"/>
              <a:t>/legacy/events/lisa11/tech/slides/</a:t>
            </a:r>
            <a:r>
              <a:rPr lang="en" altLang="zh-CN" sz="1620" dirty="0" err="1"/>
              <a:t>stonebraker.pdf</a:t>
            </a:r>
            <a:endParaRPr kumimoji="1" lang="zh-CN" altLang="en-US" sz="162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4653E9-789E-B14E-B8B7-17DDE28CD96B}"/>
              </a:ext>
            </a:extLst>
          </p:cNvPr>
          <p:cNvSpPr txBox="1"/>
          <p:nvPr/>
        </p:nvSpPr>
        <p:spPr>
          <a:xfrm>
            <a:off x="3239256" y="3383674"/>
            <a:ext cx="5506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OldSQL</a:t>
            </a:r>
            <a:r>
              <a:rPr kumimoji="1"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spends</a:t>
            </a:r>
            <a:r>
              <a:rPr kumimoji="1"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  <a:latin typeface="Candara" charset="0"/>
              </a:rPr>
              <a:t>little</a:t>
            </a:r>
            <a:r>
              <a:rPr kumimoji="1" lang="zh-CN" altLang="en-US" sz="2400" dirty="0">
                <a:solidFill>
                  <a:srgbClr val="C00000"/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  <a:latin typeface="Candara" charset="0"/>
              </a:rPr>
              <a:t>time</a:t>
            </a:r>
            <a:r>
              <a:rPr kumimoji="1" lang="zh-CN" altLang="en-US" sz="2400" dirty="0">
                <a:solidFill>
                  <a:srgbClr val="C00000"/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for</a:t>
            </a:r>
            <a:r>
              <a:rPr kumimoji="1"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useful</a:t>
            </a:r>
            <a:r>
              <a:rPr kumimoji="1"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work</a:t>
            </a:r>
            <a:endParaRPr kumimoji="1"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25216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BFEDC4-5D9D-8B42-9C22-F729D66BA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weaken transaction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F3279-D64B-E34C-9CF3-839C5B7BB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may happen when weakening the transaction? </a:t>
            </a:r>
          </a:p>
          <a:p>
            <a:pPr lvl="1"/>
            <a:r>
              <a:rPr kumimoji="1" lang="en-US" altLang="zh-CN" dirty="0">
                <a:latin typeface="+mn-lt"/>
              </a:rPr>
              <a:t>Can have incorrect results (</a:t>
            </a:r>
            <a:r>
              <a:rPr lang="en-US" altLang="zh-CN" dirty="0">
                <a:latin typeface="+mn-lt"/>
                <a:cs typeface="Helvetica Neue Medium"/>
              </a:rPr>
              <a:t>anomalies)</a:t>
            </a:r>
          </a:p>
          <a:p>
            <a:pPr lvl="2"/>
            <a:r>
              <a:rPr kumimoji="1" lang="en-US" altLang="zh-CN" dirty="0">
                <a:latin typeface="+mn-lt"/>
                <a:cs typeface="Helvetica Neue Medium"/>
              </a:rPr>
              <a:t>Messages reorder</a:t>
            </a:r>
            <a:endParaRPr kumimoji="1" lang="en-US" altLang="zh-CN" dirty="0">
              <a:latin typeface="+mn-lt"/>
            </a:endParaRPr>
          </a:p>
          <a:p>
            <a:r>
              <a:rPr kumimoji="1" lang="en-US" altLang="zh-CN" dirty="0"/>
              <a:t>In several workloads, can tolerate such incorrect results </a:t>
            </a:r>
          </a:p>
          <a:p>
            <a:pPr lvl="1"/>
            <a:r>
              <a:rPr kumimoji="1" lang="en-US" altLang="zh-CN" dirty="0"/>
              <a:t>E.g., social network applications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571591-D151-464B-B856-179B0B84B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pic>
        <p:nvPicPr>
          <p:cNvPr id="9" name="图片 8" descr="图片包含 形状&#10;&#10;描述已自动生成">
            <a:extLst>
              <a:ext uri="{FF2B5EF4-FFF2-40B4-BE49-F238E27FC236}">
                <a16:creationId xmlns:a16="http://schemas.microsoft.com/office/drawing/2014/main" id="{74D09ECC-5705-DA43-AC4D-9316F1B42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42" y="3457974"/>
            <a:ext cx="4732431" cy="10622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FE76B7E-E783-7949-846D-74C5E4B0B0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488" b="29380"/>
          <a:stretch/>
        </p:blipFill>
        <p:spPr>
          <a:xfrm>
            <a:off x="6228184" y="3329248"/>
            <a:ext cx="1938040" cy="130569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DE65346-FFD4-8C43-A151-C109CCECD02B}"/>
              </a:ext>
            </a:extLst>
          </p:cNvPr>
          <p:cNvSpPr/>
          <p:nvPr/>
        </p:nvSpPr>
        <p:spPr>
          <a:xfrm>
            <a:off x="1988610" y="4729621"/>
            <a:ext cx="2206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WeChat on my Mac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73793EF-FFDB-8A4F-9828-00905058F631}"/>
              </a:ext>
            </a:extLst>
          </p:cNvPr>
          <p:cNvSpPr/>
          <p:nvPr/>
        </p:nvSpPr>
        <p:spPr>
          <a:xfrm>
            <a:off x="5952792" y="4729621"/>
            <a:ext cx="2488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WeChat on my iPhone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40281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BFEDC4-5D9D-8B42-9C22-F729D66BA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445624" cy="900442"/>
          </a:xfrm>
        </p:spPr>
        <p:txBody>
          <a:bodyPr/>
          <a:lstStyle/>
          <a:p>
            <a:r>
              <a:rPr kumimoji="1" lang="en-US" altLang="zh-CN" dirty="0"/>
              <a:t>Several (NoSQL) applications can tolerate inconsistency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F3279-D64B-E34C-9CF3-839C5B7BB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may happen when weakening the transaction? </a:t>
            </a:r>
          </a:p>
          <a:p>
            <a:pPr lvl="1"/>
            <a:r>
              <a:rPr kumimoji="1" lang="en-US" altLang="zh-CN" dirty="0"/>
              <a:t>Can have incorrect results (</a:t>
            </a:r>
            <a:r>
              <a:rPr lang="en-US" altLang="zh-CN" dirty="0">
                <a:latin typeface="Helvetica Neue Medium"/>
                <a:cs typeface="Helvetica Neue Medium"/>
              </a:rPr>
              <a:t>anomalies)</a:t>
            </a:r>
            <a:endParaRPr kumimoji="1" lang="en-US" altLang="zh-CN" dirty="0"/>
          </a:p>
          <a:p>
            <a:r>
              <a:rPr kumimoji="1" lang="en-US" altLang="zh-CN" dirty="0"/>
              <a:t>In several workloads, can tolerate such incorrect results </a:t>
            </a:r>
          </a:p>
          <a:p>
            <a:pPr lvl="1"/>
            <a:r>
              <a:rPr kumimoji="1" lang="en-US" altLang="zh-CN" dirty="0"/>
              <a:t>E.g., social network applications (recall lecture 8, eventual consistency) </a:t>
            </a:r>
          </a:p>
          <a:p>
            <a:pPr lvl="2"/>
            <a:r>
              <a:rPr lang="en-US" altLang="zh-CN" sz="1800" dirty="0"/>
              <a:t>Facebook's</a:t>
            </a:r>
            <a:r>
              <a:rPr lang="zh-CN" altLang="en-US" sz="1800" dirty="0"/>
              <a:t> </a:t>
            </a:r>
            <a:r>
              <a:rPr lang="en-US" altLang="zh-CN" sz="1800" dirty="0"/>
              <a:t>reports: 1 anomaly per million reads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571591-D151-464B-B856-179B0B84B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779C79F6-44B4-754A-A96C-144CD8FCA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496529"/>
            <a:ext cx="6048672" cy="160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875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244E9F-F13A-794F-A9F5-C47E8B9F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3.</a:t>
            </a:r>
            <a:r>
              <a:rPr kumimoji="1" lang="zh-CN" altLang="en-US" dirty="0"/>
              <a:t> </a:t>
            </a:r>
            <a:r>
              <a:rPr kumimoji="1" lang="en-US" altLang="zh-CN" dirty="0"/>
              <a:t>Asynchronous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49C3D7-752A-644C-B665-2BEB5EECC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</a:rPr>
              <a:t>Replication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is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used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for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Availability</a:t>
            </a:r>
            <a:r>
              <a:rPr kumimoji="1" lang="zh-CN" altLang="en-US" dirty="0">
                <a:latin typeface="+mn-lt"/>
              </a:rPr>
              <a:t> </a:t>
            </a:r>
            <a:endParaRPr kumimoji="1" lang="en-US" altLang="zh-CN" dirty="0">
              <a:latin typeface="+mn-lt"/>
            </a:endParaRPr>
          </a:p>
          <a:p>
            <a:r>
              <a:rPr kumimoji="1" lang="en-US" altLang="zh-CN" dirty="0">
                <a:latin typeface="+mn-lt"/>
              </a:rPr>
              <a:t>Synchronous</a:t>
            </a:r>
          </a:p>
          <a:p>
            <a:pPr lvl="1"/>
            <a:r>
              <a:rPr kumimoji="1" lang="en-US" altLang="zh-CN" dirty="0">
                <a:latin typeface="+mn-lt"/>
              </a:rPr>
              <a:t>Wait for backup’s responses before return (e.g., </a:t>
            </a:r>
            <a:r>
              <a:rPr kumimoji="1" lang="en-US" altLang="zh-CN" dirty="0" err="1">
                <a:latin typeface="+mn-lt"/>
              </a:rPr>
              <a:t>Paxos</a:t>
            </a:r>
            <a:r>
              <a:rPr kumimoji="1" lang="en-US" altLang="zh-CN" dirty="0">
                <a:latin typeface="+mn-lt"/>
              </a:rPr>
              <a:t> or Primary backup) </a:t>
            </a:r>
          </a:p>
          <a:p>
            <a:r>
              <a:rPr kumimoji="1" lang="en-US" altLang="zh-CN" dirty="0">
                <a:latin typeface="+mn-lt"/>
              </a:rPr>
              <a:t>Asynchronous</a:t>
            </a:r>
          </a:p>
          <a:p>
            <a:pPr lvl="1"/>
            <a:r>
              <a:rPr kumimoji="1" lang="en-US" altLang="zh-CN" dirty="0">
                <a:latin typeface="+mn-lt"/>
              </a:rPr>
              <a:t>Only waits for the primary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017186-F97A-5D40-80EB-57CE8E38B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DF1C304-06E4-694D-A817-520786D06495}"/>
              </a:ext>
            </a:extLst>
          </p:cNvPr>
          <p:cNvSpPr/>
          <p:nvPr/>
        </p:nvSpPr>
        <p:spPr>
          <a:xfrm>
            <a:off x="5299064" y="2988680"/>
            <a:ext cx="1388954" cy="5822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Primary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A07696C-211A-8F48-BAD4-7C8B0A7BCCAC}"/>
              </a:ext>
            </a:extLst>
          </p:cNvPr>
          <p:cNvSpPr/>
          <p:nvPr/>
        </p:nvSpPr>
        <p:spPr>
          <a:xfrm>
            <a:off x="7390695" y="2988680"/>
            <a:ext cx="1388954" cy="5822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Backup</a:t>
            </a:r>
            <a:endParaRPr kumimoji="1" lang="zh-CN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0712E96F-79C1-4846-B075-CFFD041FAE8A}"/>
              </a:ext>
            </a:extLst>
          </p:cNvPr>
          <p:cNvCxnSpPr/>
          <p:nvPr/>
        </p:nvCxnSpPr>
        <p:spPr>
          <a:xfrm>
            <a:off x="4584630" y="3162300"/>
            <a:ext cx="7144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7FAD3FE3-3B52-BC46-BA82-4F21653CAAD6}"/>
              </a:ext>
            </a:extLst>
          </p:cNvPr>
          <p:cNvCxnSpPr>
            <a:cxnSpLocks/>
          </p:cNvCxnSpPr>
          <p:nvPr/>
        </p:nvCxnSpPr>
        <p:spPr>
          <a:xfrm flipH="1" flipV="1">
            <a:off x="4566229" y="3393758"/>
            <a:ext cx="726192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C2F17F62-1B79-5340-8362-D129865F6A69}"/>
              </a:ext>
            </a:extLst>
          </p:cNvPr>
          <p:cNvCxnSpPr/>
          <p:nvPr/>
        </p:nvCxnSpPr>
        <p:spPr>
          <a:xfrm>
            <a:off x="6694662" y="3162299"/>
            <a:ext cx="7144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A8695E10-9635-0E44-B9E4-8B8F9D5297F6}"/>
              </a:ext>
            </a:extLst>
          </p:cNvPr>
          <p:cNvCxnSpPr>
            <a:cxnSpLocks/>
          </p:cNvCxnSpPr>
          <p:nvPr/>
        </p:nvCxnSpPr>
        <p:spPr>
          <a:xfrm flipH="1" flipV="1">
            <a:off x="6676261" y="3393757"/>
            <a:ext cx="726192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A3E063CC-6419-9A4F-95B2-AE6DABB08A9E}"/>
              </a:ext>
            </a:extLst>
          </p:cNvPr>
          <p:cNvSpPr/>
          <p:nvPr/>
        </p:nvSpPr>
        <p:spPr>
          <a:xfrm>
            <a:off x="5299064" y="4360278"/>
            <a:ext cx="1388954" cy="5822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Primary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B6E916A-B8F2-654F-9B66-6C4DA59C4742}"/>
              </a:ext>
            </a:extLst>
          </p:cNvPr>
          <p:cNvSpPr/>
          <p:nvPr/>
        </p:nvSpPr>
        <p:spPr>
          <a:xfrm>
            <a:off x="7390695" y="4360278"/>
            <a:ext cx="1388954" cy="5822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Backup</a:t>
            </a:r>
            <a:endParaRPr kumimoji="1" lang="zh-CN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42E69389-1101-594C-B2B3-EFE0A0F85A8D}"/>
              </a:ext>
            </a:extLst>
          </p:cNvPr>
          <p:cNvCxnSpPr/>
          <p:nvPr/>
        </p:nvCxnSpPr>
        <p:spPr>
          <a:xfrm>
            <a:off x="4584630" y="4533898"/>
            <a:ext cx="7144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1E023AF-E34A-0040-9EA9-EB75EBA56F8E}"/>
              </a:ext>
            </a:extLst>
          </p:cNvPr>
          <p:cNvCxnSpPr>
            <a:cxnSpLocks/>
          </p:cNvCxnSpPr>
          <p:nvPr/>
        </p:nvCxnSpPr>
        <p:spPr>
          <a:xfrm flipH="1" flipV="1">
            <a:off x="4566229" y="4765356"/>
            <a:ext cx="726192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FF8F4FF0-C550-8D43-8C0F-52DCFBD53312}"/>
              </a:ext>
            </a:extLst>
          </p:cNvPr>
          <p:cNvCxnSpPr/>
          <p:nvPr/>
        </p:nvCxnSpPr>
        <p:spPr>
          <a:xfrm>
            <a:off x="6694662" y="4533897"/>
            <a:ext cx="7144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形 38" descr="用户 轮廓">
            <a:extLst>
              <a:ext uri="{FF2B5EF4-FFF2-40B4-BE49-F238E27FC236}">
                <a16:creationId xmlns:a16="http://schemas.microsoft.com/office/drawing/2014/main" id="{04796290-553D-6047-BAA8-2EEE70EA7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74339" y="2868346"/>
            <a:ext cx="822960" cy="822960"/>
          </a:xfrm>
          <a:prstGeom prst="rect">
            <a:avLst/>
          </a:prstGeom>
        </p:spPr>
      </p:pic>
      <p:pic>
        <p:nvPicPr>
          <p:cNvPr id="40" name="图形 39" descr="用户 轮廓">
            <a:extLst>
              <a:ext uri="{FF2B5EF4-FFF2-40B4-BE49-F238E27FC236}">
                <a16:creationId xmlns:a16="http://schemas.microsoft.com/office/drawing/2014/main" id="{061AB1A1-83E0-FF45-9CD5-DFB703FB8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77435" y="4239944"/>
            <a:ext cx="822960" cy="822960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A2A643FA-6D1F-F64C-8F75-3F1D37B45369}"/>
              </a:ext>
            </a:extLst>
          </p:cNvPr>
          <p:cNvSpPr/>
          <p:nvPr/>
        </p:nvSpPr>
        <p:spPr>
          <a:xfrm>
            <a:off x="5220213" y="2598444"/>
            <a:ext cx="358944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20" dirty="0"/>
              <a:t>Commit</a:t>
            </a:r>
            <a:r>
              <a:rPr lang="zh-CN" altLang="en-US" sz="1620" dirty="0"/>
              <a:t> </a:t>
            </a:r>
            <a:r>
              <a:rPr lang="en-US" altLang="zh-CN" sz="1620" dirty="0"/>
              <a:t>requires</a:t>
            </a:r>
            <a:r>
              <a:rPr lang="zh-CN" altLang="en-US" sz="1620" dirty="0"/>
              <a:t> </a:t>
            </a:r>
            <a:r>
              <a:rPr lang="en-US" altLang="zh-CN" sz="1620" dirty="0"/>
              <a:t>one</a:t>
            </a:r>
            <a:r>
              <a:rPr lang="zh-CN" altLang="en-US" sz="1620" dirty="0"/>
              <a:t> </a:t>
            </a:r>
            <a:r>
              <a:rPr lang="en-US" altLang="zh-CN" sz="1620" dirty="0"/>
              <a:t>more</a:t>
            </a:r>
            <a:r>
              <a:rPr lang="zh-CN" altLang="en-US" sz="1620" dirty="0"/>
              <a:t> </a:t>
            </a:r>
            <a:r>
              <a:rPr lang="en-US" altLang="zh-CN" sz="1620" dirty="0"/>
              <a:t>round-trip</a:t>
            </a:r>
            <a:endParaRPr lang="zh-CN" altLang="en-US" sz="1620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6D0E20D0-386A-964E-B79A-E5008F4CE2A5}"/>
              </a:ext>
            </a:extLst>
          </p:cNvPr>
          <p:cNvSpPr/>
          <p:nvPr/>
        </p:nvSpPr>
        <p:spPr>
          <a:xfrm>
            <a:off x="4267151" y="3719485"/>
            <a:ext cx="377539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20" dirty="0"/>
              <a:t>Possible</a:t>
            </a:r>
            <a:r>
              <a:rPr lang="zh-CN" altLang="en-US" sz="1620" dirty="0"/>
              <a:t> </a:t>
            </a:r>
            <a:r>
              <a:rPr lang="en-US" altLang="zh-CN" sz="1620" dirty="0"/>
              <a:t>to</a:t>
            </a:r>
            <a:r>
              <a:rPr lang="zh-CN" altLang="en-US" sz="1620" dirty="0"/>
              <a:t> </a:t>
            </a:r>
            <a:r>
              <a:rPr lang="en-US" altLang="zh-CN" sz="1620" dirty="0"/>
              <a:t>lose</a:t>
            </a:r>
            <a:r>
              <a:rPr lang="zh-CN" altLang="en-US" sz="1620" dirty="0"/>
              <a:t> </a:t>
            </a:r>
            <a:r>
              <a:rPr lang="en-US" altLang="zh-CN" sz="1620" dirty="0"/>
              <a:t>data</a:t>
            </a:r>
            <a:r>
              <a:rPr lang="zh-CN" altLang="en-US" sz="1620" dirty="0"/>
              <a:t> </a:t>
            </a:r>
            <a:r>
              <a:rPr lang="en-US" altLang="zh-CN" sz="1620" dirty="0"/>
              <a:t>or</a:t>
            </a:r>
            <a:r>
              <a:rPr lang="zh-CN" altLang="en-US" sz="1620" dirty="0"/>
              <a:t> </a:t>
            </a:r>
            <a:r>
              <a:rPr lang="en-US" altLang="zh-CN" sz="1620" dirty="0"/>
              <a:t>read</a:t>
            </a:r>
            <a:r>
              <a:rPr lang="zh-CN" altLang="en-US" sz="1620" dirty="0"/>
              <a:t> </a:t>
            </a:r>
            <a:r>
              <a:rPr lang="en-US" altLang="zh-CN" sz="1620" dirty="0"/>
              <a:t>stale</a:t>
            </a:r>
            <a:r>
              <a:rPr lang="zh-CN" altLang="en-US" sz="1620" dirty="0"/>
              <a:t> </a:t>
            </a:r>
            <a:r>
              <a:rPr lang="en-US" altLang="zh-CN" sz="1620" dirty="0"/>
              <a:t>data</a:t>
            </a:r>
            <a:endParaRPr lang="zh-CN" altLang="en-US" sz="1620" dirty="0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25613837-6813-9546-A5F8-8CE8FD255ECA}"/>
              </a:ext>
            </a:extLst>
          </p:cNvPr>
          <p:cNvSpPr/>
          <p:nvPr/>
        </p:nvSpPr>
        <p:spPr>
          <a:xfrm>
            <a:off x="334343" y="4190555"/>
            <a:ext cx="3110433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dirty="0">
                <a:latin typeface="Eras Medium ITC" pitchFamily="34" charset="0"/>
              </a:rPr>
              <a:t>What are the trade-offs?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84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7507D0-9E75-534A-B2E6-6CEC1CBD8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Famous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NoSQL systems</a:t>
            </a:r>
            <a:endParaRPr kumimoji="1" lang="zh-CN" altLang="en-US" dirty="0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C8BA8DE7-229F-094F-8D32-D7A878443C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034441"/>
              </p:ext>
            </p:extLst>
          </p:nvPr>
        </p:nvGraphicFramePr>
        <p:xfrm>
          <a:off x="484230" y="1489348"/>
          <a:ext cx="8360129" cy="2513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533">
                  <a:extLst>
                    <a:ext uri="{9D8B030D-6E8A-4147-A177-3AD203B41FA5}">
                      <a16:colId xmlns:a16="http://schemas.microsoft.com/office/drawing/2014/main" val="2906615021"/>
                    </a:ext>
                  </a:extLst>
                </a:gridCol>
                <a:gridCol w="1736531">
                  <a:extLst>
                    <a:ext uri="{9D8B030D-6E8A-4147-A177-3AD203B41FA5}">
                      <a16:colId xmlns:a16="http://schemas.microsoft.com/office/drawing/2014/main" val="3110881176"/>
                    </a:ext>
                  </a:extLst>
                </a:gridCol>
                <a:gridCol w="1614601">
                  <a:extLst>
                    <a:ext uri="{9D8B030D-6E8A-4147-A177-3AD203B41FA5}">
                      <a16:colId xmlns:a16="http://schemas.microsoft.com/office/drawing/2014/main" val="3467183076"/>
                    </a:ext>
                  </a:extLst>
                </a:gridCol>
                <a:gridCol w="2565464">
                  <a:extLst>
                    <a:ext uri="{9D8B030D-6E8A-4147-A177-3AD203B41FA5}">
                      <a16:colId xmlns:a16="http://schemas.microsoft.com/office/drawing/2014/main" val="1349214455"/>
                    </a:ext>
                  </a:extLst>
                </a:gridCol>
              </a:tblGrid>
              <a:tr h="418906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NoSQL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Data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Model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Replication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Transaction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2371416334"/>
                  </a:ext>
                </a:extLst>
              </a:tr>
              <a:tr h="418906">
                <a:tc>
                  <a:txBody>
                    <a:bodyPr/>
                    <a:lstStyle/>
                    <a:p>
                      <a:r>
                        <a:rPr lang="en-US" altLang="zh-CN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BigTable</a:t>
                      </a:r>
                      <a:r>
                        <a:rPr lang="zh-CN" alt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(2005)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kumimoji="1"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Wide-Column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Sync+Async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Local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1932880426"/>
                  </a:ext>
                </a:extLst>
              </a:tr>
              <a:tr h="418906"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Cassandra</a:t>
                      </a:r>
                      <a:r>
                        <a:rPr lang="zh-CN" alt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(2008)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pPr marL="0" marR="0" lvl="0" indent="0" algn="l" defTabSz="10159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Wide-Column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Async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Local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1359195767"/>
                  </a:ext>
                </a:extLst>
              </a:tr>
              <a:tr h="418906"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MongoDB</a:t>
                      </a:r>
                      <a:r>
                        <a:rPr lang="zh-CN" alt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(2009)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Document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Async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None</a:t>
                      </a:r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1229677182"/>
                  </a:ext>
                </a:extLst>
              </a:tr>
              <a:tr h="418906"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Redis</a:t>
                      </a:r>
                      <a:r>
                        <a:rPr lang="zh-CN" alt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(2009)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Key/value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Async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None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118080368"/>
                  </a:ext>
                </a:extLst>
              </a:tr>
              <a:tr h="418906"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Dynamo</a:t>
                      </a:r>
                      <a:r>
                        <a:rPr lang="zh-CN" altLang="en-US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(2012)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Key/value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Async</a:t>
                      </a:r>
                      <a:endParaRPr lang="zh-CN" alt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None</a:t>
                      </a:r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790011516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ABE73C-B6FF-5F45-9D31-AC8F51B0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93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6C0E2B-1561-1B49-9A64-27CA08446AA6}"/>
              </a:ext>
            </a:extLst>
          </p:cNvPr>
          <p:cNvSpPr txBox="1"/>
          <p:nvPr/>
        </p:nvSpPr>
        <p:spPr>
          <a:xfrm>
            <a:off x="484230" y="4720616"/>
            <a:ext cx="515019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20" dirty="0"/>
              <a:t>*</a:t>
            </a:r>
            <a:r>
              <a:rPr kumimoji="1" lang="en-US" altLang="zh-CN" sz="1620" dirty="0"/>
              <a:t>Table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data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collected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when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these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project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first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released</a:t>
            </a:r>
            <a:endParaRPr kumimoji="1" lang="zh-CN" altLang="en-US" sz="1620" dirty="0"/>
          </a:p>
        </p:txBody>
      </p:sp>
    </p:spTree>
    <p:extLst>
      <p:ext uri="{BB962C8B-B14F-4D97-AF65-F5344CB8AC3E}">
        <p14:creationId xmlns:p14="http://schemas.microsoft.com/office/powerpoint/2010/main" val="50071505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90C4F7-4ED8-2449-9FCC-09F93C22A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Fun fact about DynamoDB@2022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C60C3B-6221-F547-A5DA-C956766AF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to ensure replication consistency </a:t>
            </a:r>
          </a:p>
          <a:p>
            <a:pPr lvl="1"/>
            <a:r>
              <a:rPr kumimoji="1" lang="en-US" altLang="zh-CN" dirty="0"/>
              <a:t>i.e., no need for user to provide reconcile function </a:t>
            </a:r>
          </a:p>
          <a:p>
            <a:r>
              <a:rPr kumimoji="1" lang="en-US" altLang="zh-CN" dirty="0"/>
              <a:t>Also provides ACID transactions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3EA0B2-2FEA-3848-B0D5-CCABA3EB5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D3F4D53-9E68-0747-971D-E4735CC5A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2889063"/>
            <a:ext cx="5842992" cy="1856652"/>
          </a:xfrm>
          <a:prstGeom prst="rect">
            <a:avLst/>
          </a:prstGeom>
        </p:spPr>
      </p:pic>
      <p:pic>
        <p:nvPicPr>
          <p:cNvPr id="7" name="图片 6" descr="图示, 文本&#10;&#10;描述已自动生成">
            <a:extLst>
              <a:ext uri="{FF2B5EF4-FFF2-40B4-BE49-F238E27FC236}">
                <a16:creationId xmlns:a16="http://schemas.microsoft.com/office/drawing/2014/main" id="{85A2F52D-4F6B-1C42-AB3B-A599B3C48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73" y="2815958"/>
            <a:ext cx="1997455" cy="2569468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C444908-A7FC-7B49-BAB9-ED8A6F395062}"/>
              </a:ext>
            </a:extLst>
          </p:cNvPr>
          <p:cNvCxnSpPr/>
          <p:nvPr/>
        </p:nvCxnSpPr>
        <p:spPr>
          <a:xfrm flipV="1">
            <a:off x="2555776" y="3145532"/>
            <a:ext cx="792088" cy="671857"/>
          </a:xfrm>
          <a:prstGeom prst="line">
            <a:avLst/>
          </a:prstGeom>
          <a:ln w="63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A5820442-4D49-EF42-9D98-80F2C4378EC8}"/>
              </a:ext>
            </a:extLst>
          </p:cNvPr>
          <p:cNvCxnSpPr>
            <a:cxnSpLocks/>
          </p:cNvCxnSpPr>
          <p:nvPr/>
        </p:nvCxnSpPr>
        <p:spPr>
          <a:xfrm>
            <a:off x="2555776" y="4297660"/>
            <a:ext cx="792088" cy="387750"/>
          </a:xfrm>
          <a:prstGeom prst="line">
            <a:avLst/>
          </a:prstGeom>
          <a:ln w="63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28189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F4770D-47F3-974B-9AF1-95409DE8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</a:rPr>
              <a:t>NewSQL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E9D04C-FFA8-5E4A-9952-6D755FDE6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</a:rPr>
              <a:t>A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class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of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modern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RDBMS,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which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provides:</a:t>
            </a:r>
          </a:p>
          <a:p>
            <a:pPr lvl="1"/>
            <a:r>
              <a:rPr kumimoji="1" lang="en-US" altLang="zh-CN" dirty="0">
                <a:latin typeface="+mn-lt"/>
              </a:rPr>
              <a:t>NoSQL’s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Scalability</a:t>
            </a:r>
          </a:p>
          <a:p>
            <a:pPr lvl="1"/>
            <a:r>
              <a:rPr kumimoji="1" lang="en-US" altLang="zh-CN" dirty="0">
                <a:latin typeface="+mn-lt"/>
              </a:rPr>
              <a:t>SQL’s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ACID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Transaction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&amp;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Relational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Model</a:t>
            </a:r>
          </a:p>
          <a:p>
            <a:r>
              <a:rPr kumimoji="1" lang="en-US" altLang="zh-CN" dirty="0">
                <a:latin typeface="+mn-lt"/>
              </a:rPr>
              <a:t>First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proposed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in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2011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[1]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lang="en-US" altLang="zh-CN" b="0" i="1" dirty="0"/>
              <a:t>“</a:t>
            </a:r>
            <a:r>
              <a:rPr lang="en" altLang="zh-CN" b="0" i="1" dirty="0"/>
              <a:t>Children make choices, adults want them all</a:t>
            </a:r>
            <a:r>
              <a:rPr kumimoji="1" lang="en-US" altLang="zh-CN" b="0" i="1" dirty="0"/>
              <a:t>.” ——Someone</a:t>
            </a:r>
            <a:r>
              <a:rPr kumimoji="1" lang="zh-CN" altLang="en-US" b="0" i="1" dirty="0"/>
              <a:t> </a:t>
            </a:r>
            <a:r>
              <a:rPr kumimoji="1" lang="en-US" altLang="zh-CN" b="0" i="1" dirty="0"/>
              <a:t>said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B2D111-137C-1F46-80BE-6639F3F4F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CE49D63-96A2-844B-9282-8B8D2E502281}"/>
              </a:ext>
            </a:extLst>
          </p:cNvPr>
          <p:cNvSpPr txBox="1"/>
          <p:nvPr/>
        </p:nvSpPr>
        <p:spPr>
          <a:xfrm>
            <a:off x="0" y="5332245"/>
            <a:ext cx="7419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[1]</a:t>
            </a:r>
            <a:r>
              <a:rPr kumimoji="1" lang="zh-CN" altLang="en-US" sz="1400" dirty="0"/>
              <a:t> </a:t>
            </a:r>
            <a:r>
              <a:rPr lang="en" altLang="zh-CN" sz="1400" dirty="0"/>
              <a:t>Matt </a:t>
            </a:r>
            <a:r>
              <a:rPr lang="en" altLang="zh-CN" sz="1400" dirty="0" err="1"/>
              <a:t>Aslett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en-US" altLang="zh-CN" sz="1400" dirty="0"/>
              <a:t>“</a:t>
            </a:r>
            <a:r>
              <a:rPr lang="en" altLang="zh-CN" sz="1400" dirty="0"/>
              <a:t>How will the database incumbents respond to NoSQL and NewSQL?</a:t>
            </a:r>
            <a:r>
              <a:rPr lang="en-US" altLang="zh-CN" sz="1400" dirty="0"/>
              <a:t>”,</a:t>
            </a:r>
            <a:r>
              <a:rPr lang="zh-CN" altLang="en-US" sz="1400" dirty="0"/>
              <a:t> </a:t>
            </a:r>
            <a:r>
              <a:rPr lang="en-US" altLang="zh-CN" sz="1400" dirty="0"/>
              <a:t>2011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9794815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10AE96-CD78-8E49-9C04-CBFF2FE50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Stonebraker’s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definition[1]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6B85A4-38A8-C44B-878B-8C1EB6002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71F358-EFA8-1541-9A3D-63B542293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90" y="1351253"/>
            <a:ext cx="7358710" cy="348784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E8DFBFF-66E5-CF42-9689-785E0F3979F7}"/>
              </a:ext>
            </a:extLst>
          </p:cNvPr>
          <p:cNvSpPr txBox="1"/>
          <p:nvPr/>
        </p:nvSpPr>
        <p:spPr>
          <a:xfrm>
            <a:off x="0" y="5439024"/>
            <a:ext cx="68820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[1] https://</a:t>
            </a:r>
            <a:r>
              <a:rPr kumimoji="1" lang="en-US" altLang="zh-CN" sz="1000" dirty="0" err="1"/>
              <a:t>cacm.acm.org</a:t>
            </a:r>
            <a:r>
              <a:rPr kumimoji="1" lang="en-US" altLang="zh-CN" sz="1000" dirty="0"/>
              <a:t>/blogs/blog-</a:t>
            </a:r>
            <a:r>
              <a:rPr kumimoji="1" lang="en-US" altLang="zh-CN" sz="1000" dirty="0" err="1"/>
              <a:t>cacm</a:t>
            </a:r>
            <a:r>
              <a:rPr kumimoji="1" lang="en-US" altLang="zh-CN" sz="1000" dirty="0"/>
              <a:t>/109710-new-sql-an-alternative-to-nosql-and-old-sql-for-new-oltp-apps/</a:t>
            </a:r>
            <a:r>
              <a:rPr kumimoji="1" lang="en-US" altLang="zh-CN" sz="1000" dirty="0" err="1"/>
              <a:t>fulltext</a:t>
            </a:r>
            <a:endParaRPr kumimoji="1" lang="zh-CN" altLang="en-US" sz="10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7DD5743-1706-C941-9447-DD65826C1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060" y="4120810"/>
            <a:ext cx="2503170" cy="857250"/>
          </a:xfrm>
          <a:prstGeom prst="rect">
            <a:avLst/>
          </a:prstGeom>
        </p:spPr>
      </p:pic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51499A52-0561-F44B-938A-E6C47AE06169}"/>
              </a:ext>
            </a:extLst>
          </p:cNvPr>
          <p:cNvCxnSpPr>
            <a:cxnSpLocks/>
          </p:cNvCxnSpPr>
          <p:nvPr/>
        </p:nvCxnSpPr>
        <p:spPr>
          <a:xfrm>
            <a:off x="457200" y="2144621"/>
            <a:ext cx="35598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B435E489-B0D8-D84E-81B1-061161CCC593}"/>
              </a:ext>
            </a:extLst>
          </p:cNvPr>
          <p:cNvCxnSpPr>
            <a:cxnSpLocks/>
          </p:cNvCxnSpPr>
          <p:nvPr/>
        </p:nvCxnSpPr>
        <p:spPr>
          <a:xfrm>
            <a:off x="457200" y="2468657"/>
            <a:ext cx="48559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3A5F200D-8999-584A-ABA6-84E0886BCD02}"/>
              </a:ext>
            </a:extLst>
          </p:cNvPr>
          <p:cNvCxnSpPr>
            <a:cxnSpLocks/>
          </p:cNvCxnSpPr>
          <p:nvPr/>
        </p:nvCxnSpPr>
        <p:spPr>
          <a:xfrm>
            <a:off x="699999" y="2727886"/>
            <a:ext cx="19890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A609AD89-1BCC-7F4B-9888-A366D45607C2}"/>
              </a:ext>
            </a:extLst>
          </p:cNvPr>
          <p:cNvCxnSpPr>
            <a:cxnSpLocks/>
          </p:cNvCxnSpPr>
          <p:nvPr/>
        </p:nvCxnSpPr>
        <p:spPr>
          <a:xfrm>
            <a:off x="2689060" y="3505572"/>
            <a:ext cx="19890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843A9135-4B60-784D-ADDE-58588E6BBC45}"/>
              </a:ext>
            </a:extLst>
          </p:cNvPr>
          <p:cNvCxnSpPr>
            <a:cxnSpLocks/>
          </p:cNvCxnSpPr>
          <p:nvPr/>
        </p:nvCxnSpPr>
        <p:spPr>
          <a:xfrm>
            <a:off x="635191" y="4024030"/>
            <a:ext cx="19890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87C80841-777D-114F-942D-4FB1CAE7FE98}"/>
              </a:ext>
            </a:extLst>
          </p:cNvPr>
          <p:cNvCxnSpPr>
            <a:cxnSpLocks/>
          </p:cNvCxnSpPr>
          <p:nvPr/>
        </p:nvCxnSpPr>
        <p:spPr>
          <a:xfrm>
            <a:off x="1137218" y="3635187"/>
            <a:ext cx="1296144" cy="1036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Michael Stonebraker | MIT CSAIL">
            <a:extLst>
              <a:ext uri="{FF2B5EF4-FFF2-40B4-BE49-F238E27FC236}">
                <a16:creationId xmlns:a16="http://schemas.microsoft.com/office/drawing/2014/main" id="{D384E7FD-FD53-504D-9793-883F8FB8F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029" y="59001"/>
            <a:ext cx="1038492" cy="106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E008A654-DEE6-DF45-B00E-6BEBC5EA36B9}"/>
              </a:ext>
            </a:extLst>
          </p:cNvPr>
          <p:cNvSpPr/>
          <p:nvPr/>
        </p:nvSpPr>
        <p:spPr>
          <a:xfrm>
            <a:off x="6381281" y="1123455"/>
            <a:ext cx="2468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kern="0" dirty="0">
                <a:solidFill>
                  <a:sysClr val="windowText" lastClr="000000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微软雅黑"/>
              </a:rPr>
              <a:t>Michael  </a:t>
            </a:r>
            <a:r>
              <a:rPr lang="en" altLang="zh-CN" kern="0" dirty="0" err="1">
                <a:solidFill>
                  <a:sysClr val="windowText" lastClr="000000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微软雅黑"/>
              </a:rPr>
              <a:t>Stonebraker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B13E5F0-1356-F24B-A1E3-AB15E1E72558}"/>
              </a:ext>
            </a:extLst>
          </p:cNvPr>
          <p:cNvSpPr/>
          <p:nvPr/>
        </p:nvSpPr>
        <p:spPr>
          <a:xfrm>
            <a:off x="7477589" y="338625"/>
            <a:ext cx="16177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>
                <a:solidFill>
                  <a:sysClr val="windowText" lastClr="000000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微软雅黑"/>
              </a:rPr>
              <a:t>Turing Award</a:t>
            </a:r>
          </a:p>
          <a:p>
            <a:r>
              <a:rPr lang="en-US" altLang="zh-CN" kern="0" dirty="0">
                <a:solidFill>
                  <a:sysClr val="windowText" lastClr="00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2014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520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8064FE-E4BF-084C-AD67-61B5CAD68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SQL vs. NoSQL vs. NewSQL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F98544-0BF2-A54B-8945-C88A183BD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8D67399D-5A69-6849-AFA5-76CB33D6F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408653"/>
              </p:ext>
            </p:extLst>
          </p:nvPr>
        </p:nvGraphicFramePr>
        <p:xfrm>
          <a:off x="214810" y="3223793"/>
          <a:ext cx="8714380" cy="2169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22987">
                  <a:extLst>
                    <a:ext uri="{9D8B030D-6E8A-4147-A177-3AD203B41FA5}">
                      <a16:colId xmlns:a16="http://schemas.microsoft.com/office/drawing/2014/main" val="1697546620"/>
                    </a:ext>
                  </a:extLst>
                </a:gridCol>
                <a:gridCol w="1138748">
                  <a:extLst>
                    <a:ext uri="{9D8B030D-6E8A-4147-A177-3AD203B41FA5}">
                      <a16:colId xmlns:a16="http://schemas.microsoft.com/office/drawing/2014/main" val="3323600081"/>
                    </a:ext>
                  </a:extLst>
                </a:gridCol>
                <a:gridCol w="1071319">
                  <a:extLst>
                    <a:ext uri="{9D8B030D-6E8A-4147-A177-3AD203B41FA5}">
                      <a16:colId xmlns:a16="http://schemas.microsoft.com/office/drawing/2014/main" val="1967333627"/>
                    </a:ext>
                  </a:extLst>
                </a:gridCol>
                <a:gridCol w="1216174">
                  <a:extLst>
                    <a:ext uri="{9D8B030D-6E8A-4147-A177-3AD203B41FA5}">
                      <a16:colId xmlns:a16="http://schemas.microsoft.com/office/drawing/2014/main" val="3570666476"/>
                    </a:ext>
                  </a:extLst>
                </a:gridCol>
                <a:gridCol w="1189181">
                  <a:extLst>
                    <a:ext uri="{9D8B030D-6E8A-4147-A177-3AD203B41FA5}">
                      <a16:colId xmlns:a16="http://schemas.microsoft.com/office/drawing/2014/main" val="1410375930"/>
                    </a:ext>
                  </a:extLst>
                </a:gridCol>
                <a:gridCol w="1919479">
                  <a:extLst>
                    <a:ext uri="{9D8B030D-6E8A-4147-A177-3AD203B41FA5}">
                      <a16:colId xmlns:a16="http://schemas.microsoft.com/office/drawing/2014/main" val="3158181458"/>
                    </a:ext>
                  </a:extLst>
                </a:gridCol>
                <a:gridCol w="1256492">
                  <a:extLst>
                    <a:ext uri="{9D8B030D-6E8A-4147-A177-3AD203B41FA5}">
                      <a16:colId xmlns:a16="http://schemas.microsoft.com/office/drawing/2014/main" val="2529602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Relational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ACID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Scalability 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Availability 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Performance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Example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59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(Old)SQL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 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 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 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Poor   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MySQL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38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NoSQL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 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Depends</a:t>
                      </a:r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Excellent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Dynamo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NewSQL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Good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Spanner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584911"/>
                  </a:ext>
                </a:extLst>
              </a:tr>
            </a:tbl>
          </a:graphicData>
        </a:graphic>
      </p:graphicFrame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1B00835-E1FF-7340-B29A-ECEAAFC79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A </a:t>
            </a:r>
            <a:r>
              <a:rPr kumimoji="1" lang="en-US" altLang="zh-CN" dirty="0">
                <a:solidFill>
                  <a:srgbClr val="C00000"/>
                </a:solidFill>
              </a:rPr>
              <a:t>vague</a:t>
            </a:r>
            <a:r>
              <a:rPr kumimoji="1" lang="en-US" altLang="zh-CN" dirty="0"/>
              <a:t> comparison (represents the majority)</a:t>
            </a:r>
          </a:p>
          <a:p>
            <a:pPr lvl="1"/>
            <a:r>
              <a:rPr kumimoji="1" lang="en-US" altLang="zh-CN" dirty="0"/>
              <a:t>The comparison is based on general principles,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actual systems</a:t>
            </a:r>
          </a:p>
          <a:p>
            <a:pPr lvl="2"/>
            <a:r>
              <a:rPr kumimoji="1" lang="en-US" altLang="zh-CN" sz="1800" dirty="0"/>
              <a:t>I.e., different systems may have different implementations, each with different trade-offs)</a:t>
            </a:r>
          </a:p>
          <a:p>
            <a:pPr lvl="2"/>
            <a:r>
              <a:rPr kumimoji="1" lang="en-US" altLang="zh-CN" sz="1800" dirty="0"/>
              <a:t>E.g., some NoSQL databases also implement ACID</a:t>
            </a:r>
          </a:p>
        </p:txBody>
      </p:sp>
    </p:spTree>
    <p:extLst>
      <p:ext uri="{BB962C8B-B14F-4D97-AF65-F5344CB8AC3E}">
        <p14:creationId xmlns:p14="http://schemas.microsoft.com/office/powerpoint/2010/main" val="41456917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3FF29C-006A-D74B-8EA4-AFFC4903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SQL vs. NoSQL vs. NewSQL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E1115A-8704-8343-804F-2A0815280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98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D861188-8DF8-334F-BD4E-44CB43D3609C}"/>
              </a:ext>
            </a:extLst>
          </p:cNvPr>
          <p:cNvGrpSpPr/>
          <p:nvPr/>
        </p:nvGrpSpPr>
        <p:grpSpPr>
          <a:xfrm>
            <a:off x="2190728" y="1527368"/>
            <a:ext cx="4905419" cy="3471841"/>
            <a:chOff x="3938787" y="1490302"/>
            <a:chExt cx="5208447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9FB2C54-243F-134A-8941-CADAA09123D2}"/>
                </a:ext>
              </a:extLst>
            </p:cNvPr>
            <p:cNvSpPr/>
            <p:nvPr/>
          </p:nvSpPr>
          <p:spPr>
            <a:xfrm>
              <a:off x="5962809" y="1490302"/>
              <a:ext cx="129898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Scalability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53C304D-EE6A-8A4E-B610-F85ECB843426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Consistency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E7B1494-C90C-254C-820F-C9222E0ED9E7}"/>
                </a:ext>
              </a:extLst>
            </p:cNvPr>
            <p:cNvSpPr/>
            <p:nvPr/>
          </p:nvSpPr>
          <p:spPr>
            <a:xfrm>
              <a:off x="6950899" y="4737080"/>
              <a:ext cx="1884485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ACCF1D-BFC0-4F41-AA63-6950AD5F439F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Ease of </a:t>
              </a:r>
            </a:p>
            <a:p>
              <a:r>
                <a:rPr kumimoji="1" lang="en-US" altLang="zh-CN" dirty="0"/>
                <a:t>programming</a:t>
              </a:r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25AAF60-C3F6-EB42-8675-74E426B68C55}"/>
                </a:ext>
              </a:extLst>
            </p:cNvPr>
            <p:cNvSpPr/>
            <p:nvPr/>
          </p:nvSpPr>
          <p:spPr>
            <a:xfrm>
              <a:off x="7548691" y="2281436"/>
              <a:ext cx="159854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lang="zh-CN" altLang="en-US" dirty="0"/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693DFB5B-1D76-944A-ACEE-0DEFF5A817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76C312ED-49A7-F143-B72D-3337F9FD03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965567"/>
              <a:ext cx="2282531" cy="1643030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  <a:gd name="connsiteX0" fmla="*/ 0 w 440520"/>
                <a:gd name="connsiteY0" fmla="*/ 0 h 469980"/>
                <a:gd name="connsiteX1" fmla="*/ 404205 w 440520"/>
                <a:gd name="connsiteY1" fmla="*/ 135669 h 469980"/>
                <a:gd name="connsiteX2" fmla="*/ 436696 w 440520"/>
                <a:gd name="connsiteY2" fmla="*/ 147000 h 469980"/>
                <a:gd name="connsiteX3" fmla="*/ 440520 w 440520"/>
                <a:gd name="connsiteY3" fmla="*/ 254364 h 469980"/>
                <a:gd name="connsiteX4" fmla="*/ 153757 w 440520"/>
                <a:gd name="connsiteY4" fmla="*/ 469980 h 469980"/>
                <a:gd name="connsiteX5" fmla="*/ 0 w 440520"/>
                <a:gd name="connsiteY5" fmla="*/ 0 h 469980"/>
                <a:gd name="connsiteX0" fmla="*/ 0 w 652905"/>
                <a:gd name="connsiteY0" fmla="*/ 0 h 469980"/>
                <a:gd name="connsiteX1" fmla="*/ 404205 w 652905"/>
                <a:gd name="connsiteY1" fmla="*/ 135669 h 469980"/>
                <a:gd name="connsiteX2" fmla="*/ 652905 w 652905"/>
                <a:gd name="connsiteY2" fmla="*/ 58821 h 469980"/>
                <a:gd name="connsiteX3" fmla="*/ 440520 w 652905"/>
                <a:gd name="connsiteY3" fmla="*/ 254364 h 469980"/>
                <a:gd name="connsiteX4" fmla="*/ 153757 w 652905"/>
                <a:gd name="connsiteY4" fmla="*/ 469980 h 469980"/>
                <a:gd name="connsiteX5" fmla="*/ 0 w 652905"/>
                <a:gd name="connsiteY5" fmla="*/ 0 h 469980"/>
                <a:gd name="connsiteX0" fmla="*/ 0 w 652905"/>
                <a:gd name="connsiteY0" fmla="*/ 0 h 469980"/>
                <a:gd name="connsiteX1" fmla="*/ 404205 w 652905"/>
                <a:gd name="connsiteY1" fmla="*/ 135669 h 469980"/>
                <a:gd name="connsiteX2" fmla="*/ 652905 w 652905"/>
                <a:gd name="connsiteY2" fmla="*/ 58821 h 469980"/>
                <a:gd name="connsiteX3" fmla="*/ 559808 w 652905"/>
                <a:gd name="connsiteY3" fmla="*/ 353565 h 469980"/>
                <a:gd name="connsiteX4" fmla="*/ 153757 w 652905"/>
                <a:gd name="connsiteY4" fmla="*/ 469980 h 469980"/>
                <a:gd name="connsiteX5" fmla="*/ 0 w 652905"/>
                <a:gd name="connsiteY5" fmla="*/ 0 h 469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905" h="469980">
                  <a:moveTo>
                    <a:pt x="0" y="0"/>
                  </a:moveTo>
                  <a:lnTo>
                    <a:pt x="404205" y="135669"/>
                  </a:lnTo>
                  <a:lnTo>
                    <a:pt x="652905" y="58821"/>
                  </a:lnTo>
                  <a:lnTo>
                    <a:pt x="559808" y="353565"/>
                  </a:lnTo>
                  <a:lnTo>
                    <a:pt x="153757" y="46998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7FB83EA4-146F-8143-AEE2-A7A2675E3C1A}"/>
              </a:ext>
            </a:extLst>
          </p:cNvPr>
          <p:cNvSpPr>
            <a:spLocks noChangeAspect="1"/>
          </p:cNvSpPr>
          <p:nvPr/>
        </p:nvSpPr>
        <p:spPr>
          <a:xfrm>
            <a:off x="3587400" y="2236372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35CC7882-1481-574B-9FB7-6C91413EB4C9}"/>
              </a:ext>
            </a:extLst>
          </p:cNvPr>
          <p:cNvSpPr>
            <a:spLocks noChangeAspect="1"/>
          </p:cNvSpPr>
          <p:nvPr/>
        </p:nvSpPr>
        <p:spPr>
          <a:xfrm>
            <a:off x="3818244" y="2516230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D2197E73-E16B-3B42-BFB8-4788268CF50B}"/>
              </a:ext>
            </a:extLst>
          </p:cNvPr>
          <p:cNvSpPr>
            <a:spLocks noChangeAspect="1"/>
          </p:cNvSpPr>
          <p:nvPr/>
        </p:nvSpPr>
        <p:spPr>
          <a:xfrm>
            <a:off x="4071626" y="2789261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803DBA7B-BD77-9E40-828C-2D99F8105289}"/>
              </a:ext>
            </a:extLst>
          </p:cNvPr>
          <p:cNvSpPr>
            <a:spLocks noChangeAspect="1"/>
          </p:cNvSpPr>
          <p:nvPr/>
        </p:nvSpPr>
        <p:spPr>
          <a:xfrm>
            <a:off x="4315124" y="3071915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845A473-E47A-DD4C-8E43-AC2CA4156E4E}"/>
              </a:ext>
            </a:extLst>
          </p:cNvPr>
          <p:cNvSpPr/>
          <p:nvPr/>
        </p:nvSpPr>
        <p:spPr>
          <a:xfrm>
            <a:off x="416859" y="2444017"/>
            <a:ext cx="8627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SQL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08D836D-5CEC-2244-99E8-CBBCE8D1B4D6}"/>
              </a:ext>
            </a:extLst>
          </p:cNvPr>
          <p:cNvSpPr/>
          <p:nvPr/>
        </p:nvSpPr>
        <p:spPr>
          <a:xfrm>
            <a:off x="448832" y="3169220"/>
            <a:ext cx="13147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NoSQL</a:t>
            </a:r>
          </a:p>
        </p:txBody>
      </p:sp>
      <p:sp>
        <p:nvSpPr>
          <p:cNvPr id="21" name="多边形">
            <a:extLst>
              <a:ext uri="{FF2B5EF4-FFF2-40B4-BE49-F238E27FC236}">
                <a16:creationId xmlns:a16="http://schemas.microsoft.com/office/drawing/2014/main" id="{884D1B6D-A540-2B48-A4B4-6405F04EF16C}"/>
              </a:ext>
            </a:extLst>
          </p:cNvPr>
          <p:cNvSpPr>
            <a:spLocks noChangeAspect="1"/>
          </p:cNvSpPr>
          <p:nvPr/>
        </p:nvSpPr>
        <p:spPr>
          <a:xfrm>
            <a:off x="4064105" y="2015752"/>
            <a:ext cx="1943393" cy="2494588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  <a:gd name="connsiteX0" fmla="*/ 0 w 440520"/>
              <a:gd name="connsiteY0" fmla="*/ 37015 h 445844"/>
              <a:gd name="connsiteX1" fmla="*/ 406069 w 440520"/>
              <a:gd name="connsiteY1" fmla="*/ 0 h 445844"/>
              <a:gd name="connsiteX2" fmla="*/ 436696 w 440520"/>
              <a:gd name="connsiteY2" fmla="*/ 184015 h 445844"/>
              <a:gd name="connsiteX3" fmla="*/ 440520 w 440520"/>
              <a:gd name="connsiteY3" fmla="*/ 291379 h 445844"/>
              <a:gd name="connsiteX4" fmla="*/ 180347 w 440520"/>
              <a:gd name="connsiteY4" fmla="*/ 445844 h 445844"/>
              <a:gd name="connsiteX5" fmla="*/ 0 w 440520"/>
              <a:gd name="connsiteY5" fmla="*/ 37015 h 445844"/>
              <a:gd name="connsiteX0" fmla="*/ 0 w 331206"/>
              <a:gd name="connsiteY0" fmla="*/ 92342 h 445844"/>
              <a:gd name="connsiteX1" fmla="*/ 296755 w 331206"/>
              <a:gd name="connsiteY1" fmla="*/ 0 h 445844"/>
              <a:gd name="connsiteX2" fmla="*/ 327382 w 331206"/>
              <a:gd name="connsiteY2" fmla="*/ 184015 h 445844"/>
              <a:gd name="connsiteX3" fmla="*/ 331206 w 331206"/>
              <a:gd name="connsiteY3" fmla="*/ 291379 h 445844"/>
              <a:gd name="connsiteX4" fmla="*/ 71033 w 331206"/>
              <a:gd name="connsiteY4" fmla="*/ 445844 h 445844"/>
              <a:gd name="connsiteX5" fmla="*/ 0 w 331206"/>
              <a:gd name="connsiteY5" fmla="*/ 92342 h 445844"/>
              <a:gd name="connsiteX0" fmla="*/ 0 w 409023"/>
              <a:gd name="connsiteY0" fmla="*/ 182612 h 536114"/>
              <a:gd name="connsiteX1" fmla="*/ 409023 w 409023"/>
              <a:gd name="connsiteY1" fmla="*/ 0 h 536114"/>
              <a:gd name="connsiteX2" fmla="*/ 327382 w 409023"/>
              <a:gd name="connsiteY2" fmla="*/ 274285 h 536114"/>
              <a:gd name="connsiteX3" fmla="*/ 331206 w 409023"/>
              <a:gd name="connsiteY3" fmla="*/ 381649 h 536114"/>
              <a:gd name="connsiteX4" fmla="*/ 71033 w 409023"/>
              <a:gd name="connsiteY4" fmla="*/ 536114 h 536114"/>
              <a:gd name="connsiteX5" fmla="*/ 0 w 409023"/>
              <a:gd name="connsiteY5" fmla="*/ 182612 h 536114"/>
              <a:gd name="connsiteX0" fmla="*/ 0 w 379479"/>
              <a:gd name="connsiteY0" fmla="*/ 217555 h 571057"/>
              <a:gd name="connsiteX1" fmla="*/ 379479 w 379479"/>
              <a:gd name="connsiteY1" fmla="*/ 0 h 571057"/>
              <a:gd name="connsiteX2" fmla="*/ 327382 w 379479"/>
              <a:gd name="connsiteY2" fmla="*/ 309228 h 571057"/>
              <a:gd name="connsiteX3" fmla="*/ 331206 w 379479"/>
              <a:gd name="connsiteY3" fmla="*/ 416592 h 571057"/>
              <a:gd name="connsiteX4" fmla="*/ 71033 w 379479"/>
              <a:gd name="connsiteY4" fmla="*/ 571057 h 571057"/>
              <a:gd name="connsiteX5" fmla="*/ 0 w 379479"/>
              <a:gd name="connsiteY5" fmla="*/ 217555 h 571057"/>
              <a:gd name="connsiteX0" fmla="*/ 0 w 381732"/>
              <a:gd name="connsiteY0" fmla="*/ 217555 h 571057"/>
              <a:gd name="connsiteX1" fmla="*/ 379479 w 381732"/>
              <a:gd name="connsiteY1" fmla="*/ 0 h 571057"/>
              <a:gd name="connsiteX2" fmla="*/ 381732 w 381732"/>
              <a:gd name="connsiteY2" fmla="*/ 9724 h 571057"/>
              <a:gd name="connsiteX3" fmla="*/ 327382 w 381732"/>
              <a:gd name="connsiteY3" fmla="*/ 309228 h 571057"/>
              <a:gd name="connsiteX4" fmla="*/ 331206 w 381732"/>
              <a:gd name="connsiteY4" fmla="*/ 416592 h 571057"/>
              <a:gd name="connsiteX5" fmla="*/ 71033 w 381732"/>
              <a:gd name="connsiteY5" fmla="*/ 571057 h 571057"/>
              <a:gd name="connsiteX6" fmla="*/ 0 w 381732"/>
              <a:gd name="connsiteY6" fmla="*/ 217555 h 571057"/>
              <a:gd name="connsiteX0" fmla="*/ 0 w 408322"/>
              <a:gd name="connsiteY0" fmla="*/ 217555 h 571057"/>
              <a:gd name="connsiteX1" fmla="*/ 379479 w 408322"/>
              <a:gd name="connsiteY1" fmla="*/ 0 h 571057"/>
              <a:gd name="connsiteX2" fmla="*/ 408322 w 408322"/>
              <a:gd name="connsiteY2" fmla="*/ 47579 h 571057"/>
              <a:gd name="connsiteX3" fmla="*/ 327382 w 408322"/>
              <a:gd name="connsiteY3" fmla="*/ 309228 h 571057"/>
              <a:gd name="connsiteX4" fmla="*/ 331206 w 408322"/>
              <a:gd name="connsiteY4" fmla="*/ 416592 h 571057"/>
              <a:gd name="connsiteX5" fmla="*/ 71033 w 408322"/>
              <a:gd name="connsiteY5" fmla="*/ 571057 h 571057"/>
              <a:gd name="connsiteX6" fmla="*/ 0 w 408322"/>
              <a:gd name="connsiteY6" fmla="*/ 217555 h 571057"/>
              <a:gd name="connsiteX0" fmla="*/ 0 w 408322"/>
              <a:gd name="connsiteY0" fmla="*/ 223379 h 576881"/>
              <a:gd name="connsiteX1" fmla="*/ 311527 w 408322"/>
              <a:gd name="connsiteY1" fmla="*/ 0 h 576881"/>
              <a:gd name="connsiteX2" fmla="*/ 408322 w 408322"/>
              <a:gd name="connsiteY2" fmla="*/ 53403 h 576881"/>
              <a:gd name="connsiteX3" fmla="*/ 327382 w 408322"/>
              <a:gd name="connsiteY3" fmla="*/ 315052 h 576881"/>
              <a:gd name="connsiteX4" fmla="*/ 331206 w 408322"/>
              <a:gd name="connsiteY4" fmla="*/ 422416 h 576881"/>
              <a:gd name="connsiteX5" fmla="*/ 71033 w 408322"/>
              <a:gd name="connsiteY5" fmla="*/ 576881 h 576881"/>
              <a:gd name="connsiteX6" fmla="*/ 0 w 408322"/>
              <a:gd name="connsiteY6" fmla="*/ 223379 h 576881"/>
              <a:gd name="connsiteX0" fmla="*/ 0 w 491046"/>
              <a:gd name="connsiteY0" fmla="*/ 223379 h 576881"/>
              <a:gd name="connsiteX1" fmla="*/ 311527 w 491046"/>
              <a:gd name="connsiteY1" fmla="*/ 0 h 576881"/>
              <a:gd name="connsiteX2" fmla="*/ 491046 w 491046"/>
              <a:gd name="connsiteY2" fmla="*/ 152409 h 576881"/>
              <a:gd name="connsiteX3" fmla="*/ 327382 w 491046"/>
              <a:gd name="connsiteY3" fmla="*/ 315052 h 576881"/>
              <a:gd name="connsiteX4" fmla="*/ 331206 w 491046"/>
              <a:gd name="connsiteY4" fmla="*/ 422416 h 576881"/>
              <a:gd name="connsiteX5" fmla="*/ 71033 w 491046"/>
              <a:gd name="connsiteY5" fmla="*/ 576881 h 576881"/>
              <a:gd name="connsiteX6" fmla="*/ 0 w 491046"/>
              <a:gd name="connsiteY6" fmla="*/ 223379 h 576881"/>
              <a:gd name="connsiteX0" fmla="*/ 0 w 478422"/>
              <a:gd name="connsiteY0" fmla="*/ 202643 h 576881"/>
              <a:gd name="connsiteX1" fmla="*/ 298903 w 478422"/>
              <a:gd name="connsiteY1" fmla="*/ 0 h 576881"/>
              <a:gd name="connsiteX2" fmla="*/ 478422 w 478422"/>
              <a:gd name="connsiteY2" fmla="*/ 152409 h 576881"/>
              <a:gd name="connsiteX3" fmla="*/ 314758 w 478422"/>
              <a:gd name="connsiteY3" fmla="*/ 315052 h 576881"/>
              <a:gd name="connsiteX4" fmla="*/ 318582 w 478422"/>
              <a:gd name="connsiteY4" fmla="*/ 422416 h 576881"/>
              <a:gd name="connsiteX5" fmla="*/ 58409 w 478422"/>
              <a:gd name="connsiteY5" fmla="*/ 576881 h 576881"/>
              <a:gd name="connsiteX6" fmla="*/ 0 w 478422"/>
              <a:gd name="connsiteY6" fmla="*/ 202643 h 576881"/>
              <a:gd name="connsiteX0" fmla="*/ 0 w 478422"/>
              <a:gd name="connsiteY0" fmla="*/ 274271 h 648509"/>
              <a:gd name="connsiteX1" fmla="*/ 278139 w 478422"/>
              <a:gd name="connsiteY1" fmla="*/ 0 h 648509"/>
              <a:gd name="connsiteX2" fmla="*/ 478422 w 478422"/>
              <a:gd name="connsiteY2" fmla="*/ 224037 h 648509"/>
              <a:gd name="connsiteX3" fmla="*/ 314758 w 478422"/>
              <a:gd name="connsiteY3" fmla="*/ 386680 h 648509"/>
              <a:gd name="connsiteX4" fmla="*/ 318582 w 478422"/>
              <a:gd name="connsiteY4" fmla="*/ 494044 h 648509"/>
              <a:gd name="connsiteX5" fmla="*/ 58409 w 478422"/>
              <a:gd name="connsiteY5" fmla="*/ 648509 h 648509"/>
              <a:gd name="connsiteX6" fmla="*/ 0 w 478422"/>
              <a:gd name="connsiteY6" fmla="*/ 274271 h 648509"/>
              <a:gd name="connsiteX0" fmla="*/ 0 w 680870"/>
              <a:gd name="connsiteY0" fmla="*/ 274271 h 648509"/>
              <a:gd name="connsiteX1" fmla="*/ 278139 w 680870"/>
              <a:gd name="connsiteY1" fmla="*/ 0 h 648509"/>
              <a:gd name="connsiteX2" fmla="*/ 680870 w 680870"/>
              <a:gd name="connsiteY2" fmla="*/ 239386 h 648509"/>
              <a:gd name="connsiteX3" fmla="*/ 314758 w 680870"/>
              <a:gd name="connsiteY3" fmla="*/ 386680 h 648509"/>
              <a:gd name="connsiteX4" fmla="*/ 318582 w 680870"/>
              <a:gd name="connsiteY4" fmla="*/ 494044 h 648509"/>
              <a:gd name="connsiteX5" fmla="*/ 58409 w 680870"/>
              <a:gd name="connsiteY5" fmla="*/ 648509 h 648509"/>
              <a:gd name="connsiteX6" fmla="*/ 0 w 680870"/>
              <a:gd name="connsiteY6" fmla="*/ 274271 h 648509"/>
              <a:gd name="connsiteX0" fmla="*/ 0 w 680870"/>
              <a:gd name="connsiteY0" fmla="*/ 274271 h 701332"/>
              <a:gd name="connsiteX1" fmla="*/ 278139 w 680870"/>
              <a:gd name="connsiteY1" fmla="*/ 0 h 701332"/>
              <a:gd name="connsiteX2" fmla="*/ 680870 w 680870"/>
              <a:gd name="connsiteY2" fmla="*/ 239386 h 701332"/>
              <a:gd name="connsiteX3" fmla="*/ 519801 w 680870"/>
              <a:gd name="connsiteY3" fmla="*/ 701332 h 701332"/>
              <a:gd name="connsiteX4" fmla="*/ 318582 w 680870"/>
              <a:gd name="connsiteY4" fmla="*/ 494044 h 701332"/>
              <a:gd name="connsiteX5" fmla="*/ 58409 w 680870"/>
              <a:gd name="connsiteY5" fmla="*/ 648509 h 701332"/>
              <a:gd name="connsiteX6" fmla="*/ 0 w 680870"/>
              <a:gd name="connsiteY6" fmla="*/ 274271 h 701332"/>
              <a:gd name="connsiteX0" fmla="*/ 0 w 680870"/>
              <a:gd name="connsiteY0" fmla="*/ 274271 h 660402"/>
              <a:gd name="connsiteX1" fmla="*/ 278139 w 680870"/>
              <a:gd name="connsiteY1" fmla="*/ 0 h 660402"/>
              <a:gd name="connsiteX2" fmla="*/ 680870 w 680870"/>
              <a:gd name="connsiteY2" fmla="*/ 239386 h 660402"/>
              <a:gd name="connsiteX3" fmla="*/ 506824 w 680870"/>
              <a:gd name="connsiteY3" fmla="*/ 660402 h 660402"/>
              <a:gd name="connsiteX4" fmla="*/ 318582 w 680870"/>
              <a:gd name="connsiteY4" fmla="*/ 494044 h 660402"/>
              <a:gd name="connsiteX5" fmla="*/ 58409 w 680870"/>
              <a:gd name="connsiteY5" fmla="*/ 648509 h 660402"/>
              <a:gd name="connsiteX6" fmla="*/ 0 w 680870"/>
              <a:gd name="connsiteY6" fmla="*/ 274271 h 660402"/>
              <a:gd name="connsiteX0" fmla="*/ 0 w 680870"/>
              <a:gd name="connsiteY0" fmla="*/ 274271 h 660402"/>
              <a:gd name="connsiteX1" fmla="*/ 278139 w 680870"/>
              <a:gd name="connsiteY1" fmla="*/ 0 h 660402"/>
              <a:gd name="connsiteX2" fmla="*/ 680870 w 680870"/>
              <a:gd name="connsiteY2" fmla="*/ 239386 h 660402"/>
              <a:gd name="connsiteX3" fmla="*/ 506824 w 680870"/>
              <a:gd name="connsiteY3" fmla="*/ 660402 h 660402"/>
              <a:gd name="connsiteX4" fmla="*/ 318582 w 680870"/>
              <a:gd name="connsiteY4" fmla="*/ 494044 h 660402"/>
              <a:gd name="connsiteX5" fmla="*/ 208947 w 680870"/>
              <a:gd name="connsiteY5" fmla="*/ 438741 h 660402"/>
              <a:gd name="connsiteX6" fmla="*/ 0 w 680870"/>
              <a:gd name="connsiteY6" fmla="*/ 274271 h 660402"/>
              <a:gd name="connsiteX0" fmla="*/ 0 w 551096"/>
              <a:gd name="connsiteY0" fmla="*/ 276829 h 660402"/>
              <a:gd name="connsiteX1" fmla="*/ 148365 w 551096"/>
              <a:gd name="connsiteY1" fmla="*/ 0 h 660402"/>
              <a:gd name="connsiteX2" fmla="*/ 551096 w 551096"/>
              <a:gd name="connsiteY2" fmla="*/ 239386 h 660402"/>
              <a:gd name="connsiteX3" fmla="*/ 377050 w 551096"/>
              <a:gd name="connsiteY3" fmla="*/ 660402 h 660402"/>
              <a:gd name="connsiteX4" fmla="*/ 188808 w 551096"/>
              <a:gd name="connsiteY4" fmla="*/ 494044 h 660402"/>
              <a:gd name="connsiteX5" fmla="*/ 79173 w 551096"/>
              <a:gd name="connsiteY5" fmla="*/ 438741 h 660402"/>
              <a:gd name="connsiteX6" fmla="*/ 0 w 551096"/>
              <a:gd name="connsiteY6" fmla="*/ 276829 h 660402"/>
              <a:gd name="connsiteX0" fmla="*/ 0 w 551096"/>
              <a:gd name="connsiteY0" fmla="*/ 317245 h 700818"/>
              <a:gd name="connsiteX1" fmla="*/ 142774 w 551096"/>
              <a:gd name="connsiteY1" fmla="*/ 0 h 700818"/>
              <a:gd name="connsiteX2" fmla="*/ 551096 w 551096"/>
              <a:gd name="connsiteY2" fmla="*/ 279802 h 700818"/>
              <a:gd name="connsiteX3" fmla="*/ 377050 w 551096"/>
              <a:gd name="connsiteY3" fmla="*/ 700818 h 700818"/>
              <a:gd name="connsiteX4" fmla="*/ 188808 w 551096"/>
              <a:gd name="connsiteY4" fmla="*/ 534460 h 700818"/>
              <a:gd name="connsiteX5" fmla="*/ 79173 w 551096"/>
              <a:gd name="connsiteY5" fmla="*/ 479157 h 700818"/>
              <a:gd name="connsiteX6" fmla="*/ 0 w 551096"/>
              <a:gd name="connsiteY6" fmla="*/ 317245 h 700818"/>
              <a:gd name="connsiteX0" fmla="*/ 0 w 590237"/>
              <a:gd name="connsiteY0" fmla="*/ 350312 h 700818"/>
              <a:gd name="connsiteX1" fmla="*/ 181915 w 590237"/>
              <a:gd name="connsiteY1" fmla="*/ 0 h 700818"/>
              <a:gd name="connsiteX2" fmla="*/ 590237 w 590237"/>
              <a:gd name="connsiteY2" fmla="*/ 279802 h 700818"/>
              <a:gd name="connsiteX3" fmla="*/ 416191 w 590237"/>
              <a:gd name="connsiteY3" fmla="*/ 700818 h 700818"/>
              <a:gd name="connsiteX4" fmla="*/ 227949 w 590237"/>
              <a:gd name="connsiteY4" fmla="*/ 534460 h 700818"/>
              <a:gd name="connsiteX5" fmla="*/ 118314 w 590237"/>
              <a:gd name="connsiteY5" fmla="*/ 479157 h 700818"/>
              <a:gd name="connsiteX6" fmla="*/ 0 w 590237"/>
              <a:gd name="connsiteY6" fmla="*/ 350312 h 700818"/>
              <a:gd name="connsiteX0" fmla="*/ 0 w 590237"/>
              <a:gd name="connsiteY0" fmla="*/ 350312 h 700818"/>
              <a:gd name="connsiteX1" fmla="*/ 181915 w 590237"/>
              <a:gd name="connsiteY1" fmla="*/ 0 h 700818"/>
              <a:gd name="connsiteX2" fmla="*/ 590237 w 590237"/>
              <a:gd name="connsiteY2" fmla="*/ 279802 h 700818"/>
              <a:gd name="connsiteX3" fmla="*/ 416191 w 590237"/>
              <a:gd name="connsiteY3" fmla="*/ 700818 h 700818"/>
              <a:gd name="connsiteX4" fmla="*/ 227949 w 590237"/>
              <a:gd name="connsiteY4" fmla="*/ 534460 h 700818"/>
              <a:gd name="connsiteX5" fmla="*/ 30712 w 590237"/>
              <a:gd name="connsiteY5" fmla="*/ 624285 h 700818"/>
              <a:gd name="connsiteX6" fmla="*/ 0 w 590237"/>
              <a:gd name="connsiteY6" fmla="*/ 350312 h 700818"/>
              <a:gd name="connsiteX0" fmla="*/ 0 w 590237"/>
              <a:gd name="connsiteY0" fmla="*/ 350312 h 746745"/>
              <a:gd name="connsiteX1" fmla="*/ 181915 w 590237"/>
              <a:gd name="connsiteY1" fmla="*/ 0 h 746745"/>
              <a:gd name="connsiteX2" fmla="*/ 590237 w 590237"/>
              <a:gd name="connsiteY2" fmla="*/ 279802 h 746745"/>
              <a:gd name="connsiteX3" fmla="*/ 434830 w 590237"/>
              <a:gd name="connsiteY3" fmla="*/ 746745 h 746745"/>
              <a:gd name="connsiteX4" fmla="*/ 227949 w 590237"/>
              <a:gd name="connsiteY4" fmla="*/ 534460 h 746745"/>
              <a:gd name="connsiteX5" fmla="*/ 30712 w 590237"/>
              <a:gd name="connsiteY5" fmla="*/ 624285 h 746745"/>
              <a:gd name="connsiteX6" fmla="*/ 0 w 590237"/>
              <a:gd name="connsiteY6" fmla="*/ 350312 h 746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0237" h="746745">
                <a:moveTo>
                  <a:pt x="0" y="350312"/>
                </a:moveTo>
                <a:lnTo>
                  <a:pt x="181915" y="0"/>
                </a:lnTo>
                <a:lnTo>
                  <a:pt x="590237" y="279802"/>
                </a:lnTo>
                <a:lnTo>
                  <a:pt x="434830" y="746745"/>
                </a:lnTo>
                <a:lnTo>
                  <a:pt x="227949" y="534460"/>
                </a:lnTo>
                <a:lnTo>
                  <a:pt x="30712" y="624285"/>
                </a:lnTo>
                <a:lnTo>
                  <a:pt x="0" y="350312"/>
                </a:lnTo>
                <a:close/>
              </a:path>
            </a:pathLst>
          </a:custGeom>
          <a:noFill/>
          <a:ln w="22225">
            <a:solidFill>
              <a:srgbClr val="0432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23" name="多边形">
            <a:extLst>
              <a:ext uri="{FF2B5EF4-FFF2-40B4-BE49-F238E27FC236}">
                <a16:creationId xmlns:a16="http://schemas.microsoft.com/office/drawing/2014/main" id="{50CFBD3E-FBEE-259F-430F-C99736B08AC2}"/>
              </a:ext>
            </a:extLst>
          </p:cNvPr>
          <p:cNvSpPr>
            <a:spLocks noChangeAspect="1"/>
          </p:cNvSpPr>
          <p:nvPr/>
        </p:nvSpPr>
        <p:spPr>
          <a:xfrm>
            <a:off x="3344698" y="1995200"/>
            <a:ext cx="2380273" cy="2514375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  <a:gd name="connsiteX0" fmla="*/ 0 w 440520"/>
              <a:gd name="connsiteY0" fmla="*/ 37015 h 445844"/>
              <a:gd name="connsiteX1" fmla="*/ 406069 w 440520"/>
              <a:gd name="connsiteY1" fmla="*/ 0 h 445844"/>
              <a:gd name="connsiteX2" fmla="*/ 436696 w 440520"/>
              <a:gd name="connsiteY2" fmla="*/ 184015 h 445844"/>
              <a:gd name="connsiteX3" fmla="*/ 440520 w 440520"/>
              <a:gd name="connsiteY3" fmla="*/ 291379 h 445844"/>
              <a:gd name="connsiteX4" fmla="*/ 180347 w 440520"/>
              <a:gd name="connsiteY4" fmla="*/ 445844 h 445844"/>
              <a:gd name="connsiteX5" fmla="*/ 0 w 440520"/>
              <a:gd name="connsiteY5" fmla="*/ 37015 h 445844"/>
              <a:gd name="connsiteX0" fmla="*/ 0 w 331206"/>
              <a:gd name="connsiteY0" fmla="*/ 92342 h 445844"/>
              <a:gd name="connsiteX1" fmla="*/ 296755 w 331206"/>
              <a:gd name="connsiteY1" fmla="*/ 0 h 445844"/>
              <a:gd name="connsiteX2" fmla="*/ 327382 w 331206"/>
              <a:gd name="connsiteY2" fmla="*/ 184015 h 445844"/>
              <a:gd name="connsiteX3" fmla="*/ 331206 w 331206"/>
              <a:gd name="connsiteY3" fmla="*/ 291379 h 445844"/>
              <a:gd name="connsiteX4" fmla="*/ 71033 w 331206"/>
              <a:gd name="connsiteY4" fmla="*/ 445844 h 445844"/>
              <a:gd name="connsiteX5" fmla="*/ 0 w 331206"/>
              <a:gd name="connsiteY5" fmla="*/ 92342 h 445844"/>
              <a:gd name="connsiteX0" fmla="*/ 0 w 409023"/>
              <a:gd name="connsiteY0" fmla="*/ 182612 h 536114"/>
              <a:gd name="connsiteX1" fmla="*/ 409023 w 409023"/>
              <a:gd name="connsiteY1" fmla="*/ 0 h 536114"/>
              <a:gd name="connsiteX2" fmla="*/ 327382 w 409023"/>
              <a:gd name="connsiteY2" fmla="*/ 274285 h 536114"/>
              <a:gd name="connsiteX3" fmla="*/ 331206 w 409023"/>
              <a:gd name="connsiteY3" fmla="*/ 381649 h 536114"/>
              <a:gd name="connsiteX4" fmla="*/ 71033 w 409023"/>
              <a:gd name="connsiteY4" fmla="*/ 536114 h 536114"/>
              <a:gd name="connsiteX5" fmla="*/ 0 w 409023"/>
              <a:gd name="connsiteY5" fmla="*/ 182612 h 536114"/>
              <a:gd name="connsiteX0" fmla="*/ 0 w 379479"/>
              <a:gd name="connsiteY0" fmla="*/ 217555 h 571057"/>
              <a:gd name="connsiteX1" fmla="*/ 379479 w 379479"/>
              <a:gd name="connsiteY1" fmla="*/ 0 h 571057"/>
              <a:gd name="connsiteX2" fmla="*/ 327382 w 379479"/>
              <a:gd name="connsiteY2" fmla="*/ 309228 h 571057"/>
              <a:gd name="connsiteX3" fmla="*/ 331206 w 379479"/>
              <a:gd name="connsiteY3" fmla="*/ 416592 h 571057"/>
              <a:gd name="connsiteX4" fmla="*/ 71033 w 379479"/>
              <a:gd name="connsiteY4" fmla="*/ 571057 h 571057"/>
              <a:gd name="connsiteX5" fmla="*/ 0 w 379479"/>
              <a:gd name="connsiteY5" fmla="*/ 217555 h 571057"/>
              <a:gd name="connsiteX0" fmla="*/ 0 w 381732"/>
              <a:gd name="connsiteY0" fmla="*/ 217555 h 571057"/>
              <a:gd name="connsiteX1" fmla="*/ 379479 w 381732"/>
              <a:gd name="connsiteY1" fmla="*/ 0 h 571057"/>
              <a:gd name="connsiteX2" fmla="*/ 381732 w 381732"/>
              <a:gd name="connsiteY2" fmla="*/ 9724 h 571057"/>
              <a:gd name="connsiteX3" fmla="*/ 327382 w 381732"/>
              <a:gd name="connsiteY3" fmla="*/ 309228 h 571057"/>
              <a:gd name="connsiteX4" fmla="*/ 331206 w 381732"/>
              <a:gd name="connsiteY4" fmla="*/ 416592 h 571057"/>
              <a:gd name="connsiteX5" fmla="*/ 71033 w 381732"/>
              <a:gd name="connsiteY5" fmla="*/ 571057 h 571057"/>
              <a:gd name="connsiteX6" fmla="*/ 0 w 381732"/>
              <a:gd name="connsiteY6" fmla="*/ 217555 h 571057"/>
              <a:gd name="connsiteX0" fmla="*/ 0 w 408322"/>
              <a:gd name="connsiteY0" fmla="*/ 217555 h 571057"/>
              <a:gd name="connsiteX1" fmla="*/ 379479 w 408322"/>
              <a:gd name="connsiteY1" fmla="*/ 0 h 571057"/>
              <a:gd name="connsiteX2" fmla="*/ 408322 w 408322"/>
              <a:gd name="connsiteY2" fmla="*/ 47579 h 571057"/>
              <a:gd name="connsiteX3" fmla="*/ 327382 w 408322"/>
              <a:gd name="connsiteY3" fmla="*/ 309228 h 571057"/>
              <a:gd name="connsiteX4" fmla="*/ 331206 w 408322"/>
              <a:gd name="connsiteY4" fmla="*/ 416592 h 571057"/>
              <a:gd name="connsiteX5" fmla="*/ 71033 w 408322"/>
              <a:gd name="connsiteY5" fmla="*/ 571057 h 571057"/>
              <a:gd name="connsiteX6" fmla="*/ 0 w 408322"/>
              <a:gd name="connsiteY6" fmla="*/ 217555 h 571057"/>
              <a:gd name="connsiteX0" fmla="*/ 0 w 408322"/>
              <a:gd name="connsiteY0" fmla="*/ 223379 h 576881"/>
              <a:gd name="connsiteX1" fmla="*/ 311527 w 408322"/>
              <a:gd name="connsiteY1" fmla="*/ 0 h 576881"/>
              <a:gd name="connsiteX2" fmla="*/ 408322 w 408322"/>
              <a:gd name="connsiteY2" fmla="*/ 53403 h 576881"/>
              <a:gd name="connsiteX3" fmla="*/ 327382 w 408322"/>
              <a:gd name="connsiteY3" fmla="*/ 315052 h 576881"/>
              <a:gd name="connsiteX4" fmla="*/ 331206 w 408322"/>
              <a:gd name="connsiteY4" fmla="*/ 422416 h 576881"/>
              <a:gd name="connsiteX5" fmla="*/ 71033 w 408322"/>
              <a:gd name="connsiteY5" fmla="*/ 576881 h 576881"/>
              <a:gd name="connsiteX6" fmla="*/ 0 w 408322"/>
              <a:gd name="connsiteY6" fmla="*/ 223379 h 576881"/>
              <a:gd name="connsiteX0" fmla="*/ 0 w 491046"/>
              <a:gd name="connsiteY0" fmla="*/ 223379 h 576881"/>
              <a:gd name="connsiteX1" fmla="*/ 311527 w 491046"/>
              <a:gd name="connsiteY1" fmla="*/ 0 h 576881"/>
              <a:gd name="connsiteX2" fmla="*/ 491046 w 491046"/>
              <a:gd name="connsiteY2" fmla="*/ 152409 h 576881"/>
              <a:gd name="connsiteX3" fmla="*/ 327382 w 491046"/>
              <a:gd name="connsiteY3" fmla="*/ 315052 h 576881"/>
              <a:gd name="connsiteX4" fmla="*/ 331206 w 491046"/>
              <a:gd name="connsiteY4" fmla="*/ 422416 h 576881"/>
              <a:gd name="connsiteX5" fmla="*/ 71033 w 491046"/>
              <a:gd name="connsiteY5" fmla="*/ 576881 h 576881"/>
              <a:gd name="connsiteX6" fmla="*/ 0 w 491046"/>
              <a:gd name="connsiteY6" fmla="*/ 223379 h 576881"/>
              <a:gd name="connsiteX0" fmla="*/ 0 w 478422"/>
              <a:gd name="connsiteY0" fmla="*/ 202643 h 576881"/>
              <a:gd name="connsiteX1" fmla="*/ 298903 w 478422"/>
              <a:gd name="connsiteY1" fmla="*/ 0 h 576881"/>
              <a:gd name="connsiteX2" fmla="*/ 478422 w 478422"/>
              <a:gd name="connsiteY2" fmla="*/ 152409 h 576881"/>
              <a:gd name="connsiteX3" fmla="*/ 314758 w 478422"/>
              <a:gd name="connsiteY3" fmla="*/ 315052 h 576881"/>
              <a:gd name="connsiteX4" fmla="*/ 318582 w 478422"/>
              <a:gd name="connsiteY4" fmla="*/ 422416 h 576881"/>
              <a:gd name="connsiteX5" fmla="*/ 58409 w 478422"/>
              <a:gd name="connsiteY5" fmla="*/ 576881 h 576881"/>
              <a:gd name="connsiteX6" fmla="*/ 0 w 478422"/>
              <a:gd name="connsiteY6" fmla="*/ 202643 h 576881"/>
              <a:gd name="connsiteX0" fmla="*/ 0 w 478422"/>
              <a:gd name="connsiteY0" fmla="*/ 274271 h 648509"/>
              <a:gd name="connsiteX1" fmla="*/ 278139 w 478422"/>
              <a:gd name="connsiteY1" fmla="*/ 0 h 648509"/>
              <a:gd name="connsiteX2" fmla="*/ 478422 w 478422"/>
              <a:gd name="connsiteY2" fmla="*/ 224037 h 648509"/>
              <a:gd name="connsiteX3" fmla="*/ 314758 w 478422"/>
              <a:gd name="connsiteY3" fmla="*/ 386680 h 648509"/>
              <a:gd name="connsiteX4" fmla="*/ 318582 w 478422"/>
              <a:gd name="connsiteY4" fmla="*/ 494044 h 648509"/>
              <a:gd name="connsiteX5" fmla="*/ 58409 w 478422"/>
              <a:gd name="connsiteY5" fmla="*/ 648509 h 648509"/>
              <a:gd name="connsiteX6" fmla="*/ 0 w 478422"/>
              <a:gd name="connsiteY6" fmla="*/ 274271 h 648509"/>
              <a:gd name="connsiteX0" fmla="*/ 0 w 680870"/>
              <a:gd name="connsiteY0" fmla="*/ 274271 h 648509"/>
              <a:gd name="connsiteX1" fmla="*/ 278139 w 680870"/>
              <a:gd name="connsiteY1" fmla="*/ 0 h 648509"/>
              <a:gd name="connsiteX2" fmla="*/ 680870 w 680870"/>
              <a:gd name="connsiteY2" fmla="*/ 239386 h 648509"/>
              <a:gd name="connsiteX3" fmla="*/ 314758 w 680870"/>
              <a:gd name="connsiteY3" fmla="*/ 386680 h 648509"/>
              <a:gd name="connsiteX4" fmla="*/ 318582 w 680870"/>
              <a:gd name="connsiteY4" fmla="*/ 494044 h 648509"/>
              <a:gd name="connsiteX5" fmla="*/ 58409 w 680870"/>
              <a:gd name="connsiteY5" fmla="*/ 648509 h 648509"/>
              <a:gd name="connsiteX6" fmla="*/ 0 w 680870"/>
              <a:gd name="connsiteY6" fmla="*/ 274271 h 648509"/>
              <a:gd name="connsiteX0" fmla="*/ 0 w 680870"/>
              <a:gd name="connsiteY0" fmla="*/ 274271 h 701332"/>
              <a:gd name="connsiteX1" fmla="*/ 278139 w 680870"/>
              <a:gd name="connsiteY1" fmla="*/ 0 h 701332"/>
              <a:gd name="connsiteX2" fmla="*/ 680870 w 680870"/>
              <a:gd name="connsiteY2" fmla="*/ 239386 h 701332"/>
              <a:gd name="connsiteX3" fmla="*/ 519801 w 680870"/>
              <a:gd name="connsiteY3" fmla="*/ 701332 h 701332"/>
              <a:gd name="connsiteX4" fmla="*/ 318582 w 680870"/>
              <a:gd name="connsiteY4" fmla="*/ 494044 h 701332"/>
              <a:gd name="connsiteX5" fmla="*/ 58409 w 680870"/>
              <a:gd name="connsiteY5" fmla="*/ 648509 h 701332"/>
              <a:gd name="connsiteX6" fmla="*/ 0 w 680870"/>
              <a:gd name="connsiteY6" fmla="*/ 274271 h 701332"/>
              <a:gd name="connsiteX0" fmla="*/ 0 w 680870"/>
              <a:gd name="connsiteY0" fmla="*/ 274271 h 660402"/>
              <a:gd name="connsiteX1" fmla="*/ 278139 w 680870"/>
              <a:gd name="connsiteY1" fmla="*/ 0 h 660402"/>
              <a:gd name="connsiteX2" fmla="*/ 680870 w 680870"/>
              <a:gd name="connsiteY2" fmla="*/ 239386 h 660402"/>
              <a:gd name="connsiteX3" fmla="*/ 506824 w 680870"/>
              <a:gd name="connsiteY3" fmla="*/ 660402 h 660402"/>
              <a:gd name="connsiteX4" fmla="*/ 318582 w 680870"/>
              <a:gd name="connsiteY4" fmla="*/ 494044 h 660402"/>
              <a:gd name="connsiteX5" fmla="*/ 58409 w 680870"/>
              <a:gd name="connsiteY5" fmla="*/ 648509 h 660402"/>
              <a:gd name="connsiteX6" fmla="*/ 0 w 680870"/>
              <a:gd name="connsiteY6" fmla="*/ 274271 h 660402"/>
              <a:gd name="connsiteX0" fmla="*/ 0 w 680870"/>
              <a:gd name="connsiteY0" fmla="*/ 274271 h 660402"/>
              <a:gd name="connsiteX1" fmla="*/ 278139 w 680870"/>
              <a:gd name="connsiteY1" fmla="*/ 0 h 660402"/>
              <a:gd name="connsiteX2" fmla="*/ 680870 w 680870"/>
              <a:gd name="connsiteY2" fmla="*/ 239386 h 660402"/>
              <a:gd name="connsiteX3" fmla="*/ 506824 w 680870"/>
              <a:gd name="connsiteY3" fmla="*/ 660402 h 660402"/>
              <a:gd name="connsiteX4" fmla="*/ 318582 w 680870"/>
              <a:gd name="connsiteY4" fmla="*/ 494044 h 660402"/>
              <a:gd name="connsiteX5" fmla="*/ 208947 w 680870"/>
              <a:gd name="connsiteY5" fmla="*/ 438741 h 660402"/>
              <a:gd name="connsiteX6" fmla="*/ 0 w 680870"/>
              <a:gd name="connsiteY6" fmla="*/ 274271 h 660402"/>
              <a:gd name="connsiteX0" fmla="*/ 0 w 551096"/>
              <a:gd name="connsiteY0" fmla="*/ 276829 h 660402"/>
              <a:gd name="connsiteX1" fmla="*/ 148365 w 551096"/>
              <a:gd name="connsiteY1" fmla="*/ 0 h 660402"/>
              <a:gd name="connsiteX2" fmla="*/ 551096 w 551096"/>
              <a:gd name="connsiteY2" fmla="*/ 239386 h 660402"/>
              <a:gd name="connsiteX3" fmla="*/ 377050 w 551096"/>
              <a:gd name="connsiteY3" fmla="*/ 660402 h 660402"/>
              <a:gd name="connsiteX4" fmla="*/ 188808 w 551096"/>
              <a:gd name="connsiteY4" fmla="*/ 494044 h 660402"/>
              <a:gd name="connsiteX5" fmla="*/ 79173 w 551096"/>
              <a:gd name="connsiteY5" fmla="*/ 438741 h 660402"/>
              <a:gd name="connsiteX6" fmla="*/ 0 w 551096"/>
              <a:gd name="connsiteY6" fmla="*/ 276829 h 660402"/>
              <a:gd name="connsiteX0" fmla="*/ 0 w 551096"/>
              <a:gd name="connsiteY0" fmla="*/ 317245 h 700818"/>
              <a:gd name="connsiteX1" fmla="*/ 142774 w 551096"/>
              <a:gd name="connsiteY1" fmla="*/ 0 h 700818"/>
              <a:gd name="connsiteX2" fmla="*/ 551096 w 551096"/>
              <a:gd name="connsiteY2" fmla="*/ 279802 h 700818"/>
              <a:gd name="connsiteX3" fmla="*/ 377050 w 551096"/>
              <a:gd name="connsiteY3" fmla="*/ 700818 h 700818"/>
              <a:gd name="connsiteX4" fmla="*/ 188808 w 551096"/>
              <a:gd name="connsiteY4" fmla="*/ 534460 h 700818"/>
              <a:gd name="connsiteX5" fmla="*/ 79173 w 551096"/>
              <a:gd name="connsiteY5" fmla="*/ 479157 h 700818"/>
              <a:gd name="connsiteX6" fmla="*/ 0 w 551096"/>
              <a:gd name="connsiteY6" fmla="*/ 317245 h 700818"/>
              <a:gd name="connsiteX0" fmla="*/ 0 w 590237"/>
              <a:gd name="connsiteY0" fmla="*/ 350312 h 700818"/>
              <a:gd name="connsiteX1" fmla="*/ 181915 w 590237"/>
              <a:gd name="connsiteY1" fmla="*/ 0 h 700818"/>
              <a:gd name="connsiteX2" fmla="*/ 590237 w 590237"/>
              <a:gd name="connsiteY2" fmla="*/ 279802 h 700818"/>
              <a:gd name="connsiteX3" fmla="*/ 416191 w 590237"/>
              <a:gd name="connsiteY3" fmla="*/ 700818 h 700818"/>
              <a:gd name="connsiteX4" fmla="*/ 227949 w 590237"/>
              <a:gd name="connsiteY4" fmla="*/ 534460 h 700818"/>
              <a:gd name="connsiteX5" fmla="*/ 118314 w 590237"/>
              <a:gd name="connsiteY5" fmla="*/ 479157 h 700818"/>
              <a:gd name="connsiteX6" fmla="*/ 0 w 590237"/>
              <a:gd name="connsiteY6" fmla="*/ 350312 h 700818"/>
              <a:gd name="connsiteX0" fmla="*/ 0 w 590237"/>
              <a:gd name="connsiteY0" fmla="*/ 350312 h 700818"/>
              <a:gd name="connsiteX1" fmla="*/ 181915 w 590237"/>
              <a:gd name="connsiteY1" fmla="*/ 0 h 700818"/>
              <a:gd name="connsiteX2" fmla="*/ 590237 w 590237"/>
              <a:gd name="connsiteY2" fmla="*/ 279802 h 700818"/>
              <a:gd name="connsiteX3" fmla="*/ 416191 w 590237"/>
              <a:gd name="connsiteY3" fmla="*/ 700818 h 700818"/>
              <a:gd name="connsiteX4" fmla="*/ 227949 w 590237"/>
              <a:gd name="connsiteY4" fmla="*/ 534460 h 700818"/>
              <a:gd name="connsiteX5" fmla="*/ 30712 w 590237"/>
              <a:gd name="connsiteY5" fmla="*/ 624285 h 700818"/>
              <a:gd name="connsiteX6" fmla="*/ 0 w 590237"/>
              <a:gd name="connsiteY6" fmla="*/ 350312 h 700818"/>
              <a:gd name="connsiteX0" fmla="*/ 0 w 590237"/>
              <a:gd name="connsiteY0" fmla="*/ 350312 h 746745"/>
              <a:gd name="connsiteX1" fmla="*/ 181915 w 590237"/>
              <a:gd name="connsiteY1" fmla="*/ 0 h 746745"/>
              <a:gd name="connsiteX2" fmla="*/ 590237 w 590237"/>
              <a:gd name="connsiteY2" fmla="*/ 279802 h 746745"/>
              <a:gd name="connsiteX3" fmla="*/ 434830 w 590237"/>
              <a:gd name="connsiteY3" fmla="*/ 746745 h 746745"/>
              <a:gd name="connsiteX4" fmla="*/ 227949 w 590237"/>
              <a:gd name="connsiteY4" fmla="*/ 534460 h 746745"/>
              <a:gd name="connsiteX5" fmla="*/ 30712 w 590237"/>
              <a:gd name="connsiteY5" fmla="*/ 624285 h 746745"/>
              <a:gd name="connsiteX6" fmla="*/ 0 w 590237"/>
              <a:gd name="connsiteY6" fmla="*/ 350312 h 746745"/>
              <a:gd name="connsiteX0" fmla="*/ 0 w 590237"/>
              <a:gd name="connsiteY0" fmla="*/ 350312 h 749786"/>
              <a:gd name="connsiteX1" fmla="*/ 181915 w 590237"/>
              <a:gd name="connsiteY1" fmla="*/ 0 h 749786"/>
              <a:gd name="connsiteX2" fmla="*/ 590237 w 590237"/>
              <a:gd name="connsiteY2" fmla="*/ 279802 h 749786"/>
              <a:gd name="connsiteX3" fmla="*/ 434830 w 590237"/>
              <a:gd name="connsiteY3" fmla="*/ 749786 h 749786"/>
              <a:gd name="connsiteX4" fmla="*/ 227949 w 590237"/>
              <a:gd name="connsiteY4" fmla="*/ 534460 h 749786"/>
              <a:gd name="connsiteX5" fmla="*/ 30712 w 590237"/>
              <a:gd name="connsiteY5" fmla="*/ 624285 h 749786"/>
              <a:gd name="connsiteX6" fmla="*/ 0 w 590237"/>
              <a:gd name="connsiteY6" fmla="*/ 350312 h 749786"/>
              <a:gd name="connsiteX0" fmla="*/ 0 w 506922"/>
              <a:gd name="connsiteY0" fmla="*/ 350312 h 749786"/>
              <a:gd name="connsiteX1" fmla="*/ 181915 w 506922"/>
              <a:gd name="connsiteY1" fmla="*/ 0 h 749786"/>
              <a:gd name="connsiteX2" fmla="*/ 506922 w 506922"/>
              <a:gd name="connsiteY2" fmla="*/ 313257 h 749786"/>
              <a:gd name="connsiteX3" fmla="*/ 434830 w 506922"/>
              <a:gd name="connsiteY3" fmla="*/ 749786 h 749786"/>
              <a:gd name="connsiteX4" fmla="*/ 227949 w 506922"/>
              <a:gd name="connsiteY4" fmla="*/ 534460 h 749786"/>
              <a:gd name="connsiteX5" fmla="*/ 30712 w 506922"/>
              <a:gd name="connsiteY5" fmla="*/ 624285 h 749786"/>
              <a:gd name="connsiteX6" fmla="*/ 0 w 506922"/>
              <a:gd name="connsiteY6" fmla="*/ 350312 h 749786"/>
              <a:gd name="connsiteX0" fmla="*/ 0 w 722924"/>
              <a:gd name="connsiteY0" fmla="*/ 283402 h 749786"/>
              <a:gd name="connsiteX1" fmla="*/ 397917 w 722924"/>
              <a:gd name="connsiteY1" fmla="*/ 0 h 749786"/>
              <a:gd name="connsiteX2" fmla="*/ 722924 w 722924"/>
              <a:gd name="connsiteY2" fmla="*/ 313257 h 749786"/>
              <a:gd name="connsiteX3" fmla="*/ 650832 w 722924"/>
              <a:gd name="connsiteY3" fmla="*/ 749786 h 749786"/>
              <a:gd name="connsiteX4" fmla="*/ 443951 w 722924"/>
              <a:gd name="connsiteY4" fmla="*/ 534460 h 749786"/>
              <a:gd name="connsiteX5" fmla="*/ 246714 w 722924"/>
              <a:gd name="connsiteY5" fmla="*/ 624285 h 749786"/>
              <a:gd name="connsiteX6" fmla="*/ 0 w 722924"/>
              <a:gd name="connsiteY6" fmla="*/ 283402 h 749786"/>
              <a:gd name="connsiteX0" fmla="*/ 0 w 722924"/>
              <a:gd name="connsiteY0" fmla="*/ 283402 h 752668"/>
              <a:gd name="connsiteX1" fmla="*/ 397917 w 722924"/>
              <a:gd name="connsiteY1" fmla="*/ 0 h 752668"/>
              <a:gd name="connsiteX2" fmla="*/ 722924 w 722924"/>
              <a:gd name="connsiteY2" fmla="*/ 313257 h 752668"/>
              <a:gd name="connsiteX3" fmla="*/ 650832 w 722924"/>
              <a:gd name="connsiteY3" fmla="*/ 749786 h 752668"/>
              <a:gd name="connsiteX4" fmla="*/ 443951 w 722924"/>
              <a:gd name="connsiteY4" fmla="*/ 534460 h 752668"/>
              <a:gd name="connsiteX5" fmla="*/ 163153 w 722924"/>
              <a:gd name="connsiteY5" fmla="*/ 752668 h 752668"/>
              <a:gd name="connsiteX6" fmla="*/ 0 w 722924"/>
              <a:gd name="connsiteY6" fmla="*/ 283402 h 752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2924" h="752668">
                <a:moveTo>
                  <a:pt x="0" y="283402"/>
                </a:moveTo>
                <a:lnTo>
                  <a:pt x="397917" y="0"/>
                </a:lnTo>
                <a:lnTo>
                  <a:pt x="722924" y="313257"/>
                </a:lnTo>
                <a:lnTo>
                  <a:pt x="650832" y="749786"/>
                </a:lnTo>
                <a:lnTo>
                  <a:pt x="443951" y="534460"/>
                </a:lnTo>
                <a:lnTo>
                  <a:pt x="163153" y="752668"/>
                </a:lnTo>
                <a:lnTo>
                  <a:pt x="0" y="283402"/>
                </a:lnTo>
                <a:close/>
              </a:path>
            </a:pathLst>
          </a:custGeom>
          <a:noFill/>
          <a:ln w="31750">
            <a:solidFill>
              <a:srgbClr val="00B05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2D7D8EA-4583-D534-70B4-6BD3DC4CDA62}"/>
              </a:ext>
            </a:extLst>
          </p:cNvPr>
          <p:cNvSpPr/>
          <p:nvPr/>
        </p:nvSpPr>
        <p:spPr>
          <a:xfrm>
            <a:off x="476029" y="3914228"/>
            <a:ext cx="15408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NewSQL</a:t>
            </a:r>
          </a:p>
        </p:txBody>
      </p:sp>
    </p:spTree>
    <p:extLst>
      <p:ext uri="{BB962C8B-B14F-4D97-AF65-F5344CB8AC3E}">
        <p14:creationId xmlns:p14="http://schemas.microsoft.com/office/powerpoint/2010/main" val="27079897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/>
          </a:solidFill>
          <a:tailEnd type="arrow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59902</TotalTime>
  <Words>6895</Words>
  <Application>Microsoft Macintosh PowerPoint</Application>
  <PresentationFormat>全屏显示(16:10)</PresentationFormat>
  <Paragraphs>1453</Paragraphs>
  <Slides>98</Slides>
  <Notes>49</Notes>
  <HiddenSlides>1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98</vt:i4>
      </vt:variant>
    </vt:vector>
  </HeadingPairs>
  <TitlesOfParts>
    <vt:vector size="112" baseType="lpstr">
      <vt:lpstr>DengXian</vt:lpstr>
      <vt:lpstr>PingFang SC</vt:lpstr>
      <vt:lpstr>Arial</vt:lpstr>
      <vt:lpstr>Calibri</vt:lpstr>
      <vt:lpstr>Cambria Math</vt:lpstr>
      <vt:lpstr>Candara</vt:lpstr>
      <vt:lpstr>Consolas</vt:lpstr>
      <vt:lpstr>Eras Medium ITC</vt:lpstr>
      <vt:lpstr>Helvetica Neue Medium</vt:lpstr>
      <vt:lpstr>Lato</vt:lpstr>
      <vt:lpstr>Roboto</vt:lpstr>
      <vt:lpstr>Symbol</vt:lpstr>
      <vt:lpstr>Wingdings</vt:lpstr>
      <vt:lpstr>1_Office 主题​​</vt:lpstr>
      <vt:lpstr>Spanner &amp; new SQL database</vt:lpstr>
      <vt:lpstr>Review: Distributed Transaction &amp; Replications </vt:lpstr>
      <vt:lpstr>Review of properties required by distributed systems</vt:lpstr>
      <vt:lpstr>Review of properties required by distributed systems</vt:lpstr>
      <vt:lpstr>Review of properties required by distributed systems</vt:lpstr>
      <vt:lpstr>PowerPoint 演示文稿</vt:lpstr>
      <vt:lpstr>Problems faced by large-scale company </vt:lpstr>
      <vt:lpstr>How to shard? </vt:lpstr>
      <vt:lpstr>Problems faced by large-scale company </vt:lpstr>
      <vt:lpstr>Problems faced by large-scale company </vt:lpstr>
      <vt:lpstr>Question: is a replication factor of 2 ok?</vt:lpstr>
      <vt:lpstr>Geo-replicated datacenters</vt:lpstr>
      <vt:lpstr>Replication within a DC is insufficient </vt:lpstr>
      <vt:lpstr>Spanner further replicates the data across datacenters</vt:lpstr>
      <vt:lpstr>Replications causes consistency problem </vt:lpstr>
      <vt:lpstr>Solution: Paxos for single-copy consistency  </vt:lpstr>
      <vt:lpstr>2-phase commit + 2-phase locking </vt:lpstr>
      <vt:lpstr>Big picture of Spanner </vt:lpstr>
      <vt:lpstr>Execution flow of read-write transaction(TX)</vt:lpstr>
      <vt:lpstr>Execution flow of read-write transaction(TX)</vt:lpstr>
      <vt:lpstr>Execution flow of read-write transaction(TX)</vt:lpstr>
      <vt:lpstr>Execution flow of read-write transaction(TX)</vt:lpstr>
      <vt:lpstr>Execution flow of read-write transaction(TX)</vt:lpstr>
      <vt:lpstr>Execution flow of read-write transaction(TX)</vt:lpstr>
      <vt:lpstr>Execution flow of read-write transaction(TX)</vt:lpstr>
      <vt:lpstr>Execution flow of read-write transaction(TX)</vt:lpstr>
      <vt:lpstr>Execution flow of read-write transaction(TX)</vt:lpstr>
      <vt:lpstr>Execution flow of read-write transaction(TX)</vt:lpstr>
      <vt:lpstr>Execution flow of read-write transaction(TX)</vt:lpstr>
      <vt:lpstr>Read-write TX: put it all together </vt:lpstr>
      <vt:lpstr>Read-write TX: put it together </vt:lpstr>
      <vt:lpstr>Read-write TX of Spanner so far </vt:lpstr>
      <vt:lpstr>What about read-only TX? </vt:lpstr>
      <vt:lpstr>Review: Multi-version Concurrency Control</vt:lpstr>
      <vt:lpstr>Review: Snapshot Isolation</vt:lpstr>
      <vt:lpstr>Review: Snapshot Isolation Implementation</vt:lpstr>
      <vt:lpstr>Snapshot is not suitable for Spanner: non-serializable!</vt:lpstr>
      <vt:lpstr>Idea: use 2PL for read-write TX, MVCC for read-only TX</vt:lpstr>
      <vt:lpstr>MV-2PL: read-write TX (w/o 2PC &amp; Paxos for simplicity)</vt:lpstr>
      <vt:lpstr>MV-2PL: read-only TX </vt:lpstr>
      <vt:lpstr>Challenge: missing the update </vt:lpstr>
      <vt:lpstr>Atomic scope of the operations in MV-2PL</vt:lpstr>
      <vt:lpstr>Achieves the atomicity w/ waiting for the lock</vt:lpstr>
      <vt:lpstr>Example revisit  </vt:lpstr>
      <vt:lpstr>Question remains: how do we assign the time to TXs? </vt:lpstr>
      <vt:lpstr>PowerPoint 演示文稿</vt:lpstr>
      <vt:lpstr>Global time is inefficient for Spanner’s use case </vt:lpstr>
      <vt:lpstr>Cache the time locally to avoid querying the global counter</vt:lpstr>
      <vt:lpstr>Cache global counter to avoid frequently reads</vt:lpstr>
      <vt:lpstr>Example revisit w/ cached time</vt:lpstr>
      <vt:lpstr>Drawbacks of cached time </vt:lpstr>
      <vt:lpstr>Drawbacks of cached time </vt:lpstr>
      <vt:lpstr>Challenge of the timing in MVCC so far </vt:lpstr>
      <vt:lpstr>Timing: a key building block in distributed systems</vt:lpstr>
      <vt:lpstr>Time Measuring</vt:lpstr>
      <vt:lpstr>Challenge: clock synchronization</vt:lpstr>
      <vt:lpstr>Sync clock with NTP </vt:lpstr>
      <vt:lpstr>Sync clock with NTP: Estimating Network Latency </vt:lpstr>
      <vt:lpstr>Sync clock with NTP: Estimating Network Latency </vt:lpstr>
      <vt:lpstr>Can NTP + Physical time used for MVCC? </vt:lpstr>
      <vt:lpstr>TrueTime API of Spanner</vt:lpstr>
      <vt:lpstr>Power of TrueTime API (return [L,U])</vt:lpstr>
      <vt:lpstr>Power of TrueTime API (return [L,U])</vt:lpstr>
      <vt:lpstr>Power of TrueTime API (return [L,U])</vt:lpstr>
      <vt:lpstr>What if no wait? </vt:lpstr>
      <vt:lpstr>PowerPoint 演示文稿</vt:lpstr>
      <vt:lpstr>TrueTime: how to achieve the bound? </vt:lpstr>
      <vt:lpstr>TrueTime: how to calculate the bound? </vt:lpstr>
      <vt:lpstr>TrueTime: how to calculate the bound? </vt:lpstr>
      <vt:lpstr>TrueTime: how to calculate the bound? </vt:lpstr>
      <vt:lpstr>TrueTime: how to calculate the bound? </vt:lpstr>
      <vt:lpstr>Commit wait revisited </vt:lpstr>
      <vt:lpstr>TrueTime adopts multiple time servers</vt:lpstr>
      <vt:lpstr>TrueTime adopts multiple time servers</vt:lpstr>
      <vt:lpstr>Final takeaway of TrueTime: Network-Induced Uncertainty</vt:lpstr>
      <vt:lpstr>Summary</vt:lpstr>
      <vt:lpstr>PowerPoint 演示文稿</vt:lpstr>
      <vt:lpstr>OldSQL = Relational Model + SQL + ACID</vt:lpstr>
      <vt:lpstr>The trend of Web and Big Data</vt:lpstr>
      <vt:lpstr>The Attempt for Scaling SQL</vt:lpstr>
      <vt:lpstr>Scale Horizontally with Middleware (in old time)</vt:lpstr>
      <vt:lpstr>Scale Horizontally with Middleware</vt:lpstr>
      <vt:lpstr>Implementing SQL scalably is challenging that time </vt:lpstr>
      <vt:lpstr>The term “NoSQL”</vt:lpstr>
      <vt:lpstr>NoSQL - Build from scratch</vt:lpstr>
      <vt:lpstr>1. Specific (Simplified from SQL) Data Model</vt:lpstr>
      <vt:lpstr>2. Weaken Transaction</vt:lpstr>
      <vt:lpstr>Why weakening the Transaction?</vt:lpstr>
      <vt:lpstr>Why weakening the Transaction?</vt:lpstr>
      <vt:lpstr>Drawback of weaken transaction</vt:lpstr>
      <vt:lpstr>Several (NoSQL) applications can tolerate inconsistency</vt:lpstr>
      <vt:lpstr>3. Asynchronous Replication</vt:lpstr>
      <vt:lpstr>Summary of Several Famous NoSQL systems</vt:lpstr>
      <vt:lpstr>Fun fact about DynamoDB@2022 </vt:lpstr>
      <vt:lpstr>NewSQL</vt:lpstr>
      <vt:lpstr>Stonebraker’s NewSQL definition[1]</vt:lpstr>
      <vt:lpstr>Summary SQL vs. NoSQL vs. NewSQL</vt:lpstr>
      <vt:lpstr>Summary SQL vs. NoSQL vs. NewSQL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魏 星达</cp:lastModifiedBy>
  <cp:revision>1576</cp:revision>
  <cp:lastPrinted>2020-03-02T13:38:09Z</cp:lastPrinted>
  <dcterms:created xsi:type="dcterms:W3CDTF">2017-11-24T09:35:45Z</dcterms:created>
  <dcterms:modified xsi:type="dcterms:W3CDTF">2022-11-17T01:37:16Z</dcterms:modified>
</cp:coreProperties>
</file>