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5"/>
  </p:notesMasterIdLst>
  <p:handoutMasterIdLst>
    <p:handoutMasterId r:id="rId106"/>
  </p:handoutMasterIdLst>
  <p:sldIdLst>
    <p:sldId id="2241" r:id="rId2"/>
    <p:sldId id="2671" r:id="rId3"/>
    <p:sldId id="2644" r:id="rId4"/>
    <p:sldId id="2290" r:id="rId5"/>
    <p:sldId id="2683" r:id="rId6"/>
    <p:sldId id="2716" r:id="rId7"/>
    <p:sldId id="2681" r:id="rId8"/>
    <p:sldId id="2717" r:id="rId9"/>
    <p:sldId id="2723" r:id="rId10"/>
    <p:sldId id="2722" r:id="rId11"/>
    <p:sldId id="2921" r:id="rId12"/>
    <p:sldId id="3096" r:id="rId13"/>
    <p:sldId id="2936" r:id="rId14"/>
    <p:sldId id="2686" r:id="rId15"/>
    <p:sldId id="2689" r:id="rId16"/>
    <p:sldId id="2938" r:id="rId17"/>
    <p:sldId id="2991" r:id="rId18"/>
    <p:sldId id="2674" r:id="rId19"/>
    <p:sldId id="2704" r:id="rId20"/>
    <p:sldId id="2677" r:id="rId21"/>
    <p:sldId id="2729" r:id="rId22"/>
    <p:sldId id="2682" r:id="rId23"/>
    <p:sldId id="2685" r:id="rId24"/>
    <p:sldId id="2687" r:id="rId25"/>
    <p:sldId id="293" r:id="rId26"/>
    <p:sldId id="296" r:id="rId27"/>
    <p:sldId id="297" r:id="rId28"/>
    <p:sldId id="300" r:id="rId29"/>
    <p:sldId id="301" r:id="rId30"/>
    <p:sldId id="302" r:id="rId31"/>
    <p:sldId id="303" r:id="rId32"/>
    <p:sldId id="304" r:id="rId33"/>
    <p:sldId id="305" r:id="rId34"/>
    <p:sldId id="2972" r:id="rId35"/>
    <p:sldId id="2713" r:id="rId36"/>
    <p:sldId id="3033" r:id="rId37"/>
    <p:sldId id="3036" r:id="rId38"/>
    <p:sldId id="3039" r:id="rId39"/>
    <p:sldId id="2977" r:id="rId40"/>
    <p:sldId id="3042" r:id="rId41"/>
    <p:sldId id="2992" r:id="rId42"/>
    <p:sldId id="2980" r:id="rId43"/>
    <p:sldId id="3001" r:id="rId44"/>
    <p:sldId id="3063" r:id="rId45"/>
    <p:sldId id="3064" r:id="rId46"/>
    <p:sldId id="3044" r:id="rId47"/>
    <p:sldId id="3065" r:id="rId48"/>
    <p:sldId id="3012" r:id="rId49"/>
    <p:sldId id="2984" r:id="rId50"/>
    <p:sldId id="2323" r:id="rId51"/>
    <p:sldId id="3094" r:id="rId52"/>
    <p:sldId id="3083" r:id="rId53"/>
    <p:sldId id="2414" r:id="rId54"/>
    <p:sldId id="3097" r:id="rId55"/>
    <p:sldId id="2948" r:id="rId56"/>
    <p:sldId id="2925" r:id="rId57"/>
    <p:sldId id="2967" r:id="rId58"/>
    <p:sldId id="2474" r:id="rId59"/>
    <p:sldId id="2708" r:id="rId60"/>
    <p:sldId id="2709" r:id="rId61"/>
    <p:sldId id="2710" r:id="rId62"/>
    <p:sldId id="2718" r:id="rId63"/>
    <p:sldId id="2720" r:id="rId64"/>
    <p:sldId id="2724" r:id="rId65"/>
    <p:sldId id="2968" r:id="rId66"/>
    <p:sldId id="2726" r:id="rId67"/>
    <p:sldId id="2790" r:id="rId68"/>
    <p:sldId id="2750" r:id="rId69"/>
    <p:sldId id="2767" r:id="rId70"/>
    <p:sldId id="2768" r:id="rId71"/>
    <p:sldId id="2733" r:id="rId72"/>
    <p:sldId id="2735" r:id="rId73"/>
    <p:sldId id="2761" r:id="rId74"/>
    <p:sldId id="2766" r:id="rId75"/>
    <p:sldId id="2769" r:id="rId76"/>
    <p:sldId id="2770" r:id="rId77"/>
    <p:sldId id="2771" r:id="rId78"/>
    <p:sldId id="2772" r:id="rId79"/>
    <p:sldId id="2775" r:id="rId80"/>
    <p:sldId id="2777" r:id="rId81"/>
    <p:sldId id="340" r:id="rId82"/>
    <p:sldId id="3095" r:id="rId83"/>
    <p:sldId id="563" r:id="rId84"/>
    <p:sldId id="565" r:id="rId85"/>
    <p:sldId id="566" r:id="rId86"/>
    <p:sldId id="569" r:id="rId87"/>
    <p:sldId id="575" r:id="rId88"/>
    <p:sldId id="580" r:id="rId89"/>
    <p:sldId id="2924" r:id="rId90"/>
    <p:sldId id="271" r:id="rId91"/>
    <p:sldId id="278" r:id="rId92"/>
    <p:sldId id="280" r:id="rId93"/>
    <p:sldId id="261" r:id="rId94"/>
    <p:sldId id="263" r:id="rId95"/>
    <p:sldId id="264" r:id="rId96"/>
    <p:sldId id="272" r:id="rId97"/>
    <p:sldId id="277" r:id="rId98"/>
    <p:sldId id="420" r:id="rId99"/>
    <p:sldId id="363" r:id="rId100"/>
    <p:sldId id="375" r:id="rId101"/>
    <p:sldId id="387" r:id="rId102"/>
    <p:sldId id="1498" r:id="rId103"/>
    <p:sldId id="2740" r:id="rId10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84E8A7-A1E9-954C-B4EF-2CC9AA428B6F}" v="111" dt="2022-12-28T15:33:38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76" autoAdjust="0"/>
    <p:restoredTop sz="74029" autoAdjust="0"/>
  </p:normalViewPr>
  <p:slideViewPr>
    <p:cSldViewPr>
      <p:cViewPr>
        <p:scale>
          <a:sx n="159" d="100"/>
          <a:sy n="159" d="100"/>
        </p:scale>
        <p:origin x="1800" y="-168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microsoft.com/office/2015/10/relationships/revisionInfo" Target="revisionInfo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星达 魏" userId="ca17b13798aa44f7" providerId="LiveId" clId="{B084E8A7-A1E9-954C-B4EF-2CC9AA428B6F}"/>
    <pc:docChg chg="undo custSel addSld delSld modSld sldOrd">
      <pc:chgData name="星达 魏" userId="ca17b13798aa44f7" providerId="LiveId" clId="{B084E8A7-A1E9-954C-B4EF-2CC9AA428B6F}" dt="2022-12-29T01:10:30.637" v="766" actId="14100"/>
      <pc:docMkLst>
        <pc:docMk/>
      </pc:docMkLst>
      <pc:sldChg chg="modSp mod">
        <pc:chgData name="星达 魏" userId="ca17b13798aa44f7" providerId="LiveId" clId="{B084E8A7-A1E9-954C-B4EF-2CC9AA428B6F}" dt="2022-12-28T15:52:39.429" v="406" actId="20577"/>
        <pc:sldMkLst>
          <pc:docMk/>
          <pc:sldMk cId="214655693" sldId="272"/>
        </pc:sldMkLst>
        <pc:spChg chg="mod">
          <ac:chgData name="星达 魏" userId="ca17b13798aa44f7" providerId="LiveId" clId="{B084E8A7-A1E9-954C-B4EF-2CC9AA428B6F}" dt="2022-12-28T15:52:39.429" v="406" actId="20577"/>
          <ac:spMkLst>
            <pc:docMk/>
            <pc:sldMk cId="214655693" sldId="272"/>
            <ac:spMk id="2" creationId="{00000000-0000-0000-0000-000000000000}"/>
          </ac:spMkLst>
        </pc:spChg>
      </pc:sldChg>
      <pc:sldChg chg="add modNotesTx">
        <pc:chgData name="星达 魏" userId="ca17b13798aa44f7" providerId="LiveId" clId="{B084E8A7-A1E9-954C-B4EF-2CC9AA428B6F}" dt="2022-12-28T15:47:19.338" v="327" actId="20577"/>
        <pc:sldMkLst>
          <pc:docMk/>
          <pc:sldMk cId="349799049" sldId="363"/>
        </pc:sldMkLst>
      </pc:sldChg>
      <pc:sldChg chg="modNotesTx">
        <pc:chgData name="星达 魏" userId="ca17b13798aa44f7" providerId="LiveId" clId="{B084E8A7-A1E9-954C-B4EF-2CC9AA428B6F}" dt="2022-12-28T15:48:18.646" v="400" actId="255"/>
        <pc:sldMkLst>
          <pc:docMk/>
          <pc:sldMk cId="3911396647" sldId="375"/>
        </pc:sldMkLst>
      </pc:sldChg>
      <pc:sldChg chg="add del mod modShow">
        <pc:chgData name="星达 魏" userId="ca17b13798aa44f7" providerId="LiveId" clId="{B084E8A7-A1E9-954C-B4EF-2CC9AA428B6F}" dt="2022-12-28T15:51:57.954" v="404" actId="729"/>
        <pc:sldMkLst>
          <pc:docMk/>
          <pc:sldMk cId="206204253" sldId="387"/>
        </pc:sldMkLst>
      </pc:sldChg>
      <pc:sldChg chg="modSp add mod">
        <pc:chgData name="星达 魏" userId="ca17b13798aa44f7" providerId="LiveId" clId="{B084E8A7-A1E9-954C-B4EF-2CC9AA428B6F}" dt="2022-12-28T15:49:02.899" v="401" actId="207"/>
        <pc:sldMkLst>
          <pc:docMk/>
          <pc:sldMk cId="810711127" sldId="420"/>
        </pc:sldMkLst>
        <pc:spChg chg="mod">
          <ac:chgData name="星达 魏" userId="ca17b13798aa44f7" providerId="LiveId" clId="{B084E8A7-A1E9-954C-B4EF-2CC9AA428B6F}" dt="2022-12-28T15:32:50.240" v="295" actId="20577"/>
          <ac:spMkLst>
            <pc:docMk/>
            <pc:sldMk cId="810711127" sldId="420"/>
            <ac:spMk id="4" creationId="{E0791165-0E4F-4043-A79E-278134D00ECF}"/>
          </ac:spMkLst>
        </pc:spChg>
        <pc:spChg chg="mod">
          <ac:chgData name="星达 魏" userId="ca17b13798aa44f7" providerId="LiveId" clId="{B084E8A7-A1E9-954C-B4EF-2CC9AA428B6F}" dt="2022-12-28T15:49:02.899" v="401" actId="207"/>
          <ac:spMkLst>
            <pc:docMk/>
            <pc:sldMk cId="810711127" sldId="420"/>
            <ac:spMk id="5" creationId="{C340B045-123A-DC44-9038-229CE1463F51}"/>
          </ac:spMkLst>
        </pc:spChg>
      </pc:sldChg>
      <pc:sldChg chg="modNotesTx">
        <pc:chgData name="星达 魏" userId="ca17b13798aa44f7" providerId="LiveId" clId="{B084E8A7-A1E9-954C-B4EF-2CC9AA428B6F}" dt="2022-12-28T15:13:22.112" v="62" actId="20577"/>
        <pc:sldMkLst>
          <pc:docMk/>
          <pc:sldMk cId="329665678" sldId="565"/>
        </pc:sldMkLst>
      </pc:sldChg>
      <pc:sldChg chg="add modNotesTx">
        <pc:chgData name="星达 魏" userId="ca17b13798aa44f7" providerId="LiveId" clId="{B084E8A7-A1E9-954C-B4EF-2CC9AA428B6F}" dt="2022-12-28T15:17:07.921" v="100" actId="20577"/>
        <pc:sldMkLst>
          <pc:docMk/>
          <pc:sldMk cId="3245510315" sldId="569"/>
        </pc:sldMkLst>
      </pc:sldChg>
      <pc:sldChg chg="modNotesTx">
        <pc:chgData name="星达 魏" userId="ca17b13798aa44f7" providerId="LiveId" clId="{B084E8A7-A1E9-954C-B4EF-2CC9AA428B6F}" dt="2022-12-28T15:19:52.870" v="209" actId="20577"/>
        <pc:sldMkLst>
          <pc:docMk/>
          <pc:sldMk cId="813221265" sldId="575"/>
        </pc:sldMkLst>
      </pc:sldChg>
      <pc:sldChg chg="modNotesTx">
        <pc:chgData name="星达 魏" userId="ca17b13798aa44f7" providerId="LiveId" clId="{B084E8A7-A1E9-954C-B4EF-2CC9AA428B6F}" dt="2022-12-28T15:25:51.838" v="237" actId="20577"/>
        <pc:sldMkLst>
          <pc:docMk/>
          <pc:sldMk cId="3777110007" sldId="580"/>
        </pc:sldMkLst>
      </pc:sldChg>
      <pc:sldChg chg="modSp mod">
        <pc:chgData name="星达 魏" userId="ca17b13798aa44f7" providerId="LiveId" clId="{B084E8A7-A1E9-954C-B4EF-2CC9AA428B6F}" dt="2022-12-28T15:27:30.883" v="260" actId="20577"/>
        <pc:sldMkLst>
          <pc:docMk/>
          <pc:sldMk cId="4036107349" sldId="1498"/>
        </pc:sldMkLst>
        <pc:spChg chg="mod">
          <ac:chgData name="星达 魏" userId="ca17b13798aa44f7" providerId="LiveId" clId="{B084E8A7-A1E9-954C-B4EF-2CC9AA428B6F}" dt="2022-12-28T15:27:30.883" v="260" actId="20577"/>
          <ac:spMkLst>
            <pc:docMk/>
            <pc:sldMk cId="4036107349" sldId="1498"/>
            <ac:spMk id="3" creationId="{00000000-0000-0000-0000-000000000000}"/>
          </ac:spMkLst>
        </pc:spChg>
      </pc:sldChg>
      <pc:sldChg chg="modSp mod">
        <pc:chgData name="星达 魏" userId="ca17b13798aa44f7" providerId="LiveId" clId="{B084E8A7-A1E9-954C-B4EF-2CC9AA428B6F}" dt="2022-12-29T00:47:17.004" v="460" actId="1076"/>
        <pc:sldMkLst>
          <pc:docMk/>
          <pc:sldMk cId="1300370290" sldId="2683"/>
        </pc:sldMkLst>
        <pc:spChg chg="mod">
          <ac:chgData name="星达 魏" userId="ca17b13798aa44f7" providerId="LiveId" clId="{B084E8A7-A1E9-954C-B4EF-2CC9AA428B6F}" dt="2022-12-29T00:47:14.123" v="459" actId="20577"/>
          <ac:spMkLst>
            <pc:docMk/>
            <pc:sldMk cId="1300370290" sldId="2683"/>
            <ac:spMk id="3" creationId="{463A68BC-B1F2-2640-A5A1-3A5B2E7502BD}"/>
          </ac:spMkLst>
        </pc:spChg>
        <pc:spChg chg="mod">
          <ac:chgData name="星达 魏" userId="ca17b13798aa44f7" providerId="LiveId" clId="{B084E8A7-A1E9-954C-B4EF-2CC9AA428B6F}" dt="2022-12-29T00:47:17.004" v="460" actId="1076"/>
          <ac:spMkLst>
            <pc:docMk/>
            <pc:sldMk cId="1300370290" sldId="2683"/>
            <ac:spMk id="5" creationId="{34D7FF14-99A5-A645-A85F-9643AD258594}"/>
          </ac:spMkLst>
        </pc:spChg>
      </pc:sldChg>
      <pc:sldChg chg="del">
        <pc:chgData name="星达 魏" userId="ca17b13798aa44f7" providerId="LiveId" clId="{B084E8A7-A1E9-954C-B4EF-2CC9AA428B6F}" dt="2022-12-29T00:45:00.953" v="407" actId="2696"/>
        <pc:sldMkLst>
          <pc:docMk/>
          <pc:sldMk cId="1340294331" sldId="2699"/>
        </pc:sldMkLst>
      </pc:sldChg>
      <pc:sldChg chg="add del">
        <pc:chgData name="星达 魏" userId="ca17b13798aa44f7" providerId="LiveId" clId="{B084E8A7-A1E9-954C-B4EF-2CC9AA428B6F}" dt="2022-12-28T15:03:45.113" v="3"/>
        <pc:sldMkLst>
          <pc:docMk/>
          <pc:sldMk cId="3772830459" sldId="2720"/>
        </pc:sldMkLst>
      </pc:sldChg>
      <pc:sldChg chg="del">
        <pc:chgData name="星达 魏" userId="ca17b13798aa44f7" providerId="LiveId" clId="{B084E8A7-A1E9-954C-B4EF-2CC9AA428B6F}" dt="2022-12-28T15:03:37.134" v="0" actId="2696"/>
        <pc:sldMkLst>
          <pc:docMk/>
          <pc:sldMk cId="3332029816" sldId="2721"/>
        </pc:sldMkLst>
      </pc:sldChg>
      <pc:sldChg chg="ord">
        <pc:chgData name="星达 魏" userId="ca17b13798aa44f7" providerId="LiveId" clId="{B084E8A7-A1E9-954C-B4EF-2CC9AA428B6F}" dt="2022-12-29T00:54:34.108" v="462" actId="20578"/>
        <pc:sldMkLst>
          <pc:docMk/>
          <pc:sldMk cId="96337929" sldId="2938"/>
        </pc:sldMkLst>
      </pc:sldChg>
      <pc:sldChg chg="modSp mod">
        <pc:chgData name="星达 魏" userId="ca17b13798aa44f7" providerId="LiveId" clId="{B084E8A7-A1E9-954C-B4EF-2CC9AA428B6F}" dt="2022-12-29T01:08:27.360" v="707" actId="20577"/>
        <pc:sldMkLst>
          <pc:docMk/>
          <pc:sldMk cId="3272757428" sldId="2972"/>
        </pc:sldMkLst>
        <pc:spChg chg="mod">
          <ac:chgData name="星达 魏" userId="ca17b13798aa44f7" providerId="LiveId" clId="{B084E8A7-A1E9-954C-B4EF-2CC9AA428B6F}" dt="2022-12-29T01:07:03.542" v="470" actId="20577"/>
          <ac:spMkLst>
            <pc:docMk/>
            <pc:sldMk cId="3272757428" sldId="2972"/>
            <ac:spMk id="2" creationId="{00000000-0000-0000-0000-000000000000}"/>
          </ac:spMkLst>
        </pc:spChg>
        <pc:spChg chg="mod">
          <ac:chgData name="星达 魏" userId="ca17b13798aa44f7" providerId="LiveId" clId="{B084E8A7-A1E9-954C-B4EF-2CC9AA428B6F}" dt="2022-12-29T01:08:27.360" v="707" actId="20577"/>
          <ac:spMkLst>
            <pc:docMk/>
            <pc:sldMk cId="3272757428" sldId="2972"/>
            <ac:spMk id="4" creationId="{00000000-0000-0000-0000-000000000000}"/>
          </ac:spMkLst>
        </pc:spChg>
      </pc:sldChg>
      <pc:sldChg chg="modSp mod">
        <pc:chgData name="星达 魏" userId="ca17b13798aa44f7" providerId="LiveId" clId="{B084E8A7-A1E9-954C-B4EF-2CC9AA428B6F}" dt="2022-12-29T01:10:30.637" v="766" actId="14100"/>
        <pc:sldMkLst>
          <pc:docMk/>
          <pc:sldMk cId="3750797524" sldId="3036"/>
        </pc:sldMkLst>
        <pc:spChg chg="mod">
          <ac:chgData name="星达 魏" userId="ca17b13798aa44f7" providerId="LiveId" clId="{B084E8A7-A1E9-954C-B4EF-2CC9AA428B6F}" dt="2022-12-29T01:10:25.091" v="764" actId="20577"/>
          <ac:spMkLst>
            <pc:docMk/>
            <pc:sldMk cId="3750797524" sldId="3036"/>
            <ac:spMk id="3" creationId="{3DF83ECF-183E-6898-CA88-252B78C32351}"/>
          </ac:spMkLst>
        </pc:spChg>
        <pc:spChg chg="mod">
          <ac:chgData name="星达 魏" userId="ca17b13798aa44f7" providerId="LiveId" clId="{B084E8A7-A1E9-954C-B4EF-2CC9AA428B6F}" dt="2022-12-29T01:10:28.420" v="765" actId="1076"/>
          <ac:spMkLst>
            <pc:docMk/>
            <pc:sldMk cId="3750797524" sldId="3036"/>
            <ac:spMk id="26" creationId="{94ED88F3-4646-7918-C989-D9DE581AD359}"/>
          </ac:spMkLst>
        </pc:spChg>
        <pc:cxnChg chg="mod">
          <ac:chgData name="星达 魏" userId="ca17b13798aa44f7" providerId="LiveId" clId="{B084E8A7-A1E9-954C-B4EF-2CC9AA428B6F}" dt="2022-12-29T01:10:30.637" v="766" actId="14100"/>
          <ac:cxnSpMkLst>
            <pc:docMk/>
            <pc:sldMk cId="3750797524" sldId="3036"/>
            <ac:cxnSpMk id="27" creationId="{BD9FD982-1920-93C5-7060-23385AE8E0AA}"/>
          </ac:cxnSpMkLst>
        </pc:cxnChg>
      </pc:sldChg>
      <pc:sldChg chg="add del">
        <pc:chgData name="星达 魏" userId="ca17b13798aa44f7" providerId="LiveId" clId="{B084E8A7-A1E9-954C-B4EF-2CC9AA428B6F}" dt="2022-12-28T15:15:30.098" v="64"/>
        <pc:sldMkLst>
          <pc:docMk/>
          <pc:sldMk cId="76033366" sldId="3098"/>
        </pc:sldMkLst>
      </pc:sldChg>
      <pc:sldChg chg="add del">
        <pc:chgData name="星达 魏" userId="ca17b13798aa44f7" providerId="LiveId" clId="{B084E8A7-A1E9-954C-B4EF-2CC9AA428B6F}" dt="2022-12-28T15:15:34.759" v="66"/>
        <pc:sldMkLst>
          <pc:docMk/>
          <pc:sldMk cId="3909660657" sldId="309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2022/12/28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17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answer: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yes.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8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43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00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984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49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951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77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588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Safety can violate if a replication happens partially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907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640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obsolete information, e.g., as stale leaders</a:t>
            </a:r>
          </a:p>
          <a:p>
            <a:endParaRPr kumimoji="1" lang="en" altLang="zh-CN" dirty="0"/>
          </a:p>
          <a:p>
            <a:r>
              <a:rPr kumimoji="1" lang="en" altLang="zh-CN" dirty="0"/>
              <a:t>Servers exchange with others to build the global view of the terms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62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election timeout: a follower receives no communication over a period of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19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17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Case in the example: server 4 crashes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Server 5 becomes the leader for 2, and keeps appending the logs from the clients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835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Commands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 be equal: issued by the same leader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10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095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Delay the commitment of an entry until we know it is committed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16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Prepared: get the lock, record 2PC state and Paxos state</a:t>
            </a:r>
          </a:p>
          <a:p>
            <a:r>
              <a:rPr kumimoji="1" lang="en-US" altLang="zh-CN" dirty="0"/>
              <a:t>Applied: release the lock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Prepare + Commit both require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893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418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Procedure: c, </a:t>
            </a:r>
            <a:r>
              <a:rPr kumimoji="1" lang="en-US" altLang="zh-CN" dirty="0" err="1"/>
              <a:t>c++</a:t>
            </a:r>
            <a:endParaRPr kumimoji="1" lang="en-US" altLang="zh-CN" dirty="0"/>
          </a:p>
          <a:p>
            <a:r>
              <a:rPr kumimoji="1" lang="en-US" altLang="zh-CN" dirty="0"/>
              <a:t>Declarative; SQL, regular expression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235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556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But because the order in which advertisements are sent</a:t>
            </a:r>
            <a:r>
              <a:rPr kumimoji="1" lang="zh-CN" altLang="en-US" dirty="0"/>
              <a:t> </a:t>
            </a:r>
            <a:r>
              <a:rPr kumimoji="1" lang="en" altLang="zh-CN" dirty="0"/>
              <a:t>matters,</a:t>
            </a:r>
            <a:r>
              <a:rPr kumimoji="1" lang="zh-CN" altLang="en-US" dirty="0"/>
              <a:t> </a:t>
            </a:r>
            <a:r>
              <a:rPr kumimoji="1" lang="en" altLang="zh-CN" dirty="0"/>
              <a:t>sometimes nodes can incorrectly think there's a route when there isn't one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093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646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>
                <a:solidFill>
                  <a:srgbClr val="374151"/>
                </a:solidFill>
                <a:effectLst/>
                <a:latin typeface="Söhne"/>
              </a:rPr>
              <a:t>A </a:t>
            </a:r>
            <a:r>
              <a:rPr lang="en" altLang="zh-CN" b="0" i="0" u="none" strike="noStrike" dirty="0" err="1">
                <a:solidFill>
                  <a:srgbClr val="374151"/>
                </a:solidFill>
                <a:effectLst/>
                <a:latin typeface="Söhne"/>
              </a:rPr>
              <a:t>PATable</a:t>
            </a:r>
            <a:r>
              <a:rPr lang="en" altLang="zh-CN" b="0" i="0" u="none" strike="noStrike" dirty="0">
                <a:solidFill>
                  <a:srgbClr val="374151"/>
                </a:solidFill>
                <a:effectLst/>
                <a:latin typeface="Söhne"/>
              </a:rPr>
              <a:t>, also known as a Port Address Translation (PAT) table or a Network Address Translation (NAT) table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>
                <a:solidFill>
                  <a:srgbClr val="374151"/>
                </a:solidFill>
                <a:effectLst/>
                <a:latin typeface="Söhne"/>
              </a:rPr>
              <a:t>AIMD (Additive Increase Multiplicative Decrease) is an algorithm used in computer networking to control the rate at which data is transmitted over a network.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5096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Non-recursion: the server directly returns its current content</a:t>
            </a:r>
          </a:p>
          <a:p>
            <a:r>
              <a:rPr kumimoji="1" lang="en-US" altLang="zh-CN" dirty="0"/>
              <a:t>Recursion: the server help resolves the address </a:t>
            </a:r>
          </a:p>
          <a:p>
            <a:endParaRPr kumimoji="1" lang="en-US" altLang="zh-CN" dirty="0"/>
          </a:p>
          <a:p>
            <a:r>
              <a:rPr lang="en" altLang="zh-CN" b="0" i="0" u="none" strike="noStrike" dirty="0">
                <a:solidFill>
                  <a:srgbClr val="374151"/>
                </a:solidFill>
                <a:effectLst/>
                <a:latin typeface="Söhne"/>
              </a:rPr>
              <a:t>Overall, the choice between recursive and non-recursive DNS queries will depend on the specific needs of the application. In general, recursive queries are simpler and more efficient, while non-recursive queries can provide more control over the DNS query process.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362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options: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ID,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who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840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每台机器只看到局部的信息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6853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节点只知道一部分信息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7338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一个节点记录一个</a:t>
            </a:r>
            <a:r>
              <a:rPr kumimoji="1" lang="en-US" altLang="zh-CN" dirty="0" err="1"/>
              <a:t>fingertable</a:t>
            </a:r>
            <a:r>
              <a:rPr kumimoji="1" lang="zh-CN" altLang="en-US" dirty="0"/>
              <a:t>：不仅仅记录下一跳是谁，还记录网络对面是谁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8230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怎么解决呢？ 加冗余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4389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怎么才能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一个安全的系统？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目标又分为很多：</a:t>
            </a:r>
            <a:r>
              <a:rPr kumimoji="1" lang="en" altLang="zh-CN" dirty="0"/>
              <a:t>Confidentiality: limit who can read </a:t>
            </a:r>
            <a:r>
              <a:rPr kumimoji="1" lang="en" altLang="zh-CN" dirty="0" err="1"/>
              <a:t>dataIntegrity</a:t>
            </a:r>
            <a:r>
              <a:rPr kumimoji="1" lang="en" altLang="zh-CN" dirty="0"/>
              <a:t>: limit who can write data</a:t>
            </a:r>
            <a:r>
              <a:rPr kumimoji="1" lang="zh-CN" altLang="en-US" dirty="0"/>
              <a:t>；</a:t>
            </a:r>
            <a:r>
              <a:rPr kumimoji="1" lang="en" altLang="zh-CN" dirty="0"/>
              <a:t>Liveness goals: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" altLang="zh-CN" dirty="0"/>
              <a:t>Availability: ensure service keeps operating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DOS</a:t>
            </a:r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1257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Authentication: </a:t>
            </a:r>
            <a:r>
              <a:rPr kumimoji="1" lang="zh-CN" altLang="en-US" b="1" dirty="0">
                <a:solidFill>
                  <a:schemeClr val="accent1"/>
                </a:solidFill>
              </a:rPr>
              <a:t>看是谁</a:t>
            </a:r>
            <a:endParaRPr kumimoji="1" lang="en-US" altLang="zh-CN" b="1" dirty="0">
              <a:solidFill>
                <a:schemeClr val="accent1"/>
              </a:solidFill>
            </a:endParaRPr>
          </a:p>
          <a:p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zh-CN" altLang="en-US" b="1" dirty="0">
                <a:solidFill>
                  <a:schemeClr val="accent1"/>
                </a:solidFill>
              </a:rPr>
              <a:t>： 我有没有权限</a:t>
            </a:r>
            <a:endParaRPr kumimoji="1" lang="en-US" altLang="zh-CN" b="1" dirty="0">
              <a:solidFill>
                <a:schemeClr val="accent1"/>
              </a:solidFill>
            </a:endParaRPr>
          </a:p>
          <a:p>
            <a:endParaRPr kumimoji="1" lang="en-US" altLang="zh-CN" b="1" dirty="0">
              <a:solidFill>
                <a:schemeClr val="accent1"/>
              </a:solidFill>
            </a:endParaRPr>
          </a:p>
          <a:p>
            <a:r>
              <a:rPr kumimoji="1" lang="zh-CN" altLang="en-US" dirty="0"/>
              <a:t>两者是互相依赖的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9775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怎么</a:t>
            </a:r>
            <a:r>
              <a:rPr kumimoji="1" lang="en-US" altLang="zh-CN" dirty="0"/>
              <a:t>taint</a:t>
            </a:r>
            <a:r>
              <a:rPr kumimoji="1" lang="zh-CN" altLang="en-US" dirty="0"/>
              <a:t>？编译器插代码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2544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800" dirty="0" err="1"/>
              <a:t>Taint应用</a:t>
            </a:r>
            <a:r>
              <a:rPr lang="zh-CN" altLang="en-US" sz="8800" dirty="0"/>
              <a:t>：在</a:t>
            </a:r>
            <a:r>
              <a:rPr lang="en-US" altLang="zh-CN" sz="8800" dirty="0"/>
              <a:t>android</a:t>
            </a:r>
            <a:r>
              <a:rPr lang="zh-CN" altLang="en-US" sz="8800" dirty="0"/>
              <a:t>中应用</a:t>
            </a:r>
            <a:endParaRPr lang="en-US" sz="8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E798D-4D8D-41D8-ADFA-99320F13F65E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06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is initialized with NULL (see line 107).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processed media file contains a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chunk,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extracted from the user-controlled data of the chunk (see line 166).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+ 1 is less than zero, the heap buffer isn't allocated. </a:t>
            </a:r>
          </a:p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still points to memory address NULL.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resulting NULL pointer is then dereferenced by the user- controlled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four 32-bit values of user- controlled data are assigned to the dereferenced locations (see lines 178–181).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 user-controlled memory locations can be overwritten with four user-controlled data bytes each. 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0793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bit.</a:t>
            </a:r>
          </a:p>
          <a:p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widely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test.</a:t>
            </a:r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TrustZone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 err="1"/>
              <a:t>TrustZone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iOS.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applications.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s-EL3,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s-EL1.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smc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REE.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81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1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Review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4043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Review: 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113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TX enforces ACID 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</a:t>
            </a:r>
          </a:p>
          <a:p>
            <a:pPr>
              <a:buFontTx/>
              <a:buChar char="-"/>
            </a:pPr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2PL &amp; OCC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2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D7E2DA-8210-9B48-9578-8525E582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OCC &amp; 2PL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3A68BC-B1F2-2640-A5A1-3A5B2E750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Locking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 validation overheads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Reason: Data item is single-version</a:t>
            </a:r>
          </a:p>
          <a:p>
            <a:pPr lvl="1"/>
            <a:r>
              <a:rPr kumimoji="1" lang="en-US" altLang="zh-CN" dirty="0"/>
              <a:t>Only one copy</a:t>
            </a:r>
          </a:p>
          <a:p>
            <a:pPr lvl="1"/>
            <a:r>
              <a:rPr kumimoji="1" lang="en-US" altLang="zh-CN" dirty="0"/>
              <a:t>As a result, any concurrent accesses are conflicts, so we need coordination (e.g., locks or validations)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739EA3-17C7-8C49-B66D-4E7CA1BB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7FF14-99A5-A645-A85F-9643AD258594}"/>
              </a:ext>
            </a:extLst>
          </p:cNvPr>
          <p:cNvSpPr/>
          <p:nvPr/>
        </p:nvSpPr>
        <p:spPr>
          <a:xfrm>
            <a:off x="2376736" y="4009628"/>
            <a:ext cx="417646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 we avoid these conflicts? </a:t>
            </a:r>
          </a:p>
        </p:txBody>
      </p:sp>
    </p:spTree>
    <p:extLst>
      <p:ext uri="{BB962C8B-B14F-4D97-AF65-F5344CB8AC3E}">
        <p14:creationId xmlns:p14="http://schemas.microsoft.com/office/powerpoint/2010/main" val="130037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Multi-version Concurrency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read from a "</a:t>
            </a:r>
            <a:r>
              <a:rPr kumimoji="1" lang="en-US" altLang="zh-CN" b="1" dirty="0">
                <a:solidFill>
                  <a:schemeClr val="accent1"/>
                </a:solidFill>
              </a:rPr>
              <a:t>snapshot</a:t>
            </a:r>
            <a:r>
              <a:rPr kumimoji="1" lang="en-US" altLang="zh-CN" dirty="0"/>
              <a:t>" of data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68327" y="5277033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296962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4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4BF27-BEF4-714F-87E2-64A47546D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602D63-58A8-8A43-B305-49716EC8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 popular multi-version concurrency control (MVCC) scheme</a:t>
            </a:r>
          </a:p>
          <a:p>
            <a:pPr lvl="1"/>
            <a:r>
              <a:rPr kumimoji="1" lang="en" altLang="zh-CN" dirty="0"/>
              <a:t>Transactions will get  </a:t>
            </a:r>
            <a:r>
              <a:rPr kumimoji="1" lang="en" altLang="zh-CN" dirty="0">
                <a:highlight>
                  <a:srgbClr val="FFFF00"/>
                </a:highlight>
              </a:rPr>
              <a:t>start</a:t>
            </a:r>
            <a:r>
              <a:rPr kumimoji="1" lang="en" altLang="zh-CN" dirty="0"/>
              <a:t> and </a:t>
            </a:r>
            <a:r>
              <a:rPr kumimoji="1" lang="en" altLang="zh-CN" dirty="0">
                <a:highlight>
                  <a:srgbClr val="FFFF00"/>
                </a:highlight>
              </a:rPr>
              <a:t>commit</a:t>
            </a:r>
            <a:r>
              <a:rPr kumimoji="1" lang="en" altLang="zh-CN" dirty="0"/>
              <a:t> timestamp </a:t>
            </a:r>
          </a:p>
          <a:p>
            <a:pPr lvl="1"/>
            <a:r>
              <a:rPr kumimoji="1" lang="en" altLang="zh-CN" dirty="0"/>
              <a:t>Use start timestamp to read find the snapshot to read</a:t>
            </a:r>
          </a:p>
          <a:p>
            <a:pPr lvl="1"/>
            <a:r>
              <a:rPr kumimoji="1" lang="en" altLang="zh-CN" dirty="0"/>
              <a:t>Use commit timestamp to install new versions </a:t>
            </a:r>
          </a:p>
          <a:p>
            <a:r>
              <a:rPr kumimoji="1" lang="en" altLang="zh-CN" dirty="0"/>
              <a:t>Transactions: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WRITEs</a:t>
            </a:r>
            <a:r>
              <a:rPr kumimoji="1" lang="en" altLang="zh-CN" dirty="0"/>
              <a:t> a local </a:t>
            </a:r>
            <a:r>
              <a:rPr kumimoji="1" lang="en" altLang="zh-CN" b="1" dirty="0">
                <a:solidFill>
                  <a:srgbClr val="C00000"/>
                </a:solidFill>
              </a:rPr>
              <a:t>buffer</a:t>
            </a:r>
            <a:r>
              <a:rPr kumimoji="1" lang="en" altLang="zh-CN" dirty="0"/>
              <a:t> (similar to OCC)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READs</a:t>
            </a:r>
            <a:r>
              <a:rPr kumimoji="1" lang="en" altLang="zh-CN" dirty="0"/>
              <a:t> a “</a:t>
            </a:r>
            <a:r>
              <a:rPr kumimoji="1" lang="en" altLang="zh-CN" b="1" dirty="0">
                <a:solidFill>
                  <a:srgbClr val="C00000"/>
                </a:solidFill>
              </a:rPr>
              <a:t>snapshot</a:t>
            </a:r>
            <a:r>
              <a:rPr kumimoji="1" lang="en" altLang="zh-CN" dirty="0"/>
              <a:t>” of entire data image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COMMIT</a:t>
            </a:r>
            <a:r>
              <a:rPr kumimoji="1" lang="en" altLang="zh-CN" dirty="0"/>
              <a:t> only if no </a:t>
            </a:r>
            <a:r>
              <a:rPr kumimoji="1" lang="en" altLang="zh-CN" b="1" dirty="0">
                <a:solidFill>
                  <a:srgbClr val="C00000"/>
                </a:solidFill>
              </a:rPr>
              <a:t>write-write</a:t>
            </a:r>
            <a:r>
              <a:rPr kumimoji="1" lang="en" altLang="zh-CN" dirty="0"/>
              <a:t> conflict</a:t>
            </a:r>
          </a:p>
          <a:p>
            <a:pPr lvl="2"/>
            <a:r>
              <a:rPr kumimoji="1" lang="en" altLang="zh-CN" dirty="0"/>
              <a:t>Install new versions of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523D5-E5BE-4B41-8FE4-002B4E62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34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9F4BB4EE-1C63-6B4F-8156-88677AF3A84C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2D43D36-47D1-9A44-A2A0-8D35C6968D0F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EAED3743-B190-2541-BA6F-9496D676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buffers writes to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and adds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to its write-set,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+= {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}</a:t>
            </a: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BEF7861E-7FB4-AB4F-8962-AF58D562C537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18A06E75-7A15-6544-B3F0-B51343AC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430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effectLst/>
                <a:latin typeface="Eras Medium ITC" pitchFamily="34" charset="0"/>
              </a:rPr>
            </a:br>
            <a:r>
              <a:rPr lang="en-US" altLang="zh-CN" sz="1500" i="0" dirty="0"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BCCFB4A7-D35C-B246-9FAD-E2DF75CC13CA}"/>
              </a:ext>
            </a:extLst>
          </p:cNvPr>
          <p:cNvSpPr/>
          <p:nvPr/>
        </p:nvSpPr>
        <p:spPr>
          <a:xfrm rot="10800000">
            <a:off x="7891257" y="1143000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64E3EC31-63C4-464B-BA17-59900825ECDC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52C1890E-C450-504C-B40F-FC4C054CA175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36555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A45301-E928-7B4D-9CFA-B0C56649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in </a:t>
            </a:r>
            <a:r>
              <a:rPr kumimoji="1" lang="en" altLang="zh-CN" dirty="0"/>
              <a:t>Snapshot Isolation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2E057F-F180-DD42-BFF9-5ECEB1EA1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Timestamp of start &amp; commit should be assigned in a increasing order</a:t>
            </a:r>
          </a:p>
          <a:p>
            <a:pPr lvl="1"/>
            <a:r>
              <a:rPr kumimoji="1" lang="en-US" altLang="zh-CN" dirty="0"/>
              <a:t>E.g., global counters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</a:t>
            </a:r>
          </a:p>
          <a:p>
            <a:pPr lvl="1"/>
            <a:r>
              <a:rPr kumimoji="1" lang="en-US" altLang="zh-CN" dirty="0"/>
              <a:t>Question: can we directly 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physical clock of the machine? </a:t>
            </a:r>
          </a:p>
          <a:p>
            <a:pPr lvl="2"/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yes;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FE719-FD0B-9643-968E-D07576E4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cxnSp>
        <p:nvCxnSpPr>
          <p:cNvPr id="12" name="Straight Connector 19">
            <a:extLst>
              <a:ext uri="{FF2B5EF4-FFF2-40B4-BE49-F238E27FC236}">
                <a16:creationId xmlns:a16="http://schemas.microsoft.com/office/drawing/2014/main" id="{9269FB7D-D2B9-1146-9EA3-58B6EE7E6F71}"/>
              </a:ext>
            </a:extLst>
          </p:cNvPr>
          <p:cNvCxnSpPr/>
          <p:nvPr/>
        </p:nvCxnSpPr>
        <p:spPr>
          <a:xfrm>
            <a:off x="1476896" y="537778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0">
            <a:extLst>
              <a:ext uri="{FF2B5EF4-FFF2-40B4-BE49-F238E27FC236}">
                <a16:creationId xmlns:a16="http://schemas.microsoft.com/office/drawing/2014/main" id="{D66CA4EA-7ECE-A841-9C94-353362F6C626}"/>
              </a:ext>
            </a:extLst>
          </p:cNvPr>
          <p:cNvSpPr/>
          <p:nvPr/>
        </p:nvSpPr>
        <p:spPr>
          <a:xfrm>
            <a:off x="7188815" y="501543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EA4B9FCF-CCB1-3345-8033-E2C5BBAE3D05}"/>
              </a:ext>
            </a:extLst>
          </p:cNvPr>
          <p:cNvSpPr/>
          <p:nvPr/>
        </p:nvSpPr>
        <p:spPr>
          <a:xfrm>
            <a:off x="6041396" y="5013421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D8E8E40A-BE69-5A40-BB36-495BD85375AF}"/>
              </a:ext>
            </a:extLst>
          </p:cNvPr>
          <p:cNvSpPr/>
          <p:nvPr/>
        </p:nvSpPr>
        <p:spPr>
          <a:xfrm>
            <a:off x="1557896" y="4964433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C8629194-DCBA-8D42-B567-C287FDEE4B0A}"/>
              </a:ext>
            </a:extLst>
          </p:cNvPr>
          <p:cNvSpPr/>
          <p:nvPr/>
        </p:nvSpPr>
        <p:spPr>
          <a:xfrm>
            <a:off x="1921396" y="5013421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DE38C60-B406-9940-8F08-848ED2B4F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97" y="3767794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start timestamp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</p:txBody>
      </p:sp>
      <p:sp>
        <p:nvSpPr>
          <p:cNvPr id="18" name="Right Triangle 39">
            <a:extLst>
              <a:ext uri="{FF2B5EF4-FFF2-40B4-BE49-F238E27FC236}">
                <a16:creationId xmlns:a16="http://schemas.microsoft.com/office/drawing/2014/main" id="{63CFB24F-CA56-754A-B55D-4F1D509753CB}"/>
              </a:ext>
            </a:extLst>
          </p:cNvPr>
          <p:cNvSpPr/>
          <p:nvPr/>
        </p:nvSpPr>
        <p:spPr>
          <a:xfrm rot="10800000">
            <a:off x="3175395" y="3767794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BED2D773-2E79-8B45-B68D-751392D6B8C8}"/>
              </a:ext>
            </a:extLst>
          </p:cNvPr>
          <p:cNvSpPr/>
          <p:nvPr/>
        </p:nvSpPr>
        <p:spPr>
          <a:xfrm>
            <a:off x="1606086" y="4442208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E69F3B26-03DE-7948-99C0-25156C51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3024572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commit timestamp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</a:b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chemeClr val="accent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CCB08A23-CDF3-884C-88BD-95D39F6EE88B}"/>
              </a:ext>
            </a:extLst>
          </p:cNvPr>
          <p:cNvSpPr/>
          <p:nvPr/>
        </p:nvSpPr>
        <p:spPr>
          <a:xfrm rot="10800000">
            <a:off x="7907653" y="3024572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141CF32D-E3F2-8E4F-93A7-A68CA3075B82}"/>
              </a:ext>
            </a:extLst>
          </p:cNvPr>
          <p:cNvSpPr/>
          <p:nvPr/>
        </p:nvSpPr>
        <p:spPr>
          <a:xfrm>
            <a:off x="5823362" y="4316265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580987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24FE-779E-2A4E-8EAC-C4FD1388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 of Snapshot Isolation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9C903-C23D-F04C-B178-BE8B6F80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C6511B-7ACB-434E-99DA-E0227CF99CB2}"/>
              </a:ext>
            </a:extLst>
          </p:cNvPr>
          <p:cNvSpPr/>
          <p:nvPr/>
        </p:nvSpPr>
        <p:spPr>
          <a:xfrm>
            <a:off x="1254500" y="1143000"/>
            <a:ext cx="6810000" cy="156917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</a:t>
            </a:r>
            <a:r>
              <a:rPr lang="en-US" altLang="zh-CN" sz="2000" dirty="0">
                <a:latin typeface="Eras Medium ITC" pitchFamily="34" charset="0"/>
              </a:rPr>
              <a:t>(SI) differs from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latin typeface="Eras Medium ITC" pitchFamily="34" charset="0"/>
              </a:rPr>
              <a:t>due to one </a:t>
            </a:r>
            <a:r>
              <a:rPr lang="en-US" altLang="zh-CN" sz="2000" b="1" dirty="0">
                <a:latin typeface="Eras Medium ITC" pitchFamily="34" charset="0"/>
              </a:rPr>
              <a:t>anomaly</a:t>
            </a:r>
            <a:r>
              <a:rPr lang="en-US" altLang="zh-CN" sz="2000" dirty="0">
                <a:latin typeface="Eras Medium ITC" pitchFamily="34" charset="0"/>
              </a:rPr>
              <a:t> that is possible under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SI</a:t>
            </a:r>
            <a:r>
              <a:rPr lang="en-US" altLang="zh-CN" sz="2000" dirty="0">
                <a:latin typeface="Eras Medium ITC" pitchFamily="34" charset="0"/>
              </a:rPr>
              <a:t> but not under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latin typeface="Eras Medium ITC" pitchFamily="34" charset="0"/>
              </a:rPr>
              <a:t>. </a:t>
            </a:r>
          </a:p>
          <a:p>
            <a:pPr marL="223564" indent="-223564"/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</a:rPr>
              <a:t>Describe the anomaly and also give a concrete application for which the anomaly is undesirable.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361F09D-D258-EF4C-AE46-671AC83052C7}"/>
              </a:ext>
            </a:extLst>
          </p:cNvPr>
          <p:cNvCxnSpPr>
            <a:stCxn id="17" idx="3"/>
            <a:endCxn id="10" idx="1"/>
          </p:cNvCxnSpPr>
          <p:nvPr/>
        </p:nvCxnSpPr>
        <p:spPr>
          <a:xfrm>
            <a:off x="3120500" y="3934470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731B3ACD-49A0-C141-8CD0-37737DA77CF3}"/>
              </a:ext>
            </a:extLst>
          </p:cNvPr>
          <p:cNvSpPr/>
          <p:nvPr/>
        </p:nvSpPr>
        <p:spPr>
          <a:xfrm>
            <a:off x="4219513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008D1D-A3E6-A641-AEAE-C97297B256C9}"/>
              </a:ext>
            </a:extLst>
          </p:cNvPr>
          <p:cNvSpPr/>
          <p:nvPr/>
        </p:nvSpPr>
        <p:spPr>
          <a:xfrm>
            <a:off x="3416155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5F51168-E12F-1E4B-A6E5-99CD2C34CE6F}"/>
              </a:ext>
            </a:extLst>
          </p:cNvPr>
          <p:cNvSpPr/>
          <p:nvPr/>
        </p:nvSpPr>
        <p:spPr>
          <a:xfrm>
            <a:off x="5198000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51C141E-3E82-3046-AC5D-8F8CB43FABA7}"/>
              </a:ext>
            </a:extLst>
          </p:cNvPr>
          <p:cNvSpPr/>
          <p:nvPr/>
        </p:nvSpPr>
        <p:spPr>
          <a:xfrm>
            <a:off x="502287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7C29C80-6216-9C42-987F-27F59CA0520D}"/>
              </a:ext>
            </a:extLst>
          </p:cNvPr>
          <p:cNvSpPr/>
          <p:nvPr/>
        </p:nvSpPr>
        <p:spPr>
          <a:xfrm>
            <a:off x="1841500" y="3210453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414A14D-676D-9C48-989C-F78471072A1D}"/>
              </a:ext>
            </a:extLst>
          </p:cNvPr>
          <p:cNvSpPr/>
          <p:nvPr/>
        </p:nvSpPr>
        <p:spPr>
          <a:xfrm>
            <a:off x="2423894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898CB545-11A9-7243-8DA6-DB123088118D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813895" y="3408953"/>
            <a:ext cx="23841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70BF740-4ED2-BC44-92CE-405C4DA6991D}"/>
              </a:ext>
            </a:extLst>
          </p:cNvPr>
          <p:cNvSpPr/>
          <p:nvPr/>
        </p:nvSpPr>
        <p:spPr>
          <a:xfrm>
            <a:off x="2978287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A1540F3-348A-0442-B69F-DC7E479A1E93}"/>
              </a:ext>
            </a:extLst>
          </p:cNvPr>
          <p:cNvSpPr/>
          <p:nvPr/>
        </p:nvSpPr>
        <p:spPr>
          <a:xfrm>
            <a:off x="4000500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C22FD856-1BEE-DE46-BFC0-1C3FAAB925FC}"/>
              </a:ext>
            </a:extLst>
          </p:cNvPr>
          <p:cNvSpPr/>
          <p:nvPr/>
        </p:nvSpPr>
        <p:spPr>
          <a:xfrm>
            <a:off x="1847000" y="3778232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A61EF0-DAB8-CD47-91D1-71F0CF2EB84E}"/>
              </a:ext>
            </a:extLst>
          </p:cNvPr>
          <p:cNvSpPr/>
          <p:nvPr/>
        </p:nvSpPr>
        <p:spPr>
          <a:xfrm>
            <a:off x="273050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666B9A01-E946-CD4D-9E2A-A484B7108D29}"/>
              </a:ext>
            </a:extLst>
          </p:cNvPr>
          <p:cNvSpPr/>
          <p:nvPr/>
        </p:nvSpPr>
        <p:spPr>
          <a:xfrm>
            <a:off x="1887167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0A7C3380-EE1E-F643-8116-45A1841E8D05}"/>
              </a:ext>
            </a:extLst>
          </p:cNvPr>
          <p:cNvSpPr/>
          <p:nvPr/>
        </p:nvSpPr>
        <p:spPr>
          <a:xfrm>
            <a:off x="1887167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92363959-8648-9F43-BAD1-C806E752A849}"/>
              </a:ext>
            </a:extLst>
          </p:cNvPr>
          <p:cNvSpPr/>
          <p:nvPr/>
        </p:nvSpPr>
        <p:spPr>
          <a:xfrm>
            <a:off x="2501000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FB328B5E-9E45-4B4E-8905-A3012FEABDA0}"/>
              </a:ext>
            </a:extLst>
          </p:cNvPr>
          <p:cNvSpPr/>
          <p:nvPr/>
        </p:nvSpPr>
        <p:spPr>
          <a:xfrm>
            <a:off x="2501000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C92B1614-4C8A-9B4B-A179-24ED2297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169313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3" name="Right Triangle 24">
            <a:extLst>
              <a:ext uri="{FF2B5EF4-FFF2-40B4-BE49-F238E27FC236}">
                <a16:creationId xmlns:a16="http://schemas.microsoft.com/office/drawing/2014/main" id="{16105D09-A886-2D43-B98A-8FF8B4E068DE}"/>
              </a:ext>
            </a:extLst>
          </p:cNvPr>
          <p:cNvSpPr/>
          <p:nvPr/>
        </p:nvSpPr>
        <p:spPr>
          <a:xfrm rot="10800000">
            <a:off x="7096000" y="316931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id="{FEBCA1A2-87A1-124D-B0C4-B2D0B35B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972452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5" name="Right Triangle 32">
            <a:extLst>
              <a:ext uri="{FF2B5EF4-FFF2-40B4-BE49-F238E27FC236}">
                <a16:creationId xmlns:a16="http://schemas.microsoft.com/office/drawing/2014/main" id="{6ABA4F8A-B5FC-7643-8817-9686AC59A405}"/>
              </a:ext>
            </a:extLst>
          </p:cNvPr>
          <p:cNvSpPr/>
          <p:nvPr/>
        </p:nvSpPr>
        <p:spPr>
          <a:xfrm rot="10800000">
            <a:off x="7097578" y="397245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5C1B2E8-7947-4641-B1FD-0EECCDFB670B}"/>
              </a:ext>
            </a:extLst>
          </p:cNvPr>
          <p:cNvSpPr/>
          <p:nvPr/>
        </p:nvSpPr>
        <p:spPr>
          <a:xfrm>
            <a:off x="4220162" y="4667232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6A37C7D6-FB82-7B44-AAD9-F83837DC088E}"/>
              </a:ext>
            </a:extLst>
          </p:cNvPr>
          <p:cNvSpPr/>
          <p:nvPr/>
        </p:nvSpPr>
        <p:spPr>
          <a:xfrm>
            <a:off x="4724496" y="4667232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C8F4356-6192-8840-9BF4-012FE8DF4643}"/>
              </a:ext>
            </a:extLst>
          </p:cNvPr>
          <p:cNvCxnSpPr/>
          <p:nvPr/>
        </p:nvCxnSpPr>
        <p:spPr>
          <a:xfrm>
            <a:off x="4572000" y="4859592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0">
            <a:extLst>
              <a:ext uri="{FF2B5EF4-FFF2-40B4-BE49-F238E27FC236}">
                <a16:creationId xmlns:a16="http://schemas.microsoft.com/office/drawing/2014/main" id="{90849C99-57E7-BC46-A901-38D3B736CBEB}"/>
              </a:ext>
            </a:extLst>
          </p:cNvPr>
          <p:cNvSpPr/>
          <p:nvPr/>
        </p:nvSpPr>
        <p:spPr>
          <a:xfrm>
            <a:off x="4220162" y="5051953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C4BFB43-EE8E-E540-B4E9-E39FA925B0AD}"/>
              </a:ext>
            </a:extLst>
          </p:cNvPr>
          <p:cNvSpPr/>
          <p:nvPr/>
        </p:nvSpPr>
        <p:spPr>
          <a:xfrm>
            <a:off x="4724496" y="5051953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cxnSp>
        <p:nvCxnSpPr>
          <p:cNvPr id="31" name="Straight Arrow Connector 42">
            <a:extLst>
              <a:ext uri="{FF2B5EF4-FFF2-40B4-BE49-F238E27FC236}">
                <a16:creationId xmlns:a16="http://schemas.microsoft.com/office/drawing/2014/main" id="{2C9C77D0-1E17-B04F-9464-98978785EB8D}"/>
              </a:ext>
            </a:extLst>
          </p:cNvPr>
          <p:cNvCxnSpPr/>
          <p:nvPr/>
        </p:nvCxnSpPr>
        <p:spPr>
          <a:xfrm>
            <a:off x="4572000" y="5244313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43">
            <a:extLst>
              <a:ext uri="{FF2B5EF4-FFF2-40B4-BE49-F238E27FC236}">
                <a16:creationId xmlns:a16="http://schemas.microsoft.com/office/drawing/2014/main" id="{5ED3D045-2016-034A-B1BD-AB6281E1E2C9}"/>
              </a:ext>
            </a:extLst>
          </p:cNvPr>
          <p:cNvSpPr/>
          <p:nvPr/>
        </p:nvSpPr>
        <p:spPr>
          <a:xfrm>
            <a:off x="6480679" y="3965575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Freeform 44">
            <a:extLst>
              <a:ext uri="{FF2B5EF4-FFF2-40B4-BE49-F238E27FC236}">
                <a16:creationId xmlns:a16="http://schemas.microsoft.com/office/drawing/2014/main" id="{63D3AD99-FFEB-874E-84F6-EEE077110EBA}"/>
              </a:ext>
            </a:extLst>
          </p:cNvPr>
          <p:cNvSpPr/>
          <p:nvPr/>
        </p:nvSpPr>
        <p:spPr>
          <a:xfrm>
            <a:off x="5167585" y="4181054"/>
            <a:ext cx="1293865" cy="678538"/>
          </a:xfrm>
          <a:custGeom>
            <a:avLst/>
            <a:gdLst>
              <a:gd name="connsiteX0" fmla="*/ 0 w 2222937"/>
              <a:gd name="connsiteY0" fmla="*/ 677918 h 677918"/>
              <a:gd name="connsiteX1" fmla="*/ 882868 w 2222937"/>
              <a:gd name="connsiteY1" fmla="*/ 252249 h 677918"/>
              <a:gd name="connsiteX2" fmla="*/ 1340068 w 2222937"/>
              <a:gd name="connsiteY2" fmla="*/ 63063 h 677918"/>
              <a:gd name="connsiteX3" fmla="*/ 1954924 w 2222937"/>
              <a:gd name="connsiteY3" fmla="*/ 110359 h 677918"/>
              <a:gd name="connsiteX4" fmla="*/ 2222937 w 2222937"/>
              <a:gd name="connsiteY4" fmla="*/ 0 h 677918"/>
              <a:gd name="connsiteX0" fmla="*/ 0 w 2222937"/>
              <a:gd name="connsiteY0" fmla="*/ 702615 h 702615"/>
              <a:gd name="connsiteX1" fmla="*/ 882868 w 2222937"/>
              <a:gd name="connsiteY1" fmla="*/ 276946 h 702615"/>
              <a:gd name="connsiteX2" fmla="*/ 1278980 w 2222937"/>
              <a:gd name="connsiteY2" fmla="*/ 2297 h 702615"/>
              <a:gd name="connsiteX3" fmla="*/ 1954924 w 2222937"/>
              <a:gd name="connsiteY3" fmla="*/ 135056 h 702615"/>
              <a:gd name="connsiteX4" fmla="*/ 2222937 w 2222937"/>
              <a:gd name="connsiteY4" fmla="*/ 24697 h 702615"/>
              <a:gd name="connsiteX0" fmla="*/ 0 w 2222937"/>
              <a:gd name="connsiteY0" fmla="*/ 705923 h 705923"/>
              <a:gd name="connsiteX1" fmla="*/ 882868 w 2222937"/>
              <a:gd name="connsiteY1" fmla="*/ 280254 h 705923"/>
              <a:gd name="connsiteX2" fmla="*/ 1278980 w 2222937"/>
              <a:gd name="connsiteY2" fmla="*/ 5605 h 705923"/>
              <a:gd name="connsiteX3" fmla="*/ 1842930 w 2222937"/>
              <a:gd name="connsiteY3" fmla="*/ 83979 h 705923"/>
              <a:gd name="connsiteX4" fmla="*/ 2222937 w 2222937"/>
              <a:gd name="connsiteY4" fmla="*/ 28005 h 705923"/>
              <a:gd name="connsiteX0" fmla="*/ 0 w 1978583"/>
              <a:gd name="connsiteY0" fmla="*/ 716764 h 716764"/>
              <a:gd name="connsiteX1" fmla="*/ 882868 w 1978583"/>
              <a:gd name="connsiteY1" fmla="*/ 291095 h 716764"/>
              <a:gd name="connsiteX2" fmla="*/ 1278980 w 1978583"/>
              <a:gd name="connsiteY2" fmla="*/ 16446 h 716764"/>
              <a:gd name="connsiteX3" fmla="*/ 1842930 w 1978583"/>
              <a:gd name="connsiteY3" fmla="*/ 94820 h 716764"/>
              <a:gd name="connsiteX4" fmla="*/ 1978583 w 1978583"/>
              <a:gd name="connsiteY4" fmla="*/ 0 h 716764"/>
              <a:gd name="connsiteX0" fmla="*/ 0 w 1978583"/>
              <a:gd name="connsiteY0" fmla="*/ 751162 h 751162"/>
              <a:gd name="connsiteX1" fmla="*/ 882868 w 1978583"/>
              <a:gd name="connsiteY1" fmla="*/ 325493 h 751162"/>
              <a:gd name="connsiteX2" fmla="*/ 1217892 w 1978583"/>
              <a:gd name="connsiteY2" fmla="*/ 4227 h 751162"/>
              <a:gd name="connsiteX3" fmla="*/ 1842930 w 1978583"/>
              <a:gd name="connsiteY3" fmla="*/ 129218 h 751162"/>
              <a:gd name="connsiteX4" fmla="*/ 1978583 w 1978583"/>
              <a:gd name="connsiteY4" fmla="*/ 34398 h 751162"/>
              <a:gd name="connsiteX0" fmla="*/ 0 w 1978583"/>
              <a:gd name="connsiteY0" fmla="*/ 753368 h 753368"/>
              <a:gd name="connsiteX1" fmla="*/ 882868 w 1978583"/>
              <a:gd name="connsiteY1" fmla="*/ 327699 h 753368"/>
              <a:gd name="connsiteX2" fmla="*/ 1217892 w 1978583"/>
              <a:gd name="connsiteY2" fmla="*/ 6433 h 753368"/>
              <a:gd name="connsiteX3" fmla="*/ 1771660 w 1978583"/>
              <a:gd name="connsiteY3" fmla="*/ 100346 h 753368"/>
              <a:gd name="connsiteX4" fmla="*/ 1978583 w 1978583"/>
              <a:gd name="connsiteY4" fmla="*/ 36604 h 753368"/>
              <a:gd name="connsiteX0" fmla="*/ 0 w 1927676"/>
              <a:gd name="connsiteY0" fmla="*/ 753368 h 753368"/>
              <a:gd name="connsiteX1" fmla="*/ 882868 w 1927676"/>
              <a:gd name="connsiteY1" fmla="*/ 327699 h 753368"/>
              <a:gd name="connsiteX2" fmla="*/ 1217892 w 1927676"/>
              <a:gd name="connsiteY2" fmla="*/ 6433 h 753368"/>
              <a:gd name="connsiteX3" fmla="*/ 1771660 w 1927676"/>
              <a:gd name="connsiteY3" fmla="*/ 100346 h 753368"/>
              <a:gd name="connsiteX4" fmla="*/ 1927676 w 1927676"/>
              <a:gd name="connsiteY4" fmla="*/ 44374 h 75336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771660 w 1887259"/>
              <a:gd name="connsiteY3" fmla="*/ 102236 h 755258"/>
              <a:gd name="connsiteX4" fmla="*/ 1887259 w 1887259"/>
              <a:gd name="connsiteY4" fmla="*/ 0 h 75525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677355 w 1887259"/>
              <a:gd name="connsiteY3" fmla="*/ 86815 h 755258"/>
              <a:gd name="connsiteX4" fmla="*/ 1887259 w 1887259"/>
              <a:gd name="connsiteY4" fmla="*/ 0 h 75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7259" h="755258">
                <a:moveTo>
                  <a:pt x="0" y="755258"/>
                </a:moveTo>
                <a:lnTo>
                  <a:pt x="882868" y="329589"/>
                </a:lnTo>
                <a:cubicBezTo>
                  <a:pt x="1106213" y="227113"/>
                  <a:pt x="1085478" y="48785"/>
                  <a:pt x="1217892" y="8323"/>
                </a:cubicBezTo>
                <a:cubicBezTo>
                  <a:pt x="1350307" y="-32139"/>
                  <a:pt x="1530210" y="97325"/>
                  <a:pt x="1677355" y="86815"/>
                </a:cubicBezTo>
                <a:cubicBezTo>
                  <a:pt x="1824500" y="76304"/>
                  <a:pt x="1826825" y="49924"/>
                  <a:pt x="1887259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4" name="Freeform 45">
            <a:extLst>
              <a:ext uri="{FF2B5EF4-FFF2-40B4-BE49-F238E27FC236}">
                <a16:creationId xmlns:a16="http://schemas.microsoft.com/office/drawing/2014/main" id="{D66AB79D-914D-5847-B14C-7F3DD9A02309}"/>
              </a:ext>
            </a:extLst>
          </p:cNvPr>
          <p:cNvSpPr/>
          <p:nvPr/>
        </p:nvSpPr>
        <p:spPr>
          <a:xfrm>
            <a:off x="6444484" y="3169312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D43E66B7-F3CE-9C46-9BFA-3C8E6D7DC20E}"/>
              </a:ext>
            </a:extLst>
          </p:cNvPr>
          <p:cNvSpPr/>
          <p:nvPr/>
        </p:nvSpPr>
        <p:spPr>
          <a:xfrm>
            <a:off x="5167586" y="3346069"/>
            <a:ext cx="2811467" cy="1898244"/>
          </a:xfrm>
          <a:custGeom>
            <a:avLst/>
            <a:gdLst>
              <a:gd name="connsiteX0" fmla="*/ 0 w 3373760"/>
              <a:gd name="connsiteY0" fmla="*/ 2254469 h 2254469"/>
              <a:gd name="connsiteX1" fmla="*/ 3121573 w 3373760"/>
              <a:gd name="connsiteY1" fmla="*/ 1734207 h 2254469"/>
              <a:gd name="connsiteX2" fmla="*/ 3168869 w 3373760"/>
              <a:gd name="connsiteY2" fmla="*/ 772510 h 2254469"/>
              <a:gd name="connsiteX3" fmla="*/ 3011214 w 3373760"/>
              <a:gd name="connsiteY3" fmla="*/ 189186 h 2254469"/>
              <a:gd name="connsiteX4" fmla="*/ 2349063 w 3373760"/>
              <a:gd name="connsiteY4" fmla="*/ 0 h 2254469"/>
              <a:gd name="connsiteX0" fmla="*/ 0 w 3373760"/>
              <a:gd name="connsiteY0" fmla="*/ 2349503 h 2349503"/>
              <a:gd name="connsiteX1" fmla="*/ 3121573 w 3373760"/>
              <a:gd name="connsiteY1" fmla="*/ 1829241 h 2349503"/>
              <a:gd name="connsiteX2" fmla="*/ 3168869 w 3373760"/>
              <a:gd name="connsiteY2" fmla="*/ 867544 h 2349503"/>
              <a:gd name="connsiteX3" fmla="*/ 3011214 w 3373760"/>
              <a:gd name="connsiteY3" fmla="*/ 284220 h 2349503"/>
              <a:gd name="connsiteX4" fmla="*/ 2005640 w 3373760"/>
              <a:gd name="connsiteY4" fmla="*/ 0 h 23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3760" h="2349503">
                <a:moveTo>
                  <a:pt x="0" y="2349503"/>
                </a:moveTo>
                <a:cubicBezTo>
                  <a:pt x="1296714" y="2212868"/>
                  <a:pt x="2593428" y="2076234"/>
                  <a:pt x="3121573" y="1829241"/>
                </a:cubicBezTo>
                <a:cubicBezTo>
                  <a:pt x="3649718" y="1582248"/>
                  <a:pt x="3187262" y="1125047"/>
                  <a:pt x="3168869" y="867544"/>
                </a:cubicBezTo>
                <a:cubicBezTo>
                  <a:pt x="3150476" y="610041"/>
                  <a:pt x="3147848" y="412972"/>
                  <a:pt x="3011214" y="284220"/>
                </a:cubicBezTo>
                <a:cubicBezTo>
                  <a:pt x="2874580" y="155468"/>
                  <a:pt x="2268398" y="30217"/>
                  <a:pt x="2005640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6" name="Rectangle 48">
            <a:extLst>
              <a:ext uri="{FF2B5EF4-FFF2-40B4-BE49-F238E27FC236}">
                <a16:creationId xmlns:a16="http://schemas.microsoft.com/office/drawing/2014/main" id="{A9D89413-1BD6-9B44-8B03-62BFF1C4E868}"/>
              </a:ext>
            </a:extLst>
          </p:cNvPr>
          <p:cNvSpPr/>
          <p:nvPr/>
        </p:nvSpPr>
        <p:spPr>
          <a:xfrm>
            <a:off x="3088385" y="4289953"/>
            <a:ext cx="1960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Possible Serial Order</a:t>
            </a:r>
          </a:p>
        </p:txBody>
      </p:sp>
    </p:spTree>
    <p:extLst>
      <p:ext uri="{BB962C8B-B14F-4D97-AF65-F5344CB8AC3E}">
        <p14:creationId xmlns:p14="http://schemas.microsoft.com/office/powerpoint/2010/main" val="3622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2" grpId="0" animBg="1"/>
      <p:bldP spid="33" grpId="0" animBg="1"/>
      <p:bldP spid="34" grpId="0" animBg="1"/>
      <p:bldP spid="35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7309C-116E-7742-97CE-7A7E50B9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Nested transactions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5C73EE-7F1D-924E-A4BB-7F6C0F322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 dirty="0"/>
              <a:t>What will happen if any one in the middle fails? </a:t>
            </a:r>
          </a:p>
          <a:p>
            <a:pPr lvl="1"/>
            <a:r>
              <a:rPr kumimoji="1" lang="en-US" altLang="zh-CN" dirty="0"/>
              <a:t>The atomicity of </a:t>
            </a:r>
            <a:r>
              <a:rPr kumimoji="1" lang="zh-CN" altLang="en-US" dirty="0"/>
              <a:t>「发工资」</a:t>
            </a:r>
            <a:r>
              <a:rPr kumimoji="1" lang="en-US" altLang="zh-CN" dirty="0"/>
              <a:t>is broken </a:t>
            </a:r>
          </a:p>
          <a:p>
            <a:pPr lvl="1"/>
            <a:r>
              <a:rPr kumimoji="1" lang="en-US" altLang="zh-CN" dirty="0"/>
              <a:t>Even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assume that each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 is atomic (ACID transaction)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AF438-F291-534C-AC63-6C1411AA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EE15FD1-06E6-914C-B3BC-0702F95DF3AF}"/>
              </a:ext>
            </a:extLst>
          </p:cNvPr>
          <p:cNvGrpSpPr/>
          <p:nvPr/>
        </p:nvGrpSpPr>
        <p:grpSpPr>
          <a:xfrm>
            <a:off x="229111" y="2398719"/>
            <a:ext cx="8303329" cy="2195373"/>
            <a:chOff x="229111" y="2398719"/>
            <a:chExt cx="8303329" cy="2195373"/>
          </a:xfrm>
        </p:grpSpPr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F05B6105-5E16-A641-B47D-D3C4FA5D887F}"/>
                </a:ext>
              </a:extLst>
            </p:cNvPr>
            <p:cNvCxnSpPr/>
            <p:nvPr/>
          </p:nvCxnSpPr>
          <p:spPr>
            <a:xfrm>
              <a:off x="395536" y="4409426"/>
              <a:ext cx="81369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FCF791B-27FA-0740-9ECE-E2C650024A85}"/>
                </a:ext>
              </a:extLst>
            </p:cNvPr>
            <p:cNvSpPr txBox="1"/>
            <p:nvPr/>
          </p:nvSpPr>
          <p:spPr>
            <a:xfrm>
              <a:off x="229111" y="4224760"/>
              <a:ext cx="7648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Time </a:t>
              </a:r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ACE3012-70CB-C545-A780-2D83D2F2470D}"/>
                </a:ext>
              </a:extLst>
            </p:cNvPr>
            <p:cNvSpPr/>
            <p:nvPr/>
          </p:nvSpPr>
          <p:spPr>
            <a:xfrm>
              <a:off x="1604419" y="239871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130185E-DD3F-4144-AB55-C75278BF5569}"/>
                </a:ext>
              </a:extLst>
            </p:cNvPr>
            <p:cNvSpPr/>
            <p:nvPr/>
          </p:nvSpPr>
          <p:spPr>
            <a:xfrm>
              <a:off x="827584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ADD5250-6487-7243-BE0B-724B575CAEB4}"/>
                </a:ext>
              </a:extLst>
            </p:cNvPr>
            <p:cNvSpPr/>
            <p:nvPr/>
          </p:nvSpPr>
          <p:spPr>
            <a:xfrm>
              <a:off x="2771800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665ECD4-1079-4F42-89C2-2F4D7F96AA30}"/>
                </a:ext>
              </a:extLst>
            </p:cNvPr>
            <p:cNvSpPr/>
            <p:nvPr/>
          </p:nvSpPr>
          <p:spPr>
            <a:xfrm>
              <a:off x="4647991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F187E68-DCD5-A746-BB46-B7571A928BF0}"/>
                </a:ext>
              </a:extLst>
            </p:cNvPr>
            <p:cNvSpPr/>
            <p:nvPr/>
          </p:nvSpPr>
          <p:spPr>
            <a:xfrm>
              <a:off x="6609865" y="3454942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64836335-CCD1-464B-B502-E400B78D0A1D}"/>
                </a:ext>
              </a:extLst>
            </p:cNvPr>
            <p:cNvCxnSpPr/>
            <p:nvPr/>
          </p:nvCxnSpPr>
          <p:spPr>
            <a:xfrm flipV="1">
              <a:off x="827584" y="2974783"/>
              <a:ext cx="776835" cy="478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C93BB7B-3D15-7346-ADCB-226E34F5D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8555" y="2993667"/>
              <a:ext cx="5199829" cy="359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4">
            <a:extLst>
              <a:ext uri="{FF2B5EF4-FFF2-40B4-BE49-F238E27FC236}">
                <a16:creationId xmlns:a16="http://schemas.microsoft.com/office/drawing/2014/main" id="{CAFBD097-5BD3-9775-8B57-F1DBABFEBDCF}"/>
              </a:ext>
            </a:extLst>
          </p:cNvPr>
          <p:cNvSpPr/>
          <p:nvPr/>
        </p:nvSpPr>
        <p:spPr>
          <a:xfrm>
            <a:off x="1164198" y="4832501"/>
            <a:ext cx="6599579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Goal: the entire </a:t>
            </a:r>
            <a:r>
              <a:rPr lang="zh-CN" altLang="en-US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「发工资」 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should be atomic</a:t>
            </a:r>
          </a:p>
        </p:txBody>
      </p:sp>
    </p:spTree>
    <p:extLst>
      <p:ext uri="{BB962C8B-B14F-4D97-AF65-F5344CB8AC3E}">
        <p14:creationId xmlns:p14="http://schemas.microsoft.com/office/powerpoint/2010/main" val="120822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30D11-4F08-3941-B434-B011F8A3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E47172-B358-2F43-8406-D009CCBA6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Accounts are shared over multiple sites </a:t>
            </a:r>
          </a:p>
          <a:p>
            <a:pPr lvl="1"/>
            <a:r>
              <a:rPr kumimoji="1" lang="en-US" altLang="zh-CN" dirty="0"/>
              <a:t>i.e., a single site cannot store all the bank accounts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27DDAB-BA75-AC4C-85F1-4A8BAF6A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738096-6EB7-954E-AFA1-E37CC5256778}"/>
              </a:ext>
            </a:extLst>
          </p:cNvPr>
          <p:cNvSpPr txBox="1">
            <a:spLocks/>
          </p:cNvSpPr>
          <p:nvPr/>
        </p:nvSpPr>
        <p:spPr>
          <a:xfrm>
            <a:off x="268529" y="1937663"/>
            <a:ext cx="8229600" cy="218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 accounts A-M</a:t>
            </a:r>
            <a:endParaRPr kumimoji="1" lang="zh-CN" altLang="en-US" dirty="0"/>
          </a:p>
          <a:p>
            <a:pPr lvl="1"/>
            <a:r>
              <a:rPr kumimoji="1" lang="en" altLang="zh-CN" dirty="0"/>
              <a:t>The other server handles bank accounts N-Z</a:t>
            </a:r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 to ensure single transaction atomicity</a:t>
            </a:r>
          </a:p>
          <a:p>
            <a:pPr lvl="1"/>
            <a:endParaRPr kumimoji="1"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30838C5-A84F-5244-AA58-AE8FC8608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705" y="4449212"/>
            <a:ext cx="864096" cy="86409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52C497B-0527-734F-B751-18013DB17052}"/>
              </a:ext>
            </a:extLst>
          </p:cNvPr>
          <p:cNvSpPr txBox="1"/>
          <p:nvPr/>
        </p:nvSpPr>
        <p:spPr>
          <a:xfrm>
            <a:off x="268529" y="4558095"/>
            <a:ext cx="613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Clients, </a:t>
            </a:r>
          </a:p>
          <a:p>
            <a:r>
              <a:rPr kumimoji="1" lang="en-US" altLang="zh-CN" dirty="0"/>
              <a:t>e.g., iPhone</a:t>
            </a:r>
            <a:endParaRPr lang="zh-CN" altLang="en-US" dirty="0"/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1C7A58E2-1278-2744-8BF6-E2B8C57144F1}"/>
              </a:ext>
            </a:extLst>
          </p:cNvPr>
          <p:cNvCxnSpPr>
            <a:cxnSpLocks/>
          </p:cNvCxnSpPr>
          <p:nvPr/>
        </p:nvCxnSpPr>
        <p:spPr>
          <a:xfrm>
            <a:off x="2838636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CDF30A9E-8F57-E64E-8610-EC7C3DD4A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617" y="4741815"/>
            <a:ext cx="864096" cy="72584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93CBE3D-C17F-B341-94F5-88FC7C779ABE}"/>
              </a:ext>
            </a:extLst>
          </p:cNvPr>
          <p:cNvSpPr txBox="1"/>
          <p:nvPr/>
        </p:nvSpPr>
        <p:spPr>
          <a:xfrm>
            <a:off x="2554798" y="3978666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Coordinators </a:t>
            </a:r>
          </a:p>
          <a:p>
            <a:pPr algn="ctr"/>
            <a:r>
              <a:rPr kumimoji="1" lang="en-US" altLang="zh-CN" dirty="0"/>
              <a:t>e.g., frontend servers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FF3BC5D4-50FF-BB40-AA92-AB6A0623F112}"/>
              </a:ext>
            </a:extLst>
          </p:cNvPr>
          <p:cNvCxnSpPr>
            <a:cxnSpLocks/>
          </p:cNvCxnSpPr>
          <p:nvPr/>
        </p:nvCxnSpPr>
        <p:spPr>
          <a:xfrm>
            <a:off x="4925411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FE3E52E7-55BA-5E4F-818E-85CA3F83B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078" y="4481263"/>
            <a:ext cx="1024244" cy="102424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F6E77B6-6E27-B246-8828-A250D1620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542" y="4461890"/>
            <a:ext cx="1024244" cy="102424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05BAB9C-2961-0F4F-A22A-D362BF0653C3}"/>
              </a:ext>
            </a:extLst>
          </p:cNvPr>
          <p:cNvSpPr txBox="1"/>
          <p:nvPr/>
        </p:nvSpPr>
        <p:spPr>
          <a:xfrm>
            <a:off x="5312675" y="3894674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Storage servers</a:t>
            </a:r>
          </a:p>
          <a:p>
            <a:pPr algn="ctr"/>
            <a:r>
              <a:rPr kumimoji="1" lang="en-US" altLang="zh-CN" dirty="0"/>
              <a:t>e.g., key-value stores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5071A41-09C9-7940-A765-1B01907CBE5B}"/>
              </a:ext>
            </a:extLst>
          </p:cNvPr>
          <p:cNvSpPr txBox="1"/>
          <p:nvPr/>
        </p:nvSpPr>
        <p:spPr>
          <a:xfrm>
            <a:off x="6247692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A - M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FEA6A4-B384-824A-9C35-5EAEF28586CA}"/>
              </a:ext>
            </a:extLst>
          </p:cNvPr>
          <p:cNvSpPr txBox="1"/>
          <p:nvPr/>
        </p:nvSpPr>
        <p:spPr>
          <a:xfrm>
            <a:off x="7139000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 - Z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9876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257261-89D7-CC49-89FC-B3C46373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EB6B79-E54B-1E4E-9267-DDA6FEA26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50014"/>
          </a:xfrm>
        </p:spPr>
        <p:txBody>
          <a:bodyPr/>
          <a:lstStyle/>
          <a:p>
            <a:r>
              <a:rPr kumimoji="1" lang="en-US" altLang="zh-CN" dirty="0"/>
              <a:t>Can </a:t>
            </a:r>
            <a:r>
              <a:rPr kumimoji="1" lang="en-US" altLang="zh-CN" dirty="0">
                <a:solidFill>
                  <a:srgbClr val="C00000"/>
                </a:solidFill>
              </a:rPr>
              <a:t>single transactions whose values across sites be viewed as </a:t>
            </a:r>
            <a:r>
              <a:rPr kumimoji="1" lang="en-US" altLang="zh-CN" dirty="0">
                <a:solidFill>
                  <a:schemeClr val="tx1"/>
                </a:solidFill>
              </a:rPr>
              <a:t>a special </a:t>
            </a:r>
            <a:r>
              <a:rPr kumimoji="1" lang="en-US" altLang="zh-CN" u="sng" dirty="0">
                <a:solidFill>
                  <a:schemeClr val="tx1"/>
                </a:solidFill>
              </a:rPr>
              <a:t>form</a:t>
            </a:r>
            <a:r>
              <a:rPr kumimoji="1" lang="en-US" altLang="zh-CN" dirty="0">
                <a:solidFill>
                  <a:schemeClr val="tx1"/>
                </a:solidFill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</a:rPr>
              <a:t>nested transactions across multiple sites?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Yes: each modifications to a value can be viewed as a low-level transaction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Problems remain: </a:t>
            </a:r>
            <a:r>
              <a:rPr kumimoji="1" lang="en-US" altLang="zh-CN" dirty="0">
                <a:solidFill>
                  <a:srgbClr val="C00000"/>
                </a:solidFill>
              </a:rPr>
              <a:t>What if one TX commits and others not?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530D35-A946-C545-9D7E-D3BF3D94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DE07319-21AB-BB48-9908-C23388765C1D}"/>
              </a:ext>
            </a:extLst>
          </p:cNvPr>
          <p:cNvCxnSpPr>
            <a:cxnSpLocks/>
          </p:cNvCxnSpPr>
          <p:nvPr/>
        </p:nvCxnSpPr>
        <p:spPr>
          <a:xfrm>
            <a:off x="1763688" y="2879976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3C923DE-1D7F-E74F-B9FC-49B943116AC4}"/>
              </a:ext>
            </a:extLst>
          </p:cNvPr>
          <p:cNvCxnSpPr>
            <a:cxnSpLocks/>
          </p:cNvCxnSpPr>
          <p:nvPr/>
        </p:nvCxnSpPr>
        <p:spPr>
          <a:xfrm>
            <a:off x="3923928" y="2879976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57670749-E3C3-0C4D-8B7C-D330B36134F4}"/>
              </a:ext>
            </a:extLst>
          </p:cNvPr>
          <p:cNvCxnSpPr/>
          <p:nvPr/>
        </p:nvCxnSpPr>
        <p:spPr>
          <a:xfrm>
            <a:off x="1763688" y="2970158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B22C476-449B-EA4F-8D8A-9C4BE54598C1}"/>
              </a:ext>
            </a:extLst>
          </p:cNvPr>
          <p:cNvSpPr txBox="1"/>
          <p:nvPr/>
        </p:nvSpPr>
        <p:spPr>
          <a:xfrm>
            <a:off x="2396239" y="278549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begin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63DD9A-E455-1D4C-97DC-7F8AD23F0066}"/>
              </a:ext>
            </a:extLst>
          </p:cNvPr>
          <p:cNvCxnSpPr/>
          <p:nvPr/>
        </p:nvCxnSpPr>
        <p:spPr>
          <a:xfrm>
            <a:off x="1763688" y="3258190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E4BF4F4-FC2B-0348-B24C-036310A3CCD7}"/>
              </a:ext>
            </a:extLst>
          </p:cNvPr>
          <p:cNvSpPr txBox="1"/>
          <p:nvPr/>
        </p:nvSpPr>
        <p:spPr>
          <a:xfrm>
            <a:off x="2396239" y="3073524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D7DDB47-C72A-7349-8143-F12F9D50C21A}"/>
              </a:ext>
            </a:extLst>
          </p:cNvPr>
          <p:cNvCxnSpPr/>
          <p:nvPr/>
        </p:nvCxnSpPr>
        <p:spPr>
          <a:xfrm>
            <a:off x="1763688" y="3599149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9AF2E4A-213F-4649-ADDA-3D7660991873}"/>
              </a:ext>
            </a:extLst>
          </p:cNvPr>
          <p:cNvSpPr txBox="1"/>
          <p:nvPr/>
        </p:nvSpPr>
        <p:spPr>
          <a:xfrm>
            <a:off x="2208462" y="3433564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A - amt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1D4996B-1B2C-7B45-B697-26967C4CF889}"/>
              </a:ext>
            </a:extLst>
          </p:cNvPr>
          <p:cNvCxnSpPr/>
          <p:nvPr/>
        </p:nvCxnSpPr>
        <p:spPr>
          <a:xfrm>
            <a:off x="1763688" y="3888368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E6B4992-642C-A344-8328-5ACBB9D4BC61}"/>
              </a:ext>
            </a:extLst>
          </p:cNvPr>
          <p:cNvSpPr txBox="1"/>
          <p:nvPr/>
        </p:nvSpPr>
        <p:spPr>
          <a:xfrm>
            <a:off x="2208462" y="3722783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C79D6057-B4A7-2C46-A961-F330BEEF3B97}"/>
              </a:ext>
            </a:extLst>
          </p:cNvPr>
          <p:cNvCxnSpPr/>
          <p:nvPr/>
        </p:nvCxnSpPr>
        <p:spPr>
          <a:xfrm>
            <a:off x="1763688" y="4800349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156671A-A576-E04B-A629-F321E0738707}"/>
              </a:ext>
            </a:extLst>
          </p:cNvPr>
          <p:cNvCxnSpPr/>
          <p:nvPr/>
        </p:nvCxnSpPr>
        <p:spPr>
          <a:xfrm>
            <a:off x="1763688" y="5210253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FF2A81D-F436-2342-9E1F-55849C005DD5}"/>
              </a:ext>
            </a:extLst>
          </p:cNvPr>
          <p:cNvCxnSpPr>
            <a:cxnSpLocks/>
          </p:cNvCxnSpPr>
          <p:nvPr/>
        </p:nvCxnSpPr>
        <p:spPr>
          <a:xfrm>
            <a:off x="6804248" y="2879976"/>
            <a:ext cx="0" cy="2713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C224EB9-5CA7-564D-B57C-6A03947B0DCC}"/>
              </a:ext>
            </a:extLst>
          </p:cNvPr>
          <p:cNvCxnSpPr>
            <a:cxnSpLocks/>
          </p:cNvCxnSpPr>
          <p:nvPr/>
        </p:nvCxnSpPr>
        <p:spPr>
          <a:xfrm>
            <a:off x="1760136" y="4201860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4C068BF5-98EB-274A-9437-6B05006D34A3}"/>
              </a:ext>
            </a:extLst>
          </p:cNvPr>
          <p:cNvSpPr txBox="1"/>
          <p:nvPr/>
        </p:nvSpPr>
        <p:spPr>
          <a:xfrm>
            <a:off x="4399746" y="3998620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B + amt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B4127773-F068-CC4A-BF0C-5AD54D512C32}"/>
              </a:ext>
            </a:extLst>
          </p:cNvPr>
          <p:cNvCxnSpPr>
            <a:cxnSpLocks/>
          </p:cNvCxnSpPr>
          <p:nvPr/>
        </p:nvCxnSpPr>
        <p:spPr>
          <a:xfrm>
            <a:off x="1760136" y="4491079"/>
            <a:ext cx="5028436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1469C2E9-CF32-CE4C-A980-5E7A636587BD}"/>
              </a:ext>
            </a:extLst>
          </p:cNvPr>
          <p:cNvSpPr txBox="1"/>
          <p:nvPr/>
        </p:nvSpPr>
        <p:spPr>
          <a:xfrm>
            <a:off x="4274354" y="4258524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521BDA2-6319-6549-8036-5D90186DE1DE}"/>
              </a:ext>
            </a:extLst>
          </p:cNvPr>
          <p:cNvCxnSpPr>
            <a:cxnSpLocks/>
          </p:cNvCxnSpPr>
          <p:nvPr/>
        </p:nvCxnSpPr>
        <p:spPr>
          <a:xfrm>
            <a:off x="1760136" y="4873724"/>
            <a:ext cx="50441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81243030-0A9B-3343-8F12-E7AE273F09EA}"/>
              </a:ext>
            </a:extLst>
          </p:cNvPr>
          <p:cNvSpPr txBox="1"/>
          <p:nvPr/>
        </p:nvSpPr>
        <p:spPr>
          <a:xfrm>
            <a:off x="2239506" y="4630018"/>
            <a:ext cx="12241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Commit</a:t>
            </a:r>
            <a:endParaRPr lang="zh-CN" altLang="en-US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01E6BB5-A84C-4545-9DBE-9AD78A9DB980}"/>
              </a:ext>
            </a:extLst>
          </p:cNvPr>
          <p:cNvCxnSpPr>
            <a:cxnSpLocks/>
          </p:cNvCxnSpPr>
          <p:nvPr/>
        </p:nvCxnSpPr>
        <p:spPr>
          <a:xfrm>
            <a:off x="1760136" y="5377125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1B2A3E91-E8AD-654D-9A4D-E70D9132F733}"/>
              </a:ext>
            </a:extLst>
          </p:cNvPr>
          <p:cNvSpPr txBox="1"/>
          <p:nvPr/>
        </p:nvSpPr>
        <p:spPr>
          <a:xfrm>
            <a:off x="2339752" y="509222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sp>
        <p:nvSpPr>
          <p:cNvPr id="26" name="闪电形 25">
            <a:extLst>
              <a:ext uri="{FF2B5EF4-FFF2-40B4-BE49-F238E27FC236}">
                <a16:creationId xmlns:a16="http://schemas.microsoft.com/office/drawing/2014/main" id="{13B4FC21-4134-794D-9896-0737BEFA0B41}"/>
              </a:ext>
            </a:extLst>
          </p:cNvPr>
          <p:cNvSpPr/>
          <p:nvPr/>
        </p:nvSpPr>
        <p:spPr>
          <a:xfrm>
            <a:off x="6420323" y="5119593"/>
            <a:ext cx="621833" cy="559834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141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1489671"/>
            <a:ext cx="7524328" cy="3946545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2BC996F1-3F5E-1046-9698-7C94056B4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924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B77A543-6D3F-AC4A-A5B5-FDC74922E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2BC1165F-6AEE-C243-8949-AA8A8C7B154A}"/>
              </a:ext>
            </a:extLst>
          </p:cNvPr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BD37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59453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9412B-BE7A-2745-BAB7-70CC1B49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about the lock release?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692885-824B-F542-A76F-ADBDF3E04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51752" cy="3771636"/>
          </a:xfrm>
        </p:spPr>
        <p:txBody>
          <a:bodyPr/>
          <a:lstStyle/>
          <a:p>
            <a:r>
              <a:rPr kumimoji="1" lang="en-US" altLang="zh-CN" dirty="0"/>
              <a:t>Recall: the 2PL in previous lecture</a:t>
            </a:r>
          </a:p>
          <a:p>
            <a:pPr lvl="1"/>
            <a:r>
              <a:rPr kumimoji="1" lang="en-US" altLang="zh-CN" dirty="0"/>
              <a:t>Transaction must release the lock of its records upon the commitment 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Can we release the lock upon the low-level commitment?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0BD9C57-4149-1B4E-81BF-2871364CDFCA}"/>
              </a:ext>
            </a:extLst>
          </p:cNvPr>
          <p:cNvGrpSpPr/>
          <p:nvPr/>
        </p:nvGrpSpPr>
        <p:grpSpPr>
          <a:xfrm>
            <a:off x="5011792" y="589376"/>
            <a:ext cx="4132208" cy="1527607"/>
            <a:chOff x="4397492" y="802030"/>
            <a:chExt cx="4132208" cy="152760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21B7E48-ABA4-ED4C-AE71-0031984E010F}"/>
                </a:ext>
              </a:extLst>
            </p:cNvPr>
            <p:cNvSpPr/>
            <p:nvPr/>
          </p:nvSpPr>
          <p:spPr>
            <a:xfrm>
              <a:off x="4397492" y="1129308"/>
              <a:ext cx="3977848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9B8E4828-FE22-1246-8BF6-1665BD368683}"/>
                </a:ext>
              </a:extLst>
            </p:cNvPr>
            <p:cNvSpPr/>
            <p:nvPr/>
          </p:nvSpPr>
          <p:spPr>
            <a:xfrm>
              <a:off x="6058002" y="802030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96788A9-C1B1-7B45-8135-A99DFB13A8FB}"/>
              </a:ext>
            </a:extLst>
          </p:cNvPr>
          <p:cNvSpPr/>
          <p:nvPr/>
        </p:nvSpPr>
        <p:spPr>
          <a:xfrm>
            <a:off x="5011792" y="2342530"/>
            <a:ext cx="397784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...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Release(bank[a].lock)</a:t>
            </a:r>
          </a:p>
          <a:p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...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8482CEA-2828-4B49-A9E4-50B8FBC9EA71}"/>
              </a:ext>
            </a:extLst>
          </p:cNvPr>
          <p:cNvCxnSpPr/>
          <p:nvPr/>
        </p:nvCxnSpPr>
        <p:spPr>
          <a:xfrm flipV="1">
            <a:off x="5011792" y="1993404"/>
            <a:ext cx="595160" cy="349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A688CB38-2D3B-974F-B840-4DA1CA39C519}"/>
              </a:ext>
            </a:extLst>
          </p:cNvPr>
          <p:cNvCxnSpPr>
            <a:cxnSpLocks/>
          </p:cNvCxnSpPr>
          <p:nvPr/>
        </p:nvCxnSpPr>
        <p:spPr>
          <a:xfrm flipH="1" flipV="1">
            <a:off x="7000716" y="1993404"/>
            <a:ext cx="1988924" cy="349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78">
            <a:extLst>
              <a:ext uri="{FF2B5EF4-FFF2-40B4-BE49-F238E27FC236}">
                <a16:creationId xmlns:a16="http://schemas.microsoft.com/office/drawing/2014/main" id="{DC42D557-1B13-0444-AFFA-076FB599FA01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>
            <a:extLst>
              <a:ext uri="{FF2B5EF4-FFF2-40B4-BE49-F238E27FC236}">
                <a16:creationId xmlns:a16="http://schemas.microsoft.com/office/drawing/2014/main" id="{28ED5F70-D0B5-7046-B8B3-0DBA219944C4}"/>
              </a:ext>
            </a:extLst>
          </p:cNvPr>
          <p:cNvSpPr/>
          <p:nvPr/>
        </p:nvSpPr>
        <p:spPr>
          <a:xfrm>
            <a:off x="254579" y="4090861"/>
            <a:ext cx="210226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No!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3EDE9E-4A90-C64C-BE1B-8C4207809B85}"/>
              </a:ext>
            </a:extLst>
          </p:cNvPr>
          <p:cNvSpPr txBox="1"/>
          <p:nvPr/>
        </p:nvSpPr>
        <p:spPr>
          <a:xfrm>
            <a:off x="-293506" y="4835454"/>
            <a:ext cx="471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e.g.,  a concurrently audit can read</a:t>
            </a:r>
          </a:p>
          <a:p>
            <a:pPr lvl="1"/>
            <a:r>
              <a:rPr kumimoji="1" lang="en-US" altLang="zh-CN" dirty="0"/>
              <a:t>an internal value of </a:t>
            </a:r>
            <a:r>
              <a:rPr kumimoji="1" lang="zh-CN" altLang="en-US" dirty="0"/>
              <a:t>发工资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9CFCBD5-79AB-244E-8699-E8BB9938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925" y="4009128"/>
            <a:ext cx="4853262" cy="1652652"/>
          </a:xfrm>
          <a:prstGeom prst="rect">
            <a:avLst/>
          </a:prstGeom>
        </p:spPr>
      </p:pic>
      <p:sp>
        <p:nvSpPr>
          <p:cNvPr id="18" name="左大括号 17">
            <a:extLst>
              <a:ext uri="{FF2B5EF4-FFF2-40B4-BE49-F238E27FC236}">
                <a16:creationId xmlns:a16="http://schemas.microsoft.com/office/drawing/2014/main" id="{CE05335F-2E74-7742-9A1D-EE69B74B64ED}"/>
              </a:ext>
            </a:extLst>
          </p:cNvPr>
          <p:cNvSpPr/>
          <p:nvPr/>
        </p:nvSpPr>
        <p:spPr>
          <a:xfrm>
            <a:off x="6444208" y="5089748"/>
            <a:ext cx="228094" cy="4359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6C8FEAA-B54E-E34D-A259-1D97F2C51D18}"/>
              </a:ext>
            </a:extLst>
          </p:cNvPr>
          <p:cNvSpPr txBox="1"/>
          <p:nvPr/>
        </p:nvSpPr>
        <p:spPr>
          <a:xfrm>
            <a:off x="6558255" y="5138453"/>
            <a:ext cx="47659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 uncommitted value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E502B0-4D3B-B786-773A-5DD37717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 releases in nested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962F7-04EA-F33B-6063-35C00802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a low-level TX commits</a:t>
            </a:r>
          </a:p>
          <a:p>
            <a:pPr lvl="1"/>
            <a:r>
              <a:rPr kumimoji="1" lang="en-US" altLang="zh-CN" dirty="0"/>
              <a:t>It can only release locks to other low-level TXs belonging to the same high-level TX </a:t>
            </a:r>
          </a:p>
          <a:p>
            <a:pPr lvl="1"/>
            <a:r>
              <a:rPr kumimoji="1" lang="en-US" altLang="zh-CN" dirty="0"/>
              <a:t>But not other TXs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16B7AE-745C-982E-4917-FC6A94F4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747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Summary: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Two-phase Commit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BE384B"/>
                </a:solidFill>
              </a:rPr>
              <a:t>Two-phase commit </a:t>
            </a:r>
            <a:r>
              <a:rPr lang="en-US" altLang="zh-CN" dirty="0"/>
              <a:t>allows us to achieve </a:t>
            </a:r>
            <a:r>
              <a:rPr lang="en-US" altLang="zh-CN" dirty="0">
                <a:solidFill>
                  <a:srgbClr val="BE384B"/>
                </a:solidFill>
              </a:rPr>
              <a:t>multi-site</a:t>
            </a:r>
            <a:r>
              <a:rPr lang="zh-CN" altLang="en-US" dirty="0">
                <a:solidFill>
                  <a:srgbClr val="BE384B"/>
                </a:solidFill>
              </a:rPr>
              <a:t> </a:t>
            </a:r>
            <a:r>
              <a:rPr lang="en-US" altLang="zh-CN" dirty="0">
                <a:solidFill>
                  <a:srgbClr val="BE384B"/>
                </a:solidFill>
              </a:rPr>
              <a:t>atomicity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r>
              <a:rPr lang="zh-CN" altLang="en-US" dirty="0"/>
              <a:t> </a:t>
            </a:r>
            <a:r>
              <a:rPr lang="en-US" altLang="zh-CN" dirty="0"/>
              <a:t>remains atomic</a:t>
            </a:r>
            <a:r>
              <a:rPr lang="zh-CN" altLang="en-US" dirty="0"/>
              <a:t> </a:t>
            </a:r>
            <a:r>
              <a:rPr lang="en-US" altLang="zh-CN" dirty="0"/>
              <a:t>even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require communication with multiple machines </a:t>
            </a:r>
            <a:endParaRPr lang="zh-CN" altLang="en-US" dirty="0"/>
          </a:p>
          <a:p>
            <a:r>
              <a:rPr lang="en-US" altLang="zh-CN" dirty="0"/>
              <a:t>In two-phase commit, failures prior to the commit point can be aborted. If workers (or the coordinator) fail after the commit point, they </a:t>
            </a:r>
            <a:r>
              <a:rPr lang="en-US" altLang="zh-CN" dirty="0">
                <a:solidFill>
                  <a:srgbClr val="BE384B"/>
                </a:solidFill>
              </a:rPr>
              <a:t>recover into the </a:t>
            </a:r>
            <a:r>
              <a:rPr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rgbClr val="BE384B"/>
                </a:solidFill>
              </a:rPr>
              <a:t> state</a:t>
            </a:r>
            <a:r>
              <a:rPr lang="en-US" altLang="zh-CN" dirty="0"/>
              <a:t>, and complete the transaction</a:t>
            </a:r>
            <a:endParaRPr kumimoji="1" lang="en-US" altLang="zh-CN" dirty="0"/>
          </a:p>
          <a:p>
            <a:r>
              <a:rPr lang="en-US" altLang="zh-CN" dirty="0"/>
              <a:t>Our remaining issue deals with availability and replication: we will </a:t>
            </a:r>
            <a:r>
              <a:rPr lang="en-US" altLang="zh-CN" dirty="0">
                <a:highlight>
                  <a:srgbClr val="FFFF00"/>
                </a:highlight>
              </a:rPr>
              <a:t>replicate data across sites </a:t>
            </a:r>
            <a:r>
              <a:rPr lang="en-US" altLang="zh-CN" dirty="0"/>
              <a:t>to improve availability, we may also </a:t>
            </a:r>
            <a:r>
              <a:rPr lang="en-US" altLang="zh-CN" dirty="0">
                <a:highlight>
                  <a:srgbClr val="FFFF00"/>
                </a:highlight>
              </a:rPr>
              <a:t>replicate the coordinator</a:t>
            </a:r>
            <a:r>
              <a:rPr lang="en-US" altLang="zh-CN" dirty="0"/>
              <a:t>, but must deal with keeping multiple copies of the data </a:t>
            </a:r>
            <a:r>
              <a:rPr lang="en-US" altLang="zh-CN" dirty="0">
                <a:solidFill>
                  <a:srgbClr val="BE384B"/>
                </a:solidFill>
              </a:rPr>
              <a:t>consistent</a:t>
            </a:r>
          </a:p>
        </p:txBody>
      </p:sp>
    </p:spTree>
    <p:extLst>
      <p:ext uri="{BB962C8B-B14F-4D97-AF65-F5344CB8AC3E}">
        <p14:creationId xmlns:p14="http://schemas.microsoft.com/office/powerpoint/2010/main" val="2111383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dirty="0">
                <a:solidFill>
                  <a:srgbClr val="BD374B"/>
                </a:solidFill>
              </a:rPr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733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Some applications may prefer not to tolerate inconsistency</a:t>
            </a:r>
            <a:endParaRPr kumimoji="1" lang="en-US" altLang="zh-CN" dirty="0"/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2"/>
            <a:r>
              <a:rPr lang="en-US" altLang="zh-CN" dirty="0"/>
              <a:t>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Trade-off: stronger consistency with pessimistic replication means:</a:t>
            </a:r>
            <a:endParaRPr kumimoji="1" lang="en-US" altLang="zh-CN" dirty="0"/>
          </a:p>
          <a:p>
            <a:pPr lvl="1"/>
            <a:r>
              <a:rPr lang="en-US" altLang="zh-CN" dirty="0"/>
              <a:t>Lower availability than what you might get with optimistic replication</a:t>
            </a:r>
          </a:p>
          <a:p>
            <a:pPr lvl="1"/>
            <a:r>
              <a:rPr lang="en-US" altLang="zh-CN" dirty="0"/>
              <a:t>Performance overhead for waiting syncing w/ other replicas </a:t>
            </a:r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08099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MS PGothic" charset="0"/>
              </a:rPr>
              <a:t>Define separate read &amp;write quorums: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&amp;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endParaRPr lang="en-US" altLang="zh-CN" baseline="-25000" dirty="0">
              <a:ea typeface="MS PGothic" charset="0"/>
            </a:endParaRPr>
          </a:p>
          <a:p>
            <a:pPr lvl="1"/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+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&gt;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baseline="-250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 (Why?)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Confirm a write after writing to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w</a:t>
            </a:r>
            <a:r>
              <a:rPr lang="en-US" altLang="zh-CN" sz="1600" dirty="0">
                <a:ea typeface="MS PGothic" charset="0"/>
              </a:rPr>
              <a:t> of replicas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Read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r</a:t>
            </a:r>
            <a:r>
              <a:rPr lang="en-US" altLang="zh-CN" sz="1600" dirty="0">
                <a:ea typeface="MS PGothic" charset="0"/>
              </a:rPr>
              <a:t> agree on the data or witness value</a:t>
            </a:r>
          </a:p>
          <a:p>
            <a:r>
              <a:rPr lang="en-US" altLang="zh-CN" dirty="0">
                <a:ea typeface="MS PGothic" charset="0"/>
              </a:rPr>
              <a:t>Example</a:t>
            </a:r>
          </a:p>
          <a:p>
            <a:pPr lvl="1"/>
            <a:r>
              <a:rPr lang="en-US" altLang="zh-CN" dirty="0">
                <a:ea typeface="MS PGothic" charset="0"/>
              </a:rPr>
              <a:t>In favor of reading: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4,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2</a:t>
            </a:r>
          </a:p>
          <a:p>
            <a:pPr lvl="1"/>
            <a:r>
              <a:rPr lang="en-US" altLang="zh-CN" dirty="0">
                <a:ea typeface="MS PGothic" charset="0"/>
              </a:rPr>
              <a:t>In favor or updating: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2,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4</a:t>
            </a:r>
          </a:p>
          <a:p>
            <a:pPr lvl="1"/>
            <a:r>
              <a:rPr lang="en-US" altLang="zh-CN" dirty="0">
                <a:ea typeface="MS PGothic" charset="0"/>
              </a:rPr>
              <a:t>Enhance availability by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1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800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371389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Provide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no</a:t>
            </a:r>
            <a:r>
              <a:rPr lang="en-US" altLang="zh-CN" dirty="0">
                <a:ea typeface="MS PGothic" charset="0"/>
              </a:rPr>
              <a:t> before-or-after or all-or-nothing</a:t>
            </a:r>
            <a:endParaRPr kumimoji="1" lang="en-US" altLang="zh-CN" dirty="0"/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dirty="0">
                <a:ea typeface="MS PGothic" charset="0"/>
              </a:rPr>
              <a:t>Maintain a version number at that 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dirty="0">
                <a:ea typeface="MS PGothic" charset="0"/>
              </a:rPr>
              <a:t>Protocol must provide a </a:t>
            </a:r>
            <a:r>
              <a:rPr lang="en-US" altLang="zh-CN" dirty="0">
                <a:solidFill>
                  <a:srgbClr val="BE384B"/>
                </a:solidFill>
                <a:ea typeface="MS PGothic" charset="0"/>
              </a:rPr>
              <a:t>distributed sequencer</a:t>
            </a:r>
            <a:endParaRPr lang="en-US" altLang="zh-CN" dirty="0">
              <a:solidFill>
                <a:srgbClr val="BE384B"/>
              </a:solidFill>
            </a:endParaRPr>
          </a:p>
          <a:p>
            <a:r>
              <a:rPr lang="en-US" altLang="zh-CN" dirty="0">
                <a:ea typeface="MS PGothic" charset="0"/>
              </a:rPr>
              <a:t>Another complicating consideration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Performance maximization</a:t>
            </a:r>
          </a:p>
          <a:p>
            <a:pPr lvl="1"/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04006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RSM: Replicated State Machines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A general approach to making consistent replicas of a server:</a:t>
            </a:r>
            <a:endParaRPr kumimoji="1" lang="en-US" altLang="zh-CN" dirty="0"/>
          </a:p>
          <a:p>
            <a:pPr lvl="1"/>
            <a:r>
              <a:rPr lang="en-US" altLang="zh-CN" dirty="0"/>
              <a:t>Start with the </a:t>
            </a:r>
            <a:r>
              <a:rPr lang="en-US" altLang="zh-CN" b="1" dirty="0">
                <a:solidFill>
                  <a:srgbClr val="BE384B"/>
                </a:solidFill>
              </a:rPr>
              <a:t>same initial state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on each server</a:t>
            </a:r>
          </a:p>
          <a:p>
            <a:pPr lvl="1"/>
            <a:r>
              <a:rPr lang="en-US" altLang="zh-CN" dirty="0"/>
              <a:t>Provide each replica with the </a:t>
            </a:r>
            <a:r>
              <a:rPr lang="en-US" altLang="zh-CN" b="1" dirty="0">
                <a:solidFill>
                  <a:srgbClr val="BE384B"/>
                </a:solidFill>
              </a:rPr>
              <a:t>same input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operations, in </a:t>
            </a:r>
            <a:r>
              <a:rPr lang="en-US" altLang="zh-CN" b="1" dirty="0">
                <a:solidFill>
                  <a:srgbClr val="BE384B"/>
                </a:solidFill>
              </a:rPr>
              <a:t>same order</a:t>
            </a:r>
          </a:p>
          <a:p>
            <a:pPr lvl="1"/>
            <a:r>
              <a:rPr lang="en-US" altLang="zh-CN" dirty="0"/>
              <a:t>Ensure all operations are </a:t>
            </a:r>
            <a:r>
              <a:rPr lang="en-US" altLang="zh-CN" b="1" dirty="0">
                <a:solidFill>
                  <a:srgbClr val="BE384B"/>
                </a:solidFill>
              </a:rPr>
              <a:t>deterministic</a:t>
            </a:r>
          </a:p>
          <a:p>
            <a:pPr lvl="2"/>
            <a:r>
              <a:rPr lang="en-US" altLang="zh-CN" sz="1600" dirty="0"/>
              <a:t>E.g., no randomness, no reading of current time, etc.</a:t>
            </a:r>
            <a:endParaRPr lang="en-US" altLang="zh-CN" dirty="0"/>
          </a:p>
          <a:p>
            <a:r>
              <a:rPr lang="en-US" altLang="zh-CN" dirty="0"/>
              <a:t>These rules ensure each server will end up in the </a:t>
            </a:r>
            <a:r>
              <a:rPr lang="en-US" altLang="zh-CN" dirty="0">
                <a:solidFill>
                  <a:srgbClr val="BE384B"/>
                </a:solidFill>
              </a:rPr>
              <a:t>same final state</a:t>
            </a: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95324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RSM</a:t>
            </a:r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E9FD85E-B999-C042-AE13-7D65A0384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6"/>
            <a:ext cx="823182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220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Primary-backup with </a:t>
            </a:r>
            <a:r>
              <a:rPr kumimoji="1" lang="en-US" altLang="zh-CN" dirty="0" err="1"/>
              <a:t>viewserver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560" y="4292723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4416" y="146027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56315"/>
            <a:ext cx="2444384" cy="82116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45CEA9-16DC-254C-BB3A-D63F528734EC}"/>
              </a:ext>
            </a:extLst>
          </p:cNvPr>
          <p:cNvSpPr/>
          <p:nvPr/>
        </p:nvSpPr>
        <p:spPr>
          <a:xfrm>
            <a:off x="2978646" y="4844828"/>
            <a:ext cx="2970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Now,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we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need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Paxos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315706" y="437037"/>
            <a:ext cx="807271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(i.e.,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lack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availability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guarantee)</a:t>
            </a:r>
            <a:endParaRPr lang="en-US" altLang="zh-TW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2"/>
            <a:ext cx="5070000" cy="3960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06A32B9-E53F-4A48-A594-780D3D7B3C43}"/>
              </a:ext>
            </a:extLst>
          </p:cNvPr>
          <p:cNvSpPr txBox="1"/>
          <p:nvPr/>
        </p:nvSpPr>
        <p:spPr>
          <a:xfrm>
            <a:off x="6967283" y="2625431"/>
            <a:ext cx="15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E.g.,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a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view</a:t>
            </a:r>
            <a:endParaRPr lang="zh-CN" altLang="en-US" sz="2000" dirty="0">
              <a:solidFill>
                <a:prstClr val="black"/>
              </a:solidFill>
              <a:highlight>
                <a:srgbClr val="FFFF00"/>
              </a:highligh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Players</a:t>
            </a:r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63157" y="2187115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Get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run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elected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Coordinator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3157" y="3264666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Remember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state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of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any majority of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Acceptors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157" y="4342219"/>
            <a:ext cx="4699000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When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agreement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has been reached,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Learner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executes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and/or sends a response back to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3157" y="1417340"/>
            <a:ext cx="198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makes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9177" y="141734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9177" y="2187115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75656" y="3264667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19177" y="4342219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36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048500" cy="635000"/>
          </a:xfrm>
        </p:spPr>
        <p:txBody>
          <a:bodyPr>
            <a:normAutofit/>
          </a:bodyPr>
          <a:lstStyle/>
          <a:p>
            <a:pPr marL="367756" indent="-320133" algn="ctr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7314" y="3067500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6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22"/>
          <p:cNvSpPr/>
          <p:nvPr/>
        </p:nvSpPr>
        <p:spPr>
          <a:xfrm>
            <a:off x="2243077" y="3437758"/>
            <a:ext cx="423923" cy="446690"/>
          </a:xfrm>
          <a:custGeom>
            <a:avLst/>
            <a:gdLst>
              <a:gd name="connsiteX0" fmla="*/ 51508 w 508708"/>
              <a:gd name="connsiteY0" fmla="*/ 536028 h 536028"/>
              <a:gd name="connsiteX1" fmla="*/ 256460 w 508708"/>
              <a:gd name="connsiteY1" fmla="*/ 378373 h 536028"/>
              <a:gd name="connsiteX2" fmla="*/ 4211 w 508708"/>
              <a:gd name="connsiteY2" fmla="*/ 189187 h 536028"/>
              <a:gd name="connsiteX3" fmla="*/ 508708 w 508708"/>
              <a:gd name="connsiteY3" fmla="*/ 0 h 53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08" h="536028">
                <a:moveTo>
                  <a:pt x="51508" y="536028"/>
                </a:moveTo>
                <a:cubicBezTo>
                  <a:pt x="157925" y="486104"/>
                  <a:pt x="264343" y="436180"/>
                  <a:pt x="256460" y="378373"/>
                </a:cubicBezTo>
                <a:cubicBezTo>
                  <a:pt x="248577" y="320566"/>
                  <a:pt x="-37830" y="252249"/>
                  <a:pt x="4211" y="189187"/>
                </a:cubicBezTo>
                <a:cubicBezTo>
                  <a:pt x="46252" y="126125"/>
                  <a:pt x="277480" y="63062"/>
                  <a:pt x="50870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312468" y="327427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426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1a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841854" y="1172802"/>
            <a:ext cx="8181528" cy="1143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creates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send to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en-US" altLang="zh-CN" sz="22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7"/>
          <p:cNvSpPr/>
          <p:nvPr/>
        </p:nvSpPr>
        <p:spPr>
          <a:xfrm>
            <a:off x="2476500" y="2032000"/>
            <a:ext cx="483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is greater than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any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previous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proposal number seen by this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</a:t>
            </a:r>
          </a:p>
        </p:txBody>
      </p:sp>
      <p:grpSp>
        <p:nvGrpSpPr>
          <p:cNvPr id="17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8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0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33"/>
          <p:cNvSpPr/>
          <p:nvPr/>
        </p:nvSpPr>
        <p:spPr>
          <a:xfrm>
            <a:off x="4182376" y="3175000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>
            <a:off x="5364088" y="1575000"/>
            <a:ext cx="0" cy="42000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42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1b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524000"/>
          </a:xfrm>
        </p:spPr>
        <p:txBody>
          <a:bodyPr>
            <a:normAutofit fontScale="850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zh-CN" altLang="en-US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number 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86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2a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640697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 V,  if any accepted value returned, replace V with the returned one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197416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2b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239000" cy="1628053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promise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still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holds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register the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accepted message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Proposer/Learners</a:t>
            </a:r>
            <a:endParaRPr lang="en-US" altLang="zh-CN" sz="2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the message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82565" y="3175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 flipV="1">
            <a:off x="4997500" y="4064803"/>
            <a:ext cx="0" cy="824697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6"/>
          <p:cNvCxnSpPr/>
          <p:nvPr/>
        </p:nvCxnSpPr>
        <p:spPr>
          <a:xfrm flipV="1">
            <a:off x="4997500" y="4191000"/>
            <a:ext cx="127000" cy="698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31"/>
          <p:cNvCxnSpPr/>
          <p:nvPr/>
        </p:nvCxnSpPr>
        <p:spPr>
          <a:xfrm flipV="1">
            <a:off x="4997500" y="4309305"/>
            <a:ext cx="262963" cy="58019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38"/>
          <p:cNvSpPr/>
          <p:nvPr/>
        </p:nvSpPr>
        <p:spPr>
          <a:xfrm>
            <a:off x="3744577" y="4318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7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2111102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3 (Learn)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6604000" cy="1333501"/>
          </a:xfrm>
        </p:spPr>
        <p:txBody>
          <a:bodyPr vert="horz" lIns="76200" tIns="38100" rIns="76200" bIns="38100" rtlCol="0">
            <a:normAutofit/>
          </a:bodyPr>
          <a:lstStyle/>
          <a:p>
            <a:pPr marL="1419433" indent="-1371810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Learner: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responds to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and/or take action on the request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29"/>
          <p:cNvCxnSpPr/>
          <p:nvPr/>
        </p:nvCxnSpPr>
        <p:spPr>
          <a:xfrm>
            <a:off x="2243077" y="4274000"/>
            <a:ext cx="1619238" cy="615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41505780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(Basic) </a:t>
            </a:r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36327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agrees  on a single value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Value = view, integer, etc. 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But is insufficient in practical </a:t>
            </a: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Real-world applications require agree on a sequence of values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E.g., view changes </a:t>
            </a:r>
          </a:p>
          <a:p>
            <a:pPr marL="0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57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0EFFE8-D0D4-6748-B271-804DBCA5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builds on top of the basic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0AA067-7D8C-F442-9185-A7CDDDED5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72052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Basic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only agrees on a single value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Useful when agreeing on a sequences of values, examples including: </a:t>
            </a:r>
          </a:p>
          <a:p>
            <a:pPr lvl="1"/>
            <a:r>
              <a:rPr kumimoji="1" lang="en-US" altLang="zh-CN" dirty="0"/>
              <a:t>Views in primary-backup replication </a:t>
            </a:r>
          </a:p>
          <a:p>
            <a:pPr lvl="1"/>
            <a:r>
              <a:rPr kumimoji="1" lang="en-US" altLang="zh-CN" dirty="0"/>
              <a:t>Logs in a replicated state machine </a:t>
            </a:r>
          </a:p>
          <a:p>
            <a:pPr lvl="2"/>
            <a:r>
              <a:rPr kumimoji="1" lang="en-US" altLang="zh-CN" sz="1800" dirty="0"/>
              <a:t>i.e., directly use Multi-</a:t>
            </a:r>
            <a:r>
              <a:rPr kumimoji="1" lang="en-US" altLang="zh-CN" sz="1800" dirty="0" err="1"/>
              <a:t>Paxos</a:t>
            </a:r>
            <a:r>
              <a:rPr kumimoji="1" lang="en-US" altLang="zh-CN" sz="1800" dirty="0"/>
              <a:t> to implement RSM  </a:t>
            </a:r>
          </a:p>
          <a:p>
            <a:r>
              <a:rPr kumimoji="1" lang="en-US" altLang="zh-CN" dirty="0"/>
              <a:t>The basic approach </a:t>
            </a:r>
          </a:p>
          <a:p>
            <a:pPr lvl="1"/>
            <a:r>
              <a:rPr kumimoji="1" lang="en-US" altLang="zh-CN" dirty="0"/>
              <a:t>Run a separate instance of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to agree on the value of each index</a:t>
            </a:r>
          </a:p>
          <a:p>
            <a:pPr lvl="1"/>
            <a:r>
              <a:rPr kumimoji="1" lang="en-US" altLang="zh-CN" dirty="0"/>
              <a:t>Each instance of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has its own copy of state </a:t>
            </a:r>
          </a:p>
          <a:p>
            <a:pPr lvl="2"/>
            <a:r>
              <a:rPr lang="en" altLang="zh-CN" sz="1800" dirty="0"/>
              <a:t>highest proposal seen</a:t>
            </a:r>
          </a:p>
          <a:p>
            <a:pPr lvl="2"/>
            <a:r>
              <a:rPr lang="en" altLang="zh-CN" sz="1800" dirty="0"/>
              <a:t>accepted proposal number </a:t>
            </a:r>
          </a:p>
          <a:p>
            <a:pPr lvl="2"/>
            <a:r>
              <a:rPr lang="en" altLang="zh-CN" sz="1800" dirty="0"/>
              <a:t>accepted proposal value </a:t>
            </a:r>
          </a:p>
          <a:p>
            <a:pPr marL="914400" lvl="2" indent="0">
              <a:buNone/>
            </a:pPr>
            <a:br>
              <a:rPr lang="en" altLang="zh-CN" dirty="0"/>
            </a:br>
            <a:endParaRPr lang="en" altLang="zh-CN" dirty="0"/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DB37D1-66E2-BB47-A869-121119E26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552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325CAA-C767-A8E4-237F-DCCA3290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vs.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614B1C-600C-9BB9-10EB-E7ABC357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A93005E-BDE5-4B74-3308-5BD2C36909D4}"/>
              </a:ext>
            </a:extLst>
          </p:cNvPr>
          <p:cNvSpPr/>
          <p:nvPr/>
        </p:nvSpPr>
        <p:spPr>
          <a:xfrm>
            <a:off x="1118320" y="2653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E1FF08EA-D577-C24A-C1A8-0598EFB9DE6E}"/>
              </a:ext>
            </a:extLst>
          </p:cNvPr>
          <p:cNvSpPr/>
          <p:nvPr/>
        </p:nvSpPr>
        <p:spPr>
          <a:xfrm>
            <a:off x="1118320" y="3161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D8EA9DB-1196-7BDB-DD2A-7126580AE205}"/>
              </a:ext>
            </a:extLst>
          </p:cNvPr>
          <p:cNvSpPr/>
          <p:nvPr/>
        </p:nvSpPr>
        <p:spPr>
          <a:xfrm>
            <a:off x="1118320" y="3669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69F75E3-55B8-E204-6EDF-4CAE67F2D714}"/>
              </a:ext>
            </a:extLst>
          </p:cNvPr>
          <p:cNvSpPr/>
          <p:nvPr/>
        </p:nvSpPr>
        <p:spPr>
          <a:xfrm>
            <a:off x="927820" y="2209428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9" name="Rounded Rectangle 19">
            <a:extLst>
              <a:ext uri="{FF2B5EF4-FFF2-40B4-BE49-F238E27FC236}">
                <a16:creationId xmlns:a16="http://schemas.microsoft.com/office/drawing/2014/main" id="{1C4E24A4-1DD2-443C-1BA1-3B3DEFB0CE74}"/>
              </a:ext>
            </a:extLst>
          </p:cNvPr>
          <p:cNvSpPr/>
          <p:nvPr/>
        </p:nvSpPr>
        <p:spPr>
          <a:xfrm>
            <a:off x="2042716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Arrow Connector 20">
            <a:extLst>
              <a:ext uri="{FF2B5EF4-FFF2-40B4-BE49-F238E27FC236}">
                <a16:creationId xmlns:a16="http://schemas.microsoft.com/office/drawing/2014/main" id="{F045124E-E257-B03E-13CF-AB232005A343}"/>
              </a:ext>
            </a:extLst>
          </p:cNvPr>
          <p:cNvCxnSpPr>
            <a:stCxn id="9" idx="2"/>
          </p:cNvCxnSpPr>
          <p:nvPr/>
        </p:nvCxnSpPr>
        <p:spPr>
          <a:xfrm flipH="1">
            <a:off x="2378320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85620952-86E9-5F59-0324-2B642410AEB4}"/>
              </a:ext>
            </a:extLst>
          </p:cNvPr>
          <p:cNvSpPr/>
          <p:nvPr/>
        </p:nvSpPr>
        <p:spPr>
          <a:xfrm>
            <a:off x="4056533" y="2653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3E4BDAD-CAC0-5AE1-4183-A309E5EA55F1}"/>
              </a:ext>
            </a:extLst>
          </p:cNvPr>
          <p:cNvSpPr/>
          <p:nvPr/>
        </p:nvSpPr>
        <p:spPr>
          <a:xfrm>
            <a:off x="4056533" y="3161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E4E431D4-B2FA-DA2F-6146-9F65518FF402}"/>
              </a:ext>
            </a:extLst>
          </p:cNvPr>
          <p:cNvSpPr/>
          <p:nvPr/>
        </p:nvSpPr>
        <p:spPr>
          <a:xfrm>
            <a:off x="4056533" y="3669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6B9B1408-4A5F-7023-EAF1-12D79780AEFB}"/>
              </a:ext>
            </a:extLst>
          </p:cNvPr>
          <p:cNvSpPr/>
          <p:nvPr/>
        </p:nvSpPr>
        <p:spPr>
          <a:xfrm>
            <a:off x="3923928" y="2209428"/>
            <a:ext cx="4074789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CC7ED22A-4A07-40A9-5829-4AB08314111A}"/>
              </a:ext>
            </a:extLst>
          </p:cNvPr>
          <p:cNvSpPr/>
          <p:nvPr/>
        </p:nvSpPr>
        <p:spPr>
          <a:xfrm>
            <a:off x="5038825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20">
            <a:extLst>
              <a:ext uri="{FF2B5EF4-FFF2-40B4-BE49-F238E27FC236}">
                <a16:creationId xmlns:a16="http://schemas.microsoft.com/office/drawing/2014/main" id="{2BDC8A3F-A82B-713D-5C53-560CD465A7E4}"/>
              </a:ext>
            </a:extLst>
          </p:cNvPr>
          <p:cNvCxnSpPr>
            <a:stCxn id="15" idx="2"/>
          </p:cNvCxnSpPr>
          <p:nvPr/>
        </p:nvCxnSpPr>
        <p:spPr>
          <a:xfrm flipH="1">
            <a:off x="5374429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2434785B-BB90-59BA-1B31-EE19FBF12653}"/>
              </a:ext>
            </a:extLst>
          </p:cNvPr>
          <p:cNvSpPr/>
          <p:nvPr/>
        </p:nvSpPr>
        <p:spPr>
          <a:xfrm>
            <a:off x="5462564" y="2653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225BA416-13A9-9E51-F941-BE85EA6AE247}"/>
              </a:ext>
            </a:extLst>
          </p:cNvPr>
          <p:cNvSpPr/>
          <p:nvPr/>
        </p:nvSpPr>
        <p:spPr>
          <a:xfrm>
            <a:off x="5462564" y="3161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AF82E081-0637-DB16-AEE0-11413D92AE2C}"/>
              </a:ext>
            </a:extLst>
          </p:cNvPr>
          <p:cNvSpPr/>
          <p:nvPr/>
        </p:nvSpPr>
        <p:spPr>
          <a:xfrm>
            <a:off x="5462564" y="3669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040EEF90-534E-C01B-03B4-47C822235667}"/>
              </a:ext>
            </a:extLst>
          </p:cNvPr>
          <p:cNvSpPr/>
          <p:nvPr/>
        </p:nvSpPr>
        <p:spPr>
          <a:xfrm>
            <a:off x="6911333" y="2648967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60DF51D6-85F2-2DC7-F0C1-611E55DC5E66}"/>
              </a:ext>
            </a:extLst>
          </p:cNvPr>
          <p:cNvSpPr/>
          <p:nvPr/>
        </p:nvSpPr>
        <p:spPr>
          <a:xfrm>
            <a:off x="6911333" y="3156967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7B831878-BEB4-DDE0-1EC3-2B20C5C96B56}"/>
              </a:ext>
            </a:extLst>
          </p:cNvPr>
          <p:cNvSpPr/>
          <p:nvPr/>
        </p:nvSpPr>
        <p:spPr>
          <a:xfrm>
            <a:off x="6911333" y="3664967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TextBox 244">
            <a:extLst>
              <a:ext uri="{FF2B5EF4-FFF2-40B4-BE49-F238E27FC236}">
                <a16:creationId xmlns:a16="http://schemas.microsoft.com/office/drawing/2014/main" id="{4D5C825A-64D6-57D5-7991-7658C3B331DF}"/>
              </a:ext>
            </a:extLst>
          </p:cNvPr>
          <p:cNvSpPr txBox="1"/>
          <p:nvPr/>
        </p:nvSpPr>
        <p:spPr>
          <a:xfrm>
            <a:off x="541464" y="4374262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Single-decree 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4" name="TextBox 244">
            <a:extLst>
              <a:ext uri="{FF2B5EF4-FFF2-40B4-BE49-F238E27FC236}">
                <a16:creationId xmlns:a16="http://schemas.microsoft.com/office/drawing/2014/main" id="{9748B21B-FB45-EE5D-E500-C61C3ED2B3E7}"/>
              </a:ext>
            </a:extLst>
          </p:cNvPr>
          <p:cNvSpPr txBox="1"/>
          <p:nvPr/>
        </p:nvSpPr>
        <p:spPr>
          <a:xfrm>
            <a:off x="5325889" y="511680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Multi-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BC0D198-79DA-B374-9755-1BAEB96E06CB}"/>
              </a:ext>
            </a:extLst>
          </p:cNvPr>
          <p:cNvSpPr/>
          <p:nvPr/>
        </p:nvSpPr>
        <p:spPr>
          <a:xfrm>
            <a:off x="3923928" y="2423761"/>
            <a:ext cx="1500199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8D7477D-4622-B7C5-DD27-53DD2FC0B969}"/>
              </a:ext>
            </a:extLst>
          </p:cNvPr>
          <p:cNvSpPr/>
          <p:nvPr/>
        </p:nvSpPr>
        <p:spPr>
          <a:xfrm>
            <a:off x="5462564" y="2427987"/>
            <a:ext cx="1341175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9BB2201-CFBD-3B21-58F0-74BA32A6B764}"/>
              </a:ext>
            </a:extLst>
          </p:cNvPr>
          <p:cNvSpPr/>
          <p:nvPr/>
        </p:nvSpPr>
        <p:spPr>
          <a:xfrm>
            <a:off x="6869901" y="2413566"/>
            <a:ext cx="1446516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244">
            <a:extLst>
              <a:ext uri="{FF2B5EF4-FFF2-40B4-BE49-F238E27FC236}">
                <a16:creationId xmlns:a16="http://schemas.microsoft.com/office/drawing/2014/main" id="{E104C871-56EC-B05C-78A2-C09E246BC678}"/>
              </a:ext>
            </a:extLst>
          </p:cNvPr>
          <p:cNvSpPr txBox="1"/>
          <p:nvPr/>
        </p:nvSpPr>
        <p:spPr>
          <a:xfrm>
            <a:off x="3627988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0</a:t>
            </a: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4729C8F8-3701-B62D-05EF-4BFFDCF18F56}"/>
              </a:ext>
            </a:extLst>
          </p:cNvPr>
          <p:cNvSpPr/>
          <p:nvPr/>
        </p:nvSpPr>
        <p:spPr>
          <a:xfrm>
            <a:off x="7244919" y="85000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01ED2745-4592-FCC1-473B-BF2301A0ED8B}"/>
              </a:ext>
            </a:extLst>
          </p:cNvPr>
          <p:cNvSpPr/>
          <p:nvPr/>
        </p:nvSpPr>
        <p:spPr>
          <a:xfrm>
            <a:off x="7625919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32" name="TextBox 45">
            <a:extLst>
              <a:ext uri="{FF2B5EF4-FFF2-40B4-BE49-F238E27FC236}">
                <a16:creationId xmlns:a16="http://schemas.microsoft.com/office/drawing/2014/main" id="{A85459B2-94E5-CF56-B7BD-82FBB9248BFC}"/>
              </a:ext>
            </a:extLst>
          </p:cNvPr>
          <p:cNvSpPr txBox="1"/>
          <p:nvPr/>
        </p:nvSpPr>
        <p:spPr>
          <a:xfrm>
            <a:off x="6673419" y="906985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Log</a:t>
            </a:r>
            <a:endParaRPr lang="en-US" baseline="-25000" dirty="0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4E790CFF-D0C7-C361-79A5-2B9F92A39583}"/>
              </a:ext>
            </a:extLst>
          </p:cNvPr>
          <p:cNvSpPr txBox="1"/>
          <p:nvPr/>
        </p:nvSpPr>
        <p:spPr>
          <a:xfrm>
            <a:off x="7295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736CE045-9111-60E4-FC6C-E0F111509F3C}"/>
              </a:ext>
            </a:extLst>
          </p:cNvPr>
          <p:cNvSpPr txBox="1"/>
          <p:nvPr/>
        </p:nvSpPr>
        <p:spPr>
          <a:xfrm>
            <a:off x="7676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CF36D3AC-E9DB-71D2-43A6-4BF006E7D1E5}"/>
              </a:ext>
            </a:extLst>
          </p:cNvPr>
          <p:cNvSpPr txBox="1"/>
          <p:nvPr/>
        </p:nvSpPr>
        <p:spPr>
          <a:xfrm>
            <a:off x="82484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35563C99-59BE-8B79-9652-96BADCEE8344}"/>
              </a:ext>
            </a:extLst>
          </p:cNvPr>
          <p:cNvSpPr/>
          <p:nvPr/>
        </p:nvSpPr>
        <p:spPr>
          <a:xfrm>
            <a:off x="8129975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8" name="TextBox 244">
            <a:extLst>
              <a:ext uri="{FF2B5EF4-FFF2-40B4-BE49-F238E27FC236}">
                <a16:creationId xmlns:a16="http://schemas.microsoft.com/office/drawing/2014/main" id="{04B6E019-2D72-931F-1901-3EBDABC0E54D}"/>
              </a:ext>
            </a:extLst>
          </p:cNvPr>
          <p:cNvSpPr txBox="1"/>
          <p:nvPr/>
        </p:nvSpPr>
        <p:spPr>
          <a:xfrm>
            <a:off x="5391633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1</a:t>
            </a:r>
          </a:p>
        </p:txBody>
      </p:sp>
      <p:sp>
        <p:nvSpPr>
          <p:cNvPr id="39" name="TextBox 244">
            <a:extLst>
              <a:ext uri="{FF2B5EF4-FFF2-40B4-BE49-F238E27FC236}">
                <a16:creationId xmlns:a16="http://schemas.microsoft.com/office/drawing/2014/main" id="{B5739920-2ED6-79DB-DF32-C29848541B8E}"/>
              </a:ext>
            </a:extLst>
          </p:cNvPr>
          <p:cNvSpPr txBox="1"/>
          <p:nvPr/>
        </p:nvSpPr>
        <p:spPr>
          <a:xfrm>
            <a:off x="7209016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2</a:t>
            </a:r>
          </a:p>
        </p:txBody>
      </p:sp>
    </p:spTree>
    <p:extLst>
      <p:ext uri="{BB962C8B-B14F-4D97-AF65-F5344CB8AC3E}">
        <p14:creationId xmlns:p14="http://schemas.microsoft.com/office/powerpoint/2010/main" val="2666128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7DDD6-E4BE-0D15-1657-F06CE1A8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F83ECF-183E-6898-CA88-252B78C32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S1 chooses a slot, then run the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on it </a:t>
            </a:r>
          </a:p>
          <a:p>
            <a:r>
              <a:rPr kumimoji="1" lang="en-US" altLang="zh-CN" dirty="0"/>
              <a:t>In case of conflict, S1 will choose a larger instance (e.g., 4) </a:t>
            </a:r>
          </a:p>
          <a:p>
            <a:pPr lvl="1"/>
            <a:r>
              <a:rPr kumimoji="1" lang="en-US" altLang="zh-CN" dirty="0"/>
              <a:t>And re-run the instance until find the largest available instance </a:t>
            </a:r>
          </a:p>
          <a:p>
            <a:pPr lvl="1"/>
            <a:r>
              <a:rPr kumimoji="1" lang="en-US" altLang="zh-CN" dirty="0"/>
              <a:t>May possible try many times until find an available slot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506F27-2914-0D13-6419-7A0825AC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4A4ED3C4-0039-C9CE-9E9B-45B94C129305}"/>
              </a:ext>
            </a:extLst>
          </p:cNvPr>
          <p:cNvSpPr/>
          <p:nvPr/>
        </p:nvSpPr>
        <p:spPr>
          <a:xfrm>
            <a:off x="606996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08BBBC8-2620-F12D-50A7-18E6B33BADD9}"/>
              </a:ext>
            </a:extLst>
          </p:cNvPr>
          <p:cNvSpPr/>
          <p:nvPr/>
        </p:nvSpPr>
        <p:spPr>
          <a:xfrm>
            <a:off x="987996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52D4836E-D3B8-D7D4-A8B7-F18D171628DE}"/>
              </a:ext>
            </a:extLst>
          </p:cNvPr>
          <p:cNvSpPr txBox="1"/>
          <p:nvPr/>
        </p:nvSpPr>
        <p:spPr>
          <a:xfrm>
            <a:off x="35496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79BC1B9-C176-0B7B-FE18-72A20D83BDCA}"/>
              </a:ext>
            </a:extLst>
          </p:cNvPr>
          <p:cNvSpPr txBox="1"/>
          <p:nvPr/>
        </p:nvSpPr>
        <p:spPr>
          <a:xfrm>
            <a:off x="658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EA1DA01-B9AE-4B10-6BCA-5720858F81C7}"/>
              </a:ext>
            </a:extLst>
          </p:cNvPr>
          <p:cNvSpPr txBox="1"/>
          <p:nvPr/>
        </p:nvSpPr>
        <p:spPr>
          <a:xfrm>
            <a:off x="1039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2CA10ED-ACBA-88A4-4C29-F4181DE78E81}"/>
              </a:ext>
            </a:extLst>
          </p:cNvPr>
          <p:cNvSpPr txBox="1"/>
          <p:nvPr/>
        </p:nvSpPr>
        <p:spPr>
          <a:xfrm>
            <a:off x="16105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02752C51-AFCB-9701-6EA0-28F073813247}"/>
              </a:ext>
            </a:extLst>
          </p:cNvPr>
          <p:cNvSpPr/>
          <p:nvPr/>
        </p:nvSpPr>
        <p:spPr>
          <a:xfrm>
            <a:off x="1492052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B586B80-F341-31B6-0070-1DE3117F8C5F}"/>
              </a:ext>
            </a:extLst>
          </p:cNvPr>
          <p:cNvSpPr/>
          <p:nvPr/>
        </p:nvSpPr>
        <p:spPr>
          <a:xfrm>
            <a:off x="606996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8A2267C-65B0-CF36-BA06-78634B8FDF42}"/>
              </a:ext>
            </a:extLst>
          </p:cNvPr>
          <p:cNvSpPr/>
          <p:nvPr/>
        </p:nvSpPr>
        <p:spPr>
          <a:xfrm>
            <a:off x="987996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F28C8DDB-AAEF-EEAD-719E-3433C875439E}"/>
              </a:ext>
            </a:extLst>
          </p:cNvPr>
          <p:cNvSpPr txBox="1"/>
          <p:nvPr/>
        </p:nvSpPr>
        <p:spPr>
          <a:xfrm>
            <a:off x="35496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BF36E5A-F18A-1A32-8896-C4C7BF5A1169}"/>
              </a:ext>
            </a:extLst>
          </p:cNvPr>
          <p:cNvSpPr/>
          <p:nvPr/>
        </p:nvSpPr>
        <p:spPr>
          <a:xfrm>
            <a:off x="1492052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2451F3-13B6-0E28-4BDA-241029216681}"/>
              </a:ext>
            </a:extLst>
          </p:cNvPr>
          <p:cNvSpPr/>
          <p:nvPr/>
        </p:nvSpPr>
        <p:spPr>
          <a:xfrm>
            <a:off x="606996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A62BF1-9E09-CAE9-B81E-47434ED9E1F1}"/>
              </a:ext>
            </a:extLst>
          </p:cNvPr>
          <p:cNvSpPr/>
          <p:nvPr/>
        </p:nvSpPr>
        <p:spPr>
          <a:xfrm>
            <a:off x="987996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F1CC69E7-08D7-9C91-07D1-0E853E4C584A}"/>
              </a:ext>
            </a:extLst>
          </p:cNvPr>
          <p:cNvSpPr txBox="1"/>
          <p:nvPr/>
        </p:nvSpPr>
        <p:spPr>
          <a:xfrm>
            <a:off x="35496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A360589-3E33-9E46-86C1-66C2ED03F277}"/>
              </a:ext>
            </a:extLst>
          </p:cNvPr>
          <p:cNvSpPr/>
          <p:nvPr/>
        </p:nvSpPr>
        <p:spPr>
          <a:xfrm>
            <a:off x="1492052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719A31E0-5634-7D7A-7074-485C480CC073}"/>
              </a:ext>
            </a:extLst>
          </p:cNvPr>
          <p:cNvSpPr txBox="1"/>
          <p:nvPr/>
        </p:nvSpPr>
        <p:spPr>
          <a:xfrm>
            <a:off x="3446836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0CA32B5B-DAA8-8A5F-B9F6-F34A5EB57ADB}"/>
              </a:ext>
            </a:extLst>
          </p:cNvPr>
          <p:cNvSpPr txBox="1"/>
          <p:nvPr/>
        </p:nvSpPr>
        <p:spPr>
          <a:xfrm>
            <a:off x="3446836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F5771042-BE11-EA6F-51C1-0D522207265B}"/>
              </a:ext>
            </a:extLst>
          </p:cNvPr>
          <p:cNvSpPr txBox="1"/>
          <p:nvPr/>
        </p:nvSpPr>
        <p:spPr>
          <a:xfrm>
            <a:off x="3446836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B59AAA24-2554-0D7E-82E3-F86B41163158}"/>
              </a:ext>
            </a:extLst>
          </p:cNvPr>
          <p:cNvCxnSpPr>
            <a:cxnSpLocks/>
          </p:cNvCxnSpPr>
          <p:nvPr/>
        </p:nvCxnSpPr>
        <p:spPr>
          <a:xfrm flipV="1">
            <a:off x="3827836" y="3639547"/>
            <a:ext cx="5301930" cy="236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89C8E2B-EEED-50FA-4159-AE7B1E612F81}"/>
              </a:ext>
            </a:extLst>
          </p:cNvPr>
          <p:cNvCxnSpPr>
            <a:cxnSpLocks/>
          </p:cNvCxnSpPr>
          <p:nvPr/>
        </p:nvCxnSpPr>
        <p:spPr>
          <a:xfrm flipV="1">
            <a:off x="3827836" y="4368088"/>
            <a:ext cx="5008760" cy="2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E832ADB4-34C0-B32A-37E1-C9655DF2E49D}"/>
              </a:ext>
            </a:extLst>
          </p:cNvPr>
          <p:cNvCxnSpPr>
            <a:cxnSpLocks/>
          </p:cNvCxnSpPr>
          <p:nvPr/>
        </p:nvCxnSpPr>
        <p:spPr>
          <a:xfrm flipV="1">
            <a:off x="3827836" y="5091215"/>
            <a:ext cx="5928740" cy="264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94ED88F3-4646-7918-C989-D9DE581AD359}"/>
              </a:ext>
            </a:extLst>
          </p:cNvPr>
          <p:cNvSpPr/>
          <p:nvPr/>
        </p:nvSpPr>
        <p:spPr>
          <a:xfrm>
            <a:off x="3426209" y="3003697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Arrow Connector 20">
            <a:extLst>
              <a:ext uri="{FF2B5EF4-FFF2-40B4-BE49-F238E27FC236}">
                <a16:creationId xmlns:a16="http://schemas.microsoft.com/office/drawing/2014/main" id="{BD9FD982-1920-93C5-7060-23385AE8E0AA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675697" y="3423697"/>
            <a:ext cx="185512" cy="23061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D57F3A16-233A-4EF9-B13B-EC4FABA5661A}"/>
              </a:ext>
            </a:extLst>
          </p:cNvPr>
          <p:cNvSpPr txBox="1"/>
          <p:nvPr/>
        </p:nvSpPr>
        <p:spPr>
          <a:xfrm>
            <a:off x="3982615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D69D1C7-48C9-D873-8B09-5C9E8E6266DE}"/>
              </a:ext>
            </a:extLst>
          </p:cNvPr>
          <p:cNvCxnSpPr>
            <a:cxnSpLocks/>
          </p:cNvCxnSpPr>
          <p:nvPr/>
        </p:nvCxnSpPr>
        <p:spPr>
          <a:xfrm>
            <a:off x="5063480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0C4964A-333A-8ADA-DD4E-A2CDA321E3F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047792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6B2474A3-0056-1F60-64C6-6EE2AD93E79F}"/>
              </a:ext>
            </a:extLst>
          </p:cNvPr>
          <p:cNvCxnSpPr>
            <a:cxnSpLocks/>
          </p:cNvCxnSpPr>
          <p:nvPr/>
        </p:nvCxnSpPr>
        <p:spPr>
          <a:xfrm flipV="1">
            <a:off x="5628460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B57E9A0-1B5F-D30D-15AC-C486E4DA8CED}"/>
              </a:ext>
            </a:extLst>
          </p:cNvPr>
          <p:cNvCxnSpPr>
            <a:cxnSpLocks/>
          </p:cNvCxnSpPr>
          <p:nvPr/>
        </p:nvCxnSpPr>
        <p:spPr>
          <a:xfrm flipV="1">
            <a:off x="5670420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9EFEE77-7977-81E2-1534-3EEBD46CAA6E}"/>
              </a:ext>
            </a:extLst>
          </p:cNvPr>
          <p:cNvCxnSpPr>
            <a:cxnSpLocks/>
          </p:cNvCxnSpPr>
          <p:nvPr/>
        </p:nvCxnSpPr>
        <p:spPr>
          <a:xfrm>
            <a:off x="6293804" y="3687353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8E308A6B-EC0A-807B-CF79-77AE7BA3F217}"/>
              </a:ext>
            </a:extLst>
          </p:cNvPr>
          <p:cNvCxnSpPr>
            <a:cxnSpLocks/>
          </p:cNvCxnSpPr>
          <p:nvPr/>
        </p:nvCxnSpPr>
        <p:spPr>
          <a:xfrm>
            <a:off x="6278116" y="3662349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97CEEA0-5C33-22C8-13F5-51500C3E6221}"/>
              </a:ext>
            </a:extLst>
          </p:cNvPr>
          <p:cNvCxnSpPr>
            <a:cxnSpLocks/>
          </p:cNvCxnSpPr>
          <p:nvPr/>
        </p:nvCxnSpPr>
        <p:spPr>
          <a:xfrm flipV="1">
            <a:off x="6858784" y="3626072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AD2D420-849A-BD61-4771-F55D2E3DC8AF}"/>
              </a:ext>
            </a:extLst>
          </p:cNvPr>
          <p:cNvCxnSpPr>
            <a:cxnSpLocks/>
          </p:cNvCxnSpPr>
          <p:nvPr/>
        </p:nvCxnSpPr>
        <p:spPr>
          <a:xfrm flipV="1">
            <a:off x="6900744" y="3678465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DE24B1FE-6B6C-281F-CF4E-B36A33D678B4}"/>
              </a:ext>
            </a:extLst>
          </p:cNvPr>
          <p:cNvSpPr txBox="1"/>
          <p:nvPr/>
        </p:nvSpPr>
        <p:spPr>
          <a:xfrm>
            <a:off x="5002064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8B97BDA-9AD0-9C7B-4923-3927A67654DA}"/>
              </a:ext>
            </a:extLst>
          </p:cNvPr>
          <p:cNvSpPr txBox="1"/>
          <p:nvPr/>
        </p:nvSpPr>
        <p:spPr>
          <a:xfrm>
            <a:off x="6233840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87B603A2-01AF-0A78-E1B5-1263709AC809}"/>
              </a:ext>
            </a:extLst>
          </p:cNvPr>
          <p:cNvSpPr/>
          <p:nvPr/>
        </p:nvSpPr>
        <p:spPr>
          <a:xfrm>
            <a:off x="1993781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6E09B9C2-10FE-D74A-BE4D-D88CEA6DEC62}"/>
              </a:ext>
            </a:extLst>
          </p:cNvPr>
          <p:cNvSpPr/>
          <p:nvPr/>
        </p:nvSpPr>
        <p:spPr>
          <a:xfrm>
            <a:off x="2000248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5ED64148-4E0D-5720-0503-E8B44117FD11}"/>
              </a:ext>
            </a:extLst>
          </p:cNvPr>
          <p:cNvSpPr/>
          <p:nvPr/>
        </p:nvSpPr>
        <p:spPr>
          <a:xfrm>
            <a:off x="1997459" y="415002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926348D2-3198-63D9-7655-2FF11C7A65A3}"/>
              </a:ext>
            </a:extLst>
          </p:cNvPr>
          <p:cNvSpPr/>
          <p:nvPr/>
        </p:nvSpPr>
        <p:spPr>
          <a:xfrm>
            <a:off x="1997459" y="482294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D2FC860-89F3-00C4-C9AB-AD950A10EF18}"/>
              </a:ext>
            </a:extLst>
          </p:cNvPr>
          <p:cNvSpPr txBox="1"/>
          <p:nvPr/>
        </p:nvSpPr>
        <p:spPr>
          <a:xfrm>
            <a:off x="5626898" y="4556975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A561D6C-FB05-3A82-A3CB-DF903922A296}"/>
              </a:ext>
            </a:extLst>
          </p:cNvPr>
          <p:cNvSpPr txBox="1"/>
          <p:nvPr/>
        </p:nvSpPr>
        <p:spPr>
          <a:xfrm>
            <a:off x="5742261" y="3975472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A3916958-BB7A-7C42-0181-28A0FE6290EE}"/>
              </a:ext>
            </a:extLst>
          </p:cNvPr>
          <p:cNvSpPr txBox="1"/>
          <p:nvPr/>
        </p:nvSpPr>
        <p:spPr>
          <a:xfrm>
            <a:off x="2669131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7" name="TextBox 8">
            <a:extLst>
              <a:ext uri="{FF2B5EF4-FFF2-40B4-BE49-F238E27FC236}">
                <a16:creationId xmlns:a16="http://schemas.microsoft.com/office/drawing/2014/main" id="{6267E6A2-5802-3805-7F54-781DB020237D}"/>
              </a:ext>
            </a:extLst>
          </p:cNvPr>
          <p:cNvSpPr txBox="1"/>
          <p:nvPr/>
        </p:nvSpPr>
        <p:spPr>
          <a:xfrm>
            <a:off x="213722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FEC895E0-1B89-949A-F971-F8383F28780A}"/>
              </a:ext>
            </a:extLst>
          </p:cNvPr>
          <p:cNvSpPr/>
          <p:nvPr/>
        </p:nvSpPr>
        <p:spPr>
          <a:xfrm>
            <a:off x="2007052" y="347711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id="{9AB4A94F-6199-B194-E8B9-6A863593BABF}"/>
              </a:ext>
            </a:extLst>
          </p:cNvPr>
          <p:cNvSpPr/>
          <p:nvPr/>
        </p:nvSpPr>
        <p:spPr>
          <a:xfrm>
            <a:off x="2521426" y="347184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1" name="Rectangle 16">
            <a:extLst>
              <a:ext uri="{FF2B5EF4-FFF2-40B4-BE49-F238E27FC236}">
                <a16:creationId xmlns:a16="http://schemas.microsoft.com/office/drawing/2014/main" id="{5DDD5FA5-86E0-F8BD-89D8-2F2AD9068E47}"/>
              </a:ext>
            </a:extLst>
          </p:cNvPr>
          <p:cNvSpPr/>
          <p:nvPr/>
        </p:nvSpPr>
        <p:spPr>
          <a:xfrm>
            <a:off x="2521426" y="414476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B5EB7770-C4B1-E0CE-2D58-24E4FB1EE3E4}"/>
              </a:ext>
            </a:extLst>
          </p:cNvPr>
          <p:cNvSpPr/>
          <p:nvPr/>
        </p:nvSpPr>
        <p:spPr>
          <a:xfrm>
            <a:off x="2521426" y="4817685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C70BB27-36C9-8317-53F0-96A62563234F}"/>
              </a:ext>
            </a:extLst>
          </p:cNvPr>
          <p:cNvSpPr txBox="1"/>
          <p:nvPr/>
        </p:nvSpPr>
        <p:spPr>
          <a:xfrm>
            <a:off x="7456569" y="350268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4</a:t>
            </a:r>
            <a:endParaRPr lang="zh-CN" altLang="en-US" dirty="0"/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8B79DCB7-AA0B-A9DB-B3F1-2D1789859FCA}"/>
              </a:ext>
            </a:extLst>
          </p:cNvPr>
          <p:cNvCxnSpPr>
            <a:cxnSpLocks/>
          </p:cNvCxnSpPr>
          <p:nvPr/>
        </p:nvCxnSpPr>
        <p:spPr>
          <a:xfrm>
            <a:off x="8468765" y="3701680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0547528-0982-21C2-7280-183F7ED078EB}"/>
              </a:ext>
            </a:extLst>
          </p:cNvPr>
          <p:cNvCxnSpPr>
            <a:cxnSpLocks/>
          </p:cNvCxnSpPr>
          <p:nvPr/>
        </p:nvCxnSpPr>
        <p:spPr>
          <a:xfrm>
            <a:off x="8453077" y="3676676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B066ABBB-0F21-EF60-5223-1EEBDB9CE529}"/>
              </a:ext>
            </a:extLst>
          </p:cNvPr>
          <p:cNvSpPr txBox="1"/>
          <p:nvPr/>
        </p:nvSpPr>
        <p:spPr>
          <a:xfrm>
            <a:off x="8234119" y="3078014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797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74">
            <a:extLst>
              <a:ext uri="{FF2B5EF4-FFF2-40B4-BE49-F238E27FC236}">
                <a16:creationId xmlns:a16="http://schemas.microsoft.com/office/drawing/2014/main" id="{4608BA2C-B6E6-D1F4-0E4E-55FE416370BC}"/>
              </a:ext>
            </a:extLst>
          </p:cNvPr>
          <p:cNvSpPr txBox="1"/>
          <p:nvPr/>
        </p:nvSpPr>
        <p:spPr>
          <a:xfrm>
            <a:off x="2513316" y="338533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xxx, </a:t>
            </a:r>
            <a:r>
              <a:rPr kumimoji="1" lang="en-US" altLang="zh-CN" dirty="0" err="1"/>
              <a:t>yyy</a:t>
            </a:r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2926671-2F83-7A79-6DBE-53241D0F5F40}"/>
              </a:ext>
            </a:extLst>
          </p:cNvPr>
          <p:cNvGrpSpPr/>
          <p:nvPr/>
        </p:nvGrpSpPr>
        <p:grpSpPr>
          <a:xfrm>
            <a:off x="817676" y="1968836"/>
            <a:ext cx="1476605" cy="1754326"/>
            <a:chOff x="699963" y="1803188"/>
            <a:chExt cx="1476605" cy="1754326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2370AC-84EC-A102-AB49-B22BE59D344E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D79F0BC-1C04-0284-0257-C116143105CC}"/>
                </a:ext>
              </a:extLst>
            </p:cNvPr>
            <p:cNvSpPr txBox="1"/>
            <p:nvPr/>
          </p:nvSpPr>
          <p:spPr>
            <a:xfrm>
              <a:off x="761798" y="18031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add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A5BD995-1638-0863-F6E2-9F9526D2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with leaders</a:t>
            </a:r>
            <a:endParaRPr kumimoji="1"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FCFE4C95-6499-7841-CD5C-D7688B5D2822}"/>
              </a:ext>
            </a:extLst>
          </p:cNvPr>
          <p:cNvSpPr/>
          <p:nvPr/>
        </p:nvSpPr>
        <p:spPr>
          <a:xfrm>
            <a:off x="688245" y="381445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128163E-EC1A-60EE-86F2-946E9070CB29}"/>
              </a:ext>
            </a:extLst>
          </p:cNvPr>
          <p:cNvSpPr/>
          <p:nvPr/>
        </p:nvSpPr>
        <p:spPr>
          <a:xfrm>
            <a:off x="1069245" y="3814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27EF0B82-CDD4-88EA-798F-DDC3D8DA503E}"/>
              </a:ext>
            </a:extLst>
          </p:cNvPr>
          <p:cNvSpPr txBox="1"/>
          <p:nvPr/>
        </p:nvSpPr>
        <p:spPr>
          <a:xfrm>
            <a:off x="116745" y="387143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3EAFC68-6159-E564-AA0D-FB72E5023E2D}"/>
              </a:ext>
            </a:extLst>
          </p:cNvPr>
          <p:cNvSpPr txBox="1"/>
          <p:nvPr/>
        </p:nvSpPr>
        <p:spPr>
          <a:xfrm>
            <a:off x="744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905D156-4C67-7EC2-8BB0-CCF43DC020C8}"/>
              </a:ext>
            </a:extLst>
          </p:cNvPr>
          <p:cNvSpPr txBox="1"/>
          <p:nvPr/>
        </p:nvSpPr>
        <p:spPr>
          <a:xfrm>
            <a:off x="1125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C9917BC-BB73-568E-E26F-EF2DD4A11E55}"/>
              </a:ext>
            </a:extLst>
          </p:cNvPr>
          <p:cNvSpPr/>
          <p:nvPr/>
        </p:nvSpPr>
        <p:spPr>
          <a:xfrm>
            <a:off x="688245" y="448737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3B33ECB-19B2-07B2-BB38-6E11C06F0B4B}"/>
              </a:ext>
            </a:extLst>
          </p:cNvPr>
          <p:cNvSpPr/>
          <p:nvPr/>
        </p:nvSpPr>
        <p:spPr>
          <a:xfrm>
            <a:off x="1069245" y="448737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D159AA02-4C19-E47C-99DB-FBB7E5ECFAB8}"/>
              </a:ext>
            </a:extLst>
          </p:cNvPr>
          <p:cNvSpPr txBox="1"/>
          <p:nvPr/>
        </p:nvSpPr>
        <p:spPr>
          <a:xfrm>
            <a:off x="116745" y="454435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DC4D9D-93E6-C19D-8751-6622DE92C1D4}"/>
              </a:ext>
            </a:extLst>
          </p:cNvPr>
          <p:cNvSpPr/>
          <p:nvPr/>
        </p:nvSpPr>
        <p:spPr>
          <a:xfrm>
            <a:off x="688245" y="516029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06B2E5-4F88-69AF-F76F-ACE4EA9CBD5E}"/>
              </a:ext>
            </a:extLst>
          </p:cNvPr>
          <p:cNvSpPr/>
          <p:nvPr/>
        </p:nvSpPr>
        <p:spPr>
          <a:xfrm>
            <a:off x="1069245" y="5160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74B76BE2-F227-480B-5833-0E0EA05DA8E3}"/>
              </a:ext>
            </a:extLst>
          </p:cNvPr>
          <p:cNvSpPr txBox="1"/>
          <p:nvPr/>
        </p:nvSpPr>
        <p:spPr>
          <a:xfrm>
            <a:off x="116745" y="521727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68655DCC-63C4-CB78-DD48-C4F6E51C6EBF}"/>
              </a:ext>
            </a:extLst>
          </p:cNvPr>
          <p:cNvSpPr txBox="1"/>
          <p:nvPr/>
        </p:nvSpPr>
        <p:spPr>
          <a:xfrm>
            <a:off x="2744740" y="38973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815F446C-5484-6976-FEA9-838F49DE31D7}"/>
              </a:ext>
            </a:extLst>
          </p:cNvPr>
          <p:cNvSpPr txBox="1"/>
          <p:nvPr/>
        </p:nvSpPr>
        <p:spPr>
          <a:xfrm>
            <a:off x="2744740" y="457025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B00307BB-0246-E9BA-782D-420F134673BF}"/>
              </a:ext>
            </a:extLst>
          </p:cNvPr>
          <p:cNvSpPr txBox="1"/>
          <p:nvPr/>
        </p:nvSpPr>
        <p:spPr>
          <a:xfrm>
            <a:off x="2744740" y="524316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E0070F07-4F39-F105-C5C3-CE9EDB0C516C}"/>
              </a:ext>
            </a:extLst>
          </p:cNvPr>
          <p:cNvCxnSpPr>
            <a:cxnSpLocks/>
          </p:cNvCxnSpPr>
          <p:nvPr/>
        </p:nvCxnSpPr>
        <p:spPr>
          <a:xfrm flipV="1">
            <a:off x="3125740" y="4005742"/>
            <a:ext cx="5811727" cy="25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41E8319-B26A-572D-3FED-DF6A094D8F56}"/>
              </a:ext>
            </a:extLst>
          </p:cNvPr>
          <p:cNvCxnSpPr>
            <a:cxnSpLocks/>
          </p:cNvCxnSpPr>
          <p:nvPr/>
        </p:nvCxnSpPr>
        <p:spPr>
          <a:xfrm flipV="1">
            <a:off x="3125740" y="4732867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84BFBA0-9759-D211-BF2A-85BEDC910D93}"/>
              </a:ext>
            </a:extLst>
          </p:cNvPr>
          <p:cNvCxnSpPr>
            <a:cxnSpLocks/>
          </p:cNvCxnSpPr>
          <p:nvPr/>
        </p:nvCxnSpPr>
        <p:spPr>
          <a:xfrm flipV="1">
            <a:off x="3125740" y="5460099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AE81286E-9D9F-63E1-4FE3-BE00E75C1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40644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(+ batching) </a:t>
            </a:r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89B52621-9F8F-51B0-F855-4D0A8FA3228B}"/>
              </a:ext>
            </a:extLst>
          </p:cNvPr>
          <p:cNvSpPr txBox="1"/>
          <p:nvPr/>
        </p:nvSpPr>
        <p:spPr>
          <a:xfrm>
            <a:off x="1170084" y="1633364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0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4366A18-6F6A-2C95-49EF-EA70AC22E428}"/>
              </a:ext>
            </a:extLst>
          </p:cNvPr>
          <p:cNvGrpSpPr/>
          <p:nvPr/>
        </p:nvGrpSpPr>
        <p:grpSpPr>
          <a:xfrm>
            <a:off x="2806140" y="1991356"/>
            <a:ext cx="1476605" cy="1754326"/>
            <a:chOff x="699963" y="1810372"/>
            <a:chExt cx="1476605" cy="1754326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E3AE51-6599-9F78-A4E6-4AEB6B084CF1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66174DF-F8A7-7A88-2B1B-9BE912E53948}"/>
                </a:ext>
              </a:extLst>
            </p:cNvPr>
            <p:cNvSpPr txBox="1"/>
            <p:nvPr/>
          </p:nvSpPr>
          <p:spPr>
            <a:xfrm>
              <a:off x="742753" y="1810372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  <a:r>
                <a:rPr lang="en-US" altLang="zh-CN" sz="1800" dirty="0" err="1"/>
                <a:t>cmp</a:t>
              </a:r>
              <a:endParaRPr lang="en-US" altLang="zh-CN" sz="1800" dirty="0"/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57" name="TextBox 6">
            <a:extLst>
              <a:ext uri="{FF2B5EF4-FFF2-40B4-BE49-F238E27FC236}">
                <a16:creationId xmlns:a16="http://schemas.microsoft.com/office/drawing/2014/main" id="{A1BEB6EB-CCE9-C62B-A3AD-7E33CF5C3F12}"/>
              </a:ext>
            </a:extLst>
          </p:cNvPr>
          <p:cNvSpPr txBox="1"/>
          <p:nvPr/>
        </p:nvSpPr>
        <p:spPr>
          <a:xfrm>
            <a:off x="3158548" y="1648700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1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E936F8-D4CA-08FA-BCE4-DE102404B0C9}"/>
              </a:ext>
            </a:extLst>
          </p:cNvPr>
          <p:cNvGrpSpPr/>
          <p:nvPr/>
        </p:nvGrpSpPr>
        <p:grpSpPr>
          <a:xfrm>
            <a:off x="4860255" y="1993529"/>
            <a:ext cx="1476605" cy="1754326"/>
            <a:chOff x="699963" y="1797488"/>
            <a:chExt cx="1476605" cy="175432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A209787-D473-D20B-D002-CF021C18D6DC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77FCCA2-02B0-462A-B242-E5C30251F045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1" name="TextBox 6">
            <a:extLst>
              <a:ext uri="{FF2B5EF4-FFF2-40B4-BE49-F238E27FC236}">
                <a16:creationId xmlns:a16="http://schemas.microsoft.com/office/drawing/2014/main" id="{4C88E7D7-0E1A-C15E-F905-54B1065309C5}"/>
              </a:ext>
            </a:extLst>
          </p:cNvPr>
          <p:cNvSpPr txBox="1"/>
          <p:nvPr/>
        </p:nvSpPr>
        <p:spPr>
          <a:xfrm>
            <a:off x="5212663" y="1663757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2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269737-3FF0-24F8-2679-02677A46B9FF}"/>
              </a:ext>
            </a:extLst>
          </p:cNvPr>
          <p:cNvGrpSpPr/>
          <p:nvPr/>
        </p:nvGrpSpPr>
        <p:grpSpPr>
          <a:xfrm>
            <a:off x="6924692" y="1987254"/>
            <a:ext cx="1476605" cy="1754326"/>
            <a:chOff x="699963" y="1797488"/>
            <a:chExt cx="1476605" cy="175432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5FBF58F-F2F2-BCBB-1DB0-D8851CE11790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A4ED644-0BC5-5E25-BF27-A51043678D9F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B8B42A8D-76EC-1F68-4373-510EA1B917E5}"/>
              </a:ext>
            </a:extLst>
          </p:cNvPr>
          <p:cNvSpPr txBox="1"/>
          <p:nvPr/>
        </p:nvSpPr>
        <p:spPr>
          <a:xfrm>
            <a:off x="7277100" y="1657482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99EB7BB-DC08-7AB2-0242-A2404797C44C}"/>
              </a:ext>
            </a:extLst>
          </p:cNvPr>
          <p:cNvSpPr/>
          <p:nvPr/>
        </p:nvSpPr>
        <p:spPr>
          <a:xfrm>
            <a:off x="1809496" y="3036689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839D8C4-B852-BA73-006E-56FAD91B7A4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2244496" y="3456689"/>
            <a:ext cx="500244" cy="41474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3EA267DA-B8F2-FCEC-3B30-76105E1873CD}"/>
              </a:ext>
            </a:extLst>
          </p:cNvPr>
          <p:cNvSpPr txBox="1"/>
          <p:nvPr/>
        </p:nvSpPr>
        <p:spPr>
          <a:xfrm>
            <a:off x="5415369" y="2854024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2E6D343-7CC8-4977-4943-287C6DB91078}"/>
              </a:ext>
            </a:extLst>
          </p:cNvPr>
          <p:cNvSpPr txBox="1"/>
          <p:nvPr/>
        </p:nvSpPr>
        <p:spPr>
          <a:xfrm>
            <a:off x="5445013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5AC53C29-E505-71C8-E335-1BD5B97144DD}"/>
              </a:ext>
            </a:extLst>
          </p:cNvPr>
          <p:cNvSpPr txBox="1"/>
          <p:nvPr/>
        </p:nvSpPr>
        <p:spPr>
          <a:xfrm>
            <a:off x="7535248" y="285207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48BD060-2B42-2EB8-3917-D051720208BC}"/>
              </a:ext>
            </a:extLst>
          </p:cNvPr>
          <p:cNvSpPr txBox="1"/>
          <p:nvPr/>
        </p:nvSpPr>
        <p:spPr>
          <a:xfrm>
            <a:off x="7515812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7B5E2DC-4276-8636-D727-ACC5AB84C843}"/>
              </a:ext>
            </a:extLst>
          </p:cNvPr>
          <p:cNvGrpSpPr/>
          <p:nvPr/>
        </p:nvGrpSpPr>
        <p:grpSpPr>
          <a:xfrm>
            <a:off x="1583904" y="3814458"/>
            <a:ext cx="504056" cy="1726836"/>
            <a:chOff x="1583904" y="3814458"/>
            <a:chExt cx="504056" cy="1726836"/>
          </a:xfrm>
        </p:grpSpPr>
        <p:sp>
          <p:nvSpPr>
            <p:cNvPr id="108" name="Rectangle 16">
              <a:extLst>
                <a:ext uri="{FF2B5EF4-FFF2-40B4-BE49-F238E27FC236}">
                  <a16:creationId xmlns:a16="http://schemas.microsoft.com/office/drawing/2014/main" id="{71ED076F-D7A8-2E84-548C-34D766CF26BF}"/>
                </a:ext>
              </a:extLst>
            </p:cNvPr>
            <p:cNvSpPr/>
            <p:nvPr/>
          </p:nvSpPr>
          <p:spPr>
            <a:xfrm>
              <a:off x="1583904" y="3814458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09" name="Rectangle 16">
              <a:extLst>
                <a:ext uri="{FF2B5EF4-FFF2-40B4-BE49-F238E27FC236}">
                  <a16:creationId xmlns:a16="http://schemas.microsoft.com/office/drawing/2014/main" id="{DFA4F0AE-80EB-7F3F-387A-7607546DACF3}"/>
                </a:ext>
              </a:extLst>
            </p:cNvPr>
            <p:cNvSpPr/>
            <p:nvPr/>
          </p:nvSpPr>
          <p:spPr>
            <a:xfrm>
              <a:off x="1583904" y="4487376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29B9621F-57C7-C39A-71EE-CD854034AEAC}"/>
                </a:ext>
              </a:extLst>
            </p:cNvPr>
            <p:cNvSpPr/>
            <p:nvPr/>
          </p:nvSpPr>
          <p:spPr>
            <a:xfrm>
              <a:off x="1583904" y="5160294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D46500D-C7FD-D490-A530-67FAB195AAF2}"/>
              </a:ext>
            </a:extLst>
          </p:cNvPr>
          <p:cNvGrpSpPr/>
          <p:nvPr/>
        </p:nvGrpSpPr>
        <p:grpSpPr>
          <a:xfrm>
            <a:off x="2089311" y="3819439"/>
            <a:ext cx="504056" cy="1726836"/>
            <a:chOff x="2089311" y="3819439"/>
            <a:chExt cx="504056" cy="1726836"/>
          </a:xfrm>
        </p:grpSpPr>
        <p:sp>
          <p:nvSpPr>
            <p:cNvPr id="111" name="Rectangle 16">
              <a:extLst>
                <a:ext uri="{FF2B5EF4-FFF2-40B4-BE49-F238E27FC236}">
                  <a16:creationId xmlns:a16="http://schemas.microsoft.com/office/drawing/2014/main" id="{0DB9EC18-AEBD-F819-EF01-52C9DB633E30}"/>
                </a:ext>
              </a:extLst>
            </p:cNvPr>
            <p:cNvSpPr/>
            <p:nvPr/>
          </p:nvSpPr>
          <p:spPr>
            <a:xfrm>
              <a:off x="2089311" y="3819439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2" name="Rectangle 16">
              <a:extLst>
                <a:ext uri="{FF2B5EF4-FFF2-40B4-BE49-F238E27FC236}">
                  <a16:creationId xmlns:a16="http://schemas.microsoft.com/office/drawing/2014/main" id="{53FDAAE2-C4EB-4674-3CB9-054AB4EC5919}"/>
                </a:ext>
              </a:extLst>
            </p:cNvPr>
            <p:cNvSpPr/>
            <p:nvPr/>
          </p:nvSpPr>
          <p:spPr>
            <a:xfrm>
              <a:off x="2089311" y="4492357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3" name="Rectangle 16">
              <a:extLst>
                <a:ext uri="{FF2B5EF4-FFF2-40B4-BE49-F238E27FC236}">
                  <a16:creationId xmlns:a16="http://schemas.microsoft.com/office/drawing/2014/main" id="{013E233B-1A1D-DA7B-E21F-4A29486DAA9A}"/>
                </a:ext>
              </a:extLst>
            </p:cNvPr>
            <p:cNvSpPr/>
            <p:nvPr/>
          </p:nvSpPr>
          <p:spPr>
            <a:xfrm>
              <a:off x="2089311" y="5165275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</p:grpSp>
      <p:sp>
        <p:nvSpPr>
          <p:cNvPr id="114" name="TextBox 6">
            <a:extLst>
              <a:ext uri="{FF2B5EF4-FFF2-40B4-BE49-F238E27FC236}">
                <a16:creationId xmlns:a16="http://schemas.microsoft.com/office/drawing/2014/main" id="{39162FB5-3FFC-6817-09AD-DDDFA94F71F3}"/>
              </a:ext>
            </a:extLst>
          </p:cNvPr>
          <p:cNvSpPr txBox="1"/>
          <p:nvPr/>
        </p:nvSpPr>
        <p:spPr>
          <a:xfrm>
            <a:off x="1668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5" name="TextBox 7">
            <a:extLst>
              <a:ext uri="{FF2B5EF4-FFF2-40B4-BE49-F238E27FC236}">
                <a16:creationId xmlns:a16="http://schemas.microsoft.com/office/drawing/2014/main" id="{9194F94C-1438-D239-5C0E-40388E258FDC}"/>
              </a:ext>
            </a:extLst>
          </p:cNvPr>
          <p:cNvSpPr txBox="1"/>
          <p:nvPr/>
        </p:nvSpPr>
        <p:spPr>
          <a:xfrm>
            <a:off x="2049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F5FEE73-3582-CC63-1593-F56DBE47C6A4}"/>
              </a:ext>
            </a:extLst>
          </p:cNvPr>
          <p:cNvGrpSpPr/>
          <p:nvPr/>
        </p:nvGrpSpPr>
        <p:grpSpPr>
          <a:xfrm>
            <a:off x="3644595" y="3450354"/>
            <a:ext cx="1599455" cy="2091385"/>
            <a:chOff x="3644595" y="3450354"/>
            <a:chExt cx="1599455" cy="2091385"/>
          </a:xfrm>
        </p:grpSpPr>
        <p:cxnSp>
          <p:nvCxnSpPr>
            <p:cNvPr id="3" name="直线箭头连接符 2">
              <a:extLst>
                <a:ext uri="{FF2B5EF4-FFF2-40B4-BE49-F238E27FC236}">
                  <a16:creationId xmlns:a16="http://schemas.microsoft.com/office/drawing/2014/main" id="{E2111D8D-B76C-BD69-005F-224EB3EA6C59}"/>
                </a:ext>
              </a:extLst>
            </p:cNvPr>
            <p:cNvCxnSpPr>
              <a:cxnSpLocks/>
            </p:cNvCxnSpPr>
            <p:nvPr/>
          </p:nvCxnSpPr>
          <p:spPr>
            <a:xfrm>
              <a:off x="3913336" y="4061546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箭头连接符 3">
              <a:extLst>
                <a:ext uri="{FF2B5EF4-FFF2-40B4-BE49-F238E27FC236}">
                  <a16:creationId xmlns:a16="http://schemas.microsoft.com/office/drawing/2014/main" id="{72D07C93-6092-C3A8-3705-D49EE5377F24}"/>
                </a:ext>
              </a:extLst>
            </p:cNvPr>
            <p:cNvCxnSpPr>
              <a:cxnSpLocks/>
            </p:cNvCxnSpPr>
            <p:nvPr/>
          </p:nvCxnSpPr>
          <p:spPr>
            <a:xfrm>
              <a:off x="3897648" y="4036542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89730112-9369-E10B-8C12-020D7F9486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8316" y="4000265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BDD1AFE1-23F4-C3CC-94B0-917BB565E1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276" y="4052658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46A8E14-F358-5A7E-C908-D8125162C040}"/>
                </a:ext>
              </a:extLst>
            </p:cNvPr>
            <p:cNvSpPr txBox="1"/>
            <p:nvPr/>
          </p:nvSpPr>
          <p:spPr>
            <a:xfrm>
              <a:off x="3644595" y="3450354"/>
              <a:ext cx="159945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 2 + 3</a:t>
              </a:r>
              <a:endParaRPr lang="zh-CN" altLang="en-US" dirty="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15A4C94E-ABEB-0BE9-5B83-7FF6AC1CD9DB}"/>
              </a:ext>
            </a:extLst>
          </p:cNvPr>
          <p:cNvSpPr txBox="1"/>
          <p:nvPr/>
        </p:nvSpPr>
        <p:spPr>
          <a:xfrm>
            <a:off x="5040554" y="3806423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8E64EE5-7150-18BF-2B14-8FD11E359903}"/>
              </a:ext>
            </a:extLst>
          </p:cNvPr>
          <p:cNvSpPr txBox="1"/>
          <p:nvPr/>
        </p:nvSpPr>
        <p:spPr>
          <a:xfrm>
            <a:off x="7175683" y="3632810"/>
            <a:ext cx="9179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3</a:t>
            </a:r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0963A8B-5874-F82A-5AA1-8BF6966A7E96}"/>
              </a:ext>
            </a:extLst>
          </p:cNvPr>
          <p:cNvGrpSpPr/>
          <p:nvPr/>
        </p:nvGrpSpPr>
        <p:grpSpPr>
          <a:xfrm>
            <a:off x="5448194" y="2032653"/>
            <a:ext cx="1427418" cy="3513748"/>
            <a:chOff x="5448194" y="2032653"/>
            <a:chExt cx="1427418" cy="351374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9E131B9-F2CD-960C-3101-34635F8D1C30}"/>
                </a:ext>
              </a:extLst>
            </p:cNvPr>
            <p:cNvSpPr txBox="1"/>
            <p:nvPr/>
          </p:nvSpPr>
          <p:spPr>
            <a:xfrm>
              <a:off x="5451375" y="203265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4015BBEC-8AC4-B77B-0CC4-C6CFE7207D7B}"/>
                </a:ext>
              </a:extLst>
            </p:cNvPr>
            <p:cNvSpPr txBox="1"/>
            <p:nvPr/>
          </p:nvSpPr>
          <p:spPr>
            <a:xfrm>
              <a:off x="5448194" y="2266681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30CE409-EDAE-DA44-8DA1-E21AEE6B2FBC}"/>
                </a:ext>
              </a:extLst>
            </p:cNvPr>
            <p:cNvCxnSpPr>
              <a:cxnSpLocks/>
            </p:cNvCxnSpPr>
            <p:nvPr/>
          </p:nvCxnSpPr>
          <p:spPr>
            <a:xfrm>
              <a:off x="5965239" y="4066208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D0275E93-38AE-335B-A379-90F60CFEDBF0}"/>
                </a:ext>
              </a:extLst>
            </p:cNvPr>
            <p:cNvCxnSpPr>
              <a:cxnSpLocks/>
            </p:cNvCxnSpPr>
            <p:nvPr/>
          </p:nvCxnSpPr>
          <p:spPr>
            <a:xfrm>
              <a:off x="5949551" y="4041204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7B5E497A-3EDB-B3D2-9364-DAD1BD449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0219" y="4004927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94BF9D2F-C7FE-2BFA-0C79-54859F94E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2179" y="4057320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B5833D9-6A63-0CA5-814F-6F2D6FB6D522}"/>
                </a:ext>
              </a:extLst>
            </p:cNvPr>
            <p:cNvSpPr txBox="1"/>
            <p:nvPr/>
          </p:nvSpPr>
          <p:spPr>
            <a:xfrm>
              <a:off x="5893833" y="4977179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77796F-09C2-6176-7537-BE2F7F6B6C33}"/>
                </a:ext>
              </a:extLst>
            </p:cNvPr>
            <p:cNvSpPr txBox="1"/>
            <p:nvPr/>
          </p:nvSpPr>
          <p:spPr>
            <a:xfrm>
              <a:off x="6121609" y="417982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CE982E3-2659-E687-554C-F9593FD7B221}"/>
                </a:ext>
              </a:extLst>
            </p:cNvPr>
            <p:cNvSpPr txBox="1"/>
            <p:nvPr/>
          </p:nvSpPr>
          <p:spPr>
            <a:xfrm>
              <a:off x="5884855" y="3456689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E6C6758-39D7-EE16-2751-2707A6A5762C}"/>
              </a:ext>
            </a:extLst>
          </p:cNvPr>
          <p:cNvGrpSpPr/>
          <p:nvPr/>
        </p:nvGrpSpPr>
        <p:grpSpPr>
          <a:xfrm>
            <a:off x="7548479" y="2028635"/>
            <a:ext cx="1579573" cy="3473750"/>
            <a:chOff x="7548479" y="2028635"/>
            <a:chExt cx="1579573" cy="3473750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408720E-F0B3-990E-9583-EFA8034BCC0B}"/>
                </a:ext>
              </a:extLst>
            </p:cNvPr>
            <p:cNvSpPr txBox="1"/>
            <p:nvPr/>
          </p:nvSpPr>
          <p:spPr>
            <a:xfrm>
              <a:off x="7551660" y="2028635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7E4CB56-DEA8-4058-CF5E-7DC038282F33}"/>
                </a:ext>
              </a:extLst>
            </p:cNvPr>
            <p:cNvSpPr txBox="1"/>
            <p:nvPr/>
          </p:nvSpPr>
          <p:spPr>
            <a:xfrm>
              <a:off x="7548479" y="226266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648BF886-19DA-9050-2D77-5961AF88BA3B}"/>
                </a:ext>
              </a:extLst>
            </p:cNvPr>
            <p:cNvCxnSpPr>
              <a:cxnSpLocks/>
            </p:cNvCxnSpPr>
            <p:nvPr/>
          </p:nvCxnSpPr>
          <p:spPr>
            <a:xfrm>
              <a:off x="7996404" y="4022192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箭头连接符 32">
              <a:extLst>
                <a:ext uri="{FF2B5EF4-FFF2-40B4-BE49-F238E27FC236}">
                  <a16:creationId xmlns:a16="http://schemas.microsoft.com/office/drawing/2014/main" id="{9ACAFED6-4F39-15D4-7A25-26896249B687}"/>
                </a:ext>
              </a:extLst>
            </p:cNvPr>
            <p:cNvCxnSpPr>
              <a:cxnSpLocks/>
            </p:cNvCxnSpPr>
            <p:nvPr/>
          </p:nvCxnSpPr>
          <p:spPr>
            <a:xfrm>
              <a:off x="7980716" y="3997188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45BF80B0-948F-6A75-12C7-DDB8A67AE3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384" y="3960911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667D2F5C-9AC6-0508-218F-92993676B0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3344" y="4013304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3BC9FF8-0D02-E422-77B1-BEFF4006E3DA}"/>
                </a:ext>
              </a:extLst>
            </p:cNvPr>
            <p:cNvSpPr txBox="1"/>
            <p:nvPr/>
          </p:nvSpPr>
          <p:spPr>
            <a:xfrm>
              <a:off x="7924998" y="493316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F66D6D8-F875-E59F-39CD-5250AC1DCB26}"/>
                </a:ext>
              </a:extLst>
            </p:cNvPr>
            <p:cNvSpPr txBox="1"/>
            <p:nvPr/>
          </p:nvSpPr>
          <p:spPr>
            <a:xfrm>
              <a:off x="8152774" y="4135807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01571B-43A2-81AC-F701-CEB31B9016A2}"/>
                </a:ext>
              </a:extLst>
            </p:cNvPr>
            <p:cNvSpPr txBox="1"/>
            <p:nvPr/>
          </p:nvSpPr>
          <p:spPr>
            <a:xfrm>
              <a:off x="8137295" y="3481132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2309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1FB85-C9C1-5F42-B1D1-4DE77A34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What’s wrong w/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(from raft’s point of view)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D50912-6454-6F42-BA0A-3BC75A9CD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Abstraction</a:t>
            </a:r>
            <a:r>
              <a:rPr kumimoji="1" lang="zh-CN" altLang="en-US" dirty="0"/>
              <a:t>  </a:t>
            </a:r>
            <a:r>
              <a:rPr kumimoji="1" lang="en-US" altLang="zh-CN" dirty="0"/>
              <a:t>mismatches the implementation </a:t>
            </a:r>
          </a:p>
          <a:p>
            <a:pPr lvl="1"/>
            <a:r>
              <a:rPr kumimoji="1" lang="en-US" altLang="zh-CN" dirty="0"/>
              <a:t>Examples include</a:t>
            </a:r>
          </a:p>
          <a:p>
            <a:pPr lvl="2"/>
            <a:r>
              <a:rPr kumimoji="1" lang="en-US" altLang="zh-CN" sz="1800" dirty="0"/>
              <a:t>No log (single decree) </a:t>
            </a:r>
          </a:p>
          <a:p>
            <a:pPr lvl="2"/>
            <a:r>
              <a:rPr kumimoji="1" lang="en-US" altLang="zh-CN" sz="1800" dirty="0"/>
              <a:t>Proposer, acceptor and learner have no concrete concept in the system!</a:t>
            </a:r>
          </a:p>
          <a:p>
            <a:r>
              <a:rPr kumimoji="1" lang="en-US" altLang="zh-CN" dirty="0" err="1"/>
              <a:t>Paxos</a:t>
            </a:r>
            <a:r>
              <a:rPr kumimoji="1" lang="en-US" altLang="zh-CN" dirty="0"/>
              <a:t> also suggests a weak form of leader for improving its performance</a:t>
            </a:r>
          </a:p>
          <a:p>
            <a:pPr lvl="1"/>
            <a:r>
              <a:rPr kumimoji="1" lang="en-US" altLang="zh-CN" dirty="0"/>
              <a:t>But is not required for the protocol, which leaves the questions</a:t>
            </a:r>
          </a:p>
          <a:p>
            <a:pPr lvl="2"/>
            <a:r>
              <a:rPr kumimoji="1" lang="en-US" altLang="zh-CN" sz="1800" dirty="0"/>
              <a:t>E.g., how to implement the leader election? </a:t>
            </a:r>
          </a:p>
          <a:p>
            <a:pPr lvl="2"/>
            <a:r>
              <a:rPr kumimoji="1" lang="en-US" altLang="zh-CN" sz="1800" dirty="0"/>
              <a:t>How to cope with multiple leaders? </a:t>
            </a:r>
          </a:p>
          <a:p>
            <a:pPr lvl="2"/>
            <a:r>
              <a:rPr kumimoji="1" lang="en-US" altLang="zh-CN" sz="1800" dirty="0"/>
              <a:t>Etc. </a:t>
            </a:r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649E86-86BC-B64C-BB69-2B001CB4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2857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10302-6749-64C0-8013-209FAAC6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Raft’s high-level approach: problem decomposition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F4BA8-1A03-9EFE-588B-2A2BCDAD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924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Select one server as the leader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Detect crashes, choose new leader 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en-US" altLang="zh-CN" dirty="0"/>
              <a:t>Log replication (normal operation) </a:t>
            </a:r>
          </a:p>
          <a:p>
            <a:pPr lvl="1" indent="0">
              <a:buNone/>
            </a:pPr>
            <a:r>
              <a:rPr kumimoji="1" lang="en-US" altLang="zh-CN" dirty="0"/>
              <a:t>Leader accepts commands from clients, append to its log </a:t>
            </a:r>
          </a:p>
          <a:p>
            <a:pPr lvl="1" indent="0">
              <a:buNone/>
            </a:pPr>
            <a:r>
              <a:rPr kumimoji="1" lang="en-US" altLang="zh-CN" dirty="0"/>
              <a:t>Leader replicates its log to other servers (overwrites inconsistencies)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Safety </a:t>
            </a:r>
          </a:p>
          <a:p>
            <a:pPr lvl="1" indent="0">
              <a:buNone/>
            </a:pPr>
            <a:r>
              <a:rPr kumimoji="1" lang="en-US" altLang="zh-CN" dirty="0"/>
              <a:t>Keep logs consistent </a:t>
            </a:r>
          </a:p>
          <a:p>
            <a:pPr lvl="1" indent="0">
              <a:buNone/>
            </a:pPr>
            <a:r>
              <a:rPr kumimoji="1" lang="en-US" altLang="zh-CN" dirty="0"/>
              <a:t>Only servers with up-to-date logs can become the leader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30BE3-A953-412A-7176-704FA36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37735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E7227-A684-BB4E-A6AC-418A8488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server states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D31019-4F24-844E-805B-DB7AD3BCC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164842"/>
          </a:xfrm>
        </p:spPr>
        <p:txBody>
          <a:bodyPr/>
          <a:lstStyle/>
          <a:p>
            <a:r>
              <a:rPr kumimoji="1" lang="en-US" altLang="zh-CN" dirty="0"/>
              <a:t>At any time, each server is either: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Leader</a:t>
            </a:r>
            <a:r>
              <a:rPr kumimoji="1" lang="en-US" altLang="zh-CN" dirty="0"/>
              <a:t>: </a:t>
            </a:r>
            <a:r>
              <a:rPr lang="en" altLang="zh-CN" dirty="0"/>
              <a:t>handles all client interactions, log replication</a:t>
            </a:r>
          </a:p>
          <a:p>
            <a:pPr lvl="2"/>
            <a:r>
              <a:rPr lang="en" altLang="zh-CN" sz="1800" dirty="0"/>
              <a:t>Invariant: At most 1 viable leader at a time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Follower</a:t>
            </a:r>
            <a:r>
              <a:rPr lang="en" altLang="zh-CN" dirty="0"/>
              <a:t>: passive (only responds to incoming RPCs)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Candidate</a:t>
            </a:r>
            <a:r>
              <a:rPr lang="en" altLang="zh-CN" dirty="0"/>
              <a:t>: used to elect a new leader </a:t>
            </a:r>
          </a:p>
          <a:p>
            <a:r>
              <a:rPr lang="en" altLang="zh-CN" dirty="0"/>
              <a:t>Normal workloads</a:t>
            </a:r>
          </a:p>
          <a:p>
            <a:pPr lvl="1"/>
            <a:r>
              <a:rPr lang="en" altLang="zh-CN" dirty="0"/>
              <a:t>1 server is the leader, others are the followers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9F42B5-D40E-4E48-838C-954F39DF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81C5414-3C33-BB41-A4CA-48CDBE72E73D}"/>
              </a:ext>
            </a:extLst>
          </p:cNvPr>
          <p:cNvGrpSpPr/>
          <p:nvPr/>
        </p:nvGrpSpPr>
        <p:grpSpPr>
          <a:xfrm>
            <a:off x="5868144" y="228866"/>
            <a:ext cx="3102274" cy="1520849"/>
            <a:chOff x="5156082" y="573312"/>
            <a:chExt cx="3102274" cy="1520849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B070ABEB-CF9C-DD49-BEC2-B4E1A53F397A}"/>
                </a:ext>
              </a:extLst>
            </p:cNvPr>
            <p:cNvGrpSpPr/>
            <p:nvPr/>
          </p:nvGrpSpPr>
          <p:grpSpPr>
            <a:xfrm>
              <a:off x="5791082" y="807812"/>
              <a:ext cx="1694148" cy="1089803"/>
              <a:chOff x="3276496" y="3419714"/>
              <a:chExt cx="1896936" cy="1201097"/>
            </a:xfrm>
          </p:grpSpPr>
          <p:sp>
            <p:nvSpPr>
              <p:cNvPr id="6" name="Cloud 15">
                <a:extLst>
                  <a:ext uri="{FF2B5EF4-FFF2-40B4-BE49-F238E27FC236}">
                    <a16:creationId xmlns:a16="http://schemas.microsoft.com/office/drawing/2014/main" id="{1C379E36-1353-924E-A29A-0A980A5FBFFF}"/>
                  </a:ext>
                </a:extLst>
              </p:cNvPr>
              <p:cNvSpPr/>
              <p:nvPr/>
            </p:nvSpPr>
            <p:spPr>
              <a:xfrm>
                <a:off x="3276496" y="3419714"/>
                <a:ext cx="1896936" cy="1201097"/>
              </a:xfrm>
              <a:prstGeom prst="cloud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tIns="30000" bIns="3000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667">
                  <a:solidFill>
                    <a:prstClr val="black"/>
                  </a:solidFill>
                  <a:latin typeface="Candar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ectangle 16">
                <a:extLst>
                  <a:ext uri="{FF2B5EF4-FFF2-40B4-BE49-F238E27FC236}">
                    <a16:creationId xmlns:a16="http://schemas.microsoft.com/office/drawing/2014/main" id="{5D6BE21F-2A9B-4E4B-A4A7-E617C4285A13}"/>
                  </a:ext>
                </a:extLst>
              </p:cNvPr>
              <p:cNvSpPr/>
              <p:nvPr/>
            </p:nvSpPr>
            <p:spPr>
              <a:xfrm>
                <a:off x="3276497" y="3711007"/>
                <a:ext cx="1825835" cy="49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333" i="1" dirty="0">
                    <a:solidFill>
                      <a:prstClr val="white">
                        <a:lumMod val="65000"/>
                      </a:prstClr>
                    </a:solidFill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Network</a:t>
                </a:r>
                <a:endParaRPr lang="zh-CN" altLang="en-US" sz="2000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ＭＳ Ｐゴシック" charset="-128"/>
                </a:endParaRPr>
              </a:p>
            </p:txBody>
          </p:sp>
        </p:grp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057662B6-3025-5C4F-B02C-4225EA0D23E1}"/>
                </a:ext>
              </a:extLst>
            </p:cNvPr>
            <p:cNvSpPr/>
            <p:nvPr/>
          </p:nvSpPr>
          <p:spPr>
            <a:xfrm>
              <a:off x="5156082" y="573312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FB62927E-695E-764E-8C6A-71EAC5CBA961}"/>
                </a:ext>
              </a:extLst>
            </p:cNvPr>
            <p:cNvSpPr/>
            <p:nvPr/>
          </p:nvSpPr>
          <p:spPr>
            <a:xfrm>
              <a:off x="6008156" y="1674160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54665E7-823A-6841-8721-05068E92B43C}"/>
                </a:ext>
              </a:extLst>
            </p:cNvPr>
            <p:cNvSpPr/>
            <p:nvPr/>
          </p:nvSpPr>
          <p:spPr>
            <a:xfrm>
              <a:off x="6998356" y="671348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7C1A3F0-570B-2241-B591-3D009E1B1BF9}"/>
              </a:ext>
            </a:extLst>
          </p:cNvPr>
          <p:cNvGrpSpPr/>
          <p:nvPr/>
        </p:nvGrpSpPr>
        <p:grpSpPr>
          <a:xfrm>
            <a:off x="1703702" y="4441678"/>
            <a:ext cx="1491480" cy="573501"/>
            <a:chOff x="1125960" y="4556364"/>
            <a:chExt cx="1491480" cy="573501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8811D2B-5966-8F47-BFAD-789682627D77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F6F8668-F997-D842-9A74-EC5BBB4E80AB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Follower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AF3894E-106B-2E45-BB73-52F43462C1AB}"/>
              </a:ext>
            </a:extLst>
          </p:cNvPr>
          <p:cNvGrpSpPr/>
          <p:nvPr/>
        </p:nvGrpSpPr>
        <p:grpSpPr>
          <a:xfrm>
            <a:off x="3898468" y="4441676"/>
            <a:ext cx="1491480" cy="573501"/>
            <a:chOff x="1125960" y="4556364"/>
            <a:chExt cx="1491480" cy="573501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7C8AF1F-52BC-924E-B20B-6AD3146024C0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62BAA6D-E3E3-EB41-97FC-FBFEE3B07182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Candidate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080FE9E-725C-0144-B2FC-3270C1945255}"/>
              </a:ext>
            </a:extLst>
          </p:cNvPr>
          <p:cNvSpPr txBox="1"/>
          <p:nvPr/>
        </p:nvSpPr>
        <p:spPr>
          <a:xfrm>
            <a:off x="573753" y="4511124"/>
            <a:ext cx="924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/>
              <a:t>Start</a:t>
            </a:r>
            <a:endParaRPr lang="zh-CN" altLang="en-US" dirty="0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99D0ABF4-F866-AD4F-B52B-639198D697D7}"/>
              </a:ext>
            </a:extLst>
          </p:cNvPr>
          <p:cNvSpPr/>
          <p:nvPr/>
        </p:nvSpPr>
        <p:spPr>
          <a:xfrm>
            <a:off x="3024054" y="4342796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30B2A44-7DCE-4F48-8B88-6A44DF5B9F82}"/>
              </a:ext>
            </a:extLst>
          </p:cNvPr>
          <p:cNvSpPr/>
          <p:nvPr/>
        </p:nvSpPr>
        <p:spPr>
          <a:xfrm>
            <a:off x="1317057" y="4281337"/>
            <a:ext cx="686911" cy="304355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2CA3B11-ECF8-9948-A551-8FAFAA4554CC}"/>
              </a:ext>
            </a:extLst>
          </p:cNvPr>
          <p:cNvSpPr txBox="1"/>
          <p:nvPr/>
        </p:nvSpPr>
        <p:spPr>
          <a:xfrm>
            <a:off x="2852548" y="4081420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" altLang="zh-CN" sz="1600" dirty="0"/>
              <a:t>Timeout</a:t>
            </a:r>
            <a:r>
              <a:rPr lang="en-US" altLang="zh-CN" sz="1600" dirty="0"/>
              <a:t>, start election</a:t>
            </a:r>
            <a:endParaRPr lang="zh-CN" altLang="en-US" sz="1600" dirty="0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397EC25E-9CBB-FA49-91AE-4E22A8FD784B}"/>
              </a:ext>
            </a:extLst>
          </p:cNvPr>
          <p:cNvSpPr/>
          <p:nvPr/>
        </p:nvSpPr>
        <p:spPr>
          <a:xfrm>
            <a:off x="5256860" y="4337719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53B05D-FD44-BB46-BC5D-56282B3C4B0A}"/>
              </a:ext>
            </a:extLst>
          </p:cNvPr>
          <p:cNvSpPr txBox="1"/>
          <p:nvPr/>
        </p:nvSpPr>
        <p:spPr>
          <a:xfrm>
            <a:off x="5297034" y="4145052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Receive acks from majority of servers</a:t>
            </a:r>
            <a:endParaRPr lang="zh-CN" altLang="en-US" sz="1600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DA1E199-2CA2-C14F-A63A-A9401AF94F02}"/>
              </a:ext>
            </a:extLst>
          </p:cNvPr>
          <p:cNvGrpSpPr/>
          <p:nvPr/>
        </p:nvGrpSpPr>
        <p:grpSpPr>
          <a:xfrm>
            <a:off x="6032848" y="4441676"/>
            <a:ext cx="1491480" cy="573501"/>
            <a:chOff x="1125960" y="4556364"/>
            <a:chExt cx="1491480" cy="57350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552BB60-2107-B54C-92D1-F5A38193E66D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3189D85-1740-A848-99A6-35BBE3005589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D3C2A0FD-BD79-6D46-9AD7-F8C46578EA19}"/>
              </a:ext>
            </a:extLst>
          </p:cNvPr>
          <p:cNvSpPr/>
          <p:nvPr/>
        </p:nvSpPr>
        <p:spPr>
          <a:xfrm>
            <a:off x="2935111" y="5000978"/>
            <a:ext cx="3533422" cy="372547"/>
          </a:xfrm>
          <a:custGeom>
            <a:avLst/>
            <a:gdLst>
              <a:gd name="connsiteX0" fmla="*/ 3533422 w 3533422"/>
              <a:gd name="connsiteY0" fmla="*/ 11289 h 372547"/>
              <a:gd name="connsiteX1" fmla="*/ 2111022 w 3533422"/>
              <a:gd name="connsiteY1" fmla="*/ 372533 h 372547"/>
              <a:gd name="connsiteX2" fmla="*/ 0 w 3533422"/>
              <a:gd name="connsiteY2" fmla="*/ 0 h 37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33422" h="372547">
                <a:moveTo>
                  <a:pt x="3533422" y="11289"/>
                </a:moveTo>
                <a:cubicBezTo>
                  <a:pt x="3116674" y="192852"/>
                  <a:pt x="2699926" y="374415"/>
                  <a:pt x="2111022" y="372533"/>
                </a:cubicBezTo>
                <a:cubicBezTo>
                  <a:pt x="1522118" y="370652"/>
                  <a:pt x="761059" y="185326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9372A6B-5757-3B48-A30C-C4D80C6BDECA}"/>
              </a:ext>
            </a:extLst>
          </p:cNvPr>
          <p:cNvSpPr txBox="1"/>
          <p:nvPr/>
        </p:nvSpPr>
        <p:spPr>
          <a:xfrm>
            <a:off x="4616178" y="5278983"/>
            <a:ext cx="312021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Discover server w/ high term </a:t>
            </a:r>
            <a:endParaRPr lang="zh-CN" altLang="en-US" sz="1600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A729A380-3273-BC4E-98D5-87744DB42D6E}"/>
              </a:ext>
            </a:extLst>
          </p:cNvPr>
          <p:cNvSpPr/>
          <p:nvPr/>
        </p:nvSpPr>
        <p:spPr>
          <a:xfrm>
            <a:off x="1656095" y="4971393"/>
            <a:ext cx="2548043" cy="575729"/>
          </a:xfrm>
          <a:custGeom>
            <a:avLst/>
            <a:gdLst>
              <a:gd name="connsiteX0" fmla="*/ 2548043 w 2548043"/>
              <a:gd name="connsiteY0" fmla="*/ 84083 h 575729"/>
              <a:gd name="connsiteX1" fmla="*/ 1518029 w 2548043"/>
              <a:gd name="connsiteY1" fmla="*/ 504497 h 575729"/>
              <a:gd name="connsiteX2" fmla="*/ 78112 w 2548043"/>
              <a:gd name="connsiteY2" fmla="*/ 525517 h 575729"/>
              <a:gd name="connsiteX3" fmla="*/ 319850 w 2548043"/>
              <a:gd name="connsiteY3" fmla="*/ 0 h 57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043" h="575729">
                <a:moveTo>
                  <a:pt x="2548043" y="84083"/>
                </a:moveTo>
                <a:cubicBezTo>
                  <a:pt x="2238863" y="257504"/>
                  <a:pt x="1929684" y="430925"/>
                  <a:pt x="1518029" y="504497"/>
                </a:cubicBezTo>
                <a:cubicBezTo>
                  <a:pt x="1106374" y="578069"/>
                  <a:pt x="277809" y="609600"/>
                  <a:pt x="78112" y="525517"/>
                </a:cubicBezTo>
                <a:cubicBezTo>
                  <a:pt x="-121585" y="441434"/>
                  <a:pt x="99132" y="220717"/>
                  <a:pt x="31985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469347-072F-6C46-9CC4-E43D5E6AE493}"/>
              </a:ext>
            </a:extLst>
          </p:cNvPr>
          <p:cNvSpPr txBox="1"/>
          <p:nvPr/>
        </p:nvSpPr>
        <p:spPr>
          <a:xfrm>
            <a:off x="138906" y="5178168"/>
            <a:ext cx="2622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Discover current</a:t>
            </a:r>
            <a:r>
              <a:rPr lang="zh-CN" altLang="en-US" sz="1600" dirty="0"/>
              <a:t> </a:t>
            </a:r>
            <a:r>
              <a:rPr lang="en-US" altLang="zh-CN" sz="1600" dirty="0"/>
              <a:t>server or  </a:t>
            </a:r>
          </a:p>
          <a:p>
            <a:r>
              <a:rPr lang="en-US" altLang="zh-CN" sz="1600" dirty="0"/>
              <a:t>w/ high term </a:t>
            </a:r>
            <a:endParaRPr lang="zh-CN" altLang="en-US" sz="1600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6D41E11-496F-C04F-8194-B5FD8012A4D5}"/>
              </a:ext>
            </a:extLst>
          </p:cNvPr>
          <p:cNvGrpSpPr/>
          <p:nvPr/>
        </p:nvGrpSpPr>
        <p:grpSpPr>
          <a:xfrm>
            <a:off x="6320913" y="1921506"/>
            <a:ext cx="2686291" cy="747309"/>
            <a:chOff x="911200" y="1040360"/>
            <a:chExt cx="2686291" cy="747309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50C32F9-07AE-6B4E-9981-E5C3D07BE736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7B559B3-3611-CE47-9E24-6FDC220837E4}"/>
                </a:ext>
              </a:extLst>
            </p:cNvPr>
            <p:cNvSpPr/>
            <p:nvPr/>
          </p:nvSpPr>
          <p:spPr>
            <a:xfrm>
              <a:off x="911200" y="1092301"/>
              <a:ext cx="25955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Servers communicates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w/ RPCs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7855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E635BC-A29F-D946-A4CA-EB04657F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basics: terms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D38533-1574-CD4C-BDC0-27FC7143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pic>
        <p:nvPicPr>
          <p:cNvPr id="8" name="图片 7" descr="图示, 日程表&#10;&#10;描述已自动生成">
            <a:extLst>
              <a:ext uri="{FF2B5EF4-FFF2-40B4-BE49-F238E27FC236}">
                <a16:creationId xmlns:a16="http://schemas.microsoft.com/office/drawing/2014/main" id="{8629DB78-3F8D-804E-9D51-C2399908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0" y="957313"/>
            <a:ext cx="7452320" cy="1916765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E5991FC-C020-904A-8B45-85FE34C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20" y="3175266"/>
            <a:ext cx="8229600" cy="3164842"/>
          </a:xfrm>
        </p:spPr>
        <p:txBody>
          <a:bodyPr/>
          <a:lstStyle/>
          <a:p>
            <a:r>
              <a:rPr kumimoji="1" lang="en-US" altLang="zh-CN" dirty="0"/>
              <a:t>Raft divides time into terms (with arbitrary length):</a:t>
            </a:r>
          </a:p>
          <a:p>
            <a:pPr lvl="1"/>
            <a:r>
              <a:rPr kumimoji="1" lang="en-US" altLang="zh-CN" dirty="0"/>
              <a:t>Each term starts with an election </a:t>
            </a:r>
          </a:p>
          <a:p>
            <a:pPr lvl="1"/>
            <a:r>
              <a:rPr kumimoji="1" lang="en-US" altLang="zh-CN" dirty="0"/>
              <a:t>Ends with one leader or no leader</a:t>
            </a:r>
          </a:p>
          <a:p>
            <a:pPr lvl="1"/>
            <a:r>
              <a:rPr kumimoji="1" lang="en-US" altLang="zh-CN" dirty="0"/>
              <a:t>At most one leader per term  </a:t>
            </a:r>
          </a:p>
          <a:p>
            <a:r>
              <a:rPr kumimoji="1" lang="en-US" altLang="zh-CN" dirty="0"/>
              <a:t>Each leader is uniquely associated with a term </a:t>
            </a:r>
            <a:endParaRPr lang="en" altLang="zh-CN" dirty="0"/>
          </a:p>
          <a:p>
            <a:pPr lvl="1"/>
            <a:r>
              <a:rPr kumimoji="1" lang="en-US" altLang="zh-CN" dirty="0"/>
              <a:t>Key role: identify obsolete information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5964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B4B9E-8E38-D244-99AB-F4D05377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startup, Heartbeats &amp; Timeouts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43FC2B-A912-DE4E-AC00-1E3033DF3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Servers start as followers </a:t>
            </a:r>
          </a:p>
          <a:p>
            <a:pPr lvl="1"/>
            <a:r>
              <a:rPr kumimoji="1" lang="en-US" altLang="zh-CN" dirty="0"/>
              <a:t>Followers expect to receive RPCs from leaders or candidates </a:t>
            </a:r>
          </a:p>
          <a:p>
            <a:r>
              <a:rPr kumimoji="1" lang="en-US" altLang="zh-CN" dirty="0"/>
              <a:t>Leaders must send </a:t>
            </a:r>
            <a:r>
              <a:rPr kumimoji="1" lang="en-US" altLang="zh-CN" dirty="0">
                <a:solidFill>
                  <a:srgbClr val="C00000"/>
                </a:solidFill>
              </a:rPr>
              <a:t>heartbeats</a:t>
            </a:r>
            <a:r>
              <a:rPr kumimoji="1" lang="en-US" altLang="zh-CN" dirty="0"/>
              <a:t> to maintain </a:t>
            </a:r>
            <a:r>
              <a:rPr lang="en" altLang="zh-CN" dirty="0"/>
              <a:t>authority in a term </a:t>
            </a:r>
          </a:p>
          <a:p>
            <a:pPr lvl="1"/>
            <a:r>
              <a:rPr lang="en" altLang="zh-CN" dirty="0"/>
              <a:t>If election timeout elapses with no RPCs: </a:t>
            </a:r>
          </a:p>
          <a:p>
            <a:pPr lvl="2"/>
            <a:r>
              <a:rPr kumimoji="1" lang="en" altLang="zh-CN" sz="1800" dirty="0"/>
              <a:t>Follower assumes leader has crashed </a:t>
            </a:r>
          </a:p>
          <a:p>
            <a:pPr lvl="2"/>
            <a:r>
              <a:rPr kumimoji="1" lang="en" altLang="zh-CN" sz="1800" dirty="0"/>
              <a:t>Follower starts new election </a:t>
            </a:r>
          </a:p>
          <a:p>
            <a:pPr lvl="2"/>
            <a:r>
              <a:rPr kumimoji="1" lang="en" altLang="zh-CN" sz="1800" dirty="0"/>
              <a:t>Timeouts typically 100-500ms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1A17BC-A7D1-E442-BF08-5500ABC8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8872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, 日程表&#10;&#10;描述已自动生成">
            <a:extLst>
              <a:ext uri="{FF2B5EF4-FFF2-40B4-BE49-F238E27FC236}">
                <a16:creationId xmlns:a16="http://schemas.microsoft.com/office/drawing/2014/main" id="{98BECD81-F6DC-304C-BEEB-4E00A110C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91" y="96701"/>
            <a:ext cx="4528592" cy="11647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5BE0348-88A7-374B-980F-1188C84D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Review: Election Basics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BCB27-3074-C745-A6E3-112358CE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319880"/>
            <a:ext cx="8625743" cy="40579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a follower detects a leader is crash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(heartbeat timeout):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Change its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state to the candidate state </a:t>
            </a:r>
          </a:p>
          <a:p>
            <a:pPr marL="342900" indent="-342900">
              <a:buAutoNum type="arabicPeriod"/>
            </a:pPr>
            <a:r>
              <a:rPr kumimoji="1" lang="en" altLang="zh-CN" b="0" dirty="0"/>
              <a:t>Increment current term </a:t>
            </a:r>
          </a:p>
          <a:p>
            <a:pPr marL="342900" indent="-342900">
              <a:buAutoNum type="arabicPeriod"/>
            </a:pPr>
            <a:r>
              <a:rPr kumimoji="1" lang="en" altLang="zh-CN" b="0" dirty="0"/>
              <a:t>Vote for </a:t>
            </a:r>
            <a:r>
              <a:rPr kumimoji="1" lang="en-US" altLang="zh-CN" b="0" dirty="0"/>
              <a:t>it</a:t>
            </a:r>
            <a:r>
              <a:rPr kumimoji="1" lang="en" altLang="zh-CN" b="0" dirty="0"/>
              <a:t>self </a:t>
            </a:r>
          </a:p>
          <a:p>
            <a:pPr lvl="1" indent="0">
              <a:buNone/>
            </a:pPr>
            <a:r>
              <a:rPr lang="en" altLang="zh-CN" dirty="0"/>
              <a:t>Send </a:t>
            </a:r>
            <a:r>
              <a:rPr lang="en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RequestVote</a:t>
            </a:r>
            <a:r>
              <a:rPr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RPC</a:t>
            </a:r>
            <a:r>
              <a:rPr lang="en" altLang="zh-CN" dirty="0"/>
              <a:t>s to all other servers, retry until either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" altLang="zh-CN" sz="1800" dirty="0"/>
              <a:t>Receive votes from majority of servers </a:t>
            </a:r>
            <a:r>
              <a:rPr lang="en-US" altLang="zh-CN" sz="1800" dirty="0"/>
              <a:t>➔ Become</a:t>
            </a:r>
            <a:r>
              <a:rPr lang="zh-CN" altLang="en-US" sz="1800" dirty="0"/>
              <a:t> </a:t>
            </a:r>
            <a:r>
              <a:rPr lang="en-US" altLang="zh-CN" sz="1800" dirty="0"/>
              <a:t>the leader!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 dirty="0"/>
              <a:t>Receiver RPC from a valid leader  ➔ Return to the follower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 dirty="0"/>
              <a:t>No one wins election (timeouts on the election) </a:t>
            </a:r>
            <a:r>
              <a:rPr lang="en-US" altLang="zh-CN" sz="1600" dirty="0"/>
              <a:t>➔ </a:t>
            </a:r>
            <a:r>
              <a:rPr lang="en-US" altLang="zh-CN" sz="1800" dirty="0"/>
              <a:t>Increase the term, start the new election   </a:t>
            </a:r>
          </a:p>
          <a:p>
            <a:pPr lvl="2" indent="0">
              <a:buNone/>
            </a:pPr>
            <a:endParaRPr lang="en" altLang="zh-CN" sz="1800" dirty="0"/>
          </a:p>
          <a:p>
            <a:pPr marL="1600200" lvl="2" indent="-457200">
              <a:buFont typeface="+mj-ea"/>
              <a:buAutoNum type="circleNumDbPlain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17A775-AE91-0F4E-AF7D-7A9415AA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9A937F8-6B3F-2F43-BCF2-4415593A845C}"/>
              </a:ext>
            </a:extLst>
          </p:cNvPr>
          <p:cNvSpPr/>
          <p:nvPr/>
        </p:nvSpPr>
        <p:spPr>
          <a:xfrm>
            <a:off x="-14971" y="1450428"/>
            <a:ext cx="3683732" cy="3581063"/>
          </a:xfrm>
          <a:custGeom>
            <a:avLst/>
            <a:gdLst>
              <a:gd name="connsiteX0" fmla="*/ 3378281 w 3683732"/>
              <a:gd name="connsiteY0" fmla="*/ 2806262 h 3581063"/>
              <a:gd name="connsiteX1" fmla="*/ 3388792 w 3683732"/>
              <a:gd name="connsiteY1" fmla="*/ 3363310 h 3581063"/>
              <a:gd name="connsiteX2" fmla="*/ 288240 w 3683732"/>
              <a:gd name="connsiteY2" fmla="*/ 3289738 h 3581063"/>
              <a:gd name="connsiteX3" fmla="*/ 319771 w 3683732"/>
              <a:gd name="connsiteY3" fmla="*/ 0 h 35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732" h="3581063">
                <a:moveTo>
                  <a:pt x="3378281" y="2806262"/>
                </a:moveTo>
                <a:cubicBezTo>
                  <a:pt x="3641040" y="3044496"/>
                  <a:pt x="3903799" y="3282731"/>
                  <a:pt x="3388792" y="3363310"/>
                </a:cubicBezTo>
                <a:cubicBezTo>
                  <a:pt x="2873785" y="3443889"/>
                  <a:pt x="799743" y="3850290"/>
                  <a:pt x="288240" y="3289738"/>
                </a:cubicBezTo>
                <a:cubicBezTo>
                  <a:pt x="-223263" y="2729186"/>
                  <a:pt x="48254" y="1364593"/>
                  <a:pt x="31977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09180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73ECD-B4FF-444C-8580-AE8392BE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Normal operations (append log entry) of raft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89D5-6E7F-724E-91AF-6CD84537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58" y="2529333"/>
            <a:ext cx="8843442" cy="307189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-US" altLang="zh-CN" b="0" dirty="0"/>
              <a:t>Send command to the leader 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appends command to its log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sends </a:t>
            </a:r>
            <a:r>
              <a:rPr kumimoji="1"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b="0" dirty="0"/>
              <a:t> RPCs to followers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Once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new entry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log)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committed</a:t>
            </a:r>
            <a:r>
              <a:rPr kumimoji="1" lang="en" altLang="zh-CN" b="0" dirty="0"/>
              <a:t>:</a:t>
            </a:r>
          </a:p>
          <a:p>
            <a:pPr lvl="1" indent="0">
              <a:buNone/>
            </a:pPr>
            <a:r>
              <a:rPr kumimoji="1" lang="en-US" altLang="zh-CN" b="0" dirty="0"/>
              <a:t>Leader passes command to its state machine, returns results to client </a:t>
            </a:r>
          </a:p>
          <a:p>
            <a:pPr lvl="1" indent="0">
              <a:buNone/>
            </a:pPr>
            <a:r>
              <a:rPr kumimoji="1" lang="en-US" altLang="zh-CN" b="0" dirty="0"/>
              <a:t>Notifies followers </a:t>
            </a:r>
            <a:r>
              <a:rPr kumimoji="1" lang="en-US" altLang="zh-CN" dirty="0"/>
              <a:t>of committed entries, </a:t>
            </a:r>
            <a:r>
              <a:rPr kumimoji="1" lang="en" altLang="zh-CN" dirty="0"/>
              <a:t> </a:t>
            </a:r>
            <a:r>
              <a:rPr kumimoji="1" lang="en" altLang="zh-CN" b="0" dirty="0"/>
              <a:t>Follower pass committed commands to their state machines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125458-E51D-444F-9C78-0199A181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AA699B-947D-FF4D-BCD6-00CAF62D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46" y="1212670"/>
            <a:ext cx="883816" cy="8838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025C1FA-86C8-8D4C-8A77-F33A605B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92" y="1051445"/>
            <a:ext cx="2664296" cy="146378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D09DAD7-6AD2-764F-8A9A-ABB6E0B24432}"/>
              </a:ext>
            </a:extLst>
          </p:cNvPr>
          <p:cNvSpPr txBox="1"/>
          <p:nvPr/>
        </p:nvSpPr>
        <p:spPr>
          <a:xfrm>
            <a:off x="2038176" y="2111644"/>
            <a:ext cx="105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956A5055-C7D3-9643-AA14-3B9CC8D613EB}"/>
              </a:ext>
            </a:extLst>
          </p:cNvPr>
          <p:cNvSpPr/>
          <p:nvPr/>
        </p:nvSpPr>
        <p:spPr>
          <a:xfrm>
            <a:off x="2931090" y="1289717"/>
            <a:ext cx="1866378" cy="1091934"/>
          </a:xfrm>
          <a:custGeom>
            <a:avLst/>
            <a:gdLst>
              <a:gd name="connsiteX0" fmla="*/ 0 w 1866378"/>
              <a:gd name="connsiteY0" fmla="*/ 1027598 h 1091934"/>
              <a:gd name="connsiteX1" fmla="*/ 1002083 w 1866378"/>
              <a:gd name="connsiteY1" fmla="*/ 1002546 h 1091934"/>
              <a:gd name="connsiteX2" fmla="*/ 951978 w 1866378"/>
              <a:gd name="connsiteY2" fmla="*/ 163302 h 1091934"/>
              <a:gd name="connsiteX3" fmla="*/ 1866378 w 1866378"/>
              <a:gd name="connsiteY3" fmla="*/ 464 h 10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378" h="1091934">
                <a:moveTo>
                  <a:pt x="0" y="1027598"/>
                </a:moveTo>
                <a:cubicBezTo>
                  <a:pt x="421710" y="1087096"/>
                  <a:pt x="843420" y="1146595"/>
                  <a:pt x="1002083" y="1002546"/>
                </a:cubicBezTo>
                <a:cubicBezTo>
                  <a:pt x="1160746" y="858497"/>
                  <a:pt x="807929" y="330316"/>
                  <a:pt x="951978" y="163302"/>
                </a:cubicBezTo>
                <a:cubicBezTo>
                  <a:pt x="1096027" y="-3712"/>
                  <a:pt x="1481202" y="-1624"/>
                  <a:pt x="1866378" y="46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C1B166-FF55-4B48-9013-90DE2BBCA105}"/>
              </a:ext>
            </a:extLst>
          </p:cNvPr>
          <p:cNvSpPr txBox="1"/>
          <p:nvPr/>
        </p:nvSpPr>
        <p:spPr>
          <a:xfrm>
            <a:off x="3320881" y="1533622"/>
            <a:ext cx="134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Command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3FD75B-9082-704E-B10F-BAC790C199F8}"/>
              </a:ext>
            </a:extLst>
          </p:cNvPr>
          <p:cNvGrpSpPr/>
          <p:nvPr/>
        </p:nvGrpSpPr>
        <p:grpSpPr>
          <a:xfrm>
            <a:off x="6157151" y="2672949"/>
            <a:ext cx="2783775" cy="747309"/>
            <a:chOff x="911200" y="1040360"/>
            <a:chExt cx="2783775" cy="74730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692FF71-D022-5548-9EBD-82F419C0A7B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1F4118-1DEC-E346-A1D2-A3408BC8132C}"/>
                </a:ext>
              </a:extLst>
            </p:cNvPr>
            <p:cNvSpPr/>
            <p:nvPr/>
          </p:nvSpPr>
          <p:spPr>
            <a:xfrm>
              <a:off x="911200" y="1092301"/>
              <a:ext cx="278377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We</a:t>
              </a:r>
              <a:r>
                <a:rPr kumimoji="1" lang="zh-CN" altLang="en-US" dirty="0"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cs typeface="Consolas" panose="020B0609020204030204" pitchFamily="49" charset="0"/>
                </a:rPr>
                <a:t>will talk about how to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decide committed later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3110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6EDE69-0838-A38A-E8CE-38E24B17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crash can cause log to inconsistencies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2B12B8-F80E-5C22-1CA7-D0EFAC62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057" y="4081635"/>
            <a:ext cx="8229600" cy="1519597"/>
          </a:xfrm>
        </p:spPr>
        <p:txBody>
          <a:bodyPr/>
          <a:lstStyle/>
          <a:p>
            <a:r>
              <a:rPr kumimoji="1" lang="en-US" altLang="zh-CN" dirty="0"/>
              <a:t>Raft must repair logs in case of inconsistency </a:t>
            </a:r>
          </a:p>
          <a:p>
            <a:pPr lvl="1"/>
            <a:r>
              <a:rPr kumimoji="1" lang="en-US" altLang="zh-CN" dirty="0"/>
              <a:t>Leaders assume its log is correct </a:t>
            </a:r>
          </a:p>
          <a:p>
            <a:pPr lvl="1"/>
            <a:r>
              <a:rPr kumimoji="1" lang="en-US" altLang="zh-CN" dirty="0"/>
              <a:t>Leaders use normal operation to repair all inconsistencies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1F8462-4D48-5AE2-3726-82130F6E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B054F9-1B82-A4FA-1F6E-54B396B6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7" y="1086487"/>
            <a:ext cx="7772400" cy="28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458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8C7A17-C7FF-5242-BBE1-6788E92D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the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6CE9D9-E1FA-AB43-80DC-2764F4F47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High level of </a:t>
            </a:r>
            <a:r>
              <a:rPr kumimoji="1" lang="en" altLang="zh-CN" dirty="0">
                <a:highlight>
                  <a:srgbClr val="FFFF00"/>
                </a:highlight>
              </a:rPr>
              <a:t>coherency</a:t>
            </a:r>
            <a:r>
              <a:rPr kumimoji="1" lang="en" altLang="zh-CN" dirty="0"/>
              <a:t> between logs </a:t>
            </a:r>
            <a:r>
              <a:rPr kumimoji="1" lang="en" altLang="zh-CN" dirty="0">
                <a:highlight>
                  <a:srgbClr val="FFFF00"/>
                </a:highlight>
              </a:rPr>
              <a:t>maintained by the raft</a:t>
            </a:r>
            <a:r>
              <a:rPr kumimoji="1" lang="en" altLang="zh-CN" dirty="0"/>
              <a:t>:</a:t>
            </a:r>
          </a:p>
          <a:p>
            <a:pPr lvl="1"/>
            <a:r>
              <a:rPr kumimoji="1" lang="en-US" altLang="zh-CN" dirty="0"/>
              <a:t>If log entries on different servers have the same index &amp; term </a:t>
            </a:r>
          </a:p>
          <a:p>
            <a:pPr lvl="2"/>
            <a:r>
              <a:rPr kumimoji="1" lang="en-US" altLang="zh-CN" sz="1800" dirty="0"/>
              <a:t>They store the same command </a:t>
            </a:r>
          </a:p>
          <a:p>
            <a:pPr lvl="2"/>
            <a:r>
              <a:rPr kumimoji="1" lang="en" altLang="zh-CN" sz="1800" dirty="0"/>
              <a:t>The logs are identical in all preceding entries</a:t>
            </a:r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r>
              <a:rPr lang="en-US" altLang="zh-CN" dirty="0"/>
              <a:t>If a given entry is committed, all preceding entries are also committed</a:t>
            </a:r>
          </a:p>
          <a:p>
            <a:pPr lvl="1"/>
            <a:r>
              <a:rPr kumimoji="1" lang="en-US" altLang="zh-CN" dirty="0"/>
              <a:t>Note that not all log entries are committed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237CE-4EDE-0D4A-AA01-4C52B19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685FE7-200C-5745-AAC9-BE7C48A0E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785492"/>
            <a:ext cx="2984500" cy="15875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B304AEB-65A7-3C43-87A1-701F6CC3D209}"/>
              </a:ext>
            </a:extLst>
          </p:cNvPr>
          <p:cNvGrpSpPr/>
          <p:nvPr/>
        </p:nvGrpSpPr>
        <p:grpSpPr>
          <a:xfrm>
            <a:off x="6276854" y="212009"/>
            <a:ext cx="2686291" cy="747309"/>
            <a:chOff x="911200" y="1040360"/>
            <a:chExt cx="2686291" cy="74730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22CE7CD-A916-1348-88C7-7E98AF9D2E0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2972ED9-77F0-D34C-A636-07A0939BE7BF}"/>
                </a:ext>
              </a:extLst>
            </p:cNvPr>
            <p:cNvSpPr/>
            <p:nvPr/>
          </p:nvSpPr>
          <p:spPr>
            <a:xfrm>
              <a:off x="911200" y="1092301"/>
              <a:ext cx="2684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how to achieve this property?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4150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dirty="0"/>
              <a:t> consistency checks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RPC argument contains </a:t>
            </a:r>
          </a:p>
          <a:p>
            <a:pPr lvl="1"/>
            <a:r>
              <a:rPr kumimoji="1" lang="en-US" altLang="zh-CN" dirty="0"/>
              <a:t>Append index, term, </a:t>
            </a:r>
            <a:r>
              <a:rPr lang="en-US" altLang="zh-CN" b="1" dirty="0"/>
              <a:t>term of entry preceding new ones</a:t>
            </a:r>
          </a:p>
          <a:p>
            <a:r>
              <a:rPr kumimoji="1" lang="en-US" altLang="zh-CN" dirty="0"/>
              <a:t>Follower checks whether it has the </a:t>
            </a:r>
            <a:r>
              <a:rPr kumimoji="1" lang="en-US" altLang="zh-CN" dirty="0">
                <a:highlight>
                  <a:srgbClr val="FFFF00"/>
                </a:highlight>
              </a:rPr>
              <a:t>matching</a:t>
            </a:r>
            <a:r>
              <a:rPr kumimoji="1" lang="en-US" altLang="zh-CN" dirty="0"/>
              <a:t> entry</a:t>
            </a:r>
          </a:p>
          <a:p>
            <a:pPr lvl="1"/>
            <a:r>
              <a:rPr kumimoji="1" lang="en-US" altLang="zh-CN" dirty="0"/>
              <a:t>Otherwise, it rejects the request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6AE9BBF-95B5-9E46-ADBD-2A4DB30B2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24" y="3026894"/>
            <a:ext cx="7308552" cy="23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62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DECD6F-C843-964B-B1E8-20AE75D4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Safety requirement of the commit entry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C69D5-54DF-8B49-89F4-B14D0CD52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985292"/>
            <a:ext cx="8229600" cy="3748818"/>
          </a:xfrm>
        </p:spPr>
        <p:txBody>
          <a:bodyPr/>
          <a:lstStyle/>
          <a:p>
            <a:r>
              <a:rPr lang="en-US" altLang="zh-CN" dirty="0"/>
              <a:t>Raft safety property:</a:t>
            </a:r>
          </a:p>
          <a:p>
            <a:pPr lvl="1"/>
            <a:r>
              <a:rPr lang="en-US" altLang="zh-CN" dirty="0"/>
              <a:t>If a leader has decided that a log entry is committed, that entry will be present in the logs of all future leaders (not being overwritten) </a:t>
            </a:r>
          </a:p>
          <a:p>
            <a:r>
              <a:rPr lang="en-US" altLang="zh-CN" dirty="0"/>
              <a:t>This guarantees the safety requirement</a:t>
            </a:r>
          </a:p>
          <a:p>
            <a:pPr lvl="1"/>
            <a:r>
              <a:rPr lang="en-US" altLang="zh-CN" dirty="0"/>
              <a:t>Leaders never overwrite entries in their logs</a:t>
            </a:r>
          </a:p>
          <a:p>
            <a:pPr lvl="1"/>
            <a:r>
              <a:rPr lang="en-US" altLang="zh-CN" dirty="0"/>
              <a:t>Only entries in the leader’s log can be committed</a:t>
            </a:r>
          </a:p>
          <a:p>
            <a:pPr lvl="1"/>
            <a:r>
              <a:rPr lang="en-US" altLang="zh-CN" dirty="0"/>
              <a:t>Entries must be committed before applying to state machine</a:t>
            </a:r>
          </a:p>
          <a:p>
            <a:r>
              <a:rPr lang="en-US" altLang="zh-CN" dirty="0"/>
              <a:t>We should help the leader deciding </a:t>
            </a:r>
            <a:r>
              <a:rPr lang="en-US" altLang="zh-CN" dirty="0">
                <a:highlight>
                  <a:srgbClr val="FFFF00"/>
                </a:highlight>
              </a:rPr>
              <a:t>which its entry cannot be overwritten 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62D404-9F9E-0942-B848-FA32DD4C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E8E8F79-4721-C34F-8342-45248D77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77" y="4519278"/>
            <a:ext cx="711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1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Transaction &amp; Replications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29BE5-0BBD-C6CD-7DBE-BE67A139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51304" cy="900442"/>
          </a:xfrm>
        </p:spPr>
        <p:txBody>
          <a:bodyPr/>
          <a:lstStyle/>
          <a:p>
            <a:r>
              <a:rPr kumimoji="1" lang="en-US" altLang="zh-CN" dirty="0"/>
              <a:t>Big picture of Spanner (a standard distributed database)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10B5F5-E9F1-AA5E-62CB-B0ABC6A2E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scale to a larger dataset? </a:t>
            </a:r>
          </a:p>
          <a:p>
            <a:pPr lvl="1"/>
            <a:r>
              <a:rPr kumimoji="1" lang="en-US" altLang="zh-CN" dirty="0"/>
              <a:t>Shading </a:t>
            </a:r>
          </a:p>
          <a:p>
            <a:r>
              <a:rPr kumimoji="1" lang="en-US" altLang="zh-CN" dirty="0"/>
              <a:t>How to tolerate failures across machines &amp; datacenters? </a:t>
            </a:r>
          </a:p>
          <a:p>
            <a:pPr lvl="1"/>
            <a:r>
              <a:rPr kumimoji="1" lang="en-US" altLang="zh-CN" dirty="0"/>
              <a:t>Replicated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 machine w/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sz="1800" dirty="0"/>
              <a:t>Can also use raft (e.g., </a:t>
            </a:r>
            <a:r>
              <a:rPr kumimoji="1" lang="en-US" altLang="zh-CN" sz="1800" dirty="0" err="1"/>
              <a:t>TiDB</a:t>
            </a:r>
            <a:r>
              <a:rPr kumimoji="1" lang="en-US" altLang="zh-CN" sz="1800" dirty="0"/>
              <a:t>) </a:t>
            </a:r>
          </a:p>
          <a:p>
            <a:r>
              <a:rPr kumimoji="1" lang="en-US" altLang="zh-CN" dirty="0"/>
              <a:t>How to execute read-write transaction to ensure before-or-after atomicity and multi-site atomicity? </a:t>
            </a:r>
          </a:p>
          <a:p>
            <a:pPr lvl="1"/>
            <a:r>
              <a:rPr kumimoji="1" lang="en-US" altLang="zh-CN" dirty="0"/>
              <a:t>2PL + 2PC</a:t>
            </a:r>
          </a:p>
          <a:p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614F38-0FB2-9C72-CCDA-947F6888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37879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Read-write TX: put it all together </a:t>
            </a:r>
            <a:endParaRPr kumimoji="1" lang="zh-CN" altLang="en-US" b="0" dirty="0"/>
          </a:p>
        </p:txBody>
      </p:sp>
      <p:sp>
        <p:nvSpPr>
          <p:cNvPr id="5" name="AutoShape 2" descr="Gmail has a new logo that&amp;#39;s a lot more Google - The Verge">
            <a:extLst>
              <a:ext uri="{FF2B5EF4-FFF2-40B4-BE49-F238E27FC236}">
                <a16:creationId xmlns:a16="http://schemas.microsoft.com/office/drawing/2014/main" id="{0D506701-9C0D-B843-835B-EDC2673DB0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5820" y="30158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AutoShape 4" descr="Gmail has a new logo that&amp;#39;s a lot more Google - The Verge">
            <a:extLst>
              <a:ext uri="{FF2B5EF4-FFF2-40B4-BE49-F238E27FC236}">
                <a16:creationId xmlns:a16="http://schemas.microsoft.com/office/drawing/2014/main" id="{69BDF392-BAF9-DE4A-8383-F52E475080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8220" y="31682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5A660CD-4458-B540-AC32-513F4093855C}"/>
              </a:ext>
            </a:extLst>
          </p:cNvPr>
          <p:cNvGrpSpPr/>
          <p:nvPr/>
        </p:nvGrpSpPr>
        <p:grpSpPr>
          <a:xfrm>
            <a:off x="600144" y="1538717"/>
            <a:ext cx="737716" cy="3730090"/>
            <a:chOff x="593924" y="1228005"/>
            <a:chExt cx="737716" cy="3730090"/>
          </a:xfrm>
        </p:grpSpPr>
        <p:cxnSp>
          <p:nvCxnSpPr>
            <p:cNvPr id="4" name="直线连接符 3">
              <a:extLst>
                <a:ext uri="{FF2B5EF4-FFF2-40B4-BE49-F238E27FC236}">
                  <a16:creationId xmlns:a16="http://schemas.microsoft.com/office/drawing/2014/main" id="{90CC3000-2AD5-A34B-9D51-DD376268AC96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/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𝐶𝑙𝑖𝑒𝑛𝑡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7143" r="-5357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1FAFB3A-CA7B-154F-A02A-689F8B0B2746}"/>
              </a:ext>
            </a:extLst>
          </p:cNvPr>
          <p:cNvGrpSpPr/>
          <p:nvPr/>
        </p:nvGrpSpPr>
        <p:grpSpPr>
          <a:xfrm>
            <a:off x="1625948" y="2664156"/>
            <a:ext cx="1548890" cy="2604651"/>
            <a:chOff x="1813824" y="1211004"/>
            <a:chExt cx="1354794" cy="3747091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8B35DC06-96AE-7E43-A4C0-23885E5FB172}"/>
                </a:ext>
              </a:extLst>
            </p:cNvPr>
            <p:cNvCxnSpPr>
              <a:cxnSpLocks/>
            </p:cNvCxnSpPr>
            <p:nvPr/>
          </p:nvCxnSpPr>
          <p:spPr>
            <a:xfrm>
              <a:off x="3168618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/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𝐶𝑜𝑜𝑟𝑑𝑖𝑎𝑛𝑡𝑜𝑟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6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72E7C5-11EA-544E-A24D-25687F0FD120}"/>
              </a:ext>
            </a:extLst>
          </p:cNvPr>
          <p:cNvGrpSpPr/>
          <p:nvPr/>
        </p:nvGrpSpPr>
        <p:grpSpPr>
          <a:xfrm>
            <a:off x="5473678" y="1514242"/>
            <a:ext cx="812723" cy="3737564"/>
            <a:chOff x="518917" y="1220531"/>
            <a:chExt cx="812723" cy="3737564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5136A803-72C3-CC4B-B3A1-5F08422D892F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/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154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F72A7D3-3D06-DB4F-9336-0C9B0C9989FE}"/>
              </a:ext>
            </a:extLst>
          </p:cNvPr>
          <p:cNvGrpSpPr/>
          <p:nvPr/>
        </p:nvGrpSpPr>
        <p:grpSpPr>
          <a:xfrm>
            <a:off x="7029459" y="1514241"/>
            <a:ext cx="812723" cy="3737926"/>
            <a:chOff x="542520" y="1220169"/>
            <a:chExt cx="812723" cy="3737926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C88A534-C773-9341-A68B-C687FA2A15A4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/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4615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1BC2068-09BD-8E40-93F0-2A26F83DE1B6}"/>
              </a:ext>
            </a:extLst>
          </p:cNvPr>
          <p:cNvCxnSpPr>
            <a:cxnSpLocks/>
          </p:cNvCxnSpPr>
          <p:nvPr/>
        </p:nvCxnSpPr>
        <p:spPr>
          <a:xfrm>
            <a:off x="1337860" y="1702206"/>
            <a:ext cx="4966659" cy="246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3D5A30E1-96DF-A84F-89BA-324B89B32715}"/>
              </a:ext>
            </a:extLst>
          </p:cNvPr>
          <p:cNvCxnSpPr>
            <a:cxnSpLocks/>
          </p:cNvCxnSpPr>
          <p:nvPr/>
        </p:nvCxnSpPr>
        <p:spPr>
          <a:xfrm>
            <a:off x="1337860" y="2099748"/>
            <a:ext cx="6480719" cy="275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/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blipFill>
                <a:blip r:embed="rId7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/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005D6F3F-D53E-6646-9701-544C2E200C78}"/>
              </a:ext>
            </a:extLst>
          </p:cNvPr>
          <p:cNvCxnSpPr>
            <a:cxnSpLocks/>
          </p:cNvCxnSpPr>
          <p:nvPr/>
        </p:nvCxnSpPr>
        <p:spPr>
          <a:xfrm flipH="1">
            <a:off x="1337860" y="1962864"/>
            <a:ext cx="4924939" cy="6248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CF87B482-B29E-8C49-AB57-617C1A80A63C}"/>
              </a:ext>
            </a:extLst>
          </p:cNvPr>
          <p:cNvCxnSpPr>
            <a:cxnSpLocks/>
          </p:cNvCxnSpPr>
          <p:nvPr/>
        </p:nvCxnSpPr>
        <p:spPr>
          <a:xfrm flipH="1">
            <a:off x="1337859" y="2389055"/>
            <a:ext cx="6433514" cy="2147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形标注 55">
            <a:extLst>
              <a:ext uri="{FF2B5EF4-FFF2-40B4-BE49-F238E27FC236}">
                <a16:creationId xmlns:a16="http://schemas.microsoft.com/office/drawing/2014/main" id="{BEFB55A9-9AB3-8841-9E0A-E3909BF53585}"/>
              </a:ext>
            </a:extLst>
          </p:cNvPr>
          <p:cNvSpPr/>
          <p:nvPr/>
        </p:nvSpPr>
        <p:spPr>
          <a:xfrm rot="16200000">
            <a:off x="-3831" y="1970569"/>
            <a:ext cx="1207697" cy="1187592"/>
          </a:xfrm>
          <a:prstGeom prst="wedgeEllipseCallout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/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b="0" i="1" dirty="0">
                    <a:latin typeface="Cambria Math" panose="02040503050406030204" pitchFamily="18" charset="0"/>
                  </a:rPr>
                  <a:t>Client Buffer: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en-US" altLang="zh-CN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blipFill>
                <a:blip r:embed="rId9"/>
                <a:stretch>
                  <a:fillRect l="-855" t="-1695" b="-5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112C4F27-CDF4-8044-9157-6770B25B17C1}"/>
              </a:ext>
            </a:extLst>
          </p:cNvPr>
          <p:cNvCxnSpPr>
            <a:cxnSpLocks/>
          </p:cNvCxnSpPr>
          <p:nvPr/>
        </p:nvCxnSpPr>
        <p:spPr>
          <a:xfrm>
            <a:off x="1349661" y="3015812"/>
            <a:ext cx="18251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C1CCA72-116C-BD4B-B765-D72ACFBB68DB}"/>
              </a:ext>
            </a:extLst>
          </p:cNvPr>
          <p:cNvCxnSpPr>
            <a:cxnSpLocks/>
          </p:cNvCxnSpPr>
          <p:nvPr/>
        </p:nvCxnSpPr>
        <p:spPr>
          <a:xfrm>
            <a:off x="3186639" y="3017186"/>
            <a:ext cx="3099762" cy="37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F00156C8-ACC4-8944-BA8C-6CCE987304C5}"/>
              </a:ext>
            </a:extLst>
          </p:cNvPr>
          <p:cNvCxnSpPr>
            <a:cxnSpLocks/>
          </p:cNvCxnSpPr>
          <p:nvPr/>
        </p:nvCxnSpPr>
        <p:spPr>
          <a:xfrm>
            <a:off x="3181270" y="3331413"/>
            <a:ext cx="4660912" cy="38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A2E7F8EB-619B-CF43-88CA-E752EA344D2E}"/>
              </a:ext>
            </a:extLst>
          </p:cNvPr>
          <p:cNvCxnSpPr>
            <a:cxnSpLocks/>
          </p:cNvCxnSpPr>
          <p:nvPr/>
        </p:nvCxnSpPr>
        <p:spPr>
          <a:xfrm>
            <a:off x="3173139" y="4121394"/>
            <a:ext cx="3098302" cy="264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DF4EFD12-1EE5-4646-A888-FF9866AB21DB}"/>
              </a:ext>
            </a:extLst>
          </p:cNvPr>
          <p:cNvCxnSpPr>
            <a:cxnSpLocks/>
          </p:cNvCxnSpPr>
          <p:nvPr/>
        </p:nvCxnSpPr>
        <p:spPr>
          <a:xfrm>
            <a:off x="3181270" y="4451191"/>
            <a:ext cx="4637309" cy="387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/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blipFill>
                <a:blip r:embed="rId10"/>
                <a:stretch>
                  <a:fillRect r="-1587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/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/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blipFill>
                <a:blip r:embed="rId12"/>
                <a:stretch>
                  <a:fillRect r="-17460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/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blipFill>
                <a:blip r:embed="rId13"/>
                <a:stretch>
                  <a:fillRect r="-15625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54A5D659-9023-CC49-AF30-FF8B4FD5110C}"/>
              </a:ext>
            </a:extLst>
          </p:cNvPr>
          <p:cNvCxnSpPr>
            <a:cxnSpLocks/>
          </p:cNvCxnSpPr>
          <p:nvPr/>
        </p:nvCxnSpPr>
        <p:spPr>
          <a:xfrm flipV="1">
            <a:off x="3174837" y="3415211"/>
            <a:ext cx="3087962" cy="1714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/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9555B5DD-06A1-2746-86B2-7E4C42FEDA6B}"/>
              </a:ext>
            </a:extLst>
          </p:cNvPr>
          <p:cNvCxnSpPr>
            <a:cxnSpLocks/>
            <a:endCxn id="76" idx="1"/>
          </p:cNvCxnSpPr>
          <p:nvPr/>
        </p:nvCxnSpPr>
        <p:spPr>
          <a:xfrm flipV="1">
            <a:off x="3172908" y="3699457"/>
            <a:ext cx="4608822" cy="37419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/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7301AB3A-12A5-B847-B4B3-09E6514EB9C8}"/>
              </a:ext>
            </a:extLst>
          </p:cNvPr>
          <p:cNvCxnSpPr>
            <a:cxnSpLocks/>
          </p:cNvCxnSpPr>
          <p:nvPr/>
        </p:nvCxnSpPr>
        <p:spPr>
          <a:xfrm flipV="1">
            <a:off x="3168904" y="4399753"/>
            <a:ext cx="3117495" cy="28371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90B18F63-C8BD-0342-A5B6-675AE232CE2B}"/>
              </a:ext>
            </a:extLst>
          </p:cNvPr>
          <p:cNvCxnSpPr>
            <a:cxnSpLocks/>
          </p:cNvCxnSpPr>
          <p:nvPr/>
        </p:nvCxnSpPr>
        <p:spPr>
          <a:xfrm flipV="1">
            <a:off x="3151236" y="4860786"/>
            <a:ext cx="4650551" cy="376575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/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blipFill>
                <a:blip r:embed="rId16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/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blipFill>
                <a:blip r:embed="rId1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/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𝑷𝑳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𝑷𝒂𝒙𝒐𝒔</m:t>
                      </m:r>
                    </m:oMath>
                  </m:oMathPara>
                </a14:m>
                <a:endParaRPr kumimoji="1"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9E2BAF-7E5A-AB45-8E27-ACE6E019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DC27139-50A4-8D49-BD7E-B0BDAB0231DB}"/>
              </a:ext>
            </a:extLst>
          </p:cNvPr>
          <p:cNvSpPr/>
          <p:nvPr/>
        </p:nvSpPr>
        <p:spPr>
          <a:xfrm>
            <a:off x="5920873" y="132800"/>
            <a:ext cx="3032323" cy="1018086"/>
          </a:xfrm>
          <a:prstGeom prst="ellipse">
            <a:avLst/>
          </a:prstGeom>
          <a:gradFill flip="none" rotWithShape="1">
            <a:gsLst>
              <a:gs pos="0">
                <a:srgbClr val="BE384B"/>
              </a:gs>
              <a:gs pos="70000">
                <a:srgbClr val="C00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9213F4D-C165-8649-9877-F8C9D48DDC7B}"/>
              </a:ext>
            </a:extLst>
          </p:cNvPr>
          <p:cNvSpPr/>
          <p:nvPr/>
        </p:nvSpPr>
        <p:spPr>
          <a:xfrm>
            <a:off x="6009788" y="344443"/>
            <a:ext cx="2852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Multiple physical nodes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backed by PAXOS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思源宋体 CN Heavy"/>
              <a:cs typeface="+mn-cs"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D8450A4-E1A3-604C-8F23-5E44B9C22CCC}"/>
              </a:ext>
            </a:extLst>
          </p:cNvPr>
          <p:cNvSpPr/>
          <p:nvPr/>
        </p:nvSpPr>
        <p:spPr>
          <a:xfrm>
            <a:off x="7608277" y="1148862"/>
            <a:ext cx="128954" cy="386861"/>
          </a:xfrm>
          <a:custGeom>
            <a:avLst/>
            <a:gdLst>
              <a:gd name="connsiteX0" fmla="*/ 0 w 128954"/>
              <a:gd name="connsiteY0" fmla="*/ 386861 h 386861"/>
              <a:gd name="connsiteX1" fmla="*/ 128954 w 128954"/>
              <a:gd name="connsiteY1" fmla="*/ 0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954" h="386861">
                <a:moveTo>
                  <a:pt x="0" y="386861"/>
                </a:moveTo>
                <a:lnTo>
                  <a:pt x="128954" y="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595E4CAD-4FDD-1096-4B23-7CC2D03DF782}"/>
              </a:ext>
            </a:extLst>
          </p:cNvPr>
          <p:cNvSpPr/>
          <p:nvPr/>
        </p:nvSpPr>
        <p:spPr>
          <a:xfrm>
            <a:off x="1763101" y="5258161"/>
            <a:ext cx="5657329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Note: we skip the network RTTs of </a:t>
            </a:r>
            <a:r>
              <a:rPr lang="en" altLang="zh-CN" b="1" dirty="0" err="1">
                <a:solidFill>
                  <a:srgbClr val="BE384B"/>
                </a:solidFill>
              </a:rPr>
              <a:t>Paxos</a:t>
            </a:r>
            <a:r>
              <a:rPr lang="en" altLang="zh-CN" b="1" dirty="0">
                <a:solidFill>
                  <a:srgbClr val="BE384B"/>
                </a:solidFill>
              </a:rPr>
              <a:t> 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807738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11B58-5E3F-9145-BF78-73C9F1B2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 models of computing systems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CC61F-B2F8-004F-A010-8954FCBE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lang="en-US" altLang="zh-CN" dirty="0"/>
              <a:t>Data model</a:t>
            </a:r>
            <a:r>
              <a:rPr lang="en-US" altLang="zh-CN" b="0" dirty="0"/>
              <a:t>: collection of concepts for describing the data in a database</a:t>
            </a:r>
          </a:p>
          <a:p>
            <a:r>
              <a:rPr lang="en-US" altLang="zh-CN" dirty="0"/>
              <a:t>Schema: </a:t>
            </a:r>
            <a:r>
              <a:rPr lang="en-US" altLang="zh-CN" b="0" dirty="0"/>
              <a:t>a description of a particular collection of data, using a given data model</a:t>
            </a:r>
          </a:p>
          <a:p>
            <a:r>
              <a:rPr kumimoji="1" lang="en-US" altLang="zh-CN" dirty="0"/>
              <a:t>Example data model:</a:t>
            </a:r>
          </a:p>
          <a:p>
            <a:pPr lvl="1"/>
            <a:r>
              <a:rPr lang="en-US" altLang="zh-CN" dirty="0"/>
              <a:t>Relational</a:t>
            </a:r>
          </a:p>
          <a:p>
            <a:pPr lvl="1"/>
            <a:r>
              <a:rPr lang="en-US" altLang="zh-CN" dirty="0"/>
              <a:t>Key-value</a:t>
            </a:r>
          </a:p>
          <a:p>
            <a:pPr lvl="1"/>
            <a:r>
              <a:rPr lang="en-US" altLang="zh-CN" dirty="0"/>
              <a:t>Graph</a:t>
            </a:r>
          </a:p>
          <a:p>
            <a:pPr lvl="1"/>
            <a:r>
              <a:rPr lang="en-US" altLang="zh-CN" dirty="0"/>
              <a:t>Document</a:t>
            </a:r>
          </a:p>
          <a:p>
            <a:pPr lvl="1"/>
            <a:r>
              <a:rPr kumimoji="1" lang="en-US" altLang="zh-CN" dirty="0"/>
              <a:t>...</a:t>
            </a:r>
          </a:p>
          <a:p>
            <a:r>
              <a:rPr kumimoji="1" lang="en-US" altLang="zh-CN" dirty="0"/>
              <a:t>Though some models are more nature in specific workloads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graph</a:t>
            </a:r>
            <a:r>
              <a:rPr kumimoji="1" lang="en-US" altLang="zh-CN" dirty="0"/>
              <a:t> data model is more natural for graph workloads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9E015-AA06-E94B-9E25-B3251B23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06E489F-C4D8-4741-9268-59E1AD20FD4C}"/>
              </a:ext>
            </a:extLst>
          </p:cNvPr>
          <p:cNvSpPr/>
          <p:nvPr/>
        </p:nvSpPr>
        <p:spPr>
          <a:xfrm>
            <a:off x="457200" y="2517966"/>
            <a:ext cx="1738536" cy="360040"/>
          </a:xfrm>
          <a:prstGeom prst="round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9F6FC93B-3E94-9542-AD5F-51E4FB866B28}"/>
              </a:ext>
            </a:extLst>
          </p:cNvPr>
          <p:cNvSpPr/>
          <p:nvPr/>
        </p:nvSpPr>
        <p:spPr>
          <a:xfrm>
            <a:off x="2156791" y="2670293"/>
            <a:ext cx="281094" cy="419173"/>
          </a:xfrm>
          <a:custGeom>
            <a:avLst/>
            <a:gdLst>
              <a:gd name="connsiteX0" fmla="*/ 119270 w 281094"/>
              <a:gd name="connsiteY0" fmla="*/ 11669 h 419173"/>
              <a:gd name="connsiteX1" fmla="*/ 278296 w 281094"/>
              <a:gd name="connsiteY1" fmla="*/ 51425 h 419173"/>
              <a:gd name="connsiteX2" fmla="*/ 0 w 281094"/>
              <a:gd name="connsiteY2" fmla="*/ 419173 h 41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094" h="419173">
                <a:moveTo>
                  <a:pt x="119270" y="11669"/>
                </a:moveTo>
                <a:cubicBezTo>
                  <a:pt x="208722" y="-2412"/>
                  <a:pt x="298174" y="-16492"/>
                  <a:pt x="278296" y="51425"/>
                </a:cubicBezTo>
                <a:cubicBezTo>
                  <a:pt x="258418" y="119342"/>
                  <a:pt x="129209" y="269257"/>
                  <a:pt x="0" y="419173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AAC2550-FB8E-0747-A6A7-01972DE12811}"/>
              </a:ext>
            </a:extLst>
          </p:cNvPr>
          <p:cNvSpPr/>
          <p:nvPr/>
        </p:nvSpPr>
        <p:spPr>
          <a:xfrm>
            <a:off x="1679713" y="2549888"/>
            <a:ext cx="934766" cy="966961"/>
          </a:xfrm>
          <a:custGeom>
            <a:avLst/>
            <a:gdLst>
              <a:gd name="connsiteX0" fmla="*/ 646044 w 934766"/>
              <a:gd name="connsiteY0" fmla="*/ 102256 h 966961"/>
              <a:gd name="connsiteX1" fmla="*/ 834887 w 934766"/>
              <a:gd name="connsiteY1" fmla="*/ 52561 h 966961"/>
              <a:gd name="connsiteX2" fmla="*/ 874644 w 934766"/>
              <a:gd name="connsiteY2" fmla="*/ 748300 h 966961"/>
              <a:gd name="connsiteX3" fmla="*/ 0 w 934766"/>
              <a:gd name="connsiteY3" fmla="*/ 966961 h 966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4766" h="966961">
                <a:moveTo>
                  <a:pt x="646044" y="102256"/>
                </a:moveTo>
                <a:cubicBezTo>
                  <a:pt x="721415" y="23571"/>
                  <a:pt x="796787" y="-55113"/>
                  <a:pt x="834887" y="52561"/>
                </a:cubicBezTo>
                <a:cubicBezTo>
                  <a:pt x="872987" y="160235"/>
                  <a:pt x="1013792" y="595900"/>
                  <a:pt x="874644" y="748300"/>
                </a:cubicBezTo>
                <a:cubicBezTo>
                  <a:pt x="735496" y="900700"/>
                  <a:pt x="367748" y="933830"/>
                  <a:pt x="0" y="9669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E5271A8-86E6-F149-8D20-72A5414FD4A2}"/>
              </a:ext>
            </a:extLst>
          </p:cNvPr>
          <p:cNvSpPr/>
          <p:nvPr/>
        </p:nvSpPr>
        <p:spPr>
          <a:xfrm>
            <a:off x="2067339" y="2425452"/>
            <a:ext cx="865184" cy="1429327"/>
          </a:xfrm>
          <a:custGeom>
            <a:avLst/>
            <a:gdLst>
              <a:gd name="connsiteX0" fmla="*/ 298174 w 865184"/>
              <a:gd name="connsiteY0" fmla="*/ 167057 h 1429327"/>
              <a:gd name="connsiteX1" fmla="*/ 646044 w 865184"/>
              <a:gd name="connsiteY1" fmla="*/ 57727 h 1429327"/>
              <a:gd name="connsiteX2" fmla="*/ 834887 w 865184"/>
              <a:gd name="connsiteY2" fmla="*/ 962188 h 1429327"/>
              <a:gd name="connsiteX3" fmla="*/ 0 w 865184"/>
              <a:gd name="connsiteY3" fmla="*/ 1429327 h 142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184" h="1429327">
                <a:moveTo>
                  <a:pt x="298174" y="167057"/>
                </a:moveTo>
                <a:cubicBezTo>
                  <a:pt x="427383" y="46131"/>
                  <a:pt x="556592" y="-74795"/>
                  <a:pt x="646044" y="57727"/>
                </a:cubicBezTo>
                <a:cubicBezTo>
                  <a:pt x="735496" y="190249"/>
                  <a:pt x="942561" y="733588"/>
                  <a:pt x="834887" y="962188"/>
                </a:cubicBezTo>
                <a:cubicBezTo>
                  <a:pt x="727213" y="1190788"/>
                  <a:pt x="363606" y="1310057"/>
                  <a:pt x="0" y="142932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8D1B3A-6E35-304A-A8AC-97075FA181B5}"/>
              </a:ext>
            </a:extLst>
          </p:cNvPr>
          <p:cNvSpPr/>
          <p:nvPr/>
        </p:nvSpPr>
        <p:spPr>
          <a:xfrm>
            <a:off x="3021975" y="2838250"/>
            <a:ext cx="251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" altLang="zh-CN" b="1" dirty="0">
                <a:solidFill>
                  <a:srgbClr val="C00000"/>
                </a:solidFill>
              </a:rPr>
              <a:t>More expressiveness</a:t>
            </a:r>
            <a:endParaRPr lang="en-US" altLang="zh-CN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179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A3944-EFD7-214E-BE5A-459C6BF97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Principle: be declarative, not procedural 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C91E9E-DECF-964B-B4E4-9408BC96B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Declarative: knowledge of</a:t>
            </a:r>
          </a:p>
          <a:p>
            <a:pPr lvl="1"/>
            <a:r>
              <a:rPr kumimoji="1" lang="en-US" altLang="zh-CN" dirty="0"/>
              <a:t>Example: ”Stop at the red traffic light” </a:t>
            </a:r>
          </a:p>
          <a:p>
            <a:r>
              <a:rPr kumimoji="1" lang="en-US" altLang="zh-CN" dirty="0"/>
              <a:t>Procedural: knowledge of how </a:t>
            </a:r>
          </a:p>
          <a:p>
            <a:pPr lvl="1"/>
            <a:r>
              <a:rPr kumimoji="1" lang="en-US" altLang="zh-CN" dirty="0"/>
              <a:t>Example: “play a song”</a:t>
            </a:r>
          </a:p>
          <a:p>
            <a:pPr lvl="1"/>
            <a:r>
              <a:rPr kumimoji="1" lang="en-US" altLang="zh-CN" dirty="0"/>
              <a:t>Example: “Write a program to forbid malicious insertions”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In psychology, declarative language is easier to learn </a:t>
            </a:r>
          </a:p>
          <a:p>
            <a:pPr lvl="1"/>
            <a:r>
              <a:rPr kumimoji="1" lang="en-US" altLang="zh-CN" dirty="0"/>
              <a:t>Procedural knowledge needs many practices </a:t>
            </a:r>
          </a:p>
          <a:p>
            <a:pPr lvl="2"/>
            <a:r>
              <a:rPr kumimoji="1" lang="en-US" altLang="zh-CN" sz="1800" dirty="0"/>
              <a:t>E.g., you have to code 10,000+ LoC to be a good </a:t>
            </a:r>
            <a:r>
              <a:rPr kumimoji="1" lang="en-US" altLang="zh-CN" sz="1800" dirty="0" err="1"/>
              <a:t>c++</a:t>
            </a:r>
            <a:r>
              <a:rPr kumimoji="1" lang="en-US" altLang="zh-CN" sz="1800" dirty="0"/>
              <a:t> programmer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D3AB58-B257-854A-9FAA-19454FD5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2603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An introduction to regular expressions – O'Reilly">
            <a:extLst>
              <a:ext uri="{FF2B5EF4-FFF2-40B4-BE49-F238E27FC236}">
                <a16:creationId xmlns:a16="http://schemas.microsoft.com/office/drawing/2014/main" id="{12A0AAEF-3E2C-C34F-8997-97D85251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76" y="2641476"/>
            <a:ext cx="1550447" cy="105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14A3A-A046-9D49-899A-9DBAC0C58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Relational model vs. key-value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B869DD-88C0-6B4F-A39B-187BE260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2050" name="Picture 2" descr="C Programming Language - Britefish">
            <a:extLst>
              <a:ext uri="{FF2B5EF4-FFF2-40B4-BE49-F238E27FC236}">
                <a16:creationId xmlns:a16="http://schemas.microsoft.com/office/drawing/2014/main" id="{979AC4A0-557E-DD4A-B01A-A777911E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803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++ - Wikipedia">
            <a:extLst>
              <a:ext uri="{FF2B5EF4-FFF2-40B4-BE49-F238E27FC236}">
                <a16:creationId xmlns:a16="http://schemas.microsoft.com/office/drawing/2014/main" id="{E3E27C39-F15A-B641-B63B-6403FBA6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1800" y="4181496"/>
            <a:ext cx="360040" cy="40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set up and learn SQL on Mac - Macworld UK">
            <a:extLst>
              <a:ext uri="{FF2B5EF4-FFF2-40B4-BE49-F238E27FC236}">
                <a16:creationId xmlns:a16="http://schemas.microsoft.com/office/drawing/2014/main" id="{AF7FAF28-5615-4449-835C-90FAC566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383" y="2710659"/>
            <a:ext cx="1217974" cy="9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9C893D-06BB-3B40-9BB8-04B4148C8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Declarative vs. procedural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 is better? </a:t>
            </a:r>
          </a:p>
          <a:p>
            <a:r>
              <a:rPr kumimoji="1" lang="en-US" altLang="zh-CN" dirty="0"/>
              <a:t>Declarative</a:t>
            </a:r>
          </a:p>
          <a:p>
            <a:pPr lvl="1"/>
            <a:r>
              <a:rPr lang="en" altLang="zh-CN" dirty="0"/>
              <a:t>You say what you want without having to say how to do it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  <a:p>
            <a:r>
              <a:rPr kumimoji="1" lang="en-US" altLang="zh-CN" dirty="0"/>
              <a:t>Procedural</a:t>
            </a:r>
          </a:p>
          <a:p>
            <a:pPr lvl="1"/>
            <a:r>
              <a:rPr lang="en" altLang="zh-CN" dirty="0"/>
              <a:t>You have to specify exact steps to get the result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4928218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Network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62545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37716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Nodes learn about their neighbors via the </a:t>
            </a:r>
            <a:r>
              <a:rPr kumimoji="1" lang="en-US" altLang="zh-CN" dirty="0">
                <a:solidFill>
                  <a:schemeClr val="accent1"/>
                </a:solidFill>
              </a:rPr>
              <a:t>HELLO protocol </a:t>
            </a:r>
          </a:p>
          <a:p>
            <a:pPr marL="342900" indent="-342900">
              <a:buAutoNum type="arabicPeriod"/>
            </a:pPr>
            <a:endParaRPr kumimoji="1" lang="zh-CN" altLang="en-US" dirty="0">
              <a:solidFill>
                <a:srgbClr val="0096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learn about other reachable nodes via </a:t>
            </a:r>
            <a:r>
              <a:rPr kumimoji="1" lang="en-US" altLang="zh-CN" dirty="0">
                <a:solidFill>
                  <a:schemeClr val="accent1"/>
                </a:solidFill>
              </a:rPr>
              <a:t>advertisements</a:t>
            </a:r>
            <a:r>
              <a:rPr kumimoji="1" lang="en-US" altLang="zh-CN" dirty="0"/>
              <a:t> </a:t>
            </a:r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determine the </a:t>
            </a:r>
            <a:r>
              <a:rPr kumimoji="1" lang="en-US" altLang="zh-CN" dirty="0">
                <a:solidFill>
                  <a:schemeClr val="accent1"/>
                </a:solidFill>
              </a:rPr>
              <a:t>minimum-cost</a:t>
            </a:r>
            <a:r>
              <a:rPr kumimoji="1" lang="en-US" altLang="zh-CN" dirty="0"/>
              <a:t> routes (of the routes they know about)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543BFB-790D-1745-9F74-FEA86384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20" y="841276"/>
            <a:ext cx="1744399" cy="1139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A7FD69-9BAC-5545-B23D-275F74171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7" y="2281436"/>
            <a:ext cx="1776402" cy="118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8F9A93-58FE-974C-9D52-4A3192665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0" y="3797609"/>
            <a:ext cx="1696188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sz="1600" dirty="0"/>
              <a:t>Protocol 1: </a:t>
            </a:r>
            <a:r>
              <a:rPr kumimoji="1" lang="en-US" altLang="zh-CN" sz="1600" dirty="0">
                <a:solidFill>
                  <a:srgbClr val="0096FF"/>
                </a:solidFill>
              </a:rPr>
              <a:t>Link-state</a:t>
            </a:r>
          </a:p>
          <a:p>
            <a:pPr lvl="1"/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node's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advertisements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contain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neighbors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link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costs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those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nodes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everyone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their </a:t>
            </a:r>
            <a:r>
              <a:rPr kumimoji="1" lang="en-US" altLang="zh-CN" sz="1600" u="sng" dirty="0"/>
              <a:t>costs to their neighbors</a:t>
            </a:r>
            <a:endParaRPr kumimoji="1" lang="zh-CN" altLang="en-US" sz="1600" u="sng" dirty="0"/>
          </a:p>
          <a:p>
            <a:pPr lvl="2"/>
            <a:r>
              <a:rPr kumimoji="1" lang="en-US" altLang="zh-CN" sz="1600" dirty="0"/>
              <a:t>via </a:t>
            </a:r>
            <a:r>
              <a:rPr kumimoji="1" lang="en-US" altLang="zh-CN" sz="1600" i="1" dirty="0">
                <a:solidFill>
                  <a:srgbClr val="C00000"/>
                </a:solidFill>
              </a:rPr>
              <a:t>flooding</a:t>
            </a:r>
            <a:endParaRPr kumimoji="1" lang="zh-CN" altLang="en-US" sz="1600" i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sz="1600" dirty="0"/>
              <a:t>Integrate using </a:t>
            </a:r>
            <a:r>
              <a:rPr kumimoji="1" lang="en-US" altLang="zh-CN" sz="1600" b="1" dirty="0"/>
              <a:t>Dijkstra's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shortest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path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algorithm</a:t>
            </a:r>
          </a:p>
          <a:p>
            <a:pPr lvl="1"/>
            <a:endParaRPr kumimoji="1" lang="en-US" altLang="zh-CN" sz="1600" b="1" dirty="0"/>
          </a:p>
          <a:p>
            <a:r>
              <a:rPr kumimoji="1" lang="en-US" altLang="zh-CN" sz="1600" dirty="0"/>
              <a:t>Protocol 2: </a:t>
            </a:r>
            <a:r>
              <a:rPr kumimoji="1" lang="en-US" altLang="zh-CN" sz="1600" dirty="0">
                <a:solidFill>
                  <a:srgbClr val="0096FF"/>
                </a:solidFill>
              </a:rPr>
              <a:t>Distance-vector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neighbors</a:t>
            </a:r>
            <a:r>
              <a:rPr kumimoji="1" lang="en-US" altLang="zh-CN" sz="1600" dirty="0"/>
              <a:t> with their </a:t>
            </a:r>
            <a:r>
              <a:rPr kumimoji="1" lang="en-US" altLang="zh-CN" sz="1600" u="sng" dirty="0"/>
              <a:t>cost to all known nodes</a:t>
            </a:r>
            <a:endParaRPr kumimoji="1" lang="zh-CN" altLang="en-US" sz="1600" u="sng" dirty="0"/>
          </a:p>
          <a:p>
            <a:pPr lvl="1"/>
            <a:r>
              <a:rPr kumimoji="1" lang="en-US" altLang="zh-CN" sz="1600" dirty="0"/>
              <a:t>Update routes via </a:t>
            </a:r>
            <a:r>
              <a:rPr kumimoji="1" lang="en-US" altLang="zh-CN" sz="1600" b="1" dirty="0"/>
              <a:t>Bellman-Ford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/>
              <a:t>integration</a:t>
            </a:r>
            <a:endParaRPr kumimoji="1" lang="zh-CN" altLang="en-US" sz="1600" dirty="0"/>
          </a:p>
          <a:p>
            <a:endParaRPr kumimoji="1" lang="zh-CN" altLang="en-US" sz="1600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169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-2282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436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Path-vector Routing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Advertisements include the path, to better </a:t>
            </a:r>
            <a:br>
              <a:rPr kumimoji="1" lang="zh-CN" altLang="en-US" dirty="0"/>
            </a:br>
            <a:r>
              <a:rPr kumimoji="1" lang="en-US" altLang="zh-CN" dirty="0"/>
              <a:t>detect routing loops</a:t>
            </a:r>
            <a:endParaRPr kumimoji="1" lang="zh-CN" altLang="en-US" dirty="0"/>
          </a:p>
          <a:p>
            <a:r>
              <a:rPr lang="en-US" altLang="zh-CN" dirty="0"/>
              <a:t>Hierarchy of Routing</a:t>
            </a:r>
            <a:endParaRPr lang="zh-CN" altLang="en-US" dirty="0"/>
          </a:p>
          <a:p>
            <a:pPr lvl="1"/>
            <a:r>
              <a:rPr lang="en-US" altLang="zh-CN" dirty="0"/>
              <a:t>Route between </a:t>
            </a:r>
            <a:r>
              <a:rPr lang="en-US" altLang="zh-CN" b="1" dirty="0">
                <a:solidFill>
                  <a:srgbClr val="0096FF"/>
                </a:solidFill>
              </a:rPr>
              <a:t>regions</a:t>
            </a:r>
            <a:r>
              <a:rPr lang="en-US" altLang="zh-CN" dirty="0"/>
              <a:t>, and then within a</a:t>
            </a:r>
            <a:br>
              <a:rPr lang="zh-CN" altLang="en-US" dirty="0"/>
            </a:br>
            <a:r>
              <a:rPr lang="en-US" altLang="zh-CN" dirty="0"/>
              <a:t>region </a:t>
            </a:r>
            <a:endParaRPr lang="zh-CN" altLang="en-US" dirty="0"/>
          </a:p>
          <a:p>
            <a:r>
              <a:rPr lang="en-US" altLang="zh-CN" dirty="0"/>
              <a:t>Topological Addressing</a:t>
            </a:r>
            <a:endParaRPr lang="zh-CN" altLang="en-US" dirty="0"/>
          </a:p>
          <a:p>
            <a:pPr lvl="1"/>
            <a:r>
              <a:rPr lang="en-US" altLang="zh-CN" dirty="0"/>
              <a:t>Assign addresses in contiguous blocks to </a:t>
            </a:r>
            <a:br>
              <a:rPr lang="zh-CN" altLang="en-US" dirty="0"/>
            </a:br>
            <a:r>
              <a:rPr lang="en-US" altLang="zh-CN" dirty="0"/>
              <a:t>make advertisements smaller </a:t>
            </a:r>
            <a:endParaRPr kumimoji="1" lang="en-US" altLang="zh-CN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30D1CB-B58A-7E46-A98F-E5F5CA76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58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End-to-end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44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42BB8CD4-D5BA-9C43-8568-8504E683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Scalable Lookup:</a:t>
            </a:r>
            <a:r>
              <a:rPr lang="zh-CN" altLang="en-US" dirty="0"/>
              <a:t> </a:t>
            </a:r>
            <a:r>
              <a:rPr lang="en-US" altLang="zh-CN" dirty="0"/>
              <a:t>DHT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20E82-EE3E-034D-8ECC-47A1E686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9678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DHT:</a:t>
            </a:r>
            <a:r>
              <a:rPr lang="zh-CN" altLang="en-US" dirty="0"/>
              <a:t> </a:t>
            </a:r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hash</a:t>
            </a:r>
            <a:r>
              <a:rPr lang="zh-CN" altLang="en-US" dirty="0"/>
              <a:t> </a:t>
            </a:r>
            <a:r>
              <a:rPr lang="en-US" altLang="zh-CN" dirty="0"/>
              <a:t>table</a:t>
            </a:r>
          </a:p>
          <a:p>
            <a:pPr lvl="1"/>
            <a:r>
              <a:rPr lang="en-US" altLang="zh-CN" dirty="0"/>
              <a:t>Used to find the node responsible for a key quickly</a:t>
            </a:r>
          </a:p>
          <a:p>
            <a:pPr lvl="1"/>
            <a:r>
              <a:rPr lang="en-US" altLang="zh-CN" dirty="0"/>
              <a:t>Distributed index: each node keeps a subset of the index </a:t>
            </a:r>
          </a:p>
          <a:p>
            <a:pPr lvl="1"/>
            <a:endParaRPr lang="en-US" altLang="zh-CN" dirty="0"/>
          </a:p>
          <a:p>
            <a:pPr eaLnBrk="1" hangingPunct="1"/>
            <a:r>
              <a:rPr lang="en-US" altLang="zh-CN" dirty="0"/>
              <a:t>Typical DHT interface:</a:t>
            </a:r>
          </a:p>
          <a:p>
            <a:pPr lvl="1" eaLnBrk="1" hangingPunct="1">
              <a:spcBef>
                <a:spcPts val="1200"/>
              </a:spcBef>
            </a:pPr>
            <a:r>
              <a:rPr lang="fi-FI" altLang="zh-CN" dirty="0" err="1"/>
              <a:t>put</a:t>
            </a:r>
            <a:r>
              <a:rPr lang="fi-FI" altLang="zh-CN" dirty="0"/>
              <a:t>(</a:t>
            </a:r>
            <a:r>
              <a:rPr lang="fi-FI" altLang="zh-CN" dirty="0" err="1"/>
              <a:t>key</a:t>
            </a:r>
            <a:r>
              <a:rPr lang="fi-FI" altLang="zh-CN" dirty="0"/>
              <a:t>, </a:t>
            </a:r>
            <a:r>
              <a:rPr lang="fi-FI" altLang="zh-CN" dirty="0" err="1"/>
              <a:t>value</a:t>
            </a:r>
            <a:r>
              <a:rPr lang="fi-FI" altLang="zh-CN" dirty="0"/>
              <a:t>)</a:t>
            </a:r>
          </a:p>
          <a:p>
            <a:pPr lvl="1" eaLnBrk="1" hangingPunct="1">
              <a:spcBef>
                <a:spcPts val="1200"/>
              </a:spcBef>
            </a:pPr>
            <a:r>
              <a:rPr lang="fi-FI" altLang="zh-CN" dirty="0" err="1"/>
              <a:t>get</a:t>
            </a:r>
            <a:r>
              <a:rPr lang="fi-FI" altLang="zh-CN" dirty="0"/>
              <a:t>(</a:t>
            </a:r>
            <a:r>
              <a:rPr lang="fi-FI" altLang="zh-CN" dirty="0" err="1"/>
              <a:t>key</a:t>
            </a:r>
            <a:r>
              <a:rPr lang="fi-FI" altLang="zh-CN" dirty="0"/>
              <a:t>) -&gt; </a:t>
            </a:r>
            <a:r>
              <a:rPr lang="fi-FI" altLang="zh-CN" dirty="0" err="1"/>
              <a:t>value</a:t>
            </a:r>
            <a:endParaRPr lang="fi-FI" altLang="zh-CN" dirty="0"/>
          </a:p>
          <a:p>
            <a:pPr lvl="1" eaLnBrk="1" hangingPunct="1">
              <a:spcBef>
                <a:spcPts val="1200"/>
              </a:spcBef>
            </a:pPr>
            <a:r>
              <a:rPr lang="en-US" altLang="zh-CN" dirty="0"/>
              <a:t>Loose guarantees about keeping data alive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7253ED2B-E2EA-974E-A4C2-F568DC35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4664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0E2A52E7-96F0-BD49-99D2-D9A40CD5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put()</a:t>
            </a: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E1B7BD93-4680-8744-9CFD-BCF111397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0" y="1562100"/>
            <a:ext cx="7920038" cy="330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46DB482-4FCD-6B4E-A966-E6C770230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56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D67C0D2F-511D-3948-8831-F0BE03B6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get()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DA797117-EAEB-234B-8614-3B930549D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4" y="1346597"/>
            <a:ext cx="8065294" cy="359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307D2A0-6EE6-A340-975C-35CAA97E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698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15D5A06D-3E19-D64C-A5EC-DF1C7CF8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Consistent Hashing</a:t>
            </a:r>
          </a:p>
        </p:txBody>
      </p:sp>
      <p:pic>
        <p:nvPicPr>
          <p:cNvPr id="75779" name="Picture 4">
            <a:extLst>
              <a:ext uri="{FF2B5EF4-FFF2-40B4-BE49-F238E27FC236}">
                <a16:creationId xmlns:a16="http://schemas.microsoft.com/office/drawing/2014/main" id="{B38CAE28-D9ED-9345-AC05-18A2990A4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85" y="1291828"/>
            <a:ext cx="7452122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8672230-5149-CA42-846D-2C35BC9D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5103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>
            <a:extLst>
              <a:ext uri="{FF2B5EF4-FFF2-40B4-BE49-F238E27FC236}">
                <a16:creationId xmlns:a16="http://schemas.microsoft.com/office/drawing/2014/main" id="{96B10638-877C-E841-B531-2609D3D3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67803"/>
            <a:ext cx="7886700" cy="994172"/>
          </a:xfrm>
        </p:spPr>
        <p:txBody>
          <a:bodyPr/>
          <a:lstStyle/>
          <a:p>
            <a:pPr eaLnBrk="1" hangingPunct="1"/>
            <a:r>
              <a:rPr lang="en-US" altLang="zh-CN" dirty="0"/>
              <a:t>Lookups take O(</a:t>
            </a:r>
            <a:r>
              <a:rPr lang="en-US" altLang="zh-CN" i="1" dirty="0">
                <a:latin typeface="Times New Roman" panose="02020603050405020304" pitchFamily="18" charset="0"/>
              </a:rPr>
              <a:t>log(N)</a:t>
            </a:r>
            <a:r>
              <a:rPr lang="en-US" altLang="zh-CN" dirty="0"/>
              <a:t>) hops</a:t>
            </a:r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42CBF9C7-DC48-9249-A893-E7ECD0256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183482"/>
            <a:ext cx="7668815" cy="412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69807E6-1C95-C640-83F9-8D293DE2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2212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A055A4C9-C53D-6949-B2B9-75AE7A0B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Failures might cause incorrect lookup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0D0180-9681-A148-8CE2-A3C90372B2EE}"/>
              </a:ext>
            </a:extLst>
          </p:cNvPr>
          <p:cNvSpPr/>
          <p:nvPr/>
        </p:nvSpPr>
        <p:spPr>
          <a:xfrm>
            <a:off x="2700337" y="1777604"/>
            <a:ext cx="3671888" cy="2753915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A29E5-131D-D047-BF58-336F46A7CED3}"/>
              </a:ext>
            </a:extLst>
          </p:cNvPr>
          <p:cNvSpPr/>
          <p:nvPr/>
        </p:nvSpPr>
        <p:spPr>
          <a:xfrm>
            <a:off x="2051448" y="4045744"/>
            <a:ext cx="935831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A9BB5-F9A7-9D4D-82CB-834C8AD3877E}"/>
              </a:ext>
            </a:extLst>
          </p:cNvPr>
          <p:cNvSpPr/>
          <p:nvPr/>
        </p:nvSpPr>
        <p:spPr>
          <a:xfrm>
            <a:off x="1691879" y="3451623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9FA25-7CBC-9142-8E56-37CF7A1EC68F}"/>
              </a:ext>
            </a:extLst>
          </p:cNvPr>
          <p:cNvSpPr/>
          <p:nvPr/>
        </p:nvSpPr>
        <p:spPr>
          <a:xfrm>
            <a:off x="1619251" y="2533650"/>
            <a:ext cx="937022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436026-331D-0943-A5A3-B435D084B778}"/>
              </a:ext>
            </a:extLst>
          </p:cNvPr>
          <p:cNvSpPr/>
          <p:nvPr/>
        </p:nvSpPr>
        <p:spPr>
          <a:xfrm>
            <a:off x="1907382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6FF7A2-1A82-7F45-8C3B-8F92CDD8D9EA}"/>
              </a:ext>
            </a:extLst>
          </p:cNvPr>
          <p:cNvSpPr/>
          <p:nvPr/>
        </p:nvSpPr>
        <p:spPr>
          <a:xfrm>
            <a:off x="2844404" y="1398985"/>
            <a:ext cx="935831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22420-C8E2-5A47-BB7E-A90E3CCDA62A}"/>
              </a:ext>
            </a:extLst>
          </p:cNvPr>
          <p:cNvSpPr/>
          <p:nvPr/>
        </p:nvSpPr>
        <p:spPr>
          <a:xfrm>
            <a:off x="5507832" y="1453754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50089F0-E76C-FF4E-813B-25030B9FFB33}"/>
              </a:ext>
            </a:extLst>
          </p:cNvPr>
          <p:cNvSpPr/>
          <p:nvPr/>
        </p:nvSpPr>
        <p:spPr>
          <a:xfrm>
            <a:off x="2865835" y="3599260"/>
            <a:ext cx="542925" cy="594122"/>
          </a:xfrm>
          <a:custGeom>
            <a:avLst/>
            <a:gdLst>
              <a:gd name="connsiteX0" fmla="*/ 542751 w 542751"/>
              <a:gd name="connsiteY0" fmla="*/ 792456 h 792456"/>
              <a:gd name="connsiteX1" fmla="*/ 401636 w 542751"/>
              <a:gd name="connsiteY1" fmla="*/ 141122 h 792456"/>
              <a:gd name="connsiteX2" fmla="*/ 0 w 542751"/>
              <a:gd name="connsiteY2" fmla="*/ 0 h 79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751" h="792456">
                <a:moveTo>
                  <a:pt x="542751" y="792456"/>
                </a:moveTo>
                <a:cubicBezTo>
                  <a:pt x="517422" y="532827"/>
                  <a:pt x="492094" y="273198"/>
                  <a:pt x="401636" y="141122"/>
                </a:cubicBezTo>
                <a:cubicBezTo>
                  <a:pt x="311178" y="9046"/>
                  <a:pt x="0" y="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17EA28F-130D-9B42-9DB4-4E55DAB4ACB6}"/>
              </a:ext>
            </a:extLst>
          </p:cNvPr>
          <p:cNvSpPr/>
          <p:nvPr/>
        </p:nvSpPr>
        <p:spPr>
          <a:xfrm>
            <a:off x="3440906" y="2027635"/>
            <a:ext cx="653654" cy="2174081"/>
          </a:xfrm>
          <a:custGeom>
            <a:avLst/>
            <a:gdLst>
              <a:gd name="connsiteX0" fmla="*/ 0 w 653253"/>
              <a:gd name="connsiteY0" fmla="*/ 2898434 h 2898434"/>
              <a:gd name="connsiteX1" fmla="*/ 651302 w 653253"/>
              <a:gd name="connsiteY1" fmla="*/ 1432934 h 2898434"/>
              <a:gd name="connsiteX2" fmla="*/ 206246 w 653253"/>
              <a:gd name="connsiteY2" fmla="*/ 0 h 28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253" h="2898434">
                <a:moveTo>
                  <a:pt x="0" y="2898434"/>
                </a:moveTo>
                <a:cubicBezTo>
                  <a:pt x="308464" y="2407220"/>
                  <a:pt x="616928" y="1916006"/>
                  <a:pt x="651302" y="1432934"/>
                </a:cubicBezTo>
                <a:cubicBezTo>
                  <a:pt x="685676" y="949862"/>
                  <a:pt x="255094" y="202637"/>
                  <a:pt x="206246" y="0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072B881-00DA-9E4B-B85C-BAD0CC1EAF52}"/>
              </a:ext>
            </a:extLst>
          </p:cNvPr>
          <p:cNvSpPr/>
          <p:nvPr/>
        </p:nvSpPr>
        <p:spPr>
          <a:xfrm>
            <a:off x="2821782" y="2826544"/>
            <a:ext cx="927497" cy="1375172"/>
          </a:xfrm>
          <a:custGeom>
            <a:avLst/>
            <a:gdLst>
              <a:gd name="connsiteX0" fmla="*/ 597026 w 927178"/>
              <a:gd name="connsiteY0" fmla="*/ 1834589 h 1834589"/>
              <a:gd name="connsiteX1" fmla="*/ 900967 w 927178"/>
              <a:gd name="connsiteY1" fmla="*/ 705611 h 1834589"/>
              <a:gd name="connsiteX2" fmla="*/ 0 w 927178"/>
              <a:gd name="connsiteY2" fmla="*/ 0 h 183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78" h="1834589">
                <a:moveTo>
                  <a:pt x="597026" y="1834589"/>
                </a:moveTo>
                <a:cubicBezTo>
                  <a:pt x="798748" y="1422982"/>
                  <a:pt x="1000471" y="1011376"/>
                  <a:pt x="900967" y="705611"/>
                </a:cubicBezTo>
                <a:cubicBezTo>
                  <a:pt x="801463" y="399846"/>
                  <a:pt x="32565" y="7237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5E7A5696-5D3E-D54F-8718-EE715F8FEE7E}"/>
              </a:ext>
            </a:extLst>
          </p:cNvPr>
          <p:cNvSpPr/>
          <p:nvPr/>
        </p:nvSpPr>
        <p:spPr>
          <a:xfrm>
            <a:off x="3549254" y="2118122"/>
            <a:ext cx="2076450" cy="2100263"/>
          </a:xfrm>
          <a:custGeom>
            <a:avLst/>
            <a:gdLst>
              <a:gd name="connsiteX0" fmla="*/ 2073309 w 2076638"/>
              <a:gd name="connsiteY0" fmla="*/ 0 h 2800734"/>
              <a:gd name="connsiteX1" fmla="*/ 1747658 w 2076638"/>
              <a:gd name="connsiteY1" fmla="*/ 1693467 h 2800734"/>
              <a:gd name="connsiteX2" fmla="*/ 0 w 2076638"/>
              <a:gd name="connsiteY2" fmla="*/ 2800734 h 280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6638" h="2800734">
                <a:moveTo>
                  <a:pt x="2073309" y="0"/>
                </a:moveTo>
                <a:cubicBezTo>
                  <a:pt x="2083259" y="613339"/>
                  <a:pt x="2093210" y="1226678"/>
                  <a:pt x="1747658" y="1693467"/>
                </a:cubicBezTo>
                <a:cubicBezTo>
                  <a:pt x="1402106" y="2160256"/>
                  <a:pt x="0" y="2800734"/>
                  <a:pt x="0" y="2800734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87054" name="Rectangle 35">
            <a:extLst>
              <a:ext uri="{FF2B5EF4-FFF2-40B4-BE49-F238E27FC236}">
                <a16:creationId xmlns:a16="http://schemas.microsoft.com/office/drawing/2014/main" id="{6E37D9B0-F5C3-9748-96DF-022A4C974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2" y="4855369"/>
            <a:ext cx="59347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 dirty="0">
                <a:latin typeface="+mn-lt"/>
              </a:rPr>
              <a:t>N80 doesn</a:t>
            </a:r>
            <a:r>
              <a:rPr lang="en-US" altLang="en-US" sz="1800" dirty="0">
                <a:latin typeface="+mn-lt"/>
              </a:rPr>
              <a:t>'</a:t>
            </a:r>
            <a:r>
              <a:rPr lang="en-US" altLang="zh-CN" sz="1800" dirty="0">
                <a:latin typeface="+mn-lt"/>
              </a:rPr>
              <a:t>t know correct successor, so incorrect lookup</a:t>
            </a:r>
          </a:p>
        </p:txBody>
      </p:sp>
      <p:sp>
        <p:nvSpPr>
          <p:cNvPr id="87055" name="Rectangle 36">
            <a:extLst>
              <a:ext uri="{FF2B5EF4-FFF2-40B4-BE49-F238E27FC236}">
                <a16:creationId xmlns:a16="http://schemas.microsoft.com/office/drawing/2014/main" id="{4A537F0F-C928-6F4F-BBD9-EB810A13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101454"/>
            <a:ext cx="12461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baseline="30000"/>
              <a:t>Lookup(90)</a:t>
            </a:r>
            <a:endParaRPr lang="en-US" altLang="zh-CN" sz="27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3391E6-9339-3045-B2E1-4DD0E18AE532}"/>
              </a:ext>
            </a:extLst>
          </p:cNvPr>
          <p:cNvCxnSpPr/>
          <p:nvPr/>
        </p:nvCxnSpPr>
        <p:spPr>
          <a:xfrm>
            <a:off x="1475185" y="2749154"/>
            <a:ext cx="12251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D6D400-F795-2046-8EDF-5A0FF98DA735}"/>
              </a:ext>
            </a:extLst>
          </p:cNvPr>
          <p:cNvCxnSpPr/>
          <p:nvPr/>
        </p:nvCxnSpPr>
        <p:spPr>
          <a:xfrm>
            <a:off x="1547812" y="3667125"/>
            <a:ext cx="12239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灯片编号占位符 3">
            <a:extLst>
              <a:ext uri="{FF2B5EF4-FFF2-40B4-BE49-F238E27FC236}">
                <a16:creationId xmlns:a16="http://schemas.microsoft.com/office/drawing/2014/main" id="{FC86DC01-D1AE-714E-8CB9-8BEF9E26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1100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Security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88040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2 Steps towards Building a More Secure System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1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1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Stack Buffer 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1316"/>
            <a:ext cx="6030205" cy="2658096"/>
          </a:xfrm>
        </p:spPr>
        <p:txBody>
          <a:bodyPr>
            <a:normAutofit/>
          </a:bodyPr>
          <a:lstStyle/>
          <a:p>
            <a:r>
              <a:rPr lang="en-US" sz="2000" dirty="0"/>
              <a:t>A Typical Buffer Overflow Attack</a:t>
            </a:r>
          </a:p>
          <a:p>
            <a:pPr lvl="1"/>
            <a:r>
              <a:rPr lang="en-US" dirty="0"/>
              <a:t>Inject malicious code in buffer</a:t>
            </a:r>
          </a:p>
          <a:p>
            <a:pPr lvl="2"/>
            <a:r>
              <a:rPr lang="en-US" dirty="0"/>
              <a:t>E.g., shellcode</a:t>
            </a:r>
          </a:p>
          <a:p>
            <a:pPr lvl="1"/>
            <a:r>
              <a:rPr lang="en-US" dirty="0"/>
              <a:t>Overwrite return address to buffer</a:t>
            </a:r>
          </a:p>
          <a:p>
            <a:pPr lvl="1"/>
            <a:r>
              <a:rPr lang="en-US" dirty="0"/>
              <a:t>Once return, the malicious code runs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12660" y="3278082"/>
            <a:ext cx="1425663" cy="1042516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011011010101010101010110101010101010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1010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2139" y="306423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ebp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6551526" y="3217098"/>
            <a:ext cx="361133" cy="31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82139" y="416670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buf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487406" y="4319574"/>
            <a:ext cx="425253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12661" y="2747599"/>
            <a:ext cx="1425663" cy="521818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01010110101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4" y="4319573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0" y="2885582"/>
            <a:ext cx="0" cy="143399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4" y="2885582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1600" y="4009628"/>
            <a:ext cx="4464496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void function(char *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latin typeface="Courier"/>
                <a:cs typeface="Courier"/>
              </a:rPr>
              <a:t>   char 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[16];</a:t>
            </a: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err="1">
                <a:latin typeface="Courier"/>
                <a:cs typeface="Courier"/>
              </a:rPr>
              <a:t>strcpy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>
                <a:latin typeface="Courier"/>
                <a:cs typeface="Courier"/>
              </a:rPr>
              <a:t>buf,str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912660" y="4320598"/>
            <a:ext cx="14256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8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Defense: DEP (Data Execution Prevention)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33500"/>
            <a:ext cx="7670800" cy="4191000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Execute </a:t>
            </a:r>
            <a:r>
              <a:rPr lang="en-US" altLang="zh-CN" i="1" dirty="0">
                <a:ea typeface="宋体" panose="02010600030101010101" pitchFamily="2" charset="-122"/>
              </a:rPr>
              <a:t>Code</a:t>
            </a:r>
            <a:r>
              <a:rPr lang="en-US" altLang="zh-CN" dirty="0">
                <a:ea typeface="宋体" panose="02010600030101010101" pitchFamily="2" charset="-122"/>
              </a:rPr>
              <a:t>, not </a:t>
            </a:r>
            <a:r>
              <a:rPr lang="en-US" altLang="zh-CN" i="1" dirty="0">
                <a:ea typeface="宋体" panose="02010600030101010101" pitchFamily="2" charset="-122"/>
              </a:rPr>
              <a:t>Data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Data areas marked </a:t>
            </a:r>
            <a:r>
              <a:rPr lang="en-US" altLang="zh-CN" b="1" dirty="0">
                <a:solidFill>
                  <a:schemeClr val="accent1"/>
                </a:solidFill>
                <a:ea typeface="宋体" panose="02010600030101010101" pitchFamily="2" charset="-122"/>
              </a:rPr>
              <a:t>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Stack marked 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Heap marked non-executable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Enforced by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hardware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NX: Non-</a:t>
            </a:r>
            <a:r>
              <a:rPr lang="en-US" altLang="zh-CN" dirty="0" err="1">
                <a:ea typeface="宋体" panose="02010600030101010101" pitchFamily="2" charset="-122"/>
              </a:rPr>
              <a:t>eXecutable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(the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name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on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hardware)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You can load your </a:t>
            </a:r>
            <a:r>
              <a:rPr lang="en-US" altLang="zh-CN" i="1" dirty="0">
                <a:ea typeface="宋体" panose="02010600030101010101" pitchFamily="2" charset="-122"/>
              </a:rPr>
              <a:t>shellcode</a:t>
            </a:r>
            <a:r>
              <a:rPr lang="en-US" altLang="zh-CN" dirty="0">
                <a:ea typeface="宋体" panose="02010600030101010101" pitchFamily="2" charset="-122"/>
              </a:rPr>
              <a:t> in the stack or the heap…but you can't jump to it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to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execute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rgbClr val="C0504D"/>
              </a:buClr>
            </a:pPr>
            <a:r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t>slide </a:t>
            </a:r>
            <a:fld id="{6D25B891-D6B4-4DD2-9979-133D326A701F}" type="slidenum"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pPr>
                <a:buClr>
                  <a:srgbClr val="C0504D"/>
                </a:buClr>
              </a:pPr>
              <a:t>94</a:t>
            </a:fld>
            <a:endParaRPr lang="en-US" altLang="zh-CN" sz="1000">
              <a:solidFill>
                <a:srgbClr val="EEECE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731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Attack: Code Reuse (instead of inject)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563071" cy="4302497"/>
          </a:xfrm>
        </p:spPr>
        <p:txBody>
          <a:bodyPr>
            <a:noAutofit/>
          </a:bodyPr>
          <a:lstStyle/>
          <a:p>
            <a:r>
              <a:rPr lang="en-US" dirty="0"/>
              <a:t>ROP: Return-oriented Programming</a:t>
            </a:r>
          </a:p>
          <a:p>
            <a:pPr lvl="1"/>
            <a:r>
              <a:rPr lang="en-US" dirty="0"/>
              <a:t>Find code gadgets in existed code base</a:t>
            </a:r>
          </a:p>
          <a:p>
            <a:pPr lvl="2"/>
            <a:r>
              <a:rPr lang="en-US" dirty="0"/>
              <a:t>Usually 1-3 instructions, ends with 'ret'</a:t>
            </a:r>
          </a:p>
          <a:p>
            <a:pPr lvl="2"/>
            <a:r>
              <a:rPr lang="en-US" dirty="0"/>
              <a:t>In </a:t>
            </a:r>
            <a:r>
              <a:rPr lang="en-US" dirty="0" err="1"/>
              <a:t>libc</a:t>
            </a:r>
            <a:r>
              <a:rPr lang="en-US" dirty="0"/>
              <a:t> and application, intended and unintended</a:t>
            </a:r>
          </a:p>
          <a:p>
            <a:pPr lvl="1"/>
            <a:r>
              <a:rPr lang="en-US" dirty="0"/>
              <a:t>Push address of gadgets on the stack</a:t>
            </a:r>
          </a:p>
          <a:p>
            <a:pPr lvl="1"/>
            <a:r>
              <a:rPr lang="en-US" dirty="0"/>
              <a:t>Leverage 'ret' at the end of gadget to</a:t>
            </a:r>
            <a:br>
              <a:rPr lang="en-US" dirty="0"/>
            </a:br>
            <a:r>
              <a:rPr lang="en-US" dirty="0"/>
              <a:t> connect each code gadgets</a:t>
            </a:r>
            <a:endParaRPr lang="en-US" sz="3600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 code injection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13318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Integrity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lang="en-US" altLang="zh-CN" dirty="0"/>
              <a:t>Main idea: pre-determine </a:t>
            </a:r>
            <a:r>
              <a:rPr lang="en-US" altLang="zh-CN" b="1" dirty="0">
                <a:solidFill>
                  <a:srgbClr val="C00000"/>
                </a:solidFill>
              </a:rPr>
              <a:t>control flow graph </a:t>
            </a:r>
            <a:r>
              <a:rPr lang="en-US" altLang="zh-CN" dirty="0"/>
              <a:t>(CFG) of an application</a:t>
            </a:r>
          </a:p>
          <a:p>
            <a:pPr lvl="1"/>
            <a:r>
              <a:rPr lang="en-US" altLang="zh-CN" dirty="0"/>
              <a:t>Static analysis of source code</a:t>
            </a:r>
          </a:p>
          <a:p>
            <a:pPr lvl="1"/>
            <a:r>
              <a:rPr lang="en-US" altLang="zh-CN" dirty="0"/>
              <a:t>Static binary analysis 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 </a:t>
            </a:r>
            <a:r>
              <a:rPr lang="en-US" altLang="zh-CN" b="1" dirty="0">
                <a:solidFill>
                  <a:srgbClr val="C00000"/>
                </a:solidFill>
              </a:rPr>
              <a:t>CFI</a:t>
            </a:r>
          </a:p>
          <a:p>
            <a:pPr lvl="1"/>
            <a:r>
              <a:rPr lang="en-US" altLang="zh-CN" dirty="0"/>
              <a:t>Execution profiling</a:t>
            </a:r>
          </a:p>
          <a:p>
            <a:pPr lvl="1"/>
            <a:r>
              <a:rPr lang="en-US" altLang="zh-CN" dirty="0"/>
              <a:t>Explicit specification of security policy</a:t>
            </a:r>
          </a:p>
          <a:p>
            <a:r>
              <a:rPr lang="en-US" altLang="zh-CN" dirty="0"/>
              <a:t>Execution must follow the pre-determined 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2146556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Control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Flow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Integrity</a:t>
            </a:r>
          </a:p>
        </p:txBody>
      </p:sp>
    </p:spTree>
    <p:extLst>
      <p:ext uri="{BB962C8B-B14F-4D97-AF65-F5344CB8AC3E}">
        <p14:creationId xmlns:p14="http://schemas.microsoft.com/office/powerpoint/2010/main" val="2983173840"/>
      </p:ext>
    </p:extLst>
  </p:cSld>
  <p:clrMapOvr>
    <a:masterClrMapping/>
  </p:clrMapOvr>
  <p:transition advClick="0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0791165-0E4F-4043-A79E-278134D0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flow tracking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340B045-123A-DC44-9038-229CE146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Usage-1:</a:t>
            </a:r>
            <a:r>
              <a:rPr lang="zh-CN" altLang="en-US" dirty="0"/>
              <a:t> </a:t>
            </a:r>
            <a:r>
              <a:rPr lang="en-US" altLang="zh-CN" dirty="0"/>
              <a:t>protect</a:t>
            </a:r>
            <a:r>
              <a:rPr lang="zh-CN" altLang="en-US" dirty="0"/>
              <a:t> </a:t>
            </a:r>
            <a:r>
              <a:rPr lang="en-US" altLang="zh-CN" dirty="0"/>
              <a:t>critical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track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ensure</a:t>
            </a:r>
            <a:r>
              <a:rPr lang="zh-CN" altLang="en-US" dirty="0"/>
              <a:t> </a:t>
            </a:r>
            <a:r>
              <a:rPr lang="en-US" altLang="zh-CN" dirty="0"/>
              <a:t>none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leaked</a:t>
            </a:r>
          </a:p>
          <a:p>
            <a:pPr lvl="1"/>
            <a:endParaRPr lang="en-US" altLang="zh-CN" dirty="0"/>
          </a:p>
          <a:p>
            <a:r>
              <a:rPr lang="en-US" altLang="zh-CN" dirty="0">
                <a:solidFill>
                  <a:schemeClr val="tx1"/>
                </a:solidFill>
              </a:rPr>
              <a:t>Usage-2: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defend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against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suspicious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input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data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E.g.,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one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input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data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cannot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flow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to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return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address!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111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Tainting: Data Flow Tracking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Apply access policy along the data flow</a:t>
            </a:r>
          </a:p>
          <a:p>
            <a:pPr lvl="1"/>
            <a:r>
              <a:rPr kumimoji="1" lang="en-US" altLang="zh-CN" dirty="0"/>
              <a:t>E.g., a password cannot be sent to Internet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credit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untrusted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executed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7990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TaintDroid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9348"/>
            <a:ext cx="7396117" cy="352839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966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the Input Data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3324"/>
            <a:ext cx="9144000" cy="416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42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Data Privacy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3328"/>
            <a:ext cx="8095928" cy="3771636"/>
          </a:xfrm>
        </p:spPr>
        <p:txBody>
          <a:bodyPr>
            <a:noAutofit/>
          </a:bodyPr>
          <a:lstStyle/>
          <a:p>
            <a:r>
              <a:rPr kumimoji="1" lang="en-US" altLang="zh-CN" sz="2000" b="0" dirty="0"/>
              <a:t>Will data be vulnerable to misuse?</a:t>
            </a:r>
            <a:endParaRPr lang="en-US" altLang="zh-CN" sz="2000" b="0" dirty="0"/>
          </a:p>
          <a:p>
            <a:r>
              <a:rPr lang="en-US" altLang="zh-CN" sz="2000" b="0" dirty="0"/>
              <a:t>What's the target of data privacy system?</a:t>
            </a:r>
          </a:p>
          <a:p>
            <a:pPr lvl="1"/>
            <a:r>
              <a:rPr lang="en-US" altLang="zh-CN" sz="2000" dirty="0"/>
              <a:t>Allow data to be used, and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Protect data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sz="2000" b="0" dirty="0"/>
              <a:t>What are introduced in the class?</a:t>
            </a:r>
          </a:p>
          <a:p>
            <a:pPr lvl="1"/>
            <a:r>
              <a:rPr lang="en-US" altLang="zh-CN" sz="2000" dirty="0"/>
              <a:t>Basic data privacy method </a:t>
            </a:r>
          </a:p>
          <a:p>
            <a:pPr lvl="2"/>
            <a:r>
              <a:rPr lang="en-US" altLang="zh-CN" dirty="0"/>
              <a:t>HE, ZKP, </a:t>
            </a:r>
            <a:r>
              <a:rPr lang="en-US" altLang="zh-CN" dirty="0" err="1"/>
              <a:t>sMPC</a:t>
            </a:r>
            <a:r>
              <a:rPr lang="en-US" altLang="zh-CN" dirty="0"/>
              <a:t>, SS, OT, GC, DP,</a:t>
            </a:r>
            <a:r>
              <a:rPr lang="zh-CN" altLang="en-US" dirty="0"/>
              <a:t> </a:t>
            </a:r>
            <a:r>
              <a:rPr lang="en-US" altLang="zh-CN" dirty="0"/>
              <a:t>Enclave/TEE, …</a:t>
            </a:r>
          </a:p>
          <a:p>
            <a:pPr lvl="1"/>
            <a:r>
              <a:rPr lang="en-US" altLang="zh-CN" sz="2000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073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43D-09D2-EB4D-B711-2076F127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TEE:</a:t>
            </a:r>
            <a:r>
              <a:rPr lang="zh-CN" altLang="en-US" dirty="0"/>
              <a:t> </a:t>
            </a:r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C9225-783C-544C-8C82-9CE98DF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5332"/>
            <a:ext cx="8229600" cy="3704658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Widely deployed </a:t>
            </a:r>
            <a:r>
              <a:rPr kumimoji="1" lang="en-US" altLang="zh-CN" sz="1800" dirty="0">
                <a:latin typeface="+mn-lt"/>
              </a:rPr>
              <a:t>on</a:t>
            </a:r>
            <a:r>
              <a:rPr kumimoji="1" lang="en" altLang="zh-CN" sz="1800" dirty="0">
                <a:latin typeface="+mn-lt"/>
              </a:rPr>
              <a:t> mobile devices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Every Android device must deploy TEE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Mostly based on ARM </a:t>
            </a:r>
            <a:r>
              <a:rPr kumimoji="1" lang="en" altLang="zh-CN" sz="1800" dirty="0" err="1">
                <a:latin typeface="+mn-lt"/>
              </a:rPr>
              <a:t>TrustZone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An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isolated</a:t>
            </a:r>
            <a:r>
              <a:rPr kumimoji="1" lang="en" altLang="zh-CN" sz="1800" dirty="0">
                <a:latin typeface="+mn-lt"/>
              </a:rPr>
              <a:t> &amp;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privileged</a:t>
            </a:r>
            <a:r>
              <a:rPr kumimoji="1" lang="en" altLang="zh-CN" sz="1800" dirty="0">
                <a:latin typeface="+mn-lt"/>
              </a:rPr>
              <a:t> environment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TEE c</a:t>
            </a:r>
            <a:r>
              <a:rPr kumimoji="1" lang="en-US" altLang="zh-CN" sz="1800" dirty="0">
                <a:latin typeface="+mn-lt"/>
              </a:rPr>
              <a:t>an</a:t>
            </a:r>
            <a:r>
              <a:rPr kumimoji="1" lang="en" altLang="zh-CN" sz="1800" dirty="0">
                <a:latin typeface="+mn-lt"/>
              </a:rPr>
              <a:t> access all </a:t>
            </a:r>
            <a:r>
              <a:rPr kumimoji="1" lang="en-US" altLang="zh-CN" sz="1800" dirty="0">
                <a:latin typeface="+mn-lt"/>
              </a:rPr>
              <a:t>DRAM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&amp;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peripherals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REE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cannot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access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TEE's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resources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Designed to be secured and small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For</a:t>
            </a:r>
            <a:r>
              <a:rPr kumimoji="1" lang="en" altLang="zh-CN" sz="1800" dirty="0">
                <a:latin typeface="+mn-lt"/>
              </a:rPr>
              <a:t> </a:t>
            </a:r>
            <a:r>
              <a:rPr kumimoji="1" lang="en" altLang="zh-CN" sz="1800" dirty="0" err="1">
                <a:latin typeface="+mn-lt"/>
              </a:rPr>
              <a:t>secur</a:t>
            </a:r>
            <a:r>
              <a:rPr kumimoji="1" lang="en-US" altLang="zh-CN" sz="1800" dirty="0" err="1">
                <a:latin typeface="+mn-lt"/>
              </a:rPr>
              <a:t>ity</a:t>
            </a:r>
            <a:r>
              <a:rPr kumimoji="1" lang="en-US" altLang="zh-CN" sz="1800" dirty="0">
                <a:latin typeface="+mn-lt"/>
              </a:rPr>
              <a:t>-</a:t>
            </a:r>
            <a:r>
              <a:rPr kumimoji="1" lang="en" altLang="zh-CN" sz="1800" dirty="0">
                <a:latin typeface="+mn-lt"/>
              </a:rPr>
              <a:t>critical tasks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(e.g.,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fingerprint</a:t>
            </a:r>
            <a:r>
              <a:rPr kumimoji="1" lang="zh-CN" altLang="en-US" sz="1800" dirty="0">
                <a:latin typeface="+mn-lt"/>
              </a:rPr>
              <a:t> </a:t>
            </a:r>
            <a:br>
              <a:rPr kumimoji="1" lang="en-US" altLang="zh-CN" sz="1800" dirty="0">
                <a:latin typeface="+mn-lt"/>
              </a:rPr>
            </a:br>
            <a:r>
              <a:rPr kumimoji="1" lang="en-US" altLang="zh-CN" sz="1800" dirty="0">
                <a:latin typeface="+mn-lt"/>
              </a:rPr>
              <a:t>checker,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mobile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payment,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etc.)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1A6CC7-9D9E-D341-95E6-BD2CDDA2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58F36-BA48-7947-BBF5-E9AE169EA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398" y="1633364"/>
            <a:ext cx="3847210" cy="2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45909</TotalTime>
  <Words>5834</Words>
  <Application>Microsoft Macintosh PowerPoint</Application>
  <PresentationFormat>全屏显示(16:10)</PresentationFormat>
  <Paragraphs>1230</Paragraphs>
  <Slides>103</Slides>
  <Notes>48</Notes>
  <HiddenSlides>1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103</vt:i4>
      </vt:variant>
    </vt:vector>
  </HeadingPairs>
  <TitlesOfParts>
    <vt:vector size="119" baseType="lpstr">
      <vt:lpstr>等线</vt:lpstr>
      <vt:lpstr>等线</vt:lpstr>
      <vt:lpstr>Söhne</vt:lpstr>
      <vt:lpstr>Arial</vt:lpstr>
      <vt:lpstr>Calibri</vt:lpstr>
      <vt:lpstr>Calibri Light</vt:lpstr>
      <vt:lpstr>Cambria Math</vt:lpstr>
      <vt:lpstr>Candara</vt:lpstr>
      <vt:lpstr>Consolas</vt:lpstr>
      <vt:lpstr>Courier</vt:lpstr>
      <vt:lpstr>Eras Medium ITC</vt:lpstr>
      <vt:lpstr>Roboto</vt:lpstr>
      <vt:lpstr>Symbol</vt:lpstr>
      <vt:lpstr>Times New Roman</vt:lpstr>
      <vt:lpstr>Verdana</vt:lpstr>
      <vt:lpstr>1_Office 主题​​</vt:lpstr>
      <vt:lpstr>Review</vt:lpstr>
      <vt:lpstr>Review: widely used transaction (TX)s </vt:lpstr>
      <vt:lpstr>Review: What is a transaction (TX)?</vt:lpstr>
      <vt:lpstr>Review: TX enforces ACID properties</vt:lpstr>
      <vt:lpstr>Problem of OCC &amp; 2PL </vt:lpstr>
      <vt:lpstr>Multi-version Concurrency Control</vt:lpstr>
      <vt:lpstr>Snapshot Isolation</vt:lpstr>
      <vt:lpstr>Snapshot Isolation Implementation</vt:lpstr>
      <vt:lpstr>Time in Snapshot Isolation </vt:lpstr>
      <vt:lpstr>Question of Snapshot Isolation</vt:lpstr>
      <vt:lpstr>Nested transactions </vt:lpstr>
      <vt:lpstr>Multi-site transaction </vt:lpstr>
      <vt:lpstr>Multi-site transaction </vt:lpstr>
      <vt:lpstr>2-Phase Commit: for distributed transactions</vt:lpstr>
      <vt:lpstr>PowerPoint 演示文稿</vt:lpstr>
      <vt:lpstr>Question: what about the lock release? </vt:lpstr>
      <vt:lpstr>Lock releases in nested transaction </vt:lpstr>
      <vt:lpstr>Summary: Two-phase Commit</vt:lpstr>
      <vt:lpstr>Replication Consistency</vt:lpstr>
      <vt:lpstr>Pessimistic Replication</vt:lpstr>
      <vt:lpstr>Quorum</vt:lpstr>
      <vt:lpstr>Quorum</vt:lpstr>
      <vt:lpstr>RSM: Replicated State Machines</vt:lpstr>
      <vt:lpstr>PowerPoint 演示文稿</vt:lpstr>
      <vt:lpstr>Primary-backup with viewserver</vt:lpstr>
      <vt:lpstr>PowerPoint 演示文稿</vt:lpstr>
      <vt:lpstr>Paxos Players</vt:lpstr>
      <vt:lpstr>Paxos in Action: Phase 0</vt:lpstr>
      <vt:lpstr>Paxos in Action: Phase 1a (Prepare)</vt:lpstr>
      <vt:lpstr>Paxos in Action: Phase 1b (Prepare)</vt:lpstr>
      <vt:lpstr>Paxos in Action: Phase 2a (Accept)</vt:lpstr>
      <vt:lpstr>Paxos in Action: Phase 2b (Accept)</vt:lpstr>
      <vt:lpstr>Paxos in Action: Phase 3 (Learn)</vt:lpstr>
      <vt:lpstr>(Basic) Paxos Summary</vt:lpstr>
      <vt:lpstr>Multi-Paxos builds on top of the basic Paxos </vt:lpstr>
      <vt:lpstr>Single-decree Paxos vs. Multi-Paxos </vt:lpstr>
      <vt:lpstr>Basic Multi-Paxos </vt:lpstr>
      <vt:lpstr>Optimization with leaders</vt:lpstr>
      <vt:lpstr>What’s wrong w/ Paxos (from raft’s point of view)</vt:lpstr>
      <vt:lpstr>Raft’s high-level approach: problem decomposition </vt:lpstr>
      <vt:lpstr>Raft server states </vt:lpstr>
      <vt:lpstr>Raft basics: terms  </vt:lpstr>
      <vt:lpstr>Raft startup, Heartbeats &amp; Timeouts </vt:lpstr>
      <vt:lpstr>Review: Election Basics </vt:lpstr>
      <vt:lpstr>Normal operations (append log entry) of raft</vt:lpstr>
      <vt:lpstr>Challenge: crash can cause log to inconsistencies </vt:lpstr>
      <vt:lpstr>Consistency of the log </vt:lpstr>
      <vt:lpstr>AppendEntries consistency checks </vt:lpstr>
      <vt:lpstr>Safety requirement of the commit entry </vt:lpstr>
      <vt:lpstr>Distributed Transaction &amp; Replications </vt:lpstr>
      <vt:lpstr>Big picture of Spanner (a standard distributed database) </vt:lpstr>
      <vt:lpstr>Read-write TX: put it all together </vt:lpstr>
      <vt:lpstr>Data models of computing systems </vt:lpstr>
      <vt:lpstr>Principle: be declarative, not procedural   </vt:lpstr>
      <vt:lpstr>Relational model vs. key-value model </vt:lpstr>
      <vt:lpstr>PowerPoint 演示文稿</vt:lpstr>
      <vt:lpstr>OSI, TCP/IP &amp; Protocol Stack</vt:lpstr>
      <vt:lpstr>Layers in Network</vt:lpstr>
      <vt:lpstr>Signal Transmission on Analog Line</vt:lpstr>
      <vt:lpstr>VCO: Voltage Controlled Oscillator</vt:lpstr>
      <vt:lpstr>Manchester Code</vt:lpstr>
      <vt:lpstr>Error Handling</vt:lpstr>
      <vt:lpstr>Example-1: Simple Parity Check</vt:lpstr>
      <vt:lpstr>Control-plane VS. Data-plane</vt:lpstr>
      <vt:lpstr>Distributed Routing: 3 Steps in General </vt:lpstr>
      <vt:lpstr>Two Types of Routing Protocol</vt:lpstr>
      <vt:lpstr>PowerPoint 演示文稿</vt:lpstr>
      <vt:lpstr>3 Ways to Scale</vt:lpstr>
      <vt:lpstr>NAT</vt:lpstr>
      <vt:lpstr>PowerPoint 演示文稿</vt:lpstr>
      <vt:lpstr>The End-to-end Layer</vt:lpstr>
      <vt:lpstr>Assurance of End-to-end Protocol</vt:lpstr>
      <vt:lpstr>Handling Packet Loss</vt:lpstr>
      <vt:lpstr>Network Congestion</vt:lpstr>
      <vt:lpstr>Congestion Control</vt:lpstr>
      <vt:lpstr>AIMD (Additive Increase, Multiplicative Decrease)</vt:lpstr>
      <vt:lpstr>Problems with AIMD</vt:lpstr>
      <vt:lpstr>Retrofitting TCP</vt:lpstr>
      <vt:lpstr>AIMD Leads to Efficiency and Fairness</vt:lpstr>
      <vt:lpstr>How to Use socket to Access www.baidu.com ?</vt:lpstr>
      <vt:lpstr>DNS Hierarchy (a partial view)</vt:lpstr>
      <vt:lpstr>DNS Request Process</vt:lpstr>
      <vt:lpstr>Scalable Lookup: DHT</vt:lpstr>
      <vt:lpstr>A DHT in Operation: put()</vt:lpstr>
      <vt:lpstr>A DHT in Operation: get()</vt:lpstr>
      <vt:lpstr>Consistent Hashing</vt:lpstr>
      <vt:lpstr>Lookups take O(log(N)) hops</vt:lpstr>
      <vt:lpstr>Failures might cause incorrect lookup </vt:lpstr>
      <vt:lpstr>PowerPoint 演示文稿</vt:lpstr>
      <vt:lpstr>2 Steps towards Building a More Secure System</vt:lpstr>
      <vt:lpstr>Complete Mediation</vt:lpstr>
      <vt:lpstr>Example: Unix FS</vt:lpstr>
      <vt:lpstr>Review: Stack Buffer Overflow</vt:lpstr>
      <vt:lpstr>Defense: DEP (Data Execution Prevention)</vt:lpstr>
      <vt:lpstr>Attack: Code Reuse (instead of inject) Attack</vt:lpstr>
      <vt:lpstr>CFI: Control Flow Integrity</vt:lpstr>
      <vt:lpstr>CFI: Control Flow Integrity</vt:lpstr>
      <vt:lpstr>Data flow tracking</vt:lpstr>
      <vt:lpstr>Tainting: Data Flow Tracking</vt:lpstr>
      <vt:lpstr>TaintDroid</vt:lpstr>
      <vt:lpstr>Trace the Input Data</vt:lpstr>
      <vt:lpstr>Data Privacy</vt:lpstr>
      <vt:lpstr>TEE: Trusted Execution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1571</cp:revision>
  <cp:lastPrinted>2020-03-02T13:38:09Z</cp:lastPrinted>
  <dcterms:created xsi:type="dcterms:W3CDTF">2017-11-24T09:35:45Z</dcterms:created>
  <dcterms:modified xsi:type="dcterms:W3CDTF">2022-12-29T01:10:31Z</dcterms:modified>
</cp:coreProperties>
</file>