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92"/>
  </p:notesMasterIdLst>
  <p:handoutMasterIdLst>
    <p:handoutMasterId r:id="rId93"/>
  </p:handoutMasterIdLst>
  <p:sldIdLst>
    <p:sldId id="2241" r:id="rId2"/>
    <p:sldId id="2940" r:id="rId3"/>
    <p:sldId id="2930" r:id="rId4"/>
    <p:sldId id="4593" r:id="rId5"/>
    <p:sldId id="2939" r:id="rId6"/>
    <p:sldId id="2954" r:id="rId7"/>
    <p:sldId id="2907" r:id="rId8"/>
    <p:sldId id="4591" r:id="rId9"/>
    <p:sldId id="2936" r:id="rId10"/>
    <p:sldId id="2931" r:id="rId11"/>
    <p:sldId id="2952" r:id="rId12"/>
    <p:sldId id="2932" r:id="rId13"/>
    <p:sldId id="2947" r:id="rId14"/>
    <p:sldId id="2934" r:id="rId15"/>
    <p:sldId id="2866" r:id="rId16"/>
    <p:sldId id="2869" r:id="rId17"/>
    <p:sldId id="2274" r:id="rId18"/>
    <p:sldId id="2275" r:id="rId19"/>
    <p:sldId id="2276" r:id="rId20"/>
    <p:sldId id="2277" r:id="rId21"/>
    <p:sldId id="2870" r:id="rId22"/>
    <p:sldId id="2872" r:id="rId23"/>
    <p:sldId id="2873" r:id="rId24"/>
    <p:sldId id="2874" r:id="rId25"/>
    <p:sldId id="2875" r:id="rId26"/>
    <p:sldId id="2876" r:id="rId27"/>
    <p:sldId id="2877" r:id="rId28"/>
    <p:sldId id="2860" r:id="rId29"/>
    <p:sldId id="2879" r:id="rId30"/>
    <p:sldId id="2878" r:id="rId31"/>
    <p:sldId id="2429" r:id="rId32"/>
    <p:sldId id="2279" r:id="rId33"/>
    <p:sldId id="2423" r:id="rId34"/>
    <p:sldId id="2422" r:id="rId35"/>
    <p:sldId id="2424" r:id="rId36"/>
    <p:sldId id="4592" r:id="rId37"/>
    <p:sldId id="2880" r:id="rId38"/>
    <p:sldId id="2445" r:id="rId39"/>
    <p:sldId id="2251" r:id="rId40"/>
    <p:sldId id="2855" r:id="rId41"/>
    <p:sldId id="2284" r:id="rId42"/>
    <p:sldId id="2285" r:id="rId43"/>
    <p:sldId id="2286" r:id="rId44"/>
    <p:sldId id="2863" r:id="rId45"/>
    <p:sldId id="2864" r:id="rId46"/>
    <p:sldId id="771" r:id="rId47"/>
    <p:sldId id="2287" r:id="rId48"/>
    <p:sldId id="2288" r:id="rId49"/>
    <p:sldId id="2289" r:id="rId50"/>
    <p:sldId id="2290" r:id="rId51"/>
    <p:sldId id="2291" r:id="rId52"/>
    <p:sldId id="2293" r:id="rId53"/>
    <p:sldId id="2294" r:id="rId54"/>
    <p:sldId id="2295" r:id="rId55"/>
    <p:sldId id="2418" r:id="rId56"/>
    <p:sldId id="2296" r:id="rId57"/>
    <p:sldId id="2297" r:id="rId58"/>
    <p:sldId id="2298" r:id="rId59"/>
    <p:sldId id="2300" r:id="rId60"/>
    <p:sldId id="787" r:id="rId61"/>
    <p:sldId id="2426" r:id="rId62"/>
    <p:sldId id="2427" r:id="rId63"/>
    <p:sldId id="2428" r:id="rId64"/>
    <p:sldId id="2431" r:id="rId65"/>
    <p:sldId id="2292" r:id="rId66"/>
    <p:sldId id="2446" r:id="rId67"/>
    <p:sldId id="2432" r:id="rId68"/>
    <p:sldId id="292" r:id="rId69"/>
    <p:sldId id="2302" r:id="rId70"/>
    <p:sldId id="2419" r:id="rId71"/>
    <p:sldId id="2304" r:id="rId72"/>
    <p:sldId id="2309" r:id="rId73"/>
    <p:sldId id="2421" r:id="rId74"/>
    <p:sldId id="2867" r:id="rId75"/>
    <p:sldId id="2310" r:id="rId76"/>
    <p:sldId id="2312" r:id="rId77"/>
    <p:sldId id="2313" r:id="rId78"/>
    <p:sldId id="2430" r:id="rId79"/>
    <p:sldId id="2301" r:id="rId80"/>
    <p:sldId id="2433" r:id="rId81"/>
    <p:sldId id="2447" r:id="rId82"/>
    <p:sldId id="2436" r:id="rId83"/>
    <p:sldId id="2437" r:id="rId84"/>
    <p:sldId id="2438" r:id="rId85"/>
    <p:sldId id="2439" r:id="rId86"/>
    <p:sldId id="2440" r:id="rId87"/>
    <p:sldId id="2441" r:id="rId88"/>
    <p:sldId id="2434" r:id="rId89"/>
    <p:sldId id="2449" r:id="rId90"/>
    <p:sldId id="2443" r:id="rId91"/>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2925" userDrawn="1">
          <p15:clr>
            <a:srgbClr val="A4A3A4"/>
          </p15:clr>
        </p15:guide>
        <p15:guide id="4" orient="horz" pos="180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FDFF"/>
    <a:srgbClr val="F6F9D6"/>
    <a:srgbClr val="B0FFD3"/>
    <a:srgbClr val="0432FF"/>
    <a:srgbClr val="BE384B"/>
    <a:srgbClr val="E2EAF7"/>
    <a:srgbClr val="FF5F00"/>
    <a:srgbClr val="FF7E79"/>
    <a:srgbClr val="FFFC00"/>
    <a:srgbClr val="73FE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0F638B-03FB-AD47-939B-9D72A313047C}" v="26" dt="2022-10-10T15:02:08.812"/>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877" autoAdjust="0"/>
    <p:restoredTop sz="72184" autoAdjust="0"/>
  </p:normalViewPr>
  <p:slideViewPr>
    <p:cSldViewPr>
      <p:cViewPr>
        <p:scale>
          <a:sx n="86" d="100"/>
          <a:sy n="86" d="100"/>
        </p:scale>
        <p:origin x="288" y="168"/>
      </p:cViewPr>
      <p:guideLst>
        <p:guide pos="2925"/>
        <p:guide orient="horz" pos="1800"/>
      </p:guideLst>
    </p:cSldViewPr>
  </p:slideViewPr>
  <p:outlineViewPr>
    <p:cViewPr>
      <p:scale>
        <a:sx n="33" d="100"/>
        <a:sy n="33" d="100"/>
      </p:scale>
      <p:origin x="0" y="-5720"/>
    </p:cViewPr>
  </p:outlineViewPr>
  <p:notesTextViewPr>
    <p:cViewPr>
      <p:scale>
        <a:sx n="65" d="100"/>
        <a:sy n="65"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 Id="rId98"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2023/12/4</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2023/12/4</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routledge.com/Domain-Specific-Processors-Systems-Architectures-Modeling-and-Simulation/Bhattacharyya-Deprettere-Teich/p/book/9780824747114"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sng" strike="noStrike" kern="1200" dirty="0">
                <a:solidFill>
                  <a:schemeClr val="tx1"/>
                </a:solidFill>
                <a:effectLst/>
                <a:latin typeface="+mn-lt"/>
                <a:ea typeface="+mn-ea"/>
                <a:cs typeface="+mn-cs"/>
                <a:hlinkClick r:id="rId3"/>
              </a:rPr>
              <a:t>Domain-Specific Processors</a:t>
            </a: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3628385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Wikipedia</a:t>
            </a:r>
          </a:p>
          <a:p>
            <a:r>
              <a:rPr kumimoji="1" lang="en-US" altLang="zh-CN" dirty="0"/>
              <a:t>Mate60: https://</a:t>
            </a:r>
            <a:r>
              <a:rPr kumimoji="1" lang="en-US" altLang="zh-CN" dirty="0" err="1"/>
              <a:t>nanoreview.net</a:t>
            </a:r>
            <a:r>
              <a:rPr kumimoji="1" lang="en-US" altLang="zh-CN" dirty="0"/>
              <a:t>/</a:t>
            </a:r>
            <a:r>
              <a:rPr kumimoji="1" lang="en-US" altLang="zh-CN" dirty="0" err="1"/>
              <a:t>en</a:t>
            </a:r>
            <a:r>
              <a:rPr kumimoji="1" lang="en-US" altLang="zh-CN" dirty="0"/>
              <a:t>/soc-compare/qualcomm-snapdragon-875-vs-hisilicon-kirin-9000</a:t>
            </a:r>
          </a:p>
          <a:p>
            <a:r>
              <a:rPr kumimoji="1" lang="en-US" altLang="zh-CN" dirty="0"/>
              <a:t>Intel CPU: https://</a:t>
            </a:r>
            <a:r>
              <a:rPr kumimoji="1" lang="en-US" altLang="zh-CN" dirty="0" err="1"/>
              <a:t>setiathome.berkeley.edu</a:t>
            </a:r>
            <a:r>
              <a:rPr kumimoji="1" lang="en-US" altLang="zh-CN" dirty="0"/>
              <a:t>/</a:t>
            </a:r>
            <a:r>
              <a:rPr kumimoji="1" lang="en-US" altLang="zh-CN" dirty="0" err="1"/>
              <a:t>cpu_list.php</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3860226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Wikipedia</a:t>
            </a:r>
          </a:p>
          <a:p>
            <a:r>
              <a:rPr kumimoji="1" lang="en-US" altLang="zh-CN" dirty="0"/>
              <a:t>Mate60: https://</a:t>
            </a:r>
            <a:r>
              <a:rPr kumimoji="1" lang="en-US" altLang="zh-CN" dirty="0" err="1"/>
              <a:t>nanoreview.net</a:t>
            </a:r>
            <a:r>
              <a:rPr kumimoji="1" lang="en-US" altLang="zh-CN" dirty="0"/>
              <a:t>/</a:t>
            </a:r>
            <a:r>
              <a:rPr kumimoji="1" lang="en-US" altLang="zh-CN" dirty="0" err="1"/>
              <a:t>en</a:t>
            </a:r>
            <a:r>
              <a:rPr kumimoji="1" lang="en-US" altLang="zh-CN" dirty="0"/>
              <a:t>/soc-compare/qualcomm-snapdragon-875-vs-hisilicon-kirin-9000</a:t>
            </a:r>
          </a:p>
          <a:p>
            <a:r>
              <a:rPr kumimoji="1" lang="en-US" altLang="zh-CN" dirty="0"/>
              <a:t>Intel CPU: https://</a:t>
            </a:r>
            <a:r>
              <a:rPr kumimoji="1" lang="en-US" altLang="zh-CN" dirty="0" err="1"/>
              <a:t>setiathome.berkeley.edu</a:t>
            </a:r>
            <a:r>
              <a:rPr kumimoji="1" lang="en-US" altLang="zh-CN" dirty="0"/>
              <a:t>/</a:t>
            </a:r>
            <a:r>
              <a:rPr kumimoji="1" lang="en-US" altLang="zh-CN" dirty="0" err="1"/>
              <a:t>cpu_list.php</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1367160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16</a:t>
            </a:fld>
            <a:endParaRPr lang="zh-CN" altLang="en-US"/>
          </a:p>
        </p:txBody>
      </p:sp>
    </p:spTree>
    <p:extLst>
      <p:ext uri="{BB962C8B-B14F-4D97-AF65-F5344CB8AC3E}">
        <p14:creationId xmlns:p14="http://schemas.microsoft.com/office/powerpoint/2010/main" val="262505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711750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1863492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Why &lt;= ? Communication cost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24</a:t>
            </a:fld>
            <a:endParaRPr lang="zh-CN" altLang="en-US"/>
          </a:p>
        </p:txBody>
      </p:sp>
    </p:spTree>
    <p:extLst>
      <p:ext uri="{BB962C8B-B14F-4D97-AF65-F5344CB8AC3E}">
        <p14:creationId xmlns:p14="http://schemas.microsoft.com/office/powerpoint/2010/main" val="2743994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25</a:t>
            </a:fld>
            <a:endParaRPr lang="zh-CN" altLang="en-US"/>
          </a:p>
        </p:txBody>
      </p:sp>
    </p:spTree>
    <p:extLst>
      <p:ext uri="{BB962C8B-B14F-4D97-AF65-F5344CB8AC3E}">
        <p14:creationId xmlns:p14="http://schemas.microsoft.com/office/powerpoint/2010/main" val="1239210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Amdahl</a:t>
            </a:r>
            <a:r>
              <a:rPr kumimoji="1" lang="zh-CN" altLang="en-US" dirty="0"/>
              <a:t> </a:t>
            </a:r>
            <a:r>
              <a:rPr kumimoji="1" lang="en-US" altLang="zh-CN" dirty="0"/>
              <a:t>law can consider heterogeneous version, e.g., different parallel cores have different parallel </a:t>
            </a:r>
            <a:r>
              <a:rPr kumimoji="1" lang="en-US" altLang="zh-CN"/>
              <a:t>processing capabilities.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3240085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30</a:t>
            </a:fld>
            <a:endParaRPr lang="zh-CN" altLang="en-US"/>
          </a:p>
        </p:txBody>
      </p:sp>
    </p:spTree>
    <p:extLst>
      <p:ext uri="{BB962C8B-B14F-4D97-AF65-F5344CB8AC3E}">
        <p14:creationId xmlns:p14="http://schemas.microsoft.com/office/powerpoint/2010/main" val="1829651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32</a:t>
            </a:fld>
            <a:endParaRPr lang="zh-CN" altLang="en-US"/>
          </a:p>
        </p:txBody>
      </p:sp>
    </p:spTree>
    <p:extLst>
      <p:ext uri="{BB962C8B-B14F-4D97-AF65-F5344CB8AC3E}">
        <p14:creationId xmlns:p14="http://schemas.microsoft.com/office/powerpoint/2010/main" val="1563993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33</a:t>
            </a:fld>
            <a:endParaRPr lang="zh-CN" altLang="en-US"/>
          </a:p>
        </p:txBody>
      </p:sp>
    </p:spTree>
    <p:extLst>
      <p:ext uri="{BB962C8B-B14F-4D97-AF65-F5344CB8AC3E}">
        <p14:creationId xmlns:p14="http://schemas.microsoft.com/office/powerpoint/2010/main" val="3433521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34</a:t>
            </a:fld>
            <a:endParaRPr lang="zh-CN" altLang="en-US"/>
          </a:p>
        </p:txBody>
      </p:sp>
    </p:spTree>
    <p:extLst>
      <p:ext uri="{BB962C8B-B14F-4D97-AF65-F5344CB8AC3E}">
        <p14:creationId xmlns:p14="http://schemas.microsoft.com/office/powerpoint/2010/main" val="4218775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35</a:t>
            </a:fld>
            <a:endParaRPr lang="zh-CN" altLang="en-US"/>
          </a:p>
        </p:txBody>
      </p:sp>
    </p:spTree>
    <p:extLst>
      <p:ext uri="{BB962C8B-B14F-4D97-AF65-F5344CB8AC3E}">
        <p14:creationId xmlns:p14="http://schemas.microsoft.com/office/powerpoint/2010/main" val="2498628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953337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39</a:t>
            </a:fld>
            <a:endParaRPr lang="zh-CN" altLang="en-US"/>
          </a:p>
        </p:txBody>
      </p:sp>
    </p:spTree>
    <p:extLst>
      <p:ext uri="{BB962C8B-B14F-4D97-AF65-F5344CB8AC3E}">
        <p14:creationId xmlns:p14="http://schemas.microsoft.com/office/powerpoint/2010/main" val="2927479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448134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46</a:t>
            </a:fld>
            <a:endParaRPr lang="en-US" altLang="zh-TW"/>
          </a:p>
        </p:txBody>
      </p:sp>
    </p:spTree>
    <p:extLst>
      <p:ext uri="{BB962C8B-B14F-4D97-AF65-F5344CB8AC3E}">
        <p14:creationId xmlns:p14="http://schemas.microsoft.com/office/powerpoint/2010/main" val="3381559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Why sorted is important? E.g., </a:t>
            </a:r>
            <a:r>
              <a:rPr lang="en" altLang="zh-CN" sz="1800" dirty="0">
                <a:effectLst/>
                <a:latin typeface="Times"/>
              </a:rPr>
              <a:t>sometimes the output keys are URLs, and we want all entries for a single host to end up in the same output file. </a:t>
            </a:r>
            <a:endParaRPr lang="en" altLang="zh-CN" dirty="0">
              <a:effectLst/>
            </a:endParaRP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47</a:t>
            </a:fld>
            <a:endParaRPr lang="zh-CN" altLang="en-US"/>
          </a:p>
        </p:txBody>
      </p:sp>
    </p:spTree>
    <p:extLst>
      <p:ext uri="{BB962C8B-B14F-4D97-AF65-F5344CB8AC3E}">
        <p14:creationId xmlns:p14="http://schemas.microsoft.com/office/powerpoint/2010/main" val="2650727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具体到实现，以文件作为</a:t>
            </a:r>
            <a:r>
              <a:rPr kumimoji="1" lang="en-US" altLang="zh-CN" dirty="0"/>
              <a:t>input</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50</a:t>
            </a:fld>
            <a:endParaRPr lang="zh-CN" altLang="en-US"/>
          </a:p>
        </p:txBody>
      </p:sp>
    </p:spTree>
    <p:extLst>
      <p:ext uri="{BB962C8B-B14F-4D97-AF65-F5344CB8AC3E}">
        <p14:creationId xmlns:p14="http://schemas.microsoft.com/office/powerpoint/2010/main" val="1283498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800" dirty="0"/>
              <a:t>XD</a:t>
            </a:r>
            <a:r>
              <a:rPr kumimoji="1" lang="zh-CN" altLang="en-US" sz="1800" dirty="0"/>
              <a:t>： 为什么</a:t>
            </a:r>
            <a:r>
              <a:rPr kumimoji="1" lang="en-US" altLang="zh-CN" sz="1800" dirty="0" err="1"/>
              <a:t>mapreduce</a:t>
            </a:r>
            <a:r>
              <a:rPr kumimoji="1" lang="zh-CN" altLang="en-US" sz="1800" dirty="0"/>
              <a:t>需要</a:t>
            </a:r>
            <a:r>
              <a:rPr kumimoji="1" lang="en-US" altLang="zh-CN" sz="1800" dirty="0"/>
              <a:t>sort</a:t>
            </a:r>
            <a:r>
              <a:rPr kumimoji="1" lang="zh-CN" altLang="en-US" sz="1800" dirty="0"/>
              <a:t> </a:t>
            </a:r>
            <a:r>
              <a:rPr kumimoji="1" lang="en-US" altLang="zh-CN" sz="1800" dirty="0"/>
              <a:t>key</a:t>
            </a:r>
            <a:r>
              <a:rPr kumimoji="1" lang="zh-CN" altLang="en-US" sz="1800" dirty="0"/>
              <a:t>？加速</a:t>
            </a:r>
            <a:r>
              <a:rPr kumimoji="1" lang="en-US" altLang="zh-CN" sz="1800" dirty="0"/>
              <a:t>reduce</a:t>
            </a:r>
            <a:r>
              <a:rPr kumimoji="1" lang="zh-CN" altLang="en-US" sz="1800" dirty="0"/>
              <a:t> </a:t>
            </a:r>
            <a:r>
              <a:rPr kumimoji="1" lang="en-US" altLang="zh-CN" sz="1800" dirty="0"/>
              <a:t>worker</a:t>
            </a:r>
            <a:r>
              <a:rPr kumimoji="1" lang="zh-CN" altLang="en-US" sz="1800" dirty="0"/>
              <a:t>的</a:t>
            </a:r>
            <a:r>
              <a:rPr kumimoji="1" lang="en-US" altLang="zh-CN" sz="1800"/>
              <a:t>merge</a:t>
            </a:r>
            <a:r>
              <a:rPr kumimoji="1" lang="zh-CN" altLang="en-US" sz="1800"/>
              <a:t> </a:t>
            </a:r>
            <a:r>
              <a:rPr kumimoji="1" lang="en-US" altLang="zh-CN" sz="1800"/>
              <a:t>key</a:t>
            </a:r>
            <a:r>
              <a:rPr kumimoji="1" lang="zh-CN" altLang="en-US" sz="1800"/>
              <a:t>过程</a:t>
            </a:r>
            <a:endParaRPr kumimoji="1" lang="zh-CN" altLang="en-US" sz="1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56</a:t>
            </a:fld>
            <a:endParaRPr lang="zh-CN" altLang="en-US"/>
          </a:p>
        </p:txBody>
      </p:sp>
    </p:spTree>
    <p:extLst>
      <p:ext uri="{BB962C8B-B14F-4D97-AF65-F5344CB8AC3E}">
        <p14:creationId xmlns:p14="http://schemas.microsoft.com/office/powerpoint/2010/main" val="2257955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61</a:t>
            </a:fld>
            <a:endParaRPr lang="zh-CN" altLang="en-US"/>
          </a:p>
        </p:txBody>
      </p:sp>
    </p:spTree>
    <p:extLst>
      <p:ext uri="{BB962C8B-B14F-4D97-AF65-F5344CB8AC3E}">
        <p14:creationId xmlns:p14="http://schemas.microsoft.com/office/powerpoint/2010/main" val="27718240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63</a:t>
            </a:fld>
            <a:endParaRPr lang="zh-CN" altLang="en-US"/>
          </a:p>
        </p:txBody>
      </p:sp>
    </p:spTree>
    <p:extLst>
      <p:ext uri="{BB962C8B-B14F-4D97-AF65-F5344CB8AC3E}">
        <p14:creationId xmlns:p14="http://schemas.microsoft.com/office/powerpoint/2010/main" val="23901988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64</a:t>
            </a:fld>
            <a:endParaRPr lang="zh-CN" altLang="en-US"/>
          </a:p>
        </p:txBody>
      </p:sp>
    </p:spTree>
    <p:extLst>
      <p:ext uri="{BB962C8B-B14F-4D97-AF65-F5344CB8AC3E}">
        <p14:creationId xmlns:p14="http://schemas.microsoft.com/office/powerpoint/2010/main" val="1068291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75</a:t>
            </a:fld>
            <a:endParaRPr lang="zh-CN" altLang="en-US"/>
          </a:p>
        </p:txBody>
      </p:sp>
    </p:spTree>
    <p:extLst>
      <p:ext uri="{BB962C8B-B14F-4D97-AF65-F5344CB8AC3E}">
        <p14:creationId xmlns:p14="http://schemas.microsoft.com/office/powerpoint/2010/main" val="20448667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76</a:t>
            </a:fld>
            <a:endParaRPr lang="zh-CN" altLang="en-US"/>
          </a:p>
        </p:txBody>
      </p:sp>
    </p:spTree>
    <p:extLst>
      <p:ext uri="{BB962C8B-B14F-4D97-AF65-F5344CB8AC3E}">
        <p14:creationId xmlns:p14="http://schemas.microsoft.com/office/powerpoint/2010/main" val="14016102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80</a:t>
            </a:fld>
            <a:endParaRPr lang="zh-CN" altLang="en-US"/>
          </a:p>
        </p:txBody>
      </p:sp>
    </p:spTree>
    <p:extLst>
      <p:ext uri="{BB962C8B-B14F-4D97-AF65-F5344CB8AC3E}">
        <p14:creationId xmlns:p14="http://schemas.microsoft.com/office/powerpoint/2010/main" val="9772289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83</a:t>
            </a:fld>
            <a:endParaRPr lang="zh-CN" altLang="en-US"/>
          </a:p>
        </p:txBody>
      </p:sp>
    </p:spTree>
    <p:extLst>
      <p:ext uri="{BB962C8B-B14F-4D97-AF65-F5344CB8AC3E}">
        <p14:creationId xmlns:p14="http://schemas.microsoft.com/office/powerpoint/2010/main" val="2930361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88</a:t>
            </a:fld>
            <a:endParaRPr lang="zh-CN" altLang="en-US"/>
          </a:p>
        </p:txBody>
      </p:sp>
    </p:spTree>
    <p:extLst>
      <p:ext uri="{BB962C8B-B14F-4D97-AF65-F5344CB8AC3E}">
        <p14:creationId xmlns:p14="http://schemas.microsoft.com/office/powerpoint/2010/main" val="3480571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mn-lt"/>
                <a:ea typeface="+mn-ea"/>
                <a:cs typeface="PingFang SC Bold" panose="020B0400000000000000"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mn-lt"/>
                <a:ea typeface="+mn-ea"/>
                <a:cs typeface="PingFang SC Bold" panose="020B0400000000000000" pitchFamily="34" charset="-122"/>
              </a:defRPr>
            </a:lvl1pPr>
            <a:lvl2pPr marL="360000">
              <a:lnSpc>
                <a:spcPct val="120000"/>
              </a:lnSpc>
              <a:defRPr sz="1800" b="0" i="0">
                <a:latin typeface="+mn-lt"/>
                <a:ea typeface="+mn-ea"/>
                <a:cs typeface="PingFang SC" panose="020B0400000000000000" pitchFamily="34" charset="-122"/>
              </a:defRPr>
            </a:lvl2pPr>
            <a:lvl3pPr>
              <a:lnSpc>
                <a:spcPct val="120000"/>
              </a:lnSpc>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6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33.tiff"/><Relationship Id="rId5" Type="http://schemas.openxmlformats.org/officeDocument/2006/relationships/image" Target="../media/image32.png"/><Relationship Id="rId4" Type="http://schemas.openxmlformats.org/officeDocument/2006/relationships/image" Target="../media/image31.png"/></Relationships>
</file>

<file path=ppt/slides/_rels/slide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511336" y="985292"/>
            <a:ext cx="8121328" cy="2104741"/>
          </a:xfrm>
        </p:spPr>
        <p:txBody>
          <a:bodyPr>
            <a:noAutofit/>
          </a:bodyPr>
          <a:lstStyle/>
          <a:p>
            <a:pPr>
              <a:lnSpc>
                <a:spcPct val="110000"/>
              </a:lnSpc>
            </a:pPr>
            <a:r>
              <a:rPr kumimoji="1" lang="en-US" altLang="zh-CN" sz="3600" dirty="0">
                <a:latin typeface="+mn-lt"/>
              </a:rPr>
              <a:t>Distributed Computing frameworks</a:t>
            </a:r>
            <a:br>
              <a:rPr kumimoji="1" lang="en-US" altLang="zh-CN" sz="3600" dirty="0">
                <a:latin typeface="+mn-lt"/>
              </a:rPr>
            </a:br>
            <a:r>
              <a:rPr kumimoji="1" lang="en-US" altLang="zh-CN" sz="3600" b="0" dirty="0">
                <a:latin typeface="+mn-lt"/>
              </a:rPr>
              <a:t>Batch processing systems</a:t>
            </a:r>
            <a:endParaRPr kumimoji="1" lang="zh-CN" altLang="en-US" sz="3600" b="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a:duotone>
              <a:schemeClr val="accent1">
                <a:shade val="45000"/>
                <a:satMod val="135000"/>
              </a:schemeClr>
              <a:prstClr val="white"/>
            </a:duotone>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 (2023 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副标题 5">
            <a:extLst>
              <a:ext uri="{FF2B5EF4-FFF2-40B4-BE49-F238E27FC236}">
                <a16:creationId xmlns:a16="http://schemas.microsoft.com/office/drawing/2014/main" id="{6D22CAB8-32D2-2241-80C8-0D6645783B0C}"/>
              </a:ext>
            </a:extLst>
          </p:cNvPr>
          <p:cNvSpPr txBox="1">
            <a:spLocks/>
          </p:cNvSpPr>
          <p:nvPr/>
        </p:nvSpPr>
        <p:spPr>
          <a:xfrm>
            <a:off x="-6647" y="5210411"/>
            <a:ext cx="8224524" cy="5040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lt"/>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lt"/>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lt"/>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spcBef>
                <a:spcPts val="0"/>
              </a:spcBef>
            </a:pPr>
            <a:r>
              <a:rPr kumimoji="1" lang="en-US" altLang="zh-CN" sz="1800" dirty="0">
                <a:solidFill>
                  <a:schemeClr val="tx1">
                    <a:lumMod val="75000"/>
                    <a:lumOff val="25000"/>
                  </a:schemeClr>
                </a:solidFill>
                <a:latin typeface="+mj-lt"/>
              </a:rPr>
              <a:t>Credits: 	Rong </a:t>
            </a:r>
            <a:r>
              <a:rPr kumimoji="1" lang="en-US" altLang="zh-CN" sz="1800" dirty="0" err="1">
                <a:solidFill>
                  <a:schemeClr val="tx1">
                    <a:lumMod val="75000"/>
                    <a:lumOff val="25000"/>
                  </a:schemeClr>
                </a:solidFill>
                <a:latin typeface="+mj-lt"/>
              </a:rPr>
              <a:t>Chen@IPADS</a:t>
            </a:r>
            <a:r>
              <a:rPr kumimoji="1" lang="en-US" altLang="zh-CN" sz="1800" dirty="0">
                <a:solidFill>
                  <a:schemeClr val="tx1">
                    <a:lumMod val="75000"/>
                    <a:lumOff val="25000"/>
                  </a:schemeClr>
                </a:solidFill>
                <a:latin typeface="+mj-lt"/>
              </a:rPr>
              <a:t>, CMU15-418</a:t>
            </a:r>
          </a:p>
          <a:p>
            <a:pPr algn="l">
              <a:lnSpc>
                <a:spcPct val="150000"/>
              </a:lnSpc>
              <a:spcBef>
                <a:spcPts val="0"/>
              </a:spcBef>
            </a:pPr>
            <a:endParaRPr kumimoji="1" lang="en-US" altLang="zh-CN" sz="1800" dirty="0">
              <a:solidFill>
                <a:schemeClr val="tx1">
                  <a:lumMod val="75000"/>
                  <a:lumOff val="25000"/>
                </a:schemeClr>
              </a:solidFill>
              <a:latin typeface="+mj-lt"/>
            </a:endParaRPr>
          </a:p>
          <a:p>
            <a:pPr algn="l">
              <a:lnSpc>
                <a:spcPct val="150000"/>
              </a:lnSpc>
              <a:spcBef>
                <a:spcPts val="0"/>
              </a:spcBef>
            </a:pPr>
            <a:r>
              <a:rPr kumimoji="1" lang="en-US" altLang="zh-CN" sz="1800" dirty="0">
                <a:solidFill>
                  <a:schemeClr val="tx1">
                    <a:lumMod val="75000"/>
                    <a:lumOff val="25000"/>
                  </a:schemeClr>
                </a:solidFill>
                <a:latin typeface="+mj-lt"/>
              </a:rPr>
              <a:t> </a:t>
            </a:r>
            <a:endParaRPr kumimoji="1" lang="en" altLang="zh-CN" sz="1800" dirty="0">
              <a:solidFill>
                <a:schemeClr val="tx1">
                  <a:lumMod val="50000"/>
                  <a:lumOff val="50000"/>
                </a:schemeClr>
              </a:solidFill>
              <a:latin typeface="+mj-lt"/>
            </a:endParaRPr>
          </a:p>
        </p:txBody>
      </p:sp>
      <p:sp>
        <p:nvSpPr>
          <p:cNvPr id="11" name="副标题 5">
            <a:extLst>
              <a:ext uri="{FF2B5EF4-FFF2-40B4-BE49-F238E27FC236}">
                <a16:creationId xmlns:a16="http://schemas.microsoft.com/office/drawing/2014/main" id="{A563D869-0A1B-F945-BE40-E508AA7EF050}"/>
              </a:ext>
            </a:extLst>
          </p:cNvPr>
          <p:cNvSpPr>
            <a:spLocks noGrp="1"/>
          </p:cNvSpPr>
          <p:nvPr>
            <p:ph type="subTitle" idx="1"/>
          </p:nvPr>
        </p:nvSpPr>
        <p:spPr>
          <a:xfrm>
            <a:off x="685800" y="3412362"/>
            <a:ext cx="7772400" cy="1461362"/>
          </a:xfrm>
        </p:spPr>
        <p:txBody>
          <a:bodyPr>
            <a:noAutofit/>
          </a:bodyPr>
          <a:lstStyle/>
          <a:p>
            <a:pPr>
              <a:lnSpc>
                <a:spcPct val="150000"/>
              </a:lnSpc>
              <a:spcBef>
                <a:spcPts val="0"/>
              </a:spcBef>
            </a:pPr>
            <a:r>
              <a:rPr kumimoji="1" lang="en-US" altLang="zh-CN" sz="1800" dirty="0" err="1">
                <a:solidFill>
                  <a:schemeClr val="tx1">
                    <a:lumMod val="75000"/>
                    <a:lumOff val="25000"/>
                  </a:schemeClr>
                </a:solidFill>
                <a:latin typeface="+mj-lt"/>
              </a:rPr>
              <a:t>Xingda</a:t>
            </a:r>
            <a:r>
              <a:rPr kumimoji="1" lang="en-US" altLang="zh-CN" sz="1800" dirty="0">
                <a:solidFill>
                  <a:schemeClr val="tx1">
                    <a:lumMod val="75000"/>
                    <a:lumOff val="25000"/>
                  </a:schemeClr>
                </a:solidFill>
                <a:latin typeface="+mj-lt"/>
              </a:rPr>
              <a:t> Wei, </a:t>
            </a:r>
            <a:r>
              <a:rPr kumimoji="1" lang="en-US" altLang="zh-CN" sz="1800" dirty="0" err="1">
                <a:solidFill>
                  <a:schemeClr val="tx1">
                    <a:lumMod val="75000"/>
                    <a:lumOff val="25000"/>
                  </a:schemeClr>
                </a:solidFill>
                <a:latin typeface="+mj-lt"/>
              </a:rPr>
              <a:t>Yubin</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Xia</a:t>
            </a:r>
          </a:p>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3D7D67-B8BE-68C1-E27F-5D554F3F7B8B}"/>
              </a:ext>
            </a:extLst>
          </p:cNvPr>
          <p:cNvSpPr>
            <a:spLocks noGrp="1"/>
          </p:cNvSpPr>
          <p:nvPr>
            <p:ph type="title"/>
          </p:nvPr>
        </p:nvSpPr>
        <p:spPr>
          <a:xfrm>
            <a:off x="457200" y="228866"/>
            <a:ext cx="8686800" cy="900442"/>
          </a:xfrm>
        </p:spPr>
        <p:txBody>
          <a:bodyPr/>
          <a:lstStyle/>
          <a:p>
            <a:r>
              <a:rPr kumimoji="1" lang="en-US" altLang="zh-CN" dirty="0"/>
              <a:t>Review: (Approximate) computation for NN like </a:t>
            </a:r>
            <a:r>
              <a:rPr kumimoji="1" lang="en-US" altLang="zh-CN" dirty="0" err="1"/>
              <a:t>ChatGPT</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87FAE0D1-E812-68C3-CC9B-36489A84FAD4}"/>
                  </a:ext>
                </a:extLst>
              </p:cNvPr>
              <p:cNvSpPr>
                <a:spLocks noGrp="1"/>
              </p:cNvSpPr>
              <p:nvPr>
                <p:ph idx="1"/>
              </p:nvPr>
            </p:nvSpPr>
            <p:spPr>
              <a:xfrm>
                <a:off x="302840" y="1129308"/>
                <a:ext cx="8229600" cy="3888432"/>
              </a:xfrm>
            </p:spPr>
            <p:txBody>
              <a:bodyPr>
                <a:normAutofit lnSpcReduction="10000"/>
              </a:bodyPr>
              <a:lstStyle/>
              <a:p>
                <a:r>
                  <a:rPr kumimoji="1" lang="en-US" altLang="zh-CN" dirty="0"/>
                  <a:t>Cost of training ~= </a:t>
                </a:r>
                <a14:m>
                  <m:oMath xmlns:m="http://schemas.openxmlformats.org/officeDocument/2006/math">
                    <m:r>
                      <a:rPr kumimoji="1" lang="en-US" altLang="zh-CN" b="1" i="1" smtClean="0">
                        <a:latin typeface="Cambria Math" panose="02040503050406030204" pitchFamily="18" charset="0"/>
                      </a:rPr>
                      <m:t>𝟔</m:t>
                    </m:r>
                    <m:r>
                      <a:rPr kumimoji="1" lang="en-US" altLang="zh-CN" b="1" i="1" smtClean="0">
                        <a:latin typeface="Cambria Math" panose="02040503050406030204" pitchFamily="18" charset="0"/>
                      </a:rPr>
                      <m:t> × #</m:t>
                    </m:r>
                    <m:r>
                      <a:rPr kumimoji="1" lang="en-US" altLang="zh-CN" b="1" i="1" smtClean="0">
                        <a:latin typeface="Cambria Math" panose="02040503050406030204" pitchFamily="18" charset="0"/>
                        <a:ea typeface="Cambria Math" panose="02040503050406030204" pitchFamily="18" charset="0"/>
                      </a:rPr>
                      <m:t>𝒑𝒂𝒓𝒂𝒎𝒆𝒕𝒆𝒓𝒔</m:t>
                    </m:r>
                    <m:r>
                      <a:rPr kumimoji="1" lang="en-US" altLang="zh-CN" b="1" i="1" smtClean="0">
                        <a:latin typeface="Cambria Math" panose="02040503050406030204" pitchFamily="18" charset="0"/>
                        <a:ea typeface="Cambria Math" panose="02040503050406030204" pitchFamily="18" charset="0"/>
                      </a:rPr>
                      <m:t> × </m:t>
                    </m:r>
                    <m:r>
                      <a:rPr kumimoji="1" lang="en-US" altLang="zh-CN" b="1" i="1" smtClean="0">
                        <a:latin typeface="Cambria Math" panose="02040503050406030204" pitchFamily="18" charset="0"/>
                        <a:ea typeface="Cambria Math" panose="02040503050406030204" pitchFamily="18" charset="0"/>
                      </a:rPr>
                      <m:t>𝒃𝒂𝒕𝒄𝒉</m:t>
                    </m:r>
                    <m:r>
                      <a:rPr kumimoji="1" lang="en-US" altLang="zh-CN" b="1" i="1" smtClean="0">
                        <a:latin typeface="Cambria Math" panose="02040503050406030204" pitchFamily="18" charset="0"/>
                        <a:ea typeface="Cambria Math" panose="02040503050406030204" pitchFamily="18" charset="0"/>
                      </a:rPr>
                      <m:t> </m:t>
                    </m:r>
                    <m:r>
                      <a:rPr kumimoji="1" lang="en-US" altLang="zh-CN" b="1" i="1" smtClean="0">
                        <a:latin typeface="Cambria Math" panose="02040503050406030204" pitchFamily="18" charset="0"/>
                        <a:ea typeface="Cambria Math" panose="02040503050406030204" pitchFamily="18" charset="0"/>
                      </a:rPr>
                      <m:t>𝒏𝒖𝒎𝒃𝒆𝒓</m:t>
                    </m:r>
                  </m:oMath>
                </a14:m>
                <a:endParaRPr kumimoji="1" lang="en-US" altLang="zh-CN" dirty="0"/>
              </a:p>
              <a:p>
                <a:r>
                  <a:rPr kumimoji="1" lang="en-US" altLang="zh-CN" dirty="0"/>
                  <a:t>Known fact: GPT-4 has 1.76 trillion parameters </a:t>
                </a:r>
                <a:r>
                  <a:rPr kumimoji="1" lang="en-US" altLang="zh-CN" baseline="30000" dirty="0"/>
                  <a:t>[1] </a:t>
                </a:r>
              </a:p>
              <a:p>
                <a:pPr lvl="1"/>
                <a:r>
                  <a:rPr kumimoji="1" lang="en-US" altLang="zh-CN" dirty="0"/>
                  <a:t>This is 1,760,000,000,000 parameters  </a:t>
                </a:r>
              </a:p>
              <a:p>
                <a:pPr lvl="1"/>
                <a:r>
                  <a:rPr kumimoji="1" lang="en-US" altLang="zh-CN" dirty="0"/>
                  <a:t>So, this is 10,560,000,000,000 calculations for a single input of </a:t>
                </a:r>
                <a:r>
                  <a:rPr kumimoji="1" lang="en-US" altLang="zh-CN" b="1" dirty="0"/>
                  <a:t>a single iteration</a:t>
                </a:r>
                <a:r>
                  <a:rPr kumimoji="1" lang="en-US" altLang="zh-CN" dirty="0"/>
                  <a:t>!! </a:t>
                </a:r>
              </a:p>
              <a:p>
                <a:r>
                  <a:rPr kumimoji="1" lang="en-US" altLang="zh-CN" dirty="0"/>
                  <a:t>What are the computation capabilities of nowadays devices (e.g., A100)? </a:t>
                </a:r>
              </a:p>
              <a:p>
                <a:pPr lvl="1"/>
                <a:r>
                  <a:rPr kumimoji="1" lang="en" altLang="zh-CN" dirty="0"/>
                  <a:t>19.5 TFLOPS = 19,500,000,000,000 (FP32) float point per second </a:t>
                </a:r>
              </a:p>
              <a:p>
                <a:pPr lvl="1"/>
                <a:r>
                  <a:rPr kumimoji="1" lang="en" altLang="zh-CN" dirty="0"/>
                  <a:t>Basically, it needs 30 seconds for an A100 GPU to finish an iteration </a:t>
                </a:r>
                <a:r>
                  <a:rPr kumimoji="1" lang="en" altLang="zh-CN" b="1" dirty="0"/>
                  <a:t>in the optimal case </a:t>
                </a:r>
              </a:p>
              <a:p>
                <a:r>
                  <a:rPr kumimoji="1" lang="en-US" altLang="zh-CN" dirty="0"/>
                  <a:t>We need a powerful computation device for the AI!</a:t>
                </a:r>
                <a:endParaRPr kumimoji="1" lang="zh-CN" altLang="en-US" dirty="0"/>
              </a:p>
            </p:txBody>
          </p:sp>
        </mc:Choice>
        <mc:Fallback xmlns="">
          <p:sp>
            <p:nvSpPr>
              <p:cNvPr id="3" name="内容占位符 2">
                <a:extLst>
                  <a:ext uri="{FF2B5EF4-FFF2-40B4-BE49-F238E27FC236}">
                    <a16:creationId xmlns:a16="http://schemas.microsoft.com/office/drawing/2014/main" id="{87FAE0D1-E812-68C3-CC9B-36489A84FAD4}"/>
                  </a:ext>
                </a:extLst>
              </p:cNvPr>
              <p:cNvSpPr>
                <a:spLocks noGrp="1" noRot="1" noChangeAspect="1" noMove="1" noResize="1" noEditPoints="1" noAdjustHandles="1" noChangeArrowheads="1" noChangeShapeType="1" noTextEdit="1"/>
              </p:cNvSpPr>
              <p:nvPr>
                <p:ph idx="1"/>
              </p:nvPr>
            </p:nvSpPr>
            <p:spPr>
              <a:xfrm>
                <a:off x="302840" y="1129308"/>
                <a:ext cx="8229600" cy="3888432"/>
              </a:xfrm>
              <a:blipFill>
                <a:blip r:embed="rId2"/>
                <a:stretch>
                  <a:fillRect l="-772" t="-649"/>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8AE5C159-F3A4-06B9-169F-074EB969F46F}"/>
              </a:ext>
            </a:extLst>
          </p:cNvPr>
          <p:cNvSpPr>
            <a:spLocks noGrp="1"/>
          </p:cNvSpPr>
          <p:nvPr>
            <p:ph type="sldNum" sz="quarter" idx="12"/>
          </p:nvPr>
        </p:nvSpPr>
        <p:spPr/>
        <p:txBody>
          <a:bodyPr/>
          <a:lstStyle/>
          <a:p>
            <a:fld id="{ADE361C3-C043-4A6E-BDCE-8DA1E7D90A3B}" type="slidenum">
              <a:rPr lang="zh-CN" altLang="en-US" smtClean="0"/>
              <a:pPr/>
              <a:t>2</a:t>
            </a:fld>
            <a:endParaRPr lang="zh-CN" altLang="en-US" dirty="0"/>
          </a:p>
        </p:txBody>
      </p:sp>
      <p:sp>
        <p:nvSpPr>
          <p:cNvPr id="5" name="文本框 4">
            <a:extLst>
              <a:ext uri="{FF2B5EF4-FFF2-40B4-BE49-F238E27FC236}">
                <a16:creationId xmlns:a16="http://schemas.microsoft.com/office/drawing/2014/main" id="{A2EA5B56-121F-1F42-3B38-BE9703186020}"/>
              </a:ext>
            </a:extLst>
          </p:cNvPr>
          <p:cNvSpPr txBox="1"/>
          <p:nvPr/>
        </p:nvSpPr>
        <p:spPr>
          <a:xfrm>
            <a:off x="4022202" y="2401747"/>
            <a:ext cx="65" cy="276999"/>
          </a:xfrm>
          <a:prstGeom prst="rect">
            <a:avLst/>
          </a:prstGeom>
          <a:noFill/>
        </p:spPr>
        <p:txBody>
          <a:bodyPr wrap="none" lIns="0" tIns="0" rIns="0" bIns="0" rtlCol="0">
            <a:spAutoFit/>
          </a:bodyPr>
          <a:lstStyle/>
          <a:p>
            <a:endParaRPr kumimoji="1" lang="zh-CN" altLang="en-US" dirty="0"/>
          </a:p>
        </p:txBody>
      </p:sp>
      <p:pic>
        <p:nvPicPr>
          <p:cNvPr id="1026" name="Picture 2" descr="NVIDIA A100 | NVIDIA">
            <a:extLst>
              <a:ext uri="{FF2B5EF4-FFF2-40B4-BE49-F238E27FC236}">
                <a16:creationId xmlns:a16="http://schemas.microsoft.com/office/drawing/2014/main" id="{C3D21DC7-A51A-ED73-D39C-D85806564D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4149239"/>
            <a:ext cx="2428672" cy="1368152"/>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0FE7674D-D46F-1B10-D89A-E75CDD10F33F}"/>
              </a:ext>
            </a:extLst>
          </p:cNvPr>
          <p:cNvSpPr txBox="1"/>
          <p:nvPr/>
        </p:nvSpPr>
        <p:spPr>
          <a:xfrm>
            <a:off x="-36512" y="5377780"/>
            <a:ext cx="6549391" cy="307777"/>
          </a:xfrm>
          <a:prstGeom prst="rect">
            <a:avLst/>
          </a:prstGeom>
          <a:noFill/>
        </p:spPr>
        <p:txBody>
          <a:bodyPr wrap="square">
            <a:spAutoFit/>
          </a:bodyPr>
          <a:lstStyle/>
          <a:p>
            <a:r>
              <a:rPr kumimoji="1" lang="en" altLang="zh-CN" sz="1400" dirty="0"/>
              <a:t>[1] https://the-</a:t>
            </a:r>
            <a:r>
              <a:rPr kumimoji="1" lang="en" altLang="zh-CN" sz="1400" dirty="0" err="1"/>
              <a:t>decoder.com</a:t>
            </a:r>
            <a:r>
              <a:rPr kumimoji="1" lang="en" altLang="zh-CN" sz="1400" dirty="0"/>
              <a:t>/gpt-4-has-a-trillion-parameters/ </a:t>
            </a:r>
            <a:endParaRPr lang="zh-CN" altLang="en-US" sz="1400" dirty="0"/>
          </a:p>
        </p:txBody>
      </p:sp>
    </p:spTree>
    <p:extLst>
      <p:ext uri="{BB962C8B-B14F-4D97-AF65-F5344CB8AC3E}">
        <p14:creationId xmlns:p14="http://schemas.microsoft.com/office/powerpoint/2010/main" val="1082604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063514-F4E7-402D-EAB5-E54D2660950A}"/>
              </a:ext>
            </a:extLst>
          </p:cNvPr>
          <p:cNvSpPr>
            <a:spLocks noGrp="1"/>
          </p:cNvSpPr>
          <p:nvPr>
            <p:ph type="title"/>
          </p:nvPr>
        </p:nvSpPr>
        <p:spPr/>
        <p:txBody>
          <a:bodyPr/>
          <a:lstStyle/>
          <a:p>
            <a:r>
              <a:rPr kumimoji="1" lang="en-US" altLang="zh-CN" dirty="0"/>
              <a:t>Review: parallelism on a single device </a:t>
            </a:r>
            <a:endParaRPr kumimoji="1" lang="zh-CN" altLang="en-US" dirty="0"/>
          </a:p>
        </p:txBody>
      </p:sp>
      <p:sp>
        <p:nvSpPr>
          <p:cNvPr id="3" name="内容占位符 2">
            <a:extLst>
              <a:ext uri="{FF2B5EF4-FFF2-40B4-BE49-F238E27FC236}">
                <a16:creationId xmlns:a16="http://schemas.microsoft.com/office/drawing/2014/main" id="{96CE8CB1-84C5-1ECB-B6B2-490EAF6B02C5}"/>
              </a:ext>
            </a:extLst>
          </p:cNvPr>
          <p:cNvSpPr>
            <a:spLocks noGrp="1"/>
          </p:cNvSpPr>
          <p:nvPr>
            <p:ph idx="1"/>
          </p:nvPr>
        </p:nvSpPr>
        <p:spPr/>
        <p:txBody>
          <a:bodyPr/>
          <a:lstStyle/>
          <a:p>
            <a:r>
              <a:rPr kumimoji="1" lang="en-US" altLang="zh-CN" dirty="0"/>
              <a:t>3 parallelism strategies on a single device </a:t>
            </a:r>
          </a:p>
          <a:p>
            <a:pPr lvl="1"/>
            <a:r>
              <a:rPr kumimoji="1" lang="en-US" altLang="zh-CN" dirty="0"/>
              <a:t>Single core+: pipeline + super scalar with instruction level parallelism (ILP)</a:t>
            </a:r>
          </a:p>
          <a:p>
            <a:pPr lvl="1"/>
            <a:r>
              <a:rPr kumimoji="1" lang="en-US" altLang="zh-CN" dirty="0"/>
              <a:t>Single core++: added SIMD support </a:t>
            </a:r>
          </a:p>
          <a:p>
            <a:pPr lvl="1"/>
            <a:r>
              <a:rPr kumimoji="1" lang="en-US" altLang="zh-CN" dirty="0"/>
              <a:t>Multiple core: a single core (single core, single core+, single core++) can be glued together !  </a:t>
            </a:r>
          </a:p>
          <a:p>
            <a:r>
              <a:rPr kumimoji="1" lang="en-US" altLang="zh-CN" dirty="0"/>
              <a:t>Question: what’s next? Single core+++++? </a:t>
            </a:r>
          </a:p>
          <a:p>
            <a:pPr lvl="1"/>
            <a:r>
              <a:rPr kumimoji="1" lang="en-US" altLang="zh-CN" dirty="0"/>
              <a:t>Solution (Out of the scope of this lecture): domain-specific accelerators ! </a:t>
            </a:r>
            <a:endParaRPr kumimoji="1" lang="zh-CN" altLang="en-US" dirty="0"/>
          </a:p>
        </p:txBody>
      </p:sp>
      <p:sp>
        <p:nvSpPr>
          <p:cNvPr id="4" name="灯片编号占位符 3">
            <a:extLst>
              <a:ext uri="{FF2B5EF4-FFF2-40B4-BE49-F238E27FC236}">
                <a16:creationId xmlns:a16="http://schemas.microsoft.com/office/drawing/2014/main" id="{F4C30949-0C0D-307B-E06F-AE779ED5857E}"/>
              </a:ext>
            </a:extLst>
          </p:cNvPr>
          <p:cNvSpPr>
            <a:spLocks noGrp="1"/>
          </p:cNvSpPr>
          <p:nvPr>
            <p:ph type="sldNum" sz="quarter" idx="12"/>
          </p:nvPr>
        </p:nvSpPr>
        <p:spPr/>
        <p:txBody>
          <a:bodyPr/>
          <a:lstStyle/>
          <a:p>
            <a:fld id="{ADE361C3-C043-4A6E-BDCE-8DA1E7D90A3B}" type="slidenum">
              <a:rPr lang="zh-CN" altLang="en-US" smtClean="0"/>
              <a:pPr/>
              <a:t>3</a:t>
            </a:fld>
            <a:endParaRPr lang="zh-CN" altLang="en-US" dirty="0"/>
          </a:p>
        </p:txBody>
      </p:sp>
    </p:spTree>
    <p:extLst>
      <p:ext uri="{BB962C8B-B14F-4D97-AF65-F5344CB8AC3E}">
        <p14:creationId xmlns:p14="http://schemas.microsoft.com/office/powerpoint/2010/main" val="186375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DCAFB98-BD03-124E-BA9D-920DB71B1A58}"/>
              </a:ext>
            </a:extLst>
          </p:cNvPr>
          <p:cNvSpPr>
            <a:spLocks noGrp="1"/>
          </p:cNvSpPr>
          <p:nvPr>
            <p:ph type="title"/>
          </p:nvPr>
        </p:nvSpPr>
        <p:spPr>
          <a:xfrm>
            <a:off x="722312" y="3672418"/>
            <a:ext cx="8098159" cy="1135062"/>
          </a:xfrm>
        </p:spPr>
        <p:txBody>
          <a:bodyPr>
            <a:normAutofit fontScale="90000"/>
          </a:bodyPr>
          <a:lstStyle/>
          <a:p>
            <a:r>
              <a:rPr lang="en-US" altLang="zh-CN" sz="3667" cap="none" dirty="0">
                <a:latin typeface="+mn-lt"/>
              </a:rPr>
              <a:t>Single core+++++: domain-specific </a:t>
            </a:r>
            <a:r>
              <a:rPr lang="en-US" altLang="zh-CN" sz="3667" cap="none" dirty="0" err="1">
                <a:latin typeface="+mn-lt"/>
              </a:rPr>
              <a:t>accelereators</a:t>
            </a:r>
            <a:r>
              <a:rPr lang="en-US" altLang="zh-CN" sz="3667" cap="none" dirty="0">
                <a:latin typeface="+mn-lt"/>
              </a:rPr>
              <a:t> </a:t>
            </a:r>
            <a:endParaRPr lang="zh-CN" altLang="en-US" dirty="0">
              <a:latin typeface="+mn-lt"/>
            </a:endParaRPr>
          </a:p>
        </p:txBody>
      </p:sp>
      <p:sp>
        <p:nvSpPr>
          <p:cNvPr id="4" name="灯片编号占位符 3">
            <a:extLst>
              <a:ext uri="{FF2B5EF4-FFF2-40B4-BE49-F238E27FC236}">
                <a16:creationId xmlns:a16="http://schemas.microsoft.com/office/drawing/2014/main" id="{657CE9D2-E9BA-BE45-86B3-3C64C49BBB09}"/>
              </a:ext>
            </a:extLst>
          </p:cNvPr>
          <p:cNvSpPr>
            <a:spLocks noGrp="1"/>
          </p:cNvSpPr>
          <p:nvPr>
            <p:ph type="sldNum" sz="quarter" idx="12"/>
          </p:nvPr>
        </p:nvSpPr>
        <p:spPr/>
        <p:txBody>
          <a:bodyPr/>
          <a:lstStyle/>
          <a:p>
            <a:fld id="{ADE361C3-C043-4A6E-BDCE-8DA1E7D90A3B}" type="slidenum">
              <a:rPr lang="zh-CN" altLang="en-US" smtClean="0"/>
              <a:t>4</a:t>
            </a:fld>
            <a:endParaRPr lang="zh-CN" altLang="en-US"/>
          </a:p>
        </p:txBody>
      </p:sp>
    </p:spTree>
    <p:extLst>
      <p:ext uri="{BB962C8B-B14F-4D97-AF65-F5344CB8AC3E}">
        <p14:creationId xmlns:p14="http://schemas.microsoft.com/office/powerpoint/2010/main" val="3342931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D5F651-2F5C-7201-4109-C9FB2D1EF554}"/>
              </a:ext>
            </a:extLst>
          </p:cNvPr>
          <p:cNvSpPr>
            <a:spLocks noGrp="1"/>
          </p:cNvSpPr>
          <p:nvPr>
            <p:ph type="title"/>
          </p:nvPr>
        </p:nvSpPr>
        <p:spPr/>
        <p:txBody>
          <a:bodyPr/>
          <a:lstStyle/>
          <a:p>
            <a:r>
              <a:rPr kumimoji="1" lang="en-US" altLang="zh-CN" dirty="0"/>
              <a:t>The era of domain-specific accelerators </a:t>
            </a:r>
            <a:endParaRPr kumimoji="1" lang="zh-CN" altLang="en-US" dirty="0"/>
          </a:p>
        </p:txBody>
      </p:sp>
      <p:sp>
        <p:nvSpPr>
          <p:cNvPr id="3" name="内容占位符 2">
            <a:extLst>
              <a:ext uri="{FF2B5EF4-FFF2-40B4-BE49-F238E27FC236}">
                <a16:creationId xmlns:a16="http://schemas.microsoft.com/office/drawing/2014/main" id="{6A2E1B54-4A00-2D7F-E4AB-4E0117D1FCE7}"/>
              </a:ext>
            </a:extLst>
          </p:cNvPr>
          <p:cNvSpPr>
            <a:spLocks noGrp="1"/>
          </p:cNvSpPr>
          <p:nvPr>
            <p:ph idx="1"/>
          </p:nvPr>
        </p:nvSpPr>
        <p:spPr>
          <a:xfrm>
            <a:off x="302840" y="1129308"/>
            <a:ext cx="8229600" cy="4356826"/>
          </a:xfrm>
        </p:spPr>
        <p:txBody>
          <a:bodyPr>
            <a:normAutofit/>
          </a:bodyPr>
          <a:lstStyle/>
          <a:p>
            <a:r>
              <a:rPr kumimoji="1" lang="en-US" altLang="zh-CN" dirty="0"/>
              <a:t>Accelerators (even on general-purpose computing devices) </a:t>
            </a:r>
          </a:p>
          <a:p>
            <a:pPr lvl="1"/>
            <a:r>
              <a:rPr kumimoji="1" lang="en-US" altLang="zh-CN" dirty="0"/>
              <a:t>Hardware designed to fulfill a single task </a:t>
            </a:r>
          </a:p>
          <a:p>
            <a:pPr lvl="1"/>
            <a:r>
              <a:rPr kumimoji="1" lang="en-US" altLang="zh-CN" dirty="0"/>
              <a:t>Typically are not general-purpose, e.g., not programmable  </a:t>
            </a:r>
          </a:p>
          <a:p>
            <a:r>
              <a:rPr kumimoji="1" lang="en-US" altLang="zh-CN" dirty="0"/>
              <a:t>CPU: </a:t>
            </a:r>
          </a:p>
          <a:p>
            <a:pPr lvl="1"/>
            <a:r>
              <a:rPr kumimoji="1" lang="en-US" altLang="zh-CN" dirty="0"/>
              <a:t>SIMD + Matrix accelerators (e.g., Intel’s AMX accelerators) </a:t>
            </a:r>
          </a:p>
          <a:p>
            <a:r>
              <a:rPr kumimoji="1" lang="en-US" altLang="zh-CN" dirty="0"/>
              <a:t>GPU:</a:t>
            </a:r>
          </a:p>
          <a:p>
            <a:pPr lvl="1"/>
            <a:r>
              <a:rPr kumimoji="1" lang="en-US" altLang="zh-CN" dirty="0"/>
              <a:t> </a:t>
            </a:r>
            <a:r>
              <a:rPr kumimoji="1" lang="en-US" altLang="zh-CN" dirty="0" err="1"/>
              <a:t>Tensorcore</a:t>
            </a:r>
            <a:r>
              <a:rPr kumimoji="1" lang="en-US" altLang="zh-CN" dirty="0"/>
              <a:t>: accelerators for matrix operations </a:t>
            </a:r>
          </a:p>
          <a:p>
            <a:r>
              <a:rPr kumimoji="1" lang="en-US" altLang="zh-CN" dirty="0"/>
              <a:t>TPU (Tensor processing unit): </a:t>
            </a:r>
          </a:p>
          <a:p>
            <a:pPr lvl="1"/>
            <a:r>
              <a:rPr kumimoji="1" lang="en-US" altLang="zh-CN" dirty="0"/>
              <a:t>tensor process (optimized for large matrix operations)</a:t>
            </a:r>
          </a:p>
          <a:p>
            <a:endParaRPr kumimoji="1" lang="zh-CN" altLang="en-US" dirty="0"/>
          </a:p>
        </p:txBody>
      </p:sp>
      <p:sp>
        <p:nvSpPr>
          <p:cNvPr id="4" name="灯片编号占位符 3">
            <a:extLst>
              <a:ext uri="{FF2B5EF4-FFF2-40B4-BE49-F238E27FC236}">
                <a16:creationId xmlns:a16="http://schemas.microsoft.com/office/drawing/2014/main" id="{842F1D62-A489-8308-AF39-676218817E74}"/>
              </a:ext>
            </a:extLst>
          </p:cNvPr>
          <p:cNvSpPr>
            <a:spLocks noGrp="1"/>
          </p:cNvSpPr>
          <p:nvPr>
            <p:ph type="sldNum" sz="quarter" idx="12"/>
          </p:nvPr>
        </p:nvSpPr>
        <p:spPr/>
        <p:txBody>
          <a:bodyPr/>
          <a:lstStyle/>
          <a:p>
            <a:fld id="{ADE361C3-C043-4A6E-BDCE-8DA1E7D90A3B}" type="slidenum">
              <a:rPr lang="zh-CN" altLang="en-US" smtClean="0"/>
              <a:pPr/>
              <a:t>5</a:t>
            </a:fld>
            <a:endParaRPr lang="zh-CN" altLang="en-US" dirty="0"/>
          </a:p>
        </p:txBody>
      </p:sp>
      <p:pic>
        <p:nvPicPr>
          <p:cNvPr id="5" name="图片 4">
            <a:extLst>
              <a:ext uri="{FF2B5EF4-FFF2-40B4-BE49-F238E27FC236}">
                <a16:creationId xmlns:a16="http://schemas.microsoft.com/office/drawing/2014/main" id="{EEE5BA9B-E21A-733B-3226-086680ABDF52}"/>
              </a:ext>
            </a:extLst>
          </p:cNvPr>
          <p:cNvPicPr>
            <a:picLocks noChangeAspect="1"/>
          </p:cNvPicPr>
          <p:nvPr/>
        </p:nvPicPr>
        <p:blipFill>
          <a:blip r:embed="rId2"/>
          <a:stretch>
            <a:fillRect/>
          </a:stretch>
        </p:blipFill>
        <p:spPr>
          <a:xfrm>
            <a:off x="7210047" y="1127659"/>
            <a:ext cx="1476753" cy="2931790"/>
          </a:xfrm>
          <a:prstGeom prst="rect">
            <a:avLst/>
          </a:prstGeom>
        </p:spPr>
      </p:pic>
    </p:spTree>
    <p:extLst>
      <p:ext uri="{BB962C8B-B14F-4D97-AF65-F5344CB8AC3E}">
        <p14:creationId xmlns:p14="http://schemas.microsoft.com/office/powerpoint/2010/main" val="3908936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23088E-295B-4047-31CB-0877B817CB97}"/>
              </a:ext>
            </a:extLst>
          </p:cNvPr>
          <p:cNvSpPr>
            <a:spLocks noGrp="1"/>
          </p:cNvSpPr>
          <p:nvPr>
            <p:ph type="title"/>
          </p:nvPr>
        </p:nvSpPr>
        <p:spPr/>
        <p:txBody>
          <a:bodyPr/>
          <a:lstStyle/>
          <a:p>
            <a:endParaRPr kumimoji="1" lang="zh-CN" altLang="en-US"/>
          </a:p>
        </p:txBody>
      </p:sp>
      <p:sp>
        <p:nvSpPr>
          <p:cNvPr id="3" name="内容占位符 2">
            <a:extLst>
              <a:ext uri="{FF2B5EF4-FFF2-40B4-BE49-F238E27FC236}">
                <a16:creationId xmlns:a16="http://schemas.microsoft.com/office/drawing/2014/main" id="{84F7B91F-FAA4-389E-AA46-DF43A164A2AD}"/>
              </a:ext>
            </a:extLst>
          </p:cNvPr>
          <p:cNvSpPr>
            <a:spLocks noGrp="1"/>
          </p:cNvSpPr>
          <p:nvPr>
            <p:ph idx="1"/>
          </p:nvPr>
        </p:nvSpPr>
        <p:spPr/>
        <p:txBody>
          <a:bodyPr/>
          <a:lstStyle/>
          <a:p>
            <a:endParaRPr kumimoji="1" lang="zh-CN" altLang="en-US"/>
          </a:p>
        </p:txBody>
      </p:sp>
      <p:sp>
        <p:nvSpPr>
          <p:cNvPr id="4" name="灯片编号占位符 3">
            <a:extLst>
              <a:ext uri="{FF2B5EF4-FFF2-40B4-BE49-F238E27FC236}">
                <a16:creationId xmlns:a16="http://schemas.microsoft.com/office/drawing/2014/main" id="{F841E57B-43B7-6799-B09B-9BAA5E1552B6}"/>
              </a:ext>
            </a:extLst>
          </p:cNvPr>
          <p:cNvSpPr>
            <a:spLocks noGrp="1"/>
          </p:cNvSpPr>
          <p:nvPr>
            <p:ph type="sldNum" sz="quarter" idx="12"/>
          </p:nvPr>
        </p:nvSpPr>
        <p:spPr/>
        <p:txBody>
          <a:bodyPr/>
          <a:lstStyle/>
          <a:p>
            <a:fld id="{ADE361C3-C043-4A6E-BDCE-8DA1E7D90A3B}" type="slidenum">
              <a:rPr lang="zh-CN" altLang="en-US" smtClean="0"/>
              <a:pPr/>
              <a:t>6</a:t>
            </a:fld>
            <a:endParaRPr lang="zh-CN" altLang="en-US" dirty="0"/>
          </a:p>
        </p:txBody>
      </p:sp>
      <p:pic>
        <p:nvPicPr>
          <p:cNvPr id="5" name="Picture 3">
            <a:extLst>
              <a:ext uri="{FF2B5EF4-FFF2-40B4-BE49-F238E27FC236}">
                <a16:creationId xmlns:a16="http://schemas.microsoft.com/office/drawing/2014/main" id="{38EDCCA2-8B32-4F08-3FDC-A69DB73B18B2}"/>
              </a:ext>
            </a:extLst>
          </p:cNvPr>
          <p:cNvPicPr>
            <a:picLocks noChangeAspect="1"/>
          </p:cNvPicPr>
          <p:nvPr/>
        </p:nvPicPr>
        <p:blipFill>
          <a:blip r:embed="rId2"/>
          <a:stretch>
            <a:fillRect/>
          </a:stretch>
        </p:blipFill>
        <p:spPr>
          <a:xfrm>
            <a:off x="151420" y="299361"/>
            <a:ext cx="8841160" cy="4970488"/>
          </a:xfrm>
          <a:prstGeom prst="rect">
            <a:avLst/>
          </a:prstGeom>
        </p:spPr>
      </p:pic>
    </p:spTree>
    <p:extLst>
      <p:ext uri="{BB962C8B-B14F-4D97-AF65-F5344CB8AC3E}">
        <p14:creationId xmlns:p14="http://schemas.microsoft.com/office/powerpoint/2010/main" val="3340854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780574-AB2A-C64A-A071-5CCF49664706}"/>
              </a:ext>
            </a:extLst>
          </p:cNvPr>
          <p:cNvSpPr>
            <a:spLocks noGrp="1"/>
          </p:cNvSpPr>
          <p:nvPr>
            <p:ph type="title"/>
          </p:nvPr>
        </p:nvSpPr>
        <p:spPr/>
        <p:txBody>
          <a:bodyPr/>
          <a:lstStyle/>
          <a:p>
            <a:r>
              <a:rPr lang="en-US" altLang="zh-CN" dirty="0"/>
              <a:t>Accelerators: Flexibility vs. Efficiency Tradeoffs</a:t>
            </a:r>
            <a:endParaRPr kumimoji="1" lang="zh-CN" altLang="en-US" dirty="0"/>
          </a:p>
        </p:txBody>
      </p:sp>
      <p:sp>
        <p:nvSpPr>
          <p:cNvPr id="4" name="灯片编号占位符 3">
            <a:extLst>
              <a:ext uri="{FF2B5EF4-FFF2-40B4-BE49-F238E27FC236}">
                <a16:creationId xmlns:a16="http://schemas.microsoft.com/office/drawing/2014/main" id="{5418DD74-16BE-0C4F-96FF-F92BB6E9FA5F}"/>
              </a:ext>
            </a:extLst>
          </p:cNvPr>
          <p:cNvSpPr>
            <a:spLocks noGrp="1"/>
          </p:cNvSpPr>
          <p:nvPr>
            <p:ph type="sldNum" sz="quarter" idx="12"/>
          </p:nvPr>
        </p:nvSpPr>
        <p:spPr/>
        <p:txBody>
          <a:bodyPr/>
          <a:lstStyle/>
          <a:p>
            <a:fld id="{ADE361C3-C043-4A6E-BDCE-8DA1E7D90A3B}" type="slidenum">
              <a:rPr lang="zh-CN" altLang="en-US" smtClean="0"/>
              <a:t>7</a:t>
            </a:fld>
            <a:endParaRPr lang="zh-CN" altLang="en-US"/>
          </a:p>
        </p:txBody>
      </p:sp>
      <p:pic>
        <p:nvPicPr>
          <p:cNvPr id="6" name="图片 5" descr="日程表&#10;&#10;低可信度描述已自动生成">
            <a:extLst>
              <a:ext uri="{FF2B5EF4-FFF2-40B4-BE49-F238E27FC236}">
                <a16:creationId xmlns:a16="http://schemas.microsoft.com/office/drawing/2014/main" id="{0FCFFBC0-4E97-F548-8D87-678D61549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2" y="1316061"/>
            <a:ext cx="6977742" cy="3794147"/>
          </a:xfrm>
          <a:prstGeom prst="rect">
            <a:avLst/>
          </a:prstGeom>
        </p:spPr>
      </p:pic>
    </p:spTree>
    <p:extLst>
      <p:ext uri="{BB962C8B-B14F-4D97-AF65-F5344CB8AC3E}">
        <p14:creationId xmlns:p14="http://schemas.microsoft.com/office/powerpoint/2010/main" val="2984842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0DDB9B-D2AE-2446-9D6C-5F7E6A2D26C5}"/>
              </a:ext>
            </a:extLst>
          </p:cNvPr>
          <p:cNvSpPr>
            <a:spLocks noGrp="1"/>
          </p:cNvSpPr>
          <p:nvPr>
            <p:ph type="title"/>
          </p:nvPr>
        </p:nvSpPr>
        <p:spPr/>
        <p:txBody>
          <a:bodyPr/>
          <a:lstStyle/>
          <a:p>
            <a:r>
              <a:rPr lang="en-US" altLang="zh-CN" dirty="0"/>
              <a:t>Specialization Challenge</a:t>
            </a:r>
            <a:endParaRPr kumimoji="1" lang="zh-CN" altLang="en-US" dirty="0"/>
          </a:p>
        </p:txBody>
      </p:sp>
      <p:sp>
        <p:nvSpPr>
          <p:cNvPr id="3" name="内容占位符 2">
            <a:extLst>
              <a:ext uri="{FF2B5EF4-FFF2-40B4-BE49-F238E27FC236}">
                <a16:creationId xmlns:a16="http://schemas.microsoft.com/office/drawing/2014/main" id="{4CB6C3C1-462C-5847-AB68-2BE6C16E9432}"/>
              </a:ext>
            </a:extLst>
          </p:cNvPr>
          <p:cNvSpPr>
            <a:spLocks noGrp="1"/>
          </p:cNvSpPr>
          <p:nvPr>
            <p:ph idx="1"/>
          </p:nvPr>
        </p:nvSpPr>
        <p:spPr/>
        <p:txBody>
          <a:bodyPr/>
          <a:lstStyle/>
          <a:p>
            <a:r>
              <a:rPr lang="en-US" altLang="zh-CN" dirty="0"/>
              <a:t>Tape-out costs for accelerators ASICs is exorbitant 10x cost gap between 16nm and 65nm</a:t>
            </a:r>
          </a:p>
          <a:p>
            <a:pPr lvl="1"/>
            <a:r>
              <a:rPr lang="en-US" altLang="zh-CN" dirty="0"/>
              <a:t>Risky bet to design hardware accelerators for ever-changing applications</a:t>
            </a:r>
            <a:endParaRPr kumimoji="1" lang="zh-CN" altLang="en-US" dirty="0"/>
          </a:p>
        </p:txBody>
      </p:sp>
      <p:sp>
        <p:nvSpPr>
          <p:cNvPr id="4" name="灯片编号占位符 3">
            <a:extLst>
              <a:ext uri="{FF2B5EF4-FFF2-40B4-BE49-F238E27FC236}">
                <a16:creationId xmlns:a16="http://schemas.microsoft.com/office/drawing/2014/main" id="{FFF35C47-E285-3449-81AF-311A2C4BFB53}"/>
              </a:ext>
            </a:extLst>
          </p:cNvPr>
          <p:cNvSpPr>
            <a:spLocks noGrp="1"/>
          </p:cNvSpPr>
          <p:nvPr>
            <p:ph type="sldNum" sz="quarter" idx="12"/>
          </p:nvPr>
        </p:nvSpPr>
        <p:spPr/>
        <p:txBody>
          <a:bodyPr/>
          <a:lstStyle/>
          <a:p>
            <a:fld id="{ADE361C3-C043-4A6E-BDCE-8DA1E7D90A3B}" type="slidenum">
              <a:rPr lang="zh-CN" altLang="en-US" smtClean="0"/>
              <a:t>8</a:t>
            </a:fld>
            <a:endParaRPr lang="zh-CN" altLang="en-US"/>
          </a:p>
        </p:txBody>
      </p:sp>
      <p:pic>
        <p:nvPicPr>
          <p:cNvPr id="6" name="图片 5" descr="图表, 条形图, 直方图&#10;&#10;描述已自动生成">
            <a:extLst>
              <a:ext uri="{FF2B5EF4-FFF2-40B4-BE49-F238E27FC236}">
                <a16:creationId xmlns:a16="http://schemas.microsoft.com/office/drawing/2014/main" id="{247EA2FA-05F1-9A4A-A5C1-C06BDE32A218}"/>
              </a:ext>
            </a:extLst>
          </p:cNvPr>
          <p:cNvPicPr>
            <a:picLocks noChangeAspect="1"/>
          </p:cNvPicPr>
          <p:nvPr/>
        </p:nvPicPr>
        <p:blipFill rotWithShape="1">
          <a:blip r:embed="rId2">
            <a:extLst>
              <a:ext uri="{28A0092B-C50C-407E-A947-70E740481C1C}">
                <a14:useLocalDpi xmlns:a14="http://schemas.microsoft.com/office/drawing/2010/main" val="0"/>
              </a:ext>
            </a:extLst>
          </a:blip>
          <a:srcRect l="4908" r="-4908"/>
          <a:stretch/>
        </p:blipFill>
        <p:spPr>
          <a:xfrm>
            <a:off x="3261294" y="2453545"/>
            <a:ext cx="3770877" cy="3032589"/>
          </a:xfrm>
          <a:prstGeom prst="rect">
            <a:avLst/>
          </a:prstGeom>
        </p:spPr>
      </p:pic>
    </p:spTree>
    <p:extLst>
      <p:ext uri="{BB962C8B-B14F-4D97-AF65-F5344CB8AC3E}">
        <p14:creationId xmlns:p14="http://schemas.microsoft.com/office/powerpoint/2010/main" val="3837688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06C6F-3E90-C143-3AB0-9B6FD7CA8B01}"/>
              </a:ext>
            </a:extLst>
          </p:cNvPr>
          <p:cNvSpPr>
            <a:spLocks noGrp="1"/>
          </p:cNvSpPr>
          <p:nvPr>
            <p:ph type="title"/>
          </p:nvPr>
        </p:nvSpPr>
        <p:spPr/>
        <p:txBody>
          <a:bodyPr/>
          <a:lstStyle/>
          <a:p>
            <a:r>
              <a:rPr kumimoji="1" lang="en" altLang="zh-CN" dirty="0"/>
              <a:t>Review: Spectrum of computation device available </a:t>
            </a:r>
            <a:endParaRPr kumimoji="1" lang="zh-CN" altLang="en-US" dirty="0"/>
          </a:p>
        </p:txBody>
      </p:sp>
      <p:sp>
        <p:nvSpPr>
          <p:cNvPr id="4" name="灯片编号占位符 3">
            <a:extLst>
              <a:ext uri="{FF2B5EF4-FFF2-40B4-BE49-F238E27FC236}">
                <a16:creationId xmlns:a16="http://schemas.microsoft.com/office/drawing/2014/main" id="{639B7F3D-33A4-1ADB-3EB4-82AE69874E6C}"/>
              </a:ext>
            </a:extLst>
          </p:cNvPr>
          <p:cNvSpPr>
            <a:spLocks noGrp="1"/>
          </p:cNvSpPr>
          <p:nvPr>
            <p:ph type="sldNum" sz="quarter" idx="12"/>
          </p:nvPr>
        </p:nvSpPr>
        <p:spPr/>
        <p:txBody>
          <a:bodyPr/>
          <a:lstStyle/>
          <a:p>
            <a:fld id="{ADE361C3-C043-4A6E-BDCE-8DA1E7D90A3B}" type="slidenum">
              <a:rPr lang="zh-CN" altLang="en-US" smtClean="0"/>
              <a:pPr/>
              <a:t>9</a:t>
            </a:fld>
            <a:endParaRPr lang="zh-CN" altLang="en-US" dirty="0"/>
          </a:p>
        </p:txBody>
      </p:sp>
      <p:cxnSp>
        <p:nvCxnSpPr>
          <p:cNvPr id="5" name="直线连接符 4">
            <a:extLst>
              <a:ext uri="{FF2B5EF4-FFF2-40B4-BE49-F238E27FC236}">
                <a16:creationId xmlns:a16="http://schemas.microsoft.com/office/drawing/2014/main" id="{E545E965-18F0-956F-3457-65CF0DAC0056}"/>
              </a:ext>
            </a:extLst>
          </p:cNvPr>
          <p:cNvCxnSpPr/>
          <p:nvPr/>
        </p:nvCxnSpPr>
        <p:spPr>
          <a:xfrm>
            <a:off x="-289048" y="3001516"/>
            <a:ext cx="9433048"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线箭头连接符 5">
            <a:extLst>
              <a:ext uri="{FF2B5EF4-FFF2-40B4-BE49-F238E27FC236}">
                <a16:creationId xmlns:a16="http://schemas.microsoft.com/office/drawing/2014/main" id="{E959E1AD-02CC-00DB-1DBF-5A6C30C79F60}"/>
              </a:ext>
            </a:extLst>
          </p:cNvPr>
          <p:cNvCxnSpPr>
            <a:cxnSpLocks/>
          </p:cNvCxnSpPr>
          <p:nvPr/>
        </p:nvCxnSpPr>
        <p:spPr>
          <a:xfrm>
            <a:off x="1942755" y="4585692"/>
            <a:ext cx="4448444" cy="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CB12A8FE-EDC3-614A-5BB0-9B509A7B2AC7}"/>
              </a:ext>
            </a:extLst>
          </p:cNvPr>
          <p:cNvSpPr/>
          <p:nvPr/>
        </p:nvSpPr>
        <p:spPr>
          <a:xfrm>
            <a:off x="6628051" y="4400282"/>
            <a:ext cx="1659429" cy="369332"/>
          </a:xfrm>
          <a:prstGeom prst="rect">
            <a:avLst/>
          </a:prstGeom>
        </p:spPr>
        <p:txBody>
          <a:bodyPr wrap="none">
            <a:spAutoFit/>
          </a:bodyPr>
          <a:lstStyle/>
          <a:p>
            <a:r>
              <a:rPr kumimoji="1" lang="en-US" altLang="zh-CN" b="1" dirty="0"/>
              <a:t>Performance </a:t>
            </a:r>
          </a:p>
        </p:txBody>
      </p:sp>
      <p:sp>
        <p:nvSpPr>
          <p:cNvPr id="10" name="文本框 9">
            <a:extLst>
              <a:ext uri="{FF2B5EF4-FFF2-40B4-BE49-F238E27FC236}">
                <a16:creationId xmlns:a16="http://schemas.microsoft.com/office/drawing/2014/main" id="{8FED9ABB-348A-4F88-C1BF-70B643B3856D}"/>
              </a:ext>
            </a:extLst>
          </p:cNvPr>
          <p:cNvSpPr txBox="1"/>
          <p:nvPr/>
        </p:nvSpPr>
        <p:spPr>
          <a:xfrm>
            <a:off x="3212746" y="3268436"/>
            <a:ext cx="2151342" cy="646331"/>
          </a:xfrm>
          <a:prstGeom prst="rect">
            <a:avLst/>
          </a:prstGeom>
          <a:noFill/>
        </p:spPr>
        <p:txBody>
          <a:bodyPr wrap="square">
            <a:spAutoFit/>
          </a:bodyPr>
          <a:lstStyle/>
          <a:p>
            <a:r>
              <a:rPr lang="en" altLang="zh-CN" dirty="0">
                <a:solidFill>
                  <a:srgbClr val="202124"/>
                </a:solidFill>
                <a:effectLst/>
                <a:ea typeface="Google Sans"/>
              </a:rPr>
              <a:t>Apple M2</a:t>
            </a:r>
          </a:p>
          <a:p>
            <a:r>
              <a:rPr lang="en" altLang="zh-CN" dirty="0">
                <a:solidFill>
                  <a:srgbClr val="202124"/>
                </a:solidFill>
                <a:effectLst/>
                <a:ea typeface="Google Sans"/>
              </a:rPr>
              <a:t> GPU 3.6 TFLOPs</a:t>
            </a:r>
            <a:endParaRPr lang="zh-CN" altLang="en-US" dirty="0"/>
          </a:p>
        </p:txBody>
      </p:sp>
      <p:sp>
        <p:nvSpPr>
          <p:cNvPr id="11" name="椭圆 10">
            <a:extLst>
              <a:ext uri="{FF2B5EF4-FFF2-40B4-BE49-F238E27FC236}">
                <a16:creationId xmlns:a16="http://schemas.microsoft.com/office/drawing/2014/main" id="{FB9DD14C-9B1B-7994-9446-5E3D95E75E96}"/>
              </a:ext>
            </a:extLst>
          </p:cNvPr>
          <p:cNvSpPr/>
          <p:nvPr/>
        </p:nvSpPr>
        <p:spPr>
          <a:xfrm>
            <a:off x="3635026" y="2849555"/>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50" name="Picture 2" descr="Apple MacBook Air 13,6&quot; 2022 M2/8/256GB SSD 8C GPU Mitternacht MLY33D/A">
            <a:extLst>
              <a:ext uri="{FF2B5EF4-FFF2-40B4-BE49-F238E27FC236}">
                <a16:creationId xmlns:a16="http://schemas.microsoft.com/office/drawing/2014/main" id="{3C138975-881C-1879-AB62-4C6373716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192" y="1688455"/>
            <a:ext cx="9017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awei Mate 60 Pro 5G 12 GB + 256 GB Grün">
            <a:extLst>
              <a:ext uri="{FF2B5EF4-FFF2-40B4-BE49-F238E27FC236}">
                <a16:creationId xmlns:a16="http://schemas.microsoft.com/office/drawing/2014/main" id="{6FF0B0C7-9F62-547C-AA99-2488E7BCAD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4554" y="1570483"/>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椭圆 11">
            <a:extLst>
              <a:ext uri="{FF2B5EF4-FFF2-40B4-BE49-F238E27FC236}">
                <a16:creationId xmlns:a16="http://schemas.microsoft.com/office/drawing/2014/main" id="{19EE7753-2621-BF04-2E3B-81EBB7D4AEB3}"/>
              </a:ext>
            </a:extLst>
          </p:cNvPr>
          <p:cNvSpPr/>
          <p:nvPr/>
        </p:nvSpPr>
        <p:spPr>
          <a:xfrm>
            <a:off x="1928103" y="2864822"/>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71D61D7-DA58-0C15-77DD-E1C050B3A6A1}"/>
              </a:ext>
            </a:extLst>
          </p:cNvPr>
          <p:cNvSpPr txBox="1"/>
          <p:nvPr/>
        </p:nvSpPr>
        <p:spPr>
          <a:xfrm>
            <a:off x="1484554" y="3268435"/>
            <a:ext cx="1575278" cy="646331"/>
          </a:xfrm>
          <a:prstGeom prst="rect">
            <a:avLst/>
          </a:prstGeom>
          <a:noFill/>
        </p:spPr>
        <p:txBody>
          <a:bodyPr wrap="square">
            <a:spAutoFit/>
          </a:bodyPr>
          <a:lstStyle/>
          <a:p>
            <a:r>
              <a:rPr lang="en" altLang="zh-CN" dirty="0">
                <a:solidFill>
                  <a:srgbClr val="202124"/>
                </a:solidFill>
                <a:effectLst/>
                <a:ea typeface="Google Sans"/>
              </a:rPr>
              <a:t>Mate60 GPU</a:t>
            </a:r>
          </a:p>
          <a:p>
            <a:r>
              <a:rPr lang="en" altLang="zh-CN" dirty="0">
                <a:solidFill>
                  <a:srgbClr val="202124"/>
                </a:solidFill>
                <a:effectLst/>
                <a:ea typeface="Google Sans"/>
              </a:rPr>
              <a:t>2.3 TFLOPs</a:t>
            </a:r>
            <a:endParaRPr lang="zh-CN" altLang="en-US" dirty="0"/>
          </a:p>
        </p:txBody>
      </p:sp>
      <p:pic>
        <p:nvPicPr>
          <p:cNvPr id="14" name="Picture 2" descr="NVIDIA A100 | NVIDIA">
            <a:extLst>
              <a:ext uri="{FF2B5EF4-FFF2-40B4-BE49-F238E27FC236}">
                <a16:creationId xmlns:a16="http://schemas.microsoft.com/office/drawing/2014/main" id="{0C7B907A-FF27-3D94-EE88-35F28F688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681" y="1602751"/>
            <a:ext cx="2097568" cy="1181630"/>
          </a:xfrm>
          <a:prstGeom prst="rect">
            <a:avLst/>
          </a:prstGeom>
          <a:noFill/>
          <a:extLst>
            <a:ext uri="{909E8E84-426E-40DD-AFC4-6F175D3DCCD1}">
              <a14:hiddenFill xmlns:a14="http://schemas.microsoft.com/office/drawing/2010/main">
                <a:solidFill>
                  <a:srgbClr val="FFFFFF"/>
                </a:solidFill>
              </a14:hiddenFill>
            </a:ext>
          </a:extLst>
        </p:spPr>
      </p:pic>
      <p:sp>
        <p:nvSpPr>
          <p:cNvPr id="16" name="椭圆 15">
            <a:extLst>
              <a:ext uri="{FF2B5EF4-FFF2-40B4-BE49-F238E27FC236}">
                <a16:creationId xmlns:a16="http://schemas.microsoft.com/office/drawing/2014/main" id="{E830F29D-C20E-77A3-7E66-D369CB147FE4}"/>
              </a:ext>
            </a:extLst>
          </p:cNvPr>
          <p:cNvSpPr/>
          <p:nvPr/>
        </p:nvSpPr>
        <p:spPr>
          <a:xfrm>
            <a:off x="5957465" y="2864199"/>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85C4BE84-360D-61FE-07F0-CF2E170EF05D}"/>
              </a:ext>
            </a:extLst>
          </p:cNvPr>
          <p:cNvSpPr txBox="1"/>
          <p:nvPr/>
        </p:nvSpPr>
        <p:spPr>
          <a:xfrm>
            <a:off x="5148064" y="3265792"/>
            <a:ext cx="2354502" cy="646331"/>
          </a:xfrm>
          <a:prstGeom prst="rect">
            <a:avLst/>
          </a:prstGeom>
          <a:noFill/>
        </p:spPr>
        <p:txBody>
          <a:bodyPr wrap="square">
            <a:spAutoFit/>
          </a:bodyPr>
          <a:lstStyle/>
          <a:p>
            <a:r>
              <a:rPr lang="en" altLang="zh-CN" dirty="0">
                <a:solidFill>
                  <a:srgbClr val="202124"/>
                </a:solidFill>
                <a:effectLst/>
                <a:ea typeface="Google Sans"/>
              </a:rPr>
              <a:t>NVIDIA A100</a:t>
            </a:r>
          </a:p>
          <a:p>
            <a:r>
              <a:rPr lang="en" altLang="zh-CN" dirty="0">
                <a:solidFill>
                  <a:srgbClr val="202124"/>
                </a:solidFill>
                <a:effectLst/>
                <a:ea typeface="Google Sans"/>
              </a:rPr>
              <a:t> GPU 19.5 TFLOPs</a:t>
            </a:r>
            <a:endParaRPr lang="zh-CN" altLang="en-US" dirty="0"/>
          </a:p>
        </p:txBody>
      </p:sp>
      <p:sp>
        <p:nvSpPr>
          <p:cNvPr id="18" name="椭圆 17">
            <a:extLst>
              <a:ext uri="{FF2B5EF4-FFF2-40B4-BE49-F238E27FC236}">
                <a16:creationId xmlns:a16="http://schemas.microsoft.com/office/drawing/2014/main" id="{DE5C6356-D7D2-0031-BAD4-0BA0450F1AD0}"/>
              </a:ext>
            </a:extLst>
          </p:cNvPr>
          <p:cNvSpPr/>
          <p:nvPr/>
        </p:nvSpPr>
        <p:spPr>
          <a:xfrm>
            <a:off x="8072593" y="2864198"/>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 name="图片 19" descr="银色的电脑&#10;&#10;描述已自动生成">
            <a:extLst>
              <a:ext uri="{FF2B5EF4-FFF2-40B4-BE49-F238E27FC236}">
                <a16:creationId xmlns:a16="http://schemas.microsoft.com/office/drawing/2014/main" id="{8C180BB9-BEFD-9FFE-962F-A318FBDBFD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654" y="1705372"/>
            <a:ext cx="1230524" cy="917679"/>
          </a:xfrm>
          <a:prstGeom prst="rect">
            <a:avLst/>
          </a:prstGeom>
        </p:spPr>
      </p:pic>
      <p:sp>
        <p:nvSpPr>
          <p:cNvPr id="21" name="椭圆 20">
            <a:extLst>
              <a:ext uri="{FF2B5EF4-FFF2-40B4-BE49-F238E27FC236}">
                <a16:creationId xmlns:a16="http://schemas.microsoft.com/office/drawing/2014/main" id="{4960ECD0-6145-96A6-6BBB-4843D9BCB09A}"/>
              </a:ext>
            </a:extLst>
          </p:cNvPr>
          <p:cNvSpPr/>
          <p:nvPr/>
        </p:nvSpPr>
        <p:spPr>
          <a:xfrm>
            <a:off x="531496" y="2863575"/>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681E11D9-4C28-EE6F-54E8-D2786BFF82E2}"/>
              </a:ext>
            </a:extLst>
          </p:cNvPr>
          <p:cNvSpPr txBox="1"/>
          <p:nvPr/>
        </p:nvSpPr>
        <p:spPr>
          <a:xfrm>
            <a:off x="-3723" y="3265792"/>
            <a:ext cx="1575278" cy="2031325"/>
          </a:xfrm>
          <a:prstGeom prst="rect">
            <a:avLst/>
          </a:prstGeom>
          <a:noFill/>
        </p:spPr>
        <p:txBody>
          <a:bodyPr wrap="square">
            <a:spAutoFit/>
          </a:bodyPr>
          <a:lstStyle/>
          <a:p>
            <a:r>
              <a:rPr lang="en" altLang="zh-CN" dirty="0">
                <a:solidFill>
                  <a:srgbClr val="202124"/>
                </a:solidFill>
                <a:effectLst/>
                <a:ea typeface="Google Sans"/>
              </a:rPr>
              <a:t>Intel i5-9600K, </a:t>
            </a:r>
          </a:p>
          <a:p>
            <a:r>
              <a:rPr lang="en" altLang="zh-CN" dirty="0">
                <a:solidFill>
                  <a:srgbClr val="202124"/>
                </a:solidFill>
                <a:effectLst/>
                <a:ea typeface="Google Sans"/>
              </a:rPr>
              <a:t>single core: 6.3GFLOPS</a:t>
            </a:r>
          </a:p>
          <a:p>
            <a:r>
              <a:rPr lang="en" altLang="zh-CN" dirty="0">
                <a:solidFill>
                  <a:srgbClr val="202124"/>
                </a:solidFill>
                <a:ea typeface="Google Sans"/>
              </a:rPr>
              <a:t>Multiple cores: 37.7GFLOPS</a:t>
            </a:r>
            <a:r>
              <a:rPr lang="en" altLang="zh-CN" dirty="0">
                <a:solidFill>
                  <a:srgbClr val="202124"/>
                </a:solidFill>
                <a:effectLst/>
                <a:ea typeface="Google Sans"/>
              </a:rPr>
              <a:t> </a:t>
            </a:r>
            <a:endParaRPr lang="zh-CN" altLang="en-US" dirty="0"/>
          </a:p>
        </p:txBody>
      </p:sp>
      <p:pic>
        <p:nvPicPr>
          <p:cNvPr id="24" name="图片 23" descr="图片包含 游戏机, 电子, 电路&#10;&#10;描述已自动生成">
            <a:extLst>
              <a:ext uri="{FF2B5EF4-FFF2-40B4-BE49-F238E27FC236}">
                <a16:creationId xmlns:a16="http://schemas.microsoft.com/office/drawing/2014/main" id="{D96C1C85-FEC3-5882-E6C4-6E4D6E31DB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59446" y="1309701"/>
            <a:ext cx="1198485" cy="1278384"/>
          </a:xfrm>
          <a:prstGeom prst="rect">
            <a:avLst/>
          </a:prstGeom>
        </p:spPr>
      </p:pic>
      <p:sp>
        <p:nvSpPr>
          <p:cNvPr id="25" name="文本框 24">
            <a:extLst>
              <a:ext uri="{FF2B5EF4-FFF2-40B4-BE49-F238E27FC236}">
                <a16:creationId xmlns:a16="http://schemas.microsoft.com/office/drawing/2014/main" id="{D9B08133-DE47-0855-45D1-633FDC2A9D57}"/>
              </a:ext>
            </a:extLst>
          </p:cNvPr>
          <p:cNvSpPr txBox="1"/>
          <p:nvPr/>
        </p:nvSpPr>
        <p:spPr>
          <a:xfrm>
            <a:off x="7380312" y="3274039"/>
            <a:ext cx="2354502" cy="646331"/>
          </a:xfrm>
          <a:prstGeom prst="rect">
            <a:avLst/>
          </a:prstGeom>
          <a:noFill/>
        </p:spPr>
        <p:txBody>
          <a:bodyPr wrap="square">
            <a:spAutoFit/>
          </a:bodyPr>
          <a:lstStyle/>
          <a:p>
            <a:r>
              <a:rPr lang="en" altLang="zh-CN" dirty="0">
                <a:solidFill>
                  <a:srgbClr val="202124"/>
                </a:solidFill>
                <a:effectLst/>
                <a:ea typeface="Google Sans"/>
              </a:rPr>
              <a:t>Google TPUv4</a:t>
            </a:r>
          </a:p>
          <a:p>
            <a:r>
              <a:rPr lang="en-US" altLang="zh-CN" dirty="0"/>
              <a:t>275 TFLOPS</a:t>
            </a:r>
            <a:endParaRPr lang="zh-CN" altLang="en-US" dirty="0"/>
          </a:p>
        </p:txBody>
      </p:sp>
      <p:cxnSp>
        <p:nvCxnSpPr>
          <p:cNvPr id="3" name="直线箭头连接符 2">
            <a:extLst>
              <a:ext uri="{FF2B5EF4-FFF2-40B4-BE49-F238E27FC236}">
                <a16:creationId xmlns:a16="http://schemas.microsoft.com/office/drawing/2014/main" id="{4EB75D4B-587E-B7E6-F4C9-616189510BF1}"/>
              </a:ext>
            </a:extLst>
          </p:cNvPr>
          <p:cNvCxnSpPr>
            <a:cxnSpLocks/>
          </p:cNvCxnSpPr>
          <p:nvPr/>
        </p:nvCxnSpPr>
        <p:spPr>
          <a:xfrm>
            <a:off x="2923842" y="1417340"/>
            <a:ext cx="4448444" cy="0"/>
          </a:xfrm>
          <a:prstGeom prst="straightConnector1">
            <a:avLst/>
          </a:prstGeom>
          <a:ln w="22225">
            <a:solidFill>
              <a:schemeClr val="tx1"/>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2DA5BC62-74DC-B787-CB14-9B2CD105C4F9}"/>
              </a:ext>
            </a:extLst>
          </p:cNvPr>
          <p:cNvSpPr/>
          <p:nvPr/>
        </p:nvSpPr>
        <p:spPr>
          <a:xfrm>
            <a:off x="783916" y="1232674"/>
            <a:ext cx="2005677" cy="369332"/>
          </a:xfrm>
          <a:prstGeom prst="rect">
            <a:avLst/>
          </a:prstGeom>
        </p:spPr>
        <p:txBody>
          <a:bodyPr wrap="none">
            <a:spAutoFit/>
          </a:bodyPr>
          <a:lstStyle/>
          <a:p>
            <a:r>
              <a:rPr kumimoji="1" lang="en-US" altLang="zh-CN" b="1" dirty="0"/>
              <a:t>Programmability</a:t>
            </a:r>
          </a:p>
        </p:txBody>
      </p:sp>
    </p:spTree>
    <p:extLst>
      <p:ext uri="{BB962C8B-B14F-4D97-AF65-F5344CB8AC3E}">
        <p14:creationId xmlns:p14="http://schemas.microsoft.com/office/powerpoint/2010/main" val="1139924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B743B2-557C-798B-5C8E-9B45CF5C6A6B}"/>
              </a:ext>
            </a:extLst>
          </p:cNvPr>
          <p:cNvSpPr>
            <a:spLocks noGrp="1"/>
          </p:cNvSpPr>
          <p:nvPr>
            <p:ph type="title"/>
          </p:nvPr>
        </p:nvSpPr>
        <p:spPr/>
        <p:txBody>
          <a:bodyPr/>
          <a:lstStyle/>
          <a:p>
            <a:r>
              <a:rPr kumimoji="1" lang="en-US" altLang="zh-CN" dirty="0"/>
              <a:t>Remaining question: is a single device sufficient? </a:t>
            </a:r>
            <a:endParaRPr kumimoji="1" lang="zh-CN" altLang="en-US" dirty="0"/>
          </a:p>
        </p:txBody>
      </p:sp>
      <p:sp>
        <p:nvSpPr>
          <p:cNvPr id="3" name="内容占位符 2">
            <a:extLst>
              <a:ext uri="{FF2B5EF4-FFF2-40B4-BE49-F238E27FC236}">
                <a16:creationId xmlns:a16="http://schemas.microsoft.com/office/drawing/2014/main" id="{EF3EE81B-0548-1C38-A751-3C69C437A4AC}"/>
              </a:ext>
            </a:extLst>
          </p:cNvPr>
          <p:cNvSpPr>
            <a:spLocks noGrp="1"/>
          </p:cNvSpPr>
          <p:nvPr>
            <p:ph idx="1"/>
          </p:nvPr>
        </p:nvSpPr>
        <p:spPr>
          <a:xfrm>
            <a:off x="302840" y="1129308"/>
            <a:ext cx="8661648" cy="3771636"/>
          </a:xfrm>
        </p:spPr>
        <p:txBody>
          <a:bodyPr/>
          <a:lstStyle/>
          <a:p>
            <a:r>
              <a:rPr kumimoji="1" lang="en-US" altLang="zh-CN" dirty="0"/>
              <a:t>A device has limited physical capacity to store “cores” (chip size)</a:t>
            </a:r>
          </a:p>
          <a:p>
            <a:pPr lvl="1"/>
            <a:r>
              <a:rPr kumimoji="1" lang="en-US" altLang="zh-CN" dirty="0"/>
              <a:t>Our cores are generalized, e.g., can either be CPU cores, GPU cores (cores w/o cache coherence + many SIMD ALUs, etc.), domain-specific cores </a:t>
            </a:r>
          </a:p>
          <a:p>
            <a:r>
              <a:rPr kumimoji="1" lang="en-US" altLang="zh-CN" dirty="0"/>
              <a:t>How to make a single device faster? </a:t>
            </a:r>
          </a:p>
          <a:p>
            <a:pPr lvl="1"/>
            <a:r>
              <a:rPr kumimoji="1" lang="en-US" altLang="zh-CN" dirty="0"/>
              <a:t>Increasing clock rate (has a limit) </a:t>
            </a:r>
          </a:p>
          <a:p>
            <a:pPr lvl="1"/>
            <a:r>
              <a:rPr kumimoji="1" lang="en-US" altLang="zh-CN" dirty="0"/>
              <a:t>Put more cores on a single chip, but has physical limits, e.g., chip size </a:t>
            </a:r>
          </a:p>
        </p:txBody>
      </p:sp>
      <p:sp>
        <p:nvSpPr>
          <p:cNvPr id="4" name="灯片编号占位符 3">
            <a:extLst>
              <a:ext uri="{FF2B5EF4-FFF2-40B4-BE49-F238E27FC236}">
                <a16:creationId xmlns:a16="http://schemas.microsoft.com/office/drawing/2014/main" id="{B60479EF-F19C-AC7C-38F7-60BAB2A0D027}"/>
              </a:ext>
            </a:extLst>
          </p:cNvPr>
          <p:cNvSpPr>
            <a:spLocks noGrp="1"/>
          </p:cNvSpPr>
          <p:nvPr>
            <p:ph type="sldNum" sz="quarter" idx="12"/>
          </p:nvPr>
        </p:nvSpPr>
        <p:spPr/>
        <p:txBody>
          <a:bodyPr/>
          <a:lstStyle/>
          <a:p>
            <a:fld id="{ADE361C3-C043-4A6E-BDCE-8DA1E7D90A3B}" type="slidenum">
              <a:rPr lang="zh-CN" altLang="en-US" smtClean="0"/>
              <a:pPr/>
              <a:t>10</a:t>
            </a:fld>
            <a:endParaRPr lang="zh-CN" altLang="en-US" dirty="0"/>
          </a:p>
        </p:txBody>
      </p:sp>
    </p:spTree>
    <p:extLst>
      <p:ext uri="{BB962C8B-B14F-4D97-AF65-F5344CB8AC3E}">
        <p14:creationId xmlns:p14="http://schemas.microsoft.com/office/powerpoint/2010/main" val="815515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B743B2-557C-798B-5C8E-9B45CF5C6A6B}"/>
              </a:ext>
            </a:extLst>
          </p:cNvPr>
          <p:cNvSpPr>
            <a:spLocks noGrp="1"/>
          </p:cNvSpPr>
          <p:nvPr>
            <p:ph type="title"/>
          </p:nvPr>
        </p:nvSpPr>
        <p:spPr/>
        <p:txBody>
          <a:bodyPr/>
          <a:lstStyle/>
          <a:p>
            <a:r>
              <a:rPr kumimoji="1" lang="en-US" altLang="zh-CN" dirty="0"/>
              <a:t>Question: is a single device sufficient? </a:t>
            </a:r>
            <a:endParaRPr kumimoji="1" lang="zh-CN" altLang="en-US" dirty="0"/>
          </a:p>
        </p:txBody>
      </p:sp>
      <p:sp>
        <p:nvSpPr>
          <p:cNvPr id="3" name="内容占位符 2">
            <a:extLst>
              <a:ext uri="{FF2B5EF4-FFF2-40B4-BE49-F238E27FC236}">
                <a16:creationId xmlns:a16="http://schemas.microsoft.com/office/drawing/2014/main" id="{EF3EE81B-0548-1C38-A751-3C69C437A4AC}"/>
              </a:ext>
            </a:extLst>
          </p:cNvPr>
          <p:cNvSpPr>
            <a:spLocks noGrp="1"/>
          </p:cNvSpPr>
          <p:nvPr>
            <p:ph idx="1"/>
          </p:nvPr>
        </p:nvSpPr>
        <p:spPr>
          <a:xfrm>
            <a:off x="302840" y="1129307"/>
            <a:ext cx="8661648" cy="4471925"/>
          </a:xfrm>
        </p:spPr>
        <p:txBody>
          <a:bodyPr>
            <a:normAutofit/>
          </a:bodyPr>
          <a:lstStyle/>
          <a:p>
            <a:r>
              <a:rPr kumimoji="1" lang="en-US" altLang="zh-CN" dirty="0"/>
              <a:t>A device has limited physical capacity to store “cores” (chip size)</a:t>
            </a:r>
          </a:p>
          <a:p>
            <a:pPr lvl="1"/>
            <a:r>
              <a:rPr kumimoji="1" lang="en-US" altLang="zh-CN" dirty="0"/>
              <a:t>Our cores are generalized, e.g., can either be CPU cores, GPU cores (cores w/o cache coherence + many SIMD ALUs, etc.), domain-specific cores </a:t>
            </a:r>
          </a:p>
          <a:p>
            <a:r>
              <a:rPr kumimoji="1" lang="en-US" altLang="zh-CN" dirty="0"/>
              <a:t>Why? Recall our previous calculation </a:t>
            </a:r>
          </a:p>
          <a:p>
            <a:pPr lvl="1"/>
            <a:r>
              <a:rPr kumimoji="1" lang="en-US" altLang="zh-CN" dirty="0"/>
              <a:t>Basically, a A100 needs 30 seconds for an A100 GPU to finish an iteration on a single input (</a:t>
            </a:r>
            <a:r>
              <a:rPr kumimoji="1" lang="en-US" altLang="zh-CN" dirty="0" err="1"/>
              <a:t>a.k.a</a:t>
            </a:r>
            <a:r>
              <a:rPr kumimoji="1" lang="en-US" altLang="zh-CN" dirty="0"/>
              <a:t>, token) in the optimal case </a:t>
            </a:r>
          </a:p>
          <a:p>
            <a:pPr lvl="1"/>
            <a:r>
              <a:rPr kumimoji="1" lang="en-US" altLang="zh-CN" dirty="0"/>
              <a:t>How many tokens are trained? 13T tokens! [1] </a:t>
            </a:r>
          </a:p>
          <a:p>
            <a:pPr lvl="1"/>
            <a:r>
              <a:rPr kumimoji="1" lang="en-US" altLang="zh-CN" dirty="0"/>
              <a:t>To use one A100 to train GPT-4, we need about 412 years to finish the training</a:t>
            </a:r>
            <a:endParaRPr kumimoji="1" lang="zh-CN" altLang="en-US" dirty="0"/>
          </a:p>
          <a:p>
            <a:endParaRPr kumimoji="1" lang="en-US" altLang="zh-CN" dirty="0"/>
          </a:p>
        </p:txBody>
      </p:sp>
      <p:sp>
        <p:nvSpPr>
          <p:cNvPr id="4" name="灯片编号占位符 3">
            <a:extLst>
              <a:ext uri="{FF2B5EF4-FFF2-40B4-BE49-F238E27FC236}">
                <a16:creationId xmlns:a16="http://schemas.microsoft.com/office/drawing/2014/main" id="{B60479EF-F19C-AC7C-38F7-60BAB2A0D027}"/>
              </a:ext>
            </a:extLst>
          </p:cNvPr>
          <p:cNvSpPr>
            <a:spLocks noGrp="1"/>
          </p:cNvSpPr>
          <p:nvPr>
            <p:ph type="sldNum" sz="quarter" idx="12"/>
          </p:nvPr>
        </p:nvSpPr>
        <p:spPr/>
        <p:txBody>
          <a:bodyPr/>
          <a:lstStyle/>
          <a:p>
            <a:fld id="{ADE361C3-C043-4A6E-BDCE-8DA1E7D90A3B}" type="slidenum">
              <a:rPr lang="zh-CN" altLang="en-US" smtClean="0"/>
              <a:pPr/>
              <a:t>11</a:t>
            </a:fld>
            <a:endParaRPr lang="zh-CN" altLang="en-US" dirty="0"/>
          </a:p>
        </p:txBody>
      </p:sp>
      <p:sp>
        <p:nvSpPr>
          <p:cNvPr id="5" name="文本框 4">
            <a:extLst>
              <a:ext uri="{FF2B5EF4-FFF2-40B4-BE49-F238E27FC236}">
                <a16:creationId xmlns:a16="http://schemas.microsoft.com/office/drawing/2014/main" id="{5A8A25ED-6588-E406-566C-DF5110EC9152}"/>
              </a:ext>
            </a:extLst>
          </p:cNvPr>
          <p:cNvSpPr txBox="1"/>
          <p:nvPr/>
        </p:nvSpPr>
        <p:spPr>
          <a:xfrm>
            <a:off x="-36512" y="5377780"/>
            <a:ext cx="6549391" cy="307777"/>
          </a:xfrm>
          <a:prstGeom prst="rect">
            <a:avLst/>
          </a:prstGeom>
          <a:noFill/>
        </p:spPr>
        <p:txBody>
          <a:bodyPr wrap="square">
            <a:spAutoFit/>
          </a:bodyPr>
          <a:lstStyle/>
          <a:p>
            <a:r>
              <a:rPr kumimoji="1" lang="en" altLang="zh-CN" sz="1400" dirty="0"/>
              <a:t>[1] https://the-</a:t>
            </a:r>
            <a:r>
              <a:rPr kumimoji="1" lang="en" altLang="zh-CN" sz="1400" dirty="0" err="1"/>
              <a:t>decoder.com</a:t>
            </a:r>
            <a:r>
              <a:rPr kumimoji="1" lang="en" altLang="zh-CN" sz="1400" dirty="0"/>
              <a:t>/gpt-4-has-a-trillion-parameters/ </a:t>
            </a:r>
            <a:endParaRPr lang="zh-CN" altLang="en-US" sz="1400" dirty="0"/>
          </a:p>
        </p:txBody>
      </p:sp>
    </p:spTree>
    <p:extLst>
      <p:ext uri="{BB962C8B-B14F-4D97-AF65-F5344CB8AC3E}">
        <p14:creationId xmlns:p14="http://schemas.microsoft.com/office/powerpoint/2010/main" val="1816267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F95DA8-E594-4FC2-6CD3-C3E42E2DE77A}"/>
              </a:ext>
            </a:extLst>
          </p:cNvPr>
          <p:cNvSpPr>
            <a:spLocks noGrp="1"/>
          </p:cNvSpPr>
          <p:nvPr>
            <p:ph type="title"/>
          </p:nvPr>
        </p:nvSpPr>
        <p:spPr/>
        <p:txBody>
          <a:bodyPr/>
          <a:lstStyle/>
          <a:p>
            <a:r>
              <a:rPr kumimoji="1" lang="en-US" altLang="zh-CN" dirty="0"/>
              <a:t>The case for distributed computing </a:t>
            </a:r>
            <a:endParaRPr kumimoji="1" lang="zh-CN" altLang="en-US" dirty="0"/>
          </a:p>
        </p:txBody>
      </p:sp>
      <p:sp>
        <p:nvSpPr>
          <p:cNvPr id="3" name="内容占位符 2">
            <a:extLst>
              <a:ext uri="{FF2B5EF4-FFF2-40B4-BE49-F238E27FC236}">
                <a16:creationId xmlns:a16="http://schemas.microsoft.com/office/drawing/2014/main" id="{850FF230-8F77-B699-49BF-BD2BA4228BB9}"/>
              </a:ext>
            </a:extLst>
          </p:cNvPr>
          <p:cNvSpPr>
            <a:spLocks noGrp="1"/>
          </p:cNvSpPr>
          <p:nvPr>
            <p:ph idx="1"/>
          </p:nvPr>
        </p:nvSpPr>
        <p:spPr>
          <a:xfrm>
            <a:off x="489308" y="4960346"/>
            <a:ext cx="8229600" cy="432048"/>
          </a:xfrm>
        </p:spPr>
        <p:txBody>
          <a:bodyPr/>
          <a:lstStyle/>
          <a:p>
            <a:pPr algn="ctr"/>
            <a:r>
              <a:rPr kumimoji="1" lang="en-US" altLang="zh-CN" dirty="0"/>
              <a:t>Example: Google’s TPU v4 cluster</a:t>
            </a:r>
            <a:endParaRPr kumimoji="1" lang="zh-CN" altLang="en-US" dirty="0"/>
          </a:p>
        </p:txBody>
      </p:sp>
      <p:sp>
        <p:nvSpPr>
          <p:cNvPr id="4" name="灯片编号占位符 3">
            <a:extLst>
              <a:ext uri="{FF2B5EF4-FFF2-40B4-BE49-F238E27FC236}">
                <a16:creationId xmlns:a16="http://schemas.microsoft.com/office/drawing/2014/main" id="{C3659F0E-9ADE-4E27-B550-AA9D9A873B46}"/>
              </a:ext>
            </a:extLst>
          </p:cNvPr>
          <p:cNvSpPr>
            <a:spLocks noGrp="1"/>
          </p:cNvSpPr>
          <p:nvPr>
            <p:ph type="sldNum" sz="quarter" idx="12"/>
          </p:nvPr>
        </p:nvSpPr>
        <p:spPr/>
        <p:txBody>
          <a:bodyPr/>
          <a:lstStyle/>
          <a:p>
            <a:fld id="{ADE361C3-C043-4A6E-BDCE-8DA1E7D90A3B}" type="slidenum">
              <a:rPr lang="zh-CN" altLang="en-US" smtClean="0"/>
              <a:pPr/>
              <a:t>12</a:t>
            </a:fld>
            <a:endParaRPr lang="zh-CN" altLang="en-US" dirty="0"/>
          </a:p>
        </p:txBody>
      </p:sp>
      <p:pic>
        <p:nvPicPr>
          <p:cNvPr id="3074" name="Picture 2" descr="AI Chips: Google TPU. Google's chip designers argue that the… | by Jonathan  Hui | Medium">
            <a:extLst>
              <a:ext uri="{FF2B5EF4-FFF2-40B4-BE49-F238E27FC236}">
                <a16:creationId xmlns:a16="http://schemas.microsoft.com/office/drawing/2014/main" id="{CF643936-C833-41CD-CFB0-58F59DEB5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1319"/>
            <a:ext cx="9144000" cy="386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976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06C6F-3E90-C143-3AB0-9B6FD7CA8B01}"/>
              </a:ext>
            </a:extLst>
          </p:cNvPr>
          <p:cNvSpPr>
            <a:spLocks noGrp="1"/>
          </p:cNvSpPr>
          <p:nvPr>
            <p:ph type="title"/>
          </p:nvPr>
        </p:nvSpPr>
        <p:spPr/>
        <p:txBody>
          <a:bodyPr/>
          <a:lstStyle/>
          <a:p>
            <a:r>
              <a:rPr kumimoji="1" lang="en" altLang="zh-CN" dirty="0"/>
              <a:t>Spectrum of computation device available</a:t>
            </a:r>
            <a:endParaRPr kumimoji="1" lang="zh-CN" altLang="en-US" dirty="0"/>
          </a:p>
        </p:txBody>
      </p:sp>
      <p:sp>
        <p:nvSpPr>
          <p:cNvPr id="4" name="灯片编号占位符 3">
            <a:extLst>
              <a:ext uri="{FF2B5EF4-FFF2-40B4-BE49-F238E27FC236}">
                <a16:creationId xmlns:a16="http://schemas.microsoft.com/office/drawing/2014/main" id="{639B7F3D-33A4-1ADB-3EB4-82AE69874E6C}"/>
              </a:ext>
            </a:extLst>
          </p:cNvPr>
          <p:cNvSpPr>
            <a:spLocks noGrp="1"/>
          </p:cNvSpPr>
          <p:nvPr>
            <p:ph type="sldNum" sz="quarter" idx="12"/>
          </p:nvPr>
        </p:nvSpPr>
        <p:spPr/>
        <p:txBody>
          <a:bodyPr/>
          <a:lstStyle/>
          <a:p>
            <a:fld id="{ADE361C3-C043-4A6E-BDCE-8DA1E7D90A3B}" type="slidenum">
              <a:rPr lang="zh-CN" altLang="en-US" smtClean="0"/>
              <a:pPr/>
              <a:t>13</a:t>
            </a:fld>
            <a:endParaRPr lang="zh-CN" altLang="en-US" dirty="0"/>
          </a:p>
        </p:txBody>
      </p:sp>
      <p:cxnSp>
        <p:nvCxnSpPr>
          <p:cNvPr id="5" name="直线连接符 4">
            <a:extLst>
              <a:ext uri="{FF2B5EF4-FFF2-40B4-BE49-F238E27FC236}">
                <a16:creationId xmlns:a16="http://schemas.microsoft.com/office/drawing/2014/main" id="{E545E965-18F0-956F-3457-65CF0DAC0056}"/>
              </a:ext>
            </a:extLst>
          </p:cNvPr>
          <p:cNvCxnSpPr/>
          <p:nvPr/>
        </p:nvCxnSpPr>
        <p:spPr>
          <a:xfrm>
            <a:off x="-289048" y="3730251"/>
            <a:ext cx="9433048"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线箭头连接符 5">
            <a:extLst>
              <a:ext uri="{FF2B5EF4-FFF2-40B4-BE49-F238E27FC236}">
                <a16:creationId xmlns:a16="http://schemas.microsoft.com/office/drawing/2014/main" id="{E959E1AD-02CC-00DB-1DBF-5A6C30C79F60}"/>
              </a:ext>
            </a:extLst>
          </p:cNvPr>
          <p:cNvCxnSpPr>
            <a:cxnSpLocks/>
          </p:cNvCxnSpPr>
          <p:nvPr/>
        </p:nvCxnSpPr>
        <p:spPr>
          <a:xfrm>
            <a:off x="1942755" y="5314427"/>
            <a:ext cx="4448444" cy="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CB12A8FE-EDC3-614A-5BB0-9B509A7B2AC7}"/>
              </a:ext>
            </a:extLst>
          </p:cNvPr>
          <p:cNvSpPr/>
          <p:nvPr/>
        </p:nvSpPr>
        <p:spPr>
          <a:xfrm>
            <a:off x="6628051" y="5129017"/>
            <a:ext cx="1659429" cy="369332"/>
          </a:xfrm>
          <a:prstGeom prst="rect">
            <a:avLst/>
          </a:prstGeom>
        </p:spPr>
        <p:txBody>
          <a:bodyPr wrap="none">
            <a:spAutoFit/>
          </a:bodyPr>
          <a:lstStyle/>
          <a:p>
            <a:r>
              <a:rPr kumimoji="1" lang="en-US" altLang="zh-CN" b="1" dirty="0"/>
              <a:t>Performance </a:t>
            </a:r>
          </a:p>
        </p:txBody>
      </p:sp>
      <p:grpSp>
        <p:nvGrpSpPr>
          <p:cNvPr id="9" name="组合 8">
            <a:extLst>
              <a:ext uri="{FF2B5EF4-FFF2-40B4-BE49-F238E27FC236}">
                <a16:creationId xmlns:a16="http://schemas.microsoft.com/office/drawing/2014/main" id="{BBE860CC-4571-16F4-67BA-6F3826BACF00}"/>
              </a:ext>
            </a:extLst>
          </p:cNvPr>
          <p:cNvGrpSpPr/>
          <p:nvPr/>
        </p:nvGrpSpPr>
        <p:grpSpPr>
          <a:xfrm>
            <a:off x="-941956" y="2038436"/>
            <a:ext cx="8250260" cy="2610669"/>
            <a:chOff x="1484554" y="2038436"/>
            <a:chExt cx="8250260" cy="2610669"/>
          </a:xfrm>
        </p:grpSpPr>
        <p:sp>
          <p:nvSpPr>
            <p:cNvPr id="10" name="文本框 9">
              <a:extLst>
                <a:ext uri="{FF2B5EF4-FFF2-40B4-BE49-F238E27FC236}">
                  <a16:creationId xmlns:a16="http://schemas.microsoft.com/office/drawing/2014/main" id="{8FED9ABB-348A-4F88-C1BF-70B643B3856D}"/>
                </a:ext>
              </a:extLst>
            </p:cNvPr>
            <p:cNvSpPr txBox="1"/>
            <p:nvPr/>
          </p:nvSpPr>
          <p:spPr>
            <a:xfrm>
              <a:off x="3212746" y="3997171"/>
              <a:ext cx="2151342" cy="646331"/>
            </a:xfrm>
            <a:prstGeom prst="rect">
              <a:avLst/>
            </a:prstGeom>
            <a:noFill/>
          </p:spPr>
          <p:txBody>
            <a:bodyPr wrap="square">
              <a:spAutoFit/>
            </a:bodyPr>
            <a:lstStyle/>
            <a:p>
              <a:r>
                <a:rPr lang="en" altLang="zh-CN" dirty="0">
                  <a:solidFill>
                    <a:srgbClr val="202124"/>
                  </a:solidFill>
                  <a:effectLst/>
                  <a:ea typeface="Google Sans"/>
                </a:rPr>
                <a:t>Apple M2</a:t>
              </a:r>
            </a:p>
            <a:p>
              <a:r>
                <a:rPr lang="en" altLang="zh-CN" dirty="0">
                  <a:solidFill>
                    <a:srgbClr val="202124"/>
                  </a:solidFill>
                  <a:effectLst/>
                  <a:ea typeface="Google Sans"/>
                </a:rPr>
                <a:t> GPU 3.6 TFLOPs</a:t>
              </a:r>
              <a:endParaRPr lang="zh-CN" altLang="en-US" dirty="0"/>
            </a:p>
          </p:txBody>
        </p:sp>
        <p:sp>
          <p:nvSpPr>
            <p:cNvPr id="11" name="椭圆 10">
              <a:extLst>
                <a:ext uri="{FF2B5EF4-FFF2-40B4-BE49-F238E27FC236}">
                  <a16:creationId xmlns:a16="http://schemas.microsoft.com/office/drawing/2014/main" id="{FB9DD14C-9B1B-7994-9446-5E3D95E75E96}"/>
                </a:ext>
              </a:extLst>
            </p:cNvPr>
            <p:cNvSpPr/>
            <p:nvPr/>
          </p:nvSpPr>
          <p:spPr>
            <a:xfrm>
              <a:off x="3635026" y="3578290"/>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50" name="Picture 2" descr="Apple MacBook Air 13,6&quot; 2022 M2/8/256GB SSD 8C GPU Mitternacht MLY33D/A">
              <a:extLst>
                <a:ext uri="{FF2B5EF4-FFF2-40B4-BE49-F238E27FC236}">
                  <a16:creationId xmlns:a16="http://schemas.microsoft.com/office/drawing/2014/main" id="{3C138975-881C-1879-AB62-4C6373716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192" y="2417190"/>
              <a:ext cx="9017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awei Mate 60 Pro 5G 12 GB + 256 GB Grün">
              <a:extLst>
                <a:ext uri="{FF2B5EF4-FFF2-40B4-BE49-F238E27FC236}">
                  <a16:creationId xmlns:a16="http://schemas.microsoft.com/office/drawing/2014/main" id="{6FF0B0C7-9F62-547C-AA99-2488E7BCAD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4554" y="2299218"/>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椭圆 11">
              <a:extLst>
                <a:ext uri="{FF2B5EF4-FFF2-40B4-BE49-F238E27FC236}">
                  <a16:creationId xmlns:a16="http://schemas.microsoft.com/office/drawing/2014/main" id="{19EE7753-2621-BF04-2E3B-81EBB7D4AEB3}"/>
                </a:ext>
              </a:extLst>
            </p:cNvPr>
            <p:cNvSpPr/>
            <p:nvPr/>
          </p:nvSpPr>
          <p:spPr>
            <a:xfrm>
              <a:off x="1928103" y="3593557"/>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71D61D7-DA58-0C15-77DD-E1C050B3A6A1}"/>
                </a:ext>
              </a:extLst>
            </p:cNvPr>
            <p:cNvSpPr txBox="1"/>
            <p:nvPr/>
          </p:nvSpPr>
          <p:spPr>
            <a:xfrm>
              <a:off x="1484554" y="3997170"/>
              <a:ext cx="1575278" cy="646331"/>
            </a:xfrm>
            <a:prstGeom prst="rect">
              <a:avLst/>
            </a:prstGeom>
            <a:noFill/>
          </p:spPr>
          <p:txBody>
            <a:bodyPr wrap="square">
              <a:spAutoFit/>
            </a:bodyPr>
            <a:lstStyle/>
            <a:p>
              <a:r>
                <a:rPr lang="en" altLang="zh-CN" dirty="0">
                  <a:solidFill>
                    <a:srgbClr val="202124"/>
                  </a:solidFill>
                  <a:effectLst/>
                  <a:ea typeface="Google Sans"/>
                </a:rPr>
                <a:t>Mate60 GPU</a:t>
              </a:r>
            </a:p>
            <a:p>
              <a:r>
                <a:rPr lang="en" altLang="zh-CN" dirty="0">
                  <a:solidFill>
                    <a:srgbClr val="202124"/>
                  </a:solidFill>
                  <a:effectLst/>
                  <a:ea typeface="Google Sans"/>
                </a:rPr>
                <a:t>2.3 TFLOPs</a:t>
              </a:r>
              <a:endParaRPr lang="zh-CN" altLang="en-US" dirty="0"/>
            </a:p>
          </p:txBody>
        </p:sp>
        <p:pic>
          <p:nvPicPr>
            <p:cNvPr id="14" name="Picture 2" descr="NVIDIA A100 | NVIDIA">
              <a:extLst>
                <a:ext uri="{FF2B5EF4-FFF2-40B4-BE49-F238E27FC236}">
                  <a16:creationId xmlns:a16="http://schemas.microsoft.com/office/drawing/2014/main" id="{0C7B907A-FF27-3D94-EE88-35F28F688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681" y="2331486"/>
              <a:ext cx="2097568" cy="1181630"/>
            </a:xfrm>
            <a:prstGeom prst="rect">
              <a:avLst/>
            </a:prstGeom>
            <a:noFill/>
            <a:extLst>
              <a:ext uri="{909E8E84-426E-40DD-AFC4-6F175D3DCCD1}">
                <a14:hiddenFill xmlns:a14="http://schemas.microsoft.com/office/drawing/2010/main">
                  <a:solidFill>
                    <a:srgbClr val="FFFFFF"/>
                  </a:solidFill>
                </a14:hiddenFill>
              </a:ext>
            </a:extLst>
          </p:spPr>
        </p:pic>
        <p:sp>
          <p:nvSpPr>
            <p:cNvPr id="16" name="椭圆 15">
              <a:extLst>
                <a:ext uri="{FF2B5EF4-FFF2-40B4-BE49-F238E27FC236}">
                  <a16:creationId xmlns:a16="http://schemas.microsoft.com/office/drawing/2014/main" id="{E830F29D-C20E-77A3-7E66-D369CB147FE4}"/>
                </a:ext>
              </a:extLst>
            </p:cNvPr>
            <p:cNvSpPr/>
            <p:nvPr/>
          </p:nvSpPr>
          <p:spPr>
            <a:xfrm>
              <a:off x="5957465" y="3592934"/>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85C4BE84-360D-61FE-07F0-CF2E170EF05D}"/>
                </a:ext>
              </a:extLst>
            </p:cNvPr>
            <p:cNvSpPr txBox="1"/>
            <p:nvPr/>
          </p:nvSpPr>
          <p:spPr>
            <a:xfrm>
              <a:off x="5148064" y="3994527"/>
              <a:ext cx="2354502" cy="646331"/>
            </a:xfrm>
            <a:prstGeom prst="rect">
              <a:avLst/>
            </a:prstGeom>
            <a:noFill/>
          </p:spPr>
          <p:txBody>
            <a:bodyPr wrap="square">
              <a:spAutoFit/>
            </a:bodyPr>
            <a:lstStyle/>
            <a:p>
              <a:r>
                <a:rPr lang="en" altLang="zh-CN" dirty="0">
                  <a:solidFill>
                    <a:srgbClr val="202124"/>
                  </a:solidFill>
                  <a:effectLst/>
                  <a:ea typeface="Google Sans"/>
                </a:rPr>
                <a:t>NVIDIA A100</a:t>
              </a:r>
            </a:p>
            <a:p>
              <a:r>
                <a:rPr lang="en" altLang="zh-CN" dirty="0">
                  <a:solidFill>
                    <a:srgbClr val="202124"/>
                  </a:solidFill>
                  <a:effectLst/>
                  <a:ea typeface="Google Sans"/>
                </a:rPr>
                <a:t> GPU 19.5 TFLOPs</a:t>
              </a:r>
              <a:endParaRPr lang="zh-CN" altLang="en-US" dirty="0"/>
            </a:p>
          </p:txBody>
        </p:sp>
        <p:sp>
          <p:nvSpPr>
            <p:cNvPr id="18" name="椭圆 17">
              <a:extLst>
                <a:ext uri="{FF2B5EF4-FFF2-40B4-BE49-F238E27FC236}">
                  <a16:creationId xmlns:a16="http://schemas.microsoft.com/office/drawing/2014/main" id="{DE5C6356-D7D2-0031-BAD4-0BA0450F1AD0}"/>
                </a:ext>
              </a:extLst>
            </p:cNvPr>
            <p:cNvSpPr/>
            <p:nvPr/>
          </p:nvSpPr>
          <p:spPr>
            <a:xfrm>
              <a:off x="8072593" y="3592933"/>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4" name="图片 23" descr="图片包含 游戏机, 电子, 电路&#10;&#10;描述已自动生成">
              <a:extLst>
                <a:ext uri="{FF2B5EF4-FFF2-40B4-BE49-F238E27FC236}">
                  <a16:creationId xmlns:a16="http://schemas.microsoft.com/office/drawing/2014/main" id="{D96C1C85-FEC3-5882-E6C4-6E4D6E31D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9446" y="2038436"/>
              <a:ext cx="1198485" cy="1278384"/>
            </a:xfrm>
            <a:prstGeom prst="rect">
              <a:avLst/>
            </a:prstGeom>
          </p:spPr>
        </p:pic>
        <p:sp>
          <p:nvSpPr>
            <p:cNvPr id="25" name="文本框 24">
              <a:extLst>
                <a:ext uri="{FF2B5EF4-FFF2-40B4-BE49-F238E27FC236}">
                  <a16:creationId xmlns:a16="http://schemas.microsoft.com/office/drawing/2014/main" id="{D9B08133-DE47-0855-45D1-633FDC2A9D57}"/>
                </a:ext>
              </a:extLst>
            </p:cNvPr>
            <p:cNvSpPr txBox="1"/>
            <p:nvPr/>
          </p:nvSpPr>
          <p:spPr>
            <a:xfrm>
              <a:off x="7380312" y="4002774"/>
              <a:ext cx="2354502" cy="646331"/>
            </a:xfrm>
            <a:prstGeom prst="rect">
              <a:avLst/>
            </a:prstGeom>
            <a:noFill/>
          </p:spPr>
          <p:txBody>
            <a:bodyPr wrap="square">
              <a:spAutoFit/>
            </a:bodyPr>
            <a:lstStyle/>
            <a:p>
              <a:r>
                <a:rPr lang="en" altLang="zh-CN" dirty="0">
                  <a:solidFill>
                    <a:srgbClr val="202124"/>
                  </a:solidFill>
                  <a:effectLst/>
                  <a:ea typeface="Google Sans"/>
                </a:rPr>
                <a:t>Google TPUv4</a:t>
              </a:r>
            </a:p>
            <a:p>
              <a:r>
                <a:rPr lang="en-US" altLang="zh-CN" dirty="0"/>
                <a:t>275 TFLOPS</a:t>
              </a:r>
              <a:endParaRPr lang="zh-CN" altLang="en-US" dirty="0"/>
            </a:p>
          </p:txBody>
        </p:sp>
      </p:grpSp>
      <p:sp>
        <p:nvSpPr>
          <p:cNvPr id="15" name="椭圆 14">
            <a:extLst>
              <a:ext uri="{FF2B5EF4-FFF2-40B4-BE49-F238E27FC236}">
                <a16:creationId xmlns:a16="http://schemas.microsoft.com/office/drawing/2014/main" id="{02A4949A-9795-9252-5B5E-6DBACA01F617}"/>
              </a:ext>
            </a:extLst>
          </p:cNvPr>
          <p:cNvSpPr/>
          <p:nvPr/>
        </p:nvSpPr>
        <p:spPr>
          <a:xfrm>
            <a:off x="7710172" y="3592933"/>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19" name="Picture 2" descr="AI Chips: Google TPU. Google's chip designers argue that the… | by Jonathan  Hui | Medium">
            <a:extLst>
              <a:ext uri="{FF2B5EF4-FFF2-40B4-BE49-F238E27FC236}">
                <a16:creationId xmlns:a16="http://schemas.microsoft.com/office/drawing/2014/main" id="{5D10DAFE-786C-6F86-3D7D-C45828215E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69168" y="2060156"/>
            <a:ext cx="2354502" cy="994941"/>
          </a:xfrm>
          <a:prstGeom prst="rect">
            <a:avLst/>
          </a:prstGeom>
          <a:noFill/>
          <a:extLst>
            <a:ext uri="{909E8E84-426E-40DD-AFC4-6F175D3DCCD1}">
              <a14:hiddenFill xmlns:a14="http://schemas.microsoft.com/office/drawing/2010/main">
                <a:solidFill>
                  <a:srgbClr val="FFFFFF"/>
                </a:solidFill>
              </a14:hiddenFill>
            </a:ext>
          </a:extLst>
        </p:spPr>
      </p:pic>
      <p:sp>
        <p:nvSpPr>
          <p:cNvPr id="23" name="文本框 22">
            <a:extLst>
              <a:ext uri="{FF2B5EF4-FFF2-40B4-BE49-F238E27FC236}">
                <a16:creationId xmlns:a16="http://schemas.microsoft.com/office/drawing/2014/main" id="{0441B847-6E9D-539D-37D3-32A347DA3FE2}"/>
              </a:ext>
            </a:extLst>
          </p:cNvPr>
          <p:cNvSpPr txBox="1"/>
          <p:nvPr/>
        </p:nvSpPr>
        <p:spPr>
          <a:xfrm>
            <a:off x="7164288" y="3895052"/>
            <a:ext cx="2354502" cy="861774"/>
          </a:xfrm>
          <a:prstGeom prst="rect">
            <a:avLst/>
          </a:prstGeom>
          <a:noFill/>
        </p:spPr>
        <p:txBody>
          <a:bodyPr wrap="square">
            <a:spAutoFit/>
          </a:bodyPr>
          <a:lstStyle/>
          <a:p>
            <a:r>
              <a:rPr lang="en" altLang="zh-CN" dirty="0">
                <a:solidFill>
                  <a:srgbClr val="202124"/>
                </a:solidFill>
                <a:effectLst/>
                <a:ea typeface="Google Sans"/>
              </a:rPr>
              <a:t>A cluster </a:t>
            </a:r>
          </a:p>
          <a:p>
            <a:r>
              <a:rPr lang="en-US" altLang="zh-CN" sz="3200" b="1" dirty="0">
                <a:solidFill>
                  <a:srgbClr val="FF0000"/>
                </a:solidFill>
              </a:rPr>
              <a:t>?</a:t>
            </a:r>
            <a:r>
              <a:rPr lang="en-US" altLang="zh-CN" dirty="0"/>
              <a:t> TFLOPS</a:t>
            </a:r>
            <a:endParaRPr lang="zh-CN" altLang="en-US" dirty="0"/>
          </a:p>
        </p:txBody>
      </p:sp>
    </p:spTree>
    <p:extLst>
      <p:ext uri="{BB962C8B-B14F-4D97-AF65-F5344CB8AC3E}">
        <p14:creationId xmlns:p14="http://schemas.microsoft.com/office/powerpoint/2010/main" val="2774207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E6D958-FA27-86A5-863C-00AB69BBB32E}"/>
              </a:ext>
            </a:extLst>
          </p:cNvPr>
          <p:cNvSpPr>
            <a:spLocks noGrp="1"/>
          </p:cNvSpPr>
          <p:nvPr>
            <p:ph type="title"/>
          </p:nvPr>
        </p:nvSpPr>
        <p:spPr/>
        <p:txBody>
          <a:bodyPr/>
          <a:lstStyle/>
          <a:p>
            <a:r>
              <a:rPr kumimoji="1" lang="en-US" altLang="zh-CN" dirty="0"/>
              <a:t>Not so easy: many tedious things to cope with </a:t>
            </a:r>
            <a:endParaRPr kumimoji="1" lang="zh-CN" altLang="en-US" dirty="0"/>
          </a:p>
        </p:txBody>
      </p:sp>
      <p:sp>
        <p:nvSpPr>
          <p:cNvPr id="4" name="灯片编号占位符 3">
            <a:extLst>
              <a:ext uri="{FF2B5EF4-FFF2-40B4-BE49-F238E27FC236}">
                <a16:creationId xmlns:a16="http://schemas.microsoft.com/office/drawing/2014/main" id="{01422A99-8CD1-3F24-FBA7-288E42E34EDF}"/>
              </a:ext>
            </a:extLst>
          </p:cNvPr>
          <p:cNvSpPr>
            <a:spLocks noGrp="1"/>
          </p:cNvSpPr>
          <p:nvPr>
            <p:ph type="sldNum" sz="quarter" idx="12"/>
          </p:nvPr>
        </p:nvSpPr>
        <p:spPr/>
        <p:txBody>
          <a:bodyPr/>
          <a:lstStyle/>
          <a:p>
            <a:fld id="{ADE361C3-C043-4A6E-BDCE-8DA1E7D90A3B}" type="slidenum">
              <a:rPr lang="zh-CN" altLang="en-US" smtClean="0"/>
              <a:pPr/>
              <a:t>14</a:t>
            </a:fld>
            <a:endParaRPr lang="zh-CN" altLang="en-US" dirty="0"/>
          </a:p>
        </p:txBody>
      </p:sp>
      <p:pic>
        <p:nvPicPr>
          <p:cNvPr id="5" name="Picture 5">
            <a:extLst>
              <a:ext uri="{FF2B5EF4-FFF2-40B4-BE49-F238E27FC236}">
                <a16:creationId xmlns:a16="http://schemas.microsoft.com/office/drawing/2014/main" id="{E5B952C9-E50B-F847-9A2A-7882D80B6978}"/>
              </a:ext>
            </a:extLst>
          </p:cNvPr>
          <p:cNvPicPr>
            <a:picLocks noChangeAspect="1"/>
          </p:cNvPicPr>
          <p:nvPr/>
        </p:nvPicPr>
        <p:blipFill>
          <a:blip r:embed="rId2"/>
          <a:stretch>
            <a:fillRect/>
          </a:stretch>
        </p:blipFill>
        <p:spPr>
          <a:xfrm>
            <a:off x="2376736" y="1120473"/>
            <a:ext cx="4176464" cy="4176464"/>
          </a:xfrm>
          <a:prstGeom prst="rect">
            <a:avLst/>
          </a:prstGeom>
        </p:spPr>
      </p:pic>
    </p:spTree>
    <p:extLst>
      <p:ext uri="{BB962C8B-B14F-4D97-AF65-F5344CB8AC3E}">
        <p14:creationId xmlns:p14="http://schemas.microsoft.com/office/powerpoint/2010/main" val="1352788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38D7FF-D939-FACE-3B39-7E6C07234890}"/>
              </a:ext>
            </a:extLst>
          </p:cNvPr>
          <p:cNvSpPr>
            <a:spLocks noGrp="1"/>
          </p:cNvSpPr>
          <p:nvPr>
            <p:ph type="title"/>
          </p:nvPr>
        </p:nvSpPr>
        <p:spPr>
          <a:xfrm>
            <a:off x="457200" y="228866"/>
            <a:ext cx="8939336" cy="900442"/>
          </a:xfrm>
        </p:spPr>
        <p:txBody>
          <a:bodyPr/>
          <a:lstStyle/>
          <a:p>
            <a:r>
              <a:rPr kumimoji="1" lang="en-US" altLang="zh-CN" dirty="0"/>
              <a:t>Use distributed computing frameworks </a:t>
            </a:r>
            <a:r>
              <a:rPr kumimoji="1" lang="en-US" altLang="zh-CN" b="0" dirty="0"/>
              <a:t>for complex queries</a:t>
            </a:r>
            <a:endParaRPr kumimoji="1" lang="zh-CN" altLang="en-US" dirty="0"/>
          </a:p>
        </p:txBody>
      </p:sp>
      <p:sp>
        <p:nvSpPr>
          <p:cNvPr id="3" name="内容占位符 2">
            <a:extLst>
              <a:ext uri="{FF2B5EF4-FFF2-40B4-BE49-F238E27FC236}">
                <a16:creationId xmlns:a16="http://schemas.microsoft.com/office/drawing/2014/main" id="{E4289E03-03A3-2811-1B72-54F9C143659B}"/>
              </a:ext>
            </a:extLst>
          </p:cNvPr>
          <p:cNvSpPr>
            <a:spLocks noGrp="1"/>
          </p:cNvSpPr>
          <p:nvPr>
            <p:ph idx="1"/>
          </p:nvPr>
        </p:nvSpPr>
        <p:spPr>
          <a:xfrm>
            <a:off x="457200" y="1129308"/>
            <a:ext cx="8229600" cy="4356826"/>
          </a:xfrm>
        </p:spPr>
        <p:txBody>
          <a:bodyPr/>
          <a:lstStyle/>
          <a:p>
            <a:r>
              <a:rPr kumimoji="1" lang="en-US" altLang="zh-CN" dirty="0"/>
              <a:t>Each fits a common application scenario </a:t>
            </a:r>
          </a:p>
          <a:p>
            <a:pPr lvl="1"/>
            <a:r>
              <a:rPr kumimoji="1" lang="en-US" altLang="zh-CN" dirty="0"/>
              <a:t>One sit (typically) does not fit all! </a:t>
            </a:r>
          </a:p>
          <a:p>
            <a:r>
              <a:rPr kumimoji="1" lang="en-US" altLang="zh-CN" dirty="0"/>
              <a:t>Batch processing system </a:t>
            </a:r>
          </a:p>
          <a:p>
            <a:pPr lvl="1"/>
            <a:r>
              <a:rPr kumimoji="1" lang="en-US" altLang="zh-CN" dirty="0"/>
              <a:t>Spark, Hadoop, etc.</a:t>
            </a:r>
          </a:p>
          <a:p>
            <a:r>
              <a:rPr kumimoji="1" lang="en-US" altLang="zh-CN" dirty="0"/>
              <a:t>Graph processing system</a:t>
            </a:r>
          </a:p>
          <a:p>
            <a:pPr lvl="1"/>
            <a:r>
              <a:rPr kumimoji="1" lang="en-US" altLang="zh-CN" dirty="0" err="1"/>
              <a:t>GraphLab</a:t>
            </a:r>
            <a:r>
              <a:rPr kumimoji="1" lang="en-US" altLang="zh-CN" dirty="0"/>
              <a:t>, etc. </a:t>
            </a:r>
          </a:p>
          <a:p>
            <a:r>
              <a:rPr kumimoji="1" lang="en-US" altLang="zh-CN" dirty="0"/>
              <a:t>Machine learning system</a:t>
            </a:r>
          </a:p>
          <a:p>
            <a:pPr lvl="1"/>
            <a:r>
              <a:rPr kumimoji="1" lang="en-US" altLang="zh-CN" dirty="0"/>
              <a:t>TensorFlow, </a:t>
            </a:r>
            <a:r>
              <a:rPr kumimoji="1" lang="en-US" altLang="zh-CN" dirty="0" err="1"/>
              <a:t>Pytorch</a:t>
            </a:r>
            <a:r>
              <a:rPr kumimoji="1" lang="en-US" altLang="zh-CN" dirty="0"/>
              <a:t>, etc. </a:t>
            </a:r>
          </a:p>
          <a:p>
            <a:r>
              <a:rPr kumimoji="1" lang="en-US" altLang="zh-CN" dirty="0"/>
              <a:t>Note that we can also use one for another </a:t>
            </a:r>
          </a:p>
          <a:p>
            <a:pPr lvl="1"/>
            <a:r>
              <a:rPr kumimoji="1" lang="en-US" altLang="zh-CN" dirty="0"/>
              <a:t>At the cost of programming effort and performance </a:t>
            </a:r>
          </a:p>
          <a:p>
            <a:endParaRPr kumimoji="1" lang="zh-CN" altLang="en-US" dirty="0"/>
          </a:p>
        </p:txBody>
      </p:sp>
      <p:sp>
        <p:nvSpPr>
          <p:cNvPr id="4" name="灯片编号占位符 3">
            <a:extLst>
              <a:ext uri="{FF2B5EF4-FFF2-40B4-BE49-F238E27FC236}">
                <a16:creationId xmlns:a16="http://schemas.microsoft.com/office/drawing/2014/main" id="{83E85309-C8E0-2FCA-A8B5-1E0C3AA145CC}"/>
              </a:ext>
            </a:extLst>
          </p:cNvPr>
          <p:cNvSpPr>
            <a:spLocks noGrp="1"/>
          </p:cNvSpPr>
          <p:nvPr>
            <p:ph type="sldNum" sz="quarter" idx="12"/>
          </p:nvPr>
        </p:nvSpPr>
        <p:spPr/>
        <p:txBody>
          <a:bodyPr/>
          <a:lstStyle/>
          <a:p>
            <a:fld id="{ADE361C3-C043-4A6E-BDCE-8DA1E7D90A3B}" type="slidenum">
              <a:rPr lang="zh-CN" altLang="en-US" smtClean="0"/>
              <a:t>15</a:t>
            </a:fld>
            <a:endParaRPr lang="zh-CN" altLang="en-US"/>
          </a:p>
        </p:txBody>
      </p:sp>
      <p:pic>
        <p:nvPicPr>
          <p:cNvPr id="5" name="Picture 2" descr="Apache Spark - Wikipedia">
            <a:extLst>
              <a:ext uri="{FF2B5EF4-FFF2-40B4-BE49-F238E27FC236}">
                <a16:creationId xmlns:a16="http://schemas.microsoft.com/office/drawing/2014/main" id="{208A2FBA-DD48-7925-EA9B-199B3EAB02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0459" y="3014964"/>
            <a:ext cx="2125216" cy="11034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pache Hadoop Consulting &amp; Fully Managed Services | Digitalis">
            <a:extLst>
              <a:ext uri="{FF2B5EF4-FFF2-40B4-BE49-F238E27FC236}">
                <a16:creationId xmlns:a16="http://schemas.microsoft.com/office/drawing/2014/main" id="{966D5042-67FE-73E1-EEC5-DB7382C71E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2125" y="1985325"/>
            <a:ext cx="2398544" cy="13602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GraphLab: Big Data Analytics Scaled From Inspiration to Production | AWS  Startups Blog">
            <a:extLst>
              <a:ext uri="{FF2B5EF4-FFF2-40B4-BE49-F238E27FC236}">
                <a16:creationId xmlns:a16="http://schemas.microsoft.com/office/drawing/2014/main" id="{79BFD608-09D3-2DFD-68B3-C13CF8A7A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4971" y="1161385"/>
            <a:ext cx="1539908" cy="10842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TensorFlow">
            <a:extLst>
              <a:ext uri="{FF2B5EF4-FFF2-40B4-BE49-F238E27FC236}">
                <a16:creationId xmlns:a16="http://schemas.microsoft.com/office/drawing/2014/main" id="{1F0A6F80-C3A4-A5EF-78DC-672DE766E3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4175" y="4120196"/>
            <a:ext cx="2661500" cy="1490439"/>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a:extLst>
              <a:ext uri="{FF2B5EF4-FFF2-40B4-BE49-F238E27FC236}">
                <a16:creationId xmlns:a16="http://schemas.microsoft.com/office/drawing/2014/main" id="{D5E986D5-16AD-C6C6-F9AB-90AA71993EF4}"/>
              </a:ext>
            </a:extLst>
          </p:cNvPr>
          <p:cNvSpPr/>
          <p:nvPr/>
        </p:nvSpPr>
        <p:spPr>
          <a:xfrm>
            <a:off x="323528" y="1929856"/>
            <a:ext cx="4248472" cy="900442"/>
          </a:xfrm>
          <a:prstGeom prst="rect">
            <a:avLst/>
          </a:prstGeom>
          <a:noFill/>
          <a:ln w="127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文本框 10">
            <a:extLst>
              <a:ext uri="{FF2B5EF4-FFF2-40B4-BE49-F238E27FC236}">
                <a16:creationId xmlns:a16="http://schemas.microsoft.com/office/drawing/2014/main" id="{8E43B394-BEA4-898D-A71F-2FD4912A7A81}"/>
              </a:ext>
            </a:extLst>
          </p:cNvPr>
          <p:cNvSpPr txBox="1"/>
          <p:nvPr/>
        </p:nvSpPr>
        <p:spPr>
          <a:xfrm>
            <a:off x="3680447" y="2645632"/>
            <a:ext cx="2021981" cy="369332"/>
          </a:xfrm>
          <a:prstGeom prst="rect">
            <a:avLst/>
          </a:prstGeom>
          <a:solidFill>
            <a:schemeClr val="bg1"/>
          </a:solidFill>
        </p:spPr>
        <p:txBody>
          <a:bodyPr wrap="square">
            <a:spAutoFit/>
          </a:bodyPr>
          <a:lstStyle/>
          <a:p>
            <a:r>
              <a:rPr kumimoji="1" lang="en-US" altLang="zh-CN" dirty="0">
                <a:solidFill>
                  <a:srgbClr val="C00000"/>
                </a:solidFill>
              </a:rPr>
              <a:t>Today’s focus</a:t>
            </a:r>
            <a:endParaRPr lang="zh-CN" altLang="en-US" dirty="0">
              <a:solidFill>
                <a:srgbClr val="C00000"/>
              </a:solidFill>
            </a:endParaRPr>
          </a:p>
        </p:txBody>
      </p:sp>
    </p:spTree>
    <p:extLst>
      <p:ext uri="{BB962C8B-B14F-4D97-AF65-F5344CB8AC3E}">
        <p14:creationId xmlns:p14="http://schemas.microsoft.com/office/powerpoint/2010/main" val="2476617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5AF858-E8CE-3122-174B-2F205C94CE81}"/>
              </a:ext>
            </a:extLst>
          </p:cNvPr>
          <p:cNvSpPr>
            <a:spLocks noGrp="1"/>
          </p:cNvSpPr>
          <p:nvPr>
            <p:ph type="title"/>
          </p:nvPr>
        </p:nvSpPr>
        <p:spPr/>
        <p:txBody>
          <a:bodyPr/>
          <a:lstStyle/>
          <a:p>
            <a:r>
              <a:rPr kumimoji="1" lang="en-US" altLang="zh-CN" dirty="0"/>
              <a:t>Why traditional distributed computing frameworks first? </a:t>
            </a:r>
            <a:endParaRPr kumimoji="1" lang="zh-CN" altLang="en-US" dirty="0"/>
          </a:p>
        </p:txBody>
      </p:sp>
      <p:sp>
        <p:nvSpPr>
          <p:cNvPr id="3" name="内容占位符 2">
            <a:extLst>
              <a:ext uri="{FF2B5EF4-FFF2-40B4-BE49-F238E27FC236}">
                <a16:creationId xmlns:a16="http://schemas.microsoft.com/office/drawing/2014/main" id="{BBC71864-54A1-03EA-4AC4-657EC462CEA9}"/>
              </a:ext>
            </a:extLst>
          </p:cNvPr>
          <p:cNvSpPr>
            <a:spLocks noGrp="1"/>
          </p:cNvSpPr>
          <p:nvPr>
            <p:ph idx="1"/>
          </p:nvPr>
        </p:nvSpPr>
        <p:spPr>
          <a:xfrm>
            <a:off x="457200" y="1129308"/>
            <a:ext cx="8229600" cy="1728192"/>
          </a:xfrm>
        </p:spPr>
        <p:txBody>
          <a:bodyPr/>
          <a:lstStyle/>
          <a:p>
            <a:r>
              <a:rPr kumimoji="1" lang="en-US" altLang="zh-CN" dirty="0"/>
              <a:t>We need weapons to cope with the AI workload! </a:t>
            </a:r>
          </a:p>
          <a:p>
            <a:pPr lvl="1"/>
            <a:r>
              <a:rPr kumimoji="1" lang="en-US" altLang="zh-CN" dirty="0"/>
              <a:t>The fundamental system requirements &amp; techniques are similar </a:t>
            </a:r>
            <a:endParaRPr kumimoji="1" lang="zh-CN" altLang="en-US" dirty="0"/>
          </a:p>
        </p:txBody>
      </p:sp>
      <p:sp>
        <p:nvSpPr>
          <p:cNvPr id="4" name="灯片编号占位符 3">
            <a:extLst>
              <a:ext uri="{FF2B5EF4-FFF2-40B4-BE49-F238E27FC236}">
                <a16:creationId xmlns:a16="http://schemas.microsoft.com/office/drawing/2014/main" id="{C44621AA-E2A5-BA50-6A80-21E27E315AE3}"/>
              </a:ext>
            </a:extLst>
          </p:cNvPr>
          <p:cNvSpPr>
            <a:spLocks noGrp="1"/>
          </p:cNvSpPr>
          <p:nvPr>
            <p:ph type="sldNum" sz="quarter" idx="12"/>
          </p:nvPr>
        </p:nvSpPr>
        <p:spPr/>
        <p:txBody>
          <a:bodyPr/>
          <a:lstStyle/>
          <a:p>
            <a:fld id="{ADE361C3-C043-4A6E-BDCE-8DA1E7D90A3B}" type="slidenum">
              <a:rPr lang="zh-CN" altLang="en-US" smtClean="0"/>
              <a:t>16</a:t>
            </a:fld>
            <a:endParaRPr lang="zh-CN" altLang="en-US"/>
          </a:p>
        </p:txBody>
      </p:sp>
      <p:pic>
        <p:nvPicPr>
          <p:cNvPr id="1026" name="Picture 2" descr="任天堂《塞尔达传说》新作将于2023年5月发售">
            <a:extLst>
              <a:ext uri="{FF2B5EF4-FFF2-40B4-BE49-F238E27FC236}">
                <a16:creationId xmlns:a16="http://schemas.microsoft.com/office/drawing/2014/main" id="{5914FA87-484C-6311-FE01-0A32E6C0C5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4151" y="2725514"/>
            <a:ext cx="3810000" cy="2146300"/>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FA23EB6E-CA82-4ADB-FABA-ABD6C56B0A6B}"/>
              </a:ext>
            </a:extLst>
          </p:cNvPr>
          <p:cNvPicPr>
            <a:picLocks noChangeAspect="1"/>
          </p:cNvPicPr>
          <p:nvPr/>
        </p:nvPicPr>
        <p:blipFill>
          <a:blip r:embed="rId4"/>
          <a:stretch>
            <a:fillRect/>
          </a:stretch>
        </p:blipFill>
        <p:spPr>
          <a:xfrm>
            <a:off x="1023321" y="3079361"/>
            <a:ext cx="2133600" cy="1916817"/>
          </a:xfrm>
          <a:prstGeom prst="rect">
            <a:avLst/>
          </a:prstGeom>
        </p:spPr>
      </p:pic>
      <p:sp>
        <p:nvSpPr>
          <p:cNvPr id="7" name="文本框 6">
            <a:extLst>
              <a:ext uri="{FF2B5EF4-FFF2-40B4-BE49-F238E27FC236}">
                <a16:creationId xmlns:a16="http://schemas.microsoft.com/office/drawing/2014/main" id="{FB28961A-91D7-7EE1-7077-FECF55DCC314}"/>
              </a:ext>
            </a:extLst>
          </p:cNvPr>
          <p:cNvSpPr txBox="1"/>
          <p:nvPr/>
        </p:nvSpPr>
        <p:spPr>
          <a:xfrm>
            <a:off x="5944534" y="5059616"/>
            <a:ext cx="1685880" cy="369332"/>
          </a:xfrm>
          <a:prstGeom prst="rect">
            <a:avLst/>
          </a:prstGeom>
          <a:noFill/>
        </p:spPr>
        <p:txBody>
          <a:bodyPr wrap="square">
            <a:spAutoFit/>
          </a:bodyPr>
          <a:lstStyle/>
          <a:p>
            <a:pPr algn="ctr"/>
            <a:r>
              <a:rPr kumimoji="1" lang="en-US" altLang="zh-CN" dirty="0"/>
              <a:t>You</a:t>
            </a:r>
            <a:endParaRPr lang="zh-CN" altLang="en-US" dirty="0"/>
          </a:p>
        </p:txBody>
      </p:sp>
      <p:sp>
        <p:nvSpPr>
          <p:cNvPr id="8" name="文本框 7">
            <a:extLst>
              <a:ext uri="{FF2B5EF4-FFF2-40B4-BE49-F238E27FC236}">
                <a16:creationId xmlns:a16="http://schemas.microsoft.com/office/drawing/2014/main" id="{E4DE05D6-9244-AC35-F0A0-EE663262234D}"/>
              </a:ext>
            </a:extLst>
          </p:cNvPr>
          <p:cNvSpPr txBox="1"/>
          <p:nvPr/>
        </p:nvSpPr>
        <p:spPr>
          <a:xfrm>
            <a:off x="228691" y="5099544"/>
            <a:ext cx="4888708" cy="369332"/>
          </a:xfrm>
          <a:prstGeom prst="rect">
            <a:avLst/>
          </a:prstGeom>
          <a:noFill/>
        </p:spPr>
        <p:txBody>
          <a:bodyPr wrap="square">
            <a:spAutoFit/>
          </a:bodyPr>
          <a:lstStyle/>
          <a:p>
            <a:pPr algn="ctr"/>
            <a:r>
              <a:rPr kumimoji="1" lang="en-US" altLang="zh-CN" dirty="0"/>
              <a:t>You need weapons (from existing frameworks)</a:t>
            </a:r>
            <a:endParaRPr lang="zh-CN" altLang="en-US" dirty="0"/>
          </a:p>
        </p:txBody>
      </p:sp>
      <p:pic>
        <p:nvPicPr>
          <p:cNvPr id="12" name="图片 11" descr="图片包含 蛋糕, 桌子, 钟表, 亮&#10;&#10;描述已自动生成">
            <a:extLst>
              <a:ext uri="{FF2B5EF4-FFF2-40B4-BE49-F238E27FC236}">
                <a16:creationId xmlns:a16="http://schemas.microsoft.com/office/drawing/2014/main" id="{78DFD49A-931D-D4B8-AE5D-D38C83E0A9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4813" y="2200957"/>
            <a:ext cx="1944216" cy="1770396"/>
          </a:xfrm>
          <a:prstGeom prst="rect">
            <a:avLst/>
          </a:prstGeom>
        </p:spPr>
      </p:pic>
      <p:sp>
        <p:nvSpPr>
          <p:cNvPr id="13" name="文本框 12">
            <a:extLst>
              <a:ext uri="{FF2B5EF4-FFF2-40B4-BE49-F238E27FC236}">
                <a16:creationId xmlns:a16="http://schemas.microsoft.com/office/drawing/2014/main" id="{0CEC405F-1745-7158-FFF4-851645083CA0}"/>
              </a:ext>
            </a:extLst>
          </p:cNvPr>
          <p:cNvSpPr txBox="1"/>
          <p:nvPr/>
        </p:nvSpPr>
        <p:spPr>
          <a:xfrm>
            <a:off x="3949044" y="2072833"/>
            <a:ext cx="2604156" cy="369332"/>
          </a:xfrm>
          <a:prstGeom prst="rect">
            <a:avLst/>
          </a:prstGeom>
          <a:noFill/>
        </p:spPr>
        <p:txBody>
          <a:bodyPr wrap="square">
            <a:spAutoFit/>
          </a:bodyPr>
          <a:lstStyle/>
          <a:p>
            <a:pPr algn="ctr"/>
            <a:r>
              <a:rPr kumimoji="1" lang="en-US" altLang="zh-CN" dirty="0"/>
              <a:t>Boss(Training LLM)</a:t>
            </a:r>
            <a:endParaRPr lang="zh-CN" altLang="en-US" dirty="0"/>
          </a:p>
        </p:txBody>
      </p:sp>
    </p:spTree>
    <p:extLst>
      <p:ext uri="{BB962C8B-B14F-4D97-AF65-F5344CB8AC3E}">
        <p14:creationId xmlns:p14="http://schemas.microsoft.com/office/powerpoint/2010/main" val="1121700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1F2047-1AC4-3647-BE0A-24124357F629}"/>
              </a:ext>
            </a:extLst>
          </p:cNvPr>
          <p:cNvSpPr>
            <a:spLocks noGrp="1"/>
          </p:cNvSpPr>
          <p:nvPr>
            <p:ph type="title"/>
          </p:nvPr>
        </p:nvSpPr>
        <p:spPr/>
        <p:txBody>
          <a:bodyPr/>
          <a:lstStyle/>
          <a:p>
            <a:r>
              <a:rPr kumimoji="1" lang="en-US" altLang="zh-CN" dirty="0"/>
              <a:t>Example: batching processing</a:t>
            </a:r>
            <a:endParaRPr kumimoji="1" lang="zh-CN" altLang="en-US" dirty="0"/>
          </a:p>
        </p:txBody>
      </p:sp>
      <p:sp>
        <p:nvSpPr>
          <p:cNvPr id="3" name="内容占位符 2">
            <a:extLst>
              <a:ext uri="{FF2B5EF4-FFF2-40B4-BE49-F238E27FC236}">
                <a16:creationId xmlns:a16="http://schemas.microsoft.com/office/drawing/2014/main" id="{0AB1BB02-DEA5-B34E-9F12-F8B80F3087E0}"/>
              </a:ext>
            </a:extLst>
          </p:cNvPr>
          <p:cNvSpPr>
            <a:spLocks noGrp="1"/>
          </p:cNvSpPr>
          <p:nvPr>
            <p:ph idx="1"/>
          </p:nvPr>
        </p:nvSpPr>
        <p:spPr>
          <a:xfrm>
            <a:off x="457200" y="1129308"/>
            <a:ext cx="8229600" cy="1080120"/>
          </a:xfrm>
        </p:spPr>
        <p:txBody>
          <a:bodyPr/>
          <a:lstStyle/>
          <a:p>
            <a:r>
              <a:rPr kumimoji="1" lang="en-US" altLang="zh-CN" dirty="0"/>
              <a:t>Suppose our web server records every requests in a log file</a:t>
            </a:r>
          </a:p>
          <a:p>
            <a:pPr lvl="1"/>
            <a:r>
              <a:rPr kumimoji="1" lang="en-US" altLang="zh-CN" dirty="0"/>
              <a:t>E.g., using </a:t>
            </a:r>
            <a:r>
              <a:rPr kumimoji="1" lang="en-US" altLang="zh-CN" dirty="0" err="1"/>
              <a:t>nginx</a:t>
            </a:r>
            <a:r>
              <a:rPr kumimoji="1" lang="en-US" altLang="zh-CN" dirty="0"/>
              <a:t> log format, a log record looks</a:t>
            </a:r>
            <a:r>
              <a:rPr kumimoji="1" lang="zh-CN" altLang="en-US" dirty="0"/>
              <a:t> </a:t>
            </a:r>
            <a:r>
              <a:rPr kumimoji="1" lang="en-US" altLang="zh-CN" dirty="0"/>
              <a:t>like</a:t>
            </a:r>
            <a:r>
              <a:rPr kumimoji="1" lang="zh-CN" altLang="en-US" dirty="0"/>
              <a:t> </a:t>
            </a:r>
            <a:r>
              <a:rPr kumimoji="1" lang="en-US" altLang="zh-CN" dirty="0"/>
              <a:t>this: </a:t>
            </a:r>
            <a:endParaRPr kumimoji="1" lang="zh-CN" altLang="en-US" dirty="0"/>
          </a:p>
        </p:txBody>
      </p:sp>
      <p:sp>
        <p:nvSpPr>
          <p:cNvPr id="4" name="灯片编号占位符 3">
            <a:extLst>
              <a:ext uri="{FF2B5EF4-FFF2-40B4-BE49-F238E27FC236}">
                <a16:creationId xmlns:a16="http://schemas.microsoft.com/office/drawing/2014/main" id="{8D967E31-70A8-0143-9A17-204724E6A70F}"/>
              </a:ext>
            </a:extLst>
          </p:cNvPr>
          <p:cNvSpPr>
            <a:spLocks noGrp="1"/>
          </p:cNvSpPr>
          <p:nvPr>
            <p:ph type="sldNum" sz="quarter" idx="12"/>
          </p:nvPr>
        </p:nvSpPr>
        <p:spPr/>
        <p:txBody>
          <a:bodyPr/>
          <a:lstStyle/>
          <a:p>
            <a:fld id="{ADE361C3-C043-4A6E-BDCE-8DA1E7D90A3B}" type="slidenum">
              <a:rPr lang="zh-CN" altLang="en-US" smtClean="0"/>
              <a:t>17</a:t>
            </a:fld>
            <a:endParaRPr lang="zh-CN" altLang="en-US"/>
          </a:p>
        </p:txBody>
      </p:sp>
      <p:sp>
        <p:nvSpPr>
          <p:cNvPr id="5" name="矩形 4">
            <a:extLst>
              <a:ext uri="{FF2B5EF4-FFF2-40B4-BE49-F238E27FC236}">
                <a16:creationId xmlns:a16="http://schemas.microsoft.com/office/drawing/2014/main" id="{04F49532-5CA9-4B46-B898-1E11B5C6CF25}"/>
              </a:ext>
            </a:extLst>
          </p:cNvPr>
          <p:cNvSpPr/>
          <p:nvPr/>
        </p:nvSpPr>
        <p:spPr>
          <a:xfrm>
            <a:off x="389509" y="2029750"/>
            <a:ext cx="8507858" cy="1477328"/>
          </a:xfrm>
          <a:prstGeom prst="rect">
            <a:avLst/>
          </a:prstGeom>
          <a:ln>
            <a:solidFill>
              <a:schemeClr val="tx1"/>
            </a:solidFill>
          </a:ln>
        </p:spPr>
        <p:txBody>
          <a:bodyPr wrap="square">
            <a:spAutoFit/>
          </a:bodyPr>
          <a:lstStyle/>
          <a:p>
            <a:r>
              <a:rPr lang="en" altLang="zh-CN" dirty="0">
                <a:latin typeface="Consolas" panose="020B0609020204030204" pitchFamily="49" charset="0"/>
                <a:cs typeface="Consolas" panose="020B0609020204030204" pitchFamily="49" charset="0"/>
              </a:rPr>
              <a:t>216.58.210.78 - - [27/Feb/2015:17:55:11 +0000]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"GET /</a:t>
            </a:r>
            <a:r>
              <a:rPr lang="en" altLang="zh-CN" dirty="0" err="1">
                <a:latin typeface="Consolas" panose="020B0609020204030204" pitchFamily="49" charset="0"/>
                <a:cs typeface="Consolas" panose="020B0609020204030204" pitchFamily="49" charset="0"/>
              </a:rPr>
              <a:t>css</a:t>
            </a:r>
            <a:r>
              <a:rPr lang="en" altLang="zh-CN" dirty="0">
                <a:latin typeface="Consolas" panose="020B0609020204030204" pitchFamily="49" charset="0"/>
                <a:cs typeface="Consolas" panose="020B0609020204030204" pitchFamily="49" charset="0"/>
              </a:rPr>
              <a:t>/</a:t>
            </a:r>
            <a:r>
              <a:rPr lang="en" altLang="zh-CN" dirty="0" err="1">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HTTP/1.1" 200 3377 "http://</a:t>
            </a:r>
            <a:r>
              <a:rPr lang="en" altLang="zh-CN" dirty="0" err="1">
                <a:latin typeface="Consolas" panose="020B0609020204030204" pitchFamily="49" charset="0"/>
                <a:cs typeface="Consolas" panose="020B0609020204030204" pitchFamily="49" charset="0"/>
              </a:rPr>
              <a:t>martin.kleppmann.com</a:t>
            </a:r>
            <a:r>
              <a:rPr lang="en" altLang="zh-CN" dirty="0">
                <a:latin typeface="Consolas" panose="020B0609020204030204" pitchFamily="49" charset="0"/>
                <a:cs typeface="Consolas" panose="020B0609020204030204" pitchFamily="49" charset="0"/>
              </a:rPr>
              <a:t>/"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"Mozilla/5.0 (Macintosh; Intel Mac OS X 10_9_5) </a:t>
            </a:r>
            <a:r>
              <a:rPr lang="en" altLang="zh-CN" dirty="0" err="1">
                <a:latin typeface="Consolas" panose="020B0609020204030204" pitchFamily="49" charset="0"/>
                <a:cs typeface="Consolas" panose="020B0609020204030204" pitchFamily="49" charset="0"/>
              </a:rPr>
              <a:t>AppleWebKit</a:t>
            </a:r>
            <a:r>
              <a:rPr lang="en" altLang="zh-CN" dirty="0">
                <a:latin typeface="Consolas" panose="020B0609020204030204" pitchFamily="49" charset="0"/>
                <a:cs typeface="Consolas" panose="020B0609020204030204" pitchFamily="49" charset="0"/>
              </a:rPr>
              <a:t>/537.36 (KHTML, like Gecko) Chrome/40.0.2214.115 Safari/537.36" </a:t>
            </a:r>
          </a:p>
        </p:txBody>
      </p:sp>
      <p:sp>
        <p:nvSpPr>
          <p:cNvPr id="6" name="内容占位符 2">
            <a:extLst>
              <a:ext uri="{FF2B5EF4-FFF2-40B4-BE49-F238E27FC236}">
                <a16:creationId xmlns:a16="http://schemas.microsoft.com/office/drawing/2014/main" id="{7DDCA8AD-6184-5849-824E-DD739E7FA5CA}"/>
              </a:ext>
            </a:extLst>
          </p:cNvPr>
          <p:cNvSpPr txBox="1">
            <a:spLocks/>
          </p:cNvSpPr>
          <p:nvPr/>
        </p:nvSpPr>
        <p:spPr>
          <a:xfrm>
            <a:off x="457200" y="3712785"/>
            <a:ext cx="8229600" cy="1888447"/>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ea"/>
                <a:ea typeface="+mn-ea"/>
                <a:cs typeface="PingFang SC Bold" panose="020B0400000000000000"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ea"/>
                <a:ea typeface="+mn-ea"/>
                <a:cs typeface="PingFang SC" panose="020B0400000000000000"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Abstract format: </a:t>
            </a:r>
            <a:r>
              <a:rPr lang="en" altLang="zh-CN" b="0" dirty="0">
                <a:latin typeface="Consolas" panose="020B0609020204030204" pitchFamily="49" charset="0"/>
                <a:cs typeface="Consolas" panose="020B0609020204030204" pitchFamily="49" charset="0"/>
              </a:rPr>
              <a:t>$</a:t>
            </a:r>
            <a:r>
              <a:rPr lang="en" altLang="zh-CN" b="0" dirty="0" err="1">
                <a:latin typeface="Consolas" panose="020B0609020204030204" pitchFamily="49" charset="0"/>
                <a:cs typeface="Consolas" panose="020B0609020204030204" pitchFamily="49" charset="0"/>
              </a:rPr>
              <a:t>remote_addr</a:t>
            </a:r>
            <a:r>
              <a:rPr lang="en" altLang="zh-CN" b="0" dirty="0">
                <a:latin typeface="Consolas" panose="020B0609020204030204" pitchFamily="49" charset="0"/>
                <a:cs typeface="Consolas" panose="020B0609020204030204" pitchFamily="49" charset="0"/>
              </a:rPr>
              <a:t> - $</a:t>
            </a:r>
            <a:r>
              <a:rPr lang="en" altLang="zh-CN" b="0" dirty="0" err="1">
                <a:latin typeface="Consolas" panose="020B0609020204030204" pitchFamily="49" charset="0"/>
                <a:cs typeface="Consolas" panose="020B0609020204030204" pitchFamily="49" charset="0"/>
              </a:rPr>
              <a:t>remote_user</a:t>
            </a:r>
            <a:r>
              <a:rPr lang="en" altLang="zh-CN" b="0" dirty="0">
                <a:latin typeface="Consolas" panose="020B0609020204030204" pitchFamily="49" charset="0"/>
                <a:cs typeface="Consolas" panose="020B0609020204030204" pitchFamily="49" charset="0"/>
              </a:rPr>
              <a:t> [$</a:t>
            </a:r>
            <a:r>
              <a:rPr lang="en" altLang="zh-CN" b="0" dirty="0" err="1">
                <a:latin typeface="Consolas" panose="020B0609020204030204" pitchFamily="49" charset="0"/>
                <a:cs typeface="Consolas" panose="020B0609020204030204" pitchFamily="49" charset="0"/>
              </a:rPr>
              <a:t>time_local</a:t>
            </a:r>
            <a:r>
              <a:rPr lang="en" altLang="zh-CN" b="0" dirty="0">
                <a:latin typeface="Consolas" panose="020B0609020204030204" pitchFamily="49" charset="0"/>
                <a:cs typeface="Consolas" panose="020B0609020204030204" pitchFamily="49" charset="0"/>
              </a:rPr>
              <a:t>] "$request" $status $</a:t>
            </a:r>
            <a:r>
              <a:rPr lang="en" altLang="zh-CN" b="0" dirty="0" err="1">
                <a:latin typeface="Consolas" panose="020B0609020204030204" pitchFamily="49" charset="0"/>
                <a:cs typeface="Consolas" panose="020B0609020204030204" pitchFamily="49" charset="0"/>
              </a:rPr>
              <a:t>body_bytes_sent</a:t>
            </a:r>
            <a:r>
              <a:rPr lang="en" altLang="zh-CN" b="0" dirty="0">
                <a:latin typeface="Consolas" panose="020B0609020204030204" pitchFamily="49" charset="0"/>
                <a:cs typeface="Consolas" panose="020B0609020204030204" pitchFamily="49" charset="0"/>
              </a:rPr>
              <a:t> </a:t>
            </a:r>
            <a:br>
              <a:rPr lang="en" altLang="zh-CN" b="0" dirty="0">
                <a:latin typeface="Consolas" panose="020B0609020204030204" pitchFamily="49" charset="0"/>
                <a:cs typeface="Consolas" panose="020B0609020204030204" pitchFamily="49" charset="0"/>
              </a:rPr>
            </a:br>
            <a:r>
              <a:rPr lang="en" altLang="zh-CN" b="0" dirty="0">
                <a:latin typeface="Consolas" panose="020B0609020204030204" pitchFamily="49" charset="0"/>
                <a:cs typeface="Consolas" panose="020B0609020204030204" pitchFamily="49" charset="0"/>
              </a:rPr>
              <a:t>"$</a:t>
            </a:r>
            <a:r>
              <a:rPr lang="en" altLang="zh-CN" b="0" dirty="0" err="1">
                <a:latin typeface="Consolas" panose="020B0609020204030204" pitchFamily="49" charset="0"/>
                <a:cs typeface="Consolas" panose="020B0609020204030204" pitchFamily="49" charset="0"/>
              </a:rPr>
              <a:t>http_referer</a:t>
            </a:r>
            <a:r>
              <a:rPr lang="en" altLang="zh-CN" b="0" dirty="0">
                <a:latin typeface="Consolas" panose="020B0609020204030204" pitchFamily="49" charset="0"/>
                <a:cs typeface="Consolas" panose="020B0609020204030204" pitchFamily="49" charset="0"/>
              </a:rPr>
              <a:t>" "$</a:t>
            </a:r>
            <a:r>
              <a:rPr lang="en" altLang="zh-CN" b="0" dirty="0" err="1">
                <a:latin typeface="Consolas" panose="020B0609020204030204" pitchFamily="49" charset="0"/>
                <a:cs typeface="Consolas" panose="020B0609020204030204" pitchFamily="49" charset="0"/>
              </a:rPr>
              <a:t>http_user_agent</a:t>
            </a:r>
            <a:r>
              <a:rPr lang="en" altLang="zh-CN" b="0" dirty="0">
                <a:latin typeface="Consolas" panose="020B0609020204030204" pitchFamily="49" charset="0"/>
                <a:cs typeface="Consolas" panose="020B0609020204030204" pitchFamily="49" charset="0"/>
              </a:rPr>
              <a:t>" </a:t>
            </a:r>
          </a:p>
          <a:p>
            <a:pPr lvl="1"/>
            <a:r>
              <a:rPr lang="en-US" altLang="zh-CN" b="1" dirty="0">
                <a:solidFill>
                  <a:srgbClr val="C00000"/>
                </a:solidFill>
                <a:latin typeface="+mn-lt"/>
              </a:rPr>
              <a:t>Task (simple log analysis)</a:t>
            </a:r>
            <a:r>
              <a:rPr lang="en-US" altLang="zh-CN" b="0" dirty="0">
                <a:latin typeface="+mn-lt"/>
              </a:rPr>
              <a:t>: how to</a:t>
            </a:r>
            <a:r>
              <a:rPr lang="zh-CN" altLang="en-US" b="0" dirty="0">
                <a:latin typeface="+mn-lt"/>
              </a:rPr>
              <a:t> </a:t>
            </a:r>
            <a:r>
              <a:rPr lang="en-US" altLang="zh-CN" dirty="0"/>
              <a:t>find top</a:t>
            </a:r>
            <a:r>
              <a:rPr lang="zh-CN" altLang="en-US" dirty="0"/>
              <a:t> </a:t>
            </a:r>
            <a:r>
              <a:rPr lang="en-US" altLang="zh-CN" dirty="0"/>
              <a:t>five popular pages?</a:t>
            </a:r>
          </a:p>
          <a:p>
            <a:pPr lvl="1"/>
            <a:endParaRPr lang="en" altLang="zh-CN" b="0" dirty="0">
              <a:latin typeface="+mn-lt"/>
            </a:endParaRPr>
          </a:p>
          <a:p>
            <a:endParaRPr kumimoji="1" lang="zh-CN" altLang="en-US" dirty="0"/>
          </a:p>
        </p:txBody>
      </p:sp>
      <p:pic>
        <p:nvPicPr>
          <p:cNvPr id="7" name="图片 6">
            <a:extLst>
              <a:ext uri="{FF2B5EF4-FFF2-40B4-BE49-F238E27FC236}">
                <a16:creationId xmlns:a16="http://schemas.microsoft.com/office/drawing/2014/main" id="{87C18DD5-0927-9C4F-A4C5-E0672F37C27B}"/>
              </a:ext>
            </a:extLst>
          </p:cNvPr>
          <p:cNvPicPr>
            <a:picLocks noChangeAspect="1"/>
          </p:cNvPicPr>
          <p:nvPr/>
        </p:nvPicPr>
        <p:blipFill>
          <a:blip r:embed="rId3"/>
          <a:stretch>
            <a:fillRect/>
          </a:stretch>
        </p:blipFill>
        <p:spPr>
          <a:xfrm>
            <a:off x="8425271" y="3107619"/>
            <a:ext cx="658440" cy="658440"/>
          </a:xfrm>
          <a:prstGeom prst="rect">
            <a:avLst/>
          </a:prstGeom>
          <a:solidFill>
            <a:schemeClr val="bg1"/>
          </a:solidFill>
        </p:spPr>
      </p:pic>
    </p:spTree>
    <p:extLst>
      <p:ext uri="{BB962C8B-B14F-4D97-AF65-F5344CB8AC3E}">
        <p14:creationId xmlns:p14="http://schemas.microsoft.com/office/powerpoint/2010/main" val="2744380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CC331-5D17-1049-A413-A111EA8120D8}"/>
              </a:ext>
            </a:extLst>
          </p:cNvPr>
          <p:cNvSpPr>
            <a:spLocks noGrp="1"/>
          </p:cNvSpPr>
          <p:nvPr>
            <p:ph type="title"/>
          </p:nvPr>
        </p:nvSpPr>
        <p:spPr/>
        <p:txBody>
          <a:bodyPr/>
          <a:lstStyle/>
          <a:p>
            <a:r>
              <a:rPr kumimoji="1" lang="en-US" altLang="zh-CN" dirty="0"/>
              <a:t>Old days:</a:t>
            </a:r>
            <a:r>
              <a:rPr kumimoji="1" lang="zh-CN" altLang="en-US" dirty="0"/>
              <a:t> </a:t>
            </a:r>
            <a:r>
              <a:rPr kumimoji="1" lang="en-US" altLang="zh-CN" dirty="0"/>
              <a:t>using command line to process the log </a:t>
            </a:r>
            <a:endParaRPr kumimoji="1" lang="zh-CN" altLang="en-US" dirty="0"/>
          </a:p>
        </p:txBody>
      </p:sp>
      <p:sp>
        <p:nvSpPr>
          <p:cNvPr id="3" name="内容占位符 2">
            <a:extLst>
              <a:ext uri="{FF2B5EF4-FFF2-40B4-BE49-F238E27FC236}">
                <a16:creationId xmlns:a16="http://schemas.microsoft.com/office/drawing/2014/main" id="{4692DB24-F9E0-044B-834C-3DA344270275}"/>
              </a:ext>
            </a:extLst>
          </p:cNvPr>
          <p:cNvSpPr>
            <a:spLocks noGrp="1"/>
          </p:cNvSpPr>
          <p:nvPr>
            <p:ph idx="1"/>
          </p:nvPr>
        </p:nvSpPr>
        <p:spPr>
          <a:xfrm>
            <a:off x="457200" y="2929508"/>
            <a:ext cx="8229600" cy="2227262"/>
          </a:xfrm>
        </p:spPr>
        <p:txBody>
          <a:bodyPr/>
          <a:lstStyle/>
          <a:p>
            <a:r>
              <a:rPr lang="en-US" altLang="zh-CN" b="0" dirty="0"/>
              <a:t>Find top</a:t>
            </a:r>
            <a:r>
              <a:rPr lang="zh-CN" altLang="en-US" b="0" dirty="0"/>
              <a:t> </a:t>
            </a:r>
            <a:r>
              <a:rPr lang="en-US" altLang="zh-CN" b="0" dirty="0"/>
              <a:t>five most</a:t>
            </a:r>
            <a:r>
              <a:rPr lang="zh-CN" altLang="en-US" b="0" dirty="0"/>
              <a:t> </a:t>
            </a:r>
            <a:r>
              <a:rPr lang="en-US" altLang="zh-CN" b="0" dirty="0"/>
              <a:t>popular pages w/ command line tools</a:t>
            </a:r>
            <a:endParaRPr kumimoji="1" lang="zh-CN" altLang="en-US" dirty="0"/>
          </a:p>
        </p:txBody>
      </p:sp>
      <p:sp>
        <p:nvSpPr>
          <p:cNvPr id="4" name="灯片编号占位符 3">
            <a:extLst>
              <a:ext uri="{FF2B5EF4-FFF2-40B4-BE49-F238E27FC236}">
                <a16:creationId xmlns:a16="http://schemas.microsoft.com/office/drawing/2014/main" id="{716A5BD2-23E9-CE48-8EE6-7F0FBB9B886E}"/>
              </a:ext>
            </a:extLst>
          </p:cNvPr>
          <p:cNvSpPr>
            <a:spLocks noGrp="1"/>
          </p:cNvSpPr>
          <p:nvPr>
            <p:ph type="sldNum" sz="quarter" idx="12"/>
          </p:nvPr>
        </p:nvSpPr>
        <p:spPr/>
        <p:txBody>
          <a:bodyPr/>
          <a:lstStyle/>
          <a:p>
            <a:fld id="{ADE361C3-C043-4A6E-BDCE-8DA1E7D90A3B}" type="slidenum">
              <a:rPr lang="zh-CN" altLang="en-US" smtClean="0"/>
              <a:t>18</a:t>
            </a:fld>
            <a:endParaRPr lang="zh-CN" altLang="en-US"/>
          </a:p>
        </p:txBody>
      </p:sp>
      <p:sp>
        <p:nvSpPr>
          <p:cNvPr id="5" name="矩形 4">
            <a:extLst>
              <a:ext uri="{FF2B5EF4-FFF2-40B4-BE49-F238E27FC236}">
                <a16:creationId xmlns:a16="http://schemas.microsoft.com/office/drawing/2014/main" id="{0C55A8DD-20CF-A24A-8D05-DA387B922216}"/>
              </a:ext>
            </a:extLst>
          </p:cNvPr>
          <p:cNvSpPr/>
          <p:nvPr/>
        </p:nvSpPr>
        <p:spPr>
          <a:xfrm>
            <a:off x="528638" y="1129308"/>
            <a:ext cx="8229600" cy="1754326"/>
          </a:xfrm>
          <a:prstGeom prst="rect">
            <a:avLst/>
          </a:prstGeom>
          <a:ln>
            <a:solidFill>
              <a:schemeClr val="tx1"/>
            </a:solidFill>
          </a:ln>
        </p:spPr>
        <p:txBody>
          <a:bodyPr wrap="square">
            <a:spAutoFit/>
          </a:bodyPr>
          <a:lstStyle/>
          <a:p>
            <a:r>
              <a:rPr lang="en" altLang="zh-CN" dirty="0">
                <a:latin typeface="Consolas" panose="020B0609020204030204" pitchFamily="49" charset="0"/>
                <a:cs typeface="Consolas" panose="020B0609020204030204" pitchFamily="49" charset="0"/>
              </a:rPr>
              <a:t>216.58.210.78 - - [27/Feb/2015:17:55:11 +0000]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"GET </a:t>
            </a:r>
            <a:r>
              <a:rPr lang="en" altLang="zh-CN" dirty="0">
                <a:highlight>
                  <a:srgbClr val="FFFF00"/>
                </a:highlight>
                <a:latin typeface="Consolas" panose="020B0609020204030204" pitchFamily="49" charset="0"/>
                <a:cs typeface="Consolas" panose="020B0609020204030204" pitchFamily="49" charset="0"/>
              </a:rPr>
              <a:t>/</a:t>
            </a:r>
            <a:r>
              <a:rPr lang="en" altLang="zh-CN" dirty="0" err="1">
                <a:highlight>
                  <a:srgbClr val="FFFF00"/>
                </a:highlight>
                <a:latin typeface="Consolas" panose="020B0609020204030204" pitchFamily="49" charset="0"/>
                <a:cs typeface="Consolas" panose="020B0609020204030204" pitchFamily="49" charset="0"/>
              </a:rPr>
              <a:t>css</a:t>
            </a:r>
            <a:r>
              <a:rPr lang="en" altLang="zh-CN" dirty="0">
                <a:highlight>
                  <a:srgbClr val="FFFF00"/>
                </a:highlight>
                <a:latin typeface="Consolas" panose="020B0609020204030204" pitchFamily="49" charset="0"/>
                <a:cs typeface="Consolas" panose="020B0609020204030204" pitchFamily="49" charset="0"/>
              </a:rPr>
              <a:t>/</a:t>
            </a:r>
            <a:r>
              <a:rPr lang="en" altLang="zh-CN" dirty="0" err="1">
                <a:highlight>
                  <a:srgbClr val="FFFF00"/>
                </a:highlight>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HTTP/1.1" 200 3377 "http://</a:t>
            </a:r>
            <a:r>
              <a:rPr lang="en" altLang="zh-CN" dirty="0" err="1">
                <a:latin typeface="Consolas" panose="020B0609020204030204" pitchFamily="49" charset="0"/>
                <a:cs typeface="Consolas" panose="020B0609020204030204" pitchFamily="49" charset="0"/>
              </a:rPr>
              <a:t>martin.kleppmann.com</a:t>
            </a:r>
            <a:r>
              <a:rPr lang="en" altLang="zh-CN" dirty="0">
                <a:latin typeface="Consolas" panose="020B0609020204030204" pitchFamily="49" charset="0"/>
                <a:cs typeface="Consolas" panose="020B0609020204030204" pitchFamily="49" charset="0"/>
              </a:rPr>
              <a:t>/"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"Mozilla/5.0 (Macintosh; Intel Mac OS X 10_9_5) </a:t>
            </a:r>
            <a:r>
              <a:rPr lang="en" altLang="zh-CN" dirty="0" err="1">
                <a:latin typeface="Consolas" panose="020B0609020204030204" pitchFamily="49" charset="0"/>
                <a:cs typeface="Consolas" panose="020B0609020204030204" pitchFamily="49" charset="0"/>
              </a:rPr>
              <a:t>AppleWebKit</a:t>
            </a:r>
            <a:r>
              <a:rPr lang="en" altLang="zh-CN" dirty="0">
                <a:latin typeface="Consolas" panose="020B0609020204030204" pitchFamily="49" charset="0"/>
                <a:cs typeface="Consolas" panose="020B0609020204030204" pitchFamily="49" charset="0"/>
              </a:rPr>
              <a:t>/537.36 (KHTML, like Gecko) Chrome/40.0.2214.115 Safari/537.36" </a:t>
            </a:r>
          </a:p>
        </p:txBody>
      </p:sp>
      <p:pic>
        <p:nvPicPr>
          <p:cNvPr id="6" name="图片 5">
            <a:extLst>
              <a:ext uri="{FF2B5EF4-FFF2-40B4-BE49-F238E27FC236}">
                <a16:creationId xmlns:a16="http://schemas.microsoft.com/office/drawing/2014/main" id="{C7453B3D-7590-4B42-B8D1-112093E13CF9}"/>
              </a:ext>
            </a:extLst>
          </p:cNvPr>
          <p:cNvPicPr>
            <a:picLocks noChangeAspect="1"/>
          </p:cNvPicPr>
          <p:nvPr/>
        </p:nvPicPr>
        <p:blipFill>
          <a:blip r:embed="rId2"/>
          <a:stretch>
            <a:fillRect/>
          </a:stretch>
        </p:blipFill>
        <p:spPr>
          <a:xfrm>
            <a:off x="1911350" y="3297144"/>
            <a:ext cx="5321300" cy="2235200"/>
          </a:xfrm>
          <a:prstGeom prst="rect">
            <a:avLst/>
          </a:prstGeom>
        </p:spPr>
      </p:pic>
      <p:pic>
        <p:nvPicPr>
          <p:cNvPr id="7" name="图片 6">
            <a:extLst>
              <a:ext uri="{FF2B5EF4-FFF2-40B4-BE49-F238E27FC236}">
                <a16:creationId xmlns:a16="http://schemas.microsoft.com/office/drawing/2014/main" id="{D7B14635-2819-7F4B-901A-6F5BEEF70240}"/>
              </a:ext>
            </a:extLst>
          </p:cNvPr>
          <p:cNvPicPr>
            <a:picLocks noChangeAspect="1"/>
          </p:cNvPicPr>
          <p:nvPr/>
        </p:nvPicPr>
        <p:blipFill>
          <a:blip r:embed="rId3"/>
          <a:stretch>
            <a:fillRect/>
          </a:stretch>
        </p:blipFill>
        <p:spPr>
          <a:xfrm>
            <a:off x="8357580" y="2199060"/>
            <a:ext cx="658440" cy="658440"/>
          </a:xfrm>
          <a:prstGeom prst="rect">
            <a:avLst/>
          </a:prstGeom>
          <a:solidFill>
            <a:schemeClr val="bg1"/>
          </a:solidFill>
        </p:spPr>
      </p:pic>
    </p:spTree>
    <p:extLst>
      <p:ext uri="{BB962C8B-B14F-4D97-AF65-F5344CB8AC3E}">
        <p14:creationId xmlns:p14="http://schemas.microsoft.com/office/powerpoint/2010/main" val="1648240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CC331-5D17-1049-A413-A111EA8120D8}"/>
              </a:ext>
            </a:extLst>
          </p:cNvPr>
          <p:cNvSpPr>
            <a:spLocks noGrp="1"/>
          </p:cNvSpPr>
          <p:nvPr>
            <p:ph type="title"/>
          </p:nvPr>
        </p:nvSpPr>
        <p:spPr/>
        <p:txBody>
          <a:bodyPr/>
          <a:lstStyle/>
          <a:p>
            <a:r>
              <a:rPr lang="en-US" altLang="zh-CN" dirty="0"/>
              <a:t>Use command line tools for batch processing</a:t>
            </a:r>
            <a:endParaRPr kumimoji="1" lang="zh-CN" altLang="en-US" dirty="0"/>
          </a:p>
        </p:txBody>
      </p:sp>
      <p:sp>
        <p:nvSpPr>
          <p:cNvPr id="3" name="内容占位符 2">
            <a:extLst>
              <a:ext uri="{FF2B5EF4-FFF2-40B4-BE49-F238E27FC236}">
                <a16:creationId xmlns:a16="http://schemas.microsoft.com/office/drawing/2014/main" id="{4692DB24-F9E0-044B-834C-3DA344270275}"/>
              </a:ext>
            </a:extLst>
          </p:cNvPr>
          <p:cNvSpPr>
            <a:spLocks noGrp="1"/>
          </p:cNvSpPr>
          <p:nvPr>
            <p:ph idx="1"/>
          </p:nvPr>
        </p:nvSpPr>
        <p:spPr>
          <a:xfrm>
            <a:off x="457200" y="1089506"/>
            <a:ext cx="8229600" cy="2403484"/>
          </a:xfrm>
        </p:spPr>
        <p:txBody>
          <a:bodyPr/>
          <a:lstStyle/>
          <a:p>
            <a:r>
              <a:rPr lang="en-US" altLang="zh-CN" b="0" dirty="0"/>
              <a:t>Find top five most popular pages</a:t>
            </a:r>
            <a:endParaRPr kumimoji="1" lang="zh-CN" altLang="en-US" dirty="0"/>
          </a:p>
        </p:txBody>
      </p:sp>
      <p:sp>
        <p:nvSpPr>
          <p:cNvPr id="4" name="灯片编号占位符 3">
            <a:extLst>
              <a:ext uri="{FF2B5EF4-FFF2-40B4-BE49-F238E27FC236}">
                <a16:creationId xmlns:a16="http://schemas.microsoft.com/office/drawing/2014/main" id="{716A5BD2-23E9-CE48-8EE6-7F0FBB9B886E}"/>
              </a:ext>
            </a:extLst>
          </p:cNvPr>
          <p:cNvSpPr>
            <a:spLocks noGrp="1"/>
          </p:cNvSpPr>
          <p:nvPr>
            <p:ph type="sldNum" sz="quarter" idx="12"/>
          </p:nvPr>
        </p:nvSpPr>
        <p:spPr/>
        <p:txBody>
          <a:bodyPr/>
          <a:lstStyle/>
          <a:p>
            <a:fld id="{ADE361C3-C043-4A6E-BDCE-8DA1E7D90A3B}" type="slidenum">
              <a:rPr lang="zh-CN" altLang="en-US" smtClean="0"/>
              <a:t>19</a:t>
            </a:fld>
            <a:endParaRPr lang="zh-CN" altLang="en-US"/>
          </a:p>
        </p:txBody>
      </p:sp>
      <p:pic>
        <p:nvPicPr>
          <p:cNvPr id="6" name="图片 5">
            <a:extLst>
              <a:ext uri="{FF2B5EF4-FFF2-40B4-BE49-F238E27FC236}">
                <a16:creationId xmlns:a16="http://schemas.microsoft.com/office/drawing/2014/main" id="{C7453B3D-7590-4B42-B8D1-112093E13CF9}"/>
              </a:ext>
            </a:extLst>
          </p:cNvPr>
          <p:cNvPicPr>
            <a:picLocks noChangeAspect="1"/>
          </p:cNvPicPr>
          <p:nvPr/>
        </p:nvPicPr>
        <p:blipFill>
          <a:blip r:embed="rId3"/>
          <a:stretch>
            <a:fillRect/>
          </a:stretch>
        </p:blipFill>
        <p:spPr>
          <a:xfrm>
            <a:off x="1911350" y="1496044"/>
            <a:ext cx="5321300" cy="2235200"/>
          </a:xfrm>
          <a:prstGeom prst="rect">
            <a:avLst/>
          </a:prstGeom>
        </p:spPr>
      </p:pic>
      <p:sp>
        <p:nvSpPr>
          <p:cNvPr id="7" name="椭圆 6">
            <a:extLst>
              <a:ext uri="{FF2B5EF4-FFF2-40B4-BE49-F238E27FC236}">
                <a16:creationId xmlns:a16="http://schemas.microsoft.com/office/drawing/2014/main" id="{7E654C24-548B-4F4B-B524-0BF6B901DD37}"/>
              </a:ext>
            </a:extLst>
          </p:cNvPr>
          <p:cNvSpPr/>
          <p:nvPr/>
        </p:nvSpPr>
        <p:spPr>
          <a:xfrm>
            <a:off x="525600" y="39492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8" name="椭圆 7">
            <a:extLst>
              <a:ext uri="{FF2B5EF4-FFF2-40B4-BE49-F238E27FC236}">
                <a16:creationId xmlns:a16="http://schemas.microsoft.com/office/drawing/2014/main" id="{2F86E6BB-CCFF-D145-A4EB-04B210FBFCE5}"/>
              </a:ext>
            </a:extLst>
          </p:cNvPr>
          <p:cNvSpPr/>
          <p:nvPr/>
        </p:nvSpPr>
        <p:spPr>
          <a:xfrm>
            <a:off x="525600" y="4510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9" name="矩形 8">
            <a:extLst>
              <a:ext uri="{FF2B5EF4-FFF2-40B4-BE49-F238E27FC236}">
                <a16:creationId xmlns:a16="http://schemas.microsoft.com/office/drawing/2014/main" id="{FE05736F-E307-5A42-8604-D2251BA59AA1}"/>
              </a:ext>
            </a:extLst>
          </p:cNvPr>
          <p:cNvSpPr/>
          <p:nvPr/>
        </p:nvSpPr>
        <p:spPr>
          <a:xfrm>
            <a:off x="864000" y="3906000"/>
            <a:ext cx="1531188" cy="369332"/>
          </a:xfrm>
          <a:prstGeom prst="rect">
            <a:avLst/>
          </a:prstGeom>
        </p:spPr>
        <p:txBody>
          <a:bodyPr wrap="none">
            <a:spAutoFit/>
          </a:bodyPr>
          <a:lstStyle/>
          <a:p>
            <a:r>
              <a:rPr kumimoji="1" lang="en-US" altLang="zh-CN" dirty="0"/>
              <a:t>Read log file </a:t>
            </a:r>
            <a:endParaRPr lang="zh-CN" altLang="en-US" dirty="0"/>
          </a:p>
        </p:txBody>
      </p:sp>
      <p:sp>
        <p:nvSpPr>
          <p:cNvPr id="10" name="矩形 9">
            <a:extLst>
              <a:ext uri="{FF2B5EF4-FFF2-40B4-BE49-F238E27FC236}">
                <a16:creationId xmlns:a16="http://schemas.microsoft.com/office/drawing/2014/main" id="{3BC4755B-6B20-584A-B9DD-61116DB26211}"/>
              </a:ext>
            </a:extLst>
          </p:cNvPr>
          <p:cNvSpPr/>
          <p:nvPr/>
        </p:nvSpPr>
        <p:spPr>
          <a:xfrm>
            <a:off x="864000" y="4380670"/>
            <a:ext cx="3506088" cy="646331"/>
          </a:xfrm>
          <a:prstGeom prst="rect">
            <a:avLst/>
          </a:prstGeom>
        </p:spPr>
        <p:txBody>
          <a:bodyPr wrap="none">
            <a:spAutoFit/>
          </a:bodyPr>
          <a:lstStyle/>
          <a:p>
            <a:r>
              <a:rPr kumimoji="1" lang="en-US" altLang="zh-CN" dirty="0"/>
              <a:t>Filter the line,</a:t>
            </a:r>
            <a:r>
              <a:rPr kumimoji="1" lang="zh-CN" altLang="en-US" dirty="0"/>
              <a:t> </a:t>
            </a:r>
            <a:r>
              <a:rPr kumimoji="1" lang="en-US" altLang="zh-CN" dirty="0"/>
              <a:t>pick the 7</a:t>
            </a:r>
            <a:r>
              <a:rPr kumimoji="1" lang="en-US" altLang="zh-CN" baseline="30000" dirty="0"/>
              <a:t>th</a:t>
            </a:r>
            <a:r>
              <a:rPr kumimoji="1" lang="en-US" altLang="zh-CN" dirty="0"/>
              <a:t> token, </a:t>
            </a:r>
          </a:p>
          <a:p>
            <a:r>
              <a:rPr kumimoji="1" lang="en-US" altLang="zh-CN" dirty="0">
                <a:latin typeface="UbuntuMono"/>
              </a:rPr>
              <a:t>i.e., </a:t>
            </a:r>
            <a:r>
              <a:rPr lang="en" altLang="zh-CN" dirty="0">
                <a:latin typeface="Consolas" panose="020B0609020204030204" pitchFamily="49" charset="0"/>
                <a:cs typeface="Consolas" panose="020B0609020204030204" pitchFamily="49" charset="0"/>
              </a:rPr>
              <a:t>/</a:t>
            </a:r>
            <a:r>
              <a:rPr lang="en" altLang="zh-CN" dirty="0" err="1">
                <a:latin typeface="Consolas" panose="020B0609020204030204" pitchFamily="49" charset="0"/>
                <a:cs typeface="Consolas" panose="020B0609020204030204" pitchFamily="49" charset="0"/>
              </a:rPr>
              <a:t>css</a:t>
            </a:r>
            <a:r>
              <a:rPr lang="en" altLang="zh-CN" dirty="0">
                <a:latin typeface="Consolas" panose="020B0609020204030204" pitchFamily="49" charset="0"/>
                <a:cs typeface="Consolas" panose="020B0609020204030204" pitchFamily="49" charset="0"/>
              </a:rPr>
              <a:t>/</a:t>
            </a:r>
            <a:r>
              <a:rPr lang="en" altLang="zh-CN" dirty="0" err="1">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a:t>
            </a:r>
            <a:endParaRPr lang="zh-CN" altLang="en-US" dirty="0">
              <a:latin typeface="Consolas" panose="020B0609020204030204" pitchFamily="49" charset="0"/>
              <a:cs typeface="Consolas" panose="020B0609020204030204" pitchFamily="49" charset="0"/>
            </a:endParaRPr>
          </a:p>
        </p:txBody>
      </p:sp>
      <p:sp>
        <p:nvSpPr>
          <p:cNvPr id="11" name="椭圆 10">
            <a:extLst>
              <a:ext uri="{FF2B5EF4-FFF2-40B4-BE49-F238E27FC236}">
                <a16:creationId xmlns:a16="http://schemas.microsoft.com/office/drawing/2014/main" id="{A3F00E60-AA42-D64D-AE83-7056329F8881}"/>
              </a:ext>
            </a:extLst>
          </p:cNvPr>
          <p:cNvSpPr/>
          <p:nvPr/>
        </p:nvSpPr>
        <p:spPr>
          <a:xfrm>
            <a:off x="525600" y="5032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a:t>
            </a:r>
            <a:endParaRPr kumimoji="1" lang="zh-CN" altLang="en-US" dirty="0"/>
          </a:p>
        </p:txBody>
      </p:sp>
      <p:sp>
        <p:nvSpPr>
          <p:cNvPr id="12" name="矩形 11">
            <a:extLst>
              <a:ext uri="{FF2B5EF4-FFF2-40B4-BE49-F238E27FC236}">
                <a16:creationId xmlns:a16="http://schemas.microsoft.com/office/drawing/2014/main" id="{84E9CBFF-AB71-A243-8604-CB5B2A9BC993}"/>
              </a:ext>
            </a:extLst>
          </p:cNvPr>
          <p:cNvSpPr/>
          <p:nvPr/>
        </p:nvSpPr>
        <p:spPr>
          <a:xfrm>
            <a:off x="864000" y="4989600"/>
            <a:ext cx="3347959" cy="646331"/>
          </a:xfrm>
          <a:prstGeom prst="rect">
            <a:avLst/>
          </a:prstGeom>
        </p:spPr>
        <p:txBody>
          <a:bodyPr wrap="square">
            <a:spAutoFit/>
          </a:bodyPr>
          <a:lstStyle/>
          <a:p>
            <a:r>
              <a:rPr kumimoji="1" lang="en-US" altLang="zh-CN" dirty="0"/>
              <a:t>Sort so that the same requests come together </a:t>
            </a:r>
            <a:endParaRPr lang="zh-CN" altLang="en-US" dirty="0"/>
          </a:p>
        </p:txBody>
      </p:sp>
      <p:sp>
        <p:nvSpPr>
          <p:cNvPr id="13" name="椭圆 12">
            <a:extLst>
              <a:ext uri="{FF2B5EF4-FFF2-40B4-BE49-F238E27FC236}">
                <a16:creationId xmlns:a16="http://schemas.microsoft.com/office/drawing/2014/main" id="{553D7386-DBB0-D84D-9757-59F70AE89C4F}"/>
              </a:ext>
            </a:extLst>
          </p:cNvPr>
          <p:cNvSpPr/>
          <p:nvPr/>
        </p:nvSpPr>
        <p:spPr>
          <a:xfrm>
            <a:off x="4722047" y="39492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endParaRPr kumimoji="1" lang="zh-CN" altLang="en-US" dirty="0"/>
          </a:p>
        </p:txBody>
      </p:sp>
      <p:sp>
        <p:nvSpPr>
          <p:cNvPr id="14" name="矩形 13">
            <a:extLst>
              <a:ext uri="{FF2B5EF4-FFF2-40B4-BE49-F238E27FC236}">
                <a16:creationId xmlns:a16="http://schemas.microsoft.com/office/drawing/2014/main" id="{FA7C4530-500C-8D4B-AA02-687658F1873E}"/>
              </a:ext>
            </a:extLst>
          </p:cNvPr>
          <p:cNvSpPr/>
          <p:nvPr/>
        </p:nvSpPr>
        <p:spPr>
          <a:xfrm>
            <a:off x="5046047" y="3906000"/>
            <a:ext cx="4134465" cy="369332"/>
          </a:xfrm>
          <a:prstGeom prst="rect">
            <a:avLst/>
          </a:prstGeom>
        </p:spPr>
        <p:txBody>
          <a:bodyPr wrap="none">
            <a:spAutoFit/>
          </a:bodyPr>
          <a:lstStyle/>
          <a:p>
            <a:r>
              <a:rPr lang="en-US" altLang="zh-CN" dirty="0"/>
              <a:t>Aggregate,</a:t>
            </a:r>
            <a:r>
              <a:rPr lang="zh-CN" altLang="en-US" dirty="0"/>
              <a:t> </a:t>
            </a:r>
            <a:r>
              <a:rPr lang="en-US" altLang="zh-CN" dirty="0"/>
              <a:t>with</a:t>
            </a:r>
            <a:r>
              <a:rPr lang="zh-CN" altLang="en-US" dirty="0"/>
              <a:t> </a:t>
            </a:r>
            <a:r>
              <a:rPr lang="en-US" altLang="zh-CN" dirty="0"/>
              <a:t>a</a:t>
            </a:r>
            <a:r>
              <a:rPr lang="zh-CN" altLang="en-US" dirty="0"/>
              <a:t> </a:t>
            </a:r>
            <a:r>
              <a:rPr lang="en-US" altLang="zh-CN" dirty="0"/>
              <a:t>counter for</a:t>
            </a:r>
            <a:r>
              <a:rPr lang="zh-CN" altLang="en-US" dirty="0"/>
              <a:t> </a:t>
            </a:r>
            <a:r>
              <a:rPr lang="en-US" altLang="zh-CN" dirty="0"/>
              <a:t>each</a:t>
            </a:r>
            <a:r>
              <a:rPr lang="zh-CN" altLang="en-US" dirty="0"/>
              <a:t> </a:t>
            </a:r>
            <a:r>
              <a:rPr lang="en-US" altLang="zh-CN" dirty="0"/>
              <a:t>line</a:t>
            </a:r>
            <a:endParaRPr lang="zh-CN" altLang="en-US" dirty="0"/>
          </a:p>
        </p:txBody>
      </p:sp>
      <p:sp>
        <p:nvSpPr>
          <p:cNvPr id="15" name="椭圆 14">
            <a:extLst>
              <a:ext uri="{FF2B5EF4-FFF2-40B4-BE49-F238E27FC236}">
                <a16:creationId xmlns:a16="http://schemas.microsoft.com/office/drawing/2014/main" id="{8EC04ACF-43D3-8440-A00D-700E1651ADC4}"/>
              </a:ext>
            </a:extLst>
          </p:cNvPr>
          <p:cNvSpPr/>
          <p:nvPr/>
        </p:nvSpPr>
        <p:spPr>
          <a:xfrm>
            <a:off x="4722047" y="4510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5</a:t>
            </a:r>
            <a:endParaRPr kumimoji="1" lang="zh-CN" altLang="en-US" dirty="0"/>
          </a:p>
        </p:txBody>
      </p:sp>
      <p:sp>
        <p:nvSpPr>
          <p:cNvPr id="16" name="矩形 15">
            <a:extLst>
              <a:ext uri="{FF2B5EF4-FFF2-40B4-BE49-F238E27FC236}">
                <a16:creationId xmlns:a16="http://schemas.microsoft.com/office/drawing/2014/main" id="{FC8C94EF-9A60-7948-BDAF-5226BBD7417C}"/>
              </a:ext>
            </a:extLst>
          </p:cNvPr>
          <p:cNvSpPr/>
          <p:nvPr/>
        </p:nvSpPr>
        <p:spPr>
          <a:xfrm>
            <a:off x="5046047" y="4469179"/>
            <a:ext cx="3223959" cy="369332"/>
          </a:xfrm>
          <a:prstGeom prst="rect">
            <a:avLst/>
          </a:prstGeom>
        </p:spPr>
        <p:txBody>
          <a:bodyPr wrap="none">
            <a:spAutoFit/>
          </a:bodyPr>
          <a:lstStyle/>
          <a:p>
            <a:r>
              <a:rPr lang="en-US" altLang="zh-CN" dirty="0"/>
              <a:t>Sort again</a:t>
            </a:r>
            <a:r>
              <a:rPr lang="zh-CN" altLang="en-US" dirty="0"/>
              <a:t> </a:t>
            </a:r>
            <a:r>
              <a:rPr lang="en-US" altLang="zh-CN" dirty="0"/>
              <a:t>(using</a:t>
            </a:r>
            <a:r>
              <a:rPr lang="zh-CN" altLang="en-US" dirty="0"/>
              <a:t> </a:t>
            </a:r>
            <a:r>
              <a:rPr lang="en-US" altLang="zh-CN" dirty="0"/>
              <a:t>the</a:t>
            </a:r>
            <a:r>
              <a:rPr lang="zh-CN" altLang="en-US" dirty="0"/>
              <a:t> </a:t>
            </a:r>
            <a:r>
              <a:rPr lang="en-US" altLang="zh-CN" dirty="0"/>
              <a:t>counter)</a:t>
            </a:r>
            <a:endParaRPr lang="zh-CN" altLang="en-US" dirty="0"/>
          </a:p>
        </p:txBody>
      </p:sp>
      <p:sp>
        <p:nvSpPr>
          <p:cNvPr id="17" name="椭圆 16">
            <a:extLst>
              <a:ext uri="{FF2B5EF4-FFF2-40B4-BE49-F238E27FC236}">
                <a16:creationId xmlns:a16="http://schemas.microsoft.com/office/drawing/2014/main" id="{080FE1E1-E84D-124F-9731-21A0E0BB9B94}"/>
              </a:ext>
            </a:extLst>
          </p:cNvPr>
          <p:cNvSpPr/>
          <p:nvPr/>
        </p:nvSpPr>
        <p:spPr>
          <a:xfrm>
            <a:off x="4722047" y="5032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18" name="矩形 17">
            <a:extLst>
              <a:ext uri="{FF2B5EF4-FFF2-40B4-BE49-F238E27FC236}">
                <a16:creationId xmlns:a16="http://schemas.microsoft.com/office/drawing/2014/main" id="{C7C439DB-6DAC-B348-B842-EE5078076A8C}"/>
              </a:ext>
            </a:extLst>
          </p:cNvPr>
          <p:cNvSpPr/>
          <p:nvPr/>
        </p:nvSpPr>
        <p:spPr>
          <a:xfrm>
            <a:off x="5046047" y="4989600"/>
            <a:ext cx="1736373" cy="369332"/>
          </a:xfrm>
          <a:prstGeom prst="rect">
            <a:avLst/>
          </a:prstGeom>
        </p:spPr>
        <p:txBody>
          <a:bodyPr wrap="none">
            <a:spAutoFit/>
          </a:bodyPr>
          <a:lstStyle/>
          <a:p>
            <a:r>
              <a:rPr lang="en-US" altLang="zh-CN" dirty="0"/>
              <a:t>Print 1-5 items </a:t>
            </a:r>
            <a:endParaRPr lang="zh-CN" altLang="en-US" dirty="0"/>
          </a:p>
        </p:txBody>
      </p:sp>
    </p:spTree>
    <p:extLst>
      <p:ext uri="{BB962C8B-B14F-4D97-AF65-F5344CB8AC3E}">
        <p14:creationId xmlns:p14="http://schemas.microsoft.com/office/powerpoint/2010/main" val="2095565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38B278-1570-4B48-87E9-BFB61A5E5874}"/>
              </a:ext>
            </a:extLst>
          </p:cNvPr>
          <p:cNvSpPr>
            <a:spLocks noGrp="1"/>
          </p:cNvSpPr>
          <p:nvPr>
            <p:ph type="title"/>
          </p:nvPr>
        </p:nvSpPr>
        <p:spPr/>
        <p:txBody>
          <a:bodyPr/>
          <a:lstStyle/>
          <a:p>
            <a:r>
              <a:rPr kumimoji="1" lang="en-US" altLang="zh-CN" dirty="0"/>
              <a:t>Does batch processing with command line tools </a:t>
            </a:r>
            <a:r>
              <a:rPr kumimoji="1" lang="en-US" altLang="zh-CN" b="1" dirty="0"/>
              <a:t>scale</a:t>
            </a:r>
            <a:r>
              <a:rPr kumimoji="1" lang="en-US" altLang="zh-CN" dirty="0"/>
              <a:t>? </a:t>
            </a:r>
            <a:endParaRPr kumimoji="1" lang="zh-CN" altLang="en-US" b="1" dirty="0"/>
          </a:p>
        </p:txBody>
      </p:sp>
      <p:sp>
        <p:nvSpPr>
          <p:cNvPr id="3" name="内容占位符 2">
            <a:extLst>
              <a:ext uri="{FF2B5EF4-FFF2-40B4-BE49-F238E27FC236}">
                <a16:creationId xmlns:a16="http://schemas.microsoft.com/office/drawing/2014/main" id="{544B8BDD-48BF-6B40-A63F-DBEC4BF2026A}"/>
              </a:ext>
            </a:extLst>
          </p:cNvPr>
          <p:cNvSpPr>
            <a:spLocks noGrp="1"/>
          </p:cNvSpPr>
          <p:nvPr>
            <p:ph idx="1"/>
          </p:nvPr>
        </p:nvSpPr>
        <p:spPr>
          <a:xfrm>
            <a:off x="457200" y="3649588"/>
            <a:ext cx="8229600" cy="1647374"/>
          </a:xfrm>
        </p:spPr>
        <p:txBody>
          <a:bodyPr/>
          <a:lstStyle/>
          <a:p>
            <a:r>
              <a:rPr kumimoji="1" lang="en-US" altLang="zh-CN" b="0" dirty="0"/>
              <a:t>Command line tools are mostly </a:t>
            </a:r>
            <a:r>
              <a:rPr kumimoji="1" lang="en-US" altLang="zh-CN" dirty="0">
                <a:solidFill>
                  <a:srgbClr val="C00000"/>
                </a:solidFill>
              </a:rPr>
              <a:t>single-threaded</a:t>
            </a:r>
            <a:r>
              <a:rPr kumimoji="1" lang="en-US" altLang="zh-CN" b="0" dirty="0"/>
              <a:t>, and </a:t>
            </a:r>
            <a:r>
              <a:rPr kumimoji="1" lang="en-US" altLang="zh-CN" dirty="0">
                <a:solidFill>
                  <a:srgbClr val="C00000"/>
                </a:solidFill>
              </a:rPr>
              <a:t>single-machine</a:t>
            </a:r>
          </a:p>
          <a:p>
            <a:pPr lvl="1"/>
            <a:r>
              <a:rPr kumimoji="1" lang="zh-CN" altLang="en-US" dirty="0"/>
              <a:t>     </a:t>
            </a:r>
            <a:r>
              <a:rPr kumimoji="1" lang="en-US" altLang="zh-CN" dirty="0"/>
              <a:t>:</a:t>
            </a:r>
            <a:r>
              <a:rPr kumimoji="1" lang="zh-CN" altLang="en-US" dirty="0"/>
              <a:t> </a:t>
            </a:r>
            <a:r>
              <a:rPr kumimoji="1" lang="en-US" altLang="zh-CN" dirty="0"/>
              <a:t>scalability is restricted by the disk capacity</a:t>
            </a:r>
          </a:p>
          <a:p>
            <a:pPr lvl="1"/>
            <a:r>
              <a:rPr kumimoji="1" lang="zh-CN" altLang="en-US" b="0" dirty="0"/>
              <a:t>     ～      </a:t>
            </a:r>
            <a:r>
              <a:rPr kumimoji="1" lang="en-US" altLang="zh-CN" b="0" dirty="0"/>
              <a:t> :</a:t>
            </a:r>
            <a:r>
              <a:rPr kumimoji="1" lang="zh-CN" altLang="en-US" b="0" dirty="0"/>
              <a:t> </a:t>
            </a:r>
            <a:r>
              <a:rPr kumimoji="1" lang="en-US" altLang="zh-CN" b="0" dirty="0"/>
              <a:t>restricted by single-thread computing power</a:t>
            </a:r>
          </a:p>
          <a:p>
            <a:pPr lvl="1"/>
            <a:r>
              <a:rPr kumimoji="1" lang="zh-CN" altLang="en-US" b="0" dirty="0"/>
              <a:t>     </a:t>
            </a:r>
            <a:r>
              <a:rPr kumimoji="1" lang="zh-CN" altLang="en-US" dirty="0"/>
              <a:t>～</a:t>
            </a:r>
            <a:r>
              <a:rPr kumimoji="1" lang="en-US" altLang="zh-CN" dirty="0"/>
              <a:t>   </a:t>
            </a:r>
            <a:r>
              <a:rPr kumimoji="1" lang="zh-CN" altLang="en-US" dirty="0"/>
              <a:t>   </a:t>
            </a:r>
            <a:r>
              <a:rPr kumimoji="1" lang="en-US" altLang="zh-CN" dirty="0"/>
              <a:t> :</a:t>
            </a:r>
            <a:r>
              <a:rPr kumimoji="1" lang="zh-CN" altLang="en-US" dirty="0"/>
              <a:t> </a:t>
            </a:r>
            <a:r>
              <a:rPr kumimoji="1" lang="en-US" altLang="zh-CN" dirty="0"/>
              <a:t>also</a:t>
            </a:r>
            <a:r>
              <a:rPr kumimoji="1" lang="zh-CN" altLang="en-US" dirty="0"/>
              <a:t> </a:t>
            </a:r>
            <a:r>
              <a:rPr kumimoji="1" lang="en-US" altLang="zh-CN" dirty="0"/>
              <a:t>restricted by the machine’s DRAM capacity</a:t>
            </a:r>
          </a:p>
        </p:txBody>
      </p:sp>
      <p:sp>
        <p:nvSpPr>
          <p:cNvPr id="4" name="灯片编号占位符 3">
            <a:extLst>
              <a:ext uri="{FF2B5EF4-FFF2-40B4-BE49-F238E27FC236}">
                <a16:creationId xmlns:a16="http://schemas.microsoft.com/office/drawing/2014/main" id="{9AFFAB20-CA2B-AD42-9581-6BC2EFC3F8F2}"/>
              </a:ext>
            </a:extLst>
          </p:cNvPr>
          <p:cNvSpPr>
            <a:spLocks noGrp="1"/>
          </p:cNvSpPr>
          <p:nvPr>
            <p:ph type="sldNum" sz="quarter" idx="12"/>
          </p:nvPr>
        </p:nvSpPr>
        <p:spPr/>
        <p:txBody>
          <a:bodyPr/>
          <a:lstStyle/>
          <a:p>
            <a:fld id="{ADE361C3-C043-4A6E-BDCE-8DA1E7D90A3B}" type="slidenum">
              <a:rPr lang="zh-CN" altLang="en-US" smtClean="0"/>
              <a:t>20</a:t>
            </a:fld>
            <a:endParaRPr lang="zh-CN" altLang="en-US"/>
          </a:p>
        </p:txBody>
      </p:sp>
      <p:pic>
        <p:nvPicPr>
          <p:cNvPr id="5" name="图片 4">
            <a:extLst>
              <a:ext uri="{FF2B5EF4-FFF2-40B4-BE49-F238E27FC236}">
                <a16:creationId xmlns:a16="http://schemas.microsoft.com/office/drawing/2014/main" id="{BD2540BB-4CF3-234A-B7CE-5A452BF5CD14}"/>
              </a:ext>
            </a:extLst>
          </p:cNvPr>
          <p:cNvPicPr>
            <a:picLocks noChangeAspect="1"/>
          </p:cNvPicPr>
          <p:nvPr/>
        </p:nvPicPr>
        <p:blipFill>
          <a:blip r:embed="rId2"/>
          <a:stretch>
            <a:fillRect/>
          </a:stretch>
        </p:blipFill>
        <p:spPr>
          <a:xfrm>
            <a:off x="1911350" y="1129308"/>
            <a:ext cx="5321300" cy="2235200"/>
          </a:xfrm>
          <a:prstGeom prst="rect">
            <a:avLst/>
          </a:prstGeom>
          <a:ln w="19050">
            <a:solidFill>
              <a:schemeClr val="tx1"/>
            </a:solidFill>
          </a:ln>
        </p:spPr>
      </p:pic>
      <p:sp>
        <p:nvSpPr>
          <p:cNvPr id="6" name="椭圆 5">
            <a:extLst>
              <a:ext uri="{FF2B5EF4-FFF2-40B4-BE49-F238E27FC236}">
                <a16:creationId xmlns:a16="http://schemas.microsoft.com/office/drawing/2014/main" id="{7250AF7F-5BF6-B44C-B28F-ADB5B5D89B17}"/>
              </a:ext>
            </a:extLst>
          </p:cNvPr>
          <p:cNvSpPr/>
          <p:nvPr/>
        </p:nvSpPr>
        <p:spPr>
          <a:xfrm>
            <a:off x="899592" y="408163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7" name="椭圆 6">
            <a:extLst>
              <a:ext uri="{FF2B5EF4-FFF2-40B4-BE49-F238E27FC236}">
                <a16:creationId xmlns:a16="http://schemas.microsoft.com/office/drawing/2014/main" id="{BA93B1E4-6E70-2E49-81EC-27345446F352}"/>
              </a:ext>
            </a:extLst>
          </p:cNvPr>
          <p:cNvSpPr/>
          <p:nvPr/>
        </p:nvSpPr>
        <p:spPr>
          <a:xfrm>
            <a:off x="903875" y="4473275"/>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8" name="椭圆 7">
            <a:extLst>
              <a:ext uri="{FF2B5EF4-FFF2-40B4-BE49-F238E27FC236}">
                <a16:creationId xmlns:a16="http://schemas.microsoft.com/office/drawing/2014/main" id="{90DB9CBD-0F4A-2947-9EA7-8FDCCBE1A1D5}"/>
              </a:ext>
            </a:extLst>
          </p:cNvPr>
          <p:cNvSpPr/>
          <p:nvPr/>
        </p:nvSpPr>
        <p:spPr>
          <a:xfrm>
            <a:off x="1547664" y="4473275"/>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9" name="椭圆 8">
            <a:extLst>
              <a:ext uri="{FF2B5EF4-FFF2-40B4-BE49-F238E27FC236}">
                <a16:creationId xmlns:a16="http://schemas.microsoft.com/office/drawing/2014/main" id="{05BDF662-4FBF-604E-835A-4B2CB14C5C1B}"/>
              </a:ext>
            </a:extLst>
          </p:cNvPr>
          <p:cNvSpPr/>
          <p:nvPr/>
        </p:nvSpPr>
        <p:spPr>
          <a:xfrm>
            <a:off x="903875" y="485994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10" name="椭圆 9">
            <a:extLst>
              <a:ext uri="{FF2B5EF4-FFF2-40B4-BE49-F238E27FC236}">
                <a16:creationId xmlns:a16="http://schemas.microsoft.com/office/drawing/2014/main" id="{B4F182F4-12FE-434B-B8DB-57D84AB95E67}"/>
              </a:ext>
            </a:extLst>
          </p:cNvPr>
          <p:cNvSpPr/>
          <p:nvPr/>
        </p:nvSpPr>
        <p:spPr>
          <a:xfrm>
            <a:off x="1547664" y="485994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12" name="矩形 11">
            <a:extLst>
              <a:ext uri="{FF2B5EF4-FFF2-40B4-BE49-F238E27FC236}">
                <a16:creationId xmlns:a16="http://schemas.microsoft.com/office/drawing/2014/main" id="{B0EE3FBF-7C19-44A7-3FE5-FF519A33A1A0}"/>
              </a:ext>
            </a:extLst>
          </p:cNvPr>
          <p:cNvSpPr/>
          <p:nvPr/>
        </p:nvSpPr>
        <p:spPr>
          <a:xfrm>
            <a:off x="402894" y="4068324"/>
            <a:ext cx="5400600" cy="360040"/>
          </a:xfrm>
          <a:prstGeom prst="rect">
            <a:avLst/>
          </a:prstGeom>
          <a:noFill/>
          <a:ln w="254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标注 12">
            <a:extLst>
              <a:ext uri="{FF2B5EF4-FFF2-40B4-BE49-F238E27FC236}">
                <a16:creationId xmlns:a16="http://schemas.microsoft.com/office/drawing/2014/main" id="{DB505955-C866-C33F-9D49-7B0D5055A555}"/>
              </a:ext>
            </a:extLst>
          </p:cNvPr>
          <p:cNvSpPr/>
          <p:nvPr/>
        </p:nvSpPr>
        <p:spPr>
          <a:xfrm>
            <a:off x="6444208" y="4022075"/>
            <a:ext cx="2304256" cy="510297"/>
          </a:xfrm>
          <a:prstGeom prst="wedgeRectCallout">
            <a:avLst>
              <a:gd name="adj1" fmla="val -67824"/>
              <a:gd name="adj2" fmla="val 17801"/>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5E7153B2-CD69-48B9-FBED-51A491B787F3}"/>
              </a:ext>
            </a:extLst>
          </p:cNvPr>
          <p:cNvSpPr txBox="1"/>
          <p:nvPr/>
        </p:nvSpPr>
        <p:spPr>
          <a:xfrm>
            <a:off x="6610795" y="4079094"/>
            <a:ext cx="2070410" cy="369332"/>
          </a:xfrm>
          <a:prstGeom prst="rect">
            <a:avLst/>
          </a:prstGeom>
          <a:noFill/>
        </p:spPr>
        <p:txBody>
          <a:bodyPr wrap="square">
            <a:spAutoFit/>
          </a:bodyPr>
          <a:lstStyle/>
          <a:p>
            <a:r>
              <a:rPr kumimoji="1" lang="en-US" altLang="zh-CN" b="0" dirty="0"/>
              <a:t>Scale using GFS</a:t>
            </a:r>
            <a:endParaRPr lang="zh-CN" altLang="en-US" dirty="0"/>
          </a:p>
        </p:txBody>
      </p:sp>
    </p:spTree>
    <p:extLst>
      <p:ext uri="{BB962C8B-B14F-4D97-AF65-F5344CB8AC3E}">
        <p14:creationId xmlns:p14="http://schemas.microsoft.com/office/powerpoint/2010/main" val="7285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3E78FE-A132-3E65-59DE-0516805A352F}"/>
              </a:ext>
            </a:extLst>
          </p:cNvPr>
          <p:cNvSpPr>
            <a:spLocks noGrp="1"/>
          </p:cNvSpPr>
          <p:nvPr>
            <p:ph type="title"/>
          </p:nvPr>
        </p:nvSpPr>
        <p:spPr>
          <a:xfrm>
            <a:off x="457200" y="228866"/>
            <a:ext cx="8686800" cy="900442"/>
          </a:xfrm>
        </p:spPr>
        <p:txBody>
          <a:bodyPr/>
          <a:lstStyle/>
          <a:p>
            <a:r>
              <a:rPr kumimoji="1" lang="en-US" altLang="zh-CN" dirty="0"/>
              <a:t>Process to scale a computation</a:t>
            </a:r>
            <a:r>
              <a:rPr kumimoji="1" lang="zh-CN" altLang="en-US" dirty="0"/>
              <a:t> </a:t>
            </a:r>
            <a:r>
              <a:rPr kumimoji="1" lang="en-US" altLang="zh-CN" dirty="0"/>
              <a:t>to distributed computing </a:t>
            </a:r>
            <a:endParaRPr kumimoji="1" lang="zh-CN" altLang="en-US" dirty="0"/>
          </a:p>
        </p:txBody>
      </p:sp>
      <p:sp>
        <p:nvSpPr>
          <p:cNvPr id="4" name="灯片编号占位符 3">
            <a:extLst>
              <a:ext uri="{FF2B5EF4-FFF2-40B4-BE49-F238E27FC236}">
                <a16:creationId xmlns:a16="http://schemas.microsoft.com/office/drawing/2014/main" id="{1D675427-AEE0-F6C4-CF20-1A383A51DEBE}"/>
              </a:ext>
            </a:extLst>
          </p:cNvPr>
          <p:cNvSpPr>
            <a:spLocks noGrp="1"/>
          </p:cNvSpPr>
          <p:nvPr>
            <p:ph type="sldNum" sz="quarter" idx="12"/>
          </p:nvPr>
        </p:nvSpPr>
        <p:spPr/>
        <p:txBody>
          <a:bodyPr/>
          <a:lstStyle/>
          <a:p>
            <a:fld id="{ADE361C3-C043-4A6E-BDCE-8DA1E7D90A3B}" type="slidenum">
              <a:rPr lang="zh-CN" altLang="en-US" smtClean="0"/>
              <a:t>21</a:t>
            </a:fld>
            <a:endParaRPr lang="zh-CN" altLang="en-US"/>
          </a:p>
        </p:txBody>
      </p:sp>
      <p:sp>
        <p:nvSpPr>
          <p:cNvPr id="5" name="矩形 4">
            <a:extLst>
              <a:ext uri="{FF2B5EF4-FFF2-40B4-BE49-F238E27FC236}">
                <a16:creationId xmlns:a16="http://schemas.microsoft.com/office/drawing/2014/main" id="{F1FB447E-3B33-9FC2-D079-1C666A252E9E}"/>
              </a:ext>
            </a:extLst>
          </p:cNvPr>
          <p:cNvSpPr/>
          <p:nvPr/>
        </p:nvSpPr>
        <p:spPr>
          <a:xfrm>
            <a:off x="562726" y="985292"/>
            <a:ext cx="7272808" cy="49824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a:extLst>
              <a:ext uri="{FF2B5EF4-FFF2-40B4-BE49-F238E27FC236}">
                <a16:creationId xmlns:a16="http://schemas.microsoft.com/office/drawing/2014/main" id="{3A52D5B9-981A-624B-40CA-49EABF5B6DF5}"/>
              </a:ext>
            </a:extLst>
          </p:cNvPr>
          <p:cNvSpPr txBox="1"/>
          <p:nvPr/>
        </p:nvSpPr>
        <p:spPr>
          <a:xfrm>
            <a:off x="1093236" y="1031495"/>
            <a:ext cx="6427812" cy="369332"/>
          </a:xfrm>
          <a:prstGeom prst="rect">
            <a:avLst/>
          </a:prstGeom>
          <a:noFill/>
        </p:spPr>
        <p:txBody>
          <a:bodyPr wrap="square">
            <a:spAutoFit/>
          </a:bodyPr>
          <a:lstStyle/>
          <a:p>
            <a:pPr algn="ctr"/>
            <a:r>
              <a:rPr kumimoji="1" lang="en-US" altLang="zh-CN" b="0" dirty="0"/>
              <a:t>A large problem to solve, e.g., log processing, AI training </a:t>
            </a:r>
            <a:endParaRPr lang="zh-CN" altLang="en-US" dirty="0"/>
          </a:p>
        </p:txBody>
      </p:sp>
      <p:sp>
        <p:nvSpPr>
          <p:cNvPr id="8" name="下箭头 7">
            <a:extLst>
              <a:ext uri="{FF2B5EF4-FFF2-40B4-BE49-F238E27FC236}">
                <a16:creationId xmlns:a16="http://schemas.microsoft.com/office/drawing/2014/main" id="{53A6110B-13BA-3DA7-AE59-2529C6BC5154}"/>
              </a:ext>
            </a:extLst>
          </p:cNvPr>
          <p:cNvSpPr/>
          <p:nvPr/>
        </p:nvSpPr>
        <p:spPr>
          <a:xfrm>
            <a:off x="4019110" y="1483532"/>
            <a:ext cx="576064" cy="360040"/>
          </a:xfrm>
          <a:prstGeom prst="downArrow">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a:extLst>
              <a:ext uri="{FF2B5EF4-FFF2-40B4-BE49-F238E27FC236}">
                <a16:creationId xmlns:a16="http://schemas.microsoft.com/office/drawing/2014/main" id="{5FBD78BA-C102-978C-1203-1FE58E4E2BA5}"/>
              </a:ext>
            </a:extLst>
          </p:cNvPr>
          <p:cNvSpPr/>
          <p:nvPr/>
        </p:nvSpPr>
        <p:spPr>
          <a:xfrm>
            <a:off x="562726" y="1829528"/>
            <a:ext cx="1080120" cy="36004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6EA67A68-7C3F-0CA9-FDB1-F1CCEDE4083D}"/>
              </a:ext>
            </a:extLst>
          </p:cNvPr>
          <p:cNvSpPr/>
          <p:nvPr/>
        </p:nvSpPr>
        <p:spPr>
          <a:xfrm>
            <a:off x="1930878" y="1829528"/>
            <a:ext cx="1584176" cy="36004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a:extLst>
              <a:ext uri="{FF2B5EF4-FFF2-40B4-BE49-F238E27FC236}">
                <a16:creationId xmlns:a16="http://schemas.microsoft.com/office/drawing/2014/main" id="{B4EB1AA7-0A62-BFF3-ED06-734E3325D67D}"/>
              </a:ext>
            </a:extLst>
          </p:cNvPr>
          <p:cNvSpPr/>
          <p:nvPr/>
        </p:nvSpPr>
        <p:spPr>
          <a:xfrm>
            <a:off x="3767082" y="1829528"/>
            <a:ext cx="1080120" cy="36004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64F11F23-0AE4-D584-F8BF-EFC421C9A06F}"/>
              </a:ext>
            </a:extLst>
          </p:cNvPr>
          <p:cNvSpPr/>
          <p:nvPr/>
        </p:nvSpPr>
        <p:spPr>
          <a:xfrm>
            <a:off x="5135234" y="1829528"/>
            <a:ext cx="1836204" cy="36004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12">
            <a:extLst>
              <a:ext uri="{FF2B5EF4-FFF2-40B4-BE49-F238E27FC236}">
                <a16:creationId xmlns:a16="http://schemas.microsoft.com/office/drawing/2014/main" id="{F3E64175-DB6D-3C39-3D07-D2FAD0EFE4C4}"/>
              </a:ext>
            </a:extLst>
          </p:cNvPr>
          <p:cNvSpPr/>
          <p:nvPr/>
        </p:nvSpPr>
        <p:spPr>
          <a:xfrm>
            <a:off x="7223466" y="1829528"/>
            <a:ext cx="612068" cy="36004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31587057-699F-FDAA-E0F7-F5D4BC82A64A}"/>
              </a:ext>
            </a:extLst>
          </p:cNvPr>
          <p:cNvSpPr txBox="1"/>
          <p:nvPr/>
        </p:nvSpPr>
        <p:spPr>
          <a:xfrm>
            <a:off x="539552" y="2305966"/>
            <a:ext cx="7319156" cy="369332"/>
          </a:xfrm>
          <a:prstGeom prst="rect">
            <a:avLst/>
          </a:prstGeom>
          <a:noFill/>
        </p:spPr>
        <p:txBody>
          <a:bodyPr wrap="square">
            <a:spAutoFit/>
          </a:bodyPr>
          <a:lstStyle/>
          <a:p>
            <a:pPr algn="ctr"/>
            <a:r>
              <a:rPr kumimoji="1" lang="en-US" altLang="zh-CN" b="0" dirty="0"/>
              <a:t>Sub-problems. </a:t>
            </a:r>
            <a:r>
              <a:rPr kumimoji="1" lang="en-US" altLang="zh-CN" dirty="0"/>
              <a:t>Many alias, e.g., sub-tasks, sub-jobs (or simply jobs)</a:t>
            </a:r>
            <a:endParaRPr lang="zh-CN" altLang="en-US" dirty="0"/>
          </a:p>
        </p:txBody>
      </p:sp>
      <p:sp>
        <p:nvSpPr>
          <p:cNvPr id="15" name="下箭头 14">
            <a:extLst>
              <a:ext uri="{FF2B5EF4-FFF2-40B4-BE49-F238E27FC236}">
                <a16:creationId xmlns:a16="http://schemas.microsoft.com/office/drawing/2014/main" id="{1293609C-0D22-D5B3-E6EE-DB4B0F2B4338}"/>
              </a:ext>
            </a:extLst>
          </p:cNvPr>
          <p:cNvSpPr/>
          <p:nvPr/>
        </p:nvSpPr>
        <p:spPr>
          <a:xfrm>
            <a:off x="4019110" y="2751671"/>
            <a:ext cx="576064" cy="360040"/>
          </a:xfrm>
          <a:prstGeom prst="downArrow">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C0597EEB-AF56-52E0-391F-791CB84941AA}"/>
              </a:ext>
            </a:extLst>
          </p:cNvPr>
          <p:cNvSpPr txBox="1"/>
          <p:nvPr/>
        </p:nvSpPr>
        <p:spPr>
          <a:xfrm>
            <a:off x="4847202" y="1447030"/>
            <a:ext cx="2376264" cy="369332"/>
          </a:xfrm>
          <a:prstGeom prst="rect">
            <a:avLst/>
          </a:prstGeom>
          <a:noFill/>
        </p:spPr>
        <p:txBody>
          <a:bodyPr wrap="square">
            <a:spAutoFit/>
          </a:bodyPr>
          <a:lstStyle/>
          <a:p>
            <a:pPr algn="ctr"/>
            <a:r>
              <a:rPr kumimoji="1" lang="en-US" altLang="zh-CN" b="1" dirty="0"/>
              <a:t>Decompose</a:t>
            </a:r>
            <a:endParaRPr lang="zh-CN" altLang="en-US" b="1" dirty="0"/>
          </a:p>
        </p:txBody>
      </p:sp>
      <p:sp>
        <p:nvSpPr>
          <p:cNvPr id="17" name="文本框 16">
            <a:extLst>
              <a:ext uri="{FF2B5EF4-FFF2-40B4-BE49-F238E27FC236}">
                <a16:creationId xmlns:a16="http://schemas.microsoft.com/office/drawing/2014/main" id="{7A003D83-848D-6307-3A20-CB4A8903334A}"/>
              </a:ext>
            </a:extLst>
          </p:cNvPr>
          <p:cNvSpPr txBox="1"/>
          <p:nvPr/>
        </p:nvSpPr>
        <p:spPr>
          <a:xfrm>
            <a:off x="4912433" y="2759024"/>
            <a:ext cx="2376264" cy="369332"/>
          </a:xfrm>
          <a:prstGeom prst="rect">
            <a:avLst/>
          </a:prstGeom>
          <a:noFill/>
        </p:spPr>
        <p:txBody>
          <a:bodyPr wrap="square">
            <a:spAutoFit/>
          </a:bodyPr>
          <a:lstStyle/>
          <a:p>
            <a:pPr algn="ctr"/>
            <a:r>
              <a:rPr kumimoji="1" lang="en-US" altLang="zh-CN" b="1" dirty="0"/>
              <a:t>Assignment</a:t>
            </a:r>
            <a:endParaRPr lang="zh-CN" altLang="en-US" b="1" dirty="0"/>
          </a:p>
        </p:txBody>
      </p:sp>
      <p:sp>
        <p:nvSpPr>
          <p:cNvPr id="18" name="矩形 17">
            <a:extLst>
              <a:ext uri="{FF2B5EF4-FFF2-40B4-BE49-F238E27FC236}">
                <a16:creationId xmlns:a16="http://schemas.microsoft.com/office/drawing/2014/main" id="{6E249A02-7D9A-2CC2-3378-C7405B751F44}"/>
              </a:ext>
            </a:extLst>
          </p:cNvPr>
          <p:cNvSpPr/>
          <p:nvPr/>
        </p:nvSpPr>
        <p:spPr>
          <a:xfrm>
            <a:off x="562726" y="3212083"/>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7C5CAD2C-5FB9-772B-98AF-658284E7D05F}"/>
              </a:ext>
            </a:extLst>
          </p:cNvPr>
          <p:cNvSpPr/>
          <p:nvPr/>
        </p:nvSpPr>
        <p:spPr>
          <a:xfrm>
            <a:off x="1157454" y="3212083"/>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2F7E232F-8D97-5155-D836-665F07EE1639}"/>
              </a:ext>
            </a:extLst>
          </p:cNvPr>
          <p:cNvSpPr/>
          <p:nvPr/>
        </p:nvSpPr>
        <p:spPr>
          <a:xfrm>
            <a:off x="1750858" y="3212083"/>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a:extLst>
              <a:ext uri="{FF2B5EF4-FFF2-40B4-BE49-F238E27FC236}">
                <a16:creationId xmlns:a16="http://schemas.microsoft.com/office/drawing/2014/main" id="{174EF838-E55A-3A1E-2E89-88BA2DA33F64}"/>
              </a:ext>
            </a:extLst>
          </p:cNvPr>
          <p:cNvSpPr/>
          <p:nvPr/>
        </p:nvSpPr>
        <p:spPr>
          <a:xfrm>
            <a:off x="2344262" y="3212083"/>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78263E7D-8648-3C40-E9CE-FBF44A926D34}"/>
              </a:ext>
            </a:extLst>
          </p:cNvPr>
          <p:cNvSpPr/>
          <p:nvPr/>
        </p:nvSpPr>
        <p:spPr>
          <a:xfrm>
            <a:off x="2938990" y="3207434"/>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a:extLst>
              <a:ext uri="{FF2B5EF4-FFF2-40B4-BE49-F238E27FC236}">
                <a16:creationId xmlns:a16="http://schemas.microsoft.com/office/drawing/2014/main" id="{4FADC4DC-BBEE-32EB-B58C-48E42AFB0472}"/>
              </a:ext>
            </a:extLst>
          </p:cNvPr>
          <p:cNvSpPr/>
          <p:nvPr/>
        </p:nvSpPr>
        <p:spPr>
          <a:xfrm>
            <a:off x="3533718" y="3207434"/>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96BA0755-AB2A-017C-9F33-D91325E6031A}"/>
              </a:ext>
            </a:extLst>
          </p:cNvPr>
          <p:cNvSpPr/>
          <p:nvPr/>
        </p:nvSpPr>
        <p:spPr>
          <a:xfrm>
            <a:off x="4127122" y="3207434"/>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CE778C67-4C2B-5EFE-CF48-E95F10FFF504}"/>
              </a:ext>
            </a:extLst>
          </p:cNvPr>
          <p:cNvSpPr/>
          <p:nvPr/>
        </p:nvSpPr>
        <p:spPr>
          <a:xfrm>
            <a:off x="4720526" y="3207434"/>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25">
            <a:extLst>
              <a:ext uri="{FF2B5EF4-FFF2-40B4-BE49-F238E27FC236}">
                <a16:creationId xmlns:a16="http://schemas.microsoft.com/office/drawing/2014/main" id="{A269FB5C-3740-C9EA-8265-D855ADCB09FF}"/>
              </a:ext>
            </a:extLst>
          </p:cNvPr>
          <p:cNvSpPr/>
          <p:nvPr/>
        </p:nvSpPr>
        <p:spPr>
          <a:xfrm>
            <a:off x="5315254" y="3205710"/>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矩形 26">
            <a:extLst>
              <a:ext uri="{FF2B5EF4-FFF2-40B4-BE49-F238E27FC236}">
                <a16:creationId xmlns:a16="http://schemas.microsoft.com/office/drawing/2014/main" id="{3C42F6F6-B83C-20BB-44C9-ADC505B26F99}"/>
              </a:ext>
            </a:extLst>
          </p:cNvPr>
          <p:cNvSpPr/>
          <p:nvPr/>
        </p:nvSpPr>
        <p:spPr>
          <a:xfrm>
            <a:off x="5909982" y="3205710"/>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27">
            <a:extLst>
              <a:ext uri="{FF2B5EF4-FFF2-40B4-BE49-F238E27FC236}">
                <a16:creationId xmlns:a16="http://schemas.microsoft.com/office/drawing/2014/main" id="{19C275DD-950D-F702-97B3-B8981DCADEBF}"/>
              </a:ext>
            </a:extLst>
          </p:cNvPr>
          <p:cNvSpPr/>
          <p:nvPr/>
        </p:nvSpPr>
        <p:spPr>
          <a:xfrm>
            <a:off x="6503386" y="3205710"/>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242D2143-0CE5-3490-B064-2F760F94E515}"/>
              </a:ext>
            </a:extLst>
          </p:cNvPr>
          <p:cNvSpPr/>
          <p:nvPr/>
        </p:nvSpPr>
        <p:spPr>
          <a:xfrm>
            <a:off x="7096790" y="3205710"/>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矩形 29">
            <a:extLst>
              <a:ext uri="{FF2B5EF4-FFF2-40B4-BE49-F238E27FC236}">
                <a16:creationId xmlns:a16="http://schemas.microsoft.com/office/drawing/2014/main" id="{C899111A-9254-998A-C674-ACCA9CD9BAA8}"/>
              </a:ext>
            </a:extLst>
          </p:cNvPr>
          <p:cNvSpPr/>
          <p:nvPr/>
        </p:nvSpPr>
        <p:spPr>
          <a:xfrm>
            <a:off x="7693057" y="3212083"/>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文本框 30">
            <a:extLst>
              <a:ext uri="{FF2B5EF4-FFF2-40B4-BE49-F238E27FC236}">
                <a16:creationId xmlns:a16="http://schemas.microsoft.com/office/drawing/2014/main" id="{2DCB338F-B9A1-48E7-E63C-0B2F73AF8CF4}"/>
              </a:ext>
            </a:extLst>
          </p:cNvPr>
          <p:cNvSpPr txBox="1"/>
          <p:nvPr/>
        </p:nvSpPr>
        <p:spPr>
          <a:xfrm>
            <a:off x="647564" y="3784903"/>
            <a:ext cx="7319156" cy="646331"/>
          </a:xfrm>
          <a:prstGeom prst="rect">
            <a:avLst/>
          </a:prstGeom>
          <a:noFill/>
        </p:spPr>
        <p:txBody>
          <a:bodyPr wrap="square">
            <a:spAutoFit/>
          </a:bodyPr>
          <a:lstStyle/>
          <a:p>
            <a:pPr algn="ctr"/>
            <a:r>
              <a:rPr kumimoji="1" lang="en-US" altLang="zh-CN" b="0" dirty="0"/>
              <a:t>A set of physical programs that can run on parallel units, e.g., a thread or a GPU kernel </a:t>
            </a:r>
            <a:endParaRPr lang="zh-CN" altLang="en-US" dirty="0"/>
          </a:p>
        </p:txBody>
      </p:sp>
      <p:sp>
        <p:nvSpPr>
          <p:cNvPr id="32" name="下箭头 31">
            <a:extLst>
              <a:ext uri="{FF2B5EF4-FFF2-40B4-BE49-F238E27FC236}">
                <a16:creationId xmlns:a16="http://schemas.microsoft.com/office/drawing/2014/main" id="{4D8542B7-ABD0-903E-EAA5-B943FB362815}"/>
              </a:ext>
            </a:extLst>
          </p:cNvPr>
          <p:cNvSpPr/>
          <p:nvPr/>
        </p:nvSpPr>
        <p:spPr>
          <a:xfrm>
            <a:off x="4019110" y="4419351"/>
            <a:ext cx="576064" cy="360040"/>
          </a:xfrm>
          <a:prstGeom prst="downArrow">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文本框 32">
            <a:extLst>
              <a:ext uri="{FF2B5EF4-FFF2-40B4-BE49-F238E27FC236}">
                <a16:creationId xmlns:a16="http://schemas.microsoft.com/office/drawing/2014/main" id="{51C31927-96AD-3F92-93C4-9110B5EC76B8}"/>
              </a:ext>
            </a:extLst>
          </p:cNvPr>
          <p:cNvSpPr txBox="1"/>
          <p:nvPr/>
        </p:nvSpPr>
        <p:spPr>
          <a:xfrm>
            <a:off x="4490942" y="4414705"/>
            <a:ext cx="4388199" cy="369332"/>
          </a:xfrm>
          <a:prstGeom prst="rect">
            <a:avLst/>
          </a:prstGeom>
          <a:noFill/>
        </p:spPr>
        <p:txBody>
          <a:bodyPr wrap="square">
            <a:spAutoFit/>
          </a:bodyPr>
          <a:lstStyle/>
          <a:p>
            <a:pPr algn="ctr"/>
            <a:r>
              <a:rPr kumimoji="1" lang="en-US" altLang="zh-CN" b="1" dirty="0"/>
              <a:t>Runtime Orchestration (or scheduling)  </a:t>
            </a:r>
            <a:endParaRPr lang="zh-CN" altLang="en-US" b="1" dirty="0"/>
          </a:p>
        </p:txBody>
      </p:sp>
      <p:sp>
        <p:nvSpPr>
          <p:cNvPr id="34" name="矩形 33">
            <a:extLst>
              <a:ext uri="{FF2B5EF4-FFF2-40B4-BE49-F238E27FC236}">
                <a16:creationId xmlns:a16="http://schemas.microsoft.com/office/drawing/2014/main" id="{D55993BE-C8B3-EF3D-2EEC-31CB575FE22D}"/>
              </a:ext>
            </a:extLst>
          </p:cNvPr>
          <p:cNvSpPr/>
          <p:nvPr/>
        </p:nvSpPr>
        <p:spPr>
          <a:xfrm>
            <a:off x="571753" y="4930779"/>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B188E6A2-0CD7-D2DD-D979-299450666495}"/>
              </a:ext>
            </a:extLst>
          </p:cNvPr>
          <p:cNvSpPr/>
          <p:nvPr/>
        </p:nvSpPr>
        <p:spPr>
          <a:xfrm>
            <a:off x="1166481" y="4930779"/>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矩形 35">
            <a:extLst>
              <a:ext uri="{FF2B5EF4-FFF2-40B4-BE49-F238E27FC236}">
                <a16:creationId xmlns:a16="http://schemas.microsoft.com/office/drawing/2014/main" id="{7643E9E7-A2DD-4AA0-D475-A0FE65A7BFEB}"/>
              </a:ext>
            </a:extLst>
          </p:cNvPr>
          <p:cNvSpPr/>
          <p:nvPr/>
        </p:nvSpPr>
        <p:spPr>
          <a:xfrm>
            <a:off x="1759885" y="4930779"/>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矩形 36">
            <a:extLst>
              <a:ext uri="{FF2B5EF4-FFF2-40B4-BE49-F238E27FC236}">
                <a16:creationId xmlns:a16="http://schemas.microsoft.com/office/drawing/2014/main" id="{3AEDA6BE-C694-085F-973E-7AABEBF3EC65}"/>
              </a:ext>
            </a:extLst>
          </p:cNvPr>
          <p:cNvSpPr/>
          <p:nvPr/>
        </p:nvSpPr>
        <p:spPr>
          <a:xfrm>
            <a:off x="2353289" y="4930779"/>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3D9F5BA8-B891-F26D-29C2-463FBF2561C7}"/>
              </a:ext>
            </a:extLst>
          </p:cNvPr>
          <p:cNvSpPr/>
          <p:nvPr/>
        </p:nvSpPr>
        <p:spPr>
          <a:xfrm>
            <a:off x="2948017" y="4926130"/>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矩形 38">
            <a:extLst>
              <a:ext uri="{FF2B5EF4-FFF2-40B4-BE49-F238E27FC236}">
                <a16:creationId xmlns:a16="http://schemas.microsoft.com/office/drawing/2014/main" id="{1AFC363E-4E7C-81B8-9DD4-62EB3CE6109C}"/>
              </a:ext>
            </a:extLst>
          </p:cNvPr>
          <p:cNvSpPr/>
          <p:nvPr/>
        </p:nvSpPr>
        <p:spPr>
          <a:xfrm>
            <a:off x="3542745" y="4926130"/>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矩形 39">
            <a:extLst>
              <a:ext uri="{FF2B5EF4-FFF2-40B4-BE49-F238E27FC236}">
                <a16:creationId xmlns:a16="http://schemas.microsoft.com/office/drawing/2014/main" id="{4590211E-A7DB-26C0-7FA2-947C02603218}"/>
              </a:ext>
            </a:extLst>
          </p:cNvPr>
          <p:cNvSpPr/>
          <p:nvPr/>
        </p:nvSpPr>
        <p:spPr>
          <a:xfrm>
            <a:off x="4136149" y="4926130"/>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矩形 40">
            <a:extLst>
              <a:ext uri="{FF2B5EF4-FFF2-40B4-BE49-F238E27FC236}">
                <a16:creationId xmlns:a16="http://schemas.microsoft.com/office/drawing/2014/main" id="{5DB9962F-7081-FF24-F120-48C02DE23BA0}"/>
              </a:ext>
            </a:extLst>
          </p:cNvPr>
          <p:cNvSpPr/>
          <p:nvPr/>
        </p:nvSpPr>
        <p:spPr>
          <a:xfrm>
            <a:off x="4790571" y="4926129"/>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矩形 41">
            <a:extLst>
              <a:ext uri="{FF2B5EF4-FFF2-40B4-BE49-F238E27FC236}">
                <a16:creationId xmlns:a16="http://schemas.microsoft.com/office/drawing/2014/main" id="{C37DF843-D65B-E6E9-7C2F-70B3FA2C11E7}"/>
              </a:ext>
            </a:extLst>
          </p:cNvPr>
          <p:cNvSpPr/>
          <p:nvPr/>
        </p:nvSpPr>
        <p:spPr>
          <a:xfrm>
            <a:off x="5387108" y="4937129"/>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矩形 42">
            <a:extLst>
              <a:ext uri="{FF2B5EF4-FFF2-40B4-BE49-F238E27FC236}">
                <a16:creationId xmlns:a16="http://schemas.microsoft.com/office/drawing/2014/main" id="{E4E13B13-B8D0-94F7-E925-5F9A54A280B2}"/>
              </a:ext>
            </a:extLst>
          </p:cNvPr>
          <p:cNvSpPr/>
          <p:nvPr/>
        </p:nvSpPr>
        <p:spPr>
          <a:xfrm>
            <a:off x="5919009" y="4924406"/>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矩形 43">
            <a:extLst>
              <a:ext uri="{FF2B5EF4-FFF2-40B4-BE49-F238E27FC236}">
                <a16:creationId xmlns:a16="http://schemas.microsoft.com/office/drawing/2014/main" id="{4993D58F-ABD9-8CC3-870B-9A33F54B5A3D}"/>
              </a:ext>
            </a:extLst>
          </p:cNvPr>
          <p:cNvSpPr/>
          <p:nvPr/>
        </p:nvSpPr>
        <p:spPr>
          <a:xfrm>
            <a:off x="6512413" y="4924406"/>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5" name="矩形 44">
            <a:extLst>
              <a:ext uri="{FF2B5EF4-FFF2-40B4-BE49-F238E27FC236}">
                <a16:creationId xmlns:a16="http://schemas.microsoft.com/office/drawing/2014/main" id="{4E3543DC-33DA-102F-D5B6-A15B7FB6FCB1}"/>
              </a:ext>
            </a:extLst>
          </p:cNvPr>
          <p:cNvSpPr/>
          <p:nvPr/>
        </p:nvSpPr>
        <p:spPr>
          <a:xfrm>
            <a:off x="7105817" y="4924406"/>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矩形 45">
            <a:extLst>
              <a:ext uri="{FF2B5EF4-FFF2-40B4-BE49-F238E27FC236}">
                <a16:creationId xmlns:a16="http://schemas.microsoft.com/office/drawing/2014/main" id="{CEF22E63-3DED-316E-7CAD-6A4F0BF967EE}"/>
              </a:ext>
            </a:extLst>
          </p:cNvPr>
          <p:cNvSpPr/>
          <p:nvPr/>
        </p:nvSpPr>
        <p:spPr>
          <a:xfrm>
            <a:off x="7702084" y="4930779"/>
            <a:ext cx="360040" cy="360040"/>
          </a:xfrm>
          <a:prstGeom prst="rect">
            <a:avLst/>
          </a:prstGeom>
          <a:solidFill>
            <a:srgbClr val="B0FFD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8" name="肘形连接符 47">
            <a:extLst>
              <a:ext uri="{FF2B5EF4-FFF2-40B4-BE49-F238E27FC236}">
                <a16:creationId xmlns:a16="http://schemas.microsoft.com/office/drawing/2014/main" id="{2E1F04E7-76E7-E56E-19B1-660BF24D86E1}"/>
              </a:ext>
            </a:extLst>
          </p:cNvPr>
          <p:cNvCxnSpPr>
            <a:stCxn id="34" idx="0"/>
            <a:endCxn id="35" idx="0"/>
          </p:cNvCxnSpPr>
          <p:nvPr/>
        </p:nvCxnSpPr>
        <p:spPr>
          <a:xfrm rot="5400000" flipH="1" flipV="1">
            <a:off x="1049137" y="4633415"/>
            <a:ext cx="12700" cy="594728"/>
          </a:xfrm>
          <a:prstGeom prst="bentConnector3">
            <a:avLst>
              <a:gd name="adj1" fmla="val 1800000"/>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49" name="肘形连接符 48">
            <a:extLst>
              <a:ext uri="{FF2B5EF4-FFF2-40B4-BE49-F238E27FC236}">
                <a16:creationId xmlns:a16="http://schemas.microsoft.com/office/drawing/2014/main" id="{92E10B0C-BC77-4A93-6B68-66CDCB67BC2B}"/>
              </a:ext>
            </a:extLst>
          </p:cNvPr>
          <p:cNvCxnSpPr>
            <a:cxnSpLocks/>
            <a:stCxn id="36" idx="2"/>
            <a:endCxn id="35" idx="2"/>
          </p:cNvCxnSpPr>
          <p:nvPr/>
        </p:nvCxnSpPr>
        <p:spPr>
          <a:xfrm rot="5400000">
            <a:off x="1643203" y="4994117"/>
            <a:ext cx="12700" cy="593404"/>
          </a:xfrm>
          <a:prstGeom prst="bentConnector3">
            <a:avLst>
              <a:gd name="adj1" fmla="val 1800000"/>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56" name="肘形连接符 55">
            <a:extLst>
              <a:ext uri="{FF2B5EF4-FFF2-40B4-BE49-F238E27FC236}">
                <a16:creationId xmlns:a16="http://schemas.microsoft.com/office/drawing/2014/main" id="{6DEEC206-807F-1DC5-14CA-03F4059547AB}"/>
              </a:ext>
            </a:extLst>
          </p:cNvPr>
          <p:cNvCxnSpPr>
            <a:cxnSpLocks/>
            <a:endCxn id="38" idx="0"/>
          </p:cNvCxnSpPr>
          <p:nvPr/>
        </p:nvCxnSpPr>
        <p:spPr>
          <a:xfrm flipV="1">
            <a:off x="2531882" y="4926130"/>
            <a:ext cx="596155" cy="10999"/>
          </a:xfrm>
          <a:prstGeom prst="bentConnector4">
            <a:avLst>
              <a:gd name="adj1" fmla="val -13305"/>
              <a:gd name="adj2" fmla="val 217837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4" name="肘形连接符 63">
            <a:extLst>
              <a:ext uri="{FF2B5EF4-FFF2-40B4-BE49-F238E27FC236}">
                <a16:creationId xmlns:a16="http://schemas.microsoft.com/office/drawing/2014/main" id="{3B479CCC-646D-6265-9623-5563794F6BB7}"/>
              </a:ext>
            </a:extLst>
          </p:cNvPr>
          <p:cNvCxnSpPr>
            <a:cxnSpLocks/>
            <a:stCxn id="39" idx="2"/>
            <a:endCxn id="40" idx="2"/>
          </p:cNvCxnSpPr>
          <p:nvPr/>
        </p:nvCxnSpPr>
        <p:spPr>
          <a:xfrm rot="16200000" flipH="1">
            <a:off x="4019467" y="4989468"/>
            <a:ext cx="12700" cy="593404"/>
          </a:xfrm>
          <a:prstGeom prst="bentConnector3">
            <a:avLst>
              <a:gd name="adj1" fmla="val 1800000"/>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8" name="肘形连接符 67">
            <a:extLst>
              <a:ext uri="{FF2B5EF4-FFF2-40B4-BE49-F238E27FC236}">
                <a16:creationId xmlns:a16="http://schemas.microsoft.com/office/drawing/2014/main" id="{A26F5A65-EB27-8723-AEC5-47F9210AA689}"/>
              </a:ext>
            </a:extLst>
          </p:cNvPr>
          <p:cNvCxnSpPr>
            <a:cxnSpLocks/>
            <a:stCxn id="40" idx="3"/>
            <a:endCxn id="41" idx="1"/>
          </p:cNvCxnSpPr>
          <p:nvPr/>
        </p:nvCxnSpPr>
        <p:spPr>
          <a:xfrm flipV="1">
            <a:off x="4496189" y="5106149"/>
            <a:ext cx="294382" cy="1"/>
          </a:xfrm>
          <a:prstGeom prst="bentConnector3">
            <a:avLst>
              <a:gd name="adj1" fmla="val 50000"/>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2" name="肘形连接符 71">
            <a:extLst>
              <a:ext uri="{FF2B5EF4-FFF2-40B4-BE49-F238E27FC236}">
                <a16:creationId xmlns:a16="http://schemas.microsoft.com/office/drawing/2014/main" id="{B04CAED7-9EDE-BDCC-16E9-339934FCFC17}"/>
              </a:ext>
            </a:extLst>
          </p:cNvPr>
          <p:cNvCxnSpPr>
            <a:cxnSpLocks/>
          </p:cNvCxnSpPr>
          <p:nvPr/>
        </p:nvCxnSpPr>
        <p:spPr>
          <a:xfrm flipV="1">
            <a:off x="5135234" y="5110799"/>
            <a:ext cx="294382" cy="1"/>
          </a:xfrm>
          <a:prstGeom prst="bentConnector3">
            <a:avLst>
              <a:gd name="adj1" fmla="val 50000"/>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3" name="肘形连接符 72">
            <a:extLst>
              <a:ext uri="{FF2B5EF4-FFF2-40B4-BE49-F238E27FC236}">
                <a16:creationId xmlns:a16="http://schemas.microsoft.com/office/drawing/2014/main" id="{D9D4A43F-B931-9B73-62A3-C705C5CA0B25}"/>
              </a:ext>
            </a:extLst>
          </p:cNvPr>
          <p:cNvCxnSpPr>
            <a:cxnSpLocks/>
          </p:cNvCxnSpPr>
          <p:nvPr/>
        </p:nvCxnSpPr>
        <p:spPr>
          <a:xfrm flipV="1">
            <a:off x="5716639" y="5106312"/>
            <a:ext cx="294382" cy="1"/>
          </a:xfrm>
          <a:prstGeom prst="bentConnector3">
            <a:avLst>
              <a:gd name="adj1" fmla="val 50000"/>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4" name="肘形连接符 73">
            <a:extLst>
              <a:ext uri="{FF2B5EF4-FFF2-40B4-BE49-F238E27FC236}">
                <a16:creationId xmlns:a16="http://schemas.microsoft.com/office/drawing/2014/main" id="{63E5B1E8-0399-0C73-BE6B-4D59C6BAF7F4}"/>
              </a:ext>
            </a:extLst>
          </p:cNvPr>
          <p:cNvCxnSpPr>
            <a:cxnSpLocks/>
          </p:cNvCxnSpPr>
          <p:nvPr/>
        </p:nvCxnSpPr>
        <p:spPr>
          <a:xfrm flipV="1">
            <a:off x="6249636" y="5117006"/>
            <a:ext cx="294382" cy="1"/>
          </a:xfrm>
          <a:prstGeom prst="bentConnector3">
            <a:avLst>
              <a:gd name="adj1" fmla="val 50000"/>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5" name="肘形连接符 74">
            <a:extLst>
              <a:ext uri="{FF2B5EF4-FFF2-40B4-BE49-F238E27FC236}">
                <a16:creationId xmlns:a16="http://schemas.microsoft.com/office/drawing/2014/main" id="{7109BDD8-9B1E-472B-7ADD-E7FED97C173B}"/>
              </a:ext>
            </a:extLst>
          </p:cNvPr>
          <p:cNvCxnSpPr>
            <a:cxnSpLocks/>
          </p:cNvCxnSpPr>
          <p:nvPr/>
        </p:nvCxnSpPr>
        <p:spPr>
          <a:xfrm flipV="1">
            <a:off x="6840513" y="5120281"/>
            <a:ext cx="294382" cy="1"/>
          </a:xfrm>
          <a:prstGeom prst="bentConnector3">
            <a:avLst>
              <a:gd name="adj1" fmla="val 50000"/>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6" name="肘形连接符 75">
            <a:extLst>
              <a:ext uri="{FF2B5EF4-FFF2-40B4-BE49-F238E27FC236}">
                <a16:creationId xmlns:a16="http://schemas.microsoft.com/office/drawing/2014/main" id="{E647E8DF-A4A6-7574-257D-24B739990EAB}"/>
              </a:ext>
            </a:extLst>
          </p:cNvPr>
          <p:cNvCxnSpPr>
            <a:cxnSpLocks/>
            <a:stCxn id="46" idx="2"/>
            <a:endCxn id="45" idx="2"/>
          </p:cNvCxnSpPr>
          <p:nvPr/>
        </p:nvCxnSpPr>
        <p:spPr>
          <a:xfrm rot="5400000" flipH="1">
            <a:off x="7580784" y="4989500"/>
            <a:ext cx="6373" cy="596267"/>
          </a:xfrm>
          <a:prstGeom prst="bentConnector3">
            <a:avLst>
              <a:gd name="adj1" fmla="val -3587008"/>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6523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9"/>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4"/>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8"/>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7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7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7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75"/>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7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animBg="1"/>
      <p:bldP spid="16" grpId="0"/>
      <p:bldP spid="17" grpId="0"/>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579D6B-7F7B-2438-108E-06022EA3177B}"/>
              </a:ext>
            </a:extLst>
          </p:cNvPr>
          <p:cNvSpPr>
            <a:spLocks noGrp="1"/>
          </p:cNvSpPr>
          <p:nvPr>
            <p:ph type="title"/>
          </p:nvPr>
        </p:nvSpPr>
        <p:spPr/>
        <p:txBody>
          <a:bodyPr/>
          <a:lstStyle/>
          <a:p>
            <a:r>
              <a:rPr kumimoji="1" lang="en" altLang="zh-CN" dirty="0"/>
              <a:t>Amdahl’s Law revisited </a:t>
            </a:r>
            <a:endParaRPr kumimoji="1" lang="zh-CN" altLang="en-US" dirty="0"/>
          </a:p>
        </p:txBody>
      </p:sp>
      <p:sp>
        <p:nvSpPr>
          <p:cNvPr id="3" name="内容占位符 2">
            <a:extLst>
              <a:ext uri="{FF2B5EF4-FFF2-40B4-BE49-F238E27FC236}">
                <a16:creationId xmlns:a16="http://schemas.microsoft.com/office/drawing/2014/main" id="{EA47D9A2-DFE5-1996-7549-7A538C1FACB1}"/>
              </a:ext>
            </a:extLst>
          </p:cNvPr>
          <p:cNvSpPr>
            <a:spLocks noGrp="1"/>
          </p:cNvSpPr>
          <p:nvPr>
            <p:ph idx="1"/>
          </p:nvPr>
        </p:nvSpPr>
        <p:spPr>
          <a:xfrm>
            <a:off x="457200" y="1129308"/>
            <a:ext cx="8229600" cy="3096339"/>
          </a:xfrm>
        </p:spPr>
        <p:txBody>
          <a:bodyPr/>
          <a:lstStyle/>
          <a:p>
            <a:r>
              <a:rPr kumimoji="1" lang="en" altLang="zh-CN" dirty="0"/>
              <a:t>Let S = the fraction of sequential execution that is inherently sequential </a:t>
            </a:r>
          </a:p>
          <a:p>
            <a:pPr lvl="1"/>
            <a:r>
              <a:rPr kumimoji="1" lang="en" altLang="zh-CN" dirty="0"/>
              <a:t>Then </a:t>
            </a:r>
            <a:r>
              <a:rPr kumimoji="1" lang="en" altLang="zh-CN" b="1" dirty="0">
                <a:solidFill>
                  <a:srgbClr val="C00000"/>
                </a:solidFill>
              </a:rPr>
              <a:t>maximum speedup </a:t>
            </a:r>
            <a:r>
              <a:rPr kumimoji="1" lang="en" altLang="zh-CN" dirty="0"/>
              <a:t>due to parallel execution </a:t>
            </a:r>
            <a:r>
              <a:rPr kumimoji="1" lang="en" altLang="zh-CN" b="1" dirty="0">
                <a:solidFill>
                  <a:srgbClr val="C00000"/>
                </a:solidFill>
              </a:rPr>
              <a:t>≤ 1/S</a:t>
            </a:r>
          </a:p>
          <a:p>
            <a:r>
              <a:rPr kumimoji="1" lang="en" altLang="zh-CN" dirty="0"/>
              <a:t>Consider our previous log process example </a:t>
            </a:r>
            <a:r>
              <a:rPr kumimoji="1" lang="en-US" altLang="zh-CN" dirty="0"/>
              <a:t>(simplified) </a:t>
            </a:r>
          </a:p>
          <a:p>
            <a:pPr lvl="1"/>
            <a:r>
              <a:rPr kumimoji="1" lang="en-US" altLang="zh-CN" dirty="0"/>
              <a:t>Sort the input file </a:t>
            </a:r>
          </a:p>
          <a:p>
            <a:pPr lvl="1"/>
            <a:r>
              <a:rPr kumimoji="1" lang="en-US" altLang="zh-CN" dirty="0"/>
              <a:t>Print the first K (5) entries </a:t>
            </a:r>
          </a:p>
          <a:p>
            <a:r>
              <a:rPr kumimoji="1" lang="en-US" altLang="zh-CN" dirty="0"/>
              <a:t>Suppose the file size is N </a:t>
            </a:r>
            <a:endParaRPr kumimoji="1" lang="en" altLang="zh-CN" dirty="0"/>
          </a:p>
        </p:txBody>
      </p:sp>
      <p:sp>
        <p:nvSpPr>
          <p:cNvPr id="4" name="灯片编号占位符 3">
            <a:extLst>
              <a:ext uri="{FF2B5EF4-FFF2-40B4-BE49-F238E27FC236}">
                <a16:creationId xmlns:a16="http://schemas.microsoft.com/office/drawing/2014/main" id="{B3485017-0DAE-3719-688C-3A9209BBFF39}"/>
              </a:ext>
            </a:extLst>
          </p:cNvPr>
          <p:cNvSpPr>
            <a:spLocks noGrp="1"/>
          </p:cNvSpPr>
          <p:nvPr>
            <p:ph type="sldNum" sz="quarter" idx="12"/>
          </p:nvPr>
        </p:nvSpPr>
        <p:spPr/>
        <p:txBody>
          <a:bodyPr/>
          <a:lstStyle/>
          <a:p>
            <a:fld id="{ADE361C3-C043-4A6E-BDCE-8DA1E7D90A3B}" type="slidenum">
              <a:rPr lang="zh-CN" altLang="en-US" smtClean="0"/>
              <a:t>22</a:t>
            </a:fld>
            <a:endParaRPr lang="zh-CN" altLang="en-US"/>
          </a:p>
        </p:txBody>
      </p:sp>
      <p:cxnSp>
        <p:nvCxnSpPr>
          <p:cNvPr id="7" name="直线箭头连接符 6">
            <a:extLst>
              <a:ext uri="{FF2B5EF4-FFF2-40B4-BE49-F238E27FC236}">
                <a16:creationId xmlns:a16="http://schemas.microsoft.com/office/drawing/2014/main" id="{900134D0-B2B3-3ACA-60BC-70660AEE56FF}"/>
              </a:ext>
            </a:extLst>
          </p:cNvPr>
          <p:cNvCxnSpPr>
            <a:cxnSpLocks/>
          </p:cNvCxnSpPr>
          <p:nvPr/>
        </p:nvCxnSpPr>
        <p:spPr>
          <a:xfrm flipV="1">
            <a:off x="4428964" y="3221678"/>
            <a:ext cx="0" cy="1872208"/>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 name="直线箭头连接符 9">
            <a:extLst>
              <a:ext uri="{FF2B5EF4-FFF2-40B4-BE49-F238E27FC236}">
                <a16:creationId xmlns:a16="http://schemas.microsoft.com/office/drawing/2014/main" id="{B10A5C91-A2B8-04A9-A408-56E1C84AB061}"/>
              </a:ext>
            </a:extLst>
          </p:cNvPr>
          <p:cNvCxnSpPr>
            <a:cxnSpLocks/>
          </p:cNvCxnSpPr>
          <p:nvPr/>
        </p:nvCxnSpPr>
        <p:spPr>
          <a:xfrm>
            <a:off x="4428964" y="5093886"/>
            <a:ext cx="4248472"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8D1222B2-318E-C288-A734-7B8DE8F1AB9A}"/>
              </a:ext>
            </a:extLst>
          </p:cNvPr>
          <p:cNvSpPr txBox="1"/>
          <p:nvPr/>
        </p:nvSpPr>
        <p:spPr>
          <a:xfrm>
            <a:off x="5796136" y="5152464"/>
            <a:ext cx="4662054" cy="369332"/>
          </a:xfrm>
          <a:prstGeom prst="rect">
            <a:avLst/>
          </a:prstGeom>
          <a:noFill/>
        </p:spPr>
        <p:txBody>
          <a:bodyPr wrap="square">
            <a:spAutoFit/>
          </a:bodyPr>
          <a:lstStyle/>
          <a:p>
            <a:r>
              <a:rPr kumimoji="1" lang="en" altLang="zh-CN" dirty="0"/>
              <a:t>Execution time</a:t>
            </a:r>
            <a:endParaRPr lang="zh-CN" altLang="en-US" dirty="0"/>
          </a:p>
        </p:txBody>
      </p:sp>
      <p:sp>
        <p:nvSpPr>
          <p:cNvPr id="15" name="文本框 14">
            <a:extLst>
              <a:ext uri="{FF2B5EF4-FFF2-40B4-BE49-F238E27FC236}">
                <a16:creationId xmlns:a16="http://schemas.microsoft.com/office/drawing/2014/main" id="{98709291-7879-A226-647C-442E9EF154FA}"/>
              </a:ext>
            </a:extLst>
          </p:cNvPr>
          <p:cNvSpPr txBox="1"/>
          <p:nvPr/>
        </p:nvSpPr>
        <p:spPr>
          <a:xfrm>
            <a:off x="4024746" y="2746403"/>
            <a:ext cx="4662054" cy="369332"/>
          </a:xfrm>
          <a:prstGeom prst="rect">
            <a:avLst/>
          </a:prstGeom>
          <a:noFill/>
        </p:spPr>
        <p:txBody>
          <a:bodyPr wrap="square">
            <a:spAutoFit/>
          </a:bodyPr>
          <a:lstStyle/>
          <a:p>
            <a:r>
              <a:rPr lang="en" altLang="zh-CN" dirty="0">
                <a:solidFill>
                  <a:srgbClr val="000000"/>
                </a:solidFill>
                <a:effectLst/>
                <a:latin typeface="Helvetica" pitchFamily="2" charset="0"/>
              </a:rPr>
              <a:t>Parallelism</a:t>
            </a:r>
          </a:p>
        </p:txBody>
      </p:sp>
      <p:sp>
        <p:nvSpPr>
          <p:cNvPr id="16" name="矩形 15">
            <a:extLst>
              <a:ext uri="{FF2B5EF4-FFF2-40B4-BE49-F238E27FC236}">
                <a16:creationId xmlns:a16="http://schemas.microsoft.com/office/drawing/2014/main" id="{4C4C3A04-DE82-260B-F7BC-52AF3A0C409F}"/>
              </a:ext>
            </a:extLst>
          </p:cNvPr>
          <p:cNvSpPr/>
          <p:nvPr/>
        </p:nvSpPr>
        <p:spPr>
          <a:xfrm>
            <a:off x="4428964" y="4732830"/>
            <a:ext cx="3383395" cy="361056"/>
          </a:xfrm>
          <a:prstGeom prst="rect">
            <a:avLst/>
          </a:prstGeom>
          <a:solidFill>
            <a:srgbClr val="F6F9D6"/>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DDCA81E8-5F25-8F82-1A2E-31939CDBDB03}"/>
              </a:ext>
            </a:extLst>
          </p:cNvPr>
          <p:cNvSpPr txBox="1"/>
          <p:nvPr/>
        </p:nvSpPr>
        <p:spPr>
          <a:xfrm>
            <a:off x="5782582" y="4261146"/>
            <a:ext cx="1405129" cy="369332"/>
          </a:xfrm>
          <a:prstGeom prst="rect">
            <a:avLst/>
          </a:prstGeom>
          <a:noFill/>
        </p:spPr>
        <p:txBody>
          <a:bodyPr wrap="square">
            <a:spAutoFit/>
          </a:bodyPr>
          <a:lstStyle/>
          <a:p>
            <a:r>
              <a:rPr kumimoji="1" lang="en" altLang="zh-CN" dirty="0" err="1"/>
              <a:t>nlogn</a:t>
            </a:r>
            <a:endParaRPr lang="zh-CN" altLang="en-US" dirty="0"/>
          </a:p>
        </p:txBody>
      </p:sp>
      <p:sp>
        <p:nvSpPr>
          <p:cNvPr id="18" name="矩形 17">
            <a:extLst>
              <a:ext uri="{FF2B5EF4-FFF2-40B4-BE49-F238E27FC236}">
                <a16:creationId xmlns:a16="http://schemas.microsoft.com/office/drawing/2014/main" id="{7B2692E2-A5B5-0B57-AD94-1F8D05E94EA4}"/>
              </a:ext>
            </a:extLst>
          </p:cNvPr>
          <p:cNvSpPr/>
          <p:nvPr/>
        </p:nvSpPr>
        <p:spPr>
          <a:xfrm>
            <a:off x="7884368" y="4729708"/>
            <a:ext cx="216024" cy="361056"/>
          </a:xfrm>
          <a:prstGeom prst="rect">
            <a:avLst/>
          </a:prstGeom>
          <a:solidFill>
            <a:srgbClr val="00FDFF"/>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18">
            <a:extLst>
              <a:ext uri="{FF2B5EF4-FFF2-40B4-BE49-F238E27FC236}">
                <a16:creationId xmlns:a16="http://schemas.microsoft.com/office/drawing/2014/main" id="{F5338548-E644-5E3E-7742-CCB8F1377BB8}"/>
              </a:ext>
            </a:extLst>
          </p:cNvPr>
          <p:cNvSpPr txBox="1"/>
          <p:nvPr/>
        </p:nvSpPr>
        <p:spPr>
          <a:xfrm>
            <a:off x="7781264" y="4288740"/>
            <a:ext cx="751176" cy="369332"/>
          </a:xfrm>
          <a:prstGeom prst="rect">
            <a:avLst/>
          </a:prstGeom>
          <a:noFill/>
        </p:spPr>
        <p:txBody>
          <a:bodyPr wrap="square">
            <a:spAutoFit/>
          </a:bodyPr>
          <a:lstStyle/>
          <a:p>
            <a:r>
              <a:rPr kumimoji="1" lang="en" altLang="zh-CN" dirty="0"/>
              <a:t>5</a:t>
            </a:r>
            <a:endParaRPr lang="zh-CN" altLang="en-US" dirty="0"/>
          </a:p>
        </p:txBody>
      </p:sp>
      <p:sp>
        <p:nvSpPr>
          <p:cNvPr id="20" name="文本框 19">
            <a:extLst>
              <a:ext uri="{FF2B5EF4-FFF2-40B4-BE49-F238E27FC236}">
                <a16:creationId xmlns:a16="http://schemas.microsoft.com/office/drawing/2014/main" id="{DB4EFE69-8CA4-484E-A747-7A75FEEBCD4D}"/>
              </a:ext>
            </a:extLst>
          </p:cNvPr>
          <p:cNvSpPr txBox="1"/>
          <p:nvPr/>
        </p:nvSpPr>
        <p:spPr>
          <a:xfrm>
            <a:off x="1962449" y="4729708"/>
            <a:ext cx="2533857" cy="369332"/>
          </a:xfrm>
          <a:prstGeom prst="rect">
            <a:avLst/>
          </a:prstGeom>
          <a:noFill/>
        </p:spPr>
        <p:txBody>
          <a:bodyPr wrap="square">
            <a:spAutoFit/>
          </a:bodyPr>
          <a:lstStyle/>
          <a:p>
            <a:r>
              <a:rPr kumimoji="1" lang="en" altLang="zh-CN" b="1" dirty="0"/>
              <a:t>Sequential execution </a:t>
            </a:r>
            <a:endParaRPr lang="zh-CN" altLang="en-US" b="1" dirty="0"/>
          </a:p>
        </p:txBody>
      </p:sp>
    </p:spTree>
    <p:extLst>
      <p:ext uri="{BB962C8B-B14F-4D97-AF65-F5344CB8AC3E}">
        <p14:creationId xmlns:p14="http://schemas.microsoft.com/office/powerpoint/2010/main" val="2711374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244980-7796-96B1-0B29-7E7EF2794AE5}"/>
              </a:ext>
            </a:extLst>
          </p:cNvPr>
          <p:cNvSpPr>
            <a:spLocks noGrp="1"/>
          </p:cNvSpPr>
          <p:nvPr>
            <p:ph type="title"/>
          </p:nvPr>
        </p:nvSpPr>
        <p:spPr/>
        <p:txBody>
          <a:bodyPr/>
          <a:lstStyle/>
          <a:p>
            <a:r>
              <a:rPr kumimoji="1" lang="en-US" altLang="zh-CN" dirty="0"/>
              <a:t>Parallelize with M machines (single-threaded)</a:t>
            </a:r>
            <a:endParaRPr kumimoji="1" lang="zh-CN" altLang="en-US" dirty="0"/>
          </a:p>
        </p:txBody>
      </p:sp>
      <p:sp>
        <p:nvSpPr>
          <p:cNvPr id="3" name="内容占位符 2">
            <a:extLst>
              <a:ext uri="{FF2B5EF4-FFF2-40B4-BE49-F238E27FC236}">
                <a16:creationId xmlns:a16="http://schemas.microsoft.com/office/drawing/2014/main" id="{DC3B06B5-FD3F-F224-5D01-E6E7E0D80261}"/>
              </a:ext>
            </a:extLst>
          </p:cNvPr>
          <p:cNvSpPr>
            <a:spLocks noGrp="1"/>
          </p:cNvSpPr>
          <p:nvPr>
            <p:ph idx="1"/>
          </p:nvPr>
        </p:nvSpPr>
        <p:spPr>
          <a:xfrm>
            <a:off x="457200" y="1129308"/>
            <a:ext cx="8229600" cy="2664296"/>
          </a:xfrm>
        </p:spPr>
        <p:txBody>
          <a:bodyPr/>
          <a:lstStyle/>
          <a:p>
            <a:r>
              <a:rPr kumimoji="1" lang="en-US" altLang="zh-CN" dirty="0"/>
              <a:t>Strategy (in theory) </a:t>
            </a:r>
          </a:p>
          <a:p>
            <a:pPr lvl="1"/>
            <a:r>
              <a:rPr kumimoji="1" lang="en-US" altLang="zh-CN" dirty="0"/>
              <a:t>Step 1: decompose the file into M pieces, count top 5 concurrently </a:t>
            </a:r>
          </a:p>
          <a:p>
            <a:pPr lvl="1"/>
            <a:r>
              <a:rPr kumimoji="1" lang="en-US" altLang="zh-CN" dirty="0"/>
              <a:t>Step 2: merge the top 5 from all the others &amp; calculate the final top 5</a:t>
            </a:r>
            <a:endParaRPr kumimoji="1" lang="zh-CN" altLang="en-US" dirty="0"/>
          </a:p>
        </p:txBody>
      </p:sp>
      <p:sp>
        <p:nvSpPr>
          <p:cNvPr id="4" name="灯片编号占位符 3">
            <a:extLst>
              <a:ext uri="{FF2B5EF4-FFF2-40B4-BE49-F238E27FC236}">
                <a16:creationId xmlns:a16="http://schemas.microsoft.com/office/drawing/2014/main" id="{68F8B01B-7830-8C6F-2D8F-416C61D30B7C}"/>
              </a:ext>
            </a:extLst>
          </p:cNvPr>
          <p:cNvSpPr>
            <a:spLocks noGrp="1"/>
          </p:cNvSpPr>
          <p:nvPr>
            <p:ph type="sldNum" sz="quarter" idx="12"/>
          </p:nvPr>
        </p:nvSpPr>
        <p:spPr/>
        <p:txBody>
          <a:bodyPr/>
          <a:lstStyle/>
          <a:p>
            <a:fld id="{ADE361C3-C043-4A6E-BDCE-8DA1E7D90A3B}" type="slidenum">
              <a:rPr lang="zh-CN" altLang="en-US" smtClean="0"/>
              <a:t>23</a:t>
            </a:fld>
            <a:endParaRPr lang="zh-CN" altLang="en-US"/>
          </a:p>
        </p:txBody>
      </p:sp>
      <p:cxnSp>
        <p:nvCxnSpPr>
          <p:cNvPr id="12" name="直线箭头连接符 11">
            <a:extLst>
              <a:ext uri="{FF2B5EF4-FFF2-40B4-BE49-F238E27FC236}">
                <a16:creationId xmlns:a16="http://schemas.microsoft.com/office/drawing/2014/main" id="{D1D3780C-702C-853F-FCF5-3D1401317786}"/>
              </a:ext>
            </a:extLst>
          </p:cNvPr>
          <p:cNvCxnSpPr>
            <a:cxnSpLocks/>
          </p:cNvCxnSpPr>
          <p:nvPr/>
        </p:nvCxnSpPr>
        <p:spPr>
          <a:xfrm flipV="1">
            <a:off x="611560" y="3182894"/>
            <a:ext cx="0" cy="1872208"/>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B88F1E32-4E50-33D3-CAAE-3EFA7BF417F4}"/>
              </a:ext>
            </a:extLst>
          </p:cNvPr>
          <p:cNvCxnSpPr>
            <a:cxnSpLocks/>
          </p:cNvCxnSpPr>
          <p:nvPr/>
        </p:nvCxnSpPr>
        <p:spPr>
          <a:xfrm>
            <a:off x="611560" y="5055102"/>
            <a:ext cx="4248472"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5" name="矩形 14">
            <a:extLst>
              <a:ext uri="{FF2B5EF4-FFF2-40B4-BE49-F238E27FC236}">
                <a16:creationId xmlns:a16="http://schemas.microsoft.com/office/drawing/2014/main" id="{5392949B-394C-4CFB-A6A9-CC523567992B}"/>
              </a:ext>
            </a:extLst>
          </p:cNvPr>
          <p:cNvSpPr/>
          <p:nvPr/>
        </p:nvSpPr>
        <p:spPr>
          <a:xfrm>
            <a:off x="611560" y="4694046"/>
            <a:ext cx="3383395" cy="361056"/>
          </a:xfrm>
          <a:prstGeom prst="rect">
            <a:avLst/>
          </a:prstGeom>
          <a:solidFill>
            <a:srgbClr val="F6F9D6"/>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A6290299-EDEB-2109-A340-ADC5C7A4CE87}"/>
              </a:ext>
            </a:extLst>
          </p:cNvPr>
          <p:cNvSpPr txBox="1"/>
          <p:nvPr/>
        </p:nvSpPr>
        <p:spPr>
          <a:xfrm>
            <a:off x="1965178" y="4222362"/>
            <a:ext cx="1405129" cy="369332"/>
          </a:xfrm>
          <a:prstGeom prst="rect">
            <a:avLst/>
          </a:prstGeom>
          <a:noFill/>
        </p:spPr>
        <p:txBody>
          <a:bodyPr wrap="square">
            <a:spAutoFit/>
          </a:bodyPr>
          <a:lstStyle/>
          <a:p>
            <a:r>
              <a:rPr kumimoji="1" lang="en" altLang="zh-CN" dirty="0" err="1"/>
              <a:t>nlogn</a:t>
            </a:r>
            <a:endParaRPr lang="zh-CN" altLang="en-US" dirty="0"/>
          </a:p>
        </p:txBody>
      </p:sp>
      <p:sp>
        <p:nvSpPr>
          <p:cNvPr id="17" name="矩形 16">
            <a:extLst>
              <a:ext uri="{FF2B5EF4-FFF2-40B4-BE49-F238E27FC236}">
                <a16:creationId xmlns:a16="http://schemas.microsoft.com/office/drawing/2014/main" id="{6A01998A-415D-C286-B623-49C1B238CA7D}"/>
              </a:ext>
            </a:extLst>
          </p:cNvPr>
          <p:cNvSpPr/>
          <p:nvPr/>
        </p:nvSpPr>
        <p:spPr>
          <a:xfrm>
            <a:off x="4066964" y="4690924"/>
            <a:ext cx="216024" cy="361056"/>
          </a:xfrm>
          <a:prstGeom prst="rect">
            <a:avLst/>
          </a:prstGeom>
          <a:solidFill>
            <a:srgbClr val="00FDFF"/>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A8A914A2-2123-97A6-9D89-CCF5E93B58B5}"/>
              </a:ext>
            </a:extLst>
          </p:cNvPr>
          <p:cNvSpPr txBox="1"/>
          <p:nvPr/>
        </p:nvSpPr>
        <p:spPr>
          <a:xfrm>
            <a:off x="3925046" y="4283401"/>
            <a:ext cx="751176" cy="369332"/>
          </a:xfrm>
          <a:prstGeom prst="rect">
            <a:avLst/>
          </a:prstGeom>
          <a:noFill/>
        </p:spPr>
        <p:txBody>
          <a:bodyPr wrap="square">
            <a:spAutoFit/>
          </a:bodyPr>
          <a:lstStyle/>
          <a:p>
            <a:r>
              <a:rPr kumimoji="1" lang="en" altLang="zh-CN" dirty="0"/>
              <a:t>~=0</a:t>
            </a:r>
            <a:endParaRPr lang="zh-CN" altLang="en-US" dirty="0"/>
          </a:p>
        </p:txBody>
      </p:sp>
      <p:cxnSp>
        <p:nvCxnSpPr>
          <p:cNvPr id="19" name="直线箭头连接符 18">
            <a:extLst>
              <a:ext uri="{FF2B5EF4-FFF2-40B4-BE49-F238E27FC236}">
                <a16:creationId xmlns:a16="http://schemas.microsoft.com/office/drawing/2014/main" id="{F22407A0-FC07-40F3-A52A-5D88367A785F}"/>
              </a:ext>
            </a:extLst>
          </p:cNvPr>
          <p:cNvCxnSpPr>
            <a:cxnSpLocks/>
          </p:cNvCxnSpPr>
          <p:nvPr/>
        </p:nvCxnSpPr>
        <p:spPr>
          <a:xfrm flipV="1">
            <a:off x="5526920" y="3232906"/>
            <a:ext cx="0" cy="1872208"/>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0" name="直线箭头连接符 19">
            <a:extLst>
              <a:ext uri="{FF2B5EF4-FFF2-40B4-BE49-F238E27FC236}">
                <a16:creationId xmlns:a16="http://schemas.microsoft.com/office/drawing/2014/main" id="{3879AE27-DABA-079C-07EF-1BB0F9525EB6}"/>
              </a:ext>
            </a:extLst>
          </p:cNvPr>
          <p:cNvCxnSpPr>
            <a:cxnSpLocks/>
          </p:cNvCxnSpPr>
          <p:nvPr/>
        </p:nvCxnSpPr>
        <p:spPr>
          <a:xfrm>
            <a:off x="5526920" y="5105114"/>
            <a:ext cx="2758747"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0B530FD0-8CC8-FF71-170E-306CB0BA594D}"/>
              </a:ext>
            </a:extLst>
          </p:cNvPr>
          <p:cNvSpPr/>
          <p:nvPr/>
        </p:nvSpPr>
        <p:spPr>
          <a:xfrm>
            <a:off x="5526921" y="3793604"/>
            <a:ext cx="249858" cy="1308318"/>
          </a:xfrm>
          <a:prstGeom prst="rect">
            <a:avLst/>
          </a:prstGeom>
          <a:solidFill>
            <a:srgbClr val="F6F9D6"/>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文本框 22">
            <a:extLst>
              <a:ext uri="{FF2B5EF4-FFF2-40B4-BE49-F238E27FC236}">
                <a16:creationId xmlns:a16="http://schemas.microsoft.com/office/drawing/2014/main" id="{BC4BCC3F-5A6E-13EE-FA6F-1F3D81CAF4B7}"/>
              </a:ext>
            </a:extLst>
          </p:cNvPr>
          <p:cNvSpPr txBox="1"/>
          <p:nvPr/>
        </p:nvSpPr>
        <p:spPr>
          <a:xfrm>
            <a:off x="5636231" y="3363623"/>
            <a:ext cx="3300422" cy="369332"/>
          </a:xfrm>
          <a:prstGeom prst="rect">
            <a:avLst/>
          </a:prstGeom>
          <a:noFill/>
        </p:spPr>
        <p:txBody>
          <a:bodyPr wrap="square">
            <a:spAutoFit/>
          </a:bodyPr>
          <a:lstStyle/>
          <a:p>
            <a:r>
              <a:rPr kumimoji="1" lang="en" altLang="zh-CN" dirty="0"/>
              <a:t>N/M log(N / M)</a:t>
            </a:r>
            <a:endParaRPr lang="zh-CN" altLang="en-US" dirty="0"/>
          </a:p>
        </p:txBody>
      </p:sp>
      <p:sp>
        <p:nvSpPr>
          <p:cNvPr id="24" name="矩形 23">
            <a:extLst>
              <a:ext uri="{FF2B5EF4-FFF2-40B4-BE49-F238E27FC236}">
                <a16:creationId xmlns:a16="http://schemas.microsoft.com/office/drawing/2014/main" id="{F3D366A5-3B26-7F8B-6497-A39F31C89C92}"/>
              </a:ext>
            </a:extLst>
          </p:cNvPr>
          <p:cNvSpPr/>
          <p:nvPr/>
        </p:nvSpPr>
        <p:spPr>
          <a:xfrm>
            <a:off x="5796135" y="4740936"/>
            <a:ext cx="542661" cy="361056"/>
          </a:xfrm>
          <a:prstGeom prst="rect">
            <a:avLst/>
          </a:prstGeom>
          <a:solidFill>
            <a:srgbClr val="00FDFF"/>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文本框 24">
            <a:extLst>
              <a:ext uri="{FF2B5EF4-FFF2-40B4-BE49-F238E27FC236}">
                <a16:creationId xmlns:a16="http://schemas.microsoft.com/office/drawing/2014/main" id="{60491318-F685-EBD8-3A3F-541CDCEF4112}"/>
              </a:ext>
            </a:extLst>
          </p:cNvPr>
          <p:cNvSpPr txBox="1"/>
          <p:nvPr/>
        </p:nvSpPr>
        <p:spPr>
          <a:xfrm>
            <a:off x="5855167" y="4302431"/>
            <a:ext cx="751176" cy="369332"/>
          </a:xfrm>
          <a:prstGeom prst="rect">
            <a:avLst/>
          </a:prstGeom>
          <a:noFill/>
        </p:spPr>
        <p:txBody>
          <a:bodyPr wrap="square">
            <a:spAutoFit/>
          </a:bodyPr>
          <a:lstStyle/>
          <a:p>
            <a:r>
              <a:rPr kumimoji="1" lang="en" altLang="zh-CN" dirty="0"/>
              <a:t>M</a:t>
            </a:r>
            <a:endParaRPr lang="zh-CN" altLang="en-US" dirty="0"/>
          </a:p>
        </p:txBody>
      </p:sp>
      <p:sp>
        <p:nvSpPr>
          <p:cNvPr id="27" name="文本框 26">
            <a:extLst>
              <a:ext uri="{FF2B5EF4-FFF2-40B4-BE49-F238E27FC236}">
                <a16:creationId xmlns:a16="http://schemas.microsoft.com/office/drawing/2014/main" id="{4F5D5C93-44EE-33A7-4B51-16489F1A6B0A}"/>
              </a:ext>
            </a:extLst>
          </p:cNvPr>
          <p:cNvSpPr txBox="1"/>
          <p:nvPr/>
        </p:nvSpPr>
        <p:spPr>
          <a:xfrm>
            <a:off x="207342" y="2870204"/>
            <a:ext cx="4662054" cy="369332"/>
          </a:xfrm>
          <a:prstGeom prst="rect">
            <a:avLst/>
          </a:prstGeom>
          <a:noFill/>
        </p:spPr>
        <p:txBody>
          <a:bodyPr wrap="square">
            <a:spAutoFit/>
          </a:bodyPr>
          <a:lstStyle/>
          <a:p>
            <a:r>
              <a:rPr lang="en" altLang="zh-CN" dirty="0">
                <a:solidFill>
                  <a:srgbClr val="000000"/>
                </a:solidFill>
                <a:effectLst/>
                <a:latin typeface="Helvetica" pitchFamily="2" charset="0"/>
              </a:rPr>
              <a:t>Parallelism</a:t>
            </a:r>
          </a:p>
        </p:txBody>
      </p:sp>
      <p:sp>
        <p:nvSpPr>
          <p:cNvPr id="28" name="文本框 27">
            <a:extLst>
              <a:ext uri="{FF2B5EF4-FFF2-40B4-BE49-F238E27FC236}">
                <a16:creationId xmlns:a16="http://schemas.microsoft.com/office/drawing/2014/main" id="{09F3C107-D839-3D31-1E23-20391A8407CD}"/>
              </a:ext>
            </a:extLst>
          </p:cNvPr>
          <p:cNvSpPr txBox="1"/>
          <p:nvPr/>
        </p:nvSpPr>
        <p:spPr>
          <a:xfrm>
            <a:off x="5122702" y="2920216"/>
            <a:ext cx="1523999" cy="369332"/>
          </a:xfrm>
          <a:prstGeom prst="rect">
            <a:avLst/>
          </a:prstGeom>
          <a:noFill/>
        </p:spPr>
        <p:txBody>
          <a:bodyPr wrap="square">
            <a:spAutoFit/>
          </a:bodyPr>
          <a:lstStyle/>
          <a:p>
            <a:r>
              <a:rPr lang="en" altLang="zh-CN" dirty="0">
                <a:solidFill>
                  <a:srgbClr val="000000"/>
                </a:solidFill>
                <a:effectLst/>
                <a:latin typeface="Helvetica" pitchFamily="2" charset="0"/>
              </a:rPr>
              <a:t>Parallelism</a:t>
            </a:r>
          </a:p>
        </p:txBody>
      </p:sp>
    </p:spTree>
    <p:extLst>
      <p:ext uri="{BB962C8B-B14F-4D97-AF65-F5344CB8AC3E}">
        <p14:creationId xmlns:p14="http://schemas.microsoft.com/office/powerpoint/2010/main" val="3899322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204977-B546-7BE3-22C0-9D51902F3296}"/>
              </a:ext>
            </a:extLst>
          </p:cNvPr>
          <p:cNvSpPr>
            <a:spLocks noGrp="1"/>
          </p:cNvSpPr>
          <p:nvPr>
            <p:ph type="title"/>
          </p:nvPr>
        </p:nvSpPr>
        <p:spPr/>
        <p:txBody>
          <a:bodyPr/>
          <a:lstStyle/>
          <a:p>
            <a:r>
              <a:rPr kumimoji="1" lang="en-US" altLang="zh-CN" dirty="0"/>
              <a:t>Parallelize with M machines (single-threaded)</a:t>
            </a:r>
            <a:endParaRPr kumimoji="1" lang="zh-CN" altLang="en-US" dirty="0"/>
          </a:p>
        </p:txBody>
      </p:sp>
      <p:sp>
        <p:nvSpPr>
          <p:cNvPr id="3" name="内容占位符 2">
            <a:extLst>
              <a:ext uri="{FF2B5EF4-FFF2-40B4-BE49-F238E27FC236}">
                <a16:creationId xmlns:a16="http://schemas.microsoft.com/office/drawing/2014/main" id="{F00637D3-CBC8-D29B-1BB1-E446056BCC4B}"/>
              </a:ext>
            </a:extLst>
          </p:cNvPr>
          <p:cNvSpPr>
            <a:spLocks noGrp="1"/>
          </p:cNvSpPr>
          <p:nvPr>
            <p:ph idx="1"/>
          </p:nvPr>
        </p:nvSpPr>
        <p:spPr>
          <a:xfrm>
            <a:off x="457200" y="1129307"/>
            <a:ext cx="8229600" cy="2601021"/>
          </a:xfrm>
        </p:spPr>
        <p:txBody>
          <a:bodyPr/>
          <a:lstStyle/>
          <a:p>
            <a:r>
              <a:rPr kumimoji="1" lang="en-US" altLang="zh-CN" dirty="0"/>
              <a:t>Strategy (in theory)  </a:t>
            </a:r>
          </a:p>
          <a:p>
            <a:pPr lvl="1"/>
            <a:r>
              <a:rPr kumimoji="1" lang="en-US" altLang="zh-CN" dirty="0"/>
              <a:t>Step 1: decompose the file into M pieces, count top 5 concurrently </a:t>
            </a:r>
          </a:p>
          <a:p>
            <a:pPr lvl="1"/>
            <a:r>
              <a:rPr kumimoji="1" lang="en-US" altLang="zh-CN" dirty="0"/>
              <a:t>Step 2: merge the top 5 from all the others &amp; calculate the final top 5</a:t>
            </a:r>
            <a:endParaRPr kumimoji="1" lang="zh-CN" altLang="en-US" dirty="0"/>
          </a:p>
          <a:p>
            <a:r>
              <a:rPr kumimoji="1" lang="en-US" altLang="zh-CN" dirty="0"/>
              <a:t>Speedup ~= M if N &gt;&gt; M</a:t>
            </a:r>
          </a:p>
          <a:p>
            <a:pPr lvl="1"/>
            <a:endParaRPr kumimoji="1" lang="zh-CN" altLang="en-US" dirty="0"/>
          </a:p>
        </p:txBody>
      </p:sp>
      <p:sp>
        <p:nvSpPr>
          <p:cNvPr id="4" name="灯片编号占位符 3">
            <a:extLst>
              <a:ext uri="{FF2B5EF4-FFF2-40B4-BE49-F238E27FC236}">
                <a16:creationId xmlns:a16="http://schemas.microsoft.com/office/drawing/2014/main" id="{89447734-AF36-6896-A210-094FB1143741}"/>
              </a:ext>
            </a:extLst>
          </p:cNvPr>
          <p:cNvSpPr>
            <a:spLocks noGrp="1"/>
          </p:cNvSpPr>
          <p:nvPr>
            <p:ph type="sldNum" sz="quarter" idx="12"/>
          </p:nvPr>
        </p:nvSpPr>
        <p:spPr/>
        <p:txBody>
          <a:bodyPr/>
          <a:lstStyle/>
          <a:p>
            <a:fld id="{ADE361C3-C043-4A6E-BDCE-8DA1E7D90A3B}" type="slidenum">
              <a:rPr lang="zh-CN" altLang="en-US" smtClean="0"/>
              <a:t>24</a:t>
            </a:fld>
            <a:endParaRPr lang="zh-CN" altLang="en-US"/>
          </a:p>
        </p:txBody>
      </p:sp>
      <mc:AlternateContent xmlns:mc="http://schemas.openxmlformats.org/markup-compatibility/2006">
        <mc:Choice xmlns:a14="http://schemas.microsoft.com/office/drawing/2010/main" Requires="a14">
          <p:sp>
            <p:nvSpPr>
              <p:cNvPr id="5" name="文本框 4">
                <a:extLst>
                  <a:ext uri="{FF2B5EF4-FFF2-40B4-BE49-F238E27FC236}">
                    <a16:creationId xmlns:a16="http://schemas.microsoft.com/office/drawing/2014/main" id="{45511F6C-F3A2-D175-D281-D16AE009F3FA}"/>
                  </a:ext>
                </a:extLst>
              </p:cNvPr>
              <p:cNvSpPr txBox="1"/>
              <p:nvPr/>
            </p:nvSpPr>
            <p:spPr>
              <a:xfrm>
                <a:off x="457200" y="3730329"/>
                <a:ext cx="6347048" cy="1242776"/>
              </a:xfrm>
              <a:prstGeom prst="rect">
                <a:avLst/>
              </a:prstGeom>
              <a:noFill/>
            </p:spPr>
            <p:txBody>
              <a:bodyPr wrap="square" rtlCol="0">
                <a:spAutoFit/>
              </a:bodyPr>
              <a:lstStyle/>
              <a:p>
                <a:r>
                  <a:rPr kumimoji="1" lang="en-US" altLang="zh-CN" dirty="0"/>
                  <a:t>Speedup  </a:t>
                </a:r>
                <a14:m>
                  <m:oMath xmlns:m="http://schemas.openxmlformats.org/officeDocument/2006/math">
                    <m:r>
                      <a:rPr kumimoji="1" lang="en-US" altLang="zh-CN" i="1" dirty="0" smtClean="0">
                        <a:latin typeface="Cambria Math" panose="02040503050406030204" pitchFamily="18" charset="0"/>
                        <a:ea typeface="Cambria Math" panose="02040503050406030204" pitchFamily="18" charset="0"/>
                      </a:rPr>
                      <m:t>≤</m:t>
                    </m:r>
                  </m:oMath>
                </a14:m>
                <a:r>
                  <a:rPr kumimoji="1" lang="en-US" altLang="zh-CN" dirty="0"/>
                  <a:t>  </a:t>
                </a:r>
                <a14:m>
                  <m:oMath xmlns:m="http://schemas.openxmlformats.org/officeDocument/2006/math">
                    <m:f>
                      <m:fPr>
                        <m:ctrlPr>
                          <a:rPr kumimoji="1" lang="en-US" altLang="zh-CN" sz="3200" i="1" smtClean="0">
                            <a:latin typeface="Cambria Math" panose="02040503050406030204" pitchFamily="18" charset="0"/>
                          </a:rPr>
                        </m:ctrlPr>
                      </m:fPr>
                      <m:num>
                        <m:r>
                          <a:rPr kumimoji="1" lang="en-US" altLang="zh-CN" sz="3200" b="0" i="1" smtClean="0">
                            <a:latin typeface="Cambria Math" panose="02040503050406030204" pitchFamily="18" charset="0"/>
                          </a:rPr>
                          <m:t>𝑁𝑙𝑜𝑔𝑁</m:t>
                        </m:r>
                      </m:num>
                      <m:den>
                        <m:f>
                          <m:fPr>
                            <m:ctrlPr>
                              <a:rPr kumimoji="1" lang="en-US" altLang="zh-CN" sz="3200" i="1" smtClean="0">
                                <a:latin typeface="Cambria Math" panose="02040503050406030204" pitchFamily="18" charset="0"/>
                              </a:rPr>
                            </m:ctrlPr>
                          </m:fPr>
                          <m:num>
                            <m:r>
                              <a:rPr kumimoji="1" lang="en-US" altLang="zh-CN" sz="3200" b="0" i="1" smtClean="0">
                                <a:latin typeface="Cambria Math" panose="02040503050406030204" pitchFamily="18" charset="0"/>
                              </a:rPr>
                              <m:t>𝑁𝑙𝑜𝑔</m:t>
                            </m:r>
                            <m:f>
                              <m:fPr>
                                <m:ctrlPr>
                                  <a:rPr kumimoji="1" lang="en-US" altLang="zh-CN" sz="3200" b="0" i="1" smtClean="0">
                                    <a:latin typeface="Cambria Math" panose="02040503050406030204" pitchFamily="18" charset="0"/>
                                  </a:rPr>
                                </m:ctrlPr>
                              </m:fPr>
                              <m:num>
                                <m:r>
                                  <a:rPr kumimoji="1" lang="en-US" altLang="zh-CN" sz="3200" b="0" i="1" smtClean="0">
                                    <a:latin typeface="Cambria Math" panose="02040503050406030204" pitchFamily="18" charset="0"/>
                                  </a:rPr>
                                  <m:t>𝑁</m:t>
                                </m:r>
                              </m:num>
                              <m:den>
                                <m:r>
                                  <a:rPr kumimoji="1" lang="en-US" altLang="zh-CN" sz="3200" b="0" i="1" smtClean="0">
                                    <a:latin typeface="Cambria Math" panose="02040503050406030204" pitchFamily="18" charset="0"/>
                                  </a:rPr>
                                  <m:t>𝑀</m:t>
                                </m:r>
                              </m:den>
                            </m:f>
                          </m:num>
                          <m:den>
                            <m:r>
                              <a:rPr kumimoji="1" lang="en-US" altLang="zh-CN" sz="3200" b="0" i="1" smtClean="0">
                                <a:latin typeface="Cambria Math" panose="02040503050406030204" pitchFamily="18" charset="0"/>
                              </a:rPr>
                              <m:t>𝑀</m:t>
                            </m:r>
                          </m:den>
                        </m:f>
                        <m:r>
                          <a:rPr kumimoji="1" lang="en-US" altLang="zh-CN" sz="3200" b="0" i="1" smtClean="0">
                            <a:latin typeface="Cambria Math" panose="02040503050406030204" pitchFamily="18" charset="0"/>
                          </a:rPr>
                          <m:t> + 5 </m:t>
                        </m:r>
                        <m:r>
                          <a:rPr kumimoji="1" lang="en-US" altLang="zh-CN" sz="3200" b="0" i="1" smtClean="0">
                            <a:latin typeface="Cambria Math" panose="02040503050406030204" pitchFamily="18" charset="0"/>
                            <a:ea typeface="Cambria Math" panose="02040503050406030204" pitchFamily="18" charset="0"/>
                          </a:rPr>
                          <m:t>×</m:t>
                        </m:r>
                        <m:r>
                          <a:rPr kumimoji="1" lang="en-US" altLang="zh-CN" sz="3200" b="0" i="1" smtClean="0">
                            <a:latin typeface="Cambria Math" panose="02040503050406030204" pitchFamily="18" charset="0"/>
                          </a:rPr>
                          <m:t>𝑀</m:t>
                        </m:r>
                      </m:den>
                    </m:f>
                    <m:r>
                      <a:rPr kumimoji="1" lang="en-US" altLang="zh-CN" sz="3200" b="0" i="1" smtClean="0">
                        <a:latin typeface="Cambria Math" panose="02040503050406030204" pitchFamily="18" charset="0"/>
                      </a:rPr>
                      <m:t>≅ </m:t>
                    </m:r>
                    <m:f>
                      <m:fPr>
                        <m:ctrlPr>
                          <a:rPr kumimoji="1" lang="en-US" altLang="zh-CN" sz="3200" b="0" i="1" smtClean="0">
                            <a:latin typeface="Cambria Math" panose="02040503050406030204" pitchFamily="18" charset="0"/>
                          </a:rPr>
                        </m:ctrlPr>
                      </m:fPr>
                      <m:num>
                        <m:r>
                          <a:rPr kumimoji="1" lang="en-US" altLang="zh-CN" sz="3200" b="0" i="1" smtClean="0">
                            <a:latin typeface="Cambria Math" panose="02040503050406030204" pitchFamily="18" charset="0"/>
                          </a:rPr>
                          <m:t>𝑀</m:t>
                        </m:r>
                      </m:num>
                      <m:den>
                        <m:r>
                          <a:rPr kumimoji="1" lang="en-US" altLang="zh-CN" sz="3200" b="0" i="1" smtClean="0">
                            <a:latin typeface="Cambria Math" panose="02040503050406030204" pitchFamily="18" charset="0"/>
                          </a:rPr>
                          <m:t>1+5 </m:t>
                        </m:r>
                        <m:r>
                          <a:rPr kumimoji="1" lang="en-US" altLang="zh-CN" sz="3200" b="0" i="1" smtClean="0">
                            <a:latin typeface="Cambria Math" panose="02040503050406030204" pitchFamily="18" charset="0"/>
                            <a:ea typeface="Cambria Math" panose="02040503050406030204" pitchFamily="18" charset="0"/>
                          </a:rPr>
                          <m:t>× </m:t>
                        </m:r>
                        <m:f>
                          <m:fPr>
                            <m:ctrlPr>
                              <a:rPr kumimoji="1" lang="en-US" altLang="zh-CN" sz="3200" b="0" i="1" smtClean="0">
                                <a:latin typeface="Cambria Math" panose="02040503050406030204" pitchFamily="18" charset="0"/>
                                <a:ea typeface="Cambria Math" panose="02040503050406030204" pitchFamily="18" charset="0"/>
                              </a:rPr>
                            </m:ctrlPr>
                          </m:fPr>
                          <m:num>
                            <m:sSup>
                              <m:sSupPr>
                                <m:ctrlPr>
                                  <a:rPr kumimoji="1" lang="en-US" altLang="zh-CN" sz="3200" b="0" i="1" smtClean="0">
                                    <a:latin typeface="Cambria Math" panose="02040503050406030204" pitchFamily="18" charset="0"/>
                                    <a:ea typeface="Cambria Math" panose="02040503050406030204" pitchFamily="18" charset="0"/>
                                  </a:rPr>
                                </m:ctrlPr>
                              </m:sSupPr>
                              <m:e>
                                <m:r>
                                  <a:rPr kumimoji="1" lang="en-US" altLang="zh-CN" sz="3200" b="0" i="1" smtClean="0">
                                    <a:latin typeface="Cambria Math" panose="02040503050406030204" pitchFamily="18" charset="0"/>
                                    <a:ea typeface="Cambria Math" panose="02040503050406030204" pitchFamily="18" charset="0"/>
                                  </a:rPr>
                                  <m:t>𝑀</m:t>
                                </m:r>
                              </m:e>
                              <m:sup>
                                <m:r>
                                  <a:rPr kumimoji="1" lang="en-US" altLang="zh-CN" sz="3200" b="0" i="1" smtClean="0">
                                    <a:latin typeface="Cambria Math" panose="02040503050406030204" pitchFamily="18" charset="0"/>
                                    <a:ea typeface="Cambria Math" panose="02040503050406030204" pitchFamily="18" charset="0"/>
                                  </a:rPr>
                                  <m:t>2</m:t>
                                </m:r>
                              </m:sup>
                            </m:sSup>
                          </m:num>
                          <m:den>
                            <m:r>
                              <a:rPr kumimoji="1" lang="en-US" altLang="zh-CN" sz="3200" b="0" i="1" smtClean="0">
                                <a:latin typeface="Cambria Math" panose="02040503050406030204" pitchFamily="18" charset="0"/>
                                <a:ea typeface="Cambria Math" panose="02040503050406030204" pitchFamily="18" charset="0"/>
                              </a:rPr>
                              <m:t>𝑁</m:t>
                            </m:r>
                            <m:r>
                              <a:rPr kumimoji="1" lang="en-US" altLang="zh-CN" sz="3200" b="0" i="1" smtClean="0">
                                <a:latin typeface="Cambria Math" panose="02040503050406030204" pitchFamily="18" charset="0"/>
                                <a:ea typeface="Cambria Math" panose="02040503050406030204" pitchFamily="18" charset="0"/>
                              </a:rPr>
                              <m:t>𝑙𝑜𝑔𝑁</m:t>
                            </m:r>
                          </m:den>
                        </m:f>
                      </m:den>
                    </m:f>
                    <m:r>
                      <a:rPr kumimoji="1" lang="en-US" altLang="zh-CN" sz="3200" b="0" i="1" smtClean="0">
                        <a:latin typeface="Cambria Math" panose="02040503050406030204" pitchFamily="18" charset="0"/>
                      </a:rPr>
                      <m:t> </m:t>
                    </m:r>
                  </m:oMath>
                </a14:m>
                <a:endParaRPr kumimoji="1" lang="zh-CN" altLang="en-US" sz="3200" dirty="0"/>
              </a:p>
            </p:txBody>
          </p:sp>
        </mc:Choice>
        <mc:Fallback>
          <p:sp>
            <p:nvSpPr>
              <p:cNvPr id="5" name="文本框 4">
                <a:extLst>
                  <a:ext uri="{FF2B5EF4-FFF2-40B4-BE49-F238E27FC236}">
                    <a16:creationId xmlns:a16="http://schemas.microsoft.com/office/drawing/2014/main" id="{45511F6C-F3A2-D175-D281-D16AE009F3FA}"/>
                  </a:ext>
                </a:extLst>
              </p:cNvPr>
              <p:cNvSpPr txBox="1">
                <a:spLocks noRot="1" noChangeAspect="1" noMove="1" noResize="1" noEditPoints="1" noAdjustHandles="1" noChangeArrowheads="1" noChangeShapeType="1" noTextEdit="1"/>
              </p:cNvSpPr>
              <p:nvPr/>
            </p:nvSpPr>
            <p:spPr>
              <a:xfrm>
                <a:off x="457200" y="3730329"/>
                <a:ext cx="6347048" cy="1242776"/>
              </a:xfrm>
              <a:prstGeom prst="rect">
                <a:avLst/>
              </a:prstGeom>
              <a:blipFill>
                <a:blip r:embed="rId3"/>
                <a:stretch>
                  <a:fillRect l="-8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671861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FF2C7A-D111-6272-CA17-7F5F22D9428A}"/>
              </a:ext>
            </a:extLst>
          </p:cNvPr>
          <p:cNvSpPr>
            <a:spLocks noGrp="1"/>
          </p:cNvSpPr>
          <p:nvPr>
            <p:ph type="title"/>
          </p:nvPr>
        </p:nvSpPr>
        <p:spPr/>
        <p:txBody>
          <a:bodyPr/>
          <a:lstStyle/>
          <a:p>
            <a:r>
              <a:rPr kumimoji="1" lang="en-US" altLang="zh-CN" dirty="0"/>
              <a:t>But what if we want to calculate top-K? </a:t>
            </a:r>
            <a:endParaRPr kumimoji="1" lang="zh-CN" altLang="en-US" dirty="0"/>
          </a:p>
        </p:txBody>
      </p:sp>
      <p:sp>
        <p:nvSpPr>
          <p:cNvPr id="3" name="内容占位符 2">
            <a:extLst>
              <a:ext uri="{FF2B5EF4-FFF2-40B4-BE49-F238E27FC236}">
                <a16:creationId xmlns:a16="http://schemas.microsoft.com/office/drawing/2014/main" id="{4BC9553B-1467-0C38-B8E7-D67ADAB8CB2A}"/>
              </a:ext>
            </a:extLst>
          </p:cNvPr>
          <p:cNvSpPr>
            <a:spLocks noGrp="1"/>
          </p:cNvSpPr>
          <p:nvPr>
            <p:ph idx="1"/>
          </p:nvPr>
        </p:nvSpPr>
        <p:spPr/>
        <p:txBody>
          <a:bodyPr/>
          <a:lstStyle/>
          <a:p>
            <a:r>
              <a:rPr kumimoji="1" lang="en-US" altLang="zh-CN" dirty="0"/>
              <a:t>K is a relatively large number</a:t>
            </a:r>
          </a:p>
          <a:p>
            <a:pPr lvl="1"/>
            <a:r>
              <a:rPr kumimoji="1" lang="en-US" altLang="zh-CN" dirty="0"/>
              <a:t>E.g., very close to N </a:t>
            </a:r>
          </a:p>
          <a:p>
            <a:pPr lvl="1"/>
            <a:r>
              <a:rPr kumimoji="1" lang="en-US" altLang="zh-CN" dirty="0"/>
              <a:t>If K grows, the speedup decreases </a:t>
            </a:r>
          </a:p>
          <a:p>
            <a:r>
              <a:rPr kumimoji="1" lang="en-US" altLang="zh-CN" dirty="0"/>
              <a:t>There are optimization, but is more complex </a:t>
            </a:r>
            <a:endParaRPr kumimoji="1" lang="zh-CN" altLang="en-US" dirty="0"/>
          </a:p>
        </p:txBody>
      </p:sp>
      <p:sp>
        <p:nvSpPr>
          <p:cNvPr id="4" name="灯片编号占位符 3">
            <a:extLst>
              <a:ext uri="{FF2B5EF4-FFF2-40B4-BE49-F238E27FC236}">
                <a16:creationId xmlns:a16="http://schemas.microsoft.com/office/drawing/2014/main" id="{2A6E75F1-D2F3-5740-3284-52FC5DAF5E78}"/>
              </a:ext>
            </a:extLst>
          </p:cNvPr>
          <p:cNvSpPr>
            <a:spLocks noGrp="1"/>
          </p:cNvSpPr>
          <p:nvPr>
            <p:ph type="sldNum" sz="quarter" idx="12"/>
          </p:nvPr>
        </p:nvSpPr>
        <p:spPr/>
        <p:txBody>
          <a:bodyPr/>
          <a:lstStyle/>
          <a:p>
            <a:fld id="{ADE361C3-C043-4A6E-BDCE-8DA1E7D90A3B}" type="slidenum">
              <a:rPr lang="zh-CN" altLang="en-US" smtClean="0"/>
              <a:t>25</a:t>
            </a:fld>
            <a:endParaRPr lang="zh-CN" altLang="en-US"/>
          </a:p>
        </p:txBody>
      </p:sp>
      <p:cxnSp>
        <p:nvCxnSpPr>
          <p:cNvPr id="5" name="直线箭头连接符 4">
            <a:extLst>
              <a:ext uri="{FF2B5EF4-FFF2-40B4-BE49-F238E27FC236}">
                <a16:creationId xmlns:a16="http://schemas.microsoft.com/office/drawing/2014/main" id="{21236F87-32B7-3B4C-B4DD-7DFF34735F83}"/>
              </a:ext>
            </a:extLst>
          </p:cNvPr>
          <p:cNvCxnSpPr>
            <a:cxnSpLocks/>
          </p:cNvCxnSpPr>
          <p:nvPr/>
        </p:nvCxnSpPr>
        <p:spPr>
          <a:xfrm flipV="1">
            <a:off x="611560" y="3182894"/>
            <a:ext cx="0" cy="1872208"/>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 name="直线箭头连接符 5">
            <a:extLst>
              <a:ext uri="{FF2B5EF4-FFF2-40B4-BE49-F238E27FC236}">
                <a16:creationId xmlns:a16="http://schemas.microsoft.com/office/drawing/2014/main" id="{A6CCFC99-919F-3C6E-60E8-544324D590D3}"/>
              </a:ext>
            </a:extLst>
          </p:cNvPr>
          <p:cNvCxnSpPr>
            <a:cxnSpLocks/>
          </p:cNvCxnSpPr>
          <p:nvPr/>
        </p:nvCxnSpPr>
        <p:spPr>
          <a:xfrm>
            <a:off x="611560" y="5055102"/>
            <a:ext cx="4248472"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31447005-BA71-C375-6E6C-FDC5D6F01369}"/>
              </a:ext>
            </a:extLst>
          </p:cNvPr>
          <p:cNvSpPr txBox="1"/>
          <p:nvPr/>
        </p:nvSpPr>
        <p:spPr>
          <a:xfrm>
            <a:off x="207342" y="2870204"/>
            <a:ext cx="4662054" cy="369332"/>
          </a:xfrm>
          <a:prstGeom prst="rect">
            <a:avLst/>
          </a:prstGeom>
          <a:noFill/>
        </p:spPr>
        <p:txBody>
          <a:bodyPr wrap="square">
            <a:spAutoFit/>
          </a:bodyPr>
          <a:lstStyle/>
          <a:p>
            <a:r>
              <a:rPr lang="en" altLang="zh-CN" dirty="0">
                <a:solidFill>
                  <a:srgbClr val="000000"/>
                </a:solidFill>
                <a:effectLst/>
                <a:latin typeface="Helvetica" pitchFamily="2" charset="0"/>
              </a:rPr>
              <a:t>Parallelism</a:t>
            </a:r>
          </a:p>
        </p:txBody>
      </p:sp>
      <p:sp>
        <p:nvSpPr>
          <p:cNvPr id="8" name="矩形 7">
            <a:extLst>
              <a:ext uri="{FF2B5EF4-FFF2-40B4-BE49-F238E27FC236}">
                <a16:creationId xmlns:a16="http://schemas.microsoft.com/office/drawing/2014/main" id="{4E77C1F4-BAFA-4168-D612-9CB386991CF5}"/>
              </a:ext>
            </a:extLst>
          </p:cNvPr>
          <p:cNvSpPr/>
          <p:nvPr/>
        </p:nvSpPr>
        <p:spPr>
          <a:xfrm>
            <a:off x="611560" y="4694046"/>
            <a:ext cx="3383395" cy="361056"/>
          </a:xfrm>
          <a:prstGeom prst="rect">
            <a:avLst/>
          </a:prstGeom>
          <a:solidFill>
            <a:srgbClr val="F6F9D6"/>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文本框 8">
            <a:extLst>
              <a:ext uri="{FF2B5EF4-FFF2-40B4-BE49-F238E27FC236}">
                <a16:creationId xmlns:a16="http://schemas.microsoft.com/office/drawing/2014/main" id="{1F4640A5-DB94-DFEC-5C47-86B11A0B3D43}"/>
              </a:ext>
            </a:extLst>
          </p:cNvPr>
          <p:cNvSpPr txBox="1"/>
          <p:nvPr/>
        </p:nvSpPr>
        <p:spPr>
          <a:xfrm>
            <a:off x="1965178" y="4222362"/>
            <a:ext cx="1405129" cy="369332"/>
          </a:xfrm>
          <a:prstGeom prst="rect">
            <a:avLst/>
          </a:prstGeom>
          <a:noFill/>
        </p:spPr>
        <p:txBody>
          <a:bodyPr wrap="square">
            <a:spAutoFit/>
          </a:bodyPr>
          <a:lstStyle/>
          <a:p>
            <a:r>
              <a:rPr kumimoji="1" lang="en" altLang="zh-CN" dirty="0" err="1"/>
              <a:t>nlogn</a:t>
            </a:r>
            <a:endParaRPr lang="zh-CN" altLang="en-US" dirty="0"/>
          </a:p>
        </p:txBody>
      </p:sp>
      <p:sp>
        <p:nvSpPr>
          <p:cNvPr id="10" name="矩形 9">
            <a:extLst>
              <a:ext uri="{FF2B5EF4-FFF2-40B4-BE49-F238E27FC236}">
                <a16:creationId xmlns:a16="http://schemas.microsoft.com/office/drawing/2014/main" id="{E760C7C5-FAC9-77CE-97E8-38DC4742D312}"/>
              </a:ext>
            </a:extLst>
          </p:cNvPr>
          <p:cNvSpPr/>
          <p:nvPr/>
        </p:nvSpPr>
        <p:spPr>
          <a:xfrm>
            <a:off x="4066964" y="4690924"/>
            <a:ext cx="216024" cy="361056"/>
          </a:xfrm>
          <a:prstGeom prst="rect">
            <a:avLst/>
          </a:prstGeom>
          <a:solidFill>
            <a:srgbClr val="00FDFF"/>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文本框 10">
            <a:extLst>
              <a:ext uri="{FF2B5EF4-FFF2-40B4-BE49-F238E27FC236}">
                <a16:creationId xmlns:a16="http://schemas.microsoft.com/office/drawing/2014/main" id="{DA078A7D-4D82-3A3C-ECAC-10063F28B540}"/>
              </a:ext>
            </a:extLst>
          </p:cNvPr>
          <p:cNvSpPr txBox="1"/>
          <p:nvPr/>
        </p:nvSpPr>
        <p:spPr>
          <a:xfrm>
            <a:off x="3925046" y="4283401"/>
            <a:ext cx="751176" cy="369332"/>
          </a:xfrm>
          <a:prstGeom prst="rect">
            <a:avLst/>
          </a:prstGeom>
          <a:noFill/>
        </p:spPr>
        <p:txBody>
          <a:bodyPr wrap="square">
            <a:spAutoFit/>
          </a:bodyPr>
          <a:lstStyle/>
          <a:p>
            <a:r>
              <a:rPr kumimoji="1" lang="en" altLang="zh-CN" dirty="0"/>
              <a:t>~=0</a:t>
            </a:r>
            <a:endParaRPr lang="zh-CN" altLang="en-US" dirty="0"/>
          </a:p>
        </p:txBody>
      </p:sp>
      <p:cxnSp>
        <p:nvCxnSpPr>
          <p:cNvPr id="12" name="直线箭头连接符 11">
            <a:extLst>
              <a:ext uri="{FF2B5EF4-FFF2-40B4-BE49-F238E27FC236}">
                <a16:creationId xmlns:a16="http://schemas.microsoft.com/office/drawing/2014/main" id="{37DF09E2-2BEB-E837-AF58-F02C77BBF355}"/>
              </a:ext>
            </a:extLst>
          </p:cNvPr>
          <p:cNvCxnSpPr>
            <a:cxnSpLocks/>
          </p:cNvCxnSpPr>
          <p:nvPr/>
        </p:nvCxnSpPr>
        <p:spPr>
          <a:xfrm flipV="1">
            <a:off x="5526920" y="3232906"/>
            <a:ext cx="0" cy="1872208"/>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9A9C298F-60E6-66F4-7B9A-DBD11925022C}"/>
              </a:ext>
            </a:extLst>
          </p:cNvPr>
          <p:cNvCxnSpPr>
            <a:cxnSpLocks/>
          </p:cNvCxnSpPr>
          <p:nvPr/>
        </p:nvCxnSpPr>
        <p:spPr>
          <a:xfrm>
            <a:off x="5526920" y="5105114"/>
            <a:ext cx="2758747"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7AD26369-E622-5D38-9AFF-927550B96CB5}"/>
              </a:ext>
            </a:extLst>
          </p:cNvPr>
          <p:cNvSpPr txBox="1"/>
          <p:nvPr/>
        </p:nvSpPr>
        <p:spPr>
          <a:xfrm>
            <a:off x="5122702" y="2920216"/>
            <a:ext cx="1523999" cy="369332"/>
          </a:xfrm>
          <a:prstGeom prst="rect">
            <a:avLst/>
          </a:prstGeom>
          <a:noFill/>
        </p:spPr>
        <p:txBody>
          <a:bodyPr wrap="square">
            <a:spAutoFit/>
          </a:bodyPr>
          <a:lstStyle/>
          <a:p>
            <a:r>
              <a:rPr lang="en" altLang="zh-CN" dirty="0">
                <a:solidFill>
                  <a:srgbClr val="000000"/>
                </a:solidFill>
                <a:effectLst/>
                <a:latin typeface="Helvetica" pitchFamily="2" charset="0"/>
              </a:rPr>
              <a:t>Parallelism</a:t>
            </a:r>
          </a:p>
        </p:txBody>
      </p:sp>
      <p:sp>
        <p:nvSpPr>
          <p:cNvPr id="15" name="矩形 14">
            <a:extLst>
              <a:ext uri="{FF2B5EF4-FFF2-40B4-BE49-F238E27FC236}">
                <a16:creationId xmlns:a16="http://schemas.microsoft.com/office/drawing/2014/main" id="{555581DB-3129-EE65-E940-4AEE5B400D98}"/>
              </a:ext>
            </a:extLst>
          </p:cNvPr>
          <p:cNvSpPr/>
          <p:nvPr/>
        </p:nvSpPr>
        <p:spPr>
          <a:xfrm>
            <a:off x="5526921" y="3793604"/>
            <a:ext cx="249858" cy="1308318"/>
          </a:xfrm>
          <a:prstGeom prst="rect">
            <a:avLst/>
          </a:prstGeom>
          <a:solidFill>
            <a:srgbClr val="F6F9D6"/>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CC99F229-7FFF-A94E-0C91-B8C0A6B256D4}"/>
              </a:ext>
            </a:extLst>
          </p:cNvPr>
          <p:cNvSpPr txBox="1"/>
          <p:nvPr/>
        </p:nvSpPr>
        <p:spPr>
          <a:xfrm>
            <a:off x="5636231" y="3363623"/>
            <a:ext cx="1405129" cy="369332"/>
          </a:xfrm>
          <a:prstGeom prst="rect">
            <a:avLst/>
          </a:prstGeom>
          <a:noFill/>
        </p:spPr>
        <p:txBody>
          <a:bodyPr wrap="square">
            <a:spAutoFit/>
          </a:bodyPr>
          <a:lstStyle/>
          <a:p>
            <a:r>
              <a:rPr kumimoji="1" lang="en" altLang="zh-CN" dirty="0" err="1"/>
              <a:t>Nlogn</a:t>
            </a:r>
            <a:r>
              <a:rPr kumimoji="1" lang="en" altLang="zh-CN" dirty="0"/>
              <a:t> / M</a:t>
            </a:r>
            <a:endParaRPr lang="zh-CN" altLang="en-US" dirty="0"/>
          </a:p>
        </p:txBody>
      </p:sp>
      <p:sp>
        <p:nvSpPr>
          <p:cNvPr id="17" name="矩形 16">
            <a:extLst>
              <a:ext uri="{FF2B5EF4-FFF2-40B4-BE49-F238E27FC236}">
                <a16:creationId xmlns:a16="http://schemas.microsoft.com/office/drawing/2014/main" id="{D07A0D4E-6E61-5FA7-ED03-8EEB108F93D9}"/>
              </a:ext>
            </a:extLst>
          </p:cNvPr>
          <p:cNvSpPr/>
          <p:nvPr/>
        </p:nvSpPr>
        <p:spPr>
          <a:xfrm>
            <a:off x="5796134" y="4740936"/>
            <a:ext cx="1654205" cy="361056"/>
          </a:xfrm>
          <a:prstGeom prst="rect">
            <a:avLst/>
          </a:prstGeom>
          <a:solidFill>
            <a:srgbClr val="00FDFF"/>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59B6DB55-3BB6-644C-3052-4F8E8B44DCDF}"/>
              </a:ext>
            </a:extLst>
          </p:cNvPr>
          <p:cNvSpPr txBox="1"/>
          <p:nvPr/>
        </p:nvSpPr>
        <p:spPr>
          <a:xfrm>
            <a:off x="5855167" y="4302431"/>
            <a:ext cx="751176" cy="369332"/>
          </a:xfrm>
          <a:prstGeom prst="rect">
            <a:avLst/>
          </a:prstGeom>
          <a:noFill/>
        </p:spPr>
        <p:txBody>
          <a:bodyPr wrap="square">
            <a:spAutoFit/>
          </a:bodyPr>
          <a:lstStyle/>
          <a:p>
            <a:r>
              <a:rPr kumimoji="1" lang="en" altLang="zh-CN" dirty="0"/>
              <a:t>M * K</a:t>
            </a:r>
            <a:endParaRPr lang="zh-CN" altLang="en-US" dirty="0"/>
          </a:p>
        </p:txBody>
      </p:sp>
      <p:sp>
        <p:nvSpPr>
          <p:cNvPr id="20" name="椭圆 19">
            <a:extLst>
              <a:ext uri="{FF2B5EF4-FFF2-40B4-BE49-F238E27FC236}">
                <a16:creationId xmlns:a16="http://schemas.microsoft.com/office/drawing/2014/main" id="{E4F8482E-2242-29EE-414D-F855004D9ED8}"/>
              </a:ext>
            </a:extLst>
          </p:cNvPr>
          <p:cNvSpPr/>
          <p:nvPr/>
        </p:nvSpPr>
        <p:spPr>
          <a:xfrm>
            <a:off x="5987679" y="1421802"/>
            <a:ext cx="1462659" cy="507415"/>
          </a:xfrm>
          <a:prstGeom prst="ellipse">
            <a:avLst/>
          </a:prstGeom>
          <a:noFill/>
          <a:ln w="254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椭圆形标注 20">
            <a:extLst>
              <a:ext uri="{FF2B5EF4-FFF2-40B4-BE49-F238E27FC236}">
                <a16:creationId xmlns:a16="http://schemas.microsoft.com/office/drawing/2014/main" id="{8471FDF9-A1B7-AB55-5E33-898199F2D47A}"/>
              </a:ext>
            </a:extLst>
          </p:cNvPr>
          <p:cNvSpPr/>
          <p:nvPr/>
        </p:nvSpPr>
        <p:spPr>
          <a:xfrm>
            <a:off x="7001300" y="2030885"/>
            <a:ext cx="1777299" cy="856749"/>
          </a:xfrm>
          <a:prstGeom prst="wedgeEllipseCallout">
            <a:avLst>
              <a:gd name="adj1" fmla="val -38983"/>
              <a:gd name="adj2" fmla="val -82295"/>
            </a:avLst>
          </a:prstGeom>
          <a:solidFill>
            <a:schemeClr val="bg1"/>
          </a:solidFill>
          <a:ln w="63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F507F722-04C1-7F19-D81C-7E97166ED982}"/>
              </a:ext>
            </a:extLst>
          </p:cNvPr>
          <p:cNvSpPr txBox="1"/>
          <p:nvPr/>
        </p:nvSpPr>
        <p:spPr>
          <a:xfrm>
            <a:off x="7001301" y="2284081"/>
            <a:ext cx="1853964" cy="369332"/>
          </a:xfrm>
          <a:prstGeom prst="rect">
            <a:avLst/>
          </a:prstGeom>
          <a:noFill/>
        </p:spPr>
        <p:txBody>
          <a:bodyPr wrap="square">
            <a:spAutoFit/>
          </a:bodyPr>
          <a:lstStyle/>
          <a:p>
            <a:r>
              <a:rPr lang="en" altLang="zh-CN" dirty="0">
                <a:solidFill>
                  <a:srgbClr val="000000"/>
                </a:solidFill>
                <a:effectLst/>
                <a:latin typeface="Helvetica" pitchFamily="2" charset="0"/>
              </a:rPr>
              <a:t>Sequential part</a:t>
            </a:r>
          </a:p>
        </p:txBody>
      </p:sp>
      <mc:AlternateContent xmlns:mc="http://schemas.openxmlformats.org/markup-compatibility/2006">
        <mc:Choice xmlns:a14="http://schemas.microsoft.com/office/drawing/2010/main" Requires="a14">
          <p:sp>
            <p:nvSpPr>
              <p:cNvPr id="24" name="文本框 23">
                <a:extLst>
                  <a:ext uri="{FF2B5EF4-FFF2-40B4-BE49-F238E27FC236}">
                    <a16:creationId xmlns:a16="http://schemas.microsoft.com/office/drawing/2014/main" id="{AA6317B6-CAC8-7E30-0F99-101ABA29C6C6}"/>
                  </a:ext>
                </a:extLst>
              </p:cNvPr>
              <p:cNvSpPr txBox="1"/>
              <p:nvPr/>
            </p:nvSpPr>
            <p:spPr>
              <a:xfrm>
                <a:off x="4083711" y="1027837"/>
                <a:ext cx="4664868" cy="90486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𝑀</m:t>
                          </m:r>
                        </m:num>
                        <m:den>
                          <m:r>
                            <a:rPr kumimoji="1" lang="en-US" altLang="zh-CN" sz="1800" b="0" i="1" smtClean="0">
                              <a:latin typeface="Cambria Math" panose="02040503050406030204" pitchFamily="18" charset="0"/>
                            </a:rPr>
                            <m:t>1+</m:t>
                          </m:r>
                          <m:r>
                            <a:rPr kumimoji="1" lang="en-US" altLang="zh-CN" sz="1800" b="0" i="1" smtClean="0">
                              <a:latin typeface="Cambria Math" panose="02040503050406030204" pitchFamily="18" charset="0"/>
                            </a:rPr>
                            <m:t>𝐾</m:t>
                          </m:r>
                          <m:r>
                            <a:rPr kumimoji="1" lang="en-US" altLang="zh-CN" sz="1800" b="0" i="1" smtClean="0">
                              <a:latin typeface="Cambria Math" panose="02040503050406030204" pitchFamily="18" charset="0"/>
                            </a:rPr>
                            <m:t> </m:t>
                          </m:r>
                          <m:r>
                            <a:rPr kumimoji="1" lang="en-US" altLang="zh-CN" i="1">
                              <a:latin typeface="Cambria Math" panose="02040503050406030204" pitchFamily="18" charset="0"/>
                              <a:ea typeface="Cambria Math" panose="02040503050406030204" pitchFamily="18" charset="0"/>
                            </a:rPr>
                            <m:t>× </m:t>
                          </m:r>
                          <m:f>
                            <m:fPr>
                              <m:ctrlPr>
                                <a:rPr kumimoji="1" lang="en-US" altLang="zh-CN" i="1">
                                  <a:latin typeface="Cambria Math" panose="02040503050406030204" pitchFamily="18" charset="0"/>
                                  <a:ea typeface="Cambria Math" panose="02040503050406030204" pitchFamily="18" charset="0"/>
                                </a:rPr>
                              </m:ctrlPr>
                            </m:fPr>
                            <m:num>
                              <m:sSup>
                                <m:sSupPr>
                                  <m:ctrlPr>
                                    <a:rPr kumimoji="1" lang="en-US" altLang="zh-CN" i="1">
                                      <a:latin typeface="Cambria Math" panose="02040503050406030204" pitchFamily="18" charset="0"/>
                                      <a:ea typeface="Cambria Math" panose="02040503050406030204" pitchFamily="18" charset="0"/>
                                    </a:rPr>
                                  </m:ctrlPr>
                                </m:sSupPr>
                                <m:e>
                                  <m:r>
                                    <a:rPr kumimoji="1" lang="en-US" altLang="zh-CN" i="1">
                                      <a:latin typeface="Cambria Math" panose="02040503050406030204" pitchFamily="18" charset="0"/>
                                      <a:ea typeface="Cambria Math" panose="02040503050406030204" pitchFamily="18" charset="0"/>
                                    </a:rPr>
                                    <m:t>𝑀</m:t>
                                  </m:r>
                                </m:e>
                                <m:sup>
                                  <m:r>
                                    <a:rPr kumimoji="1" lang="en-US" altLang="zh-CN" i="1">
                                      <a:latin typeface="Cambria Math" panose="02040503050406030204" pitchFamily="18" charset="0"/>
                                      <a:ea typeface="Cambria Math" panose="02040503050406030204" pitchFamily="18" charset="0"/>
                                    </a:rPr>
                                    <m:t>2</m:t>
                                  </m:r>
                                </m:sup>
                              </m:sSup>
                            </m:num>
                            <m:den>
                              <m:r>
                                <a:rPr kumimoji="1" lang="en-US" altLang="zh-CN" i="1">
                                  <a:latin typeface="Cambria Math" panose="02040503050406030204" pitchFamily="18" charset="0"/>
                                  <a:ea typeface="Cambria Math" panose="02040503050406030204" pitchFamily="18" charset="0"/>
                                </a:rPr>
                                <m:t>𝑁𝑙𝑜𝑔𝑁</m:t>
                              </m:r>
                            </m:den>
                          </m:f>
                        </m:den>
                      </m:f>
                      <m:r>
                        <a:rPr kumimoji="1" lang="en-US" altLang="zh-CN" sz="1800" b="0" i="1" smtClean="0">
                          <a:latin typeface="Cambria Math" panose="02040503050406030204" pitchFamily="18" charset="0"/>
                        </a:rPr>
                        <m:t> </m:t>
                      </m:r>
                    </m:oMath>
                  </m:oMathPara>
                </a14:m>
                <a:endParaRPr lang="zh-CN" altLang="en-US" dirty="0"/>
              </a:p>
            </p:txBody>
          </p:sp>
        </mc:Choice>
        <mc:Fallback>
          <p:sp>
            <p:nvSpPr>
              <p:cNvPr id="24" name="文本框 23">
                <a:extLst>
                  <a:ext uri="{FF2B5EF4-FFF2-40B4-BE49-F238E27FC236}">
                    <a16:creationId xmlns:a16="http://schemas.microsoft.com/office/drawing/2014/main" id="{AA6317B6-CAC8-7E30-0F99-101ABA29C6C6}"/>
                  </a:ext>
                </a:extLst>
              </p:cNvPr>
              <p:cNvSpPr txBox="1">
                <a:spLocks noRot="1" noChangeAspect="1" noMove="1" noResize="1" noEditPoints="1" noAdjustHandles="1" noChangeArrowheads="1" noChangeShapeType="1" noTextEdit="1"/>
              </p:cNvSpPr>
              <p:nvPr/>
            </p:nvSpPr>
            <p:spPr>
              <a:xfrm>
                <a:off x="4083711" y="1027837"/>
                <a:ext cx="4664868" cy="904863"/>
              </a:xfrm>
              <a:prstGeom prst="rect">
                <a:avLst/>
              </a:prstGeom>
              <a:blipFill>
                <a:blip r:embed="rId3"/>
                <a:stretch>
                  <a:fillRect b="-555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73055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209D43-FB71-F80B-1E64-5EA4B212D52D}"/>
              </a:ext>
            </a:extLst>
          </p:cNvPr>
          <p:cNvSpPr>
            <a:spLocks noGrp="1"/>
          </p:cNvSpPr>
          <p:nvPr>
            <p:ph type="title"/>
          </p:nvPr>
        </p:nvSpPr>
        <p:spPr/>
        <p:txBody>
          <a:bodyPr/>
          <a:lstStyle/>
          <a:p>
            <a:r>
              <a:rPr kumimoji="1" lang="en" altLang="zh-CN" dirty="0"/>
              <a:t>Amdahl’s Law revisited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B3A76AD7-63BA-0E79-5858-398B59669E8F}"/>
                  </a:ext>
                </a:extLst>
              </p:cNvPr>
              <p:cNvSpPr>
                <a:spLocks noGrp="1"/>
              </p:cNvSpPr>
              <p:nvPr>
                <p:ph idx="1"/>
              </p:nvPr>
            </p:nvSpPr>
            <p:spPr/>
            <p:txBody>
              <a:bodyPr/>
              <a:lstStyle/>
              <a:p>
                <a:r>
                  <a:rPr kumimoji="1" lang="en" altLang="zh-CN" dirty="0"/>
                  <a:t>Let </a:t>
                </a:r>
                <a14:m>
                  <m:oMath xmlns:m="http://schemas.openxmlformats.org/officeDocument/2006/math">
                    <m:r>
                      <a:rPr kumimoji="1" lang="en" altLang="zh-CN" i="1" smtClean="0">
                        <a:latin typeface="Cambria Math" panose="02040503050406030204" pitchFamily="18" charset="0"/>
                        <a:ea typeface="Cambria Math" panose="02040503050406030204" pitchFamily="18" charset="0"/>
                      </a:rPr>
                      <m:t>𝜶</m:t>
                    </m:r>
                  </m:oMath>
                </a14:m>
                <a:r>
                  <a:rPr kumimoji="1" lang="en" altLang="zh-CN" dirty="0">
                    <a:solidFill>
                      <a:srgbClr val="C00000"/>
                    </a:solidFill>
                  </a:rPr>
                  <a:t> = the fraction </a:t>
                </a:r>
                <a:r>
                  <a:rPr kumimoji="1" lang="en" altLang="zh-CN" dirty="0"/>
                  <a:t>of total work that is </a:t>
                </a:r>
                <a:r>
                  <a:rPr kumimoji="1" lang="en" altLang="zh-CN" dirty="0">
                    <a:solidFill>
                      <a:srgbClr val="C00000"/>
                    </a:solidFill>
                  </a:rPr>
                  <a:t>inherently sequential</a:t>
                </a:r>
              </a:p>
              <a:p>
                <a:r>
                  <a:rPr kumimoji="1" lang="en" altLang="zh-CN" dirty="0"/>
                  <a:t>Max speedup on M machines given by:</a:t>
                </a:r>
              </a:p>
              <a:p>
                <a:endParaRPr kumimoji="1" lang="zh-CN" altLang="en-US" dirty="0"/>
              </a:p>
            </p:txBody>
          </p:sp>
        </mc:Choice>
        <mc:Fallback xmlns="">
          <p:sp>
            <p:nvSpPr>
              <p:cNvPr id="3" name="内容占位符 2">
                <a:extLst>
                  <a:ext uri="{FF2B5EF4-FFF2-40B4-BE49-F238E27FC236}">
                    <a16:creationId xmlns:a16="http://schemas.microsoft.com/office/drawing/2014/main" id="{B3A76AD7-63BA-0E79-5858-398B59669E8F}"/>
                  </a:ext>
                </a:extLst>
              </p:cNvPr>
              <p:cNvSpPr>
                <a:spLocks noGrp="1" noRot="1" noChangeAspect="1" noMove="1" noResize="1" noEditPoints="1" noAdjustHandles="1" noChangeArrowheads="1" noChangeShapeType="1" noTextEdit="1"/>
              </p:cNvSpPr>
              <p:nvPr>
                <p:ph idx="1"/>
              </p:nvPr>
            </p:nvSpPr>
            <p:spPr>
              <a:blipFill>
                <a:blip r:embed="rId3"/>
                <a:stretch>
                  <a:fillRect l="-617" t="-336"/>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FF41EFC1-5D34-FA59-DEA8-F0E7E68F7E03}"/>
              </a:ext>
            </a:extLst>
          </p:cNvPr>
          <p:cNvSpPr>
            <a:spLocks noGrp="1"/>
          </p:cNvSpPr>
          <p:nvPr>
            <p:ph type="sldNum" sz="quarter" idx="12"/>
          </p:nvPr>
        </p:nvSpPr>
        <p:spPr/>
        <p:txBody>
          <a:bodyPr/>
          <a:lstStyle/>
          <a:p>
            <a:fld id="{ADE361C3-C043-4A6E-BDCE-8DA1E7D90A3B}" type="slidenum">
              <a:rPr lang="zh-CN" altLang="en-US" smtClean="0"/>
              <a:t>26</a:t>
            </a:fld>
            <a:endParaRPr lang="zh-CN" altLang="en-US"/>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0E41A182-FE0E-7AC1-A604-42F59CD1F57F}"/>
                  </a:ext>
                </a:extLst>
              </p:cNvPr>
              <p:cNvSpPr txBox="1"/>
              <p:nvPr/>
            </p:nvSpPr>
            <p:spPr>
              <a:xfrm>
                <a:off x="5436096" y="1555571"/>
                <a:ext cx="4032448" cy="1014830"/>
              </a:xfrm>
              <a:prstGeom prst="rect">
                <a:avLst/>
              </a:prstGeom>
              <a:noFill/>
            </p:spPr>
            <p:txBody>
              <a:bodyPr wrap="square" rtlCol="0">
                <a:spAutoFit/>
              </a:bodyPr>
              <a:lstStyle/>
              <a:p>
                <a:r>
                  <a:rPr kumimoji="1" lang="en-US" altLang="zh-CN" dirty="0"/>
                  <a:t>Speedup  </a:t>
                </a:r>
                <a14:m>
                  <m:oMath xmlns:m="http://schemas.openxmlformats.org/officeDocument/2006/math">
                    <m:r>
                      <a:rPr kumimoji="1" lang="en-US" altLang="zh-CN" i="1" dirty="0" smtClean="0">
                        <a:latin typeface="Cambria Math" panose="02040503050406030204" pitchFamily="18" charset="0"/>
                        <a:ea typeface="Cambria Math" panose="02040503050406030204" pitchFamily="18" charset="0"/>
                      </a:rPr>
                      <m:t>≤</m:t>
                    </m:r>
                  </m:oMath>
                </a14:m>
                <a:r>
                  <a:rPr kumimoji="1" lang="en-US" altLang="zh-CN" dirty="0"/>
                  <a:t>  </a:t>
                </a:r>
                <a14:m>
                  <m:oMath xmlns:m="http://schemas.openxmlformats.org/officeDocument/2006/math">
                    <m:f>
                      <m:fPr>
                        <m:ctrlPr>
                          <a:rPr kumimoji="1" lang="en-US" altLang="zh-CN" sz="3200" i="1" smtClean="0">
                            <a:latin typeface="Cambria Math" panose="02040503050406030204" pitchFamily="18" charset="0"/>
                          </a:rPr>
                        </m:ctrlPr>
                      </m:fPr>
                      <m:num>
                        <m:r>
                          <a:rPr kumimoji="1" lang="en-US" altLang="zh-CN" sz="3200" b="0" i="1" smtClean="0">
                            <a:latin typeface="Cambria Math" panose="02040503050406030204" pitchFamily="18" charset="0"/>
                          </a:rPr>
                          <m:t>1</m:t>
                        </m:r>
                      </m:num>
                      <m:den>
                        <m:r>
                          <a:rPr kumimoji="1" lang="en" altLang="zh-CN" sz="3200" i="1">
                            <a:latin typeface="Cambria Math" panose="02040503050406030204" pitchFamily="18" charset="0"/>
                            <a:ea typeface="Cambria Math" panose="02040503050406030204" pitchFamily="18" charset="0"/>
                          </a:rPr>
                          <m:t>𝜶</m:t>
                        </m:r>
                        <m:r>
                          <a:rPr kumimoji="1" lang="en-US" altLang="zh-CN" sz="3200" b="0" i="1" smtClean="0">
                            <a:latin typeface="Cambria Math" panose="02040503050406030204" pitchFamily="18" charset="0"/>
                          </a:rPr>
                          <m:t>+ </m:t>
                        </m:r>
                        <m:f>
                          <m:fPr>
                            <m:ctrlPr>
                              <a:rPr kumimoji="1" lang="en-US" altLang="zh-CN" sz="3200" i="1" smtClean="0">
                                <a:latin typeface="Cambria Math" panose="02040503050406030204" pitchFamily="18" charset="0"/>
                              </a:rPr>
                            </m:ctrlPr>
                          </m:fPr>
                          <m:num>
                            <m:r>
                              <a:rPr kumimoji="1" lang="en-US" altLang="zh-CN" sz="3200" b="0" i="1" smtClean="0">
                                <a:latin typeface="Cambria Math" panose="02040503050406030204" pitchFamily="18" charset="0"/>
                              </a:rPr>
                              <m:t>1−</m:t>
                            </m:r>
                            <m:r>
                              <a:rPr kumimoji="1" lang="en" altLang="zh-CN" sz="3200" i="1">
                                <a:latin typeface="Cambria Math" panose="02040503050406030204" pitchFamily="18" charset="0"/>
                                <a:ea typeface="Cambria Math" panose="02040503050406030204" pitchFamily="18" charset="0"/>
                              </a:rPr>
                              <m:t>𝜶</m:t>
                            </m:r>
                          </m:num>
                          <m:den>
                            <m:r>
                              <a:rPr kumimoji="1" lang="en-US" altLang="zh-CN" sz="3200" b="0" i="1" smtClean="0">
                                <a:latin typeface="Cambria Math" panose="02040503050406030204" pitchFamily="18" charset="0"/>
                              </a:rPr>
                              <m:t>𝑀</m:t>
                            </m:r>
                          </m:den>
                        </m:f>
                        <m:r>
                          <a:rPr kumimoji="1" lang="en-US" altLang="zh-CN" sz="3200" b="0" i="1" smtClean="0">
                            <a:latin typeface="Cambria Math" panose="02040503050406030204" pitchFamily="18" charset="0"/>
                          </a:rPr>
                          <m:t> </m:t>
                        </m:r>
                      </m:den>
                    </m:f>
                  </m:oMath>
                </a14:m>
                <a:endParaRPr kumimoji="1" lang="zh-CN" altLang="en-US" sz="3200" dirty="0"/>
              </a:p>
            </p:txBody>
          </p:sp>
        </mc:Choice>
        <mc:Fallback xmlns="">
          <p:sp>
            <p:nvSpPr>
              <p:cNvPr id="5" name="文本框 4">
                <a:extLst>
                  <a:ext uri="{FF2B5EF4-FFF2-40B4-BE49-F238E27FC236}">
                    <a16:creationId xmlns:a16="http://schemas.microsoft.com/office/drawing/2014/main" id="{0E41A182-FE0E-7AC1-A604-42F59CD1F57F}"/>
                  </a:ext>
                </a:extLst>
              </p:cNvPr>
              <p:cNvSpPr txBox="1">
                <a:spLocks noRot="1" noChangeAspect="1" noMove="1" noResize="1" noEditPoints="1" noAdjustHandles="1" noChangeArrowheads="1" noChangeShapeType="1" noTextEdit="1"/>
              </p:cNvSpPr>
              <p:nvPr/>
            </p:nvSpPr>
            <p:spPr>
              <a:xfrm>
                <a:off x="5436096" y="1555571"/>
                <a:ext cx="4032448" cy="1014830"/>
              </a:xfrm>
              <a:prstGeom prst="rect">
                <a:avLst/>
              </a:prstGeom>
              <a:blipFill>
                <a:blip r:embed="rId4"/>
                <a:stretch>
                  <a:fillRect l="-1572"/>
                </a:stretch>
              </a:blipFill>
            </p:spPr>
            <p:txBody>
              <a:bodyPr/>
              <a:lstStyle/>
              <a:p>
                <a:r>
                  <a:rPr lang="zh-CN" altLang="en-US">
                    <a:noFill/>
                  </a:rPr>
                  <a:t> </a:t>
                </a:r>
              </a:p>
            </p:txBody>
          </p:sp>
        </mc:Fallback>
      </mc:AlternateContent>
      <p:sp>
        <p:nvSpPr>
          <p:cNvPr id="6" name="AutoShape 2" descr="2: Graph demonstrating Amdahl's Law ">
            <a:extLst>
              <a:ext uri="{FF2B5EF4-FFF2-40B4-BE49-F238E27FC236}">
                <a16:creationId xmlns:a16="http://schemas.microsoft.com/office/drawing/2014/main" id="{8C848C70-48EA-BF6E-548E-67911DD7C8AD}"/>
              </a:ext>
            </a:extLst>
          </p:cNvPr>
          <p:cNvSpPr>
            <a:spLocks noChangeAspect="1" noChangeArrowheads="1"/>
          </p:cNvSpPr>
          <p:nvPr/>
        </p:nvSpPr>
        <p:spPr bwMode="auto">
          <a:xfrm>
            <a:off x="4419600" y="2705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AutoShape 4" descr="2: Graph demonstrating Amdahl's Law ">
            <a:extLst>
              <a:ext uri="{FF2B5EF4-FFF2-40B4-BE49-F238E27FC236}">
                <a16:creationId xmlns:a16="http://schemas.microsoft.com/office/drawing/2014/main" id="{00A26F0F-A68A-92AB-E8CA-EC9F15B220B0}"/>
              </a:ext>
            </a:extLst>
          </p:cNvPr>
          <p:cNvSpPr>
            <a:spLocks noChangeAspect="1" noChangeArrowheads="1"/>
          </p:cNvSpPr>
          <p:nvPr/>
        </p:nvSpPr>
        <p:spPr bwMode="auto">
          <a:xfrm>
            <a:off x="4572000" y="2857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 name="图片 9" descr="图表, 折线图&#10;&#10;描述已自动生成">
            <a:extLst>
              <a:ext uri="{FF2B5EF4-FFF2-40B4-BE49-F238E27FC236}">
                <a16:creationId xmlns:a16="http://schemas.microsoft.com/office/drawing/2014/main" id="{4AFC66E6-6A96-07BF-410F-2C7B18168C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22525" y="2264333"/>
            <a:ext cx="4498950" cy="3048700"/>
          </a:xfrm>
          <a:prstGeom prst="rect">
            <a:avLst/>
          </a:prstGeom>
        </p:spPr>
      </p:pic>
      <p:sp>
        <p:nvSpPr>
          <p:cNvPr id="11" name="文本框 10">
            <a:extLst>
              <a:ext uri="{FF2B5EF4-FFF2-40B4-BE49-F238E27FC236}">
                <a16:creationId xmlns:a16="http://schemas.microsoft.com/office/drawing/2014/main" id="{69A92FC6-FAC4-31E3-6074-58E065317902}"/>
              </a:ext>
            </a:extLst>
          </p:cNvPr>
          <p:cNvSpPr txBox="1"/>
          <p:nvPr/>
        </p:nvSpPr>
        <p:spPr>
          <a:xfrm>
            <a:off x="-30931" y="5390499"/>
            <a:ext cx="7922105" cy="307777"/>
          </a:xfrm>
          <a:prstGeom prst="rect">
            <a:avLst/>
          </a:prstGeom>
          <a:noFill/>
        </p:spPr>
        <p:txBody>
          <a:bodyPr wrap="none" rtlCol="0">
            <a:spAutoFit/>
          </a:bodyPr>
          <a:lstStyle/>
          <a:p>
            <a:r>
              <a:rPr kumimoji="1" lang="en-US" altLang="zh-CN" sz="1400" dirty="0"/>
              <a:t>Source: https://</a:t>
            </a:r>
            <a:r>
              <a:rPr kumimoji="1" lang="en-US" altLang="zh-CN" sz="1400" dirty="0" err="1"/>
              <a:t>www.researchgate.net</a:t>
            </a:r>
            <a:r>
              <a:rPr kumimoji="1" lang="en-US" altLang="zh-CN" sz="1400" dirty="0"/>
              <a:t>/figure/Graph-demonstrating-Amdahls-Law_fig2_315696585</a:t>
            </a:r>
            <a:endParaRPr kumimoji="1" lang="zh-CN" altLang="en-US" sz="1400" dirty="0"/>
          </a:p>
        </p:txBody>
      </p:sp>
    </p:spTree>
    <p:extLst>
      <p:ext uri="{BB962C8B-B14F-4D97-AF65-F5344CB8AC3E}">
        <p14:creationId xmlns:p14="http://schemas.microsoft.com/office/powerpoint/2010/main" val="3225375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F716F6-BBFA-F424-C9F6-CE99E4AF64BF}"/>
              </a:ext>
            </a:extLst>
          </p:cNvPr>
          <p:cNvSpPr>
            <a:spLocks noGrp="1"/>
          </p:cNvSpPr>
          <p:nvPr>
            <p:ph type="title"/>
          </p:nvPr>
        </p:nvSpPr>
        <p:spPr/>
        <p:txBody>
          <a:bodyPr/>
          <a:lstStyle/>
          <a:p>
            <a:r>
              <a:rPr kumimoji="1" lang="en-US" altLang="zh-CN" dirty="0"/>
              <a:t>From theory to reality </a:t>
            </a:r>
            <a:endParaRPr kumimoji="1" lang="zh-CN" altLang="en-US" dirty="0"/>
          </a:p>
        </p:txBody>
      </p:sp>
      <p:sp>
        <p:nvSpPr>
          <p:cNvPr id="3" name="内容占位符 2">
            <a:extLst>
              <a:ext uri="{FF2B5EF4-FFF2-40B4-BE49-F238E27FC236}">
                <a16:creationId xmlns:a16="http://schemas.microsoft.com/office/drawing/2014/main" id="{A7CCE5C1-D739-302C-042E-B84152D04151}"/>
              </a:ext>
            </a:extLst>
          </p:cNvPr>
          <p:cNvSpPr>
            <a:spLocks noGrp="1"/>
          </p:cNvSpPr>
          <p:nvPr>
            <p:ph idx="1"/>
          </p:nvPr>
        </p:nvSpPr>
        <p:spPr/>
        <p:txBody>
          <a:bodyPr/>
          <a:lstStyle/>
          <a:p>
            <a:r>
              <a:rPr kumimoji="1" lang="en-US" altLang="zh-CN" dirty="0"/>
              <a:t>Strategy (in theory)  </a:t>
            </a:r>
          </a:p>
          <a:p>
            <a:pPr lvl="1"/>
            <a:r>
              <a:rPr kumimoji="1" lang="en-US" altLang="zh-CN" dirty="0"/>
              <a:t>Step 1: decompose the file into M pieces, count top 5 concurrently </a:t>
            </a:r>
          </a:p>
          <a:p>
            <a:pPr lvl="1"/>
            <a:r>
              <a:rPr kumimoji="1" lang="en-US" altLang="zh-CN" dirty="0"/>
              <a:t>Step 2: merge the top 5 from all the others &amp; calculate the final top 5</a:t>
            </a:r>
            <a:endParaRPr kumimoji="1" lang="zh-CN" altLang="en-US" dirty="0"/>
          </a:p>
          <a:p>
            <a:r>
              <a:rPr kumimoji="1" lang="en-US" altLang="zh-CN" dirty="0"/>
              <a:t>Step #1 </a:t>
            </a:r>
          </a:p>
          <a:p>
            <a:pPr lvl="1"/>
            <a:r>
              <a:rPr kumimoji="1" lang="en-US" altLang="zh-CN" dirty="0"/>
              <a:t>How to decompose? How to assign threads to do chunks? </a:t>
            </a:r>
          </a:p>
          <a:p>
            <a:pPr lvl="1"/>
            <a:r>
              <a:rPr kumimoji="1" lang="en-US" altLang="zh-CN" b="1" dirty="0"/>
              <a:t>Try #1:  </a:t>
            </a:r>
            <a:r>
              <a:rPr kumimoji="1" lang="en-US" altLang="zh-CN" dirty="0" err="1"/>
              <a:t>ssh</a:t>
            </a:r>
            <a:r>
              <a:rPr kumimoji="1" lang="en-US" altLang="zh-CN" dirty="0"/>
              <a:t> to M machines, run the program, each given a different file </a:t>
            </a:r>
          </a:p>
        </p:txBody>
      </p:sp>
      <p:sp>
        <p:nvSpPr>
          <p:cNvPr id="4" name="灯片编号占位符 3">
            <a:extLst>
              <a:ext uri="{FF2B5EF4-FFF2-40B4-BE49-F238E27FC236}">
                <a16:creationId xmlns:a16="http://schemas.microsoft.com/office/drawing/2014/main" id="{0BAF3777-3902-50B6-8D03-5C67E9AA96E3}"/>
              </a:ext>
            </a:extLst>
          </p:cNvPr>
          <p:cNvSpPr>
            <a:spLocks noGrp="1"/>
          </p:cNvSpPr>
          <p:nvPr>
            <p:ph type="sldNum" sz="quarter" idx="12"/>
          </p:nvPr>
        </p:nvSpPr>
        <p:spPr/>
        <p:txBody>
          <a:bodyPr/>
          <a:lstStyle/>
          <a:p>
            <a:fld id="{ADE361C3-C043-4A6E-BDCE-8DA1E7D90A3B}" type="slidenum">
              <a:rPr lang="zh-CN" altLang="en-US" smtClean="0"/>
              <a:t>27</a:t>
            </a:fld>
            <a:endParaRPr lang="zh-CN" altLang="en-US"/>
          </a:p>
        </p:txBody>
      </p:sp>
    </p:spTree>
    <p:extLst>
      <p:ext uri="{BB962C8B-B14F-4D97-AF65-F5344CB8AC3E}">
        <p14:creationId xmlns:p14="http://schemas.microsoft.com/office/powerpoint/2010/main" val="11822742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D33CCB-850A-2182-A4EE-477A03885686}"/>
              </a:ext>
            </a:extLst>
          </p:cNvPr>
          <p:cNvSpPr>
            <a:spLocks noGrp="1"/>
          </p:cNvSpPr>
          <p:nvPr>
            <p:ph type="title"/>
          </p:nvPr>
        </p:nvSpPr>
        <p:spPr/>
        <p:txBody>
          <a:bodyPr/>
          <a:lstStyle/>
          <a:p>
            <a:r>
              <a:rPr kumimoji="1" lang="en-US" altLang="zh-CN" dirty="0"/>
              <a:t>Scaling log processing using </a:t>
            </a:r>
            <a:r>
              <a:rPr kumimoji="1" lang="en-US" altLang="zh-CN" dirty="0" err="1"/>
              <a:t>ssh</a:t>
            </a:r>
            <a:r>
              <a:rPr kumimoji="1" lang="en-US" altLang="zh-CN" dirty="0"/>
              <a:t>: step #1 </a:t>
            </a:r>
            <a:endParaRPr kumimoji="1" lang="zh-CN" altLang="en-US" dirty="0"/>
          </a:p>
        </p:txBody>
      </p:sp>
      <p:sp>
        <p:nvSpPr>
          <p:cNvPr id="3" name="内容占位符 2">
            <a:extLst>
              <a:ext uri="{FF2B5EF4-FFF2-40B4-BE49-F238E27FC236}">
                <a16:creationId xmlns:a16="http://schemas.microsoft.com/office/drawing/2014/main" id="{9E02E862-050B-B6B0-1D28-11483C870110}"/>
              </a:ext>
            </a:extLst>
          </p:cNvPr>
          <p:cNvSpPr>
            <a:spLocks noGrp="1"/>
          </p:cNvSpPr>
          <p:nvPr>
            <p:ph idx="1"/>
          </p:nvPr>
        </p:nvSpPr>
        <p:spPr>
          <a:xfrm>
            <a:off x="3779912" y="1129308"/>
            <a:ext cx="4968552" cy="1800200"/>
          </a:xfrm>
          <a:ln>
            <a:solidFill>
              <a:schemeClr val="tx1"/>
            </a:solidFill>
          </a:ln>
        </p:spPr>
        <p:txBody>
          <a:bodyPr>
            <a:normAutofit fontScale="92500"/>
          </a:bodyPr>
          <a:lstStyle/>
          <a:p>
            <a:pPr>
              <a:spcBef>
                <a:spcPts val="0"/>
              </a:spcBef>
            </a:pPr>
            <a:r>
              <a:rPr kumimoji="1" lang="en-US" altLang="zh-CN" b="0" dirty="0">
                <a:latin typeface="Consolas" panose="020B0609020204030204" pitchFamily="49" charset="0"/>
                <a:cs typeface="Consolas" panose="020B0609020204030204" pitchFamily="49" charset="0"/>
              </a:rPr>
              <a:t>for w in workers:</a:t>
            </a:r>
          </a:p>
          <a:p>
            <a:pPr>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execute_command</a:t>
            </a:r>
            <a:r>
              <a:rPr kumimoji="1" lang="en-US" altLang="zh-CN" b="0" dirty="0">
                <a:latin typeface="Consolas" panose="020B0609020204030204" pitchFamily="49" charset="0"/>
                <a:cs typeface="Consolas" panose="020B0609020204030204" pitchFamily="49" charset="0"/>
              </a:rPr>
              <a:t>(w,...) // parallelly</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res = []</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for machines in workers:</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    </a:t>
            </a:r>
            <a:r>
              <a:rPr kumimoji="1" lang="en-US" altLang="zh-CN" b="0" dirty="0" err="1">
                <a:solidFill>
                  <a:schemeClr val="bg1"/>
                </a:solidFill>
                <a:latin typeface="Consolas" panose="020B0609020204030204" pitchFamily="49" charset="0"/>
                <a:cs typeface="Consolas" panose="020B0609020204030204" pitchFamily="49" charset="0"/>
              </a:rPr>
              <a:t>res.append</a:t>
            </a:r>
            <a:r>
              <a:rPr kumimoji="1" lang="en-US" altLang="zh-CN" b="0" dirty="0">
                <a:solidFill>
                  <a:schemeClr val="bg1"/>
                </a:solidFill>
                <a:latin typeface="Consolas" panose="020B0609020204030204" pitchFamily="49" charset="0"/>
                <a:cs typeface="Consolas" panose="020B0609020204030204" pitchFamily="49" charset="0"/>
              </a:rPr>
              <a:t>(</a:t>
            </a:r>
            <a:r>
              <a:rPr kumimoji="1" lang="en-US" altLang="zh-CN" b="0" dirty="0" err="1">
                <a:solidFill>
                  <a:schemeClr val="bg1"/>
                </a:solidFill>
                <a:latin typeface="Consolas" panose="020B0609020204030204" pitchFamily="49" charset="0"/>
                <a:cs typeface="Consolas" panose="020B0609020204030204" pitchFamily="49" charset="0"/>
              </a:rPr>
              <a:t>get_res</a:t>
            </a:r>
            <a:r>
              <a:rPr kumimoji="1" lang="en-US" altLang="zh-CN" b="0" dirty="0">
                <a:solidFill>
                  <a:schemeClr val="bg1"/>
                </a:solidFill>
                <a:latin typeface="Consolas" panose="020B0609020204030204" pitchFamily="49" charset="0"/>
                <a:cs typeface="Consolas" panose="020B0609020204030204" pitchFamily="49" charset="0"/>
              </a:rPr>
              <a:t>(w))</a:t>
            </a:r>
            <a:endParaRPr kumimoji="1" lang="zh-CN" altLang="en-US" b="0" dirty="0">
              <a:solidFill>
                <a:schemeClr val="bg1"/>
              </a:solidFill>
              <a:latin typeface="Consolas" panose="020B0609020204030204" pitchFamily="49" charset="0"/>
              <a:cs typeface="Consolas" panose="020B0609020204030204" pitchFamily="49" charset="0"/>
            </a:endParaRPr>
          </a:p>
        </p:txBody>
      </p:sp>
      <p:sp>
        <p:nvSpPr>
          <p:cNvPr id="4" name="灯片编号占位符 3">
            <a:extLst>
              <a:ext uri="{FF2B5EF4-FFF2-40B4-BE49-F238E27FC236}">
                <a16:creationId xmlns:a16="http://schemas.microsoft.com/office/drawing/2014/main" id="{551B5F4A-2968-E3AC-9562-1D1A9C64F318}"/>
              </a:ext>
            </a:extLst>
          </p:cNvPr>
          <p:cNvSpPr>
            <a:spLocks noGrp="1"/>
          </p:cNvSpPr>
          <p:nvPr>
            <p:ph type="sldNum" sz="quarter" idx="12"/>
          </p:nvPr>
        </p:nvSpPr>
        <p:spPr/>
        <p:txBody>
          <a:bodyPr/>
          <a:lstStyle/>
          <a:p>
            <a:fld id="{ADE361C3-C043-4A6E-BDCE-8DA1E7D90A3B}" type="slidenum">
              <a:rPr lang="zh-CN" altLang="en-US" smtClean="0"/>
              <a:t>28</a:t>
            </a:fld>
            <a:endParaRPr lang="zh-CN" altLang="en-US"/>
          </a:p>
        </p:txBody>
      </p:sp>
      <p:pic>
        <p:nvPicPr>
          <p:cNvPr id="5" name="图片 4">
            <a:extLst>
              <a:ext uri="{FF2B5EF4-FFF2-40B4-BE49-F238E27FC236}">
                <a16:creationId xmlns:a16="http://schemas.microsoft.com/office/drawing/2014/main" id="{D8089DAC-55D4-F7BC-4571-B5F45487D97D}"/>
              </a:ext>
            </a:extLst>
          </p:cNvPr>
          <p:cNvPicPr>
            <a:picLocks noChangeAspect="1"/>
          </p:cNvPicPr>
          <p:nvPr/>
        </p:nvPicPr>
        <p:blipFill>
          <a:blip r:embed="rId2"/>
          <a:stretch>
            <a:fillRect/>
          </a:stretch>
        </p:blipFill>
        <p:spPr>
          <a:xfrm>
            <a:off x="827584" y="4585692"/>
            <a:ext cx="936104" cy="936104"/>
          </a:xfrm>
          <a:prstGeom prst="rect">
            <a:avLst/>
          </a:prstGeom>
        </p:spPr>
      </p:pic>
      <p:pic>
        <p:nvPicPr>
          <p:cNvPr id="6" name="图片 5">
            <a:extLst>
              <a:ext uri="{FF2B5EF4-FFF2-40B4-BE49-F238E27FC236}">
                <a16:creationId xmlns:a16="http://schemas.microsoft.com/office/drawing/2014/main" id="{FEA49E9E-CDD2-69CC-D7D6-1861D8F67F09}"/>
              </a:ext>
            </a:extLst>
          </p:cNvPr>
          <p:cNvPicPr>
            <a:picLocks noChangeAspect="1"/>
          </p:cNvPicPr>
          <p:nvPr/>
        </p:nvPicPr>
        <p:blipFill>
          <a:blip r:embed="rId2"/>
          <a:stretch>
            <a:fillRect/>
          </a:stretch>
        </p:blipFill>
        <p:spPr>
          <a:xfrm>
            <a:off x="2267744" y="4585692"/>
            <a:ext cx="936104" cy="936104"/>
          </a:xfrm>
          <a:prstGeom prst="rect">
            <a:avLst/>
          </a:prstGeom>
        </p:spPr>
      </p:pic>
      <p:pic>
        <p:nvPicPr>
          <p:cNvPr id="7" name="图片 6">
            <a:extLst>
              <a:ext uri="{FF2B5EF4-FFF2-40B4-BE49-F238E27FC236}">
                <a16:creationId xmlns:a16="http://schemas.microsoft.com/office/drawing/2014/main" id="{A41CA51F-5C06-455F-C352-6575CF555108}"/>
              </a:ext>
            </a:extLst>
          </p:cNvPr>
          <p:cNvPicPr>
            <a:picLocks noChangeAspect="1"/>
          </p:cNvPicPr>
          <p:nvPr/>
        </p:nvPicPr>
        <p:blipFill>
          <a:blip r:embed="rId2"/>
          <a:stretch>
            <a:fillRect/>
          </a:stretch>
        </p:blipFill>
        <p:spPr>
          <a:xfrm>
            <a:off x="3707904" y="4581499"/>
            <a:ext cx="936104" cy="936104"/>
          </a:xfrm>
          <a:prstGeom prst="rect">
            <a:avLst/>
          </a:prstGeom>
        </p:spPr>
      </p:pic>
      <p:pic>
        <p:nvPicPr>
          <p:cNvPr id="8" name="图片 7">
            <a:extLst>
              <a:ext uri="{FF2B5EF4-FFF2-40B4-BE49-F238E27FC236}">
                <a16:creationId xmlns:a16="http://schemas.microsoft.com/office/drawing/2014/main" id="{181FFCEA-0F34-B4C6-B862-F7DE7B596ADA}"/>
              </a:ext>
            </a:extLst>
          </p:cNvPr>
          <p:cNvPicPr>
            <a:picLocks noChangeAspect="1"/>
          </p:cNvPicPr>
          <p:nvPr/>
        </p:nvPicPr>
        <p:blipFill>
          <a:blip r:embed="rId2"/>
          <a:stretch>
            <a:fillRect/>
          </a:stretch>
        </p:blipFill>
        <p:spPr>
          <a:xfrm>
            <a:off x="6228184" y="4585692"/>
            <a:ext cx="936104" cy="936104"/>
          </a:xfrm>
          <a:prstGeom prst="rect">
            <a:avLst/>
          </a:prstGeom>
        </p:spPr>
      </p:pic>
      <p:pic>
        <p:nvPicPr>
          <p:cNvPr id="9" name="图片 8">
            <a:extLst>
              <a:ext uri="{FF2B5EF4-FFF2-40B4-BE49-F238E27FC236}">
                <a16:creationId xmlns:a16="http://schemas.microsoft.com/office/drawing/2014/main" id="{F8978F66-AA4D-D582-46B5-29C79CFC2444}"/>
              </a:ext>
            </a:extLst>
          </p:cNvPr>
          <p:cNvPicPr>
            <a:picLocks noChangeAspect="1"/>
          </p:cNvPicPr>
          <p:nvPr/>
        </p:nvPicPr>
        <p:blipFill>
          <a:blip r:embed="rId2"/>
          <a:stretch>
            <a:fillRect/>
          </a:stretch>
        </p:blipFill>
        <p:spPr>
          <a:xfrm>
            <a:off x="827584" y="1381336"/>
            <a:ext cx="936104" cy="936104"/>
          </a:xfrm>
          <a:prstGeom prst="rect">
            <a:avLst/>
          </a:prstGeom>
        </p:spPr>
      </p:pic>
      <p:pic>
        <p:nvPicPr>
          <p:cNvPr id="10" name="图片 9">
            <a:extLst>
              <a:ext uri="{FF2B5EF4-FFF2-40B4-BE49-F238E27FC236}">
                <a16:creationId xmlns:a16="http://schemas.microsoft.com/office/drawing/2014/main" id="{596FDB43-FCE5-6B22-43AF-B79F16EC68BC}"/>
              </a:ext>
            </a:extLst>
          </p:cNvPr>
          <p:cNvPicPr>
            <a:picLocks noChangeAspect="1"/>
          </p:cNvPicPr>
          <p:nvPr/>
        </p:nvPicPr>
        <p:blipFill>
          <a:blip r:embed="rId3"/>
          <a:stretch>
            <a:fillRect/>
          </a:stretch>
        </p:blipFill>
        <p:spPr>
          <a:xfrm>
            <a:off x="181352" y="3721596"/>
            <a:ext cx="2228568" cy="936105"/>
          </a:xfrm>
          <a:prstGeom prst="rect">
            <a:avLst/>
          </a:prstGeom>
          <a:ln w="19050">
            <a:solidFill>
              <a:schemeClr val="tx1"/>
            </a:solidFill>
          </a:ln>
        </p:spPr>
      </p:pic>
      <p:pic>
        <p:nvPicPr>
          <p:cNvPr id="11" name="图片 10">
            <a:extLst>
              <a:ext uri="{FF2B5EF4-FFF2-40B4-BE49-F238E27FC236}">
                <a16:creationId xmlns:a16="http://schemas.microsoft.com/office/drawing/2014/main" id="{01FD8C92-A3D2-D89C-311E-B8C91E1E5972}"/>
              </a:ext>
            </a:extLst>
          </p:cNvPr>
          <p:cNvPicPr>
            <a:picLocks noChangeAspect="1"/>
          </p:cNvPicPr>
          <p:nvPr/>
        </p:nvPicPr>
        <p:blipFill>
          <a:blip r:embed="rId3"/>
          <a:stretch>
            <a:fillRect/>
          </a:stretch>
        </p:blipFill>
        <p:spPr>
          <a:xfrm>
            <a:off x="1717783" y="3712325"/>
            <a:ext cx="2228568" cy="936105"/>
          </a:xfrm>
          <a:prstGeom prst="rect">
            <a:avLst/>
          </a:prstGeom>
          <a:ln w="19050">
            <a:solidFill>
              <a:schemeClr val="tx1"/>
            </a:solidFill>
          </a:ln>
        </p:spPr>
      </p:pic>
      <p:pic>
        <p:nvPicPr>
          <p:cNvPr id="12" name="图片 11">
            <a:extLst>
              <a:ext uri="{FF2B5EF4-FFF2-40B4-BE49-F238E27FC236}">
                <a16:creationId xmlns:a16="http://schemas.microsoft.com/office/drawing/2014/main" id="{7C1DB684-68AF-2E34-37AC-AF68AC22263B}"/>
              </a:ext>
            </a:extLst>
          </p:cNvPr>
          <p:cNvPicPr>
            <a:picLocks noChangeAspect="1"/>
          </p:cNvPicPr>
          <p:nvPr/>
        </p:nvPicPr>
        <p:blipFill>
          <a:blip r:embed="rId3"/>
          <a:stretch>
            <a:fillRect/>
          </a:stretch>
        </p:blipFill>
        <p:spPr>
          <a:xfrm>
            <a:off x="3295723" y="3711470"/>
            <a:ext cx="2228568" cy="936105"/>
          </a:xfrm>
          <a:prstGeom prst="rect">
            <a:avLst/>
          </a:prstGeom>
          <a:ln w="19050">
            <a:solidFill>
              <a:schemeClr val="tx1"/>
            </a:solidFill>
          </a:ln>
        </p:spPr>
      </p:pic>
      <p:pic>
        <p:nvPicPr>
          <p:cNvPr id="13" name="图片 12">
            <a:extLst>
              <a:ext uri="{FF2B5EF4-FFF2-40B4-BE49-F238E27FC236}">
                <a16:creationId xmlns:a16="http://schemas.microsoft.com/office/drawing/2014/main" id="{F47656A7-6F4B-8767-EA09-F87FEDE45546}"/>
              </a:ext>
            </a:extLst>
          </p:cNvPr>
          <p:cNvPicPr>
            <a:picLocks noChangeAspect="1"/>
          </p:cNvPicPr>
          <p:nvPr/>
        </p:nvPicPr>
        <p:blipFill>
          <a:blip r:embed="rId3"/>
          <a:stretch>
            <a:fillRect/>
          </a:stretch>
        </p:blipFill>
        <p:spPr>
          <a:xfrm>
            <a:off x="5868144" y="3721596"/>
            <a:ext cx="2228568" cy="936105"/>
          </a:xfrm>
          <a:prstGeom prst="rect">
            <a:avLst/>
          </a:prstGeom>
          <a:ln w="19050">
            <a:solidFill>
              <a:schemeClr val="tx1"/>
            </a:solidFill>
          </a:ln>
        </p:spPr>
      </p:pic>
      <p:sp>
        <p:nvSpPr>
          <p:cNvPr id="15" name="矩形 14">
            <a:extLst>
              <a:ext uri="{FF2B5EF4-FFF2-40B4-BE49-F238E27FC236}">
                <a16:creationId xmlns:a16="http://schemas.microsoft.com/office/drawing/2014/main" id="{00F17EDF-5CA0-8A99-C3A4-F48ACDDA5C17}"/>
              </a:ext>
            </a:extLst>
          </p:cNvPr>
          <p:cNvSpPr/>
          <p:nvPr/>
        </p:nvSpPr>
        <p:spPr>
          <a:xfrm>
            <a:off x="4933460" y="3805773"/>
            <a:ext cx="72008" cy="100932"/>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C5F41FB1-3422-AD19-C6A1-99FCC52C16AD}"/>
              </a:ext>
            </a:extLst>
          </p:cNvPr>
          <p:cNvSpPr txBox="1"/>
          <p:nvPr/>
        </p:nvSpPr>
        <p:spPr>
          <a:xfrm>
            <a:off x="4791434" y="3756211"/>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.3</a:t>
            </a:r>
            <a:endParaRPr kumimoji="1" lang="zh-CN" altLang="en-US" sz="700" dirty="0">
              <a:latin typeface="Consolas" panose="020B0609020204030204" pitchFamily="49" charset="0"/>
              <a:cs typeface="Consolas" panose="020B0609020204030204" pitchFamily="49" charset="0"/>
            </a:endParaRPr>
          </a:p>
        </p:txBody>
      </p:sp>
      <p:sp>
        <p:nvSpPr>
          <p:cNvPr id="17" name="矩形 16">
            <a:extLst>
              <a:ext uri="{FF2B5EF4-FFF2-40B4-BE49-F238E27FC236}">
                <a16:creationId xmlns:a16="http://schemas.microsoft.com/office/drawing/2014/main" id="{BC3F2221-E2F6-FCFB-A7BF-A96707DD0B7D}"/>
              </a:ext>
            </a:extLst>
          </p:cNvPr>
          <p:cNvSpPr/>
          <p:nvPr/>
        </p:nvSpPr>
        <p:spPr>
          <a:xfrm>
            <a:off x="7524328" y="3793604"/>
            <a:ext cx="72008" cy="150493"/>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7B76BD1F-C80B-7AB9-BD58-57A72BD4AA1B}"/>
              </a:ext>
            </a:extLst>
          </p:cNvPr>
          <p:cNvSpPr txBox="1"/>
          <p:nvPr/>
        </p:nvSpPr>
        <p:spPr>
          <a:xfrm>
            <a:off x="7382302" y="3764273"/>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.4</a:t>
            </a:r>
            <a:endParaRPr kumimoji="1" lang="zh-CN" altLang="en-US" sz="700" dirty="0">
              <a:latin typeface="Consolas" panose="020B0609020204030204" pitchFamily="49" charset="0"/>
              <a:cs typeface="Consolas" panose="020B0609020204030204" pitchFamily="49" charset="0"/>
            </a:endParaRPr>
          </a:p>
        </p:txBody>
      </p:sp>
      <p:cxnSp>
        <p:nvCxnSpPr>
          <p:cNvPr id="19" name="直线连接符 18">
            <a:extLst>
              <a:ext uri="{FF2B5EF4-FFF2-40B4-BE49-F238E27FC236}">
                <a16:creationId xmlns:a16="http://schemas.microsoft.com/office/drawing/2014/main" id="{74F44762-CD75-B867-EC19-334E44FE79B1}"/>
              </a:ext>
            </a:extLst>
          </p:cNvPr>
          <p:cNvCxnSpPr/>
          <p:nvPr/>
        </p:nvCxnSpPr>
        <p:spPr>
          <a:xfrm flipV="1">
            <a:off x="1907704" y="1129308"/>
            <a:ext cx="1872208"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线连接符 19">
            <a:extLst>
              <a:ext uri="{FF2B5EF4-FFF2-40B4-BE49-F238E27FC236}">
                <a16:creationId xmlns:a16="http://schemas.microsoft.com/office/drawing/2014/main" id="{918E8C93-2569-EE15-49C3-600836FFBF1D}"/>
              </a:ext>
            </a:extLst>
          </p:cNvPr>
          <p:cNvCxnSpPr>
            <a:cxnSpLocks/>
          </p:cNvCxnSpPr>
          <p:nvPr/>
        </p:nvCxnSpPr>
        <p:spPr>
          <a:xfrm>
            <a:off x="1763688" y="2097011"/>
            <a:ext cx="2016224" cy="8158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任意形状 22">
            <a:extLst>
              <a:ext uri="{FF2B5EF4-FFF2-40B4-BE49-F238E27FC236}">
                <a16:creationId xmlns:a16="http://schemas.microsoft.com/office/drawing/2014/main" id="{D1BCF1C6-0DBD-B7E0-B06A-10963A429AA7}"/>
              </a:ext>
            </a:extLst>
          </p:cNvPr>
          <p:cNvSpPr/>
          <p:nvPr/>
        </p:nvSpPr>
        <p:spPr>
          <a:xfrm>
            <a:off x="928914" y="1596571"/>
            <a:ext cx="3338286" cy="2075543"/>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任意形状 25">
            <a:extLst>
              <a:ext uri="{FF2B5EF4-FFF2-40B4-BE49-F238E27FC236}">
                <a16:creationId xmlns:a16="http://schemas.microsoft.com/office/drawing/2014/main" id="{C1D3A09C-338C-0F07-FD97-FFB05B7E8F3E}"/>
              </a:ext>
            </a:extLst>
          </p:cNvPr>
          <p:cNvSpPr/>
          <p:nvPr/>
        </p:nvSpPr>
        <p:spPr>
          <a:xfrm>
            <a:off x="2753772" y="1748972"/>
            <a:ext cx="1665827" cy="2007240"/>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任意形状 26">
            <a:extLst>
              <a:ext uri="{FF2B5EF4-FFF2-40B4-BE49-F238E27FC236}">
                <a16:creationId xmlns:a16="http://schemas.microsoft.com/office/drawing/2014/main" id="{774F8EDD-4BD8-FE70-CBE0-D5CF9AFF85FE}"/>
              </a:ext>
            </a:extLst>
          </p:cNvPr>
          <p:cNvSpPr/>
          <p:nvPr/>
        </p:nvSpPr>
        <p:spPr>
          <a:xfrm flipH="1">
            <a:off x="5257283" y="1767331"/>
            <a:ext cx="45905" cy="2007241"/>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任意形状 27">
            <a:extLst>
              <a:ext uri="{FF2B5EF4-FFF2-40B4-BE49-F238E27FC236}">
                <a16:creationId xmlns:a16="http://schemas.microsoft.com/office/drawing/2014/main" id="{2F5AA7DC-03CF-CE3F-AF0B-6FE7B1AA6E7C}"/>
              </a:ext>
            </a:extLst>
          </p:cNvPr>
          <p:cNvSpPr/>
          <p:nvPr/>
        </p:nvSpPr>
        <p:spPr>
          <a:xfrm flipH="1">
            <a:off x="5409682" y="1919732"/>
            <a:ext cx="1492675" cy="1649038"/>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C6FF347C-D6DA-6C47-BD4C-2141BD858492}"/>
              </a:ext>
            </a:extLst>
          </p:cNvPr>
          <p:cNvSpPr txBox="1"/>
          <p:nvPr/>
        </p:nvSpPr>
        <p:spPr>
          <a:xfrm>
            <a:off x="5076056" y="4864885"/>
            <a:ext cx="811007" cy="369332"/>
          </a:xfrm>
          <a:prstGeom prst="rect">
            <a:avLst/>
          </a:prstGeom>
          <a:noFill/>
        </p:spPr>
        <p:txBody>
          <a:bodyPr wrap="square" rtlCol="0">
            <a:spAutoFit/>
          </a:bodyPr>
          <a:lstStyle/>
          <a:p>
            <a:pPr algn="ctr"/>
            <a:r>
              <a:rPr kumimoji="1" lang="en-US" altLang="zh-CN" dirty="0"/>
              <a:t>…</a:t>
            </a:r>
            <a:endParaRPr kumimoji="1" lang="zh-CN" altLang="en-US" dirty="0"/>
          </a:p>
        </p:txBody>
      </p:sp>
    </p:spTree>
    <p:extLst>
      <p:ext uri="{BB962C8B-B14F-4D97-AF65-F5344CB8AC3E}">
        <p14:creationId xmlns:p14="http://schemas.microsoft.com/office/powerpoint/2010/main" val="346320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F716F6-BBFA-F424-C9F6-CE99E4AF64BF}"/>
              </a:ext>
            </a:extLst>
          </p:cNvPr>
          <p:cNvSpPr>
            <a:spLocks noGrp="1"/>
          </p:cNvSpPr>
          <p:nvPr>
            <p:ph type="title"/>
          </p:nvPr>
        </p:nvSpPr>
        <p:spPr/>
        <p:txBody>
          <a:bodyPr/>
          <a:lstStyle/>
          <a:p>
            <a:r>
              <a:rPr kumimoji="1" lang="en-US" altLang="zh-CN" dirty="0"/>
              <a:t>From theory to reality </a:t>
            </a:r>
            <a:endParaRPr kumimoji="1" lang="zh-CN" altLang="en-US" dirty="0"/>
          </a:p>
        </p:txBody>
      </p:sp>
      <p:sp>
        <p:nvSpPr>
          <p:cNvPr id="3" name="内容占位符 2">
            <a:extLst>
              <a:ext uri="{FF2B5EF4-FFF2-40B4-BE49-F238E27FC236}">
                <a16:creationId xmlns:a16="http://schemas.microsoft.com/office/drawing/2014/main" id="{A7CCE5C1-D739-302C-042E-B84152D04151}"/>
              </a:ext>
            </a:extLst>
          </p:cNvPr>
          <p:cNvSpPr>
            <a:spLocks noGrp="1"/>
          </p:cNvSpPr>
          <p:nvPr>
            <p:ph idx="1"/>
          </p:nvPr>
        </p:nvSpPr>
        <p:spPr/>
        <p:txBody>
          <a:bodyPr/>
          <a:lstStyle/>
          <a:p>
            <a:r>
              <a:rPr kumimoji="1" lang="en-US" altLang="zh-CN" dirty="0"/>
              <a:t>Strategy (in theory)  </a:t>
            </a:r>
          </a:p>
          <a:p>
            <a:pPr lvl="1"/>
            <a:r>
              <a:rPr kumimoji="1" lang="en-US" altLang="zh-CN" dirty="0"/>
              <a:t>Step 1: decompose the file into M pieces, count top 5 concurrently </a:t>
            </a:r>
          </a:p>
          <a:p>
            <a:pPr lvl="1"/>
            <a:r>
              <a:rPr kumimoji="1" lang="en-US" altLang="zh-CN" dirty="0"/>
              <a:t>Step 2: merge the top 5 from all the others &amp; calculate the final top 5</a:t>
            </a:r>
            <a:endParaRPr kumimoji="1" lang="zh-CN" altLang="en-US" dirty="0"/>
          </a:p>
          <a:p>
            <a:r>
              <a:rPr kumimoji="1" lang="en-US" altLang="zh-CN" dirty="0"/>
              <a:t>Step #1 </a:t>
            </a:r>
          </a:p>
          <a:p>
            <a:pPr lvl="1"/>
            <a:r>
              <a:rPr kumimoji="1" lang="en-US" altLang="zh-CN" dirty="0"/>
              <a:t>How to decompose? How to assign threads to do chunks? </a:t>
            </a:r>
          </a:p>
          <a:p>
            <a:pPr lvl="1"/>
            <a:r>
              <a:rPr kumimoji="1" lang="en-US" altLang="zh-CN" b="1" dirty="0"/>
              <a:t>Try #1:  </a:t>
            </a:r>
            <a:r>
              <a:rPr kumimoji="1" lang="en-US" altLang="zh-CN" dirty="0" err="1"/>
              <a:t>ssh</a:t>
            </a:r>
            <a:r>
              <a:rPr kumimoji="1" lang="en-US" altLang="zh-CN" dirty="0"/>
              <a:t> to M machines, run the program, each given a different file</a:t>
            </a:r>
          </a:p>
          <a:p>
            <a:r>
              <a:rPr kumimoji="1" lang="en-US" altLang="zh-CN" dirty="0"/>
              <a:t>Step #2</a:t>
            </a:r>
          </a:p>
          <a:p>
            <a:pPr lvl="1"/>
            <a:r>
              <a:rPr kumimoji="1" lang="en-US" altLang="zh-CN" dirty="0"/>
              <a:t>How can we collect the results from all the others?  </a:t>
            </a:r>
          </a:p>
        </p:txBody>
      </p:sp>
      <p:sp>
        <p:nvSpPr>
          <p:cNvPr id="4" name="灯片编号占位符 3">
            <a:extLst>
              <a:ext uri="{FF2B5EF4-FFF2-40B4-BE49-F238E27FC236}">
                <a16:creationId xmlns:a16="http://schemas.microsoft.com/office/drawing/2014/main" id="{0BAF3777-3902-50B6-8D03-5C67E9AA96E3}"/>
              </a:ext>
            </a:extLst>
          </p:cNvPr>
          <p:cNvSpPr>
            <a:spLocks noGrp="1"/>
          </p:cNvSpPr>
          <p:nvPr>
            <p:ph type="sldNum" sz="quarter" idx="12"/>
          </p:nvPr>
        </p:nvSpPr>
        <p:spPr/>
        <p:txBody>
          <a:bodyPr/>
          <a:lstStyle/>
          <a:p>
            <a:fld id="{ADE361C3-C043-4A6E-BDCE-8DA1E7D90A3B}" type="slidenum">
              <a:rPr lang="zh-CN" altLang="en-US" smtClean="0"/>
              <a:t>29</a:t>
            </a:fld>
            <a:endParaRPr lang="zh-CN" altLang="en-US"/>
          </a:p>
        </p:txBody>
      </p:sp>
    </p:spTree>
    <p:extLst>
      <p:ext uri="{BB962C8B-B14F-4D97-AF65-F5344CB8AC3E}">
        <p14:creationId xmlns:p14="http://schemas.microsoft.com/office/powerpoint/2010/main" val="2598681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D33CCB-850A-2182-A4EE-477A03885686}"/>
              </a:ext>
            </a:extLst>
          </p:cNvPr>
          <p:cNvSpPr>
            <a:spLocks noGrp="1"/>
          </p:cNvSpPr>
          <p:nvPr>
            <p:ph type="title"/>
          </p:nvPr>
        </p:nvSpPr>
        <p:spPr/>
        <p:txBody>
          <a:bodyPr/>
          <a:lstStyle/>
          <a:p>
            <a:r>
              <a:rPr kumimoji="1" lang="en-US" altLang="zh-CN" dirty="0"/>
              <a:t>Scaling log processing using RPC: step #2</a:t>
            </a:r>
            <a:endParaRPr kumimoji="1" lang="zh-CN" altLang="en-US" dirty="0"/>
          </a:p>
        </p:txBody>
      </p:sp>
      <p:sp>
        <p:nvSpPr>
          <p:cNvPr id="3" name="内容占位符 2">
            <a:extLst>
              <a:ext uri="{FF2B5EF4-FFF2-40B4-BE49-F238E27FC236}">
                <a16:creationId xmlns:a16="http://schemas.microsoft.com/office/drawing/2014/main" id="{9E02E862-050B-B6B0-1D28-11483C870110}"/>
              </a:ext>
            </a:extLst>
          </p:cNvPr>
          <p:cNvSpPr>
            <a:spLocks noGrp="1"/>
          </p:cNvSpPr>
          <p:nvPr>
            <p:ph idx="1"/>
          </p:nvPr>
        </p:nvSpPr>
        <p:spPr>
          <a:xfrm>
            <a:off x="3779912" y="1129308"/>
            <a:ext cx="4968552" cy="1800200"/>
          </a:xfrm>
          <a:ln>
            <a:solidFill>
              <a:schemeClr val="tx1"/>
            </a:solidFill>
          </a:ln>
        </p:spPr>
        <p:txBody>
          <a:bodyPr>
            <a:normAutofit fontScale="92500"/>
          </a:bodyPr>
          <a:lstStyle/>
          <a:p>
            <a:pPr>
              <a:spcBef>
                <a:spcPts val="0"/>
              </a:spcBef>
            </a:pPr>
            <a:r>
              <a:rPr kumimoji="1" lang="en-US" altLang="zh-CN" b="0" dirty="0">
                <a:solidFill>
                  <a:schemeClr val="accent6"/>
                </a:solidFill>
                <a:latin typeface="Consolas" panose="020B0609020204030204" pitchFamily="49" charset="0"/>
                <a:cs typeface="Consolas" panose="020B0609020204030204" pitchFamily="49" charset="0"/>
              </a:rPr>
              <a:t>for w in workers:</a:t>
            </a:r>
          </a:p>
          <a:p>
            <a:pPr>
              <a:spcBef>
                <a:spcPts val="0"/>
              </a:spcBef>
            </a:pPr>
            <a:r>
              <a:rPr kumimoji="1" lang="en-US" altLang="zh-CN" b="0" dirty="0">
                <a:solidFill>
                  <a:schemeClr val="accent6"/>
                </a:solidFill>
                <a:latin typeface="Consolas" panose="020B0609020204030204" pitchFamily="49" charset="0"/>
                <a:cs typeface="Consolas" panose="020B0609020204030204" pitchFamily="49" charset="0"/>
              </a:rPr>
              <a:t>    </a:t>
            </a:r>
            <a:r>
              <a:rPr kumimoji="1" lang="en-US" altLang="zh-CN" b="0" dirty="0" err="1">
                <a:solidFill>
                  <a:schemeClr val="accent6"/>
                </a:solidFill>
                <a:latin typeface="Consolas" panose="020B0609020204030204" pitchFamily="49" charset="0"/>
                <a:cs typeface="Consolas" panose="020B0609020204030204" pitchFamily="49" charset="0"/>
              </a:rPr>
              <a:t>execute_command</a:t>
            </a:r>
            <a:r>
              <a:rPr kumimoji="1" lang="en-US" altLang="zh-CN" b="0" dirty="0">
                <a:solidFill>
                  <a:schemeClr val="accent6"/>
                </a:solidFill>
                <a:latin typeface="Consolas" panose="020B0609020204030204" pitchFamily="49" charset="0"/>
                <a:cs typeface="Consolas" panose="020B0609020204030204" pitchFamily="49" charset="0"/>
              </a:rPr>
              <a:t>(w,...) // parallelly</a:t>
            </a:r>
          </a:p>
          <a:p>
            <a:pPr>
              <a:spcBef>
                <a:spcPts val="0"/>
              </a:spcBef>
            </a:pPr>
            <a:r>
              <a:rPr kumimoji="1" lang="en-US" altLang="zh-CN" b="0" dirty="0">
                <a:solidFill>
                  <a:schemeClr val="tx1"/>
                </a:solidFill>
                <a:latin typeface="Consolas" panose="020B0609020204030204" pitchFamily="49" charset="0"/>
                <a:cs typeface="Consolas" panose="020B0609020204030204" pitchFamily="49" charset="0"/>
              </a:rPr>
              <a:t>res = []</a:t>
            </a:r>
          </a:p>
          <a:p>
            <a:pPr>
              <a:spcBef>
                <a:spcPts val="0"/>
              </a:spcBef>
            </a:pPr>
            <a:r>
              <a:rPr kumimoji="1" lang="en-US" altLang="zh-CN" b="0" dirty="0">
                <a:solidFill>
                  <a:schemeClr val="tx1"/>
                </a:solidFill>
                <a:latin typeface="Consolas" panose="020B0609020204030204" pitchFamily="49" charset="0"/>
                <a:cs typeface="Consolas" panose="020B0609020204030204" pitchFamily="49" charset="0"/>
              </a:rPr>
              <a:t>for machines in workers:</a:t>
            </a:r>
          </a:p>
          <a:p>
            <a:pPr>
              <a:spcBef>
                <a:spcPts val="0"/>
              </a:spcBef>
            </a:pPr>
            <a:r>
              <a:rPr kumimoji="1" lang="en-US" altLang="zh-CN" b="0" dirty="0">
                <a:solidFill>
                  <a:schemeClr val="tx1"/>
                </a:solidFill>
                <a:latin typeface="Consolas" panose="020B0609020204030204" pitchFamily="49" charset="0"/>
                <a:cs typeface="Consolas" panose="020B0609020204030204" pitchFamily="49" charset="0"/>
              </a:rPr>
              <a:t>    </a:t>
            </a:r>
            <a:r>
              <a:rPr kumimoji="1" lang="en-US" altLang="zh-CN" b="0" dirty="0" err="1">
                <a:solidFill>
                  <a:schemeClr val="tx1"/>
                </a:solidFill>
                <a:latin typeface="Consolas" panose="020B0609020204030204" pitchFamily="49" charset="0"/>
                <a:cs typeface="Consolas" panose="020B0609020204030204" pitchFamily="49" charset="0"/>
              </a:rPr>
              <a:t>res.append</a:t>
            </a:r>
            <a:r>
              <a:rPr kumimoji="1" lang="en-US" altLang="zh-CN" b="0" dirty="0">
                <a:solidFill>
                  <a:schemeClr val="tx1"/>
                </a:solidFill>
                <a:latin typeface="Consolas" panose="020B0609020204030204" pitchFamily="49" charset="0"/>
                <a:cs typeface="Consolas" panose="020B0609020204030204" pitchFamily="49" charset="0"/>
              </a:rPr>
              <a:t>(</a:t>
            </a:r>
            <a:r>
              <a:rPr kumimoji="1" lang="en-US" altLang="zh-CN" b="0" dirty="0" err="1">
                <a:solidFill>
                  <a:schemeClr val="tx1"/>
                </a:solidFill>
                <a:latin typeface="Consolas" panose="020B0609020204030204" pitchFamily="49" charset="0"/>
                <a:cs typeface="Consolas" panose="020B0609020204030204" pitchFamily="49" charset="0"/>
              </a:rPr>
              <a:t>get_res</a:t>
            </a:r>
            <a:r>
              <a:rPr kumimoji="1" lang="en-US" altLang="zh-CN" b="0" dirty="0">
                <a:solidFill>
                  <a:schemeClr val="tx1"/>
                </a:solidFill>
                <a:latin typeface="Consolas" panose="020B0609020204030204" pitchFamily="49" charset="0"/>
                <a:cs typeface="Consolas" panose="020B0609020204030204" pitchFamily="49" charset="0"/>
              </a:rPr>
              <a:t>(w))</a:t>
            </a:r>
            <a:endParaRPr kumimoji="1" lang="zh-CN" altLang="en-US" b="0" dirty="0">
              <a:solidFill>
                <a:schemeClr val="tx1"/>
              </a:solidFill>
              <a:latin typeface="Consolas" panose="020B0609020204030204" pitchFamily="49" charset="0"/>
              <a:cs typeface="Consolas" panose="020B0609020204030204" pitchFamily="49" charset="0"/>
            </a:endParaRPr>
          </a:p>
        </p:txBody>
      </p:sp>
      <p:sp>
        <p:nvSpPr>
          <p:cNvPr id="4" name="灯片编号占位符 3">
            <a:extLst>
              <a:ext uri="{FF2B5EF4-FFF2-40B4-BE49-F238E27FC236}">
                <a16:creationId xmlns:a16="http://schemas.microsoft.com/office/drawing/2014/main" id="{551B5F4A-2968-E3AC-9562-1D1A9C64F318}"/>
              </a:ext>
            </a:extLst>
          </p:cNvPr>
          <p:cNvSpPr>
            <a:spLocks noGrp="1"/>
          </p:cNvSpPr>
          <p:nvPr>
            <p:ph type="sldNum" sz="quarter" idx="12"/>
          </p:nvPr>
        </p:nvSpPr>
        <p:spPr/>
        <p:txBody>
          <a:bodyPr/>
          <a:lstStyle/>
          <a:p>
            <a:fld id="{ADE361C3-C043-4A6E-BDCE-8DA1E7D90A3B}" type="slidenum">
              <a:rPr lang="zh-CN" altLang="en-US" smtClean="0"/>
              <a:t>30</a:t>
            </a:fld>
            <a:endParaRPr lang="zh-CN" altLang="en-US"/>
          </a:p>
        </p:txBody>
      </p:sp>
      <p:pic>
        <p:nvPicPr>
          <p:cNvPr id="5" name="图片 4">
            <a:extLst>
              <a:ext uri="{FF2B5EF4-FFF2-40B4-BE49-F238E27FC236}">
                <a16:creationId xmlns:a16="http://schemas.microsoft.com/office/drawing/2014/main" id="{D8089DAC-55D4-F7BC-4571-B5F45487D97D}"/>
              </a:ext>
            </a:extLst>
          </p:cNvPr>
          <p:cNvPicPr>
            <a:picLocks noChangeAspect="1"/>
          </p:cNvPicPr>
          <p:nvPr/>
        </p:nvPicPr>
        <p:blipFill>
          <a:blip r:embed="rId3"/>
          <a:stretch>
            <a:fillRect/>
          </a:stretch>
        </p:blipFill>
        <p:spPr>
          <a:xfrm>
            <a:off x="827584" y="4585692"/>
            <a:ext cx="936104" cy="936104"/>
          </a:xfrm>
          <a:prstGeom prst="rect">
            <a:avLst/>
          </a:prstGeom>
        </p:spPr>
      </p:pic>
      <p:pic>
        <p:nvPicPr>
          <p:cNvPr id="6" name="图片 5">
            <a:extLst>
              <a:ext uri="{FF2B5EF4-FFF2-40B4-BE49-F238E27FC236}">
                <a16:creationId xmlns:a16="http://schemas.microsoft.com/office/drawing/2014/main" id="{FEA49E9E-CDD2-69CC-D7D6-1861D8F67F09}"/>
              </a:ext>
            </a:extLst>
          </p:cNvPr>
          <p:cNvPicPr>
            <a:picLocks noChangeAspect="1"/>
          </p:cNvPicPr>
          <p:nvPr/>
        </p:nvPicPr>
        <p:blipFill>
          <a:blip r:embed="rId3"/>
          <a:stretch>
            <a:fillRect/>
          </a:stretch>
        </p:blipFill>
        <p:spPr>
          <a:xfrm>
            <a:off x="2267744" y="4585692"/>
            <a:ext cx="936104" cy="936104"/>
          </a:xfrm>
          <a:prstGeom prst="rect">
            <a:avLst/>
          </a:prstGeom>
        </p:spPr>
      </p:pic>
      <p:pic>
        <p:nvPicPr>
          <p:cNvPr id="7" name="图片 6">
            <a:extLst>
              <a:ext uri="{FF2B5EF4-FFF2-40B4-BE49-F238E27FC236}">
                <a16:creationId xmlns:a16="http://schemas.microsoft.com/office/drawing/2014/main" id="{A41CA51F-5C06-455F-C352-6575CF555108}"/>
              </a:ext>
            </a:extLst>
          </p:cNvPr>
          <p:cNvPicPr>
            <a:picLocks noChangeAspect="1"/>
          </p:cNvPicPr>
          <p:nvPr/>
        </p:nvPicPr>
        <p:blipFill>
          <a:blip r:embed="rId3"/>
          <a:stretch>
            <a:fillRect/>
          </a:stretch>
        </p:blipFill>
        <p:spPr>
          <a:xfrm>
            <a:off x="3707904" y="4581499"/>
            <a:ext cx="936104" cy="936104"/>
          </a:xfrm>
          <a:prstGeom prst="rect">
            <a:avLst/>
          </a:prstGeom>
        </p:spPr>
      </p:pic>
      <p:pic>
        <p:nvPicPr>
          <p:cNvPr id="8" name="图片 7">
            <a:extLst>
              <a:ext uri="{FF2B5EF4-FFF2-40B4-BE49-F238E27FC236}">
                <a16:creationId xmlns:a16="http://schemas.microsoft.com/office/drawing/2014/main" id="{181FFCEA-0F34-B4C6-B862-F7DE7B596ADA}"/>
              </a:ext>
            </a:extLst>
          </p:cNvPr>
          <p:cNvPicPr>
            <a:picLocks noChangeAspect="1"/>
          </p:cNvPicPr>
          <p:nvPr/>
        </p:nvPicPr>
        <p:blipFill>
          <a:blip r:embed="rId3"/>
          <a:stretch>
            <a:fillRect/>
          </a:stretch>
        </p:blipFill>
        <p:spPr>
          <a:xfrm>
            <a:off x="6228184" y="4585692"/>
            <a:ext cx="936104" cy="936104"/>
          </a:xfrm>
          <a:prstGeom prst="rect">
            <a:avLst/>
          </a:prstGeom>
        </p:spPr>
      </p:pic>
      <p:pic>
        <p:nvPicPr>
          <p:cNvPr id="9" name="图片 8">
            <a:extLst>
              <a:ext uri="{FF2B5EF4-FFF2-40B4-BE49-F238E27FC236}">
                <a16:creationId xmlns:a16="http://schemas.microsoft.com/office/drawing/2014/main" id="{F8978F66-AA4D-D582-46B5-29C79CFC2444}"/>
              </a:ext>
            </a:extLst>
          </p:cNvPr>
          <p:cNvPicPr>
            <a:picLocks noChangeAspect="1"/>
          </p:cNvPicPr>
          <p:nvPr/>
        </p:nvPicPr>
        <p:blipFill>
          <a:blip r:embed="rId3"/>
          <a:stretch>
            <a:fillRect/>
          </a:stretch>
        </p:blipFill>
        <p:spPr>
          <a:xfrm>
            <a:off x="827584" y="1381336"/>
            <a:ext cx="936104" cy="936104"/>
          </a:xfrm>
          <a:prstGeom prst="rect">
            <a:avLst/>
          </a:prstGeom>
        </p:spPr>
      </p:pic>
      <p:pic>
        <p:nvPicPr>
          <p:cNvPr id="10" name="图片 9">
            <a:extLst>
              <a:ext uri="{FF2B5EF4-FFF2-40B4-BE49-F238E27FC236}">
                <a16:creationId xmlns:a16="http://schemas.microsoft.com/office/drawing/2014/main" id="{596FDB43-FCE5-6B22-43AF-B79F16EC68BC}"/>
              </a:ext>
            </a:extLst>
          </p:cNvPr>
          <p:cNvPicPr>
            <a:picLocks noChangeAspect="1"/>
          </p:cNvPicPr>
          <p:nvPr/>
        </p:nvPicPr>
        <p:blipFill>
          <a:blip r:embed="rId4"/>
          <a:stretch>
            <a:fillRect/>
          </a:stretch>
        </p:blipFill>
        <p:spPr>
          <a:xfrm>
            <a:off x="181352" y="3721596"/>
            <a:ext cx="2228568" cy="936105"/>
          </a:xfrm>
          <a:prstGeom prst="rect">
            <a:avLst/>
          </a:prstGeom>
          <a:ln w="19050">
            <a:solidFill>
              <a:schemeClr val="tx1"/>
            </a:solidFill>
          </a:ln>
        </p:spPr>
      </p:pic>
      <p:pic>
        <p:nvPicPr>
          <p:cNvPr id="11" name="图片 10">
            <a:extLst>
              <a:ext uri="{FF2B5EF4-FFF2-40B4-BE49-F238E27FC236}">
                <a16:creationId xmlns:a16="http://schemas.microsoft.com/office/drawing/2014/main" id="{01FD8C92-A3D2-D89C-311E-B8C91E1E5972}"/>
              </a:ext>
            </a:extLst>
          </p:cNvPr>
          <p:cNvPicPr>
            <a:picLocks noChangeAspect="1"/>
          </p:cNvPicPr>
          <p:nvPr/>
        </p:nvPicPr>
        <p:blipFill>
          <a:blip r:embed="rId4"/>
          <a:stretch>
            <a:fillRect/>
          </a:stretch>
        </p:blipFill>
        <p:spPr>
          <a:xfrm>
            <a:off x="1717783" y="3712325"/>
            <a:ext cx="2228568" cy="936105"/>
          </a:xfrm>
          <a:prstGeom prst="rect">
            <a:avLst/>
          </a:prstGeom>
          <a:ln w="19050">
            <a:solidFill>
              <a:schemeClr val="tx1"/>
            </a:solidFill>
          </a:ln>
        </p:spPr>
      </p:pic>
      <p:pic>
        <p:nvPicPr>
          <p:cNvPr id="12" name="图片 11">
            <a:extLst>
              <a:ext uri="{FF2B5EF4-FFF2-40B4-BE49-F238E27FC236}">
                <a16:creationId xmlns:a16="http://schemas.microsoft.com/office/drawing/2014/main" id="{7C1DB684-68AF-2E34-37AC-AF68AC22263B}"/>
              </a:ext>
            </a:extLst>
          </p:cNvPr>
          <p:cNvPicPr>
            <a:picLocks noChangeAspect="1"/>
          </p:cNvPicPr>
          <p:nvPr/>
        </p:nvPicPr>
        <p:blipFill>
          <a:blip r:embed="rId4"/>
          <a:stretch>
            <a:fillRect/>
          </a:stretch>
        </p:blipFill>
        <p:spPr>
          <a:xfrm>
            <a:off x="3295723" y="3711470"/>
            <a:ext cx="2228568" cy="936105"/>
          </a:xfrm>
          <a:prstGeom prst="rect">
            <a:avLst/>
          </a:prstGeom>
          <a:ln w="19050">
            <a:solidFill>
              <a:schemeClr val="tx1"/>
            </a:solidFill>
          </a:ln>
        </p:spPr>
      </p:pic>
      <p:pic>
        <p:nvPicPr>
          <p:cNvPr id="13" name="图片 12">
            <a:extLst>
              <a:ext uri="{FF2B5EF4-FFF2-40B4-BE49-F238E27FC236}">
                <a16:creationId xmlns:a16="http://schemas.microsoft.com/office/drawing/2014/main" id="{F47656A7-6F4B-8767-EA09-F87FEDE45546}"/>
              </a:ext>
            </a:extLst>
          </p:cNvPr>
          <p:cNvPicPr>
            <a:picLocks noChangeAspect="1"/>
          </p:cNvPicPr>
          <p:nvPr/>
        </p:nvPicPr>
        <p:blipFill>
          <a:blip r:embed="rId4"/>
          <a:stretch>
            <a:fillRect/>
          </a:stretch>
        </p:blipFill>
        <p:spPr>
          <a:xfrm>
            <a:off x="5868144" y="3721596"/>
            <a:ext cx="2228568" cy="936105"/>
          </a:xfrm>
          <a:prstGeom prst="rect">
            <a:avLst/>
          </a:prstGeom>
          <a:ln w="19050">
            <a:solidFill>
              <a:schemeClr val="tx1"/>
            </a:solidFill>
          </a:ln>
        </p:spPr>
      </p:pic>
      <p:sp>
        <p:nvSpPr>
          <p:cNvPr id="15" name="矩形 14">
            <a:extLst>
              <a:ext uri="{FF2B5EF4-FFF2-40B4-BE49-F238E27FC236}">
                <a16:creationId xmlns:a16="http://schemas.microsoft.com/office/drawing/2014/main" id="{00F17EDF-5CA0-8A99-C3A4-F48ACDDA5C17}"/>
              </a:ext>
            </a:extLst>
          </p:cNvPr>
          <p:cNvSpPr/>
          <p:nvPr/>
        </p:nvSpPr>
        <p:spPr>
          <a:xfrm>
            <a:off x="4933460" y="3805773"/>
            <a:ext cx="72008" cy="100932"/>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C5F41FB1-3422-AD19-C6A1-99FCC52C16AD}"/>
              </a:ext>
            </a:extLst>
          </p:cNvPr>
          <p:cNvSpPr txBox="1"/>
          <p:nvPr/>
        </p:nvSpPr>
        <p:spPr>
          <a:xfrm>
            <a:off x="4791434" y="3756211"/>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.3</a:t>
            </a:r>
            <a:endParaRPr kumimoji="1" lang="zh-CN" altLang="en-US" sz="700" dirty="0">
              <a:latin typeface="Consolas" panose="020B0609020204030204" pitchFamily="49" charset="0"/>
              <a:cs typeface="Consolas" panose="020B0609020204030204" pitchFamily="49" charset="0"/>
            </a:endParaRPr>
          </a:p>
        </p:txBody>
      </p:sp>
      <p:sp>
        <p:nvSpPr>
          <p:cNvPr id="17" name="矩形 16">
            <a:extLst>
              <a:ext uri="{FF2B5EF4-FFF2-40B4-BE49-F238E27FC236}">
                <a16:creationId xmlns:a16="http://schemas.microsoft.com/office/drawing/2014/main" id="{BC3F2221-E2F6-FCFB-A7BF-A96707DD0B7D}"/>
              </a:ext>
            </a:extLst>
          </p:cNvPr>
          <p:cNvSpPr/>
          <p:nvPr/>
        </p:nvSpPr>
        <p:spPr>
          <a:xfrm>
            <a:off x="7524328" y="3793604"/>
            <a:ext cx="72008" cy="150493"/>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7B76BD1F-C80B-7AB9-BD58-57A72BD4AA1B}"/>
              </a:ext>
            </a:extLst>
          </p:cNvPr>
          <p:cNvSpPr txBox="1"/>
          <p:nvPr/>
        </p:nvSpPr>
        <p:spPr>
          <a:xfrm>
            <a:off x="7382302" y="3764273"/>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.4</a:t>
            </a:r>
            <a:endParaRPr kumimoji="1" lang="zh-CN" altLang="en-US" sz="700" dirty="0">
              <a:latin typeface="Consolas" panose="020B0609020204030204" pitchFamily="49" charset="0"/>
              <a:cs typeface="Consolas" panose="020B0609020204030204" pitchFamily="49" charset="0"/>
            </a:endParaRPr>
          </a:p>
        </p:txBody>
      </p:sp>
      <p:cxnSp>
        <p:nvCxnSpPr>
          <p:cNvPr id="19" name="直线连接符 18">
            <a:extLst>
              <a:ext uri="{FF2B5EF4-FFF2-40B4-BE49-F238E27FC236}">
                <a16:creationId xmlns:a16="http://schemas.microsoft.com/office/drawing/2014/main" id="{74F44762-CD75-B867-EC19-334E44FE79B1}"/>
              </a:ext>
            </a:extLst>
          </p:cNvPr>
          <p:cNvCxnSpPr/>
          <p:nvPr/>
        </p:nvCxnSpPr>
        <p:spPr>
          <a:xfrm flipV="1">
            <a:off x="1907704" y="1129308"/>
            <a:ext cx="1872208"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线连接符 19">
            <a:extLst>
              <a:ext uri="{FF2B5EF4-FFF2-40B4-BE49-F238E27FC236}">
                <a16:creationId xmlns:a16="http://schemas.microsoft.com/office/drawing/2014/main" id="{918E8C93-2569-EE15-49C3-600836FFBF1D}"/>
              </a:ext>
            </a:extLst>
          </p:cNvPr>
          <p:cNvCxnSpPr>
            <a:cxnSpLocks/>
          </p:cNvCxnSpPr>
          <p:nvPr/>
        </p:nvCxnSpPr>
        <p:spPr>
          <a:xfrm>
            <a:off x="1763688" y="2097011"/>
            <a:ext cx="2016224" cy="8158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任意形状 22">
            <a:extLst>
              <a:ext uri="{FF2B5EF4-FFF2-40B4-BE49-F238E27FC236}">
                <a16:creationId xmlns:a16="http://schemas.microsoft.com/office/drawing/2014/main" id="{D1BCF1C6-0DBD-B7E0-B06A-10963A429AA7}"/>
              </a:ext>
            </a:extLst>
          </p:cNvPr>
          <p:cNvSpPr/>
          <p:nvPr/>
        </p:nvSpPr>
        <p:spPr>
          <a:xfrm flipH="1" flipV="1">
            <a:off x="827584" y="2698103"/>
            <a:ext cx="4536506" cy="1056690"/>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任意形状 25">
            <a:extLst>
              <a:ext uri="{FF2B5EF4-FFF2-40B4-BE49-F238E27FC236}">
                <a16:creationId xmlns:a16="http://schemas.microsoft.com/office/drawing/2014/main" id="{C1D3A09C-338C-0F07-FD97-FFB05B7E8F3E}"/>
              </a:ext>
            </a:extLst>
          </p:cNvPr>
          <p:cNvSpPr/>
          <p:nvPr/>
        </p:nvSpPr>
        <p:spPr>
          <a:xfrm flipH="1" flipV="1">
            <a:off x="2591716" y="2762152"/>
            <a:ext cx="3060404" cy="959441"/>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任意形状 26">
            <a:extLst>
              <a:ext uri="{FF2B5EF4-FFF2-40B4-BE49-F238E27FC236}">
                <a16:creationId xmlns:a16="http://schemas.microsoft.com/office/drawing/2014/main" id="{774F8EDD-4BD8-FE70-CBE0-D5CF9AFF85FE}"/>
              </a:ext>
            </a:extLst>
          </p:cNvPr>
          <p:cNvSpPr/>
          <p:nvPr/>
        </p:nvSpPr>
        <p:spPr>
          <a:xfrm flipH="1" flipV="1">
            <a:off x="4123765" y="2790226"/>
            <a:ext cx="1838809" cy="937912"/>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任意形状 27">
            <a:extLst>
              <a:ext uri="{FF2B5EF4-FFF2-40B4-BE49-F238E27FC236}">
                <a16:creationId xmlns:a16="http://schemas.microsoft.com/office/drawing/2014/main" id="{2F5AA7DC-03CF-CE3F-AF0B-6FE7B1AA6E7C}"/>
              </a:ext>
            </a:extLst>
          </p:cNvPr>
          <p:cNvSpPr/>
          <p:nvPr/>
        </p:nvSpPr>
        <p:spPr>
          <a:xfrm flipV="1">
            <a:off x="6293070" y="2790226"/>
            <a:ext cx="151138" cy="936107"/>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C6FF347C-D6DA-6C47-BD4C-2141BD858492}"/>
              </a:ext>
            </a:extLst>
          </p:cNvPr>
          <p:cNvSpPr txBox="1"/>
          <p:nvPr/>
        </p:nvSpPr>
        <p:spPr>
          <a:xfrm>
            <a:off x="5076056" y="4864885"/>
            <a:ext cx="811007" cy="369332"/>
          </a:xfrm>
          <a:prstGeom prst="rect">
            <a:avLst/>
          </a:prstGeom>
          <a:noFill/>
        </p:spPr>
        <p:txBody>
          <a:bodyPr wrap="square" rtlCol="0">
            <a:spAutoFit/>
          </a:bodyPr>
          <a:lstStyle/>
          <a:p>
            <a:pPr algn="ctr"/>
            <a:r>
              <a:rPr kumimoji="1" lang="en-US" altLang="zh-CN" dirty="0"/>
              <a:t>…</a:t>
            </a:r>
            <a:endParaRPr kumimoji="1" lang="zh-CN" altLang="en-US" dirty="0"/>
          </a:p>
        </p:txBody>
      </p:sp>
    </p:spTree>
    <p:extLst>
      <p:ext uri="{BB962C8B-B14F-4D97-AF65-F5344CB8AC3E}">
        <p14:creationId xmlns:p14="http://schemas.microsoft.com/office/powerpoint/2010/main" val="1023074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FF9F10-B7A8-124B-A49C-FE8286BD4F14}"/>
              </a:ext>
            </a:extLst>
          </p:cNvPr>
          <p:cNvSpPr>
            <a:spLocks noGrp="1"/>
          </p:cNvSpPr>
          <p:nvPr>
            <p:ph type="title"/>
          </p:nvPr>
        </p:nvSpPr>
        <p:spPr/>
        <p:txBody>
          <a:bodyPr/>
          <a:lstStyle/>
          <a:p>
            <a:r>
              <a:rPr kumimoji="1" lang="en-US" altLang="zh-CN" dirty="0"/>
              <a:t>Building application with distributed computing</a:t>
            </a:r>
            <a:endParaRPr kumimoji="1" lang="zh-CN" altLang="en-US" dirty="0"/>
          </a:p>
        </p:txBody>
      </p:sp>
      <p:sp>
        <p:nvSpPr>
          <p:cNvPr id="3" name="内容占位符 2">
            <a:extLst>
              <a:ext uri="{FF2B5EF4-FFF2-40B4-BE49-F238E27FC236}">
                <a16:creationId xmlns:a16="http://schemas.microsoft.com/office/drawing/2014/main" id="{C1268452-2722-5745-9A3B-676FBA3D244B}"/>
              </a:ext>
            </a:extLst>
          </p:cNvPr>
          <p:cNvSpPr>
            <a:spLocks noGrp="1"/>
          </p:cNvSpPr>
          <p:nvPr>
            <p:ph idx="1"/>
          </p:nvPr>
        </p:nvSpPr>
        <p:spPr/>
        <p:txBody>
          <a:bodyPr/>
          <a:lstStyle/>
          <a:p>
            <a:r>
              <a:rPr kumimoji="1" lang="en" altLang="zh-CN" dirty="0">
                <a:solidFill>
                  <a:srgbClr val="C00000"/>
                </a:solidFill>
              </a:rPr>
              <a:t>ML</a:t>
            </a:r>
            <a:r>
              <a:rPr kumimoji="1" lang="en" altLang="zh-CN" b="0" dirty="0"/>
              <a:t> </a:t>
            </a:r>
            <a:r>
              <a:rPr kumimoji="1" lang="en" altLang="zh-CN" dirty="0">
                <a:solidFill>
                  <a:srgbClr val="C00000"/>
                </a:solidFill>
              </a:rPr>
              <a:t>experts</a:t>
            </a:r>
            <a:r>
              <a:rPr kumimoji="1" lang="en" altLang="zh-CN" b="0" dirty="0"/>
              <a:t> repeatedly solve </a:t>
            </a:r>
            <a:r>
              <a:rPr kumimoji="1" lang="en" altLang="zh-CN" dirty="0">
                <a:solidFill>
                  <a:srgbClr val="C00000"/>
                </a:solidFill>
              </a:rPr>
              <a:t>the same </a:t>
            </a:r>
            <a:r>
              <a:rPr kumimoji="1" lang="en" altLang="zh-CN" b="0" dirty="0"/>
              <a:t>parallel design challenges</a:t>
            </a:r>
          </a:p>
          <a:p>
            <a:pPr lvl="1"/>
            <a:r>
              <a:rPr kumimoji="1" lang="en-US" altLang="zh-CN" dirty="0"/>
              <a:t>Implement</a:t>
            </a:r>
            <a:r>
              <a:rPr kumimoji="1" lang="en" altLang="zh-CN" dirty="0"/>
              <a:t> and debug complex parallel &amp; distributed systems</a:t>
            </a:r>
          </a:p>
          <a:p>
            <a:pPr lvl="1"/>
            <a:r>
              <a:rPr kumimoji="1" lang="en" altLang="zh-CN" dirty="0"/>
              <a:t>Tune for a specific parallel platform</a:t>
            </a:r>
          </a:p>
          <a:p>
            <a:r>
              <a:rPr kumimoji="1" lang="en" altLang="zh-CN" b="0" dirty="0"/>
              <a:t>6 months later, </a:t>
            </a:r>
            <a:r>
              <a:rPr kumimoji="1" lang="en-US" altLang="zh-CN" b="0" dirty="0"/>
              <a:t>a</a:t>
            </a:r>
            <a:r>
              <a:rPr kumimoji="1" lang="en" altLang="zh-CN" b="0" dirty="0"/>
              <a:t> conference paper contains: </a:t>
            </a:r>
          </a:p>
          <a:p>
            <a:endParaRPr kumimoji="1" lang="en-US" altLang="zh-CN" b="0" dirty="0"/>
          </a:p>
          <a:p>
            <a:endParaRPr kumimoji="1" lang="en-US" altLang="zh-CN" b="0" dirty="0"/>
          </a:p>
          <a:p>
            <a:r>
              <a:rPr kumimoji="1" lang="en-US" altLang="zh-CN" b="0" dirty="0"/>
              <a:t>However,</a:t>
            </a:r>
            <a:r>
              <a:rPr kumimoji="1" lang="zh-CN" altLang="en-US" b="0" dirty="0"/>
              <a:t> </a:t>
            </a:r>
            <a:r>
              <a:rPr kumimoji="1" lang="en-US" altLang="zh-CN" b="0" dirty="0"/>
              <a:t>the resulting </a:t>
            </a:r>
            <a:r>
              <a:rPr kumimoji="1" lang="en-US" altLang="zh-CN" dirty="0">
                <a:solidFill>
                  <a:srgbClr val="C00000"/>
                </a:solidFill>
              </a:rPr>
              <a:t>code</a:t>
            </a:r>
            <a:r>
              <a:rPr kumimoji="1" lang="zh-CN" altLang="en-US" dirty="0">
                <a:solidFill>
                  <a:srgbClr val="C00000"/>
                </a:solidFill>
              </a:rPr>
              <a:t> </a:t>
            </a:r>
            <a:r>
              <a:rPr kumimoji="1" lang="en-US" altLang="zh-CN" b="0" dirty="0"/>
              <a:t>will</a:t>
            </a:r>
            <a:r>
              <a:rPr kumimoji="1" lang="zh-CN" altLang="en-US" b="0" dirty="0"/>
              <a:t> </a:t>
            </a:r>
            <a:r>
              <a:rPr kumimoji="1" lang="en-US" altLang="zh-CN" b="0" dirty="0"/>
              <a:t>be</a:t>
            </a:r>
            <a:r>
              <a:rPr kumimoji="1" lang="zh-CN" altLang="en-US" b="0" dirty="0"/>
              <a:t> </a:t>
            </a:r>
            <a:r>
              <a:rPr kumimoji="1" lang="en-US" altLang="zh-CN" b="0" dirty="0"/>
              <a:t>difficult to </a:t>
            </a:r>
            <a:r>
              <a:rPr kumimoji="1" lang="en-US" altLang="zh-CN" b="1" dirty="0"/>
              <a:t>maintain</a:t>
            </a:r>
            <a:r>
              <a:rPr kumimoji="1" lang="en-US" altLang="zh-CN" b="0" dirty="0"/>
              <a:t> and </a:t>
            </a:r>
            <a:r>
              <a:rPr kumimoji="1" lang="en-US" altLang="zh-CN" b="1" dirty="0"/>
              <a:t>extend</a:t>
            </a:r>
          </a:p>
          <a:p>
            <a:endParaRPr kumimoji="1" lang="en-US" altLang="zh-CN" b="0" dirty="0"/>
          </a:p>
        </p:txBody>
      </p:sp>
      <p:sp>
        <p:nvSpPr>
          <p:cNvPr id="4" name="灯片编号占位符 3">
            <a:extLst>
              <a:ext uri="{FF2B5EF4-FFF2-40B4-BE49-F238E27FC236}">
                <a16:creationId xmlns:a16="http://schemas.microsoft.com/office/drawing/2014/main" id="{C0D56A5E-FE87-294E-9A38-D2EA598DFD0A}"/>
              </a:ext>
            </a:extLst>
          </p:cNvPr>
          <p:cNvSpPr>
            <a:spLocks noGrp="1"/>
          </p:cNvSpPr>
          <p:nvPr>
            <p:ph type="sldNum" sz="quarter" idx="12"/>
          </p:nvPr>
        </p:nvSpPr>
        <p:spPr/>
        <p:txBody>
          <a:bodyPr/>
          <a:lstStyle/>
          <a:p>
            <a:fld id="{ADE361C3-C043-4A6E-BDCE-8DA1E7D90A3B}" type="slidenum">
              <a:rPr lang="zh-CN" altLang="en-US" smtClean="0"/>
              <a:t>31</a:t>
            </a:fld>
            <a:endParaRPr lang="zh-CN" altLang="en-US"/>
          </a:p>
        </p:txBody>
      </p:sp>
      <p:sp>
        <p:nvSpPr>
          <p:cNvPr id="5" name="Rectangle 6">
            <a:extLst>
              <a:ext uri="{FF2B5EF4-FFF2-40B4-BE49-F238E27FC236}">
                <a16:creationId xmlns:a16="http://schemas.microsoft.com/office/drawing/2014/main" id="{04969F7E-8622-B944-900C-2B1264F05B94}"/>
              </a:ext>
            </a:extLst>
          </p:cNvPr>
          <p:cNvSpPr/>
          <p:nvPr/>
        </p:nvSpPr>
        <p:spPr>
          <a:xfrm>
            <a:off x="457200" y="822195"/>
            <a:ext cx="2005677" cy="369332"/>
          </a:xfrm>
          <a:prstGeom prst="rect">
            <a:avLst/>
          </a:prstGeom>
        </p:spPr>
        <p:txBody>
          <a:bodyPr wrap="none">
            <a:spAutoFit/>
          </a:bodyPr>
          <a:lstStyle/>
          <a:p>
            <a:r>
              <a:rPr lang="en" altLang="zh-CN">
                <a:solidFill>
                  <a:srgbClr val="FF0066"/>
                </a:solidFill>
              </a:rPr>
              <a:t>Graduate Student</a:t>
            </a:r>
          </a:p>
        </p:txBody>
      </p:sp>
      <p:cxnSp>
        <p:nvCxnSpPr>
          <p:cNvPr id="7" name="直线连接符 6">
            <a:extLst>
              <a:ext uri="{FF2B5EF4-FFF2-40B4-BE49-F238E27FC236}">
                <a16:creationId xmlns:a16="http://schemas.microsoft.com/office/drawing/2014/main" id="{60DE9A2A-6F23-B54A-8752-73A86C75A6B7}"/>
              </a:ext>
            </a:extLst>
          </p:cNvPr>
          <p:cNvCxnSpPr>
            <a:cxnSpLocks/>
          </p:cNvCxnSpPr>
          <p:nvPr/>
        </p:nvCxnSpPr>
        <p:spPr>
          <a:xfrm>
            <a:off x="502677" y="1345332"/>
            <a:ext cx="126101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3">
            <a:extLst>
              <a:ext uri="{FF2B5EF4-FFF2-40B4-BE49-F238E27FC236}">
                <a16:creationId xmlns:a16="http://schemas.microsoft.com/office/drawing/2014/main" id="{C3B05714-316A-EF46-AA3B-F311202E2D8B}"/>
              </a:ext>
            </a:extLst>
          </p:cNvPr>
          <p:cNvSpPr/>
          <p:nvPr/>
        </p:nvSpPr>
        <p:spPr>
          <a:xfrm>
            <a:off x="2151353" y="3058044"/>
            <a:ext cx="4984170" cy="344128"/>
          </a:xfrm>
          <a:prstGeom prst="rect">
            <a:avLst/>
          </a:prstGeom>
          <a:solidFill>
            <a:srgbClr val="F5FED6"/>
          </a:solidFill>
          <a:effectLst>
            <a:outerShdw blurRad="63500" sx="102000" sy="102000" algn="ctr" rotWithShape="0">
              <a:prstClr val="black">
                <a:alpha val="40000"/>
              </a:prstClr>
            </a:outerShdw>
          </a:effectLst>
        </p:spPr>
        <p:txBody>
          <a:bodyPr wrap="square" lIns="72000" tIns="0" rIns="72000" bIns="36000">
            <a:spAutoFit/>
          </a:bodyPr>
          <a:lstStyle/>
          <a:p>
            <a:pPr algn="ctr"/>
            <a:r>
              <a:rPr lang="en-US" altLang="zh-CN" sz="2000" dirty="0">
                <a:latin typeface="Eras Medium ITC" pitchFamily="34" charset="0"/>
              </a:rPr>
              <a:t>“We implemented ____ in parallel.”</a:t>
            </a:r>
          </a:p>
        </p:txBody>
      </p:sp>
      <p:sp>
        <p:nvSpPr>
          <p:cNvPr id="11" name="Rectangle 13">
            <a:extLst>
              <a:ext uri="{FF2B5EF4-FFF2-40B4-BE49-F238E27FC236}">
                <a16:creationId xmlns:a16="http://schemas.microsoft.com/office/drawing/2014/main" id="{C515576F-9191-8E41-9C6E-A769E5040619}"/>
              </a:ext>
            </a:extLst>
          </p:cNvPr>
          <p:cNvSpPr/>
          <p:nvPr/>
        </p:nvSpPr>
        <p:spPr>
          <a:xfrm>
            <a:off x="1056049" y="4585692"/>
            <a:ext cx="7031902" cy="380480"/>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108000" tIns="36000" rIns="108000" bIns="36000">
            <a:spAutoFit/>
          </a:bodyPr>
          <a:lstStyle/>
          <a:p>
            <a:pPr algn="ctr"/>
            <a:r>
              <a:rPr lang="en-US" altLang="zh-CN" sz="2000" b="1" dirty="0">
                <a:effectLst>
                  <a:outerShdw blurRad="38100" dist="38100" dir="2700000" algn="tl">
                    <a:srgbClr val="000000">
                      <a:alpha val="43137"/>
                    </a:srgbClr>
                  </a:outerShdw>
                </a:effectLst>
                <a:latin typeface="Eras Medium ITC" pitchFamily="34" charset="0"/>
              </a:rPr>
              <a:t>couples computation task with distributed implementation</a:t>
            </a:r>
          </a:p>
        </p:txBody>
      </p:sp>
    </p:spTree>
    <p:extLst>
      <p:ext uri="{BB962C8B-B14F-4D97-AF65-F5344CB8AC3E}">
        <p14:creationId xmlns:p14="http://schemas.microsoft.com/office/powerpoint/2010/main" val="240258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t>Sending </a:t>
            </a:r>
            <a:r>
              <a:rPr kumimoji="1" lang="en-US" altLang="zh-CN" dirty="0">
                <a:solidFill>
                  <a:srgbClr val="C00000"/>
                </a:solidFill>
              </a:rPr>
              <a:t>data</a:t>
            </a:r>
            <a:r>
              <a:rPr kumimoji="1" lang="en-US" altLang="zh-CN" b="0" dirty="0"/>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a:p>
            <a:pPr marL="342900" indent="-342900">
              <a:buAutoNum type="arabicPeriod"/>
            </a:pPr>
            <a:r>
              <a:rPr kumimoji="1" lang="en-US" altLang="zh-CN" b="0" dirty="0">
                <a:solidFill>
                  <a:schemeClr val="accent6"/>
                </a:solidFill>
              </a:rPr>
              <a:t>Partition data to to enable more </a:t>
            </a:r>
            <a:r>
              <a:rPr kumimoji="1" lang="en-US" altLang="zh-CN" dirty="0">
                <a:solidFill>
                  <a:schemeClr val="accent6"/>
                </a:solidFill>
              </a:rPr>
              <a:t>parallelism</a:t>
            </a:r>
            <a:r>
              <a:rPr kumimoji="1" lang="en-US" altLang="zh-CN" b="0" dirty="0">
                <a:solidFill>
                  <a:schemeClr val="accent6"/>
                </a:solidFill>
              </a:rPr>
              <a:t>  </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32</a:t>
            </a:fld>
            <a:endParaRPr lang="zh-CN" altLang="en-US"/>
          </a:p>
        </p:txBody>
      </p:sp>
      <p:sp>
        <p:nvSpPr>
          <p:cNvPr id="7" name="Rectangle 5">
            <a:extLst>
              <a:ext uri="{FF2B5EF4-FFF2-40B4-BE49-F238E27FC236}">
                <a16:creationId xmlns:a16="http://schemas.microsoft.com/office/drawing/2014/main" id="{2A40DC65-783B-024D-A23C-83E515FD1B2D}"/>
              </a:ext>
            </a:extLst>
          </p:cNvPr>
          <p:cNvSpPr/>
          <p:nvPr/>
        </p:nvSpPr>
        <p:spPr>
          <a:xfrm>
            <a:off x="4306201" y="913284"/>
            <a:ext cx="4493997" cy="12003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Communicating</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between two machines</a:t>
            </a:r>
          </a:p>
          <a:p>
            <a:r>
              <a:rPr lang="en-US" altLang="zh-CN" i="1" dirty="0">
                <a:effectLst>
                  <a:outerShdw blurRad="38100" dist="38100" dir="2700000" algn="tl">
                    <a:srgbClr val="000000">
                      <a:alpha val="43137"/>
                    </a:srgbClr>
                  </a:outerShdw>
                </a:effectLst>
                <a:latin typeface="Candara" pitchFamily="34" charset="0"/>
              </a:rPr>
              <a:t>can</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be simple,</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e.g., with RPC </a:t>
            </a:r>
          </a:p>
          <a:p>
            <a:endParaRPr lang="en-US" altLang="zh-CN" i="1" dirty="0">
              <a:effectLst>
                <a:outerShdw blurRad="38100" dist="38100" dir="2700000" algn="tl">
                  <a:srgbClr val="000000">
                    <a:alpha val="43137"/>
                  </a:srgbClr>
                </a:outerShdw>
              </a:effectLst>
              <a:latin typeface="Candara" pitchFamily="34" charset="0"/>
            </a:endParaRPr>
          </a:p>
          <a:p>
            <a:r>
              <a:rPr lang="en-US" altLang="zh-CN" i="1" dirty="0">
                <a:effectLst>
                  <a:outerShdw blurRad="38100" dist="38100" dir="2700000" algn="tl">
                    <a:srgbClr val="000000">
                      <a:alpha val="43137"/>
                    </a:srgbClr>
                  </a:outerShdw>
                </a:effectLst>
                <a:latin typeface="Candara" pitchFamily="34" charset="0"/>
              </a:rPr>
              <a:t>But,</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what about </a:t>
            </a:r>
            <a:r>
              <a:rPr lang="en-US" altLang="zh-CN" b="1" i="1" dirty="0">
                <a:solidFill>
                  <a:srgbClr val="BE384B"/>
                </a:solidFill>
                <a:effectLst>
                  <a:outerShdw blurRad="38100" dist="38100" dir="2700000" algn="tl">
                    <a:srgbClr val="000000">
                      <a:alpha val="43137"/>
                    </a:srgbClr>
                  </a:outerShdw>
                </a:effectLst>
                <a:latin typeface="Candara" pitchFamily="34" charset="0"/>
              </a:rPr>
              <a:t>10,000</a:t>
            </a:r>
            <a:r>
              <a:rPr lang="en-US" altLang="zh-CN" i="1" dirty="0">
                <a:effectLst>
                  <a:outerShdw blurRad="38100" dist="38100" dir="2700000" algn="tl">
                    <a:srgbClr val="000000">
                      <a:alpha val="43137"/>
                    </a:srgbClr>
                  </a:outerShdw>
                </a:effectLst>
                <a:latin typeface="Candara" pitchFamily="34" charset="0"/>
              </a:rPr>
              <a:t> machines? </a:t>
            </a:r>
          </a:p>
        </p:txBody>
      </p:sp>
    </p:spTree>
    <p:extLst>
      <p:ext uri="{BB962C8B-B14F-4D97-AF65-F5344CB8AC3E}">
        <p14:creationId xmlns:p14="http://schemas.microsoft.com/office/powerpoint/2010/main" val="2239657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rgbClr val="C00000"/>
                </a:solidFill>
              </a:rPr>
              <a:t>Coordinating</a:t>
            </a:r>
            <a:r>
              <a:rPr kumimoji="1" lang="en-US" altLang="zh-CN" b="0" dirty="0"/>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a:p>
            <a:pPr marL="342900" indent="-342900">
              <a:buFontTx/>
              <a:buAutoNum type="arabicPeriod"/>
            </a:pPr>
            <a:r>
              <a:rPr kumimoji="1" lang="en-US" altLang="zh-CN" b="0" dirty="0">
                <a:solidFill>
                  <a:schemeClr val="accent6"/>
                </a:solidFill>
              </a:rPr>
              <a:t>Partition data to to enable more </a:t>
            </a:r>
            <a:r>
              <a:rPr kumimoji="1" lang="en-US" altLang="zh-CN" dirty="0">
                <a:solidFill>
                  <a:schemeClr val="accent6"/>
                </a:solidFill>
              </a:rPr>
              <a:t>parallelism</a:t>
            </a:r>
            <a:r>
              <a:rPr kumimoji="1" lang="en-US" altLang="zh-CN" b="0" dirty="0">
                <a:solidFill>
                  <a:schemeClr val="accent6"/>
                </a:solidFill>
              </a:rPr>
              <a:t>  </a:t>
            </a:r>
          </a:p>
          <a:p>
            <a:pPr marL="342900" indent="-342900">
              <a:buAutoNum type="arabicPeriod"/>
            </a:pPr>
            <a:endParaRPr kumimoji="1" lang="en-US" altLang="zh-CN" dirty="0">
              <a:solidFill>
                <a:schemeClr val="accent6"/>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33</a:t>
            </a:fld>
            <a:endParaRPr lang="zh-CN" altLang="en-US"/>
          </a:p>
        </p:txBody>
      </p:sp>
      <p:sp>
        <p:nvSpPr>
          <p:cNvPr id="7" name="Rectangle 5">
            <a:extLst>
              <a:ext uri="{FF2B5EF4-FFF2-40B4-BE49-F238E27FC236}">
                <a16:creationId xmlns:a16="http://schemas.microsoft.com/office/drawing/2014/main" id="{2A40DC65-783B-024D-A23C-83E515FD1B2D}"/>
              </a:ext>
            </a:extLst>
          </p:cNvPr>
          <p:cNvSpPr/>
          <p:nvPr/>
        </p:nvSpPr>
        <p:spPr>
          <a:xfrm>
            <a:off x="4306201" y="1525326"/>
            <a:ext cx="4493997"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When can we collect computing results from all the computing nodes? </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1352736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t>Recovering from node </a:t>
            </a:r>
            <a:r>
              <a:rPr kumimoji="1" lang="en-US" altLang="zh-CN" dirty="0">
                <a:solidFill>
                  <a:srgbClr val="C00000"/>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a:p>
            <a:pPr marL="342900" indent="-342900">
              <a:buFontTx/>
              <a:buAutoNum type="arabicPeriod"/>
            </a:pPr>
            <a:r>
              <a:rPr kumimoji="1" lang="en-US" altLang="zh-CN" b="0" dirty="0">
                <a:solidFill>
                  <a:schemeClr val="accent6"/>
                </a:solidFill>
              </a:rPr>
              <a:t>Partition data to to enable more </a:t>
            </a:r>
            <a:r>
              <a:rPr kumimoji="1" lang="en-US" altLang="zh-CN" dirty="0">
                <a:solidFill>
                  <a:schemeClr val="accent6"/>
                </a:solidFill>
              </a:rPr>
              <a:t>parallelism</a:t>
            </a:r>
            <a:r>
              <a:rPr kumimoji="1" lang="en-US" altLang="zh-CN" b="0" dirty="0">
                <a:solidFill>
                  <a:schemeClr val="accent6"/>
                </a:solidFill>
              </a:rPr>
              <a:t>  </a:t>
            </a:r>
          </a:p>
          <a:p>
            <a:pPr marL="342900" indent="-342900">
              <a:buAutoNum type="arabicPeriod"/>
            </a:pPr>
            <a:endParaRPr kumimoji="1" lang="en-US" altLang="zh-CN" dirty="0">
              <a:solidFill>
                <a:schemeClr val="accent6"/>
              </a:solidFill>
            </a:endParaRPr>
          </a:p>
          <a:p>
            <a:endParaRPr kumimoji="1" lang="en-US" altLang="zh-CN" dirty="0">
              <a:solidFill>
                <a:schemeClr val="accent6"/>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34</a:t>
            </a:fld>
            <a:endParaRPr lang="zh-CN" altLang="en-US"/>
          </a:p>
        </p:txBody>
      </p:sp>
      <p:sp>
        <p:nvSpPr>
          <p:cNvPr id="7" name="Rectangle 5">
            <a:extLst>
              <a:ext uri="{FF2B5EF4-FFF2-40B4-BE49-F238E27FC236}">
                <a16:creationId xmlns:a16="http://schemas.microsoft.com/office/drawing/2014/main" id="{D5EF7E95-B3B9-0B40-8097-5C5BF45DB405}"/>
              </a:ext>
            </a:extLst>
          </p:cNvPr>
          <p:cNvSpPr/>
          <p:nvPr/>
        </p:nvSpPr>
        <p:spPr>
          <a:xfrm>
            <a:off x="4427984" y="1994329"/>
            <a:ext cx="2642063"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Failure is common,</a:t>
            </a:r>
          </a:p>
          <a:p>
            <a:r>
              <a:rPr lang="en-US" altLang="zh-CN" i="1" dirty="0">
                <a:effectLst>
                  <a:outerShdw blurRad="38100" dist="38100" dir="2700000" algn="tl">
                    <a:srgbClr val="000000">
                      <a:alpha val="43137"/>
                    </a:srgbClr>
                  </a:outerShdw>
                </a:effectLst>
                <a:latin typeface="Candara" pitchFamily="34" charset="0"/>
              </a:rPr>
              <a:t>especially at large-scale</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797159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t>Optimizing for </a:t>
            </a:r>
            <a:r>
              <a:rPr kumimoji="1" lang="en-US" altLang="zh-CN" dirty="0">
                <a:solidFill>
                  <a:srgbClr val="C00000"/>
                </a:solidFill>
              </a:rPr>
              <a:t>locality</a:t>
            </a:r>
          </a:p>
          <a:p>
            <a:pPr marL="342900" indent="-342900">
              <a:buFontTx/>
              <a:buAutoNum type="arabicPeriod"/>
            </a:pPr>
            <a:r>
              <a:rPr kumimoji="1" lang="en-US" altLang="zh-CN" b="0" dirty="0">
                <a:solidFill>
                  <a:schemeClr val="accent6"/>
                </a:solidFill>
              </a:rPr>
              <a:t>Partition data to to enable more </a:t>
            </a:r>
            <a:r>
              <a:rPr kumimoji="1" lang="en-US" altLang="zh-CN" dirty="0">
                <a:solidFill>
                  <a:schemeClr val="accent6"/>
                </a:solidFill>
              </a:rPr>
              <a:t>parallelism</a:t>
            </a:r>
            <a:r>
              <a:rPr kumimoji="1" lang="en-US" altLang="zh-CN" b="0" dirty="0">
                <a:solidFill>
                  <a:schemeClr val="accent6"/>
                </a:solidFill>
              </a:rPr>
              <a:t>  </a:t>
            </a:r>
          </a:p>
          <a:p>
            <a:pPr marL="342900" indent="-342900">
              <a:buAutoNum type="arabicPeriod"/>
            </a:pPr>
            <a:endParaRPr kumimoji="1" lang="en-US" altLang="zh-CN" dirty="0">
              <a:solidFill>
                <a:srgbClr val="C00000"/>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35</a:t>
            </a:fld>
            <a:endParaRPr lang="zh-CN" altLang="en-US"/>
          </a:p>
        </p:txBody>
      </p:sp>
      <p:sp>
        <p:nvSpPr>
          <p:cNvPr id="7" name="Rectangle 5">
            <a:extLst>
              <a:ext uri="{FF2B5EF4-FFF2-40B4-BE49-F238E27FC236}">
                <a16:creationId xmlns:a16="http://schemas.microsoft.com/office/drawing/2014/main" id="{A699B5B5-BB11-AE42-8BEF-8118BCA1E236}"/>
              </a:ext>
            </a:extLst>
          </p:cNvPr>
          <p:cNvSpPr/>
          <p:nvPr/>
        </p:nvSpPr>
        <p:spPr>
          <a:xfrm>
            <a:off x="3779912" y="2534334"/>
            <a:ext cx="4032448"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Transferring data over network is usually</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much slower than local data access</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2428288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a:p>
            <a:pPr marL="342900" indent="-342900">
              <a:buFontTx/>
              <a:buAutoNum type="arabicPeriod"/>
            </a:pPr>
            <a:r>
              <a:rPr kumimoji="1" lang="en-US" altLang="zh-CN" b="0" dirty="0">
                <a:solidFill>
                  <a:schemeClr val="tx1"/>
                </a:solidFill>
              </a:rPr>
              <a:t>Partition data to to enable more </a:t>
            </a:r>
            <a:r>
              <a:rPr kumimoji="1" lang="en-US" altLang="zh-CN" dirty="0">
                <a:solidFill>
                  <a:srgbClr val="C00000"/>
                </a:solidFill>
              </a:rPr>
              <a:t>parallelism</a:t>
            </a:r>
            <a:r>
              <a:rPr kumimoji="1" lang="en-US" altLang="zh-CN" b="0" dirty="0">
                <a:solidFill>
                  <a:schemeClr val="tx1"/>
                </a:solidFill>
              </a:rPr>
              <a:t>  </a:t>
            </a:r>
          </a:p>
          <a:p>
            <a:pPr marL="342900" indent="-342900">
              <a:buAutoNum type="arabicPeriod"/>
            </a:pPr>
            <a:endParaRPr kumimoji="1" lang="en-US" altLang="zh-CN" dirty="0">
              <a:solidFill>
                <a:srgbClr val="C00000"/>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sp>
        <p:nvSpPr>
          <p:cNvPr id="7" name="Rectangle 5">
            <a:extLst>
              <a:ext uri="{FF2B5EF4-FFF2-40B4-BE49-F238E27FC236}">
                <a16:creationId xmlns:a16="http://schemas.microsoft.com/office/drawing/2014/main" id="{A699B5B5-BB11-AE42-8BEF-8118BCA1E236}"/>
              </a:ext>
            </a:extLst>
          </p:cNvPr>
          <p:cNvSpPr/>
          <p:nvPr/>
        </p:nvSpPr>
        <p:spPr>
          <a:xfrm>
            <a:off x="3923928" y="3577580"/>
            <a:ext cx="4032448" cy="369332"/>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Reduce the bottleneck of sequential part</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974463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07B5E4-2C6E-8712-2357-19AD3F620239}"/>
              </a:ext>
            </a:extLst>
          </p:cNvPr>
          <p:cNvSpPr>
            <a:spLocks noGrp="1"/>
          </p:cNvSpPr>
          <p:nvPr>
            <p:ph type="title"/>
          </p:nvPr>
        </p:nvSpPr>
        <p:spPr/>
        <p:txBody>
          <a:bodyPr/>
          <a:lstStyle/>
          <a:p>
            <a:r>
              <a:rPr kumimoji="1" lang="en-US" altLang="zh-CN" dirty="0"/>
              <a:t>Idea: we build a framework to hide the above tasks </a:t>
            </a:r>
            <a:endParaRPr kumimoji="1" lang="zh-CN" altLang="en-US" dirty="0"/>
          </a:p>
        </p:txBody>
      </p:sp>
      <p:sp>
        <p:nvSpPr>
          <p:cNvPr id="3" name="内容占位符 2">
            <a:extLst>
              <a:ext uri="{FF2B5EF4-FFF2-40B4-BE49-F238E27FC236}">
                <a16:creationId xmlns:a16="http://schemas.microsoft.com/office/drawing/2014/main" id="{5FF2C5EC-09A2-1C1A-306E-F6A1152F1336}"/>
              </a:ext>
            </a:extLst>
          </p:cNvPr>
          <p:cNvSpPr>
            <a:spLocks noGrp="1"/>
          </p:cNvSpPr>
          <p:nvPr>
            <p:ph idx="1"/>
          </p:nvPr>
        </p:nvSpPr>
        <p:spPr/>
        <p:txBody>
          <a:bodyPr/>
          <a:lstStyle/>
          <a:p>
            <a:r>
              <a:rPr kumimoji="1" lang="en-US" altLang="zh-CN" dirty="0"/>
              <a:t>Goal</a:t>
            </a:r>
          </a:p>
          <a:p>
            <a:pPr lvl="1"/>
            <a:r>
              <a:rPr kumimoji="1" lang="en-US" altLang="zh-CN" dirty="0"/>
              <a:t>Reduce programmer’s effort in solving the above challenges </a:t>
            </a:r>
          </a:p>
          <a:p>
            <a:r>
              <a:rPr kumimoji="1" lang="en-US" altLang="zh-CN" dirty="0"/>
              <a:t>Challenges </a:t>
            </a:r>
          </a:p>
          <a:p>
            <a:pPr lvl="1"/>
            <a:r>
              <a:rPr kumimoji="1" lang="en-US" altLang="zh-CN" dirty="0"/>
              <a:t>What are the abstraction? Thread &amp; RPC is insufficient </a:t>
            </a:r>
          </a:p>
          <a:p>
            <a:pPr lvl="1"/>
            <a:r>
              <a:rPr kumimoji="1" lang="en-US" altLang="zh-CN" dirty="0"/>
              <a:t>More general, harder to provide the above property </a:t>
            </a:r>
          </a:p>
          <a:p>
            <a:pPr lvl="1"/>
            <a:r>
              <a:rPr kumimoji="1" lang="en-US" altLang="zh-CN" dirty="0"/>
              <a:t>E.g., if a thread fails, how can we know its progress? </a:t>
            </a:r>
          </a:p>
          <a:p>
            <a:pPr lvl="2"/>
            <a:r>
              <a:rPr kumimoji="1" lang="en-US" altLang="zh-CN" dirty="0"/>
              <a:t>It’s a very hard problem, we will come back to it later </a:t>
            </a:r>
            <a:endParaRPr kumimoji="1" lang="zh-CN" altLang="en-US" dirty="0"/>
          </a:p>
        </p:txBody>
      </p:sp>
      <p:sp>
        <p:nvSpPr>
          <p:cNvPr id="4" name="灯片编号占位符 3">
            <a:extLst>
              <a:ext uri="{FF2B5EF4-FFF2-40B4-BE49-F238E27FC236}">
                <a16:creationId xmlns:a16="http://schemas.microsoft.com/office/drawing/2014/main" id="{7AC8F426-7802-663E-340C-86892300A6F9}"/>
              </a:ext>
            </a:extLst>
          </p:cNvPr>
          <p:cNvSpPr>
            <a:spLocks noGrp="1"/>
          </p:cNvSpPr>
          <p:nvPr>
            <p:ph type="sldNum" sz="quarter" idx="12"/>
          </p:nvPr>
        </p:nvSpPr>
        <p:spPr/>
        <p:txBody>
          <a:bodyPr/>
          <a:lstStyle/>
          <a:p>
            <a:fld id="{ADE361C3-C043-4A6E-BDCE-8DA1E7D90A3B}" type="slidenum">
              <a:rPr lang="zh-CN" altLang="en-US" smtClean="0"/>
              <a:t>37</a:t>
            </a:fld>
            <a:endParaRPr lang="zh-CN" altLang="en-US"/>
          </a:p>
        </p:txBody>
      </p:sp>
    </p:spTree>
    <p:extLst>
      <p:ext uri="{BB962C8B-B14F-4D97-AF65-F5344CB8AC3E}">
        <p14:creationId xmlns:p14="http://schemas.microsoft.com/office/powerpoint/2010/main" val="5428292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DCAFB98-BD03-124E-BA9D-920DB71B1A58}"/>
              </a:ext>
            </a:extLst>
          </p:cNvPr>
          <p:cNvSpPr>
            <a:spLocks noGrp="1"/>
          </p:cNvSpPr>
          <p:nvPr>
            <p:ph type="title"/>
          </p:nvPr>
        </p:nvSpPr>
        <p:spPr>
          <a:xfrm>
            <a:off x="722312" y="3672418"/>
            <a:ext cx="8098159" cy="1135062"/>
          </a:xfrm>
        </p:spPr>
        <p:txBody>
          <a:bodyPr>
            <a:normAutofit fontScale="90000"/>
          </a:bodyPr>
          <a:lstStyle/>
          <a:p>
            <a:r>
              <a:rPr lang="en-US" altLang="zh-CN" sz="3667" cap="none" dirty="0">
                <a:latin typeface="+mn-lt"/>
              </a:rPr>
              <a:t>MapReduce</a:t>
            </a:r>
            <a:r>
              <a:rPr lang="en-US" altLang="zh-CN" sz="3600" cap="none" dirty="0">
                <a:latin typeface="+mn-lt"/>
              </a:rPr>
              <a:t>: Simplified Data</a:t>
            </a:r>
            <a:r>
              <a:rPr lang="zh-CN" altLang="en-US" sz="3600" cap="none" dirty="0">
                <a:latin typeface="+mn-lt"/>
              </a:rPr>
              <a:t> </a:t>
            </a:r>
            <a:r>
              <a:rPr lang="en-US" altLang="zh-CN" sz="3600" cap="none" dirty="0">
                <a:latin typeface="+mn-lt"/>
              </a:rPr>
              <a:t>Processing on Large Clusters</a:t>
            </a:r>
            <a:endParaRPr lang="zh-CN" altLang="en-US" dirty="0">
              <a:latin typeface="+mn-lt"/>
            </a:endParaRPr>
          </a:p>
        </p:txBody>
      </p:sp>
      <p:sp>
        <p:nvSpPr>
          <p:cNvPr id="6" name="文本占位符 5">
            <a:extLst>
              <a:ext uri="{FF2B5EF4-FFF2-40B4-BE49-F238E27FC236}">
                <a16:creationId xmlns:a16="http://schemas.microsoft.com/office/drawing/2014/main" id="{43005BE4-44F2-C849-B031-8E94DA2D49E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657CE9D2-E9BA-BE45-86B3-3C64C49BBB09}"/>
              </a:ext>
            </a:extLst>
          </p:cNvPr>
          <p:cNvSpPr>
            <a:spLocks noGrp="1"/>
          </p:cNvSpPr>
          <p:nvPr>
            <p:ph type="sldNum" sz="quarter" idx="12"/>
          </p:nvPr>
        </p:nvSpPr>
        <p:spPr/>
        <p:txBody>
          <a:bodyPr/>
          <a:lstStyle/>
          <a:p>
            <a:fld id="{ADE361C3-C043-4A6E-BDCE-8DA1E7D90A3B}" type="slidenum">
              <a:rPr lang="zh-CN" altLang="en-US" smtClean="0"/>
              <a:t>38</a:t>
            </a:fld>
            <a:endParaRPr lang="zh-CN" altLang="en-US"/>
          </a:p>
        </p:txBody>
      </p:sp>
    </p:spTree>
    <p:extLst>
      <p:ext uri="{BB962C8B-B14F-4D97-AF65-F5344CB8AC3E}">
        <p14:creationId xmlns:p14="http://schemas.microsoft.com/office/powerpoint/2010/main" val="23763738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E34CF4-A154-4449-98F0-B9252018742B}"/>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a distributed batch processing system</a:t>
            </a:r>
            <a:endParaRPr kumimoji="1" lang="zh-CN" altLang="en-US" dirty="0"/>
          </a:p>
        </p:txBody>
      </p:sp>
      <p:sp>
        <p:nvSpPr>
          <p:cNvPr id="3" name="内容占位符 2">
            <a:extLst>
              <a:ext uri="{FF2B5EF4-FFF2-40B4-BE49-F238E27FC236}">
                <a16:creationId xmlns:a16="http://schemas.microsoft.com/office/drawing/2014/main" id="{ECF977A5-AEE8-BD4F-93B6-2C45987BE902}"/>
              </a:ext>
            </a:extLst>
          </p:cNvPr>
          <p:cNvSpPr>
            <a:spLocks noGrp="1"/>
          </p:cNvSpPr>
          <p:nvPr>
            <p:ph idx="1"/>
          </p:nvPr>
        </p:nvSpPr>
        <p:spPr/>
        <p:txBody>
          <a:bodyPr>
            <a:normAutofit/>
          </a:bodyPr>
          <a:lstStyle/>
          <a:p>
            <a:r>
              <a:rPr kumimoji="1" lang="en-US" altLang="zh-CN" b="0" dirty="0"/>
              <a:t>Created by </a:t>
            </a:r>
            <a:r>
              <a:rPr kumimoji="1" lang="en-US" altLang="zh-CN" dirty="0">
                <a:solidFill>
                  <a:srgbClr val="C00000"/>
                </a:solidFill>
              </a:rPr>
              <a:t>Google</a:t>
            </a:r>
            <a:r>
              <a:rPr kumimoji="1" lang="en-US" altLang="zh-CN" b="0" dirty="0"/>
              <a:t> (OSDI’04)</a:t>
            </a:r>
          </a:p>
          <a:p>
            <a:pPr lvl="1"/>
            <a:r>
              <a:rPr kumimoji="1" lang="en-US" altLang="zh-CN" dirty="0"/>
              <a:t>Jeffrey Dean </a:t>
            </a:r>
            <a:r>
              <a:rPr kumimoji="1" lang="en-US" altLang="zh-CN" b="0" dirty="0"/>
              <a:t>and Sanjay Ghemawat</a:t>
            </a:r>
          </a:p>
          <a:p>
            <a:r>
              <a:rPr kumimoji="1" lang="en-US" altLang="zh-CN" b="0" dirty="0"/>
              <a:t>Inspired by LISP (function language)</a:t>
            </a:r>
          </a:p>
          <a:p>
            <a:pPr lvl="1"/>
            <a:r>
              <a:rPr kumimoji="1" lang="en-US" altLang="zh-CN" b="1" dirty="0">
                <a:solidFill>
                  <a:srgbClr val="C00000"/>
                </a:solidFill>
              </a:rPr>
              <a:t>Map</a:t>
            </a:r>
            <a:r>
              <a:rPr kumimoji="1" lang="en-US" altLang="zh-CN" b="0" dirty="0"/>
              <a:t> (function, set of values)</a:t>
            </a:r>
          </a:p>
          <a:p>
            <a:pPr lvl="2"/>
            <a:r>
              <a:rPr kumimoji="1" lang="en-US" altLang="zh-CN" sz="1800" dirty="0"/>
              <a:t>Applies function to each value in the set</a:t>
            </a:r>
          </a:p>
          <a:p>
            <a:pPr lvl="1"/>
            <a:endParaRPr kumimoji="1" lang="en-US" altLang="zh-CN" b="0" dirty="0"/>
          </a:p>
          <a:p>
            <a:pPr lvl="1"/>
            <a:endParaRPr kumimoji="1" lang="en-US" altLang="zh-CN" dirty="0"/>
          </a:p>
          <a:p>
            <a:pPr lvl="1"/>
            <a:r>
              <a:rPr kumimoji="1" lang="en-US" altLang="zh-CN" b="1" dirty="0">
                <a:solidFill>
                  <a:srgbClr val="C00000"/>
                </a:solidFill>
              </a:rPr>
              <a:t>Reduce</a:t>
            </a:r>
            <a:r>
              <a:rPr kumimoji="1" lang="en-US" altLang="zh-CN" dirty="0"/>
              <a:t> (function, set of values)</a:t>
            </a:r>
          </a:p>
          <a:p>
            <a:pPr lvl="2"/>
            <a:r>
              <a:rPr kumimoji="1" lang="en-US" altLang="zh-CN" sz="1800" dirty="0"/>
              <a:t>Combines all the values using a function (e.g., +)</a:t>
            </a:r>
          </a:p>
          <a:p>
            <a:pPr lvl="1"/>
            <a:endParaRPr kumimoji="1" lang="zh-CN" altLang="en-US" b="0" dirty="0"/>
          </a:p>
        </p:txBody>
      </p:sp>
      <p:sp>
        <p:nvSpPr>
          <p:cNvPr id="4" name="灯片编号占位符 3">
            <a:extLst>
              <a:ext uri="{FF2B5EF4-FFF2-40B4-BE49-F238E27FC236}">
                <a16:creationId xmlns:a16="http://schemas.microsoft.com/office/drawing/2014/main" id="{FEE1DEC7-951C-284E-9007-7ACD3774862F}"/>
              </a:ext>
            </a:extLst>
          </p:cNvPr>
          <p:cNvSpPr>
            <a:spLocks noGrp="1"/>
          </p:cNvSpPr>
          <p:nvPr>
            <p:ph type="sldNum" sz="quarter" idx="12"/>
          </p:nvPr>
        </p:nvSpPr>
        <p:spPr/>
        <p:txBody>
          <a:bodyPr/>
          <a:lstStyle/>
          <a:p>
            <a:fld id="{ADE361C3-C043-4A6E-BDCE-8DA1E7D90A3B}" type="slidenum">
              <a:rPr lang="zh-CN" altLang="en-US" smtClean="0"/>
              <a:t>39</a:t>
            </a:fld>
            <a:endParaRPr lang="zh-CN" altLang="en-US"/>
          </a:p>
        </p:txBody>
      </p:sp>
      <p:sp>
        <p:nvSpPr>
          <p:cNvPr id="5" name="Rectangle 5">
            <a:extLst>
              <a:ext uri="{FF2B5EF4-FFF2-40B4-BE49-F238E27FC236}">
                <a16:creationId xmlns:a16="http://schemas.microsoft.com/office/drawing/2014/main" id="{D5FFE48A-4BE6-994A-97C9-839CE5E38C8B}"/>
              </a:ext>
            </a:extLst>
          </p:cNvPr>
          <p:cNvSpPr/>
          <p:nvPr/>
        </p:nvSpPr>
        <p:spPr>
          <a:xfrm>
            <a:off x="899592" y="3289548"/>
            <a:ext cx="6696744"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0" lvl="3" defTabSz="268288">
              <a:buClr>
                <a:srgbClr val="FF0066"/>
              </a:buClr>
              <a:buNone/>
            </a:pPr>
            <a:r>
              <a:rPr lang="en-US" altLang="zh-TW" sz="2000" dirty="0">
                <a:solidFill>
                  <a:srgbClr val="0233BE"/>
                </a:solidFill>
                <a:latin typeface="Verdana" pitchFamily="34" charset="0"/>
                <a:ea typeface="Verdana" pitchFamily="34" charset="0"/>
                <a:cs typeface="Verdana" pitchFamily="34" charset="0"/>
              </a:rPr>
              <a:t>(</a:t>
            </a:r>
            <a:r>
              <a:rPr lang="en-US" altLang="zh-TW" sz="2000" b="1" dirty="0">
                <a:solidFill>
                  <a:srgbClr val="0233BE"/>
                </a:solidFill>
                <a:latin typeface="Verdana" pitchFamily="34" charset="0"/>
                <a:ea typeface="Verdana" pitchFamily="34" charset="0"/>
                <a:cs typeface="Verdana" pitchFamily="34" charset="0"/>
              </a:rPr>
              <a:t>map</a:t>
            </a:r>
            <a:r>
              <a:rPr lang="en-US" altLang="zh-TW" sz="2000" dirty="0">
                <a:solidFill>
                  <a:srgbClr val="0233BE"/>
                </a:solidFill>
                <a:latin typeface="Verdana" pitchFamily="34" charset="0"/>
                <a:ea typeface="Verdana" pitchFamily="34" charset="0"/>
                <a:cs typeface="Verdana" pitchFamily="34" charset="0"/>
              </a:rPr>
              <a:t> </a:t>
            </a:r>
            <a:r>
              <a:rPr lang="en-US" altLang="zh-CN" sz="2000" dirty="0">
                <a:solidFill>
                  <a:srgbClr val="0233BE"/>
                </a:solidFill>
                <a:latin typeface="Verdana" pitchFamily="34" charset="0"/>
                <a:ea typeface="Verdana" pitchFamily="34" charset="0"/>
                <a:cs typeface="Verdana" pitchFamily="34" charset="0"/>
              </a:rPr>
              <a:t>#</a:t>
            </a:r>
            <a:r>
              <a:rPr lang="en-US" altLang="zh-TW" sz="2000" dirty="0">
                <a:solidFill>
                  <a:srgbClr val="0233BE"/>
                </a:solidFill>
                <a:latin typeface="Verdana" pitchFamily="34" charset="0"/>
                <a:ea typeface="Verdana" pitchFamily="34" charset="0"/>
                <a:cs typeface="Verdana" pitchFamily="34" charset="0"/>
              </a:rPr>
              <a:t>‘length’ (() (a) (a b) (a b c))) </a:t>
            </a:r>
            <a:r>
              <a:rPr lang="en-US" altLang="zh-TW" sz="2000" dirty="0">
                <a:solidFill>
                  <a:srgbClr val="0233BE"/>
                </a:solidFill>
                <a:latin typeface="Verdana" pitchFamily="34" charset="0"/>
                <a:ea typeface="Verdana" pitchFamily="34" charset="0"/>
                <a:cs typeface="Verdana" pitchFamily="34" charset="0"/>
                <a:sym typeface="Wingdings" pitchFamily="2" charset="2"/>
              </a:rPr>
              <a:t> (0 1 2 3)</a:t>
            </a:r>
            <a:endParaRPr lang="en-US" altLang="zh-TW" sz="2000" dirty="0">
              <a:solidFill>
                <a:srgbClr val="0233BE"/>
              </a:solidFill>
              <a:latin typeface="Verdana" pitchFamily="34" charset="0"/>
              <a:ea typeface="Verdana" pitchFamily="34" charset="0"/>
              <a:cs typeface="Verdana" pitchFamily="34" charset="0"/>
            </a:endParaRPr>
          </a:p>
        </p:txBody>
      </p:sp>
      <p:sp>
        <p:nvSpPr>
          <p:cNvPr id="8" name="Rectangle 4">
            <a:extLst>
              <a:ext uri="{FF2B5EF4-FFF2-40B4-BE49-F238E27FC236}">
                <a16:creationId xmlns:a16="http://schemas.microsoft.com/office/drawing/2014/main" id="{66EFF6C1-C489-AF4B-B544-0F73F5469262}"/>
              </a:ext>
            </a:extLst>
          </p:cNvPr>
          <p:cNvSpPr/>
          <p:nvPr/>
        </p:nvSpPr>
        <p:spPr>
          <a:xfrm>
            <a:off x="899592" y="4801716"/>
            <a:ext cx="4343400"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0" lvl="3" defTabSz="268288">
              <a:buClr>
                <a:srgbClr val="FF0066"/>
              </a:buClr>
              <a:buNone/>
            </a:pPr>
            <a:r>
              <a:rPr lang="en-US" altLang="zh-TW" sz="2000" dirty="0">
                <a:solidFill>
                  <a:srgbClr val="0233BE"/>
                </a:solidFill>
                <a:latin typeface="Verdana" pitchFamily="34" charset="0"/>
                <a:ea typeface="Verdana" pitchFamily="34" charset="0"/>
                <a:cs typeface="Verdana" pitchFamily="34" charset="0"/>
              </a:rPr>
              <a:t>(</a:t>
            </a:r>
            <a:r>
              <a:rPr lang="en-US" altLang="zh-TW" sz="2000" b="1" dirty="0">
                <a:solidFill>
                  <a:srgbClr val="0233BE"/>
                </a:solidFill>
                <a:latin typeface="Verdana" pitchFamily="34" charset="0"/>
                <a:ea typeface="Verdana" pitchFamily="34" charset="0"/>
                <a:cs typeface="Verdana" pitchFamily="34" charset="0"/>
              </a:rPr>
              <a:t>reduce</a:t>
            </a:r>
            <a:r>
              <a:rPr lang="en-US" altLang="zh-TW" sz="2000" dirty="0">
                <a:solidFill>
                  <a:srgbClr val="0233BE"/>
                </a:solidFill>
                <a:latin typeface="Verdana" pitchFamily="34" charset="0"/>
                <a:ea typeface="Verdana" pitchFamily="34" charset="0"/>
                <a:cs typeface="Verdana" pitchFamily="34" charset="0"/>
              </a:rPr>
              <a:t> #‘+’ (1 2 3 4 5)) </a:t>
            </a:r>
            <a:r>
              <a:rPr lang="en-US" altLang="zh-TW" sz="2000" dirty="0">
                <a:solidFill>
                  <a:srgbClr val="0233BE"/>
                </a:solidFill>
                <a:latin typeface="Verdana" pitchFamily="34" charset="0"/>
                <a:ea typeface="Verdana" pitchFamily="34" charset="0"/>
                <a:cs typeface="Verdana" pitchFamily="34" charset="0"/>
                <a:sym typeface="Wingdings" pitchFamily="2" charset="2"/>
              </a:rPr>
              <a:t> 15</a:t>
            </a:r>
            <a:endParaRPr lang="en-US" altLang="zh-TW" sz="2000" dirty="0">
              <a:solidFill>
                <a:srgbClr val="0233BE"/>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17766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531D39-CF36-59B8-CB67-E0BC23B4AC16}"/>
              </a:ext>
            </a:extLst>
          </p:cNvPr>
          <p:cNvSpPr>
            <a:spLocks noGrp="1"/>
          </p:cNvSpPr>
          <p:nvPr>
            <p:ph type="title"/>
          </p:nvPr>
        </p:nvSpPr>
        <p:spPr/>
        <p:txBody>
          <a:bodyPr/>
          <a:lstStyle/>
          <a:p>
            <a:r>
              <a:rPr kumimoji="1" lang="en-US" altLang="zh-CN" dirty="0"/>
              <a:t>MapReduce abstraction matches our requirements well</a:t>
            </a:r>
            <a:endParaRPr kumimoji="1" lang="zh-CN" altLang="en-US" dirty="0"/>
          </a:p>
        </p:txBody>
      </p:sp>
      <p:sp>
        <p:nvSpPr>
          <p:cNvPr id="3" name="内容占位符 2">
            <a:extLst>
              <a:ext uri="{FF2B5EF4-FFF2-40B4-BE49-F238E27FC236}">
                <a16:creationId xmlns:a16="http://schemas.microsoft.com/office/drawing/2014/main" id="{E63EB83B-934B-E7A8-81C3-3A69BB0C159A}"/>
              </a:ext>
            </a:extLst>
          </p:cNvPr>
          <p:cNvSpPr>
            <a:spLocks noGrp="1"/>
          </p:cNvSpPr>
          <p:nvPr>
            <p:ph idx="1"/>
          </p:nvPr>
        </p:nvSpPr>
        <p:spPr>
          <a:xfrm>
            <a:off x="457200" y="1034480"/>
            <a:ext cx="8229600" cy="4680520"/>
          </a:xfrm>
        </p:spPr>
        <p:txBody>
          <a:bodyPr>
            <a:normAutofit/>
          </a:bodyPr>
          <a:lstStyle/>
          <a:p>
            <a:pPr marL="342900" indent="-342900">
              <a:buAutoNum type="arabicPeriod"/>
            </a:pPr>
            <a:r>
              <a:rPr kumimoji="1" lang="en-US" altLang="zh-CN" sz="1600" b="0" dirty="0">
                <a:solidFill>
                  <a:schemeClr val="tx1"/>
                </a:solidFill>
              </a:rPr>
              <a:t>Sending data to/from nodes</a:t>
            </a:r>
          </a:p>
          <a:p>
            <a:pPr lvl="1" indent="0">
              <a:buNone/>
            </a:pPr>
            <a:r>
              <a:rPr kumimoji="1" lang="en-US" altLang="zh-CN" sz="1600" dirty="0">
                <a:solidFill>
                  <a:schemeClr val="tx1"/>
                </a:solidFill>
              </a:rPr>
              <a:t>Data is sent between </a:t>
            </a:r>
            <a:r>
              <a:rPr kumimoji="1" lang="en-US" altLang="zh-CN" sz="1600" b="1" dirty="0">
                <a:solidFill>
                  <a:srgbClr val="C00000"/>
                </a:solidFill>
              </a:rPr>
              <a:t>Map</a:t>
            </a:r>
            <a:r>
              <a:rPr kumimoji="1" lang="en-US" altLang="zh-CN" sz="1600" dirty="0">
                <a:solidFill>
                  <a:schemeClr val="tx1"/>
                </a:solidFill>
              </a:rPr>
              <a:t> &amp; </a:t>
            </a:r>
            <a:r>
              <a:rPr kumimoji="1" lang="en-US" altLang="zh-CN" sz="1600" b="1" dirty="0">
                <a:solidFill>
                  <a:srgbClr val="C00000"/>
                </a:solidFill>
              </a:rPr>
              <a:t>Reduce</a:t>
            </a:r>
          </a:p>
          <a:p>
            <a:pPr marL="342900" indent="-342900">
              <a:buAutoNum type="arabicPeriod"/>
            </a:pPr>
            <a:r>
              <a:rPr kumimoji="1" lang="en-US" altLang="zh-CN" sz="1600" b="0" dirty="0">
                <a:solidFill>
                  <a:schemeClr val="tx1"/>
                </a:solidFill>
              </a:rPr>
              <a:t>Coordinating among nodes</a:t>
            </a:r>
          </a:p>
          <a:p>
            <a:pPr lvl="1" indent="0">
              <a:buNone/>
            </a:pPr>
            <a:r>
              <a:rPr kumimoji="1" lang="en-US" altLang="zh-CN" sz="1600" dirty="0">
                <a:solidFill>
                  <a:schemeClr val="tx1"/>
                </a:solidFill>
              </a:rPr>
              <a:t>Use the MapReduce semantic to coordinate </a:t>
            </a:r>
          </a:p>
          <a:p>
            <a:pPr lvl="2"/>
            <a:r>
              <a:rPr kumimoji="1" lang="en-US" altLang="zh-CN" sz="1600" dirty="0"/>
              <a:t>i.e.</a:t>
            </a:r>
            <a:r>
              <a:rPr kumimoji="1" lang="zh-CN" altLang="en-US" sz="1600" dirty="0"/>
              <a:t>，</a:t>
            </a:r>
            <a:r>
              <a:rPr kumimoji="1" lang="en-US" altLang="zh-CN" sz="1600" dirty="0"/>
              <a:t> only need to schedule the reducer after the mapper </a:t>
            </a:r>
          </a:p>
          <a:p>
            <a:pPr marL="342900" indent="-342900">
              <a:buAutoNum type="arabicPeriod"/>
            </a:pPr>
            <a:r>
              <a:rPr kumimoji="1" lang="en-US" altLang="zh-CN" sz="1600" b="0" dirty="0">
                <a:solidFill>
                  <a:schemeClr val="tx1"/>
                </a:solidFill>
              </a:rPr>
              <a:t>Recovering from node failure</a:t>
            </a:r>
          </a:p>
          <a:p>
            <a:pPr lvl="1" indent="0">
              <a:buNone/>
            </a:pPr>
            <a:r>
              <a:rPr kumimoji="1" lang="en-US" altLang="zh-CN" sz="1600" b="0" dirty="0">
                <a:solidFill>
                  <a:schemeClr val="tx1"/>
                </a:solidFill>
              </a:rPr>
              <a:t>Will be talked about later </a:t>
            </a:r>
          </a:p>
          <a:p>
            <a:pPr marL="342900" indent="-342900">
              <a:buAutoNum type="arabicPeriod"/>
            </a:pPr>
            <a:r>
              <a:rPr kumimoji="1" lang="en-US" altLang="zh-CN" sz="1600" b="0" dirty="0">
                <a:solidFill>
                  <a:schemeClr val="tx1"/>
                </a:solidFill>
              </a:rPr>
              <a:t>Optimizing for locality</a:t>
            </a:r>
          </a:p>
          <a:p>
            <a:pPr lvl="1" indent="0">
              <a:buNone/>
            </a:pPr>
            <a:r>
              <a:rPr kumimoji="1" lang="en-US" altLang="zh-CN" sz="1600" b="0" dirty="0">
                <a:solidFill>
                  <a:schemeClr val="tx1"/>
                </a:solidFill>
              </a:rPr>
              <a:t>Will be talked about later </a:t>
            </a:r>
          </a:p>
          <a:p>
            <a:pPr marL="342900" indent="-342900">
              <a:buFontTx/>
              <a:buAutoNum type="arabicPeriod"/>
            </a:pPr>
            <a:r>
              <a:rPr kumimoji="1" lang="en-US" altLang="zh-CN" sz="1600" b="0" dirty="0">
                <a:solidFill>
                  <a:schemeClr val="tx1"/>
                </a:solidFill>
              </a:rPr>
              <a:t>Partition data to to enable more </a:t>
            </a:r>
            <a:r>
              <a:rPr kumimoji="1" lang="en-US" altLang="zh-CN" sz="1600" dirty="0">
                <a:solidFill>
                  <a:srgbClr val="C00000"/>
                </a:solidFill>
              </a:rPr>
              <a:t>parallelism</a:t>
            </a:r>
            <a:r>
              <a:rPr kumimoji="1" lang="en-US" altLang="zh-CN" sz="1600" b="0" dirty="0">
                <a:solidFill>
                  <a:schemeClr val="tx1"/>
                </a:solidFill>
              </a:rPr>
              <a:t>  </a:t>
            </a:r>
          </a:p>
          <a:p>
            <a:pPr lvl="1" indent="0">
              <a:buNone/>
            </a:pPr>
            <a:r>
              <a:rPr kumimoji="1" lang="en-US" altLang="zh-CN" sz="1600" b="0" dirty="0">
                <a:solidFill>
                  <a:schemeClr val="tx1"/>
                </a:solidFill>
              </a:rPr>
              <a:t>Map reduce enable arbitrary partition of the data </a:t>
            </a:r>
          </a:p>
        </p:txBody>
      </p:sp>
      <p:sp>
        <p:nvSpPr>
          <p:cNvPr id="4" name="灯片编号占位符 3">
            <a:extLst>
              <a:ext uri="{FF2B5EF4-FFF2-40B4-BE49-F238E27FC236}">
                <a16:creationId xmlns:a16="http://schemas.microsoft.com/office/drawing/2014/main" id="{06349766-ACA1-3229-59F1-6E20A47858D1}"/>
              </a:ext>
            </a:extLst>
          </p:cNvPr>
          <p:cNvSpPr>
            <a:spLocks noGrp="1"/>
          </p:cNvSpPr>
          <p:nvPr>
            <p:ph type="sldNum" sz="quarter" idx="12"/>
          </p:nvPr>
        </p:nvSpPr>
        <p:spPr/>
        <p:txBody>
          <a:bodyPr/>
          <a:lstStyle/>
          <a:p>
            <a:fld id="{ADE361C3-C043-4A6E-BDCE-8DA1E7D90A3B}" type="slidenum">
              <a:rPr lang="zh-CN" altLang="en-US" smtClean="0"/>
              <a:t>40</a:t>
            </a:fld>
            <a:endParaRPr lang="zh-CN" altLang="en-US"/>
          </a:p>
        </p:txBody>
      </p:sp>
    </p:spTree>
    <p:extLst>
      <p:ext uri="{BB962C8B-B14F-4D97-AF65-F5344CB8AC3E}">
        <p14:creationId xmlns:p14="http://schemas.microsoft.com/office/powerpoint/2010/main" val="22254224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5432A7-4E28-1D42-B037-2BA7E6868C83}"/>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3" name="内容占位符 2">
            <a:extLst>
              <a:ext uri="{FF2B5EF4-FFF2-40B4-BE49-F238E27FC236}">
                <a16:creationId xmlns:a16="http://schemas.microsoft.com/office/drawing/2014/main" id="{07CFF586-D49D-3740-94B7-D3C4F5BBEEC2}"/>
              </a:ext>
            </a:extLst>
          </p:cNvPr>
          <p:cNvSpPr>
            <a:spLocks noGrp="1"/>
          </p:cNvSpPr>
          <p:nvPr>
            <p:ph idx="1"/>
          </p:nvPr>
        </p:nvSpPr>
        <p:spPr>
          <a:xfrm>
            <a:off x="457200" y="2209428"/>
            <a:ext cx="8229600" cy="3087534"/>
          </a:xfrm>
        </p:spPr>
        <p:txBody>
          <a:bodyPr>
            <a:normAutofit/>
          </a:bodyPr>
          <a:lstStyle/>
          <a:p>
            <a:r>
              <a:rPr kumimoji="1" lang="en-US" altLang="zh-CN" b="0" dirty="0"/>
              <a:t>Framework for </a:t>
            </a:r>
            <a:r>
              <a:rPr kumimoji="1" lang="en-US" altLang="zh-CN" dirty="0">
                <a:solidFill>
                  <a:srgbClr val="C00000"/>
                </a:solidFill>
              </a:rPr>
              <a:t>data-parallel</a:t>
            </a:r>
            <a:r>
              <a:rPr kumimoji="1" lang="en-US" altLang="zh-CN" b="0" dirty="0"/>
              <a:t> computing</a:t>
            </a:r>
          </a:p>
          <a:p>
            <a:pPr lvl="1"/>
            <a:r>
              <a:rPr kumimoji="1" lang="en-US" altLang="zh-CN" dirty="0"/>
              <a:t>Programmers get </a:t>
            </a:r>
            <a:r>
              <a:rPr kumimoji="1" lang="en-US" altLang="zh-CN" b="1" dirty="0">
                <a:solidFill>
                  <a:srgbClr val="C00000"/>
                </a:solidFill>
              </a:rPr>
              <a:t>simple yet restricted</a:t>
            </a:r>
            <a:r>
              <a:rPr kumimoji="1" lang="en-US" altLang="zh-CN" dirty="0"/>
              <a:t> API</a:t>
            </a:r>
          </a:p>
          <a:p>
            <a:r>
              <a:rPr kumimoji="1" lang="en-US" altLang="zh-CN" b="0" dirty="0"/>
              <a:t>Users</a:t>
            </a:r>
            <a:r>
              <a:rPr kumimoji="1" lang="zh-CN" altLang="en-US" b="0" dirty="0"/>
              <a:t> </a:t>
            </a:r>
            <a:r>
              <a:rPr kumimoji="1" lang="en-US" altLang="zh-CN" dirty="0">
                <a:solidFill>
                  <a:srgbClr val="C00000"/>
                </a:solidFill>
              </a:rPr>
              <a:t>don’t</a:t>
            </a:r>
            <a:r>
              <a:rPr kumimoji="1" lang="en-US" altLang="zh-CN" b="0" dirty="0"/>
              <a:t> have to worry about handling:</a:t>
            </a:r>
          </a:p>
          <a:p>
            <a:pPr lvl="1">
              <a:buSzPct val="73000"/>
              <a:buFont typeface="Wingdings" pitchFamily="2" charset="2"/>
              <a:buChar char="p"/>
            </a:pPr>
            <a:r>
              <a:rPr kumimoji="1" lang="en-US" altLang="zh-CN" strike="sngStrike" dirty="0"/>
              <a:t> parallelization</a:t>
            </a:r>
          </a:p>
          <a:p>
            <a:pPr lvl="1">
              <a:buSzPct val="73000"/>
              <a:buFont typeface="Wingdings" pitchFamily="2" charset="2"/>
              <a:buChar char="p"/>
            </a:pPr>
            <a:r>
              <a:rPr kumimoji="1" lang="en-US" altLang="zh-CN" strike="sngStrike" dirty="0"/>
              <a:t> data distribution</a:t>
            </a:r>
          </a:p>
          <a:p>
            <a:pPr lvl="1">
              <a:buSzPct val="73000"/>
              <a:buFont typeface="Wingdings" pitchFamily="2" charset="2"/>
              <a:buChar char="p"/>
            </a:pPr>
            <a:r>
              <a:rPr kumimoji="1" lang="en-US" altLang="zh-CN" strike="sngStrike" dirty="0"/>
              <a:t> load balancing</a:t>
            </a:r>
          </a:p>
          <a:p>
            <a:pPr lvl="1">
              <a:buSzPct val="73000"/>
              <a:buFont typeface="Wingdings" pitchFamily="2" charset="2"/>
              <a:buChar char="p"/>
            </a:pPr>
            <a:r>
              <a:rPr kumimoji="1" lang="en-US" altLang="zh-CN" strike="sngStrike" dirty="0"/>
              <a:t> fault tolerance</a:t>
            </a:r>
          </a:p>
        </p:txBody>
      </p:sp>
      <p:sp>
        <p:nvSpPr>
          <p:cNvPr id="4" name="灯片编号占位符 3">
            <a:extLst>
              <a:ext uri="{FF2B5EF4-FFF2-40B4-BE49-F238E27FC236}">
                <a16:creationId xmlns:a16="http://schemas.microsoft.com/office/drawing/2014/main" id="{A64AA1A5-B8DB-174F-9698-7B592AD97EA9}"/>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sp>
        <p:nvSpPr>
          <p:cNvPr id="5" name="Rectangle 6">
            <a:extLst>
              <a:ext uri="{FF2B5EF4-FFF2-40B4-BE49-F238E27FC236}">
                <a16:creationId xmlns:a16="http://schemas.microsoft.com/office/drawing/2014/main" id="{E054A827-7179-E54C-A676-B91AD13B0714}"/>
              </a:ext>
            </a:extLst>
          </p:cNvPr>
          <p:cNvSpPr/>
          <p:nvPr/>
        </p:nvSpPr>
        <p:spPr>
          <a:xfrm>
            <a:off x="1878546" y="1146253"/>
            <a:ext cx="5386908" cy="830997"/>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algn="ctr"/>
            <a:r>
              <a:rPr lang="en-US" altLang="zh-CN" sz="2400" dirty="0">
                <a:latin typeface="Candara" pitchFamily="34" charset="0"/>
                <a:ea typeface="Verdana" pitchFamily="34" charset="0"/>
                <a:cs typeface="Verdana" pitchFamily="34" charset="0"/>
              </a:rPr>
              <a:t>Allows user to process </a:t>
            </a:r>
            <a:r>
              <a:rPr lang="en-US" altLang="zh-CN" sz="2400" i="1" dirty="0">
                <a:solidFill>
                  <a:srgbClr val="C00000"/>
                </a:solidFill>
                <a:effectLst>
                  <a:outerShdw blurRad="38100" dist="38100" dir="2700000" algn="tl">
                    <a:srgbClr val="000000">
                      <a:alpha val="43137"/>
                    </a:srgbClr>
                  </a:outerShdw>
                </a:effectLst>
                <a:latin typeface="Candara" pitchFamily="34" charset="0"/>
                <a:ea typeface="Verdana" pitchFamily="34" charset="0"/>
                <a:cs typeface="Verdana" pitchFamily="34" charset="0"/>
              </a:rPr>
              <a:t>huge</a:t>
            </a:r>
            <a:r>
              <a:rPr lang="en-US" altLang="zh-CN" sz="2400" dirty="0">
                <a:latin typeface="Candara" pitchFamily="34" charset="0"/>
                <a:ea typeface="Verdana" pitchFamily="34" charset="0"/>
                <a:cs typeface="Verdana" pitchFamily="34" charset="0"/>
              </a:rPr>
              <a:t> amounts of data on </a:t>
            </a:r>
            <a:r>
              <a:rPr lang="en-US" altLang="zh-CN" sz="2400" i="1" dirty="0">
                <a:solidFill>
                  <a:srgbClr val="C00000"/>
                </a:solidFill>
                <a:effectLst>
                  <a:outerShdw blurRad="38100" dist="38100" dir="2700000" algn="tl">
                    <a:srgbClr val="000000">
                      <a:alpha val="43137"/>
                    </a:srgbClr>
                  </a:outerShdw>
                </a:effectLst>
                <a:latin typeface="Candara" pitchFamily="34" charset="0"/>
                <a:ea typeface="Verdana" pitchFamily="34" charset="0"/>
                <a:cs typeface="Verdana" pitchFamily="34" charset="0"/>
              </a:rPr>
              <a:t>thousands</a:t>
            </a:r>
            <a:r>
              <a:rPr lang="en-US" altLang="zh-CN" sz="2400" dirty="0">
                <a:latin typeface="Candara" pitchFamily="34" charset="0"/>
                <a:ea typeface="Verdana" pitchFamily="34" charset="0"/>
                <a:cs typeface="Verdana" pitchFamily="34" charset="0"/>
              </a:rPr>
              <a:t> of nodes </a:t>
            </a:r>
            <a:endParaRPr lang="zh-CN" altLang="en-US" sz="2000" dirty="0">
              <a:latin typeface="Candara" pitchFamily="34" charset="0"/>
            </a:endParaRPr>
          </a:p>
        </p:txBody>
      </p:sp>
    </p:spTree>
    <p:extLst>
      <p:ext uri="{BB962C8B-B14F-4D97-AF65-F5344CB8AC3E}">
        <p14:creationId xmlns:p14="http://schemas.microsoft.com/office/powerpoint/2010/main" val="1395315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26E06C-170F-3147-A7D2-7265A1E03D61}"/>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4" name="灯片编号占位符 3">
            <a:extLst>
              <a:ext uri="{FF2B5EF4-FFF2-40B4-BE49-F238E27FC236}">
                <a16:creationId xmlns:a16="http://schemas.microsoft.com/office/drawing/2014/main" id="{F39EE47E-7F44-D547-B210-31AE5CA94B7C}"/>
              </a:ext>
            </a:extLst>
          </p:cNvPr>
          <p:cNvSpPr>
            <a:spLocks noGrp="1"/>
          </p:cNvSpPr>
          <p:nvPr>
            <p:ph type="sldNum" sz="quarter" idx="12"/>
          </p:nvPr>
        </p:nvSpPr>
        <p:spPr/>
        <p:txBody>
          <a:bodyPr/>
          <a:lstStyle/>
          <a:p>
            <a:fld id="{ADE361C3-C043-4A6E-BDCE-8DA1E7D90A3B}" type="slidenum">
              <a:rPr lang="zh-CN" altLang="en-US" smtClean="0"/>
              <a:t>42</a:t>
            </a:fld>
            <a:endParaRPr lang="zh-CN" altLang="en-US" dirty="0"/>
          </a:p>
        </p:txBody>
      </p:sp>
      <p:pic>
        <p:nvPicPr>
          <p:cNvPr id="5" name="Picture 2">
            <a:extLst>
              <a:ext uri="{FF2B5EF4-FFF2-40B4-BE49-F238E27FC236}">
                <a16:creationId xmlns:a16="http://schemas.microsoft.com/office/drawing/2014/main" id="{E5E03B57-FD61-3B47-A073-D07141ECEBAC}"/>
              </a:ext>
            </a:extLst>
          </p:cNvPr>
          <p:cNvPicPr>
            <a:picLocks noChangeAspect="1" noChangeArrowheads="1"/>
          </p:cNvPicPr>
          <p:nvPr/>
        </p:nvPicPr>
        <p:blipFill>
          <a:blip r:embed="rId2"/>
          <a:srcRect/>
          <a:stretch>
            <a:fillRect/>
          </a:stretch>
        </p:blipFill>
        <p:spPr bwMode="auto">
          <a:xfrm>
            <a:off x="1416822" y="3167730"/>
            <a:ext cx="773889" cy="971661"/>
          </a:xfrm>
          <a:prstGeom prst="rect">
            <a:avLst/>
          </a:prstGeom>
          <a:noFill/>
          <a:ln w="9525">
            <a:noFill/>
            <a:miter lim="800000"/>
            <a:headEnd/>
            <a:tailEnd/>
          </a:ln>
        </p:spPr>
      </p:pic>
      <p:sp>
        <p:nvSpPr>
          <p:cNvPr id="6" name="TextBox 7">
            <a:extLst>
              <a:ext uri="{FF2B5EF4-FFF2-40B4-BE49-F238E27FC236}">
                <a16:creationId xmlns:a16="http://schemas.microsoft.com/office/drawing/2014/main" id="{3D03ACDB-1016-C644-BF9A-00DB8BCE0C7C}"/>
              </a:ext>
            </a:extLst>
          </p:cNvPr>
          <p:cNvSpPr txBox="1"/>
          <p:nvPr/>
        </p:nvSpPr>
        <p:spPr>
          <a:xfrm>
            <a:off x="1119163" y="4133568"/>
            <a:ext cx="1357337" cy="400110"/>
          </a:xfrm>
          <a:prstGeom prst="rect">
            <a:avLst/>
          </a:prstGeom>
          <a:noFill/>
          <a:effectLst/>
        </p:spPr>
        <p:txBody>
          <a:bodyPr wrap="square" rtlCol="0">
            <a:spAutoFit/>
          </a:bodyPr>
          <a:lstStyle/>
          <a:p>
            <a:pPr algn="ctr"/>
            <a:r>
              <a:rPr lang="en-US" altLang="zh-CN"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endParaRPr lang="en-US" sz="1833"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7" name="Cloud Callout 8">
            <a:extLst>
              <a:ext uri="{FF2B5EF4-FFF2-40B4-BE49-F238E27FC236}">
                <a16:creationId xmlns:a16="http://schemas.microsoft.com/office/drawing/2014/main" id="{A9AA3B54-4E12-BC41-BB71-B214CC4FD812}"/>
              </a:ext>
            </a:extLst>
          </p:cNvPr>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 name="Rounded Rectangle 9">
            <a:extLst>
              <a:ext uri="{FF2B5EF4-FFF2-40B4-BE49-F238E27FC236}">
                <a16:creationId xmlns:a16="http://schemas.microsoft.com/office/drawing/2014/main" id="{2F9BAF28-4C73-844D-A48A-6D4E89C004D1}"/>
              </a:ext>
            </a:extLst>
          </p:cNvPr>
          <p:cNvSpPr/>
          <p:nvPr/>
        </p:nvSpPr>
        <p:spPr>
          <a:xfrm>
            <a:off x="3083708" y="2587627"/>
            <a:ext cx="1845482" cy="535785"/>
          </a:xfrm>
          <a:prstGeom prst="roundRect">
            <a:avLst>
              <a:gd name="adj" fmla="val 17717"/>
            </a:avLst>
          </a:prstGeom>
          <a:effectLst>
            <a:glow rad="101600">
              <a:schemeClr val="accent1">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Parallelization</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9" name="Rounded Rectangle 10">
            <a:extLst>
              <a:ext uri="{FF2B5EF4-FFF2-40B4-BE49-F238E27FC236}">
                <a16:creationId xmlns:a16="http://schemas.microsoft.com/office/drawing/2014/main" id="{ADCADCC7-10FB-CF44-A572-927A882F0B93}"/>
              </a:ext>
            </a:extLst>
          </p:cNvPr>
          <p:cNvSpPr/>
          <p:nvPr/>
        </p:nvSpPr>
        <p:spPr>
          <a:xfrm>
            <a:off x="3083708" y="1968500"/>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p:txBody>
      </p:sp>
      <p:sp>
        <p:nvSpPr>
          <p:cNvPr id="10" name="Rounded Rectangle 11">
            <a:extLst>
              <a:ext uri="{FF2B5EF4-FFF2-40B4-BE49-F238E27FC236}">
                <a16:creationId xmlns:a16="http://schemas.microsoft.com/office/drawing/2014/main" id="{019C687E-7A5F-5A47-A077-037977FA215A}"/>
              </a:ext>
            </a:extLst>
          </p:cNvPr>
          <p:cNvSpPr/>
          <p:nvPr/>
        </p:nvSpPr>
        <p:spPr>
          <a:xfrm>
            <a:off x="3083708" y="3242475"/>
            <a:ext cx="1845482" cy="654848"/>
          </a:xfrm>
          <a:prstGeom prst="roundRect">
            <a:avLst>
              <a:gd name="adj" fmla="val 17717"/>
            </a:avLst>
          </a:prstGeom>
          <a:solidFill>
            <a:srgbClr val="D09E00"/>
          </a:solidFill>
          <a:ln>
            <a:solidFill>
              <a:srgbClr val="D09E00"/>
            </a:solidFill>
          </a:ln>
          <a:effectLst>
            <a:glow rad="101600">
              <a:srgbClr val="D09E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Data Distribution</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11" name="Rounded Rectangle 12">
            <a:extLst>
              <a:ext uri="{FF2B5EF4-FFF2-40B4-BE49-F238E27FC236}">
                <a16:creationId xmlns:a16="http://schemas.microsoft.com/office/drawing/2014/main" id="{32C2A914-23F9-CE42-971E-AC18151EB02E}"/>
              </a:ext>
            </a:extLst>
          </p:cNvPr>
          <p:cNvSpPr/>
          <p:nvPr/>
        </p:nvSpPr>
        <p:spPr>
          <a:xfrm>
            <a:off x="3083708" y="4016387"/>
            <a:ext cx="1845482" cy="476253"/>
          </a:xfrm>
          <a:prstGeom prst="roundRect">
            <a:avLst>
              <a:gd name="adj" fmla="val 17717"/>
            </a:avLst>
          </a:prstGeom>
          <a:solidFill>
            <a:srgbClr val="00B050"/>
          </a:solidFill>
          <a:ln>
            <a:solidFill>
              <a:srgbClr val="00B050"/>
            </a:solidFill>
          </a:ln>
          <a:effectLst>
            <a:glow rad="101600">
              <a:srgbClr val="00B05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Fault Tolerance</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12" name="Rounded Rectangle 13">
            <a:extLst>
              <a:ext uri="{FF2B5EF4-FFF2-40B4-BE49-F238E27FC236}">
                <a16:creationId xmlns:a16="http://schemas.microsoft.com/office/drawing/2014/main" id="{0E02E888-025E-2147-83BC-93364C5753CC}"/>
              </a:ext>
            </a:extLst>
          </p:cNvPr>
          <p:cNvSpPr/>
          <p:nvPr/>
        </p:nvSpPr>
        <p:spPr>
          <a:xfrm>
            <a:off x="3083708" y="4611704"/>
            <a:ext cx="1845482" cy="476253"/>
          </a:xfrm>
          <a:prstGeom prst="roundRect">
            <a:avLst>
              <a:gd name="adj" fmla="val 17717"/>
            </a:avLst>
          </a:prstGeom>
          <a:solidFill>
            <a:srgbClr val="7030A0"/>
          </a:solidFill>
          <a:ln>
            <a:solidFill>
              <a:srgbClr val="7030A0"/>
            </a:solidFill>
          </a:ln>
          <a:effectLst>
            <a:glow rad="101600">
              <a:srgbClr val="7030A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Load Balance</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Tree>
    <p:extLst>
      <p:ext uri="{BB962C8B-B14F-4D97-AF65-F5344CB8AC3E}">
        <p14:creationId xmlns:p14="http://schemas.microsoft.com/office/powerpoint/2010/main" val="162926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50"/>
                                        <p:tgtEl>
                                          <p:spTgt spid="7"/>
                                        </p:tgtEl>
                                      </p:cBhvr>
                                    </p:animEffect>
                                  </p:childTnLst>
                                </p:cTn>
                              </p:par>
                            </p:childTnLst>
                          </p:cTn>
                        </p:par>
                        <p:par>
                          <p:cTn id="13" fill="hold">
                            <p:stCondLst>
                              <p:cond delay="2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250"/>
                                        <p:tgtEl>
                                          <p:spTgt spid="9"/>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250"/>
                                        <p:tgtEl>
                                          <p:spTgt spid="8"/>
                                        </p:tgtEl>
                                      </p:cBhvr>
                                    </p:animEffect>
                                  </p:childTnLst>
                                </p:cTn>
                              </p:par>
                            </p:childTnLst>
                          </p:cTn>
                        </p:par>
                        <p:par>
                          <p:cTn id="21" fill="hold">
                            <p:stCondLst>
                              <p:cond delay="750"/>
                            </p:stCondLst>
                            <p:childTnLst>
                              <p:par>
                                <p:cTn id="22" presetID="22" presetClass="entr" presetSubtype="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250"/>
                                        <p:tgtEl>
                                          <p:spTgt spid="10"/>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250"/>
                                        <p:tgtEl>
                                          <p:spTgt spid="11"/>
                                        </p:tgtEl>
                                      </p:cBhvr>
                                    </p:animEffect>
                                  </p:childTnLst>
                                </p:cTn>
                              </p:par>
                            </p:childTnLst>
                          </p:cTn>
                        </p:par>
                        <p:par>
                          <p:cTn id="29" fill="hold">
                            <p:stCondLst>
                              <p:cond delay="125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7C8C64-8B7E-FB4C-95CC-6BCC0ADEB7F6}"/>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4" name="灯片编号占位符 3">
            <a:extLst>
              <a:ext uri="{FF2B5EF4-FFF2-40B4-BE49-F238E27FC236}">
                <a16:creationId xmlns:a16="http://schemas.microsoft.com/office/drawing/2014/main" id="{70DBE813-F9AD-7F49-B7CD-7EF8A1D18A37}"/>
              </a:ext>
            </a:extLst>
          </p:cNvPr>
          <p:cNvSpPr>
            <a:spLocks noGrp="1"/>
          </p:cNvSpPr>
          <p:nvPr>
            <p:ph type="sldNum" sz="quarter" idx="12"/>
          </p:nvPr>
        </p:nvSpPr>
        <p:spPr/>
        <p:txBody>
          <a:bodyPr/>
          <a:lstStyle/>
          <a:p>
            <a:fld id="{ADE361C3-C043-4A6E-BDCE-8DA1E7D90A3B}" type="slidenum">
              <a:rPr lang="zh-CN" altLang="en-US" smtClean="0"/>
              <a:t>43</a:t>
            </a:fld>
            <a:endParaRPr lang="zh-CN" altLang="en-US"/>
          </a:p>
        </p:txBody>
      </p:sp>
      <p:pic>
        <p:nvPicPr>
          <p:cNvPr id="5" name="Picture 2">
            <a:extLst>
              <a:ext uri="{FF2B5EF4-FFF2-40B4-BE49-F238E27FC236}">
                <a16:creationId xmlns:a16="http://schemas.microsoft.com/office/drawing/2014/main" id="{7AFA5D17-B962-9A4B-8149-9263D55A4022}"/>
              </a:ext>
            </a:extLst>
          </p:cNvPr>
          <p:cNvPicPr>
            <a:picLocks noChangeAspect="1" noChangeArrowheads="1"/>
          </p:cNvPicPr>
          <p:nvPr/>
        </p:nvPicPr>
        <p:blipFill>
          <a:blip r:embed="rId2"/>
          <a:srcRect/>
          <a:stretch>
            <a:fillRect/>
          </a:stretch>
        </p:blipFill>
        <p:spPr bwMode="auto">
          <a:xfrm>
            <a:off x="1416822" y="3167730"/>
            <a:ext cx="773889" cy="971661"/>
          </a:xfrm>
          <a:prstGeom prst="rect">
            <a:avLst/>
          </a:prstGeom>
          <a:noFill/>
          <a:ln w="9525">
            <a:noFill/>
            <a:miter lim="800000"/>
            <a:headEnd/>
            <a:tailEnd/>
          </a:ln>
        </p:spPr>
      </p:pic>
      <p:sp>
        <p:nvSpPr>
          <p:cNvPr id="6" name="TextBox 7">
            <a:extLst>
              <a:ext uri="{FF2B5EF4-FFF2-40B4-BE49-F238E27FC236}">
                <a16:creationId xmlns:a16="http://schemas.microsoft.com/office/drawing/2014/main" id="{368D8EF2-39E1-954A-9900-A56AAC619FD1}"/>
              </a:ext>
            </a:extLst>
          </p:cNvPr>
          <p:cNvSpPr txBox="1"/>
          <p:nvPr/>
        </p:nvSpPr>
        <p:spPr>
          <a:xfrm>
            <a:off x="1119163" y="4133568"/>
            <a:ext cx="1357337" cy="369332"/>
          </a:xfrm>
          <a:prstGeom prst="rect">
            <a:avLst/>
          </a:prstGeom>
          <a:noFill/>
        </p:spPr>
        <p:txBody>
          <a:bodyPr wrap="square" rtlCol="0">
            <a:spAutoFit/>
          </a:bodyPr>
          <a:lstStyle/>
          <a:p>
            <a:pPr algn="ctr"/>
            <a:r>
              <a:rPr lang="en-US" altLang="zh-CN"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p>
        </p:txBody>
      </p:sp>
      <p:sp>
        <p:nvSpPr>
          <p:cNvPr id="7" name="Cloud Callout 8">
            <a:extLst>
              <a:ext uri="{FF2B5EF4-FFF2-40B4-BE49-F238E27FC236}">
                <a16:creationId xmlns:a16="http://schemas.microsoft.com/office/drawing/2014/main" id="{A37094A4-8E9D-3944-B88C-710C3F4F21D7}"/>
              </a:ext>
            </a:extLst>
          </p:cNvPr>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Verdana" pitchFamily="34" charset="0"/>
              <a:ea typeface="Verdana" pitchFamily="34" charset="0"/>
              <a:cs typeface="Verdana" pitchFamily="34" charset="0"/>
            </a:endParaRPr>
          </a:p>
        </p:txBody>
      </p:sp>
      <p:sp>
        <p:nvSpPr>
          <p:cNvPr id="8" name="Folded Corner 14">
            <a:extLst>
              <a:ext uri="{FF2B5EF4-FFF2-40B4-BE49-F238E27FC236}">
                <a16:creationId xmlns:a16="http://schemas.microsoft.com/office/drawing/2014/main" id="{6711E9DB-306F-9A47-84DA-3DBD66D8DE8A}"/>
              </a:ext>
            </a:extLst>
          </p:cNvPr>
          <p:cNvSpPr/>
          <p:nvPr/>
        </p:nvSpPr>
        <p:spPr>
          <a:xfrm>
            <a:off x="5405444" y="1932758"/>
            <a:ext cx="2797988" cy="3274242"/>
          </a:xfrm>
          <a:prstGeom prst="foldedCorner">
            <a:avLst/>
          </a:prstGeom>
          <a:solidFill>
            <a:srgbClr val="FFFFCD"/>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9" name="Rounded Rectangle 15">
            <a:extLst>
              <a:ext uri="{FF2B5EF4-FFF2-40B4-BE49-F238E27FC236}">
                <a16:creationId xmlns:a16="http://schemas.microsoft.com/office/drawing/2014/main" id="{5688DC0A-6F75-734F-AA5F-DEF2332BAB06}"/>
              </a:ext>
            </a:extLst>
          </p:cNvPr>
          <p:cNvSpPr/>
          <p:nvPr/>
        </p:nvSpPr>
        <p:spPr>
          <a:xfrm>
            <a:off x="3083708" y="2587627"/>
            <a:ext cx="1845482" cy="535785"/>
          </a:xfrm>
          <a:prstGeom prst="roundRect">
            <a:avLst>
              <a:gd name="adj" fmla="val 17717"/>
            </a:avLst>
          </a:prstGeom>
          <a:effectLst>
            <a:glow rad="101600">
              <a:schemeClr val="accent1">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Parallelization</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0" name="Rounded Rectangle 16">
            <a:extLst>
              <a:ext uri="{FF2B5EF4-FFF2-40B4-BE49-F238E27FC236}">
                <a16:creationId xmlns:a16="http://schemas.microsoft.com/office/drawing/2014/main" id="{2AD84D19-247B-3A4F-B5DF-E6C1D461546A}"/>
              </a:ext>
            </a:extLst>
          </p:cNvPr>
          <p:cNvSpPr/>
          <p:nvPr/>
        </p:nvSpPr>
        <p:spPr>
          <a:xfrm>
            <a:off x="3083708" y="1968500"/>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a:p>
            <a:pPr algn="ctr"/>
            <a:endParaRPr lang="zh-CN" altLang="en-US" sz="333" dirty="0">
              <a:effectLst>
                <a:outerShdw blurRad="38100" dist="38100" dir="2700000" algn="tl">
                  <a:srgbClr val="000000">
                    <a:alpha val="43137"/>
                  </a:srgbClr>
                </a:outerShdw>
              </a:effectLst>
              <a:latin typeface="Verdana" pitchFamily="34" charset="0"/>
              <a:cs typeface="Verdana" pitchFamily="34" charset="0"/>
            </a:endParaRPr>
          </a:p>
        </p:txBody>
      </p:sp>
      <p:sp>
        <p:nvSpPr>
          <p:cNvPr id="11" name="Rounded Rectangle 17">
            <a:extLst>
              <a:ext uri="{FF2B5EF4-FFF2-40B4-BE49-F238E27FC236}">
                <a16:creationId xmlns:a16="http://schemas.microsoft.com/office/drawing/2014/main" id="{4AE84D2B-B93D-D748-BB07-06DFD072C237}"/>
              </a:ext>
            </a:extLst>
          </p:cNvPr>
          <p:cNvSpPr/>
          <p:nvPr/>
        </p:nvSpPr>
        <p:spPr>
          <a:xfrm>
            <a:off x="3083708" y="3242475"/>
            <a:ext cx="1845482" cy="654848"/>
          </a:xfrm>
          <a:prstGeom prst="roundRect">
            <a:avLst>
              <a:gd name="adj" fmla="val 17717"/>
            </a:avLst>
          </a:prstGeom>
          <a:solidFill>
            <a:srgbClr val="D09E00"/>
          </a:solidFill>
          <a:ln>
            <a:solidFill>
              <a:srgbClr val="D09E00"/>
            </a:solidFill>
          </a:ln>
          <a:effectLst>
            <a:glow rad="101600">
              <a:srgbClr val="D09E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Data Distribution</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2" name="Rounded Rectangle 18">
            <a:extLst>
              <a:ext uri="{FF2B5EF4-FFF2-40B4-BE49-F238E27FC236}">
                <a16:creationId xmlns:a16="http://schemas.microsoft.com/office/drawing/2014/main" id="{2D51D5D3-762A-8A42-889D-B68172236261}"/>
              </a:ext>
            </a:extLst>
          </p:cNvPr>
          <p:cNvSpPr/>
          <p:nvPr/>
        </p:nvSpPr>
        <p:spPr>
          <a:xfrm>
            <a:off x="3083708" y="4016387"/>
            <a:ext cx="1845482" cy="476253"/>
          </a:xfrm>
          <a:prstGeom prst="roundRect">
            <a:avLst>
              <a:gd name="adj" fmla="val 17717"/>
            </a:avLst>
          </a:prstGeom>
          <a:solidFill>
            <a:srgbClr val="00B050"/>
          </a:solidFill>
          <a:ln>
            <a:solidFill>
              <a:srgbClr val="00B050"/>
            </a:solidFill>
          </a:ln>
          <a:effectLst>
            <a:glow rad="101600">
              <a:srgbClr val="00B05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Fault Tolerance</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3" name="Rounded Rectangle 19">
            <a:extLst>
              <a:ext uri="{FF2B5EF4-FFF2-40B4-BE49-F238E27FC236}">
                <a16:creationId xmlns:a16="http://schemas.microsoft.com/office/drawing/2014/main" id="{9CDEBC4E-5915-B346-A551-4F2D941BEDBF}"/>
              </a:ext>
            </a:extLst>
          </p:cNvPr>
          <p:cNvSpPr/>
          <p:nvPr/>
        </p:nvSpPr>
        <p:spPr>
          <a:xfrm>
            <a:off x="3083708" y="4611704"/>
            <a:ext cx="1845482" cy="476253"/>
          </a:xfrm>
          <a:prstGeom prst="roundRect">
            <a:avLst>
              <a:gd name="adj" fmla="val 17717"/>
            </a:avLst>
          </a:prstGeom>
          <a:solidFill>
            <a:srgbClr val="7030A0"/>
          </a:solidFill>
          <a:ln>
            <a:solidFill>
              <a:srgbClr val="7030A0"/>
            </a:solidFill>
          </a:ln>
          <a:effectLst>
            <a:glow rad="101600">
              <a:srgbClr val="7030A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Load Balance</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4" name="Rounded Rectangle 20">
            <a:extLst>
              <a:ext uri="{FF2B5EF4-FFF2-40B4-BE49-F238E27FC236}">
                <a16:creationId xmlns:a16="http://schemas.microsoft.com/office/drawing/2014/main" id="{ED4CB176-9F14-2043-8DC5-AEE70A88F694}"/>
              </a:ext>
            </a:extLst>
          </p:cNvPr>
          <p:cNvSpPr/>
          <p:nvPr/>
        </p:nvSpPr>
        <p:spPr>
          <a:xfrm>
            <a:off x="3076594" y="3498133"/>
            <a:ext cx="1845482" cy="1130400"/>
          </a:xfrm>
          <a:prstGeom prst="roundRect">
            <a:avLst>
              <a:gd name="adj" fmla="val 17717"/>
            </a:avLst>
          </a:prstGeom>
          <a:solidFill>
            <a:schemeClr val="tx2">
              <a:lumMod val="50000"/>
            </a:schemeClr>
          </a:solidFill>
          <a:ln>
            <a:solidFill>
              <a:schemeClr val="tx2">
                <a:lumMod val="50000"/>
              </a:schemeClr>
            </a:solidFill>
          </a:ln>
          <a:effectLst>
            <a:glow rad="139700">
              <a:schemeClr val="tx2">
                <a:lumMod val="50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MapReduce</a:t>
            </a: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Runtime</a:t>
            </a:r>
            <a:endParaRPr lang="zh-CN" altLang="en-US" sz="2000" dirty="0">
              <a:effectLst>
                <a:outerShdw blurRad="38100" dist="38100" dir="2700000" algn="tl">
                  <a:srgbClr val="000000">
                    <a:alpha val="43137"/>
                  </a:srgbClr>
                </a:outerShdw>
              </a:effectLst>
              <a:latin typeface="Verdana" pitchFamily="34" charset="0"/>
              <a:cs typeface="Verdana" pitchFamily="34" charset="0"/>
            </a:endParaRPr>
          </a:p>
        </p:txBody>
      </p:sp>
      <p:sp>
        <p:nvSpPr>
          <p:cNvPr id="15" name="TextBox 21">
            <a:extLst>
              <a:ext uri="{FF2B5EF4-FFF2-40B4-BE49-F238E27FC236}">
                <a16:creationId xmlns:a16="http://schemas.microsoft.com/office/drawing/2014/main" id="{658C779F-D40C-E94D-83EE-3613D6EFDC0A}"/>
              </a:ext>
            </a:extLst>
          </p:cNvPr>
          <p:cNvSpPr txBox="1"/>
          <p:nvPr/>
        </p:nvSpPr>
        <p:spPr>
          <a:xfrm>
            <a:off x="5464800" y="1933200"/>
            <a:ext cx="2738457" cy="400110"/>
          </a:xfrm>
          <a:prstGeom prst="rect">
            <a:avLst/>
          </a:prstGeom>
          <a:noFill/>
        </p:spPr>
        <p:txBody>
          <a:bodyPr wrap="square" rtlCol="0">
            <a:spAutoFit/>
          </a:bodyPr>
          <a:lstStyle/>
          <a:p>
            <a:r>
              <a:rPr lang="en-US" altLang="zh-CN" sz="2000" b="1" u="sng" dirty="0">
                <a:effectLst>
                  <a:outerShdw blurRad="38100" dist="38100" dir="2700000" algn="tl">
                    <a:srgbClr val="000000">
                      <a:alpha val="43137"/>
                    </a:srgbClr>
                  </a:outerShdw>
                </a:effectLst>
              </a:rPr>
              <a:t>Two Primitives: </a:t>
            </a:r>
            <a:endParaRPr lang="en-US" altLang="zh-CN" sz="2000" b="1" dirty="0"/>
          </a:p>
        </p:txBody>
      </p:sp>
      <p:sp>
        <p:nvSpPr>
          <p:cNvPr id="16" name="TextBox 22">
            <a:extLst>
              <a:ext uri="{FF2B5EF4-FFF2-40B4-BE49-F238E27FC236}">
                <a16:creationId xmlns:a16="http://schemas.microsoft.com/office/drawing/2014/main" id="{2A323441-DAF6-7B45-A4B2-A94802767B99}"/>
              </a:ext>
            </a:extLst>
          </p:cNvPr>
          <p:cNvSpPr txBox="1"/>
          <p:nvPr/>
        </p:nvSpPr>
        <p:spPr>
          <a:xfrm>
            <a:off x="5643570" y="2409012"/>
            <a:ext cx="2440798" cy="589392"/>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Map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input</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sp>
        <p:nvSpPr>
          <p:cNvPr id="17" name="TextBox 23">
            <a:extLst>
              <a:ext uri="{FF2B5EF4-FFF2-40B4-BE49-F238E27FC236}">
                <a16:creationId xmlns:a16="http://schemas.microsoft.com/office/drawing/2014/main" id="{ED03049E-370D-0948-A92B-7DF0F53A6C9E}"/>
              </a:ext>
            </a:extLst>
          </p:cNvPr>
          <p:cNvSpPr txBox="1"/>
          <p:nvPr/>
        </p:nvSpPr>
        <p:spPr>
          <a:xfrm>
            <a:off x="5643570" y="3540114"/>
            <a:ext cx="2559862" cy="339901"/>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Reduce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key</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values</a:t>
            </a:r>
            <a:r>
              <a:rPr lang="en-US" altLang="zh-CN" sz="1333" dirty="0">
                <a:effectLst>
                  <a:outerShdw blurRad="38100" dist="38100" dir="2700000" algn="tl">
                    <a:srgbClr val="000000">
                      <a:alpha val="43137"/>
                    </a:srgbClr>
                  </a:outerShdw>
                </a:effectLst>
                <a:latin typeface="Verdana" pitchFamily="34" charset="0"/>
              </a:rPr>
              <a:t>)</a:t>
            </a:r>
          </a:p>
        </p:txBody>
      </p:sp>
      <p:cxnSp>
        <p:nvCxnSpPr>
          <p:cNvPr id="18" name="Straight Connector 24">
            <a:extLst>
              <a:ext uri="{FF2B5EF4-FFF2-40B4-BE49-F238E27FC236}">
                <a16:creationId xmlns:a16="http://schemas.microsoft.com/office/drawing/2014/main" id="{9F3E4B3A-074C-5242-8E29-2EF804586F32}"/>
              </a:ext>
            </a:extLst>
          </p:cNvPr>
          <p:cNvCxnSpPr/>
          <p:nvPr/>
        </p:nvCxnSpPr>
        <p:spPr>
          <a:xfrm rot="5400000">
            <a:off x="4691063" y="2170885"/>
            <a:ext cx="952507"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25">
            <a:extLst>
              <a:ext uri="{FF2B5EF4-FFF2-40B4-BE49-F238E27FC236}">
                <a16:creationId xmlns:a16="http://schemas.microsoft.com/office/drawing/2014/main" id="{2468CA9E-43F4-4F45-AE45-8E2DC18334B1}"/>
              </a:ext>
            </a:extLst>
          </p:cNvPr>
          <p:cNvCxnSpPr/>
          <p:nvPr/>
        </p:nvCxnSpPr>
        <p:spPr>
          <a:xfrm rot="16200000" flipV="1">
            <a:off x="4274342" y="4075899"/>
            <a:ext cx="1785950"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28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 0 L 0 0.11537 " pathEditMode="relative" ptsTypes="AA">
                                      <p:cBhvr>
                                        <p:cTn id="6" dur="750" fill="hold"/>
                                        <p:tgtEl>
                                          <p:spTgt spid="11"/>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 0.23075 " pathEditMode="relative" ptsTypes="AA">
                                      <p:cBhvr>
                                        <p:cTn id="8" dur="750" fill="hold"/>
                                        <p:tgtEl>
                                          <p:spTgt spid="9"/>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 0 L 0 -0.12578 " pathEditMode="relative" ptsTypes="AA">
                                      <p:cBhvr>
                                        <p:cTn id="10" dur="750" fill="hold"/>
                                        <p:tgtEl>
                                          <p:spTgt spid="13"/>
                                        </p:tgtEl>
                                        <p:attrNameLst>
                                          <p:attrName>ppt_x</p:attrName>
                                          <p:attrName>ppt_y</p:attrName>
                                        </p:attrNameLst>
                                      </p:cBhvr>
                                    </p:animMotion>
                                  </p:childTnLst>
                                </p:cTn>
                              </p:par>
                              <p:par>
                                <p:cTn id="11" presetID="10" presetClass="exit" presetSubtype="0" fill="hold" grpId="1"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0" presetClass="exit" presetSubtype="0" fill="hold" grpId="1" nodeType="with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0" presetClass="path" presetSubtype="0" accel="50000" decel="50000" fill="hold" grpId="0" nodeType="withEffect">
                                  <p:stCondLst>
                                    <p:cond delay="0"/>
                                  </p:stCondLst>
                                  <p:childTnLst>
                                    <p:animMotion origin="layout" path="M -1.94444E-6 -0.00948 L -1.94444E-6 0.16878 " pathEditMode="relative" rAng="0" ptsTypes="AA">
                                      <p:cBhvr>
                                        <p:cTn id="27" dur="750" fill="hold"/>
                                        <p:tgtEl>
                                          <p:spTgt spid="10"/>
                                        </p:tgtEl>
                                        <p:attrNameLst>
                                          <p:attrName>ppt_x</p:attrName>
                                          <p:attrName>ppt_y</p:attrName>
                                        </p:attrNameLst>
                                      </p:cBhvr>
                                      <p:rCtr x="0" y="89"/>
                                    </p:animMotion>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250"/>
                                        <p:tgtEl>
                                          <p:spTgt spid="18"/>
                                        </p:tgtEl>
                                      </p:cBhvr>
                                    </p:animEffect>
                                  </p:childTnLst>
                                </p:cTn>
                              </p:par>
                              <p:par>
                                <p:cTn id="33" presetID="22" presetClass="entr" presetSubtype="8"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250"/>
                                        <p:tgtEl>
                                          <p:spTgt spid="19"/>
                                        </p:tgtEl>
                                      </p:cBhvr>
                                    </p:animEffect>
                                  </p:childTnLst>
                                </p:cTn>
                              </p:par>
                            </p:childTnLst>
                          </p:cTn>
                        </p:par>
                        <p:par>
                          <p:cTn id="36" fill="hold">
                            <p:stCondLst>
                              <p:cond delay="25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nodeType="withEffect">
                                  <p:stCondLst>
                                    <p:cond delay="0"/>
                                  </p:stCondLst>
                                  <p:childTnLst>
                                    <p:set>
                                      <p:cBhvr>
                                        <p:cTn id="44" dur="1" fill="hold">
                                          <p:stCondLst>
                                            <p:cond delay="0"/>
                                          </p:stCondLst>
                                        </p:cTn>
                                        <p:tgtEl>
                                          <p:spTgt spid="16">
                                            <p:txEl>
                                              <p:pRg st="0" end="0"/>
                                            </p:txEl>
                                          </p:spTgt>
                                        </p:tgtEl>
                                        <p:attrNameLst>
                                          <p:attrName>style.visibility</p:attrName>
                                        </p:attrNameLst>
                                      </p:cBhvr>
                                      <p:to>
                                        <p:strVal val="visible"/>
                                      </p:to>
                                    </p:set>
                                    <p:animEffect transition="in" filter="fade">
                                      <p:cBhvr>
                                        <p:cTn id="45" dur="500"/>
                                        <p:tgtEl>
                                          <p:spTgt spid="16">
                                            <p:txEl>
                                              <p:pRg st="0" end="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7">
                                            <p:txEl>
                                              <p:pRg st="0" end="0"/>
                                            </p:txEl>
                                          </p:spTgt>
                                        </p:tgtEl>
                                        <p:attrNameLst>
                                          <p:attrName>style.visibility</p:attrName>
                                        </p:attrNameLst>
                                      </p:cBhvr>
                                      <p:to>
                                        <p:strVal val="visible"/>
                                      </p:to>
                                    </p:set>
                                    <p:animEffect transition="in" filter="fade">
                                      <p:cBhvr>
                                        <p:cTn id="48"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P spid="11" grpId="0" animBg="1"/>
      <p:bldP spid="11" grpId="1" animBg="1"/>
      <p:bldP spid="12" grpId="0" animBg="1"/>
      <p:bldP spid="13" grpId="0" animBg="1"/>
      <p:bldP spid="13" grpId="1" animBg="1"/>
      <p:bldP spid="14" grpId="0" animBg="1"/>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70A3A-41A6-504D-ADF8-1D3CDB0B2377}"/>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kumimoji="1" lang="zh-CN" altLang="en-US" dirty="0"/>
          </a:p>
        </p:txBody>
      </p:sp>
      <p:sp>
        <p:nvSpPr>
          <p:cNvPr id="3" name="内容占位符 2">
            <a:extLst>
              <a:ext uri="{FF2B5EF4-FFF2-40B4-BE49-F238E27FC236}">
                <a16:creationId xmlns:a16="http://schemas.microsoft.com/office/drawing/2014/main" id="{40B29B59-06A1-BB49-922E-026840EFF76F}"/>
              </a:ext>
            </a:extLst>
          </p:cNvPr>
          <p:cNvSpPr>
            <a:spLocks noGrp="1"/>
          </p:cNvSpPr>
          <p:nvPr>
            <p:ph idx="1"/>
          </p:nvPr>
        </p:nvSpPr>
        <p:spPr>
          <a:xfrm>
            <a:off x="457200" y="1921396"/>
            <a:ext cx="8229600" cy="2979548"/>
          </a:xfrm>
        </p:spPr>
        <p:txBody>
          <a:bodyPr/>
          <a:lstStyle/>
          <a:p>
            <a:r>
              <a:rPr kumimoji="1" lang="en-US" altLang="zh-CN" b="0" dirty="0"/>
              <a:t>A simplified process of our previous log analysis example</a:t>
            </a:r>
            <a:endParaRPr kumimoji="1" lang="zh-CN" altLang="en-US" b="0" dirty="0"/>
          </a:p>
        </p:txBody>
      </p:sp>
      <p:sp>
        <p:nvSpPr>
          <p:cNvPr id="4" name="灯片编号占位符 3">
            <a:extLst>
              <a:ext uri="{FF2B5EF4-FFF2-40B4-BE49-F238E27FC236}">
                <a16:creationId xmlns:a16="http://schemas.microsoft.com/office/drawing/2014/main" id="{1D9E7AD2-D5D3-234B-B5BA-0B25C7C10A86}"/>
              </a:ext>
            </a:extLst>
          </p:cNvPr>
          <p:cNvSpPr>
            <a:spLocks noGrp="1"/>
          </p:cNvSpPr>
          <p:nvPr>
            <p:ph type="sldNum" sz="quarter" idx="12"/>
          </p:nvPr>
        </p:nvSpPr>
        <p:spPr/>
        <p:txBody>
          <a:bodyPr/>
          <a:lstStyle/>
          <a:p>
            <a:fld id="{ADE361C3-C043-4A6E-BDCE-8DA1E7D90A3B}" type="slidenum">
              <a:rPr lang="zh-CN" altLang="en-US" smtClean="0"/>
              <a:t>44</a:t>
            </a:fld>
            <a:endParaRPr lang="zh-CN" altLang="en-US"/>
          </a:p>
        </p:txBody>
      </p:sp>
      <p:sp>
        <p:nvSpPr>
          <p:cNvPr id="6" name="Rectangle 3">
            <a:extLst>
              <a:ext uri="{FF2B5EF4-FFF2-40B4-BE49-F238E27FC236}">
                <a16:creationId xmlns:a16="http://schemas.microsoft.com/office/drawing/2014/main" id="{9941C9A0-E5D2-394B-9D3B-F089F92138F1}"/>
              </a:ext>
            </a:extLst>
          </p:cNvPr>
          <p:cNvSpPr/>
          <p:nvPr/>
        </p:nvSpPr>
        <p:spPr>
          <a:xfrm>
            <a:off x="723900" y="1129308"/>
            <a:ext cx="7736532" cy="707886"/>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Word Count: Count # occurrences of each word in a collection of documents </a:t>
            </a:r>
          </a:p>
        </p:txBody>
      </p:sp>
      <p:pic>
        <p:nvPicPr>
          <p:cNvPr id="7" name="图片 6">
            <a:extLst>
              <a:ext uri="{FF2B5EF4-FFF2-40B4-BE49-F238E27FC236}">
                <a16:creationId xmlns:a16="http://schemas.microsoft.com/office/drawing/2014/main" id="{6C69C62B-C1C5-F341-96DB-3DB0AA218DE5}"/>
              </a:ext>
            </a:extLst>
          </p:cNvPr>
          <p:cNvPicPr>
            <a:picLocks noChangeAspect="1"/>
          </p:cNvPicPr>
          <p:nvPr/>
        </p:nvPicPr>
        <p:blipFill>
          <a:blip r:embed="rId2"/>
          <a:stretch>
            <a:fillRect/>
          </a:stretch>
        </p:blipFill>
        <p:spPr>
          <a:xfrm>
            <a:off x="1943138" y="2849724"/>
            <a:ext cx="5400600" cy="1394466"/>
          </a:xfrm>
          <a:prstGeom prst="rect">
            <a:avLst/>
          </a:prstGeom>
        </p:spPr>
      </p:pic>
      <p:sp>
        <p:nvSpPr>
          <p:cNvPr id="8" name="椭圆 7">
            <a:extLst>
              <a:ext uri="{FF2B5EF4-FFF2-40B4-BE49-F238E27FC236}">
                <a16:creationId xmlns:a16="http://schemas.microsoft.com/office/drawing/2014/main" id="{FCE25B09-9E71-AE4C-B3BD-9B7298DD9392}"/>
              </a:ext>
            </a:extLst>
          </p:cNvPr>
          <p:cNvSpPr/>
          <p:nvPr/>
        </p:nvSpPr>
        <p:spPr>
          <a:xfrm>
            <a:off x="6912830" y="2929508"/>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9" name="椭圆 8">
            <a:extLst>
              <a:ext uri="{FF2B5EF4-FFF2-40B4-BE49-F238E27FC236}">
                <a16:creationId xmlns:a16="http://schemas.microsoft.com/office/drawing/2014/main" id="{739C5708-9922-674F-B1F4-7B26E0ED685D}"/>
              </a:ext>
            </a:extLst>
          </p:cNvPr>
          <p:cNvSpPr/>
          <p:nvPr/>
        </p:nvSpPr>
        <p:spPr>
          <a:xfrm>
            <a:off x="6912830" y="3346937"/>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10" name="椭圆 9">
            <a:extLst>
              <a:ext uri="{FF2B5EF4-FFF2-40B4-BE49-F238E27FC236}">
                <a16:creationId xmlns:a16="http://schemas.microsoft.com/office/drawing/2014/main" id="{F5C7C5B5-FC25-944E-8B08-909F4F75E77A}"/>
              </a:ext>
            </a:extLst>
          </p:cNvPr>
          <p:cNvSpPr/>
          <p:nvPr/>
        </p:nvSpPr>
        <p:spPr>
          <a:xfrm>
            <a:off x="6912830" y="3779709"/>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a:t>
            </a:r>
            <a:endParaRPr kumimoji="1" lang="zh-CN" altLang="en-US" dirty="0"/>
          </a:p>
        </p:txBody>
      </p:sp>
    </p:spTree>
    <p:extLst>
      <p:ext uri="{BB962C8B-B14F-4D97-AF65-F5344CB8AC3E}">
        <p14:creationId xmlns:p14="http://schemas.microsoft.com/office/powerpoint/2010/main" val="12312272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70A3A-41A6-504D-ADF8-1D3CDB0B2377}"/>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kumimoji="1" lang="zh-CN" altLang="en-US" dirty="0"/>
          </a:p>
        </p:txBody>
      </p:sp>
      <p:sp>
        <p:nvSpPr>
          <p:cNvPr id="4" name="灯片编号占位符 3">
            <a:extLst>
              <a:ext uri="{FF2B5EF4-FFF2-40B4-BE49-F238E27FC236}">
                <a16:creationId xmlns:a16="http://schemas.microsoft.com/office/drawing/2014/main" id="{1D9E7AD2-D5D3-234B-B5BA-0B25C7C10A86}"/>
              </a:ext>
            </a:extLst>
          </p:cNvPr>
          <p:cNvSpPr>
            <a:spLocks noGrp="1"/>
          </p:cNvSpPr>
          <p:nvPr>
            <p:ph type="sldNum" sz="quarter" idx="12"/>
          </p:nvPr>
        </p:nvSpPr>
        <p:spPr/>
        <p:txBody>
          <a:bodyPr/>
          <a:lstStyle/>
          <a:p>
            <a:fld id="{ADE361C3-C043-4A6E-BDCE-8DA1E7D90A3B}" type="slidenum">
              <a:rPr lang="zh-CN" altLang="en-US" smtClean="0"/>
              <a:t>45</a:t>
            </a:fld>
            <a:endParaRPr lang="zh-CN" altLang="en-US"/>
          </a:p>
        </p:txBody>
      </p:sp>
      <p:sp>
        <p:nvSpPr>
          <p:cNvPr id="11" name="内容占位符 10">
            <a:extLst>
              <a:ext uri="{FF2B5EF4-FFF2-40B4-BE49-F238E27FC236}">
                <a16:creationId xmlns:a16="http://schemas.microsoft.com/office/drawing/2014/main" id="{B7825191-B8FB-B24C-BF61-60C8D1F5C93F}"/>
              </a:ext>
            </a:extLst>
          </p:cNvPr>
          <p:cNvSpPr>
            <a:spLocks noGrp="1"/>
          </p:cNvSpPr>
          <p:nvPr>
            <p:ph idx="1"/>
          </p:nvPr>
        </p:nvSpPr>
        <p:spPr>
          <a:xfrm>
            <a:off x="457200" y="1993404"/>
            <a:ext cx="8229600" cy="2907540"/>
          </a:xfrm>
        </p:spPr>
        <p:txBody>
          <a:bodyPr/>
          <a:lstStyle/>
          <a:p>
            <a:r>
              <a:rPr lang="en-US" altLang="zh-CN" dirty="0"/>
              <a:t>Map:</a:t>
            </a:r>
          </a:p>
          <a:p>
            <a:pPr lvl="1"/>
            <a:r>
              <a:rPr lang="en-US" altLang="zh-CN" dirty="0"/>
              <a:t>Parse data and emit each word with a count (1)</a:t>
            </a:r>
          </a:p>
          <a:p>
            <a:r>
              <a:rPr lang="en-US" altLang="zh-CN" dirty="0"/>
              <a:t>Reduce:</a:t>
            </a:r>
          </a:p>
          <a:p>
            <a:pPr lvl="1"/>
            <a:r>
              <a:rPr lang="en-US" altLang="zh-CN" dirty="0"/>
              <a:t>Reduce: sum together counts each key (words)</a:t>
            </a:r>
          </a:p>
        </p:txBody>
      </p:sp>
      <p:sp>
        <p:nvSpPr>
          <p:cNvPr id="12" name="TextBox 4">
            <a:extLst>
              <a:ext uri="{FF2B5EF4-FFF2-40B4-BE49-F238E27FC236}">
                <a16:creationId xmlns:a16="http://schemas.microsoft.com/office/drawing/2014/main" id="{6DC8C7B2-F104-F24F-8ABA-E30552AD06CC}"/>
              </a:ext>
            </a:extLst>
          </p:cNvPr>
          <p:cNvSpPr txBox="1"/>
          <p:nvPr/>
        </p:nvSpPr>
        <p:spPr>
          <a:xfrm>
            <a:off x="723900" y="4280962"/>
            <a:ext cx="3630448" cy="924740"/>
          </a:xfrm>
          <a:prstGeom prst="rect">
            <a:avLst/>
          </a:prstGeom>
          <a:noFill/>
        </p:spPr>
        <p:txBody>
          <a:bodyPr wrap="square" rtlCol="0">
            <a:spAutoFit/>
          </a:bodyPr>
          <a:lstStyle/>
          <a:p>
            <a:pPr>
              <a:lnSpc>
                <a:spcPct val="120000"/>
              </a:lnSpc>
            </a:pPr>
            <a:r>
              <a:rPr lang="en-US" altLang="zh-CN" sz="1667" b="1" dirty="0">
                <a:solidFill>
                  <a:srgbClr val="FF0066"/>
                </a:solidFill>
                <a:latin typeface="Verdana" pitchFamily="34" charset="0"/>
              </a:rPr>
              <a:t>map</a:t>
            </a:r>
            <a:r>
              <a:rPr lang="en-US" altLang="zh-CN" sz="1667" dirty="0">
                <a:solidFill>
                  <a:srgbClr val="FF0066"/>
                </a:solidFill>
                <a:latin typeface="Verdana" pitchFamily="34" charset="0"/>
              </a:rPr>
              <a:t> </a:t>
            </a:r>
            <a:r>
              <a:rPr lang="en-US" altLang="zh-CN" sz="1500" dirty="0">
                <a:solidFill>
                  <a:srgbClr val="FF0066"/>
                </a:solidFill>
                <a:latin typeface="Verdana" pitchFamily="34" charset="0"/>
              </a:rPr>
              <a:t>(input) # a shard of file</a:t>
            </a:r>
          </a:p>
          <a:p>
            <a:pPr lvl="1">
              <a:lnSpc>
                <a:spcPct val="120000"/>
              </a:lnSpc>
            </a:pPr>
            <a:r>
              <a:rPr lang="en-US" altLang="zh-CN" sz="1500" dirty="0">
                <a:solidFill>
                  <a:srgbClr val="FF0066"/>
                </a:solidFill>
                <a:latin typeface="Verdana" pitchFamily="34" charset="0"/>
              </a:rPr>
              <a:t>for each word w in input</a:t>
            </a:r>
          </a:p>
          <a:p>
            <a:pPr lvl="1">
              <a:lnSpc>
                <a:spcPct val="120000"/>
              </a:lnSpc>
            </a:pPr>
            <a:r>
              <a:rPr lang="en-US" altLang="zh-CN" sz="1500" dirty="0">
                <a:solidFill>
                  <a:srgbClr val="FF0066"/>
                </a:solidFill>
                <a:latin typeface="Verdana" pitchFamily="34" charset="0"/>
              </a:rPr>
              <a:t>	</a:t>
            </a:r>
            <a:r>
              <a:rPr lang="en-US" altLang="zh-CN" sz="1500" i="1" dirty="0" err="1">
                <a:solidFill>
                  <a:srgbClr val="FF0066"/>
                </a:solidFill>
                <a:latin typeface="Verdana" pitchFamily="34" charset="0"/>
              </a:rPr>
              <a:t>EmitIntermediate</a:t>
            </a:r>
            <a:r>
              <a:rPr lang="en-US" altLang="zh-CN" sz="1500" dirty="0">
                <a:solidFill>
                  <a:srgbClr val="FF0066"/>
                </a:solidFill>
                <a:latin typeface="Verdana" pitchFamily="34" charset="0"/>
              </a:rPr>
              <a:t> (w, “1”);</a:t>
            </a:r>
          </a:p>
        </p:txBody>
      </p:sp>
      <p:sp>
        <p:nvSpPr>
          <p:cNvPr id="13" name="TextBox 5">
            <a:extLst>
              <a:ext uri="{FF2B5EF4-FFF2-40B4-BE49-F238E27FC236}">
                <a16:creationId xmlns:a16="http://schemas.microsoft.com/office/drawing/2014/main" id="{C3CC301B-DE52-6245-BD02-0CF1F4E9D995}"/>
              </a:ext>
            </a:extLst>
          </p:cNvPr>
          <p:cNvSpPr txBox="1"/>
          <p:nvPr/>
        </p:nvSpPr>
        <p:spPr>
          <a:xfrm>
            <a:off x="4684036" y="4176995"/>
            <a:ext cx="3757448" cy="1447897"/>
          </a:xfrm>
          <a:prstGeom prst="rect">
            <a:avLst/>
          </a:prstGeom>
          <a:noFill/>
        </p:spPr>
        <p:txBody>
          <a:bodyPr wrap="square" rtlCol="0">
            <a:spAutoFit/>
          </a:bodyPr>
          <a:lstStyle/>
          <a:p>
            <a:pPr>
              <a:lnSpc>
                <a:spcPct val="120000"/>
              </a:lnSpc>
            </a:pPr>
            <a:r>
              <a:rPr lang="en-US" altLang="zh-CN" sz="1500" b="1" dirty="0">
                <a:solidFill>
                  <a:srgbClr val="FF0066"/>
                </a:solidFill>
                <a:latin typeface="Verdana" pitchFamily="34" charset="0"/>
              </a:rPr>
              <a:t>Reduce</a:t>
            </a:r>
            <a:r>
              <a:rPr lang="en-US" altLang="zh-CN" sz="1500" dirty="0">
                <a:solidFill>
                  <a:srgbClr val="FF0066"/>
                </a:solidFill>
                <a:latin typeface="Verdana" pitchFamily="34" charset="0"/>
              </a:rPr>
              <a:t> (String key, Iterator values)</a:t>
            </a:r>
          </a:p>
          <a:p>
            <a:pPr lvl="1">
              <a:lnSpc>
                <a:spcPct val="120000"/>
              </a:lnSpc>
            </a:pPr>
            <a:r>
              <a:rPr lang="en-US" altLang="zh-CN" sz="1500" dirty="0" err="1">
                <a:solidFill>
                  <a:srgbClr val="FF0066"/>
                </a:solidFill>
                <a:latin typeface="Verdana" pitchFamily="34" charset="0"/>
              </a:rPr>
              <a:t>int</a:t>
            </a:r>
            <a:r>
              <a:rPr lang="en-US" altLang="zh-CN" sz="1500" dirty="0">
                <a:solidFill>
                  <a:srgbClr val="FF0066"/>
                </a:solidFill>
                <a:latin typeface="Verdana" pitchFamily="34" charset="0"/>
              </a:rPr>
              <a:t> result = 0;</a:t>
            </a:r>
          </a:p>
          <a:p>
            <a:pPr lvl="1">
              <a:lnSpc>
                <a:spcPct val="120000"/>
              </a:lnSpc>
            </a:pPr>
            <a:r>
              <a:rPr lang="en-US" altLang="zh-CN" sz="1500" dirty="0">
                <a:solidFill>
                  <a:srgbClr val="FF0066"/>
                </a:solidFill>
                <a:latin typeface="Verdana" pitchFamily="34" charset="0"/>
              </a:rPr>
              <a:t>for each v in values</a:t>
            </a:r>
          </a:p>
          <a:p>
            <a:pPr lvl="2">
              <a:lnSpc>
                <a:spcPct val="120000"/>
              </a:lnSpc>
            </a:pPr>
            <a:r>
              <a:rPr lang="en-US" altLang="zh-CN" sz="1500" dirty="0">
                <a:solidFill>
                  <a:srgbClr val="FF0066"/>
                </a:solidFill>
                <a:latin typeface="Verdana" pitchFamily="34" charset="0"/>
              </a:rPr>
              <a:t>result += </a:t>
            </a:r>
            <a:r>
              <a:rPr lang="en-US" altLang="zh-CN" sz="1500" dirty="0" err="1">
                <a:solidFill>
                  <a:srgbClr val="FF0066"/>
                </a:solidFill>
                <a:latin typeface="Verdana" pitchFamily="34" charset="0"/>
              </a:rPr>
              <a:t>ParseInt</a:t>
            </a:r>
            <a:r>
              <a:rPr lang="en-US" altLang="zh-CN" sz="1500" dirty="0">
                <a:solidFill>
                  <a:srgbClr val="FF0066"/>
                </a:solidFill>
                <a:latin typeface="Verdana" pitchFamily="34" charset="0"/>
              </a:rPr>
              <a:t> (v);</a:t>
            </a:r>
          </a:p>
          <a:p>
            <a:pPr lvl="1">
              <a:lnSpc>
                <a:spcPct val="120000"/>
              </a:lnSpc>
            </a:pPr>
            <a:r>
              <a:rPr lang="en-US" altLang="zh-CN" sz="1500" dirty="0">
                <a:solidFill>
                  <a:srgbClr val="FF0066"/>
                </a:solidFill>
                <a:latin typeface="Verdana" pitchFamily="34" charset="0"/>
              </a:rPr>
              <a:t>emit (</a:t>
            </a:r>
            <a:r>
              <a:rPr lang="en-US" altLang="zh-CN" sz="1500" i="1" dirty="0" err="1">
                <a:solidFill>
                  <a:srgbClr val="FF0066"/>
                </a:solidFill>
                <a:latin typeface="Verdana" pitchFamily="34" charset="0"/>
              </a:rPr>
              <a:t>AsString</a:t>
            </a:r>
            <a:r>
              <a:rPr lang="en-US" altLang="zh-CN" sz="1500" i="1" dirty="0">
                <a:solidFill>
                  <a:srgbClr val="FF0066"/>
                </a:solidFill>
                <a:latin typeface="Verdana" pitchFamily="34" charset="0"/>
              </a:rPr>
              <a:t> </a:t>
            </a:r>
            <a:r>
              <a:rPr lang="en-US" altLang="zh-CN" sz="1500" dirty="0">
                <a:solidFill>
                  <a:srgbClr val="FF0066"/>
                </a:solidFill>
                <a:latin typeface="Verdana" pitchFamily="34" charset="0"/>
              </a:rPr>
              <a:t>(result));</a:t>
            </a:r>
          </a:p>
        </p:txBody>
      </p:sp>
      <p:sp>
        <p:nvSpPr>
          <p:cNvPr id="8" name="Rectangle 3">
            <a:extLst>
              <a:ext uri="{FF2B5EF4-FFF2-40B4-BE49-F238E27FC236}">
                <a16:creationId xmlns:a16="http://schemas.microsoft.com/office/drawing/2014/main" id="{FBC32F58-2C38-7B48-94FF-FB67EE152E7E}"/>
              </a:ext>
            </a:extLst>
          </p:cNvPr>
          <p:cNvSpPr/>
          <p:nvPr/>
        </p:nvSpPr>
        <p:spPr>
          <a:xfrm>
            <a:off x="723900" y="1129308"/>
            <a:ext cx="7736532" cy="707886"/>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Word Count: Count the</a:t>
            </a:r>
            <a:r>
              <a:rPr lang="zh-CN" altLang="en-US" sz="2000" dirty="0">
                <a:effectLst>
                  <a:outerShdw blurRad="38100" dist="38100" dir="2700000" algn="tl">
                    <a:srgbClr val="000000">
                      <a:alpha val="43137"/>
                    </a:srgbClr>
                  </a:outerShdw>
                </a:effectLst>
                <a:latin typeface="+mn-ea"/>
                <a:cs typeface="Verdana" pitchFamily="34" charset="0"/>
              </a:rPr>
              <a:t> </a:t>
            </a:r>
            <a:r>
              <a:rPr lang="en-US" altLang="zh-CN" sz="2000" dirty="0">
                <a:effectLst>
                  <a:outerShdw blurRad="38100" dist="38100" dir="2700000" algn="tl">
                    <a:srgbClr val="000000">
                      <a:alpha val="43137"/>
                    </a:srgbClr>
                  </a:outerShdw>
                </a:effectLst>
                <a:latin typeface="+mn-ea"/>
                <a:cs typeface="Verdana" pitchFamily="34" charset="0"/>
              </a:rPr>
              <a:t>occurrences</a:t>
            </a:r>
            <a:r>
              <a:rPr lang="zh-CN" altLang="en-US" sz="2000" dirty="0">
                <a:effectLst>
                  <a:outerShdw blurRad="38100" dist="38100" dir="2700000" algn="tl">
                    <a:srgbClr val="000000">
                      <a:alpha val="43137"/>
                    </a:srgbClr>
                  </a:outerShdw>
                </a:effectLst>
                <a:latin typeface="+mn-ea"/>
                <a:cs typeface="Verdana" pitchFamily="34" charset="0"/>
              </a:rPr>
              <a:t> </a:t>
            </a:r>
            <a:r>
              <a:rPr lang="en-US" altLang="zh-CN" sz="2000" dirty="0">
                <a:effectLst>
                  <a:outerShdw blurRad="38100" dist="38100" dir="2700000" algn="tl">
                    <a:srgbClr val="000000">
                      <a:alpha val="43137"/>
                    </a:srgbClr>
                  </a:outerShdw>
                </a:effectLst>
                <a:latin typeface="+mn-ea"/>
                <a:cs typeface="Verdana" pitchFamily="34" charset="0"/>
              </a:rPr>
              <a:t>number of each word in a collection of documents </a:t>
            </a:r>
          </a:p>
        </p:txBody>
      </p:sp>
    </p:spTree>
    <p:extLst>
      <p:ext uri="{BB962C8B-B14F-4D97-AF65-F5344CB8AC3E}">
        <p14:creationId xmlns:p14="http://schemas.microsoft.com/office/powerpoint/2010/main" val="35404086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srcRect/>
          <a:stretch>
            <a:fillRect/>
          </a:stretch>
        </p:blipFill>
        <p:spPr bwMode="auto">
          <a:xfrm>
            <a:off x="1416822" y="3167730"/>
            <a:ext cx="773889" cy="971661"/>
          </a:xfrm>
          <a:prstGeom prst="rect">
            <a:avLst/>
          </a:prstGeom>
          <a:noFill/>
          <a:ln w="9525">
            <a:noFill/>
            <a:miter lim="800000"/>
            <a:headEnd/>
            <a:tailEnd/>
          </a:ln>
        </p:spPr>
      </p:pic>
      <p:sp>
        <p:nvSpPr>
          <p:cNvPr id="8" name="TextBox 7"/>
          <p:cNvSpPr txBox="1"/>
          <p:nvPr/>
        </p:nvSpPr>
        <p:spPr>
          <a:xfrm>
            <a:off x="1119163" y="4133568"/>
            <a:ext cx="1357337" cy="374398"/>
          </a:xfrm>
          <a:prstGeom prst="rect">
            <a:avLst/>
          </a:prstGeom>
          <a:noFill/>
        </p:spPr>
        <p:txBody>
          <a:bodyPr wrap="square" rtlCol="0">
            <a:spAutoFit/>
          </a:bodyPr>
          <a:lstStyle/>
          <a:p>
            <a:pPr algn="ctr"/>
            <a:r>
              <a:rPr lang="en-US" sz="1833"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p>
        </p:txBody>
      </p:sp>
      <p:sp>
        <p:nvSpPr>
          <p:cNvPr id="9" name="Cloud Callout 8"/>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Verdana" pitchFamily="34" charset="0"/>
              <a:ea typeface="Verdana" pitchFamily="34" charset="0"/>
              <a:cs typeface="Verdana" pitchFamily="34" charset="0"/>
            </a:endParaRPr>
          </a:p>
        </p:txBody>
      </p:sp>
      <p:sp>
        <p:nvSpPr>
          <p:cNvPr id="27" name="Folded Corner 26"/>
          <p:cNvSpPr/>
          <p:nvPr/>
        </p:nvSpPr>
        <p:spPr>
          <a:xfrm>
            <a:off x="5405444" y="1932758"/>
            <a:ext cx="2797988" cy="3274242"/>
          </a:xfrm>
          <a:prstGeom prst="foldedCorner">
            <a:avLst/>
          </a:prstGeom>
          <a:solidFill>
            <a:srgbClr val="FFFFCD"/>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8" name="Rounded Rectangle 27"/>
          <p:cNvSpPr/>
          <p:nvPr/>
        </p:nvSpPr>
        <p:spPr>
          <a:xfrm>
            <a:off x="3083708" y="2935662"/>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p:txBody>
      </p:sp>
      <p:sp>
        <p:nvSpPr>
          <p:cNvPr id="29" name="Rounded Rectangle 28"/>
          <p:cNvSpPr/>
          <p:nvPr/>
        </p:nvSpPr>
        <p:spPr>
          <a:xfrm>
            <a:off x="3083708" y="3540133"/>
            <a:ext cx="1845482" cy="1131102"/>
          </a:xfrm>
          <a:prstGeom prst="roundRect">
            <a:avLst>
              <a:gd name="adj" fmla="val 17717"/>
            </a:avLst>
          </a:prstGeom>
          <a:solidFill>
            <a:schemeClr val="tx2">
              <a:lumMod val="50000"/>
            </a:schemeClr>
          </a:solidFill>
          <a:ln>
            <a:solidFill>
              <a:schemeClr val="tx2">
                <a:lumMod val="50000"/>
              </a:schemeClr>
            </a:solidFill>
          </a:ln>
          <a:effectLst>
            <a:glow rad="139700">
              <a:schemeClr val="tx2">
                <a:lumMod val="50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MapReduce</a:t>
            </a: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Runtime</a:t>
            </a:r>
            <a:endParaRPr lang="zh-CN" altLang="en-US" sz="2000" dirty="0">
              <a:effectLst>
                <a:outerShdw blurRad="38100" dist="38100" dir="2700000" algn="tl">
                  <a:srgbClr val="000000">
                    <a:alpha val="43137"/>
                  </a:srgbClr>
                </a:outerShdw>
              </a:effectLst>
              <a:latin typeface="Verdana" pitchFamily="34" charset="0"/>
              <a:cs typeface="Verdana" pitchFamily="34" charset="0"/>
            </a:endParaRPr>
          </a:p>
        </p:txBody>
      </p:sp>
      <p:sp>
        <p:nvSpPr>
          <p:cNvPr id="30" name="TextBox 29"/>
          <p:cNvSpPr txBox="1"/>
          <p:nvPr/>
        </p:nvSpPr>
        <p:spPr>
          <a:xfrm>
            <a:off x="5464800" y="1932758"/>
            <a:ext cx="2738457" cy="400110"/>
          </a:xfrm>
          <a:prstGeom prst="rect">
            <a:avLst/>
          </a:prstGeom>
          <a:noFill/>
        </p:spPr>
        <p:txBody>
          <a:bodyPr wrap="square" rtlCol="0">
            <a:spAutoFit/>
          </a:bodyPr>
          <a:lstStyle/>
          <a:p>
            <a:r>
              <a:rPr lang="en-US" altLang="zh-CN" sz="2000" b="1" u="sng" dirty="0">
                <a:effectLst>
                  <a:outerShdw blurRad="38100" dist="38100" dir="2700000" algn="tl">
                    <a:srgbClr val="000000">
                      <a:alpha val="43137"/>
                    </a:srgbClr>
                  </a:outerShdw>
                </a:effectLst>
              </a:rPr>
              <a:t>Two Primitive: </a:t>
            </a:r>
            <a:endParaRPr lang="en-US" altLang="zh-CN" sz="2000" b="1" dirty="0"/>
          </a:p>
        </p:txBody>
      </p:sp>
      <p:sp>
        <p:nvSpPr>
          <p:cNvPr id="31" name="TextBox 30"/>
          <p:cNvSpPr txBox="1"/>
          <p:nvPr/>
        </p:nvSpPr>
        <p:spPr>
          <a:xfrm>
            <a:off x="5643570" y="2409012"/>
            <a:ext cx="2440798" cy="1081706"/>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Map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input</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for each </a:t>
            </a:r>
            <a:r>
              <a:rPr lang="en-US" altLang="zh-CN" sz="1333" b="1" i="1" dirty="0">
                <a:latin typeface="Verdana" pitchFamily="34" charset="0"/>
              </a:rPr>
              <a:t>word</a:t>
            </a:r>
            <a:r>
              <a:rPr lang="en-US" altLang="zh-CN" sz="1333" dirty="0">
                <a:effectLst>
                  <a:outerShdw blurRad="38100" dist="38100" dir="2700000" algn="tl">
                    <a:srgbClr val="000000">
                      <a:alpha val="43137"/>
                    </a:srgbClr>
                  </a:outerShdw>
                </a:effectLst>
                <a:latin typeface="Verdana" pitchFamily="34" charset="0"/>
              </a:rPr>
              <a:t> in </a:t>
            </a:r>
            <a:r>
              <a:rPr lang="en-US" altLang="zh-CN" sz="1333" b="1" i="1" dirty="0">
                <a:latin typeface="Verdana" pitchFamily="34" charset="0"/>
              </a:rPr>
              <a:t>input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emit (</a:t>
            </a:r>
            <a:r>
              <a:rPr lang="en-US" altLang="zh-CN" sz="1333" b="1" i="1" dirty="0">
                <a:latin typeface="Verdana" pitchFamily="34" charset="0"/>
              </a:rPr>
              <a:t>word</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1</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sp>
        <p:nvSpPr>
          <p:cNvPr id="32" name="TextBox 31"/>
          <p:cNvSpPr txBox="1"/>
          <p:nvPr/>
        </p:nvSpPr>
        <p:spPr>
          <a:xfrm>
            <a:off x="5643570" y="3540114"/>
            <a:ext cx="2738456" cy="1574085"/>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Reduce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key</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values</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int </a:t>
            </a:r>
            <a:r>
              <a:rPr lang="en-US" altLang="zh-CN" sz="1333" b="1" i="1" dirty="0">
                <a:latin typeface="Verdana" pitchFamily="34" charset="0"/>
              </a:rPr>
              <a:t>sum</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 0;</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for each </a:t>
            </a:r>
            <a:r>
              <a:rPr lang="en-US" altLang="zh-CN" sz="1333" b="1" i="1" dirty="0">
                <a:latin typeface="Verdana" pitchFamily="34" charset="0"/>
              </a:rPr>
              <a:t>value</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in </a:t>
            </a:r>
            <a:r>
              <a:rPr lang="en-US" altLang="zh-CN" sz="1333" b="1" i="1" dirty="0">
                <a:latin typeface="Verdana" pitchFamily="34" charset="0"/>
              </a:rPr>
              <a:t>values</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sum</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emit (</a:t>
            </a:r>
            <a:r>
              <a:rPr lang="en-US" altLang="zh-CN" sz="1333" b="1" i="1" dirty="0">
                <a:latin typeface="Verdana" pitchFamily="34" charset="0"/>
              </a:rPr>
              <a:t>word</a:t>
            </a:r>
            <a:r>
              <a:rPr lang="en-US" altLang="zh-CN" sz="1333" i="1"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sum</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cxnSp>
        <p:nvCxnSpPr>
          <p:cNvPr id="33" name="Straight Connector 32"/>
          <p:cNvCxnSpPr/>
          <p:nvPr/>
        </p:nvCxnSpPr>
        <p:spPr>
          <a:xfrm rot="5400000">
            <a:off x="4691063" y="2170885"/>
            <a:ext cx="952507"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6200000" flipV="1">
            <a:off x="4274342" y="4075899"/>
            <a:ext cx="1785950"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416822" y="2540000"/>
            <a:ext cx="1394277" cy="297658"/>
          </a:xfrm>
          <a:prstGeom prst="rect">
            <a:avLst/>
          </a:prstGeom>
          <a:solidFill>
            <a:srgbClr val="0070C0"/>
          </a:solidFill>
          <a:ln w="38100">
            <a:solidFill>
              <a:srgbClr val="0070C0"/>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76200" tIns="38100" rIns="76200" bIns="38100" numCol="1" spcCol="0" rtlCol="0" fromWordArt="0" anchor="ctr" anchorCtr="0" forceAA="0" compatLnSpc="1">
            <a:prstTxWarp prst="textNoShape">
              <a:avLst/>
            </a:prstTxWarp>
            <a:noAutofit/>
          </a:bodyPr>
          <a:lstStyle>
            <a:defPPr>
              <a:defRPr lang="en-US"/>
            </a:defPPr>
            <a:lvl1pPr algn="ctr">
              <a:defRPr sz="2800" b="1" i="1">
                <a:solidFill>
                  <a:schemeClr val="lt1"/>
                </a:solidFill>
                <a:effectLst>
                  <a:outerShdw blurRad="38100" dist="38100" dir="2700000" algn="tl">
                    <a:srgbClr val="000000">
                      <a:alpha val="43137"/>
                    </a:srgbClr>
                  </a:outerShdw>
                </a:effectLst>
                <a:latin typeface="Candara"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t>Word Count</a:t>
            </a:r>
            <a:endParaRPr lang="en-US" sz="2000" dirty="0"/>
          </a:p>
        </p:txBody>
      </p:sp>
      <p:sp>
        <p:nvSpPr>
          <p:cNvPr id="17" name="标题 1">
            <a:extLst>
              <a:ext uri="{FF2B5EF4-FFF2-40B4-BE49-F238E27FC236}">
                <a16:creationId xmlns:a16="http://schemas.microsoft.com/office/drawing/2014/main" id="{E1D81407-03A9-724C-B99D-0A805824D508}"/>
              </a:ext>
            </a:extLst>
          </p:cNvPr>
          <p:cNvSpPr>
            <a:spLocks noGrp="1"/>
          </p:cNvSpPr>
          <p:nvPr>
            <p:ph type="title"/>
          </p:nvPr>
        </p:nvSpPr>
        <p:spPr>
          <a:xfrm>
            <a:off x="457200" y="228866"/>
            <a:ext cx="8229600" cy="900442"/>
          </a:xfrm>
        </p:spPr>
        <p:txBody>
          <a:bodyPr/>
          <a:lstStyle/>
          <a:p>
            <a:r>
              <a:rPr kumimoji="1" lang="en-US" altLang="zh-CN" dirty="0"/>
              <a:t>MapReduce Programming Model </a:t>
            </a:r>
            <a:endParaRPr kumimoji="1" lang="zh-CN" altLang="en-US" dirty="0"/>
          </a:p>
        </p:txBody>
      </p:sp>
      <p:sp>
        <p:nvSpPr>
          <p:cNvPr id="16" name="文本框 15">
            <a:extLst>
              <a:ext uri="{FF2B5EF4-FFF2-40B4-BE49-F238E27FC236}">
                <a16:creationId xmlns:a16="http://schemas.microsoft.com/office/drawing/2014/main" id="{4561BEAF-1203-B44E-BEB2-BB0C2C3EF37E}"/>
              </a:ext>
            </a:extLst>
          </p:cNvPr>
          <p:cNvSpPr txBox="1"/>
          <p:nvPr/>
        </p:nvSpPr>
        <p:spPr>
          <a:xfrm>
            <a:off x="542100" y="1690321"/>
            <a:ext cx="3297222" cy="646331"/>
          </a:xfrm>
          <a:prstGeom prst="rect">
            <a:avLst/>
          </a:prstGeom>
          <a:noFill/>
        </p:spPr>
        <p:txBody>
          <a:bodyPr wrap="square">
            <a:spAutoFit/>
          </a:bodyPr>
          <a:lstStyle/>
          <a:p>
            <a:pPr algn="ctr"/>
            <a:r>
              <a:rPr kumimoji="1" lang="en-US" altLang="zh-CN" dirty="0"/>
              <a:t>E.g.,</a:t>
            </a:r>
            <a:r>
              <a:rPr kumimoji="1" lang="zh-CN" altLang="en-US" dirty="0"/>
              <a:t> </a:t>
            </a:r>
            <a:r>
              <a:rPr kumimoji="1" lang="en-US" altLang="zh-CN" dirty="0"/>
              <a:t>to</a:t>
            </a:r>
            <a:r>
              <a:rPr kumimoji="1" lang="zh-CN" altLang="en-US" dirty="0"/>
              <a:t> </a:t>
            </a:r>
            <a:r>
              <a:rPr kumimoji="1" lang="en-US" altLang="zh-CN" dirty="0"/>
              <a:t>find</a:t>
            </a:r>
            <a:r>
              <a:rPr kumimoji="1" lang="zh-CN" altLang="en-US" dirty="0"/>
              <a:t>  </a:t>
            </a:r>
            <a:r>
              <a:rPr kumimoji="1" lang="en-US" altLang="zh-CN" dirty="0"/>
              <a:t>the</a:t>
            </a:r>
            <a:r>
              <a:rPr kumimoji="1" lang="zh-CN" altLang="en-US" dirty="0"/>
              <a:t> </a:t>
            </a:r>
            <a:r>
              <a:rPr kumimoji="1" lang="en-US" altLang="zh-CN" dirty="0"/>
              <a:t>most</a:t>
            </a:r>
            <a:r>
              <a:rPr kumimoji="1" lang="zh-CN" altLang="en-US" dirty="0"/>
              <a:t> </a:t>
            </a:r>
            <a:endParaRPr kumimoji="1" lang="en-US" altLang="zh-CN" dirty="0"/>
          </a:p>
          <a:p>
            <a:pPr algn="ctr"/>
            <a:r>
              <a:rPr kumimoji="1" lang="en-US" altLang="zh-CN" dirty="0"/>
              <a:t>popular</a:t>
            </a:r>
            <a:r>
              <a:rPr kumimoji="1" lang="zh-CN" altLang="en-US" dirty="0"/>
              <a:t> </a:t>
            </a:r>
            <a:r>
              <a:rPr kumimoji="1" lang="en-US" altLang="zh-CN" dirty="0"/>
              <a:t>keywords</a:t>
            </a:r>
            <a:r>
              <a:rPr kumimoji="1" lang="zh-CN" altLang="en-US" dirty="0"/>
              <a:t> </a:t>
            </a:r>
            <a:r>
              <a:rPr kumimoji="1" lang="en-US" altLang="zh-CN" dirty="0"/>
              <a:t>(</a:t>
            </a:r>
            <a:r>
              <a:rPr kumimoji="1" lang="zh-CN" altLang="en-US" dirty="0"/>
              <a:t>热词</a:t>
            </a:r>
            <a:r>
              <a:rPr kumimoji="1" lang="en-US" altLang="zh-CN" dirty="0"/>
              <a:t>)</a:t>
            </a:r>
            <a:endParaRPr lang="zh-CN" altLang="en-US" dirty="0"/>
          </a:p>
        </p:txBody>
      </p:sp>
    </p:spTree>
    <p:extLst>
      <p:ext uri="{BB962C8B-B14F-4D97-AF65-F5344CB8AC3E}">
        <p14:creationId xmlns:p14="http://schemas.microsoft.com/office/powerpoint/2010/main" val="315912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750"/>
                                        <p:tgtEl>
                                          <p:spTgt spid="35"/>
                                        </p:tgtEl>
                                      </p:cBhvr>
                                    </p:animEffect>
                                  </p:childTnLst>
                                </p:cTn>
                              </p:par>
                            </p:childTnLst>
                          </p:cTn>
                        </p:par>
                        <p:par>
                          <p:cTn id="8" fill="hold">
                            <p:stCondLst>
                              <p:cond delay="750"/>
                            </p:stCondLst>
                            <p:childTnLst>
                              <p:par>
                                <p:cTn id="9" presetID="0" presetClass="path" presetSubtype="0" accel="50000" decel="50000" fill="hold" grpId="2" nodeType="afterEffect">
                                  <p:stCondLst>
                                    <p:cond delay="0"/>
                                  </p:stCondLst>
                                  <p:childTnLst>
                                    <p:animMotion origin="layout" path="M 0 0 L 0.29913 0.10474 " pathEditMode="relative" ptsTypes="AA">
                                      <p:cBhvr>
                                        <p:cTn id="10" dur="750" fill="hold"/>
                                        <p:tgtEl>
                                          <p:spTgt spid="35"/>
                                        </p:tgtEl>
                                        <p:attrNameLst>
                                          <p:attrName>ppt_x</p:attrName>
                                          <p:attrName>ppt_y</p:attrName>
                                        </p:attrNameLst>
                                      </p:cBhvr>
                                    </p:animMotion>
                                  </p:childTnLst>
                                </p:cTn>
                              </p:par>
                            </p:childTnLst>
                          </p:cTn>
                        </p:par>
                        <p:par>
                          <p:cTn id="11" fill="hold">
                            <p:stCondLst>
                              <p:cond delay="1500"/>
                            </p:stCondLst>
                            <p:childTnLst>
                              <p:par>
                                <p:cTn id="12" presetID="1" presetClass="exit" presetSubtype="0" fill="hold" grpId="1" nodeType="afterEffect">
                                  <p:stCondLst>
                                    <p:cond delay="0"/>
                                  </p:stCondLst>
                                  <p:childTnLst>
                                    <p:set>
                                      <p:cBhvr>
                                        <p:cTn id="13" dur="1" fill="hold">
                                          <p:stCondLst>
                                            <p:cond delay="0"/>
                                          </p:stCondLst>
                                        </p:cTn>
                                        <p:tgtEl>
                                          <p:spTgt spid="35"/>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fade">
                                      <p:cBhvr>
                                        <p:cTn id="17" dur="500"/>
                                        <p:tgtEl>
                                          <p:spTgt spid="31">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1">
                                            <p:txEl>
                                              <p:pRg st="2" end="2"/>
                                            </p:txEl>
                                          </p:spTgt>
                                        </p:tgtEl>
                                        <p:attrNameLst>
                                          <p:attrName>style.visibility</p:attrName>
                                        </p:attrNameLst>
                                      </p:cBhvr>
                                      <p:to>
                                        <p:strVal val="visible"/>
                                      </p:to>
                                    </p:set>
                                    <p:animEffect transition="in" filter="fade">
                                      <p:cBhvr>
                                        <p:cTn id="20" dur="500"/>
                                        <p:tgtEl>
                                          <p:spTgt spid="31">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2">
                                            <p:txEl>
                                              <p:pRg st="1" end="1"/>
                                            </p:txEl>
                                          </p:spTgt>
                                        </p:tgtEl>
                                        <p:attrNameLst>
                                          <p:attrName>style.visibility</p:attrName>
                                        </p:attrNameLst>
                                      </p:cBhvr>
                                      <p:to>
                                        <p:strVal val="visible"/>
                                      </p:to>
                                    </p:set>
                                    <p:animEffect transition="in" filter="fade">
                                      <p:cBhvr>
                                        <p:cTn id="23" dur="500"/>
                                        <p:tgtEl>
                                          <p:spTgt spid="32">
                                            <p:txEl>
                                              <p:pRg st="1" end="1"/>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2">
                                            <p:txEl>
                                              <p:pRg st="2" end="2"/>
                                            </p:txEl>
                                          </p:spTgt>
                                        </p:tgtEl>
                                        <p:attrNameLst>
                                          <p:attrName>style.visibility</p:attrName>
                                        </p:attrNameLst>
                                      </p:cBhvr>
                                      <p:to>
                                        <p:strVal val="visible"/>
                                      </p:to>
                                    </p:set>
                                    <p:animEffect transition="in" filter="fade">
                                      <p:cBhvr>
                                        <p:cTn id="26" dur="500"/>
                                        <p:tgtEl>
                                          <p:spTgt spid="32">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2">
                                            <p:txEl>
                                              <p:pRg st="3" end="3"/>
                                            </p:txEl>
                                          </p:spTgt>
                                        </p:tgtEl>
                                        <p:attrNameLst>
                                          <p:attrName>style.visibility</p:attrName>
                                        </p:attrNameLst>
                                      </p:cBhvr>
                                      <p:to>
                                        <p:strVal val="visible"/>
                                      </p:to>
                                    </p:set>
                                    <p:animEffect transition="in" filter="fade">
                                      <p:cBhvr>
                                        <p:cTn id="29" dur="500"/>
                                        <p:tgtEl>
                                          <p:spTgt spid="32">
                                            <p:txEl>
                                              <p:pRg st="3" end="3"/>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2">
                                            <p:txEl>
                                              <p:pRg st="4" end="4"/>
                                            </p:txEl>
                                          </p:spTgt>
                                        </p:tgtEl>
                                        <p:attrNameLst>
                                          <p:attrName>style.visibility</p:attrName>
                                        </p:attrNameLst>
                                      </p:cBhvr>
                                      <p:to>
                                        <p:strVal val="visible"/>
                                      </p:to>
                                    </p:set>
                                    <p:animEffect transition="in" filter="fade">
                                      <p:cBhvr>
                                        <p:cTn id="32" dur="500"/>
                                        <p:tgtEl>
                                          <p:spTgt spid="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35" grpId="2"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5E8AE6-062C-A74E-863B-A6A9B29C3CF1}"/>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Programming</a:t>
            </a:r>
            <a:r>
              <a:rPr kumimoji="1" lang="zh-CN" altLang="en-US" dirty="0"/>
              <a:t> </a:t>
            </a:r>
            <a:r>
              <a:rPr kumimoji="1" lang="en-US" altLang="zh-CN" dirty="0"/>
              <a:t>Interface</a:t>
            </a:r>
            <a:endParaRPr kumimoji="1" lang="zh-CN" altLang="en-US" dirty="0"/>
          </a:p>
        </p:txBody>
      </p:sp>
      <p:sp>
        <p:nvSpPr>
          <p:cNvPr id="3" name="内容占位符 2">
            <a:extLst>
              <a:ext uri="{FF2B5EF4-FFF2-40B4-BE49-F238E27FC236}">
                <a16:creationId xmlns:a16="http://schemas.microsoft.com/office/drawing/2014/main" id="{F6E70136-22FD-7744-9669-EA6EB6718361}"/>
              </a:ext>
            </a:extLst>
          </p:cNvPr>
          <p:cNvSpPr>
            <a:spLocks noGrp="1"/>
          </p:cNvSpPr>
          <p:nvPr>
            <p:ph idx="1"/>
          </p:nvPr>
        </p:nvSpPr>
        <p:spPr>
          <a:xfrm>
            <a:off x="457200" y="1129307"/>
            <a:ext cx="8229600" cy="4471925"/>
          </a:xfrm>
        </p:spPr>
        <p:txBody>
          <a:bodyPr>
            <a:normAutofit/>
          </a:bodyPr>
          <a:lstStyle/>
          <a:p>
            <a:r>
              <a:rPr kumimoji="1" lang="en-US" altLang="zh-CN" dirty="0">
                <a:solidFill>
                  <a:srgbClr val="C00000"/>
                </a:solidFill>
              </a:rPr>
              <a:t>Map</a:t>
            </a:r>
            <a:r>
              <a:rPr kumimoji="1" lang="en-US" altLang="zh-CN" b="0" dirty="0"/>
              <a:t>: (input shard) </a:t>
            </a:r>
            <a:r>
              <a:rPr lang="en-US" altLang="zh-CN" dirty="0">
                <a:solidFill>
                  <a:prstClr val="black"/>
                </a:solidFill>
                <a:latin typeface="Verdana" pitchFamily="34" charset="0"/>
                <a:ea typeface="Verdana" pitchFamily="34" charset="0"/>
                <a:cs typeface="Verdana" pitchFamily="34" charset="0"/>
                <a:sym typeface="Wingdings" pitchFamily="2" charset="2"/>
              </a:rPr>
              <a:t></a:t>
            </a:r>
            <a:r>
              <a:rPr kumimoji="1" lang="en-US" altLang="zh-CN" b="0" dirty="0"/>
              <a:t> intermediate (k/v pairs)</a:t>
            </a:r>
          </a:p>
          <a:p>
            <a:pPr lvl="1"/>
            <a:r>
              <a:rPr kumimoji="1" lang="en-US" altLang="zh-CN" dirty="0"/>
              <a:t>Partition the input data into </a:t>
            </a:r>
            <a:r>
              <a:rPr kumimoji="1" lang="en-US" altLang="zh-CN" b="1" dirty="0">
                <a:solidFill>
                  <a:srgbClr val="C00000"/>
                </a:solidFill>
              </a:rPr>
              <a:t>M</a:t>
            </a:r>
            <a:r>
              <a:rPr kumimoji="1" lang="en-US" altLang="zh-CN" dirty="0"/>
              <a:t> “shards”</a:t>
            </a:r>
          </a:p>
          <a:p>
            <a:pPr lvl="1"/>
            <a:r>
              <a:rPr kumimoji="1" lang="en-US" altLang="zh-CN" dirty="0"/>
              <a:t>Group all intermediate values associated with the same key </a:t>
            </a:r>
          </a:p>
          <a:p>
            <a:pPr lvl="1"/>
            <a:r>
              <a:rPr kumimoji="1" lang="en-US" altLang="zh-CN" dirty="0"/>
              <a:t>Pass them to the </a:t>
            </a:r>
            <a:r>
              <a:rPr kumimoji="1" lang="en-US" altLang="zh-CN" b="1" dirty="0">
                <a:solidFill>
                  <a:srgbClr val="C00000"/>
                </a:solidFill>
              </a:rPr>
              <a:t>Reduce</a:t>
            </a:r>
            <a:r>
              <a:rPr kumimoji="1" lang="en-US" altLang="zh-CN" dirty="0"/>
              <a:t> function</a:t>
            </a:r>
          </a:p>
          <a:p>
            <a:r>
              <a:rPr kumimoji="1" lang="en-US" altLang="zh-CN" dirty="0">
                <a:solidFill>
                  <a:srgbClr val="C00000"/>
                </a:solidFill>
              </a:rPr>
              <a:t>Reduce</a:t>
            </a:r>
            <a:r>
              <a:rPr kumimoji="1" lang="en-US" altLang="zh-CN" b="0" dirty="0"/>
              <a:t>: intermediate (k/v pairs) </a:t>
            </a:r>
            <a:r>
              <a:rPr lang="en-US" altLang="zh-CN" dirty="0">
                <a:solidFill>
                  <a:prstClr val="black"/>
                </a:solidFill>
                <a:latin typeface="Verdana" pitchFamily="34" charset="0"/>
                <a:ea typeface="Verdana" pitchFamily="34" charset="0"/>
                <a:cs typeface="Verdana" pitchFamily="34" charset="0"/>
                <a:sym typeface="Wingdings" pitchFamily="2" charset="2"/>
              </a:rPr>
              <a:t></a:t>
            </a:r>
            <a:r>
              <a:rPr kumimoji="1" lang="en-US" altLang="zh-CN" b="0" dirty="0"/>
              <a:t> (results)</a:t>
            </a:r>
          </a:p>
          <a:p>
            <a:pPr lvl="1"/>
            <a:r>
              <a:rPr kumimoji="1" lang="en-US" altLang="zh-CN" dirty="0"/>
              <a:t>Partition the key space into </a:t>
            </a:r>
            <a:r>
              <a:rPr kumimoji="1" lang="en-US" altLang="zh-CN" b="1" dirty="0">
                <a:solidFill>
                  <a:srgbClr val="C00000"/>
                </a:solidFill>
              </a:rPr>
              <a:t>R</a:t>
            </a:r>
            <a:r>
              <a:rPr kumimoji="1" lang="en-US" altLang="zh-CN" dirty="0"/>
              <a:t> “pieces” using a </a:t>
            </a:r>
            <a:r>
              <a:rPr kumimoji="1" lang="en-US" altLang="zh-CN" dirty="0">
                <a:latin typeface="Courier New" panose="02070309020205020404" pitchFamily="49" charset="0"/>
                <a:cs typeface="Courier New" panose="02070309020205020404" pitchFamily="49" charset="0"/>
              </a:rPr>
              <a:t>Partition function </a:t>
            </a:r>
          </a:p>
          <a:p>
            <a:pPr lvl="2"/>
            <a:r>
              <a:rPr kumimoji="1" lang="en-US" altLang="zh-CN" dirty="0"/>
              <a:t>E.g., hash(key) mod R (unsorted)</a:t>
            </a:r>
          </a:p>
          <a:p>
            <a:pPr lvl="1"/>
            <a:r>
              <a:rPr kumimoji="1" lang="en-US" altLang="zh-CN" dirty="0"/>
              <a:t>Accept a key &amp; a set of values</a:t>
            </a:r>
          </a:p>
          <a:p>
            <a:pPr lvl="1"/>
            <a:r>
              <a:rPr kumimoji="1" lang="en-US" altLang="zh-CN" dirty="0"/>
              <a:t>Merge these values to form result of the key</a:t>
            </a:r>
          </a:p>
          <a:p>
            <a:endParaRPr kumimoji="1" lang="en-US" altLang="zh-CN" b="0" dirty="0"/>
          </a:p>
          <a:p>
            <a:endParaRPr kumimoji="1" lang="zh-CN" altLang="en-US" dirty="0"/>
          </a:p>
        </p:txBody>
      </p:sp>
      <p:sp>
        <p:nvSpPr>
          <p:cNvPr id="4" name="灯片编号占位符 3">
            <a:extLst>
              <a:ext uri="{FF2B5EF4-FFF2-40B4-BE49-F238E27FC236}">
                <a16:creationId xmlns:a16="http://schemas.microsoft.com/office/drawing/2014/main" id="{ECC6EC4C-539B-1540-85E9-243C98CC25E2}"/>
              </a:ext>
            </a:extLst>
          </p:cNvPr>
          <p:cNvSpPr>
            <a:spLocks noGrp="1"/>
          </p:cNvSpPr>
          <p:nvPr>
            <p:ph type="sldNum" sz="quarter" idx="12"/>
          </p:nvPr>
        </p:nvSpPr>
        <p:spPr/>
        <p:txBody>
          <a:bodyPr/>
          <a:lstStyle/>
          <a:p>
            <a:fld id="{ADE361C3-C043-4A6E-BDCE-8DA1E7D90A3B}" type="slidenum">
              <a:rPr lang="zh-CN" altLang="en-US" smtClean="0"/>
              <a:t>47</a:t>
            </a:fld>
            <a:endParaRPr lang="zh-CN" altLang="en-US"/>
          </a:p>
        </p:txBody>
      </p:sp>
    </p:spTree>
    <p:extLst>
      <p:ext uri="{BB962C8B-B14F-4D97-AF65-F5344CB8AC3E}">
        <p14:creationId xmlns:p14="http://schemas.microsoft.com/office/powerpoint/2010/main" val="10484031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0B27F7-875D-6F41-8B58-DAF06ED6164E}"/>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Execution</a:t>
            </a:r>
            <a:r>
              <a:rPr kumimoji="1" lang="zh-CN" altLang="en-US" dirty="0"/>
              <a:t> </a:t>
            </a:r>
            <a:r>
              <a:rPr kumimoji="1" lang="en-US" altLang="zh-CN" dirty="0"/>
              <a:t>Flow</a:t>
            </a:r>
            <a:endParaRPr kumimoji="1" lang="zh-CN" altLang="en-US" dirty="0"/>
          </a:p>
        </p:txBody>
      </p:sp>
      <p:sp>
        <p:nvSpPr>
          <p:cNvPr id="4" name="灯片编号占位符 3">
            <a:extLst>
              <a:ext uri="{FF2B5EF4-FFF2-40B4-BE49-F238E27FC236}">
                <a16:creationId xmlns:a16="http://schemas.microsoft.com/office/drawing/2014/main" id="{A7A1E230-CD36-0B4E-9FB0-2EA19882EFA4}"/>
              </a:ext>
            </a:extLst>
          </p:cNvPr>
          <p:cNvSpPr>
            <a:spLocks noGrp="1"/>
          </p:cNvSpPr>
          <p:nvPr>
            <p:ph type="sldNum" sz="quarter" idx="12"/>
          </p:nvPr>
        </p:nvSpPr>
        <p:spPr/>
        <p:txBody>
          <a:bodyPr/>
          <a:lstStyle/>
          <a:p>
            <a:fld id="{ADE361C3-C043-4A6E-BDCE-8DA1E7D90A3B}" type="slidenum">
              <a:rPr lang="zh-CN" altLang="en-US" smtClean="0"/>
              <a:t>48</a:t>
            </a:fld>
            <a:endParaRPr lang="zh-CN" altLang="en-US"/>
          </a:p>
        </p:txBody>
      </p:sp>
      <p:grpSp>
        <p:nvGrpSpPr>
          <p:cNvPr id="5" name="Group 10">
            <a:extLst>
              <a:ext uri="{FF2B5EF4-FFF2-40B4-BE49-F238E27FC236}">
                <a16:creationId xmlns:a16="http://schemas.microsoft.com/office/drawing/2014/main" id="{CE5C233D-BEFE-254E-A113-C5C47CFA4AE7}"/>
              </a:ext>
            </a:extLst>
          </p:cNvPr>
          <p:cNvGrpSpPr/>
          <p:nvPr/>
        </p:nvGrpSpPr>
        <p:grpSpPr>
          <a:xfrm>
            <a:off x="1016000" y="4641503"/>
            <a:ext cx="7048501" cy="692498"/>
            <a:chOff x="304800" y="4903053"/>
            <a:chExt cx="8458201" cy="830997"/>
          </a:xfrm>
        </p:grpSpPr>
        <p:sp>
          <p:nvSpPr>
            <p:cNvPr id="6" name="Rectangle 4">
              <a:extLst>
                <a:ext uri="{FF2B5EF4-FFF2-40B4-BE49-F238E27FC236}">
                  <a16:creationId xmlns:a16="http://schemas.microsoft.com/office/drawing/2014/main" id="{D62F145C-876B-1E40-B6FD-357E6AA5B58B}"/>
                </a:ext>
              </a:extLst>
            </p:cNvPr>
            <p:cNvSpPr/>
            <p:nvPr/>
          </p:nvSpPr>
          <p:spPr>
            <a:xfrm>
              <a:off x="2133599" y="490305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Aggregate the results</a:t>
              </a:r>
            </a:p>
            <a:p>
              <a:r>
                <a:rPr lang="en-US" altLang="zh-CN" sz="1600" dirty="0">
                  <a:latin typeface="Candara" pitchFamily="34" charset="0"/>
                  <a:ea typeface="Verdana" pitchFamily="34" charset="0"/>
                  <a:cs typeface="Verdana" pitchFamily="34" charset="0"/>
                </a:rPr>
                <a:t>User function gets called for each unique key</a:t>
              </a:r>
              <a:endParaRPr lang="zh-CN" altLang="en-US" sz="1600" dirty="0">
                <a:latin typeface="Candara" pitchFamily="34" charset="0"/>
              </a:endParaRPr>
            </a:p>
          </p:txBody>
        </p:sp>
        <p:sp>
          <p:nvSpPr>
            <p:cNvPr id="7" name="内容占位符 2">
              <a:extLst>
                <a:ext uri="{FF2B5EF4-FFF2-40B4-BE49-F238E27FC236}">
                  <a16:creationId xmlns:a16="http://schemas.microsoft.com/office/drawing/2014/main" id="{A2820B87-B151-2B4F-ABED-FBC541A6BCCB}"/>
                </a:ext>
              </a:extLst>
            </p:cNvPr>
            <p:cNvSpPr txBox="1">
              <a:spLocks/>
            </p:cNvSpPr>
            <p:nvPr/>
          </p:nvSpPr>
          <p:spPr>
            <a:xfrm>
              <a:off x="304800" y="490305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Reduce</a:t>
              </a:r>
              <a:endParaRPr lang="en-US" altLang="zh-TW" sz="1667" dirty="0">
                <a:solidFill>
                  <a:prstClr val="black"/>
                </a:solidFill>
                <a:latin typeface="Verdana" pitchFamily="34" charset="0"/>
                <a:ea typeface="Verdana" pitchFamily="34" charset="0"/>
                <a:cs typeface="Verdana" pitchFamily="34" charset="0"/>
              </a:endParaRPr>
            </a:p>
          </p:txBody>
        </p:sp>
      </p:grpSp>
      <p:grpSp>
        <p:nvGrpSpPr>
          <p:cNvPr id="8" name="Group 16">
            <a:extLst>
              <a:ext uri="{FF2B5EF4-FFF2-40B4-BE49-F238E27FC236}">
                <a16:creationId xmlns:a16="http://schemas.microsoft.com/office/drawing/2014/main" id="{450D2B90-3493-604E-AE3B-534BDBA4063F}"/>
              </a:ext>
            </a:extLst>
          </p:cNvPr>
          <p:cNvGrpSpPr/>
          <p:nvPr/>
        </p:nvGrpSpPr>
        <p:grpSpPr>
          <a:xfrm>
            <a:off x="1016000" y="1254125"/>
            <a:ext cx="7048501" cy="692498"/>
            <a:chOff x="304797" y="6027003"/>
            <a:chExt cx="8458201" cy="830997"/>
          </a:xfrm>
        </p:grpSpPr>
        <p:sp>
          <p:nvSpPr>
            <p:cNvPr id="9" name="内容占位符 2">
              <a:extLst>
                <a:ext uri="{FF2B5EF4-FFF2-40B4-BE49-F238E27FC236}">
                  <a16:creationId xmlns:a16="http://schemas.microsoft.com/office/drawing/2014/main" id="{1687F556-56E7-5C4E-8AAF-738A37DFE21D}"/>
                </a:ext>
              </a:extLst>
            </p:cNvPr>
            <p:cNvSpPr txBox="1">
              <a:spLocks/>
            </p:cNvSpPr>
            <p:nvPr/>
          </p:nvSpPr>
          <p:spPr>
            <a:xfrm>
              <a:off x="304797" y="60270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Map</a:t>
              </a:r>
              <a:endParaRPr lang="en-US" altLang="zh-TW" sz="583" dirty="0">
                <a:solidFill>
                  <a:prstClr val="black"/>
                </a:solidFill>
                <a:latin typeface="Verdana" pitchFamily="34" charset="0"/>
                <a:ea typeface="Verdana" pitchFamily="34" charset="0"/>
                <a:cs typeface="Verdana" pitchFamily="34" charset="0"/>
              </a:endParaRPr>
            </a:p>
          </p:txBody>
        </p:sp>
        <p:sp>
          <p:nvSpPr>
            <p:cNvPr id="10" name="Rectangle 14">
              <a:extLst>
                <a:ext uri="{FF2B5EF4-FFF2-40B4-BE49-F238E27FC236}">
                  <a16:creationId xmlns:a16="http://schemas.microsoft.com/office/drawing/2014/main" id="{578B9683-69A3-2542-A53E-A081D3B0BEDC}"/>
                </a:ext>
              </a:extLst>
            </p:cNvPr>
            <p:cNvSpPr/>
            <p:nvPr/>
          </p:nvSpPr>
          <p:spPr>
            <a:xfrm>
              <a:off x="2133597" y="60270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Grab the relevant data from the source </a:t>
              </a:r>
            </a:p>
            <a:p>
              <a:r>
                <a:rPr lang="en-US" altLang="zh-CN" sz="1600" dirty="0">
                  <a:latin typeface="Candara" pitchFamily="34" charset="0"/>
                  <a:ea typeface="Verdana" pitchFamily="34" charset="0"/>
                  <a:cs typeface="Verdana" pitchFamily="34" charset="0"/>
                </a:rPr>
                <a:t>User function gets called for each chunk of input</a:t>
              </a:r>
              <a:endParaRPr lang="zh-CN" altLang="en-US" sz="1600" dirty="0">
                <a:latin typeface="Candara" pitchFamily="34" charset="0"/>
              </a:endParaRPr>
            </a:p>
          </p:txBody>
        </p:sp>
      </p:grpSp>
      <p:sp>
        <p:nvSpPr>
          <p:cNvPr id="11" name="Rounded Rectangle 15">
            <a:extLst>
              <a:ext uri="{FF2B5EF4-FFF2-40B4-BE49-F238E27FC236}">
                <a16:creationId xmlns:a16="http://schemas.microsoft.com/office/drawing/2014/main" id="{2532AC3F-CD0D-5847-A17B-F8F826148DCA}"/>
              </a:ext>
            </a:extLst>
          </p:cNvPr>
          <p:cNvSpPr/>
          <p:nvPr/>
        </p:nvSpPr>
        <p:spPr>
          <a:xfrm>
            <a:off x="1016000" y="1047750"/>
            <a:ext cx="7239000" cy="2000250"/>
          </a:xfrm>
          <a:prstGeom prst="roundRect">
            <a:avLst>
              <a:gd name="adj" fmla="val 6322"/>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2" name="Rounded Rectangle 17">
            <a:extLst>
              <a:ext uri="{FF2B5EF4-FFF2-40B4-BE49-F238E27FC236}">
                <a16:creationId xmlns:a16="http://schemas.microsoft.com/office/drawing/2014/main" id="{A61E812D-F7B5-1E4C-8AB3-0C0366A82AC4}"/>
              </a:ext>
            </a:extLst>
          </p:cNvPr>
          <p:cNvSpPr/>
          <p:nvPr/>
        </p:nvSpPr>
        <p:spPr>
          <a:xfrm>
            <a:off x="1016000" y="3524250"/>
            <a:ext cx="7239000" cy="2000250"/>
          </a:xfrm>
          <a:prstGeom prst="roundRect">
            <a:avLst>
              <a:gd name="adj" fmla="val 6322"/>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3" name="Rectangle 18">
            <a:extLst>
              <a:ext uri="{FF2B5EF4-FFF2-40B4-BE49-F238E27FC236}">
                <a16:creationId xmlns:a16="http://schemas.microsoft.com/office/drawing/2014/main" id="{A71DAE4C-0093-9942-BBA0-042BD87D74A9}"/>
              </a:ext>
            </a:extLst>
          </p:cNvPr>
          <p:cNvSpPr/>
          <p:nvPr/>
        </p:nvSpPr>
        <p:spPr>
          <a:xfrm>
            <a:off x="1016001" y="2921000"/>
            <a:ext cx="1714499" cy="317500"/>
          </a:xfrm>
          <a:prstGeom prst="rect">
            <a:avLst/>
          </a:prstGeom>
          <a:solidFill>
            <a:srgbClr val="FF0066"/>
          </a:solidFill>
          <a:ln w="38100">
            <a:solidFill>
              <a:srgbClr val="FF0066"/>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Map Worker</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14" name="Rectangle 19">
            <a:extLst>
              <a:ext uri="{FF2B5EF4-FFF2-40B4-BE49-F238E27FC236}">
                <a16:creationId xmlns:a16="http://schemas.microsoft.com/office/drawing/2014/main" id="{C7A0B7E7-D0EE-A64B-97A7-ED9E85B4A7E2}"/>
              </a:ext>
            </a:extLst>
          </p:cNvPr>
          <p:cNvSpPr/>
          <p:nvPr/>
        </p:nvSpPr>
        <p:spPr>
          <a:xfrm>
            <a:off x="6096000" y="3302000"/>
            <a:ext cx="2159001" cy="317500"/>
          </a:xfrm>
          <a:prstGeom prst="rect">
            <a:avLst/>
          </a:prstGeom>
          <a:solidFill>
            <a:srgbClr val="00B0F0"/>
          </a:solidFill>
          <a:ln w="38100">
            <a:solidFill>
              <a:srgbClr val="00B0F0"/>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Reduce Worker</a:t>
            </a:r>
            <a:endParaRPr lang="zh-CN" altLang="en-US" sz="2333" b="1"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2722933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0B27F7-875D-6F41-8B58-DAF06ED6164E}"/>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Execution</a:t>
            </a:r>
            <a:r>
              <a:rPr kumimoji="1" lang="zh-CN" altLang="en-US" dirty="0"/>
              <a:t> </a:t>
            </a:r>
            <a:r>
              <a:rPr kumimoji="1" lang="en-US" altLang="zh-CN" dirty="0"/>
              <a:t>Flow</a:t>
            </a:r>
            <a:endParaRPr kumimoji="1" lang="zh-CN" altLang="en-US" dirty="0"/>
          </a:p>
        </p:txBody>
      </p:sp>
      <p:sp>
        <p:nvSpPr>
          <p:cNvPr id="4" name="灯片编号占位符 3">
            <a:extLst>
              <a:ext uri="{FF2B5EF4-FFF2-40B4-BE49-F238E27FC236}">
                <a16:creationId xmlns:a16="http://schemas.microsoft.com/office/drawing/2014/main" id="{A7A1E230-CD36-0B4E-9FB0-2EA19882EFA4}"/>
              </a:ext>
            </a:extLst>
          </p:cNvPr>
          <p:cNvSpPr>
            <a:spLocks noGrp="1"/>
          </p:cNvSpPr>
          <p:nvPr>
            <p:ph type="sldNum" sz="quarter" idx="12"/>
          </p:nvPr>
        </p:nvSpPr>
        <p:spPr/>
        <p:txBody>
          <a:bodyPr/>
          <a:lstStyle/>
          <a:p>
            <a:fld id="{ADE361C3-C043-4A6E-BDCE-8DA1E7D90A3B}" type="slidenum">
              <a:rPr lang="zh-CN" altLang="en-US" smtClean="0"/>
              <a:t>49</a:t>
            </a:fld>
            <a:endParaRPr lang="zh-CN" altLang="en-US"/>
          </a:p>
        </p:txBody>
      </p:sp>
      <p:grpSp>
        <p:nvGrpSpPr>
          <p:cNvPr id="5" name="Group 10">
            <a:extLst>
              <a:ext uri="{FF2B5EF4-FFF2-40B4-BE49-F238E27FC236}">
                <a16:creationId xmlns:a16="http://schemas.microsoft.com/office/drawing/2014/main" id="{CE5C233D-BEFE-254E-A113-C5C47CFA4AE7}"/>
              </a:ext>
            </a:extLst>
          </p:cNvPr>
          <p:cNvGrpSpPr/>
          <p:nvPr/>
        </p:nvGrpSpPr>
        <p:grpSpPr>
          <a:xfrm>
            <a:off x="1016000" y="4641503"/>
            <a:ext cx="7048501" cy="692498"/>
            <a:chOff x="304800" y="4903053"/>
            <a:chExt cx="8458201" cy="830997"/>
          </a:xfrm>
        </p:grpSpPr>
        <p:sp>
          <p:nvSpPr>
            <p:cNvPr id="6" name="Rectangle 4">
              <a:extLst>
                <a:ext uri="{FF2B5EF4-FFF2-40B4-BE49-F238E27FC236}">
                  <a16:creationId xmlns:a16="http://schemas.microsoft.com/office/drawing/2014/main" id="{D62F145C-876B-1E40-B6FD-357E6AA5B58B}"/>
                </a:ext>
              </a:extLst>
            </p:cNvPr>
            <p:cNvSpPr/>
            <p:nvPr/>
          </p:nvSpPr>
          <p:spPr>
            <a:xfrm>
              <a:off x="2133599" y="490305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Aggregate the results</a:t>
              </a:r>
            </a:p>
            <a:p>
              <a:r>
                <a:rPr lang="en-US" altLang="zh-CN" sz="1600" dirty="0">
                  <a:latin typeface="Candara" pitchFamily="34" charset="0"/>
                  <a:ea typeface="Verdana" pitchFamily="34" charset="0"/>
                  <a:cs typeface="Verdana" pitchFamily="34" charset="0"/>
                </a:rPr>
                <a:t>User function gets called for each unique key</a:t>
              </a:r>
              <a:endParaRPr lang="zh-CN" altLang="en-US" sz="1600" dirty="0">
                <a:latin typeface="Candara" pitchFamily="34" charset="0"/>
              </a:endParaRPr>
            </a:p>
          </p:txBody>
        </p:sp>
        <p:sp>
          <p:nvSpPr>
            <p:cNvPr id="7" name="内容占位符 2">
              <a:extLst>
                <a:ext uri="{FF2B5EF4-FFF2-40B4-BE49-F238E27FC236}">
                  <a16:creationId xmlns:a16="http://schemas.microsoft.com/office/drawing/2014/main" id="{A2820B87-B151-2B4F-ABED-FBC541A6BCCB}"/>
                </a:ext>
              </a:extLst>
            </p:cNvPr>
            <p:cNvSpPr txBox="1">
              <a:spLocks/>
            </p:cNvSpPr>
            <p:nvPr/>
          </p:nvSpPr>
          <p:spPr>
            <a:xfrm>
              <a:off x="304800" y="490305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Reduce</a:t>
              </a:r>
              <a:endParaRPr lang="en-US" altLang="zh-TW" sz="1667" dirty="0">
                <a:solidFill>
                  <a:prstClr val="black"/>
                </a:solidFill>
                <a:latin typeface="Verdana" pitchFamily="34" charset="0"/>
                <a:ea typeface="Verdana" pitchFamily="34" charset="0"/>
                <a:cs typeface="Verdana" pitchFamily="34" charset="0"/>
              </a:endParaRPr>
            </a:p>
          </p:txBody>
        </p:sp>
      </p:grpSp>
      <p:grpSp>
        <p:nvGrpSpPr>
          <p:cNvPr id="8" name="Group 16">
            <a:extLst>
              <a:ext uri="{FF2B5EF4-FFF2-40B4-BE49-F238E27FC236}">
                <a16:creationId xmlns:a16="http://schemas.microsoft.com/office/drawing/2014/main" id="{450D2B90-3493-604E-AE3B-534BDBA4063F}"/>
              </a:ext>
            </a:extLst>
          </p:cNvPr>
          <p:cNvGrpSpPr/>
          <p:nvPr/>
        </p:nvGrpSpPr>
        <p:grpSpPr>
          <a:xfrm>
            <a:off x="1016000" y="1254125"/>
            <a:ext cx="7048501" cy="692498"/>
            <a:chOff x="304797" y="6027003"/>
            <a:chExt cx="8458201" cy="830997"/>
          </a:xfrm>
        </p:grpSpPr>
        <p:sp>
          <p:nvSpPr>
            <p:cNvPr id="9" name="内容占位符 2">
              <a:extLst>
                <a:ext uri="{FF2B5EF4-FFF2-40B4-BE49-F238E27FC236}">
                  <a16:creationId xmlns:a16="http://schemas.microsoft.com/office/drawing/2014/main" id="{1687F556-56E7-5C4E-8AAF-738A37DFE21D}"/>
                </a:ext>
              </a:extLst>
            </p:cNvPr>
            <p:cNvSpPr txBox="1">
              <a:spLocks/>
            </p:cNvSpPr>
            <p:nvPr/>
          </p:nvSpPr>
          <p:spPr>
            <a:xfrm>
              <a:off x="304797" y="60270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Map</a:t>
              </a:r>
              <a:endParaRPr lang="en-US" altLang="zh-TW" sz="583" dirty="0">
                <a:solidFill>
                  <a:prstClr val="black"/>
                </a:solidFill>
                <a:latin typeface="Verdana" pitchFamily="34" charset="0"/>
                <a:ea typeface="Verdana" pitchFamily="34" charset="0"/>
                <a:cs typeface="Verdana" pitchFamily="34" charset="0"/>
              </a:endParaRPr>
            </a:p>
          </p:txBody>
        </p:sp>
        <p:sp>
          <p:nvSpPr>
            <p:cNvPr id="10" name="Rectangle 14">
              <a:extLst>
                <a:ext uri="{FF2B5EF4-FFF2-40B4-BE49-F238E27FC236}">
                  <a16:creationId xmlns:a16="http://schemas.microsoft.com/office/drawing/2014/main" id="{578B9683-69A3-2542-A53E-A081D3B0BEDC}"/>
                </a:ext>
              </a:extLst>
            </p:cNvPr>
            <p:cNvSpPr/>
            <p:nvPr/>
          </p:nvSpPr>
          <p:spPr>
            <a:xfrm>
              <a:off x="2133597" y="60270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Grab the relevant data from the source </a:t>
              </a:r>
            </a:p>
            <a:p>
              <a:r>
                <a:rPr lang="en-US" altLang="zh-CN" sz="1600" dirty="0">
                  <a:latin typeface="Candara" pitchFamily="34" charset="0"/>
                  <a:ea typeface="Verdana" pitchFamily="34" charset="0"/>
                  <a:cs typeface="Verdana" pitchFamily="34" charset="0"/>
                </a:rPr>
                <a:t>User function gets called for each chunk of input</a:t>
              </a:r>
              <a:endParaRPr lang="zh-CN" altLang="en-US" sz="1600" dirty="0">
                <a:latin typeface="Candara" pitchFamily="34" charset="0"/>
              </a:endParaRPr>
            </a:p>
          </p:txBody>
        </p:sp>
      </p:grpSp>
      <p:sp>
        <p:nvSpPr>
          <p:cNvPr id="11" name="Rounded Rectangle 15">
            <a:extLst>
              <a:ext uri="{FF2B5EF4-FFF2-40B4-BE49-F238E27FC236}">
                <a16:creationId xmlns:a16="http://schemas.microsoft.com/office/drawing/2014/main" id="{2532AC3F-CD0D-5847-A17B-F8F826148DCA}"/>
              </a:ext>
            </a:extLst>
          </p:cNvPr>
          <p:cNvSpPr/>
          <p:nvPr/>
        </p:nvSpPr>
        <p:spPr>
          <a:xfrm>
            <a:off x="1016000" y="1047750"/>
            <a:ext cx="7239000" cy="2000250"/>
          </a:xfrm>
          <a:prstGeom prst="roundRect">
            <a:avLst>
              <a:gd name="adj" fmla="val 6322"/>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2" name="Rounded Rectangle 17">
            <a:extLst>
              <a:ext uri="{FF2B5EF4-FFF2-40B4-BE49-F238E27FC236}">
                <a16:creationId xmlns:a16="http://schemas.microsoft.com/office/drawing/2014/main" id="{A61E812D-F7B5-1E4C-8AB3-0C0366A82AC4}"/>
              </a:ext>
            </a:extLst>
          </p:cNvPr>
          <p:cNvSpPr/>
          <p:nvPr/>
        </p:nvSpPr>
        <p:spPr>
          <a:xfrm>
            <a:off x="1016000" y="3524250"/>
            <a:ext cx="7239000" cy="2000250"/>
          </a:xfrm>
          <a:prstGeom prst="roundRect">
            <a:avLst>
              <a:gd name="adj" fmla="val 6322"/>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3" name="Rectangle 18">
            <a:extLst>
              <a:ext uri="{FF2B5EF4-FFF2-40B4-BE49-F238E27FC236}">
                <a16:creationId xmlns:a16="http://schemas.microsoft.com/office/drawing/2014/main" id="{A71DAE4C-0093-9942-BBA0-042BD87D74A9}"/>
              </a:ext>
            </a:extLst>
          </p:cNvPr>
          <p:cNvSpPr/>
          <p:nvPr/>
        </p:nvSpPr>
        <p:spPr>
          <a:xfrm>
            <a:off x="1016001" y="2921000"/>
            <a:ext cx="1714499" cy="317500"/>
          </a:xfrm>
          <a:prstGeom prst="rect">
            <a:avLst/>
          </a:prstGeom>
          <a:solidFill>
            <a:srgbClr val="FF0066"/>
          </a:solidFill>
          <a:ln w="38100">
            <a:solidFill>
              <a:srgbClr val="FF0066"/>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Map Worker</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14" name="Rectangle 19">
            <a:extLst>
              <a:ext uri="{FF2B5EF4-FFF2-40B4-BE49-F238E27FC236}">
                <a16:creationId xmlns:a16="http://schemas.microsoft.com/office/drawing/2014/main" id="{C7A0B7E7-D0EE-A64B-97A7-ED9E85B4A7E2}"/>
              </a:ext>
            </a:extLst>
          </p:cNvPr>
          <p:cNvSpPr/>
          <p:nvPr/>
        </p:nvSpPr>
        <p:spPr>
          <a:xfrm>
            <a:off x="6096000" y="3302000"/>
            <a:ext cx="2159001" cy="317500"/>
          </a:xfrm>
          <a:prstGeom prst="rect">
            <a:avLst/>
          </a:prstGeom>
          <a:solidFill>
            <a:srgbClr val="00B0F0"/>
          </a:solidFill>
          <a:ln w="38100">
            <a:solidFill>
              <a:srgbClr val="00B0F0"/>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Reduce Worker</a:t>
            </a:r>
            <a:endParaRPr lang="zh-CN" altLang="en-US" sz="2333" b="1" i="1" dirty="0">
              <a:effectLst>
                <a:outerShdw blurRad="38100" dist="38100" dir="2700000" algn="tl">
                  <a:srgbClr val="000000">
                    <a:alpha val="43137"/>
                  </a:srgbClr>
                </a:outerShdw>
              </a:effectLst>
              <a:latin typeface="Candara" pitchFamily="34" charset="0"/>
            </a:endParaRPr>
          </a:p>
        </p:txBody>
      </p:sp>
      <p:grpSp>
        <p:nvGrpSpPr>
          <p:cNvPr id="21" name="Group 12">
            <a:extLst>
              <a:ext uri="{FF2B5EF4-FFF2-40B4-BE49-F238E27FC236}">
                <a16:creationId xmlns:a16="http://schemas.microsoft.com/office/drawing/2014/main" id="{C6B97C3D-9BCF-6F49-AF1B-C6E6657300D4}"/>
              </a:ext>
            </a:extLst>
          </p:cNvPr>
          <p:cNvGrpSpPr/>
          <p:nvPr/>
        </p:nvGrpSpPr>
        <p:grpSpPr>
          <a:xfrm>
            <a:off x="1016000" y="2159000"/>
            <a:ext cx="7048501" cy="692498"/>
            <a:chOff x="304799" y="2331303"/>
            <a:chExt cx="8458201" cy="830997"/>
          </a:xfrm>
        </p:grpSpPr>
        <p:sp>
          <p:nvSpPr>
            <p:cNvPr id="22" name="内容占位符 2">
              <a:extLst>
                <a:ext uri="{FF2B5EF4-FFF2-40B4-BE49-F238E27FC236}">
                  <a16:creationId xmlns:a16="http://schemas.microsoft.com/office/drawing/2014/main" id="{DEA76834-9458-FC4A-BF4C-96ABB57FFFC6}"/>
                </a:ext>
              </a:extLst>
            </p:cNvPr>
            <p:cNvSpPr txBox="1">
              <a:spLocks/>
            </p:cNvSpPr>
            <p:nvPr/>
          </p:nvSpPr>
          <p:spPr>
            <a:xfrm>
              <a:off x="304799" y="23313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Partition</a:t>
              </a:r>
              <a:endParaRPr lang="en-US" altLang="zh-TW" sz="583" dirty="0">
                <a:solidFill>
                  <a:prstClr val="black"/>
                </a:solidFill>
                <a:latin typeface="Verdana" pitchFamily="34" charset="0"/>
                <a:ea typeface="Verdana" pitchFamily="34" charset="0"/>
                <a:cs typeface="Verdana" pitchFamily="34" charset="0"/>
              </a:endParaRPr>
            </a:p>
          </p:txBody>
        </p:sp>
        <p:sp>
          <p:nvSpPr>
            <p:cNvPr id="23" name="Rectangle 7">
              <a:extLst>
                <a:ext uri="{FF2B5EF4-FFF2-40B4-BE49-F238E27FC236}">
                  <a16:creationId xmlns:a16="http://schemas.microsoft.com/office/drawing/2014/main" id="{B2944645-55D8-B141-8789-83A57034FA31}"/>
                </a:ext>
              </a:extLst>
            </p:cNvPr>
            <p:cNvSpPr/>
            <p:nvPr/>
          </p:nvSpPr>
          <p:spPr>
            <a:xfrm>
              <a:off x="2133599" y="23313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Identify which Reducers will handle which keys</a:t>
              </a:r>
            </a:p>
            <a:p>
              <a:r>
                <a:rPr lang="en-US" altLang="zh-CN" sz="1600" dirty="0">
                  <a:latin typeface="Candara" pitchFamily="34" charset="0"/>
                  <a:ea typeface="Verdana" pitchFamily="34" charset="0"/>
                  <a:cs typeface="Verdana" pitchFamily="34" charset="0"/>
                </a:rPr>
                <a:t>Map partitions data to target Reducers</a:t>
              </a:r>
              <a:endParaRPr lang="zh-CN" altLang="en-US" sz="1600" dirty="0">
                <a:latin typeface="Candara" pitchFamily="34" charset="0"/>
              </a:endParaRPr>
            </a:p>
          </p:txBody>
        </p:sp>
      </p:grpSp>
      <p:grpSp>
        <p:nvGrpSpPr>
          <p:cNvPr id="24" name="Group 11">
            <a:extLst>
              <a:ext uri="{FF2B5EF4-FFF2-40B4-BE49-F238E27FC236}">
                <a16:creationId xmlns:a16="http://schemas.microsoft.com/office/drawing/2014/main" id="{769A64F2-4A0B-FD43-A0CF-C1A4E3C0F9B0}"/>
              </a:ext>
            </a:extLst>
          </p:cNvPr>
          <p:cNvGrpSpPr/>
          <p:nvPr/>
        </p:nvGrpSpPr>
        <p:grpSpPr>
          <a:xfrm>
            <a:off x="1016000" y="3752503"/>
            <a:ext cx="7048501" cy="692498"/>
            <a:chOff x="304800" y="3470701"/>
            <a:chExt cx="8458201" cy="830997"/>
          </a:xfrm>
        </p:grpSpPr>
        <p:sp>
          <p:nvSpPr>
            <p:cNvPr id="25" name="内容占位符 2">
              <a:extLst>
                <a:ext uri="{FF2B5EF4-FFF2-40B4-BE49-F238E27FC236}">
                  <a16:creationId xmlns:a16="http://schemas.microsoft.com/office/drawing/2014/main" id="{3F20B88E-5705-4D43-A114-ADC1B91598D4}"/>
                </a:ext>
              </a:extLst>
            </p:cNvPr>
            <p:cNvSpPr txBox="1">
              <a:spLocks/>
            </p:cNvSpPr>
            <p:nvPr/>
          </p:nvSpPr>
          <p:spPr>
            <a:xfrm>
              <a:off x="304800" y="3470701"/>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Sort</a:t>
              </a:r>
              <a:endParaRPr lang="en-US" altLang="zh-TW" sz="583" dirty="0">
                <a:solidFill>
                  <a:prstClr val="black"/>
                </a:solidFill>
                <a:latin typeface="Verdana" pitchFamily="34" charset="0"/>
                <a:ea typeface="Verdana" pitchFamily="34" charset="0"/>
                <a:cs typeface="Verdana" pitchFamily="34" charset="0"/>
              </a:endParaRPr>
            </a:p>
          </p:txBody>
        </p:sp>
        <p:sp>
          <p:nvSpPr>
            <p:cNvPr id="26" name="Rectangle 9">
              <a:extLst>
                <a:ext uri="{FF2B5EF4-FFF2-40B4-BE49-F238E27FC236}">
                  <a16:creationId xmlns:a16="http://schemas.microsoft.com/office/drawing/2014/main" id="{48D36D77-823E-BB45-B6B4-33993E63B8DB}"/>
                </a:ext>
              </a:extLst>
            </p:cNvPr>
            <p:cNvSpPr/>
            <p:nvPr/>
          </p:nvSpPr>
          <p:spPr>
            <a:xfrm>
              <a:off x="2133599" y="3470701"/>
              <a:ext cx="6629402"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(Optional) Fetch the relevant partition data from all mappers</a:t>
              </a:r>
            </a:p>
            <a:p>
              <a:r>
                <a:rPr lang="en-US" altLang="zh-CN" sz="1600" dirty="0">
                  <a:latin typeface="Candara" pitchFamily="34" charset="0"/>
                  <a:ea typeface="Verdana" pitchFamily="34" charset="0"/>
                  <a:cs typeface="Verdana" pitchFamily="34" charset="0"/>
                </a:rPr>
                <a:t>Sort by keys</a:t>
              </a:r>
              <a:endParaRPr lang="zh-CN" altLang="en-US" sz="1600" dirty="0">
                <a:latin typeface="Candara" pitchFamily="34" charset="0"/>
              </a:endParaRPr>
            </a:p>
          </p:txBody>
        </p:sp>
      </p:grpSp>
    </p:spTree>
    <p:extLst>
      <p:ext uri="{BB962C8B-B14F-4D97-AF65-F5344CB8AC3E}">
        <p14:creationId xmlns:p14="http://schemas.microsoft.com/office/powerpoint/2010/main" val="5364854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Curved Connector 53">
            <a:extLst>
              <a:ext uri="{FF2B5EF4-FFF2-40B4-BE49-F238E27FC236}">
                <a16:creationId xmlns:a16="http://schemas.microsoft.com/office/drawing/2014/main" id="{093654C1-9CD7-C64B-9096-0A37C932F9FF}"/>
              </a:ext>
            </a:extLst>
          </p:cNvPr>
          <p:cNvCxnSpPr>
            <a:cxnSpLocks/>
            <a:stCxn id="28" idx="3"/>
            <a:endCxn id="24" idx="0"/>
          </p:cNvCxnSpPr>
          <p:nvPr/>
        </p:nvCxnSpPr>
        <p:spPr>
          <a:xfrm>
            <a:off x="5397500" y="1364704"/>
            <a:ext cx="762000" cy="2544925"/>
          </a:xfrm>
          <a:prstGeom prst="curved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Freeform 91">
            <a:extLst>
              <a:ext uri="{FF2B5EF4-FFF2-40B4-BE49-F238E27FC236}">
                <a16:creationId xmlns:a16="http://schemas.microsoft.com/office/drawing/2014/main" id="{E4C48398-C24F-1746-830A-7F4DC4E0A846}"/>
              </a:ext>
            </a:extLst>
          </p:cNvPr>
          <p:cNvSpPr/>
          <p:nvPr/>
        </p:nvSpPr>
        <p:spPr>
          <a:xfrm>
            <a:off x="4337298" y="1621443"/>
            <a:ext cx="666750" cy="2506056"/>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57" name="Freeform 91">
            <a:extLst>
              <a:ext uri="{FF2B5EF4-FFF2-40B4-BE49-F238E27FC236}">
                <a16:creationId xmlns:a16="http://schemas.microsoft.com/office/drawing/2014/main" id="{A14E2520-C282-E342-8DAA-F0CEF6409008}"/>
              </a:ext>
            </a:extLst>
          </p:cNvPr>
          <p:cNvSpPr/>
          <p:nvPr/>
        </p:nvSpPr>
        <p:spPr>
          <a:xfrm>
            <a:off x="4121150" y="1575457"/>
            <a:ext cx="666750" cy="1614863"/>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2" name="标题 1">
            <a:extLst>
              <a:ext uri="{FF2B5EF4-FFF2-40B4-BE49-F238E27FC236}">
                <a16:creationId xmlns:a16="http://schemas.microsoft.com/office/drawing/2014/main" id="{29AEDE4B-BB3F-2141-AE70-765C00160AE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4" name="灯片编号占位符 3">
            <a:extLst>
              <a:ext uri="{FF2B5EF4-FFF2-40B4-BE49-F238E27FC236}">
                <a16:creationId xmlns:a16="http://schemas.microsoft.com/office/drawing/2014/main" id="{F392AE90-0D16-6E4F-9105-F65981CFCADE}"/>
              </a:ext>
            </a:extLst>
          </p:cNvPr>
          <p:cNvSpPr>
            <a:spLocks noGrp="1"/>
          </p:cNvSpPr>
          <p:nvPr>
            <p:ph type="sldNum" sz="quarter" idx="12"/>
          </p:nvPr>
        </p:nvSpPr>
        <p:spPr/>
        <p:txBody>
          <a:bodyPr/>
          <a:lstStyle/>
          <a:p>
            <a:fld id="{ADE361C3-C043-4A6E-BDCE-8DA1E7D90A3B}" type="slidenum">
              <a:rPr lang="zh-CN" altLang="en-US" smtClean="0"/>
              <a:t>50</a:t>
            </a:fld>
            <a:endParaRPr lang="zh-CN" altLang="en-US"/>
          </a:p>
        </p:txBody>
      </p:sp>
      <p:sp>
        <p:nvSpPr>
          <p:cNvPr id="5" name="Rectangle 2">
            <a:extLst>
              <a:ext uri="{FF2B5EF4-FFF2-40B4-BE49-F238E27FC236}">
                <a16:creationId xmlns:a16="http://schemas.microsoft.com/office/drawing/2014/main" id="{928C5D46-D9B1-4048-9061-E3E54B13128D}"/>
              </a:ext>
            </a:extLst>
          </p:cNvPr>
          <p:cNvSpPr/>
          <p:nvPr/>
        </p:nvSpPr>
        <p:spPr>
          <a:xfrm>
            <a:off x="1265621" y="203200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0</a:t>
            </a:r>
            <a:endParaRPr lang="zh-CN" altLang="en-US" sz="1400" dirty="0">
              <a:cs typeface="Verdana" pitchFamily="34" charset="0"/>
            </a:endParaRPr>
          </a:p>
        </p:txBody>
      </p:sp>
      <p:sp>
        <p:nvSpPr>
          <p:cNvPr id="6" name="Rectangle 21">
            <a:extLst>
              <a:ext uri="{FF2B5EF4-FFF2-40B4-BE49-F238E27FC236}">
                <a16:creationId xmlns:a16="http://schemas.microsoft.com/office/drawing/2014/main" id="{481F5D69-2821-9D41-8F69-A051FC9E0E5B}"/>
              </a:ext>
            </a:extLst>
          </p:cNvPr>
          <p:cNvSpPr/>
          <p:nvPr/>
        </p:nvSpPr>
        <p:spPr>
          <a:xfrm>
            <a:off x="1265621" y="234512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1</a:t>
            </a:r>
            <a:endParaRPr lang="zh-CN" altLang="en-US" sz="1400" dirty="0">
              <a:cs typeface="Verdana" pitchFamily="34" charset="0"/>
            </a:endParaRPr>
          </a:p>
        </p:txBody>
      </p:sp>
      <p:sp>
        <p:nvSpPr>
          <p:cNvPr id="7" name="Rectangle 22">
            <a:extLst>
              <a:ext uri="{FF2B5EF4-FFF2-40B4-BE49-F238E27FC236}">
                <a16:creationId xmlns:a16="http://schemas.microsoft.com/office/drawing/2014/main" id="{6A4EFD59-AB62-1B40-9DE7-CD2D4330D757}"/>
              </a:ext>
            </a:extLst>
          </p:cNvPr>
          <p:cNvSpPr/>
          <p:nvPr/>
        </p:nvSpPr>
        <p:spPr>
          <a:xfrm>
            <a:off x="1265621" y="266262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2</a:t>
            </a:r>
            <a:endParaRPr lang="zh-CN" altLang="en-US" sz="1400" dirty="0">
              <a:cs typeface="Verdana" pitchFamily="34" charset="0"/>
            </a:endParaRPr>
          </a:p>
        </p:txBody>
      </p:sp>
      <p:sp>
        <p:nvSpPr>
          <p:cNvPr id="8" name="Rectangle 23">
            <a:extLst>
              <a:ext uri="{FF2B5EF4-FFF2-40B4-BE49-F238E27FC236}">
                <a16:creationId xmlns:a16="http://schemas.microsoft.com/office/drawing/2014/main" id="{2AE5ED1A-EAB6-5C4C-901F-4A1BF781D615}"/>
              </a:ext>
            </a:extLst>
          </p:cNvPr>
          <p:cNvSpPr/>
          <p:nvPr/>
        </p:nvSpPr>
        <p:spPr>
          <a:xfrm>
            <a:off x="1265621" y="2971362"/>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3</a:t>
            </a:r>
            <a:endParaRPr lang="zh-CN" altLang="en-US" sz="1400" dirty="0">
              <a:cs typeface="Verdana" pitchFamily="34" charset="0"/>
            </a:endParaRPr>
          </a:p>
        </p:txBody>
      </p:sp>
      <p:sp>
        <p:nvSpPr>
          <p:cNvPr id="9" name="Rectangle 25">
            <a:extLst>
              <a:ext uri="{FF2B5EF4-FFF2-40B4-BE49-F238E27FC236}">
                <a16:creationId xmlns:a16="http://schemas.microsoft.com/office/drawing/2014/main" id="{BED266F8-0A81-3C4D-BD2C-B1E97C357304}"/>
              </a:ext>
            </a:extLst>
          </p:cNvPr>
          <p:cNvSpPr/>
          <p:nvPr/>
        </p:nvSpPr>
        <p:spPr>
          <a:xfrm>
            <a:off x="1265621" y="4008161"/>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M-2</a:t>
            </a:r>
            <a:endParaRPr lang="zh-CN" altLang="en-US" sz="1400" dirty="0">
              <a:cs typeface="Verdana" pitchFamily="34" charset="0"/>
            </a:endParaRPr>
          </a:p>
        </p:txBody>
      </p:sp>
      <p:sp>
        <p:nvSpPr>
          <p:cNvPr id="10" name="Rectangle 26">
            <a:extLst>
              <a:ext uri="{FF2B5EF4-FFF2-40B4-BE49-F238E27FC236}">
                <a16:creationId xmlns:a16="http://schemas.microsoft.com/office/drawing/2014/main" id="{1F94C1CD-5A29-DF46-BCEF-CCEC18B54036}"/>
              </a:ext>
            </a:extLst>
          </p:cNvPr>
          <p:cNvSpPr/>
          <p:nvPr/>
        </p:nvSpPr>
        <p:spPr>
          <a:xfrm>
            <a:off x="1265621" y="4323471"/>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M-1</a:t>
            </a:r>
            <a:endParaRPr lang="zh-CN" altLang="en-US" sz="1400" dirty="0">
              <a:cs typeface="Verdana" pitchFamily="34" charset="0"/>
            </a:endParaRPr>
          </a:p>
        </p:txBody>
      </p:sp>
      <p:sp>
        <p:nvSpPr>
          <p:cNvPr id="11" name="Rectangle 15">
            <a:extLst>
              <a:ext uri="{FF2B5EF4-FFF2-40B4-BE49-F238E27FC236}">
                <a16:creationId xmlns:a16="http://schemas.microsoft.com/office/drawing/2014/main" id="{02D0B7FD-1383-BC48-837B-8F3BE1F12C15}"/>
              </a:ext>
            </a:extLst>
          </p:cNvPr>
          <p:cNvSpPr/>
          <p:nvPr/>
        </p:nvSpPr>
        <p:spPr>
          <a:xfrm>
            <a:off x="4381500" y="21781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12" name="Straight Arrow Connector 28">
            <a:extLst>
              <a:ext uri="{FF2B5EF4-FFF2-40B4-BE49-F238E27FC236}">
                <a16:creationId xmlns:a16="http://schemas.microsoft.com/office/drawing/2014/main" id="{AC87FF00-C4A9-B14D-A06B-531F46703EDA}"/>
              </a:ext>
            </a:extLst>
          </p:cNvPr>
          <p:cNvCxnSpPr>
            <a:stCxn id="13" idx="3"/>
            <a:endCxn id="11" idx="1"/>
          </p:cNvCxnSpPr>
          <p:nvPr/>
        </p:nvCxnSpPr>
        <p:spPr>
          <a:xfrm>
            <a:off x="4127500" y="2413000"/>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ounded Rectangle 29">
            <a:extLst>
              <a:ext uri="{FF2B5EF4-FFF2-40B4-BE49-F238E27FC236}">
                <a16:creationId xmlns:a16="http://schemas.microsoft.com/office/drawing/2014/main" id="{861C0BA2-0C7B-B446-B906-7E67372C548A}"/>
              </a:ext>
            </a:extLst>
          </p:cNvPr>
          <p:cNvSpPr/>
          <p:nvPr/>
        </p:nvSpPr>
        <p:spPr>
          <a:xfrm>
            <a:off x="3111500" y="21792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14" name="Rounded Rectangle 30">
            <a:extLst>
              <a:ext uri="{FF2B5EF4-FFF2-40B4-BE49-F238E27FC236}">
                <a16:creationId xmlns:a16="http://schemas.microsoft.com/office/drawing/2014/main" id="{461037B1-4E0F-AF4F-8918-229D3654D215}"/>
              </a:ext>
            </a:extLst>
          </p:cNvPr>
          <p:cNvSpPr/>
          <p:nvPr/>
        </p:nvSpPr>
        <p:spPr>
          <a:xfrm>
            <a:off x="2984500" y="2032000"/>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15" name="Rectangle 32">
            <a:extLst>
              <a:ext uri="{FF2B5EF4-FFF2-40B4-BE49-F238E27FC236}">
                <a16:creationId xmlns:a16="http://schemas.microsoft.com/office/drawing/2014/main" id="{C3FD2FDD-6634-D448-89CC-A7F8ED6A26E8}"/>
              </a:ext>
            </a:extLst>
          </p:cNvPr>
          <p:cNvSpPr/>
          <p:nvPr/>
        </p:nvSpPr>
        <p:spPr>
          <a:xfrm>
            <a:off x="4381500" y="3301454"/>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16" name="Straight Arrow Connector 33">
            <a:extLst>
              <a:ext uri="{FF2B5EF4-FFF2-40B4-BE49-F238E27FC236}">
                <a16:creationId xmlns:a16="http://schemas.microsoft.com/office/drawing/2014/main" id="{753BAD26-2D3F-E744-8F14-7FE5C07F8152}"/>
              </a:ext>
            </a:extLst>
          </p:cNvPr>
          <p:cNvCxnSpPr>
            <a:stCxn id="17" idx="3"/>
            <a:endCxn id="15" idx="1"/>
          </p:cNvCxnSpPr>
          <p:nvPr/>
        </p:nvCxnSpPr>
        <p:spPr>
          <a:xfrm>
            <a:off x="4127500" y="3536294"/>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ounded Rectangle 34">
            <a:extLst>
              <a:ext uri="{FF2B5EF4-FFF2-40B4-BE49-F238E27FC236}">
                <a16:creationId xmlns:a16="http://schemas.microsoft.com/office/drawing/2014/main" id="{850F6085-A6B4-2C49-8EE3-093AE97DEED4}"/>
              </a:ext>
            </a:extLst>
          </p:cNvPr>
          <p:cNvSpPr/>
          <p:nvPr/>
        </p:nvSpPr>
        <p:spPr>
          <a:xfrm>
            <a:off x="3111500" y="330254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18" name="Rounded Rectangle 35">
            <a:extLst>
              <a:ext uri="{FF2B5EF4-FFF2-40B4-BE49-F238E27FC236}">
                <a16:creationId xmlns:a16="http://schemas.microsoft.com/office/drawing/2014/main" id="{ACF17B82-33B6-7942-9AFD-0449086A8969}"/>
              </a:ext>
            </a:extLst>
          </p:cNvPr>
          <p:cNvSpPr/>
          <p:nvPr/>
        </p:nvSpPr>
        <p:spPr>
          <a:xfrm>
            <a:off x="2984500" y="3155294"/>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19" name="Rectangle 36">
            <a:extLst>
              <a:ext uri="{FF2B5EF4-FFF2-40B4-BE49-F238E27FC236}">
                <a16:creationId xmlns:a16="http://schemas.microsoft.com/office/drawing/2014/main" id="{4091823C-2FF4-1147-ACE7-7C91F246DC90}"/>
              </a:ext>
            </a:extLst>
          </p:cNvPr>
          <p:cNvSpPr/>
          <p:nvPr/>
        </p:nvSpPr>
        <p:spPr>
          <a:xfrm>
            <a:off x="4381500" y="42736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20" name="Straight Arrow Connector 37">
            <a:extLst>
              <a:ext uri="{FF2B5EF4-FFF2-40B4-BE49-F238E27FC236}">
                <a16:creationId xmlns:a16="http://schemas.microsoft.com/office/drawing/2014/main" id="{D2C07DF7-7551-E941-A9C2-66CCCD9301D1}"/>
              </a:ext>
            </a:extLst>
          </p:cNvPr>
          <p:cNvCxnSpPr>
            <a:stCxn id="21" idx="3"/>
            <a:endCxn id="19" idx="1"/>
          </p:cNvCxnSpPr>
          <p:nvPr/>
        </p:nvCxnSpPr>
        <p:spPr>
          <a:xfrm>
            <a:off x="4127500" y="4508500"/>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38">
            <a:extLst>
              <a:ext uri="{FF2B5EF4-FFF2-40B4-BE49-F238E27FC236}">
                <a16:creationId xmlns:a16="http://schemas.microsoft.com/office/drawing/2014/main" id="{C3A4A617-0D94-194C-9EFF-F4F2E3BF73E9}"/>
              </a:ext>
            </a:extLst>
          </p:cNvPr>
          <p:cNvSpPr/>
          <p:nvPr/>
        </p:nvSpPr>
        <p:spPr>
          <a:xfrm>
            <a:off x="3111500" y="42747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2" name="Rounded Rectangle 39">
            <a:extLst>
              <a:ext uri="{FF2B5EF4-FFF2-40B4-BE49-F238E27FC236}">
                <a16:creationId xmlns:a16="http://schemas.microsoft.com/office/drawing/2014/main" id="{9BB77A41-F78F-5448-BDE7-F025F41380AA}"/>
              </a:ext>
            </a:extLst>
          </p:cNvPr>
          <p:cNvSpPr/>
          <p:nvPr/>
        </p:nvSpPr>
        <p:spPr>
          <a:xfrm>
            <a:off x="2984500" y="4127500"/>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23" name="Rounded Rectangle 40">
            <a:extLst>
              <a:ext uri="{FF2B5EF4-FFF2-40B4-BE49-F238E27FC236}">
                <a16:creationId xmlns:a16="http://schemas.microsoft.com/office/drawing/2014/main" id="{D62AA615-4B1E-744D-81C0-217065CCCAE6}"/>
              </a:ext>
            </a:extLst>
          </p:cNvPr>
          <p:cNvSpPr/>
          <p:nvPr/>
        </p:nvSpPr>
        <p:spPr>
          <a:xfrm>
            <a:off x="5524500" y="2687802"/>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Reduce</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4" name="Rounded Rectangle 41">
            <a:extLst>
              <a:ext uri="{FF2B5EF4-FFF2-40B4-BE49-F238E27FC236}">
                <a16:creationId xmlns:a16="http://schemas.microsoft.com/office/drawing/2014/main" id="{85E5857F-83B8-A247-854C-808F7A5198FA}"/>
              </a:ext>
            </a:extLst>
          </p:cNvPr>
          <p:cNvSpPr/>
          <p:nvPr/>
        </p:nvSpPr>
        <p:spPr>
          <a:xfrm>
            <a:off x="5651500" y="3909629"/>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Reduce</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5" name="Rectangle 42">
            <a:extLst>
              <a:ext uri="{FF2B5EF4-FFF2-40B4-BE49-F238E27FC236}">
                <a16:creationId xmlns:a16="http://schemas.microsoft.com/office/drawing/2014/main" id="{F226C3B5-A5F7-C646-A12E-E115F1595C84}"/>
              </a:ext>
            </a:extLst>
          </p:cNvPr>
          <p:cNvSpPr/>
          <p:nvPr/>
        </p:nvSpPr>
        <p:spPr>
          <a:xfrm>
            <a:off x="7112000" y="2612260"/>
            <a:ext cx="825500" cy="578069"/>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400" dirty="0">
                <a:solidFill>
                  <a:schemeClr val="tx1"/>
                </a:solidFill>
                <a:ea typeface="Verdana" pitchFamily="34" charset="0"/>
                <a:cs typeface="Verdana" pitchFamily="34" charset="0"/>
              </a:rPr>
              <a:t>Output</a:t>
            </a:r>
          </a:p>
          <a:p>
            <a:pPr algn="ctr">
              <a:lnSpc>
                <a:spcPct val="80000"/>
              </a:lnSpc>
            </a:pPr>
            <a:r>
              <a:rPr lang="en-US" altLang="zh-CN" sz="1400" dirty="0">
                <a:solidFill>
                  <a:schemeClr val="tx1"/>
                </a:solidFill>
                <a:ea typeface="Verdana" pitchFamily="34" charset="0"/>
                <a:cs typeface="Verdana" pitchFamily="34" charset="0"/>
              </a:rPr>
              <a:t>File 1</a:t>
            </a:r>
            <a:endParaRPr lang="zh-CN" altLang="en-US" sz="1400" dirty="0">
              <a:solidFill>
                <a:schemeClr val="tx1"/>
              </a:solidFill>
              <a:cs typeface="Verdana" pitchFamily="34" charset="0"/>
            </a:endParaRPr>
          </a:p>
        </p:txBody>
      </p:sp>
      <p:sp>
        <p:nvSpPr>
          <p:cNvPr id="26" name="Rectangle 43">
            <a:extLst>
              <a:ext uri="{FF2B5EF4-FFF2-40B4-BE49-F238E27FC236}">
                <a16:creationId xmlns:a16="http://schemas.microsoft.com/office/drawing/2014/main" id="{0913D989-C4EE-A24D-B5EA-03B32C9B02EC}"/>
              </a:ext>
            </a:extLst>
          </p:cNvPr>
          <p:cNvSpPr/>
          <p:nvPr/>
        </p:nvSpPr>
        <p:spPr>
          <a:xfrm>
            <a:off x="7112000" y="3854341"/>
            <a:ext cx="825500" cy="578069"/>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400" dirty="0">
                <a:solidFill>
                  <a:schemeClr val="tx1"/>
                </a:solidFill>
                <a:ea typeface="Verdana" pitchFamily="34" charset="0"/>
                <a:cs typeface="Verdana" pitchFamily="34" charset="0"/>
              </a:rPr>
              <a:t>Output</a:t>
            </a:r>
          </a:p>
          <a:p>
            <a:pPr algn="ctr">
              <a:lnSpc>
                <a:spcPct val="80000"/>
              </a:lnSpc>
            </a:pPr>
            <a:r>
              <a:rPr lang="en-US" altLang="zh-CN" sz="1400" dirty="0">
                <a:solidFill>
                  <a:schemeClr val="tx1"/>
                </a:solidFill>
                <a:ea typeface="Verdana" pitchFamily="34" charset="0"/>
                <a:cs typeface="Verdana" pitchFamily="34" charset="0"/>
              </a:rPr>
              <a:t>File 2</a:t>
            </a:r>
            <a:endParaRPr lang="zh-CN" altLang="en-US" sz="1400" dirty="0">
              <a:solidFill>
                <a:schemeClr val="tx1"/>
              </a:solidFill>
              <a:cs typeface="Verdana" pitchFamily="34" charset="0"/>
            </a:endParaRPr>
          </a:p>
        </p:txBody>
      </p:sp>
      <p:sp>
        <p:nvSpPr>
          <p:cNvPr id="27" name="Oval 44">
            <a:extLst>
              <a:ext uri="{FF2B5EF4-FFF2-40B4-BE49-F238E27FC236}">
                <a16:creationId xmlns:a16="http://schemas.microsoft.com/office/drawing/2014/main" id="{8FF73CBC-FD7E-324A-954E-B85DB9C5DCD2}"/>
              </a:ext>
            </a:extLst>
          </p:cNvPr>
          <p:cNvSpPr/>
          <p:nvPr/>
        </p:nvSpPr>
        <p:spPr>
          <a:xfrm>
            <a:off x="2730500" y="1079500"/>
            <a:ext cx="825500" cy="571500"/>
          </a:xfrm>
          <a:prstGeom prst="ellipse">
            <a:avLst/>
          </a:prstGeom>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400" dirty="0">
                <a:ea typeface="Verdana" pitchFamily="34" charset="0"/>
                <a:cs typeface="Verdana" pitchFamily="34" charset="0"/>
              </a:rPr>
              <a:t>Client</a:t>
            </a:r>
            <a:endParaRPr lang="zh-CN" altLang="en-US" sz="1400" dirty="0">
              <a:ea typeface="Verdana" pitchFamily="34" charset="0"/>
              <a:cs typeface="Verdana" pitchFamily="34" charset="0"/>
            </a:endParaRPr>
          </a:p>
        </p:txBody>
      </p:sp>
      <p:sp>
        <p:nvSpPr>
          <p:cNvPr id="28" name="Rounded Rectangle 45">
            <a:extLst>
              <a:ext uri="{FF2B5EF4-FFF2-40B4-BE49-F238E27FC236}">
                <a16:creationId xmlns:a16="http://schemas.microsoft.com/office/drawing/2014/main" id="{35CFABC2-DF05-CD4F-8FCC-0D706EEB9C03}"/>
              </a:ext>
            </a:extLst>
          </p:cNvPr>
          <p:cNvSpPr/>
          <p:nvPr/>
        </p:nvSpPr>
        <p:spPr>
          <a:xfrm>
            <a:off x="4381500" y="1130958"/>
            <a:ext cx="1016000" cy="467492"/>
          </a:xfrm>
          <a:prstGeom prst="roundRect">
            <a:avLst>
              <a:gd name="adj" fmla="val 39149"/>
            </a:avLst>
          </a:prstGeom>
          <a:solidFill>
            <a:srgbClr val="FFA3C8"/>
          </a:solidFill>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400" dirty="0">
                <a:ea typeface="Verdana" pitchFamily="34" charset="0"/>
                <a:cs typeface="Verdana" pitchFamily="34" charset="0"/>
              </a:rPr>
              <a:t>Master</a:t>
            </a:r>
            <a:endParaRPr lang="zh-CN" altLang="en-US" sz="1400" dirty="0">
              <a:ea typeface="Verdana" pitchFamily="34" charset="0"/>
              <a:cs typeface="Verdana" pitchFamily="34" charset="0"/>
            </a:endParaRPr>
          </a:p>
        </p:txBody>
      </p:sp>
      <p:cxnSp>
        <p:nvCxnSpPr>
          <p:cNvPr id="29" name="Straight Arrow Connector 46">
            <a:extLst>
              <a:ext uri="{FF2B5EF4-FFF2-40B4-BE49-F238E27FC236}">
                <a16:creationId xmlns:a16="http://schemas.microsoft.com/office/drawing/2014/main" id="{78B4868E-8D18-F841-B543-76D6F37A0256}"/>
              </a:ext>
            </a:extLst>
          </p:cNvPr>
          <p:cNvCxnSpPr>
            <a:stCxn id="5" idx="3"/>
          </p:cNvCxnSpPr>
          <p:nvPr/>
        </p:nvCxnSpPr>
        <p:spPr>
          <a:xfrm>
            <a:off x="2413000" y="2190750"/>
            <a:ext cx="698500" cy="15437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Curved Connector 53">
            <a:extLst>
              <a:ext uri="{FF2B5EF4-FFF2-40B4-BE49-F238E27FC236}">
                <a16:creationId xmlns:a16="http://schemas.microsoft.com/office/drawing/2014/main" id="{0F849515-70FF-D64C-95FE-C842B311C149}"/>
              </a:ext>
            </a:extLst>
          </p:cNvPr>
          <p:cNvCxnSpPr>
            <a:cxnSpLocks/>
            <a:stCxn id="28" idx="3"/>
          </p:cNvCxnSpPr>
          <p:nvPr/>
        </p:nvCxnSpPr>
        <p:spPr>
          <a:xfrm>
            <a:off x="5397500" y="1364704"/>
            <a:ext cx="426139" cy="1329693"/>
          </a:xfrm>
          <a:prstGeom prst="curved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61">
            <a:extLst>
              <a:ext uri="{FF2B5EF4-FFF2-40B4-BE49-F238E27FC236}">
                <a16:creationId xmlns:a16="http://schemas.microsoft.com/office/drawing/2014/main" id="{7B4BEDE6-02D9-B847-B916-E7F8CDA91AF7}"/>
              </a:ext>
            </a:extLst>
          </p:cNvPr>
          <p:cNvCxnSpPr>
            <a:stCxn id="6" idx="3"/>
          </p:cNvCxnSpPr>
          <p:nvPr/>
        </p:nvCxnSpPr>
        <p:spPr>
          <a:xfrm>
            <a:off x="2413000" y="2503870"/>
            <a:ext cx="698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69">
            <a:extLst>
              <a:ext uri="{FF2B5EF4-FFF2-40B4-BE49-F238E27FC236}">
                <a16:creationId xmlns:a16="http://schemas.microsoft.com/office/drawing/2014/main" id="{330339A5-362C-5E40-B9F5-12C14996A237}"/>
              </a:ext>
            </a:extLst>
          </p:cNvPr>
          <p:cNvCxnSpPr>
            <a:stCxn id="7" idx="3"/>
          </p:cNvCxnSpPr>
          <p:nvPr/>
        </p:nvCxnSpPr>
        <p:spPr>
          <a:xfrm>
            <a:off x="2413000" y="2821370"/>
            <a:ext cx="698500" cy="60763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72">
            <a:extLst>
              <a:ext uri="{FF2B5EF4-FFF2-40B4-BE49-F238E27FC236}">
                <a16:creationId xmlns:a16="http://schemas.microsoft.com/office/drawing/2014/main" id="{25558424-CACC-F84D-9485-A31209C6C5F3}"/>
              </a:ext>
            </a:extLst>
          </p:cNvPr>
          <p:cNvCxnSpPr>
            <a:stCxn id="10" idx="3"/>
          </p:cNvCxnSpPr>
          <p:nvPr/>
        </p:nvCxnSpPr>
        <p:spPr>
          <a:xfrm flipV="1">
            <a:off x="2413000" y="3770040"/>
            <a:ext cx="730250" cy="71218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75">
            <a:extLst>
              <a:ext uri="{FF2B5EF4-FFF2-40B4-BE49-F238E27FC236}">
                <a16:creationId xmlns:a16="http://schemas.microsoft.com/office/drawing/2014/main" id="{3E1B8147-ACDB-BE41-B36E-14C63AAEFA7B}"/>
              </a:ext>
            </a:extLst>
          </p:cNvPr>
          <p:cNvCxnSpPr>
            <a:stCxn id="9" idx="3"/>
            <a:endCxn id="21" idx="1"/>
          </p:cNvCxnSpPr>
          <p:nvPr/>
        </p:nvCxnSpPr>
        <p:spPr>
          <a:xfrm>
            <a:off x="2413000" y="4166911"/>
            <a:ext cx="698500" cy="34158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79">
            <a:extLst>
              <a:ext uri="{FF2B5EF4-FFF2-40B4-BE49-F238E27FC236}">
                <a16:creationId xmlns:a16="http://schemas.microsoft.com/office/drawing/2014/main" id="{2A644E26-D7C6-4447-8F2D-38E02549D40B}"/>
              </a:ext>
            </a:extLst>
          </p:cNvPr>
          <p:cNvCxnSpPr>
            <a:stCxn id="8" idx="3"/>
          </p:cNvCxnSpPr>
          <p:nvPr/>
        </p:nvCxnSpPr>
        <p:spPr>
          <a:xfrm>
            <a:off x="2413000" y="3130112"/>
            <a:ext cx="730250" cy="120759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Freeform 91">
            <a:extLst>
              <a:ext uri="{FF2B5EF4-FFF2-40B4-BE49-F238E27FC236}">
                <a16:creationId xmlns:a16="http://schemas.microsoft.com/office/drawing/2014/main" id="{D1090DB2-C3FE-E143-863D-033F2E3CB719}"/>
              </a:ext>
            </a:extLst>
          </p:cNvPr>
          <p:cNvSpPr/>
          <p:nvPr/>
        </p:nvSpPr>
        <p:spPr>
          <a:xfrm>
            <a:off x="3968750" y="1598450"/>
            <a:ext cx="666750" cy="592300"/>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cxnSp>
        <p:nvCxnSpPr>
          <p:cNvPr id="37" name="Straight Arrow Connector 92">
            <a:extLst>
              <a:ext uri="{FF2B5EF4-FFF2-40B4-BE49-F238E27FC236}">
                <a16:creationId xmlns:a16="http://schemas.microsoft.com/office/drawing/2014/main" id="{1499ACC3-7914-0E43-8863-0D8288F91A05}"/>
              </a:ext>
            </a:extLst>
          </p:cNvPr>
          <p:cNvCxnSpPr>
            <a:stCxn id="27" idx="6"/>
            <a:endCxn id="28" idx="1"/>
          </p:cNvCxnSpPr>
          <p:nvPr/>
        </p:nvCxnSpPr>
        <p:spPr>
          <a:xfrm flipV="1">
            <a:off x="3556000" y="1364705"/>
            <a:ext cx="825500" cy="5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105">
            <a:extLst>
              <a:ext uri="{FF2B5EF4-FFF2-40B4-BE49-F238E27FC236}">
                <a16:creationId xmlns:a16="http://schemas.microsoft.com/office/drawing/2014/main" id="{AE39F8A8-2F45-2746-86EC-5867EE249AE5}"/>
              </a:ext>
            </a:extLst>
          </p:cNvPr>
          <p:cNvCxnSpPr>
            <a:stCxn id="11" idx="3"/>
            <a:endCxn id="23" idx="1"/>
          </p:cNvCxnSpPr>
          <p:nvPr/>
        </p:nvCxnSpPr>
        <p:spPr>
          <a:xfrm>
            <a:off x="4889500" y="2413000"/>
            <a:ext cx="635000" cy="508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108">
            <a:extLst>
              <a:ext uri="{FF2B5EF4-FFF2-40B4-BE49-F238E27FC236}">
                <a16:creationId xmlns:a16="http://schemas.microsoft.com/office/drawing/2014/main" id="{19D63394-4278-8346-AF76-E2A8800B1E22}"/>
              </a:ext>
            </a:extLst>
          </p:cNvPr>
          <p:cNvCxnSpPr/>
          <p:nvPr/>
        </p:nvCxnSpPr>
        <p:spPr>
          <a:xfrm>
            <a:off x="4889500" y="2612259"/>
            <a:ext cx="825500" cy="13050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111">
            <a:extLst>
              <a:ext uri="{FF2B5EF4-FFF2-40B4-BE49-F238E27FC236}">
                <a16:creationId xmlns:a16="http://schemas.microsoft.com/office/drawing/2014/main" id="{5554FF69-75DE-6644-83C4-3D211EF9AAD3}"/>
              </a:ext>
            </a:extLst>
          </p:cNvPr>
          <p:cNvCxnSpPr>
            <a:stCxn id="15" idx="3"/>
          </p:cNvCxnSpPr>
          <p:nvPr/>
        </p:nvCxnSpPr>
        <p:spPr>
          <a:xfrm flipV="1">
            <a:off x="4889500" y="3048549"/>
            <a:ext cx="635000" cy="4877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114">
            <a:extLst>
              <a:ext uri="{FF2B5EF4-FFF2-40B4-BE49-F238E27FC236}">
                <a16:creationId xmlns:a16="http://schemas.microsoft.com/office/drawing/2014/main" id="{AEA63452-BDF7-4547-8545-31A5C3CE99B9}"/>
              </a:ext>
            </a:extLst>
          </p:cNvPr>
          <p:cNvCxnSpPr>
            <a:endCxn id="24" idx="1"/>
          </p:cNvCxnSpPr>
          <p:nvPr/>
        </p:nvCxnSpPr>
        <p:spPr>
          <a:xfrm>
            <a:off x="4889500" y="3619500"/>
            <a:ext cx="762000" cy="5238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119">
            <a:extLst>
              <a:ext uri="{FF2B5EF4-FFF2-40B4-BE49-F238E27FC236}">
                <a16:creationId xmlns:a16="http://schemas.microsoft.com/office/drawing/2014/main" id="{0EAE1C45-9899-2D4F-A1E9-0DAC799CA1FF}"/>
              </a:ext>
            </a:extLst>
          </p:cNvPr>
          <p:cNvCxnSpPr>
            <a:stCxn id="19" idx="3"/>
          </p:cNvCxnSpPr>
          <p:nvPr/>
        </p:nvCxnSpPr>
        <p:spPr>
          <a:xfrm flipV="1">
            <a:off x="4889500" y="4274755"/>
            <a:ext cx="762000" cy="2337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124">
            <a:extLst>
              <a:ext uri="{FF2B5EF4-FFF2-40B4-BE49-F238E27FC236}">
                <a16:creationId xmlns:a16="http://schemas.microsoft.com/office/drawing/2014/main" id="{634C39AE-A484-9048-9D96-D084749DCDC0}"/>
              </a:ext>
            </a:extLst>
          </p:cNvPr>
          <p:cNvCxnSpPr>
            <a:stCxn id="23" idx="3"/>
          </p:cNvCxnSpPr>
          <p:nvPr/>
        </p:nvCxnSpPr>
        <p:spPr>
          <a:xfrm>
            <a:off x="6540500" y="2921548"/>
            <a:ext cx="571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27">
            <a:extLst>
              <a:ext uri="{FF2B5EF4-FFF2-40B4-BE49-F238E27FC236}">
                <a16:creationId xmlns:a16="http://schemas.microsoft.com/office/drawing/2014/main" id="{789B1F8C-21D3-9D48-AC96-EA94AA0AD59A}"/>
              </a:ext>
            </a:extLst>
          </p:cNvPr>
          <p:cNvCxnSpPr>
            <a:stCxn id="24" idx="3"/>
            <a:endCxn id="26" idx="1"/>
          </p:cNvCxnSpPr>
          <p:nvPr/>
        </p:nvCxnSpPr>
        <p:spPr>
          <a:xfrm>
            <a:off x="6667500" y="4143375"/>
            <a:ext cx="444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Rectangle 141">
            <a:extLst>
              <a:ext uri="{FF2B5EF4-FFF2-40B4-BE49-F238E27FC236}">
                <a16:creationId xmlns:a16="http://schemas.microsoft.com/office/drawing/2014/main" id="{CDBCCD85-DEE8-0B45-9938-4D9797BC1684}"/>
              </a:ext>
            </a:extLst>
          </p:cNvPr>
          <p:cNvSpPr/>
          <p:nvPr/>
        </p:nvSpPr>
        <p:spPr>
          <a:xfrm>
            <a:off x="1483936" y="5035609"/>
            <a:ext cx="631903" cy="523220"/>
          </a:xfrm>
          <a:prstGeom prst="rect">
            <a:avLst/>
          </a:prstGeom>
        </p:spPr>
        <p:txBody>
          <a:bodyPr wrap="non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Input </a:t>
            </a:r>
            <a:b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b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Files</a:t>
            </a:r>
            <a:endParaRPr lang="zh-CN" altLang="en-US" sz="1400" dirty="0">
              <a:effectLst>
                <a:outerShdw blurRad="38100" dist="38100" dir="2700000" algn="tl">
                  <a:srgbClr val="000000">
                    <a:alpha val="43137"/>
                  </a:srgbClr>
                </a:outerShdw>
              </a:effectLst>
            </a:endParaRPr>
          </a:p>
        </p:txBody>
      </p:sp>
      <p:sp>
        <p:nvSpPr>
          <p:cNvPr id="49" name="Rectangle 145">
            <a:extLst>
              <a:ext uri="{FF2B5EF4-FFF2-40B4-BE49-F238E27FC236}">
                <a16:creationId xmlns:a16="http://schemas.microsoft.com/office/drawing/2014/main" id="{6DDE9521-B778-364D-931C-C094E43D545F}"/>
              </a:ext>
            </a:extLst>
          </p:cNvPr>
          <p:cNvSpPr/>
          <p:nvPr/>
        </p:nvSpPr>
        <p:spPr>
          <a:xfrm>
            <a:off x="2921000" y="5035609"/>
            <a:ext cx="1130092"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Map Workers</a:t>
            </a:r>
            <a:endParaRPr lang="zh-CN" altLang="en-US" sz="1400" dirty="0">
              <a:effectLst>
                <a:outerShdw blurRad="38100" dist="38100" dir="2700000" algn="tl">
                  <a:srgbClr val="000000">
                    <a:alpha val="43137"/>
                  </a:srgbClr>
                </a:outerShdw>
              </a:effectLst>
            </a:endParaRPr>
          </a:p>
        </p:txBody>
      </p:sp>
      <p:sp>
        <p:nvSpPr>
          <p:cNvPr id="50" name="Rectangle 146">
            <a:extLst>
              <a:ext uri="{FF2B5EF4-FFF2-40B4-BE49-F238E27FC236}">
                <a16:creationId xmlns:a16="http://schemas.microsoft.com/office/drawing/2014/main" id="{35E2F7B0-653A-DA43-B6B7-8608BF1ED30F}"/>
              </a:ext>
            </a:extLst>
          </p:cNvPr>
          <p:cNvSpPr/>
          <p:nvPr/>
        </p:nvSpPr>
        <p:spPr>
          <a:xfrm>
            <a:off x="4000500" y="5035609"/>
            <a:ext cx="1575687"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Intermediate Files</a:t>
            </a:r>
            <a:endParaRPr lang="zh-CN" altLang="en-US" sz="1400" dirty="0">
              <a:effectLst>
                <a:outerShdw blurRad="38100" dist="38100" dir="2700000" algn="tl">
                  <a:srgbClr val="000000">
                    <a:alpha val="43137"/>
                  </a:srgbClr>
                </a:outerShdw>
              </a:effectLst>
            </a:endParaRPr>
          </a:p>
        </p:txBody>
      </p:sp>
      <p:sp>
        <p:nvSpPr>
          <p:cNvPr id="51" name="Rectangle 147">
            <a:extLst>
              <a:ext uri="{FF2B5EF4-FFF2-40B4-BE49-F238E27FC236}">
                <a16:creationId xmlns:a16="http://schemas.microsoft.com/office/drawing/2014/main" id="{6DD48BB9-D1B8-ED45-B075-30F2BE0F9535}"/>
              </a:ext>
            </a:extLst>
          </p:cNvPr>
          <p:cNvSpPr/>
          <p:nvPr/>
        </p:nvSpPr>
        <p:spPr>
          <a:xfrm>
            <a:off x="5651500" y="5035609"/>
            <a:ext cx="1130092"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Reduce Workers</a:t>
            </a:r>
            <a:endParaRPr lang="zh-CN" altLang="en-US" sz="1400" dirty="0">
              <a:effectLst>
                <a:outerShdw blurRad="38100" dist="38100" dir="2700000" algn="tl">
                  <a:srgbClr val="000000">
                    <a:alpha val="43137"/>
                  </a:srgbClr>
                </a:outerShdw>
              </a:effectLst>
            </a:endParaRPr>
          </a:p>
        </p:txBody>
      </p:sp>
      <p:sp>
        <p:nvSpPr>
          <p:cNvPr id="52" name="Rectangle 148">
            <a:extLst>
              <a:ext uri="{FF2B5EF4-FFF2-40B4-BE49-F238E27FC236}">
                <a16:creationId xmlns:a16="http://schemas.microsoft.com/office/drawing/2014/main" id="{2BA0258D-87F7-F24B-AD67-840A2E557588}"/>
              </a:ext>
            </a:extLst>
          </p:cNvPr>
          <p:cNvSpPr/>
          <p:nvPr/>
        </p:nvSpPr>
        <p:spPr>
          <a:xfrm>
            <a:off x="7147191" y="5035609"/>
            <a:ext cx="771365" cy="523220"/>
          </a:xfrm>
          <a:prstGeom prst="rect">
            <a:avLst/>
          </a:prstGeom>
        </p:spPr>
        <p:txBody>
          <a:bodyPr wrap="non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Output </a:t>
            </a:r>
            <a:b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b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Files</a:t>
            </a:r>
            <a:endParaRPr lang="zh-CN" altLang="en-US" sz="1400" dirty="0">
              <a:effectLst>
                <a:outerShdw blurRad="38100" dist="38100" dir="2700000" algn="tl">
                  <a:srgbClr val="000000">
                    <a:alpha val="43137"/>
                  </a:srgbClr>
                </a:outerShdw>
              </a:effectLst>
            </a:endParaRPr>
          </a:p>
        </p:txBody>
      </p:sp>
      <p:sp>
        <p:nvSpPr>
          <p:cNvPr id="53" name="Rectangle 154">
            <a:extLst>
              <a:ext uri="{FF2B5EF4-FFF2-40B4-BE49-F238E27FC236}">
                <a16:creationId xmlns:a16="http://schemas.microsoft.com/office/drawing/2014/main" id="{71BEC9F7-ED3A-6E43-8EEA-176E225845F3}"/>
              </a:ext>
            </a:extLst>
          </p:cNvPr>
          <p:cNvSpPr/>
          <p:nvPr/>
        </p:nvSpPr>
        <p:spPr>
          <a:xfrm>
            <a:off x="2813362" y="2770908"/>
            <a:ext cx="1130092" cy="307777"/>
          </a:xfrm>
          <a:prstGeom prst="rect">
            <a:avLst/>
          </a:prstGeom>
        </p:spPr>
        <p:txBody>
          <a:bodyPr wrap="square">
            <a:spAutoFit/>
          </a:bodyPr>
          <a:lstStyle/>
          <a:p>
            <a:r>
              <a:rPr lang="en-US" altLang="zh-CN" sz="1200" i="1" dirty="0">
                <a:solidFill>
                  <a:srgbClr val="0233BE"/>
                </a:solidFill>
                <a:ea typeface="Verdana" pitchFamily="34" charset="0"/>
                <a:cs typeface="Verdana" pitchFamily="34" charset="0"/>
              </a:rPr>
              <a:t>M</a:t>
            </a:r>
            <a:r>
              <a:rPr lang="en-US" altLang="zh-CN" sz="1400" i="1" dirty="0">
                <a:solidFill>
                  <a:srgbClr val="0233BE"/>
                </a:solidFill>
                <a:ea typeface="Verdana" pitchFamily="34" charset="0"/>
                <a:cs typeface="Verdana" pitchFamily="34" charset="0"/>
              </a:rPr>
              <a:t> items</a:t>
            </a:r>
            <a:endParaRPr lang="zh-CN" altLang="en-US" sz="1400" i="1" dirty="0">
              <a:solidFill>
                <a:srgbClr val="0233BE"/>
              </a:solidFill>
            </a:endParaRPr>
          </a:p>
        </p:txBody>
      </p:sp>
      <p:sp>
        <p:nvSpPr>
          <p:cNvPr id="54" name="Rectangle 155">
            <a:extLst>
              <a:ext uri="{FF2B5EF4-FFF2-40B4-BE49-F238E27FC236}">
                <a16:creationId xmlns:a16="http://schemas.microsoft.com/office/drawing/2014/main" id="{FF1E7939-9A3C-A449-B310-A2479FAE7B3B}"/>
              </a:ext>
            </a:extLst>
          </p:cNvPr>
          <p:cNvSpPr/>
          <p:nvPr/>
        </p:nvSpPr>
        <p:spPr>
          <a:xfrm>
            <a:off x="5288861" y="3192401"/>
            <a:ext cx="1042779" cy="307777"/>
          </a:xfrm>
          <a:prstGeom prst="rect">
            <a:avLst/>
          </a:prstGeom>
        </p:spPr>
        <p:txBody>
          <a:bodyPr wrap="square">
            <a:spAutoFit/>
          </a:bodyPr>
          <a:lstStyle/>
          <a:p>
            <a:pPr algn="ctr"/>
            <a:r>
              <a:rPr lang="en-US" altLang="zh-CN" sz="1200" i="1" dirty="0">
                <a:solidFill>
                  <a:srgbClr val="0233BE"/>
                </a:solidFill>
                <a:ea typeface="Verdana" pitchFamily="34" charset="0"/>
                <a:cs typeface="Verdana" pitchFamily="34" charset="0"/>
              </a:rPr>
              <a:t>R</a:t>
            </a:r>
            <a:r>
              <a:rPr lang="en-US" altLang="zh-CN" sz="1400" i="1" dirty="0">
                <a:solidFill>
                  <a:srgbClr val="0233BE"/>
                </a:solidFill>
                <a:ea typeface="Verdana" pitchFamily="34" charset="0"/>
                <a:cs typeface="Verdana" pitchFamily="34" charset="0"/>
              </a:rPr>
              <a:t> items</a:t>
            </a:r>
            <a:endParaRPr lang="zh-CN" altLang="en-US" sz="1400" i="1" dirty="0">
              <a:solidFill>
                <a:srgbClr val="0233BE"/>
              </a:solidFill>
            </a:endParaRPr>
          </a:p>
        </p:txBody>
      </p:sp>
      <p:sp>
        <p:nvSpPr>
          <p:cNvPr id="55" name="Rectangle 156">
            <a:extLst>
              <a:ext uri="{FF2B5EF4-FFF2-40B4-BE49-F238E27FC236}">
                <a16:creationId xmlns:a16="http://schemas.microsoft.com/office/drawing/2014/main" id="{F023DF06-5195-3F41-877A-AEFC46FA4F8D}"/>
              </a:ext>
            </a:extLst>
          </p:cNvPr>
          <p:cNvSpPr/>
          <p:nvPr/>
        </p:nvSpPr>
        <p:spPr>
          <a:xfrm>
            <a:off x="5928540" y="1588099"/>
            <a:ext cx="752129" cy="523220"/>
          </a:xfrm>
          <a:prstGeom prst="rect">
            <a:avLst/>
          </a:prstGeom>
        </p:spPr>
        <p:txBody>
          <a:bodyPr wrap="none">
            <a:spAutoFit/>
          </a:bodyPr>
          <a:lstStyle/>
          <a:p>
            <a:r>
              <a:rPr lang="en-US" altLang="zh-CN" sz="1400" dirty="0">
                <a:solidFill>
                  <a:schemeClr val="dk1"/>
                </a:solidFill>
                <a:ea typeface="Verdana" pitchFamily="34" charset="0"/>
                <a:cs typeface="Verdana" pitchFamily="34" charset="0"/>
              </a:rPr>
              <a:t>assign </a:t>
            </a:r>
            <a:br>
              <a:rPr lang="en-US" altLang="zh-CN" sz="1400" dirty="0">
                <a:solidFill>
                  <a:schemeClr val="dk1"/>
                </a:solidFill>
                <a:ea typeface="Verdana" pitchFamily="34" charset="0"/>
                <a:cs typeface="Verdana" pitchFamily="34" charset="0"/>
              </a:rPr>
            </a:br>
            <a:r>
              <a:rPr lang="en-US" altLang="zh-CN" sz="1400" dirty="0">
                <a:solidFill>
                  <a:schemeClr val="dk1"/>
                </a:solidFill>
                <a:ea typeface="Verdana" pitchFamily="34" charset="0"/>
                <a:cs typeface="Verdana" pitchFamily="34" charset="0"/>
              </a:rPr>
              <a:t>tasks</a:t>
            </a:r>
            <a:endParaRPr lang="zh-CN" altLang="en-US" sz="1400" dirty="0"/>
          </a:p>
        </p:txBody>
      </p:sp>
      <p:sp>
        <p:nvSpPr>
          <p:cNvPr id="56" name="Rectangle 141">
            <a:extLst>
              <a:ext uri="{FF2B5EF4-FFF2-40B4-BE49-F238E27FC236}">
                <a16:creationId xmlns:a16="http://schemas.microsoft.com/office/drawing/2014/main" id="{7A04E922-CD0F-1B48-BAC2-3562E70290E5}"/>
              </a:ext>
            </a:extLst>
          </p:cNvPr>
          <p:cNvSpPr/>
          <p:nvPr/>
        </p:nvSpPr>
        <p:spPr>
          <a:xfrm rot="5400000">
            <a:off x="1738805" y="3463272"/>
            <a:ext cx="357790" cy="338554"/>
          </a:xfrm>
          <a:prstGeom prst="rect">
            <a:avLst/>
          </a:prstGeom>
        </p:spPr>
        <p:txBody>
          <a:bodyPr wrap="none">
            <a:spAutoFit/>
          </a:bodyPr>
          <a:lstStyle/>
          <a:p>
            <a:pPr algn="ctr"/>
            <a:r>
              <a:rPr lang="en-US" altLang="zh-CN" sz="1600" dirty="0">
                <a:solidFill>
                  <a:schemeClr val="dk1"/>
                </a:solidFill>
                <a:effectLst>
                  <a:outerShdw blurRad="38100" dist="38100" dir="2700000" algn="tl">
                    <a:srgbClr val="000000">
                      <a:alpha val="43137"/>
                    </a:srgbClr>
                  </a:outerShdw>
                </a:effectLst>
                <a:ea typeface="Verdana" pitchFamily="34" charset="0"/>
                <a:cs typeface="Verdana" pitchFamily="34" charset="0"/>
              </a:rPr>
              <a:t>...</a:t>
            </a:r>
            <a:endParaRPr lang="zh-CN" altLang="en-US" sz="1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48268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E62407-B783-154F-ACA8-746DA38A350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4" name="灯片编号占位符 3">
            <a:extLst>
              <a:ext uri="{FF2B5EF4-FFF2-40B4-BE49-F238E27FC236}">
                <a16:creationId xmlns:a16="http://schemas.microsoft.com/office/drawing/2014/main" id="{036A031A-6E1E-6A42-ACE7-222B0011BC61}"/>
              </a:ext>
            </a:extLst>
          </p:cNvPr>
          <p:cNvSpPr>
            <a:spLocks noGrp="1"/>
          </p:cNvSpPr>
          <p:nvPr>
            <p:ph type="sldNum" sz="quarter" idx="12"/>
          </p:nvPr>
        </p:nvSpPr>
        <p:spPr/>
        <p:txBody>
          <a:bodyPr/>
          <a:lstStyle/>
          <a:p>
            <a:fld id="{ADE361C3-C043-4A6E-BDCE-8DA1E7D90A3B}" type="slidenum">
              <a:rPr lang="zh-CN" altLang="en-US" smtClean="0"/>
              <a:t>51</a:t>
            </a:fld>
            <a:endParaRPr lang="zh-CN" altLang="en-US"/>
          </a:p>
        </p:txBody>
      </p:sp>
      <p:sp>
        <p:nvSpPr>
          <p:cNvPr id="5" name="Rectangle 2">
            <a:extLst>
              <a:ext uri="{FF2B5EF4-FFF2-40B4-BE49-F238E27FC236}">
                <a16:creationId xmlns:a16="http://schemas.microsoft.com/office/drawing/2014/main" id="{95112FEF-2CA8-9840-970D-19885D0D5C33}"/>
              </a:ext>
            </a:extLst>
          </p:cNvPr>
          <p:cNvSpPr/>
          <p:nvPr/>
        </p:nvSpPr>
        <p:spPr>
          <a:xfrm>
            <a:off x="126562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0</a:t>
            </a:r>
            <a:endParaRPr lang="zh-CN" altLang="en-US" sz="1667" dirty="0">
              <a:latin typeface="Verdana" pitchFamily="34" charset="0"/>
              <a:cs typeface="Verdana" pitchFamily="34" charset="0"/>
            </a:endParaRPr>
          </a:p>
        </p:txBody>
      </p:sp>
      <p:sp>
        <p:nvSpPr>
          <p:cNvPr id="6" name="Rectangle 21">
            <a:extLst>
              <a:ext uri="{FF2B5EF4-FFF2-40B4-BE49-F238E27FC236}">
                <a16:creationId xmlns:a16="http://schemas.microsoft.com/office/drawing/2014/main" id="{90654B95-94FA-1B42-A3C6-F190D6926930}"/>
              </a:ext>
            </a:extLst>
          </p:cNvPr>
          <p:cNvSpPr/>
          <p:nvPr/>
        </p:nvSpPr>
        <p:spPr>
          <a:xfrm>
            <a:off x="241300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1</a:t>
            </a:r>
            <a:endParaRPr lang="zh-CN" altLang="en-US" sz="1667" dirty="0">
              <a:latin typeface="Verdana" pitchFamily="34" charset="0"/>
              <a:cs typeface="Verdana" pitchFamily="34" charset="0"/>
            </a:endParaRPr>
          </a:p>
        </p:txBody>
      </p:sp>
      <p:sp>
        <p:nvSpPr>
          <p:cNvPr id="7" name="Rectangle 22">
            <a:extLst>
              <a:ext uri="{FF2B5EF4-FFF2-40B4-BE49-F238E27FC236}">
                <a16:creationId xmlns:a16="http://schemas.microsoft.com/office/drawing/2014/main" id="{0E94D0A8-6491-7443-8FC1-3430AEFC8C55}"/>
              </a:ext>
            </a:extLst>
          </p:cNvPr>
          <p:cNvSpPr/>
          <p:nvPr/>
        </p:nvSpPr>
        <p:spPr>
          <a:xfrm>
            <a:off x="3542862"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
        <p:nvSpPr>
          <p:cNvPr id="8" name="Rectangle 23">
            <a:extLst>
              <a:ext uri="{FF2B5EF4-FFF2-40B4-BE49-F238E27FC236}">
                <a16:creationId xmlns:a16="http://schemas.microsoft.com/office/drawing/2014/main" id="{93FD5DA4-ACF2-5344-9F2B-1CB87717068E}"/>
              </a:ext>
            </a:extLst>
          </p:cNvPr>
          <p:cNvSpPr/>
          <p:nvPr/>
        </p:nvSpPr>
        <p:spPr>
          <a:xfrm>
            <a:off x="469024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3</a:t>
            </a:r>
            <a:endParaRPr lang="zh-CN" altLang="en-US" sz="1667" dirty="0">
              <a:latin typeface="Verdana" pitchFamily="34" charset="0"/>
              <a:cs typeface="Verdana" pitchFamily="34" charset="0"/>
            </a:endParaRPr>
          </a:p>
        </p:txBody>
      </p:sp>
      <p:sp>
        <p:nvSpPr>
          <p:cNvPr id="9" name="Rectangle 25">
            <a:extLst>
              <a:ext uri="{FF2B5EF4-FFF2-40B4-BE49-F238E27FC236}">
                <a16:creationId xmlns:a16="http://schemas.microsoft.com/office/drawing/2014/main" id="{80626192-7513-9E47-870D-8FA0EEAA6886}"/>
              </a:ext>
            </a:extLst>
          </p:cNvPr>
          <p:cNvSpPr/>
          <p:nvPr/>
        </p:nvSpPr>
        <p:spPr>
          <a:xfrm>
            <a:off x="640912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M-1</a:t>
            </a:r>
            <a:endParaRPr lang="zh-CN" altLang="en-US" sz="1667" dirty="0">
              <a:latin typeface="Verdana" pitchFamily="34" charset="0"/>
              <a:cs typeface="Verdana" pitchFamily="34" charset="0"/>
            </a:endParaRPr>
          </a:p>
        </p:txBody>
      </p:sp>
      <p:sp>
        <p:nvSpPr>
          <p:cNvPr id="10" name="Rectangle 141">
            <a:extLst>
              <a:ext uri="{FF2B5EF4-FFF2-40B4-BE49-F238E27FC236}">
                <a16:creationId xmlns:a16="http://schemas.microsoft.com/office/drawing/2014/main" id="{2C76C7D6-B117-354D-86FB-AAEC87A6E144}"/>
              </a:ext>
            </a:extLst>
          </p:cNvPr>
          <p:cNvSpPr/>
          <p:nvPr/>
        </p:nvSpPr>
        <p:spPr>
          <a:xfrm>
            <a:off x="3542862" y="3392458"/>
            <a:ext cx="1961930"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 Files</a:t>
            </a:r>
            <a:endParaRPr lang="zh-CN" altLang="en-US" sz="1500" dirty="0">
              <a:effectLst>
                <a:outerShdw blurRad="38100" dist="38100" dir="2700000" algn="tl">
                  <a:srgbClr val="000000">
                    <a:alpha val="43137"/>
                  </a:srgbClr>
                </a:outerShdw>
              </a:effectLst>
            </a:endParaRPr>
          </a:p>
        </p:txBody>
      </p:sp>
      <p:sp>
        <p:nvSpPr>
          <p:cNvPr id="11" name="Rectangle 52">
            <a:extLst>
              <a:ext uri="{FF2B5EF4-FFF2-40B4-BE49-F238E27FC236}">
                <a16:creationId xmlns:a16="http://schemas.microsoft.com/office/drawing/2014/main" id="{546A0BE1-3975-2141-8489-56E8A6E59A22}"/>
              </a:ext>
            </a:extLst>
          </p:cNvPr>
          <p:cNvSpPr/>
          <p:nvPr/>
        </p:nvSpPr>
        <p:spPr>
          <a:xfrm>
            <a:off x="5778500" y="2690237"/>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2" name="Rectangle 54">
            <a:extLst>
              <a:ext uri="{FF2B5EF4-FFF2-40B4-BE49-F238E27FC236}">
                <a16:creationId xmlns:a16="http://schemas.microsoft.com/office/drawing/2014/main" id="{AC1226F5-4D5F-CE42-A0C4-8725ADFC219F}"/>
              </a:ext>
            </a:extLst>
          </p:cNvPr>
          <p:cNvSpPr/>
          <p:nvPr/>
        </p:nvSpPr>
        <p:spPr>
          <a:xfrm>
            <a:off x="2986690" y="4072484"/>
            <a:ext cx="3277914" cy="400110"/>
          </a:xfrm>
          <a:prstGeom prst="rect">
            <a:avLst/>
          </a:prstGeom>
        </p:spPr>
        <p:txBody>
          <a:bodyPr wrap="squar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Divided into </a:t>
            </a:r>
            <a:r>
              <a:rPr lang="en-US" altLang="zh-CN" sz="2000" dirty="0">
                <a:solidFill>
                  <a:srgbClr val="FF0066"/>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t>
            </a: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shards</a:t>
            </a:r>
            <a:endParaRPr lang="zh-CN" altLang="en-US" dirty="0">
              <a:effectLst>
                <a:outerShdw blurRad="38100" dist="38100" dir="2700000" algn="tl">
                  <a:srgbClr val="000000">
                    <a:alpha val="43137"/>
                  </a:srgbClr>
                </a:outerShdw>
              </a:effectLst>
            </a:endParaRPr>
          </a:p>
        </p:txBody>
      </p:sp>
      <p:sp>
        <p:nvSpPr>
          <p:cNvPr id="14" name="内容占位符 2">
            <a:extLst>
              <a:ext uri="{FF2B5EF4-FFF2-40B4-BE49-F238E27FC236}">
                <a16:creationId xmlns:a16="http://schemas.microsoft.com/office/drawing/2014/main" id="{821C30ED-DF78-964D-B0D5-36D6334F5F20}"/>
              </a:ext>
            </a:extLst>
          </p:cNvPr>
          <p:cNvSpPr>
            <a:spLocks noGrp="1"/>
          </p:cNvSpPr>
          <p:nvPr>
            <p:ph idx="1"/>
          </p:nvPr>
        </p:nvSpPr>
        <p:spPr>
          <a:xfrm>
            <a:off x="457200" y="1129308"/>
            <a:ext cx="8229600" cy="2664296"/>
          </a:xfrm>
        </p:spPr>
        <p:txBody>
          <a:bodyPr/>
          <a:lstStyle/>
          <a:p>
            <a:r>
              <a:rPr kumimoji="1" lang="en-US" altLang="zh-CN" dirty="0">
                <a:solidFill>
                  <a:srgbClr val="C00000"/>
                </a:solidFill>
              </a:rPr>
              <a:t>Step1</a:t>
            </a:r>
            <a:r>
              <a:rPr kumimoji="1" lang="en-US" altLang="zh-CN" b="0" dirty="0"/>
              <a:t>: (Client/Master) split input files into chunks (shards)</a:t>
            </a:r>
          </a:p>
          <a:p>
            <a:pPr lvl="1"/>
            <a:r>
              <a:rPr kumimoji="1" lang="en-US" altLang="zh-CN" dirty="0"/>
              <a:t>Typically, 64MB</a:t>
            </a:r>
          </a:p>
          <a:p>
            <a:pPr lvl="1"/>
            <a:r>
              <a:rPr kumimoji="1" lang="en-US" altLang="zh-CN" dirty="0"/>
              <a:t>Why? Fit the GFS chunk size, so one RPC is sufficient to read </a:t>
            </a:r>
            <a:r>
              <a:rPr kumimoji="1" lang="en-US" altLang="zh-CN"/>
              <a:t>the chunk</a:t>
            </a:r>
            <a:endParaRPr kumimoji="1" lang="en-US" altLang="zh-CN" dirty="0"/>
          </a:p>
        </p:txBody>
      </p:sp>
    </p:spTree>
    <p:extLst>
      <p:ext uri="{BB962C8B-B14F-4D97-AF65-F5344CB8AC3E}">
        <p14:creationId xmlns:p14="http://schemas.microsoft.com/office/powerpoint/2010/main" val="18531583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B124C1-FCFA-3D48-98AE-90868C422BAA}"/>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709AFB0F-2EE1-F24A-B4E5-6B3D9532D260}"/>
              </a:ext>
            </a:extLst>
          </p:cNvPr>
          <p:cNvSpPr>
            <a:spLocks noGrp="1"/>
          </p:cNvSpPr>
          <p:nvPr>
            <p:ph idx="1"/>
          </p:nvPr>
        </p:nvSpPr>
        <p:spPr>
          <a:xfrm>
            <a:off x="457200" y="1129307"/>
            <a:ext cx="8229600" cy="3051297"/>
          </a:xfrm>
        </p:spPr>
        <p:txBody>
          <a:bodyPr>
            <a:normAutofit/>
          </a:bodyPr>
          <a:lstStyle/>
          <a:p>
            <a:r>
              <a:rPr kumimoji="1" lang="en-US" altLang="zh-CN" dirty="0">
                <a:solidFill>
                  <a:srgbClr val="C00000"/>
                </a:solidFill>
              </a:rPr>
              <a:t>Step2</a:t>
            </a:r>
            <a:r>
              <a:rPr kumimoji="1" lang="en-US" altLang="zh-CN" b="0" dirty="0"/>
              <a:t>: (remote) fork processes</a:t>
            </a:r>
          </a:p>
          <a:p>
            <a:r>
              <a:rPr kumimoji="1" lang="en-US" altLang="zh-CN" b="0" dirty="0"/>
              <a:t>Start up many copies of the program on cluster</a:t>
            </a:r>
          </a:p>
          <a:p>
            <a:pPr lvl="1"/>
            <a:r>
              <a:rPr kumimoji="1" lang="en-US" altLang="zh-CN" b="1" dirty="0">
                <a:solidFill>
                  <a:srgbClr val="C00000"/>
                </a:solidFill>
              </a:rPr>
              <a:t>1 master</a:t>
            </a:r>
            <a:r>
              <a:rPr kumimoji="1" lang="en-US" altLang="zh-CN" dirty="0"/>
              <a:t>: scheduler &amp; coordinator</a:t>
            </a:r>
          </a:p>
          <a:p>
            <a:pPr lvl="1"/>
            <a:r>
              <a:rPr kumimoji="1" lang="en-US" altLang="zh-CN" dirty="0"/>
              <a:t>Lots of </a:t>
            </a:r>
            <a:r>
              <a:rPr kumimoji="1" lang="en-US" altLang="zh-CN" b="1" dirty="0">
                <a:solidFill>
                  <a:srgbClr val="C00000"/>
                </a:solidFill>
              </a:rPr>
              <a:t>workers</a:t>
            </a:r>
          </a:p>
          <a:p>
            <a:r>
              <a:rPr kumimoji="1" lang="en-US" altLang="zh-CN" dirty="0">
                <a:solidFill>
                  <a:srgbClr val="C00000"/>
                </a:solidFill>
              </a:rPr>
              <a:t>Idle workers </a:t>
            </a:r>
            <a:r>
              <a:rPr kumimoji="1" lang="en-US" altLang="zh-CN" b="0" dirty="0"/>
              <a:t>are assigned either</a:t>
            </a:r>
          </a:p>
          <a:p>
            <a:pPr lvl="1"/>
            <a:r>
              <a:rPr kumimoji="1" lang="en-US" altLang="zh-CN" b="0" dirty="0"/>
              <a:t>Map tasks (each works on a shard)</a:t>
            </a:r>
          </a:p>
          <a:p>
            <a:pPr lvl="1"/>
            <a:r>
              <a:rPr kumimoji="1" lang="en-US" altLang="zh-CN" b="0" dirty="0"/>
              <a:t>Reduce tasks (each works on intermediate files)</a:t>
            </a:r>
          </a:p>
          <a:p>
            <a:endParaRPr kumimoji="1" lang="en-US" altLang="zh-CN" b="0" dirty="0"/>
          </a:p>
        </p:txBody>
      </p:sp>
      <p:sp>
        <p:nvSpPr>
          <p:cNvPr id="4" name="灯片编号占位符 3">
            <a:extLst>
              <a:ext uri="{FF2B5EF4-FFF2-40B4-BE49-F238E27FC236}">
                <a16:creationId xmlns:a16="http://schemas.microsoft.com/office/drawing/2014/main" id="{CC58FA14-9D41-874E-9093-44137AA9E8D0}"/>
              </a:ext>
            </a:extLst>
          </p:cNvPr>
          <p:cNvSpPr>
            <a:spLocks noGrp="1"/>
          </p:cNvSpPr>
          <p:nvPr>
            <p:ph type="sldNum" sz="quarter" idx="12"/>
          </p:nvPr>
        </p:nvSpPr>
        <p:spPr/>
        <p:txBody>
          <a:bodyPr/>
          <a:lstStyle/>
          <a:p>
            <a:fld id="{ADE361C3-C043-4A6E-BDCE-8DA1E7D90A3B}" type="slidenum">
              <a:rPr lang="zh-CN" altLang="en-US" smtClean="0"/>
              <a:t>52</a:t>
            </a:fld>
            <a:endParaRPr lang="zh-CN" altLang="en-US"/>
          </a:p>
        </p:txBody>
      </p:sp>
      <p:sp>
        <p:nvSpPr>
          <p:cNvPr id="5" name="Rounded Rectangle 11">
            <a:extLst>
              <a:ext uri="{FF2B5EF4-FFF2-40B4-BE49-F238E27FC236}">
                <a16:creationId xmlns:a16="http://schemas.microsoft.com/office/drawing/2014/main" id="{1B9CA28B-B1D3-6E41-AD3F-AAD4F466D5A7}"/>
              </a:ext>
            </a:extLst>
          </p:cNvPr>
          <p:cNvSpPr/>
          <p:nvPr/>
        </p:nvSpPr>
        <p:spPr>
          <a:xfrm>
            <a:off x="2212776" y="4868369"/>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6" name="Rounded Rectangle 12">
            <a:extLst>
              <a:ext uri="{FF2B5EF4-FFF2-40B4-BE49-F238E27FC236}">
                <a16:creationId xmlns:a16="http://schemas.microsoft.com/office/drawing/2014/main" id="{B82ADC4C-B7D9-114C-AC7E-B87D3FBCD974}"/>
              </a:ext>
            </a:extLst>
          </p:cNvPr>
          <p:cNvSpPr/>
          <p:nvPr/>
        </p:nvSpPr>
        <p:spPr>
          <a:xfrm>
            <a:off x="4959238" y="4856058"/>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7" name="Oval 13">
            <a:extLst>
              <a:ext uri="{FF2B5EF4-FFF2-40B4-BE49-F238E27FC236}">
                <a16:creationId xmlns:a16="http://schemas.microsoft.com/office/drawing/2014/main" id="{9E163513-3DD7-674C-917B-46A540FA4B48}"/>
              </a:ext>
            </a:extLst>
          </p:cNvPr>
          <p:cNvSpPr/>
          <p:nvPr/>
        </p:nvSpPr>
        <p:spPr>
          <a:xfrm>
            <a:off x="2292238" y="4066196"/>
            <a:ext cx="825500" cy="571500"/>
          </a:xfrm>
          <a:prstGeom prst="ellipse">
            <a:avLst/>
          </a:prstGeom>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667" dirty="0">
                <a:latin typeface="Verdana" pitchFamily="34" charset="0"/>
                <a:ea typeface="Verdana" pitchFamily="34" charset="0"/>
                <a:cs typeface="Verdana" pitchFamily="34" charset="0"/>
              </a:rPr>
              <a:t>Client</a:t>
            </a:r>
            <a:endParaRPr lang="zh-CN" altLang="en-US" sz="1667" dirty="0">
              <a:latin typeface="Verdana" pitchFamily="34" charset="0"/>
              <a:ea typeface="Verdana" pitchFamily="34" charset="0"/>
              <a:cs typeface="Verdana" pitchFamily="34" charset="0"/>
            </a:endParaRPr>
          </a:p>
        </p:txBody>
      </p:sp>
      <p:sp>
        <p:nvSpPr>
          <p:cNvPr id="8" name="Rounded Rectangle 14">
            <a:extLst>
              <a:ext uri="{FF2B5EF4-FFF2-40B4-BE49-F238E27FC236}">
                <a16:creationId xmlns:a16="http://schemas.microsoft.com/office/drawing/2014/main" id="{2ECE562A-95E5-BA43-B87E-CB4177675A64}"/>
              </a:ext>
            </a:extLst>
          </p:cNvPr>
          <p:cNvSpPr/>
          <p:nvPr/>
        </p:nvSpPr>
        <p:spPr>
          <a:xfrm>
            <a:off x="4133738" y="4118200"/>
            <a:ext cx="1016000" cy="467492"/>
          </a:xfrm>
          <a:prstGeom prst="roundRect">
            <a:avLst>
              <a:gd name="adj" fmla="val 39149"/>
            </a:avLst>
          </a:prstGeom>
          <a:solidFill>
            <a:srgbClr val="FFA3C8"/>
          </a:solidFill>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667" dirty="0">
                <a:latin typeface="Verdana" pitchFamily="34" charset="0"/>
                <a:ea typeface="Verdana" pitchFamily="34" charset="0"/>
                <a:cs typeface="Verdana" pitchFamily="34" charset="0"/>
              </a:rPr>
              <a:t>Master</a:t>
            </a:r>
            <a:endParaRPr lang="zh-CN" altLang="en-US" sz="1667" dirty="0">
              <a:latin typeface="Verdana" pitchFamily="34" charset="0"/>
              <a:ea typeface="Verdana" pitchFamily="34" charset="0"/>
              <a:cs typeface="Verdana" pitchFamily="34" charset="0"/>
            </a:endParaRPr>
          </a:p>
        </p:txBody>
      </p:sp>
      <p:cxnSp>
        <p:nvCxnSpPr>
          <p:cNvPr id="9" name="Straight Arrow Connector 15">
            <a:extLst>
              <a:ext uri="{FF2B5EF4-FFF2-40B4-BE49-F238E27FC236}">
                <a16:creationId xmlns:a16="http://schemas.microsoft.com/office/drawing/2014/main" id="{97B98E0D-CEC7-C249-A517-676E11DE1555}"/>
              </a:ext>
            </a:extLst>
          </p:cNvPr>
          <p:cNvCxnSpPr>
            <a:stCxn id="7" idx="6"/>
            <a:endCxn id="8" idx="1"/>
          </p:cNvCxnSpPr>
          <p:nvPr/>
        </p:nvCxnSpPr>
        <p:spPr>
          <a:xfrm>
            <a:off x="3117738" y="4351946"/>
            <a:ext cx="1016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6">
            <a:extLst>
              <a:ext uri="{FF2B5EF4-FFF2-40B4-BE49-F238E27FC236}">
                <a16:creationId xmlns:a16="http://schemas.microsoft.com/office/drawing/2014/main" id="{5B776D69-DEAB-114F-A0D4-9AE5CA14FC5D}"/>
              </a:ext>
            </a:extLst>
          </p:cNvPr>
          <p:cNvCxnSpPr>
            <a:cxnSpLocks/>
            <a:stCxn id="7" idx="4"/>
            <a:endCxn id="5" idx="0"/>
          </p:cNvCxnSpPr>
          <p:nvPr/>
        </p:nvCxnSpPr>
        <p:spPr>
          <a:xfrm>
            <a:off x="2704988" y="4637696"/>
            <a:ext cx="15788" cy="23067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7">
            <a:extLst>
              <a:ext uri="{FF2B5EF4-FFF2-40B4-BE49-F238E27FC236}">
                <a16:creationId xmlns:a16="http://schemas.microsoft.com/office/drawing/2014/main" id="{C9965626-20BA-3244-835E-D37C625E7FAC}"/>
              </a:ext>
            </a:extLst>
          </p:cNvPr>
          <p:cNvCxnSpPr>
            <a:stCxn id="7" idx="5"/>
          </p:cNvCxnSpPr>
          <p:nvPr/>
        </p:nvCxnSpPr>
        <p:spPr>
          <a:xfrm>
            <a:off x="2996847" y="4554002"/>
            <a:ext cx="373293" cy="2550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8">
            <a:extLst>
              <a:ext uri="{FF2B5EF4-FFF2-40B4-BE49-F238E27FC236}">
                <a16:creationId xmlns:a16="http://schemas.microsoft.com/office/drawing/2014/main" id="{A72F9E31-5EC3-6148-ADFA-72AD44EA1BB3}"/>
              </a:ext>
            </a:extLst>
          </p:cNvPr>
          <p:cNvSpPr/>
          <p:nvPr/>
        </p:nvSpPr>
        <p:spPr>
          <a:xfrm>
            <a:off x="3117738" y="4066196"/>
            <a:ext cx="1027845"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remote </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fork</a:t>
            </a:r>
            <a:endParaRPr lang="zh-CN" altLang="en-US" sz="1667" dirty="0"/>
          </a:p>
        </p:txBody>
      </p:sp>
      <p:sp>
        <p:nvSpPr>
          <p:cNvPr id="13" name="Rounded Rectangle 19">
            <a:extLst>
              <a:ext uri="{FF2B5EF4-FFF2-40B4-BE49-F238E27FC236}">
                <a16:creationId xmlns:a16="http://schemas.microsoft.com/office/drawing/2014/main" id="{C12C01C9-0D46-8E4E-ADF2-629F35AF5599}"/>
              </a:ext>
            </a:extLst>
          </p:cNvPr>
          <p:cNvSpPr/>
          <p:nvPr/>
        </p:nvSpPr>
        <p:spPr>
          <a:xfrm>
            <a:off x="3625738" y="485605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4" name="Rounded Rectangle 20">
            <a:extLst>
              <a:ext uri="{FF2B5EF4-FFF2-40B4-BE49-F238E27FC236}">
                <a16:creationId xmlns:a16="http://schemas.microsoft.com/office/drawing/2014/main" id="{89EFC111-E8D2-AB47-8A03-179FA4AE857C}"/>
              </a:ext>
            </a:extLst>
          </p:cNvPr>
          <p:cNvSpPr/>
          <p:nvPr/>
        </p:nvSpPr>
        <p:spPr>
          <a:xfrm>
            <a:off x="6372200" y="4856058"/>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5" name="Rectangle 26">
            <a:extLst>
              <a:ext uri="{FF2B5EF4-FFF2-40B4-BE49-F238E27FC236}">
                <a16:creationId xmlns:a16="http://schemas.microsoft.com/office/drawing/2014/main" id="{B692C92E-0785-7C40-838F-6449A70BFC90}"/>
              </a:ext>
            </a:extLst>
          </p:cNvPr>
          <p:cNvSpPr/>
          <p:nvPr/>
        </p:nvSpPr>
        <p:spPr>
          <a:xfrm>
            <a:off x="3244738" y="4570476"/>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6" name="Rectangle 27">
            <a:extLst>
              <a:ext uri="{FF2B5EF4-FFF2-40B4-BE49-F238E27FC236}">
                <a16:creationId xmlns:a16="http://schemas.microsoft.com/office/drawing/2014/main" id="{21E07BF5-74C0-2E40-8251-4602383FD3D4}"/>
              </a:ext>
            </a:extLst>
          </p:cNvPr>
          <p:cNvSpPr/>
          <p:nvPr/>
        </p:nvSpPr>
        <p:spPr>
          <a:xfrm>
            <a:off x="3126496" y="4856059"/>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7" name="Rectangle 28">
            <a:extLst>
              <a:ext uri="{FF2B5EF4-FFF2-40B4-BE49-F238E27FC236}">
                <a16:creationId xmlns:a16="http://schemas.microsoft.com/office/drawing/2014/main" id="{4BE07392-DB52-1942-92AD-DD9C808D5B67}"/>
              </a:ext>
            </a:extLst>
          </p:cNvPr>
          <p:cNvSpPr/>
          <p:nvPr/>
        </p:nvSpPr>
        <p:spPr>
          <a:xfrm>
            <a:off x="5975238" y="4856059"/>
            <a:ext cx="39696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898300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581348-3C42-8B4D-98B4-B2B60981E862}"/>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D0DBAD0E-3B4D-AB4A-B769-AE1CC87EF2AF}"/>
              </a:ext>
            </a:extLst>
          </p:cNvPr>
          <p:cNvSpPr>
            <a:spLocks noGrp="1"/>
          </p:cNvSpPr>
          <p:nvPr>
            <p:ph idx="1"/>
          </p:nvPr>
        </p:nvSpPr>
        <p:spPr/>
        <p:txBody>
          <a:bodyPr/>
          <a:lstStyle/>
          <a:p>
            <a:r>
              <a:rPr kumimoji="1" lang="en-US" altLang="zh-CN" dirty="0">
                <a:solidFill>
                  <a:srgbClr val="C00000"/>
                </a:solidFill>
              </a:rPr>
              <a:t>Step3</a:t>
            </a:r>
            <a:r>
              <a:rPr kumimoji="1" lang="en-US" altLang="zh-CN" b="0" dirty="0"/>
              <a:t>: map task</a:t>
            </a:r>
          </a:p>
          <a:p>
            <a:pPr lvl="1"/>
            <a:r>
              <a:rPr kumimoji="1" lang="en-US" altLang="zh-CN" dirty="0"/>
              <a:t>Reads contents of the input </a:t>
            </a:r>
            <a:r>
              <a:rPr kumimoji="1" lang="en-US" altLang="zh-CN" b="1" dirty="0">
                <a:solidFill>
                  <a:srgbClr val="C00000"/>
                </a:solidFill>
              </a:rPr>
              <a:t>shard</a:t>
            </a:r>
            <a:r>
              <a:rPr kumimoji="1" lang="en-US" altLang="zh-CN" dirty="0"/>
              <a:t> assigned to it</a:t>
            </a:r>
          </a:p>
          <a:p>
            <a:pPr lvl="1"/>
            <a:r>
              <a:rPr kumimoji="1" lang="en-US" altLang="zh-CN" dirty="0"/>
              <a:t>Parses </a:t>
            </a:r>
            <a:r>
              <a:rPr kumimoji="1" lang="en-US" altLang="zh-CN" b="1" dirty="0">
                <a:solidFill>
                  <a:srgbClr val="C00000"/>
                </a:solidFill>
              </a:rPr>
              <a:t>key/value</a:t>
            </a:r>
            <a:r>
              <a:rPr kumimoji="1" lang="en-US" altLang="zh-CN" dirty="0"/>
              <a:t> pairs out of the input data</a:t>
            </a:r>
          </a:p>
          <a:p>
            <a:pPr lvl="1"/>
            <a:r>
              <a:rPr kumimoji="1" lang="en-US" altLang="zh-CN" dirty="0"/>
              <a:t>Passes each pair to a user-defined </a:t>
            </a:r>
            <a:r>
              <a:rPr kumimoji="1" lang="en-US" altLang="zh-CN" b="1" dirty="0">
                <a:solidFill>
                  <a:srgbClr val="C00000"/>
                </a:solidFill>
                <a:latin typeface="Courier New" panose="02070309020205020404" pitchFamily="49" charset="0"/>
                <a:cs typeface="Courier New" panose="02070309020205020404" pitchFamily="49" charset="0"/>
              </a:rPr>
              <a:t>Map</a:t>
            </a:r>
            <a:r>
              <a:rPr kumimoji="1" lang="en-US" altLang="zh-CN" dirty="0"/>
              <a:t> function</a:t>
            </a:r>
          </a:p>
          <a:p>
            <a:pPr lvl="2"/>
            <a:r>
              <a:rPr kumimoji="1" lang="en-US" altLang="zh-CN" sz="1800" dirty="0"/>
              <a:t>Produces </a:t>
            </a:r>
            <a:r>
              <a:rPr kumimoji="1" lang="en-US" altLang="zh-CN" sz="1800" b="1" dirty="0">
                <a:solidFill>
                  <a:srgbClr val="C00000"/>
                </a:solidFill>
              </a:rPr>
              <a:t>intermediate</a:t>
            </a:r>
            <a:r>
              <a:rPr kumimoji="1" lang="en-US" altLang="zh-CN" sz="1800" dirty="0"/>
              <a:t> key/value pairs</a:t>
            </a:r>
          </a:p>
          <a:p>
            <a:pPr lvl="2"/>
            <a:r>
              <a:rPr kumimoji="1" lang="en-US" altLang="zh-CN" sz="1800" dirty="0"/>
              <a:t>These are buffered in </a:t>
            </a:r>
            <a:r>
              <a:rPr kumimoji="1" lang="en-US" altLang="zh-CN" sz="1800" b="1" dirty="0">
                <a:solidFill>
                  <a:srgbClr val="C00000"/>
                </a:solidFill>
              </a:rPr>
              <a:t>memory</a:t>
            </a:r>
          </a:p>
        </p:txBody>
      </p:sp>
      <p:sp>
        <p:nvSpPr>
          <p:cNvPr id="4" name="灯片编号占位符 3">
            <a:extLst>
              <a:ext uri="{FF2B5EF4-FFF2-40B4-BE49-F238E27FC236}">
                <a16:creationId xmlns:a16="http://schemas.microsoft.com/office/drawing/2014/main" id="{1958680B-7AB5-2F4B-8E31-A2331B93AFB7}"/>
              </a:ext>
            </a:extLst>
          </p:cNvPr>
          <p:cNvSpPr>
            <a:spLocks noGrp="1"/>
          </p:cNvSpPr>
          <p:nvPr>
            <p:ph type="sldNum" sz="quarter" idx="12"/>
          </p:nvPr>
        </p:nvSpPr>
        <p:spPr/>
        <p:txBody>
          <a:bodyPr/>
          <a:lstStyle/>
          <a:p>
            <a:fld id="{ADE361C3-C043-4A6E-BDCE-8DA1E7D90A3B}" type="slidenum">
              <a:rPr lang="zh-CN" altLang="en-US" smtClean="0"/>
              <a:t>53</a:t>
            </a:fld>
            <a:endParaRPr lang="zh-CN" altLang="en-US"/>
          </a:p>
        </p:txBody>
      </p:sp>
      <p:sp>
        <p:nvSpPr>
          <p:cNvPr id="5" name="Rounded Rectangle 40">
            <a:extLst>
              <a:ext uri="{FF2B5EF4-FFF2-40B4-BE49-F238E27FC236}">
                <a16:creationId xmlns:a16="http://schemas.microsoft.com/office/drawing/2014/main" id="{F32A7AA1-200E-7A4E-AA35-778588B2A31A}"/>
              </a:ext>
            </a:extLst>
          </p:cNvPr>
          <p:cNvSpPr/>
          <p:nvPr/>
        </p:nvSpPr>
        <p:spPr>
          <a:xfrm>
            <a:off x="3810000" y="442200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6" name="Straight Arrow Connector 41">
            <a:extLst>
              <a:ext uri="{FF2B5EF4-FFF2-40B4-BE49-F238E27FC236}">
                <a16:creationId xmlns:a16="http://schemas.microsoft.com/office/drawing/2014/main" id="{387887AF-30D3-F747-BD59-28B33C900439}"/>
              </a:ext>
            </a:extLst>
          </p:cNvPr>
          <p:cNvCxnSpPr>
            <a:stCxn id="8" idx="3"/>
            <a:endCxn id="5" idx="1"/>
          </p:cNvCxnSpPr>
          <p:nvPr/>
        </p:nvCxnSpPr>
        <p:spPr>
          <a:xfrm>
            <a:off x="2861880" y="4655754"/>
            <a:ext cx="94812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42">
            <a:extLst>
              <a:ext uri="{FF2B5EF4-FFF2-40B4-BE49-F238E27FC236}">
                <a16:creationId xmlns:a16="http://schemas.microsoft.com/office/drawing/2014/main" id="{9B1FE7FD-DD59-5A44-9F28-AB67EA47621D}"/>
              </a:ext>
            </a:extLst>
          </p:cNvPr>
          <p:cNvSpPr/>
          <p:nvPr/>
        </p:nvSpPr>
        <p:spPr>
          <a:xfrm>
            <a:off x="2921000" y="4370004"/>
            <a:ext cx="663964" cy="348878"/>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8" name="Rectangle 43">
            <a:extLst>
              <a:ext uri="{FF2B5EF4-FFF2-40B4-BE49-F238E27FC236}">
                <a16:creationId xmlns:a16="http://schemas.microsoft.com/office/drawing/2014/main" id="{7F2C9721-4155-3844-B869-60A748FD7660}"/>
              </a:ext>
            </a:extLst>
          </p:cNvPr>
          <p:cNvSpPr/>
          <p:nvPr/>
        </p:nvSpPr>
        <p:spPr>
          <a:xfrm>
            <a:off x="1714501" y="4497004"/>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Tree>
    <p:extLst>
      <p:ext uri="{BB962C8B-B14F-4D97-AF65-F5344CB8AC3E}">
        <p14:creationId xmlns:p14="http://schemas.microsoft.com/office/powerpoint/2010/main" val="1479620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C8DF11-4EB3-1245-BC2E-CAA5DD048F14}"/>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26F871A7-C713-F541-B12E-59DD6AF34EB2}"/>
              </a:ext>
            </a:extLst>
          </p:cNvPr>
          <p:cNvSpPr>
            <a:spLocks noGrp="1"/>
          </p:cNvSpPr>
          <p:nvPr>
            <p:ph idx="1"/>
          </p:nvPr>
        </p:nvSpPr>
        <p:spPr/>
        <p:txBody>
          <a:bodyPr/>
          <a:lstStyle/>
          <a:p>
            <a:r>
              <a:rPr kumimoji="1" lang="en-US" altLang="zh-CN" dirty="0">
                <a:solidFill>
                  <a:srgbClr val="C00000"/>
                </a:solidFill>
              </a:rPr>
              <a:t>Step4</a:t>
            </a:r>
            <a:r>
              <a:rPr kumimoji="1" lang="en-US" altLang="zh-CN" b="0" dirty="0"/>
              <a:t>: create intermediate files</a:t>
            </a:r>
          </a:p>
          <a:p>
            <a:pPr lvl="1"/>
            <a:r>
              <a:rPr kumimoji="1" lang="en-US" altLang="zh-CN" dirty="0"/>
              <a:t>Intermediate k/v pairs buffered in </a:t>
            </a:r>
            <a:r>
              <a:rPr kumimoji="1" lang="en-US" altLang="zh-CN" b="1" dirty="0">
                <a:solidFill>
                  <a:srgbClr val="C00000"/>
                </a:solidFill>
              </a:rPr>
              <a:t>memory</a:t>
            </a:r>
            <a:r>
              <a:rPr kumimoji="1" lang="en-US" altLang="zh-CN" dirty="0"/>
              <a:t> and periodically written to the </a:t>
            </a:r>
            <a:r>
              <a:rPr kumimoji="1" lang="en-US" altLang="zh-CN" b="1" dirty="0">
                <a:solidFill>
                  <a:srgbClr val="C00000"/>
                </a:solidFill>
              </a:rPr>
              <a:t>local disk</a:t>
            </a:r>
          </a:p>
          <a:p>
            <a:pPr lvl="2"/>
            <a:r>
              <a:rPr kumimoji="1" lang="en-US" altLang="zh-CN" dirty="0"/>
              <a:t>Partitioned into </a:t>
            </a:r>
            <a:r>
              <a:rPr kumimoji="1" lang="en-US" altLang="zh-CN" b="1" dirty="0">
                <a:solidFill>
                  <a:srgbClr val="C00000"/>
                </a:solidFill>
              </a:rPr>
              <a:t>R</a:t>
            </a:r>
            <a:r>
              <a:rPr kumimoji="1" lang="en-US" altLang="zh-CN" dirty="0"/>
              <a:t> regions by a </a:t>
            </a:r>
            <a:r>
              <a:rPr kumimoji="1" lang="en-US" altLang="zh-CN" dirty="0">
                <a:latin typeface="Courier New" panose="02070309020205020404" pitchFamily="49" charset="0"/>
                <a:cs typeface="Courier New" panose="02070309020205020404" pitchFamily="49" charset="0"/>
              </a:rPr>
              <a:t>Partition</a:t>
            </a:r>
            <a:r>
              <a:rPr kumimoji="1" lang="en-US" altLang="zh-CN" dirty="0"/>
              <a:t> function</a:t>
            </a:r>
          </a:p>
          <a:p>
            <a:pPr lvl="1"/>
            <a:r>
              <a:rPr kumimoji="1" lang="en-US" altLang="zh-CN" dirty="0"/>
              <a:t>Notifies master when complete</a:t>
            </a:r>
          </a:p>
          <a:p>
            <a:pPr lvl="2"/>
            <a:r>
              <a:rPr kumimoji="1" lang="en-US" altLang="zh-CN" dirty="0"/>
              <a:t>Passes location of intermediate data to the </a:t>
            </a:r>
            <a:r>
              <a:rPr kumimoji="1" lang="en-US" altLang="zh-CN" b="1" dirty="0">
                <a:solidFill>
                  <a:srgbClr val="C00000"/>
                </a:solidFill>
              </a:rPr>
              <a:t>master</a:t>
            </a:r>
          </a:p>
          <a:p>
            <a:pPr lvl="2"/>
            <a:r>
              <a:rPr kumimoji="1" lang="en-US" altLang="zh-CN" b="1" dirty="0">
                <a:solidFill>
                  <a:srgbClr val="C00000"/>
                </a:solidFill>
              </a:rPr>
              <a:t>Master</a:t>
            </a:r>
            <a:r>
              <a:rPr kumimoji="1" lang="en-US" altLang="zh-CN" dirty="0"/>
              <a:t> forwards locations to the Reduce worker</a:t>
            </a:r>
          </a:p>
        </p:txBody>
      </p:sp>
      <p:sp>
        <p:nvSpPr>
          <p:cNvPr id="4" name="灯片编号占位符 3">
            <a:extLst>
              <a:ext uri="{FF2B5EF4-FFF2-40B4-BE49-F238E27FC236}">
                <a16:creationId xmlns:a16="http://schemas.microsoft.com/office/drawing/2014/main" id="{2C9555AC-FEB8-B148-829C-2B9FA915678D}"/>
              </a:ext>
            </a:extLst>
          </p:cNvPr>
          <p:cNvSpPr>
            <a:spLocks noGrp="1"/>
          </p:cNvSpPr>
          <p:nvPr>
            <p:ph type="sldNum" sz="quarter" idx="12"/>
          </p:nvPr>
        </p:nvSpPr>
        <p:spPr/>
        <p:txBody>
          <a:bodyPr/>
          <a:lstStyle/>
          <a:p>
            <a:fld id="{ADE361C3-C043-4A6E-BDCE-8DA1E7D90A3B}" type="slidenum">
              <a:rPr lang="zh-CN" altLang="en-US" smtClean="0"/>
              <a:t>54</a:t>
            </a:fld>
            <a:endParaRPr lang="zh-CN" altLang="en-US"/>
          </a:p>
        </p:txBody>
      </p:sp>
      <p:sp>
        <p:nvSpPr>
          <p:cNvPr id="5" name="Rounded Rectangle 7">
            <a:extLst>
              <a:ext uri="{FF2B5EF4-FFF2-40B4-BE49-F238E27FC236}">
                <a16:creationId xmlns:a16="http://schemas.microsoft.com/office/drawing/2014/main" id="{D6020812-1BB0-D040-90C9-60601D03D581}"/>
              </a:ext>
            </a:extLst>
          </p:cNvPr>
          <p:cNvSpPr/>
          <p:nvPr/>
        </p:nvSpPr>
        <p:spPr>
          <a:xfrm>
            <a:off x="3810000" y="442200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6" name="Straight Arrow Connector 8">
            <a:extLst>
              <a:ext uri="{FF2B5EF4-FFF2-40B4-BE49-F238E27FC236}">
                <a16:creationId xmlns:a16="http://schemas.microsoft.com/office/drawing/2014/main" id="{D31F5704-74B4-AA4C-9C38-8FF79F350105}"/>
              </a:ext>
            </a:extLst>
          </p:cNvPr>
          <p:cNvCxnSpPr>
            <a:stCxn id="8" idx="3"/>
            <a:endCxn id="5" idx="1"/>
          </p:cNvCxnSpPr>
          <p:nvPr/>
        </p:nvCxnSpPr>
        <p:spPr>
          <a:xfrm>
            <a:off x="2861880" y="4655754"/>
            <a:ext cx="94812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9">
            <a:extLst>
              <a:ext uri="{FF2B5EF4-FFF2-40B4-BE49-F238E27FC236}">
                <a16:creationId xmlns:a16="http://schemas.microsoft.com/office/drawing/2014/main" id="{B9680E8B-C8E9-784F-B280-04F2E60B725A}"/>
              </a:ext>
            </a:extLst>
          </p:cNvPr>
          <p:cNvSpPr/>
          <p:nvPr/>
        </p:nvSpPr>
        <p:spPr>
          <a:xfrm>
            <a:off x="2921000" y="4370004"/>
            <a:ext cx="663964" cy="348878"/>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8" name="Rectangle 10">
            <a:extLst>
              <a:ext uri="{FF2B5EF4-FFF2-40B4-BE49-F238E27FC236}">
                <a16:creationId xmlns:a16="http://schemas.microsoft.com/office/drawing/2014/main" id="{F08E7C7D-3B13-A947-B9CE-FD7B53E33B9B}"/>
              </a:ext>
            </a:extLst>
          </p:cNvPr>
          <p:cNvSpPr/>
          <p:nvPr/>
        </p:nvSpPr>
        <p:spPr>
          <a:xfrm>
            <a:off x="1714501" y="4497004"/>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
        <p:nvSpPr>
          <p:cNvPr id="9" name="Rectangle 12">
            <a:extLst>
              <a:ext uri="{FF2B5EF4-FFF2-40B4-BE49-F238E27FC236}">
                <a16:creationId xmlns:a16="http://schemas.microsoft.com/office/drawing/2014/main" id="{5118A8ED-5198-5F48-9584-9EF52F17E0EC}"/>
              </a:ext>
            </a:extLst>
          </p:cNvPr>
          <p:cNvSpPr/>
          <p:nvPr/>
        </p:nvSpPr>
        <p:spPr>
          <a:xfrm>
            <a:off x="5651500" y="3968066"/>
            <a:ext cx="2032000" cy="1375377"/>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t" anchorCtr="0"/>
          <a:lstStyle/>
          <a:p>
            <a:pPr algn="ctr"/>
            <a:r>
              <a:rPr lang="en-US" altLang="zh-CN" sz="1667" dirty="0">
                <a:effectLst>
                  <a:outerShdw blurRad="38100" dist="38100" dir="2700000" algn="tl">
                    <a:srgbClr val="000000">
                      <a:alpha val="43137"/>
                    </a:srgbClr>
                  </a:outerShdw>
                </a:effectLst>
                <a:latin typeface="Verdana" pitchFamily="34" charset="0"/>
                <a:ea typeface="Verdana" pitchFamily="34" charset="0"/>
                <a:cs typeface="Verdana" pitchFamily="34" charset="0"/>
              </a:rPr>
              <a:t>Intermediate File</a:t>
            </a:r>
            <a:endParaRPr lang="zh-CN" altLang="en-US" sz="1667" dirty="0">
              <a:effectLst>
                <a:outerShdw blurRad="38100" dist="38100" dir="2700000" algn="tl">
                  <a:srgbClr val="000000">
                    <a:alpha val="43137"/>
                  </a:srgbClr>
                </a:outerShdw>
              </a:effectLst>
              <a:latin typeface="Verdana" pitchFamily="34" charset="0"/>
              <a:cs typeface="Verdana" pitchFamily="34" charset="0"/>
            </a:endParaRPr>
          </a:p>
        </p:txBody>
      </p:sp>
      <p:cxnSp>
        <p:nvCxnSpPr>
          <p:cNvPr id="10" name="Straight Arrow Connector 13">
            <a:extLst>
              <a:ext uri="{FF2B5EF4-FFF2-40B4-BE49-F238E27FC236}">
                <a16:creationId xmlns:a16="http://schemas.microsoft.com/office/drawing/2014/main" id="{623BA8E6-7713-0D4A-8A4C-53E23F5BCD8F}"/>
              </a:ext>
            </a:extLst>
          </p:cNvPr>
          <p:cNvCxnSpPr>
            <a:stCxn id="5" idx="3"/>
            <a:endCxn id="9" idx="1"/>
          </p:cNvCxnSpPr>
          <p:nvPr/>
        </p:nvCxnSpPr>
        <p:spPr>
          <a:xfrm>
            <a:off x="4826000" y="4655754"/>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4">
            <a:extLst>
              <a:ext uri="{FF2B5EF4-FFF2-40B4-BE49-F238E27FC236}">
                <a16:creationId xmlns:a16="http://schemas.microsoft.com/office/drawing/2014/main" id="{4BA81699-4CFC-544B-BC10-7CA0D2E663E8}"/>
              </a:ext>
            </a:extLst>
          </p:cNvPr>
          <p:cNvSpPr/>
          <p:nvPr/>
        </p:nvSpPr>
        <p:spPr>
          <a:xfrm>
            <a:off x="5969000" y="4357824"/>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1</a:t>
            </a:r>
            <a:endParaRPr lang="zh-CN" altLang="en-US" sz="1500" dirty="0">
              <a:latin typeface="Verdana" pitchFamily="34" charset="0"/>
              <a:cs typeface="Verdana" pitchFamily="34" charset="0"/>
            </a:endParaRPr>
          </a:p>
        </p:txBody>
      </p:sp>
      <p:sp>
        <p:nvSpPr>
          <p:cNvPr id="12" name="Rectangle 16">
            <a:extLst>
              <a:ext uri="{FF2B5EF4-FFF2-40B4-BE49-F238E27FC236}">
                <a16:creationId xmlns:a16="http://schemas.microsoft.com/office/drawing/2014/main" id="{6A81A34D-E780-D545-86C0-C34448E2DD06}"/>
              </a:ext>
            </a:extLst>
          </p:cNvPr>
          <p:cNvSpPr/>
          <p:nvPr/>
        </p:nvSpPr>
        <p:spPr>
          <a:xfrm>
            <a:off x="5969000" y="4982697"/>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R</a:t>
            </a:r>
            <a:endParaRPr lang="zh-CN" altLang="en-US" sz="1500" dirty="0">
              <a:latin typeface="Verdana" pitchFamily="34" charset="0"/>
              <a:cs typeface="Verdana" pitchFamily="34" charset="0"/>
            </a:endParaRPr>
          </a:p>
        </p:txBody>
      </p:sp>
      <p:sp>
        <p:nvSpPr>
          <p:cNvPr id="13" name="Rectangle 17">
            <a:extLst>
              <a:ext uri="{FF2B5EF4-FFF2-40B4-BE49-F238E27FC236}">
                <a16:creationId xmlns:a16="http://schemas.microsoft.com/office/drawing/2014/main" id="{C4F64165-B467-C94C-9EF8-26A33717655A}"/>
              </a:ext>
            </a:extLst>
          </p:cNvPr>
          <p:cNvSpPr/>
          <p:nvPr/>
        </p:nvSpPr>
        <p:spPr>
          <a:xfrm>
            <a:off x="5969000" y="4591570"/>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2</a:t>
            </a:r>
            <a:endParaRPr lang="zh-CN" altLang="en-US" sz="1500" dirty="0">
              <a:latin typeface="Verdana" pitchFamily="34" charset="0"/>
              <a:cs typeface="Verdana" pitchFamily="34" charset="0"/>
            </a:endParaRPr>
          </a:p>
        </p:txBody>
      </p:sp>
      <p:sp>
        <p:nvSpPr>
          <p:cNvPr id="14" name="Rounded Rectangle 19">
            <a:extLst>
              <a:ext uri="{FF2B5EF4-FFF2-40B4-BE49-F238E27FC236}">
                <a16:creationId xmlns:a16="http://schemas.microsoft.com/office/drawing/2014/main" id="{125920BD-3BF1-4A49-9F9E-311D5649AA7D}"/>
              </a:ext>
            </a:extLst>
          </p:cNvPr>
          <p:cNvSpPr/>
          <p:nvPr/>
        </p:nvSpPr>
        <p:spPr>
          <a:xfrm>
            <a:off x="3554453" y="3810000"/>
            <a:ext cx="4319547" cy="1714500"/>
          </a:xfrm>
          <a:prstGeom prst="roundRect">
            <a:avLst>
              <a:gd name="adj" fmla="val 9081"/>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15" name="Rectangle 20">
            <a:extLst>
              <a:ext uri="{FF2B5EF4-FFF2-40B4-BE49-F238E27FC236}">
                <a16:creationId xmlns:a16="http://schemas.microsoft.com/office/drawing/2014/main" id="{D453FE89-3574-254C-82C2-178650DC8543}"/>
              </a:ext>
            </a:extLst>
          </p:cNvPr>
          <p:cNvSpPr/>
          <p:nvPr/>
        </p:nvSpPr>
        <p:spPr>
          <a:xfrm>
            <a:off x="4889500" y="4363095"/>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Tree>
    <p:extLst>
      <p:ext uri="{BB962C8B-B14F-4D97-AF65-F5344CB8AC3E}">
        <p14:creationId xmlns:p14="http://schemas.microsoft.com/office/powerpoint/2010/main" val="7346623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B1F4FF-BA43-A646-BF84-1080643922A6}"/>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3592406A-F7A3-534B-83AB-EDEFC3BB82F8}"/>
              </a:ext>
            </a:extLst>
          </p:cNvPr>
          <p:cNvSpPr>
            <a:spLocks noGrp="1"/>
          </p:cNvSpPr>
          <p:nvPr>
            <p:ph idx="1"/>
          </p:nvPr>
        </p:nvSpPr>
        <p:spPr>
          <a:xfrm>
            <a:off x="457200" y="1129308"/>
            <a:ext cx="8867328" cy="3771636"/>
          </a:xfrm>
        </p:spPr>
        <p:txBody>
          <a:bodyPr/>
          <a:lstStyle/>
          <a:p>
            <a:r>
              <a:rPr kumimoji="1" lang="en-US" altLang="zh-CN" dirty="0">
                <a:solidFill>
                  <a:srgbClr val="C00000"/>
                </a:solidFill>
              </a:rPr>
              <a:t>Step4a</a:t>
            </a:r>
            <a:r>
              <a:rPr kumimoji="1" lang="en-US" altLang="zh-CN" b="0" dirty="0"/>
              <a:t>: partitioning</a:t>
            </a:r>
          </a:p>
          <a:p>
            <a:pPr lvl="1"/>
            <a:r>
              <a:rPr kumimoji="1" lang="en-US" altLang="zh-CN" b="1" dirty="0">
                <a:solidFill>
                  <a:srgbClr val="C00000"/>
                </a:solidFill>
              </a:rPr>
              <a:t>Map</a:t>
            </a:r>
            <a:r>
              <a:rPr kumimoji="1" lang="en-US" altLang="zh-CN" dirty="0"/>
              <a:t> data will be processed by reduce workers</a:t>
            </a:r>
          </a:p>
          <a:p>
            <a:pPr lvl="2"/>
            <a:r>
              <a:rPr kumimoji="1" lang="en-US" altLang="zh-CN" dirty="0"/>
              <a:t>The user’s </a:t>
            </a:r>
            <a:r>
              <a:rPr kumimoji="1" lang="en-US" altLang="zh-CN" dirty="0">
                <a:latin typeface="Courier New" panose="02070309020205020404" pitchFamily="49" charset="0"/>
                <a:cs typeface="Courier New" panose="02070309020205020404" pitchFamily="49" charset="0"/>
              </a:rPr>
              <a:t>Reduce</a:t>
            </a:r>
            <a:r>
              <a:rPr kumimoji="1" lang="en-US" altLang="zh-CN" dirty="0"/>
              <a:t> function will be called once </a:t>
            </a:r>
            <a:br>
              <a:rPr kumimoji="1" lang="en-US" altLang="zh-CN" dirty="0"/>
            </a:br>
            <a:r>
              <a:rPr kumimoji="1" lang="en-US" altLang="zh-CN" dirty="0"/>
              <a:t>per </a:t>
            </a:r>
            <a:r>
              <a:rPr kumimoji="1" lang="en-US" altLang="zh-CN" b="1" dirty="0">
                <a:solidFill>
                  <a:srgbClr val="C00000"/>
                </a:solidFill>
              </a:rPr>
              <a:t>unique key</a:t>
            </a:r>
          </a:p>
          <a:p>
            <a:pPr lvl="1"/>
            <a:r>
              <a:rPr kumimoji="1" lang="en-US" altLang="zh-CN" dirty="0">
                <a:solidFill>
                  <a:schemeClr val="tx1"/>
                </a:solidFill>
              </a:rPr>
              <a:t>Sort all the (key, value) data by keys</a:t>
            </a:r>
          </a:p>
          <a:p>
            <a:pPr lvl="1"/>
            <a:r>
              <a:rPr kumimoji="1" lang="en-US" altLang="zh-CN" dirty="0">
                <a:solidFill>
                  <a:schemeClr val="tx1"/>
                </a:solidFill>
                <a:latin typeface="Courier New" panose="02070309020205020404" pitchFamily="49" charset="0"/>
                <a:cs typeface="Courier New" panose="02070309020205020404" pitchFamily="49" charset="0"/>
              </a:rPr>
              <a:t>Partition</a:t>
            </a:r>
            <a:r>
              <a:rPr kumimoji="1" lang="en-US" altLang="zh-CN" dirty="0">
                <a:solidFill>
                  <a:schemeClr val="tx1"/>
                </a:solidFill>
              </a:rPr>
              <a:t> function: decides which of R reduce workers will work on which key </a:t>
            </a:r>
          </a:p>
          <a:p>
            <a:pPr lvl="2"/>
            <a:r>
              <a:rPr kumimoji="1" lang="en-US" altLang="zh-CN" dirty="0">
                <a:solidFill>
                  <a:schemeClr val="tx1"/>
                </a:solidFill>
              </a:rPr>
              <a:t>Default function: hash(key) mod R</a:t>
            </a:r>
          </a:p>
          <a:p>
            <a:pPr lvl="2"/>
            <a:r>
              <a:rPr kumimoji="1" lang="en-US" altLang="zh-CN" dirty="0">
                <a:solidFill>
                  <a:schemeClr val="tx1"/>
                </a:solidFill>
              </a:rPr>
              <a:t>Map worker partitions the data by keys</a:t>
            </a:r>
          </a:p>
          <a:p>
            <a:pPr lvl="1"/>
            <a:r>
              <a:rPr kumimoji="1" lang="en-US" altLang="zh-CN" dirty="0">
                <a:solidFill>
                  <a:schemeClr val="tx1"/>
                </a:solidFill>
              </a:rPr>
              <a:t>Each reduce worker will read their partition from </a:t>
            </a:r>
            <a:r>
              <a:rPr kumimoji="1" lang="en-US" altLang="zh-CN" b="1" dirty="0">
                <a:solidFill>
                  <a:srgbClr val="C00000"/>
                </a:solidFill>
              </a:rPr>
              <a:t>every</a:t>
            </a:r>
            <a:r>
              <a:rPr kumimoji="1" lang="en-US" altLang="zh-CN" dirty="0">
                <a:solidFill>
                  <a:schemeClr val="tx1"/>
                </a:solidFill>
              </a:rPr>
              <a:t> map worker</a:t>
            </a:r>
          </a:p>
          <a:p>
            <a:pPr lvl="1"/>
            <a:endParaRPr kumimoji="1" lang="en-US" altLang="zh-CN" b="1" dirty="0">
              <a:solidFill>
                <a:srgbClr val="C00000"/>
              </a:solidFill>
            </a:endParaRPr>
          </a:p>
          <a:p>
            <a:pPr lvl="2"/>
            <a:endParaRPr kumimoji="1" lang="zh-CN" altLang="en-US" dirty="0"/>
          </a:p>
        </p:txBody>
      </p:sp>
      <p:sp>
        <p:nvSpPr>
          <p:cNvPr id="4" name="灯片编号占位符 3">
            <a:extLst>
              <a:ext uri="{FF2B5EF4-FFF2-40B4-BE49-F238E27FC236}">
                <a16:creationId xmlns:a16="http://schemas.microsoft.com/office/drawing/2014/main" id="{E31A0A4B-6895-6040-9F92-B0538978A974}"/>
              </a:ext>
            </a:extLst>
          </p:cNvPr>
          <p:cNvSpPr>
            <a:spLocks noGrp="1"/>
          </p:cNvSpPr>
          <p:nvPr>
            <p:ph type="sldNum" sz="quarter" idx="12"/>
          </p:nvPr>
        </p:nvSpPr>
        <p:spPr/>
        <p:txBody>
          <a:bodyPr/>
          <a:lstStyle/>
          <a:p>
            <a:fld id="{ADE361C3-C043-4A6E-BDCE-8DA1E7D90A3B}" type="slidenum">
              <a:rPr lang="zh-CN" altLang="en-US" smtClean="0"/>
              <a:t>55</a:t>
            </a:fld>
            <a:endParaRPr lang="zh-CN" altLang="en-US"/>
          </a:p>
        </p:txBody>
      </p:sp>
    </p:spTree>
    <p:extLst>
      <p:ext uri="{BB962C8B-B14F-4D97-AF65-F5344CB8AC3E}">
        <p14:creationId xmlns:p14="http://schemas.microsoft.com/office/powerpoint/2010/main" val="30804121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F5FE70-CCC6-624B-9450-9F584F496C6F}"/>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037412E4-D100-9F4F-8481-BF542627E54D}"/>
              </a:ext>
            </a:extLst>
          </p:cNvPr>
          <p:cNvSpPr>
            <a:spLocks noGrp="1"/>
          </p:cNvSpPr>
          <p:nvPr>
            <p:ph idx="1"/>
          </p:nvPr>
        </p:nvSpPr>
        <p:spPr>
          <a:xfrm>
            <a:off x="457200" y="1129308"/>
            <a:ext cx="8229600" cy="2258740"/>
          </a:xfrm>
        </p:spPr>
        <p:txBody>
          <a:bodyPr/>
          <a:lstStyle/>
          <a:p>
            <a:r>
              <a:rPr kumimoji="1" lang="en-US" altLang="zh-CN" dirty="0">
                <a:solidFill>
                  <a:srgbClr val="C00000"/>
                </a:solidFill>
              </a:rPr>
              <a:t>Step5</a:t>
            </a:r>
            <a:r>
              <a:rPr kumimoji="1" lang="en-US" altLang="zh-CN" b="0" dirty="0"/>
              <a:t>: sorting intermediate data</a:t>
            </a:r>
          </a:p>
          <a:p>
            <a:pPr lvl="1"/>
            <a:r>
              <a:rPr kumimoji="1" lang="en-US" altLang="zh-CN" dirty="0"/>
              <a:t>Notified by master about the location of intermediate files for its partition</a:t>
            </a:r>
          </a:p>
          <a:p>
            <a:pPr lvl="1"/>
            <a:r>
              <a:rPr kumimoji="1" lang="en-US" altLang="zh-CN" dirty="0"/>
              <a:t>Uses </a:t>
            </a:r>
            <a:r>
              <a:rPr kumimoji="1" lang="en-US" altLang="zh-CN" b="1" dirty="0">
                <a:solidFill>
                  <a:srgbClr val="C00000"/>
                </a:solidFill>
              </a:rPr>
              <a:t>RPCs</a:t>
            </a:r>
            <a:r>
              <a:rPr kumimoji="1" lang="en-US" altLang="zh-CN" dirty="0"/>
              <a:t> to read the data from the local disks of map workers</a:t>
            </a:r>
          </a:p>
          <a:p>
            <a:pPr lvl="1"/>
            <a:r>
              <a:rPr kumimoji="1" lang="en-US" altLang="zh-CN" b="1" dirty="0">
                <a:solidFill>
                  <a:srgbClr val="C00000"/>
                </a:solidFill>
              </a:rPr>
              <a:t>Sorts</a:t>
            </a:r>
            <a:r>
              <a:rPr kumimoji="1" lang="en-US" altLang="zh-CN" dirty="0"/>
              <a:t> the data by the intermediate keys</a:t>
            </a:r>
          </a:p>
          <a:p>
            <a:pPr marL="74250" lvl="1" indent="0">
              <a:buNone/>
            </a:pPr>
            <a:r>
              <a:rPr kumimoji="1" lang="en-US" altLang="zh-CN" dirty="0"/>
              <a:t>    =&gt; All occurrences of the same key are </a:t>
            </a:r>
            <a:r>
              <a:rPr kumimoji="1" lang="en-US" altLang="zh-CN" b="1" dirty="0">
                <a:solidFill>
                  <a:srgbClr val="C00000"/>
                </a:solidFill>
              </a:rPr>
              <a:t>grouped</a:t>
            </a:r>
          </a:p>
        </p:txBody>
      </p:sp>
      <p:sp>
        <p:nvSpPr>
          <p:cNvPr id="4" name="灯片编号占位符 3">
            <a:extLst>
              <a:ext uri="{FF2B5EF4-FFF2-40B4-BE49-F238E27FC236}">
                <a16:creationId xmlns:a16="http://schemas.microsoft.com/office/drawing/2014/main" id="{AB246EE0-1FB2-694C-8304-27F967E78722}"/>
              </a:ext>
            </a:extLst>
          </p:cNvPr>
          <p:cNvSpPr>
            <a:spLocks noGrp="1"/>
          </p:cNvSpPr>
          <p:nvPr>
            <p:ph type="sldNum" sz="quarter" idx="12"/>
          </p:nvPr>
        </p:nvSpPr>
        <p:spPr/>
        <p:txBody>
          <a:bodyPr/>
          <a:lstStyle/>
          <a:p>
            <a:fld id="{ADE361C3-C043-4A6E-BDCE-8DA1E7D90A3B}" type="slidenum">
              <a:rPr lang="zh-CN" altLang="en-US" smtClean="0"/>
              <a:t>56</a:t>
            </a:fld>
            <a:endParaRPr lang="zh-CN" altLang="en-US"/>
          </a:p>
        </p:txBody>
      </p:sp>
      <p:sp>
        <p:nvSpPr>
          <p:cNvPr id="5" name="Rectangle 15">
            <a:extLst>
              <a:ext uri="{FF2B5EF4-FFF2-40B4-BE49-F238E27FC236}">
                <a16:creationId xmlns:a16="http://schemas.microsoft.com/office/drawing/2014/main" id="{619EC173-C04D-7841-B117-5A6F08D5CE44}"/>
              </a:ext>
            </a:extLst>
          </p:cNvPr>
          <p:cNvSpPr/>
          <p:nvPr/>
        </p:nvSpPr>
        <p:spPr>
          <a:xfrm>
            <a:off x="3298056" y="3816994"/>
            <a:ext cx="1985516"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6" name="Straight Arrow Connector 18">
            <a:extLst>
              <a:ext uri="{FF2B5EF4-FFF2-40B4-BE49-F238E27FC236}">
                <a16:creationId xmlns:a16="http://schemas.microsoft.com/office/drawing/2014/main" id="{1E93440A-FEAB-9C40-9900-4B7EE0768C38}"/>
              </a:ext>
            </a:extLst>
          </p:cNvPr>
          <p:cNvCxnSpPr/>
          <p:nvPr/>
        </p:nvCxnSpPr>
        <p:spPr>
          <a:xfrm>
            <a:off x="2450356" y="4051834"/>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21">
            <a:extLst>
              <a:ext uri="{FF2B5EF4-FFF2-40B4-BE49-F238E27FC236}">
                <a16:creationId xmlns:a16="http://schemas.microsoft.com/office/drawing/2014/main" id="{DA650699-E0DD-8245-BC09-CB854FF523C2}"/>
              </a:ext>
            </a:extLst>
          </p:cNvPr>
          <p:cNvSpPr/>
          <p:nvPr/>
        </p:nvSpPr>
        <p:spPr>
          <a:xfrm>
            <a:off x="1475656" y="381808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8" name="Rounded Rectangle 22">
            <a:extLst>
              <a:ext uri="{FF2B5EF4-FFF2-40B4-BE49-F238E27FC236}">
                <a16:creationId xmlns:a16="http://schemas.microsoft.com/office/drawing/2014/main" id="{F0BE5E55-3390-FA44-B49E-D89117F4FDA2}"/>
              </a:ext>
            </a:extLst>
          </p:cNvPr>
          <p:cNvSpPr/>
          <p:nvPr/>
        </p:nvSpPr>
        <p:spPr>
          <a:xfrm>
            <a:off x="1331640" y="3670834"/>
            <a:ext cx="4142432"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9" name="Rectangle 23">
            <a:extLst>
              <a:ext uri="{FF2B5EF4-FFF2-40B4-BE49-F238E27FC236}">
                <a16:creationId xmlns:a16="http://schemas.microsoft.com/office/drawing/2014/main" id="{A22B23F4-2AC1-124A-881A-6429A692BB38}"/>
              </a:ext>
            </a:extLst>
          </p:cNvPr>
          <p:cNvSpPr/>
          <p:nvPr/>
        </p:nvSpPr>
        <p:spPr>
          <a:xfrm>
            <a:off x="3296311" y="4725700"/>
            <a:ext cx="1987262"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10" name="Straight Arrow Connector 24">
            <a:extLst>
              <a:ext uri="{FF2B5EF4-FFF2-40B4-BE49-F238E27FC236}">
                <a16:creationId xmlns:a16="http://schemas.microsoft.com/office/drawing/2014/main" id="{E98D2088-5762-6943-AFD0-2D59B8961A3D}"/>
              </a:ext>
            </a:extLst>
          </p:cNvPr>
          <p:cNvCxnSpPr/>
          <p:nvPr/>
        </p:nvCxnSpPr>
        <p:spPr>
          <a:xfrm>
            <a:off x="2450356" y="4960540"/>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ounded Rectangle 25">
            <a:extLst>
              <a:ext uri="{FF2B5EF4-FFF2-40B4-BE49-F238E27FC236}">
                <a16:creationId xmlns:a16="http://schemas.microsoft.com/office/drawing/2014/main" id="{FF9B893D-84A3-624D-826A-33E871470D73}"/>
              </a:ext>
            </a:extLst>
          </p:cNvPr>
          <p:cNvSpPr/>
          <p:nvPr/>
        </p:nvSpPr>
        <p:spPr>
          <a:xfrm>
            <a:off x="1475656" y="472679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2" name="Rounded Rectangle 26">
            <a:extLst>
              <a:ext uri="{FF2B5EF4-FFF2-40B4-BE49-F238E27FC236}">
                <a16:creationId xmlns:a16="http://schemas.microsoft.com/office/drawing/2014/main" id="{3C7543F1-79D3-B64F-A9EB-3A683C16917A}"/>
              </a:ext>
            </a:extLst>
          </p:cNvPr>
          <p:cNvSpPr/>
          <p:nvPr/>
        </p:nvSpPr>
        <p:spPr>
          <a:xfrm>
            <a:off x="1331640" y="4579540"/>
            <a:ext cx="4142432"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13" name="Rounded Rectangle 27">
            <a:extLst>
              <a:ext uri="{FF2B5EF4-FFF2-40B4-BE49-F238E27FC236}">
                <a16:creationId xmlns:a16="http://schemas.microsoft.com/office/drawing/2014/main" id="{76320F47-603C-3444-925D-2DF15146AD7D}"/>
              </a:ext>
            </a:extLst>
          </p:cNvPr>
          <p:cNvSpPr/>
          <p:nvPr/>
        </p:nvSpPr>
        <p:spPr>
          <a:xfrm>
            <a:off x="6680572" y="4725700"/>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14" name="Straight Arrow Connector 29">
            <a:extLst>
              <a:ext uri="{FF2B5EF4-FFF2-40B4-BE49-F238E27FC236}">
                <a16:creationId xmlns:a16="http://schemas.microsoft.com/office/drawing/2014/main" id="{A09E2F4A-D7CE-4D44-9477-606947FC443F}"/>
              </a:ext>
            </a:extLst>
          </p:cNvPr>
          <p:cNvCxnSpPr/>
          <p:nvPr/>
        </p:nvCxnSpPr>
        <p:spPr>
          <a:xfrm>
            <a:off x="5283572" y="3944540"/>
            <a:ext cx="1397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30">
            <a:extLst>
              <a:ext uri="{FF2B5EF4-FFF2-40B4-BE49-F238E27FC236}">
                <a16:creationId xmlns:a16="http://schemas.microsoft.com/office/drawing/2014/main" id="{E9D704EA-734C-EC49-9BF2-8E2361B5C134}"/>
              </a:ext>
            </a:extLst>
          </p:cNvPr>
          <p:cNvCxnSpPr/>
          <p:nvPr/>
        </p:nvCxnSpPr>
        <p:spPr>
          <a:xfrm>
            <a:off x="5283572" y="5087541"/>
            <a:ext cx="1397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32">
            <a:extLst>
              <a:ext uri="{FF2B5EF4-FFF2-40B4-BE49-F238E27FC236}">
                <a16:creationId xmlns:a16="http://schemas.microsoft.com/office/drawing/2014/main" id="{0EF09924-7392-B84F-AA47-334CE3FFFBE0}"/>
              </a:ext>
            </a:extLst>
          </p:cNvPr>
          <p:cNvSpPr/>
          <p:nvPr/>
        </p:nvSpPr>
        <p:spPr>
          <a:xfrm>
            <a:off x="6680572" y="3819182"/>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17" name="Straight Arrow Connector 35">
            <a:extLst>
              <a:ext uri="{FF2B5EF4-FFF2-40B4-BE49-F238E27FC236}">
                <a16:creationId xmlns:a16="http://schemas.microsoft.com/office/drawing/2014/main" id="{D5BF68E9-5BDD-EE4B-AE77-0F2B818A571C}"/>
              </a:ext>
            </a:extLst>
          </p:cNvPr>
          <p:cNvCxnSpPr>
            <a:cxnSpLocks/>
            <a:stCxn id="9" idx="3"/>
            <a:endCxn id="16" idx="1"/>
          </p:cNvCxnSpPr>
          <p:nvPr/>
        </p:nvCxnSpPr>
        <p:spPr>
          <a:xfrm flipV="1">
            <a:off x="5283573" y="4052928"/>
            <a:ext cx="1396999" cy="907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39">
            <a:extLst>
              <a:ext uri="{FF2B5EF4-FFF2-40B4-BE49-F238E27FC236}">
                <a16:creationId xmlns:a16="http://schemas.microsoft.com/office/drawing/2014/main" id="{D270705C-A81E-5844-849A-F2F584968AE8}"/>
              </a:ext>
            </a:extLst>
          </p:cNvPr>
          <p:cNvCxnSpPr>
            <a:cxnSpLocks/>
            <a:stCxn id="5" idx="3"/>
            <a:endCxn id="13" idx="1"/>
          </p:cNvCxnSpPr>
          <p:nvPr/>
        </p:nvCxnSpPr>
        <p:spPr>
          <a:xfrm>
            <a:off x="5283572" y="4051834"/>
            <a:ext cx="1397000" cy="907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43">
            <a:extLst>
              <a:ext uri="{FF2B5EF4-FFF2-40B4-BE49-F238E27FC236}">
                <a16:creationId xmlns:a16="http://schemas.microsoft.com/office/drawing/2014/main" id="{D98C7A2E-8101-574A-A730-F6AF13B8FE32}"/>
              </a:ext>
            </a:extLst>
          </p:cNvPr>
          <p:cNvSpPr/>
          <p:nvPr/>
        </p:nvSpPr>
        <p:spPr>
          <a:xfrm>
            <a:off x="2513856" y="3756882"/>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
        <p:nvSpPr>
          <p:cNvPr id="20" name="Rectangle 44">
            <a:extLst>
              <a:ext uri="{FF2B5EF4-FFF2-40B4-BE49-F238E27FC236}">
                <a16:creationId xmlns:a16="http://schemas.microsoft.com/office/drawing/2014/main" id="{A8A3188F-8582-B349-80B9-2AEB8AF7C7A5}"/>
              </a:ext>
            </a:extLst>
          </p:cNvPr>
          <p:cNvSpPr/>
          <p:nvPr/>
        </p:nvSpPr>
        <p:spPr>
          <a:xfrm>
            <a:off x="2512110" y="4665588"/>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
        <p:nvSpPr>
          <p:cNvPr id="21" name="Rectangle 46">
            <a:extLst>
              <a:ext uri="{FF2B5EF4-FFF2-40B4-BE49-F238E27FC236}">
                <a16:creationId xmlns:a16="http://schemas.microsoft.com/office/drawing/2014/main" id="{CE84F2AB-3740-9F41-8B04-0DB7DD4A7968}"/>
              </a:ext>
            </a:extLst>
          </p:cNvPr>
          <p:cNvSpPr/>
          <p:nvPr/>
        </p:nvSpPr>
        <p:spPr>
          <a:xfrm>
            <a:off x="5553491" y="3649588"/>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22" name="Rectangle 49">
            <a:extLst>
              <a:ext uri="{FF2B5EF4-FFF2-40B4-BE49-F238E27FC236}">
                <a16:creationId xmlns:a16="http://schemas.microsoft.com/office/drawing/2014/main" id="{F8F58B80-CC20-204D-9220-C070C32252FE}"/>
              </a:ext>
            </a:extLst>
          </p:cNvPr>
          <p:cNvSpPr/>
          <p:nvPr/>
        </p:nvSpPr>
        <p:spPr>
          <a:xfrm>
            <a:off x="5553491" y="4770040"/>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Tree>
    <p:extLst>
      <p:ext uri="{BB962C8B-B14F-4D97-AF65-F5344CB8AC3E}">
        <p14:creationId xmlns:p14="http://schemas.microsoft.com/office/powerpoint/2010/main" val="23712159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B1A8FE-75AD-2243-B747-85F06B392E3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60D8AC95-5FEA-0F48-A58F-6A6CA10C95F3}"/>
              </a:ext>
            </a:extLst>
          </p:cNvPr>
          <p:cNvSpPr>
            <a:spLocks noGrp="1"/>
          </p:cNvSpPr>
          <p:nvPr>
            <p:ph idx="1"/>
          </p:nvPr>
        </p:nvSpPr>
        <p:spPr/>
        <p:txBody>
          <a:bodyPr/>
          <a:lstStyle/>
          <a:p>
            <a:r>
              <a:rPr kumimoji="1" lang="en-US" altLang="zh-CN" dirty="0">
                <a:solidFill>
                  <a:srgbClr val="C00000"/>
                </a:solidFill>
              </a:rPr>
              <a:t>Step6</a:t>
            </a:r>
            <a:r>
              <a:rPr kumimoji="1" lang="en-US" altLang="zh-CN" b="0" dirty="0"/>
              <a:t>: reduce task</a:t>
            </a:r>
          </a:p>
          <a:p>
            <a:pPr lvl="1"/>
            <a:r>
              <a:rPr kumimoji="1" lang="en-US" altLang="zh-CN" dirty="0"/>
              <a:t>Groups data with a unique intermediate key</a:t>
            </a:r>
          </a:p>
          <a:p>
            <a:pPr lvl="1"/>
            <a:r>
              <a:rPr kumimoji="1" lang="en-US" altLang="zh-CN" dirty="0"/>
              <a:t>User’s </a:t>
            </a:r>
            <a:r>
              <a:rPr kumimoji="1" lang="en-US" altLang="zh-CN" dirty="0">
                <a:latin typeface="Courier New" panose="02070309020205020404" pitchFamily="49" charset="0"/>
                <a:cs typeface="Courier New" panose="02070309020205020404" pitchFamily="49" charset="0"/>
              </a:rPr>
              <a:t>Reduce</a:t>
            </a:r>
            <a:r>
              <a:rPr kumimoji="1" lang="en-US" altLang="zh-CN" dirty="0"/>
              <a:t> function is given the key and the set of intermediate values for that key</a:t>
            </a:r>
          </a:p>
          <a:p>
            <a:pPr lvl="2"/>
            <a:r>
              <a:rPr lang="en-US" altLang="zh-TW" dirty="0">
                <a:solidFill>
                  <a:prstClr val="black"/>
                </a:solidFill>
                <a:latin typeface="Verdana" pitchFamily="34" charset="0"/>
                <a:ea typeface="Verdana" pitchFamily="34" charset="0"/>
                <a:cs typeface="Verdana" pitchFamily="34" charset="0"/>
              </a:rPr>
              <a:t>&lt;key, (value1, value2, ...)&gt;</a:t>
            </a:r>
          </a:p>
          <a:p>
            <a:pPr lvl="1"/>
            <a:r>
              <a:rPr lang="en-US" altLang="zh-TW" sz="1600" dirty="0">
                <a:solidFill>
                  <a:prstClr val="black"/>
                </a:solidFill>
                <a:latin typeface="Verdana" pitchFamily="34" charset="0"/>
                <a:ea typeface="Verdana" pitchFamily="34" charset="0"/>
                <a:cs typeface="Verdana" pitchFamily="34" charset="0"/>
              </a:rPr>
              <a:t>The output is appended to an output file</a:t>
            </a:r>
          </a:p>
          <a:p>
            <a:pPr lvl="1"/>
            <a:endParaRPr kumimoji="1" lang="zh-CN" altLang="en-US" dirty="0"/>
          </a:p>
        </p:txBody>
      </p:sp>
      <p:sp>
        <p:nvSpPr>
          <p:cNvPr id="4" name="灯片编号占位符 3">
            <a:extLst>
              <a:ext uri="{FF2B5EF4-FFF2-40B4-BE49-F238E27FC236}">
                <a16:creationId xmlns:a16="http://schemas.microsoft.com/office/drawing/2014/main" id="{3BF14750-3357-0049-980A-EA2A0ECC073B}"/>
              </a:ext>
            </a:extLst>
          </p:cNvPr>
          <p:cNvSpPr>
            <a:spLocks noGrp="1"/>
          </p:cNvSpPr>
          <p:nvPr>
            <p:ph type="sldNum" sz="quarter" idx="12"/>
          </p:nvPr>
        </p:nvSpPr>
        <p:spPr/>
        <p:txBody>
          <a:bodyPr/>
          <a:lstStyle/>
          <a:p>
            <a:fld id="{ADE361C3-C043-4A6E-BDCE-8DA1E7D90A3B}" type="slidenum">
              <a:rPr lang="zh-CN" altLang="en-US" smtClean="0"/>
              <a:t>57</a:t>
            </a:fld>
            <a:endParaRPr lang="zh-CN" altLang="en-US"/>
          </a:p>
        </p:txBody>
      </p:sp>
      <p:sp>
        <p:nvSpPr>
          <p:cNvPr id="5" name="Rectangle 28">
            <a:extLst>
              <a:ext uri="{FF2B5EF4-FFF2-40B4-BE49-F238E27FC236}">
                <a16:creationId xmlns:a16="http://schemas.microsoft.com/office/drawing/2014/main" id="{5CF0E070-F9CF-494D-9A7B-D95B93E6D63E}"/>
              </a:ext>
            </a:extLst>
          </p:cNvPr>
          <p:cNvSpPr/>
          <p:nvPr/>
        </p:nvSpPr>
        <p:spPr>
          <a:xfrm>
            <a:off x="2032001" y="3619501"/>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6" name="Straight Arrow Connector 36">
            <a:extLst>
              <a:ext uri="{FF2B5EF4-FFF2-40B4-BE49-F238E27FC236}">
                <a16:creationId xmlns:a16="http://schemas.microsoft.com/office/drawing/2014/main" id="{75690996-8D53-F040-A807-D757B042F978}"/>
              </a:ext>
            </a:extLst>
          </p:cNvPr>
          <p:cNvCxnSpPr>
            <a:stCxn id="5" idx="3"/>
          </p:cNvCxnSpPr>
          <p:nvPr/>
        </p:nvCxnSpPr>
        <p:spPr>
          <a:xfrm>
            <a:off x="3619499" y="3864058"/>
            <a:ext cx="1103587" cy="51442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37">
            <a:extLst>
              <a:ext uri="{FF2B5EF4-FFF2-40B4-BE49-F238E27FC236}">
                <a16:creationId xmlns:a16="http://schemas.microsoft.com/office/drawing/2014/main" id="{2BF6140B-F154-324D-B167-41D741EFF215}"/>
              </a:ext>
            </a:extLst>
          </p:cNvPr>
          <p:cNvCxnSpPr>
            <a:stCxn id="12" idx="3"/>
            <a:endCxn id="9" idx="1"/>
          </p:cNvCxnSpPr>
          <p:nvPr/>
        </p:nvCxnSpPr>
        <p:spPr>
          <a:xfrm>
            <a:off x="3619499" y="4506993"/>
            <a:ext cx="110358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 name="Group 50">
            <a:extLst>
              <a:ext uri="{FF2B5EF4-FFF2-40B4-BE49-F238E27FC236}">
                <a16:creationId xmlns:a16="http://schemas.microsoft.com/office/drawing/2014/main" id="{AAC9E681-6181-CD44-B933-2CDEFAD6B798}"/>
              </a:ext>
            </a:extLst>
          </p:cNvPr>
          <p:cNvGrpSpPr/>
          <p:nvPr/>
        </p:nvGrpSpPr>
        <p:grpSpPr>
          <a:xfrm>
            <a:off x="4723086" y="4217958"/>
            <a:ext cx="2692181" cy="578069"/>
            <a:chOff x="3124200" y="5128395"/>
            <a:chExt cx="3230617" cy="693683"/>
          </a:xfrm>
        </p:grpSpPr>
        <p:sp>
          <p:nvSpPr>
            <p:cNvPr id="9" name="Rounded Rectangle 33">
              <a:extLst>
                <a:ext uri="{FF2B5EF4-FFF2-40B4-BE49-F238E27FC236}">
                  <a16:creationId xmlns:a16="http://schemas.microsoft.com/office/drawing/2014/main" id="{6FC905A7-E883-0D40-B9E8-F3AA141EC3E9}"/>
                </a:ext>
              </a:extLst>
            </p:cNvPr>
            <p:cNvSpPr/>
            <p:nvPr/>
          </p:nvSpPr>
          <p:spPr>
            <a:xfrm>
              <a:off x="3124200" y="5194742"/>
              <a:ext cx="1219200" cy="56099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0" name="Rectangle 34">
              <a:extLst>
                <a:ext uri="{FF2B5EF4-FFF2-40B4-BE49-F238E27FC236}">
                  <a16:creationId xmlns:a16="http://schemas.microsoft.com/office/drawing/2014/main" id="{3B3E89B4-FF38-4C46-B848-ABFE88773449}"/>
                </a:ext>
              </a:extLst>
            </p:cNvPr>
            <p:cNvSpPr/>
            <p:nvPr/>
          </p:nvSpPr>
          <p:spPr>
            <a:xfrm>
              <a:off x="5364217" y="5128395"/>
              <a:ext cx="990600" cy="693683"/>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667" dirty="0">
                  <a:solidFill>
                    <a:schemeClr val="tx1"/>
                  </a:solidFill>
                  <a:latin typeface="Verdana" pitchFamily="34" charset="0"/>
                  <a:ea typeface="Verdana" pitchFamily="34" charset="0"/>
                  <a:cs typeface="Verdana" pitchFamily="34" charset="0"/>
                </a:rPr>
                <a:t>Output</a:t>
              </a:r>
            </a:p>
            <a:p>
              <a:pPr algn="ctr">
                <a:lnSpc>
                  <a:spcPct val="80000"/>
                </a:lnSpc>
              </a:pPr>
              <a:r>
                <a:rPr lang="en-US" altLang="zh-CN" sz="1667" dirty="0">
                  <a:solidFill>
                    <a:schemeClr val="tx1"/>
                  </a:solidFill>
                  <a:latin typeface="Verdana" pitchFamily="34" charset="0"/>
                  <a:ea typeface="Verdana" pitchFamily="34" charset="0"/>
                  <a:cs typeface="Verdana" pitchFamily="34" charset="0"/>
                </a:rPr>
                <a:t>File 1</a:t>
              </a:r>
              <a:endParaRPr lang="zh-CN" altLang="en-US" sz="1667" dirty="0">
                <a:solidFill>
                  <a:schemeClr val="tx1"/>
                </a:solidFill>
                <a:latin typeface="Verdana" pitchFamily="34" charset="0"/>
                <a:cs typeface="Verdana" pitchFamily="34" charset="0"/>
              </a:endParaRPr>
            </a:p>
          </p:txBody>
        </p:sp>
        <p:cxnSp>
          <p:nvCxnSpPr>
            <p:cNvPr id="11" name="Straight Arrow Connector 38">
              <a:extLst>
                <a:ext uri="{FF2B5EF4-FFF2-40B4-BE49-F238E27FC236}">
                  <a16:creationId xmlns:a16="http://schemas.microsoft.com/office/drawing/2014/main" id="{E34EF8C5-402E-9D4E-BA86-DCA79E7C66ED}"/>
                </a:ext>
              </a:extLst>
            </p:cNvPr>
            <p:cNvCxnSpPr>
              <a:stCxn id="9" idx="3"/>
              <a:endCxn id="10" idx="1"/>
            </p:cNvCxnSpPr>
            <p:nvPr/>
          </p:nvCxnSpPr>
          <p:spPr>
            <a:xfrm>
              <a:off x="4343400" y="5475237"/>
              <a:ext cx="102081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2" name="Rectangle 41">
            <a:extLst>
              <a:ext uri="{FF2B5EF4-FFF2-40B4-BE49-F238E27FC236}">
                <a16:creationId xmlns:a16="http://schemas.microsoft.com/office/drawing/2014/main" id="{AC3BA18A-DC3A-B14F-878B-E3B5F86754C5}"/>
              </a:ext>
            </a:extLst>
          </p:cNvPr>
          <p:cNvSpPr/>
          <p:nvPr/>
        </p:nvSpPr>
        <p:spPr>
          <a:xfrm>
            <a:off x="2032001" y="4262436"/>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sp>
        <p:nvSpPr>
          <p:cNvPr id="13" name="Rectangle 42">
            <a:extLst>
              <a:ext uri="{FF2B5EF4-FFF2-40B4-BE49-F238E27FC236}">
                <a16:creationId xmlns:a16="http://schemas.microsoft.com/office/drawing/2014/main" id="{69939751-F80B-F24E-89F5-90E3FD18E258}"/>
              </a:ext>
            </a:extLst>
          </p:cNvPr>
          <p:cNvSpPr/>
          <p:nvPr/>
        </p:nvSpPr>
        <p:spPr>
          <a:xfrm>
            <a:off x="2032001" y="4905370"/>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sp>
        <p:nvSpPr>
          <p:cNvPr id="14" name="Rectangle 52">
            <a:extLst>
              <a:ext uri="{FF2B5EF4-FFF2-40B4-BE49-F238E27FC236}">
                <a16:creationId xmlns:a16="http://schemas.microsoft.com/office/drawing/2014/main" id="{567C4A8A-92DD-EF4C-89B0-326C58265291}"/>
              </a:ext>
            </a:extLst>
          </p:cNvPr>
          <p:cNvSpPr/>
          <p:nvPr/>
        </p:nvSpPr>
        <p:spPr>
          <a:xfrm>
            <a:off x="3596005" y="4212694"/>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cxnSp>
        <p:nvCxnSpPr>
          <p:cNvPr id="15" name="Straight Arrow Connector 56">
            <a:extLst>
              <a:ext uri="{FF2B5EF4-FFF2-40B4-BE49-F238E27FC236}">
                <a16:creationId xmlns:a16="http://schemas.microsoft.com/office/drawing/2014/main" id="{D4481CDE-E870-9E49-BD38-4945BA5D032D}"/>
              </a:ext>
            </a:extLst>
          </p:cNvPr>
          <p:cNvCxnSpPr>
            <a:stCxn id="13" idx="3"/>
          </p:cNvCxnSpPr>
          <p:nvPr/>
        </p:nvCxnSpPr>
        <p:spPr>
          <a:xfrm flipV="1">
            <a:off x="3619499" y="4632484"/>
            <a:ext cx="1103587" cy="51744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61">
            <a:extLst>
              <a:ext uri="{FF2B5EF4-FFF2-40B4-BE49-F238E27FC236}">
                <a16:creationId xmlns:a16="http://schemas.microsoft.com/office/drawing/2014/main" id="{E5AD0AD4-D540-174E-9C85-B00E4C49C7A4}"/>
              </a:ext>
            </a:extLst>
          </p:cNvPr>
          <p:cNvSpPr/>
          <p:nvPr/>
        </p:nvSpPr>
        <p:spPr>
          <a:xfrm>
            <a:off x="5803590" y="4187983"/>
            <a:ext cx="721672" cy="348878"/>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Tree>
    <p:extLst>
      <p:ext uri="{BB962C8B-B14F-4D97-AF65-F5344CB8AC3E}">
        <p14:creationId xmlns:p14="http://schemas.microsoft.com/office/powerpoint/2010/main" val="7051152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BDB31D-1914-4344-896A-21592C94838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63137805-A3D6-C74C-8FB0-BCA22BCCED5D}"/>
              </a:ext>
            </a:extLst>
          </p:cNvPr>
          <p:cNvSpPr>
            <a:spLocks noGrp="1"/>
          </p:cNvSpPr>
          <p:nvPr>
            <p:ph idx="1"/>
          </p:nvPr>
        </p:nvSpPr>
        <p:spPr/>
        <p:txBody>
          <a:bodyPr/>
          <a:lstStyle/>
          <a:p>
            <a:r>
              <a:rPr kumimoji="1" lang="en-US" altLang="zh-CN" dirty="0">
                <a:solidFill>
                  <a:schemeClr val="accent1"/>
                </a:solidFill>
              </a:rPr>
              <a:t>Step7</a:t>
            </a:r>
            <a:r>
              <a:rPr kumimoji="1" lang="en-US" altLang="zh-CN" b="0" dirty="0"/>
              <a:t>: return to user</a:t>
            </a:r>
          </a:p>
          <a:p>
            <a:pPr lvl="1"/>
            <a:r>
              <a:rPr kumimoji="1" lang="en-US" altLang="zh-CN" dirty="0"/>
              <a:t>When all map and reduce tasks have completed</a:t>
            </a:r>
          </a:p>
          <a:p>
            <a:pPr lvl="1"/>
            <a:r>
              <a:rPr lang="en-US" altLang="zh-TW" dirty="0">
                <a:solidFill>
                  <a:prstClr val="black"/>
                </a:solidFill>
                <a:latin typeface="Verdana" pitchFamily="34" charset="0"/>
                <a:ea typeface="Verdana" pitchFamily="34" charset="0"/>
                <a:cs typeface="Verdana" pitchFamily="34" charset="0"/>
              </a:rPr>
              <a:t>Master wakes up the user program</a:t>
            </a:r>
          </a:p>
          <a:p>
            <a:pPr lvl="1"/>
            <a:r>
              <a:rPr kumimoji="1" lang="en-US" altLang="zh-CN" dirty="0">
                <a:solidFill>
                  <a:schemeClr val="tx1"/>
                </a:solidFill>
              </a:rPr>
              <a:t>The </a:t>
            </a:r>
            <a:r>
              <a:rPr kumimoji="1" lang="en-US" altLang="zh-CN" b="1" dirty="0">
                <a:solidFill>
                  <a:schemeClr val="tx1"/>
                </a:solidFill>
              </a:rPr>
              <a:t>MapReduce</a:t>
            </a:r>
            <a:r>
              <a:rPr kumimoji="1" lang="en-US" altLang="zh-CN" dirty="0">
                <a:solidFill>
                  <a:schemeClr val="tx1"/>
                </a:solidFill>
              </a:rPr>
              <a:t> call in the user program returns, and the program can resume execution</a:t>
            </a:r>
          </a:p>
          <a:p>
            <a:pPr lvl="2"/>
            <a:r>
              <a:rPr kumimoji="1" lang="en-US" altLang="zh-CN" dirty="0">
                <a:solidFill>
                  <a:schemeClr val="tx1"/>
                </a:solidFill>
              </a:rPr>
              <a:t>Output of MapReduce is available in R output files</a:t>
            </a:r>
          </a:p>
        </p:txBody>
      </p:sp>
      <p:sp>
        <p:nvSpPr>
          <p:cNvPr id="4" name="灯片编号占位符 3">
            <a:extLst>
              <a:ext uri="{FF2B5EF4-FFF2-40B4-BE49-F238E27FC236}">
                <a16:creationId xmlns:a16="http://schemas.microsoft.com/office/drawing/2014/main" id="{E60FD9AB-66D6-4A47-83CE-D75BE13F9067}"/>
              </a:ext>
            </a:extLst>
          </p:cNvPr>
          <p:cNvSpPr>
            <a:spLocks noGrp="1"/>
          </p:cNvSpPr>
          <p:nvPr>
            <p:ph type="sldNum" sz="quarter" idx="12"/>
          </p:nvPr>
        </p:nvSpPr>
        <p:spPr/>
        <p:txBody>
          <a:bodyPr/>
          <a:lstStyle/>
          <a:p>
            <a:fld id="{ADE361C3-C043-4A6E-BDCE-8DA1E7D90A3B}" type="slidenum">
              <a:rPr lang="zh-CN" altLang="en-US" smtClean="0"/>
              <a:t>58</a:t>
            </a:fld>
            <a:endParaRPr lang="zh-CN" altLang="en-US"/>
          </a:p>
        </p:txBody>
      </p:sp>
    </p:spTree>
    <p:extLst>
      <p:ext uri="{BB962C8B-B14F-4D97-AF65-F5344CB8AC3E}">
        <p14:creationId xmlns:p14="http://schemas.microsoft.com/office/powerpoint/2010/main" val="27163866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70A3A-41A6-504D-ADF8-1D3CDB0B2377}"/>
              </a:ext>
            </a:extLst>
          </p:cNvPr>
          <p:cNvSpPr>
            <a:spLocks noGrp="1"/>
          </p:cNvSpPr>
          <p:nvPr>
            <p:ph type="title"/>
          </p:nvPr>
        </p:nvSpPr>
        <p:spPr/>
        <p:txBody>
          <a:bodyPr/>
          <a:lstStyle/>
          <a:p>
            <a:r>
              <a:rPr kumimoji="1" lang="en-US" altLang="zh-CN" dirty="0"/>
              <a:t>Recall 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kumimoji="1" lang="zh-CN" altLang="en-US" dirty="0"/>
          </a:p>
        </p:txBody>
      </p:sp>
      <p:sp>
        <p:nvSpPr>
          <p:cNvPr id="4" name="灯片编号占位符 3">
            <a:extLst>
              <a:ext uri="{FF2B5EF4-FFF2-40B4-BE49-F238E27FC236}">
                <a16:creationId xmlns:a16="http://schemas.microsoft.com/office/drawing/2014/main" id="{1D9E7AD2-D5D3-234B-B5BA-0B25C7C10A86}"/>
              </a:ext>
            </a:extLst>
          </p:cNvPr>
          <p:cNvSpPr>
            <a:spLocks noGrp="1"/>
          </p:cNvSpPr>
          <p:nvPr>
            <p:ph type="sldNum" sz="quarter" idx="12"/>
          </p:nvPr>
        </p:nvSpPr>
        <p:spPr/>
        <p:txBody>
          <a:bodyPr/>
          <a:lstStyle/>
          <a:p>
            <a:fld id="{ADE361C3-C043-4A6E-BDCE-8DA1E7D90A3B}" type="slidenum">
              <a:rPr lang="zh-CN" altLang="en-US" smtClean="0"/>
              <a:t>59</a:t>
            </a:fld>
            <a:endParaRPr lang="zh-CN" altLang="en-US"/>
          </a:p>
        </p:txBody>
      </p:sp>
      <p:sp>
        <p:nvSpPr>
          <p:cNvPr id="11" name="内容占位符 10">
            <a:extLst>
              <a:ext uri="{FF2B5EF4-FFF2-40B4-BE49-F238E27FC236}">
                <a16:creationId xmlns:a16="http://schemas.microsoft.com/office/drawing/2014/main" id="{B7825191-B8FB-B24C-BF61-60C8D1F5C93F}"/>
              </a:ext>
            </a:extLst>
          </p:cNvPr>
          <p:cNvSpPr>
            <a:spLocks noGrp="1"/>
          </p:cNvSpPr>
          <p:nvPr>
            <p:ph idx="1"/>
          </p:nvPr>
        </p:nvSpPr>
        <p:spPr>
          <a:xfrm>
            <a:off x="457200" y="1993404"/>
            <a:ext cx="8229600" cy="2907540"/>
          </a:xfrm>
        </p:spPr>
        <p:txBody>
          <a:bodyPr/>
          <a:lstStyle/>
          <a:p>
            <a:r>
              <a:rPr lang="en-US" altLang="zh-CN" dirty="0"/>
              <a:t>Map:</a:t>
            </a:r>
          </a:p>
          <a:p>
            <a:pPr lvl="1"/>
            <a:r>
              <a:rPr lang="en-US" altLang="zh-CN" dirty="0"/>
              <a:t>Parse data and emit each word with a count (1)</a:t>
            </a:r>
          </a:p>
          <a:p>
            <a:r>
              <a:rPr lang="en-US" altLang="zh-CN" dirty="0"/>
              <a:t>Reduce:</a:t>
            </a:r>
          </a:p>
          <a:p>
            <a:pPr lvl="1"/>
            <a:r>
              <a:rPr lang="en-US" altLang="zh-CN" dirty="0"/>
              <a:t>Reduce: sum together counts each key (words)</a:t>
            </a:r>
          </a:p>
        </p:txBody>
      </p:sp>
      <p:sp>
        <p:nvSpPr>
          <p:cNvPr id="12" name="TextBox 4">
            <a:extLst>
              <a:ext uri="{FF2B5EF4-FFF2-40B4-BE49-F238E27FC236}">
                <a16:creationId xmlns:a16="http://schemas.microsoft.com/office/drawing/2014/main" id="{6DC8C7B2-F104-F24F-8ABA-E30552AD06CC}"/>
              </a:ext>
            </a:extLst>
          </p:cNvPr>
          <p:cNvSpPr txBox="1"/>
          <p:nvPr/>
        </p:nvSpPr>
        <p:spPr>
          <a:xfrm>
            <a:off x="723900" y="4280962"/>
            <a:ext cx="3630448" cy="924740"/>
          </a:xfrm>
          <a:prstGeom prst="rect">
            <a:avLst/>
          </a:prstGeom>
          <a:noFill/>
        </p:spPr>
        <p:txBody>
          <a:bodyPr wrap="square" rtlCol="0">
            <a:spAutoFit/>
          </a:bodyPr>
          <a:lstStyle/>
          <a:p>
            <a:pPr>
              <a:lnSpc>
                <a:spcPct val="120000"/>
              </a:lnSpc>
            </a:pPr>
            <a:r>
              <a:rPr lang="en-US" altLang="zh-CN" sz="1667" b="1" dirty="0">
                <a:solidFill>
                  <a:srgbClr val="FF0066"/>
                </a:solidFill>
                <a:latin typeface="Verdana" pitchFamily="34" charset="0"/>
              </a:rPr>
              <a:t>map</a:t>
            </a:r>
            <a:r>
              <a:rPr lang="en-US" altLang="zh-CN" sz="1667" dirty="0">
                <a:solidFill>
                  <a:srgbClr val="FF0066"/>
                </a:solidFill>
                <a:latin typeface="Verdana" pitchFamily="34" charset="0"/>
              </a:rPr>
              <a:t> </a:t>
            </a:r>
            <a:r>
              <a:rPr lang="en-US" altLang="zh-CN" sz="1500" dirty="0">
                <a:solidFill>
                  <a:srgbClr val="FF0066"/>
                </a:solidFill>
                <a:latin typeface="Verdana" pitchFamily="34" charset="0"/>
              </a:rPr>
              <a:t>(input)</a:t>
            </a:r>
          </a:p>
          <a:p>
            <a:pPr lvl="1">
              <a:lnSpc>
                <a:spcPct val="120000"/>
              </a:lnSpc>
            </a:pPr>
            <a:r>
              <a:rPr lang="en-US" altLang="zh-CN" sz="1500" dirty="0">
                <a:solidFill>
                  <a:srgbClr val="FF0066"/>
                </a:solidFill>
                <a:latin typeface="Verdana" pitchFamily="34" charset="0"/>
              </a:rPr>
              <a:t>for each word w in input</a:t>
            </a:r>
          </a:p>
          <a:p>
            <a:pPr lvl="1">
              <a:lnSpc>
                <a:spcPct val="120000"/>
              </a:lnSpc>
            </a:pPr>
            <a:r>
              <a:rPr lang="en-US" altLang="zh-CN" sz="1500" dirty="0">
                <a:solidFill>
                  <a:srgbClr val="FF0066"/>
                </a:solidFill>
                <a:latin typeface="Verdana" pitchFamily="34" charset="0"/>
              </a:rPr>
              <a:t>	</a:t>
            </a:r>
            <a:r>
              <a:rPr lang="en-US" altLang="zh-CN" sz="1500" i="1" dirty="0" err="1">
                <a:solidFill>
                  <a:srgbClr val="FF0066"/>
                </a:solidFill>
                <a:latin typeface="Verdana" pitchFamily="34" charset="0"/>
              </a:rPr>
              <a:t>EmitIntermediate</a:t>
            </a:r>
            <a:r>
              <a:rPr lang="en-US" altLang="zh-CN" sz="1500" dirty="0">
                <a:solidFill>
                  <a:srgbClr val="FF0066"/>
                </a:solidFill>
                <a:latin typeface="Verdana" pitchFamily="34" charset="0"/>
              </a:rPr>
              <a:t> (w, “1”);</a:t>
            </a:r>
          </a:p>
        </p:txBody>
      </p:sp>
      <p:sp>
        <p:nvSpPr>
          <p:cNvPr id="13" name="TextBox 5">
            <a:extLst>
              <a:ext uri="{FF2B5EF4-FFF2-40B4-BE49-F238E27FC236}">
                <a16:creationId xmlns:a16="http://schemas.microsoft.com/office/drawing/2014/main" id="{C3CC301B-DE52-6245-BD02-0CF1F4E9D995}"/>
              </a:ext>
            </a:extLst>
          </p:cNvPr>
          <p:cNvSpPr txBox="1"/>
          <p:nvPr/>
        </p:nvSpPr>
        <p:spPr>
          <a:xfrm>
            <a:off x="4684036" y="4176995"/>
            <a:ext cx="3757448" cy="1447897"/>
          </a:xfrm>
          <a:prstGeom prst="rect">
            <a:avLst/>
          </a:prstGeom>
          <a:noFill/>
        </p:spPr>
        <p:txBody>
          <a:bodyPr wrap="square" rtlCol="0">
            <a:spAutoFit/>
          </a:bodyPr>
          <a:lstStyle/>
          <a:p>
            <a:pPr>
              <a:lnSpc>
                <a:spcPct val="120000"/>
              </a:lnSpc>
            </a:pPr>
            <a:r>
              <a:rPr lang="en-US" altLang="zh-CN" sz="1500" b="1" dirty="0">
                <a:solidFill>
                  <a:srgbClr val="FF0066"/>
                </a:solidFill>
                <a:latin typeface="Verdana" pitchFamily="34" charset="0"/>
              </a:rPr>
              <a:t>Reduce</a:t>
            </a:r>
            <a:r>
              <a:rPr lang="en-US" altLang="zh-CN" sz="1500" dirty="0">
                <a:solidFill>
                  <a:srgbClr val="FF0066"/>
                </a:solidFill>
                <a:latin typeface="Verdana" pitchFamily="34" charset="0"/>
              </a:rPr>
              <a:t> (String key, Iterator values)</a:t>
            </a:r>
          </a:p>
          <a:p>
            <a:pPr lvl="1">
              <a:lnSpc>
                <a:spcPct val="120000"/>
              </a:lnSpc>
            </a:pPr>
            <a:r>
              <a:rPr lang="en-US" altLang="zh-CN" sz="1500" dirty="0" err="1">
                <a:solidFill>
                  <a:srgbClr val="FF0066"/>
                </a:solidFill>
                <a:latin typeface="Verdana" pitchFamily="34" charset="0"/>
              </a:rPr>
              <a:t>int</a:t>
            </a:r>
            <a:r>
              <a:rPr lang="en-US" altLang="zh-CN" sz="1500" dirty="0">
                <a:solidFill>
                  <a:srgbClr val="FF0066"/>
                </a:solidFill>
                <a:latin typeface="Verdana" pitchFamily="34" charset="0"/>
              </a:rPr>
              <a:t> result = 0;</a:t>
            </a:r>
          </a:p>
          <a:p>
            <a:pPr lvl="1">
              <a:lnSpc>
                <a:spcPct val="120000"/>
              </a:lnSpc>
            </a:pPr>
            <a:r>
              <a:rPr lang="en-US" altLang="zh-CN" sz="1500" dirty="0">
                <a:solidFill>
                  <a:srgbClr val="FF0066"/>
                </a:solidFill>
                <a:latin typeface="Verdana" pitchFamily="34" charset="0"/>
              </a:rPr>
              <a:t>for each v in values</a:t>
            </a:r>
          </a:p>
          <a:p>
            <a:pPr lvl="2">
              <a:lnSpc>
                <a:spcPct val="120000"/>
              </a:lnSpc>
            </a:pPr>
            <a:r>
              <a:rPr lang="en-US" altLang="zh-CN" sz="1500" dirty="0">
                <a:solidFill>
                  <a:srgbClr val="FF0066"/>
                </a:solidFill>
                <a:latin typeface="Verdana" pitchFamily="34" charset="0"/>
              </a:rPr>
              <a:t>result += </a:t>
            </a:r>
            <a:r>
              <a:rPr lang="en-US" altLang="zh-CN" sz="1500" dirty="0" err="1">
                <a:solidFill>
                  <a:srgbClr val="FF0066"/>
                </a:solidFill>
                <a:latin typeface="Verdana" pitchFamily="34" charset="0"/>
              </a:rPr>
              <a:t>ParseInt</a:t>
            </a:r>
            <a:r>
              <a:rPr lang="en-US" altLang="zh-CN" sz="1500" dirty="0">
                <a:solidFill>
                  <a:srgbClr val="FF0066"/>
                </a:solidFill>
                <a:latin typeface="Verdana" pitchFamily="34" charset="0"/>
              </a:rPr>
              <a:t> (v);</a:t>
            </a:r>
          </a:p>
          <a:p>
            <a:pPr lvl="1">
              <a:lnSpc>
                <a:spcPct val="120000"/>
              </a:lnSpc>
            </a:pPr>
            <a:r>
              <a:rPr lang="en-US" altLang="zh-CN" sz="1500" dirty="0">
                <a:solidFill>
                  <a:srgbClr val="FF0066"/>
                </a:solidFill>
                <a:latin typeface="Verdana" pitchFamily="34" charset="0"/>
              </a:rPr>
              <a:t>emit (</a:t>
            </a:r>
            <a:r>
              <a:rPr lang="en-US" altLang="zh-CN" sz="1500" i="1" dirty="0" err="1">
                <a:solidFill>
                  <a:srgbClr val="FF0066"/>
                </a:solidFill>
                <a:latin typeface="Verdana" pitchFamily="34" charset="0"/>
              </a:rPr>
              <a:t>AsString</a:t>
            </a:r>
            <a:r>
              <a:rPr lang="en-US" altLang="zh-CN" sz="1500" i="1" dirty="0">
                <a:solidFill>
                  <a:srgbClr val="FF0066"/>
                </a:solidFill>
                <a:latin typeface="Verdana" pitchFamily="34" charset="0"/>
              </a:rPr>
              <a:t> </a:t>
            </a:r>
            <a:r>
              <a:rPr lang="en-US" altLang="zh-CN" sz="1500" dirty="0">
                <a:solidFill>
                  <a:srgbClr val="FF0066"/>
                </a:solidFill>
                <a:latin typeface="Verdana" pitchFamily="34" charset="0"/>
              </a:rPr>
              <a:t>(result));</a:t>
            </a:r>
          </a:p>
        </p:txBody>
      </p:sp>
      <p:sp>
        <p:nvSpPr>
          <p:cNvPr id="8" name="Rectangle 3">
            <a:extLst>
              <a:ext uri="{FF2B5EF4-FFF2-40B4-BE49-F238E27FC236}">
                <a16:creationId xmlns:a16="http://schemas.microsoft.com/office/drawing/2014/main" id="{FBC32F58-2C38-7B48-94FF-FB67EE152E7E}"/>
              </a:ext>
            </a:extLst>
          </p:cNvPr>
          <p:cNvSpPr/>
          <p:nvPr/>
        </p:nvSpPr>
        <p:spPr>
          <a:xfrm>
            <a:off x="723900" y="1129308"/>
            <a:ext cx="7736532" cy="707886"/>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Word Count: Count # occurrences of each word in a collection of documents </a:t>
            </a:r>
          </a:p>
        </p:txBody>
      </p:sp>
    </p:spTree>
    <p:extLst>
      <p:ext uri="{BB962C8B-B14F-4D97-AF65-F5344CB8AC3E}">
        <p14:creationId xmlns:p14="http://schemas.microsoft.com/office/powerpoint/2010/main" val="41879886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79500" y="1753914"/>
            <a:ext cx="2921000"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lnSpc>
                <a:spcPct val="90000"/>
              </a:lnSpc>
            </a:pPr>
            <a:r>
              <a:rPr lang="en-US" altLang="zh-CN" sz="1333" dirty="0">
                <a:solidFill>
                  <a:schemeClr val="tx1"/>
                </a:solidFill>
                <a:latin typeface="Eras Medium ITC" pitchFamily="34" charset="0"/>
              </a:rPr>
              <a:t>      </a:t>
            </a:r>
            <a:r>
              <a:rPr lang="en-US" altLang="zh-CN" sz="1333" u="sng" dirty="0">
                <a:solidFill>
                  <a:schemeClr val="tx1"/>
                </a:solidFill>
                <a:latin typeface="Eras Medium ITC" pitchFamily="34" charset="0"/>
              </a:rPr>
              <a:t>It will be seen that this mere painstaking burrower and grub-worm of a poor devil of a Sub-Sub appears to have gone through the long </a:t>
            </a:r>
            <a:r>
              <a:rPr lang="en-US" altLang="zh-CN" sz="1333" u="sng" dirty="0" err="1">
                <a:solidFill>
                  <a:schemeClr val="tx1"/>
                </a:solidFill>
                <a:latin typeface="Eras Medium ITC" pitchFamily="34" charset="0"/>
              </a:rPr>
              <a:t>Vaticans</a:t>
            </a:r>
            <a:r>
              <a:rPr lang="en-US" altLang="zh-CN" sz="1333" u="sng" dirty="0">
                <a:solidFill>
                  <a:schemeClr val="tx1"/>
                </a:solidFill>
                <a:latin typeface="Eras Medium ITC" pitchFamily="34" charset="0"/>
              </a:rPr>
              <a:t> and </a:t>
            </a:r>
            <a:r>
              <a:rPr lang="en-US" altLang="zh-CN" sz="1333" u="sng" dirty="0" err="1">
                <a:solidFill>
                  <a:schemeClr val="tx1"/>
                </a:solidFill>
                <a:latin typeface="Eras Medium ITC" pitchFamily="34" charset="0"/>
              </a:rPr>
              <a:t>streetstalls</a:t>
            </a:r>
            <a:r>
              <a:rPr lang="en-US" altLang="zh-CN" sz="1333" u="sng" dirty="0">
                <a:solidFill>
                  <a:schemeClr val="tx1"/>
                </a:solidFill>
                <a:latin typeface="Eras Medium ITC" pitchFamily="34" charset="0"/>
              </a:rPr>
              <a:t> of the earth, picking up whatever random allusions to whales he could anyways find in any book whatsoever, sacred or profane. Therefore you must not, in every case at least, take the higgledy-piggledy whale statements, however authentic, in these extracts, for veritable gospel cetology. Far from it. As touching the ancient authors generally, as well as the poets here appearing, these extracts are solely valuable or entertaining, as affording a glancing bird's eye view of what has been promiscuously </a:t>
            </a: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6" name="Rectangle 5"/>
          <p:cNvSpPr/>
          <p:nvPr/>
        </p:nvSpPr>
        <p:spPr>
          <a:xfrm>
            <a:off x="4138692" y="1753914"/>
            <a:ext cx="1206500"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6200" tIns="38100" rIns="76200" bIns="38100" numCol="1" spcCol="0" rtlCol="0" fromWordArt="0" anchor="t" anchorCtr="0" forceAA="0" compatLnSpc="1">
            <a:prstTxWarp prst="textNoShape">
              <a:avLst/>
            </a:prstTxWarp>
            <a:noAutofit/>
          </a:bodyPr>
          <a:lstStyle/>
          <a:p>
            <a:pPr algn="just">
              <a:lnSpc>
                <a:spcPct val="90000"/>
              </a:lnSpc>
            </a:pPr>
            <a:r>
              <a:rPr lang="en-US" altLang="zh-CN" sz="1333" dirty="0">
                <a:solidFill>
                  <a:schemeClr val="tx1"/>
                </a:solidFill>
                <a:latin typeface="Eras Medium ITC" pitchFamily="34" charset="0"/>
              </a:rPr>
              <a:t>...</a:t>
            </a:r>
          </a:p>
          <a:p>
            <a:pPr algn="just">
              <a:lnSpc>
                <a:spcPct val="90000"/>
              </a:lnSpc>
            </a:pPr>
            <a:r>
              <a:rPr lang="en-US" altLang="zh-CN" sz="1333" dirty="0">
                <a:solidFill>
                  <a:schemeClr val="tx1"/>
                </a:solidFill>
                <a:latin typeface="Eras Medium ITC" pitchFamily="34" charset="0"/>
              </a:rPr>
              <a:t>it 1</a:t>
            </a:r>
          </a:p>
          <a:p>
            <a:pPr algn="just">
              <a:lnSpc>
                <a:spcPct val="90000"/>
              </a:lnSpc>
            </a:pPr>
            <a:r>
              <a:rPr lang="en-US" altLang="zh-CN" sz="1333" dirty="0">
                <a:solidFill>
                  <a:schemeClr val="tx1"/>
                </a:solidFill>
                <a:latin typeface="Eras Medium ITC" pitchFamily="34" charset="0"/>
              </a:rPr>
              <a:t>will 1</a:t>
            </a:r>
          </a:p>
          <a:p>
            <a:pPr algn="just">
              <a:lnSpc>
                <a:spcPct val="90000"/>
              </a:lnSpc>
            </a:pPr>
            <a:r>
              <a:rPr lang="en-US" altLang="zh-CN" sz="1333" dirty="0">
                <a:solidFill>
                  <a:schemeClr val="tx1"/>
                </a:solidFill>
                <a:latin typeface="Eras Medium ITC" pitchFamily="34" charset="0"/>
              </a:rPr>
              <a:t>be 1</a:t>
            </a:r>
          </a:p>
          <a:p>
            <a:pPr algn="just">
              <a:lnSpc>
                <a:spcPct val="90000"/>
              </a:lnSpc>
            </a:pPr>
            <a:r>
              <a:rPr lang="en-US" altLang="zh-CN" sz="1333" dirty="0">
                <a:solidFill>
                  <a:schemeClr val="tx1"/>
                </a:solidFill>
                <a:latin typeface="Eras Medium ITC" pitchFamily="34" charset="0"/>
              </a:rPr>
              <a:t>seen 1</a:t>
            </a:r>
          </a:p>
          <a:p>
            <a:pPr algn="just">
              <a:lnSpc>
                <a:spcPct val="90000"/>
              </a:lnSpc>
            </a:pPr>
            <a:r>
              <a:rPr lang="en-US" altLang="zh-CN" sz="1333" dirty="0">
                <a:solidFill>
                  <a:schemeClr val="tx1"/>
                </a:solidFill>
                <a:latin typeface="Eras Medium ITC" pitchFamily="34" charset="0"/>
              </a:rPr>
              <a:t>that 1</a:t>
            </a:r>
          </a:p>
          <a:p>
            <a:pPr algn="just">
              <a:lnSpc>
                <a:spcPct val="90000"/>
              </a:lnSpc>
            </a:pPr>
            <a:r>
              <a:rPr lang="en-US" altLang="zh-CN" sz="1333" dirty="0">
                <a:solidFill>
                  <a:schemeClr val="tx1"/>
                </a:solidFill>
                <a:latin typeface="Eras Medium ITC" pitchFamily="34" charset="0"/>
              </a:rPr>
              <a:t>this 1</a:t>
            </a:r>
          </a:p>
          <a:p>
            <a:pPr algn="just">
              <a:lnSpc>
                <a:spcPct val="90000"/>
              </a:lnSpc>
            </a:pPr>
            <a:r>
              <a:rPr lang="en-US" altLang="zh-CN" sz="1333" dirty="0">
                <a:solidFill>
                  <a:schemeClr val="tx1"/>
                </a:solidFill>
                <a:latin typeface="Eras Medium ITC" pitchFamily="34" charset="0"/>
              </a:rPr>
              <a:t>mere 1</a:t>
            </a:r>
          </a:p>
          <a:p>
            <a:pPr algn="just">
              <a:lnSpc>
                <a:spcPct val="90000"/>
              </a:lnSpc>
            </a:pPr>
            <a:r>
              <a:rPr lang="en-US" altLang="zh-CN" sz="1333" dirty="0">
                <a:solidFill>
                  <a:schemeClr val="tx1"/>
                </a:solidFill>
                <a:latin typeface="Eras Medium ITC" pitchFamily="34" charset="0"/>
              </a:rPr>
              <a:t>painstaking 1</a:t>
            </a:r>
          </a:p>
          <a:p>
            <a:pPr algn="just">
              <a:lnSpc>
                <a:spcPct val="90000"/>
              </a:lnSpc>
            </a:pPr>
            <a:r>
              <a:rPr lang="en-US" altLang="zh-CN" sz="1333" dirty="0">
                <a:solidFill>
                  <a:schemeClr val="tx1"/>
                </a:solidFill>
                <a:latin typeface="Eras Medium ITC" pitchFamily="34" charset="0"/>
              </a:rPr>
              <a:t>burrower 1</a:t>
            </a:r>
          </a:p>
          <a:p>
            <a:pPr algn="just">
              <a:lnSpc>
                <a:spcPct val="90000"/>
              </a:lnSpc>
            </a:pPr>
            <a:r>
              <a:rPr lang="en-US" altLang="zh-CN" sz="1333" dirty="0">
                <a:solidFill>
                  <a:schemeClr val="tx1"/>
                </a:solidFill>
                <a:latin typeface="Eras Medium ITC" pitchFamily="34" charset="0"/>
              </a:rPr>
              <a:t>and 1</a:t>
            </a:r>
          </a:p>
          <a:p>
            <a:pPr algn="just">
              <a:lnSpc>
                <a:spcPct val="90000"/>
              </a:lnSpc>
            </a:pPr>
            <a:r>
              <a:rPr lang="en-US" altLang="zh-CN" sz="1333" dirty="0">
                <a:solidFill>
                  <a:schemeClr val="tx1"/>
                </a:solidFill>
                <a:latin typeface="Eras Medium ITC" pitchFamily="34" charset="0"/>
              </a:rPr>
              <a:t>grub-worm 1</a:t>
            </a:r>
          </a:p>
          <a:p>
            <a:pPr algn="just">
              <a:lnSpc>
                <a:spcPct val="90000"/>
              </a:lnSpc>
            </a:pPr>
            <a:r>
              <a:rPr lang="en-US" altLang="zh-CN" sz="1333" dirty="0">
                <a:solidFill>
                  <a:schemeClr val="tx1"/>
                </a:solidFill>
                <a:latin typeface="Eras Medium ITC" pitchFamily="34" charset="0"/>
              </a:rPr>
              <a:t>of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poor 1</a:t>
            </a:r>
          </a:p>
          <a:p>
            <a:pPr algn="just">
              <a:lnSpc>
                <a:spcPct val="90000"/>
              </a:lnSpc>
            </a:pPr>
            <a:r>
              <a:rPr lang="en-US" altLang="zh-CN" sz="1333" dirty="0">
                <a:solidFill>
                  <a:schemeClr val="tx1"/>
                </a:solidFill>
                <a:latin typeface="Eras Medium ITC" pitchFamily="34" charset="0"/>
              </a:rPr>
              <a:t>devil 1</a:t>
            </a:r>
          </a:p>
          <a:p>
            <a:pPr algn="just">
              <a:lnSpc>
                <a:spcPct val="90000"/>
              </a:lnSpc>
            </a:pPr>
            <a:r>
              <a:rPr lang="en-US" altLang="zh-CN" sz="1333" dirty="0">
                <a:solidFill>
                  <a:schemeClr val="tx1"/>
                </a:solidFill>
                <a:latin typeface="Eras Medium ITC" pitchFamily="34" charset="0"/>
              </a:rPr>
              <a:t>of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sub-sub 1</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7" name="Rectangle 6"/>
          <p:cNvSpPr/>
          <p:nvPr/>
        </p:nvSpPr>
        <p:spPr>
          <a:xfrm>
            <a:off x="5483384" y="1753914"/>
            <a:ext cx="1214528"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nchorCtr="0"/>
          <a:lstStyle/>
          <a:p>
            <a:pPr algn="just">
              <a:lnSpc>
                <a:spcPct val="90000"/>
              </a:lnSpc>
            </a:pPr>
            <a:r>
              <a:rPr lang="en-US" altLang="zh-CN" sz="1333" dirty="0">
                <a:solidFill>
                  <a:schemeClr val="tx1"/>
                </a:solidFill>
                <a:latin typeface="Eras Medium ITC" pitchFamily="34" charset="0"/>
              </a:rPr>
              <a:t>...</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aback 1</a:t>
            </a:r>
          </a:p>
          <a:p>
            <a:pPr algn="just">
              <a:lnSpc>
                <a:spcPct val="90000"/>
              </a:lnSpc>
            </a:pPr>
            <a:r>
              <a:rPr lang="en-US" altLang="zh-CN" sz="1333" dirty="0">
                <a:solidFill>
                  <a:schemeClr val="tx1"/>
                </a:solidFill>
                <a:latin typeface="Eras Medium ITC" pitchFamily="34" charset="0"/>
              </a:rPr>
              <a:t>aback 1</a:t>
            </a:r>
          </a:p>
          <a:p>
            <a:pPr algn="just">
              <a:lnSpc>
                <a:spcPct val="90000"/>
              </a:lnSpc>
            </a:pPr>
            <a:r>
              <a:rPr lang="en-US" altLang="zh-CN" sz="1333" dirty="0">
                <a:solidFill>
                  <a:schemeClr val="tx1"/>
                </a:solidFill>
                <a:latin typeface="Eras Medium ITC" pitchFamily="34" charset="0"/>
              </a:rPr>
              <a:t>abaft 1</a:t>
            </a:r>
          </a:p>
          <a:p>
            <a:pPr algn="just">
              <a:lnSpc>
                <a:spcPct val="90000"/>
              </a:lnSpc>
            </a:pPr>
            <a:r>
              <a:rPr lang="en-US" altLang="zh-CN" sz="1333" dirty="0">
                <a:solidFill>
                  <a:schemeClr val="tx1"/>
                </a:solidFill>
                <a:latin typeface="Eras Medium ITC" pitchFamily="34" charset="0"/>
              </a:rPr>
              <a:t>abaft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abased 1</a:t>
            </a:r>
          </a:p>
          <a:p>
            <a:pPr algn="just">
              <a:lnSpc>
                <a:spcPct val="90000"/>
              </a:lnSpc>
            </a:pPr>
            <a:r>
              <a:rPr lang="en-US" altLang="zh-CN" sz="1333" dirty="0">
                <a:solidFill>
                  <a:schemeClr val="tx1"/>
                </a:solidFill>
                <a:latin typeface="Eras Medium ITC" pitchFamily="34" charset="0"/>
              </a:rPr>
              <a:t>abased 1</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8" name="Rectangle 7"/>
          <p:cNvSpPr/>
          <p:nvPr/>
        </p:nvSpPr>
        <p:spPr>
          <a:xfrm>
            <a:off x="6836103" y="1753914"/>
            <a:ext cx="1228397"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nchorCtr="0"/>
          <a:lstStyle/>
          <a:p>
            <a:pPr algn="just">
              <a:lnSpc>
                <a:spcPct val="90000"/>
              </a:lnSpc>
            </a:pPr>
            <a:r>
              <a:rPr lang="en-US" altLang="zh-CN" sz="1333" dirty="0">
                <a:solidFill>
                  <a:schemeClr val="tx1"/>
                </a:solidFill>
                <a:latin typeface="Eras Medium ITC" pitchFamily="34" charset="0"/>
              </a:rPr>
              <a:t>a 4736</a:t>
            </a:r>
          </a:p>
          <a:p>
            <a:pPr algn="just">
              <a:lnSpc>
                <a:spcPct val="90000"/>
              </a:lnSpc>
            </a:pPr>
            <a:r>
              <a:rPr lang="en-US" altLang="zh-CN" sz="1333" dirty="0">
                <a:solidFill>
                  <a:schemeClr val="tx1"/>
                </a:solidFill>
                <a:latin typeface="Eras Medium ITC" pitchFamily="34" charset="0"/>
              </a:rPr>
              <a:t>aback 2</a:t>
            </a:r>
          </a:p>
          <a:p>
            <a:pPr algn="just">
              <a:lnSpc>
                <a:spcPct val="90000"/>
              </a:lnSpc>
            </a:pPr>
            <a:r>
              <a:rPr lang="en-US" altLang="zh-CN" sz="1333" dirty="0">
                <a:solidFill>
                  <a:schemeClr val="tx1"/>
                </a:solidFill>
                <a:latin typeface="Eras Medium ITC" pitchFamily="34" charset="0"/>
              </a:rPr>
              <a:t>abaft 2</a:t>
            </a:r>
          </a:p>
          <a:p>
            <a:pPr algn="just">
              <a:lnSpc>
                <a:spcPct val="90000"/>
              </a:lnSpc>
            </a:pPr>
            <a:r>
              <a:rPr lang="en-US" altLang="zh-CN" sz="1333" dirty="0">
                <a:solidFill>
                  <a:schemeClr val="tx1"/>
                </a:solidFill>
                <a:latin typeface="Eras Medium ITC" pitchFamily="34" charset="0"/>
              </a:rPr>
              <a:t>abandon 3</a:t>
            </a:r>
          </a:p>
          <a:p>
            <a:pPr algn="just">
              <a:lnSpc>
                <a:spcPct val="90000"/>
              </a:lnSpc>
            </a:pPr>
            <a:r>
              <a:rPr lang="en-US" altLang="zh-CN" sz="1333" dirty="0">
                <a:solidFill>
                  <a:schemeClr val="tx1"/>
                </a:solidFill>
                <a:latin typeface="Eras Medium ITC" pitchFamily="34" charset="0"/>
              </a:rPr>
              <a:t>abandoned 7</a:t>
            </a:r>
          </a:p>
          <a:p>
            <a:pPr algn="just">
              <a:lnSpc>
                <a:spcPct val="90000"/>
              </a:lnSpc>
            </a:pPr>
            <a:r>
              <a:rPr lang="en-US" altLang="zh-CN" sz="1333" dirty="0">
                <a:solidFill>
                  <a:schemeClr val="tx1"/>
                </a:solidFill>
                <a:latin typeface="Eras Medium ITC" pitchFamily="34" charset="0"/>
              </a:rPr>
              <a:t>abased 2</a:t>
            </a:r>
          </a:p>
          <a:p>
            <a:pPr algn="just">
              <a:lnSpc>
                <a:spcPct val="90000"/>
              </a:lnSpc>
            </a:pPr>
            <a:r>
              <a:rPr lang="en-US" altLang="zh-CN" sz="1333" dirty="0">
                <a:solidFill>
                  <a:schemeClr val="tx1"/>
                </a:solidFill>
                <a:latin typeface="Eras Medium ITC" pitchFamily="34" charset="0"/>
              </a:rPr>
              <a:t>abasement 1</a:t>
            </a:r>
          </a:p>
          <a:p>
            <a:pPr algn="just">
              <a:lnSpc>
                <a:spcPct val="90000"/>
              </a:lnSpc>
            </a:pPr>
            <a:r>
              <a:rPr lang="en-US" altLang="zh-CN" sz="1333" dirty="0">
                <a:solidFill>
                  <a:schemeClr val="tx1"/>
                </a:solidFill>
                <a:latin typeface="Eras Medium ITC" pitchFamily="34" charset="0"/>
              </a:rPr>
              <a:t>abashed 2</a:t>
            </a:r>
          </a:p>
          <a:p>
            <a:pPr algn="just">
              <a:lnSpc>
                <a:spcPct val="90000"/>
              </a:lnSpc>
            </a:pPr>
            <a:r>
              <a:rPr lang="en-US" altLang="zh-CN" sz="1333" dirty="0">
                <a:solidFill>
                  <a:schemeClr val="tx1"/>
                </a:solidFill>
                <a:latin typeface="Eras Medium ITC" pitchFamily="34" charset="0"/>
              </a:rPr>
              <a:t>abate 1</a:t>
            </a:r>
          </a:p>
          <a:p>
            <a:pPr algn="just">
              <a:lnSpc>
                <a:spcPct val="90000"/>
              </a:lnSpc>
            </a:pPr>
            <a:r>
              <a:rPr lang="en-US" altLang="zh-CN" sz="1333" dirty="0">
                <a:solidFill>
                  <a:schemeClr val="tx1"/>
                </a:solidFill>
                <a:latin typeface="Eras Medium ITC" pitchFamily="34" charset="0"/>
              </a:rPr>
              <a:t>abated 3</a:t>
            </a:r>
          </a:p>
          <a:p>
            <a:pPr algn="just">
              <a:lnSpc>
                <a:spcPct val="90000"/>
              </a:lnSpc>
            </a:pPr>
            <a:r>
              <a:rPr lang="en-US" altLang="zh-CN" sz="1333" dirty="0">
                <a:solidFill>
                  <a:schemeClr val="tx1"/>
                </a:solidFill>
                <a:latin typeface="Eras Medium ITC" pitchFamily="34" charset="0"/>
              </a:rPr>
              <a:t>abatement 1</a:t>
            </a:r>
          </a:p>
          <a:p>
            <a:pPr algn="just">
              <a:lnSpc>
                <a:spcPct val="90000"/>
              </a:lnSpc>
            </a:pPr>
            <a:r>
              <a:rPr lang="en-US" altLang="zh-CN" sz="1333" dirty="0">
                <a:solidFill>
                  <a:schemeClr val="tx1"/>
                </a:solidFill>
                <a:latin typeface="Eras Medium ITC" pitchFamily="34" charset="0"/>
              </a:rPr>
              <a:t>abating 2</a:t>
            </a:r>
          </a:p>
          <a:p>
            <a:pPr algn="just">
              <a:lnSpc>
                <a:spcPct val="90000"/>
              </a:lnSpc>
            </a:pPr>
            <a:r>
              <a:rPr lang="en-US" altLang="zh-CN" sz="1333" dirty="0">
                <a:solidFill>
                  <a:schemeClr val="tx1"/>
                </a:solidFill>
                <a:latin typeface="Eras Medium ITC" pitchFamily="34" charset="0"/>
              </a:rPr>
              <a:t>abbreviate 1</a:t>
            </a:r>
          </a:p>
          <a:p>
            <a:pPr algn="just">
              <a:lnSpc>
                <a:spcPct val="90000"/>
              </a:lnSpc>
            </a:pPr>
            <a:r>
              <a:rPr lang="en-US" altLang="zh-CN" sz="1333" dirty="0">
                <a:solidFill>
                  <a:schemeClr val="tx1"/>
                </a:solidFill>
                <a:latin typeface="Eras Medium ITC" pitchFamily="34" charset="0"/>
              </a:rPr>
              <a:t>abbreviation 1</a:t>
            </a:r>
          </a:p>
          <a:p>
            <a:pPr algn="just">
              <a:lnSpc>
                <a:spcPct val="90000"/>
              </a:lnSpc>
            </a:pPr>
            <a:r>
              <a:rPr lang="en-US" altLang="zh-CN" sz="1333" dirty="0">
                <a:solidFill>
                  <a:schemeClr val="tx1"/>
                </a:solidFill>
                <a:latin typeface="Eras Medium ITC" pitchFamily="34" charset="0"/>
              </a:rPr>
              <a:t>abeam 1</a:t>
            </a:r>
          </a:p>
          <a:p>
            <a:pPr algn="just">
              <a:lnSpc>
                <a:spcPct val="90000"/>
              </a:lnSpc>
            </a:pPr>
            <a:r>
              <a:rPr lang="en-US" altLang="zh-CN" sz="1333" dirty="0">
                <a:solidFill>
                  <a:schemeClr val="tx1"/>
                </a:solidFill>
                <a:latin typeface="Eras Medium ITC" pitchFamily="34" charset="0"/>
              </a:rPr>
              <a:t>abed 2</a:t>
            </a:r>
          </a:p>
          <a:p>
            <a:pPr algn="just">
              <a:lnSpc>
                <a:spcPct val="90000"/>
              </a:lnSpc>
            </a:pPr>
            <a:r>
              <a:rPr lang="en-US" altLang="zh-CN" sz="1333" dirty="0" err="1">
                <a:solidFill>
                  <a:schemeClr val="tx1"/>
                </a:solidFill>
                <a:latin typeface="Eras Medium ITC" pitchFamily="34" charset="0"/>
              </a:rPr>
              <a:t>abednego</a:t>
            </a:r>
            <a:r>
              <a:rPr lang="en-US" altLang="zh-CN" sz="1333" dirty="0">
                <a:solidFill>
                  <a:schemeClr val="tx1"/>
                </a:solidFill>
                <a:latin typeface="Eras Medium ITC" pitchFamily="34" charset="0"/>
              </a:rPr>
              <a:t> 1</a:t>
            </a:r>
          </a:p>
          <a:p>
            <a:pPr algn="just">
              <a:lnSpc>
                <a:spcPct val="90000"/>
              </a:lnSpc>
            </a:pPr>
            <a:r>
              <a:rPr lang="en-US" altLang="zh-CN" sz="1333" dirty="0" err="1">
                <a:solidFill>
                  <a:schemeClr val="tx1"/>
                </a:solidFill>
                <a:latin typeface="Eras Medium ITC" pitchFamily="34" charset="0"/>
              </a:rPr>
              <a:t>abel</a:t>
            </a:r>
            <a:r>
              <a:rPr lang="en-US" altLang="zh-CN" sz="1333" dirty="0">
                <a:solidFill>
                  <a:schemeClr val="tx1"/>
                </a:solidFill>
                <a:latin typeface="Eras Medium ITC" pitchFamily="34" charset="0"/>
              </a:rPr>
              <a:t> 1</a:t>
            </a:r>
          </a:p>
          <a:p>
            <a:pPr algn="just">
              <a:lnSpc>
                <a:spcPct val="90000"/>
              </a:lnSpc>
            </a:pPr>
            <a:r>
              <a:rPr lang="en-US" altLang="zh-CN" sz="1333" dirty="0">
                <a:solidFill>
                  <a:schemeClr val="tx1"/>
                </a:solidFill>
                <a:latin typeface="Eras Medium ITC" pitchFamily="34" charset="0"/>
              </a:rPr>
              <a:t>abhorred 3</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9" name="Rectangle 8"/>
          <p:cNvSpPr/>
          <p:nvPr/>
        </p:nvSpPr>
        <p:spPr>
          <a:xfrm>
            <a:off x="1850441" y="1206500"/>
            <a:ext cx="1451559"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 file</a:t>
            </a:r>
            <a:endParaRPr lang="zh-CN" altLang="en-US" sz="1667" dirty="0">
              <a:effectLst>
                <a:outerShdw blurRad="38100" dist="38100" dir="2700000" algn="tl">
                  <a:srgbClr val="000000">
                    <a:alpha val="43137"/>
                  </a:srgbClr>
                </a:outerShdw>
              </a:effectLst>
            </a:endParaRPr>
          </a:p>
        </p:txBody>
      </p:sp>
      <p:sp>
        <p:nvSpPr>
          <p:cNvPr id="10" name="Rectangle 9"/>
          <p:cNvSpPr/>
          <p:nvPr/>
        </p:nvSpPr>
        <p:spPr>
          <a:xfrm>
            <a:off x="3813875" y="1063575"/>
            <a:ext cx="1531318"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Map</a:t>
            </a:r>
            <a:endParaRPr lang="zh-CN" altLang="en-US" sz="1667" dirty="0">
              <a:effectLst>
                <a:outerShdw blurRad="38100" dist="38100" dir="2700000" algn="tl">
                  <a:srgbClr val="000000">
                    <a:alpha val="43137"/>
                  </a:srgbClr>
                </a:outerShdw>
              </a:effectLst>
            </a:endParaRPr>
          </a:p>
        </p:txBody>
      </p:sp>
      <p:sp>
        <p:nvSpPr>
          <p:cNvPr id="11" name="Rectangle 10"/>
          <p:cNvSpPr/>
          <p:nvPr/>
        </p:nvSpPr>
        <p:spPr>
          <a:xfrm>
            <a:off x="5345193" y="1063575"/>
            <a:ext cx="1352720"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Sort</a:t>
            </a:r>
            <a:endParaRPr lang="zh-CN" altLang="en-US" sz="1667" dirty="0">
              <a:effectLst>
                <a:outerShdw blurRad="38100" dist="38100" dir="2700000" algn="tl">
                  <a:srgbClr val="000000">
                    <a:alpha val="43137"/>
                  </a:srgbClr>
                </a:outerShdw>
              </a:effectLst>
            </a:endParaRPr>
          </a:p>
        </p:txBody>
      </p:sp>
      <p:sp>
        <p:nvSpPr>
          <p:cNvPr id="12" name="Rectangle 11"/>
          <p:cNvSpPr/>
          <p:nvPr/>
        </p:nvSpPr>
        <p:spPr>
          <a:xfrm>
            <a:off x="6930589" y="1063575"/>
            <a:ext cx="1559658"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Reduce</a:t>
            </a:r>
            <a:endParaRPr lang="zh-CN" altLang="en-US" sz="1667" dirty="0">
              <a:effectLst>
                <a:outerShdw blurRad="38100" dist="38100" dir="2700000" algn="tl">
                  <a:srgbClr val="000000">
                    <a:alpha val="43137"/>
                  </a:srgbClr>
                </a:outerShdw>
              </a:effectLst>
            </a:endParaRPr>
          </a:p>
        </p:txBody>
      </p:sp>
      <p:sp>
        <p:nvSpPr>
          <p:cNvPr id="13" name="Rectangle 12"/>
          <p:cNvSpPr/>
          <p:nvPr/>
        </p:nvSpPr>
        <p:spPr>
          <a:xfrm>
            <a:off x="3936274" y="1432372"/>
            <a:ext cx="1611339" cy="323165"/>
          </a:xfrm>
          <a:prstGeom prst="rect">
            <a:avLst/>
          </a:prstGeom>
        </p:spPr>
        <p:txBody>
          <a:bodyPr wrap="none">
            <a:spAutoFit/>
          </a:bodyPr>
          <a:lstStyle/>
          <a:p>
            <a:pPr algn="ctr"/>
            <a:r>
              <a:rPr lang="en-US" altLang="zh-CN" sz="1500" u="sng" dirty="0">
                <a:solidFill>
                  <a:schemeClr val="dk1"/>
                </a:solidFill>
                <a:latin typeface="Verdana" pitchFamily="34" charset="0"/>
                <a:ea typeface="Verdana" pitchFamily="34" charset="0"/>
                <a:cs typeface="Verdana" pitchFamily="34" charset="0"/>
              </a:rPr>
              <a:t>[Intermediate]</a:t>
            </a:r>
            <a:endParaRPr lang="zh-CN" altLang="en-US" sz="1500" u="sng" dirty="0"/>
          </a:p>
        </p:txBody>
      </p:sp>
      <p:sp>
        <p:nvSpPr>
          <p:cNvPr id="14" name="Right Arrow 13"/>
          <p:cNvSpPr/>
          <p:nvPr/>
        </p:nvSpPr>
        <p:spPr>
          <a:xfrm>
            <a:off x="3492500" y="3111500"/>
            <a:ext cx="1249442" cy="889000"/>
          </a:xfrm>
          <a:prstGeom prst="rightArrow">
            <a:avLst>
              <a:gd name="adj1" fmla="val 60345"/>
              <a:gd name="adj2" fmla="val 40948"/>
            </a:avLst>
          </a:prstGeom>
          <a:solidFill>
            <a:srgbClr val="00B0F0">
              <a:alpha val="80000"/>
            </a:srgbClr>
          </a:solidFill>
          <a:ln w="571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33" b="1" dirty="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Map</a:t>
            </a:r>
            <a:endParaRPr lang="zh-CN" altLang="en-US" sz="2333" b="1" dirty="0">
              <a:solidFill>
                <a:schemeClr val="tx1"/>
              </a:solidFill>
              <a:effectLst>
                <a:outerShdw blurRad="38100" dist="38100" dir="2700000" algn="tl">
                  <a:srgbClr val="000000">
                    <a:alpha val="43137"/>
                  </a:srgbClr>
                </a:outerShdw>
              </a:effectLst>
              <a:latin typeface="Verdana" pitchFamily="34" charset="0"/>
              <a:cs typeface="Verdana" pitchFamily="34" charset="0"/>
            </a:endParaRPr>
          </a:p>
        </p:txBody>
      </p:sp>
      <p:sp>
        <p:nvSpPr>
          <p:cNvPr id="15" name="Right Arrow 14"/>
          <p:cNvSpPr/>
          <p:nvPr/>
        </p:nvSpPr>
        <p:spPr>
          <a:xfrm>
            <a:off x="5207000" y="3111500"/>
            <a:ext cx="2286000" cy="889000"/>
          </a:xfrm>
          <a:prstGeom prst="rightArrow">
            <a:avLst>
              <a:gd name="adj1" fmla="val 65517"/>
              <a:gd name="adj2" fmla="val 50000"/>
            </a:avLst>
          </a:prstGeom>
          <a:solidFill>
            <a:srgbClr val="00B0F0">
              <a:alpha val="80000"/>
            </a:srgbClr>
          </a:solidFill>
          <a:ln w="571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33" b="1" dirty="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Reduce</a:t>
            </a:r>
            <a:endParaRPr lang="zh-CN" altLang="en-US" sz="2333" b="1" dirty="0">
              <a:solidFill>
                <a:schemeClr val="tx1"/>
              </a:solidFill>
              <a:effectLst>
                <a:outerShdw blurRad="38100" dist="38100" dir="2700000" algn="tl">
                  <a:srgbClr val="000000">
                    <a:alpha val="43137"/>
                  </a:srgbClr>
                </a:outerShdw>
              </a:effectLst>
              <a:latin typeface="Verdana" pitchFamily="34" charset="0"/>
              <a:cs typeface="Verdana" pitchFamily="34" charset="0"/>
            </a:endParaRPr>
          </a:p>
        </p:txBody>
      </p:sp>
      <p:sp>
        <p:nvSpPr>
          <p:cNvPr id="4" name="标题 3">
            <a:extLst>
              <a:ext uri="{FF2B5EF4-FFF2-40B4-BE49-F238E27FC236}">
                <a16:creationId xmlns:a16="http://schemas.microsoft.com/office/drawing/2014/main" id="{533753E8-F7EE-FC49-9861-160E2B530F02}"/>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 re-visited</a:t>
            </a:r>
            <a:r>
              <a:rPr kumimoji="1" lang="zh-CN" altLang="en-US" dirty="0"/>
              <a:t>：</a:t>
            </a:r>
            <a:r>
              <a:rPr kumimoji="1" lang="en-US" altLang="zh-CN" dirty="0"/>
              <a:t>Word</a:t>
            </a:r>
            <a:r>
              <a:rPr kumimoji="1" lang="zh-CN" altLang="en-US" dirty="0"/>
              <a:t> </a:t>
            </a:r>
            <a:r>
              <a:rPr kumimoji="1" lang="en-US" altLang="zh-CN" dirty="0"/>
              <a:t>count</a:t>
            </a:r>
            <a:endParaRPr lang="zh-CN" altLang="en-US" dirty="0"/>
          </a:p>
        </p:txBody>
      </p:sp>
    </p:spTree>
    <p:extLst>
      <p:ext uri="{BB962C8B-B14F-4D97-AF65-F5344CB8AC3E}">
        <p14:creationId xmlns:p14="http://schemas.microsoft.com/office/powerpoint/2010/main" val="73013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par>
                                <p:cTn id="20" presetID="1" presetClass="entr" presetSubtype="0" fill="hold" grpId="0" nodeType="withEffect">
                                  <p:stCondLst>
                                    <p:cond delay="250"/>
                                  </p:stCondLst>
                                  <p:childTnLst>
                                    <p:set>
                                      <p:cBhvr>
                                        <p:cTn id="21" dur="1" fill="hold">
                                          <p:stCondLst>
                                            <p:cond delay="0"/>
                                          </p:stCondLst>
                                        </p:cTn>
                                        <p:tgtEl>
                                          <p:spTgt spid="7"/>
                                        </p:tgtEl>
                                        <p:attrNameLst>
                                          <p:attrName>style.visibility</p:attrName>
                                        </p:attrNameLst>
                                      </p:cBhvr>
                                      <p:to>
                                        <p:strVal val="visible"/>
                                      </p:to>
                                    </p:set>
                                  </p:childTnLst>
                                </p:cTn>
                              </p:par>
                              <p:par>
                                <p:cTn id="22" presetID="1" presetClass="entr" presetSubtype="0" fill="hold" grpId="0" nodeType="withEffect">
                                  <p:stCondLst>
                                    <p:cond delay="250"/>
                                  </p:stCondLst>
                                  <p:childTnLst>
                                    <p:set>
                                      <p:cBhvr>
                                        <p:cTn id="23" dur="1" fill="hold">
                                          <p:stCondLst>
                                            <p:cond delay="0"/>
                                          </p:stCondLst>
                                        </p:cTn>
                                        <p:tgtEl>
                                          <p:spTgt spid="11"/>
                                        </p:tgtEl>
                                        <p:attrNameLst>
                                          <p:attrName>style.visibility</p:attrName>
                                        </p:attrNameLst>
                                      </p:cBhvr>
                                      <p:to>
                                        <p:strVal val="visible"/>
                                      </p:to>
                                    </p:set>
                                  </p:childTnLst>
                                </p:cTn>
                              </p:par>
                              <p:par>
                                <p:cTn id="24" presetID="1" presetClass="entr" presetSubtype="0" fill="hold" grpId="0" nodeType="withEffect">
                                  <p:stCondLst>
                                    <p:cond delay="500"/>
                                  </p:stCondLst>
                                  <p:childTnLst>
                                    <p:set>
                                      <p:cBhvr>
                                        <p:cTn id="25" dur="1" fill="hold">
                                          <p:stCondLst>
                                            <p:cond delay="0"/>
                                          </p:stCondLst>
                                        </p:cTn>
                                        <p:tgtEl>
                                          <p:spTgt spid="8"/>
                                        </p:tgtEl>
                                        <p:attrNameLst>
                                          <p:attrName>style.visibility</p:attrName>
                                        </p:attrNameLst>
                                      </p:cBhvr>
                                      <p:to>
                                        <p:strVal val="visible"/>
                                      </p:to>
                                    </p:set>
                                  </p:childTnLst>
                                </p:cTn>
                              </p:par>
                              <p:par>
                                <p:cTn id="26" presetID="1" presetClass="entr" presetSubtype="0" fill="hold" grpId="0" nodeType="withEffect">
                                  <p:stCondLst>
                                    <p:cond delay="50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1" grpId="0"/>
      <p:bldP spid="12" grpId="0"/>
      <p:bldP spid="13" grpId="0"/>
      <p:bldP spid="14" grpId="0" animBg="1"/>
      <p:bldP spid="1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4C7AAD-4109-074D-83A5-67E90B4C1759}"/>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E80AB517-EE13-EF41-A41B-6091A50A7ED9}"/>
              </a:ext>
            </a:extLst>
          </p:cNvPr>
          <p:cNvSpPr>
            <a:spLocks noGrp="1"/>
          </p:cNvSpPr>
          <p:nvPr>
            <p:ph idx="1"/>
          </p:nvPr>
        </p:nvSpPr>
        <p:spPr>
          <a:xfrm>
            <a:off x="457200" y="1129308"/>
            <a:ext cx="8229600" cy="4032448"/>
          </a:xfrm>
        </p:spPr>
        <p:txBody>
          <a:bodyPr>
            <a:normAutofit/>
          </a:bodyPr>
          <a:lstStyle/>
          <a:p>
            <a:r>
              <a:rPr kumimoji="1" lang="en-US" altLang="zh-CN" dirty="0"/>
              <a:t>Distributed grep</a:t>
            </a:r>
          </a:p>
          <a:p>
            <a:pPr lvl="1"/>
            <a:r>
              <a:rPr kumimoji="1" lang="en-US" altLang="zh-CN" i="1" u="sng" dirty="0">
                <a:solidFill>
                  <a:srgbClr val="C00000"/>
                </a:solidFill>
              </a:rPr>
              <a:t>Search for words in lots of documents</a:t>
            </a:r>
          </a:p>
          <a:p>
            <a:pPr lvl="1"/>
            <a:r>
              <a:rPr kumimoji="1" lang="en-US" altLang="zh-CN" b="1" dirty="0">
                <a:solidFill>
                  <a:srgbClr val="C00000"/>
                </a:solidFill>
              </a:rPr>
              <a:t>Map</a:t>
            </a:r>
            <a:r>
              <a:rPr kumimoji="1" lang="en-US" altLang="zh-CN" dirty="0"/>
              <a:t>: emit a line if it matches a given pattern</a:t>
            </a:r>
          </a:p>
          <a:p>
            <a:pPr lvl="1"/>
            <a:r>
              <a:rPr kumimoji="1" lang="en-US" altLang="zh-CN" b="1" dirty="0">
                <a:solidFill>
                  <a:srgbClr val="C00000"/>
                </a:solidFill>
              </a:rPr>
              <a:t>Reduce</a:t>
            </a:r>
            <a:r>
              <a:rPr kumimoji="1" lang="en-US" altLang="zh-CN" dirty="0"/>
              <a:t>: just output the intermediate data</a:t>
            </a:r>
          </a:p>
          <a:p>
            <a:pPr lvl="1"/>
            <a:endParaRPr kumimoji="1" lang="en-US" altLang="zh-CN" dirty="0"/>
          </a:p>
          <a:p>
            <a:r>
              <a:rPr kumimoji="1" lang="en-US" altLang="zh-CN" dirty="0"/>
              <a:t>Count URL access frequency</a:t>
            </a:r>
          </a:p>
          <a:p>
            <a:pPr lvl="1"/>
            <a:r>
              <a:rPr kumimoji="1" lang="en-US" altLang="zh-CN" i="1" u="sng" dirty="0">
                <a:solidFill>
                  <a:srgbClr val="C00000"/>
                </a:solidFill>
              </a:rPr>
              <a:t>Find the frequency of each URL in web logs</a:t>
            </a:r>
          </a:p>
          <a:p>
            <a:pPr lvl="1"/>
            <a:r>
              <a:rPr kumimoji="1" lang="en-US" altLang="zh-CN" b="1" dirty="0">
                <a:solidFill>
                  <a:srgbClr val="C00000"/>
                </a:solidFill>
              </a:rPr>
              <a:t>Map</a:t>
            </a:r>
            <a:r>
              <a:rPr kumimoji="1" lang="en-US" altLang="zh-CN" dirty="0"/>
              <a:t>: process logs of web page access; </a:t>
            </a:r>
            <a:br>
              <a:rPr kumimoji="1" lang="en-US" altLang="zh-CN" dirty="0"/>
            </a:br>
            <a:r>
              <a:rPr kumimoji="1" lang="en-US" altLang="zh-CN" dirty="0"/>
              <a:t>        output &lt;URL, 1&gt;</a:t>
            </a:r>
          </a:p>
          <a:p>
            <a:pPr lvl="1"/>
            <a:r>
              <a:rPr kumimoji="1" lang="en-US" altLang="zh-CN" b="1" dirty="0">
                <a:solidFill>
                  <a:srgbClr val="C00000"/>
                </a:solidFill>
              </a:rPr>
              <a:t>Reduce</a:t>
            </a:r>
            <a:r>
              <a:rPr kumimoji="1" lang="en-US" altLang="zh-CN" dirty="0"/>
              <a:t>: add all values for the same URL</a:t>
            </a:r>
          </a:p>
        </p:txBody>
      </p:sp>
      <p:sp>
        <p:nvSpPr>
          <p:cNvPr id="4" name="灯片编号占位符 3">
            <a:extLst>
              <a:ext uri="{FF2B5EF4-FFF2-40B4-BE49-F238E27FC236}">
                <a16:creationId xmlns:a16="http://schemas.microsoft.com/office/drawing/2014/main" id="{A0B5DF78-1488-3D4E-83AD-DFBA72DB3916}"/>
              </a:ext>
            </a:extLst>
          </p:cNvPr>
          <p:cNvSpPr>
            <a:spLocks noGrp="1"/>
          </p:cNvSpPr>
          <p:nvPr>
            <p:ph type="sldNum" sz="quarter" idx="12"/>
          </p:nvPr>
        </p:nvSpPr>
        <p:spPr/>
        <p:txBody>
          <a:bodyPr/>
          <a:lstStyle/>
          <a:p>
            <a:fld id="{ADE361C3-C043-4A6E-BDCE-8DA1E7D90A3B}" type="slidenum">
              <a:rPr lang="zh-CN" altLang="en-US" smtClean="0"/>
              <a:t>61</a:t>
            </a:fld>
            <a:endParaRPr lang="zh-CN" altLang="en-US"/>
          </a:p>
        </p:txBody>
      </p:sp>
    </p:spTree>
    <p:extLst>
      <p:ext uri="{BB962C8B-B14F-4D97-AF65-F5344CB8AC3E}">
        <p14:creationId xmlns:p14="http://schemas.microsoft.com/office/powerpoint/2010/main" val="16134536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BDDB38-3A98-FE4E-B8F6-0BA9C8E5CAE6}"/>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2FDDA666-B3EB-0348-8B75-97630B8EF23E}"/>
              </a:ext>
            </a:extLst>
          </p:cNvPr>
          <p:cNvSpPr>
            <a:spLocks noGrp="1"/>
          </p:cNvSpPr>
          <p:nvPr>
            <p:ph idx="1"/>
          </p:nvPr>
        </p:nvSpPr>
        <p:spPr>
          <a:xfrm>
            <a:off x="457200" y="1129308"/>
            <a:ext cx="8579296" cy="4896544"/>
          </a:xfrm>
        </p:spPr>
        <p:txBody>
          <a:bodyPr>
            <a:normAutofit/>
          </a:bodyPr>
          <a:lstStyle/>
          <a:p>
            <a:r>
              <a:rPr kumimoji="1" lang="en" altLang="zh-CN" dirty="0"/>
              <a:t>Inverted index</a:t>
            </a:r>
          </a:p>
          <a:p>
            <a:pPr lvl="1"/>
            <a:r>
              <a:rPr kumimoji="1" lang="en-US" altLang="zh-CN" i="1" u="sng" dirty="0">
                <a:solidFill>
                  <a:srgbClr val="C00000"/>
                </a:solidFill>
              </a:rPr>
              <a:t>Find what documents contain a specific word</a:t>
            </a:r>
          </a:p>
          <a:p>
            <a:pPr lvl="1"/>
            <a:r>
              <a:rPr kumimoji="1" lang="en-US" altLang="zh-CN" b="1" dirty="0">
                <a:solidFill>
                  <a:srgbClr val="C00000"/>
                </a:solidFill>
              </a:rPr>
              <a:t>Map</a:t>
            </a:r>
            <a:r>
              <a:rPr kumimoji="1" lang="en-US" altLang="zh-CN" dirty="0"/>
              <a:t>: parse document, emit &lt;word, doc-ID&gt;</a:t>
            </a:r>
          </a:p>
          <a:p>
            <a:pPr lvl="1"/>
            <a:r>
              <a:rPr kumimoji="1" lang="en-US" altLang="zh-CN" b="1" dirty="0">
                <a:solidFill>
                  <a:srgbClr val="C00000"/>
                </a:solidFill>
              </a:rPr>
              <a:t>Reduce</a:t>
            </a:r>
            <a:r>
              <a:rPr kumimoji="1" lang="en-US" altLang="zh-CN" dirty="0"/>
              <a:t>: sort the doc-ID for each word, and output &lt;word, list(doc-ID)&gt;</a:t>
            </a:r>
          </a:p>
          <a:p>
            <a:pPr lvl="1"/>
            <a:endParaRPr kumimoji="1" lang="en-US" altLang="zh-CN" dirty="0"/>
          </a:p>
          <a:p>
            <a:r>
              <a:rPr kumimoji="1" lang="en" altLang="zh-CN" dirty="0"/>
              <a:t>Reverse web-link graph</a:t>
            </a:r>
          </a:p>
          <a:p>
            <a:pPr lvl="1"/>
            <a:r>
              <a:rPr kumimoji="1" lang="en-US" altLang="zh-CN" i="1" u="sng" dirty="0">
                <a:solidFill>
                  <a:srgbClr val="C00000"/>
                </a:solidFill>
              </a:rPr>
              <a:t>Find where page links come from </a:t>
            </a:r>
          </a:p>
          <a:p>
            <a:pPr lvl="1"/>
            <a:r>
              <a:rPr kumimoji="1" lang="en-US" altLang="zh-CN" b="1" dirty="0">
                <a:solidFill>
                  <a:srgbClr val="C00000"/>
                </a:solidFill>
              </a:rPr>
              <a:t>Map</a:t>
            </a:r>
            <a:r>
              <a:rPr kumimoji="1" lang="en-US" altLang="zh-CN" dirty="0"/>
              <a:t>: output &lt;target, source&gt; for each link to target in a page source</a:t>
            </a:r>
          </a:p>
          <a:p>
            <a:pPr lvl="1"/>
            <a:r>
              <a:rPr kumimoji="1" lang="en-US" altLang="zh-CN" b="1" dirty="0">
                <a:solidFill>
                  <a:srgbClr val="C00000"/>
                </a:solidFill>
              </a:rPr>
              <a:t>Reduce</a:t>
            </a:r>
            <a:r>
              <a:rPr kumimoji="1" lang="en-US" altLang="zh-CN" dirty="0"/>
              <a:t>: concatenate all source for each target,</a:t>
            </a:r>
            <a:r>
              <a:rPr kumimoji="1" lang="zh-CN" altLang="en-US" dirty="0"/>
              <a:t> </a:t>
            </a:r>
            <a:r>
              <a:rPr kumimoji="1" lang="en-US" altLang="zh-CN" dirty="0"/>
              <a:t>output &lt;target, list(source)&gt;</a:t>
            </a:r>
          </a:p>
        </p:txBody>
      </p:sp>
      <p:sp>
        <p:nvSpPr>
          <p:cNvPr id="4" name="灯片编号占位符 3">
            <a:extLst>
              <a:ext uri="{FF2B5EF4-FFF2-40B4-BE49-F238E27FC236}">
                <a16:creationId xmlns:a16="http://schemas.microsoft.com/office/drawing/2014/main" id="{6C30202E-AB0C-3F44-A17E-D4016813099F}"/>
              </a:ext>
            </a:extLst>
          </p:cNvPr>
          <p:cNvSpPr>
            <a:spLocks noGrp="1"/>
          </p:cNvSpPr>
          <p:nvPr>
            <p:ph type="sldNum" sz="quarter" idx="12"/>
          </p:nvPr>
        </p:nvSpPr>
        <p:spPr/>
        <p:txBody>
          <a:bodyPr/>
          <a:lstStyle/>
          <a:p>
            <a:fld id="{ADE361C3-C043-4A6E-BDCE-8DA1E7D90A3B}" type="slidenum">
              <a:rPr lang="zh-CN" altLang="en-US" smtClean="0"/>
              <a:t>62</a:t>
            </a:fld>
            <a:endParaRPr lang="zh-CN" altLang="en-US"/>
          </a:p>
        </p:txBody>
      </p:sp>
    </p:spTree>
    <p:extLst>
      <p:ext uri="{BB962C8B-B14F-4D97-AF65-F5344CB8AC3E}">
        <p14:creationId xmlns:p14="http://schemas.microsoft.com/office/powerpoint/2010/main" val="4364734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03F3B0-0BD5-BD46-9E1F-A897CF40E1EB}"/>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9AA008D2-BCEB-9D4E-89B2-79D13538E184}"/>
              </a:ext>
            </a:extLst>
          </p:cNvPr>
          <p:cNvSpPr>
            <a:spLocks noGrp="1"/>
          </p:cNvSpPr>
          <p:nvPr>
            <p:ph idx="1"/>
          </p:nvPr>
        </p:nvSpPr>
        <p:spPr/>
        <p:txBody>
          <a:bodyPr/>
          <a:lstStyle/>
          <a:p>
            <a:r>
              <a:rPr kumimoji="1" lang="en-US" altLang="zh-CN" b="0" dirty="0"/>
              <a:t>Google </a:t>
            </a:r>
            <a:r>
              <a:rPr kumimoji="1" lang="en-US" altLang="zh-CN" dirty="0">
                <a:solidFill>
                  <a:srgbClr val="C00000"/>
                </a:solidFill>
              </a:rPr>
              <a:t>used </a:t>
            </a:r>
            <a:r>
              <a:rPr kumimoji="1" lang="en-US" altLang="zh-CN" b="0" dirty="0"/>
              <a:t>MapReduce to support distributed computing </a:t>
            </a:r>
          </a:p>
          <a:p>
            <a:pPr lvl="1"/>
            <a:r>
              <a:rPr kumimoji="1" lang="en-US" altLang="zh-CN" dirty="0"/>
              <a:t>Large-scale machine learning jobs</a:t>
            </a:r>
          </a:p>
          <a:p>
            <a:pPr lvl="1"/>
            <a:r>
              <a:rPr kumimoji="1" lang="en-US" altLang="zh-CN" dirty="0"/>
              <a:t>Large-scale graph analytic jobs</a:t>
            </a:r>
            <a:endParaRPr kumimoji="1" lang="en-US" altLang="zh-CN" b="0" dirty="0"/>
          </a:p>
          <a:p>
            <a:pPr lvl="1"/>
            <a:r>
              <a:rPr kumimoji="1" lang="en-US" altLang="zh-CN" b="0" dirty="0"/>
              <a:t>Etc. </a:t>
            </a:r>
            <a:endParaRPr kumimoji="1" lang="zh-CN" altLang="en-US" b="0" dirty="0"/>
          </a:p>
        </p:txBody>
      </p:sp>
      <p:sp>
        <p:nvSpPr>
          <p:cNvPr id="4" name="灯片编号占位符 3">
            <a:extLst>
              <a:ext uri="{FF2B5EF4-FFF2-40B4-BE49-F238E27FC236}">
                <a16:creationId xmlns:a16="http://schemas.microsoft.com/office/drawing/2014/main" id="{7082E1A3-E776-5542-85AF-5CAD7736AFDB}"/>
              </a:ext>
            </a:extLst>
          </p:cNvPr>
          <p:cNvSpPr>
            <a:spLocks noGrp="1"/>
          </p:cNvSpPr>
          <p:nvPr>
            <p:ph type="sldNum" sz="quarter" idx="12"/>
          </p:nvPr>
        </p:nvSpPr>
        <p:spPr/>
        <p:txBody>
          <a:bodyPr/>
          <a:lstStyle/>
          <a:p>
            <a:fld id="{ADE361C3-C043-4A6E-BDCE-8DA1E7D90A3B}" type="slidenum">
              <a:rPr lang="zh-CN" altLang="en-US" smtClean="0"/>
              <a:t>63</a:t>
            </a:fld>
            <a:endParaRPr lang="zh-CN" altLang="en-US"/>
          </a:p>
        </p:txBody>
      </p:sp>
    </p:spTree>
    <p:extLst>
      <p:ext uri="{BB962C8B-B14F-4D97-AF65-F5344CB8AC3E}">
        <p14:creationId xmlns:p14="http://schemas.microsoft.com/office/powerpoint/2010/main" val="33742536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Recall, common challenges of  Distributed Computing</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a:xfrm>
            <a:off x="457200" y="1129308"/>
            <a:ext cx="8229600" cy="4356826"/>
          </a:xfrm>
        </p:spPr>
        <p:txBody>
          <a:bodyPr/>
          <a:lstStyle/>
          <a:p>
            <a:pPr marL="342900" indent="-342900">
              <a:buAutoNum type="arabicPeriod"/>
            </a:pPr>
            <a:r>
              <a:rPr kumimoji="1" lang="en-US" altLang="zh-CN" b="0" dirty="0"/>
              <a:t>Sending </a:t>
            </a:r>
            <a:r>
              <a:rPr kumimoji="1" lang="en-US" altLang="zh-CN" dirty="0">
                <a:solidFill>
                  <a:srgbClr val="C00000"/>
                </a:solidFill>
              </a:rPr>
              <a:t>data</a:t>
            </a:r>
            <a:r>
              <a:rPr kumimoji="1" lang="en-US" altLang="zh-CN" b="0" dirty="0"/>
              <a:t> to/from nodes</a:t>
            </a:r>
          </a:p>
          <a:p>
            <a:pPr marL="342900" indent="-342900">
              <a:buAutoNum type="arabicPeriod"/>
            </a:pPr>
            <a:r>
              <a:rPr kumimoji="1" lang="en-US" altLang="zh-CN" dirty="0">
                <a:solidFill>
                  <a:srgbClr val="C00000"/>
                </a:solidFill>
              </a:rPr>
              <a:t>Coordinating</a:t>
            </a:r>
            <a:r>
              <a:rPr kumimoji="1" lang="en-US" altLang="zh-CN" b="0" dirty="0"/>
              <a:t> among nodes</a:t>
            </a:r>
          </a:p>
          <a:p>
            <a:pPr marL="342900" indent="-342900">
              <a:buAutoNum type="arabicPeriod"/>
            </a:pPr>
            <a:r>
              <a:rPr kumimoji="1" lang="en-US" altLang="zh-CN" b="0" dirty="0"/>
              <a:t>Recovering from node </a:t>
            </a:r>
            <a:r>
              <a:rPr kumimoji="1" lang="en-US" altLang="zh-CN" dirty="0">
                <a:solidFill>
                  <a:srgbClr val="C00000"/>
                </a:solidFill>
              </a:rPr>
              <a:t>failure</a:t>
            </a:r>
          </a:p>
          <a:p>
            <a:pPr marL="342900" indent="-342900">
              <a:buAutoNum type="arabicPeriod"/>
            </a:pPr>
            <a:r>
              <a:rPr kumimoji="1" lang="en-US" altLang="zh-CN" b="0" dirty="0"/>
              <a:t>Optimizing for </a:t>
            </a:r>
            <a:r>
              <a:rPr kumimoji="1" lang="en-US" altLang="zh-CN" dirty="0">
                <a:solidFill>
                  <a:srgbClr val="C00000"/>
                </a:solidFill>
              </a:rPr>
              <a:t>locality</a:t>
            </a:r>
          </a:p>
          <a:p>
            <a:pPr marL="342900" indent="-342900">
              <a:buAutoNum type="arabicPeriod"/>
            </a:pPr>
            <a:r>
              <a:rPr kumimoji="1" lang="en-US" altLang="zh-CN" dirty="0">
                <a:solidFill>
                  <a:srgbClr val="C00000"/>
                </a:solidFill>
              </a:rPr>
              <a:t>Partition</a:t>
            </a:r>
            <a:r>
              <a:rPr kumimoji="1" lang="en-US" altLang="zh-CN" b="0" dirty="0">
                <a:solidFill>
                  <a:schemeClr val="tx1"/>
                </a:solidFill>
              </a:rPr>
              <a:t> the data to enable more parallelism </a:t>
            </a:r>
          </a:p>
          <a:p>
            <a:endParaRPr kumimoji="1" lang="en-US" altLang="zh-CN" b="0" dirty="0">
              <a:solidFill>
                <a:schemeClr val="tx1"/>
              </a:solidFill>
            </a:endParaRPr>
          </a:p>
          <a:p>
            <a:r>
              <a:rPr kumimoji="1" lang="en-US" altLang="zh-CN" b="0" dirty="0">
                <a:solidFill>
                  <a:schemeClr val="tx1"/>
                </a:solidFill>
              </a:rPr>
              <a:t>How does MapReduce handle</a:t>
            </a:r>
            <a:r>
              <a:rPr kumimoji="1" lang="zh-CN" altLang="en-US" b="0" dirty="0">
                <a:solidFill>
                  <a:schemeClr val="tx1"/>
                </a:solidFill>
              </a:rPr>
              <a:t> </a:t>
            </a:r>
            <a:r>
              <a:rPr kumimoji="1" lang="en-US" altLang="zh-CN" b="0" dirty="0">
                <a:solidFill>
                  <a:schemeClr val="tx1"/>
                </a:solidFill>
              </a:rPr>
              <a:t>these</a:t>
            </a:r>
            <a:r>
              <a:rPr kumimoji="1" lang="zh-CN" altLang="en-US" b="0" dirty="0">
                <a:solidFill>
                  <a:schemeClr val="tx1"/>
                </a:solidFill>
              </a:rPr>
              <a:t> </a:t>
            </a:r>
            <a:r>
              <a:rPr kumimoji="1" lang="en-US" altLang="zh-CN" b="0" dirty="0">
                <a:solidFill>
                  <a:schemeClr val="tx1"/>
                </a:solidFill>
              </a:rPr>
              <a:t>challenges? </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64</a:t>
            </a:fld>
            <a:endParaRPr lang="zh-CN" altLang="en-US"/>
          </a:p>
        </p:txBody>
      </p:sp>
      <p:sp>
        <p:nvSpPr>
          <p:cNvPr id="5" name="Freeform 7">
            <a:extLst>
              <a:ext uri="{FF2B5EF4-FFF2-40B4-BE49-F238E27FC236}">
                <a16:creationId xmlns:a16="http://schemas.microsoft.com/office/drawing/2014/main" id="{0EBD2520-BE53-8845-B3BC-C07ACFA20F00}"/>
              </a:ext>
            </a:extLst>
          </p:cNvPr>
          <p:cNvSpPr>
            <a:spLocks/>
          </p:cNvSpPr>
          <p:nvPr/>
        </p:nvSpPr>
        <p:spPr bwMode="auto">
          <a:xfrm rot="246088">
            <a:off x="5515505" y="1161147"/>
            <a:ext cx="935888" cy="1843692"/>
          </a:xfrm>
          <a:custGeom>
            <a:avLst/>
            <a:gdLst>
              <a:gd name="T0" fmla="*/ 103 w 672"/>
              <a:gd name="T1" fmla="*/ 125 h 1520"/>
              <a:gd name="T2" fmla="*/ 274 w 672"/>
              <a:gd name="T3" fmla="*/ 125 h 1520"/>
              <a:gd name="T4" fmla="*/ 343 w 672"/>
              <a:gd name="T5" fmla="*/ 874 h 1520"/>
              <a:gd name="T6" fmla="*/ 480 w 672"/>
              <a:gd name="T7" fmla="*/ 989 h 1520"/>
              <a:gd name="T8" fmla="*/ 343 w 672"/>
              <a:gd name="T9" fmla="*/ 1219 h 1520"/>
              <a:gd name="T10" fmla="*/ 240 w 672"/>
              <a:gd name="T11" fmla="*/ 1738 h 1520"/>
              <a:gd name="T12" fmla="*/ 0 w 672"/>
              <a:gd name="T13" fmla="*/ 1738 h 1520"/>
              <a:gd name="T14" fmla="*/ 0 60000 65536"/>
              <a:gd name="T15" fmla="*/ 0 60000 65536"/>
              <a:gd name="T16" fmla="*/ 0 60000 65536"/>
              <a:gd name="T17" fmla="*/ 0 60000 65536"/>
              <a:gd name="T18" fmla="*/ 0 60000 65536"/>
              <a:gd name="T19" fmla="*/ 0 60000 65536"/>
              <a:gd name="T20" fmla="*/ 0 60000 65536"/>
              <a:gd name="T21" fmla="*/ 0 w 672"/>
              <a:gd name="T22" fmla="*/ 0 h 1520"/>
              <a:gd name="T23" fmla="*/ 672 w 672"/>
              <a:gd name="T24" fmla="*/ 1520 h 1520"/>
              <a:gd name="connsiteX0" fmla="*/ 2143 w 10000"/>
              <a:gd name="connsiteY0" fmla="*/ 2039 h 11154"/>
              <a:gd name="connsiteX1" fmla="*/ 5457 w 10000"/>
              <a:gd name="connsiteY1" fmla="*/ 128 h 11154"/>
              <a:gd name="connsiteX2" fmla="*/ 7143 w 10000"/>
              <a:gd name="connsiteY2" fmla="*/ 6144 h 11154"/>
              <a:gd name="connsiteX3" fmla="*/ 10000 w 10000"/>
              <a:gd name="connsiteY3" fmla="*/ 6776 h 11154"/>
              <a:gd name="connsiteX4" fmla="*/ 7143 w 10000"/>
              <a:gd name="connsiteY4" fmla="*/ 8039 h 11154"/>
              <a:gd name="connsiteX5" fmla="*/ 5000 w 10000"/>
              <a:gd name="connsiteY5" fmla="*/ 10881 h 11154"/>
              <a:gd name="connsiteX6" fmla="*/ 0 w 10000"/>
              <a:gd name="connsiteY6" fmla="*/ 10881 h 11154"/>
              <a:gd name="connsiteX0" fmla="*/ 0 w 13702"/>
              <a:gd name="connsiteY0" fmla="*/ 511 h 11571"/>
              <a:gd name="connsiteX1" fmla="*/ 9159 w 13702"/>
              <a:gd name="connsiteY1" fmla="*/ 545 h 11571"/>
              <a:gd name="connsiteX2" fmla="*/ 10845 w 13702"/>
              <a:gd name="connsiteY2" fmla="*/ 6561 h 11571"/>
              <a:gd name="connsiteX3" fmla="*/ 13702 w 13702"/>
              <a:gd name="connsiteY3" fmla="*/ 7193 h 11571"/>
              <a:gd name="connsiteX4" fmla="*/ 10845 w 13702"/>
              <a:gd name="connsiteY4" fmla="*/ 8456 h 11571"/>
              <a:gd name="connsiteX5" fmla="*/ 8702 w 13702"/>
              <a:gd name="connsiteY5" fmla="*/ 11298 h 11571"/>
              <a:gd name="connsiteX6" fmla="*/ 3702 w 13702"/>
              <a:gd name="connsiteY6" fmla="*/ 11298 h 11571"/>
              <a:gd name="connsiteX0" fmla="*/ 0 w 13726"/>
              <a:gd name="connsiteY0" fmla="*/ 343 h 11403"/>
              <a:gd name="connsiteX1" fmla="*/ 9159 w 13726"/>
              <a:gd name="connsiteY1" fmla="*/ 377 h 11403"/>
              <a:gd name="connsiteX2" fmla="*/ 9124 w 13726"/>
              <a:gd name="connsiteY2" fmla="*/ 3985 h 11403"/>
              <a:gd name="connsiteX3" fmla="*/ 13702 w 13726"/>
              <a:gd name="connsiteY3" fmla="*/ 7025 h 11403"/>
              <a:gd name="connsiteX4" fmla="*/ 10845 w 13726"/>
              <a:gd name="connsiteY4" fmla="*/ 8288 h 11403"/>
              <a:gd name="connsiteX5" fmla="*/ 8702 w 13726"/>
              <a:gd name="connsiteY5" fmla="*/ 11130 h 11403"/>
              <a:gd name="connsiteX6" fmla="*/ 3702 w 13726"/>
              <a:gd name="connsiteY6" fmla="*/ 11130 h 11403"/>
              <a:gd name="connsiteX0" fmla="*/ 0 w 12542"/>
              <a:gd name="connsiteY0" fmla="*/ 343 h 11403"/>
              <a:gd name="connsiteX1" fmla="*/ 9159 w 12542"/>
              <a:gd name="connsiteY1" fmla="*/ 377 h 11403"/>
              <a:gd name="connsiteX2" fmla="*/ 9124 w 12542"/>
              <a:gd name="connsiteY2" fmla="*/ 3985 h 11403"/>
              <a:gd name="connsiteX3" fmla="*/ 12502 w 12542"/>
              <a:gd name="connsiteY3" fmla="*/ 5362 h 11403"/>
              <a:gd name="connsiteX4" fmla="*/ 10845 w 12542"/>
              <a:gd name="connsiteY4" fmla="*/ 8288 h 11403"/>
              <a:gd name="connsiteX5" fmla="*/ 8702 w 12542"/>
              <a:gd name="connsiteY5" fmla="*/ 11130 h 11403"/>
              <a:gd name="connsiteX6" fmla="*/ 3702 w 12542"/>
              <a:gd name="connsiteY6" fmla="*/ 11130 h 11403"/>
              <a:gd name="connsiteX0" fmla="*/ 0 w 12502"/>
              <a:gd name="connsiteY0" fmla="*/ 343 h 11403"/>
              <a:gd name="connsiteX1" fmla="*/ 9159 w 12502"/>
              <a:gd name="connsiteY1" fmla="*/ 377 h 11403"/>
              <a:gd name="connsiteX2" fmla="*/ 9124 w 12502"/>
              <a:gd name="connsiteY2" fmla="*/ 3985 h 11403"/>
              <a:gd name="connsiteX3" fmla="*/ 12502 w 12502"/>
              <a:gd name="connsiteY3" fmla="*/ 5362 h 11403"/>
              <a:gd name="connsiteX4" fmla="*/ 8755 w 12502"/>
              <a:gd name="connsiteY4" fmla="*/ 6514 h 11403"/>
              <a:gd name="connsiteX5" fmla="*/ 8702 w 12502"/>
              <a:gd name="connsiteY5" fmla="*/ 11130 h 11403"/>
              <a:gd name="connsiteX6" fmla="*/ 3702 w 12502"/>
              <a:gd name="connsiteY6" fmla="*/ 11130 h 11403"/>
              <a:gd name="connsiteX0" fmla="*/ 0 w 12282"/>
              <a:gd name="connsiteY0" fmla="*/ 343 h 11403"/>
              <a:gd name="connsiteX1" fmla="*/ 9159 w 12282"/>
              <a:gd name="connsiteY1" fmla="*/ 377 h 11403"/>
              <a:gd name="connsiteX2" fmla="*/ 9124 w 12282"/>
              <a:gd name="connsiteY2" fmla="*/ 3985 h 11403"/>
              <a:gd name="connsiteX3" fmla="*/ 12281 w 12282"/>
              <a:gd name="connsiteY3" fmla="*/ 4877 h 11403"/>
              <a:gd name="connsiteX4" fmla="*/ 8755 w 12282"/>
              <a:gd name="connsiteY4" fmla="*/ 6514 h 11403"/>
              <a:gd name="connsiteX5" fmla="*/ 8702 w 12282"/>
              <a:gd name="connsiteY5" fmla="*/ 11130 h 11403"/>
              <a:gd name="connsiteX6" fmla="*/ 3702 w 12282"/>
              <a:gd name="connsiteY6" fmla="*/ 11130 h 1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82" h="11403">
                <a:moveTo>
                  <a:pt x="0" y="343"/>
                </a:moveTo>
                <a:cubicBezTo>
                  <a:pt x="1369" y="1"/>
                  <a:pt x="7638" y="-230"/>
                  <a:pt x="9159" y="377"/>
                </a:cubicBezTo>
                <a:cubicBezTo>
                  <a:pt x="10680" y="984"/>
                  <a:pt x="8604" y="3235"/>
                  <a:pt x="9124" y="3985"/>
                </a:cubicBezTo>
                <a:cubicBezTo>
                  <a:pt x="9644" y="4735"/>
                  <a:pt x="12342" y="4456"/>
                  <a:pt x="12281" y="4877"/>
                </a:cubicBezTo>
                <a:cubicBezTo>
                  <a:pt x="12220" y="5298"/>
                  <a:pt x="9352" y="5472"/>
                  <a:pt x="8755" y="6514"/>
                </a:cubicBezTo>
                <a:cubicBezTo>
                  <a:pt x="8159" y="7556"/>
                  <a:pt x="9892" y="10657"/>
                  <a:pt x="8702" y="11130"/>
                </a:cubicBezTo>
                <a:cubicBezTo>
                  <a:pt x="7512" y="11604"/>
                  <a:pt x="5607" y="11367"/>
                  <a:pt x="3702" y="11130"/>
                </a:cubicBezTo>
              </a:path>
            </a:pathLst>
          </a:custGeom>
          <a:noFill/>
          <a:ln w="28575">
            <a:solidFill>
              <a:srgbClr val="BE384B"/>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C00000"/>
              </a:solidFill>
            </a:endParaRPr>
          </a:p>
        </p:txBody>
      </p:sp>
      <p:sp>
        <p:nvSpPr>
          <p:cNvPr id="6" name="矩形 5">
            <a:extLst>
              <a:ext uri="{FF2B5EF4-FFF2-40B4-BE49-F238E27FC236}">
                <a16:creationId xmlns:a16="http://schemas.microsoft.com/office/drawing/2014/main" id="{52BD6CCD-783F-B443-8060-BF843F30C372}"/>
              </a:ext>
            </a:extLst>
          </p:cNvPr>
          <p:cNvSpPr/>
          <p:nvPr/>
        </p:nvSpPr>
        <p:spPr>
          <a:xfrm>
            <a:off x="6408160" y="1849388"/>
            <a:ext cx="1836248" cy="646331"/>
          </a:xfrm>
          <a:prstGeom prst="rect">
            <a:avLst/>
          </a:prstGeom>
        </p:spPr>
        <p:txBody>
          <a:bodyPr wrap="square">
            <a:spAutoFit/>
          </a:bodyPr>
          <a:lstStyle/>
          <a:p>
            <a:pPr algn="ctr"/>
            <a:r>
              <a:rPr lang="en-US" altLang="zh-CN" b="1" dirty="0">
                <a:solidFill>
                  <a:srgbClr val="C00000"/>
                </a:solidFill>
                <a:latin typeface="+mn-ea"/>
                <a:cs typeface="Verdana" pitchFamily="34" charset="0"/>
              </a:rPr>
              <a:t>Same for </a:t>
            </a:r>
          </a:p>
          <a:p>
            <a:pPr algn="ctr"/>
            <a:r>
              <a:rPr lang="en-US" altLang="zh-CN" b="1" dirty="0">
                <a:solidFill>
                  <a:srgbClr val="C00000"/>
                </a:solidFill>
                <a:latin typeface="+mn-ea"/>
                <a:cs typeface="Verdana" pitchFamily="34" charset="0"/>
              </a:rPr>
              <a:t>all problems</a:t>
            </a:r>
          </a:p>
        </p:txBody>
      </p:sp>
    </p:spTree>
    <p:extLst>
      <p:ext uri="{BB962C8B-B14F-4D97-AF65-F5344CB8AC3E}">
        <p14:creationId xmlns:p14="http://schemas.microsoft.com/office/powerpoint/2010/main" val="38052031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lstStyle/>
          <a:p>
            <a:r>
              <a:rPr kumimoji="1" lang="en-US" altLang="zh-CN" dirty="0"/>
              <a:t>Machine </a:t>
            </a:r>
            <a:r>
              <a:rPr kumimoji="1" lang="en-US" altLang="zh-CN" dirty="0">
                <a:solidFill>
                  <a:srgbClr val="C00000"/>
                </a:solidFill>
              </a:rPr>
              <a:t>failures are common </a:t>
            </a:r>
            <a:r>
              <a:rPr kumimoji="1" lang="en-US" altLang="zh-CN" dirty="0"/>
              <a:t>in datacenters</a:t>
            </a:r>
          </a:p>
          <a:p>
            <a:pPr lvl="1"/>
            <a:r>
              <a:rPr kumimoji="1" lang="en-US" altLang="zh-CN" dirty="0"/>
              <a:t>A MapReduce job can possibly run on thousands of machines</a:t>
            </a:r>
          </a:p>
          <a:p>
            <a:endParaRPr lang="en-US" altLang="zh-TW" b="0" dirty="0">
              <a:solidFill>
                <a:prstClr val="black"/>
              </a:solidFill>
              <a:latin typeface="Arial" panose="020B0604020202020204" pitchFamily="34" charset="0"/>
              <a:ea typeface="Verdana" pitchFamily="34" charset="0"/>
              <a:cs typeface="Arial" panose="020B0604020202020204" pitchFamily="34" charset="0"/>
            </a:endParaRPr>
          </a:p>
          <a:p>
            <a:r>
              <a:rPr lang="en-US" altLang="zh-TW" dirty="0">
                <a:solidFill>
                  <a:prstClr val="black"/>
                </a:solidFill>
                <a:latin typeface="Arial" panose="020B0604020202020204" pitchFamily="34" charset="0"/>
                <a:ea typeface="Verdana" pitchFamily="34" charset="0"/>
                <a:cs typeface="Arial" panose="020B0604020202020204" pitchFamily="34" charset="0"/>
              </a:rPr>
              <a:t>MapReduce simplifies fault tolerance due to the following two choices</a:t>
            </a:r>
            <a:r>
              <a:rPr lang="en-US" altLang="zh-CN" dirty="0">
                <a:solidFill>
                  <a:prstClr val="black"/>
                </a:solidFill>
                <a:latin typeface="Arial" panose="020B0604020202020204" pitchFamily="34" charset="0"/>
                <a:ea typeface="Verdana" pitchFamily="34" charset="0"/>
                <a:cs typeface="Arial" panose="020B0604020202020204" pitchFamily="34" charset="0"/>
              </a:rPr>
              <a:t>:</a:t>
            </a:r>
            <a:endParaRPr lang="en-US" altLang="zh-TW" dirty="0">
              <a:solidFill>
                <a:prstClr val="black"/>
              </a:solidFill>
              <a:latin typeface="Arial" panose="020B0604020202020204" pitchFamily="34" charset="0"/>
              <a:ea typeface="Verdana" pitchFamily="34" charset="0"/>
              <a:cs typeface="Arial" panose="020B0604020202020204" pitchFamily="34" charset="0"/>
            </a:endParaRPr>
          </a:p>
          <a:p>
            <a:pPr marL="417150" lvl="1" indent="-342900">
              <a:buAutoNum type="arabicPeriod"/>
            </a:pPr>
            <a:r>
              <a:rPr lang="en-US" altLang="zh-TW" dirty="0">
                <a:solidFill>
                  <a:prstClr val="black"/>
                </a:solidFill>
                <a:latin typeface="Arial" panose="020B0604020202020204" pitchFamily="34" charset="0"/>
                <a:ea typeface="Verdana" pitchFamily="34" charset="0"/>
                <a:cs typeface="Arial" panose="020B0604020202020204" pitchFamily="34" charset="0"/>
              </a:rPr>
              <a:t>Programming model simplifies fault recovery</a:t>
            </a:r>
          </a:p>
          <a:p>
            <a:pPr marL="857250" lvl="2" indent="0">
              <a:buNone/>
            </a:pPr>
            <a:r>
              <a:rPr lang="en-US" altLang="zh-TW" dirty="0">
                <a:solidFill>
                  <a:prstClr val="black"/>
                </a:solidFill>
                <a:latin typeface="Arial" panose="020B0604020202020204" pitchFamily="34" charset="0"/>
                <a:ea typeface="Verdana" pitchFamily="34" charset="0"/>
                <a:cs typeface="Arial" panose="020B0604020202020204" pitchFamily="34" charset="0"/>
              </a:rPr>
              <a:t>e.g., </a:t>
            </a:r>
            <a:r>
              <a:rPr lang="en-US" altLang="zh-TW" b="1" dirty="0">
                <a:solidFill>
                  <a:srgbClr val="C00000"/>
                </a:solidFill>
                <a:latin typeface="Arial" panose="020B0604020202020204" pitchFamily="34" charset="0"/>
                <a:ea typeface="Verdana" pitchFamily="34" charset="0"/>
                <a:cs typeface="Arial" panose="020B0604020202020204" pitchFamily="34" charset="0"/>
              </a:rPr>
              <a:t>no side-effect</a:t>
            </a:r>
            <a:r>
              <a:rPr lang="en-US" altLang="zh-TW" dirty="0">
                <a:solidFill>
                  <a:prstClr val="black"/>
                </a:solidFill>
                <a:latin typeface="Arial" panose="020B0604020202020204" pitchFamily="34" charset="0"/>
                <a:ea typeface="Verdana" pitchFamily="34" charset="0"/>
                <a:cs typeface="Arial" panose="020B0604020202020204" pitchFamily="34" charset="0"/>
              </a:rPr>
              <a:t>: a map or a reduce can simply re-execute the computation to recover from failures </a:t>
            </a:r>
          </a:p>
          <a:p>
            <a:pPr marL="857250" lvl="2" indent="0">
              <a:buNone/>
            </a:pPr>
            <a:r>
              <a:rPr lang="en-US" altLang="zh-TW" dirty="0">
                <a:solidFill>
                  <a:prstClr val="black"/>
                </a:solidFill>
                <a:ea typeface="Verdana" pitchFamily="34" charset="0"/>
              </a:rPr>
              <a:t>A DSM must ensure all the memory is fault tolerant </a:t>
            </a:r>
            <a:endParaRPr lang="en-US" altLang="zh-TW" dirty="0">
              <a:solidFill>
                <a:prstClr val="black"/>
              </a:solidFill>
              <a:latin typeface="Arial" panose="020B0604020202020204" pitchFamily="34" charset="0"/>
              <a:ea typeface="Verdana" pitchFamily="34" charset="0"/>
              <a:cs typeface="Arial" panose="020B0604020202020204" pitchFamily="34" charset="0"/>
            </a:endParaRPr>
          </a:p>
          <a:p>
            <a:pPr marL="417150" lvl="1" indent="-342900">
              <a:buAutoNum type="arabicPeriod"/>
            </a:pPr>
            <a:r>
              <a:rPr lang="en-US" altLang="zh-TW" dirty="0">
                <a:solidFill>
                  <a:prstClr val="black"/>
                </a:solidFill>
                <a:latin typeface="Arial" panose="020B0604020202020204" pitchFamily="34" charset="0"/>
                <a:ea typeface="Verdana" pitchFamily="34" charset="0"/>
                <a:cs typeface="Arial" panose="020B0604020202020204" pitchFamily="34" charset="0"/>
              </a:rPr>
              <a:t>Builds on </a:t>
            </a:r>
            <a:r>
              <a:rPr lang="en-US" altLang="zh-TW" b="1" dirty="0">
                <a:solidFill>
                  <a:srgbClr val="C00000"/>
                </a:solidFill>
                <a:latin typeface="Arial" panose="020B0604020202020204" pitchFamily="34" charset="0"/>
                <a:ea typeface="Verdana" pitchFamily="34" charset="0"/>
                <a:cs typeface="Arial" panose="020B0604020202020204" pitchFamily="34" charset="0"/>
              </a:rPr>
              <a:t>a reliable service </a:t>
            </a:r>
            <a:r>
              <a:rPr lang="en-US" altLang="zh-TW" dirty="0">
                <a:solidFill>
                  <a:prstClr val="black"/>
                </a:solidFill>
                <a:latin typeface="Arial" panose="020B0604020202020204" pitchFamily="34" charset="0"/>
                <a:ea typeface="Verdana" pitchFamily="34" charset="0"/>
                <a:cs typeface="Arial" panose="020B0604020202020204" pitchFamily="34" charset="0"/>
              </a:rPr>
              <a:t>(i.e., GFS) </a:t>
            </a:r>
            <a:r>
              <a:rPr lang="en-US" altLang="zh-TW" b="0" dirty="0">
                <a:solidFill>
                  <a:prstClr val="black"/>
                </a:solidFill>
                <a:latin typeface="Arial" panose="020B0604020202020204" pitchFamily="34" charset="0"/>
                <a:ea typeface="Verdana" pitchFamily="34" charset="0"/>
                <a:cs typeface="Arial" panose="020B0604020202020204" pitchFamily="34" charset="0"/>
              </a:rPr>
              <a:t>  </a:t>
            </a:r>
          </a:p>
          <a:p>
            <a:pPr lvl="1"/>
            <a:endParaRPr kumimoji="1" lang="en-US" altLang="zh-CN" dirty="0">
              <a:solidFill>
                <a:srgbClr val="C00000"/>
              </a:solidFill>
            </a:endParaRPr>
          </a:p>
          <a:p>
            <a:endParaRPr kumimoji="1" lang="en-US" altLang="zh-CN" dirty="0"/>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65</a:t>
            </a:fld>
            <a:endParaRPr lang="zh-CN" altLang="en-US"/>
          </a:p>
        </p:txBody>
      </p:sp>
    </p:spTree>
    <p:extLst>
      <p:ext uri="{BB962C8B-B14F-4D97-AF65-F5344CB8AC3E}">
        <p14:creationId xmlns:p14="http://schemas.microsoft.com/office/powerpoint/2010/main" val="18426589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Worker</a:t>
            </a:r>
            <a:r>
              <a:rPr kumimoji="1" lang="zh-CN" altLang="en-US" dirty="0">
                <a:solidFill>
                  <a:srgbClr val="C00000"/>
                </a:solidFill>
              </a:rPr>
              <a:t> </a:t>
            </a:r>
            <a:r>
              <a:rPr kumimoji="1" lang="en-US" altLang="zh-CN" dirty="0">
                <a:solidFill>
                  <a:srgbClr val="C00000"/>
                </a:solidFill>
              </a:rPr>
              <a:t>failure</a:t>
            </a:r>
            <a:endParaRPr kumimoji="1" lang="en-US" altLang="zh-CN" b="0" dirty="0"/>
          </a:p>
          <a:p>
            <a:pPr lvl="1">
              <a:lnSpc>
                <a:spcPct val="130000"/>
              </a:lnSpc>
            </a:pPr>
            <a:r>
              <a:rPr kumimoji="1" lang="en-US" altLang="zh-CN" dirty="0"/>
              <a:t>Master pings each worker periodically via heartbeat</a:t>
            </a:r>
          </a:p>
          <a:p>
            <a:pPr lvl="1"/>
            <a:r>
              <a:rPr kumimoji="1" lang="en-US" altLang="zh-CN" dirty="0"/>
              <a:t>If no response is received within a certain time (</a:t>
            </a:r>
            <a:r>
              <a:rPr kumimoji="1" lang="en-US" altLang="zh-CN" b="1" dirty="0">
                <a:solidFill>
                  <a:srgbClr val="C00000"/>
                </a:solidFill>
              </a:rPr>
              <a:t>timeout</a:t>
            </a:r>
            <a:r>
              <a:rPr kumimoji="1" lang="en-US" altLang="zh-CN" dirty="0"/>
              <a:t>), the worker is marked as failed</a:t>
            </a:r>
          </a:p>
          <a:p>
            <a:pPr lvl="1"/>
            <a:r>
              <a:rPr kumimoji="1" lang="en-US" altLang="zh-CN" dirty="0"/>
              <a:t>Map or reduce tasks given to this worker are reset back to the initial state and rescheduled for other worker (</a:t>
            </a:r>
            <a:r>
              <a:rPr kumimoji="1" lang="en-US" altLang="zh-CN" b="1" dirty="0">
                <a:solidFill>
                  <a:srgbClr val="C00000"/>
                </a:solidFill>
              </a:rPr>
              <a:t>re-execution</a:t>
            </a:r>
            <a:r>
              <a:rPr kumimoji="1" lang="en-US" altLang="zh-CN" dirty="0"/>
              <a:t>)</a:t>
            </a:r>
          </a:p>
          <a:p>
            <a:pPr lvl="1"/>
            <a:r>
              <a:rPr kumimoji="1" lang="en-US" altLang="zh-CN" dirty="0"/>
              <a:t>Robust: lost 1,600 of 1,800 machines once, but finished fine </a:t>
            </a:r>
          </a:p>
          <a:p>
            <a:pPr lvl="1"/>
            <a:endParaRPr kumimoji="1" lang="en-US" altLang="zh-CN" dirty="0"/>
          </a:p>
          <a:p>
            <a:endParaRPr kumimoji="1" lang="en-US" altLang="zh-CN" dirty="0"/>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66</a:t>
            </a:fld>
            <a:endParaRPr lang="zh-CN" altLang="en-US"/>
          </a:p>
        </p:txBody>
      </p:sp>
    </p:spTree>
    <p:extLst>
      <p:ext uri="{BB962C8B-B14F-4D97-AF65-F5344CB8AC3E}">
        <p14:creationId xmlns:p14="http://schemas.microsoft.com/office/powerpoint/2010/main" val="41532738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Master failure</a:t>
            </a:r>
          </a:p>
          <a:p>
            <a:pPr lvl="1"/>
            <a:r>
              <a:rPr lang="en-US" altLang="zh-CN" dirty="0">
                <a:solidFill>
                  <a:prstClr val="black"/>
                </a:solidFill>
                <a:ea typeface="Verdana" pitchFamily="34" charset="0"/>
                <a:cs typeface="Verdana" pitchFamily="34" charset="0"/>
              </a:rPr>
              <a:t>Master’s</a:t>
            </a:r>
            <a:r>
              <a:rPr lang="zh-CN" altLang="en-US" dirty="0">
                <a:solidFill>
                  <a:prstClr val="black"/>
                </a:solidFill>
                <a:ea typeface="Verdana" pitchFamily="34" charset="0"/>
                <a:cs typeface="Verdana" pitchFamily="34" charset="0"/>
              </a:rPr>
              <a:t> </a:t>
            </a:r>
            <a:r>
              <a:rPr lang="en-US" altLang="zh-CN" dirty="0">
                <a:solidFill>
                  <a:prstClr val="black"/>
                </a:solidFill>
                <a:ea typeface="Verdana" pitchFamily="34" charset="0"/>
                <a:cs typeface="Verdana" pitchFamily="34" charset="0"/>
              </a:rPr>
              <a:t>s</a:t>
            </a:r>
            <a:r>
              <a:rPr lang="en-US" altLang="zh-TW" dirty="0">
                <a:solidFill>
                  <a:prstClr val="black"/>
                </a:solidFill>
                <a:ea typeface="Verdana" pitchFamily="34" charset="0"/>
                <a:cs typeface="Verdana" pitchFamily="34" charset="0"/>
              </a:rPr>
              <a:t>tate is persisted to </a:t>
            </a:r>
            <a:r>
              <a:rPr lang="en-US" altLang="zh-TW" b="1" dirty="0">
                <a:solidFill>
                  <a:srgbClr val="C00000"/>
                </a:solidFill>
                <a:ea typeface="Verdana" pitchFamily="34" charset="0"/>
                <a:cs typeface="Verdana" pitchFamily="34" charset="0"/>
              </a:rPr>
              <a:t>GFS</a:t>
            </a:r>
          </a:p>
          <a:p>
            <a:pPr lvl="1"/>
            <a:r>
              <a:rPr lang="en-US" altLang="zh-TW" dirty="0">
                <a:solidFill>
                  <a:prstClr val="black"/>
                </a:solidFill>
                <a:ea typeface="Verdana" pitchFamily="34" charset="0"/>
                <a:cs typeface="Verdana" pitchFamily="34" charset="0"/>
              </a:rPr>
              <a:t>Recover master from GFS and continue</a:t>
            </a:r>
          </a:p>
          <a:p>
            <a:r>
              <a:rPr kumimoji="1" lang="en-US" altLang="zh-CN" dirty="0"/>
              <a:t>For each mapper &amp; reduce </a:t>
            </a:r>
          </a:p>
          <a:p>
            <a:pPr lvl="1"/>
            <a:r>
              <a:rPr kumimoji="1" lang="en-US" altLang="zh-CN" dirty="0"/>
              <a:t>Executing </a:t>
            </a:r>
            <a:r>
              <a:rPr kumimoji="1" lang="en-US" altLang="zh-CN" b="1" dirty="0">
                <a:solidFill>
                  <a:srgbClr val="C00000"/>
                </a:solidFill>
              </a:rPr>
              <a:t>state</a:t>
            </a:r>
            <a:r>
              <a:rPr kumimoji="1" lang="en-US" altLang="zh-CN" dirty="0"/>
              <a:t>: idle, in-progress or completed </a:t>
            </a:r>
          </a:p>
          <a:p>
            <a:pPr lvl="1"/>
            <a:r>
              <a:rPr kumimoji="1" lang="en-US" altLang="zh-CN" dirty="0"/>
              <a:t>Locations of intermediate files </a:t>
            </a:r>
          </a:p>
          <a:p>
            <a:r>
              <a:rPr kumimoji="1" lang="en-US" altLang="zh-CN" dirty="0"/>
              <a:t>The state is checkpointed to GFS for fault tolerance </a:t>
            </a:r>
          </a:p>
          <a:p>
            <a:pPr lvl="1"/>
            <a:r>
              <a:rPr kumimoji="1" lang="en-US" altLang="zh-CN" dirty="0"/>
              <a:t>Yet, master is unlikely to fail, since there is only one!</a:t>
            </a:r>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67</a:t>
            </a:fld>
            <a:endParaRPr lang="zh-CN" altLang="en-US"/>
          </a:p>
        </p:txBody>
      </p:sp>
    </p:spTree>
    <p:extLst>
      <p:ext uri="{BB962C8B-B14F-4D97-AF65-F5344CB8AC3E}">
        <p14:creationId xmlns:p14="http://schemas.microsoft.com/office/powerpoint/2010/main" val="193749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Fault</a:t>
            </a:r>
            <a:r>
              <a:rPr kumimoji="1" lang="zh-CN" altLang="en-US" dirty="0"/>
              <a:t> </a:t>
            </a:r>
            <a:r>
              <a:rPr kumimoji="1" lang="en-US" altLang="zh-CN" dirty="0"/>
              <a:t>tolerance</a:t>
            </a:r>
            <a:r>
              <a:rPr kumimoji="1" lang="zh-CN" altLang="en-US" dirty="0"/>
              <a:t> </a:t>
            </a:r>
            <a:r>
              <a:rPr kumimoji="1" lang="en-US" altLang="zh-CN" dirty="0"/>
              <a:t>of</a:t>
            </a:r>
            <a:r>
              <a:rPr kumimoji="1" lang="zh-CN" altLang="en-US" dirty="0"/>
              <a:t> </a:t>
            </a:r>
            <a:r>
              <a:rPr kumimoji="1" lang="en-US" altLang="zh-CN" dirty="0"/>
              <a:t>MapReduce</a:t>
            </a:r>
            <a:endParaRPr kumimoji="1" lang="zh-CN" altLang="en-US" dirty="0"/>
          </a:p>
        </p:txBody>
      </p:sp>
      <p:sp>
        <p:nvSpPr>
          <p:cNvPr id="3" name="内容占位符 2"/>
          <p:cNvSpPr>
            <a:spLocks noGrp="1"/>
          </p:cNvSpPr>
          <p:nvPr>
            <p:ph idx="1"/>
          </p:nvPr>
        </p:nvSpPr>
        <p:spPr/>
        <p:txBody>
          <a:bodyPr>
            <a:noAutofit/>
          </a:bodyPr>
          <a:lstStyle/>
          <a:p>
            <a:r>
              <a:rPr kumimoji="1" lang="en-US" altLang="zh-CN" sz="2000" dirty="0">
                <a:solidFill>
                  <a:srgbClr val="C00000"/>
                </a:solidFill>
              </a:rPr>
              <a:t>Skipping Bad Records</a:t>
            </a:r>
            <a:endParaRPr kumimoji="1" lang="en-US" altLang="zh-CN" sz="2000" dirty="0"/>
          </a:p>
          <a:p>
            <a:pPr lvl="1"/>
            <a:r>
              <a:rPr kumimoji="1" lang="en-US" altLang="zh-CN" dirty="0"/>
              <a:t>Map/Reduce functions sometimes fail for some inputs</a:t>
            </a:r>
          </a:p>
          <a:p>
            <a:pPr lvl="1"/>
            <a:r>
              <a:rPr kumimoji="1" lang="en-US" altLang="zh-CN" sz="1800" dirty="0"/>
              <a:t>Best solution is to debug &amp; fix, but not always possible</a:t>
            </a:r>
          </a:p>
          <a:p>
            <a:pPr lvl="1"/>
            <a:r>
              <a:rPr kumimoji="1" lang="en-US" altLang="zh-CN" sz="1800" dirty="0"/>
              <a:t>On segmentation fault:</a:t>
            </a:r>
          </a:p>
          <a:p>
            <a:pPr lvl="2"/>
            <a:r>
              <a:rPr kumimoji="1" lang="en-US" altLang="zh-CN" sz="1600" dirty="0"/>
              <a:t>Send UDP packet to master from signal handler</a:t>
            </a:r>
          </a:p>
          <a:p>
            <a:pPr lvl="2"/>
            <a:r>
              <a:rPr kumimoji="1" lang="en-US" altLang="zh-CN" sz="1600" dirty="0"/>
              <a:t>Include sequence number of record being processed</a:t>
            </a:r>
          </a:p>
          <a:p>
            <a:pPr lvl="1"/>
            <a:r>
              <a:rPr kumimoji="1" lang="en-US" altLang="zh-CN" sz="1800" dirty="0"/>
              <a:t>If master sees two failures for same record:</a:t>
            </a:r>
          </a:p>
          <a:p>
            <a:pPr lvl="2"/>
            <a:r>
              <a:rPr kumimoji="1" lang="en-US" altLang="zh-CN" sz="1600" dirty="0"/>
              <a:t>Next worker is told to </a:t>
            </a:r>
            <a:r>
              <a:rPr kumimoji="1" lang="en-US" altLang="zh-CN" sz="1600" i="1" dirty="0"/>
              <a:t>skip</a:t>
            </a:r>
            <a:r>
              <a:rPr kumimoji="1" lang="en-US" altLang="zh-CN" sz="1600" dirty="0"/>
              <a:t> the record</a:t>
            </a:r>
          </a:p>
          <a:p>
            <a:r>
              <a:rPr kumimoji="1" lang="en-US" altLang="zh-CN" sz="2000" dirty="0"/>
              <a:t>Effect: Can work around bugs in third-party libraries</a:t>
            </a:r>
            <a:endParaRPr kumimoji="1" lang="zh-CN" altLang="en-US" sz="2000" dirty="0"/>
          </a:p>
        </p:txBody>
      </p:sp>
    </p:spTree>
    <p:extLst>
      <p:ext uri="{BB962C8B-B14F-4D97-AF65-F5344CB8AC3E}">
        <p14:creationId xmlns:p14="http://schemas.microsoft.com/office/powerpoint/2010/main" val="3248243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41D14F-9746-7D4C-8C87-B3FA03CD6333}"/>
              </a:ext>
            </a:extLst>
          </p:cNvPr>
          <p:cNvSpPr>
            <a:spLocks noGrp="1"/>
          </p:cNvSpPr>
          <p:nvPr>
            <p:ph type="title"/>
          </p:nvPr>
        </p:nvSpPr>
        <p:spPr/>
        <p:txBody>
          <a:bodyPr/>
          <a:lstStyle/>
          <a:p>
            <a:r>
              <a:rPr kumimoji="1" lang="en-US" altLang="zh-CN" dirty="0"/>
              <a:t>Optimization for Locality</a:t>
            </a:r>
            <a:endParaRPr kumimoji="1" lang="zh-CN" altLang="en-US" dirty="0"/>
          </a:p>
        </p:txBody>
      </p:sp>
      <p:sp>
        <p:nvSpPr>
          <p:cNvPr id="3" name="内容占位符 2">
            <a:extLst>
              <a:ext uri="{FF2B5EF4-FFF2-40B4-BE49-F238E27FC236}">
                <a16:creationId xmlns:a16="http://schemas.microsoft.com/office/drawing/2014/main" id="{2663B534-4819-B844-B9EA-A78AE77ABBD6}"/>
              </a:ext>
            </a:extLst>
          </p:cNvPr>
          <p:cNvSpPr>
            <a:spLocks noGrp="1"/>
          </p:cNvSpPr>
          <p:nvPr>
            <p:ph idx="1"/>
          </p:nvPr>
        </p:nvSpPr>
        <p:spPr/>
        <p:txBody>
          <a:bodyPr>
            <a:normAutofit/>
          </a:bodyPr>
          <a:lstStyle/>
          <a:p>
            <a:r>
              <a:rPr kumimoji="1" lang="en-US" altLang="zh-CN" dirty="0">
                <a:solidFill>
                  <a:srgbClr val="C00000"/>
                </a:solidFill>
              </a:rPr>
              <a:t>Problem</a:t>
            </a:r>
            <a:r>
              <a:rPr kumimoji="1" lang="en-US" altLang="zh-CN" dirty="0"/>
              <a:t>:</a:t>
            </a:r>
            <a:r>
              <a:rPr kumimoji="1" lang="zh-CN" altLang="en-US" dirty="0"/>
              <a:t> </a:t>
            </a:r>
            <a:r>
              <a:rPr kumimoji="1" lang="en-US" altLang="zh-CN" b="0" dirty="0"/>
              <a:t>the bandwidth of datacenter network (at that time) is scarce </a:t>
            </a:r>
          </a:p>
          <a:p>
            <a:pPr lvl="1"/>
            <a:r>
              <a:rPr kumimoji="1" lang="en-US" altLang="zh-CN" b="0" dirty="0"/>
              <a:t>If a</a:t>
            </a:r>
            <a:r>
              <a:rPr kumimoji="1" lang="zh-CN" altLang="en-US" b="0" dirty="0"/>
              <a:t> </a:t>
            </a:r>
            <a:r>
              <a:rPr kumimoji="1" lang="en-US" altLang="zh-CN" b="0" dirty="0"/>
              <a:t>Map worker reads all the data from the network, it would be slow</a:t>
            </a:r>
          </a:p>
          <a:p>
            <a:r>
              <a:rPr kumimoji="1" lang="en-US" altLang="zh-CN" dirty="0">
                <a:solidFill>
                  <a:srgbClr val="C00000"/>
                </a:solidFill>
              </a:rPr>
              <a:t>Google</a:t>
            </a:r>
            <a:r>
              <a:rPr kumimoji="1" lang="en-US" altLang="zh-CN" b="0" dirty="0"/>
              <a:t>:</a:t>
            </a:r>
            <a:r>
              <a:rPr kumimoji="1" lang="zh-CN" altLang="en-US" b="0" dirty="0"/>
              <a:t> </a:t>
            </a:r>
            <a:r>
              <a:rPr kumimoji="1" lang="en-US" altLang="zh-CN" b="0" dirty="0"/>
              <a:t>Input and Output files are stored</a:t>
            </a:r>
            <a:r>
              <a:rPr kumimoji="1" lang="zh-CN" altLang="en-US" b="0" dirty="0"/>
              <a:t> </a:t>
            </a:r>
            <a:r>
              <a:rPr kumimoji="1" lang="en-US" altLang="zh-CN" b="0" dirty="0"/>
              <a:t>on GFS </a:t>
            </a:r>
          </a:p>
          <a:p>
            <a:pPr lvl="1"/>
            <a:r>
              <a:rPr kumimoji="1" lang="en-US" altLang="zh-CN" dirty="0"/>
              <a:t>Google File System (SOSP’03), see previous lectures</a:t>
            </a:r>
          </a:p>
          <a:p>
            <a:pPr lvl="1"/>
            <a:r>
              <a:rPr kumimoji="1" lang="en-US" altLang="zh-CN" dirty="0"/>
              <a:t>Each chunk is replicated on multiple servers (3)</a:t>
            </a:r>
          </a:p>
        </p:txBody>
      </p:sp>
      <p:sp>
        <p:nvSpPr>
          <p:cNvPr id="4" name="灯片编号占位符 3">
            <a:extLst>
              <a:ext uri="{FF2B5EF4-FFF2-40B4-BE49-F238E27FC236}">
                <a16:creationId xmlns:a16="http://schemas.microsoft.com/office/drawing/2014/main" id="{96BFBAC9-FFE5-2341-B4B7-368CFE7D1EC1}"/>
              </a:ext>
            </a:extLst>
          </p:cNvPr>
          <p:cNvSpPr>
            <a:spLocks noGrp="1"/>
          </p:cNvSpPr>
          <p:nvPr>
            <p:ph type="sldNum" sz="quarter" idx="12"/>
          </p:nvPr>
        </p:nvSpPr>
        <p:spPr/>
        <p:txBody>
          <a:bodyPr/>
          <a:lstStyle/>
          <a:p>
            <a:fld id="{ADE361C3-C043-4A6E-BDCE-8DA1E7D90A3B}" type="slidenum">
              <a:rPr lang="zh-CN" altLang="en-US" smtClean="0"/>
              <a:t>69</a:t>
            </a:fld>
            <a:endParaRPr lang="zh-CN" altLang="en-US"/>
          </a:p>
        </p:txBody>
      </p:sp>
      <p:pic>
        <p:nvPicPr>
          <p:cNvPr id="21" name="图片 20">
            <a:extLst>
              <a:ext uri="{FF2B5EF4-FFF2-40B4-BE49-F238E27FC236}">
                <a16:creationId xmlns:a16="http://schemas.microsoft.com/office/drawing/2014/main" id="{A02704B4-5D60-AB48-95D7-60D4317D8A2F}"/>
              </a:ext>
            </a:extLst>
          </p:cNvPr>
          <p:cNvPicPr>
            <a:picLocks noChangeAspect="1"/>
          </p:cNvPicPr>
          <p:nvPr/>
        </p:nvPicPr>
        <p:blipFill>
          <a:blip r:embed="rId2"/>
          <a:stretch>
            <a:fillRect/>
          </a:stretch>
        </p:blipFill>
        <p:spPr>
          <a:xfrm>
            <a:off x="2699792" y="3400241"/>
            <a:ext cx="4470896" cy="2085893"/>
          </a:xfrm>
          <a:prstGeom prst="rect">
            <a:avLst/>
          </a:prstGeom>
        </p:spPr>
      </p:pic>
      <p:sp>
        <p:nvSpPr>
          <p:cNvPr id="22" name="矩形 21">
            <a:extLst>
              <a:ext uri="{FF2B5EF4-FFF2-40B4-BE49-F238E27FC236}">
                <a16:creationId xmlns:a16="http://schemas.microsoft.com/office/drawing/2014/main" id="{BD361148-6AC9-AC49-B62D-15724C56386E}"/>
              </a:ext>
            </a:extLst>
          </p:cNvPr>
          <p:cNvSpPr/>
          <p:nvPr/>
        </p:nvSpPr>
        <p:spPr>
          <a:xfrm>
            <a:off x="2023556" y="3937000"/>
            <a:ext cx="1565388" cy="553998"/>
          </a:xfrm>
          <a:prstGeom prst="rect">
            <a:avLst/>
          </a:prstGeom>
        </p:spPr>
        <p:txBody>
          <a:bodyPr wrap="square">
            <a:spAutoFit/>
          </a:bodyPr>
          <a:lstStyle/>
          <a:p>
            <a:r>
              <a:rPr kumimoji="1" lang="en-US" altLang="zh-CN" sz="1500" dirty="0"/>
              <a:t>A</a:t>
            </a:r>
            <a:r>
              <a:rPr kumimoji="1" lang="zh-CN" altLang="en-US" sz="1500" dirty="0"/>
              <a:t> </a:t>
            </a:r>
            <a:r>
              <a:rPr kumimoji="1" lang="en-US" altLang="zh-CN" sz="1500" dirty="0"/>
              <a:t>review of GFS architecture </a:t>
            </a:r>
            <a:endParaRPr lang="zh-CN" altLang="en-US" sz="1500" dirty="0"/>
          </a:p>
        </p:txBody>
      </p:sp>
    </p:spTree>
    <p:extLst>
      <p:ext uri="{BB962C8B-B14F-4D97-AF65-F5344CB8AC3E}">
        <p14:creationId xmlns:p14="http://schemas.microsoft.com/office/powerpoint/2010/main" val="7577311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41D14F-9746-7D4C-8C87-B3FA03CD6333}"/>
              </a:ext>
            </a:extLst>
          </p:cNvPr>
          <p:cNvSpPr>
            <a:spLocks noGrp="1"/>
          </p:cNvSpPr>
          <p:nvPr>
            <p:ph type="title"/>
          </p:nvPr>
        </p:nvSpPr>
        <p:spPr/>
        <p:txBody>
          <a:bodyPr/>
          <a:lstStyle/>
          <a:p>
            <a:r>
              <a:rPr kumimoji="1" lang="en-US" altLang="zh-CN" dirty="0"/>
              <a:t>Optimization for Locality</a:t>
            </a:r>
            <a:endParaRPr kumimoji="1" lang="zh-CN" altLang="en-US" dirty="0"/>
          </a:p>
        </p:txBody>
      </p:sp>
      <p:sp>
        <p:nvSpPr>
          <p:cNvPr id="3" name="内容占位符 2">
            <a:extLst>
              <a:ext uri="{FF2B5EF4-FFF2-40B4-BE49-F238E27FC236}">
                <a16:creationId xmlns:a16="http://schemas.microsoft.com/office/drawing/2014/main" id="{2663B534-4819-B844-B9EA-A78AE77ABBD6}"/>
              </a:ext>
            </a:extLst>
          </p:cNvPr>
          <p:cNvSpPr>
            <a:spLocks noGrp="1"/>
          </p:cNvSpPr>
          <p:nvPr>
            <p:ph idx="1"/>
          </p:nvPr>
        </p:nvSpPr>
        <p:spPr/>
        <p:txBody>
          <a:bodyPr>
            <a:normAutofit/>
          </a:bodyPr>
          <a:lstStyle/>
          <a:p>
            <a:r>
              <a:rPr kumimoji="1" lang="en-US" altLang="zh-CN" dirty="0">
                <a:solidFill>
                  <a:srgbClr val="C00000"/>
                </a:solidFill>
              </a:rPr>
              <a:t>Problem</a:t>
            </a:r>
            <a:r>
              <a:rPr kumimoji="1" lang="en-US" altLang="zh-CN" dirty="0"/>
              <a:t>:</a:t>
            </a:r>
            <a:r>
              <a:rPr kumimoji="1" lang="zh-CN" altLang="en-US" dirty="0"/>
              <a:t> </a:t>
            </a:r>
            <a:r>
              <a:rPr kumimoji="1" lang="en-US" altLang="zh-CN" b="0" dirty="0"/>
              <a:t>the bandwidth of datacenter network (at that time) is scarce </a:t>
            </a:r>
          </a:p>
          <a:p>
            <a:pPr lvl="1"/>
            <a:r>
              <a:rPr kumimoji="1" lang="en-US" altLang="zh-CN" dirty="0"/>
              <a:t>If Map worker reads all the data from the network, it would be slow</a:t>
            </a:r>
          </a:p>
          <a:p>
            <a:r>
              <a:rPr kumimoji="1" lang="en-US" altLang="zh-CN" dirty="0">
                <a:solidFill>
                  <a:srgbClr val="C00000"/>
                </a:solidFill>
              </a:rPr>
              <a:t>Google</a:t>
            </a:r>
            <a:r>
              <a:rPr kumimoji="1" lang="en-US" altLang="zh-CN" b="0" dirty="0"/>
              <a:t>:</a:t>
            </a:r>
            <a:r>
              <a:rPr kumimoji="1" lang="zh-CN" altLang="en-US" b="0" dirty="0"/>
              <a:t> </a:t>
            </a:r>
            <a:r>
              <a:rPr kumimoji="1" lang="en-US" altLang="zh-CN" b="0" dirty="0"/>
              <a:t>Input and Output files are stored</a:t>
            </a:r>
            <a:r>
              <a:rPr kumimoji="1" lang="zh-CN" altLang="en-US" b="0" dirty="0"/>
              <a:t> </a:t>
            </a:r>
            <a:r>
              <a:rPr kumimoji="1" lang="en-US" altLang="zh-CN" b="0" dirty="0"/>
              <a:t>on GFS </a:t>
            </a:r>
          </a:p>
          <a:p>
            <a:pPr lvl="1"/>
            <a:r>
              <a:rPr kumimoji="1" lang="en-US" altLang="zh-CN" dirty="0"/>
              <a:t>Google File System (SOSP’03), see previous lectures</a:t>
            </a:r>
          </a:p>
          <a:p>
            <a:pPr lvl="1"/>
            <a:r>
              <a:rPr kumimoji="1" lang="en-US" altLang="zh-CN" dirty="0"/>
              <a:t>Each chunk is replicated on multiple servers (3)</a:t>
            </a:r>
          </a:p>
          <a:p>
            <a:r>
              <a:rPr kumimoji="1" lang="en-US" altLang="zh-CN" b="0" dirty="0"/>
              <a:t>MapReduce runs on </a:t>
            </a:r>
            <a:r>
              <a:rPr kumimoji="1" lang="en-US" altLang="zh-CN" dirty="0">
                <a:solidFill>
                  <a:srgbClr val="C00000"/>
                </a:solidFill>
              </a:rPr>
              <a:t>GFS </a:t>
            </a:r>
            <a:r>
              <a:rPr kumimoji="1" lang="en-US" altLang="zh-CN" dirty="0" err="1">
                <a:solidFill>
                  <a:srgbClr val="C00000"/>
                </a:solidFill>
              </a:rPr>
              <a:t>chunkservers</a:t>
            </a:r>
            <a:endParaRPr kumimoji="1" lang="en-US" altLang="zh-CN" dirty="0">
              <a:solidFill>
                <a:srgbClr val="C00000"/>
              </a:solidFill>
            </a:endParaRPr>
          </a:p>
          <a:p>
            <a:pPr lvl="1"/>
            <a:r>
              <a:rPr kumimoji="1" lang="en-US" altLang="zh-CN" dirty="0"/>
              <a:t>Collocate computation and storage</a:t>
            </a:r>
          </a:p>
          <a:p>
            <a:r>
              <a:rPr kumimoji="1" lang="en-US" altLang="zh-CN" dirty="0">
                <a:solidFill>
                  <a:srgbClr val="C00000"/>
                </a:solidFill>
              </a:rPr>
              <a:t>Master</a:t>
            </a:r>
            <a:r>
              <a:rPr kumimoji="1" lang="en-US" altLang="zh-CN" b="0" dirty="0"/>
              <a:t> tries to </a:t>
            </a:r>
            <a:r>
              <a:rPr kumimoji="1" lang="en-US" altLang="zh-CN" dirty="0">
                <a:solidFill>
                  <a:srgbClr val="C00000"/>
                </a:solidFill>
              </a:rPr>
              <a:t>schedule</a:t>
            </a:r>
            <a:r>
              <a:rPr kumimoji="1" lang="en-US" altLang="zh-CN" b="0" dirty="0"/>
              <a:t> map workers on one of the nodes that has a copy of the input chunk it needs</a:t>
            </a:r>
          </a:p>
        </p:txBody>
      </p:sp>
      <p:sp>
        <p:nvSpPr>
          <p:cNvPr id="4" name="灯片编号占位符 3">
            <a:extLst>
              <a:ext uri="{FF2B5EF4-FFF2-40B4-BE49-F238E27FC236}">
                <a16:creationId xmlns:a16="http://schemas.microsoft.com/office/drawing/2014/main" id="{96BFBAC9-FFE5-2341-B4B7-368CFE7D1EC1}"/>
              </a:ext>
            </a:extLst>
          </p:cNvPr>
          <p:cNvSpPr>
            <a:spLocks noGrp="1"/>
          </p:cNvSpPr>
          <p:nvPr>
            <p:ph type="sldNum" sz="quarter" idx="12"/>
          </p:nvPr>
        </p:nvSpPr>
        <p:spPr/>
        <p:txBody>
          <a:bodyPr/>
          <a:lstStyle/>
          <a:p>
            <a:fld id="{ADE361C3-C043-4A6E-BDCE-8DA1E7D90A3B}" type="slidenum">
              <a:rPr lang="zh-CN" altLang="en-US" smtClean="0"/>
              <a:t>70</a:t>
            </a:fld>
            <a:endParaRPr lang="zh-CN" altLang="en-US"/>
          </a:p>
        </p:txBody>
      </p:sp>
    </p:spTree>
    <p:extLst>
      <p:ext uri="{BB962C8B-B14F-4D97-AF65-F5344CB8AC3E}">
        <p14:creationId xmlns:p14="http://schemas.microsoft.com/office/powerpoint/2010/main" val="3377517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E7EA09-6D21-A943-86C0-BE8E8AF2BAAF}"/>
              </a:ext>
            </a:extLst>
          </p:cNvPr>
          <p:cNvSpPr>
            <a:spLocks noGrp="1"/>
          </p:cNvSpPr>
          <p:nvPr>
            <p:ph type="title"/>
          </p:nvPr>
        </p:nvSpPr>
        <p:spPr/>
        <p:txBody>
          <a:bodyPr/>
          <a:lstStyle/>
          <a:p>
            <a:r>
              <a:rPr kumimoji="1" lang="en-US" altLang="zh-CN" dirty="0"/>
              <a:t>Refinement:</a:t>
            </a:r>
            <a:r>
              <a:rPr kumimoji="1" lang="zh-CN" altLang="en-US" dirty="0"/>
              <a:t> </a:t>
            </a:r>
            <a:r>
              <a:rPr kumimoji="1" lang="en-US" altLang="zh-CN" dirty="0"/>
              <a:t>redundant</a:t>
            </a:r>
            <a:r>
              <a:rPr kumimoji="1" lang="zh-CN" altLang="en-US" dirty="0"/>
              <a:t> </a:t>
            </a:r>
            <a:r>
              <a:rPr kumimoji="1" lang="en-US" altLang="zh-CN" dirty="0"/>
              <a:t>execution</a:t>
            </a:r>
            <a:endParaRPr kumimoji="1" lang="zh-CN" altLang="en-US" dirty="0"/>
          </a:p>
        </p:txBody>
      </p:sp>
      <p:sp>
        <p:nvSpPr>
          <p:cNvPr id="3" name="内容占位符 2">
            <a:extLst>
              <a:ext uri="{FF2B5EF4-FFF2-40B4-BE49-F238E27FC236}">
                <a16:creationId xmlns:a16="http://schemas.microsoft.com/office/drawing/2014/main" id="{5B1795AB-BA1D-1141-8754-F2BFB1895228}"/>
              </a:ext>
            </a:extLst>
          </p:cNvPr>
          <p:cNvSpPr>
            <a:spLocks noGrp="1"/>
          </p:cNvSpPr>
          <p:nvPr>
            <p:ph idx="1"/>
          </p:nvPr>
        </p:nvSpPr>
        <p:spPr/>
        <p:txBody>
          <a:bodyPr>
            <a:normAutofit/>
          </a:bodyPr>
          <a:lstStyle/>
          <a:p>
            <a:r>
              <a:rPr kumimoji="1" lang="en-US" altLang="zh-CN" b="0" dirty="0"/>
              <a:t>Some workers can be slower than others,</a:t>
            </a:r>
            <a:r>
              <a:rPr kumimoji="1" lang="zh-CN" altLang="en-US" b="0" dirty="0"/>
              <a:t> </a:t>
            </a:r>
            <a:r>
              <a:rPr kumimoji="1" lang="en-US" altLang="zh-CN" b="0" dirty="0"/>
              <a:t>aka,</a:t>
            </a:r>
            <a:r>
              <a:rPr kumimoji="1" lang="zh-CN" altLang="en-US" b="0" dirty="0"/>
              <a:t> </a:t>
            </a:r>
            <a:r>
              <a:rPr kumimoji="1" lang="en-US" altLang="zh-CN" b="0" i="1" dirty="0"/>
              <a:t>stragglers</a:t>
            </a:r>
          </a:p>
          <a:p>
            <a:pPr lvl="1"/>
            <a:r>
              <a:rPr kumimoji="1" lang="en-US" altLang="zh-CN" dirty="0"/>
              <a:t>Other jobs consuming resources on machine</a:t>
            </a:r>
          </a:p>
          <a:p>
            <a:pPr lvl="1"/>
            <a:r>
              <a:rPr kumimoji="1" lang="en-US" altLang="zh-CN" dirty="0"/>
              <a:t>Bad disks with soft errors transfer data slowly</a:t>
            </a:r>
          </a:p>
          <a:p>
            <a:pPr lvl="1"/>
            <a:r>
              <a:rPr kumimoji="1" lang="en-US" altLang="zh-CN" dirty="0"/>
              <a:t>Weird things: processor caches disabled </a:t>
            </a:r>
            <a:r>
              <a:rPr lang="en-US" altLang="zh-TW" b="1" dirty="0">
                <a:solidFill>
                  <a:srgbClr val="0233BE"/>
                </a:solidFill>
                <a:latin typeface="Verdana" pitchFamily="34" charset="0"/>
                <a:ea typeface="Verdana" pitchFamily="34" charset="0"/>
                <a:cs typeface="Verdana" pitchFamily="34" charset="0"/>
                <a:sym typeface="Wingdings" pitchFamily="2" charset="2"/>
              </a:rPr>
              <a:t></a:t>
            </a:r>
          </a:p>
          <a:p>
            <a:pPr lvl="1"/>
            <a:endParaRPr kumimoji="1" lang="en-US" altLang="zh-CN" dirty="0"/>
          </a:p>
          <a:p>
            <a:r>
              <a:rPr kumimoji="1" lang="en-US" altLang="zh-CN" b="0" dirty="0"/>
              <a:t>Near end of phase, MapReduce spawn </a:t>
            </a:r>
            <a:r>
              <a:rPr kumimoji="1" lang="en-US" altLang="zh-CN" dirty="0">
                <a:solidFill>
                  <a:srgbClr val="C00000"/>
                </a:solidFill>
              </a:rPr>
              <a:t>backup copies of tasks</a:t>
            </a:r>
          </a:p>
          <a:p>
            <a:pPr lvl="1"/>
            <a:r>
              <a:rPr kumimoji="1" lang="en-US" altLang="zh-CN" dirty="0"/>
              <a:t>Whichever one finishes </a:t>
            </a:r>
            <a:r>
              <a:rPr kumimoji="1" lang="en-US" altLang="zh-CN" b="1" dirty="0">
                <a:solidFill>
                  <a:srgbClr val="C00000"/>
                </a:solidFill>
              </a:rPr>
              <a:t>first</a:t>
            </a:r>
            <a:r>
              <a:rPr kumimoji="1" lang="en-US" altLang="zh-CN" dirty="0"/>
              <a:t> “wins” </a:t>
            </a:r>
            <a:r>
              <a:rPr lang="en-US" altLang="zh-TW" b="1" dirty="0">
                <a:solidFill>
                  <a:srgbClr val="FF0066"/>
                </a:solidFill>
                <a:latin typeface="Verdana" pitchFamily="34" charset="0"/>
                <a:ea typeface="Verdana" pitchFamily="34" charset="0"/>
                <a:cs typeface="Verdana" pitchFamily="34" charset="0"/>
                <a:sym typeface="Wingdings" pitchFamily="2" charset="2"/>
              </a:rPr>
              <a:t></a:t>
            </a:r>
          </a:p>
          <a:p>
            <a:pPr lvl="1"/>
            <a:r>
              <a:rPr kumimoji="1" lang="en-US" altLang="zh-CN" dirty="0"/>
              <a:t>Dramatically shortens job completion time:</a:t>
            </a:r>
            <a:r>
              <a:rPr kumimoji="1" lang="zh-CN" altLang="en-US" b="0" dirty="0"/>
              <a:t>“</a:t>
            </a:r>
            <a:r>
              <a:rPr kumimoji="1" lang="en" altLang="zh-CN" i="1" u="sng" dirty="0"/>
              <a:t>significantly reduces the time to complete large MapReduce operations </a:t>
            </a:r>
            <a:r>
              <a:rPr kumimoji="1" lang="zh-CN" altLang="en-US" b="0" dirty="0"/>
              <a:t>”</a:t>
            </a:r>
            <a:r>
              <a:rPr kumimoji="1" lang="en-US" altLang="zh-CN" b="0" dirty="0"/>
              <a:t>(check the paper)</a:t>
            </a:r>
            <a:endParaRPr kumimoji="1" lang="zh-CN" altLang="en-US" b="0" dirty="0"/>
          </a:p>
        </p:txBody>
      </p:sp>
      <p:sp>
        <p:nvSpPr>
          <p:cNvPr id="4" name="灯片编号占位符 3">
            <a:extLst>
              <a:ext uri="{FF2B5EF4-FFF2-40B4-BE49-F238E27FC236}">
                <a16:creationId xmlns:a16="http://schemas.microsoft.com/office/drawing/2014/main" id="{C38E430B-B8D0-9D43-906E-36FB7E99F639}"/>
              </a:ext>
            </a:extLst>
          </p:cNvPr>
          <p:cNvSpPr>
            <a:spLocks noGrp="1"/>
          </p:cNvSpPr>
          <p:nvPr>
            <p:ph type="sldNum" sz="quarter" idx="12"/>
          </p:nvPr>
        </p:nvSpPr>
        <p:spPr/>
        <p:txBody>
          <a:bodyPr/>
          <a:lstStyle/>
          <a:p>
            <a:fld id="{ADE361C3-C043-4A6E-BDCE-8DA1E7D90A3B}" type="slidenum">
              <a:rPr lang="zh-CN" altLang="en-US" smtClean="0"/>
              <a:t>71</a:t>
            </a:fld>
            <a:endParaRPr lang="zh-CN" altLang="en-US"/>
          </a:p>
        </p:txBody>
      </p:sp>
    </p:spTree>
    <p:extLst>
      <p:ext uri="{BB962C8B-B14F-4D97-AF65-F5344CB8AC3E}">
        <p14:creationId xmlns:p14="http://schemas.microsoft.com/office/powerpoint/2010/main" val="19039099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235502-6888-7C4A-A7F5-2BDC53329D96}"/>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EC522053-FF7B-9D4B-B4BB-E1716969C403}"/>
              </a:ext>
            </a:extLst>
          </p:cNvPr>
          <p:cNvSpPr>
            <a:spLocks noGrp="1"/>
          </p:cNvSpPr>
          <p:nvPr>
            <p:ph idx="1"/>
          </p:nvPr>
        </p:nvSpPr>
        <p:spPr>
          <a:xfrm>
            <a:off x="457200" y="1129308"/>
            <a:ext cx="8229600" cy="4167654"/>
          </a:xfrm>
        </p:spPr>
        <p:txBody>
          <a:bodyPr>
            <a:normAutofit/>
          </a:bodyPr>
          <a:lstStyle/>
          <a:p>
            <a:r>
              <a:rPr kumimoji="1" lang="en-US" altLang="zh-CN" b="0" dirty="0"/>
              <a:t>Get a lot of data from </a:t>
            </a:r>
            <a:r>
              <a:rPr kumimoji="1" lang="en-US" altLang="zh-CN" dirty="0">
                <a:solidFill>
                  <a:srgbClr val="C00000"/>
                </a:solidFill>
              </a:rPr>
              <a:t>input</a:t>
            </a:r>
            <a:r>
              <a:rPr kumimoji="1" lang="en-US" altLang="zh-CN" b="0" dirty="0"/>
              <a:t> files</a:t>
            </a:r>
          </a:p>
          <a:p>
            <a:r>
              <a:rPr kumimoji="1" lang="en-US" altLang="zh-CN" dirty="0">
                <a:solidFill>
                  <a:srgbClr val="C00000"/>
                </a:solidFill>
              </a:rPr>
              <a:t>Map</a:t>
            </a:r>
          </a:p>
          <a:p>
            <a:pPr lvl="1"/>
            <a:r>
              <a:rPr kumimoji="1" lang="en-US" altLang="zh-CN" dirty="0"/>
              <a:t>Parse &amp; extract items of interest</a:t>
            </a:r>
          </a:p>
          <a:p>
            <a:r>
              <a:rPr kumimoji="1" lang="en-US" altLang="zh-CN" dirty="0">
                <a:solidFill>
                  <a:srgbClr val="C00000"/>
                </a:solidFill>
              </a:rPr>
              <a:t>Partition &amp; Sort</a:t>
            </a:r>
          </a:p>
          <a:p>
            <a:r>
              <a:rPr kumimoji="1" lang="en-US" altLang="zh-CN" dirty="0">
                <a:solidFill>
                  <a:srgbClr val="C00000"/>
                </a:solidFill>
              </a:rPr>
              <a:t>Reduce</a:t>
            </a:r>
          </a:p>
          <a:p>
            <a:pPr lvl="1"/>
            <a:r>
              <a:rPr kumimoji="1" lang="en-US" altLang="zh-CN" dirty="0"/>
              <a:t>Aggregate results</a:t>
            </a:r>
          </a:p>
          <a:p>
            <a:r>
              <a:rPr lang="en-US" altLang="zh-CN" b="0" dirty="0">
                <a:solidFill>
                  <a:prstClr val="black"/>
                </a:solidFill>
                <a:ea typeface="Verdana" pitchFamily="34" charset="0"/>
                <a:cs typeface="Verdana" pitchFamily="34" charset="0"/>
              </a:rPr>
              <a:t>Write results to </a:t>
            </a:r>
            <a:r>
              <a:rPr kumimoji="1" lang="en-US" altLang="zh-CN" dirty="0">
                <a:solidFill>
                  <a:srgbClr val="C00000"/>
                </a:solidFill>
              </a:rPr>
              <a:t>output</a:t>
            </a:r>
            <a:r>
              <a:rPr lang="en-US" altLang="zh-CN" b="0" dirty="0">
                <a:solidFill>
                  <a:prstClr val="black"/>
                </a:solidFill>
                <a:ea typeface="Verdana" pitchFamily="34" charset="0"/>
                <a:cs typeface="Verdana" pitchFamily="34" charset="0"/>
              </a:rPr>
              <a:t> files</a:t>
            </a:r>
          </a:p>
          <a:p>
            <a:r>
              <a:rPr lang="en-US" altLang="zh-CN" b="0" u="sng" dirty="0">
                <a:solidFill>
                  <a:prstClr val="black"/>
                </a:solidFill>
                <a:ea typeface="Verdana" pitchFamily="34" charset="0"/>
                <a:cs typeface="Verdana" pitchFamily="34" charset="0"/>
              </a:rPr>
              <a:t>All the other issues, scheduling, fault-tolerance, data partitioning, are handled by the framework </a:t>
            </a:r>
          </a:p>
        </p:txBody>
      </p:sp>
      <p:sp>
        <p:nvSpPr>
          <p:cNvPr id="4" name="灯片编号占位符 3">
            <a:extLst>
              <a:ext uri="{FF2B5EF4-FFF2-40B4-BE49-F238E27FC236}">
                <a16:creationId xmlns:a16="http://schemas.microsoft.com/office/drawing/2014/main" id="{5A55B7A6-5BB6-1F45-BC6E-487768AA85D3}"/>
              </a:ext>
            </a:extLst>
          </p:cNvPr>
          <p:cNvSpPr>
            <a:spLocks noGrp="1"/>
          </p:cNvSpPr>
          <p:nvPr>
            <p:ph type="sldNum" sz="quarter" idx="12"/>
          </p:nvPr>
        </p:nvSpPr>
        <p:spPr/>
        <p:txBody>
          <a:bodyPr/>
          <a:lstStyle/>
          <a:p>
            <a:fld id="{ADE361C3-C043-4A6E-BDCE-8DA1E7D90A3B}" type="slidenum">
              <a:rPr lang="zh-CN" altLang="en-US" smtClean="0"/>
              <a:t>72</a:t>
            </a:fld>
            <a:endParaRPr lang="zh-CN" altLang="en-US"/>
          </a:p>
        </p:txBody>
      </p:sp>
    </p:spTree>
    <p:extLst>
      <p:ext uri="{BB962C8B-B14F-4D97-AF65-F5344CB8AC3E}">
        <p14:creationId xmlns:p14="http://schemas.microsoft.com/office/powerpoint/2010/main" val="28420770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235502-6888-7C4A-A7F5-2BDC53329D96}"/>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EC522053-FF7B-9D4B-B4BB-E1716969C403}"/>
              </a:ext>
            </a:extLst>
          </p:cNvPr>
          <p:cNvSpPr>
            <a:spLocks noGrp="1"/>
          </p:cNvSpPr>
          <p:nvPr>
            <p:ph idx="1"/>
          </p:nvPr>
        </p:nvSpPr>
        <p:spPr>
          <a:xfrm>
            <a:off x="457200" y="1129308"/>
            <a:ext cx="8229600" cy="4167654"/>
          </a:xfrm>
        </p:spPr>
        <p:txBody>
          <a:bodyPr>
            <a:normAutofit/>
          </a:bodyPr>
          <a:lstStyle/>
          <a:p>
            <a:r>
              <a:rPr kumimoji="1" lang="en-US" altLang="zh-CN" b="0" dirty="0"/>
              <a:t>The user does not need to care </a:t>
            </a:r>
            <a:r>
              <a:rPr kumimoji="1" lang="en-US" altLang="zh-CN" b="0" strike="sngStrike" dirty="0"/>
              <a:t>concurrency</a:t>
            </a:r>
            <a:r>
              <a:rPr kumimoji="1" lang="en-US" altLang="zh-CN" b="0" dirty="0"/>
              <a:t>, </a:t>
            </a:r>
            <a:r>
              <a:rPr kumimoji="1" lang="en-US" altLang="zh-CN" b="0" strike="sngStrike" dirty="0"/>
              <a:t>fault-tolerant</a:t>
            </a:r>
            <a:r>
              <a:rPr kumimoji="1" lang="en-US" altLang="zh-CN" b="0" dirty="0"/>
              <a:t>, </a:t>
            </a:r>
            <a:r>
              <a:rPr kumimoji="1" lang="en-US" altLang="zh-CN" b="0" strike="sngStrike" dirty="0"/>
              <a:t>data transfer</a:t>
            </a:r>
            <a:r>
              <a:rPr kumimoji="1" lang="en-US" altLang="zh-CN" b="0" dirty="0"/>
              <a:t>, etc. </a:t>
            </a:r>
          </a:p>
          <a:p>
            <a:r>
              <a:rPr kumimoji="1" lang="en-US" altLang="zh-CN" b="0" dirty="0"/>
              <a:t>Reduce the user code burden and quality: </a:t>
            </a:r>
          </a:p>
          <a:p>
            <a:pPr lvl="1"/>
            <a:r>
              <a:rPr kumimoji="1" lang="en-US" altLang="zh-CN" dirty="0"/>
              <a:t>Sort:</a:t>
            </a:r>
            <a:r>
              <a:rPr kumimoji="1" lang="zh-CN" altLang="en-US" dirty="0"/>
              <a:t> </a:t>
            </a:r>
            <a:r>
              <a:rPr kumimoji="1" lang="en-US" altLang="zh-CN" dirty="0"/>
              <a:t>only needs 50</a:t>
            </a:r>
            <a:r>
              <a:rPr kumimoji="1" lang="zh-CN" altLang="en-US" dirty="0"/>
              <a:t> </a:t>
            </a:r>
            <a:r>
              <a:rPr kumimoji="1" lang="en-US" altLang="zh-CN" dirty="0"/>
              <a:t>LoC</a:t>
            </a:r>
          </a:p>
          <a:p>
            <a:pPr lvl="1"/>
            <a:r>
              <a:rPr kumimoji="1" lang="en-US" altLang="zh-CN" b="0" dirty="0"/>
              <a:t>Indexing:</a:t>
            </a:r>
            <a:r>
              <a:rPr kumimoji="1" lang="zh-CN" altLang="en-US" b="0" dirty="0"/>
              <a:t> </a:t>
            </a:r>
            <a:r>
              <a:rPr kumimoji="1" lang="en-US" altLang="zh-CN" b="0" dirty="0"/>
              <a:t>reduce the code lines from 3800</a:t>
            </a:r>
            <a:r>
              <a:rPr kumimoji="1" lang="zh-CN" altLang="en-US" b="0" dirty="0"/>
              <a:t> </a:t>
            </a:r>
            <a:r>
              <a:rPr kumimoji="1" lang="en-US" altLang="zh-CN" b="0" dirty="0"/>
              <a:t>L</a:t>
            </a:r>
            <a:r>
              <a:rPr kumimoji="1" lang="en-US" altLang="zh-CN" dirty="0"/>
              <a:t>oC to 700LoC</a:t>
            </a:r>
            <a:r>
              <a:rPr kumimoji="1" lang="zh-CN" altLang="en-US" dirty="0"/>
              <a:t> </a:t>
            </a:r>
            <a:endParaRPr kumimoji="1" lang="zh-CN" altLang="en-US" b="0" dirty="0"/>
          </a:p>
        </p:txBody>
      </p:sp>
      <p:sp>
        <p:nvSpPr>
          <p:cNvPr id="4" name="灯片编号占位符 3">
            <a:extLst>
              <a:ext uri="{FF2B5EF4-FFF2-40B4-BE49-F238E27FC236}">
                <a16:creationId xmlns:a16="http://schemas.microsoft.com/office/drawing/2014/main" id="{5A55B7A6-5BB6-1F45-BC6E-487768AA85D3}"/>
              </a:ext>
            </a:extLst>
          </p:cNvPr>
          <p:cNvSpPr>
            <a:spLocks noGrp="1"/>
          </p:cNvSpPr>
          <p:nvPr>
            <p:ph type="sldNum" sz="quarter" idx="12"/>
          </p:nvPr>
        </p:nvSpPr>
        <p:spPr/>
        <p:txBody>
          <a:bodyPr/>
          <a:lstStyle/>
          <a:p>
            <a:fld id="{ADE361C3-C043-4A6E-BDCE-8DA1E7D90A3B}" type="slidenum">
              <a:rPr lang="zh-CN" altLang="en-US" smtClean="0"/>
              <a:t>73</a:t>
            </a:fld>
            <a:endParaRPr lang="zh-CN" altLang="en-US"/>
          </a:p>
        </p:txBody>
      </p:sp>
    </p:spTree>
    <p:extLst>
      <p:ext uri="{BB962C8B-B14F-4D97-AF65-F5344CB8AC3E}">
        <p14:creationId xmlns:p14="http://schemas.microsoft.com/office/powerpoint/2010/main" val="3849859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048F68-C0D2-F8AA-6CC3-C61EB5B1FAF8}"/>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9DB934A1-F3CD-D242-AB5D-3782D2682264}"/>
              </a:ext>
            </a:extLst>
          </p:cNvPr>
          <p:cNvSpPr>
            <a:spLocks noGrp="1"/>
          </p:cNvSpPr>
          <p:nvPr>
            <p:ph idx="1"/>
          </p:nvPr>
        </p:nvSpPr>
        <p:spPr>
          <a:xfrm>
            <a:off x="457200" y="1129308"/>
            <a:ext cx="3690523" cy="4167654"/>
          </a:xfrm>
        </p:spPr>
        <p:txBody>
          <a:bodyPr>
            <a:normAutofit/>
          </a:bodyPr>
          <a:lstStyle/>
          <a:p>
            <a:r>
              <a:rPr kumimoji="1" lang="en-US" altLang="zh-CN" dirty="0"/>
              <a:t>Pros:</a:t>
            </a:r>
          </a:p>
          <a:p>
            <a:pPr lvl="1"/>
            <a:r>
              <a:rPr kumimoji="1" lang="en-US" altLang="zh-CN" dirty="0"/>
              <a:t>Easy to scale</a:t>
            </a:r>
          </a:p>
          <a:p>
            <a:pPr lvl="1"/>
            <a:r>
              <a:rPr kumimoji="1" lang="en-US" altLang="zh-CN" dirty="0"/>
              <a:t>Fault tolerant </a:t>
            </a:r>
          </a:p>
          <a:p>
            <a:pPr lvl="1"/>
            <a:r>
              <a:rPr kumimoji="1" lang="en-US" altLang="zh-CN" dirty="0"/>
              <a:t>Good performance (depends!)</a:t>
            </a:r>
          </a:p>
          <a:p>
            <a:pPr lvl="2"/>
            <a:r>
              <a:rPr kumimoji="1" lang="en-US" altLang="zh-CN" dirty="0"/>
              <a:t>Good for tasks that suits MapReduce, e.g., wordcount </a:t>
            </a:r>
          </a:p>
          <a:p>
            <a:r>
              <a:rPr kumimoji="1" lang="en-US" altLang="zh-CN" dirty="0"/>
              <a:t>Cons </a:t>
            </a:r>
          </a:p>
          <a:p>
            <a:pPr lvl="1"/>
            <a:r>
              <a:rPr kumimoji="1" lang="en-US" altLang="zh-CN" dirty="0"/>
              <a:t>Limited programming abstraction </a:t>
            </a:r>
            <a:endParaRPr kumimoji="1" lang="zh-CN" altLang="en-US" dirty="0"/>
          </a:p>
        </p:txBody>
      </p:sp>
      <p:sp>
        <p:nvSpPr>
          <p:cNvPr id="4" name="灯片编号占位符 3">
            <a:extLst>
              <a:ext uri="{FF2B5EF4-FFF2-40B4-BE49-F238E27FC236}">
                <a16:creationId xmlns:a16="http://schemas.microsoft.com/office/drawing/2014/main" id="{848AF4AC-147E-2E1B-7146-E83F9F99F0D5}"/>
              </a:ext>
            </a:extLst>
          </p:cNvPr>
          <p:cNvSpPr>
            <a:spLocks noGrp="1"/>
          </p:cNvSpPr>
          <p:nvPr>
            <p:ph type="sldNum" sz="quarter" idx="12"/>
          </p:nvPr>
        </p:nvSpPr>
        <p:spPr/>
        <p:txBody>
          <a:bodyPr/>
          <a:lstStyle/>
          <a:p>
            <a:fld id="{ADE361C3-C043-4A6E-BDCE-8DA1E7D90A3B}" type="slidenum">
              <a:rPr lang="zh-CN" altLang="en-US" smtClean="0"/>
              <a:t>74</a:t>
            </a:fld>
            <a:endParaRPr lang="zh-CN" altLang="en-US"/>
          </a:p>
        </p:txBody>
      </p:sp>
      <p:grpSp>
        <p:nvGrpSpPr>
          <p:cNvPr id="5" name="组合 4">
            <a:extLst>
              <a:ext uri="{FF2B5EF4-FFF2-40B4-BE49-F238E27FC236}">
                <a16:creationId xmlns:a16="http://schemas.microsoft.com/office/drawing/2014/main" id="{2EFCCE80-02E7-ABC7-3B7B-C766B0F2A284}"/>
              </a:ext>
            </a:extLst>
          </p:cNvPr>
          <p:cNvGrpSpPr/>
          <p:nvPr/>
        </p:nvGrpSpPr>
        <p:grpSpPr>
          <a:xfrm>
            <a:off x="4183440" y="1485792"/>
            <a:ext cx="4905419" cy="3471841"/>
            <a:chOff x="3938787" y="1490302"/>
            <a:chExt cx="5208447" cy="3633284"/>
          </a:xfrm>
        </p:grpSpPr>
        <p:sp>
          <p:nvSpPr>
            <p:cNvPr id="6" name="矩形 5">
              <a:extLst>
                <a:ext uri="{FF2B5EF4-FFF2-40B4-BE49-F238E27FC236}">
                  <a16:creationId xmlns:a16="http://schemas.microsoft.com/office/drawing/2014/main" id="{24806379-F9E0-544A-7C40-C01433F94CC7}"/>
                </a:ext>
              </a:extLst>
            </p:cNvPr>
            <p:cNvSpPr/>
            <p:nvPr/>
          </p:nvSpPr>
          <p:spPr>
            <a:xfrm>
              <a:off x="5962809" y="1490302"/>
              <a:ext cx="1298987" cy="386506"/>
            </a:xfrm>
            <a:prstGeom prst="rect">
              <a:avLst/>
            </a:prstGeom>
          </p:spPr>
          <p:txBody>
            <a:bodyPr wrap="none">
              <a:spAutoFit/>
            </a:bodyPr>
            <a:lstStyle/>
            <a:p>
              <a:r>
                <a:rPr kumimoji="1" lang="en-US" altLang="zh-CN" dirty="0"/>
                <a:t>Scalability</a:t>
              </a:r>
              <a:endParaRPr lang="zh-CN" altLang="en-US" dirty="0"/>
            </a:p>
          </p:txBody>
        </p:sp>
        <p:sp>
          <p:nvSpPr>
            <p:cNvPr id="7" name="矩形 6">
              <a:extLst>
                <a:ext uri="{FF2B5EF4-FFF2-40B4-BE49-F238E27FC236}">
                  <a16:creationId xmlns:a16="http://schemas.microsoft.com/office/drawing/2014/main" id="{9B4FA07C-2B5B-D2F2-0358-D851DB6A58AD}"/>
                </a:ext>
              </a:extLst>
            </p:cNvPr>
            <p:cNvSpPr/>
            <p:nvPr/>
          </p:nvSpPr>
          <p:spPr>
            <a:xfrm>
              <a:off x="4572000" y="4737080"/>
              <a:ext cx="1530463" cy="386506"/>
            </a:xfrm>
            <a:prstGeom prst="rect">
              <a:avLst/>
            </a:prstGeom>
          </p:spPr>
          <p:txBody>
            <a:bodyPr wrap="none">
              <a:spAutoFit/>
            </a:bodyPr>
            <a:lstStyle/>
            <a:p>
              <a:r>
                <a:rPr kumimoji="1" lang="en-US" altLang="zh-CN" dirty="0"/>
                <a:t>Consistency</a:t>
              </a:r>
              <a:endParaRPr lang="zh-CN" altLang="en-US" dirty="0"/>
            </a:p>
          </p:txBody>
        </p:sp>
        <p:sp>
          <p:nvSpPr>
            <p:cNvPr id="8" name="矩形 7">
              <a:extLst>
                <a:ext uri="{FF2B5EF4-FFF2-40B4-BE49-F238E27FC236}">
                  <a16:creationId xmlns:a16="http://schemas.microsoft.com/office/drawing/2014/main" id="{3267C76E-661F-E4D5-305A-B688621FA4C7}"/>
                </a:ext>
              </a:extLst>
            </p:cNvPr>
            <p:cNvSpPr/>
            <p:nvPr/>
          </p:nvSpPr>
          <p:spPr>
            <a:xfrm>
              <a:off x="6950899" y="4737080"/>
              <a:ext cx="1884485" cy="386506"/>
            </a:xfrm>
            <a:prstGeom prst="rect">
              <a:avLst/>
            </a:prstGeom>
          </p:spPr>
          <p:txBody>
            <a:bodyPr wrap="none">
              <a:spAutoFit/>
            </a:bodyPr>
            <a:lstStyle/>
            <a:p>
              <a:r>
                <a:rPr kumimoji="1" lang="en-US" altLang="zh-CN" dirty="0"/>
                <a:t>Fault tolerance </a:t>
              </a:r>
            </a:p>
          </p:txBody>
        </p:sp>
        <p:sp>
          <p:nvSpPr>
            <p:cNvPr id="9" name="矩形 8">
              <a:extLst>
                <a:ext uri="{FF2B5EF4-FFF2-40B4-BE49-F238E27FC236}">
                  <a16:creationId xmlns:a16="http://schemas.microsoft.com/office/drawing/2014/main" id="{F215E04B-47CD-7AFA-80F4-8C4936929E24}"/>
                </a:ext>
              </a:extLst>
            </p:cNvPr>
            <p:cNvSpPr/>
            <p:nvPr/>
          </p:nvSpPr>
          <p:spPr>
            <a:xfrm>
              <a:off x="3938787" y="2142936"/>
              <a:ext cx="1639392" cy="676386"/>
            </a:xfrm>
            <a:prstGeom prst="rect">
              <a:avLst/>
            </a:prstGeom>
          </p:spPr>
          <p:txBody>
            <a:bodyPr wrap="none">
              <a:spAutoFit/>
            </a:bodyPr>
            <a:lstStyle/>
            <a:p>
              <a:r>
                <a:rPr kumimoji="1" lang="en-US" altLang="zh-CN" dirty="0"/>
                <a:t>Ease of </a:t>
              </a:r>
            </a:p>
            <a:p>
              <a:r>
                <a:rPr kumimoji="1" lang="en-US" altLang="zh-CN" dirty="0"/>
                <a:t>programming</a:t>
              </a:r>
              <a:endParaRPr lang="zh-CN" altLang="en-US" dirty="0"/>
            </a:p>
          </p:txBody>
        </p:sp>
        <p:sp>
          <p:nvSpPr>
            <p:cNvPr id="10" name="矩形 9">
              <a:extLst>
                <a:ext uri="{FF2B5EF4-FFF2-40B4-BE49-F238E27FC236}">
                  <a16:creationId xmlns:a16="http://schemas.microsoft.com/office/drawing/2014/main" id="{C87CD2B5-283C-ED01-2F0B-0A046E4DE769}"/>
                </a:ext>
              </a:extLst>
            </p:cNvPr>
            <p:cNvSpPr/>
            <p:nvPr/>
          </p:nvSpPr>
          <p:spPr>
            <a:xfrm>
              <a:off x="7548691" y="2281436"/>
              <a:ext cx="1598543" cy="386506"/>
            </a:xfrm>
            <a:prstGeom prst="rect">
              <a:avLst/>
            </a:prstGeom>
          </p:spPr>
          <p:txBody>
            <a:bodyPr wrap="none">
              <a:spAutoFit/>
            </a:bodyPr>
            <a:lstStyle/>
            <a:p>
              <a:r>
                <a:rPr kumimoji="1" lang="en-US" altLang="zh-CN" dirty="0"/>
                <a:t>Performance</a:t>
              </a:r>
              <a:endParaRPr lang="zh-CN" altLang="en-US" dirty="0"/>
            </a:p>
          </p:txBody>
        </p:sp>
        <p:sp>
          <p:nvSpPr>
            <p:cNvPr id="11" name="多边形">
              <a:extLst>
                <a:ext uri="{FF2B5EF4-FFF2-40B4-BE49-F238E27FC236}">
                  <a16:creationId xmlns:a16="http://schemas.microsoft.com/office/drawing/2014/main" id="{F6FE1555-CFB9-949E-2A1A-B6A29BD7304B}"/>
                </a:ext>
              </a:extLst>
            </p:cNvPr>
            <p:cNvSpPr>
              <a:spLocks noChangeAspect="1"/>
            </p:cNvSpPr>
            <p:nvPr/>
          </p:nvSpPr>
          <p:spPr>
            <a:xfrm>
              <a:off x="5162010" y="1972096"/>
              <a:ext cx="2825010" cy="2608246"/>
            </a:xfrm>
            <a:prstGeom prst="pentagon">
              <a:avLst/>
            </a:prstGeom>
            <a:noFill/>
            <a:ln w="6350">
              <a:solidFill>
                <a:schemeClr val="tx2"/>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 name="多边形">
              <a:extLst>
                <a:ext uri="{FF2B5EF4-FFF2-40B4-BE49-F238E27FC236}">
                  <a16:creationId xmlns:a16="http://schemas.microsoft.com/office/drawing/2014/main" id="{F3C61DAC-8FA3-69B5-CD86-E16FFE475B7E}"/>
                </a:ext>
              </a:extLst>
            </p:cNvPr>
            <p:cNvSpPr>
              <a:spLocks noChangeAspect="1"/>
            </p:cNvSpPr>
            <p:nvPr/>
          </p:nvSpPr>
          <p:spPr>
            <a:xfrm>
              <a:off x="5185833" y="2836164"/>
              <a:ext cx="1668636" cy="1772433"/>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285418 h 456612"/>
                <a:gd name="connsiteX1" fmla="*/ 133681 w 300020"/>
                <a:gd name="connsiteY1" fmla="*/ 0 h 456612"/>
                <a:gd name="connsiteX2" fmla="*/ 300020 w 300020"/>
                <a:gd name="connsiteY2" fmla="*/ 285418 h 456612"/>
                <a:gd name="connsiteX3" fmla="*/ 242721 w 300020"/>
                <a:gd name="connsiteY3" fmla="*/ 456612 h 456612"/>
                <a:gd name="connsiteX4" fmla="*/ 57299 w 300020"/>
                <a:gd name="connsiteY4" fmla="*/ 456612 h 456612"/>
                <a:gd name="connsiteX5" fmla="*/ 0 w 300020"/>
                <a:gd name="connsiteY5" fmla="*/ 285418 h 456612"/>
                <a:gd name="connsiteX0" fmla="*/ 0 w 300020"/>
                <a:gd name="connsiteY0" fmla="*/ 269090 h 440284"/>
                <a:gd name="connsiteX1" fmla="*/ 133681 w 300020"/>
                <a:gd name="connsiteY1" fmla="*/ 0 h 440284"/>
                <a:gd name="connsiteX2" fmla="*/ 300020 w 300020"/>
                <a:gd name="connsiteY2" fmla="*/ 269090 h 440284"/>
                <a:gd name="connsiteX3" fmla="*/ 242721 w 300020"/>
                <a:gd name="connsiteY3" fmla="*/ 440284 h 440284"/>
                <a:gd name="connsiteX4" fmla="*/ 57299 w 300020"/>
                <a:gd name="connsiteY4" fmla="*/ 440284 h 440284"/>
                <a:gd name="connsiteX5" fmla="*/ 0 w 300020"/>
                <a:gd name="connsiteY5" fmla="*/ 269090 h 440284"/>
                <a:gd name="connsiteX0" fmla="*/ 0 w 471470"/>
                <a:gd name="connsiteY0" fmla="*/ 269090 h 440284"/>
                <a:gd name="connsiteX1" fmla="*/ 133681 w 471470"/>
                <a:gd name="connsiteY1" fmla="*/ 0 h 440284"/>
                <a:gd name="connsiteX2" fmla="*/ 471470 w 471470"/>
                <a:gd name="connsiteY2" fmla="*/ 228268 h 440284"/>
                <a:gd name="connsiteX3" fmla="*/ 242721 w 471470"/>
                <a:gd name="connsiteY3" fmla="*/ 440284 h 440284"/>
                <a:gd name="connsiteX4" fmla="*/ 57299 w 471470"/>
                <a:gd name="connsiteY4" fmla="*/ 440284 h 440284"/>
                <a:gd name="connsiteX5" fmla="*/ 0 w 471470"/>
                <a:gd name="connsiteY5" fmla="*/ 269090 h 440284"/>
                <a:gd name="connsiteX0" fmla="*/ 0 w 471470"/>
                <a:gd name="connsiteY0" fmla="*/ 269090 h 570912"/>
                <a:gd name="connsiteX1" fmla="*/ 133681 w 471470"/>
                <a:gd name="connsiteY1" fmla="*/ 0 h 570912"/>
                <a:gd name="connsiteX2" fmla="*/ 471470 w 471470"/>
                <a:gd name="connsiteY2" fmla="*/ 228268 h 570912"/>
                <a:gd name="connsiteX3" fmla="*/ 332528 w 471470"/>
                <a:gd name="connsiteY3" fmla="*/ 570912 h 570912"/>
                <a:gd name="connsiteX4" fmla="*/ 57299 w 471470"/>
                <a:gd name="connsiteY4" fmla="*/ 440284 h 570912"/>
                <a:gd name="connsiteX5" fmla="*/ 0 w 471470"/>
                <a:gd name="connsiteY5" fmla="*/ 269090 h 570912"/>
                <a:gd name="connsiteX0" fmla="*/ 0 w 471470"/>
                <a:gd name="connsiteY0" fmla="*/ 269090 h 562748"/>
                <a:gd name="connsiteX1" fmla="*/ 133681 w 471470"/>
                <a:gd name="connsiteY1" fmla="*/ 0 h 562748"/>
                <a:gd name="connsiteX2" fmla="*/ 471470 w 471470"/>
                <a:gd name="connsiteY2" fmla="*/ 228268 h 562748"/>
                <a:gd name="connsiteX3" fmla="*/ 308035 w 471470"/>
                <a:gd name="connsiteY3" fmla="*/ 562748 h 562748"/>
                <a:gd name="connsiteX4" fmla="*/ 57299 w 471470"/>
                <a:gd name="connsiteY4" fmla="*/ 440284 h 562748"/>
                <a:gd name="connsiteX5" fmla="*/ 0 w 471470"/>
                <a:gd name="connsiteY5" fmla="*/ 269090 h 562748"/>
                <a:gd name="connsiteX0" fmla="*/ 8016 w 479486"/>
                <a:gd name="connsiteY0" fmla="*/ 269090 h 562748"/>
                <a:gd name="connsiteX1" fmla="*/ 141697 w 479486"/>
                <a:gd name="connsiteY1" fmla="*/ 0 h 562748"/>
                <a:gd name="connsiteX2" fmla="*/ 479486 w 479486"/>
                <a:gd name="connsiteY2" fmla="*/ 228268 h 562748"/>
                <a:gd name="connsiteX3" fmla="*/ 316051 w 479486"/>
                <a:gd name="connsiteY3" fmla="*/ 562748 h 562748"/>
                <a:gd name="connsiteX4" fmla="*/ 0 w 479486"/>
                <a:gd name="connsiteY4" fmla="*/ 472942 h 562748"/>
                <a:gd name="connsiteX5" fmla="*/ 8016 w 479486"/>
                <a:gd name="connsiteY5" fmla="*/ 269090 h 562748"/>
                <a:gd name="connsiteX0" fmla="*/ 8016 w 479486"/>
                <a:gd name="connsiteY0" fmla="*/ 260926 h 554584"/>
                <a:gd name="connsiteX1" fmla="*/ 158026 w 479486"/>
                <a:gd name="connsiteY1" fmla="*/ 0 h 554584"/>
                <a:gd name="connsiteX2" fmla="*/ 479486 w 479486"/>
                <a:gd name="connsiteY2" fmla="*/ 220104 h 554584"/>
                <a:gd name="connsiteX3" fmla="*/ 316051 w 479486"/>
                <a:gd name="connsiteY3" fmla="*/ 554584 h 554584"/>
                <a:gd name="connsiteX4" fmla="*/ 0 w 479486"/>
                <a:gd name="connsiteY4" fmla="*/ 464778 h 554584"/>
                <a:gd name="connsiteX5" fmla="*/ 8016 w 479486"/>
                <a:gd name="connsiteY5" fmla="*/ 260926 h 554584"/>
                <a:gd name="connsiteX0" fmla="*/ 0 w 471470"/>
                <a:gd name="connsiteY0" fmla="*/ 260926 h 554584"/>
                <a:gd name="connsiteX1" fmla="*/ 150010 w 471470"/>
                <a:gd name="connsiteY1" fmla="*/ 0 h 554584"/>
                <a:gd name="connsiteX2" fmla="*/ 471470 w 471470"/>
                <a:gd name="connsiteY2" fmla="*/ 220104 h 554584"/>
                <a:gd name="connsiteX3" fmla="*/ 308035 w 471470"/>
                <a:gd name="connsiteY3" fmla="*/ 554584 h 554584"/>
                <a:gd name="connsiteX4" fmla="*/ 49134 w 471470"/>
                <a:gd name="connsiteY4" fmla="*/ 440285 h 554584"/>
                <a:gd name="connsiteX5" fmla="*/ 0 w 471470"/>
                <a:gd name="connsiteY5" fmla="*/ 260926 h 554584"/>
                <a:gd name="connsiteX0" fmla="*/ 0 w 471470"/>
                <a:gd name="connsiteY0" fmla="*/ 260926 h 570912"/>
                <a:gd name="connsiteX1" fmla="*/ 150010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471470"/>
                <a:gd name="connsiteY0" fmla="*/ 270070 h 580056"/>
                <a:gd name="connsiteX1" fmla="*/ 140866 w 471470"/>
                <a:gd name="connsiteY1" fmla="*/ 0 h 580056"/>
                <a:gd name="connsiteX2" fmla="*/ 471470 w 471470"/>
                <a:gd name="connsiteY2" fmla="*/ 229248 h 580056"/>
                <a:gd name="connsiteX3" fmla="*/ 348856 w 471470"/>
                <a:gd name="connsiteY3" fmla="*/ 580056 h 580056"/>
                <a:gd name="connsiteX4" fmla="*/ 49134 w 471470"/>
                <a:gd name="connsiteY4" fmla="*/ 449429 h 580056"/>
                <a:gd name="connsiteX5" fmla="*/ 0 w 471470"/>
                <a:gd name="connsiteY5" fmla="*/ 270070 h 580056"/>
                <a:gd name="connsiteX0" fmla="*/ 0 w 471470"/>
                <a:gd name="connsiteY0" fmla="*/ 251782 h 561768"/>
                <a:gd name="connsiteX1" fmla="*/ 131722 w 471470"/>
                <a:gd name="connsiteY1" fmla="*/ 0 h 561768"/>
                <a:gd name="connsiteX2" fmla="*/ 471470 w 471470"/>
                <a:gd name="connsiteY2" fmla="*/ 210960 h 561768"/>
                <a:gd name="connsiteX3" fmla="*/ 348856 w 471470"/>
                <a:gd name="connsiteY3" fmla="*/ 561768 h 561768"/>
                <a:gd name="connsiteX4" fmla="*/ 49134 w 471470"/>
                <a:gd name="connsiteY4" fmla="*/ 431141 h 561768"/>
                <a:gd name="connsiteX5" fmla="*/ 0 w 471470"/>
                <a:gd name="connsiteY5" fmla="*/ 251782 h 561768"/>
                <a:gd name="connsiteX0" fmla="*/ 0 w 471470"/>
                <a:gd name="connsiteY0" fmla="*/ 260926 h 570912"/>
                <a:gd name="connsiteX1" fmla="*/ 168298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706873"/>
                <a:gd name="connsiteY0" fmla="*/ 284176 h 570912"/>
                <a:gd name="connsiteX1" fmla="*/ 403701 w 706873"/>
                <a:gd name="connsiteY1" fmla="*/ 0 h 570912"/>
                <a:gd name="connsiteX2" fmla="*/ 706873 w 706873"/>
                <a:gd name="connsiteY2" fmla="*/ 220104 h 570912"/>
                <a:gd name="connsiteX3" fmla="*/ 584259 w 706873"/>
                <a:gd name="connsiteY3" fmla="*/ 570912 h 570912"/>
                <a:gd name="connsiteX4" fmla="*/ 284537 w 706873"/>
                <a:gd name="connsiteY4" fmla="*/ 440285 h 570912"/>
                <a:gd name="connsiteX5" fmla="*/ 0 w 706873"/>
                <a:gd name="connsiteY5" fmla="*/ 284176 h 570912"/>
                <a:gd name="connsiteX0" fmla="*/ 0 w 706873"/>
                <a:gd name="connsiteY0" fmla="*/ 223146 h 509882"/>
                <a:gd name="connsiteX1" fmla="*/ 403701 w 706873"/>
                <a:gd name="connsiteY1" fmla="*/ 0 h 509882"/>
                <a:gd name="connsiteX2" fmla="*/ 706873 w 706873"/>
                <a:gd name="connsiteY2" fmla="*/ 159074 h 509882"/>
                <a:gd name="connsiteX3" fmla="*/ 584259 w 706873"/>
                <a:gd name="connsiteY3" fmla="*/ 509882 h 509882"/>
                <a:gd name="connsiteX4" fmla="*/ 284537 w 706873"/>
                <a:gd name="connsiteY4" fmla="*/ 379255 h 509882"/>
                <a:gd name="connsiteX5" fmla="*/ 0 w 706873"/>
                <a:gd name="connsiteY5" fmla="*/ 223146 h 509882"/>
                <a:gd name="connsiteX0" fmla="*/ 0 w 640030"/>
                <a:gd name="connsiteY0" fmla="*/ 223146 h 509882"/>
                <a:gd name="connsiteX1" fmla="*/ 403701 w 640030"/>
                <a:gd name="connsiteY1" fmla="*/ 0 h 509882"/>
                <a:gd name="connsiteX2" fmla="*/ 640030 w 640030"/>
                <a:gd name="connsiteY2" fmla="*/ 240448 h 509882"/>
                <a:gd name="connsiteX3" fmla="*/ 584259 w 640030"/>
                <a:gd name="connsiteY3" fmla="*/ 509882 h 509882"/>
                <a:gd name="connsiteX4" fmla="*/ 284537 w 640030"/>
                <a:gd name="connsiteY4" fmla="*/ 379255 h 509882"/>
                <a:gd name="connsiteX5" fmla="*/ 0 w 640030"/>
                <a:gd name="connsiteY5" fmla="*/ 223146 h 509882"/>
                <a:gd name="connsiteX0" fmla="*/ 0 w 640030"/>
                <a:gd name="connsiteY0" fmla="*/ 223146 h 681349"/>
                <a:gd name="connsiteX1" fmla="*/ 403701 w 640030"/>
                <a:gd name="connsiteY1" fmla="*/ 0 h 681349"/>
                <a:gd name="connsiteX2" fmla="*/ 640030 w 640030"/>
                <a:gd name="connsiteY2" fmla="*/ 240448 h 681349"/>
                <a:gd name="connsiteX3" fmla="*/ 639477 w 640030"/>
                <a:gd name="connsiteY3" fmla="*/ 681349 h 681349"/>
                <a:gd name="connsiteX4" fmla="*/ 284537 w 640030"/>
                <a:gd name="connsiteY4" fmla="*/ 379255 h 681349"/>
                <a:gd name="connsiteX5" fmla="*/ 0 w 640030"/>
                <a:gd name="connsiteY5" fmla="*/ 223146 h 681349"/>
                <a:gd name="connsiteX0" fmla="*/ 0 w 640030"/>
                <a:gd name="connsiteY0" fmla="*/ 223146 h 693126"/>
                <a:gd name="connsiteX1" fmla="*/ 403701 w 640030"/>
                <a:gd name="connsiteY1" fmla="*/ 0 h 693126"/>
                <a:gd name="connsiteX2" fmla="*/ 640030 w 640030"/>
                <a:gd name="connsiteY2" fmla="*/ 240448 h 693126"/>
                <a:gd name="connsiteX3" fmla="*/ 639477 w 640030"/>
                <a:gd name="connsiteY3" fmla="*/ 681349 h 693126"/>
                <a:gd name="connsiteX4" fmla="*/ 153757 w 640030"/>
                <a:gd name="connsiteY4" fmla="*/ 693126 h 693126"/>
                <a:gd name="connsiteX5" fmla="*/ 0 w 640030"/>
                <a:gd name="connsiteY5" fmla="*/ 223146 h 693126"/>
                <a:gd name="connsiteX0" fmla="*/ 0 w 640030"/>
                <a:gd name="connsiteY0" fmla="*/ 170834 h 640814"/>
                <a:gd name="connsiteX1" fmla="*/ 415326 w 640030"/>
                <a:gd name="connsiteY1" fmla="*/ 0 h 640814"/>
                <a:gd name="connsiteX2" fmla="*/ 640030 w 640030"/>
                <a:gd name="connsiteY2" fmla="*/ 188136 h 640814"/>
                <a:gd name="connsiteX3" fmla="*/ 639477 w 640030"/>
                <a:gd name="connsiteY3" fmla="*/ 629037 h 640814"/>
                <a:gd name="connsiteX4" fmla="*/ 153757 w 640030"/>
                <a:gd name="connsiteY4" fmla="*/ 640814 h 640814"/>
                <a:gd name="connsiteX5" fmla="*/ 0 w 640030"/>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13322"/>
                <a:gd name="connsiteY0" fmla="*/ 170834 h 640814"/>
                <a:gd name="connsiteX1" fmla="*/ 415326 w 613322"/>
                <a:gd name="connsiteY1" fmla="*/ 0 h 640814"/>
                <a:gd name="connsiteX2" fmla="*/ 584812 w 613322"/>
                <a:gd name="connsiteY2" fmla="*/ 211386 h 640814"/>
                <a:gd name="connsiteX3" fmla="*/ 613321 w 613322"/>
                <a:gd name="connsiteY3" fmla="*/ 565100 h 640814"/>
                <a:gd name="connsiteX4" fmla="*/ 153757 w 613322"/>
                <a:gd name="connsiteY4" fmla="*/ 640814 h 640814"/>
                <a:gd name="connsiteX5" fmla="*/ 0 w 613322"/>
                <a:gd name="connsiteY5" fmla="*/ 170834 h 640814"/>
                <a:gd name="connsiteX0" fmla="*/ 0 w 613321"/>
                <a:gd name="connsiteY0" fmla="*/ 170834 h 640814"/>
                <a:gd name="connsiteX1" fmla="*/ 415326 w 613321"/>
                <a:gd name="connsiteY1" fmla="*/ 0 h 640814"/>
                <a:gd name="connsiteX2" fmla="*/ 584812 w 613321"/>
                <a:gd name="connsiteY2" fmla="*/ 21138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49039 w 613321"/>
                <a:gd name="connsiteY2" fmla="*/ 269172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55211 w 613321"/>
                <a:gd name="connsiteY2" fmla="*/ 27829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06966 h 576946"/>
                <a:gd name="connsiteX1" fmla="*/ 393726 w 613321"/>
                <a:gd name="connsiteY1" fmla="*/ 0 h 576946"/>
                <a:gd name="connsiteX2" fmla="*/ 455211 w 613321"/>
                <a:gd name="connsiteY2" fmla="*/ 214428 h 576946"/>
                <a:gd name="connsiteX3" fmla="*/ 613321 w 613321"/>
                <a:gd name="connsiteY3" fmla="*/ 501232 h 576946"/>
                <a:gd name="connsiteX4" fmla="*/ 153757 w 613321"/>
                <a:gd name="connsiteY4" fmla="*/ 576946 h 576946"/>
                <a:gd name="connsiteX5" fmla="*/ 0 w 613321"/>
                <a:gd name="connsiteY5" fmla="*/ 106966 h 576946"/>
                <a:gd name="connsiteX0" fmla="*/ 0 w 613321"/>
                <a:gd name="connsiteY0" fmla="*/ 37015 h 506995"/>
                <a:gd name="connsiteX1" fmla="*/ 406069 w 613321"/>
                <a:gd name="connsiteY1" fmla="*/ 0 h 506995"/>
                <a:gd name="connsiteX2" fmla="*/ 455211 w 613321"/>
                <a:gd name="connsiteY2" fmla="*/ 144477 h 506995"/>
                <a:gd name="connsiteX3" fmla="*/ 613321 w 613321"/>
                <a:gd name="connsiteY3" fmla="*/ 431281 h 506995"/>
                <a:gd name="connsiteX4" fmla="*/ 153757 w 613321"/>
                <a:gd name="connsiteY4" fmla="*/ 506995 h 506995"/>
                <a:gd name="connsiteX5" fmla="*/ 0 w 613321"/>
                <a:gd name="connsiteY5" fmla="*/ 37015 h 506995"/>
                <a:gd name="connsiteX0" fmla="*/ 0 w 613321"/>
                <a:gd name="connsiteY0" fmla="*/ 37015 h 506995"/>
                <a:gd name="connsiteX1" fmla="*/ 406069 w 613321"/>
                <a:gd name="connsiteY1" fmla="*/ 0 h 506995"/>
                <a:gd name="connsiteX2" fmla="*/ 464468 w 613321"/>
                <a:gd name="connsiteY2" fmla="*/ 177932 h 506995"/>
                <a:gd name="connsiteX3" fmla="*/ 613321 w 613321"/>
                <a:gd name="connsiteY3" fmla="*/ 431281 h 506995"/>
                <a:gd name="connsiteX4" fmla="*/ 153757 w 613321"/>
                <a:gd name="connsiteY4" fmla="*/ 506995 h 506995"/>
                <a:gd name="connsiteX5" fmla="*/ 0 w 613321"/>
                <a:gd name="connsiteY5" fmla="*/ 37015 h 506995"/>
                <a:gd name="connsiteX0" fmla="*/ 0 w 464468"/>
                <a:gd name="connsiteY0" fmla="*/ 37015 h 506995"/>
                <a:gd name="connsiteX1" fmla="*/ 406069 w 464468"/>
                <a:gd name="connsiteY1" fmla="*/ 0 h 506995"/>
                <a:gd name="connsiteX2" fmla="*/ 464468 w 464468"/>
                <a:gd name="connsiteY2" fmla="*/ 177932 h 506995"/>
                <a:gd name="connsiteX3" fmla="*/ 440520 w 464468"/>
                <a:gd name="connsiteY3" fmla="*/ 291379 h 506995"/>
                <a:gd name="connsiteX4" fmla="*/ 153757 w 464468"/>
                <a:gd name="connsiteY4" fmla="*/ 506995 h 506995"/>
                <a:gd name="connsiteX5" fmla="*/ 0 w 464468"/>
                <a:gd name="connsiteY5" fmla="*/ 37015 h 506995"/>
                <a:gd name="connsiteX0" fmla="*/ 0 w 440520"/>
                <a:gd name="connsiteY0" fmla="*/ 37015 h 506995"/>
                <a:gd name="connsiteX1" fmla="*/ 406069 w 440520"/>
                <a:gd name="connsiteY1" fmla="*/ 0 h 506995"/>
                <a:gd name="connsiteX2" fmla="*/ 436696 w 440520"/>
                <a:gd name="connsiteY2" fmla="*/ 184015 h 506995"/>
                <a:gd name="connsiteX3" fmla="*/ 440520 w 440520"/>
                <a:gd name="connsiteY3" fmla="*/ 291379 h 506995"/>
                <a:gd name="connsiteX4" fmla="*/ 153757 w 440520"/>
                <a:gd name="connsiteY4" fmla="*/ 506995 h 506995"/>
                <a:gd name="connsiteX5" fmla="*/ 0 w 440520"/>
                <a:gd name="connsiteY5" fmla="*/ 37015 h 506995"/>
                <a:gd name="connsiteX0" fmla="*/ 0 w 477304"/>
                <a:gd name="connsiteY0" fmla="*/ 37015 h 506995"/>
                <a:gd name="connsiteX1" fmla="*/ 406069 w 477304"/>
                <a:gd name="connsiteY1" fmla="*/ 0 h 506995"/>
                <a:gd name="connsiteX2" fmla="*/ 436696 w 477304"/>
                <a:gd name="connsiteY2" fmla="*/ 184015 h 506995"/>
                <a:gd name="connsiteX3" fmla="*/ 477304 w 477304"/>
                <a:gd name="connsiteY3" fmla="*/ 293192 h 506995"/>
                <a:gd name="connsiteX4" fmla="*/ 153757 w 477304"/>
                <a:gd name="connsiteY4" fmla="*/ 506995 h 506995"/>
                <a:gd name="connsiteX5" fmla="*/ 0 w 477304"/>
                <a:gd name="connsiteY5" fmla="*/ 37015 h 50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304" h="506995">
                  <a:moveTo>
                    <a:pt x="0" y="37015"/>
                  </a:moveTo>
                  <a:lnTo>
                    <a:pt x="406069" y="0"/>
                  </a:lnTo>
                  <a:lnTo>
                    <a:pt x="436696" y="184015"/>
                  </a:lnTo>
                  <a:lnTo>
                    <a:pt x="477304" y="293192"/>
                  </a:lnTo>
                  <a:lnTo>
                    <a:pt x="153757" y="506995"/>
                  </a:lnTo>
                  <a:lnTo>
                    <a:pt x="0" y="37015"/>
                  </a:lnTo>
                  <a:close/>
                </a:path>
              </a:pathLst>
            </a:custGeom>
            <a:noFill/>
            <a:ln w="22225">
              <a:solidFill>
                <a:srgbClr val="C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dirty="0"/>
            </a:p>
          </p:txBody>
        </p:sp>
      </p:grpSp>
      <p:sp>
        <p:nvSpPr>
          <p:cNvPr id="13" name="多边形">
            <a:extLst>
              <a:ext uri="{FF2B5EF4-FFF2-40B4-BE49-F238E27FC236}">
                <a16:creationId xmlns:a16="http://schemas.microsoft.com/office/drawing/2014/main" id="{AAC47EE5-48AC-3B87-3B94-CD0ED2ED9B80}"/>
              </a:ext>
            </a:extLst>
          </p:cNvPr>
          <p:cNvSpPr>
            <a:spLocks noChangeAspect="1"/>
          </p:cNvSpPr>
          <p:nvPr/>
        </p:nvSpPr>
        <p:spPr>
          <a:xfrm>
            <a:off x="5580112" y="2194796"/>
            <a:ext cx="2164062" cy="2027173"/>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 name="多边形">
            <a:extLst>
              <a:ext uri="{FF2B5EF4-FFF2-40B4-BE49-F238E27FC236}">
                <a16:creationId xmlns:a16="http://schemas.microsoft.com/office/drawing/2014/main" id="{344341C2-F79F-CC08-C957-E622A27FAB09}"/>
              </a:ext>
            </a:extLst>
          </p:cNvPr>
          <p:cNvSpPr>
            <a:spLocks noChangeAspect="1"/>
          </p:cNvSpPr>
          <p:nvPr/>
        </p:nvSpPr>
        <p:spPr>
          <a:xfrm>
            <a:off x="5810956" y="2474654"/>
            <a:ext cx="1719808" cy="1611021"/>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5" name="多边形">
            <a:extLst>
              <a:ext uri="{FF2B5EF4-FFF2-40B4-BE49-F238E27FC236}">
                <a16:creationId xmlns:a16="http://schemas.microsoft.com/office/drawing/2014/main" id="{7B99743A-0EA1-3D13-44AF-F405C976621B}"/>
              </a:ext>
            </a:extLst>
          </p:cNvPr>
          <p:cNvSpPr>
            <a:spLocks noChangeAspect="1"/>
          </p:cNvSpPr>
          <p:nvPr/>
        </p:nvSpPr>
        <p:spPr>
          <a:xfrm>
            <a:off x="6064338" y="2747685"/>
            <a:ext cx="1200932" cy="1124967"/>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6" name="多边形">
            <a:extLst>
              <a:ext uri="{FF2B5EF4-FFF2-40B4-BE49-F238E27FC236}">
                <a16:creationId xmlns:a16="http://schemas.microsoft.com/office/drawing/2014/main" id="{18BFAF0C-FCA1-8926-06F2-B8D59F5AC724}"/>
              </a:ext>
            </a:extLst>
          </p:cNvPr>
          <p:cNvSpPr>
            <a:spLocks noChangeAspect="1"/>
          </p:cNvSpPr>
          <p:nvPr/>
        </p:nvSpPr>
        <p:spPr>
          <a:xfrm>
            <a:off x="6307836" y="3030339"/>
            <a:ext cx="726048" cy="680122"/>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7" name="矩形 16">
            <a:extLst>
              <a:ext uri="{FF2B5EF4-FFF2-40B4-BE49-F238E27FC236}">
                <a16:creationId xmlns:a16="http://schemas.microsoft.com/office/drawing/2014/main" id="{04A55901-36C8-C441-14A9-E78A2552DE9C}"/>
              </a:ext>
            </a:extLst>
          </p:cNvPr>
          <p:cNvSpPr/>
          <p:nvPr/>
        </p:nvSpPr>
        <p:spPr>
          <a:xfrm>
            <a:off x="5062664" y="903992"/>
            <a:ext cx="3097323" cy="369332"/>
          </a:xfrm>
          <a:prstGeom prst="rect">
            <a:avLst/>
          </a:prstGeom>
        </p:spPr>
        <p:txBody>
          <a:bodyPr wrap="none">
            <a:spAutoFit/>
          </a:bodyPr>
          <a:lstStyle/>
          <a:p>
            <a:r>
              <a:rPr kumimoji="1" lang="en-US" altLang="zh-CN" dirty="0">
                <a:solidFill>
                  <a:srgbClr val="C00000"/>
                </a:solidFill>
                <a:latin typeface="Consolas" panose="020B0609020204030204" pitchFamily="49" charset="0"/>
                <a:cs typeface="Consolas" panose="020B0609020204030204" pitchFamily="49" charset="0"/>
              </a:rPr>
              <a:t>Single device computing</a:t>
            </a:r>
          </a:p>
        </p:txBody>
      </p:sp>
      <p:sp>
        <p:nvSpPr>
          <p:cNvPr id="18" name="多边形">
            <a:extLst>
              <a:ext uri="{FF2B5EF4-FFF2-40B4-BE49-F238E27FC236}">
                <a16:creationId xmlns:a16="http://schemas.microsoft.com/office/drawing/2014/main" id="{47605A04-E9A9-5EC4-4DD2-C703B5240F1C}"/>
              </a:ext>
            </a:extLst>
          </p:cNvPr>
          <p:cNvSpPr>
            <a:spLocks noChangeAspect="1"/>
          </p:cNvSpPr>
          <p:nvPr/>
        </p:nvSpPr>
        <p:spPr>
          <a:xfrm>
            <a:off x="5873893" y="1945857"/>
            <a:ext cx="1833525" cy="2504737"/>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285418 h 456612"/>
              <a:gd name="connsiteX1" fmla="*/ 133681 w 300020"/>
              <a:gd name="connsiteY1" fmla="*/ 0 h 456612"/>
              <a:gd name="connsiteX2" fmla="*/ 300020 w 300020"/>
              <a:gd name="connsiteY2" fmla="*/ 285418 h 456612"/>
              <a:gd name="connsiteX3" fmla="*/ 242721 w 300020"/>
              <a:gd name="connsiteY3" fmla="*/ 456612 h 456612"/>
              <a:gd name="connsiteX4" fmla="*/ 57299 w 300020"/>
              <a:gd name="connsiteY4" fmla="*/ 456612 h 456612"/>
              <a:gd name="connsiteX5" fmla="*/ 0 w 300020"/>
              <a:gd name="connsiteY5" fmla="*/ 285418 h 456612"/>
              <a:gd name="connsiteX0" fmla="*/ 0 w 300020"/>
              <a:gd name="connsiteY0" fmla="*/ 269090 h 440284"/>
              <a:gd name="connsiteX1" fmla="*/ 133681 w 300020"/>
              <a:gd name="connsiteY1" fmla="*/ 0 h 440284"/>
              <a:gd name="connsiteX2" fmla="*/ 300020 w 300020"/>
              <a:gd name="connsiteY2" fmla="*/ 269090 h 440284"/>
              <a:gd name="connsiteX3" fmla="*/ 242721 w 300020"/>
              <a:gd name="connsiteY3" fmla="*/ 440284 h 440284"/>
              <a:gd name="connsiteX4" fmla="*/ 57299 w 300020"/>
              <a:gd name="connsiteY4" fmla="*/ 440284 h 440284"/>
              <a:gd name="connsiteX5" fmla="*/ 0 w 300020"/>
              <a:gd name="connsiteY5" fmla="*/ 269090 h 440284"/>
              <a:gd name="connsiteX0" fmla="*/ 0 w 471470"/>
              <a:gd name="connsiteY0" fmla="*/ 269090 h 440284"/>
              <a:gd name="connsiteX1" fmla="*/ 133681 w 471470"/>
              <a:gd name="connsiteY1" fmla="*/ 0 h 440284"/>
              <a:gd name="connsiteX2" fmla="*/ 471470 w 471470"/>
              <a:gd name="connsiteY2" fmla="*/ 228268 h 440284"/>
              <a:gd name="connsiteX3" fmla="*/ 242721 w 471470"/>
              <a:gd name="connsiteY3" fmla="*/ 440284 h 440284"/>
              <a:gd name="connsiteX4" fmla="*/ 57299 w 471470"/>
              <a:gd name="connsiteY4" fmla="*/ 440284 h 440284"/>
              <a:gd name="connsiteX5" fmla="*/ 0 w 471470"/>
              <a:gd name="connsiteY5" fmla="*/ 269090 h 440284"/>
              <a:gd name="connsiteX0" fmla="*/ 0 w 471470"/>
              <a:gd name="connsiteY0" fmla="*/ 269090 h 570912"/>
              <a:gd name="connsiteX1" fmla="*/ 133681 w 471470"/>
              <a:gd name="connsiteY1" fmla="*/ 0 h 570912"/>
              <a:gd name="connsiteX2" fmla="*/ 471470 w 471470"/>
              <a:gd name="connsiteY2" fmla="*/ 228268 h 570912"/>
              <a:gd name="connsiteX3" fmla="*/ 332528 w 471470"/>
              <a:gd name="connsiteY3" fmla="*/ 570912 h 570912"/>
              <a:gd name="connsiteX4" fmla="*/ 57299 w 471470"/>
              <a:gd name="connsiteY4" fmla="*/ 440284 h 570912"/>
              <a:gd name="connsiteX5" fmla="*/ 0 w 471470"/>
              <a:gd name="connsiteY5" fmla="*/ 269090 h 570912"/>
              <a:gd name="connsiteX0" fmla="*/ 0 w 471470"/>
              <a:gd name="connsiteY0" fmla="*/ 269090 h 562748"/>
              <a:gd name="connsiteX1" fmla="*/ 133681 w 471470"/>
              <a:gd name="connsiteY1" fmla="*/ 0 h 562748"/>
              <a:gd name="connsiteX2" fmla="*/ 471470 w 471470"/>
              <a:gd name="connsiteY2" fmla="*/ 228268 h 562748"/>
              <a:gd name="connsiteX3" fmla="*/ 308035 w 471470"/>
              <a:gd name="connsiteY3" fmla="*/ 562748 h 562748"/>
              <a:gd name="connsiteX4" fmla="*/ 57299 w 471470"/>
              <a:gd name="connsiteY4" fmla="*/ 440284 h 562748"/>
              <a:gd name="connsiteX5" fmla="*/ 0 w 471470"/>
              <a:gd name="connsiteY5" fmla="*/ 269090 h 562748"/>
              <a:gd name="connsiteX0" fmla="*/ 8016 w 479486"/>
              <a:gd name="connsiteY0" fmla="*/ 269090 h 562748"/>
              <a:gd name="connsiteX1" fmla="*/ 141697 w 479486"/>
              <a:gd name="connsiteY1" fmla="*/ 0 h 562748"/>
              <a:gd name="connsiteX2" fmla="*/ 479486 w 479486"/>
              <a:gd name="connsiteY2" fmla="*/ 228268 h 562748"/>
              <a:gd name="connsiteX3" fmla="*/ 316051 w 479486"/>
              <a:gd name="connsiteY3" fmla="*/ 562748 h 562748"/>
              <a:gd name="connsiteX4" fmla="*/ 0 w 479486"/>
              <a:gd name="connsiteY4" fmla="*/ 472942 h 562748"/>
              <a:gd name="connsiteX5" fmla="*/ 8016 w 479486"/>
              <a:gd name="connsiteY5" fmla="*/ 269090 h 562748"/>
              <a:gd name="connsiteX0" fmla="*/ 8016 w 479486"/>
              <a:gd name="connsiteY0" fmla="*/ 260926 h 554584"/>
              <a:gd name="connsiteX1" fmla="*/ 158026 w 479486"/>
              <a:gd name="connsiteY1" fmla="*/ 0 h 554584"/>
              <a:gd name="connsiteX2" fmla="*/ 479486 w 479486"/>
              <a:gd name="connsiteY2" fmla="*/ 220104 h 554584"/>
              <a:gd name="connsiteX3" fmla="*/ 316051 w 479486"/>
              <a:gd name="connsiteY3" fmla="*/ 554584 h 554584"/>
              <a:gd name="connsiteX4" fmla="*/ 0 w 479486"/>
              <a:gd name="connsiteY4" fmla="*/ 464778 h 554584"/>
              <a:gd name="connsiteX5" fmla="*/ 8016 w 479486"/>
              <a:gd name="connsiteY5" fmla="*/ 260926 h 554584"/>
              <a:gd name="connsiteX0" fmla="*/ 0 w 471470"/>
              <a:gd name="connsiteY0" fmla="*/ 260926 h 554584"/>
              <a:gd name="connsiteX1" fmla="*/ 150010 w 471470"/>
              <a:gd name="connsiteY1" fmla="*/ 0 h 554584"/>
              <a:gd name="connsiteX2" fmla="*/ 471470 w 471470"/>
              <a:gd name="connsiteY2" fmla="*/ 220104 h 554584"/>
              <a:gd name="connsiteX3" fmla="*/ 308035 w 471470"/>
              <a:gd name="connsiteY3" fmla="*/ 554584 h 554584"/>
              <a:gd name="connsiteX4" fmla="*/ 49134 w 471470"/>
              <a:gd name="connsiteY4" fmla="*/ 440285 h 554584"/>
              <a:gd name="connsiteX5" fmla="*/ 0 w 471470"/>
              <a:gd name="connsiteY5" fmla="*/ 260926 h 554584"/>
              <a:gd name="connsiteX0" fmla="*/ 0 w 471470"/>
              <a:gd name="connsiteY0" fmla="*/ 260926 h 570912"/>
              <a:gd name="connsiteX1" fmla="*/ 150010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471470"/>
              <a:gd name="connsiteY0" fmla="*/ 270070 h 580056"/>
              <a:gd name="connsiteX1" fmla="*/ 140866 w 471470"/>
              <a:gd name="connsiteY1" fmla="*/ 0 h 580056"/>
              <a:gd name="connsiteX2" fmla="*/ 471470 w 471470"/>
              <a:gd name="connsiteY2" fmla="*/ 229248 h 580056"/>
              <a:gd name="connsiteX3" fmla="*/ 348856 w 471470"/>
              <a:gd name="connsiteY3" fmla="*/ 580056 h 580056"/>
              <a:gd name="connsiteX4" fmla="*/ 49134 w 471470"/>
              <a:gd name="connsiteY4" fmla="*/ 449429 h 580056"/>
              <a:gd name="connsiteX5" fmla="*/ 0 w 471470"/>
              <a:gd name="connsiteY5" fmla="*/ 270070 h 580056"/>
              <a:gd name="connsiteX0" fmla="*/ 0 w 471470"/>
              <a:gd name="connsiteY0" fmla="*/ 251782 h 561768"/>
              <a:gd name="connsiteX1" fmla="*/ 131722 w 471470"/>
              <a:gd name="connsiteY1" fmla="*/ 0 h 561768"/>
              <a:gd name="connsiteX2" fmla="*/ 471470 w 471470"/>
              <a:gd name="connsiteY2" fmla="*/ 210960 h 561768"/>
              <a:gd name="connsiteX3" fmla="*/ 348856 w 471470"/>
              <a:gd name="connsiteY3" fmla="*/ 561768 h 561768"/>
              <a:gd name="connsiteX4" fmla="*/ 49134 w 471470"/>
              <a:gd name="connsiteY4" fmla="*/ 431141 h 561768"/>
              <a:gd name="connsiteX5" fmla="*/ 0 w 471470"/>
              <a:gd name="connsiteY5" fmla="*/ 251782 h 561768"/>
              <a:gd name="connsiteX0" fmla="*/ 0 w 471470"/>
              <a:gd name="connsiteY0" fmla="*/ 260926 h 570912"/>
              <a:gd name="connsiteX1" fmla="*/ 168298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706873"/>
              <a:gd name="connsiteY0" fmla="*/ 284176 h 570912"/>
              <a:gd name="connsiteX1" fmla="*/ 403701 w 706873"/>
              <a:gd name="connsiteY1" fmla="*/ 0 h 570912"/>
              <a:gd name="connsiteX2" fmla="*/ 706873 w 706873"/>
              <a:gd name="connsiteY2" fmla="*/ 220104 h 570912"/>
              <a:gd name="connsiteX3" fmla="*/ 584259 w 706873"/>
              <a:gd name="connsiteY3" fmla="*/ 570912 h 570912"/>
              <a:gd name="connsiteX4" fmla="*/ 284537 w 706873"/>
              <a:gd name="connsiteY4" fmla="*/ 440285 h 570912"/>
              <a:gd name="connsiteX5" fmla="*/ 0 w 706873"/>
              <a:gd name="connsiteY5" fmla="*/ 284176 h 570912"/>
              <a:gd name="connsiteX0" fmla="*/ 0 w 706873"/>
              <a:gd name="connsiteY0" fmla="*/ 223146 h 509882"/>
              <a:gd name="connsiteX1" fmla="*/ 403701 w 706873"/>
              <a:gd name="connsiteY1" fmla="*/ 0 h 509882"/>
              <a:gd name="connsiteX2" fmla="*/ 706873 w 706873"/>
              <a:gd name="connsiteY2" fmla="*/ 159074 h 509882"/>
              <a:gd name="connsiteX3" fmla="*/ 584259 w 706873"/>
              <a:gd name="connsiteY3" fmla="*/ 509882 h 509882"/>
              <a:gd name="connsiteX4" fmla="*/ 284537 w 706873"/>
              <a:gd name="connsiteY4" fmla="*/ 379255 h 509882"/>
              <a:gd name="connsiteX5" fmla="*/ 0 w 706873"/>
              <a:gd name="connsiteY5" fmla="*/ 223146 h 509882"/>
              <a:gd name="connsiteX0" fmla="*/ 0 w 640030"/>
              <a:gd name="connsiteY0" fmla="*/ 223146 h 509882"/>
              <a:gd name="connsiteX1" fmla="*/ 403701 w 640030"/>
              <a:gd name="connsiteY1" fmla="*/ 0 h 509882"/>
              <a:gd name="connsiteX2" fmla="*/ 640030 w 640030"/>
              <a:gd name="connsiteY2" fmla="*/ 240448 h 509882"/>
              <a:gd name="connsiteX3" fmla="*/ 584259 w 640030"/>
              <a:gd name="connsiteY3" fmla="*/ 509882 h 509882"/>
              <a:gd name="connsiteX4" fmla="*/ 284537 w 640030"/>
              <a:gd name="connsiteY4" fmla="*/ 379255 h 509882"/>
              <a:gd name="connsiteX5" fmla="*/ 0 w 640030"/>
              <a:gd name="connsiteY5" fmla="*/ 223146 h 509882"/>
              <a:gd name="connsiteX0" fmla="*/ 0 w 640030"/>
              <a:gd name="connsiteY0" fmla="*/ 223146 h 681349"/>
              <a:gd name="connsiteX1" fmla="*/ 403701 w 640030"/>
              <a:gd name="connsiteY1" fmla="*/ 0 h 681349"/>
              <a:gd name="connsiteX2" fmla="*/ 640030 w 640030"/>
              <a:gd name="connsiteY2" fmla="*/ 240448 h 681349"/>
              <a:gd name="connsiteX3" fmla="*/ 639477 w 640030"/>
              <a:gd name="connsiteY3" fmla="*/ 681349 h 681349"/>
              <a:gd name="connsiteX4" fmla="*/ 284537 w 640030"/>
              <a:gd name="connsiteY4" fmla="*/ 379255 h 681349"/>
              <a:gd name="connsiteX5" fmla="*/ 0 w 640030"/>
              <a:gd name="connsiteY5" fmla="*/ 223146 h 681349"/>
              <a:gd name="connsiteX0" fmla="*/ 0 w 640030"/>
              <a:gd name="connsiteY0" fmla="*/ 223146 h 693126"/>
              <a:gd name="connsiteX1" fmla="*/ 403701 w 640030"/>
              <a:gd name="connsiteY1" fmla="*/ 0 h 693126"/>
              <a:gd name="connsiteX2" fmla="*/ 640030 w 640030"/>
              <a:gd name="connsiteY2" fmla="*/ 240448 h 693126"/>
              <a:gd name="connsiteX3" fmla="*/ 639477 w 640030"/>
              <a:gd name="connsiteY3" fmla="*/ 681349 h 693126"/>
              <a:gd name="connsiteX4" fmla="*/ 153757 w 640030"/>
              <a:gd name="connsiteY4" fmla="*/ 693126 h 693126"/>
              <a:gd name="connsiteX5" fmla="*/ 0 w 640030"/>
              <a:gd name="connsiteY5" fmla="*/ 223146 h 693126"/>
              <a:gd name="connsiteX0" fmla="*/ 0 w 640030"/>
              <a:gd name="connsiteY0" fmla="*/ 170834 h 640814"/>
              <a:gd name="connsiteX1" fmla="*/ 415326 w 640030"/>
              <a:gd name="connsiteY1" fmla="*/ 0 h 640814"/>
              <a:gd name="connsiteX2" fmla="*/ 640030 w 640030"/>
              <a:gd name="connsiteY2" fmla="*/ 188136 h 640814"/>
              <a:gd name="connsiteX3" fmla="*/ 639477 w 640030"/>
              <a:gd name="connsiteY3" fmla="*/ 629037 h 640814"/>
              <a:gd name="connsiteX4" fmla="*/ 153757 w 640030"/>
              <a:gd name="connsiteY4" fmla="*/ 640814 h 640814"/>
              <a:gd name="connsiteX5" fmla="*/ 0 w 640030"/>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13322"/>
              <a:gd name="connsiteY0" fmla="*/ 170834 h 640814"/>
              <a:gd name="connsiteX1" fmla="*/ 415326 w 613322"/>
              <a:gd name="connsiteY1" fmla="*/ 0 h 640814"/>
              <a:gd name="connsiteX2" fmla="*/ 584812 w 613322"/>
              <a:gd name="connsiteY2" fmla="*/ 211386 h 640814"/>
              <a:gd name="connsiteX3" fmla="*/ 613321 w 613322"/>
              <a:gd name="connsiteY3" fmla="*/ 565100 h 640814"/>
              <a:gd name="connsiteX4" fmla="*/ 153757 w 613322"/>
              <a:gd name="connsiteY4" fmla="*/ 640814 h 640814"/>
              <a:gd name="connsiteX5" fmla="*/ 0 w 613322"/>
              <a:gd name="connsiteY5" fmla="*/ 170834 h 640814"/>
              <a:gd name="connsiteX0" fmla="*/ 0 w 613321"/>
              <a:gd name="connsiteY0" fmla="*/ 170834 h 640814"/>
              <a:gd name="connsiteX1" fmla="*/ 415326 w 613321"/>
              <a:gd name="connsiteY1" fmla="*/ 0 h 640814"/>
              <a:gd name="connsiteX2" fmla="*/ 584812 w 613321"/>
              <a:gd name="connsiteY2" fmla="*/ 21138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49039 w 613321"/>
              <a:gd name="connsiteY2" fmla="*/ 269172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55211 w 613321"/>
              <a:gd name="connsiteY2" fmla="*/ 27829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06966 h 576946"/>
              <a:gd name="connsiteX1" fmla="*/ 393726 w 613321"/>
              <a:gd name="connsiteY1" fmla="*/ 0 h 576946"/>
              <a:gd name="connsiteX2" fmla="*/ 455211 w 613321"/>
              <a:gd name="connsiteY2" fmla="*/ 214428 h 576946"/>
              <a:gd name="connsiteX3" fmla="*/ 613321 w 613321"/>
              <a:gd name="connsiteY3" fmla="*/ 501232 h 576946"/>
              <a:gd name="connsiteX4" fmla="*/ 153757 w 613321"/>
              <a:gd name="connsiteY4" fmla="*/ 576946 h 576946"/>
              <a:gd name="connsiteX5" fmla="*/ 0 w 613321"/>
              <a:gd name="connsiteY5" fmla="*/ 106966 h 576946"/>
              <a:gd name="connsiteX0" fmla="*/ 0 w 613321"/>
              <a:gd name="connsiteY0" fmla="*/ 37015 h 506995"/>
              <a:gd name="connsiteX1" fmla="*/ 406069 w 613321"/>
              <a:gd name="connsiteY1" fmla="*/ 0 h 506995"/>
              <a:gd name="connsiteX2" fmla="*/ 455211 w 613321"/>
              <a:gd name="connsiteY2" fmla="*/ 144477 h 506995"/>
              <a:gd name="connsiteX3" fmla="*/ 613321 w 613321"/>
              <a:gd name="connsiteY3" fmla="*/ 431281 h 506995"/>
              <a:gd name="connsiteX4" fmla="*/ 153757 w 613321"/>
              <a:gd name="connsiteY4" fmla="*/ 506995 h 506995"/>
              <a:gd name="connsiteX5" fmla="*/ 0 w 613321"/>
              <a:gd name="connsiteY5" fmla="*/ 37015 h 506995"/>
              <a:gd name="connsiteX0" fmla="*/ 0 w 613321"/>
              <a:gd name="connsiteY0" fmla="*/ 37015 h 506995"/>
              <a:gd name="connsiteX1" fmla="*/ 406069 w 613321"/>
              <a:gd name="connsiteY1" fmla="*/ 0 h 506995"/>
              <a:gd name="connsiteX2" fmla="*/ 464468 w 613321"/>
              <a:gd name="connsiteY2" fmla="*/ 177932 h 506995"/>
              <a:gd name="connsiteX3" fmla="*/ 613321 w 613321"/>
              <a:gd name="connsiteY3" fmla="*/ 431281 h 506995"/>
              <a:gd name="connsiteX4" fmla="*/ 153757 w 613321"/>
              <a:gd name="connsiteY4" fmla="*/ 506995 h 506995"/>
              <a:gd name="connsiteX5" fmla="*/ 0 w 613321"/>
              <a:gd name="connsiteY5" fmla="*/ 37015 h 506995"/>
              <a:gd name="connsiteX0" fmla="*/ 0 w 464468"/>
              <a:gd name="connsiteY0" fmla="*/ 37015 h 506995"/>
              <a:gd name="connsiteX1" fmla="*/ 406069 w 464468"/>
              <a:gd name="connsiteY1" fmla="*/ 0 h 506995"/>
              <a:gd name="connsiteX2" fmla="*/ 464468 w 464468"/>
              <a:gd name="connsiteY2" fmla="*/ 177932 h 506995"/>
              <a:gd name="connsiteX3" fmla="*/ 440520 w 464468"/>
              <a:gd name="connsiteY3" fmla="*/ 291379 h 506995"/>
              <a:gd name="connsiteX4" fmla="*/ 153757 w 464468"/>
              <a:gd name="connsiteY4" fmla="*/ 506995 h 506995"/>
              <a:gd name="connsiteX5" fmla="*/ 0 w 464468"/>
              <a:gd name="connsiteY5" fmla="*/ 37015 h 506995"/>
              <a:gd name="connsiteX0" fmla="*/ 0 w 440520"/>
              <a:gd name="connsiteY0" fmla="*/ 37015 h 506995"/>
              <a:gd name="connsiteX1" fmla="*/ 406069 w 440520"/>
              <a:gd name="connsiteY1" fmla="*/ 0 h 506995"/>
              <a:gd name="connsiteX2" fmla="*/ 436696 w 440520"/>
              <a:gd name="connsiteY2" fmla="*/ 184015 h 506995"/>
              <a:gd name="connsiteX3" fmla="*/ 440520 w 440520"/>
              <a:gd name="connsiteY3" fmla="*/ 291379 h 506995"/>
              <a:gd name="connsiteX4" fmla="*/ 153757 w 440520"/>
              <a:gd name="connsiteY4" fmla="*/ 506995 h 506995"/>
              <a:gd name="connsiteX5" fmla="*/ 0 w 440520"/>
              <a:gd name="connsiteY5" fmla="*/ 37015 h 506995"/>
              <a:gd name="connsiteX0" fmla="*/ 0 w 440520"/>
              <a:gd name="connsiteY0" fmla="*/ 37015 h 445844"/>
              <a:gd name="connsiteX1" fmla="*/ 406069 w 440520"/>
              <a:gd name="connsiteY1" fmla="*/ 0 h 445844"/>
              <a:gd name="connsiteX2" fmla="*/ 436696 w 440520"/>
              <a:gd name="connsiteY2" fmla="*/ 184015 h 445844"/>
              <a:gd name="connsiteX3" fmla="*/ 440520 w 440520"/>
              <a:gd name="connsiteY3" fmla="*/ 291379 h 445844"/>
              <a:gd name="connsiteX4" fmla="*/ 180347 w 440520"/>
              <a:gd name="connsiteY4" fmla="*/ 445844 h 445844"/>
              <a:gd name="connsiteX5" fmla="*/ 0 w 440520"/>
              <a:gd name="connsiteY5" fmla="*/ 37015 h 445844"/>
              <a:gd name="connsiteX0" fmla="*/ 0 w 331206"/>
              <a:gd name="connsiteY0" fmla="*/ 92342 h 445844"/>
              <a:gd name="connsiteX1" fmla="*/ 296755 w 331206"/>
              <a:gd name="connsiteY1" fmla="*/ 0 h 445844"/>
              <a:gd name="connsiteX2" fmla="*/ 327382 w 331206"/>
              <a:gd name="connsiteY2" fmla="*/ 184015 h 445844"/>
              <a:gd name="connsiteX3" fmla="*/ 331206 w 331206"/>
              <a:gd name="connsiteY3" fmla="*/ 291379 h 445844"/>
              <a:gd name="connsiteX4" fmla="*/ 71033 w 331206"/>
              <a:gd name="connsiteY4" fmla="*/ 445844 h 445844"/>
              <a:gd name="connsiteX5" fmla="*/ 0 w 331206"/>
              <a:gd name="connsiteY5" fmla="*/ 92342 h 445844"/>
              <a:gd name="connsiteX0" fmla="*/ 0 w 409023"/>
              <a:gd name="connsiteY0" fmla="*/ 182612 h 536114"/>
              <a:gd name="connsiteX1" fmla="*/ 409023 w 409023"/>
              <a:gd name="connsiteY1" fmla="*/ 0 h 536114"/>
              <a:gd name="connsiteX2" fmla="*/ 327382 w 409023"/>
              <a:gd name="connsiteY2" fmla="*/ 274285 h 536114"/>
              <a:gd name="connsiteX3" fmla="*/ 331206 w 409023"/>
              <a:gd name="connsiteY3" fmla="*/ 381649 h 536114"/>
              <a:gd name="connsiteX4" fmla="*/ 71033 w 409023"/>
              <a:gd name="connsiteY4" fmla="*/ 536114 h 536114"/>
              <a:gd name="connsiteX5" fmla="*/ 0 w 409023"/>
              <a:gd name="connsiteY5" fmla="*/ 182612 h 536114"/>
              <a:gd name="connsiteX0" fmla="*/ 0 w 379479"/>
              <a:gd name="connsiteY0" fmla="*/ 217555 h 571057"/>
              <a:gd name="connsiteX1" fmla="*/ 379479 w 379479"/>
              <a:gd name="connsiteY1" fmla="*/ 0 h 571057"/>
              <a:gd name="connsiteX2" fmla="*/ 327382 w 379479"/>
              <a:gd name="connsiteY2" fmla="*/ 309228 h 571057"/>
              <a:gd name="connsiteX3" fmla="*/ 331206 w 379479"/>
              <a:gd name="connsiteY3" fmla="*/ 416592 h 571057"/>
              <a:gd name="connsiteX4" fmla="*/ 71033 w 379479"/>
              <a:gd name="connsiteY4" fmla="*/ 571057 h 571057"/>
              <a:gd name="connsiteX5" fmla="*/ 0 w 379479"/>
              <a:gd name="connsiteY5" fmla="*/ 217555 h 571057"/>
              <a:gd name="connsiteX0" fmla="*/ 0 w 381732"/>
              <a:gd name="connsiteY0" fmla="*/ 217555 h 571057"/>
              <a:gd name="connsiteX1" fmla="*/ 379479 w 381732"/>
              <a:gd name="connsiteY1" fmla="*/ 0 h 571057"/>
              <a:gd name="connsiteX2" fmla="*/ 381732 w 381732"/>
              <a:gd name="connsiteY2" fmla="*/ 9724 h 571057"/>
              <a:gd name="connsiteX3" fmla="*/ 327382 w 381732"/>
              <a:gd name="connsiteY3" fmla="*/ 309228 h 571057"/>
              <a:gd name="connsiteX4" fmla="*/ 331206 w 381732"/>
              <a:gd name="connsiteY4" fmla="*/ 416592 h 571057"/>
              <a:gd name="connsiteX5" fmla="*/ 71033 w 381732"/>
              <a:gd name="connsiteY5" fmla="*/ 571057 h 571057"/>
              <a:gd name="connsiteX6" fmla="*/ 0 w 381732"/>
              <a:gd name="connsiteY6" fmla="*/ 217555 h 571057"/>
              <a:gd name="connsiteX0" fmla="*/ 0 w 408322"/>
              <a:gd name="connsiteY0" fmla="*/ 217555 h 571057"/>
              <a:gd name="connsiteX1" fmla="*/ 379479 w 408322"/>
              <a:gd name="connsiteY1" fmla="*/ 0 h 571057"/>
              <a:gd name="connsiteX2" fmla="*/ 408322 w 408322"/>
              <a:gd name="connsiteY2" fmla="*/ 47579 h 571057"/>
              <a:gd name="connsiteX3" fmla="*/ 327382 w 408322"/>
              <a:gd name="connsiteY3" fmla="*/ 309228 h 571057"/>
              <a:gd name="connsiteX4" fmla="*/ 331206 w 408322"/>
              <a:gd name="connsiteY4" fmla="*/ 416592 h 571057"/>
              <a:gd name="connsiteX5" fmla="*/ 71033 w 408322"/>
              <a:gd name="connsiteY5" fmla="*/ 571057 h 571057"/>
              <a:gd name="connsiteX6" fmla="*/ 0 w 408322"/>
              <a:gd name="connsiteY6" fmla="*/ 217555 h 571057"/>
              <a:gd name="connsiteX0" fmla="*/ 0 w 408322"/>
              <a:gd name="connsiteY0" fmla="*/ 223379 h 576881"/>
              <a:gd name="connsiteX1" fmla="*/ 311527 w 408322"/>
              <a:gd name="connsiteY1" fmla="*/ 0 h 576881"/>
              <a:gd name="connsiteX2" fmla="*/ 408322 w 408322"/>
              <a:gd name="connsiteY2" fmla="*/ 53403 h 576881"/>
              <a:gd name="connsiteX3" fmla="*/ 327382 w 408322"/>
              <a:gd name="connsiteY3" fmla="*/ 315052 h 576881"/>
              <a:gd name="connsiteX4" fmla="*/ 331206 w 408322"/>
              <a:gd name="connsiteY4" fmla="*/ 422416 h 576881"/>
              <a:gd name="connsiteX5" fmla="*/ 71033 w 408322"/>
              <a:gd name="connsiteY5" fmla="*/ 576881 h 576881"/>
              <a:gd name="connsiteX6" fmla="*/ 0 w 408322"/>
              <a:gd name="connsiteY6" fmla="*/ 223379 h 576881"/>
              <a:gd name="connsiteX0" fmla="*/ 0 w 491046"/>
              <a:gd name="connsiteY0" fmla="*/ 223379 h 576881"/>
              <a:gd name="connsiteX1" fmla="*/ 311527 w 491046"/>
              <a:gd name="connsiteY1" fmla="*/ 0 h 576881"/>
              <a:gd name="connsiteX2" fmla="*/ 491046 w 491046"/>
              <a:gd name="connsiteY2" fmla="*/ 152409 h 576881"/>
              <a:gd name="connsiteX3" fmla="*/ 327382 w 491046"/>
              <a:gd name="connsiteY3" fmla="*/ 315052 h 576881"/>
              <a:gd name="connsiteX4" fmla="*/ 331206 w 491046"/>
              <a:gd name="connsiteY4" fmla="*/ 422416 h 576881"/>
              <a:gd name="connsiteX5" fmla="*/ 71033 w 491046"/>
              <a:gd name="connsiteY5" fmla="*/ 576881 h 576881"/>
              <a:gd name="connsiteX6" fmla="*/ 0 w 491046"/>
              <a:gd name="connsiteY6" fmla="*/ 223379 h 576881"/>
              <a:gd name="connsiteX0" fmla="*/ 0 w 478422"/>
              <a:gd name="connsiteY0" fmla="*/ 202643 h 576881"/>
              <a:gd name="connsiteX1" fmla="*/ 298903 w 478422"/>
              <a:gd name="connsiteY1" fmla="*/ 0 h 576881"/>
              <a:gd name="connsiteX2" fmla="*/ 478422 w 478422"/>
              <a:gd name="connsiteY2" fmla="*/ 152409 h 576881"/>
              <a:gd name="connsiteX3" fmla="*/ 314758 w 478422"/>
              <a:gd name="connsiteY3" fmla="*/ 315052 h 576881"/>
              <a:gd name="connsiteX4" fmla="*/ 318582 w 478422"/>
              <a:gd name="connsiteY4" fmla="*/ 422416 h 576881"/>
              <a:gd name="connsiteX5" fmla="*/ 58409 w 478422"/>
              <a:gd name="connsiteY5" fmla="*/ 576881 h 576881"/>
              <a:gd name="connsiteX6" fmla="*/ 0 w 478422"/>
              <a:gd name="connsiteY6" fmla="*/ 202643 h 576881"/>
              <a:gd name="connsiteX0" fmla="*/ 0 w 478422"/>
              <a:gd name="connsiteY0" fmla="*/ 320947 h 695185"/>
              <a:gd name="connsiteX1" fmla="*/ 273014 w 478422"/>
              <a:gd name="connsiteY1" fmla="*/ 0 h 695185"/>
              <a:gd name="connsiteX2" fmla="*/ 478422 w 478422"/>
              <a:gd name="connsiteY2" fmla="*/ 270713 h 695185"/>
              <a:gd name="connsiteX3" fmla="*/ 314758 w 478422"/>
              <a:gd name="connsiteY3" fmla="*/ 433356 h 695185"/>
              <a:gd name="connsiteX4" fmla="*/ 318582 w 478422"/>
              <a:gd name="connsiteY4" fmla="*/ 540720 h 695185"/>
              <a:gd name="connsiteX5" fmla="*/ 58409 w 478422"/>
              <a:gd name="connsiteY5" fmla="*/ 695185 h 695185"/>
              <a:gd name="connsiteX6" fmla="*/ 0 w 478422"/>
              <a:gd name="connsiteY6" fmla="*/ 320947 h 695185"/>
              <a:gd name="connsiteX0" fmla="*/ 0 w 683179"/>
              <a:gd name="connsiteY0" fmla="*/ 320947 h 695185"/>
              <a:gd name="connsiteX1" fmla="*/ 273014 w 683179"/>
              <a:gd name="connsiteY1" fmla="*/ 0 h 695185"/>
              <a:gd name="connsiteX2" fmla="*/ 683179 w 683179"/>
              <a:gd name="connsiteY2" fmla="*/ 291590 h 695185"/>
              <a:gd name="connsiteX3" fmla="*/ 314758 w 683179"/>
              <a:gd name="connsiteY3" fmla="*/ 433356 h 695185"/>
              <a:gd name="connsiteX4" fmla="*/ 318582 w 683179"/>
              <a:gd name="connsiteY4" fmla="*/ 540720 h 695185"/>
              <a:gd name="connsiteX5" fmla="*/ 58409 w 683179"/>
              <a:gd name="connsiteY5" fmla="*/ 695185 h 695185"/>
              <a:gd name="connsiteX6" fmla="*/ 0 w 683179"/>
              <a:gd name="connsiteY6" fmla="*/ 320947 h 695185"/>
              <a:gd name="connsiteX0" fmla="*/ 0 w 683179"/>
              <a:gd name="connsiteY0" fmla="*/ 320947 h 695185"/>
              <a:gd name="connsiteX1" fmla="*/ 273014 w 683179"/>
              <a:gd name="connsiteY1" fmla="*/ 0 h 695185"/>
              <a:gd name="connsiteX2" fmla="*/ 683179 w 683179"/>
              <a:gd name="connsiteY2" fmla="*/ 291590 h 695185"/>
              <a:gd name="connsiteX3" fmla="*/ 430081 w 683179"/>
              <a:gd name="connsiteY3" fmla="*/ 577176 h 695185"/>
              <a:gd name="connsiteX4" fmla="*/ 318582 w 683179"/>
              <a:gd name="connsiteY4" fmla="*/ 540720 h 695185"/>
              <a:gd name="connsiteX5" fmla="*/ 58409 w 683179"/>
              <a:gd name="connsiteY5" fmla="*/ 695185 h 695185"/>
              <a:gd name="connsiteX6" fmla="*/ 0 w 683179"/>
              <a:gd name="connsiteY6" fmla="*/ 320947 h 695185"/>
              <a:gd name="connsiteX0" fmla="*/ 0 w 683179"/>
              <a:gd name="connsiteY0" fmla="*/ 320947 h 762456"/>
              <a:gd name="connsiteX1" fmla="*/ 273014 w 683179"/>
              <a:gd name="connsiteY1" fmla="*/ 0 h 762456"/>
              <a:gd name="connsiteX2" fmla="*/ 683179 w 683179"/>
              <a:gd name="connsiteY2" fmla="*/ 291590 h 762456"/>
              <a:gd name="connsiteX3" fmla="*/ 430081 w 683179"/>
              <a:gd name="connsiteY3" fmla="*/ 577176 h 762456"/>
              <a:gd name="connsiteX4" fmla="*/ 318582 w 683179"/>
              <a:gd name="connsiteY4" fmla="*/ 540720 h 762456"/>
              <a:gd name="connsiteX5" fmla="*/ 34873 w 683179"/>
              <a:gd name="connsiteY5" fmla="*/ 762456 h 762456"/>
              <a:gd name="connsiteX6" fmla="*/ 0 w 683179"/>
              <a:gd name="connsiteY6" fmla="*/ 320947 h 762456"/>
              <a:gd name="connsiteX0" fmla="*/ 0 w 652583"/>
              <a:gd name="connsiteY0" fmla="*/ 276873 h 762456"/>
              <a:gd name="connsiteX1" fmla="*/ 242418 w 652583"/>
              <a:gd name="connsiteY1" fmla="*/ 0 h 762456"/>
              <a:gd name="connsiteX2" fmla="*/ 652583 w 652583"/>
              <a:gd name="connsiteY2" fmla="*/ 291590 h 762456"/>
              <a:gd name="connsiteX3" fmla="*/ 399485 w 652583"/>
              <a:gd name="connsiteY3" fmla="*/ 577176 h 762456"/>
              <a:gd name="connsiteX4" fmla="*/ 287986 w 652583"/>
              <a:gd name="connsiteY4" fmla="*/ 540720 h 762456"/>
              <a:gd name="connsiteX5" fmla="*/ 4277 w 652583"/>
              <a:gd name="connsiteY5" fmla="*/ 762456 h 762456"/>
              <a:gd name="connsiteX6" fmla="*/ 0 w 652583"/>
              <a:gd name="connsiteY6" fmla="*/ 276873 h 762456"/>
              <a:gd name="connsiteX0" fmla="*/ 153420 w 648316"/>
              <a:gd name="connsiteY0" fmla="*/ 249037 h 762456"/>
              <a:gd name="connsiteX1" fmla="*/ 238151 w 648316"/>
              <a:gd name="connsiteY1" fmla="*/ 0 h 762456"/>
              <a:gd name="connsiteX2" fmla="*/ 648316 w 648316"/>
              <a:gd name="connsiteY2" fmla="*/ 291590 h 762456"/>
              <a:gd name="connsiteX3" fmla="*/ 395218 w 648316"/>
              <a:gd name="connsiteY3" fmla="*/ 577176 h 762456"/>
              <a:gd name="connsiteX4" fmla="*/ 283719 w 648316"/>
              <a:gd name="connsiteY4" fmla="*/ 540720 h 762456"/>
              <a:gd name="connsiteX5" fmla="*/ 10 w 648316"/>
              <a:gd name="connsiteY5" fmla="*/ 762456 h 762456"/>
              <a:gd name="connsiteX6" fmla="*/ 153420 w 648316"/>
              <a:gd name="connsiteY6" fmla="*/ 249037 h 762456"/>
              <a:gd name="connsiteX0" fmla="*/ 153420 w 648316"/>
              <a:gd name="connsiteY0" fmla="*/ 249037 h 762456"/>
              <a:gd name="connsiteX1" fmla="*/ 238151 w 648316"/>
              <a:gd name="connsiteY1" fmla="*/ 0 h 762456"/>
              <a:gd name="connsiteX2" fmla="*/ 648316 w 648316"/>
              <a:gd name="connsiteY2" fmla="*/ 291590 h 762456"/>
              <a:gd name="connsiteX3" fmla="*/ 487790 w 648316"/>
              <a:gd name="connsiteY3" fmla="*/ 741916 h 762456"/>
              <a:gd name="connsiteX4" fmla="*/ 283719 w 648316"/>
              <a:gd name="connsiteY4" fmla="*/ 540720 h 762456"/>
              <a:gd name="connsiteX5" fmla="*/ 10 w 648316"/>
              <a:gd name="connsiteY5" fmla="*/ 762456 h 762456"/>
              <a:gd name="connsiteX6" fmla="*/ 153420 w 648316"/>
              <a:gd name="connsiteY6" fmla="*/ 249037 h 762456"/>
              <a:gd name="connsiteX0" fmla="*/ 153420 w 648316"/>
              <a:gd name="connsiteY0" fmla="*/ 249037 h 749783"/>
              <a:gd name="connsiteX1" fmla="*/ 238151 w 648316"/>
              <a:gd name="connsiteY1" fmla="*/ 0 h 749783"/>
              <a:gd name="connsiteX2" fmla="*/ 648316 w 648316"/>
              <a:gd name="connsiteY2" fmla="*/ 291590 h 749783"/>
              <a:gd name="connsiteX3" fmla="*/ 487790 w 648316"/>
              <a:gd name="connsiteY3" fmla="*/ 741916 h 749783"/>
              <a:gd name="connsiteX4" fmla="*/ 283719 w 648316"/>
              <a:gd name="connsiteY4" fmla="*/ 540720 h 749783"/>
              <a:gd name="connsiteX5" fmla="*/ 10 w 648316"/>
              <a:gd name="connsiteY5" fmla="*/ 749783 h 749783"/>
              <a:gd name="connsiteX6" fmla="*/ 153420 w 648316"/>
              <a:gd name="connsiteY6" fmla="*/ 249037 h 749783"/>
              <a:gd name="connsiteX0" fmla="*/ 153420 w 550601"/>
              <a:gd name="connsiteY0" fmla="*/ 249037 h 749783"/>
              <a:gd name="connsiteX1" fmla="*/ 238151 w 550601"/>
              <a:gd name="connsiteY1" fmla="*/ 0 h 749783"/>
              <a:gd name="connsiteX2" fmla="*/ 550601 w 550601"/>
              <a:gd name="connsiteY2" fmla="*/ 283987 h 749783"/>
              <a:gd name="connsiteX3" fmla="*/ 487790 w 550601"/>
              <a:gd name="connsiteY3" fmla="*/ 741916 h 749783"/>
              <a:gd name="connsiteX4" fmla="*/ 283719 w 550601"/>
              <a:gd name="connsiteY4" fmla="*/ 540720 h 749783"/>
              <a:gd name="connsiteX5" fmla="*/ 10 w 550601"/>
              <a:gd name="connsiteY5" fmla="*/ 749783 h 749783"/>
              <a:gd name="connsiteX6" fmla="*/ 153420 w 550601"/>
              <a:gd name="connsiteY6" fmla="*/ 249037 h 749783"/>
              <a:gd name="connsiteX0" fmla="*/ 153420 w 550601"/>
              <a:gd name="connsiteY0" fmla="*/ 249037 h 756407"/>
              <a:gd name="connsiteX1" fmla="*/ 238151 w 550601"/>
              <a:gd name="connsiteY1" fmla="*/ 0 h 756407"/>
              <a:gd name="connsiteX2" fmla="*/ 550601 w 550601"/>
              <a:gd name="connsiteY2" fmla="*/ 283987 h 756407"/>
              <a:gd name="connsiteX3" fmla="*/ 487790 w 550601"/>
              <a:gd name="connsiteY3" fmla="*/ 741916 h 756407"/>
              <a:gd name="connsiteX4" fmla="*/ 283719 w 550601"/>
              <a:gd name="connsiteY4" fmla="*/ 734328 h 756407"/>
              <a:gd name="connsiteX5" fmla="*/ 10 w 550601"/>
              <a:gd name="connsiteY5" fmla="*/ 749783 h 756407"/>
              <a:gd name="connsiteX6" fmla="*/ 153420 w 550601"/>
              <a:gd name="connsiteY6" fmla="*/ 249037 h 756407"/>
              <a:gd name="connsiteX0" fmla="*/ 153420 w 550601"/>
              <a:gd name="connsiteY0" fmla="*/ 249037 h 749783"/>
              <a:gd name="connsiteX1" fmla="*/ 238151 w 550601"/>
              <a:gd name="connsiteY1" fmla="*/ 0 h 749783"/>
              <a:gd name="connsiteX2" fmla="*/ 550601 w 550601"/>
              <a:gd name="connsiteY2" fmla="*/ 283987 h 749783"/>
              <a:gd name="connsiteX3" fmla="*/ 487790 w 550601"/>
              <a:gd name="connsiteY3" fmla="*/ 741916 h 749783"/>
              <a:gd name="connsiteX4" fmla="*/ 10 w 550601"/>
              <a:gd name="connsiteY4" fmla="*/ 749783 h 749783"/>
              <a:gd name="connsiteX5" fmla="*/ 153420 w 550601"/>
              <a:gd name="connsiteY5" fmla="*/ 249037 h 749783"/>
              <a:gd name="connsiteX0" fmla="*/ 65268 w 550613"/>
              <a:gd name="connsiteY0" fmla="*/ 236003 h 749783"/>
              <a:gd name="connsiteX1" fmla="*/ 238163 w 550613"/>
              <a:gd name="connsiteY1" fmla="*/ 0 h 749783"/>
              <a:gd name="connsiteX2" fmla="*/ 550613 w 550613"/>
              <a:gd name="connsiteY2" fmla="*/ 283987 h 749783"/>
              <a:gd name="connsiteX3" fmla="*/ 487802 w 550613"/>
              <a:gd name="connsiteY3" fmla="*/ 741916 h 749783"/>
              <a:gd name="connsiteX4" fmla="*/ 22 w 550613"/>
              <a:gd name="connsiteY4" fmla="*/ 749783 h 749783"/>
              <a:gd name="connsiteX5" fmla="*/ 65268 w 550613"/>
              <a:gd name="connsiteY5" fmla="*/ 236003 h 749783"/>
              <a:gd name="connsiteX0" fmla="*/ 12441 w 550685"/>
              <a:gd name="connsiteY0" fmla="*/ 283796 h 749783"/>
              <a:gd name="connsiteX1" fmla="*/ 238235 w 550685"/>
              <a:gd name="connsiteY1" fmla="*/ 0 h 749783"/>
              <a:gd name="connsiteX2" fmla="*/ 550685 w 550685"/>
              <a:gd name="connsiteY2" fmla="*/ 283987 h 749783"/>
              <a:gd name="connsiteX3" fmla="*/ 487874 w 550685"/>
              <a:gd name="connsiteY3" fmla="*/ 741916 h 749783"/>
              <a:gd name="connsiteX4" fmla="*/ 94 w 550685"/>
              <a:gd name="connsiteY4" fmla="*/ 749783 h 749783"/>
              <a:gd name="connsiteX5" fmla="*/ 12441 w 550685"/>
              <a:gd name="connsiteY5" fmla="*/ 283796 h 749783"/>
              <a:gd name="connsiteX0" fmla="*/ 10614 w 550697"/>
              <a:gd name="connsiteY0" fmla="*/ 352680 h 749783"/>
              <a:gd name="connsiteX1" fmla="*/ 238247 w 550697"/>
              <a:gd name="connsiteY1" fmla="*/ 0 h 749783"/>
              <a:gd name="connsiteX2" fmla="*/ 550697 w 550697"/>
              <a:gd name="connsiteY2" fmla="*/ 283987 h 749783"/>
              <a:gd name="connsiteX3" fmla="*/ 487886 w 550697"/>
              <a:gd name="connsiteY3" fmla="*/ 741916 h 749783"/>
              <a:gd name="connsiteX4" fmla="*/ 106 w 550697"/>
              <a:gd name="connsiteY4" fmla="*/ 749783 h 749783"/>
              <a:gd name="connsiteX5" fmla="*/ 10614 w 550697"/>
              <a:gd name="connsiteY5" fmla="*/ 352680 h 749783"/>
              <a:gd name="connsiteX0" fmla="*/ 10614 w 556868"/>
              <a:gd name="connsiteY0" fmla="*/ 352680 h 749783"/>
              <a:gd name="connsiteX1" fmla="*/ 238247 w 556868"/>
              <a:gd name="connsiteY1" fmla="*/ 0 h 749783"/>
              <a:gd name="connsiteX2" fmla="*/ 556868 w 556868"/>
              <a:gd name="connsiteY2" fmla="*/ 306291 h 749783"/>
              <a:gd name="connsiteX3" fmla="*/ 487886 w 556868"/>
              <a:gd name="connsiteY3" fmla="*/ 741916 h 749783"/>
              <a:gd name="connsiteX4" fmla="*/ 106 w 556868"/>
              <a:gd name="connsiteY4" fmla="*/ 749783 h 749783"/>
              <a:gd name="connsiteX5" fmla="*/ 10614 w 556868"/>
              <a:gd name="connsiteY5" fmla="*/ 352680 h 74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868" h="749783">
                <a:moveTo>
                  <a:pt x="10614" y="352680"/>
                </a:moveTo>
                <a:lnTo>
                  <a:pt x="238247" y="0"/>
                </a:lnTo>
                <a:lnTo>
                  <a:pt x="556868" y="306291"/>
                </a:lnTo>
                <a:lnTo>
                  <a:pt x="487886" y="741916"/>
                </a:lnTo>
                <a:lnTo>
                  <a:pt x="106" y="749783"/>
                </a:lnTo>
                <a:cubicBezTo>
                  <a:pt x="-1320" y="587922"/>
                  <a:pt x="12040" y="514541"/>
                  <a:pt x="10614" y="352680"/>
                </a:cubicBezTo>
                <a:close/>
              </a:path>
            </a:pathLst>
          </a:custGeom>
          <a:noFill/>
          <a:ln w="28575">
            <a:solidFill>
              <a:schemeClr val="tx1">
                <a:lumMod val="85000"/>
                <a:lumOff val="1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dirty="0"/>
          </a:p>
        </p:txBody>
      </p:sp>
      <p:sp>
        <p:nvSpPr>
          <p:cNvPr id="19" name="矩形 18">
            <a:extLst>
              <a:ext uri="{FF2B5EF4-FFF2-40B4-BE49-F238E27FC236}">
                <a16:creationId xmlns:a16="http://schemas.microsoft.com/office/drawing/2014/main" id="{64DF323B-A722-E001-52AD-2DC5769303A5}"/>
              </a:ext>
            </a:extLst>
          </p:cNvPr>
          <p:cNvSpPr/>
          <p:nvPr/>
        </p:nvSpPr>
        <p:spPr>
          <a:xfrm>
            <a:off x="6089704" y="515077"/>
            <a:ext cx="1544012" cy="369332"/>
          </a:xfrm>
          <a:prstGeom prst="rect">
            <a:avLst/>
          </a:prstGeom>
        </p:spPr>
        <p:txBody>
          <a:bodyPr wrap="none">
            <a:spAutoFit/>
          </a:bodyPr>
          <a:lstStyle/>
          <a:p>
            <a:r>
              <a:rPr kumimoji="1" lang="en-US" altLang="zh-CN" b="1" dirty="0"/>
              <a:t>MapReduce</a:t>
            </a:r>
            <a:r>
              <a:rPr kumimoji="1" lang="zh-CN" altLang="en-US" dirty="0"/>
              <a:t> </a:t>
            </a:r>
            <a:endParaRPr lang="zh-CN" altLang="en-US" dirty="0"/>
          </a:p>
        </p:txBody>
      </p:sp>
    </p:spTree>
    <p:extLst>
      <p:ext uri="{BB962C8B-B14F-4D97-AF65-F5344CB8AC3E}">
        <p14:creationId xmlns:p14="http://schemas.microsoft.com/office/powerpoint/2010/main" val="7632759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78996D-B094-224E-893E-622A7BF318FA}"/>
              </a:ext>
            </a:extLst>
          </p:cNvPr>
          <p:cNvSpPr>
            <a:spLocks noGrp="1"/>
          </p:cNvSpPr>
          <p:nvPr>
            <p:ph type="title"/>
          </p:nvPr>
        </p:nvSpPr>
        <p:spPr/>
        <p:txBody>
          <a:bodyPr/>
          <a:lstStyle/>
          <a:p>
            <a:r>
              <a:rPr kumimoji="1" lang="en-US" altLang="zh-CN" dirty="0"/>
              <a:t>MapReduce cannot address all the issues </a:t>
            </a:r>
            <a:endParaRPr kumimoji="1" lang="zh-CN" altLang="en-US" dirty="0"/>
          </a:p>
        </p:txBody>
      </p:sp>
      <p:sp>
        <p:nvSpPr>
          <p:cNvPr id="3" name="内容占位符 2">
            <a:extLst>
              <a:ext uri="{FF2B5EF4-FFF2-40B4-BE49-F238E27FC236}">
                <a16:creationId xmlns:a16="http://schemas.microsoft.com/office/drawing/2014/main" id="{2E8EF78F-F51D-1845-8112-1AF479BCD17B}"/>
              </a:ext>
            </a:extLst>
          </p:cNvPr>
          <p:cNvSpPr>
            <a:spLocks noGrp="1"/>
          </p:cNvSpPr>
          <p:nvPr>
            <p:ph idx="1"/>
          </p:nvPr>
        </p:nvSpPr>
        <p:spPr>
          <a:xfrm>
            <a:off x="457200" y="1129308"/>
            <a:ext cx="8435280" cy="3771636"/>
          </a:xfrm>
        </p:spPr>
        <p:txBody>
          <a:bodyPr/>
          <a:lstStyle/>
          <a:p>
            <a:r>
              <a:rPr kumimoji="1" lang="en-US" altLang="zh-CN" dirty="0"/>
              <a:t>MapReduce was used to process webpage data collected by Google’s crawlers</a:t>
            </a:r>
          </a:p>
          <a:p>
            <a:pPr lvl="1"/>
            <a:r>
              <a:rPr kumimoji="1" lang="en-US" altLang="zh-CN" dirty="0"/>
              <a:t>It would extract the links and metadata needed to search the pages</a:t>
            </a:r>
          </a:p>
          <a:p>
            <a:pPr lvl="1"/>
            <a:r>
              <a:rPr kumimoji="1" lang="en-US" altLang="zh-CN" dirty="0"/>
              <a:t>Determine the site’s </a:t>
            </a:r>
            <a:r>
              <a:rPr kumimoji="1" lang="en-US" altLang="zh-CN" dirty="0">
                <a:highlight>
                  <a:srgbClr val="FFFF00"/>
                </a:highlight>
              </a:rPr>
              <a:t>PageRank</a:t>
            </a:r>
          </a:p>
          <a:p>
            <a:r>
              <a:rPr kumimoji="1" lang="en-US" altLang="zh-CN" b="0" dirty="0"/>
              <a:t>The process took around </a:t>
            </a:r>
            <a:r>
              <a:rPr kumimoji="1" lang="en-US" altLang="zh-CN" dirty="0">
                <a:solidFill>
                  <a:srgbClr val="C00000"/>
                </a:solidFill>
              </a:rPr>
              <a:t>eight</a:t>
            </a:r>
            <a:r>
              <a:rPr kumimoji="1" lang="en-US" altLang="zh-CN" b="0" dirty="0"/>
              <a:t> hours</a:t>
            </a:r>
          </a:p>
          <a:p>
            <a:pPr lvl="1"/>
            <a:r>
              <a:rPr kumimoji="1" lang="en-US" altLang="zh-CN" dirty="0">
                <a:solidFill>
                  <a:schemeClr val="tx1"/>
                </a:solidFill>
              </a:rPr>
              <a:t>Results were moved to search servers</a:t>
            </a:r>
          </a:p>
          <a:p>
            <a:pPr lvl="1"/>
            <a:r>
              <a:rPr kumimoji="1" lang="en-US" altLang="zh-CN" dirty="0">
                <a:solidFill>
                  <a:schemeClr val="tx1"/>
                </a:solidFill>
              </a:rPr>
              <a:t>This was done </a:t>
            </a:r>
            <a:r>
              <a:rPr kumimoji="1" lang="en-US" altLang="zh-CN" b="1" dirty="0">
                <a:solidFill>
                  <a:srgbClr val="C00000"/>
                </a:solidFill>
              </a:rPr>
              <a:t>continuously</a:t>
            </a:r>
          </a:p>
        </p:txBody>
      </p:sp>
      <p:sp>
        <p:nvSpPr>
          <p:cNvPr id="4" name="灯片编号占位符 3">
            <a:extLst>
              <a:ext uri="{FF2B5EF4-FFF2-40B4-BE49-F238E27FC236}">
                <a16:creationId xmlns:a16="http://schemas.microsoft.com/office/drawing/2014/main" id="{D82E7EE1-DCB2-034D-858C-CBA6AFC198C9}"/>
              </a:ext>
            </a:extLst>
          </p:cNvPr>
          <p:cNvSpPr>
            <a:spLocks noGrp="1"/>
          </p:cNvSpPr>
          <p:nvPr>
            <p:ph type="sldNum" sz="quarter" idx="12"/>
          </p:nvPr>
        </p:nvSpPr>
        <p:spPr>
          <a:xfrm>
            <a:off x="7874000" y="5296962"/>
            <a:ext cx="812800" cy="304271"/>
          </a:xfrm>
        </p:spPr>
        <p:txBody>
          <a:bodyPr/>
          <a:lstStyle/>
          <a:p>
            <a:fld id="{ADE361C3-C043-4A6E-BDCE-8DA1E7D90A3B}" type="slidenum">
              <a:rPr lang="zh-CN" altLang="en-US" smtClean="0"/>
              <a:t>75</a:t>
            </a:fld>
            <a:endParaRPr lang="zh-CN" altLang="en-US"/>
          </a:p>
        </p:txBody>
      </p:sp>
      <p:sp>
        <p:nvSpPr>
          <p:cNvPr id="5" name="Rectangle 7">
            <a:extLst>
              <a:ext uri="{FF2B5EF4-FFF2-40B4-BE49-F238E27FC236}">
                <a16:creationId xmlns:a16="http://schemas.microsoft.com/office/drawing/2014/main" id="{6622A59D-279F-E642-BE3D-720D4E814A43}"/>
              </a:ext>
            </a:extLst>
          </p:cNvPr>
          <p:cNvSpPr/>
          <p:nvPr/>
        </p:nvSpPr>
        <p:spPr>
          <a:xfrm>
            <a:off x="3673872" y="4361861"/>
            <a:ext cx="1397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667" dirty="0">
                <a:latin typeface="Verdana" pitchFamily="34" charset="0"/>
                <a:ea typeface="Verdana" pitchFamily="34" charset="0"/>
                <a:cs typeface="Verdana" pitchFamily="34" charset="0"/>
              </a:rPr>
              <a:t>MapReduce</a:t>
            </a:r>
            <a:endParaRPr lang="zh-CN" altLang="en-US" sz="1667" dirty="0">
              <a:latin typeface="Verdana" pitchFamily="34" charset="0"/>
              <a:cs typeface="Verdana" pitchFamily="34" charset="0"/>
            </a:endParaRPr>
          </a:p>
        </p:txBody>
      </p:sp>
      <p:cxnSp>
        <p:nvCxnSpPr>
          <p:cNvPr id="6" name="Straight Arrow Connector 8">
            <a:extLst>
              <a:ext uri="{FF2B5EF4-FFF2-40B4-BE49-F238E27FC236}">
                <a16:creationId xmlns:a16="http://schemas.microsoft.com/office/drawing/2014/main" id="{04101097-0DD1-2141-BB96-54D6975115B1}"/>
              </a:ext>
            </a:extLst>
          </p:cNvPr>
          <p:cNvCxnSpPr>
            <a:stCxn id="7" idx="3"/>
            <a:endCxn id="5" idx="1"/>
          </p:cNvCxnSpPr>
          <p:nvPr/>
        </p:nvCxnSpPr>
        <p:spPr>
          <a:xfrm>
            <a:off x="3038872" y="4596701"/>
            <a:ext cx="635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9">
            <a:extLst>
              <a:ext uri="{FF2B5EF4-FFF2-40B4-BE49-F238E27FC236}">
                <a16:creationId xmlns:a16="http://schemas.microsoft.com/office/drawing/2014/main" id="{5C01C546-9089-D842-BD08-85C5D13B7EA9}"/>
              </a:ext>
            </a:extLst>
          </p:cNvPr>
          <p:cNvSpPr/>
          <p:nvPr/>
        </p:nvSpPr>
        <p:spPr>
          <a:xfrm>
            <a:off x="1895872" y="4362955"/>
            <a:ext cx="1143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Web</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crawlers</a:t>
            </a:r>
            <a:endParaRPr lang="zh-CN" altLang="en-US" sz="1667" dirty="0">
              <a:latin typeface="Verdana" pitchFamily="34" charset="0"/>
              <a:ea typeface="Verdana" pitchFamily="34" charset="0"/>
              <a:cs typeface="Verdana" pitchFamily="34" charset="0"/>
            </a:endParaRPr>
          </a:p>
        </p:txBody>
      </p:sp>
      <p:sp>
        <p:nvSpPr>
          <p:cNvPr id="8" name="Rounded Rectangle 10">
            <a:extLst>
              <a:ext uri="{FF2B5EF4-FFF2-40B4-BE49-F238E27FC236}">
                <a16:creationId xmlns:a16="http://schemas.microsoft.com/office/drawing/2014/main" id="{8B3DDCD6-0680-4C49-A5FF-1CA0E0C4429A}"/>
              </a:ext>
            </a:extLst>
          </p:cNvPr>
          <p:cNvSpPr/>
          <p:nvPr/>
        </p:nvSpPr>
        <p:spPr>
          <a:xfrm>
            <a:off x="3419872" y="4215701"/>
            <a:ext cx="38100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9" name="Rounded Rectangle 11">
            <a:extLst>
              <a:ext uri="{FF2B5EF4-FFF2-40B4-BE49-F238E27FC236}">
                <a16:creationId xmlns:a16="http://schemas.microsoft.com/office/drawing/2014/main" id="{69E5E5CB-DF1A-4145-8F5C-D8BEA21EA6D3}"/>
              </a:ext>
            </a:extLst>
          </p:cNvPr>
          <p:cNvSpPr/>
          <p:nvPr/>
        </p:nvSpPr>
        <p:spPr>
          <a:xfrm>
            <a:off x="5324872" y="4361861"/>
            <a:ext cx="17145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Migrate to </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search server</a:t>
            </a:r>
          </a:p>
        </p:txBody>
      </p:sp>
      <p:cxnSp>
        <p:nvCxnSpPr>
          <p:cNvPr id="10" name="Straight Arrow Connector 13">
            <a:extLst>
              <a:ext uri="{FF2B5EF4-FFF2-40B4-BE49-F238E27FC236}">
                <a16:creationId xmlns:a16="http://schemas.microsoft.com/office/drawing/2014/main" id="{56ED2CBA-AB7E-D142-A4A7-FC22411F9870}"/>
              </a:ext>
            </a:extLst>
          </p:cNvPr>
          <p:cNvCxnSpPr>
            <a:stCxn id="5" idx="3"/>
            <a:endCxn id="9" idx="1"/>
          </p:cNvCxnSpPr>
          <p:nvPr/>
        </p:nvCxnSpPr>
        <p:spPr>
          <a:xfrm flipV="1">
            <a:off x="5070872" y="4595607"/>
            <a:ext cx="254000" cy="109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20">
            <a:extLst>
              <a:ext uri="{FF2B5EF4-FFF2-40B4-BE49-F238E27FC236}">
                <a16:creationId xmlns:a16="http://schemas.microsoft.com/office/drawing/2014/main" id="{CEB21BEC-4EF8-BC4C-B784-9DC027CEA270}"/>
              </a:ext>
            </a:extLst>
          </p:cNvPr>
          <p:cNvSpPr/>
          <p:nvPr/>
        </p:nvSpPr>
        <p:spPr>
          <a:xfrm>
            <a:off x="4658213" y="4961776"/>
            <a:ext cx="1365159" cy="348878"/>
          </a:xfrm>
          <a:prstGeom prst="rect">
            <a:avLst/>
          </a:prstGeom>
        </p:spPr>
        <p:txBody>
          <a:bodyPr wrap="square">
            <a:spAutoFit/>
          </a:bodyPr>
          <a:lstStyle/>
          <a:p>
            <a:pPr algn="ctr"/>
            <a:r>
              <a:rPr lang="en-US" altLang="zh-CN" sz="1667" dirty="0">
                <a:solidFill>
                  <a:srgbClr val="FF0066"/>
                </a:solidFill>
                <a:latin typeface="Verdana" pitchFamily="34" charset="0"/>
                <a:ea typeface="Verdana" pitchFamily="34" charset="0"/>
                <a:cs typeface="Verdana" pitchFamily="34" charset="0"/>
              </a:rPr>
              <a:t>~8 hours!</a:t>
            </a:r>
            <a:endParaRPr lang="zh-CN" altLang="en-US" sz="1667" dirty="0">
              <a:solidFill>
                <a:srgbClr val="FF0066"/>
              </a:solidFill>
            </a:endParaRPr>
          </a:p>
        </p:txBody>
      </p:sp>
    </p:spTree>
    <p:extLst>
      <p:ext uri="{BB962C8B-B14F-4D97-AF65-F5344CB8AC3E}">
        <p14:creationId xmlns:p14="http://schemas.microsoft.com/office/powerpoint/2010/main" val="95150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69298DC-17F4-1045-A701-B56CA847E3FA}"/>
              </a:ext>
            </a:extLst>
          </p:cNvPr>
          <p:cNvPicPr>
            <a:picLocks noChangeAspect="1"/>
          </p:cNvPicPr>
          <p:nvPr/>
        </p:nvPicPr>
        <p:blipFill>
          <a:blip r:embed="rId3"/>
          <a:stretch>
            <a:fillRect/>
          </a:stretch>
        </p:blipFill>
        <p:spPr>
          <a:xfrm>
            <a:off x="5508104" y="1129308"/>
            <a:ext cx="3322712" cy="2649799"/>
          </a:xfrm>
          <a:prstGeom prst="rect">
            <a:avLst/>
          </a:prstGeom>
          <a:ln>
            <a:solidFill>
              <a:schemeClr val="bg1">
                <a:lumMod val="85000"/>
              </a:schemeClr>
            </a:solidFill>
          </a:ln>
        </p:spPr>
      </p:pic>
      <p:sp>
        <p:nvSpPr>
          <p:cNvPr id="2" name="标题 1">
            <a:extLst>
              <a:ext uri="{FF2B5EF4-FFF2-40B4-BE49-F238E27FC236}">
                <a16:creationId xmlns:a16="http://schemas.microsoft.com/office/drawing/2014/main" id="{527133CE-90AE-FF47-AE75-A77DB5C355B8}"/>
              </a:ext>
            </a:extLst>
          </p:cNvPr>
          <p:cNvSpPr>
            <a:spLocks noGrp="1"/>
          </p:cNvSpPr>
          <p:nvPr>
            <p:ph type="title"/>
          </p:nvPr>
        </p:nvSpPr>
        <p:spPr/>
        <p:txBody>
          <a:bodyPr/>
          <a:lstStyle/>
          <a:p>
            <a:r>
              <a:rPr kumimoji="1" lang="en-US" altLang="zh-CN" dirty="0"/>
              <a:t>MapReduce cannot address all the issues </a:t>
            </a:r>
            <a:endParaRPr kumimoji="1" lang="zh-CN" altLang="en-US" dirty="0"/>
          </a:p>
        </p:txBody>
      </p:sp>
      <p:sp>
        <p:nvSpPr>
          <p:cNvPr id="3" name="内容占位符 2">
            <a:extLst>
              <a:ext uri="{FF2B5EF4-FFF2-40B4-BE49-F238E27FC236}">
                <a16:creationId xmlns:a16="http://schemas.microsoft.com/office/drawing/2014/main" id="{A9F34403-CB05-B94E-8C6F-0314AA5E562E}"/>
              </a:ext>
            </a:extLst>
          </p:cNvPr>
          <p:cNvSpPr>
            <a:spLocks noGrp="1"/>
          </p:cNvSpPr>
          <p:nvPr>
            <p:ph idx="1"/>
          </p:nvPr>
        </p:nvSpPr>
        <p:spPr>
          <a:xfrm>
            <a:off x="457200" y="1129308"/>
            <a:ext cx="5987008" cy="4356826"/>
          </a:xfrm>
        </p:spPr>
        <p:txBody>
          <a:bodyPr>
            <a:normAutofit/>
          </a:bodyPr>
          <a:lstStyle/>
          <a:p>
            <a:r>
              <a:rPr kumimoji="1" lang="en-US" altLang="zh-CN" b="0" dirty="0"/>
              <a:t>Web has become more </a:t>
            </a:r>
            <a:r>
              <a:rPr kumimoji="1" lang="en-US" altLang="zh-CN" dirty="0">
                <a:solidFill>
                  <a:srgbClr val="C00000"/>
                </a:solidFill>
              </a:rPr>
              <a:t>dynamic</a:t>
            </a:r>
          </a:p>
          <a:p>
            <a:pPr lvl="1"/>
            <a:r>
              <a:rPr kumimoji="1" lang="en-US" altLang="zh-CN" b="0" dirty="0"/>
              <a:t>An 8+ hour delay is a lot for some sites</a:t>
            </a:r>
          </a:p>
          <a:p>
            <a:r>
              <a:rPr kumimoji="1" lang="en-US" altLang="zh-CN" dirty="0">
                <a:solidFill>
                  <a:srgbClr val="C00000"/>
                </a:solidFill>
              </a:rPr>
              <a:t>Goal</a:t>
            </a:r>
            <a:r>
              <a:rPr kumimoji="1" lang="en-US" altLang="zh-CN" b="0" dirty="0"/>
              <a:t>: refresh certain pages within seconds</a:t>
            </a:r>
          </a:p>
          <a:p>
            <a:endParaRPr kumimoji="1" lang="en-US" altLang="zh-CN" b="0" dirty="0"/>
          </a:p>
          <a:p>
            <a:r>
              <a:rPr kumimoji="1" lang="en-US" altLang="zh-CN" dirty="0"/>
              <a:t>MapReduce</a:t>
            </a:r>
          </a:p>
          <a:p>
            <a:pPr lvl="1"/>
            <a:r>
              <a:rPr kumimoji="1" lang="en-US" altLang="zh-CN" dirty="0"/>
              <a:t>Batch-oriented</a:t>
            </a:r>
          </a:p>
          <a:p>
            <a:pPr lvl="1"/>
            <a:r>
              <a:rPr kumimoji="1" lang="en-US" altLang="zh-CN" dirty="0"/>
              <a:t>Huge performance overhead </a:t>
            </a:r>
          </a:p>
          <a:p>
            <a:pPr lvl="1"/>
            <a:r>
              <a:rPr kumimoji="1" lang="en-US" altLang="zh-CN" dirty="0"/>
              <a:t>Not suited for </a:t>
            </a:r>
            <a:r>
              <a:rPr kumimoji="1" lang="en-US" altLang="zh-CN" b="1" dirty="0">
                <a:solidFill>
                  <a:srgbClr val="C00000"/>
                </a:solidFill>
              </a:rPr>
              <a:t>near-real-time</a:t>
            </a:r>
            <a:r>
              <a:rPr kumimoji="1" lang="en-US" altLang="zh-CN" dirty="0"/>
              <a:t> processes</a:t>
            </a:r>
          </a:p>
          <a:p>
            <a:pPr lvl="1"/>
            <a:r>
              <a:rPr kumimoji="1" lang="en-US" altLang="zh-CN" dirty="0"/>
              <a:t>Cannot start a new phase util previous completed </a:t>
            </a:r>
          </a:p>
          <a:p>
            <a:pPr lvl="1"/>
            <a:r>
              <a:rPr kumimoji="1" lang="en-US" altLang="zh-CN" dirty="0"/>
              <a:t>Not optimized for specific tasks (e.g., Graph, ML)</a:t>
            </a:r>
          </a:p>
        </p:txBody>
      </p:sp>
      <p:sp>
        <p:nvSpPr>
          <p:cNvPr id="4" name="灯片编号占位符 3">
            <a:extLst>
              <a:ext uri="{FF2B5EF4-FFF2-40B4-BE49-F238E27FC236}">
                <a16:creationId xmlns:a16="http://schemas.microsoft.com/office/drawing/2014/main" id="{4B696359-92BB-9742-8086-A13F8DBB6DE4}"/>
              </a:ext>
            </a:extLst>
          </p:cNvPr>
          <p:cNvSpPr>
            <a:spLocks noGrp="1"/>
          </p:cNvSpPr>
          <p:nvPr>
            <p:ph type="sldNum" sz="quarter" idx="12"/>
          </p:nvPr>
        </p:nvSpPr>
        <p:spPr/>
        <p:txBody>
          <a:bodyPr/>
          <a:lstStyle/>
          <a:p>
            <a:fld id="{ADE361C3-C043-4A6E-BDCE-8DA1E7D90A3B}" type="slidenum">
              <a:rPr lang="zh-CN" altLang="en-US" smtClean="0"/>
              <a:t>76</a:t>
            </a:fld>
            <a:endParaRPr lang="zh-CN" altLang="en-US"/>
          </a:p>
        </p:txBody>
      </p:sp>
    </p:spTree>
    <p:extLst>
      <p:ext uri="{BB962C8B-B14F-4D97-AF65-F5344CB8AC3E}">
        <p14:creationId xmlns:p14="http://schemas.microsoft.com/office/powerpoint/2010/main" val="19523028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GraphLab: Big Data Analytics Scaled From Inspiration to Production | AWS  Startups Blog">
            <a:extLst>
              <a:ext uri="{FF2B5EF4-FFF2-40B4-BE49-F238E27FC236}">
                <a16:creationId xmlns:a16="http://schemas.microsoft.com/office/drawing/2014/main" id="{8D906E62-54BE-FA4F-A9E7-0F296EA368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0046" y="1347140"/>
            <a:ext cx="1539908" cy="10842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ensorFlow">
            <a:extLst>
              <a:ext uri="{FF2B5EF4-FFF2-40B4-BE49-F238E27FC236}">
                <a16:creationId xmlns:a16="http://schemas.microsoft.com/office/drawing/2014/main" id="{B84F5C65-DAE0-F94F-BD73-A62B2F793E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5324" y="2857500"/>
            <a:ext cx="2031476" cy="1137626"/>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a:extLst>
              <a:ext uri="{FF2B5EF4-FFF2-40B4-BE49-F238E27FC236}">
                <a16:creationId xmlns:a16="http://schemas.microsoft.com/office/drawing/2014/main" id="{3B38E0F6-34F4-D849-A21F-8323E019D6EE}"/>
              </a:ext>
            </a:extLst>
          </p:cNvPr>
          <p:cNvSpPr>
            <a:spLocks noGrp="1"/>
          </p:cNvSpPr>
          <p:nvPr>
            <p:ph type="title"/>
          </p:nvPr>
        </p:nvSpPr>
        <p:spPr/>
        <p:txBody>
          <a:bodyPr/>
          <a:lstStyle/>
          <a:p>
            <a:r>
              <a:rPr kumimoji="1" lang="en-US" altLang="zh-CN" dirty="0"/>
              <a:t>MapReduce cannot address all the issues </a:t>
            </a:r>
            <a:endParaRPr kumimoji="1" lang="zh-CN" altLang="en-US" dirty="0"/>
          </a:p>
        </p:txBody>
      </p:sp>
      <p:sp>
        <p:nvSpPr>
          <p:cNvPr id="4" name="灯片编号占位符 3">
            <a:extLst>
              <a:ext uri="{FF2B5EF4-FFF2-40B4-BE49-F238E27FC236}">
                <a16:creationId xmlns:a16="http://schemas.microsoft.com/office/drawing/2014/main" id="{28676CA8-2E96-AF47-A178-360664737C65}"/>
              </a:ext>
            </a:extLst>
          </p:cNvPr>
          <p:cNvSpPr>
            <a:spLocks noGrp="1"/>
          </p:cNvSpPr>
          <p:nvPr>
            <p:ph type="sldNum" sz="quarter" idx="12"/>
          </p:nvPr>
        </p:nvSpPr>
        <p:spPr/>
        <p:txBody>
          <a:bodyPr/>
          <a:lstStyle/>
          <a:p>
            <a:fld id="{ADE361C3-C043-4A6E-BDCE-8DA1E7D90A3B}" type="slidenum">
              <a:rPr lang="zh-CN" altLang="en-US" smtClean="0"/>
              <a:t>77</a:t>
            </a:fld>
            <a:endParaRPr lang="zh-CN" altLang="en-US" dirty="0"/>
          </a:p>
        </p:txBody>
      </p:sp>
      <p:pic>
        <p:nvPicPr>
          <p:cNvPr id="5" name="图片 4">
            <a:extLst>
              <a:ext uri="{FF2B5EF4-FFF2-40B4-BE49-F238E27FC236}">
                <a16:creationId xmlns:a16="http://schemas.microsoft.com/office/drawing/2014/main" id="{C5921AFE-B14E-D140-A58C-68BAA58E079F}"/>
              </a:ext>
            </a:extLst>
          </p:cNvPr>
          <p:cNvPicPr>
            <a:picLocks noChangeAspect="1"/>
          </p:cNvPicPr>
          <p:nvPr/>
        </p:nvPicPr>
        <p:blipFill>
          <a:blip r:embed="rId4"/>
          <a:stretch>
            <a:fillRect/>
          </a:stretch>
        </p:blipFill>
        <p:spPr>
          <a:xfrm>
            <a:off x="1481416" y="1353956"/>
            <a:ext cx="1080120" cy="1080120"/>
          </a:xfrm>
          <a:prstGeom prst="rect">
            <a:avLst/>
          </a:prstGeom>
        </p:spPr>
      </p:pic>
      <p:pic>
        <p:nvPicPr>
          <p:cNvPr id="6" name="图片 5">
            <a:extLst>
              <a:ext uri="{FF2B5EF4-FFF2-40B4-BE49-F238E27FC236}">
                <a16:creationId xmlns:a16="http://schemas.microsoft.com/office/drawing/2014/main" id="{F5D1ABDA-8151-E543-BE71-463572BBF6E9}"/>
              </a:ext>
            </a:extLst>
          </p:cNvPr>
          <p:cNvPicPr>
            <a:picLocks noChangeAspect="1"/>
          </p:cNvPicPr>
          <p:nvPr/>
        </p:nvPicPr>
        <p:blipFill>
          <a:blip r:embed="rId5"/>
          <a:stretch>
            <a:fillRect/>
          </a:stretch>
        </p:blipFill>
        <p:spPr>
          <a:xfrm>
            <a:off x="1547664" y="2634364"/>
            <a:ext cx="1080120" cy="1080120"/>
          </a:xfrm>
          <a:prstGeom prst="rect">
            <a:avLst/>
          </a:prstGeom>
        </p:spPr>
      </p:pic>
      <p:pic>
        <p:nvPicPr>
          <p:cNvPr id="7" name="图片 6">
            <a:extLst>
              <a:ext uri="{FF2B5EF4-FFF2-40B4-BE49-F238E27FC236}">
                <a16:creationId xmlns:a16="http://schemas.microsoft.com/office/drawing/2014/main" id="{1837DB95-DE21-684C-8AE1-E6194ADFC511}"/>
              </a:ext>
            </a:extLst>
          </p:cNvPr>
          <p:cNvPicPr>
            <a:picLocks noChangeAspect="1"/>
          </p:cNvPicPr>
          <p:nvPr/>
        </p:nvPicPr>
        <p:blipFill>
          <a:blip r:embed="rId6"/>
          <a:stretch>
            <a:fillRect/>
          </a:stretch>
        </p:blipFill>
        <p:spPr>
          <a:xfrm>
            <a:off x="1532477" y="4369668"/>
            <a:ext cx="1080120" cy="1080120"/>
          </a:xfrm>
          <a:prstGeom prst="rect">
            <a:avLst/>
          </a:prstGeom>
        </p:spPr>
      </p:pic>
      <p:sp>
        <p:nvSpPr>
          <p:cNvPr id="8" name="矩形 7">
            <a:extLst>
              <a:ext uri="{FF2B5EF4-FFF2-40B4-BE49-F238E27FC236}">
                <a16:creationId xmlns:a16="http://schemas.microsoft.com/office/drawing/2014/main" id="{15AEA9C7-D26E-AF4E-91A3-2E20B4FBA8F1}"/>
              </a:ext>
            </a:extLst>
          </p:cNvPr>
          <p:cNvSpPr/>
          <p:nvPr/>
        </p:nvSpPr>
        <p:spPr>
          <a:xfrm>
            <a:off x="540000" y="3035903"/>
            <a:ext cx="1082348" cy="646331"/>
          </a:xfrm>
          <a:prstGeom prst="rect">
            <a:avLst/>
          </a:prstGeom>
        </p:spPr>
        <p:txBody>
          <a:bodyPr wrap="none">
            <a:spAutoFit/>
          </a:bodyPr>
          <a:lstStyle/>
          <a:p>
            <a:r>
              <a:rPr kumimoji="1" lang="en-US" altLang="zh-CN" dirty="0"/>
              <a:t>Machine</a:t>
            </a:r>
          </a:p>
          <a:p>
            <a:r>
              <a:rPr kumimoji="1" lang="en-US" altLang="zh-CN" dirty="0"/>
              <a:t>Learning</a:t>
            </a:r>
            <a:endParaRPr lang="zh-CN" altLang="en-US" dirty="0"/>
          </a:p>
        </p:txBody>
      </p:sp>
      <p:sp>
        <p:nvSpPr>
          <p:cNvPr id="9" name="矩形 8">
            <a:extLst>
              <a:ext uri="{FF2B5EF4-FFF2-40B4-BE49-F238E27FC236}">
                <a16:creationId xmlns:a16="http://schemas.microsoft.com/office/drawing/2014/main" id="{9C9E96D2-D1AD-684D-983A-4BB3A414068D}"/>
              </a:ext>
            </a:extLst>
          </p:cNvPr>
          <p:cNvSpPr/>
          <p:nvPr/>
        </p:nvSpPr>
        <p:spPr>
          <a:xfrm>
            <a:off x="540000" y="1731135"/>
            <a:ext cx="825867" cy="369332"/>
          </a:xfrm>
          <a:prstGeom prst="rect">
            <a:avLst/>
          </a:prstGeom>
        </p:spPr>
        <p:txBody>
          <a:bodyPr wrap="none">
            <a:spAutoFit/>
          </a:bodyPr>
          <a:lstStyle/>
          <a:p>
            <a:r>
              <a:rPr kumimoji="1" lang="en-US" altLang="zh-CN" dirty="0"/>
              <a:t>Graph</a:t>
            </a:r>
            <a:endParaRPr lang="zh-CN" altLang="en-US" dirty="0"/>
          </a:p>
        </p:txBody>
      </p:sp>
      <p:sp>
        <p:nvSpPr>
          <p:cNvPr id="10" name="矩形 9">
            <a:extLst>
              <a:ext uri="{FF2B5EF4-FFF2-40B4-BE49-F238E27FC236}">
                <a16:creationId xmlns:a16="http://schemas.microsoft.com/office/drawing/2014/main" id="{F0356F22-9CB0-B846-9503-D9725E0B119A}"/>
              </a:ext>
            </a:extLst>
          </p:cNvPr>
          <p:cNvSpPr/>
          <p:nvPr/>
        </p:nvSpPr>
        <p:spPr>
          <a:xfrm>
            <a:off x="540000" y="4804281"/>
            <a:ext cx="915635" cy="646331"/>
          </a:xfrm>
          <a:prstGeom prst="rect">
            <a:avLst/>
          </a:prstGeom>
        </p:spPr>
        <p:txBody>
          <a:bodyPr wrap="none">
            <a:spAutoFit/>
          </a:bodyPr>
          <a:lstStyle/>
          <a:p>
            <a:r>
              <a:rPr kumimoji="1" lang="en-US" altLang="zh-CN" dirty="0"/>
              <a:t>Search</a:t>
            </a:r>
          </a:p>
          <a:p>
            <a:r>
              <a:rPr kumimoji="1" lang="en-US" altLang="zh-CN" dirty="0"/>
              <a:t>Engine</a:t>
            </a:r>
            <a:endParaRPr lang="zh-CN" altLang="en-US" dirty="0"/>
          </a:p>
        </p:txBody>
      </p:sp>
      <p:sp>
        <p:nvSpPr>
          <p:cNvPr id="11" name="矩形 10">
            <a:extLst>
              <a:ext uri="{FF2B5EF4-FFF2-40B4-BE49-F238E27FC236}">
                <a16:creationId xmlns:a16="http://schemas.microsoft.com/office/drawing/2014/main" id="{16A745ED-7A5E-0744-8D8B-3D7275E7DC92}"/>
              </a:ext>
            </a:extLst>
          </p:cNvPr>
          <p:cNvSpPr/>
          <p:nvPr/>
        </p:nvSpPr>
        <p:spPr>
          <a:xfrm rot="5400000">
            <a:off x="1861109" y="3775020"/>
            <a:ext cx="671979" cy="677108"/>
          </a:xfrm>
          <a:prstGeom prst="rect">
            <a:avLst/>
          </a:prstGeom>
        </p:spPr>
        <p:txBody>
          <a:bodyPr wrap="none">
            <a:spAutoFit/>
          </a:bodyPr>
          <a:lstStyle/>
          <a:p>
            <a:r>
              <a:rPr kumimoji="1" lang="en-US" altLang="zh-CN" sz="3800" dirty="0"/>
              <a:t>…</a:t>
            </a:r>
            <a:endParaRPr lang="zh-CN" altLang="en-US" sz="3800" dirty="0"/>
          </a:p>
        </p:txBody>
      </p:sp>
      <p:sp>
        <p:nvSpPr>
          <p:cNvPr id="12" name="矩形 11">
            <a:extLst>
              <a:ext uri="{FF2B5EF4-FFF2-40B4-BE49-F238E27FC236}">
                <a16:creationId xmlns:a16="http://schemas.microsoft.com/office/drawing/2014/main" id="{B75E9924-97D9-2B4B-98F0-CFAD6F2056C0}"/>
              </a:ext>
            </a:extLst>
          </p:cNvPr>
          <p:cNvSpPr/>
          <p:nvPr/>
        </p:nvSpPr>
        <p:spPr>
          <a:xfrm>
            <a:off x="3229933" y="2659169"/>
            <a:ext cx="2811988" cy="677108"/>
          </a:xfrm>
          <a:prstGeom prst="rect">
            <a:avLst/>
          </a:prstGeom>
        </p:spPr>
        <p:txBody>
          <a:bodyPr wrap="none">
            <a:spAutoFit/>
          </a:bodyPr>
          <a:lstStyle/>
          <a:p>
            <a:r>
              <a:rPr lang="en-US" altLang="zh-CN" sz="3800" dirty="0">
                <a:solidFill>
                  <a:srgbClr val="FF0066"/>
                </a:solidFill>
              </a:rPr>
              <a:t>MapReduce</a:t>
            </a:r>
            <a:endParaRPr lang="zh-CN" altLang="en-US" sz="3800" dirty="0"/>
          </a:p>
        </p:txBody>
      </p:sp>
      <p:sp>
        <p:nvSpPr>
          <p:cNvPr id="13" name="任意形状 12">
            <a:extLst>
              <a:ext uri="{FF2B5EF4-FFF2-40B4-BE49-F238E27FC236}">
                <a16:creationId xmlns:a16="http://schemas.microsoft.com/office/drawing/2014/main" id="{EFDDC6D9-84B0-1D4C-B73F-80C142B6430F}"/>
              </a:ext>
            </a:extLst>
          </p:cNvPr>
          <p:cNvSpPr/>
          <p:nvPr/>
        </p:nvSpPr>
        <p:spPr>
          <a:xfrm>
            <a:off x="2592371" y="1730629"/>
            <a:ext cx="518474" cy="1031425"/>
          </a:xfrm>
          <a:custGeom>
            <a:avLst/>
            <a:gdLst>
              <a:gd name="connsiteX0" fmla="*/ 0 w 518474"/>
              <a:gd name="connsiteY0" fmla="*/ 3903 h 1031425"/>
              <a:gd name="connsiteX1" fmla="*/ 367645 w 518474"/>
              <a:gd name="connsiteY1" fmla="*/ 107598 h 1031425"/>
              <a:gd name="connsiteX2" fmla="*/ 282804 w 518474"/>
              <a:gd name="connsiteY2" fmla="*/ 720340 h 1031425"/>
              <a:gd name="connsiteX3" fmla="*/ 518474 w 518474"/>
              <a:gd name="connsiteY3" fmla="*/ 1031425 h 1031425"/>
            </a:gdLst>
            <a:ahLst/>
            <a:cxnLst>
              <a:cxn ang="0">
                <a:pos x="connsiteX0" y="connsiteY0"/>
              </a:cxn>
              <a:cxn ang="0">
                <a:pos x="connsiteX1" y="connsiteY1"/>
              </a:cxn>
              <a:cxn ang="0">
                <a:pos x="connsiteX2" y="connsiteY2"/>
              </a:cxn>
              <a:cxn ang="0">
                <a:pos x="connsiteX3" y="connsiteY3"/>
              </a:cxn>
            </a:cxnLst>
            <a:rect l="l" t="t" r="r" b="b"/>
            <a:pathLst>
              <a:path w="518474" h="1031425">
                <a:moveTo>
                  <a:pt x="0" y="3903"/>
                </a:moveTo>
                <a:cubicBezTo>
                  <a:pt x="160255" y="-3953"/>
                  <a:pt x="320511" y="-11808"/>
                  <a:pt x="367645" y="107598"/>
                </a:cubicBezTo>
                <a:cubicBezTo>
                  <a:pt x="414779" y="227004"/>
                  <a:pt x="257666" y="566369"/>
                  <a:pt x="282804" y="720340"/>
                </a:cubicBezTo>
                <a:cubicBezTo>
                  <a:pt x="307942" y="874311"/>
                  <a:pt x="413208" y="952868"/>
                  <a:pt x="518474" y="1031425"/>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BF0EC24A-D662-5E44-BC7F-41A08B6086E2}"/>
              </a:ext>
            </a:extLst>
          </p:cNvPr>
          <p:cNvSpPr/>
          <p:nvPr/>
        </p:nvSpPr>
        <p:spPr>
          <a:xfrm>
            <a:off x="2545237" y="3035431"/>
            <a:ext cx="518474" cy="104073"/>
          </a:xfrm>
          <a:custGeom>
            <a:avLst/>
            <a:gdLst>
              <a:gd name="connsiteX0" fmla="*/ 0 w 518474"/>
              <a:gd name="connsiteY0" fmla="*/ 28280 h 104073"/>
              <a:gd name="connsiteX1" fmla="*/ 207390 w 518474"/>
              <a:gd name="connsiteY1" fmla="*/ 103695 h 104073"/>
              <a:gd name="connsiteX2" fmla="*/ 518474 w 518474"/>
              <a:gd name="connsiteY2" fmla="*/ 0 h 104073"/>
            </a:gdLst>
            <a:ahLst/>
            <a:cxnLst>
              <a:cxn ang="0">
                <a:pos x="connsiteX0" y="connsiteY0"/>
              </a:cxn>
              <a:cxn ang="0">
                <a:pos x="connsiteX1" y="connsiteY1"/>
              </a:cxn>
              <a:cxn ang="0">
                <a:pos x="connsiteX2" y="connsiteY2"/>
              </a:cxn>
            </a:cxnLst>
            <a:rect l="l" t="t" r="r" b="b"/>
            <a:pathLst>
              <a:path w="518474" h="104073">
                <a:moveTo>
                  <a:pt x="0" y="28280"/>
                </a:moveTo>
                <a:cubicBezTo>
                  <a:pt x="60489" y="68344"/>
                  <a:pt x="120978" y="108408"/>
                  <a:pt x="207390" y="103695"/>
                </a:cubicBezTo>
                <a:cubicBezTo>
                  <a:pt x="293802" y="98982"/>
                  <a:pt x="406138" y="49491"/>
                  <a:pt x="518474" y="0"/>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51C07794-57D7-D14A-A026-538CA740032C}"/>
              </a:ext>
            </a:extLst>
          </p:cNvPr>
          <p:cNvSpPr/>
          <p:nvPr/>
        </p:nvSpPr>
        <p:spPr>
          <a:xfrm>
            <a:off x="2771480" y="3374796"/>
            <a:ext cx="503165" cy="1704005"/>
          </a:xfrm>
          <a:custGeom>
            <a:avLst/>
            <a:gdLst>
              <a:gd name="connsiteX0" fmla="*/ 0 w 503165"/>
              <a:gd name="connsiteY0" fmla="*/ 1668544 h 1704005"/>
              <a:gd name="connsiteX1" fmla="*/ 499621 w 503165"/>
              <a:gd name="connsiteY1" fmla="*/ 1574276 h 1704005"/>
              <a:gd name="connsiteX2" fmla="*/ 235671 w 503165"/>
              <a:gd name="connsiteY2" fmla="*/ 612742 h 1704005"/>
              <a:gd name="connsiteX3" fmla="*/ 480767 w 503165"/>
              <a:gd name="connsiteY3" fmla="*/ 0 h 1704005"/>
            </a:gdLst>
            <a:ahLst/>
            <a:cxnLst>
              <a:cxn ang="0">
                <a:pos x="connsiteX0" y="connsiteY0"/>
              </a:cxn>
              <a:cxn ang="0">
                <a:pos x="connsiteX1" y="connsiteY1"/>
              </a:cxn>
              <a:cxn ang="0">
                <a:pos x="connsiteX2" y="connsiteY2"/>
              </a:cxn>
              <a:cxn ang="0">
                <a:pos x="connsiteX3" y="connsiteY3"/>
              </a:cxn>
            </a:cxnLst>
            <a:rect l="l" t="t" r="r" b="b"/>
            <a:pathLst>
              <a:path w="503165" h="1704005">
                <a:moveTo>
                  <a:pt x="0" y="1668544"/>
                </a:moveTo>
                <a:cubicBezTo>
                  <a:pt x="230171" y="1709393"/>
                  <a:pt x="460343" y="1750243"/>
                  <a:pt x="499621" y="1574276"/>
                </a:cubicBezTo>
                <a:cubicBezTo>
                  <a:pt x="538899" y="1398309"/>
                  <a:pt x="238813" y="875121"/>
                  <a:pt x="235671" y="612742"/>
                </a:cubicBezTo>
                <a:cubicBezTo>
                  <a:pt x="232529" y="350363"/>
                  <a:pt x="356648" y="175181"/>
                  <a:pt x="480767" y="0"/>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任意形状 15">
            <a:extLst>
              <a:ext uri="{FF2B5EF4-FFF2-40B4-BE49-F238E27FC236}">
                <a16:creationId xmlns:a16="http://schemas.microsoft.com/office/drawing/2014/main" id="{C8045A35-BDAE-F04B-9761-5A1060369B27}"/>
              </a:ext>
            </a:extLst>
          </p:cNvPr>
          <p:cNvSpPr/>
          <p:nvPr/>
        </p:nvSpPr>
        <p:spPr>
          <a:xfrm>
            <a:off x="6080289" y="2037585"/>
            <a:ext cx="575035" cy="987102"/>
          </a:xfrm>
          <a:custGeom>
            <a:avLst/>
            <a:gdLst>
              <a:gd name="connsiteX0" fmla="*/ 0 w 575035"/>
              <a:gd name="connsiteY0" fmla="*/ 922431 h 987102"/>
              <a:gd name="connsiteX1" fmla="*/ 320511 w 575035"/>
              <a:gd name="connsiteY1" fmla="*/ 903578 h 987102"/>
              <a:gd name="connsiteX2" fmla="*/ 216816 w 575035"/>
              <a:gd name="connsiteY2" fmla="*/ 102300 h 987102"/>
              <a:gd name="connsiteX3" fmla="*/ 575035 w 575035"/>
              <a:gd name="connsiteY3" fmla="*/ 36312 h 987102"/>
            </a:gdLst>
            <a:ahLst/>
            <a:cxnLst>
              <a:cxn ang="0">
                <a:pos x="connsiteX0" y="connsiteY0"/>
              </a:cxn>
              <a:cxn ang="0">
                <a:pos x="connsiteX1" y="connsiteY1"/>
              </a:cxn>
              <a:cxn ang="0">
                <a:pos x="connsiteX2" y="connsiteY2"/>
              </a:cxn>
              <a:cxn ang="0">
                <a:pos x="connsiteX3" y="connsiteY3"/>
              </a:cxn>
            </a:cxnLst>
            <a:rect l="l" t="t" r="r" b="b"/>
            <a:pathLst>
              <a:path w="575035" h="987102">
                <a:moveTo>
                  <a:pt x="0" y="922431"/>
                </a:moveTo>
                <a:cubicBezTo>
                  <a:pt x="142187" y="981349"/>
                  <a:pt x="284375" y="1040267"/>
                  <a:pt x="320511" y="903578"/>
                </a:cubicBezTo>
                <a:cubicBezTo>
                  <a:pt x="356647" y="766889"/>
                  <a:pt x="174395" y="246844"/>
                  <a:pt x="216816" y="102300"/>
                </a:cubicBezTo>
                <a:cubicBezTo>
                  <a:pt x="259237" y="-42244"/>
                  <a:pt x="417136" y="-2966"/>
                  <a:pt x="575035" y="36312"/>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FD9CDF99-92F4-1640-A2FA-9EE144ADCB37}"/>
              </a:ext>
            </a:extLst>
          </p:cNvPr>
          <p:cNvSpPr/>
          <p:nvPr/>
        </p:nvSpPr>
        <p:spPr>
          <a:xfrm>
            <a:off x="6014301" y="3063711"/>
            <a:ext cx="735291" cy="728563"/>
          </a:xfrm>
          <a:custGeom>
            <a:avLst/>
            <a:gdLst>
              <a:gd name="connsiteX0" fmla="*/ 0 w 735291"/>
              <a:gd name="connsiteY0" fmla="*/ 0 h 728563"/>
              <a:gd name="connsiteX1" fmla="*/ 386499 w 735291"/>
              <a:gd name="connsiteY1" fmla="*/ 301658 h 728563"/>
              <a:gd name="connsiteX2" fmla="*/ 386499 w 735291"/>
              <a:gd name="connsiteY2" fmla="*/ 688157 h 728563"/>
              <a:gd name="connsiteX3" fmla="*/ 735291 w 735291"/>
              <a:gd name="connsiteY3" fmla="*/ 697584 h 728563"/>
            </a:gdLst>
            <a:ahLst/>
            <a:cxnLst>
              <a:cxn ang="0">
                <a:pos x="connsiteX0" y="connsiteY0"/>
              </a:cxn>
              <a:cxn ang="0">
                <a:pos x="connsiteX1" y="connsiteY1"/>
              </a:cxn>
              <a:cxn ang="0">
                <a:pos x="connsiteX2" y="connsiteY2"/>
              </a:cxn>
              <a:cxn ang="0">
                <a:pos x="connsiteX3" y="connsiteY3"/>
              </a:cxn>
            </a:cxnLst>
            <a:rect l="l" t="t" r="r" b="b"/>
            <a:pathLst>
              <a:path w="735291" h="728563">
                <a:moveTo>
                  <a:pt x="0" y="0"/>
                </a:moveTo>
                <a:cubicBezTo>
                  <a:pt x="161041" y="93482"/>
                  <a:pt x="322083" y="186965"/>
                  <a:pt x="386499" y="301658"/>
                </a:cubicBezTo>
                <a:cubicBezTo>
                  <a:pt x="450915" y="416351"/>
                  <a:pt x="328367" y="622169"/>
                  <a:pt x="386499" y="688157"/>
                </a:cubicBezTo>
                <a:cubicBezTo>
                  <a:pt x="444631" y="754145"/>
                  <a:pt x="589961" y="725864"/>
                  <a:pt x="735291" y="697584"/>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任意形状 17">
            <a:extLst>
              <a:ext uri="{FF2B5EF4-FFF2-40B4-BE49-F238E27FC236}">
                <a16:creationId xmlns:a16="http://schemas.microsoft.com/office/drawing/2014/main" id="{3A632196-2C86-6344-9457-E1F6501B5728}"/>
              </a:ext>
            </a:extLst>
          </p:cNvPr>
          <p:cNvSpPr/>
          <p:nvPr/>
        </p:nvSpPr>
        <p:spPr>
          <a:xfrm>
            <a:off x="6052008" y="3195687"/>
            <a:ext cx="1036949" cy="1688202"/>
          </a:xfrm>
          <a:custGeom>
            <a:avLst/>
            <a:gdLst>
              <a:gd name="connsiteX0" fmla="*/ 0 w 1036949"/>
              <a:gd name="connsiteY0" fmla="*/ 0 h 1688202"/>
              <a:gd name="connsiteX1" fmla="*/ 339365 w 1036949"/>
              <a:gd name="connsiteY1" fmla="*/ 1102936 h 1688202"/>
              <a:gd name="connsiteX2" fmla="*/ 424206 w 1036949"/>
              <a:gd name="connsiteY2" fmla="*/ 1630837 h 1688202"/>
              <a:gd name="connsiteX3" fmla="*/ 1036949 w 1036949"/>
              <a:gd name="connsiteY3" fmla="*/ 1649690 h 1688202"/>
            </a:gdLst>
            <a:ahLst/>
            <a:cxnLst>
              <a:cxn ang="0">
                <a:pos x="connsiteX0" y="connsiteY0"/>
              </a:cxn>
              <a:cxn ang="0">
                <a:pos x="connsiteX1" y="connsiteY1"/>
              </a:cxn>
              <a:cxn ang="0">
                <a:pos x="connsiteX2" y="connsiteY2"/>
              </a:cxn>
              <a:cxn ang="0">
                <a:pos x="connsiteX3" y="connsiteY3"/>
              </a:cxn>
            </a:cxnLst>
            <a:rect l="l" t="t" r="r" b="b"/>
            <a:pathLst>
              <a:path w="1036949" h="1688202">
                <a:moveTo>
                  <a:pt x="0" y="0"/>
                </a:moveTo>
                <a:cubicBezTo>
                  <a:pt x="134332" y="415565"/>
                  <a:pt x="268664" y="831130"/>
                  <a:pt x="339365" y="1102936"/>
                </a:cubicBezTo>
                <a:cubicBezTo>
                  <a:pt x="410066" y="1374742"/>
                  <a:pt x="307942" y="1539711"/>
                  <a:pt x="424206" y="1630837"/>
                </a:cubicBezTo>
                <a:cubicBezTo>
                  <a:pt x="540470" y="1721963"/>
                  <a:pt x="788709" y="1685826"/>
                  <a:pt x="1036949" y="1649690"/>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ED399123-2C40-264D-B7C8-F9FC595870CC}"/>
              </a:ext>
            </a:extLst>
          </p:cNvPr>
          <p:cNvSpPr/>
          <p:nvPr/>
        </p:nvSpPr>
        <p:spPr>
          <a:xfrm>
            <a:off x="7164288" y="4682047"/>
            <a:ext cx="1133644" cy="369332"/>
          </a:xfrm>
          <a:prstGeom prst="rect">
            <a:avLst/>
          </a:prstGeom>
        </p:spPr>
        <p:txBody>
          <a:bodyPr wrap="none">
            <a:spAutoFit/>
          </a:bodyPr>
          <a:lstStyle/>
          <a:p>
            <a:r>
              <a:rPr lang="en-US" altLang="zh-TW" dirty="0">
                <a:solidFill>
                  <a:srgbClr val="FF0066"/>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Caffeine</a:t>
            </a:r>
            <a:endParaRPr lang="zh-CN" altLang="en-US" dirty="0"/>
          </a:p>
        </p:txBody>
      </p:sp>
      <p:sp>
        <p:nvSpPr>
          <p:cNvPr id="20" name="矩形 19">
            <a:extLst>
              <a:ext uri="{FF2B5EF4-FFF2-40B4-BE49-F238E27FC236}">
                <a16:creationId xmlns:a16="http://schemas.microsoft.com/office/drawing/2014/main" id="{249DFF04-3852-8B43-8AD4-BFD66206999D}"/>
              </a:ext>
            </a:extLst>
          </p:cNvPr>
          <p:cNvSpPr/>
          <p:nvPr/>
        </p:nvSpPr>
        <p:spPr>
          <a:xfrm>
            <a:off x="7088957" y="4983203"/>
            <a:ext cx="1656672" cy="461665"/>
          </a:xfrm>
          <a:prstGeom prst="rect">
            <a:avLst/>
          </a:prstGeom>
        </p:spPr>
        <p:txBody>
          <a:bodyPr wrap="none">
            <a:spAutoFit/>
          </a:bodyPr>
          <a:lstStyle/>
          <a:p>
            <a:r>
              <a:rPr kumimoji="1" lang="en-US" altLang="zh-CN" sz="1200" dirty="0"/>
              <a:t>Google’s new search </a:t>
            </a:r>
          </a:p>
          <a:p>
            <a:r>
              <a:rPr kumimoji="1" lang="en-US" altLang="zh-CN" sz="1200" dirty="0"/>
              <a:t>engine</a:t>
            </a:r>
            <a:endParaRPr lang="zh-CN" altLang="en-US" sz="1200" dirty="0"/>
          </a:p>
        </p:txBody>
      </p:sp>
      <p:sp>
        <p:nvSpPr>
          <p:cNvPr id="23" name="矩形 22">
            <a:extLst>
              <a:ext uri="{FF2B5EF4-FFF2-40B4-BE49-F238E27FC236}">
                <a16:creationId xmlns:a16="http://schemas.microsoft.com/office/drawing/2014/main" id="{C1898704-041D-1148-924C-C6FD04EB2480}"/>
              </a:ext>
            </a:extLst>
          </p:cNvPr>
          <p:cNvSpPr/>
          <p:nvPr/>
        </p:nvSpPr>
        <p:spPr>
          <a:xfrm>
            <a:off x="7126664" y="3751962"/>
            <a:ext cx="1350050" cy="461665"/>
          </a:xfrm>
          <a:prstGeom prst="rect">
            <a:avLst/>
          </a:prstGeom>
        </p:spPr>
        <p:txBody>
          <a:bodyPr wrap="none">
            <a:spAutoFit/>
          </a:bodyPr>
          <a:lstStyle/>
          <a:p>
            <a:r>
              <a:rPr kumimoji="1" lang="en-US" altLang="zh-CN" sz="1200" dirty="0"/>
              <a:t>Machine learning</a:t>
            </a:r>
          </a:p>
          <a:p>
            <a:r>
              <a:rPr kumimoji="1" lang="en-US" altLang="zh-CN" sz="1200" dirty="0"/>
              <a:t>frameworks </a:t>
            </a:r>
            <a:endParaRPr lang="zh-CN" altLang="en-US" sz="1200" dirty="0"/>
          </a:p>
        </p:txBody>
      </p:sp>
      <p:sp>
        <p:nvSpPr>
          <p:cNvPr id="25" name="矩形 24">
            <a:extLst>
              <a:ext uri="{FF2B5EF4-FFF2-40B4-BE49-F238E27FC236}">
                <a16:creationId xmlns:a16="http://schemas.microsoft.com/office/drawing/2014/main" id="{E5D95598-FD08-FE47-837E-7EC14FEEFA23}"/>
              </a:ext>
            </a:extLst>
          </p:cNvPr>
          <p:cNvSpPr/>
          <p:nvPr/>
        </p:nvSpPr>
        <p:spPr>
          <a:xfrm>
            <a:off x="7176059" y="2395835"/>
            <a:ext cx="1717921" cy="461665"/>
          </a:xfrm>
          <a:prstGeom prst="rect">
            <a:avLst/>
          </a:prstGeom>
        </p:spPr>
        <p:txBody>
          <a:bodyPr wrap="square">
            <a:spAutoFit/>
          </a:bodyPr>
          <a:lstStyle/>
          <a:p>
            <a:r>
              <a:rPr kumimoji="1" lang="en-US" altLang="zh-CN" sz="1200" dirty="0"/>
              <a:t>Graph analytics frameworks</a:t>
            </a:r>
          </a:p>
        </p:txBody>
      </p:sp>
      <p:cxnSp>
        <p:nvCxnSpPr>
          <p:cNvPr id="22" name="直线箭头连接符 21">
            <a:extLst>
              <a:ext uri="{FF2B5EF4-FFF2-40B4-BE49-F238E27FC236}">
                <a16:creationId xmlns:a16="http://schemas.microsoft.com/office/drawing/2014/main" id="{CB142CAA-751F-5D4E-9F58-46D7DFC00316}"/>
              </a:ext>
            </a:extLst>
          </p:cNvPr>
          <p:cNvCxnSpPr>
            <a:cxnSpLocks/>
          </p:cNvCxnSpPr>
          <p:nvPr/>
        </p:nvCxnSpPr>
        <p:spPr>
          <a:xfrm>
            <a:off x="683568" y="1201316"/>
            <a:ext cx="7551092" cy="0"/>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CD66620F-147B-2547-8718-FD3CBA59BBC4}"/>
              </a:ext>
            </a:extLst>
          </p:cNvPr>
          <p:cNvSpPr/>
          <p:nvPr/>
        </p:nvSpPr>
        <p:spPr>
          <a:xfrm>
            <a:off x="4291410" y="1016650"/>
            <a:ext cx="689035" cy="369332"/>
          </a:xfrm>
          <a:prstGeom prst="rect">
            <a:avLst/>
          </a:prstGeom>
          <a:solidFill>
            <a:schemeClr val="bg1"/>
          </a:solidFill>
        </p:spPr>
        <p:txBody>
          <a:bodyPr wrap="none">
            <a:spAutoFit/>
          </a:bodyPr>
          <a:lstStyle/>
          <a:p>
            <a:r>
              <a:rPr kumimoji="1" lang="en-US" altLang="zh-CN" dirty="0"/>
              <a:t>Time</a:t>
            </a:r>
            <a:endParaRPr lang="zh-CN" altLang="en-US" dirty="0"/>
          </a:p>
        </p:txBody>
      </p:sp>
    </p:spTree>
    <p:extLst>
      <p:ext uri="{BB962C8B-B14F-4D97-AF65-F5344CB8AC3E}">
        <p14:creationId xmlns:p14="http://schemas.microsoft.com/office/powerpoint/2010/main" val="32492810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4887A0-3901-EE4E-816B-3F7B06D3B88A}"/>
              </a:ext>
            </a:extLst>
          </p:cNvPr>
          <p:cNvSpPr>
            <a:spLocks noGrp="1"/>
          </p:cNvSpPr>
          <p:nvPr>
            <p:ph type="title"/>
          </p:nvPr>
        </p:nvSpPr>
        <p:spPr/>
        <p:txBody>
          <a:bodyPr/>
          <a:lstStyle/>
          <a:p>
            <a:r>
              <a:rPr kumimoji="1" lang="en-US" altLang="zh-CN" dirty="0"/>
              <a:t>Restrictiveness of MapReduce Programming Model</a:t>
            </a:r>
            <a:endParaRPr kumimoji="1" lang="zh-CN" altLang="en-US" dirty="0"/>
          </a:p>
        </p:txBody>
      </p:sp>
      <p:sp>
        <p:nvSpPr>
          <p:cNvPr id="3" name="内容占位符 2">
            <a:extLst>
              <a:ext uri="{FF2B5EF4-FFF2-40B4-BE49-F238E27FC236}">
                <a16:creationId xmlns:a16="http://schemas.microsoft.com/office/drawing/2014/main" id="{FB15160E-32E6-7F42-AAC0-953465C2C5C2}"/>
              </a:ext>
            </a:extLst>
          </p:cNvPr>
          <p:cNvSpPr>
            <a:spLocks noGrp="1"/>
          </p:cNvSpPr>
          <p:nvPr>
            <p:ph idx="1"/>
          </p:nvPr>
        </p:nvSpPr>
        <p:spPr/>
        <p:txBody>
          <a:bodyPr/>
          <a:lstStyle/>
          <a:p>
            <a:r>
              <a:rPr kumimoji="1" lang="en-US" altLang="zh-CN" dirty="0"/>
              <a:t>Question#1</a:t>
            </a:r>
          </a:p>
          <a:p>
            <a:pPr lvl="1"/>
            <a:r>
              <a:rPr lang="en-US" altLang="zh-CN" dirty="0"/>
              <a:t>How can we use MapReduce to implement “find the five most popular pages”?</a:t>
            </a:r>
          </a:p>
          <a:p>
            <a:r>
              <a:rPr lang="en-US" altLang="zh-CN" dirty="0"/>
              <a:t>Hint:</a:t>
            </a:r>
          </a:p>
          <a:p>
            <a:pPr lvl="1"/>
            <a:r>
              <a:rPr lang="en-US" altLang="zh-CN" dirty="0"/>
              <a:t>We can </a:t>
            </a:r>
            <a:r>
              <a:rPr lang="en-US" altLang="zh-CN" dirty="0">
                <a:highlight>
                  <a:srgbClr val="FFFF00"/>
                </a:highlight>
              </a:rPr>
              <a:t>chain</a:t>
            </a:r>
            <a:r>
              <a:rPr lang="en-US" altLang="zh-CN" dirty="0"/>
              <a:t> multiple MapReduce tasks together </a:t>
            </a:r>
            <a:endParaRPr kumimoji="1" lang="zh-CN" altLang="en-US" dirty="0"/>
          </a:p>
        </p:txBody>
      </p:sp>
      <p:sp>
        <p:nvSpPr>
          <p:cNvPr id="4" name="灯片编号占位符 3">
            <a:extLst>
              <a:ext uri="{FF2B5EF4-FFF2-40B4-BE49-F238E27FC236}">
                <a16:creationId xmlns:a16="http://schemas.microsoft.com/office/drawing/2014/main" id="{86FC5951-8358-DB4A-94FF-AE815872E8BD}"/>
              </a:ext>
            </a:extLst>
          </p:cNvPr>
          <p:cNvSpPr>
            <a:spLocks noGrp="1"/>
          </p:cNvSpPr>
          <p:nvPr>
            <p:ph type="sldNum" sz="quarter" idx="12"/>
          </p:nvPr>
        </p:nvSpPr>
        <p:spPr/>
        <p:txBody>
          <a:bodyPr/>
          <a:lstStyle/>
          <a:p>
            <a:fld id="{ADE361C3-C043-4A6E-BDCE-8DA1E7D90A3B}" type="slidenum">
              <a:rPr lang="zh-CN" altLang="en-US" smtClean="0"/>
              <a:t>78</a:t>
            </a:fld>
            <a:endParaRPr lang="zh-CN" altLang="en-US"/>
          </a:p>
        </p:txBody>
      </p:sp>
      <p:pic>
        <p:nvPicPr>
          <p:cNvPr id="5" name="图片 4">
            <a:extLst>
              <a:ext uri="{FF2B5EF4-FFF2-40B4-BE49-F238E27FC236}">
                <a16:creationId xmlns:a16="http://schemas.microsoft.com/office/drawing/2014/main" id="{41DCEC24-3773-014B-954F-8BE74A168246}"/>
              </a:ext>
            </a:extLst>
          </p:cNvPr>
          <p:cNvPicPr>
            <a:picLocks noChangeAspect="1"/>
          </p:cNvPicPr>
          <p:nvPr/>
        </p:nvPicPr>
        <p:blipFill>
          <a:blip r:embed="rId2"/>
          <a:stretch>
            <a:fillRect/>
          </a:stretch>
        </p:blipFill>
        <p:spPr>
          <a:xfrm>
            <a:off x="2298700" y="3210493"/>
            <a:ext cx="5321300" cy="2235200"/>
          </a:xfrm>
          <a:prstGeom prst="rect">
            <a:avLst/>
          </a:prstGeom>
        </p:spPr>
      </p:pic>
    </p:spTree>
    <p:extLst>
      <p:ext uri="{BB962C8B-B14F-4D97-AF65-F5344CB8AC3E}">
        <p14:creationId xmlns:p14="http://schemas.microsoft.com/office/powerpoint/2010/main" val="984040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4887A0-3901-EE4E-816B-3F7B06D3B88A}"/>
              </a:ext>
            </a:extLst>
          </p:cNvPr>
          <p:cNvSpPr>
            <a:spLocks noGrp="1"/>
          </p:cNvSpPr>
          <p:nvPr>
            <p:ph type="title"/>
          </p:nvPr>
        </p:nvSpPr>
        <p:spPr/>
        <p:txBody>
          <a:bodyPr/>
          <a:lstStyle/>
          <a:p>
            <a:r>
              <a:rPr kumimoji="1" lang="en-US" altLang="zh-CN" dirty="0"/>
              <a:t>Restrictiveness of MapReduce Programming Model</a:t>
            </a:r>
            <a:endParaRPr kumimoji="1" lang="zh-CN" altLang="en-US" dirty="0"/>
          </a:p>
        </p:txBody>
      </p:sp>
      <p:sp>
        <p:nvSpPr>
          <p:cNvPr id="3" name="内容占位符 2">
            <a:extLst>
              <a:ext uri="{FF2B5EF4-FFF2-40B4-BE49-F238E27FC236}">
                <a16:creationId xmlns:a16="http://schemas.microsoft.com/office/drawing/2014/main" id="{FB15160E-32E6-7F42-AAC0-953465C2C5C2}"/>
              </a:ext>
            </a:extLst>
          </p:cNvPr>
          <p:cNvSpPr>
            <a:spLocks noGrp="1"/>
          </p:cNvSpPr>
          <p:nvPr>
            <p:ph idx="1"/>
          </p:nvPr>
        </p:nvSpPr>
        <p:spPr/>
        <p:txBody>
          <a:bodyPr/>
          <a:lstStyle/>
          <a:p>
            <a:r>
              <a:rPr kumimoji="1" lang="en-US" altLang="zh-CN" dirty="0"/>
              <a:t>Question#2: </a:t>
            </a:r>
          </a:p>
          <a:p>
            <a:pPr lvl="1"/>
            <a:r>
              <a:rPr kumimoji="1" lang="en-US" altLang="zh-CN" dirty="0"/>
              <a:t>Is chaining multiple MapReduce tasks a good solution? </a:t>
            </a:r>
          </a:p>
          <a:p>
            <a:pPr lvl="2"/>
            <a:r>
              <a:rPr kumimoji="1" lang="en-US" altLang="zh-CN" dirty="0"/>
              <a:t>E.g., programming is not easy</a:t>
            </a:r>
          </a:p>
          <a:p>
            <a:pPr lvl="2"/>
            <a:r>
              <a:rPr kumimoji="1" lang="en-US" altLang="zh-CN" dirty="0"/>
              <a:t>Fault</a:t>
            </a:r>
            <a:r>
              <a:rPr kumimoji="1" lang="zh-CN" altLang="en-US" dirty="0"/>
              <a:t> </a:t>
            </a:r>
            <a:r>
              <a:rPr kumimoji="1" lang="en-US" altLang="zh-CN" dirty="0"/>
              <a:t>tolerance</a:t>
            </a:r>
            <a:r>
              <a:rPr kumimoji="1" lang="zh-CN" altLang="en-US" dirty="0"/>
              <a:t> </a:t>
            </a:r>
            <a:r>
              <a:rPr kumimoji="1" lang="en-US" altLang="zh-CN" dirty="0"/>
              <a:t>of</a:t>
            </a:r>
            <a:r>
              <a:rPr kumimoji="1" lang="zh-CN" altLang="en-US" dirty="0"/>
              <a:t> </a:t>
            </a:r>
            <a:r>
              <a:rPr kumimoji="1" lang="en-US" altLang="zh-CN" dirty="0"/>
              <a:t>multiple</a:t>
            </a:r>
            <a:r>
              <a:rPr kumimoji="1" lang="zh-CN" altLang="en-US" dirty="0"/>
              <a:t> </a:t>
            </a:r>
            <a:r>
              <a:rPr kumimoji="1" lang="en-US" altLang="zh-CN" dirty="0"/>
              <a:t>map-reduce</a:t>
            </a:r>
            <a:r>
              <a:rPr kumimoji="1" lang="zh-CN" altLang="en-US" dirty="0"/>
              <a:t> </a:t>
            </a:r>
            <a:r>
              <a:rPr kumimoji="1" lang="en-US" altLang="zh-CN" dirty="0"/>
              <a:t>tasks</a:t>
            </a:r>
            <a:r>
              <a:rPr kumimoji="1" lang="zh-CN" altLang="en-US" dirty="0"/>
              <a:t> </a:t>
            </a:r>
            <a:r>
              <a:rPr kumimoji="1" lang="en-US" altLang="zh-CN" dirty="0"/>
              <a:t>is</a:t>
            </a:r>
            <a:r>
              <a:rPr kumimoji="1" lang="zh-CN" altLang="en-US" dirty="0"/>
              <a:t> </a:t>
            </a:r>
            <a:r>
              <a:rPr kumimoji="1" lang="en-US" altLang="zh-CN" dirty="0"/>
              <a:t>not</a:t>
            </a:r>
            <a:r>
              <a:rPr kumimoji="1" lang="zh-CN" altLang="en-US" dirty="0"/>
              <a:t> </a:t>
            </a:r>
            <a:r>
              <a:rPr kumimoji="1" lang="en-US" altLang="zh-CN" dirty="0"/>
              <a:t>supported,</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handled</a:t>
            </a:r>
            <a:r>
              <a:rPr kumimoji="1" lang="zh-CN" altLang="en-US" dirty="0"/>
              <a:t> </a:t>
            </a:r>
            <a:r>
              <a:rPr kumimoji="1" lang="en-US" altLang="zh-CN" dirty="0"/>
              <a:t>by</a:t>
            </a:r>
            <a:r>
              <a:rPr kumimoji="1" lang="zh-CN" altLang="en-US" dirty="0"/>
              <a:t> </a:t>
            </a:r>
            <a:r>
              <a:rPr kumimoji="1" lang="en-US" altLang="zh-CN" dirty="0"/>
              <a:t>the</a:t>
            </a:r>
            <a:r>
              <a:rPr kumimoji="1" lang="zh-CN" altLang="en-US" dirty="0"/>
              <a:t> </a:t>
            </a:r>
            <a:r>
              <a:rPr kumimoji="1" lang="en-US" altLang="zh-CN" dirty="0"/>
              <a:t>users</a:t>
            </a:r>
            <a:endParaRPr kumimoji="1" lang="zh-CN" altLang="en-US" dirty="0"/>
          </a:p>
        </p:txBody>
      </p:sp>
      <p:sp>
        <p:nvSpPr>
          <p:cNvPr id="4" name="灯片编号占位符 3">
            <a:extLst>
              <a:ext uri="{FF2B5EF4-FFF2-40B4-BE49-F238E27FC236}">
                <a16:creationId xmlns:a16="http://schemas.microsoft.com/office/drawing/2014/main" id="{86FC5951-8358-DB4A-94FF-AE815872E8BD}"/>
              </a:ext>
            </a:extLst>
          </p:cNvPr>
          <p:cNvSpPr>
            <a:spLocks noGrp="1"/>
          </p:cNvSpPr>
          <p:nvPr>
            <p:ph type="sldNum" sz="quarter" idx="12"/>
          </p:nvPr>
        </p:nvSpPr>
        <p:spPr/>
        <p:txBody>
          <a:bodyPr/>
          <a:lstStyle/>
          <a:p>
            <a:fld id="{ADE361C3-C043-4A6E-BDCE-8DA1E7D90A3B}" type="slidenum">
              <a:rPr lang="zh-CN" altLang="en-US" smtClean="0"/>
              <a:t>79</a:t>
            </a:fld>
            <a:endParaRPr lang="zh-CN" altLang="en-US"/>
          </a:p>
        </p:txBody>
      </p:sp>
      <p:pic>
        <p:nvPicPr>
          <p:cNvPr id="5" name="图片 4">
            <a:extLst>
              <a:ext uri="{FF2B5EF4-FFF2-40B4-BE49-F238E27FC236}">
                <a16:creationId xmlns:a16="http://schemas.microsoft.com/office/drawing/2014/main" id="{41DCEC24-3773-014B-954F-8BE74A168246}"/>
              </a:ext>
            </a:extLst>
          </p:cNvPr>
          <p:cNvPicPr>
            <a:picLocks noChangeAspect="1"/>
          </p:cNvPicPr>
          <p:nvPr/>
        </p:nvPicPr>
        <p:blipFill>
          <a:blip r:embed="rId2"/>
          <a:stretch>
            <a:fillRect/>
          </a:stretch>
        </p:blipFill>
        <p:spPr>
          <a:xfrm>
            <a:off x="2298700" y="3210493"/>
            <a:ext cx="5321300" cy="2235200"/>
          </a:xfrm>
          <a:prstGeom prst="rect">
            <a:avLst/>
          </a:prstGeom>
        </p:spPr>
      </p:pic>
    </p:spTree>
    <p:extLst>
      <p:ext uri="{BB962C8B-B14F-4D97-AF65-F5344CB8AC3E}">
        <p14:creationId xmlns:p14="http://schemas.microsoft.com/office/powerpoint/2010/main" val="39742039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899544-9A97-DC4C-A5F6-E96B7E7630C5}"/>
              </a:ext>
            </a:extLst>
          </p:cNvPr>
          <p:cNvSpPr>
            <a:spLocks noGrp="1"/>
          </p:cNvSpPr>
          <p:nvPr>
            <p:ph type="title"/>
          </p:nvPr>
        </p:nvSpPr>
        <p:spPr/>
        <p:txBody>
          <a:bodyPr>
            <a:normAutofit/>
          </a:bodyPr>
          <a:lstStyle/>
          <a:p>
            <a:r>
              <a:rPr kumimoji="1" lang="en" altLang="zh-CN" sz="2300" dirty="0"/>
              <a:t>Performance issues of multiple-sages execution</a:t>
            </a:r>
            <a:endParaRPr kumimoji="1" lang="zh-CN" altLang="en-US" sz="2300" dirty="0"/>
          </a:p>
        </p:txBody>
      </p:sp>
      <p:sp>
        <p:nvSpPr>
          <p:cNvPr id="3" name="内容占位符 2">
            <a:extLst>
              <a:ext uri="{FF2B5EF4-FFF2-40B4-BE49-F238E27FC236}">
                <a16:creationId xmlns:a16="http://schemas.microsoft.com/office/drawing/2014/main" id="{701CB072-A3BC-7249-AD33-74218069BC13}"/>
              </a:ext>
            </a:extLst>
          </p:cNvPr>
          <p:cNvSpPr>
            <a:spLocks noGrp="1"/>
          </p:cNvSpPr>
          <p:nvPr>
            <p:ph idx="1"/>
          </p:nvPr>
        </p:nvSpPr>
        <p:spPr/>
        <p:txBody>
          <a:bodyPr/>
          <a:lstStyle/>
          <a:p>
            <a:r>
              <a:rPr kumimoji="1" lang="en-US" altLang="zh-CN" dirty="0">
                <a:solidFill>
                  <a:srgbClr val="C00000"/>
                </a:solidFill>
              </a:rPr>
              <a:t>MapReduce</a:t>
            </a:r>
            <a:r>
              <a:rPr kumimoji="1" lang="en-US" altLang="zh-CN" b="0" dirty="0"/>
              <a:t> runtime is not optimized for </a:t>
            </a:r>
            <a:r>
              <a:rPr kumimoji="1" lang="en-US" altLang="zh-CN" dirty="0">
                <a:solidFill>
                  <a:srgbClr val="C00000"/>
                </a:solidFill>
              </a:rPr>
              <a:t>iteration</a:t>
            </a:r>
          </a:p>
          <a:p>
            <a:pPr lvl="1"/>
            <a:r>
              <a:rPr kumimoji="1" lang="en-US" altLang="zh-CN" b="0" dirty="0"/>
              <a:t>Persistent I/O (e.g., GFS)</a:t>
            </a:r>
          </a:p>
          <a:p>
            <a:pPr marL="74250" lvl="1" indent="0">
              <a:buNone/>
            </a:pPr>
            <a:endParaRPr kumimoji="1" lang="zh-CN" altLang="en-US" b="0" dirty="0"/>
          </a:p>
        </p:txBody>
      </p:sp>
      <p:sp>
        <p:nvSpPr>
          <p:cNvPr id="4" name="灯片编号占位符 3">
            <a:extLst>
              <a:ext uri="{FF2B5EF4-FFF2-40B4-BE49-F238E27FC236}">
                <a16:creationId xmlns:a16="http://schemas.microsoft.com/office/drawing/2014/main" id="{BE257E26-F88D-C046-A57F-7F4800878C37}"/>
              </a:ext>
            </a:extLst>
          </p:cNvPr>
          <p:cNvSpPr>
            <a:spLocks noGrp="1"/>
          </p:cNvSpPr>
          <p:nvPr>
            <p:ph type="sldNum" sz="quarter" idx="12"/>
          </p:nvPr>
        </p:nvSpPr>
        <p:spPr/>
        <p:txBody>
          <a:bodyPr/>
          <a:lstStyle/>
          <a:p>
            <a:fld id="{ADE361C3-C043-4A6E-BDCE-8DA1E7D90A3B}" type="slidenum">
              <a:rPr lang="zh-CN" altLang="en-US" smtClean="0"/>
              <a:t>80</a:t>
            </a:fld>
            <a:endParaRPr lang="zh-CN" altLang="en-US"/>
          </a:p>
        </p:txBody>
      </p:sp>
      <p:sp>
        <p:nvSpPr>
          <p:cNvPr id="5" name="TextBox 172">
            <a:extLst>
              <a:ext uri="{FF2B5EF4-FFF2-40B4-BE49-F238E27FC236}">
                <a16:creationId xmlns:a16="http://schemas.microsoft.com/office/drawing/2014/main" id="{773BD134-340C-CC41-9C83-76575FA0D161}"/>
              </a:ext>
            </a:extLst>
          </p:cNvPr>
          <p:cNvSpPr txBox="1"/>
          <p:nvPr/>
        </p:nvSpPr>
        <p:spPr>
          <a:xfrm>
            <a:off x="7491394" y="2530378"/>
            <a:ext cx="596638"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Time</a:t>
            </a:r>
          </a:p>
        </p:txBody>
      </p:sp>
      <p:cxnSp>
        <p:nvCxnSpPr>
          <p:cNvPr id="6" name="Straight Arrow Connector 4">
            <a:extLst>
              <a:ext uri="{FF2B5EF4-FFF2-40B4-BE49-F238E27FC236}">
                <a16:creationId xmlns:a16="http://schemas.microsoft.com/office/drawing/2014/main" id="{5FAFD43B-0A05-604A-A587-1785FB38BF47}"/>
              </a:ext>
            </a:extLst>
          </p:cNvPr>
          <p:cNvCxnSpPr/>
          <p:nvPr/>
        </p:nvCxnSpPr>
        <p:spPr>
          <a:xfrm flipV="1">
            <a:off x="1333500" y="2433030"/>
            <a:ext cx="6690000" cy="1"/>
          </a:xfrm>
          <a:prstGeom prst="straightConnector1">
            <a:avLst/>
          </a:prstGeom>
          <a:ln w="127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 name="Rectangle 119">
            <a:extLst>
              <a:ext uri="{FF2B5EF4-FFF2-40B4-BE49-F238E27FC236}">
                <a16:creationId xmlns:a16="http://schemas.microsoft.com/office/drawing/2014/main" id="{5103B455-1F26-1241-B333-F29447AC2E06}"/>
              </a:ext>
            </a:extLst>
          </p:cNvPr>
          <p:cNvSpPr/>
          <p:nvPr/>
        </p:nvSpPr>
        <p:spPr>
          <a:xfrm>
            <a:off x="1333500" y="2699077"/>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8" name="Rectangle 121">
            <a:extLst>
              <a:ext uri="{FF2B5EF4-FFF2-40B4-BE49-F238E27FC236}">
                <a16:creationId xmlns:a16="http://schemas.microsoft.com/office/drawing/2014/main" id="{1816729A-26A1-B141-A600-534A6582BC8A}"/>
              </a:ext>
            </a:extLst>
          </p:cNvPr>
          <p:cNvSpPr/>
          <p:nvPr/>
        </p:nvSpPr>
        <p:spPr>
          <a:xfrm>
            <a:off x="1333500" y="3329697"/>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9" name="Rectangle 122">
            <a:extLst>
              <a:ext uri="{FF2B5EF4-FFF2-40B4-BE49-F238E27FC236}">
                <a16:creationId xmlns:a16="http://schemas.microsoft.com/office/drawing/2014/main" id="{BC0C8E43-8FA9-F84B-B8BA-FC7E75905BF3}"/>
              </a:ext>
            </a:extLst>
          </p:cNvPr>
          <p:cNvSpPr/>
          <p:nvPr/>
        </p:nvSpPr>
        <p:spPr>
          <a:xfrm>
            <a:off x="1333500" y="3706848"/>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10" name="Rectangle 123">
            <a:extLst>
              <a:ext uri="{FF2B5EF4-FFF2-40B4-BE49-F238E27FC236}">
                <a16:creationId xmlns:a16="http://schemas.microsoft.com/office/drawing/2014/main" id="{8AA53DCD-8089-9046-B47E-161ED030FD17}"/>
              </a:ext>
            </a:extLst>
          </p:cNvPr>
          <p:cNvSpPr/>
          <p:nvPr/>
        </p:nvSpPr>
        <p:spPr>
          <a:xfrm>
            <a:off x="1333500" y="423072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11" name="Rectangle 124">
            <a:extLst>
              <a:ext uri="{FF2B5EF4-FFF2-40B4-BE49-F238E27FC236}">
                <a16:creationId xmlns:a16="http://schemas.microsoft.com/office/drawing/2014/main" id="{D8CC3109-C540-454F-BB15-C275C8858F0E}"/>
              </a:ext>
            </a:extLst>
          </p:cNvPr>
          <p:cNvSpPr/>
          <p:nvPr/>
        </p:nvSpPr>
        <p:spPr>
          <a:xfrm>
            <a:off x="1333500" y="4546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grpSp>
        <p:nvGrpSpPr>
          <p:cNvPr id="12" name="Group 6148">
            <a:extLst>
              <a:ext uri="{FF2B5EF4-FFF2-40B4-BE49-F238E27FC236}">
                <a16:creationId xmlns:a16="http://schemas.microsoft.com/office/drawing/2014/main" id="{1229FC61-BF47-4244-93D5-93D48FC94A6C}"/>
              </a:ext>
            </a:extLst>
          </p:cNvPr>
          <p:cNvGrpSpPr/>
          <p:nvPr/>
        </p:nvGrpSpPr>
        <p:grpSpPr>
          <a:xfrm>
            <a:off x="2466251" y="2846331"/>
            <a:ext cx="1494669" cy="300000"/>
            <a:chOff x="2045100" y="3620161"/>
            <a:chExt cx="1793603" cy="360000"/>
          </a:xfrm>
        </p:grpSpPr>
        <p:sp>
          <p:nvSpPr>
            <p:cNvPr id="13" name="Rounded Rectangle 127">
              <a:extLst>
                <a:ext uri="{FF2B5EF4-FFF2-40B4-BE49-F238E27FC236}">
                  <a16:creationId xmlns:a16="http://schemas.microsoft.com/office/drawing/2014/main" id="{173F6603-40B6-7540-BCAB-28AD55B460ED}"/>
                </a:ext>
              </a:extLst>
            </p:cNvPr>
            <p:cNvSpPr/>
            <p:nvPr/>
          </p:nvSpPr>
          <p:spPr>
            <a:xfrm>
              <a:off x="2045100" y="3620161"/>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14" name="Rounded Rectangle 136">
              <a:extLst>
                <a:ext uri="{FF2B5EF4-FFF2-40B4-BE49-F238E27FC236}">
                  <a16:creationId xmlns:a16="http://schemas.microsoft.com/office/drawing/2014/main" id="{D53D1B23-6B07-A740-A59F-7442DAEE3D75}"/>
                </a:ext>
              </a:extLst>
            </p:cNvPr>
            <p:cNvSpPr/>
            <p:nvPr/>
          </p:nvSpPr>
          <p:spPr>
            <a:xfrm>
              <a:off x="2758703" y="3620161"/>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15" name="Straight Arrow Connector 138">
            <a:extLst>
              <a:ext uri="{FF2B5EF4-FFF2-40B4-BE49-F238E27FC236}">
                <a16:creationId xmlns:a16="http://schemas.microsoft.com/office/drawing/2014/main" id="{A0AC1E8F-C440-F342-BF29-EA501D430616}"/>
              </a:ext>
            </a:extLst>
          </p:cNvPr>
          <p:cNvCxnSpPr>
            <a:stCxn id="7" idx="3"/>
            <a:endCxn id="13" idx="1"/>
          </p:cNvCxnSpPr>
          <p:nvPr/>
        </p:nvCxnSpPr>
        <p:spPr>
          <a:xfrm>
            <a:off x="1933500" y="2849077"/>
            <a:ext cx="532750" cy="14725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40">
            <a:extLst>
              <a:ext uri="{FF2B5EF4-FFF2-40B4-BE49-F238E27FC236}">
                <a16:creationId xmlns:a16="http://schemas.microsoft.com/office/drawing/2014/main" id="{8FB96427-D0FC-AE45-8B58-2F79902DBE12}"/>
              </a:ext>
            </a:extLst>
          </p:cNvPr>
          <p:cNvCxnSpPr>
            <a:stCxn id="8" idx="3"/>
          </p:cNvCxnSpPr>
          <p:nvPr/>
        </p:nvCxnSpPr>
        <p:spPr>
          <a:xfrm>
            <a:off x="1933500" y="3479697"/>
            <a:ext cx="532750" cy="85658"/>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41">
            <a:extLst>
              <a:ext uri="{FF2B5EF4-FFF2-40B4-BE49-F238E27FC236}">
                <a16:creationId xmlns:a16="http://schemas.microsoft.com/office/drawing/2014/main" id="{8F7C119C-8FA6-2441-BE1C-2F34ED559D0A}"/>
              </a:ext>
            </a:extLst>
          </p:cNvPr>
          <p:cNvCxnSpPr>
            <a:stCxn id="11" idx="3"/>
            <a:endCxn id="24" idx="1"/>
          </p:cNvCxnSpPr>
          <p:nvPr/>
        </p:nvCxnSpPr>
        <p:spPr>
          <a:xfrm flipV="1">
            <a:off x="1933500" y="4647313"/>
            <a:ext cx="532750" cy="4871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42">
            <a:extLst>
              <a:ext uri="{FF2B5EF4-FFF2-40B4-BE49-F238E27FC236}">
                <a16:creationId xmlns:a16="http://schemas.microsoft.com/office/drawing/2014/main" id="{F7409640-03A6-184D-9B4D-EEF90DAFB93B}"/>
              </a:ext>
            </a:extLst>
          </p:cNvPr>
          <p:cNvCxnSpPr>
            <a:stCxn id="10" idx="3"/>
          </p:cNvCxnSpPr>
          <p:nvPr/>
        </p:nvCxnSpPr>
        <p:spPr>
          <a:xfrm>
            <a:off x="1933500" y="4380720"/>
            <a:ext cx="532750" cy="150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43">
            <a:extLst>
              <a:ext uri="{FF2B5EF4-FFF2-40B4-BE49-F238E27FC236}">
                <a16:creationId xmlns:a16="http://schemas.microsoft.com/office/drawing/2014/main" id="{B72BDADB-CC91-BE47-B0F8-D56E8CC7EA80}"/>
              </a:ext>
            </a:extLst>
          </p:cNvPr>
          <p:cNvCxnSpPr>
            <a:stCxn id="9" idx="3"/>
            <a:endCxn id="21" idx="1"/>
          </p:cNvCxnSpPr>
          <p:nvPr/>
        </p:nvCxnSpPr>
        <p:spPr>
          <a:xfrm flipV="1">
            <a:off x="1933500" y="3675108"/>
            <a:ext cx="532750" cy="18174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0" name="Group 6146">
            <a:extLst>
              <a:ext uri="{FF2B5EF4-FFF2-40B4-BE49-F238E27FC236}">
                <a16:creationId xmlns:a16="http://schemas.microsoft.com/office/drawing/2014/main" id="{3B10985D-44BB-C943-91B2-13E66CCE2756}"/>
              </a:ext>
            </a:extLst>
          </p:cNvPr>
          <p:cNvGrpSpPr/>
          <p:nvPr/>
        </p:nvGrpSpPr>
        <p:grpSpPr>
          <a:xfrm>
            <a:off x="2466251" y="3516366"/>
            <a:ext cx="1494669" cy="308742"/>
            <a:chOff x="2045100" y="4424203"/>
            <a:chExt cx="1793603" cy="370490"/>
          </a:xfrm>
        </p:grpSpPr>
        <p:sp>
          <p:nvSpPr>
            <p:cNvPr id="21" name="Rounded Rectangle 131">
              <a:extLst>
                <a:ext uri="{FF2B5EF4-FFF2-40B4-BE49-F238E27FC236}">
                  <a16:creationId xmlns:a16="http://schemas.microsoft.com/office/drawing/2014/main" id="{D2E6CCCD-ABE1-1A4F-82C5-E67AF2691E23}"/>
                </a:ext>
              </a:extLst>
            </p:cNvPr>
            <p:cNvSpPr/>
            <p:nvPr/>
          </p:nvSpPr>
          <p:spPr>
            <a:xfrm>
              <a:off x="2045100" y="4434693"/>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22" name="Rounded Rectangle 151">
              <a:extLst>
                <a:ext uri="{FF2B5EF4-FFF2-40B4-BE49-F238E27FC236}">
                  <a16:creationId xmlns:a16="http://schemas.microsoft.com/office/drawing/2014/main" id="{8587584D-5606-9F42-A6ED-2E2BD0BC0D14}"/>
                </a:ext>
              </a:extLst>
            </p:cNvPr>
            <p:cNvSpPr/>
            <p:nvPr/>
          </p:nvSpPr>
          <p:spPr>
            <a:xfrm>
              <a:off x="2758703" y="4424203"/>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grpSp>
        <p:nvGrpSpPr>
          <p:cNvPr id="23" name="Group 6145">
            <a:extLst>
              <a:ext uri="{FF2B5EF4-FFF2-40B4-BE49-F238E27FC236}">
                <a16:creationId xmlns:a16="http://schemas.microsoft.com/office/drawing/2014/main" id="{D6A34F03-62C0-CD4A-A129-70A832FDB5E1}"/>
              </a:ext>
            </a:extLst>
          </p:cNvPr>
          <p:cNvGrpSpPr/>
          <p:nvPr/>
        </p:nvGrpSpPr>
        <p:grpSpPr>
          <a:xfrm>
            <a:off x="2466251" y="4497313"/>
            <a:ext cx="1494669" cy="300000"/>
            <a:chOff x="2045100" y="5601340"/>
            <a:chExt cx="1793603" cy="360000"/>
          </a:xfrm>
        </p:grpSpPr>
        <p:sp>
          <p:nvSpPr>
            <p:cNvPr id="24" name="Rounded Rectangle 135">
              <a:extLst>
                <a:ext uri="{FF2B5EF4-FFF2-40B4-BE49-F238E27FC236}">
                  <a16:creationId xmlns:a16="http://schemas.microsoft.com/office/drawing/2014/main" id="{47597F52-0B9E-5849-AA54-E14C81B19B20}"/>
                </a:ext>
              </a:extLst>
            </p:cNvPr>
            <p:cNvSpPr/>
            <p:nvPr/>
          </p:nvSpPr>
          <p:spPr>
            <a:xfrm>
              <a:off x="2045100" y="560134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25" name="Rounded Rectangle 152">
              <a:extLst>
                <a:ext uri="{FF2B5EF4-FFF2-40B4-BE49-F238E27FC236}">
                  <a16:creationId xmlns:a16="http://schemas.microsoft.com/office/drawing/2014/main" id="{7D6F634E-2369-0E46-80D1-F39895FC47E6}"/>
                </a:ext>
              </a:extLst>
            </p:cNvPr>
            <p:cNvSpPr/>
            <p:nvPr/>
          </p:nvSpPr>
          <p:spPr>
            <a:xfrm>
              <a:off x="2758703" y="560134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26" name="Straight Arrow Connector 173">
            <a:extLst>
              <a:ext uri="{FF2B5EF4-FFF2-40B4-BE49-F238E27FC236}">
                <a16:creationId xmlns:a16="http://schemas.microsoft.com/office/drawing/2014/main" id="{4E0A7654-4812-ED42-ABC1-E6CBD2A80B52}"/>
              </a:ext>
            </a:extLst>
          </p:cNvPr>
          <p:cNvCxnSpPr>
            <a:stCxn id="8" idx="3"/>
          </p:cNvCxnSpPr>
          <p:nvPr/>
        </p:nvCxnSpPr>
        <p:spPr>
          <a:xfrm flipV="1">
            <a:off x="1933500" y="3114030"/>
            <a:ext cx="532750" cy="36566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7" name="Rectangle 174">
            <a:extLst>
              <a:ext uri="{FF2B5EF4-FFF2-40B4-BE49-F238E27FC236}">
                <a16:creationId xmlns:a16="http://schemas.microsoft.com/office/drawing/2014/main" id="{1EE86BB6-8EB6-D644-9FDE-521635D24317}"/>
              </a:ext>
            </a:extLst>
          </p:cNvPr>
          <p:cNvSpPr/>
          <p:nvPr/>
        </p:nvSpPr>
        <p:spPr>
          <a:xfrm>
            <a:off x="4254500" y="2687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28" name="Rectangle 175">
            <a:extLst>
              <a:ext uri="{FF2B5EF4-FFF2-40B4-BE49-F238E27FC236}">
                <a16:creationId xmlns:a16="http://schemas.microsoft.com/office/drawing/2014/main" id="{C38A408E-2567-224B-AACF-9966EC7719B5}"/>
              </a:ext>
            </a:extLst>
          </p:cNvPr>
          <p:cNvSpPr/>
          <p:nvPr/>
        </p:nvSpPr>
        <p:spPr>
          <a:xfrm>
            <a:off x="4254500" y="331765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29" name="Rectangle 176">
            <a:extLst>
              <a:ext uri="{FF2B5EF4-FFF2-40B4-BE49-F238E27FC236}">
                <a16:creationId xmlns:a16="http://schemas.microsoft.com/office/drawing/2014/main" id="{58BB703C-8F3B-2A4E-9403-4948E416E19C}"/>
              </a:ext>
            </a:extLst>
          </p:cNvPr>
          <p:cNvSpPr/>
          <p:nvPr/>
        </p:nvSpPr>
        <p:spPr>
          <a:xfrm>
            <a:off x="4254500" y="3830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30" name="Rectangle 177">
            <a:extLst>
              <a:ext uri="{FF2B5EF4-FFF2-40B4-BE49-F238E27FC236}">
                <a16:creationId xmlns:a16="http://schemas.microsoft.com/office/drawing/2014/main" id="{77569E9E-C973-774D-B928-431F2F603FD9}"/>
              </a:ext>
            </a:extLst>
          </p:cNvPr>
          <p:cNvSpPr/>
          <p:nvPr/>
        </p:nvSpPr>
        <p:spPr>
          <a:xfrm>
            <a:off x="4254500" y="47365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grpSp>
        <p:nvGrpSpPr>
          <p:cNvPr id="31" name="Group 6149">
            <a:extLst>
              <a:ext uri="{FF2B5EF4-FFF2-40B4-BE49-F238E27FC236}">
                <a16:creationId xmlns:a16="http://schemas.microsoft.com/office/drawing/2014/main" id="{7EC84DBB-AE08-0746-8767-C7E765A71E3D}"/>
              </a:ext>
            </a:extLst>
          </p:cNvPr>
          <p:cNvGrpSpPr/>
          <p:nvPr/>
        </p:nvGrpSpPr>
        <p:grpSpPr>
          <a:xfrm>
            <a:off x="5363331" y="2834284"/>
            <a:ext cx="1494669" cy="300000"/>
            <a:chOff x="5550300" y="3605705"/>
            <a:chExt cx="1793603" cy="360000"/>
          </a:xfrm>
        </p:grpSpPr>
        <p:sp>
          <p:nvSpPr>
            <p:cNvPr id="32" name="Rounded Rectangle 179">
              <a:extLst>
                <a:ext uri="{FF2B5EF4-FFF2-40B4-BE49-F238E27FC236}">
                  <a16:creationId xmlns:a16="http://schemas.microsoft.com/office/drawing/2014/main" id="{8FC93DDB-08C7-2740-8624-646A47E6560A}"/>
                </a:ext>
              </a:extLst>
            </p:cNvPr>
            <p:cNvSpPr/>
            <p:nvPr/>
          </p:nvSpPr>
          <p:spPr>
            <a:xfrm>
              <a:off x="5550300" y="3605705"/>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33" name="Rounded Rectangle 182">
              <a:extLst>
                <a:ext uri="{FF2B5EF4-FFF2-40B4-BE49-F238E27FC236}">
                  <a16:creationId xmlns:a16="http://schemas.microsoft.com/office/drawing/2014/main" id="{86938B1A-8DF5-794D-8B90-F7A2F8285F26}"/>
                </a:ext>
              </a:extLst>
            </p:cNvPr>
            <p:cNvSpPr/>
            <p:nvPr/>
          </p:nvSpPr>
          <p:spPr>
            <a:xfrm>
              <a:off x="6263903" y="3605705"/>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34" name="Straight Arrow Connector 183">
            <a:extLst>
              <a:ext uri="{FF2B5EF4-FFF2-40B4-BE49-F238E27FC236}">
                <a16:creationId xmlns:a16="http://schemas.microsoft.com/office/drawing/2014/main" id="{06B13549-D978-2340-A206-D1D78468CAC9}"/>
              </a:ext>
            </a:extLst>
          </p:cNvPr>
          <p:cNvCxnSpPr>
            <a:stCxn id="27" idx="3"/>
            <a:endCxn id="32" idx="1"/>
          </p:cNvCxnSpPr>
          <p:nvPr/>
        </p:nvCxnSpPr>
        <p:spPr>
          <a:xfrm>
            <a:off x="4854500" y="2837031"/>
            <a:ext cx="508831" cy="14725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184">
            <a:extLst>
              <a:ext uri="{FF2B5EF4-FFF2-40B4-BE49-F238E27FC236}">
                <a16:creationId xmlns:a16="http://schemas.microsoft.com/office/drawing/2014/main" id="{F459AF22-D56F-E642-9869-5A73CB063602}"/>
              </a:ext>
            </a:extLst>
          </p:cNvPr>
          <p:cNvCxnSpPr>
            <a:stCxn id="28" idx="3"/>
            <a:endCxn id="39" idx="1"/>
          </p:cNvCxnSpPr>
          <p:nvPr/>
        </p:nvCxnSpPr>
        <p:spPr>
          <a:xfrm>
            <a:off x="4854500" y="3467650"/>
            <a:ext cx="508831" cy="19541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186">
            <a:extLst>
              <a:ext uri="{FF2B5EF4-FFF2-40B4-BE49-F238E27FC236}">
                <a16:creationId xmlns:a16="http://schemas.microsoft.com/office/drawing/2014/main" id="{074206D9-826D-4C45-BC27-D9C419F4328A}"/>
              </a:ext>
            </a:extLst>
          </p:cNvPr>
          <p:cNvCxnSpPr>
            <a:stCxn id="30" idx="3"/>
          </p:cNvCxnSpPr>
          <p:nvPr/>
        </p:nvCxnSpPr>
        <p:spPr>
          <a:xfrm flipV="1">
            <a:off x="4854500" y="4320530"/>
            <a:ext cx="508831" cy="566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187">
            <a:extLst>
              <a:ext uri="{FF2B5EF4-FFF2-40B4-BE49-F238E27FC236}">
                <a16:creationId xmlns:a16="http://schemas.microsoft.com/office/drawing/2014/main" id="{307925DD-103E-214E-B00E-9B9E9918F79C}"/>
              </a:ext>
            </a:extLst>
          </p:cNvPr>
          <p:cNvCxnSpPr>
            <a:stCxn id="29" idx="3"/>
          </p:cNvCxnSpPr>
          <p:nvPr/>
        </p:nvCxnSpPr>
        <p:spPr>
          <a:xfrm>
            <a:off x="4854500" y="3980030"/>
            <a:ext cx="508831" cy="9525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38" name="Group 6152">
            <a:extLst>
              <a:ext uri="{FF2B5EF4-FFF2-40B4-BE49-F238E27FC236}">
                <a16:creationId xmlns:a16="http://schemas.microsoft.com/office/drawing/2014/main" id="{8A1ED3D2-01EE-4A49-B4A7-754EC2A17A45}"/>
              </a:ext>
            </a:extLst>
          </p:cNvPr>
          <p:cNvGrpSpPr/>
          <p:nvPr/>
        </p:nvGrpSpPr>
        <p:grpSpPr>
          <a:xfrm>
            <a:off x="5363331" y="3504319"/>
            <a:ext cx="1494669" cy="308742"/>
            <a:chOff x="5550300" y="4409747"/>
            <a:chExt cx="1793603" cy="370490"/>
          </a:xfrm>
        </p:grpSpPr>
        <p:sp>
          <p:nvSpPr>
            <p:cNvPr id="39" name="Rounded Rectangle 180">
              <a:extLst>
                <a:ext uri="{FF2B5EF4-FFF2-40B4-BE49-F238E27FC236}">
                  <a16:creationId xmlns:a16="http://schemas.microsoft.com/office/drawing/2014/main" id="{6D680D42-DC4A-5644-B307-D2203A48C47C}"/>
                </a:ext>
              </a:extLst>
            </p:cNvPr>
            <p:cNvSpPr/>
            <p:nvPr/>
          </p:nvSpPr>
          <p:spPr>
            <a:xfrm>
              <a:off x="5550300" y="4420237"/>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40" name="Rounded Rectangle 188">
              <a:extLst>
                <a:ext uri="{FF2B5EF4-FFF2-40B4-BE49-F238E27FC236}">
                  <a16:creationId xmlns:a16="http://schemas.microsoft.com/office/drawing/2014/main" id="{8F120FBF-80A8-9942-A1D8-B705F2CF4285}"/>
                </a:ext>
              </a:extLst>
            </p:cNvPr>
            <p:cNvSpPr/>
            <p:nvPr/>
          </p:nvSpPr>
          <p:spPr>
            <a:xfrm>
              <a:off x="6263903" y="4409747"/>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grpSp>
        <p:nvGrpSpPr>
          <p:cNvPr id="41" name="Group 6151">
            <a:extLst>
              <a:ext uri="{FF2B5EF4-FFF2-40B4-BE49-F238E27FC236}">
                <a16:creationId xmlns:a16="http://schemas.microsoft.com/office/drawing/2014/main" id="{3D20A8EA-A49A-0644-80FD-42B6F3D62216}"/>
              </a:ext>
            </a:extLst>
          </p:cNvPr>
          <p:cNvGrpSpPr/>
          <p:nvPr/>
        </p:nvGrpSpPr>
        <p:grpSpPr>
          <a:xfrm>
            <a:off x="5363331" y="4020530"/>
            <a:ext cx="1494669" cy="300000"/>
            <a:chOff x="5550300" y="5029200"/>
            <a:chExt cx="1793603" cy="360000"/>
          </a:xfrm>
        </p:grpSpPr>
        <p:sp>
          <p:nvSpPr>
            <p:cNvPr id="42" name="Rounded Rectangle 181">
              <a:extLst>
                <a:ext uri="{FF2B5EF4-FFF2-40B4-BE49-F238E27FC236}">
                  <a16:creationId xmlns:a16="http://schemas.microsoft.com/office/drawing/2014/main" id="{D5D13220-44E9-1842-8590-CF6891446F4A}"/>
                </a:ext>
              </a:extLst>
            </p:cNvPr>
            <p:cNvSpPr/>
            <p:nvPr/>
          </p:nvSpPr>
          <p:spPr>
            <a:xfrm>
              <a:off x="5550300" y="502920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43" name="Rounded Rectangle 189">
              <a:extLst>
                <a:ext uri="{FF2B5EF4-FFF2-40B4-BE49-F238E27FC236}">
                  <a16:creationId xmlns:a16="http://schemas.microsoft.com/office/drawing/2014/main" id="{2AE642AA-31CA-AA40-B007-A6A1F8AB996C}"/>
                </a:ext>
              </a:extLst>
            </p:cNvPr>
            <p:cNvSpPr/>
            <p:nvPr/>
          </p:nvSpPr>
          <p:spPr>
            <a:xfrm>
              <a:off x="6263903" y="502920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44" name="Straight Arrow Connector 190">
            <a:extLst>
              <a:ext uri="{FF2B5EF4-FFF2-40B4-BE49-F238E27FC236}">
                <a16:creationId xmlns:a16="http://schemas.microsoft.com/office/drawing/2014/main" id="{54FF36E7-9EDD-2240-93F5-0D4802987CF7}"/>
              </a:ext>
            </a:extLst>
          </p:cNvPr>
          <p:cNvCxnSpPr>
            <a:stCxn id="28" idx="3"/>
          </p:cNvCxnSpPr>
          <p:nvPr/>
        </p:nvCxnSpPr>
        <p:spPr>
          <a:xfrm flipV="1">
            <a:off x="4854500" y="3114030"/>
            <a:ext cx="508831" cy="35362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191">
            <a:extLst>
              <a:ext uri="{FF2B5EF4-FFF2-40B4-BE49-F238E27FC236}">
                <a16:creationId xmlns:a16="http://schemas.microsoft.com/office/drawing/2014/main" id="{3975462D-59AC-6645-88E3-89456E3471E6}"/>
              </a:ext>
            </a:extLst>
          </p:cNvPr>
          <p:cNvCxnSpPr>
            <a:stCxn id="22" idx="3"/>
            <a:endCxn id="28" idx="1"/>
          </p:cNvCxnSpPr>
          <p:nvPr/>
        </p:nvCxnSpPr>
        <p:spPr>
          <a:xfrm flipV="1">
            <a:off x="3960920" y="3467650"/>
            <a:ext cx="293581" cy="198716"/>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92">
            <a:extLst>
              <a:ext uri="{FF2B5EF4-FFF2-40B4-BE49-F238E27FC236}">
                <a16:creationId xmlns:a16="http://schemas.microsoft.com/office/drawing/2014/main" id="{8C842BC0-5A70-E444-B55C-4A682AF60B71}"/>
              </a:ext>
            </a:extLst>
          </p:cNvPr>
          <p:cNvCxnSpPr>
            <a:stCxn id="22" idx="3"/>
            <a:endCxn id="29" idx="1"/>
          </p:cNvCxnSpPr>
          <p:nvPr/>
        </p:nvCxnSpPr>
        <p:spPr>
          <a:xfrm>
            <a:off x="3960920" y="3666366"/>
            <a:ext cx="293581" cy="31366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193">
            <a:extLst>
              <a:ext uri="{FF2B5EF4-FFF2-40B4-BE49-F238E27FC236}">
                <a16:creationId xmlns:a16="http://schemas.microsoft.com/office/drawing/2014/main" id="{77D3C2B0-A691-5049-AF8D-CAC60F159F86}"/>
              </a:ext>
            </a:extLst>
          </p:cNvPr>
          <p:cNvCxnSpPr>
            <a:stCxn id="25" idx="3"/>
            <a:endCxn id="30" idx="1"/>
          </p:cNvCxnSpPr>
          <p:nvPr/>
        </p:nvCxnSpPr>
        <p:spPr>
          <a:xfrm>
            <a:off x="3960920" y="4647313"/>
            <a:ext cx="293581" cy="23921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194">
            <a:extLst>
              <a:ext uri="{FF2B5EF4-FFF2-40B4-BE49-F238E27FC236}">
                <a16:creationId xmlns:a16="http://schemas.microsoft.com/office/drawing/2014/main" id="{7E39F268-2D25-6F4D-A24E-90DC26D079AB}"/>
              </a:ext>
            </a:extLst>
          </p:cNvPr>
          <p:cNvCxnSpPr>
            <a:stCxn id="14" idx="3"/>
            <a:endCxn id="27" idx="1"/>
          </p:cNvCxnSpPr>
          <p:nvPr/>
        </p:nvCxnSpPr>
        <p:spPr>
          <a:xfrm flipV="1">
            <a:off x="3960920" y="2837030"/>
            <a:ext cx="293581" cy="15930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195">
            <a:extLst>
              <a:ext uri="{FF2B5EF4-FFF2-40B4-BE49-F238E27FC236}">
                <a16:creationId xmlns:a16="http://schemas.microsoft.com/office/drawing/2014/main" id="{57E3AAAF-EFDE-4E46-8C0F-2B4E05A80408}"/>
              </a:ext>
            </a:extLst>
          </p:cNvPr>
          <p:cNvCxnSpPr>
            <a:stCxn id="14" idx="3"/>
            <a:endCxn id="28" idx="1"/>
          </p:cNvCxnSpPr>
          <p:nvPr/>
        </p:nvCxnSpPr>
        <p:spPr>
          <a:xfrm>
            <a:off x="3960920" y="2996331"/>
            <a:ext cx="293581" cy="471319"/>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0" name="Group 6150">
            <a:extLst>
              <a:ext uri="{FF2B5EF4-FFF2-40B4-BE49-F238E27FC236}">
                <a16:creationId xmlns:a16="http://schemas.microsoft.com/office/drawing/2014/main" id="{BA9B91F8-6E20-B445-A071-629C29E2DBFE}"/>
              </a:ext>
            </a:extLst>
          </p:cNvPr>
          <p:cNvGrpSpPr/>
          <p:nvPr/>
        </p:nvGrpSpPr>
        <p:grpSpPr>
          <a:xfrm>
            <a:off x="5363331" y="4609530"/>
            <a:ext cx="1494669" cy="300000"/>
            <a:chOff x="5521597" y="5736000"/>
            <a:chExt cx="1793603" cy="360000"/>
          </a:xfrm>
        </p:grpSpPr>
        <p:sp>
          <p:nvSpPr>
            <p:cNvPr id="51" name="Rounded Rectangle 196">
              <a:extLst>
                <a:ext uri="{FF2B5EF4-FFF2-40B4-BE49-F238E27FC236}">
                  <a16:creationId xmlns:a16="http://schemas.microsoft.com/office/drawing/2014/main" id="{870AB0B6-E9EA-E144-A893-9FC3BF6AE74E}"/>
                </a:ext>
              </a:extLst>
            </p:cNvPr>
            <p:cNvSpPr/>
            <p:nvPr/>
          </p:nvSpPr>
          <p:spPr>
            <a:xfrm>
              <a:off x="5521597" y="573600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52" name="Rounded Rectangle 197">
              <a:extLst>
                <a:ext uri="{FF2B5EF4-FFF2-40B4-BE49-F238E27FC236}">
                  <a16:creationId xmlns:a16="http://schemas.microsoft.com/office/drawing/2014/main" id="{FC59DD1D-B129-5D41-BCDA-3A6753FA8412}"/>
                </a:ext>
              </a:extLst>
            </p:cNvPr>
            <p:cNvSpPr/>
            <p:nvPr/>
          </p:nvSpPr>
          <p:spPr>
            <a:xfrm>
              <a:off x="6235200" y="573600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53" name="Straight Arrow Connector 198">
            <a:extLst>
              <a:ext uri="{FF2B5EF4-FFF2-40B4-BE49-F238E27FC236}">
                <a16:creationId xmlns:a16="http://schemas.microsoft.com/office/drawing/2014/main" id="{B8D70063-A53D-5443-B321-365291E885A8}"/>
              </a:ext>
            </a:extLst>
          </p:cNvPr>
          <p:cNvCxnSpPr>
            <a:stCxn id="30" idx="3"/>
            <a:endCxn id="51" idx="1"/>
          </p:cNvCxnSpPr>
          <p:nvPr/>
        </p:nvCxnSpPr>
        <p:spPr>
          <a:xfrm flipV="1">
            <a:off x="4854500" y="4759530"/>
            <a:ext cx="508831" cy="127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54" name="Rectangle 207">
            <a:extLst>
              <a:ext uri="{FF2B5EF4-FFF2-40B4-BE49-F238E27FC236}">
                <a16:creationId xmlns:a16="http://schemas.microsoft.com/office/drawing/2014/main" id="{431099D7-7EC4-524D-84FA-7747C2D6F625}"/>
              </a:ext>
            </a:extLst>
          </p:cNvPr>
          <p:cNvSpPr/>
          <p:nvPr/>
        </p:nvSpPr>
        <p:spPr>
          <a:xfrm>
            <a:off x="7282348" y="3114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55" name="Rectangle 208">
            <a:extLst>
              <a:ext uri="{FF2B5EF4-FFF2-40B4-BE49-F238E27FC236}">
                <a16:creationId xmlns:a16="http://schemas.microsoft.com/office/drawing/2014/main" id="{7D2F927C-A2F4-C341-9999-360C77F4E01C}"/>
              </a:ext>
            </a:extLst>
          </p:cNvPr>
          <p:cNvSpPr/>
          <p:nvPr/>
        </p:nvSpPr>
        <p:spPr>
          <a:xfrm>
            <a:off x="7282348" y="40205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cxnSp>
        <p:nvCxnSpPr>
          <p:cNvPr id="56" name="Straight Arrow Connector 209">
            <a:extLst>
              <a:ext uri="{FF2B5EF4-FFF2-40B4-BE49-F238E27FC236}">
                <a16:creationId xmlns:a16="http://schemas.microsoft.com/office/drawing/2014/main" id="{EA1AF2AA-3480-FA43-83DC-F0872B051414}"/>
              </a:ext>
            </a:extLst>
          </p:cNvPr>
          <p:cNvCxnSpPr>
            <a:stCxn id="33" idx="3"/>
            <a:endCxn id="54" idx="1"/>
          </p:cNvCxnSpPr>
          <p:nvPr/>
        </p:nvCxnSpPr>
        <p:spPr>
          <a:xfrm>
            <a:off x="6858000" y="2984285"/>
            <a:ext cx="424348" cy="279746"/>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212">
            <a:extLst>
              <a:ext uri="{FF2B5EF4-FFF2-40B4-BE49-F238E27FC236}">
                <a16:creationId xmlns:a16="http://schemas.microsoft.com/office/drawing/2014/main" id="{8D1A7B55-C9E4-314D-B12A-35694BFAB617}"/>
              </a:ext>
            </a:extLst>
          </p:cNvPr>
          <p:cNvCxnSpPr>
            <a:stCxn id="40" idx="3"/>
          </p:cNvCxnSpPr>
          <p:nvPr/>
        </p:nvCxnSpPr>
        <p:spPr>
          <a:xfrm flipV="1">
            <a:off x="6858000" y="3414031"/>
            <a:ext cx="424348" cy="240289"/>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215">
            <a:extLst>
              <a:ext uri="{FF2B5EF4-FFF2-40B4-BE49-F238E27FC236}">
                <a16:creationId xmlns:a16="http://schemas.microsoft.com/office/drawing/2014/main" id="{068E26D3-DBC0-8A40-9A75-DA462A6A964A}"/>
              </a:ext>
            </a:extLst>
          </p:cNvPr>
          <p:cNvCxnSpPr>
            <a:stCxn id="43" idx="3"/>
            <a:endCxn id="55" idx="1"/>
          </p:cNvCxnSpPr>
          <p:nvPr/>
        </p:nvCxnSpPr>
        <p:spPr>
          <a:xfrm>
            <a:off x="6858000" y="4170530"/>
            <a:ext cx="424348" cy="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218">
            <a:extLst>
              <a:ext uri="{FF2B5EF4-FFF2-40B4-BE49-F238E27FC236}">
                <a16:creationId xmlns:a16="http://schemas.microsoft.com/office/drawing/2014/main" id="{F7E7D30E-6881-544A-B6C1-1B4895DAF393}"/>
              </a:ext>
            </a:extLst>
          </p:cNvPr>
          <p:cNvCxnSpPr>
            <a:stCxn id="52" idx="3"/>
          </p:cNvCxnSpPr>
          <p:nvPr/>
        </p:nvCxnSpPr>
        <p:spPr>
          <a:xfrm flipV="1">
            <a:off x="6858000" y="4320530"/>
            <a:ext cx="424348" cy="439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0" name="Rectangle 234">
            <a:extLst>
              <a:ext uri="{FF2B5EF4-FFF2-40B4-BE49-F238E27FC236}">
                <a16:creationId xmlns:a16="http://schemas.microsoft.com/office/drawing/2014/main" id="{ED4E75FC-C494-1D4B-BD20-46DD3821AD5D}"/>
              </a:ext>
            </a:extLst>
          </p:cNvPr>
          <p:cNvSpPr/>
          <p:nvPr/>
        </p:nvSpPr>
        <p:spPr bwMode="auto">
          <a:xfrm rot="5400000">
            <a:off x="1186523" y="3626272"/>
            <a:ext cx="2490000" cy="471019"/>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90000" tIns="30000" rIns="90000" bIns="30000">
            <a:spAutoFit/>
          </a:bodyPr>
          <a:lstStyle/>
          <a:p>
            <a:pPr algn="ctr"/>
            <a:r>
              <a:rPr lang="en-US" sz="2667">
                <a:effectLst>
                  <a:outerShdw blurRad="38100" dist="38100" dir="2700000" algn="tl">
                    <a:srgbClr val="000000">
                      <a:alpha val="43137"/>
                    </a:srgbClr>
                  </a:outerShdw>
                </a:effectLst>
                <a:latin typeface="Eras Medium ITC" pitchFamily="34" charset="0"/>
                <a:ea typeface="ＭＳ Ｐゴシック" charset="-128"/>
              </a:rPr>
              <a:t>Startup Penalty</a:t>
            </a:r>
          </a:p>
        </p:txBody>
      </p:sp>
      <p:sp>
        <p:nvSpPr>
          <p:cNvPr id="61" name="Rectangle 235">
            <a:extLst>
              <a:ext uri="{FF2B5EF4-FFF2-40B4-BE49-F238E27FC236}">
                <a16:creationId xmlns:a16="http://schemas.microsoft.com/office/drawing/2014/main" id="{EF828C35-D1C8-FE4B-92D0-D3EF006B2629}"/>
              </a:ext>
            </a:extLst>
          </p:cNvPr>
          <p:cNvSpPr/>
          <p:nvPr/>
        </p:nvSpPr>
        <p:spPr bwMode="auto">
          <a:xfrm rot="5400000">
            <a:off x="2804978" y="3641418"/>
            <a:ext cx="2100000" cy="440726"/>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sz="2667">
                <a:effectLst>
                  <a:outerShdw blurRad="38100" dist="38100" dir="2700000" algn="tl">
                    <a:srgbClr val="000000">
                      <a:alpha val="43137"/>
                    </a:srgbClr>
                  </a:outerShdw>
                </a:effectLst>
                <a:latin typeface="Eras Medium ITC" pitchFamily="34" charset="0"/>
              </a:rPr>
              <a:t>Disk Penalty</a:t>
            </a:r>
          </a:p>
        </p:txBody>
      </p:sp>
      <p:sp>
        <p:nvSpPr>
          <p:cNvPr id="62" name="Rectangle 236">
            <a:extLst>
              <a:ext uri="{FF2B5EF4-FFF2-40B4-BE49-F238E27FC236}">
                <a16:creationId xmlns:a16="http://schemas.microsoft.com/office/drawing/2014/main" id="{FC3A4D55-6C2D-4C4A-98CA-E389BCB2E83F}"/>
              </a:ext>
            </a:extLst>
          </p:cNvPr>
          <p:cNvSpPr/>
          <p:nvPr/>
        </p:nvSpPr>
        <p:spPr bwMode="auto">
          <a:xfrm rot="5400000">
            <a:off x="4171023" y="3626272"/>
            <a:ext cx="2490000" cy="471019"/>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90000" tIns="30000" rIns="90000" bIns="30000">
            <a:spAutoFit/>
          </a:bodyPr>
          <a:lstStyle/>
          <a:p>
            <a:pPr algn="ctr"/>
            <a:r>
              <a:rPr lang="en-US" sz="2667">
                <a:effectLst>
                  <a:outerShdw blurRad="38100" dist="38100" dir="2700000" algn="tl">
                    <a:srgbClr val="000000">
                      <a:alpha val="43137"/>
                    </a:srgbClr>
                  </a:outerShdw>
                </a:effectLst>
                <a:latin typeface="Eras Medium ITC" pitchFamily="34" charset="0"/>
                <a:ea typeface="ＭＳ Ｐゴシック" charset="-128"/>
              </a:rPr>
              <a:t>Startup Penalty</a:t>
            </a:r>
          </a:p>
        </p:txBody>
      </p:sp>
      <p:sp>
        <p:nvSpPr>
          <p:cNvPr id="63" name="Rectangle 237">
            <a:extLst>
              <a:ext uri="{FF2B5EF4-FFF2-40B4-BE49-F238E27FC236}">
                <a16:creationId xmlns:a16="http://schemas.microsoft.com/office/drawing/2014/main" id="{A19B7602-678C-0C48-A9EE-8697A218915C}"/>
              </a:ext>
            </a:extLst>
          </p:cNvPr>
          <p:cNvSpPr/>
          <p:nvPr/>
        </p:nvSpPr>
        <p:spPr bwMode="auto">
          <a:xfrm rot="5400000">
            <a:off x="5826522" y="3641418"/>
            <a:ext cx="2100000" cy="440726"/>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sz="2667">
                <a:effectLst>
                  <a:outerShdw blurRad="38100" dist="38100" dir="2700000" algn="tl">
                    <a:srgbClr val="000000">
                      <a:alpha val="43137"/>
                    </a:srgbClr>
                  </a:outerShdw>
                </a:effectLst>
                <a:latin typeface="Eras Medium ITC" pitchFamily="34" charset="0"/>
              </a:rPr>
              <a:t>Disk Penalty</a:t>
            </a:r>
          </a:p>
        </p:txBody>
      </p:sp>
      <p:sp>
        <p:nvSpPr>
          <p:cNvPr id="64" name="左大括号 63">
            <a:extLst>
              <a:ext uri="{FF2B5EF4-FFF2-40B4-BE49-F238E27FC236}">
                <a16:creationId xmlns:a16="http://schemas.microsoft.com/office/drawing/2014/main" id="{ED326D81-ECE0-7E4C-8BED-D1E7EFBC0BFE}"/>
              </a:ext>
            </a:extLst>
          </p:cNvPr>
          <p:cNvSpPr/>
          <p:nvPr/>
        </p:nvSpPr>
        <p:spPr>
          <a:xfrm rot="5400000">
            <a:off x="2443414" y="1294509"/>
            <a:ext cx="255113" cy="2127288"/>
          </a:xfrm>
          <a:prstGeom prst="leftBrace">
            <a:avLst>
              <a:gd name="adj1" fmla="val 51452"/>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5" name="TextBox 172">
            <a:extLst>
              <a:ext uri="{FF2B5EF4-FFF2-40B4-BE49-F238E27FC236}">
                <a16:creationId xmlns:a16="http://schemas.microsoft.com/office/drawing/2014/main" id="{EBA029C5-325B-1047-BFE7-447CAF11E42A}"/>
              </a:ext>
            </a:extLst>
          </p:cNvPr>
          <p:cNvSpPr txBox="1"/>
          <p:nvPr/>
        </p:nvSpPr>
        <p:spPr>
          <a:xfrm>
            <a:off x="2285475" y="1939814"/>
            <a:ext cx="570990"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Awk</a:t>
            </a:r>
          </a:p>
        </p:txBody>
      </p:sp>
      <p:sp>
        <p:nvSpPr>
          <p:cNvPr id="66" name="左大括号 65">
            <a:extLst>
              <a:ext uri="{FF2B5EF4-FFF2-40B4-BE49-F238E27FC236}">
                <a16:creationId xmlns:a16="http://schemas.microsoft.com/office/drawing/2014/main" id="{6B8D65CE-CC82-B649-9F3F-5E8BAE457A11}"/>
              </a:ext>
            </a:extLst>
          </p:cNvPr>
          <p:cNvSpPr/>
          <p:nvPr/>
        </p:nvSpPr>
        <p:spPr>
          <a:xfrm rot="5400000">
            <a:off x="5701501" y="1294510"/>
            <a:ext cx="255113" cy="2127288"/>
          </a:xfrm>
          <a:prstGeom prst="leftBrace">
            <a:avLst>
              <a:gd name="adj1" fmla="val 43368"/>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7" name="TextBox 172">
            <a:extLst>
              <a:ext uri="{FF2B5EF4-FFF2-40B4-BE49-F238E27FC236}">
                <a16:creationId xmlns:a16="http://schemas.microsoft.com/office/drawing/2014/main" id="{6DA7FC7F-9CF4-1F47-8CEB-8CCBD5549E72}"/>
              </a:ext>
            </a:extLst>
          </p:cNvPr>
          <p:cNvSpPr txBox="1"/>
          <p:nvPr/>
        </p:nvSpPr>
        <p:spPr>
          <a:xfrm>
            <a:off x="5576424" y="1939815"/>
            <a:ext cx="505267"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sort</a:t>
            </a:r>
          </a:p>
        </p:txBody>
      </p:sp>
      <p:sp>
        <p:nvSpPr>
          <p:cNvPr id="68" name="TextBox 172">
            <a:extLst>
              <a:ext uri="{FF2B5EF4-FFF2-40B4-BE49-F238E27FC236}">
                <a16:creationId xmlns:a16="http://schemas.microsoft.com/office/drawing/2014/main" id="{453CE9B3-2587-AF41-9A16-133B8B75082A}"/>
              </a:ext>
            </a:extLst>
          </p:cNvPr>
          <p:cNvSpPr txBox="1"/>
          <p:nvPr/>
        </p:nvSpPr>
        <p:spPr>
          <a:xfrm>
            <a:off x="7049858" y="1718011"/>
            <a:ext cx="668774" cy="584775"/>
          </a:xfrm>
          <a:prstGeom prst="rect">
            <a:avLst/>
          </a:prstGeom>
          <a:noFill/>
        </p:spPr>
        <p:txBody>
          <a:bodyPr wrap="none" rtlCol="0">
            <a:spAutoFit/>
          </a:bodyPr>
          <a:lstStyle/>
          <a:p>
            <a:pPr algn="ctr"/>
            <a:r>
              <a:rPr lang="en-US" sz="3200" b="1" dirty="0">
                <a:effectLst>
                  <a:outerShdw blurRad="38100" dist="38100" dir="2700000" algn="tl">
                    <a:srgbClr val="000000">
                      <a:alpha val="43137"/>
                    </a:srgbClr>
                  </a:outerShdw>
                </a:effectLst>
                <a:latin typeface="Eras Medium ITC" pitchFamily="34" charset="0"/>
              </a:rPr>
              <a:t>. . .</a:t>
            </a:r>
          </a:p>
        </p:txBody>
      </p:sp>
    </p:spTree>
    <p:extLst>
      <p:ext uri="{BB962C8B-B14F-4D97-AF65-F5344CB8AC3E}">
        <p14:creationId xmlns:p14="http://schemas.microsoft.com/office/powerpoint/2010/main" val="410397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DCAFB98-BD03-124E-BA9D-920DB71B1A58}"/>
              </a:ext>
            </a:extLst>
          </p:cNvPr>
          <p:cNvSpPr>
            <a:spLocks noGrp="1"/>
          </p:cNvSpPr>
          <p:nvPr>
            <p:ph type="title"/>
          </p:nvPr>
        </p:nvSpPr>
        <p:spPr>
          <a:xfrm>
            <a:off x="722312" y="3672418"/>
            <a:ext cx="8098159" cy="1135062"/>
          </a:xfrm>
        </p:spPr>
        <p:txBody>
          <a:bodyPr>
            <a:noAutofit/>
          </a:bodyPr>
          <a:lstStyle/>
          <a:p>
            <a:r>
              <a:rPr lang="en-US" altLang="zh-CN" sz="2800" cap="none" dirty="0">
                <a:latin typeface="+mn-lt"/>
              </a:rPr>
              <a:t>From MapReduce to DAG (Computation graph) </a:t>
            </a:r>
            <a:endParaRPr lang="zh-CN" altLang="en-US" sz="2800" dirty="0">
              <a:latin typeface="+mn-lt"/>
            </a:endParaRPr>
          </a:p>
        </p:txBody>
      </p:sp>
      <p:sp>
        <p:nvSpPr>
          <p:cNvPr id="6" name="文本占位符 5">
            <a:extLst>
              <a:ext uri="{FF2B5EF4-FFF2-40B4-BE49-F238E27FC236}">
                <a16:creationId xmlns:a16="http://schemas.microsoft.com/office/drawing/2014/main" id="{43005BE4-44F2-C849-B031-8E94DA2D49E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57CE9D2-E9BA-BE45-86B3-3C64C49BBB09}"/>
              </a:ext>
            </a:extLst>
          </p:cNvPr>
          <p:cNvSpPr>
            <a:spLocks noGrp="1"/>
          </p:cNvSpPr>
          <p:nvPr>
            <p:ph type="sldNum" sz="quarter" idx="12"/>
          </p:nvPr>
        </p:nvSpPr>
        <p:spPr/>
        <p:txBody>
          <a:bodyPr/>
          <a:lstStyle/>
          <a:p>
            <a:fld id="{ADE361C3-C043-4A6E-BDCE-8DA1E7D90A3B}" type="slidenum">
              <a:rPr lang="zh-CN" altLang="en-US" smtClean="0"/>
              <a:t>81</a:t>
            </a:fld>
            <a:endParaRPr lang="zh-CN" altLang="en-US"/>
          </a:p>
        </p:txBody>
      </p:sp>
    </p:spTree>
    <p:extLst>
      <p:ext uri="{BB962C8B-B14F-4D97-AF65-F5344CB8AC3E}">
        <p14:creationId xmlns:p14="http://schemas.microsoft.com/office/powerpoint/2010/main" val="20927516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F40402-A595-2C42-89F5-91AF216BFB5B}"/>
              </a:ext>
            </a:extLst>
          </p:cNvPr>
          <p:cNvSpPr>
            <a:spLocks noGrp="1"/>
          </p:cNvSpPr>
          <p:nvPr>
            <p:ph type="title"/>
          </p:nvPr>
        </p:nvSpPr>
        <p:spPr/>
        <p:txBody>
          <a:bodyPr/>
          <a:lstStyle/>
          <a:p>
            <a:r>
              <a:rPr kumimoji="1" lang="en" altLang="zh-CN" dirty="0"/>
              <a:t>The computation graph abstraction </a:t>
            </a:r>
            <a:endParaRPr kumimoji="1" lang="zh-CN" altLang="en-US" b="1" dirty="0">
              <a:solidFill>
                <a:srgbClr val="0432FF"/>
              </a:solidFill>
            </a:endParaRPr>
          </a:p>
        </p:txBody>
      </p:sp>
      <p:sp>
        <p:nvSpPr>
          <p:cNvPr id="3" name="内容占位符 2">
            <a:extLst>
              <a:ext uri="{FF2B5EF4-FFF2-40B4-BE49-F238E27FC236}">
                <a16:creationId xmlns:a16="http://schemas.microsoft.com/office/drawing/2014/main" id="{1783C278-9AF5-DE4F-8E94-8698F09D8E53}"/>
              </a:ext>
            </a:extLst>
          </p:cNvPr>
          <p:cNvSpPr>
            <a:spLocks noGrp="1"/>
          </p:cNvSpPr>
          <p:nvPr>
            <p:ph idx="1"/>
          </p:nvPr>
        </p:nvSpPr>
        <p:spPr/>
        <p:txBody>
          <a:bodyPr/>
          <a:lstStyle/>
          <a:p>
            <a:r>
              <a:rPr kumimoji="1" lang="en" altLang="zh-CN" dirty="0"/>
              <a:t>Computations </a:t>
            </a:r>
            <a:r>
              <a:rPr kumimoji="1" lang="en-US" altLang="zh-CN" dirty="0"/>
              <a:t>are</a:t>
            </a:r>
            <a:r>
              <a:rPr kumimoji="1" lang="zh-CN" altLang="en-US" dirty="0"/>
              <a:t> </a:t>
            </a:r>
            <a:r>
              <a:rPr kumimoji="1" lang="en" altLang="zh-CN" dirty="0"/>
              <a:t>expressed as a </a:t>
            </a:r>
            <a:r>
              <a:rPr kumimoji="1" lang="en" altLang="zh-CN" dirty="0">
                <a:solidFill>
                  <a:schemeClr val="accent1"/>
                </a:solidFill>
              </a:rPr>
              <a:t>graph (Directly acrylic graph) </a:t>
            </a:r>
          </a:p>
          <a:p>
            <a:pPr lvl="1"/>
            <a:r>
              <a:rPr kumimoji="1" lang="en" altLang="zh-CN" dirty="0"/>
              <a:t>Vertices are computations</a:t>
            </a:r>
          </a:p>
          <a:p>
            <a:pPr lvl="1"/>
            <a:r>
              <a:rPr kumimoji="1" lang="en" altLang="zh-CN" dirty="0"/>
              <a:t>Edges are communication channels</a:t>
            </a:r>
          </a:p>
          <a:p>
            <a:pPr lvl="1"/>
            <a:r>
              <a:rPr kumimoji="1" lang="en" altLang="zh-CN" dirty="0"/>
              <a:t>Each vertex has several input and output edges</a:t>
            </a:r>
          </a:p>
          <a:p>
            <a:endParaRPr kumimoji="1" lang="zh-CN" altLang="en-US" dirty="0"/>
          </a:p>
        </p:txBody>
      </p:sp>
      <p:sp>
        <p:nvSpPr>
          <p:cNvPr id="4" name="灯片编号占位符 3">
            <a:extLst>
              <a:ext uri="{FF2B5EF4-FFF2-40B4-BE49-F238E27FC236}">
                <a16:creationId xmlns:a16="http://schemas.microsoft.com/office/drawing/2014/main" id="{074182DD-D419-6546-8BE9-05B560FDAAB7}"/>
              </a:ext>
            </a:extLst>
          </p:cNvPr>
          <p:cNvSpPr>
            <a:spLocks noGrp="1"/>
          </p:cNvSpPr>
          <p:nvPr>
            <p:ph type="sldNum" sz="quarter" idx="12"/>
          </p:nvPr>
        </p:nvSpPr>
        <p:spPr/>
        <p:txBody>
          <a:bodyPr/>
          <a:lstStyle/>
          <a:p>
            <a:fld id="{ADE361C3-C043-4A6E-BDCE-8DA1E7D90A3B}" type="slidenum">
              <a:rPr lang="zh-CN" altLang="en-US" smtClean="0"/>
              <a:t>82</a:t>
            </a:fld>
            <a:endParaRPr lang="zh-CN" altLang="en-US"/>
          </a:p>
        </p:txBody>
      </p:sp>
      <p:sp>
        <p:nvSpPr>
          <p:cNvPr id="53" name="Flowchart: Connector 3">
            <a:extLst>
              <a:ext uri="{FF2B5EF4-FFF2-40B4-BE49-F238E27FC236}">
                <a16:creationId xmlns:a16="http://schemas.microsoft.com/office/drawing/2014/main" id="{0F83A794-2098-C043-9B51-C1B2E080BF3B}"/>
              </a:ext>
            </a:extLst>
          </p:cNvPr>
          <p:cNvSpPr/>
          <p:nvPr/>
        </p:nvSpPr>
        <p:spPr>
          <a:xfrm>
            <a:off x="2938518" y="4381500"/>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4" name="Flowchart: Connector 4">
            <a:extLst>
              <a:ext uri="{FF2B5EF4-FFF2-40B4-BE49-F238E27FC236}">
                <a16:creationId xmlns:a16="http://schemas.microsoft.com/office/drawing/2014/main" id="{80C0337C-E6A7-F245-95BD-ADCB1EF74F04}"/>
              </a:ext>
            </a:extLst>
          </p:cNvPr>
          <p:cNvSpPr/>
          <p:nvPr/>
        </p:nvSpPr>
        <p:spPr>
          <a:xfrm>
            <a:off x="2476500" y="501650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5" name="Flowchart: Connector 5">
            <a:extLst>
              <a:ext uri="{FF2B5EF4-FFF2-40B4-BE49-F238E27FC236}">
                <a16:creationId xmlns:a16="http://schemas.microsoft.com/office/drawing/2014/main" id="{A68C36B0-84B3-6F4D-BF93-91B6B0628C67}"/>
              </a:ext>
            </a:extLst>
          </p:cNvPr>
          <p:cNvSpPr/>
          <p:nvPr/>
        </p:nvSpPr>
        <p:spPr>
          <a:xfrm>
            <a:off x="3616685" y="3973328"/>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6" name="Flowchart: Connector 6">
            <a:extLst>
              <a:ext uri="{FF2B5EF4-FFF2-40B4-BE49-F238E27FC236}">
                <a16:creationId xmlns:a16="http://schemas.microsoft.com/office/drawing/2014/main" id="{878A29CD-4743-4E4A-941E-2D9EAE18C722}"/>
              </a:ext>
            </a:extLst>
          </p:cNvPr>
          <p:cNvSpPr/>
          <p:nvPr/>
        </p:nvSpPr>
        <p:spPr>
          <a:xfrm>
            <a:off x="3912791" y="3238500"/>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7" name="Flowchart: Connector 7">
            <a:extLst>
              <a:ext uri="{FF2B5EF4-FFF2-40B4-BE49-F238E27FC236}">
                <a16:creationId xmlns:a16="http://schemas.microsoft.com/office/drawing/2014/main" id="{32CEB1C9-9432-0449-9837-4DE89FB647D1}"/>
              </a:ext>
            </a:extLst>
          </p:cNvPr>
          <p:cNvSpPr/>
          <p:nvPr/>
        </p:nvSpPr>
        <p:spPr>
          <a:xfrm>
            <a:off x="3492500" y="488950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8" name="Flowchart: Connector 8">
            <a:extLst>
              <a:ext uri="{FF2B5EF4-FFF2-40B4-BE49-F238E27FC236}">
                <a16:creationId xmlns:a16="http://schemas.microsoft.com/office/drawing/2014/main" id="{C8A87037-BFAC-814F-A098-82F548DFF861}"/>
              </a:ext>
            </a:extLst>
          </p:cNvPr>
          <p:cNvSpPr/>
          <p:nvPr/>
        </p:nvSpPr>
        <p:spPr>
          <a:xfrm>
            <a:off x="4826000" y="4663081"/>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9" name="Flowchart: Connector 9">
            <a:extLst>
              <a:ext uri="{FF2B5EF4-FFF2-40B4-BE49-F238E27FC236}">
                <a16:creationId xmlns:a16="http://schemas.microsoft.com/office/drawing/2014/main" id="{EAB4643B-8DB2-C348-8C63-BB672BF2DCBC}"/>
              </a:ext>
            </a:extLst>
          </p:cNvPr>
          <p:cNvSpPr/>
          <p:nvPr/>
        </p:nvSpPr>
        <p:spPr>
          <a:xfrm>
            <a:off x="5143500" y="5086994"/>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60" name="Rectangle 10">
            <a:extLst>
              <a:ext uri="{FF2B5EF4-FFF2-40B4-BE49-F238E27FC236}">
                <a16:creationId xmlns:a16="http://schemas.microsoft.com/office/drawing/2014/main" id="{7EB6A145-72EC-2C4E-9603-751D97573F4E}"/>
              </a:ext>
            </a:extLst>
          </p:cNvPr>
          <p:cNvSpPr/>
          <p:nvPr/>
        </p:nvSpPr>
        <p:spPr>
          <a:xfrm>
            <a:off x="4002060" y="5240575"/>
            <a:ext cx="872355"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Inputs</a:t>
            </a:r>
            <a:endParaRPr lang="zh-CN" altLang="en-US" sz="1667" dirty="0">
              <a:effectLst>
                <a:outerShdw blurRad="38100" dist="38100" dir="2700000" algn="tl">
                  <a:srgbClr val="000000">
                    <a:alpha val="43137"/>
                  </a:srgbClr>
                </a:outerShdw>
              </a:effectLst>
            </a:endParaRPr>
          </a:p>
        </p:txBody>
      </p:sp>
      <p:cxnSp>
        <p:nvCxnSpPr>
          <p:cNvPr id="61" name="Straight Arrow Connector 12">
            <a:extLst>
              <a:ext uri="{FF2B5EF4-FFF2-40B4-BE49-F238E27FC236}">
                <a16:creationId xmlns:a16="http://schemas.microsoft.com/office/drawing/2014/main" id="{91A3B1A7-204B-0248-8D10-DCFA1713F3E3}"/>
              </a:ext>
            </a:extLst>
          </p:cNvPr>
          <p:cNvCxnSpPr>
            <a:stCxn id="54" idx="7"/>
            <a:endCxn id="53" idx="3"/>
          </p:cNvCxnSpPr>
          <p:nvPr/>
        </p:nvCxnSpPr>
        <p:spPr>
          <a:xfrm flipV="1">
            <a:off x="2681353" y="4586353"/>
            <a:ext cx="292313" cy="465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14">
            <a:extLst>
              <a:ext uri="{FF2B5EF4-FFF2-40B4-BE49-F238E27FC236}">
                <a16:creationId xmlns:a16="http://schemas.microsoft.com/office/drawing/2014/main" id="{01BF9C1F-0B81-4240-9F5B-371A8D2CBF33}"/>
              </a:ext>
            </a:extLst>
          </p:cNvPr>
          <p:cNvCxnSpPr>
            <a:stCxn id="57" idx="1"/>
            <a:endCxn id="53" idx="5"/>
          </p:cNvCxnSpPr>
          <p:nvPr/>
        </p:nvCxnSpPr>
        <p:spPr>
          <a:xfrm flipH="1" flipV="1">
            <a:off x="3143370" y="4586353"/>
            <a:ext cx="384278" cy="338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Flowchart: Connector 17">
            <a:extLst>
              <a:ext uri="{FF2B5EF4-FFF2-40B4-BE49-F238E27FC236}">
                <a16:creationId xmlns:a16="http://schemas.microsoft.com/office/drawing/2014/main" id="{AA85A733-43F8-CE46-AF2C-A11B92CB0DF1}"/>
              </a:ext>
            </a:extLst>
          </p:cNvPr>
          <p:cNvSpPr/>
          <p:nvPr/>
        </p:nvSpPr>
        <p:spPr>
          <a:xfrm>
            <a:off x="3917370" y="4516283"/>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64" name="Straight Arrow Connector 18">
            <a:extLst>
              <a:ext uri="{FF2B5EF4-FFF2-40B4-BE49-F238E27FC236}">
                <a16:creationId xmlns:a16="http://schemas.microsoft.com/office/drawing/2014/main" id="{87465E3F-D748-8F41-81C0-9FE8C961ACAE}"/>
              </a:ext>
            </a:extLst>
          </p:cNvPr>
          <p:cNvCxnSpPr>
            <a:stCxn id="57" idx="7"/>
            <a:endCxn id="63" idx="3"/>
          </p:cNvCxnSpPr>
          <p:nvPr/>
        </p:nvCxnSpPr>
        <p:spPr>
          <a:xfrm flipV="1">
            <a:off x="3697353" y="4721136"/>
            <a:ext cx="255165" cy="20351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21">
            <a:extLst>
              <a:ext uri="{FF2B5EF4-FFF2-40B4-BE49-F238E27FC236}">
                <a16:creationId xmlns:a16="http://schemas.microsoft.com/office/drawing/2014/main" id="{BB639821-648F-3047-B105-7ED394D227C7}"/>
              </a:ext>
            </a:extLst>
          </p:cNvPr>
          <p:cNvCxnSpPr>
            <a:stCxn id="59" idx="1"/>
            <a:endCxn id="63" idx="5"/>
          </p:cNvCxnSpPr>
          <p:nvPr/>
        </p:nvCxnSpPr>
        <p:spPr>
          <a:xfrm flipH="1" flipV="1">
            <a:off x="4122223" y="4721136"/>
            <a:ext cx="1056425" cy="40100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Flowchart: Connector 24">
            <a:extLst>
              <a:ext uri="{FF2B5EF4-FFF2-40B4-BE49-F238E27FC236}">
                <a16:creationId xmlns:a16="http://schemas.microsoft.com/office/drawing/2014/main" id="{EA5A3BFC-8051-EB4C-BF19-3233480F4BF2}"/>
              </a:ext>
            </a:extLst>
          </p:cNvPr>
          <p:cNvSpPr/>
          <p:nvPr/>
        </p:nvSpPr>
        <p:spPr>
          <a:xfrm>
            <a:off x="4674167" y="41830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67" name="Straight Arrow Connector 26">
            <a:extLst>
              <a:ext uri="{FF2B5EF4-FFF2-40B4-BE49-F238E27FC236}">
                <a16:creationId xmlns:a16="http://schemas.microsoft.com/office/drawing/2014/main" id="{6E03DE17-95BF-B64D-92B8-1314E53CC88B}"/>
              </a:ext>
            </a:extLst>
          </p:cNvPr>
          <p:cNvCxnSpPr>
            <a:stCxn id="58" idx="0"/>
            <a:endCxn id="66" idx="4"/>
          </p:cNvCxnSpPr>
          <p:nvPr/>
        </p:nvCxnSpPr>
        <p:spPr>
          <a:xfrm flipH="1" flipV="1">
            <a:off x="4794167" y="4423081"/>
            <a:ext cx="151833" cy="240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29">
            <a:extLst>
              <a:ext uri="{FF2B5EF4-FFF2-40B4-BE49-F238E27FC236}">
                <a16:creationId xmlns:a16="http://schemas.microsoft.com/office/drawing/2014/main" id="{B7765203-A0D5-EE44-9AB7-2994B96054E0}"/>
              </a:ext>
            </a:extLst>
          </p:cNvPr>
          <p:cNvCxnSpPr>
            <a:stCxn id="59" idx="7"/>
            <a:endCxn id="69" idx="4"/>
          </p:cNvCxnSpPr>
          <p:nvPr/>
        </p:nvCxnSpPr>
        <p:spPr>
          <a:xfrm flipV="1">
            <a:off x="5348353" y="4423081"/>
            <a:ext cx="246648" cy="69906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Flowchart: Connector 32">
            <a:extLst>
              <a:ext uri="{FF2B5EF4-FFF2-40B4-BE49-F238E27FC236}">
                <a16:creationId xmlns:a16="http://schemas.microsoft.com/office/drawing/2014/main" id="{42F14688-713A-124B-BE3A-8FF54F08EE5D}"/>
              </a:ext>
            </a:extLst>
          </p:cNvPr>
          <p:cNvSpPr/>
          <p:nvPr/>
        </p:nvSpPr>
        <p:spPr>
          <a:xfrm>
            <a:off x="5475000" y="41830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0" name="Straight Arrow Connector 33">
            <a:extLst>
              <a:ext uri="{FF2B5EF4-FFF2-40B4-BE49-F238E27FC236}">
                <a16:creationId xmlns:a16="http://schemas.microsoft.com/office/drawing/2014/main" id="{42A4E6F8-021F-DB47-BF8D-2148F4870507}"/>
              </a:ext>
            </a:extLst>
          </p:cNvPr>
          <p:cNvCxnSpPr>
            <a:stCxn id="58" idx="7"/>
            <a:endCxn id="69" idx="3"/>
          </p:cNvCxnSpPr>
          <p:nvPr/>
        </p:nvCxnSpPr>
        <p:spPr>
          <a:xfrm flipV="1">
            <a:off x="5030853" y="4387933"/>
            <a:ext cx="479295" cy="310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36">
            <a:extLst>
              <a:ext uri="{FF2B5EF4-FFF2-40B4-BE49-F238E27FC236}">
                <a16:creationId xmlns:a16="http://schemas.microsoft.com/office/drawing/2014/main" id="{C6383F52-BB6E-8341-AE49-C6A28E258998}"/>
              </a:ext>
            </a:extLst>
          </p:cNvPr>
          <p:cNvCxnSpPr>
            <a:stCxn id="53" idx="7"/>
            <a:endCxn id="55" idx="3"/>
          </p:cNvCxnSpPr>
          <p:nvPr/>
        </p:nvCxnSpPr>
        <p:spPr>
          <a:xfrm flipV="1">
            <a:off x="3143370" y="4178181"/>
            <a:ext cx="508463" cy="23846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Flowchart: Connector 39">
            <a:extLst>
              <a:ext uri="{FF2B5EF4-FFF2-40B4-BE49-F238E27FC236}">
                <a16:creationId xmlns:a16="http://schemas.microsoft.com/office/drawing/2014/main" id="{7B6FCA9C-E2B4-C048-A701-3E60881EC05E}"/>
              </a:ext>
            </a:extLst>
          </p:cNvPr>
          <p:cNvSpPr/>
          <p:nvPr/>
        </p:nvSpPr>
        <p:spPr>
          <a:xfrm>
            <a:off x="4159637" y="4031156"/>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73" name="Flowchart: Connector 40">
            <a:extLst>
              <a:ext uri="{FF2B5EF4-FFF2-40B4-BE49-F238E27FC236}">
                <a16:creationId xmlns:a16="http://schemas.microsoft.com/office/drawing/2014/main" id="{F047AD7E-F113-034C-82AA-A684420D0CF7}"/>
              </a:ext>
            </a:extLst>
          </p:cNvPr>
          <p:cNvSpPr/>
          <p:nvPr/>
        </p:nvSpPr>
        <p:spPr>
          <a:xfrm>
            <a:off x="4699000" y="3788081"/>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4" name="Straight Arrow Connector 41">
            <a:extLst>
              <a:ext uri="{FF2B5EF4-FFF2-40B4-BE49-F238E27FC236}">
                <a16:creationId xmlns:a16="http://schemas.microsoft.com/office/drawing/2014/main" id="{5FBCC6E1-C7BB-7E40-B1A5-0B6AA761DF4B}"/>
              </a:ext>
            </a:extLst>
          </p:cNvPr>
          <p:cNvCxnSpPr>
            <a:stCxn id="69" idx="1"/>
            <a:endCxn id="77" idx="4"/>
          </p:cNvCxnSpPr>
          <p:nvPr/>
        </p:nvCxnSpPr>
        <p:spPr>
          <a:xfrm flipH="1" flipV="1">
            <a:off x="5270500" y="4011473"/>
            <a:ext cx="239648" cy="20675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44">
            <a:extLst>
              <a:ext uri="{FF2B5EF4-FFF2-40B4-BE49-F238E27FC236}">
                <a16:creationId xmlns:a16="http://schemas.microsoft.com/office/drawing/2014/main" id="{DB8E643B-E63C-F342-AEFC-8574AE8C9D39}"/>
              </a:ext>
            </a:extLst>
          </p:cNvPr>
          <p:cNvCxnSpPr>
            <a:stCxn id="63" idx="7"/>
            <a:endCxn id="72" idx="4"/>
          </p:cNvCxnSpPr>
          <p:nvPr/>
        </p:nvCxnSpPr>
        <p:spPr>
          <a:xfrm flipV="1">
            <a:off x="4122223" y="4271156"/>
            <a:ext cx="157414" cy="28027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47">
            <a:extLst>
              <a:ext uri="{FF2B5EF4-FFF2-40B4-BE49-F238E27FC236}">
                <a16:creationId xmlns:a16="http://schemas.microsoft.com/office/drawing/2014/main" id="{F58FDBA0-4BD4-2546-B901-CA57B59B9868}"/>
              </a:ext>
            </a:extLst>
          </p:cNvPr>
          <p:cNvCxnSpPr>
            <a:stCxn id="66" idx="0"/>
            <a:endCxn id="73" idx="4"/>
          </p:cNvCxnSpPr>
          <p:nvPr/>
        </p:nvCxnSpPr>
        <p:spPr>
          <a:xfrm flipV="1">
            <a:off x="4794167" y="4028081"/>
            <a:ext cx="24833" cy="155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Flowchart: Connector 52">
            <a:extLst>
              <a:ext uri="{FF2B5EF4-FFF2-40B4-BE49-F238E27FC236}">
                <a16:creationId xmlns:a16="http://schemas.microsoft.com/office/drawing/2014/main" id="{991B7C72-D4E7-4549-AC81-237556047FEF}"/>
              </a:ext>
            </a:extLst>
          </p:cNvPr>
          <p:cNvSpPr/>
          <p:nvPr/>
        </p:nvSpPr>
        <p:spPr>
          <a:xfrm>
            <a:off x="5150500" y="3771473"/>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78" name="Flowchart: Connector 55">
            <a:extLst>
              <a:ext uri="{FF2B5EF4-FFF2-40B4-BE49-F238E27FC236}">
                <a16:creationId xmlns:a16="http://schemas.microsoft.com/office/drawing/2014/main" id="{69DF1A0E-D644-A045-BCA8-E1BF04BC4373}"/>
              </a:ext>
            </a:extLst>
          </p:cNvPr>
          <p:cNvSpPr/>
          <p:nvPr/>
        </p:nvSpPr>
        <p:spPr>
          <a:xfrm>
            <a:off x="4653718" y="3175000"/>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9" name="Straight Arrow Connector 56">
            <a:extLst>
              <a:ext uri="{FF2B5EF4-FFF2-40B4-BE49-F238E27FC236}">
                <a16:creationId xmlns:a16="http://schemas.microsoft.com/office/drawing/2014/main" id="{7D4CAB11-E2FD-C94D-8E2C-E2DA55FFFE4E}"/>
              </a:ext>
            </a:extLst>
          </p:cNvPr>
          <p:cNvCxnSpPr>
            <a:stCxn id="55" idx="7"/>
            <a:endCxn id="56" idx="3"/>
          </p:cNvCxnSpPr>
          <p:nvPr/>
        </p:nvCxnSpPr>
        <p:spPr>
          <a:xfrm flipV="1">
            <a:off x="3821538" y="3443353"/>
            <a:ext cx="126401" cy="56512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59">
            <a:extLst>
              <a:ext uri="{FF2B5EF4-FFF2-40B4-BE49-F238E27FC236}">
                <a16:creationId xmlns:a16="http://schemas.microsoft.com/office/drawing/2014/main" id="{82A909B8-8609-4A4D-8318-D4B7CE3BF0E6}"/>
              </a:ext>
            </a:extLst>
          </p:cNvPr>
          <p:cNvCxnSpPr>
            <a:stCxn id="55" idx="6"/>
            <a:endCxn id="78" idx="2"/>
          </p:cNvCxnSpPr>
          <p:nvPr/>
        </p:nvCxnSpPr>
        <p:spPr>
          <a:xfrm flipV="1">
            <a:off x="3856685" y="3295000"/>
            <a:ext cx="797033" cy="79832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62">
            <a:extLst>
              <a:ext uri="{FF2B5EF4-FFF2-40B4-BE49-F238E27FC236}">
                <a16:creationId xmlns:a16="http://schemas.microsoft.com/office/drawing/2014/main" id="{78D00093-582B-FB4A-8B86-BC7E12149656}"/>
              </a:ext>
            </a:extLst>
          </p:cNvPr>
          <p:cNvCxnSpPr>
            <a:stCxn id="72" idx="0"/>
            <a:endCxn id="56" idx="4"/>
          </p:cNvCxnSpPr>
          <p:nvPr/>
        </p:nvCxnSpPr>
        <p:spPr>
          <a:xfrm flipH="1" flipV="1">
            <a:off x="4032791" y="3478500"/>
            <a:ext cx="246846" cy="55265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65">
            <a:extLst>
              <a:ext uri="{FF2B5EF4-FFF2-40B4-BE49-F238E27FC236}">
                <a16:creationId xmlns:a16="http://schemas.microsoft.com/office/drawing/2014/main" id="{99D71594-AF9A-EE46-9104-DFDAB7C10FBD}"/>
              </a:ext>
            </a:extLst>
          </p:cNvPr>
          <p:cNvCxnSpPr>
            <a:stCxn id="72" idx="7"/>
            <a:endCxn id="78" idx="3"/>
          </p:cNvCxnSpPr>
          <p:nvPr/>
        </p:nvCxnSpPr>
        <p:spPr>
          <a:xfrm flipV="1">
            <a:off x="4364490" y="3379853"/>
            <a:ext cx="324376" cy="68645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Straight Arrow Connector 68">
            <a:extLst>
              <a:ext uri="{FF2B5EF4-FFF2-40B4-BE49-F238E27FC236}">
                <a16:creationId xmlns:a16="http://schemas.microsoft.com/office/drawing/2014/main" id="{EFC01637-3306-F143-9B01-8FA5EC422A05}"/>
              </a:ext>
            </a:extLst>
          </p:cNvPr>
          <p:cNvCxnSpPr>
            <a:stCxn id="73" idx="2"/>
            <a:endCxn id="56" idx="5"/>
          </p:cNvCxnSpPr>
          <p:nvPr/>
        </p:nvCxnSpPr>
        <p:spPr>
          <a:xfrm flipH="1" flipV="1">
            <a:off x="4117643" y="3443353"/>
            <a:ext cx="581357" cy="46472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Straight Arrow Connector 71">
            <a:extLst>
              <a:ext uri="{FF2B5EF4-FFF2-40B4-BE49-F238E27FC236}">
                <a16:creationId xmlns:a16="http://schemas.microsoft.com/office/drawing/2014/main" id="{041F087A-4B20-2547-B364-933559AB8197}"/>
              </a:ext>
            </a:extLst>
          </p:cNvPr>
          <p:cNvCxnSpPr>
            <a:stCxn id="73" idx="0"/>
            <a:endCxn id="78" idx="4"/>
          </p:cNvCxnSpPr>
          <p:nvPr/>
        </p:nvCxnSpPr>
        <p:spPr>
          <a:xfrm flipH="1" flipV="1">
            <a:off x="4773718" y="3415000"/>
            <a:ext cx="45283" cy="37308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76">
            <a:extLst>
              <a:ext uri="{FF2B5EF4-FFF2-40B4-BE49-F238E27FC236}">
                <a16:creationId xmlns:a16="http://schemas.microsoft.com/office/drawing/2014/main" id="{00DB711F-99BC-DD4B-B27B-F93C8C7D164E}"/>
              </a:ext>
            </a:extLst>
          </p:cNvPr>
          <p:cNvCxnSpPr>
            <a:stCxn id="77" idx="1"/>
            <a:endCxn id="78" idx="5"/>
          </p:cNvCxnSpPr>
          <p:nvPr/>
        </p:nvCxnSpPr>
        <p:spPr>
          <a:xfrm flipH="1" flipV="1">
            <a:off x="4858570" y="3379853"/>
            <a:ext cx="327078" cy="42676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79">
            <a:extLst>
              <a:ext uri="{FF2B5EF4-FFF2-40B4-BE49-F238E27FC236}">
                <a16:creationId xmlns:a16="http://schemas.microsoft.com/office/drawing/2014/main" id="{F4A4CC10-8001-5749-898A-0A12D2046A57}"/>
              </a:ext>
            </a:extLst>
          </p:cNvPr>
          <p:cNvCxnSpPr>
            <a:stCxn id="77" idx="1"/>
            <a:endCxn id="56" idx="6"/>
          </p:cNvCxnSpPr>
          <p:nvPr/>
        </p:nvCxnSpPr>
        <p:spPr>
          <a:xfrm flipH="1" flipV="1">
            <a:off x="4152791" y="3358500"/>
            <a:ext cx="1032857" cy="44812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7" name="Rectangle 89">
            <a:extLst>
              <a:ext uri="{FF2B5EF4-FFF2-40B4-BE49-F238E27FC236}">
                <a16:creationId xmlns:a16="http://schemas.microsoft.com/office/drawing/2014/main" id="{6E737293-09BA-1149-BBB0-AC957D06A946}"/>
              </a:ext>
            </a:extLst>
          </p:cNvPr>
          <p:cNvSpPr/>
          <p:nvPr/>
        </p:nvSpPr>
        <p:spPr>
          <a:xfrm>
            <a:off x="5329663" y="2921000"/>
            <a:ext cx="1035861"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Outputs</a:t>
            </a:r>
            <a:endParaRPr lang="zh-CN" altLang="en-US" sz="1667" dirty="0">
              <a:effectLst>
                <a:outerShdw blurRad="38100" dist="38100" dir="2700000" algn="tl">
                  <a:srgbClr val="000000">
                    <a:alpha val="43137"/>
                  </a:srgbClr>
                </a:outerShdw>
              </a:effectLst>
            </a:endParaRPr>
          </a:p>
        </p:txBody>
      </p:sp>
      <p:sp>
        <p:nvSpPr>
          <p:cNvPr id="88" name="Rectangle 90">
            <a:extLst>
              <a:ext uri="{FF2B5EF4-FFF2-40B4-BE49-F238E27FC236}">
                <a16:creationId xmlns:a16="http://schemas.microsoft.com/office/drawing/2014/main" id="{7D107E46-897A-5944-B4BB-CB6F77DFAB36}"/>
              </a:ext>
            </a:extLst>
          </p:cNvPr>
          <p:cNvSpPr/>
          <p:nvPr/>
        </p:nvSpPr>
        <p:spPr>
          <a:xfrm>
            <a:off x="5570340" y="4553595"/>
            <a:ext cx="2351926" cy="605422"/>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Channels</a:t>
            </a:r>
            <a:b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(file, pipe, memory)</a:t>
            </a:r>
            <a:endParaRPr lang="zh-CN" altLang="en-US" sz="1667" dirty="0">
              <a:effectLst>
                <a:outerShdw blurRad="38100" dist="38100" dir="2700000" algn="tl">
                  <a:srgbClr val="000000">
                    <a:alpha val="43137"/>
                  </a:srgbClr>
                </a:outerShdw>
              </a:effectLst>
            </a:endParaRPr>
          </a:p>
        </p:txBody>
      </p:sp>
      <p:sp>
        <p:nvSpPr>
          <p:cNvPr id="89" name="Rectangle 91">
            <a:extLst>
              <a:ext uri="{FF2B5EF4-FFF2-40B4-BE49-F238E27FC236}">
                <a16:creationId xmlns:a16="http://schemas.microsoft.com/office/drawing/2014/main" id="{F4E66E4D-6948-664A-ACD1-E704C7B2D676}"/>
              </a:ext>
            </a:extLst>
          </p:cNvPr>
          <p:cNvSpPr/>
          <p:nvPr/>
        </p:nvSpPr>
        <p:spPr>
          <a:xfrm>
            <a:off x="1936704" y="3415000"/>
            <a:ext cx="1319593" cy="605422"/>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Processing</a:t>
            </a:r>
            <a:b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Vertices</a:t>
            </a:r>
            <a:endParaRPr lang="zh-CN" altLang="en-US" sz="1667" dirty="0">
              <a:effectLst>
                <a:outerShdw blurRad="38100" dist="38100" dir="2700000" algn="tl">
                  <a:srgbClr val="000000">
                    <a:alpha val="43137"/>
                  </a:srgbClr>
                </a:outerShdw>
              </a:effectLst>
            </a:endParaRPr>
          </a:p>
        </p:txBody>
      </p:sp>
      <p:cxnSp>
        <p:nvCxnSpPr>
          <p:cNvPr id="90" name="Straight Arrow Connector 92">
            <a:extLst>
              <a:ext uri="{FF2B5EF4-FFF2-40B4-BE49-F238E27FC236}">
                <a16:creationId xmlns:a16="http://schemas.microsoft.com/office/drawing/2014/main" id="{D75A3252-DDA2-CC4A-83AE-9D6D9B697862}"/>
              </a:ext>
            </a:extLst>
          </p:cNvPr>
          <p:cNvCxnSpPr/>
          <p:nvPr/>
        </p:nvCxnSpPr>
        <p:spPr>
          <a:xfrm>
            <a:off x="3058518" y="3806621"/>
            <a:ext cx="497483" cy="16670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1" name="Straight Arrow Connector 96">
            <a:extLst>
              <a:ext uri="{FF2B5EF4-FFF2-40B4-BE49-F238E27FC236}">
                <a16:creationId xmlns:a16="http://schemas.microsoft.com/office/drawing/2014/main" id="{0387F9DE-3AC6-4F48-A67E-02DCB56AC6B9}"/>
              </a:ext>
            </a:extLst>
          </p:cNvPr>
          <p:cNvCxnSpPr/>
          <p:nvPr/>
        </p:nvCxnSpPr>
        <p:spPr>
          <a:xfrm>
            <a:off x="2716500" y="3973329"/>
            <a:ext cx="222018" cy="344876"/>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2" name="Straight Arrow Connector 99">
            <a:extLst>
              <a:ext uri="{FF2B5EF4-FFF2-40B4-BE49-F238E27FC236}">
                <a16:creationId xmlns:a16="http://schemas.microsoft.com/office/drawing/2014/main" id="{5C079689-F23B-A045-BEBF-4AA53780E8E6}"/>
              </a:ext>
            </a:extLst>
          </p:cNvPr>
          <p:cNvCxnSpPr>
            <a:stCxn id="60" idx="3"/>
          </p:cNvCxnSpPr>
          <p:nvPr/>
        </p:nvCxnSpPr>
        <p:spPr>
          <a:xfrm flipV="1">
            <a:off x="4874415" y="5207007"/>
            <a:ext cx="165900" cy="208007"/>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3" name="Straight Arrow Connector 100">
            <a:extLst>
              <a:ext uri="{FF2B5EF4-FFF2-40B4-BE49-F238E27FC236}">
                <a16:creationId xmlns:a16="http://schemas.microsoft.com/office/drawing/2014/main" id="{6B2C3318-F10D-EB46-8E65-82864FDF4199}"/>
              </a:ext>
            </a:extLst>
          </p:cNvPr>
          <p:cNvCxnSpPr/>
          <p:nvPr/>
        </p:nvCxnSpPr>
        <p:spPr>
          <a:xfrm flipH="1" flipV="1">
            <a:off x="3746501" y="5143500"/>
            <a:ext cx="260959" cy="22535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105">
            <a:extLst>
              <a:ext uri="{FF2B5EF4-FFF2-40B4-BE49-F238E27FC236}">
                <a16:creationId xmlns:a16="http://schemas.microsoft.com/office/drawing/2014/main" id="{C41C3B6E-40F4-F64E-8C33-84262383D125}"/>
              </a:ext>
            </a:extLst>
          </p:cNvPr>
          <p:cNvCxnSpPr/>
          <p:nvPr/>
        </p:nvCxnSpPr>
        <p:spPr>
          <a:xfrm flipH="1" flipV="1">
            <a:off x="4939001" y="2937789"/>
            <a:ext cx="406183" cy="119999"/>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5" name="Straight Arrow Connector 106">
            <a:extLst>
              <a:ext uri="{FF2B5EF4-FFF2-40B4-BE49-F238E27FC236}">
                <a16:creationId xmlns:a16="http://schemas.microsoft.com/office/drawing/2014/main" id="{DE884F89-43B2-5248-A938-A66D1342460A}"/>
              </a:ext>
            </a:extLst>
          </p:cNvPr>
          <p:cNvCxnSpPr/>
          <p:nvPr/>
        </p:nvCxnSpPr>
        <p:spPr>
          <a:xfrm flipH="1">
            <a:off x="5606572" y="4698229"/>
            <a:ext cx="552928" cy="3"/>
          </a:xfrm>
          <a:prstGeom prst="straightConnector1">
            <a:avLst/>
          </a:prstGeom>
          <a:ln>
            <a:solidFill>
              <a:schemeClr val="tx1"/>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6" name="Flowchart: Connector 112">
            <a:extLst>
              <a:ext uri="{FF2B5EF4-FFF2-40B4-BE49-F238E27FC236}">
                <a16:creationId xmlns:a16="http://schemas.microsoft.com/office/drawing/2014/main" id="{16FBDB89-C28F-484F-A3B5-DB7C2F46EEB2}"/>
              </a:ext>
            </a:extLst>
          </p:cNvPr>
          <p:cNvSpPr/>
          <p:nvPr/>
        </p:nvSpPr>
        <p:spPr>
          <a:xfrm>
            <a:off x="3912791" y="2794000"/>
            <a:ext cx="240000" cy="240000"/>
          </a:xfrm>
          <a:prstGeom prst="flowChartConnector">
            <a:avLst/>
          </a:prstGeom>
          <a:solidFill>
            <a:schemeClr val="bg2">
              <a:lumMod val="50000"/>
            </a:schemeClr>
          </a:solidFill>
          <a:ln w="38100">
            <a:solidFill>
              <a:schemeClr val="bg2">
                <a:lumMod val="50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97" name="Flowchart: Connector 113">
            <a:extLst>
              <a:ext uri="{FF2B5EF4-FFF2-40B4-BE49-F238E27FC236}">
                <a16:creationId xmlns:a16="http://schemas.microsoft.com/office/drawing/2014/main" id="{68C3852F-B718-674A-A003-D8428E45980A}"/>
              </a:ext>
            </a:extLst>
          </p:cNvPr>
          <p:cNvSpPr/>
          <p:nvPr/>
        </p:nvSpPr>
        <p:spPr>
          <a:xfrm>
            <a:off x="4653718" y="2754288"/>
            <a:ext cx="240000" cy="240000"/>
          </a:xfrm>
          <a:prstGeom prst="flowChartConnector">
            <a:avLst/>
          </a:prstGeom>
          <a:solidFill>
            <a:schemeClr val="bg2">
              <a:lumMod val="50000"/>
            </a:schemeClr>
          </a:solidFill>
          <a:ln w="38100">
            <a:solidFill>
              <a:schemeClr val="bg2">
                <a:lumMod val="50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98" name="Straight Arrow Connector 114">
            <a:extLst>
              <a:ext uri="{FF2B5EF4-FFF2-40B4-BE49-F238E27FC236}">
                <a16:creationId xmlns:a16="http://schemas.microsoft.com/office/drawing/2014/main" id="{D680BC9A-7797-294B-B8FF-53F0C6D55638}"/>
              </a:ext>
            </a:extLst>
          </p:cNvPr>
          <p:cNvCxnSpPr>
            <a:stCxn id="56" idx="0"/>
            <a:endCxn id="96" idx="4"/>
          </p:cNvCxnSpPr>
          <p:nvPr/>
        </p:nvCxnSpPr>
        <p:spPr>
          <a:xfrm flipV="1">
            <a:off x="4032791" y="3034000"/>
            <a:ext cx="0" cy="204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117">
            <a:extLst>
              <a:ext uri="{FF2B5EF4-FFF2-40B4-BE49-F238E27FC236}">
                <a16:creationId xmlns:a16="http://schemas.microsoft.com/office/drawing/2014/main" id="{EC2121EA-C1D9-F54D-8C43-F6799E1C1578}"/>
              </a:ext>
            </a:extLst>
          </p:cNvPr>
          <p:cNvCxnSpPr>
            <a:stCxn id="78" idx="0"/>
            <a:endCxn id="97" idx="4"/>
          </p:cNvCxnSpPr>
          <p:nvPr/>
        </p:nvCxnSpPr>
        <p:spPr>
          <a:xfrm flipV="1">
            <a:off x="4773718" y="2994288"/>
            <a:ext cx="0" cy="18071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07981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F40402-A595-2C42-89F5-91AF216BFB5B}"/>
              </a:ext>
            </a:extLst>
          </p:cNvPr>
          <p:cNvSpPr>
            <a:spLocks noGrp="1"/>
          </p:cNvSpPr>
          <p:nvPr>
            <p:ph type="title"/>
          </p:nvPr>
        </p:nvSpPr>
        <p:spPr/>
        <p:txBody>
          <a:bodyPr/>
          <a:lstStyle/>
          <a:p>
            <a:r>
              <a:rPr kumimoji="1" lang="en-US" altLang="zh-CN" dirty="0">
                <a:solidFill>
                  <a:srgbClr val="C00000"/>
                </a:solidFill>
              </a:rPr>
              <a:t>D</a:t>
            </a:r>
            <a:r>
              <a:rPr kumimoji="1" lang="en-US" altLang="zh-CN" b="1" dirty="0">
                <a:solidFill>
                  <a:srgbClr val="C00000"/>
                </a:solidFill>
              </a:rPr>
              <a:t>ataflow graph can support a wide-range of jobs</a:t>
            </a:r>
            <a:endParaRPr kumimoji="1" lang="zh-CN" altLang="en-US" b="1" dirty="0">
              <a:solidFill>
                <a:srgbClr val="C00000"/>
              </a:solidFill>
            </a:endParaRPr>
          </a:p>
        </p:txBody>
      </p:sp>
      <p:sp>
        <p:nvSpPr>
          <p:cNvPr id="3" name="内容占位符 2">
            <a:extLst>
              <a:ext uri="{FF2B5EF4-FFF2-40B4-BE49-F238E27FC236}">
                <a16:creationId xmlns:a16="http://schemas.microsoft.com/office/drawing/2014/main" id="{1783C278-9AF5-DE4F-8E94-8698F09D8E53}"/>
              </a:ext>
            </a:extLst>
          </p:cNvPr>
          <p:cNvSpPr>
            <a:spLocks noGrp="1"/>
          </p:cNvSpPr>
          <p:nvPr>
            <p:ph idx="1"/>
          </p:nvPr>
        </p:nvSpPr>
        <p:spPr/>
        <p:txBody>
          <a:bodyPr/>
          <a:lstStyle/>
          <a:p>
            <a:r>
              <a:rPr kumimoji="1" lang="en" altLang="zh-CN" b="0" dirty="0"/>
              <a:t>Distributed computing Job = </a:t>
            </a:r>
            <a:r>
              <a:rPr kumimoji="1" lang="en" altLang="zh-CN" b="0" u="sng" dirty="0">
                <a:solidFill>
                  <a:srgbClr val="C00000"/>
                </a:solidFill>
              </a:rPr>
              <a:t>Directed Acyclic Graph (DAG)</a:t>
            </a:r>
          </a:p>
          <a:p>
            <a:r>
              <a:rPr kumimoji="1" lang="en" altLang="zh-CN" b="0" dirty="0">
                <a:solidFill>
                  <a:schemeClr val="tx1"/>
                </a:solidFill>
              </a:rPr>
              <a:t>Back to our log analysis example, we can express the program as a graph  </a:t>
            </a:r>
          </a:p>
          <a:p>
            <a:endParaRPr kumimoji="1" lang="zh-CN" altLang="en-US" dirty="0"/>
          </a:p>
        </p:txBody>
      </p:sp>
      <p:sp>
        <p:nvSpPr>
          <p:cNvPr id="4" name="灯片编号占位符 3">
            <a:extLst>
              <a:ext uri="{FF2B5EF4-FFF2-40B4-BE49-F238E27FC236}">
                <a16:creationId xmlns:a16="http://schemas.microsoft.com/office/drawing/2014/main" id="{074182DD-D419-6546-8BE9-05B560FDAAB7}"/>
              </a:ext>
            </a:extLst>
          </p:cNvPr>
          <p:cNvSpPr>
            <a:spLocks noGrp="1"/>
          </p:cNvSpPr>
          <p:nvPr>
            <p:ph type="sldNum" sz="quarter" idx="12"/>
          </p:nvPr>
        </p:nvSpPr>
        <p:spPr/>
        <p:txBody>
          <a:bodyPr/>
          <a:lstStyle/>
          <a:p>
            <a:fld id="{ADE361C3-C043-4A6E-BDCE-8DA1E7D90A3B}" type="slidenum">
              <a:rPr lang="zh-CN" altLang="en-US" smtClean="0"/>
              <a:t>83</a:t>
            </a:fld>
            <a:endParaRPr lang="zh-CN" altLang="en-US"/>
          </a:p>
        </p:txBody>
      </p:sp>
      <p:pic>
        <p:nvPicPr>
          <p:cNvPr id="52" name="图片 51">
            <a:extLst>
              <a:ext uri="{FF2B5EF4-FFF2-40B4-BE49-F238E27FC236}">
                <a16:creationId xmlns:a16="http://schemas.microsoft.com/office/drawing/2014/main" id="{96F807E7-80F0-6B4A-A85D-7BAD29D0DC7A}"/>
              </a:ext>
            </a:extLst>
          </p:cNvPr>
          <p:cNvPicPr>
            <a:picLocks noChangeAspect="1"/>
          </p:cNvPicPr>
          <p:nvPr/>
        </p:nvPicPr>
        <p:blipFill>
          <a:blip r:embed="rId3"/>
          <a:stretch>
            <a:fillRect/>
          </a:stretch>
        </p:blipFill>
        <p:spPr>
          <a:xfrm>
            <a:off x="179512" y="2137420"/>
            <a:ext cx="5321300" cy="2235200"/>
          </a:xfrm>
          <a:prstGeom prst="rect">
            <a:avLst/>
          </a:prstGeom>
        </p:spPr>
      </p:pic>
      <p:sp>
        <p:nvSpPr>
          <p:cNvPr id="100" name="Flowchart: Connector 4">
            <a:extLst>
              <a:ext uri="{FF2B5EF4-FFF2-40B4-BE49-F238E27FC236}">
                <a16:creationId xmlns:a16="http://schemas.microsoft.com/office/drawing/2014/main" id="{A74372BE-CDC4-4242-B274-A6B863406D04}"/>
              </a:ext>
            </a:extLst>
          </p:cNvPr>
          <p:cNvSpPr/>
          <p:nvPr/>
        </p:nvSpPr>
        <p:spPr>
          <a:xfrm>
            <a:off x="5002166" y="4177695"/>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01" name="Flowchart: Connector 7">
            <a:extLst>
              <a:ext uri="{FF2B5EF4-FFF2-40B4-BE49-F238E27FC236}">
                <a16:creationId xmlns:a16="http://schemas.microsoft.com/office/drawing/2014/main" id="{17B80D75-7775-B64D-83DB-5B5CCD1A5DF9}"/>
              </a:ext>
            </a:extLst>
          </p:cNvPr>
          <p:cNvSpPr/>
          <p:nvPr/>
        </p:nvSpPr>
        <p:spPr>
          <a:xfrm>
            <a:off x="6029780" y="4134632"/>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02" name="Flowchart: Connector 9">
            <a:extLst>
              <a:ext uri="{FF2B5EF4-FFF2-40B4-BE49-F238E27FC236}">
                <a16:creationId xmlns:a16="http://schemas.microsoft.com/office/drawing/2014/main" id="{375DCFC7-118C-7F48-B5CA-DA170151DA53}"/>
              </a:ext>
            </a:extLst>
          </p:cNvPr>
          <p:cNvSpPr/>
          <p:nvPr/>
        </p:nvSpPr>
        <p:spPr>
          <a:xfrm>
            <a:off x="6948264" y="425262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103" name="Straight Arrow Connector 12">
            <a:extLst>
              <a:ext uri="{FF2B5EF4-FFF2-40B4-BE49-F238E27FC236}">
                <a16:creationId xmlns:a16="http://schemas.microsoft.com/office/drawing/2014/main" id="{1CD4F99F-B421-514A-BC8C-A63BDDEFA40E}"/>
              </a:ext>
            </a:extLst>
          </p:cNvPr>
          <p:cNvCxnSpPr>
            <a:stCxn id="100" idx="7"/>
          </p:cNvCxnSpPr>
          <p:nvPr/>
        </p:nvCxnSpPr>
        <p:spPr>
          <a:xfrm flipV="1">
            <a:off x="5207019" y="3747548"/>
            <a:ext cx="292313" cy="465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4">
            <a:extLst>
              <a:ext uri="{FF2B5EF4-FFF2-40B4-BE49-F238E27FC236}">
                <a16:creationId xmlns:a16="http://schemas.microsoft.com/office/drawing/2014/main" id="{2049BCF2-7B83-6844-9AD3-25B67E9DD4E9}"/>
              </a:ext>
            </a:extLst>
          </p:cNvPr>
          <p:cNvCxnSpPr>
            <a:stCxn id="101" idx="1"/>
          </p:cNvCxnSpPr>
          <p:nvPr/>
        </p:nvCxnSpPr>
        <p:spPr>
          <a:xfrm flipH="1" flipV="1">
            <a:off x="5680650" y="3831485"/>
            <a:ext cx="384278" cy="338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5" name="Straight Arrow Connector 18">
            <a:extLst>
              <a:ext uri="{FF2B5EF4-FFF2-40B4-BE49-F238E27FC236}">
                <a16:creationId xmlns:a16="http://schemas.microsoft.com/office/drawing/2014/main" id="{8441E32B-8E1D-6243-8764-D297DC55E8F6}"/>
              </a:ext>
            </a:extLst>
          </p:cNvPr>
          <p:cNvCxnSpPr>
            <a:cxnSpLocks/>
            <a:stCxn id="101" idx="7"/>
          </p:cNvCxnSpPr>
          <p:nvPr/>
        </p:nvCxnSpPr>
        <p:spPr>
          <a:xfrm flipV="1">
            <a:off x="6234633" y="3814789"/>
            <a:ext cx="113714" cy="35499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21">
            <a:extLst>
              <a:ext uri="{FF2B5EF4-FFF2-40B4-BE49-F238E27FC236}">
                <a16:creationId xmlns:a16="http://schemas.microsoft.com/office/drawing/2014/main" id="{0D2C4E0B-4B4D-A146-9D4C-A77AB109A251}"/>
              </a:ext>
            </a:extLst>
          </p:cNvPr>
          <p:cNvCxnSpPr>
            <a:cxnSpLocks/>
            <a:stCxn id="102" idx="1"/>
          </p:cNvCxnSpPr>
          <p:nvPr/>
        </p:nvCxnSpPr>
        <p:spPr>
          <a:xfrm flipH="1" flipV="1">
            <a:off x="6553200" y="3751979"/>
            <a:ext cx="430211" cy="53578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7" name="Rectangle 10">
            <a:extLst>
              <a:ext uri="{FF2B5EF4-FFF2-40B4-BE49-F238E27FC236}">
                <a16:creationId xmlns:a16="http://schemas.microsoft.com/office/drawing/2014/main" id="{BE7B2B51-C332-C14E-AF4A-D9CBCB2D2852}"/>
              </a:ext>
            </a:extLst>
          </p:cNvPr>
          <p:cNvSpPr/>
          <p:nvPr/>
        </p:nvSpPr>
        <p:spPr>
          <a:xfrm>
            <a:off x="5864806" y="4605955"/>
            <a:ext cx="872355"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Inputs</a:t>
            </a:r>
            <a:endParaRPr lang="zh-CN" altLang="en-US" sz="1667" dirty="0">
              <a:effectLst>
                <a:outerShdw blurRad="38100" dist="38100" dir="2700000" algn="tl">
                  <a:srgbClr val="000000">
                    <a:alpha val="43137"/>
                  </a:srgbClr>
                </a:outerShdw>
              </a:effectLst>
            </a:endParaRPr>
          </a:p>
        </p:txBody>
      </p:sp>
      <p:cxnSp>
        <p:nvCxnSpPr>
          <p:cNvPr id="108" name="Straight Arrow Connector 99">
            <a:extLst>
              <a:ext uri="{FF2B5EF4-FFF2-40B4-BE49-F238E27FC236}">
                <a16:creationId xmlns:a16="http://schemas.microsoft.com/office/drawing/2014/main" id="{21DCD8B0-839F-A84A-BCD9-9244E563E6DE}"/>
              </a:ext>
            </a:extLst>
          </p:cNvPr>
          <p:cNvCxnSpPr>
            <a:stCxn id="107" idx="3"/>
          </p:cNvCxnSpPr>
          <p:nvPr/>
        </p:nvCxnSpPr>
        <p:spPr>
          <a:xfrm flipV="1">
            <a:off x="6737161" y="4572387"/>
            <a:ext cx="165900" cy="208007"/>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9" name="Straight Arrow Connector 100">
            <a:extLst>
              <a:ext uri="{FF2B5EF4-FFF2-40B4-BE49-F238E27FC236}">
                <a16:creationId xmlns:a16="http://schemas.microsoft.com/office/drawing/2014/main" id="{9DFD7E08-25E8-2949-8048-7A757189C111}"/>
              </a:ext>
            </a:extLst>
          </p:cNvPr>
          <p:cNvCxnSpPr/>
          <p:nvPr/>
        </p:nvCxnSpPr>
        <p:spPr>
          <a:xfrm flipH="1" flipV="1">
            <a:off x="5609247" y="4508880"/>
            <a:ext cx="260959" cy="22535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B498DFAF-2572-7646-8566-3A298278B9B3}"/>
              </a:ext>
            </a:extLst>
          </p:cNvPr>
          <p:cNvSpPr/>
          <p:nvPr/>
        </p:nvSpPr>
        <p:spPr>
          <a:xfrm>
            <a:off x="7332777" y="4125594"/>
            <a:ext cx="595035" cy="369332"/>
          </a:xfrm>
          <a:prstGeom prst="rect">
            <a:avLst/>
          </a:prstGeom>
        </p:spPr>
        <p:txBody>
          <a:bodyPr wrap="none">
            <a:spAutoFit/>
          </a:bodyPr>
          <a:lstStyle/>
          <a:p>
            <a:r>
              <a:rPr lang="en-US" altLang="zh-CN" dirty="0"/>
              <a:t>awk</a:t>
            </a:r>
            <a:endParaRPr lang="zh-CN" altLang="en-US" dirty="0"/>
          </a:p>
        </p:txBody>
      </p:sp>
      <p:sp>
        <p:nvSpPr>
          <p:cNvPr id="110" name="Flowchart: Connector 3">
            <a:extLst>
              <a:ext uri="{FF2B5EF4-FFF2-40B4-BE49-F238E27FC236}">
                <a16:creationId xmlns:a16="http://schemas.microsoft.com/office/drawing/2014/main" id="{928B29E4-39DE-BA43-B24F-76360B99512E}"/>
              </a:ext>
            </a:extLst>
          </p:cNvPr>
          <p:cNvSpPr/>
          <p:nvPr/>
        </p:nvSpPr>
        <p:spPr>
          <a:xfrm>
            <a:off x="5417264" y="34875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11" name="Flowchart: Connector 17">
            <a:extLst>
              <a:ext uri="{FF2B5EF4-FFF2-40B4-BE49-F238E27FC236}">
                <a16:creationId xmlns:a16="http://schemas.microsoft.com/office/drawing/2014/main" id="{E98A1B2B-40E3-EB40-8D4B-8BAA513B15E1}"/>
              </a:ext>
            </a:extLst>
          </p:cNvPr>
          <p:cNvSpPr/>
          <p:nvPr/>
        </p:nvSpPr>
        <p:spPr>
          <a:xfrm>
            <a:off x="6369798" y="3485570"/>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12" name="矩形 111">
            <a:extLst>
              <a:ext uri="{FF2B5EF4-FFF2-40B4-BE49-F238E27FC236}">
                <a16:creationId xmlns:a16="http://schemas.microsoft.com/office/drawing/2014/main" id="{ACDFB0D9-4210-6E42-9CF3-D9631EAEF67B}"/>
              </a:ext>
            </a:extLst>
          </p:cNvPr>
          <p:cNvSpPr/>
          <p:nvPr/>
        </p:nvSpPr>
        <p:spPr>
          <a:xfrm>
            <a:off x="7380312" y="3433970"/>
            <a:ext cx="569387" cy="369332"/>
          </a:xfrm>
          <a:prstGeom prst="rect">
            <a:avLst/>
          </a:prstGeom>
        </p:spPr>
        <p:txBody>
          <a:bodyPr wrap="none">
            <a:spAutoFit/>
          </a:bodyPr>
          <a:lstStyle/>
          <a:p>
            <a:r>
              <a:rPr lang="en-US" altLang="zh-CN" dirty="0"/>
              <a:t>sort</a:t>
            </a:r>
            <a:endParaRPr lang="zh-CN" altLang="en-US" dirty="0"/>
          </a:p>
        </p:txBody>
      </p:sp>
      <p:cxnSp>
        <p:nvCxnSpPr>
          <p:cNvPr id="113" name="Straight Arrow Connector 12">
            <a:extLst>
              <a:ext uri="{FF2B5EF4-FFF2-40B4-BE49-F238E27FC236}">
                <a16:creationId xmlns:a16="http://schemas.microsoft.com/office/drawing/2014/main" id="{F5A94565-D004-1C4A-B5EA-3A0671D8D428}"/>
              </a:ext>
            </a:extLst>
          </p:cNvPr>
          <p:cNvCxnSpPr/>
          <p:nvPr/>
        </p:nvCxnSpPr>
        <p:spPr>
          <a:xfrm flipV="1">
            <a:off x="5570460" y="2963295"/>
            <a:ext cx="292313" cy="465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4" name="Straight Arrow Connector 21">
            <a:extLst>
              <a:ext uri="{FF2B5EF4-FFF2-40B4-BE49-F238E27FC236}">
                <a16:creationId xmlns:a16="http://schemas.microsoft.com/office/drawing/2014/main" id="{7289A96F-E6F7-3D4D-8D6D-F1A810076058}"/>
              </a:ext>
            </a:extLst>
          </p:cNvPr>
          <p:cNvCxnSpPr>
            <a:cxnSpLocks/>
          </p:cNvCxnSpPr>
          <p:nvPr/>
        </p:nvCxnSpPr>
        <p:spPr>
          <a:xfrm flipH="1" flipV="1">
            <a:off x="6209014" y="3028134"/>
            <a:ext cx="204747" cy="36813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5" name="Flowchart: Connector 6">
            <a:extLst>
              <a:ext uri="{FF2B5EF4-FFF2-40B4-BE49-F238E27FC236}">
                <a16:creationId xmlns:a16="http://schemas.microsoft.com/office/drawing/2014/main" id="{93661839-5812-3C44-8025-D04C61731FE3}"/>
              </a:ext>
            </a:extLst>
          </p:cNvPr>
          <p:cNvSpPr/>
          <p:nvPr/>
        </p:nvSpPr>
        <p:spPr>
          <a:xfrm>
            <a:off x="5944928" y="2699084"/>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17" name="矩形 116">
            <a:extLst>
              <a:ext uri="{FF2B5EF4-FFF2-40B4-BE49-F238E27FC236}">
                <a16:creationId xmlns:a16="http://schemas.microsoft.com/office/drawing/2014/main" id="{F5952BBD-3B34-4940-B82E-38618F0B64EF}"/>
              </a:ext>
            </a:extLst>
          </p:cNvPr>
          <p:cNvSpPr/>
          <p:nvPr/>
        </p:nvSpPr>
        <p:spPr>
          <a:xfrm>
            <a:off x="7332777" y="2599637"/>
            <a:ext cx="877163" cy="369332"/>
          </a:xfrm>
          <a:prstGeom prst="rect">
            <a:avLst/>
          </a:prstGeom>
        </p:spPr>
        <p:txBody>
          <a:bodyPr wrap="none">
            <a:spAutoFit/>
          </a:bodyPr>
          <a:lstStyle/>
          <a:p>
            <a:r>
              <a:rPr lang="en-US" altLang="zh-CN" dirty="0"/>
              <a:t>unique</a:t>
            </a:r>
            <a:endParaRPr lang="zh-CN" altLang="en-US" dirty="0"/>
          </a:p>
        </p:txBody>
      </p:sp>
      <p:sp>
        <p:nvSpPr>
          <p:cNvPr id="118" name="矩形 117">
            <a:extLst>
              <a:ext uri="{FF2B5EF4-FFF2-40B4-BE49-F238E27FC236}">
                <a16:creationId xmlns:a16="http://schemas.microsoft.com/office/drawing/2014/main" id="{B909F1CE-EE36-7F45-A516-C7B540895DA2}"/>
              </a:ext>
            </a:extLst>
          </p:cNvPr>
          <p:cNvSpPr/>
          <p:nvPr/>
        </p:nvSpPr>
        <p:spPr>
          <a:xfrm rot="5400000">
            <a:off x="7313311" y="1882294"/>
            <a:ext cx="748923" cy="769441"/>
          </a:xfrm>
          <a:prstGeom prst="rect">
            <a:avLst/>
          </a:prstGeom>
        </p:spPr>
        <p:txBody>
          <a:bodyPr wrap="none">
            <a:spAutoFit/>
          </a:bodyPr>
          <a:lstStyle/>
          <a:p>
            <a:r>
              <a:rPr lang="en-US" altLang="zh-CN" sz="4400" dirty="0"/>
              <a:t>…</a:t>
            </a:r>
            <a:endParaRPr lang="zh-CN" altLang="en-US" sz="4400" dirty="0"/>
          </a:p>
        </p:txBody>
      </p:sp>
      <p:cxnSp>
        <p:nvCxnSpPr>
          <p:cNvPr id="119" name="Straight Arrow Connector 21">
            <a:extLst>
              <a:ext uri="{FF2B5EF4-FFF2-40B4-BE49-F238E27FC236}">
                <a16:creationId xmlns:a16="http://schemas.microsoft.com/office/drawing/2014/main" id="{7B9AD9D8-7BA6-E147-BE58-38EF50747A5A}"/>
              </a:ext>
            </a:extLst>
          </p:cNvPr>
          <p:cNvCxnSpPr>
            <a:cxnSpLocks/>
          </p:cNvCxnSpPr>
          <p:nvPr/>
        </p:nvCxnSpPr>
        <p:spPr>
          <a:xfrm flipV="1">
            <a:off x="6042324" y="2313689"/>
            <a:ext cx="2774" cy="28594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直线连接符 12">
            <a:extLst>
              <a:ext uri="{FF2B5EF4-FFF2-40B4-BE49-F238E27FC236}">
                <a16:creationId xmlns:a16="http://schemas.microsoft.com/office/drawing/2014/main" id="{0070ADC9-CC95-A640-85F7-B356EE9044A8}"/>
              </a:ext>
            </a:extLst>
          </p:cNvPr>
          <p:cNvCxnSpPr/>
          <p:nvPr/>
        </p:nvCxnSpPr>
        <p:spPr>
          <a:xfrm>
            <a:off x="4860032" y="1721498"/>
            <a:ext cx="0" cy="39178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8006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2B1482-3AD7-4548-8D57-A5A8F3D32CAC}"/>
              </a:ext>
            </a:extLst>
          </p:cNvPr>
          <p:cNvSpPr>
            <a:spLocks noGrp="1"/>
          </p:cNvSpPr>
          <p:nvPr>
            <p:ph type="title"/>
          </p:nvPr>
        </p:nvSpPr>
        <p:spPr/>
        <p:txBody>
          <a:bodyPr/>
          <a:lstStyle/>
          <a:p>
            <a:r>
              <a:rPr kumimoji="1" lang="en-US" altLang="zh-CN" dirty="0"/>
              <a:t>A typical DAG runtime</a:t>
            </a:r>
            <a:endParaRPr kumimoji="1" lang="zh-CN" altLang="en-US" dirty="0"/>
          </a:p>
        </p:txBody>
      </p:sp>
      <p:sp>
        <p:nvSpPr>
          <p:cNvPr id="4" name="灯片编号占位符 3">
            <a:extLst>
              <a:ext uri="{FF2B5EF4-FFF2-40B4-BE49-F238E27FC236}">
                <a16:creationId xmlns:a16="http://schemas.microsoft.com/office/drawing/2014/main" id="{2DC114D0-DF95-D548-8222-0693DFA5F2C3}"/>
              </a:ext>
            </a:extLst>
          </p:cNvPr>
          <p:cNvSpPr>
            <a:spLocks noGrp="1"/>
          </p:cNvSpPr>
          <p:nvPr>
            <p:ph type="sldNum" sz="quarter" idx="12"/>
          </p:nvPr>
        </p:nvSpPr>
        <p:spPr/>
        <p:txBody>
          <a:bodyPr/>
          <a:lstStyle/>
          <a:p>
            <a:fld id="{ADE361C3-C043-4A6E-BDCE-8DA1E7D90A3B}" type="slidenum">
              <a:rPr lang="zh-CN" altLang="en-US" smtClean="0"/>
              <a:t>84</a:t>
            </a:fld>
            <a:endParaRPr lang="zh-CN" altLang="en-US"/>
          </a:p>
        </p:txBody>
      </p:sp>
      <p:sp>
        <p:nvSpPr>
          <p:cNvPr id="5" name="Rectangle 632">
            <a:extLst>
              <a:ext uri="{FF2B5EF4-FFF2-40B4-BE49-F238E27FC236}">
                <a16:creationId xmlns:a16="http://schemas.microsoft.com/office/drawing/2014/main" id="{2CB73904-5802-A843-92CE-05CEEC7DD025}"/>
              </a:ext>
            </a:extLst>
          </p:cNvPr>
          <p:cNvSpPr/>
          <p:nvPr/>
        </p:nvSpPr>
        <p:spPr>
          <a:xfrm>
            <a:off x="592806" y="1141183"/>
            <a:ext cx="7958387" cy="892552"/>
          </a:xfrm>
          <a:prstGeom prst="rect">
            <a:avLst/>
          </a:prstGeom>
          <a:solidFill>
            <a:srgbClr val="F5FED6"/>
          </a:solidFill>
          <a:effectLst>
            <a:outerShdw blurRad="63500" sx="102000" sy="102000" algn="ctr" rotWithShape="0">
              <a:prstClr val="black">
                <a:alpha val="40000"/>
              </a:prstClr>
            </a:outerShdw>
          </a:effectLst>
        </p:spPr>
        <p:txBody>
          <a:bodyPr wrap="square" lIns="72000" rIns="72000">
            <a:spAutoFit/>
          </a:bodyPr>
          <a:lstStyle/>
          <a:p>
            <a:r>
              <a:rPr lang="en-US" altLang="zh-CN" sz="2800" dirty="0">
                <a:effectLst>
                  <a:outerShdw blurRad="38100" dist="38100" dir="2700000" algn="tl">
                    <a:srgbClr val="000000">
                      <a:alpha val="43137"/>
                    </a:srgbClr>
                  </a:outerShdw>
                </a:effectLst>
                <a:latin typeface="Candara" pitchFamily="34" charset="0"/>
                <a:ea typeface="Verdana" pitchFamily="34" charset="0"/>
                <a:cs typeface="Verdana" pitchFamily="34" charset="0"/>
              </a:rPr>
              <a:t>Vertices</a:t>
            </a:r>
            <a:r>
              <a:rPr lang="en-US" altLang="zh-CN" sz="2800" dirty="0">
                <a:latin typeface="Candara" pitchFamily="34" charset="0"/>
                <a:ea typeface="Verdana" pitchFamily="34" charset="0"/>
                <a:cs typeface="Verdana" pitchFamily="34" charset="0"/>
              </a:rPr>
              <a:t> </a:t>
            </a:r>
            <a:r>
              <a:rPr lang="en-US" altLang="zh-CN" dirty="0">
                <a:latin typeface="Candara" pitchFamily="34" charset="0"/>
                <a:ea typeface="Verdana" pitchFamily="34" charset="0"/>
                <a:cs typeface="Verdana" pitchFamily="34" charset="0"/>
              </a:rPr>
              <a:t>(V)  run arbitrary app code,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exchange</a:t>
            </a:r>
            <a:r>
              <a:rPr lang="en-US" altLang="zh-CN" dirty="0">
                <a:latin typeface="Candara" pitchFamily="34" charset="0"/>
                <a:ea typeface="Verdana" pitchFamily="34" charset="0"/>
                <a:cs typeface="Verdana" pitchFamily="34" charset="0"/>
              </a:rPr>
              <a:t> data through </a:t>
            </a:r>
            <a:br>
              <a:rPr lang="en-US" altLang="zh-CN" dirty="0">
                <a:latin typeface="Candara" pitchFamily="34" charset="0"/>
                <a:ea typeface="Verdana" pitchFamily="34" charset="0"/>
                <a:cs typeface="Verdana" pitchFamily="34" charset="0"/>
              </a:rPr>
            </a:br>
            <a:r>
              <a:rPr lang="en-US" altLang="zh-CN" dirty="0">
                <a:latin typeface="Candara" pitchFamily="34" charset="0"/>
                <a:ea typeface="Verdana" pitchFamily="34" charset="0"/>
                <a:cs typeface="Verdana" pitchFamily="34" charset="0"/>
              </a:rPr>
              <a:t>TCP pipes etc., and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communicate</a:t>
            </a:r>
            <a:r>
              <a:rPr lang="en-US" altLang="zh-CN" dirty="0">
                <a:latin typeface="Candara" pitchFamily="34" charset="0"/>
                <a:ea typeface="Verdana" pitchFamily="34" charset="0"/>
                <a:cs typeface="Verdana" pitchFamily="34" charset="0"/>
              </a:rPr>
              <a:t> with JM to report status</a:t>
            </a:r>
          </a:p>
        </p:txBody>
      </p:sp>
      <p:sp>
        <p:nvSpPr>
          <p:cNvPr id="6" name="Freeform 234">
            <a:extLst>
              <a:ext uri="{FF2B5EF4-FFF2-40B4-BE49-F238E27FC236}">
                <a16:creationId xmlns:a16="http://schemas.microsoft.com/office/drawing/2014/main" id="{2735442F-019C-A649-9677-7A3BD3865880}"/>
              </a:ext>
            </a:extLst>
          </p:cNvPr>
          <p:cNvSpPr>
            <a:spLocks/>
          </p:cNvSpPr>
          <p:nvPr/>
        </p:nvSpPr>
        <p:spPr bwMode="auto">
          <a:xfrm>
            <a:off x="1903271" y="3280535"/>
            <a:ext cx="5557033" cy="703078"/>
          </a:xfrm>
          <a:custGeom>
            <a:avLst/>
            <a:gdLst>
              <a:gd name="T0" fmla="*/ 484 w 2632"/>
              <a:gd name="T1" fmla="*/ 100 h 374"/>
              <a:gd name="T2" fmla="*/ 698 w 2632"/>
              <a:gd name="T3" fmla="*/ 106 h 374"/>
              <a:gd name="T4" fmla="*/ 1192 w 2632"/>
              <a:gd name="T5" fmla="*/ 96 h 374"/>
              <a:gd name="T6" fmla="*/ 1220 w 2632"/>
              <a:gd name="T7" fmla="*/ 92 h 374"/>
              <a:gd name="T8" fmla="*/ 1334 w 2632"/>
              <a:gd name="T9" fmla="*/ 60 h 374"/>
              <a:gd name="T10" fmla="*/ 1452 w 2632"/>
              <a:gd name="T11" fmla="*/ 28 h 374"/>
              <a:gd name="T12" fmla="*/ 1480 w 2632"/>
              <a:gd name="T13" fmla="*/ 24 h 374"/>
              <a:gd name="T14" fmla="*/ 1968 w 2632"/>
              <a:gd name="T15" fmla="*/ 2 h 374"/>
              <a:gd name="T16" fmla="*/ 2124 w 2632"/>
              <a:gd name="T17" fmla="*/ 2 h 374"/>
              <a:gd name="T18" fmla="*/ 2436 w 2632"/>
              <a:gd name="T19" fmla="*/ 20 h 374"/>
              <a:gd name="T20" fmla="*/ 2498 w 2632"/>
              <a:gd name="T21" fmla="*/ 24 h 374"/>
              <a:gd name="T22" fmla="*/ 2558 w 2632"/>
              <a:gd name="T23" fmla="*/ 50 h 374"/>
              <a:gd name="T24" fmla="*/ 2610 w 2632"/>
              <a:gd name="T25" fmla="*/ 102 h 374"/>
              <a:gd name="T26" fmla="*/ 2628 w 2632"/>
              <a:gd name="T27" fmla="*/ 142 h 374"/>
              <a:gd name="T28" fmla="*/ 2632 w 2632"/>
              <a:gd name="T29" fmla="*/ 168 h 374"/>
              <a:gd name="T30" fmla="*/ 2624 w 2632"/>
              <a:gd name="T31" fmla="*/ 212 h 374"/>
              <a:gd name="T32" fmla="*/ 2588 w 2632"/>
              <a:gd name="T33" fmla="*/ 286 h 374"/>
              <a:gd name="T34" fmla="*/ 2554 w 2632"/>
              <a:gd name="T35" fmla="*/ 324 h 374"/>
              <a:gd name="T36" fmla="*/ 2514 w 2632"/>
              <a:gd name="T37" fmla="*/ 348 h 374"/>
              <a:gd name="T38" fmla="*/ 2488 w 2632"/>
              <a:gd name="T39" fmla="*/ 352 h 374"/>
              <a:gd name="T40" fmla="*/ 2192 w 2632"/>
              <a:gd name="T41" fmla="*/ 372 h 374"/>
              <a:gd name="T42" fmla="*/ 2056 w 2632"/>
              <a:gd name="T43" fmla="*/ 374 h 374"/>
              <a:gd name="T44" fmla="*/ 1788 w 2632"/>
              <a:gd name="T45" fmla="*/ 366 h 374"/>
              <a:gd name="T46" fmla="*/ 1556 w 2632"/>
              <a:gd name="T47" fmla="*/ 340 h 374"/>
              <a:gd name="T48" fmla="*/ 1490 w 2632"/>
              <a:gd name="T49" fmla="*/ 320 h 374"/>
              <a:gd name="T50" fmla="*/ 1450 w 2632"/>
              <a:gd name="T51" fmla="*/ 286 h 374"/>
              <a:gd name="T52" fmla="*/ 1336 w 2632"/>
              <a:gd name="T53" fmla="*/ 212 h 374"/>
              <a:gd name="T54" fmla="*/ 1222 w 2632"/>
              <a:gd name="T55" fmla="*/ 172 h 374"/>
              <a:gd name="T56" fmla="*/ 1192 w 2632"/>
              <a:gd name="T57" fmla="*/ 168 h 374"/>
              <a:gd name="T58" fmla="*/ 702 w 2632"/>
              <a:gd name="T59" fmla="*/ 158 h 374"/>
              <a:gd name="T60" fmla="*/ 488 w 2632"/>
              <a:gd name="T61" fmla="*/ 164 h 374"/>
              <a:gd name="T62" fmla="*/ 458 w 2632"/>
              <a:gd name="T63" fmla="*/ 172 h 374"/>
              <a:gd name="T64" fmla="*/ 302 w 2632"/>
              <a:gd name="T65" fmla="*/ 190 h 374"/>
              <a:gd name="T66" fmla="*/ 136 w 2632"/>
              <a:gd name="T67" fmla="*/ 188 h 374"/>
              <a:gd name="T68" fmla="*/ 40 w 2632"/>
              <a:gd name="T69" fmla="*/ 170 h 374"/>
              <a:gd name="T70" fmla="*/ 10 w 2632"/>
              <a:gd name="T71" fmla="*/ 156 h 374"/>
              <a:gd name="T72" fmla="*/ 0 w 2632"/>
              <a:gd name="T73" fmla="*/ 136 h 374"/>
              <a:gd name="T74" fmla="*/ 4 w 2632"/>
              <a:gd name="T75" fmla="*/ 120 h 374"/>
              <a:gd name="T76" fmla="*/ 28 w 2632"/>
              <a:gd name="T77" fmla="*/ 98 h 374"/>
              <a:gd name="T78" fmla="*/ 102 w 2632"/>
              <a:gd name="T79" fmla="*/ 78 h 374"/>
              <a:gd name="T80" fmla="*/ 222 w 2632"/>
              <a:gd name="T81" fmla="*/ 70 h 374"/>
              <a:gd name="T82" fmla="*/ 382 w 2632"/>
              <a:gd name="T83" fmla="*/ 78 h 374"/>
              <a:gd name="T84" fmla="*/ 460 w 2632"/>
              <a:gd name="T85" fmla="*/ 92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32"/>
              <a:gd name="T130" fmla="*/ 0 h 374"/>
              <a:gd name="T131" fmla="*/ 2632 w 2632"/>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32" h="374">
                <a:moveTo>
                  <a:pt x="472" y="96"/>
                </a:moveTo>
                <a:lnTo>
                  <a:pt x="472" y="96"/>
                </a:lnTo>
                <a:lnTo>
                  <a:pt x="484" y="100"/>
                </a:lnTo>
                <a:lnTo>
                  <a:pt x="510" y="102"/>
                </a:lnTo>
                <a:lnTo>
                  <a:pt x="590" y="106"/>
                </a:lnTo>
                <a:lnTo>
                  <a:pt x="698" y="106"/>
                </a:lnTo>
                <a:lnTo>
                  <a:pt x="820" y="104"/>
                </a:lnTo>
                <a:lnTo>
                  <a:pt x="1058" y="100"/>
                </a:lnTo>
                <a:lnTo>
                  <a:pt x="1192" y="96"/>
                </a:lnTo>
                <a:lnTo>
                  <a:pt x="1204" y="96"/>
                </a:lnTo>
                <a:lnTo>
                  <a:pt x="1220" y="92"/>
                </a:lnTo>
                <a:lnTo>
                  <a:pt x="1254" y="84"/>
                </a:lnTo>
                <a:lnTo>
                  <a:pt x="1292" y="74"/>
                </a:lnTo>
                <a:lnTo>
                  <a:pt x="1334" y="60"/>
                </a:lnTo>
                <a:lnTo>
                  <a:pt x="1376" y="46"/>
                </a:lnTo>
                <a:lnTo>
                  <a:pt x="1416" y="36"/>
                </a:lnTo>
                <a:lnTo>
                  <a:pt x="1452" y="28"/>
                </a:lnTo>
                <a:lnTo>
                  <a:pt x="1466" y="24"/>
                </a:lnTo>
                <a:lnTo>
                  <a:pt x="1480" y="24"/>
                </a:lnTo>
                <a:lnTo>
                  <a:pt x="1694" y="12"/>
                </a:lnTo>
                <a:lnTo>
                  <a:pt x="1874" y="4"/>
                </a:lnTo>
                <a:lnTo>
                  <a:pt x="1968" y="2"/>
                </a:lnTo>
                <a:lnTo>
                  <a:pt x="2056" y="0"/>
                </a:lnTo>
                <a:lnTo>
                  <a:pt x="2124" y="2"/>
                </a:lnTo>
                <a:lnTo>
                  <a:pt x="2194" y="4"/>
                </a:lnTo>
                <a:lnTo>
                  <a:pt x="2330" y="12"/>
                </a:lnTo>
                <a:lnTo>
                  <a:pt x="2436" y="20"/>
                </a:lnTo>
                <a:lnTo>
                  <a:pt x="2488" y="24"/>
                </a:lnTo>
                <a:lnTo>
                  <a:pt x="2498" y="24"/>
                </a:lnTo>
                <a:lnTo>
                  <a:pt x="2510" y="28"/>
                </a:lnTo>
                <a:lnTo>
                  <a:pt x="2534" y="36"/>
                </a:lnTo>
                <a:lnTo>
                  <a:pt x="2558" y="50"/>
                </a:lnTo>
                <a:lnTo>
                  <a:pt x="2580" y="68"/>
                </a:lnTo>
                <a:lnTo>
                  <a:pt x="2600" y="90"/>
                </a:lnTo>
                <a:lnTo>
                  <a:pt x="2610" y="102"/>
                </a:lnTo>
                <a:lnTo>
                  <a:pt x="2618" y="116"/>
                </a:lnTo>
                <a:lnTo>
                  <a:pt x="2624" y="128"/>
                </a:lnTo>
                <a:lnTo>
                  <a:pt x="2628" y="142"/>
                </a:lnTo>
                <a:lnTo>
                  <a:pt x="2630" y="154"/>
                </a:lnTo>
                <a:lnTo>
                  <a:pt x="2632" y="168"/>
                </a:lnTo>
                <a:lnTo>
                  <a:pt x="2632" y="182"/>
                </a:lnTo>
                <a:lnTo>
                  <a:pt x="2628" y="196"/>
                </a:lnTo>
                <a:lnTo>
                  <a:pt x="2624" y="212"/>
                </a:lnTo>
                <a:lnTo>
                  <a:pt x="2620" y="228"/>
                </a:lnTo>
                <a:lnTo>
                  <a:pt x="2606" y="258"/>
                </a:lnTo>
                <a:lnTo>
                  <a:pt x="2588" y="286"/>
                </a:lnTo>
                <a:lnTo>
                  <a:pt x="2576" y="300"/>
                </a:lnTo>
                <a:lnTo>
                  <a:pt x="2566" y="312"/>
                </a:lnTo>
                <a:lnTo>
                  <a:pt x="2554" y="324"/>
                </a:lnTo>
                <a:lnTo>
                  <a:pt x="2540" y="334"/>
                </a:lnTo>
                <a:lnTo>
                  <a:pt x="2528" y="342"/>
                </a:lnTo>
                <a:lnTo>
                  <a:pt x="2514" y="348"/>
                </a:lnTo>
                <a:lnTo>
                  <a:pt x="2502" y="350"/>
                </a:lnTo>
                <a:lnTo>
                  <a:pt x="2488" y="352"/>
                </a:lnTo>
                <a:lnTo>
                  <a:pt x="2432" y="356"/>
                </a:lnTo>
                <a:lnTo>
                  <a:pt x="2324" y="364"/>
                </a:lnTo>
                <a:lnTo>
                  <a:pt x="2192" y="372"/>
                </a:lnTo>
                <a:lnTo>
                  <a:pt x="2122" y="374"/>
                </a:lnTo>
                <a:lnTo>
                  <a:pt x="2056" y="374"/>
                </a:lnTo>
                <a:lnTo>
                  <a:pt x="1970" y="374"/>
                </a:lnTo>
                <a:lnTo>
                  <a:pt x="1880" y="372"/>
                </a:lnTo>
                <a:lnTo>
                  <a:pt x="1788" y="366"/>
                </a:lnTo>
                <a:lnTo>
                  <a:pt x="1700" y="360"/>
                </a:lnTo>
                <a:lnTo>
                  <a:pt x="1622" y="350"/>
                </a:lnTo>
                <a:lnTo>
                  <a:pt x="1556" y="340"/>
                </a:lnTo>
                <a:lnTo>
                  <a:pt x="1530" y="332"/>
                </a:lnTo>
                <a:lnTo>
                  <a:pt x="1508" y="326"/>
                </a:lnTo>
                <a:lnTo>
                  <a:pt x="1490" y="320"/>
                </a:lnTo>
                <a:lnTo>
                  <a:pt x="1480" y="312"/>
                </a:lnTo>
                <a:lnTo>
                  <a:pt x="1450" y="286"/>
                </a:lnTo>
                <a:lnTo>
                  <a:pt x="1414" y="260"/>
                </a:lnTo>
                <a:lnTo>
                  <a:pt x="1376" y="234"/>
                </a:lnTo>
                <a:lnTo>
                  <a:pt x="1336" y="212"/>
                </a:lnTo>
                <a:lnTo>
                  <a:pt x="1296" y="194"/>
                </a:lnTo>
                <a:lnTo>
                  <a:pt x="1258" y="180"/>
                </a:lnTo>
                <a:lnTo>
                  <a:pt x="1222" y="172"/>
                </a:lnTo>
                <a:lnTo>
                  <a:pt x="1206" y="168"/>
                </a:lnTo>
                <a:lnTo>
                  <a:pt x="1192" y="168"/>
                </a:lnTo>
                <a:lnTo>
                  <a:pt x="1056" y="164"/>
                </a:lnTo>
                <a:lnTo>
                  <a:pt x="824" y="158"/>
                </a:lnTo>
                <a:lnTo>
                  <a:pt x="702" y="158"/>
                </a:lnTo>
                <a:lnTo>
                  <a:pt x="594" y="158"/>
                </a:lnTo>
                <a:lnTo>
                  <a:pt x="514" y="162"/>
                </a:lnTo>
                <a:lnTo>
                  <a:pt x="488" y="164"/>
                </a:lnTo>
                <a:lnTo>
                  <a:pt x="472" y="168"/>
                </a:lnTo>
                <a:lnTo>
                  <a:pt x="458" y="172"/>
                </a:lnTo>
                <a:lnTo>
                  <a:pt x="438" y="176"/>
                </a:lnTo>
                <a:lnTo>
                  <a:pt x="378" y="184"/>
                </a:lnTo>
                <a:lnTo>
                  <a:pt x="302" y="190"/>
                </a:lnTo>
                <a:lnTo>
                  <a:pt x="218" y="190"/>
                </a:lnTo>
                <a:lnTo>
                  <a:pt x="176" y="190"/>
                </a:lnTo>
                <a:lnTo>
                  <a:pt x="136" y="188"/>
                </a:lnTo>
                <a:lnTo>
                  <a:pt x="100" y="184"/>
                </a:lnTo>
                <a:lnTo>
                  <a:pt x="68" y="178"/>
                </a:lnTo>
                <a:lnTo>
                  <a:pt x="40" y="170"/>
                </a:lnTo>
                <a:lnTo>
                  <a:pt x="28" y="166"/>
                </a:lnTo>
                <a:lnTo>
                  <a:pt x="18" y="162"/>
                </a:lnTo>
                <a:lnTo>
                  <a:pt x="10" y="156"/>
                </a:lnTo>
                <a:lnTo>
                  <a:pt x="4" y="150"/>
                </a:lnTo>
                <a:lnTo>
                  <a:pt x="2" y="144"/>
                </a:lnTo>
                <a:lnTo>
                  <a:pt x="0" y="136"/>
                </a:lnTo>
                <a:lnTo>
                  <a:pt x="2" y="128"/>
                </a:lnTo>
                <a:lnTo>
                  <a:pt x="4" y="120"/>
                </a:lnTo>
                <a:lnTo>
                  <a:pt x="10" y="112"/>
                </a:lnTo>
                <a:lnTo>
                  <a:pt x="18" y="104"/>
                </a:lnTo>
                <a:lnTo>
                  <a:pt x="28" y="98"/>
                </a:lnTo>
                <a:lnTo>
                  <a:pt x="40" y="94"/>
                </a:lnTo>
                <a:lnTo>
                  <a:pt x="68" y="84"/>
                </a:lnTo>
                <a:lnTo>
                  <a:pt x="102" y="78"/>
                </a:lnTo>
                <a:lnTo>
                  <a:pt x="140" y="74"/>
                </a:lnTo>
                <a:lnTo>
                  <a:pt x="180" y="70"/>
                </a:lnTo>
                <a:lnTo>
                  <a:pt x="222" y="70"/>
                </a:lnTo>
                <a:lnTo>
                  <a:pt x="264" y="70"/>
                </a:lnTo>
                <a:lnTo>
                  <a:pt x="306" y="72"/>
                </a:lnTo>
                <a:lnTo>
                  <a:pt x="382" y="78"/>
                </a:lnTo>
                <a:lnTo>
                  <a:pt x="414" y="82"/>
                </a:lnTo>
                <a:lnTo>
                  <a:pt x="442" y="86"/>
                </a:lnTo>
                <a:lnTo>
                  <a:pt x="460" y="92"/>
                </a:lnTo>
                <a:lnTo>
                  <a:pt x="472" y="96"/>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7" name="Rectangle 247">
            <a:extLst>
              <a:ext uri="{FF2B5EF4-FFF2-40B4-BE49-F238E27FC236}">
                <a16:creationId xmlns:a16="http://schemas.microsoft.com/office/drawing/2014/main" id="{66D6C170-C721-1F40-B8C0-EDEE137B140E}"/>
              </a:ext>
            </a:extLst>
          </p:cNvPr>
          <p:cNvSpPr>
            <a:spLocks noChangeArrowheads="1"/>
          </p:cNvSpPr>
          <p:nvPr/>
        </p:nvSpPr>
        <p:spPr bwMode="auto">
          <a:xfrm>
            <a:off x="4466432" y="2648893"/>
            <a:ext cx="2993873" cy="406056"/>
          </a:xfrm>
          <a:prstGeom prst="rect">
            <a:avLst/>
          </a:prstGeom>
          <a:solidFill>
            <a:srgbClr val="00FFF2"/>
          </a:solidFill>
          <a:ln w="4">
            <a:solidFill>
              <a:srgbClr val="000000"/>
            </a:solidFill>
            <a:miter lim="800000"/>
            <a:headEnd/>
            <a:tailEnd/>
          </a:ln>
        </p:spPr>
        <p:txBody>
          <a:bodyPr/>
          <a:lstStyle/>
          <a:p>
            <a:pPr eaLnBrk="1" hangingPunct="1"/>
            <a:endParaRPr lang="zh-CN" altLang="zh-CN" sz="1800"/>
          </a:p>
        </p:txBody>
      </p:sp>
      <p:sp>
        <p:nvSpPr>
          <p:cNvPr id="8" name="Rectangle 321">
            <a:extLst>
              <a:ext uri="{FF2B5EF4-FFF2-40B4-BE49-F238E27FC236}">
                <a16:creationId xmlns:a16="http://schemas.microsoft.com/office/drawing/2014/main" id="{1675C23C-05CB-5743-A4E9-9B6DE242C7E0}"/>
              </a:ext>
            </a:extLst>
          </p:cNvPr>
          <p:cNvSpPr>
            <a:spLocks noChangeArrowheads="1"/>
          </p:cNvSpPr>
          <p:nvPr/>
        </p:nvSpPr>
        <p:spPr bwMode="auto">
          <a:xfrm>
            <a:off x="4115950" y="4081165"/>
            <a:ext cx="608064" cy="541408"/>
          </a:xfrm>
          <a:prstGeom prst="rect">
            <a:avLst/>
          </a:prstGeom>
          <a:solidFill>
            <a:srgbClr val="00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ea typeface="+mn-ea"/>
              </a:rPr>
              <a:t>NS</a:t>
            </a:r>
            <a:endParaRPr lang="zh-CN" altLang="zh-CN" b="1" i="1" dirty="0">
              <a:solidFill>
                <a:schemeClr val="tx1"/>
              </a:solidFill>
              <a:effectLst>
                <a:outerShdw blurRad="38100" dist="38100" dir="2700000" algn="tl">
                  <a:srgbClr val="000000">
                    <a:alpha val="43137"/>
                  </a:srgbClr>
                </a:outerShdw>
              </a:effectLst>
              <a:latin typeface="Candara" pitchFamily="34" charset="0"/>
              <a:ea typeface="+mn-ea"/>
            </a:endParaRPr>
          </a:p>
        </p:txBody>
      </p:sp>
      <p:sp>
        <p:nvSpPr>
          <p:cNvPr id="9" name="Line 339">
            <a:extLst>
              <a:ext uri="{FF2B5EF4-FFF2-40B4-BE49-F238E27FC236}">
                <a16:creationId xmlns:a16="http://schemas.microsoft.com/office/drawing/2014/main" id="{8C6CC346-756D-C64E-A10F-EDCBCC3F2F8D}"/>
              </a:ext>
            </a:extLst>
          </p:cNvPr>
          <p:cNvSpPr>
            <a:spLocks noChangeShapeType="1"/>
          </p:cNvSpPr>
          <p:nvPr/>
        </p:nvSpPr>
        <p:spPr bwMode="auto">
          <a:xfrm flipH="1" flipV="1">
            <a:off x="2122850"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Freeform 340">
            <a:extLst>
              <a:ext uri="{FF2B5EF4-FFF2-40B4-BE49-F238E27FC236}">
                <a16:creationId xmlns:a16="http://schemas.microsoft.com/office/drawing/2014/main" id="{0DDBD8E5-E280-854D-8CCC-6097B615C032}"/>
              </a:ext>
            </a:extLst>
          </p:cNvPr>
          <p:cNvSpPr>
            <a:spLocks/>
          </p:cNvSpPr>
          <p:nvPr/>
        </p:nvSpPr>
        <p:spPr bwMode="auto">
          <a:xfrm>
            <a:off x="2093291"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1" name="Line 341">
            <a:extLst>
              <a:ext uri="{FF2B5EF4-FFF2-40B4-BE49-F238E27FC236}">
                <a16:creationId xmlns:a16="http://schemas.microsoft.com/office/drawing/2014/main" id="{AF6E5F51-D555-DC42-B815-E20A9E74BC28}"/>
              </a:ext>
            </a:extLst>
          </p:cNvPr>
          <p:cNvSpPr>
            <a:spLocks noChangeShapeType="1"/>
          </p:cNvSpPr>
          <p:nvPr/>
        </p:nvSpPr>
        <p:spPr bwMode="auto">
          <a:xfrm flipV="1">
            <a:off x="222419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Freeform 342">
            <a:extLst>
              <a:ext uri="{FF2B5EF4-FFF2-40B4-BE49-F238E27FC236}">
                <a16:creationId xmlns:a16="http://schemas.microsoft.com/office/drawing/2014/main" id="{87E7C422-7809-E442-8AC2-81D1A6D89816}"/>
              </a:ext>
            </a:extLst>
          </p:cNvPr>
          <p:cNvSpPr>
            <a:spLocks/>
          </p:cNvSpPr>
          <p:nvPr/>
        </p:nvSpPr>
        <p:spPr bwMode="auto">
          <a:xfrm>
            <a:off x="2274866"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3" name="Line 343">
            <a:extLst>
              <a:ext uri="{FF2B5EF4-FFF2-40B4-BE49-F238E27FC236}">
                <a16:creationId xmlns:a16="http://schemas.microsoft.com/office/drawing/2014/main" id="{ACF3F4F8-202C-1F47-AB0F-633E73548979}"/>
              </a:ext>
            </a:extLst>
          </p:cNvPr>
          <p:cNvSpPr>
            <a:spLocks noChangeShapeType="1"/>
          </p:cNvSpPr>
          <p:nvPr/>
        </p:nvSpPr>
        <p:spPr bwMode="auto">
          <a:xfrm flipH="1" flipV="1">
            <a:off x="2426882"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Freeform 344">
            <a:extLst>
              <a:ext uri="{FF2B5EF4-FFF2-40B4-BE49-F238E27FC236}">
                <a16:creationId xmlns:a16="http://schemas.microsoft.com/office/drawing/2014/main" id="{C7B66169-B57D-4C41-B435-30EA460878BE}"/>
              </a:ext>
            </a:extLst>
          </p:cNvPr>
          <p:cNvSpPr>
            <a:spLocks/>
          </p:cNvSpPr>
          <p:nvPr/>
        </p:nvSpPr>
        <p:spPr bwMode="auto">
          <a:xfrm>
            <a:off x="2397324"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5" name="Line 345">
            <a:extLst>
              <a:ext uri="{FF2B5EF4-FFF2-40B4-BE49-F238E27FC236}">
                <a16:creationId xmlns:a16="http://schemas.microsoft.com/office/drawing/2014/main" id="{9C5AF17C-9C65-304A-944B-0FF71BBA73EC}"/>
              </a:ext>
            </a:extLst>
          </p:cNvPr>
          <p:cNvSpPr>
            <a:spLocks noChangeShapeType="1"/>
          </p:cNvSpPr>
          <p:nvPr/>
        </p:nvSpPr>
        <p:spPr bwMode="auto">
          <a:xfrm flipV="1">
            <a:off x="2528226"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Freeform 346">
            <a:extLst>
              <a:ext uri="{FF2B5EF4-FFF2-40B4-BE49-F238E27FC236}">
                <a16:creationId xmlns:a16="http://schemas.microsoft.com/office/drawing/2014/main" id="{530EF4D2-0733-624B-9C6C-6CE2651F3273}"/>
              </a:ext>
            </a:extLst>
          </p:cNvPr>
          <p:cNvSpPr>
            <a:spLocks/>
          </p:cNvSpPr>
          <p:nvPr/>
        </p:nvSpPr>
        <p:spPr bwMode="auto">
          <a:xfrm>
            <a:off x="2578898"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7" name="Line 347">
            <a:extLst>
              <a:ext uri="{FF2B5EF4-FFF2-40B4-BE49-F238E27FC236}">
                <a16:creationId xmlns:a16="http://schemas.microsoft.com/office/drawing/2014/main" id="{FA76F568-A72A-2649-B302-27175F61EEA7}"/>
              </a:ext>
            </a:extLst>
          </p:cNvPr>
          <p:cNvSpPr>
            <a:spLocks noChangeShapeType="1"/>
          </p:cNvSpPr>
          <p:nvPr/>
        </p:nvSpPr>
        <p:spPr bwMode="auto">
          <a:xfrm flipH="1" flipV="1">
            <a:off x="273091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Freeform 348">
            <a:extLst>
              <a:ext uri="{FF2B5EF4-FFF2-40B4-BE49-F238E27FC236}">
                <a16:creationId xmlns:a16="http://schemas.microsoft.com/office/drawing/2014/main" id="{A77A23D4-E934-CC4B-B434-2AD0A53D6975}"/>
              </a:ext>
            </a:extLst>
          </p:cNvPr>
          <p:cNvSpPr>
            <a:spLocks/>
          </p:cNvSpPr>
          <p:nvPr/>
        </p:nvSpPr>
        <p:spPr bwMode="auto">
          <a:xfrm>
            <a:off x="2701356"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9" name="Line 349">
            <a:extLst>
              <a:ext uri="{FF2B5EF4-FFF2-40B4-BE49-F238E27FC236}">
                <a16:creationId xmlns:a16="http://schemas.microsoft.com/office/drawing/2014/main" id="{0103C254-37F5-BD4B-BA98-4E90F100FB32}"/>
              </a:ext>
            </a:extLst>
          </p:cNvPr>
          <p:cNvSpPr>
            <a:spLocks noChangeShapeType="1"/>
          </p:cNvSpPr>
          <p:nvPr/>
        </p:nvSpPr>
        <p:spPr bwMode="auto">
          <a:xfrm flipV="1">
            <a:off x="2832259" y="3491083"/>
            <a:ext cx="228024"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Freeform 350">
            <a:extLst>
              <a:ext uri="{FF2B5EF4-FFF2-40B4-BE49-F238E27FC236}">
                <a16:creationId xmlns:a16="http://schemas.microsoft.com/office/drawing/2014/main" id="{179468A7-C6FC-A942-BC19-E99ECE71BAEB}"/>
              </a:ext>
            </a:extLst>
          </p:cNvPr>
          <p:cNvSpPr>
            <a:spLocks/>
          </p:cNvSpPr>
          <p:nvPr/>
        </p:nvSpPr>
        <p:spPr bwMode="auto">
          <a:xfrm>
            <a:off x="3034947" y="3449725"/>
            <a:ext cx="59117" cy="63916"/>
          </a:xfrm>
          <a:custGeom>
            <a:avLst/>
            <a:gdLst>
              <a:gd name="T0" fmla="*/ 14 w 28"/>
              <a:gd name="T1" fmla="*/ 12 h 34"/>
              <a:gd name="T2" fmla="*/ 14 w 28"/>
              <a:gd name="T3" fmla="*/ 12 h 34"/>
              <a:gd name="T4" fmla="*/ 0 w 28"/>
              <a:gd name="T5" fmla="*/ 22 h 34"/>
              <a:gd name="T6" fmla="*/ 16 w 28"/>
              <a:gd name="T7" fmla="*/ 34 h 34"/>
              <a:gd name="T8" fmla="*/ 16 w 28"/>
              <a:gd name="T9" fmla="*/ 34 h 34"/>
              <a:gd name="T10" fmla="*/ 22 w 28"/>
              <a:gd name="T11" fmla="*/ 18 h 34"/>
              <a:gd name="T12" fmla="*/ 22 w 28"/>
              <a:gd name="T13" fmla="*/ 18 h 34"/>
              <a:gd name="T14" fmla="*/ 28 w 28"/>
              <a:gd name="T15" fmla="*/ 0 h 34"/>
              <a:gd name="T16" fmla="*/ 28 w 28"/>
              <a:gd name="T17" fmla="*/ 0 h 34"/>
              <a:gd name="T18" fmla="*/ 14 w 28"/>
              <a:gd name="T19" fmla="*/ 12 h 34"/>
              <a:gd name="T20" fmla="*/ 14 w 28"/>
              <a:gd name="T21" fmla="*/ 12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4"/>
              <a:gd name="T35" fmla="*/ 28 w 28"/>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4">
                <a:moveTo>
                  <a:pt x="14" y="12"/>
                </a:moveTo>
                <a:lnTo>
                  <a:pt x="14" y="12"/>
                </a:lnTo>
                <a:lnTo>
                  <a:pt x="0" y="22"/>
                </a:lnTo>
                <a:lnTo>
                  <a:pt x="16" y="34"/>
                </a:lnTo>
                <a:lnTo>
                  <a:pt x="22" y="18"/>
                </a:lnTo>
                <a:lnTo>
                  <a:pt x="28" y="0"/>
                </a:lnTo>
                <a:lnTo>
                  <a:pt x="1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1" name="Line 351">
            <a:extLst>
              <a:ext uri="{FF2B5EF4-FFF2-40B4-BE49-F238E27FC236}">
                <a16:creationId xmlns:a16="http://schemas.microsoft.com/office/drawing/2014/main" id="{90A5BDC1-D832-E54D-B908-D4A6F4AD13B8}"/>
              </a:ext>
            </a:extLst>
          </p:cNvPr>
          <p:cNvSpPr>
            <a:spLocks noChangeShapeType="1"/>
          </p:cNvSpPr>
          <p:nvPr/>
        </p:nvSpPr>
        <p:spPr bwMode="auto">
          <a:xfrm flipH="1" flipV="1">
            <a:off x="3034947" y="3085027"/>
            <a:ext cx="76008"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Freeform 352">
            <a:extLst>
              <a:ext uri="{FF2B5EF4-FFF2-40B4-BE49-F238E27FC236}">
                <a16:creationId xmlns:a16="http://schemas.microsoft.com/office/drawing/2014/main" id="{5BD43EF6-4C59-4144-9EE1-4BB66E62B4C8}"/>
              </a:ext>
            </a:extLst>
          </p:cNvPr>
          <p:cNvSpPr>
            <a:spLocks/>
          </p:cNvSpPr>
          <p:nvPr/>
        </p:nvSpPr>
        <p:spPr bwMode="auto">
          <a:xfrm>
            <a:off x="3018056" y="3036150"/>
            <a:ext cx="42227" cy="67676"/>
          </a:xfrm>
          <a:custGeom>
            <a:avLst/>
            <a:gdLst>
              <a:gd name="T0" fmla="*/ 2 w 20"/>
              <a:gd name="T1" fmla="*/ 18 h 36"/>
              <a:gd name="T2" fmla="*/ 2 w 20"/>
              <a:gd name="T3" fmla="*/ 18 h 36"/>
              <a:gd name="T4" fmla="*/ 0 w 20"/>
              <a:gd name="T5" fmla="*/ 36 h 36"/>
              <a:gd name="T6" fmla="*/ 20 w 20"/>
              <a:gd name="T7" fmla="*/ 30 h 36"/>
              <a:gd name="T8" fmla="*/ 20 w 20"/>
              <a:gd name="T9" fmla="*/ 30 h 36"/>
              <a:gd name="T10" fmla="*/ 10 w 20"/>
              <a:gd name="T11" fmla="*/ 16 h 36"/>
              <a:gd name="T12" fmla="*/ 10 w 20"/>
              <a:gd name="T13" fmla="*/ 16 h 36"/>
              <a:gd name="T14" fmla="*/ 2 w 20"/>
              <a:gd name="T15" fmla="*/ 0 h 36"/>
              <a:gd name="T16" fmla="*/ 2 w 20"/>
              <a:gd name="T17" fmla="*/ 0 h 36"/>
              <a:gd name="T18" fmla="*/ 2 w 20"/>
              <a:gd name="T19" fmla="*/ 18 h 36"/>
              <a:gd name="T20" fmla="*/ 2 w 20"/>
              <a:gd name="T21" fmla="*/ 1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36"/>
              <a:gd name="T35" fmla="*/ 20 w 20"/>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36">
                <a:moveTo>
                  <a:pt x="2" y="18"/>
                </a:moveTo>
                <a:lnTo>
                  <a:pt x="2" y="18"/>
                </a:lnTo>
                <a:lnTo>
                  <a:pt x="0" y="36"/>
                </a:lnTo>
                <a:lnTo>
                  <a:pt x="20" y="30"/>
                </a:lnTo>
                <a:lnTo>
                  <a:pt x="10" y="16"/>
                </a:lnTo>
                <a:lnTo>
                  <a:pt x="2" y="0"/>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3" name="Line 353">
            <a:extLst>
              <a:ext uri="{FF2B5EF4-FFF2-40B4-BE49-F238E27FC236}">
                <a16:creationId xmlns:a16="http://schemas.microsoft.com/office/drawing/2014/main" id="{3AB27BBA-2A83-174D-848F-0128FE13A8D2}"/>
              </a:ext>
            </a:extLst>
          </p:cNvPr>
          <p:cNvSpPr>
            <a:spLocks noChangeShapeType="1"/>
          </p:cNvSpPr>
          <p:nvPr/>
        </p:nvSpPr>
        <p:spPr bwMode="auto">
          <a:xfrm flipV="1">
            <a:off x="207217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Freeform 354">
            <a:extLst>
              <a:ext uri="{FF2B5EF4-FFF2-40B4-BE49-F238E27FC236}">
                <a16:creationId xmlns:a16="http://schemas.microsoft.com/office/drawing/2014/main" id="{EF88A78E-7192-4640-86AE-9F62D5D2A28E}"/>
              </a:ext>
            </a:extLst>
          </p:cNvPr>
          <p:cNvSpPr>
            <a:spLocks/>
          </p:cNvSpPr>
          <p:nvPr/>
        </p:nvSpPr>
        <p:spPr bwMode="auto">
          <a:xfrm>
            <a:off x="2122850"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5" name="Line 355">
            <a:extLst>
              <a:ext uri="{FF2B5EF4-FFF2-40B4-BE49-F238E27FC236}">
                <a16:creationId xmlns:a16="http://schemas.microsoft.com/office/drawing/2014/main" id="{5ADA64CB-65B7-A04D-BDD4-BCE9B9C16791}"/>
              </a:ext>
            </a:extLst>
          </p:cNvPr>
          <p:cNvSpPr>
            <a:spLocks noChangeShapeType="1"/>
          </p:cNvSpPr>
          <p:nvPr/>
        </p:nvSpPr>
        <p:spPr bwMode="auto">
          <a:xfrm flipH="1" flipV="1">
            <a:off x="2274866"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 name="Freeform 356">
            <a:extLst>
              <a:ext uri="{FF2B5EF4-FFF2-40B4-BE49-F238E27FC236}">
                <a16:creationId xmlns:a16="http://schemas.microsoft.com/office/drawing/2014/main" id="{ABFEF8E8-52D7-1847-A000-43B2E27FE353}"/>
              </a:ext>
            </a:extLst>
          </p:cNvPr>
          <p:cNvSpPr>
            <a:spLocks/>
          </p:cNvSpPr>
          <p:nvPr/>
        </p:nvSpPr>
        <p:spPr bwMode="auto">
          <a:xfrm>
            <a:off x="2245307"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7" name="Line 357">
            <a:extLst>
              <a:ext uri="{FF2B5EF4-FFF2-40B4-BE49-F238E27FC236}">
                <a16:creationId xmlns:a16="http://schemas.microsoft.com/office/drawing/2014/main" id="{BCE521E8-C247-F44E-967B-366F9A9A9646}"/>
              </a:ext>
            </a:extLst>
          </p:cNvPr>
          <p:cNvSpPr>
            <a:spLocks noChangeShapeType="1"/>
          </p:cNvSpPr>
          <p:nvPr/>
        </p:nvSpPr>
        <p:spPr bwMode="auto">
          <a:xfrm flipV="1">
            <a:off x="2376210"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 name="Freeform 358">
            <a:extLst>
              <a:ext uri="{FF2B5EF4-FFF2-40B4-BE49-F238E27FC236}">
                <a16:creationId xmlns:a16="http://schemas.microsoft.com/office/drawing/2014/main" id="{122378A5-15BD-334C-B02A-274228B3501E}"/>
              </a:ext>
            </a:extLst>
          </p:cNvPr>
          <p:cNvSpPr>
            <a:spLocks/>
          </p:cNvSpPr>
          <p:nvPr/>
        </p:nvSpPr>
        <p:spPr bwMode="auto">
          <a:xfrm>
            <a:off x="2426882"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9" name="Line 359">
            <a:extLst>
              <a:ext uri="{FF2B5EF4-FFF2-40B4-BE49-F238E27FC236}">
                <a16:creationId xmlns:a16="http://schemas.microsoft.com/office/drawing/2014/main" id="{301BAAAC-F3F3-8E46-8265-6B6E88828C3D}"/>
              </a:ext>
            </a:extLst>
          </p:cNvPr>
          <p:cNvSpPr>
            <a:spLocks noChangeShapeType="1"/>
          </p:cNvSpPr>
          <p:nvPr/>
        </p:nvSpPr>
        <p:spPr bwMode="auto">
          <a:xfrm flipH="1" flipV="1">
            <a:off x="257889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 name="Freeform 360">
            <a:extLst>
              <a:ext uri="{FF2B5EF4-FFF2-40B4-BE49-F238E27FC236}">
                <a16:creationId xmlns:a16="http://schemas.microsoft.com/office/drawing/2014/main" id="{81CEC565-D7A5-224F-953B-9913BBC5B5F1}"/>
              </a:ext>
            </a:extLst>
          </p:cNvPr>
          <p:cNvSpPr>
            <a:spLocks/>
          </p:cNvSpPr>
          <p:nvPr/>
        </p:nvSpPr>
        <p:spPr bwMode="auto">
          <a:xfrm>
            <a:off x="2549340"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1" name="Line 361">
            <a:extLst>
              <a:ext uri="{FF2B5EF4-FFF2-40B4-BE49-F238E27FC236}">
                <a16:creationId xmlns:a16="http://schemas.microsoft.com/office/drawing/2014/main" id="{8304FFD9-F097-6D47-9091-C6A54B2A3A8D}"/>
              </a:ext>
            </a:extLst>
          </p:cNvPr>
          <p:cNvSpPr>
            <a:spLocks noChangeShapeType="1"/>
          </p:cNvSpPr>
          <p:nvPr/>
        </p:nvSpPr>
        <p:spPr bwMode="auto">
          <a:xfrm flipV="1">
            <a:off x="2680242"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2" name="Freeform 362">
            <a:extLst>
              <a:ext uri="{FF2B5EF4-FFF2-40B4-BE49-F238E27FC236}">
                <a16:creationId xmlns:a16="http://schemas.microsoft.com/office/drawing/2014/main" id="{96CFB0E3-A02E-184C-80E9-8E7F9A6C5B0B}"/>
              </a:ext>
            </a:extLst>
          </p:cNvPr>
          <p:cNvSpPr>
            <a:spLocks/>
          </p:cNvSpPr>
          <p:nvPr/>
        </p:nvSpPr>
        <p:spPr bwMode="auto">
          <a:xfrm>
            <a:off x="2730914"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3" name="Line 363">
            <a:extLst>
              <a:ext uri="{FF2B5EF4-FFF2-40B4-BE49-F238E27FC236}">
                <a16:creationId xmlns:a16="http://schemas.microsoft.com/office/drawing/2014/main" id="{FCCC51DF-B0CA-7747-AEAC-8174FC02EC68}"/>
              </a:ext>
            </a:extLst>
          </p:cNvPr>
          <p:cNvSpPr>
            <a:spLocks noChangeShapeType="1"/>
          </p:cNvSpPr>
          <p:nvPr/>
        </p:nvSpPr>
        <p:spPr bwMode="auto">
          <a:xfrm flipH="1" flipV="1">
            <a:off x="2122850"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 name="Freeform 364">
            <a:extLst>
              <a:ext uri="{FF2B5EF4-FFF2-40B4-BE49-F238E27FC236}">
                <a16:creationId xmlns:a16="http://schemas.microsoft.com/office/drawing/2014/main" id="{A10336D3-0F23-1F40-A838-AF3267EC0C43}"/>
              </a:ext>
            </a:extLst>
          </p:cNvPr>
          <p:cNvSpPr>
            <a:spLocks/>
          </p:cNvSpPr>
          <p:nvPr/>
        </p:nvSpPr>
        <p:spPr bwMode="auto">
          <a:xfrm>
            <a:off x="2093291"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5" name="Line 365">
            <a:extLst>
              <a:ext uri="{FF2B5EF4-FFF2-40B4-BE49-F238E27FC236}">
                <a16:creationId xmlns:a16="http://schemas.microsoft.com/office/drawing/2014/main" id="{9A98E189-D1CF-654F-96E8-A2BEECBC0CC5}"/>
              </a:ext>
            </a:extLst>
          </p:cNvPr>
          <p:cNvSpPr>
            <a:spLocks noChangeShapeType="1"/>
          </p:cNvSpPr>
          <p:nvPr/>
        </p:nvSpPr>
        <p:spPr bwMode="auto">
          <a:xfrm flipV="1">
            <a:off x="222419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 name="Freeform 366">
            <a:extLst>
              <a:ext uri="{FF2B5EF4-FFF2-40B4-BE49-F238E27FC236}">
                <a16:creationId xmlns:a16="http://schemas.microsoft.com/office/drawing/2014/main" id="{4DB38044-4086-984F-9A4B-DEBCF53DBE79}"/>
              </a:ext>
            </a:extLst>
          </p:cNvPr>
          <p:cNvSpPr>
            <a:spLocks/>
          </p:cNvSpPr>
          <p:nvPr/>
        </p:nvSpPr>
        <p:spPr bwMode="auto">
          <a:xfrm>
            <a:off x="2274866"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7" name="Line 367">
            <a:extLst>
              <a:ext uri="{FF2B5EF4-FFF2-40B4-BE49-F238E27FC236}">
                <a16:creationId xmlns:a16="http://schemas.microsoft.com/office/drawing/2014/main" id="{E78928E9-B7C6-3547-B5D9-6CFD7FD3B2F9}"/>
              </a:ext>
            </a:extLst>
          </p:cNvPr>
          <p:cNvSpPr>
            <a:spLocks noChangeShapeType="1"/>
          </p:cNvSpPr>
          <p:nvPr/>
        </p:nvSpPr>
        <p:spPr bwMode="auto">
          <a:xfrm flipH="1" flipV="1">
            <a:off x="2426882"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 name="Freeform 368">
            <a:extLst>
              <a:ext uri="{FF2B5EF4-FFF2-40B4-BE49-F238E27FC236}">
                <a16:creationId xmlns:a16="http://schemas.microsoft.com/office/drawing/2014/main" id="{3DD2E026-C372-A64C-A4A9-B2067A19DBBA}"/>
              </a:ext>
            </a:extLst>
          </p:cNvPr>
          <p:cNvSpPr>
            <a:spLocks/>
          </p:cNvSpPr>
          <p:nvPr/>
        </p:nvSpPr>
        <p:spPr bwMode="auto">
          <a:xfrm>
            <a:off x="2397324"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9" name="Line 369">
            <a:extLst>
              <a:ext uri="{FF2B5EF4-FFF2-40B4-BE49-F238E27FC236}">
                <a16:creationId xmlns:a16="http://schemas.microsoft.com/office/drawing/2014/main" id="{77BB4EB7-8BC0-6741-9D60-B3A570292249}"/>
              </a:ext>
            </a:extLst>
          </p:cNvPr>
          <p:cNvSpPr>
            <a:spLocks noChangeShapeType="1"/>
          </p:cNvSpPr>
          <p:nvPr/>
        </p:nvSpPr>
        <p:spPr bwMode="auto">
          <a:xfrm flipV="1">
            <a:off x="2528226"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 name="Freeform 370">
            <a:extLst>
              <a:ext uri="{FF2B5EF4-FFF2-40B4-BE49-F238E27FC236}">
                <a16:creationId xmlns:a16="http://schemas.microsoft.com/office/drawing/2014/main" id="{8D6CBDE0-B75F-8142-B16F-A1BE992787E6}"/>
              </a:ext>
            </a:extLst>
          </p:cNvPr>
          <p:cNvSpPr>
            <a:spLocks/>
          </p:cNvSpPr>
          <p:nvPr/>
        </p:nvSpPr>
        <p:spPr bwMode="auto">
          <a:xfrm>
            <a:off x="2578898"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1" name="Line 371">
            <a:extLst>
              <a:ext uri="{FF2B5EF4-FFF2-40B4-BE49-F238E27FC236}">
                <a16:creationId xmlns:a16="http://schemas.microsoft.com/office/drawing/2014/main" id="{EC730031-DC6F-D749-ABEC-245E49D543AC}"/>
              </a:ext>
            </a:extLst>
          </p:cNvPr>
          <p:cNvSpPr>
            <a:spLocks noChangeShapeType="1"/>
          </p:cNvSpPr>
          <p:nvPr/>
        </p:nvSpPr>
        <p:spPr bwMode="auto">
          <a:xfrm flipH="1" flipV="1">
            <a:off x="273091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 name="Freeform 372">
            <a:extLst>
              <a:ext uri="{FF2B5EF4-FFF2-40B4-BE49-F238E27FC236}">
                <a16:creationId xmlns:a16="http://schemas.microsoft.com/office/drawing/2014/main" id="{99C88031-AF31-384B-BEF9-B429BEC45024}"/>
              </a:ext>
            </a:extLst>
          </p:cNvPr>
          <p:cNvSpPr>
            <a:spLocks/>
          </p:cNvSpPr>
          <p:nvPr/>
        </p:nvSpPr>
        <p:spPr bwMode="auto">
          <a:xfrm>
            <a:off x="2701356"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3" name="Line 373">
            <a:extLst>
              <a:ext uri="{FF2B5EF4-FFF2-40B4-BE49-F238E27FC236}">
                <a16:creationId xmlns:a16="http://schemas.microsoft.com/office/drawing/2014/main" id="{703B9BA6-0E21-6D49-85F0-87168397D330}"/>
              </a:ext>
            </a:extLst>
          </p:cNvPr>
          <p:cNvSpPr>
            <a:spLocks noChangeShapeType="1"/>
          </p:cNvSpPr>
          <p:nvPr/>
        </p:nvSpPr>
        <p:spPr bwMode="auto">
          <a:xfrm flipV="1">
            <a:off x="2832259"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 name="Freeform 374">
            <a:extLst>
              <a:ext uri="{FF2B5EF4-FFF2-40B4-BE49-F238E27FC236}">
                <a16:creationId xmlns:a16="http://schemas.microsoft.com/office/drawing/2014/main" id="{CD3F0644-6818-E94A-B3B4-3BBF95124102}"/>
              </a:ext>
            </a:extLst>
          </p:cNvPr>
          <p:cNvSpPr>
            <a:spLocks/>
          </p:cNvSpPr>
          <p:nvPr/>
        </p:nvSpPr>
        <p:spPr bwMode="auto">
          <a:xfrm>
            <a:off x="2882931"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5" name="Freeform 375">
            <a:extLst>
              <a:ext uri="{FF2B5EF4-FFF2-40B4-BE49-F238E27FC236}">
                <a16:creationId xmlns:a16="http://schemas.microsoft.com/office/drawing/2014/main" id="{F59DCD69-5F98-B94C-940D-D9E2EC0255A0}"/>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close/>
              </a:path>
            </a:pathLst>
          </a:custGeom>
          <a:solidFill>
            <a:srgbClr val="66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6" name="Freeform 376">
            <a:extLst>
              <a:ext uri="{FF2B5EF4-FFF2-40B4-BE49-F238E27FC236}">
                <a16:creationId xmlns:a16="http://schemas.microsoft.com/office/drawing/2014/main" id="{5C5EE3FB-4641-4C49-A0EF-F8BB8F335B1A}"/>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path>
            </a:pathLst>
          </a:custGeom>
          <a:noFill/>
          <a:ln w="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47" name="Freeform 377">
            <a:extLst>
              <a:ext uri="{FF2B5EF4-FFF2-40B4-BE49-F238E27FC236}">
                <a16:creationId xmlns:a16="http://schemas.microsoft.com/office/drawing/2014/main" id="{0B724403-4008-FC4F-B3C8-FFC5CA81D669}"/>
              </a:ext>
            </a:extLst>
          </p:cNvPr>
          <p:cNvSpPr>
            <a:spLocks/>
          </p:cNvSpPr>
          <p:nvPr/>
        </p:nvSpPr>
        <p:spPr bwMode="auto">
          <a:xfrm>
            <a:off x="1987725"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8" name="Freeform 378">
            <a:extLst>
              <a:ext uri="{FF2B5EF4-FFF2-40B4-BE49-F238E27FC236}">
                <a16:creationId xmlns:a16="http://schemas.microsoft.com/office/drawing/2014/main" id="{0A1B5AE0-87D7-A54E-B79A-40A6A6C2D463}"/>
              </a:ext>
            </a:extLst>
          </p:cNvPr>
          <p:cNvSpPr>
            <a:spLocks/>
          </p:cNvSpPr>
          <p:nvPr/>
        </p:nvSpPr>
        <p:spPr bwMode="auto">
          <a:xfrm>
            <a:off x="2291757"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9" name="Freeform 379">
            <a:extLst>
              <a:ext uri="{FF2B5EF4-FFF2-40B4-BE49-F238E27FC236}">
                <a16:creationId xmlns:a16="http://schemas.microsoft.com/office/drawing/2014/main" id="{DAE26A07-0DDF-544B-9A64-8694DE7A6159}"/>
              </a:ext>
            </a:extLst>
          </p:cNvPr>
          <p:cNvSpPr>
            <a:spLocks/>
          </p:cNvSpPr>
          <p:nvPr/>
        </p:nvSpPr>
        <p:spPr bwMode="auto">
          <a:xfrm>
            <a:off x="2595789"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0" name="Freeform 380">
            <a:extLst>
              <a:ext uri="{FF2B5EF4-FFF2-40B4-BE49-F238E27FC236}">
                <a16:creationId xmlns:a16="http://schemas.microsoft.com/office/drawing/2014/main" id="{CFDE8A24-253F-3841-979A-D3EA6D571CF0}"/>
              </a:ext>
            </a:extLst>
          </p:cNvPr>
          <p:cNvSpPr>
            <a:spLocks/>
          </p:cNvSpPr>
          <p:nvPr/>
        </p:nvSpPr>
        <p:spPr bwMode="auto">
          <a:xfrm>
            <a:off x="2139741"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1" name="Freeform 381">
            <a:extLst>
              <a:ext uri="{FF2B5EF4-FFF2-40B4-BE49-F238E27FC236}">
                <a16:creationId xmlns:a16="http://schemas.microsoft.com/office/drawing/2014/main" id="{3B7D7A22-59FC-774D-9A6B-DFEAC7646D2B}"/>
              </a:ext>
            </a:extLst>
          </p:cNvPr>
          <p:cNvSpPr>
            <a:spLocks/>
          </p:cNvSpPr>
          <p:nvPr/>
        </p:nvSpPr>
        <p:spPr bwMode="auto">
          <a:xfrm>
            <a:off x="2443773"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2" name="Freeform 382">
            <a:extLst>
              <a:ext uri="{FF2B5EF4-FFF2-40B4-BE49-F238E27FC236}">
                <a16:creationId xmlns:a16="http://schemas.microsoft.com/office/drawing/2014/main" id="{7C8F021A-D93B-C645-9ED3-D2B7193015D3}"/>
              </a:ext>
            </a:extLst>
          </p:cNvPr>
          <p:cNvSpPr>
            <a:spLocks/>
          </p:cNvSpPr>
          <p:nvPr/>
        </p:nvSpPr>
        <p:spPr bwMode="auto">
          <a:xfrm>
            <a:off x="2747805"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3" name="Freeform 383">
            <a:extLst>
              <a:ext uri="{FF2B5EF4-FFF2-40B4-BE49-F238E27FC236}">
                <a16:creationId xmlns:a16="http://schemas.microsoft.com/office/drawing/2014/main" id="{202E7FB2-C79F-114E-A68A-172ABF48F204}"/>
              </a:ext>
            </a:extLst>
          </p:cNvPr>
          <p:cNvSpPr>
            <a:spLocks/>
          </p:cNvSpPr>
          <p:nvPr/>
        </p:nvSpPr>
        <p:spPr bwMode="auto">
          <a:xfrm>
            <a:off x="2139741"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4" name="Freeform 384">
            <a:extLst>
              <a:ext uri="{FF2B5EF4-FFF2-40B4-BE49-F238E27FC236}">
                <a16:creationId xmlns:a16="http://schemas.microsoft.com/office/drawing/2014/main" id="{E32D03CD-D7F5-8440-9334-8106A47BD6F9}"/>
              </a:ext>
            </a:extLst>
          </p:cNvPr>
          <p:cNvSpPr>
            <a:spLocks/>
          </p:cNvSpPr>
          <p:nvPr/>
        </p:nvSpPr>
        <p:spPr bwMode="auto">
          <a:xfrm>
            <a:off x="2443773"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5" name="Freeform 385">
            <a:extLst>
              <a:ext uri="{FF2B5EF4-FFF2-40B4-BE49-F238E27FC236}">
                <a16:creationId xmlns:a16="http://schemas.microsoft.com/office/drawing/2014/main" id="{1CB06102-225A-8B45-98E3-D35D7D01DE37}"/>
              </a:ext>
            </a:extLst>
          </p:cNvPr>
          <p:cNvSpPr>
            <a:spLocks/>
          </p:cNvSpPr>
          <p:nvPr/>
        </p:nvSpPr>
        <p:spPr bwMode="auto">
          <a:xfrm>
            <a:off x="2747805"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6" name="Freeform 386">
            <a:extLst>
              <a:ext uri="{FF2B5EF4-FFF2-40B4-BE49-F238E27FC236}">
                <a16:creationId xmlns:a16="http://schemas.microsoft.com/office/drawing/2014/main" id="{8F14C375-4035-EF46-AAB0-3E9997BBA0BC}"/>
              </a:ext>
            </a:extLst>
          </p:cNvPr>
          <p:cNvSpPr>
            <a:spLocks/>
          </p:cNvSpPr>
          <p:nvPr/>
        </p:nvSpPr>
        <p:spPr bwMode="auto">
          <a:xfrm>
            <a:off x="1987725"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7" name="Freeform 387">
            <a:extLst>
              <a:ext uri="{FF2B5EF4-FFF2-40B4-BE49-F238E27FC236}">
                <a16:creationId xmlns:a16="http://schemas.microsoft.com/office/drawing/2014/main" id="{28F0E9A5-DCC0-0C44-887A-23992CFFA100}"/>
              </a:ext>
            </a:extLst>
          </p:cNvPr>
          <p:cNvSpPr>
            <a:spLocks/>
          </p:cNvSpPr>
          <p:nvPr/>
        </p:nvSpPr>
        <p:spPr bwMode="auto">
          <a:xfrm>
            <a:off x="2291757"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8" name="Freeform 388">
            <a:extLst>
              <a:ext uri="{FF2B5EF4-FFF2-40B4-BE49-F238E27FC236}">
                <a16:creationId xmlns:a16="http://schemas.microsoft.com/office/drawing/2014/main" id="{3170F3C6-549F-BC41-8AFC-25CDF773C971}"/>
              </a:ext>
            </a:extLst>
          </p:cNvPr>
          <p:cNvSpPr>
            <a:spLocks/>
          </p:cNvSpPr>
          <p:nvPr/>
        </p:nvSpPr>
        <p:spPr bwMode="auto">
          <a:xfrm>
            <a:off x="2595789"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9" name="Freeform 389">
            <a:extLst>
              <a:ext uri="{FF2B5EF4-FFF2-40B4-BE49-F238E27FC236}">
                <a16:creationId xmlns:a16="http://schemas.microsoft.com/office/drawing/2014/main" id="{2A2DAE27-CC6E-494F-B1B5-36A456FAAC16}"/>
              </a:ext>
            </a:extLst>
          </p:cNvPr>
          <p:cNvSpPr>
            <a:spLocks/>
          </p:cNvSpPr>
          <p:nvPr/>
        </p:nvSpPr>
        <p:spPr bwMode="auto">
          <a:xfrm>
            <a:off x="2899821"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0" name="Freeform 783">
            <a:extLst>
              <a:ext uri="{FF2B5EF4-FFF2-40B4-BE49-F238E27FC236}">
                <a16:creationId xmlns:a16="http://schemas.microsoft.com/office/drawing/2014/main" id="{DC3E8C5E-D094-404F-B3E6-591CCF740923}"/>
              </a:ext>
            </a:extLst>
          </p:cNvPr>
          <p:cNvSpPr>
            <a:spLocks noEditPoints="1"/>
          </p:cNvSpPr>
          <p:nvPr/>
        </p:nvSpPr>
        <p:spPr bwMode="auto">
          <a:xfrm>
            <a:off x="1987725" y="4004965"/>
            <a:ext cx="1097894" cy="748196"/>
          </a:xfrm>
          <a:custGeom>
            <a:avLst/>
            <a:gdLst>
              <a:gd name="T0" fmla="*/ 112 w 520"/>
              <a:gd name="T1" fmla="*/ 312 h 398"/>
              <a:gd name="T2" fmla="*/ 128 w 520"/>
              <a:gd name="T3" fmla="*/ 298 h 398"/>
              <a:gd name="T4" fmla="*/ 184 w 520"/>
              <a:gd name="T5" fmla="*/ 298 h 398"/>
              <a:gd name="T6" fmla="*/ 184 w 520"/>
              <a:gd name="T7" fmla="*/ 260 h 398"/>
              <a:gd name="T8" fmla="*/ 142 w 520"/>
              <a:gd name="T9" fmla="*/ 260 h 398"/>
              <a:gd name="T10" fmla="*/ 142 w 520"/>
              <a:gd name="T11" fmla="*/ 0 h 398"/>
              <a:gd name="T12" fmla="*/ 290 w 520"/>
              <a:gd name="T13" fmla="*/ 0 h 398"/>
              <a:gd name="T14" fmla="*/ 436 w 520"/>
              <a:gd name="T15" fmla="*/ 0 h 398"/>
              <a:gd name="T16" fmla="*/ 436 w 520"/>
              <a:gd name="T17" fmla="*/ 198 h 398"/>
              <a:gd name="T18" fmla="*/ 436 w 520"/>
              <a:gd name="T19" fmla="*/ 260 h 398"/>
              <a:gd name="T20" fmla="*/ 396 w 520"/>
              <a:gd name="T21" fmla="*/ 260 h 398"/>
              <a:gd name="T22" fmla="*/ 396 w 520"/>
              <a:gd name="T23" fmla="*/ 298 h 398"/>
              <a:gd name="T24" fmla="*/ 428 w 520"/>
              <a:gd name="T25" fmla="*/ 298 h 398"/>
              <a:gd name="T26" fmla="*/ 460 w 520"/>
              <a:gd name="T27" fmla="*/ 326 h 398"/>
              <a:gd name="T28" fmla="*/ 506 w 520"/>
              <a:gd name="T29" fmla="*/ 366 h 398"/>
              <a:gd name="T30" fmla="*/ 512 w 520"/>
              <a:gd name="T31" fmla="*/ 368 h 398"/>
              <a:gd name="T32" fmla="*/ 514 w 520"/>
              <a:gd name="T33" fmla="*/ 374 h 398"/>
              <a:gd name="T34" fmla="*/ 520 w 520"/>
              <a:gd name="T35" fmla="*/ 380 h 398"/>
              <a:gd name="T36" fmla="*/ 520 w 520"/>
              <a:gd name="T37" fmla="*/ 384 h 398"/>
              <a:gd name="T38" fmla="*/ 520 w 520"/>
              <a:gd name="T39" fmla="*/ 386 h 398"/>
              <a:gd name="T40" fmla="*/ 520 w 520"/>
              <a:gd name="T41" fmla="*/ 388 h 398"/>
              <a:gd name="T42" fmla="*/ 520 w 520"/>
              <a:gd name="T43" fmla="*/ 392 h 398"/>
              <a:gd name="T44" fmla="*/ 518 w 520"/>
              <a:gd name="T45" fmla="*/ 394 h 398"/>
              <a:gd name="T46" fmla="*/ 514 w 520"/>
              <a:gd name="T47" fmla="*/ 394 h 398"/>
              <a:gd name="T48" fmla="*/ 510 w 520"/>
              <a:gd name="T49" fmla="*/ 398 h 398"/>
              <a:gd name="T50" fmla="*/ 506 w 520"/>
              <a:gd name="T51" fmla="*/ 398 h 398"/>
              <a:gd name="T52" fmla="*/ 264 w 520"/>
              <a:gd name="T53" fmla="*/ 398 h 398"/>
              <a:gd name="T54" fmla="*/ 50 w 520"/>
              <a:gd name="T55" fmla="*/ 398 h 398"/>
              <a:gd name="T56" fmla="*/ 44 w 520"/>
              <a:gd name="T57" fmla="*/ 398 h 398"/>
              <a:gd name="T58" fmla="*/ 42 w 520"/>
              <a:gd name="T59" fmla="*/ 394 h 398"/>
              <a:gd name="T60" fmla="*/ 38 w 520"/>
              <a:gd name="T61" fmla="*/ 394 h 398"/>
              <a:gd name="T62" fmla="*/ 36 w 520"/>
              <a:gd name="T63" fmla="*/ 392 h 398"/>
              <a:gd name="T64" fmla="*/ 34 w 520"/>
              <a:gd name="T65" fmla="*/ 392 h 398"/>
              <a:gd name="T66" fmla="*/ 34 w 520"/>
              <a:gd name="T67" fmla="*/ 388 h 398"/>
              <a:gd name="T68" fmla="*/ 34 w 520"/>
              <a:gd name="T69" fmla="*/ 386 h 398"/>
              <a:gd name="T70" fmla="*/ 34 w 520"/>
              <a:gd name="T71" fmla="*/ 384 h 398"/>
              <a:gd name="T72" fmla="*/ 36 w 520"/>
              <a:gd name="T73" fmla="*/ 380 h 398"/>
              <a:gd name="T74" fmla="*/ 38 w 520"/>
              <a:gd name="T75" fmla="*/ 374 h 398"/>
              <a:gd name="T76" fmla="*/ 42 w 520"/>
              <a:gd name="T77" fmla="*/ 368 h 398"/>
              <a:gd name="T78" fmla="*/ 48 w 520"/>
              <a:gd name="T79" fmla="*/ 366 h 398"/>
              <a:gd name="T80" fmla="*/ 0 w 520"/>
              <a:gd name="T81" fmla="*/ 366 h 398"/>
              <a:gd name="T82" fmla="*/ 0 w 520"/>
              <a:gd name="T83" fmla="*/ 198 h 398"/>
              <a:gd name="T84" fmla="*/ 0 w 520"/>
              <a:gd name="T85" fmla="*/ 50 h 398"/>
              <a:gd name="T86" fmla="*/ 112 w 520"/>
              <a:gd name="T87" fmla="*/ 50 h 398"/>
              <a:gd name="T88" fmla="*/ 112 w 520"/>
              <a:gd name="T89" fmla="*/ 312 h 398"/>
              <a:gd name="T90" fmla="*/ 112 w 520"/>
              <a:gd name="T91" fmla="*/ 312 h 398"/>
              <a:gd name="T92" fmla="*/ 112 w 520"/>
              <a:gd name="T93" fmla="*/ 312 h 398"/>
              <a:gd name="T94" fmla="*/ 100 w 520"/>
              <a:gd name="T95" fmla="*/ 320 h 398"/>
              <a:gd name="T96" fmla="*/ 62 w 520"/>
              <a:gd name="T97" fmla="*/ 354 h 398"/>
              <a:gd name="T98" fmla="*/ 48 w 520"/>
              <a:gd name="T99" fmla="*/ 366 h 398"/>
              <a:gd name="T100" fmla="*/ 112 w 520"/>
              <a:gd name="T101" fmla="*/ 312 h 398"/>
              <a:gd name="T102" fmla="*/ 112 w 520"/>
              <a:gd name="T103" fmla="*/ 312 h 3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20"/>
              <a:gd name="T157" fmla="*/ 0 h 398"/>
              <a:gd name="T158" fmla="*/ 520 w 520"/>
              <a:gd name="T159" fmla="*/ 398 h 3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20" h="398">
                <a:moveTo>
                  <a:pt x="112" y="312"/>
                </a:moveTo>
                <a:lnTo>
                  <a:pt x="128" y="298"/>
                </a:lnTo>
                <a:lnTo>
                  <a:pt x="184" y="298"/>
                </a:lnTo>
                <a:lnTo>
                  <a:pt x="184" y="260"/>
                </a:lnTo>
                <a:lnTo>
                  <a:pt x="142" y="260"/>
                </a:lnTo>
                <a:lnTo>
                  <a:pt x="142" y="0"/>
                </a:lnTo>
                <a:lnTo>
                  <a:pt x="290" y="0"/>
                </a:lnTo>
                <a:lnTo>
                  <a:pt x="436" y="0"/>
                </a:lnTo>
                <a:lnTo>
                  <a:pt x="436" y="198"/>
                </a:lnTo>
                <a:lnTo>
                  <a:pt x="436" y="260"/>
                </a:lnTo>
                <a:lnTo>
                  <a:pt x="396" y="260"/>
                </a:lnTo>
                <a:lnTo>
                  <a:pt x="396" y="298"/>
                </a:lnTo>
                <a:lnTo>
                  <a:pt x="428" y="298"/>
                </a:lnTo>
                <a:lnTo>
                  <a:pt x="460" y="326"/>
                </a:lnTo>
                <a:lnTo>
                  <a:pt x="506" y="366"/>
                </a:lnTo>
                <a:lnTo>
                  <a:pt x="512" y="368"/>
                </a:lnTo>
                <a:lnTo>
                  <a:pt x="514" y="374"/>
                </a:lnTo>
                <a:lnTo>
                  <a:pt x="520" y="380"/>
                </a:lnTo>
                <a:lnTo>
                  <a:pt x="520" y="384"/>
                </a:lnTo>
                <a:lnTo>
                  <a:pt x="520" y="386"/>
                </a:lnTo>
                <a:lnTo>
                  <a:pt x="520" y="388"/>
                </a:lnTo>
                <a:lnTo>
                  <a:pt x="520" y="392"/>
                </a:lnTo>
                <a:lnTo>
                  <a:pt x="518" y="394"/>
                </a:lnTo>
                <a:lnTo>
                  <a:pt x="514" y="394"/>
                </a:lnTo>
                <a:lnTo>
                  <a:pt x="510" y="398"/>
                </a:lnTo>
                <a:lnTo>
                  <a:pt x="506" y="398"/>
                </a:lnTo>
                <a:lnTo>
                  <a:pt x="264" y="398"/>
                </a:lnTo>
                <a:lnTo>
                  <a:pt x="50" y="398"/>
                </a:lnTo>
                <a:lnTo>
                  <a:pt x="44" y="398"/>
                </a:lnTo>
                <a:lnTo>
                  <a:pt x="42" y="394"/>
                </a:lnTo>
                <a:lnTo>
                  <a:pt x="38" y="394"/>
                </a:lnTo>
                <a:lnTo>
                  <a:pt x="36" y="392"/>
                </a:lnTo>
                <a:lnTo>
                  <a:pt x="34" y="392"/>
                </a:lnTo>
                <a:lnTo>
                  <a:pt x="34" y="388"/>
                </a:lnTo>
                <a:lnTo>
                  <a:pt x="34" y="386"/>
                </a:lnTo>
                <a:lnTo>
                  <a:pt x="34" y="384"/>
                </a:lnTo>
                <a:lnTo>
                  <a:pt x="36" y="380"/>
                </a:lnTo>
                <a:lnTo>
                  <a:pt x="38" y="374"/>
                </a:lnTo>
                <a:lnTo>
                  <a:pt x="42" y="368"/>
                </a:lnTo>
                <a:lnTo>
                  <a:pt x="48" y="366"/>
                </a:lnTo>
                <a:lnTo>
                  <a:pt x="0" y="366"/>
                </a:lnTo>
                <a:lnTo>
                  <a:pt x="0" y="198"/>
                </a:lnTo>
                <a:lnTo>
                  <a:pt x="0" y="50"/>
                </a:lnTo>
                <a:lnTo>
                  <a:pt x="112" y="50"/>
                </a:lnTo>
                <a:lnTo>
                  <a:pt x="112" y="312"/>
                </a:lnTo>
                <a:close/>
                <a:moveTo>
                  <a:pt x="112" y="312"/>
                </a:moveTo>
                <a:lnTo>
                  <a:pt x="100" y="320"/>
                </a:lnTo>
                <a:lnTo>
                  <a:pt x="62" y="354"/>
                </a:lnTo>
                <a:lnTo>
                  <a:pt x="48" y="366"/>
                </a:lnTo>
                <a:lnTo>
                  <a:pt x="112" y="312"/>
                </a:lnTo>
                <a:close/>
              </a:path>
            </a:pathLst>
          </a:custGeom>
          <a:solidFill>
            <a:srgbClr val="FFFFCC"/>
          </a:solidFill>
          <a:ln w="4">
            <a:solidFill>
              <a:srgbClr val="000000"/>
            </a:solidFill>
            <a:round/>
            <a:headEnd/>
            <a:tailEnd/>
          </a:ln>
        </p:spPr>
        <p:txBody>
          <a:bodyPr/>
          <a:lstStyle/>
          <a:p>
            <a:pPr eaLnBrk="1" hangingPunct="1"/>
            <a:endParaRPr lang="zh-CN" altLang="zh-CN" sz="1800"/>
          </a:p>
        </p:txBody>
      </p:sp>
      <p:sp>
        <p:nvSpPr>
          <p:cNvPr id="61" name="Freeform 784">
            <a:extLst>
              <a:ext uri="{FF2B5EF4-FFF2-40B4-BE49-F238E27FC236}">
                <a16:creationId xmlns:a16="http://schemas.microsoft.com/office/drawing/2014/main" id="{923B8739-7435-A345-A83C-436FEFDF81F0}"/>
              </a:ext>
            </a:extLst>
          </p:cNvPr>
          <p:cNvSpPr>
            <a:spLocks/>
          </p:cNvSpPr>
          <p:nvPr/>
        </p:nvSpPr>
        <p:spPr bwMode="auto">
          <a:xfrm>
            <a:off x="2228417" y="4622775"/>
            <a:ext cx="688295" cy="26318"/>
          </a:xfrm>
          <a:custGeom>
            <a:avLst/>
            <a:gdLst>
              <a:gd name="T0" fmla="*/ 326 w 326"/>
              <a:gd name="T1" fmla="*/ 14 h 14"/>
              <a:gd name="T2" fmla="*/ 308 w 326"/>
              <a:gd name="T3" fmla="*/ 0 h 14"/>
              <a:gd name="T4" fmla="*/ 16 w 326"/>
              <a:gd name="T5" fmla="*/ 0 h 14"/>
              <a:gd name="T6" fmla="*/ 0 w 326"/>
              <a:gd name="T7" fmla="*/ 14 h 14"/>
              <a:gd name="T8" fmla="*/ 326 w 326"/>
              <a:gd name="T9" fmla="*/ 14 h 14"/>
              <a:gd name="T10" fmla="*/ 326 w 326"/>
              <a:gd name="T11" fmla="*/ 14 h 14"/>
              <a:gd name="T12" fmla="*/ 0 60000 65536"/>
              <a:gd name="T13" fmla="*/ 0 60000 65536"/>
              <a:gd name="T14" fmla="*/ 0 60000 65536"/>
              <a:gd name="T15" fmla="*/ 0 60000 65536"/>
              <a:gd name="T16" fmla="*/ 0 60000 65536"/>
              <a:gd name="T17" fmla="*/ 0 60000 65536"/>
              <a:gd name="T18" fmla="*/ 0 w 326"/>
              <a:gd name="T19" fmla="*/ 0 h 14"/>
              <a:gd name="T20" fmla="*/ 326 w 32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26" h="14">
                <a:moveTo>
                  <a:pt x="326" y="14"/>
                </a:moveTo>
                <a:lnTo>
                  <a:pt x="308" y="0"/>
                </a:lnTo>
                <a:lnTo>
                  <a:pt x="16" y="0"/>
                </a:lnTo>
                <a:lnTo>
                  <a:pt x="0" y="14"/>
                </a:lnTo>
                <a:lnTo>
                  <a:pt x="326"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2" name="Freeform 785">
            <a:extLst>
              <a:ext uri="{FF2B5EF4-FFF2-40B4-BE49-F238E27FC236}">
                <a16:creationId xmlns:a16="http://schemas.microsoft.com/office/drawing/2014/main" id="{0C9E5C82-F3DC-D842-9195-839099554757}"/>
              </a:ext>
            </a:extLst>
          </p:cNvPr>
          <p:cNvSpPr>
            <a:spLocks/>
          </p:cNvSpPr>
          <p:nvPr/>
        </p:nvSpPr>
        <p:spPr bwMode="auto">
          <a:xfrm>
            <a:off x="2169300" y="4671652"/>
            <a:ext cx="806530" cy="26318"/>
          </a:xfrm>
          <a:custGeom>
            <a:avLst/>
            <a:gdLst>
              <a:gd name="T0" fmla="*/ 382 w 382"/>
              <a:gd name="T1" fmla="*/ 14 h 14"/>
              <a:gd name="T2" fmla="*/ 364 w 382"/>
              <a:gd name="T3" fmla="*/ 0 h 14"/>
              <a:gd name="T4" fmla="*/ 16 w 382"/>
              <a:gd name="T5" fmla="*/ 0 h 14"/>
              <a:gd name="T6" fmla="*/ 0 w 382"/>
              <a:gd name="T7" fmla="*/ 14 h 14"/>
              <a:gd name="T8" fmla="*/ 382 w 382"/>
              <a:gd name="T9" fmla="*/ 14 h 14"/>
              <a:gd name="T10" fmla="*/ 382 w 382"/>
              <a:gd name="T11" fmla="*/ 14 h 14"/>
              <a:gd name="T12" fmla="*/ 0 60000 65536"/>
              <a:gd name="T13" fmla="*/ 0 60000 65536"/>
              <a:gd name="T14" fmla="*/ 0 60000 65536"/>
              <a:gd name="T15" fmla="*/ 0 60000 65536"/>
              <a:gd name="T16" fmla="*/ 0 60000 65536"/>
              <a:gd name="T17" fmla="*/ 0 60000 65536"/>
              <a:gd name="T18" fmla="*/ 0 w 382"/>
              <a:gd name="T19" fmla="*/ 0 h 14"/>
              <a:gd name="T20" fmla="*/ 382 w 382"/>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82" h="14">
                <a:moveTo>
                  <a:pt x="382" y="14"/>
                </a:moveTo>
                <a:lnTo>
                  <a:pt x="364" y="0"/>
                </a:lnTo>
                <a:lnTo>
                  <a:pt x="16" y="0"/>
                </a:lnTo>
                <a:lnTo>
                  <a:pt x="0" y="14"/>
                </a:lnTo>
                <a:lnTo>
                  <a:pt x="382"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3" name="Freeform 786">
            <a:extLst>
              <a:ext uri="{FF2B5EF4-FFF2-40B4-BE49-F238E27FC236}">
                <a16:creationId xmlns:a16="http://schemas.microsoft.com/office/drawing/2014/main" id="{8F4301A4-544D-0540-B628-53804F92B37C}"/>
              </a:ext>
            </a:extLst>
          </p:cNvPr>
          <p:cNvSpPr>
            <a:spLocks/>
          </p:cNvSpPr>
          <p:nvPr/>
        </p:nvSpPr>
        <p:spPr bwMode="auto">
          <a:xfrm>
            <a:off x="2110182" y="4720529"/>
            <a:ext cx="924765" cy="26318"/>
          </a:xfrm>
          <a:custGeom>
            <a:avLst/>
            <a:gdLst>
              <a:gd name="T0" fmla="*/ 438 w 438"/>
              <a:gd name="T1" fmla="*/ 14 h 14"/>
              <a:gd name="T2" fmla="*/ 420 w 438"/>
              <a:gd name="T3" fmla="*/ 0 h 14"/>
              <a:gd name="T4" fmla="*/ 18 w 438"/>
              <a:gd name="T5" fmla="*/ 0 h 14"/>
              <a:gd name="T6" fmla="*/ 0 w 438"/>
              <a:gd name="T7" fmla="*/ 14 h 14"/>
              <a:gd name="T8" fmla="*/ 438 w 438"/>
              <a:gd name="T9" fmla="*/ 14 h 14"/>
              <a:gd name="T10" fmla="*/ 438 w 438"/>
              <a:gd name="T11" fmla="*/ 14 h 14"/>
              <a:gd name="T12" fmla="*/ 0 60000 65536"/>
              <a:gd name="T13" fmla="*/ 0 60000 65536"/>
              <a:gd name="T14" fmla="*/ 0 60000 65536"/>
              <a:gd name="T15" fmla="*/ 0 60000 65536"/>
              <a:gd name="T16" fmla="*/ 0 60000 65536"/>
              <a:gd name="T17" fmla="*/ 0 60000 65536"/>
              <a:gd name="T18" fmla="*/ 0 w 438"/>
              <a:gd name="T19" fmla="*/ 0 h 14"/>
              <a:gd name="T20" fmla="*/ 438 w 43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38" h="14">
                <a:moveTo>
                  <a:pt x="438" y="14"/>
                </a:moveTo>
                <a:lnTo>
                  <a:pt x="420" y="0"/>
                </a:lnTo>
                <a:lnTo>
                  <a:pt x="18" y="0"/>
                </a:lnTo>
                <a:lnTo>
                  <a:pt x="0" y="14"/>
                </a:lnTo>
                <a:lnTo>
                  <a:pt x="438"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4" name="Rectangle 787">
            <a:extLst>
              <a:ext uri="{FF2B5EF4-FFF2-40B4-BE49-F238E27FC236}">
                <a16:creationId xmlns:a16="http://schemas.microsoft.com/office/drawing/2014/main" id="{D088B87B-1B90-FC4E-9496-C1502A630743}"/>
              </a:ext>
            </a:extLst>
          </p:cNvPr>
          <p:cNvSpPr>
            <a:spLocks noChangeArrowheads="1"/>
          </p:cNvSpPr>
          <p:nvPr/>
        </p:nvSpPr>
        <p:spPr bwMode="auto">
          <a:xfrm>
            <a:off x="2376211" y="4115205"/>
            <a:ext cx="447603" cy="330860"/>
          </a:xfrm>
          <a:prstGeom prst="rect">
            <a:avLst/>
          </a:prstGeom>
          <a:noFill/>
          <a:ln w="6">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5" name="Freeform 788">
            <a:extLst>
              <a:ext uri="{FF2B5EF4-FFF2-40B4-BE49-F238E27FC236}">
                <a16:creationId xmlns:a16="http://schemas.microsoft.com/office/drawing/2014/main" id="{6CBB9F25-E23F-7A4E-8B6D-8F73E06B7A8F}"/>
              </a:ext>
            </a:extLst>
          </p:cNvPr>
          <p:cNvSpPr>
            <a:spLocks noEditPoints="1"/>
          </p:cNvSpPr>
          <p:nvPr/>
        </p:nvSpPr>
        <p:spPr bwMode="auto">
          <a:xfrm>
            <a:off x="2017284" y="4175362"/>
            <a:ext cx="806530" cy="421095"/>
          </a:xfrm>
          <a:custGeom>
            <a:avLst/>
            <a:gdLst>
              <a:gd name="T0" fmla="*/ 84 w 382"/>
              <a:gd name="T1" fmla="*/ 0 h 224"/>
              <a:gd name="T2" fmla="*/ 84 w 382"/>
              <a:gd name="T3" fmla="*/ 4 h 224"/>
              <a:gd name="T4" fmla="*/ 0 w 382"/>
              <a:gd name="T5" fmla="*/ 4 h 224"/>
              <a:gd name="T6" fmla="*/ 0 w 382"/>
              <a:gd name="T7" fmla="*/ 0 h 224"/>
              <a:gd name="T8" fmla="*/ 84 w 382"/>
              <a:gd name="T9" fmla="*/ 0 h 224"/>
              <a:gd name="T10" fmla="*/ 84 w 382"/>
              <a:gd name="T11" fmla="*/ 0 h 224"/>
              <a:gd name="T12" fmla="*/ 170 w 382"/>
              <a:gd name="T13" fmla="*/ 186 h 224"/>
              <a:gd name="T14" fmla="*/ 382 w 382"/>
              <a:gd name="T15" fmla="*/ 186 h 224"/>
              <a:gd name="T16" fmla="*/ 382 w 382"/>
              <a:gd name="T17" fmla="*/ 224 h 224"/>
              <a:gd name="T18" fmla="*/ 170 w 382"/>
              <a:gd name="T19" fmla="*/ 224 h 224"/>
              <a:gd name="T20" fmla="*/ 170 w 382"/>
              <a:gd name="T21" fmla="*/ 18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224"/>
              <a:gd name="T35" fmla="*/ 382 w 382"/>
              <a:gd name="T36" fmla="*/ 224 h 2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224">
                <a:moveTo>
                  <a:pt x="84" y="0"/>
                </a:moveTo>
                <a:lnTo>
                  <a:pt x="84" y="4"/>
                </a:lnTo>
                <a:lnTo>
                  <a:pt x="0" y="4"/>
                </a:lnTo>
                <a:lnTo>
                  <a:pt x="0" y="0"/>
                </a:lnTo>
                <a:lnTo>
                  <a:pt x="84" y="0"/>
                </a:lnTo>
                <a:close/>
                <a:moveTo>
                  <a:pt x="170" y="186"/>
                </a:moveTo>
                <a:lnTo>
                  <a:pt x="382" y="186"/>
                </a:lnTo>
                <a:lnTo>
                  <a:pt x="382" y="224"/>
                </a:lnTo>
                <a:lnTo>
                  <a:pt x="170" y="224"/>
                </a:lnTo>
                <a:lnTo>
                  <a:pt x="170" y="186"/>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6" name="Rectangle 563">
            <a:extLst>
              <a:ext uri="{FF2B5EF4-FFF2-40B4-BE49-F238E27FC236}">
                <a16:creationId xmlns:a16="http://schemas.microsoft.com/office/drawing/2014/main" id="{A69356CC-A89B-5547-A4C1-EBFC4062FBA8}"/>
              </a:ext>
            </a:extLst>
          </p:cNvPr>
          <p:cNvSpPr/>
          <p:nvPr/>
        </p:nvSpPr>
        <p:spPr>
          <a:xfrm>
            <a:off x="4961973" y="2251819"/>
            <a:ext cx="1854996"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Data Plane</a:t>
            </a:r>
            <a:endParaRPr lang="zh-CN" altLang="en-US" dirty="0">
              <a:effectLst>
                <a:outerShdw blurRad="38100" dist="38100" dir="2700000" algn="tl">
                  <a:srgbClr val="000000">
                    <a:alpha val="43137"/>
                  </a:srgbClr>
                </a:outerShdw>
              </a:effectLst>
            </a:endParaRPr>
          </a:p>
        </p:txBody>
      </p:sp>
      <p:sp>
        <p:nvSpPr>
          <p:cNvPr id="67" name="Flowchart: Connector 564">
            <a:extLst>
              <a:ext uri="{FF2B5EF4-FFF2-40B4-BE49-F238E27FC236}">
                <a16:creationId xmlns:a16="http://schemas.microsoft.com/office/drawing/2014/main" id="{B8505A01-470B-AE4A-A41D-C6C8B4981C21}"/>
              </a:ext>
            </a:extLst>
          </p:cNvPr>
          <p:cNvSpPr/>
          <p:nvPr/>
        </p:nvSpPr>
        <p:spPr>
          <a:xfrm>
            <a:off x="5240958"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8" name="Flowchart: Connector 565">
            <a:extLst>
              <a:ext uri="{FF2B5EF4-FFF2-40B4-BE49-F238E27FC236}">
                <a16:creationId xmlns:a16="http://schemas.microsoft.com/office/drawing/2014/main" id="{7A523694-9792-9142-A23F-1BFDD649EAAB}"/>
              </a:ext>
            </a:extLst>
          </p:cNvPr>
          <p:cNvSpPr/>
          <p:nvPr/>
        </p:nvSpPr>
        <p:spPr>
          <a:xfrm>
            <a:off x="5968799"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9" name="Flowchart: Connector 566">
            <a:extLst>
              <a:ext uri="{FF2B5EF4-FFF2-40B4-BE49-F238E27FC236}">
                <a16:creationId xmlns:a16="http://schemas.microsoft.com/office/drawing/2014/main" id="{41D8D644-4194-114A-B0CB-01FFF0FC7B21}"/>
              </a:ext>
            </a:extLst>
          </p:cNvPr>
          <p:cNvSpPr/>
          <p:nvPr/>
        </p:nvSpPr>
        <p:spPr>
          <a:xfrm>
            <a:off x="6802799" y="341636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70" name="Straight Arrow Connector 567">
            <a:extLst>
              <a:ext uri="{FF2B5EF4-FFF2-40B4-BE49-F238E27FC236}">
                <a16:creationId xmlns:a16="http://schemas.microsoft.com/office/drawing/2014/main" id="{DF15F354-D722-9441-AC36-2FF3B44B02EF}"/>
              </a:ext>
            </a:extLst>
          </p:cNvPr>
          <p:cNvCxnSpPr>
            <a:stCxn id="67" idx="1"/>
          </p:cNvCxnSpPr>
          <p:nvPr/>
        </p:nvCxnSpPr>
        <p:spPr>
          <a:xfrm flipH="1" flipV="1">
            <a:off x="5028551" y="3048324"/>
            <a:ext cx="265128" cy="41620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569">
            <a:extLst>
              <a:ext uri="{FF2B5EF4-FFF2-40B4-BE49-F238E27FC236}">
                <a16:creationId xmlns:a16="http://schemas.microsoft.com/office/drawing/2014/main" id="{9F7505D2-7AAD-BE4B-AF80-FEFC7C8CB259}"/>
              </a:ext>
            </a:extLst>
          </p:cNvPr>
          <p:cNvCxnSpPr>
            <a:stCxn id="67" idx="7"/>
          </p:cNvCxnSpPr>
          <p:nvPr/>
        </p:nvCxnSpPr>
        <p:spPr>
          <a:xfrm flipV="1">
            <a:off x="5548237" y="3055844"/>
            <a:ext cx="43729" cy="40868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572">
            <a:extLst>
              <a:ext uri="{FF2B5EF4-FFF2-40B4-BE49-F238E27FC236}">
                <a16:creationId xmlns:a16="http://schemas.microsoft.com/office/drawing/2014/main" id="{E64B77FA-1081-B049-8197-092CF0121852}"/>
              </a:ext>
            </a:extLst>
          </p:cNvPr>
          <p:cNvCxnSpPr>
            <a:stCxn id="68" idx="1"/>
          </p:cNvCxnSpPr>
          <p:nvPr/>
        </p:nvCxnSpPr>
        <p:spPr>
          <a:xfrm flipH="1" flipV="1">
            <a:off x="5896799" y="3085026"/>
            <a:ext cx="124721" cy="379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574">
            <a:extLst>
              <a:ext uri="{FF2B5EF4-FFF2-40B4-BE49-F238E27FC236}">
                <a16:creationId xmlns:a16="http://schemas.microsoft.com/office/drawing/2014/main" id="{0BB44921-B0C4-B44C-84A0-C05D7A9888D6}"/>
              </a:ext>
            </a:extLst>
          </p:cNvPr>
          <p:cNvCxnSpPr>
            <a:stCxn id="68" idx="0"/>
          </p:cNvCxnSpPr>
          <p:nvPr/>
        </p:nvCxnSpPr>
        <p:spPr>
          <a:xfrm flipV="1">
            <a:off x="6148799" y="3055843"/>
            <a:ext cx="97680" cy="35596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577">
            <a:extLst>
              <a:ext uri="{FF2B5EF4-FFF2-40B4-BE49-F238E27FC236}">
                <a16:creationId xmlns:a16="http://schemas.microsoft.com/office/drawing/2014/main" id="{298C7049-D0F5-8540-9E19-AEE5E9A17331}"/>
              </a:ext>
            </a:extLst>
          </p:cNvPr>
          <p:cNvCxnSpPr>
            <a:stCxn id="69" idx="1"/>
          </p:cNvCxnSpPr>
          <p:nvPr/>
        </p:nvCxnSpPr>
        <p:spPr>
          <a:xfrm flipH="1" flipV="1">
            <a:off x="6624247" y="3055447"/>
            <a:ext cx="231273" cy="4136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579">
            <a:extLst>
              <a:ext uri="{FF2B5EF4-FFF2-40B4-BE49-F238E27FC236}">
                <a16:creationId xmlns:a16="http://schemas.microsoft.com/office/drawing/2014/main" id="{321E2438-1797-FD40-8615-8544D2E7C25A}"/>
              </a:ext>
            </a:extLst>
          </p:cNvPr>
          <p:cNvCxnSpPr>
            <a:stCxn id="69" idx="0"/>
          </p:cNvCxnSpPr>
          <p:nvPr/>
        </p:nvCxnSpPr>
        <p:spPr>
          <a:xfrm flipV="1">
            <a:off x="6982799" y="3059207"/>
            <a:ext cx="68031" cy="35715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581">
            <a:extLst>
              <a:ext uri="{FF2B5EF4-FFF2-40B4-BE49-F238E27FC236}">
                <a16:creationId xmlns:a16="http://schemas.microsoft.com/office/drawing/2014/main" id="{EDD95232-D8AA-F140-816D-4D0F969F12AD}"/>
              </a:ext>
            </a:extLst>
          </p:cNvPr>
          <p:cNvCxnSpPr>
            <a:stCxn id="77" idx="0"/>
            <a:endCxn id="69" idx="4"/>
          </p:cNvCxnSpPr>
          <p:nvPr/>
        </p:nvCxnSpPr>
        <p:spPr>
          <a:xfrm flipV="1">
            <a:off x="6982799" y="3776365"/>
            <a:ext cx="0" cy="3124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Rectangle 583">
            <a:extLst>
              <a:ext uri="{FF2B5EF4-FFF2-40B4-BE49-F238E27FC236}">
                <a16:creationId xmlns:a16="http://schemas.microsoft.com/office/drawing/2014/main" id="{735BB839-2C0D-204C-B96A-908AD9464FDD}"/>
              </a:ext>
            </a:extLst>
          </p:cNvPr>
          <p:cNvSpPr/>
          <p:nvPr/>
        </p:nvSpPr>
        <p:spPr>
          <a:xfrm>
            <a:off x="6730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8" name="Rectangle 586">
            <a:extLst>
              <a:ext uri="{FF2B5EF4-FFF2-40B4-BE49-F238E27FC236}">
                <a16:creationId xmlns:a16="http://schemas.microsoft.com/office/drawing/2014/main" id="{A66C6B35-54F4-464D-B50F-7972DAB96CBB}"/>
              </a:ext>
            </a:extLst>
          </p:cNvPr>
          <p:cNvSpPr/>
          <p:nvPr/>
        </p:nvSpPr>
        <p:spPr>
          <a:xfrm>
            <a:off x="5896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9" name="Rectangle 587">
            <a:extLst>
              <a:ext uri="{FF2B5EF4-FFF2-40B4-BE49-F238E27FC236}">
                <a16:creationId xmlns:a16="http://schemas.microsoft.com/office/drawing/2014/main" id="{EC63329A-DAE9-724B-82A6-CE34A7F0C382}"/>
              </a:ext>
            </a:extLst>
          </p:cNvPr>
          <p:cNvSpPr/>
          <p:nvPr/>
        </p:nvSpPr>
        <p:spPr>
          <a:xfrm>
            <a:off x="5168958"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80" name="Straight Arrow Connector 588">
            <a:extLst>
              <a:ext uri="{FF2B5EF4-FFF2-40B4-BE49-F238E27FC236}">
                <a16:creationId xmlns:a16="http://schemas.microsoft.com/office/drawing/2014/main" id="{98F8D5CC-CA5E-BD46-9A2D-8DA7EDB76F8B}"/>
              </a:ext>
            </a:extLst>
          </p:cNvPr>
          <p:cNvCxnSpPr>
            <a:stCxn id="78" idx="0"/>
            <a:endCxn id="68" idx="4"/>
          </p:cNvCxnSpPr>
          <p:nvPr/>
        </p:nvCxnSpPr>
        <p:spPr>
          <a:xfrm flipV="1">
            <a:off x="6148799"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591">
            <a:extLst>
              <a:ext uri="{FF2B5EF4-FFF2-40B4-BE49-F238E27FC236}">
                <a16:creationId xmlns:a16="http://schemas.microsoft.com/office/drawing/2014/main" id="{5EA486D8-E6B8-BD4B-838F-215F3596C694}"/>
              </a:ext>
            </a:extLst>
          </p:cNvPr>
          <p:cNvCxnSpPr>
            <a:stCxn id="79" idx="0"/>
            <a:endCxn id="67" idx="4"/>
          </p:cNvCxnSpPr>
          <p:nvPr/>
        </p:nvCxnSpPr>
        <p:spPr>
          <a:xfrm flipV="1">
            <a:off x="5420958"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 name="Rectangle 595">
            <a:extLst>
              <a:ext uri="{FF2B5EF4-FFF2-40B4-BE49-F238E27FC236}">
                <a16:creationId xmlns:a16="http://schemas.microsoft.com/office/drawing/2014/main" id="{B2699FEA-27FD-674B-BB04-DD0C9CEACB06}"/>
              </a:ext>
            </a:extLst>
          </p:cNvPr>
          <p:cNvSpPr/>
          <p:nvPr/>
        </p:nvSpPr>
        <p:spPr>
          <a:xfrm>
            <a:off x="4571999" y="2657445"/>
            <a:ext cx="2794355" cy="400110"/>
          </a:xfrm>
          <a:prstGeom prst="rect">
            <a:avLst/>
          </a:prstGeom>
        </p:spPr>
        <p:txBody>
          <a:bodyPr wrap="none">
            <a:spAutoFit/>
          </a:bodyPr>
          <a:lstStyle/>
          <a:p>
            <a:pPr algn="ctr"/>
            <a:r>
              <a:rPr lang="en-US" altLang="zh-CN" sz="2000" dirty="0">
                <a:solidFill>
                  <a:schemeClr val="dk1"/>
                </a:solidFill>
                <a:latin typeface="Verdana" pitchFamily="34" charset="0"/>
                <a:ea typeface="Verdana" pitchFamily="34" charset="0"/>
                <a:cs typeface="Verdana" pitchFamily="34" charset="0"/>
              </a:rPr>
              <a:t>Files  FIFO  Network</a:t>
            </a:r>
            <a:endParaRPr lang="zh-CN" altLang="en-US" sz="2000" dirty="0"/>
          </a:p>
        </p:txBody>
      </p:sp>
      <p:cxnSp>
        <p:nvCxnSpPr>
          <p:cNvPr id="83" name="Straight Arrow Connector 597">
            <a:extLst>
              <a:ext uri="{FF2B5EF4-FFF2-40B4-BE49-F238E27FC236}">
                <a16:creationId xmlns:a16="http://schemas.microsoft.com/office/drawing/2014/main" id="{7C6B3078-6946-1F45-B993-F43493A05597}"/>
              </a:ext>
            </a:extLst>
          </p:cNvPr>
          <p:cNvCxnSpPr>
            <a:endCxn id="77" idx="2"/>
          </p:cNvCxnSpPr>
          <p:nvPr/>
        </p:nvCxnSpPr>
        <p:spPr>
          <a:xfrm flipV="1">
            <a:off x="6982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84" name="Rectangle 601">
            <a:extLst>
              <a:ext uri="{FF2B5EF4-FFF2-40B4-BE49-F238E27FC236}">
                <a16:creationId xmlns:a16="http://schemas.microsoft.com/office/drawing/2014/main" id="{5D6EEC5F-E99E-CF49-BDC4-280A8CBF8015}"/>
              </a:ext>
            </a:extLst>
          </p:cNvPr>
          <p:cNvSpPr/>
          <p:nvPr/>
        </p:nvSpPr>
        <p:spPr>
          <a:xfrm>
            <a:off x="4896053" y="5219700"/>
            <a:ext cx="2250937"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Control Plane</a:t>
            </a:r>
            <a:endParaRPr lang="zh-CN" altLang="en-US" dirty="0">
              <a:effectLst>
                <a:outerShdw blurRad="38100" dist="38100" dir="2700000" algn="tl">
                  <a:srgbClr val="000000">
                    <a:alpha val="43137"/>
                  </a:srgbClr>
                </a:outerShdw>
              </a:effectLst>
            </a:endParaRPr>
          </a:p>
        </p:txBody>
      </p:sp>
      <p:cxnSp>
        <p:nvCxnSpPr>
          <p:cNvPr id="85" name="Straight Connector 603">
            <a:extLst>
              <a:ext uri="{FF2B5EF4-FFF2-40B4-BE49-F238E27FC236}">
                <a16:creationId xmlns:a16="http://schemas.microsoft.com/office/drawing/2014/main" id="{789E3BCB-C687-3149-A9AA-B7A78726164D}"/>
              </a:ext>
            </a:extLst>
          </p:cNvPr>
          <p:cNvCxnSpPr/>
          <p:nvPr/>
        </p:nvCxnSpPr>
        <p:spPr>
          <a:xfrm>
            <a:off x="2122850" y="5070188"/>
            <a:ext cx="5243504"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Arrow Connector 605">
            <a:extLst>
              <a:ext uri="{FF2B5EF4-FFF2-40B4-BE49-F238E27FC236}">
                <a16:creationId xmlns:a16="http://schemas.microsoft.com/office/drawing/2014/main" id="{7B8AA52D-1B27-0C40-A0AE-3976D9265F1E}"/>
              </a:ext>
            </a:extLst>
          </p:cNvPr>
          <p:cNvCxnSpPr>
            <a:endCxn id="78" idx="2"/>
          </p:cNvCxnSpPr>
          <p:nvPr/>
        </p:nvCxnSpPr>
        <p:spPr>
          <a:xfrm flipV="1">
            <a:off x="6148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606">
            <a:extLst>
              <a:ext uri="{FF2B5EF4-FFF2-40B4-BE49-F238E27FC236}">
                <a16:creationId xmlns:a16="http://schemas.microsoft.com/office/drawing/2014/main" id="{E16188D6-FBB0-A74B-8843-60546CF69C5E}"/>
              </a:ext>
            </a:extLst>
          </p:cNvPr>
          <p:cNvCxnSpPr>
            <a:endCxn id="79" idx="2"/>
          </p:cNvCxnSpPr>
          <p:nvPr/>
        </p:nvCxnSpPr>
        <p:spPr>
          <a:xfrm flipV="1">
            <a:off x="5420958" y="4592791"/>
            <a:ext cx="0" cy="477398"/>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607">
            <a:extLst>
              <a:ext uri="{FF2B5EF4-FFF2-40B4-BE49-F238E27FC236}">
                <a16:creationId xmlns:a16="http://schemas.microsoft.com/office/drawing/2014/main" id="{F1C00B28-97B4-164B-BE84-67603C9706E6}"/>
              </a:ext>
            </a:extLst>
          </p:cNvPr>
          <p:cNvCxnSpPr>
            <a:endCxn id="8" idx="2"/>
          </p:cNvCxnSpPr>
          <p:nvPr/>
        </p:nvCxnSpPr>
        <p:spPr>
          <a:xfrm flipV="1">
            <a:off x="4419982" y="4622573"/>
            <a:ext cx="0" cy="447615"/>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610">
            <a:extLst>
              <a:ext uri="{FF2B5EF4-FFF2-40B4-BE49-F238E27FC236}">
                <a16:creationId xmlns:a16="http://schemas.microsoft.com/office/drawing/2014/main" id="{1524AB05-F7FF-7843-BA84-AE8C9BAAF337}"/>
              </a:ext>
            </a:extLst>
          </p:cNvPr>
          <p:cNvCxnSpPr>
            <a:endCxn id="60" idx="26"/>
          </p:cNvCxnSpPr>
          <p:nvPr/>
        </p:nvCxnSpPr>
        <p:spPr>
          <a:xfrm flipH="1" flipV="1">
            <a:off x="2545117" y="4753161"/>
            <a:ext cx="4224" cy="31702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90" name="Rectangle 622">
            <a:extLst>
              <a:ext uri="{FF2B5EF4-FFF2-40B4-BE49-F238E27FC236}">
                <a16:creationId xmlns:a16="http://schemas.microsoft.com/office/drawing/2014/main" id="{2A83FDC7-BBD4-2F4F-8CBF-69B8FEB88012}"/>
              </a:ext>
            </a:extLst>
          </p:cNvPr>
          <p:cNvSpPr/>
          <p:nvPr/>
        </p:nvSpPr>
        <p:spPr>
          <a:xfrm>
            <a:off x="1600199" y="2657445"/>
            <a:ext cx="1981199" cy="2610525"/>
          </a:xfrm>
          <a:prstGeom prst="rect">
            <a:avLst/>
          </a:prstGeom>
          <a:noFill/>
          <a:ln w="28575">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Rectangle 623">
            <a:extLst>
              <a:ext uri="{FF2B5EF4-FFF2-40B4-BE49-F238E27FC236}">
                <a16:creationId xmlns:a16="http://schemas.microsoft.com/office/drawing/2014/main" id="{7CB98795-3A1F-F94E-9B52-BA2075E9B040}"/>
              </a:ext>
            </a:extLst>
          </p:cNvPr>
          <p:cNvSpPr/>
          <p:nvPr/>
        </p:nvSpPr>
        <p:spPr>
          <a:xfrm>
            <a:off x="1497710" y="2251819"/>
            <a:ext cx="221727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Job Schedule</a:t>
            </a:r>
            <a:endParaRPr lang="zh-CN" altLang="en-US" dirty="0">
              <a:effectLst>
                <a:outerShdw blurRad="38100" dist="38100" dir="2700000" algn="tl">
                  <a:srgbClr val="000000">
                    <a:alpha val="43137"/>
                  </a:srgbClr>
                </a:outerShdw>
              </a:effectLst>
            </a:endParaRPr>
          </a:p>
        </p:txBody>
      </p:sp>
      <p:sp>
        <p:nvSpPr>
          <p:cNvPr id="92" name="Rectangle 624">
            <a:extLst>
              <a:ext uri="{FF2B5EF4-FFF2-40B4-BE49-F238E27FC236}">
                <a16:creationId xmlns:a16="http://schemas.microsoft.com/office/drawing/2014/main" id="{5AFA318C-37F1-2442-945E-A362B3B44D7A}"/>
              </a:ext>
            </a:extLst>
          </p:cNvPr>
          <p:cNvSpPr/>
          <p:nvPr/>
        </p:nvSpPr>
        <p:spPr>
          <a:xfrm>
            <a:off x="2298891" y="4049802"/>
            <a:ext cx="58381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JM</a:t>
            </a:r>
            <a:endParaRPr lang="zh-CN"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885904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8EE552-7327-9147-91E5-14FB053910ED}"/>
              </a:ext>
            </a:extLst>
          </p:cNvPr>
          <p:cNvSpPr>
            <a:spLocks noGrp="1"/>
          </p:cNvSpPr>
          <p:nvPr>
            <p:ph type="title"/>
          </p:nvPr>
        </p:nvSpPr>
        <p:spPr/>
        <p:txBody>
          <a:bodyPr/>
          <a:lstStyle/>
          <a:p>
            <a:r>
              <a:rPr kumimoji="1" lang="en-US" altLang="zh-CN" dirty="0"/>
              <a:t>A typical DAG runtime</a:t>
            </a:r>
            <a:endParaRPr kumimoji="1" lang="zh-CN" altLang="en-US" dirty="0"/>
          </a:p>
        </p:txBody>
      </p:sp>
      <p:sp>
        <p:nvSpPr>
          <p:cNvPr id="4" name="灯片编号占位符 3">
            <a:extLst>
              <a:ext uri="{FF2B5EF4-FFF2-40B4-BE49-F238E27FC236}">
                <a16:creationId xmlns:a16="http://schemas.microsoft.com/office/drawing/2014/main" id="{365BB5C5-65BA-184B-A73F-B26F2A746749}"/>
              </a:ext>
            </a:extLst>
          </p:cNvPr>
          <p:cNvSpPr>
            <a:spLocks noGrp="1"/>
          </p:cNvSpPr>
          <p:nvPr>
            <p:ph type="sldNum" sz="quarter" idx="12"/>
          </p:nvPr>
        </p:nvSpPr>
        <p:spPr/>
        <p:txBody>
          <a:bodyPr/>
          <a:lstStyle/>
          <a:p>
            <a:fld id="{ADE361C3-C043-4A6E-BDCE-8DA1E7D90A3B}" type="slidenum">
              <a:rPr lang="zh-CN" altLang="en-US" smtClean="0"/>
              <a:t>85</a:t>
            </a:fld>
            <a:endParaRPr lang="zh-CN" altLang="en-US"/>
          </a:p>
        </p:txBody>
      </p:sp>
      <p:sp>
        <p:nvSpPr>
          <p:cNvPr id="5" name="Rectangle 90">
            <a:extLst>
              <a:ext uri="{FF2B5EF4-FFF2-40B4-BE49-F238E27FC236}">
                <a16:creationId xmlns:a16="http://schemas.microsoft.com/office/drawing/2014/main" id="{D4C1AECF-11AF-7249-BCB7-F7B89E53BE9D}"/>
              </a:ext>
            </a:extLst>
          </p:cNvPr>
          <p:cNvSpPr/>
          <p:nvPr/>
        </p:nvSpPr>
        <p:spPr>
          <a:xfrm>
            <a:off x="452438" y="1137198"/>
            <a:ext cx="8382000" cy="892552"/>
          </a:xfrm>
          <a:prstGeom prst="rect">
            <a:avLst/>
          </a:prstGeom>
          <a:solidFill>
            <a:srgbClr val="F5FED6"/>
          </a:solidFill>
          <a:effectLst>
            <a:outerShdw blurRad="63500" sx="102000" sy="102000" algn="ctr" rotWithShape="0">
              <a:prstClr val="black">
                <a:alpha val="40000"/>
              </a:prstClr>
            </a:outerShdw>
          </a:effectLst>
        </p:spPr>
        <p:txBody>
          <a:bodyPr wrap="square" lIns="72000" rIns="72000">
            <a:spAutoFit/>
          </a:bodyPr>
          <a:lstStyle/>
          <a:p>
            <a:r>
              <a:rPr lang="en-US" altLang="zh-CN" sz="2800" dirty="0">
                <a:effectLst>
                  <a:outerShdw blurRad="38100" dist="38100" dir="2700000" algn="tl">
                    <a:srgbClr val="000000">
                      <a:alpha val="43137"/>
                    </a:srgbClr>
                  </a:outerShdw>
                </a:effectLst>
                <a:latin typeface="Candara" pitchFamily="34" charset="0"/>
                <a:ea typeface="Verdana" pitchFamily="34" charset="0"/>
                <a:cs typeface="Verdana" pitchFamily="34" charset="0"/>
              </a:rPr>
              <a:t>Job Manager </a:t>
            </a:r>
            <a:r>
              <a:rPr lang="en-US" altLang="zh-CN" dirty="0">
                <a:latin typeface="Candara" pitchFamily="34" charset="0"/>
                <a:ea typeface="Verdana" pitchFamily="34" charset="0"/>
                <a:cs typeface="Verdana" pitchFamily="34" charset="0"/>
              </a:rPr>
              <a:t>(JM) consults name server (NS) to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discover</a:t>
            </a:r>
            <a:r>
              <a:rPr lang="en-US" altLang="zh-CN" dirty="0">
                <a:latin typeface="Candara" pitchFamily="34" charset="0"/>
                <a:ea typeface="Verdana" pitchFamily="34" charset="0"/>
                <a:cs typeface="Verdana" pitchFamily="34" charset="0"/>
              </a:rPr>
              <a:t> available nodes, and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maintains</a:t>
            </a:r>
            <a:r>
              <a:rPr lang="en-US" altLang="zh-CN" dirty="0">
                <a:latin typeface="Candara" pitchFamily="34" charset="0"/>
                <a:ea typeface="Verdana" pitchFamily="34" charset="0"/>
                <a:cs typeface="Verdana" pitchFamily="34" charset="0"/>
              </a:rPr>
              <a:t> job graph and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schedules</a:t>
            </a:r>
            <a:r>
              <a:rPr lang="en-US" altLang="zh-CN" dirty="0">
                <a:latin typeface="Candara" pitchFamily="34" charset="0"/>
                <a:ea typeface="Verdana" pitchFamily="34" charset="0"/>
                <a:cs typeface="Verdana" pitchFamily="34" charset="0"/>
              </a:rPr>
              <a:t> vertices</a:t>
            </a:r>
          </a:p>
        </p:txBody>
      </p:sp>
      <p:sp>
        <p:nvSpPr>
          <p:cNvPr id="6" name="灯片编号占位符 3">
            <a:extLst>
              <a:ext uri="{FF2B5EF4-FFF2-40B4-BE49-F238E27FC236}">
                <a16:creationId xmlns:a16="http://schemas.microsoft.com/office/drawing/2014/main" id="{2C5604E9-F6C9-1C43-B0F3-9027A2B556F5}"/>
              </a:ext>
            </a:extLst>
          </p:cNvPr>
          <p:cNvSpPr txBox="1">
            <a:spLocks/>
          </p:cNvSpPr>
          <p:nvPr/>
        </p:nvSpPr>
        <p:spPr>
          <a:xfrm>
            <a:off x="6553200" y="5296962"/>
            <a:ext cx="2133600" cy="304271"/>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DengXian" charset="0"/>
                <a:ea typeface="DengXian" charset="0"/>
                <a:cs typeface="DengXi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DE361C3-C043-4A6E-BDCE-8DA1E7D90A3B}" type="slidenum">
              <a:rPr lang="zh-CN" altLang="en-US" smtClean="0"/>
              <a:pPr/>
              <a:t>85</a:t>
            </a:fld>
            <a:endParaRPr lang="zh-CN" altLang="en-US"/>
          </a:p>
        </p:txBody>
      </p:sp>
      <p:sp>
        <p:nvSpPr>
          <p:cNvPr id="7" name="Freeform 234">
            <a:extLst>
              <a:ext uri="{FF2B5EF4-FFF2-40B4-BE49-F238E27FC236}">
                <a16:creationId xmlns:a16="http://schemas.microsoft.com/office/drawing/2014/main" id="{8AA14733-747D-0142-B186-AA3F608996E7}"/>
              </a:ext>
            </a:extLst>
          </p:cNvPr>
          <p:cNvSpPr>
            <a:spLocks/>
          </p:cNvSpPr>
          <p:nvPr/>
        </p:nvSpPr>
        <p:spPr bwMode="auto">
          <a:xfrm>
            <a:off x="1903271" y="3280535"/>
            <a:ext cx="5557033" cy="703078"/>
          </a:xfrm>
          <a:custGeom>
            <a:avLst/>
            <a:gdLst>
              <a:gd name="T0" fmla="*/ 484 w 2632"/>
              <a:gd name="T1" fmla="*/ 100 h 374"/>
              <a:gd name="T2" fmla="*/ 698 w 2632"/>
              <a:gd name="T3" fmla="*/ 106 h 374"/>
              <a:gd name="T4" fmla="*/ 1192 w 2632"/>
              <a:gd name="T5" fmla="*/ 96 h 374"/>
              <a:gd name="T6" fmla="*/ 1220 w 2632"/>
              <a:gd name="T7" fmla="*/ 92 h 374"/>
              <a:gd name="T8" fmla="*/ 1334 w 2632"/>
              <a:gd name="T9" fmla="*/ 60 h 374"/>
              <a:gd name="T10" fmla="*/ 1452 w 2632"/>
              <a:gd name="T11" fmla="*/ 28 h 374"/>
              <a:gd name="T12" fmla="*/ 1480 w 2632"/>
              <a:gd name="T13" fmla="*/ 24 h 374"/>
              <a:gd name="T14" fmla="*/ 1968 w 2632"/>
              <a:gd name="T15" fmla="*/ 2 h 374"/>
              <a:gd name="T16" fmla="*/ 2124 w 2632"/>
              <a:gd name="T17" fmla="*/ 2 h 374"/>
              <a:gd name="T18" fmla="*/ 2436 w 2632"/>
              <a:gd name="T19" fmla="*/ 20 h 374"/>
              <a:gd name="T20" fmla="*/ 2498 w 2632"/>
              <a:gd name="T21" fmla="*/ 24 h 374"/>
              <a:gd name="T22" fmla="*/ 2558 w 2632"/>
              <a:gd name="T23" fmla="*/ 50 h 374"/>
              <a:gd name="T24" fmla="*/ 2610 w 2632"/>
              <a:gd name="T25" fmla="*/ 102 h 374"/>
              <a:gd name="T26" fmla="*/ 2628 w 2632"/>
              <a:gd name="T27" fmla="*/ 142 h 374"/>
              <a:gd name="T28" fmla="*/ 2632 w 2632"/>
              <a:gd name="T29" fmla="*/ 168 h 374"/>
              <a:gd name="T30" fmla="*/ 2624 w 2632"/>
              <a:gd name="T31" fmla="*/ 212 h 374"/>
              <a:gd name="T32" fmla="*/ 2588 w 2632"/>
              <a:gd name="T33" fmla="*/ 286 h 374"/>
              <a:gd name="T34" fmla="*/ 2554 w 2632"/>
              <a:gd name="T35" fmla="*/ 324 h 374"/>
              <a:gd name="T36" fmla="*/ 2514 w 2632"/>
              <a:gd name="T37" fmla="*/ 348 h 374"/>
              <a:gd name="T38" fmla="*/ 2488 w 2632"/>
              <a:gd name="T39" fmla="*/ 352 h 374"/>
              <a:gd name="T40" fmla="*/ 2192 w 2632"/>
              <a:gd name="T41" fmla="*/ 372 h 374"/>
              <a:gd name="T42" fmla="*/ 2056 w 2632"/>
              <a:gd name="T43" fmla="*/ 374 h 374"/>
              <a:gd name="T44" fmla="*/ 1788 w 2632"/>
              <a:gd name="T45" fmla="*/ 366 h 374"/>
              <a:gd name="T46" fmla="*/ 1556 w 2632"/>
              <a:gd name="T47" fmla="*/ 340 h 374"/>
              <a:gd name="T48" fmla="*/ 1490 w 2632"/>
              <a:gd name="T49" fmla="*/ 320 h 374"/>
              <a:gd name="T50" fmla="*/ 1450 w 2632"/>
              <a:gd name="T51" fmla="*/ 286 h 374"/>
              <a:gd name="T52" fmla="*/ 1336 w 2632"/>
              <a:gd name="T53" fmla="*/ 212 h 374"/>
              <a:gd name="T54" fmla="*/ 1222 w 2632"/>
              <a:gd name="T55" fmla="*/ 172 h 374"/>
              <a:gd name="T56" fmla="*/ 1192 w 2632"/>
              <a:gd name="T57" fmla="*/ 168 h 374"/>
              <a:gd name="T58" fmla="*/ 702 w 2632"/>
              <a:gd name="T59" fmla="*/ 158 h 374"/>
              <a:gd name="T60" fmla="*/ 488 w 2632"/>
              <a:gd name="T61" fmla="*/ 164 h 374"/>
              <a:gd name="T62" fmla="*/ 458 w 2632"/>
              <a:gd name="T63" fmla="*/ 172 h 374"/>
              <a:gd name="T64" fmla="*/ 302 w 2632"/>
              <a:gd name="T65" fmla="*/ 190 h 374"/>
              <a:gd name="T66" fmla="*/ 136 w 2632"/>
              <a:gd name="T67" fmla="*/ 188 h 374"/>
              <a:gd name="T68" fmla="*/ 40 w 2632"/>
              <a:gd name="T69" fmla="*/ 170 h 374"/>
              <a:gd name="T70" fmla="*/ 10 w 2632"/>
              <a:gd name="T71" fmla="*/ 156 h 374"/>
              <a:gd name="T72" fmla="*/ 0 w 2632"/>
              <a:gd name="T73" fmla="*/ 136 h 374"/>
              <a:gd name="T74" fmla="*/ 4 w 2632"/>
              <a:gd name="T75" fmla="*/ 120 h 374"/>
              <a:gd name="T76" fmla="*/ 28 w 2632"/>
              <a:gd name="T77" fmla="*/ 98 h 374"/>
              <a:gd name="T78" fmla="*/ 102 w 2632"/>
              <a:gd name="T79" fmla="*/ 78 h 374"/>
              <a:gd name="T80" fmla="*/ 222 w 2632"/>
              <a:gd name="T81" fmla="*/ 70 h 374"/>
              <a:gd name="T82" fmla="*/ 382 w 2632"/>
              <a:gd name="T83" fmla="*/ 78 h 374"/>
              <a:gd name="T84" fmla="*/ 460 w 2632"/>
              <a:gd name="T85" fmla="*/ 92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32"/>
              <a:gd name="T130" fmla="*/ 0 h 374"/>
              <a:gd name="T131" fmla="*/ 2632 w 2632"/>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32" h="374">
                <a:moveTo>
                  <a:pt x="472" y="96"/>
                </a:moveTo>
                <a:lnTo>
                  <a:pt x="472" y="96"/>
                </a:lnTo>
                <a:lnTo>
                  <a:pt x="484" y="100"/>
                </a:lnTo>
                <a:lnTo>
                  <a:pt x="510" y="102"/>
                </a:lnTo>
                <a:lnTo>
                  <a:pt x="590" y="106"/>
                </a:lnTo>
                <a:lnTo>
                  <a:pt x="698" y="106"/>
                </a:lnTo>
                <a:lnTo>
                  <a:pt x="820" y="104"/>
                </a:lnTo>
                <a:lnTo>
                  <a:pt x="1058" y="100"/>
                </a:lnTo>
                <a:lnTo>
                  <a:pt x="1192" y="96"/>
                </a:lnTo>
                <a:lnTo>
                  <a:pt x="1204" y="96"/>
                </a:lnTo>
                <a:lnTo>
                  <a:pt x="1220" y="92"/>
                </a:lnTo>
                <a:lnTo>
                  <a:pt x="1254" y="84"/>
                </a:lnTo>
                <a:lnTo>
                  <a:pt x="1292" y="74"/>
                </a:lnTo>
                <a:lnTo>
                  <a:pt x="1334" y="60"/>
                </a:lnTo>
                <a:lnTo>
                  <a:pt x="1376" y="46"/>
                </a:lnTo>
                <a:lnTo>
                  <a:pt x="1416" y="36"/>
                </a:lnTo>
                <a:lnTo>
                  <a:pt x="1452" y="28"/>
                </a:lnTo>
                <a:lnTo>
                  <a:pt x="1466" y="24"/>
                </a:lnTo>
                <a:lnTo>
                  <a:pt x="1480" y="24"/>
                </a:lnTo>
                <a:lnTo>
                  <a:pt x="1694" y="12"/>
                </a:lnTo>
                <a:lnTo>
                  <a:pt x="1874" y="4"/>
                </a:lnTo>
                <a:lnTo>
                  <a:pt x="1968" y="2"/>
                </a:lnTo>
                <a:lnTo>
                  <a:pt x="2056" y="0"/>
                </a:lnTo>
                <a:lnTo>
                  <a:pt x="2124" y="2"/>
                </a:lnTo>
                <a:lnTo>
                  <a:pt x="2194" y="4"/>
                </a:lnTo>
                <a:lnTo>
                  <a:pt x="2330" y="12"/>
                </a:lnTo>
                <a:lnTo>
                  <a:pt x="2436" y="20"/>
                </a:lnTo>
                <a:lnTo>
                  <a:pt x="2488" y="24"/>
                </a:lnTo>
                <a:lnTo>
                  <a:pt x="2498" y="24"/>
                </a:lnTo>
                <a:lnTo>
                  <a:pt x="2510" y="28"/>
                </a:lnTo>
                <a:lnTo>
                  <a:pt x="2534" y="36"/>
                </a:lnTo>
                <a:lnTo>
                  <a:pt x="2558" y="50"/>
                </a:lnTo>
                <a:lnTo>
                  <a:pt x="2580" y="68"/>
                </a:lnTo>
                <a:lnTo>
                  <a:pt x="2600" y="90"/>
                </a:lnTo>
                <a:lnTo>
                  <a:pt x="2610" y="102"/>
                </a:lnTo>
                <a:lnTo>
                  <a:pt x="2618" y="116"/>
                </a:lnTo>
                <a:lnTo>
                  <a:pt x="2624" y="128"/>
                </a:lnTo>
                <a:lnTo>
                  <a:pt x="2628" y="142"/>
                </a:lnTo>
                <a:lnTo>
                  <a:pt x="2630" y="154"/>
                </a:lnTo>
                <a:lnTo>
                  <a:pt x="2632" y="168"/>
                </a:lnTo>
                <a:lnTo>
                  <a:pt x="2632" y="182"/>
                </a:lnTo>
                <a:lnTo>
                  <a:pt x="2628" y="196"/>
                </a:lnTo>
                <a:lnTo>
                  <a:pt x="2624" y="212"/>
                </a:lnTo>
                <a:lnTo>
                  <a:pt x="2620" y="228"/>
                </a:lnTo>
                <a:lnTo>
                  <a:pt x="2606" y="258"/>
                </a:lnTo>
                <a:lnTo>
                  <a:pt x="2588" y="286"/>
                </a:lnTo>
                <a:lnTo>
                  <a:pt x="2576" y="300"/>
                </a:lnTo>
                <a:lnTo>
                  <a:pt x="2566" y="312"/>
                </a:lnTo>
                <a:lnTo>
                  <a:pt x="2554" y="324"/>
                </a:lnTo>
                <a:lnTo>
                  <a:pt x="2540" y="334"/>
                </a:lnTo>
                <a:lnTo>
                  <a:pt x="2528" y="342"/>
                </a:lnTo>
                <a:lnTo>
                  <a:pt x="2514" y="348"/>
                </a:lnTo>
                <a:lnTo>
                  <a:pt x="2502" y="350"/>
                </a:lnTo>
                <a:lnTo>
                  <a:pt x="2488" y="352"/>
                </a:lnTo>
                <a:lnTo>
                  <a:pt x="2432" y="356"/>
                </a:lnTo>
                <a:lnTo>
                  <a:pt x="2324" y="364"/>
                </a:lnTo>
                <a:lnTo>
                  <a:pt x="2192" y="372"/>
                </a:lnTo>
                <a:lnTo>
                  <a:pt x="2122" y="374"/>
                </a:lnTo>
                <a:lnTo>
                  <a:pt x="2056" y="374"/>
                </a:lnTo>
                <a:lnTo>
                  <a:pt x="1970" y="374"/>
                </a:lnTo>
                <a:lnTo>
                  <a:pt x="1880" y="372"/>
                </a:lnTo>
                <a:lnTo>
                  <a:pt x="1788" y="366"/>
                </a:lnTo>
                <a:lnTo>
                  <a:pt x="1700" y="360"/>
                </a:lnTo>
                <a:lnTo>
                  <a:pt x="1622" y="350"/>
                </a:lnTo>
                <a:lnTo>
                  <a:pt x="1556" y="340"/>
                </a:lnTo>
                <a:lnTo>
                  <a:pt x="1530" y="332"/>
                </a:lnTo>
                <a:lnTo>
                  <a:pt x="1508" y="326"/>
                </a:lnTo>
                <a:lnTo>
                  <a:pt x="1490" y="320"/>
                </a:lnTo>
                <a:lnTo>
                  <a:pt x="1480" y="312"/>
                </a:lnTo>
                <a:lnTo>
                  <a:pt x="1450" y="286"/>
                </a:lnTo>
                <a:lnTo>
                  <a:pt x="1414" y="260"/>
                </a:lnTo>
                <a:lnTo>
                  <a:pt x="1376" y="234"/>
                </a:lnTo>
                <a:lnTo>
                  <a:pt x="1336" y="212"/>
                </a:lnTo>
                <a:lnTo>
                  <a:pt x="1296" y="194"/>
                </a:lnTo>
                <a:lnTo>
                  <a:pt x="1258" y="180"/>
                </a:lnTo>
                <a:lnTo>
                  <a:pt x="1222" y="172"/>
                </a:lnTo>
                <a:lnTo>
                  <a:pt x="1206" y="168"/>
                </a:lnTo>
                <a:lnTo>
                  <a:pt x="1192" y="168"/>
                </a:lnTo>
                <a:lnTo>
                  <a:pt x="1056" y="164"/>
                </a:lnTo>
                <a:lnTo>
                  <a:pt x="824" y="158"/>
                </a:lnTo>
                <a:lnTo>
                  <a:pt x="702" y="158"/>
                </a:lnTo>
                <a:lnTo>
                  <a:pt x="594" y="158"/>
                </a:lnTo>
                <a:lnTo>
                  <a:pt x="514" y="162"/>
                </a:lnTo>
                <a:lnTo>
                  <a:pt x="488" y="164"/>
                </a:lnTo>
                <a:lnTo>
                  <a:pt x="472" y="168"/>
                </a:lnTo>
                <a:lnTo>
                  <a:pt x="458" y="172"/>
                </a:lnTo>
                <a:lnTo>
                  <a:pt x="438" y="176"/>
                </a:lnTo>
                <a:lnTo>
                  <a:pt x="378" y="184"/>
                </a:lnTo>
                <a:lnTo>
                  <a:pt x="302" y="190"/>
                </a:lnTo>
                <a:lnTo>
                  <a:pt x="218" y="190"/>
                </a:lnTo>
                <a:lnTo>
                  <a:pt x="176" y="190"/>
                </a:lnTo>
                <a:lnTo>
                  <a:pt x="136" y="188"/>
                </a:lnTo>
                <a:lnTo>
                  <a:pt x="100" y="184"/>
                </a:lnTo>
                <a:lnTo>
                  <a:pt x="68" y="178"/>
                </a:lnTo>
                <a:lnTo>
                  <a:pt x="40" y="170"/>
                </a:lnTo>
                <a:lnTo>
                  <a:pt x="28" y="166"/>
                </a:lnTo>
                <a:lnTo>
                  <a:pt x="18" y="162"/>
                </a:lnTo>
                <a:lnTo>
                  <a:pt x="10" y="156"/>
                </a:lnTo>
                <a:lnTo>
                  <a:pt x="4" y="150"/>
                </a:lnTo>
                <a:lnTo>
                  <a:pt x="2" y="144"/>
                </a:lnTo>
                <a:lnTo>
                  <a:pt x="0" y="136"/>
                </a:lnTo>
                <a:lnTo>
                  <a:pt x="2" y="128"/>
                </a:lnTo>
                <a:lnTo>
                  <a:pt x="4" y="120"/>
                </a:lnTo>
                <a:lnTo>
                  <a:pt x="10" y="112"/>
                </a:lnTo>
                <a:lnTo>
                  <a:pt x="18" y="104"/>
                </a:lnTo>
                <a:lnTo>
                  <a:pt x="28" y="98"/>
                </a:lnTo>
                <a:lnTo>
                  <a:pt x="40" y="94"/>
                </a:lnTo>
                <a:lnTo>
                  <a:pt x="68" y="84"/>
                </a:lnTo>
                <a:lnTo>
                  <a:pt x="102" y="78"/>
                </a:lnTo>
                <a:lnTo>
                  <a:pt x="140" y="74"/>
                </a:lnTo>
                <a:lnTo>
                  <a:pt x="180" y="70"/>
                </a:lnTo>
                <a:lnTo>
                  <a:pt x="222" y="70"/>
                </a:lnTo>
                <a:lnTo>
                  <a:pt x="264" y="70"/>
                </a:lnTo>
                <a:lnTo>
                  <a:pt x="306" y="72"/>
                </a:lnTo>
                <a:lnTo>
                  <a:pt x="382" y="78"/>
                </a:lnTo>
                <a:lnTo>
                  <a:pt x="414" y="82"/>
                </a:lnTo>
                <a:lnTo>
                  <a:pt x="442" y="86"/>
                </a:lnTo>
                <a:lnTo>
                  <a:pt x="460" y="92"/>
                </a:lnTo>
                <a:lnTo>
                  <a:pt x="472" y="96"/>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8" name="Rectangle 247">
            <a:extLst>
              <a:ext uri="{FF2B5EF4-FFF2-40B4-BE49-F238E27FC236}">
                <a16:creationId xmlns:a16="http://schemas.microsoft.com/office/drawing/2014/main" id="{7D42784C-0CBF-EC4F-938F-37613AE1107E}"/>
              </a:ext>
            </a:extLst>
          </p:cNvPr>
          <p:cNvSpPr>
            <a:spLocks noChangeArrowheads="1"/>
          </p:cNvSpPr>
          <p:nvPr/>
        </p:nvSpPr>
        <p:spPr bwMode="auto">
          <a:xfrm>
            <a:off x="4466432" y="2648893"/>
            <a:ext cx="2993873" cy="406056"/>
          </a:xfrm>
          <a:prstGeom prst="rect">
            <a:avLst/>
          </a:prstGeom>
          <a:solidFill>
            <a:srgbClr val="00FFF2"/>
          </a:solidFill>
          <a:ln w="4">
            <a:solidFill>
              <a:srgbClr val="000000"/>
            </a:solidFill>
            <a:miter lim="800000"/>
            <a:headEnd/>
            <a:tailEnd/>
          </a:ln>
        </p:spPr>
        <p:txBody>
          <a:bodyPr/>
          <a:lstStyle/>
          <a:p>
            <a:pPr eaLnBrk="1" hangingPunct="1"/>
            <a:endParaRPr lang="zh-CN" altLang="zh-CN" sz="1800"/>
          </a:p>
        </p:txBody>
      </p:sp>
      <p:sp>
        <p:nvSpPr>
          <p:cNvPr id="9" name="Rectangle 321">
            <a:extLst>
              <a:ext uri="{FF2B5EF4-FFF2-40B4-BE49-F238E27FC236}">
                <a16:creationId xmlns:a16="http://schemas.microsoft.com/office/drawing/2014/main" id="{ABFF7640-5F9D-9643-BBC4-594510089BB7}"/>
              </a:ext>
            </a:extLst>
          </p:cNvPr>
          <p:cNvSpPr>
            <a:spLocks noChangeArrowheads="1"/>
          </p:cNvSpPr>
          <p:nvPr/>
        </p:nvSpPr>
        <p:spPr bwMode="auto">
          <a:xfrm>
            <a:off x="4115950" y="4081165"/>
            <a:ext cx="608064" cy="541408"/>
          </a:xfrm>
          <a:prstGeom prst="rect">
            <a:avLst/>
          </a:prstGeom>
          <a:solidFill>
            <a:srgbClr val="00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ea typeface="+mn-ea"/>
              </a:rPr>
              <a:t>NS</a:t>
            </a:r>
            <a:endParaRPr lang="zh-CN" altLang="zh-CN" b="1" i="1" dirty="0">
              <a:solidFill>
                <a:schemeClr val="tx1"/>
              </a:solidFill>
              <a:effectLst>
                <a:outerShdw blurRad="38100" dist="38100" dir="2700000" algn="tl">
                  <a:srgbClr val="000000">
                    <a:alpha val="43137"/>
                  </a:srgbClr>
                </a:outerShdw>
              </a:effectLst>
              <a:latin typeface="Candara" pitchFamily="34" charset="0"/>
              <a:ea typeface="+mn-ea"/>
            </a:endParaRPr>
          </a:p>
        </p:txBody>
      </p:sp>
      <p:sp>
        <p:nvSpPr>
          <p:cNvPr id="10" name="Line 339">
            <a:extLst>
              <a:ext uri="{FF2B5EF4-FFF2-40B4-BE49-F238E27FC236}">
                <a16:creationId xmlns:a16="http://schemas.microsoft.com/office/drawing/2014/main" id="{12094E24-2090-E843-AF1C-F61CD1A8C61B}"/>
              </a:ext>
            </a:extLst>
          </p:cNvPr>
          <p:cNvSpPr>
            <a:spLocks noChangeShapeType="1"/>
          </p:cNvSpPr>
          <p:nvPr/>
        </p:nvSpPr>
        <p:spPr bwMode="auto">
          <a:xfrm flipH="1" flipV="1">
            <a:off x="2122850"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Freeform 340">
            <a:extLst>
              <a:ext uri="{FF2B5EF4-FFF2-40B4-BE49-F238E27FC236}">
                <a16:creationId xmlns:a16="http://schemas.microsoft.com/office/drawing/2014/main" id="{1E894466-6736-1F48-9078-0FB11BDB1B7E}"/>
              </a:ext>
            </a:extLst>
          </p:cNvPr>
          <p:cNvSpPr>
            <a:spLocks/>
          </p:cNvSpPr>
          <p:nvPr/>
        </p:nvSpPr>
        <p:spPr bwMode="auto">
          <a:xfrm>
            <a:off x="2093291"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2" name="Line 341">
            <a:extLst>
              <a:ext uri="{FF2B5EF4-FFF2-40B4-BE49-F238E27FC236}">
                <a16:creationId xmlns:a16="http://schemas.microsoft.com/office/drawing/2014/main" id="{5C0176FB-FAC9-AE42-A815-B369F0A676F2}"/>
              </a:ext>
            </a:extLst>
          </p:cNvPr>
          <p:cNvSpPr>
            <a:spLocks noChangeShapeType="1"/>
          </p:cNvSpPr>
          <p:nvPr/>
        </p:nvSpPr>
        <p:spPr bwMode="auto">
          <a:xfrm flipV="1">
            <a:off x="222419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 name="Freeform 342">
            <a:extLst>
              <a:ext uri="{FF2B5EF4-FFF2-40B4-BE49-F238E27FC236}">
                <a16:creationId xmlns:a16="http://schemas.microsoft.com/office/drawing/2014/main" id="{272E3C16-E8E8-C741-903A-27F5951999A3}"/>
              </a:ext>
            </a:extLst>
          </p:cNvPr>
          <p:cNvSpPr>
            <a:spLocks/>
          </p:cNvSpPr>
          <p:nvPr/>
        </p:nvSpPr>
        <p:spPr bwMode="auto">
          <a:xfrm>
            <a:off x="2274866"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4" name="Line 343">
            <a:extLst>
              <a:ext uri="{FF2B5EF4-FFF2-40B4-BE49-F238E27FC236}">
                <a16:creationId xmlns:a16="http://schemas.microsoft.com/office/drawing/2014/main" id="{7D418BA7-AFB5-7748-BE0E-3E6965DCA3D7}"/>
              </a:ext>
            </a:extLst>
          </p:cNvPr>
          <p:cNvSpPr>
            <a:spLocks noChangeShapeType="1"/>
          </p:cNvSpPr>
          <p:nvPr/>
        </p:nvSpPr>
        <p:spPr bwMode="auto">
          <a:xfrm flipH="1" flipV="1">
            <a:off x="2426882"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 name="Freeform 344">
            <a:extLst>
              <a:ext uri="{FF2B5EF4-FFF2-40B4-BE49-F238E27FC236}">
                <a16:creationId xmlns:a16="http://schemas.microsoft.com/office/drawing/2014/main" id="{D5F45158-CBA9-2340-B6A4-1A4D4192D358}"/>
              </a:ext>
            </a:extLst>
          </p:cNvPr>
          <p:cNvSpPr>
            <a:spLocks/>
          </p:cNvSpPr>
          <p:nvPr/>
        </p:nvSpPr>
        <p:spPr bwMode="auto">
          <a:xfrm>
            <a:off x="2397324"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6" name="Line 345">
            <a:extLst>
              <a:ext uri="{FF2B5EF4-FFF2-40B4-BE49-F238E27FC236}">
                <a16:creationId xmlns:a16="http://schemas.microsoft.com/office/drawing/2014/main" id="{BBB55AF5-E0C2-904D-A861-0C0925BE4CDD}"/>
              </a:ext>
            </a:extLst>
          </p:cNvPr>
          <p:cNvSpPr>
            <a:spLocks noChangeShapeType="1"/>
          </p:cNvSpPr>
          <p:nvPr/>
        </p:nvSpPr>
        <p:spPr bwMode="auto">
          <a:xfrm flipV="1">
            <a:off x="2528226"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 name="Freeform 346">
            <a:extLst>
              <a:ext uri="{FF2B5EF4-FFF2-40B4-BE49-F238E27FC236}">
                <a16:creationId xmlns:a16="http://schemas.microsoft.com/office/drawing/2014/main" id="{812265C4-C4B3-E14C-A7E4-D7750140B5EE}"/>
              </a:ext>
            </a:extLst>
          </p:cNvPr>
          <p:cNvSpPr>
            <a:spLocks/>
          </p:cNvSpPr>
          <p:nvPr/>
        </p:nvSpPr>
        <p:spPr bwMode="auto">
          <a:xfrm>
            <a:off x="2578898"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8" name="Line 347">
            <a:extLst>
              <a:ext uri="{FF2B5EF4-FFF2-40B4-BE49-F238E27FC236}">
                <a16:creationId xmlns:a16="http://schemas.microsoft.com/office/drawing/2014/main" id="{B54A7DED-7D06-1044-981F-C421EF306B25}"/>
              </a:ext>
            </a:extLst>
          </p:cNvPr>
          <p:cNvSpPr>
            <a:spLocks noChangeShapeType="1"/>
          </p:cNvSpPr>
          <p:nvPr/>
        </p:nvSpPr>
        <p:spPr bwMode="auto">
          <a:xfrm flipH="1" flipV="1">
            <a:off x="273091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 name="Freeform 348">
            <a:extLst>
              <a:ext uri="{FF2B5EF4-FFF2-40B4-BE49-F238E27FC236}">
                <a16:creationId xmlns:a16="http://schemas.microsoft.com/office/drawing/2014/main" id="{97A8426E-CC61-9547-9845-11CE96C5AD87}"/>
              </a:ext>
            </a:extLst>
          </p:cNvPr>
          <p:cNvSpPr>
            <a:spLocks/>
          </p:cNvSpPr>
          <p:nvPr/>
        </p:nvSpPr>
        <p:spPr bwMode="auto">
          <a:xfrm>
            <a:off x="2701356"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0" name="Line 349">
            <a:extLst>
              <a:ext uri="{FF2B5EF4-FFF2-40B4-BE49-F238E27FC236}">
                <a16:creationId xmlns:a16="http://schemas.microsoft.com/office/drawing/2014/main" id="{0A43E76C-416B-3F4C-8231-38375380BCB7}"/>
              </a:ext>
            </a:extLst>
          </p:cNvPr>
          <p:cNvSpPr>
            <a:spLocks noChangeShapeType="1"/>
          </p:cNvSpPr>
          <p:nvPr/>
        </p:nvSpPr>
        <p:spPr bwMode="auto">
          <a:xfrm flipV="1">
            <a:off x="2832259" y="3491083"/>
            <a:ext cx="228024"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 name="Freeform 350">
            <a:extLst>
              <a:ext uri="{FF2B5EF4-FFF2-40B4-BE49-F238E27FC236}">
                <a16:creationId xmlns:a16="http://schemas.microsoft.com/office/drawing/2014/main" id="{947CBF70-4A1F-5549-8455-B07CC28CE740}"/>
              </a:ext>
            </a:extLst>
          </p:cNvPr>
          <p:cNvSpPr>
            <a:spLocks/>
          </p:cNvSpPr>
          <p:nvPr/>
        </p:nvSpPr>
        <p:spPr bwMode="auto">
          <a:xfrm>
            <a:off x="3034947" y="3449725"/>
            <a:ext cx="59117" cy="63916"/>
          </a:xfrm>
          <a:custGeom>
            <a:avLst/>
            <a:gdLst>
              <a:gd name="T0" fmla="*/ 14 w 28"/>
              <a:gd name="T1" fmla="*/ 12 h 34"/>
              <a:gd name="T2" fmla="*/ 14 w 28"/>
              <a:gd name="T3" fmla="*/ 12 h 34"/>
              <a:gd name="T4" fmla="*/ 0 w 28"/>
              <a:gd name="T5" fmla="*/ 22 h 34"/>
              <a:gd name="T6" fmla="*/ 16 w 28"/>
              <a:gd name="T7" fmla="*/ 34 h 34"/>
              <a:gd name="T8" fmla="*/ 16 w 28"/>
              <a:gd name="T9" fmla="*/ 34 h 34"/>
              <a:gd name="T10" fmla="*/ 22 w 28"/>
              <a:gd name="T11" fmla="*/ 18 h 34"/>
              <a:gd name="T12" fmla="*/ 22 w 28"/>
              <a:gd name="T13" fmla="*/ 18 h 34"/>
              <a:gd name="T14" fmla="*/ 28 w 28"/>
              <a:gd name="T15" fmla="*/ 0 h 34"/>
              <a:gd name="T16" fmla="*/ 28 w 28"/>
              <a:gd name="T17" fmla="*/ 0 h 34"/>
              <a:gd name="T18" fmla="*/ 14 w 28"/>
              <a:gd name="T19" fmla="*/ 12 h 34"/>
              <a:gd name="T20" fmla="*/ 14 w 28"/>
              <a:gd name="T21" fmla="*/ 12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4"/>
              <a:gd name="T35" fmla="*/ 28 w 28"/>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4">
                <a:moveTo>
                  <a:pt x="14" y="12"/>
                </a:moveTo>
                <a:lnTo>
                  <a:pt x="14" y="12"/>
                </a:lnTo>
                <a:lnTo>
                  <a:pt x="0" y="22"/>
                </a:lnTo>
                <a:lnTo>
                  <a:pt x="16" y="34"/>
                </a:lnTo>
                <a:lnTo>
                  <a:pt x="22" y="18"/>
                </a:lnTo>
                <a:lnTo>
                  <a:pt x="28" y="0"/>
                </a:lnTo>
                <a:lnTo>
                  <a:pt x="1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2" name="Line 351">
            <a:extLst>
              <a:ext uri="{FF2B5EF4-FFF2-40B4-BE49-F238E27FC236}">
                <a16:creationId xmlns:a16="http://schemas.microsoft.com/office/drawing/2014/main" id="{67E59C0D-3AB7-9D4F-8447-2B5F58D6487C}"/>
              </a:ext>
            </a:extLst>
          </p:cNvPr>
          <p:cNvSpPr>
            <a:spLocks noChangeShapeType="1"/>
          </p:cNvSpPr>
          <p:nvPr/>
        </p:nvSpPr>
        <p:spPr bwMode="auto">
          <a:xfrm flipH="1" flipV="1">
            <a:off x="3034947" y="3085027"/>
            <a:ext cx="76008"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 name="Freeform 352">
            <a:extLst>
              <a:ext uri="{FF2B5EF4-FFF2-40B4-BE49-F238E27FC236}">
                <a16:creationId xmlns:a16="http://schemas.microsoft.com/office/drawing/2014/main" id="{36058946-483A-934D-9F27-9E82BAF3CC5D}"/>
              </a:ext>
            </a:extLst>
          </p:cNvPr>
          <p:cNvSpPr>
            <a:spLocks/>
          </p:cNvSpPr>
          <p:nvPr/>
        </p:nvSpPr>
        <p:spPr bwMode="auto">
          <a:xfrm>
            <a:off x="3018056" y="3036150"/>
            <a:ext cx="42227" cy="67676"/>
          </a:xfrm>
          <a:custGeom>
            <a:avLst/>
            <a:gdLst>
              <a:gd name="T0" fmla="*/ 2 w 20"/>
              <a:gd name="T1" fmla="*/ 18 h 36"/>
              <a:gd name="T2" fmla="*/ 2 w 20"/>
              <a:gd name="T3" fmla="*/ 18 h 36"/>
              <a:gd name="T4" fmla="*/ 0 w 20"/>
              <a:gd name="T5" fmla="*/ 36 h 36"/>
              <a:gd name="T6" fmla="*/ 20 w 20"/>
              <a:gd name="T7" fmla="*/ 30 h 36"/>
              <a:gd name="T8" fmla="*/ 20 w 20"/>
              <a:gd name="T9" fmla="*/ 30 h 36"/>
              <a:gd name="T10" fmla="*/ 10 w 20"/>
              <a:gd name="T11" fmla="*/ 16 h 36"/>
              <a:gd name="T12" fmla="*/ 10 w 20"/>
              <a:gd name="T13" fmla="*/ 16 h 36"/>
              <a:gd name="T14" fmla="*/ 2 w 20"/>
              <a:gd name="T15" fmla="*/ 0 h 36"/>
              <a:gd name="T16" fmla="*/ 2 w 20"/>
              <a:gd name="T17" fmla="*/ 0 h 36"/>
              <a:gd name="T18" fmla="*/ 2 w 20"/>
              <a:gd name="T19" fmla="*/ 18 h 36"/>
              <a:gd name="T20" fmla="*/ 2 w 20"/>
              <a:gd name="T21" fmla="*/ 1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36"/>
              <a:gd name="T35" fmla="*/ 20 w 20"/>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36">
                <a:moveTo>
                  <a:pt x="2" y="18"/>
                </a:moveTo>
                <a:lnTo>
                  <a:pt x="2" y="18"/>
                </a:lnTo>
                <a:lnTo>
                  <a:pt x="0" y="36"/>
                </a:lnTo>
                <a:lnTo>
                  <a:pt x="20" y="30"/>
                </a:lnTo>
                <a:lnTo>
                  <a:pt x="10" y="16"/>
                </a:lnTo>
                <a:lnTo>
                  <a:pt x="2" y="0"/>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4" name="Line 353">
            <a:extLst>
              <a:ext uri="{FF2B5EF4-FFF2-40B4-BE49-F238E27FC236}">
                <a16:creationId xmlns:a16="http://schemas.microsoft.com/office/drawing/2014/main" id="{CAF1AC15-B1B9-3345-9636-06EC335AAC4E}"/>
              </a:ext>
            </a:extLst>
          </p:cNvPr>
          <p:cNvSpPr>
            <a:spLocks noChangeShapeType="1"/>
          </p:cNvSpPr>
          <p:nvPr/>
        </p:nvSpPr>
        <p:spPr bwMode="auto">
          <a:xfrm flipV="1">
            <a:off x="207217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 name="Freeform 354">
            <a:extLst>
              <a:ext uri="{FF2B5EF4-FFF2-40B4-BE49-F238E27FC236}">
                <a16:creationId xmlns:a16="http://schemas.microsoft.com/office/drawing/2014/main" id="{D5B19B4E-4C3D-984F-9117-E9ACC6DB86B7}"/>
              </a:ext>
            </a:extLst>
          </p:cNvPr>
          <p:cNvSpPr>
            <a:spLocks/>
          </p:cNvSpPr>
          <p:nvPr/>
        </p:nvSpPr>
        <p:spPr bwMode="auto">
          <a:xfrm>
            <a:off x="2122850"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6" name="Line 355">
            <a:extLst>
              <a:ext uri="{FF2B5EF4-FFF2-40B4-BE49-F238E27FC236}">
                <a16:creationId xmlns:a16="http://schemas.microsoft.com/office/drawing/2014/main" id="{1DEF6FA6-1C3A-3949-B3F1-0E2A60F3F32D}"/>
              </a:ext>
            </a:extLst>
          </p:cNvPr>
          <p:cNvSpPr>
            <a:spLocks noChangeShapeType="1"/>
          </p:cNvSpPr>
          <p:nvPr/>
        </p:nvSpPr>
        <p:spPr bwMode="auto">
          <a:xfrm flipH="1" flipV="1">
            <a:off x="2274866"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 name="Freeform 356">
            <a:extLst>
              <a:ext uri="{FF2B5EF4-FFF2-40B4-BE49-F238E27FC236}">
                <a16:creationId xmlns:a16="http://schemas.microsoft.com/office/drawing/2014/main" id="{74DCD8AD-8F11-4F4B-8DD3-8D3AEB6B7B9C}"/>
              </a:ext>
            </a:extLst>
          </p:cNvPr>
          <p:cNvSpPr>
            <a:spLocks/>
          </p:cNvSpPr>
          <p:nvPr/>
        </p:nvSpPr>
        <p:spPr bwMode="auto">
          <a:xfrm>
            <a:off x="2245307"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8" name="Line 357">
            <a:extLst>
              <a:ext uri="{FF2B5EF4-FFF2-40B4-BE49-F238E27FC236}">
                <a16:creationId xmlns:a16="http://schemas.microsoft.com/office/drawing/2014/main" id="{DA07F43C-6522-B045-9482-394F209A4E2E}"/>
              </a:ext>
            </a:extLst>
          </p:cNvPr>
          <p:cNvSpPr>
            <a:spLocks noChangeShapeType="1"/>
          </p:cNvSpPr>
          <p:nvPr/>
        </p:nvSpPr>
        <p:spPr bwMode="auto">
          <a:xfrm flipV="1">
            <a:off x="2376210"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 name="Freeform 358">
            <a:extLst>
              <a:ext uri="{FF2B5EF4-FFF2-40B4-BE49-F238E27FC236}">
                <a16:creationId xmlns:a16="http://schemas.microsoft.com/office/drawing/2014/main" id="{43A91C9E-EF94-AC4E-B3C7-05944CEA7508}"/>
              </a:ext>
            </a:extLst>
          </p:cNvPr>
          <p:cNvSpPr>
            <a:spLocks/>
          </p:cNvSpPr>
          <p:nvPr/>
        </p:nvSpPr>
        <p:spPr bwMode="auto">
          <a:xfrm>
            <a:off x="2426882"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0" name="Line 359">
            <a:extLst>
              <a:ext uri="{FF2B5EF4-FFF2-40B4-BE49-F238E27FC236}">
                <a16:creationId xmlns:a16="http://schemas.microsoft.com/office/drawing/2014/main" id="{D6750C6D-640D-1B44-9FE6-DCBFB71153B7}"/>
              </a:ext>
            </a:extLst>
          </p:cNvPr>
          <p:cNvSpPr>
            <a:spLocks noChangeShapeType="1"/>
          </p:cNvSpPr>
          <p:nvPr/>
        </p:nvSpPr>
        <p:spPr bwMode="auto">
          <a:xfrm flipH="1" flipV="1">
            <a:off x="257889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 name="Freeform 360">
            <a:extLst>
              <a:ext uri="{FF2B5EF4-FFF2-40B4-BE49-F238E27FC236}">
                <a16:creationId xmlns:a16="http://schemas.microsoft.com/office/drawing/2014/main" id="{F6281ECC-8CFF-534B-B6B2-3D6FAB037983}"/>
              </a:ext>
            </a:extLst>
          </p:cNvPr>
          <p:cNvSpPr>
            <a:spLocks/>
          </p:cNvSpPr>
          <p:nvPr/>
        </p:nvSpPr>
        <p:spPr bwMode="auto">
          <a:xfrm>
            <a:off x="2549340"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2" name="Line 361">
            <a:extLst>
              <a:ext uri="{FF2B5EF4-FFF2-40B4-BE49-F238E27FC236}">
                <a16:creationId xmlns:a16="http://schemas.microsoft.com/office/drawing/2014/main" id="{7BBE844E-E989-2D44-9209-08DB9C7CA5A7}"/>
              </a:ext>
            </a:extLst>
          </p:cNvPr>
          <p:cNvSpPr>
            <a:spLocks noChangeShapeType="1"/>
          </p:cNvSpPr>
          <p:nvPr/>
        </p:nvSpPr>
        <p:spPr bwMode="auto">
          <a:xfrm flipV="1">
            <a:off x="2680242"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 name="Freeform 362">
            <a:extLst>
              <a:ext uri="{FF2B5EF4-FFF2-40B4-BE49-F238E27FC236}">
                <a16:creationId xmlns:a16="http://schemas.microsoft.com/office/drawing/2014/main" id="{C2C42B41-30F8-E64B-9EA4-91A6A05566BC}"/>
              </a:ext>
            </a:extLst>
          </p:cNvPr>
          <p:cNvSpPr>
            <a:spLocks/>
          </p:cNvSpPr>
          <p:nvPr/>
        </p:nvSpPr>
        <p:spPr bwMode="auto">
          <a:xfrm>
            <a:off x="2730914"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4" name="Line 363">
            <a:extLst>
              <a:ext uri="{FF2B5EF4-FFF2-40B4-BE49-F238E27FC236}">
                <a16:creationId xmlns:a16="http://schemas.microsoft.com/office/drawing/2014/main" id="{1C7BBA3F-5593-C74F-B06B-7ED0F3FE56AB}"/>
              </a:ext>
            </a:extLst>
          </p:cNvPr>
          <p:cNvSpPr>
            <a:spLocks noChangeShapeType="1"/>
          </p:cNvSpPr>
          <p:nvPr/>
        </p:nvSpPr>
        <p:spPr bwMode="auto">
          <a:xfrm flipH="1" flipV="1">
            <a:off x="2122850"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 name="Freeform 364">
            <a:extLst>
              <a:ext uri="{FF2B5EF4-FFF2-40B4-BE49-F238E27FC236}">
                <a16:creationId xmlns:a16="http://schemas.microsoft.com/office/drawing/2014/main" id="{E5D5F34D-A666-C341-9506-2A32B1BB44C4}"/>
              </a:ext>
            </a:extLst>
          </p:cNvPr>
          <p:cNvSpPr>
            <a:spLocks/>
          </p:cNvSpPr>
          <p:nvPr/>
        </p:nvSpPr>
        <p:spPr bwMode="auto">
          <a:xfrm>
            <a:off x="2093291"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6" name="Line 365">
            <a:extLst>
              <a:ext uri="{FF2B5EF4-FFF2-40B4-BE49-F238E27FC236}">
                <a16:creationId xmlns:a16="http://schemas.microsoft.com/office/drawing/2014/main" id="{652EF287-9881-F84A-BC26-2EF0CF1D8E4D}"/>
              </a:ext>
            </a:extLst>
          </p:cNvPr>
          <p:cNvSpPr>
            <a:spLocks noChangeShapeType="1"/>
          </p:cNvSpPr>
          <p:nvPr/>
        </p:nvSpPr>
        <p:spPr bwMode="auto">
          <a:xfrm flipV="1">
            <a:off x="222419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 name="Freeform 366">
            <a:extLst>
              <a:ext uri="{FF2B5EF4-FFF2-40B4-BE49-F238E27FC236}">
                <a16:creationId xmlns:a16="http://schemas.microsoft.com/office/drawing/2014/main" id="{3B0E517C-6196-044D-8F2F-055090731D19}"/>
              </a:ext>
            </a:extLst>
          </p:cNvPr>
          <p:cNvSpPr>
            <a:spLocks/>
          </p:cNvSpPr>
          <p:nvPr/>
        </p:nvSpPr>
        <p:spPr bwMode="auto">
          <a:xfrm>
            <a:off x="2274866"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8" name="Line 367">
            <a:extLst>
              <a:ext uri="{FF2B5EF4-FFF2-40B4-BE49-F238E27FC236}">
                <a16:creationId xmlns:a16="http://schemas.microsoft.com/office/drawing/2014/main" id="{61E61F81-79DE-C446-A73C-E5E8A3B6143B}"/>
              </a:ext>
            </a:extLst>
          </p:cNvPr>
          <p:cNvSpPr>
            <a:spLocks noChangeShapeType="1"/>
          </p:cNvSpPr>
          <p:nvPr/>
        </p:nvSpPr>
        <p:spPr bwMode="auto">
          <a:xfrm flipH="1" flipV="1">
            <a:off x="2426882"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 name="Freeform 368">
            <a:extLst>
              <a:ext uri="{FF2B5EF4-FFF2-40B4-BE49-F238E27FC236}">
                <a16:creationId xmlns:a16="http://schemas.microsoft.com/office/drawing/2014/main" id="{BC524D33-3730-154D-9DC7-7AF5CE580551}"/>
              </a:ext>
            </a:extLst>
          </p:cNvPr>
          <p:cNvSpPr>
            <a:spLocks/>
          </p:cNvSpPr>
          <p:nvPr/>
        </p:nvSpPr>
        <p:spPr bwMode="auto">
          <a:xfrm>
            <a:off x="2397324"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0" name="Line 369">
            <a:extLst>
              <a:ext uri="{FF2B5EF4-FFF2-40B4-BE49-F238E27FC236}">
                <a16:creationId xmlns:a16="http://schemas.microsoft.com/office/drawing/2014/main" id="{A74465D3-42EE-714F-8757-72E80A1FF32C}"/>
              </a:ext>
            </a:extLst>
          </p:cNvPr>
          <p:cNvSpPr>
            <a:spLocks noChangeShapeType="1"/>
          </p:cNvSpPr>
          <p:nvPr/>
        </p:nvSpPr>
        <p:spPr bwMode="auto">
          <a:xfrm flipV="1">
            <a:off x="2528226"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 name="Freeform 370">
            <a:extLst>
              <a:ext uri="{FF2B5EF4-FFF2-40B4-BE49-F238E27FC236}">
                <a16:creationId xmlns:a16="http://schemas.microsoft.com/office/drawing/2014/main" id="{AF27B31C-C1EE-CF49-AFA0-22F168CF3D35}"/>
              </a:ext>
            </a:extLst>
          </p:cNvPr>
          <p:cNvSpPr>
            <a:spLocks/>
          </p:cNvSpPr>
          <p:nvPr/>
        </p:nvSpPr>
        <p:spPr bwMode="auto">
          <a:xfrm>
            <a:off x="2578898"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2" name="Line 371">
            <a:extLst>
              <a:ext uri="{FF2B5EF4-FFF2-40B4-BE49-F238E27FC236}">
                <a16:creationId xmlns:a16="http://schemas.microsoft.com/office/drawing/2014/main" id="{F3289877-53DE-5F4A-811F-6FF95A33AFFC}"/>
              </a:ext>
            </a:extLst>
          </p:cNvPr>
          <p:cNvSpPr>
            <a:spLocks noChangeShapeType="1"/>
          </p:cNvSpPr>
          <p:nvPr/>
        </p:nvSpPr>
        <p:spPr bwMode="auto">
          <a:xfrm flipH="1" flipV="1">
            <a:off x="273091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 name="Freeform 372">
            <a:extLst>
              <a:ext uri="{FF2B5EF4-FFF2-40B4-BE49-F238E27FC236}">
                <a16:creationId xmlns:a16="http://schemas.microsoft.com/office/drawing/2014/main" id="{781F09E5-D085-AC44-898F-A48B5D49F6FA}"/>
              </a:ext>
            </a:extLst>
          </p:cNvPr>
          <p:cNvSpPr>
            <a:spLocks/>
          </p:cNvSpPr>
          <p:nvPr/>
        </p:nvSpPr>
        <p:spPr bwMode="auto">
          <a:xfrm>
            <a:off x="2701356"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4" name="Line 373">
            <a:extLst>
              <a:ext uri="{FF2B5EF4-FFF2-40B4-BE49-F238E27FC236}">
                <a16:creationId xmlns:a16="http://schemas.microsoft.com/office/drawing/2014/main" id="{F1D98FAA-EA2C-7D4D-8F23-11E94B4254CF}"/>
              </a:ext>
            </a:extLst>
          </p:cNvPr>
          <p:cNvSpPr>
            <a:spLocks noChangeShapeType="1"/>
          </p:cNvSpPr>
          <p:nvPr/>
        </p:nvSpPr>
        <p:spPr bwMode="auto">
          <a:xfrm flipV="1">
            <a:off x="2832259"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5" name="Freeform 374">
            <a:extLst>
              <a:ext uri="{FF2B5EF4-FFF2-40B4-BE49-F238E27FC236}">
                <a16:creationId xmlns:a16="http://schemas.microsoft.com/office/drawing/2014/main" id="{D2A97FD9-27B5-E04B-8DEE-5EC8F730D50A}"/>
              </a:ext>
            </a:extLst>
          </p:cNvPr>
          <p:cNvSpPr>
            <a:spLocks/>
          </p:cNvSpPr>
          <p:nvPr/>
        </p:nvSpPr>
        <p:spPr bwMode="auto">
          <a:xfrm>
            <a:off x="2882931"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6" name="Freeform 375">
            <a:extLst>
              <a:ext uri="{FF2B5EF4-FFF2-40B4-BE49-F238E27FC236}">
                <a16:creationId xmlns:a16="http://schemas.microsoft.com/office/drawing/2014/main" id="{FC11F888-07B4-EA47-A3BD-6D9B87040922}"/>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close/>
              </a:path>
            </a:pathLst>
          </a:custGeom>
          <a:solidFill>
            <a:srgbClr val="66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7" name="Freeform 376">
            <a:extLst>
              <a:ext uri="{FF2B5EF4-FFF2-40B4-BE49-F238E27FC236}">
                <a16:creationId xmlns:a16="http://schemas.microsoft.com/office/drawing/2014/main" id="{ABA9E80C-A93A-624E-8426-97E5B0C6BA49}"/>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path>
            </a:pathLst>
          </a:custGeom>
          <a:noFill/>
          <a:ln w="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48" name="Freeform 377">
            <a:extLst>
              <a:ext uri="{FF2B5EF4-FFF2-40B4-BE49-F238E27FC236}">
                <a16:creationId xmlns:a16="http://schemas.microsoft.com/office/drawing/2014/main" id="{2F8F999E-66E0-3841-B3AE-5C3B756B68AB}"/>
              </a:ext>
            </a:extLst>
          </p:cNvPr>
          <p:cNvSpPr>
            <a:spLocks/>
          </p:cNvSpPr>
          <p:nvPr/>
        </p:nvSpPr>
        <p:spPr bwMode="auto">
          <a:xfrm>
            <a:off x="1987725"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9" name="Freeform 378">
            <a:extLst>
              <a:ext uri="{FF2B5EF4-FFF2-40B4-BE49-F238E27FC236}">
                <a16:creationId xmlns:a16="http://schemas.microsoft.com/office/drawing/2014/main" id="{CC1D4A22-6CF2-C34E-86E5-B942B0683DD2}"/>
              </a:ext>
            </a:extLst>
          </p:cNvPr>
          <p:cNvSpPr>
            <a:spLocks/>
          </p:cNvSpPr>
          <p:nvPr/>
        </p:nvSpPr>
        <p:spPr bwMode="auto">
          <a:xfrm>
            <a:off x="2291757"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0" name="Freeform 379">
            <a:extLst>
              <a:ext uri="{FF2B5EF4-FFF2-40B4-BE49-F238E27FC236}">
                <a16:creationId xmlns:a16="http://schemas.microsoft.com/office/drawing/2014/main" id="{9E21F83C-2FEA-5C47-BD2A-585B66C49B85}"/>
              </a:ext>
            </a:extLst>
          </p:cNvPr>
          <p:cNvSpPr>
            <a:spLocks/>
          </p:cNvSpPr>
          <p:nvPr/>
        </p:nvSpPr>
        <p:spPr bwMode="auto">
          <a:xfrm>
            <a:off x="2595789"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1" name="Freeform 380">
            <a:extLst>
              <a:ext uri="{FF2B5EF4-FFF2-40B4-BE49-F238E27FC236}">
                <a16:creationId xmlns:a16="http://schemas.microsoft.com/office/drawing/2014/main" id="{8F13376C-AEBA-2B47-9F68-F635EEC18EE2}"/>
              </a:ext>
            </a:extLst>
          </p:cNvPr>
          <p:cNvSpPr>
            <a:spLocks/>
          </p:cNvSpPr>
          <p:nvPr/>
        </p:nvSpPr>
        <p:spPr bwMode="auto">
          <a:xfrm>
            <a:off x="2139741"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2" name="Freeform 381">
            <a:extLst>
              <a:ext uri="{FF2B5EF4-FFF2-40B4-BE49-F238E27FC236}">
                <a16:creationId xmlns:a16="http://schemas.microsoft.com/office/drawing/2014/main" id="{22C5E4B7-7557-F941-95BE-3A2DAD677AB8}"/>
              </a:ext>
            </a:extLst>
          </p:cNvPr>
          <p:cNvSpPr>
            <a:spLocks/>
          </p:cNvSpPr>
          <p:nvPr/>
        </p:nvSpPr>
        <p:spPr bwMode="auto">
          <a:xfrm>
            <a:off x="2443773"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3" name="Freeform 382">
            <a:extLst>
              <a:ext uri="{FF2B5EF4-FFF2-40B4-BE49-F238E27FC236}">
                <a16:creationId xmlns:a16="http://schemas.microsoft.com/office/drawing/2014/main" id="{33772275-1A70-FD4E-A3E6-244F3B486A31}"/>
              </a:ext>
            </a:extLst>
          </p:cNvPr>
          <p:cNvSpPr>
            <a:spLocks/>
          </p:cNvSpPr>
          <p:nvPr/>
        </p:nvSpPr>
        <p:spPr bwMode="auto">
          <a:xfrm>
            <a:off x="2747805"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4" name="Freeform 383">
            <a:extLst>
              <a:ext uri="{FF2B5EF4-FFF2-40B4-BE49-F238E27FC236}">
                <a16:creationId xmlns:a16="http://schemas.microsoft.com/office/drawing/2014/main" id="{44A049CA-3982-5A47-886C-AB390CF7A3AF}"/>
              </a:ext>
            </a:extLst>
          </p:cNvPr>
          <p:cNvSpPr>
            <a:spLocks/>
          </p:cNvSpPr>
          <p:nvPr/>
        </p:nvSpPr>
        <p:spPr bwMode="auto">
          <a:xfrm>
            <a:off x="2139741"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5" name="Freeform 384">
            <a:extLst>
              <a:ext uri="{FF2B5EF4-FFF2-40B4-BE49-F238E27FC236}">
                <a16:creationId xmlns:a16="http://schemas.microsoft.com/office/drawing/2014/main" id="{272A9910-5742-B14F-9A88-E99F97C5D2DE}"/>
              </a:ext>
            </a:extLst>
          </p:cNvPr>
          <p:cNvSpPr>
            <a:spLocks/>
          </p:cNvSpPr>
          <p:nvPr/>
        </p:nvSpPr>
        <p:spPr bwMode="auto">
          <a:xfrm>
            <a:off x="2443773"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6" name="Freeform 385">
            <a:extLst>
              <a:ext uri="{FF2B5EF4-FFF2-40B4-BE49-F238E27FC236}">
                <a16:creationId xmlns:a16="http://schemas.microsoft.com/office/drawing/2014/main" id="{5CCEEB67-1BAB-B848-9EF2-B53FA1C60A02}"/>
              </a:ext>
            </a:extLst>
          </p:cNvPr>
          <p:cNvSpPr>
            <a:spLocks/>
          </p:cNvSpPr>
          <p:nvPr/>
        </p:nvSpPr>
        <p:spPr bwMode="auto">
          <a:xfrm>
            <a:off x="2747805"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7" name="Freeform 386">
            <a:extLst>
              <a:ext uri="{FF2B5EF4-FFF2-40B4-BE49-F238E27FC236}">
                <a16:creationId xmlns:a16="http://schemas.microsoft.com/office/drawing/2014/main" id="{4FFEFA2F-42DB-1540-AB3C-56D40D167152}"/>
              </a:ext>
            </a:extLst>
          </p:cNvPr>
          <p:cNvSpPr>
            <a:spLocks/>
          </p:cNvSpPr>
          <p:nvPr/>
        </p:nvSpPr>
        <p:spPr bwMode="auto">
          <a:xfrm>
            <a:off x="1987725"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8" name="Freeform 387">
            <a:extLst>
              <a:ext uri="{FF2B5EF4-FFF2-40B4-BE49-F238E27FC236}">
                <a16:creationId xmlns:a16="http://schemas.microsoft.com/office/drawing/2014/main" id="{A4D5F144-CA6C-4841-B6D9-DA855A0D58AD}"/>
              </a:ext>
            </a:extLst>
          </p:cNvPr>
          <p:cNvSpPr>
            <a:spLocks/>
          </p:cNvSpPr>
          <p:nvPr/>
        </p:nvSpPr>
        <p:spPr bwMode="auto">
          <a:xfrm>
            <a:off x="2291757"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9" name="Freeform 388">
            <a:extLst>
              <a:ext uri="{FF2B5EF4-FFF2-40B4-BE49-F238E27FC236}">
                <a16:creationId xmlns:a16="http://schemas.microsoft.com/office/drawing/2014/main" id="{DA85DCD8-70E7-104F-967E-5ACEDE89150C}"/>
              </a:ext>
            </a:extLst>
          </p:cNvPr>
          <p:cNvSpPr>
            <a:spLocks/>
          </p:cNvSpPr>
          <p:nvPr/>
        </p:nvSpPr>
        <p:spPr bwMode="auto">
          <a:xfrm>
            <a:off x="2595789"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0" name="Freeform 389">
            <a:extLst>
              <a:ext uri="{FF2B5EF4-FFF2-40B4-BE49-F238E27FC236}">
                <a16:creationId xmlns:a16="http://schemas.microsoft.com/office/drawing/2014/main" id="{40FCC70E-E029-F04A-970A-437813F149F3}"/>
              </a:ext>
            </a:extLst>
          </p:cNvPr>
          <p:cNvSpPr>
            <a:spLocks/>
          </p:cNvSpPr>
          <p:nvPr/>
        </p:nvSpPr>
        <p:spPr bwMode="auto">
          <a:xfrm>
            <a:off x="2899821"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1" name="Freeform 783">
            <a:extLst>
              <a:ext uri="{FF2B5EF4-FFF2-40B4-BE49-F238E27FC236}">
                <a16:creationId xmlns:a16="http://schemas.microsoft.com/office/drawing/2014/main" id="{8EBA2447-04C2-B04E-B82F-A63D7BBC37A1}"/>
              </a:ext>
            </a:extLst>
          </p:cNvPr>
          <p:cNvSpPr>
            <a:spLocks noEditPoints="1"/>
          </p:cNvSpPr>
          <p:nvPr/>
        </p:nvSpPr>
        <p:spPr bwMode="auto">
          <a:xfrm>
            <a:off x="1987725" y="4004965"/>
            <a:ext cx="1097894" cy="748196"/>
          </a:xfrm>
          <a:custGeom>
            <a:avLst/>
            <a:gdLst>
              <a:gd name="T0" fmla="*/ 112 w 520"/>
              <a:gd name="T1" fmla="*/ 312 h 398"/>
              <a:gd name="T2" fmla="*/ 128 w 520"/>
              <a:gd name="T3" fmla="*/ 298 h 398"/>
              <a:gd name="T4" fmla="*/ 184 w 520"/>
              <a:gd name="T5" fmla="*/ 298 h 398"/>
              <a:gd name="T6" fmla="*/ 184 w 520"/>
              <a:gd name="T7" fmla="*/ 260 h 398"/>
              <a:gd name="T8" fmla="*/ 142 w 520"/>
              <a:gd name="T9" fmla="*/ 260 h 398"/>
              <a:gd name="T10" fmla="*/ 142 w 520"/>
              <a:gd name="T11" fmla="*/ 0 h 398"/>
              <a:gd name="T12" fmla="*/ 290 w 520"/>
              <a:gd name="T13" fmla="*/ 0 h 398"/>
              <a:gd name="T14" fmla="*/ 436 w 520"/>
              <a:gd name="T15" fmla="*/ 0 h 398"/>
              <a:gd name="T16" fmla="*/ 436 w 520"/>
              <a:gd name="T17" fmla="*/ 198 h 398"/>
              <a:gd name="T18" fmla="*/ 436 w 520"/>
              <a:gd name="T19" fmla="*/ 260 h 398"/>
              <a:gd name="T20" fmla="*/ 396 w 520"/>
              <a:gd name="T21" fmla="*/ 260 h 398"/>
              <a:gd name="T22" fmla="*/ 396 w 520"/>
              <a:gd name="T23" fmla="*/ 298 h 398"/>
              <a:gd name="T24" fmla="*/ 428 w 520"/>
              <a:gd name="T25" fmla="*/ 298 h 398"/>
              <a:gd name="T26" fmla="*/ 460 w 520"/>
              <a:gd name="T27" fmla="*/ 326 h 398"/>
              <a:gd name="T28" fmla="*/ 506 w 520"/>
              <a:gd name="T29" fmla="*/ 366 h 398"/>
              <a:gd name="T30" fmla="*/ 512 w 520"/>
              <a:gd name="T31" fmla="*/ 368 h 398"/>
              <a:gd name="T32" fmla="*/ 514 w 520"/>
              <a:gd name="T33" fmla="*/ 374 h 398"/>
              <a:gd name="T34" fmla="*/ 520 w 520"/>
              <a:gd name="T35" fmla="*/ 380 h 398"/>
              <a:gd name="T36" fmla="*/ 520 w 520"/>
              <a:gd name="T37" fmla="*/ 384 h 398"/>
              <a:gd name="T38" fmla="*/ 520 w 520"/>
              <a:gd name="T39" fmla="*/ 386 h 398"/>
              <a:gd name="T40" fmla="*/ 520 w 520"/>
              <a:gd name="T41" fmla="*/ 388 h 398"/>
              <a:gd name="T42" fmla="*/ 520 w 520"/>
              <a:gd name="T43" fmla="*/ 392 h 398"/>
              <a:gd name="T44" fmla="*/ 518 w 520"/>
              <a:gd name="T45" fmla="*/ 394 h 398"/>
              <a:gd name="T46" fmla="*/ 514 w 520"/>
              <a:gd name="T47" fmla="*/ 394 h 398"/>
              <a:gd name="T48" fmla="*/ 510 w 520"/>
              <a:gd name="T49" fmla="*/ 398 h 398"/>
              <a:gd name="T50" fmla="*/ 506 w 520"/>
              <a:gd name="T51" fmla="*/ 398 h 398"/>
              <a:gd name="T52" fmla="*/ 264 w 520"/>
              <a:gd name="T53" fmla="*/ 398 h 398"/>
              <a:gd name="T54" fmla="*/ 50 w 520"/>
              <a:gd name="T55" fmla="*/ 398 h 398"/>
              <a:gd name="T56" fmla="*/ 44 w 520"/>
              <a:gd name="T57" fmla="*/ 398 h 398"/>
              <a:gd name="T58" fmla="*/ 42 w 520"/>
              <a:gd name="T59" fmla="*/ 394 h 398"/>
              <a:gd name="T60" fmla="*/ 38 w 520"/>
              <a:gd name="T61" fmla="*/ 394 h 398"/>
              <a:gd name="T62" fmla="*/ 36 w 520"/>
              <a:gd name="T63" fmla="*/ 392 h 398"/>
              <a:gd name="T64" fmla="*/ 34 w 520"/>
              <a:gd name="T65" fmla="*/ 392 h 398"/>
              <a:gd name="T66" fmla="*/ 34 w 520"/>
              <a:gd name="T67" fmla="*/ 388 h 398"/>
              <a:gd name="T68" fmla="*/ 34 w 520"/>
              <a:gd name="T69" fmla="*/ 386 h 398"/>
              <a:gd name="T70" fmla="*/ 34 w 520"/>
              <a:gd name="T71" fmla="*/ 384 h 398"/>
              <a:gd name="T72" fmla="*/ 36 w 520"/>
              <a:gd name="T73" fmla="*/ 380 h 398"/>
              <a:gd name="T74" fmla="*/ 38 w 520"/>
              <a:gd name="T75" fmla="*/ 374 h 398"/>
              <a:gd name="T76" fmla="*/ 42 w 520"/>
              <a:gd name="T77" fmla="*/ 368 h 398"/>
              <a:gd name="T78" fmla="*/ 48 w 520"/>
              <a:gd name="T79" fmla="*/ 366 h 398"/>
              <a:gd name="T80" fmla="*/ 0 w 520"/>
              <a:gd name="T81" fmla="*/ 366 h 398"/>
              <a:gd name="T82" fmla="*/ 0 w 520"/>
              <a:gd name="T83" fmla="*/ 198 h 398"/>
              <a:gd name="T84" fmla="*/ 0 w 520"/>
              <a:gd name="T85" fmla="*/ 50 h 398"/>
              <a:gd name="T86" fmla="*/ 112 w 520"/>
              <a:gd name="T87" fmla="*/ 50 h 398"/>
              <a:gd name="T88" fmla="*/ 112 w 520"/>
              <a:gd name="T89" fmla="*/ 312 h 398"/>
              <a:gd name="T90" fmla="*/ 112 w 520"/>
              <a:gd name="T91" fmla="*/ 312 h 398"/>
              <a:gd name="T92" fmla="*/ 112 w 520"/>
              <a:gd name="T93" fmla="*/ 312 h 398"/>
              <a:gd name="T94" fmla="*/ 100 w 520"/>
              <a:gd name="T95" fmla="*/ 320 h 398"/>
              <a:gd name="T96" fmla="*/ 62 w 520"/>
              <a:gd name="T97" fmla="*/ 354 h 398"/>
              <a:gd name="T98" fmla="*/ 48 w 520"/>
              <a:gd name="T99" fmla="*/ 366 h 398"/>
              <a:gd name="T100" fmla="*/ 112 w 520"/>
              <a:gd name="T101" fmla="*/ 312 h 398"/>
              <a:gd name="T102" fmla="*/ 112 w 520"/>
              <a:gd name="T103" fmla="*/ 312 h 3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20"/>
              <a:gd name="T157" fmla="*/ 0 h 398"/>
              <a:gd name="T158" fmla="*/ 520 w 520"/>
              <a:gd name="T159" fmla="*/ 398 h 3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20" h="398">
                <a:moveTo>
                  <a:pt x="112" y="312"/>
                </a:moveTo>
                <a:lnTo>
                  <a:pt x="128" y="298"/>
                </a:lnTo>
                <a:lnTo>
                  <a:pt x="184" y="298"/>
                </a:lnTo>
                <a:lnTo>
                  <a:pt x="184" y="260"/>
                </a:lnTo>
                <a:lnTo>
                  <a:pt x="142" y="260"/>
                </a:lnTo>
                <a:lnTo>
                  <a:pt x="142" y="0"/>
                </a:lnTo>
                <a:lnTo>
                  <a:pt x="290" y="0"/>
                </a:lnTo>
                <a:lnTo>
                  <a:pt x="436" y="0"/>
                </a:lnTo>
                <a:lnTo>
                  <a:pt x="436" y="198"/>
                </a:lnTo>
                <a:lnTo>
                  <a:pt x="436" y="260"/>
                </a:lnTo>
                <a:lnTo>
                  <a:pt x="396" y="260"/>
                </a:lnTo>
                <a:lnTo>
                  <a:pt x="396" y="298"/>
                </a:lnTo>
                <a:lnTo>
                  <a:pt x="428" y="298"/>
                </a:lnTo>
                <a:lnTo>
                  <a:pt x="460" y="326"/>
                </a:lnTo>
                <a:lnTo>
                  <a:pt x="506" y="366"/>
                </a:lnTo>
                <a:lnTo>
                  <a:pt x="512" y="368"/>
                </a:lnTo>
                <a:lnTo>
                  <a:pt x="514" y="374"/>
                </a:lnTo>
                <a:lnTo>
                  <a:pt x="520" y="380"/>
                </a:lnTo>
                <a:lnTo>
                  <a:pt x="520" y="384"/>
                </a:lnTo>
                <a:lnTo>
                  <a:pt x="520" y="386"/>
                </a:lnTo>
                <a:lnTo>
                  <a:pt x="520" y="388"/>
                </a:lnTo>
                <a:lnTo>
                  <a:pt x="520" y="392"/>
                </a:lnTo>
                <a:lnTo>
                  <a:pt x="518" y="394"/>
                </a:lnTo>
                <a:lnTo>
                  <a:pt x="514" y="394"/>
                </a:lnTo>
                <a:lnTo>
                  <a:pt x="510" y="398"/>
                </a:lnTo>
                <a:lnTo>
                  <a:pt x="506" y="398"/>
                </a:lnTo>
                <a:lnTo>
                  <a:pt x="264" y="398"/>
                </a:lnTo>
                <a:lnTo>
                  <a:pt x="50" y="398"/>
                </a:lnTo>
                <a:lnTo>
                  <a:pt x="44" y="398"/>
                </a:lnTo>
                <a:lnTo>
                  <a:pt x="42" y="394"/>
                </a:lnTo>
                <a:lnTo>
                  <a:pt x="38" y="394"/>
                </a:lnTo>
                <a:lnTo>
                  <a:pt x="36" y="392"/>
                </a:lnTo>
                <a:lnTo>
                  <a:pt x="34" y="392"/>
                </a:lnTo>
                <a:lnTo>
                  <a:pt x="34" y="388"/>
                </a:lnTo>
                <a:lnTo>
                  <a:pt x="34" y="386"/>
                </a:lnTo>
                <a:lnTo>
                  <a:pt x="34" y="384"/>
                </a:lnTo>
                <a:lnTo>
                  <a:pt x="36" y="380"/>
                </a:lnTo>
                <a:lnTo>
                  <a:pt x="38" y="374"/>
                </a:lnTo>
                <a:lnTo>
                  <a:pt x="42" y="368"/>
                </a:lnTo>
                <a:lnTo>
                  <a:pt x="48" y="366"/>
                </a:lnTo>
                <a:lnTo>
                  <a:pt x="0" y="366"/>
                </a:lnTo>
                <a:lnTo>
                  <a:pt x="0" y="198"/>
                </a:lnTo>
                <a:lnTo>
                  <a:pt x="0" y="50"/>
                </a:lnTo>
                <a:lnTo>
                  <a:pt x="112" y="50"/>
                </a:lnTo>
                <a:lnTo>
                  <a:pt x="112" y="312"/>
                </a:lnTo>
                <a:close/>
                <a:moveTo>
                  <a:pt x="112" y="312"/>
                </a:moveTo>
                <a:lnTo>
                  <a:pt x="100" y="320"/>
                </a:lnTo>
                <a:lnTo>
                  <a:pt x="62" y="354"/>
                </a:lnTo>
                <a:lnTo>
                  <a:pt x="48" y="366"/>
                </a:lnTo>
                <a:lnTo>
                  <a:pt x="112" y="312"/>
                </a:lnTo>
                <a:close/>
              </a:path>
            </a:pathLst>
          </a:custGeom>
          <a:solidFill>
            <a:srgbClr val="FFFFCC"/>
          </a:solidFill>
          <a:ln w="4">
            <a:solidFill>
              <a:srgbClr val="000000"/>
            </a:solidFill>
            <a:round/>
            <a:headEnd/>
            <a:tailEnd/>
          </a:ln>
        </p:spPr>
        <p:txBody>
          <a:bodyPr/>
          <a:lstStyle/>
          <a:p>
            <a:pPr eaLnBrk="1" hangingPunct="1"/>
            <a:endParaRPr lang="zh-CN" altLang="zh-CN" sz="1800"/>
          </a:p>
        </p:txBody>
      </p:sp>
      <p:sp>
        <p:nvSpPr>
          <p:cNvPr id="62" name="Freeform 784">
            <a:extLst>
              <a:ext uri="{FF2B5EF4-FFF2-40B4-BE49-F238E27FC236}">
                <a16:creationId xmlns:a16="http://schemas.microsoft.com/office/drawing/2014/main" id="{25B68300-697A-4941-A46C-3A70EB4768A0}"/>
              </a:ext>
            </a:extLst>
          </p:cNvPr>
          <p:cNvSpPr>
            <a:spLocks/>
          </p:cNvSpPr>
          <p:nvPr/>
        </p:nvSpPr>
        <p:spPr bwMode="auto">
          <a:xfrm>
            <a:off x="2228417" y="4622775"/>
            <a:ext cx="688295" cy="26318"/>
          </a:xfrm>
          <a:custGeom>
            <a:avLst/>
            <a:gdLst>
              <a:gd name="T0" fmla="*/ 326 w 326"/>
              <a:gd name="T1" fmla="*/ 14 h 14"/>
              <a:gd name="T2" fmla="*/ 308 w 326"/>
              <a:gd name="T3" fmla="*/ 0 h 14"/>
              <a:gd name="T4" fmla="*/ 16 w 326"/>
              <a:gd name="T5" fmla="*/ 0 h 14"/>
              <a:gd name="T6" fmla="*/ 0 w 326"/>
              <a:gd name="T7" fmla="*/ 14 h 14"/>
              <a:gd name="T8" fmla="*/ 326 w 326"/>
              <a:gd name="T9" fmla="*/ 14 h 14"/>
              <a:gd name="T10" fmla="*/ 326 w 326"/>
              <a:gd name="T11" fmla="*/ 14 h 14"/>
              <a:gd name="T12" fmla="*/ 0 60000 65536"/>
              <a:gd name="T13" fmla="*/ 0 60000 65536"/>
              <a:gd name="T14" fmla="*/ 0 60000 65536"/>
              <a:gd name="T15" fmla="*/ 0 60000 65536"/>
              <a:gd name="T16" fmla="*/ 0 60000 65536"/>
              <a:gd name="T17" fmla="*/ 0 60000 65536"/>
              <a:gd name="T18" fmla="*/ 0 w 326"/>
              <a:gd name="T19" fmla="*/ 0 h 14"/>
              <a:gd name="T20" fmla="*/ 326 w 32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26" h="14">
                <a:moveTo>
                  <a:pt x="326" y="14"/>
                </a:moveTo>
                <a:lnTo>
                  <a:pt x="308" y="0"/>
                </a:lnTo>
                <a:lnTo>
                  <a:pt x="16" y="0"/>
                </a:lnTo>
                <a:lnTo>
                  <a:pt x="0" y="14"/>
                </a:lnTo>
                <a:lnTo>
                  <a:pt x="326"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3" name="Freeform 785">
            <a:extLst>
              <a:ext uri="{FF2B5EF4-FFF2-40B4-BE49-F238E27FC236}">
                <a16:creationId xmlns:a16="http://schemas.microsoft.com/office/drawing/2014/main" id="{03855651-D109-C34F-BE85-3FADC4390F3A}"/>
              </a:ext>
            </a:extLst>
          </p:cNvPr>
          <p:cNvSpPr>
            <a:spLocks/>
          </p:cNvSpPr>
          <p:nvPr/>
        </p:nvSpPr>
        <p:spPr bwMode="auto">
          <a:xfrm>
            <a:off x="2169300" y="4671652"/>
            <a:ext cx="806530" cy="26318"/>
          </a:xfrm>
          <a:custGeom>
            <a:avLst/>
            <a:gdLst>
              <a:gd name="T0" fmla="*/ 382 w 382"/>
              <a:gd name="T1" fmla="*/ 14 h 14"/>
              <a:gd name="T2" fmla="*/ 364 w 382"/>
              <a:gd name="T3" fmla="*/ 0 h 14"/>
              <a:gd name="T4" fmla="*/ 16 w 382"/>
              <a:gd name="T5" fmla="*/ 0 h 14"/>
              <a:gd name="T6" fmla="*/ 0 w 382"/>
              <a:gd name="T7" fmla="*/ 14 h 14"/>
              <a:gd name="T8" fmla="*/ 382 w 382"/>
              <a:gd name="T9" fmla="*/ 14 h 14"/>
              <a:gd name="T10" fmla="*/ 382 w 382"/>
              <a:gd name="T11" fmla="*/ 14 h 14"/>
              <a:gd name="T12" fmla="*/ 0 60000 65536"/>
              <a:gd name="T13" fmla="*/ 0 60000 65536"/>
              <a:gd name="T14" fmla="*/ 0 60000 65536"/>
              <a:gd name="T15" fmla="*/ 0 60000 65536"/>
              <a:gd name="T16" fmla="*/ 0 60000 65536"/>
              <a:gd name="T17" fmla="*/ 0 60000 65536"/>
              <a:gd name="T18" fmla="*/ 0 w 382"/>
              <a:gd name="T19" fmla="*/ 0 h 14"/>
              <a:gd name="T20" fmla="*/ 382 w 382"/>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82" h="14">
                <a:moveTo>
                  <a:pt x="382" y="14"/>
                </a:moveTo>
                <a:lnTo>
                  <a:pt x="364" y="0"/>
                </a:lnTo>
                <a:lnTo>
                  <a:pt x="16" y="0"/>
                </a:lnTo>
                <a:lnTo>
                  <a:pt x="0" y="14"/>
                </a:lnTo>
                <a:lnTo>
                  <a:pt x="382"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4" name="Freeform 786">
            <a:extLst>
              <a:ext uri="{FF2B5EF4-FFF2-40B4-BE49-F238E27FC236}">
                <a16:creationId xmlns:a16="http://schemas.microsoft.com/office/drawing/2014/main" id="{E0D615A3-F896-A14A-9B47-CDBDE5F47E28}"/>
              </a:ext>
            </a:extLst>
          </p:cNvPr>
          <p:cNvSpPr>
            <a:spLocks/>
          </p:cNvSpPr>
          <p:nvPr/>
        </p:nvSpPr>
        <p:spPr bwMode="auto">
          <a:xfrm>
            <a:off x="2110182" y="4720529"/>
            <a:ext cx="924765" cy="26318"/>
          </a:xfrm>
          <a:custGeom>
            <a:avLst/>
            <a:gdLst>
              <a:gd name="T0" fmla="*/ 438 w 438"/>
              <a:gd name="T1" fmla="*/ 14 h 14"/>
              <a:gd name="T2" fmla="*/ 420 w 438"/>
              <a:gd name="T3" fmla="*/ 0 h 14"/>
              <a:gd name="T4" fmla="*/ 18 w 438"/>
              <a:gd name="T5" fmla="*/ 0 h 14"/>
              <a:gd name="T6" fmla="*/ 0 w 438"/>
              <a:gd name="T7" fmla="*/ 14 h 14"/>
              <a:gd name="T8" fmla="*/ 438 w 438"/>
              <a:gd name="T9" fmla="*/ 14 h 14"/>
              <a:gd name="T10" fmla="*/ 438 w 438"/>
              <a:gd name="T11" fmla="*/ 14 h 14"/>
              <a:gd name="T12" fmla="*/ 0 60000 65536"/>
              <a:gd name="T13" fmla="*/ 0 60000 65536"/>
              <a:gd name="T14" fmla="*/ 0 60000 65536"/>
              <a:gd name="T15" fmla="*/ 0 60000 65536"/>
              <a:gd name="T16" fmla="*/ 0 60000 65536"/>
              <a:gd name="T17" fmla="*/ 0 60000 65536"/>
              <a:gd name="T18" fmla="*/ 0 w 438"/>
              <a:gd name="T19" fmla="*/ 0 h 14"/>
              <a:gd name="T20" fmla="*/ 438 w 43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38" h="14">
                <a:moveTo>
                  <a:pt x="438" y="14"/>
                </a:moveTo>
                <a:lnTo>
                  <a:pt x="420" y="0"/>
                </a:lnTo>
                <a:lnTo>
                  <a:pt x="18" y="0"/>
                </a:lnTo>
                <a:lnTo>
                  <a:pt x="0" y="14"/>
                </a:lnTo>
                <a:lnTo>
                  <a:pt x="438"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5" name="Rectangle 787">
            <a:extLst>
              <a:ext uri="{FF2B5EF4-FFF2-40B4-BE49-F238E27FC236}">
                <a16:creationId xmlns:a16="http://schemas.microsoft.com/office/drawing/2014/main" id="{B51E52B3-A4B4-5743-992E-567C24987573}"/>
              </a:ext>
            </a:extLst>
          </p:cNvPr>
          <p:cNvSpPr>
            <a:spLocks noChangeArrowheads="1"/>
          </p:cNvSpPr>
          <p:nvPr/>
        </p:nvSpPr>
        <p:spPr bwMode="auto">
          <a:xfrm>
            <a:off x="2376211" y="4115205"/>
            <a:ext cx="447603" cy="330860"/>
          </a:xfrm>
          <a:prstGeom prst="rect">
            <a:avLst/>
          </a:prstGeom>
          <a:noFill/>
          <a:ln w="6">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6" name="Freeform 788">
            <a:extLst>
              <a:ext uri="{FF2B5EF4-FFF2-40B4-BE49-F238E27FC236}">
                <a16:creationId xmlns:a16="http://schemas.microsoft.com/office/drawing/2014/main" id="{265DB779-60DD-A546-8C33-06E600578652}"/>
              </a:ext>
            </a:extLst>
          </p:cNvPr>
          <p:cNvSpPr>
            <a:spLocks noEditPoints="1"/>
          </p:cNvSpPr>
          <p:nvPr/>
        </p:nvSpPr>
        <p:spPr bwMode="auto">
          <a:xfrm>
            <a:off x="2017284" y="4175362"/>
            <a:ext cx="806530" cy="421095"/>
          </a:xfrm>
          <a:custGeom>
            <a:avLst/>
            <a:gdLst>
              <a:gd name="T0" fmla="*/ 84 w 382"/>
              <a:gd name="T1" fmla="*/ 0 h 224"/>
              <a:gd name="T2" fmla="*/ 84 w 382"/>
              <a:gd name="T3" fmla="*/ 4 h 224"/>
              <a:gd name="T4" fmla="*/ 0 w 382"/>
              <a:gd name="T5" fmla="*/ 4 h 224"/>
              <a:gd name="T6" fmla="*/ 0 w 382"/>
              <a:gd name="T7" fmla="*/ 0 h 224"/>
              <a:gd name="T8" fmla="*/ 84 w 382"/>
              <a:gd name="T9" fmla="*/ 0 h 224"/>
              <a:gd name="T10" fmla="*/ 84 w 382"/>
              <a:gd name="T11" fmla="*/ 0 h 224"/>
              <a:gd name="T12" fmla="*/ 170 w 382"/>
              <a:gd name="T13" fmla="*/ 186 h 224"/>
              <a:gd name="T14" fmla="*/ 382 w 382"/>
              <a:gd name="T15" fmla="*/ 186 h 224"/>
              <a:gd name="T16" fmla="*/ 382 w 382"/>
              <a:gd name="T17" fmla="*/ 224 h 224"/>
              <a:gd name="T18" fmla="*/ 170 w 382"/>
              <a:gd name="T19" fmla="*/ 224 h 224"/>
              <a:gd name="T20" fmla="*/ 170 w 382"/>
              <a:gd name="T21" fmla="*/ 18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224"/>
              <a:gd name="T35" fmla="*/ 382 w 382"/>
              <a:gd name="T36" fmla="*/ 224 h 2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224">
                <a:moveTo>
                  <a:pt x="84" y="0"/>
                </a:moveTo>
                <a:lnTo>
                  <a:pt x="84" y="4"/>
                </a:lnTo>
                <a:lnTo>
                  <a:pt x="0" y="4"/>
                </a:lnTo>
                <a:lnTo>
                  <a:pt x="0" y="0"/>
                </a:lnTo>
                <a:lnTo>
                  <a:pt x="84" y="0"/>
                </a:lnTo>
                <a:close/>
                <a:moveTo>
                  <a:pt x="170" y="186"/>
                </a:moveTo>
                <a:lnTo>
                  <a:pt x="382" y="186"/>
                </a:lnTo>
                <a:lnTo>
                  <a:pt x="382" y="224"/>
                </a:lnTo>
                <a:lnTo>
                  <a:pt x="170" y="224"/>
                </a:lnTo>
                <a:lnTo>
                  <a:pt x="170" y="186"/>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7" name="Rectangle 563">
            <a:extLst>
              <a:ext uri="{FF2B5EF4-FFF2-40B4-BE49-F238E27FC236}">
                <a16:creationId xmlns:a16="http://schemas.microsoft.com/office/drawing/2014/main" id="{47F9CD07-AEF3-6846-8E72-64AF02EF83A2}"/>
              </a:ext>
            </a:extLst>
          </p:cNvPr>
          <p:cNvSpPr/>
          <p:nvPr/>
        </p:nvSpPr>
        <p:spPr>
          <a:xfrm>
            <a:off x="4961973" y="2251819"/>
            <a:ext cx="1854996"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Data Plane</a:t>
            </a:r>
            <a:endParaRPr lang="zh-CN" altLang="en-US" dirty="0">
              <a:effectLst>
                <a:outerShdw blurRad="38100" dist="38100" dir="2700000" algn="tl">
                  <a:srgbClr val="000000">
                    <a:alpha val="43137"/>
                  </a:srgbClr>
                </a:outerShdw>
              </a:effectLst>
            </a:endParaRPr>
          </a:p>
        </p:txBody>
      </p:sp>
      <p:sp>
        <p:nvSpPr>
          <p:cNvPr id="68" name="Flowchart: Connector 564">
            <a:extLst>
              <a:ext uri="{FF2B5EF4-FFF2-40B4-BE49-F238E27FC236}">
                <a16:creationId xmlns:a16="http://schemas.microsoft.com/office/drawing/2014/main" id="{CEC5C2D0-415C-374B-949C-87F10BB133B9}"/>
              </a:ext>
            </a:extLst>
          </p:cNvPr>
          <p:cNvSpPr/>
          <p:nvPr/>
        </p:nvSpPr>
        <p:spPr>
          <a:xfrm>
            <a:off x="5240958"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9" name="Flowchart: Connector 565">
            <a:extLst>
              <a:ext uri="{FF2B5EF4-FFF2-40B4-BE49-F238E27FC236}">
                <a16:creationId xmlns:a16="http://schemas.microsoft.com/office/drawing/2014/main" id="{69ADC33F-6AD4-1148-A350-C4B6FDA43824}"/>
              </a:ext>
            </a:extLst>
          </p:cNvPr>
          <p:cNvSpPr/>
          <p:nvPr/>
        </p:nvSpPr>
        <p:spPr>
          <a:xfrm>
            <a:off x="5968799"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0" name="Flowchart: Connector 566">
            <a:extLst>
              <a:ext uri="{FF2B5EF4-FFF2-40B4-BE49-F238E27FC236}">
                <a16:creationId xmlns:a16="http://schemas.microsoft.com/office/drawing/2014/main" id="{A15AE116-C0BB-CF4F-BADC-99888F5032A8}"/>
              </a:ext>
            </a:extLst>
          </p:cNvPr>
          <p:cNvSpPr/>
          <p:nvPr/>
        </p:nvSpPr>
        <p:spPr>
          <a:xfrm>
            <a:off x="6802799" y="341636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71" name="Straight Arrow Connector 567">
            <a:extLst>
              <a:ext uri="{FF2B5EF4-FFF2-40B4-BE49-F238E27FC236}">
                <a16:creationId xmlns:a16="http://schemas.microsoft.com/office/drawing/2014/main" id="{65EC5E50-BBE3-C648-9571-B5DEED59C3EF}"/>
              </a:ext>
            </a:extLst>
          </p:cNvPr>
          <p:cNvCxnSpPr>
            <a:stCxn id="68" idx="1"/>
          </p:cNvCxnSpPr>
          <p:nvPr/>
        </p:nvCxnSpPr>
        <p:spPr>
          <a:xfrm flipH="1" flipV="1">
            <a:off x="5028551" y="3048324"/>
            <a:ext cx="265128" cy="41620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569">
            <a:extLst>
              <a:ext uri="{FF2B5EF4-FFF2-40B4-BE49-F238E27FC236}">
                <a16:creationId xmlns:a16="http://schemas.microsoft.com/office/drawing/2014/main" id="{301DDCD4-3D0B-FA44-94D2-03C4698F475D}"/>
              </a:ext>
            </a:extLst>
          </p:cNvPr>
          <p:cNvCxnSpPr>
            <a:stCxn id="68" idx="7"/>
          </p:cNvCxnSpPr>
          <p:nvPr/>
        </p:nvCxnSpPr>
        <p:spPr>
          <a:xfrm flipV="1">
            <a:off x="5548237" y="3055844"/>
            <a:ext cx="43729" cy="40868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572">
            <a:extLst>
              <a:ext uri="{FF2B5EF4-FFF2-40B4-BE49-F238E27FC236}">
                <a16:creationId xmlns:a16="http://schemas.microsoft.com/office/drawing/2014/main" id="{D34237EC-F004-8146-9AD0-6A52846C99FE}"/>
              </a:ext>
            </a:extLst>
          </p:cNvPr>
          <p:cNvCxnSpPr>
            <a:stCxn id="69" idx="1"/>
          </p:cNvCxnSpPr>
          <p:nvPr/>
        </p:nvCxnSpPr>
        <p:spPr>
          <a:xfrm flipH="1" flipV="1">
            <a:off x="5896799" y="3085026"/>
            <a:ext cx="124721" cy="379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574">
            <a:extLst>
              <a:ext uri="{FF2B5EF4-FFF2-40B4-BE49-F238E27FC236}">
                <a16:creationId xmlns:a16="http://schemas.microsoft.com/office/drawing/2014/main" id="{889E59F2-9D31-784E-812E-8EDFD3C620DB}"/>
              </a:ext>
            </a:extLst>
          </p:cNvPr>
          <p:cNvCxnSpPr>
            <a:stCxn id="69" idx="0"/>
          </p:cNvCxnSpPr>
          <p:nvPr/>
        </p:nvCxnSpPr>
        <p:spPr>
          <a:xfrm flipV="1">
            <a:off x="6148799" y="3055843"/>
            <a:ext cx="97680" cy="35596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577">
            <a:extLst>
              <a:ext uri="{FF2B5EF4-FFF2-40B4-BE49-F238E27FC236}">
                <a16:creationId xmlns:a16="http://schemas.microsoft.com/office/drawing/2014/main" id="{7A48BF18-27F2-8447-BA41-2CC8ACF213A9}"/>
              </a:ext>
            </a:extLst>
          </p:cNvPr>
          <p:cNvCxnSpPr>
            <a:stCxn id="70" idx="1"/>
          </p:cNvCxnSpPr>
          <p:nvPr/>
        </p:nvCxnSpPr>
        <p:spPr>
          <a:xfrm flipH="1" flipV="1">
            <a:off x="6624247" y="3055447"/>
            <a:ext cx="231273" cy="4136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579">
            <a:extLst>
              <a:ext uri="{FF2B5EF4-FFF2-40B4-BE49-F238E27FC236}">
                <a16:creationId xmlns:a16="http://schemas.microsoft.com/office/drawing/2014/main" id="{F8B74665-9238-0A40-9A07-8C4045C66E47}"/>
              </a:ext>
            </a:extLst>
          </p:cNvPr>
          <p:cNvCxnSpPr>
            <a:stCxn id="70" idx="0"/>
          </p:cNvCxnSpPr>
          <p:nvPr/>
        </p:nvCxnSpPr>
        <p:spPr>
          <a:xfrm flipV="1">
            <a:off x="6982799" y="3059207"/>
            <a:ext cx="68031" cy="35715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581">
            <a:extLst>
              <a:ext uri="{FF2B5EF4-FFF2-40B4-BE49-F238E27FC236}">
                <a16:creationId xmlns:a16="http://schemas.microsoft.com/office/drawing/2014/main" id="{CCEC8F94-36CF-2F44-9E49-FA803C61D766}"/>
              </a:ext>
            </a:extLst>
          </p:cNvPr>
          <p:cNvCxnSpPr>
            <a:stCxn id="78" idx="0"/>
            <a:endCxn id="70" idx="4"/>
          </p:cNvCxnSpPr>
          <p:nvPr/>
        </p:nvCxnSpPr>
        <p:spPr>
          <a:xfrm flipV="1">
            <a:off x="6982799" y="3776365"/>
            <a:ext cx="0" cy="3124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8" name="Rectangle 583">
            <a:extLst>
              <a:ext uri="{FF2B5EF4-FFF2-40B4-BE49-F238E27FC236}">
                <a16:creationId xmlns:a16="http://schemas.microsoft.com/office/drawing/2014/main" id="{AD7AB132-F0E8-5741-A16F-A97D3810C965}"/>
              </a:ext>
            </a:extLst>
          </p:cNvPr>
          <p:cNvSpPr/>
          <p:nvPr/>
        </p:nvSpPr>
        <p:spPr>
          <a:xfrm>
            <a:off x="6730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9" name="Rectangle 586">
            <a:extLst>
              <a:ext uri="{FF2B5EF4-FFF2-40B4-BE49-F238E27FC236}">
                <a16:creationId xmlns:a16="http://schemas.microsoft.com/office/drawing/2014/main" id="{2310A036-9E1A-9C43-9154-4DB12F3A855D}"/>
              </a:ext>
            </a:extLst>
          </p:cNvPr>
          <p:cNvSpPr/>
          <p:nvPr/>
        </p:nvSpPr>
        <p:spPr>
          <a:xfrm>
            <a:off x="5896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80" name="Rectangle 587">
            <a:extLst>
              <a:ext uri="{FF2B5EF4-FFF2-40B4-BE49-F238E27FC236}">
                <a16:creationId xmlns:a16="http://schemas.microsoft.com/office/drawing/2014/main" id="{249248E2-22D3-7845-804B-3E5699EC0AED}"/>
              </a:ext>
            </a:extLst>
          </p:cNvPr>
          <p:cNvSpPr/>
          <p:nvPr/>
        </p:nvSpPr>
        <p:spPr>
          <a:xfrm>
            <a:off x="5168958"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81" name="Straight Arrow Connector 588">
            <a:extLst>
              <a:ext uri="{FF2B5EF4-FFF2-40B4-BE49-F238E27FC236}">
                <a16:creationId xmlns:a16="http://schemas.microsoft.com/office/drawing/2014/main" id="{C2DB5E06-5B58-C246-9EC3-45D77410DC4A}"/>
              </a:ext>
            </a:extLst>
          </p:cNvPr>
          <p:cNvCxnSpPr>
            <a:stCxn id="79" idx="0"/>
            <a:endCxn id="69" idx="4"/>
          </p:cNvCxnSpPr>
          <p:nvPr/>
        </p:nvCxnSpPr>
        <p:spPr>
          <a:xfrm flipV="1">
            <a:off x="6148799"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591">
            <a:extLst>
              <a:ext uri="{FF2B5EF4-FFF2-40B4-BE49-F238E27FC236}">
                <a16:creationId xmlns:a16="http://schemas.microsoft.com/office/drawing/2014/main" id="{D5332342-5F5B-0447-8A64-796CE8388DDD}"/>
              </a:ext>
            </a:extLst>
          </p:cNvPr>
          <p:cNvCxnSpPr>
            <a:stCxn id="80" idx="0"/>
            <a:endCxn id="68" idx="4"/>
          </p:cNvCxnSpPr>
          <p:nvPr/>
        </p:nvCxnSpPr>
        <p:spPr>
          <a:xfrm flipV="1">
            <a:off x="5420958"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3" name="Rectangle 595">
            <a:extLst>
              <a:ext uri="{FF2B5EF4-FFF2-40B4-BE49-F238E27FC236}">
                <a16:creationId xmlns:a16="http://schemas.microsoft.com/office/drawing/2014/main" id="{34C1E00F-A1F3-4249-83C6-3DFCC27878A5}"/>
              </a:ext>
            </a:extLst>
          </p:cNvPr>
          <p:cNvSpPr/>
          <p:nvPr/>
        </p:nvSpPr>
        <p:spPr>
          <a:xfrm>
            <a:off x="4571999" y="2657445"/>
            <a:ext cx="2794355" cy="400110"/>
          </a:xfrm>
          <a:prstGeom prst="rect">
            <a:avLst/>
          </a:prstGeom>
        </p:spPr>
        <p:txBody>
          <a:bodyPr wrap="none">
            <a:spAutoFit/>
          </a:bodyPr>
          <a:lstStyle/>
          <a:p>
            <a:pPr algn="ctr"/>
            <a:r>
              <a:rPr lang="en-US" altLang="zh-CN" sz="2000" dirty="0">
                <a:solidFill>
                  <a:schemeClr val="dk1"/>
                </a:solidFill>
                <a:latin typeface="Verdana" pitchFamily="34" charset="0"/>
                <a:ea typeface="Verdana" pitchFamily="34" charset="0"/>
                <a:cs typeface="Verdana" pitchFamily="34" charset="0"/>
              </a:rPr>
              <a:t>Files  FIFO  Network</a:t>
            </a:r>
            <a:endParaRPr lang="zh-CN" altLang="en-US" sz="2000" dirty="0"/>
          </a:p>
        </p:txBody>
      </p:sp>
      <p:cxnSp>
        <p:nvCxnSpPr>
          <p:cNvPr id="84" name="Straight Arrow Connector 597">
            <a:extLst>
              <a:ext uri="{FF2B5EF4-FFF2-40B4-BE49-F238E27FC236}">
                <a16:creationId xmlns:a16="http://schemas.microsoft.com/office/drawing/2014/main" id="{F168EBDD-D759-B648-A4AB-EDE567ADC1ED}"/>
              </a:ext>
            </a:extLst>
          </p:cNvPr>
          <p:cNvCxnSpPr>
            <a:endCxn id="78" idx="2"/>
          </p:cNvCxnSpPr>
          <p:nvPr/>
        </p:nvCxnSpPr>
        <p:spPr>
          <a:xfrm flipV="1">
            <a:off x="6982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85" name="Rectangle 601">
            <a:extLst>
              <a:ext uri="{FF2B5EF4-FFF2-40B4-BE49-F238E27FC236}">
                <a16:creationId xmlns:a16="http://schemas.microsoft.com/office/drawing/2014/main" id="{7402AD8C-BE16-9441-9EFF-B85CA02DB402}"/>
              </a:ext>
            </a:extLst>
          </p:cNvPr>
          <p:cNvSpPr/>
          <p:nvPr/>
        </p:nvSpPr>
        <p:spPr>
          <a:xfrm>
            <a:off x="4896053" y="5219700"/>
            <a:ext cx="2250937"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Control Plane</a:t>
            </a:r>
            <a:endParaRPr lang="zh-CN" altLang="en-US" dirty="0">
              <a:effectLst>
                <a:outerShdw blurRad="38100" dist="38100" dir="2700000" algn="tl">
                  <a:srgbClr val="000000">
                    <a:alpha val="43137"/>
                  </a:srgbClr>
                </a:outerShdw>
              </a:effectLst>
            </a:endParaRPr>
          </a:p>
        </p:txBody>
      </p:sp>
      <p:cxnSp>
        <p:nvCxnSpPr>
          <p:cNvPr id="86" name="Straight Connector 603">
            <a:extLst>
              <a:ext uri="{FF2B5EF4-FFF2-40B4-BE49-F238E27FC236}">
                <a16:creationId xmlns:a16="http://schemas.microsoft.com/office/drawing/2014/main" id="{9189913C-8728-014A-B8C7-5C78986E56FA}"/>
              </a:ext>
            </a:extLst>
          </p:cNvPr>
          <p:cNvCxnSpPr/>
          <p:nvPr/>
        </p:nvCxnSpPr>
        <p:spPr>
          <a:xfrm>
            <a:off x="2122850" y="5070188"/>
            <a:ext cx="5243504"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Arrow Connector 605">
            <a:extLst>
              <a:ext uri="{FF2B5EF4-FFF2-40B4-BE49-F238E27FC236}">
                <a16:creationId xmlns:a16="http://schemas.microsoft.com/office/drawing/2014/main" id="{A824FB32-C871-534C-A1FD-6105A2BBBFF3}"/>
              </a:ext>
            </a:extLst>
          </p:cNvPr>
          <p:cNvCxnSpPr>
            <a:endCxn id="79" idx="2"/>
          </p:cNvCxnSpPr>
          <p:nvPr/>
        </p:nvCxnSpPr>
        <p:spPr>
          <a:xfrm flipV="1">
            <a:off x="6148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606">
            <a:extLst>
              <a:ext uri="{FF2B5EF4-FFF2-40B4-BE49-F238E27FC236}">
                <a16:creationId xmlns:a16="http://schemas.microsoft.com/office/drawing/2014/main" id="{858F45F3-A662-E34D-B3E6-00B797BBA463}"/>
              </a:ext>
            </a:extLst>
          </p:cNvPr>
          <p:cNvCxnSpPr>
            <a:endCxn id="80" idx="2"/>
          </p:cNvCxnSpPr>
          <p:nvPr/>
        </p:nvCxnSpPr>
        <p:spPr>
          <a:xfrm flipV="1">
            <a:off x="5420958" y="4592791"/>
            <a:ext cx="0" cy="477398"/>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607">
            <a:extLst>
              <a:ext uri="{FF2B5EF4-FFF2-40B4-BE49-F238E27FC236}">
                <a16:creationId xmlns:a16="http://schemas.microsoft.com/office/drawing/2014/main" id="{B21ED247-B3A3-8744-9C26-0DE9976A255F}"/>
              </a:ext>
            </a:extLst>
          </p:cNvPr>
          <p:cNvCxnSpPr>
            <a:endCxn id="9" idx="2"/>
          </p:cNvCxnSpPr>
          <p:nvPr/>
        </p:nvCxnSpPr>
        <p:spPr>
          <a:xfrm flipV="1">
            <a:off x="4419982" y="4622573"/>
            <a:ext cx="0" cy="447615"/>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90" name="Straight Arrow Connector 610">
            <a:extLst>
              <a:ext uri="{FF2B5EF4-FFF2-40B4-BE49-F238E27FC236}">
                <a16:creationId xmlns:a16="http://schemas.microsoft.com/office/drawing/2014/main" id="{6DD66F95-3647-DE4C-9C92-1BDED0A1EC01}"/>
              </a:ext>
            </a:extLst>
          </p:cNvPr>
          <p:cNvCxnSpPr>
            <a:endCxn id="61" idx="26"/>
          </p:cNvCxnSpPr>
          <p:nvPr/>
        </p:nvCxnSpPr>
        <p:spPr>
          <a:xfrm flipH="1" flipV="1">
            <a:off x="2545117" y="4753161"/>
            <a:ext cx="4224" cy="31702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91" name="Rectangle 622">
            <a:extLst>
              <a:ext uri="{FF2B5EF4-FFF2-40B4-BE49-F238E27FC236}">
                <a16:creationId xmlns:a16="http://schemas.microsoft.com/office/drawing/2014/main" id="{748B0636-78B1-984A-848B-BB97FF020DEB}"/>
              </a:ext>
            </a:extLst>
          </p:cNvPr>
          <p:cNvSpPr/>
          <p:nvPr/>
        </p:nvSpPr>
        <p:spPr>
          <a:xfrm>
            <a:off x="1600199" y="2657445"/>
            <a:ext cx="1981199" cy="2610525"/>
          </a:xfrm>
          <a:prstGeom prst="rect">
            <a:avLst/>
          </a:prstGeom>
          <a:noFill/>
          <a:ln w="28575">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Rectangle 623">
            <a:extLst>
              <a:ext uri="{FF2B5EF4-FFF2-40B4-BE49-F238E27FC236}">
                <a16:creationId xmlns:a16="http://schemas.microsoft.com/office/drawing/2014/main" id="{F8546CD6-7DE6-3549-A1A6-161420F0ADF3}"/>
              </a:ext>
            </a:extLst>
          </p:cNvPr>
          <p:cNvSpPr/>
          <p:nvPr/>
        </p:nvSpPr>
        <p:spPr>
          <a:xfrm>
            <a:off x="1497710" y="2251819"/>
            <a:ext cx="221727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Job Schedule</a:t>
            </a:r>
            <a:endParaRPr lang="zh-CN" altLang="en-US" dirty="0">
              <a:effectLst>
                <a:outerShdw blurRad="38100" dist="38100" dir="2700000" algn="tl">
                  <a:srgbClr val="000000">
                    <a:alpha val="43137"/>
                  </a:srgbClr>
                </a:outerShdw>
              </a:effectLst>
            </a:endParaRPr>
          </a:p>
        </p:txBody>
      </p:sp>
      <p:sp>
        <p:nvSpPr>
          <p:cNvPr id="93" name="Rectangle 624">
            <a:extLst>
              <a:ext uri="{FF2B5EF4-FFF2-40B4-BE49-F238E27FC236}">
                <a16:creationId xmlns:a16="http://schemas.microsoft.com/office/drawing/2014/main" id="{36A24D74-7DD3-0249-B395-D1EE4522EA8D}"/>
              </a:ext>
            </a:extLst>
          </p:cNvPr>
          <p:cNvSpPr/>
          <p:nvPr/>
        </p:nvSpPr>
        <p:spPr>
          <a:xfrm>
            <a:off x="2298891" y="4049802"/>
            <a:ext cx="58381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JM</a:t>
            </a:r>
            <a:endParaRPr lang="zh-CN"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98167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8BD85F-F7B5-0A4C-8394-28C1AD603CE2}"/>
              </a:ext>
            </a:extLst>
          </p:cNvPr>
          <p:cNvSpPr>
            <a:spLocks noGrp="1"/>
          </p:cNvSpPr>
          <p:nvPr>
            <p:ph type="title"/>
          </p:nvPr>
        </p:nvSpPr>
        <p:spPr/>
        <p:txBody>
          <a:bodyPr/>
          <a:lstStyle/>
          <a:p>
            <a:r>
              <a:rPr kumimoji="1" lang="en-US" altLang="zh-CN" dirty="0"/>
              <a:t>A typical DAG runtime</a:t>
            </a:r>
            <a:endParaRPr kumimoji="1" lang="zh-CN" altLang="en-US" dirty="0"/>
          </a:p>
        </p:txBody>
      </p:sp>
      <p:sp>
        <p:nvSpPr>
          <p:cNvPr id="4" name="灯片编号占位符 3">
            <a:extLst>
              <a:ext uri="{FF2B5EF4-FFF2-40B4-BE49-F238E27FC236}">
                <a16:creationId xmlns:a16="http://schemas.microsoft.com/office/drawing/2014/main" id="{314E0AFE-DD4C-E746-AA1F-E87AA29786E1}"/>
              </a:ext>
            </a:extLst>
          </p:cNvPr>
          <p:cNvSpPr>
            <a:spLocks noGrp="1"/>
          </p:cNvSpPr>
          <p:nvPr>
            <p:ph type="sldNum" sz="quarter" idx="12"/>
          </p:nvPr>
        </p:nvSpPr>
        <p:spPr/>
        <p:txBody>
          <a:bodyPr/>
          <a:lstStyle/>
          <a:p>
            <a:fld id="{ADE361C3-C043-4A6E-BDCE-8DA1E7D90A3B}" type="slidenum">
              <a:rPr lang="zh-CN" altLang="en-US" smtClean="0"/>
              <a:t>86</a:t>
            </a:fld>
            <a:endParaRPr lang="zh-CN" altLang="en-US"/>
          </a:p>
        </p:txBody>
      </p:sp>
      <p:sp>
        <p:nvSpPr>
          <p:cNvPr id="5" name="Rectangle 90">
            <a:extLst>
              <a:ext uri="{FF2B5EF4-FFF2-40B4-BE49-F238E27FC236}">
                <a16:creationId xmlns:a16="http://schemas.microsoft.com/office/drawing/2014/main" id="{5A01DF40-4EC8-F54B-9C27-76780C2D4E35}"/>
              </a:ext>
            </a:extLst>
          </p:cNvPr>
          <p:cNvSpPr/>
          <p:nvPr/>
        </p:nvSpPr>
        <p:spPr>
          <a:xfrm>
            <a:off x="1635613" y="1141677"/>
            <a:ext cx="5872774" cy="523220"/>
          </a:xfrm>
          <a:prstGeom prst="rect">
            <a:avLst/>
          </a:prstGeom>
          <a:solidFill>
            <a:srgbClr val="F5FED6"/>
          </a:solidFill>
          <a:effectLst>
            <a:outerShdw blurRad="63500" sx="102000" sy="102000" algn="ctr" rotWithShape="0">
              <a:prstClr val="black">
                <a:alpha val="40000"/>
              </a:prstClr>
            </a:outerShdw>
          </a:effectLst>
        </p:spPr>
        <p:txBody>
          <a:bodyPr wrap="square" lIns="72000" rIns="72000">
            <a:spAutoFit/>
          </a:bodyPr>
          <a:lstStyle/>
          <a:p>
            <a:r>
              <a:rPr lang="en-US" altLang="zh-CN" sz="2800" dirty="0">
                <a:effectLst>
                  <a:outerShdw blurRad="38100" dist="38100" dir="2700000" algn="tl">
                    <a:srgbClr val="000000">
                      <a:alpha val="43137"/>
                    </a:srgbClr>
                  </a:outerShdw>
                </a:effectLst>
                <a:latin typeface="Candara" pitchFamily="34" charset="0"/>
                <a:ea typeface="Verdana" pitchFamily="34" charset="0"/>
                <a:cs typeface="Verdana" pitchFamily="34" charset="0"/>
              </a:rPr>
              <a:t>Daemon process </a:t>
            </a:r>
            <a:r>
              <a:rPr lang="en-US" altLang="zh-CN" dirty="0">
                <a:latin typeface="Candara" pitchFamily="34" charset="0"/>
                <a:ea typeface="Verdana" pitchFamily="34" charset="0"/>
                <a:cs typeface="Verdana" pitchFamily="34" charset="0"/>
              </a:rPr>
              <a:t>(D) executes vertices</a:t>
            </a:r>
          </a:p>
        </p:txBody>
      </p:sp>
      <p:sp>
        <p:nvSpPr>
          <p:cNvPr id="6" name="Freeform 234">
            <a:extLst>
              <a:ext uri="{FF2B5EF4-FFF2-40B4-BE49-F238E27FC236}">
                <a16:creationId xmlns:a16="http://schemas.microsoft.com/office/drawing/2014/main" id="{3C02D847-F5AB-2846-94B5-ADE9688C2206}"/>
              </a:ext>
            </a:extLst>
          </p:cNvPr>
          <p:cNvSpPr>
            <a:spLocks/>
          </p:cNvSpPr>
          <p:nvPr/>
        </p:nvSpPr>
        <p:spPr bwMode="auto">
          <a:xfrm>
            <a:off x="1903271" y="3280535"/>
            <a:ext cx="5557033" cy="703078"/>
          </a:xfrm>
          <a:custGeom>
            <a:avLst/>
            <a:gdLst>
              <a:gd name="T0" fmla="*/ 484 w 2632"/>
              <a:gd name="T1" fmla="*/ 100 h 374"/>
              <a:gd name="T2" fmla="*/ 698 w 2632"/>
              <a:gd name="T3" fmla="*/ 106 h 374"/>
              <a:gd name="T4" fmla="*/ 1192 w 2632"/>
              <a:gd name="T5" fmla="*/ 96 h 374"/>
              <a:gd name="T6" fmla="*/ 1220 w 2632"/>
              <a:gd name="T7" fmla="*/ 92 h 374"/>
              <a:gd name="T8" fmla="*/ 1334 w 2632"/>
              <a:gd name="T9" fmla="*/ 60 h 374"/>
              <a:gd name="T10" fmla="*/ 1452 w 2632"/>
              <a:gd name="T11" fmla="*/ 28 h 374"/>
              <a:gd name="T12" fmla="*/ 1480 w 2632"/>
              <a:gd name="T13" fmla="*/ 24 h 374"/>
              <a:gd name="T14" fmla="*/ 1968 w 2632"/>
              <a:gd name="T15" fmla="*/ 2 h 374"/>
              <a:gd name="T16" fmla="*/ 2124 w 2632"/>
              <a:gd name="T17" fmla="*/ 2 h 374"/>
              <a:gd name="T18" fmla="*/ 2436 w 2632"/>
              <a:gd name="T19" fmla="*/ 20 h 374"/>
              <a:gd name="T20" fmla="*/ 2498 w 2632"/>
              <a:gd name="T21" fmla="*/ 24 h 374"/>
              <a:gd name="T22" fmla="*/ 2558 w 2632"/>
              <a:gd name="T23" fmla="*/ 50 h 374"/>
              <a:gd name="T24" fmla="*/ 2610 w 2632"/>
              <a:gd name="T25" fmla="*/ 102 h 374"/>
              <a:gd name="T26" fmla="*/ 2628 w 2632"/>
              <a:gd name="T27" fmla="*/ 142 h 374"/>
              <a:gd name="T28" fmla="*/ 2632 w 2632"/>
              <a:gd name="T29" fmla="*/ 168 h 374"/>
              <a:gd name="T30" fmla="*/ 2624 w 2632"/>
              <a:gd name="T31" fmla="*/ 212 h 374"/>
              <a:gd name="T32" fmla="*/ 2588 w 2632"/>
              <a:gd name="T33" fmla="*/ 286 h 374"/>
              <a:gd name="T34" fmla="*/ 2554 w 2632"/>
              <a:gd name="T35" fmla="*/ 324 h 374"/>
              <a:gd name="T36" fmla="*/ 2514 w 2632"/>
              <a:gd name="T37" fmla="*/ 348 h 374"/>
              <a:gd name="T38" fmla="*/ 2488 w 2632"/>
              <a:gd name="T39" fmla="*/ 352 h 374"/>
              <a:gd name="T40" fmla="*/ 2192 w 2632"/>
              <a:gd name="T41" fmla="*/ 372 h 374"/>
              <a:gd name="T42" fmla="*/ 2056 w 2632"/>
              <a:gd name="T43" fmla="*/ 374 h 374"/>
              <a:gd name="T44" fmla="*/ 1788 w 2632"/>
              <a:gd name="T45" fmla="*/ 366 h 374"/>
              <a:gd name="T46" fmla="*/ 1556 w 2632"/>
              <a:gd name="T47" fmla="*/ 340 h 374"/>
              <a:gd name="T48" fmla="*/ 1490 w 2632"/>
              <a:gd name="T49" fmla="*/ 320 h 374"/>
              <a:gd name="T50" fmla="*/ 1450 w 2632"/>
              <a:gd name="T51" fmla="*/ 286 h 374"/>
              <a:gd name="T52" fmla="*/ 1336 w 2632"/>
              <a:gd name="T53" fmla="*/ 212 h 374"/>
              <a:gd name="T54" fmla="*/ 1222 w 2632"/>
              <a:gd name="T55" fmla="*/ 172 h 374"/>
              <a:gd name="T56" fmla="*/ 1192 w 2632"/>
              <a:gd name="T57" fmla="*/ 168 h 374"/>
              <a:gd name="T58" fmla="*/ 702 w 2632"/>
              <a:gd name="T59" fmla="*/ 158 h 374"/>
              <a:gd name="T60" fmla="*/ 488 w 2632"/>
              <a:gd name="T61" fmla="*/ 164 h 374"/>
              <a:gd name="T62" fmla="*/ 458 w 2632"/>
              <a:gd name="T63" fmla="*/ 172 h 374"/>
              <a:gd name="T64" fmla="*/ 302 w 2632"/>
              <a:gd name="T65" fmla="*/ 190 h 374"/>
              <a:gd name="T66" fmla="*/ 136 w 2632"/>
              <a:gd name="T67" fmla="*/ 188 h 374"/>
              <a:gd name="T68" fmla="*/ 40 w 2632"/>
              <a:gd name="T69" fmla="*/ 170 h 374"/>
              <a:gd name="T70" fmla="*/ 10 w 2632"/>
              <a:gd name="T71" fmla="*/ 156 h 374"/>
              <a:gd name="T72" fmla="*/ 0 w 2632"/>
              <a:gd name="T73" fmla="*/ 136 h 374"/>
              <a:gd name="T74" fmla="*/ 4 w 2632"/>
              <a:gd name="T75" fmla="*/ 120 h 374"/>
              <a:gd name="T76" fmla="*/ 28 w 2632"/>
              <a:gd name="T77" fmla="*/ 98 h 374"/>
              <a:gd name="T78" fmla="*/ 102 w 2632"/>
              <a:gd name="T79" fmla="*/ 78 h 374"/>
              <a:gd name="T80" fmla="*/ 222 w 2632"/>
              <a:gd name="T81" fmla="*/ 70 h 374"/>
              <a:gd name="T82" fmla="*/ 382 w 2632"/>
              <a:gd name="T83" fmla="*/ 78 h 374"/>
              <a:gd name="T84" fmla="*/ 460 w 2632"/>
              <a:gd name="T85" fmla="*/ 92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32"/>
              <a:gd name="T130" fmla="*/ 0 h 374"/>
              <a:gd name="T131" fmla="*/ 2632 w 2632"/>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32" h="374">
                <a:moveTo>
                  <a:pt x="472" y="96"/>
                </a:moveTo>
                <a:lnTo>
                  <a:pt x="472" y="96"/>
                </a:lnTo>
                <a:lnTo>
                  <a:pt x="484" y="100"/>
                </a:lnTo>
                <a:lnTo>
                  <a:pt x="510" y="102"/>
                </a:lnTo>
                <a:lnTo>
                  <a:pt x="590" y="106"/>
                </a:lnTo>
                <a:lnTo>
                  <a:pt x="698" y="106"/>
                </a:lnTo>
                <a:lnTo>
                  <a:pt x="820" y="104"/>
                </a:lnTo>
                <a:lnTo>
                  <a:pt x="1058" y="100"/>
                </a:lnTo>
                <a:lnTo>
                  <a:pt x="1192" y="96"/>
                </a:lnTo>
                <a:lnTo>
                  <a:pt x="1204" y="96"/>
                </a:lnTo>
                <a:lnTo>
                  <a:pt x="1220" y="92"/>
                </a:lnTo>
                <a:lnTo>
                  <a:pt x="1254" y="84"/>
                </a:lnTo>
                <a:lnTo>
                  <a:pt x="1292" y="74"/>
                </a:lnTo>
                <a:lnTo>
                  <a:pt x="1334" y="60"/>
                </a:lnTo>
                <a:lnTo>
                  <a:pt x="1376" y="46"/>
                </a:lnTo>
                <a:lnTo>
                  <a:pt x="1416" y="36"/>
                </a:lnTo>
                <a:lnTo>
                  <a:pt x="1452" y="28"/>
                </a:lnTo>
                <a:lnTo>
                  <a:pt x="1466" y="24"/>
                </a:lnTo>
                <a:lnTo>
                  <a:pt x="1480" y="24"/>
                </a:lnTo>
                <a:lnTo>
                  <a:pt x="1694" y="12"/>
                </a:lnTo>
                <a:lnTo>
                  <a:pt x="1874" y="4"/>
                </a:lnTo>
                <a:lnTo>
                  <a:pt x="1968" y="2"/>
                </a:lnTo>
                <a:lnTo>
                  <a:pt x="2056" y="0"/>
                </a:lnTo>
                <a:lnTo>
                  <a:pt x="2124" y="2"/>
                </a:lnTo>
                <a:lnTo>
                  <a:pt x="2194" y="4"/>
                </a:lnTo>
                <a:lnTo>
                  <a:pt x="2330" y="12"/>
                </a:lnTo>
                <a:lnTo>
                  <a:pt x="2436" y="20"/>
                </a:lnTo>
                <a:lnTo>
                  <a:pt x="2488" y="24"/>
                </a:lnTo>
                <a:lnTo>
                  <a:pt x="2498" y="24"/>
                </a:lnTo>
                <a:lnTo>
                  <a:pt x="2510" y="28"/>
                </a:lnTo>
                <a:lnTo>
                  <a:pt x="2534" y="36"/>
                </a:lnTo>
                <a:lnTo>
                  <a:pt x="2558" y="50"/>
                </a:lnTo>
                <a:lnTo>
                  <a:pt x="2580" y="68"/>
                </a:lnTo>
                <a:lnTo>
                  <a:pt x="2600" y="90"/>
                </a:lnTo>
                <a:lnTo>
                  <a:pt x="2610" y="102"/>
                </a:lnTo>
                <a:lnTo>
                  <a:pt x="2618" y="116"/>
                </a:lnTo>
                <a:lnTo>
                  <a:pt x="2624" y="128"/>
                </a:lnTo>
                <a:lnTo>
                  <a:pt x="2628" y="142"/>
                </a:lnTo>
                <a:lnTo>
                  <a:pt x="2630" y="154"/>
                </a:lnTo>
                <a:lnTo>
                  <a:pt x="2632" y="168"/>
                </a:lnTo>
                <a:lnTo>
                  <a:pt x="2632" y="182"/>
                </a:lnTo>
                <a:lnTo>
                  <a:pt x="2628" y="196"/>
                </a:lnTo>
                <a:lnTo>
                  <a:pt x="2624" y="212"/>
                </a:lnTo>
                <a:lnTo>
                  <a:pt x="2620" y="228"/>
                </a:lnTo>
                <a:lnTo>
                  <a:pt x="2606" y="258"/>
                </a:lnTo>
                <a:lnTo>
                  <a:pt x="2588" y="286"/>
                </a:lnTo>
                <a:lnTo>
                  <a:pt x="2576" y="300"/>
                </a:lnTo>
                <a:lnTo>
                  <a:pt x="2566" y="312"/>
                </a:lnTo>
                <a:lnTo>
                  <a:pt x="2554" y="324"/>
                </a:lnTo>
                <a:lnTo>
                  <a:pt x="2540" y="334"/>
                </a:lnTo>
                <a:lnTo>
                  <a:pt x="2528" y="342"/>
                </a:lnTo>
                <a:lnTo>
                  <a:pt x="2514" y="348"/>
                </a:lnTo>
                <a:lnTo>
                  <a:pt x="2502" y="350"/>
                </a:lnTo>
                <a:lnTo>
                  <a:pt x="2488" y="352"/>
                </a:lnTo>
                <a:lnTo>
                  <a:pt x="2432" y="356"/>
                </a:lnTo>
                <a:lnTo>
                  <a:pt x="2324" y="364"/>
                </a:lnTo>
                <a:lnTo>
                  <a:pt x="2192" y="372"/>
                </a:lnTo>
                <a:lnTo>
                  <a:pt x="2122" y="374"/>
                </a:lnTo>
                <a:lnTo>
                  <a:pt x="2056" y="374"/>
                </a:lnTo>
                <a:lnTo>
                  <a:pt x="1970" y="374"/>
                </a:lnTo>
                <a:lnTo>
                  <a:pt x="1880" y="372"/>
                </a:lnTo>
                <a:lnTo>
                  <a:pt x="1788" y="366"/>
                </a:lnTo>
                <a:lnTo>
                  <a:pt x="1700" y="360"/>
                </a:lnTo>
                <a:lnTo>
                  <a:pt x="1622" y="350"/>
                </a:lnTo>
                <a:lnTo>
                  <a:pt x="1556" y="340"/>
                </a:lnTo>
                <a:lnTo>
                  <a:pt x="1530" y="332"/>
                </a:lnTo>
                <a:lnTo>
                  <a:pt x="1508" y="326"/>
                </a:lnTo>
                <a:lnTo>
                  <a:pt x="1490" y="320"/>
                </a:lnTo>
                <a:lnTo>
                  <a:pt x="1480" y="312"/>
                </a:lnTo>
                <a:lnTo>
                  <a:pt x="1450" y="286"/>
                </a:lnTo>
                <a:lnTo>
                  <a:pt x="1414" y="260"/>
                </a:lnTo>
                <a:lnTo>
                  <a:pt x="1376" y="234"/>
                </a:lnTo>
                <a:lnTo>
                  <a:pt x="1336" y="212"/>
                </a:lnTo>
                <a:lnTo>
                  <a:pt x="1296" y="194"/>
                </a:lnTo>
                <a:lnTo>
                  <a:pt x="1258" y="180"/>
                </a:lnTo>
                <a:lnTo>
                  <a:pt x="1222" y="172"/>
                </a:lnTo>
                <a:lnTo>
                  <a:pt x="1206" y="168"/>
                </a:lnTo>
                <a:lnTo>
                  <a:pt x="1192" y="168"/>
                </a:lnTo>
                <a:lnTo>
                  <a:pt x="1056" y="164"/>
                </a:lnTo>
                <a:lnTo>
                  <a:pt x="824" y="158"/>
                </a:lnTo>
                <a:lnTo>
                  <a:pt x="702" y="158"/>
                </a:lnTo>
                <a:lnTo>
                  <a:pt x="594" y="158"/>
                </a:lnTo>
                <a:lnTo>
                  <a:pt x="514" y="162"/>
                </a:lnTo>
                <a:lnTo>
                  <a:pt x="488" y="164"/>
                </a:lnTo>
                <a:lnTo>
                  <a:pt x="472" y="168"/>
                </a:lnTo>
                <a:lnTo>
                  <a:pt x="458" y="172"/>
                </a:lnTo>
                <a:lnTo>
                  <a:pt x="438" y="176"/>
                </a:lnTo>
                <a:lnTo>
                  <a:pt x="378" y="184"/>
                </a:lnTo>
                <a:lnTo>
                  <a:pt x="302" y="190"/>
                </a:lnTo>
                <a:lnTo>
                  <a:pt x="218" y="190"/>
                </a:lnTo>
                <a:lnTo>
                  <a:pt x="176" y="190"/>
                </a:lnTo>
                <a:lnTo>
                  <a:pt x="136" y="188"/>
                </a:lnTo>
                <a:lnTo>
                  <a:pt x="100" y="184"/>
                </a:lnTo>
                <a:lnTo>
                  <a:pt x="68" y="178"/>
                </a:lnTo>
                <a:lnTo>
                  <a:pt x="40" y="170"/>
                </a:lnTo>
                <a:lnTo>
                  <a:pt x="28" y="166"/>
                </a:lnTo>
                <a:lnTo>
                  <a:pt x="18" y="162"/>
                </a:lnTo>
                <a:lnTo>
                  <a:pt x="10" y="156"/>
                </a:lnTo>
                <a:lnTo>
                  <a:pt x="4" y="150"/>
                </a:lnTo>
                <a:lnTo>
                  <a:pt x="2" y="144"/>
                </a:lnTo>
                <a:lnTo>
                  <a:pt x="0" y="136"/>
                </a:lnTo>
                <a:lnTo>
                  <a:pt x="2" y="128"/>
                </a:lnTo>
                <a:lnTo>
                  <a:pt x="4" y="120"/>
                </a:lnTo>
                <a:lnTo>
                  <a:pt x="10" y="112"/>
                </a:lnTo>
                <a:lnTo>
                  <a:pt x="18" y="104"/>
                </a:lnTo>
                <a:lnTo>
                  <a:pt x="28" y="98"/>
                </a:lnTo>
                <a:lnTo>
                  <a:pt x="40" y="94"/>
                </a:lnTo>
                <a:lnTo>
                  <a:pt x="68" y="84"/>
                </a:lnTo>
                <a:lnTo>
                  <a:pt x="102" y="78"/>
                </a:lnTo>
                <a:lnTo>
                  <a:pt x="140" y="74"/>
                </a:lnTo>
                <a:lnTo>
                  <a:pt x="180" y="70"/>
                </a:lnTo>
                <a:lnTo>
                  <a:pt x="222" y="70"/>
                </a:lnTo>
                <a:lnTo>
                  <a:pt x="264" y="70"/>
                </a:lnTo>
                <a:lnTo>
                  <a:pt x="306" y="72"/>
                </a:lnTo>
                <a:lnTo>
                  <a:pt x="382" y="78"/>
                </a:lnTo>
                <a:lnTo>
                  <a:pt x="414" y="82"/>
                </a:lnTo>
                <a:lnTo>
                  <a:pt x="442" y="86"/>
                </a:lnTo>
                <a:lnTo>
                  <a:pt x="460" y="92"/>
                </a:lnTo>
                <a:lnTo>
                  <a:pt x="472" y="96"/>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7" name="Rectangle 247">
            <a:extLst>
              <a:ext uri="{FF2B5EF4-FFF2-40B4-BE49-F238E27FC236}">
                <a16:creationId xmlns:a16="http://schemas.microsoft.com/office/drawing/2014/main" id="{CD5C41B5-DAD3-4146-80DF-06238AC02FDC}"/>
              </a:ext>
            </a:extLst>
          </p:cNvPr>
          <p:cNvSpPr>
            <a:spLocks noChangeArrowheads="1"/>
          </p:cNvSpPr>
          <p:nvPr/>
        </p:nvSpPr>
        <p:spPr bwMode="auto">
          <a:xfrm>
            <a:off x="4466432" y="2648893"/>
            <a:ext cx="2993873" cy="406056"/>
          </a:xfrm>
          <a:prstGeom prst="rect">
            <a:avLst/>
          </a:prstGeom>
          <a:solidFill>
            <a:srgbClr val="00FFF2"/>
          </a:solidFill>
          <a:ln w="4">
            <a:solidFill>
              <a:srgbClr val="000000"/>
            </a:solidFill>
            <a:miter lim="800000"/>
            <a:headEnd/>
            <a:tailEnd/>
          </a:ln>
        </p:spPr>
        <p:txBody>
          <a:bodyPr/>
          <a:lstStyle/>
          <a:p>
            <a:pPr eaLnBrk="1" hangingPunct="1"/>
            <a:endParaRPr lang="zh-CN" altLang="zh-CN" sz="1800"/>
          </a:p>
        </p:txBody>
      </p:sp>
      <p:sp>
        <p:nvSpPr>
          <p:cNvPr id="8" name="Rectangle 321">
            <a:extLst>
              <a:ext uri="{FF2B5EF4-FFF2-40B4-BE49-F238E27FC236}">
                <a16:creationId xmlns:a16="http://schemas.microsoft.com/office/drawing/2014/main" id="{9FDFFF17-8BA9-9348-87FF-378CF7CED821}"/>
              </a:ext>
            </a:extLst>
          </p:cNvPr>
          <p:cNvSpPr>
            <a:spLocks noChangeArrowheads="1"/>
          </p:cNvSpPr>
          <p:nvPr/>
        </p:nvSpPr>
        <p:spPr bwMode="auto">
          <a:xfrm>
            <a:off x="4115950" y="4081165"/>
            <a:ext cx="608064" cy="541408"/>
          </a:xfrm>
          <a:prstGeom prst="rect">
            <a:avLst/>
          </a:prstGeom>
          <a:solidFill>
            <a:srgbClr val="00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ea typeface="+mn-ea"/>
              </a:rPr>
              <a:t>NS</a:t>
            </a:r>
            <a:endParaRPr lang="zh-CN" altLang="zh-CN" b="1" i="1" dirty="0">
              <a:solidFill>
                <a:schemeClr val="tx1"/>
              </a:solidFill>
              <a:effectLst>
                <a:outerShdw blurRad="38100" dist="38100" dir="2700000" algn="tl">
                  <a:srgbClr val="000000">
                    <a:alpha val="43137"/>
                  </a:srgbClr>
                </a:outerShdw>
              </a:effectLst>
              <a:latin typeface="Candara" pitchFamily="34" charset="0"/>
              <a:ea typeface="+mn-ea"/>
            </a:endParaRPr>
          </a:p>
        </p:txBody>
      </p:sp>
      <p:sp>
        <p:nvSpPr>
          <p:cNvPr id="9" name="Line 339">
            <a:extLst>
              <a:ext uri="{FF2B5EF4-FFF2-40B4-BE49-F238E27FC236}">
                <a16:creationId xmlns:a16="http://schemas.microsoft.com/office/drawing/2014/main" id="{84ADEB71-1589-8C44-8990-D450272F2439}"/>
              </a:ext>
            </a:extLst>
          </p:cNvPr>
          <p:cNvSpPr>
            <a:spLocks noChangeShapeType="1"/>
          </p:cNvSpPr>
          <p:nvPr/>
        </p:nvSpPr>
        <p:spPr bwMode="auto">
          <a:xfrm flipH="1" flipV="1">
            <a:off x="2122850"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Freeform 340">
            <a:extLst>
              <a:ext uri="{FF2B5EF4-FFF2-40B4-BE49-F238E27FC236}">
                <a16:creationId xmlns:a16="http://schemas.microsoft.com/office/drawing/2014/main" id="{7ACA79C2-83CE-8043-A7E7-D3E860B7AB7B}"/>
              </a:ext>
            </a:extLst>
          </p:cNvPr>
          <p:cNvSpPr>
            <a:spLocks/>
          </p:cNvSpPr>
          <p:nvPr/>
        </p:nvSpPr>
        <p:spPr bwMode="auto">
          <a:xfrm>
            <a:off x="2093291"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1" name="Line 341">
            <a:extLst>
              <a:ext uri="{FF2B5EF4-FFF2-40B4-BE49-F238E27FC236}">
                <a16:creationId xmlns:a16="http://schemas.microsoft.com/office/drawing/2014/main" id="{D3E0DA02-B6A6-C840-B58C-D9DB354D9BF4}"/>
              </a:ext>
            </a:extLst>
          </p:cNvPr>
          <p:cNvSpPr>
            <a:spLocks noChangeShapeType="1"/>
          </p:cNvSpPr>
          <p:nvPr/>
        </p:nvSpPr>
        <p:spPr bwMode="auto">
          <a:xfrm flipV="1">
            <a:off x="222419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Freeform 342">
            <a:extLst>
              <a:ext uri="{FF2B5EF4-FFF2-40B4-BE49-F238E27FC236}">
                <a16:creationId xmlns:a16="http://schemas.microsoft.com/office/drawing/2014/main" id="{51FD3FE7-ADDF-BE49-87CF-ED2A7CF01B04}"/>
              </a:ext>
            </a:extLst>
          </p:cNvPr>
          <p:cNvSpPr>
            <a:spLocks/>
          </p:cNvSpPr>
          <p:nvPr/>
        </p:nvSpPr>
        <p:spPr bwMode="auto">
          <a:xfrm>
            <a:off x="2274866"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3" name="Line 343">
            <a:extLst>
              <a:ext uri="{FF2B5EF4-FFF2-40B4-BE49-F238E27FC236}">
                <a16:creationId xmlns:a16="http://schemas.microsoft.com/office/drawing/2014/main" id="{85CE670D-B93C-0446-BBAB-50DD63D75F2B}"/>
              </a:ext>
            </a:extLst>
          </p:cNvPr>
          <p:cNvSpPr>
            <a:spLocks noChangeShapeType="1"/>
          </p:cNvSpPr>
          <p:nvPr/>
        </p:nvSpPr>
        <p:spPr bwMode="auto">
          <a:xfrm flipH="1" flipV="1">
            <a:off x="2426882"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Freeform 344">
            <a:extLst>
              <a:ext uri="{FF2B5EF4-FFF2-40B4-BE49-F238E27FC236}">
                <a16:creationId xmlns:a16="http://schemas.microsoft.com/office/drawing/2014/main" id="{0761EA73-CBFD-2940-9FA1-CC3FEF41546F}"/>
              </a:ext>
            </a:extLst>
          </p:cNvPr>
          <p:cNvSpPr>
            <a:spLocks/>
          </p:cNvSpPr>
          <p:nvPr/>
        </p:nvSpPr>
        <p:spPr bwMode="auto">
          <a:xfrm>
            <a:off x="2397324"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5" name="Line 345">
            <a:extLst>
              <a:ext uri="{FF2B5EF4-FFF2-40B4-BE49-F238E27FC236}">
                <a16:creationId xmlns:a16="http://schemas.microsoft.com/office/drawing/2014/main" id="{ED2E17AE-19B1-9E4F-B012-519992440B5B}"/>
              </a:ext>
            </a:extLst>
          </p:cNvPr>
          <p:cNvSpPr>
            <a:spLocks noChangeShapeType="1"/>
          </p:cNvSpPr>
          <p:nvPr/>
        </p:nvSpPr>
        <p:spPr bwMode="auto">
          <a:xfrm flipV="1">
            <a:off x="2528226"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Freeform 346">
            <a:extLst>
              <a:ext uri="{FF2B5EF4-FFF2-40B4-BE49-F238E27FC236}">
                <a16:creationId xmlns:a16="http://schemas.microsoft.com/office/drawing/2014/main" id="{DE812F91-496F-254C-8197-A9A3286312C1}"/>
              </a:ext>
            </a:extLst>
          </p:cNvPr>
          <p:cNvSpPr>
            <a:spLocks/>
          </p:cNvSpPr>
          <p:nvPr/>
        </p:nvSpPr>
        <p:spPr bwMode="auto">
          <a:xfrm>
            <a:off x="2578898"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7" name="Line 347">
            <a:extLst>
              <a:ext uri="{FF2B5EF4-FFF2-40B4-BE49-F238E27FC236}">
                <a16:creationId xmlns:a16="http://schemas.microsoft.com/office/drawing/2014/main" id="{427D78D6-B160-4A46-8B66-57F199546CDC}"/>
              </a:ext>
            </a:extLst>
          </p:cNvPr>
          <p:cNvSpPr>
            <a:spLocks noChangeShapeType="1"/>
          </p:cNvSpPr>
          <p:nvPr/>
        </p:nvSpPr>
        <p:spPr bwMode="auto">
          <a:xfrm flipH="1" flipV="1">
            <a:off x="273091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Freeform 348">
            <a:extLst>
              <a:ext uri="{FF2B5EF4-FFF2-40B4-BE49-F238E27FC236}">
                <a16:creationId xmlns:a16="http://schemas.microsoft.com/office/drawing/2014/main" id="{59697D31-FD95-6044-8C30-EBE25D84584C}"/>
              </a:ext>
            </a:extLst>
          </p:cNvPr>
          <p:cNvSpPr>
            <a:spLocks/>
          </p:cNvSpPr>
          <p:nvPr/>
        </p:nvSpPr>
        <p:spPr bwMode="auto">
          <a:xfrm>
            <a:off x="2701356"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9" name="Line 349">
            <a:extLst>
              <a:ext uri="{FF2B5EF4-FFF2-40B4-BE49-F238E27FC236}">
                <a16:creationId xmlns:a16="http://schemas.microsoft.com/office/drawing/2014/main" id="{2450555A-6AD2-B040-B398-0AA77841ADA3}"/>
              </a:ext>
            </a:extLst>
          </p:cNvPr>
          <p:cNvSpPr>
            <a:spLocks noChangeShapeType="1"/>
          </p:cNvSpPr>
          <p:nvPr/>
        </p:nvSpPr>
        <p:spPr bwMode="auto">
          <a:xfrm flipV="1">
            <a:off x="2832259" y="3491083"/>
            <a:ext cx="228024"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Freeform 350">
            <a:extLst>
              <a:ext uri="{FF2B5EF4-FFF2-40B4-BE49-F238E27FC236}">
                <a16:creationId xmlns:a16="http://schemas.microsoft.com/office/drawing/2014/main" id="{9A57F832-AA5F-6F4E-A5AC-15C98411010F}"/>
              </a:ext>
            </a:extLst>
          </p:cNvPr>
          <p:cNvSpPr>
            <a:spLocks/>
          </p:cNvSpPr>
          <p:nvPr/>
        </p:nvSpPr>
        <p:spPr bwMode="auto">
          <a:xfrm>
            <a:off x="3034947" y="3449725"/>
            <a:ext cx="59117" cy="63916"/>
          </a:xfrm>
          <a:custGeom>
            <a:avLst/>
            <a:gdLst>
              <a:gd name="T0" fmla="*/ 14 w 28"/>
              <a:gd name="T1" fmla="*/ 12 h 34"/>
              <a:gd name="T2" fmla="*/ 14 w 28"/>
              <a:gd name="T3" fmla="*/ 12 h 34"/>
              <a:gd name="T4" fmla="*/ 0 w 28"/>
              <a:gd name="T5" fmla="*/ 22 h 34"/>
              <a:gd name="T6" fmla="*/ 16 w 28"/>
              <a:gd name="T7" fmla="*/ 34 h 34"/>
              <a:gd name="T8" fmla="*/ 16 w 28"/>
              <a:gd name="T9" fmla="*/ 34 h 34"/>
              <a:gd name="T10" fmla="*/ 22 w 28"/>
              <a:gd name="T11" fmla="*/ 18 h 34"/>
              <a:gd name="T12" fmla="*/ 22 w 28"/>
              <a:gd name="T13" fmla="*/ 18 h 34"/>
              <a:gd name="T14" fmla="*/ 28 w 28"/>
              <a:gd name="T15" fmla="*/ 0 h 34"/>
              <a:gd name="T16" fmla="*/ 28 w 28"/>
              <a:gd name="T17" fmla="*/ 0 h 34"/>
              <a:gd name="T18" fmla="*/ 14 w 28"/>
              <a:gd name="T19" fmla="*/ 12 h 34"/>
              <a:gd name="T20" fmla="*/ 14 w 28"/>
              <a:gd name="T21" fmla="*/ 12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4"/>
              <a:gd name="T35" fmla="*/ 28 w 28"/>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4">
                <a:moveTo>
                  <a:pt x="14" y="12"/>
                </a:moveTo>
                <a:lnTo>
                  <a:pt x="14" y="12"/>
                </a:lnTo>
                <a:lnTo>
                  <a:pt x="0" y="22"/>
                </a:lnTo>
                <a:lnTo>
                  <a:pt x="16" y="34"/>
                </a:lnTo>
                <a:lnTo>
                  <a:pt x="22" y="18"/>
                </a:lnTo>
                <a:lnTo>
                  <a:pt x="28" y="0"/>
                </a:lnTo>
                <a:lnTo>
                  <a:pt x="1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1" name="Line 351">
            <a:extLst>
              <a:ext uri="{FF2B5EF4-FFF2-40B4-BE49-F238E27FC236}">
                <a16:creationId xmlns:a16="http://schemas.microsoft.com/office/drawing/2014/main" id="{4817AA12-5E3A-8E4C-92E1-817B085BFB95}"/>
              </a:ext>
            </a:extLst>
          </p:cNvPr>
          <p:cNvSpPr>
            <a:spLocks noChangeShapeType="1"/>
          </p:cNvSpPr>
          <p:nvPr/>
        </p:nvSpPr>
        <p:spPr bwMode="auto">
          <a:xfrm flipH="1" flipV="1">
            <a:off x="3034947" y="3085027"/>
            <a:ext cx="76008"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Freeform 352">
            <a:extLst>
              <a:ext uri="{FF2B5EF4-FFF2-40B4-BE49-F238E27FC236}">
                <a16:creationId xmlns:a16="http://schemas.microsoft.com/office/drawing/2014/main" id="{EF0FBA92-CBD2-AD49-9B22-171D9354709A}"/>
              </a:ext>
            </a:extLst>
          </p:cNvPr>
          <p:cNvSpPr>
            <a:spLocks/>
          </p:cNvSpPr>
          <p:nvPr/>
        </p:nvSpPr>
        <p:spPr bwMode="auto">
          <a:xfrm>
            <a:off x="3018056" y="3036150"/>
            <a:ext cx="42227" cy="67676"/>
          </a:xfrm>
          <a:custGeom>
            <a:avLst/>
            <a:gdLst>
              <a:gd name="T0" fmla="*/ 2 w 20"/>
              <a:gd name="T1" fmla="*/ 18 h 36"/>
              <a:gd name="T2" fmla="*/ 2 w 20"/>
              <a:gd name="T3" fmla="*/ 18 h 36"/>
              <a:gd name="T4" fmla="*/ 0 w 20"/>
              <a:gd name="T5" fmla="*/ 36 h 36"/>
              <a:gd name="T6" fmla="*/ 20 w 20"/>
              <a:gd name="T7" fmla="*/ 30 h 36"/>
              <a:gd name="T8" fmla="*/ 20 w 20"/>
              <a:gd name="T9" fmla="*/ 30 h 36"/>
              <a:gd name="T10" fmla="*/ 10 w 20"/>
              <a:gd name="T11" fmla="*/ 16 h 36"/>
              <a:gd name="T12" fmla="*/ 10 w 20"/>
              <a:gd name="T13" fmla="*/ 16 h 36"/>
              <a:gd name="T14" fmla="*/ 2 w 20"/>
              <a:gd name="T15" fmla="*/ 0 h 36"/>
              <a:gd name="T16" fmla="*/ 2 w 20"/>
              <a:gd name="T17" fmla="*/ 0 h 36"/>
              <a:gd name="T18" fmla="*/ 2 w 20"/>
              <a:gd name="T19" fmla="*/ 18 h 36"/>
              <a:gd name="T20" fmla="*/ 2 w 20"/>
              <a:gd name="T21" fmla="*/ 1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36"/>
              <a:gd name="T35" fmla="*/ 20 w 20"/>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36">
                <a:moveTo>
                  <a:pt x="2" y="18"/>
                </a:moveTo>
                <a:lnTo>
                  <a:pt x="2" y="18"/>
                </a:lnTo>
                <a:lnTo>
                  <a:pt x="0" y="36"/>
                </a:lnTo>
                <a:lnTo>
                  <a:pt x="20" y="30"/>
                </a:lnTo>
                <a:lnTo>
                  <a:pt x="10" y="16"/>
                </a:lnTo>
                <a:lnTo>
                  <a:pt x="2" y="0"/>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3" name="Line 353">
            <a:extLst>
              <a:ext uri="{FF2B5EF4-FFF2-40B4-BE49-F238E27FC236}">
                <a16:creationId xmlns:a16="http://schemas.microsoft.com/office/drawing/2014/main" id="{C6F52F36-0B4A-8D44-86FD-8A52A76ED258}"/>
              </a:ext>
            </a:extLst>
          </p:cNvPr>
          <p:cNvSpPr>
            <a:spLocks noChangeShapeType="1"/>
          </p:cNvSpPr>
          <p:nvPr/>
        </p:nvSpPr>
        <p:spPr bwMode="auto">
          <a:xfrm flipV="1">
            <a:off x="207217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Freeform 354">
            <a:extLst>
              <a:ext uri="{FF2B5EF4-FFF2-40B4-BE49-F238E27FC236}">
                <a16:creationId xmlns:a16="http://schemas.microsoft.com/office/drawing/2014/main" id="{D4F17BF7-4C99-4241-863C-383A0282DC49}"/>
              </a:ext>
            </a:extLst>
          </p:cNvPr>
          <p:cNvSpPr>
            <a:spLocks/>
          </p:cNvSpPr>
          <p:nvPr/>
        </p:nvSpPr>
        <p:spPr bwMode="auto">
          <a:xfrm>
            <a:off x="2122850"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5" name="Line 355">
            <a:extLst>
              <a:ext uri="{FF2B5EF4-FFF2-40B4-BE49-F238E27FC236}">
                <a16:creationId xmlns:a16="http://schemas.microsoft.com/office/drawing/2014/main" id="{E1F3A43F-B6EE-7F44-9FE1-E989CF36FDF7}"/>
              </a:ext>
            </a:extLst>
          </p:cNvPr>
          <p:cNvSpPr>
            <a:spLocks noChangeShapeType="1"/>
          </p:cNvSpPr>
          <p:nvPr/>
        </p:nvSpPr>
        <p:spPr bwMode="auto">
          <a:xfrm flipH="1" flipV="1">
            <a:off x="2274866"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 name="Freeform 356">
            <a:extLst>
              <a:ext uri="{FF2B5EF4-FFF2-40B4-BE49-F238E27FC236}">
                <a16:creationId xmlns:a16="http://schemas.microsoft.com/office/drawing/2014/main" id="{74B0AF0F-CB28-8D4C-BB17-6C0029CC9828}"/>
              </a:ext>
            </a:extLst>
          </p:cNvPr>
          <p:cNvSpPr>
            <a:spLocks/>
          </p:cNvSpPr>
          <p:nvPr/>
        </p:nvSpPr>
        <p:spPr bwMode="auto">
          <a:xfrm>
            <a:off x="2245307"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7" name="Line 357">
            <a:extLst>
              <a:ext uri="{FF2B5EF4-FFF2-40B4-BE49-F238E27FC236}">
                <a16:creationId xmlns:a16="http://schemas.microsoft.com/office/drawing/2014/main" id="{DB314F0B-1CBB-DA44-A994-484C52CAD804}"/>
              </a:ext>
            </a:extLst>
          </p:cNvPr>
          <p:cNvSpPr>
            <a:spLocks noChangeShapeType="1"/>
          </p:cNvSpPr>
          <p:nvPr/>
        </p:nvSpPr>
        <p:spPr bwMode="auto">
          <a:xfrm flipV="1">
            <a:off x="2376210"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 name="Freeform 358">
            <a:extLst>
              <a:ext uri="{FF2B5EF4-FFF2-40B4-BE49-F238E27FC236}">
                <a16:creationId xmlns:a16="http://schemas.microsoft.com/office/drawing/2014/main" id="{E65224C8-0DC0-9247-B030-AF5C26802E82}"/>
              </a:ext>
            </a:extLst>
          </p:cNvPr>
          <p:cNvSpPr>
            <a:spLocks/>
          </p:cNvSpPr>
          <p:nvPr/>
        </p:nvSpPr>
        <p:spPr bwMode="auto">
          <a:xfrm>
            <a:off x="2426882"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9" name="Line 359">
            <a:extLst>
              <a:ext uri="{FF2B5EF4-FFF2-40B4-BE49-F238E27FC236}">
                <a16:creationId xmlns:a16="http://schemas.microsoft.com/office/drawing/2014/main" id="{09A2A8BE-454F-414E-B642-95808FBC6335}"/>
              </a:ext>
            </a:extLst>
          </p:cNvPr>
          <p:cNvSpPr>
            <a:spLocks noChangeShapeType="1"/>
          </p:cNvSpPr>
          <p:nvPr/>
        </p:nvSpPr>
        <p:spPr bwMode="auto">
          <a:xfrm flipH="1" flipV="1">
            <a:off x="257889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 name="Freeform 360">
            <a:extLst>
              <a:ext uri="{FF2B5EF4-FFF2-40B4-BE49-F238E27FC236}">
                <a16:creationId xmlns:a16="http://schemas.microsoft.com/office/drawing/2014/main" id="{C32BCB0F-16FB-6A44-B54B-0F8A54763412}"/>
              </a:ext>
            </a:extLst>
          </p:cNvPr>
          <p:cNvSpPr>
            <a:spLocks/>
          </p:cNvSpPr>
          <p:nvPr/>
        </p:nvSpPr>
        <p:spPr bwMode="auto">
          <a:xfrm>
            <a:off x="2549340"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1" name="Line 361">
            <a:extLst>
              <a:ext uri="{FF2B5EF4-FFF2-40B4-BE49-F238E27FC236}">
                <a16:creationId xmlns:a16="http://schemas.microsoft.com/office/drawing/2014/main" id="{ACAFF2E4-CA31-5549-972A-16B792947498}"/>
              </a:ext>
            </a:extLst>
          </p:cNvPr>
          <p:cNvSpPr>
            <a:spLocks noChangeShapeType="1"/>
          </p:cNvSpPr>
          <p:nvPr/>
        </p:nvSpPr>
        <p:spPr bwMode="auto">
          <a:xfrm flipV="1">
            <a:off x="2680242"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2" name="Freeform 362">
            <a:extLst>
              <a:ext uri="{FF2B5EF4-FFF2-40B4-BE49-F238E27FC236}">
                <a16:creationId xmlns:a16="http://schemas.microsoft.com/office/drawing/2014/main" id="{AEDD9826-1F3B-EB4B-89B9-4E85DCDFF041}"/>
              </a:ext>
            </a:extLst>
          </p:cNvPr>
          <p:cNvSpPr>
            <a:spLocks/>
          </p:cNvSpPr>
          <p:nvPr/>
        </p:nvSpPr>
        <p:spPr bwMode="auto">
          <a:xfrm>
            <a:off x="2730914"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3" name="Line 363">
            <a:extLst>
              <a:ext uri="{FF2B5EF4-FFF2-40B4-BE49-F238E27FC236}">
                <a16:creationId xmlns:a16="http://schemas.microsoft.com/office/drawing/2014/main" id="{D236774E-2F60-404F-8149-9EAA2922AF8A}"/>
              </a:ext>
            </a:extLst>
          </p:cNvPr>
          <p:cNvSpPr>
            <a:spLocks noChangeShapeType="1"/>
          </p:cNvSpPr>
          <p:nvPr/>
        </p:nvSpPr>
        <p:spPr bwMode="auto">
          <a:xfrm flipH="1" flipV="1">
            <a:off x="2122850"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 name="Freeform 364">
            <a:extLst>
              <a:ext uri="{FF2B5EF4-FFF2-40B4-BE49-F238E27FC236}">
                <a16:creationId xmlns:a16="http://schemas.microsoft.com/office/drawing/2014/main" id="{A169FEEA-B538-D049-B87A-8B5C57CE72E3}"/>
              </a:ext>
            </a:extLst>
          </p:cNvPr>
          <p:cNvSpPr>
            <a:spLocks/>
          </p:cNvSpPr>
          <p:nvPr/>
        </p:nvSpPr>
        <p:spPr bwMode="auto">
          <a:xfrm>
            <a:off x="2093291"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5" name="Line 365">
            <a:extLst>
              <a:ext uri="{FF2B5EF4-FFF2-40B4-BE49-F238E27FC236}">
                <a16:creationId xmlns:a16="http://schemas.microsoft.com/office/drawing/2014/main" id="{BF99DFF6-2738-114A-8EE0-ED28DFE1FCF4}"/>
              </a:ext>
            </a:extLst>
          </p:cNvPr>
          <p:cNvSpPr>
            <a:spLocks noChangeShapeType="1"/>
          </p:cNvSpPr>
          <p:nvPr/>
        </p:nvSpPr>
        <p:spPr bwMode="auto">
          <a:xfrm flipV="1">
            <a:off x="222419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 name="Freeform 366">
            <a:extLst>
              <a:ext uri="{FF2B5EF4-FFF2-40B4-BE49-F238E27FC236}">
                <a16:creationId xmlns:a16="http://schemas.microsoft.com/office/drawing/2014/main" id="{AB4E1286-E433-0D4F-80F2-8F8C366A26BD}"/>
              </a:ext>
            </a:extLst>
          </p:cNvPr>
          <p:cNvSpPr>
            <a:spLocks/>
          </p:cNvSpPr>
          <p:nvPr/>
        </p:nvSpPr>
        <p:spPr bwMode="auto">
          <a:xfrm>
            <a:off x="2274866"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7" name="Line 367">
            <a:extLst>
              <a:ext uri="{FF2B5EF4-FFF2-40B4-BE49-F238E27FC236}">
                <a16:creationId xmlns:a16="http://schemas.microsoft.com/office/drawing/2014/main" id="{0F448268-9843-2545-85D5-22C884ACE29F}"/>
              </a:ext>
            </a:extLst>
          </p:cNvPr>
          <p:cNvSpPr>
            <a:spLocks noChangeShapeType="1"/>
          </p:cNvSpPr>
          <p:nvPr/>
        </p:nvSpPr>
        <p:spPr bwMode="auto">
          <a:xfrm flipH="1" flipV="1">
            <a:off x="2426882"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 name="Freeform 368">
            <a:extLst>
              <a:ext uri="{FF2B5EF4-FFF2-40B4-BE49-F238E27FC236}">
                <a16:creationId xmlns:a16="http://schemas.microsoft.com/office/drawing/2014/main" id="{6EDF103D-E670-EE40-B562-569FA3BAD7A3}"/>
              </a:ext>
            </a:extLst>
          </p:cNvPr>
          <p:cNvSpPr>
            <a:spLocks/>
          </p:cNvSpPr>
          <p:nvPr/>
        </p:nvSpPr>
        <p:spPr bwMode="auto">
          <a:xfrm>
            <a:off x="2397324"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9" name="Line 369">
            <a:extLst>
              <a:ext uri="{FF2B5EF4-FFF2-40B4-BE49-F238E27FC236}">
                <a16:creationId xmlns:a16="http://schemas.microsoft.com/office/drawing/2014/main" id="{B4AC7957-8EEC-6D40-908C-2C6769AEB0EA}"/>
              </a:ext>
            </a:extLst>
          </p:cNvPr>
          <p:cNvSpPr>
            <a:spLocks noChangeShapeType="1"/>
          </p:cNvSpPr>
          <p:nvPr/>
        </p:nvSpPr>
        <p:spPr bwMode="auto">
          <a:xfrm flipV="1">
            <a:off x="2528226"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 name="Freeform 370">
            <a:extLst>
              <a:ext uri="{FF2B5EF4-FFF2-40B4-BE49-F238E27FC236}">
                <a16:creationId xmlns:a16="http://schemas.microsoft.com/office/drawing/2014/main" id="{5F1FB7F1-F9CA-ED41-8F6D-582AE8B9A978}"/>
              </a:ext>
            </a:extLst>
          </p:cNvPr>
          <p:cNvSpPr>
            <a:spLocks/>
          </p:cNvSpPr>
          <p:nvPr/>
        </p:nvSpPr>
        <p:spPr bwMode="auto">
          <a:xfrm>
            <a:off x="2578898"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1" name="Line 371">
            <a:extLst>
              <a:ext uri="{FF2B5EF4-FFF2-40B4-BE49-F238E27FC236}">
                <a16:creationId xmlns:a16="http://schemas.microsoft.com/office/drawing/2014/main" id="{35BFF93E-5440-2A43-AB38-D5347D1430E6}"/>
              </a:ext>
            </a:extLst>
          </p:cNvPr>
          <p:cNvSpPr>
            <a:spLocks noChangeShapeType="1"/>
          </p:cNvSpPr>
          <p:nvPr/>
        </p:nvSpPr>
        <p:spPr bwMode="auto">
          <a:xfrm flipH="1" flipV="1">
            <a:off x="273091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 name="Freeform 372">
            <a:extLst>
              <a:ext uri="{FF2B5EF4-FFF2-40B4-BE49-F238E27FC236}">
                <a16:creationId xmlns:a16="http://schemas.microsoft.com/office/drawing/2014/main" id="{73FDC007-DDC2-B049-8132-BDF9B7060BC4}"/>
              </a:ext>
            </a:extLst>
          </p:cNvPr>
          <p:cNvSpPr>
            <a:spLocks/>
          </p:cNvSpPr>
          <p:nvPr/>
        </p:nvSpPr>
        <p:spPr bwMode="auto">
          <a:xfrm>
            <a:off x="2701356"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3" name="Line 373">
            <a:extLst>
              <a:ext uri="{FF2B5EF4-FFF2-40B4-BE49-F238E27FC236}">
                <a16:creationId xmlns:a16="http://schemas.microsoft.com/office/drawing/2014/main" id="{1046DD53-6F25-7248-A81F-6CD58CC39C07}"/>
              </a:ext>
            </a:extLst>
          </p:cNvPr>
          <p:cNvSpPr>
            <a:spLocks noChangeShapeType="1"/>
          </p:cNvSpPr>
          <p:nvPr/>
        </p:nvSpPr>
        <p:spPr bwMode="auto">
          <a:xfrm flipV="1">
            <a:off x="2832259"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 name="Freeform 374">
            <a:extLst>
              <a:ext uri="{FF2B5EF4-FFF2-40B4-BE49-F238E27FC236}">
                <a16:creationId xmlns:a16="http://schemas.microsoft.com/office/drawing/2014/main" id="{CDDC4B2E-6B66-7641-8C5F-3A3F01CFFD71}"/>
              </a:ext>
            </a:extLst>
          </p:cNvPr>
          <p:cNvSpPr>
            <a:spLocks/>
          </p:cNvSpPr>
          <p:nvPr/>
        </p:nvSpPr>
        <p:spPr bwMode="auto">
          <a:xfrm>
            <a:off x="2882931"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5" name="Freeform 375">
            <a:extLst>
              <a:ext uri="{FF2B5EF4-FFF2-40B4-BE49-F238E27FC236}">
                <a16:creationId xmlns:a16="http://schemas.microsoft.com/office/drawing/2014/main" id="{0FDB5930-B154-D444-8B20-2DFBC961635D}"/>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close/>
              </a:path>
            </a:pathLst>
          </a:custGeom>
          <a:solidFill>
            <a:srgbClr val="66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6" name="Freeform 376">
            <a:extLst>
              <a:ext uri="{FF2B5EF4-FFF2-40B4-BE49-F238E27FC236}">
                <a16:creationId xmlns:a16="http://schemas.microsoft.com/office/drawing/2014/main" id="{11763E97-4C62-DD41-AC43-4DB5D36A726C}"/>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path>
            </a:pathLst>
          </a:custGeom>
          <a:noFill/>
          <a:ln w="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47" name="Freeform 377">
            <a:extLst>
              <a:ext uri="{FF2B5EF4-FFF2-40B4-BE49-F238E27FC236}">
                <a16:creationId xmlns:a16="http://schemas.microsoft.com/office/drawing/2014/main" id="{9BD23E18-73DC-4545-A983-18ADB5EF282F}"/>
              </a:ext>
            </a:extLst>
          </p:cNvPr>
          <p:cNvSpPr>
            <a:spLocks/>
          </p:cNvSpPr>
          <p:nvPr/>
        </p:nvSpPr>
        <p:spPr bwMode="auto">
          <a:xfrm>
            <a:off x="1987725"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8" name="Freeform 378">
            <a:extLst>
              <a:ext uri="{FF2B5EF4-FFF2-40B4-BE49-F238E27FC236}">
                <a16:creationId xmlns:a16="http://schemas.microsoft.com/office/drawing/2014/main" id="{B921D9AB-2914-164D-8A0F-D8F1498A4D1B}"/>
              </a:ext>
            </a:extLst>
          </p:cNvPr>
          <p:cNvSpPr>
            <a:spLocks/>
          </p:cNvSpPr>
          <p:nvPr/>
        </p:nvSpPr>
        <p:spPr bwMode="auto">
          <a:xfrm>
            <a:off x="2291757"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9" name="Freeform 379">
            <a:extLst>
              <a:ext uri="{FF2B5EF4-FFF2-40B4-BE49-F238E27FC236}">
                <a16:creationId xmlns:a16="http://schemas.microsoft.com/office/drawing/2014/main" id="{257F98C4-CA33-6549-86D8-09D43415030A}"/>
              </a:ext>
            </a:extLst>
          </p:cNvPr>
          <p:cNvSpPr>
            <a:spLocks/>
          </p:cNvSpPr>
          <p:nvPr/>
        </p:nvSpPr>
        <p:spPr bwMode="auto">
          <a:xfrm>
            <a:off x="2595789"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0" name="Freeform 380">
            <a:extLst>
              <a:ext uri="{FF2B5EF4-FFF2-40B4-BE49-F238E27FC236}">
                <a16:creationId xmlns:a16="http://schemas.microsoft.com/office/drawing/2014/main" id="{B4D5E1AE-737E-974D-92EC-A4201CAB565B}"/>
              </a:ext>
            </a:extLst>
          </p:cNvPr>
          <p:cNvSpPr>
            <a:spLocks/>
          </p:cNvSpPr>
          <p:nvPr/>
        </p:nvSpPr>
        <p:spPr bwMode="auto">
          <a:xfrm>
            <a:off x="2139741"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1" name="Freeform 381">
            <a:extLst>
              <a:ext uri="{FF2B5EF4-FFF2-40B4-BE49-F238E27FC236}">
                <a16:creationId xmlns:a16="http://schemas.microsoft.com/office/drawing/2014/main" id="{308B04F1-F3CE-684D-B434-5CCE16584080}"/>
              </a:ext>
            </a:extLst>
          </p:cNvPr>
          <p:cNvSpPr>
            <a:spLocks/>
          </p:cNvSpPr>
          <p:nvPr/>
        </p:nvSpPr>
        <p:spPr bwMode="auto">
          <a:xfrm>
            <a:off x="2443773"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2" name="Freeform 382">
            <a:extLst>
              <a:ext uri="{FF2B5EF4-FFF2-40B4-BE49-F238E27FC236}">
                <a16:creationId xmlns:a16="http://schemas.microsoft.com/office/drawing/2014/main" id="{067E2AA9-0844-174E-86BE-636AE661C1BB}"/>
              </a:ext>
            </a:extLst>
          </p:cNvPr>
          <p:cNvSpPr>
            <a:spLocks/>
          </p:cNvSpPr>
          <p:nvPr/>
        </p:nvSpPr>
        <p:spPr bwMode="auto">
          <a:xfrm>
            <a:off x="2747805"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3" name="Freeform 383">
            <a:extLst>
              <a:ext uri="{FF2B5EF4-FFF2-40B4-BE49-F238E27FC236}">
                <a16:creationId xmlns:a16="http://schemas.microsoft.com/office/drawing/2014/main" id="{F9466BA4-A05B-9A41-9720-8F3593A071F9}"/>
              </a:ext>
            </a:extLst>
          </p:cNvPr>
          <p:cNvSpPr>
            <a:spLocks/>
          </p:cNvSpPr>
          <p:nvPr/>
        </p:nvSpPr>
        <p:spPr bwMode="auto">
          <a:xfrm>
            <a:off x="2139741"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4" name="Freeform 384">
            <a:extLst>
              <a:ext uri="{FF2B5EF4-FFF2-40B4-BE49-F238E27FC236}">
                <a16:creationId xmlns:a16="http://schemas.microsoft.com/office/drawing/2014/main" id="{7230C3F8-1B82-EC44-A9F4-5D47D806E613}"/>
              </a:ext>
            </a:extLst>
          </p:cNvPr>
          <p:cNvSpPr>
            <a:spLocks/>
          </p:cNvSpPr>
          <p:nvPr/>
        </p:nvSpPr>
        <p:spPr bwMode="auto">
          <a:xfrm>
            <a:off x="2443773"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5" name="Freeform 385">
            <a:extLst>
              <a:ext uri="{FF2B5EF4-FFF2-40B4-BE49-F238E27FC236}">
                <a16:creationId xmlns:a16="http://schemas.microsoft.com/office/drawing/2014/main" id="{23E4323E-D246-7C42-B07C-683A2C61EB23}"/>
              </a:ext>
            </a:extLst>
          </p:cNvPr>
          <p:cNvSpPr>
            <a:spLocks/>
          </p:cNvSpPr>
          <p:nvPr/>
        </p:nvSpPr>
        <p:spPr bwMode="auto">
          <a:xfrm>
            <a:off x="2747805"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6" name="Freeform 386">
            <a:extLst>
              <a:ext uri="{FF2B5EF4-FFF2-40B4-BE49-F238E27FC236}">
                <a16:creationId xmlns:a16="http://schemas.microsoft.com/office/drawing/2014/main" id="{B934ECE9-A74F-FB4F-947B-F97D4DF7D9F6}"/>
              </a:ext>
            </a:extLst>
          </p:cNvPr>
          <p:cNvSpPr>
            <a:spLocks/>
          </p:cNvSpPr>
          <p:nvPr/>
        </p:nvSpPr>
        <p:spPr bwMode="auto">
          <a:xfrm>
            <a:off x="1987725"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7" name="Freeform 387">
            <a:extLst>
              <a:ext uri="{FF2B5EF4-FFF2-40B4-BE49-F238E27FC236}">
                <a16:creationId xmlns:a16="http://schemas.microsoft.com/office/drawing/2014/main" id="{8896C619-3F5F-1D4F-9F67-9EAE21B1AF6E}"/>
              </a:ext>
            </a:extLst>
          </p:cNvPr>
          <p:cNvSpPr>
            <a:spLocks/>
          </p:cNvSpPr>
          <p:nvPr/>
        </p:nvSpPr>
        <p:spPr bwMode="auto">
          <a:xfrm>
            <a:off x="2291757"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8" name="Freeform 388">
            <a:extLst>
              <a:ext uri="{FF2B5EF4-FFF2-40B4-BE49-F238E27FC236}">
                <a16:creationId xmlns:a16="http://schemas.microsoft.com/office/drawing/2014/main" id="{C4B8226A-18AD-1A4D-8D56-A0CD79B84583}"/>
              </a:ext>
            </a:extLst>
          </p:cNvPr>
          <p:cNvSpPr>
            <a:spLocks/>
          </p:cNvSpPr>
          <p:nvPr/>
        </p:nvSpPr>
        <p:spPr bwMode="auto">
          <a:xfrm>
            <a:off x="2595789"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9" name="Freeform 389">
            <a:extLst>
              <a:ext uri="{FF2B5EF4-FFF2-40B4-BE49-F238E27FC236}">
                <a16:creationId xmlns:a16="http://schemas.microsoft.com/office/drawing/2014/main" id="{519A0006-321B-E54F-944C-45C899454AB8}"/>
              </a:ext>
            </a:extLst>
          </p:cNvPr>
          <p:cNvSpPr>
            <a:spLocks/>
          </p:cNvSpPr>
          <p:nvPr/>
        </p:nvSpPr>
        <p:spPr bwMode="auto">
          <a:xfrm>
            <a:off x="2899821"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0" name="Freeform 783">
            <a:extLst>
              <a:ext uri="{FF2B5EF4-FFF2-40B4-BE49-F238E27FC236}">
                <a16:creationId xmlns:a16="http://schemas.microsoft.com/office/drawing/2014/main" id="{25ABE7E1-9601-0C47-BA69-EC852864C3C2}"/>
              </a:ext>
            </a:extLst>
          </p:cNvPr>
          <p:cNvSpPr>
            <a:spLocks noEditPoints="1"/>
          </p:cNvSpPr>
          <p:nvPr/>
        </p:nvSpPr>
        <p:spPr bwMode="auto">
          <a:xfrm>
            <a:off x="1987725" y="4004965"/>
            <a:ext cx="1097894" cy="748196"/>
          </a:xfrm>
          <a:custGeom>
            <a:avLst/>
            <a:gdLst>
              <a:gd name="T0" fmla="*/ 112 w 520"/>
              <a:gd name="T1" fmla="*/ 312 h 398"/>
              <a:gd name="T2" fmla="*/ 128 w 520"/>
              <a:gd name="T3" fmla="*/ 298 h 398"/>
              <a:gd name="T4" fmla="*/ 184 w 520"/>
              <a:gd name="T5" fmla="*/ 298 h 398"/>
              <a:gd name="T6" fmla="*/ 184 w 520"/>
              <a:gd name="T7" fmla="*/ 260 h 398"/>
              <a:gd name="T8" fmla="*/ 142 w 520"/>
              <a:gd name="T9" fmla="*/ 260 h 398"/>
              <a:gd name="T10" fmla="*/ 142 w 520"/>
              <a:gd name="T11" fmla="*/ 0 h 398"/>
              <a:gd name="T12" fmla="*/ 290 w 520"/>
              <a:gd name="T13" fmla="*/ 0 h 398"/>
              <a:gd name="T14" fmla="*/ 436 w 520"/>
              <a:gd name="T15" fmla="*/ 0 h 398"/>
              <a:gd name="T16" fmla="*/ 436 w 520"/>
              <a:gd name="T17" fmla="*/ 198 h 398"/>
              <a:gd name="T18" fmla="*/ 436 w 520"/>
              <a:gd name="T19" fmla="*/ 260 h 398"/>
              <a:gd name="T20" fmla="*/ 396 w 520"/>
              <a:gd name="T21" fmla="*/ 260 h 398"/>
              <a:gd name="T22" fmla="*/ 396 w 520"/>
              <a:gd name="T23" fmla="*/ 298 h 398"/>
              <a:gd name="T24" fmla="*/ 428 w 520"/>
              <a:gd name="T25" fmla="*/ 298 h 398"/>
              <a:gd name="T26" fmla="*/ 460 w 520"/>
              <a:gd name="T27" fmla="*/ 326 h 398"/>
              <a:gd name="T28" fmla="*/ 506 w 520"/>
              <a:gd name="T29" fmla="*/ 366 h 398"/>
              <a:gd name="T30" fmla="*/ 512 w 520"/>
              <a:gd name="T31" fmla="*/ 368 h 398"/>
              <a:gd name="T32" fmla="*/ 514 w 520"/>
              <a:gd name="T33" fmla="*/ 374 h 398"/>
              <a:gd name="T34" fmla="*/ 520 w 520"/>
              <a:gd name="T35" fmla="*/ 380 h 398"/>
              <a:gd name="T36" fmla="*/ 520 w 520"/>
              <a:gd name="T37" fmla="*/ 384 h 398"/>
              <a:gd name="T38" fmla="*/ 520 w 520"/>
              <a:gd name="T39" fmla="*/ 386 h 398"/>
              <a:gd name="T40" fmla="*/ 520 w 520"/>
              <a:gd name="T41" fmla="*/ 388 h 398"/>
              <a:gd name="T42" fmla="*/ 520 w 520"/>
              <a:gd name="T43" fmla="*/ 392 h 398"/>
              <a:gd name="T44" fmla="*/ 518 w 520"/>
              <a:gd name="T45" fmla="*/ 394 h 398"/>
              <a:gd name="T46" fmla="*/ 514 w 520"/>
              <a:gd name="T47" fmla="*/ 394 h 398"/>
              <a:gd name="T48" fmla="*/ 510 w 520"/>
              <a:gd name="T49" fmla="*/ 398 h 398"/>
              <a:gd name="T50" fmla="*/ 506 w 520"/>
              <a:gd name="T51" fmla="*/ 398 h 398"/>
              <a:gd name="T52" fmla="*/ 264 w 520"/>
              <a:gd name="T53" fmla="*/ 398 h 398"/>
              <a:gd name="T54" fmla="*/ 50 w 520"/>
              <a:gd name="T55" fmla="*/ 398 h 398"/>
              <a:gd name="T56" fmla="*/ 44 w 520"/>
              <a:gd name="T57" fmla="*/ 398 h 398"/>
              <a:gd name="T58" fmla="*/ 42 w 520"/>
              <a:gd name="T59" fmla="*/ 394 h 398"/>
              <a:gd name="T60" fmla="*/ 38 w 520"/>
              <a:gd name="T61" fmla="*/ 394 h 398"/>
              <a:gd name="T62" fmla="*/ 36 w 520"/>
              <a:gd name="T63" fmla="*/ 392 h 398"/>
              <a:gd name="T64" fmla="*/ 34 w 520"/>
              <a:gd name="T65" fmla="*/ 392 h 398"/>
              <a:gd name="T66" fmla="*/ 34 w 520"/>
              <a:gd name="T67" fmla="*/ 388 h 398"/>
              <a:gd name="T68" fmla="*/ 34 w 520"/>
              <a:gd name="T69" fmla="*/ 386 h 398"/>
              <a:gd name="T70" fmla="*/ 34 w 520"/>
              <a:gd name="T71" fmla="*/ 384 h 398"/>
              <a:gd name="T72" fmla="*/ 36 w 520"/>
              <a:gd name="T73" fmla="*/ 380 h 398"/>
              <a:gd name="T74" fmla="*/ 38 w 520"/>
              <a:gd name="T75" fmla="*/ 374 h 398"/>
              <a:gd name="T76" fmla="*/ 42 w 520"/>
              <a:gd name="T77" fmla="*/ 368 h 398"/>
              <a:gd name="T78" fmla="*/ 48 w 520"/>
              <a:gd name="T79" fmla="*/ 366 h 398"/>
              <a:gd name="T80" fmla="*/ 0 w 520"/>
              <a:gd name="T81" fmla="*/ 366 h 398"/>
              <a:gd name="T82" fmla="*/ 0 w 520"/>
              <a:gd name="T83" fmla="*/ 198 h 398"/>
              <a:gd name="T84" fmla="*/ 0 w 520"/>
              <a:gd name="T85" fmla="*/ 50 h 398"/>
              <a:gd name="T86" fmla="*/ 112 w 520"/>
              <a:gd name="T87" fmla="*/ 50 h 398"/>
              <a:gd name="T88" fmla="*/ 112 w 520"/>
              <a:gd name="T89" fmla="*/ 312 h 398"/>
              <a:gd name="T90" fmla="*/ 112 w 520"/>
              <a:gd name="T91" fmla="*/ 312 h 398"/>
              <a:gd name="T92" fmla="*/ 112 w 520"/>
              <a:gd name="T93" fmla="*/ 312 h 398"/>
              <a:gd name="T94" fmla="*/ 100 w 520"/>
              <a:gd name="T95" fmla="*/ 320 h 398"/>
              <a:gd name="T96" fmla="*/ 62 w 520"/>
              <a:gd name="T97" fmla="*/ 354 h 398"/>
              <a:gd name="T98" fmla="*/ 48 w 520"/>
              <a:gd name="T99" fmla="*/ 366 h 398"/>
              <a:gd name="T100" fmla="*/ 112 w 520"/>
              <a:gd name="T101" fmla="*/ 312 h 398"/>
              <a:gd name="T102" fmla="*/ 112 w 520"/>
              <a:gd name="T103" fmla="*/ 312 h 3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20"/>
              <a:gd name="T157" fmla="*/ 0 h 398"/>
              <a:gd name="T158" fmla="*/ 520 w 520"/>
              <a:gd name="T159" fmla="*/ 398 h 3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20" h="398">
                <a:moveTo>
                  <a:pt x="112" y="312"/>
                </a:moveTo>
                <a:lnTo>
                  <a:pt x="128" y="298"/>
                </a:lnTo>
                <a:lnTo>
                  <a:pt x="184" y="298"/>
                </a:lnTo>
                <a:lnTo>
                  <a:pt x="184" y="260"/>
                </a:lnTo>
                <a:lnTo>
                  <a:pt x="142" y="260"/>
                </a:lnTo>
                <a:lnTo>
                  <a:pt x="142" y="0"/>
                </a:lnTo>
                <a:lnTo>
                  <a:pt x="290" y="0"/>
                </a:lnTo>
                <a:lnTo>
                  <a:pt x="436" y="0"/>
                </a:lnTo>
                <a:lnTo>
                  <a:pt x="436" y="198"/>
                </a:lnTo>
                <a:lnTo>
                  <a:pt x="436" y="260"/>
                </a:lnTo>
                <a:lnTo>
                  <a:pt x="396" y="260"/>
                </a:lnTo>
                <a:lnTo>
                  <a:pt x="396" y="298"/>
                </a:lnTo>
                <a:lnTo>
                  <a:pt x="428" y="298"/>
                </a:lnTo>
                <a:lnTo>
                  <a:pt x="460" y="326"/>
                </a:lnTo>
                <a:lnTo>
                  <a:pt x="506" y="366"/>
                </a:lnTo>
                <a:lnTo>
                  <a:pt x="512" y="368"/>
                </a:lnTo>
                <a:lnTo>
                  <a:pt x="514" y="374"/>
                </a:lnTo>
                <a:lnTo>
                  <a:pt x="520" y="380"/>
                </a:lnTo>
                <a:lnTo>
                  <a:pt x="520" y="384"/>
                </a:lnTo>
                <a:lnTo>
                  <a:pt x="520" y="386"/>
                </a:lnTo>
                <a:lnTo>
                  <a:pt x="520" y="388"/>
                </a:lnTo>
                <a:lnTo>
                  <a:pt x="520" y="392"/>
                </a:lnTo>
                <a:lnTo>
                  <a:pt x="518" y="394"/>
                </a:lnTo>
                <a:lnTo>
                  <a:pt x="514" y="394"/>
                </a:lnTo>
                <a:lnTo>
                  <a:pt x="510" y="398"/>
                </a:lnTo>
                <a:lnTo>
                  <a:pt x="506" y="398"/>
                </a:lnTo>
                <a:lnTo>
                  <a:pt x="264" y="398"/>
                </a:lnTo>
                <a:lnTo>
                  <a:pt x="50" y="398"/>
                </a:lnTo>
                <a:lnTo>
                  <a:pt x="44" y="398"/>
                </a:lnTo>
                <a:lnTo>
                  <a:pt x="42" y="394"/>
                </a:lnTo>
                <a:lnTo>
                  <a:pt x="38" y="394"/>
                </a:lnTo>
                <a:lnTo>
                  <a:pt x="36" y="392"/>
                </a:lnTo>
                <a:lnTo>
                  <a:pt x="34" y="392"/>
                </a:lnTo>
                <a:lnTo>
                  <a:pt x="34" y="388"/>
                </a:lnTo>
                <a:lnTo>
                  <a:pt x="34" y="386"/>
                </a:lnTo>
                <a:lnTo>
                  <a:pt x="34" y="384"/>
                </a:lnTo>
                <a:lnTo>
                  <a:pt x="36" y="380"/>
                </a:lnTo>
                <a:lnTo>
                  <a:pt x="38" y="374"/>
                </a:lnTo>
                <a:lnTo>
                  <a:pt x="42" y="368"/>
                </a:lnTo>
                <a:lnTo>
                  <a:pt x="48" y="366"/>
                </a:lnTo>
                <a:lnTo>
                  <a:pt x="0" y="366"/>
                </a:lnTo>
                <a:lnTo>
                  <a:pt x="0" y="198"/>
                </a:lnTo>
                <a:lnTo>
                  <a:pt x="0" y="50"/>
                </a:lnTo>
                <a:lnTo>
                  <a:pt x="112" y="50"/>
                </a:lnTo>
                <a:lnTo>
                  <a:pt x="112" y="312"/>
                </a:lnTo>
                <a:close/>
                <a:moveTo>
                  <a:pt x="112" y="312"/>
                </a:moveTo>
                <a:lnTo>
                  <a:pt x="100" y="320"/>
                </a:lnTo>
                <a:lnTo>
                  <a:pt x="62" y="354"/>
                </a:lnTo>
                <a:lnTo>
                  <a:pt x="48" y="366"/>
                </a:lnTo>
                <a:lnTo>
                  <a:pt x="112" y="312"/>
                </a:lnTo>
                <a:close/>
              </a:path>
            </a:pathLst>
          </a:custGeom>
          <a:solidFill>
            <a:srgbClr val="FFFFCC"/>
          </a:solidFill>
          <a:ln w="4">
            <a:solidFill>
              <a:srgbClr val="000000"/>
            </a:solidFill>
            <a:round/>
            <a:headEnd/>
            <a:tailEnd/>
          </a:ln>
        </p:spPr>
        <p:txBody>
          <a:bodyPr/>
          <a:lstStyle/>
          <a:p>
            <a:pPr eaLnBrk="1" hangingPunct="1"/>
            <a:endParaRPr lang="zh-CN" altLang="zh-CN" sz="1800"/>
          </a:p>
        </p:txBody>
      </p:sp>
      <p:sp>
        <p:nvSpPr>
          <p:cNvPr id="61" name="Freeform 784">
            <a:extLst>
              <a:ext uri="{FF2B5EF4-FFF2-40B4-BE49-F238E27FC236}">
                <a16:creationId xmlns:a16="http://schemas.microsoft.com/office/drawing/2014/main" id="{91972DBD-1D44-9C4B-8A8F-82A5901DE446}"/>
              </a:ext>
            </a:extLst>
          </p:cNvPr>
          <p:cNvSpPr>
            <a:spLocks/>
          </p:cNvSpPr>
          <p:nvPr/>
        </p:nvSpPr>
        <p:spPr bwMode="auto">
          <a:xfrm>
            <a:off x="2228417" y="4622775"/>
            <a:ext cx="688295" cy="26318"/>
          </a:xfrm>
          <a:custGeom>
            <a:avLst/>
            <a:gdLst>
              <a:gd name="T0" fmla="*/ 326 w 326"/>
              <a:gd name="T1" fmla="*/ 14 h 14"/>
              <a:gd name="T2" fmla="*/ 308 w 326"/>
              <a:gd name="T3" fmla="*/ 0 h 14"/>
              <a:gd name="T4" fmla="*/ 16 w 326"/>
              <a:gd name="T5" fmla="*/ 0 h 14"/>
              <a:gd name="T6" fmla="*/ 0 w 326"/>
              <a:gd name="T7" fmla="*/ 14 h 14"/>
              <a:gd name="T8" fmla="*/ 326 w 326"/>
              <a:gd name="T9" fmla="*/ 14 h 14"/>
              <a:gd name="T10" fmla="*/ 326 w 326"/>
              <a:gd name="T11" fmla="*/ 14 h 14"/>
              <a:gd name="T12" fmla="*/ 0 60000 65536"/>
              <a:gd name="T13" fmla="*/ 0 60000 65536"/>
              <a:gd name="T14" fmla="*/ 0 60000 65536"/>
              <a:gd name="T15" fmla="*/ 0 60000 65536"/>
              <a:gd name="T16" fmla="*/ 0 60000 65536"/>
              <a:gd name="T17" fmla="*/ 0 60000 65536"/>
              <a:gd name="T18" fmla="*/ 0 w 326"/>
              <a:gd name="T19" fmla="*/ 0 h 14"/>
              <a:gd name="T20" fmla="*/ 326 w 32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26" h="14">
                <a:moveTo>
                  <a:pt x="326" y="14"/>
                </a:moveTo>
                <a:lnTo>
                  <a:pt x="308" y="0"/>
                </a:lnTo>
                <a:lnTo>
                  <a:pt x="16" y="0"/>
                </a:lnTo>
                <a:lnTo>
                  <a:pt x="0" y="14"/>
                </a:lnTo>
                <a:lnTo>
                  <a:pt x="326"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2" name="Freeform 785">
            <a:extLst>
              <a:ext uri="{FF2B5EF4-FFF2-40B4-BE49-F238E27FC236}">
                <a16:creationId xmlns:a16="http://schemas.microsoft.com/office/drawing/2014/main" id="{23D8FE7F-F1EB-2941-B5EA-B0724AD57DC7}"/>
              </a:ext>
            </a:extLst>
          </p:cNvPr>
          <p:cNvSpPr>
            <a:spLocks/>
          </p:cNvSpPr>
          <p:nvPr/>
        </p:nvSpPr>
        <p:spPr bwMode="auto">
          <a:xfrm>
            <a:off x="2169300" y="4671652"/>
            <a:ext cx="806530" cy="26318"/>
          </a:xfrm>
          <a:custGeom>
            <a:avLst/>
            <a:gdLst>
              <a:gd name="T0" fmla="*/ 382 w 382"/>
              <a:gd name="T1" fmla="*/ 14 h 14"/>
              <a:gd name="T2" fmla="*/ 364 w 382"/>
              <a:gd name="T3" fmla="*/ 0 h 14"/>
              <a:gd name="T4" fmla="*/ 16 w 382"/>
              <a:gd name="T5" fmla="*/ 0 h 14"/>
              <a:gd name="T6" fmla="*/ 0 w 382"/>
              <a:gd name="T7" fmla="*/ 14 h 14"/>
              <a:gd name="T8" fmla="*/ 382 w 382"/>
              <a:gd name="T9" fmla="*/ 14 h 14"/>
              <a:gd name="T10" fmla="*/ 382 w 382"/>
              <a:gd name="T11" fmla="*/ 14 h 14"/>
              <a:gd name="T12" fmla="*/ 0 60000 65536"/>
              <a:gd name="T13" fmla="*/ 0 60000 65536"/>
              <a:gd name="T14" fmla="*/ 0 60000 65536"/>
              <a:gd name="T15" fmla="*/ 0 60000 65536"/>
              <a:gd name="T16" fmla="*/ 0 60000 65536"/>
              <a:gd name="T17" fmla="*/ 0 60000 65536"/>
              <a:gd name="T18" fmla="*/ 0 w 382"/>
              <a:gd name="T19" fmla="*/ 0 h 14"/>
              <a:gd name="T20" fmla="*/ 382 w 382"/>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82" h="14">
                <a:moveTo>
                  <a:pt x="382" y="14"/>
                </a:moveTo>
                <a:lnTo>
                  <a:pt x="364" y="0"/>
                </a:lnTo>
                <a:lnTo>
                  <a:pt x="16" y="0"/>
                </a:lnTo>
                <a:lnTo>
                  <a:pt x="0" y="14"/>
                </a:lnTo>
                <a:lnTo>
                  <a:pt x="382"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3" name="Freeform 786">
            <a:extLst>
              <a:ext uri="{FF2B5EF4-FFF2-40B4-BE49-F238E27FC236}">
                <a16:creationId xmlns:a16="http://schemas.microsoft.com/office/drawing/2014/main" id="{AC5C4E82-7638-EB44-AD8A-F3BCD471A7CF}"/>
              </a:ext>
            </a:extLst>
          </p:cNvPr>
          <p:cNvSpPr>
            <a:spLocks/>
          </p:cNvSpPr>
          <p:nvPr/>
        </p:nvSpPr>
        <p:spPr bwMode="auto">
          <a:xfrm>
            <a:off x="2110182" y="4720529"/>
            <a:ext cx="924765" cy="26318"/>
          </a:xfrm>
          <a:custGeom>
            <a:avLst/>
            <a:gdLst>
              <a:gd name="T0" fmla="*/ 438 w 438"/>
              <a:gd name="T1" fmla="*/ 14 h 14"/>
              <a:gd name="T2" fmla="*/ 420 w 438"/>
              <a:gd name="T3" fmla="*/ 0 h 14"/>
              <a:gd name="T4" fmla="*/ 18 w 438"/>
              <a:gd name="T5" fmla="*/ 0 h 14"/>
              <a:gd name="T6" fmla="*/ 0 w 438"/>
              <a:gd name="T7" fmla="*/ 14 h 14"/>
              <a:gd name="T8" fmla="*/ 438 w 438"/>
              <a:gd name="T9" fmla="*/ 14 h 14"/>
              <a:gd name="T10" fmla="*/ 438 w 438"/>
              <a:gd name="T11" fmla="*/ 14 h 14"/>
              <a:gd name="T12" fmla="*/ 0 60000 65536"/>
              <a:gd name="T13" fmla="*/ 0 60000 65536"/>
              <a:gd name="T14" fmla="*/ 0 60000 65536"/>
              <a:gd name="T15" fmla="*/ 0 60000 65536"/>
              <a:gd name="T16" fmla="*/ 0 60000 65536"/>
              <a:gd name="T17" fmla="*/ 0 60000 65536"/>
              <a:gd name="T18" fmla="*/ 0 w 438"/>
              <a:gd name="T19" fmla="*/ 0 h 14"/>
              <a:gd name="T20" fmla="*/ 438 w 43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38" h="14">
                <a:moveTo>
                  <a:pt x="438" y="14"/>
                </a:moveTo>
                <a:lnTo>
                  <a:pt x="420" y="0"/>
                </a:lnTo>
                <a:lnTo>
                  <a:pt x="18" y="0"/>
                </a:lnTo>
                <a:lnTo>
                  <a:pt x="0" y="14"/>
                </a:lnTo>
                <a:lnTo>
                  <a:pt x="438"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4" name="Rectangle 787">
            <a:extLst>
              <a:ext uri="{FF2B5EF4-FFF2-40B4-BE49-F238E27FC236}">
                <a16:creationId xmlns:a16="http://schemas.microsoft.com/office/drawing/2014/main" id="{865AFDAD-9E29-8C42-8BA9-B5565ACD49D9}"/>
              </a:ext>
            </a:extLst>
          </p:cNvPr>
          <p:cNvSpPr>
            <a:spLocks noChangeArrowheads="1"/>
          </p:cNvSpPr>
          <p:nvPr/>
        </p:nvSpPr>
        <p:spPr bwMode="auto">
          <a:xfrm>
            <a:off x="2376211" y="4115205"/>
            <a:ext cx="447603" cy="330860"/>
          </a:xfrm>
          <a:prstGeom prst="rect">
            <a:avLst/>
          </a:prstGeom>
          <a:noFill/>
          <a:ln w="6">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5" name="Freeform 788">
            <a:extLst>
              <a:ext uri="{FF2B5EF4-FFF2-40B4-BE49-F238E27FC236}">
                <a16:creationId xmlns:a16="http://schemas.microsoft.com/office/drawing/2014/main" id="{2BE3FDE4-323A-BE43-9EB0-CB16047A8514}"/>
              </a:ext>
            </a:extLst>
          </p:cNvPr>
          <p:cNvSpPr>
            <a:spLocks noEditPoints="1"/>
          </p:cNvSpPr>
          <p:nvPr/>
        </p:nvSpPr>
        <p:spPr bwMode="auto">
          <a:xfrm>
            <a:off x="2017284" y="4175362"/>
            <a:ext cx="806530" cy="421095"/>
          </a:xfrm>
          <a:custGeom>
            <a:avLst/>
            <a:gdLst>
              <a:gd name="T0" fmla="*/ 84 w 382"/>
              <a:gd name="T1" fmla="*/ 0 h 224"/>
              <a:gd name="T2" fmla="*/ 84 w 382"/>
              <a:gd name="T3" fmla="*/ 4 h 224"/>
              <a:gd name="T4" fmla="*/ 0 w 382"/>
              <a:gd name="T5" fmla="*/ 4 h 224"/>
              <a:gd name="T6" fmla="*/ 0 w 382"/>
              <a:gd name="T7" fmla="*/ 0 h 224"/>
              <a:gd name="T8" fmla="*/ 84 w 382"/>
              <a:gd name="T9" fmla="*/ 0 h 224"/>
              <a:gd name="T10" fmla="*/ 84 w 382"/>
              <a:gd name="T11" fmla="*/ 0 h 224"/>
              <a:gd name="T12" fmla="*/ 170 w 382"/>
              <a:gd name="T13" fmla="*/ 186 h 224"/>
              <a:gd name="T14" fmla="*/ 382 w 382"/>
              <a:gd name="T15" fmla="*/ 186 h 224"/>
              <a:gd name="T16" fmla="*/ 382 w 382"/>
              <a:gd name="T17" fmla="*/ 224 h 224"/>
              <a:gd name="T18" fmla="*/ 170 w 382"/>
              <a:gd name="T19" fmla="*/ 224 h 224"/>
              <a:gd name="T20" fmla="*/ 170 w 382"/>
              <a:gd name="T21" fmla="*/ 18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224"/>
              <a:gd name="T35" fmla="*/ 382 w 382"/>
              <a:gd name="T36" fmla="*/ 224 h 2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224">
                <a:moveTo>
                  <a:pt x="84" y="0"/>
                </a:moveTo>
                <a:lnTo>
                  <a:pt x="84" y="4"/>
                </a:lnTo>
                <a:lnTo>
                  <a:pt x="0" y="4"/>
                </a:lnTo>
                <a:lnTo>
                  <a:pt x="0" y="0"/>
                </a:lnTo>
                <a:lnTo>
                  <a:pt x="84" y="0"/>
                </a:lnTo>
                <a:close/>
                <a:moveTo>
                  <a:pt x="170" y="186"/>
                </a:moveTo>
                <a:lnTo>
                  <a:pt x="382" y="186"/>
                </a:lnTo>
                <a:lnTo>
                  <a:pt x="382" y="224"/>
                </a:lnTo>
                <a:lnTo>
                  <a:pt x="170" y="224"/>
                </a:lnTo>
                <a:lnTo>
                  <a:pt x="170" y="186"/>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6" name="Rectangle 563">
            <a:extLst>
              <a:ext uri="{FF2B5EF4-FFF2-40B4-BE49-F238E27FC236}">
                <a16:creationId xmlns:a16="http://schemas.microsoft.com/office/drawing/2014/main" id="{C130DB71-DCEC-EF4C-855B-E80E8A5BA849}"/>
              </a:ext>
            </a:extLst>
          </p:cNvPr>
          <p:cNvSpPr/>
          <p:nvPr/>
        </p:nvSpPr>
        <p:spPr>
          <a:xfrm>
            <a:off x="4961973" y="2251819"/>
            <a:ext cx="1854996"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Data Plane</a:t>
            </a:r>
            <a:endParaRPr lang="zh-CN" altLang="en-US" dirty="0">
              <a:effectLst>
                <a:outerShdw blurRad="38100" dist="38100" dir="2700000" algn="tl">
                  <a:srgbClr val="000000">
                    <a:alpha val="43137"/>
                  </a:srgbClr>
                </a:outerShdw>
              </a:effectLst>
            </a:endParaRPr>
          </a:p>
        </p:txBody>
      </p:sp>
      <p:sp>
        <p:nvSpPr>
          <p:cNvPr id="67" name="Flowchart: Connector 564">
            <a:extLst>
              <a:ext uri="{FF2B5EF4-FFF2-40B4-BE49-F238E27FC236}">
                <a16:creationId xmlns:a16="http://schemas.microsoft.com/office/drawing/2014/main" id="{569E2FC6-839E-6D45-8486-ED03A4713F71}"/>
              </a:ext>
            </a:extLst>
          </p:cNvPr>
          <p:cNvSpPr/>
          <p:nvPr/>
        </p:nvSpPr>
        <p:spPr>
          <a:xfrm>
            <a:off x="5240958"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8" name="Flowchart: Connector 565">
            <a:extLst>
              <a:ext uri="{FF2B5EF4-FFF2-40B4-BE49-F238E27FC236}">
                <a16:creationId xmlns:a16="http://schemas.microsoft.com/office/drawing/2014/main" id="{DAE6FB4A-C48D-9946-B1AC-75C2FF93AAA6}"/>
              </a:ext>
            </a:extLst>
          </p:cNvPr>
          <p:cNvSpPr/>
          <p:nvPr/>
        </p:nvSpPr>
        <p:spPr>
          <a:xfrm>
            <a:off x="5968799"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9" name="Flowchart: Connector 566">
            <a:extLst>
              <a:ext uri="{FF2B5EF4-FFF2-40B4-BE49-F238E27FC236}">
                <a16:creationId xmlns:a16="http://schemas.microsoft.com/office/drawing/2014/main" id="{B03BE913-DFA0-3348-B1C8-7DF8725BAA51}"/>
              </a:ext>
            </a:extLst>
          </p:cNvPr>
          <p:cNvSpPr/>
          <p:nvPr/>
        </p:nvSpPr>
        <p:spPr>
          <a:xfrm>
            <a:off x="6802799" y="341636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70" name="Straight Arrow Connector 567">
            <a:extLst>
              <a:ext uri="{FF2B5EF4-FFF2-40B4-BE49-F238E27FC236}">
                <a16:creationId xmlns:a16="http://schemas.microsoft.com/office/drawing/2014/main" id="{1DC9273E-3255-3747-909A-9C38053F509C}"/>
              </a:ext>
            </a:extLst>
          </p:cNvPr>
          <p:cNvCxnSpPr>
            <a:stCxn id="67" idx="1"/>
          </p:cNvCxnSpPr>
          <p:nvPr/>
        </p:nvCxnSpPr>
        <p:spPr>
          <a:xfrm flipH="1" flipV="1">
            <a:off x="5028551" y="3048324"/>
            <a:ext cx="265128" cy="41620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569">
            <a:extLst>
              <a:ext uri="{FF2B5EF4-FFF2-40B4-BE49-F238E27FC236}">
                <a16:creationId xmlns:a16="http://schemas.microsoft.com/office/drawing/2014/main" id="{4CF8FCF7-4B0F-D344-AD7D-57627AD24F6A}"/>
              </a:ext>
            </a:extLst>
          </p:cNvPr>
          <p:cNvCxnSpPr>
            <a:stCxn id="67" idx="7"/>
          </p:cNvCxnSpPr>
          <p:nvPr/>
        </p:nvCxnSpPr>
        <p:spPr>
          <a:xfrm flipV="1">
            <a:off x="5548237" y="3055844"/>
            <a:ext cx="43729" cy="40868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572">
            <a:extLst>
              <a:ext uri="{FF2B5EF4-FFF2-40B4-BE49-F238E27FC236}">
                <a16:creationId xmlns:a16="http://schemas.microsoft.com/office/drawing/2014/main" id="{1D87EAE7-DC1D-4D43-BBA4-B1B896504752}"/>
              </a:ext>
            </a:extLst>
          </p:cNvPr>
          <p:cNvCxnSpPr>
            <a:stCxn id="68" idx="1"/>
          </p:cNvCxnSpPr>
          <p:nvPr/>
        </p:nvCxnSpPr>
        <p:spPr>
          <a:xfrm flipH="1" flipV="1">
            <a:off x="5896799" y="3085026"/>
            <a:ext cx="124721" cy="379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574">
            <a:extLst>
              <a:ext uri="{FF2B5EF4-FFF2-40B4-BE49-F238E27FC236}">
                <a16:creationId xmlns:a16="http://schemas.microsoft.com/office/drawing/2014/main" id="{81D8FE73-677B-214B-BD41-9587E83F6977}"/>
              </a:ext>
            </a:extLst>
          </p:cNvPr>
          <p:cNvCxnSpPr>
            <a:stCxn id="68" idx="0"/>
          </p:cNvCxnSpPr>
          <p:nvPr/>
        </p:nvCxnSpPr>
        <p:spPr>
          <a:xfrm flipV="1">
            <a:off x="6148799" y="3055843"/>
            <a:ext cx="97680" cy="35596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577">
            <a:extLst>
              <a:ext uri="{FF2B5EF4-FFF2-40B4-BE49-F238E27FC236}">
                <a16:creationId xmlns:a16="http://schemas.microsoft.com/office/drawing/2014/main" id="{C98C70AC-1D6D-CD45-9712-1F17B2EF638E}"/>
              </a:ext>
            </a:extLst>
          </p:cNvPr>
          <p:cNvCxnSpPr>
            <a:stCxn id="69" idx="1"/>
          </p:cNvCxnSpPr>
          <p:nvPr/>
        </p:nvCxnSpPr>
        <p:spPr>
          <a:xfrm flipH="1" flipV="1">
            <a:off x="6624247" y="3055447"/>
            <a:ext cx="231273" cy="4136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579">
            <a:extLst>
              <a:ext uri="{FF2B5EF4-FFF2-40B4-BE49-F238E27FC236}">
                <a16:creationId xmlns:a16="http://schemas.microsoft.com/office/drawing/2014/main" id="{7E077DC8-334E-9043-AB31-33588163E916}"/>
              </a:ext>
            </a:extLst>
          </p:cNvPr>
          <p:cNvCxnSpPr>
            <a:stCxn id="69" idx="0"/>
          </p:cNvCxnSpPr>
          <p:nvPr/>
        </p:nvCxnSpPr>
        <p:spPr>
          <a:xfrm flipV="1">
            <a:off x="6982799" y="3059207"/>
            <a:ext cx="68031" cy="35715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581">
            <a:extLst>
              <a:ext uri="{FF2B5EF4-FFF2-40B4-BE49-F238E27FC236}">
                <a16:creationId xmlns:a16="http://schemas.microsoft.com/office/drawing/2014/main" id="{281127A8-FCF1-2845-ADBF-C546A4D9FF1E}"/>
              </a:ext>
            </a:extLst>
          </p:cNvPr>
          <p:cNvCxnSpPr>
            <a:stCxn id="77" idx="0"/>
            <a:endCxn id="69" idx="4"/>
          </p:cNvCxnSpPr>
          <p:nvPr/>
        </p:nvCxnSpPr>
        <p:spPr>
          <a:xfrm flipV="1">
            <a:off x="6982799" y="3776365"/>
            <a:ext cx="0" cy="3124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Rectangle 583">
            <a:extLst>
              <a:ext uri="{FF2B5EF4-FFF2-40B4-BE49-F238E27FC236}">
                <a16:creationId xmlns:a16="http://schemas.microsoft.com/office/drawing/2014/main" id="{42F34034-160F-E549-8C33-52EA3F3BD7B5}"/>
              </a:ext>
            </a:extLst>
          </p:cNvPr>
          <p:cNvSpPr/>
          <p:nvPr/>
        </p:nvSpPr>
        <p:spPr>
          <a:xfrm>
            <a:off x="6730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8" name="Rectangle 586">
            <a:extLst>
              <a:ext uri="{FF2B5EF4-FFF2-40B4-BE49-F238E27FC236}">
                <a16:creationId xmlns:a16="http://schemas.microsoft.com/office/drawing/2014/main" id="{F6B27B8F-69ED-E942-B773-2DAC3FB6ACE4}"/>
              </a:ext>
            </a:extLst>
          </p:cNvPr>
          <p:cNvSpPr/>
          <p:nvPr/>
        </p:nvSpPr>
        <p:spPr>
          <a:xfrm>
            <a:off x="5896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9" name="Rectangle 587">
            <a:extLst>
              <a:ext uri="{FF2B5EF4-FFF2-40B4-BE49-F238E27FC236}">
                <a16:creationId xmlns:a16="http://schemas.microsoft.com/office/drawing/2014/main" id="{11CD944A-7C74-6F4B-B4A9-949075BDE969}"/>
              </a:ext>
            </a:extLst>
          </p:cNvPr>
          <p:cNvSpPr/>
          <p:nvPr/>
        </p:nvSpPr>
        <p:spPr>
          <a:xfrm>
            <a:off x="5168958"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80" name="Straight Arrow Connector 588">
            <a:extLst>
              <a:ext uri="{FF2B5EF4-FFF2-40B4-BE49-F238E27FC236}">
                <a16:creationId xmlns:a16="http://schemas.microsoft.com/office/drawing/2014/main" id="{F86D0D9F-A72E-2442-9965-24F7C2840FEF}"/>
              </a:ext>
            </a:extLst>
          </p:cNvPr>
          <p:cNvCxnSpPr>
            <a:stCxn id="78" idx="0"/>
            <a:endCxn id="68" idx="4"/>
          </p:cNvCxnSpPr>
          <p:nvPr/>
        </p:nvCxnSpPr>
        <p:spPr>
          <a:xfrm flipV="1">
            <a:off x="6148799"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591">
            <a:extLst>
              <a:ext uri="{FF2B5EF4-FFF2-40B4-BE49-F238E27FC236}">
                <a16:creationId xmlns:a16="http://schemas.microsoft.com/office/drawing/2014/main" id="{800C78FD-266A-4C4C-9628-EE629309F30D}"/>
              </a:ext>
            </a:extLst>
          </p:cNvPr>
          <p:cNvCxnSpPr>
            <a:stCxn id="79" idx="0"/>
            <a:endCxn id="67" idx="4"/>
          </p:cNvCxnSpPr>
          <p:nvPr/>
        </p:nvCxnSpPr>
        <p:spPr>
          <a:xfrm flipV="1">
            <a:off x="5420958"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 name="Rectangle 595">
            <a:extLst>
              <a:ext uri="{FF2B5EF4-FFF2-40B4-BE49-F238E27FC236}">
                <a16:creationId xmlns:a16="http://schemas.microsoft.com/office/drawing/2014/main" id="{2090CB27-5EA1-F44C-90D2-4C14DE89B4BA}"/>
              </a:ext>
            </a:extLst>
          </p:cNvPr>
          <p:cNvSpPr/>
          <p:nvPr/>
        </p:nvSpPr>
        <p:spPr>
          <a:xfrm>
            <a:off x="4571999" y="2657445"/>
            <a:ext cx="2794355" cy="400110"/>
          </a:xfrm>
          <a:prstGeom prst="rect">
            <a:avLst/>
          </a:prstGeom>
        </p:spPr>
        <p:txBody>
          <a:bodyPr wrap="none">
            <a:spAutoFit/>
          </a:bodyPr>
          <a:lstStyle/>
          <a:p>
            <a:pPr algn="ctr"/>
            <a:r>
              <a:rPr lang="en-US" altLang="zh-CN" sz="2000" dirty="0">
                <a:solidFill>
                  <a:schemeClr val="dk1"/>
                </a:solidFill>
                <a:latin typeface="Verdana" pitchFamily="34" charset="0"/>
                <a:ea typeface="Verdana" pitchFamily="34" charset="0"/>
                <a:cs typeface="Verdana" pitchFamily="34" charset="0"/>
              </a:rPr>
              <a:t>Files  FIFO  Network</a:t>
            </a:r>
            <a:endParaRPr lang="zh-CN" altLang="en-US" sz="2000" dirty="0"/>
          </a:p>
        </p:txBody>
      </p:sp>
      <p:cxnSp>
        <p:nvCxnSpPr>
          <p:cNvPr id="83" name="Straight Arrow Connector 597">
            <a:extLst>
              <a:ext uri="{FF2B5EF4-FFF2-40B4-BE49-F238E27FC236}">
                <a16:creationId xmlns:a16="http://schemas.microsoft.com/office/drawing/2014/main" id="{7D256DB3-E469-994F-A3B4-9DFAADB48E7D}"/>
              </a:ext>
            </a:extLst>
          </p:cNvPr>
          <p:cNvCxnSpPr>
            <a:endCxn id="77" idx="2"/>
          </p:cNvCxnSpPr>
          <p:nvPr/>
        </p:nvCxnSpPr>
        <p:spPr>
          <a:xfrm flipV="1">
            <a:off x="6982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84" name="Rectangle 601">
            <a:extLst>
              <a:ext uri="{FF2B5EF4-FFF2-40B4-BE49-F238E27FC236}">
                <a16:creationId xmlns:a16="http://schemas.microsoft.com/office/drawing/2014/main" id="{AAAE0BF6-4992-E241-B602-41A3B8821B6F}"/>
              </a:ext>
            </a:extLst>
          </p:cNvPr>
          <p:cNvSpPr/>
          <p:nvPr/>
        </p:nvSpPr>
        <p:spPr>
          <a:xfrm>
            <a:off x="4896053" y="5219700"/>
            <a:ext cx="2250937"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Control Plane</a:t>
            </a:r>
            <a:endParaRPr lang="zh-CN" altLang="en-US" dirty="0">
              <a:effectLst>
                <a:outerShdw blurRad="38100" dist="38100" dir="2700000" algn="tl">
                  <a:srgbClr val="000000">
                    <a:alpha val="43137"/>
                  </a:srgbClr>
                </a:outerShdw>
              </a:effectLst>
            </a:endParaRPr>
          </a:p>
        </p:txBody>
      </p:sp>
      <p:cxnSp>
        <p:nvCxnSpPr>
          <p:cNvPr id="85" name="Straight Connector 603">
            <a:extLst>
              <a:ext uri="{FF2B5EF4-FFF2-40B4-BE49-F238E27FC236}">
                <a16:creationId xmlns:a16="http://schemas.microsoft.com/office/drawing/2014/main" id="{254B9897-A586-C246-8B01-6256D9E6DD1E}"/>
              </a:ext>
            </a:extLst>
          </p:cNvPr>
          <p:cNvCxnSpPr/>
          <p:nvPr/>
        </p:nvCxnSpPr>
        <p:spPr>
          <a:xfrm>
            <a:off x="2122850" y="5070188"/>
            <a:ext cx="5243504"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Arrow Connector 605">
            <a:extLst>
              <a:ext uri="{FF2B5EF4-FFF2-40B4-BE49-F238E27FC236}">
                <a16:creationId xmlns:a16="http://schemas.microsoft.com/office/drawing/2014/main" id="{839E2030-3902-664F-A6C3-934228C72170}"/>
              </a:ext>
            </a:extLst>
          </p:cNvPr>
          <p:cNvCxnSpPr>
            <a:endCxn id="78" idx="2"/>
          </p:cNvCxnSpPr>
          <p:nvPr/>
        </p:nvCxnSpPr>
        <p:spPr>
          <a:xfrm flipV="1">
            <a:off x="6148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606">
            <a:extLst>
              <a:ext uri="{FF2B5EF4-FFF2-40B4-BE49-F238E27FC236}">
                <a16:creationId xmlns:a16="http://schemas.microsoft.com/office/drawing/2014/main" id="{A1863C2D-4D32-8E4E-BE7B-FF459FF644F5}"/>
              </a:ext>
            </a:extLst>
          </p:cNvPr>
          <p:cNvCxnSpPr>
            <a:endCxn id="79" idx="2"/>
          </p:cNvCxnSpPr>
          <p:nvPr/>
        </p:nvCxnSpPr>
        <p:spPr>
          <a:xfrm flipV="1">
            <a:off x="5420958" y="4592791"/>
            <a:ext cx="0" cy="477398"/>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607">
            <a:extLst>
              <a:ext uri="{FF2B5EF4-FFF2-40B4-BE49-F238E27FC236}">
                <a16:creationId xmlns:a16="http://schemas.microsoft.com/office/drawing/2014/main" id="{C273E7FA-6E55-2948-B843-6522349F97C9}"/>
              </a:ext>
            </a:extLst>
          </p:cNvPr>
          <p:cNvCxnSpPr>
            <a:endCxn id="8" idx="2"/>
          </p:cNvCxnSpPr>
          <p:nvPr/>
        </p:nvCxnSpPr>
        <p:spPr>
          <a:xfrm flipV="1">
            <a:off x="4419982" y="4622573"/>
            <a:ext cx="0" cy="447615"/>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610">
            <a:extLst>
              <a:ext uri="{FF2B5EF4-FFF2-40B4-BE49-F238E27FC236}">
                <a16:creationId xmlns:a16="http://schemas.microsoft.com/office/drawing/2014/main" id="{690738C6-E4E3-7A48-B243-697DB03C1CD5}"/>
              </a:ext>
            </a:extLst>
          </p:cNvPr>
          <p:cNvCxnSpPr>
            <a:endCxn id="60" idx="26"/>
          </p:cNvCxnSpPr>
          <p:nvPr/>
        </p:nvCxnSpPr>
        <p:spPr>
          <a:xfrm flipH="1" flipV="1">
            <a:off x="2545117" y="4753161"/>
            <a:ext cx="4224" cy="31702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90" name="Rectangle 622">
            <a:extLst>
              <a:ext uri="{FF2B5EF4-FFF2-40B4-BE49-F238E27FC236}">
                <a16:creationId xmlns:a16="http://schemas.microsoft.com/office/drawing/2014/main" id="{11E00A46-5129-2549-954F-BFC3F97DDD5C}"/>
              </a:ext>
            </a:extLst>
          </p:cNvPr>
          <p:cNvSpPr/>
          <p:nvPr/>
        </p:nvSpPr>
        <p:spPr>
          <a:xfrm>
            <a:off x="1600199" y="2657445"/>
            <a:ext cx="1981199" cy="2610525"/>
          </a:xfrm>
          <a:prstGeom prst="rect">
            <a:avLst/>
          </a:prstGeom>
          <a:noFill/>
          <a:ln w="28575">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Rectangle 623">
            <a:extLst>
              <a:ext uri="{FF2B5EF4-FFF2-40B4-BE49-F238E27FC236}">
                <a16:creationId xmlns:a16="http://schemas.microsoft.com/office/drawing/2014/main" id="{AE835C25-7AEF-2A4C-B107-C53A6AADCF2D}"/>
              </a:ext>
            </a:extLst>
          </p:cNvPr>
          <p:cNvSpPr/>
          <p:nvPr/>
        </p:nvSpPr>
        <p:spPr>
          <a:xfrm>
            <a:off x="1497710" y="2251819"/>
            <a:ext cx="221727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Job Schedule</a:t>
            </a:r>
            <a:endParaRPr lang="zh-CN" altLang="en-US" dirty="0">
              <a:effectLst>
                <a:outerShdw blurRad="38100" dist="38100" dir="2700000" algn="tl">
                  <a:srgbClr val="000000">
                    <a:alpha val="43137"/>
                  </a:srgbClr>
                </a:outerShdw>
              </a:effectLst>
            </a:endParaRPr>
          </a:p>
        </p:txBody>
      </p:sp>
      <p:sp>
        <p:nvSpPr>
          <p:cNvPr id="92" name="Rectangle 624">
            <a:extLst>
              <a:ext uri="{FF2B5EF4-FFF2-40B4-BE49-F238E27FC236}">
                <a16:creationId xmlns:a16="http://schemas.microsoft.com/office/drawing/2014/main" id="{70E02A4B-92E7-8D4E-B5FD-91D2DC534E0E}"/>
              </a:ext>
            </a:extLst>
          </p:cNvPr>
          <p:cNvSpPr/>
          <p:nvPr/>
        </p:nvSpPr>
        <p:spPr>
          <a:xfrm>
            <a:off x="2298891" y="4049802"/>
            <a:ext cx="58381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JM</a:t>
            </a:r>
            <a:endParaRPr lang="zh-CN"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989117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2F5C86-D848-7D46-BF49-CC874EB6B924}"/>
              </a:ext>
            </a:extLst>
          </p:cNvPr>
          <p:cNvSpPr>
            <a:spLocks noGrp="1"/>
          </p:cNvSpPr>
          <p:nvPr>
            <p:ph type="title"/>
          </p:nvPr>
        </p:nvSpPr>
        <p:spPr/>
        <p:txBody>
          <a:bodyPr/>
          <a:lstStyle/>
          <a:p>
            <a:r>
              <a:rPr kumimoji="1" lang="en" altLang="zh-CN" dirty="0"/>
              <a:t>Scheduling in job manager</a:t>
            </a:r>
            <a:endParaRPr kumimoji="1" lang="zh-CN" altLang="en-US" dirty="0"/>
          </a:p>
        </p:txBody>
      </p:sp>
      <p:sp>
        <p:nvSpPr>
          <p:cNvPr id="3" name="内容占位符 2">
            <a:extLst>
              <a:ext uri="{FF2B5EF4-FFF2-40B4-BE49-F238E27FC236}">
                <a16:creationId xmlns:a16="http://schemas.microsoft.com/office/drawing/2014/main" id="{02DBCEED-5272-774F-824A-496D8B18A02D}"/>
              </a:ext>
            </a:extLst>
          </p:cNvPr>
          <p:cNvSpPr>
            <a:spLocks noGrp="1"/>
          </p:cNvSpPr>
          <p:nvPr>
            <p:ph idx="1"/>
          </p:nvPr>
        </p:nvSpPr>
        <p:spPr/>
        <p:txBody>
          <a:bodyPr/>
          <a:lstStyle/>
          <a:p>
            <a:r>
              <a:rPr kumimoji="1" lang="en" altLang="zh-CN" dirty="0"/>
              <a:t>General scheduling rules</a:t>
            </a:r>
          </a:p>
          <a:p>
            <a:pPr lvl="1"/>
            <a:r>
              <a:rPr kumimoji="1" lang="en" altLang="zh-CN" dirty="0"/>
              <a:t>Vertex can run anywhere once all its inputs are ready</a:t>
            </a:r>
          </a:p>
          <a:p>
            <a:pPr lvl="2"/>
            <a:r>
              <a:rPr kumimoji="1" lang="en" altLang="zh-CN" dirty="0"/>
              <a:t>Prefer executing a vertex near its inputs </a:t>
            </a:r>
            <a:r>
              <a:rPr kumimoji="1" lang="en" altLang="zh-CN" b="1" dirty="0">
                <a:solidFill>
                  <a:srgbClr val="C00000"/>
                </a:solidFill>
              </a:rPr>
              <a:t>(locality)</a:t>
            </a:r>
          </a:p>
          <a:p>
            <a:r>
              <a:rPr kumimoji="1" lang="en" altLang="zh-CN" dirty="0"/>
              <a:t>Fault tolerance</a:t>
            </a:r>
          </a:p>
          <a:p>
            <a:pPr lvl="1"/>
            <a:r>
              <a:rPr kumimoji="1" lang="en" altLang="zh-CN" dirty="0"/>
              <a:t>Vertex </a:t>
            </a:r>
            <a:r>
              <a:rPr kumimoji="1" lang="en" altLang="zh-CN" b="1" dirty="0">
                <a:solidFill>
                  <a:srgbClr val="C00000"/>
                </a:solidFill>
              </a:rPr>
              <a:t>fails</a:t>
            </a:r>
            <a:r>
              <a:rPr kumimoji="1" lang="en" altLang="zh-CN" dirty="0"/>
              <a:t>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it again</a:t>
            </a:r>
          </a:p>
          <a:p>
            <a:pPr lvl="1"/>
            <a:r>
              <a:rPr kumimoji="1" lang="en" altLang="zh-CN" dirty="0"/>
              <a:t>Vertex’s inputs are gone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upstream vertices again </a:t>
            </a:r>
            <a:r>
              <a:rPr kumimoji="1" lang="en" altLang="zh-CN" b="1" dirty="0">
                <a:solidFill>
                  <a:srgbClr val="C00000"/>
                </a:solidFill>
              </a:rPr>
              <a:t>(recursively)</a:t>
            </a:r>
          </a:p>
          <a:p>
            <a:pPr lvl="1"/>
            <a:r>
              <a:rPr kumimoji="1" lang="en" altLang="zh-CN" dirty="0"/>
              <a:t>Vertex is </a:t>
            </a:r>
            <a:r>
              <a:rPr kumimoji="1" lang="en" altLang="zh-CN" b="1" dirty="0">
                <a:solidFill>
                  <a:srgbClr val="C00000"/>
                </a:solidFill>
              </a:rPr>
              <a:t>slow</a:t>
            </a:r>
            <a:r>
              <a:rPr kumimoji="1" lang="en" altLang="zh-CN" dirty="0"/>
              <a:t>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another copy elsewhere and use output from whichever finishes </a:t>
            </a:r>
            <a:r>
              <a:rPr kumimoji="1" lang="en" altLang="zh-CN" b="1" dirty="0">
                <a:solidFill>
                  <a:srgbClr val="C00000"/>
                </a:solidFill>
              </a:rPr>
              <a:t>first</a:t>
            </a:r>
          </a:p>
          <a:p>
            <a:endParaRPr kumimoji="1" lang="zh-CN" altLang="en-US" dirty="0"/>
          </a:p>
        </p:txBody>
      </p:sp>
      <p:sp>
        <p:nvSpPr>
          <p:cNvPr id="4" name="灯片编号占位符 3">
            <a:extLst>
              <a:ext uri="{FF2B5EF4-FFF2-40B4-BE49-F238E27FC236}">
                <a16:creationId xmlns:a16="http://schemas.microsoft.com/office/drawing/2014/main" id="{64357BAA-6188-F44C-8267-5C10F17DAB45}"/>
              </a:ext>
            </a:extLst>
          </p:cNvPr>
          <p:cNvSpPr>
            <a:spLocks noGrp="1"/>
          </p:cNvSpPr>
          <p:nvPr>
            <p:ph type="sldNum" sz="quarter" idx="12"/>
          </p:nvPr>
        </p:nvSpPr>
        <p:spPr/>
        <p:txBody>
          <a:bodyPr/>
          <a:lstStyle/>
          <a:p>
            <a:fld id="{ADE361C3-C043-4A6E-BDCE-8DA1E7D90A3B}" type="slidenum">
              <a:rPr lang="zh-CN" altLang="en-US" smtClean="0"/>
              <a:t>87</a:t>
            </a:fld>
            <a:endParaRPr lang="zh-CN" altLang="en-US"/>
          </a:p>
        </p:txBody>
      </p:sp>
      <p:sp>
        <p:nvSpPr>
          <p:cNvPr id="5" name="Rectangle 3">
            <a:extLst>
              <a:ext uri="{FF2B5EF4-FFF2-40B4-BE49-F238E27FC236}">
                <a16:creationId xmlns:a16="http://schemas.microsoft.com/office/drawing/2014/main" id="{CF8D9322-AB62-9140-9416-266F54ED8C12}"/>
              </a:ext>
            </a:extLst>
          </p:cNvPr>
          <p:cNvSpPr/>
          <p:nvPr/>
        </p:nvSpPr>
        <p:spPr>
          <a:xfrm>
            <a:off x="950268" y="4585072"/>
            <a:ext cx="7736532"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What if the vertex execution is </a:t>
            </a:r>
            <a:r>
              <a:rPr lang="en-US" altLang="zh-CN" sz="2000" b="1" dirty="0">
                <a:solidFill>
                  <a:srgbClr val="C00000"/>
                </a:solidFill>
                <a:effectLst>
                  <a:outerShdw blurRad="38100" dist="38100" dir="2700000" algn="tl">
                    <a:srgbClr val="000000">
                      <a:alpha val="43137"/>
                    </a:srgbClr>
                  </a:outerShdw>
                </a:effectLst>
                <a:latin typeface="+mn-ea"/>
                <a:cs typeface="Verdana" pitchFamily="34" charset="0"/>
              </a:rPr>
              <a:t>non-idempotent</a:t>
            </a:r>
            <a:r>
              <a:rPr lang="zh-CN" altLang="en-US" sz="2000" dirty="0">
                <a:effectLst>
                  <a:outerShdw blurRad="38100" dist="38100" dir="2700000" algn="tl">
                    <a:srgbClr val="000000">
                      <a:alpha val="43137"/>
                    </a:srgbClr>
                  </a:outerShdw>
                </a:effectLst>
                <a:latin typeface="+mn-ea"/>
                <a:cs typeface="Verdana" pitchFamily="34" charset="0"/>
              </a:rPr>
              <a:t>？</a:t>
            </a:r>
            <a:endParaRPr lang="en-US" altLang="zh-CN" sz="2000" dirty="0">
              <a:effectLst>
                <a:outerShdw blurRad="38100" dist="38100" dir="2700000" algn="tl">
                  <a:srgbClr val="000000">
                    <a:alpha val="43137"/>
                  </a:srgbClr>
                </a:outerShdw>
              </a:effectLst>
              <a:latin typeface="+mn-ea"/>
              <a:cs typeface="Verdana" pitchFamily="34" charset="0"/>
            </a:endParaRPr>
          </a:p>
        </p:txBody>
      </p:sp>
    </p:spTree>
    <p:extLst>
      <p:ext uri="{BB962C8B-B14F-4D97-AF65-F5344CB8AC3E}">
        <p14:creationId xmlns:p14="http://schemas.microsoft.com/office/powerpoint/2010/main" val="10611167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BF7C5A-3C70-1D40-AF6A-80C1261E3512}"/>
              </a:ext>
            </a:extLst>
          </p:cNvPr>
          <p:cNvSpPr>
            <a:spLocks noGrp="1"/>
          </p:cNvSpPr>
          <p:nvPr>
            <p:ph type="title"/>
          </p:nvPr>
        </p:nvSpPr>
        <p:spPr>
          <a:xfrm>
            <a:off x="457200" y="228866"/>
            <a:ext cx="8686800" cy="900442"/>
          </a:xfrm>
        </p:spPr>
        <p:txBody>
          <a:bodyPr/>
          <a:lstStyle/>
          <a:p>
            <a:r>
              <a:rPr kumimoji="1" lang="en" altLang="zh-CN" dirty="0"/>
              <a:t>Dryad proposes the DAG as distributed computing abstraction</a:t>
            </a:r>
            <a:endParaRPr kumimoji="1" lang="zh-CN" altLang="en-US" dirty="0"/>
          </a:p>
        </p:txBody>
      </p:sp>
      <p:sp>
        <p:nvSpPr>
          <p:cNvPr id="3" name="内容占位符 2">
            <a:extLst>
              <a:ext uri="{FF2B5EF4-FFF2-40B4-BE49-F238E27FC236}">
                <a16:creationId xmlns:a16="http://schemas.microsoft.com/office/drawing/2014/main" id="{46E1A71D-7250-9C49-B55D-9F9D8BDD929A}"/>
              </a:ext>
            </a:extLst>
          </p:cNvPr>
          <p:cNvSpPr>
            <a:spLocks noGrp="1"/>
          </p:cNvSpPr>
          <p:nvPr>
            <p:ph idx="1"/>
          </p:nvPr>
        </p:nvSpPr>
        <p:spPr>
          <a:xfrm>
            <a:off x="457200" y="1129307"/>
            <a:ext cx="8229600" cy="4471925"/>
          </a:xfrm>
        </p:spPr>
        <p:txBody>
          <a:bodyPr/>
          <a:lstStyle/>
          <a:p>
            <a:r>
              <a:rPr kumimoji="1" lang="en" altLang="zh-CN" dirty="0"/>
              <a:t>Created by Microsoft (EuroSys’07)</a:t>
            </a:r>
          </a:p>
          <a:p>
            <a:pPr lvl="1"/>
            <a:r>
              <a:rPr kumimoji="1" lang="en-US" altLang="zh-CN" dirty="0"/>
              <a:t>Authors:</a:t>
            </a:r>
            <a:r>
              <a:rPr kumimoji="1" lang="zh-CN" altLang="en-US" dirty="0"/>
              <a:t> </a:t>
            </a:r>
            <a:r>
              <a:rPr kumimoji="1" lang="en" altLang="zh-CN" dirty="0"/>
              <a:t>Michael </a:t>
            </a:r>
            <a:r>
              <a:rPr kumimoji="1" lang="en" altLang="zh-CN" dirty="0" err="1"/>
              <a:t>Isard</a:t>
            </a:r>
            <a:r>
              <a:rPr kumimoji="1" lang="en" altLang="zh-CN" dirty="0"/>
              <a:t>, Andrew </a:t>
            </a:r>
            <a:r>
              <a:rPr kumimoji="1" lang="en" altLang="zh-CN" dirty="0" err="1"/>
              <a:t>Birrell</a:t>
            </a:r>
            <a:r>
              <a:rPr kumimoji="1" lang="en" altLang="zh-CN" dirty="0"/>
              <a:t>, et al</a:t>
            </a:r>
            <a:r>
              <a:rPr kumimoji="1" lang="en-US" altLang="zh-CN" dirty="0"/>
              <a:t>.</a:t>
            </a:r>
          </a:p>
          <a:p>
            <a:r>
              <a:rPr kumimoji="1" lang="en" altLang="zh-CN" dirty="0"/>
              <a:t>Similar goals as MapReduce</a:t>
            </a:r>
          </a:p>
          <a:p>
            <a:pPr lvl="1"/>
            <a:r>
              <a:rPr kumimoji="1" lang="en" altLang="zh-CN" dirty="0"/>
              <a:t>A </a:t>
            </a:r>
            <a:r>
              <a:rPr kumimoji="1" lang="en" altLang="zh-CN" b="1" dirty="0">
                <a:solidFill>
                  <a:srgbClr val="C00000"/>
                </a:solidFill>
              </a:rPr>
              <a:t>general-purpose</a:t>
            </a:r>
            <a:r>
              <a:rPr kumimoji="1" lang="en" altLang="zh-CN" dirty="0"/>
              <a:t> distributed execution engine for coarse-grain data-parallel applications</a:t>
            </a:r>
          </a:p>
          <a:p>
            <a:pPr lvl="1"/>
            <a:r>
              <a:rPr kumimoji="1" lang="en" altLang="zh-CN" dirty="0"/>
              <a:t>Focus on throughput, not latency</a:t>
            </a:r>
          </a:p>
          <a:p>
            <a:pPr lvl="1"/>
            <a:r>
              <a:rPr kumimoji="1" lang="en" altLang="zh-CN" dirty="0"/>
              <a:t>Automatic management of scheduling, distribution, and fault tolerance</a:t>
            </a:r>
          </a:p>
          <a:p>
            <a:r>
              <a:rPr kumimoji="1" lang="en" altLang="zh-CN" dirty="0"/>
              <a:t>But needs application-specific semantic to split the nodes </a:t>
            </a:r>
          </a:p>
          <a:p>
            <a:pPr lvl="1"/>
            <a:r>
              <a:rPr kumimoji="1" lang="en" altLang="zh-CN" dirty="0"/>
              <a:t>Otherwise, the graph fallback to a chain, so there is no parallelism </a:t>
            </a:r>
            <a:endParaRPr kumimoji="1" lang="en-US" altLang="zh-CN" dirty="0"/>
          </a:p>
          <a:p>
            <a:pPr lvl="1"/>
            <a:r>
              <a:rPr kumimoji="1" lang="en-US" altLang="zh-CN" dirty="0"/>
              <a:t>A little harder than MapReduce, but also hides the distributed execution details </a:t>
            </a:r>
            <a:endParaRPr kumimoji="1" lang="en" altLang="zh-CN" dirty="0"/>
          </a:p>
        </p:txBody>
      </p:sp>
      <p:sp>
        <p:nvSpPr>
          <p:cNvPr id="4" name="灯片编号占位符 3">
            <a:extLst>
              <a:ext uri="{FF2B5EF4-FFF2-40B4-BE49-F238E27FC236}">
                <a16:creationId xmlns:a16="http://schemas.microsoft.com/office/drawing/2014/main" id="{90114D20-9BE9-A54F-B98D-C53B8D360FB7}"/>
              </a:ext>
            </a:extLst>
          </p:cNvPr>
          <p:cNvSpPr>
            <a:spLocks noGrp="1"/>
          </p:cNvSpPr>
          <p:nvPr>
            <p:ph type="sldNum" sz="quarter" idx="12"/>
          </p:nvPr>
        </p:nvSpPr>
        <p:spPr/>
        <p:txBody>
          <a:bodyPr/>
          <a:lstStyle/>
          <a:p>
            <a:fld id="{ADE361C3-C043-4A6E-BDCE-8DA1E7D90A3B}" type="slidenum">
              <a:rPr lang="zh-CN" altLang="en-US" smtClean="0"/>
              <a:t>88</a:t>
            </a:fld>
            <a:endParaRPr lang="zh-CN" altLang="en-US"/>
          </a:p>
        </p:txBody>
      </p:sp>
    </p:spTree>
    <p:extLst>
      <p:ext uri="{BB962C8B-B14F-4D97-AF65-F5344CB8AC3E}">
        <p14:creationId xmlns:p14="http://schemas.microsoft.com/office/powerpoint/2010/main" val="25951223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562204-EE19-5943-A2A1-E058153101F1}"/>
              </a:ext>
            </a:extLst>
          </p:cNvPr>
          <p:cNvSpPr>
            <a:spLocks noGrp="1"/>
          </p:cNvSpPr>
          <p:nvPr>
            <p:ph type="title"/>
          </p:nvPr>
        </p:nvSpPr>
        <p:spPr/>
        <p:txBody>
          <a:bodyPr/>
          <a:lstStyle/>
          <a:p>
            <a:r>
              <a:rPr kumimoji="1" lang="en-US" altLang="zh-CN" dirty="0" err="1"/>
              <a:t>DryadLINQ</a:t>
            </a:r>
            <a:r>
              <a:rPr kumimoji="1" lang="en-US" altLang="zh-CN" dirty="0"/>
              <a:t>:</a:t>
            </a:r>
            <a:r>
              <a:rPr kumimoji="1" lang="zh-CN" altLang="en-US" dirty="0"/>
              <a:t> </a:t>
            </a:r>
            <a:r>
              <a:rPr kumimoji="1" lang="en-US" altLang="zh-CN" dirty="0"/>
              <a:t>Dryad</a:t>
            </a:r>
            <a:r>
              <a:rPr kumimoji="1" lang="zh-CN" altLang="en-US" dirty="0"/>
              <a:t> </a:t>
            </a:r>
            <a:r>
              <a:rPr kumimoji="1" lang="en-US" altLang="zh-CN" dirty="0"/>
              <a:t>+</a:t>
            </a:r>
            <a:r>
              <a:rPr kumimoji="1" lang="zh-CN" altLang="en-US" dirty="0"/>
              <a:t> </a:t>
            </a:r>
            <a:r>
              <a:rPr kumimoji="1" lang="en-US" altLang="zh-CN" dirty="0"/>
              <a:t>LINQ</a:t>
            </a:r>
            <a:r>
              <a:rPr kumimoji="1" lang="zh-CN" altLang="en-US" dirty="0"/>
              <a:t> </a:t>
            </a:r>
            <a:r>
              <a:rPr kumimoji="1" lang="en-US" altLang="zh-CN" dirty="0"/>
              <a:t>(SQL</a:t>
            </a:r>
            <a:r>
              <a:rPr kumimoji="1" lang="zh-CN" altLang="en-US" dirty="0"/>
              <a:t> </a:t>
            </a:r>
            <a:r>
              <a:rPr kumimoji="1" lang="en-US" altLang="zh-CN" dirty="0"/>
              <a:t>like)</a:t>
            </a:r>
            <a:endParaRPr kumimoji="1" lang="zh-CN" altLang="en-US" dirty="0"/>
          </a:p>
        </p:txBody>
      </p:sp>
      <p:sp>
        <p:nvSpPr>
          <p:cNvPr id="4" name="灯片编号占位符 3">
            <a:extLst>
              <a:ext uri="{FF2B5EF4-FFF2-40B4-BE49-F238E27FC236}">
                <a16:creationId xmlns:a16="http://schemas.microsoft.com/office/drawing/2014/main" id="{90332D51-06B1-E34E-AD29-B941B488BEBD}"/>
              </a:ext>
            </a:extLst>
          </p:cNvPr>
          <p:cNvSpPr>
            <a:spLocks noGrp="1"/>
          </p:cNvSpPr>
          <p:nvPr>
            <p:ph type="sldNum" sz="quarter" idx="12"/>
          </p:nvPr>
        </p:nvSpPr>
        <p:spPr/>
        <p:txBody>
          <a:bodyPr/>
          <a:lstStyle/>
          <a:p>
            <a:fld id="{ADE361C3-C043-4A6E-BDCE-8DA1E7D90A3B}" type="slidenum">
              <a:rPr lang="zh-CN" altLang="en-US" smtClean="0"/>
              <a:t>89</a:t>
            </a:fld>
            <a:endParaRPr lang="zh-CN" altLang="en-US"/>
          </a:p>
        </p:txBody>
      </p:sp>
      <p:pic>
        <p:nvPicPr>
          <p:cNvPr id="2050" name="Picture 2" descr="The DryadLINQ Approach to Distributed Data-Parallel Computing - ppt video  online download">
            <a:extLst>
              <a:ext uri="{FF2B5EF4-FFF2-40B4-BE49-F238E27FC236}">
                <a16:creationId xmlns:a16="http://schemas.microsoft.com/office/drawing/2014/main" id="{A9606A72-162E-D447-82AA-48560444D6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a:stretch/>
        </p:blipFill>
        <p:spPr bwMode="auto">
          <a:xfrm>
            <a:off x="762000" y="1049961"/>
            <a:ext cx="7620000" cy="4369668"/>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2A87D9BE-9F40-F74B-84C0-1824487C259A}"/>
              </a:ext>
            </a:extLst>
          </p:cNvPr>
          <p:cNvSpPr txBox="1"/>
          <p:nvPr/>
        </p:nvSpPr>
        <p:spPr>
          <a:xfrm>
            <a:off x="449808" y="4927630"/>
            <a:ext cx="8147248" cy="369332"/>
          </a:xfrm>
          <a:prstGeom prst="rect">
            <a:avLst/>
          </a:prstGeom>
          <a:noFill/>
        </p:spPr>
        <p:txBody>
          <a:bodyPr wrap="square">
            <a:spAutoFit/>
          </a:bodyPr>
          <a:lstStyle/>
          <a:p>
            <a:r>
              <a:rPr kumimoji="1" lang="en-US" altLang="zh-CN" b="0" dirty="0"/>
              <a:t>More</a:t>
            </a:r>
            <a:r>
              <a:rPr kumimoji="1" lang="zh-CN" altLang="en-US" b="0" dirty="0"/>
              <a:t> </a:t>
            </a:r>
            <a:r>
              <a:rPr kumimoji="1" lang="en-US" altLang="zh-CN" b="0" dirty="0"/>
              <a:t>friendly</a:t>
            </a:r>
            <a:r>
              <a:rPr kumimoji="1" lang="zh-CN" altLang="en-US" b="0" dirty="0"/>
              <a:t> </a:t>
            </a:r>
            <a:r>
              <a:rPr kumimoji="1" lang="en-US" altLang="zh-CN" b="0" dirty="0"/>
              <a:t>to</a:t>
            </a:r>
            <a:r>
              <a:rPr kumimoji="1" lang="zh-CN" altLang="en-US" b="0" dirty="0"/>
              <a:t> </a:t>
            </a:r>
            <a:r>
              <a:rPr kumimoji="1" lang="en-US" altLang="zh-CN" b="0" dirty="0"/>
              <a:t>traditional</a:t>
            </a:r>
            <a:r>
              <a:rPr kumimoji="1" lang="zh-CN" altLang="en-US" b="0" dirty="0"/>
              <a:t> </a:t>
            </a:r>
            <a:r>
              <a:rPr kumimoji="1" lang="en-US" altLang="zh-CN" b="0" dirty="0"/>
              <a:t>data</a:t>
            </a:r>
            <a:r>
              <a:rPr kumimoji="1" lang="zh-CN" altLang="en-US" b="0" dirty="0"/>
              <a:t> </a:t>
            </a:r>
            <a:r>
              <a:rPr kumimoji="1" lang="en-US" altLang="zh-CN" b="0" dirty="0"/>
              <a:t>programmers:</a:t>
            </a:r>
            <a:r>
              <a:rPr kumimoji="1" lang="zh-CN" altLang="en-US" b="0" dirty="0"/>
              <a:t> </a:t>
            </a:r>
            <a:r>
              <a:rPr kumimoji="1" lang="en-US" altLang="zh-CN" b="0" dirty="0"/>
              <a:t>use</a:t>
            </a:r>
            <a:r>
              <a:rPr kumimoji="1" lang="zh-CN" altLang="en-US" b="0" dirty="0"/>
              <a:t> </a:t>
            </a:r>
            <a:r>
              <a:rPr kumimoji="1" lang="en-US" altLang="zh-CN" dirty="0"/>
              <a:t>LINQ</a:t>
            </a:r>
            <a:r>
              <a:rPr kumimoji="1" lang="zh-CN" altLang="en-US" dirty="0"/>
              <a:t> </a:t>
            </a:r>
            <a:r>
              <a:rPr kumimoji="1" lang="en-US" altLang="zh-CN" dirty="0"/>
              <a:t>(SQL-like</a:t>
            </a:r>
            <a:r>
              <a:rPr kumimoji="1" lang="zh-CN" altLang="en-US" dirty="0"/>
              <a:t> </a:t>
            </a:r>
            <a:r>
              <a:rPr kumimoji="1" lang="en-US" altLang="zh-CN" dirty="0"/>
              <a:t>language)</a:t>
            </a:r>
            <a:endParaRPr lang="zh-CN" altLang="en-US" dirty="0"/>
          </a:p>
        </p:txBody>
      </p:sp>
    </p:spTree>
    <p:extLst>
      <p:ext uri="{BB962C8B-B14F-4D97-AF65-F5344CB8AC3E}">
        <p14:creationId xmlns:p14="http://schemas.microsoft.com/office/powerpoint/2010/main" val="42947844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674B3A-F9F7-FC4C-B75D-F7D8D7E432D9}"/>
              </a:ext>
            </a:extLst>
          </p:cNvPr>
          <p:cNvSpPr>
            <a:spLocks noGrp="1"/>
          </p:cNvSpPr>
          <p:nvPr>
            <p:ph type="title"/>
          </p:nvPr>
        </p:nvSpPr>
        <p:spPr/>
        <p:txBody>
          <a:bodyPr/>
          <a:lstStyle/>
          <a:p>
            <a:r>
              <a:rPr kumimoji="1" lang="en" altLang="zh-CN" dirty="0"/>
              <a:t>Summary</a:t>
            </a:r>
            <a:endParaRPr kumimoji="1" lang="zh-CN" altLang="en-US" dirty="0"/>
          </a:p>
        </p:txBody>
      </p:sp>
      <p:sp>
        <p:nvSpPr>
          <p:cNvPr id="3" name="内容占位符 2">
            <a:extLst>
              <a:ext uri="{FF2B5EF4-FFF2-40B4-BE49-F238E27FC236}">
                <a16:creationId xmlns:a16="http://schemas.microsoft.com/office/drawing/2014/main" id="{2BA5723F-8823-F248-BDFD-51AA32A3253D}"/>
              </a:ext>
            </a:extLst>
          </p:cNvPr>
          <p:cNvSpPr>
            <a:spLocks noGrp="1"/>
          </p:cNvSpPr>
          <p:nvPr>
            <p:ph idx="1"/>
          </p:nvPr>
        </p:nvSpPr>
        <p:spPr>
          <a:xfrm>
            <a:off x="457200" y="3217540"/>
            <a:ext cx="9947448" cy="1683404"/>
          </a:xfrm>
        </p:spPr>
        <p:txBody>
          <a:bodyPr>
            <a:normAutofit/>
          </a:bodyPr>
          <a:lstStyle/>
          <a:p>
            <a:r>
              <a:rPr kumimoji="1" lang="en" altLang="zh-CN" b="0" dirty="0"/>
              <a:t>Sacrifice some architectural </a:t>
            </a:r>
            <a:r>
              <a:rPr kumimoji="1" lang="en" altLang="zh-CN" dirty="0">
                <a:solidFill>
                  <a:srgbClr val="C00000"/>
                </a:solidFill>
              </a:rPr>
              <a:t>simplicity</a:t>
            </a:r>
            <a:r>
              <a:rPr kumimoji="1" lang="en" altLang="zh-CN" b="0" dirty="0"/>
              <a:t> compared with MapReduce system design</a:t>
            </a:r>
          </a:p>
          <a:p>
            <a:r>
              <a:rPr kumimoji="1" lang="en" altLang="zh-CN" b="0" dirty="0"/>
              <a:t>Provide more </a:t>
            </a:r>
            <a:r>
              <a:rPr kumimoji="1" lang="en" altLang="zh-CN" dirty="0">
                <a:solidFill>
                  <a:srgbClr val="C00000"/>
                </a:solidFill>
              </a:rPr>
              <a:t>flexible</a:t>
            </a:r>
            <a:r>
              <a:rPr kumimoji="1" lang="en" altLang="zh-CN" b="0" dirty="0"/>
              <a:t> abstract to developers expressing their code as a </a:t>
            </a:r>
            <a:r>
              <a:rPr kumimoji="1" lang="en" altLang="zh-CN" dirty="0">
                <a:solidFill>
                  <a:srgbClr val="C00000"/>
                </a:solidFill>
              </a:rPr>
              <a:t>DAG</a:t>
            </a:r>
          </a:p>
          <a:p>
            <a:endParaRPr kumimoji="1" lang="zh-CN" altLang="en-US" dirty="0"/>
          </a:p>
        </p:txBody>
      </p:sp>
      <p:sp>
        <p:nvSpPr>
          <p:cNvPr id="4" name="灯片编号占位符 3">
            <a:extLst>
              <a:ext uri="{FF2B5EF4-FFF2-40B4-BE49-F238E27FC236}">
                <a16:creationId xmlns:a16="http://schemas.microsoft.com/office/drawing/2014/main" id="{16623F5D-DDA6-2640-876F-01EBC5DBD3AB}"/>
              </a:ext>
            </a:extLst>
          </p:cNvPr>
          <p:cNvSpPr>
            <a:spLocks noGrp="1"/>
          </p:cNvSpPr>
          <p:nvPr>
            <p:ph type="sldNum" sz="quarter" idx="12"/>
          </p:nvPr>
        </p:nvSpPr>
        <p:spPr/>
        <p:txBody>
          <a:bodyPr/>
          <a:lstStyle/>
          <a:p>
            <a:fld id="{ADE361C3-C043-4A6E-BDCE-8DA1E7D90A3B}" type="slidenum">
              <a:rPr lang="zh-CN" altLang="en-US" smtClean="0"/>
              <a:t>90</a:t>
            </a:fld>
            <a:endParaRPr lang="zh-CN" altLang="en-US"/>
          </a:p>
        </p:txBody>
      </p:sp>
      <p:sp>
        <p:nvSpPr>
          <p:cNvPr id="5" name="Rectangle 3">
            <a:extLst>
              <a:ext uri="{FF2B5EF4-FFF2-40B4-BE49-F238E27FC236}">
                <a16:creationId xmlns:a16="http://schemas.microsoft.com/office/drawing/2014/main" id="{501AF9BD-BF22-AF44-9860-8427FEA10F27}"/>
              </a:ext>
            </a:extLst>
          </p:cNvPr>
          <p:cNvSpPr/>
          <p:nvPr/>
        </p:nvSpPr>
        <p:spPr>
          <a:xfrm>
            <a:off x="1079500" y="1206500"/>
            <a:ext cx="7175500" cy="1502847"/>
          </a:xfrm>
          <a:prstGeom prst="rect">
            <a:avLst/>
          </a:prstGeom>
          <a:solidFill>
            <a:srgbClr val="F5FED6"/>
          </a:solidFill>
          <a:effectLst>
            <a:outerShdw blurRad="63500" sx="102000" sy="102000" algn="ctr" rotWithShape="0">
              <a:prstClr val="black">
                <a:alpha val="40000"/>
              </a:prstClr>
            </a:outerShdw>
          </a:effectLst>
        </p:spPr>
        <p:txBody>
          <a:bodyPr wrap="square" lIns="60000" rIns="30000">
            <a:spAutoFit/>
          </a:bodyPr>
          <a:lstStyle/>
          <a:p>
            <a:pPr marL="223564" indent="-223564"/>
            <a:r>
              <a:rPr lang="en-US" altLang="zh-CN" sz="2333" dirty="0">
                <a:effectLst>
                  <a:outerShdw blurRad="38100" dist="38100" dir="2700000" algn="tl">
                    <a:srgbClr val="000000">
                      <a:alpha val="43137"/>
                    </a:srgbClr>
                  </a:outerShdw>
                </a:effectLst>
                <a:latin typeface="Candara" pitchFamily="34" charset="0"/>
                <a:ea typeface="Verdana" pitchFamily="34" charset="0"/>
                <a:cs typeface="Verdana" pitchFamily="34" charset="0"/>
              </a:rPr>
              <a:t>Dryad</a:t>
            </a:r>
            <a:r>
              <a:rPr lang="en-US" altLang="zh-CN" sz="2333" dirty="0">
                <a:latin typeface="Candara" pitchFamily="34" charset="0"/>
                <a:ea typeface="Verdana" pitchFamily="34" charset="0"/>
                <a:cs typeface="Verdana" pitchFamily="34" charset="0"/>
              </a:rPr>
              <a:t> </a:t>
            </a:r>
            <a:r>
              <a:rPr lang="en-US" altLang="zh-CN" sz="2167" dirty="0">
                <a:latin typeface="Candara" pitchFamily="34" charset="0"/>
                <a:ea typeface="Verdana" pitchFamily="34" charset="0"/>
                <a:cs typeface="Verdana" pitchFamily="34" charset="0"/>
              </a:rPr>
              <a:t>lets developers easily create </a:t>
            </a:r>
            <a:r>
              <a:rPr lang="en-US" altLang="zh-CN" sz="2167" dirty="0">
                <a:effectLst>
                  <a:outerShdw blurRad="38100" dist="38100" dir="2700000" algn="tl">
                    <a:srgbClr val="000000">
                      <a:alpha val="43137"/>
                    </a:srgbClr>
                  </a:outerShdw>
                </a:effectLst>
                <a:latin typeface="Candara" pitchFamily="34" charset="0"/>
                <a:ea typeface="Verdana" pitchFamily="34" charset="0"/>
                <a:cs typeface="Verdana" pitchFamily="34" charset="0"/>
              </a:rPr>
              <a:t>large-scale</a:t>
            </a:r>
            <a:r>
              <a:rPr lang="en-US" altLang="zh-CN" sz="2167" dirty="0">
                <a:latin typeface="Candara" pitchFamily="34" charset="0"/>
                <a:ea typeface="Verdana" pitchFamily="34" charset="0"/>
                <a:cs typeface="Verdana" pitchFamily="34" charset="0"/>
              </a:rPr>
              <a:t> </a:t>
            </a:r>
            <a:r>
              <a:rPr lang="en-US" altLang="zh-CN" sz="2167" dirty="0">
                <a:effectLst>
                  <a:outerShdw blurRad="38100" dist="38100" dir="2700000" algn="tl">
                    <a:srgbClr val="000000">
                      <a:alpha val="43137"/>
                    </a:srgbClr>
                  </a:outerShdw>
                </a:effectLst>
                <a:latin typeface="Candara" pitchFamily="34" charset="0"/>
                <a:ea typeface="Verdana" pitchFamily="34" charset="0"/>
                <a:cs typeface="Verdana" pitchFamily="34" charset="0"/>
              </a:rPr>
              <a:t>distributed</a:t>
            </a:r>
            <a:r>
              <a:rPr lang="en-US" altLang="zh-CN" sz="2167" dirty="0">
                <a:latin typeface="Candara" pitchFamily="34" charset="0"/>
                <a:ea typeface="Verdana" pitchFamily="34" charset="0"/>
                <a:cs typeface="Verdana" pitchFamily="34" charset="0"/>
              </a:rPr>
              <a:t> apps without requiring them to master any </a:t>
            </a:r>
            <a:r>
              <a:rPr lang="en-US" altLang="zh-CN" sz="2333" dirty="0">
                <a:effectLst>
                  <a:outerShdw blurRad="38100" dist="38100" dir="2700000" algn="tl">
                    <a:srgbClr val="000000">
                      <a:alpha val="43137"/>
                    </a:srgbClr>
                  </a:outerShdw>
                </a:effectLst>
                <a:latin typeface="Candara" pitchFamily="34" charset="0"/>
                <a:ea typeface="Verdana" pitchFamily="34" charset="0"/>
                <a:cs typeface="Verdana" pitchFamily="34" charset="0"/>
              </a:rPr>
              <a:t>concurrency</a:t>
            </a:r>
            <a:r>
              <a:rPr lang="en-US" altLang="zh-CN" sz="2333" dirty="0">
                <a:latin typeface="Candara" pitchFamily="34" charset="0"/>
                <a:ea typeface="Verdana" pitchFamily="34" charset="0"/>
                <a:cs typeface="Verdana" pitchFamily="34" charset="0"/>
              </a:rPr>
              <a:t> </a:t>
            </a:r>
            <a:r>
              <a:rPr lang="en-US" altLang="zh-CN" sz="2167" dirty="0">
                <a:latin typeface="Candara" pitchFamily="34" charset="0"/>
                <a:ea typeface="Verdana" pitchFamily="34" charset="0"/>
                <a:cs typeface="Verdana" pitchFamily="34" charset="0"/>
              </a:rPr>
              <a:t>techniques beyond being able to </a:t>
            </a:r>
            <a:r>
              <a:rPr lang="en-US" altLang="zh-CN" sz="2333" dirty="0">
                <a:effectLst>
                  <a:outerShdw blurRad="38100" dist="38100" dir="2700000" algn="tl">
                    <a:srgbClr val="000000">
                      <a:alpha val="43137"/>
                    </a:srgbClr>
                  </a:outerShdw>
                </a:effectLst>
                <a:latin typeface="Candara" pitchFamily="34" charset="0"/>
                <a:ea typeface="Verdana" pitchFamily="34" charset="0"/>
                <a:cs typeface="Verdana" pitchFamily="34" charset="0"/>
              </a:rPr>
              <a:t>draw</a:t>
            </a:r>
            <a:r>
              <a:rPr lang="en-US" altLang="zh-CN" sz="2333" dirty="0">
                <a:latin typeface="Candara" pitchFamily="34" charset="0"/>
                <a:ea typeface="Verdana" pitchFamily="34" charset="0"/>
                <a:cs typeface="Verdana" pitchFamily="34" charset="0"/>
              </a:rPr>
              <a:t> </a:t>
            </a:r>
            <a:r>
              <a:rPr lang="en-US" altLang="zh-CN" sz="2167" dirty="0">
                <a:latin typeface="Candara" pitchFamily="34" charset="0"/>
                <a:ea typeface="Verdana" pitchFamily="34" charset="0"/>
                <a:cs typeface="Verdana" pitchFamily="34" charset="0"/>
              </a:rPr>
              <a:t>a graph of the data </a:t>
            </a:r>
            <a:r>
              <a:rPr lang="en-US" altLang="zh-CN" sz="2167" dirty="0">
                <a:effectLst>
                  <a:outerShdw blurRad="38100" dist="38100" dir="2700000" algn="tl">
                    <a:srgbClr val="000000">
                      <a:alpha val="43137"/>
                    </a:srgbClr>
                  </a:outerShdw>
                </a:effectLst>
                <a:latin typeface="Candara" pitchFamily="34" charset="0"/>
                <a:ea typeface="Verdana" pitchFamily="34" charset="0"/>
                <a:cs typeface="Verdana" pitchFamily="34" charset="0"/>
              </a:rPr>
              <a:t>dependencies</a:t>
            </a:r>
            <a:r>
              <a:rPr lang="en-US" altLang="zh-CN" sz="2167" dirty="0">
                <a:latin typeface="Candara" pitchFamily="34" charset="0"/>
                <a:ea typeface="Verdana" pitchFamily="34" charset="0"/>
                <a:cs typeface="Verdana" pitchFamily="34" charset="0"/>
              </a:rPr>
              <a:t> of their algorithms.                    </a:t>
            </a:r>
            <a:r>
              <a:rPr lang="en-US" altLang="zh-CN" sz="2167" i="1" dirty="0">
                <a:solidFill>
                  <a:srgbClr val="4A4800"/>
                </a:solidFill>
                <a:latin typeface="Candara" pitchFamily="34" charset="0"/>
                <a:ea typeface="Verdana" pitchFamily="34" charset="0"/>
                <a:cs typeface="Verdana" pitchFamily="34" charset="0"/>
              </a:rPr>
              <a:t>-- Michael </a:t>
            </a:r>
            <a:r>
              <a:rPr lang="en-US" altLang="zh-CN" sz="2167" i="1" dirty="0" err="1">
                <a:solidFill>
                  <a:srgbClr val="4A4800"/>
                </a:solidFill>
                <a:latin typeface="Candara" pitchFamily="34" charset="0"/>
                <a:ea typeface="Verdana" pitchFamily="34" charset="0"/>
                <a:cs typeface="Verdana" pitchFamily="34" charset="0"/>
              </a:rPr>
              <a:t>Isard</a:t>
            </a:r>
            <a:endParaRPr lang="en-US" altLang="zh-CN" sz="2167" i="1" dirty="0">
              <a:solidFill>
                <a:srgbClr val="4A4800"/>
              </a:solidFill>
              <a:latin typeface="Candara" pitchFamily="34" charset="0"/>
              <a:ea typeface="Verdana" pitchFamily="34" charset="0"/>
              <a:cs typeface="Verdana" pitchFamily="34" charset="0"/>
            </a:endParaRPr>
          </a:p>
        </p:txBody>
      </p:sp>
    </p:spTree>
    <p:extLst>
      <p:ext uri="{BB962C8B-B14F-4D97-AF65-F5344CB8AC3E}">
        <p14:creationId xmlns:p14="http://schemas.microsoft.com/office/powerpoint/2010/main" val="4214004078"/>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5400">
          <a:solidFill>
            <a:schemeClr val="tx1"/>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41251</TotalTime>
  <Words>5496</Words>
  <Application>Microsoft Macintosh PowerPoint</Application>
  <PresentationFormat>全屏显示(16:10)</PresentationFormat>
  <Paragraphs>1043</Paragraphs>
  <Slides>90</Slides>
  <Notes>30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90</vt:i4>
      </vt:variant>
    </vt:vector>
  </HeadingPairs>
  <TitlesOfParts>
    <vt:vector size="105" baseType="lpstr">
      <vt:lpstr>DengXian</vt:lpstr>
      <vt:lpstr>微软雅黑</vt:lpstr>
      <vt:lpstr>Times</vt:lpstr>
      <vt:lpstr>UbuntuMono</vt:lpstr>
      <vt:lpstr>Arial</vt:lpstr>
      <vt:lpstr>Calibri</vt:lpstr>
      <vt:lpstr>Cambria Math</vt:lpstr>
      <vt:lpstr>Candara</vt:lpstr>
      <vt:lpstr>Consolas</vt:lpstr>
      <vt:lpstr>Courier New</vt:lpstr>
      <vt:lpstr>Eras Medium ITC</vt:lpstr>
      <vt:lpstr>Helvetica</vt:lpstr>
      <vt:lpstr>Verdana</vt:lpstr>
      <vt:lpstr>Wingdings</vt:lpstr>
      <vt:lpstr>1_Office 主题​​</vt:lpstr>
      <vt:lpstr>Distributed Computing frameworks Batch processing systems</vt:lpstr>
      <vt:lpstr>Review: (Approximate) computation for NN like ChatGPT</vt:lpstr>
      <vt:lpstr>Review: parallelism on a single device </vt:lpstr>
      <vt:lpstr>Single core+++++: domain-specific accelereators </vt:lpstr>
      <vt:lpstr>The era of domain-specific accelerators </vt:lpstr>
      <vt:lpstr>PowerPoint 演示文稿</vt:lpstr>
      <vt:lpstr>Accelerators: Flexibility vs. Efficiency Tradeoffs</vt:lpstr>
      <vt:lpstr>Specialization Challenge</vt:lpstr>
      <vt:lpstr>Review: Spectrum of computation device available </vt:lpstr>
      <vt:lpstr>Remaining question: is a single device sufficient? </vt:lpstr>
      <vt:lpstr>Question: is a single device sufficient? </vt:lpstr>
      <vt:lpstr>The case for distributed computing </vt:lpstr>
      <vt:lpstr>Spectrum of computation device available</vt:lpstr>
      <vt:lpstr>Not so easy: many tedious things to cope with </vt:lpstr>
      <vt:lpstr>Use distributed computing frameworks for complex queries</vt:lpstr>
      <vt:lpstr>Why traditional distributed computing frameworks first? </vt:lpstr>
      <vt:lpstr>Example: batching processing</vt:lpstr>
      <vt:lpstr>Old days: using command line to process the log </vt:lpstr>
      <vt:lpstr>Use command line tools for batch processing</vt:lpstr>
      <vt:lpstr>Does batch processing with command line tools scale? </vt:lpstr>
      <vt:lpstr>Process to scale a computation to distributed computing </vt:lpstr>
      <vt:lpstr>Amdahl’s Law revisited </vt:lpstr>
      <vt:lpstr>Parallelize with M machines (single-threaded)</vt:lpstr>
      <vt:lpstr>Parallelize with M machines (single-threaded)</vt:lpstr>
      <vt:lpstr>But what if we want to calculate top-K? </vt:lpstr>
      <vt:lpstr>Amdahl’s Law revisited </vt:lpstr>
      <vt:lpstr>From theory to reality </vt:lpstr>
      <vt:lpstr>Scaling log processing using ssh: step #1 </vt:lpstr>
      <vt:lpstr>From theory to reality </vt:lpstr>
      <vt:lpstr>Scaling log processing using RPC: step #2</vt:lpstr>
      <vt:lpstr>Building application with distributed computing</vt:lpstr>
      <vt:lpstr>Challenges programmers facing </vt:lpstr>
      <vt:lpstr>Challenges programmers facing </vt:lpstr>
      <vt:lpstr>Challenges programmers facing </vt:lpstr>
      <vt:lpstr>Challenges programmers facing </vt:lpstr>
      <vt:lpstr>Challenges programmers facing </vt:lpstr>
      <vt:lpstr>Idea: we build a framework to hide the above tasks </vt:lpstr>
      <vt:lpstr>MapReduce: Simplified Data Processing on Large Clusters</vt:lpstr>
      <vt:lpstr>MapReduce: a distributed batch processing system</vt:lpstr>
      <vt:lpstr>MapReduce abstraction matches our requirements well</vt:lpstr>
      <vt:lpstr>MapReduce Programming Model </vt:lpstr>
      <vt:lpstr>MapReduce Programming Model </vt:lpstr>
      <vt:lpstr>MapReduce Programming Model </vt:lpstr>
      <vt:lpstr>MapReduce example：Word count</vt:lpstr>
      <vt:lpstr>MapReduce example：Word count</vt:lpstr>
      <vt:lpstr>MapReduce Programming Model </vt:lpstr>
      <vt:lpstr>MapReduce Programming Interface</vt:lpstr>
      <vt:lpstr>MapReduce Execution Flow</vt:lpstr>
      <vt:lpstr>MapReduce Execution Flow</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Recall MapReduce example：Word count</vt:lpstr>
      <vt:lpstr>MapReduce example re-visited：Word count</vt:lpstr>
      <vt:lpstr>Other examples of MapReduce</vt:lpstr>
      <vt:lpstr>Other examples of MapReduce</vt:lpstr>
      <vt:lpstr>Other examples of MapReduce</vt:lpstr>
      <vt:lpstr>Recall, common challenges of  Distributed Computing</vt:lpstr>
      <vt:lpstr>Fault tolerance of MapReduce</vt:lpstr>
      <vt:lpstr>Fault tolerance of MapReduce</vt:lpstr>
      <vt:lpstr>Fault tolerance of MapReduce</vt:lpstr>
      <vt:lpstr>Fault tolerance of MapReduce</vt:lpstr>
      <vt:lpstr>Optimization for Locality</vt:lpstr>
      <vt:lpstr>Optimization for Locality</vt:lpstr>
      <vt:lpstr>Refinement: redundant execution</vt:lpstr>
      <vt:lpstr>Summary of MapReduce </vt:lpstr>
      <vt:lpstr>Summary of MapReduce </vt:lpstr>
      <vt:lpstr>Summary of MapReduce  </vt:lpstr>
      <vt:lpstr>MapReduce cannot address all the issues </vt:lpstr>
      <vt:lpstr>MapReduce cannot address all the issues </vt:lpstr>
      <vt:lpstr>MapReduce cannot address all the issues </vt:lpstr>
      <vt:lpstr>Restrictiveness of MapReduce Programming Model</vt:lpstr>
      <vt:lpstr>Restrictiveness of MapReduce Programming Model</vt:lpstr>
      <vt:lpstr>Performance issues of multiple-sages execution</vt:lpstr>
      <vt:lpstr>From MapReduce to DAG (Computation graph) </vt:lpstr>
      <vt:lpstr>The computation graph abstraction </vt:lpstr>
      <vt:lpstr>Dataflow graph can support a wide-range of jobs</vt:lpstr>
      <vt:lpstr>A typical DAG runtime</vt:lpstr>
      <vt:lpstr>A typical DAG runtime</vt:lpstr>
      <vt:lpstr>A typical DAG runtime</vt:lpstr>
      <vt:lpstr>Scheduling in job manager</vt:lpstr>
      <vt:lpstr>Dryad proposes the DAG as distributed computing abstraction</vt:lpstr>
      <vt:lpstr>DryadLINQ: Dryad + LINQ (SQL like)</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星达 魏</cp:lastModifiedBy>
  <cp:revision>2053</cp:revision>
  <cp:lastPrinted>2020-03-02T13:38:09Z</cp:lastPrinted>
  <dcterms:created xsi:type="dcterms:W3CDTF">2017-11-24T09:35:45Z</dcterms:created>
  <dcterms:modified xsi:type="dcterms:W3CDTF">2023-12-05T07:42:35Z</dcterms:modified>
</cp:coreProperties>
</file>