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4"/>
  </p:notesMasterIdLst>
  <p:handoutMasterIdLst>
    <p:handoutMasterId r:id="rId65"/>
  </p:handoutMasterIdLst>
  <p:sldIdLst>
    <p:sldId id="2241" r:id="rId2"/>
    <p:sldId id="2468" r:id="rId3"/>
    <p:sldId id="2426" r:id="rId4"/>
    <p:sldId id="2473" r:id="rId5"/>
    <p:sldId id="2429" r:id="rId6"/>
    <p:sldId id="2471" r:id="rId7"/>
    <p:sldId id="2474" r:id="rId8"/>
    <p:sldId id="2476" r:id="rId9"/>
    <p:sldId id="2532" r:id="rId10"/>
    <p:sldId id="2493" r:id="rId11"/>
    <p:sldId id="2549" r:id="rId12"/>
    <p:sldId id="2437" r:id="rId13"/>
    <p:sldId id="2495" r:id="rId14"/>
    <p:sldId id="2492" r:id="rId15"/>
    <p:sldId id="2496" r:id="rId16"/>
    <p:sldId id="325" r:id="rId17"/>
    <p:sldId id="2550" r:id="rId18"/>
    <p:sldId id="2551" r:id="rId19"/>
    <p:sldId id="2552" r:id="rId20"/>
    <p:sldId id="294" r:id="rId21"/>
    <p:sldId id="2553" r:id="rId22"/>
    <p:sldId id="2554" r:id="rId23"/>
    <p:sldId id="322" r:id="rId24"/>
    <p:sldId id="2555" r:id="rId25"/>
    <p:sldId id="2556" r:id="rId26"/>
    <p:sldId id="313" r:id="rId27"/>
    <p:sldId id="323" r:id="rId28"/>
    <p:sldId id="2557" r:id="rId29"/>
    <p:sldId id="2499" r:id="rId30"/>
    <p:sldId id="299" r:id="rId31"/>
    <p:sldId id="298" r:id="rId32"/>
    <p:sldId id="2500" r:id="rId33"/>
    <p:sldId id="2501" r:id="rId34"/>
    <p:sldId id="2503" r:id="rId35"/>
    <p:sldId id="320" r:id="rId36"/>
    <p:sldId id="2505" r:id="rId37"/>
    <p:sldId id="2507" r:id="rId38"/>
    <p:sldId id="2508" r:id="rId39"/>
    <p:sldId id="2504" r:id="rId40"/>
    <p:sldId id="2509" r:id="rId41"/>
    <p:sldId id="2510" r:id="rId42"/>
    <p:sldId id="2511" r:id="rId43"/>
    <p:sldId id="2512" r:id="rId44"/>
    <p:sldId id="2514" r:id="rId45"/>
    <p:sldId id="2547" r:id="rId46"/>
    <p:sldId id="2517" r:id="rId47"/>
    <p:sldId id="2516" r:id="rId48"/>
    <p:sldId id="2518" r:id="rId49"/>
    <p:sldId id="2559" r:id="rId50"/>
    <p:sldId id="2519" r:id="rId51"/>
    <p:sldId id="2520" r:id="rId52"/>
    <p:sldId id="2521" r:id="rId53"/>
    <p:sldId id="2522" r:id="rId54"/>
    <p:sldId id="2523" r:id="rId55"/>
    <p:sldId id="2546" r:id="rId56"/>
    <p:sldId id="2527" r:id="rId57"/>
    <p:sldId id="2528" r:id="rId58"/>
    <p:sldId id="2529" r:id="rId59"/>
    <p:sldId id="2530" r:id="rId60"/>
    <p:sldId id="2524" r:id="rId61"/>
    <p:sldId id="2526" r:id="rId62"/>
    <p:sldId id="2525" r:id="rId6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AF7"/>
    <a:srgbClr val="0432FF"/>
    <a:srgbClr val="BE384B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24338-A026-1443-AE16-2416D8A7CF21}" v="889" dt="2024-10-10T05:41:06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29" autoAdjust="0"/>
    <p:restoredTop sz="79790" autoAdjust="0"/>
  </p:normalViewPr>
  <p:slideViewPr>
    <p:cSldViewPr>
      <p:cViewPr varScale="1">
        <p:scale>
          <a:sx n="82" d="100"/>
          <a:sy n="82" d="100"/>
        </p:scale>
        <p:origin x="176" y="1312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星达 魏" userId="ca17b13798aa44f7" providerId="LiveId" clId="{E3424338-A026-1443-AE16-2416D8A7CF21}"/>
    <pc:docChg chg="undo custSel addSld delSld modSld sldOrd">
      <pc:chgData name="星达 魏" userId="ca17b13798aa44f7" providerId="LiveId" clId="{E3424338-A026-1443-AE16-2416D8A7CF21}" dt="2024-10-10T05:41:06.039" v="1384"/>
      <pc:docMkLst>
        <pc:docMk/>
      </pc:docMkLst>
      <pc:sldChg chg="modSp">
        <pc:chgData name="星达 魏" userId="ca17b13798aa44f7" providerId="LiveId" clId="{E3424338-A026-1443-AE16-2416D8A7CF21}" dt="2024-10-10T00:47:59.252" v="192" actId="20577"/>
        <pc:sldMkLst>
          <pc:docMk/>
          <pc:sldMk cId="608534224" sldId="294"/>
        </pc:sldMkLst>
        <pc:spChg chg="mod">
          <ac:chgData name="星达 魏" userId="ca17b13798aa44f7" providerId="LiveId" clId="{E3424338-A026-1443-AE16-2416D8A7CF21}" dt="2024-10-10T00:47:59.252" v="192" actId="20577"/>
          <ac:spMkLst>
            <pc:docMk/>
            <pc:sldMk cId="608534224" sldId="294"/>
            <ac:spMk id="3" creationId="{69220784-4DC4-387A-9CE2-19B9A223112E}"/>
          </ac:spMkLst>
        </pc:spChg>
      </pc:sldChg>
      <pc:sldChg chg="modSp mod">
        <pc:chgData name="星达 魏" userId="ca17b13798aa44f7" providerId="LiveId" clId="{E3424338-A026-1443-AE16-2416D8A7CF21}" dt="2024-10-10T01:31:48.966" v="675" actId="20577"/>
        <pc:sldMkLst>
          <pc:docMk/>
          <pc:sldMk cId="1217140800" sldId="298"/>
        </pc:sldMkLst>
        <pc:spChg chg="mod">
          <ac:chgData name="星达 魏" userId="ca17b13798aa44f7" providerId="LiveId" clId="{E3424338-A026-1443-AE16-2416D8A7CF21}" dt="2024-10-10T01:31:48.966" v="675" actId="20577"/>
          <ac:spMkLst>
            <pc:docMk/>
            <pc:sldMk cId="1217140800" sldId="298"/>
            <ac:spMk id="14339" creationId="{00000000-0000-0000-0000-000000000000}"/>
          </ac:spMkLst>
        </pc:spChg>
      </pc:sldChg>
      <pc:sldChg chg="delSp modSp mod ord">
        <pc:chgData name="星达 魏" userId="ca17b13798aa44f7" providerId="LiveId" clId="{E3424338-A026-1443-AE16-2416D8A7CF21}" dt="2024-10-10T01:24:01.760" v="637" actId="478"/>
        <pc:sldMkLst>
          <pc:docMk/>
          <pc:sldMk cId="2648995352" sldId="299"/>
        </pc:sldMkLst>
        <pc:spChg chg="del">
          <ac:chgData name="星达 魏" userId="ca17b13798aa44f7" providerId="LiveId" clId="{E3424338-A026-1443-AE16-2416D8A7CF21}" dt="2024-10-10T01:24:00.182" v="636" actId="478"/>
          <ac:spMkLst>
            <pc:docMk/>
            <pc:sldMk cId="2648995352" sldId="299"/>
            <ac:spMk id="2" creationId="{00000000-0000-0000-0000-000000000000}"/>
          </ac:spMkLst>
        </pc:spChg>
        <pc:spChg chg="del">
          <ac:chgData name="星达 魏" userId="ca17b13798aa44f7" providerId="LiveId" clId="{E3424338-A026-1443-AE16-2416D8A7CF21}" dt="2024-10-10T01:24:01.760" v="637" actId="478"/>
          <ac:spMkLst>
            <pc:docMk/>
            <pc:sldMk cId="2648995352" sldId="299"/>
            <ac:spMk id="6" creationId="{00000000-0000-0000-0000-000000000000}"/>
          </ac:spMkLst>
        </pc:spChg>
        <pc:spChg chg="mod">
          <ac:chgData name="星达 魏" userId="ca17b13798aa44f7" providerId="LiveId" clId="{E3424338-A026-1443-AE16-2416D8A7CF21}" dt="2024-10-10T01:23:30.342" v="635"/>
          <ac:spMkLst>
            <pc:docMk/>
            <pc:sldMk cId="2648995352" sldId="299"/>
            <ac:spMk id="15362" creationId="{00000000-0000-0000-0000-000000000000}"/>
          </ac:spMkLst>
        </pc:spChg>
      </pc:sldChg>
      <pc:sldChg chg="modSp mod">
        <pc:chgData name="星达 魏" userId="ca17b13798aa44f7" providerId="LiveId" clId="{E3424338-A026-1443-AE16-2416D8A7CF21}" dt="2024-10-10T00:58:20.733" v="611" actId="20577"/>
        <pc:sldMkLst>
          <pc:docMk/>
          <pc:sldMk cId="3563610890" sldId="323"/>
        </pc:sldMkLst>
        <pc:spChg chg="mod">
          <ac:chgData name="星达 魏" userId="ca17b13798aa44f7" providerId="LiveId" clId="{E3424338-A026-1443-AE16-2416D8A7CF21}" dt="2024-10-10T00:58:20.733" v="611" actId="20577"/>
          <ac:spMkLst>
            <pc:docMk/>
            <pc:sldMk cId="3563610890" sldId="323"/>
            <ac:spMk id="3" creationId="{931BC09D-8AD4-3683-85B0-D9C51503E840}"/>
          </ac:spMkLst>
        </pc:spChg>
      </pc:sldChg>
      <pc:sldChg chg="delSp mod">
        <pc:chgData name="星达 魏" userId="ca17b13798aa44f7" providerId="LiveId" clId="{E3424338-A026-1443-AE16-2416D8A7CF21}" dt="2024-10-10T00:39:14.706" v="60" actId="478"/>
        <pc:sldMkLst>
          <pc:docMk/>
          <pc:sldMk cId="3179431933" sldId="325"/>
        </pc:sldMkLst>
        <pc:spChg chg="del">
          <ac:chgData name="星达 魏" userId="ca17b13798aa44f7" providerId="LiveId" clId="{E3424338-A026-1443-AE16-2416D8A7CF21}" dt="2024-10-10T00:39:14.706" v="60" actId="478"/>
          <ac:spMkLst>
            <pc:docMk/>
            <pc:sldMk cId="3179431933" sldId="325"/>
            <ac:spMk id="7" creationId="{00000000-0000-0000-0000-000000000000}"/>
          </ac:spMkLst>
        </pc:spChg>
      </pc:sldChg>
      <pc:sldChg chg="addSp modSp mod">
        <pc:chgData name="星达 魏" userId="ca17b13798aa44f7" providerId="LiveId" clId="{E3424338-A026-1443-AE16-2416D8A7CF21}" dt="2024-10-10T00:34:59.897" v="29" actId="20577"/>
        <pc:sldMkLst>
          <pc:docMk/>
          <pc:sldMk cId="3177029414" sldId="2437"/>
        </pc:sldMkLst>
        <pc:spChg chg="mod">
          <ac:chgData name="星达 魏" userId="ca17b13798aa44f7" providerId="LiveId" clId="{E3424338-A026-1443-AE16-2416D8A7CF21}" dt="2024-10-10T00:34:59.897" v="29" actId="20577"/>
          <ac:spMkLst>
            <pc:docMk/>
            <pc:sldMk cId="3177029414" sldId="2437"/>
            <ac:spMk id="3" creationId="{AE05EF97-FBDF-A14B-920F-8813BBE8F8FE}"/>
          </ac:spMkLst>
        </pc:spChg>
        <pc:spChg chg="add mod">
          <ac:chgData name="星达 魏" userId="ca17b13798aa44f7" providerId="LiveId" clId="{E3424338-A026-1443-AE16-2416D8A7CF21}" dt="2024-10-10T00:34:36.169" v="26" actId="113"/>
          <ac:spMkLst>
            <pc:docMk/>
            <pc:sldMk cId="3177029414" sldId="2437"/>
            <ac:spMk id="6" creationId="{217C601E-8271-FA40-B5CF-6478BB97D65A}"/>
          </ac:spMkLst>
        </pc:spChg>
        <pc:spChg chg="add mod">
          <ac:chgData name="星达 魏" userId="ca17b13798aa44f7" providerId="LiveId" clId="{E3424338-A026-1443-AE16-2416D8A7CF21}" dt="2024-10-10T00:34:51.997" v="28" actId="692"/>
          <ac:spMkLst>
            <pc:docMk/>
            <pc:sldMk cId="3177029414" sldId="2437"/>
            <ac:spMk id="7" creationId="{C29AAB4D-68FC-9A1F-322D-509B2151798E}"/>
          </ac:spMkLst>
        </pc:spChg>
      </pc:sldChg>
      <pc:sldChg chg="ord">
        <pc:chgData name="星达 魏" userId="ca17b13798aa44f7" providerId="LiveId" clId="{E3424338-A026-1443-AE16-2416D8A7CF21}" dt="2024-10-10T00:37:04.518" v="33" actId="20578"/>
        <pc:sldMkLst>
          <pc:docMk/>
          <pc:sldMk cId="2289455422" sldId="2492"/>
        </pc:sldMkLst>
      </pc:sldChg>
      <pc:sldChg chg="modSp mod">
        <pc:chgData name="星达 魏" userId="ca17b13798aa44f7" providerId="LiveId" clId="{E3424338-A026-1443-AE16-2416D8A7CF21}" dt="2024-10-10T00:38:43.382" v="59" actId="14100"/>
        <pc:sldMkLst>
          <pc:docMk/>
          <pc:sldMk cId="201042195" sldId="2496"/>
        </pc:sldMkLst>
        <pc:spChg chg="mod">
          <ac:chgData name="星达 魏" userId="ca17b13798aa44f7" providerId="LiveId" clId="{E3424338-A026-1443-AE16-2416D8A7CF21}" dt="2024-10-10T00:36:45.841" v="31" actId="20577"/>
          <ac:spMkLst>
            <pc:docMk/>
            <pc:sldMk cId="201042195" sldId="2496"/>
            <ac:spMk id="3" creationId="{7226712C-38DB-DD47-B0E5-A90EE31C78C2}"/>
          </ac:spMkLst>
        </pc:spChg>
        <pc:spChg chg="mod">
          <ac:chgData name="星达 魏" userId="ca17b13798aa44f7" providerId="LiveId" clId="{E3424338-A026-1443-AE16-2416D8A7CF21}" dt="2024-10-10T00:38:43.382" v="59" actId="14100"/>
          <ac:spMkLst>
            <pc:docMk/>
            <pc:sldMk cId="201042195" sldId="2496"/>
            <ac:spMk id="6" creationId="{7E3130E3-CAF5-1F46-859B-49895307C1DC}"/>
          </ac:spMkLst>
        </pc:spChg>
        <pc:spChg chg="mod">
          <ac:chgData name="星达 魏" userId="ca17b13798aa44f7" providerId="LiveId" clId="{E3424338-A026-1443-AE16-2416D8A7CF21}" dt="2024-10-10T00:36:42.889" v="30" actId="1076"/>
          <ac:spMkLst>
            <pc:docMk/>
            <pc:sldMk cId="201042195" sldId="2496"/>
            <ac:spMk id="7" creationId="{42059147-BFD0-B351-FF4D-38474F773B89}"/>
          </ac:spMkLst>
        </pc:spChg>
      </pc:sldChg>
      <pc:sldChg chg="modSp mod">
        <pc:chgData name="星达 魏" userId="ca17b13798aa44f7" providerId="LiveId" clId="{E3424338-A026-1443-AE16-2416D8A7CF21}" dt="2024-10-10T00:59:02.989" v="633" actId="1076"/>
        <pc:sldMkLst>
          <pc:docMk/>
          <pc:sldMk cId="2493499436" sldId="2499"/>
        </pc:sldMkLst>
        <pc:spChg chg="mod">
          <ac:chgData name="星达 魏" userId="ca17b13798aa44f7" providerId="LiveId" clId="{E3424338-A026-1443-AE16-2416D8A7CF21}" dt="2024-10-10T00:58:52.021" v="632" actId="20577"/>
          <ac:spMkLst>
            <pc:docMk/>
            <pc:sldMk cId="2493499436" sldId="2499"/>
            <ac:spMk id="3" creationId="{9CBFCD73-73C3-C64A-971E-7867588C49D8}"/>
          </ac:spMkLst>
        </pc:spChg>
        <pc:spChg chg="mod">
          <ac:chgData name="星达 魏" userId="ca17b13798aa44f7" providerId="LiveId" clId="{E3424338-A026-1443-AE16-2416D8A7CF21}" dt="2024-10-10T00:59:02.989" v="633" actId="1076"/>
          <ac:spMkLst>
            <pc:docMk/>
            <pc:sldMk cId="2493499436" sldId="2499"/>
            <ac:spMk id="6" creationId="{E6148756-F0A5-A5BB-BB89-F96367AD3141}"/>
          </ac:spMkLst>
        </pc:spChg>
      </pc:sldChg>
      <pc:sldChg chg="modSp add del mod">
        <pc:chgData name="星达 魏" userId="ca17b13798aa44f7" providerId="LiveId" clId="{E3424338-A026-1443-AE16-2416D8A7CF21}" dt="2024-10-10T01:36:16.646" v="834" actId="27636"/>
        <pc:sldMkLst>
          <pc:docMk/>
          <pc:sldMk cId="6761369" sldId="2500"/>
        </pc:sldMkLst>
        <pc:spChg chg="mod">
          <ac:chgData name="星达 魏" userId="ca17b13798aa44f7" providerId="LiveId" clId="{E3424338-A026-1443-AE16-2416D8A7CF21}" dt="2024-10-10T01:34:59.898" v="779" actId="20577"/>
          <ac:spMkLst>
            <pc:docMk/>
            <pc:sldMk cId="6761369" sldId="2500"/>
            <ac:spMk id="2" creationId="{744D08AF-C355-E348-B33A-CD0344B7A218}"/>
          </ac:spMkLst>
        </pc:spChg>
        <pc:spChg chg="mod">
          <ac:chgData name="星达 魏" userId="ca17b13798aa44f7" providerId="LiveId" clId="{E3424338-A026-1443-AE16-2416D8A7CF21}" dt="2024-10-10T01:36:16.646" v="834" actId="27636"/>
          <ac:spMkLst>
            <pc:docMk/>
            <pc:sldMk cId="6761369" sldId="2500"/>
            <ac:spMk id="3" creationId="{379D2725-CB55-3D45-AF15-F38FD1C712D1}"/>
          </ac:spMkLst>
        </pc:spChg>
        <pc:spChg chg="mod">
          <ac:chgData name="星达 魏" userId="ca17b13798aa44f7" providerId="LiveId" clId="{E3424338-A026-1443-AE16-2416D8A7CF21}" dt="2024-10-10T01:35:02.796" v="780" actId="1076"/>
          <ac:spMkLst>
            <pc:docMk/>
            <pc:sldMk cId="6761369" sldId="2500"/>
            <ac:spMk id="5" creationId="{DA5FB1D0-1354-BB4D-BA62-A79D13F895BA}"/>
          </ac:spMkLst>
        </pc:spChg>
      </pc:sldChg>
      <pc:sldChg chg="add">
        <pc:chgData name="星达 魏" userId="ca17b13798aa44f7" providerId="LiveId" clId="{E3424338-A026-1443-AE16-2416D8A7CF21}" dt="2024-10-10T05:41:06.039" v="1384"/>
        <pc:sldMkLst>
          <pc:docMk/>
          <pc:sldMk cId="2397357650" sldId="2504"/>
        </pc:sldMkLst>
      </pc:sldChg>
      <pc:sldChg chg="del">
        <pc:chgData name="星达 魏" userId="ca17b13798aa44f7" providerId="LiveId" clId="{E3424338-A026-1443-AE16-2416D8A7CF21}" dt="2024-10-10T05:40:59.666" v="1383" actId="2696"/>
        <pc:sldMkLst>
          <pc:docMk/>
          <pc:sldMk cId="3677241498" sldId="2504"/>
        </pc:sldMkLst>
      </pc:sldChg>
      <pc:sldChg chg="del">
        <pc:chgData name="星达 魏" userId="ca17b13798aa44f7" providerId="LiveId" clId="{E3424338-A026-1443-AE16-2416D8A7CF21}" dt="2024-10-10T02:03:17.261" v="906" actId="2696"/>
        <pc:sldMkLst>
          <pc:docMk/>
          <pc:sldMk cId="2427788625" sldId="2506"/>
        </pc:sldMkLst>
      </pc:sldChg>
      <pc:sldChg chg="modSp mod">
        <pc:chgData name="星达 魏" userId="ca17b13798aa44f7" providerId="LiveId" clId="{E3424338-A026-1443-AE16-2416D8A7CF21}" dt="2024-10-10T02:05:28.154" v="949" actId="20577"/>
        <pc:sldMkLst>
          <pc:docMk/>
          <pc:sldMk cId="3525929593" sldId="2507"/>
        </pc:sldMkLst>
        <pc:spChg chg="mod">
          <ac:chgData name="星达 魏" userId="ca17b13798aa44f7" providerId="LiveId" clId="{E3424338-A026-1443-AE16-2416D8A7CF21}" dt="2024-10-10T02:05:28.154" v="949" actId="20577"/>
          <ac:spMkLst>
            <pc:docMk/>
            <pc:sldMk cId="3525929593" sldId="2507"/>
            <ac:spMk id="3" creationId="{203531A0-BE21-BB47-B4C3-2AB294FA85F9}"/>
          </ac:spMkLst>
        </pc:spChg>
      </pc:sldChg>
      <pc:sldChg chg="ord">
        <pc:chgData name="星达 魏" userId="ca17b13798aa44f7" providerId="LiveId" clId="{E3424338-A026-1443-AE16-2416D8A7CF21}" dt="2024-10-10T02:14:50.727" v="950" actId="20578"/>
        <pc:sldMkLst>
          <pc:docMk/>
          <pc:sldMk cId="2064234836" sldId="2512"/>
        </pc:sldMkLst>
      </pc:sldChg>
      <pc:sldChg chg="modSp mod">
        <pc:chgData name="星达 魏" userId="ca17b13798aa44f7" providerId="LiveId" clId="{E3424338-A026-1443-AE16-2416D8A7CF21}" dt="2024-10-10T02:24:02.493" v="1251" actId="27636"/>
        <pc:sldMkLst>
          <pc:docMk/>
          <pc:sldMk cId="1167042495" sldId="2516"/>
        </pc:sldMkLst>
        <pc:spChg chg="mod">
          <ac:chgData name="星达 魏" userId="ca17b13798aa44f7" providerId="LiveId" clId="{E3424338-A026-1443-AE16-2416D8A7CF21}" dt="2024-10-10T02:24:02.493" v="1251" actId="27636"/>
          <ac:spMkLst>
            <pc:docMk/>
            <pc:sldMk cId="1167042495" sldId="2516"/>
            <ac:spMk id="3" creationId="{178D0EE4-7A36-B24F-9BD1-7458E06D1FE6}"/>
          </ac:spMkLst>
        </pc:spChg>
      </pc:sldChg>
      <pc:sldChg chg="modSp mod">
        <pc:chgData name="星达 魏" userId="ca17b13798aa44f7" providerId="LiveId" clId="{E3424338-A026-1443-AE16-2416D8A7CF21}" dt="2024-10-10T02:23:21.164" v="1186" actId="20577"/>
        <pc:sldMkLst>
          <pc:docMk/>
          <pc:sldMk cId="1482092582" sldId="2517"/>
        </pc:sldMkLst>
        <pc:spChg chg="mod">
          <ac:chgData name="星达 魏" userId="ca17b13798aa44f7" providerId="LiveId" clId="{E3424338-A026-1443-AE16-2416D8A7CF21}" dt="2024-10-10T02:23:21.164" v="1186" actId="20577"/>
          <ac:spMkLst>
            <pc:docMk/>
            <pc:sldMk cId="1482092582" sldId="2517"/>
            <ac:spMk id="3" creationId="{4A7A1A2A-D823-C44D-980E-D34E352480C5}"/>
          </ac:spMkLst>
        </pc:spChg>
      </pc:sldChg>
      <pc:sldChg chg="delSp mod modAnim">
        <pc:chgData name="星达 魏" userId="ca17b13798aa44f7" providerId="LiveId" clId="{E3424338-A026-1443-AE16-2416D8A7CF21}" dt="2024-10-10T01:52:30.721" v="837"/>
        <pc:sldMkLst>
          <pc:docMk/>
          <pc:sldMk cId="637007168" sldId="2536"/>
        </pc:sldMkLst>
        <pc:spChg chg="del">
          <ac:chgData name="星达 魏" userId="ca17b13798aa44f7" providerId="LiveId" clId="{E3424338-A026-1443-AE16-2416D8A7CF21}" dt="2024-10-10T01:45:24.326" v="835" actId="478"/>
          <ac:spMkLst>
            <pc:docMk/>
            <pc:sldMk cId="637007168" sldId="2536"/>
            <ac:spMk id="17" creationId="{36272A54-7002-6070-A656-EC267A846733}"/>
          </ac:spMkLst>
        </pc:spChg>
      </pc:sldChg>
      <pc:sldChg chg="modAnim">
        <pc:chgData name="星达 魏" userId="ca17b13798aa44f7" providerId="LiveId" clId="{E3424338-A026-1443-AE16-2416D8A7CF21}" dt="2024-10-10T05:37:34.477" v="1254"/>
        <pc:sldMkLst>
          <pc:docMk/>
          <pc:sldMk cId="1073290979" sldId="2537"/>
        </pc:sldMkLst>
      </pc:sldChg>
      <pc:sldChg chg="addSp modSp mod">
        <pc:chgData name="星达 魏" userId="ca17b13798aa44f7" providerId="LiveId" clId="{E3424338-A026-1443-AE16-2416D8A7CF21}" dt="2024-10-10T01:55:51.880" v="847" actId="1076"/>
        <pc:sldMkLst>
          <pc:docMk/>
          <pc:sldMk cId="3028707272" sldId="2539"/>
        </pc:sldMkLst>
        <pc:spChg chg="add mod">
          <ac:chgData name="星达 魏" userId="ca17b13798aa44f7" providerId="LiveId" clId="{E3424338-A026-1443-AE16-2416D8A7CF21}" dt="2024-10-10T01:55:51.880" v="847" actId="1076"/>
          <ac:spMkLst>
            <pc:docMk/>
            <pc:sldMk cId="3028707272" sldId="2539"/>
            <ac:spMk id="11" creationId="{44839488-740A-32D1-7AEE-3970EE122ACD}"/>
          </ac:spMkLst>
        </pc:spChg>
        <pc:spChg chg="mod">
          <ac:chgData name="星达 魏" userId="ca17b13798aa44f7" providerId="LiveId" clId="{E3424338-A026-1443-AE16-2416D8A7CF21}" dt="2024-10-10T01:55:43.090" v="845" actId="20577"/>
          <ac:spMkLst>
            <pc:docMk/>
            <pc:sldMk cId="3028707272" sldId="2539"/>
            <ac:spMk id="28" creationId="{9B7981FF-5C26-32F4-5170-2202018004F8}"/>
          </ac:spMkLst>
        </pc:spChg>
      </pc:sldChg>
      <pc:sldChg chg="modSp del mod">
        <pc:chgData name="星达 魏" userId="ca17b13798aa44f7" providerId="LiveId" clId="{E3424338-A026-1443-AE16-2416D8A7CF21}" dt="2024-10-10T01:56:09.882" v="857" actId="2696"/>
        <pc:sldMkLst>
          <pc:docMk/>
          <pc:sldMk cId="792722621" sldId="2541"/>
        </pc:sldMkLst>
        <pc:spChg chg="mod">
          <ac:chgData name="星达 魏" userId="ca17b13798aa44f7" providerId="LiveId" clId="{E3424338-A026-1443-AE16-2416D8A7CF21}" dt="2024-10-10T01:56:00.059" v="856" actId="14100"/>
          <ac:spMkLst>
            <pc:docMk/>
            <pc:sldMk cId="792722621" sldId="2541"/>
            <ac:spMk id="28" creationId="{9B7981FF-5C26-32F4-5170-2202018004F8}"/>
          </ac:spMkLst>
        </pc:spChg>
      </pc:sldChg>
      <pc:sldChg chg="del">
        <pc:chgData name="星达 魏" userId="ca17b13798aa44f7" providerId="LiveId" clId="{E3424338-A026-1443-AE16-2416D8A7CF21}" dt="2024-10-10T01:58:51.348" v="905" actId="2696"/>
        <pc:sldMkLst>
          <pc:docMk/>
          <pc:sldMk cId="614814537" sldId="2542"/>
        </pc:sldMkLst>
      </pc:sldChg>
      <pc:sldChg chg="del">
        <pc:chgData name="星达 魏" userId="ca17b13798aa44f7" providerId="LiveId" clId="{E3424338-A026-1443-AE16-2416D8A7CF21}" dt="2024-10-10T01:56:39.176" v="858" actId="2696"/>
        <pc:sldMkLst>
          <pc:docMk/>
          <pc:sldMk cId="1796946858" sldId="2543"/>
        </pc:sldMkLst>
      </pc:sldChg>
      <pc:sldChg chg="addSp modSp mod">
        <pc:chgData name="星达 魏" userId="ca17b13798aa44f7" providerId="LiveId" clId="{E3424338-A026-1443-AE16-2416D8A7CF21}" dt="2024-10-10T05:39:10.290" v="1382" actId="692"/>
        <pc:sldMkLst>
          <pc:docMk/>
          <pc:sldMk cId="3292287524" sldId="2544"/>
        </pc:sldMkLst>
        <pc:spChg chg="mod">
          <ac:chgData name="星达 魏" userId="ca17b13798aa44f7" providerId="LiveId" clId="{E3424338-A026-1443-AE16-2416D8A7CF21}" dt="2024-10-10T05:38:52.938" v="1380" actId="20577"/>
          <ac:spMkLst>
            <pc:docMk/>
            <pc:sldMk cId="3292287524" sldId="2544"/>
            <ac:spMk id="3" creationId="{2C3A507F-07B2-3E69-6E44-72F850A482B1}"/>
          </ac:spMkLst>
        </pc:spChg>
        <pc:spChg chg="add mod">
          <ac:chgData name="星达 魏" userId="ca17b13798aa44f7" providerId="LiveId" clId="{E3424338-A026-1443-AE16-2416D8A7CF21}" dt="2024-10-10T05:39:10.290" v="1382" actId="692"/>
          <ac:spMkLst>
            <pc:docMk/>
            <pc:sldMk cId="3292287524" sldId="2544"/>
            <ac:spMk id="5" creationId="{1317D358-1994-6D7F-C899-D6776C9D95BF}"/>
          </ac:spMkLst>
        </pc:spChg>
      </pc:sldChg>
      <pc:sldChg chg="modSp mod">
        <pc:chgData name="星达 魏" userId="ca17b13798aa44f7" providerId="LiveId" clId="{E3424338-A026-1443-AE16-2416D8A7CF21}" dt="2024-10-10T02:20:49.253" v="1045" actId="20577"/>
        <pc:sldMkLst>
          <pc:docMk/>
          <pc:sldMk cId="3639420373" sldId="2547"/>
        </pc:sldMkLst>
        <pc:spChg chg="mod">
          <ac:chgData name="星达 魏" userId="ca17b13798aa44f7" providerId="LiveId" clId="{E3424338-A026-1443-AE16-2416D8A7CF21}" dt="2024-10-10T02:20:10.410" v="973" actId="20577"/>
          <ac:spMkLst>
            <pc:docMk/>
            <pc:sldMk cId="3639420373" sldId="2547"/>
            <ac:spMk id="2" creationId="{7DF861AC-E42E-B288-E014-8233F2043852}"/>
          </ac:spMkLst>
        </pc:spChg>
        <pc:spChg chg="mod">
          <ac:chgData name="星达 魏" userId="ca17b13798aa44f7" providerId="LiveId" clId="{E3424338-A026-1443-AE16-2416D8A7CF21}" dt="2024-10-10T02:20:49.253" v="1045" actId="20577"/>
          <ac:spMkLst>
            <pc:docMk/>
            <pc:sldMk cId="3639420373" sldId="2547"/>
            <ac:spMk id="3" creationId="{55B3A814-CC0F-8714-41A6-FAA6B3999873}"/>
          </ac:spMkLst>
        </pc:spChg>
      </pc:sldChg>
      <pc:sldChg chg="modSp mod">
        <pc:chgData name="星达 魏" userId="ca17b13798aa44f7" providerId="LiveId" clId="{E3424338-A026-1443-AE16-2416D8A7CF21}" dt="2024-10-10T00:41:23.179" v="85" actId="20577"/>
        <pc:sldMkLst>
          <pc:docMk/>
          <pc:sldMk cId="3448725390" sldId="2550"/>
        </pc:sldMkLst>
        <pc:spChg chg="mod">
          <ac:chgData name="星达 魏" userId="ca17b13798aa44f7" providerId="LiveId" clId="{E3424338-A026-1443-AE16-2416D8A7CF21}" dt="2024-10-10T00:41:23.179" v="85" actId="20577"/>
          <ac:spMkLst>
            <pc:docMk/>
            <pc:sldMk cId="3448725390" sldId="2550"/>
            <ac:spMk id="2" creationId="{968D660F-B427-889C-D585-3FE2F27047C0}"/>
          </ac:spMkLst>
        </pc:spChg>
      </pc:sldChg>
      <pc:sldChg chg="modSp mod">
        <pc:chgData name="星达 魏" userId="ca17b13798aa44f7" providerId="LiveId" clId="{E3424338-A026-1443-AE16-2416D8A7CF21}" dt="2024-10-10T00:42:15.004" v="102" actId="20577"/>
        <pc:sldMkLst>
          <pc:docMk/>
          <pc:sldMk cId="919296952" sldId="2551"/>
        </pc:sldMkLst>
        <pc:spChg chg="mod">
          <ac:chgData name="星达 魏" userId="ca17b13798aa44f7" providerId="LiveId" clId="{E3424338-A026-1443-AE16-2416D8A7CF21}" dt="2024-10-10T00:42:15.004" v="102" actId="20577"/>
          <ac:spMkLst>
            <pc:docMk/>
            <pc:sldMk cId="919296952" sldId="2551"/>
            <ac:spMk id="6" creationId="{0456DB72-F7BD-0E4D-876C-8901452BDBEC}"/>
          </ac:spMkLst>
        </pc:spChg>
      </pc:sldChg>
      <pc:sldChg chg="modSp mod">
        <pc:chgData name="星达 魏" userId="ca17b13798aa44f7" providerId="LiveId" clId="{E3424338-A026-1443-AE16-2416D8A7CF21}" dt="2024-10-10T00:45:39.445" v="151" actId="313"/>
        <pc:sldMkLst>
          <pc:docMk/>
          <pc:sldMk cId="390773051" sldId="2552"/>
        </pc:sldMkLst>
        <pc:spChg chg="mod">
          <ac:chgData name="星达 魏" userId="ca17b13798aa44f7" providerId="LiveId" clId="{E3424338-A026-1443-AE16-2416D8A7CF21}" dt="2024-10-10T00:45:39.445" v="151" actId="313"/>
          <ac:spMkLst>
            <pc:docMk/>
            <pc:sldMk cId="390773051" sldId="2552"/>
            <ac:spMk id="3" creationId="{2BD225D2-9CFC-8F98-8A90-F185FD93DB35}"/>
          </ac:spMkLst>
        </pc:spChg>
      </pc:sldChg>
      <pc:sldChg chg="modSp mod">
        <pc:chgData name="星达 魏" userId="ca17b13798aa44f7" providerId="LiveId" clId="{E3424338-A026-1443-AE16-2416D8A7CF21}" dt="2024-10-10T00:52:37.233" v="289" actId="20577"/>
        <pc:sldMkLst>
          <pc:docMk/>
          <pc:sldMk cId="1604058310" sldId="2554"/>
        </pc:sldMkLst>
        <pc:spChg chg="mod">
          <ac:chgData name="星达 魏" userId="ca17b13798aa44f7" providerId="LiveId" clId="{E3424338-A026-1443-AE16-2416D8A7CF21}" dt="2024-10-10T00:52:37.233" v="289" actId="20577"/>
          <ac:spMkLst>
            <pc:docMk/>
            <pc:sldMk cId="1604058310" sldId="2554"/>
            <ac:spMk id="2" creationId="{4E1923CC-56CF-0B88-C0B5-AC5F85E77D1B}"/>
          </ac:spMkLst>
        </pc:spChg>
        <pc:spChg chg="mod">
          <ac:chgData name="星达 魏" userId="ca17b13798aa44f7" providerId="LiveId" clId="{E3424338-A026-1443-AE16-2416D8A7CF21}" dt="2024-10-10T00:50:06.855" v="236" actId="20577"/>
          <ac:spMkLst>
            <pc:docMk/>
            <pc:sldMk cId="1604058310" sldId="2554"/>
            <ac:spMk id="3" creationId="{EB5817EA-57D9-AEAE-1EB0-FEDF2DFD6046}"/>
          </ac:spMkLst>
        </pc:spChg>
      </pc:sldChg>
      <pc:sldChg chg="modSp mod">
        <pc:chgData name="星达 魏" userId="ca17b13798aa44f7" providerId="LiveId" clId="{E3424338-A026-1443-AE16-2416D8A7CF21}" dt="2024-10-10T00:52:45.855" v="327" actId="20577"/>
        <pc:sldMkLst>
          <pc:docMk/>
          <pc:sldMk cId="4027884735" sldId="2555"/>
        </pc:sldMkLst>
        <pc:spChg chg="mod">
          <ac:chgData name="星达 魏" userId="ca17b13798aa44f7" providerId="LiveId" clId="{E3424338-A026-1443-AE16-2416D8A7CF21}" dt="2024-10-10T00:52:45.855" v="327" actId="20577"/>
          <ac:spMkLst>
            <pc:docMk/>
            <pc:sldMk cId="4027884735" sldId="2555"/>
            <ac:spMk id="3" creationId="{30CADA41-EB61-987A-7125-84D369209FA7}"/>
          </ac:spMkLst>
        </pc:spChg>
      </pc:sldChg>
      <pc:sldChg chg="addSp modSp mod modAnim">
        <pc:chgData name="星达 魏" userId="ca17b13798aa44f7" providerId="LiveId" clId="{E3424338-A026-1443-AE16-2416D8A7CF21}" dt="2024-10-10T00:56:34.466" v="543"/>
        <pc:sldMkLst>
          <pc:docMk/>
          <pc:sldMk cId="2834996624" sldId="2556"/>
        </pc:sldMkLst>
        <pc:spChg chg="mod">
          <ac:chgData name="星达 魏" userId="ca17b13798aa44f7" providerId="LiveId" clId="{E3424338-A026-1443-AE16-2416D8A7CF21}" dt="2024-10-10T00:55:49.643" v="532" actId="400"/>
          <ac:spMkLst>
            <pc:docMk/>
            <pc:sldMk cId="2834996624" sldId="2556"/>
            <ac:spMk id="41986" creationId="{5468932A-2492-F273-121A-42C4D822C2A3}"/>
          </ac:spMkLst>
        </pc:spChg>
        <pc:cxnChg chg="add mod">
          <ac:chgData name="星达 魏" userId="ca17b13798aa44f7" providerId="LiveId" clId="{E3424338-A026-1443-AE16-2416D8A7CF21}" dt="2024-10-10T00:56:17.338" v="540" actId="692"/>
          <ac:cxnSpMkLst>
            <pc:docMk/>
            <pc:sldMk cId="2834996624" sldId="2556"/>
            <ac:cxnSpMk id="3" creationId="{E8462F04-4C7B-0234-0028-5EC7C75DF491}"/>
          </ac:cxnSpMkLst>
        </pc:cxnChg>
      </pc:sldChg>
      <pc:sldChg chg="modAnim">
        <pc:chgData name="星达 魏" userId="ca17b13798aa44f7" providerId="LiveId" clId="{E3424338-A026-1443-AE16-2416D8A7CF21}" dt="2024-10-10T02:25:41.746" v="1252"/>
        <pc:sldMkLst>
          <pc:docMk/>
          <pc:sldMk cId="3223698623" sldId="2559"/>
        </pc:sldMkLst>
      </pc:sldChg>
      <pc:sldChg chg="modSp add mod">
        <pc:chgData name="星达 魏" userId="ca17b13798aa44f7" providerId="LiveId" clId="{E3424338-A026-1443-AE16-2416D8A7CF21}" dt="2024-10-10T01:57:10.290" v="904" actId="20577"/>
        <pc:sldMkLst>
          <pc:docMk/>
          <pc:sldMk cId="672971081" sldId="2560"/>
        </pc:sldMkLst>
        <pc:spChg chg="mod">
          <ac:chgData name="星达 魏" userId="ca17b13798aa44f7" providerId="LiveId" clId="{E3424338-A026-1443-AE16-2416D8A7CF21}" dt="2024-10-10T01:57:04.415" v="895" actId="20577"/>
          <ac:spMkLst>
            <pc:docMk/>
            <pc:sldMk cId="672971081" sldId="2560"/>
            <ac:spMk id="2" creationId="{E7873E01-A8D2-429A-CA93-F03F7B5A532C}"/>
          </ac:spMkLst>
        </pc:spChg>
        <pc:spChg chg="mod">
          <ac:chgData name="星达 魏" userId="ca17b13798aa44f7" providerId="LiveId" clId="{E3424338-A026-1443-AE16-2416D8A7CF21}" dt="2024-10-10T01:57:10.290" v="904" actId="20577"/>
          <ac:spMkLst>
            <pc:docMk/>
            <pc:sldMk cId="672971081" sldId="2560"/>
            <ac:spMk id="3" creationId="{7A5B7086-3B05-DD46-96C8-E6009488603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2025/9/30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2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51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disk-less workstations: </a:t>
            </a:r>
            <a:r>
              <a:rPr kumimoji="1" lang="zh-CN" altLang="en-US" dirty="0"/>
              <a:t>避免反复存</a:t>
            </a:r>
            <a:r>
              <a:rPr kumimoji="1" lang="en-US" altLang="zh-CN" dirty="0"/>
              <a:t>OS</a:t>
            </a:r>
            <a:r>
              <a:rPr kumimoji="1" lang="zh-CN" altLang="en-US" dirty="0"/>
              <a:t>镜像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845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92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108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BD363-3E13-5813-0350-934E26261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81E7E7-9EA7-D72C-9816-0811ADCCE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104460-23D4-AF11-EC26-0DF89C8D0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B73F6555-98EC-89E2-D32B-5AC486D0FF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429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144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31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42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025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Based on our previous illustration, but make some extension based on Google’s internal need, or made some trade-offs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976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7E4D-7E5C-8B47-60BE-235C3FD15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19DA333-9704-029E-9A6C-E1488377F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0032BDA-73D7-9EA7-B96C-A149431E3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5A4E4C-318C-606E-F14E-39DA4D3B8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215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assumptions are just listed in the paper, lack a detailed descriptions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89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337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frequent communication? Reduce communicate to the master for append, which is common in GFS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What does TCP mean? Reduce #communications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423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658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no caching? “</a:t>
            </a:r>
            <a:r>
              <a:rPr lang="en-US" altLang="zh-CN" dirty="0"/>
              <a:t>Client caches offer little benefit because most applications stream through huge files or have working sets too large to be cached.”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022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two phases? Primary should guarantee the same order for applying chunks.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38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0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410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gif"/><Relationship Id="rId12" Type="http://schemas.openxmlformats.org/officeDocument/2006/relationships/image" Target="../media/image24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file system (DFS):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2800" dirty="0">
                <a:latin typeface="+mn-lt"/>
              </a:rPr>
              <a:t>NFS &amp; GFS</a:t>
            </a:r>
            <a:endParaRPr kumimoji="1" lang="zh-CN" altLang="en-US" sz="28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Xia/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Wei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305772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Rong </a:t>
            </a:r>
            <a:r>
              <a:rPr kumimoji="1"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lecture: single-machine file system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507BA94D-8AB5-A24B-96EC-1A61E663A084}"/>
              </a:ext>
            </a:extLst>
          </p:cNvPr>
          <p:cNvSpPr/>
          <p:nvPr/>
        </p:nvSpPr>
        <p:spPr>
          <a:xfrm>
            <a:off x="-180526" y="2765048"/>
            <a:ext cx="5893688" cy="3269042"/>
          </a:xfrm>
          <a:prstGeom prst="rect">
            <a:avLst/>
          </a:prstGeom>
          <a:solidFill>
            <a:schemeClr val="bg1">
              <a:alpha val="45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AD1DC2A0-F4A7-AD4B-B720-597B2D2D89AD}"/>
              </a:ext>
            </a:extLst>
          </p:cNvPr>
          <p:cNvCxnSpPr>
            <a:cxnSpLocks/>
          </p:cNvCxnSpPr>
          <p:nvPr/>
        </p:nvCxnSpPr>
        <p:spPr>
          <a:xfrm>
            <a:off x="-85298" y="4494923"/>
            <a:ext cx="5860507" cy="6295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线连接符 138">
            <a:extLst>
              <a:ext uri="{FF2B5EF4-FFF2-40B4-BE49-F238E27FC236}">
                <a16:creationId xmlns:a16="http://schemas.microsoft.com/office/drawing/2014/main" id="{93742414-23D5-A34D-9D94-9DD0120E00E3}"/>
              </a:ext>
            </a:extLst>
          </p:cNvPr>
          <p:cNvCxnSpPr>
            <a:cxnSpLocks/>
          </p:cNvCxnSpPr>
          <p:nvPr/>
        </p:nvCxnSpPr>
        <p:spPr>
          <a:xfrm>
            <a:off x="5535708" y="4395179"/>
            <a:ext cx="469392" cy="2161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矩形 151">
            <a:extLst>
              <a:ext uri="{FF2B5EF4-FFF2-40B4-BE49-F238E27FC236}">
                <a16:creationId xmlns:a16="http://schemas.microsoft.com/office/drawing/2014/main" id="{DFECF0F7-ECB6-B349-AC66-7FC280FE0179}"/>
              </a:ext>
            </a:extLst>
          </p:cNvPr>
          <p:cNvSpPr/>
          <p:nvPr/>
        </p:nvSpPr>
        <p:spPr>
          <a:xfrm>
            <a:off x="5043299" y="908326"/>
            <a:ext cx="4941537" cy="2226187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4" name="图片 133">
            <a:extLst>
              <a:ext uri="{FF2B5EF4-FFF2-40B4-BE49-F238E27FC236}">
                <a16:creationId xmlns:a16="http://schemas.microsoft.com/office/drawing/2014/main" id="{6BFDC638-3295-7C49-8EAC-E41661882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298" y="1674705"/>
            <a:ext cx="5634991" cy="27758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53" name="图片 152">
            <a:extLst>
              <a:ext uri="{FF2B5EF4-FFF2-40B4-BE49-F238E27FC236}">
                <a16:creationId xmlns:a16="http://schemas.microsoft.com/office/drawing/2014/main" id="{07EB4173-813F-834D-8A47-E6F74981DC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878" y="1043111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4" name="矩形 153">
            <a:extLst>
              <a:ext uri="{FF2B5EF4-FFF2-40B4-BE49-F238E27FC236}">
                <a16:creationId xmlns:a16="http://schemas.microsoft.com/office/drawing/2014/main" id="{3A15D479-48CF-CB40-B978-1868FA14E708}"/>
              </a:ext>
            </a:extLst>
          </p:cNvPr>
          <p:cNvSpPr/>
          <p:nvPr/>
        </p:nvSpPr>
        <p:spPr>
          <a:xfrm>
            <a:off x="4281224" y="895186"/>
            <a:ext cx="181413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rgbClr val="BE384B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55" name="直线连接符 154">
            <a:extLst>
              <a:ext uri="{FF2B5EF4-FFF2-40B4-BE49-F238E27FC236}">
                <a16:creationId xmlns:a16="http://schemas.microsoft.com/office/drawing/2014/main" id="{4EF71910-95AF-BE42-8AD4-F9953AC88CA2}"/>
              </a:ext>
            </a:extLst>
          </p:cNvPr>
          <p:cNvCxnSpPr>
            <a:cxnSpLocks/>
            <a:stCxn id="154" idx="3"/>
          </p:cNvCxnSpPr>
          <p:nvPr/>
        </p:nvCxnSpPr>
        <p:spPr>
          <a:xfrm>
            <a:off x="6095359" y="1079852"/>
            <a:ext cx="540322" cy="40684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4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>
                <a:ea typeface="MS PGothic" charset="0"/>
              </a:rPr>
              <a:t>-</a:t>
            </a:r>
            <a:r>
              <a:rPr lang="en-US" altLang="zh-CN" dirty="0">
                <a:ea typeface="MS PGothic" charset="0"/>
              </a:rPr>
              <a:t>-</a:t>
            </a:r>
            <a:r>
              <a:rPr lang="en-US" altLang="zh-CN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Key components in distributed systems </a:t>
            </a:r>
          </a:p>
          <a:p>
            <a:pPr lvl="1"/>
            <a:r>
              <a:rPr kumimoji="1" lang="en-US" altLang="zh-CN" dirty="0"/>
              <a:t>Stores large blob of data, intermediate results, database/KV backends, etc.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system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13742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the help of RPC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We can now build distributed file system!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515826-B9BB-DC47-BA38-7503AFBF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for accessing remote files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7344E9-F57B-DC44-93BE-1186EA92F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312368"/>
          </a:xfrm>
        </p:spPr>
        <p:txBody>
          <a:bodyPr/>
          <a:lstStyle/>
          <a:p>
            <a:r>
              <a:rPr kumimoji="1" lang="en-US" altLang="zh-CN" b="0" dirty="0"/>
              <a:t>Many familiar ways, </a:t>
            </a:r>
            <a:r>
              <a:rPr kumimoji="1" lang="en-US" altLang="zh-CN" dirty="0">
                <a:solidFill>
                  <a:srgbClr val="BE384B"/>
                </a:solidFill>
              </a:rPr>
              <a:t>FTP</a:t>
            </a:r>
            <a:r>
              <a:rPr kumimoji="1" lang="en-US" altLang="zh-CN" b="0" dirty="0"/>
              <a:t>, </a:t>
            </a:r>
            <a:r>
              <a:rPr kumimoji="1" lang="en-US" altLang="zh-CN" dirty="0">
                <a:solidFill>
                  <a:srgbClr val="BE384B"/>
                </a:solidFill>
              </a:rPr>
              <a:t>telnet</a:t>
            </a:r>
            <a:r>
              <a:rPr kumimoji="1" lang="en-US" altLang="zh-CN" b="0" dirty="0"/>
              <a:t>, </a:t>
            </a:r>
            <a:r>
              <a:rPr kumimoji="1" lang="zh-CN" altLang="en-US" b="0" dirty="0"/>
              <a:t>网盘</a:t>
            </a:r>
            <a:r>
              <a:rPr kumimoji="1" lang="en-US" altLang="zh-CN" b="0" dirty="0"/>
              <a:t>…</a:t>
            </a:r>
          </a:p>
          <a:p>
            <a:pPr lvl="1"/>
            <a:r>
              <a:rPr kumimoji="1" lang="en-US" altLang="zh-CN" b="0" dirty="0"/>
              <a:t>Explicit access (knowing it is a distributed file system) </a:t>
            </a:r>
          </a:p>
          <a:p>
            <a:pPr lvl="1"/>
            <a:r>
              <a:rPr kumimoji="1" lang="en-US" altLang="zh-CN" b="0" dirty="0"/>
              <a:t>User-directed connection to access remote resource</a:t>
            </a:r>
          </a:p>
          <a:p>
            <a:endParaRPr kumimoji="1" lang="en-US" altLang="zh-CN" b="0" dirty="0"/>
          </a:p>
          <a:p>
            <a:r>
              <a:rPr kumimoji="1" lang="en-US" altLang="zh-CN" b="0" dirty="0"/>
              <a:t>There is also transparent approach </a:t>
            </a:r>
          </a:p>
          <a:p>
            <a:pPr lvl="1"/>
            <a:r>
              <a:rPr kumimoji="1" lang="en-US" altLang="zh-CN" b="0" dirty="0"/>
              <a:t>E.g., NFS, GFS, etc. </a:t>
            </a:r>
          </a:p>
          <a:p>
            <a:pPr lvl="1"/>
            <a:r>
              <a:rPr kumimoji="1" lang="en-US" altLang="zh-CN" b="0" dirty="0"/>
              <a:t>Applications </a:t>
            </a:r>
            <a:r>
              <a:rPr kumimoji="1" lang="en-US" altLang="zh-CN" dirty="0"/>
              <a:t>access the remote files like a local file 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E81DD7-4209-7043-AFC7-B16CB24D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044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3E4A0B-8A1D-C748-A946-BBF442E4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E9CFDF-F777-A04A-B8AC-9C69A2662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Upload/Download </a:t>
            </a:r>
            <a:r>
              <a:rPr kumimoji="1" lang="en" altLang="zh-CN" b="0" dirty="0">
                <a:highlight>
                  <a:srgbClr val="FFFF00"/>
                </a:highlight>
              </a:rPr>
              <a:t>model (E.g., FTP)</a:t>
            </a:r>
          </a:p>
          <a:p>
            <a:pPr lvl="1"/>
            <a:r>
              <a:rPr kumimoji="1" lang="en" altLang="zh-CN" dirty="0"/>
              <a:t>Read file: copy file from server to client</a:t>
            </a:r>
          </a:p>
          <a:p>
            <a:pPr lvl="1"/>
            <a:r>
              <a:rPr kumimoji="1" lang="en" altLang="zh-CN" dirty="0"/>
              <a:t>Write file: copy file from client to server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Simple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Problems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Wasteful</a:t>
            </a:r>
            <a:r>
              <a:rPr kumimoji="1" lang="en" altLang="zh-CN" dirty="0"/>
              <a:t> “what if client needs small piece</a:t>
            </a:r>
            <a:r>
              <a:rPr kumimoji="1" lang="en-US" altLang="zh-CN" dirty="0"/>
              <a:t>s</a:t>
            </a:r>
            <a:r>
              <a:rPr kumimoji="1" lang="en" altLang="zh-CN" dirty="0"/>
              <a:t>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Problematic</a:t>
            </a:r>
            <a:r>
              <a:rPr kumimoji="1" lang="en" altLang="zh-CN" dirty="0"/>
              <a:t> “what if client does</a:t>
            </a:r>
            <a:r>
              <a:rPr kumimoji="1" lang="zh-CN" altLang="en-US" dirty="0"/>
              <a:t> </a:t>
            </a:r>
            <a:r>
              <a:rPr kumimoji="1" lang="en" altLang="zh-CN" dirty="0"/>
              <a:t>n</a:t>
            </a:r>
            <a:r>
              <a:rPr kumimoji="1" lang="en-US" altLang="zh-CN" dirty="0"/>
              <a:t>o</a:t>
            </a:r>
            <a:r>
              <a:rPr kumimoji="1" lang="en" altLang="zh-CN" dirty="0"/>
              <a:t>t have enough space?”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Consistency</a:t>
            </a:r>
            <a:r>
              <a:rPr kumimoji="1" lang="en" altLang="zh-CN" dirty="0"/>
              <a:t> “what if others modify the same file?”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F09014-BC92-6240-98D1-AAC54D38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96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B8BFBD-578F-BB41-82A3-FB7C1C30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47D97-7BD7-6D4E-BB70-5957FC1CD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Remote access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endParaRPr kumimoji="1" lang="en" altLang="zh-CN" b="0" dirty="0">
              <a:highlight>
                <a:srgbClr val="FFFF00"/>
              </a:highlight>
            </a:endParaRPr>
          </a:p>
          <a:p>
            <a:pPr lvl="1"/>
            <a:r>
              <a:rPr kumimoji="1" lang="en" altLang="zh-CN" dirty="0"/>
              <a:t>File service provide functional interface w</a:t>
            </a:r>
            <a:r>
              <a:rPr kumimoji="1" lang="en-US" altLang="zh-CN" dirty="0" err="1"/>
              <a:t>ith</a:t>
            </a:r>
            <a:r>
              <a:rPr kumimoji="1" lang="en" altLang="zh-CN" dirty="0"/>
              <a:t> RPC</a:t>
            </a:r>
            <a:br>
              <a:rPr kumimoji="1" lang="en" altLang="zh-CN" dirty="0"/>
            </a:br>
            <a:r>
              <a:rPr kumimoji="1" lang="en" altLang="zh-CN" dirty="0"/>
              <a:t>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create, delete, read, write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etc</a:t>
            </a:r>
            <a:r>
              <a:rPr kumimoji="1" lang="en-US" altLang="zh-CN" dirty="0"/>
              <a:t>.</a:t>
            </a:r>
            <a:r>
              <a:rPr kumimoji="1" lang="en" altLang="zh-CN" dirty="0"/>
              <a:t>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Client gets only what’s needed</a:t>
            </a:r>
          </a:p>
          <a:p>
            <a:pPr lvl="1"/>
            <a:r>
              <a:rPr kumimoji="1" lang="en" altLang="zh-CN" dirty="0"/>
              <a:t>Server can manage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</a:t>
            </a:r>
            <a:r>
              <a:rPr kumimoji="1" lang="en" altLang="zh-CN" dirty="0"/>
              <a:t> view of file system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dirty="0"/>
              <a:t>Possible server and network problem (e.g., congestion)</a:t>
            </a:r>
          </a:p>
          <a:p>
            <a:pPr lvl="2"/>
            <a:r>
              <a:rPr kumimoji="1" lang="en" altLang="zh-CN" dirty="0"/>
              <a:t>Servers are accessed for duration of file access</a:t>
            </a:r>
          </a:p>
          <a:p>
            <a:pPr lvl="2"/>
            <a:r>
              <a:rPr kumimoji="1" lang="en" altLang="zh-CN" dirty="0"/>
              <a:t>Same data may be requested repeatedly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6BF50A-2CE7-A849-98D0-F9608779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48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NFS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 RPC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6727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3482-05BF-E340-8C39-01529520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 dirty="0"/>
              <a:t>NFS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0432FF"/>
                </a:solidFill>
              </a:rPr>
              <a:t>N</a:t>
            </a:r>
            <a:r>
              <a:rPr kumimoji="1" lang="en" altLang="zh-CN" dirty="0"/>
              <a:t>etwork </a:t>
            </a:r>
            <a:r>
              <a:rPr kumimoji="1" lang="en" altLang="zh-CN" b="1" dirty="0">
                <a:solidFill>
                  <a:srgbClr val="0432FF"/>
                </a:solidFill>
              </a:rPr>
              <a:t>F</a:t>
            </a:r>
            <a:r>
              <a:rPr kumimoji="1" lang="en" altLang="zh-CN" dirty="0"/>
              <a:t>ile </a:t>
            </a:r>
            <a:r>
              <a:rPr kumimoji="1" lang="en" altLang="zh-CN" b="1" dirty="0">
                <a:solidFill>
                  <a:srgbClr val="0432FF"/>
                </a:solidFill>
              </a:rPr>
              <a:t>S</a:t>
            </a:r>
            <a:r>
              <a:rPr kumimoji="1" lang="en" altLang="zh-CN" dirty="0"/>
              <a:t>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F0509-C9DE-6748-A5E7-23803517B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Design Goals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(by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Sun, 1980s, designed for workstations</a:t>
            </a:r>
            <a:r>
              <a:rPr kumimoji="1" lang="en-US" altLang="zh-CN" b="0" dirty="0"/>
              <a:t>)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Any machine can be a client or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" altLang="zh-CN" dirty="0"/>
              <a:t>server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 err="1"/>
              <a:t>upport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diskless</a:t>
            </a:r>
            <a:r>
              <a:rPr kumimoji="1" lang="en" altLang="zh-CN" dirty="0"/>
              <a:t> workstations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Support</a:t>
            </a:r>
            <a:r>
              <a:rPr kumimoji="1" lang="en" altLang="zh-CN" b="1" dirty="0">
                <a:solidFill>
                  <a:srgbClr val="BE384B"/>
                </a:solidFill>
              </a:rPr>
              <a:t> Heterogeneous</a:t>
            </a:r>
            <a:r>
              <a:rPr kumimoji="1" lang="en" altLang="zh-CN" dirty="0"/>
              <a:t> deployment</a:t>
            </a:r>
          </a:p>
          <a:p>
            <a:pPr lvl="2"/>
            <a:r>
              <a:rPr kumimoji="1" lang="en" altLang="zh-CN" dirty="0"/>
              <a:t>Different HW, OS, underlying file system</a:t>
            </a:r>
          </a:p>
          <a:p>
            <a:pPr lvl="1"/>
            <a:r>
              <a:rPr kumimoji="1" lang="en" altLang="zh-CN" dirty="0"/>
              <a:t>Access </a:t>
            </a:r>
            <a:r>
              <a:rPr kumimoji="1" lang="en" altLang="zh-CN" b="1" dirty="0">
                <a:solidFill>
                  <a:srgbClr val="BE384B"/>
                </a:solidFill>
              </a:rPr>
              <a:t>transparency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Use </a:t>
            </a:r>
            <a:r>
              <a:rPr kumimoji="1" lang="en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remote access model </a:t>
            </a:r>
          </a:p>
          <a:p>
            <a:pPr lvl="1"/>
            <a:r>
              <a:rPr kumimoji="1" lang="en" altLang="zh-CN" dirty="0"/>
              <a:t>Recovery from </a:t>
            </a:r>
            <a:r>
              <a:rPr kumimoji="1" lang="en" altLang="zh-CN" b="1" dirty="0">
                <a:solidFill>
                  <a:srgbClr val="C00000"/>
                </a:solidFill>
              </a:rPr>
              <a:t>failure</a:t>
            </a:r>
          </a:p>
          <a:p>
            <a:pPr lvl="2"/>
            <a:r>
              <a:rPr kumimoji="1" lang="en" altLang="zh-CN" dirty="0"/>
              <a:t>Stateless, UDP, client retries</a:t>
            </a:r>
          </a:p>
          <a:p>
            <a:pPr lvl="1"/>
            <a:r>
              <a:rPr kumimoji="1" lang="en" altLang="zh-CN" dirty="0"/>
              <a:t>High </a:t>
            </a:r>
            <a:r>
              <a:rPr kumimoji="1" lang="en" altLang="zh-CN" b="1" dirty="0">
                <a:solidFill>
                  <a:srgbClr val="BE384B"/>
                </a:solidFill>
              </a:rPr>
              <a:t>performance</a:t>
            </a:r>
          </a:p>
          <a:p>
            <a:pPr lvl="2"/>
            <a:r>
              <a:rPr kumimoji="1" lang="en" altLang="zh-CN" dirty="0"/>
              <a:t>Use caching and read-ahead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17699-A214-3C41-BF9A-0E898FB5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17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4F833-214A-6AF5-16CA-96CE3F7CE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49D62-B16B-FFDF-FC3B-ED995DCF4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F65BE49-067C-B440-20C1-DB5401ECF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Question</a:t>
            </a:r>
            <a:r>
              <a:rPr lang="en-US" altLang="zh-CN" kern="0" dirty="0">
                <a:solidFill>
                  <a:srgbClr val="BE384B"/>
                </a:solidFill>
                <a:ea typeface="+mn-ea"/>
              </a:rPr>
              <a:t>: can we simply replace the APIs (e.g., open, read/write, </a:t>
            </a:r>
            <a:r>
              <a:rPr lang="en-US" altLang="zh-CN" kern="0" dirty="0" err="1">
                <a:solidFill>
                  <a:srgbClr val="BE384B"/>
                </a:solidFill>
                <a:ea typeface="+mn-ea"/>
              </a:rPr>
              <a:t>etc</a:t>
            </a:r>
            <a:r>
              <a:rPr lang="en-US" altLang="zh-CN" kern="0" dirty="0">
                <a:solidFill>
                  <a:srgbClr val="BE384B"/>
                </a:solidFill>
                <a:ea typeface="+mn-ea"/>
              </a:rPr>
              <a:t>) in the </a:t>
            </a:r>
            <a:r>
              <a:rPr lang="en-US" altLang="zh-CN" kern="0" dirty="0" err="1">
                <a:solidFill>
                  <a:srgbClr val="BE384B"/>
                </a:solidFill>
                <a:ea typeface="+mn-ea"/>
              </a:rPr>
              <a:t>inode</a:t>
            </a:r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filesystem to the RPC part for DFS?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9411BA-BAC2-0740-E50C-B73108C04CB7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1326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the file system API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strike="sngStrike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7C601E-8271-FA40-B5CF-6478BB97D65A}"/>
              </a:ext>
            </a:extLst>
          </p:cNvPr>
          <p:cNvSpPr txBox="1"/>
          <p:nvPr/>
        </p:nvSpPr>
        <p:spPr>
          <a:xfrm>
            <a:off x="3059832" y="3433564"/>
            <a:ext cx="4662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Remote procedure call </a:t>
            </a:r>
            <a:endParaRPr lang="zh-CN" altLang="en-US" b="1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C29AAB4D-68FC-9A1F-322D-509B2151798E}"/>
              </a:ext>
            </a:extLst>
          </p:cNvPr>
          <p:cNvSpPr/>
          <p:nvPr/>
        </p:nvSpPr>
        <p:spPr>
          <a:xfrm>
            <a:off x="2627256" y="3624146"/>
            <a:ext cx="495085" cy="423747"/>
          </a:xfrm>
          <a:custGeom>
            <a:avLst/>
            <a:gdLst>
              <a:gd name="connsiteX0" fmla="*/ 294364 w 495085"/>
              <a:gd name="connsiteY0" fmla="*/ 423747 h 423747"/>
              <a:gd name="connsiteX1" fmla="*/ 4432 w 495085"/>
              <a:gd name="connsiteY1" fmla="*/ 100361 h 423747"/>
              <a:gd name="connsiteX2" fmla="*/ 495085 w 495085"/>
              <a:gd name="connsiteY2" fmla="*/ 0 h 423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085" h="423747">
                <a:moveTo>
                  <a:pt x="294364" y="423747"/>
                </a:moveTo>
                <a:cubicBezTo>
                  <a:pt x="132671" y="297366"/>
                  <a:pt x="-29021" y="170985"/>
                  <a:pt x="4432" y="100361"/>
                </a:cubicBezTo>
                <a:cubicBezTo>
                  <a:pt x="37885" y="29737"/>
                  <a:pt x="266485" y="14868"/>
                  <a:pt x="495085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DF9B5-5A6D-1E4F-9E34-930EFEC7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implemented in NFS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B20A02-6539-574D-86D0-99C90353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151871C-D95B-E042-881F-32092C2CA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8" y="1056609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9C355B7B-5EE5-AF4C-894B-892C752B8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4" y="1125532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is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OPEN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and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CLOSE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?</a:t>
            </a:r>
            <a:endParaRPr lang="zh-CN" altLang="en-US" b="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BA1846A-6C3B-EC7F-D24A-DEBA53948744}"/>
              </a:ext>
            </a:extLst>
          </p:cNvPr>
          <p:cNvGrpSpPr/>
          <p:nvPr/>
        </p:nvGrpSpPr>
        <p:grpSpPr>
          <a:xfrm>
            <a:off x="4788024" y="3433564"/>
            <a:ext cx="2064420" cy="792088"/>
            <a:chOff x="4788024" y="3433564"/>
            <a:chExt cx="2064420" cy="792088"/>
          </a:xfrm>
        </p:grpSpPr>
        <p:sp>
          <p:nvSpPr>
            <p:cNvPr id="3" name="椭圆形标注 2">
              <a:extLst>
                <a:ext uri="{FF2B5EF4-FFF2-40B4-BE49-F238E27FC236}">
                  <a16:creationId xmlns:a16="http://schemas.microsoft.com/office/drawing/2014/main" id="{98617323-DCDA-4259-45F1-90ED889ADA90}"/>
                </a:ext>
              </a:extLst>
            </p:cNvPr>
            <p:cNvSpPr/>
            <p:nvPr/>
          </p:nvSpPr>
          <p:spPr>
            <a:xfrm>
              <a:off x="4788024" y="3433564"/>
              <a:ext cx="1853827" cy="792088"/>
            </a:xfrm>
            <a:prstGeom prst="wedgeEllipseCallout">
              <a:avLst>
                <a:gd name="adj1" fmla="val -89169"/>
                <a:gd name="adj2" fmla="val 8331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FEC6446C-CF2B-6461-EFAB-AC5F05C49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228" y="3629553"/>
              <a:ext cx="194421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What is </a:t>
              </a:r>
              <a:r>
                <a:rPr lang="en-US" altLang="zh-CN" b="0" dirty="0" err="1">
                  <a:latin typeface="Courier New" panose="02070309020205020404" pitchFamily="49" charset="0"/>
                  <a:ea typeface="等线" panose="02010600030101010101" pitchFamily="2" charset="-122"/>
                  <a:cs typeface="Courier New" panose="02070309020205020404" pitchFamily="49" charset="0"/>
                </a:rPr>
                <a:t>fh</a:t>
              </a:r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?</a:t>
              </a:r>
              <a:endParaRPr lang="zh-CN" altLang="en-US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B243F65-E689-1750-D5DC-12DE3BAE6B6D}"/>
              </a:ext>
            </a:extLst>
          </p:cNvPr>
          <p:cNvGrpSpPr/>
          <p:nvPr/>
        </p:nvGrpSpPr>
        <p:grpSpPr>
          <a:xfrm>
            <a:off x="2195736" y="2017608"/>
            <a:ext cx="2064420" cy="792088"/>
            <a:chOff x="2195736" y="2017608"/>
            <a:chExt cx="2064420" cy="792088"/>
          </a:xfrm>
        </p:grpSpPr>
        <p:sp>
          <p:nvSpPr>
            <p:cNvPr id="8" name="椭圆形标注 7">
              <a:extLst>
                <a:ext uri="{FF2B5EF4-FFF2-40B4-BE49-F238E27FC236}">
                  <a16:creationId xmlns:a16="http://schemas.microsoft.com/office/drawing/2014/main" id="{B0C866BE-250E-A1EA-437A-5294B980D7C4}"/>
                </a:ext>
              </a:extLst>
            </p:cNvPr>
            <p:cNvSpPr/>
            <p:nvPr/>
          </p:nvSpPr>
          <p:spPr>
            <a:xfrm>
              <a:off x="2195736" y="2017608"/>
              <a:ext cx="1853827" cy="792088"/>
            </a:xfrm>
            <a:prstGeom prst="wedgeEllipseCallout">
              <a:avLst>
                <a:gd name="adj1" fmla="val -89169"/>
                <a:gd name="adj2" fmla="val 8331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553DE078-D175-CA9E-2D4C-C7AB06ADA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5940" y="2213597"/>
              <a:ext cx="194421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why </a:t>
              </a:r>
              <a:r>
                <a:rPr lang="en-US" altLang="zh-CN" b="0" dirty="0">
                  <a:latin typeface="Century Gothic" panose="020B0502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offset</a:t>
              </a:r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?</a:t>
              </a:r>
              <a:endParaRPr lang="zh-CN" altLang="en-US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8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2D6B3-0574-EF46-B0BA-E15ACC2EC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 step-by-step: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D0670E-DFB1-A045-AFE4-46C82B34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Static mounting</a:t>
            </a:r>
          </a:p>
          <a:p>
            <a:pPr lvl="1"/>
            <a:r>
              <a:rPr kumimoji="1" lang="en" altLang="zh-CN" dirty="0"/>
              <a:t>mount request contacts server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669F53-485F-C246-90C4-D8C9EF38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2A48AF-5779-324E-960E-2D1931EC62EC}"/>
              </a:ext>
            </a:extLst>
          </p:cNvPr>
          <p:cNvSpPr/>
          <p:nvPr/>
        </p:nvSpPr>
        <p:spPr>
          <a:xfrm>
            <a:off x="2483769" y="2105934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/>
              <a:t>add list of shared directories to </a:t>
            </a:r>
            <a:r>
              <a:rPr lang="en-US" altLang="zh-CN" dirty="0">
                <a:solidFill>
                  <a:srgbClr val="0033CC"/>
                </a:solidFill>
              </a:rPr>
              <a:t>/</a:t>
            </a:r>
            <a:r>
              <a:rPr lang="en-US" altLang="zh-CN" dirty="0" err="1">
                <a:solidFill>
                  <a:srgbClr val="0033CC"/>
                </a:solidFill>
              </a:rPr>
              <a:t>etc</a:t>
            </a:r>
            <a:r>
              <a:rPr lang="en-US" altLang="zh-CN" dirty="0">
                <a:solidFill>
                  <a:srgbClr val="0033CC"/>
                </a:solidFill>
              </a:rPr>
              <a:t>/exports</a:t>
            </a:r>
            <a:endParaRPr lang="en-US" altLang="zh-CN" b="1" dirty="0">
              <a:solidFill>
                <a:srgbClr val="0033CC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DBE2D02-458D-A349-BED7-5F183CF926C4}"/>
              </a:ext>
            </a:extLst>
          </p:cNvPr>
          <p:cNvSpPr/>
          <p:nvPr/>
        </p:nvSpPr>
        <p:spPr>
          <a:xfrm>
            <a:off x="2483768" y="2588951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>
                <a:solidFill>
                  <a:srgbClr val="0033CC"/>
                </a:solidFill>
              </a:rPr>
              <a:t>mount 192.168.1.100:/users/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r>
              <a:rPr lang="en-US" altLang="zh-CN" dirty="0">
                <a:solidFill>
                  <a:srgbClr val="0033CC"/>
                </a:solidFill>
              </a:rPr>
              <a:t> /home/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endParaRPr lang="en-US" altLang="zh-CN" dirty="0">
              <a:solidFill>
                <a:srgbClr val="0033CC"/>
              </a:solidFill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5268366-3D25-574A-B399-0EFC60BBA783}"/>
              </a:ext>
            </a:extLst>
          </p:cNvPr>
          <p:cNvSpPr/>
          <p:nvPr/>
        </p:nvSpPr>
        <p:spPr>
          <a:xfrm>
            <a:off x="1457769" y="2081942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Server</a:t>
            </a:r>
            <a:r>
              <a:rPr lang="en-US" altLang="zh-CN" dirty="0">
                <a:solidFill>
                  <a:srgbClr val="FF0066"/>
                </a:solidFill>
              </a:rPr>
              <a:t>: 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1F877EC-C6B6-0D4E-B11E-7BF6E3781311}"/>
              </a:ext>
            </a:extLst>
          </p:cNvPr>
          <p:cNvSpPr/>
          <p:nvPr/>
        </p:nvSpPr>
        <p:spPr>
          <a:xfrm>
            <a:off x="1457769" y="2564960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Client</a:t>
            </a:r>
            <a:r>
              <a:rPr lang="en-US" altLang="zh-CN" dirty="0">
                <a:solidFill>
                  <a:srgbClr val="FF0066"/>
                </a:solidFill>
              </a:rPr>
              <a:t>:</a:t>
            </a:r>
            <a:endParaRPr lang="zh-CN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55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426B68-0B1B-764D-9259-BD62FD12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 step-by-step: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26712C-38DB-DD47-B0E5-A90EE31C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Protocol:</a:t>
            </a:r>
          </a:p>
          <a:p>
            <a:pPr lvl="1"/>
            <a:r>
              <a:rPr kumimoji="1" lang="en" altLang="zh-CN" dirty="0"/>
              <a:t>Request access to exported directory tree</a:t>
            </a:r>
          </a:p>
          <a:p>
            <a:pPr lvl="2"/>
            <a:r>
              <a:rPr kumimoji="1" lang="en" altLang="zh-CN" dirty="0"/>
              <a:t>Requests </a:t>
            </a:r>
            <a:r>
              <a:rPr kumimoji="1" lang="en" altLang="zh-CN" b="1" dirty="0">
                <a:solidFill>
                  <a:srgbClr val="BE384B"/>
                </a:solidFill>
              </a:rPr>
              <a:t>permission</a:t>
            </a:r>
            <a:r>
              <a:rPr kumimoji="1" lang="en" altLang="zh-CN" dirty="0"/>
              <a:t> to access contents</a:t>
            </a:r>
          </a:p>
          <a:p>
            <a:pPr lvl="2"/>
            <a:endParaRPr kumimoji="1" lang="en" altLang="zh-CN" dirty="0"/>
          </a:p>
          <a:p>
            <a:pPr lvl="2"/>
            <a:endParaRPr kumimoji="1" lang="en" altLang="zh-CN" dirty="0"/>
          </a:p>
          <a:p>
            <a:pPr lvl="1"/>
            <a:endParaRPr lang="en-US" altLang="zh-TW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Server returns </a:t>
            </a:r>
            <a:r>
              <a:rPr lang="en-US" altLang="zh-TW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file handle</a:t>
            </a:r>
            <a:r>
              <a:rPr lang="zh-CN" altLang="en-US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fh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), the name of the remote file</a:t>
            </a:r>
            <a:endParaRPr lang="en-US" altLang="zh-TW" b="1" dirty="0">
              <a:solidFill>
                <a:srgbClr val="BE384B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5776B9-2DE1-4C46-97EC-2BA119C8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E76909-0C65-0341-91D9-E90DF77E4427}"/>
              </a:ext>
            </a:extLst>
          </p:cNvPr>
          <p:cNvSpPr/>
          <p:nvPr/>
        </p:nvSpPr>
        <p:spPr>
          <a:xfrm>
            <a:off x="539374" y="2417225"/>
            <a:ext cx="4445000" cy="584291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parses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pathname</a:t>
            </a:r>
          </a:p>
          <a:p>
            <a:pPr marL="223564" indent="-223564"/>
            <a:r>
              <a:rPr lang="en-US" altLang="zh-CN" dirty="0"/>
              <a:t>		 contacts server for file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3130E3-CAF5-1F46-859B-49895307C1DC}"/>
              </a:ext>
            </a:extLst>
          </p:cNvPr>
          <p:cNvSpPr/>
          <p:nvPr/>
        </p:nvSpPr>
        <p:spPr>
          <a:xfrm>
            <a:off x="535306" y="4016547"/>
            <a:ext cx="7997134" cy="861290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create in-memory VFS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dirty="0"/>
              <a:t>at </a:t>
            </a:r>
            <a:br>
              <a:rPr lang="en-US" altLang="zh-CN" dirty="0"/>
            </a:br>
            <a:r>
              <a:rPr lang="en-US" altLang="zh-CN" dirty="0"/>
              <a:t>mount point internally points to remote files</a:t>
            </a:r>
          </a:p>
          <a:p>
            <a:pPr marL="223564" indent="-223564"/>
            <a:r>
              <a:rPr lang="en-US" altLang="zh-CN" dirty="0"/>
              <a:t>Executes full file system APIs described in the last lectures using NFS RPCs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2059147-BFD0-B351-FF4D-38474F773B89}"/>
              </a:ext>
            </a:extLst>
          </p:cNvPr>
          <p:cNvSpPr/>
          <p:nvPr/>
        </p:nvSpPr>
        <p:spPr>
          <a:xfrm>
            <a:off x="539374" y="3090242"/>
            <a:ext cx="8147426" cy="307292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Server</a:t>
            </a:r>
            <a:r>
              <a:rPr lang="en-US" altLang="zh-CN" dirty="0"/>
              <a:t>:	 a standard </a:t>
            </a:r>
            <a:r>
              <a:rPr lang="en-US" altLang="zh-CN" dirty="0" err="1"/>
              <a:t>inode</a:t>
            </a:r>
            <a:r>
              <a:rPr lang="en-US" altLang="zh-CN" dirty="0"/>
              <a:t> filesystem that implements the NFS RPC callbacks </a:t>
            </a:r>
          </a:p>
        </p:txBody>
      </p:sp>
    </p:spTree>
    <p:extLst>
      <p:ext uri="{BB962C8B-B14F-4D97-AF65-F5344CB8AC3E}">
        <p14:creationId xmlns:p14="http://schemas.microsoft.com/office/powerpoint/2010/main" val="201042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 a file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16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31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8D660F-B427-889C-D585-3FE2F270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choice: No </a:t>
            </a:r>
            <a:r>
              <a:rPr kumimoji="1" lang="en-US" altLang="zh-CN" dirty="0">
                <a:latin typeface="Century Gothic" panose="020B0502020202020204" pitchFamily="34" charset="0"/>
              </a:rPr>
              <a:t>open</a:t>
            </a:r>
            <a:r>
              <a:rPr kumimoji="1" lang="en-US" altLang="zh-CN" dirty="0"/>
              <a:t> RPC in NFS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A581F9-4A94-C85E-0816-8CE5178F5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NFS client library executes the open locally</a:t>
            </a:r>
          </a:p>
          <a:p>
            <a:pPr lvl="1"/>
            <a:r>
              <a:rPr kumimoji="1" lang="en-US" altLang="zh-CN" dirty="0"/>
              <a:t>By issuing </a:t>
            </a:r>
            <a:r>
              <a:rPr kumimoji="1" lang="en-US" altLang="zh-CN" dirty="0">
                <a:latin typeface="Century Gothic" panose="020B0502020202020204" pitchFamily="34" charset="0"/>
              </a:rPr>
              <a:t>lookup</a:t>
            </a:r>
            <a:r>
              <a:rPr kumimoji="1" lang="en-US" altLang="zh-CN" dirty="0"/>
              <a:t> API instead, why? </a:t>
            </a:r>
          </a:p>
          <a:p>
            <a:r>
              <a:rPr kumimoji="1" lang="en-US" altLang="zh-CN" dirty="0"/>
              <a:t>To answer this, we need to recall what does open do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F6405C-5CB0-8455-9A73-3D2C233C1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725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FEEF93-FB23-84DE-65FA-830FFAC4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open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DF9E8C-ECE3-065A-53C8-74D93CED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0456DB72-F7BD-0E4D-876C-8901452BD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Check </a:t>
            </a:r>
            <a:r>
              <a:rPr lang="en-US" altLang="zh-CN" dirty="0">
                <a:solidFill>
                  <a:srgbClr val="BE384B"/>
                </a:solidFill>
              </a:rPr>
              <a:t>user's permission</a:t>
            </a:r>
          </a:p>
          <a:p>
            <a:r>
              <a:rPr lang="en-US" altLang="zh-CN" b="0" dirty="0"/>
              <a:t>Update </a:t>
            </a:r>
            <a:r>
              <a:rPr lang="en-US" altLang="zh-CN" dirty="0">
                <a:solidFill>
                  <a:srgbClr val="BE384B"/>
                </a:solidFill>
              </a:rPr>
              <a:t>last access time</a:t>
            </a:r>
          </a:p>
          <a:p>
            <a:r>
              <a:rPr lang="en-US" altLang="zh-CN" b="0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BE384B"/>
                </a:solidFill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)	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  <a:p>
            <a:r>
              <a:rPr kumimoji="1" lang="en-US" altLang="zh-CN" dirty="0"/>
              <a:t>The FD is stored in an </a:t>
            </a:r>
            <a:r>
              <a:rPr kumimoji="1" lang="en-US" altLang="zh-CN" dirty="0" err="1"/>
              <a:t>FD_table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Stores other things like </a:t>
            </a:r>
            <a:r>
              <a:rPr kumimoji="1" lang="en-US" altLang="zh-CN" b="1" dirty="0"/>
              <a:t>cursor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9296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8C7B48-81DA-EB20-89BC-220B8169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we faithfully implement the open w/ RPC?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D225D2-9CFC-8F98-8A90-F185FD93D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 each client, we need to store its opened file information in the table</a:t>
            </a:r>
          </a:p>
          <a:p>
            <a:pPr lvl="1"/>
            <a:r>
              <a:rPr kumimoji="1" lang="en-US" altLang="zh-CN" dirty="0"/>
              <a:t>So the RPC is </a:t>
            </a:r>
            <a:r>
              <a:rPr kumimoji="1" lang="en-US" altLang="zh-CN" b="1" dirty="0">
                <a:solidFill>
                  <a:srgbClr val="FF0000"/>
                </a:solidFill>
              </a:rPr>
              <a:t>stateful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Stateful RPC is generally less performant/scalable than stateless one</a:t>
            </a:r>
          </a:p>
          <a:p>
            <a:pPr lvl="1"/>
            <a:r>
              <a:rPr kumimoji="1" lang="en-US" altLang="zh-CN" dirty="0"/>
              <a:t>What if the server crashes, and then reboot? </a:t>
            </a:r>
          </a:p>
          <a:p>
            <a:pPr lvl="1"/>
            <a:r>
              <a:rPr kumimoji="1" lang="en-US" altLang="zh-CN" dirty="0"/>
              <a:t>What if many clients connected to the server? </a:t>
            </a:r>
          </a:p>
          <a:p>
            <a:r>
              <a:rPr kumimoji="1" lang="en-US" altLang="zh-CN" dirty="0"/>
              <a:t>NFS chooses a simple design: no open and the RPCs are </a:t>
            </a:r>
            <a:r>
              <a:rPr kumimoji="1" lang="en-US" altLang="zh-CN" dirty="0">
                <a:solidFill>
                  <a:srgbClr val="FF0000"/>
                </a:solidFill>
              </a:rPr>
              <a:t>stateless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For better fault tolerance &amp; scalability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629A7-FACC-BF6A-5E54-5592ED946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73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049F2-BDB2-9031-D964-2155B9B96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>
            <a:extLst>
              <a:ext uri="{FF2B5EF4-FFF2-40B4-BE49-F238E27FC236}">
                <a16:creationId xmlns:a16="http://schemas.microsoft.com/office/drawing/2014/main" id="{05AFB8D7-4640-08C7-E762-A5C2EE2A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220784-4DC4-387A-9CE2-19B9A2231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dirty="0">
                <a:ea typeface="MS PGothic" charset="0"/>
              </a:rPr>
              <a:t>Stateless simplifies failure handling 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charset="0"/>
              </a:rPr>
              <a:t>Client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can repeat a request until it receives a reply (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en-US" altLang="zh-CN" dirty="0">
                <a:ea typeface="MS PGothic" charset="0"/>
              </a:rPr>
              <a:t>But, naïve retry stateless operations are not always good 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 (recall, at-most-once RPC)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1E8DE1D9-A7AD-1EE3-6901-EA2F1AA0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53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FC427-0983-86D7-AF1C-C75904515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FFD0BF3A-17E1-EFCA-03CE-E41D8F18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 a file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>
            <a:extLst>
              <a:ext uri="{FF2B5EF4-FFF2-40B4-BE49-F238E27FC236}">
                <a16:creationId xmlns:a16="http://schemas.microsoft.com/office/drawing/2014/main" id="{EDA107C4-D2C8-592C-57EA-7286F5B31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21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24DA87CD-CC88-5083-D467-14D5E9C98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E2D107B-577A-02A1-A5CA-91298A8D0F04}"/>
              </a:ext>
            </a:extLst>
          </p:cNvPr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What is a file handler? 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7793F71-0AD4-3E5F-2ED8-4CA0820BCAFE}"/>
              </a:ext>
            </a:extLst>
          </p:cNvPr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34774D1-C7DA-D2E9-D3AB-E80B080F9B33}"/>
              </a:ext>
            </a:extLst>
          </p:cNvPr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522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1923CC-56CF-0B88-C0B5-AC5F85E7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What is a file handler?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5817EA-57D9-AEAE-1EB0-FEDF2DFD6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Basically, it is used to name the remote file </a:t>
            </a:r>
          </a:p>
          <a:p>
            <a:pPr lvl="1"/>
            <a:r>
              <a:rPr kumimoji="1" lang="en-US" altLang="zh-CN" dirty="0"/>
              <a:t>i.e., identifying which file to access on the server </a:t>
            </a:r>
          </a:p>
          <a:p>
            <a:pPr lvl="1"/>
            <a:r>
              <a:rPr kumimoji="1" lang="en-US" altLang="zh-CN" dirty="0"/>
              <a:t>Question: how to implement it? </a:t>
            </a:r>
          </a:p>
          <a:p>
            <a:r>
              <a:rPr kumimoji="1" lang="en-US" altLang="zh-CN" dirty="0"/>
              <a:t>We cannot use FD, because the server has no file table </a:t>
            </a:r>
            <a:r>
              <a:rPr kumimoji="1" lang="en-US" altLang="zh-CN" dirty="0">
                <a:sym typeface="Wingdings" pitchFamily="2" charset="2"/>
              </a:rPr>
              <a:t> </a:t>
            </a:r>
          </a:p>
          <a:p>
            <a:r>
              <a:rPr kumimoji="1" lang="en-US" altLang="zh-CN" dirty="0">
                <a:sym typeface="Wingdings" pitchFamily="2" charset="2"/>
              </a:rPr>
              <a:t>What are the other options? </a:t>
            </a:r>
          </a:p>
          <a:p>
            <a:pPr lvl="1"/>
            <a:r>
              <a:rPr kumimoji="1" lang="en-US" altLang="zh-CN" dirty="0">
                <a:sym typeface="Wingdings" pitchFamily="2" charset="2"/>
              </a:rPr>
              <a:t>Path name</a:t>
            </a:r>
          </a:p>
          <a:p>
            <a:pPr lvl="1"/>
            <a:r>
              <a:rPr kumimoji="1" lang="en-US" altLang="zh-CN" dirty="0" err="1">
                <a:sym typeface="Wingdings" pitchFamily="2" charset="2"/>
              </a:rPr>
              <a:t>Inode</a:t>
            </a:r>
            <a:r>
              <a:rPr kumimoji="1" lang="en-US" altLang="zh-CN" dirty="0">
                <a:sym typeface="Wingdings" pitchFamily="2" charset="2"/>
              </a:rPr>
              <a:t> number </a:t>
            </a:r>
            <a:endParaRPr kumimoji="1" lang="en-US" altLang="zh-CN" dirty="0"/>
          </a:p>
          <a:p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Can we use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1800" dirty="0">
              <a:solidFill>
                <a:srgbClr val="C00000"/>
              </a:solidFill>
              <a:ea typeface="MS PGothic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81C5FE-A775-D583-AF3F-1DC82E544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05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A38D8-397B-BDD5-ABBF-B1FB066A2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AD3D80-3CAE-12F5-8940-7FB8722B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What is a file handler?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CADA41-EB61-987A-7125-84D369209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Basically, it is a naming</a:t>
            </a:r>
          </a:p>
          <a:p>
            <a:pPr lvl="1"/>
            <a:r>
              <a:rPr kumimoji="1" lang="en-US" altLang="zh-CN" dirty="0"/>
              <a:t>i.e., which file to access on the server </a:t>
            </a:r>
          </a:p>
          <a:p>
            <a:r>
              <a:rPr kumimoji="1" lang="en-US" altLang="zh-CN" dirty="0"/>
              <a:t>We cannot use FD, because the server has no file table </a:t>
            </a:r>
            <a:r>
              <a:rPr kumimoji="1" lang="en-US" altLang="zh-CN" dirty="0">
                <a:sym typeface="Wingdings" pitchFamily="2" charset="2"/>
              </a:rPr>
              <a:t> </a:t>
            </a:r>
          </a:p>
          <a:p>
            <a:r>
              <a:rPr kumimoji="1" lang="en-US" altLang="zh-CN" dirty="0">
                <a:sym typeface="Wingdings" pitchFamily="2" charset="2"/>
              </a:rPr>
              <a:t>What are the other options? </a:t>
            </a:r>
          </a:p>
          <a:p>
            <a:pPr lvl="1"/>
            <a:r>
              <a:rPr kumimoji="1" lang="en-US" altLang="zh-CN" strike="sngStrike" dirty="0">
                <a:sym typeface="Wingdings" pitchFamily="2" charset="2"/>
              </a:rPr>
              <a:t>Path name</a:t>
            </a:r>
          </a:p>
          <a:p>
            <a:pPr lvl="1"/>
            <a:r>
              <a:rPr kumimoji="1" lang="en-US" altLang="zh-CN" dirty="0" err="1">
                <a:sym typeface="Wingdings" pitchFamily="2" charset="2"/>
              </a:rPr>
              <a:t>Inode</a:t>
            </a:r>
            <a:r>
              <a:rPr kumimoji="1" lang="en-US" altLang="zh-CN" dirty="0">
                <a:sym typeface="Wingdings" pitchFamily="2" charset="2"/>
              </a:rPr>
              <a:t> number </a:t>
            </a:r>
            <a:endParaRPr kumimoji="1" lang="en-US" altLang="zh-CN" dirty="0"/>
          </a:p>
          <a:p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Can we directly use the </a:t>
            </a:r>
            <a:r>
              <a:rPr lang="en-US" altLang="zh-CN" sz="1800" dirty="0" err="1">
                <a:solidFill>
                  <a:srgbClr val="C00000"/>
                </a:solidFill>
                <a:ea typeface="MS PGothic" charset="0"/>
              </a:rPr>
              <a:t>inode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 number ?</a:t>
            </a:r>
            <a:endParaRPr lang="zh-CN" altLang="en-US" sz="1800" dirty="0">
              <a:solidFill>
                <a:srgbClr val="C00000"/>
              </a:solidFill>
              <a:ea typeface="MS PGothic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32303B-D63A-ED06-7BFF-1A5850AF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884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652F-6CDD-7BC8-D0FB-2CCCF2730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608D3DBE-49BB-0065-6E13-B133F7696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>
            <a:extLst>
              <a:ext uri="{FF2B5EF4-FFF2-40B4-BE49-F238E27FC236}">
                <a16:creationId xmlns:a16="http://schemas.microsoft.com/office/drawing/2014/main" id="{5468932A-2492-F273-121A-42C4D822C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charset="0"/>
              </a:rPr>
              <a:t>Remedy: let program 2 read the previous file, or return error </a:t>
            </a:r>
          </a:p>
          <a:p>
            <a:pPr lvl="1"/>
            <a:r>
              <a:rPr lang="en-US" altLang="zh-CN" dirty="0">
                <a:ea typeface="MS PGothic" charset="0"/>
              </a:rPr>
              <a:t>Cannot read the wrong file! </a:t>
            </a:r>
          </a:p>
          <a:p>
            <a:r>
              <a:rPr lang="en-US" altLang="zh-CN" dirty="0">
                <a:ea typeface="MS PGothic" charset="0"/>
              </a:rPr>
              <a:t>How to avoid program 2 reading the wrong file?</a:t>
            </a:r>
          </a:p>
          <a:p>
            <a:pPr lvl="1"/>
            <a:r>
              <a:rPr lang="en-US" altLang="zh-CN" sz="1600" b="1" dirty="0">
                <a:solidFill>
                  <a:srgbClr val="C00000"/>
                </a:solidFill>
                <a:ea typeface="MS PGothic" charset="0"/>
              </a:rPr>
              <a:t>Generation number</a:t>
            </a:r>
            <a:r>
              <a:rPr lang="en-US" altLang="zh-CN" sz="1600" dirty="0">
                <a:ea typeface="MS PGothic" charset="0"/>
              </a:rPr>
              <a:t>: a number incremented upon assigning an </a:t>
            </a:r>
            <a:r>
              <a:rPr lang="en-US" altLang="zh-CN" sz="1600" dirty="0" err="1">
                <a:ea typeface="MS PGothic" charset="0"/>
              </a:rPr>
              <a:t>inode</a:t>
            </a:r>
            <a:r>
              <a:rPr lang="en-US" altLang="zh-CN" sz="1600" dirty="0">
                <a:ea typeface="MS PGothic" charset="0"/>
              </a:rPr>
              <a:t> number to a new file  </a:t>
            </a:r>
          </a:p>
          <a:p>
            <a:pPr lvl="1"/>
            <a:r>
              <a:rPr lang="en-US" altLang="zh-CN" sz="1600" dirty="0">
                <a:ea typeface="MS PGothic" charset="0"/>
              </a:rPr>
              <a:t>The </a:t>
            </a:r>
            <a:r>
              <a:rPr lang="en-US" altLang="zh-CN" sz="1600" dirty="0" err="1">
                <a:ea typeface="MS PGothic" charset="0"/>
              </a:rPr>
              <a:t>fh</a:t>
            </a:r>
            <a:r>
              <a:rPr lang="en-US" altLang="zh-CN" sz="1600" dirty="0">
                <a:ea typeface="MS PGothic" charset="0"/>
              </a:rPr>
              <a:t> contains both </a:t>
            </a:r>
            <a:r>
              <a:rPr lang="en-US" altLang="zh-CN" sz="1600" dirty="0" err="1">
                <a:ea typeface="MS PGothic" charset="0"/>
              </a:rPr>
              <a:t>inode</a:t>
            </a:r>
            <a:r>
              <a:rPr lang="en-US" altLang="zh-CN" sz="1600" dirty="0">
                <a:ea typeface="MS PGothic" charset="0"/>
              </a:rPr>
              <a:t> number &amp; generation number </a:t>
            </a:r>
          </a:p>
          <a:p>
            <a:pPr lvl="1"/>
            <a:r>
              <a:rPr lang="en-US" altLang="zh-CN" sz="1600" dirty="0">
                <a:ea typeface="MS PGothic" charset="0"/>
              </a:rPr>
              <a:t>If read’s </a:t>
            </a:r>
            <a:r>
              <a:rPr lang="en-US" altLang="zh-CN" sz="1600" dirty="0" err="1">
                <a:ea typeface="MS PGothic" charset="0"/>
              </a:rPr>
              <a:t>fh</a:t>
            </a:r>
            <a:r>
              <a:rPr lang="en-US" altLang="zh-CN" sz="1600" dirty="0">
                <a:ea typeface="MS PGothic" charset="0"/>
              </a:rPr>
              <a:t> does not match the current generation, then abort </a:t>
            </a:r>
          </a:p>
        </p:txBody>
      </p:sp>
      <p:sp>
        <p:nvSpPr>
          <p:cNvPr id="7172" name="灯片编号占位符 3">
            <a:extLst>
              <a:ext uri="{FF2B5EF4-FFF2-40B4-BE49-F238E27FC236}">
                <a16:creationId xmlns:a16="http://schemas.microsoft.com/office/drawing/2014/main" id="{E85BF512-3FAB-6583-7C5D-125C65C9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>
            <a:extLst>
              <a:ext uri="{FF2B5EF4-FFF2-40B4-BE49-F238E27FC236}">
                <a16:creationId xmlns:a16="http://schemas.microsoft.com/office/drawing/2014/main" id="{1220F927-D265-ADFC-68BB-89B33D742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E8462F04-4C7B-0234-0028-5EC7C75DF491}"/>
              </a:ext>
            </a:extLst>
          </p:cNvPr>
          <p:cNvCxnSpPr/>
          <p:nvPr/>
        </p:nvCxnSpPr>
        <p:spPr>
          <a:xfrm>
            <a:off x="3059832" y="3048001"/>
            <a:ext cx="237626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99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1600" dirty="0">
                <a:ea typeface="MS PGothic" charset="0"/>
              </a:rPr>
              <a:t>Generation number: a number incremented upon assigning an </a:t>
            </a:r>
            <a:r>
              <a:rPr lang="en-US" altLang="zh-CN" sz="1600" dirty="0" err="1">
                <a:ea typeface="MS PGothic" charset="0"/>
              </a:rPr>
              <a:t>inode</a:t>
            </a:r>
            <a:r>
              <a:rPr lang="en-US" altLang="zh-CN" sz="1600" dirty="0">
                <a:ea typeface="MS PGothic" charset="0"/>
              </a:rPr>
              <a:t> number to a new file  </a:t>
            </a:r>
          </a:p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16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b="1" dirty="0">
                <a:ea typeface="MS PGothic" charset="0"/>
              </a:rPr>
              <a:t>Not the same as UNIX spec! </a:t>
            </a:r>
            <a:r>
              <a:rPr lang="en-US" altLang="zh-CN" dirty="0">
                <a:ea typeface="MS PGothic" charset="0"/>
              </a:rPr>
              <a:t>It's a tradeoff...</a:t>
            </a:r>
            <a:endParaRPr lang="zh-CN" altLang="en-US" sz="1200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064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D6833-562E-34E8-1F92-1475E3F01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5B3BA-DD52-4E32-B37F-06288944C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Put it all together: file handler 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1BC09D-8AD4-3683-85B0-D9C51503E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MS PGothic" charset="0"/>
              </a:rPr>
              <a:t>File handler contains two main parts</a:t>
            </a:r>
          </a:p>
          <a:p>
            <a:pPr lvl="1"/>
            <a:r>
              <a:rPr lang="en-US" altLang="zh-CN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dirty="0">
                <a:ea typeface="MS PGothic" charset="0"/>
              </a:rPr>
              <a:t>: for server to maintain consistency of a file</a:t>
            </a:r>
          </a:p>
          <a:p>
            <a:pPr lvl="1"/>
            <a:r>
              <a:rPr lang="en-US" altLang="zh-CN" dirty="0">
                <a:ea typeface="MS PGothic" charset="0"/>
              </a:rPr>
              <a:t>Some other less important information, e.g., file system type </a:t>
            </a:r>
          </a:p>
        </p:txBody>
      </p:sp>
    </p:spTree>
    <p:extLst>
      <p:ext uri="{BB962C8B-B14F-4D97-AF65-F5344CB8AC3E}">
        <p14:creationId xmlns:p14="http://schemas.microsoft.com/office/powerpoint/2010/main" val="3563610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F9A62-5184-6338-4D1A-158AA70D7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D2F20531-B3EE-2C5C-D6DB-B52F8600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 a file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>
            <a:extLst>
              <a:ext uri="{FF2B5EF4-FFF2-40B4-BE49-F238E27FC236}">
                <a16:creationId xmlns:a16="http://schemas.microsoft.com/office/drawing/2014/main" id="{1DC63B70-2C3C-EBE4-568C-AE17248B2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28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C9190C58-1382-3605-96DA-8D82B36A5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EAF2EA5-6BDD-EA54-EFA0-D941890120E7}"/>
              </a:ext>
            </a:extLst>
          </p:cNvPr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79C34DD-02D7-9CFD-4CF1-48ED19522843}"/>
              </a:ext>
            </a:extLst>
          </p:cNvPr>
          <p:cNvSpPr/>
          <p:nvPr/>
        </p:nvSpPr>
        <p:spPr>
          <a:xfrm>
            <a:off x="611560" y="3073524"/>
            <a:ext cx="8075240" cy="6480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F91CDBE4-6B01-1210-0F14-2A890F682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17740"/>
            <a:ext cx="8305800" cy="432048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charset="0"/>
              </a:rPr>
              <a:t>Question: why the READ of NFS is different from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 file system? </a:t>
            </a:r>
            <a:endParaRPr lang="zh-CN" altLang="en-US" sz="1200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8BEA9-5BCD-E847-82AB-1835BE82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performance overheads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BFCD73-73C3-C64A-971E-7867588C4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Usually </a:t>
            </a:r>
            <a:r>
              <a:rPr kumimoji="1" lang="en" altLang="zh-CN" dirty="0">
                <a:solidFill>
                  <a:srgbClr val="BE384B"/>
                </a:solidFill>
              </a:rPr>
              <a:t>slower</a:t>
            </a:r>
            <a:r>
              <a:rPr kumimoji="1" lang="en" altLang="zh-CN" b="0" dirty="0"/>
              <a:t> than local, but not always </a:t>
            </a:r>
          </a:p>
          <a:p>
            <a:pPr lvl="1"/>
            <a:r>
              <a:rPr kumimoji="1" lang="en-US" altLang="zh-CN" dirty="0"/>
              <a:t>Question: depends on what? </a:t>
            </a:r>
          </a:p>
          <a:p>
            <a:r>
              <a:rPr kumimoji="1" lang="en" altLang="zh-CN" b="0" dirty="0"/>
              <a:t>Optimization: </a:t>
            </a:r>
            <a:r>
              <a:rPr kumimoji="1" lang="en" altLang="zh-CN" dirty="0">
                <a:solidFill>
                  <a:srgbClr val="BE384B"/>
                </a:solidFill>
              </a:rPr>
              <a:t>caching</a:t>
            </a:r>
            <a:r>
              <a:rPr kumimoji="1" lang="en" altLang="zh-CN" b="0" dirty="0"/>
              <a:t> at client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Goal</a:t>
            </a:r>
            <a:r>
              <a:rPr kumimoji="1" lang="en" altLang="zh-CN" dirty="0"/>
              <a:t>: reduce number of remote ops</a:t>
            </a:r>
          </a:p>
          <a:p>
            <a:pPr lvl="1"/>
            <a:r>
              <a:rPr kumimoji="1" lang="en" altLang="zh-CN" dirty="0"/>
              <a:t>Caching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: 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readlink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getattr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lookup,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readdir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data at client (buffer cache)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attribute information at client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pathname bindings for faster lookup</a:t>
            </a:r>
          </a:p>
          <a:p>
            <a:r>
              <a:rPr kumimoji="1" lang="en" altLang="zh-CN" dirty="0"/>
              <a:t>Server side</a:t>
            </a:r>
          </a:p>
          <a:p>
            <a:pPr lvl="1"/>
            <a:r>
              <a:rPr kumimoji="1" lang="en" altLang="zh-CN" dirty="0"/>
              <a:t>Caching is “automatic” via buffer cache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9233E-AA6C-7446-A53D-CB80DA20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148756-F0A5-A5BB-BB89-F96367AD3141}"/>
              </a:ext>
            </a:extLst>
          </p:cNvPr>
          <p:cNvSpPr txBox="1"/>
          <p:nvPr/>
        </p:nvSpPr>
        <p:spPr>
          <a:xfrm>
            <a:off x="3491880" y="1561356"/>
            <a:ext cx="540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b="1" dirty="0"/>
              <a:t>File server performance &amp; network speed </a:t>
            </a:r>
          </a:p>
        </p:txBody>
      </p:sp>
    </p:spTree>
    <p:extLst>
      <p:ext uri="{BB962C8B-B14F-4D97-AF65-F5344CB8AC3E}">
        <p14:creationId xmlns:p14="http://schemas.microsoft.com/office/powerpoint/2010/main" val="249349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Challenge of caching: cache coherence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30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995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Challenge of caching: cache 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1" dirty="0">
                <a:ea typeface="MS PGothic" charset="0"/>
              </a:rPr>
              <a:t>Type-1: </a:t>
            </a:r>
            <a:r>
              <a:rPr lang="en-US" altLang="zh-CN" u="sng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b="1" dirty="0">
                <a:ea typeface="MS PGothic" charset="0"/>
              </a:rPr>
              <a:t>GETATTR</a:t>
            </a:r>
            <a:r>
              <a:rPr lang="en-US" altLang="zh-CN" dirty="0">
                <a:ea typeface="MS PGothic" charset="0"/>
              </a:rPr>
              <a:t> when </a:t>
            </a:r>
            <a:r>
              <a:rPr lang="en-US" altLang="zh-CN" b="1" dirty="0">
                <a:ea typeface="MS PGothic" charset="0"/>
              </a:rPr>
              <a:t>OPEN</a:t>
            </a:r>
            <a:r>
              <a:rPr lang="en-US" altLang="zh-CN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dirty="0">
                <a:ea typeface="MS PGothic" charset="0"/>
              </a:rPr>
              <a:t>When </a:t>
            </a:r>
            <a:r>
              <a:rPr lang="en-US" altLang="zh-CN" b="1" dirty="0">
                <a:ea typeface="MS PGothic" charset="0"/>
              </a:rPr>
              <a:t>CLOSE</a:t>
            </a:r>
            <a:r>
              <a:rPr lang="en-US" altLang="zh-CN" dirty="0">
                <a:ea typeface="MS PGothic" charset="0"/>
              </a:rPr>
              <a:t>, send cached writes to the server</a:t>
            </a:r>
          </a:p>
          <a:p>
            <a:pPr>
              <a:spcBef>
                <a:spcPts val="1800"/>
              </a:spcBef>
            </a:pPr>
            <a:r>
              <a:rPr lang="en-US" altLang="zh-CN" b="1" dirty="0">
                <a:ea typeface="MS PGothic" charset="0"/>
              </a:rPr>
              <a:t>Type-2: </a:t>
            </a:r>
            <a:r>
              <a:rPr lang="en-US" altLang="zh-CN" u="sng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dirty="0">
                <a:ea typeface="MS PGothic" charset="0"/>
              </a:rPr>
              <a:t>On local file system, </a:t>
            </a:r>
            <a:r>
              <a:rPr lang="en-US" altLang="zh-CN" b="1" dirty="0">
                <a:ea typeface="MS PGothic" charset="0"/>
              </a:rPr>
              <a:t>READ</a:t>
            </a:r>
            <a:r>
              <a:rPr lang="en-US" altLang="zh-CN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dirty="0">
                <a:ea typeface="MS PGothic" charset="0"/>
              </a:rPr>
              <a:t>NFS could guarantee read/write coherence for every operation, or just for certain operation</a:t>
            </a:r>
          </a:p>
          <a:p>
            <a:endParaRPr lang="en-US" altLang="zh-CN" dirty="0">
              <a:ea typeface="MS PGothic" charset="0"/>
            </a:endParaRP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40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08AF-C355-E348-B33A-CD0344B7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Handling inconsistency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9D2725-CB55-3D45-AF15-F38FD1C71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68052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For close-to-open consistency</a:t>
            </a:r>
          </a:p>
          <a:p>
            <a:pPr lvl="1"/>
            <a:r>
              <a:rPr kumimoji="1" lang="en-US" altLang="zh-CN" b="0" dirty="0"/>
              <a:t>Flush the cache upon close </a:t>
            </a:r>
          </a:p>
          <a:p>
            <a:pPr lvl="1"/>
            <a:r>
              <a:rPr kumimoji="1" lang="en" altLang="zh-CN" b="0" dirty="0"/>
              <a:t>If data block is modified, it is:</a:t>
            </a:r>
          </a:p>
          <a:p>
            <a:pPr lvl="2"/>
            <a:r>
              <a:rPr kumimoji="1" lang="en" altLang="zh-CN" b="0" dirty="0"/>
              <a:t>Marked </a:t>
            </a:r>
            <a:r>
              <a:rPr kumimoji="1" lang="en" altLang="zh-CN" b="1" dirty="0">
                <a:solidFill>
                  <a:srgbClr val="BE384B"/>
                </a:solidFill>
              </a:rPr>
              <a:t>dirty</a:t>
            </a:r>
            <a:r>
              <a:rPr kumimoji="1" lang="en" altLang="zh-CN" b="0" dirty="0"/>
              <a:t>, then flushed on file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r>
              <a:rPr kumimoji="1" lang="en-US" altLang="zh-CN" dirty="0"/>
              <a:t>For read/write coherence </a:t>
            </a:r>
          </a:p>
          <a:p>
            <a:pPr lvl="1"/>
            <a:r>
              <a:rPr kumimoji="1" lang="en-US" altLang="zh-CN" b="0" dirty="0"/>
              <a:t>Resolve </a:t>
            </a:r>
            <a:r>
              <a:rPr kumimoji="1" lang="en-US" altLang="zh-CN" dirty="0">
                <a:solidFill>
                  <a:srgbClr val="BE384B"/>
                </a:solidFill>
              </a:rPr>
              <a:t>inconsistencies</a:t>
            </a:r>
            <a:r>
              <a:rPr kumimoji="1" lang="en-US" altLang="zh-CN" b="0" dirty="0"/>
              <a:t> with </a:t>
            </a:r>
            <a:r>
              <a:rPr kumimoji="1" lang="en-US" altLang="zh-CN" dirty="0">
                <a:solidFill>
                  <a:srgbClr val="BE384B"/>
                </a:solidFill>
              </a:rPr>
              <a:t>validation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b="0" dirty="0"/>
              <a:t>Both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server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client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</a:t>
            </a:r>
            <a:r>
              <a:rPr kumimoji="1" lang="en" altLang="zh-CN" b="0" dirty="0" err="1"/>
              <a:t>ave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timestamp</a:t>
            </a:r>
            <a:r>
              <a:rPr kumimoji="1" lang="en" altLang="zh-CN" b="0" dirty="0"/>
              <a:t> of file</a:t>
            </a:r>
            <a:r>
              <a:rPr kumimoji="1" lang="en-US" altLang="zh-CN" b="0" dirty="0"/>
              <a:t>s</a:t>
            </a:r>
            <a:endParaRPr kumimoji="1" lang="en" altLang="zh-CN" b="0" dirty="0"/>
          </a:p>
          <a:p>
            <a:pPr lvl="1"/>
            <a:r>
              <a:rPr kumimoji="1" lang="en" altLang="zh-CN" b="0" dirty="0"/>
              <a:t>When file opened or server contacted for new</a:t>
            </a:r>
          </a:p>
          <a:p>
            <a:pPr marL="1200150" lvl="2" indent="-342900">
              <a:buFont typeface="+mj-lt"/>
              <a:buAutoNum type="arabicPeriod"/>
            </a:pPr>
            <a:r>
              <a:rPr kumimoji="1" lang="en" altLang="zh-CN" b="0" dirty="0"/>
              <a:t>Compare last modification time</a:t>
            </a:r>
          </a:p>
          <a:p>
            <a:pPr marL="1200150" lvl="2" indent="-342900">
              <a:buFont typeface="+mj-lt"/>
              <a:buAutoNum type="arabicPeriod"/>
            </a:pPr>
            <a:r>
              <a:rPr kumimoji="1" lang="en" altLang="zh-CN" b="0" dirty="0"/>
              <a:t>If remote is more recent, invalidate cached data</a:t>
            </a:r>
          </a:p>
          <a:p>
            <a:pPr lvl="1"/>
            <a:r>
              <a:rPr kumimoji="1" lang="en" altLang="zh-CN" b="0" dirty="0"/>
              <a:t>Always </a:t>
            </a:r>
            <a:r>
              <a:rPr kumimoji="1" lang="en" altLang="zh-CN" dirty="0">
                <a:solidFill>
                  <a:srgbClr val="BE384B"/>
                </a:solidFill>
              </a:rPr>
              <a:t>invalidate</a:t>
            </a:r>
            <a:r>
              <a:rPr kumimoji="1" lang="en" altLang="zh-CN" b="0" dirty="0"/>
              <a:t> data after some time</a:t>
            </a:r>
          </a:p>
          <a:p>
            <a:pPr lvl="2"/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/>
              <a:t> files (3 sec),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directories</a:t>
            </a:r>
            <a:r>
              <a:rPr kumimoji="1" lang="en" altLang="zh-CN" b="0" dirty="0"/>
              <a:t> (30 sec)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AF792A-956D-D241-B998-9CAD1BBD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5FB1D0-1354-BB4D-BA62-A79D13F895BA}"/>
              </a:ext>
            </a:extLst>
          </p:cNvPr>
          <p:cNvSpPr/>
          <p:nvPr/>
        </p:nvSpPr>
        <p:spPr>
          <a:xfrm>
            <a:off x="4211960" y="525441"/>
            <a:ext cx="360040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Inconsistencies may arise in NFS</a:t>
            </a:r>
          </a:p>
        </p:txBody>
      </p:sp>
    </p:spTree>
    <p:extLst>
      <p:ext uri="{BB962C8B-B14F-4D97-AF65-F5344CB8AC3E}">
        <p14:creationId xmlns:p14="http://schemas.microsoft.com/office/powerpoint/2010/main" val="67613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AB2660-0534-C34F-BDAD-665B0325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Improving </a:t>
            </a:r>
            <a:r>
              <a:rPr kumimoji="1" lang="en" altLang="zh-CN" b="1" dirty="0"/>
              <a:t>Read</a:t>
            </a:r>
            <a:r>
              <a:rPr kumimoji="1" lang="en" altLang="zh-CN" dirty="0"/>
              <a:t>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01960B-1D72-304F-9C88-CFCA59C8C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Transfer data in large chunks</a:t>
            </a:r>
          </a:p>
          <a:p>
            <a:pPr lvl="1"/>
            <a:r>
              <a:rPr kumimoji="1" lang="en" altLang="zh-CN" dirty="0"/>
              <a:t>8KB default</a:t>
            </a:r>
          </a:p>
          <a:p>
            <a:r>
              <a:rPr kumimoji="1" lang="en" altLang="zh-CN" dirty="0"/>
              <a:t>Read-ahead</a:t>
            </a:r>
          </a:p>
          <a:p>
            <a:pPr lvl="1"/>
            <a:r>
              <a:rPr kumimoji="1" lang="en" altLang="zh-CN" dirty="0"/>
              <a:t>Optimize for sequential file access</a:t>
            </a:r>
          </a:p>
          <a:p>
            <a:pPr lvl="1"/>
            <a:r>
              <a:rPr kumimoji="1" lang="en" altLang="zh-CN" dirty="0"/>
              <a:t>Send requests to read disk blocks before they are requested by the applications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C9821E-0EEF-A445-8B11-3DB17BCB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197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11692-B18E-D04A-B5FA-D99540D8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Not an ending story: NFS is continuously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CE6149-5304-CB47-AAA7-C35F2CB2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7D94771-06E2-FA4B-AA25-90664CF7411E}"/>
              </a:ext>
            </a:extLst>
          </p:cNvPr>
          <p:cNvSpPr/>
          <p:nvPr/>
        </p:nvSpPr>
        <p:spPr>
          <a:xfrm>
            <a:off x="611560" y="1532018"/>
            <a:ext cx="3556000" cy="240498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User-level lock manager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NVRAM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Adjust RPC retries dynamically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Client-side disk caching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Support 64-bit file sizes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TCP support and large-block transfers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Commit operation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8AD38F8-4D3E-7F41-B89B-A4151DE90924}"/>
              </a:ext>
            </a:extLst>
          </p:cNvPr>
          <p:cNvSpPr/>
          <p:nvPr/>
        </p:nvSpPr>
        <p:spPr>
          <a:xfrm>
            <a:off x="5076056" y="1532018"/>
            <a:ext cx="3600000" cy="270506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More state: control of caching, notify of file changes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Server export a single name space (pseudo file system)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Compound RPC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Extended attribute and ACL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Negotiate security mechanism on mount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54101F0-26E6-3940-A478-B977EEC07157}"/>
              </a:ext>
            </a:extLst>
          </p:cNvPr>
          <p:cNvSpPr/>
          <p:nvPr/>
        </p:nvSpPr>
        <p:spPr>
          <a:xfrm>
            <a:off x="1752577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3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1B5BDBF-597F-534F-AD69-5FCA7CEC32DA}"/>
              </a:ext>
            </a:extLst>
          </p:cNvPr>
          <p:cNvSpPr/>
          <p:nvPr/>
        </p:nvSpPr>
        <p:spPr>
          <a:xfrm>
            <a:off x="6063989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4</a:t>
            </a:r>
          </a:p>
        </p:txBody>
      </p:sp>
    </p:spTree>
    <p:extLst>
      <p:ext uri="{BB962C8B-B14F-4D97-AF65-F5344CB8AC3E}">
        <p14:creationId xmlns:p14="http://schemas.microsoft.com/office/powerpoint/2010/main" val="676234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0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0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3913888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70379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Case study: GFS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The Google File System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AE57768-C119-A443-B588-74ABBFB9422B}"/>
              </a:ext>
            </a:extLst>
          </p:cNvPr>
          <p:cNvSpPr/>
          <p:nvPr/>
        </p:nvSpPr>
        <p:spPr>
          <a:xfrm>
            <a:off x="1403648" y="521812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lvl="1" indent="-134938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Sanjay </a:t>
            </a:r>
            <a:r>
              <a:rPr lang="en-US" altLang="zh-TW" sz="2000" dirty="0" err="1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Ghemawat</a:t>
            </a: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, “The Google File System”. SOSP, </a:t>
            </a:r>
            <a:r>
              <a:rPr lang="en-US" altLang="zh-TW" sz="2000" b="1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2003</a:t>
            </a:r>
          </a:p>
        </p:txBody>
      </p:sp>
    </p:spTree>
    <p:extLst>
      <p:ext uri="{BB962C8B-B14F-4D97-AF65-F5344CB8AC3E}">
        <p14:creationId xmlns:p14="http://schemas.microsoft.com/office/powerpoint/2010/main" val="3971187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Assumptions: environments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Files are huge: n-GB/TB files are the norm, e.g., large web index </a:t>
            </a:r>
          </a:p>
          <a:p>
            <a:pPr lvl="1"/>
            <a:r>
              <a:rPr kumimoji="1" lang="en-US" altLang="zh-CN" dirty="0"/>
              <a:t>I/O ops and block size choices are affected</a:t>
            </a:r>
            <a:endParaRPr kumimoji="1" lang="en-US" altLang="zh-CN" b="0" dirty="0"/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29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831F1-A90F-AB44-A0A5-CA7787B0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Design Assumptions: File Access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A4F47-84FA-D140-86CE-182FED801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Most files are </a:t>
            </a:r>
            <a:r>
              <a:rPr kumimoji="1" lang="en-US" altLang="zh-CN" dirty="0">
                <a:solidFill>
                  <a:srgbClr val="BE384B"/>
                </a:solidFill>
              </a:rPr>
              <a:t>appended</a:t>
            </a:r>
            <a:r>
              <a:rPr kumimoji="1" lang="en-US" altLang="zh-CN" b="0" dirty="0"/>
              <a:t>, not </a:t>
            </a:r>
            <a:r>
              <a:rPr kumimoji="1" lang="en-US" altLang="zh-CN" b="0" dirty="0">
                <a:solidFill>
                  <a:schemeClr val="tx1"/>
                </a:solidFill>
              </a:rPr>
              <a:t>overwritten (why? E.g., add new web pages to the Google’s global store)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Random</a:t>
            </a:r>
            <a:r>
              <a:rPr kumimoji="1" lang="en-US" altLang="zh-CN" dirty="0"/>
              <a:t> writes within a file are </a:t>
            </a:r>
            <a:r>
              <a:rPr kumimoji="1" lang="en-US" altLang="zh-CN" b="1" dirty="0">
                <a:solidFill>
                  <a:srgbClr val="BE384B"/>
                </a:solidFill>
              </a:rPr>
              <a:t>rare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Means we need to provide efficient </a:t>
            </a:r>
            <a:r>
              <a:rPr kumimoji="1" lang="en-US" altLang="zh-CN" b="1" dirty="0">
                <a:solidFill>
                  <a:srgbClr val="BE384B"/>
                </a:solidFill>
              </a:rPr>
              <a:t>appends </a:t>
            </a:r>
          </a:p>
          <a:p>
            <a:r>
              <a:rPr kumimoji="1" lang="en-US" altLang="zh-CN" dirty="0"/>
              <a:t>Workload is mostly:</a:t>
            </a:r>
          </a:p>
          <a:p>
            <a:pPr lvl="1"/>
            <a:r>
              <a:rPr kumimoji="1" lang="en-US" altLang="zh-CN" dirty="0"/>
              <a:t>mostly reads: large streaming reads;</a:t>
            </a:r>
          </a:p>
          <a:p>
            <a:pPr lvl="2"/>
            <a:r>
              <a:rPr kumimoji="1" lang="en-US" altLang="zh-CN" dirty="0"/>
              <a:t>Once created, files are </a:t>
            </a:r>
            <a:r>
              <a:rPr kumimoji="1" lang="en-US" altLang="zh-CN" b="1" dirty="0">
                <a:solidFill>
                  <a:srgbClr val="BE384B"/>
                </a:solidFill>
              </a:rPr>
              <a:t>mostly read</a:t>
            </a:r>
            <a:r>
              <a:rPr kumimoji="1" lang="en-US" altLang="zh-CN" dirty="0"/>
              <a:t>; often </a:t>
            </a:r>
            <a:r>
              <a:rPr kumimoji="1" lang="en-US" altLang="zh-CN" b="1" dirty="0">
                <a:solidFill>
                  <a:srgbClr val="BE384B"/>
                </a:solidFill>
              </a:rPr>
              <a:t>sequential </a:t>
            </a:r>
            <a:r>
              <a:rPr kumimoji="1" lang="en-US" altLang="zh-CN" dirty="0">
                <a:solidFill>
                  <a:schemeClr val="tx1"/>
                </a:solidFill>
              </a:rPr>
              <a:t>(e.g., read a previous archived page)</a:t>
            </a:r>
          </a:p>
          <a:p>
            <a:pPr marL="914400" lvl="2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32AD6C-7FB7-E84F-ACE4-7E0B8AD9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C54372-7F60-6247-914A-DBC349681217}"/>
              </a:ext>
            </a:extLst>
          </p:cNvPr>
          <p:cNvSpPr/>
          <p:nvPr/>
        </p:nvSpPr>
        <p:spPr>
          <a:xfrm>
            <a:off x="1791861" y="4724236"/>
            <a:ext cx="6143714" cy="27651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600" dirty="0"/>
              <a:t>designing the </a:t>
            </a:r>
            <a:r>
              <a:rPr lang="en-US" altLang="zh-CN" sz="1600" b="1" dirty="0">
                <a:solidFill>
                  <a:srgbClr val="BE384B"/>
                </a:solidFill>
              </a:rPr>
              <a:t>FS API </a:t>
            </a:r>
            <a:r>
              <a:rPr lang="en-US" altLang="zh-CN" sz="1600" dirty="0"/>
              <a:t>with the design of </a:t>
            </a:r>
            <a:r>
              <a:rPr lang="en-US" altLang="zh-CN" sz="1600" b="1" dirty="0">
                <a:solidFill>
                  <a:srgbClr val="BE384B"/>
                </a:solidFill>
              </a:rPr>
              <a:t>apps</a:t>
            </a:r>
            <a:r>
              <a:rPr lang="en-US" altLang="zh-CN" sz="1600" dirty="0"/>
              <a:t> benefits the system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C39BAE-8868-7647-86AB-8D843D11D2A8}"/>
              </a:ext>
            </a:extLst>
          </p:cNvPr>
          <p:cNvSpPr/>
          <p:nvPr/>
        </p:nvSpPr>
        <p:spPr>
          <a:xfrm>
            <a:off x="457200" y="4724237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 should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6436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53793-4240-8186-24E5-5FEFAB987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32DD4E-D3F5-9944-6C03-D6BE82EA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 </a:t>
            </a:r>
            <a:r>
              <a:rPr kumimoji="1" lang="en-US" altLang="zh-CN" b="1" dirty="0"/>
              <a:t>goals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5A3F07-7A2B-94C7-5380-0D06FDF73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" altLang="zh-CN" dirty="0">
                <a:solidFill>
                  <a:srgbClr val="BE384B"/>
                </a:solidFill>
              </a:rPr>
              <a:t>Scalable</a:t>
            </a:r>
            <a:r>
              <a:rPr kumimoji="1" lang="en" altLang="zh-CN" b="0" dirty="0"/>
              <a:t> distributed file system</a:t>
            </a:r>
          </a:p>
          <a:p>
            <a:pPr lvl="1"/>
            <a:r>
              <a:rPr kumimoji="1" lang="en" altLang="zh-CN" dirty="0"/>
              <a:t>E.g., Can NFS stores a very large file? </a:t>
            </a:r>
          </a:p>
          <a:p>
            <a:r>
              <a:rPr kumimoji="1" lang="en" altLang="zh-CN" b="0" dirty="0"/>
              <a:t>Designed for large </a:t>
            </a:r>
            <a:r>
              <a:rPr kumimoji="1" lang="en" altLang="zh-CN" dirty="0">
                <a:solidFill>
                  <a:srgbClr val="BE384B"/>
                </a:solidFill>
              </a:rPr>
              <a:t>data-intensive</a:t>
            </a:r>
            <a:r>
              <a:rPr kumimoji="1" lang="en" altLang="zh-CN" b="0" dirty="0"/>
              <a:t> applications</a:t>
            </a:r>
          </a:p>
          <a:p>
            <a:pPr lvl="1"/>
            <a:r>
              <a:rPr kumimoji="1" lang="en" altLang="zh-CN" b="0" dirty="0"/>
              <a:t>Essential for distributed computing frameworks, e.g., MapReduce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Fault-tolerant</a:t>
            </a:r>
            <a:r>
              <a:rPr kumimoji="1" lang="en" altLang="zh-CN" b="0" dirty="0"/>
              <a:t>; runs on commodity hardware</a:t>
            </a:r>
          </a:p>
          <a:p>
            <a:pPr lvl="1"/>
            <a:r>
              <a:rPr kumimoji="1" lang="en-US" altLang="zh-CN" dirty="0"/>
              <a:t>E.g., what if a server crashes, in the case of NFS? </a:t>
            </a:r>
          </a:p>
          <a:p>
            <a:r>
              <a:rPr kumimoji="1" lang="en" altLang="zh-CN" b="0" dirty="0"/>
              <a:t>Delivers </a:t>
            </a:r>
            <a:r>
              <a:rPr kumimoji="1" lang="en" altLang="zh-CN" dirty="0">
                <a:solidFill>
                  <a:srgbClr val="BE384B"/>
                </a:solidFill>
              </a:rPr>
              <a:t>high performance </a:t>
            </a:r>
            <a:r>
              <a:rPr kumimoji="1" lang="en" altLang="zh-CN" b="0" dirty="0"/>
              <a:t>to a large number of clients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3F039D-BAB1-2959-CDF7-ACC93DDAF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357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DDA6B3-EAC6-BA42-8E39-007A7376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interface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8B33DF-E420-A346-B1BA-24C2783FB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GFS does </a:t>
            </a:r>
            <a:r>
              <a:rPr kumimoji="1" lang="en-US" altLang="zh-CN" dirty="0">
                <a:solidFill>
                  <a:srgbClr val="BE384B"/>
                </a:solidFill>
              </a:rPr>
              <a:t>not</a:t>
            </a:r>
            <a:r>
              <a:rPr kumimoji="1" lang="en-US" altLang="zh-CN" b="0" dirty="0"/>
              <a:t> have a </a:t>
            </a:r>
            <a:r>
              <a:rPr kumimoji="1" lang="en-US" altLang="zh-CN" dirty="0">
                <a:solidFill>
                  <a:srgbClr val="BE384B"/>
                </a:solidFill>
              </a:rPr>
              <a:t>standard OS-level API</a:t>
            </a:r>
          </a:p>
          <a:p>
            <a:pPr lvl="1"/>
            <a:r>
              <a:rPr kumimoji="1" lang="en-US" altLang="zh-CN" dirty="0"/>
              <a:t>No full POSIX API</a:t>
            </a:r>
          </a:p>
          <a:p>
            <a:pPr lvl="1"/>
            <a:r>
              <a:rPr kumimoji="1" lang="en-US" altLang="zh-CN" dirty="0"/>
              <a:t>It provides user-level API</a:t>
            </a:r>
            <a:endParaRPr kumimoji="1" lang="en-US" altLang="zh-CN" b="0" dirty="0"/>
          </a:p>
          <a:p>
            <a:r>
              <a:rPr kumimoji="1" lang="en-US" altLang="zh-CN" dirty="0"/>
              <a:t>Operations</a:t>
            </a:r>
          </a:p>
          <a:p>
            <a:pPr lvl="1"/>
            <a:r>
              <a:rPr kumimoji="1" lang="en-US" altLang="zh-CN" dirty="0"/>
              <a:t>Basic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create/delete/open/close/read/write</a:t>
            </a:r>
          </a:p>
          <a:p>
            <a:pPr lvl="1"/>
            <a:r>
              <a:rPr kumimoji="1" lang="en-US" altLang="zh-CN" dirty="0"/>
              <a:t>Additional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snapshot/append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ops: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link,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rename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Why not rename? As I illustrated before, hard to ensure consistency under failures (no mature distributed TX---see later lectures---at that time)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2A665A-A559-5447-A936-DA2C2355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1482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3E626-3897-8A43-BF5D-877821F9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architecture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0B26F-A010-EF4E-A095-C28A12C57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GFS cluster = </a:t>
            </a:r>
            <a:r>
              <a:rPr kumimoji="1" lang="en-US" altLang="zh-CN" dirty="0">
                <a:solidFill>
                  <a:srgbClr val="BE384B"/>
                </a:solidFill>
              </a:rPr>
              <a:t>1 Master</a:t>
            </a:r>
            <a:r>
              <a:rPr kumimoji="1" lang="en-US" altLang="zh-CN" b="0" dirty="0"/>
              <a:t> (Distributed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 layer) + </a:t>
            </a:r>
            <a:r>
              <a:rPr kumimoji="1" lang="en-US" altLang="zh-CN" dirty="0">
                <a:solidFill>
                  <a:srgbClr val="BE384B"/>
                </a:solidFill>
              </a:rPr>
              <a:t>N </a:t>
            </a:r>
            <a:r>
              <a:rPr kumimoji="1" lang="en-US" altLang="zh-CN" dirty="0" err="1">
                <a:solidFill>
                  <a:srgbClr val="BE384B"/>
                </a:solidFill>
              </a:rPr>
              <a:t>Chunkservers</a:t>
            </a:r>
            <a:r>
              <a:rPr kumimoji="1" lang="en-US" altLang="zh-CN" dirty="0">
                <a:solidFill>
                  <a:srgbClr val="BE384B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(Distributed blocks layer + replication)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24C93A-E6FE-2D44-B27E-6EB028C4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79A340B-CF69-A34F-BEE0-5CA56985AA58}"/>
              </a:ext>
            </a:extLst>
          </p:cNvPr>
          <p:cNvSpPr/>
          <p:nvPr/>
        </p:nvSpPr>
        <p:spPr>
          <a:xfrm>
            <a:off x="3986476" y="19280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E3FE7BC-7A9F-FB4F-A032-59A53CEFAF8F}"/>
              </a:ext>
            </a:extLst>
          </p:cNvPr>
          <p:cNvSpPr/>
          <p:nvPr/>
        </p:nvSpPr>
        <p:spPr>
          <a:xfrm>
            <a:off x="3986476" y="2897689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1FEAAF05-BA04-5949-A34D-3B95DD8DF9CF}"/>
              </a:ext>
            </a:extLst>
          </p:cNvPr>
          <p:cNvSpPr/>
          <p:nvPr/>
        </p:nvSpPr>
        <p:spPr>
          <a:xfrm>
            <a:off x="3986476" y="37695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DB94D67-9D6B-1243-8BD4-997BBC4BF05F}"/>
              </a:ext>
            </a:extLst>
          </p:cNvPr>
          <p:cNvSpPr/>
          <p:nvPr/>
        </p:nvSpPr>
        <p:spPr>
          <a:xfrm>
            <a:off x="5427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952D2A14-C761-B74F-85A3-0570E2E3A662}"/>
              </a:ext>
            </a:extLst>
          </p:cNvPr>
          <p:cNvSpPr/>
          <p:nvPr/>
        </p:nvSpPr>
        <p:spPr>
          <a:xfrm>
            <a:off x="2506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DAB4E7EC-B97C-F749-BA20-6EDE1B2D0734}"/>
              </a:ext>
            </a:extLst>
          </p:cNvPr>
          <p:cNvSpPr/>
          <p:nvPr/>
        </p:nvSpPr>
        <p:spPr>
          <a:xfrm>
            <a:off x="5427000" y="3348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13">
            <a:extLst>
              <a:ext uri="{FF2B5EF4-FFF2-40B4-BE49-F238E27FC236}">
                <a16:creationId xmlns:a16="http://schemas.microsoft.com/office/drawing/2014/main" id="{5A635B13-A8D7-D744-B0E8-75FFD36D8C37}"/>
              </a:ext>
            </a:extLst>
          </p:cNvPr>
          <p:cNvCxnSpPr>
            <a:endCxn id="8" idx="1"/>
          </p:cNvCxnSpPr>
          <p:nvPr/>
        </p:nvCxnSpPr>
        <p:spPr>
          <a:xfrm flipV="1">
            <a:off x="5036476" y="2638073"/>
            <a:ext cx="390524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F0DB07A4-67FE-CA4B-8881-1D85591ADD11}"/>
              </a:ext>
            </a:extLst>
          </p:cNvPr>
          <p:cNvCxnSpPr>
            <a:endCxn id="10" idx="1"/>
          </p:cNvCxnSpPr>
          <p:nvPr/>
        </p:nvCxnSpPr>
        <p:spPr>
          <a:xfrm>
            <a:off x="5016500" y="3394165"/>
            <a:ext cx="410500" cy="2599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6">
            <a:extLst>
              <a:ext uri="{FF2B5EF4-FFF2-40B4-BE49-F238E27FC236}">
                <a16:creationId xmlns:a16="http://schemas.microsoft.com/office/drawing/2014/main" id="{848B7011-0BCF-9B4C-AFED-E7363F7E02FC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511476" y="3411861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9">
            <a:extLst>
              <a:ext uri="{FF2B5EF4-FFF2-40B4-BE49-F238E27FC236}">
                <a16:creationId xmlns:a16="http://schemas.microsoft.com/office/drawing/2014/main" id="{E01545DE-8CE9-A545-839E-D60F43838EF7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4511476" y="2540000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5">
            <a:extLst>
              <a:ext uri="{FF2B5EF4-FFF2-40B4-BE49-F238E27FC236}">
                <a16:creationId xmlns:a16="http://schemas.microsoft.com/office/drawing/2014/main" id="{7FF6CEBD-ABD3-0A45-A4C7-D89D935470EF}"/>
              </a:ext>
            </a:extLst>
          </p:cNvPr>
          <p:cNvCxnSpPr>
            <a:endCxn id="9" idx="3"/>
          </p:cNvCxnSpPr>
          <p:nvPr/>
        </p:nvCxnSpPr>
        <p:spPr>
          <a:xfrm flipH="1" flipV="1">
            <a:off x="3556000" y="2638073"/>
            <a:ext cx="430476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9">
            <a:extLst>
              <a:ext uri="{FF2B5EF4-FFF2-40B4-BE49-F238E27FC236}">
                <a16:creationId xmlns:a16="http://schemas.microsoft.com/office/drawing/2014/main" id="{4A84D6E1-6F67-1C41-881D-AAAEC12FE548}"/>
              </a:ext>
            </a:extLst>
          </p:cNvPr>
          <p:cNvSpPr/>
          <p:nvPr/>
        </p:nvSpPr>
        <p:spPr>
          <a:xfrm>
            <a:off x="3873500" y="4624654"/>
            <a:ext cx="4230000" cy="491958"/>
          </a:xfrm>
          <a:prstGeom prst="rect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500" b="1" dirty="0">
                <a:latin typeface="Eras Medium ITC" pitchFamily="34" charset="0"/>
              </a:rPr>
              <a:t>Data</a:t>
            </a:r>
            <a:r>
              <a:rPr lang="en-US" altLang="zh-CN" sz="1500" dirty="0">
                <a:latin typeface="Eras Medium ITC" pitchFamily="34" charset="0"/>
              </a:rPr>
              <a:t> Storage: fixed-size chunks</a:t>
            </a:r>
          </a:p>
          <a:p>
            <a:pPr marL="223564" indent="-223564"/>
            <a:r>
              <a:rPr lang="en-US" altLang="zh-CN" sz="1500" dirty="0">
                <a:latin typeface="Eras Medium ITC" pitchFamily="34" charset="0"/>
              </a:rPr>
              <a:t>Chunks replicated on several system</a:t>
            </a: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1DA7AC5A-99EE-144F-8B2B-281B672B0E56}"/>
              </a:ext>
            </a:extLst>
          </p:cNvPr>
          <p:cNvSpPr/>
          <p:nvPr/>
        </p:nvSpPr>
        <p:spPr>
          <a:xfrm>
            <a:off x="1099500" y="3832361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</a:t>
            </a:r>
          </a:p>
          <a:p>
            <a:r>
              <a:rPr lang="en-US" altLang="zh-CN" sz="1500" dirty="0">
                <a:latin typeface="Eras Medium ITC" pitchFamily="34" charset="0"/>
              </a:rPr>
              <a:t>Maps files to chunks</a:t>
            </a: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080FE810-9F67-BA47-BAE6-00174A2778E8}"/>
              </a:ext>
            </a:extLst>
          </p:cNvPr>
          <p:cNvSpPr/>
          <p:nvPr/>
        </p:nvSpPr>
        <p:spPr>
          <a:xfrm>
            <a:off x="5284989" y="3928242"/>
            <a:ext cx="465883" cy="709448"/>
          </a:xfrm>
          <a:custGeom>
            <a:avLst/>
            <a:gdLst>
              <a:gd name="connsiteX0" fmla="*/ 232234 w 559060"/>
              <a:gd name="connsiteY0" fmla="*/ 0 h 851338"/>
              <a:gd name="connsiteX1" fmla="*/ 11516 w 559060"/>
              <a:gd name="connsiteY1" fmla="*/ 299544 h 851338"/>
              <a:gd name="connsiteX2" fmla="*/ 547544 w 559060"/>
              <a:gd name="connsiteY2" fmla="*/ 457200 h 851338"/>
              <a:gd name="connsiteX3" fmla="*/ 326827 w 559060"/>
              <a:gd name="connsiteY3" fmla="*/ 851338 h 8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60" h="851338">
                <a:moveTo>
                  <a:pt x="232234" y="0"/>
                </a:moveTo>
                <a:cubicBezTo>
                  <a:pt x="95599" y="111672"/>
                  <a:pt x="-41036" y="223344"/>
                  <a:pt x="11516" y="299544"/>
                </a:cubicBezTo>
                <a:cubicBezTo>
                  <a:pt x="64068" y="375744"/>
                  <a:pt x="494992" y="365234"/>
                  <a:pt x="547544" y="457200"/>
                </a:cubicBezTo>
                <a:cubicBezTo>
                  <a:pt x="600096" y="549166"/>
                  <a:pt x="463461" y="700252"/>
                  <a:pt x="326827" y="851338"/>
                </a:cubicBezTo>
              </a:path>
            </a:pathLst>
          </a:custGeom>
          <a:noFill/>
          <a:ln w="12700">
            <a:solidFill>
              <a:srgbClr val="0033CC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33">
            <a:extLst>
              <a:ext uri="{FF2B5EF4-FFF2-40B4-BE49-F238E27FC236}">
                <a16:creationId xmlns:a16="http://schemas.microsoft.com/office/drawing/2014/main" id="{81FDB567-DB66-2A4E-996E-E10216B42B27}"/>
              </a:ext>
            </a:extLst>
          </p:cNvPr>
          <p:cNvSpPr/>
          <p:nvPr/>
        </p:nvSpPr>
        <p:spPr>
          <a:xfrm>
            <a:off x="3461277" y="3205655"/>
            <a:ext cx="506378" cy="626706"/>
          </a:xfrm>
          <a:custGeom>
            <a:avLst/>
            <a:gdLst>
              <a:gd name="connsiteX0" fmla="*/ 607654 w 607654"/>
              <a:gd name="connsiteY0" fmla="*/ 0 h 583324"/>
              <a:gd name="connsiteX1" fmla="*/ 8565 w 607654"/>
              <a:gd name="connsiteY1" fmla="*/ 126124 h 583324"/>
              <a:gd name="connsiteX2" fmla="*/ 245047 w 607654"/>
              <a:gd name="connsiteY2" fmla="*/ 315311 h 583324"/>
              <a:gd name="connsiteX3" fmla="*/ 118923 w 607654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654" h="583324">
                <a:moveTo>
                  <a:pt x="607654" y="0"/>
                </a:moveTo>
                <a:cubicBezTo>
                  <a:pt x="338326" y="36786"/>
                  <a:pt x="68999" y="73572"/>
                  <a:pt x="8565" y="126124"/>
                </a:cubicBezTo>
                <a:cubicBezTo>
                  <a:pt x="-51869" y="178676"/>
                  <a:pt x="226654" y="239111"/>
                  <a:pt x="245047" y="315311"/>
                </a:cubicBezTo>
                <a:cubicBezTo>
                  <a:pt x="263440" y="391511"/>
                  <a:pt x="191181" y="487417"/>
                  <a:pt x="118923" y="583324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34">
            <a:extLst>
              <a:ext uri="{FF2B5EF4-FFF2-40B4-BE49-F238E27FC236}">
                <a16:creationId xmlns:a16="http://schemas.microsoft.com/office/drawing/2014/main" id="{4DE8D59D-2CE5-AD4C-8930-299CE748BA2A}"/>
              </a:ext>
            </a:extLst>
          </p:cNvPr>
          <p:cNvSpPr/>
          <p:nvPr/>
        </p:nvSpPr>
        <p:spPr>
          <a:xfrm>
            <a:off x="2974548" y="3361780"/>
            <a:ext cx="4106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. . 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653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A1EB71-FF9A-1752-BE60-98513B3F311C}"/>
              </a:ext>
            </a:extLst>
          </p:cNvPr>
          <p:cNvSpPr/>
          <p:nvPr/>
        </p:nvSpPr>
        <p:spPr>
          <a:xfrm>
            <a:off x="1888000" y="4081636"/>
            <a:ext cx="3137956" cy="807864"/>
          </a:xfrm>
          <a:prstGeom prst="ellipse">
            <a:avLst/>
          </a:prstGeom>
          <a:noFill/>
          <a:ln w="254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99" name="Rectangle 129">
            <a:extLst>
              <a:ext uri="{FF2B5EF4-FFF2-40B4-BE49-F238E27FC236}">
                <a16:creationId xmlns:a16="http://schemas.microsoft.com/office/drawing/2014/main" id="{B93F4FAD-EC24-BD26-DFA7-16FAED1CDCE3}"/>
              </a:ext>
            </a:extLst>
          </p:cNvPr>
          <p:cNvSpPr/>
          <p:nvPr/>
        </p:nvSpPr>
        <p:spPr>
          <a:xfrm>
            <a:off x="0" y="3902777"/>
            <a:ext cx="180578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Used for fault tolerance, talked later 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99C9FCD9-A58B-A731-9086-A5CE93C49534}"/>
              </a:ext>
            </a:extLst>
          </p:cNvPr>
          <p:cNvSpPr/>
          <p:nvPr/>
        </p:nvSpPr>
        <p:spPr>
          <a:xfrm>
            <a:off x="1229710" y="4303986"/>
            <a:ext cx="662152" cy="228543"/>
          </a:xfrm>
          <a:custGeom>
            <a:avLst/>
            <a:gdLst>
              <a:gd name="connsiteX0" fmla="*/ 662152 w 662152"/>
              <a:gd name="connsiteY0" fmla="*/ 157655 h 228543"/>
              <a:gd name="connsiteX1" fmla="*/ 394138 w 662152"/>
              <a:gd name="connsiteY1" fmla="*/ 220717 h 228543"/>
              <a:gd name="connsiteX2" fmla="*/ 0 w 662152"/>
              <a:gd name="connsiteY2" fmla="*/ 0 h 22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2152" h="228543">
                <a:moveTo>
                  <a:pt x="662152" y="157655"/>
                </a:moveTo>
                <a:cubicBezTo>
                  <a:pt x="583324" y="202324"/>
                  <a:pt x="504497" y="246993"/>
                  <a:pt x="394138" y="220717"/>
                </a:cubicBezTo>
                <a:cubicBezTo>
                  <a:pt x="283779" y="194441"/>
                  <a:pt x="141889" y="97220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7115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DC8457-10F5-7043-97ED-ADD52BCD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Large Chunks?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4CB42-5506-104D-8ADE-3FE5F83C1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Default chunks size = 64MB</a:t>
            </a:r>
          </a:p>
          <a:p>
            <a:pPr lvl="1"/>
            <a:r>
              <a:rPr kumimoji="1" lang="en-US" altLang="zh-CN" dirty="0"/>
              <a:t>C</a:t>
            </a:r>
            <a:r>
              <a:rPr kumimoji="1" lang="en-US" altLang="zh-CN" b="0" dirty="0"/>
              <a:t>ompare to Linux ext4 block size: 4KB~1MB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Benefits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Reduce</a:t>
            </a:r>
            <a:r>
              <a:rPr kumimoji="1" lang="en-US" altLang="zh-CN" b="0" dirty="0"/>
              <a:t> the need for </a:t>
            </a:r>
            <a:r>
              <a:rPr kumimoji="1" lang="en-US" altLang="zh-CN" b="1" dirty="0">
                <a:solidFill>
                  <a:srgbClr val="BE384B"/>
                </a:solidFill>
              </a:rPr>
              <a:t>frequent communication</a:t>
            </a:r>
            <a:r>
              <a:rPr kumimoji="1" lang="en-US" altLang="zh-CN" b="0" dirty="0"/>
              <a:t> with master for chunk location info</a:t>
            </a:r>
          </a:p>
          <a:p>
            <a:pPr lvl="1"/>
            <a:r>
              <a:rPr kumimoji="1" lang="en-US" altLang="zh-CN" dirty="0"/>
              <a:t>M</a:t>
            </a:r>
            <a:r>
              <a:rPr kumimoji="1" lang="en-US" altLang="zh-CN" b="0" dirty="0"/>
              <a:t>akes it feasible to keep a </a:t>
            </a:r>
            <a:r>
              <a:rPr kumimoji="1" lang="en-US" altLang="zh-CN" b="1" dirty="0">
                <a:solidFill>
                  <a:srgbClr val="BE384B"/>
                </a:solidFill>
              </a:rPr>
              <a:t>TCP connection </a:t>
            </a:r>
            <a:r>
              <a:rPr kumimoji="1" lang="en-US" altLang="zh-CN" b="0" dirty="0"/>
              <a:t>open for an extended time</a:t>
            </a:r>
          </a:p>
          <a:p>
            <a:pPr lvl="2"/>
            <a:r>
              <a:rPr kumimoji="1" lang="en-US" altLang="zh-CN" dirty="0"/>
              <a:t>Establishing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connect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 (two-way handshake, see later lectures) 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Master can store all </a:t>
            </a:r>
            <a:r>
              <a:rPr kumimoji="1" lang="en-US" altLang="zh-CN" b="1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 in memory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F5BC68-8E79-7148-A88A-D3C9A2E3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2348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A79283-78F8-524E-87BC-46602FCD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Chunks (Blocks) and </a:t>
            </a:r>
            <a:r>
              <a:rPr kumimoji="1" lang="en-US" altLang="zh-CN" dirty="0" err="1"/>
              <a:t>Chunkservers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1E853-28B4-714D-94C3-CE4EA45F2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Chunk size </a:t>
            </a:r>
            <a:r>
              <a:rPr kumimoji="1" lang="en-US" altLang="zh-CN" dirty="0">
                <a:solidFill>
                  <a:srgbClr val="BE384B"/>
                </a:solidFill>
              </a:rPr>
              <a:t>= 64 MB</a:t>
            </a:r>
            <a:r>
              <a:rPr kumimoji="1" lang="en-US" altLang="zh-CN" b="0" dirty="0"/>
              <a:t> (default)</a:t>
            </a:r>
          </a:p>
          <a:p>
            <a:pPr lvl="1"/>
            <a:r>
              <a:rPr kumimoji="1" lang="en-US" altLang="zh-CN" dirty="0"/>
              <a:t>32-bit checksum with each chunk</a:t>
            </a:r>
          </a:p>
          <a:p>
            <a:r>
              <a:rPr kumimoji="1" lang="en-US" altLang="zh-CN" b="0" dirty="0"/>
              <a:t>Chunk </a:t>
            </a:r>
            <a:r>
              <a:rPr kumimoji="1" lang="en-US" altLang="zh-CN" dirty="0">
                <a:solidFill>
                  <a:srgbClr val="BE384B"/>
                </a:solidFill>
              </a:rPr>
              <a:t>handle </a:t>
            </a:r>
          </a:p>
          <a:p>
            <a:pPr lvl="1"/>
            <a:r>
              <a:rPr kumimoji="1" lang="en-US" altLang="zh-CN" dirty="0"/>
              <a:t>Globally unique 64-bit number</a:t>
            </a:r>
          </a:p>
          <a:p>
            <a:pPr lvl="1"/>
            <a:r>
              <a:rPr kumimoji="1" lang="en-US" altLang="zh-CN" dirty="0"/>
              <a:t>Assigned by the master when creation </a:t>
            </a:r>
          </a:p>
          <a:p>
            <a:r>
              <a:rPr kumimoji="1" lang="en-US" altLang="zh-CN" b="0" dirty="0"/>
              <a:t>Chunks are stored on local disk as Linux files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(aka.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file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overlay)</a:t>
            </a:r>
          </a:p>
          <a:p>
            <a:r>
              <a:rPr kumimoji="1" lang="en-US" altLang="zh-CN" b="0" dirty="0"/>
              <a:t>Each chunk is </a:t>
            </a:r>
            <a:r>
              <a:rPr kumimoji="1" lang="en-US" altLang="zh-CN" dirty="0">
                <a:solidFill>
                  <a:srgbClr val="BE384B"/>
                </a:solidFill>
              </a:rPr>
              <a:t>replicated</a:t>
            </a:r>
            <a:r>
              <a:rPr kumimoji="1" lang="en-US" altLang="zh-CN" b="0" dirty="0"/>
              <a:t> on multiple nodes</a:t>
            </a:r>
          </a:p>
          <a:p>
            <a:pPr lvl="1"/>
            <a:r>
              <a:rPr kumimoji="1" lang="en-US" altLang="zh-CN" dirty="0"/>
              <a:t>Three replicas (default)</a:t>
            </a:r>
          </a:p>
          <a:p>
            <a:pPr lvl="1"/>
            <a:r>
              <a:rPr kumimoji="1" lang="en-US" altLang="zh-CN" dirty="0"/>
              <a:t>More replicas for popular files to avoid </a:t>
            </a:r>
            <a:r>
              <a:rPr kumimoji="1" lang="en-US" altLang="zh-CN" b="1" dirty="0">
                <a:solidFill>
                  <a:srgbClr val="BE384B"/>
                </a:solidFill>
              </a:rPr>
              <a:t>hotspots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FFA254-1F9D-1148-A144-AA08C0D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6993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F861AC-E42E-B288-E014-8233F2043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summary: GFS vs. naïve filesystem?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B3A814-CC0F-8714-41A6-FAA6B3999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Master stores current locations of chunks (blocks)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Unlike naïve distributed file, which store the locations in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block 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Why? For performance &amp; simplified correctness management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Data are stored in large chunks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Chunks are replicated for fault tolerance &amp; high performance 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Our previous design does not replicate the data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C9D089-9C9C-DEDB-C574-6D6FF2AA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420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96EB4-22CB-6744-8A3D-08C12274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uses one master, why? Make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A1A2A-D823-C44D-980E-D34E3524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All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dirty="0"/>
              <a:t> stored in master’s </a:t>
            </a:r>
            <a:r>
              <a:rPr kumimoji="1" lang="en-US" altLang="zh-CN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b="0" dirty="0"/>
              <a:t>Super-fast access</a:t>
            </a:r>
          </a:p>
          <a:p>
            <a:r>
              <a:rPr kumimoji="1" lang="en-US" altLang="zh-CN" dirty="0"/>
              <a:t>Name-to-chunk maps (e.g., using an in-memory tree)</a:t>
            </a:r>
          </a:p>
          <a:p>
            <a:pPr lvl="1"/>
            <a:r>
              <a:rPr kumimoji="1" lang="en-US" altLang="zh-CN" dirty="0"/>
              <a:t>Stored in </a:t>
            </a:r>
            <a:r>
              <a:rPr kumimoji="1" lang="en-US" altLang="zh-CN" b="1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dirty="0"/>
              <a:t>Also persist in </a:t>
            </a:r>
            <a:r>
              <a:rPr kumimoji="1" lang="en-US" altLang="zh-CN" b="1" dirty="0">
                <a:solidFill>
                  <a:srgbClr val="BE384B"/>
                </a:solidFill>
              </a:rPr>
              <a:t>an operation log </a:t>
            </a:r>
            <a:r>
              <a:rPr kumimoji="1" lang="en-US" altLang="zh-CN" dirty="0"/>
              <a:t>on the disk (talk about in later chapters) </a:t>
            </a:r>
          </a:p>
          <a:p>
            <a:r>
              <a:rPr kumimoji="1" lang="en-US" altLang="zh-CN" dirty="0"/>
              <a:t>Stores chunk ID-to-chunk location maps in memory (and no need for log)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This is queried from all the </a:t>
            </a:r>
            <a:r>
              <a:rPr kumimoji="1" lang="en-US" altLang="zh-CN" dirty="0" err="1"/>
              <a:t>chunkservers</a:t>
            </a:r>
            <a:r>
              <a:rPr kumimoji="1" lang="en-US" altLang="zh-CN" dirty="0"/>
              <a:t> at startup </a:t>
            </a:r>
          </a:p>
          <a:p>
            <a:pPr lvl="1"/>
            <a:r>
              <a:rPr kumimoji="1" lang="en-US" altLang="zh-CN" dirty="0"/>
              <a:t>Can keep up-to-date: </a:t>
            </a:r>
            <a:r>
              <a:rPr kumimoji="1" lang="en-US" altLang="zh-CN" dirty="0" err="1"/>
              <a:t>maste`r</a:t>
            </a:r>
            <a:r>
              <a:rPr kumimoji="1" lang="en-US" altLang="zh-CN" dirty="0"/>
              <a:t> controls all the management </a:t>
            </a:r>
          </a:p>
          <a:p>
            <a:pPr lvl="1"/>
            <a:r>
              <a:rPr kumimoji="1" lang="en-US" altLang="zh-CN" dirty="0"/>
              <a:t>Benefits: simpler for consistency management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A042F3-412B-C44E-B0F3-07F10297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092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A10E6-C683-CC4C-8033-46948E2A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Client-GFS interaction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D0EE4-7A36-B24F-9BD1-7458E06D1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GFS client code </a:t>
            </a:r>
            <a:r>
              <a:rPr kumimoji="1" lang="en-US" altLang="zh-CN" dirty="0">
                <a:solidFill>
                  <a:srgbClr val="BE384B"/>
                </a:solidFill>
              </a:rPr>
              <a:t>linked</a:t>
            </a:r>
            <a:r>
              <a:rPr kumimoji="1" lang="en-US" altLang="zh-CN" dirty="0"/>
              <a:t> into each app</a:t>
            </a:r>
          </a:p>
          <a:p>
            <a:pPr lvl="1"/>
            <a:r>
              <a:rPr kumimoji="1" lang="en-US" altLang="zh-CN" dirty="0"/>
              <a:t>No </a:t>
            </a:r>
            <a:r>
              <a:rPr kumimoji="1" lang="en-US" altLang="zh-CN" b="1" dirty="0">
                <a:solidFill>
                  <a:srgbClr val="BE384B"/>
                </a:solidFill>
              </a:rPr>
              <a:t>OS-level </a:t>
            </a:r>
            <a:r>
              <a:rPr kumimoji="1" lang="en-US" altLang="zh-CN" dirty="0"/>
              <a:t>API</a:t>
            </a:r>
          </a:p>
          <a:p>
            <a:pPr lvl="1"/>
            <a:r>
              <a:rPr kumimoji="1" lang="en-US" altLang="zh-CN" dirty="0"/>
              <a:t>Interacts with </a:t>
            </a:r>
            <a:r>
              <a:rPr kumimoji="1" lang="en-US" altLang="zh-CN" b="1" dirty="0">
                <a:solidFill>
                  <a:srgbClr val="BE384B"/>
                </a:solidFill>
              </a:rPr>
              <a:t>master</a:t>
            </a:r>
            <a:r>
              <a:rPr kumimoji="1" lang="en-US" altLang="zh-CN" dirty="0"/>
              <a:t> for metadata-related ops</a:t>
            </a:r>
          </a:p>
          <a:p>
            <a:pPr lvl="1"/>
            <a:r>
              <a:rPr kumimoji="1" lang="en-US" altLang="zh-CN" dirty="0"/>
              <a:t>Interacts </a:t>
            </a:r>
            <a:r>
              <a:rPr kumimoji="1" lang="en-US" altLang="zh-CN" b="1" dirty="0">
                <a:solidFill>
                  <a:srgbClr val="BE384B"/>
                </a:solidFill>
              </a:rPr>
              <a:t>directly with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chunkservers</a:t>
            </a:r>
            <a:r>
              <a:rPr kumimoji="1" lang="en-US" altLang="zh-CN" b="1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for data</a:t>
            </a:r>
          </a:p>
          <a:p>
            <a:pPr lvl="2"/>
            <a:r>
              <a:rPr kumimoji="1" lang="en-US" altLang="zh-CN" dirty="0"/>
              <a:t>Master is not a point of congestion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No caching</a:t>
            </a:r>
            <a:r>
              <a:rPr kumimoji="1" lang="en-US" altLang="zh-CN" b="0" dirty="0"/>
              <a:t>: </a:t>
            </a:r>
            <a:r>
              <a:rPr kumimoji="1" lang="en-US" altLang="zh-CN" dirty="0"/>
              <a:t>neither clients nor </a:t>
            </a:r>
            <a:r>
              <a:rPr kumimoji="1" lang="en-US" altLang="zh-CN" dirty="0" err="1"/>
              <a:t>chunkservers</a:t>
            </a:r>
            <a:r>
              <a:rPr kumimoji="1" lang="en-US" altLang="zh-CN" dirty="0"/>
              <a:t> cache data</a:t>
            </a:r>
          </a:p>
          <a:p>
            <a:pPr lvl="1"/>
            <a:r>
              <a:rPr kumimoji="1" lang="en-US" altLang="zh-CN" dirty="0"/>
              <a:t>Except for the system buffer cache</a:t>
            </a:r>
          </a:p>
          <a:p>
            <a:pPr lvl="1"/>
            <a:r>
              <a:rPr kumimoji="1" lang="en-US" altLang="zh-CN" dirty="0"/>
              <a:t>Why? Large files offer little opportunity for caching </a:t>
            </a:r>
          </a:p>
          <a:p>
            <a:r>
              <a:rPr kumimoji="1" lang="en-US" altLang="zh-CN" dirty="0"/>
              <a:t>Clients cache metadata </a:t>
            </a:r>
          </a:p>
          <a:p>
            <a:pPr lvl="1"/>
            <a:r>
              <a:rPr kumimoji="1" lang="en-US" altLang="zh-CN" dirty="0"/>
              <a:t>e.g., location of a file’s chunks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6BF84B-1E74-C54C-B0A2-B61EBE9E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042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F43A3-784D-5C4F-83EC-8207F23A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C86D0-436E-8947-84EF-A5F39A71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Reading a file is simple in GFS</a:t>
            </a:r>
          </a:p>
          <a:p>
            <a:r>
              <a:rPr kumimoji="1" lang="en-US" altLang="zh-CN" b="0" dirty="0"/>
              <a:t>1. Contact the </a:t>
            </a:r>
            <a:r>
              <a:rPr kumimoji="1" lang="en-US" altLang="zh-CN" dirty="0">
                <a:solidFill>
                  <a:srgbClr val="BE384B"/>
                </a:solidFill>
              </a:rPr>
              <a:t>master</a:t>
            </a:r>
          </a:p>
          <a:p>
            <a:r>
              <a:rPr kumimoji="1" lang="en-US" altLang="zh-CN" b="0" dirty="0"/>
              <a:t>2. Get file’s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: chunk handles</a:t>
            </a:r>
          </a:p>
          <a:p>
            <a:r>
              <a:rPr kumimoji="1" lang="en-US" altLang="zh-CN" b="0" dirty="0"/>
              <a:t>3. Get the </a:t>
            </a:r>
            <a:r>
              <a:rPr kumimoji="1" lang="en-US" altLang="zh-CN" dirty="0">
                <a:solidFill>
                  <a:srgbClr val="BE384B"/>
                </a:solidFill>
              </a:rPr>
              <a:t>location</a:t>
            </a:r>
            <a:r>
              <a:rPr kumimoji="1" lang="en-US" altLang="zh-CN" b="0" dirty="0"/>
              <a:t> of each of the chunk handles</a:t>
            </a:r>
          </a:p>
          <a:p>
            <a:pPr lvl="1"/>
            <a:r>
              <a:rPr kumimoji="1" lang="en-US" altLang="zh-CN" b="0" dirty="0"/>
              <a:t>Multiple replicated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per chunk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Contact any </a:t>
            </a:r>
            <a:r>
              <a:rPr kumimoji="1" lang="en-US" altLang="zh-CN" dirty="0">
                <a:solidFill>
                  <a:srgbClr val="BE384B"/>
                </a:solidFill>
              </a:rPr>
              <a:t>available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chunkserver</a:t>
            </a:r>
            <a:r>
              <a:rPr kumimoji="1" lang="en-US" altLang="zh-CN" b="0" dirty="0"/>
              <a:t> for chunk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01B33-332C-EF4D-9E57-4C8B6F42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05456B8-6364-6B00-830B-B0E712677F0D}"/>
              </a:ext>
            </a:extLst>
          </p:cNvPr>
          <p:cNvSpPr/>
          <p:nvPr/>
        </p:nvSpPr>
        <p:spPr>
          <a:xfrm>
            <a:off x="429457" y="1525694"/>
            <a:ext cx="5626968" cy="1008112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8BFB4A-260F-7889-DF2E-C98EA33EE175}"/>
              </a:ext>
            </a:extLst>
          </p:cNvPr>
          <p:cNvSpPr txBox="1"/>
          <p:nvPr/>
        </p:nvSpPr>
        <p:spPr>
          <a:xfrm>
            <a:off x="4340933" y="1340660"/>
            <a:ext cx="303068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0" dirty="0"/>
              <a:t>Can be omitted if cached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03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D5CFE5-DB48-FF6B-EEC5-69BC27FFF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kumimoji="1" lang="en-US" altLang="zh-CN" dirty="0"/>
              <a:t>Writing a File in GFS (More complicated due to replication)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3FD038-2DD0-139E-B505-6782A7B08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Less frequent than reading</a:t>
            </a:r>
          </a:p>
          <a:p>
            <a:pPr lvl="1"/>
            <a:r>
              <a:rPr kumimoji="1" lang="en-US" altLang="zh-CN" dirty="0"/>
              <a:t>But is more </a:t>
            </a:r>
            <a:r>
              <a:rPr kumimoji="1" lang="en-US" altLang="zh-CN" b="1" dirty="0">
                <a:solidFill>
                  <a:srgbClr val="C00000"/>
                </a:solidFill>
              </a:rPr>
              <a:t>complex</a:t>
            </a:r>
            <a:r>
              <a:rPr kumimoji="1" lang="en-US" altLang="zh-CN" dirty="0"/>
              <a:t>, because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need to deal with the consistency issues</a:t>
            </a:r>
          </a:p>
          <a:p>
            <a:pPr lvl="1"/>
            <a:r>
              <a:rPr kumimoji="1" lang="en-US" altLang="zh-CN" dirty="0"/>
              <a:t>GFS adopts a </a:t>
            </a:r>
            <a:r>
              <a:rPr kumimoji="1" lang="en-US" altLang="zh-CN" b="1" dirty="0">
                <a:solidFill>
                  <a:srgbClr val="BE384B"/>
                </a:solidFill>
              </a:rPr>
              <a:t>relaxed consistency model (see later lectures)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Benefits: simple &amp; efficient to implement </a:t>
            </a:r>
          </a:p>
          <a:p>
            <a:r>
              <a:rPr kumimoji="1" lang="en-US" altLang="zh-CN" dirty="0"/>
              <a:t>Design goals </a:t>
            </a:r>
          </a:p>
          <a:p>
            <a:pPr lvl="1"/>
            <a:r>
              <a:rPr kumimoji="1" lang="en-US" altLang="zh-CN" dirty="0"/>
              <a:t>Each replica eventually have the same data </a:t>
            </a:r>
          </a:p>
          <a:p>
            <a:pPr lvl="1"/>
            <a:r>
              <a:rPr kumimoji="1" lang="en-US" altLang="zh-CN" dirty="0"/>
              <a:t>Reduced communication with the master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9A1CE2-56A8-F82D-7F1D-4ECA6313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69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12C6F-DECE-144D-A9C6-122980A7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Writing a File in GFS (More complicated due to replication)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18A8-501A-A640-82FD-2B829A48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ensure convergence, we need a single primary for coordinating the writes 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Why we need the coordination? Think about concurrent writes</a:t>
            </a:r>
          </a:p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How to choose the primary? 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we designate one? No. Because the primary </a:t>
            </a:r>
            <a:r>
              <a:rPr lang="en-US" altLang="zh-CN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fail </a:t>
            </a:r>
            <a:endParaRPr lang="en-US" altLang="zh-CN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grants </a:t>
            </a:r>
            <a:r>
              <a:rPr lang="en-US" altLang="zh-CN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a chunk lease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one of the replicas</a:t>
            </a: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This replica will be the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primary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 err="1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chunkserver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only one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that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modify the chunk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Primary can request extensions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(of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lease), if needed</a:t>
            </a:r>
          </a:p>
          <a:p>
            <a:pPr lvl="2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increases the chunk version number and informs replicas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9FA7B7-B831-A44E-A86B-9A65F1D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309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69EE5-FA5F-9440-B59E-91296B72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0B24D0-FAD1-814E-A129-0617FBB8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1: send data</a:t>
            </a:r>
          </a:p>
          <a:p>
            <a:r>
              <a:rPr kumimoji="1" lang="en-US" altLang="zh-CN" b="0" dirty="0"/>
              <a:t>Deliver data but </a:t>
            </a:r>
            <a:r>
              <a:rPr kumimoji="1" lang="en-US" altLang="zh-CN" dirty="0">
                <a:solidFill>
                  <a:srgbClr val="BE384B"/>
                </a:solidFill>
              </a:rPr>
              <a:t>don’t write </a:t>
            </a:r>
            <a:r>
              <a:rPr kumimoji="1" lang="en-US" altLang="zh-CN" b="0" dirty="0"/>
              <a:t>to the file</a:t>
            </a:r>
          </a:p>
          <a:p>
            <a:pPr lvl="1"/>
            <a:r>
              <a:rPr kumimoji="1" lang="en-US" altLang="zh-CN" dirty="0"/>
              <a:t>A client is given a list of replicas</a:t>
            </a:r>
          </a:p>
          <a:p>
            <a:pPr lvl="2"/>
            <a:r>
              <a:rPr kumimoji="1" lang="en-US" altLang="zh-CN" dirty="0"/>
              <a:t>Identifying the primary and secondaries</a:t>
            </a:r>
          </a:p>
          <a:p>
            <a:pPr lvl="1"/>
            <a:r>
              <a:rPr kumimoji="1" lang="en-US" altLang="zh-CN" dirty="0"/>
              <a:t>Client writes to the closest replica</a:t>
            </a:r>
          </a:p>
          <a:p>
            <a:pPr lvl="2"/>
            <a:r>
              <a:rPr kumimoji="1" lang="en-US" altLang="zh-CN" dirty="0"/>
              <a:t>Pipeline forwarding</a:t>
            </a:r>
          </a:p>
          <a:p>
            <a:pPr lvl="1"/>
            <a:r>
              <a:rPr kumimoji="1" lang="en-US" altLang="zh-CN" dirty="0" err="1"/>
              <a:t>Chunkservers</a:t>
            </a:r>
            <a:r>
              <a:rPr kumimoji="1" lang="en-US" altLang="zh-CN" dirty="0"/>
              <a:t> store this data in a 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DD6E24-9ADE-0D4D-AA97-DE8BC1B5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3D15477-F79E-3A4C-8E88-CAFDCC41F482}"/>
              </a:ext>
            </a:extLst>
          </p:cNvPr>
          <p:cNvSpPr/>
          <p:nvPr/>
        </p:nvSpPr>
        <p:spPr>
          <a:xfrm>
            <a:off x="448576" y="4294512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0FE88A5-7E3E-4F4C-A600-B3E575BAA264}"/>
              </a:ext>
            </a:extLst>
          </p:cNvPr>
          <p:cNvSpPr/>
          <p:nvPr/>
        </p:nvSpPr>
        <p:spPr>
          <a:xfrm>
            <a:off x="21249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8229C50-A76A-CB42-AC8E-9F67808CB76D}"/>
              </a:ext>
            </a:extLst>
          </p:cNvPr>
          <p:cNvSpPr/>
          <p:nvPr/>
        </p:nvSpPr>
        <p:spPr>
          <a:xfrm>
            <a:off x="43347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4FAB0C9E-A1BC-7949-974F-62C83DA5CD82}"/>
              </a:ext>
            </a:extLst>
          </p:cNvPr>
          <p:cNvSpPr/>
          <p:nvPr/>
        </p:nvSpPr>
        <p:spPr>
          <a:xfrm>
            <a:off x="65445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EA022B23-395F-224E-B353-81FC121626E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9969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156DCCDC-5AE7-204D-8D31-0E23F6BC493F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2067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A1C62CB5-0ED9-F043-ADD7-35C4D4679533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1528576" y="4618512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1311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110C10-15A1-4B42-AF54-7442B30C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318D7-4179-B441-AC8E-F77FF01E6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2: write data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Add</a:t>
            </a:r>
            <a:r>
              <a:rPr kumimoji="1" lang="en-US" altLang="zh-CN" b="0" dirty="0"/>
              <a:t> 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to the file (commit)</a:t>
            </a:r>
          </a:p>
          <a:p>
            <a:pPr lvl="1"/>
            <a:r>
              <a:rPr kumimoji="1" lang="en-US" altLang="zh-CN" dirty="0"/>
              <a:t>Client waits for replicas’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receiving data</a:t>
            </a:r>
          </a:p>
          <a:p>
            <a:pPr lvl="1"/>
            <a:r>
              <a:rPr kumimoji="1" lang="en-US" altLang="zh-CN" dirty="0"/>
              <a:t>Send a </a:t>
            </a:r>
            <a:r>
              <a:rPr kumimoji="1" lang="en-US" altLang="zh-CN" b="1" dirty="0">
                <a:solidFill>
                  <a:srgbClr val="BE384B"/>
                </a:solidFill>
              </a:rPr>
              <a:t>write</a:t>
            </a:r>
            <a:r>
              <a:rPr kumimoji="1" lang="en-US" altLang="zh-CN" dirty="0"/>
              <a:t> request to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is responsible for serialization of writes (applying then forwarding)</a:t>
            </a:r>
          </a:p>
          <a:p>
            <a:pPr lvl="1"/>
            <a:r>
              <a:rPr kumimoji="1" lang="en-US" altLang="zh-CN" dirty="0"/>
              <a:t>Once all acks have been received </a:t>
            </a:r>
            <a:br>
              <a:rPr kumimoji="1" lang="en-US" altLang="zh-CN" dirty="0"/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/>
              <a:t>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sends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 the client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74565D-8E41-9C46-AF4B-A08F1644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109F462-4525-1B45-93EA-E29B660C5E76}"/>
              </a:ext>
            </a:extLst>
          </p:cNvPr>
          <p:cNvSpPr/>
          <p:nvPr/>
        </p:nvSpPr>
        <p:spPr>
          <a:xfrm>
            <a:off x="1668760" y="4591200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E566B63-BE91-4744-9EF0-23D4AAE53089}"/>
              </a:ext>
            </a:extLst>
          </p:cNvPr>
          <p:cNvSpPr/>
          <p:nvPr/>
        </p:nvSpPr>
        <p:spPr>
          <a:xfrm>
            <a:off x="3345160" y="4591200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0F2E7C3E-9EE4-ED46-80EA-E01C0BA33F1E}"/>
              </a:ext>
            </a:extLst>
          </p:cNvPr>
          <p:cNvSpPr/>
          <p:nvPr/>
        </p:nvSpPr>
        <p:spPr>
          <a:xfrm>
            <a:off x="5979160" y="402217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36378CA-107D-8F47-9DBE-D9DF94A45CCB}"/>
              </a:ext>
            </a:extLst>
          </p:cNvPr>
          <p:cNvSpPr/>
          <p:nvPr/>
        </p:nvSpPr>
        <p:spPr>
          <a:xfrm>
            <a:off x="5979160" y="4900944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3437B2A7-E9F0-CA42-B7D9-AEC17F21917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5217160" y="4346172"/>
            <a:ext cx="762000" cy="5690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E3641AF7-66AA-424A-9CED-232176289037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5217160" y="4915200"/>
            <a:ext cx="762000" cy="3097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392570EA-EA30-6D41-8D23-02106660785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748760" y="4915200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3179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DF9A3-6FE7-064E-8664-C40F1B97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56310-ADB9-7346-8D2D-7FA05E1C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Data flow </a:t>
            </a:r>
            <a:r>
              <a:rPr kumimoji="1" lang="en-US" altLang="zh-CN" b="0" dirty="0"/>
              <a:t>(phase 1) is different from </a:t>
            </a:r>
            <a:r>
              <a:rPr kumimoji="1" lang="en-US" altLang="zh-CN" dirty="0">
                <a:solidFill>
                  <a:srgbClr val="BE384B"/>
                </a:solidFill>
              </a:rPr>
              <a:t>control flow </a:t>
            </a:r>
            <a:r>
              <a:rPr kumimoji="1" lang="en-US" altLang="zh-CN" b="0" dirty="0"/>
              <a:t>(phase 2)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Data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...</a:t>
            </a:r>
          </a:p>
          <a:p>
            <a:pPr lvl="1"/>
            <a:r>
              <a:rPr kumimoji="1" lang="en-US" altLang="zh-CN" dirty="0"/>
              <a:t>Order does not matter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Control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primary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all secondaries</a:t>
            </a:r>
          </a:p>
          <a:p>
            <a:pPr lvl="1"/>
            <a:r>
              <a:rPr kumimoji="1" lang="en-US" altLang="zh-CN" dirty="0"/>
              <a:t>Order 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Chunk version </a:t>
            </a:r>
            <a:r>
              <a:rPr kumimoji="1" lang="en-US" altLang="zh-CN" b="0" dirty="0"/>
              <a:t>numbers are used to detect if any replica has stale data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chunkserver</a:t>
            </a:r>
            <a:endParaRPr kumimoji="1" lang="en-US" altLang="zh-CN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replaced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73EF2E-E6DA-EE40-AC81-9DF08DD5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788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4212B-567E-E64B-ADF0-743C1A1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GFS: simple flat 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1823F-E1D5-2F46-B731-60B428E1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</a:t>
            </a:r>
            <a:r>
              <a:rPr kumimoji="1" lang="en-US" altLang="zh-CN" dirty="0">
                <a:solidFill>
                  <a:srgbClr val="BE384B"/>
                </a:solidFill>
              </a:rPr>
              <a:t>per-directory</a:t>
            </a:r>
            <a:r>
              <a:rPr kumimoji="1" lang="en-US" altLang="zh-CN" dirty="0"/>
              <a:t> data structure like most file systems</a:t>
            </a:r>
          </a:p>
          <a:p>
            <a:pPr lvl="1"/>
            <a:r>
              <a:rPr kumimoji="1" lang="en-US" altLang="zh-CN" dirty="0"/>
              <a:t>E.g., directory file contains names of all files in the directory</a:t>
            </a:r>
          </a:p>
          <a:p>
            <a:r>
              <a:rPr kumimoji="1" lang="en-US" altLang="zh-CN" dirty="0"/>
              <a:t>No aliases (i.e.,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 or symbolic links)</a:t>
            </a:r>
          </a:p>
          <a:p>
            <a:r>
              <a:rPr kumimoji="1" lang="en-US" altLang="zh-CN" dirty="0"/>
              <a:t>Namespace is </a:t>
            </a:r>
            <a:r>
              <a:rPr kumimoji="1" lang="en-US" altLang="zh-CN" dirty="0">
                <a:solidFill>
                  <a:srgbClr val="BE384B"/>
                </a:solidFill>
              </a:rPr>
              <a:t>a single lookup table</a:t>
            </a:r>
          </a:p>
          <a:p>
            <a:pPr lvl="1"/>
            <a:r>
              <a:rPr kumimoji="1" lang="en-US" altLang="zh-CN" dirty="0"/>
              <a:t>Maps pathnames to metadata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D1ADD-4971-BD43-BD50-3EF1D4AE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52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A1CCFB-BDE5-4140-B66A-C14EA1ED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GFS in Google cluster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175A8F-B978-0149-AFE6-32FBEE6CE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Google cluster environment</a:t>
            </a:r>
          </a:p>
          <a:p>
            <a:pPr lvl="1"/>
            <a:r>
              <a:rPr kumimoji="1" lang="en-US" altLang="zh-CN" dirty="0"/>
              <a:t>Core services: GFS + cluster scheduling system</a:t>
            </a:r>
          </a:p>
          <a:p>
            <a:pPr lvl="1"/>
            <a:r>
              <a:rPr kumimoji="1" lang="en-US" altLang="zh-CN" dirty="0"/>
              <a:t>Typically, 100s to 1000s of active jobs</a:t>
            </a:r>
          </a:p>
          <a:p>
            <a:pPr lvl="1"/>
            <a:r>
              <a:rPr kumimoji="1" lang="en-US" altLang="zh-CN" dirty="0"/>
              <a:t>200+ clusters, many with 1000s of machines</a:t>
            </a:r>
          </a:p>
          <a:p>
            <a:pPr lvl="1"/>
            <a:r>
              <a:rPr kumimoji="1" lang="en-US" altLang="zh-CN" dirty="0"/>
              <a:t>Pools of 1000s of clients</a:t>
            </a:r>
          </a:p>
          <a:p>
            <a:pPr lvl="1"/>
            <a:r>
              <a:rPr kumimoji="1" lang="en-US" altLang="zh-CN" dirty="0"/>
              <a:t>4+ PB filesystems, 40GB/s read/write loads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7C04C7-80E3-E54D-BD0B-869AA4A9C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48D1DBF4-73D3-AF4B-AC1A-644394DE8B43}"/>
              </a:ext>
            </a:extLst>
          </p:cNvPr>
          <p:cNvSpPr/>
          <p:nvPr/>
        </p:nvSpPr>
        <p:spPr>
          <a:xfrm>
            <a:off x="2150500" y="4644167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Linux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276EBF56-A787-5344-8DCE-7C7B9F488891}"/>
              </a:ext>
            </a:extLst>
          </p:cNvPr>
          <p:cNvSpPr/>
          <p:nvPr/>
        </p:nvSpPr>
        <p:spPr>
          <a:xfrm>
            <a:off x="2150500" y="4092000"/>
            <a:ext cx="960000" cy="45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925B654E-A719-1D42-B212-1A2CBD6D8AA8}"/>
              </a:ext>
            </a:extLst>
          </p:cNvPr>
          <p:cNvSpPr/>
          <p:nvPr/>
        </p:nvSpPr>
        <p:spPr>
          <a:xfrm>
            <a:off x="3232500" y="4092000"/>
            <a:ext cx="1290000" cy="45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Slave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5ED24C92-FFBA-B94E-A36B-185A62FB9BAF}"/>
              </a:ext>
            </a:extLst>
          </p:cNvPr>
          <p:cNvSpPr/>
          <p:nvPr/>
        </p:nvSpPr>
        <p:spPr>
          <a:xfrm>
            <a:off x="21505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4">
            <a:extLst>
              <a:ext uri="{FF2B5EF4-FFF2-40B4-BE49-F238E27FC236}">
                <a16:creationId xmlns:a16="http://schemas.microsoft.com/office/drawing/2014/main" id="{42D8F955-DD06-6544-99E2-686BBED0FFA3}"/>
              </a:ext>
            </a:extLst>
          </p:cNvPr>
          <p:cNvSpPr/>
          <p:nvPr/>
        </p:nvSpPr>
        <p:spPr>
          <a:xfrm>
            <a:off x="298025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Job-2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3E68B34C-1F43-AA42-8D59-D75B99CA3901}"/>
              </a:ext>
            </a:extLst>
          </p:cNvPr>
          <p:cNvSpPr/>
          <p:nvPr/>
        </p:nvSpPr>
        <p:spPr>
          <a:xfrm>
            <a:off x="38100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Job-3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C4C8BBA5-1CB7-944F-B90A-87C16C762923}"/>
              </a:ext>
            </a:extLst>
          </p:cNvPr>
          <p:cNvSpPr/>
          <p:nvPr/>
        </p:nvSpPr>
        <p:spPr>
          <a:xfrm>
            <a:off x="2150500" y="5067500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bg2">
              <a:lumMod val="10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Commodity Hardware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84BE70-59DE-5143-9692-D1FF23E47400}"/>
              </a:ext>
            </a:extLst>
          </p:cNvPr>
          <p:cNvSpPr/>
          <p:nvPr/>
        </p:nvSpPr>
        <p:spPr>
          <a:xfrm>
            <a:off x="2023500" y="3556000"/>
            <a:ext cx="2612000" cy="1927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016489EF-A62A-2B46-88AD-38CCE316EB0E}"/>
              </a:ext>
            </a:extLst>
          </p:cNvPr>
          <p:cNvSpPr/>
          <p:nvPr/>
        </p:nvSpPr>
        <p:spPr>
          <a:xfrm>
            <a:off x="5156200" y="3978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GFS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1">
            <a:extLst>
              <a:ext uri="{FF2B5EF4-FFF2-40B4-BE49-F238E27FC236}">
                <a16:creationId xmlns:a16="http://schemas.microsoft.com/office/drawing/2014/main" id="{A9CAA32E-983A-304D-87EC-87357F401DD8}"/>
              </a:ext>
            </a:extLst>
          </p:cNvPr>
          <p:cNvSpPr/>
          <p:nvPr/>
        </p:nvSpPr>
        <p:spPr>
          <a:xfrm>
            <a:off x="5156200" y="4613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CCA3C2D3-D1DE-B64F-A931-ED9FFC2A3E27}"/>
              </a:ext>
            </a:extLst>
          </p:cNvPr>
          <p:cNvSpPr/>
          <p:nvPr/>
        </p:nvSpPr>
        <p:spPr>
          <a:xfrm>
            <a:off x="6553200" y="4035964"/>
            <a:ext cx="1544053" cy="506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File system</a:t>
            </a:r>
            <a:b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D2E9BEB6-133D-BD4D-8DC5-D2B1CD869CB0}"/>
              </a:ext>
            </a:extLst>
          </p:cNvPr>
          <p:cNvSpPr/>
          <p:nvPr/>
        </p:nvSpPr>
        <p:spPr>
          <a:xfrm>
            <a:off x="6553200" y="4703182"/>
            <a:ext cx="1544053" cy="300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Job Scheduler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DAD156E7-B40A-AC4A-98D4-6883613EEF48}"/>
              </a:ext>
            </a:extLst>
          </p:cNvPr>
          <p:cNvSpPr/>
          <p:nvPr/>
        </p:nvSpPr>
        <p:spPr>
          <a:xfrm>
            <a:off x="1259973" y="4395829"/>
            <a:ext cx="772027" cy="50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8426381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0E115-033A-2C47-B46C-CFF97857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HDFS: another popular (open-source) 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680F0-15AA-754C-BA41-016A6D0B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H</a:t>
            </a:r>
            <a:r>
              <a:rPr kumimoji="1" lang="en-US" altLang="zh-CN" b="0" dirty="0"/>
              <a:t>adoop 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istributed </a:t>
            </a:r>
            <a:r>
              <a:rPr kumimoji="1" lang="en-US" altLang="zh-CN" dirty="0">
                <a:solidFill>
                  <a:srgbClr val="BE384B"/>
                </a:solidFill>
              </a:rPr>
              <a:t>FS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Primary storage system for </a:t>
            </a:r>
            <a:r>
              <a:rPr kumimoji="1" lang="en-US" altLang="zh-CN" dirty="0">
                <a:solidFill>
                  <a:srgbClr val="BE384B"/>
                </a:solidFill>
              </a:rPr>
              <a:t>Hadoop</a:t>
            </a:r>
            <a:r>
              <a:rPr kumimoji="1" lang="en-US" altLang="zh-CN" b="0" dirty="0">
                <a:solidFill>
                  <a:schemeClr val="tx1"/>
                </a:solidFill>
              </a:rPr>
              <a:t> apps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1CC33-56F3-3F46-B922-6EF631E8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6" name="Picture 3" descr="Z:\Teaching\sjtu\DS\2013\slides\lec13-dfs\hadoop-logo-2.gif">
            <a:extLst>
              <a:ext uri="{FF2B5EF4-FFF2-40B4-BE49-F238E27FC236}">
                <a16:creationId xmlns:a16="http://schemas.microsoft.com/office/drawing/2014/main" id="{44C2FD96-3D5D-D347-9DA6-7593FBEE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" y="2267032"/>
            <a:ext cx="16287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Teaching\sjtu\DS\2013\slides\lec13-dfs\Apache-HBase-thumb.png">
            <a:extLst>
              <a:ext uri="{FF2B5EF4-FFF2-40B4-BE49-F238E27FC236}">
                <a16:creationId xmlns:a16="http://schemas.microsoft.com/office/drawing/2014/main" id="{1C9A3DF1-8078-DE47-82C6-ED01EA0F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8" t="12376" r="7972" b="12376"/>
          <a:stretch/>
        </p:blipFill>
        <p:spPr bwMode="auto">
          <a:xfrm>
            <a:off x="5064540" y="3406747"/>
            <a:ext cx="1351599" cy="9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Teaching\sjtu\DS\2013\slides\lec13-dfs\Cassandra_logo.svg.png">
            <a:extLst>
              <a:ext uri="{FF2B5EF4-FFF2-40B4-BE49-F238E27FC236}">
                <a16:creationId xmlns:a16="http://schemas.microsoft.com/office/drawing/2014/main" id="{60397FFC-100F-D24A-B47B-82D7B641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49" y="3477034"/>
            <a:ext cx="1050459" cy="70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Teaching\sjtu\DS\2013\slides\lec13-dfs\avro-logo.png">
            <a:extLst>
              <a:ext uri="{FF2B5EF4-FFF2-40B4-BE49-F238E27FC236}">
                <a16:creationId xmlns:a16="http://schemas.microsoft.com/office/drawing/2014/main" id="{C992FC0F-D6FA-2C40-87B9-0BC37293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73" y="4273615"/>
            <a:ext cx="1268413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:\Teaching\sjtu\DS\2013\slides\lec13-dfs\mahout.png">
            <a:extLst>
              <a:ext uri="{FF2B5EF4-FFF2-40B4-BE49-F238E27FC236}">
                <a16:creationId xmlns:a16="http://schemas.microsoft.com/office/drawing/2014/main" id="{9B80D775-7CC7-B34B-80B9-994B42A8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01" y="4572631"/>
            <a:ext cx="1821072" cy="7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Z:\Teaching\sjtu\DS\2013\slides\lec13-dfs\nutch.gif">
            <a:extLst>
              <a:ext uri="{FF2B5EF4-FFF2-40B4-BE49-F238E27FC236}">
                <a16:creationId xmlns:a16="http://schemas.microsoft.com/office/drawing/2014/main" id="{85231D8A-767D-D140-AE6F-B32E7A0A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00" y="4690452"/>
            <a:ext cx="1407249" cy="52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Z:\Teaching\sjtu\DS\2013\slides\lec13-dfs\oozie.jpg">
            <a:extLst>
              <a:ext uri="{FF2B5EF4-FFF2-40B4-BE49-F238E27FC236}">
                <a16:creationId xmlns:a16="http://schemas.microsoft.com/office/drawing/2014/main" id="{20D4F6E8-15FF-7547-9578-117B5CB1D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4" b="36057"/>
          <a:stretch/>
        </p:blipFill>
        <p:spPr bwMode="auto">
          <a:xfrm>
            <a:off x="3169372" y="3223725"/>
            <a:ext cx="1752261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Z:\Teaching\sjtu\DS\2013\slides\lec13-dfs\zookeeper_logo.png">
            <a:extLst>
              <a:ext uri="{FF2B5EF4-FFF2-40B4-BE49-F238E27FC236}">
                <a16:creationId xmlns:a16="http://schemas.microsoft.com/office/drawing/2014/main" id="{F93DAF55-A59F-3943-BB52-7213A941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371"/>
            <a:ext cx="902009" cy="1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Z:\Teaching\sjtu\DS\2013\slides\lec13-dfs\maha.png">
            <a:extLst>
              <a:ext uri="{FF2B5EF4-FFF2-40B4-BE49-F238E27FC236}">
                <a16:creationId xmlns:a16="http://schemas.microsoft.com/office/drawing/2014/main" id="{95C5B140-1260-5745-A014-426A6649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94" y="4236811"/>
            <a:ext cx="1079360" cy="10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Z:\Teaching\sjtu\DS\2013\slides\lec13-dfs\hive_logo_medium.jpg">
            <a:extLst>
              <a:ext uri="{FF2B5EF4-FFF2-40B4-BE49-F238E27FC236}">
                <a16:creationId xmlns:a16="http://schemas.microsoft.com/office/drawing/2014/main" id="{F3385075-662A-D74D-89DD-DC40DF0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3" y="3755012"/>
            <a:ext cx="1046193" cy="9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Z:\Teaching\sjtu\DS\2013\slides\lec13-dfs\pig_logo.jpg">
            <a:extLst>
              <a:ext uri="{FF2B5EF4-FFF2-40B4-BE49-F238E27FC236}">
                <a16:creationId xmlns:a16="http://schemas.microsoft.com/office/drawing/2014/main" id="{7C4AD213-9335-D244-9E5E-DFE790315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r="23838" b="20439"/>
          <a:stretch/>
        </p:blipFill>
        <p:spPr bwMode="auto">
          <a:xfrm>
            <a:off x="320139" y="3724371"/>
            <a:ext cx="1066800" cy="14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17225D-97C5-8E4B-BDFF-3F0F8DEB2BFB}"/>
              </a:ext>
            </a:extLst>
          </p:cNvPr>
          <p:cNvSpPr/>
          <p:nvPr/>
        </p:nvSpPr>
        <p:spPr>
          <a:xfrm>
            <a:off x="2438400" y="2267032"/>
            <a:ext cx="5867400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/>
            <a:r>
              <a:rPr lang="en-US" altLang="zh-CN" sz="2000" dirty="0"/>
              <a:t>A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altLang="zh-CN" sz="2000" dirty="0"/>
              <a:t> that allows for the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sz="2000" dirty="0"/>
              <a:t> processing of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</a:t>
            </a:r>
            <a:r>
              <a:rPr lang="en-US" altLang="zh-CN" sz="2000" dirty="0"/>
              <a:t> data sets across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</a:t>
            </a:r>
            <a:r>
              <a:rPr lang="en-US" altLang="zh-CN" sz="2000" dirty="0"/>
              <a:t> of computers</a:t>
            </a:r>
          </a:p>
        </p:txBody>
      </p:sp>
    </p:spTree>
    <p:extLst>
      <p:ext uri="{BB962C8B-B14F-4D97-AF65-F5344CB8AC3E}">
        <p14:creationId xmlns:p14="http://schemas.microsoft.com/office/powerpoint/2010/main" val="564552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573DE3-0130-7547-A9DB-310514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&amp; Assumptions of HDFS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B5A74-69A6-C849-8C24-CB38D8E2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HDFS is an </a:t>
            </a:r>
            <a:r>
              <a:rPr kumimoji="1" lang="en-US" altLang="zh-CN" dirty="0">
                <a:solidFill>
                  <a:srgbClr val="BE384B"/>
                </a:solidFill>
              </a:rPr>
              <a:t>open source </a:t>
            </a:r>
            <a:r>
              <a:rPr kumimoji="1" lang="en-US" altLang="zh-CN" dirty="0"/>
              <a:t>(Apache) implementation </a:t>
            </a:r>
            <a:r>
              <a:rPr kumimoji="1" lang="en-US" altLang="zh-CN" dirty="0">
                <a:solidFill>
                  <a:srgbClr val="BE384B"/>
                </a:solidFill>
              </a:rPr>
              <a:t>inspired by GFS </a:t>
            </a:r>
            <a:r>
              <a:rPr kumimoji="1" lang="en-US" altLang="zh-CN" dirty="0"/>
              <a:t>design</a:t>
            </a:r>
          </a:p>
          <a:p>
            <a:r>
              <a:rPr kumimoji="1" lang="en-US" altLang="zh-CN" dirty="0"/>
              <a:t>Similar goals as GFS</a:t>
            </a:r>
          </a:p>
          <a:p>
            <a:pPr lvl="1"/>
            <a:r>
              <a:rPr kumimoji="1" lang="en-US" altLang="zh-CN" dirty="0"/>
              <a:t>Run on commodity hardware</a:t>
            </a:r>
          </a:p>
          <a:p>
            <a:pPr lvl="1"/>
            <a:r>
              <a:rPr kumimoji="1" lang="en-US" altLang="zh-CN" dirty="0"/>
              <a:t>Highly fault tolerant</a:t>
            </a:r>
          </a:p>
          <a:p>
            <a:pPr lvl="1"/>
            <a:r>
              <a:rPr kumimoji="1" lang="en-US" altLang="zh-CN" dirty="0"/>
              <a:t>High throughput &amp; large-scale deployments</a:t>
            </a:r>
          </a:p>
          <a:p>
            <a:pPr lvl="1"/>
            <a:r>
              <a:rPr kumimoji="1" lang="en-US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DD53-42BF-D94B-BB13-7471B2D6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074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metadata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426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A0DA09-5FD6-AC4A-B1CC-D89AF399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9AF50-8EA5-7A4B-BF88-3127E01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2F4C-F215-CE48-A8AE-6E43EFBB8612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C4CDADBD-F2A1-EB40-9C3E-33457D0A5749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8E0669A-E7FC-2748-BEEC-FDAE3BC6FB22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F6409610-5EF9-CF4B-8571-1CB5538DA655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566D4AAE-312D-1349-A04D-45731D7BB56F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892B25C-949E-7D4F-818E-C3708620AA25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251EA8BC-1459-F04F-87EB-C341AB1A5D8F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3D4CB81-6776-9543-A7B5-D8F63F6F88F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A07D026-19B3-4A4C-B687-4B29B974CE28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D762BD37-24D5-3548-B150-D94288AACA54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A0027B8C-2FB9-CA4E-8E25-13DC8D989929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0CB037C-0A6A-AD43-A79C-6FA4A965B894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DE14B92B-EAF9-674E-8FDC-5766F7975F35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5B23803F-8136-EF49-A405-4B811176BDF4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D696C97A-663B-6F41-9435-56B94597CBBA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72FFA50D-7A70-E447-B7BA-B389294E5B85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6E74AF6B-65F1-154F-8830-96B40A5D3A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442BCB9-D237-4549-9955-1FBEE0C636B0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E6571B2E-DD69-FE4F-A517-D3EC45E954E1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8ACE55EF-E3E1-B34C-8C1C-21617DF4759C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09B8F899-006E-2F49-B538-6552528428D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D7C7D9FA-B6C1-324B-BBA9-A76DE4709A0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91E4109B-FBEF-0F42-A72C-143A451216DA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D4DC9434-E013-2B49-8EDE-2BE7A0BA3294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853C18DA-15D6-F64D-BBD8-10D1FF3E990B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90BC6DC0-C6D9-3246-B454-583A3A3052C7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05160CE3-79CB-904A-B665-77B55D127FD6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72449A9D-7FCF-BB4F-B96F-EEBD561C51DB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4AC90DC5-674A-4949-A3AE-FED9952E5393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6BEFB38A-4C56-264B-9ED9-3F370C16FBBA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22EF02CA-900A-B84C-B70B-7D20EF2D2189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B1DE7CC4-3717-254D-A2B2-97C38B60A455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69B24CD4-FC6F-C244-AC5F-A09E828E7336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97143943-B2C9-1842-AF85-CA1A74B5341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3A3ECA0D-4D28-7F45-9DC7-695A21EC8161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F252379-4BBF-494B-BE9C-7E8C9D7BC289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42BBC4B4-9A29-8049-8C37-F5FB1C7BB638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BA1ACA7E-E435-524A-9DBB-5436CC85F0C5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38B66738-002E-ED4C-B31F-F80B7B28934D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07EAD448-8AF0-B149-8A95-B8FDA8EDFAF8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2050C74F-EDDD-7C44-AB7D-CF7BEF19793F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6F85576C-4676-BE41-BB12-C06AEE65B486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3D0BF66-3DBB-8E44-913F-EE3DB319360B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3AA890AD-0BC1-3043-A752-D372E35A336E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FA851511-CA27-824B-B4AC-BAF960A3590A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8301CE91-A078-8B49-A70D-DD10FF5D7BD5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A2F52680-8B4E-C54B-8B99-41F6972487ED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C18492D9-C71A-0D4A-A8F6-7CAF9593E754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019075D1-F6E6-474A-9124-0D29C6CDEEAF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1926F08E-45CF-2B47-A4AF-D6A3F2A70D3E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6642DB00-35D5-D045-AC68-9AF96A0B5383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D557C2B-5969-A041-B7C6-8B78DC5C777A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FSImage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C6F2F07A-4B1F-6E4D-8ACF-D346F6537CE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EditLog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8FAA5DAA-3160-3D40-A2D1-05F1D03DD8EC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EB1A901C-2445-2A45-A8FA-3AFE570D79F4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6987AC9B-4131-174E-B66F-6C8CA374262B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FA15FE6-B0B3-4349-9BCF-E2A442C7FA94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071A2B02-2769-A447-863B-D4B03F66D7FD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205B83C9-EC04-4B44-9FFA-B86E68BF0A3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A3654D77-7FCB-5045-B0C6-F7A62F8A2DEA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A4C6BAF8-372E-2A4E-AEDA-561A41C24D2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A8C00488-A3BE-AA49-A8F0-F66B45EC162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0000AC34-2C6F-DF41-AC3D-52FC3BB9143F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D27C8133-B9F4-F541-A3BC-806570C63C2F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8D8E9F23-8DFD-4643-8438-1FB6D86EB43C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F64FB759-EE87-FA4F-ABB7-EE34E5C47BA9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72DF301B-3607-3F4E-819D-646E628A9455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03294624-14DC-A145-ACB5-28F2CE0F0350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E77D90CD-FEDE-184D-81D8-D50E4D1FBA4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FED7A254-C60B-3440-BDF1-DB6E02CF68E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71333F3A-52AE-1A48-BB57-5E2F311C51A2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66FE8008-528D-984A-BFB5-8BD3777E15C9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82747FE1-D1A4-F649-B8A2-BBCCC4E12C78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2BC6D357-31C1-7940-98E4-C43B986DA9A7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03D091B2-575F-9E4C-AE78-58E46F569189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928B0BF3-0702-704D-912E-257E751A7166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9251E691-2D9B-9B4B-B5CF-1E3EBD708D62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05C1DE86-ABE0-3C46-84A0-B1B8FBEBD5D0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9BA1ADA5-1C6D-D540-B84C-CB5DA3F512B1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8AF57C6-FBA1-FD4E-A4AC-DCCC1246A5F9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F1CF27EF-8678-F847-B041-BEE45B422A76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DE13271B-6A8D-544B-A917-B6A32646AB79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F20FE309-46E9-2443-8D4D-D94DA9647291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35B80BF0-61A5-5A45-9284-AEEE991F4439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24D05B38-31B7-7741-851C-B4CD4F7F782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B0B67955-9416-9348-9D4A-D46CDEB735A9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C406CB38-FE0A-B446-AF28-73F0E36BFA50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B62621EE-7A45-B949-9F39-0459C5FC8B36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F9E8106B-0C74-D542-B511-D7D47DF7593D}"/>
              </a:ext>
            </a:extLst>
          </p:cNvPr>
          <p:cNvSpPr/>
          <p:nvPr/>
        </p:nvSpPr>
        <p:spPr>
          <a:xfrm>
            <a:off x="5969001" y="1905000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D1F15FA2-FC04-FA41-A61A-D33B1E9A10C8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95284192-3BA6-7646-9229-5C7C332AA950}"/>
              </a:ext>
            </a:extLst>
          </p:cNvPr>
          <p:cNvSpPr/>
          <p:nvPr/>
        </p:nvSpPr>
        <p:spPr>
          <a:xfrm>
            <a:off x="611561" y="4710379"/>
            <a:ext cx="127644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NameNode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Rectangle 122">
            <a:extLst>
              <a:ext uri="{FF2B5EF4-FFF2-40B4-BE49-F238E27FC236}">
                <a16:creationId xmlns:a16="http://schemas.microsoft.com/office/drawing/2014/main" id="{9FC27100-C6AB-8147-9833-4C15E434141B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ectangle 128">
            <a:extLst>
              <a:ext uri="{FF2B5EF4-FFF2-40B4-BE49-F238E27FC236}">
                <a16:creationId xmlns:a16="http://schemas.microsoft.com/office/drawing/2014/main" id="{1E613558-8956-A14F-B047-A186EC64E9AE}"/>
              </a:ext>
            </a:extLst>
          </p:cNvPr>
          <p:cNvSpPr/>
          <p:nvPr/>
        </p:nvSpPr>
        <p:spPr>
          <a:xfrm>
            <a:off x="5969001" y="3034234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DataNodes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1" name="Rectangle 129">
            <a:extLst>
              <a:ext uri="{FF2B5EF4-FFF2-40B4-BE49-F238E27FC236}">
                <a16:creationId xmlns:a16="http://schemas.microsoft.com/office/drawing/2014/main" id="{B24F6E69-D48A-DC49-80C9-BE9D397B8E47}"/>
              </a:ext>
            </a:extLst>
          </p:cNvPr>
          <p:cNvSpPr/>
          <p:nvPr/>
        </p:nvSpPr>
        <p:spPr>
          <a:xfrm>
            <a:off x="5134394" y="4597758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NameNode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30210502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CF8DDD-D1A5-194B-BC67-3D9229B1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3449B-938C-5B42-8B73-03CF1F53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4585692"/>
          </a:xfrm>
        </p:spPr>
        <p:txBody>
          <a:bodyPr/>
          <a:lstStyle/>
          <a:p>
            <a:r>
              <a:rPr kumimoji="1" lang="en-US" altLang="zh-CN" dirty="0"/>
              <a:t>Designing distributed file system (DFS) is not simply </a:t>
            </a:r>
          </a:p>
          <a:p>
            <a:pPr lvl="1"/>
            <a:r>
              <a:rPr kumimoji="1" lang="en-US" altLang="zh-CN" dirty="0"/>
              <a:t>Single-node file system + RPC</a:t>
            </a:r>
          </a:p>
          <a:p>
            <a:r>
              <a:rPr kumimoji="1" lang="en-US" altLang="zh-CN" dirty="0"/>
              <a:t>Many design choices for performance, consistency model &amp; failure handling </a:t>
            </a:r>
          </a:p>
          <a:p>
            <a:pPr lvl="1"/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b="0" dirty="0"/>
              <a:t>Caching </a:t>
            </a:r>
          </a:p>
          <a:p>
            <a:pPr lvl="1"/>
            <a:r>
              <a:rPr kumimoji="1" lang="en-US" altLang="zh-CN" dirty="0"/>
              <a:t>Access model </a:t>
            </a:r>
          </a:p>
          <a:p>
            <a:r>
              <a:rPr kumimoji="1" lang="en-US" altLang="zh-CN" dirty="0"/>
              <a:t>Two case studies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NFS</a:t>
            </a:r>
            <a:r>
              <a:rPr kumimoji="1" lang="en-US" altLang="zh-CN" dirty="0"/>
              <a:t>: transparent access files on a remote server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GFS</a:t>
            </a:r>
            <a:r>
              <a:rPr kumimoji="1" lang="en-US" altLang="zh-CN" dirty="0"/>
              <a:t>: highly-scalable &amp; fault-tolerant DFS optimized for Google’s workload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90D57-9D09-4A48-BF1C-9FC57013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4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our lab </a:t>
            </a:r>
            <a:r>
              <a:rPr kumimoji="1" lang="en-US" altLang="zh-CN" dirty="0">
                <a:sym typeface="Wingdings" pitchFamily="2" charset="2"/>
              </a:rPr>
              <a:t></a:t>
            </a:r>
            <a:endParaRPr kumimoji="1" lang="en-US" altLang="zh-CN" b="0" dirty="0"/>
          </a:p>
          <a:p>
            <a:r>
              <a:rPr kumimoji="1" lang="en-US" altLang="zh-CN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this, with more advanced techniques developed later)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496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67DC31-481B-8249-99D0-0570C6D2646B}"/>
              </a:ext>
            </a:extLst>
          </p:cNvPr>
          <p:cNvSpPr/>
          <p:nvPr/>
        </p:nvSpPr>
        <p:spPr>
          <a:xfrm>
            <a:off x="899592" y="5293940"/>
            <a:ext cx="590465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For other workloads (e.g., Database) may not sufficient.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63CDAD-2BDC-6F43-8A34-00ED12349545}"/>
              </a:ext>
            </a:extLst>
          </p:cNvPr>
          <p:cNvSpPr/>
          <p:nvPr/>
        </p:nvSpPr>
        <p:spPr>
          <a:xfrm>
            <a:off x="1979712" y="3918375"/>
            <a:ext cx="69847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We will see system principles to cope with them in future lectures. 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8FF5D4C5-DED5-A14D-9D9B-2B7149B33C49}"/>
              </a:ext>
            </a:extLst>
          </p:cNvPr>
          <p:cNvSpPr/>
          <p:nvPr/>
        </p:nvSpPr>
        <p:spPr>
          <a:xfrm>
            <a:off x="6882063" y="4244741"/>
            <a:ext cx="1933114" cy="1205868"/>
          </a:xfrm>
          <a:custGeom>
            <a:avLst/>
            <a:gdLst>
              <a:gd name="connsiteX0" fmla="*/ 0 w 1933114"/>
              <a:gd name="connsiteY0" fmla="*/ 1164657 h 1205868"/>
              <a:gd name="connsiteX1" fmla="*/ 500514 w 1933114"/>
              <a:gd name="connsiteY1" fmla="*/ 1126156 h 1205868"/>
              <a:gd name="connsiteX2" fmla="*/ 490889 w 1933114"/>
              <a:gd name="connsiteY2" fmla="*/ 442762 h 1205868"/>
              <a:gd name="connsiteX3" fmla="*/ 1761423 w 1933114"/>
              <a:gd name="connsiteY3" fmla="*/ 404261 h 1205868"/>
              <a:gd name="connsiteX4" fmla="*/ 1886552 w 1933114"/>
              <a:gd name="connsiteY4" fmla="*/ 0 h 12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114" h="1205868">
                <a:moveTo>
                  <a:pt x="0" y="1164657"/>
                </a:moveTo>
                <a:cubicBezTo>
                  <a:pt x="209349" y="1205564"/>
                  <a:pt x="418699" y="1246472"/>
                  <a:pt x="500514" y="1126156"/>
                </a:cubicBezTo>
                <a:cubicBezTo>
                  <a:pt x="582329" y="1005840"/>
                  <a:pt x="280738" y="563078"/>
                  <a:pt x="490889" y="442762"/>
                </a:cubicBezTo>
                <a:cubicBezTo>
                  <a:pt x="701040" y="322446"/>
                  <a:pt x="1528813" y="478055"/>
                  <a:pt x="1761423" y="404261"/>
                </a:cubicBezTo>
                <a:cubicBezTo>
                  <a:pt x="1994033" y="330467"/>
                  <a:pt x="1940292" y="165233"/>
                  <a:pt x="1886552" y="0"/>
                </a:cubicBezTo>
              </a:path>
            </a:pathLst>
          </a:custGeom>
          <a:noFill/>
          <a:ln w="127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543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40007</TotalTime>
  <Words>3680</Words>
  <Application>Microsoft Macintosh PowerPoint</Application>
  <PresentationFormat>全屏显示(16:10)</PresentationFormat>
  <Paragraphs>659</Paragraphs>
  <Slides>62</Slides>
  <Notes>21</Notes>
  <HiddenSlides>2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6" baseType="lpstr">
      <vt:lpstr>等线</vt:lpstr>
      <vt:lpstr>等线</vt:lpstr>
      <vt:lpstr>宋体</vt:lpstr>
      <vt:lpstr>Microsoft YaHei</vt:lpstr>
      <vt:lpstr>MS PGothic</vt:lpstr>
      <vt:lpstr>Arial</vt:lpstr>
      <vt:lpstr>Calibri</vt:lpstr>
      <vt:lpstr>Century Gothic</vt:lpstr>
      <vt:lpstr>Courier New</vt:lpstr>
      <vt:lpstr>Eras Medium ITC</vt:lpstr>
      <vt:lpstr>Times New Roman</vt:lpstr>
      <vt:lpstr>Verdana</vt:lpstr>
      <vt:lpstr>Wingdings</vt:lpstr>
      <vt:lpstr>1_Office 主题​​</vt:lpstr>
      <vt:lpstr>Distributed file system (DFS):  NFS &amp; GFS</vt:lpstr>
      <vt:lpstr>Previous lecture: single-machine file system</vt:lpstr>
      <vt:lpstr>Review: RPC -- a complete calling process</vt:lpstr>
      <vt:lpstr>Distributed file system </vt:lpstr>
      <vt:lpstr>PowerPoint 演示文稿</vt:lpstr>
      <vt:lpstr>Ways for accessing remote files </vt:lpstr>
      <vt:lpstr>Distributed File Service Types</vt:lpstr>
      <vt:lpstr>Distributed File Service Types</vt:lpstr>
      <vt:lpstr>PowerPoint 演示文稿</vt:lpstr>
      <vt:lpstr>NFS: Network File System</vt:lpstr>
      <vt:lpstr>PowerPoint 演示文稿</vt:lpstr>
      <vt:lpstr>Recall: the file system API </vt:lpstr>
      <vt:lpstr>RPC implemented in NFS</vt:lpstr>
      <vt:lpstr>NFS Protocols step-by-step: Mount</vt:lpstr>
      <vt:lpstr>NFS Protocols step-by-step: Mount</vt:lpstr>
      <vt:lpstr>NFS Protocols: read a file</vt:lpstr>
      <vt:lpstr>Design choice: No open RPC in NFS</vt:lpstr>
      <vt:lpstr>Review: open </vt:lpstr>
      <vt:lpstr>What if we faithfully implement the open w/ RPC? </vt:lpstr>
      <vt:lpstr>Stateless on NFS server</vt:lpstr>
      <vt:lpstr>NFS Protocols: read a file</vt:lpstr>
      <vt:lpstr>What is a file handler? </vt:lpstr>
      <vt:lpstr>Case 1: Rename After Open</vt:lpstr>
      <vt:lpstr>What is a file handler? </vt:lpstr>
      <vt:lpstr>Case 2: Delete After Open</vt:lpstr>
      <vt:lpstr>Case 2: Delete After Open</vt:lpstr>
      <vt:lpstr>Put it all together: file handler  </vt:lpstr>
      <vt:lpstr>NFS Protocols: read a file</vt:lpstr>
      <vt:lpstr>Problem: performance overheads </vt:lpstr>
      <vt:lpstr>Challenge of caching: cache coherence</vt:lpstr>
      <vt:lpstr>Challenge of caching: cache coherence</vt:lpstr>
      <vt:lpstr>Handling inconsistency </vt:lpstr>
      <vt:lpstr>Improving Read Performance</vt:lpstr>
      <vt:lpstr>Not an ending story: NFS is continuously improving</vt:lpstr>
      <vt:lpstr>Reference Materials</vt:lpstr>
      <vt:lpstr>PowerPoint 演示文稿</vt:lpstr>
      <vt:lpstr>Design Assumptions: environments</vt:lpstr>
      <vt:lpstr>More Design Assumptions: File Access</vt:lpstr>
      <vt:lpstr>GFS design goals</vt:lpstr>
      <vt:lpstr>GFS interface </vt:lpstr>
      <vt:lpstr>GFS architecture </vt:lpstr>
      <vt:lpstr>GFS files</vt:lpstr>
      <vt:lpstr>Why Large Chunks?</vt:lpstr>
      <vt:lpstr>Chunks (Blocks) and Chunkservers</vt:lpstr>
      <vt:lpstr>Short summary: GFS vs. naïve filesystem? </vt:lpstr>
      <vt:lpstr>GFS uses one master, why? Make the design simple</vt:lpstr>
      <vt:lpstr>Client-GFS interaction model </vt:lpstr>
      <vt:lpstr>Reading a file in GFS</vt:lpstr>
      <vt:lpstr>Writing a File in GFS (More complicated due to replication)</vt:lpstr>
      <vt:lpstr>Writing a File in GFS (More complicated due to replication)</vt:lpstr>
      <vt:lpstr>Writing a File in GFS: Two-phases</vt:lpstr>
      <vt:lpstr>Writing a File in GFS: Two-phases</vt:lpstr>
      <vt:lpstr>Writing a File in GFS: Two-phases</vt:lpstr>
      <vt:lpstr>Naming in GFS: simple flat naming</vt:lpstr>
      <vt:lpstr>Summary: GFS in Google cluster</vt:lpstr>
      <vt:lpstr>HDFS: another popular (open-source) DFS</vt:lpstr>
      <vt:lpstr>Design Goals &amp; Assumptions of HDFS</vt:lpstr>
      <vt:lpstr>Recall GFS files</vt:lpstr>
      <vt:lpstr>HDFS files</vt:lpstr>
      <vt:lpstr>Summary </vt:lpstr>
      <vt:lpstr>GFS or NFS are not Perfect </vt:lpstr>
      <vt:lpstr>GFS or NFS are not Perfect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1966</cp:revision>
  <cp:lastPrinted>2020-03-02T13:38:09Z</cp:lastPrinted>
  <dcterms:created xsi:type="dcterms:W3CDTF">2017-11-24T09:35:45Z</dcterms:created>
  <dcterms:modified xsi:type="dcterms:W3CDTF">2025-09-30T07:59:45Z</dcterms:modified>
</cp:coreProperties>
</file>