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08"/>
  </p:notesMasterIdLst>
  <p:handoutMasterIdLst>
    <p:handoutMasterId r:id="rId109"/>
  </p:handoutMasterIdLst>
  <p:sldIdLst>
    <p:sldId id="2241" r:id="rId2"/>
    <p:sldId id="3023" r:id="rId3"/>
    <p:sldId id="4591" r:id="rId4"/>
    <p:sldId id="2946" r:id="rId5"/>
    <p:sldId id="2816" r:id="rId6"/>
    <p:sldId id="2982" r:id="rId7"/>
    <p:sldId id="2983" r:id="rId8"/>
    <p:sldId id="2832" r:id="rId9"/>
    <p:sldId id="2837" r:id="rId10"/>
    <p:sldId id="2838" r:id="rId11"/>
    <p:sldId id="2839" r:id="rId12"/>
    <p:sldId id="4592" r:id="rId13"/>
    <p:sldId id="4603" r:id="rId14"/>
    <p:sldId id="4593" r:id="rId15"/>
    <p:sldId id="4594" r:id="rId16"/>
    <p:sldId id="4595" r:id="rId17"/>
    <p:sldId id="4596" r:id="rId18"/>
    <p:sldId id="4597" r:id="rId19"/>
    <p:sldId id="4598" r:id="rId20"/>
    <p:sldId id="4599" r:id="rId21"/>
    <p:sldId id="4600" r:id="rId22"/>
    <p:sldId id="4601" r:id="rId23"/>
    <p:sldId id="4602" r:id="rId24"/>
    <p:sldId id="2915" r:id="rId25"/>
    <p:sldId id="2674" r:id="rId26"/>
    <p:sldId id="2340" r:id="rId27"/>
    <p:sldId id="2345" r:id="rId28"/>
    <p:sldId id="2347" r:id="rId29"/>
    <p:sldId id="2346" r:id="rId30"/>
    <p:sldId id="2354" r:id="rId31"/>
    <p:sldId id="2353" r:id="rId32"/>
    <p:sldId id="2352" r:id="rId33"/>
    <p:sldId id="2351" r:id="rId34"/>
    <p:sldId id="2350" r:id="rId35"/>
    <p:sldId id="2349" r:id="rId36"/>
    <p:sldId id="2348" r:id="rId37"/>
    <p:sldId id="2640" r:id="rId38"/>
    <p:sldId id="2280" r:id="rId39"/>
    <p:sldId id="2639" r:id="rId40"/>
    <p:sldId id="4604" r:id="rId41"/>
    <p:sldId id="4605" r:id="rId42"/>
    <p:sldId id="2931" r:id="rId43"/>
    <p:sldId id="2932" r:id="rId44"/>
    <p:sldId id="2926" r:id="rId45"/>
    <p:sldId id="2873" r:id="rId46"/>
    <p:sldId id="2642" r:id="rId47"/>
    <p:sldId id="2330" r:id="rId48"/>
    <p:sldId id="2331" r:id="rId49"/>
    <p:sldId id="2643" r:id="rId50"/>
    <p:sldId id="2939" r:id="rId51"/>
    <p:sldId id="2332" r:id="rId52"/>
    <p:sldId id="2661" r:id="rId53"/>
    <p:sldId id="2658" r:id="rId54"/>
    <p:sldId id="2659" r:id="rId55"/>
    <p:sldId id="2689" r:id="rId56"/>
    <p:sldId id="2702" r:id="rId57"/>
    <p:sldId id="2701" r:id="rId58"/>
    <p:sldId id="2700" r:id="rId59"/>
    <p:sldId id="2699" r:id="rId60"/>
    <p:sldId id="2698" r:id="rId61"/>
    <p:sldId id="2697" r:id="rId62"/>
    <p:sldId id="2696" r:id="rId63"/>
    <p:sldId id="2695" r:id="rId64"/>
    <p:sldId id="2694" r:id="rId65"/>
    <p:sldId id="2693" r:id="rId66"/>
    <p:sldId id="2692" r:id="rId67"/>
    <p:sldId id="2691" r:id="rId68"/>
    <p:sldId id="2690" r:id="rId69"/>
    <p:sldId id="2676" r:id="rId70"/>
    <p:sldId id="2685" r:id="rId71"/>
    <p:sldId id="287" r:id="rId72"/>
    <p:sldId id="2937" r:id="rId73"/>
    <p:sldId id="2660" r:id="rId74"/>
    <p:sldId id="2726" r:id="rId75"/>
    <p:sldId id="2711" r:id="rId76"/>
    <p:sldId id="2713" r:id="rId77"/>
    <p:sldId id="2715" r:id="rId78"/>
    <p:sldId id="261" r:id="rId79"/>
    <p:sldId id="262" r:id="rId80"/>
    <p:sldId id="2722" r:id="rId81"/>
    <p:sldId id="4606" r:id="rId82"/>
    <p:sldId id="2718" r:id="rId83"/>
    <p:sldId id="2719" r:id="rId84"/>
    <p:sldId id="268" r:id="rId85"/>
    <p:sldId id="2720" r:id="rId86"/>
    <p:sldId id="270" r:id="rId87"/>
    <p:sldId id="271" r:id="rId88"/>
    <p:sldId id="272" r:id="rId89"/>
    <p:sldId id="273" r:id="rId90"/>
    <p:sldId id="316" r:id="rId91"/>
    <p:sldId id="274" r:id="rId92"/>
    <p:sldId id="2723" r:id="rId93"/>
    <p:sldId id="2724" r:id="rId94"/>
    <p:sldId id="2871" r:id="rId95"/>
    <p:sldId id="2872" r:id="rId96"/>
    <p:sldId id="2725" r:id="rId97"/>
    <p:sldId id="2343" r:id="rId98"/>
    <p:sldId id="2344" r:id="rId99"/>
    <p:sldId id="2667" r:id="rId100"/>
    <p:sldId id="2727" r:id="rId101"/>
    <p:sldId id="2728" r:id="rId102"/>
    <p:sldId id="2729" r:id="rId103"/>
    <p:sldId id="2731" r:id="rId104"/>
    <p:sldId id="2730" r:id="rId105"/>
    <p:sldId id="2732" r:id="rId106"/>
    <p:sldId id="2326" r:id="rId10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4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9D6"/>
    <a:srgbClr val="FFFC00"/>
    <a:srgbClr val="BF569D"/>
    <a:srgbClr val="32C0D8"/>
    <a:srgbClr val="FF5F00"/>
    <a:srgbClr val="FF7E79"/>
    <a:srgbClr val="0432FF"/>
    <a:srgbClr val="B0FFD3"/>
    <a:srgbClr val="00FDFF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27" autoAdjust="0"/>
    <p:restoredTop sz="82789" autoAdjust="0"/>
  </p:normalViewPr>
  <p:slideViewPr>
    <p:cSldViewPr>
      <p:cViewPr>
        <p:scale>
          <a:sx n="117" d="100"/>
          <a:sy n="117" d="100"/>
        </p:scale>
        <p:origin x="360" y="336"/>
      </p:cViewPr>
      <p:guideLst>
        <p:guide orient="horz" pos="2480"/>
        <p:guide pos="34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2025/10/24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TBD: ask GPT </a:t>
            </a:r>
            <a:r>
              <a:rPr kumimoji="1" lang="en-US" altLang="zh-CN" dirty="0" err="1"/>
              <a:t>whwat</a:t>
            </a:r>
            <a:r>
              <a:rPr kumimoji="1" lang="en-US" altLang="zh-CN" dirty="0"/>
              <a:t> is checkpoint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1411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3FB9D-EFFE-2D6B-731F-945AECBCC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222CC1CE-985C-73C0-AD0C-69064A55E0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52837F0-A5E5-7F70-6FB7-7F299B8A3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1BD3F3-006E-B02C-0BE4-7CCF733C88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016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88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7B249-3717-94BB-FFA5-6AA8065FA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B8F18EF-D827-124A-C19A-81E3A2350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1A92546-D38D-FA18-8769-CFAD482F38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F41016-0D67-C533-B37E-2F79384B4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025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E2670-4F96-64FE-D390-41BF6CD32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6976731-A474-54DC-0905-F1C0436D35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A78B45C-679F-2D1F-8736-ADDDBE71A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不能直接</a:t>
            </a:r>
            <a:r>
              <a:rPr kumimoji="1" lang="en-US" altLang="zh-CN" dirty="0"/>
              <a:t>apply</a:t>
            </a:r>
            <a:r>
              <a:rPr kumimoji="1" lang="zh-CN" altLang="en-US" dirty="0"/>
              <a:t>；要</a:t>
            </a:r>
            <a:r>
              <a:rPr kumimoji="1" lang="en-US" altLang="zh-CN" dirty="0"/>
              <a:t>delay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sync</a:t>
            </a:r>
            <a:r>
              <a:rPr kumimoji="1" lang="zh-CN" altLang="en-US" dirty="0"/>
              <a:t>：保证大家的</a:t>
            </a:r>
            <a:r>
              <a:rPr kumimoji="1" lang="en-US" altLang="zh-CN" dirty="0"/>
              <a:t>write</a:t>
            </a:r>
            <a:r>
              <a:rPr kumimoji="1" lang="zh-CN" altLang="en-US" dirty="0"/>
              <a:t>都一样了；然后再</a:t>
            </a:r>
            <a:r>
              <a:rPr kumimoji="1" lang="en-US" altLang="zh-CN" dirty="0"/>
              <a:t>apply</a:t>
            </a:r>
          </a:p>
          <a:p>
            <a:endParaRPr kumimoji="1" lang="en-US" altLang="zh-CN" dirty="0"/>
          </a:p>
          <a:p>
            <a:r>
              <a:rPr kumimoji="1" lang="zh-CN" altLang="en-US" dirty="0"/>
              <a:t>讲动画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19CA18-6225-5A3C-DA70-B68BC7BF5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482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inefficient: </a:t>
            </a:r>
          </a:p>
          <a:p>
            <a:r>
              <a:rPr kumimoji="1" lang="en-US" altLang="zh-CN" dirty="0"/>
              <a:t>- sync performance</a:t>
            </a:r>
          </a:p>
          <a:p>
            <a:r>
              <a:rPr kumimoji="1" lang="en-US" altLang="zh-CN" dirty="0"/>
              <a:t>- log size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想想：怎么才能做呢？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9902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200" dirty="0"/>
              <a:t>Any write with a known CSN is stable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dirty="0"/>
              <a:t>Why? Because later writes will have a larger CSN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200" dirty="0"/>
              <a:t>中央服务器怎么容错？可以放数据中心，网络连接比较稳定</a:t>
            </a:r>
            <a:endParaRPr kumimoji="1" lang="en" altLang="zh-CN" sz="1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7337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A80FB-4947-F183-277E-DEBE59027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D5480A4-F641-5715-EBFF-6A21052C4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1E77E42-AB8B-C4A5-4EC9-FFB73AA2F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57A244-FBF3-CD63-3C06-AD8ACAB10D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518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829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zh-CN" b="0" i="0" u="none" strike="noStrike" dirty="0" err="1">
                <a:solidFill>
                  <a:srgbClr val="000000"/>
                </a:solidFill>
                <a:effectLst/>
                <a:latin typeface="-webkit-standard"/>
              </a:rPr>
              <a:t>Pollaczek-Khinchin</a:t>
            </a:r>
            <a:endParaRPr lang="en" altLang="zh-CN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kumimoji="1" lang="en" altLang="zh-CN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kumimoji="1" lang="en" altLang="zh-CN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kumimoji="1" lang="en" altLang="zh-CN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5178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917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既然说</a:t>
            </a:r>
            <a:r>
              <a:rPr kumimoji="1" lang="en-US" altLang="zh-CN" dirty="0"/>
              <a:t>race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</a:t>
            </a:r>
            <a:r>
              <a:rPr kumimoji="1" lang="zh-CN" altLang="en-US" dirty="0"/>
              <a:t>是在 并发情况下才会发生，那我们得先说下何为并发。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并发就是指</a:t>
            </a:r>
            <a:r>
              <a:rPr kumimoji="1" lang="en-US" altLang="zh-CN" dirty="0" err="1"/>
              <a:t>xxxx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其中有两种：</a:t>
            </a:r>
            <a:r>
              <a:rPr kumimoji="1" lang="en-US" altLang="zh-CN" dirty="0" err="1"/>
              <a:t>xxxx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为什么需要并发呢？ 因为我们处在一个多核和多机的时代：</a:t>
            </a:r>
            <a:endParaRPr kumimoji="1" lang="en-US" altLang="zh-CN" dirty="0"/>
          </a:p>
          <a:p>
            <a:r>
              <a:rPr kumimoji="1" lang="en-US" altLang="zh-CN" dirty="0"/>
              <a:t>1</a:t>
            </a:r>
            <a:r>
              <a:rPr kumimoji="1" lang="zh-CN" altLang="en-US" dirty="0"/>
              <a:t>） 摩尔定律的消失</a:t>
            </a:r>
            <a:endParaRPr kumimoji="1" lang="en-US" altLang="zh-CN" dirty="0"/>
          </a:p>
          <a:p>
            <a:r>
              <a:rPr kumimoji="1" lang="en-US" altLang="zh-CN" dirty="0"/>
              <a:t>2</a:t>
            </a:r>
            <a:r>
              <a:rPr kumimoji="1" lang="zh-CN" altLang="en-US" dirty="0"/>
              <a:t>）算力需求的增大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9669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8E56D-D94B-C1D0-F709-C03C252F1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BC4443A-C000-F2D7-A911-162FB7E97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0E20A32-3BE9-4579-3C16-BE10BA8BF9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1EF4A4-7CA8-DB60-3D66-BF33108087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8786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0741D-74BB-59B2-730A-D30BB0A51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37A2822-8017-D38F-C042-EB55ADA7D6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C31EC47-5AD9-F8E3-97E6-6DEFDB96C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73CEB8-CB6D-26CF-4104-403E40AD41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044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925BA-0E34-8115-E88E-B0312891F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15822BC-CDED-9433-75F9-18A47E856B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412AC97-C71D-900B-20FA-65BE1E3C79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04F946-19EA-334A-1099-4E05966CF8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731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349C1-F7B1-B863-A39A-41BE67096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D1EE72A-3985-1B37-B974-A76371BC95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0526ED6-C8DB-CE04-A5DD-11A563713D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29BD7A-0B60-D788-1D4F-AF6A10B810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324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F3505-0456-86AB-E3E4-DE85DA316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27AFEDB-D515-4131-33EF-AA27E9316C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C967CC8-FAC5-45F6-672A-B345B299B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A3D74A-3ED4-B51A-9B03-CE7AA44033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3539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E94A7-0289-3950-DF71-AF566B0BF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FCF77A1-DFFE-FBEB-EF10-7B9AA22245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AE29B9B-78DC-4DDE-E6BA-1298B5009F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6C4CC4-354B-0076-B0FF-0E91AF411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4219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EA879-DFA8-934F-AD19-1BAE86543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5CB52EF-AB25-7531-9DE2-2D1FFDDCF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084C53D-3359-FB13-9907-268171E89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082E49-DBAC-E33B-60A4-917E421EA3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5502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63063-4FF2-0805-2D23-C8B8683B1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880FD5C-EFF9-46AB-73CA-05C5560DE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4A1465-6B24-04C3-3322-9CFB9DB90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A71831-541E-4317-90E0-DCED7A28F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6120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B97E7-9CDC-AB21-993A-09D09CEE1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D4B9004-24AE-93E6-4172-0865A0B85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1FAB0AA-B403-2591-80DF-B6259B6B1B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Intermittent: </a:t>
            </a:r>
            <a:r>
              <a:rPr kumimoji="1" lang="zh-CN" altLang="en-US" dirty="0"/>
              <a:t>间断的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4C8C2FF-AF3D-A861-FFEC-961DBFFBBE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8041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T1: </a:t>
            </a:r>
          </a:p>
          <a:p>
            <a:r>
              <a:rPr kumimoji="1" lang="en-US" altLang="zh-CN" dirty="0"/>
              <a:t>status = light</a:t>
            </a:r>
          </a:p>
          <a:p>
            <a:r>
              <a:rPr kumimoji="1" lang="en-US" altLang="zh-CN" dirty="0"/>
              <a:t>Reduce light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T2: </a:t>
            </a:r>
          </a:p>
          <a:p>
            <a:r>
              <a:rPr kumimoji="1" lang="en-US" altLang="zh-CN" dirty="0"/>
              <a:t>If status == light</a:t>
            </a:r>
          </a:p>
          <a:p>
            <a:r>
              <a:rPr kumimoji="1" lang="en-US" altLang="zh-CN" dirty="0"/>
              <a:t>   Release config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5361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0131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0129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917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Performance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402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3053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15868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1912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33026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98065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122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3514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47636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18862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9435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9297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807295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953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8534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25505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Q1: yes </a:t>
            </a:r>
          </a:p>
          <a:p>
            <a:r>
              <a:rPr kumimoji="1" lang="en-US" altLang="zh-CN" dirty="0"/>
              <a:t>Q2: no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5184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kumimoji="1" lang="en-US" altLang="zh-CN" dirty="0"/>
              <a:t>Long lock held time</a:t>
            </a:r>
          </a:p>
          <a:p>
            <a:pPr marL="228600" indent="-228600">
              <a:buAutoNum type="arabicPeriod"/>
            </a:pPr>
            <a:r>
              <a:rPr kumimoji="1" lang="en-US" altLang="zh-CN" dirty="0"/>
              <a:t>Must known the lock set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0119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8181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0181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71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0284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30284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none" baseline="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tif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70241"/>
            <a:ext cx="7772400" cy="1600685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/>
              <a:t>Before-or-after atomicity and Serializability</a:t>
            </a:r>
            <a:endParaRPr kumimoji="1" lang="zh-CN" altLang="en-US" sz="3600" b="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55205806-95B5-1349-B265-4053404601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Xingda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Wei,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0D0E51-E8C7-7D07-006A-A75ED91A6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/>
              <a:t> </a:t>
            </a:r>
            <a:r>
              <a:rPr kumimoji="1" lang="en-US" altLang="zh-CN"/>
              <a:t>checkpointing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DBF0BE-E218-D4E4-3AD9-2F1ED7B0A2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Checkpoint: save the system state to a compact form such that the re-execution (restore) is faster </a:t>
            </a:r>
          </a:p>
          <a:p>
            <a:pPr lvl="1"/>
            <a:r>
              <a:rPr kumimoji="1" lang="en-US" altLang="zh-CN" dirty="0"/>
              <a:t>Example system state#1: files after recovering the logs </a:t>
            </a:r>
          </a:p>
          <a:p>
            <a:pPr lvl="1"/>
            <a:r>
              <a:rPr kumimoji="1" lang="en-US" altLang="zh-CN" dirty="0"/>
              <a:t>Example system state#2: trained parameters of LLMs </a:t>
            </a:r>
          </a:p>
          <a:p>
            <a:pPr lvl="1"/>
            <a:r>
              <a:rPr kumimoji="1" lang="en-US" altLang="zh-CN" dirty="0"/>
              <a:t>Example system state#3: process memory (including CPUs and GPUs) </a:t>
            </a:r>
          </a:p>
          <a:p>
            <a:pPr lvl="1"/>
            <a:r>
              <a:rPr kumimoji="1" lang="en-US" altLang="zh-CN" dirty="0"/>
              <a:t>Example system state#4: chat history in our eventually consistent </a:t>
            </a:r>
            <a:r>
              <a:rPr kumimoji="1" lang="en-US" altLang="zh-CN" dirty="0" err="1"/>
              <a:t>ChatAPP</a:t>
            </a:r>
            <a:endParaRPr kumimoji="1" lang="en-US" altLang="zh-CN" dirty="0"/>
          </a:p>
          <a:p>
            <a:r>
              <a:rPr kumimoji="1" lang="en-US" altLang="zh-CN" dirty="0"/>
              <a:t>The high-level concept is similar, but the detailed checkpoint method is workload/system (e.g., LLM training or eventual consistency) dependent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664256-45A5-297B-150C-81D3F4F95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3639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4A522-ED28-518E-5528-F98280FDEB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50109-5977-02C1-4332-A6C257E8D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1C9535F-5498-CBEB-A3C5-4C9626BF8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37" y="1705372"/>
            <a:ext cx="7372325" cy="266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Case study#3: checkpoint in an eventually consistent system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655F62E-B9EB-0923-3250-252E8861F595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1779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551B3-E4A7-DA01-0724-169D77724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3628B4-05FD-B76D-24D5-A6554A0B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eventual consistency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8405C4-E8D2-D62D-0210-E960F60EF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specific of weak </a:t>
            </a:r>
            <a:r>
              <a:rPr kumimoji="1" lang="en-US" altLang="zh-CN" dirty="0">
                <a:solidFill>
                  <a:srgbClr val="C00000"/>
                </a:solidFill>
              </a:rPr>
              <a:t>consistency </a:t>
            </a:r>
            <a:r>
              <a:rPr kumimoji="1" lang="en-US" altLang="zh-CN" dirty="0"/>
              <a:t>model, informally: </a:t>
            </a:r>
          </a:p>
          <a:p>
            <a:pPr lvl="1"/>
            <a:r>
              <a:rPr kumimoji="1" lang="en-US" altLang="zh-CN" dirty="0"/>
              <a:t>All servers eventually receive all writes, and servers holding the same set of writes will have the same data contents </a:t>
            </a:r>
          </a:p>
          <a:p>
            <a:pPr lvl="1"/>
            <a:r>
              <a:rPr kumimoji="1" lang="en-US" altLang="zh-CN" dirty="0"/>
              <a:t>Thus, if no new updates are made to the data, eventually all accesses will return the last update value </a:t>
            </a:r>
          </a:p>
          <a:p>
            <a:pPr lvl="1"/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7E4BC2A-B334-BC3C-6BB3-7BE90A84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697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63F4BE-3F24-0541-B0C8-27297C358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1A5391-0123-754B-9493-D1A24ED3D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28E0E36-6637-124E-B675-7BD2EB6C1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1EE9A670-8C6D-068D-4DF9-6E52BB556416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4EF12B53-9719-CAA0-F52D-D6D93EBC9CD8}"/>
              </a:ext>
            </a:extLst>
          </p:cNvPr>
          <p:cNvSpPr/>
          <p:nvPr/>
        </p:nvSpPr>
        <p:spPr>
          <a:xfrm>
            <a:off x="2410052" y="3765393"/>
            <a:ext cx="73610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78C3E75C-EB87-C975-83A3-0D2204E3F51B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A58C563A-BE4D-7C8B-8254-10492665F224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44AD8A8D-5818-3F71-9F2C-45F5EA61A246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2CD6ED7B-775D-B390-AFF1-3CADB9084EDA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4EDB344-43A8-9591-0936-2B492CDB4192}"/>
              </a:ext>
            </a:extLst>
          </p:cNvPr>
          <p:cNvCxnSpPr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C97CD19A-AD3E-59B4-5CF4-7CF154D29F94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20E67EA2-7E8D-7DD4-78A3-CF19D195772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5C300B6B-5AFD-C70F-EB94-660E8D1FB096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3402E06E-9B46-B1B9-5FEC-926382809A1B}"/>
              </a:ext>
            </a:extLst>
          </p:cNvPr>
          <p:cNvCxnSpPr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C026C75D-DEE1-3BA5-1B27-39794B2FB665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9D066697-A067-6BC5-0B6F-84B317FB2148}"/>
              </a:ext>
            </a:extLst>
          </p:cNvPr>
          <p:cNvCxnSpPr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9AD18EAB-F39C-919F-1495-88140F4E23EF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CE35D207-FEAF-B832-50DA-7241A45489F3}"/>
              </a:ext>
            </a:extLst>
          </p:cNvPr>
          <p:cNvSpPr/>
          <p:nvPr/>
        </p:nvSpPr>
        <p:spPr>
          <a:xfrm>
            <a:off x="1196614" y="4398688"/>
            <a:ext cx="75373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84AAD10E-6978-FCA4-4BA5-D52B465D395A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C88A981F-C899-2CCB-D26E-297B4C75D662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C33D969D-608D-2786-1B5D-D99AE0AC59B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34FBB819-0731-AD11-FAE9-49DDB1F803D9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DE2DE70D-DBBD-4301-42A9-DB335A1D3B18}"/>
              </a:ext>
            </a:extLst>
          </p:cNvPr>
          <p:cNvSpPr/>
          <p:nvPr/>
        </p:nvSpPr>
        <p:spPr>
          <a:xfrm>
            <a:off x="7098479" y="4408930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DFB6C482-1155-0EB2-06A8-67CB8FC787F4}"/>
              </a:ext>
            </a:extLst>
          </p:cNvPr>
          <p:cNvSpPr/>
          <p:nvPr/>
        </p:nvSpPr>
        <p:spPr>
          <a:xfrm>
            <a:off x="7098479" y="4782273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754B1C0D-2774-9000-A84C-F19B71D66C59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0" name="直线连接符 29">
              <a:extLst>
                <a:ext uri="{FF2B5EF4-FFF2-40B4-BE49-F238E27FC236}">
                  <a16:creationId xmlns:a16="http://schemas.microsoft.com/office/drawing/2014/main" id="{55025B5B-2983-163D-C08D-C0EA514F4B5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062D8A62-9C18-9D88-7422-62E05132736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EDBC23D9-A4CA-CD93-6E4C-376CFABE3820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12D3DF18-6FF5-7C0B-E33D-48F9ED9F5160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DBA5994B-801B-9DBD-9FD9-31903DE0BA32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D068DD10-2BDD-7C2F-279B-BB569FEC352F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998BAD4F-6C7B-9EA3-F433-1814E336CE6B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8">
            <a:extLst>
              <a:ext uri="{FF2B5EF4-FFF2-40B4-BE49-F238E27FC236}">
                <a16:creationId xmlns:a16="http://schemas.microsoft.com/office/drawing/2014/main" id="{9A24FEBE-00DD-EA70-4BAA-1A4E7DAF3DBB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8">
            <a:extLst>
              <a:ext uri="{FF2B5EF4-FFF2-40B4-BE49-F238E27FC236}">
                <a16:creationId xmlns:a16="http://schemas.microsoft.com/office/drawing/2014/main" id="{D07C1B61-61D5-1E49-BF5B-585F63A73FE5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93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9" grpId="0"/>
      <p:bldP spid="20" grpId="0"/>
      <p:bldP spid="21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DE382-1359-6C54-EDD4-C55060104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C5E759-23B1-CE60-F598-9EE9645BD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0BA9C6-0F2F-20A2-C3BD-C2534C655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22766"/>
            <a:ext cx="8229600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</a:p>
          <a:p>
            <a:endParaRPr kumimoji="1" lang="zh-CN" altLang="en-US" dirty="0"/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1D9107A0-CA67-8672-E3E8-B34F6F3F0549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43">
            <a:extLst>
              <a:ext uri="{FF2B5EF4-FFF2-40B4-BE49-F238E27FC236}">
                <a16:creationId xmlns:a16="http://schemas.microsoft.com/office/drawing/2014/main" id="{B7E65BD9-59F0-6C72-352B-CED6C3B8AEC4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8" name="Rectangle 44">
            <a:extLst>
              <a:ext uri="{FF2B5EF4-FFF2-40B4-BE49-F238E27FC236}">
                <a16:creationId xmlns:a16="http://schemas.microsoft.com/office/drawing/2014/main" id="{5BD849CC-6C28-E1C1-CF74-81CC46B3B746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29" name="Rectangle 46">
            <a:extLst>
              <a:ext uri="{FF2B5EF4-FFF2-40B4-BE49-F238E27FC236}">
                <a16:creationId xmlns:a16="http://schemas.microsoft.com/office/drawing/2014/main" id="{4C1D668B-7E54-AD68-12A9-7668AB248F8B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1" name="Rounded Rectangle 48">
            <a:extLst>
              <a:ext uri="{FF2B5EF4-FFF2-40B4-BE49-F238E27FC236}">
                <a16:creationId xmlns:a16="http://schemas.microsoft.com/office/drawing/2014/main" id="{676F0EFE-D248-EB42-B800-FE4EDE710162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4" name="Rounded Rectangle 49">
            <a:extLst>
              <a:ext uri="{FF2B5EF4-FFF2-40B4-BE49-F238E27FC236}">
                <a16:creationId xmlns:a16="http://schemas.microsoft.com/office/drawing/2014/main" id="{C023B592-8EE7-494B-368A-150E5A5A537C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5" name="Curved Connector 53">
            <a:extLst>
              <a:ext uri="{FF2B5EF4-FFF2-40B4-BE49-F238E27FC236}">
                <a16:creationId xmlns:a16="http://schemas.microsoft.com/office/drawing/2014/main" id="{BB887D50-FE0C-3D8B-BD5D-35791BBE3EF4}"/>
              </a:ext>
            </a:extLst>
          </p:cNvPr>
          <p:cNvCxnSpPr>
            <a:stCxn id="37" idx="3"/>
            <a:endCxn id="36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n 55">
            <a:extLst>
              <a:ext uri="{FF2B5EF4-FFF2-40B4-BE49-F238E27FC236}">
                <a16:creationId xmlns:a16="http://schemas.microsoft.com/office/drawing/2014/main" id="{480C79EB-7813-C4B5-65DA-F3DB6358A19E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Can 56">
            <a:extLst>
              <a:ext uri="{FF2B5EF4-FFF2-40B4-BE49-F238E27FC236}">
                <a16:creationId xmlns:a16="http://schemas.microsoft.com/office/drawing/2014/main" id="{FD448D2E-B495-443E-B2AC-19EE9054E8AD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8" name="Rounded Rectangle 57">
            <a:extLst>
              <a:ext uri="{FF2B5EF4-FFF2-40B4-BE49-F238E27FC236}">
                <a16:creationId xmlns:a16="http://schemas.microsoft.com/office/drawing/2014/main" id="{EDE3012C-C4E2-A753-AA3B-6C622B516942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6" name="Straight Arrow Connector 58">
            <a:extLst>
              <a:ext uri="{FF2B5EF4-FFF2-40B4-BE49-F238E27FC236}">
                <a16:creationId xmlns:a16="http://schemas.microsoft.com/office/drawing/2014/main" id="{E0507743-789A-08D4-002F-CDC8E42F7571}"/>
              </a:ext>
            </a:extLst>
          </p:cNvPr>
          <p:cNvCxnSpPr>
            <a:stCxn id="38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59">
            <a:extLst>
              <a:ext uri="{FF2B5EF4-FFF2-40B4-BE49-F238E27FC236}">
                <a16:creationId xmlns:a16="http://schemas.microsoft.com/office/drawing/2014/main" id="{29A0CE04-E1A4-A9B2-653D-7ED354D6A4B9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8" name="Straight Arrow Connector 60">
            <a:extLst>
              <a:ext uri="{FF2B5EF4-FFF2-40B4-BE49-F238E27FC236}">
                <a16:creationId xmlns:a16="http://schemas.microsoft.com/office/drawing/2014/main" id="{2EE9FE41-3165-ABD1-25F2-87546F3A54A2}"/>
              </a:ext>
            </a:extLst>
          </p:cNvPr>
          <p:cNvCxnSpPr>
            <a:stCxn id="4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29">
            <a:extLst>
              <a:ext uri="{FF2B5EF4-FFF2-40B4-BE49-F238E27FC236}">
                <a16:creationId xmlns:a16="http://schemas.microsoft.com/office/drawing/2014/main" id="{A091010D-8C8C-825E-2BC1-004D617CD2DB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0" name="Rectangle 31">
            <a:extLst>
              <a:ext uri="{FF2B5EF4-FFF2-40B4-BE49-F238E27FC236}">
                <a16:creationId xmlns:a16="http://schemas.microsoft.com/office/drawing/2014/main" id="{87C02792-773F-B5BF-83EA-D540B56A69DE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1" name="Rectangle 32">
            <a:extLst>
              <a:ext uri="{FF2B5EF4-FFF2-40B4-BE49-F238E27FC236}">
                <a16:creationId xmlns:a16="http://schemas.microsoft.com/office/drawing/2014/main" id="{C0DFCBF3-E570-FBFB-C93D-C4933663B11D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52" name="Straight Connector 35">
            <a:extLst>
              <a:ext uri="{FF2B5EF4-FFF2-40B4-BE49-F238E27FC236}">
                <a16:creationId xmlns:a16="http://schemas.microsoft.com/office/drawing/2014/main" id="{F8A8A287-F13B-08F0-71A4-8CEEE04280B3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37">
            <a:extLst>
              <a:ext uri="{FF2B5EF4-FFF2-40B4-BE49-F238E27FC236}">
                <a16:creationId xmlns:a16="http://schemas.microsoft.com/office/drawing/2014/main" id="{10B63689-5E90-044B-E1A1-475B0FCC42D7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38">
            <a:extLst>
              <a:ext uri="{FF2B5EF4-FFF2-40B4-BE49-F238E27FC236}">
                <a16:creationId xmlns:a16="http://schemas.microsoft.com/office/drawing/2014/main" id="{B0FB3B4A-41A3-E013-F68A-DA08C99687E2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5" name="Rectangle 39">
            <a:extLst>
              <a:ext uri="{FF2B5EF4-FFF2-40B4-BE49-F238E27FC236}">
                <a16:creationId xmlns:a16="http://schemas.microsoft.com/office/drawing/2014/main" id="{C118FCB9-1576-187C-3191-5A81E624D6AE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56" name="Rectangle 40">
            <a:extLst>
              <a:ext uri="{FF2B5EF4-FFF2-40B4-BE49-F238E27FC236}">
                <a16:creationId xmlns:a16="http://schemas.microsoft.com/office/drawing/2014/main" id="{1770044B-031B-5C64-B8B6-EDC519687E9F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893A7BB-F9EA-7978-EB5B-07207793FDC7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58" name="直线连接符 57">
              <a:extLst>
                <a:ext uri="{FF2B5EF4-FFF2-40B4-BE49-F238E27FC236}">
                  <a16:creationId xmlns:a16="http://schemas.microsoft.com/office/drawing/2014/main" id="{3DA6BC8B-A81D-1A14-2F2D-BCDE2DBEA275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线连接符 58">
              <a:extLst>
                <a:ext uri="{FF2B5EF4-FFF2-40B4-BE49-F238E27FC236}">
                  <a16:creationId xmlns:a16="http://schemas.microsoft.com/office/drawing/2014/main" id="{0C58BC33-BA7C-46DF-03A2-B78DABE64EB9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连接符 59">
              <a:extLst>
                <a:ext uri="{FF2B5EF4-FFF2-40B4-BE49-F238E27FC236}">
                  <a16:creationId xmlns:a16="http://schemas.microsoft.com/office/drawing/2014/main" id="{D3C2649C-4D10-02DE-DDF7-78B572D625BA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45954274-8548-6381-76E6-6232592B257E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62" name="直线连接符 61">
              <a:extLst>
                <a:ext uri="{FF2B5EF4-FFF2-40B4-BE49-F238E27FC236}">
                  <a16:creationId xmlns:a16="http://schemas.microsoft.com/office/drawing/2014/main" id="{D35C2A63-F039-BF65-6D65-C87E392E004B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连接符 62">
              <a:extLst>
                <a:ext uri="{FF2B5EF4-FFF2-40B4-BE49-F238E27FC236}">
                  <a16:creationId xmlns:a16="http://schemas.microsoft.com/office/drawing/2014/main" id="{627F643C-F339-28A6-9025-D4C6870531AE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FB68B67D-F3D0-399A-9749-8056AD4A56F1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Rectangle 38">
            <a:extLst>
              <a:ext uri="{FF2B5EF4-FFF2-40B4-BE49-F238E27FC236}">
                <a16:creationId xmlns:a16="http://schemas.microsoft.com/office/drawing/2014/main" id="{183123DF-7D52-E71B-60FC-E82D88D8A062}"/>
              </a:ext>
            </a:extLst>
          </p:cNvPr>
          <p:cNvSpPr/>
          <p:nvPr/>
        </p:nvSpPr>
        <p:spPr>
          <a:xfrm>
            <a:off x="1318333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6" name="Rectangle 38">
            <a:extLst>
              <a:ext uri="{FF2B5EF4-FFF2-40B4-BE49-F238E27FC236}">
                <a16:creationId xmlns:a16="http://schemas.microsoft.com/office/drawing/2014/main" id="{ED3F9A0E-265D-0C08-09FF-892AA8A5421E}"/>
              </a:ext>
            </a:extLst>
          </p:cNvPr>
          <p:cNvSpPr/>
          <p:nvPr/>
        </p:nvSpPr>
        <p:spPr>
          <a:xfrm>
            <a:off x="7165774" y="5196655"/>
            <a:ext cx="5084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Log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id="{1DEAB7B5-4DD8-F446-EDCB-A2DB71AFE0CB}"/>
              </a:ext>
            </a:extLst>
          </p:cNvPr>
          <p:cNvSpPr/>
          <p:nvPr/>
        </p:nvSpPr>
        <p:spPr>
          <a:xfrm>
            <a:off x="1121566" y="4238723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E313DFBD-8A96-A60D-B78C-7ABF00BA5850}"/>
              </a:ext>
            </a:extLst>
          </p:cNvPr>
          <p:cNvSpPr/>
          <p:nvPr/>
        </p:nvSpPr>
        <p:spPr>
          <a:xfrm>
            <a:off x="6986844" y="4160769"/>
            <a:ext cx="900000" cy="1005193"/>
          </a:xfrm>
          <a:prstGeom prst="ellipse">
            <a:avLst/>
          </a:prstGeom>
          <a:ln w="28575">
            <a:solidFill>
              <a:srgbClr val="C00000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9" name="Rectangle 38">
            <a:extLst>
              <a:ext uri="{FF2B5EF4-FFF2-40B4-BE49-F238E27FC236}">
                <a16:creationId xmlns:a16="http://schemas.microsoft.com/office/drawing/2014/main" id="{4AB952BC-F2EF-4B7B-99B6-EBA37DF31233}"/>
              </a:ext>
            </a:extLst>
          </p:cNvPr>
          <p:cNvSpPr/>
          <p:nvPr/>
        </p:nvSpPr>
        <p:spPr>
          <a:xfrm>
            <a:off x="7540266" y="3994186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0" name="Rectangle 38">
            <a:extLst>
              <a:ext uri="{FF2B5EF4-FFF2-40B4-BE49-F238E27FC236}">
                <a16:creationId xmlns:a16="http://schemas.microsoft.com/office/drawing/2014/main" id="{185065A9-1E7E-5C28-8A4E-813F88E44E05}"/>
              </a:ext>
            </a:extLst>
          </p:cNvPr>
          <p:cNvSpPr/>
          <p:nvPr/>
        </p:nvSpPr>
        <p:spPr>
          <a:xfrm>
            <a:off x="1040791" y="4002691"/>
            <a:ext cx="5196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Sort</a:t>
            </a:r>
            <a:endParaRPr lang="zh-CN" altLang="en-US" sz="15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04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BD0E8-F579-CA6B-E5A1-51EF0B02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B09D91-A9B7-4CAA-25AB-887C6C75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kumimoji="1" lang="en-US" altLang="zh-CN" dirty="0"/>
              <a:t>Review: implementing eventual consistency w/ logging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F81BCE-954C-8928-BC0A-FEF7D789E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22766"/>
            <a:ext cx="8928985" cy="2592288"/>
          </a:xfrm>
        </p:spPr>
        <p:txBody>
          <a:bodyPr/>
          <a:lstStyle/>
          <a:p>
            <a:r>
              <a:rPr kumimoji="1" lang="en" altLang="zh-CN" dirty="0"/>
              <a:t>Syncing: ensure both nodes have the same updates in log</a:t>
            </a:r>
          </a:p>
          <a:p>
            <a:r>
              <a:rPr kumimoji="1" lang="en" altLang="zh-CN" dirty="0"/>
              <a:t>Ordered list of updates at each node</a:t>
            </a:r>
          </a:p>
          <a:p>
            <a:pPr lvl="1"/>
            <a:r>
              <a:rPr kumimoji="1" lang="en" altLang="zh-CN" dirty="0"/>
              <a:t>Record the updates in a log, and sort it according to the same order</a:t>
            </a:r>
            <a:endParaRPr kumimoji="1" lang="en-US" altLang="zh-CN" dirty="0"/>
          </a:p>
          <a:p>
            <a:r>
              <a:rPr kumimoji="1" lang="en-US" altLang="zh-CN" dirty="0"/>
              <a:t>Re-apply sorted updates after the sync; overwrite existing content if necessary 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451185-9CC1-2029-771A-0E51A742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67F3B524-FF57-F7FD-8AA6-F4BEA7682004}"/>
              </a:ext>
            </a:extLst>
          </p:cNvPr>
          <p:cNvSpPr/>
          <p:nvPr/>
        </p:nvSpPr>
        <p:spPr>
          <a:xfrm>
            <a:off x="5940152" y="3759893"/>
            <a:ext cx="747320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667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Rectangle 43">
            <a:extLst>
              <a:ext uri="{FF2B5EF4-FFF2-40B4-BE49-F238E27FC236}">
                <a16:creationId xmlns:a16="http://schemas.microsoft.com/office/drawing/2014/main" id="{CD726B8C-699F-3D97-726C-2AA690A9115E}"/>
              </a:ext>
            </a:extLst>
          </p:cNvPr>
          <p:cNvSpPr/>
          <p:nvPr/>
        </p:nvSpPr>
        <p:spPr>
          <a:xfrm>
            <a:off x="2384404" y="3765393"/>
            <a:ext cx="761748" cy="300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667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667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8" name="Rectangle 44">
            <a:extLst>
              <a:ext uri="{FF2B5EF4-FFF2-40B4-BE49-F238E27FC236}">
                <a16:creationId xmlns:a16="http://schemas.microsoft.com/office/drawing/2014/main" id="{8AC0A7FF-6030-8033-067A-B4B9F190305F}"/>
              </a:ext>
            </a:extLst>
          </p:cNvPr>
          <p:cNvSpPr/>
          <p:nvPr/>
        </p:nvSpPr>
        <p:spPr>
          <a:xfrm>
            <a:off x="2431652" y="3188393"/>
            <a:ext cx="270000" cy="240000"/>
          </a:xfrm>
          <a:prstGeom prst="rect">
            <a:avLst/>
          </a:prstGeom>
          <a:ln w="12700">
            <a:solidFill>
              <a:schemeClr val="tx1"/>
            </a:solidFill>
            <a:prstDash val="soli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3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</a:p>
        </p:txBody>
      </p:sp>
      <p:sp>
        <p:nvSpPr>
          <p:cNvPr id="9" name="Rectangle 46">
            <a:extLst>
              <a:ext uri="{FF2B5EF4-FFF2-40B4-BE49-F238E27FC236}">
                <a16:creationId xmlns:a16="http://schemas.microsoft.com/office/drawing/2014/main" id="{9E8AD18C-793B-1345-9835-D5A7072322AC}"/>
              </a:ext>
            </a:extLst>
          </p:cNvPr>
          <p:cNvSpPr/>
          <p:nvPr/>
        </p:nvSpPr>
        <p:spPr>
          <a:xfrm>
            <a:off x="6338740" y="3244893"/>
            <a:ext cx="240000" cy="210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30000" tIns="60000" rIns="300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Rounded Rectangle 48">
            <a:extLst>
              <a:ext uri="{FF2B5EF4-FFF2-40B4-BE49-F238E27FC236}">
                <a16:creationId xmlns:a16="http://schemas.microsoft.com/office/drawing/2014/main" id="{99EB7EDD-2D7E-02A0-8052-9C3D876EA48B}"/>
              </a:ext>
            </a:extLst>
          </p:cNvPr>
          <p:cNvSpPr/>
          <p:nvPr/>
        </p:nvSpPr>
        <p:spPr>
          <a:xfrm>
            <a:off x="30081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ounded Rectangle 49">
            <a:extLst>
              <a:ext uri="{FF2B5EF4-FFF2-40B4-BE49-F238E27FC236}">
                <a16:creationId xmlns:a16="http://schemas.microsoft.com/office/drawing/2014/main" id="{D33DF053-92B5-5504-E48B-C3F7913C14F6}"/>
              </a:ext>
            </a:extLst>
          </p:cNvPr>
          <p:cNvSpPr/>
          <p:nvPr/>
        </p:nvSpPr>
        <p:spPr>
          <a:xfrm>
            <a:off x="5235652" y="3315393"/>
            <a:ext cx="780000" cy="450000"/>
          </a:xfrm>
          <a:prstGeom prst="roundRect">
            <a:avLst/>
          </a:prstGeom>
          <a:solidFill>
            <a:srgbClr val="FF0066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SRV2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2" name="Curved Connector 53">
            <a:extLst>
              <a:ext uri="{FF2B5EF4-FFF2-40B4-BE49-F238E27FC236}">
                <a16:creationId xmlns:a16="http://schemas.microsoft.com/office/drawing/2014/main" id="{B80ACC68-F945-CC10-2E63-72EBF94BD76C}"/>
              </a:ext>
            </a:extLst>
          </p:cNvPr>
          <p:cNvCxnSpPr>
            <a:cxnSpLocks/>
            <a:stCxn id="14" idx="3"/>
            <a:endCxn id="13" idx="3"/>
          </p:cNvCxnSpPr>
          <p:nvPr/>
        </p:nvCxnSpPr>
        <p:spPr>
          <a:xfrm rot="5400000">
            <a:off x="4507877" y="3254273"/>
            <a:ext cx="10583" cy="841696"/>
          </a:xfrm>
          <a:prstGeom prst="curvedConnector3">
            <a:avLst>
              <a:gd name="adj1" fmla="val 3786197"/>
            </a:avLst>
          </a:prstGeom>
          <a:ln w="12700" cmpd="sng">
            <a:solidFill>
              <a:schemeClr val="tx1"/>
            </a:solidFill>
            <a:prstDash val="solid"/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n 55">
            <a:extLst>
              <a:ext uri="{FF2B5EF4-FFF2-40B4-BE49-F238E27FC236}">
                <a16:creationId xmlns:a16="http://schemas.microsoft.com/office/drawing/2014/main" id="{BE954799-6D77-D0B1-4976-F708597D4AB5}"/>
              </a:ext>
            </a:extLst>
          </p:cNvPr>
          <p:cNvSpPr/>
          <p:nvPr/>
        </p:nvSpPr>
        <p:spPr>
          <a:xfrm>
            <a:off x="3901101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Can 56">
            <a:extLst>
              <a:ext uri="{FF2B5EF4-FFF2-40B4-BE49-F238E27FC236}">
                <a16:creationId xmlns:a16="http://schemas.microsoft.com/office/drawing/2014/main" id="{F8AADD7D-5B38-3E89-1CFB-99B8698AFAD7}"/>
              </a:ext>
            </a:extLst>
          </p:cNvPr>
          <p:cNvSpPr/>
          <p:nvPr/>
        </p:nvSpPr>
        <p:spPr>
          <a:xfrm>
            <a:off x="4742797" y="3405666"/>
            <a:ext cx="371855" cy="269455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Rounded Rectangle 57">
            <a:extLst>
              <a:ext uri="{FF2B5EF4-FFF2-40B4-BE49-F238E27FC236}">
                <a16:creationId xmlns:a16="http://schemas.microsoft.com/office/drawing/2014/main" id="{16C1F80D-25F0-42E6-0429-F18C2183C31B}"/>
              </a:ext>
            </a:extLst>
          </p:cNvPr>
          <p:cNvSpPr/>
          <p:nvPr/>
        </p:nvSpPr>
        <p:spPr>
          <a:xfrm>
            <a:off x="1166652" y="3349893"/>
            <a:ext cx="900000" cy="420000"/>
          </a:xfrm>
          <a:prstGeom prst="roundRect">
            <a:avLst/>
          </a:prstGeom>
          <a:solidFill>
            <a:srgbClr val="00B0F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Client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6" name="Straight Arrow Connector 58">
            <a:extLst>
              <a:ext uri="{FF2B5EF4-FFF2-40B4-BE49-F238E27FC236}">
                <a16:creationId xmlns:a16="http://schemas.microsoft.com/office/drawing/2014/main" id="{8F31367E-DBC5-9A99-2AE7-9DF69E91C2BC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2066652" y="3559893"/>
            <a:ext cx="942741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59">
            <a:extLst>
              <a:ext uri="{FF2B5EF4-FFF2-40B4-BE49-F238E27FC236}">
                <a16:creationId xmlns:a16="http://schemas.microsoft.com/office/drawing/2014/main" id="{3C28BD22-07BA-CC4E-9C45-61A172F5667E}"/>
              </a:ext>
            </a:extLst>
          </p:cNvPr>
          <p:cNvSpPr/>
          <p:nvPr/>
        </p:nvSpPr>
        <p:spPr>
          <a:xfrm>
            <a:off x="6920830" y="3364893"/>
            <a:ext cx="1051323" cy="390000"/>
          </a:xfrm>
          <a:prstGeom prst="roundRect">
            <a:avLst/>
          </a:prstGeom>
          <a:solidFill>
            <a:srgbClr val="00CC00"/>
          </a:solidFill>
          <a:ln w="12700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rtlCol="0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iPhone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8" name="Straight Arrow Connector 60">
            <a:extLst>
              <a:ext uri="{FF2B5EF4-FFF2-40B4-BE49-F238E27FC236}">
                <a16:creationId xmlns:a16="http://schemas.microsoft.com/office/drawing/2014/main" id="{A8C27AD7-FC6C-693E-627B-8798C66CE374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5996652" y="3559893"/>
            <a:ext cx="924178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29">
            <a:extLst>
              <a:ext uri="{FF2B5EF4-FFF2-40B4-BE49-F238E27FC236}">
                <a16:creationId xmlns:a16="http://schemas.microsoft.com/office/drawing/2014/main" id="{79D7AE49-52AD-8F79-AA27-24248BE92160}"/>
              </a:ext>
            </a:extLst>
          </p:cNvPr>
          <p:cNvSpPr/>
          <p:nvPr/>
        </p:nvSpPr>
        <p:spPr>
          <a:xfrm>
            <a:off x="4272957" y="4067933"/>
            <a:ext cx="562975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b="1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sync</a:t>
            </a:r>
            <a:endParaRPr lang="zh-CN" altLang="en-US" sz="1500" b="1" dirty="0">
              <a:solidFill>
                <a:schemeClr val="dk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ectangle 31">
            <a:extLst>
              <a:ext uri="{FF2B5EF4-FFF2-40B4-BE49-F238E27FC236}">
                <a16:creationId xmlns:a16="http://schemas.microsoft.com/office/drawing/2014/main" id="{162D5DA0-678E-ED5D-2398-9CAE088CB0A7}"/>
              </a:ext>
            </a:extLst>
          </p:cNvPr>
          <p:cNvSpPr/>
          <p:nvPr/>
        </p:nvSpPr>
        <p:spPr>
          <a:xfrm>
            <a:off x="1244704" y="4398688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1" name="Rectangle 32">
            <a:extLst>
              <a:ext uri="{FF2B5EF4-FFF2-40B4-BE49-F238E27FC236}">
                <a16:creationId xmlns:a16="http://schemas.microsoft.com/office/drawing/2014/main" id="{1C567705-82A6-919E-8769-BC9EF1016103}"/>
              </a:ext>
            </a:extLst>
          </p:cNvPr>
          <p:cNvSpPr/>
          <p:nvPr/>
        </p:nvSpPr>
        <p:spPr>
          <a:xfrm>
            <a:off x="1225936" y="4778763"/>
            <a:ext cx="74090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cxnSp>
        <p:nvCxnSpPr>
          <p:cNvPr id="22" name="Straight Connector 35">
            <a:extLst>
              <a:ext uri="{FF2B5EF4-FFF2-40B4-BE49-F238E27FC236}">
                <a16:creationId xmlns:a16="http://schemas.microsoft.com/office/drawing/2014/main" id="{17C121E8-A634-E94A-6904-246C98F82BFB}"/>
              </a:ext>
            </a:extLst>
          </p:cNvPr>
          <p:cNvCxnSpPr/>
          <p:nvPr/>
        </p:nvCxnSpPr>
        <p:spPr>
          <a:xfrm>
            <a:off x="35161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7">
            <a:extLst>
              <a:ext uri="{FF2B5EF4-FFF2-40B4-BE49-F238E27FC236}">
                <a16:creationId xmlns:a16="http://schemas.microsoft.com/office/drawing/2014/main" id="{B3D99205-8941-1F00-584C-6B016F74F90F}"/>
              </a:ext>
            </a:extLst>
          </p:cNvPr>
          <p:cNvCxnSpPr/>
          <p:nvPr/>
        </p:nvCxnSpPr>
        <p:spPr>
          <a:xfrm>
            <a:off x="5484652" y="3900393"/>
            <a:ext cx="0" cy="132000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38">
            <a:extLst>
              <a:ext uri="{FF2B5EF4-FFF2-40B4-BE49-F238E27FC236}">
                <a16:creationId xmlns:a16="http://schemas.microsoft.com/office/drawing/2014/main" id="{566B187C-DA50-D80D-06DE-4597AC015F75}"/>
              </a:ext>
            </a:extLst>
          </p:cNvPr>
          <p:cNvSpPr/>
          <p:nvPr/>
        </p:nvSpPr>
        <p:spPr>
          <a:xfrm>
            <a:off x="3603436" y="4835673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5" name="Rectangle 39">
            <a:extLst>
              <a:ext uri="{FF2B5EF4-FFF2-40B4-BE49-F238E27FC236}">
                <a16:creationId xmlns:a16="http://schemas.microsoft.com/office/drawing/2014/main" id="{B991E3AF-77CB-F45E-3B57-1467580B3D26}"/>
              </a:ext>
            </a:extLst>
          </p:cNvPr>
          <p:cNvSpPr/>
          <p:nvPr/>
        </p:nvSpPr>
        <p:spPr>
          <a:xfrm>
            <a:off x="7098479" y="4408930"/>
            <a:ext cx="70564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26" name="Rectangle 40">
            <a:extLst>
              <a:ext uri="{FF2B5EF4-FFF2-40B4-BE49-F238E27FC236}">
                <a16:creationId xmlns:a16="http://schemas.microsoft.com/office/drawing/2014/main" id="{49412004-2C35-935B-90A8-4C2FFEE00B99}"/>
              </a:ext>
            </a:extLst>
          </p:cNvPr>
          <p:cNvSpPr/>
          <p:nvPr/>
        </p:nvSpPr>
        <p:spPr>
          <a:xfrm>
            <a:off x="7098479" y="4782273"/>
            <a:ext cx="69281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Post 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463DE1A6-51B0-B205-CC43-D0F36CB3573E}"/>
              </a:ext>
            </a:extLst>
          </p:cNvPr>
          <p:cNvGrpSpPr/>
          <p:nvPr/>
        </p:nvGrpSpPr>
        <p:grpSpPr>
          <a:xfrm>
            <a:off x="1043608" y="4265929"/>
            <a:ext cx="1076625" cy="892909"/>
            <a:chOff x="1043608" y="4265929"/>
            <a:chExt cx="1076625" cy="892909"/>
          </a:xfrm>
        </p:grpSpPr>
        <p:cxnSp>
          <p:nvCxnSpPr>
            <p:cNvPr id="32" name="直线连接符 31">
              <a:extLst>
                <a:ext uri="{FF2B5EF4-FFF2-40B4-BE49-F238E27FC236}">
                  <a16:creationId xmlns:a16="http://schemas.microsoft.com/office/drawing/2014/main" id="{1A34D1F5-2E93-0F5F-7D84-F4B4FE24B589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线连接符 32">
              <a:extLst>
                <a:ext uri="{FF2B5EF4-FFF2-40B4-BE49-F238E27FC236}">
                  <a16:creationId xmlns:a16="http://schemas.microsoft.com/office/drawing/2014/main" id="{0303CCDF-1909-57A8-501D-F72C34964F75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38">
              <a:extLst>
                <a:ext uri="{FF2B5EF4-FFF2-40B4-BE49-F238E27FC236}">
                  <a16:creationId xmlns:a16="http://schemas.microsoft.com/office/drawing/2014/main" id="{17B86EA0-FBEA-6B75-0EBF-7C80288278F6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9867600C-14F2-6055-DCF2-33936B0C916C}"/>
              </a:ext>
            </a:extLst>
          </p:cNvPr>
          <p:cNvGrpSpPr/>
          <p:nvPr/>
        </p:nvGrpSpPr>
        <p:grpSpPr>
          <a:xfrm>
            <a:off x="6902559" y="4265928"/>
            <a:ext cx="1076625" cy="892909"/>
            <a:chOff x="1043608" y="4265929"/>
            <a:chExt cx="1076625" cy="892909"/>
          </a:xfrm>
        </p:grpSpPr>
        <p:cxnSp>
          <p:nvCxnSpPr>
            <p:cNvPr id="41" name="直线连接符 40">
              <a:extLst>
                <a:ext uri="{FF2B5EF4-FFF2-40B4-BE49-F238E27FC236}">
                  <a16:creationId xmlns:a16="http://schemas.microsoft.com/office/drawing/2014/main" id="{5ED499C3-96D5-44EC-25B7-FE9D27CF1BA4}"/>
                </a:ext>
              </a:extLst>
            </p:cNvPr>
            <p:cNvCxnSpPr>
              <a:cxnSpLocks/>
            </p:cNvCxnSpPr>
            <p:nvPr/>
          </p:nvCxnSpPr>
          <p:spPr>
            <a:xfrm>
              <a:off x="1043608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线连接符 41">
              <a:extLst>
                <a:ext uri="{FF2B5EF4-FFF2-40B4-BE49-F238E27FC236}">
                  <a16:creationId xmlns:a16="http://schemas.microsoft.com/office/drawing/2014/main" id="{CFCFF66E-4C11-31E1-52E9-A1F09D1B0F3B}"/>
                </a:ext>
              </a:extLst>
            </p:cNvPr>
            <p:cNvCxnSpPr>
              <a:cxnSpLocks/>
            </p:cNvCxnSpPr>
            <p:nvPr/>
          </p:nvCxnSpPr>
          <p:spPr>
            <a:xfrm>
              <a:off x="2120233" y="4265929"/>
              <a:ext cx="0" cy="8929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线连接符 42">
              <a:extLst>
                <a:ext uri="{FF2B5EF4-FFF2-40B4-BE49-F238E27FC236}">
                  <a16:creationId xmlns:a16="http://schemas.microsoft.com/office/drawing/2014/main" id="{7BB874A7-5122-8DEF-CE79-AA0018C8E059}"/>
                </a:ext>
              </a:extLst>
            </p:cNvPr>
            <p:cNvCxnSpPr>
              <a:cxnSpLocks/>
            </p:cNvCxnSpPr>
            <p:nvPr/>
          </p:nvCxnSpPr>
          <p:spPr>
            <a:xfrm>
              <a:off x="1059200" y="5158838"/>
              <a:ext cx="105713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ectangle 31">
            <a:extLst>
              <a:ext uri="{FF2B5EF4-FFF2-40B4-BE49-F238E27FC236}">
                <a16:creationId xmlns:a16="http://schemas.microsoft.com/office/drawing/2014/main" id="{5A28E7B1-B9D2-8FD0-05FE-69A191C75B24}"/>
              </a:ext>
            </a:extLst>
          </p:cNvPr>
          <p:cNvSpPr/>
          <p:nvPr/>
        </p:nvSpPr>
        <p:spPr>
          <a:xfrm>
            <a:off x="2993355" y="4387236"/>
            <a:ext cx="348172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 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45" name="Rectangle 32">
            <a:extLst>
              <a:ext uri="{FF2B5EF4-FFF2-40B4-BE49-F238E27FC236}">
                <a16:creationId xmlns:a16="http://schemas.microsoft.com/office/drawing/2014/main" id="{08A66638-71CD-FEA9-9AC3-6A78C697982A}"/>
              </a:ext>
            </a:extLst>
          </p:cNvPr>
          <p:cNvSpPr/>
          <p:nvPr/>
        </p:nvSpPr>
        <p:spPr>
          <a:xfrm>
            <a:off x="2988598" y="4758776"/>
            <a:ext cx="287258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solidFill>
                  <a:schemeClr val="dk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1" name="Rectangle 31">
            <a:extLst>
              <a:ext uri="{FF2B5EF4-FFF2-40B4-BE49-F238E27FC236}">
                <a16:creationId xmlns:a16="http://schemas.microsoft.com/office/drawing/2014/main" id="{8D15BE88-F02B-24F6-FFFA-4483489810C6}"/>
              </a:ext>
            </a:extLst>
          </p:cNvPr>
          <p:cNvSpPr/>
          <p:nvPr/>
        </p:nvSpPr>
        <p:spPr>
          <a:xfrm>
            <a:off x="6453035" y="4450538"/>
            <a:ext cx="300083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X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2" name="Rectangle 32">
            <a:extLst>
              <a:ext uri="{FF2B5EF4-FFF2-40B4-BE49-F238E27FC236}">
                <a16:creationId xmlns:a16="http://schemas.microsoft.com/office/drawing/2014/main" id="{934A3C84-D3A6-99E2-43CE-7E308A84ED30}"/>
              </a:ext>
            </a:extLst>
          </p:cNvPr>
          <p:cNvSpPr/>
          <p:nvPr/>
        </p:nvSpPr>
        <p:spPr>
          <a:xfrm>
            <a:off x="6468627" y="4822078"/>
            <a:ext cx="287259" cy="279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Y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73" name="任意形状 72">
            <a:extLst>
              <a:ext uri="{FF2B5EF4-FFF2-40B4-BE49-F238E27FC236}">
                <a16:creationId xmlns:a16="http://schemas.microsoft.com/office/drawing/2014/main" id="{70C63D33-35F0-EF9B-E1E3-5E5B35771894}"/>
              </a:ext>
            </a:extLst>
          </p:cNvPr>
          <p:cNvSpPr/>
          <p:nvPr/>
        </p:nvSpPr>
        <p:spPr>
          <a:xfrm>
            <a:off x="1888177" y="4702629"/>
            <a:ext cx="475013" cy="178271"/>
          </a:xfrm>
          <a:custGeom>
            <a:avLst/>
            <a:gdLst>
              <a:gd name="connsiteX0" fmla="*/ 0 w 475013"/>
              <a:gd name="connsiteY0" fmla="*/ 23750 h 178271"/>
              <a:gd name="connsiteX1" fmla="*/ 201880 w 475013"/>
              <a:gd name="connsiteY1" fmla="*/ 178129 h 178271"/>
              <a:gd name="connsiteX2" fmla="*/ 475013 w 475013"/>
              <a:gd name="connsiteY2" fmla="*/ 0 h 178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5013" h="178271">
                <a:moveTo>
                  <a:pt x="0" y="23750"/>
                </a:moveTo>
                <a:cubicBezTo>
                  <a:pt x="61355" y="102918"/>
                  <a:pt x="122711" y="182087"/>
                  <a:pt x="201880" y="178129"/>
                </a:cubicBezTo>
                <a:cubicBezTo>
                  <a:pt x="281049" y="174171"/>
                  <a:pt x="378031" y="87085"/>
                  <a:pt x="475013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4" name="任意形状 73">
            <a:extLst>
              <a:ext uri="{FF2B5EF4-FFF2-40B4-BE49-F238E27FC236}">
                <a16:creationId xmlns:a16="http://schemas.microsoft.com/office/drawing/2014/main" id="{00289738-5993-4544-09BB-A3F098F60788}"/>
              </a:ext>
            </a:extLst>
          </p:cNvPr>
          <p:cNvSpPr/>
          <p:nvPr/>
        </p:nvSpPr>
        <p:spPr>
          <a:xfrm>
            <a:off x="6673932" y="4643252"/>
            <a:ext cx="558141" cy="166926"/>
          </a:xfrm>
          <a:custGeom>
            <a:avLst/>
            <a:gdLst>
              <a:gd name="connsiteX0" fmla="*/ 558141 w 558141"/>
              <a:gd name="connsiteY0" fmla="*/ 0 h 166926"/>
              <a:gd name="connsiteX1" fmla="*/ 308759 w 558141"/>
              <a:gd name="connsiteY1" fmla="*/ 166254 h 166926"/>
              <a:gd name="connsiteX2" fmla="*/ 0 w 558141"/>
              <a:gd name="connsiteY2" fmla="*/ 47501 h 166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8141" h="166926">
                <a:moveTo>
                  <a:pt x="558141" y="0"/>
                </a:moveTo>
                <a:cubicBezTo>
                  <a:pt x="479961" y="79168"/>
                  <a:pt x="401782" y="158337"/>
                  <a:pt x="308759" y="166254"/>
                </a:cubicBezTo>
                <a:cubicBezTo>
                  <a:pt x="215736" y="174171"/>
                  <a:pt x="107868" y="110836"/>
                  <a:pt x="0" y="47501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任意形状 74">
            <a:extLst>
              <a:ext uri="{FF2B5EF4-FFF2-40B4-BE49-F238E27FC236}">
                <a16:creationId xmlns:a16="http://schemas.microsoft.com/office/drawing/2014/main" id="{5AACE546-C17D-43B7-2765-9FD4353BA3B6}"/>
              </a:ext>
            </a:extLst>
          </p:cNvPr>
          <p:cNvSpPr/>
          <p:nvPr/>
        </p:nvSpPr>
        <p:spPr>
          <a:xfrm>
            <a:off x="6495803" y="5023262"/>
            <a:ext cx="641267" cy="287119"/>
          </a:xfrm>
          <a:custGeom>
            <a:avLst/>
            <a:gdLst>
              <a:gd name="connsiteX0" fmla="*/ 641267 w 641267"/>
              <a:gd name="connsiteY0" fmla="*/ 0 h 287119"/>
              <a:gd name="connsiteX1" fmla="*/ 475013 w 641267"/>
              <a:gd name="connsiteY1" fmla="*/ 285008 h 287119"/>
              <a:gd name="connsiteX2" fmla="*/ 0 w 641267"/>
              <a:gd name="connsiteY2" fmla="*/ 106878 h 2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267" h="287119">
                <a:moveTo>
                  <a:pt x="641267" y="0"/>
                </a:moveTo>
                <a:cubicBezTo>
                  <a:pt x="611579" y="133597"/>
                  <a:pt x="581891" y="267195"/>
                  <a:pt x="475013" y="285008"/>
                </a:cubicBezTo>
                <a:cubicBezTo>
                  <a:pt x="368135" y="302821"/>
                  <a:pt x="184067" y="204849"/>
                  <a:pt x="0" y="106878"/>
                </a:cubicBezTo>
              </a:path>
            </a:pathLst>
          </a:custGeom>
          <a:noFill/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932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7FD2DB-D957-A34F-8CF7-CE6CAE0C7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Question: what will happen if the log continuously growing?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4ACCFE-A0C7-EF4E-BF78-9FB4269DF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/>
          <a:lstStyle/>
          <a:p>
            <a:r>
              <a:rPr kumimoji="1" lang="en" altLang="zh-CN" sz="1800" dirty="0"/>
              <a:t>Issue</a:t>
            </a:r>
          </a:p>
          <a:p>
            <a:pPr lvl="1"/>
            <a:r>
              <a:rPr kumimoji="1" lang="en" altLang="zh-CN" dirty="0"/>
              <a:t>The syncing process become slower </a:t>
            </a:r>
          </a:p>
          <a:p>
            <a:pPr lvl="1"/>
            <a:r>
              <a:rPr kumimoji="1" lang="en" altLang="zh-CN" dirty="0"/>
              <a:t>The space used by the log is becoming larger</a:t>
            </a:r>
          </a:p>
          <a:p>
            <a:r>
              <a:rPr kumimoji="1" lang="en" altLang="zh-CN" dirty="0"/>
              <a:t>Goal </a:t>
            </a:r>
          </a:p>
          <a:p>
            <a:pPr lvl="1"/>
            <a:r>
              <a:rPr kumimoji="1" lang="en" altLang="zh-CN" dirty="0"/>
              <a:t>Avoid re-run all the operations </a:t>
            </a:r>
          </a:p>
          <a:p>
            <a:pPr lvl="1"/>
            <a:r>
              <a:rPr kumimoji="1" lang="en" altLang="zh-CN" dirty="0"/>
              <a:t>Reduce the log size</a:t>
            </a:r>
          </a:p>
          <a:p>
            <a:r>
              <a:rPr kumimoji="1" lang="en" altLang="zh-CN" dirty="0"/>
              <a:t>Method</a:t>
            </a:r>
          </a:p>
          <a:p>
            <a:pPr lvl="1"/>
            <a:r>
              <a:rPr kumimoji="1" lang="en" altLang="zh-CN" dirty="0"/>
              <a:t>Using checkpoint! </a:t>
            </a:r>
          </a:p>
          <a:p>
            <a:r>
              <a:rPr kumimoji="1" lang="en" altLang="zh-CN" dirty="0"/>
              <a:t>Challenge</a:t>
            </a:r>
          </a:p>
          <a:p>
            <a:pPr lvl="1"/>
            <a:r>
              <a:rPr kumimoji="1" lang="en" altLang="zh-CN" dirty="0"/>
              <a:t>We cannot simply apply the operations because they can be reordered! </a:t>
            </a:r>
          </a:p>
          <a:p>
            <a:pPr lvl="2"/>
            <a:endParaRPr kumimoji="1" lang="en" altLang="zh-CN" dirty="0"/>
          </a:p>
          <a:p>
            <a:pPr lvl="1"/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F483358-71F6-5B4A-866E-E43A777BA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690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BF8AE7-EE5F-3F45-8BB6-1B13FCFBA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Idea: distinguish tentative writes from stable ones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111528-F93F-E74B-8C57-F1F36F341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888432"/>
          </a:xfrm>
        </p:spPr>
        <p:txBody>
          <a:bodyPr>
            <a:normAutofit/>
          </a:bodyPr>
          <a:lstStyle/>
          <a:p>
            <a:r>
              <a:rPr lang="en" altLang="zh-CN" dirty="0"/>
              <a:t>Each server’s log consists of 2 portions: </a:t>
            </a:r>
          </a:p>
          <a:p>
            <a:pPr lvl="1"/>
            <a:r>
              <a:rPr lang="en" altLang="zh-CN" dirty="0"/>
              <a:t>Stable writes, followed by</a:t>
            </a:r>
          </a:p>
          <a:p>
            <a:pPr lvl="1"/>
            <a:r>
              <a:rPr lang="en" altLang="zh-CN" dirty="0"/>
              <a:t>Tentative writes </a:t>
            </a:r>
          </a:p>
          <a:p>
            <a:r>
              <a:rPr lang="en" altLang="zh-CN" dirty="0"/>
              <a:t>Stable writes are not rolled backup upon sync </a:t>
            </a:r>
          </a:p>
          <a:p>
            <a:pPr lvl="1"/>
            <a:r>
              <a:rPr lang="en" altLang="zh-CN" dirty="0"/>
              <a:t>They cannot be reordered </a:t>
            </a:r>
          </a:p>
          <a:p>
            <a:r>
              <a:rPr lang="en" altLang="zh-CN" dirty="0"/>
              <a:t>Question</a:t>
            </a:r>
          </a:p>
          <a:p>
            <a:pPr lvl="1"/>
            <a:r>
              <a:rPr lang="en" altLang="zh-CN" dirty="0"/>
              <a:t>How to determine which writes are stable? (hint: using the </a:t>
            </a:r>
            <a:r>
              <a:rPr lang="en" altLang="zh-CN" dirty="0" err="1"/>
              <a:t>lamport</a:t>
            </a:r>
            <a:r>
              <a:rPr lang="en" altLang="zh-CN" dirty="0"/>
              <a:t> clock!)</a:t>
            </a:r>
          </a:p>
          <a:p>
            <a:r>
              <a:rPr lang="en" altLang="zh-CN" dirty="0"/>
              <a:t>Answer</a:t>
            </a:r>
          </a:p>
          <a:p>
            <a:pPr lvl="1"/>
            <a:r>
              <a:rPr lang="en" altLang="zh-CN" dirty="0"/>
              <a:t>An update (W) is stable </a:t>
            </a:r>
            <a:r>
              <a:rPr lang="en" altLang="zh-CN" dirty="0" err="1"/>
              <a:t>iff</a:t>
            </a:r>
            <a:r>
              <a:rPr lang="en" altLang="zh-CN" dirty="0"/>
              <a:t> no entries will have a </a:t>
            </a:r>
            <a:r>
              <a:rPr lang="en" altLang="zh-CN" dirty="0" err="1"/>
              <a:t>lamport</a:t>
            </a:r>
            <a:r>
              <a:rPr lang="en" altLang="zh-CN" dirty="0"/>
              <a:t>  timestamp &lt;  W </a:t>
            </a:r>
          </a:p>
          <a:p>
            <a:pPr lvl="1"/>
            <a:endParaRPr lang="en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27D48AB-20CA-194B-AC30-607FEA4D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074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B11280-7449-0145-9956-4D6201453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De-centralized approach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F8DDF-79E3-7B4D-BC1D-5133D1672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888432"/>
          </a:xfrm>
        </p:spPr>
        <p:txBody>
          <a:bodyPr/>
          <a:lstStyle/>
          <a:p>
            <a:r>
              <a:rPr kumimoji="1" lang="en" altLang="zh-CN" dirty="0"/>
              <a:t>Commit (write) scheme</a:t>
            </a:r>
          </a:p>
          <a:p>
            <a:pPr lvl="1"/>
            <a:r>
              <a:rPr kumimoji="1" lang="en-US" altLang="zh-CN" dirty="0"/>
              <a:t>Update &lt;10, A&gt; is </a:t>
            </a:r>
            <a:r>
              <a:rPr kumimoji="1" lang="en-US" altLang="zh-CN" b="1" dirty="0">
                <a:solidFill>
                  <a:srgbClr val="C00000"/>
                </a:solidFill>
              </a:rPr>
              <a:t>stable</a:t>
            </a:r>
            <a:r>
              <a:rPr kumimoji="1" lang="en-US" altLang="zh-CN" dirty="0"/>
              <a:t> if all nodes have seen all updates with time &lt;= 10 </a:t>
            </a:r>
          </a:p>
          <a:p>
            <a:pPr lvl="2"/>
            <a:r>
              <a:rPr kumimoji="1" lang="en-US" altLang="zh-CN" sz="1800" dirty="0"/>
              <a:t>Because it will never see a timestamp &lt; 10 (according to the rule of </a:t>
            </a:r>
            <a:r>
              <a:rPr kumimoji="1" lang="en-US" altLang="zh-CN" sz="1800" dirty="0" err="1"/>
              <a:t>lamport</a:t>
            </a:r>
            <a:r>
              <a:rPr kumimoji="1" lang="en-US" altLang="zh-CN" sz="1800" dirty="0"/>
              <a:t> time) </a:t>
            </a:r>
          </a:p>
          <a:p>
            <a:pPr lvl="2"/>
            <a:endParaRPr kumimoji="1" lang="en-US" altLang="zh-CN" sz="1800" dirty="0"/>
          </a:p>
          <a:p>
            <a:pPr lvl="2"/>
            <a:endParaRPr kumimoji="1" lang="en-US" altLang="zh-CN" sz="1800" dirty="0"/>
          </a:p>
          <a:p>
            <a:pPr lvl="2"/>
            <a:endParaRPr kumimoji="1" lang="en-US" altLang="zh-CN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806091-BE15-5740-A716-D58EA588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5F35A1-993D-824D-890F-6E5377405B21}"/>
              </a:ext>
            </a:extLst>
          </p:cNvPr>
          <p:cNvSpPr/>
          <p:nvPr/>
        </p:nvSpPr>
        <p:spPr>
          <a:xfrm>
            <a:off x="546014" y="2980047"/>
            <a:ext cx="774325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r>
              <a:rPr lang="en-US" altLang="zh-CN" dirty="0">
                <a:latin typeface="Eras Medium ITC" pitchFamily="34" charset="0"/>
              </a:rPr>
              <a:t>Problem: If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any</a:t>
            </a:r>
            <a:r>
              <a:rPr lang="en-US" altLang="zh-CN" dirty="0">
                <a:latin typeface="Eras Medium ITC" pitchFamily="34" charset="0"/>
              </a:rPr>
              <a:t> node is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offline</a:t>
            </a:r>
            <a:r>
              <a:rPr lang="en-US" altLang="zh-CN" dirty="0">
                <a:latin typeface="Eras Medium ITC" pitchFamily="34" charset="0"/>
              </a:rPr>
              <a:t>, the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stable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portion of </a:t>
            </a:r>
            <a:r>
              <a:rPr lang="en-US" altLang="zh-C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all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dirty="0">
                <a:latin typeface="Eras Medium ITC" pitchFamily="34" charset="0"/>
              </a:rPr>
              <a:t>logs stops growing</a:t>
            </a:r>
          </a:p>
        </p:txBody>
      </p:sp>
    </p:spTree>
    <p:extLst>
      <p:ext uri="{BB962C8B-B14F-4D97-AF65-F5344CB8AC3E}">
        <p14:creationId xmlns:p14="http://schemas.microsoft.com/office/powerpoint/2010/main" val="42905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9760A5-44B7-4846-9E50-E596B044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Centralized approach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E442A8-FB4A-3943-A889-7B1A5D171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Commit scheme 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One server designated “</a:t>
            </a:r>
            <a:r>
              <a:rPr kumimoji="1" lang="en" altLang="zh-CN" b="1" dirty="0">
                <a:solidFill>
                  <a:srgbClr val="C00000"/>
                </a:solidFill>
              </a:rPr>
              <a:t>primary</a:t>
            </a:r>
            <a:r>
              <a:rPr kumimoji="1" lang="en" altLang="zh-CN" dirty="0"/>
              <a:t>”</a:t>
            </a:r>
          </a:p>
          <a:p>
            <a:pPr lvl="2"/>
            <a:r>
              <a:rPr kumimoji="1" lang="en" altLang="zh-CN" sz="1800" dirty="0"/>
              <a:t>Assign a total commit order: CSN to each write </a:t>
            </a:r>
          </a:p>
          <a:p>
            <a:pPr lvl="2"/>
            <a:r>
              <a:rPr kumimoji="1" lang="en" altLang="zh-CN" sz="1800" dirty="0"/>
              <a:t>Complete timestamp: &lt;</a:t>
            </a:r>
            <a:r>
              <a:rPr kumimoji="1" lang="en" altLang="zh-CN" sz="1800" b="1" dirty="0">
                <a:solidFill>
                  <a:schemeClr val="tx1"/>
                </a:solidFill>
              </a:rPr>
              <a:t>CSN</a:t>
            </a:r>
            <a:r>
              <a:rPr kumimoji="1" lang="en" altLang="zh-CN" sz="1800" dirty="0"/>
              <a:t>, local-TS, </a:t>
            </a:r>
            <a:r>
              <a:rPr kumimoji="1" lang="en" altLang="zh-CN" sz="1800" dirty="0" err="1"/>
              <a:t>SrvID</a:t>
            </a:r>
            <a:r>
              <a:rPr kumimoji="1" lang="en" altLang="zh-CN" sz="1800" dirty="0"/>
              <a:t>&gt;</a:t>
            </a:r>
          </a:p>
          <a:p>
            <a:pPr lvl="2"/>
            <a:r>
              <a:rPr kumimoji="1" lang="en" altLang="zh-CN" sz="1800" dirty="0"/>
              <a:t>Any write with a known CSN is stable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All stable writes are ordered before tentative writes</a:t>
            </a:r>
          </a:p>
          <a:p>
            <a:pPr marL="417150" lvl="1" indent="-342900">
              <a:buFont typeface="+mj-ea"/>
              <a:buAutoNum type="circleNumDbPlain"/>
            </a:pPr>
            <a:r>
              <a:rPr kumimoji="1" lang="en" altLang="zh-CN" dirty="0"/>
              <a:t>CSNs are exchanged between servers</a:t>
            </a:r>
          </a:p>
          <a:p>
            <a:pPr lvl="2"/>
            <a:r>
              <a:rPr kumimoji="1" lang="en" altLang="zh-CN" sz="1800" dirty="0"/>
              <a:t>CSNs define a total order for committed update</a:t>
            </a:r>
          </a:p>
          <a:p>
            <a:pPr marL="1200150" lvl="2" indent="-342900">
              <a:buFont typeface="+mj-ea"/>
              <a:buAutoNum type="circleNumDbPlain"/>
            </a:pPr>
            <a:endParaRPr kumimoji="1" lang="en" altLang="zh-CN" sz="1800" dirty="0"/>
          </a:p>
          <a:p>
            <a:pPr marL="417150" lvl="1" indent="-342900">
              <a:buFont typeface="+mj-ea"/>
              <a:buAutoNum type="circleNumDbPlain"/>
            </a:pPr>
            <a:endParaRPr kumimoji="1" lang="en" altLang="zh-CN" sz="1600" dirty="0"/>
          </a:p>
          <a:p>
            <a:pPr lvl="1"/>
            <a:endParaRPr kumimoji="1" lang="en" altLang="zh-CN" sz="1600" dirty="0"/>
          </a:p>
          <a:p>
            <a:pPr lvl="2"/>
            <a:endParaRPr kumimoji="1" lang="en" altLang="zh-CN" sz="1800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5DC61B-BCFB-8142-B107-5F1D4F25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4F725C-F783-B642-989A-8860F490C782}"/>
              </a:ext>
            </a:extLst>
          </p:cNvPr>
          <p:cNvSpPr/>
          <p:nvPr/>
        </p:nvSpPr>
        <p:spPr>
          <a:xfrm>
            <a:off x="5292080" y="1155994"/>
            <a:ext cx="2196000" cy="27699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36000" tIns="0" rIns="36000" bIns="0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CSN: Commit-Seq-No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372C9BA8-ED6E-9249-ACAB-BDD15A18B2A9}"/>
              </a:ext>
            </a:extLst>
          </p:cNvPr>
          <p:cNvSpPr/>
          <p:nvPr/>
        </p:nvSpPr>
        <p:spPr>
          <a:xfrm>
            <a:off x="4643438" y="1418518"/>
            <a:ext cx="701259" cy="577979"/>
          </a:xfrm>
          <a:custGeom>
            <a:avLst/>
            <a:gdLst>
              <a:gd name="connsiteX0" fmla="*/ 740980 w 740980"/>
              <a:gd name="connsiteY0" fmla="*/ 0 h 725213"/>
              <a:gd name="connsiteX1" fmla="*/ 488731 w 740980"/>
              <a:gd name="connsiteY1" fmla="*/ 346841 h 725213"/>
              <a:gd name="connsiteX2" fmla="*/ 677918 w 740980"/>
              <a:gd name="connsiteY2" fmla="*/ 614855 h 725213"/>
              <a:gd name="connsiteX3" fmla="*/ 0 w 740980"/>
              <a:gd name="connsiteY3" fmla="*/ 725213 h 725213"/>
              <a:gd name="connsiteX0" fmla="*/ 817656 w 817656"/>
              <a:gd name="connsiteY0" fmla="*/ 0 h 632984"/>
              <a:gd name="connsiteX1" fmla="*/ 565407 w 817656"/>
              <a:gd name="connsiteY1" fmla="*/ 346841 h 632984"/>
              <a:gd name="connsiteX2" fmla="*/ 754594 w 817656"/>
              <a:gd name="connsiteY2" fmla="*/ 614855 h 632984"/>
              <a:gd name="connsiteX3" fmla="*/ 0 w 817656"/>
              <a:gd name="connsiteY3" fmla="*/ 577979 h 632984"/>
              <a:gd name="connsiteX0" fmla="*/ 817656 w 817656"/>
              <a:gd name="connsiteY0" fmla="*/ 0 h 577979"/>
              <a:gd name="connsiteX1" fmla="*/ 565407 w 817656"/>
              <a:gd name="connsiteY1" fmla="*/ 346841 h 577979"/>
              <a:gd name="connsiteX2" fmla="*/ 74096 w 817656"/>
              <a:gd name="connsiteY2" fmla="*/ 204150 h 577979"/>
              <a:gd name="connsiteX3" fmla="*/ 0 w 817656"/>
              <a:gd name="connsiteY3" fmla="*/ 577979 h 577979"/>
              <a:gd name="connsiteX0" fmla="*/ 867347 w 867347"/>
              <a:gd name="connsiteY0" fmla="*/ 0 h 577979"/>
              <a:gd name="connsiteX1" fmla="*/ 615098 w 867347"/>
              <a:gd name="connsiteY1" fmla="*/ 346841 h 577979"/>
              <a:gd name="connsiteX2" fmla="*/ 123787 w 867347"/>
              <a:gd name="connsiteY2" fmla="*/ 204150 h 577979"/>
              <a:gd name="connsiteX3" fmla="*/ 49691 w 867347"/>
              <a:gd name="connsiteY3" fmla="*/ 577979 h 577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7347" h="577979">
                <a:moveTo>
                  <a:pt x="867347" y="0"/>
                </a:moveTo>
                <a:cubicBezTo>
                  <a:pt x="746477" y="122182"/>
                  <a:pt x="739025" y="312816"/>
                  <a:pt x="615098" y="346841"/>
                </a:cubicBezTo>
                <a:cubicBezTo>
                  <a:pt x="491171" y="380866"/>
                  <a:pt x="205242" y="141088"/>
                  <a:pt x="123787" y="204150"/>
                </a:cubicBezTo>
                <a:cubicBezTo>
                  <a:pt x="42332" y="267212"/>
                  <a:pt x="-64210" y="368351"/>
                  <a:pt x="49691" y="577979"/>
                </a:cubicBezTo>
              </a:path>
            </a:pathLst>
          </a:custGeom>
          <a:noFill/>
          <a:ln w="3175">
            <a:solidFill>
              <a:srgbClr val="FF0066"/>
            </a:solidFill>
            <a:prstDash val="sysDot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4AA0A2B-4E62-2240-A01A-95715C2D90EA}"/>
              </a:ext>
            </a:extLst>
          </p:cNvPr>
          <p:cNvSpPr/>
          <p:nvPr/>
        </p:nvSpPr>
        <p:spPr>
          <a:xfrm>
            <a:off x="1761747" y="4508604"/>
            <a:ext cx="5311786" cy="590349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dirty="0">
                <a:latin typeface="Eras Medium ITC" pitchFamily="34" charset="0"/>
              </a:rPr>
              <a:t>Advantage: as long as the primary is up, writes can be committed and stabilized </a:t>
            </a:r>
          </a:p>
        </p:txBody>
      </p:sp>
    </p:spTree>
    <p:extLst>
      <p:ext uri="{BB962C8B-B14F-4D97-AF65-F5344CB8AC3E}">
        <p14:creationId xmlns:p14="http://schemas.microsoft.com/office/powerpoint/2010/main" val="273234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2851E9-5ECD-C347-953B-7CF903B73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9093696" cy="90044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Does CSN order preserve </a:t>
            </a:r>
            <a:r>
              <a:rPr lang="en" altLang="zh-CN" dirty="0"/>
              <a:t>causality?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6EE997-E233-8F48-BD99-BB693F33F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Complete timestamp: </a:t>
            </a:r>
            <a:r>
              <a:rPr lang="en" altLang="zh-CN" dirty="0"/>
              <a:t>&lt;CSN, local-TS, </a:t>
            </a:r>
            <a:r>
              <a:rPr lang="en" altLang="zh-CN" dirty="0" err="1"/>
              <a:t>SrvID</a:t>
            </a:r>
            <a:r>
              <a:rPr lang="en" altLang="zh-CN" dirty="0"/>
              <a:t>&gt;</a:t>
            </a:r>
          </a:p>
          <a:p>
            <a:r>
              <a:rPr kumimoji="1" lang="en-US" altLang="zh-CN" dirty="0"/>
              <a:t>Should do some works </a:t>
            </a:r>
          </a:p>
          <a:p>
            <a:pPr lvl="1"/>
            <a:r>
              <a:rPr lang="en" altLang="zh-CN" sz="1600" dirty="0"/>
              <a:t>A server asks the primary to assign CSN for all tentative writes (include those received from others) </a:t>
            </a:r>
          </a:p>
          <a:p>
            <a:pPr lvl="2"/>
            <a:r>
              <a:rPr lang="en" altLang="zh-CN" sz="1600" dirty="0"/>
              <a:t>i.e., the primary can assign a larger CSN for a dependent write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D0539E7-DF75-B542-854E-7C99A7BBE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8003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A6E85-68EE-D5B9-BDEE-0F5683ACA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18F653-489A-936A-C72D-E885393C6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E5E988A-3C2F-F088-B8BA-70B90400C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37" y="1705372"/>
            <a:ext cx="7372325" cy="2667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Next: Before-or-after atomicity </a:t>
            </a:r>
            <a:endParaRPr lang="en-US" altLang="zh-CN" u="sng" kern="0" dirty="0">
              <a:solidFill>
                <a:srgbClr val="BE384B"/>
              </a:solidFill>
              <a:ea typeface="+mn-ea"/>
            </a:endParaRP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6B5A2AC3-31BD-0756-3CF5-6D7D9DAB28BB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9064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3979CD-FE06-3BE1-03B5-D88BB7189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 of today’s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10DAE0-FB16-5FF7-5D4A-376D21313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Concurrency (parallelism) is important to improve throughput </a:t>
            </a:r>
          </a:p>
          <a:p>
            <a:pPr lvl="1"/>
            <a:r>
              <a:rPr kumimoji="1" lang="en-US" altLang="zh-CN" dirty="0"/>
              <a:t>Throughput is the key to service providers </a:t>
            </a:r>
          </a:p>
          <a:p>
            <a:r>
              <a:rPr kumimoji="1" lang="en-US" altLang="zh-CN" dirty="0"/>
              <a:t>The challenge of enabling concurrency is correctness </a:t>
            </a:r>
          </a:p>
          <a:p>
            <a:pPr lvl="1"/>
            <a:r>
              <a:rPr kumimoji="1" lang="en-US" altLang="zh-CN" dirty="0"/>
              <a:t>We need a consistency model even stronger than linearizability! </a:t>
            </a:r>
          </a:p>
          <a:p>
            <a:r>
              <a:rPr kumimoji="1" lang="en-US" altLang="zh-CN" dirty="0"/>
              <a:t>The desired model: before-or-after </a:t>
            </a:r>
          </a:p>
          <a:p>
            <a:r>
              <a:rPr kumimoji="1" lang="en-US" altLang="zh-CN" dirty="0"/>
              <a:t>Locking-based method to implement before-or-after (2PL)</a:t>
            </a:r>
          </a:p>
          <a:p>
            <a:r>
              <a:rPr kumimoji="1" lang="en-US" altLang="zh-CN" dirty="0"/>
              <a:t>How to check the before-or-after of a locking protocol </a:t>
            </a:r>
          </a:p>
          <a:p>
            <a:endParaRPr kumimoji="1"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F3CAF6-DBC8-9CB4-5B28-3010780B0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26910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44A4A0-1D66-4D0D-F4BF-DB62FF4D2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7F3E9CC-AB38-03DC-2F51-E88897B18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Suppose you are operating a bank service</a:t>
            </a:r>
          </a:p>
          <a:p>
            <a:pPr lvl="1"/>
            <a:r>
              <a:rPr kumimoji="1" lang="en-US" altLang="zh-CN" dirty="0"/>
              <a:t>And deploy a system using </a:t>
            </a:r>
            <a:r>
              <a:rPr kumimoji="1" lang="en-US" altLang="zh-CN" dirty="0">
                <a:solidFill>
                  <a:srgbClr val="C00000"/>
                </a:solidFill>
              </a:rPr>
              <a:t>a single-threaded setup </a:t>
            </a:r>
          </a:p>
          <a:p>
            <a:r>
              <a:rPr kumimoji="1" lang="en-US" altLang="zh-CN" dirty="0"/>
              <a:t>Question: what is the maximum throughput of it?</a:t>
            </a:r>
          </a:p>
          <a:p>
            <a:pPr lvl="1"/>
            <a:r>
              <a:rPr kumimoji="1" lang="en-US" altLang="zh-CN" dirty="0"/>
              <a:t>And more importantly: why does it matter?  </a:t>
            </a:r>
          </a:p>
          <a:p>
            <a:pPr marL="857250" lvl="2" indent="0">
              <a:buNone/>
            </a:pP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B037AE-D1D8-88E4-F70A-9E6994A0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5" name="Picture 2" descr="支付宝怎么给朋友或者陌生人转账？ - 支付宝手机支付宝- 卡之国">
            <a:extLst>
              <a:ext uri="{FF2B5EF4-FFF2-40B4-BE49-F238E27FC236}">
                <a16:creationId xmlns:a16="http://schemas.microsoft.com/office/drawing/2014/main" id="{7B80216E-51C1-5749-3040-DB8DBFA2D6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443" y="334974"/>
            <a:ext cx="1633357" cy="2878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圆角矩形 7">
            <a:extLst>
              <a:ext uri="{FF2B5EF4-FFF2-40B4-BE49-F238E27FC236}">
                <a16:creationId xmlns:a16="http://schemas.microsoft.com/office/drawing/2014/main" id="{07BE6476-3E88-1BFD-9D64-C1DC8A5EED3C}"/>
              </a:ext>
            </a:extLst>
          </p:cNvPr>
          <p:cNvSpPr/>
          <p:nvPr/>
        </p:nvSpPr>
        <p:spPr>
          <a:xfrm>
            <a:off x="5187854" y="4408592"/>
            <a:ext cx="2922410" cy="85751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A Bank Service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3AC3857-1121-B4D6-4359-1477D6D7CFA0}"/>
              </a:ext>
            </a:extLst>
          </p:cNvPr>
          <p:cNvGrpSpPr/>
          <p:nvPr/>
        </p:nvGrpSpPr>
        <p:grpSpPr>
          <a:xfrm>
            <a:off x="5840585" y="3027440"/>
            <a:ext cx="1548280" cy="638043"/>
            <a:chOff x="6020855" y="1361203"/>
            <a:chExt cx="1548280" cy="638043"/>
          </a:xfrm>
        </p:grpSpPr>
        <p:sp>
          <p:nvSpPr>
            <p:cNvPr id="20" name="云形 19">
              <a:extLst>
                <a:ext uri="{FF2B5EF4-FFF2-40B4-BE49-F238E27FC236}">
                  <a16:creationId xmlns:a16="http://schemas.microsoft.com/office/drawing/2014/main" id="{EB471F5B-F402-B76F-DAFF-49EEFF2914FC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FBA1D7F-0795-8B8F-A8FC-0C2A2243BF81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4C8FF5BC-2D55-70FC-9AA1-25E041F0ABB8}"/>
              </a:ext>
            </a:extLst>
          </p:cNvPr>
          <p:cNvCxnSpPr/>
          <p:nvPr/>
        </p:nvCxnSpPr>
        <p:spPr>
          <a:xfrm>
            <a:off x="3879157" y="3249956"/>
            <a:ext cx="168505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5E0B73A3-233F-4B2C-6805-F5EB4FCF28FF}"/>
              </a:ext>
            </a:extLst>
          </p:cNvPr>
          <p:cNvCxnSpPr/>
          <p:nvPr/>
        </p:nvCxnSpPr>
        <p:spPr>
          <a:xfrm>
            <a:off x="3879454" y="3434622"/>
            <a:ext cx="1685051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B9DE48F6-A610-4543-E356-D0FEDA5D0182}"/>
              </a:ext>
            </a:extLst>
          </p:cNvPr>
          <p:cNvCxnSpPr>
            <a:cxnSpLocks/>
          </p:cNvCxnSpPr>
          <p:nvPr/>
        </p:nvCxnSpPr>
        <p:spPr>
          <a:xfrm>
            <a:off x="6428601" y="3754012"/>
            <a:ext cx="0" cy="391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B5A1647C-B439-2DA1-6FB1-CDC6B94FCB7D}"/>
              </a:ext>
            </a:extLst>
          </p:cNvPr>
          <p:cNvCxnSpPr>
            <a:cxnSpLocks/>
          </p:cNvCxnSpPr>
          <p:nvPr/>
        </p:nvCxnSpPr>
        <p:spPr>
          <a:xfrm rot="10800000">
            <a:off x="6716633" y="3754011"/>
            <a:ext cx="0" cy="391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用户组图标_用户组icon_用户组矢量图标_88ICON">
            <a:extLst>
              <a:ext uri="{FF2B5EF4-FFF2-40B4-BE49-F238E27FC236}">
                <a16:creationId xmlns:a16="http://schemas.microsoft.com/office/drawing/2014/main" id="{E7EB739F-D114-A4F3-79E1-500D3DB3ED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61" y="3302980"/>
            <a:ext cx="1685044" cy="168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6BC9D03-8291-9AF2-BCD6-70CFC1994777}"/>
              </a:ext>
            </a:extLst>
          </p:cNvPr>
          <p:cNvSpPr txBox="1"/>
          <p:nvPr/>
        </p:nvSpPr>
        <p:spPr>
          <a:xfrm>
            <a:off x="4211959" y="2846185"/>
            <a:ext cx="3885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RPC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0771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2F6CF2C-0662-A56B-0F52-745B8DC24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73C85B-8B82-7182-F4D1-50FE2C391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Maintaining high throughput is the key to online services</a:t>
            </a:r>
          </a:p>
          <a:p>
            <a:r>
              <a:rPr kumimoji="1" lang="en-US" altLang="zh-CN" dirty="0"/>
              <a:t>Why? Let’s consider the system model (Queued system model)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103D779-AC20-B2B8-E8F1-6C46BA82E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7015FB9-69E0-70DD-BAE9-E8ECD365C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82D82E9-B386-2817-5264-356D42F2654A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BBECA45-B8A2-CEFD-19AA-C3450167F8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00BB7CC-66ED-1406-262C-7E316D931486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8BCB6CA6-04CD-B32E-4ED8-973CD3F81DBC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19DB921A-6BE1-B0CE-6F39-B037D0D2D075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3A99F00E-175E-0C6A-674F-E1C6AB4F9E22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04289EA9-4447-F5C4-AB29-A4226B2C6F86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1D5795C3-60EC-952D-AF62-101FE464D1F1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5580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B8D9-3E5B-AC6C-0361-BD9A35E49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3B49A6-A518-F296-6C1A-2911D0D97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653DD06-D2C0-EA5C-207B-0EAE370499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Maintaining high throughput is the key to online services</a:t>
            </a:r>
          </a:p>
          <a:p>
            <a:r>
              <a:rPr kumimoji="1" lang="en-US" altLang="zh-CN" dirty="0"/>
              <a:t>Why? Let’s consider the system model (Queued system model)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A5B854-96B0-89F2-A9A4-5D3EB63B8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F77639A-7FEC-74DB-6DDE-021F0EEF8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C9671D0-F410-B153-54CB-D4006D4F4AF5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A35F532-BDDF-E37A-D5CF-17C5F97A8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C29A184-F790-25B2-9347-FC91A8508C3D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C0152C5-23EB-CD44-B8B8-B1241BA48A90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4CE45748-48CF-6213-D064-6DBDF986D9E0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5207FE20-F8AA-AF96-1DD9-A7CFFB1E20DF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A5BF4A17-7FA4-3930-FE96-346D765D82DB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064835CE-469A-488C-FCE8-F75905F2B901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693D59A9-EB9B-3C62-7488-2936ECF8A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5270336-B19D-3613-5D8D-E93830067FDC}"/>
              </a:ext>
            </a:extLst>
          </p:cNvPr>
          <p:cNvSpPr txBox="1"/>
          <p:nvPr/>
        </p:nvSpPr>
        <p:spPr>
          <a:xfrm>
            <a:off x="376095" y="5203610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4B0D3AC4-7AF8-EC1D-1064-D4A07F53938A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6AB19BFE-C991-EF86-A623-DEF2226A8F1C}"/>
              </a:ext>
            </a:extLst>
          </p:cNvPr>
          <p:cNvCxnSpPr>
            <a:cxnSpLocks/>
          </p:cNvCxnSpPr>
          <p:nvPr/>
        </p:nvCxnSpPr>
        <p:spPr>
          <a:xfrm flipV="1">
            <a:off x="2195736" y="4145169"/>
            <a:ext cx="229095" cy="1058441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25DAD710-8D81-5CAB-39F5-42D25AA54F88}"/>
              </a:ext>
            </a:extLst>
          </p:cNvPr>
          <p:cNvSpPr txBox="1"/>
          <p:nvPr/>
        </p:nvSpPr>
        <p:spPr>
          <a:xfrm>
            <a:off x="2424831" y="4266132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How to process this?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14356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36D0E-B179-A73F-D48A-6CB41D0EE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165551-8755-24CC-81BC-2AE3BD317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B8A1314-B5C6-DAB8-7E5A-A69344D299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Maintaining high throughput is the key to online services</a:t>
            </a:r>
          </a:p>
          <a:p>
            <a:r>
              <a:rPr kumimoji="1" lang="en-US" altLang="zh-CN" dirty="0"/>
              <a:t>Why? Let’s consider the system model (Queued system model)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103A76-1D1E-E7FF-7C99-158DF5AA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1541ECB-3E4B-9447-8B59-5154759FA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BB8D0A3-1315-B84E-EEE1-58B9C8191946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9A30698-F4C2-2E18-ACB7-98B8676DAE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8154451-4198-CCE4-CABA-491541374996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42C9681-1624-1412-3D81-C55ACED162BA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B378CB10-BF25-318C-B81F-77FB2979DC5A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DB2F14FE-57E1-A97D-D955-2A69ADBCB1C9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70B625BD-C330-5882-F371-C251FE612A9E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32D33138-D981-900C-EEA0-C365285135C2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089DCCE9-6427-60AE-5DD8-8DAF718140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DEE1C88-34A0-2DBA-93DE-17A8BA3CBC4F}"/>
              </a:ext>
            </a:extLst>
          </p:cNvPr>
          <p:cNvSpPr txBox="1"/>
          <p:nvPr/>
        </p:nvSpPr>
        <p:spPr>
          <a:xfrm>
            <a:off x="376095" y="5203610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DB7E21FD-9692-6CA1-D77C-A919A49E539D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632C9550-27B0-DD58-6699-C1932E0B31FF}"/>
              </a:ext>
            </a:extLst>
          </p:cNvPr>
          <p:cNvCxnSpPr>
            <a:cxnSpLocks/>
          </p:cNvCxnSpPr>
          <p:nvPr/>
        </p:nvCxnSpPr>
        <p:spPr>
          <a:xfrm flipV="1">
            <a:off x="2195736" y="4145169"/>
            <a:ext cx="229095" cy="1058441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1CE34D90-F5A3-3F89-6ACE-FFFE8D9B2489}"/>
              </a:ext>
            </a:extLst>
          </p:cNvPr>
          <p:cNvCxnSpPr/>
          <p:nvPr/>
        </p:nvCxnSpPr>
        <p:spPr>
          <a:xfrm>
            <a:off x="2555776" y="4225652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11F5F668-2C93-770B-1FAC-99493F1BBE94}"/>
              </a:ext>
            </a:extLst>
          </p:cNvPr>
          <p:cNvCxnSpPr>
            <a:cxnSpLocks/>
          </p:cNvCxnSpPr>
          <p:nvPr/>
        </p:nvCxnSpPr>
        <p:spPr>
          <a:xfrm>
            <a:off x="2555776" y="4225652"/>
            <a:ext cx="0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476141E2-6184-A4E6-6E2C-2E19E8DF48DB}"/>
              </a:ext>
            </a:extLst>
          </p:cNvPr>
          <p:cNvCxnSpPr>
            <a:cxnSpLocks/>
          </p:cNvCxnSpPr>
          <p:nvPr/>
        </p:nvCxnSpPr>
        <p:spPr>
          <a:xfrm>
            <a:off x="2555776" y="4585692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D6154C77-8208-096B-7FA1-7C998A41A275}"/>
              </a:ext>
            </a:extLst>
          </p:cNvPr>
          <p:cNvSpPr/>
          <p:nvPr/>
        </p:nvSpPr>
        <p:spPr>
          <a:xfrm>
            <a:off x="2622876" y="4296847"/>
            <a:ext cx="125990" cy="235373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F6F0886-E2C9-7874-6FF5-21C34F227AF2}"/>
              </a:ext>
            </a:extLst>
          </p:cNvPr>
          <p:cNvSpPr txBox="1"/>
          <p:nvPr/>
        </p:nvSpPr>
        <p:spPr>
          <a:xfrm>
            <a:off x="2622876" y="4639165"/>
            <a:ext cx="23762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Queued </a:t>
            </a:r>
            <a:endParaRPr lang="zh-CN" altLang="en-US" dirty="0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16370ADB-B10D-A993-9315-54E9E78B6689}"/>
              </a:ext>
            </a:extLst>
          </p:cNvPr>
          <p:cNvCxnSpPr>
            <a:stCxn id="27" idx="2"/>
          </p:cNvCxnSpPr>
          <p:nvPr/>
        </p:nvCxnSpPr>
        <p:spPr>
          <a:xfrm>
            <a:off x="2685871" y="4532220"/>
            <a:ext cx="62995" cy="23934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9230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C9D65-D7FB-4079-C3F6-FF9C3DAFC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287D20-ABC8-E5D6-A14F-5A5206140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2C3EDB-D252-3E03-264E-91498C403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Maintaining high throughput is the key to online services</a:t>
            </a:r>
          </a:p>
          <a:p>
            <a:r>
              <a:rPr kumimoji="1" lang="en-US" altLang="zh-CN" dirty="0"/>
              <a:t>Why? Let’s consider the system model (Queued system model)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D2B1B7-4740-CA54-EEF6-72F650264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0AC4589-A15E-3625-2631-FC5235EEF7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5A70A82-2160-F6B0-6AD1-33451B823235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38C63CF-52DC-2A6A-281A-C2809D900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803BDE3-06AB-0A31-A20F-F57FFDF583EA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5D56A3E6-ECD5-4903-AC47-74907969DA08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7121513-55DE-660F-5AD5-68463FA44BB3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E23E4465-B7F1-44F4-0500-2B2A3A076991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0EF88EB7-0F82-F672-EAFA-D438F2410D97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8571C38F-F472-72BF-2526-BF8A03151616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1C457B8C-CEFF-2B5A-8DA2-DD7F14D77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66BC3D1-EF7A-927B-4861-20639B931154}"/>
              </a:ext>
            </a:extLst>
          </p:cNvPr>
          <p:cNvSpPr txBox="1"/>
          <p:nvPr/>
        </p:nvSpPr>
        <p:spPr>
          <a:xfrm>
            <a:off x="376095" y="5203610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1F098EF2-D0B8-700F-5D45-E5574658C040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E1E29CD0-B85E-583E-715F-663EC536E2D2}"/>
              </a:ext>
            </a:extLst>
          </p:cNvPr>
          <p:cNvCxnSpPr>
            <a:cxnSpLocks/>
          </p:cNvCxnSpPr>
          <p:nvPr/>
        </p:nvCxnSpPr>
        <p:spPr>
          <a:xfrm flipV="1">
            <a:off x="2195736" y="4145169"/>
            <a:ext cx="229095" cy="1058441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C7B7CFBB-B957-4F72-F709-D6D7FAB849B0}"/>
              </a:ext>
            </a:extLst>
          </p:cNvPr>
          <p:cNvCxnSpPr/>
          <p:nvPr/>
        </p:nvCxnSpPr>
        <p:spPr>
          <a:xfrm>
            <a:off x="2555776" y="4225652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D3C099B7-C9DF-4970-9134-4B0124873222}"/>
              </a:ext>
            </a:extLst>
          </p:cNvPr>
          <p:cNvCxnSpPr>
            <a:cxnSpLocks/>
          </p:cNvCxnSpPr>
          <p:nvPr/>
        </p:nvCxnSpPr>
        <p:spPr>
          <a:xfrm>
            <a:off x="2555776" y="4225652"/>
            <a:ext cx="0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24C26307-E4E0-BF3A-0C58-D4F7775ABEA2}"/>
              </a:ext>
            </a:extLst>
          </p:cNvPr>
          <p:cNvCxnSpPr>
            <a:cxnSpLocks/>
          </p:cNvCxnSpPr>
          <p:nvPr/>
        </p:nvCxnSpPr>
        <p:spPr>
          <a:xfrm>
            <a:off x="2555776" y="4585692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A04B8FFE-D1F7-09AC-869D-73E9E0CDD667}"/>
              </a:ext>
            </a:extLst>
          </p:cNvPr>
          <p:cNvSpPr/>
          <p:nvPr/>
        </p:nvSpPr>
        <p:spPr>
          <a:xfrm>
            <a:off x="3084265" y="378294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EBEFB63E-EAE7-2092-06DC-8EF6DB7BF733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948361" y="3941694"/>
            <a:ext cx="407615" cy="116398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5436FE66-77CE-4E17-9DC0-A737394B2DBE}"/>
              </a:ext>
            </a:extLst>
          </p:cNvPr>
          <p:cNvSpPr txBox="1"/>
          <p:nvPr/>
        </p:nvSpPr>
        <p:spPr>
          <a:xfrm>
            <a:off x="3710947" y="4247959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Processed later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79134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6914E-5BB0-E5A2-5843-844F3BFC2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8618A5-970C-00CE-C2EA-656CF51AA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A23034-1A90-D596-3089-24FAD90F0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Maintaining high throughput is the key to online services</a:t>
            </a:r>
          </a:p>
          <a:p>
            <a:r>
              <a:rPr kumimoji="1" lang="en-US" altLang="zh-CN" dirty="0"/>
              <a:t>Why? Let’s consider the system model (Queued system model)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B6752C-D4ED-1AF6-F556-81D391290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7DFE2A-6E34-5101-78D6-FFC73A3F9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8E7AD51-ECCD-169B-E6A0-B21C8F30EBA8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B03181A-11F0-3C21-CC40-667D07288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82A87D56-BF83-EEB1-DE77-A650963CBE52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876F95B-D08F-A49C-71F7-4520C306D328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C2255861-A83A-5CE5-C33C-90D2BC09309F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2C2BE003-FEF0-CFFC-A79F-957BC7CDD5B4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633D2563-410A-D7E3-4A5C-3864DADDF5E9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F35FE076-3A6F-8FA2-D24C-C87A2FDE0689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>
            <a:extLst>
              <a:ext uri="{FF2B5EF4-FFF2-40B4-BE49-F238E27FC236}">
                <a16:creationId xmlns:a16="http://schemas.microsoft.com/office/drawing/2014/main" id="{A7A0D202-0DB9-03B3-A252-50E4F488A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64795DC-84F4-B4F5-75F9-F0ABE58351A4}"/>
              </a:ext>
            </a:extLst>
          </p:cNvPr>
          <p:cNvSpPr txBox="1"/>
          <p:nvPr/>
        </p:nvSpPr>
        <p:spPr>
          <a:xfrm>
            <a:off x="376095" y="5203610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ED0A0ECB-DCA2-E462-34C6-4EBC809D4B8C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1B76CA5E-643C-CAFD-D884-B2FF9317A41E}"/>
              </a:ext>
            </a:extLst>
          </p:cNvPr>
          <p:cNvCxnSpPr>
            <a:cxnSpLocks/>
          </p:cNvCxnSpPr>
          <p:nvPr/>
        </p:nvCxnSpPr>
        <p:spPr>
          <a:xfrm flipV="1">
            <a:off x="2195736" y="4145169"/>
            <a:ext cx="229095" cy="1058441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0C2291C1-FEB0-3991-8BB0-373F62FC30F4}"/>
              </a:ext>
            </a:extLst>
          </p:cNvPr>
          <p:cNvSpPr/>
          <p:nvPr/>
        </p:nvSpPr>
        <p:spPr>
          <a:xfrm>
            <a:off x="3084265" y="378294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027534D1-0E18-45BA-75E4-99890C771E03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948361" y="3941694"/>
            <a:ext cx="407615" cy="116398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FB672FA-AAB6-AA76-B4E5-9F2A421E050E}"/>
              </a:ext>
            </a:extLst>
          </p:cNvPr>
          <p:cNvCxnSpPr/>
          <p:nvPr/>
        </p:nvCxnSpPr>
        <p:spPr>
          <a:xfrm>
            <a:off x="2419735" y="3082816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E11FE506-6B2D-C620-3550-1904F730AECC}"/>
              </a:ext>
            </a:extLst>
          </p:cNvPr>
          <p:cNvCxnSpPr/>
          <p:nvPr/>
        </p:nvCxnSpPr>
        <p:spPr>
          <a:xfrm>
            <a:off x="3059832" y="3145532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46DB9007-F56D-8307-3FD6-52DCA5C56DE0}"/>
              </a:ext>
            </a:extLst>
          </p:cNvPr>
          <p:cNvCxnSpPr/>
          <p:nvPr/>
        </p:nvCxnSpPr>
        <p:spPr>
          <a:xfrm>
            <a:off x="3961122" y="3145532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28">
            <a:extLst>
              <a:ext uri="{FF2B5EF4-FFF2-40B4-BE49-F238E27FC236}">
                <a16:creationId xmlns:a16="http://schemas.microsoft.com/office/drawing/2014/main" id="{8E43F808-FFA2-20D1-93AD-BA1FB390AB92}"/>
              </a:ext>
            </a:extLst>
          </p:cNvPr>
          <p:cNvCxnSpPr/>
          <p:nvPr/>
        </p:nvCxnSpPr>
        <p:spPr>
          <a:xfrm>
            <a:off x="2419735" y="3418067"/>
            <a:ext cx="6400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F6B2B2E2-6FB3-8669-8529-55FD73549C0D}"/>
              </a:ext>
            </a:extLst>
          </p:cNvPr>
          <p:cNvSpPr txBox="1"/>
          <p:nvPr/>
        </p:nvSpPr>
        <p:spPr>
          <a:xfrm>
            <a:off x="1871700" y="2945114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Queued latency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C2DDACA-DC38-4F72-45D2-5533154B1FC5}"/>
              </a:ext>
            </a:extLst>
          </p:cNvPr>
          <p:cNvSpPr txBox="1"/>
          <p:nvPr/>
        </p:nvSpPr>
        <p:spPr>
          <a:xfrm>
            <a:off x="2548960" y="4703163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Process latency</a:t>
            </a:r>
            <a:endParaRPr lang="zh-CN" altLang="en-US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4B111E0A-FA44-E085-7947-A2ACB78DDFD8}"/>
              </a:ext>
            </a:extLst>
          </p:cNvPr>
          <p:cNvCxnSpPr>
            <a:cxnSpLocks/>
          </p:cNvCxnSpPr>
          <p:nvPr/>
        </p:nvCxnSpPr>
        <p:spPr>
          <a:xfrm>
            <a:off x="3093898" y="4523685"/>
            <a:ext cx="8448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1683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05CFBA-5473-62D5-07E4-BBC9967C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what if request arrival rate (</a:t>
            </a:r>
            <a:r>
              <a:rPr kumimoji="1" lang="el-GR" altLang="zh-CN" dirty="0"/>
              <a:t>λ</a:t>
            </a:r>
            <a:r>
              <a:rPr kumimoji="1" lang="en-US" altLang="zh-CN" dirty="0"/>
              <a:t>) &gt; system throughput (</a:t>
            </a:r>
            <a:r>
              <a:rPr kumimoji="1" lang="en-US" altLang="zh-CN" dirty="0" err="1"/>
              <a:t>Thpt</a:t>
            </a:r>
            <a:r>
              <a:rPr kumimoji="1" lang="en-US" altLang="zh-CN" dirty="0"/>
              <a:t>)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4C8DE2-4723-F57F-7D04-2EDAC71C0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Queued latency = Waiting for the queued request to be processed </a:t>
            </a:r>
          </a:p>
          <a:p>
            <a:pPr lvl="1"/>
            <a:r>
              <a:rPr kumimoji="1" lang="en-US" altLang="zh-CN" dirty="0"/>
              <a:t>The number equals to (</a:t>
            </a:r>
            <a:r>
              <a:rPr kumimoji="1" lang="el-GR" altLang="zh-CN" dirty="0"/>
              <a:t>λ</a:t>
            </a:r>
            <a:r>
              <a:rPr kumimoji="1" lang="en-US" altLang="zh-CN" dirty="0"/>
              <a:t>-</a:t>
            </a:r>
            <a:r>
              <a:rPr kumimoji="1" lang="en-US" altLang="zh-CN" dirty="0" err="1"/>
              <a:t>Thpt</a:t>
            </a:r>
            <a:r>
              <a:rPr kumimoji="1" lang="en-US" altLang="zh-CN" dirty="0"/>
              <a:t>) * T, T = service time </a:t>
            </a:r>
          </a:p>
          <a:p>
            <a:pPr lvl="1"/>
            <a:r>
              <a:rPr kumimoji="1" lang="en-US" altLang="zh-CN" dirty="0"/>
              <a:t>Approaching to infinity with more service time!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07D5A5-DC68-6A91-0E05-9BB53A20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01F9C45-3421-F068-F27C-15DB55C24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6CCEAE-AF73-03DA-D509-61BDB3B83CF4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DDCB48-651C-9B43-5C91-221CCFCBB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7C35768-D2B5-153B-0203-41A308ED404B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E469AB7-0A77-2214-8CAA-A6811C4C3574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36A25B7-9633-0705-F37B-2ED8F28195BB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87FF68A-A400-50D2-DABD-66FC32832595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47D8557A-9177-FD47-94FD-D3245011607E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43B0100C-2AFC-C305-76E2-8BE0377DE522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55FCE199-987E-4A2D-D16C-BBAE493DA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69D63CE-3342-A229-5508-0A6B8F0BD0C2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B8510066-7858-88FD-4C5A-C0858F176F4C}"/>
              </a:ext>
            </a:extLst>
          </p:cNvPr>
          <p:cNvCxnSpPr>
            <a:cxnSpLocks/>
          </p:cNvCxnSpPr>
          <p:nvPr/>
        </p:nvCxnSpPr>
        <p:spPr>
          <a:xfrm flipV="1">
            <a:off x="2195736" y="4145169"/>
            <a:ext cx="229095" cy="1058441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44E2545E-D822-0CD6-F535-B98010104790}"/>
              </a:ext>
            </a:extLst>
          </p:cNvPr>
          <p:cNvSpPr/>
          <p:nvPr/>
        </p:nvSpPr>
        <p:spPr>
          <a:xfrm>
            <a:off x="3084265" y="378294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3E2E571-3892-B56E-C1E3-D5C2068C2C4B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948361" y="3941694"/>
            <a:ext cx="407615" cy="116398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786573F-AAA0-74B6-4C06-7267823B3363}"/>
              </a:ext>
            </a:extLst>
          </p:cNvPr>
          <p:cNvCxnSpPr/>
          <p:nvPr/>
        </p:nvCxnSpPr>
        <p:spPr>
          <a:xfrm>
            <a:off x="2419735" y="3082816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2821CA9D-FCB4-47DC-417A-D6B2FB309615}"/>
              </a:ext>
            </a:extLst>
          </p:cNvPr>
          <p:cNvCxnSpPr/>
          <p:nvPr/>
        </p:nvCxnSpPr>
        <p:spPr>
          <a:xfrm>
            <a:off x="3059832" y="3145532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56CE7060-F0BE-B87B-FF84-AFC83EF8D4AD}"/>
              </a:ext>
            </a:extLst>
          </p:cNvPr>
          <p:cNvCxnSpPr/>
          <p:nvPr/>
        </p:nvCxnSpPr>
        <p:spPr>
          <a:xfrm>
            <a:off x="3961122" y="3145532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19B5CBC3-1AD8-45B9-7573-18EB9A7F8CEE}"/>
              </a:ext>
            </a:extLst>
          </p:cNvPr>
          <p:cNvCxnSpPr/>
          <p:nvPr/>
        </p:nvCxnSpPr>
        <p:spPr>
          <a:xfrm>
            <a:off x="2419735" y="3418067"/>
            <a:ext cx="6400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452EDE9A-8522-77C7-4082-68C83101D5D8}"/>
              </a:ext>
            </a:extLst>
          </p:cNvPr>
          <p:cNvSpPr txBox="1"/>
          <p:nvPr/>
        </p:nvSpPr>
        <p:spPr>
          <a:xfrm>
            <a:off x="1871700" y="2945114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Queued latency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383B994-F24B-4E66-D95B-B778AD4F4861}"/>
              </a:ext>
            </a:extLst>
          </p:cNvPr>
          <p:cNvSpPr txBox="1"/>
          <p:nvPr/>
        </p:nvSpPr>
        <p:spPr>
          <a:xfrm>
            <a:off x="2548960" y="4703163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Process latency</a:t>
            </a:r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61DA09A7-2DA6-0556-9A7A-189D3D206282}"/>
              </a:ext>
            </a:extLst>
          </p:cNvPr>
          <p:cNvCxnSpPr>
            <a:cxnSpLocks/>
          </p:cNvCxnSpPr>
          <p:nvPr/>
        </p:nvCxnSpPr>
        <p:spPr>
          <a:xfrm>
            <a:off x="3093898" y="4523685"/>
            <a:ext cx="8448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9076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9ADC8-556C-429C-36EF-FB7E623CF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424816-2E4E-CB7D-44B7-E7B77F3BE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EEF6D8-8DB8-B6D1-B73D-A117E0EFD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Suppose you are operating a bank service</a:t>
            </a:r>
          </a:p>
          <a:p>
            <a:pPr lvl="1"/>
            <a:r>
              <a:rPr kumimoji="1" lang="en-US" altLang="zh-CN" dirty="0"/>
              <a:t>And deploy a system using </a:t>
            </a:r>
            <a:r>
              <a:rPr kumimoji="1" lang="en-US" altLang="zh-CN" dirty="0">
                <a:solidFill>
                  <a:srgbClr val="C00000"/>
                </a:solidFill>
              </a:rPr>
              <a:t>a single-threaded setup </a:t>
            </a:r>
          </a:p>
          <a:p>
            <a:r>
              <a:rPr kumimoji="1" lang="en-US" altLang="zh-CN" dirty="0"/>
              <a:t>Question: what is the maximum throughput of it?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</a:rPr>
              <a:t>And more importantly: why does it matter?  =&gt; Avoid queued latency under a given workload </a:t>
            </a:r>
          </a:p>
          <a:p>
            <a:pPr marL="857250" lvl="2" indent="0">
              <a:buNone/>
            </a:pPr>
            <a:r>
              <a:rPr kumimoji="1" lang="en-US" altLang="zh-CN" dirty="0"/>
              <a:t>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C6D580-EC76-6241-AD18-9876958F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5CF75E5-FCD6-8C8E-BCD2-CBE8435446F3}"/>
              </a:ext>
            </a:extLst>
          </p:cNvPr>
          <p:cNvSpPr/>
          <p:nvPr/>
        </p:nvSpPr>
        <p:spPr>
          <a:xfrm>
            <a:off x="5187854" y="4408592"/>
            <a:ext cx="2922410" cy="85751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>
                <a:solidFill>
                  <a:schemeClr val="tx1"/>
                </a:solidFill>
              </a:rPr>
              <a:t>A Bank Service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080E50F5-D0AC-588A-5DE8-4F961D2BA72B}"/>
              </a:ext>
            </a:extLst>
          </p:cNvPr>
          <p:cNvGrpSpPr/>
          <p:nvPr/>
        </p:nvGrpSpPr>
        <p:grpSpPr>
          <a:xfrm>
            <a:off x="5840585" y="3027440"/>
            <a:ext cx="1548280" cy="638043"/>
            <a:chOff x="6020855" y="1361203"/>
            <a:chExt cx="1548280" cy="638043"/>
          </a:xfrm>
        </p:grpSpPr>
        <p:sp>
          <p:nvSpPr>
            <p:cNvPr id="20" name="云形 19">
              <a:extLst>
                <a:ext uri="{FF2B5EF4-FFF2-40B4-BE49-F238E27FC236}">
                  <a16:creationId xmlns:a16="http://schemas.microsoft.com/office/drawing/2014/main" id="{1627B78A-EC12-51FC-9237-F554078B0702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16787550-F216-3464-F9BC-78C17181567C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F14D2747-EC5B-1E1F-5FEB-F97CD878085D}"/>
              </a:ext>
            </a:extLst>
          </p:cNvPr>
          <p:cNvCxnSpPr/>
          <p:nvPr/>
        </p:nvCxnSpPr>
        <p:spPr>
          <a:xfrm>
            <a:off x="3879157" y="3249956"/>
            <a:ext cx="1685051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95815D34-3BF5-9036-17F3-56023C2B8DB3}"/>
              </a:ext>
            </a:extLst>
          </p:cNvPr>
          <p:cNvCxnSpPr/>
          <p:nvPr/>
        </p:nvCxnSpPr>
        <p:spPr>
          <a:xfrm>
            <a:off x="3879454" y="3434622"/>
            <a:ext cx="1685051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9700BAFB-36DA-2F02-A94C-7639DC6CDF90}"/>
              </a:ext>
            </a:extLst>
          </p:cNvPr>
          <p:cNvCxnSpPr>
            <a:cxnSpLocks/>
          </p:cNvCxnSpPr>
          <p:nvPr/>
        </p:nvCxnSpPr>
        <p:spPr>
          <a:xfrm>
            <a:off x="6428601" y="3754012"/>
            <a:ext cx="0" cy="391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51BA8CA3-986A-CCE7-2668-05EE7E0F973B}"/>
              </a:ext>
            </a:extLst>
          </p:cNvPr>
          <p:cNvCxnSpPr>
            <a:cxnSpLocks/>
          </p:cNvCxnSpPr>
          <p:nvPr/>
        </p:nvCxnSpPr>
        <p:spPr>
          <a:xfrm rot="10800000">
            <a:off x="6716633" y="3754011"/>
            <a:ext cx="0" cy="3914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用户组图标_用户组icon_用户组矢量图标_88ICON">
            <a:extLst>
              <a:ext uri="{FF2B5EF4-FFF2-40B4-BE49-F238E27FC236}">
                <a16:creationId xmlns:a16="http://schemas.microsoft.com/office/drawing/2014/main" id="{7CE7C4B0-41E8-5DE9-0D1C-54F3A0523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661" y="3302980"/>
            <a:ext cx="1685044" cy="1685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724AB40-4682-D288-B726-883A3EE277D1}"/>
              </a:ext>
            </a:extLst>
          </p:cNvPr>
          <p:cNvSpPr txBox="1"/>
          <p:nvPr/>
        </p:nvSpPr>
        <p:spPr>
          <a:xfrm>
            <a:off x="4211959" y="2846185"/>
            <a:ext cx="3885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RPC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401767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6CC3A-CD62-9501-7C53-28ADCBE3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B64AEA-B057-F832-5E7C-8298E61C5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example: bank service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94F706-477C-C404-3D7E-04BA3A86DC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224136"/>
          </a:xfrm>
        </p:spPr>
        <p:txBody>
          <a:bodyPr/>
          <a:lstStyle/>
          <a:p>
            <a:r>
              <a:rPr kumimoji="1" lang="en-US" altLang="zh-CN" dirty="0"/>
              <a:t>what is the maximum throughput of it?</a:t>
            </a:r>
          </a:p>
          <a:p>
            <a:pPr lvl="1"/>
            <a:r>
              <a:rPr kumimoji="1" lang="en-US" altLang="zh-CN" dirty="0" err="1"/>
              <a:t>Thpt</a:t>
            </a:r>
            <a:r>
              <a:rPr kumimoji="1" lang="en-US" altLang="zh-CN" dirty="0"/>
              <a:t> ~-= 1/request process time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9814758-3BA5-E227-EC01-D124313F4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F597D55-1A70-0197-4E67-20D6DE868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FA12224-D31B-AC15-0DE1-E502A5BC8DDC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F64A397-4F02-ADE7-C477-564E92DA4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6DEC54D-EE5E-6D4E-FC54-6430ED1F092C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36D23410-3EF8-DE06-9D19-DF3CF3600577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F8C0DCBC-64FA-8A1E-D1E6-C98CC6FB5217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20EBD5C8-2856-92E7-4188-BB50A4211834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C2B4FF7-E628-8F5C-352B-B7B6858F1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00EC5B22-42D6-BD14-FBE5-29044E6781B6}"/>
              </a:ext>
            </a:extLst>
          </p:cNvPr>
          <p:cNvSpPr txBox="1"/>
          <p:nvPr/>
        </p:nvSpPr>
        <p:spPr>
          <a:xfrm>
            <a:off x="376095" y="5203610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61981F93-6458-D11A-8DB4-3DE843CF0B6E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5357CAD9-D887-CB1D-2A63-D4FF41E3F83E}"/>
              </a:ext>
            </a:extLst>
          </p:cNvPr>
          <p:cNvSpPr/>
          <p:nvPr/>
        </p:nvSpPr>
        <p:spPr>
          <a:xfrm>
            <a:off x="3008686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70E5DD8-E379-02DD-7C54-6C41D1B56248}"/>
              </a:ext>
            </a:extLst>
          </p:cNvPr>
          <p:cNvSpPr/>
          <p:nvPr/>
        </p:nvSpPr>
        <p:spPr>
          <a:xfrm>
            <a:off x="3923928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D906C42-1086-A50F-E1E8-FF26B7E7B868}"/>
              </a:ext>
            </a:extLst>
          </p:cNvPr>
          <p:cNvSpPr/>
          <p:nvPr/>
        </p:nvSpPr>
        <p:spPr>
          <a:xfrm>
            <a:off x="4839172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3611C88-7CA5-AF93-49F0-3D7B8F220A46}"/>
              </a:ext>
            </a:extLst>
          </p:cNvPr>
          <p:cNvSpPr/>
          <p:nvPr/>
        </p:nvSpPr>
        <p:spPr>
          <a:xfrm>
            <a:off x="5761262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9322385-3C0D-42BC-63E0-20D0D04B6831}"/>
              </a:ext>
            </a:extLst>
          </p:cNvPr>
          <p:cNvSpPr txBox="1"/>
          <p:nvPr/>
        </p:nvSpPr>
        <p:spPr>
          <a:xfrm>
            <a:off x="3018683" y="4310557"/>
            <a:ext cx="3885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Request process time </a:t>
            </a:r>
            <a:endParaRPr lang="zh-CN" altLang="en-US" dirty="0"/>
          </a:p>
        </p:txBody>
      </p:sp>
      <p:sp>
        <p:nvSpPr>
          <p:cNvPr id="24" name="右大括号 23">
            <a:extLst>
              <a:ext uri="{FF2B5EF4-FFF2-40B4-BE49-F238E27FC236}">
                <a16:creationId xmlns:a16="http://schemas.microsoft.com/office/drawing/2014/main" id="{EB2DE0F3-3F65-B6E9-C218-50B4652AE77E}"/>
              </a:ext>
            </a:extLst>
          </p:cNvPr>
          <p:cNvSpPr/>
          <p:nvPr/>
        </p:nvSpPr>
        <p:spPr>
          <a:xfrm rot="5400000">
            <a:off x="3270371" y="3871368"/>
            <a:ext cx="274961" cy="77833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9656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74B86C-6B10-1C46-E5BF-903D23B4B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can we improve system throughput?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44541B-A8AB-8CC8-C69A-296D8334A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Before 2004: </a:t>
            </a:r>
          </a:p>
          <a:p>
            <a:pPr lvl="1"/>
            <a:r>
              <a:rPr kumimoji="1" lang="en-US" altLang="zh-CN" dirty="0"/>
              <a:t>Just wait 6 months and buy a new computer! </a:t>
            </a:r>
          </a:p>
          <a:p>
            <a:r>
              <a:rPr kumimoji="1" lang="en-US" altLang="zh-CN" dirty="0"/>
              <a:t>After 2004:</a:t>
            </a:r>
          </a:p>
          <a:p>
            <a:pPr lvl="1"/>
            <a:r>
              <a:rPr kumimoji="1" lang="en-US" altLang="zh-CN" dirty="0"/>
              <a:t>You need to write a parallel program, either on a multi-core machine or on a cluster of machines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EE99AF-EF19-252D-13BD-E502E1F05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14505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E9078-9595-4D47-AE64-4201105E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throughput!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E44BA0-675F-134B-8E73-69C59B3B0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463124"/>
          </a:xfrm>
        </p:spPr>
        <p:txBody>
          <a:bodyPr/>
          <a:lstStyle/>
          <a:p>
            <a:r>
              <a:rPr kumimoji="1" lang="en-US" altLang="zh-CN" dirty="0"/>
              <a:t>Concurrency: apps run on multiple sources (e.g., CPU) concurrently </a:t>
            </a:r>
          </a:p>
          <a:p>
            <a:pPr lvl="1"/>
            <a:r>
              <a:rPr kumimoji="1" lang="en-US" altLang="zh-CN" dirty="0"/>
              <a:t>Scale-up: run computations using multiple threads concurrently </a:t>
            </a:r>
          </a:p>
          <a:p>
            <a:pPr lvl="1"/>
            <a:r>
              <a:rPr kumimoji="1" lang="en-US" altLang="zh-CN" dirty="0"/>
              <a:t>Scale-out: run computations using multiple machines concurrently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CA007E-0613-0849-AA5C-C4BCB106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1026" name="Picture 2" descr="High-Performance Computing Clusters (HPCC)">
            <a:extLst>
              <a:ext uri="{FF2B5EF4-FFF2-40B4-BE49-F238E27FC236}">
                <a16:creationId xmlns:a16="http://schemas.microsoft.com/office/drawing/2014/main" id="{8807B1BD-B53F-7245-9E2E-464374F86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5094" y="3696805"/>
            <a:ext cx="3735636" cy="146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046F170-EE63-FC4B-AB7E-58ABA103E7A8}"/>
              </a:ext>
            </a:extLst>
          </p:cNvPr>
          <p:cNvSpPr/>
          <p:nvPr/>
        </p:nvSpPr>
        <p:spPr>
          <a:xfrm>
            <a:off x="6062926" y="3252123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Scale out</a:t>
            </a:r>
            <a:endParaRPr lang="zh-CN" altLang="en-US" dirty="0"/>
          </a:p>
        </p:txBody>
      </p:sp>
      <p:pic>
        <p:nvPicPr>
          <p:cNvPr id="1028" name="Picture 4" descr="MULTI-CORE PROCESSORS. Multicore processors | by Neel Malwatkar | Nerd For  Tech | Medium">
            <a:extLst>
              <a:ext uri="{FF2B5EF4-FFF2-40B4-BE49-F238E27FC236}">
                <a16:creationId xmlns:a16="http://schemas.microsoft.com/office/drawing/2014/main" id="{8A685941-53C1-014B-8E4B-E29DEFFD8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559772"/>
            <a:ext cx="3474380" cy="173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2B6F3E4C-D8BF-9845-9375-76F7F0C9D70D}"/>
              </a:ext>
            </a:extLst>
          </p:cNvPr>
          <p:cNvSpPr/>
          <p:nvPr/>
        </p:nvSpPr>
        <p:spPr>
          <a:xfrm>
            <a:off x="1512698" y="3252123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Scale up</a:t>
            </a:r>
            <a:endParaRPr lang="zh-CN" altLang="en-US" dirty="0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4036BBD-E5A8-F249-B795-FF12F907B477}"/>
              </a:ext>
            </a:extLst>
          </p:cNvPr>
          <p:cNvSpPr/>
          <p:nvPr/>
        </p:nvSpPr>
        <p:spPr>
          <a:xfrm>
            <a:off x="1772119" y="2479094"/>
            <a:ext cx="5304962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However, taming concurrency is hard </a:t>
            </a:r>
          </a:p>
        </p:txBody>
      </p:sp>
    </p:spTree>
    <p:extLst>
      <p:ext uri="{BB962C8B-B14F-4D97-AF65-F5344CB8AC3E}">
        <p14:creationId xmlns:p14="http://schemas.microsoft.com/office/powerpoint/2010/main" val="426931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237D1-CDF3-E1CA-3267-7ADD3C199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8F2E84-4D7F-ECD1-097F-E01157B8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 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AB81CB-C21C-2C42-BB0B-5D115C4173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1193955"/>
          </a:xfrm>
        </p:spPr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consider </a:t>
            </a:r>
            <a:r>
              <a:rPr kumimoji="1" lang="en-US" altLang="zh-CN" dirty="0"/>
              <a:t>two</a:t>
            </a:r>
            <a:r>
              <a:rPr kumimoji="1" lang="en-US" altLang="zh-CN" b="0" dirty="0"/>
              <a:t> threads </a:t>
            </a:r>
            <a:r>
              <a:rPr kumimoji="1" lang="en-US" altLang="zh-CN" dirty="0"/>
              <a:t>access the same account concurrently </a:t>
            </a:r>
          </a:p>
          <a:p>
            <a:pPr lvl="1"/>
            <a:r>
              <a:rPr kumimoji="1" lang="en-US" altLang="zh-CN" dirty="0"/>
              <a:t>We have a in-memory array to store all the accounts w/o losing generality</a:t>
            </a:r>
            <a:endParaRPr kumimoji="1" lang="zh-CN" altLang="en-US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95B3322-BFAD-E67D-10A2-601FFA7B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E609297C-597E-D0E5-EB10-8F4D5ADA9CA0}"/>
              </a:ext>
            </a:extLst>
          </p:cNvPr>
          <p:cNvSpPr txBox="1">
            <a:spLocks/>
          </p:cNvSpPr>
          <p:nvPr/>
        </p:nvSpPr>
        <p:spPr>
          <a:xfrm>
            <a:off x="302840" y="3677831"/>
            <a:ext cx="8229600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Question</a:t>
            </a:r>
            <a:r>
              <a:rPr kumimoji="1" lang="en-US" altLang="zh-CN" b="0" dirty="0"/>
              <a:t>: What are the expected behavior? </a:t>
            </a:r>
            <a:endParaRPr kumimoji="1" lang="zh-CN" altLang="en-US" dirty="0"/>
          </a:p>
        </p:txBody>
      </p:sp>
      <p:pic>
        <p:nvPicPr>
          <p:cNvPr id="21" name="内容占位符 11">
            <a:extLst>
              <a:ext uri="{FF2B5EF4-FFF2-40B4-BE49-F238E27FC236}">
                <a16:creationId xmlns:a16="http://schemas.microsoft.com/office/drawing/2014/main" id="{B77A7EA8-A927-0B67-A799-F582C298E7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00" y="2370592"/>
            <a:ext cx="276342" cy="658969"/>
          </a:xfrm>
          <a:prstGeom prst="rect">
            <a:avLst/>
          </a:prstGeom>
        </p:spPr>
      </p:pic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D6911B13-88CF-8285-D2C1-3603DB45407A}"/>
              </a:ext>
            </a:extLst>
          </p:cNvPr>
          <p:cNvCxnSpPr>
            <a:cxnSpLocks/>
          </p:cNvCxnSpPr>
          <p:nvPr/>
        </p:nvCxnSpPr>
        <p:spPr>
          <a:xfrm>
            <a:off x="539552" y="1991471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9D1C2490-E1D1-44AF-5E28-707AD479DE29}"/>
              </a:ext>
            </a:extLst>
          </p:cNvPr>
          <p:cNvSpPr/>
          <p:nvPr/>
        </p:nvSpPr>
        <p:spPr>
          <a:xfrm>
            <a:off x="302840" y="3208248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71D688A-47A4-CB6C-519F-FF0FC677C99E}"/>
              </a:ext>
            </a:extLst>
          </p:cNvPr>
          <p:cNvSpPr/>
          <p:nvPr/>
        </p:nvSpPr>
        <p:spPr>
          <a:xfrm>
            <a:off x="1256286" y="198695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25" name="内容占位符 11">
            <a:extLst>
              <a:ext uri="{FF2B5EF4-FFF2-40B4-BE49-F238E27FC236}">
                <a16:creationId xmlns:a16="http://schemas.microsoft.com/office/drawing/2014/main" id="{42FCC44F-7C94-C604-62E8-D24B82CBB5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371311"/>
            <a:ext cx="276342" cy="658969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A2ADB2E9-FCAE-C5F8-E566-8B8283BB4DDD}"/>
              </a:ext>
            </a:extLst>
          </p:cNvPr>
          <p:cNvSpPr/>
          <p:nvPr/>
        </p:nvSpPr>
        <p:spPr>
          <a:xfrm>
            <a:off x="1890898" y="1987676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96E6CD08-3F45-E7A6-D4B7-B76158DDB559}"/>
              </a:ext>
            </a:extLst>
          </p:cNvPr>
          <p:cNvSpPr/>
          <p:nvPr/>
        </p:nvSpPr>
        <p:spPr>
          <a:xfrm>
            <a:off x="1375259" y="2535936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27C5F6F-2949-D9BD-F687-F4210D8E2A45}"/>
              </a:ext>
            </a:extLst>
          </p:cNvPr>
          <p:cNvSpPr/>
          <p:nvPr/>
        </p:nvSpPr>
        <p:spPr>
          <a:xfrm>
            <a:off x="2256054" y="2535935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0CBE6D2-D214-0869-508E-7A9831EBBFCD}"/>
              </a:ext>
            </a:extLst>
          </p:cNvPr>
          <p:cNvSpPr/>
          <p:nvPr/>
        </p:nvSpPr>
        <p:spPr>
          <a:xfrm>
            <a:off x="2798890" y="2440170"/>
            <a:ext cx="202917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B706CF46-884D-1BCC-1244-7D3EA7105544}"/>
              </a:ext>
            </a:extLst>
          </p:cNvPr>
          <p:cNvCxnSpPr>
            <a:cxnSpLocks/>
          </p:cNvCxnSpPr>
          <p:nvPr/>
        </p:nvCxnSpPr>
        <p:spPr>
          <a:xfrm flipV="1">
            <a:off x="2499130" y="2521364"/>
            <a:ext cx="299760" cy="45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>
            <a:extLst>
              <a:ext uri="{FF2B5EF4-FFF2-40B4-BE49-F238E27FC236}">
                <a16:creationId xmlns:a16="http://schemas.microsoft.com/office/drawing/2014/main" id="{6775835B-2515-08B4-E81B-0D4DD041C980}"/>
              </a:ext>
            </a:extLst>
          </p:cNvPr>
          <p:cNvCxnSpPr>
            <a:cxnSpLocks/>
          </p:cNvCxnSpPr>
          <p:nvPr/>
        </p:nvCxnSpPr>
        <p:spPr>
          <a:xfrm>
            <a:off x="2499130" y="2848716"/>
            <a:ext cx="299760" cy="172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>
            <a:extLst>
              <a:ext uri="{FF2B5EF4-FFF2-40B4-BE49-F238E27FC236}">
                <a16:creationId xmlns:a16="http://schemas.microsoft.com/office/drawing/2014/main" id="{C40DB2AD-DF3C-A245-002F-050198650631}"/>
              </a:ext>
            </a:extLst>
          </p:cNvPr>
          <p:cNvSpPr/>
          <p:nvPr/>
        </p:nvSpPr>
        <p:spPr>
          <a:xfrm>
            <a:off x="5073643" y="2440170"/>
            <a:ext cx="338994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329E3459-0D2E-0F55-D5AE-7D9AA777E123}"/>
              </a:ext>
            </a:extLst>
          </p:cNvPr>
          <p:cNvSpPr txBox="1">
            <a:spLocks/>
          </p:cNvSpPr>
          <p:nvPr/>
        </p:nvSpPr>
        <p:spPr>
          <a:xfrm>
            <a:off x="3087485" y="2041127"/>
            <a:ext cx="1332355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Action</a:t>
            </a:r>
            <a:endParaRPr kumimoji="1" lang="zh-CN" altLang="en-US" dirty="0"/>
          </a:p>
        </p:txBody>
      </p: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04C133AF-B02F-4EE7-BDCA-57305F03226F}"/>
              </a:ext>
            </a:extLst>
          </p:cNvPr>
          <p:cNvSpPr txBox="1">
            <a:spLocks/>
          </p:cNvSpPr>
          <p:nvPr/>
        </p:nvSpPr>
        <p:spPr>
          <a:xfrm>
            <a:off x="5486552" y="2041127"/>
            <a:ext cx="2685848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Action implementation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01122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22AB0-A99E-7742-7908-EB8C2A174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694353-5A8E-3E2C-FCF8-0BB51F35F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Motivating example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E40E265-FF34-2387-8A8E-7257FA333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8229600" cy="812247"/>
          </a:xfrm>
        </p:spPr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consider </a:t>
            </a:r>
            <a:r>
              <a:rPr kumimoji="1" lang="en-US" altLang="zh-CN" dirty="0"/>
              <a:t>two</a:t>
            </a:r>
            <a:r>
              <a:rPr kumimoji="1" lang="en-US" altLang="zh-CN" b="0" dirty="0"/>
              <a:t> threads </a:t>
            </a:r>
            <a:r>
              <a:rPr kumimoji="1" lang="en-US" altLang="zh-CN" dirty="0"/>
              <a:t>access the same account concurrently </a:t>
            </a:r>
          </a:p>
          <a:p>
            <a:pPr lvl="1"/>
            <a:r>
              <a:rPr kumimoji="1" lang="en-US" altLang="zh-CN" dirty="0"/>
              <a:t>We have a in-memory array to store all the accounts w/o losing generality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EA4F10F-D473-9B93-6A84-6C6FA8C12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pic>
        <p:nvPicPr>
          <p:cNvPr id="6" name="内容占位符 11">
            <a:extLst>
              <a:ext uri="{FF2B5EF4-FFF2-40B4-BE49-F238E27FC236}">
                <a16:creationId xmlns:a16="http://schemas.microsoft.com/office/drawing/2014/main" id="{72DCA3C2-621C-0CCB-F181-667EC1F7FE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100" y="2370592"/>
            <a:ext cx="276342" cy="658969"/>
          </a:xfrm>
          <a:prstGeom prst="rect">
            <a:avLst/>
          </a:prstGeom>
        </p:spPr>
      </p:pic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63C35A8F-C110-FAB2-6C55-B55FE5510134}"/>
              </a:ext>
            </a:extLst>
          </p:cNvPr>
          <p:cNvCxnSpPr>
            <a:cxnSpLocks/>
          </p:cNvCxnSpPr>
          <p:nvPr/>
        </p:nvCxnSpPr>
        <p:spPr>
          <a:xfrm>
            <a:off x="539552" y="1991471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D08DA296-99BF-54A8-B52B-7838B930592B}"/>
              </a:ext>
            </a:extLst>
          </p:cNvPr>
          <p:cNvSpPr/>
          <p:nvPr/>
        </p:nvSpPr>
        <p:spPr>
          <a:xfrm>
            <a:off x="302840" y="3208248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CD8736C-F7E7-C0E8-2221-EC3F75137408}"/>
              </a:ext>
            </a:extLst>
          </p:cNvPr>
          <p:cNvSpPr/>
          <p:nvPr/>
        </p:nvSpPr>
        <p:spPr>
          <a:xfrm>
            <a:off x="1256286" y="1986957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0" name="内容占位符 11">
            <a:extLst>
              <a:ext uri="{FF2B5EF4-FFF2-40B4-BE49-F238E27FC236}">
                <a16:creationId xmlns:a16="http://schemas.microsoft.com/office/drawing/2014/main" id="{9EB32355-9EBE-5BD4-6624-DDB89BAE5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371311"/>
            <a:ext cx="276342" cy="658969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4D4A6940-86A8-D714-13A1-9AB86C974AE9}"/>
              </a:ext>
            </a:extLst>
          </p:cNvPr>
          <p:cNvSpPr/>
          <p:nvPr/>
        </p:nvSpPr>
        <p:spPr>
          <a:xfrm>
            <a:off x="1890898" y="1987676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E2B0662-E8A6-6743-A888-CB3F6432B7C8}"/>
              </a:ext>
            </a:extLst>
          </p:cNvPr>
          <p:cNvSpPr/>
          <p:nvPr/>
        </p:nvSpPr>
        <p:spPr>
          <a:xfrm>
            <a:off x="1375259" y="2535936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F001A95-4202-8D7B-651F-7B832B182256}"/>
              </a:ext>
            </a:extLst>
          </p:cNvPr>
          <p:cNvSpPr/>
          <p:nvPr/>
        </p:nvSpPr>
        <p:spPr>
          <a:xfrm>
            <a:off x="2256054" y="2535935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3EA0449-8D3E-920D-C425-B21F98AA215F}"/>
              </a:ext>
            </a:extLst>
          </p:cNvPr>
          <p:cNvSpPr/>
          <p:nvPr/>
        </p:nvSpPr>
        <p:spPr>
          <a:xfrm>
            <a:off x="2798890" y="2440170"/>
            <a:ext cx="202917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A2EC0209-5392-80A1-5401-140AAC023A8E}"/>
              </a:ext>
            </a:extLst>
          </p:cNvPr>
          <p:cNvCxnSpPr>
            <a:cxnSpLocks/>
          </p:cNvCxnSpPr>
          <p:nvPr/>
        </p:nvCxnSpPr>
        <p:spPr>
          <a:xfrm flipV="1">
            <a:off x="2499130" y="2521364"/>
            <a:ext cx="299760" cy="4584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7F36C48E-F7BA-6186-1C93-0EDF9D29750B}"/>
              </a:ext>
            </a:extLst>
          </p:cNvPr>
          <p:cNvCxnSpPr>
            <a:cxnSpLocks/>
          </p:cNvCxnSpPr>
          <p:nvPr/>
        </p:nvCxnSpPr>
        <p:spPr>
          <a:xfrm>
            <a:off x="2499130" y="2848716"/>
            <a:ext cx="299760" cy="1726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B772D1D-962D-7FB1-4A3E-C7D9D4FCDCED}"/>
              </a:ext>
            </a:extLst>
          </p:cNvPr>
          <p:cNvSpPr/>
          <p:nvPr/>
        </p:nvSpPr>
        <p:spPr>
          <a:xfrm>
            <a:off x="5073643" y="2440170"/>
            <a:ext cx="3389945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C2E887F8-023E-B6AB-F979-F602242BF1B1}"/>
              </a:ext>
            </a:extLst>
          </p:cNvPr>
          <p:cNvSpPr txBox="1">
            <a:spLocks/>
          </p:cNvSpPr>
          <p:nvPr/>
        </p:nvSpPr>
        <p:spPr>
          <a:xfrm>
            <a:off x="302840" y="3677831"/>
            <a:ext cx="8229600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Question</a:t>
            </a:r>
            <a:r>
              <a:rPr kumimoji="1" lang="en-US" altLang="zh-CN" b="0" dirty="0"/>
              <a:t>: What are the expected behavior? </a:t>
            </a:r>
            <a:endParaRPr kumimoji="1" lang="zh-CN" altLang="en-US" dirty="0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52484F1-8ABE-7AE8-0D97-535732DCF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15" y="4334478"/>
            <a:ext cx="708644" cy="708644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1E2971E6-9504-41CF-B78E-4ACC88370257}"/>
              </a:ext>
            </a:extLst>
          </p:cNvPr>
          <p:cNvSpPr/>
          <p:nvPr/>
        </p:nvSpPr>
        <p:spPr>
          <a:xfrm>
            <a:off x="530076" y="5150249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EC4F2430-A605-DB94-E519-56F64A6988CA}"/>
              </a:ext>
            </a:extLst>
          </p:cNvPr>
          <p:cNvSpPr/>
          <p:nvPr/>
        </p:nvSpPr>
        <p:spPr>
          <a:xfrm>
            <a:off x="1686942" y="4488712"/>
            <a:ext cx="936104" cy="783278"/>
          </a:xfrm>
          <a:prstGeom prst="rightArrow">
            <a:avLst>
              <a:gd name="adj1" fmla="val 50000"/>
              <a:gd name="adj2" fmla="val 25891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5CA1CB3-77CE-726D-38E8-24AC821D5708}"/>
              </a:ext>
            </a:extLst>
          </p:cNvPr>
          <p:cNvSpPr/>
          <p:nvPr/>
        </p:nvSpPr>
        <p:spPr>
          <a:xfrm>
            <a:off x="1795859" y="4193177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765E724-7B91-5644-D615-0882D875F709}"/>
              </a:ext>
            </a:extLst>
          </p:cNvPr>
          <p:cNvSpPr/>
          <p:nvPr/>
        </p:nvSpPr>
        <p:spPr>
          <a:xfrm>
            <a:off x="2128844" y="4193176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7F67817-E951-79B7-756C-6F69DAD142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706" y="4334478"/>
            <a:ext cx="708644" cy="708644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2DB693B5-AE83-D620-DB52-2229ED90CC17}"/>
              </a:ext>
            </a:extLst>
          </p:cNvPr>
          <p:cNvSpPr/>
          <p:nvPr/>
        </p:nvSpPr>
        <p:spPr>
          <a:xfrm>
            <a:off x="3008167" y="5150249"/>
            <a:ext cx="38010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</a:t>
            </a:r>
            <a:r>
              <a:rPr kumimoji="1" lang="en-US" altLang="zh-CN" b="1" dirty="0">
                <a:solidFill>
                  <a:srgbClr val="C00000"/>
                </a:solidFill>
              </a:rPr>
              <a:t>10¥? (Expected result: 20¥)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3D8A04D1-11FC-C935-18E5-6A25086A9F86}"/>
              </a:ext>
            </a:extLst>
          </p:cNvPr>
          <p:cNvSpPr txBox="1">
            <a:spLocks/>
          </p:cNvSpPr>
          <p:nvPr/>
        </p:nvSpPr>
        <p:spPr>
          <a:xfrm>
            <a:off x="3087485" y="2041127"/>
            <a:ext cx="1332355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Action</a:t>
            </a:r>
            <a:endParaRPr kumimoji="1" lang="zh-CN" altLang="en-US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04AEEA07-9B89-E9E3-F0E1-35A088B74B9C}"/>
              </a:ext>
            </a:extLst>
          </p:cNvPr>
          <p:cNvSpPr txBox="1">
            <a:spLocks/>
          </p:cNvSpPr>
          <p:nvPr/>
        </p:nvSpPr>
        <p:spPr>
          <a:xfrm>
            <a:off x="5486552" y="2041127"/>
            <a:ext cx="2685848" cy="4655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Action implementation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03399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9367D-AD12-BA27-D45A-286C08478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551EAB-D01A-F72D-A2E9-69C13429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18E6485-03C1-F0FF-4F2C-D91ADED91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841160" cy="3771636"/>
          </a:xfrm>
        </p:spPr>
        <p:txBody>
          <a:bodyPr/>
          <a:lstStyle/>
          <a:p>
            <a:r>
              <a:rPr kumimoji="1" lang="en-US" altLang="zh-CN" dirty="0"/>
              <a:t>Example</a:t>
            </a:r>
            <a:r>
              <a:rPr kumimoji="1" lang="en-US" altLang="zh-CN" b="0" dirty="0"/>
              <a:t>: consider </a:t>
            </a:r>
            <a:r>
              <a:rPr kumimoji="1" lang="en-US" altLang="zh-CN" dirty="0"/>
              <a:t>two</a:t>
            </a:r>
            <a:r>
              <a:rPr kumimoji="1" lang="en-US" altLang="zh-CN" b="0" dirty="0"/>
              <a:t> threads </a:t>
            </a:r>
            <a:r>
              <a:rPr kumimoji="1" lang="en-US" altLang="zh-CN" dirty="0"/>
              <a:t>access the same account concurrently</a:t>
            </a:r>
          </a:p>
          <a:p>
            <a:pPr lvl="1"/>
            <a:r>
              <a:rPr kumimoji="1" lang="en-US" altLang="zh-CN" dirty="0"/>
              <a:t>Even a simple + operator is </a:t>
            </a:r>
            <a:r>
              <a:rPr kumimoji="1" lang="en-US" altLang="zh-CN" b="1" dirty="0">
                <a:solidFill>
                  <a:srgbClr val="C00000"/>
                </a:solidFill>
              </a:rPr>
              <a:t>non-atomic </a:t>
            </a:r>
          </a:p>
          <a:p>
            <a:r>
              <a:rPr kumimoji="1" lang="en-US" altLang="zh-CN" dirty="0"/>
              <a:t>Why would this happen? </a:t>
            </a:r>
          </a:p>
          <a:p>
            <a:pPr lvl="1"/>
            <a:r>
              <a:rPr kumimoji="1" lang="en-US" altLang="zh-CN" dirty="0"/>
              <a:t>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deposit</a:t>
            </a:r>
            <a:r>
              <a:rPr kumimoji="1" lang="en-US" altLang="zh-CN" dirty="0"/>
              <a:t> function is </a:t>
            </a:r>
            <a:r>
              <a:rPr kumimoji="1" lang="en-US" altLang="zh-CN" b="1" dirty="0">
                <a:solidFill>
                  <a:srgbClr val="C00000"/>
                </a:solidFill>
              </a:rPr>
              <a:t>not atomic, even assuming each mov is linearizable!</a:t>
            </a:r>
          </a:p>
          <a:p>
            <a:pPr lvl="2">
              <a:buClr>
                <a:schemeClr val="tx1"/>
              </a:buClr>
            </a:pPr>
            <a:r>
              <a:rPr kumimoji="1" lang="en-US" altLang="zh-CN" sz="16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1600" dirty="0">
                <a:solidFill>
                  <a:schemeClr val="tx1"/>
                </a:solidFill>
              </a:rPr>
              <a:t>CPU can only guarantee the atomicity of one memory op, but it has two</a:t>
            </a:r>
            <a:endParaRPr kumimoji="1" lang="zh-CN" altLang="en-US" sz="1600" dirty="0">
              <a:solidFill>
                <a:schemeClr val="tx1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0BC30E2-7D75-9139-A094-70135ED0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EC68A8A-BB72-4989-B479-B62450A753DA}"/>
              </a:ext>
            </a:extLst>
          </p:cNvPr>
          <p:cNvSpPr/>
          <p:nvPr/>
        </p:nvSpPr>
        <p:spPr>
          <a:xfrm>
            <a:off x="754194" y="3776982"/>
            <a:ext cx="3481158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CEEE287-9A23-ADC5-BDF4-9F2A83F0166A}"/>
              </a:ext>
            </a:extLst>
          </p:cNvPr>
          <p:cNvSpPr/>
          <p:nvPr/>
        </p:nvSpPr>
        <p:spPr>
          <a:xfrm>
            <a:off x="5292080" y="3420346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6A4BD2D-45A1-9FEF-0F70-9DA8388B9FED}"/>
              </a:ext>
            </a:extLst>
          </p:cNvPr>
          <p:cNvSpPr/>
          <p:nvPr/>
        </p:nvSpPr>
        <p:spPr>
          <a:xfrm>
            <a:off x="1117477" y="4468786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B58A84F-E844-D17F-8C0F-868B2D5B2C18}"/>
              </a:ext>
            </a:extLst>
          </p:cNvPr>
          <p:cNvSpPr/>
          <p:nvPr/>
        </p:nvSpPr>
        <p:spPr>
          <a:xfrm>
            <a:off x="5216548" y="4792424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6978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F929C-EB54-378A-096E-88DEDDDCB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8334B9-CBF0-CB10-5DCA-BD379A4B1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996698-2C50-D81A-DC32-3473F11B0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8BE390-15B3-E11A-E34F-9B549C59F9D3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27BA30F-2EAF-BC72-9BA9-226F6E73D982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E3D4D8B-F48A-EE87-DE73-3228D066AF91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3281279-51B3-4EED-0DAF-F8CC7DE406FD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1B72369B-1E3E-BC2C-C7AC-6FA5D24C586E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7F886A6C-22E5-FC17-7052-E6BF5E7543F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79969EE7-F70D-B9B7-7797-7DA75ED0D2C1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572A097E-CDD4-4E14-AE21-1006C920C8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49BF89E3-014C-4B23-4936-C748BFF2E884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3A89A68D-4474-6824-EE3C-F2E8786EFA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7217F962-FF7F-C249-8C1D-79AA48FE122D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1DE9B0C-BBE5-91F0-1DEB-A5DDF7AC0825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77D4BA8-F3D0-00DA-9CD7-FF44C7F4CF3F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7BA522A-084E-B94D-DE04-0048A989229B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00F7BB5F-8749-74A1-C1C7-EFCCED101739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4C8FA11C-33A7-053C-29C0-395F2C6FFFE1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D2199B40-EDA8-6254-6A08-DDA5AE47B322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FB3C869-D6B8-3ABA-9EDF-4A0B4E09A74B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7F9E91E6-0621-5B74-F8C8-F2C251972EB6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F495C93-78BB-08BB-CFB2-8F341636B98B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4212C2D-84DC-8A18-4F74-1D4B5A355B7B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08376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FBBEF-A9B7-1B75-447F-347235E94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5680EA-8A58-ED09-AC25-F0F19ACF6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08E6BB-5697-937C-B6A0-8A37A73B6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A6FC293-7555-11A6-17E8-BA3B9500F4F9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4E6864F-8E44-5520-166E-7F7C17B3AA61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21AB251-EE3F-C733-2A13-14E3CA33F73C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B95EA20-8C1E-849F-0EDB-D1F9C2D7F750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9E978861-6914-B871-F128-8E274BF876AA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2A67196F-4998-AAFC-9DC1-CD418E3BDE17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CCBF0916-2B0F-C994-1752-C19086DF6BB9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CD848D1D-6904-1671-8391-D33F7C253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779F426-6B70-5463-1D01-B560038876D4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9AD9508F-5DFB-02C7-9597-E21619718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D12ED30-E96A-2397-A53D-5F442F9192AC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CC78005-BC67-3167-B224-DAB1D054A415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5B3E17E-ADB5-BE08-8289-78A38AAEDBF8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172DD6B8-8ADF-2DA9-1DAA-9CA760976082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02B9BDAC-A310-1E9C-D62D-859E168887A4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531A4024-D82B-B770-9B1B-619719CB3D32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EC58A70-7951-ADCA-12D3-C1DE9F81878B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A8F3C4F8-80E6-B1B9-BF05-4ADD59312ED9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1C9F85F-4407-EBB2-F2C6-CCAB9FE7F698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DCBF35EA-3EE8-8059-54CD-68E5AE668FBC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5E606016-780C-69F7-33D9-E63B52D9B4BD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3135FBF1-55B0-A9B0-4B74-AF93BF8FCF91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DE6704A-A9C8-5AE6-777F-FAC5C123C7EC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26B0618-3FFE-9CEA-F1F9-AD7971D29B2F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8910284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1A4CA-31B9-729C-547E-6ADD381B4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752C0E-F3AE-9371-66E2-EEEF13147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4ACA65-16C6-D5E4-DE23-1EE0E34EC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38244A8-72C4-AD11-F3B1-D48F616497A5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C61729-1276-7EFF-B4FE-42C71DE1E0F8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5F5858-F384-AE1E-80CF-3E0B7E5CC25F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B1EAC58-50A5-25B9-4203-807D1B566153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EE65BDDA-AB1A-71DD-9EDD-BC882ABE530B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46F98E5B-0709-6F6F-CFAD-1C34CC71615F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11550AF-D043-8BA0-C884-7564466D4157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F6278A8E-6E7F-088C-C5A2-CE3B82E5FA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2AE31A9-7630-7115-B0F5-3F19066E896A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DC3A25C3-C341-3255-5F3C-5F2442370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B91BAE49-C839-2835-A5BB-78E62C199EAA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F4E7C03-E1FA-9C8D-BE86-8678B192D211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CAF8E64-8F0D-7BBF-EF15-9EFA4D1334AA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7C5C6DAD-D1A9-1438-D642-2713AC1F56E5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F04F93B7-FD0C-4531-B36F-6F90C2CAEBFA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8ADD803-6B61-9E4C-EDD3-26E385F927D7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8BA6FD32-6A9F-52F3-B077-3B9AB325E05B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AE75DA68-D527-7DB0-72EA-BDDC08AD08D1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0246AAA-C16D-80AA-DAD8-F865030D96A5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8853FAD-8A3F-7E51-DF46-179374C285F9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83A0A96E-E4E3-8DD5-CD73-756190FF6B3E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3811F2A-F51C-FE03-944F-530F47CB5F91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940CA0D4-661C-DEF1-3ABE-16BE15044CDB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A9985DA-BE31-5FB6-40AC-188DC24B37B2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C88BD9F-D130-1050-3CF0-B74D739D63F1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4A31292E-FFC3-27F9-263B-425C9D054D7D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BC6AE49-FAF5-69CE-B329-97020CBE7BA5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976977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E7530-AB80-B02D-4318-BB04914A8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628703-D5A3-3113-6DFA-7996C067A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A81749-433E-04D7-FEEB-C2A027918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221BAC-C612-1F32-97D3-F9853237DE40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7E88FEA-AD5D-384F-CEE1-389959C7A8AA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28315B3-0221-2FB5-24FE-068E0E91E5F7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8E370D2-AE02-8C0B-2AFC-1DE24574977C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838A8D6F-FDD4-BA6F-FD49-F3BC19B924E2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E1DBD9F4-B2CC-7E6E-A874-DD60DD202B23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BE895112-2A9F-5128-136A-074FDD92E3E5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E7F64D5C-7A3B-AC3A-A4ED-95CC1C6AC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B7C1E7B-EFE0-5F59-C81E-73B880B2F650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743EB804-BC4A-B394-254A-973775A6E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6290B801-8339-F2E0-6FB7-BFA7F598B930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C50DB32-F15E-B0D0-A2DD-AB7D76E89603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01F478D2-FFE2-73B1-A879-CB31C55B3C6C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2611B04-FD1B-34DE-3B65-C7B6FC30792C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338B7DA7-0E18-D201-E0BC-B8CB5BA26466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BC138C9E-EC83-BFBD-DE47-7C70AC4D9219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7CFAA55-E002-1846-EF15-DF67CB6B4EC6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E186F217-B186-AACC-446D-347297E40CB8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A070FE4-A4A3-5FA9-AA60-95C9AB2A7B7F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0AE4F04-A681-5943-17BA-B2FDED369A7A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5A6FB5AC-5534-D92F-B1EE-F182E790C743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71928E07-B74E-B974-4785-9514EC2344F7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1B8156FD-C8B9-8357-DDE0-E4E16D3C6F94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925BA92-7F95-9EF5-723C-08466D898FD8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C316CC2-F4EC-EB46-4707-4438A1F1E6A0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60C431F-FB27-507B-2E9A-C69AE1C269C9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819ADE57-864B-70AF-58EF-B81DF84FAD09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24C5EC3-D900-3EBC-1E1D-8540615D3168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B7892F2-8D85-8751-DABB-FEE652C66B5B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8396388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092B7-1B37-DACC-38B2-3AC3EC2C1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398ADC-D288-9E70-952F-E1A609A0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74A719-69AD-0CE0-47F0-48B409588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C107423-8CA2-0A9B-51D5-9BA59556454B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98751C4-787F-C764-A8C0-EB106FE1FD59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1EB441F-3BDB-3E31-2A88-5DAD30F62CDF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6EF71C7-2EC0-D1D4-B3FF-9866AB269C9B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BE0C166F-B799-1CC2-3FBA-418537080751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FF9A0EC-7768-518B-374E-BCB08973C4FB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8FBC758-38CC-D762-C5BD-A62A43343716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F4B5B5CF-D496-637B-1AE1-1CD0DBBEC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34129D7-6A79-FBE1-2F8D-4D55A0E6498E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CF29FA9C-EFCF-D5F4-8BE9-1EB934544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A3D4493A-7077-8199-6B6F-333C1542425D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0D3B0E5-7792-4C39-F52B-DB4982D52849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7F0C630-2DBC-302E-AFEA-992A650A174E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FAF45214-09E9-849A-E3EE-A875BB1724BC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CBA2DEB9-E21C-6140-6999-08AB505582F7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38FDF093-2575-A206-FC06-5996A130291D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C331E63-A136-2F21-6FB4-F977491239BA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91D4BF85-F38A-515A-34B0-5175471179FE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65EA74B-F2AE-D57B-15C0-EC7267DD9C1B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0A0865E-E4FF-9A15-957F-5DDED5A3A591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2347B134-7964-330E-1BC1-4A7F82737A63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97C1B3B7-96B8-1986-C366-4230CDE939DA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5CF445FD-3048-3A1D-2351-124D79ECDD68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7DAA0C34-9ABF-C77F-9BDF-0518F2452E42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DFB3F5A7-BDC2-E20A-1799-A6925F36CBD9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83653C9-BA7D-FC9A-C244-BC223B89A082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7E29CF30-A5E3-8F01-D7A3-B6595E4AD3BF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82EC577-E17C-8B10-BF0A-A61564A89684}"/>
              </a:ext>
            </a:extLst>
          </p:cNvPr>
          <p:cNvSpPr/>
          <p:nvPr/>
        </p:nvSpPr>
        <p:spPr>
          <a:xfrm>
            <a:off x="6082536" y="4601079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E3F3BF3-AAA4-A298-B85C-9DEC3DE9E896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C840DEB-0CEF-879E-D326-26555041C557}"/>
              </a:ext>
            </a:extLst>
          </p:cNvPr>
          <p:cNvSpPr/>
          <p:nvPr/>
        </p:nvSpPr>
        <p:spPr>
          <a:xfrm>
            <a:off x="7928294" y="455263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F454B94-56A8-EF31-8BA6-67836E415324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3685401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CB54C-BEA6-D9E2-7505-5B1AA871A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E5C27A-0E35-7E2B-12E7-C11D0462A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67EEF7-EDD5-470C-C436-D45238812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B215CF4-E158-222C-0ADA-315CA814FA50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348F07C-DC4E-0406-4C47-37B3AAAC16E0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FF1435D-F26A-A69B-0F01-A67C983554BE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A5E8D6F-F684-3EDF-2F44-FD607FAEB411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9F279305-9CCD-42BC-7742-F70AEB214FBA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B7D7346B-42F2-B0C7-576B-B8A9C2D1A47E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8C690313-0DAF-6A23-A1CD-D07388065AEB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E09BB6B2-830D-F4FB-D46E-2454DF3C56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BE53A13A-B4C4-DEF3-189E-B3972952D0F9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C34EDD3C-4365-0178-507F-F635F0BBB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449ADE7F-8F7B-546B-E744-0731AEADCC59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E62F7D4-026B-92E2-79CE-470758445AC5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84A6926-3957-EC1A-13F5-A161BF77D4E0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1631DF39-B072-88F9-7009-29EB966ABC35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C9AA7302-3626-98EB-CB80-E705EE34E074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F05A4E39-4E17-ADC5-2804-7274E9DD3C74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0C7EE85-7627-3262-6934-78FB833E900B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5780BE8D-E232-C74D-E93D-13A06D68FE57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1FBF347-6B65-3E77-088B-202482CAD34E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F35B8F7-E192-3611-1027-54D0B0756D7C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DD5BF3B-3523-78F6-9B84-9F9A5F8B13E4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F032ED64-6537-0E2E-0D70-720939AB5B50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2708E194-E319-89A5-8453-532062A046D8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3847868F-C464-477C-F98B-B8E274736017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447F2C6-A21C-90E1-EEB0-1D8CE8E46FB4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6BD5D850-9E98-711A-EE9D-402C5E140B5C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B38C9228-1BC0-73D2-D5D5-4FAB75865AB1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78A8E98-5954-B025-6EF9-432BC53EF4AD}"/>
              </a:ext>
            </a:extLst>
          </p:cNvPr>
          <p:cNvSpPr/>
          <p:nvPr/>
        </p:nvSpPr>
        <p:spPr>
          <a:xfrm>
            <a:off x="6082536" y="4601079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D047F8DD-B36F-BAFD-04ED-B474E5F94AAC}"/>
              </a:ext>
            </a:extLst>
          </p:cNvPr>
          <p:cNvSpPr/>
          <p:nvPr/>
        </p:nvSpPr>
        <p:spPr>
          <a:xfrm>
            <a:off x="4673568" y="485512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C2A34417-D56A-A72F-BAD5-25AA524CBFFA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E396D08-F8E9-3881-6C66-C92D5BF785A4}"/>
              </a:ext>
            </a:extLst>
          </p:cNvPr>
          <p:cNvSpPr/>
          <p:nvPr/>
        </p:nvSpPr>
        <p:spPr>
          <a:xfrm>
            <a:off x="7928294" y="455263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244F8FF6-7583-877E-D4E5-C494B52F416C}"/>
              </a:ext>
            </a:extLst>
          </p:cNvPr>
          <p:cNvSpPr/>
          <p:nvPr/>
        </p:nvSpPr>
        <p:spPr>
          <a:xfrm>
            <a:off x="7851318" y="486187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6FE22D47-4682-9E2F-8D43-31D543799490}"/>
              </a:ext>
            </a:extLst>
          </p:cNvPr>
          <p:cNvCxnSpPr/>
          <p:nvPr/>
        </p:nvCxnSpPr>
        <p:spPr>
          <a:xfrm flipH="1">
            <a:off x="7380344" y="504653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47855430-2036-6030-D2D7-79AD2A355B76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5226071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DC7CF-34A1-C681-8CC6-B9809321D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101B42-7B0E-1193-60A8-45F396769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Atomicity of the + operator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3FACF0C-202A-EDD4-180F-DEE63FCF0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F451648-E17F-30DB-5A44-CB9ED62959B3}"/>
              </a:ext>
            </a:extLst>
          </p:cNvPr>
          <p:cNvSpPr/>
          <p:nvPr/>
        </p:nvSpPr>
        <p:spPr>
          <a:xfrm>
            <a:off x="320285" y="1102189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99D198A-221C-0115-938C-65203843776C}"/>
              </a:ext>
            </a:extLst>
          </p:cNvPr>
          <p:cNvSpPr/>
          <p:nvPr/>
        </p:nvSpPr>
        <p:spPr>
          <a:xfrm>
            <a:off x="4575524" y="970352"/>
            <a:ext cx="2795193" cy="1359603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acct, 	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$amt,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marL="0"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dirty="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dirty="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acct 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C47BD2D-0E6C-D706-DED7-846374339417}"/>
              </a:ext>
            </a:extLst>
          </p:cNvPr>
          <p:cNvSpPr/>
          <p:nvPr/>
        </p:nvSpPr>
        <p:spPr>
          <a:xfrm>
            <a:off x="683568" y="1793993"/>
            <a:ext cx="2715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Developer’s written code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58F2E5-F3B8-5CFC-D8FF-4BDA4BAED47F}"/>
              </a:ext>
            </a:extLst>
          </p:cNvPr>
          <p:cNvSpPr/>
          <p:nvPr/>
        </p:nvSpPr>
        <p:spPr>
          <a:xfrm>
            <a:off x="4499992" y="2342430"/>
            <a:ext cx="294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Compiler’s generated code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0C18276C-56EA-4911-A92F-2467DF7F7B40}"/>
              </a:ext>
            </a:extLst>
          </p:cNvPr>
          <p:cNvCxnSpPr>
            <a:cxnSpLocks/>
          </p:cNvCxnSpPr>
          <p:nvPr/>
        </p:nvCxnSpPr>
        <p:spPr>
          <a:xfrm>
            <a:off x="527584" y="3793604"/>
            <a:ext cx="0" cy="108893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C38E6560-3387-D865-E827-0B90B682CE8C}"/>
              </a:ext>
            </a:extLst>
          </p:cNvPr>
          <p:cNvSpPr/>
          <p:nvPr/>
        </p:nvSpPr>
        <p:spPr>
          <a:xfrm>
            <a:off x="290872" y="5010381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pic>
        <p:nvPicPr>
          <p:cNvPr id="15" name="内容占位符 11">
            <a:extLst>
              <a:ext uri="{FF2B5EF4-FFF2-40B4-BE49-F238E27FC236}">
                <a16:creationId xmlns:a16="http://schemas.microsoft.com/office/drawing/2014/main" id="{8773D77A-7C1C-3EC7-CE78-A14D2768C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90" y="4174619"/>
            <a:ext cx="276342" cy="658969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18A7FD0-6BB1-17E0-E0A9-2BC349DD86DC}"/>
              </a:ext>
            </a:extLst>
          </p:cNvPr>
          <p:cNvSpPr/>
          <p:nvPr/>
        </p:nvSpPr>
        <p:spPr>
          <a:xfrm>
            <a:off x="755576" y="379098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7" name="内容占位符 11">
            <a:extLst>
              <a:ext uri="{FF2B5EF4-FFF2-40B4-BE49-F238E27FC236}">
                <a16:creationId xmlns:a16="http://schemas.microsoft.com/office/drawing/2014/main" id="{E378DAB1-6D0D-9CE4-F8CF-1779A5B12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02" y="4175338"/>
            <a:ext cx="276342" cy="658969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256892BC-41A5-2BC1-F300-8CCB5ADFFA22}"/>
              </a:ext>
            </a:extLst>
          </p:cNvPr>
          <p:cNvSpPr/>
          <p:nvPr/>
        </p:nvSpPr>
        <p:spPr>
          <a:xfrm>
            <a:off x="1390188" y="3791703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694DBAA-6E8D-503C-3676-19C75E68B127}"/>
              </a:ext>
            </a:extLst>
          </p:cNvPr>
          <p:cNvSpPr/>
          <p:nvPr/>
        </p:nvSpPr>
        <p:spPr>
          <a:xfrm>
            <a:off x="874549" y="4339963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F8BCAD0-463E-46FA-9879-5D3A42040B62}"/>
              </a:ext>
            </a:extLst>
          </p:cNvPr>
          <p:cNvSpPr/>
          <p:nvPr/>
        </p:nvSpPr>
        <p:spPr>
          <a:xfrm>
            <a:off x="1755344" y="43399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840DAA6B-2386-B415-2259-FDB20DD47D77}"/>
              </a:ext>
            </a:extLst>
          </p:cNvPr>
          <p:cNvCxnSpPr>
            <a:cxnSpLocks/>
          </p:cNvCxnSpPr>
          <p:nvPr/>
        </p:nvCxnSpPr>
        <p:spPr>
          <a:xfrm flipV="1">
            <a:off x="1998420" y="4174619"/>
            <a:ext cx="299760" cy="1966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>
            <a:extLst>
              <a:ext uri="{FF2B5EF4-FFF2-40B4-BE49-F238E27FC236}">
                <a16:creationId xmlns:a16="http://schemas.microsoft.com/office/drawing/2014/main" id="{7AB9068F-9256-16C3-7496-7FBB47E0FF4C}"/>
              </a:ext>
            </a:extLst>
          </p:cNvPr>
          <p:cNvCxnSpPr>
            <a:cxnSpLocks/>
          </p:cNvCxnSpPr>
          <p:nvPr/>
        </p:nvCxnSpPr>
        <p:spPr>
          <a:xfrm>
            <a:off x="1998420" y="4652743"/>
            <a:ext cx="271914" cy="4110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id="{E935F61E-1DF4-00B0-9F79-2102141B4930}"/>
              </a:ext>
            </a:extLst>
          </p:cNvPr>
          <p:cNvSpPr/>
          <p:nvPr/>
        </p:nvSpPr>
        <p:spPr>
          <a:xfrm>
            <a:off x="4648199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694D3E6-1529-FE7C-0F41-E8453C7D99E0}"/>
              </a:ext>
            </a:extLst>
          </p:cNvPr>
          <p:cNvSpPr/>
          <p:nvPr/>
        </p:nvSpPr>
        <p:spPr>
          <a:xfrm>
            <a:off x="6069712" y="3012492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6" name="右箭头 25">
            <a:extLst>
              <a:ext uri="{FF2B5EF4-FFF2-40B4-BE49-F238E27FC236}">
                <a16:creationId xmlns:a16="http://schemas.microsoft.com/office/drawing/2014/main" id="{AD9299C7-B5FF-753C-CD21-80DF89115C3F}"/>
              </a:ext>
            </a:extLst>
          </p:cNvPr>
          <p:cNvSpPr/>
          <p:nvPr/>
        </p:nvSpPr>
        <p:spPr>
          <a:xfrm>
            <a:off x="4085946" y="4207607"/>
            <a:ext cx="396044" cy="783278"/>
          </a:xfrm>
          <a:prstGeom prst="rightArrow">
            <a:avLst>
              <a:gd name="adj1" fmla="val 50000"/>
              <a:gd name="adj2" fmla="val 57737"/>
            </a:avLst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9789EF1-9FBB-5D49-6C59-93C9A5CAB549}"/>
              </a:ext>
            </a:extLst>
          </p:cNvPr>
          <p:cNvSpPr/>
          <p:nvPr/>
        </p:nvSpPr>
        <p:spPr>
          <a:xfrm>
            <a:off x="7510244" y="3012492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0809FCDA-8E7A-4F83-ED52-F75A0F6B3CC0}"/>
              </a:ext>
            </a:extLst>
          </p:cNvPr>
          <p:cNvSpPr/>
          <p:nvPr/>
        </p:nvSpPr>
        <p:spPr>
          <a:xfrm>
            <a:off x="7924460" y="3354039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F9F8475D-E4AF-75E5-6729-204ADDE263D2}"/>
              </a:ext>
            </a:extLst>
          </p:cNvPr>
          <p:cNvCxnSpPr/>
          <p:nvPr/>
        </p:nvCxnSpPr>
        <p:spPr>
          <a:xfrm flipH="1">
            <a:off x="7380344" y="3829430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47027DBB-BB58-DC0E-2520-5B939A9614B1}"/>
              </a:ext>
            </a:extLst>
          </p:cNvPr>
          <p:cNvCxnSpPr/>
          <p:nvPr/>
        </p:nvCxnSpPr>
        <p:spPr>
          <a:xfrm flipH="1">
            <a:off x="7380344" y="417762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CB595135-8230-88F2-03C7-3ABC99D2E93B}"/>
              </a:ext>
            </a:extLst>
          </p:cNvPr>
          <p:cNvSpPr/>
          <p:nvPr/>
        </p:nvSpPr>
        <p:spPr>
          <a:xfrm>
            <a:off x="4622664" y="364437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DFDE35E7-E7FB-C287-5346-BF66C47CC751}"/>
              </a:ext>
            </a:extLst>
          </p:cNvPr>
          <p:cNvSpPr/>
          <p:nvPr/>
        </p:nvSpPr>
        <p:spPr>
          <a:xfrm>
            <a:off x="6025872" y="3986703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8E841919-11E6-9220-7333-2B6181E8295C}"/>
              </a:ext>
            </a:extLst>
          </p:cNvPr>
          <p:cNvSpPr/>
          <p:nvPr/>
        </p:nvSpPr>
        <p:spPr>
          <a:xfrm>
            <a:off x="7924460" y="3650951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E6F3A59-3AD6-6E1A-1DEF-085CE1F1B2DF}"/>
              </a:ext>
            </a:extLst>
          </p:cNvPr>
          <p:cNvSpPr/>
          <p:nvPr/>
        </p:nvSpPr>
        <p:spPr>
          <a:xfrm>
            <a:off x="7924460" y="393568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A2173C57-D69F-B43B-C0BC-EEC3C269BBC1}"/>
              </a:ext>
            </a:extLst>
          </p:cNvPr>
          <p:cNvSpPr/>
          <p:nvPr/>
        </p:nvSpPr>
        <p:spPr>
          <a:xfrm>
            <a:off x="4654611" y="4305012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FB21CD8-C042-3F74-189A-C5A00AEC33D1}"/>
              </a:ext>
            </a:extLst>
          </p:cNvPr>
          <p:cNvSpPr/>
          <p:nvPr/>
        </p:nvSpPr>
        <p:spPr>
          <a:xfrm>
            <a:off x="6082536" y="4601079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204189C-D151-B1EA-759A-9BA650FAB80B}"/>
              </a:ext>
            </a:extLst>
          </p:cNvPr>
          <p:cNvSpPr/>
          <p:nvPr/>
        </p:nvSpPr>
        <p:spPr>
          <a:xfrm>
            <a:off x="4673568" y="485512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383C3C9D-D209-6232-3CFA-1DC117C49E92}"/>
              </a:ext>
            </a:extLst>
          </p:cNvPr>
          <p:cNvSpPr/>
          <p:nvPr/>
        </p:nvSpPr>
        <p:spPr>
          <a:xfrm>
            <a:off x="6034096" y="515246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10EF963-7BE8-1660-25F7-50DB76EA7600}"/>
              </a:ext>
            </a:extLst>
          </p:cNvPr>
          <p:cNvSpPr/>
          <p:nvPr/>
        </p:nvSpPr>
        <p:spPr>
          <a:xfrm>
            <a:off x="7924460" y="4246989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3623F1F1-4AFD-C61A-F7CE-4E40B317ADCA}"/>
              </a:ext>
            </a:extLst>
          </p:cNvPr>
          <p:cNvSpPr/>
          <p:nvPr/>
        </p:nvSpPr>
        <p:spPr>
          <a:xfrm>
            <a:off x="7928294" y="4552630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33BFBFF0-65F7-D2BA-A562-82327938ABC1}"/>
              </a:ext>
            </a:extLst>
          </p:cNvPr>
          <p:cNvSpPr/>
          <p:nvPr/>
        </p:nvSpPr>
        <p:spPr>
          <a:xfrm>
            <a:off x="7851318" y="486187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A4B3C7E2-7997-8891-684E-5050898D5A3B}"/>
              </a:ext>
            </a:extLst>
          </p:cNvPr>
          <p:cNvSpPr/>
          <p:nvPr/>
        </p:nvSpPr>
        <p:spPr>
          <a:xfrm>
            <a:off x="7851318" y="5157143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4EF98F78-F255-5F0D-F4E0-27E3EF25BA1E}"/>
              </a:ext>
            </a:extLst>
          </p:cNvPr>
          <p:cNvCxnSpPr/>
          <p:nvPr/>
        </p:nvCxnSpPr>
        <p:spPr>
          <a:xfrm flipH="1">
            <a:off x="7380344" y="504653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95F08F69-4F9E-4990-5BF8-94C9DEF407CD}"/>
              </a:ext>
            </a:extLst>
          </p:cNvPr>
          <p:cNvCxnSpPr/>
          <p:nvPr/>
        </p:nvCxnSpPr>
        <p:spPr>
          <a:xfrm flipH="1">
            <a:off x="7380344" y="537971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659B1AFC-779E-3D43-FC98-76F59272F538}"/>
              </a:ext>
            </a:extLst>
          </p:cNvPr>
          <p:cNvCxnSpPr>
            <a:cxnSpLocks/>
          </p:cNvCxnSpPr>
          <p:nvPr/>
        </p:nvCxnSpPr>
        <p:spPr>
          <a:xfrm>
            <a:off x="-324544" y="2929508"/>
            <a:ext cx="100091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>
            <a:extLst>
              <a:ext uri="{FF2B5EF4-FFF2-40B4-BE49-F238E27FC236}">
                <a16:creationId xmlns:a16="http://schemas.microsoft.com/office/drawing/2014/main" id="{C4182785-544F-E8DE-ABEC-ABE739D10E6C}"/>
              </a:ext>
            </a:extLst>
          </p:cNvPr>
          <p:cNvSpPr/>
          <p:nvPr/>
        </p:nvSpPr>
        <p:spPr>
          <a:xfrm>
            <a:off x="2359148" y="4140480"/>
            <a:ext cx="153704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bank,"alice”,10)</a:t>
            </a:r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2388546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C4887-9825-4D2A-3322-8B7AF231D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86AB2D-2CC2-EB0D-A79D-BB0B021C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The correctness issue caused by </a:t>
            </a:r>
            <a:r>
              <a:rPr kumimoji="1" lang="en-US" altLang="zh-CN" dirty="0"/>
              <a:t>race condition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3BC5E1-1F7B-EA54-35E8-CBB119641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lang="en" altLang="zh-CN" dirty="0"/>
              <a:t>When two or more threads access shared data and at least one is write</a:t>
            </a:r>
          </a:p>
          <a:p>
            <a:r>
              <a:rPr kumimoji="1" lang="en-US" altLang="zh-CN" dirty="0"/>
              <a:t>Timing dependent error involving shared state </a:t>
            </a:r>
          </a:p>
          <a:p>
            <a:pPr lvl="1"/>
            <a:r>
              <a:rPr kumimoji="1" lang="en-US" altLang="zh-CN" dirty="0"/>
              <a:t>i.e., whether the scheduling will cause reading a non-atomic update state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0A59D0-9201-F2DE-C850-0F4888216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25DA248-503D-2298-D3BC-D6B083703AD5}"/>
              </a:ext>
            </a:extLst>
          </p:cNvPr>
          <p:cNvSpPr/>
          <p:nvPr/>
        </p:nvSpPr>
        <p:spPr>
          <a:xfrm>
            <a:off x="25558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25228DD-5BE4-AE2F-BEED-36DD99D046AE}"/>
              </a:ext>
            </a:extLst>
          </p:cNvPr>
          <p:cNvSpPr/>
          <p:nvPr/>
        </p:nvSpPr>
        <p:spPr>
          <a:xfrm>
            <a:off x="1677100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2EB1B9B-5E35-D587-F17E-F8815BC944F0}"/>
              </a:ext>
            </a:extLst>
          </p:cNvPr>
          <p:cNvSpPr/>
          <p:nvPr/>
        </p:nvSpPr>
        <p:spPr>
          <a:xfrm>
            <a:off x="3117632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529E23-A295-828A-A299-F70DEE58C873}"/>
              </a:ext>
            </a:extLst>
          </p:cNvPr>
          <p:cNvSpPr/>
          <p:nvPr/>
        </p:nvSpPr>
        <p:spPr>
          <a:xfrm>
            <a:off x="3531848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C498CE00-2845-526B-308C-06581F406CC8}"/>
              </a:ext>
            </a:extLst>
          </p:cNvPr>
          <p:cNvCxnSpPr/>
          <p:nvPr/>
        </p:nvCxnSpPr>
        <p:spPr>
          <a:xfrm flipH="1">
            <a:off x="2987732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49AF9176-5738-DF67-37CC-3E23359AF378}"/>
              </a:ext>
            </a:extLst>
          </p:cNvPr>
          <p:cNvCxnSpPr/>
          <p:nvPr/>
        </p:nvCxnSpPr>
        <p:spPr>
          <a:xfrm flipH="1">
            <a:off x="2987732" y="391852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CF38ABE-9563-99AD-B936-7BC54206C139}"/>
              </a:ext>
            </a:extLst>
          </p:cNvPr>
          <p:cNvSpPr/>
          <p:nvPr/>
        </p:nvSpPr>
        <p:spPr>
          <a:xfrm>
            <a:off x="230052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2DB8C709-4673-7E79-1CAB-066AB5012F60}"/>
              </a:ext>
            </a:extLst>
          </p:cNvPr>
          <p:cNvSpPr/>
          <p:nvPr/>
        </p:nvSpPr>
        <p:spPr>
          <a:xfrm>
            <a:off x="1633260" y="37275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5037A3B-1D65-ACE0-1616-048509BE7318}"/>
              </a:ext>
            </a:extLst>
          </p:cNvPr>
          <p:cNvSpPr/>
          <p:nvPr/>
        </p:nvSpPr>
        <p:spPr>
          <a:xfrm>
            <a:off x="3531848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6DB65A6-22FA-D4E1-9C2B-52321E7ACB44}"/>
              </a:ext>
            </a:extLst>
          </p:cNvPr>
          <p:cNvSpPr/>
          <p:nvPr/>
        </p:nvSpPr>
        <p:spPr>
          <a:xfrm>
            <a:off x="3531848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D144E3E-12A3-A271-CF41-08ECDD71B746}"/>
              </a:ext>
            </a:extLst>
          </p:cNvPr>
          <p:cNvSpPr/>
          <p:nvPr/>
        </p:nvSpPr>
        <p:spPr>
          <a:xfrm>
            <a:off x="261999" y="404590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BC71B71-B7F6-7B51-2E3C-DA7A92654635}"/>
              </a:ext>
            </a:extLst>
          </p:cNvPr>
          <p:cNvSpPr/>
          <p:nvPr/>
        </p:nvSpPr>
        <p:spPr>
          <a:xfrm>
            <a:off x="1689924" y="43419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2132A8E-549D-ECD9-4C82-B8E45E06ADAD}"/>
              </a:ext>
            </a:extLst>
          </p:cNvPr>
          <p:cNvSpPr/>
          <p:nvPr/>
        </p:nvSpPr>
        <p:spPr>
          <a:xfrm>
            <a:off x="280956" y="459602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F2090A7-9C3B-0A0B-9183-0960463395CE}"/>
              </a:ext>
            </a:extLst>
          </p:cNvPr>
          <p:cNvSpPr/>
          <p:nvPr/>
        </p:nvSpPr>
        <p:spPr>
          <a:xfrm>
            <a:off x="1641484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069BA00-3CAC-7F49-AB0D-5C20CD19F39A}"/>
              </a:ext>
            </a:extLst>
          </p:cNvPr>
          <p:cNvSpPr/>
          <p:nvPr/>
        </p:nvSpPr>
        <p:spPr>
          <a:xfrm>
            <a:off x="3531848" y="3987884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FBDDE5F-295E-AFA4-49C1-535FCF74CDAB}"/>
              </a:ext>
            </a:extLst>
          </p:cNvPr>
          <p:cNvSpPr/>
          <p:nvPr/>
        </p:nvSpPr>
        <p:spPr>
          <a:xfrm>
            <a:off x="3535682" y="429352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6457E5B-CBDA-9A6C-2D15-4DE3D82AB008}"/>
              </a:ext>
            </a:extLst>
          </p:cNvPr>
          <p:cNvSpPr/>
          <p:nvPr/>
        </p:nvSpPr>
        <p:spPr>
          <a:xfrm>
            <a:off x="3458706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5F5E473-861E-7203-390B-F6005B0C5862}"/>
              </a:ext>
            </a:extLst>
          </p:cNvPr>
          <p:cNvSpPr/>
          <p:nvPr/>
        </p:nvSpPr>
        <p:spPr>
          <a:xfrm>
            <a:off x="3458706" y="4898038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B5058A75-BC74-80F4-D06D-16234F3E1EDC}"/>
              </a:ext>
            </a:extLst>
          </p:cNvPr>
          <p:cNvCxnSpPr/>
          <p:nvPr/>
        </p:nvCxnSpPr>
        <p:spPr>
          <a:xfrm flipH="1">
            <a:off x="2987732" y="478743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4DD7E9A1-60B3-E787-CC51-8AC8663FF3BF}"/>
              </a:ext>
            </a:extLst>
          </p:cNvPr>
          <p:cNvCxnSpPr/>
          <p:nvPr/>
        </p:nvCxnSpPr>
        <p:spPr>
          <a:xfrm flipH="1">
            <a:off x="2987732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D4F01BDB-44E8-3412-8A03-CA2E543C7C26}"/>
              </a:ext>
            </a:extLst>
          </p:cNvPr>
          <p:cNvCxnSpPr>
            <a:cxnSpLocks/>
          </p:cNvCxnSpPr>
          <p:nvPr/>
        </p:nvCxnSpPr>
        <p:spPr>
          <a:xfrm>
            <a:off x="4644008" y="2523625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63BF2AEA-394F-862B-339C-88ECBA0FCAC0}"/>
              </a:ext>
            </a:extLst>
          </p:cNvPr>
          <p:cNvSpPr/>
          <p:nvPr/>
        </p:nvSpPr>
        <p:spPr>
          <a:xfrm>
            <a:off x="4951784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3EDF139-F1A0-E7B5-DCE9-8A62492F47AE}"/>
              </a:ext>
            </a:extLst>
          </p:cNvPr>
          <p:cNvSpPr/>
          <p:nvPr/>
        </p:nvSpPr>
        <p:spPr>
          <a:xfrm>
            <a:off x="637329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007208A-125A-3ED1-12FB-853AB149E931}"/>
              </a:ext>
            </a:extLst>
          </p:cNvPr>
          <p:cNvSpPr/>
          <p:nvPr/>
        </p:nvSpPr>
        <p:spPr>
          <a:xfrm>
            <a:off x="7683929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FDE2F54-FE8A-742D-4330-38DC46636052}"/>
              </a:ext>
            </a:extLst>
          </p:cNvPr>
          <p:cNvSpPr/>
          <p:nvPr/>
        </p:nvSpPr>
        <p:spPr>
          <a:xfrm>
            <a:off x="8228045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963DF0E1-61AE-E76B-4E67-011AE8D457E2}"/>
              </a:ext>
            </a:extLst>
          </p:cNvPr>
          <p:cNvCxnSpPr/>
          <p:nvPr/>
        </p:nvCxnSpPr>
        <p:spPr>
          <a:xfrm flipH="1">
            <a:off x="7683929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D1329880-4817-5CAE-A24C-5E0B1945B763}"/>
              </a:ext>
            </a:extLst>
          </p:cNvPr>
          <p:cNvSpPr/>
          <p:nvPr/>
        </p:nvSpPr>
        <p:spPr>
          <a:xfrm>
            <a:off x="4926249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1452930-67C4-AF39-5343-2989C4DE8A2D}"/>
              </a:ext>
            </a:extLst>
          </p:cNvPr>
          <p:cNvSpPr/>
          <p:nvPr/>
        </p:nvSpPr>
        <p:spPr>
          <a:xfrm>
            <a:off x="6295694" y="427653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CB84F3A-0C73-7F29-FE14-7F1B797C85C3}"/>
              </a:ext>
            </a:extLst>
          </p:cNvPr>
          <p:cNvSpPr/>
          <p:nvPr/>
        </p:nvSpPr>
        <p:spPr>
          <a:xfrm>
            <a:off x="8228045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4E2905A1-DFF2-C860-AADD-175EC2799BA1}"/>
              </a:ext>
            </a:extLst>
          </p:cNvPr>
          <p:cNvSpPr/>
          <p:nvPr/>
        </p:nvSpPr>
        <p:spPr>
          <a:xfrm>
            <a:off x="8228045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9E0A308F-8E34-2CA7-5EE4-B79D5B0F6DAB}"/>
              </a:ext>
            </a:extLst>
          </p:cNvPr>
          <p:cNvSpPr/>
          <p:nvPr/>
        </p:nvSpPr>
        <p:spPr>
          <a:xfrm>
            <a:off x="4948243" y="364958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D6259D43-0014-745B-2E7B-2F1A70B7FFC4}"/>
              </a:ext>
            </a:extLst>
          </p:cNvPr>
          <p:cNvSpPr/>
          <p:nvPr/>
        </p:nvSpPr>
        <p:spPr>
          <a:xfrm>
            <a:off x="4896258" y="4045907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2D37653-42E6-66CD-2131-9D9A63F47F63}"/>
              </a:ext>
            </a:extLst>
          </p:cNvPr>
          <p:cNvSpPr/>
          <p:nvPr/>
        </p:nvSpPr>
        <p:spPr>
          <a:xfrm>
            <a:off x="6337681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134DD71-3A9E-6C2A-2810-CE77EFBD9A02}"/>
              </a:ext>
            </a:extLst>
          </p:cNvPr>
          <p:cNvSpPr/>
          <p:nvPr/>
        </p:nvSpPr>
        <p:spPr>
          <a:xfrm>
            <a:off x="8127228" y="3994773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E7E1C853-3EBE-89EA-D618-0582A9C7CAF6}"/>
              </a:ext>
            </a:extLst>
          </p:cNvPr>
          <p:cNvSpPr/>
          <p:nvPr/>
        </p:nvSpPr>
        <p:spPr>
          <a:xfrm>
            <a:off x="8154903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9DCB426-130A-5BF8-03CD-AE9835AAA789}"/>
              </a:ext>
            </a:extLst>
          </p:cNvPr>
          <p:cNvSpPr/>
          <p:nvPr/>
        </p:nvSpPr>
        <p:spPr>
          <a:xfrm>
            <a:off x="8154903" y="493594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8574036A-2DDC-9047-99FD-7AFC17290940}"/>
              </a:ext>
            </a:extLst>
          </p:cNvPr>
          <p:cNvCxnSpPr/>
          <p:nvPr/>
        </p:nvCxnSpPr>
        <p:spPr>
          <a:xfrm flipH="1">
            <a:off x="7683929" y="419460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947E602B-834D-3E6E-8830-F9A9B382E033}"/>
              </a:ext>
            </a:extLst>
          </p:cNvPr>
          <p:cNvCxnSpPr/>
          <p:nvPr/>
        </p:nvCxnSpPr>
        <p:spPr>
          <a:xfrm flipH="1">
            <a:off x="7683929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7904E54A-5304-33FD-2C22-52A7E1986B5B}"/>
              </a:ext>
            </a:extLst>
          </p:cNvPr>
          <p:cNvSpPr/>
          <p:nvPr/>
        </p:nvSpPr>
        <p:spPr>
          <a:xfrm>
            <a:off x="8133030" y="4276535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C98A74CE-2BD9-1835-1D63-A2B7209E7E2F}"/>
              </a:ext>
            </a:extLst>
          </p:cNvPr>
          <p:cNvCxnSpPr/>
          <p:nvPr/>
        </p:nvCxnSpPr>
        <p:spPr>
          <a:xfrm flipH="1">
            <a:off x="7683929" y="4478191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2A0A27C-42AE-25F0-67FF-E08F53114EE3}"/>
              </a:ext>
            </a:extLst>
          </p:cNvPr>
          <p:cNvSpPr/>
          <p:nvPr/>
        </p:nvSpPr>
        <p:spPr>
          <a:xfrm>
            <a:off x="6407335" y="455883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51243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F3A12-F0FD-7FF2-015E-E05C05AE0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2AD48E-F7FD-BD8D-D2CE-20186F593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Race condition </a:t>
            </a:r>
            <a:r>
              <a:rPr lang="en-US" altLang="zh-CN" dirty="0">
                <a:ea typeface="楷体_GB2312" charset="0"/>
              </a:rPr>
              <a:t>is</a:t>
            </a:r>
            <a:r>
              <a:rPr lang="en-US" altLang="zh-CN" dirty="0">
                <a:ea typeface="楷体_GB2312" charset="0"/>
                <a:cs typeface="楷体_GB2312" charset="0"/>
              </a:rPr>
              <a:t> </a:t>
            </a:r>
            <a:r>
              <a:rPr lang="en-US" altLang="zh-CN" dirty="0">
                <a:ea typeface="MS PGothic" charset="0"/>
                <a:cs typeface="楷体_GB2312" charset="0"/>
              </a:rPr>
              <a:t>h</a:t>
            </a:r>
            <a:r>
              <a:rPr lang="en-US" altLang="zh-CN" dirty="0">
                <a:ea typeface="MS PGothic" charset="0"/>
              </a:rPr>
              <a:t>ard to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EE790B-1B9E-04D0-5E1E-00D3DA421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Must make sure all possible schedules are safe</a:t>
            </a:r>
          </a:p>
          <a:p>
            <a:pPr lvl="1"/>
            <a:r>
              <a:rPr kumimoji="1" lang="en-US" altLang="zh-CN" dirty="0"/>
              <a:t>Number of possible schedules permutations is huge</a:t>
            </a:r>
          </a:p>
          <a:p>
            <a:pPr lvl="1"/>
            <a:r>
              <a:rPr kumimoji="1" lang="en-US" altLang="zh-CN" dirty="0"/>
              <a:t>Bad schedules that will and will not work sometimes  </a:t>
            </a:r>
          </a:p>
          <a:p>
            <a:r>
              <a:rPr kumimoji="1" lang="en-US" altLang="zh-CN" dirty="0"/>
              <a:t>They are intermittent </a:t>
            </a:r>
          </a:p>
          <a:p>
            <a:pPr lvl="1"/>
            <a:r>
              <a:rPr kumimoji="1" lang="en-US" altLang="zh-CN" dirty="0"/>
              <a:t>Small timing changes between invocations might result in different behavior which can hide bug </a:t>
            </a:r>
          </a:p>
          <a:p>
            <a:pPr lvl="1"/>
            <a:r>
              <a:rPr kumimoji="1" lang="en-US" altLang="zh-CN" dirty="0"/>
              <a:t>Also known as </a:t>
            </a:r>
            <a:r>
              <a:rPr kumimoji="1" lang="en-US" altLang="zh-CN" b="1" dirty="0">
                <a:solidFill>
                  <a:srgbClr val="C00000"/>
                </a:solidFill>
              </a:rPr>
              <a:t>Heisenbugs</a:t>
            </a:r>
            <a:r>
              <a:rPr kumimoji="1" lang="en-US" altLang="zh-CN" dirty="0"/>
              <a:t> (Heisenberg uncertainty)</a:t>
            </a:r>
          </a:p>
          <a:p>
            <a:pPr lvl="2"/>
            <a:r>
              <a:rPr kumimoji="1" lang="en-US" altLang="zh-CN" sz="1800" dirty="0"/>
              <a:t>Possible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solution-1: DMT (Deterministic Multi-Threading)</a:t>
            </a:r>
          </a:p>
          <a:p>
            <a:pPr lvl="2"/>
            <a:r>
              <a:rPr kumimoji="1" lang="en-US" altLang="zh-CN" sz="1800" dirty="0"/>
              <a:t>Possible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system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solution-2: Record and Replay</a:t>
            </a:r>
          </a:p>
          <a:p>
            <a:pPr lvl="2"/>
            <a:r>
              <a:rPr kumimoji="1" lang="en-US" altLang="zh-CN" sz="1800" dirty="0"/>
              <a:t>Both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are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hard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in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either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correctness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cost,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or</a:t>
            </a:r>
            <a:r>
              <a:rPr kumimoji="1" lang="zh-CN" altLang="en-US" sz="1800" dirty="0"/>
              <a:t> </a:t>
            </a:r>
            <a:r>
              <a:rPr kumimoji="1" lang="en-US" altLang="zh-CN" sz="1800" dirty="0"/>
              <a:t>both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23701A-D3F1-F244-588C-B435BCC6A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0808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0F9C4-359C-80A0-27DE-1C9F59D2B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02359C-38C2-EEC5-DE95-5AD30635A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Race condition is common (benign case)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F89BA0-4A36-0E64-B5B4-97BE9EEDD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Real-world computing systems embrace concurrency</a:t>
            </a:r>
          </a:p>
          <a:p>
            <a:pPr lvl="1"/>
            <a:r>
              <a:rPr kumimoji="1" lang="en-US" altLang="zh-CN" dirty="0"/>
              <a:t>E.g., embrace the design of distributed systems </a:t>
            </a:r>
          </a:p>
          <a:p>
            <a:r>
              <a:rPr kumimoji="1" lang="en-US" altLang="zh-CN" dirty="0"/>
              <a:t>Bad: race condition brings </a:t>
            </a:r>
            <a:r>
              <a:rPr lang="en-US" altLang="zh-CN" dirty="0"/>
              <a:t>unsatisfactory</a:t>
            </a:r>
            <a:r>
              <a:rPr kumimoji="1" lang="en-US" altLang="zh-CN" dirty="0"/>
              <a:t> to the customers</a:t>
            </a:r>
          </a:p>
          <a:p>
            <a:pPr lvl="1"/>
            <a:r>
              <a:rPr kumimoji="1" lang="en-US" altLang="zh-CN" dirty="0"/>
              <a:t>E.g., the comment system in </a:t>
            </a:r>
            <a:endParaRPr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B5DE80-B159-9F36-B858-2C801BF79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5" name="Picture 2" descr="Zhihu · GitHub">
            <a:extLst>
              <a:ext uri="{FF2B5EF4-FFF2-40B4-BE49-F238E27FC236}">
                <a16:creationId xmlns:a16="http://schemas.microsoft.com/office/drawing/2014/main" id="{3CB5A5B9-27D9-3ED4-A26D-DAFB38A659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393213"/>
            <a:ext cx="468394" cy="46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F76D48A-7B66-2BBE-0CA4-546D22993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4369" y="1123016"/>
            <a:ext cx="1930061" cy="3606167"/>
          </a:xfrm>
          <a:prstGeom prst="rect">
            <a:avLst/>
          </a:prstGeom>
        </p:spPr>
      </p:pic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1F2D75D2-2629-91E2-3019-BDC1C8BDF12F}"/>
              </a:ext>
            </a:extLst>
          </p:cNvPr>
          <p:cNvSpPr/>
          <p:nvPr/>
        </p:nvSpPr>
        <p:spPr bwMode="auto">
          <a:xfrm>
            <a:off x="3891248" y="3979302"/>
            <a:ext cx="3501918" cy="658044"/>
          </a:xfrm>
          <a:prstGeom prst="wedgeRoundRectCallout">
            <a:avLst>
              <a:gd name="adj1" fmla="val 38973"/>
              <a:gd name="adj2" fmla="val -78475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6CE2CB8-13B4-DB66-AA58-BC89096DD93A}"/>
              </a:ext>
            </a:extLst>
          </p:cNvPr>
          <p:cNvSpPr/>
          <p:nvPr/>
        </p:nvSpPr>
        <p:spPr>
          <a:xfrm>
            <a:off x="3936782" y="3982478"/>
            <a:ext cx="47500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+mn-lt"/>
              </a:rPr>
              <a:t>Show 5 comments;</a:t>
            </a:r>
          </a:p>
          <a:p>
            <a:r>
              <a:rPr lang="en-US" altLang="zh-CN" dirty="0">
                <a:latin typeface="+mn-lt"/>
              </a:rPr>
              <a:t>But only 3 presented on the app</a:t>
            </a:r>
            <a:endParaRPr lang="zh-CN" alt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730739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7BF65-090C-FA37-C0DF-88CE36AF0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0D146F-779F-E91B-AFFD-FCA46A332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 be dangerous (Serious case)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410377-C9C4-9BBA-7CE6-9A12A97D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74008F2-BBD4-B9D1-166E-F5C06453BE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308" b="1018"/>
          <a:stretch/>
        </p:blipFill>
        <p:spPr>
          <a:xfrm>
            <a:off x="251520" y="1429814"/>
            <a:ext cx="3662659" cy="28083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C5C5C8-FA05-3799-BAB5-9B45E47304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288" y="1320700"/>
            <a:ext cx="4696868" cy="293781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41BB04E-4C9A-5793-7668-E05F52155A11}"/>
              </a:ext>
            </a:extLst>
          </p:cNvPr>
          <p:cNvSpPr/>
          <p:nvPr/>
        </p:nvSpPr>
        <p:spPr>
          <a:xfrm>
            <a:off x="251520" y="4585692"/>
            <a:ext cx="86522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" altLang="zh-CN">
                <a:latin typeface="Arial" panose="020B0604020202020204" pitchFamily="34" charset="0"/>
                <a:cs typeface="Arial" panose="020B0604020202020204" pitchFamily="34" charset="0"/>
              </a:rPr>
              <a:t>The equipment control task did not properly synchronize with the operator interface task, so that race conditions occurred if the operator changed the setup too quickly.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" altLang="zh-CN">
                <a:latin typeface="Arial" panose="020B0604020202020204" pitchFamily="34" charset="0"/>
                <a:cs typeface="Arial" panose="020B0604020202020204" pitchFamily="34" charset="0"/>
              </a:rPr>
              <a:t>n three cases, the injured patients later died as a result of the overdose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8723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9A8A67-1974-B0AF-EB99-6929C10E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Race condition may be dangerous 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687A2C2F-C0AB-AED2-E431-A42FC2659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958864"/>
            <a:ext cx="8229600" cy="1916168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18803D-22BC-5C4A-F93B-D7C536A1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40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0435334-58E1-224B-C2F6-4D45735B3523}"/>
              </a:ext>
            </a:extLst>
          </p:cNvPr>
          <p:cNvSpPr txBox="1"/>
          <p:nvPr/>
        </p:nvSpPr>
        <p:spPr>
          <a:xfrm>
            <a:off x="107504" y="5284460"/>
            <a:ext cx="52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https://aws.amazon.com/cn/message/101925/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C5DBEF42-3CCA-918E-0952-2E301C4EB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576" y="3325210"/>
            <a:ext cx="10166525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181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C2456-5EA6-7036-125E-B2069938E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EE0CDA-8C04-90D3-6F21-5769E4165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Race condition may be dangerous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FE55CA-7113-1756-B335-3785B1309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41</a:t>
            </a:fld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D7F6C7C-1B0C-BA22-8AAB-7B2B3360F58F}"/>
              </a:ext>
            </a:extLst>
          </p:cNvPr>
          <p:cNvSpPr txBox="1"/>
          <p:nvPr/>
        </p:nvSpPr>
        <p:spPr>
          <a:xfrm>
            <a:off x="107504" y="5284460"/>
            <a:ext cx="52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https://aws.amazon.com/cn/message/101925/</a:t>
            </a: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111F2749-D6A9-8005-449C-A9B9253A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Simplified process </a:t>
            </a:r>
          </a:p>
          <a:p>
            <a:r>
              <a:rPr lang="en-US" altLang="zh-CN" dirty="0"/>
              <a:t>T1:  </a:t>
            </a:r>
          </a:p>
          <a:p>
            <a:pPr lvl="1"/>
            <a:r>
              <a:rPr lang="en-US" altLang="zh-CN" dirty="0"/>
              <a:t>Update the plan (to  15:07)</a:t>
            </a:r>
          </a:p>
          <a:p>
            <a:pPr lvl="1"/>
            <a:r>
              <a:rPr lang="en-US" altLang="zh-CN" dirty="0"/>
              <a:t>Cleanup plans older than 15:07</a:t>
            </a:r>
          </a:p>
          <a:p>
            <a:r>
              <a:rPr lang="en-US" altLang="zh-CN" dirty="0"/>
              <a:t>T2:  </a:t>
            </a:r>
          </a:p>
          <a:p>
            <a:pPr lvl="1"/>
            <a:r>
              <a:rPr lang="en-US" altLang="zh-CN" dirty="0"/>
              <a:t>Update the plan (to  16:07)</a:t>
            </a:r>
          </a:p>
          <a:p>
            <a:pPr lvl="1"/>
            <a:r>
              <a:rPr lang="en-US" altLang="zh-CN" dirty="0"/>
              <a:t>Cleanup plans older than 16:07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570080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82F88B-1714-2135-AC7E-C6D123FD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strong consistency model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013BAF-5506-1374-1230-62599EA0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44416"/>
          </a:xfrm>
        </p:spPr>
        <p:txBody>
          <a:bodyPr/>
          <a:lstStyle/>
          <a:p>
            <a:r>
              <a:rPr kumimoji="1" lang="en" altLang="zh-CN" dirty="0"/>
              <a:t>It's easy for users to reason about correctness assuming </a:t>
            </a:r>
          </a:p>
          <a:p>
            <a:pPr lvl="1"/>
            <a:r>
              <a:rPr kumimoji="1" lang="en" altLang="zh-CN" dirty="0"/>
              <a:t>Everything has only one-copy </a:t>
            </a:r>
            <a:endParaRPr kumimoji="1" lang="en-US" altLang="zh-CN" dirty="0"/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The overall behavior is equivalent to some serial behavior</a:t>
            </a:r>
          </a:p>
          <a:p>
            <a:pPr lvl="1"/>
            <a:r>
              <a:rPr lang="en" altLang="zh-CN" dirty="0"/>
              <a:t>The operations that need to be executed in an atomic unit (usually called operations belonging to a transaction) are executed on a machine </a:t>
            </a:r>
            <a:r>
              <a:rPr lang="en" altLang="zh-CN" dirty="0">
                <a:solidFill>
                  <a:schemeClr val="tx1"/>
                </a:solidFill>
              </a:rPr>
              <a:t>that </a:t>
            </a:r>
            <a:r>
              <a:rPr kumimoji="1" lang="en-US" altLang="zh-CN" dirty="0">
                <a:solidFill>
                  <a:schemeClr val="tx1"/>
                </a:solidFill>
              </a:rPr>
              <a:t>happens completely or not at all (all-or-nothing atomicity)</a:t>
            </a:r>
          </a:p>
          <a:p>
            <a:endParaRPr kumimoji="1" lang="en-US" altLang="zh-CN" b="1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68E6D10-D66F-F485-A794-41D75CFE8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42</a:t>
            </a:fld>
            <a:endParaRPr lang="zh-CN" altLang="en-US" dirty="0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A8A78A0C-449E-C719-394E-3A498104E67F}"/>
              </a:ext>
            </a:extLst>
          </p:cNvPr>
          <p:cNvSpPr/>
          <p:nvPr/>
        </p:nvSpPr>
        <p:spPr>
          <a:xfrm>
            <a:off x="302840" y="1849388"/>
            <a:ext cx="380728" cy="504056"/>
          </a:xfrm>
          <a:prstGeom prst="rightArrow">
            <a:avLst/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506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E0F9DABE-777C-CE16-2656-DAB1C0ACF122}"/>
              </a:ext>
            </a:extLst>
          </p:cNvPr>
          <p:cNvCxnSpPr>
            <a:cxnSpLocks/>
          </p:cNvCxnSpPr>
          <p:nvPr/>
        </p:nvCxnSpPr>
        <p:spPr>
          <a:xfrm>
            <a:off x="4372421" y="4395678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707C3F-C6B0-CE67-87EA-73695AE34E6C}"/>
              </a:ext>
            </a:extLst>
          </p:cNvPr>
          <p:cNvCxnSpPr>
            <a:cxnSpLocks/>
          </p:cNvCxnSpPr>
          <p:nvPr/>
        </p:nvCxnSpPr>
        <p:spPr>
          <a:xfrm flipV="1">
            <a:off x="4731012" y="4346420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D32DCC8-0A83-736D-3736-A7D30CF05AB8}"/>
              </a:ext>
            </a:extLst>
          </p:cNvPr>
          <p:cNvCxnSpPr/>
          <p:nvPr/>
        </p:nvCxnSpPr>
        <p:spPr>
          <a:xfrm>
            <a:off x="-180528" y="3612759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D942197-AA39-518E-8914-5353BEA9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serial execution of reads/writes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A7DF7F-3061-5EE1-A5EC-8BD47337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43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45F0015-5562-23BF-C3F5-ED71C5B68AA0}"/>
              </a:ext>
            </a:extLst>
          </p:cNvPr>
          <p:cNvCxnSpPr/>
          <p:nvPr/>
        </p:nvCxnSpPr>
        <p:spPr>
          <a:xfrm>
            <a:off x="971600" y="1956575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0418F89-7B27-E927-B259-DC4D1D6F6EBF}"/>
              </a:ext>
            </a:extLst>
          </p:cNvPr>
          <p:cNvSpPr txBox="1"/>
          <p:nvPr/>
        </p:nvSpPr>
        <p:spPr>
          <a:xfrm>
            <a:off x="8050416" y="177190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8" name="Can 10">
            <a:extLst>
              <a:ext uri="{FF2B5EF4-FFF2-40B4-BE49-F238E27FC236}">
                <a16:creationId xmlns:a16="http://schemas.microsoft.com/office/drawing/2014/main" id="{B89634E7-7286-8B22-B59B-FA240F1A8518}"/>
              </a:ext>
            </a:extLst>
          </p:cNvPr>
          <p:cNvSpPr/>
          <p:nvPr/>
        </p:nvSpPr>
        <p:spPr>
          <a:xfrm>
            <a:off x="716600" y="21005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0">
            <a:extLst>
              <a:ext uri="{FF2B5EF4-FFF2-40B4-BE49-F238E27FC236}">
                <a16:creationId xmlns:a16="http://schemas.microsoft.com/office/drawing/2014/main" id="{3F8A9DE9-CB73-80CA-B8C2-BE44112C7C81}"/>
              </a:ext>
            </a:extLst>
          </p:cNvPr>
          <p:cNvSpPr/>
          <p:nvPr/>
        </p:nvSpPr>
        <p:spPr>
          <a:xfrm>
            <a:off x="716600" y="2604649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0E1240-56B4-3C49-2453-D7DEA7BD7854}"/>
              </a:ext>
            </a:extLst>
          </p:cNvPr>
          <p:cNvSpPr txBox="1"/>
          <p:nvPr/>
        </p:nvSpPr>
        <p:spPr>
          <a:xfrm>
            <a:off x="590216" y="309965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</a:t>
            </a:r>
            <a:r>
              <a:rPr kumimoji="1" lang="en-US" altLang="zh-CN" dirty="0" err="1"/>
              <a:t>KVSes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3FF281B-485F-0B4B-F44B-C6BC52A85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771909"/>
            <a:ext cx="409684" cy="4096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667916-D9DA-E9B5-8587-39F6BD946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004" y="2865341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BCC0679-1211-094C-83F8-C469BDAD7F6C}"/>
              </a:ext>
            </a:extLst>
          </p:cNvPr>
          <p:cNvCxnSpPr>
            <a:cxnSpLocks/>
          </p:cNvCxnSpPr>
          <p:nvPr/>
        </p:nvCxnSpPr>
        <p:spPr>
          <a:xfrm>
            <a:off x="3151071" y="2157976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5599F09-E3EA-C8DB-D72B-93CAAEE9C4C1}"/>
              </a:ext>
            </a:extLst>
          </p:cNvPr>
          <p:cNvSpPr/>
          <p:nvPr/>
        </p:nvSpPr>
        <p:spPr>
          <a:xfrm>
            <a:off x="590216" y="2033079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B3ED16-E95F-5E18-83D8-E86496CD2AAB}"/>
              </a:ext>
            </a:extLst>
          </p:cNvPr>
          <p:cNvSpPr txBox="1"/>
          <p:nvPr/>
        </p:nvSpPr>
        <p:spPr>
          <a:xfrm>
            <a:off x="1352984" y="2406938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D177111D-04ED-40BB-F2FE-FBF2A5EF72BC}"/>
              </a:ext>
            </a:extLst>
          </p:cNvPr>
          <p:cNvCxnSpPr>
            <a:stCxn id="18" idx="3"/>
          </p:cNvCxnSpPr>
          <p:nvPr/>
        </p:nvCxnSpPr>
        <p:spPr>
          <a:xfrm>
            <a:off x="2927755" y="2591604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329FB1F7-EDD0-1DC6-723A-C65E956FF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34" y="1225710"/>
            <a:ext cx="460403" cy="460403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75E0040-C94F-FCB9-5564-8F6E9BE9134D}"/>
              </a:ext>
            </a:extLst>
          </p:cNvPr>
          <p:cNvCxnSpPr>
            <a:cxnSpLocks/>
          </p:cNvCxnSpPr>
          <p:nvPr/>
        </p:nvCxnSpPr>
        <p:spPr>
          <a:xfrm>
            <a:off x="3623279" y="1709327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1FEB2C0-04D1-5BC4-2455-75E81E20EB21}"/>
              </a:ext>
            </a:extLst>
          </p:cNvPr>
          <p:cNvCxnSpPr>
            <a:cxnSpLocks/>
          </p:cNvCxnSpPr>
          <p:nvPr/>
        </p:nvCxnSpPr>
        <p:spPr>
          <a:xfrm flipV="1">
            <a:off x="3462980" y="2672786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7C8AC877-06C9-703B-4544-89036C00DEE6}"/>
              </a:ext>
            </a:extLst>
          </p:cNvPr>
          <p:cNvCxnSpPr>
            <a:cxnSpLocks/>
          </p:cNvCxnSpPr>
          <p:nvPr/>
        </p:nvCxnSpPr>
        <p:spPr>
          <a:xfrm>
            <a:off x="4928632" y="2676463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7456CCD-CF32-1A6A-C280-CC8EA9DBB101}"/>
              </a:ext>
            </a:extLst>
          </p:cNvPr>
          <p:cNvCxnSpPr>
            <a:cxnSpLocks/>
          </p:cNvCxnSpPr>
          <p:nvPr/>
        </p:nvCxnSpPr>
        <p:spPr>
          <a:xfrm flipV="1">
            <a:off x="5220619" y="1587758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9112F38-F9B8-9287-CD83-7520124EC8A3}"/>
              </a:ext>
            </a:extLst>
          </p:cNvPr>
          <p:cNvCxnSpPr>
            <a:cxnSpLocks/>
          </p:cNvCxnSpPr>
          <p:nvPr/>
        </p:nvCxnSpPr>
        <p:spPr>
          <a:xfrm flipV="1">
            <a:off x="5755844" y="2089222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AD3AA78-3E6F-5825-838E-28885B1B914D}"/>
              </a:ext>
            </a:extLst>
          </p:cNvPr>
          <p:cNvSpPr txBox="1"/>
          <p:nvPr/>
        </p:nvSpPr>
        <p:spPr>
          <a:xfrm>
            <a:off x="5755844" y="2668595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concurrently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F8C204-C0EF-CDDF-1931-6BB375E6153E}"/>
              </a:ext>
            </a:extLst>
          </p:cNvPr>
          <p:cNvSpPr/>
          <p:nvPr/>
        </p:nvSpPr>
        <p:spPr>
          <a:xfrm>
            <a:off x="4068805" y="3335317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C0AF6B96-A49C-5D9E-32C4-FC62D05049D4}"/>
              </a:ext>
            </a:extLst>
          </p:cNvPr>
          <p:cNvCxnSpPr/>
          <p:nvPr/>
        </p:nvCxnSpPr>
        <p:spPr>
          <a:xfrm>
            <a:off x="925252" y="4155011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5A6E3A62-E4A2-000A-1734-11AEA15C50A4}"/>
              </a:ext>
            </a:extLst>
          </p:cNvPr>
          <p:cNvSpPr txBox="1"/>
          <p:nvPr/>
        </p:nvSpPr>
        <p:spPr>
          <a:xfrm>
            <a:off x="8041964" y="3925526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36" name="Can 10">
            <a:extLst>
              <a:ext uri="{FF2B5EF4-FFF2-40B4-BE49-F238E27FC236}">
                <a16:creationId xmlns:a16="http://schemas.microsoft.com/office/drawing/2014/main" id="{BDB521CB-3437-F7C3-C712-8ED8E0B8D687}"/>
              </a:ext>
            </a:extLst>
          </p:cNvPr>
          <p:cNvSpPr/>
          <p:nvPr/>
        </p:nvSpPr>
        <p:spPr>
          <a:xfrm>
            <a:off x="467544" y="4530842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82F165B-F33F-2C74-2098-DDB3685ECC36}"/>
              </a:ext>
            </a:extLst>
          </p:cNvPr>
          <p:cNvCxnSpPr/>
          <p:nvPr/>
        </p:nvCxnSpPr>
        <p:spPr>
          <a:xfrm>
            <a:off x="2927754" y="4805689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605E1D2E-2B21-F2EA-B3A5-2E1327886F45}"/>
              </a:ext>
            </a:extLst>
          </p:cNvPr>
          <p:cNvSpPr txBox="1"/>
          <p:nvPr/>
        </p:nvSpPr>
        <p:spPr>
          <a:xfrm>
            <a:off x="962322" y="4576400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KVS</a:t>
            </a:r>
            <a:endParaRPr lang="zh-CN" altLang="en-US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5CBA0AB-95A6-C217-7119-D39E77D69459}"/>
              </a:ext>
            </a:extLst>
          </p:cNvPr>
          <p:cNvCxnSpPr>
            <a:cxnSpLocks/>
          </p:cNvCxnSpPr>
          <p:nvPr/>
        </p:nvCxnSpPr>
        <p:spPr>
          <a:xfrm>
            <a:off x="3322858" y="439567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0384979-CEA6-8726-A355-E36699C97A32}"/>
              </a:ext>
            </a:extLst>
          </p:cNvPr>
          <p:cNvCxnSpPr>
            <a:cxnSpLocks/>
          </p:cNvCxnSpPr>
          <p:nvPr/>
        </p:nvCxnSpPr>
        <p:spPr>
          <a:xfrm flipV="1">
            <a:off x="3681449" y="4346420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6F1A8FAD-8488-95CD-4784-22F880172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296" y="4169829"/>
            <a:ext cx="409684" cy="40968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3279928-39A3-F4BC-66A8-2F68B9CBA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301" y="4180991"/>
            <a:ext cx="433290" cy="43329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ADEAE26-6E89-D94D-E2AA-BF9CDCC3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800" y="4162913"/>
            <a:ext cx="418976" cy="418976"/>
          </a:xfrm>
          <a:prstGeom prst="rect">
            <a:avLst/>
          </a:prstGeom>
        </p:spPr>
      </p:pic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2185ECF7-1375-C0D7-C0A1-09C26957A097}"/>
              </a:ext>
            </a:extLst>
          </p:cNvPr>
          <p:cNvCxnSpPr>
            <a:cxnSpLocks/>
          </p:cNvCxnSpPr>
          <p:nvPr/>
        </p:nvCxnSpPr>
        <p:spPr>
          <a:xfrm>
            <a:off x="5555893" y="4420678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9B034593-3303-B32B-6369-CBA1E26A9F8E}"/>
              </a:ext>
            </a:extLst>
          </p:cNvPr>
          <p:cNvCxnSpPr>
            <a:cxnSpLocks/>
          </p:cNvCxnSpPr>
          <p:nvPr/>
        </p:nvCxnSpPr>
        <p:spPr>
          <a:xfrm flipV="1">
            <a:off x="5914484" y="4371420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39DA7568-14E3-1A67-52AE-89CFF8F83153}"/>
              </a:ext>
            </a:extLst>
          </p:cNvPr>
          <p:cNvSpPr txBox="1"/>
          <p:nvPr/>
        </p:nvSpPr>
        <p:spPr>
          <a:xfrm>
            <a:off x="2889526" y="5024292"/>
            <a:ext cx="6254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Reads/writes are executed </a:t>
            </a:r>
            <a:r>
              <a:rPr kumimoji="1" lang="en-US" altLang="zh-CN" b="1" dirty="0">
                <a:solidFill>
                  <a:srgbClr val="C00000"/>
                </a:solidFill>
              </a:rPr>
              <a:t>logically in a serial manner</a:t>
            </a:r>
            <a:r>
              <a:rPr kumimoji="1" lang="en-US" altLang="zh-CN" dirty="0"/>
              <a:t>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63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/>
      <p:bldP spid="36" grpId="0" animBg="1"/>
      <p:bldP spid="38" grpId="0"/>
      <p:bldP spid="5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E0F9DABE-777C-CE16-2656-DAB1C0ACF122}"/>
              </a:ext>
            </a:extLst>
          </p:cNvPr>
          <p:cNvCxnSpPr>
            <a:cxnSpLocks/>
          </p:cNvCxnSpPr>
          <p:nvPr/>
        </p:nvCxnSpPr>
        <p:spPr>
          <a:xfrm>
            <a:off x="4372421" y="4395678"/>
            <a:ext cx="204842" cy="423056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AB707C3F-C6B0-CE67-87EA-73695AE34E6C}"/>
              </a:ext>
            </a:extLst>
          </p:cNvPr>
          <p:cNvCxnSpPr>
            <a:cxnSpLocks/>
          </p:cNvCxnSpPr>
          <p:nvPr/>
        </p:nvCxnSpPr>
        <p:spPr>
          <a:xfrm flipV="1">
            <a:off x="4731012" y="4346420"/>
            <a:ext cx="256316" cy="498899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D32DCC8-0A83-736D-3736-A7D30CF05AB8}"/>
              </a:ext>
            </a:extLst>
          </p:cNvPr>
          <p:cNvCxnSpPr/>
          <p:nvPr/>
        </p:nvCxnSpPr>
        <p:spPr>
          <a:xfrm>
            <a:off x="-180528" y="3612759"/>
            <a:ext cx="949526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3D942197-AA39-518E-8914-5353BEA9E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One step further: serial execution of actions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A7DF7F-3061-5EE1-A5EC-8BD47337F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44</a:t>
            </a:fld>
            <a:endParaRPr lang="zh-CN" altLang="en-US" dirty="0"/>
          </a:p>
        </p:txBody>
      </p:sp>
      <p:cxnSp>
        <p:nvCxnSpPr>
          <p:cNvPr id="5" name="直线连接符 4">
            <a:extLst>
              <a:ext uri="{FF2B5EF4-FFF2-40B4-BE49-F238E27FC236}">
                <a16:creationId xmlns:a16="http://schemas.microsoft.com/office/drawing/2014/main" id="{C45F0015-5562-23BF-C3F5-ED71C5B68AA0}"/>
              </a:ext>
            </a:extLst>
          </p:cNvPr>
          <p:cNvCxnSpPr/>
          <p:nvPr/>
        </p:nvCxnSpPr>
        <p:spPr>
          <a:xfrm>
            <a:off x="971600" y="1956575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00418F89-7B27-E927-B259-DC4D1D6F6EBF}"/>
              </a:ext>
            </a:extLst>
          </p:cNvPr>
          <p:cNvSpPr txBox="1"/>
          <p:nvPr/>
        </p:nvSpPr>
        <p:spPr>
          <a:xfrm>
            <a:off x="8050416" y="1771909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8" name="Can 10">
            <a:extLst>
              <a:ext uri="{FF2B5EF4-FFF2-40B4-BE49-F238E27FC236}">
                <a16:creationId xmlns:a16="http://schemas.microsoft.com/office/drawing/2014/main" id="{B89634E7-7286-8B22-B59B-FA240F1A8518}"/>
              </a:ext>
            </a:extLst>
          </p:cNvPr>
          <p:cNvSpPr/>
          <p:nvPr/>
        </p:nvSpPr>
        <p:spPr>
          <a:xfrm>
            <a:off x="716600" y="2100591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Can 10">
            <a:extLst>
              <a:ext uri="{FF2B5EF4-FFF2-40B4-BE49-F238E27FC236}">
                <a16:creationId xmlns:a16="http://schemas.microsoft.com/office/drawing/2014/main" id="{3F8A9DE9-CB73-80CA-B8C2-BE44112C7C81}"/>
              </a:ext>
            </a:extLst>
          </p:cNvPr>
          <p:cNvSpPr/>
          <p:nvPr/>
        </p:nvSpPr>
        <p:spPr>
          <a:xfrm>
            <a:off x="716600" y="2604649"/>
            <a:ext cx="51000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50E1240-56B4-3C49-2453-D7DEA7BD7854}"/>
              </a:ext>
            </a:extLst>
          </p:cNvPr>
          <p:cNvSpPr txBox="1"/>
          <p:nvPr/>
        </p:nvSpPr>
        <p:spPr>
          <a:xfrm>
            <a:off x="590216" y="3099651"/>
            <a:ext cx="2181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Replicated </a:t>
            </a:r>
            <a:r>
              <a:rPr kumimoji="1" lang="en-US" altLang="zh-CN" dirty="0" err="1"/>
              <a:t>KVSes</a:t>
            </a:r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3FF281B-485F-0B4B-F44B-C6BC52A85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1771909"/>
            <a:ext cx="409684" cy="40968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B667916-D9DA-E9B5-8587-39F6BD946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4004" y="2865341"/>
            <a:ext cx="418976" cy="418976"/>
          </a:xfrm>
          <a:prstGeom prst="rect">
            <a:avLst/>
          </a:prstGeom>
        </p:spPr>
      </p:pic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BCC0679-1211-094C-83F8-C469BDAD7F6C}"/>
              </a:ext>
            </a:extLst>
          </p:cNvPr>
          <p:cNvCxnSpPr>
            <a:cxnSpLocks/>
          </p:cNvCxnSpPr>
          <p:nvPr/>
        </p:nvCxnSpPr>
        <p:spPr>
          <a:xfrm>
            <a:off x="3151071" y="2157976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25599F09-E3EA-C8DB-D72B-93CAAEE9C4C1}"/>
              </a:ext>
            </a:extLst>
          </p:cNvPr>
          <p:cNvSpPr/>
          <p:nvPr/>
        </p:nvSpPr>
        <p:spPr>
          <a:xfrm>
            <a:off x="590216" y="2033079"/>
            <a:ext cx="957448" cy="1039710"/>
          </a:xfrm>
          <a:prstGeom prst="rect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FB3ED16-E95F-5E18-83D8-E86496CD2AAB}"/>
              </a:ext>
            </a:extLst>
          </p:cNvPr>
          <p:cNvSpPr txBox="1"/>
          <p:nvPr/>
        </p:nvSpPr>
        <p:spPr>
          <a:xfrm>
            <a:off x="1352984" y="2406938"/>
            <a:ext cx="157477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The system</a:t>
            </a:r>
            <a:endParaRPr lang="zh-CN" altLang="en-US" dirty="0"/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D177111D-04ED-40BB-F2FE-FBF2A5EF72BC}"/>
              </a:ext>
            </a:extLst>
          </p:cNvPr>
          <p:cNvCxnSpPr>
            <a:stCxn id="18" idx="3"/>
          </p:cNvCxnSpPr>
          <p:nvPr/>
        </p:nvCxnSpPr>
        <p:spPr>
          <a:xfrm>
            <a:off x="2927755" y="2591604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329FB1F7-EDD0-1DC6-723A-C65E956FF5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134" y="1225710"/>
            <a:ext cx="460403" cy="460403"/>
          </a:xfrm>
          <a:prstGeom prst="rect">
            <a:avLst/>
          </a:prstGeom>
        </p:spPr>
      </p:pic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75E0040-C94F-FCB9-5564-8F6E9BE9134D}"/>
              </a:ext>
            </a:extLst>
          </p:cNvPr>
          <p:cNvCxnSpPr>
            <a:cxnSpLocks/>
          </p:cNvCxnSpPr>
          <p:nvPr/>
        </p:nvCxnSpPr>
        <p:spPr>
          <a:xfrm>
            <a:off x="3623279" y="1709327"/>
            <a:ext cx="372657" cy="814140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61FEB2C0-04D1-5BC4-2455-75E81E20EB21}"/>
              </a:ext>
            </a:extLst>
          </p:cNvPr>
          <p:cNvCxnSpPr>
            <a:cxnSpLocks/>
          </p:cNvCxnSpPr>
          <p:nvPr/>
        </p:nvCxnSpPr>
        <p:spPr>
          <a:xfrm flipV="1">
            <a:off x="3462980" y="2672786"/>
            <a:ext cx="377548" cy="498041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7C8AC877-06C9-703B-4544-89036C00DEE6}"/>
              </a:ext>
            </a:extLst>
          </p:cNvPr>
          <p:cNvCxnSpPr>
            <a:cxnSpLocks/>
          </p:cNvCxnSpPr>
          <p:nvPr/>
        </p:nvCxnSpPr>
        <p:spPr>
          <a:xfrm>
            <a:off x="4928632" y="2676463"/>
            <a:ext cx="435419" cy="490685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47456CCD-CF32-1A6A-C280-CC8EA9DBB101}"/>
              </a:ext>
            </a:extLst>
          </p:cNvPr>
          <p:cNvCxnSpPr>
            <a:cxnSpLocks/>
          </p:cNvCxnSpPr>
          <p:nvPr/>
        </p:nvCxnSpPr>
        <p:spPr>
          <a:xfrm flipV="1">
            <a:off x="5220619" y="1587758"/>
            <a:ext cx="460403" cy="1002928"/>
          </a:xfrm>
          <a:prstGeom prst="straightConnector1">
            <a:avLst/>
          </a:prstGeom>
          <a:ln w="158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A9112F38-F9B8-9287-CD83-7520124EC8A3}"/>
              </a:ext>
            </a:extLst>
          </p:cNvPr>
          <p:cNvCxnSpPr>
            <a:cxnSpLocks/>
          </p:cNvCxnSpPr>
          <p:nvPr/>
        </p:nvCxnSpPr>
        <p:spPr>
          <a:xfrm flipV="1">
            <a:off x="5755844" y="2089222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AAD3AA78-3E6F-5825-838E-28885B1B914D}"/>
              </a:ext>
            </a:extLst>
          </p:cNvPr>
          <p:cNvSpPr txBox="1"/>
          <p:nvPr/>
        </p:nvSpPr>
        <p:spPr>
          <a:xfrm>
            <a:off x="5755844" y="2668595"/>
            <a:ext cx="26715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trike="sngStrike" dirty="0"/>
              <a:t>Reads/writes </a:t>
            </a:r>
            <a:r>
              <a:rPr kumimoji="1" lang="en-US" altLang="zh-CN" dirty="0"/>
              <a:t>are executed concurrently</a:t>
            </a:r>
            <a:endParaRPr lang="zh-CN" altLang="en-US" dirty="0"/>
          </a:p>
        </p:txBody>
      </p:sp>
      <p:sp>
        <p:nvSpPr>
          <p:cNvPr id="32" name="下箭头 31">
            <a:extLst>
              <a:ext uri="{FF2B5EF4-FFF2-40B4-BE49-F238E27FC236}">
                <a16:creationId xmlns:a16="http://schemas.microsoft.com/office/drawing/2014/main" id="{4DF8C204-C0EF-CDDF-1931-6BB375E6153E}"/>
              </a:ext>
            </a:extLst>
          </p:cNvPr>
          <p:cNvSpPr/>
          <p:nvPr/>
        </p:nvSpPr>
        <p:spPr>
          <a:xfrm>
            <a:off x="4068805" y="3335317"/>
            <a:ext cx="790365" cy="576064"/>
          </a:xfrm>
          <a:prstGeom prst="downArrow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solid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C0AF6B96-A49C-5D9E-32C4-FC62D05049D4}"/>
              </a:ext>
            </a:extLst>
          </p:cNvPr>
          <p:cNvCxnSpPr/>
          <p:nvPr/>
        </p:nvCxnSpPr>
        <p:spPr>
          <a:xfrm>
            <a:off x="925252" y="4155011"/>
            <a:ext cx="6984776" cy="0"/>
          </a:xfrm>
          <a:prstGeom prst="line">
            <a:avLst/>
          </a:prstGeom>
          <a:ln w="127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5A6E3A62-E4A2-000A-1734-11AEA15C50A4}"/>
              </a:ext>
            </a:extLst>
          </p:cNvPr>
          <p:cNvSpPr txBox="1"/>
          <p:nvPr/>
        </p:nvSpPr>
        <p:spPr>
          <a:xfrm>
            <a:off x="8041964" y="3925526"/>
            <a:ext cx="1272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36" name="Can 10">
            <a:extLst>
              <a:ext uri="{FF2B5EF4-FFF2-40B4-BE49-F238E27FC236}">
                <a16:creationId xmlns:a16="http://schemas.microsoft.com/office/drawing/2014/main" id="{BDB521CB-3437-F7C3-C712-8ED8E0B8D687}"/>
              </a:ext>
            </a:extLst>
          </p:cNvPr>
          <p:cNvSpPr/>
          <p:nvPr/>
        </p:nvSpPr>
        <p:spPr>
          <a:xfrm>
            <a:off x="467544" y="4530842"/>
            <a:ext cx="581190" cy="390000"/>
          </a:xfrm>
          <a:prstGeom prst="can">
            <a:avLst>
              <a:gd name="adj" fmla="val 50000"/>
            </a:avLst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rtlCol="0" anchor="ctr"/>
          <a:lstStyle/>
          <a:p>
            <a:pPr algn="ctr"/>
            <a:endParaRPr lang="zh-CN" altLang="en-US" sz="2333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D82F165B-F33F-2C74-2098-DDB3685ECC36}"/>
              </a:ext>
            </a:extLst>
          </p:cNvPr>
          <p:cNvCxnSpPr/>
          <p:nvPr/>
        </p:nvCxnSpPr>
        <p:spPr>
          <a:xfrm>
            <a:off x="2927754" y="4805689"/>
            <a:ext cx="5028621" cy="130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605E1D2E-2B21-F2EA-B3A5-2E1327886F45}"/>
              </a:ext>
            </a:extLst>
          </p:cNvPr>
          <p:cNvSpPr txBox="1"/>
          <p:nvPr/>
        </p:nvSpPr>
        <p:spPr>
          <a:xfrm>
            <a:off x="962322" y="4576400"/>
            <a:ext cx="21657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One</a:t>
            </a:r>
            <a:r>
              <a:rPr kumimoji="1" lang="en-US" altLang="zh-CN" dirty="0"/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logical</a:t>
            </a:r>
            <a:r>
              <a:rPr kumimoji="1" lang="en-US" altLang="zh-CN" dirty="0"/>
              <a:t> KVS</a:t>
            </a:r>
            <a:endParaRPr lang="zh-CN" altLang="en-US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F5CBA0AB-95A6-C217-7119-D39E77D69459}"/>
              </a:ext>
            </a:extLst>
          </p:cNvPr>
          <p:cNvCxnSpPr>
            <a:cxnSpLocks/>
          </p:cNvCxnSpPr>
          <p:nvPr/>
        </p:nvCxnSpPr>
        <p:spPr>
          <a:xfrm>
            <a:off x="3322858" y="4395678"/>
            <a:ext cx="204842" cy="423056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20384979-CEA6-8726-A355-E36699C97A32}"/>
              </a:ext>
            </a:extLst>
          </p:cNvPr>
          <p:cNvCxnSpPr>
            <a:cxnSpLocks/>
          </p:cNvCxnSpPr>
          <p:nvPr/>
        </p:nvCxnSpPr>
        <p:spPr>
          <a:xfrm flipV="1">
            <a:off x="3681449" y="4346420"/>
            <a:ext cx="256316" cy="498899"/>
          </a:xfrm>
          <a:prstGeom prst="straightConnector1">
            <a:avLst/>
          </a:prstGeom>
          <a:ln w="15875">
            <a:solidFill>
              <a:srgbClr val="C0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>
            <a:extLst>
              <a:ext uri="{FF2B5EF4-FFF2-40B4-BE49-F238E27FC236}">
                <a16:creationId xmlns:a16="http://schemas.microsoft.com/office/drawing/2014/main" id="{6F1A8FAD-8488-95CD-4784-22F880172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3296" y="4169829"/>
            <a:ext cx="409684" cy="40968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13279928-39A3-F4BC-66A8-2F68B9CBA1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5301" y="4180991"/>
            <a:ext cx="433290" cy="43329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AADEAE26-6E89-D94D-E2AA-BF9CDCC31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800" y="4162913"/>
            <a:ext cx="418976" cy="418976"/>
          </a:xfrm>
          <a:prstGeom prst="rect">
            <a:avLst/>
          </a:prstGeom>
        </p:spPr>
      </p:pic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2185ECF7-1375-C0D7-C0A1-09C26957A097}"/>
              </a:ext>
            </a:extLst>
          </p:cNvPr>
          <p:cNvCxnSpPr>
            <a:cxnSpLocks/>
          </p:cNvCxnSpPr>
          <p:nvPr/>
        </p:nvCxnSpPr>
        <p:spPr>
          <a:xfrm>
            <a:off x="5555893" y="4420678"/>
            <a:ext cx="204842" cy="423056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9B034593-3303-B32B-6369-CBA1E26A9F8E}"/>
              </a:ext>
            </a:extLst>
          </p:cNvPr>
          <p:cNvCxnSpPr>
            <a:cxnSpLocks/>
          </p:cNvCxnSpPr>
          <p:nvPr/>
        </p:nvCxnSpPr>
        <p:spPr>
          <a:xfrm flipV="1">
            <a:off x="5914484" y="4371420"/>
            <a:ext cx="256316" cy="498899"/>
          </a:xfrm>
          <a:prstGeom prst="straightConnector1">
            <a:avLst/>
          </a:prstGeom>
          <a:ln w="15875">
            <a:solidFill>
              <a:srgbClr val="0432FF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39DA7568-14E3-1A67-52AE-89CFF8F83153}"/>
              </a:ext>
            </a:extLst>
          </p:cNvPr>
          <p:cNvSpPr txBox="1"/>
          <p:nvPr/>
        </p:nvSpPr>
        <p:spPr>
          <a:xfrm>
            <a:off x="2913460" y="4872046"/>
            <a:ext cx="62544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trike="sngStrike" dirty="0"/>
              <a:t>Reads/writes </a:t>
            </a:r>
            <a:r>
              <a:rPr kumimoji="1" lang="en-US" altLang="zh-CN" dirty="0"/>
              <a:t>are executed </a:t>
            </a:r>
            <a:r>
              <a:rPr kumimoji="1" lang="en-US" altLang="zh-CN" b="1" dirty="0">
                <a:solidFill>
                  <a:srgbClr val="C00000"/>
                </a:solidFill>
              </a:rPr>
              <a:t>logically in a serial manner</a:t>
            </a:r>
            <a:r>
              <a:rPr kumimoji="1" lang="en-US" altLang="zh-CN" dirty="0"/>
              <a:t>.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E3A91A1-FC56-36D0-B6DE-D13A2BDA2231}"/>
              </a:ext>
            </a:extLst>
          </p:cNvPr>
          <p:cNvSpPr txBox="1"/>
          <p:nvPr/>
        </p:nvSpPr>
        <p:spPr>
          <a:xfrm>
            <a:off x="5992525" y="2352025"/>
            <a:ext cx="12868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Actions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4144D29-2559-0932-A8B6-681D9BD2488C}"/>
              </a:ext>
            </a:extLst>
          </p:cNvPr>
          <p:cNvSpPr txBox="1"/>
          <p:nvPr/>
        </p:nvSpPr>
        <p:spPr>
          <a:xfrm>
            <a:off x="3130798" y="5162605"/>
            <a:ext cx="128684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Actions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" name="左大括号 2">
            <a:extLst>
              <a:ext uri="{FF2B5EF4-FFF2-40B4-BE49-F238E27FC236}">
                <a16:creationId xmlns:a16="http://schemas.microsoft.com/office/drawing/2014/main" id="{526D6623-C5E4-3AC1-2446-3D599B9448E3}"/>
              </a:ext>
            </a:extLst>
          </p:cNvPr>
          <p:cNvSpPr/>
          <p:nvPr/>
        </p:nvSpPr>
        <p:spPr>
          <a:xfrm>
            <a:off x="6905705" y="1774537"/>
            <a:ext cx="216024" cy="8940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2111E4-9F45-20EE-9E92-71A57D918A7E}"/>
              </a:ext>
            </a:extLst>
          </p:cNvPr>
          <p:cNvSpPr/>
          <p:nvPr/>
        </p:nvSpPr>
        <p:spPr>
          <a:xfrm>
            <a:off x="7279367" y="1709327"/>
            <a:ext cx="1716837" cy="96713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F7B253-97F9-50FA-DFBD-8CF2165FA075}"/>
              </a:ext>
            </a:extLst>
          </p:cNvPr>
          <p:cNvSpPr txBox="1"/>
          <p:nvPr/>
        </p:nvSpPr>
        <p:spPr>
          <a:xfrm>
            <a:off x="7183296" y="1775580"/>
            <a:ext cx="47529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Read (A)</a:t>
            </a:r>
          </a:p>
          <a:p>
            <a:r>
              <a:rPr kumimoji="1" lang="en-US" altLang="zh-CN" dirty="0"/>
              <a:t>Write (B)</a:t>
            </a:r>
          </a:p>
          <a:p>
            <a:r>
              <a:rPr kumimoji="1" lang="en-US" altLang="zh-CN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991206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D221CB0D-CCF9-E941-9A0B-5783793E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Before-or-After</a:t>
            </a:r>
            <a:r>
              <a:rPr lang="zh-CN" altLang="en-US" dirty="0"/>
              <a:t> </a:t>
            </a:r>
            <a:r>
              <a:rPr lang="en-US" altLang="zh-CN" dirty="0"/>
              <a:t>Atomicity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B33C867-599F-8540-8DA7-3FDF624B8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AA7CAC-04A9-0F49-B21E-ECFE51C83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22507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9C84-FD38-2143-BB37-081DB99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Goal: </a:t>
            </a:r>
            <a:r>
              <a:rPr kumimoji="1" lang="en-US" altLang="zh-CN" dirty="0"/>
              <a:t>before-or-after atomicity (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Isolation)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2DA62-90BF-3C4E-915F-EF42C4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793604"/>
            <a:ext cx="8229600" cy="1152128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EE290E-8F7D-094E-9415-D3B7BC72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8B10800-0720-9049-A8BF-7E76820637DD}"/>
              </a:ext>
            </a:extLst>
          </p:cNvPr>
          <p:cNvSpPr txBox="1">
            <a:spLocks/>
          </p:cNvSpPr>
          <p:nvPr/>
        </p:nvSpPr>
        <p:spPr>
          <a:xfrm>
            <a:off x="302840" y="1129307"/>
            <a:ext cx="8229600" cy="1988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To prevent hazard produced by race condition, we need </a:t>
            </a:r>
            <a:r>
              <a:rPr kumimoji="1" lang="en" altLang="zh-CN" dirty="0">
                <a:solidFill>
                  <a:srgbClr val="C00000"/>
                </a:solidFill>
              </a:rPr>
              <a:t>a group of reads/writes</a:t>
            </a:r>
            <a:r>
              <a:rPr kumimoji="1" lang="en" altLang="zh-CN" dirty="0"/>
              <a:t> to be atomic </a:t>
            </a:r>
          </a:p>
          <a:p>
            <a:pPr lvl="1"/>
            <a:r>
              <a:rPr kumimoji="1" lang="en" altLang="zh-CN" dirty="0"/>
              <a:t>E.g., cannot see/overwrites the </a:t>
            </a:r>
            <a:r>
              <a:rPr lang="en" altLang="zh-CN" b="1" dirty="0"/>
              <a:t>intermediate</a:t>
            </a:r>
            <a:r>
              <a:rPr kumimoji="1" lang="en" altLang="zh-CN" dirty="0"/>
              <a:t> states of a concurrent action</a:t>
            </a:r>
          </a:p>
          <a:p>
            <a:pPr lvl="1"/>
            <a:r>
              <a:rPr kumimoji="1" lang="en" altLang="zh-CN" dirty="0"/>
              <a:t>A concurrent action may have multiple linearizable reads/writes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99E3FF6-705B-A24A-A2D9-7F9DF05A3FE3}"/>
              </a:ext>
            </a:extLst>
          </p:cNvPr>
          <p:cNvSpPr/>
          <p:nvPr/>
        </p:nvSpPr>
        <p:spPr>
          <a:xfrm>
            <a:off x="1655676" y="3468705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22929611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71C24C-B30F-DF41-A808-C3D1ED19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Use locking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1135FA-98CA-2441-A336-04035253A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kumimoji="1" lang="en-US" altLang="zh-CN" dirty="0"/>
              <a:t>Locks: </a:t>
            </a:r>
            <a:r>
              <a:rPr kumimoji="1" lang="en-US" altLang="zh-CN" b="0" dirty="0"/>
              <a:t>a data structure that </a:t>
            </a:r>
            <a:r>
              <a:rPr lang="en" altLang="zh-CN" b="0" dirty="0"/>
              <a:t>allows only one CPU acquire at a given time </a:t>
            </a:r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  <a:endParaRPr lang="en" altLang="zh-CN" dirty="0"/>
          </a:p>
          <a:p>
            <a:pPr lvl="1"/>
            <a:r>
              <a:rPr lang="en" altLang="zh-CN" dirty="0"/>
              <a:t>If the acquisition fails, then the CPU will wait until it is succeed </a:t>
            </a:r>
          </a:p>
          <a:p>
            <a:pPr lvl="1"/>
            <a:r>
              <a:rPr kumimoji="1" lang="en-US" altLang="zh-CN" dirty="0"/>
              <a:t>Example: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pthread_mutex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Implementing the locks efficiently is a broad topic </a:t>
            </a:r>
          </a:p>
          <a:p>
            <a:pPr lvl="1"/>
            <a:r>
              <a:rPr kumimoji="1" lang="en-US" altLang="zh-CN" dirty="0">
                <a:latin typeface="+mj-lt"/>
                <a:cs typeface="Consolas" panose="020B0609020204030204" pitchFamily="49" charset="0"/>
              </a:rPr>
              <a:t>And is non-trivial: out of the scope of this lecture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6C1AFB-B11F-2F46-91AE-2B7CE3945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43184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D2983F-05CF-E549-BADA-28A69927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7"/>
            <a:ext cx="9237712" cy="2888193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Locks: </a:t>
            </a:r>
            <a:r>
              <a:rPr kumimoji="1" lang="en-US" altLang="zh-CN" b="0" dirty="0"/>
              <a:t>a data structure that </a:t>
            </a:r>
            <a:r>
              <a:rPr lang="en" altLang="zh-CN" b="0" dirty="0"/>
              <a:t>allows only one CPU acquire at a given time </a:t>
            </a:r>
            <a:endParaRPr lang="en" altLang="zh-CN" dirty="0"/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  <a:endParaRPr lang="en" altLang="zh-CN" dirty="0"/>
          </a:p>
          <a:p>
            <a:pPr lvl="1"/>
            <a:r>
              <a:rPr lang="en" altLang="zh-CN" dirty="0"/>
              <a:t>If the acquisition fails, then the CPU will wait until it is succeed </a:t>
            </a:r>
          </a:p>
          <a:p>
            <a:pPr lvl="1"/>
            <a:r>
              <a:rPr kumimoji="1" lang="en-US" altLang="zh-CN" dirty="0"/>
              <a:t>Example: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pthread_mutex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Global lock: </a:t>
            </a:r>
          </a:p>
          <a:p>
            <a:pPr lvl="1"/>
            <a:r>
              <a:rPr kumimoji="1" lang="en-US" altLang="zh-CN" dirty="0"/>
              <a:t>The action must acquire the global lock before executing, and release it after it commits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7CA578D-3D36-A940-99AD-251D1039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0C64A20-01CF-6746-9A33-E68E9168B1E5}"/>
              </a:ext>
            </a:extLst>
          </p:cNvPr>
          <p:cNvSpPr/>
          <p:nvPr/>
        </p:nvSpPr>
        <p:spPr>
          <a:xfrm>
            <a:off x="302840" y="4327396"/>
            <a:ext cx="3240360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acct,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38D321A-0A1D-0047-9FDE-E3F5E366BD38}"/>
              </a:ext>
            </a:extLst>
          </p:cNvPr>
          <p:cNvSpPr/>
          <p:nvPr/>
        </p:nvSpPr>
        <p:spPr>
          <a:xfrm>
            <a:off x="4417640" y="4105443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10" name="右箭头 9">
            <a:extLst>
              <a:ext uri="{FF2B5EF4-FFF2-40B4-BE49-F238E27FC236}">
                <a16:creationId xmlns:a16="http://schemas.microsoft.com/office/drawing/2014/main" id="{5C996360-DC4A-CE48-9B1F-F5CDC7823373}"/>
              </a:ext>
            </a:extLst>
          </p:cNvPr>
          <p:cNvSpPr/>
          <p:nvPr/>
        </p:nvSpPr>
        <p:spPr>
          <a:xfrm>
            <a:off x="3764396" y="4425450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34481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内容占位符 11">
            <a:extLst>
              <a:ext uri="{FF2B5EF4-FFF2-40B4-BE49-F238E27FC236}">
                <a16:creationId xmlns:a16="http://schemas.microsoft.com/office/drawing/2014/main" id="{A2FB8BCF-ABC8-3549-9324-7CA9B0D5E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248" y="3738348"/>
            <a:ext cx="276342" cy="65896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global 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D2983F-05CF-E549-BADA-28A69927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3796716"/>
          </a:xfrm>
        </p:spPr>
        <p:txBody>
          <a:bodyPr/>
          <a:lstStyle/>
          <a:p>
            <a:r>
              <a:rPr kumimoji="1" lang="en-US" altLang="zh-CN" dirty="0"/>
              <a:t>Locks: </a:t>
            </a:r>
            <a:r>
              <a:rPr kumimoji="1" lang="en-US" altLang="zh-CN" b="0" dirty="0"/>
              <a:t>a data structure that </a:t>
            </a:r>
            <a:r>
              <a:rPr lang="en" altLang="zh-CN" b="0" dirty="0"/>
              <a:t>allows only one CPU acquire at a given time </a:t>
            </a:r>
            <a:endParaRPr lang="en" altLang="zh-CN" dirty="0"/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</a:p>
          <a:p>
            <a:r>
              <a:rPr kumimoji="1" lang="en-US" altLang="zh-CN" dirty="0"/>
              <a:t>Global lock: </a:t>
            </a:r>
          </a:p>
          <a:p>
            <a:pPr lvl="1"/>
            <a:r>
              <a:rPr kumimoji="1" lang="en-US" altLang="zh-CN" dirty="0"/>
              <a:t>The action must acquire the global lock before executing, and release it after it commits</a:t>
            </a:r>
          </a:p>
          <a:p>
            <a:r>
              <a:rPr kumimoji="1" lang="en-US" altLang="zh-CN" dirty="0"/>
              <a:t>Drawback: trade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correctness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lang="en-US" altLang="zh-CN" dirty="0">
                <a:ea typeface="MS PGothic" charset="0"/>
              </a:rPr>
              <a:t>Only allow one action to run at a time</a:t>
            </a:r>
          </a:p>
          <a:p>
            <a:pPr lvl="1"/>
            <a:r>
              <a:rPr lang="en-US" altLang="zh-CN" dirty="0">
                <a:ea typeface="MS PGothic" charset="0"/>
              </a:rPr>
              <a:t>Even they don’t read/write each other</a:t>
            </a:r>
          </a:p>
          <a:p>
            <a:pPr lvl="1"/>
            <a:r>
              <a:rPr lang="en-US" altLang="zh-CN" dirty="0">
                <a:ea typeface="MS PGothic" charset="0"/>
              </a:rPr>
              <a:t>Slower than the single-thread! </a:t>
            </a:r>
          </a:p>
          <a:p>
            <a:endParaRPr kumimoji="1"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D7803A29-10D9-EB4D-BBB0-E2614D22DD0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8520395" y="3400255"/>
            <a:ext cx="12045" cy="189670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B3DB18F0-E84F-8B43-8F69-A2E1CFE139E3}"/>
              </a:ext>
            </a:extLst>
          </p:cNvPr>
          <p:cNvSpPr/>
          <p:nvPr/>
        </p:nvSpPr>
        <p:spPr>
          <a:xfrm>
            <a:off x="8187922" y="5296962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167832-8EF2-1D4B-938F-AC8C966EF806}"/>
              </a:ext>
            </a:extLst>
          </p:cNvPr>
          <p:cNvSpPr/>
          <p:nvPr/>
        </p:nvSpPr>
        <p:spPr>
          <a:xfrm>
            <a:off x="5171434" y="332591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3" name="内容占位符 11">
            <a:extLst>
              <a:ext uri="{FF2B5EF4-FFF2-40B4-BE49-F238E27FC236}">
                <a16:creationId xmlns:a16="http://schemas.microsoft.com/office/drawing/2014/main" id="{70B44B1B-C57A-DD47-BE2C-73A3525DF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60" y="3710273"/>
            <a:ext cx="276342" cy="65896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D7BF163-DE47-FF44-93D2-15F8B73F5203}"/>
              </a:ext>
            </a:extLst>
          </p:cNvPr>
          <p:cNvSpPr/>
          <p:nvPr/>
        </p:nvSpPr>
        <p:spPr>
          <a:xfrm>
            <a:off x="5806046" y="3326638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85CA3D-3028-E749-AE42-E476ED298CDC}"/>
              </a:ext>
            </a:extLst>
          </p:cNvPr>
          <p:cNvSpPr/>
          <p:nvPr/>
        </p:nvSpPr>
        <p:spPr>
          <a:xfrm>
            <a:off x="5290407" y="3874898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98639C9-FC9D-0549-8B08-E837AEF9E3C8}"/>
              </a:ext>
            </a:extLst>
          </p:cNvPr>
          <p:cNvSpPr/>
          <p:nvPr/>
        </p:nvSpPr>
        <p:spPr>
          <a:xfrm>
            <a:off x="5940152" y="3874897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79F485F-C004-9D43-B8CE-5D76B5541FDC}"/>
              </a:ext>
            </a:extLst>
          </p:cNvPr>
          <p:cNvSpPr/>
          <p:nvPr/>
        </p:nvSpPr>
        <p:spPr>
          <a:xfrm>
            <a:off x="6886015" y="33252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EBB9F82-1EEE-904B-8A70-D96C5D7A0CBA}"/>
              </a:ext>
            </a:extLst>
          </p:cNvPr>
          <p:cNvSpPr/>
          <p:nvPr/>
        </p:nvSpPr>
        <p:spPr>
          <a:xfrm>
            <a:off x="7520627" y="332591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pic>
        <p:nvPicPr>
          <p:cNvPr id="20" name="内容占位符 11">
            <a:extLst>
              <a:ext uri="{FF2B5EF4-FFF2-40B4-BE49-F238E27FC236}">
                <a16:creationId xmlns:a16="http://schemas.microsoft.com/office/drawing/2014/main" id="{FCBDE823-3590-2D4C-8646-41ACC7A1F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58" y="3710273"/>
            <a:ext cx="276342" cy="1586689"/>
          </a:xfrm>
          <a:prstGeom prst="rect">
            <a:avLst/>
          </a:prstGeom>
        </p:spPr>
      </p:pic>
      <p:pic>
        <p:nvPicPr>
          <p:cNvPr id="21" name="内容占位符 11">
            <a:extLst>
              <a:ext uri="{FF2B5EF4-FFF2-40B4-BE49-F238E27FC236}">
                <a16:creationId xmlns:a16="http://schemas.microsoft.com/office/drawing/2014/main" id="{2CF1CA16-BC91-7943-9540-D845C618B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738348"/>
            <a:ext cx="276342" cy="1558614"/>
          </a:xfrm>
          <a:prstGeom prst="rect">
            <a:avLst/>
          </a:prstGeom>
        </p:spPr>
      </p:pic>
      <p:sp>
        <p:nvSpPr>
          <p:cNvPr id="22" name="右箭头 21">
            <a:extLst>
              <a:ext uri="{FF2B5EF4-FFF2-40B4-BE49-F238E27FC236}">
                <a16:creationId xmlns:a16="http://schemas.microsoft.com/office/drawing/2014/main" id="{D2126816-9B7E-AB41-B04E-D54C65440679}"/>
              </a:ext>
            </a:extLst>
          </p:cNvPr>
          <p:cNvSpPr/>
          <p:nvPr/>
        </p:nvSpPr>
        <p:spPr>
          <a:xfrm>
            <a:off x="6432909" y="3271111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1D8A0A1-5AAF-DB41-BD94-658B96CAA4BE}"/>
              </a:ext>
            </a:extLst>
          </p:cNvPr>
          <p:cNvSpPr/>
          <p:nvPr/>
        </p:nvSpPr>
        <p:spPr>
          <a:xfrm>
            <a:off x="5894860" y="2870678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+ global lock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C8DF8F4-54DA-7949-8346-173FD1C57F0E}"/>
              </a:ext>
            </a:extLst>
          </p:cNvPr>
          <p:cNvSpPr/>
          <p:nvPr/>
        </p:nvSpPr>
        <p:spPr>
          <a:xfrm>
            <a:off x="6983938" y="40175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4DB30E7-F2FA-974B-B28F-5A1F3EE61CB0}"/>
              </a:ext>
            </a:extLst>
          </p:cNvPr>
          <p:cNvSpPr/>
          <p:nvPr/>
        </p:nvSpPr>
        <p:spPr>
          <a:xfrm>
            <a:off x="7672824" y="4430567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2A4CC60-6F9B-604B-8773-FBD89556F4F0}"/>
              </a:ext>
            </a:extLst>
          </p:cNvPr>
          <p:cNvSpPr/>
          <p:nvPr/>
        </p:nvSpPr>
        <p:spPr>
          <a:xfrm>
            <a:off x="6983938" y="3895785"/>
            <a:ext cx="216024" cy="126924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047533D-49AB-EB4C-87F4-A93F822D7F92}"/>
              </a:ext>
            </a:extLst>
          </p:cNvPr>
          <p:cNvSpPr/>
          <p:nvPr/>
        </p:nvSpPr>
        <p:spPr>
          <a:xfrm>
            <a:off x="7666504" y="3898471"/>
            <a:ext cx="216024" cy="534782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1997492-789E-D84D-BB4F-408073C5DB9A}"/>
              </a:ext>
            </a:extLst>
          </p:cNvPr>
          <p:cNvSpPr/>
          <p:nvPr/>
        </p:nvSpPr>
        <p:spPr>
          <a:xfrm>
            <a:off x="8412383" y="3992369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FD31CFE-074C-E747-9C8D-62F00C918706}"/>
              </a:ext>
            </a:extLst>
          </p:cNvPr>
          <p:cNvSpPr/>
          <p:nvPr/>
        </p:nvSpPr>
        <p:spPr>
          <a:xfrm>
            <a:off x="8420296" y="4430566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C1AB52A1-AEDE-D140-8746-2623184B9C80}"/>
              </a:ext>
            </a:extLst>
          </p:cNvPr>
          <p:cNvCxnSpPr/>
          <p:nvPr/>
        </p:nvCxnSpPr>
        <p:spPr>
          <a:xfrm>
            <a:off x="5128196" y="4166124"/>
            <a:ext cx="370552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1BAB88DE-7767-9444-953C-826FC5A05EE1}"/>
              </a:ext>
            </a:extLst>
          </p:cNvPr>
          <p:cNvSpPr/>
          <p:nvPr/>
        </p:nvSpPr>
        <p:spPr>
          <a:xfrm>
            <a:off x="6288691" y="5295356"/>
            <a:ext cx="276342" cy="150534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3CF4635-A376-F746-92B2-A00DB9C3536F}"/>
              </a:ext>
            </a:extLst>
          </p:cNvPr>
          <p:cNvSpPr/>
          <p:nvPr/>
        </p:nvSpPr>
        <p:spPr>
          <a:xfrm>
            <a:off x="4572000" y="5193722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Deposit(bob)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FA2F660-4307-5B48-896A-69114E98C32F}"/>
              </a:ext>
            </a:extLst>
          </p:cNvPr>
          <p:cNvSpPr/>
          <p:nvPr/>
        </p:nvSpPr>
        <p:spPr>
          <a:xfrm>
            <a:off x="6288691" y="4969535"/>
            <a:ext cx="276342" cy="150534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D8CC5D9-A554-D44D-A546-A116A5199CF4}"/>
              </a:ext>
            </a:extLst>
          </p:cNvPr>
          <p:cNvSpPr/>
          <p:nvPr/>
        </p:nvSpPr>
        <p:spPr>
          <a:xfrm>
            <a:off x="4572000" y="486013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Deposit(Alice)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BBFAD6C-535A-A444-8192-70930665407A}"/>
              </a:ext>
            </a:extLst>
          </p:cNvPr>
          <p:cNvSpPr/>
          <p:nvPr/>
        </p:nvSpPr>
        <p:spPr>
          <a:xfrm>
            <a:off x="6288691" y="4666342"/>
            <a:ext cx="276342" cy="150534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C9EFBCC-D1B8-5042-924D-931164546C04}"/>
              </a:ext>
            </a:extLst>
          </p:cNvPr>
          <p:cNvSpPr/>
          <p:nvPr/>
        </p:nvSpPr>
        <p:spPr>
          <a:xfrm>
            <a:off x="4572000" y="4556781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Requiring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4855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7EDB95-5085-2D51-EAA4-71E88D587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Question: how to optimize?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CFA25D-45CC-5000-6F3B-5A4A9C956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r>
              <a:rPr kumimoji="1" lang="en-US" altLang="zh-CN" dirty="0"/>
              <a:t>Reduce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locked</a:t>
            </a:r>
            <a:r>
              <a:rPr kumimoji="1" lang="zh-CN" altLang="en-US" dirty="0"/>
              <a:t> </a:t>
            </a:r>
            <a:r>
              <a:rPr kumimoji="1" lang="en-US" altLang="zh-CN" dirty="0"/>
              <a:t>scope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 indent="0">
              <a:buNone/>
            </a:pP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blocked!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en-US" altLang="zh-CN" dirty="0"/>
              <a:t>Improve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acquiring (&amp; releasing) the lock </a:t>
            </a:r>
          </a:p>
          <a:p>
            <a:pPr lvl="1" indent="0">
              <a:buNone/>
            </a:pPr>
            <a:r>
              <a:rPr kumimoji="1" lang="en-US" altLang="zh-CN" dirty="0"/>
              <a:t>Out of the scope of this lecture </a:t>
            </a:r>
          </a:p>
          <a:p>
            <a:pPr marL="342900" indent="-342900">
              <a:buAutoNum type="arabicPeriod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AC54FD-5441-DB08-0198-6F161873D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ED82119-AFAE-623B-365E-4E132A9E0557}"/>
              </a:ext>
            </a:extLst>
          </p:cNvPr>
          <p:cNvSpPr/>
          <p:nvPr/>
        </p:nvSpPr>
        <p:spPr>
          <a:xfrm>
            <a:off x="302840" y="1129308"/>
            <a:ext cx="4968552" cy="792088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2984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8F35D891-820D-8441-BAAB-EC728C1A2707}"/>
              </a:ext>
            </a:extLst>
          </p:cNvPr>
          <p:cNvSpPr/>
          <p:nvPr/>
        </p:nvSpPr>
        <p:spPr>
          <a:xfrm>
            <a:off x="35496" y="4005500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release(lock)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38396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653649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shared data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and releases it after the data access finishes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C8B8A173-D4E3-B941-9590-7E370DE2E132}"/>
              </a:ext>
            </a:extLst>
          </p:cNvPr>
          <p:cNvSpPr/>
          <p:nvPr/>
        </p:nvSpPr>
        <p:spPr>
          <a:xfrm>
            <a:off x="4747619" y="4016035"/>
            <a:ext cx="4261318" cy="1200329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lock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, acct,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bank[acct]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release(lock[acct])</a:t>
            </a:r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1D59C383-83A7-AA41-9B57-7273F01C776E}"/>
              </a:ext>
            </a:extLst>
          </p:cNvPr>
          <p:cNvSpPr/>
          <p:nvPr/>
        </p:nvSpPr>
        <p:spPr>
          <a:xfrm>
            <a:off x="4247623" y="4359501"/>
            <a:ext cx="575249" cy="450221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04335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内容占位符 11">
            <a:extLst>
              <a:ext uri="{FF2B5EF4-FFF2-40B4-BE49-F238E27FC236}">
                <a16:creationId xmlns:a16="http://schemas.microsoft.com/office/drawing/2014/main" id="{6762D048-4948-BE4F-822F-E60A8E058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833" y="2787863"/>
            <a:ext cx="276342" cy="512064"/>
          </a:xfrm>
          <a:prstGeom prst="rect">
            <a:avLst/>
          </a:prstGeom>
        </p:spPr>
      </p:pic>
      <p:pic>
        <p:nvPicPr>
          <p:cNvPr id="9" name="内容占位符 11">
            <a:extLst>
              <a:ext uri="{FF2B5EF4-FFF2-40B4-BE49-F238E27FC236}">
                <a16:creationId xmlns:a16="http://schemas.microsoft.com/office/drawing/2014/main" id="{54FA3473-6CE6-0A4A-B6C2-F84B410D82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88" y="2777485"/>
            <a:ext cx="276342" cy="51206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CD2A6F5-C3DD-024B-B235-EA41A3E54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2C11D4F-2829-C64F-B626-C4FC011BA2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817485"/>
          </a:xfrm>
        </p:spPr>
        <p:txBody>
          <a:bodyPr/>
          <a:lstStyle/>
          <a:p>
            <a:r>
              <a:rPr kumimoji="1" lang="en-US" altLang="zh-CN" dirty="0"/>
              <a:t>Fine-grained locking allows more concurrency</a:t>
            </a:r>
          </a:p>
          <a:p>
            <a:pPr lvl="1"/>
            <a:r>
              <a:rPr kumimoji="1" lang="en-US" altLang="zh-CN" dirty="0"/>
              <a:t>If the deposits operate on different accounts, they can run concurrently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75B088-A3C6-9148-AFB0-2BEBB8FEE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6D0E68-A0E1-FB4E-AEA2-003621E60E4A}"/>
              </a:ext>
            </a:extLst>
          </p:cNvPr>
          <p:cNvSpPr/>
          <p:nvPr/>
        </p:nvSpPr>
        <p:spPr>
          <a:xfrm>
            <a:off x="683274" y="2301055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4F9345F-3C60-9D45-870D-7DC345E677AA}"/>
              </a:ext>
            </a:extLst>
          </p:cNvPr>
          <p:cNvSpPr/>
          <p:nvPr/>
        </p:nvSpPr>
        <p:spPr>
          <a:xfrm>
            <a:off x="1317886" y="2301774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23AA6B1-ED53-9845-A855-7492A6F8D0EB}"/>
              </a:ext>
            </a:extLst>
          </p:cNvPr>
          <p:cNvSpPr/>
          <p:nvPr/>
        </p:nvSpPr>
        <p:spPr>
          <a:xfrm>
            <a:off x="802247" y="2850034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DA04B6-51FA-7446-B45A-A22216D6A071}"/>
              </a:ext>
            </a:extLst>
          </p:cNvPr>
          <p:cNvSpPr/>
          <p:nvPr/>
        </p:nvSpPr>
        <p:spPr>
          <a:xfrm>
            <a:off x="1451992" y="2850033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4569BB1C-7C2A-DA41-B1E4-DFF3CF280616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492047" y="2341195"/>
            <a:ext cx="12045" cy="189670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683B3804-59D6-6243-937E-A59248B3F18E}"/>
              </a:ext>
            </a:extLst>
          </p:cNvPr>
          <p:cNvSpPr/>
          <p:nvPr/>
        </p:nvSpPr>
        <p:spPr>
          <a:xfrm>
            <a:off x="159574" y="4237902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5DA24F9-BF55-754C-8CB7-EEB4DAB9696D}"/>
              </a:ext>
            </a:extLst>
          </p:cNvPr>
          <p:cNvSpPr/>
          <p:nvPr/>
        </p:nvSpPr>
        <p:spPr>
          <a:xfrm>
            <a:off x="1782975" y="5186763"/>
            <a:ext cx="276342" cy="150534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5B7EC72-F357-4B44-9D7C-AD8D776B3B12}"/>
              </a:ext>
            </a:extLst>
          </p:cNvPr>
          <p:cNvSpPr/>
          <p:nvPr/>
        </p:nvSpPr>
        <p:spPr>
          <a:xfrm>
            <a:off x="192635" y="5085129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Deposit(bob)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231D8F-2E43-1845-AD34-72268E1C67E3}"/>
              </a:ext>
            </a:extLst>
          </p:cNvPr>
          <p:cNvSpPr/>
          <p:nvPr/>
        </p:nvSpPr>
        <p:spPr>
          <a:xfrm>
            <a:off x="1789630" y="4860942"/>
            <a:ext cx="276342" cy="150534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BE343BD-FCA4-BE4E-9707-A098840BA4BA}"/>
              </a:ext>
            </a:extLst>
          </p:cNvPr>
          <p:cNvSpPr/>
          <p:nvPr/>
        </p:nvSpPr>
        <p:spPr>
          <a:xfrm>
            <a:off x="162304" y="4751543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Deposit(Alice)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4BBD57D-0542-144E-A2C0-C0E17892C489}"/>
              </a:ext>
            </a:extLst>
          </p:cNvPr>
          <p:cNvSpPr/>
          <p:nvPr/>
        </p:nvSpPr>
        <p:spPr>
          <a:xfrm>
            <a:off x="2915816" y="2128128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703CBA8-85DD-D74A-A6C8-E68458F7491D}"/>
              </a:ext>
            </a:extLst>
          </p:cNvPr>
          <p:cNvSpPr/>
          <p:nvPr/>
        </p:nvSpPr>
        <p:spPr>
          <a:xfrm>
            <a:off x="4405386" y="2128128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B38CBC3-66BC-5C4A-9CE5-D7E59B5E9A7C}"/>
              </a:ext>
            </a:extLst>
          </p:cNvPr>
          <p:cNvSpPr/>
          <p:nvPr/>
        </p:nvSpPr>
        <p:spPr>
          <a:xfrm>
            <a:off x="5926068" y="2128128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B3F8B6BF-7981-754C-940D-0A55C3890134}"/>
              </a:ext>
            </a:extLst>
          </p:cNvPr>
          <p:cNvSpPr/>
          <p:nvPr/>
        </p:nvSpPr>
        <p:spPr>
          <a:xfrm>
            <a:off x="7540828" y="2128128"/>
            <a:ext cx="1351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Bank[Bob]</a:t>
            </a:r>
            <a:endParaRPr lang="zh-CN" altLang="en-US" b="1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B0218EA-E375-7A4D-AF70-4CDE572BA5AF}"/>
              </a:ext>
            </a:extLst>
          </p:cNvPr>
          <p:cNvSpPr/>
          <p:nvPr/>
        </p:nvSpPr>
        <p:spPr>
          <a:xfrm>
            <a:off x="2506480" y="2532434"/>
            <a:ext cx="1915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Acquire(lock[</a:t>
            </a:r>
            <a:r>
              <a:rPr kumimoji="1" lang="en-US" altLang="zh-CN" sz="1600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sz="1600" dirty="0">
                <a:highlight>
                  <a:srgbClr val="FFFF00"/>
                </a:highlight>
              </a:rPr>
              <a:t>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9434A89E-EA34-5E4A-A226-D556F6464C0D}"/>
              </a:ext>
            </a:extLst>
          </p:cNvPr>
          <p:cNvSpPr/>
          <p:nvPr/>
        </p:nvSpPr>
        <p:spPr>
          <a:xfrm>
            <a:off x="4312013" y="2537559"/>
            <a:ext cx="18373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Acquire(lock[bob])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4A413104-E7C9-4449-BDEB-C0D23FA615D2}"/>
              </a:ext>
            </a:extLst>
          </p:cNvPr>
          <p:cNvSpPr/>
          <p:nvPr/>
        </p:nvSpPr>
        <p:spPr>
          <a:xfrm>
            <a:off x="6456959" y="2532819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9DAB6A6-90E8-6044-B3C1-50C56A16B1EA}"/>
              </a:ext>
            </a:extLst>
          </p:cNvPr>
          <p:cNvSpPr/>
          <p:nvPr/>
        </p:nvSpPr>
        <p:spPr>
          <a:xfrm>
            <a:off x="7999195" y="2532434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6A5C7C5-9D11-7140-8F91-74A40F0FAA41}"/>
              </a:ext>
            </a:extLst>
          </p:cNvPr>
          <p:cNvSpPr/>
          <p:nvPr/>
        </p:nvSpPr>
        <p:spPr>
          <a:xfrm>
            <a:off x="2986432" y="2857500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Read acct</a:t>
            </a:r>
            <a:endParaRPr lang="zh-CN" altLang="en-US" sz="1600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113148AC-C772-FE4F-AAA2-D131B2DAEF9E}"/>
              </a:ext>
            </a:extLst>
          </p:cNvPr>
          <p:cNvSpPr/>
          <p:nvPr/>
        </p:nvSpPr>
        <p:spPr>
          <a:xfrm>
            <a:off x="4548396" y="2857500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Read acct</a:t>
            </a:r>
            <a:endParaRPr lang="zh-CN" altLang="en-US" sz="16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4C98ABE5-2E7C-0D40-8928-996DA65774A7}"/>
              </a:ext>
            </a:extLst>
          </p:cNvPr>
          <p:cNvSpPr/>
          <p:nvPr/>
        </p:nvSpPr>
        <p:spPr>
          <a:xfrm>
            <a:off x="2986432" y="3206414"/>
            <a:ext cx="971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Increase</a:t>
            </a:r>
            <a:endParaRPr lang="zh-CN" altLang="en-US" sz="1600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B3D05D0-68C6-ED42-B817-5B882AA99EB9}"/>
              </a:ext>
            </a:extLst>
          </p:cNvPr>
          <p:cNvSpPr/>
          <p:nvPr/>
        </p:nvSpPr>
        <p:spPr>
          <a:xfrm>
            <a:off x="4616523" y="3204294"/>
            <a:ext cx="9717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Increase</a:t>
            </a:r>
            <a:endParaRPr lang="zh-CN" altLang="en-US" sz="16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8DF163F-F0CF-7848-87DD-8574B25E0B38}"/>
              </a:ext>
            </a:extLst>
          </p:cNvPr>
          <p:cNvSpPr/>
          <p:nvPr/>
        </p:nvSpPr>
        <p:spPr>
          <a:xfrm>
            <a:off x="3003179" y="3571149"/>
            <a:ext cx="1150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Write back</a:t>
            </a:r>
            <a:endParaRPr lang="zh-CN" altLang="en-US" sz="1600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779F748-00D1-CC41-99DA-577AFD2CE25D}"/>
              </a:ext>
            </a:extLst>
          </p:cNvPr>
          <p:cNvSpPr/>
          <p:nvPr/>
        </p:nvSpPr>
        <p:spPr>
          <a:xfrm>
            <a:off x="4547886" y="3571149"/>
            <a:ext cx="11507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/>
              <a:t>Write back</a:t>
            </a:r>
            <a:endParaRPr lang="zh-CN" altLang="en-US" sz="160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397B8AA4-FCEC-E849-9A27-81C3788B7EC9}"/>
              </a:ext>
            </a:extLst>
          </p:cNvPr>
          <p:cNvSpPr/>
          <p:nvPr/>
        </p:nvSpPr>
        <p:spPr>
          <a:xfrm>
            <a:off x="2478426" y="3969789"/>
            <a:ext cx="19720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Release(lock[</a:t>
            </a:r>
            <a:r>
              <a:rPr kumimoji="1" lang="en-US" altLang="zh-CN" sz="1600" dirty="0" err="1">
                <a:highlight>
                  <a:srgbClr val="FFFF00"/>
                </a:highlight>
              </a:rPr>
              <a:t>alice</a:t>
            </a:r>
            <a:r>
              <a:rPr kumimoji="1" lang="en-US" altLang="zh-CN" sz="1600" dirty="0">
                <a:highlight>
                  <a:srgbClr val="FFFF00"/>
                </a:highlight>
              </a:rPr>
              <a:t>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AD547685-573F-AA4A-8DE4-59BA7A2BBEE4}"/>
              </a:ext>
            </a:extLst>
          </p:cNvPr>
          <p:cNvSpPr/>
          <p:nvPr/>
        </p:nvSpPr>
        <p:spPr>
          <a:xfrm>
            <a:off x="4349213" y="3962623"/>
            <a:ext cx="18934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highlight>
                  <a:srgbClr val="FFFF00"/>
                </a:highlight>
              </a:rPr>
              <a:t>Release(lock[bob])</a:t>
            </a:r>
            <a:endParaRPr lang="zh-CN" altLang="en-US" sz="1600" dirty="0">
              <a:highlight>
                <a:srgbClr val="FFFF00"/>
              </a:highlight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85C88B3D-7EE9-5A41-AC22-211890195180}"/>
              </a:ext>
            </a:extLst>
          </p:cNvPr>
          <p:cNvSpPr/>
          <p:nvPr/>
        </p:nvSpPr>
        <p:spPr>
          <a:xfrm>
            <a:off x="6456959" y="2794850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EF1CEB3A-BB5B-E840-8FE5-E097B172A79B}"/>
              </a:ext>
            </a:extLst>
          </p:cNvPr>
          <p:cNvSpPr/>
          <p:nvPr/>
        </p:nvSpPr>
        <p:spPr>
          <a:xfrm>
            <a:off x="7999195" y="2794465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A3E8E5D-439E-8041-9B75-838A7FB6BC17}"/>
              </a:ext>
            </a:extLst>
          </p:cNvPr>
          <p:cNvSpPr/>
          <p:nvPr/>
        </p:nvSpPr>
        <p:spPr>
          <a:xfrm>
            <a:off x="6456959" y="3120849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20FAE21-73D4-4F41-9E8E-F270F24B56F1}"/>
              </a:ext>
            </a:extLst>
          </p:cNvPr>
          <p:cNvSpPr/>
          <p:nvPr/>
        </p:nvSpPr>
        <p:spPr>
          <a:xfrm>
            <a:off x="7999195" y="3120464"/>
            <a:ext cx="220208" cy="3381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0</a:t>
            </a:r>
            <a:endParaRPr lang="zh-CN" altLang="en-US" sz="1600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DC4844A4-68FC-4248-9245-D3784D9453FA}"/>
              </a:ext>
            </a:extLst>
          </p:cNvPr>
          <p:cNvSpPr/>
          <p:nvPr/>
        </p:nvSpPr>
        <p:spPr>
          <a:xfrm>
            <a:off x="6454488" y="3571149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A6D984C-7FBA-734A-9D00-CA8539C5BC28}"/>
              </a:ext>
            </a:extLst>
          </p:cNvPr>
          <p:cNvSpPr/>
          <p:nvPr/>
        </p:nvSpPr>
        <p:spPr>
          <a:xfrm>
            <a:off x="7956376" y="3571149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144791-4864-B647-88A6-AFB21670357F}"/>
              </a:ext>
            </a:extLst>
          </p:cNvPr>
          <p:cNvSpPr/>
          <p:nvPr/>
        </p:nvSpPr>
        <p:spPr>
          <a:xfrm>
            <a:off x="6454488" y="3896763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8CBD8E28-3930-6A44-BF97-603D55FF9670}"/>
              </a:ext>
            </a:extLst>
          </p:cNvPr>
          <p:cNvSpPr/>
          <p:nvPr/>
        </p:nvSpPr>
        <p:spPr>
          <a:xfrm>
            <a:off x="7956376" y="3896763"/>
            <a:ext cx="4440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10</a:t>
            </a:r>
            <a:endParaRPr lang="zh-CN" altLang="en-US" sz="1600" dirty="0"/>
          </a:p>
        </p:txBody>
      </p:sp>
      <p:sp>
        <p:nvSpPr>
          <p:cNvPr id="43" name="Rectangle 4">
            <a:extLst>
              <a:ext uri="{FF2B5EF4-FFF2-40B4-BE49-F238E27FC236}">
                <a16:creationId xmlns:a16="http://schemas.microsoft.com/office/drawing/2014/main" id="{9501538A-7933-E841-AB6A-C01D54D21FB3}"/>
              </a:ext>
            </a:extLst>
          </p:cNvPr>
          <p:cNvSpPr/>
          <p:nvPr/>
        </p:nvSpPr>
        <p:spPr>
          <a:xfrm>
            <a:off x="3707969" y="4694622"/>
            <a:ext cx="3981361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Two deposits can run concurrently!</a:t>
            </a: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348E02E9-79E1-5143-99C4-543915AC6B33}"/>
              </a:ext>
            </a:extLst>
          </p:cNvPr>
          <p:cNvCxnSpPr/>
          <p:nvPr/>
        </p:nvCxnSpPr>
        <p:spPr>
          <a:xfrm flipH="1">
            <a:off x="5954680" y="300151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7CC2D6B0-B711-774F-B647-782F1E4A0C61}"/>
              </a:ext>
            </a:extLst>
          </p:cNvPr>
          <p:cNvCxnSpPr/>
          <p:nvPr/>
        </p:nvCxnSpPr>
        <p:spPr>
          <a:xfrm flipH="1">
            <a:off x="5954680" y="372159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31985248-DAED-4A4A-ABD1-450954B74274}"/>
              </a:ext>
            </a:extLst>
          </p:cNvPr>
          <p:cNvSpPr txBox="1"/>
          <p:nvPr/>
        </p:nvSpPr>
        <p:spPr>
          <a:xfrm>
            <a:off x="7739956" y="4585692"/>
            <a:ext cx="4440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👍</a:t>
            </a:r>
          </a:p>
        </p:txBody>
      </p:sp>
    </p:spTree>
    <p:extLst>
      <p:ext uri="{BB962C8B-B14F-4D97-AF65-F5344CB8AC3E}">
        <p14:creationId xmlns:p14="http://schemas.microsoft.com/office/powerpoint/2010/main" val="170232186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38396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fine-grained locking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20033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data record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Lock acquire rule: </a:t>
            </a:r>
          </a:p>
          <a:p>
            <a:pPr lvl="1"/>
            <a:r>
              <a:rPr kumimoji="1" lang="en-US" altLang="zh-CN" dirty="0"/>
              <a:t>The action must acquire the account lock before access it, and releases it after the data access finishes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  <p:sp>
        <p:nvSpPr>
          <p:cNvPr id="18" name="Rectangle 4">
            <a:extLst>
              <a:ext uri="{FF2B5EF4-FFF2-40B4-BE49-F238E27FC236}">
                <a16:creationId xmlns:a16="http://schemas.microsoft.com/office/drawing/2014/main" id="{346E131E-6E3C-7D49-B18F-29E97FC75997}"/>
              </a:ext>
            </a:extLst>
          </p:cNvPr>
          <p:cNvSpPr/>
          <p:nvPr/>
        </p:nvSpPr>
        <p:spPr>
          <a:xfrm>
            <a:off x="1440233" y="4296762"/>
            <a:ext cx="6097546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fine-grained locking avoids </a:t>
            </a:r>
            <a:r>
              <a:rPr lang="en-US" altLang="zh-CN" sz="2400" b="1" dirty="0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any</a:t>
            </a: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the race conditions? </a:t>
            </a:r>
          </a:p>
        </p:txBody>
      </p:sp>
    </p:spTree>
    <p:extLst>
      <p:ext uri="{BB962C8B-B14F-4D97-AF65-F5344CB8AC3E}">
        <p14:creationId xmlns:p14="http://schemas.microsoft.com/office/powerpoint/2010/main" val="31387121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More example: </a:t>
            </a:r>
            <a:r>
              <a:rPr kumimoji="1" lang="en-US" altLang="zh-CN" b="0" dirty="0"/>
              <a:t>multiple records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3E061B-662A-6D4E-AB27-C188F03DB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646565"/>
          </a:xfrm>
        </p:spPr>
        <p:txBody>
          <a:bodyPr/>
          <a:lstStyle/>
          <a:p>
            <a:r>
              <a:rPr kumimoji="1" lang="en-US" altLang="zh-CN" b="0" dirty="0"/>
              <a:t>Transfer + Audit for the bank application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1CA11B-8458-7E48-90C2-8624AE261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51DAE4F-8BC9-0B47-BE27-40E1D2979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047" y="372721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D915EB8A-9E45-914D-91A1-AE6B9E3EBE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9679" y="372721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A2624BD9-9EA5-AE4C-872E-EFB9FCC891A7}"/>
              </a:ext>
            </a:extLst>
          </p:cNvPr>
          <p:cNvSpPr/>
          <p:nvPr/>
        </p:nvSpPr>
        <p:spPr>
          <a:xfrm>
            <a:off x="8389282" y="372721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A9A3DF-2442-D44D-BB1B-C6AC179F2D7E}"/>
              </a:ext>
            </a:extLst>
          </p:cNvPr>
          <p:cNvSpPr/>
          <p:nvPr/>
        </p:nvSpPr>
        <p:spPr>
          <a:xfrm>
            <a:off x="6106505" y="1096242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10¥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79ACE73-8DDB-074D-ACC3-549B730B854C}"/>
              </a:ext>
            </a:extLst>
          </p:cNvPr>
          <p:cNvSpPr/>
          <p:nvPr/>
        </p:nvSpPr>
        <p:spPr>
          <a:xfrm>
            <a:off x="7432509" y="108136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10¥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BCFCF4C-4333-9841-B7A1-CB507159BC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6855" y="1620995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84D3769-7D45-CC4B-942E-42F346559A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393" y="1632173"/>
            <a:ext cx="431216" cy="431216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F3702F89-F6DC-3B47-8F17-642DE1250474}"/>
              </a:ext>
            </a:extLst>
          </p:cNvPr>
          <p:cNvSpPr/>
          <p:nvPr/>
        </p:nvSpPr>
        <p:spPr>
          <a:xfrm>
            <a:off x="302840" y="2388564"/>
            <a:ext cx="4554616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Acquire(lock[b])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Release(lock[b])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Release(lock[a])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BB537CD1-C76E-9946-A340-BC27E17EAB50}"/>
              </a:ext>
            </a:extLst>
          </p:cNvPr>
          <p:cNvSpPr/>
          <p:nvPr/>
        </p:nvSpPr>
        <p:spPr>
          <a:xfrm>
            <a:off x="5220072" y="2388565"/>
            <a:ext cx="3618512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Acquire(locks[acct])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sum += bank[acct]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Release(locks[acct])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D2EF0B9-E1A2-DDD9-2798-59C6BC0F4BF7}"/>
              </a:ext>
            </a:extLst>
          </p:cNvPr>
          <p:cNvSpPr/>
          <p:nvPr/>
        </p:nvSpPr>
        <p:spPr>
          <a:xfrm>
            <a:off x="1487794" y="4674082"/>
            <a:ext cx="6097546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what is the ideal output of Audit?</a:t>
            </a:r>
          </a:p>
        </p:txBody>
      </p:sp>
    </p:spTree>
    <p:extLst>
      <p:ext uri="{BB962C8B-B14F-4D97-AF65-F5344CB8AC3E}">
        <p14:creationId xmlns:p14="http://schemas.microsoft.com/office/powerpoint/2010/main" val="230764274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659456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2092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32109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68846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44608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08484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288897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469961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86067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160175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273711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167146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80386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285206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1958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365225"/>
              </p:ext>
            </p:extLst>
          </p:nvPr>
        </p:nvGraphicFramePr>
        <p:xfrm>
          <a:off x="683894" y="1069901"/>
          <a:ext cx="8460425" cy="417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76573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683422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02329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032155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41499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033958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04206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202CB-7078-7542-B05B-0DFC3E7D6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Accessing multiple records</a:t>
            </a:r>
            <a:endParaRPr kumimoji="1" lang="zh-CN" altLang="en-US" b="0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D0464B9-B2C5-324B-96F2-BA368E7DEAA1}"/>
              </a:ext>
            </a:extLst>
          </p:cNvPr>
          <p:cNvSpPr/>
          <p:nvPr/>
        </p:nvSpPr>
        <p:spPr>
          <a:xfrm>
            <a:off x="5729565" y="366627"/>
            <a:ext cx="1980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Transfer</a:t>
            </a:r>
          </a:p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alice</a:t>
            </a:r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, bob, 10)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6A0E969-E09A-804B-B2E5-EAE08FA9A7C6}"/>
              </a:ext>
            </a:extLst>
          </p:cNvPr>
          <p:cNvSpPr/>
          <p:nvPr/>
        </p:nvSpPr>
        <p:spPr>
          <a:xfrm>
            <a:off x="7709594" y="548987"/>
            <a:ext cx="9701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600" dirty="0">
                <a:latin typeface="Consolas" panose="020B0609020204030204" pitchFamily="49" charset="0"/>
                <a:cs typeface="Consolas" panose="020B0609020204030204" pitchFamily="49" charset="0"/>
              </a:rPr>
              <a:t>Audit()</a:t>
            </a:r>
            <a:endParaRPr lang="zh-CN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995F762B-C4C3-C64D-8C68-9A81B257125F}"/>
              </a:ext>
            </a:extLst>
          </p:cNvPr>
          <p:cNvCxnSpPr>
            <a:cxnSpLocks/>
          </p:cNvCxnSpPr>
          <p:nvPr/>
        </p:nvCxnSpPr>
        <p:spPr>
          <a:xfrm>
            <a:off x="486162" y="1223969"/>
            <a:ext cx="0" cy="3916652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F098C148-39D4-D146-8F5E-43D334FC1DD9}"/>
              </a:ext>
            </a:extLst>
          </p:cNvPr>
          <p:cNvSpPr/>
          <p:nvPr/>
        </p:nvSpPr>
        <p:spPr>
          <a:xfrm>
            <a:off x="141806" y="5139295"/>
            <a:ext cx="6890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/>
              <a:t>Time</a:t>
            </a:r>
            <a:endParaRPr lang="zh-CN" altLang="en-US" sz="1600" dirty="0"/>
          </a:p>
        </p:txBody>
      </p:sp>
      <p:graphicFrame>
        <p:nvGraphicFramePr>
          <p:cNvPr id="16" name="表格 29">
            <a:extLst>
              <a:ext uri="{FF2B5EF4-FFF2-40B4-BE49-F238E27FC236}">
                <a16:creationId xmlns:a16="http://schemas.microsoft.com/office/drawing/2014/main" id="{0566604A-C94D-8F49-AA55-CB0559F9F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984870"/>
              </p:ext>
            </p:extLst>
          </p:nvPr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Release(lock[b])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30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28187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80D78E-B9D6-A245-9F75-A2E4BE614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</a:t>
            </a:r>
            <a:r>
              <a:rPr kumimoji="1" lang="en-US" altLang="zh-CN" b="0" dirty="0"/>
              <a:t>accessing multiple records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D2B22D-300E-2E4A-8B7F-5FF63E00CD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Question #1: </a:t>
            </a:r>
          </a:p>
          <a:p>
            <a:pPr lvl="1"/>
            <a:r>
              <a:rPr kumimoji="1" lang="en-US" altLang="zh-CN" b="0" dirty="0"/>
              <a:t>Is the final state of the program correct</a:t>
            </a:r>
            <a:r>
              <a:rPr kumimoji="1" lang="en-US" altLang="zh-CN" dirty="0"/>
              <a:t> (i.e., bank accounts) </a:t>
            </a:r>
            <a:r>
              <a:rPr kumimoji="1" lang="en-US" altLang="zh-CN" b="0" dirty="0"/>
              <a:t> ? </a:t>
            </a:r>
          </a:p>
          <a:p>
            <a:r>
              <a:rPr kumimoji="1" lang="en-US" altLang="zh-CN" dirty="0"/>
              <a:t>Question #2</a:t>
            </a:r>
            <a:r>
              <a:rPr kumimoji="1" lang="en-US" altLang="zh-CN" b="0" dirty="0"/>
              <a:t>: </a:t>
            </a:r>
          </a:p>
          <a:p>
            <a:pPr lvl="1"/>
            <a:r>
              <a:rPr kumimoji="1" lang="en-US" altLang="zh-CN" b="0" dirty="0"/>
              <a:t>Is the sum of the audit correct? </a:t>
            </a:r>
          </a:p>
          <a:p>
            <a:pPr lvl="1"/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C168EB5-45E4-1C49-8D62-0C00B8716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69</a:t>
            </a:fld>
            <a:endParaRPr lang="zh-CN" altLang="en-US" dirty="0"/>
          </a:p>
        </p:txBody>
      </p:sp>
      <p:pic>
        <p:nvPicPr>
          <p:cNvPr id="6" name="图片 5" descr="文本&#10;&#10;中度可信度描述已自动生成">
            <a:extLst>
              <a:ext uri="{FF2B5EF4-FFF2-40B4-BE49-F238E27FC236}">
                <a16:creationId xmlns:a16="http://schemas.microsoft.com/office/drawing/2014/main" id="{74FAC6AD-767F-10DC-0172-5BAACA7BA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9548"/>
            <a:ext cx="9144000" cy="153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3266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6E976F-EC0A-E44D-A14B-909C7ED4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</a:t>
            </a:r>
            <a:r>
              <a:rPr kumimoji="1" lang="en-US" altLang="zh-CN" b="0" dirty="0"/>
              <a:t>accessing multiple records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486A86-7317-AF47-A84F-29955986E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661648" cy="3771636"/>
          </a:xfrm>
        </p:spPr>
        <p:txBody>
          <a:bodyPr/>
          <a:lstStyle/>
          <a:p>
            <a:r>
              <a:rPr kumimoji="1" lang="en-US" altLang="zh-CN" dirty="0"/>
              <a:t>Core problem </a:t>
            </a:r>
          </a:p>
          <a:p>
            <a:pPr lvl="1"/>
            <a:r>
              <a:rPr kumimoji="1" lang="en-US" altLang="zh-CN" dirty="0"/>
              <a:t>Simple fine-grained locking does not prevent the exposure of intermediate result</a:t>
            </a:r>
          </a:p>
          <a:p>
            <a:r>
              <a:rPr kumimoji="1" lang="en-US" altLang="zh-CN" dirty="0"/>
              <a:t>Insight</a:t>
            </a:r>
          </a:p>
          <a:p>
            <a:pPr lvl="1"/>
            <a:r>
              <a:rPr kumimoji="1" lang="en-US" altLang="zh-CN" dirty="0"/>
              <a:t>we need to delay the lock release time for each shared data</a:t>
            </a:r>
          </a:p>
          <a:p>
            <a:pPr lvl="2"/>
            <a:r>
              <a:rPr kumimoji="1" lang="en-US" altLang="zh-CN" sz="1800" dirty="0"/>
              <a:t>Until all the transaction’s updates finish </a:t>
            </a:r>
            <a:endParaRPr kumimoji="1" lang="zh-CN" altLang="en-US" sz="1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3B94E2-2175-6E4E-A496-F4E6D93D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F9FFC5C4-E973-204C-A10A-ADF598D817EE}"/>
              </a:ext>
            </a:extLst>
          </p:cNvPr>
          <p:cNvSpPr/>
          <p:nvPr/>
        </p:nvSpPr>
        <p:spPr>
          <a:xfrm>
            <a:off x="2555776" y="3865612"/>
            <a:ext cx="1728192" cy="288032"/>
          </a:xfrm>
          <a:prstGeom prst="round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7FB78D14-111E-6C4E-87EF-16A86721CA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42" b="33321"/>
          <a:stretch/>
        </p:blipFill>
        <p:spPr>
          <a:xfrm>
            <a:off x="344860" y="3533970"/>
            <a:ext cx="8496300" cy="176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01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839" y="228866"/>
            <a:ext cx="8612353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Solution: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acquire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all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locks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first,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and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release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them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at</a:t>
            </a:r>
            <a:r>
              <a:rPr lang="zh-CN" altLang="en-US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last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71</a:t>
            </a:fld>
            <a:endParaRPr lang="zh-CN" altLang="en-US" dirty="0"/>
          </a:p>
        </p:txBody>
      </p:sp>
      <p:cxnSp>
        <p:nvCxnSpPr>
          <p:cNvPr id="6" name="直线箭头连接符 5"/>
          <p:cNvCxnSpPr/>
          <p:nvPr/>
        </p:nvCxnSpPr>
        <p:spPr>
          <a:xfrm flipV="1">
            <a:off x="785194" y="1392659"/>
            <a:ext cx="0" cy="3840427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/>
          <p:cNvCxnSpPr/>
          <p:nvPr/>
        </p:nvCxnSpPr>
        <p:spPr>
          <a:xfrm>
            <a:off x="497162" y="5053066"/>
            <a:ext cx="8179294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347864" y="507774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kumimoji="1"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 rot="16200000">
            <a:off x="-657774" y="2782007"/>
            <a:ext cx="2280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Lock</a:t>
            </a:r>
            <a:endParaRPr kumimoji="1"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线连接符 14"/>
          <p:cNvCxnSpPr/>
          <p:nvPr/>
        </p:nvCxnSpPr>
        <p:spPr>
          <a:xfrm flipV="1">
            <a:off x="1217242" y="44776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>
            <a:off x="1433266" y="4477680"/>
            <a:ext cx="114398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 flipV="1">
            <a:off x="1547664" y="3877613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1763688" y="3877613"/>
            <a:ext cx="86669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 flipV="1">
            <a:off x="1835696" y="3277547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2051720" y="3277547"/>
            <a:ext cx="72008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 flipV="1">
            <a:off x="2123728" y="26774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2339752" y="2677480"/>
            <a:ext cx="482453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 flipH="1" flipV="1">
            <a:off x="7164288" y="26774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7380312" y="3277547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 flipH="1" flipV="1">
            <a:off x="7524328" y="3277547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740352" y="3877613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/>
          <p:nvPr/>
        </p:nvCxnSpPr>
        <p:spPr>
          <a:xfrm flipH="1" flipV="1">
            <a:off x="7884368" y="3877613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8100392" y="4477680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 flipH="1" flipV="1">
            <a:off x="8244408" y="44776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00312" y="1480462"/>
            <a:ext cx="13821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Point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2066677" y="1897394"/>
            <a:ext cx="576064" cy="660073"/>
          </a:xfrm>
          <a:prstGeom prst="downArrow">
            <a:avLst>
              <a:gd name="adj1" fmla="val 22785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33187" y="3979675"/>
            <a:ext cx="18389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lock-B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0672" y="3418120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lock-C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98757" y="2843985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lock-D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71884" y="4571656"/>
            <a:ext cx="1838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lock-A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07818" y="3979675"/>
            <a:ext cx="1911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lock-B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578312" y="3418120"/>
            <a:ext cx="1925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lock-C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430603" y="2843985"/>
            <a:ext cx="19255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lock-D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83170" y="4571656"/>
            <a:ext cx="1911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lock-A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6258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C6CDA-EB19-A924-1C11-231E411B6E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A927160-44AF-4E5A-38AE-72015234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 are the drawbacks? 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A39ECB99-66B1-4246-4434-BCE85EFAC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4D7585-FC90-ADD6-77F6-174CACE0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896288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20033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shared data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</a:t>
            </a:r>
            <a:r>
              <a:rPr kumimoji="1" lang="en-US" altLang="zh-CN" strike="sngStrike" dirty="0"/>
              <a:t>and releases it after the data access finishes</a:t>
            </a:r>
            <a:r>
              <a:rPr kumimoji="1" lang="en-US" altLang="zh-CN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; and once the lock is released, no locks can be held. 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435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655022-C446-2BCF-4F01-035093DA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E3ACC0-28FE-D37C-3074-9EB9E84B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74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D5C08F-9C23-A36C-0583-FDC9A52704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2000"/>
          <a:stretch/>
        </p:blipFill>
        <p:spPr>
          <a:xfrm>
            <a:off x="507188" y="1175207"/>
            <a:ext cx="7856488" cy="391454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844AC7F-A560-3F2B-8AB3-DB014F7031A2}"/>
              </a:ext>
            </a:extLst>
          </p:cNvPr>
          <p:cNvSpPr/>
          <p:nvPr/>
        </p:nvSpPr>
        <p:spPr>
          <a:xfrm>
            <a:off x="422108" y="4900944"/>
            <a:ext cx="2349692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D0FFA80-67CB-0A1F-122F-057D9B3946E9}"/>
              </a:ext>
            </a:extLst>
          </p:cNvPr>
          <p:cNvSpPr/>
          <p:nvPr/>
        </p:nvSpPr>
        <p:spPr>
          <a:xfrm>
            <a:off x="6365212" y="4701990"/>
            <a:ext cx="2349692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468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2PL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</a:t>
            </a:r>
            <a:r>
              <a:rPr kumimoji="1" lang="en-US" altLang="zh-CN" dirty="0">
                <a:solidFill>
                  <a:srgbClr val="C00000"/>
                </a:solidFill>
              </a:rPr>
              <a:t>serializability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</a:p>
          <a:p>
            <a:r>
              <a:rPr kumimoji="1" lang="en-US" altLang="zh-CN" b="1" dirty="0">
                <a:solidFill>
                  <a:schemeClr val="tx1"/>
                </a:solidFill>
              </a:rPr>
              <a:t>Before</a:t>
            </a:r>
            <a:r>
              <a:rPr kumimoji="1" lang="zh-CN" altLang="en-US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or after atomicity also is usually termed as </a:t>
            </a:r>
            <a:r>
              <a:rPr kumimoji="1" lang="en-US" altLang="zh-CN" dirty="0">
                <a:solidFill>
                  <a:schemeClr val="tx1"/>
                </a:solidFill>
              </a:rPr>
              <a:t>serializability</a:t>
            </a:r>
            <a:endParaRPr kumimoji="1" lang="en-US" altLang="zh-CN" b="1" dirty="0">
              <a:solidFill>
                <a:schemeClr val="tx1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51BC386-60CD-FC00-A211-24D4864509A4}"/>
              </a:ext>
            </a:extLst>
          </p:cNvPr>
          <p:cNvSpPr txBox="1">
            <a:spLocks/>
          </p:cNvSpPr>
          <p:nvPr/>
        </p:nvSpPr>
        <p:spPr>
          <a:xfrm>
            <a:off x="328508" y="3937620"/>
            <a:ext cx="8229600" cy="11521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9ED3874-79A2-737E-508B-906D08CE7B60}"/>
              </a:ext>
            </a:extLst>
          </p:cNvPr>
          <p:cNvSpPr/>
          <p:nvPr/>
        </p:nvSpPr>
        <p:spPr>
          <a:xfrm>
            <a:off x="1681344" y="3612721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9041814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76</a:t>
            </a:fld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D21E5D5-A033-5B59-669D-E8C1AD583DD5}"/>
              </a:ext>
            </a:extLst>
          </p:cNvPr>
          <p:cNvSpPr txBox="1"/>
          <p:nvPr/>
        </p:nvSpPr>
        <p:spPr>
          <a:xfrm>
            <a:off x="3851920" y="228880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  <a:cs typeface="Myriad Pro Light SemiCond"/>
              </a:rPr>
              <a:t>How can we check it?</a:t>
            </a:r>
            <a:endParaRPr lang="zh-CN" altLang="en-US" b="1" dirty="0">
              <a:solidFill>
                <a:srgbClr val="C00000"/>
              </a:solidFill>
              <a:latin typeface="+mj-lt"/>
              <a:ea typeface="楷体"/>
              <a:cs typeface="Myriad Pro Light SemiCond"/>
            </a:endParaRPr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2C18104C-F880-D278-2689-0AC3980A0800}"/>
              </a:ext>
            </a:extLst>
          </p:cNvPr>
          <p:cNvSpPr/>
          <p:nvPr/>
        </p:nvSpPr>
        <p:spPr>
          <a:xfrm>
            <a:off x="5545021" y="1912740"/>
            <a:ext cx="1021485" cy="326571"/>
          </a:xfrm>
          <a:custGeom>
            <a:avLst/>
            <a:gdLst>
              <a:gd name="connsiteX0" fmla="*/ 43252 w 1021485"/>
              <a:gd name="connsiteY0" fmla="*/ 326571 h 326571"/>
              <a:gd name="connsiteX1" fmla="*/ 97681 w 1021485"/>
              <a:gd name="connsiteY1" fmla="*/ 65314 h 326571"/>
              <a:gd name="connsiteX2" fmla="*/ 903224 w 1021485"/>
              <a:gd name="connsiteY2" fmla="*/ 261257 h 326571"/>
              <a:gd name="connsiteX3" fmla="*/ 1001195 w 1021485"/>
              <a:gd name="connsiteY3" fmla="*/ 0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485" h="326571">
                <a:moveTo>
                  <a:pt x="43252" y="326571"/>
                </a:moveTo>
                <a:cubicBezTo>
                  <a:pt x="-1198" y="201385"/>
                  <a:pt x="-45648" y="76200"/>
                  <a:pt x="97681" y="65314"/>
                </a:cubicBezTo>
                <a:cubicBezTo>
                  <a:pt x="241010" y="54428"/>
                  <a:pt x="752638" y="272143"/>
                  <a:pt x="903224" y="261257"/>
                </a:cubicBezTo>
                <a:cubicBezTo>
                  <a:pt x="1053810" y="250371"/>
                  <a:pt x="1027502" y="125185"/>
                  <a:pt x="1001195" y="0"/>
                </a:cubicBez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495269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  <p:sp>
        <p:nvSpPr>
          <p:cNvPr id="8" name="任意形状 7">
            <a:extLst>
              <a:ext uri="{FF2B5EF4-FFF2-40B4-BE49-F238E27FC236}">
                <a16:creationId xmlns:a16="http://schemas.microsoft.com/office/drawing/2014/main" id="{2C18104C-F880-D278-2689-0AC3980A0800}"/>
              </a:ext>
            </a:extLst>
          </p:cNvPr>
          <p:cNvSpPr/>
          <p:nvPr/>
        </p:nvSpPr>
        <p:spPr>
          <a:xfrm>
            <a:off x="5545021" y="1912740"/>
            <a:ext cx="1021485" cy="326571"/>
          </a:xfrm>
          <a:custGeom>
            <a:avLst/>
            <a:gdLst>
              <a:gd name="connsiteX0" fmla="*/ 43252 w 1021485"/>
              <a:gd name="connsiteY0" fmla="*/ 326571 h 326571"/>
              <a:gd name="connsiteX1" fmla="*/ 97681 w 1021485"/>
              <a:gd name="connsiteY1" fmla="*/ 65314 h 326571"/>
              <a:gd name="connsiteX2" fmla="*/ 903224 w 1021485"/>
              <a:gd name="connsiteY2" fmla="*/ 261257 h 326571"/>
              <a:gd name="connsiteX3" fmla="*/ 1001195 w 1021485"/>
              <a:gd name="connsiteY3" fmla="*/ 0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485" h="326571">
                <a:moveTo>
                  <a:pt x="43252" y="326571"/>
                </a:moveTo>
                <a:cubicBezTo>
                  <a:pt x="-1198" y="201385"/>
                  <a:pt x="-45648" y="76200"/>
                  <a:pt x="97681" y="65314"/>
                </a:cubicBezTo>
                <a:cubicBezTo>
                  <a:pt x="241010" y="54428"/>
                  <a:pt x="752638" y="272143"/>
                  <a:pt x="903224" y="261257"/>
                </a:cubicBezTo>
                <a:cubicBezTo>
                  <a:pt x="1053810" y="250371"/>
                  <a:pt x="1027502" y="125185"/>
                  <a:pt x="1001195" y="0"/>
                </a:cubicBez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2F70FBF3-2EF4-D899-10DF-3D5448B82AC6}"/>
              </a:ext>
            </a:extLst>
          </p:cNvPr>
          <p:cNvSpPr txBox="1">
            <a:spLocks/>
          </p:cNvSpPr>
          <p:nvPr/>
        </p:nvSpPr>
        <p:spPr>
          <a:xfrm>
            <a:off x="1264496" y="30568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B3219826-DD08-407F-577E-D947A2E098F2}"/>
              </a:ext>
            </a:extLst>
          </p:cNvPr>
          <p:cNvSpPr txBox="1">
            <a:spLocks/>
          </p:cNvSpPr>
          <p:nvPr/>
        </p:nvSpPr>
        <p:spPr>
          <a:xfrm>
            <a:off x="4788024" y="30568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0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dirty="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1512F6-5AE5-7FE2-A3F7-397FC10EB740}"/>
              </a:ext>
            </a:extLst>
          </p:cNvPr>
          <p:cNvSpPr txBox="1"/>
          <p:nvPr/>
        </p:nvSpPr>
        <p:spPr>
          <a:xfrm>
            <a:off x="6053643" y="3065893"/>
            <a:ext cx="1703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Consolas" panose="020B0609020204030204" pitchFamily="49" charset="0"/>
              </a:rPr>
              <a:t>Action start </a:t>
            </a:r>
            <a:endParaRPr lang="zh-CN" altLang="en-US" dirty="0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9D3C8E7D-76D2-4F3F-E733-B0D43A3F2F2B}"/>
              </a:ext>
            </a:extLst>
          </p:cNvPr>
          <p:cNvSpPr/>
          <p:nvPr/>
        </p:nvSpPr>
        <p:spPr>
          <a:xfrm>
            <a:off x="5637229" y="3148917"/>
            <a:ext cx="339365" cy="406359"/>
          </a:xfrm>
          <a:custGeom>
            <a:avLst/>
            <a:gdLst>
              <a:gd name="connsiteX0" fmla="*/ 339365 w 339365"/>
              <a:gd name="connsiteY0" fmla="*/ 37343 h 406359"/>
              <a:gd name="connsiteX1" fmla="*/ 179109 w 339365"/>
              <a:gd name="connsiteY1" fmla="*/ 27916 h 406359"/>
              <a:gd name="connsiteX2" fmla="*/ 197963 w 339365"/>
              <a:gd name="connsiteY2" fmla="*/ 348427 h 406359"/>
              <a:gd name="connsiteX3" fmla="*/ 0 w 339365"/>
              <a:gd name="connsiteY3" fmla="*/ 404988 h 406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365" h="406359">
                <a:moveTo>
                  <a:pt x="339365" y="37343"/>
                </a:moveTo>
                <a:cubicBezTo>
                  <a:pt x="271020" y="6706"/>
                  <a:pt x="202676" y="-23931"/>
                  <a:pt x="179109" y="27916"/>
                </a:cubicBezTo>
                <a:cubicBezTo>
                  <a:pt x="155542" y="79763"/>
                  <a:pt x="227814" y="285582"/>
                  <a:pt x="197963" y="348427"/>
                </a:cubicBezTo>
                <a:cubicBezTo>
                  <a:pt x="168111" y="411272"/>
                  <a:pt x="84055" y="408130"/>
                  <a:pt x="0" y="404988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068B64C-616A-6114-19C3-9341B6239A74}"/>
              </a:ext>
            </a:extLst>
          </p:cNvPr>
          <p:cNvSpPr txBox="1"/>
          <p:nvPr/>
        </p:nvSpPr>
        <p:spPr>
          <a:xfrm>
            <a:off x="6053643" y="4905995"/>
            <a:ext cx="1703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latin typeface="Consolas" panose="020B0609020204030204" pitchFamily="49" charset="0"/>
              </a:rPr>
              <a:t>Action end </a:t>
            </a:r>
            <a:endParaRPr lang="zh-CN" altLang="en-US" dirty="0"/>
          </a:p>
        </p:txBody>
      </p:sp>
      <p:sp>
        <p:nvSpPr>
          <p:cNvPr id="13" name="任意形状 12">
            <a:extLst>
              <a:ext uri="{FF2B5EF4-FFF2-40B4-BE49-F238E27FC236}">
                <a16:creationId xmlns:a16="http://schemas.microsoft.com/office/drawing/2014/main" id="{9905DF02-AF9B-C25B-B4E7-5D5684E2DB4B}"/>
              </a:ext>
            </a:extLst>
          </p:cNvPr>
          <p:cNvSpPr/>
          <p:nvPr/>
        </p:nvSpPr>
        <p:spPr>
          <a:xfrm>
            <a:off x="5645653" y="4628561"/>
            <a:ext cx="359221" cy="529343"/>
          </a:xfrm>
          <a:custGeom>
            <a:avLst/>
            <a:gdLst>
              <a:gd name="connsiteX0" fmla="*/ 359221 w 359221"/>
              <a:gd name="connsiteY0" fmla="*/ 490194 h 529343"/>
              <a:gd name="connsiteX1" fmla="*/ 1003 w 359221"/>
              <a:gd name="connsiteY1" fmla="*/ 499620 h 529343"/>
              <a:gd name="connsiteX2" fmla="*/ 246100 w 359221"/>
              <a:gd name="connsiteY2" fmla="*/ 160255 h 529343"/>
              <a:gd name="connsiteX3" fmla="*/ 66990 w 359221"/>
              <a:gd name="connsiteY3" fmla="*/ 0 h 529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9221" h="529343">
                <a:moveTo>
                  <a:pt x="359221" y="490194"/>
                </a:moveTo>
                <a:cubicBezTo>
                  <a:pt x="189538" y="522402"/>
                  <a:pt x="19856" y="554610"/>
                  <a:pt x="1003" y="499620"/>
                </a:cubicBezTo>
                <a:cubicBezTo>
                  <a:pt x="-17850" y="444630"/>
                  <a:pt x="235102" y="243525"/>
                  <a:pt x="246100" y="160255"/>
                </a:cubicBezTo>
                <a:cubicBezTo>
                  <a:pt x="257098" y="76985"/>
                  <a:pt x="162044" y="38492"/>
                  <a:pt x="66990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C71F4FC-585C-29C9-FFD9-D45CB6A248BD}"/>
              </a:ext>
            </a:extLst>
          </p:cNvPr>
          <p:cNvSpPr txBox="1"/>
          <p:nvPr/>
        </p:nvSpPr>
        <p:spPr>
          <a:xfrm>
            <a:off x="3851920" y="2288801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  <a:cs typeface="Myriad Pro Light SemiCond"/>
              </a:rPr>
              <a:t>How can we check it?</a:t>
            </a:r>
            <a:endParaRPr lang="zh-CN" altLang="en-US" b="1" dirty="0">
              <a:solidFill>
                <a:srgbClr val="C00000"/>
              </a:solidFill>
              <a:latin typeface="+mj-lt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67537359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 dirty="0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dirty="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dirty="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</a:t>
            </a:r>
            <a:r>
              <a:rPr lang="en-US" sz="1800" dirty="0" err="1">
                <a:latin typeface="Consolas" panose="020B0609020204030204" pitchFamily="49" charset="0"/>
              </a:rPr>
              <a:t>tmp</a:t>
            </a:r>
            <a:r>
              <a:rPr lang="en-US" sz="18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 dirty="0">
                <a:latin typeface="Consolas" panose="020B0609020204030204" pitchFamily="49" charset="0"/>
              </a:rPr>
              <a:t>: </a:t>
            </a:r>
            <a:r>
              <a:rPr lang="en-US" altLang="zh-CN" sz="1800" dirty="0" err="1">
                <a:latin typeface="Consolas" panose="020B0609020204030204" pitchFamily="49" charset="0"/>
              </a:rPr>
              <a:t>tmp</a:t>
            </a:r>
            <a:r>
              <a:rPr lang="en-US" altLang="zh-CN" sz="18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 dirty="0">
                <a:latin typeface="Consolas" panose="020B0609020204030204" pitchFamily="49" charset="0"/>
              </a:rPr>
              <a:t>: write(</a:t>
            </a:r>
            <a:r>
              <a:rPr lang="en-US" altLang="zh-CN" sz="1800" dirty="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 dirty="0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 dirty="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At end: x=20, y=10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5148064" y="2497460"/>
            <a:ext cx="2952328" cy="24636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148064" y="2497460"/>
            <a:ext cx="3034680" cy="24636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3" name="左大括号 2">
            <a:extLst>
              <a:ext uri="{FF2B5EF4-FFF2-40B4-BE49-F238E27FC236}">
                <a16:creationId xmlns:a16="http://schemas.microsoft.com/office/drawing/2014/main" id="{A290275C-11A1-4CE0-8776-2D7F8D2A6CF9}"/>
              </a:ext>
            </a:extLst>
          </p:cNvPr>
          <p:cNvSpPr/>
          <p:nvPr/>
        </p:nvSpPr>
        <p:spPr>
          <a:xfrm>
            <a:off x="683568" y="2692599"/>
            <a:ext cx="288032" cy="2016224"/>
          </a:xfrm>
          <a:prstGeom prst="leftBrac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ACFFD44-64B5-E698-0130-CFC2A40398BB}"/>
              </a:ext>
            </a:extLst>
          </p:cNvPr>
          <p:cNvSpPr txBox="1"/>
          <p:nvPr/>
        </p:nvSpPr>
        <p:spPr>
          <a:xfrm>
            <a:off x="323528" y="4996855"/>
            <a:ext cx="2132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Consolas" panose="020B0609020204030204" pitchFamily="49" charset="0"/>
                <a:ea typeface="MS PGothic" charset="0"/>
              </a:rPr>
              <a:t>Concurrent schedule</a:t>
            </a:r>
            <a:endParaRPr lang="zh-CN" altLang="en-US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81127954-19F5-EB3F-20EE-89D46541CCE0}"/>
              </a:ext>
            </a:extLst>
          </p:cNvPr>
          <p:cNvSpPr/>
          <p:nvPr/>
        </p:nvSpPr>
        <p:spPr>
          <a:xfrm>
            <a:off x="343364" y="3750365"/>
            <a:ext cx="266236" cy="1113183"/>
          </a:xfrm>
          <a:custGeom>
            <a:avLst/>
            <a:gdLst>
              <a:gd name="connsiteX0" fmla="*/ 186723 w 266236"/>
              <a:gd name="connsiteY0" fmla="*/ 1113183 h 1113183"/>
              <a:gd name="connsiteX1" fmla="*/ 1193 w 266236"/>
              <a:gd name="connsiteY1" fmla="*/ 649357 h 1113183"/>
              <a:gd name="connsiteX2" fmla="*/ 266236 w 266236"/>
              <a:gd name="connsiteY2" fmla="*/ 0 h 1113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6236" h="1113183">
                <a:moveTo>
                  <a:pt x="186723" y="1113183"/>
                </a:moveTo>
                <a:cubicBezTo>
                  <a:pt x="87332" y="974035"/>
                  <a:pt x="-12059" y="834887"/>
                  <a:pt x="1193" y="649357"/>
                </a:cubicBezTo>
                <a:cubicBezTo>
                  <a:pt x="14445" y="463827"/>
                  <a:pt x="140340" y="231913"/>
                  <a:pt x="266236" y="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221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528392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8" name="矩形 17"/>
          <p:cNvSpPr/>
          <p:nvPr/>
        </p:nvSpPr>
        <p:spPr>
          <a:xfrm>
            <a:off x="431540" y="4832349"/>
            <a:ext cx="83169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In the second schedule,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 results are correct. But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T1 reads </a:t>
            </a: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x=0 and y=30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; those reads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re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no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 possible in a sequential schedule. </a:t>
            </a:r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</a:t>
            </a:r>
            <a:r>
              <a:rPr lang="zh-CN" altLang="en-US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 that ok?</a:t>
            </a:r>
          </a:p>
        </p:txBody>
      </p:sp>
      <p:sp>
        <p:nvSpPr>
          <p:cNvPr id="2" name="矩形 1"/>
          <p:cNvSpPr/>
          <p:nvPr/>
        </p:nvSpPr>
        <p:spPr>
          <a:xfrm>
            <a:off x="7668845" y="2488167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68845" y="3508621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0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1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D5A19-18A6-2B5E-4222-6BD706E71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D5F5F6-B61C-DC46-B103-3799646E6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6E93C7-BE75-80DE-2643-995671C87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07288" cy="4471925"/>
          </a:xfrm>
        </p:spPr>
        <p:txBody>
          <a:bodyPr/>
          <a:lstStyle/>
          <a:p>
            <a:r>
              <a:rPr lang="en-US" altLang="zh-CN" sz="2000" dirty="0"/>
              <a:t>Informal definition</a:t>
            </a:r>
          </a:p>
          <a:p>
            <a:pPr lvl="1"/>
            <a:r>
              <a:rPr lang="en-US" altLang="zh-CN" i="1" dirty="0">
                <a:solidFill>
                  <a:schemeClr val="tx1"/>
                </a:solidFill>
              </a:rPr>
              <a:t>A schedule is view serializable if the final written state as well as intermediate reads are the same as in some serial schedule</a:t>
            </a:r>
          </a:p>
          <a:p>
            <a:r>
              <a:rPr lang="en-US" altLang="zh-CN" dirty="0"/>
              <a:t>Formally, for those interested</a:t>
            </a:r>
          </a:p>
          <a:p>
            <a:pPr lvl="1"/>
            <a:r>
              <a:rPr lang="en-US" altLang="zh-CN" dirty="0"/>
              <a:t>Two schedules </a:t>
            </a:r>
            <a:r>
              <a:rPr lang="en-US" altLang="zh-CN" b="1" dirty="0"/>
              <a:t>S</a:t>
            </a:r>
            <a:r>
              <a:rPr lang="en-US" altLang="zh-CN" dirty="0"/>
              <a:t> and </a:t>
            </a:r>
            <a:r>
              <a:rPr lang="en-US" altLang="zh-CN" b="1" dirty="0"/>
              <a:t>S'</a:t>
            </a:r>
            <a:r>
              <a:rPr lang="en-US" altLang="zh-CN" dirty="0"/>
              <a:t> are </a:t>
            </a:r>
            <a:r>
              <a:rPr lang="en-US" altLang="zh-CN" b="1" dirty="0">
                <a:solidFill>
                  <a:srgbClr val="BE384B"/>
                </a:solidFill>
              </a:rPr>
              <a:t>view equivalent </a:t>
            </a:r>
            <a:r>
              <a:rPr lang="en-US" altLang="zh-CN" dirty="0"/>
              <a:t>if: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an initial value for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the value written by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in S for some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does the final write to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marL="74250" lvl="1" indent="0">
              <a:buNone/>
            </a:pPr>
            <a:r>
              <a:rPr lang="en-US" altLang="zh-CN" dirty="0"/>
              <a:t>A schedule is </a:t>
            </a:r>
            <a:r>
              <a:rPr lang="en-US" altLang="zh-CN" b="1" dirty="0"/>
              <a:t>view serializable </a:t>
            </a:r>
            <a:r>
              <a:rPr lang="en-US" altLang="zh-CN" dirty="0"/>
              <a:t>if it is </a:t>
            </a:r>
            <a:r>
              <a:rPr lang="en-US" altLang="zh-CN" b="1" dirty="0">
                <a:solidFill>
                  <a:srgbClr val="BE384B"/>
                </a:solidFill>
              </a:rPr>
              <a:t>view equivalent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to some serial schedule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FB93FF-973D-C79F-75F2-D515D9A01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7723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72167-D9E3-5A35-3002-6AE1D1EA4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ACAD7A-0CDF-2EB0-243D-75DC1829D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A194DD8-6F2C-9D9B-B83A-2070458FC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0459" y="2171700"/>
            <a:ext cx="680308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is it possible to check a schedule is view serializable? 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CF4863-7A0B-EE2A-DE61-DB7BC0DC4F06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57697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Conflict Serializability</a:t>
            </a:r>
            <a:endParaRPr kumimoji="0" lang="en-US" altLang="zh-CN" kern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463591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8A4BB5-1D15-8847-B8D3-282EB91D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2E24A-2F65-264D-8DFA-B095E70C1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/>
              <a:t>Two operations conflict if: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operate on the same data object, and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at least one of them is write, and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belong to different transactions</a:t>
            </a:r>
          </a:p>
          <a:p>
            <a:r>
              <a:rPr kumimoji="1" lang="en" altLang="zh-CN"/>
              <a:t>Conflict serializability</a:t>
            </a:r>
          </a:p>
          <a:p>
            <a:pPr lvl="1"/>
            <a:r>
              <a:rPr kumimoji="1" lang="en" altLang="zh-CN"/>
              <a:t>A schedule is conflict serializable if </a:t>
            </a:r>
            <a:r>
              <a:rPr kumimoji="1" lang="en" altLang="zh-CN" b="1">
                <a:solidFill>
                  <a:srgbClr val="C00000"/>
                </a:solidFill>
              </a:rPr>
              <a:t>the order of its conflicts </a:t>
            </a:r>
            <a:r>
              <a:rPr kumimoji="1" lang="en" altLang="zh-CN"/>
              <a:t>(the order in which the conflicting operations occur) is </a:t>
            </a:r>
            <a:r>
              <a:rPr kumimoji="1" lang="en" altLang="zh-CN" b="1">
                <a:solidFill>
                  <a:srgbClr val="C00000"/>
                </a:solidFill>
              </a:rPr>
              <a:t>the same as the order of conflicts in some sequential schedule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5D442-7873-2F4B-B891-423A3BF3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977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44489" y="2899564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>
                <a:latin typeface="Consolas" panose="020B0609020204030204" pitchFamily="49" charset="0"/>
              </a:rPr>
              <a:t> write(x,20) on x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 on y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>
                <a:latin typeface="Consolas" panose="020B0609020204030204" pitchFamily="49" charset="0"/>
              </a:rPr>
              <a:t> write(y, tmp+10)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 on y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1544375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592288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T2.1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92288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T2.2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1654196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9DBD06-679D-EB4F-8B5A-FC7A34FE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Graph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94FE0-BD84-F64C-9B51-5C23332B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Graph</a:t>
            </a:r>
          </a:p>
          <a:p>
            <a:pPr lvl="1"/>
            <a:r>
              <a:rPr kumimoji="1" lang="en" altLang="zh-CN" dirty="0"/>
              <a:t>Nodes are transactions, edges are directed</a:t>
            </a:r>
          </a:p>
          <a:p>
            <a:pPr lvl="1"/>
            <a:r>
              <a:rPr kumimoji="1" lang="en" altLang="zh-CN" dirty="0"/>
              <a:t>Edge between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if and only if: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have a conflict between them, and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/>
              <a:t>the first step in the conflict occurs in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endParaRPr kumimoji="1" lang="en" altLang="zh-CN" baseline="-25000" dirty="0"/>
          </a:p>
          <a:p>
            <a:r>
              <a:rPr kumimoji="1" lang="en" altLang="zh-CN" dirty="0"/>
              <a:t>A schedule is conflict serializable if and only if:</a:t>
            </a:r>
          </a:p>
          <a:p>
            <a:pPr lvl="1"/>
            <a:r>
              <a:rPr kumimoji="1" lang="en" altLang="zh-CN" dirty="0"/>
              <a:t>It has an </a:t>
            </a:r>
            <a:r>
              <a:rPr kumimoji="1" lang="en" altLang="zh-CN" b="1" dirty="0">
                <a:solidFill>
                  <a:srgbClr val="C00000"/>
                </a:solidFill>
              </a:rPr>
              <a:t>acyclic</a:t>
            </a:r>
            <a:r>
              <a:rPr kumimoji="1" lang="en" altLang="zh-CN" dirty="0"/>
              <a:t> conflict graph</a:t>
            </a:r>
          </a:p>
          <a:p>
            <a:r>
              <a:rPr kumimoji="1" lang="en-US" altLang="zh-CN" dirty="0"/>
              <a:t>Why?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according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edges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acyclic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1E6597-EEB7-0F40-B679-A13A532A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1631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71600" y="2929508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>
                <a:latin typeface="Consolas" panose="020B0609020204030204" pitchFamily="49" charset="0"/>
              </a:rPr>
              <a:t> write(x,20)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>
                <a:latin typeface="Consolas" panose="020B0609020204030204" pitchFamily="49" charset="0"/>
              </a:rPr>
              <a:t> write(y, tmp+10)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(T1 -&gt; T2)</a:t>
            </a:r>
          </a:p>
        </p:txBody>
      </p:sp>
    </p:spTree>
    <p:extLst>
      <p:ext uri="{BB962C8B-B14F-4D97-AF65-F5344CB8AC3E}">
        <p14:creationId xmlns:p14="http://schemas.microsoft.com/office/powerpoint/2010/main" val="13387531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56384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71600" y="2929508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 write(x,20)</a:t>
            </a:r>
            <a:r>
              <a:rPr lang="en-US" sz="2000">
                <a:latin typeface="Consolas" panose="020B0609020204030204" pitchFamily="49" charset="0"/>
              </a:rPr>
              <a:t>   -&gt;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write(y,30)   </a:t>
            </a:r>
            <a:r>
              <a:rPr lang="en-US" sz="2000">
                <a:latin typeface="Consolas" panose="020B0609020204030204" pitchFamily="49" charset="0"/>
              </a:rPr>
              <a:t>-&gt;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 sz="2000">
                <a:latin typeface="Consolas" panose="020B0609020204030204" pitchFamily="49" charset="0"/>
              </a:rPr>
              <a:t> </a:t>
            </a:r>
            <a:r>
              <a:rPr lang="en-US" altLang="zh-CN" sz="2000" err="1">
                <a:latin typeface="Consolas" panose="020B0609020204030204" pitchFamily="49" charset="0"/>
              </a:rPr>
              <a:t>tmp</a:t>
            </a:r>
            <a:r>
              <a:rPr lang="en-US" altLang="zh-CN" sz="2000">
                <a:latin typeface="Consolas" panose="020B0609020204030204" pitchFamily="49" charset="0"/>
              </a:rPr>
              <a:t> = read(y)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altLang="zh-CN" sz="2000">
                <a:latin typeface="Consolas" panose="020B0609020204030204" pitchFamily="49" charset="0"/>
              </a:rPr>
              <a:t> write(y,30)   </a:t>
            </a:r>
            <a:r>
              <a:rPr lang="en-US" sz="2000">
                <a:latin typeface="Consolas" panose="020B0609020204030204" pitchFamily="49" charset="0"/>
              </a:rPr>
              <a:t>-&gt;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latin typeface="Consolas" panose="020B0609020204030204" pitchFamily="49" charset="0"/>
              </a:rPr>
              <a:t> write(y, tmp+10)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(T2 -&gt; T1)</a:t>
            </a:r>
          </a:p>
        </p:txBody>
      </p:sp>
    </p:spTree>
    <p:extLst>
      <p:ext uri="{BB962C8B-B14F-4D97-AF65-F5344CB8AC3E}">
        <p14:creationId xmlns:p14="http://schemas.microsoft.com/office/powerpoint/2010/main" val="12387955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1403648" y="4561229"/>
            <a:ext cx="2016224" cy="1087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364088" y="4565612"/>
            <a:ext cx="2267744" cy="1083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T1.2</a:t>
            </a:r>
            <a:endParaRPr lang="en-US" altLang="zh-CN" sz="2000"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T1.3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5364088" y="2569468"/>
            <a:ext cx="2448272" cy="151216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64088" y="2569468"/>
            <a:ext cx="2520280" cy="15841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111561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altLang="zh-CN" sz="1800" b="1">
                <a:latin typeface="Consolas" panose="020B0609020204030204" pitchFamily="49" charset="0"/>
              </a:rPr>
              <a:t>T2 -&gt; T1</a:t>
            </a:r>
            <a:endParaRPr lang="en-US" sz="1800" b="1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07605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962636" y="4441676"/>
            <a:ext cx="2736304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        </a:t>
            </a:r>
            <a:r>
              <a:rPr lang="en-US" sz="1800" b="1">
                <a:latin typeface="Consolas" panose="020B0609020204030204" pitchFamily="49" charset="0"/>
              </a:rPr>
              <a:t>--&gt;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        &lt;--</a:t>
            </a:r>
          </a:p>
        </p:txBody>
      </p:sp>
      <p:sp>
        <p:nvSpPr>
          <p:cNvPr id="9" name="矩形 8"/>
          <p:cNvSpPr/>
          <p:nvPr/>
        </p:nvSpPr>
        <p:spPr>
          <a:xfrm>
            <a:off x="5600836" y="4515317"/>
            <a:ext cx="1347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37714" y="5245880"/>
            <a:ext cx="3097323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>
                <a:latin typeface="Consolas" panose="020B0609020204030204" pitchFamily="49" charset="0"/>
              </a:rPr>
              <a:t>Both at end: x=20, y=40</a:t>
            </a:r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D20B2F68-FF9F-1D42-8EE3-94E6402317CF}"/>
              </a:ext>
            </a:extLst>
          </p:cNvPr>
          <p:cNvCxnSpPr/>
          <p:nvPr/>
        </p:nvCxnSpPr>
        <p:spPr>
          <a:xfrm>
            <a:off x="3563888" y="4297660"/>
            <a:ext cx="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E3565767-04F4-984F-B157-9A4DBE5A5C8E}"/>
              </a:ext>
            </a:extLst>
          </p:cNvPr>
          <p:cNvCxnSpPr>
            <a:cxnSpLocks/>
          </p:cNvCxnSpPr>
          <p:nvPr/>
        </p:nvCxnSpPr>
        <p:spPr>
          <a:xfrm flipH="1">
            <a:off x="3707904" y="4297660"/>
            <a:ext cx="144016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4428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Equivalence</a:t>
            </a:r>
            <a:endParaRPr lang="zh-CN" altLang="en-US"/>
          </a:p>
        </p:txBody>
      </p:sp>
      <p:pic>
        <p:nvPicPr>
          <p:cNvPr id="5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12897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“fish”的图片搜索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7150"/>
            <a:ext cx="3185912" cy="116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fish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8527"/>
            <a:ext cx="288455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38" y="2929508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914363" y="1273324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9904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9904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26246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26246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80915" y="4776504"/>
            <a:ext cx="61285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 conflicts-order-A equals to conflicts-order-B, </a:t>
            </a:r>
          </a:p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then schedule-A </a:t>
            </a:r>
            <a:r>
              <a:rPr lang="en-US" altLang="zh-CN" sz="2000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conflict-equals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to schedule-B</a:t>
            </a:r>
            <a:endParaRPr lang="zh-CN" altLang="en-US" sz="20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14363" y="3038810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4612" y="1497595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88733" y="3273425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3568" y="30735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T1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T2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H="1" flipV="1">
            <a:off x="1403648" y="3329491"/>
            <a:ext cx="220614" cy="228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545369" y="30989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T4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T3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连接符 22"/>
          <p:cNvCxnSpPr>
            <a:endCxn id="22" idx="2"/>
          </p:cNvCxnSpPr>
          <p:nvPr/>
        </p:nvCxnSpPr>
        <p:spPr>
          <a:xfrm flipV="1">
            <a:off x="1735380" y="3406701"/>
            <a:ext cx="280336" cy="133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439603" y="265308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8877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View Serializability vs. Conflict Serializability </a:t>
            </a:r>
            <a:endParaRPr lang="zh-CN" altLang="en-US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539552" y="1345332"/>
            <a:ext cx="4104456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T1        T2        T3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read(x) 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write(x)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write(x)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          write(x)</a:t>
            </a:r>
          </a:p>
        </p:txBody>
      </p:sp>
      <p:sp>
        <p:nvSpPr>
          <p:cNvPr id="5" name="矩形 4"/>
          <p:cNvSpPr/>
          <p:nvPr/>
        </p:nvSpPr>
        <p:spPr>
          <a:xfrm>
            <a:off x="6372200" y="1921396"/>
            <a:ext cx="1347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latin typeface="Consolas" panose="020B0609020204030204" pitchFamily="49" charset="0"/>
              </a:rPr>
              <a:t>T3</a:t>
            </a: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67120" y="1477344"/>
            <a:ext cx="1957587" cy="276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 b="1">
                <a:latin typeface="Consolas" panose="020B0609020204030204" pitchFamily="49" charset="0"/>
              </a:rPr>
              <a:t>Conflict graph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588224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7164288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6847891" y="2857500"/>
            <a:ext cx="396044" cy="0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6847891" y="3001515"/>
            <a:ext cx="396044" cy="1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435280" cy="2353443"/>
          </a:xfrm>
        </p:spPr>
        <p:txBody>
          <a:bodyPr>
            <a:noAutofit/>
          </a:bodyPr>
          <a:lstStyle/>
          <a:p>
            <a:r>
              <a:rPr lang="en-US" altLang="zh-CN"/>
              <a:t>Cyclic -&gt; Not </a:t>
            </a:r>
            <a:r>
              <a:rPr lang="en-US" altLang="zh-CN" b="1">
                <a:solidFill>
                  <a:srgbClr val="C00000"/>
                </a:solidFill>
              </a:rPr>
              <a:t>conflict serializable</a:t>
            </a:r>
          </a:p>
          <a:p>
            <a:r>
              <a:rPr lang="en-US" altLang="zh-CN"/>
              <a:t>But compare it to running </a:t>
            </a:r>
            <a:r>
              <a:rPr lang="en-US" altLang="zh-CN" b="1">
                <a:solidFill>
                  <a:schemeClr val="accent1"/>
                </a:solidFill>
              </a:rPr>
              <a:t>T1 then T2 then T3 </a:t>
            </a:r>
            <a:r>
              <a:rPr lang="en-US" altLang="zh-CN"/>
              <a:t>(serially)</a:t>
            </a:r>
          </a:p>
          <a:p>
            <a:pPr lvl="1"/>
            <a:r>
              <a:rPr lang="en-US" altLang="zh-CN"/>
              <a:t>Final-state is fine</a:t>
            </a:r>
          </a:p>
          <a:p>
            <a:pPr lvl="1"/>
            <a:r>
              <a:rPr lang="en-US" altLang="zh-CN"/>
              <a:t>Intermediate reads are fine</a:t>
            </a:r>
          </a:p>
          <a:p>
            <a:r>
              <a:rPr lang="en-US" altLang="zh-CN" b="1"/>
              <a:t>Question</a:t>
            </a:r>
            <a:r>
              <a:rPr lang="en-US" altLang="zh-CN"/>
              <a:t>: why shouldn't we allow this schedule?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7215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626AA-1AB7-9449-9630-8BCE4466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View Serializability vs. Conflict Serializability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E23F6-6CEB-7E4A-AB60-61D05063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9FFBE8-BBB3-E348-A1AF-75358F6FE2FB}"/>
              </a:ext>
            </a:extLst>
          </p:cNvPr>
          <p:cNvSpPr txBox="1"/>
          <p:nvPr/>
        </p:nvSpPr>
        <p:spPr>
          <a:xfrm>
            <a:off x="2244407" y="2026503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View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BEC952-7DAB-B548-A098-8A7ED4CF0A22}"/>
              </a:ext>
            </a:extLst>
          </p:cNvPr>
          <p:cNvSpPr txBox="1"/>
          <p:nvPr/>
        </p:nvSpPr>
        <p:spPr>
          <a:xfrm>
            <a:off x="4764687" y="2026503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96BC68-F21F-3041-BF9E-ED49A04E0AA9}"/>
              </a:ext>
            </a:extLst>
          </p:cNvPr>
          <p:cNvSpPr txBox="1"/>
          <p:nvPr/>
        </p:nvSpPr>
        <p:spPr>
          <a:xfrm>
            <a:off x="2209092" y="2857500"/>
            <a:ext cx="2195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intermediate read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D4D79B-07A0-384D-898C-CD6CDBEABE41}"/>
              </a:ext>
            </a:extLst>
          </p:cNvPr>
          <p:cNvSpPr txBox="1"/>
          <p:nvPr/>
        </p:nvSpPr>
        <p:spPr>
          <a:xfrm>
            <a:off x="4788024" y="2857500"/>
            <a:ext cx="2280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all the </a:t>
            </a:r>
            <a:r>
              <a:rPr lang="en-US" altLang="zh-CN" sz="20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data dependency</a:t>
            </a:r>
            <a:endParaRPr lang="zh-CN" altLang="en-US" sz="2000" b="1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AE3689-F44E-3F4F-9EE7-79FB53BD422B}"/>
              </a:ext>
            </a:extLst>
          </p:cNvPr>
          <p:cNvSpPr txBox="1"/>
          <p:nvPr/>
        </p:nvSpPr>
        <p:spPr>
          <a:xfrm>
            <a:off x="4227440" y="2196657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6485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4F055-8FE6-A046-B2CB-533773E7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 VS. 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6EA97-D14D-C047-8405-450DB168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serializability is easy to test </a:t>
            </a:r>
            <a:r>
              <a:rPr kumimoji="1" lang="en" altLang="zh-CN"/>
              <a:t>(&amp; enforce) </a:t>
            </a:r>
          </a:p>
          <a:p>
            <a:pPr lvl="1"/>
            <a:r>
              <a:rPr kumimoji="1" lang="en" altLang="zh-CN" dirty="0"/>
              <a:t>i.e., check whether a graph is acyclic</a:t>
            </a:r>
          </a:p>
          <a:p>
            <a:pPr lvl="1"/>
            <a:r>
              <a:rPr kumimoji="1" lang="en" altLang="zh-CN" dirty="0"/>
              <a:t>View serializability is hard to test (likely NP-hard)</a:t>
            </a:r>
          </a:p>
          <a:p>
            <a:r>
              <a:rPr kumimoji="1" lang="en" altLang="zh-CN" dirty="0"/>
              <a:t>Conflict serializable schedules are easy to generate</a:t>
            </a:r>
          </a:p>
          <a:p>
            <a:pPr lvl="1"/>
            <a:r>
              <a:rPr kumimoji="1" lang="en" altLang="zh-CN" dirty="0"/>
              <a:t>Using concurrency control protocols. E.g., 2PL (</a:t>
            </a:r>
            <a:r>
              <a:rPr kumimoji="1" lang="en" altLang="zh-CN" b="1" dirty="0">
                <a:solidFill>
                  <a:srgbClr val="BE384B"/>
                </a:solidFill>
              </a:rPr>
              <a:t>two-phase-locking</a:t>
            </a:r>
            <a:r>
              <a:rPr kumimoji="1" lang="en" altLang="zh-CN" dirty="0"/>
              <a:t>)</a:t>
            </a:r>
          </a:p>
          <a:p>
            <a:r>
              <a:rPr kumimoji="1" lang="en" altLang="zh-CN" dirty="0"/>
              <a:t>Conflict serializable schedules are also view serializable</a:t>
            </a:r>
          </a:p>
          <a:p>
            <a:pPr lvl="1"/>
            <a:r>
              <a:rPr kumimoji="1" lang="en" altLang="zh-CN" dirty="0"/>
              <a:t>No easy way to generate view schedules that allows for ones like the previous example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DB9E29-3715-3249-BBBF-2F84D2CE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3994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b="0" dirty="0"/>
              <a:t>Use locking to achieve before-or-after: </a:t>
            </a:r>
            <a:r>
              <a:rPr kumimoji="1" lang="en-US" altLang="zh-CN" dirty="0"/>
              <a:t>2PL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</a:t>
            </a:r>
            <a:r>
              <a:rPr kumimoji="1" lang="en-US" altLang="zh-CN" strike="sngStrike" dirty="0"/>
              <a:t>and releases it after the data access finishes</a:t>
            </a:r>
            <a:r>
              <a:rPr kumimoji="1" lang="en-US" altLang="zh-CN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; and once the lock is released, no locks can be held. </a:t>
            </a:r>
            <a:endParaRPr kumimoji="1" lang="en-US" altLang="zh-CN" dirty="0"/>
          </a:p>
          <a:p>
            <a:r>
              <a:rPr kumimoji="1" lang="en-US" altLang="zh-CN" b="1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Which serializability does 2PL guarantee?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Conflict serializability!</a:t>
            </a:r>
          </a:p>
          <a:p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2834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 of 2PL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65830" y="613218"/>
            <a:ext cx="4320970" cy="95410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and T2 conflict on x1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and T3 conflict on x2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and T1 conflict on </a:t>
            </a:r>
            <a:r>
              <a:rPr lang="en-US" altLang="zh-CN" sz="1400" err="1">
                <a:latin typeface="Consolas" panose="020B0609020204030204" pitchFamily="49" charset="0"/>
              </a:rPr>
              <a:t>x_k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830" y="2000950"/>
            <a:ext cx="432097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T3 acquires x2.lock and x3.lock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71637" y="3952136"/>
            <a:ext cx="432048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380" y="3952136"/>
            <a:ext cx="3135524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4167" y="1090271"/>
            <a:ext cx="3583777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2PL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does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not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generate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serializable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schedule</a:t>
            </a:r>
          </a:p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the conflict graph produced by an execution of 2PL has a cycle, which without loss of generality, is:</a:t>
            </a:r>
          </a:p>
          <a:p>
            <a:pPr algn="just">
              <a:spcBef>
                <a:spcPts val="600"/>
              </a:spcBef>
            </a:pP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T1 --&gt; T2 --&gt; ... --&gt; </a:t>
            </a:r>
            <a:r>
              <a:rPr lang="en-US" altLang="zh-CN" sz="14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Tk</a:t>
            </a: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--&gt; T1</a:t>
            </a: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Let the shared variable (the one that causes the conflict) between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and </a:t>
            </a:r>
            <a:r>
              <a:rPr lang="en-US" altLang="zh-CN" sz="16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T_{i+1}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be represented by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x_i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6166275" y="1690436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>
            <a:off x="6166275" y="3586344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5400000">
            <a:off x="3745906" y="4469472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爆炸形 1 11"/>
          <p:cNvSpPr/>
          <p:nvPr/>
        </p:nvSpPr>
        <p:spPr>
          <a:xfrm>
            <a:off x="2942284" y="3930833"/>
            <a:ext cx="802432" cy="604810"/>
          </a:xfrm>
          <a:prstGeom prst="irregularSeal1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18647" y="3640296"/>
            <a:ext cx="1816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等线" panose="02010600030101010101" pitchFamily="2" charset="-122"/>
                <a:ea typeface="楷体"/>
                <a:cs typeface="Myriad Pro Light SemiCond"/>
              </a:rPr>
              <a:t>T1 violates 2PL!</a:t>
            </a:r>
            <a:endParaRPr lang="zh-CN" altLang="en-US" b="1">
              <a:solidFill>
                <a:srgbClr val="C00000"/>
              </a:solidFill>
              <a:latin typeface="等线" panose="02010600030101010101" pitchFamily="2" charset="-122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43700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Serializability simplifies enforcing concurrent correctness / data consistency</a:t>
            </a:r>
            <a:endParaRPr kumimoji="0" lang="en-US" altLang="zh-CN" kern="0" dirty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6809033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7BBB2B-DF07-F44F-8714-7A929CE3B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Correctness (app-semantic consistency)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55EC1E-E60E-9E44-9507-BCC00B5BC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/>
          <a:lstStyle/>
          <a:p>
            <a:r>
              <a:rPr lang="en-US" altLang="zh-CN" dirty="0"/>
              <a:t>Correctness is hard for computer system to enforce</a:t>
            </a:r>
          </a:p>
          <a:p>
            <a:pPr lvl="1"/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level,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specific</a:t>
            </a:r>
            <a:r>
              <a:rPr kumimoji="1" lang="zh-CN" altLang="en-US" dirty="0"/>
              <a:t> </a:t>
            </a:r>
            <a:r>
              <a:rPr kumimoji="1" lang="en-US" altLang="zh-CN" dirty="0"/>
              <a:t>semantic</a:t>
            </a:r>
          </a:p>
          <a:p>
            <a:pPr lvl="1"/>
            <a:r>
              <a:rPr kumimoji="1" lang="en-US" altLang="zh-CN" dirty="0"/>
              <a:t>E.g., developer can write a buggy program, even no concurrency (single-threaded)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To ensure concurrent correctness, we need assumptions </a:t>
            </a:r>
          </a:p>
          <a:p>
            <a:pPr lvl="1"/>
            <a:r>
              <a:rPr kumimoji="1" lang="en-US" altLang="zh-CN" dirty="0"/>
              <a:t>i.e., The single-threaded implementation of actions must be correct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7C0E8C-09FA-A248-8548-475F0166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76B8EEC-B0FF-B115-3957-15D8976A0758}"/>
              </a:ext>
            </a:extLst>
          </p:cNvPr>
          <p:cNvSpPr/>
          <p:nvPr/>
        </p:nvSpPr>
        <p:spPr>
          <a:xfrm>
            <a:off x="302840" y="2870274"/>
            <a:ext cx="354908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F8CA163F-8A38-B231-E36A-FD77E1159A36}"/>
              </a:ext>
            </a:extLst>
          </p:cNvPr>
          <p:cNvSpPr/>
          <p:nvPr/>
        </p:nvSpPr>
        <p:spPr>
          <a:xfrm>
            <a:off x="4716016" y="2870274"/>
            <a:ext cx="3549080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</a:t>
            </a:r>
            <a:r>
              <a:rPr lang="is-I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amt * 2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C466DD8D-8256-6FF5-53E4-D7F38DDB7139}"/>
              </a:ext>
            </a:extLst>
          </p:cNvPr>
          <p:cNvSpPr/>
          <p:nvPr/>
        </p:nvSpPr>
        <p:spPr>
          <a:xfrm>
            <a:off x="5467912" y="2611859"/>
            <a:ext cx="2170576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Buggy</a:t>
            </a:r>
          </a:p>
        </p:txBody>
      </p:sp>
    </p:spTree>
    <p:extLst>
      <p:ext uri="{BB962C8B-B14F-4D97-AF65-F5344CB8AC3E}">
        <p14:creationId xmlns:p14="http://schemas.microsoft.com/office/powerpoint/2010/main" val="391297930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6707AC-29BE-2646-87CC-087EB0B0E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Correctness and serializability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91A0BF-D9D2-C34D-B425-EFE783B320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2840" y="1129308"/>
                <a:ext cx="8229600" cy="4167654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dirty="0"/>
                  <a:t>Assumption: programmers are pro at writing </a:t>
                </a:r>
                <a:r>
                  <a:rPr kumimoji="1" lang="en-US" altLang="zh-CN" u="sng" dirty="0"/>
                  <a:t>single-thread</a:t>
                </a:r>
                <a:r>
                  <a:rPr kumimoji="1" lang="en-US" altLang="zh-CN" dirty="0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 dirty="0"/>
                  <a:t>Specially, 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 dirty="0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can move data from a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to another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en-US" altLang="zh-CN" dirty="0"/>
                  <a:t>Then, if the execution of 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 dirty="0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 If C0 is consistent, then Cn must be consistent </a:t>
                </a:r>
                <a:endParaRPr kumimoji="1" lang="zh-CN" altLang="en-US" dirty="0"/>
              </a:p>
              <a:p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091A0BF-D9D2-C34D-B425-EFE783B320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2840" y="1129308"/>
                <a:ext cx="8229600" cy="4167654"/>
              </a:xfrm>
              <a:blipFill>
                <a:blip r:embed="rId2"/>
                <a:stretch>
                  <a:fillRect l="-772" t="-3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8627C8-4F67-6A4F-8598-0B932A135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3507337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The deadlock issue of 2PL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628547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AE58B-2E80-BCDE-2FFB-3C4BCBE3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0EE8C-A047-AE33-F3F8-02BB0B488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Two-phase lock is </a:t>
            </a:r>
            <a:r>
              <a:rPr kumimoji="1" lang="en-US" altLang="zh-CN" dirty="0">
                <a:ea typeface="MS PGothic" charset="0"/>
              </a:rPr>
              <a:t>p</a:t>
            </a:r>
            <a:r>
              <a:rPr lang="en-US" altLang="zh-CN" dirty="0">
                <a:ea typeface="MS PGothic" charset="0"/>
              </a:rPr>
              <a:t>essimistic: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Before proceed, each TX must wait for conflicting TX to release the lock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What can happen if two TX are waiting for each other?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CB049E-2EFE-806D-3DAD-54562963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4007887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101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Read(a) = 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9949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102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193477"/>
              </p:ext>
            </p:extLst>
          </p:nvPr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1076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103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17160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104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740162"/>
              </p:ext>
            </p:extLst>
          </p:nvPr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09273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105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9671CF46-E213-6529-7764-D337966F83D4}"/>
              </a:ext>
            </a:extLst>
          </p:cNvPr>
          <p:cNvSpPr/>
          <p:nvPr/>
        </p:nvSpPr>
        <p:spPr>
          <a:xfrm>
            <a:off x="1401064" y="3554297"/>
            <a:ext cx="634187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thread 0 or thread 1 finishes the execution? </a:t>
            </a:r>
          </a:p>
        </p:txBody>
      </p:sp>
    </p:spTree>
    <p:extLst>
      <p:ext uri="{BB962C8B-B14F-4D97-AF65-F5344CB8AC3E}">
        <p14:creationId xmlns:p14="http://schemas.microsoft.com/office/powerpoint/2010/main" val="82853608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E7F23-0809-074C-91B0-9E895B37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Resolving 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42AEA1-07D9-AB40-B8FA-248B3081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 Acquire locks in a pre-defined order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 Not support general TX: TX must know the read/write sets before execution</a:t>
            </a:r>
          </a:p>
          <a:p>
            <a:r>
              <a:rPr kumimoji="1" lang="en-US" altLang="zh-CN" dirty="0"/>
              <a:t>2. Detect deadlock by calculating the conflict graph</a:t>
            </a:r>
          </a:p>
          <a:p>
            <a:pPr lvl="1"/>
            <a:r>
              <a:rPr kumimoji="1" lang="en-US" altLang="zh-CN" dirty="0"/>
              <a:t>If there is a cycle, then there must be a deadlock</a:t>
            </a:r>
          </a:p>
          <a:p>
            <a:pPr lvl="1"/>
            <a:r>
              <a:rPr kumimoji="1" lang="en-US" altLang="zh-CN" dirty="0"/>
              <a:t>Abort one TX to break the cycle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High cost for detection</a:t>
            </a:r>
          </a:p>
          <a:p>
            <a:r>
              <a:rPr kumimoji="1" lang="en-US" altLang="zh-CN" dirty="0"/>
              <a:t>3. Using heuristics (e.g., timestamp) to pre-abort the TXs</a:t>
            </a:r>
          </a:p>
          <a:p>
            <a:pPr lvl="1"/>
            <a:r>
              <a:rPr kumimoji="1" lang="en-US" altLang="zh-CN" dirty="0"/>
              <a:t>May have false positive, or live locks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3BBD4-BB0F-1446-A8C7-E2425B0A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25720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45707</TotalTime>
  <Words>8220</Words>
  <Application>Microsoft Macintosh PowerPoint</Application>
  <PresentationFormat>全屏显示(16:10)</PresentationFormat>
  <Paragraphs>1954</Paragraphs>
  <Slides>106</Slides>
  <Notes>47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106</vt:i4>
      </vt:variant>
    </vt:vector>
  </HeadingPairs>
  <TitlesOfParts>
    <vt:vector size="119" baseType="lpstr">
      <vt:lpstr>-webkit-standard</vt:lpstr>
      <vt:lpstr>DengXian</vt:lpstr>
      <vt:lpstr>DengXian</vt:lpstr>
      <vt:lpstr>楷体_GB2312</vt:lpstr>
      <vt:lpstr>MS PGothic</vt:lpstr>
      <vt:lpstr>Arial</vt:lpstr>
      <vt:lpstr>Calibri</vt:lpstr>
      <vt:lpstr>Cambria Math</vt:lpstr>
      <vt:lpstr>Consolas</vt:lpstr>
      <vt:lpstr>Courier New</vt:lpstr>
      <vt:lpstr>Eras Medium ITC</vt:lpstr>
      <vt:lpstr>Times New Roman</vt:lpstr>
      <vt:lpstr>1_Office 主题​​</vt:lpstr>
      <vt:lpstr>Before-or-after atomicity and Serializability</vt:lpstr>
      <vt:lpstr>Review: checkpointing </vt:lpstr>
      <vt:lpstr>PowerPoint 演示文稿</vt:lpstr>
      <vt:lpstr>Review: eventual consistency </vt:lpstr>
      <vt:lpstr>Review: implementing eventual consistency w/ logging</vt:lpstr>
      <vt:lpstr>Review: implementing eventual consistency w/ logging</vt:lpstr>
      <vt:lpstr>Review: implementing eventual consistency w/ logging</vt:lpstr>
      <vt:lpstr>Question: what will happen if the log continuously growing? </vt:lpstr>
      <vt:lpstr>Idea: distinguish tentative writes from stable ones </vt:lpstr>
      <vt:lpstr>De-centralized approach</vt:lpstr>
      <vt:lpstr>Centralized approach </vt:lpstr>
      <vt:lpstr>Does CSN order preserve causality? </vt:lpstr>
      <vt:lpstr>PowerPoint 演示文稿</vt:lpstr>
      <vt:lpstr>Outline of today’s lecture </vt:lpstr>
      <vt:lpstr>Motivating example: bank service </vt:lpstr>
      <vt:lpstr>Motivating example: bank service </vt:lpstr>
      <vt:lpstr>Motivating example: bank service </vt:lpstr>
      <vt:lpstr>Motivating example: bank service </vt:lpstr>
      <vt:lpstr>Motivating example: bank service </vt:lpstr>
      <vt:lpstr>Motivating example: bank service </vt:lpstr>
      <vt:lpstr>Question: what if request arrival rate (λ) &gt; system throughput (Thpt) ? </vt:lpstr>
      <vt:lpstr>Motivating example: bank service </vt:lpstr>
      <vt:lpstr>Motivating example: bank service </vt:lpstr>
      <vt:lpstr>Question: how can we improve system throughput? </vt:lpstr>
      <vt:lpstr>Using concurrent execution to scale the throughput! </vt:lpstr>
      <vt:lpstr>Motivating example  </vt:lpstr>
      <vt:lpstr>Motivating example </vt:lpstr>
      <vt:lpstr>Atomicity of the + operator </vt:lpstr>
      <vt:lpstr>Atomicity of the + operator </vt:lpstr>
      <vt:lpstr>Atomicity of the + operator </vt:lpstr>
      <vt:lpstr>Atomicity of the + operator </vt:lpstr>
      <vt:lpstr>Atomicity of the + operator </vt:lpstr>
      <vt:lpstr>Atomicity of the + operator </vt:lpstr>
      <vt:lpstr>Atomicity of the + operator </vt:lpstr>
      <vt:lpstr>Atomicity of the + operator </vt:lpstr>
      <vt:lpstr>The correctness issue caused by race condition </vt:lpstr>
      <vt:lpstr>Race condition is hard to control</vt:lpstr>
      <vt:lpstr>Race condition is common (benign case)</vt:lpstr>
      <vt:lpstr>Race condition may be dangerous (Serious case)</vt:lpstr>
      <vt:lpstr>Race condition may be dangerous </vt:lpstr>
      <vt:lpstr>Race condition may be dangerous </vt:lpstr>
      <vt:lpstr>What is a strong consistency model</vt:lpstr>
      <vt:lpstr>Review: serial execution of reads/writes </vt:lpstr>
      <vt:lpstr>One step further: serial execution of actions </vt:lpstr>
      <vt:lpstr>Before-or-After Atomicity</vt:lpstr>
      <vt:lpstr>Goal: before-or-after atomicity (a.k.a, Isolation) </vt:lpstr>
      <vt:lpstr>Use locking to achieve before-or-after</vt:lpstr>
      <vt:lpstr>Use locking to achieve before-or-after: global lock</vt:lpstr>
      <vt:lpstr>Use locking to achieve before-or-after: global lock</vt:lpstr>
      <vt:lpstr>Question: how to optimize? </vt:lpstr>
      <vt:lpstr>Use locking to achieve before-or-after: fine-grained locking</vt:lpstr>
      <vt:lpstr>Use locking to achieve before-or-after: fine-grained locking</vt:lpstr>
      <vt:lpstr>Use locking to achieve before-or-after: fine-grained locking</vt:lpstr>
      <vt:lpstr>More example: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Accessing multiple records</vt:lpstr>
      <vt:lpstr>Problem: accessing multiple records</vt:lpstr>
      <vt:lpstr>Problem: accessing multiple records</vt:lpstr>
      <vt:lpstr>Solution: acquire all locks first, and release them at last</vt:lpstr>
      <vt:lpstr>What are the drawbacks? </vt:lpstr>
      <vt:lpstr>Two-phase locking (2PL)</vt:lpstr>
      <vt:lpstr>Two-phase locking (2PL)</vt:lpstr>
      <vt:lpstr>Use locking to achieve before-or-after: 2PL</vt:lpstr>
      <vt:lpstr>Serializability</vt:lpstr>
      <vt:lpstr>Serializability</vt:lpstr>
      <vt:lpstr>PowerPoint 演示文稿</vt:lpstr>
      <vt:lpstr>PowerPoint 演示文稿</vt:lpstr>
      <vt:lpstr>View Serializability</vt:lpstr>
      <vt:lpstr>PowerPoint 演示文稿</vt:lpstr>
      <vt:lpstr>PowerPoint 演示文稿</vt:lpstr>
      <vt:lpstr>Conflict Serializability</vt:lpstr>
      <vt:lpstr>PowerPoint 演示文稿</vt:lpstr>
      <vt:lpstr>Conflict Graph</vt:lpstr>
      <vt:lpstr>PowerPoint 演示文稿</vt:lpstr>
      <vt:lpstr>PowerPoint 演示文稿</vt:lpstr>
      <vt:lpstr>PowerPoint 演示文稿</vt:lpstr>
      <vt:lpstr>PowerPoint 演示文稿</vt:lpstr>
      <vt:lpstr>Conflict Equivalence</vt:lpstr>
      <vt:lpstr>View Serializability vs. Conflict Serializability </vt:lpstr>
      <vt:lpstr>View Serializability vs. Conflict Serializability </vt:lpstr>
      <vt:lpstr>Conflict Serializability VS. View Serializability</vt:lpstr>
      <vt:lpstr>Use locking to achieve before-or-after: 2PL</vt:lpstr>
      <vt:lpstr>Proof of 2PL </vt:lpstr>
      <vt:lpstr>PowerPoint 演示文稿</vt:lpstr>
      <vt:lpstr>Correctness (app-semantic consistency)</vt:lpstr>
      <vt:lpstr>Correctness and serializability </vt:lpstr>
      <vt:lpstr>PowerPoint 演示文稿</vt:lpstr>
      <vt:lpstr>Deadlock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Resolving deadlock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2086</cp:revision>
  <cp:lastPrinted>2020-03-02T13:38:09Z</cp:lastPrinted>
  <dcterms:created xsi:type="dcterms:W3CDTF">2017-11-24T09:35:45Z</dcterms:created>
  <dcterms:modified xsi:type="dcterms:W3CDTF">2025-10-24T07:33:51Z</dcterms:modified>
</cp:coreProperties>
</file>