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94"/>
  </p:notesMasterIdLst>
  <p:handoutMasterIdLst>
    <p:handoutMasterId r:id="rId95"/>
  </p:handoutMasterIdLst>
  <p:sldIdLst>
    <p:sldId id="2241" r:id="rId2"/>
    <p:sldId id="4600" r:id="rId3"/>
    <p:sldId id="2674" r:id="rId4"/>
    <p:sldId id="7640" r:id="rId5"/>
    <p:sldId id="2642" r:id="rId6"/>
    <p:sldId id="2643" r:id="rId7"/>
    <p:sldId id="287" r:id="rId8"/>
    <p:sldId id="7644" r:id="rId9"/>
    <p:sldId id="2726" r:id="rId10"/>
    <p:sldId id="2745" r:id="rId11"/>
    <p:sldId id="2751" r:id="rId12"/>
    <p:sldId id="7648" r:id="rId13"/>
    <p:sldId id="2719" r:id="rId14"/>
    <p:sldId id="7645" r:id="rId15"/>
    <p:sldId id="270" r:id="rId16"/>
    <p:sldId id="273" r:id="rId17"/>
    <p:sldId id="274" r:id="rId18"/>
    <p:sldId id="2724" r:id="rId19"/>
    <p:sldId id="2871" r:id="rId20"/>
    <p:sldId id="2872" r:id="rId21"/>
    <p:sldId id="2727" r:id="rId22"/>
    <p:sldId id="2729" r:id="rId23"/>
    <p:sldId id="2730" r:id="rId24"/>
    <p:sldId id="2732" r:id="rId25"/>
    <p:sldId id="2725" r:id="rId26"/>
    <p:sldId id="2874" r:id="rId27"/>
    <p:sldId id="2875" r:id="rId28"/>
    <p:sldId id="2876" r:id="rId29"/>
    <p:sldId id="2877" r:id="rId30"/>
    <p:sldId id="2731" r:id="rId31"/>
    <p:sldId id="2878" r:id="rId32"/>
    <p:sldId id="2879" r:id="rId33"/>
    <p:sldId id="7641" r:id="rId34"/>
    <p:sldId id="7646" r:id="rId35"/>
    <p:sldId id="2679" r:id="rId36"/>
    <p:sldId id="2680" r:id="rId37"/>
    <p:sldId id="2682" r:id="rId38"/>
    <p:sldId id="7624" r:id="rId39"/>
    <p:sldId id="7625" r:id="rId40"/>
    <p:sldId id="2687" r:id="rId41"/>
    <p:sldId id="7627" r:id="rId42"/>
    <p:sldId id="7628" r:id="rId43"/>
    <p:sldId id="7629" r:id="rId44"/>
    <p:sldId id="7630" r:id="rId45"/>
    <p:sldId id="7631" r:id="rId46"/>
    <p:sldId id="2979" r:id="rId47"/>
    <p:sldId id="2980" r:id="rId48"/>
    <p:sldId id="2981" r:id="rId49"/>
    <p:sldId id="2982" r:id="rId50"/>
    <p:sldId id="2985" r:id="rId51"/>
    <p:sldId id="2983" r:id="rId52"/>
    <p:sldId id="2984" r:id="rId53"/>
    <p:sldId id="7632" r:id="rId54"/>
    <p:sldId id="7633" r:id="rId55"/>
    <p:sldId id="7638" r:id="rId56"/>
    <p:sldId id="7639" r:id="rId57"/>
    <p:sldId id="2738" r:id="rId58"/>
    <p:sldId id="2740" r:id="rId59"/>
    <p:sldId id="2741" r:id="rId60"/>
    <p:sldId id="294" r:id="rId61"/>
    <p:sldId id="7634" r:id="rId62"/>
    <p:sldId id="7635" r:id="rId63"/>
    <p:sldId id="2939" r:id="rId64"/>
    <p:sldId id="7636" r:id="rId65"/>
    <p:sldId id="2702" r:id="rId66"/>
    <p:sldId id="2348" r:id="rId67"/>
    <p:sldId id="2705" r:id="rId68"/>
    <p:sldId id="2704" r:id="rId69"/>
    <p:sldId id="2707" r:id="rId70"/>
    <p:sldId id="2706" r:id="rId71"/>
    <p:sldId id="2703" r:id="rId72"/>
    <p:sldId id="2711" r:id="rId73"/>
    <p:sldId id="2712" r:id="rId74"/>
    <p:sldId id="2701" r:id="rId75"/>
    <p:sldId id="2713" r:id="rId76"/>
    <p:sldId id="2742" r:id="rId77"/>
    <p:sldId id="2360" r:id="rId78"/>
    <p:sldId id="7647" r:id="rId79"/>
    <p:sldId id="2671" r:id="rId80"/>
    <p:sldId id="2672" r:id="rId81"/>
    <p:sldId id="2644" r:id="rId82"/>
    <p:sldId id="2647" r:id="rId83"/>
    <p:sldId id="2649" r:id="rId84"/>
    <p:sldId id="2287" r:id="rId85"/>
    <p:sldId id="2286" r:id="rId86"/>
    <p:sldId id="2290" r:id="rId87"/>
    <p:sldId id="260" r:id="rId88"/>
    <p:sldId id="2653" r:id="rId89"/>
    <p:sldId id="2294" r:id="rId90"/>
    <p:sldId id="2734" r:id="rId91"/>
    <p:sldId id="2735" r:id="rId92"/>
    <p:sldId id="2720" r:id="rId93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7" userDrawn="1">
          <p15:clr>
            <a:srgbClr val="A4A3A4"/>
          </p15:clr>
        </p15:guide>
        <p15:guide id="3" pos="56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13D91"/>
    <a:srgbClr val="BE384B"/>
    <a:srgbClr val="0432FF"/>
    <a:srgbClr val="E2EAF7"/>
    <a:srgbClr val="FF5F00"/>
    <a:srgbClr val="FF7E79"/>
    <a:srgbClr val="F6F9D6"/>
    <a:srgbClr val="B0FFD3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567" autoAdjust="0"/>
    <p:restoredTop sz="86240" autoAdjust="0"/>
  </p:normalViewPr>
  <p:slideViewPr>
    <p:cSldViewPr>
      <p:cViewPr varScale="1">
        <p:scale>
          <a:sx n="100" d="100"/>
          <a:sy n="100" d="100"/>
        </p:scale>
        <p:origin x="248" y="864"/>
      </p:cViewPr>
      <p:guideLst>
        <p:guide orient="horz" pos="2707"/>
        <p:guide pos="5602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handoutMaster" Target="handoutMasters/handout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2025/10/28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既然说</a:t>
            </a:r>
            <a:r>
              <a:rPr kumimoji="1" lang="en-US" altLang="zh-CN" dirty="0"/>
              <a:t>race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condition</a:t>
            </a:r>
            <a:r>
              <a:rPr kumimoji="1" lang="zh-CN" altLang="en-US" dirty="0"/>
              <a:t>是在 并发情况下才会发生，那我们得先说下何为并发。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并发就是指</a:t>
            </a:r>
            <a:r>
              <a:rPr kumimoji="1" lang="en-US" altLang="zh-CN" dirty="0" err="1"/>
              <a:t>xxxx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其中有两种：</a:t>
            </a:r>
            <a:r>
              <a:rPr kumimoji="1" lang="en-US" altLang="zh-CN" dirty="0" err="1"/>
              <a:t>xxxx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zh-CN" altLang="en-US" dirty="0"/>
              <a:t>为什么需要并发呢？ 因为我们处在一个多核和多机的时代：</a:t>
            </a:r>
            <a:endParaRPr kumimoji="1" lang="en-US" altLang="zh-CN" dirty="0"/>
          </a:p>
          <a:p>
            <a:r>
              <a:rPr kumimoji="1" lang="en-US" altLang="zh-CN" dirty="0"/>
              <a:t>1</a:t>
            </a:r>
            <a:r>
              <a:rPr kumimoji="1" lang="zh-CN" altLang="en-US" dirty="0"/>
              <a:t>） 摩尔定律的消失</a:t>
            </a:r>
            <a:endParaRPr kumimoji="1" lang="en-US" altLang="zh-CN" dirty="0"/>
          </a:p>
          <a:p>
            <a:r>
              <a:rPr kumimoji="1" lang="en-US" altLang="zh-CN" dirty="0"/>
              <a:t>2</a:t>
            </a:r>
            <a:r>
              <a:rPr kumimoji="1" lang="zh-CN" altLang="en-US" dirty="0"/>
              <a:t>）算力需求的增大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966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591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0181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0716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5241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假设</a:t>
            </a:r>
            <a:r>
              <a:rPr kumimoji="1" lang="en-US" altLang="zh-CN" dirty="0"/>
              <a:t>A</a:t>
            </a:r>
            <a:r>
              <a:rPr kumimoji="1" lang="zh-CN" altLang="en-US" dirty="0"/>
              <a:t>之前没有被</a:t>
            </a:r>
            <a:r>
              <a:rPr kumimoji="1" lang="en-US" altLang="zh-CN" dirty="0"/>
              <a:t>TX</a:t>
            </a:r>
            <a:r>
              <a:rPr kumimoji="1" lang="zh-CN" altLang="en-US" dirty="0"/>
              <a:t>写过，即</a:t>
            </a:r>
            <a:r>
              <a:rPr kumimoji="1" lang="en-US" altLang="zh-CN" dirty="0"/>
              <a:t>A</a:t>
            </a:r>
            <a:r>
              <a:rPr kumimoji="1" lang="zh-CN" altLang="en-US" dirty="0"/>
              <a:t>只写一次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25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7254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196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check</a:t>
            </a:r>
            <a:r>
              <a:rPr kumimoji="1" lang="zh-CN" altLang="en-US" dirty="0"/>
              <a:t>完相当于放锁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619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23782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sz="1800" dirty="0">
                <a:effectLst/>
                <a:latin typeface="TrebuchetMS" panose="020B0603020202020204" pitchFamily="34" charset="0"/>
              </a:rPr>
              <a:t>x86 provides a “lock” prefix that tells the hardware:</a:t>
            </a:r>
            <a:br>
              <a:rPr lang="en" altLang="zh-CN" sz="1800" dirty="0">
                <a:effectLst/>
                <a:latin typeface="TrebuchetMS" panose="020B0603020202020204" pitchFamily="34" charset="0"/>
              </a:rPr>
            </a:br>
            <a:r>
              <a:rPr lang="en" altLang="zh-CN" sz="1800" dirty="0">
                <a:solidFill>
                  <a:srgbClr val="3333FF"/>
                </a:solidFill>
                <a:effectLst/>
                <a:latin typeface="TrebuchetMS" panose="020B0603020202020204" pitchFamily="34" charset="0"/>
              </a:rPr>
              <a:t>“don’t let anyone read/write the value until I’m done with it” </a:t>
            </a:r>
            <a:endParaRPr lang="en" altLang="zh-CN" dirty="0">
              <a:effectLst/>
            </a:endParaRPr>
          </a:p>
          <a:p>
            <a:endParaRPr kumimoji="1" lang="en-US" altLang="zh-CN" dirty="0"/>
          </a:p>
          <a:p>
            <a:r>
              <a:rPr kumimoji="1" lang="en-US" altLang="zh-CN" dirty="0"/>
              <a:t>An instruction for atomic CAS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---</a:t>
            </a:r>
          </a:p>
          <a:p>
            <a:r>
              <a:rPr lang="en" altLang="zh-CN" b="1" i="0" u="none" strike="noStrike" dirty="0">
                <a:solidFill>
                  <a:srgbClr val="000000"/>
                </a:solidFill>
                <a:effectLst/>
              </a:rPr>
              <a:t>Dekker’s and Peterson’s Algorithms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5078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E3BDE-7E88-100C-5183-565EE9757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8F42BC-94D1-FB6B-F138-8EE5C898A6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46F624-8E04-8128-FB13-EF3A735629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2CF1C1-52B6-ACD1-120B-67B2AA8A6B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46287-A3D6-864A-8D46-815BA6A2B953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2636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因为执行的时间很长，所以会</a:t>
            </a:r>
            <a:r>
              <a:rPr kumimoji="1" lang="en-US" altLang="zh-CN" dirty="0"/>
              <a:t>abort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224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7972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0115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15765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035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 marL="846138" indent="-223838">
              <a:lnSpc>
                <a:spcPct val="120000"/>
              </a:lnSpc>
              <a:tabLst/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tiff"/><Relationship Id="rId4" Type="http://schemas.openxmlformats.org/officeDocument/2006/relationships/image" Target="../media/image25.tif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tif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489348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/>
              <a:t>Serializability, OCC </a:t>
            </a:r>
            <a:br>
              <a:rPr kumimoji="1" lang="en-US" altLang="zh-CN" sz="3600" dirty="0"/>
            </a:br>
            <a:r>
              <a:rPr kumimoji="1" lang="en-US" altLang="zh-CN" sz="3600" dirty="0"/>
              <a:t>&amp; Transaction</a:t>
            </a:r>
            <a:endParaRPr kumimoji="1" lang="zh-CN" altLang="en-US" sz="24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05CFBA-5473-62D5-07E4-BBC9967C9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what if request arrival rate (</a:t>
            </a:r>
            <a:r>
              <a:rPr kumimoji="1" lang="el-GR" altLang="zh-CN" dirty="0"/>
              <a:t>λ</a:t>
            </a:r>
            <a:r>
              <a:rPr kumimoji="1" lang="en-US" altLang="zh-CN" dirty="0"/>
              <a:t>) &gt; system throughput (</a:t>
            </a:r>
            <a:r>
              <a:rPr kumimoji="1" lang="en-US" altLang="zh-CN" dirty="0" err="1"/>
              <a:t>Thpt</a:t>
            </a:r>
            <a:r>
              <a:rPr kumimoji="1" lang="en-US" altLang="zh-CN" dirty="0"/>
              <a:t>) 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4C8DE2-4723-F57F-7D04-2EDAC71C0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Queued latency = Waiting for the queued request to be processed </a:t>
            </a:r>
          </a:p>
          <a:p>
            <a:pPr lvl="1"/>
            <a:r>
              <a:rPr kumimoji="1" lang="en-US" altLang="zh-CN" dirty="0"/>
              <a:t>The number equals to (</a:t>
            </a:r>
            <a:r>
              <a:rPr kumimoji="1" lang="el-GR" altLang="zh-CN" dirty="0"/>
              <a:t>λ</a:t>
            </a:r>
            <a:r>
              <a:rPr kumimoji="1" lang="en-US" altLang="zh-CN" dirty="0"/>
              <a:t>-</a:t>
            </a:r>
            <a:r>
              <a:rPr kumimoji="1" lang="en-US" altLang="zh-CN" dirty="0" err="1"/>
              <a:t>Thpt</a:t>
            </a:r>
            <a:r>
              <a:rPr kumimoji="1" lang="en-US" altLang="zh-CN" dirty="0"/>
              <a:t>) * T, T = service time </a:t>
            </a:r>
          </a:p>
          <a:p>
            <a:pPr lvl="1"/>
            <a:r>
              <a:rPr kumimoji="1" lang="en-US" altLang="zh-CN" dirty="0"/>
              <a:t>Approaching to infinity with more service time!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B07D5A5-DC68-6A91-0E05-9BB53A20B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01F9C45-3421-F068-F27C-15DB55C24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88" y="2281436"/>
            <a:ext cx="432048" cy="43204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26CCEAE-AF73-03DA-D509-61BDB3B83CF4}"/>
              </a:ext>
            </a:extLst>
          </p:cNvPr>
          <p:cNvSpPr txBox="1"/>
          <p:nvPr/>
        </p:nvSpPr>
        <p:spPr>
          <a:xfrm>
            <a:off x="443111" y="2713484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User 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8DDCB48-651C-9B43-5C91-221CCFCBB3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11" y="3418067"/>
            <a:ext cx="635001" cy="63500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7C35768-D2B5-153B-0203-41A308ED404B}"/>
              </a:ext>
            </a:extLst>
          </p:cNvPr>
          <p:cNvSpPr txBox="1"/>
          <p:nvPr/>
        </p:nvSpPr>
        <p:spPr>
          <a:xfrm>
            <a:off x="392863" y="4072344"/>
            <a:ext cx="1032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Bank </a:t>
            </a:r>
            <a:endParaRPr lang="zh-CN" altLang="en-US" dirty="0"/>
          </a:p>
        </p:txBody>
      </p:sp>
      <p:cxnSp>
        <p:nvCxnSpPr>
          <p:cNvPr id="9" name="直线连接符 8">
            <a:extLst>
              <a:ext uri="{FF2B5EF4-FFF2-40B4-BE49-F238E27FC236}">
                <a16:creationId xmlns:a16="http://schemas.microsoft.com/office/drawing/2014/main" id="{6E469AB7-0A77-2214-8CAA-A6811C4C3574}"/>
              </a:ext>
            </a:extLst>
          </p:cNvPr>
          <p:cNvCxnSpPr/>
          <p:nvPr/>
        </p:nvCxnSpPr>
        <p:spPr>
          <a:xfrm>
            <a:off x="1259632" y="2664517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636A25B7-9633-0705-F37B-2ED8F28195BB}"/>
              </a:ext>
            </a:extLst>
          </p:cNvPr>
          <p:cNvCxnSpPr/>
          <p:nvPr/>
        </p:nvCxnSpPr>
        <p:spPr>
          <a:xfrm>
            <a:off x="1259632" y="3937620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987FF68A-A400-50D2-DABD-66FC32832595}"/>
              </a:ext>
            </a:extLst>
          </p:cNvPr>
          <p:cNvCxnSpPr/>
          <p:nvPr/>
        </p:nvCxnSpPr>
        <p:spPr>
          <a:xfrm>
            <a:off x="1475656" y="2664517"/>
            <a:ext cx="576064" cy="127310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47D8557A-9177-FD47-94FD-D3245011607E}"/>
              </a:ext>
            </a:extLst>
          </p:cNvPr>
          <p:cNvSpPr/>
          <p:nvPr/>
        </p:nvSpPr>
        <p:spPr>
          <a:xfrm>
            <a:off x="2110657" y="3784551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43B0100C-2AFC-C305-76E2-8BE0377DE522}"/>
              </a:ext>
            </a:extLst>
          </p:cNvPr>
          <p:cNvCxnSpPr>
            <a:cxnSpLocks/>
          </p:cNvCxnSpPr>
          <p:nvPr/>
        </p:nvCxnSpPr>
        <p:spPr>
          <a:xfrm flipV="1">
            <a:off x="2974753" y="2720598"/>
            <a:ext cx="517127" cy="1228542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>
            <a:extLst>
              <a:ext uri="{FF2B5EF4-FFF2-40B4-BE49-F238E27FC236}">
                <a16:creationId xmlns:a16="http://schemas.microsoft.com/office/drawing/2014/main" id="{55FCE199-987E-4A2D-D16C-BBAE493DA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72" y="4771562"/>
            <a:ext cx="432048" cy="432048"/>
          </a:xfrm>
          <a:prstGeom prst="rect">
            <a:avLst/>
          </a:prstGeom>
        </p:spPr>
      </p:pic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E69D63CE-3342-A229-5508-0A6B8F0BD0C2}"/>
              </a:ext>
            </a:extLst>
          </p:cNvPr>
          <p:cNvCxnSpPr/>
          <p:nvPr/>
        </p:nvCxnSpPr>
        <p:spPr>
          <a:xfrm>
            <a:off x="1192616" y="5154643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B8510066-7858-88FD-4C5A-C0858F176F4C}"/>
              </a:ext>
            </a:extLst>
          </p:cNvPr>
          <p:cNvCxnSpPr>
            <a:cxnSpLocks/>
          </p:cNvCxnSpPr>
          <p:nvPr/>
        </p:nvCxnSpPr>
        <p:spPr>
          <a:xfrm flipV="1">
            <a:off x="2195736" y="4145169"/>
            <a:ext cx="229095" cy="1058441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44E2545E-D822-0CD6-F535-B98010104790}"/>
              </a:ext>
            </a:extLst>
          </p:cNvPr>
          <p:cNvSpPr/>
          <p:nvPr/>
        </p:nvSpPr>
        <p:spPr>
          <a:xfrm>
            <a:off x="3084265" y="3782944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53E2E571-3892-B56E-C1E3-D5C2068C2C4B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3948361" y="3941694"/>
            <a:ext cx="407615" cy="1163983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8786573F-AAA0-74B6-4C06-7267823B3363}"/>
              </a:ext>
            </a:extLst>
          </p:cNvPr>
          <p:cNvCxnSpPr/>
          <p:nvPr/>
        </p:nvCxnSpPr>
        <p:spPr>
          <a:xfrm>
            <a:off x="2419735" y="3082816"/>
            <a:ext cx="0" cy="2214146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>
            <a:extLst>
              <a:ext uri="{FF2B5EF4-FFF2-40B4-BE49-F238E27FC236}">
                <a16:creationId xmlns:a16="http://schemas.microsoft.com/office/drawing/2014/main" id="{2821CA9D-FCB4-47DC-417A-D6B2FB309615}"/>
              </a:ext>
            </a:extLst>
          </p:cNvPr>
          <p:cNvCxnSpPr/>
          <p:nvPr/>
        </p:nvCxnSpPr>
        <p:spPr>
          <a:xfrm>
            <a:off x="3059832" y="3145532"/>
            <a:ext cx="0" cy="2214146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56CE7060-F0BE-B87B-FF84-AFC83EF8D4AD}"/>
              </a:ext>
            </a:extLst>
          </p:cNvPr>
          <p:cNvCxnSpPr/>
          <p:nvPr/>
        </p:nvCxnSpPr>
        <p:spPr>
          <a:xfrm>
            <a:off x="3961122" y="3145532"/>
            <a:ext cx="0" cy="2214146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19B5CBC3-1AD8-45B9-7573-18EB9A7F8CEE}"/>
              </a:ext>
            </a:extLst>
          </p:cNvPr>
          <p:cNvCxnSpPr/>
          <p:nvPr/>
        </p:nvCxnSpPr>
        <p:spPr>
          <a:xfrm>
            <a:off x="2419735" y="3418067"/>
            <a:ext cx="64009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452EDE9A-8522-77C7-4082-68C83101D5D8}"/>
              </a:ext>
            </a:extLst>
          </p:cNvPr>
          <p:cNvSpPr txBox="1"/>
          <p:nvPr/>
        </p:nvSpPr>
        <p:spPr>
          <a:xfrm>
            <a:off x="1871700" y="2945114"/>
            <a:ext cx="23762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Queued latency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F383B994-F24B-4E66-D95B-B778AD4F4861}"/>
              </a:ext>
            </a:extLst>
          </p:cNvPr>
          <p:cNvSpPr txBox="1"/>
          <p:nvPr/>
        </p:nvSpPr>
        <p:spPr>
          <a:xfrm>
            <a:off x="2548960" y="4703163"/>
            <a:ext cx="23762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Process latency</a:t>
            </a:r>
            <a:endParaRPr lang="zh-CN" altLang="en-US" dirty="0"/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61DA09A7-2DA6-0556-9A7A-189D3D206282}"/>
              </a:ext>
            </a:extLst>
          </p:cNvPr>
          <p:cNvCxnSpPr>
            <a:cxnSpLocks/>
          </p:cNvCxnSpPr>
          <p:nvPr/>
        </p:nvCxnSpPr>
        <p:spPr>
          <a:xfrm>
            <a:off x="3093898" y="4523685"/>
            <a:ext cx="84482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3907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FE9078-9595-4D47-AE64-4201105EE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using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throughput!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8E44BA0-675F-134B-8E73-69C59B3B0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463124"/>
          </a:xfrm>
        </p:spPr>
        <p:txBody>
          <a:bodyPr/>
          <a:lstStyle/>
          <a:p>
            <a:r>
              <a:rPr kumimoji="1" lang="en-US" altLang="zh-CN" dirty="0"/>
              <a:t>Concurrency: apps run on multiple sources (e.g., CPU) concurrently </a:t>
            </a:r>
          </a:p>
          <a:p>
            <a:pPr lvl="1"/>
            <a:r>
              <a:rPr kumimoji="1" lang="en-US" altLang="zh-CN" dirty="0"/>
              <a:t>Scale-up: run computations using multiple threads concurrently </a:t>
            </a:r>
          </a:p>
          <a:p>
            <a:pPr lvl="1"/>
            <a:r>
              <a:rPr kumimoji="1" lang="en-US" altLang="zh-CN" dirty="0"/>
              <a:t>Scale-out: run computations using multiple machines concurrently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CA007E-0613-0849-AA5C-C4BCB106F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54036BBD-E5A8-F249-B795-FF12F907B477}"/>
              </a:ext>
            </a:extLst>
          </p:cNvPr>
          <p:cNvSpPr/>
          <p:nvPr/>
        </p:nvSpPr>
        <p:spPr>
          <a:xfrm>
            <a:off x="1772119" y="2479094"/>
            <a:ext cx="5304962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However, taming concurrency is hard 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B1509C1-6B62-CB45-2B23-8B695907EB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11" y="3418067"/>
            <a:ext cx="635001" cy="635001"/>
          </a:xfrm>
          <a:prstGeom prst="rect">
            <a:avLst/>
          </a:prstGeom>
        </p:spPr>
      </p:pic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FFD1633A-5982-1D77-88E0-8DCD3C00A62F}"/>
              </a:ext>
            </a:extLst>
          </p:cNvPr>
          <p:cNvCxnSpPr/>
          <p:nvPr/>
        </p:nvCxnSpPr>
        <p:spPr>
          <a:xfrm>
            <a:off x="1259632" y="3937620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14642F12-B8EA-CFE0-0CC4-274A2C82722F}"/>
              </a:ext>
            </a:extLst>
          </p:cNvPr>
          <p:cNvSpPr/>
          <p:nvPr/>
        </p:nvSpPr>
        <p:spPr>
          <a:xfrm>
            <a:off x="2110657" y="3784551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7274AD2-AADB-C0AD-1431-E36675F644C8}"/>
              </a:ext>
            </a:extLst>
          </p:cNvPr>
          <p:cNvSpPr/>
          <p:nvPr/>
        </p:nvSpPr>
        <p:spPr>
          <a:xfrm>
            <a:off x="3008686" y="3784551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B4F281C-ACCC-95E9-3032-6790D537217C}"/>
              </a:ext>
            </a:extLst>
          </p:cNvPr>
          <p:cNvSpPr/>
          <p:nvPr/>
        </p:nvSpPr>
        <p:spPr>
          <a:xfrm>
            <a:off x="3923928" y="3784551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C2D320A-FFDE-D7E0-5D15-2126D79340F5}"/>
              </a:ext>
            </a:extLst>
          </p:cNvPr>
          <p:cNvSpPr/>
          <p:nvPr/>
        </p:nvSpPr>
        <p:spPr>
          <a:xfrm>
            <a:off x="4839172" y="3784551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8946C45-B94C-0E06-48BF-30DF9A1988D6}"/>
              </a:ext>
            </a:extLst>
          </p:cNvPr>
          <p:cNvSpPr/>
          <p:nvPr/>
        </p:nvSpPr>
        <p:spPr>
          <a:xfrm>
            <a:off x="5761262" y="3784551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BFAEF2F3-089E-8C87-EDE0-61644169BE07}"/>
              </a:ext>
            </a:extLst>
          </p:cNvPr>
          <p:cNvCxnSpPr/>
          <p:nvPr/>
        </p:nvCxnSpPr>
        <p:spPr>
          <a:xfrm>
            <a:off x="1259632" y="4458541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28F84185-34CC-7BEB-B45E-98827453B3EC}"/>
              </a:ext>
            </a:extLst>
          </p:cNvPr>
          <p:cNvSpPr/>
          <p:nvPr/>
        </p:nvSpPr>
        <p:spPr>
          <a:xfrm>
            <a:off x="2110657" y="4305472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DDDD99B-C86C-7BD4-5032-C343289D6C90}"/>
              </a:ext>
            </a:extLst>
          </p:cNvPr>
          <p:cNvSpPr/>
          <p:nvPr/>
        </p:nvSpPr>
        <p:spPr>
          <a:xfrm>
            <a:off x="3008686" y="4305472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1FCF3B8-3E3E-1121-F5F6-84D938B68961}"/>
              </a:ext>
            </a:extLst>
          </p:cNvPr>
          <p:cNvSpPr/>
          <p:nvPr/>
        </p:nvSpPr>
        <p:spPr>
          <a:xfrm>
            <a:off x="3923928" y="4305472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8745332-C5CF-64AE-94BA-E69A4E851846}"/>
              </a:ext>
            </a:extLst>
          </p:cNvPr>
          <p:cNvSpPr/>
          <p:nvPr/>
        </p:nvSpPr>
        <p:spPr>
          <a:xfrm>
            <a:off x="4839172" y="4305472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0D39AB6-15E0-9CDF-2400-14FD349FEB8B}"/>
              </a:ext>
            </a:extLst>
          </p:cNvPr>
          <p:cNvSpPr/>
          <p:nvPr/>
        </p:nvSpPr>
        <p:spPr>
          <a:xfrm>
            <a:off x="5761262" y="4305472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59274C11-A394-8232-FCA2-2C5FE9C80FA9}"/>
              </a:ext>
            </a:extLst>
          </p:cNvPr>
          <p:cNvCxnSpPr>
            <a:cxnSpLocks/>
          </p:cNvCxnSpPr>
          <p:nvPr/>
        </p:nvCxnSpPr>
        <p:spPr>
          <a:xfrm>
            <a:off x="1259632" y="4990463"/>
            <a:ext cx="61926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037D6959-7F08-8EE7-D669-F2EFE86D0908}"/>
              </a:ext>
            </a:extLst>
          </p:cNvPr>
          <p:cNvSpPr/>
          <p:nvPr/>
        </p:nvSpPr>
        <p:spPr>
          <a:xfrm>
            <a:off x="2110657" y="4837394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4C44C9A-F4FB-D3FC-0112-6049C194FC93}"/>
              </a:ext>
            </a:extLst>
          </p:cNvPr>
          <p:cNvSpPr/>
          <p:nvPr/>
        </p:nvSpPr>
        <p:spPr>
          <a:xfrm>
            <a:off x="3008686" y="4837394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A6DC00CF-0D04-FB3C-F94B-801F031DE8BA}"/>
              </a:ext>
            </a:extLst>
          </p:cNvPr>
          <p:cNvSpPr/>
          <p:nvPr/>
        </p:nvSpPr>
        <p:spPr>
          <a:xfrm>
            <a:off x="3923928" y="4837394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9177C18-0CE8-043B-53FD-2C82774C191D}"/>
              </a:ext>
            </a:extLst>
          </p:cNvPr>
          <p:cNvSpPr/>
          <p:nvPr/>
        </p:nvSpPr>
        <p:spPr>
          <a:xfrm>
            <a:off x="4839172" y="4837394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79533A34-A078-AC49-9115-5F1188B90BDF}"/>
              </a:ext>
            </a:extLst>
          </p:cNvPr>
          <p:cNvSpPr/>
          <p:nvPr/>
        </p:nvSpPr>
        <p:spPr>
          <a:xfrm>
            <a:off x="5761262" y="4837394"/>
            <a:ext cx="864096" cy="317499"/>
          </a:xfrm>
          <a:prstGeom prst="rect">
            <a:avLst/>
          </a:prstGeom>
          <a:solidFill>
            <a:srgbClr val="F6F9D6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931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030F63-D5C2-9849-B13A-1F15A7009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Review: The </a:t>
            </a:r>
            <a:r>
              <a:rPr kumimoji="1" lang="en-US" altLang="zh-CN" dirty="0"/>
              <a:t>race condition </a:t>
            </a:r>
            <a:r>
              <a:rPr kumimoji="1" lang="en-US" altLang="zh-CN" b="0" dirty="0"/>
              <a:t>problem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485530D-573A-B940-A34F-8036E4873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1728192"/>
          </a:xfrm>
        </p:spPr>
        <p:txBody>
          <a:bodyPr/>
          <a:lstStyle/>
          <a:p>
            <a:r>
              <a:rPr lang="en" altLang="zh-CN" dirty="0"/>
              <a:t>When two or more threads access shared data and at least one is write</a:t>
            </a:r>
          </a:p>
          <a:p>
            <a:r>
              <a:rPr kumimoji="1" lang="en-US" altLang="zh-CN" dirty="0"/>
              <a:t>Timing dependent error involving shared state </a:t>
            </a:r>
          </a:p>
          <a:p>
            <a:pPr lvl="1"/>
            <a:r>
              <a:rPr kumimoji="1" lang="en-US" altLang="zh-CN" dirty="0"/>
              <a:t>i.e., whether the scheduling will cause reading a non-atomic update state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67C3FCA-BB2F-8A42-87B6-AA056577B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6E588E5-1D49-0947-AD97-34EC649CC772}"/>
              </a:ext>
            </a:extLst>
          </p:cNvPr>
          <p:cNvSpPr/>
          <p:nvPr/>
        </p:nvSpPr>
        <p:spPr>
          <a:xfrm>
            <a:off x="255587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40205FD-E61A-2342-9021-90E8FD24982C}"/>
              </a:ext>
            </a:extLst>
          </p:cNvPr>
          <p:cNvSpPr/>
          <p:nvPr/>
        </p:nvSpPr>
        <p:spPr>
          <a:xfrm>
            <a:off x="1677100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0E95C4E-73AD-D84F-8434-AC993BD7479F}"/>
              </a:ext>
            </a:extLst>
          </p:cNvPr>
          <p:cNvSpPr/>
          <p:nvPr/>
        </p:nvSpPr>
        <p:spPr>
          <a:xfrm>
            <a:off x="3117632" y="2753387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22CFCD3-1EBC-3C4F-92E0-0EEAE15D6B81}"/>
              </a:ext>
            </a:extLst>
          </p:cNvPr>
          <p:cNvSpPr/>
          <p:nvPr/>
        </p:nvSpPr>
        <p:spPr>
          <a:xfrm>
            <a:off x="3531848" y="30949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9270C98C-F20A-FC45-BB05-5BE22E24D7F1}"/>
              </a:ext>
            </a:extLst>
          </p:cNvPr>
          <p:cNvCxnSpPr/>
          <p:nvPr/>
        </p:nvCxnSpPr>
        <p:spPr>
          <a:xfrm flipH="1">
            <a:off x="2987732" y="357032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EC248FDE-80C9-7342-871A-23B6E3953847}"/>
              </a:ext>
            </a:extLst>
          </p:cNvPr>
          <p:cNvCxnSpPr/>
          <p:nvPr/>
        </p:nvCxnSpPr>
        <p:spPr>
          <a:xfrm flipH="1">
            <a:off x="2987732" y="3918523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D00901A6-20E6-F34A-A402-3580248B88DF}"/>
              </a:ext>
            </a:extLst>
          </p:cNvPr>
          <p:cNvSpPr/>
          <p:nvPr/>
        </p:nvSpPr>
        <p:spPr>
          <a:xfrm>
            <a:off x="230052" y="338526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20B5A3E-A72A-2E49-8A07-C6A1533BEC0E}"/>
              </a:ext>
            </a:extLst>
          </p:cNvPr>
          <p:cNvSpPr/>
          <p:nvPr/>
        </p:nvSpPr>
        <p:spPr>
          <a:xfrm>
            <a:off x="1633260" y="372759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DC5314E-77CD-E342-9D1D-0E18184ACAD6}"/>
              </a:ext>
            </a:extLst>
          </p:cNvPr>
          <p:cNvSpPr/>
          <p:nvPr/>
        </p:nvSpPr>
        <p:spPr>
          <a:xfrm>
            <a:off x="3531848" y="3391846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24731F7-2FD6-0F4B-BEEC-2F9F857F355E}"/>
              </a:ext>
            </a:extLst>
          </p:cNvPr>
          <p:cNvSpPr/>
          <p:nvPr/>
        </p:nvSpPr>
        <p:spPr>
          <a:xfrm>
            <a:off x="3531848" y="3676575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4C9F883-5641-2F47-8CC7-F48B50DD6CF6}"/>
              </a:ext>
            </a:extLst>
          </p:cNvPr>
          <p:cNvSpPr/>
          <p:nvPr/>
        </p:nvSpPr>
        <p:spPr>
          <a:xfrm>
            <a:off x="261999" y="4045907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D46DA84-561A-1D47-B846-0719F6F66D40}"/>
              </a:ext>
            </a:extLst>
          </p:cNvPr>
          <p:cNvSpPr/>
          <p:nvPr/>
        </p:nvSpPr>
        <p:spPr>
          <a:xfrm>
            <a:off x="1689924" y="434197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A6BAB44-35EC-904E-9E25-B94C00B00A80}"/>
              </a:ext>
            </a:extLst>
          </p:cNvPr>
          <p:cNvSpPr/>
          <p:nvPr/>
        </p:nvSpPr>
        <p:spPr>
          <a:xfrm>
            <a:off x="280956" y="4596024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30FCCFE-99D8-EB4C-829C-9C7F7E51FAFB}"/>
              </a:ext>
            </a:extLst>
          </p:cNvPr>
          <p:cNvSpPr/>
          <p:nvPr/>
        </p:nvSpPr>
        <p:spPr>
          <a:xfrm>
            <a:off x="1641484" y="4893359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D48FC66-0851-6A46-84BB-DE71B77292AF}"/>
              </a:ext>
            </a:extLst>
          </p:cNvPr>
          <p:cNvSpPr/>
          <p:nvPr/>
        </p:nvSpPr>
        <p:spPr>
          <a:xfrm>
            <a:off x="3531848" y="3987884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4382F5C-7E2A-E142-95E0-691742EE9865}"/>
              </a:ext>
            </a:extLst>
          </p:cNvPr>
          <p:cNvSpPr/>
          <p:nvPr/>
        </p:nvSpPr>
        <p:spPr>
          <a:xfrm>
            <a:off x="3535682" y="4293525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FA322BA-B248-2F40-A975-6954947B4A81}"/>
              </a:ext>
            </a:extLst>
          </p:cNvPr>
          <p:cNvSpPr/>
          <p:nvPr/>
        </p:nvSpPr>
        <p:spPr>
          <a:xfrm>
            <a:off x="3458706" y="4602767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15B8084-D361-194D-BFA9-4423F6FDE73F}"/>
              </a:ext>
            </a:extLst>
          </p:cNvPr>
          <p:cNvSpPr/>
          <p:nvPr/>
        </p:nvSpPr>
        <p:spPr>
          <a:xfrm>
            <a:off x="3458706" y="4898038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10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12F6D41F-DD05-8F45-8AB8-4954C0A13A0B}"/>
              </a:ext>
            </a:extLst>
          </p:cNvPr>
          <p:cNvCxnSpPr/>
          <p:nvPr/>
        </p:nvCxnSpPr>
        <p:spPr>
          <a:xfrm flipH="1">
            <a:off x="2987732" y="4787433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D07E2ABA-F6DD-3945-A5CE-CC47F14BA153}"/>
              </a:ext>
            </a:extLst>
          </p:cNvPr>
          <p:cNvCxnSpPr/>
          <p:nvPr/>
        </p:nvCxnSpPr>
        <p:spPr>
          <a:xfrm flipH="1">
            <a:off x="2987732" y="512060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28DBEF15-D4D1-684A-AC7C-A8EA1E98BB20}"/>
              </a:ext>
            </a:extLst>
          </p:cNvPr>
          <p:cNvCxnSpPr>
            <a:cxnSpLocks/>
          </p:cNvCxnSpPr>
          <p:nvPr/>
        </p:nvCxnSpPr>
        <p:spPr>
          <a:xfrm>
            <a:off x="4644008" y="2523625"/>
            <a:ext cx="0" cy="363669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>
            <a:extLst>
              <a:ext uri="{FF2B5EF4-FFF2-40B4-BE49-F238E27FC236}">
                <a16:creationId xmlns:a16="http://schemas.microsoft.com/office/drawing/2014/main" id="{EE38DBE2-048E-C241-B9B5-7BAB87672236}"/>
              </a:ext>
            </a:extLst>
          </p:cNvPr>
          <p:cNvSpPr/>
          <p:nvPr/>
        </p:nvSpPr>
        <p:spPr>
          <a:xfrm>
            <a:off x="4951784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0</a:t>
            </a:r>
            <a:endParaRPr lang="zh-CN" altLang="en-US" b="1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78247418-ACA1-A844-B826-03F270D14C9B}"/>
              </a:ext>
            </a:extLst>
          </p:cNvPr>
          <p:cNvSpPr/>
          <p:nvPr/>
        </p:nvSpPr>
        <p:spPr>
          <a:xfrm>
            <a:off x="6373297" y="2753387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Thread 1</a:t>
            </a:r>
            <a:endParaRPr lang="zh-CN" altLang="en-US" b="1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63F77A8-AF2E-5740-B97F-769F2F5D471A}"/>
              </a:ext>
            </a:extLst>
          </p:cNvPr>
          <p:cNvSpPr/>
          <p:nvPr/>
        </p:nvSpPr>
        <p:spPr>
          <a:xfrm>
            <a:off x="7683929" y="2753387"/>
            <a:ext cx="1454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Bank[Alice]</a:t>
            </a:r>
            <a:endParaRPr lang="zh-CN" altLang="en-US" b="1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93DAD1E2-DB62-0D4D-B078-C15F62FA9FA5}"/>
              </a:ext>
            </a:extLst>
          </p:cNvPr>
          <p:cNvSpPr/>
          <p:nvPr/>
        </p:nvSpPr>
        <p:spPr>
          <a:xfrm>
            <a:off x="8228045" y="3094934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77B27DDF-826E-CB4C-BC45-FCF998C65960}"/>
              </a:ext>
            </a:extLst>
          </p:cNvPr>
          <p:cNvCxnSpPr/>
          <p:nvPr/>
        </p:nvCxnSpPr>
        <p:spPr>
          <a:xfrm flipH="1">
            <a:off x="7683929" y="3570325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>
            <a:extLst>
              <a:ext uri="{FF2B5EF4-FFF2-40B4-BE49-F238E27FC236}">
                <a16:creationId xmlns:a16="http://schemas.microsoft.com/office/drawing/2014/main" id="{41170757-4B26-EF45-89D8-376AAC880210}"/>
              </a:ext>
            </a:extLst>
          </p:cNvPr>
          <p:cNvSpPr/>
          <p:nvPr/>
        </p:nvSpPr>
        <p:spPr>
          <a:xfrm>
            <a:off x="4926249" y="338526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717A4E7F-FB92-6449-A71F-5986DDE88A00}"/>
              </a:ext>
            </a:extLst>
          </p:cNvPr>
          <p:cNvSpPr/>
          <p:nvPr/>
        </p:nvSpPr>
        <p:spPr>
          <a:xfrm>
            <a:off x="6295694" y="4276535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Read acct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1185CC34-7FF0-A049-A0A0-28415F2E0EB2}"/>
              </a:ext>
            </a:extLst>
          </p:cNvPr>
          <p:cNvSpPr/>
          <p:nvPr/>
        </p:nvSpPr>
        <p:spPr>
          <a:xfrm>
            <a:off x="8228045" y="3391846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ECFE0CB6-3BEC-1648-B694-9534A00345F0}"/>
              </a:ext>
            </a:extLst>
          </p:cNvPr>
          <p:cNvSpPr/>
          <p:nvPr/>
        </p:nvSpPr>
        <p:spPr>
          <a:xfrm>
            <a:off x="8228045" y="3676575"/>
            <a:ext cx="3129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DDEB406-94BE-724F-9498-42257B092CD3}"/>
              </a:ext>
            </a:extLst>
          </p:cNvPr>
          <p:cNvSpPr/>
          <p:nvPr/>
        </p:nvSpPr>
        <p:spPr>
          <a:xfrm>
            <a:off x="4948243" y="3649588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9CB74A3-ACCC-B14D-97D3-B764AC974C4B}"/>
              </a:ext>
            </a:extLst>
          </p:cNvPr>
          <p:cNvSpPr/>
          <p:nvPr/>
        </p:nvSpPr>
        <p:spPr>
          <a:xfrm>
            <a:off x="4896258" y="4045907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FDC03333-3D0E-254B-B893-BA98A9CA3B1A}"/>
              </a:ext>
            </a:extLst>
          </p:cNvPr>
          <p:cNvSpPr/>
          <p:nvPr/>
        </p:nvSpPr>
        <p:spPr>
          <a:xfrm>
            <a:off x="6337681" y="4893359"/>
            <a:ext cx="12064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Write acct</a:t>
            </a:r>
            <a:endParaRPr lang="zh-CN" altLang="en-US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8739ADC6-33FB-764C-9F75-FB5AE10A9E81}"/>
              </a:ext>
            </a:extLst>
          </p:cNvPr>
          <p:cNvSpPr/>
          <p:nvPr/>
        </p:nvSpPr>
        <p:spPr>
          <a:xfrm>
            <a:off x="8127228" y="3994773"/>
            <a:ext cx="458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F41FBF19-0706-CF46-A4D6-82A522403992}"/>
              </a:ext>
            </a:extLst>
          </p:cNvPr>
          <p:cNvSpPr/>
          <p:nvPr/>
        </p:nvSpPr>
        <p:spPr>
          <a:xfrm>
            <a:off x="8154903" y="4602767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44D9A5D-8D34-204B-B3E2-864CA8640284}"/>
              </a:ext>
            </a:extLst>
          </p:cNvPr>
          <p:cNvSpPr/>
          <p:nvPr/>
        </p:nvSpPr>
        <p:spPr>
          <a:xfrm>
            <a:off x="8154903" y="4935942"/>
            <a:ext cx="459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20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cxnSp>
        <p:nvCxnSpPr>
          <p:cNvPr id="45" name="直线箭头连接符 44">
            <a:extLst>
              <a:ext uri="{FF2B5EF4-FFF2-40B4-BE49-F238E27FC236}">
                <a16:creationId xmlns:a16="http://schemas.microsoft.com/office/drawing/2014/main" id="{884FCDAF-0725-7840-BC64-1B729CE659FE}"/>
              </a:ext>
            </a:extLst>
          </p:cNvPr>
          <p:cNvCxnSpPr/>
          <p:nvPr/>
        </p:nvCxnSpPr>
        <p:spPr>
          <a:xfrm flipH="1">
            <a:off x="7683929" y="4194606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7BBBDF85-70E3-994F-8608-F2B017ECA558}"/>
              </a:ext>
            </a:extLst>
          </p:cNvPr>
          <p:cNvCxnSpPr/>
          <p:nvPr/>
        </p:nvCxnSpPr>
        <p:spPr>
          <a:xfrm flipH="1">
            <a:off x="7683929" y="5120608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>
            <a:extLst>
              <a:ext uri="{FF2B5EF4-FFF2-40B4-BE49-F238E27FC236}">
                <a16:creationId xmlns:a16="http://schemas.microsoft.com/office/drawing/2014/main" id="{BD87593F-79A8-0C4F-86FF-7AE118D6182C}"/>
              </a:ext>
            </a:extLst>
          </p:cNvPr>
          <p:cNvSpPr/>
          <p:nvPr/>
        </p:nvSpPr>
        <p:spPr>
          <a:xfrm>
            <a:off x="8133030" y="4276535"/>
            <a:ext cx="4587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/>
              <a:t>10</a:t>
            </a:r>
            <a:endParaRPr lang="zh-CN" altLang="en-US" dirty="0"/>
          </a:p>
        </p:txBody>
      </p: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5F2DDBA6-2986-254B-B689-041BD1774D48}"/>
              </a:ext>
            </a:extLst>
          </p:cNvPr>
          <p:cNvCxnSpPr/>
          <p:nvPr/>
        </p:nvCxnSpPr>
        <p:spPr>
          <a:xfrm flipH="1">
            <a:off x="7683929" y="4478191"/>
            <a:ext cx="288000" cy="0"/>
          </a:xfrm>
          <a:prstGeom prst="straightConnector1">
            <a:avLst/>
          </a:prstGeom>
          <a:ln w="1524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F1AFED8D-CF7D-F945-8556-6F60C8723BC8}"/>
              </a:ext>
            </a:extLst>
          </p:cNvPr>
          <p:cNvSpPr/>
          <p:nvPr/>
        </p:nvSpPr>
        <p:spPr>
          <a:xfrm>
            <a:off x="6407335" y="4558833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Increase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5443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E39C84-FD38-2143-BB37-081DB99EF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Review: </a:t>
            </a:r>
            <a:r>
              <a:rPr kumimoji="1" lang="en-US" altLang="zh-CN" dirty="0"/>
              <a:t>before-or-after atomicity (</a:t>
            </a:r>
            <a:r>
              <a:rPr kumimoji="1" lang="en-US" altLang="zh-CN" dirty="0" err="1"/>
              <a:t>a.k.a</a:t>
            </a:r>
            <a:r>
              <a:rPr kumimoji="1" lang="en-US" altLang="zh-CN" dirty="0"/>
              <a:t>, Isolation)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F2DA62-90BF-3C4E-915F-EF42C47D9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3793604"/>
            <a:ext cx="8229600" cy="1152128"/>
          </a:xfrm>
          <a:ln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kumimoji="1" lang="en" altLang="zh-CN" dirty="0"/>
              <a:t>Concurrent </a:t>
            </a:r>
            <a:r>
              <a:rPr kumimoji="1" lang="en" altLang="zh-CN" b="0" dirty="0"/>
              <a:t>actions have the </a:t>
            </a:r>
            <a:r>
              <a:rPr kumimoji="1" lang="en" altLang="zh-CN" dirty="0"/>
              <a:t>before-or-after property </a:t>
            </a:r>
            <a:r>
              <a:rPr kumimoji="1" lang="en" altLang="zh-CN" b="0" dirty="0"/>
              <a:t>if their effect from the point of view of their invokers is as </a:t>
            </a:r>
            <a:r>
              <a:rPr kumimoji="1" lang="en" altLang="zh-CN" dirty="0"/>
              <a:t>if the actions occurred either completely before or completely after one another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EE290E-8F7D-094E-9415-D3B7BC72F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8B10800-0720-9049-A8BF-7E76820637DD}"/>
              </a:ext>
            </a:extLst>
          </p:cNvPr>
          <p:cNvSpPr txBox="1">
            <a:spLocks/>
          </p:cNvSpPr>
          <p:nvPr/>
        </p:nvSpPr>
        <p:spPr>
          <a:xfrm>
            <a:off x="302840" y="1129307"/>
            <a:ext cx="8229600" cy="1988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" altLang="zh-CN" dirty="0"/>
              <a:t>To prevent hazard produced by race condition, we need </a:t>
            </a:r>
            <a:r>
              <a:rPr kumimoji="1" lang="en" altLang="zh-CN" dirty="0">
                <a:solidFill>
                  <a:srgbClr val="C00000"/>
                </a:solidFill>
              </a:rPr>
              <a:t>a group of reads/writes</a:t>
            </a:r>
            <a:r>
              <a:rPr kumimoji="1" lang="en" altLang="zh-CN" dirty="0"/>
              <a:t> to be atomic </a:t>
            </a:r>
          </a:p>
          <a:p>
            <a:pPr lvl="1"/>
            <a:r>
              <a:rPr kumimoji="1" lang="en" altLang="zh-CN" dirty="0"/>
              <a:t>E.g., cannot see/overwrites the </a:t>
            </a:r>
            <a:r>
              <a:rPr lang="en" altLang="zh-CN" b="1" dirty="0"/>
              <a:t>intermediate</a:t>
            </a:r>
            <a:r>
              <a:rPr kumimoji="1" lang="en" altLang="zh-CN" dirty="0"/>
              <a:t> states of a concurrent action</a:t>
            </a:r>
          </a:p>
          <a:p>
            <a:pPr lvl="1"/>
            <a:r>
              <a:rPr kumimoji="1" lang="en" altLang="zh-CN" dirty="0"/>
              <a:t>A concurrent action may have multiple linearizable reads/writes 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99E3FF6-705B-A24A-A2D9-7F9DF05A3FE3}"/>
              </a:ext>
            </a:extLst>
          </p:cNvPr>
          <p:cNvSpPr/>
          <p:nvPr/>
        </p:nvSpPr>
        <p:spPr>
          <a:xfrm>
            <a:off x="1655676" y="3468705"/>
            <a:ext cx="5832648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Before or after atomicity</a:t>
            </a:r>
          </a:p>
        </p:txBody>
      </p:sp>
    </p:spTree>
    <p:extLst>
      <p:ext uri="{BB962C8B-B14F-4D97-AF65-F5344CB8AC3E}">
        <p14:creationId xmlns:p14="http://schemas.microsoft.com/office/powerpoint/2010/main" val="2292961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内容占位符 11">
            <a:extLst>
              <a:ext uri="{FF2B5EF4-FFF2-40B4-BE49-F238E27FC236}">
                <a16:creationId xmlns:a16="http://schemas.microsoft.com/office/drawing/2014/main" id="{A2FB8BCF-ABC8-3549-9324-7CA9B0D5E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248" y="3738348"/>
            <a:ext cx="276342" cy="65896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BEA2B048-3596-5C44-BBA2-3B2D9613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b="0" dirty="0"/>
              <a:t>Review: Use locking to achieve before-or-after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3D2983F-05CF-E549-BADA-28A69927A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58569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Locks: </a:t>
            </a:r>
            <a:r>
              <a:rPr kumimoji="1" lang="en-US" altLang="zh-CN" b="0" dirty="0"/>
              <a:t>a data structure that </a:t>
            </a:r>
            <a:r>
              <a:rPr lang="en" altLang="zh-CN" b="0" dirty="0"/>
              <a:t>allows only one CPU acquire at a given time </a:t>
            </a:r>
            <a:endParaRPr lang="en" altLang="zh-CN" dirty="0"/>
          </a:p>
          <a:p>
            <a:pPr lvl="1"/>
            <a:r>
              <a:rPr kumimoji="1" lang="en-US" altLang="zh-CN" dirty="0"/>
              <a:t>Programs can </a:t>
            </a:r>
            <a:r>
              <a:rPr kumimoji="1" lang="en-US" altLang="zh-CN" b="1" dirty="0"/>
              <a:t>acquire</a:t>
            </a:r>
            <a:r>
              <a:rPr kumimoji="1" lang="en-US" altLang="zh-CN" dirty="0"/>
              <a:t> and </a:t>
            </a:r>
            <a:r>
              <a:rPr kumimoji="1" lang="en-US" altLang="zh-CN" b="1" dirty="0"/>
              <a:t>release</a:t>
            </a:r>
            <a:r>
              <a:rPr kumimoji="1" lang="en-US" altLang="zh-CN" dirty="0"/>
              <a:t> the lock</a:t>
            </a:r>
          </a:p>
          <a:p>
            <a:r>
              <a:rPr kumimoji="1" lang="en-US" altLang="zh-CN" dirty="0"/>
              <a:t>Global lock: </a:t>
            </a:r>
          </a:p>
          <a:p>
            <a:pPr lvl="1"/>
            <a:r>
              <a:rPr kumimoji="1" lang="en-US" altLang="zh-CN" dirty="0"/>
              <a:t>The action must acquire the global lock before executing, and release it after it commits</a:t>
            </a:r>
          </a:p>
          <a:p>
            <a:r>
              <a:rPr kumimoji="1" lang="en-US" altLang="zh-CN" dirty="0"/>
              <a:t>Drawback: trade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correctness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lang="en-US" altLang="zh-CN" dirty="0">
                <a:ea typeface="MS PGothic" charset="0"/>
              </a:rPr>
              <a:t>Only allow one action to run at a time</a:t>
            </a:r>
          </a:p>
          <a:p>
            <a:pPr lvl="1"/>
            <a:r>
              <a:rPr lang="en-US" altLang="zh-CN" dirty="0">
                <a:ea typeface="MS PGothic" charset="0"/>
              </a:rPr>
              <a:t>Even they don’t read/write each other</a:t>
            </a:r>
          </a:p>
          <a:p>
            <a:pPr lvl="1"/>
            <a:r>
              <a:rPr lang="en-US" altLang="zh-CN" dirty="0">
                <a:ea typeface="MS PGothic" charset="0"/>
              </a:rPr>
              <a:t>Slower than the single-thread! </a:t>
            </a:r>
          </a:p>
          <a:p>
            <a:r>
              <a:rPr kumimoji="1" lang="en-US" altLang="zh-CN" dirty="0"/>
              <a:t>Fine-grained lock</a:t>
            </a:r>
          </a:p>
          <a:p>
            <a:pPr lvl="1"/>
            <a:r>
              <a:rPr kumimoji="1" lang="en-US" altLang="zh-CN" dirty="0"/>
              <a:t>The lock is per-data</a:t>
            </a:r>
          </a:p>
          <a:p>
            <a:endParaRPr kumimoji="1" lang="zh-CN" altLang="en-US" dirty="0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D7803A29-10D9-EB4D-BBB0-E2614D22DD03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8520395" y="3400255"/>
            <a:ext cx="12045" cy="1896707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id="{B3DB18F0-E84F-8B43-8F69-A2E1CFE139E3}"/>
              </a:ext>
            </a:extLst>
          </p:cNvPr>
          <p:cNvSpPr/>
          <p:nvPr/>
        </p:nvSpPr>
        <p:spPr>
          <a:xfrm>
            <a:off x="8187922" y="5296962"/>
            <a:ext cx="6890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9167832-8EF2-1D4B-938F-AC8C966EF806}"/>
              </a:ext>
            </a:extLst>
          </p:cNvPr>
          <p:cNvSpPr/>
          <p:nvPr/>
        </p:nvSpPr>
        <p:spPr>
          <a:xfrm>
            <a:off x="5171434" y="3325919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pic>
        <p:nvPicPr>
          <p:cNvPr id="13" name="内容占位符 11">
            <a:extLst>
              <a:ext uri="{FF2B5EF4-FFF2-40B4-BE49-F238E27FC236}">
                <a16:creationId xmlns:a16="http://schemas.microsoft.com/office/drawing/2014/main" id="{70B44B1B-C57A-DD47-BE2C-73A3525DFF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860" y="3710273"/>
            <a:ext cx="276342" cy="658969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ED7BF163-DE47-FF44-93D2-15F8B73F5203}"/>
              </a:ext>
            </a:extLst>
          </p:cNvPr>
          <p:cNvSpPr/>
          <p:nvPr/>
        </p:nvSpPr>
        <p:spPr>
          <a:xfrm>
            <a:off x="5806046" y="3326638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085CA3D-3028-E749-AE42-E476ED298CDC}"/>
              </a:ext>
            </a:extLst>
          </p:cNvPr>
          <p:cNvSpPr/>
          <p:nvPr/>
        </p:nvSpPr>
        <p:spPr>
          <a:xfrm>
            <a:off x="5290407" y="3874898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98639C9-FC9D-0549-8B08-E837AEF9E3C8}"/>
              </a:ext>
            </a:extLst>
          </p:cNvPr>
          <p:cNvSpPr/>
          <p:nvPr/>
        </p:nvSpPr>
        <p:spPr>
          <a:xfrm>
            <a:off x="5940152" y="3874897"/>
            <a:ext cx="216024" cy="282601"/>
          </a:xfrm>
          <a:prstGeom prst="rect">
            <a:avLst/>
          </a:prstGeom>
          <a:solidFill>
            <a:srgbClr val="32C0D8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79F485F-C004-9D43-B8CE-5D76B5541FDC}"/>
              </a:ext>
            </a:extLst>
          </p:cNvPr>
          <p:cNvSpPr/>
          <p:nvPr/>
        </p:nvSpPr>
        <p:spPr>
          <a:xfrm>
            <a:off x="6886015" y="3325200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T0</a:t>
            </a:r>
            <a:endParaRPr lang="zh-CN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EBB9F82-1EEE-904B-8A70-D96C5D7A0CBA}"/>
              </a:ext>
            </a:extLst>
          </p:cNvPr>
          <p:cNvSpPr/>
          <p:nvPr/>
        </p:nvSpPr>
        <p:spPr>
          <a:xfrm>
            <a:off x="7520627" y="3325919"/>
            <a:ext cx="4539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T1</a:t>
            </a:r>
            <a:endParaRPr lang="zh-CN" altLang="en-US" dirty="0"/>
          </a:p>
        </p:txBody>
      </p:sp>
      <p:pic>
        <p:nvPicPr>
          <p:cNvPr id="20" name="内容占位符 11">
            <a:extLst>
              <a:ext uri="{FF2B5EF4-FFF2-40B4-BE49-F238E27FC236}">
                <a16:creationId xmlns:a16="http://schemas.microsoft.com/office/drawing/2014/main" id="{FCBDE823-3590-2D4C-8646-41ACC7A1F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0958" y="3710273"/>
            <a:ext cx="276342" cy="1586689"/>
          </a:xfrm>
          <a:prstGeom prst="rect">
            <a:avLst/>
          </a:prstGeom>
        </p:spPr>
      </p:pic>
      <p:pic>
        <p:nvPicPr>
          <p:cNvPr id="21" name="内容占位符 11">
            <a:extLst>
              <a:ext uri="{FF2B5EF4-FFF2-40B4-BE49-F238E27FC236}">
                <a16:creationId xmlns:a16="http://schemas.microsoft.com/office/drawing/2014/main" id="{2CF1CA16-BC91-7943-9540-D845C618B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738348"/>
            <a:ext cx="276342" cy="1558614"/>
          </a:xfrm>
          <a:prstGeom prst="rect">
            <a:avLst/>
          </a:prstGeom>
        </p:spPr>
      </p:pic>
      <p:sp>
        <p:nvSpPr>
          <p:cNvPr id="22" name="右箭头 21">
            <a:extLst>
              <a:ext uri="{FF2B5EF4-FFF2-40B4-BE49-F238E27FC236}">
                <a16:creationId xmlns:a16="http://schemas.microsoft.com/office/drawing/2014/main" id="{D2126816-9B7E-AB41-B04E-D54C65440679}"/>
              </a:ext>
            </a:extLst>
          </p:cNvPr>
          <p:cNvSpPr/>
          <p:nvPr/>
        </p:nvSpPr>
        <p:spPr>
          <a:xfrm>
            <a:off x="6432909" y="3271111"/>
            <a:ext cx="432048" cy="450221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1D8A0A1-5AAF-DB41-BD94-658B96CAA4BE}"/>
              </a:ext>
            </a:extLst>
          </p:cNvPr>
          <p:cNvSpPr/>
          <p:nvPr/>
        </p:nvSpPr>
        <p:spPr>
          <a:xfrm>
            <a:off x="5894860" y="2870678"/>
            <a:ext cx="14734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+ global lock</a:t>
            </a:r>
            <a:endParaRPr lang="zh-CN" altLang="en-US" dirty="0"/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C8DF8F4-54DA-7949-8346-173FD1C57F0E}"/>
              </a:ext>
            </a:extLst>
          </p:cNvPr>
          <p:cNvSpPr/>
          <p:nvPr/>
        </p:nvSpPr>
        <p:spPr>
          <a:xfrm>
            <a:off x="6983938" y="4017562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4DB30E7-F2FA-974B-B28F-5A1F3EE61CB0}"/>
              </a:ext>
            </a:extLst>
          </p:cNvPr>
          <p:cNvSpPr/>
          <p:nvPr/>
        </p:nvSpPr>
        <p:spPr>
          <a:xfrm>
            <a:off x="7672824" y="4430567"/>
            <a:ext cx="216024" cy="282601"/>
          </a:xfrm>
          <a:prstGeom prst="rect">
            <a:avLst/>
          </a:prstGeom>
          <a:solidFill>
            <a:srgbClr val="32C0D8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2A4CC60-6F9B-604B-8773-FBD89556F4F0}"/>
              </a:ext>
            </a:extLst>
          </p:cNvPr>
          <p:cNvSpPr/>
          <p:nvPr/>
        </p:nvSpPr>
        <p:spPr>
          <a:xfrm>
            <a:off x="6983938" y="3895785"/>
            <a:ext cx="216024" cy="126924"/>
          </a:xfrm>
          <a:prstGeom prst="rect">
            <a:avLst/>
          </a:prstGeom>
          <a:solidFill>
            <a:srgbClr val="FFFC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047533D-49AB-EB4C-87F4-A93F822D7F92}"/>
              </a:ext>
            </a:extLst>
          </p:cNvPr>
          <p:cNvSpPr/>
          <p:nvPr/>
        </p:nvSpPr>
        <p:spPr>
          <a:xfrm>
            <a:off x="7666504" y="3898471"/>
            <a:ext cx="216024" cy="534782"/>
          </a:xfrm>
          <a:prstGeom prst="rect">
            <a:avLst/>
          </a:prstGeom>
          <a:solidFill>
            <a:srgbClr val="FFFC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1997492-789E-D84D-BB4F-408073C5DB9A}"/>
              </a:ext>
            </a:extLst>
          </p:cNvPr>
          <p:cNvSpPr/>
          <p:nvPr/>
        </p:nvSpPr>
        <p:spPr>
          <a:xfrm>
            <a:off x="8412383" y="3992369"/>
            <a:ext cx="216024" cy="282601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2FD31CFE-074C-E747-9C8D-62F00C918706}"/>
              </a:ext>
            </a:extLst>
          </p:cNvPr>
          <p:cNvSpPr/>
          <p:nvPr/>
        </p:nvSpPr>
        <p:spPr>
          <a:xfrm>
            <a:off x="8420296" y="4430566"/>
            <a:ext cx="216024" cy="282601"/>
          </a:xfrm>
          <a:prstGeom prst="rect">
            <a:avLst/>
          </a:prstGeom>
          <a:solidFill>
            <a:srgbClr val="32C0D8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0" name="直线连接符 29">
            <a:extLst>
              <a:ext uri="{FF2B5EF4-FFF2-40B4-BE49-F238E27FC236}">
                <a16:creationId xmlns:a16="http://schemas.microsoft.com/office/drawing/2014/main" id="{C1AB52A1-AEDE-D140-8746-2623184B9C80}"/>
              </a:ext>
            </a:extLst>
          </p:cNvPr>
          <p:cNvCxnSpPr/>
          <p:nvPr/>
        </p:nvCxnSpPr>
        <p:spPr>
          <a:xfrm>
            <a:off x="5128196" y="4166124"/>
            <a:ext cx="3705523" cy="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>
            <a:extLst>
              <a:ext uri="{FF2B5EF4-FFF2-40B4-BE49-F238E27FC236}">
                <a16:creationId xmlns:a16="http://schemas.microsoft.com/office/drawing/2014/main" id="{1BAB88DE-7767-9444-953C-826FC5A05EE1}"/>
              </a:ext>
            </a:extLst>
          </p:cNvPr>
          <p:cNvSpPr/>
          <p:nvPr/>
        </p:nvSpPr>
        <p:spPr>
          <a:xfrm>
            <a:off x="6288691" y="5295356"/>
            <a:ext cx="276342" cy="150534"/>
          </a:xfrm>
          <a:prstGeom prst="rect">
            <a:avLst/>
          </a:prstGeom>
          <a:solidFill>
            <a:srgbClr val="32C0D8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3CF4635-A376-F746-92B2-A00DB9C3536F}"/>
              </a:ext>
            </a:extLst>
          </p:cNvPr>
          <p:cNvSpPr/>
          <p:nvPr/>
        </p:nvSpPr>
        <p:spPr>
          <a:xfrm>
            <a:off x="4572000" y="5193722"/>
            <a:ext cx="1505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Deposit(bob)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9FA2F660-4307-5B48-896A-69114E98C32F}"/>
              </a:ext>
            </a:extLst>
          </p:cNvPr>
          <p:cNvSpPr/>
          <p:nvPr/>
        </p:nvSpPr>
        <p:spPr>
          <a:xfrm>
            <a:off x="6288691" y="4969535"/>
            <a:ext cx="276342" cy="150534"/>
          </a:xfrm>
          <a:prstGeom prst="rect">
            <a:avLst/>
          </a:prstGeom>
          <a:solidFill>
            <a:srgbClr val="BF569D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D8CC5D9-A554-D44D-A546-A116A5199CF4}"/>
              </a:ext>
            </a:extLst>
          </p:cNvPr>
          <p:cNvSpPr/>
          <p:nvPr/>
        </p:nvSpPr>
        <p:spPr>
          <a:xfrm>
            <a:off x="4572000" y="4860136"/>
            <a:ext cx="1620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Deposit(Alice)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BBFAD6C-535A-A444-8192-70930665407A}"/>
              </a:ext>
            </a:extLst>
          </p:cNvPr>
          <p:cNvSpPr/>
          <p:nvPr/>
        </p:nvSpPr>
        <p:spPr>
          <a:xfrm>
            <a:off x="6288691" y="4666342"/>
            <a:ext cx="276342" cy="150534"/>
          </a:xfrm>
          <a:prstGeom prst="rect">
            <a:avLst/>
          </a:prstGeom>
          <a:solidFill>
            <a:srgbClr val="FFFC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C9EFBCC-D1B8-5042-924D-931164546C04}"/>
              </a:ext>
            </a:extLst>
          </p:cNvPr>
          <p:cNvSpPr/>
          <p:nvPr/>
        </p:nvSpPr>
        <p:spPr>
          <a:xfrm>
            <a:off x="4572000" y="4556781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Requiring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Lock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5485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2839" y="228866"/>
            <a:ext cx="8612353" cy="900442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Review: fine-grained locking</a:t>
            </a:r>
            <a:endParaRPr lang="zh-CN" altLang="en-US" dirty="0">
              <a:ea typeface="MS PGothic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/>
              <a:t>7</a:t>
            </a:fld>
            <a:endParaRPr lang="zh-CN" altLang="en-US" dirty="0"/>
          </a:p>
        </p:txBody>
      </p:sp>
      <p:cxnSp>
        <p:nvCxnSpPr>
          <p:cNvPr id="6" name="直线箭头连接符 5"/>
          <p:cNvCxnSpPr/>
          <p:nvPr/>
        </p:nvCxnSpPr>
        <p:spPr>
          <a:xfrm flipV="1">
            <a:off x="785194" y="1392659"/>
            <a:ext cx="0" cy="3840427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直线箭头连接符 6"/>
          <p:cNvCxnSpPr/>
          <p:nvPr/>
        </p:nvCxnSpPr>
        <p:spPr>
          <a:xfrm>
            <a:off x="497162" y="5053066"/>
            <a:ext cx="8179294" cy="0"/>
          </a:xfrm>
          <a:prstGeom prst="straightConnector1">
            <a:avLst/>
          </a:prstGeom>
          <a:ln>
            <a:solidFill>
              <a:schemeClr val="accent3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3347864" y="5077747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endParaRPr kumimoji="1"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 rot="16200000">
            <a:off x="-657774" y="2782007"/>
            <a:ext cx="2280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Lock</a:t>
            </a:r>
            <a:endParaRPr kumimoji="1" lang="zh-CN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线连接符 14"/>
          <p:cNvCxnSpPr/>
          <p:nvPr/>
        </p:nvCxnSpPr>
        <p:spPr>
          <a:xfrm flipV="1">
            <a:off x="1217242" y="4477680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线连接符 15"/>
          <p:cNvCxnSpPr/>
          <p:nvPr/>
        </p:nvCxnSpPr>
        <p:spPr>
          <a:xfrm>
            <a:off x="1433266" y="4477680"/>
            <a:ext cx="114398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19"/>
          <p:cNvCxnSpPr/>
          <p:nvPr/>
        </p:nvCxnSpPr>
        <p:spPr>
          <a:xfrm flipV="1">
            <a:off x="1547664" y="3877613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/>
          <p:cNvCxnSpPr/>
          <p:nvPr/>
        </p:nvCxnSpPr>
        <p:spPr>
          <a:xfrm>
            <a:off x="1763688" y="3877613"/>
            <a:ext cx="86669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/>
          <p:cNvCxnSpPr/>
          <p:nvPr/>
        </p:nvCxnSpPr>
        <p:spPr>
          <a:xfrm flipV="1">
            <a:off x="1835696" y="3277547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线连接符 22"/>
          <p:cNvCxnSpPr/>
          <p:nvPr/>
        </p:nvCxnSpPr>
        <p:spPr>
          <a:xfrm>
            <a:off x="2051720" y="3277547"/>
            <a:ext cx="72008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/>
          <p:cNvCxnSpPr/>
          <p:nvPr/>
        </p:nvCxnSpPr>
        <p:spPr>
          <a:xfrm flipV="1">
            <a:off x="2123728" y="2677480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/>
          <p:cNvCxnSpPr/>
          <p:nvPr/>
        </p:nvCxnSpPr>
        <p:spPr>
          <a:xfrm>
            <a:off x="2339752" y="2677480"/>
            <a:ext cx="4824536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27"/>
          <p:cNvCxnSpPr/>
          <p:nvPr/>
        </p:nvCxnSpPr>
        <p:spPr>
          <a:xfrm flipH="1" flipV="1">
            <a:off x="7164288" y="2677480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29"/>
          <p:cNvCxnSpPr/>
          <p:nvPr/>
        </p:nvCxnSpPr>
        <p:spPr>
          <a:xfrm>
            <a:off x="7380312" y="3277547"/>
            <a:ext cx="144016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线连接符 31"/>
          <p:cNvCxnSpPr/>
          <p:nvPr/>
        </p:nvCxnSpPr>
        <p:spPr>
          <a:xfrm flipH="1" flipV="1">
            <a:off x="7524328" y="3277547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/>
          <p:cNvCxnSpPr/>
          <p:nvPr/>
        </p:nvCxnSpPr>
        <p:spPr>
          <a:xfrm>
            <a:off x="7740352" y="3877613"/>
            <a:ext cx="144016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直线连接符 33"/>
          <p:cNvCxnSpPr/>
          <p:nvPr/>
        </p:nvCxnSpPr>
        <p:spPr>
          <a:xfrm flipH="1" flipV="1">
            <a:off x="7884368" y="3877613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/>
          <p:cNvCxnSpPr/>
          <p:nvPr/>
        </p:nvCxnSpPr>
        <p:spPr>
          <a:xfrm>
            <a:off x="8100392" y="4477680"/>
            <a:ext cx="144016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直线连接符 35"/>
          <p:cNvCxnSpPr/>
          <p:nvPr/>
        </p:nvCxnSpPr>
        <p:spPr>
          <a:xfrm flipH="1" flipV="1">
            <a:off x="8244408" y="4477680"/>
            <a:ext cx="216024" cy="600067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700312" y="1480462"/>
            <a:ext cx="13821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Lock Point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下箭头 16"/>
          <p:cNvSpPr/>
          <p:nvPr/>
        </p:nvSpPr>
        <p:spPr>
          <a:xfrm>
            <a:off x="2066677" y="1897394"/>
            <a:ext cx="576064" cy="660073"/>
          </a:xfrm>
          <a:prstGeom prst="downArrow">
            <a:avLst>
              <a:gd name="adj1" fmla="val 22785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733187" y="3979675"/>
            <a:ext cx="18389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Acquire lock-B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970672" y="3418120"/>
            <a:ext cx="18533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Acquire lock-C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198757" y="2843985"/>
            <a:ext cx="18533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Acquire lock-D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471884" y="4571656"/>
            <a:ext cx="18389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Acquire lock-A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807818" y="3979675"/>
            <a:ext cx="19111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Release lock-B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578312" y="3418120"/>
            <a:ext cx="19255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Release lock-C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430603" y="2843985"/>
            <a:ext cx="19255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Release lock-D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083170" y="4571656"/>
            <a:ext cx="19111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Release lock-A</a:t>
            </a:r>
            <a:endParaRPr kumimoji="1"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3625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DA436B-97F0-ED44-82FD-C46AB2719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841160" cy="900442"/>
          </a:xfrm>
        </p:spPr>
        <p:txBody>
          <a:bodyPr/>
          <a:lstStyle/>
          <a:p>
            <a:r>
              <a:rPr kumimoji="1" lang="en-US" altLang="zh-CN" dirty="0"/>
              <a:t>Review: Two-phase locking (2PL)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83A94F-EDEA-234C-BA9B-2A27DF3D9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4520033" cy="3771636"/>
          </a:xfrm>
        </p:spPr>
        <p:txBody>
          <a:bodyPr/>
          <a:lstStyle/>
          <a:p>
            <a:r>
              <a:rPr kumimoji="1" lang="en-US" altLang="zh-CN" dirty="0"/>
              <a:t>Fine-grained locking: </a:t>
            </a:r>
          </a:p>
          <a:p>
            <a:pPr lvl="1"/>
            <a:r>
              <a:rPr kumimoji="1" lang="en-US" altLang="zh-CN" dirty="0"/>
              <a:t>Each shared data has one lock</a:t>
            </a:r>
          </a:p>
          <a:p>
            <a:pPr lvl="1"/>
            <a:r>
              <a:rPr kumimoji="1" lang="en-US" altLang="zh-CN" dirty="0"/>
              <a:t>E.g., a lock for Alice &amp; a lock for Bob</a:t>
            </a:r>
          </a:p>
          <a:p>
            <a:r>
              <a:rPr kumimoji="1" lang="en-US" altLang="zh-CN" dirty="0"/>
              <a:t>2PL locking rule: </a:t>
            </a:r>
          </a:p>
          <a:p>
            <a:pPr lvl="1"/>
            <a:r>
              <a:rPr kumimoji="1" lang="en-US" altLang="zh-CN" dirty="0"/>
              <a:t>The action must acquire the shared data’s lock before access it, </a:t>
            </a:r>
            <a:r>
              <a:rPr kumimoji="1" lang="en-US" altLang="zh-CN" strike="sngStrike" dirty="0"/>
              <a:t>and releases it after the data access finishes</a:t>
            </a:r>
            <a:r>
              <a:rPr kumimoji="1" lang="en-US" altLang="zh-CN" dirty="0"/>
              <a:t> </a:t>
            </a:r>
            <a:r>
              <a:rPr kumimoji="1" lang="en-US" altLang="zh-CN" dirty="0">
                <a:highlight>
                  <a:srgbClr val="FFFF00"/>
                </a:highlight>
              </a:rPr>
              <a:t>; and once the lock is released, no locks can be held. </a:t>
            </a:r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91AB76-2889-F044-9D13-B81D44FA3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8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54BF48-1972-C04E-B212-FFF66A320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9634" y="941158"/>
            <a:ext cx="708644" cy="70864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11707D06-7538-EF42-8629-2F639E61C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5266" y="941158"/>
            <a:ext cx="708644" cy="708644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BBA74DD2-6B13-C34D-A179-F528C6EF47C2}"/>
              </a:ext>
            </a:extLst>
          </p:cNvPr>
          <p:cNvSpPr/>
          <p:nvPr/>
        </p:nvSpPr>
        <p:spPr>
          <a:xfrm>
            <a:off x="8084869" y="941158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/>
              <a:t>…</a:t>
            </a:r>
            <a:endParaRPr lang="zh-CN" altLang="en-US" sz="3200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9D3453F-23C7-3542-A1F1-4E8610C24426}"/>
              </a:ext>
            </a:extLst>
          </p:cNvPr>
          <p:cNvSpPr/>
          <p:nvPr/>
        </p:nvSpPr>
        <p:spPr>
          <a:xfrm>
            <a:off x="5933288" y="1668938"/>
            <a:ext cx="1069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Alice: 0¥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8F98FB4-DEA0-C74D-A9EF-F49C198279CB}"/>
              </a:ext>
            </a:extLst>
          </p:cNvPr>
          <p:cNvSpPr/>
          <p:nvPr/>
        </p:nvSpPr>
        <p:spPr>
          <a:xfrm>
            <a:off x="7128096" y="1649802"/>
            <a:ext cx="9797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Bob: 0¥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935B1EF-CE94-644F-B736-FF3ED6DC2746}"/>
              </a:ext>
            </a:extLst>
          </p:cNvPr>
          <p:cNvSpPr/>
          <p:nvPr/>
        </p:nvSpPr>
        <p:spPr>
          <a:xfrm>
            <a:off x="4828249" y="1668938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 = [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2208CD6-54CF-C84D-AA9B-48D44CE52FE0}"/>
              </a:ext>
            </a:extLst>
          </p:cNvPr>
          <p:cNvSpPr/>
          <p:nvPr/>
        </p:nvSpPr>
        <p:spPr>
          <a:xfrm>
            <a:off x="4822873" y="2191313"/>
            <a:ext cx="11977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Lock = [</a:t>
            </a:r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FBD3E63-E2F6-004C-9D2E-D7F042D57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2442" y="2189432"/>
            <a:ext cx="431216" cy="43121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D398B89-1109-BC42-9939-A611A9390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3980" y="2200610"/>
            <a:ext cx="431216" cy="43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904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655022-C446-2BCF-4F01-035093DAA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Two-phase locking (2PL)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E3ACC0-28FE-D37C-3074-9EB9E84B4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7D5C08F-9C23-A36C-0583-FDC9A52704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-2000"/>
          <a:stretch/>
        </p:blipFill>
        <p:spPr>
          <a:xfrm>
            <a:off x="507188" y="1175207"/>
            <a:ext cx="7856488" cy="391454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8844AC7F-A560-3F2B-8AB3-DB014F7031A2}"/>
              </a:ext>
            </a:extLst>
          </p:cNvPr>
          <p:cNvSpPr/>
          <p:nvPr/>
        </p:nvSpPr>
        <p:spPr>
          <a:xfrm>
            <a:off x="422108" y="4900944"/>
            <a:ext cx="2349692" cy="360040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bg1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D0FFA80-67CB-0A1F-122F-057D9B3946E9}"/>
              </a:ext>
            </a:extLst>
          </p:cNvPr>
          <p:cNvSpPr/>
          <p:nvPr/>
        </p:nvSpPr>
        <p:spPr>
          <a:xfrm>
            <a:off x="6365212" y="4701990"/>
            <a:ext cx="2349692" cy="360040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646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EFA40D-72C7-4A28-722A-E6FFEED71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38320" cy="900442"/>
          </a:xfrm>
        </p:spPr>
        <p:txBody>
          <a:bodyPr/>
          <a:lstStyle/>
          <a:p>
            <a:r>
              <a:rPr kumimoji="1" lang="en-US" altLang="zh-CN" b="0" dirty="0"/>
              <a:t>Review: Use 2PL to achieve before-or-after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444A3C-160C-56E6-522C-0E49F027F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2PL can guarantee before or after atomicity with serializability for TXs</a:t>
            </a:r>
          </a:p>
          <a:p>
            <a:pPr lvl="1"/>
            <a:r>
              <a:rPr lang="en-US" altLang="zh-CN" dirty="0"/>
              <a:t>Run actions T1, T2, .., TN concurrently, and have it "</a:t>
            </a:r>
            <a:r>
              <a:rPr lang="en-US" altLang="zh-CN" dirty="0">
                <a:solidFill>
                  <a:srgbClr val="BE384B"/>
                </a:solidFill>
              </a:rPr>
              <a:t>appears</a:t>
            </a:r>
            <a:r>
              <a:rPr lang="en-US" altLang="zh-CN" dirty="0"/>
              <a:t>" as if they ran sequentially (we will prove it later)</a:t>
            </a:r>
          </a:p>
          <a:p>
            <a:r>
              <a:rPr kumimoji="1" lang="en-US" altLang="zh-CN" b="1" dirty="0">
                <a:solidFill>
                  <a:schemeClr val="tx1"/>
                </a:solidFill>
              </a:rPr>
              <a:t>Before</a:t>
            </a:r>
            <a:r>
              <a:rPr kumimoji="1" lang="zh-CN" altLang="en-US" b="1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or after atomicity also is usually termed as </a:t>
            </a:r>
            <a:r>
              <a:rPr kumimoji="1" lang="en-US" altLang="zh-CN" dirty="0">
                <a:solidFill>
                  <a:schemeClr val="tx1"/>
                </a:solidFill>
              </a:rPr>
              <a:t>serializability</a:t>
            </a:r>
            <a:endParaRPr kumimoji="1" lang="en-US" altLang="zh-CN" b="1" dirty="0">
              <a:solidFill>
                <a:schemeClr val="tx1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450DED-BFA8-35C7-984D-FBB2A677D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A51BC386-60CD-FC00-A211-24D4864509A4}"/>
              </a:ext>
            </a:extLst>
          </p:cNvPr>
          <p:cNvSpPr txBox="1">
            <a:spLocks/>
          </p:cNvSpPr>
          <p:nvPr/>
        </p:nvSpPr>
        <p:spPr>
          <a:xfrm>
            <a:off x="328508" y="3937620"/>
            <a:ext cx="8229600" cy="115212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kumimoji="1" lang="en" altLang="zh-CN" dirty="0"/>
              <a:t>Concurrent </a:t>
            </a:r>
            <a:r>
              <a:rPr kumimoji="1" lang="en" altLang="zh-CN" b="0" dirty="0"/>
              <a:t>actions have the </a:t>
            </a:r>
            <a:r>
              <a:rPr kumimoji="1" lang="en" altLang="zh-CN" dirty="0"/>
              <a:t>before-or-after property </a:t>
            </a:r>
            <a:r>
              <a:rPr kumimoji="1" lang="en" altLang="zh-CN" b="0" dirty="0"/>
              <a:t>if their effect from the point of view of their invokers is as </a:t>
            </a:r>
            <a:r>
              <a:rPr kumimoji="1" lang="en" altLang="zh-CN" dirty="0"/>
              <a:t>if the actions occurred either completely before or completely after one another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9ED3874-79A2-737E-508B-906D08CE7B60}"/>
              </a:ext>
            </a:extLst>
          </p:cNvPr>
          <p:cNvSpPr/>
          <p:nvPr/>
        </p:nvSpPr>
        <p:spPr>
          <a:xfrm>
            <a:off x="1681344" y="3612721"/>
            <a:ext cx="5832648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Before or after atomicity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7A1762E-65F9-FAEE-52B0-F0F9C39AE491}"/>
              </a:ext>
            </a:extLst>
          </p:cNvPr>
          <p:cNvSpPr txBox="1"/>
          <p:nvPr/>
        </p:nvSpPr>
        <p:spPr>
          <a:xfrm>
            <a:off x="7513992" y="2076024"/>
            <a:ext cx="1630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+mj-lt"/>
                <a:ea typeface="楷体"/>
                <a:cs typeface="Myriad Pro Light SemiCond"/>
              </a:rPr>
              <a:t>How to check this? </a:t>
            </a:r>
            <a:endParaRPr lang="zh-CN" altLang="en-US" b="1" dirty="0">
              <a:solidFill>
                <a:srgbClr val="C00000"/>
              </a:solidFill>
              <a:latin typeface="+mj-lt"/>
              <a:ea typeface="楷体"/>
              <a:cs typeface="Myriad Pro Light SemiCond"/>
            </a:endParaRPr>
          </a:p>
        </p:txBody>
      </p:sp>
      <p:sp>
        <p:nvSpPr>
          <p:cNvPr id="9" name="任意形状 8">
            <a:extLst>
              <a:ext uri="{FF2B5EF4-FFF2-40B4-BE49-F238E27FC236}">
                <a16:creationId xmlns:a16="http://schemas.microsoft.com/office/drawing/2014/main" id="{030ADF1C-CADE-A6CA-2ED7-394F1C16D9BA}"/>
              </a:ext>
            </a:extLst>
          </p:cNvPr>
          <p:cNvSpPr/>
          <p:nvPr/>
        </p:nvSpPr>
        <p:spPr>
          <a:xfrm>
            <a:off x="6770670" y="1880171"/>
            <a:ext cx="791110" cy="449821"/>
          </a:xfrm>
          <a:custGeom>
            <a:avLst/>
            <a:gdLst>
              <a:gd name="connsiteX0" fmla="*/ 791110 w 791110"/>
              <a:gd name="connsiteY0" fmla="*/ 400692 h 449821"/>
              <a:gd name="connsiteX1" fmla="*/ 277402 w 791110"/>
              <a:gd name="connsiteY1" fmla="*/ 431514 h 449821"/>
              <a:gd name="connsiteX2" fmla="*/ 400692 w 791110"/>
              <a:gd name="connsiteY2" fmla="*/ 154112 h 449821"/>
              <a:gd name="connsiteX3" fmla="*/ 0 w 791110"/>
              <a:gd name="connsiteY3" fmla="*/ 0 h 449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1110" h="449821">
                <a:moveTo>
                  <a:pt x="791110" y="400692"/>
                </a:moveTo>
                <a:cubicBezTo>
                  <a:pt x="566791" y="436651"/>
                  <a:pt x="342472" y="472611"/>
                  <a:pt x="277402" y="431514"/>
                </a:cubicBezTo>
                <a:cubicBezTo>
                  <a:pt x="212332" y="390417"/>
                  <a:pt x="446926" y="226031"/>
                  <a:pt x="400692" y="154112"/>
                </a:cubicBezTo>
                <a:cubicBezTo>
                  <a:pt x="354458" y="82193"/>
                  <a:pt x="177229" y="41096"/>
                  <a:pt x="0" y="0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04181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35132-A431-5C16-DA24-A498D583E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9BF795-33D3-F95B-FB25-28F648538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View Serializability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2326BD-B637-27E2-E953-E23EB2EBD5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507288" cy="4471925"/>
          </a:xfrm>
        </p:spPr>
        <p:txBody>
          <a:bodyPr/>
          <a:lstStyle/>
          <a:p>
            <a:r>
              <a:rPr lang="en-US" altLang="zh-CN" sz="2000" dirty="0"/>
              <a:t>Informal definition</a:t>
            </a:r>
          </a:p>
          <a:p>
            <a:pPr lvl="1"/>
            <a:r>
              <a:rPr lang="en-US" altLang="zh-CN" i="1" dirty="0">
                <a:solidFill>
                  <a:schemeClr val="tx1"/>
                </a:solidFill>
              </a:rPr>
              <a:t>A schedule is view serializable if the final written state as well as intermediate reads are the same as in some serial schedule</a:t>
            </a:r>
          </a:p>
          <a:p>
            <a:r>
              <a:rPr lang="en-US" altLang="zh-CN" dirty="0"/>
              <a:t>Formally, for those interested</a:t>
            </a:r>
          </a:p>
          <a:p>
            <a:pPr lvl="1"/>
            <a:r>
              <a:rPr lang="en-US" altLang="zh-CN" dirty="0"/>
              <a:t>Two schedules </a:t>
            </a:r>
            <a:r>
              <a:rPr lang="en-US" altLang="zh-CN" b="1" dirty="0"/>
              <a:t>S</a:t>
            </a:r>
            <a:r>
              <a:rPr lang="en-US" altLang="zh-CN" dirty="0"/>
              <a:t> and </a:t>
            </a:r>
            <a:r>
              <a:rPr lang="en-US" altLang="zh-CN" b="1" dirty="0"/>
              <a:t>S'</a:t>
            </a:r>
            <a:r>
              <a:rPr lang="en-US" altLang="zh-CN" dirty="0"/>
              <a:t> are </a:t>
            </a:r>
            <a:r>
              <a:rPr lang="en-US" altLang="zh-CN" b="1" dirty="0">
                <a:solidFill>
                  <a:srgbClr val="BE384B"/>
                </a:solidFill>
              </a:rPr>
              <a:t>view equivalent </a:t>
            </a:r>
            <a:r>
              <a:rPr lang="en-US" altLang="zh-CN" dirty="0"/>
              <a:t>if:</a:t>
            </a:r>
          </a:p>
          <a:p>
            <a:pPr lvl="2"/>
            <a:r>
              <a:rPr kumimoji="1" lang="en" altLang="zh-CN" dirty="0"/>
              <a:t>If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 reads an initial value for X, so does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S'</a:t>
            </a:r>
          </a:p>
          <a:p>
            <a:pPr lvl="2"/>
            <a:r>
              <a:rPr kumimoji="1" lang="en" altLang="zh-CN" dirty="0"/>
              <a:t>If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 reads the value written by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j</a:t>
            </a:r>
            <a:r>
              <a:rPr kumimoji="1" lang="en" altLang="zh-CN" dirty="0"/>
              <a:t> in S for some X, so does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S'</a:t>
            </a:r>
          </a:p>
          <a:p>
            <a:pPr lvl="2"/>
            <a:r>
              <a:rPr kumimoji="1" lang="en" altLang="zh-CN" dirty="0"/>
              <a:t>If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 does the final write to X, so does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S'</a:t>
            </a:r>
          </a:p>
          <a:p>
            <a:pPr marL="74250" lvl="1" indent="0">
              <a:buNone/>
            </a:pPr>
            <a:r>
              <a:rPr lang="en-US" altLang="zh-CN" dirty="0"/>
              <a:t>A schedule is </a:t>
            </a:r>
            <a:r>
              <a:rPr lang="en-US" altLang="zh-CN" b="1" dirty="0"/>
              <a:t>view serializable </a:t>
            </a:r>
            <a:r>
              <a:rPr lang="en-US" altLang="zh-CN" dirty="0"/>
              <a:t>if it is </a:t>
            </a:r>
            <a:r>
              <a:rPr lang="en-US" altLang="zh-CN" b="1" dirty="0">
                <a:solidFill>
                  <a:srgbClr val="BE384B"/>
                </a:solidFill>
              </a:rPr>
              <a:t>view equivalent</a:t>
            </a:r>
            <a:r>
              <a:rPr lang="en-US" altLang="zh-CN" dirty="0">
                <a:solidFill>
                  <a:srgbClr val="BE384B"/>
                </a:solidFill>
              </a:rPr>
              <a:t> </a:t>
            </a:r>
            <a:r>
              <a:rPr lang="en-US" altLang="zh-CN" dirty="0"/>
              <a:t>to some serial schedule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3CC0C7-B578-0785-FB68-B6BD204CB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7203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A74DC-8629-AB12-37A4-63F754967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AB89DE-9AAE-B0E7-B2E7-197EE3173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EA12C93-DB76-F10D-B8D6-6D47DCFF2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705372"/>
            <a:ext cx="8135813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Challenge: it is hard to check view serializability (NP hard)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1B6C771-4345-7909-8A49-4EF9E7AD2C76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206011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8A4BB5-1D15-8847-B8D3-282EB91DC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Conflict Serializability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B2E24A-2F65-264D-8DFA-B095E70C1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/>
              <a:t>Two operations conflict if: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they operate on the same data object, and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at least one of them is write, and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they belong to different transactions</a:t>
            </a:r>
          </a:p>
          <a:p>
            <a:r>
              <a:rPr kumimoji="1" lang="en" altLang="zh-CN"/>
              <a:t>Conflict serializability</a:t>
            </a:r>
          </a:p>
          <a:p>
            <a:pPr lvl="1"/>
            <a:r>
              <a:rPr kumimoji="1" lang="en" altLang="zh-CN"/>
              <a:t>A schedule is conflict serializable if </a:t>
            </a:r>
            <a:r>
              <a:rPr kumimoji="1" lang="en" altLang="zh-CN" b="1">
                <a:solidFill>
                  <a:srgbClr val="C00000"/>
                </a:solidFill>
              </a:rPr>
              <a:t>the order of its conflicts </a:t>
            </a:r>
            <a:r>
              <a:rPr kumimoji="1" lang="en" altLang="zh-CN"/>
              <a:t>(the order in which the conflicting operations occur) is </a:t>
            </a:r>
            <a:r>
              <a:rPr kumimoji="1" lang="en" altLang="zh-CN" b="1">
                <a:solidFill>
                  <a:srgbClr val="C00000"/>
                </a:solidFill>
              </a:rPr>
              <a:t>the same as the order of conflicts in some sequential schedule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25D442-7873-2F4B-B891-423A3BF34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19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9DBD06-679D-EB4F-8B5A-FC7A34FE0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Detect Satisfaction via Conflict Graph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F94FE0-BD84-F64C-9B51-5C23332BC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Conflict Graph</a:t>
            </a:r>
          </a:p>
          <a:p>
            <a:pPr lvl="1"/>
            <a:r>
              <a:rPr kumimoji="1" lang="en" altLang="zh-CN" dirty="0"/>
              <a:t>Nodes are transactions, edges are directed</a:t>
            </a:r>
          </a:p>
          <a:p>
            <a:pPr lvl="1"/>
            <a:r>
              <a:rPr kumimoji="1" lang="en" altLang="zh-CN" dirty="0"/>
              <a:t>Edge between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and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j</a:t>
            </a:r>
            <a:r>
              <a:rPr kumimoji="1" lang="en" altLang="zh-CN" dirty="0"/>
              <a:t> if and only if:</a:t>
            </a:r>
          </a:p>
          <a:p>
            <a:pPr marL="1257300" lvl="2" indent="-342900">
              <a:buFont typeface="+mj-lt"/>
              <a:buAutoNum type="arabicPeriod"/>
            </a:pP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and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j</a:t>
            </a:r>
            <a:r>
              <a:rPr kumimoji="1" lang="en" altLang="zh-CN" dirty="0"/>
              <a:t> have a conflict between them, and</a:t>
            </a:r>
          </a:p>
          <a:p>
            <a:pPr marL="1257300" lvl="2" indent="-342900">
              <a:buFont typeface="+mj-lt"/>
              <a:buAutoNum type="arabicPeriod"/>
            </a:pPr>
            <a:r>
              <a:rPr kumimoji="1" lang="en" altLang="zh-CN" dirty="0"/>
              <a:t>the first step in the conflict occurs in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endParaRPr kumimoji="1" lang="en" altLang="zh-CN" baseline="-25000" dirty="0"/>
          </a:p>
          <a:p>
            <a:r>
              <a:rPr kumimoji="1" lang="en" altLang="zh-CN" dirty="0"/>
              <a:t>A schedule is conflict serializable if and only if:</a:t>
            </a:r>
          </a:p>
          <a:p>
            <a:pPr lvl="1"/>
            <a:r>
              <a:rPr kumimoji="1" lang="en" altLang="zh-CN" dirty="0"/>
              <a:t>It has an </a:t>
            </a:r>
            <a:r>
              <a:rPr kumimoji="1" lang="en" altLang="zh-CN" b="1" dirty="0">
                <a:solidFill>
                  <a:srgbClr val="C00000"/>
                </a:solidFill>
              </a:rPr>
              <a:t>acyclic</a:t>
            </a:r>
            <a:r>
              <a:rPr kumimoji="1" lang="en" altLang="zh-CN" dirty="0"/>
              <a:t> conflict graph</a:t>
            </a:r>
          </a:p>
          <a:p>
            <a:r>
              <a:rPr kumimoji="1" lang="en-US" altLang="zh-CN" dirty="0"/>
              <a:t>Why?</a:t>
            </a:r>
            <a:r>
              <a:rPr kumimoji="1" lang="zh-CN" altLang="en-US" dirty="0"/>
              <a:t> </a:t>
            </a:r>
            <a:r>
              <a:rPr kumimoji="1" lang="en-US" altLang="zh-CN" dirty="0"/>
              <a:t>We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graph</a:t>
            </a:r>
            <a:r>
              <a:rPr kumimoji="1" lang="zh-CN" altLang="en-US" dirty="0"/>
              <a:t> </a:t>
            </a:r>
            <a:r>
              <a:rPr kumimoji="1" lang="en-US" altLang="zh-CN" dirty="0"/>
              <a:t>nodes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according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edges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graph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acyclic</a:t>
            </a:r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1E6597-EEB7-0F40-B679-A13A532A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1631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491880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753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1115616" y="2564202"/>
            <a:ext cx="273630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</a:t>
            </a: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buNone/>
            </a:pPr>
            <a:endParaRPr lang="en-US" sz="1800">
              <a:latin typeface="Consolas" panose="020B0609020204030204" pitchFamily="49" charset="0"/>
            </a:endParaRPr>
          </a:p>
          <a:p>
            <a:pPr marL="0" indent="0" algn="ctr">
              <a:lnSpc>
                <a:spcPct val="60000"/>
              </a:lnSpc>
              <a:buNone/>
            </a:pPr>
            <a:r>
              <a:rPr lang="en-US" altLang="zh-CN" sz="1800" b="1">
                <a:latin typeface="Consolas" panose="020B0609020204030204" pitchFamily="49" charset="0"/>
              </a:rPr>
              <a:t>T2 -&gt; T1</a:t>
            </a:r>
            <a:endParaRPr lang="en-US" sz="1800" b="1">
              <a:latin typeface="Consolas" panose="020B0609020204030204" pitchFamily="49" charset="0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5076056" y="2564202"/>
            <a:ext cx="273630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</a:t>
            </a:r>
            <a:r>
              <a:rPr lang="en-US" altLang="zh-CN" sz="1800" err="1">
                <a:latin typeface="Consolas" panose="020B0609020204030204" pitchFamily="49" charset="0"/>
              </a:rPr>
              <a:t>tmp</a:t>
            </a:r>
            <a:r>
              <a:rPr lang="en-US" altLang="zh-CN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buNone/>
            </a:pPr>
            <a:endParaRPr lang="en-US" sz="1800">
              <a:latin typeface="Consolas" panose="020B0609020204030204" pitchFamily="49" charset="0"/>
            </a:endParaRP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4962636" y="4441676"/>
            <a:ext cx="2736304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        </a:t>
            </a:r>
            <a:r>
              <a:rPr lang="en-US" sz="1800" b="1">
                <a:latin typeface="Consolas" panose="020B0609020204030204" pitchFamily="49" charset="0"/>
              </a:rPr>
              <a:t>--&gt;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        &lt;--</a:t>
            </a:r>
          </a:p>
        </p:txBody>
      </p:sp>
      <p:sp>
        <p:nvSpPr>
          <p:cNvPr id="9" name="矩形 8"/>
          <p:cNvSpPr/>
          <p:nvPr/>
        </p:nvSpPr>
        <p:spPr>
          <a:xfrm>
            <a:off x="5600836" y="4515317"/>
            <a:ext cx="1347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>
                <a:latin typeface="Consolas" panose="020B0609020204030204" pitchFamily="49" charset="0"/>
              </a:rPr>
              <a:t>T2     T1</a:t>
            </a:r>
            <a:endParaRPr lang="zh-CN" altLang="en-US"/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251520" y="409228"/>
            <a:ext cx="2952328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T2.1</a:t>
            </a:r>
            <a:r>
              <a:rPr lang="en-US" altLang="zh-CN" sz="2000">
                <a:latin typeface="Consolas" panose="020B0609020204030204" pitchFamily="49" charset="0"/>
              </a:rPr>
              <a:t>,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T2.2</a:t>
            </a:r>
            <a:r>
              <a:rPr lang="en-US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endParaRPr lang="en-US" sz="2000">
              <a:latin typeface="Consolas" panose="020B0609020204030204" pitchFamily="49" charset="0"/>
            </a:endParaRPr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>
            <a:off x="2915816" y="409228"/>
            <a:ext cx="612068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 order for sequential schedules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T2.1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altLang="zh-CN" sz="2000">
                <a:latin typeface="Consolas" panose="020B0609020204030204" pitchFamily="49" charset="0"/>
              </a:rPr>
              <a:t> -&gt;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  or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T2.2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 (T1 -&gt; T2)          (T2 -&gt; T1)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37714" y="5245880"/>
            <a:ext cx="3097323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spcBef>
                <a:spcPts val="2400"/>
              </a:spcBef>
            </a:pPr>
            <a:r>
              <a:rPr lang="en-US" altLang="zh-CN">
                <a:latin typeface="Consolas" panose="020B0609020204030204" pitchFamily="49" charset="0"/>
              </a:rPr>
              <a:t>Both at end: x=20, y=40</a:t>
            </a:r>
          </a:p>
        </p:txBody>
      </p:sp>
      <p:cxnSp>
        <p:nvCxnSpPr>
          <p:cNvPr id="3" name="直线箭头连接符 2">
            <a:extLst>
              <a:ext uri="{FF2B5EF4-FFF2-40B4-BE49-F238E27FC236}">
                <a16:creationId xmlns:a16="http://schemas.microsoft.com/office/drawing/2014/main" id="{D20B2F68-FF9F-1D42-8EE3-94E6402317CF}"/>
              </a:ext>
            </a:extLst>
          </p:cNvPr>
          <p:cNvCxnSpPr/>
          <p:nvPr/>
        </p:nvCxnSpPr>
        <p:spPr>
          <a:xfrm>
            <a:off x="3563888" y="4297660"/>
            <a:ext cx="0" cy="7868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E3565767-04F4-984F-B157-9A4DBE5A5C8E}"/>
              </a:ext>
            </a:extLst>
          </p:cNvPr>
          <p:cNvCxnSpPr>
            <a:cxnSpLocks/>
          </p:cNvCxnSpPr>
          <p:nvPr/>
        </p:nvCxnSpPr>
        <p:spPr>
          <a:xfrm flipH="1">
            <a:off x="3707904" y="4297660"/>
            <a:ext cx="1440160" cy="7868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94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View Serializability</a:t>
            </a:r>
            <a:endParaRPr lang="zh-CN" altLang="en-US" dirty="0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539552" y="1345332"/>
            <a:ext cx="4104456" cy="1944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T1        T2        T3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read(x)            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          write(x)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write(x)           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                    write(x)</a:t>
            </a:r>
          </a:p>
        </p:txBody>
      </p:sp>
      <p:sp>
        <p:nvSpPr>
          <p:cNvPr id="5" name="矩形 4"/>
          <p:cNvSpPr/>
          <p:nvPr/>
        </p:nvSpPr>
        <p:spPr>
          <a:xfrm>
            <a:off x="6372200" y="1921396"/>
            <a:ext cx="1347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>
                <a:latin typeface="Consolas" panose="020B0609020204030204" pitchFamily="49" charset="0"/>
              </a:rPr>
              <a:t>T3</a:t>
            </a:r>
          </a:p>
          <a:p>
            <a:pPr algn="ctr"/>
            <a:endParaRPr lang="en-US" altLang="zh-CN" b="1">
              <a:latin typeface="Consolas" panose="020B0609020204030204" pitchFamily="49" charset="0"/>
            </a:endParaRPr>
          </a:p>
          <a:p>
            <a:pPr algn="ctr"/>
            <a:endParaRPr lang="en-US" altLang="zh-CN" b="1">
              <a:latin typeface="Consolas" panose="020B0609020204030204" pitchFamily="49" charset="0"/>
            </a:endParaRPr>
          </a:p>
          <a:p>
            <a:pPr algn="ctr"/>
            <a:r>
              <a:rPr lang="en-US" altLang="zh-CN" b="1">
                <a:latin typeface="Consolas" panose="020B0609020204030204" pitchFamily="49" charset="0"/>
              </a:rPr>
              <a:t>T2     T1</a:t>
            </a: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067120" y="1477344"/>
            <a:ext cx="1957587" cy="276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spcBef>
                <a:spcPts val="2400"/>
              </a:spcBef>
            </a:pPr>
            <a:r>
              <a:rPr lang="en-US" altLang="zh-CN" b="1">
                <a:latin typeface="Consolas" panose="020B0609020204030204" pitchFamily="49" charset="0"/>
              </a:rPr>
              <a:t>Conflict graph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6588224" y="2281436"/>
            <a:ext cx="360040" cy="504056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H="1" flipV="1">
            <a:off x="7164288" y="2281436"/>
            <a:ext cx="360040" cy="504056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>
            <a:off x="6847891" y="2857500"/>
            <a:ext cx="396044" cy="0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H="1">
            <a:off x="6847891" y="3001515"/>
            <a:ext cx="396044" cy="1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内容占位符 2"/>
          <p:cNvSpPr>
            <a:spLocks noGrp="1"/>
          </p:cNvSpPr>
          <p:nvPr>
            <p:ph idx="1"/>
          </p:nvPr>
        </p:nvSpPr>
        <p:spPr>
          <a:xfrm>
            <a:off x="457200" y="3361556"/>
            <a:ext cx="8435280" cy="2353443"/>
          </a:xfrm>
        </p:spPr>
        <p:txBody>
          <a:bodyPr>
            <a:noAutofit/>
          </a:bodyPr>
          <a:lstStyle/>
          <a:p>
            <a:r>
              <a:rPr lang="en-US" altLang="zh-CN" dirty="0"/>
              <a:t>Cyclic -&gt; Not </a:t>
            </a:r>
            <a:r>
              <a:rPr lang="en-US" altLang="zh-CN" b="1" dirty="0">
                <a:solidFill>
                  <a:srgbClr val="C00000"/>
                </a:solidFill>
              </a:rPr>
              <a:t>conflict serializable</a:t>
            </a:r>
          </a:p>
          <a:p>
            <a:r>
              <a:rPr lang="en-US" altLang="zh-CN" dirty="0"/>
              <a:t>But compare it to running </a:t>
            </a:r>
            <a:r>
              <a:rPr lang="en-US" altLang="zh-CN" b="1" dirty="0">
                <a:solidFill>
                  <a:schemeClr val="accent1"/>
                </a:solidFill>
              </a:rPr>
              <a:t>T1 then T2 then T3 </a:t>
            </a:r>
            <a:r>
              <a:rPr lang="en-US" altLang="zh-CN" dirty="0"/>
              <a:t>(serially)</a:t>
            </a:r>
          </a:p>
          <a:p>
            <a:pPr lvl="1"/>
            <a:r>
              <a:rPr lang="en-US" altLang="zh-CN" dirty="0"/>
              <a:t>Final-state is fine (T3)</a:t>
            </a:r>
          </a:p>
          <a:p>
            <a:pPr lvl="1"/>
            <a:r>
              <a:rPr lang="en-US" altLang="zh-CN" dirty="0"/>
              <a:t>Intermediate reads are fine (T1 reads the initial value of x)</a:t>
            </a:r>
          </a:p>
          <a:p>
            <a:endParaRPr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792806D5-E456-F47B-9E41-406806A141AC}"/>
              </a:ext>
            </a:extLst>
          </p:cNvPr>
          <p:cNvCxnSpPr/>
          <p:nvPr/>
        </p:nvCxnSpPr>
        <p:spPr>
          <a:xfrm>
            <a:off x="4355976" y="1279648"/>
            <a:ext cx="0" cy="948108"/>
          </a:xfrm>
          <a:prstGeom prst="straightConnector1">
            <a:avLst/>
          </a:prstGeom>
          <a:ln w="2222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66DF86E8-89FF-661F-72A9-F0A425FD10EF}"/>
              </a:ext>
            </a:extLst>
          </p:cNvPr>
          <p:cNvSpPr txBox="1"/>
          <p:nvPr/>
        </p:nvSpPr>
        <p:spPr>
          <a:xfrm>
            <a:off x="4085049" y="976000"/>
            <a:ext cx="8470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Time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867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B4F055-8FE6-A046-B2CB-533773E77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Conflict Serializability VS. View Serializability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26EA97-D14D-C047-8405-450DB1685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Conflict serializability is easy to test (&amp; enforce) </a:t>
            </a:r>
          </a:p>
          <a:p>
            <a:pPr lvl="1"/>
            <a:r>
              <a:rPr kumimoji="1" lang="en" altLang="zh-CN" dirty="0"/>
              <a:t>i.e., check whether a graph is acyclic</a:t>
            </a:r>
          </a:p>
          <a:p>
            <a:pPr lvl="1"/>
            <a:r>
              <a:rPr kumimoji="1" lang="en" altLang="zh-CN" dirty="0"/>
              <a:t>View serializability is hard to test (likely NP-hard)</a:t>
            </a:r>
          </a:p>
          <a:p>
            <a:r>
              <a:rPr kumimoji="1" lang="en" altLang="zh-CN" dirty="0"/>
              <a:t>Conflict serializable schedules are also view serializable</a:t>
            </a:r>
          </a:p>
          <a:p>
            <a:pPr lvl="1"/>
            <a:r>
              <a:rPr kumimoji="1" lang="en" altLang="zh-CN" dirty="0"/>
              <a:t>No easy way to generate view schedules that allows for ones like the previous example</a:t>
            </a:r>
          </a:p>
          <a:p>
            <a:r>
              <a:rPr kumimoji="1" lang="en" altLang="zh-CN" dirty="0"/>
              <a:t>Next: we show 2PL generates conflict serializability!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DB9E29-3715-3249-BBBF-2F84D2CE0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539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EFA40D-72C7-4A28-722A-E6FFEED71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38320" cy="900442"/>
          </a:xfrm>
        </p:spPr>
        <p:txBody>
          <a:bodyPr/>
          <a:lstStyle/>
          <a:p>
            <a:r>
              <a:rPr kumimoji="1" lang="en-US" altLang="zh-CN" dirty="0"/>
              <a:t>Use 2PL to achieve before-or-after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9444A3C-160C-56E6-522C-0E49F027F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2PL can guarantee before or after atomicity </a:t>
            </a:r>
          </a:p>
          <a:p>
            <a:pPr lvl="1"/>
            <a:r>
              <a:rPr lang="en-US" altLang="zh-CN" dirty="0"/>
              <a:t>Run actions T1, T2, .., TN concurrently, and have it "</a:t>
            </a:r>
            <a:r>
              <a:rPr lang="en-US" altLang="zh-CN" dirty="0">
                <a:solidFill>
                  <a:srgbClr val="BE384B"/>
                </a:solidFill>
              </a:rPr>
              <a:t>appears</a:t>
            </a:r>
            <a:r>
              <a:rPr lang="en-US" altLang="zh-CN" dirty="0"/>
              <a:t>" as if they ran sequentially, i.e., </a:t>
            </a:r>
            <a:r>
              <a:rPr lang="en-US" altLang="zh-CN" b="1" dirty="0">
                <a:solidFill>
                  <a:srgbClr val="C00000"/>
                </a:solidFill>
              </a:rPr>
              <a:t>conflict serializability </a:t>
            </a:r>
          </a:p>
          <a:p>
            <a:r>
              <a:rPr kumimoji="1" lang="en-US" altLang="zh-CN" dirty="0"/>
              <a:t>2PL locking rule: </a:t>
            </a:r>
          </a:p>
          <a:p>
            <a:pPr lvl="1"/>
            <a:r>
              <a:rPr kumimoji="1" lang="en-US" altLang="zh-CN" dirty="0"/>
              <a:t>The action must acquire the shared data’s lock before access it, </a:t>
            </a:r>
            <a:r>
              <a:rPr kumimoji="1" lang="en-US" altLang="zh-CN" strike="sngStrike" dirty="0"/>
              <a:t>and releases it after the data access finishes</a:t>
            </a:r>
            <a:r>
              <a:rPr kumimoji="1" lang="en-US" altLang="zh-CN" dirty="0"/>
              <a:t> </a:t>
            </a:r>
            <a:r>
              <a:rPr kumimoji="1" lang="en-US" altLang="zh-CN" dirty="0">
                <a:highlight>
                  <a:srgbClr val="FFFF00"/>
                </a:highlight>
              </a:rPr>
              <a:t>; and once the lock is released, no locks can be held. </a:t>
            </a:r>
            <a:endParaRPr kumimoji="1" lang="en-US" altLang="zh-CN" dirty="0"/>
          </a:p>
          <a:p>
            <a:r>
              <a:rPr kumimoji="1" lang="en-US" altLang="zh-CN" b="1" dirty="0">
                <a:solidFill>
                  <a:schemeClr val="tx1"/>
                </a:solidFill>
              </a:rPr>
              <a:t>Question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Why 2PL can generate conflict serializability? </a:t>
            </a:r>
          </a:p>
          <a:p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pPr lvl="1"/>
            <a:endParaRPr kumimoji="1" lang="en-US" altLang="zh-CN" b="1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450DED-BFA8-35C7-984D-FBB2A677D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3328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Proof of 2PL 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365830" y="613218"/>
            <a:ext cx="4320970" cy="954107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and T2 conflict on x1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T2 and T3 conflict on x2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 err="1">
                <a:latin typeface="Consolas" panose="020B0609020204030204" pitchFamily="49" charset="0"/>
              </a:rPr>
              <a:t>Tk</a:t>
            </a:r>
            <a:r>
              <a:rPr lang="en-US" altLang="zh-CN" sz="1400">
                <a:latin typeface="Consolas" panose="020B0609020204030204" pitchFamily="49" charset="0"/>
              </a:rPr>
              <a:t> and T1 conflict on </a:t>
            </a:r>
            <a:r>
              <a:rPr lang="en-US" altLang="zh-CN" sz="1400" err="1">
                <a:latin typeface="Consolas" panose="020B0609020204030204" pitchFamily="49" charset="0"/>
              </a:rPr>
              <a:t>x_k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65830" y="2000950"/>
            <a:ext cx="4320970" cy="138499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acquires x1.lock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T2 acquires x1.lock and x2.lock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T3 acquires x2.lock and x3.lock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 err="1">
                <a:latin typeface="Consolas" panose="020B0609020204030204" pitchFamily="49" charset="0"/>
              </a:rPr>
              <a:t>Tk</a:t>
            </a:r>
            <a:r>
              <a:rPr lang="en-US" altLang="zh-CN" sz="1400">
                <a:latin typeface="Consolas" panose="020B0609020204030204" pitchFamily="49" charset="0"/>
              </a:rPr>
              <a:t> acquires x_{k-1}.lock and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  <a:p>
            <a:r>
              <a:rPr lang="en-US" altLang="zh-CN" sz="1400">
                <a:latin typeface="Consolas" panose="020B0609020204030204" pitchFamily="49" charset="0"/>
              </a:rPr>
              <a:t>T1 acquires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71637" y="3952136"/>
            <a:ext cx="4320480" cy="138499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acquires x1.lock</a:t>
            </a:r>
          </a:p>
          <a:p>
            <a:r>
              <a:rPr lang="en-US" altLang="zh-CN" sz="1400">
                <a:solidFill>
                  <a:srgbClr val="FF0000"/>
                </a:solidFill>
                <a:latin typeface="Consolas" panose="020B0609020204030204" pitchFamily="49" charset="0"/>
              </a:rPr>
              <a:t>T1 releases x1.lock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T2 acquires x1.lock and x2.lock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 err="1">
                <a:latin typeface="Consolas" panose="020B0609020204030204" pitchFamily="49" charset="0"/>
              </a:rPr>
              <a:t>Tk</a:t>
            </a:r>
            <a:r>
              <a:rPr lang="en-US" altLang="zh-CN" sz="1400">
                <a:latin typeface="Consolas" panose="020B0609020204030204" pitchFamily="49" charset="0"/>
              </a:rPr>
              <a:t> acquires x_{k-1}.lock and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  <a:p>
            <a:r>
              <a:rPr lang="en-US" altLang="zh-CN" sz="1400">
                <a:latin typeface="Consolas" panose="020B0609020204030204" pitchFamily="49" charset="0"/>
              </a:rPr>
              <a:t>T1 acquires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2380" y="3952136"/>
            <a:ext cx="3135524" cy="138499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acquires x1.lock</a:t>
            </a:r>
          </a:p>
          <a:p>
            <a:r>
              <a:rPr lang="en-US" altLang="zh-CN" sz="1400">
                <a:solidFill>
                  <a:srgbClr val="FF0000"/>
                </a:solidFill>
                <a:latin typeface="Consolas" panose="020B0609020204030204" pitchFamily="49" charset="0"/>
              </a:rPr>
              <a:t>T1 releases x1.lock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T1 acquires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4167" y="1090271"/>
            <a:ext cx="3583777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Suppose 2PL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does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 b="1">
                <a:solidFill>
                  <a:srgbClr val="C00000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not</a:t>
            </a:r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generate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conflict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serializable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schedule</a:t>
            </a:r>
          </a:p>
          <a:p>
            <a:pPr algn="just">
              <a:spcBef>
                <a:spcPts val="600"/>
              </a:spcBef>
            </a:pP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Suppose the conflict graph produced by an execution of 2PL has a cycle, which without loss of generality, is:</a:t>
            </a:r>
          </a:p>
          <a:p>
            <a:pPr algn="just">
              <a:spcBef>
                <a:spcPts val="600"/>
              </a:spcBef>
            </a:pPr>
            <a:r>
              <a:rPr lang="en-US" altLang="zh-CN" sz="14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T1 --&gt; T2 --&gt; ... --&gt; </a:t>
            </a:r>
            <a:r>
              <a:rPr lang="en-US" altLang="zh-CN" sz="1400" b="1" err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Tk</a:t>
            </a:r>
            <a:r>
              <a:rPr lang="en-US" altLang="zh-CN" sz="14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--&gt; T1</a:t>
            </a:r>
            <a:endParaRPr lang="en-US" altLang="zh-CN" sz="11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Let the shared variable (the one that causes the conflict) between </a:t>
            </a:r>
            <a:r>
              <a:rPr lang="en-US" altLang="zh-CN" sz="1600" b="1" err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T_i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and </a:t>
            </a:r>
            <a:r>
              <a:rPr lang="en-US" altLang="zh-CN" sz="16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T_{i+1}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be represented by </a:t>
            </a:r>
            <a:r>
              <a:rPr lang="en-US" altLang="zh-CN" sz="1600" b="1" err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x_i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600"/>
              </a:spcBef>
            </a:pPr>
            <a:endParaRPr lang="en-US" altLang="zh-CN" sz="11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9" name="下箭头 8"/>
          <p:cNvSpPr/>
          <p:nvPr/>
        </p:nvSpPr>
        <p:spPr>
          <a:xfrm>
            <a:off x="6166275" y="1690436"/>
            <a:ext cx="360040" cy="3105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下箭头 9"/>
          <p:cNvSpPr/>
          <p:nvPr/>
        </p:nvSpPr>
        <p:spPr>
          <a:xfrm>
            <a:off x="6166275" y="3586344"/>
            <a:ext cx="360040" cy="3105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下箭头 10"/>
          <p:cNvSpPr/>
          <p:nvPr/>
        </p:nvSpPr>
        <p:spPr>
          <a:xfrm rot="5400000">
            <a:off x="3745906" y="4469472"/>
            <a:ext cx="360040" cy="3105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爆炸形 1 11"/>
          <p:cNvSpPr/>
          <p:nvPr/>
        </p:nvSpPr>
        <p:spPr>
          <a:xfrm>
            <a:off x="2942284" y="3930833"/>
            <a:ext cx="802432" cy="604810"/>
          </a:xfrm>
          <a:prstGeom prst="irregularSeal1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218647" y="3640296"/>
            <a:ext cx="1816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等线" panose="02010600030101010101" pitchFamily="2" charset="-122"/>
                <a:ea typeface="楷体"/>
                <a:cs typeface="Myriad Pro Light SemiCond"/>
              </a:rPr>
              <a:t>T1 violates 2PL!</a:t>
            </a:r>
            <a:endParaRPr lang="zh-CN" altLang="en-US" b="1">
              <a:solidFill>
                <a:srgbClr val="C00000"/>
              </a:solidFill>
              <a:latin typeface="等线" panose="02010600030101010101" pitchFamily="2" charset="-122"/>
              <a:ea typeface="楷体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43700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1705372"/>
            <a:ext cx="8135813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Discussion: lock scope vs. conflict serializability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024655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95AE5C-5C92-81B6-48DA-4E3BFCCDA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the software department’s salary 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92CD25D-3EAD-0819-7FB1-98BCFDD44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 fontScale="92500"/>
          </a:bodyPr>
          <a:lstStyle/>
          <a:p>
            <a:r>
              <a:rPr kumimoji="1" lang="en-US" altLang="zh-CN" dirty="0"/>
              <a:t>A system to manage the salary of the employers of the software department</a:t>
            </a:r>
          </a:p>
          <a:p>
            <a:pPr lvl="1"/>
            <a:r>
              <a:rPr kumimoji="1" lang="en-US" altLang="zh-CN" dirty="0"/>
              <a:t>Data to store: the employers </a:t>
            </a:r>
          </a:p>
          <a:p>
            <a:r>
              <a:rPr kumimoji="1" lang="en-US" altLang="zh-CN" dirty="0"/>
              <a:t>Operations </a:t>
            </a:r>
          </a:p>
          <a:p>
            <a:pPr lvl="1"/>
            <a:r>
              <a:rPr kumimoji="1" lang="en-US" altLang="zh-CN" dirty="0"/>
              <a:t>Update the salaries of </a:t>
            </a:r>
            <a:r>
              <a:rPr kumimoji="1" lang="en-US" altLang="zh-CN" b="1" dirty="0">
                <a:solidFill>
                  <a:srgbClr val="C00000"/>
                </a:solidFill>
              </a:rPr>
              <a:t>a group of people</a:t>
            </a:r>
          </a:p>
          <a:p>
            <a:pPr lvl="1"/>
            <a:r>
              <a:rPr kumimoji="1" lang="en-US" altLang="zh-CN" dirty="0"/>
              <a:t>Print the status of a group of employers satisfying a condition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Add new employers </a:t>
            </a:r>
          </a:p>
          <a:p>
            <a:pPr lvl="1"/>
            <a:r>
              <a:rPr kumimoji="1" lang="en-US" altLang="zh-CN">
                <a:solidFill>
                  <a:schemeClr val="tx1"/>
                </a:solidFill>
              </a:rPr>
              <a:t>Others </a:t>
            </a:r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dirty="0"/>
              <a:t>Detailed system implementations </a:t>
            </a:r>
          </a:p>
          <a:p>
            <a:pPr lvl="1"/>
            <a:r>
              <a:rPr kumimoji="1" lang="en-US" altLang="zh-CN" dirty="0"/>
              <a:t>For simplicity, we use a simple linked list to store all the </a:t>
            </a:r>
            <a:r>
              <a:rPr kumimoji="1" lang="en-US" altLang="zh-CN" dirty="0" err="1"/>
              <a:t>emplyers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The list is stored in-memory </a:t>
            </a:r>
          </a:p>
          <a:p>
            <a:pPr lvl="2"/>
            <a:r>
              <a:rPr kumimoji="1" lang="en-US" altLang="zh-CN" dirty="0"/>
              <a:t>Fault tolerance can be realized with logging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D8CFEC-AF0D-7A7B-57D9-507ABEA2F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1387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C16EA0-C507-F1BC-F749-0BD38F15E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Implementing the software department’s salary 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7D8702-0CAD-BDAD-1CFA-07328C3B2D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62384" cy="1592440"/>
          </a:xfrm>
        </p:spPr>
        <p:txBody>
          <a:bodyPr/>
          <a:lstStyle/>
          <a:p>
            <a:r>
              <a:rPr kumimoji="1" lang="en-US" altLang="zh-CN" dirty="0"/>
              <a:t>Data layout</a:t>
            </a:r>
          </a:p>
          <a:p>
            <a:pPr lvl="1"/>
            <a:r>
              <a:rPr kumimoji="1" lang="en-US" altLang="zh-CN" dirty="0"/>
              <a:t>In-memory vector to storing all the employers </a:t>
            </a:r>
          </a:p>
          <a:p>
            <a:pPr lvl="1"/>
            <a:r>
              <a:rPr kumimoji="1" lang="en-US" altLang="zh-CN" dirty="0"/>
              <a:t>Each employer has a fine-grained lock to realize 2PL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DCC680-F928-B508-025F-9F501D547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1D788796-682E-BCDD-7FB1-BA80C00B781A}"/>
              </a:ext>
            </a:extLst>
          </p:cNvPr>
          <p:cNvSpPr txBox="1"/>
          <p:nvPr/>
        </p:nvSpPr>
        <p:spPr>
          <a:xfrm>
            <a:off x="5868144" y="3289548"/>
            <a:ext cx="293541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Struct Employer {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Lock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lock;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string name;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double salary;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223BDDE-535D-66A1-7BC6-BEFB067F697F}"/>
              </a:ext>
            </a:extLst>
          </p:cNvPr>
          <p:cNvSpPr txBox="1"/>
          <p:nvPr/>
        </p:nvSpPr>
        <p:spPr>
          <a:xfrm>
            <a:off x="473200" y="3289548"/>
            <a:ext cx="4530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database = std::List&lt;Employer *&gt;;</a:t>
            </a:r>
          </a:p>
        </p:txBody>
      </p:sp>
    </p:spTree>
    <p:extLst>
      <p:ext uri="{BB962C8B-B14F-4D97-AF65-F5344CB8AC3E}">
        <p14:creationId xmlns:p14="http://schemas.microsoft.com/office/powerpoint/2010/main" val="29297137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AFD2C64-FCF1-13E2-B7FF-C77E69B80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BE61006-E692-9B85-37EB-C7CDD2A9F2A2}"/>
              </a:ext>
            </a:extLst>
          </p:cNvPr>
          <p:cNvSpPr/>
          <p:nvPr/>
        </p:nvSpPr>
        <p:spPr>
          <a:xfrm>
            <a:off x="-612576" y="80608"/>
            <a:ext cx="1512168" cy="1264724"/>
          </a:xfrm>
          <a:prstGeom prst="rect">
            <a:avLst/>
          </a:prstGeom>
          <a:solidFill>
            <a:schemeClr val="bg1"/>
          </a:solidFill>
          <a:ln w="254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77AE0CCC-34A8-1DD9-A143-2D8F440E11B4}"/>
              </a:ext>
            </a:extLst>
          </p:cNvPr>
          <p:cNvGrpSpPr/>
          <p:nvPr/>
        </p:nvGrpSpPr>
        <p:grpSpPr>
          <a:xfrm>
            <a:off x="5485107" y="115702"/>
            <a:ext cx="3370133" cy="1660038"/>
            <a:chOff x="4151970" y="129803"/>
            <a:chExt cx="3370133" cy="1660038"/>
          </a:xfrm>
        </p:grpSpPr>
        <p:sp>
          <p:nvSpPr>
            <p:cNvPr id="2" name="Rectangle 7">
              <a:extLst>
                <a:ext uri="{FF2B5EF4-FFF2-40B4-BE49-F238E27FC236}">
                  <a16:creationId xmlns:a16="http://schemas.microsoft.com/office/drawing/2014/main" id="{4B71D778-6509-90B4-574A-B39BA6AC5A27}"/>
                </a:ext>
              </a:extLst>
            </p:cNvPr>
            <p:cNvSpPr/>
            <p:nvPr/>
          </p:nvSpPr>
          <p:spPr>
            <a:xfrm>
              <a:off x="6083300" y="129803"/>
              <a:ext cx="1438803" cy="714925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tIns="30000" bIns="30000" rtlCol="0" anchor="t" anchorCtr="0"/>
            <a:lstStyle/>
            <a:p>
              <a:pPr algn="ctr"/>
              <a:r>
                <a:rPr lang="en-US" altLang="zh-CN" sz="1500" b="1" u="sng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Employments </a:t>
              </a:r>
              <a:endParaRPr lang="zh-CN" altLang="en-US" sz="1500" b="1" u="sng" dirty="0">
                <a:latin typeface="Eras Medium ITC" pitchFamily="34" charset="0"/>
                <a:cs typeface="Verdana" pitchFamily="34" charset="0"/>
              </a:endParaRPr>
            </a:p>
          </p:txBody>
        </p:sp>
        <p:sp>
          <p:nvSpPr>
            <p:cNvPr id="7" name="Rectangle 16">
              <a:extLst>
                <a:ext uri="{FF2B5EF4-FFF2-40B4-BE49-F238E27FC236}">
                  <a16:creationId xmlns:a16="http://schemas.microsoft.com/office/drawing/2014/main" id="{C2353F55-C11A-19A6-284E-D6CA5A87A88D}"/>
                </a:ext>
              </a:extLst>
            </p:cNvPr>
            <p:cNvSpPr/>
            <p:nvPr/>
          </p:nvSpPr>
          <p:spPr>
            <a:xfrm>
              <a:off x="6444208" y="1308422"/>
              <a:ext cx="810000" cy="480000"/>
            </a:xfrm>
            <a:prstGeom prst="rect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Rong</a:t>
              </a:r>
            </a:p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3000</a:t>
              </a:r>
              <a:endParaRPr lang="zh-CN" altLang="en-US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8" name="Rectangle 17">
              <a:extLst>
                <a:ext uri="{FF2B5EF4-FFF2-40B4-BE49-F238E27FC236}">
                  <a16:creationId xmlns:a16="http://schemas.microsoft.com/office/drawing/2014/main" id="{9EB5CBB7-F1CB-85A9-C137-1A033A404901}"/>
                </a:ext>
              </a:extLst>
            </p:cNvPr>
            <p:cNvSpPr/>
            <p:nvPr/>
          </p:nvSpPr>
          <p:spPr>
            <a:xfrm>
              <a:off x="5549553" y="1309841"/>
              <a:ext cx="810000" cy="480000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 err="1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Haibo</a:t>
              </a:r>
              <a:endPara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3000</a:t>
              </a:r>
              <a:endParaRPr lang="zh-CN" altLang="en-US" sz="1667" dirty="0"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cxnSp>
          <p:nvCxnSpPr>
            <p:cNvPr id="9" name="Straight Connector 6">
              <a:extLst>
                <a:ext uri="{FF2B5EF4-FFF2-40B4-BE49-F238E27FC236}">
                  <a16:creationId xmlns:a16="http://schemas.microsoft.com/office/drawing/2014/main" id="{8E276B8D-C553-19A9-DF90-227F179DB1B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49553" y="849922"/>
              <a:ext cx="811407" cy="453009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25">
              <a:extLst>
                <a:ext uri="{FF2B5EF4-FFF2-40B4-BE49-F238E27FC236}">
                  <a16:creationId xmlns:a16="http://schemas.microsoft.com/office/drawing/2014/main" id="{9E867721-51B7-972A-AB95-0BDADD6BDA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54208" y="849922"/>
              <a:ext cx="86062" cy="447201"/>
            </a:xfrm>
            <a:prstGeom prst="line">
              <a:avLst/>
            </a:prstGeom>
            <a:ln w="3175">
              <a:solidFill>
                <a:schemeClr val="tx1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6">
              <a:extLst>
                <a:ext uri="{FF2B5EF4-FFF2-40B4-BE49-F238E27FC236}">
                  <a16:creationId xmlns:a16="http://schemas.microsoft.com/office/drawing/2014/main" id="{BAB64D4E-EE24-AB52-C337-E40C854D17B8}"/>
                </a:ext>
              </a:extLst>
            </p:cNvPr>
            <p:cNvSpPr/>
            <p:nvPr/>
          </p:nvSpPr>
          <p:spPr>
            <a:xfrm>
              <a:off x="5046625" y="364739"/>
              <a:ext cx="810000" cy="480000"/>
            </a:xfrm>
            <a:prstGeom prst="rect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Yubin</a:t>
              </a:r>
              <a:endParaRPr lang="en-US" altLang="zh-CN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3100</a:t>
              </a:r>
              <a:endParaRPr lang="zh-CN" altLang="en-US" sz="16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6" name="Rectangle 17">
              <a:extLst>
                <a:ext uri="{FF2B5EF4-FFF2-40B4-BE49-F238E27FC236}">
                  <a16:creationId xmlns:a16="http://schemas.microsoft.com/office/drawing/2014/main" id="{9A03A140-DAA9-4526-5698-FB8D333DC018}"/>
                </a:ext>
              </a:extLst>
            </p:cNvPr>
            <p:cNvSpPr/>
            <p:nvPr/>
          </p:nvSpPr>
          <p:spPr>
            <a:xfrm>
              <a:off x="4151970" y="366158"/>
              <a:ext cx="810000" cy="480000"/>
            </a:xfrm>
            <a:prstGeom prst="rect">
              <a:avLst/>
            </a:prstGeom>
            <a:ln w="12700">
              <a:solidFill>
                <a:schemeClr val="tx1"/>
              </a:solidFill>
              <a:prstDash val="solid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altLang="zh-CN" sz="1667" dirty="0" err="1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Xingda</a:t>
              </a:r>
              <a:endPara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  <a:p>
              <a:pPr algn="ctr">
                <a:lnSpc>
                  <a:spcPct val="80000"/>
                </a:lnSpc>
              </a:pPr>
              <a:r>
                <a:rPr lang="en-US" altLang="zh-CN" sz="1667" dirty="0"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3100</a:t>
              </a:r>
              <a:endParaRPr lang="zh-CN" altLang="en-US" sz="1667" dirty="0">
                <a:latin typeface="Eras Medium ITC" pitchFamily="34" charset="0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17" name="Rectangle 26">
            <a:extLst>
              <a:ext uri="{FF2B5EF4-FFF2-40B4-BE49-F238E27FC236}">
                <a16:creationId xmlns:a16="http://schemas.microsoft.com/office/drawing/2014/main" id="{141EA798-8D7E-B082-628C-3EA308594417}"/>
              </a:ext>
            </a:extLst>
          </p:cNvPr>
          <p:cNvSpPr/>
          <p:nvPr/>
        </p:nvSpPr>
        <p:spPr>
          <a:xfrm>
            <a:off x="288760" y="277559"/>
            <a:ext cx="390000" cy="330000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5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F15C16-4D9B-F02E-72E7-A5028C54E187}"/>
              </a:ext>
            </a:extLst>
          </p:cNvPr>
          <p:cNvSpPr/>
          <p:nvPr/>
        </p:nvSpPr>
        <p:spPr>
          <a:xfrm>
            <a:off x="678760" y="277559"/>
            <a:ext cx="2160000" cy="1671191"/>
          </a:xfrm>
          <a:prstGeom prst="rect">
            <a:avLst/>
          </a:prstGeom>
          <a:solidFill>
            <a:srgbClr val="F5FED6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 dirty="0">
                <a:latin typeface="Eras Medium ITC" pitchFamily="34" charset="0"/>
              </a:rPr>
              <a:t>Update </a:t>
            </a:r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emp</a:t>
            </a: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1500" dirty="0">
                <a:latin typeface="Eras Medium ITC" pitchFamily="34" charset="0"/>
              </a:rPr>
              <a:t>(set salary=1.1*salary where salary &gt;= 3000) </a:t>
            </a:r>
          </a:p>
          <a:p>
            <a:endParaRPr lang="en-US" altLang="zh-CN" sz="1500" dirty="0">
              <a:latin typeface="Eras Medium ITC" pitchFamily="34" charset="0"/>
            </a:endParaRPr>
          </a:p>
          <a:p>
            <a:r>
              <a:rPr lang="en-US" altLang="zh-CN" sz="2330" dirty="0">
                <a:latin typeface="Eras Medium ITC" pitchFamily="34" charset="0"/>
              </a:rPr>
              <a:t>Print</a:t>
            </a:r>
            <a:r>
              <a:rPr lang="en-US" altLang="zh-CN" sz="1500" dirty="0">
                <a:latin typeface="Eras Medium ITC" pitchFamily="34" charset="0"/>
              </a:rPr>
              <a:t> emp where salary &gt; 3000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D7D02F-5ADE-0058-5763-098F4263BDEF}"/>
              </a:ext>
            </a:extLst>
          </p:cNvPr>
          <p:cNvSpPr/>
          <p:nvPr/>
        </p:nvSpPr>
        <p:spPr>
          <a:xfrm>
            <a:off x="2605193" y="277559"/>
            <a:ext cx="390000" cy="330000"/>
          </a:xfrm>
          <a:prstGeom prst="rect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621D6F-A8BC-AD18-85BB-6A6BFBFFB1C5}"/>
              </a:ext>
            </a:extLst>
          </p:cNvPr>
          <p:cNvSpPr/>
          <p:nvPr/>
        </p:nvSpPr>
        <p:spPr>
          <a:xfrm>
            <a:off x="2995192" y="277559"/>
            <a:ext cx="2145502" cy="850967"/>
          </a:xfrm>
          <a:prstGeom prst="rect">
            <a:avLst/>
          </a:prstGeom>
          <a:solidFill>
            <a:srgbClr val="F5FED6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 dirty="0">
                <a:latin typeface="Eras Medium ITC" pitchFamily="34" charset="0"/>
              </a:rPr>
              <a:t>Insert </a:t>
            </a:r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emp</a:t>
            </a:r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1500" dirty="0">
                <a:latin typeface="Eras Medium ITC" pitchFamily="34" charset="0"/>
              </a:rPr>
              <a:t>(</a:t>
            </a:r>
          </a:p>
          <a:p>
            <a:r>
              <a:rPr lang="en-US" altLang="zh-CN" sz="1500" dirty="0" err="1">
                <a:latin typeface="Eras Medium ITC" pitchFamily="34" charset="0"/>
              </a:rPr>
              <a:t>Xingda</a:t>
            </a:r>
            <a:r>
              <a:rPr lang="en-US" altLang="zh-CN" sz="1500" dirty="0">
                <a:latin typeface="Eras Medium ITC" pitchFamily="34" charset="0"/>
              </a:rPr>
              <a:t>, 3100,</a:t>
            </a:r>
          </a:p>
          <a:p>
            <a:r>
              <a:rPr lang="en-US" altLang="zh-CN" sz="1500" dirty="0" err="1">
                <a:latin typeface="Eras Medium ITC" pitchFamily="34" charset="0"/>
              </a:rPr>
              <a:t>Yubin</a:t>
            </a:r>
            <a:r>
              <a:rPr lang="en-US" altLang="zh-CN" sz="1500" dirty="0">
                <a:latin typeface="Eras Medium ITC" pitchFamily="34" charset="0"/>
              </a:rPr>
              <a:t>, 3100) </a:t>
            </a:r>
          </a:p>
        </p:txBody>
      </p: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2EF9BA2F-5D18-EE59-272F-6755876F0336}"/>
              </a:ext>
            </a:extLst>
          </p:cNvPr>
          <p:cNvCxnSpPr>
            <a:cxnSpLocks/>
          </p:cNvCxnSpPr>
          <p:nvPr/>
        </p:nvCxnSpPr>
        <p:spPr>
          <a:xfrm>
            <a:off x="-171122" y="2065412"/>
            <a:ext cx="9505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10">
            <a:extLst>
              <a:ext uri="{FF2B5EF4-FFF2-40B4-BE49-F238E27FC236}">
                <a16:creationId xmlns:a16="http://schemas.microsoft.com/office/drawing/2014/main" id="{FF94D653-A62D-2C94-D8BC-37E97A1917B6}"/>
              </a:ext>
            </a:extLst>
          </p:cNvPr>
          <p:cNvSpPr/>
          <p:nvPr/>
        </p:nvSpPr>
        <p:spPr>
          <a:xfrm>
            <a:off x="212151" y="2974931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U1(H)</a:t>
            </a:r>
            <a:endParaRPr lang="zh-CN" altLang="en-US" sz="20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5" name="Rectangle 10">
            <a:extLst>
              <a:ext uri="{FF2B5EF4-FFF2-40B4-BE49-F238E27FC236}">
                <a16:creationId xmlns:a16="http://schemas.microsoft.com/office/drawing/2014/main" id="{CF1ECD22-8280-8930-1D0A-2BD941DD0DA2}"/>
              </a:ext>
            </a:extLst>
          </p:cNvPr>
          <p:cNvSpPr/>
          <p:nvPr/>
        </p:nvSpPr>
        <p:spPr>
          <a:xfrm>
            <a:off x="1093730" y="2974931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U1(R)</a:t>
            </a:r>
            <a:endParaRPr lang="zh-CN" altLang="en-US" sz="20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8" name="Rectangle 13">
            <a:extLst>
              <a:ext uri="{FF2B5EF4-FFF2-40B4-BE49-F238E27FC236}">
                <a16:creationId xmlns:a16="http://schemas.microsoft.com/office/drawing/2014/main" id="{FD9B06FE-97CA-98EB-5243-3B4FC663E813}"/>
              </a:ext>
            </a:extLst>
          </p:cNvPr>
          <p:cNvSpPr/>
          <p:nvPr/>
        </p:nvSpPr>
        <p:spPr>
          <a:xfrm>
            <a:off x="2055835" y="2988544"/>
            <a:ext cx="1008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3600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Ins(X)</a:t>
            </a:r>
            <a:endParaRPr lang="zh-CN" altLang="en-US" sz="2000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9" name="Rectangle 13">
            <a:extLst>
              <a:ext uri="{FF2B5EF4-FFF2-40B4-BE49-F238E27FC236}">
                <a16:creationId xmlns:a16="http://schemas.microsoft.com/office/drawing/2014/main" id="{E2F160C5-08F9-A3AD-56E1-7A25F0A77FEF}"/>
              </a:ext>
            </a:extLst>
          </p:cNvPr>
          <p:cNvSpPr/>
          <p:nvPr/>
        </p:nvSpPr>
        <p:spPr>
          <a:xfrm>
            <a:off x="3306820" y="2988544"/>
            <a:ext cx="1008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3600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Ins(Y)</a:t>
            </a:r>
            <a:endParaRPr lang="zh-CN" altLang="en-US" sz="2000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FA8D43A9-C3AE-F09D-77D2-F9C7A83C1435}"/>
              </a:ext>
            </a:extLst>
          </p:cNvPr>
          <p:cNvCxnSpPr>
            <a:cxnSpLocks/>
          </p:cNvCxnSpPr>
          <p:nvPr/>
        </p:nvCxnSpPr>
        <p:spPr>
          <a:xfrm>
            <a:off x="171217" y="3649588"/>
            <a:ext cx="7713151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59BD94FB-37B9-8BF5-08CB-593FCBB343D5}"/>
              </a:ext>
            </a:extLst>
          </p:cNvPr>
          <p:cNvSpPr txBox="1"/>
          <p:nvPr/>
        </p:nvSpPr>
        <p:spPr>
          <a:xfrm>
            <a:off x="7936184" y="3464922"/>
            <a:ext cx="7244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Time</a:t>
            </a:r>
            <a:endParaRPr lang="zh-CN" altLang="en-US" dirty="0"/>
          </a:p>
        </p:txBody>
      </p:sp>
      <p:sp>
        <p:nvSpPr>
          <p:cNvPr id="50" name="Rectangle 10">
            <a:extLst>
              <a:ext uri="{FF2B5EF4-FFF2-40B4-BE49-F238E27FC236}">
                <a16:creationId xmlns:a16="http://schemas.microsoft.com/office/drawing/2014/main" id="{8683EBC0-23C4-7947-D7D7-5F672160ED6F}"/>
              </a:ext>
            </a:extLst>
          </p:cNvPr>
          <p:cNvSpPr/>
          <p:nvPr/>
        </p:nvSpPr>
        <p:spPr>
          <a:xfrm>
            <a:off x="4562144" y="2974768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R1(H)</a:t>
            </a:r>
            <a:endParaRPr lang="zh-CN" altLang="en-US" sz="20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52" name="Rectangle 10">
            <a:extLst>
              <a:ext uri="{FF2B5EF4-FFF2-40B4-BE49-F238E27FC236}">
                <a16:creationId xmlns:a16="http://schemas.microsoft.com/office/drawing/2014/main" id="{11FDE858-F1C4-D607-C749-590D3EE69377}"/>
              </a:ext>
            </a:extLst>
          </p:cNvPr>
          <p:cNvSpPr/>
          <p:nvPr/>
        </p:nvSpPr>
        <p:spPr>
          <a:xfrm>
            <a:off x="5443723" y="2974768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R1(R)</a:t>
            </a:r>
            <a:endParaRPr lang="zh-CN" altLang="en-US" sz="20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53" name="Rectangle 10">
            <a:extLst>
              <a:ext uri="{FF2B5EF4-FFF2-40B4-BE49-F238E27FC236}">
                <a16:creationId xmlns:a16="http://schemas.microsoft.com/office/drawing/2014/main" id="{2CB83FFB-052F-FE92-2EE7-21C894D68719}"/>
              </a:ext>
            </a:extLst>
          </p:cNvPr>
          <p:cNvSpPr/>
          <p:nvPr/>
        </p:nvSpPr>
        <p:spPr>
          <a:xfrm>
            <a:off x="6376826" y="2974768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R1(X)</a:t>
            </a:r>
            <a:endParaRPr lang="zh-CN" altLang="en-US" sz="2000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54" name="Rectangle 10">
            <a:extLst>
              <a:ext uri="{FF2B5EF4-FFF2-40B4-BE49-F238E27FC236}">
                <a16:creationId xmlns:a16="http://schemas.microsoft.com/office/drawing/2014/main" id="{B2D6365A-9BD3-F22E-D0E0-958B76BFA877}"/>
              </a:ext>
            </a:extLst>
          </p:cNvPr>
          <p:cNvSpPr/>
          <p:nvPr/>
        </p:nvSpPr>
        <p:spPr>
          <a:xfrm>
            <a:off x="7258405" y="2974768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R1(Y)</a:t>
            </a:r>
            <a:endParaRPr lang="zh-CN" altLang="en-US" sz="2000" dirty="0"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53818314-B6BB-C697-8D3E-5E88C5DDD854}"/>
              </a:ext>
            </a:extLst>
          </p:cNvPr>
          <p:cNvGrpSpPr/>
          <p:nvPr/>
        </p:nvGrpSpPr>
        <p:grpSpPr>
          <a:xfrm>
            <a:off x="5140694" y="2164342"/>
            <a:ext cx="3555443" cy="818773"/>
            <a:chOff x="4375170" y="3767961"/>
            <a:chExt cx="3555443" cy="818773"/>
          </a:xfrm>
        </p:grpSpPr>
        <p:sp>
          <p:nvSpPr>
            <p:cNvPr id="75" name="圆角矩形标注 74">
              <a:extLst>
                <a:ext uri="{FF2B5EF4-FFF2-40B4-BE49-F238E27FC236}">
                  <a16:creationId xmlns:a16="http://schemas.microsoft.com/office/drawing/2014/main" id="{142BA735-3FEC-F0BE-9BBE-C28C66D25F89}"/>
                </a:ext>
              </a:extLst>
            </p:cNvPr>
            <p:cNvSpPr/>
            <p:nvPr/>
          </p:nvSpPr>
          <p:spPr>
            <a:xfrm>
              <a:off x="4375170" y="3767961"/>
              <a:ext cx="3416056" cy="818773"/>
            </a:xfrm>
            <a:custGeom>
              <a:avLst/>
              <a:gdLst>
                <a:gd name="connsiteX0" fmla="*/ 0 w 3416056"/>
                <a:gd name="connsiteY0" fmla="*/ 107381 h 644272"/>
                <a:gd name="connsiteX1" fmla="*/ 107381 w 3416056"/>
                <a:gd name="connsiteY1" fmla="*/ 0 h 644272"/>
                <a:gd name="connsiteX2" fmla="*/ 569343 w 3416056"/>
                <a:gd name="connsiteY2" fmla="*/ 0 h 644272"/>
                <a:gd name="connsiteX3" fmla="*/ 569343 w 3416056"/>
                <a:gd name="connsiteY3" fmla="*/ 0 h 644272"/>
                <a:gd name="connsiteX4" fmla="*/ 1423357 w 3416056"/>
                <a:gd name="connsiteY4" fmla="*/ 0 h 644272"/>
                <a:gd name="connsiteX5" fmla="*/ 3308675 w 3416056"/>
                <a:gd name="connsiteY5" fmla="*/ 0 h 644272"/>
                <a:gd name="connsiteX6" fmla="*/ 3416056 w 3416056"/>
                <a:gd name="connsiteY6" fmla="*/ 107381 h 644272"/>
                <a:gd name="connsiteX7" fmla="*/ 3416056 w 3416056"/>
                <a:gd name="connsiteY7" fmla="*/ 375825 h 644272"/>
                <a:gd name="connsiteX8" fmla="*/ 3416056 w 3416056"/>
                <a:gd name="connsiteY8" fmla="*/ 375825 h 644272"/>
                <a:gd name="connsiteX9" fmla="*/ 3416056 w 3416056"/>
                <a:gd name="connsiteY9" fmla="*/ 536893 h 644272"/>
                <a:gd name="connsiteX10" fmla="*/ 3416056 w 3416056"/>
                <a:gd name="connsiteY10" fmla="*/ 536891 h 644272"/>
                <a:gd name="connsiteX11" fmla="*/ 3308675 w 3416056"/>
                <a:gd name="connsiteY11" fmla="*/ 644272 h 644272"/>
                <a:gd name="connsiteX12" fmla="*/ 1423357 w 3416056"/>
                <a:gd name="connsiteY12" fmla="*/ 644272 h 644272"/>
                <a:gd name="connsiteX13" fmla="*/ 1228072 w 3416056"/>
                <a:gd name="connsiteY13" fmla="*/ 818773 h 644272"/>
                <a:gd name="connsiteX14" fmla="*/ 569343 w 3416056"/>
                <a:gd name="connsiteY14" fmla="*/ 644272 h 644272"/>
                <a:gd name="connsiteX15" fmla="*/ 107381 w 3416056"/>
                <a:gd name="connsiteY15" fmla="*/ 644272 h 644272"/>
                <a:gd name="connsiteX16" fmla="*/ 0 w 3416056"/>
                <a:gd name="connsiteY16" fmla="*/ 536891 h 644272"/>
                <a:gd name="connsiteX17" fmla="*/ 0 w 3416056"/>
                <a:gd name="connsiteY17" fmla="*/ 536893 h 644272"/>
                <a:gd name="connsiteX18" fmla="*/ 0 w 3416056"/>
                <a:gd name="connsiteY18" fmla="*/ 375825 h 644272"/>
                <a:gd name="connsiteX19" fmla="*/ 0 w 3416056"/>
                <a:gd name="connsiteY19" fmla="*/ 375825 h 644272"/>
                <a:gd name="connsiteX20" fmla="*/ 0 w 3416056"/>
                <a:gd name="connsiteY20" fmla="*/ 107381 h 644272"/>
                <a:gd name="connsiteX0" fmla="*/ 0 w 3416056"/>
                <a:gd name="connsiteY0" fmla="*/ 107381 h 818773"/>
                <a:gd name="connsiteX1" fmla="*/ 107381 w 3416056"/>
                <a:gd name="connsiteY1" fmla="*/ 0 h 818773"/>
                <a:gd name="connsiteX2" fmla="*/ 569343 w 3416056"/>
                <a:gd name="connsiteY2" fmla="*/ 0 h 818773"/>
                <a:gd name="connsiteX3" fmla="*/ 569343 w 3416056"/>
                <a:gd name="connsiteY3" fmla="*/ 0 h 818773"/>
                <a:gd name="connsiteX4" fmla="*/ 1423357 w 3416056"/>
                <a:gd name="connsiteY4" fmla="*/ 0 h 818773"/>
                <a:gd name="connsiteX5" fmla="*/ 3308675 w 3416056"/>
                <a:gd name="connsiteY5" fmla="*/ 0 h 818773"/>
                <a:gd name="connsiteX6" fmla="*/ 3416056 w 3416056"/>
                <a:gd name="connsiteY6" fmla="*/ 107381 h 818773"/>
                <a:gd name="connsiteX7" fmla="*/ 3416056 w 3416056"/>
                <a:gd name="connsiteY7" fmla="*/ 375825 h 818773"/>
                <a:gd name="connsiteX8" fmla="*/ 3416056 w 3416056"/>
                <a:gd name="connsiteY8" fmla="*/ 375825 h 818773"/>
                <a:gd name="connsiteX9" fmla="*/ 3416056 w 3416056"/>
                <a:gd name="connsiteY9" fmla="*/ 536893 h 818773"/>
                <a:gd name="connsiteX10" fmla="*/ 3416056 w 3416056"/>
                <a:gd name="connsiteY10" fmla="*/ 536891 h 818773"/>
                <a:gd name="connsiteX11" fmla="*/ 3308675 w 3416056"/>
                <a:gd name="connsiteY11" fmla="*/ 644272 h 818773"/>
                <a:gd name="connsiteX12" fmla="*/ 1021575 w 3416056"/>
                <a:gd name="connsiteY12" fmla="*/ 658126 h 818773"/>
                <a:gd name="connsiteX13" fmla="*/ 1228072 w 3416056"/>
                <a:gd name="connsiteY13" fmla="*/ 818773 h 818773"/>
                <a:gd name="connsiteX14" fmla="*/ 569343 w 3416056"/>
                <a:gd name="connsiteY14" fmla="*/ 644272 h 818773"/>
                <a:gd name="connsiteX15" fmla="*/ 107381 w 3416056"/>
                <a:gd name="connsiteY15" fmla="*/ 644272 h 818773"/>
                <a:gd name="connsiteX16" fmla="*/ 0 w 3416056"/>
                <a:gd name="connsiteY16" fmla="*/ 536891 h 818773"/>
                <a:gd name="connsiteX17" fmla="*/ 0 w 3416056"/>
                <a:gd name="connsiteY17" fmla="*/ 536893 h 818773"/>
                <a:gd name="connsiteX18" fmla="*/ 0 w 3416056"/>
                <a:gd name="connsiteY18" fmla="*/ 375825 h 818773"/>
                <a:gd name="connsiteX19" fmla="*/ 0 w 3416056"/>
                <a:gd name="connsiteY19" fmla="*/ 375825 h 818773"/>
                <a:gd name="connsiteX20" fmla="*/ 0 w 3416056"/>
                <a:gd name="connsiteY20" fmla="*/ 107381 h 81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16056" h="818773">
                  <a:moveTo>
                    <a:pt x="0" y="107381"/>
                  </a:moveTo>
                  <a:cubicBezTo>
                    <a:pt x="0" y="48076"/>
                    <a:pt x="48076" y="0"/>
                    <a:pt x="107381" y="0"/>
                  </a:cubicBezTo>
                  <a:lnTo>
                    <a:pt x="569343" y="0"/>
                  </a:lnTo>
                  <a:lnTo>
                    <a:pt x="569343" y="0"/>
                  </a:lnTo>
                  <a:lnTo>
                    <a:pt x="1423357" y="0"/>
                  </a:lnTo>
                  <a:lnTo>
                    <a:pt x="3308675" y="0"/>
                  </a:lnTo>
                  <a:cubicBezTo>
                    <a:pt x="3367980" y="0"/>
                    <a:pt x="3416056" y="48076"/>
                    <a:pt x="3416056" y="107381"/>
                  </a:cubicBezTo>
                  <a:lnTo>
                    <a:pt x="3416056" y="375825"/>
                  </a:lnTo>
                  <a:lnTo>
                    <a:pt x="3416056" y="375825"/>
                  </a:lnTo>
                  <a:lnTo>
                    <a:pt x="3416056" y="536893"/>
                  </a:lnTo>
                  <a:lnTo>
                    <a:pt x="3416056" y="536891"/>
                  </a:lnTo>
                  <a:cubicBezTo>
                    <a:pt x="3416056" y="596196"/>
                    <a:pt x="3367980" y="644272"/>
                    <a:pt x="3308675" y="644272"/>
                  </a:cubicBezTo>
                  <a:lnTo>
                    <a:pt x="1021575" y="658126"/>
                  </a:lnTo>
                  <a:lnTo>
                    <a:pt x="1228072" y="818773"/>
                  </a:lnTo>
                  <a:lnTo>
                    <a:pt x="569343" y="644272"/>
                  </a:lnTo>
                  <a:lnTo>
                    <a:pt x="107381" y="644272"/>
                  </a:lnTo>
                  <a:cubicBezTo>
                    <a:pt x="48076" y="644272"/>
                    <a:pt x="0" y="596196"/>
                    <a:pt x="0" y="536891"/>
                  </a:cubicBezTo>
                  <a:lnTo>
                    <a:pt x="0" y="536893"/>
                  </a:lnTo>
                  <a:lnTo>
                    <a:pt x="0" y="375825"/>
                  </a:lnTo>
                  <a:lnTo>
                    <a:pt x="0" y="375825"/>
                  </a:lnTo>
                  <a:lnTo>
                    <a:pt x="0" y="107381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1A587921-1509-B908-2F0A-61BE999A05AF}"/>
                </a:ext>
              </a:extLst>
            </p:cNvPr>
            <p:cNvSpPr txBox="1"/>
            <p:nvPr/>
          </p:nvSpPr>
          <p:spPr>
            <a:xfrm>
              <a:off x="4516620" y="3767961"/>
              <a:ext cx="341399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Sees </a:t>
              </a:r>
              <a:r>
                <a:rPr kumimoji="1" lang="en-US" altLang="zh-CN" dirty="0" err="1"/>
                <a:t>Xingda</a:t>
              </a:r>
              <a:r>
                <a:rPr kumimoji="1" lang="en-US" altLang="zh-CN" dirty="0"/>
                <a:t> &amp; </a:t>
              </a:r>
              <a:r>
                <a:rPr kumimoji="1" lang="en-US" altLang="zh-CN" dirty="0" err="1"/>
                <a:t>Yubin</a:t>
              </a:r>
              <a:r>
                <a:rPr kumimoji="1" lang="en-US" altLang="zh-CN" dirty="0"/>
                <a:t> but w/o updates</a:t>
              </a:r>
              <a:endParaRPr lang="zh-CN" altLang="en-US" dirty="0"/>
            </a:p>
          </p:txBody>
        </p:sp>
      </p:grpSp>
      <p:sp>
        <p:nvSpPr>
          <p:cNvPr id="79" name="内容占位符 2">
            <a:extLst>
              <a:ext uri="{FF2B5EF4-FFF2-40B4-BE49-F238E27FC236}">
                <a16:creationId xmlns:a16="http://schemas.microsoft.com/office/drawing/2014/main" id="{53BBF74A-B8C3-7352-E4D3-3C4696315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63606"/>
            <a:ext cx="8229600" cy="1422527"/>
          </a:xfrm>
        </p:spPr>
        <p:txBody>
          <a:bodyPr/>
          <a:lstStyle/>
          <a:p>
            <a:r>
              <a:rPr kumimoji="1" lang="en-US" altLang="zh-CN" dirty="0"/>
              <a:t>Problem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If T1 sees </a:t>
            </a:r>
            <a:r>
              <a:rPr kumimoji="1" lang="en-US" altLang="zh-CN" dirty="0" err="1">
                <a:solidFill>
                  <a:schemeClr val="tx1"/>
                </a:solidFill>
              </a:rPr>
              <a:t>Xingda</a:t>
            </a:r>
            <a:r>
              <a:rPr kumimoji="1" lang="en-US" altLang="zh-CN" dirty="0">
                <a:solidFill>
                  <a:schemeClr val="tx1"/>
                </a:solidFill>
              </a:rPr>
              <a:t> &amp; </a:t>
            </a:r>
            <a:r>
              <a:rPr kumimoji="1" lang="en-US" altLang="zh-CN" dirty="0" err="1">
                <a:solidFill>
                  <a:schemeClr val="tx1"/>
                </a:solidFill>
              </a:rPr>
              <a:t>Yubin</a:t>
            </a:r>
            <a:r>
              <a:rPr kumimoji="1" lang="en-US" altLang="zh-CN" dirty="0">
                <a:solidFill>
                  <a:schemeClr val="tx1"/>
                </a:solidFill>
              </a:rPr>
              <a:t>, it must have updated it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But T1 misses the insertions on the first updates 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574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8" grpId="0" animBg="1"/>
      <p:bldP spid="39" grpId="0" animBg="1"/>
      <p:bldP spid="50" grpId="0" animBg="1"/>
      <p:bldP spid="52" grpId="0" animBg="1"/>
      <p:bldP spid="53" grpId="0" animBg="1"/>
      <p:bldP spid="54" grpId="0" animBg="1"/>
      <p:bldP spid="7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92166B-CA4D-8C4F-AF07-BD19E29CA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Phantom Problem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172BD4-DC0A-FA4D-970F-5CC5A3275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9348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tx1"/>
                </a:solidFill>
              </a:rPr>
              <a:t>Issue</a:t>
            </a:r>
            <a:endParaRPr kumimoji="1" lang="en-US" altLang="zh-CN" b="0" dirty="0">
              <a:solidFill>
                <a:schemeClr val="tx1"/>
              </a:solidFill>
            </a:endParaRP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Only lock the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things you touch is insufficient!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We must guarantee any conflicts are tracked by a lock </a:t>
            </a:r>
          </a:p>
          <a:p>
            <a:endParaRPr kumimoji="1" lang="en-US" altLang="zh-CN" dirty="0">
              <a:solidFill>
                <a:schemeClr val="tx1"/>
              </a:solidFill>
            </a:endParaRPr>
          </a:p>
          <a:p>
            <a:r>
              <a:rPr kumimoji="1" lang="en-US" altLang="zh-CN" dirty="0">
                <a:solidFill>
                  <a:schemeClr val="tx1"/>
                </a:solidFill>
              </a:rPr>
              <a:t>Solutions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Predicate locking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Range locks in a B-tree index (e.g., assumes an index on </a:t>
            </a:r>
            <a:r>
              <a:rPr kumimoji="1" lang="en-US" altLang="zh-CN" b="1" dirty="0">
                <a:solidFill>
                  <a:schemeClr val="tx1"/>
                </a:solidFill>
              </a:rPr>
              <a:t>salary</a:t>
            </a:r>
            <a:r>
              <a:rPr kumimoji="1" lang="en-US" altLang="zh-CN" dirty="0">
                <a:solidFill>
                  <a:schemeClr val="tx1"/>
                </a:solidFill>
              </a:rPr>
              <a:t>), </a:t>
            </a:r>
            <a:br>
              <a:rPr kumimoji="1" lang="en-US" altLang="zh-CN" dirty="0">
                <a:solidFill>
                  <a:schemeClr val="tx1"/>
                </a:solidFill>
              </a:rPr>
            </a:br>
            <a:r>
              <a:rPr kumimoji="1" lang="en-US" altLang="zh-CN" dirty="0">
                <a:solidFill>
                  <a:schemeClr val="tx1"/>
                </a:solidFill>
              </a:rPr>
              <a:t>or lock entire table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Sometimes being ignored in practice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7D1B58-5A41-4F4C-9FB0-99DE91791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1F5A883-376A-564F-99F2-6A6DFC044862}"/>
              </a:ext>
            </a:extLst>
          </p:cNvPr>
          <p:cNvSpPr/>
          <p:nvPr/>
        </p:nvSpPr>
        <p:spPr>
          <a:xfrm>
            <a:off x="2075104" y="2444387"/>
            <a:ext cx="5201221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>
                <a:latin typeface="Eras Medium ITC" pitchFamily="34" charset="0"/>
              </a:rPr>
              <a:t>Two operations conflict </a:t>
            </a:r>
            <a:r>
              <a:rPr lang="en-US" altLang="zh-CN">
                <a:latin typeface="Eras Medium ITC" pitchFamily="34" charset="0"/>
                <a:sym typeface="Wingdings" pitchFamily="2" charset="2"/>
              </a:rPr>
              <a:t> </a:t>
            </a:r>
            <a:r>
              <a:rPr lang="en-US" altLang="zh-CN">
                <a:latin typeface="Eras Medium ITC" pitchFamily="34" charset="0"/>
              </a:rPr>
              <a:t>they access the same </a:t>
            </a:r>
            <a:r>
              <a:rPr lang="en-US" altLang="zh-CN" b="1">
                <a:solidFill>
                  <a:srgbClr val="FF0066"/>
                </a:solidFill>
                <a:latin typeface="Eras Medium ITC" pitchFamily="34" charset="0"/>
              </a:rPr>
              <a:t>data item </a:t>
            </a:r>
            <a:r>
              <a:rPr lang="en-US" altLang="zh-CN">
                <a:latin typeface="Eras Medium ITC" pitchFamily="34" charset="0"/>
              </a:rPr>
              <a:t>and at least one is a write</a:t>
            </a: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1A9F72F1-851F-714A-805A-B9409713ED79}"/>
              </a:ext>
            </a:extLst>
          </p:cNvPr>
          <p:cNvSpPr/>
          <p:nvPr/>
        </p:nvSpPr>
        <p:spPr>
          <a:xfrm>
            <a:off x="2391630" y="3028678"/>
            <a:ext cx="433552" cy="467594"/>
          </a:xfrm>
          <a:custGeom>
            <a:avLst/>
            <a:gdLst>
              <a:gd name="connsiteX0" fmla="*/ 0 w 520262"/>
              <a:gd name="connsiteY0" fmla="*/ 0 h 561113"/>
              <a:gd name="connsiteX1" fmla="*/ 141889 w 520262"/>
              <a:gd name="connsiteY1" fmla="*/ 551793 h 561113"/>
              <a:gd name="connsiteX2" fmla="*/ 315310 w 520262"/>
              <a:gd name="connsiteY2" fmla="*/ 346841 h 561113"/>
              <a:gd name="connsiteX3" fmla="*/ 520262 w 520262"/>
              <a:gd name="connsiteY3" fmla="*/ 346841 h 56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262" h="561113">
                <a:moveTo>
                  <a:pt x="0" y="0"/>
                </a:moveTo>
                <a:cubicBezTo>
                  <a:pt x="44668" y="246993"/>
                  <a:pt x="89337" y="493986"/>
                  <a:pt x="141889" y="551793"/>
                </a:cubicBezTo>
                <a:cubicBezTo>
                  <a:pt x="194441" y="609600"/>
                  <a:pt x="252248" y="381000"/>
                  <a:pt x="315310" y="346841"/>
                </a:cubicBezTo>
                <a:cubicBezTo>
                  <a:pt x="378372" y="312682"/>
                  <a:pt x="449317" y="329761"/>
                  <a:pt x="520262" y="346841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E261434-B231-9846-8E38-2AB0AD86458F}"/>
              </a:ext>
            </a:extLst>
          </p:cNvPr>
          <p:cNvSpPr/>
          <p:nvPr/>
        </p:nvSpPr>
        <p:spPr>
          <a:xfrm>
            <a:off x="2772630" y="3111552"/>
            <a:ext cx="560121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latin typeface="Eras Medium ITC" pitchFamily="34" charset="0"/>
              </a:rPr>
              <a:t>The data item is abstract, e.g., can be the entire database. </a:t>
            </a:r>
          </a:p>
          <a:p>
            <a:r>
              <a:rPr lang="en-US" altLang="zh-CN" sz="1500" dirty="0">
                <a:solidFill>
                  <a:srgbClr val="FF0000"/>
                </a:solidFill>
                <a:latin typeface="Eras Medium ITC" pitchFamily="34" charset="0"/>
              </a:rPr>
              <a:t>Our lock should capture all possible conflicts for before-or-after. </a:t>
            </a:r>
            <a:endParaRPr lang="zh-CN" altLang="en-US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086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Remaining issue: deadlock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98707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9AE58B-2E80-BCDE-2FFB-3C4BCBE3F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60EE8C-A047-AE33-F3F8-02BB0B488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Two-phase lock is </a:t>
            </a:r>
            <a:r>
              <a:rPr kumimoji="1" lang="en-US" altLang="zh-CN" dirty="0">
                <a:ea typeface="MS PGothic" charset="0"/>
              </a:rPr>
              <a:t>p</a:t>
            </a:r>
            <a:r>
              <a:rPr lang="en-US" altLang="zh-CN" dirty="0">
                <a:ea typeface="MS PGothic" charset="0"/>
              </a:rPr>
              <a:t>essimistic:</a:t>
            </a:r>
          </a:p>
          <a:p>
            <a:pPr lvl="1"/>
            <a:r>
              <a:rPr kumimoji="1" lang="en-US" altLang="zh-CN" dirty="0">
                <a:ea typeface="MS PGothic" charset="0"/>
              </a:rPr>
              <a:t>Before proceed, each TX must wait for conflicting TX to release the lock</a:t>
            </a:r>
          </a:p>
          <a:p>
            <a:pPr lvl="1"/>
            <a:r>
              <a:rPr kumimoji="1" lang="en-US" altLang="zh-CN" dirty="0">
                <a:ea typeface="MS PGothic" charset="0"/>
              </a:rPr>
              <a:t>What can happen if two TX are waiting for each other? 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8CB049E-2EFE-806D-3DAD-54562963F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7C62D1D-F18E-109B-11F9-102D987FDA48}"/>
              </a:ext>
            </a:extLst>
          </p:cNvPr>
          <p:cNvSpPr/>
          <p:nvPr/>
        </p:nvSpPr>
        <p:spPr>
          <a:xfrm>
            <a:off x="302840" y="2857500"/>
            <a:ext cx="4269160" cy="2308324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locks, a, b, amt):</a:t>
            </a:r>
          </a:p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Acquire(lock[b]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bank[b] += amt</a:t>
            </a:r>
          </a:p>
          <a:p>
            <a:endParaRPr lang="is-IS" altLang="zh-CN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Acquire(lock[a])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-= amt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Release(lock[a])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Release(lock[b])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670D4A1-F9E5-DA17-BBC4-E04CC8A0C629}"/>
              </a:ext>
            </a:extLst>
          </p:cNvPr>
          <p:cNvSpPr/>
          <p:nvPr/>
        </p:nvSpPr>
        <p:spPr>
          <a:xfrm>
            <a:off x="863488" y="2551504"/>
            <a:ext cx="3147864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Fine-grained locking + </a:t>
            </a:r>
            <a:r>
              <a:rPr lang="en-US" altLang="zh-CN" b="1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2PL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0E742BF-A70E-AD5A-CEF6-0B19DA3CAD9D}"/>
              </a:ext>
            </a:extLst>
          </p:cNvPr>
          <p:cNvSpPr/>
          <p:nvPr/>
        </p:nvSpPr>
        <p:spPr>
          <a:xfrm>
            <a:off x="5089532" y="2869619"/>
            <a:ext cx="3618512" cy="2031325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Audit(bank):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sum = 0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bank: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Acquire(locks[acct])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    sum += bank[acct]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print(sum)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is-IS" altLang="zh-CN" dirty="0">
                <a:solidFill>
                  <a:prstClr val="black"/>
                </a:solidFill>
                <a:highlight>
                  <a:srgbClr val="FFFF00"/>
                </a:highlight>
                <a:latin typeface="Consolas" panose="020B0609020204030204" pitchFamily="49" charset="0"/>
                <a:ea typeface="楷体"/>
                <a:cs typeface="Courier"/>
              </a:rPr>
              <a:t>ReleaseAllLocks(...)</a:t>
            </a:r>
          </a:p>
        </p:txBody>
      </p:sp>
    </p:spTree>
    <p:extLst>
      <p:ext uri="{BB962C8B-B14F-4D97-AF65-F5344CB8AC3E}">
        <p14:creationId xmlns:p14="http://schemas.microsoft.com/office/powerpoint/2010/main" val="2240078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5029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Write(b) = 20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 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Write(a) = 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0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Release(lock[b])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Read(b) = 20 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Read(a) = 0 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kern="12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Release(lock[a])</a:t>
                      </a: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latin typeface="+mj-lt"/>
                        </a:rPr>
                        <a:t>20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49949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64B9D-5F13-C232-3947-0A081EFC6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29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39624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3107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64B9D-5F13-C232-3947-0A081EFC6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43891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71716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64B9D-5F13-C232-3947-0A081EFC6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48158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20927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643BC-44AF-1921-2EF9-1EB36BF3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Deadlock: what if Thread 1 first acquires lock[a]?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B564B9D-5F13-C232-3947-0A081EFC60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8452CF-D601-E9C7-7FCA-74AADD59C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32</a:t>
            </a:fld>
            <a:endParaRPr lang="zh-CN" altLang="en-US" dirty="0"/>
          </a:p>
        </p:txBody>
      </p:sp>
      <p:graphicFrame>
        <p:nvGraphicFramePr>
          <p:cNvPr id="5" name="表格 29">
            <a:extLst>
              <a:ext uri="{FF2B5EF4-FFF2-40B4-BE49-F238E27FC236}">
                <a16:creationId xmlns:a16="http://schemas.microsoft.com/office/drawing/2014/main" id="{D74C28E0-BE4F-A41C-8F64-073CE387ED43}"/>
              </a:ext>
            </a:extLst>
          </p:cNvPr>
          <p:cNvGraphicFramePr>
            <a:graphicFrameLocks noGrp="1"/>
          </p:cNvGraphicFramePr>
          <p:nvPr/>
        </p:nvGraphicFramePr>
        <p:xfrm>
          <a:off x="683894" y="1069901"/>
          <a:ext cx="8460425" cy="50292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16220">
                  <a:extLst>
                    <a:ext uri="{9D8B030D-6E8A-4147-A177-3AD203B41FA5}">
                      <a16:colId xmlns:a16="http://schemas.microsoft.com/office/drawing/2014/main" val="315609503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400926995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359394425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1443702018"/>
                    </a:ext>
                  </a:extLst>
                </a:gridCol>
                <a:gridCol w="1403645">
                  <a:extLst>
                    <a:ext uri="{9D8B030D-6E8A-4147-A177-3AD203B41FA5}">
                      <a16:colId xmlns:a16="http://schemas.microsoft.com/office/drawing/2014/main" val="21422302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0 (Transfer)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Thread 1 (Audit)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Bank[Alice]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Bank[bob]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Sum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8526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89814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Acquire(lock[b])</a:t>
                      </a: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b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j-lt"/>
                        </a:rPr>
                        <a:t>Acquire(lock[a])</a:t>
                      </a:r>
                      <a:endParaRPr lang="zh-CN" altLang="en-US" sz="1400" b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9759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Read(b)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Acquire(lock[a])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Read(a) = 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n-US" altLang="zh-CN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+mn-lt"/>
                          <a:ea typeface="+mn-ea"/>
                          <a:cs typeface="+mn-cs"/>
                        </a:rPr>
                        <a:t>Acquire(lock[b])</a:t>
                      </a:r>
                      <a:endParaRPr lang="zh-CN" altLang="en-US" sz="14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>
                          <a:solidFill>
                            <a:schemeClr val="tx1"/>
                          </a:solidFill>
                          <a:latin typeface="+mj-lt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972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1036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1565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29595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812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467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28954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871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427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kern="12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CN" sz="1400" b="1" dirty="0">
                        <a:solidFill>
                          <a:srgbClr val="C00000"/>
                        </a:solidFill>
                        <a:latin typeface="+mj-lt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2855499"/>
                  </a:ext>
                </a:extLst>
              </a:tr>
            </a:tbl>
          </a:graphicData>
        </a:graphic>
      </p:graphicFrame>
      <p:sp>
        <p:nvSpPr>
          <p:cNvPr id="6" name="Rectangle 4">
            <a:extLst>
              <a:ext uri="{FF2B5EF4-FFF2-40B4-BE49-F238E27FC236}">
                <a16:creationId xmlns:a16="http://schemas.microsoft.com/office/drawing/2014/main" id="{9671CF46-E213-6529-7764-D337966F83D4}"/>
              </a:ext>
            </a:extLst>
          </p:cNvPr>
          <p:cNvSpPr/>
          <p:nvPr/>
        </p:nvSpPr>
        <p:spPr>
          <a:xfrm>
            <a:off x="1401064" y="3554297"/>
            <a:ext cx="634187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Question: can thread 0 or thread 1 finishes the execution? </a:t>
            </a:r>
          </a:p>
        </p:txBody>
      </p:sp>
    </p:spTree>
    <p:extLst>
      <p:ext uri="{BB962C8B-B14F-4D97-AF65-F5344CB8AC3E}">
        <p14:creationId xmlns:p14="http://schemas.microsoft.com/office/powerpoint/2010/main" val="8285360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0E7F23-0809-074C-91B0-9E895B371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Methods for resolving the deadlock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42AEA1-07D9-AB40-B8FA-248B30819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1. Acquire locks in a pre-defined order</a:t>
            </a:r>
          </a:p>
          <a:p>
            <a:pPr lvl="1">
              <a:spcAft>
                <a:spcPts val="1000"/>
              </a:spcAft>
            </a:pPr>
            <a:r>
              <a:rPr kumimoji="1" lang="en-US" altLang="zh-CN" dirty="0"/>
              <a:t> Not support general TX: TX must know the read/write sets before execution</a:t>
            </a:r>
          </a:p>
          <a:p>
            <a:r>
              <a:rPr kumimoji="1" lang="en-US" altLang="zh-CN" dirty="0"/>
              <a:t>2. Detect deadlock by calculating the conflict graph</a:t>
            </a:r>
          </a:p>
          <a:p>
            <a:pPr lvl="1"/>
            <a:r>
              <a:rPr kumimoji="1" lang="en-US" altLang="zh-CN" dirty="0"/>
              <a:t>If there is a cycle, then there must be a deadlock</a:t>
            </a:r>
          </a:p>
          <a:p>
            <a:pPr lvl="1"/>
            <a:r>
              <a:rPr kumimoji="1" lang="en-US" altLang="zh-CN" dirty="0"/>
              <a:t>Problem: Abort one TX to break the cycle</a:t>
            </a:r>
          </a:p>
          <a:p>
            <a:pPr lvl="1">
              <a:spcAft>
                <a:spcPts val="1000"/>
              </a:spcAft>
            </a:pPr>
            <a:r>
              <a:rPr kumimoji="1" lang="en-US" altLang="zh-CN" dirty="0"/>
              <a:t>High cost for detection</a:t>
            </a:r>
          </a:p>
          <a:p>
            <a:r>
              <a:rPr kumimoji="1" lang="en-US" altLang="zh-CN" dirty="0"/>
              <a:t>3. Using heuristics (e.g., timestamp) to pre-abort the TXs</a:t>
            </a:r>
          </a:p>
          <a:p>
            <a:pPr lvl="1"/>
            <a:r>
              <a:rPr kumimoji="1" lang="en-US" altLang="zh-CN" dirty="0"/>
              <a:t>May have false positive, or live locks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33BBD4-BB0F-1446-A8C7-E2425B0AC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4598F4-2DF8-8C42-B838-8DBE043883C0}"/>
              </a:ext>
            </a:extLst>
          </p:cNvPr>
          <p:cNvSpPr/>
          <p:nvPr/>
        </p:nvSpPr>
        <p:spPr>
          <a:xfrm>
            <a:off x="5364088" y="1129308"/>
            <a:ext cx="209708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Prevention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B0BC340-D3BB-4341-A684-EF812021F3E9}"/>
              </a:ext>
            </a:extLst>
          </p:cNvPr>
          <p:cNvSpPr/>
          <p:nvPr/>
        </p:nvSpPr>
        <p:spPr>
          <a:xfrm>
            <a:off x="6547756" y="2201814"/>
            <a:ext cx="209708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Detection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49560A6-C3B6-9CD1-4013-EB3F9DD064CA}"/>
              </a:ext>
            </a:extLst>
          </p:cNvPr>
          <p:cNvSpPr/>
          <p:nvPr/>
        </p:nvSpPr>
        <p:spPr>
          <a:xfrm>
            <a:off x="7092280" y="3920940"/>
            <a:ext cx="1368152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Retry</a:t>
            </a:r>
          </a:p>
        </p:txBody>
      </p:sp>
    </p:spTree>
    <p:extLst>
      <p:ext uri="{BB962C8B-B14F-4D97-AF65-F5344CB8AC3E}">
        <p14:creationId xmlns:p14="http://schemas.microsoft.com/office/powerpoint/2010/main" val="26700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 animBg="1"/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8585A6-0625-BE2B-46BD-C49817CCA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today so far + last lecture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2258BC-BD7F-D6A6-CFEF-57802C4A5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/>
          <a:lstStyle/>
          <a:p>
            <a:r>
              <a:rPr kumimoji="1" lang="en-US" altLang="zh-CN" dirty="0"/>
              <a:t>Concurrency (parallelism) is important to improve throughput </a:t>
            </a:r>
          </a:p>
          <a:p>
            <a:pPr lvl="1"/>
            <a:r>
              <a:rPr kumimoji="1" lang="en-US" altLang="zh-CN" dirty="0"/>
              <a:t>Throughput is the key to service providers </a:t>
            </a:r>
          </a:p>
          <a:p>
            <a:r>
              <a:rPr kumimoji="1" lang="en-US" altLang="zh-CN" dirty="0"/>
              <a:t>The challenge of enabling concurrency is correctness </a:t>
            </a:r>
          </a:p>
          <a:p>
            <a:pPr lvl="1"/>
            <a:r>
              <a:rPr kumimoji="1" lang="en-US" altLang="zh-CN" dirty="0"/>
              <a:t>We need a consistency model even stronger than linearizability! </a:t>
            </a:r>
          </a:p>
          <a:p>
            <a:r>
              <a:rPr kumimoji="1" lang="en-US" altLang="zh-CN" dirty="0"/>
              <a:t>The desired model: before-or-after </a:t>
            </a:r>
          </a:p>
          <a:p>
            <a:r>
              <a:rPr kumimoji="1" lang="en-US" altLang="zh-CN" dirty="0"/>
              <a:t>Locking-based method to implement before-or-after (2PL)</a:t>
            </a:r>
          </a:p>
          <a:p>
            <a:r>
              <a:rPr kumimoji="1" lang="en-US" altLang="zh-CN" dirty="0"/>
              <a:t>How to check the before-or-after of a locking protocol </a:t>
            </a:r>
          </a:p>
          <a:p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important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issues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locking-based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protocols?</a:t>
            </a:r>
          </a:p>
          <a:p>
            <a:pPr lvl="1"/>
            <a:r>
              <a:rPr kumimoji="1" lang="en-US" altLang="zh-CN" dirty="0"/>
              <a:t>Phantom issue (Can be fixed) </a:t>
            </a:r>
          </a:p>
          <a:p>
            <a:pPr lvl="1"/>
            <a:r>
              <a:rPr kumimoji="1" lang="en-US" altLang="zh-CN" dirty="0"/>
              <a:t>Deadlock issue  (A general solution is hard to obtain)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BE4DBDC-FE3B-0E1A-7411-94DB12689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5664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467" y="2171700"/>
            <a:ext cx="6659066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How to avoid the deadlock issue?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683847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D21CA2-35EB-9D4C-95F7-EE531741C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Optimistic concurrency control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71D780-4D41-724B-924B-9ECC9FBA62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Executing TXs optimistically </a:t>
            </a:r>
            <a:r>
              <a:rPr kumimoji="1" lang="en-US" altLang="zh-CN" dirty="0">
                <a:solidFill>
                  <a:srgbClr val="C00000"/>
                </a:solidFill>
              </a:rPr>
              <a:t>w/o acquiring the lock</a:t>
            </a:r>
          </a:p>
          <a:p>
            <a:r>
              <a:rPr kumimoji="1" lang="en-US" altLang="zh-CN" dirty="0"/>
              <a:t>Checks the results of TX before it commits </a:t>
            </a:r>
          </a:p>
          <a:p>
            <a:pPr lvl="1"/>
            <a:r>
              <a:rPr kumimoji="1" lang="en-US" altLang="zh-CN" dirty="0"/>
              <a:t>If violate serializability, then </a:t>
            </a:r>
            <a:r>
              <a:rPr kumimoji="1" lang="en-US" altLang="zh-CN" b="1" dirty="0">
                <a:solidFill>
                  <a:srgbClr val="C00000"/>
                </a:solidFill>
              </a:rPr>
              <a:t>aborts &amp; retries 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First proposed in 1981, widely used today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DC1A07-4A29-244B-B9FE-F30C25963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1028" name="Picture 4" descr="Hekaton &amp; SQL Server 2014 - Tim Heath Solutions &amp; Web Design">
            <a:extLst>
              <a:ext uri="{FF2B5EF4-FFF2-40B4-BE49-F238E27FC236}">
                <a16:creationId xmlns:a16="http://schemas.microsoft.com/office/drawing/2014/main" id="{2C53634A-B3B9-F249-A135-4FCBDECCE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456150"/>
            <a:ext cx="1264195" cy="144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ack-end with Google App Engine and Java | by Ajeet Meena | Medium">
            <a:extLst>
              <a:ext uri="{FF2B5EF4-FFF2-40B4-BE49-F238E27FC236}">
                <a16:creationId xmlns:a16="http://schemas.microsoft.com/office/drawing/2014/main" id="{EE27319C-9C67-5C4F-9F1F-52F4B3D6F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639" y="3633007"/>
            <a:ext cx="2379646" cy="1287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pache, couchdb, logo Free Icon of Vector Logo">
            <a:extLst>
              <a:ext uri="{FF2B5EF4-FFF2-40B4-BE49-F238E27FC236}">
                <a16:creationId xmlns:a16="http://schemas.microsoft.com/office/drawing/2014/main" id="{DFC54291-6DF7-EA43-879A-355B0DCB44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592605"/>
            <a:ext cx="2736304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95400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991771-1BB3-5142-A9C9-B2C760791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B2C5AA-9593-A44D-9325-BBC6911C4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Phase 1: </a:t>
            </a:r>
            <a:r>
              <a:rPr kumimoji="1" lang="en-US" altLang="zh-CN" dirty="0">
                <a:solidFill>
                  <a:srgbClr val="C00000"/>
                </a:solidFill>
              </a:rPr>
              <a:t>Concurrent local processing  </a:t>
            </a:r>
          </a:p>
          <a:p>
            <a:pPr lvl="1"/>
            <a:r>
              <a:rPr kumimoji="1" lang="en-US" altLang="zh-CN" dirty="0"/>
              <a:t>Reads data into a read set </a:t>
            </a:r>
          </a:p>
          <a:p>
            <a:pPr lvl="1"/>
            <a:r>
              <a:rPr kumimoji="1" lang="en-US" altLang="zh-CN" dirty="0"/>
              <a:t>Buffers writes into a write set</a:t>
            </a:r>
          </a:p>
          <a:p>
            <a:r>
              <a:rPr kumimoji="1" lang="en-US" altLang="zh-CN" dirty="0"/>
              <a:t>Phase 2:  </a:t>
            </a:r>
            <a:r>
              <a:rPr kumimoji="1" lang="en-US" altLang="zh-CN" dirty="0">
                <a:solidFill>
                  <a:srgbClr val="C00000"/>
                </a:solidFill>
              </a:rPr>
              <a:t>Validation serializability in critical section</a:t>
            </a:r>
          </a:p>
          <a:p>
            <a:pPr lvl="1"/>
            <a:r>
              <a:rPr kumimoji="1" lang="en-US" altLang="zh-CN" dirty="0"/>
              <a:t>Validates whether serializability is guaranteed:</a:t>
            </a:r>
          </a:p>
          <a:p>
            <a:pPr lvl="1"/>
            <a:r>
              <a:rPr kumimoji="1" lang="en-US" altLang="zh-CN" dirty="0"/>
              <a:t>Has any data in the read set been modified?</a:t>
            </a:r>
          </a:p>
          <a:p>
            <a:r>
              <a:rPr kumimoji="1" lang="en-US" altLang="zh-CN" dirty="0"/>
              <a:t>Phase 3: </a:t>
            </a:r>
            <a:r>
              <a:rPr kumimoji="1" lang="en-US" altLang="zh-CN" dirty="0">
                <a:solidFill>
                  <a:srgbClr val="C00000"/>
                </a:solidFill>
              </a:rPr>
              <a:t>Commit the results in critical section or abort</a:t>
            </a:r>
          </a:p>
          <a:p>
            <a:pPr lvl="1"/>
            <a:r>
              <a:rPr kumimoji="1" lang="en-US" altLang="zh-CN" dirty="0"/>
              <a:t>Aborts: aborts the transaction if validation fails</a:t>
            </a:r>
          </a:p>
          <a:p>
            <a:pPr lvl="1"/>
            <a:r>
              <a:rPr kumimoji="1" lang="en-US" altLang="zh-CN" dirty="0"/>
              <a:t>Commits: installs the write set and commits the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7EB918-04B7-F240-BBEF-49BD218DD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023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4B07E8-F71F-644F-BA92-B829DBBE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98940F-A079-9B4F-9D18-352B28EA7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826768" cy="3771636"/>
          </a:xfrm>
        </p:spPr>
        <p:txBody>
          <a:bodyPr/>
          <a:lstStyle/>
          <a:p>
            <a:r>
              <a:rPr kumimoji="1" lang="en-US" altLang="zh-CN" dirty="0"/>
              <a:t>Before phase one, TX needs to allocate the execution context </a:t>
            </a:r>
          </a:p>
          <a:p>
            <a:pPr lvl="1"/>
            <a:r>
              <a:rPr kumimoji="1" lang="en-US" altLang="zh-CN" dirty="0"/>
              <a:t>Read-set &amp; write set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DFDB46-EB73-3142-AE4B-1AA827BEF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2FC65B4-1FF5-6C41-AC59-29BDB6BFA043}"/>
              </a:ext>
            </a:extLst>
          </p:cNvPr>
          <p:cNvSpPr/>
          <p:nvPr/>
        </p:nvSpPr>
        <p:spPr>
          <a:xfrm>
            <a:off x="6729213" y="1801185"/>
            <a:ext cx="19575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Init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read_set</a:t>
            </a:r>
            <a:endParaRPr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Init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write_set</a:t>
            </a:r>
            <a:endParaRPr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98A66D0-4D7A-3A4E-BE90-82BC69EEA913}"/>
              </a:ext>
            </a:extLst>
          </p:cNvPr>
          <p:cNvSpPr/>
          <p:nvPr/>
        </p:nvSpPr>
        <p:spPr>
          <a:xfrm>
            <a:off x="4753000" y="1633364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BE775ED-5D60-C549-82E9-35351523E98A}"/>
              </a:ext>
            </a:extLst>
          </p:cNvPr>
          <p:cNvSpPr/>
          <p:nvPr/>
        </p:nvSpPr>
        <p:spPr>
          <a:xfrm>
            <a:off x="4758488" y="1675376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C75FBD60-3344-8941-A3B2-3FF375226C48}"/>
              </a:ext>
            </a:extLst>
          </p:cNvPr>
          <p:cNvSpPr/>
          <p:nvPr/>
        </p:nvSpPr>
        <p:spPr>
          <a:xfrm>
            <a:off x="6428538" y="1740471"/>
            <a:ext cx="432048" cy="76776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62531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4B07E8-F71F-644F-BA92-B829DBBE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98940F-A079-9B4F-9D18-352B28EA7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826768" cy="3771636"/>
          </a:xfrm>
        </p:spPr>
        <p:txBody>
          <a:bodyPr/>
          <a:lstStyle/>
          <a:p>
            <a:r>
              <a:rPr kumimoji="1" lang="en-US" altLang="zh-CN" dirty="0"/>
              <a:t>Phase 1: </a:t>
            </a:r>
          </a:p>
          <a:p>
            <a:pPr lvl="1"/>
            <a:r>
              <a:rPr kumimoji="1" lang="en-US" altLang="zh-CN" dirty="0"/>
              <a:t>Reads data into a read set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Buffers writes into a write set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DFDB46-EB73-3142-AE4B-1AA827BEF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2FC65B4-1FF5-6C41-AC59-29BDB6BFA043}"/>
              </a:ext>
            </a:extLst>
          </p:cNvPr>
          <p:cNvSpPr/>
          <p:nvPr/>
        </p:nvSpPr>
        <p:spPr>
          <a:xfrm>
            <a:off x="6516258" y="2353444"/>
            <a:ext cx="259077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val_a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= read(A)</a:t>
            </a:r>
          </a:p>
          <a:p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read_set.add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val_a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98A66D0-4D7A-3A4E-BE90-82BC69EEA913}"/>
              </a:ext>
            </a:extLst>
          </p:cNvPr>
          <p:cNvSpPr/>
          <p:nvPr/>
        </p:nvSpPr>
        <p:spPr>
          <a:xfrm>
            <a:off x="4753000" y="1633364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BE775ED-5D60-C549-82E9-35351523E98A}"/>
              </a:ext>
            </a:extLst>
          </p:cNvPr>
          <p:cNvSpPr/>
          <p:nvPr/>
        </p:nvSpPr>
        <p:spPr>
          <a:xfrm>
            <a:off x="4758488" y="1675376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C75FBD60-3344-8941-A3B2-3FF375226C48}"/>
              </a:ext>
            </a:extLst>
          </p:cNvPr>
          <p:cNvSpPr/>
          <p:nvPr/>
        </p:nvSpPr>
        <p:spPr>
          <a:xfrm>
            <a:off x="6215583" y="2292730"/>
            <a:ext cx="432048" cy="76776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396BEE09-A91E-7A42-BD93-0A604FD296E1}"/>
              </a:ext>
            </a:extLst>
          </p:cNvPr>
          <p:cNvGrpSpPr/>
          <p:nvPr/>
        </p:nvGrpSpPr>
        <p:grpSpPr>
          <a:xfrm>
            <a:off x="6937321" y="1277844"/>
            <a:ext cx="1930267" cy="711040"/>
            <a:chOff x="6937321" y="1277844"/>
            <a:chExt cx="1930267" cy="711040"/>
          </a:xfrm>
        </p:grpSpPr>
        <p:sp>
          <p:nvSpPr>
            <p:cNvPr id="6" name="圆角矩形标注 5">
              <a:extLst>
                <a:ext uri="{FF2B5EF4-FFF2-40B4-BE49-F238E27FC236}">
                  <a16:creationId xmlns:a16="http://schemas.microsoft.com/office/drawing/2014/main" id="{4A8FF246-A02C-8549-B8ED-2D11726957CA}"/>
                </a:ext>
              </a:extLst>
            </p:cNvPr>
            <p:cNvSpPr/>
            <p:nvPr/>
          </p:nvSpPr>
          <p:spPr>
            <a:xfrm>
              <a:off x="6937321" y="1277844"/>
              <a:ext cx="1930267" cy="711040"/>
            </a:xfrm>
            <a:prstGeom prst="wedgeRoundRectCallout">
              <a:avLst>
                <a:gd name="adj1" fmla="val -37979"/>
                <a:gd name="adj2" fmla="val 111492"/>
                <a:gd name="adj3" fmla="val 16667"/>
              </a:avLst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D8F0E430-C329-DC4B-84AE-0FF8D1F882B4}"/>
                </a:ext>
              </a:extLst>
            </p:cNvPr>
            <p:cNvSpPr txBox="1"/>
            <p:nvPr/>
          </p:nvSpPr>
          <p:spPr>
            <a:xfrm>
              <a:off x="6952294" y="1309069"/>
              <a:ext cx="191529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This step should be atomic!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9766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4B07E8-F71F-644F-BA92-B829DBBE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98940F-A079-9B4F-9D18-352B28EA7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826768" cy="3771636"/>
          </a:xfrm>
        </p:spPr>
        <p:txBody>
          <a:bodyPr/>
          <a:lstStyle/>
          <a:p>
            <a:r>
              <a:rPr kumimoji="1" lang="en-US" altLang="zh-CN" dirty="0"/>
              <a:t>Phase 1: </a:t>
            </a:r>
          </a:p>
          <a:p>
            <a:pPr lvl="1"/>
            <a:r>
              <a:rPr kumimoji="1" lang="en-US" altLang="zh-CN" dirty="0"/>
              <a:t>Reads data into a read set 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Buffers writes into a write set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DFDB46-EB73-3142-AE4B-1AA827BEF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B98A66D0-4D7A-3A4E-BE90-82BC69EEA913}"/>
              </a:ext>
            </a:extLst>
          </p:cNvPr>
          <p:cNvSpPr/>
          <p:nvPr/>
        </p:nvSpPr>
        <p:spPr>
          <a:xfrm>
            <a:off x="4753000" y="1633364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BE775ED-5D60-C549-82E9-35351523E98A}"/>
              </a:ext>
            </a:extLst>
          </p:cNvPr>
          <p:cNvSpPr/>
          <p:nvPr/>
        </p:nvSpPr>
        <p:spPr>
          <a:xfrm>
            <a:off x="4758488" y="1675376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tx.write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10" name="左大括号 9">
            <a:extLst>
              <a:ext uri="{FF2B5EF4-FFF2-40B4-BE49-F238E27FC236}">
                <a16:creationId xmlns:a16="http://schemas.microsoft.com/office/drawing/2014/main" id="{C75FBD60-3344-8941-A3B2-3FF375226C48}"/>
              </a:ext>
            </a:extLst>
          </p:cNvPr>
          <p:cNvSpPr/>
          <p:nvPr/>
        </p:nvSpPr>
        <p:spPr>
          <a:xfrm>
            <a:off x="6252551" y="2570532"/>
            <a:ext cx="432048" cy="76776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2FC65B4-1FF5-6C41-AC59-29BDB6BFA043}"/>
              </a:ext>
            </a:extLst>
          </p:cNvPr>
          <p:cNvSpPr/>
          <p:nvPr/>
        </p:nvSpPr>
        <p:spPr>
          <a:xfrm>
            <a:off x="6553200" y="2569468"/>
            <a:ext cx="259077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Write_set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[A] = ..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if A in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read_set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read_set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[A] = ..</a:t>
            </a:r>
          </a:p>
        </p:txBody>
      </p:sp>
    </p:spTree>
    <p:extLst>
      <p:ext uri="{BB962C8B-B14F-4D97-AF65-F5344CB8AC3E}">
        <p14:creationId xmlns:p14="http://schemas.microsoft.com/office/powerpoint/2010/main" val="167454075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84312-CD67-2046-B379-F636569A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DA691-7334-C740-B004-10412AFE2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538736" cy="3771636"/>
          </a:xfrm>
        </p:spPr>
        <p:txBody>
          <a:bodyPr/>
          <a:lstStyle/>
          <a:p>
            <a:r>
              <a:rPr kumimoji="1" lang="en-US" altLang="zh-CN" dirty="0"/>
              <a:t>Phase 2:</a:t>
            </a:r>
          </a:p>
          <a:p>
            <a:pPr lvl="1"/>
            <a:r>
              <a:rPr kumimoji="1" lang="en-US" altLang="zh-CN" dirty="0"/>
              <a:t>Validates whether serializability is guaranteed:</a:t>
            </a:r>
          </a:p>
          <a:p>
            <a:pPr lvl="1"/>
            <a:r>
              <a:rPr kumimoji="1" lang="en-US" altLang="zh-CN" dirty="0"/>
              <a:t>Has any data in the read set been modified?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C12F4C-DDF3-354A-8703-DA89ADD0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931FF54-AAC2-C047-8602-76743878066C}"/>
              </a:ext>
            </a:extLst>
          </p:cNvPr>
          <p:cNvSpPr/>
          <p:nvPr/>
        </p:nvSpPr>
        <p:spPr>
          <a:xfrm>
            <a:off x="6019376" y="2750323"/>
            <a:ext cx="271741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read_set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if d has changed: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abort()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0A6D720-0049-BD4B-B851-D118E3ECC09D}"/>
              </a:ext>
            </a:extLst>
          </p:cNvPr>
          <p:cNvSpPr/>
          <p:nvPr/>
        </p:nvSpPr>
        <p:spPr>
          <a:xfrm>
            <a:off x="3995936" y="1489348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AF3499F-9977-FD49-A00D-16A7259D921B}"/>
              </a:ext>
            </a:extLst>
          </p:cNvPr>
          <p:cNvSpPr/>
          <p:nvPr/>
        </p:nvSpPr>
        <p:spPr>
          <a:xfrm>
            <a:off x="4001424" y="1531360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D66C66CF-FB5E-D442-98F4-C64141014AD9}"/>
              </a:ext>
            </a:extLst>
          </p:cNvPr>
          <p:cNvSpPr/>
          <p:nvPr/>
        </p:nvSpPr>
        <p:spPr>
          <a:xfrm>
            <a:off x="5673769" y="2750323"/>
            <a:ext cx="432048" cy="76776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161127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84312-CD67-2046-B379-F636569A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DA691-7334-C740-B004-10412AFE2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538736" cy="3771636"/>
          </a:xfrm>
        </p:spPr>
        <p:txBody>
          <a:bodyPr/>
          <a:lstStyle/>
          <a:p>
            <a:r>
              <a:rPr kumimoji="1" lang="en-US" altLang="zh-CN" dirty="0"/>
              <a:t>Phase 3:</a:t>
            </a:r>
          </a:p>
          <a:p>
            <a:pPr lvl="1"/>
            <a:r>
              <a:rPr kumimoji="1" lang="en-US" altLang="zh-CN" dirty="0"/>
              <a:t>Aborts: aborts the transaction if validation fails</a:t>
            </a:r>
          </a:p>
          <a:p>
            <a:pPr lvl="1"/>
            <a:r>
              <a:rPr kumimoji="1" lang="en-US" altLang="zh-CN" dirty="0"/>
              <a:t>Commits: installs the write set and commits the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C12F4C-DDF3-354A-8703-DA89ADD0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931FF54-AAC2-C047-8602-76743878066C}"/>
              </a:ext>
            </a:extLst>
          </p:cNvPr>
          <p:cNvSpPr/>
          <p:nvPr/>
        </p:nvSpPr>
        <p:spPr>
          <a:xfrm>
            <a:off x="6019376" y="2750323"/>
            <a:ext cx="2717411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 d in read-set:</a:t>
            </a:r>
          </a:p>
          <a:p>
            <a:r>
              <a: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if d has changed:</a:t>
            </a:r>
          </a:p>
          <a:p>
            <a:r>
              <a:rPr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write_set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write(d)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0A6D720-0049-BD4B-B851-D118E3ECC09D}"/>
              </a:ext>
            </a:extLst>
          </p:cNvPr>
          <p:cNvSpPr/>
          <p:nvPr/>
        </p:nvSpPr>
        <p:spPr>
          <a:xfrm>
            <a:off x="3995936" y="1489348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AF3499F-9977-FD49-A00D-16A7259D921B}"/>
              </a:ext>
            </a:extLst>
          </p:cNvPr>
          <p:cNvSpPr/>
          <p:nvPr/>
        </p:nvSpPr>
        <p:spPr>
          <a:xfrm>
            <a:off x="4001424" y="1531360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D66C66CF-FB5E-D442-98F4-C64141014AD9}"/>
              </a:ext>
            </a:extLst>
          </p:cNvPr>
          <p:cNvSpPr/>
          <p:nvPr/>
        </p:nvSpPr>
        <p:spPr>
          <a:xfrm>
            <a:off x="5673769" y="2750322"/>
            <a:ext cx="432048" cy="1619345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024551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84312-CD67-2046-B379-F636569AF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 Executes a Transaction in 3 Phases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2DA691-7334-C740-B004-10412AFE2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3538736" cy="4167654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Phase 3:</a:t>
            </a:r>
          </a:p>
          <a:p>
            <a:pPr lvl="1"/>
            <a:r>
              <a:rPr kumimoji="1" lang="en-US" altLang="zh-CN" dirty="0"/>
              <a:t>Aborts: aborts the transaction if validation fails</a:t>
            </a:r>
          </a:p>
          <a:p>
            <a:pPr lvl="1"/>
            <a:r>
              <a:rPr kumimoji="1" lang="en-US" altLang="zh-CN" dirty="0"/>
              <a:t>Commits: installs the write set and commits the transaction</a:t>
            </a:r>
          </a:p>
          <a:p>
            <a:r>
              <a:rPr kumimoji="1" lang="en-US" altLang="zh-CN" dirty="0"/>
              <a:t>Phase 2 &amp; 3 should execute in a critical section</a:t>
            </a:r>
          </a:p>
          <a:p>
            <a:pPr lvl="1"/>
            <a:r>
              <a:rPr kumimoji="1" lang="en-US" altLang="zh-CN" dirty="0"/>
              <a:t>Otherwise, what if a value has changed during validation?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C12F4C-DDF3-354A-8703-DA89ADD0B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9931FF54-AAC2-C047-8602-76743878066C}"/>
              </a:ext>
            </a:extLst>
          </p:cNvPr>
          <p:cNvSpPr/>
          <p:nvPr/>
        </p:nvSpPr>
        <p:spPr>
          <a:xfrm>
            <a:off x="6019376" y="2821330"/>
            <a:ext cx="2717411" cy="1477328"/>
          </a:xfrm>
          <a:prstGeom prst="rect">
            <a:avLst/>
          </a:prstGeom>
          <a:ln w="12700"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read_set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if d has changed: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write_set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write(d)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0A6D720-0049-BD4B-B851-D118E3ECC09D}"/>
              </a:ext>
            </a:extLst>
          </p:cNvPr>
          <p:cNvSpPr/>
          <p:nvPr/>
        </p:nvSpPr>
        <p:spPr>
          <a:xfrm>
            <a:off x="3995936" y="1489348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AF3499F-9977-FD49-A00D-16A7259D921B}"/>
              </a:ext>
            </a:extLst>
          </p:cNvPr>
          <p:cNvSpPr/>
          <p:nvPr/>
        </p:nvSpPr>
        <p:spPr>
          <a:xfrm>
            <a:off x="4001424" y="1531360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8" name="左大括号 7">
            <a:extLst>
              <a:ext uri="{FF2B5EF4-FFF2-40B4-BE49-F238E27FC236}">
                <a16:creationId xmlns:a16="http://schemas.microsoft.com/office/drawing/2014/main" id="{D66C66CF-FB5E-D442-98F4-C64141014AD9}"/>
              </a:ext>
            </a:extLst>
          </p:cNvPr>
          <p:cNvSpPr/>
          <p:nvPr/>
        </p:nvSpPr>
        <p:spPr>
          <a:xfrm>
            <a:off x="5673769" y="2750322"/>
            <a:ext cx="432048" cy="1619345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3AAF8707-1076-BB4E-9DC1-82B96E195CC8}"/>
              </a:ext>
            </a:extLst>
          </p:cNvPr>
          <p:cNvSpPr/>
          <p:nvPr/>
        </p:nvSpPr>
        <p:spPr>
          <a:xfrm>
            <a:off x="6322574" y="2542840"/>
            <a:ext cx="2097088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Critical section</a:t>
            </a:r>
          </a:p>
        </p:txBody>
      </p:sp>
    </p:spTree>
    <p:extLst>
      <p:ext uri="{BB962C8B-B14F-4D97-AF65-F5344CB8AC3E}">
        <p14:creationId xmlns:p14="http://schemas.microsoft.com/office/powerpoint/2010/main" val="15507852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394FF1-4D09-D14D-AD13-2E4298F59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2200" dirty="0"/>
              <a:t>Why phase 2 &amp; phase 3 must be in critical section? 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2D808D-DB78-884D-BDC9-895425A45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7560" y="1129308"/>
            <a:ext cx="802432" cy="504056"/>
          </a:xfrm>
        </p:spPr>
        <p:txBody>
          <a:bodyPr/>
          <a:lstStyle/>
          <a:p>
            <a:r>
              <a:rPr kumimoji="1" lang="en-US" altLang="zh-CN" dirty="0"/>
              <a:t>T1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305F0F-111F-1F41-BB50-87924477E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BE1BD2B6-D69C-7F4E-BB64-98BC24F211A0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30E124E4-CA8E-9F47-BD4F-786FA158604A}"/>
              </a:ext>
            </a:extLst>
          </p:cNvPr>
          <p:cNvCxnSpPr/>
          <p:nvPr/>
        </p:nvCxnSpPr>
        <p:spPr>
          <a:xfrm>
            <a:off x="1691680" y="1408530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9DD5D4B8-2C88-8D4B-9BC5-023E0E8676A2}"/>
              </a:ext>
            </a:extLst>
          </p:cNvPr>
          <p:cNvSpPr txBox="1">
            <a:spLocks/>
          </p:cNvSpPr>
          <p:nvPr/>
        </p:nvSpPr>
        <p:spPr>
          <a:xfrm>
            <a:off x="1403648" y="1156502"/>
            <a:ext cx="802432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8435585-AF4B-994F-B591-3C2925D2CCE8}"/>
              </a:ext>
            </a:extLst>
          </p:cNvPr>
          <p:cNvSpPr/>
          <p:nvPr/>
        </p:nvSpPr>
        <p:spPr>
          <a:xfrm>
            <a:off x="611560" y="191258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#1</a:t>
            </a: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3E9A94C9-364D-9B4B-8E6E-FD1DDAE4A9B3}"/>
              </a:ext>
            </a:extLst>
          </p:cNvPr>
          <p:cNvSpPr txBox="1">
            <a:spLocks/>
          </p:cNvSpPr>
          <p:nvPr/>
        </p:nvSpPr>
        <p:spPr>
          <a:xfrm>
            <a:off x="3327212" y="1706711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FEBD11EB-3C14-074B-A13E-D9DE338C8105}"/>
              </a:ext>
            </a:extLst>
          </p:cNvPr>
          <p:cNvSpPr txBox="1">
            <a:spLocks/>
          </p:cNvSpPr>
          <p:nvPr/>
        </p:nvSpPr>
        <p:spPr>
          <a:xfrm>
            <a:off x="5508104" y="2383301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6328B4BB-125F-B74B-BB4E-7ACED0E5BB9F}"/>
              </a:ext>
            </a:extLst>
          </p:cNvPr>
          <p:cNvSpPr txBox="1">
            <a:spLocks/>
          </p:cNvSpPr>
          <p:nvPr/>
        </p:nvSpPr>
        <p:spPr>
          <a:xfrm>
            <a:off x="3302595" y="2084650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E36713F8-9042-A54E-8B1F-E71153318704}"/>
              </a:ext>
            </a:extLst>
          </p:cNvPr>
          <p:cNvSpPr txBox="1">
            <a:spLocks/>
          </p:cNvSpPr>
          <p:nvPr/>
        </p:nvSpPr>
        <p:spPr>
          <a:xfrm>
            <a:off x="5508104" y="2731033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A611335-B4DD-B64A-8268-3EDC0792883C}"/>
              </a:ext>
            </a:extLst>
          </p:cNvPr>
          <p:cNvSpPr/>
          <p:nvPr/>
        </p:nvSpPr>
        <p:spPr>
          <a:xfrm>
            <a:off x="7740352" y="466966"/>
            <a:ext cx="1242667" cy="1053981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192116D-1041-F04A-8910-DBD64482C2E4}"/>
              </a:ext>
            </a:extLst>
          </p:cNvPr>
          <p:cNvSpPr/>
          <p:nvPr/>
        </p:nvSpPr>
        <p:spPr>
          <a:xfrm>
            <a:off x="7745840" y="508978"/>
            <a:ext cx="11977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Both TX: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+= 1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+= 1</a:t>
            </a:r>
            <a:endParaRPr lang="zh-CN" altLang="en-US" dirty="0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4DB95153-F4B1-B849-8D5B-42D6D61E2631}"/>
              </a:ext>
            </a:extLst>
          </p:cNvPr>
          <p:cNvSpPr/>
          <p:nvPr/>
        </p:nvSpPr>
        <p:spPr>
          <a:xfrm>
            <a:off x="605301" y="335274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#2</a:t>
            </a:r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B3B20825-E7A3-2444-9794-BDD819A2C40E}"/>
              </a:ext>
            </a:extLst>
          </p:cNvPr>
          <p:cNvSpPr txBox="1">
            <a:spLocks/>
          </p:cNvSpPr>
          <p:nvPr/>
        </p:nvSpPr>
        <p:spPr>
          <a:xfrm>
            <a:off x="3351829" y="3356283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475249EB-1058-F147-BDB9-6DF04310F7CE}"/>
              </a:ext>
            </a:extLst>
          </p:cNvPr>
          <p:cNvSpPr txBox="1">
            <a:spLocks/>
          </p:cNvSpPr>
          <p:nvPr/>
        </p:nvSpPr>
        <p:spPr>
          <a:xfrm>
            <a:off x="3356804" y="3750694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826E5887-263F-CC41-B276-FF3E48040C00}"/>
              </a:ext>
            </a:extLst>
          </p:cNvPr>
          <p:cNvSpPr txBox="1">
            <a:spLocks/>
          </p:cNvSpPr>
          <p:nvPr/>
        </p:nvSpPr>
        <p:spPr>
          <a:xfrm>
            <a:off x="5503129" y="4130570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BE2E0AC9-34F6-5047-A811-05FD9AD98120}"/>
              </a:ext>
            </a:extLst>
          </p:cNvPr>
          <p:cNvSpPr txBox="1">
            <a:spLocks/>
          </p:cNvSpPr>
          <p:nvPr/>
        </p:nvSpPr>
        <p:spPr>
          <a:xfrm>
            <a:off x="5508104" y="4524981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166557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9" grpId="0"/>
      <p:bldP spid="21" grpId="0"/>
      <p:bldP spid="22" grpId="0"/>
      <p:bldP spid="2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394FF1-4D09-D14D-AD13-2E4298F59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2200" dirty="0"/>
              <a:t>Why phase 2 &amp; phase 3 must be in critical section? 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2D808D-DB78-884D-BDC9-895425A45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7560" y="1129308"/>
            <a:ext cx="802432" cy="504056"/>
          </a:xfrm>
        </p:spPr>
        <p:txBody>
          <a:bodyPr/>
          <a:lstStyle/>
          <a:p>
            <a:r>
              <a:rPr kumimoji="1" lang="en-US" altLang="zh-CN" dirty="0"/>
              <a:t>T1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305F0F-111F-1F41-BB50-87924477E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BE1BD2B6-D69C-7F4E-BB64-98BC24F211A0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30E124E4-CA8E-9F47-BD4F-786FA158604A}"/>
              </a:ext>
            </a:extLst>
          </p:cNvPr>
          <p:cNvCxnSpPr/>
          <p:nvPr/>
        </p:nvCxnSpPr>
        <p:spPr>
          <a:xfrm>
            <a:off x="1691680" y="1408530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9DD5D4B8-2C88-8D4B-9BC5-023E0E8676A2}"/>
              </a:ext>
            </a:extLst>
          </p:cNvPr>
          <p:cNvSpPr txBox="1">
            <a:spLocks/>
          </p:cNvSpPr>
          <p:nvPr/>
        </p:nvSpPr>
        <p:spPr>
          <a:xfrm>
            <a:off x="1403648" y="1156502"/>
            <a:ext cx="802432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8435585-AF4B-994F-B591-3C2925D2CCE8}"/>
              </a:ext>
            </a:extLst>
          </p:cNvPr>
          <p:cNvSpPr/>
          <p:nvPr/>
        </p:nvSpPr>
        <p:spPr>
          <a:xfrm>
            <a:off x="611560" y="191258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#1</a:t>
            </a: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3E9A94C9-364D-9B4B-8E6E-FD1DDAE4A9B3}"/>
              </a:ext>
            </a:extLst>
          </p:cNvPr>
          <p:cNvSpPr txBox="1">
            <a:spLocks/>
          </p:cNvSpPr>
          <p:nvPr/>
        </p:nvSpPr>
        <p:spPr>
          <a:xfrm>
            <a:off x="3327212" y="1706711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Read(A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FEBD11EB-3C14-074B-A13E-D9DE338C8105}"/>
              </a:ext>
            </a:extLst>
          </p:cNvPr>
          <p:cNvSpPr txBox="1">
            <a:spLocks/>
          </p:cNvSpPr>
          <p:nvPr/>
        </p:nvSpPr>
        <p:spPr>
          <a:xfrm>
            <a:off x="5508104" y="2383301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Read(A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6328B4BB-125F-B74B-BB4E-7ACED0E5BB9F}"/>
              </a:ext>
            </a:extLst>
          </p:cNvPr>
          <p:cNvSpPr txBox="1">
            <a:spLocks/>
          </p:cNvSpPr>
          <p:nvPr/>
        </p:nvSpPr>
        <p:spPr>
          <a:xfrm>
            <a:off x="3302595" y="2084650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Read(B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E36713F8-9042-A54E-8B1F-E71153318704}"/>
              </a:ext>
            </a:extLst>
          </p:cNvPr>
          <p:cNvSpPr txBox="1">
            <a:spLocks/>
          </p:cNvSpPr>
          <p:nvPr/>
        </p:nvSpPr>
        <p:spPr>
          <a:xfrm>
            <a:off x="5508104" y="2731033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Read(B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A611335-B4DD-B64A-8268-3EDC0792883C}"/>
              </a:ext>
            </a:extLst>
          </p:cNvPr>
          <p:cNvSpPr/>
          <p:nvPr/>
        </p:nvSpPr>
        <p:spPr>
          <a:xfrm>
            <a:off x="7740352" y="466966"/>
            <a:ext cx="1242667" cy="1053981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192116D-1041-F04A-8910-DBD64482C2E4}"/>
              </a:ext>
            </a:extLst>
          </p:cNvPr>
          <p:cNvSpPr/>
          <p:nvPr/>
        </p:nvSpPr>
        <p:spPr>
          <a:xfrm>
            <a:off x="7745840" y="508978"/>
            <a:ext cx="119776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Both TX: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+= 1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+= 1</a:t>
            </a:r>
            <a:endParaRPr lang="zh-CN" altLang="en-US" dirty="0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4DB95153-F4B1-B849-8D5B-42D6D61E2631}"/>
              </a:ext>
            </a:extLst>
          </p:cNvPr>
          <p:cNvSpPr/>
          <p:nvPr/>
        </p:nvSpPr>
        <p:spPr>
          <a:xfrm>
            <a:off x="605301" y="335274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#2</a:t>
            </a:r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B3B20825-E7A3-2444-9794-BDD819A2C40E}"/>
              </a:ext>
            </a:extLst>
          </p:cNvPr>
          <p:cNvSpPr txBox="1">
            <a:spLocks/>
          </p:cNvSpPr>
          <p:nvPr/>
        </p:nvSpPr>
        <p:spPr>
          <a:xfrm>
            <a:off x="3351829" y="3356283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Validate(A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475249EB-1058-F147-BDB9-6DF04310F7CE}"/>
              </a:ext>
            </a:extLst>
          </p:cNvPr>
          <p:cNvSpPr txBox="1">
            <a:spLocks/>
          </p:cNvSpPr>
          <p:nvPr/>
        </p:nvSpPr>
        <p:spPr>
          <a:xfrm>
            <a:off x="3356804" y="3750694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Validate(B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826E5887-263F-CC41-B276-FF3E48040C00}"/>
              </a:ext>
            </a:extLst>
          </p:cNvPr>
          <p:cNvSpPr txBox="1">
            <a:spLocks/>
          </p:cNvSpPr>
          <p:nvPr/>
        </p:nvSpPr>
        <p:spPr>
          <a:xfrm>
            <a:off x="5503129" y="4130570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Validate(A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BE2E0AC9-34F6-5047-A811-05FD9AD98120}"/>
              </a:ext>
            </a:extLst>
          </p:cNvPr>
          <p:cNvSpPr txBox="1">
            <a:spLocks/>
          </p:cNvSpPr>
          <p:nvPr/>
        </p:nvSpPr>
        <p:spPr>
          <a:xfrm>
            <a:off x="5508104" y="4524981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solidFill>
                  <a:schemeClr val="accent6"/>
                </a:solidFill>
              </a:rPr>
              <a:t>Validate(B</a:t>
            </a:r>
            <a:r>
              <a:rPr kumimoji="1" lang="en-US" altLang="zh-CN" b="0" baseline="-25000" dirty="0">
                <a:solidFill>
                  <a:schemeClr val="accent6"/>
                </a:solidFill>
              </a:rPr>
              <a:t>T0</a:t>
            </a:r>
            <a:r>
              <a:rPr kumimoji="1" lang="en-US" altLang="zh-CN" b="0" dirty="0">
                <a:solidFill>
                  <a:schemeClr val="accent6"/>
                </a:solidFill>
              </a:rPr>
              <a:t>)</a:t>
            </a:r>
            <a:endParaRPr kumimoji="1" lang="zh-CN" altLang="en-US" b="0" dirty="0">
              <a:solidFill>
                <a:schemeClr val="accent6"/>
              </a:solidFill>
            </a:endParaRPr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id="{010EC269-5427-644E-A457-55103BF3E53C}"/>
              </a:ext>
            </a:extLst>
          </p:cNvPr>
          <p:cNvSpPr/>
          <p:nvPr/>
        </p:nvSpPr>
        <p:spPr>
          <a:xfrm>
            <a:off x="500503" y="4777009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#3</a:t>
            </a:r>
          </a:p>
        </p:txBody>
      </p:sp>
      <p:sp>
        <p:nvSpPr>
          <p:cNvPr id="25" name="圆角矩形标注 24">
            <a:extLst>
              <a:ext uri="{FF2B5EF4-FFF2-40B4-BE49-F238E27FC236}">
                <a16:creationId xmlns:a16="http://schemas.microsoft.com/office/drawing/2014/main" id="{E45B4275-7A69-BB4E-9C45-E778A3043760}"/>
              </a:ext>
            </a:extLst>
          </p:cNvPr>
          <p:cNvSpPr/>
          <p:nvPr/>
        </p:nvSpPr>
        <p:spPr>
          <a:xfrm>
            <a:off x="1543542" y="3653513"/>
            <a:ext cx="2154018" cy="711040"/>
          </a:xfrm>
          <a:prstGeom prst="wedgeRoundRectCallout">
            <a:avLst>
              <a:gd name="adj1" fmla="val -37979"/>
              <a:gd name="adj2" fmla="val 111492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E67E793-132E-3044-98D0-3535A9B41982}"/>
              </a:ext>
            </a:extLst>
          </p:cNvPr>
          <p:cNvSpPr txBox="1"/>
          <p:nvPr/>
        </p:nvSpPr>
        <p:spPr>
          <a:xfrm>
            <a:off x="1558514" y="3684738"/>
            <a:ext cx="22934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What happen we execute phase #3? </a:t>
            </a:r>
            <a:endParaRPr lang="zh-CN" altLang="en-US" dirty="0"/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F6A30509-B632-E748-BE67-66C0029B16A2}"/>
              </a:ext>
            </a:extLst>
          </p:cNvPr>
          <p:cNvSpPr txBox="1">
            <a:spLocks/>
          </p:cNvSpPr>
          <p:nvPr/>
        </p:nvSpPr>
        <p:spPr>
          <a:xfrm>
            <a:off x="3327212" y="5121137"/>
            <a:ext cx="217591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Write(A, A</a:t>
            </a:r>
            <a:r>
              <a:rPr kumimoji="1" lang="en-US" altLang="zh-CN" b="0" baseline="-25000" dirty="0"/>
              <a:t>T0 </a:t>
            </a:r>
            <a:r>
              <a:rPr kumimoji="1" lang="en-US" altLang="zh-CN" b="0" dirty="0"/>
              <a:t>+ 1)</a:t>
            </a:r>
            <a:endParaRPr kumimoji="1" lang="zh-CN" altLang="en-US" b="0" dirty="0"/>
          </a:p>
        </p:txBody>
      </p:sp>
      <p:sp>
        <p:nvSpPr>
          <p:cNvPr id="28" name="内容占位符 2">
            <a:extLst>
              <a:ext uri="{FF2B5EF4-FFF2-40B4-BE49-F238E27FC236}">
                <a16:creationId xmlns:a16="http://schemas.microsoft.com/office/drawing/2014/main" id="{FA509FD8-4307-F74C-B643-A21CB30E3593}"/>
              </a:ext>
            </a:extLst>
          </p:cNvPr>
          <p:cNvSpPr txBox="1">
            <a:spLocks/>
          </p:cNvSpPr>
          <p:nvPr/>
        </p:nvSpPr>
        <p:spPr>
          <a:xfrm>
            <a:off x="5503126" y="5121137"/>
            <a:ext cx="217591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 , A</a:t>
            </a:r>
            <a:r>
              <a:rPr kumimoji="1" lang="en-US" altLang="zh-CN" b="0" baseline="-25000" dirty="0"/>
              <a:t>T0 </a:t>
            </a:r>
            <a:r>
              <a:rPr kumimoji="1" lang="en-US" altLang="zh-CN" b="0" dirty="0"/>
              <a:t>+ 1)</a:t>
            </a:r>
            <a:endParaRPr kumimoji="1"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27453059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FC37C0-AB40-A94B-9377-7E004BDA3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59F67D-E1A3-2444-B709-93A44A2BD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Global lock may satisfy </a:t>
            </a:r>
          </a:p>
          <a:p>
            <a:pPr lvl="1"/>
            <a:r>
              <a:rPr kumimoji="1" lang="en-US" altLang="zh-CN" dirty="0"/>
              <a:t>The phase 2 &amp; 3 are typically short</a:t>
            </a:r>
          </a:p>
          <a:p>
            <a:pPr lvl="2"/>
            <a:r>
              <a:rPr kumimoji="1" lang="en-US" altLang="zh-CN" sz="1800" dirty="0"/>
              <a:t>No TX logic is executed, only the validation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BCB764-86F9-8D40-8558-6C5D1D962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713FDD0-4077-ABE5-B67C-7FCDDDA8A988}"/>
              </a:ext>
            </a:extLst>
          </p:cNvPr>
          <p:cNvSpPr/>
          <p:nvPr/>
        </p:nvSpPr>
        <p:spPr>
          <a:xfrm>
            <a:off x="1547664" y="2798367"/>
            <a:ext cx="6048672" cy="2308324"/>
          </a:xfrm>
          <a:prstGeom prst="rect">
            <a:avLst/>
          </a:prstGeom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global_lock.lock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d has changed: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global_lock.unlock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40490952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E1E2DD-A1AF-5F39-ADBA-18A7CF21A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0F5ABA-9414-FCE7-2CA5-E3D42692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Using </a:t>
            </a:r>
            <a:r>
              <a:rPr kumimoji="1" lang="en-US" altLang="zh-CN" dirty="0">
                <a:solidFill>
                  <a:schemeClr val="accent1"/>
                </a:solidFill>
              </a:rPr>
              <a:t>two-phase locking</a:t>
            </a:r>
          </a:p>
          <a:p>
            <a:pPr lvl="1"/>
            <a:r>
              <a:rPr kumimoji="1" lang="en-US" altLang="zh-CN" dirty="0"/>
              <a:t> Allow more concurrency</a:t>
            </a:r>
          </a:p>
          <a:p>
            <a:pPr lvl="1"/>
            <a:r>
              <a:rPr kumimoji="1" lang="en-US" altLang="zh-CN" dirty="0"/>
              <a:t> What about the problem of deadlock?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D6BF0F-9289-68A9-2B5F-AB0C7EC16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47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BF62159-90E2-FBE3-A72A-A34B42AA7F84}"/>
              </a:ext>
            </a:extLst>
          </p:cNvPr>
          <p:cNvSpPr/>
          <p:nvPr/>
        </p:nvSpPr>
        <p:spPr>
          <a:xfrm>
            <a:off x="755576" y="2586775"/>
            <a:ext cx="7776864" cy="28623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read-set: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d has changed: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 // abort will release all the held lock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// release the locks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307764671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E1E2DD-A1AF-5F39-ADBA-18A7CF21A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0F5ABA-9414-FCE7-2CA5-E3D426921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507288" cy="3771636"/>
          </a:xfrm>
        </p:spPr>
        <p:txBody>
          <a:bodyPr/>
          <a:lstStyle/>
          <a:p>
            <a:r>
              <a:rPr kumimoji="1" lang="en-US" altLang="zh-CN" dirty="0"/>
              <a:t>Using </a:t>
            </a:r>
            <a:r>
              <a:rPr kumimoji="1" lang="en-US" altLang="zh-CN" dirty="0">
                <a:solidFill>
                  <a:schemeClr val="accent1"/>
                </a:solidFill>
              </a:rPr>
              <a:t>two-phase locking</a:t>
            </a:r>
          </a:p>
          <a:p>
            <a:pPr lvl="1"/>
            <a:r>
              <a:rPr kumimoji="1" lang="en-US" altLang="zh-CN" dirty="0"/>
              <a:t> Allow more concurrency</a:t>
            </a:r>
          </a:p>
          <a:p>
            <a:pPr lvl="1"/>
            <a:r>
              <a:rPr kumimoji="1" lang="en-US" altLang="zh-CN" dirty="0"/>
              <a:t> Use sort to avoid deadlock; </a:t>
            </a:r>
            <a:r>
              <a:rPr kumimoji="1" lang="en-US" altLang="zh-CN" b="1" dirty="0">
                <a:solidFill>
                  <a:srgbClr val="C00000"/>
                </a:solidFill>
              </a:rPr>
              <a:t>but can we do better?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D6BF0F-9289-68A9-2B5F-AB0C7EC16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48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BF62159-90E2-FBE3-A72A-A34B42AA7F84}"/>
              </a:ext>
            </a:extLst>
          </p:cNvPr>
          <p:cNvSpPr/>
          <p:nvPr/>
        </p:nvSpPr>
        <p:spPr>
          <a:xfrm>
            <a:off x="755576" y="2586775"/>
            <a:ext cx="7776864" cy="28623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sorted(read-set + write-set):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d has changed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// release the locks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  <p:sp>
        <p:nvSpPr>
          <p:cNvPr id="6" name="圆角矩形标注 5">
            <a:extLst>
              <a:ext uri="{FF2B5EF4-FFF2-40B4-BE49-F238E27FC236}">
                <a16:creationId xmlns:a16="http://schemas.microsoft.com/office/drawing/2014/main" id="{9D2D64E8-9578-94C1-B975-47E115385A9A}"/>
              </a:ext>
            </a:extLst>
          </p:cNvPr>
          <p:cNvSpPr/>
          <p:nvPr/>
        </p:nvSpPr>
        <p:spPr>
          <a:xfrm>
            <a:off x="6408204" y="1718982"/>
            <a:ext cx="2520280" cy="864096"/>
          </a:xfrm>
          <a:prstGeom prst="wedgeRoundRectCallout">
            <a:avLst>
              <a:gd name="adj1" fmla="val -61806"/>
              <a:gd name="adj2" fmla="val 90406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A7FAC3D-6C4B-FF42-36D6-CE61F6E93F8C}"/>
              </a:ext>
            </a:extLst>
          </p:cNvPr>
          <p:cNvSpPr txBox="1"/>
          <p:nvPr/>
        </p:nvSpPr>
        <p:spPr>
          <a:xfrm>
            <a:off x="5958892" y="1811591"/>
            <a:ext cx="30243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 dirty="0"/>
              <a:t>Question: do we need to lock the read-set? </a:t>
            </a:r>
          </a:p>
        </p:txBody>
      </p:sp>
    </p:spTree>
    <p:extLst>
      <p:ext uri="{BB962C8B-B14F-4D97-AF65-F5344CB8AC3E}">
        <p14:creationId xmlns:p14="http://schemas.microsoft.com/office/powerpoint/2010/main" val="242407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069213-B484-C28F-DB02-9E75D822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7211E6-3124-A5DB-C7A9-6F019DC8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Observation (for the read-set):</a:t>
            </a:r>
          </a:p>
          <a:p>
            <a:pPr lvl="1"/>
            <a:r>
              <a:rPr kumimoji="1" lang="en-US" altLang="zh-CN" dirty="0"/>
              <a:t>If the validation passes, then it ”appears“ that a lock is held during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906B2F-BADD-7AFA-A23D-4FBD52415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49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8967708-E85B-4B5A-7BD5-1D64F61BDE9F}"/>
              </a:ext>
            </a:extLst>
          </p:cNvPr>
          <p:cNvSpPr/>
          <p:nvPr/>
        </p:nvSpPr>
        <p:spPr>
          <a:xfrm>
            <a:off x="755576" y="2353444"/>
            <a:ext cx="7776864" cy="28623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sorted(</a:t>
            </a:r>
            <a:r>
              <a:rPr lang="en-US" altLang="zh-CN" strike="sngStrike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read-set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 + write-set):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d has changed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// release the locks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D61F597-DE1A-951C-55B0-8FE350F9FB27}"/>
              </a:ext>
            </a:extLst>
          </p:cNvPr>
          <p:cNvSpPr/>
          <p:nvPr/>
        </p:nvSpPr>
        <p:spPr>
          <a:xfrm>
            <a:off x="739139" y="2967970"/>
            <a:ext cx="7793301" cy="304271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FE369AD-AD49-1B95-CBC6-ABE63C810EAE}"/>
              </a:ext>
            </a:extLst>
          </p:cNvPr>
          <p:cNvSpPr/>
          <p:nvPr/>
        </p:nvSpPr>
        <p:spPr>
          <a:xfrm>
            <a:off x="746787" y="3480334"/>
            <a:ext cx="7793301" cy="304271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097902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069213-B484-C28F-DB02-9E75D822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7211E6-3124-A5DB-C7A9-6F019DC8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Observation (for the read-set):</a:t>
            </a:r>
          </a:p>
          <a:p>
            <a:pPr lvl="1"/>
            <a:r>
              <a:rPr kumimoji="1" lang="en-US" altLang="zh-CN" dirty="0"/>
              <a:t>If the validation passes, then it ”appears“ that a lock is held during </a:t>
            </a:r>
          </a:p>
          <a:p>
            <a:pPr lvl="1"/>
            <a:r>
              <a:rPr kumimoji="1" lang="en-US" altLang="zh-CN" dirty="0"/>
              <a:t>Question: is the following implementation correct?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906B2F-BADD-7AFA-A23D-4FBD52415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50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8967708-E85B-4B5A-7BD5-1D64F61BDE9F}"/>
              </a:ext>
            </a:extLst>
          </p:cNvPr>
          <p:cNvSpPr/>
          <p:nvPr/>
        </p:nvSpPr>
        <p:spPr>
          <a:xfrm>
            <a:off x="755576" y="2353444"/>
            <a:ext cx="7776864" cy="28623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sorted(write-set):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d has changed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// release the locks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24665898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700DAE-063E-E97C-2585-90AA388CD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Problem: read-write conflict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16B63A-1555-0E74-9E92-6F25E7207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53B5F9E-405E-6AE9-A989-6A2E93EFB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51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D7DA41BA-8601-C86F-588C-E9661AA5B970}"/>
              </a:ext>
            </a:extLst>
          </p:cNvPr>
          <p:cNvSpPr txBox="1">
            <a:spLocks/>
          </p:cNvSpPr>
          <p:nvPr/>
        </p:nvSpPr>
        <p:spPr>
          <a:xfrm>
            <a:off x="3697560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T1</a:t>
            </a:r>
            <a:endParaRPr kumimoji="1"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4B0392E0-3E2B-53A6-BA84-4861A2E635CA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3B1675C0-DC92-45BF-B2F7-42C1186C1A0C}"/>
              </a:ext>
            </a:extLst>
          </p:cNvPr>
          <p:cNvCxnSpPr/>
          <p:nvPr/>
        </p:nvCxnSpPr>
        <p:spPr>
          <a:xfrm>
            <a:off x="1691680" y="1408530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A5292EFA-CD8E-8888-6712-C7B05E0955C4}"/>
              </a:ext>
            </a:extLst>
          </p:cNvPr>
          <p:cNvSpPr txBox="1">
            <a:spLocks/>
          </p:cNvSpPr>
          <p:nvPr/>
        </p:nvSpPr>
        <p:spPr>
          <a:xfrm>
            <a:off x="1403648" y="1156502"/>
            <a:ext cx="802432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7444CB61-F800-89EF-9B24-8608AD14A119}"/>
              </a:ext>
            </a:extLst>
          </p:cNvPr>
          <p:cNvSpPr/>
          <p:nvPr/>
        </p:nvSpPr>
        <p:spPr>
          <a:xfrm>
            <a:off x="611560" y="191258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#1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C0B0308-DA6E-2B0E-2B7E-4D50AF9220EA}"/>
              </a:ext>
            </a:extLst>
          </p:cNvPr>
          <p:cNvSpPr/>
          <p:nvPr/>
        </p:nvSpPr>
        <p:spPr>
          <a:xfrm>
            <a:off x="5885077" y="242956"/>
            <a:ext cx="944490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9DF741A-FE14-9D9E-B298-81D844203C0E}"/>
              </a:ext>
            </a:extLst>
          </p:cNvPr>
          <p:cNvSpPr/>
          <p:nvPr/>
        </p:nvSpPr>
        <p:spPr>
          <a:xfrm>
            <a:off x="5890564" y="284968"/>
            <a:ext cx="9444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T1: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+= B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01829C45-92E0-568A-661A-C9EA190B8C23}"/>
              </a:ext>
            </a:extLst>
          </p:cNvPr>
          <p:cNvSpPr/>
          <p:nvPr/>
        </p:nvSpPr>
        <p:spPr>
          <a:xfrm>
            <a:off x="605301" y="3352746"/>
            <a:ext cx="133657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Phase #2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4C3B090-905E-80F4-DF9A-27F2140C337D}"/>
              </a:ext>
            </a:extLst>
          </p:cNvPr>
          <p:cNvSpPr/>
          <p:nvPr/>
        </p:nvSpPr>
        <p:spPr>
          <a:xfrm>
            <a:off x="7131380" y="223187"/>
            <a:ext cx="944490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26B5876-6325-B49C-C7F8-92E6F9091DD6}"/>
              </a:ext>
            </a:extLst>
          </p:cNvPr>
          <p:cNvSpPr/>
          <p:nvPr/>
        </p:nvSpPr>
        <p:spPr>
          <a:xfrm>
            <a:off x="7136867" y="265199"/>
            <a:ext cx="9444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T2: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+= A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BF398D5B-1C16-0E28-F0CB-D32DFECB3B6D}"/>
              </a:ext>
            </a:extLst>
          </p:cNvPr>
          <p:cNvSpPr txBox="1">
            <a:spLocks/>
          </p:cNvSpPr>
          <p:nvPr/>
        </p:nvSpPr>
        <p:spPr>
          <a:xfrm>
            <a:off x="3328696" y="1443178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D82C674D-B9D0-5B7B-7DBE-8E94E8322293}"/>
              </a:ext>
            </a:extLst>
          </p:cNvPr>
          <p:cNvSpPr txBox="1">
            <a:spLocks/>
          </p:cNvSpPr>
          <p:nvPr/>
        </p:nvSpPr>
        <p:spPr>
          <a:xfrm>
            <a:off x="5509588" y="2119768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C7EA2C1C-B9AC-AA71-D665-185C6C030C53}"/>
              </a:ext>
            </a:extLst>
          </p:cNvPr>
          <p:cNvSpPr txBox="1">
            <a:spLocks/>
          </p:cNvSpPr>
          <p:nvPr/>
        </p:nvSpPr>
        <p:spPr>
          <a:xfrm>
            <a:off x="3304079" y="1821117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74CB6FB5-9DD5-E8E9-624E-55FBDE2C475C}"/>
              </a:ext>
            </a:extLst>
          </p:cNvPr>
          <p:cNvSpPr txBox="1">
            <a:spLocks/>
          </p:cNvSpPr>
          <p:nvPr/>
        </p:nvSpPr>
        <p:spPr>
          <a:xfrm>
            <a:off x="5509588" y="2467500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81212B78-A4D7-6420-69C4-0953D402C867}"/>
              </a:ext>
            </a:extLst>
          </p:cNvPr>
          <p:cNvSpPr txBox="1">
            <a:spLocks/>
          </p:cNvSpPr>
          <p:nvPr/>
        </p:nvSpPr>
        <p:spPr>
          <a:xfrm>
            <a:off x="3351829" y="3356283"/>
            <a:ext cx="1652219" cy="411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Lock(A)</a:t>
            </a:r>
            <a:endParaRPr kumimoji="1" lang="zh-CN" altLang="en-US" b="0" dirty="0"/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A3295C29-C82B-957A-70E3-29AED38200A5}"/>
              </a:ext>
            </a:extLst>
          </p:cNvPr>
          <p:cNvSpPr txBox="1">
            <a:spLocks/>
          </p:cNvSpPr>
          <p:nvPr/>
        </p:nvSpPr>
        <p:spPr>
          <a:xfrm>
            <a:off x="5587892" y="3731258"/>
            <a:ext cx="1652219" cy="411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Lock(B)</a:t>
            </a:r>
            <a:endParaRPr kumimoji="1" lang="zh-CN" altLang="en-US" b="0" dirty="0"/>
          </a:p>
        </p:txBody>
      </p: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F2EB833F-89C4-6092-1FC7-CA7D58A4BB2B}"/>
              </a:ext>
            </a:extLst>
          </p:cNvPr>
          <p:cNvSpPr txBox="1">
            <a:spLocks/>
          </p:cNvSpPr>
          <p:nvPr/>
        </p:nvSpPr>
        <p:spPr>
          <a:xfrm>
            <a:off x="3328696" y="3638686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4" name="内容占位符 2">
            <a:extLst>
              <a:ext uri="{FF2B5EF4-FFF2-40B4-BE49-F238E27FC236}">
                <a16:creationId xmlns:a16="http://schemas.microsoft.com/office/drawing/2014/main" id="{150494D0-E0C5-5ED2-0A46-119DC9C313A4}"/>
              </a:ext>
            </a:extLst>
          </p:cNvPr>
          <p:cNvSpPr txBox="1">
            <a:spLocks/>
          </p:cNvSpPr>
          <p:nvPr/>
        </p:nvSpPr>
        <p:spPr>
          <a:xfrm>
            <a:off x="5541626" y="4061673"/>
            <a:ext cx="1652219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5" name="内容占位符 2">
            <a:extLst>
              <a:ext uri="{FF2B5EF4-FFF2-40B4-BE49-F238E27FC236}">
                <a16:creationId xmlns:a16="http://schemas.microsoft.com/office/drawing/2014/main" id="{16182514-6BA1-29B0-2C9A-04CD01F8C086}"/>
              </a:ext>
            </a:extLst>
          </p:cNvPr>
          <p:cNvSpPr txBox="1">
            <a:spLocks/>
          </p:cNvSpPr>
          <p:nvPr/>
        </p:nvSpPr>
        <p:spPr>
          <a:xfrm>
            <a:off x="3327212" y="5121137"/>
            <a:ext cx="217591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Write(A, A</a:t>
            </a:r>
            <a:r>
              <a:rPr kumimoji="1" lang="en-US" altLang="zh-CN" b="0" baseline="-25000" dirty="0"/>
              <a:t>T0 </a:t>
            </a:r>
            <a:r>
              <a:rPr kumimoji="1" lang="en-US" altLang="zh-CN" b="0" dirty="0"/>
              <a:t>+ </a:t>
            </a:r>
            <a:r>
              <a:rPr kumimoji="1" lang="en-US" altLang="zh-CN" b="0" dirty="0" err="1"/>
              <a:t>B</a:t>
            </a:r>
            <a:r>
              <a:rPr kumimoji="1" lang="en-US" altLang="zh-CN" b="0" baseline="-25000" dirty="0" err="1"/>
              <a:t>To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4AD4D62F-F948-6ED7-00CE-FF844030E7D9}"/>
              </a:ext>
            </a:extLst>
          </p:cNvPr>
          <p:cNvSpPr txBox="1">
            <a:spLocks/>
          </p:cNvSpPr>
          <p:nvPr/>
        </p:nvSpPr>
        <p:spPr>
          <a:xfrm>
            <a:off x="5541626" y="5151790"/>
            <a:ext cx="217591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Write(B, A</a:t>
            </a:r>
            <a:r>
              <a:rPr kumimoji="1" lang="en-US" altLang="zh-CN" b="0" baseline="-25000" dirty="0"/>
              <a:t>T0 </a:t>
            </a:r>
            <a:r>
              <a:rPr kumimoji="1" lang="en-US" altLang="zh-CN" b="0" dirty="0"/>
              <a:t>+ </a:t>
            </a:r>
            <a:r>
              <a:rPr kumimoji="1" lang="en-US" altLang="zh-CN" b="0" dirty="0" err="1"/>
              <a:t>B</a:t>
            </a:r>
            <a:r>
              <a:rPr kumimoji="1" lang="en-US" altLang="zh-CN" b="0" baseline="-25000" dirty="0" err="1"/>
              <a:t>To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pic>
        <p:nvPicPr>
          <p:cNvPr id="1026" name="Picture 2" descr="wrong sign png download - 819*620 - Free Transparent X Mark png ... - Free  PNG Archive | Red cross, Red cross symbol, Red cross logo">
            <a:extLst>
              <a:ext uri="{FF2B5EF4-FFF2-40B4-BE49-F238E27FC236}">
                <a16:creationId xmlns:a16="http://schemas.microsoft.com/office/drawing/2014/main" id="{3CAA75F8-FC6F-F3CF-183A-CAF202A87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495" y="4585692"/>
            <a:ext cx="1106042" cy="110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04E8B05D-AC1D-110C-80B0-D89D740A8451}"/>
              </a:ext>
            </a:extLst>
          </p:cNvPr>
          <p:cNvGrpSpPr/>
          <p:nvPr/>
        </p:nvGrpSpPr>
        <p:grpSpPr>
          <a:xfrm>
            <a:off x="4267200" y="3207257"/>
            <a:ext cx="3284294" cy="1208603"/>
            <a:chOff x="4267200" y="3207257"/>
            <a:chExt cx="3284294" cy="1208603"/>
          </a:xfrm>
        </p:grpSpPr>
        <p:sp>
          <p:nvSpPr>
            <p:cNvPr id="27" name="任意形状 26">
              <a:extLst>
                <a:ext uri="{FF2B5EF4-FFF2-40B4-BE49-F238E27FC236}">
                  <a16:creationId xmlns:a16="http://schemas.microsoft.com/office/drawing/2014/main" id="{9395FB42-1E80-CEB4-AF83-EA0E813DA6D2}"/>
                </a:ext>
              </a:extLst>
            </p:cNvPr>
            <p:cNvSpPr/>
            <p:nvPr/>
          </p:nvSpPr>
          <p:spPr>
            <a:xfrm>
              <a:off x="4267200" y="3369635"/>
              <a:ext cx="1332089" cy="1046225"/>
            </a:xfrm>
            <a:custGeom>
              <a:avLst/>
              <a:gdLst>
                <a:gd name="connsiteX0" fmla="*/ 1332089 w 1332089"/>
                <a:gd name="connsiteY0" fmla="*/ 942721 h 1046225"/>
                <a:gd name="connsiteX1" fmla="*/ 1016000 w 1332089"/>
                <a:gd name="connsiteY1" fmla="*/ 965298 h 1046225"/>
                <a:gd name="connsiteX2" fmla="*/ 1140178 w 1332089"/>
                <a:gd name="connsiteY2" fmla="*/ 50898 h 1046225"/>
                <a:gd name="connsiteX3" fmla="*/ 0 w 1332089"/>
                <a:gd name="connsiteY3" fmla="*/ 197654 h 104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2089" h="1046225">
                  <a:moveTo>
                    <a:pt x="1332089" y="942721"/>
                  </a:moveTo>
                  <a:cubicBezTo>
                    <a:pt x="1190037" y="1028328"/>
                    <a:pt x="1047985" y="1113935"/>
                    <a:pt x="1016000" y="965298"/>
                  </a:cubicBezTo>
                  <a:cubicBezTo>
                    <a:pt x="984015" y="816661"/>
                    <a:pt x="1309511" y="178839"/>
                    <a:pt x="1140178" y="50898"/>
                  </a:cubicBezTo>
                  <a:cubicBezTo>
                    <a:pt x="970845" y="-77043"/>
                    <a:pt x="485422" y="60305"/>
                    <a:pt x="0" y="197654"/>
                  </a:cubicBezTo>
                </a:path>
              </a:pathLst>
            </a:custGeom>
            <a:noFill/>
            <a:ln w="25400">
              <a:solidFill>
                <a:srgbClr val="C00000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8E73919A-B056-7C18-7EC0-851FC7143F5D}"/>
                </a:ext>
              </a:extLst>
            </p:cNvPr>
            <p:cNvSpPr txBox="1"/>
            <p:nvPr/>
          </p:nvSpPr>
          <p:spPr>
            <a:xfrm>
              <a:off x="5248412" y="3207257"/>
              <a:ext cx="230308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solidFill>
                    <a:srgbClr val="C00000"/>
                  </a:solidFill>
                </a:rPr>
                <a:t>Missing the lock!</a:t>
              </a:r>
              <a:endParaRPr lang="zh-CN" altLang="en-US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9365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069213-B484-C28F-DB02-9E75D8223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 implement the critical section for phase 2 &amp; 3?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7211E6-3124-A5DB-C7A9-6F019DC833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Use two-phase locking + read validation </a:t>
            </a:r>
          </a:p>
          <a:p>
            <a:pPr lvl="1"/>
            <a:r>
              <a:rPr kumimoji="1" lang="en-US" altLang="zh-CN" dirty="0"/>
              <a:t>Only lock the write set, after that, </a:t>
            </a:r>
          </a:p>
          <a:p>
            <a:pPr lvl="1"/>
            <a:r>
              <a:rPr kumimoji="1" lang="en-US" altLang="zh-CN" dirty="0"/>
              <a:t>Check the read set has not changed &amp; locked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906B2F-BADD-7AFA-A23D-4FBD52415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4AEA3C8-2C6E-3400-BD91-A32F60B917C6}"/>
              </a:ext>
            </a:extLst>
          </p:cNvPr>
          <p:cNvSpPr/>
          <p:nvPr/>
        </p:nvSpPr>
        <p:spPr>
          <a:xfrm>
            <a:off x="755576" y="2505839"/>
            <a:ext cx="8229600" cy="2862322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def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validate_and_commit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 // phase 2 &amp; 3 with before-or-after</a:t>
            </a:r>
          </a:p>
          <a:p>
            <a:r>
              <a:rPr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for d in sorted(</a:t>
            </a:r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write-set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d.lock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read-set: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altLang="zh-CN" i="1" dirty="0">
                <a:latin typeface="Consolas" panose="020B0609020204030204" pitchFamily="49" charset="0"/>
                <a:cs typeface="Consolas" panose="020B0609020204030204" pitchFamily="49" charset="0"/>
              </a:rPr>
              <a:t>d has changed </a:t>
            </a:r>
            <a:r>
              <a:rPr lang="en-US" altLang="zh-CN" i="1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or d has been locked</a:t>
            </a:r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   abort()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for d in write-set: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    write(d)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// release the locks</a:t>
            </a:r>
          </a:p>
          <a:p>
            <a:r>
              <a:rPr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</a:p>
        </p:txBody>
      </p:sp>
    </p:spTree>
    <p:extLst>
      <p:ext uri="{BB962C8B-B14F-4D97-AF65-F5344CB8AC3E}">
        <p14:creationId xmlns:p14="http://schemas.microsoft.com/office/powerpoint/2010/main" val="160553337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874660-3F00-0943-B0CB-FCBAA9236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 Advantages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3C750C-BC9D-414D-9FA9-BC3F3B222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9709B163-5FFB-B545-A15A-AE9395564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Phase 1: </a:t>
            </a:r>
            <a:r>
              <a:rPr kumimoji="1" lang="en-US" altLang="zh-CN" dirty="0">
                <a:solidFill>
                  <a:srgbClr val="C00000"/>
                </a:solidFill>
              </a:rPr>
              <a:t>Concurrent local processing  </a:t>
            </a:r>
          </a:p>
          <a:p>
            <a:pPr lvl="1"/>
            <a:r>
              <a:rPr kumimoji="1" lang="en-US" altLang="zh-CN" dirty="0"/>
              <a:t>Reads data into a read set </a:t>
            </a:r>
          </a:p>
          <a:p>
            <a:pPr lvl="1"/>
            <a:r>
              <a:rPr kumimoji="1" lang="en-US" altLang="zh-CN" dirty="0"/>
              <a:t>Buffers writes into a write set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Phase 2:  Validation in critical section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Validates whether serializability is guaranteed: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Has any data in the read set been modified?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Phase 3: Commit the results in critical section or abort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Aborts: aborts the transaction if validation fails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Commits: installs the write set and commits the transaction</a:t>
            </a:r>
          </a:p>
          <a:p>
            <a:endParaRPr kumimoji="1" lang="zh-CN" altLang="en-US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F998401-F428-2547-B8B0-DE862C65A651}"/>
              </a:ext>
            </a:extLst>
          </p:cNvPr>
          <p:cNvSpPr/>
          <p:nvPr/>
        </p:nvSpPr>
        <p:spPr>
          <a:xfrm>
            <a:off x="5004048" y="1345332"/>
            <a:ext cx="3747862" cy="95968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Operates in private workspace; rare inter-thread synchronization (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optimistic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266584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874660-3F00-0943-B0CB-FCBAA9236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 Advantages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B3C750C-BC9D-414D-9FA9-BC3F3B222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9709B163-5FFB-B545-A15A-AE9395564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chemeClr val="accent6"/>
                </a:solidFill>
              </a:rPr>
              <a:t>Phase 1: Concurrent local processing 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Reads data into a read set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</a:rPr>
              <a:t>Buffers writes into a write set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Phase 2:  </a:t>
            </a:r>
            <a:r>
              <a:rPr kumimoji="1" lang="en-US" altLang="zh-CN" dirty="0">
                <a:solidFill>
                  <a:srgbClr val="C00000"/>
                </a:solidFill>
              </a:rPr>
              <a:t>Validation in critical section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Validates whether serializability is guaranteed: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Has any data in the read set been modified?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Phase 3: </a:t>
            </a:r>
            <a:r>
              <a:rPr kumimoji="1" lang="en-US" altLang="zh-CN" dirty="0">
                <a:solidFill>
                  <a:srgbClr val="C00000"/>
                </a:solidFill>
              </a:rPr>
              <a:t>Commit the results in critical section or abort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Aborts: aborts the transaction if validation fails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Commits: installs the write set and commits the transaction</a:t>
            </a:r>
          </a:p>
          <a:p>
            <a:endParaRPr kumimoji="1" lang="zh-CN" altLang="en-US" dirty="0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66E1376-99BC-9349-81FC-2E444E296E6D}"/>
              </a:ext>
            </a:extLst>
          </p:cNvPr>
          <p:cNvSpPr/>
          <p:nvPr/>
        </p:nvSpPr>
        <p:spPr>
          <a:xfrm>
            <a:off x="5436096" y="1777380"/>
            <a:ext cx="3466728" cy="95968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Needs synchronization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(e.g.,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zh-CN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lock), but usually very short at low contention</a:t>
            </a:r>
          </a:p>
        </p:txBody>
      </p:sp>
    </p:spTree>
    <p:extLst>
      <p:ext uri="{BB962C8B-B14F-4D97-AF65-F5344CB8AC3E}">
        <p14:creationId xmlns:p14="http://schemas.microsoft.com/office/powerpoint/2010/main" val="346778333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2CE23A-18FB-14A7-B935-05DA6FD1D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 Advantages (Using system model to analyze)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0B2222-7144-E2D8-5122-D67A0801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Use reads more than writes (for each read-only data access) </a:t>
            </a:r>
          </a:p>
          <a:p>
            <a:pPr lvl="1"/>
            <a:r>
              <a:rPr kumimoji="1" lang="en-US" altLang="zh-CN" dirty="0"/>
              <a:t>OCC (in the optimal case, i.e., no abort) </a:t>
            </a:r>
          </a:p>
          <a:p>
            <a:pPr lvl="2"/>
            <a:r>
              <a:rPr kumimoji="1" lang="en-US" altLang="zh-CN" dirty="0">
                <a:highlight>
                  <a:srgbClr val="FFFF00"/>
                </a:highlight>
              </a:rPr>
              <a:t>1 read to read the data value </a:t>
            </a:r>
          </a:p>
          <a:p>
            <a:pPr lvl="2"/>
            <a:r>
              <a:rPr kumimoji="1" lang="en-US" altLang="zh-CN" dirty="0"/>
              <a:t>1 read to validate whether the value has been changed or not  (as well as locked)</a:t>
            </a:r>
          </a:p>
          <a:p>
            <a:pPr lvl="1"/>
            <a:r>
              <a:rPr kumimoji="1" lang="en-US" altLang="zh-CN" dirty="0"/>
              <a:t>2PL </a:t>
            </a:r>
          </a:p>
          <a:p>
            <a:pPr lvl="2"/>
            <a:r>
              <a:rPr kumimoji="1" lang="en-US" altLang="zh-CN" dirty="0"/>
              <a:t>1 operation to acquire the lock (typically an atomic CAS) </a:t>
            </a:r>
          </a:p>
          <a:p>
            <a:pPr lvl="2"/>
            <a:r>
              <a:rPr kumimoji="1" lang="en-US" altLang="zh-CN" dirty="0">
                <a:highlight>
                  <a:srgbClr val="FFFF00"/>
                </a:highlight>
              </a:rPr>
              <a:t>1 read to read the data value </a:t>
            </a:r>
          </a:p>
          <a:p>
            <a:pPr lvl="2"/>
            <a:r>
              <a:rPr kumimoji="1" lang="en-US" altLang="zh-CN" dirty="0"/>
              <a:t>1 write to release the lock </a:t>
            </a:r>
          </a:p>
          <a:p>
            <a:pPr lvl="3"/>
            <a:r>
              <a:rPr kumimoji="1" lang="en-US" altLang="zh-CN" dirty="0"/>
              <a:t>A single CPU write is atomic, no need to do the atomic CAS</a:t>
            </a:r>
          </a:p>
          <a:p>
            <a:r>
              <a:rPr kumimoji="1" lang="en-US" altLang="zh-CN" dirty="0"/>
              <a:t>Locking is costly especially compared to reads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F4216E-479A-A6EA-B4FC-E74D2C3B9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866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B4B26B-7FDC-55D9-8BDF-B4A59F5B9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Locking preliminary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1CE3272-6EC8-CAAC-75E3-55380F4965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Many implementation exists to achieve the best performance &amp; scalability</a:t>
            </a:r>
          </a:p>
          <a:p>
            <a:pPr lvl="1"/>
            <a:r>
              <a:rPr kumimoji="1" lang="en-US" altLang="zh-CN" dirty="0"/>
              <a:t>Still an active topic in system research </a:t>
            </a:r>
          </a:p>
          <a:p>
            <a:r>
              <a:rPr kumimoji="1" lang="en-US" altLang="zh-CN" dirty="0"/>
              <a:t>We will focus on the basic design </a:t>
            </a:r>
          </a:p>
          <a:p>
            <a:pPr lvl="1"/>
            <a:r>
              <a:rPr kumimoji="1" lang="en-US" altLang="zh-CN" dirty="0"/>
              <a:t>The details (&amp; </a:t>
            </a:r>
            <a:r>
              <a:rPr kumimoji="1" lang="en-US" altLang="zh-CN"/>
              <a:t>advanced methods) will </a:t>
            </a:r>
            <a:r>
              <a:rPr kumimoji="1" lang="en-US" altLang="zh-CN" dirty="0"/>
              <a:t>be left to the OS class </a:t>
            </a:r>
          </a:p>
          <a:p>
            <a:r>
              <a:rPr kumimoji="1" lang="en-US" altLang="zh-CN" dirty="0"/>
              <a:t>Basic </a:t>
            </a:r>
            <a:r>
              <a:rPr kumimoji="1" lang="en-US" altLang="zh-CN" dirty="0" err="1"/>
              <a:t>impl</a:t>
            </a:r>
            <a:r>
              <a:rPr kumimoji="1" lang="en-US" altLang="zh-CN" dirty="0"/>
              <a:t>: using a flag to indicate whether the log is hold </a:t>
            </a:r>
          </a:p>
          <a:p>
            <a:pPr lvl="1"/>
            <a:r>
              <a:rPr kumimoji="1" lang="en-US" altLang="zh-CN" dirty="0"/>
              <a:t>Acquire:  read the current flag, if not locked, then set it as locked </a:t>
            </a:r>
          </a:p>
          <a:p>
            <a:r>
              <a:rPr kumimoji="1" lang="en-US" altLang="zh-CN" dirty="0"/>
              <a:t>Interestingly, acquiring the lock itself also requires before-of-after</a:t>
            </a:r>
          </a:p>
          <a:p>
            <a:pPr lvl="1"/>
            <a:r>
              <a:rPr kumimoji="1" lang="en-US" altLang="zh-CN" dirty="0"/>
              <a:t>Both threads will read the current lock status </a:t>
            </a:r>
          </a:p>
          <a:p>
            <a:pPr lvl="1"/>
            <a:r>
              <a:rPr kumimoji="1" lang="en-US" altLang="zh-CN" dirty="0"/>
              <a:t>If the status is not locked, update it to locked </a:t>
            </a:r>
          </a:p>
          <a:p>
            <a:pPr lvl="2"/>
            <a:r>
              <a:rPr kumimoji="1" lang="en-US" altLang="zh-CN" dirty="0"/>
              <a:t>What if two threads concurrently read an unlocked state?  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BBD8013-5E2E-EA57-679E-F5A2A1A4E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24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47A274-2267-C644-4A77-6843FEB3B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Locking preliminary: atomic compare and swap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318BEE-8CC7-2B1B-9446-3FB7FCB76E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686800" cy="2017310"/>
          </a:xfrm>
        </p:spPr>
        <p:txBody>
          <a:bodyPr/>
          <a:lstStyle/>
          <a:p>
            <a:r>
              <a:rPr lang="en-US" altLang="zh-CN" dirty="0"/>
              <a:t>Hardware primitive to guarantee before-or-after atomicity </a:t>
            </a:r>
          </a:p>
          <a:p>
            <a:pPr lvl="1"/>
            <a:r>
              <a:rPr lang="en-US" altLang="zh-CN" dirty="0"/>
              <a:t>Compare-and-swap (on SPARC)</a:t>
            </a:r>
          </a:p>
          <a:p>
            <a:pPr lvl="1"/>
            <a:r>
              <a:rPr lang="en-US" altLang="zh-CN" dirty="0"/>
              <a:t>Compare-and-exchange (on x86)</a:t>
            </a:r>
          </a:p>
          <a:p>
            <a:pPr lvl="1"/>
            <a:r>
              <a:rPr lang="en-US" altLang="zh-CN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Lock prefix</a:t>
            </a:r>
            <a:r>
              <a:rPr lang="en-US" altLang="zh-CN" dirty="0">
                <a:highlight>
                  <a:srgbClr val="FFFF00"/>
                </a:highlight>
              </a:rPr>
              <a:t> </a:t>
            </a:r>
            <a:r>
              <a:rPr lang="en-US" altLang="zh-CN" dirty="0"/>
              <a:t>to ensure an instruction is atomically executed on a memory address</a:t>
            </a:r>
          </a:p>
          <a:p>
            <a:pPr lvl="1"/>
            <a:endParaRPr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71DAC89-6A57-EC0C-5BB7-E8F5F0ED5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AA0D6E8-81DC-9541-433D-C25D6FD2D403}"/>
              </a:ext>
            </a:extLst>
          </p:cNvPr>
          <p:cNvSpPr/>
          <p:nvPr/>
        </p:nvSpPr>
        <p:spPr>
          <a:xfrm>
            <a:off x="457200" y="3344627"/>
            <a:ext cx="85689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1 int </a:t>
            </a:r>
            <a:r>
              <a:rPr lang="en-US" altLang="zh-CN" dirty="0" err="1">
                <a:solidFill>
                  <a:srgbClr val="FF0000"/>
                </a:solidFill>
                <a:latin typeface="Consolas" panose="020B0609020204030204" pitchFamily="49" charset="0"/>
              </a:rPr>
              <a:t>CompareAndSwap</a:t>
            </a:r>
            <a:r>
              <a:rPr lang="en-US" altLang="zh-CN" dirty="0">
                <a:latin typeface="Consolas" panose="020B0609020204030204" pitchFamily="49" charset="0"/>
              </a:rPr>
              <a:t>(int *</a:t>
            </a:r>
            <a:r>
              <a:rPr lang="en-US" altLang="zh-CN" dirty="0" err="1">
                <a:latin typeface="Consolas" panose="020B0609020204030204" pitchFamily="49" charset="0"/>
              </a:rPr>
              <a:t>ptr</a:t>
            </a:r>
            <a:r>
              <a:rPr lang="en-US" altLang="zh-CN" dirty="0">
                <a:latin typeface="Consolas" panose="020B0609020204030204" pitchFamily="49" charset="0"/>
              </a:rPr>
              <a:t>, int expected, int new) {</a:t>
            </a:r>
            <a:r>
              <a:rPr lang="en-US" altLang="zh-CN" dirty="0">
                <a:solidFill>
                  <a:srgbClr val="00B050"/>
                </a:solidFill>
                <a:latin typeface="Consolas" panose="020B0609020204030204" pitchFamily="49" charset="0"/>
              </a:rPr>
              <a:t>// with the lock prefix</a:t>
            </a:r>
            <a:endParaRPr lang="en-US" altLang="zh-CN" dirty="0">
              <a:latin typeface="Consolas" panose="020B0609020204030204" pitchFamily="49" charset="0"/>
            </a:endParaRPr>
          </a:p>
          <a:p>
            <a:r>
              <a:rPr lang="en-US" altLang="zh-CN" dirty="0">
                <a:latin typeface="Consolas" panose="020B0609020204030204" pitchFamily="49" charset="0"/>
              </a:rPr>
              <a:t>2    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actual = *</a:t>
            </a:r>
            <a:r>
              <a:rPr lang="en-US" altLang="zh-CN" dirty="0" err="1">
                <a:latin typeface="Consolas" panose="020B0609020204030204" pitchFamily="49" charset="0"/>
              </a:rPr>
              <a:t>ptr</a:t>
            </a:r>
            <a:r>
              <a:rPr lang="en-US" altLang="zh-CN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3     if (actual == expected)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4         *</a:t>
            </a:r>
            <a:r>
              <a:rPr lang="en-US" altLang="zh-CN" dirty="0" err="1">
                <a:latin typeface="Consolas" panose="020B0609020204030204" pitchFamily="49" charset="0"/>
              </a:rPr>
              <a:t>ptr</a:t>
            </a:r>
            <a:r>
              <a:rPr lang="en-US" altLang="zh-CN" dirty="0">
                <a:latin typeface="Consolas" panose="020B0609020204030204" pitchFamily="49" charset="0"/>
              </a:rPr>
              <a:t> = new;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5     return actual;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6 } </a:t>
            </a:r>
            <a:r>
              <a:rPr lang="en-US" altLang="zh-CN" dirty="0">
                <a:solidFill>
                  <a:srgbClr val="00B050"/>
                </a:solidFill>
                <a:latin typeface="Consolas" panose="020B0609020204030204" pitchFamily="49" charset="0"/>
              </a:rPr>
              <a:t>// hardware ensures atomicity with the lock prefix</a:t>
            </a:r>
            <a:endParaRPr lang="zh-CN" altLang="en-US" sz="4800" dirty="0">
              <a:solidFill>
                <a:srgbClr val="00B05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268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Locking (Spin Lock) using Compare-and-swap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345332"/>
            <a:ext cx="843528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1 </a:t>
            </a:r>
            <a:r>
              <a:rPr lang="en-US" altLang="zh-CN" sz="1600" dirty="0" err="1">
                <a:latin typeface="Consolas" panose="020B0609020204030204" pitchFamily="49" charset="0"/>
              </a:rPr>
              <a:t>typedef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latin typeface="Consolas" panose="020B0609020204030204" pitchFamily="49" charset="0"/>
              </a:rPr>
              <a:t>struct</a:t>
            </a:r>
            <a:r>
              <a:rPr lang="en-US" altLang="zh-CN" sz="1600" dirty="0">
                <a:latin typeface="Consolas" panose="020B0609020204030204" pitchFamily="49" charset="0"/>
              </a:rPr>
              <a:t> __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2     </a:t>
            </a:r>
            <a:r>
              <a:rPr lang="en-US" altLang="zh-CN" sz="1600" dirty="0" err="1">
                <a:latin typeface="Consolas" panose="020B0609020204030204" pitchFamily="49" charset="0"/>
              </a:rPr>
              <a:t>int</a:t>
            </a:r>
            <a:r>
              <a:rPr lang="en-US" altLang="zh-CN" sz="1600" dirty="0">
                <a:latin typeface="Consolas" panose="020B0609020204030204" pitchFamily="49" charset="0"/>
              </a:rPr>
              <a:t> flag;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3 } 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4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5 void </a:t>
            </a:r>
            <a:r>
              <a:rPr lang="en-US" altLang="zh-CN" sz="1600" b="1" dirty="0" err="1">
                <a:solidFill>
                  <a:srgbClr val="0096FF"/>
                </a:solidFill>
                <a:latin typeface="Consolas" panose="020B0609020204030204" pitchFamily="49" charset="0"/>
              </a:rPr>
              <a:t>init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6     </a:t>
            </a:r>
            <a:r>
              <a:rPr lang="en-US" altLang="zh-CN" sz="16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0 indicates that lock is available, 1 that it is held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7     lock-&gt;flag = 0;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8 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9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10 void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lock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11     while (</a:t>
            </a:r>
            <a:r>
              <a:rPr lang="en-US" altLang="zh-CN" sz="1600" dirty="0" err="1">
                <a:solidFill>
                  <a:srgbClr val="FF2600"/>
                </a:solidFill>
                <a:latin typeface="Consolas" panose="020B0609020204030204" pitchFamily="49" charset="0"/>
              </a:rPr>
              <a:t>CompareAndSwap</a:t>
            </a:r>
            <a:r>
              <a:rPr lang="en-US" altLang="zh-CN" sz="1600" dirty="0">
                <a:latin typeface="Consolas" panose="020B0609020204030204" pitchFamily="49" charset="0"/>
              </a:rPr>
              <a:t>(&amp;lock-&gt;flag, 0, 1) == 1)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12     ; </a:t>
            </a:r>
            <a:r>
              <a:rPr lang="en-US" altLang="zh-CN" sz="16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spin-wait (do nothing)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13 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14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15 void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unlock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16     lock-&gt;flag = 0;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17 }</a:t>
            </a:r>
            <a:endParaRPr lang="zh-CN" altLang="en-US" sz="4400" dirty="0">
              <a:latin typeface="Consolas" panose="020B0609020204030204" pitchFamily="49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23528" y="3577580"/>
            <a:ext cx="6696744" cy="1008112"/>
          </a:xfrm>
          <a:prstGeom prst="roundRect">
            <a:avLst>
              <a:gd name="adj" fmla="val 0"/>
            </a:avLst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7997D8A1-0017-0B3E-4103-06B074E9BFD0}"/>
              </a:ext>
            </a:extLst>
          </p:cNvPr>
          <p:cNvSpPr/>
          <p:nvPr/>
        </p:nvSpPr>
        <p:spPr>
          <a:xfrm>
            <a:off x="323528" y="5017740"/>
            <a:ext cx="6696744" cy="288032"/>
          </a:xfrm>
          <a:prstGeom prst="roundRect">
            <a:avLst>
              <a:gd name="adj" fmla="val 0"/>
            </a:avLst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94684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F38950-43F2-CD8C-D1DC-C77C3CC20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Atomic operations are costly for spin lock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AF115A55-23CB-7A92-C2D1-4990A3183D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119" y="966381"/>
            <a:ext cx="6314317" cy="483521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A1BBCE-DEEC-FD03-603D-77F3188FA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BB6CE207-C42A-DBC8-D32B-1ED9A2DD8F34}"/>
              </a:ext>
            </a:extLst>
          </p:cNvPr>
          <p:cNvSpPr/>
          <p:nvPr/>
        </p:nvSpPr>
        <p:spPr>
          <a:xfrm>
            <a:off x="2195736" y="2425452"/>
            <a:ext cx="1800200" cy="432048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CB077B7E-C80E-C91D-E38E-1971933F5FE1}"/>
              </a:ext>
            </a:extLst>
          </p:cNvPr>
          <p:cNvSpPr/>
          <p:nvPr/>
        </p:nvSpPr>
        <p:spPr>
          <a:xfrm>
            <a:off x="2256981" y="3780478"/>
            <a:ext cx="1800200" cy="432048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3982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FE46F-C0F2-830A-5D40-8BEA29C5D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87600E63-1F7E-FC57-586B-E7B9230C3C6D}"/>
              </a:ext>
            </a:extLst>
          </p:cNvPr>
          <p:cNvSpPr/>
          <p:nvPr/>
        </p:nvSpPr>
        <p:spPr>
          <a:xfrm>
            <a:off x="3339784" y="3722188"/>
            <a:ext cx="891929" cy="34760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Validation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04F1C9B-3996-F27B-4745-AB7932DD7DEE}"/>
              </a:ext>
            </a:extLst>
          </p:cNvPr>
          <p:cNvSpPr/>
          <p:nvPr/>
        </p:nvSpPr>
        <p:spPr>
          <a:xfrm>
            <a:off x="4968268" y="3358820"/>
            <a:ext cx="923588" cy="31563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Validation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9BCBE9B-8B8E-6C61-AA10-EEDFE6C3E578}"/>
              </a:ext>
            </a:extLst>
          </p:cNvPr>
          <p:cNvSpPr txBox="1"/>
          <p:nvPr/>
        </p:nvSpPr>
        <p:spPr>
          <a:xfrm>
            <a:off x="114484" y="2669714"/>
            <a:ext cx="12376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T1's read set: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205D956-9BA9-CC1E-67A1-833B29776E3F}"/>
              </a:ext>
            </a:extLst>
          </p:cNvPr>
          <p:cNvCxnSpPr/>
          <p:nvPr/>
        </p:nvCxnSpPr>
        <p:spPr>
          <a:xfrm>
            <a:off x="0" y="4343981"/>
            <a:ext cx="9144000" cy="18071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95E6801-589B-A231-2B9D-9AB2855958A9}"/>
              </a:ext>
            </a:extLst>
          </p:cNvPr>
          <p:cNvCxnSpPr/>
          <p:nvPr/>
        </p:nvCxnSpPr>
        <p:spPr>
          <a:xfrm>
            <a:off x="4528054" y="1313052"/>
            <a:ext cx="19943" cy="2859488"/>
          </a:xfrm>
          <a:prstGeom prst="straightConnector1">
            <a:avLst/>
          </a:prstGeom>
          <a:ln w="31750">
            <a:headEnd w="med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6D26302E-B1C2-76F5-212D-855AC87E5A44}"/>
              </a:ext>
            </a:extLst>
          </p:cNvPr>
          <p:cNvSpPr txBox="1"/>
          <p:nvPr/>
        </p:nvSpPr>
        <p:spPr>
          <a:xfrm>
            <a:off x="4038451" y="4101274"/>
            <a:ext cx="104723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/>
              <a:t>Time</a:t>
            </a:r>
            <a:endParaRPr lang="en-US" sz="1350" b="1" dirty="0"/>
          </a:p>
        </p:txBody>
      </p:sp>
      <p:sp>
        <p:nvSpPr>
          <p:cNvPr id="54" name="Rounded Rectangular Callout 53">
            <a:extLst>
              <a:ext uri="{FF2B5EF4-FFF2-40B4-BE49-F238E27FC236}">
                <a16:creationId xmlns:a16="http://schemas.microsoft.com/office/drawing/2014/main" id="{DC916240-CDBE-DE77-4AC5-9670326DF8FA}"/>
              </a:ext>
            </a:extLst>
          </p:cNvPr>
          <p:cNvSpPr/>
          <p:nvPr/>
        </p:nvSpPr>
        <p:spPr>
          <a:xfrm>
            <a:off x="7346125" y="1766011"/>
            <a:ext cx="1706103" cy="635682"/>
          </a:xfrm>
          <a:prstGeom prst="wedgeRoundRectCallout">
            <a:avLst>
              <a:gd name="adj1" fmla="val -17135"/>
              <a:gd name="adj2" fmla="val 91299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T2's read set remains unchanged, thus T2 is allowed to commit</a:t>
            </a:r>
          </a:p>
        </p:txBody>
      </p:sp>
      <p:sp>
        <p:nvSpPr>
          <p:cNvPr id="55" name="Rounded Rectangular Callout 54">
            <a:extLst>
              <a:ext uri="{FF2B5EF4-FFF2-40B4-BE49-F238E27FC236}">
                <a16:creationId xmlns:a16="http://schemas.microsoft.com/office/drawing/2014/main" id="{1EAA2311-620D-C265-DE6E-17B3FBEAFB39}"/>
              </a:ext>
            </a:extLst>
          </p:cNvPr>
          <p:cNvSpPr/>
          <p:nvPr/>
        </p:nvSpPr>
        <p:spPr>
          <a:xfrm>
            <a:off x="114484" y="1387565"/>
            <a:ext cx="1941356" cy="804345"/>
          </a:xfrm>
          <a:prstGeom prst="wedgeRoundRectCallout">
            <a:avLst>
              <a:gd name="adj1" fmla="val 31809"/>
              <a:gd name="adj2" fmla="val 109325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Tuple </a:t>
            </a:r>
            <a:r>
              <a:rPr lang="en-US" sz="1200" dirty="0">
                <a:solidFill>
                  <a:srgbClr val="FF0000"/>
                </a:solidFill>
              </a:rPr>
              <a:t>A</a:t>
            </a:r>
            <a:r>
              <a:rPr lang="en-US" sz="1200" dirty="0">
                <a:solidFill>
                  <a:schemeClr val="tx1"/>
                </a:solidFill>
              </a:rPr>
              <a:t> in T1's read set has been changed by T2, thus T1 must be </a:t>
            </a:r>
            <a:r>
              <a:rPr lang="en-US" sz="1200" dirty="0">
                <a:solidFill>
                  <a:srgbClr val="FF0000"/>
                </a:solidFill>
              </a:rPr>
              <a:t>aborted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CA8351A-A371-B325-83F9-105D5082A9D9}"/>
              </a:ext>
            </a:extLst>
          </p:cNvPr>
          <p:cNvGrpSpPr/>
          <p:nvPr/>
        </p:nvGrpSpPr>
        <p:grpSpPr>
          <a:xfrm>
            <a:off x="2036839" y="1721237"/>
            <a:ext cx="1222344" cy="269695"/>
            <a:chOff x="2657906" y="2001271"/>
            <a:chExt cx="1629792" cy="35959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C305DD2-ACF6-5D46-868D-3F4EE0A9C500}"/>
                </a:ext>
              </a:extLst>
            </p:cNvPr>
            <p:cNvSpPr txBox="1"/>
            <p:nvPr/>
          </p:nvSpPr>
          <p:spPr>
            <a:xfrm>
              <a:off x="3065954" y="2001271"/>
              <a:ext cx="1221744" cy="34881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B = A + B;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987438A-40B1-8237-A7AF-61E93F5D6F3F}"/>
                </a:ext>
              </a:extLst>
            </p:cNvPr>
            <p:cNvSpPr txBox="1"/>
            <p:nvPr/>
          </p:nvSpPr>
          <p:spPr>
            <a:xfrm>
              <a:off x="2657906" y="2012050"/>
              <a:ext cx="638952" cy="348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T1: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3E159B0-4509-2577-3C2B-B183DA5805C3}"/>
              </a:ext>
            </a:extLst>
          </p:cNvPr>
          <p:cNvGrpSpPr/>
          <p:nvPr/>
        </p:nvGrpSpPr>
        <p:grpSpPr>
          <a:xfrm>
            <a:off x="5911765" y="1726598"/>
            <a:ext cx="1349648" cy="278914"/>
            <a:chOff x="24801" y="3096195"/>
            <a:chExt cx="1685355" cy="28949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49EB6A8B-DDB2-7094-76ED-CD1961400C96}"/>
                </a:ext>
              </a:extLst>
            </p:cNvPr>
            <p:cNvSpPr txBox="1"/>
            <p:nvPr/>
          </p:nvSpPr>
          <p:spPr>
            <a:xfrm>
              <a:off x="456479" y="3096195"/>
              <a:ext cx="1253677" cy="2875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A = A * 1.1;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EA09AD3-6DA5-105D-BF63-5E013AD2C0C0}"/>
                </a:ext>
              </a:extLst>
            </p:cNvPr>
            <p:cNvSpPr txBox="1"/>
            <p:nvPr/>
          </p:nvSpPr>
          <p:spPr>
            <a:xfrm>
              <a:off x="24801" y="3098183"/>
              <a:ext cx="574828" cy="287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T2: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306093C2-743B-710A-4221-686D81C59683}"/>
              </a:ext>
            </a:extLst>
          </p:cNvPr>
          <p:cNvSpPr txBox="1"/>
          <p:nvPr/>
        </p:nvSpPr>
        <p:spPr>
          <a:xfrm>
            <a:off x="114485" y="3158340"/>
            <a:ext cx="129723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T1's write set: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1A89EE5-A5F4-2802-8AA9-7C5E606369D2}"/>
              </a:ext>
            </a:extLst>
          </p:cNvPr>
          <p:cNvSpPr txBox="1"/>
          <p:nvPr/>
        </p:nvSpPr>
        <p:spPr>
          <a:xfrm>
            <a:off x="6580321" y="2721829"/>
            <a:ext cx="1184603" cy="3000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350" dirty="0"/>
              <a:t>T2's read set: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FFFEB16-34B3-13B0-2629-83B4BCD60BA4}"/>
              </a:ext>
            </a:extLst>
          </p:cNvPr>
          <p:cNvSpPr txBox="1"/>
          <p:nvPr/>
        </p:nvSpPr>
        <p:spPr>
          <a:xfrm>
            <a:off x="6597140" y="3197632"/>
            <a:ext cx="1503251" cy="3000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350" dirty="0"/>
              <a:t>T2's write set: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EC3997B-2419-287E-24EE-A1700893644D}"/>
              </a:ext>
            </a:extLst>
          </p:cNvPr>
          <p:cNvSpPr txBox="1"/>
          <p:nvPr/>
        </p:nvSpPr>
        <p:spPr>
          <a:xfrm>
            <a:off x="3329140" y="2725981"/>
            <a:ext cx="904685" cy="3000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R(A);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F4DD248-524E-81F7-664A-5E4871B6C144}"/>
              </a:ext>
            </a:extLst>
          </p:cNvPr>
          <p:cNvSpPr txBox="1"/>
          <p:nvPr/>
        </p:nvSpPr>
        <p:spPr>
          <a:xfrm>
            <a:off x="4961544" y="2714005"/>
            <a:ext cx="934256" cy="3000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/>
              <a:t>R(A);</a:t>
            </a:r>
            <a:endParaRPr lang="en-US" sz="135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A8A98AE3-7412-7612-BD99-CA1041C1FD55}"/>
              </a:ext>
            </a:extLst>
          </p:cNvPr>
          <p:cNvSpPr txBox="1"/>
          <p:nvPr/>
        </p:nvSpPr>
        <p:spPr>
          <a:xfrm>
            <a:off x="3333058" y="3034581"/>
            <a:ext cx="900767" cy="3000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R(B);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A37D4B-856B-912F-DAE8-098DB82263C4}"/>
              </a:ext>
            </a:extLst>
          </p:cNvPr>
          <p:cNvSpPr/>
          <p:nvPr/>
        </p:nvSpPr>
        <p:spPr>
          <a:xfrm>
            <a:off x="1263497" y="2665447"/>
            <a:ext cx="680448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 (100)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AC83EB9F-AB4C-45EC-4A5B-0EFE0AC06A3F}"/>
              </a:ext>
            </a:extLst>
          </p:cNvPr>
          <p:cNvSpPr/>
          <p:nvPr/>
        </p:nvSpPr>
        <p:spPr>
          <a:xfrm>
            <a:off x="2011650" y="2669230"/>
            <a:ext cx="692474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 (100)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9171BE9-426D-ECB2-F00C-D37FA6280DEA}"/>
              </a:ext>
            </a:extLst>
          </p:cNvPr>
          <p:cNvSpPr/>
          <p:nvPr/>
        </p:nvSpPr>
        <p:spPr>
          <a:xfrm>
            <a:off x="1259632" y="3137256"/>
            <a:ext cx="684312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B (200)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A61E185-7410-9991-EAA8-CAB3C072FE1E}"/>
              </a:ext>
            </a:extLst>
          </p:cNvPr>
          <p:cNvSpPr/>
          <p:nvPr/>
        </p:nvSpPr>
        <p:spPr>
          <a:xfrm>
            <a:off x="7739520" y="2669230"/>
            <a:ext cx="738161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 (100)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58675B81-787F-E4D0-A87E-0657F7E28F6A}"/>
              </a:ext>
            </a:extLst>
          </p:cNvPr>
          <p:cNvSpPr txBox="1"/>
          <p:nvPr/>
        </p:nvSpPr>
        <p:spPr>
          <a:xfrm>
            <a:off x="3327028" y="2411921"/>
            <a:ext cx="904685" cy="3000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BEGIN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773C1A9-A37F-CD1B-739F-62ED07B7197C}"/>
              </a:ext>
            </a:extLst>
          </p:cNvPr>
          <p:cNvSpPr txBox="1"/>
          <p:nvPr/>
        </p:nvSpPr>
        <p:spPr>
          <a:xfrm>
            <a:off x="4957600" y="2411553"/>
            <a:ext cx="934256" cy="3000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BEGIN</a:t>
            </a:r>
          </a:p>
        </p:txBody>
      </p: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CC59B168-574B-1A08-F996-5EA4C38B094F}"/>
              </a:ext>
            </a:extLst>
          </p:cNvPr>
          <p:cNvGraphicFramePr>
            <a:graphicFrameLocks noGrp="1"/>
          </p:cNvGraphicFramePr>
          <p:nvPr/>
        </p:nvGraphicFramePr>
        <p:xfrm>
          <a:off x="4020578" y="4490912"/>
          <a:ext cx="1127486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Value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5" name="Rectangle 84">
            <a:extLst>
              <a:ext uri="{FF2B5EF4-FFF2-40B4-BE49-F238E27FC236}">
                <a16:creationId xmlns:a16="http://schemas.microsoft.com/office/drawing/2014/main" id="{5D7B5F13-769F-41CD-2C04-4597622AFB9B}"/>
              </a:ext>
            </a:extLst>
          </p:cNvPr>
          <p:cNvSpPr/>
          <p:nvPr/>
        </p:nvSpPr>
        <p:spPr>
          <a:xfrm>
            <a:off x="3335517" y="3718874"/>
            <a:ext cx="891929" cy="34760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Abort</a:t>
            </a:r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B2D235C1-6402-102B-36B1-D900CC4E1158}"/>
              </a:ext>
            </a:extLst>
          </p:cNvPr>
          <p:cNvGraphicFramePr>
            <a:graphicFrameLocks noGrp="1"/>
          </p:cNvGraphicFramePr>
          <p:nvPr/>
        </p:nvGraphicFramePr>
        <p:xfrm>
          <a:off x="4016959" y="4483768"/>
          <a:ext cx="1127486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Value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110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7" name="Rectangle 76">
            <a:extLst>
              <a:ext uri="{FF2B5EF4-FFF2-40B4-BE49-F238E27FC236}">
                <a16:creationId xmlns:a16="http://schemas.microsoft.com/office/drawing/2014/main" id="{3FF5C827-73C7-9214-5AFA-2D7E09664676}"/>
              </a:ext>
            </a:extLst>
          </p:cNvPr>
          <p:cNvSpPr/>
          <p:nvPr/>
        </p:nvSpPr>
        <p:spPr>
          <a:xfrm>
            <a:off x="7741963" y="3144728"/>
            <a:ext cx="734661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 (110)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7EBD122-C2DB-6950-EBD2-21EB176A7DAD}"/>
              </a:ext>
            </a:extLst>
          </p:cNvPr>
          <p:cNvSpPr/>
          <p:nvPr/>
        </p:nvSpPr>
        <p:spPr>
          <a:xfrm>
            <a:off x="3259184" y="1471080"/>
            <a:ext cx="1030149" cy="7568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Thread1</a:t>
            </a:r>
            <a:endParaRPr lang="en-US" sz="1350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A4D210D9-1F69-7541-DF7B-B38E7C00E419}"/>
              </a:ext>
            </a:extLst>
          </p:cNvPr>
          <p:cNvSpPr/>
          <p:nvPr/>
        </p:nvSpPr>
        <p:spPr>
          <a:xfrm>
            <a:off x="4778936" y="1478862"/>
            <a:ext cx="1132828" cy="7568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Thread2</a:t>
            </a:r>
            <a:endParaRPr lang="en-US" sz="135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6CA9846-B086-D713-BAFB-D16F1FDE0409}"/>
              </a:ext>
            </a:extLst>
          </p:cNvPr>
          <p:cNvSpPr txBox="1"/>
          <p:nvPr/>
        </p:nvSpPr>
        <p:spPr>
          <a:xfrm>
            <a:off x="3339783" y="3350587"/>
            <a:ext cx="900767" cy="3000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W(B);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54D02F8-97F6-B95A-8872-B0B2A30B889D}"/>
              </a:ext>
            </a:extLst>
          </p:cNvPr>
          <p:cNvSpPr txBox="1"/>
          <p:nvPr/>
        </p:nvSpPr>
        <p:spPr>
          <a:xfrm>
            <a:off x="4968269" y="3030007"/>
            <a:ext cx="934256" cy="3000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W(A);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793E35D-7019-2C85-140C-E9EB79A80E01}"/>
              </a:ext>
            </a:extLst>
          </p:cNvPr>
          <p:cNvSpPr txBox="1"/>
          <p:nvPr/>
        </p:nvSpPr>
        <p:spPr>
          <a:xfrm>
            <a:off x="2682419" y="4415929"/>
            <a:ext cx="14054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/>
              <a:t>Database </a:t>
            </a:r>
          </a:p>
          <a:p>
            <a:pPr algn="ctr"/>
            <a:r>
              <a:rPr lang="en-US" altLang="zh-CN" sz="1350" b="1" dirty="0"/>
              <a:t>storage</a:t>
            </a:r>
            <a:endParaRPr lang="en-US" sz="1350" b="1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92C0DE5-F845-C4D4-1E16-699C2B409C82}"/>
              </a:ext>
            </a:extLst>
          </p:cNvPr>
          <p:cNvSpPr/>
          <p:nvPr/>
        </p:nvSpPr>
        <p:spPr>
          <a:xfrm>
            <a:off x="4968269" y="3356421"/>
            <a:ext cx="923588" cy="31563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Commit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4A2B59A7-29A9-E179-9EA4-5E026749E53B}"/>
              </a:ext>
            </a:extLst>
          </p:cNvPr>
          <p:cNvSpPr/>
          <p:nvPr/>
        </p:nvSpPr>
        <p:spPr>
          <a:xfrm>
            <a:off x="114484" y="2377503"/>
            <a:ext cx="2640290" cy="1250083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39ECC1C-1B92-15E1-E18E-DFE2160B36D0}"/>
              </a:ext>
            </a:extLst>
          </p:cNvPr>
          <p:cNvSpPr txBox="1"/>
          <p:nvPr/>
        </p:nvSpPr>
        <p:spPr>
          <a:xfrm>
            <a:off x="774738" y="3667255"/>
            <a:ext cx="14054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/>
              <a:t>Thread-local memory</a:t>
            </a:r>
            <a:endParaRPr lang="en-US" sz="135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BBFCF81-B532-EA6D-9694-F5774D3D81DC}"/>
              </a:ext>
            </a:extLst>
          </p:cNvPr>
          <p:cNvSpPr txBox="1"/>
          <p:nvPr/>
        </p:nvSpPr>
        <p:spPr>
          <a:xfrm>
            <a:off x="7072192" y="3742933"/>
            <a:ext cx="14054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/>
              <a:t>Thread-local memory</a:t>
            </a:r>
            <a:endParaRPr lang="en-US" sz="1350" b="1" dirty="0"/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BD2D64A3-A6B7-0C27-A8BB-92386C3A6EDE}"/>
              </a:ext>
            </a:extLst>
          </p:cNvPr>
          <p:cNvSpPr/>
          <p:nvPr/>
        </p:nvSpPr>
        <p:spPr>
          <a:xfrm>
            <a:off x="6497648" y="2424370"/>
            <a:ext cx="2554580" cy="1250083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9300C10-C615-DD85-D78A-7694CB95D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Put it all together: OCC in an example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187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16 4.81481E-6 L -0.33763 0.30578 " pathEditMode="fixed" rAng="0" ptsTypes="AA">
                                      <p:cBhvr>
                                        <p:cTn id="6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23" y="152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7"/>
                                            </p:cond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5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31" grpId="0"/>
      <p:bldP spid="44" grpId="0"/>
      <p:bldP spid="54" grpId="0" animBg="1"/>
      <p:bldP spid="54" grpId="1" animBg="1"/>
      <p:bldP spid="55" grpId="0" animBg="1"/>
      <p:bldP spid="55" grpId="1" animBg="1"/>
      <p:bldP spid="58" grpId="0"/>
      <p:bldP spid="59" grpId="0"/>
      <p:bldP spid="60" grpId="0"/>
      <p:bldP spid="62" grpId="0" animBg="1"/>
      <p:bldP spid="64" grpId="0" animBg="1"/>
      <p:bldP spid="65" grpId="0" animBg="1"/>
      <p:bldP spid="5" grpId="0" animBg="1"/>
      <p:bldP spid="5" grpId="1" animBg="1"/>
      <p:bldP spid="73" grpId="0" animBg="1"/>
      <p:bldP spid="74" grpId="0" animBg="1"/>
      <p:bldP spid="76" grpId="0" animBg="1"/>
      <p:bldP spid="80" grpId="0" animBg="1"/>
      <p:bldP spid="81" grpId="0" animBg="1"/>
      <p:bldP spid="85" grpId="0" animBg="1"/>
      <p:bldP spid="77" grpId="0" animBg="1"/>
      <p:bldP spid="77" grpId="1" animBg="1"/>
      <p:bldP spid="66" grpId="0" animBg="1"/>
      <p:bldP spid="72" grpId="0" animBg="1"/>
      <p:bldP spid="79" grpId="0" animBg="1"/>
      <p:bldP spid="30" grpId="0" animBg="1"/>
      <p:bldP spid="84" grpId="0"/>
      <p:bldP spid="84" grpId="1"/>
      <p:bldP spid="88" grpId="0"/>
      <p:bldP spid="88" grpId="1"/>
      <p:bldP spid="8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919FF8-903B-9A4F-B6B0-ADC1C7266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OCC's Problem: False Aborts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E19DFB-A90C-F243-8420-5C9F4D3D4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Some transactions aborted by OCC could have been allowed to commit without causing an </a:t>
            </a:r>
            <a:r>
              <a:rPr lang="en-US" altLang="zh-CN" dirty="0" err="1"/>
              <a:t>unserializable</a:t>
            </a:r>
            <a:r>
              <a:rPr lang="en-US" altLang="zh-CN" dirty="0"/>
              <a:t> schedule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B5523D-B579-D548-8802-2323F7FE2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grpSp>
        <p:nvGrpSpPr>
          <p:cNvPr id="5" name="Group 24">
            <a:extLst>
              <a:ext uri="{FF2B5EF4-FFF2-40B4-BE49-F238E27FC236}">
                <a16:creationId xmlns:a16="http://schemas.microsoft.com/office/drawing/2014/main" id="{2C4842BC-A41E-6144-A962-2F45A5BA96EB}"/>
              </a:ext>
            </a:extLst>
          </p:cNvPr>
          <p:cNvGrpSpPr/>
          <p:nvPr/>
        </p:nvGrpSpPr>
        <p:grpSpPr>
          <a:xfrm>
            <a:off x="2267744" y="2632071"/>
            <a:ext cx="5295106" cy="2415436"/>
            <a:chOff x="2621742" y="1753375"/>
            <a:chExt cx="7060141" cy="3220581"/>
          </a:xfrm>
        </p:grpSpPr>
        <p:sp>
          <p:nvSpPr>
            <p:cNvPr id="6" name="Rectangle 25">
              <a:extLst>
                <a:ext uri="{FF2B5EF4-FFF2-40B4-BE49-F238E27FC236}">
                  <a16:creationId xmlns:a16="http://schemas.microsoft.com/office/drawing/2014/main" id="{5B000AF4-504C-9043-A458-0292DB145C7F}"/>
                </a:ext>
              </a:extLst>
            </p:cNvPr>
            <p:cNvSpPr/>
            <p:nvPr/>
          </p:nvSpPr>
          <p:spPr>
            <a:xfrm>
              <a:off x="4453044" y="4594584"/>
              <a:ext cx="1189239" cy="379372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Abort</a:t>
              </a:r>
            </a:p>
          </p:txBody>
        </p:sp>
        <p:grpSp>
          <p:nvGrpSpPr>
            <p:cNvPr id="7" name="Group 28">
              <a:extLst>
                <a:ext uri="{FF2B5EF4-FFF2-40B4-BE49-F238E27FC236}">
                  <a16:creationId xmlns:a16="http://schemas.microsoft.com/office/drawing/2014/main" id="{C0A8B666-03F8-DE49-A45B-3406D2DFD2A6}"/>
                </a:ext>
              </a:extLst>
            </p:cNvPr>
            <p:cNvGrpSpPr/>
            <p:nvPr/>
          </p:nvGrpSpPr>
          <p:grpSpPr>
            <a:xfrm>
              <a:off x="2621742" y="1924759"/>
              <a:ext cx="1690277" cy="400109"/>
              <a:chOff x="2563863" y="2012050"/>
              <a:chExt cx="1690277" cy="400109"/>
            </a:xfrm>
          </p:grpSpPr>
          <p:sp>
            <p:nvSpPr>
              <p:cNvPr id="21" name="TextBox 42">
                <a:extLst>
                  <a:ext uri="{FF2B5EF4-FFF2-40B4-BE49-F238E27FC236}">
                    <a16:creationId xmlns:a16="http://schemas.microsoft.com/office/drawing/2014/main" id="{6559E1F4-66D1-8848-B191-9241ED63234C}"/>
                  </a:ext>
                </a:extLst>
              </p:cNvPr>
              <p:cNvSpPr txBox="1"/>
              <p:nvPr/>
            </p:nvSpPr>
            <p:spPr>
              <a:xfrm>
                <a:off x="3032395" y="2031920"/>
                <a:ext cx="1221745" cy="369332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B = A + B;</a:t>
                </a:r>
              </a:p>
            </p:txBody>
          </p:sp>
          <p:sp>
            <p:nvSpPr>
              <p:cNvPr id="22" name="TextBox 43">
                <a:extLst>
                  <a:ext uri="{FF2B5EF4-FFF2-40B4-BE49-F238E27FC236}">
                    <a16:creationId xmlns:a16="http://schemas.microsoft.com/office/drawing/2014/main" id="{329D6E2B-0FCB-8C47-A8B6-9EC388C0796D}"/>
                  </a:ext>
                </a:extLst>
              </p:cNvPr>
              <p:cNvSpPr txBox="1"/>
              <p:nvPr/>
            </p:nvSpPr>
            <p:spPr>
              <a:xfrm>
                <a:off x="2563863" y="2012050"/>
                <a:ext cx="638952" cy="400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T1:</a:t>
                </a:r>
              </a:p>
            </p:txBody>
          </p:sp>
        </p:grpSp>
        <p:grpSp>
          <p:nvGrpSpPr>
            <p:cNvPr id="8" name="Group 29">
              <a:extLst>
                <a:ext uri="{FF2B5EF4-FFF2-40B4-BE49-F238E27FC236}">
                  <a16:creationId xmlns:a16="http://schemas.microsoft.com/office/drawing/2014/main" id="{B83FF484-11FF-A04C-9B62-26CD9E98FFC2}"/>
                </a:ext>
              </a:extLst>
            </p:cNvPr>
            <p:cNvGrpSpPr/>
            <p:nvPr/>
          </p:nvGrpSpPr>
          <p:grpSpPr>
            <a:xfrm>
              <a:off x="7882353" y="1921128"/>
              <a:ext cx="1799530" cy="402663"/>
              <a:chOff x="24801" y="3096195"/>
              <a:chExt cx="1685355" cy="313458"/>
            </a:xfrm>
          </p:grpSpPr>
          <p:sp>
            <p:nvSpPr>
              <p:cNvPr id="19" name="TextBox 40">
                <a:extLst>
                  <a:ext uri="{FF2B5EF4-FFF2-40B4-BE49-F238E27FC236}">
                    <a16:creationId xmlns:a16="http://schemas.microsoft.com/office/drawing/2014/main" id="{026558AF-184C-924C-906E-6C9A0A89D977}"/>
                  </a:ext>
                </a:extLst>
              </p:cNvPr>
              <p:cNvSpPr txBox="1"/>
              <p:nvPr/>
            </p:nvSpPr>
            <p:spPr>
              <a:xfrm>
                <a:off x="456479" y="3096195"/>
                <a:ext cx="1253677" cy="28751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 = A * 1.1;</a:t>
                </a:r>
              </a:p>
            </p:txBody>
          </p:sp>
          <p:sp>
            <p:nvSpPr>
              <p:cNvPr id="20" name="TextBox 41">
                <a:extLst>
                  <a:ext uri="{FF2B5EF4-FFF2-40B4-BE49-F238E27FC236}">
                    <a16:creationId xmlns:a16="http://schemas.microsoft.com/office/drawing/2014/main" id="{5B7043C0-B32B-0D4D-B136-12020D982821}"/>
                  </a:ext>
                </a:extLst>
              </p:cNvPr>
              <p:cNvSpPr txBox="1"/>
              <p:nvPr/>
            </p:nvSpPr>
            <p:spPr>
              <a:xfrm>
                <a:off x="24801" y="3098183"/>
                <a:ext cx="574828" cy="3114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T2:</a:t>
                </a:r>
              </a:p>
            </p:txBody>
          </p:sp>
        </p:grpSp>
        <p:sp>
          <p:nvSpPr>
            <p:cNvPr id="9" name="TextBox 30">
              <a:extLst>
                <a:ext uri="{FF2B5EF4-FFF2-40B4-BE49-F238E27FC236}">
                  <a16:creationId xmlns:a16="http://schemas.microsoft.com/office/drawing/2014/main" id="{5D547A37-0D34-7249-BAF0-7A0818D94D52}"/>
                </a:ext>
              </a:extLst>
            </p:cNvPr>
            <p:cNvSpPr txBox="1"/>
            <p:nvPr/>
          </p:nvSpPr>
          <p:spPr>
            <a:xfrm>
              <a:off x="4438853" y="3253642"/>
              <a:ext cx="1206247" cy="4001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R(A);</a:t>
              </a:r>
            </a:p>
          </p:txBody>
        </p:sp>
        <p:sp>
          <p:nvSpPr>
            <p:cNvPr id="10" name="TextBox 31">
              <a:extLst>
                <a:ext uri="{FF2B5EF4-FFF2-40B4-BE49-F238E27FC236}">
                  <a16:creationId xmlns:a16="http://schemas.microsoft.com/office/drawing/2014/main" id="{04E80775-EBDC-3B41-AC8A-CD85045079CE}"/>
                </a:ext>
              </a:extLst>
            </p:cNvPr>
            <p:cNvSpPr txBox="1"/>
            <p:nvPr/>
          </p:nvSpPr>
          <p:spPr>
            <a:xfrm>
              <a:off x="6615391" y="3237674"/>
              <a:ext cx="1245675" cy="4001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>
                  <a:latin typeface="Arial" panose="020B0604020202020204" pitchFamily="34" charset="0"/>
                  <a:cs typeface="Arial" panose="020B0604020202020204" pitchFamily="34" charset="0"/>
                </a:rPr>
                <a:t>R(A);</a:t>
              </a:r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32">
              <a:extLst>
                <a:ext uri="{FF2B5EF4-FFF2-40B4-BE49-F238E27FC236}">
                  <a16:creationId xmlns:a16="http://schemas.microsoft.com/office/drawing/2014/main" id="{40F87F29-B68C-C742-B221-03DE40383FCC}"/>
                </a:ext>
              </a:extLst>
            </p:cNvPr>
            <p:cNvSpPr txBox="1"/>
            <p:nvPr/>
          </p:nvSpPr>
          <p:spPr>
            <a:xfrm>
              <a:off x="4444078" y="3665108"/>
              <a:ext cx="1201023" cy="4001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R(B);</a:t>
              </a:r>
            </a:p>
          </p:txBody>
        </p:sp>
        <p:sp>
          <p:nvSpPr>
            <p:cNvPr id="12" name="TextBox 33">
              <a:extLst>
                <a:ext uri="{FF2B5EF4-FFF2-40B4-BE49-F238E27FC236}">
                  <a16:creationId xmlns:a16="http://schemas.microsoft.com/office/drawing/2014/main" id="{DB4258E3-E2B3-1E44-A573-F825EE3668F1}"/>
                </a:ext>
              </a:extLst>
            </p:cNvPr>
            <p:cNvSpPr txBox="1"/>
            <p:nvPr/>
          </p:nvSpPr>
          <p:spPr>
            <a:xfrm>
              <a:off x="4436036" y="2850938"/>
              <a:ext cx="1206247" cy="4001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BEGIN</a:t>
              </a:r>
            </a:p>
          </p:txBody>
        </p:sp>
        <p:sp>
          <p:nvSpPr>
            <p:cNvPr id="13" name="TextBox 34">
              <a:extLst>
                <a:ext uri="{FF2B5EF4-FFF2-40B4-BE49-F238E27FC236}">
                  <a16:creationId xmlns:a16="http://schemas.microsoft.com/office/drawing/2014/main" id="{BFC4895A-EC43-2543-BFEE-F89BE3777A86}"/>
                </a:ext>
              </a:extLst>
            </p:cNvPr>
            <p:cNvSpPr txBox="1"/>
            <p:nvPr/>
          </p:nvSpPr>
          <p:spPr>
            <a:xfrm>
              <a:off x="6610133" y="2834404"/>
              <a:ext cx="1245675" cy="4001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BEGIN</a:t>
              </a:r>
            </a:p>
          </p:txBody>
        </p:sp>
        <p:sp>
          <p:nvSpPr>
            <p:cNvPr id="14" name="Oval 35">
              <a:extLst>
                <a:ext uri="{FF2B5EF4-FFF2-40B4-BE49-F238E27FC236}">
                  <a16:creationId xmlns:a16="http://schemas.microsoft.com/office/drawing/2014/main" id="{645F0F66-45AB-9D48-AA8A-9EF43813D8E3}"/>
                </a:ext>
              </a:extLst>
            </p:cNvPr>
            <p:cNvSpPr/>
            <p:nvPr/>
          </p:nvSpPr>
          <p:spPr>
            <a:xfrm>
              <a:off x="4345579" y="1763319"/>
              <a:ext cx="1373532" cy="100906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Thread1</a:t>
              </a:r>
            </a:p>
          </p:txBody>
        </p:sp>
        <p:sp>
          <p:nvSpPr>
            <p:cNvPr id="15" name="Oval 36">
              <a:extLst>
                <a:ext uri="{FF2B5EF4-FFF2-40B4-BE49-F238E27FC236}">
                  <a16:creationId xmlns:a16="http://schemas.microsoft.com/office/drawing/2014/main" id="{FA367D06-3E58-2B41-9DBF-5C99FA57A263}"/>
                </a:ext>
              </a:extLst>
            </p:cNvPr>
            <p:cNvSpPr/>
            <p:nvPr/>
          </p:nvSpPr>
          <p:spPr>
            <a:xfrm>
              <a:off x="6524917" y="1753375"/>
              <a:ext cx="1357435" cy="100906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>
                  <a:latin typeface="Arial" panose="020B0604020202020204" pitchFamily="34" charset="0"/>
                  <a:cs typeface="Arial" panose="020B0604020202020204" pitchFamily="34" charset="0"/>
                </a:rPr>
                <a:t>Thread2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37">
              <a:extLst>
                <a:ext uri="{FF2B5EF4-FFF2-40B4-BE49-F238E27FC236}">
                  <a16:creationId xmlns:a16="http://schemas.microsoft.com/office/drawing/2014/main" id="{842EF850-14DE-0642-A9FE-0EF9EB7E3ADD}"/>
                </a:ext>
              </a:extLst>
            </p:cNvPr>
            <p:cNvSpPr txBox="1"/>
            <p:nvPr/>
          </p:nvSpPr>
          <p:spPr>
            <a:xfrm>
              <a:off x="4453044" y="4086449"/>
              <a:ext cx="1201023" cy="4001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W(B);</a:t>
              </a:r>
            </a:p>
          </p:txBody>
        </p:sp>
        <p:sp>
          <p:nvSpPr>
            <p:cNvPr id="17" name="TextBox 38">
              <a:extLst>
                <a:ext uri="{FF2B5EF4-FFF2-40B4-BE49-F238E27FC236}">
                  <a16:creationId xmlns:a16="http://schemas.microsoft.com/office/drawing/2014/main" id="{31D0B3AC-11A9-2A40-A9DB-F41AD373A6D2}"/>
                </a:ext>
              </a:extLst>
            </p:cNvPr>
            <p:cNvSpPr txBox="1"/>
            <p:nvPr/>
          </p:nvSpPr>
          <p:spPr>
            <a:xfrm>
              <a:off x="6624358" y="3659009"/>
              <a:ext cx="1245675" cy="4001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W(A);</a:t>
              </a:r>
            </a:p>
          </p:txBody>
        </p:sp>
        <p:sp>
          <p:nvSpPr>
            <p:cNvPr id="18" name="Rectangle 39">
              <a:extLst>
                <a:ext uri="{FF2B5EF4-FFF2-40B4-BE49-F238E27FC236}">
                  <a16:creationId xmlns:a16="http://schemas.microsoft.com/office/drawing/2014/main" id="{6674B952-F9E1-0442-BCF7-AA2DFB0DC2DE}"/>
                </a:ext>
              </a:extLst>
            </p:cNvPr>
            <p:cNvSpPr/>
            <p:nvPr/>
          </p:nvSpPr>
          <p:spPr>
            <a:xfrm>
              <a:off x="6624358" y="4121017"/>
              <a:ext cx="1231450" cy="348996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Commit</a:t>
              </a:r>
            </a:p>
          </p:txBody>
        </p:sp>
      </p:grpSp>
      <p:cxnSp>
        <p:nvCxnSpPr>
          <p:cNvPr id="23" name="Straight Arrow Connector 46">
            <a:extLst>
              <a:ext uri="{FF2B5EF4-FFF2-40B4-BE49-F238E27FC236}">
                <a16:creationId xmlns:a16="http://schemas.microsoft.com/office/drawing/2014/main" id="{D456EAEF-7E56-C848-91A6-3CE48088D934}"/>
              </a:ext>
            </a:extLst>
          </p:cNvPr>
          <p:cNvCxnSpPr>
            <a:stCxn id="9" idx="3"/>
            <a:endCxn id="17" idx="1"/>
          </p:cNvCxnSpPr>
          <p:nvPr/>
        </p:nvCxnSpPr>
        <p:spPr>
          <a:xfrm>
            <a:off x="4535263" y="3895770"/>
            <a:ext cx="734444" cy="304027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47">
            <a:extLst>
              <a:ext uri="{FF2B5EF4-FFF2-40B4-BE49-F238E27FC236}">
                <a16:creationId xmlns:a16="http://schemas.microsoft.com/office/drawing/2014/main" id="{F474895B-CAC0-AB4C-93B7-EDFFDE77E495}"/>
              </a:ext>
            </a:extLst>
          </p:cNvPr>
          <p:cNvSpPr txBox="1"/>
          <p:nvPr/>
        </p:nvSpPr>
        <p:spPr>
          <a:xfrm>
            <a:off x="101601" y="3525664"/>
            <a:ext cx="30302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cycle is formed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 only allows serialized execution of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T2, T1</a:t>
            </a: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but is not able to recognize serialized execution of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T1, T2.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T1 is falsely aborted</a:t>
            </a:r>
          </a:p>
        </p:txBody>
      </p:sp>
      <p:sp>
        <p:nvSpPr>
          <p:cNvPr id="25" name="TextBox 48">
            <a:extLst>
              <a:ext uri="{FF2B5EF4-FFF2-40B4-BE49-F238E27FC236}">
                <a16:creationId xmlns:a16="http://schemas.microsoft.com/office/drawing/2014/main" id="{06BF7E60-9A96-E544-817B-E5F0359B0B91}"/>
              </a:ext>
            </a:extLst>
          </p:cNvPr>
          <p:cNvSpPr txBox="1"/>
          <p:nvPr/>
        </p:nvSpPr>
        <p:spPr>
          <a:xfrm>
            <a:off x="4741676" y="3725318"/>
            <a:ext cx="5147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5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3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E7BC4D-1E6C-864D-83D5-4E64E0F87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OCC's Problem: False Aborts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E0C4A4-8BFE-9C4A-8697-14DAB93AD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Some transactions aborted by OCC could have been allowed to commit without causing an </a:t>
            </a:r>
            <a:r>
              <a:rPr lang="en-US" altLang="zh-CN" dirty="0" err="1"/>
              <a:t>unserializable</a:t>
            </a:r>
            <a:r>
              <a:rPr lang="en-US" altLang="zh-CN" dirty="0"/>
              <a:t> schedule</a:t>
            </a:r>
          </a:p>
          <a:p>
            <a:r>
              <a:rPr kumimoji="1" lang="en-US" altLang="zh-CN" dirty="0"/>
              <a:t>Especially for TXs with a lot of reads</a:t>
            </a:r>
          </a:p>
          <a:p>
            <a:pPr lvl="1"/>
            <a:r>
              <a:rPr kumimoji="1" lang="en-US" altLang="zh-CN" dirty="0"/>
              <a:t>E.g., read a lot of items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easier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abort</a:t>
            </a:r>
          </a:p>
          <a:p>
            <a:pPr lvl="1"/>
            <a:r>
              <a:rPr kumimoji="1" lang="en-US" altLang="zh-CN" dirty="0"/>
              <a:t>May abort </a:t>
            </a:r>
            <a:r>
              <a:rPr kumimoji="1" lang="en-US" altLang="zh-CN" i="1" dirty="0"/>
              <a:t>even under low-contention </a:t>
            </a:r>
            <a:endParaRPr kumimoji="1" lang="zh-CN" altLang="en-US" i="1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05CD5E-A05A-3F43-A13A-F8D1092E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29433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30EA94-1763-0D45-A876-29AE509A4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OCC’s Problem: </a:t>
            </a:r>
            <a:r>
              <a:rPr kumimoji="1" lang="en-US" altLang="zh-CN" dirty="0" err="1"/>
              <a:t>livelock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9D04BC-1C13-7345-BA59-4DBBC1BBE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Under high contention, OCC may continuously abort </a:t>
            </a:r>
          </a:p>
          <a:p>
            <a:pPr lvl="1"/>
            <a:r>
              <a:rPr kumimoji="1" lang="en-US" altLang="zh-CN" dirty="0"/>
              <a:t>Especially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read/write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</a:p>
          <a:p>
            <a:pPr lvl="1"/>
            <a:r>
              <a:rPr kumimoji="1" lang="en-US" altLang="zh-CN" dirty="0"/>
              <a:t>Transaction is executing, but no progress!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5F20C2-0941-384D-A0BC-DEDEA311D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45065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2DAD5D-2DAC-274F-9C7C-6CBA894A5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2PL vs. OCC: in a nutshell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3398E3-7839-8848-A8D1-0AD224924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pic>
        <p:nvPicPr>
          <p:cNvPr id="5" name="内容占位符 5">
            <a:extLst>
              <a:ext uri="{FF2B5EF4-FFF2-40B4-BE49-F238E27FC236}">
                <a16:creationId xmlns:a16="http://schemas.microsoft.com/office/drawing/2014/main" id="{25BEFB97-657B-D743-BC11-11C767FF0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587277"/>
            <a:ext cx="6021260" cy="351167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B00C0DB-111D-1A4D-880D-6ABA83AEB08B}"/>
              </a:ext>
            </a:extLst>
          </p:cNvPr>
          <p:cNvSpPr txBox="1"/>
          <p:nvPr/>
        </p:nvSpPr>
        <p:spPr>
          <a:xfrm>
            <a:off x="0" y="5264431"/>
            <a:ext cx="12161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Source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Extracting More Concurrency from Distributed Transactions  [OSDI'14]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969920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2353444"/>
            <a:ext cx="74866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Question: implementing 2PL &amp; OCC is challenging, can we avoid it?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61292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58C73C-D695-AE4D-AE8F-276AD3D49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kern="0"/>
              <a:t>Hardware Transactional Memory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BB13C5-A348-F940-AB99-7AFFAD10E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982055"/>
            <a:ext cx="7406640" cy="4314907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 new CPU feature for writing </a:t>
            </a:r>
            <a:r>
              <a:rPr kumimoji="1" lang="en-US" altLang="zh-CN" dirty="0">
                <a:solidFill>
                  <a:srgbClr val="FF0000"/>
                </a:solidFill>
              </a:rPr>
              <a:t>multi-core</a:t>
            </a:r>
            <a:r>
              <a:rPr kumimoji="1" lang="en-US" altLang="zh-CN" dirty="0"/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concurrent</a:t>
            </a:r>
            <a:r>
              <a:rPr kumimoji="1" lang="en-US" altLang="zh-CN" dirty="0"/>
              <a:t> programs </a:t>
            </a:r>
          </a:p>
          <a:p>
            <a:pPr>
              <a:spcAft>
                <a:spcPts val="1080"/>
              </a:spcAft>
            </a:pPr>
            <a:r>
              <a:rPr kumimoji="1" lang="en-US" altLang="zh-CN" dirty="0"/>
              <a:t>CPU guarantees the before-or-after atomicity of memory reads/writes</a:t>
            </a:r>
          </a:p>
          <a:p>
            <a:pPr lvl="1">
              <a:spcBef>
                <a:spcPts val="0"/>
              </a:spcBef>
            </a:pPr>
            <a:r>
              <a:rPr kumimoji="1" lang="en-US" altLang="zh-CN" dirty="0"/>
              <a:t>i.e., no race conditions &amp; no need for 2PL &amp; OCC!</a:t>
            </a:r>
          </a:p>
          <a:p>
            <a:pPr lvl="1">
              <a:spcBef>
                <a:spcPts val="0"/>
              </a:spcBef>
            </a:pPr>
            <a:r>
              <a:rPr kumimoji="1" lang="en-US" altLang="zh-CN" b="1" dirty="0">
                <a:solidFill>
                  <a:srgbClr val="FF0000"/>
                </a:solidFill>
              </a:rPr>
              <a:t>Benefits</a:t>
            </a:r>
            <a:r>
              <a:rPr kumimoji="1" lang="en-US" altLang="zh-CN" dirty="0"/>
              <a:t>: near zero costs if execute normally + easy to program  </a:t>
            </a:r>
          </a:p>
          <a:p>
            <a:r>
              <a:rPr kumimoji="1" lang="en-US" altLang="zh-CN" dirty="0"/>
              <a:t>Intel supports HTM named as RTM</a:t>
            </a:r>
          </a:p>
          <a:p>
            <a:pPr lvl="1"/>
            <a:r>
              <a:rPr kumimoji="1" lang="en-US" altLang="zh-CN" dirty="0"/>
              <a:t>Restricted Transactional Memory</a:t>
            </a:r>
          </a:p>
          <a:p>
            <a:pPr lvl="1"/>
            <a:r>
              <a:rPr kumimoji="1" lang="en-US" altLang="zh-CN" dirty="0"/>
              <a:t>First released in its Haswell processor</a:t>
            </a:r>
          </a:p>
          <a:p>
            <a:r>
              <a:rPr kumimoji="1" lang="en-US" altLang="zh-CN" dirty="0"/>
              <a:t>Other implementations also exist </a:t>
            </a:r>
          </a:p>
          <a:p>
            <a:pPr lvl="1"/>
            <a:r>
              <a:rPr lang="en" altLang="zh-CN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E.g., ARM Transactional Memory Extension (TME</a:t>
            </a:r>
            <a:r>
              <a:rPr kumimoji="1" lang="en-US" altLang="zh-CN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204AB0-8011-DB4E-9EEE-FE218BF00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pic>
        <p:nvPicPr>
          <p:cNvPr id="5" name="图片 4" descr="蓝色的卡通人物&#10;&#10;中度可信度描述已自动生成">
            <a:extLst>
              <a:ext uri="{FF2B5EF4-FFF2-40B4-BE49-F238E27FC236}">
                <a16:creationId xmlns:a16="http://schemas.microsoft.com/office/drawing/2014/main" id="{E7B758BE-45A2-1845-B4B8-6CB5D7D1A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025" y="3433564"/>
            <a:ext cx="840105" cy="168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6250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4F62C1-3079-E946-AE19-6C60955C5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 little introduction to RTM’s ISA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E76493-A38E-8A4F-9BB1-A3589FFBF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ISA support for transactional memory </a:t>
            </a:r>
          </a:p>
          <a:p>
            <a:r>
              <a:rPr kumimoji="1" lang="en-US" altLang="zh-CN"/>
              <a:t>Recall: Writing with TX is straightforward</a:t>
            </a:r>
          </a:p>
          <a:p>
            <a:pPr lvl="1"/>
            <a:r>
              <a:rPr kumimoji="1" lang="en-US" altLang="zh-CN"/>
              <a:t>Use </a:t>
            </a:r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/>
              <a:t>to mark when a TX starts</a:t>
            </a:r>
          </a:p>
          <a:p>
            <a:pPr lvl="1"/>
            <a:r>
              <a:rPr kumimoji="1" lang="en-US" altLang="zh-CN"/>
              <a:t>Use </a:t>
            </a:r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/>
              <a:t>to commit the TX</a:t>
            </a:r>
          </a:p>
          <a:p>
            <a:r>
              <a:rPr kumimoji="1" lang="en-US" altLang="zh-CN"/>
              <a:t>In RTM, the concept is similar</a:t>
            </a:r>
            <a:r>
              <a:rPr kumimoji="1" lang="zh-CN" altLang="en-US"/>
              <a:t> </a:t>
            </a:r>
            <a:r>
              <a:rPr kumimoji="1" lang="en-US" altLang="zh-CN"/>
              <a:t>(using</a:t>
            </a:r>
            <a:r>
              <a:rPr kumimoji="1" lang="zh-CN" altLang="en-US"/>
              <a:t> </a:t>
            </a:r>
            <a:r>
              <a:rPr kumimoji="1" lang="en-US" altLang="zh-CN"/>
              <a:t>new</a:t>
            </a:r>
            <a:r>
              <a:rPr kumimoji="1" lang="zh-CN" altLang="en-US"/>
              <a:t> </a:t>
            </a:r>
            <a:r>
              <a:rPr kumimoji="1" lang="en-US" altLang="zh-CN"/>
              <a:t>instructions)</a:t>
            </a:r>
          </a:p>
          <a:p>
            <a:pPr lvl="1"/>
            <a:r>
              <a:rPr kumimoji="1" lang="en-US" altLang="zh-CN"/>
              <a:t>Use </a:t>
            </a:r>
            <a:r>
              <a:rPr kumimoji="1" lang="en-US" altLang="zh-CN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xbegin</a:t>
            </a:r>
            <a:r>
              <a:rPr kumimoji="1" lang="en-US" altLang="zh-CN"/>
              <a:t> to mark an RTM execution start</a:t>
            </a:r>
          </a:p>
          <a:p>
            <a:pPr lvl="1"/>
            <a:r>
              <a:rPr kumimoji="1" lang="en-US" altLang="zh-CN"/>
              <a:t>Use </a:t>
            </a:r>
            <a:r>
              <a:rPr kumimoji="1" lang="en-US" altLang="zh-CN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xend</a:t>
            </a:r>
            <a:r>
              <a:rPr kumimoji="1" lang="en-US" altLang="zh-CN"/>
              <a:t> to mark an RTM end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630DFC-ABE1-184A-9283-B45D24349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27901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D321F8-C312-CC42-BFE6-5FB3C63D8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Programming with RTM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C6062B-1621-1543-9967-4EA57F621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If transaction starts successfully</a:t>
            </a:r>
          </a:p>
          <a:p>
            <a:pPr lvl="1"/>
            <a:r>
              <a:rPr kumimoji="1" lang="en-US" altLang="zh-CN"/>
              <a:t>Do work protected by RTM, and then try to commit</a:t>
            </a:r>
          </a:p>
          <a:p>
            <a:r>
              <a:rPr kumimoji="1" lang="en-US" altLang="zh-CN">
                <a:solidFill>
                  <a:schemeClr val="accent6"/>
                </a:solidFill>
              </a:rPr>
              <a:t>Fallback routine to handle abort event</a:t>
            </a:r>
          </a:p>
          <a:p>
            <a:pPr lvl="1"/>
            <a:r>
              <a:rPr kumimoji="1" lang="en-US" altLang="zh-CN">
                <a:solidFill>
                  <a:schemeClr val="accent6"/>
                </a:solidFill>
              </a:rPr>
              <a:t>If abort, system rollback to </a:t>
            </a:r>
            <a:r>
              <a:rPr kumimoji="1" lang="en-US" altLang="zh-CN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xbegin</a:t>
            </a:r>
            <a:r>
              <a:rPr kumimoji="1" lang="en-US" altLang="zh-CN">
                <a:solidFill>
                  <a:schemeClr val="accent6"/>
                </a:solidFill>
              </a:rPr>
              <a:t>, return an abort code</a:t>
            </a:r>
          </a:p>
          <a:p>
            <a:r>
              <a:rPr kumimoji="1" lang="en-US" altLang="zh-CN">
                <a:solidFill>
                  <a:schemeClr val="accent6"/>
                </a:solidFill>
              </a:rPr>
              <a:t>Manually abort inside a transaction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5786B3-435D-7E43-95A4-2EB1F049A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9E0EE53B-E0BF-C247-87D9-AD4E2D39E1F1}"/>
              </a:ext>
            </a:extLst>
          </p:cNvPr>
          <p:cNvGrpSpPr/>
          <p:nvPr/>
        </p:nvGrpSpPr>
        <p:grpSpPr>
          <a:xfrm>
            <a:off x="2607079" y="3442961"/>
            <a:ext cx="3253854" cy="2015657"/>
            <a:chOff x="1327250" y="1671427"/>
            <a:chExt cx="4338472" cy="2687542"/>
          </a:xfrm>
        </p:grpSpPr>
        <p:sp>
          <p:nvSpPr>
            <p:cNvPr id="6" name="Rectangle 8">
              <a:extLst>
                <a:ext uri="{FF2B5EF4-FFF2-40B4-BE49-F238E27FC236}">
                  <a16:creationId xmlns:a16="http://schemas.microsoft.com/office/drawing/2014/main" id="{CC268FB5-114B-684B-897E-42A05AAD3D65}"/>
                </a:ext>
              </a:extLst>
            </p:cNvPr>
            <p:cNvSpPr/>
            <p:nvPr/>
          </p:nvSpPr>
          <p:spPr>
            <a:xfrm>
              <a:off x="1327250" y="1671427"/>
              <a:ext cx="4338472" cy="249408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7" name="Rectangle 9">
              <a:extLst>
                <a:ext uri="{FF2B5EF4-FFF2-40B4-BE49-F238E27FC236}">
                  <a16:creationId xmlns:a16="http://schemas.microsoft.com/office/drawing/2014/main" id="{1701E89B-6A87-864A-92AA-E33DAEEE683C}"/>
                </a:ext>
              </a:extLst>
            </p:cNvPr>
            <p:cNvSpPr/>
            <p:nvPr/>
          </p:nvSpPr>
          <p:spPr>
            <a:xfrm>
              <a:off x="1475914" y="1804424"/>
              <a:ext cx="4092123" cy="2554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500" b="1">
                  <a:latin typeface="Candara"/>
                  <a:cs typeface="Candara"/>
                </a:rPr>
                <a:t>if</a:t>
              </a:r>
              <a:r>
                <a:rPr lang="en-US" altLang="zh-CN" sz="1500">
                  <a:latin typeface="Candara"/>
                  <a:cs typeface="Candara"/>
                </a:rPr>
                <a:t> </a:t>
              </a:r>
              <a:r>
                <a:rPr lang="en-US" altLang="zh-CN" sz="1500" i="1">
                  <a:solidFill>
                    <a:srgbClr val="FF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500" i="1" err="1">
                  <a:solidFill>
                    <a:srgbClr val="FF0000"/>
                  </a:solidFill>
                  <a:latin typeface="Candara"/>
                  <a:cs typeface="Candara"/>
                </a:rPr>
                <a:t>xbegin</a:t>
              </a:r>
              <a:r>
                <a:rPr lang="en-US" altLang="zh-CN" sz="1500">
                  <a:solidFill>
                    <a:srgbClr val="FF0000"/>
                  </a:solidFill>
                  <a:latin typeface="Candara"/>
                  <a:cs typeface="Candara"/>
                </a:rPr>
                <a:t>()</a:t>
              </a:r>
              <a:r>
                <a:rPr lang="zh-CN" altLang="en-US" sz="150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>
                  <a:solidFill>
                    <a:srgbClr val="000000"/>
                  </a:solidFill>
                  <a:latin typeface="Candara"/>
                  <a:cs typeface="Candara"/>
                </a:rPr>
                <a:t>==</a:t>
              </a:r>
              <a:r>
                <a:rPr lang="zh-CN" altLang="en-US" sz="150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>
                  <a:solidFill>
                    <a:srgbClr val="000000"/>
                  </a:solidFill>
                  <a:latin typeface="Candara"/>
                  <a:cs typeface="Candara"/>
                </a:rPr>
                <a:t>_XBEGIN_STARTED: </a:t>
              </a:r>
            </a:p>
            <a:p>
              <a:r>
                <a:rPr lang="en-US" altLang="zh-CN" sz="1500">
                  <a:solidFill>
                    <a:srgbClr val="D9D9D9"/>
                  </a:solidFill>
                  <a:latin typeface="Candara"/>
                  <a:cs typeface="Candara"/>
                </a:rPr>
                <a:t>    </a:t>
              </a:r>
              <a:r>
                <a:rPr lang="zh-CN" altLang="en-US" sz="1500" b="1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 b="1" i="1">
                  <a:solidFill>
                    <a:srgbClr val="D9D9D9"/>
                  </a:solidFill>
                  <a:latin typeface="Candara"/>
                  <a:cs typeface="Candara"/>
                </a:rPr>
                <a:t>if</a:t>
              </a:r>
              <a:r>
                <a:rPr lang="zh-CN" altLang="en-US" sz="1500" i="1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 i="1">
                  <a:solidFill>
                    <a:srgbClr val="D9D9D9"/>
                  </a:solidFill>
                  <a:latin typeface="Candara"/>
                  <a:cs typeface="Candara"/>
                </a:rPr>
                <a:t>conditions:</a:t>
              </a:r>
            </a:p>
            <a:p>
              <a:r>
                <a:rPr lang="zh-CN" altLang="zh-CN" sz="1500" i="1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500" i="1">
                  <a:solidFill>
                    <a:srgbClr val="D9D9D9"/>
                  </a:solidFill>
                  <a:latin typeface="Candara"/>
                  <a:cs typeface="Candara"/>
                </a:rPr>
                <a:t>   </a:t>
              </a:r>
              <a:r>
                <a:rPr lang="zh-CN" altLang="zh-CN" sz="1500" i="1">
                  <a:solidFill>
                    <a:srgbClr val="D9D9D9"/>
                  </a:solidFill>
                  <a:latin typeface="Candara"/>
                  <a:cs typeface="Candara"/>
                </a:rPr>
                <a:t> _</a:t>
              </a:r>
              <a:r>
                <a:rPr lang="en-US" altLang="zh-CN" sz="1500" i="1" err="1">
                  <a:solidFill>
                    <a:srgbClr val="D9D9D9"/>
                  </a:solidFill>
                  <a:latin typeface="Candara"/>
                  <a:cs typeface="Candara"/>
                </a:rPr>
                <a:t>xabort</a:t>
              </a:r>
              <a:r>
                <a:rPr lang="en-US" altLang="zh-CN" sz="1500" i="1">
                  <a:solidFill>
                    <a:srgbClr val="D9D9D9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zh-CN" altLang="zh-CN" sz="1500" i="1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500" i="1">
                  <a:solidFill>
                    <a:srgbClr val="000000"/>
                  </a:solidFill>
                  <a:latin typeface="Candara"/>
                  <a:cs typeface="Candara"/>
                </a:rPr>
                <a:t>      </a:t>
              </a:r>
              <a:r>
                <a:rPr lang="en-US" altLang="zh-CN" sz="1500" i="1">
                  <a:solidFill>
                    <a:srgbClr val="000000"/>
                  </a:solidFill>
                  <a:latin typeface="Candara"/>
                  <a:cs typeface="Candara"/>
                </a:rPr>
                <a:t>critical code</a:t>
              </a:r>
            </a:p>
            <a:p>
              <a:r>
                <a:rPr lang="en-US" altLang="zh-CN" sz="1500" i="1">
                  <a:solidFill>
                    <a:srgbClr val="000000"/>
                  </a:solidFill>
                  <a:latin typeface="Candara"/>
                  <a:cs typeface="Candara"/>
                </a:rPr>
                <a:t>     </a:t>
              </a:r>
              <a:r>
                <a:rPr lang="zh-CN" altLang="zh-CN" sz="1500" i="1">
                  <a:solidFill>
                    <a:srgbClr val="FF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500" i="1" err="1">
                  <a:solidFill>
                    <a:srgbClr val="FF0000"/>
                  </a:solidFill>
                  <a:latin typeface="Candara"/>
                  <a:cs typeface="Candara"/>
                </a:rPr>
                <a:t>xend</a:t>
              </a:r>
              <a:r>
                <a:rPr lang="en-US" altLang="zh-CN" sz="1500" i="1">
                  <a:solidFill>
                    <a:srgbClr val="FF0000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en-US" altLang="zh-CN" sz="1500" b="1" i="1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else</a:t>
              </a:r>
            </a:p>
            <a:p>
              <a:r>
                <a:rPr lang="zh-CN" altLang="zh-CN" sz="1500" i="1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500" i="1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  </a:t>
              </a:r>
              <a:r>
                <a:rPr lang="en-US" altLang="zh-CN" sz="1500" i="1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fallback</a:t>
              </a:r>
              <a:r>
                <a:rPr lang="zh-CN" altLang="en-US" sz="1500" i="1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 i="1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routine</a:t>
              </a:r>
              <a:endParaRPr lang="en-US" altLang="zh-CN" sz="150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endParaRPr>
            </a:p>
            <a:p>
              <a:endParaRPr lang="en-US" altLang="zh-CN" sz="1350">
                <a:latin typeface="Candara"/>
                <a:cs typeface="Candar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439582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D321F8-C312-CC42-BFE6-5FB3C63D8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Programming with RTM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C6062B-1621-1543-9967-4EA57F621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761" y="896720"/>
            <a:ext cx="7591752" cy="3394472"/>
          </a:xfrm>
        </p:spPr>
        <p:txBody>
          <a:bodyPr/>
          <a:lstStyle/>
          <a:p>
            <a:r>
              <a:rPr kumimoji="1" lang="en-US" altLang="zh-CN" dirty="0"/>
              <a:t>If an HTM transaction starts successfully</a:t>
            </a:r>
          </a:p>
          <a:p>
            <a:pPr lvl="1"/>
            <a:r>
              <a:rPr kumimoji="1" lang="en-US" altLang="zh-CN" dirty="0"/>
              <a:t>Do work protected by RTM, and then try to commit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Fallback routine to handle abort event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If abort, CPU </a:t>
            </a:r>
            <a:r>
              <a:rPr kumimoji="1" lang="en-US" altLang="zh-CN" u="sng" dirty="0">
                <a:solidFill>
                  <a:schemeClr val="tx1"/>
                </a:solidFill>
              </a:rPr>
              <a:t>rollbacks</a:t>
            </a:r>
            <a:r>
              <a:rPr kumimoji="1" lang="en-US" altLang="zh-CN" dirty="0">
                <a:solidFill>
                  <a:schemeClr val="tx1"/>
                </a:solidFill>
              </a:rPr>
              <a:t> to line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xbegin</a:t>
            </a:r>
            <a:r>
              <a:rPr kumimoji="1" lang="en-US" altLang="zh-CN" dirty="0">
                <a:solidFill>
                  <a:schemeClr val="tx1"/>
                </a:solidFill>
              </a:rPr>
              <a:t>, return an </a:t>
            </a:r>
            <a:r>
              <a:rPr kumimoji="1" lang="en-US" altLang="zh-CN" u="sng" dirty="0">
                <a:solidFill>
                  <a:schemeClr val="tx1"/>
                </a:solidFill>
              </a:rPr>
              <a:t>abort code</a:t>
            </a:r>
            <a:r>
              <a:rPr kumimoji="1" lang="en-US" altLang="zh-CN" dirty="0">
                <a:solidFill>
                  <a:schemeClr val="tx1"/>
                </a:solidFill>
              </a:rPr>
              <a:t>,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and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 err="1">
                <a:solidFill>
                  <a:schemeClr val="tx1"/>
                </a:solidFill>
              </a:rPr>
              <a:t>goto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fallback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Manually abort inside a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5786B3-435D-7E43-95A4-2EB1F049A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9667628C-853D-7544-90B9-494D8266EB67}"/>
              </a:ext>
            </a:extLst>
          </p:cNvPr>
          <p:cNvGrpSpPr/>
          <p:nvPr/>
        </p:nvGrpSpPr>
        <p:grpSpPr>
          <a:xfrm>
            <a:off x="2607079" y="3442961"/>
            <a:ext cx="3253854" cy="2015657"/>
            <a:chOff x="1327250" y="1671427"/>
            <a:chExt cx="4338472" cy="268754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A952C65-17A9-0844-A585-2F018B750DCF}"/>
                </a:ext>
              </a:extLst>
            </p:cNvPr>
            <p:cNvSpPr/>
            <p:nvPr/>
          </p:nvSpPr>
          <p:spPr>
            <a:xfrm>
              <a:off x="1327250" y="1671427"/>
              <a:ext cx="4338472" cy="249408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DB3E19-5D79-894D-8DCD-16BCBDAC7CA2}"/>
                </a:ext>
              </a:extLst>
            </p:cNvPr>
            <p:cNvSpPr/>
            <p:nvPr/>
          </p:nvSpPr>
          <p:spPr>
            <a:xfrm>
              <a:off x="1475914" y="1804424"/>
              <a:ext cx="4092123" cy="2554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500" b="1" dirty="0">
                  <a:latin typeface="Candara"/>
                  <a:cs typeface="Candara"/>
                </a:rPr>
                <a:t>if</a:t>
              </a:r>
              <a:r>
                <a:rPr lang="en-US" altLang="zh-CN" sz="1500" dirty="0">
                  <a:latin typeface="Candara"/>
                  <a:cs typeface="Candara"/>
                </a:rPr>
                <a:t> </a:t>
              </a:r>
              <a:r>
                <a:rPr lang="en-US" altLang="zh-CN" sz="1500" i="1" dirty="0">
                  <a:solidFill>
                    <a:srgbClr val="00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500" i="1" dirty="0" err="1">
                  <a:solidFill>
                    <a:srgbClr val="000000"/>
                  </a:solidFill>
                  <a:latin typeface="Candara"/>
                  <a:cs typeface="Candara"/>
                </a:rPr>
                <a:t>xbegin</a:t>
              </a:r>
              <a:r>
                <a:rPr lang="en-US" altLang="zh-CN" sz="1500" dirty="0">
                  <a:solidFill>
                    <a:srgbClr val="000000"/>
                  </a:solidFill>
                  <a:latin typeface="Candara"/>
                  <a:cs typeface="Candara"/>
                </a:rPr>
                <a:t>()</a:t>
              </a:r>
              <a:r>
                <a:rPr lang="zh-CN" altLang="en-US" sz="1500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 dirty="0">
                  <a:solidFill>
                    <a:srgbClr val="000000"/>
                  </a:solidFill>
                  <a:latin typeface="Candara"/>
                  <a:cs typeface="Candara"/>
                </a:rPr>
                <a:t>==</a:t>
              </a:r>
              <a:r>
                <a:rPr lang="zh-CN" altLang="en-US" sz="1500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 dirty="0">
                  <a:solidFill>
                    <a:srgbClr val="000000"/>
                  </a:solidFill>
                  <a:latin typeface="Candara"/>
                  <a:cs typeface="Candara"/>
                </a:rPr>
                <a:t>_XBEGIN_STARTED: </a:t>
              </a:r>
            </a:p>
            <a:p>
              <a:r>
                <a:rPr lang="en-US" altLang="zh-CN" sz="1500" dirty="0">
                  <a:solidFill>
                    <a:srgbClr val="000000"/>
                  </a:solidFill>
                  <a:latin typeface="Candara"/>
                  <a:cs typeface="Candara"/>
                </a:rPr>
                <a:t>   </a:t>
              </a:r>
              <a:r>
                <a:rPr lang="en-US" altLang="zh-CN" sz="1500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500" b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 b="1" i="1" dirty="0">
                  <a:solidFill>
                    <a:srgbClr val="D9D9D9"/>
                  </a:solidFill>
                  <a:latin typeface="Candara"/>
                  <a:cs typeface="Candara"/>
                </a:rPr>
                <a:t>if</a:t>
              </a:r>
              <a:r>
                <a:rPr lang="zh-CN" altLang="en-US" sz="1500" i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 i="1" dirty="0">
                  <a:solidFill>
                    <a:srgbClr val="D9D9D9"/>
                  </a:solidFill>
                  <a:latin typeface="Candara"/>
                  <a:cs typeface="Candara"/>
                </a:rPr>
                <a:t>conditions:</a:t>
              </a:r>
            </a:p>
            <a:p>
              <a:r>
                <a:rPr lang="zh-CN" altLang="zh-CN" sz="1500" i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500" i="1" dirty="0">
                  <a:solidFill>
                    <a:srgbClr val="D9D9D9"/>
                  </a:solidFill>
                  <a:latin typeface="Candara"/>
                  <a:cs typeface="Candara"/>
                </a:rPr>
                <a:t>   </a:t>
              </a:r>
              <a:r>
                <a:rPr lang="zh-CN" altLang="zh-CN" sz="1500" i="1" dirty="0">
                  <a:solidFill>
                    <a:srgbClr val="D9D9D9"/>
                  </a:solidFill>
                  <a:latin typeface="Candara"/>
                  <a:cs typeface="Candara"/>
                </a:rPr>
                <a:t> _</a:t>
              </a:r>
              <a:r>
                <a:rPr lang="en-US" altLang="zh-CN" sz="1500" i="1" dirty="0" err="1">
                  <a:solidFill>
                    <a:srgbClr val="D9D9D9"/>
                  </a:solidFill>
                  <a:latin typeface="Candara"/>
                  <a:cs typeface="Candara"/>
                </a:rPr>
                <a:t>xabort</a:t>
              </a:r>
              <a:r>
                <a:rPr lang="en-US" altLang="zh-CN" sz="1500" i="1" dirty="0">
                  <a:solidFill>
                    <a:srgbClr val="D9D9D9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zh-CN" altLang="zh-CN" sz="1500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500" i="1" dirty="0">
                  <a:solidFill>
                    <a:srgbClr val="000000"/>
                  </a:solidFill>
                  <a:latin typeface="Candara"/>
                  <a:cs typeface="Candara"/>
                </a:rPr>
                <a:t>  </a:t>
              </a:r>
              <a:r>
                <a:rPr lang="en-US" altLang="zh-CN" sz="1500" i="1" dirty="0">
                  <a:solidFill>
                    <a:srgbClr val="000000"/>
                  </a:solidFill>
                  <a:latin typeface="Candara"/>
                  <a:cs typeface="Candara"/>
                </a:rPr>
                <a:t>  critical code (</a:t>
              </a:r>
              <a:r>
                <a:rPr lang="en-US" altLang="zh-CN" sz="1500" i="1" dirty="0">
                  <a:solidFill>
                    <a:srgbClr val="FF0000"/>
                  </a:solidFill>
                  <a:latin typeface="Candara"/>
                  <a:cs typeface="Candara"/>
                </a:rPr>
                <a:t>access x</a:t>
              </a:r>
              <a:r>
                <a:rPr lang="en-US" altLang="zh-CN" sz="1500" i="1" dirty="0">
                  <a:solidFill>
                    <a:srgbClr val="000000"/>
                  </a:solidFill>
                  <a:latin typeface="Candara"/>
                  <a:cs typeface="Candara"/>
                </a:rPr>
                <a:t>)</a:t>
              </a:r>
            </a:p>
            <a:p>
              <a:r>
                <a:rPr lang="en-US" altLang="zh-CN" sz="1500" i="1" dirty="0">
                  <a:solidFill>
                    <a:srgbClr val="000000"/>
                  </a:solidFill>
                  <a:latin typeface="Candara"/>
                  <a:cs typeface="Candara"/>
                </a:rPr>
                <a:t>     </a:t>
              </a:r>
              <a:r>
                <a:rPr lang="zh-CN" altLang="zh-CN" sz="1500" i="1" dirty="0">
                  <a:solidFill>
                    <a:srgbClr val="00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500" i="1" dirty="0" err="1">
                  <a:solidFill>
                    <a:srgbClr val="000000"/>
                  </a:solidFill>
                  <a:latin typeface="Candara"/>
                  <a:cs typeface="Candara"/>
                </a:rPr>
                <a:t>xend</a:t>
              </a:r>
              <a:r>
                <a:rPr lang="en-US" altLang="zh-CN" sz="1500" i="1" dirty="0">
                  <a:solidFill>
                    <a:srgbClr val="000000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en-US" altLang="zh-CN" sz="1500" b="1" i="1" dirty="0">
                  <a:latin typeface="Candara"/>
                  <a:cs typeface="Candara"/>
                </a:rPr>
                <a:t>else</a:t>
              </a:r>
            </a:p>
            <a:p>
              <a:r>
                <a:rPr lang="zh-CN" altLang="zh-CN" sz="1500" i="1" dirty="0">
                  <a:latin typeface="Candara"/>
                  <a:cs typeface="Candara"/>
                </a:rPr>
                <a:t> </a:t>
              </a:r>
              <a:r>
                <a:rPr lang="zh-CN" altLang="en-US" sz="1500" i="1" dirty="0">
                  <a:latin typeface="Candara"/>
                  <a:cs typeface="Candara"/>
                </a:rPr>
                <a:t>  </a:t>
              </a:r>
              <a:r>
                <a:rPr lang="en-US" altLang="zh-CN" sz="1500" i="1" dirty="0">
                  <a:solidFill>
                    <a:srgbClr val="FF0000"/>
                  </a:solidFill>
                  <a:latin typeface="Candara"/>
                  <a:cs typeface="Candara"/>
                </a:rPr>
                <a:t>fallback</a:t>
              </a:r>
              <a:r>
                <a:rPr lang="zh-CN" altLang="en-US" sz="1500" i="1" dirty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 i="1" dirty="0">
                  <a:solidFill>
                    <a:srgbClr val="FF0000"/>
                  </a:solidFill>
                  <a:latin typeface="Candara"/>
                  <a:cs typeface="Candara"/>
                </a:rPr>
                <a:t>routine</a:t>
              </a:r>
              <a:endParaRPr lang="en-US" altLang="zh-CN" sz="1500" dirty="0">
                <a:solidFill>
                  <a:srgbClr val="FF0000"/>
                </a:solidFill>
                <a:latin typeface="Candara"/>
                <a:cs typeface="Candara"/>
              </a:endParaRPr>
            </a:p>
            <a:p>
              <a:endParaRPr lang="en-US" altLang="zh-CN" sz="1350" dirty="0">
                <a:latin typeface="Candara"/>
                <a:cs typeface="Candara"/>
              </a:endParaRPr>
            </a:p>
          </p:txBody>
        </p:sp>
      </p:grpSp>
      <p:grpSp>
        <p:nvGrpSpPr>
          <p:cNvPr id="11" name="Group 15">
            <a:extLst>
              <a:ext uri="{FF2B5EF4-FFF2-40B4-BE49-F238E27FC236}">
                <a16:creationId xmlns:a16="http://schemas.microsoft.com/office/drawing/2014/main" id="{8CA49B4D-0EF2-884F-B8D7-404C9235DF4E}"/>
              </a:ext>
            </a:extLst>
          </p:cNvPr>
          <p:cNvGrpSpPr/>
          <p:nvPr/>
        </p:nvGrpSpPr>
        <p:grpSpPr>
          <a:xfrm>
            <a:off x="6223001" y="3840674"/>
            <a:ext cx="1180970" cy="1470730"/>
            <a:chOff x="1327250" y="1671428"/>
            <a:chExt cx="4338472" cy="2494081"/>
          </a:xfrm>
        </p:grpSpPr>
        <p:sp>
          <p:nvSpPr>
            <p:cNvPr id="12" name="Rectangle 17">
              <a:extLst>
                <a:ext uri="{FF2B5EF4-FFF2-40B4-BE49-F238E27FC236}">
                  <a16:creationId xmlns:a16="http://schemas.microsoft.com/office/drawing/2014/main" id="{727CB16B-24F5-6346-8A42-19189301C4EB}"/>
                </a:ext>
              </a:extLst>
            </p:cNvPr>
            <p:cNvSpPr/>
            <p:nvPr/>
          </p:nvSpPr>
          <p:spPr>
            <a:xfrm>
              <a:off x="1327250" y="1671428"/>
              <a:ext cx="4338472" cy="2494081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13" name="Rectangle 18">
              <a:extLst>
                <a:ext uri="{FF2B5EF4-FFF2-40B4-BE49-F238E27FC236}">
                  <a16:creationId xmlns:a16="http://schemas.microsoft.com/office/drawing/2014/main" id="{7448840A-65A9-4C4E-9A58-C9BE7699B217}"/>
                </a:ext>
              </a:extLst>
            </p:cNvPr>
            <p:cNvSpPr/>
            <p:nvPr/>
          </p:nvSpPr>
          <p:spPr>
            <a:xfrm>
              <a:off x="1475915" y="1804424"/>
              <a:ext cx="4092121" cy="6263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>
                  <a:latin typeface="Candara"/>
                  <a:cs typeface="Candara"/>
                </a:rPr>
                <a:t>x = 1</a:t>
              </a:r>
              <a:endParaRPr lang="en-US" altLang="zh-CN" sz="1500">
                <a:latin typeface="Candara"/>
                <a:cs typeface="Candara"/>
              </a:endParaRPr>
            </a:p>
          </p:txBody>
        </p:sp>
      </p:grpSp>
      <p:sp>
        <p:nvSpPr>
          <p:cNvPr id="14" name="Rectangle 19">
            <a:extLst>
              <a:ext uri="{FF2B5EF4-FFF2-40B4-BE49-F238E27FC236}">
                <a16:creationId xmlns:a16="http://schemas.microsoft.com/office/drawing/2014/main" id="{EE4671BD-82DC-0447-BF1E-71FE397D6A63}"/>
              </a:ext>
            </a:extLst>
          </p:cNvPr>
          <p:cNvSpPr/>
          <p:nvPr/>
        </p:nvSpPr>
        <p:spPr>
          <a:xfrm>
            <a:off x="6096001" y="3485999"/>
            <a:ext cx="157268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>
                <a:latin typeface="Candara"/>
                <a:cs typeface="Candara"/>
              </a:rPr>
              <a:t>Another process</a:t>
            </a:r>
            <a:endParaRPr lang="en-US" altLang="zh-CN" sz="135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9838973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61C913-93B0-5E41-AEE0-B330981EC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 how to handle aborts?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A34A40-8270-CE4B-A377-AAC654922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RTM provides new instruction set</a:t>
            </a:r>
          </a:p>
          <a:p>
            <a:pPr lvl="1"/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xbegin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xend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&amp;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xabort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kumimoji="1" lang="en-US" altLang="zh-CN" dirty="0"/>
              <a:t>Problem: RTM cannot guarantee success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4EC213-67F2-DA41-BC22-627066D34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BF9EC20-6A1E-EF4A-8936-A7B603011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327" y="2857501"/>
            <a:ext cx="4925347" cy="229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448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5CCFBE-B4C2-7C41-A513-6197C9C03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Can we use simple retry?  No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F2F227-21B0-C94C-BE0B-EFCA8FC35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Problem: RTM cannot guarantee success </a:t>
            </a:r>
          </a:p>
          <a:p>
            <a:pPr lvl="1"/>
            <a:r>
              <a:rPr kumimoji="1" lang="en-US" altLang="zh-CN" dirty="0"/>
              <a:t>Similar to OCC, code in RTM can be frequently aborted due to conflicts</a:t>
            </a:r>
            <a:endParaRPr kumimoji="1" lang="en-US" altLang="zh-CN" kern="0" dirty="0"/>
          </a:p>
          <a:p>
            <a:r>
              <a:rPr lang="en-US" altLang="zh-CN" kern="0" dirty="0"/>
              <a:t>Must</a:t>
            </a:r>
            <a:r>
              <a:rPr lang="zh-CN" altLang="en-US" kern="0" dirty="0"/>
              <a:t> </a:t>
            </a:r>
            <a:r>
              <a:rPr lang="en-US" altLang="zh-CN" kern="0" dirty="0"/>
              <a:t>switch to </a:t>
            </a:r>
            <a:r>
              <a:rPr lang="en-US" altLang="zh-CN" kern="0" dirty="0">
                <a:solidFill>
                  <a:srgbClr val="C00000"/>
                </a:solidFill>
              </a:rPr>
              <a:t>a fallback path </a:t>
            </a:r>
            <a:r>
              <a:rPr lang="en-US" altLang="zh-CN" kern="0" dirty="0"/>
              <a:t>after </a:t>
            </a:r>
            <a:r>
              <a:rPr lang="en-US" altLang="zh-CN" i="1" kern="0" dirty="0"/>
              <a:t>some</a:t>
            </a:r>
            <a:r>
              <a:rPr lang="en-US" altLang="zh-CN" kern="0" dirty="0"/>
              <a:t> reties</a:t>
            </a:r>
            <a:r>
              <a:rPr lang="zh-CN" altLang="en-US" kern="0" dirty="0"/>
              <a:t> </a:t>
            </a:r>
            <a:r>
              <a:rPr lang="en-US" altLang="zh-CN" kern="0" dirty="0"/>
              <a:t>(e.g.,</a:t>
            </a:r>
            <a:r>
              <a:rPr lang="zh-CN" altLang="en-US" kern="0" dirty="0"/>
              <a:t> </a:t>
            </a:r>
            <a:r>
              <a:rPr lang="en-US" altLang="zh-CN" kern="0" dirty="0"/>
              <a:t>using</a:t>
            </a:r>
            <a:r>
              <a:rPr lang="zh-CN" altLang="en-US" kern="0" dirty="0"/>
              <a:t> </a:t>
            </a:r>
            <a:r>
              <a:rPr lang="en-US" altLang="zh-CN" kern="0" dirty="0"/>
              <a:t>a</a:t>
            </a:r>
            <a:r>
              <a:rPr lang="zh-CN" altLang="en-US" kern="0" dirty="0"/>
              <a:t> </a:t>
            </a:r>
            <a:r>
              <a:rPr lang="en-US" altLang="zh-CN" kern="0" dirty="0"/>
              <a:t>counter)</a:t>
            </a:r>
          </a:p>
          <a:p>
            <a:pPr lvl="1"/>
            <a:r>
              <a:rPr kumimoji="1" lang="en-US" altLang="zh-CN" kern="0" dirty="0"/>
              <a:t>E.g., degrade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to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use lock in the fallback path; typically use global locking to simplify coding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5599D7-9873-594E-94C7-85027BF2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  <p:pic>
        <p:nvPicPr>
          <p:cNvPr id="5" name="内容占位符 5">
            <a:extLst>
              <a:ext uri="{FF2B5EF4-FFF2-40B4-BE49-F238E27FC236}">
                <a16:creationId xmlns:a16="http://schemas.microsoft.com/office/drawing/2014/main" id="{3490F598-9653-BF4A-B5C3-8CF168D06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730" y="3184708"/>
            <a:ext cx="4860540" cy="211225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EB25023-C564-1547-BDC1-2A649288A7DE}"/>
              </a:ext>
            </a:extLst>
          </p:cNvPr>
          <p:cNvSpPr txBox="1"/>
          <p:nvPr/>
        </p:nvSpPr>
        <p:spPr>
          <a:xfrm>
            <a:off x="5155265" y="3375959"/>
            <a:ext cx="3434782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440" kern="0">
                <a:solidFill>
                  <a:schemeClr val="accent1"/>
                </a:solidFill>
              </a:rPr>
              <a:t>check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lock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status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to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avoid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conflict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with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fallback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handlers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on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other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CPU</a:t>
            </a:r>
            <a:endParaRPr lang="zh-CN" altLang="en-US" sz="144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8375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017012-BD7A-6940-A162-D0EA5F33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RTM cannot guarantee success? Fun facts about the hardware implementation of RTM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513CD2-FBDB-F246-BA0B-612292A228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benefits of RTM</a:t>
            </a:r>
          </a:p>
          <a:p>
            <a:pPr lvl="1"/>
            <a:r>
              <a:rPr kumimoji="1" lang="en-US" altLang="zh-CN" dirty="0"/>
              <a:t>Memory operations between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xbegin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&amp;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xend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kumimoji="1" lang="en-US" altLang="zh-CN" dirty="0">
                <a:cs typeface="Courier New" panose="02070309020205020404" pitchFamily="49" charset="0"/>
              </a:rPr>
              <a:t>satisfy ACI properties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No need to implement OCC / 2PL manually 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High performance if no abort happens </a:t>
            </a:r>
          </a:p>
          <a:p>
            <a:r>
              <a:rPr kumimoji="1" lang="en-US" altLang="zh-CN" dirty="0">
                <a:cs typeface="Courier New" panose="02070309020205020404" pitchFamily="49" charset="0"/>
              </a:rPr>
              <a:t>Drawbacks</a:t>
            </a:r>
          </a:p>
          <a:p>
            <a:pPr lvl="1"/>
            <a:r>
              <a:rPr kumimoji="1" lang="en-US" altLang="zh-CN" dirty="0"/>
              <a:t>Cannot guarantee success</a:t>
            </a:r>
            <a:endParaRPr kumimoji="1" lang="en-US" altLang="zh-CN" dirty="0">
              <a:cs typeface="Courier New" panose="020703090202050204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66D7FA-0390-CF46-AFF1-5570D22D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46335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017012-BD7A-6940-A162-D0EA5F33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Implementation of RTM: OCC!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513CD2-FBDB-F246-BA0B-612292A22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1302127"/>
            <a:ext cx="7406640" cy="3921143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cs typeface="Courier New" panose="02070309020205020404" pitchFamily="49" charset="0"/>
              </a:rPr>
              <a:t>Background: Intel implements RTM using </a:t>
            </a:r>
            <a:r>
              <a:rPr kumimoji="1" lang="en-US" altLang="zh-CN" dirty="0">
                <a:solidFill>
                  <a:srgbClr val="C00000"/>
                </a:solidFill>
                <a:cs typeface="Courier New" panose="02070309020205020404" pitchFamily="49" charset="0"/>
              </a:rPr>
              <a:t>OCC 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Use CPU cache to track the </a:t>
            </a:r>
            <a:r>
              <a:rPr kumimoji="1" lang="en-US" altLang="zh-CN" b="1" dirty="0">
                <a:solidFill>
                  <a:schemeClr val="accent1"/>
                </a:solidFill>
                <a:cs typeface="Courier New" panose="02070309020205020404" pitchFamily="49" charset="0"/>
              </a:rPr>
              <a:t>read/write sets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How to detect conflicts? Based on cache coherence protocols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66D7FA-0390-CF46-AFF1-5570D22D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  <p:pic>
        <p:nvPicPr>
          <p:cNvPr id="1026" name="Picture 2" descr="GT Explains: What is a CPU Cache, What Does it Do">
            <a:extLst>
              <a:ext uri="{FF2B5EF4-FFF2-40B4-BE49-F238E27FC236}">
                <a16:creationId xmlns:a16="http://schemas.microsoft.com/office/drawing/2014/main" id="{169CEA29-DF03-044B-A3D1-A6323FA5F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566" y="3247411"/>
            <a:ext cx="2009023" cy="140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下箭头 4">
            <a:extLst>
              <a:ext uri="{FF2B5EF4-FFF2-40B4-BE49-F238E27FC236}">
                <a16:creationId xmlns:a16="http://schemas.microsoft.com/office/drawing/2014/main" id="{D2550357-D296-1E07-0946-F1B870E43EE4}"/>
              </a:ext>
            </a:extLst>
          </p:cNvPr>
          <p:cNvSpPr/>
          <p:nvPr/>
        </p:nvSpPr>
        <p:spPr>
          <a:xfrm>
            <a:off x="2627784" y="2626540"/>
            <a:ext cx="648072" cy="461919"/>
          </a:xfrm>
          <a:prstGeom prst="downArrow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328750D-8A3A-ABF8-A607-657641BBD922}"/>
              </a:ext>
            </a:extLst>
          </p:cNvPr>
          <p:cNvSpPr txBox="1"/>
          <p:nvPr/>
        </p:nvSpPr>
        <p:spPr>
          <a:xfrm>
            <a:off x="1891146" y="3361556"/>
            <a:ext cx="4662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cs typeface="Courier New" panose="02070309020205020404" pitchFamily="49" charset="0"/>
              </a:rPr>
              <a:t>Key to high performance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024950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44E9DE-9EF6-A840-AA59-DB83D6BA7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Issue: Limited working set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6ECE1C-DE3C-734C-B320-E0F3F7FF3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Reason: CPU has limited cache size</a:t>
            </a:r>
          </a:p>
          <a:p>
            <a:r>
              <a:rPr kumimoji="1" lang="en-US" altLang="zh-CN"/>
              <a:t>How big is the RTM </a:t>
            </a:r>
            <a:r>
              <a:rPr kumimoji="1" lang="en-US" altLang="zh-CN">
                <a:solidFill>
                  <a:schemeClr val="accent1"/>
                </a:solidFill>
              </a:rPr>
              <a:t>read/write sets</a:t>
            </a:r>
            <a:r>
              <a:rPr kumimoji="1" lang="en-US" altLang="zh-CN"/>
              <a:t>? </a:t>
            </a:r>
          </a:p>
          <a:p>
            <a:pPr lvl="1"/>
            <a:r>
              <a:rPr kumimoji="1" lang="en-US" altLang="zh-CN"/>
              <a:t>Depends</a:t>
            </a:r>
            <a:r>
              <a:rPr kumimoji="1" lang="zh-CN" altLang="en-US"/>
              <a:t> </a:t>
            </a:r>
            <a:r>
              <a:rPr kumimoji="1" lang="en-US" altLang="zh-CN"/>
              <a:t>on various factors</a:t>
            </a:r>
          </a:p>
          <a:p>
            <a:pPr lvl="2"/>
            <a:r>
              <a:rPr kumimoji="1" lang="en-US" altLang="zh-CN"/>
              <a:t>Hardware setup (e.g., CPU cache size)</a:t>
            </a:r>
          </a:p>
          <a:p>
            <a:pPr lvl="2"/>
            <a:r>
              <a:rPr kumimoji="1" lang="en-US" altLang="zh-CN"/>
              <a:t>Access pattern: read or write</a:t>
            </a:r>
          </a:p>
          <a:p>
            <a:pPr lvl="2"/>
            <a:r>
              <a:rPr kumimoji="1" lang="en-US" altLang="zh-CN"/>
              <a:t>L1 cache tracks all</a:t>
            </a:r>
            <a:r>
              <a:rPr kumimoji="1" lang="zh-CN" altLang="en-US"/>
              <a:t> </a:t>
            </a:r>
            <a:r>
              <a:rPr kumimoji="1" lang="en-US" altLang="zh-CN"/>
              <a:t>the writes</a:t>
            </a:r>
          </a:p>
          <a:p>
            <a:pPr lvl="2"/>
            <a:r>
              <a:rPr kumimoji="1" lang="en-US" altLang="zh-CN"/>
              <a:t>L2, or L3 to tracks all</a:t>
            </a:r>
            <a:r>
              <a:rPr kumimoji="1" lang="zh-CN" altLang="en-US"/>
              <a:t> </a:t>
            </a:r>
            <a:r>
              <a:rPr kumimoji="1" lang="en-US" altLang="zh-CN"/>
              <a:t>the</a:t>
            </a:r>
            <a:r>
              <a:rPr kumimoji="1" lang="zh-CN" altLang="en-US"/>
              <a:t> </a:t>
            </a:r>
            <a:r>
              <a:rPr kumimoji="1" lang="en-US" altLang="zh-CN"/>
              <a:t>reads</a:t>
            </a:r>
          </a:p>
          <a:p>
            <a:pPr lvl="2"/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C1AB19-2416-DB40-90F2-958EAE4B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CB58CED-F791-4C45-9166-539AC8A14F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688" y="2726595"/>
            <a:ext cx="3124200" cy="220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8016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840F94-E57C-E043-B98F-BB80099FD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Issue: External events break the RTM execution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062BE6-6086-7148-BD1C-1BA41949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HTM TX cannot run a very long time </a:t>
            </a:r>
          </a:p>
          <a:p>
            <a:pPr lvl="1"/>
            <a:r>
              <a:rPr kumimoji="1" lang="en-US" altLang="zh-CN" dirty="0"/>
              <a:t>The longer the execution, the higher the </a:t>
            </a:r>
            <a:r>
              <a:rPr lang="en-US" altLang="zh-CN" dirty="0"/>
              <a:t>probability a TX aborts </a:t>
            </a:r>
          </a:p>
          <a:p>
            <a:r>
              <a:rPr lang="en-US" altLang="zh-CN" dirty="0"/>
              <a:t>Affected by external events, because cache is evicted </a:t>
            </a:r>
          </a:p>
          <a:p>
            <a:pPr lvl="1"/>
            <a:r>
              <a:rPr lang="en-US" altLang="zh-CN" dirty="0"/>
              <a:t>Network IO, interrupt, etc.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E7B786-A71F-E543-BEDE-15360675D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E5AFDC8-33BA-A24D-B0EC-0A74315B8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187" y="3051922"/>
            <a:ext cx="3206359" cy="217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705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23BBAA-BD1A-CBA2-4BF8-0744E2D6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Hardware vs. Software-based OCC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04E97C-91ED-5868-EBAB-6197A2332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Naïve: using HTM to execute the in-memory transaction </a:t>
            </a:r>
          </a:p>
          <a:p>
            <a:pPr lvl="1"/>
            <a:r>
              <a:rPr kumimoji="1" lang="en-US" altLang="zh-CN" err="1"/>
              <a:t>Smallbank</a:t>
            </a:r>
            <a:r>
              <a:rPr kumimoji="1" lang="en-US" altLang="zh-CN"/>
              <a:t>: transfer &amp;. Audit </a:t>
            </a:r>
          </a:p>
          <a:p>
            <a:pPr lvl="1"/>
            <a:r>
              <a:rPr kumimoji="1" lang="en-US" altLang="zh-CN"/>
              <a:t>TPC-C: much complex, insert 10+ orders and update 10+ stocks</a:t>
            </a:r>
          </a:p>
          <a:p>
            <a:r>
              <a:rPr kumimoji="1" lang="en-US" altLang="zh-CN"/>
              <a:t>Silo@SOSP’13: the fastest in-memory OCC implementation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0AA9A95-02FB-05A2-7039-C5881878E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8E89D6F-BB56-4F42-6342-0BDCF4A7B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6036" y="3011466"/>
            <a:ext cx="3221496" cy="224993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8ED1023-4C76-1DD0-51D2-8699FB45F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058" y="3026601"/>
            <a:ext cx="3134907" cy="218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9386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2CD86E-A62B-C541-ACB0-06165A766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 of HTM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3069E4-41B0-0041-B0C7-1B2774DD3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/>
          <a:lstStyle/>
          <a:p>
            <a:r>
              <a:rPr kumimoji="1" lang="en-US" altLang="zh-CN" dirty="0"/>
              <a:t>Hardware support for transactional memory</a:t>
            </a:r>
          </a:p>
          <a:p>
            <a:pPr lvl="1"/>
            <a:r>
              <a:rPr kumimoji="1" lang="en-US" altLang="zh-CN" dirty="0"/>
              <a:t>Easy programming model for the programmer (no need to wrap transaction in read/write API of the transaction) </a:t>
            </a:r>
          </a:p>
          <a:p>
            <a:pPr lvl="2"/>
            <a:r>
              <a:rPr kumimoji="1" lang="en-US" altLang="zh-CN" dirty="0"/>
              <a:t>As long as the programmer do the in-memory computations, e.g., in-memory database</a:t>
            </a:r>
          </a:p>
          <a:p>
            <a:pPr lvl="1"/>
            <a:r>
              <a:rPr kumimoji="1" lang="en-US" altLang="zh-CN" dirty="0"/>
              <a:t>Good performance if using properly</a:t>
            </a:r>
          </a:p>
          <a:p>
            <a:pPr lvl="2"/>
            <a:r>
              <a:rPr kumimoji="1" lang="en-US" altLang="zh-CN" dirty="0"/>
              <a:t>No need for locking &amp; atomic operations </a:t>
            </a:r>
          </a:p>
          <a:p>
            <a:pPr lvl="1"/>
            <a:r>
              <a:rPr kumimoji="1" lang="en-US" altLang="zh-CN" dirty="0"/>
              <a:t>However, the programmer should handle its pitfalls</a:t>
            </a:r>
          </a:p>
          <a:p>
            <a:r>
              <a:rPr kumimoji="1" lang="en-US" altLang="zh-CN" dirty="0"/>
              <a:t>It is an application of OCC (in the hardware) </a:t>
            </a:r>
          </a:p>
          <a:p>
            <a:pPr lvl="1"/>
            <a:r>
              <a:rPr lang="en" altLang="zh-CN" dirty="0"/>
              <a:t>OCC is a general technique that can be applied to many fields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59A1A0-299A-F84D-BE61-203E585E1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23194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C4F3C-4558-A916-66AD-306485F85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73DA1F-B77A-41CF-24DC-46F972ACC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53AB216-0290-8D28-05BE-BC382C1CF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2353444"/>
            <a:ext cx="74866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Put it all together: Transactions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DE214FC-6853-E554-6741-3E39A18DCE5D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4964538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Widely used transaction (TX)s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file system</a:t>
              </a:r>
              <a:endParaRPr lang="zh-CN" altLang="en-US" sz="160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database</a:t>
              </a:r>
              <a:endParaRPr lang="zh-CN" altLang="en-US" sz="160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00"/>
                    </a:solidFill>
                  </a:rPr>
                  <a:t>…</a:t>
                </a:r>
                <a:endParaRPr lang="zh-CN" altLang="en-US" sz="240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caching</a:t>
              </a:r>
              <a:endParaRPr lang="zh-CN" altLang="en-US" sz="160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rgbClr val="000000"/>
                  </a:solidFill>
                </a:rPr>
                <a:t>Balance</a:t>
              </a:r>
              <a:endParaRPr lang="zh-CN" altLang="en-US" sz="12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Internet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CDN</a:t>
              </a:r>
              <a:endParaRPr lang="zh-CN" altLang="en-US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rgbClr val="000000"/>
                  </a:solidFill>
                </a:rPr>
                <a:t>Message queue</a:t>
              </a:r>
              <a:endParaRPr lang="zh-CN" altLang="en-US" sz="120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19" y="1209408"/>
            <a:ext cx="1817874" cy="11889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FF6BEF-2854-254B-9897-02E41887CED9}"/>
              </a:ext>
            </a:extLst>
          </p:cNvPr>
          <p:cNvSpPr/>
          <p:nvPr/>
        </p:nvSpPr>
        <p:spPr>
          <a:xfrm>
            <a:off x="5436635" y="122116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C958EAC8-2BE4-5B45-B03D-03FCED50D1BF}"/>
              </a:ext>
            </a:extLst>
          </p:cNvPr>
          <p:cNvSpPr/>
          <p:nvPr/>
        </p:nvSpPr>
        <p:spPr>
          <a:xfrm>
            <a:off x="5858859" y="282775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B278B5DB-2464-304E-9FCD-58BAB7405918}"/>
              </a:ext>
            </a:extLst>
          </p:cNvPr>
          <p:cNvSpPr/>
          <p:nvPr/>
        </p:nvSpPr>
        <p:spPr>
          <a:xfrm>
            <a:off x="5851445" y="4298712"/>
            <a:ext cx="867548" cy="978939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FDE474FA-AFA9-AF41-A13C-9C8D6B5C8960}"/>
              </a:ext>
            </a:extLst>
          </p:cNvPr>
          <p:cNvSpPr/>
          <p:nvPr/>
        </p:nvSpPr>
        <p:spPr>
          <a:xfrm>
            <a:off x="2621771" y="1186391"/>
            <a:ext cx="626769" cy="228296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E63E5423-FBB9-F645-AB68-2BDEBE3B5AE1}"/>
              </a:ext>
            </a:extLst>
          </p:cNvPr>
          <p:cNvSpPr/>
          <p:nvPr/>
        </p:nvSpPr>
        <p:spPr>
          <a:xfrm>
            <a:off x="2557520" y="1437927"/>
            <a:ext cx="28721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000" dirty="0">
                <a:solidFill>
                  <a:srgbClr val="000000"/>
                </a:solidFill>
              </a:rPr>
              <a:t>All can use TX to manager data!</a:t>
            </a:r>
          </a:p>
          <a:p>
            <a:pPr lvl="1"/>
            <a:r>
              <a:rPr kumimoji="1" lang="en-US" altLang="zh-CN" sz="2000" dirty="0">
                <a:solidFill>
                  <a:srgbClr val="000000"/>
                </a:solidFill>
              </a:rPr>
              <a:t>e.g., FS meta data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717091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DD0A69-8886-934D-AF5E-51B780BCE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Widely used transaction (TX)s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1FE6CE-2146-A548-ABDC-E613EA9FD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022D7E9-7ADF-F14D-A667-231334A8EA23}"/>
              </a:ext>
            </a:extLst>
          </p:cNvPr>
          <p:cNvSpPr txBox="1"/>
          <p:nvPr/>
        </p:nvSpPr>
        <p:spPr>
          <a:xfrm>
            <a:off x="5188805" y="4124966"/>
            <a:ext cx="4663440" cy="1282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if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item.count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&gt; 0: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i</a:t>
            </a:r>
            <a:r>
              <a:rPr lang="en-US" altLang="zh-CN" sz="18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tem.count</a:t>
            </a:r>
            <a:r>
              <a:rPr lang="en-US" altLang="zh-CN" sz="18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-= 1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18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</a:t>
            </a:r>
            <a:r>
              <a:rPr lang="en-US" altLang="zh-CN" sz="18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Cart.add</a:t>
            </a:r>
            <a:r>
              <a:rPr lang="en-US" altLang="zh-CN" sz="18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(item)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3DDD9AE-C33B-8343-B96E-304352C29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38033"/>
            <a:ext cx="4215560" cy="2554885"/>
          </a:xfrm>
          <a:prstGeom prst="rect">
            <a:avLst/>
          </a:prstGeom>
        </p:spPr>
      </p:pic>
      <p:sp>
        <p:nvSpPr>
          <p:cNvPr id="10" name="任意形状 9">
            <a:extLst>
              <a:ext uri="{FF2B5EF4-FFF2-40B4-BE49-F238E27FC236}">
                <a16:creationId xmlns:a16="http://schemas.microsoft.com/office/drawing/2014/main" id="{7438229F-973B-6741-AB49-C736BB9EDFEA}"/>
              </a:ext>
            </a:extLst>
          </p:cNvPr>
          <p:cNvSpPr/>
          <p:nvPr/>
        </p:nvSpPr>
        <p:spPr>
          <a:xfrm>
            <a:off x="3976021" y="3429628"/>
            <a:ext cx="1212784" cy="866052"/>
          </a:xfrm>
          <a:custGeom>
            <a:avLst/>
            <a:gdLst>
              <a:gd name="connsiteX0" fmla="*/ 0 w 1212784"/>
              <a:gd name="connsiteY0" fmla="*/ 0 h 866052"/>
              <a:gd name="connsiteX1" fmla="*/ 616017 w 1212784"/>
              <a:gd name="connsiteY1" fmla="*/ 231007 h 866052"/>
              <a:gd name="connsiteX2" fmla="*/ 481264 w 1212784"/>
              <a:gd name="connsiteY2" fmla="*/ 789272 h 866052"/>
              <a:gd name="connsiteX3" fmla="*/ 1212784 w 1212784"/>
              <a:gd name="connsiteY3" fmla="*/ 847023 h 866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784" h="866052">
                <a:moveTo>
                  <a:pt x="0" y="0"/>
                </a:moveTo>
                <a:cubicBezTo>
                  <a:pt x="267903" y="49731"/>
                  <a:pt x="535806" y="99462"/>
                  <a:pt x="616017" y="231007"/>
                </a:cubicBezTo>
                <a:cubicBezTo>
                  <a:pt x="696228" y="362552"/>
                  <a:pt x="381803" y="686603"/>
                  <a:pt x="481264" y="789272"/>
                </a:cubicBezTo>
                <a:cubicBezTo>
                  <a:pt x="580725" y="891941"/>
                  <a:pt x="896754" y="869482"/>
                  <a:pt x="1212784" y="84702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6FDF135-4809-104F-88F1-51F010DBF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870" y="3482874"/>
            <a:ext cx="394301" cy="39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27886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61727C-F840-F74B-A96B-6075E789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a transaction?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AB4A09-49CE-F644-869D-4A888D1D0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An abstraction to manage the data</a:t>
            </a:r>
          </a:p>
          <a:p>
            <a:r>
              <a:rPr kumimoji="1" lang="en-US" altLang="zh-CN" dirty="0">
                <a:ea typeface="宋体" panose="02010600030101010101" pitchFamily="2" charset="-122"/>
              </a:rPr>
              <a:t>Data is also an abstract concept, can be arbitrary computing data. Concrete examples including: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Key-value store entries 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File system metadata (e.g., directory,, </a:t>
            </a:r>
            <a:r>
              <a:rPr kumimoji="1" lang="en-US" altLang="zh-CN" dirty="0" err="1">
                <a:ea typeface="宋体" panose="02010600030101010101" pitchFamily="2" charset="-122"/>
              </a:rPr>
              <a:t>inode</a:t>
            </a:r>
            <a:r>
              <a:rPr kumimoji="1" lang="en-US" altLang="zh-CN" dirty="0">
                <a:ea typeface="宋体" panose="02010600030101010101" pitchFamily="2" charset="-122"/>
              </a:rPr>
              <a:t>, </a:t>
            </a:r>
            <a:r>
              <a:rPr kumimoji="1" lang="en-US" altLang="zh-CN" dirty="0" err="1">
                <a:ea typeface="宋体" panose="02010600030101010101" pitchFamily="2" charset="-122"/>
              </a:rPr>
              <a:t>etc</a:t>
            </a:r>
            <a:r>
              <a:rPr kumimoji="1" lang="en-US" altLang="zh-CN" dirty="0">
                <a:ea typeface="宋体" panose="02010600030101010101" pitchFamily="2" charset="-122"/>
              </a:rPr>
              <a:t>)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Processor’s metadata (e.g., child processors)</a:t>
            </a:r>
          </a:p>
          <a:p>
            <a:r>
              <a:rPr kumimoji="1" lang="en-US" altLang="zh-CN" dirty="0"/>
              <a:t>Look like similar program, with data managed by the TX system, and extra mark to denote the start/end of a TX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9D7565-879B-C14B-A5CE-B804947E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9903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2F387E-8151-2642-852C-07D4E253D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special of TX? It provides ACID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3E73F9-48FA-1A4E-96A9-2BA0AD6AB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651875" cy="3771636"/>
          </a:xfrm>
        </p:spPr>
        <p:txBody>
          <a:bodyPr/>
          <a:lstStyle/>
          <a:p>
            <a:r>
              <a:rPr kumimoji="1" lang="en-US" altLang="zh-CN" b="0" dirty="0"/>
              <a:t>The program btw 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 &amp;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 } </a:t>
            </a:r>
            <a:r>
              <a:rPr kumimoji="1" lang="en-US" altLang="zh-CN" b="0" dirty="0"/>
              <a:t>has the following properties: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Atomicity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Consistency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Isolation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Durability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  <p:pic>
        <p:nvPicPr>
          <p:cNvPr id="5" name="Picture 2" descr="What Is Design for Reliability (DfR)? | Ansys Blog">
            <a:extLst>
              <a:ext uri="{FF2B5EF4-FFF2-40B4-BE49-F238E27FC236}">
                <a16:creationId xmlns:a16="http://schemas.microsoft.com/office/drawing/2014/main" id="{48B69CC8-D2C8-1C48-BEEB-3FF27F166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57104"/>
            <a:ext cx="2602632" cy="17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93F7819-7B94-C843-BB53-0B831A73DC38}"/>
              </a:ext>
            </a:extLst>
          </p:cNvPr>
          <p:cNvSpPr/>
          <p:nvPr/>
        </p:nvSpPr>
        <p:spPr>
          <a:xfrm>
            <a:off x="4278480" y="1869526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5DC6C51-7793-4546-B30F-F93E7EC71B4C}"/>
              </a:ext>
            </a:extLst>
          </p:cNvPr>
          <p:cNvSpPr/>
          <p:nvPr/>
        </p:nvSpPr>
        <p:spPr>
          <a:xfrm>
            <a:off x="4283968" y="1911538"/>
            <a:ext cx="170431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C7D9F9A-B396-4E4C-BB00-01EF16A63968}"/>
              </a:ext>
            </a:extLst>
          </p:cNvPr>
          <p:cNvSpPr/>
          <p:nvPr/>
        </p:nvSpPr>
        <p:spPr>
          <a:xfrm>
            <a:off x="4132946" y="3899078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Application program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72DB180-E984-064C-8CBB-8CEB59E978C2}"/>
              </a:ext>
            </a:extLst>
          </p:cNvPr>
          <p:cNvSpPr/>
          <p:nvPr/>
        </p:nvSpPr>
        <p:spPr>
          <a:xfrm>
            <a:off x="4278480" y="2209428"/>
            <a:ext cx="1800200" cy="1224136"/>
          </a:xfrm>
          <a:prstGeom prst="rect">
            <a:avLst/>
          </a:prstGeom>
          <a:noFill/>
          <a:ln w="381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FBBC415-62C9-7140-BE07-D73E0D0E83B8}"/>
              </a:ext>
            </a:extLst>
          </p:cNvPr>
          <p:cNvSpPr/>
          <p:nvPr/>
        </p:nvSpPr>
        <p:spPr>
          <a:xfrm rot="5400000">
            <a:off x="5888884" y="2604035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ACID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09301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Atomicity: All-or-nothing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865A71-3D1B-C949-8644-5C24E013A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4701"/>
            <a:ext cx="8101013" cy="382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16E3760-0762-454A-8A41-3C87DDF79ED5}"/>
              </a:ext>
            </a:extLst>
          </p:cNvPr>
          <p:cNvSpPr/>
          <p:nvPr/>
        </p:nvSpPr>
        <p:spPr>
          <a:xfrm>
            <a:off x="2699792" y="3145532"/>
            <a:ext cx="2160240" cy="576064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5593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83C228-F435-974C-842C-829FB7B36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Isolation &amp; Durability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A0A36E-AEA5-2848-A3CB-D9F177A95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Isolation: Two concurrently transactions are isolated </a:t>
            </a:r>
          </a:p>
          <a:p>
            <a:pPr lvl="1"/>
            <a:r>
              <a:rPr kumimoji="1" lang="en-US" altLang="zh-CN" dirty="0"/>
              <a:t>E.g., not viewing the intermediate results of another TX</a:t>
            </a:r>
          </a:p>
          <a:p>
            <a:pPr lvl="1"/>
            <a:r>
              <a:rPr kumimoji="1" lang="en-US" altLang="zh-CN" dirty="0"/>
              <a:t>Avoid the race conditions 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r>
              <a:rPr kumimoji="1" lang="en-US" altLang="zh-CN" dirty="0"/>
              <a:t>Durability</a:t>
            </a:r>
          </a:p>
          <a:p>
            <a:pPr lvl="1"/>
            <a:r>
              <a:rPr kumimoji="1" lang="en-US" altLang="zh-CN" dirty="0"/>
              <a:t>Once a transaction is committed, its changes (e.g., writes) must durably stored to a persistent storage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86A546-0DDF-314C-87ED-78190BF14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37332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Consistency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Transaction must change the data from a consistent state to another</a:t>
            </a:r>
          </a:p>
          <a:p>
            <a:pPr lvl="1"/>
            <a:r>
              <a:rPr kumimoji="1" lang="en-US" altLang="zh-CN" dirty="0"/>
              <a:t>What is consistent is </a:t>
            </a:r>
            <a:r>
              <a:rPr kumimoji="1" lang="en-US" altLang="zh-CN" b="1" dirty="0">
                <a:solidFill>
                  <a:srgbClr val="BE384B"/>
                </a:solidFill>
              </a:rPr>
              <a:t>defined by the applications</a:t>
            </a:r>
          </a:p>
          <a:p>
            <a:pPr lvl="1">
              <a:spcAft>
                <a:spcPts val="600"/>
              </a:spcAft>
            </a:pPr>
            <a:r>
              <a:rPr kumimoji="1" lang="en-US" altLang="zh-CN" dirty="0"/>
              <a:t>E.g., transfer should leave the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sum(bank[a] + bank[b]) </a:t>
            </a:r>
            <a:r>
              <a:rPr kumimoji="1" lang="en-US" altLang="zh-CN" b="1" dirty="0">
                <a:solidFill>
                  <a:srgbClr val="BE384B"/>
                </a:solidFill>
              </a:rPr>
              <a:t>unchanged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Transaction alone is not sufficient for application consistency </a:t>
            </a:r>
          </a:p>
          <a:p>
            <a:pPr lvl="1"/>
            <a:r>
              <a:rPr kumimoji="1" lang="en-US" altLang="zh-CN" dirty="0"/>
              <a:t>E.g., If the programmer writes the incorrect program. </a:t>
            </a:r>
          </a:p>
          <a:p>
            <a:pPr lvl="2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bank[a] = bank[a] - amt * 2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6AE74B2-7A01-EA4C-A3B7-2746885E6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40" y="3749106"/>
            <a:ext cx="5040560" cy="167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40960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1DEE82-8DD5-C04B-9A8B-A2D4B9B34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Enforcing ACID properties (in the single-machine case)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C833C4-8610-1F42-AB7B-8D1600B9E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Enforcing A &amp; D:</a:t>
            </a:r>
          </a:p>
          <a:p>
            <a:pPr lvl="1"/>
            <a:r>
              <a:rPr kumimoji="1" lang="en-US" altLang="zh-CN" dirty="0"/>
              <a:t>Logging and recovery (see the last last lecture)</a:t>
            </a:r>
          </a:p>
          <a:p>
            <a:pPr>
              <a:buFontTx/>
              <a:buChar char="-"/>
            </a:pPr>
            <a:r>
              <a:rPr kumimoji="1" lang="en-US" altLang="zh-CN" dirty="0"/>
              <a:t>Enforcing C:</a:t>
            </a:r>
          </a:p>
          <a:p>
            <a:pPr lvl="1">
              <a:buFontTx/>
              <a:buChar char="-"/>
            </a:pPr>
            <a:r>
              <a:rPr lang="en-US" altLang="zh-CN" dirty="0"/>
              <a:t>Database constraint system (not covered in this class)</a:t>
            </a:r>
          </a:p>
          <a:p>
            <a:r>
              <a:rPr kumimoji="1" lang="en-US" altLang="zh-CN" dirty="0"/>
              <a:t>Enforcing I:</a:t>
            </a:r>
          </a:p>
          <a:p>
            <a:pPr lvl="1">
              <a:buFontTx/>
              <a:buChar char="-"/>
            </a:pPr>
            <a:r>
              <a:rPr kumimoji="1" lang="en-US" altLang="zh-CN" dirty="0"/>
              <a:t>Concurrency control methods (last &amp; </a:t>
            </a:r>
            <a:r>
              <a:rPr kumimoji="1" lang="en-US" altLang="zh-CN" b="1" dirty="0">
                <a:solidFill>
                  <a:srgbClr val="C00000"/>
                </a:solidFill>
              </a:rPr>
              <a:t>this lecture</a:t>
            </a:r>
            <a:r>
              <a:rPr kumimoji="1" lang="en-US" altLang="zh-CN" dirty="0"/>
              <a:t>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CC8DA2-1FF5-5740-8C6D-412C44F7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773819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Review: Serialization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/>
              <a:t>Goal: run transactions T1, T2, .., TN concurrently, and have it "</a:t>
            </a:r>
            <a:r>
              <a:rPr lang="en-US" altLang="zh-CN">
                <a:solidFill>
                  <a:srgbClr val="BE384B"/>
                </a:solidFill>
              </a:rPr>
              <a:t>appears</a:t>
            </a:r>
            <a:r>
              <a:rPr lang="en-US" altLang="zh-CN" b="0"/>
              <a:t>" as if they ran sequentially</a:t>
            </a:r>
            <a:endParaRPr lang="zh-CN" altLang="en-US" b="0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1624536" y="2777177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 dirty="0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dirty="0" err="1">
                <a:latin typeface="Consolas" panose="020B0609020204030204" pitchFamily="49" charset="0"/>
              </a:rPr>
              <a:t>tmp</a:t>
            </a:r>
            <a:r>
              <a:rPr lang="en-US" sz="2000" dirty="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dirty="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 dirty="0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5148064" y="2777177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20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b="1">
                <a:latin typeface="Consolas" panose="020B0609020204030204" pitchFamily="49" charset="0"/>
              </a:rPr>
              <a:t>commit</a:t>
            </a:r>
          </a:p>
        </p:txBody>
      </p:sp>
    </p:spTree>
    <p:extLst>
      <p:ext uri="{BB962C8B-B14F-4D97-AF65-F5344CB8AC3E}">
        <p14:creationId xmlns:p14="http://schemas.microsoft.com/office/powerpoint/2010/main" val="84400472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26F8E3D-9A1F-B844-B9DE-B7E857E99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2053242"/>
            <a:ext cx="9144000" cy="2631526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3BD60EB-56E6-834C-813F-EEF8DDB60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is isolation typically related to consistency?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25FCF7-E963-1743-9411-340D83D8E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Because it simplifies the programmer to enforce consistency</a:t>
            </a:r>
          </a:p>
          <a:p>
            <a:pPr lvl="1"/>
            <a:r>
              <a:rPr kumimoji="1" lang="en-US" altLang="zh-CN" dirty="0"/>
              <a:t>Recall: consistency depends on how the programmer writes the program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463244-2586-7449-8CAB-70815D257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43160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F757F8-6B80-F942-BBB2-7B2744EDF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serializability is ideal? 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B2CE8A1-CFA1-E44B-BAAF-0F24264200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Assumption: programmers are pro at writing </a:t>
                </a:r>
                <a:r>
                  <a:rPr kumimoji="1" lang="en-US" altLang="zh-CN" u="sng" dirty="0"/>
                  <a:t>single-thread</a:t>
                </a:r>
                <a:r>
                  <a:rPr kumimoji="1" lang="en-US" altLang="zh-CN" dirty="0"/>
                  <a:t> programs</a:t>
                </a:r>
              </a:p>
              <a:p>
                <a:pPr lvl="1">
                  <a:spcAft>
                    <a:spcPts val="600"/>
                  </a:spcAft>
                </a:pPr>
                <a:r>
                  <a:rPr kumimoji="1" lang="en-US" altLang="zh-CN" dirty="0"/>
                  <a:t>Specially, 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kumimoji="1" lang="en-US" altLang="zh-CN" i="1" baseline="-25000">
                        <a:latin typeface="Cambria Math" panose="02040503050406030204" pitchFamily="18" charset="0"/>
                      </a:rPr>
                      <m:t>tx</m:t>
                    </m:r>
                    <m:r>
                      <a:rPr kumimoji="1" lang="en-US" altLang="zh-CN" baseline="-2500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𝐶𝑖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𝐶𝑗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kumimoji="1" lang="en-US" altLang="zh-CN" dirty="0"/>
                  <a:t>in a single-thread context,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dirty="0"/>
                  <a:t>can move data from a consistent state</a:t>
                </a:r>
                <a:r>
                  <a:rPr kumimoji="1" lang="zh-CN" altLang="en-US" dirty="0"/>
                  <a:t>（</a:t>
                </a:r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i="1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sty m:val="p"/>
                      </m:rPr>
                      <a:rPr kumimoji="1" lang="en-US" altLang="zh-CN" i="1" baseline="-25000">
                        <a:latin typeface="Cambria Math" panose="02040503050406030204" pitchFamily="18" charset="0"/>
                      </a:rPr>
                      <m:t>i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/>
                  <a:t>）</a:t>
                </a:r>
                <a:r>
                  <a:rPr kumimoji="1" lang="en-US" altLang="zh-CN" dirty="0"/>
                  <a:t>to another consistent state</a:t>
                </a:r>
                <a:r>
                  <a:rPr kumimoji="1" lang="zh-CN" altLang="en-US" dirty="0"/>
                  <a:t>（</a:t>
                </a:r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i="1">
                        <a:latin typeface="Cambria Math" panose="02040503050406030204" pitchFamily="18" charset="0"/>
                      </a:rPr>
                      <m:t>C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𝑗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/>
                  <a:t>）</a:t>
                </a:r>
                <a:endParaRPr kumimoji="1" lang="en-US" altLang="zh-CN" dirty="0"/>
              </a:p>
              <a:p>
                <a:r>
                  <a:rPr kumimoji="1" lang="en-US" altLang="zh-CN" dirty="0"/>
                  <a:t>Then, if transactions guarantee serializability, then the final state of concurrent execution is consistent</a:t>
                </a:r>
              </a:p>
              <a:p>
                <a:pPr lvl="1"/>
                <a:r>
                  <a:rPr kumimoji="1" lang="en-US" altLang="zh-CN" dirty="0"/>
                  <a:t>i.e., the concurrent execution can reduce to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1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 … 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𝐶𝑛</m:t>
                    </m:r>
                    <m:r>
                      <a:rPr kumimoji="1" lang="zh-CN" altLang="en-US" baseline="-2500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dirty="0"/>
                  <a:t> If C</a:t>
                </a:r>
                <a:r>
                  <a:rPr kumimoji="1" lang="en-US" altLang="zh-CN" baseline="-25000" dirty="0"/>
                  <a:t>0</a:t>
                </a:r>
                <a:r>
                  <a:rPr kumimoji="1" lang="en-US" altLang="zh-CN" dirty="0"/>
                  <a:t> is consistent, then C</a:t>
                </a:r>
                <a:r>
                  <a:rPr kumimoji="1" lang="en-US" altLang="zh-CN" baseline="-25000" dirty="0"/>
                  <a:t>n</a:t>
                </a:r>
                <a:r>
                  <a:rPr kumimoji="1" lang="en-US" altLang="zh-CN" dirty="0"/>
                  <a:t> must be consistent </a:t>
                </a:r>
                <a:endParaRPr kumimoji="1" lang="zh-CN" altLang="en-US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B2CE8A1-CFA1-E44B-BAAF-0F24264200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7" t="-3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78D82-C023-5C42-BBB9-5F540CD26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42147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AF4882-BCC5-AD11-6915-F1DC094C1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we need to use a TX?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F60BE4-A9D7-7071-3E6F-3C7A65207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Programmers can manually add logging &amp; locking to their program </a:t>
            </a:r>
          </a:p>
          <a:p>
            <a:pPr lvl="1"/>
            <a:r>
              <a:rPr kumimoji="1" lang="en-US" altLang="zh-CN" dirty="0"/>
              <a:t>Can guarantee all-or-nothing and before-of-after </a:t>
            </a:r>
          </a:p>
          <a:p>
            <a:r>
              <a:rPr kumimoji="1" lang="en-US" altLang="zh-CN" dirty="0"/>
              <a:t>However, this is a typically bad idea</a:t>
            </a:r>
          </a:p>
          <a:p>
            <a:pPr lvl="1"/>
            <a:r>
              <a:rPr kumimoji="1" lang="en-US" altLang="zh-CN" dirty="0"/>
              <a:t>Question: what if the programmer falsely releases the lock (like the fine-grained lock example in our previous lecture?) </a:t>
            </a:r>
          </a:p>
          <a:p>
            <a:pPr lvl="1"/>
            <a:r>
              <a:rPr kumimoji="1" lang="en-US" altLang="zh-CN" dirty="0"/>
              <a:t>What if the program fails to obtain the right locks? (The phantom problem described in this lecture) </a:t>
            </a:r>
          </a:p>
          <a:p>
            <a:pPr lvl="1"/>
            <a:r>
              <a:rPr kumimoji="1" lang="en-US" altLang="zh-CN" dirty="0"/>
              <a:t>What if the programmer write the wrong logging &amp; recovery mechanism?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D61405-EB1F-4B12-6C3E-AF8F908A6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23878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3A9F09-F3FF-EE4F-B3F5-783A8B61C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TX: an abstraction to ease data management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8C9F2F-261F-D74F-8A42-B0736F7FF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Handle </a:t>
            </a:r>
            <a:r>
              <a:rPr kumimoji="1" lang="en-US" altLang="zh-CN" dirty="0">
                <a:solidFill>
                  <a:srgbClr val="BE384B"/>
                </a:solidFill>
              </a:rPr>
              <a:t>failure atomicity</a:t>
            </a:r>
            <a:r>
              <a:rPr kumimoji="1" lang="en-US" altLang="zh-CN" dirty="0"/>
              <a:t> (all-or-nothing)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 </a:t>
            </a:r>
            <a:r>
              <a:rPr kumimoji="1" lang="en-US" altLang="zh-CN" dirty="0">
                <a:solidFill>
                  <a:srgbClr val="BE384B"/>
                </a:solidFill>
              </a:rPr>
              <a:t>race conditions</a:t>
            </a:r>
            <a:r>
              <a:rPr kumimoji="1" lang="zh-CN" altLang="en-US" dirty="0">
                <a:solidFill>
                  <a:srgbClr val="BE384B"/>
                </a:solidFill>
              </a:rPr>
              <a:t> </a:t>
            </a:r>
            <a:r>
              <a:rPr kumimoji="1" lang="en-US" altLang="zh-CN" dirty="0"/>
              <a:t>(before-or-after)</a:t>
            </a:r>
          </a:p>
          <a:p>
            <a:r>
              <a:rPr kumimoji="1" lang="en-US" altLang="zh-CN" dirty="0"/>
              <a:t>Writing with TX is straightforward, the atomicity is left to the system 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mark when a TX starts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commit the TX</a:t>
            </a:r>
          </a:p>
          <a:p>
            <a:pPr lvl="1"/>
            <a:r>
              <a:rPr kumimoji="1" lang="en-US" altLang="zh-CN" dirty="0"/>
              <a:t>Rewrite the data read/write with TX’s interface</a:t>
            </a:r>
          </a:p>
          <a:p>
            <a:pPr lvl="2">
              <a:lnSpc>
                <a:spcPct val="150000"/>
              </a:lnSpc>
            </a:pPr>
            <a:r>
              <a:rPr kumimoji="1" lang="en-US" altLang="zh-CN" dirty="0"/>
              <a:t>E.g., 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bank[a] = bank[a] – amt </a:t>
            </a:r>
            <a:endParaRPr kumimoji="1" lang="en-US" altLang="zh-CN" dirty="0"/>
          </a:p>
          <a:p>
            <a:pPr marL="914400" lvl="2" indent="0">
              <a:lnSpc>
                <a:spcPct val="150000"/>
              </a:lnSpc>
              <a:buNone/>
            </a:pP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(a,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(a) – amt);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13563E-0304-AC41-BA25-3098BEEBA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91</a:t>
            </a:fld>
            <a:endParaRPr lang="zh-CN" altLang="en-US"/>
          </a:p>
        </p:txBody>
      </p:sp>
      <p:sp>
        <p:nvSpPr>
          <p:cNvPr id="6" name="任意形状 5">
            <a:extLst>
              <a:ext uri="{FF2B5EF4-FFF2-40B4-BE49-F238E27FC236}">
                <a16:creationId xmlns:a16="http://schemas.microsoft.com/office/drawing/2014/main" id="{E23A3667-5FFB-124D-9242-1B5F690BDD15}"/>
              </a:ext>
            </a:extLst>
          </p:cNvPr>
          <p:cNvSpPr/>
          <p:nvPr/>
        </p:nvSpPr>
        <p:spPr>
          <a:xfrm>
            <a:off x="5225143" y="3396343"/>
            <a:ext cx="528525" cy="513128"/>
          </a:xfrm>
          <a:custGeom>
            <a:avLst/>
            <a:gdLst>
              <a:gd name="connsiteX0" fmla="*/ 0 w 528525"/>
              <a:gd name="connsiteY0" fmla="*/ 0 h 513128"/>
              <a:gd name="connsiteX1" fmla="*/ 381000 w 528525"/>
              <a:gd name="connsiteY1" fmla="*/ 43543 h 513128"/>
              <a:gd name="connsiteX2" fmla="*/ 511628 w 528525"/>
              <a:gd name="connsiteY2" fmla="*/ 468086 h 513128"/>
              <a:gd name="connsiteX3" fmla="*/ 32657 w 528525"/>
              <a:gd name="connsiteY3" fmla="*/ 500743 h 513128"/>
              <a:gd name="connsiteX4" fmla="*/ 32657 w 528525"/>
              <a:gd name="connsiteY4" fmla="*/ 500743 h 51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5" h="513128">
                <a:moveTo>
                  <a:pt x="0" y="0"/>
                </a:moveTo>
                <a:lnTo>
                  <a:pt x="381000" y="43543"/>
                </a:lnTo>
                <a:cubicBezTo>
                  <a:pt x="466271" y="121557"/>
                  <a:pt x="569685" y="391886"/>
                  <a:pt x="511628" y="468086"/>
                </a:cubicBezTo>
                <a:cubicBezTo>
                  <a:pt x="453571" y="544286"/>
                  <a:pt x="32657" y="500743"/>
                  <a:pt x="32657" y="500743"/>
                </a:cubicBezTo>
                <a:lnTo>
                  <a:pt x="32657" y="500743"/>
                </a:lnTo>
              </a:path>
            </a:pathLst>
          </a:cu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B9E5A67-2E50-334A-9936-E87F004ABF6E}"/>
              </a:ext>
            </a:extLst>
          </p:cNvPr>
          <p:cNvSpPr txBox="1">
            <a:spLocks/>
          </p:cNvSpPr>
          <p:nvPr/>
        </p:nvSpPr>
        <p:spPr>
          <a:xfrm>
            <a:off x="273377" y="4391384"/>
            <a:ext cx="3930977" cy="90044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C0F207E-A621-264E-8B69-2DE37BB3D21D}"/>
              </a:ext>
            </a:extLst>
          </p:cNvPr>
          <p:cNvSpPr txBox="1">
            <a:spLocks/>
          </p:cNvSpPr>
          <p:nvPr/>
        </p:nvSpPr>
        <p:spPr>
          <a:xfrm>
            <a:off x="4812811" y="4176269"/>
            <a:ext cx="4296264" cy="133067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amt,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tx.begin</a:t>
            </a: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(b,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(b) + amt);    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(a,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(a) – amt);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tx.commit</a:t>
            </a: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1B900021-0629-A94D-A0FF-0398E6D07D26}"/>
              </a:ext>
            </a:extLst>
          </p:cNvPr>
          <p:cNvSpPr/>
          <p:nvPr/>
        </p:nvSpPr>
        <p:spPr>
          <a:xfrm>
            <a:off x="4128942" y="4641258"/>
            <a:ext cx="810706" cy="432638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3E7B31E-2D52-A740-9654-0445FA8AD87D}"/>
              </a:ext>
            </a:extLst>
          </p:cNvPr>
          <p:cNvSpPr/>
          <p:nvPr/>
        </p:nvSpPr>
        <p:spPr>
          <a:xfrm>
            <a:off x="1109414" y="5193591"/>
            <a:ext cx="188880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Program 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AEDAAED0-5640-EB4D-9DEA-D55F89ADD648}"/>
              </a:ext>
            </a:extLst>
          </p:cNvPr>
          <p:cNvSpPr/>
          <p:nvPr/>
        </p:nvSpPr>
        <p:spPr>
          <a:xfrm>
            <a:off x="6796428" y="5240737"/>
            <a:ext cx="188880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Transaction </a:t>
            </a:r>
          </a:p>
        </p:txBody>
      </p:sp>
    </p:spTree>
    <p:extLst>
      <p:ext uri="{BB962C8B-B14F-4D97-AF65-F5344CB8AC3E}">
        <p14:creationId xmlns:p14="http://schemas.microsoft.com/office/powerpoint/2010/main" val="38333390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3E1F0B-220E-1247-825E-7C57EAA1F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FEB44D-4BF4-8F4C-8E21-E7E9DA2B2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15541"/>
            <a:ext cx="8229600" cy="4585692"/>
          </a:xfrm>
        </p:spPr>
        <p:txBody>
          <a:bodyPr/>
          <a:lstStyle/>
          <a:p>
            <a:r>
              <a:rPr kumimoji="1" lang="en-US" altLang="zh-CN" dirty="0"/>
              <a:t>OCC &amp; 2PL are basic protocols to provide serializability </a:t>
            </a:r>
          </a:p>
          <a:p>
            <a:pPr lvl="1"/>
            <a:r>
              <a:rPr kumimoji="1" lang="en-US" altLang="zh-CN" dirty="0"/>
              <a:t>Problem of 2PL: locking overhead &amp; deadlock</a:t>
            </a:r>
          </a:p>
          <a:p>
            <a:pPr lvl="1"/>
            <a:r>
              <a:rPr kumimoji="1" lang="en-US" altLang="zh-CN" dirty="0"/>
              <a:t>Problem of OCC: False abort &amp; </a:t>
            </a:r>
            <a:r>
              <a:rPr kumimoji="1" lang="en-US" altLang="zh-CN" dirty="0" err="1"/>
              <a:t>livelock</a:t>
            </a:r>
            <a:endParaRPr kumimoji="1" lang="en-US" altLang="zh-CN" dirty="0"/>
          </a:p>
          <a:p>
            <a:r>
              <a:rPr kumimoji="1" lang="en-US" altLang="zh-CN" dirty="0"/>
              <a:t>Hardware transactional memory (HTM)</a:t>
            </a:r>
          </a:p>
          <a:p>
            <a:pPr lvl="1"/>
            <a:r>
              <a:rPr kumimoji="1" lang="en-US" altLang="zh-CN" dirty="0"/>
              <a:t>Advanced CPU features inspired by ACID properties of TXs </a:t>
            </a:r>
          </a:p>
          <a:p>
            <a:pPr lvl="1"/>
            <a:r>
              <a:rPr kumimoji="1" lang="en-US" altLang="zh-CN" dirty="0"/>
              <a:t>Commercial implementation of HTM uses OCC</a:t>
            </a:r>
          </a:p>
          <a:p>
            <a:pPr lvl="2"/>
            <a:r>
              <a:rPr kumimoji="1" lang="en-US" altLang="zh-CN" dirty="0"/>
              <a:t>Leads to several drawbacks</a:t>
            </a:r>
          </a:p>
          <a:p>
            <a:r>
              <a:rPr kumimoji="1" lang="en-US" altLang="zh-CN" dirty="0"/>
              <a:t>Transactions provide ACID properties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3A59CE-D2E4-F340-B105-C44268649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6483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46923</TotalTime>
  <Words>6795</Words>
  <Application>Microsoft Macintosh PowerPoint</Application>
  <PresentationFormat>全屏显示(16:10)</PresentationFormat>
  <Paragraphs>1248</Paragraphs>
  <Slides>92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92</vt:i4>
      </vt:variant>
    </vt:vector>
  </HeadingPairs>
  <TitlesOfParts>
    <vt:vector size="105" baseType="lpstr">
      <vt:lpstr>DengXian</vt:lpstr>
      <vt:lpstr>DengXian</vt:lpstr>
      <vt:lpstr>宋体</vt:lpstr>
      <vt:lpstr>MS PGothic</vt:lpstr>
      <vt:lpstr>Arial</vt:lpstr>
      <vt:lpstr>Calibri</vt:lpstr>
      <vt:lpstr>Cambria Math</vt:lpstr>
      <vt:lpstr>Candara</vt:lpstr>
      <vt:lpstr>Consolas</vt:lpstr>
      <vt:lpstr>Courier New</vt:lpstr>
      <vt:lpstr>Eras Medium ITC</vt:lpstr>
      <vt:lpstr>TrebuchetMS</vt:lpstr>
      <vt:lpstr>1_Office 主题​​</vt:lpstr>
      <vt:lpstr>Serializability, OCC  &amp; Transaction</vt:lpstr>
      <vt:lpstr>Review: what if request arrival rate (λ) &gt; system throughput (Thpt) ? </vt:lpstr>
      <vt:lpstr>Review: using concurrent execution to scale the throughput! </vt:lpstr>
      <vt:lpstr>Review: The race condition problem</vt:lpstr>
      <vt:lpstr>Review: before-or-after atomicity (a.k.a, Isolation) </vt:lpstr>
      <vt:lpstr>Review: Use locking to achieve before-or-after</vt:lpstr>
      <vt:lpstr>Review: fine-grained locking</vt:lpstr>
      <vt:lpstr>Review: Two-phase locking (2PL)</vt:lpstr>
      <vt:lpstr>Review: Two-phase locking (2PL)</vt:lpstr>
      <vt:lpstr>Review: Use 2PL to achieve before-or-after</vt:lpstr>
      <vt:lpstr>Review: View Serializability</vt:lpstr>
      <vt:lpstr>PowerPoint 演示文稿</vt:lpstr>
      <vt:lpstr>Review: Conflict Serializability</vt:lpstr>
      <vt:lpstr>Review: Detect Satisfaction via Conflict Graph</vt:lpstr>
      <vt:lpstr>PowerPoint 演示文稿</vt:lpstr>
      <vt:lpstr>PowerPoint 演示文稿</vt:lpstr>
      <vt:lpstr>Review: View Serializability</vt:lpstr>
      <vt:lpstr>Conflict Serializability VS. View Serializability</vt:lpstr>
      <vt:lpstr>Use 2PL to achieve before-or-after</vt:lpstr>
      <vt:lpstr>Proof of 2PL </vt:lpstr>
      <vt:lpstr>PowerPoint 演示文稿</vt:lpstr>
      <vt:lpstr>Case study: the software department’s salary system</vt:lpstr>
      <vt:lpstr>Implementing the software department’s salary system</vt:lpstr>
      <vt:lpstr>PowerPoint 演示文稿</vt:lpstr>
      <vt:lpstr>Phantom Problem</vt:lpstr>
      <vt:lpstr>PowerPoint 演示文稿</vt:lpstr>
      <vt:lpstr>Deadlock</vt:lpstr>
      <vt:lpstr>Deadlock: what if Thread 1 first acquires lock[a]? </vt:lpstr>
      <vt:lpstr>Deadlock: what if Thread 1 first acquires lock[a]? </vt:lpstr>
      <vt:lpstr>Deadlock: what if Thread 1 first acquires lock[a]? </vt:lpstr>
      <vt:lpstr>Deadlock: what if Thread 1 first acquires lock[a]? </vt:lpstr>
      <vt:lpstr>Deadlock: what if Thread 1 first acquires lock[a]? </vt:lpstr>
      <vt:lpstr>Methods for resolving the deadlock</vt:lpstr>
      <vt:lpstr>Summary of today so far + last lecture </vt:lpstr>
      <vt:lpstr>PowerPoint 演示文稿</vt:lpstr>
      <vt:lpstr>Optimistic concurrency control </vt:lpstr>
      <vt:lpstr>OCC Executes a Transaction in 3 Phases</vt:lpstr>
      <vt:lpstr>OCC Executes a Transaction in 3 Phases</vt:lpstr>
      <vt:lpstr>OCC Executes a Transaction in 3 Phases</vt:lpstr>
      <vt:lpstr>OCC Executes a Transaction in 3 Phases</vt:lpstr>
      <vt:lpstr>OCC Executes a Transaction in 3 Phases</vt:lpstr>
      <vt:lpstr>OCC Executes a Transaction in 3 Phases</vt:lpstr>
      <vt:lpstr>OCC Executes a Transaction in 3 Phases</vt:lpstr>
      <vt:lpstr>Why phase 2 &amp; phase 3 must be in critical section? </vt:lpstr>
      <vt:lpstr>Why phase 2 &amp; phase 3 must be in critical section? </vt:lpstr>
      <vt:lpstr>How to implement the critical section for phase 2 &amp; 3? </vt:lpstr>
      <vt:lpstr>How to implement the critical section for phase 2 &amp; 3? </vt:lpstr>
      <vt:lpstr>How to implement the critical section for phase 2 &amp; 3? </vt:lpstr>
      <vt:lpstr>How to implement the critical section for phase 2 &amp; 3? </vt:lpstr>
      <vt:lpstr>How to implement the critical section for phase 2 &amp; 3? </vt:lpstr>
      <vt:lpstr>Problem: read-write conflict </vt:lpstr>
      <vt:lpstr>How to implement the critical section for phase 2 &amp; 3? </vt:lpstr>
      <vt:lpstr>OCC Advantages </vt:lpstr>
      <vt:lpstr>OCC Advantages </vt:lpstr>
      <vt:lpstr>OCC Advantages (Using system model to analyze) </vt:lpstr>
      <vt:lpstr>Locking preliminary </vt:lpstr>
      <vt:lpstr>Locking preliminary: atomic compare and swap </vt:lpstr>
      <vt:lpstr>Locking (Spin Lock) using Compare-and-swap</vt:lpstr>
      <vt:lpstr>Atomic operations are costly for spin lock</vt:lpstr>
      <vt:lpstr>Put it all together: OCC in an example </vt:lpstr>
      <vt:lpstr>OCC's Problem: False Aborts</vt:lpstr>
      <vt:lpstr>OCC's Problem: False Aborts</vt:lpstr>
      <vt:lpstr>OCC’s Problem: livelock</vt:lpstr>
      <vt:lpstr>2PL vs. OCC: in a nutshell </vt:lpstr>
      <vt:lpstr>PowerPoint 演示文稿</vt:lpstr>
      <vt:lpstr>Hardware Transactional Memory</vt:lpstr>
      <vt:lpstr>A little introduction to RTM’s ISA</vt:lpstr>
      <vt:lpstr>Programming with RTM</vt:lpstr>
      <vt:lpstr>Programming with RTM</vt:lpstr>
      <vt:lpstr>Challenge: how to handle aborts? </vt:lpstr>
      <vt:lpstr>Can we use simple retry?  No</vt:lpstr>
      <vt:lpstr>Why RTM cannot guarantee success? Fun facts about the hardware implementation of RTM </vt:lpstr>
      <vt:lpstr>Implementation of RTM: OCC! </vt:lpstr>
      <vt:lpstr>Issue: Limited working set</vt:lpstr>
      <vt:lpstr>Issue: External events break the RTM execution </vt:lpstr>
      <vt:lpstr>Hardware vs. Software-based OCC </vt:lpstr>
      <vt:lpstr>Short summary of HTM</vt:lpstr>
      <vt:lpstr>PowerPoint 演示文稿</vt:lpstr>
      <vt:lpstr>Widely used transaction (TX)s </vt:lpstr>
      <vt:lpstr>Widely used transaction (TX)s </vt:lpstr>
      <vt:lpstr>What is a transaction? </vt:lpstr>
      <vt:lpstr>What is special of TX? It provides ACID</vt:lpstr>
      <vt:lpstr>Atomicity: All-or-nothing</vt:lpstr>
      <vt:lpstr>Isolation &amp; Durability </vt:lpstr>
      <vt:lpstr>Consistency</vt:lpstr>
      <vt:lpstr>Enforcing ACID properties (in the single-machine case)</vt:lpstr>
      <vt:lpstr>Review: Serialization</vt:lpstr>
      <vt:lpstr>Why is isolation typically related to consistency? </vt:lpstr>
      <vt:lpstr>Why serializability is ideal? </vt:lpstr>
      <vt:lpstr>Why we need to use a TX? </vt:lpstr>
      <vt:lpstr>Review of TX: an abstraction to ease data management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1882</cp:revision>
  <cp:lastPrinted>2020-03-02T13:38:09Z</cp:lastPrinted>
  <dcterms:created xsi:type="dcterms:W3CDTF">2017-11-24T09:35:45Z</dcterms:created>
  <dcterms:modified xsi:type="dcterms:W3CDTF">2025-10-28T07:28:46Z</dcterms:modified>
</cp:coreProperties>
</file>