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9"/>
  </p:notesMasterIdLst>
  <p:handoutMasterIdLst>
    <p:handoutMasterId r:id="rId100"/>
  </p:handoutMasterIdLst>
  <p:sldIdLst>
    <p:sldId id="2241" r:id="rId2"/>
    <p:sldId id="7662" r:id="rId3"/>
    <p:sldId id="2930" r:id="rId4"/>
    <p:sldId id="7655" r:id="rId5"/>
    <p:sldId id="2922" r:id="rId6"/>
    <p:sldId id="2935" r:id="rId7"/>
    <p:sldId id="2686" r:id="rId8"/>
    <p:sldId id="7657" r:id="rId9"/>
    <p:sldId id="7663" r:id="rId10"/>
    <p:sldId id="2693" r:id="rId11"/>
    <p:sldId id="2694" r:id="rId12"/>
    <p:sldId id="7665" r:id="rId13"/>
    <p:sldId id="2690" r:id="rId14"/>
    <p:sldId id="2695" r:id="rId15"/>
    <p:sldId id="2696" r:id="rId16"/>
    <p:sldId id="2697" r:id="rId17"/>
    <p:sldId id="2699" r:id="rId18"/>
    <p:sldId id="2700" r:id="rId19"/>
    <p:sldId id="287" r:id="rId20"/>
    <p:sldId id="7646" r:id="rId21"/>
    <p:sldId id="7645" r:id="rId22"/>
    <p:sldId id="2958" r:id="rId23"/>
    <p:sldId id="2299" r:id="rId24"/>
    <p:sldId id="2973" r:id="rId25"/>
    <p:sldId id="2675" r:id="rId26"/>
    <p:sldId id="2688" r:id="rId27"/>
    <p:sldId id="2689" r:id="rId28"/>
    <p:sldId id="7666" r:id="rId29"/>
    <p:sldId id="2684" r:id="rId30"/>
    <p:sldId id="7668" r:id="rId31"/>
    <p:sldId id="2687" r:id="rId32"/>
    <p:sldId id="7667" r:id="rId33"/>
    <p:sldId id="7656" r:id="rId34"/>
    <p:sldId id="7669" r:id="rId35"/>
    <p:sldId id="7658" r:id="rId36"/>
    <p:sldId id="2698" r:id="rId37"/>
    <p:sldId id="7659" r:id="rId38"/>
    <p:sldId id="7660" r:id="rId39"/>
    <p:sldId id="7661" r:id="rId40"/>
    <p:sldId id="284" r:id="rId41"/>
    <p:sldId id="2701" r:id="rId42"/>
    <p:sldId id="286" r:id="rId43"/>
    <p:sldId id="7670" r:id="rId44"/>
    <p:sldId id="7671" r:id="rId45"/>
    <p:sldId id="2702" r:id="rId46"/>
    <p:sldId id="290" r:id="rId47"/>
    <p:sldId id="291" r:id="rId48"/>
    <p:sldId id="2703" r:id="rId49"/>
    <p:sldId id="7673" r:id="rId50"/>
    <p:sldId id="7674" r:id="rId51"/>
    <p:sldId id="2681" r:id="rId52"/>
    <p:sldId id="7675" r:id="rId53"/>
    <p:sldId id="293" r:id="rId54"/>
    <p:sldId id="2704" r:id="rId55"/>
    <p:sldId id="295" r:id="rId56"/>
    <p:sldId id="2707" r:id="rId57"/>
    <p:sldId id="2710" r:id="rId58"/>
    <p:sldId id="7677" r:id="rId59"/>
    <p:sldId id="296" r:id="rId60"/>
    <p:sldId id="297" r:id="rId61"/>
    <p:sldId id="306" r:id="rId62"/>
    <p:sldId id="298" r:id="rId63"/>
    <p:sldId id="2985" r:id="rId64"/>
    <p:sldId id="300" r:id="rId65"/>
    <p:sldId id="301" r:id="rId66"/>
    <p:sldId id="302" r:id="rId67"/>
    <p:sldId id="303" r:id="rId68"/>
    <p:sldId id="304" r:id="rId69"/>
    <p:sldId id="305" r:id="rId70"/>
    <p:sldId id="7680" r:id="rId71"/>
    <p:sldId id="7679" r:id="rId72"/>
    <p:sldId id="7681" r:id="rId73"/>
    <p:sldId id="7682" r:id="rId74"/>
    <p:sldId id="307" r:id="rId75"/>
    <p:sldId id="308" r:id="rId76"/>
    <p:sldId id="309" r:id="rId77"/>
    <p:sldId id="310" r:id="rId78"/>
    <p:sldId id="7678" r:id="rId79"/>
    <p:sldId id="312" r:id="rId80"/>
    <p:sldId id="2705" r:id="rId81"/>
    <p:sldId id="314" r:id="rId82"/>
    <p:sldId id="315" r:id="rId83"/>
    <p:sldId id="2712" r:id="rId84"/>
    <p:sldId id="2711" r:id="rId85"/>
    <p:sldId id="3033" r:id="rId86"/>
    <p:sldId id="3070" r:id="rId87"/>
    <p:sldId id="3034" r:id="rId88"/>
    <p:sldId id="3035" r:id="rId89"/>
    <p:sldId id="3036" r:id="rId90"/>
    <p:sldId id="3037" r:id="rId91"/>
    <p:sldId id="3041" r:id="rId92"/>
    <p:sldId id="3042" r:id="rId93"/>
    <p:sldId id="3038" r:id="rId94"/>
    <p:sldId id="3039" r:id="rId95"/>
    <p:sldId id="3043" r:id="rId96"/>
    <p:sldId id="3040" r:id="rId97"/>
    <p:sldId id="3068" r:id="rId9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 autoAdjust="0"/>
    <p:restoredTop sz="86345" autoAdjust="0"/>
  </p:normalViewPr>
  <p:slideViewPr>
    <p:cSldViewPr>
      <p:cViewPr varScale="1">
        <p:scale>
          <a:sx n="132" d="100"/>
          <a:sy n="132" d="100"/>
        </p:scale>
        <p:origin x="1072" y="160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30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80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7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workers write PREPARE records once prepared. the recovery process — reading through the log — will indicate which transactions are prepared but not committed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58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383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875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132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99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306FF-34C8-5DBE-FBF6-E2784AD3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A0007C-0E51-E38A-24FA-616A5A344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ADA17F-34F3-AC7A-3FA0-1E7CA4A46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9E556A-E0B7-92C0-A315-F7B3D17BD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1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951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93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46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075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217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majority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&lt;accepted&gt;,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Why not the second case? </a:t>
            </a:r>
          </a:p>
          <a:p>
            <a:r>
              <a:rPr kumimoji="1" lang="en-US" altLang="zh-CN" dirty="0"/>
              <a:t>- The acceptor may receive the request, than fail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If not remember Nh, than another leader may get the same promise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922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No. What about configuration updates?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93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349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203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AAE65-0A2E-D523-57AD-48CBF7E5B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4507FF-45C8-AD54-B927-0523690E9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E5EE901-A3DC-32A0-EAE1-880BAE83A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6B411F-593E-BCCA-366D-E045D72C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284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初始状态： 每个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都确认了</a:t>
            </a:r>
            <a:r>
              <a:rPr kumimoji="1" lang="en-US" altLang="zh-CN" dirty="0"/>
              <a:t>0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value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133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5806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初始状态： 每个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都确认了</a:t>
            </a:r>
            <a:r>
              <a:rPr kumimoji="1" lang="en-US" altLang="zh-CN" dirty="0"/>
              <a:t>0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value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42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034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542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770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5A49E-EA11-D498-D16E-0753638C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D7D118-0333-EB03-E7E0-355F08E51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14C125-741C-4456-9540-C692872E2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845798-BC2F-70DF-29AA-DCFDFA7AE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265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89348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Consistency under partial failure: 2PC &amp; replicated state machine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A11B5-EB02-17BD-97CF-2725438C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 of today’s content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D39329-AB82-FB79-0EE8-0A4B16D3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Review of 2PC, and how to handle partial failure </a:t>
            </a:r>
          </a:p>
          <a:p>
            <a:r>
              <a:rPr kumimoji="1" lang="en-US" altLang="zh-CN" dirty="0"/>
              <a:t>The issue of 2PC: does not support availability by default </a:t>
            </a:r>
          </a:p>
          <a:p>
            <a:r>
              <a:rPr kumimoji="1" lang="en-US" altLang="zh-CN" dirty="0"/>
              <a:t>Supporting availability &amp; consistency (linearizability) </a:t>
            </a:r>
          </a:p>
          <a:p>
            <a:pPr lvl="1"/>
            <a:r>
              <a:rPr kumimoji="1" lang="en-US" altLang="zh-CN" dirty="0"/>
              <a:t>Approach #1: Primary-backup replication</a:t>
            </a:r>
          </a:p>
          <a:p>
            <a:pPr lvl="1"/>
            <a:r>
              <a:rPr kumimoji="1" lang="en-US" altLang="zh-CN" dirty="0"/>
              <a:t>Approach #2: Paxos &amp;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3C58B7-3B65-2AB1-1843-9107F8C4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38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46351-EA60-C04B-8A6A-F859E54B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196"/>
          </a:xfrm>
        </p:spPr>
        <p:txBody>
          <a:bodyPr/>
          <a:lstStyle/>
          <a:p>
            <a:r>
              <a:rPr kumimoji="1" lang="en-US" altLang="zh-CN" dirty="0"/>
              <a:t>Coordinator sends multiple deposit to different servers</a:t>
            </a:r>
          </a:p>
          <a:p>
            <a:pPr lvl="1"/>
            <a:r>
              <a:rPr kumimoji="1" lang="en-US" altLang="zh-CN" dirty="0"/>
              <a:t>They use RPCs to send requests to the server  to execute transaction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6D519-2320-1B45-993C-EFCFAAD2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529771C-5E1E-274C-B4B0-E5C8DAA3ECC4}"/>
              </a:ext>
            </a:extLst>
          </p:cNvPr>
          <p:cNvCxnSpPr/>
          <p:nvPr/>
        </p:nvCxnSpPr>
        <p:spPr>
          <a:xfrm>
            <a:off x="395536" y="5103928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B941D70-BB89-BD4C-B268-34E9C10CC362}"/>
              </a:ext>
            </a:extLst>
          </p:cNvPr>
          <p:cNvSpPr txBox="1"/>
          <p:nvPr/>
        </p:nvSpPr>
        <p:spPr>
          <a:xfrm>
            <a:off x="229111" y="4919262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059D51-E145-1646-8E10-2B21A9D1C00F}"/>
              </a:ext>
            </a:extLst>
          </p:cNvPr>
          <p:cNvGrpSpPr/>
          <p:nvPr/>
        </p:nvGrpSpPr>
        <p:grpSpPr>
          <a:xfrm>
            <a:off x="230777" y="2447987"/>
            <a:ext cx="6703253" cy="2065697"/>
            <a:chOff x="8725" y="1655899"/>
            <a:chExt cx="6703253" cy="206569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DAF3C3-006C-CE4F-9341-A7D33FBF22AC}"/>
                </a:ext>
              </a:extLst>
            </p:cNvPr>
            <p:cNvSpPr/>
            <p:nvPr/>
          </p:nvSpPr>
          <p:spPr>
            <a:xfrm>
              <a:off x="2159732" y="165589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2CB8420-2CA7-5E4C-831B-4A95BAB3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1777380"/>
              <a:ext cx="534322" cy="53432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DF4CB25-B02D-0643-88AD-CF4E292B0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2683218"/>
              <a:ext cx="534322" cy="5343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EF676C8-E567-E441-9088-83B996B39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3187274"/>
              <a:ext cx="534322" cy="53432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2FE73EC-9529-FC41-A9C0-3AC5A30C615B}"/>
                </a:ext>
              </a:extLst>
            </p:cNvPr>
            <p:cNvSpPr txBox="1"/>
            <p:nvPr/>
          </p:nvSpPr>
          <p:spPr>
            <a:xfrm>
              <a:off x="8725" y="1804779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Coordinator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B827218-8BDD-3A47-865B-B5FB2EEC7BAD}"/>
                </a:ext>
              </a:extLst>
            </p:cNvPr>
            <p:cNvSpPr txBox="1"/>
            <p:nvPr/>
          </p:nvSpPr>
          <p:spPr>
            <a:xfrm>
              <a:off x="33315" y="2715433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E67FA5D-853C-3648-A0DC-06DD91759C5D}"/>
                </a:ext>
              </a:extLst>
            </p:cNvPr>
            <p:cNvSpPr txBox="1"/>
            <p:nvPr/>
          </p:nvSpPr>
          <p:spPr>
            <a:xfrm>
              <a:off x="33315" y="3257008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1</a:t>
              </a:r>
              <a:endParaRPr lang="zh-CN" altLang="en-US" dirty="0"/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B1A07D9-CA45-174C-979B-D2DE129E52C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2771800" y="2231963"/>
              <a:ext cx="432048" cy="37633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017F565-30BF-B345-85A4-3D0ADA69E35E}"/>
                </a:ext>
              </a:extLst>
            </p:cNvPr>
            <p:cNvSpPr/>
            <p:nvPr/>
          </p:nvSpPr>
          <p:spPr>
            <a:xfrm>
              <a:off x="2844075" y="2615680"/>
              <a:ext cx="1663385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deposit(“Alice”)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9F2ACF-3FF3-964B-B222-6F31B153E89D}"/>
                </a:ext>
              </a:extLst>
            </p:cNvPr>
            <p:cNvSpPr/>
            <p:nvPr/>
          </p:nvSpPr>
          <p:spPr>
            <a:xfrm>
              <a:off x="4882254" y="3091882"/>
              <a:ext cx="182972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deposit(“Zack”)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7A0CC781-CF03-A445-8CC5-3C1AE8F4BC4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2771800" y="2231963"/>
              <a:ext cx="2894130" cy="74098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FB8FF34-2BF2-B24D-997F-87DBAA2345C6}"/>
              </a:ext>
            </a:extLst>
          </p:cNvPr>
          <p:cNvSpPr/>
          <p:nvPr/>
        </p:nvSpPr>
        <p:spPr>
          <a:xfrm>
            <a:off x="4463988" y="2168944"/>
            <a:ext cx="435699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74330931-A460-D548-87BA-37BBE7093F3F}"/>
              </a:ext>
            </a:extLst>
          </p:cNvPr>
          <p:cNvSpPr/>
          <p:nvPr/>
        </p:nvSpPr>
        <p:spPr>
          <a:xfrm>
            <a:off x="1077794" y="4853307"/>
            <a:ext cx="715221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What if one server commits and the other aborts? </a:t>
            </a:r>
          </a:p>
        </p:txBody>
      </p:sp>
      <p:sp>
        <p:nvSpPr>
          <p:cNvPr id="6" name="闪电形 5">
            <a:extLst>
              <a:ext uri="{FF2B5EF4-FFF2-40B4-BE49-F238E27FC236}">
                <a16:creationId xmlns:a16="http://schemas.microsoft.com/office/drawing/2014/main" id="{307D404B-D9EB-F14B-A8B5-6366CFA85590}"/>
              </a:ext>
            </a:extLst>
          </p:cNvPr>
          <p:cNvSpPr/>
          <p:nvPr/>
        </p:nvSpPr>
        <p:spPr>
          <a:xfrm>
            <a:off x="5470122" y="3467116"/>
            <a:ext cx="1051124" cy="1185302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12615416-9BF2-934F-8ABD-AAF83AD7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Review: Multi-site transaction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3273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440" y="2171700"/>
            <a:ext cx="7812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Goal: all sites either all commits or all aborts</a:t>
            </a: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Under partial failure!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544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4CA7D0-FFE0-8C40-B26F-BC4B5D1D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486518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BF995-3F8A-A247-9763-C1E2E5629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674984" cy="4356826"/>
          </a:xfrm>
        </p:spPr>
        <p:txBody>
          <a:bodyPr/>
          <a:lstStyle/>
          <a:p>
            <a:r>
              <a:rPr kumimoji="1" lang="en-US" altLang="zh-CN" dirty="0"/>
              <a:t>High-layer TX</a:t>
            </a:r>
          </a:p>
          <a:p>
            <a:pPr lvl="1"/>
            <a:r>
              <a:rPr kumimoji="1" lang="en-US" altLang="zh-CN" dirty="0"/>
              <a:t>The high-level view of the TX</a:t>
            </a:r>
          </a:p>
          <a:p>
            <a:r>
              <a:rPr kumimoji="1" lang="en-US" altLang="zh-CN" dirty="0"/>
              <a:t>Low-layer TX</a:t>
            </a:r>
          </a:p>
          <a:p>
            <a:pPr lvl="1"/>
            <a:r>
              <a:rPr kumimoji="1" lang="en-US" altLang="zh-CN" dirty="0"/>
              <a:t>Specific reads and writes that executed on a single machine</a:t>
            </a:r>
          </a:p>
          <a:p>
            <a:r>
              <a:rPr lang="en-US" altLang="zh-CN" dirty="0">
                <a:ea typeface="MS PGothic" charset="0"/>
              </a:rPr>
              <a:t>Higher-layer transaction coordinates the execution of lower-layer TXs </a:t>
            </a:r>
          </a:p>
          <a:p>
            <a:pPr lvl="1"/>
            <a:r>
              <a:rPr lang="en-US" altLang="zh-CN" dirty="0">
                <a:ea typeface="MS PGothic" charset="0"/>
              </a:rPr>
              <a:t>All low-layer TX either all commits or all aborts</a:t>
            </a:r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2857DA-3DF9-ED40-B6B8-FF8035D79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FC0E5AA-7758-0B47-A27C-E41B66BBE21C}"/>
              </a:ext>
            </a:extLst>
          </p:cNvPr>
          <p:cNvGrpSpPr/>
          <p:nvPr/>
        </p:nvGrpSpPr>
        <p:grpSpPr>
          <a:xfrm>
            <a:off x="4389102" y="1165763"/>
            <a:ext cx="4555563" cy="1763745"/>
            <a:chOff x="4396545" y="2462034"/>
            <a:chExt cx="4555563" cy="176374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811BC8-7E1B-DD4D-88D9-C8C76BB10D52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1209FAD6-BC12-C340-B509-14046ECAE95B}"/>
                </a:ext>
              </a:extLst>
            </p:cNvPr>
            <p:cNvSpPr/>
            <p:nvPr/>
          </p:nvSpPr>
          <p:spPr>
            <a:xfrm>
              <a:off x="6480410" y="3820096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C928D74-9019-3C40-9C70-2946BE04A554}"/>
              </a:ext>
            </a:extLst>
          </p:cNvPr>
          <p:cNvGrpSpPr/>
          <p:nvPr/>
        </p:nvGrpSpPr>
        <p:grpSpPr>
          <a:xfrm>
            <a:off x="4389102" y="3251214"/>
            <a:ext cx="4594238" cy="1550502"/>
            <a:chOff x="4397492" y="1129308"/>
            <a:chExt cx="4594238" cy="155050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6BEE5D-D53B-4241-B2F4-7C03E959B6F0}"/>
                </a:ext>
              </a:extLst>
            </p:cNvPr>
            <p:cNvSpPr/>
            <p:nvPr/>
          </p:nvSpPr>
          <p:spPr>
            <a:xfrm>
              <a:off x="4397492" y="1129308"/>
              <a:ext cx="4554616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tx.low_begin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  <a:endPara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endParaRP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tx.low_commit()</a:t>
              </a:r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B4B2DDE2-4B56-8844-9BE2-D2A9B9834A35}"/>
                </a:ext>
              </a:extLst>
            </p:cNvPr>
            <p:cNvSpPr/>
            <p:nvPr/>
          </p:nvSpPr>
          <p:spPr>
            <a:xfrm>
              <a:off x="6520032" y="2274127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5974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52C81-238F-0148-9177-4F8B5FCE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46E7A-ED30-714A-9F57-D2826AA9B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High_begin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Mark itself as a high-level transaction</a:t>
            </a:r>
          </a:p>
          <a:p>
            <a:pPr>
              <a:spcBef>
                <a:spcPts val="1800"/>
              </a:spcBef>
            </a:pPr>
            <a:r>
              <a:rPr kumimoji="1" lang="en-US" altLang="zh-CN" dirty="0" err="1"/>
              <a:t>High_commit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Send prepare messages to the low-level  transactions to check whether it can commit </a:t>
            </a:r>
          </a:p>
          <a:p>
            <a:pPr lvl="1"/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19218B-9359-B04C-88F6-9F028803FBD2}"/>
              </a:ext>
            </a:extLst>
          </p:cNvPr>
          <p:cNvGrpSpPr/>
          <p:nvPr/>
        </p:nvGrpSpPr>
        <p:grpSpPr>
          <a:xfrm>
            <a:off x="4716016" y="723625"/>
            <a:ext cx="4284772" cy="1738995"/>
            <a:chOff x="4396545" y="2200367"/>
            <a:chExt cx="4284772" cy="173899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81ED09D-AA06-A449-8BBE-813556EEB8DC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35DB1B1-FECD-C946-96AE-1100A8EBE74B}"/>
                </a:ext>
              </a:extLst>
            </p:cNvPr>
            <p:cNvSpPr/>
            <p:nvPr/>
          </p:nvSpPr>
          <p:spPr>
            <a:xfrm>
              <a:off x="6484777" y="2200367"/>
              <a:ext cx="2196540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76645463-9CB1-6041-A249-DF377FF86DAC}"/>
              </a:ext>
            </a:extLst>
          </p:cNvPr>
          <p:cNvCxnSpPr/>
          <p:nvPr/>
        </p:nvCxnSpPr>
        <p:spPr>
          <a:xfrm>
            <a:off x="474403" y="5094121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ADF2A93-03DF-3F49-8196-2A7EDDEE0211}"/>
              </a:ext>
            </a:extLst>
          </p:cNvPr>
          <p:cNvSpPr txBox="1"/>
          <p:nvPr/>
        </p:nvSpPr>
        <p:spPr>
          <a:xfrm>
            <a:off x="307978" y="4909455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2FB98E-24A8-9643-A155-D9EB0B916F3A}"/>
              </a:ext>
            </a:extLst>
          </p:cNvPr>
          <p:cNvSpPr/>
          <p:nvPr/>
        </p:nvSpPr>
        <p:spPr>
          <a:xfrm>
            <a:off x="1360803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92BAE0-1A88-3A44-A174-76C6B5687CA6}"/>
              </a:ext>
            </a:extLst>
          </p:cNvPr>
          <p:cNvSpPr/>
          <p:nvPr/>
        </p:nvSpPr>
        <p:spPr>
          <a:xfrm>
            <a:off x="3131840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F16C9C2-463C-3C40-9E3F-DA103AA3C1FB}"/>
              </a:ext>
            </a:extLst>
          </p:cNvPr>
          <p:cNvSpPr/>
          <p:nvPr/>
        </p:nvSpPr>
        <p:spPr>
          <a:xfrm>
            <a:off x="1131289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E95AA24-4924-F846-A172-EB8778DE98A9}"/>
              </a:ext>
            </a:extLst>
          </p:cNvPr>
          <p:cNvCxnSpPr>
            <a:stCxn id="17" idx="0"/>
          </p:cNvCxnSpPr>
          <p:nvPr/>
        </p:nvCxnSpPr>
        <p:spPr>
          <a:xfrm flipV="1">
            <a:off x="1239301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9D72030-0CDA-F740-B137-900D20847D72}"/>
              </a:ext>
            </a:extLst>
          </p:cNvPr>
          <p:cNvSpPr txBox="1"/>
          <p:nvPr/>
        </p:nvSpPr>
        <p:spPr>
          <a:xfrm>
            <a:off x="695739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tx.high_begin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B3AFDB-799D-2040-816D-764C0CC93402}"/>
              </a:ext>
            </a:extLst>
          </p:cNvPr>
          <p:cNvSpPr txBox="1"/>
          <p:nvPr/>
        </p:nvSpPr>
        <p:spPr>
          <a:xfrm>
            <a:off x="4499992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tx.high_commit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509E72E-D3EF-0145-97A7-FC43480AAFDC}"/>
              </a:ext>
            </a:extLst>
          </p:cNvPr>
          <p:cNvSpPr/>
          <p:nvPr/>
        </p:nvSpPr>
        <p:spPr>
          <a:xfrm>
            <a:off x="468365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69EFD06-E5FC-F546-96E8-52ED174F867E}"/>
              </a:ext>
            </a:extLst>
          </p:cNvPr>
          <p:cNvCxnSpPr>
            <a:stCxn id="23" idx="0"/>
          </p:cNvCxnSpPr>
          <p:nvPr/>
        </p:nvCxnSpPr>
        <p:spPr>
          <a:xfrm flipV="1">
            <a:off x="479166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DC6CEA4-3746-9243-BBC0-23F9C208A407}"/>
              </a:ext>
            </a:extLst>
          </p:cNvPr>
          <p:cNvSpPr/>
          <p:nvPr/>
        </p:nvSpPr>
        <p:spPr>
          <a:xfrm>
            <a:off x="5127116" y="3902038"/>
            <a:ext cx="3873672" cy="13673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deposit.abort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abort()</a:t>
            </a:r>
          </a:p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deposit.commit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4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36" y="1057299"/>
            <a:ext cx="7529390" cy="39492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487" y="4756902"/>
            <a:ext cx="9309720" cy="1080120"/>
          </a:xfrm>
        </p:spPr>
        <p:txBody>
          <a:bodyPr>
            <a:normAutofit/>
          </a:bodyPr>
          <a:lstStyle/>
          <a:p>
            <a:r>
              <a:rPr lang="en-US" altLang="zh-CN" dirty="0"/>
              <a:t>Idea: the coordinator is responsible for committing all the TXs </a:t>
            </a:r>
          </a:p>
          <a:p>
            <a:pPr marL="560388" lvl="2" indent="0">
              <a:buNone/>
            </a:pPr>
            <a:r>
              <a:rPr lang="en-US" altLang="zh-CN" dirty="0">
                <a:ea typeface="MS PGothic" charset="0"/>
              </a:rPr>
              <a:t>By sending RPCs or Messages to all the other servers 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7121F5B-3656-E94F-B0A6-A66D4432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Multi-site transactions under two-phase commit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067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440" y="1921396"/>
            <a:ext cx="7812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Challenge: unreliable communications, coordinator &amp; worker; how to ensure our protocol still ensures correctness?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7731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9EA2-4BC6-943F-EE37-1C5D9DABE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70DA4B-7681-012A-0F14-9D625765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18DCBBA-C893-D686-FF97-FFAA20594049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DCC1710E-CC49-71AC-E05E-2C206564812E}"/>
              </a:ext>
            </a:extLst>
          </p:cNvPr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756A868E-78E2-97AB-2BF0-4DF8C67E48BB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6A44344-16E4-6D3B-1F9F-76D48668159A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2D0F4E87-17D9-F300-0368-149D20F580CC}"/>
              </a:ext>
            </a:extLst>
          </p:cNvPr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4E6CA5F6-8C89-A608-6B59-C405F29F73D5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DEAEE39-F7D2-A921-AFA1-6A19C5DDDEBF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4892FAD2-254E-1420-438B-E6C5F318E7EE}"/>
              </a:ext>
            </a:extLst>
          </p:cNvPr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05775230-5845-1817-EE86-DD740058CBAB}"/>
              </a:ext>
            </a:extLst>
          </p:cNvPr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FDF90F8E-C6A5-5466-8D5B-0D2A87D355C3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71CAC29A-02C2-0AFD-18A0-5D6D6A66EB47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ABDE3BFA-AE6E-13D7-50C4-416AE3F1F789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10941945-8319-0CC2-B517-AFEBEF181F73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10E5ABB7-FE44-9EB1-3E2B-CAC860DFD982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42CF2053-3951-C874-5645-0548B2C66542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C27FD44E-ED9C-2C13-288E-45A76DE6C569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513877E6-13BD-1B75-B272-C07E70FB2FD1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842C5EB-1A80-6C23-E456-573D629E4D95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FDC5A068-5A21-C1DA-5E55-21D7F52A2999}"/>
              </a:ext>
            </a:extLst>
          </p:cNvPr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CBDD9D1B-4D02-6E39-2525-E44538DDBC3F}"/>
              </a:ext>
            </a:extLst>
          </p:cNvPr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FDAF8437-DE5B-7720-5F60-EEC1D553871E}"/>
              </a:ext>
            </a:extLst>
          </p:cNvPr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DC295A0E-EBA1-B46A-6979-D0E226E20119}"/>
              </a:ext>
            </a:extLst>
          </p:cNvPr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8780E15B-2ABC-CB11-F636-F52F875F20DC}"/>
              </a:ext>
            </a:extLst>
          </p:cNvPr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074FDDA4-D1E3-87A8-7581-F49543B6E2D9}"/>
              </a:ext>
            </a:extLst>
          </p:cNvPr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B9860B62-F008-5F7D-AC16-C65C48587247}"/>
              </a:ext>
            </a:extLst>
          </p:cNvPr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F3D22C7E-D31F-976C-6D26-08F203EA4970}"/>
              </a:ext>
            </a:extLst>
          </p:cNvPr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0C963C3-A825-20C9-9FD2-B91525187AF9}"/>
              </a:ext>
            </a:extLst>
          </p:cNvPr>
          <p:cNvSpPr txBox="1"/>
          <p:nvPr/>
        </p:nvSpPr>
        <p:spPr>
          <a:xfrm>
            <a:off x="4011175" y="3177768"/>
            <a:ext cx="10648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E47394A-8057-9D2E-7AEF-2562906C86EB}"/>
              </a:ext>
            </a:extLst>
          </p:cNvPr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0A4C1E1-4708-FE4A-9827-E78D05304102}"/>
              </a:ext>
            </a:extLst>
          </p:cNvPr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B7511735-3C70-AE27-40FC-58150C0C9EFD}"/>
              </a:ext>
            </a:extLst>
          </p:cNvPr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内容占位符 2">
            <a:extLst>
              <a:ext uri="{FF2B5EF4-FFF2-40B4-BE49-F238E27FC236}">
                <a16:creationId xmlns:a16="http://schemas.microsoft.com/office/drawing/2014/main" id="{7CC3BE27-6F6B-052B-88C9-93237804A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b="1" dirty="0"/>
              <a:t>: </a:t>
            </a:r>
            <a:r>
              <a:rPr lang="en-US" altLang="zh-CN" dirty="0"/>
              <a:t>lost</a:t>
            </a:r>
            <a:r>
              <a:rPr lang="en-US" altLang="zh-CN" b="1" dirty="0"/>
              <a:t> </a:t>
            </a:r>
            <a:r>
              <a:rPr lang="en-US" altLang="zh-CN" b="1" dirty="0">
                <a:solidFill>
                  <a:srgbClr val="BD374B"/>
                </a:solidFill>
              </a:rPr>
              <a:t>prepare</a:t>
            </a:r>
            <a:r>
              <a:rPr lang="en-US" altLang="zh-CN" b="1" dirty="0"/>
              <a:t> 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A0E6D446-467F-AC71-E37D-EDEB259973FC}"/>
              </a:ext>
            </a:extLst>
          </p:cNvPr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C67CFE5-B678-DB0A-8190-170CFEE06308}"/>
              </a:ext>
            </a:extLst>
          </p:cNvPr>
          <p:cNvSpPr txBox="1"/>
          <p:nvPr/>
        </p:nvSpPr>
        <p:spPr>
          <a:xfrm>
            <a:off x="1259632" y="2771478"/>
            <a:ext cx="190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A71ED9EE-63BF-4003-DBF0-9A8621E780A2}"/>
              </a:ext>
            </a:extLst>
          </p:cNvPr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DC4030A3-189D-5B46-84BB-8D03A8EB7786}"/>
              </a:ext>
            </a:extLst>
          </p:cNvPr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F7717E16-6B8F-2DF0-658B-3B3DF14A2364}"/>
              </a:ext>
            </a:extLst>
          </p:cNvPr>
          <p:cNvSpPr txBox="1"/>
          <p:nvPr/>
        </p:nvSpPr>
        <p:spPr>
          <a:xfrm>
            <a:off x="3995935" y="2760960"/>
            <a:ext cx="10801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1BF5746E-CA72-6A99-3C39-0209A7E6E8A5}"/>
              </a:ext>
            </a:extLst>
          </p:cNvPr>
          <p:cNvSpPr txBox="1"/>
          <p:nvPr/>
        </p:nvSpPr>
        <p:spPr>
          <a:xfrm>
            <a:off x="3995935" y="2527940"/>
            <a:ext cx="10374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84276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72" grpId="0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5599872A-B5D4-124F-8929-F3EDA08F10A8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E025AD2F-0E80-434F-B3CC-0ECCA0AA7B6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7E66DB1-383E-BB46-8DFC-8C176B6771D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D9DBD0E-0B32-594A-ACB9-53660F2D6830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B06C264D-81F9-C147-B912-18A6C1EEFDE6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B75DC7A6-CE50-9742-B160-DCE1866D84E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8638163-5ABA-124A-B0E8-C78EAC2EB78E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9A01C483-8C03-0B4F-803F-318320BFDE4C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23D08478-243E-0340-A6AF-46D1801BE012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CEC0C5C2-99E2-6B45-A5FB-14C30C30EEE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54067ABA-CAD8-C943-9772-6B978126483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2F76695-E501-6D41-8263-999845579D8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7D6B03E7-4DF7-9042-BF37-AB094D81EA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09CED4BF-F999-6D43-B36E-8472C9C69CC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626DFD21-1BB8-C549-8CBD-A4D249BFE40D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AA91B523-0EC5-A74B-A76C-85AAF8D9AD5B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87ACE75B-8B4E-E84A-B8AE-55B4D7A0305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62321325-C20C-4844-926F-F0BCBA289686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097ADDD6-8B59-9A46-B908-FAF942660467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1E8B796A-8AA6-E645-B34F-5912A4B50EE6}"/>
              </a:ext>
            </a:extLst>
          </p:cNvPr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9D23A6D3-49F8-8C4E-A371-29049567F659}"/>
              </a:ext>
            </a:extLst>
          </p:cNvPr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B9060CE4-AF7A-2B47-A3B6-1AA113C2B504}"/>
              </a:ext>
            </a:extLst>
          </p:cNvPr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5D55B6A5-E320-654A-96F7-3DFAB37CECD0}"/>
              </a:ext>
            </a:extLst>
          </p:cNvPr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A37ABAD5-3BAA-244B-8B66-5A9288FABF24}"/>
              </a:ext>
            </a:extLst>
          </p:cNvPr>
          <p:cNvSpPr txBox="1"/>
          <p:nvPr/>
        </p:nvSpPr>
        <p:spPr>
          <a:xfrm>
            <a:off x="3995935" y="2482220"/>
            <a:ext cx="11618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7DB67A1-F2C2-FF43-8447-7C2678025D46}"/>
              </a:ext>
            </a:extLst>
          </p:cNvPr>
          <p:cNvSpPr txBox="1"/>
          <p:nvPr/>
        </p:nvSpPr>
        <p:spPr>
          <a:xfrm>
            <a:off x="4011175" y="3465800"/>
            <a:ext cx="9928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5574CE72-5224-5A44-9C43-87C218037872}"/>
              </a:ext>
            </a:extLst>
          </p:cNvPr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45593" y="4481340"/>
            <a:ext cx="8229600" cy="101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lost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ACK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prepare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6FB5162-58D6-D74F-8D9C-8B1AEE1E6B03}"/>
              </a:ext>
            </a:extLst>
          </p:cNvPr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851098E8-6CDA-5445-986A-AC79C33A2750}"/>
              </a:ext>
            </a:extLst>
          </p:cNvPr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106" name="直线箭头连接符 105">
            <a:extLst>
              <a:ext uri="{FF2B5EF4-FFF2-40B4-BE49-F238E27FC236}">
                <a16:creationId xmlns:a16="http://schemas.microsoft.com/office/drawing/2014/main" id="{A056CDA1-F819-C546-A3A7-FE4DCF3A21BF}"/>
              </a:ext>
            </a:extLst>
          </p:cNvPr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>
            <a:extLst>
              <a:ext uri="{FF2B5EF4-FFF2-40B4-BE49-F238E27FC236}">
                <a16:creationId xmlns:a16="http://schemas.microsoft.com/office/drawing/2014/main" id="{916B4C88-C9F9-D249-B2B3-93B911C7BC61}"/>
              </a:ext>
            </a:extLst>
          </p:cNvPr>
          <p:cNvSpPr txBox="1"/>
          <p:nvPr/>
        </p:nvSpPr>
        <p:spPr>
          <a:xfrm>
            <a:off x="3995935" y="2929508"/>
            <a:ext cx="1161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008404B3-FFA5-6C43-B95E-9BAADBFD5225}"/>
              </a:ext>
            </a:extLst>
          </p:cNvPr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7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4" grpId="0"/>
      <p:bldP spid="10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-15055" y="4270810"/>
            <a:ext cx="8958086" cy="14412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worker failure during prepare</a:t>
            </a:r>
          </a:p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dirty="0">
                <a:latin typeface="+mn-lt"/>
              </a:rPr>
              <a:t>coordinator can safely abort transaction, will send explicit abort messages to live workers</a:t>
            </a:r>
          </a:p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latin typeface="+mn-lt"/>
              </a:rPr>
              <a:t>Or, we can wait for it to reboot 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A310F60-C721-0545-A2CF-69924E513D0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E7BD6C6A-0D42-5641-BE16-714840C3C843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75065D04-81A3-FF44-8C42-1D3C203AF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7216D31-53D7-D345-BC6B-EBEE7092C27E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1BF2DCF5-A6D3-1349-90F7-641F6E0D7DCD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B2FF77D-039B-EB49-BBA2-FDED32EDE3C5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9782BB7B-F17C-C14C-9C24-F868FF9B1F18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172053E-D2F0-614F-8E3A-304B3A43CF09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4B92A2D-D46F-CF45-A9DB-C11F5D6FF8A1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20DD1D9B-396C-534A-9FF0-8261FB21C03B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EE4D75AD-347F-A44D-A585-545CA48C038F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DAC72AA0-D293-3A41-A6D1-15FE3B5B48FA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61387245-CC26-8242-96D0-D5987A86F2F5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DD4D4333-B51B-AC4F-BFFB-582F687C3671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FA07B437-0A08-CC43-9378-0E2DF6F0CED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3C6B941-3D6D-284B-AC82-A582D586F8B0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271FAB43-7FD4-A04B-B165-1E7FCEE5791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DDC467D-3E40-2B48-9D0D-53D4147B4038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D4443AFE-3FC6-EA44-815A-ACDC0E0B26A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EC89B616-4DA1-F146-B08B-5527201A4F0E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1CA8EF6-7002-8340-B15C-B3E44FA22316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6BC886C8-C185-6B45-A7C7-8EF31723A0E9}"/>
              </a:ext>
            </a:extLst>
          </p:cNvPr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617D347-E5A9-0A49-B59C-28D54B2820C7}"/>
              </a:ext>
            </a:extLst>
          </p:cNvPr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DF461BB4-FE41-8E4B-915E-FD9263DB88EE}"/>
              </a:ext>
            </a:extLst>
          </p:cNvPr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0932CFA-F657-5E4F-9CDA-E14443196CD7}"/>
              </a:ext>
            </a:extLst>
          </p:cNvPr>
          <p:cNvSpPr txBox="1"/>
          <p:nvPr/>
        </p:nvSpPr>
        <p:spPr>
          <a:xfrm>
            <a:off x="3995935" y="2482220"/>
            <a:ext cx="11378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A7FC296-02C1-5944-A1CF-2AAF349119D1}"/>
              </a:ext>
            </a:extLst>
          </p:cNvPr>
          <p:cNvSpPr txBox="1"/>
          <p:nvPr/>
        </p:nvSpPr>
        <p:spPr>
          <a:xfrm>
            <a:off x="4011176" y="2817728"/>
            <a:ext cx="11378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89BAF407-9674-3542-9840-CB337C4E713E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DBA6708F-3692-B24F-AC5A-F6C292DF495B}"/>
              </a:ext>
            </a:extLst>
          </p:cNvPr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BDC3972E-7A4E-4C40-94EC-80076D75BF5A}"/>
              </a:ext>
            </a:extLst>
          </p:cNvPr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6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EA280B-A50D-3E19-E3D6-75DFBF9E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worker failure before the coordinate commits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12B55A-F754-8F11-68BD-44F279D93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 how worker recover after failure? </a:t>
            </a:r>
          </a:p>
          <a:p>
            <a:pPr lvl="1"/>
            <a:r>
              <a:rPr kumimoji="1" lang="en-US" altLang="zh-CN" dirty="0"/>
              <a:t>Can worker individually decide to commit?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C63853-4951-236F-9172-58E9A137B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05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96544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Principles: 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Following the coordinator’s decision 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Log sufficient state to tolerate failures (e.g., the coordinator’s decision)</a:t>
            </a:r>
          </a:p>
          <a:p>
            <a:r>
              <a:rPr lang="en-US" altLang="zh-CN" dirty="0">
                <a:ea typeface="MS PGothic" charset="0"/>
              </a:rPr>
              <a:t>Coordinator (do the decision &amp; maintain the state)</a:t>
            </a:r>
          </a:p>
          <a:p>
            <a:pPr lvl="1"/>
            <a:r>
              <a:rPr lang="en-US" altLang="zh-CN" dirty="0">
                <a:ea typeface="MS PGothic" charset="0"/>
              </a:rPr>
              <a:t>Collect some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nothing: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retry</a:t>
            </a:r>
          </a:p>
          <a:p>
            <a:pPr lvl="1"/>
            <a:r>
              <a:rPr lang="en-US" altLang="zh-CN" dirty="0">
                <a:ea typeface="MS PGothic" charset="0"/>
              </a:rPr>
              <a:t>Collect all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endParaRPr lang="en-US" altLang="zh-CN" dirty="0">
              <a:ea typeface="MS PGothic" charset="0"/>
            </a:endParaRPr>
          </a:p>
          <a:p>
            <a:r>
              <a:rPr lang="en-US" altLang="zh-CN" dirty="0">
                <a:ea typeface="MS PGothic" charset="0"/>
              </a:rPr>
              <a:t>Worker passively react to the coordinator’s actions </a:t>
            </a:r>
          </a:p>
          <a:p>
            <a:pPr lvl="1"/>
            <a:r>
              <a:rPr lang="en-US" altLang="zh-CN" dirty="0">
                <a:ea typeface="MS PGothic" charset="0"/>
              </a:rPr>
              <a:t>If no message is sent from the coordinator, just wait </a:t>
            </a:r>
          </a:p>
          <a:p>
            <a:pPr lvl="1"/>
            <a:r>
              <a:rPr lang="en-US" altLang="zh-CN" dirty="0">
                <a:ea typeface="MS PGothic" charset="0"/>
              </a:rPr>
              <a:t>When receive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  <a:p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point: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the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coordinator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made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a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decision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+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log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the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r>
              <a:rPr lang="en-US" altLang="zh-CN" dirty="0">
                <a:highlight>
                  <a:srgbClr val="FFFF00"/>
                </a:highlight>
                <a:ea typeface="MS PGothic" charset="0"/>
              </a:rPr>
              <a:t>decision</a:t>
            </a:r>
            <a:r>
              <a:rPr lang="zh-CN" altLang="en-US" dirty="0">
                <a:highlight>
                  <a:srgbClr val="FFFF00"/>
                </a:highlight>
                <a:ea typeface="MS PGothic" charset="0"/>
              </a:rPr>
              <a:t> </a:t>
            </a:r>
            <a:endParaRPr lang="en-US" altLang="zh-CN" b="1" dirty="0">
              <a:highlight>
                <a:srgbClr val="FFFF00"/>
              </a:highlight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4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96DD65-9FE6-2A47-9149-C8379889684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193589B4-CB21-744D-AC33-AF77BEFB09F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AD749AC-1522-6F4F-B58D-BD4D2D05840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FB4DF2F-85F7-EF4A-91FB-E7BEE7882DE7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9B9FD66-B6F0-084E-BD9E-3298EDA0AC73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76CA828-7A7D-F149-AA87-21B5A138EBA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A5E52C4-3480-4949-A4CC-F82AD177534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6B56DEDE-8095-704F-827B-7E3EC87DD676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09DDF89-327E-2A41-9DD2-CB27EB78FCD9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8651502-82FB-504C-A8E5-00EF3DCFD235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6F89468-EC56-114D-95E9-50E112B52B3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0698C6D4-9CB8-7C46-9AD8-1EF617D21ABB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62242EAA-C763-944A-9849-47F2BC77E5A6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0FA8034D-F590-9142-8987-9F39AD019CC2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59F1EF0B-666C-AD4A-A4FE-76D114C0667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8BBF947E-E9FD-EB46-BBEE-218CE22D6EE4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D39609AC-B194-754F-8EF2-3C8DC2BB45FB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81C4503-8ADC-4C48-A64A-38393F6C0E99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F8AAEE08-A1F5-BF40-B9CC-AAF95F48E8DD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96B201F-09DD-6A4E-8C7C-A934A0ED40A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FC3A5145-004D-4646-95CC-4C5BD8BDAFB0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2890DCDB-51D9-E842-801E-38C8EDE2CE4F}"/>
              </a:ext>
            </a:extLst>
          </p:cNvPr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7E2428C8-D4D0-E546-A952-753F6C565AF1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B0700382-C722-EC40-893F-C0BCD7C25E9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2ED5ACEF-5CB8-494B-88AF-F4D7F8B48805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C298D5E7-9DD1-AC4F-ACD4-85EAEF2A30C4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2BF1ACF-D461-4B40-A8D8-4AF94046D2A8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578B0FD-D504-204F-B241-FC732B88ED43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2556BC1A-AD5B-DF4F-8BB0-77551E911325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9F34B709-6EA8-A748-BB14-300E6C87D60A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E365B3C5-5CAC-8148-BD2E-B4A912AFD508}"/>
              </a:ext>
            </a:extLst>
          </p:cNvPr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D0784978-FEFF-0A45-A30C-4F26625614A8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537A40E-1167-F04F-AA5D-7C02FA7BF86E}"/>
              </a:ext>
            </a:extLst>
          </p:cNvPr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387338C-4DFE-3C42-A64A-BD93364CCF79}"/>
              </a:ext>
            </a:extLst>
          </p:cNvPr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A5E9457-4690-CC4D-B08F-7ED90A79F894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1C2BFF68-E2E6-8C42-95AC-6A0BBCC02E2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59C8D386-6EFC-114A-8D33-736EF9B584F5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0C67F971-590F-B145-AFA5-0023E046AC90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75CF59E-8D63-4D4B-8B5C-D73B05B61D57}"/>
              </a:ext>
            </a:extLst>
          </p:cNvPr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11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/>
      <p:bldP spid="95" grpId="0" animBg="1"/>
      <p:bldP spid="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ACK </a:t>
            </a:r>
            <a:r>
              <a:rPr lang="en-US" altLang="zh-CN" sz="1800" b="1" dirty="0">
                <a:latin typeface="+mn-lt"/>
              </a:rPr>
              <a:t>of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A969B59-CB68-DD4F-8D96-AD3276477E5C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41CD8397-4D3D-8440-8104-938B04EB86C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5141C56-E1D0-ED4A-ACDE-B9828EFE9230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085BF5E-8693-624C-A23E-009AD7160B9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FD7D8337-C0EB-3B44-9354-4544146F7B4D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8C50B3E-CFDF-654B-90E0-2E4113FEAC8A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39FB351-68A6-B241-85D3-FA61E71E89B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5256F62-279F-A648-A951-409E7EF54F1F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14E288FA-D8CF-9B40-A6C9-8561E7355533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EAF09E64-D468-6945-8F0C-C7D95C797B1D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451C3E96-414E-A84C-ADA0-79DBFD1AA31D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EAE43FD9-1A65-1B41-923A-8D000343107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00192149-7AEF-6244-AA2D-A25E408B6310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8A7D75FA-5ABA-5347-AB49-0B2191CFAF43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7C3A30B-5BD2-4740-BA4B-0B5FBFBC2A2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65EEB79F-B702-7943-AED5-31BC45D5A29A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E9E5BC2C-99AC-AF46-9D98-B94F3563CB3C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1037DA4-EA10-4D4B-952A-0C8B40ED7F1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24B05827-4A13-C943-964F-E25B4FB0591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A02FA83D-6114-B146-82FD-14AE6F86A211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88ED33C8-FEDD-964E-997A-F55804B5B7D3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39DFA2DE-70F7-F941-8D24-7108A2A60405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05E598FD-9B07-0547-9E4E-CE73054A53B0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72CED7A-F245-3849-A6C1-3C18DC71FDB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6BB8DA2-C936-AF41-ADF4-A67BC84A338D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C965B8E5-0B53-BB44-8E02-738D824FAAF1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4C7972A-1C6F-1346-AE43-BCC887F088B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66839A7-1A98-D54B-83D7-E118AB64643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3D08DB6-BEE0-A544-8830-B8E929E68B84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67A84CB-D4D8-EC4C-8EBF-2C0607B67F64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DE8A96A5-F734-8446-A538-F453D6F3361B}"/>
              </a:ext>
            </a:extLst>
          </p:cNvPr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437C49C-7EA0-DA48-BCBE-1D13AF051E45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361D2D6A-0C1A-3147-A823-FC061C0F11A2}"/>
              </a:ext>
            </a:extLst>
          </p:cNvPr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7346CF8A-CCF4-1F4B-B6C4-FEFE36A3865C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7" name="直线箭头连接符 106">
            <a:extLst>
              <a:ext uri="{FF2B5EF4-FFF2-40B4-BE49-F238E27FC236}">
                <a16:creationId xmlns:a16="http://schemas.microsoft.com/office/drawing/2014/main" id="{488B79A9-D620-2349-9081-4127A49994D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6FBA9C-5290-444C-93FB-C2B003B1BD06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9" name="直线箭头连接符 108">
            <a:extLst>
              <a:ext uri="{FF2B5EF4-FFF2-40B4-BE49-F238E27FC236}">
                <a16:creationId xmlns:a16="http://schemas.microsoft.com/office/drawing/2014/main" id="{CCB73ACC-4CCA-8A40-8B72-936997AE694E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/>
      <p:bldP spid="1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DF6F9F-4D94-C840-BBE7-41559E86FD7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CF3264A0-6586-1347-8BF3-DBCB00E921CD}"/>
              </a:ext>
            </a:extLst>
          </p:cNvPr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53E9F6DB-006F-5B47-BF36-5AF5EF03E2DE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1DF0BC7-7EC5-5142-B5EA-6635B7D778C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4" name="直线连接符 73">
            <a:extLst>
              <a:ext uri="{FF2B5EF4-FFF2-40B4-BE49-F238E27FC236}">
                <a16:creationId xmlns:a16="http://schemas.microsoft.com/office/drawing/2014/main" id="{4AB3C15F-EBFC-C545-A8B6-7CDB6056ADBC}"/>
              </a:ext>
            </a:extLst>
          </p:cNvPr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6CAD84DE-0B60-EA42-9099-2BC5CCE4A99D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B86CF18-9B76-D347-8822-D19874D30C7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8EC1F87F-A3C4-074E-8EF0-4EBA7A4282A2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8AB4EC4E-EF49-9444-B17E-9D37D7F52B01}"/>
              </a:ext>
            </a:extLst>
          </p:cNvPr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C2C0EE27-F3E5-034B-A022-5E6045E76C51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D13C586E-3E2B-F245-90E0-3796A32A7C19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CEC80AF-4B76-994B-9309-01EA249E2A49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363F878-A3F1-1941-82B0-E5F606CC38CE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9C0BB362-34D6-8F4E-B0DB-0DBEE78879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6987F76B-A12A-A240-BD85-BB90B9093024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465AF40F-C18E-A246-AA45-FD593B027F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B3E10A01-1FE8-DF43-A746-0DA01B68EFB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675CF166-46F9-8546-9644-36BE8F3BF25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3427660-D70D-DE4D-90DE-2A815FC67B3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E82D8D68-211F-F04A-A1DF-B8809B706CB2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9CAADA6A-6C9A-D34E-A124-B37F09B26FE8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A952D406-7C53-D349-81F8-83B1B4893C0E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6C546759-65AC-AA46-9DE0-BDC4C4F993AA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FACF65EB-676D-5240-86FC-09050CD7B017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A2228B8B-B42D-7F48-80FF-5257726E7829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EE97AE08-4A4E-8944-BB4F-33504264C210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5BC7E8F-8382-A541-9CF3-E83B538B31FB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35C22C0A-00E7-304C-8C19-D3C853F3FC4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232E4644-D85E-074D-888F-F3A262138137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006513C-ABA0-0646-97CF-DAEB6B858C5F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EEB7CEFA-6895-BF43-B74A-E1BF761A1C7F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内容占位符 2">
            <a:extLst>
              <a:ext uri="{FF2B5EF4-FFF2-40B4-BE49-F238E27FC236}">
                <a16:creationId xmlns:a16="http://schemas.microsoft.com/office/drawing/2014/main" id="{FFFE8BD9-3686-2C4B-B25E-B25E3E1E9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ADDC725E-38A6-2B4F-ABAA-B877D7E6D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9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62C627-B346-7F41-A767-66D55C4D0611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1B13D56-927D-6149-A958-BDD6B39B981E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1ECC722F-6EBD-174F-ABA3-AE1AF022DCB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22C3B02-96D2-6F42-AB3D-2C87F103916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A68530B-C51D-BD45-AE60-06DDD8833077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16A94B9-D650-C749-B9C1-C89B73B06A95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33103B1-5040-FA4D-AF36-150727803559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8CC1C409-3F69-954F-872D-1803611FEAD7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72173ED-39EE-9545-B605-035D0E0C6684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76BF47F-0EC2-0146-B5B9-DF2E52B3DAFB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52DCAD63-4190-5046-B975-5FE8CA769A5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447AB378-C39A-354C-8313-AE20EE5ABD1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688534E-A2AE-B949-BD40-AA06310E5D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A8B71659-0C32-3147-ABD3-61CB817ADD6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8DE16E7-06D6-5442-B538-63F4475E021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E6C656EC-6315-7C41-8FA7-F11E3DA3B3E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A6C0D32-B69B-E34C-80FC-D7C02017F6EF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320C807-FBB4-EE40-B63D-DA61BBC6CAC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49A668-C9C2-9A44-8C50-7EF47BFEF97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4F2BC687-744E-8D42-B086-66B11DA4E188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E40FB474-85B9-4E47-BCF3-8994D8D04425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66B009FD-75ED-5D49-9846-040652B7262A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C8EDDE2C-E561-9345-9D02-6D3CF1E8DDED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2522A14-014A-C543-8E38-9355E2D23BD8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33F4320-352B-2541-9B51-ADC9925CDBD7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47ABFF1-3923-DF4D-AFED-924459829EFE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96ED8C-22CA-B941-81E6-922BE8059812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BA01D816-D1E6-5D4E-9785-AD8D42BC7553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4BE4A043-6CC9-6A47-8101-A5B319FC235E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1E0D7AE-7F85-4943-8225-A6253EA55659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71A0062-BEDC-E241-92DF-A76F59CC7281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内容占位符 2">
            <a:extLst>
              <a:ext uri="{FF2B5EF4-FFF2-40B4-BE49-F238E27FC236}">
                <a16:creationId xmlns:a16="http://schemas.microsoft.com/office/drawing/2014/main" id="{CFF48B68-18A5-7B47-BF83-BA0342D1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E4F0F461-6899-7246-A7DA-4959DB1E56C8}"/>
              </a:ext>
            </a:extLst>
          </p:cNvPr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603FA792-CF2A-AE4B-9A98-83A5055AA967}"/>
              </a:ext>
            </a:extLst>
          </p:cNvPr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5B75CEA-EF83-FF43-80C3-8C0BA79D9F07}"/>
              </a:ext>
            </a:extLst>
          </p:cNvPr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70165154-C7CE-9C40-981C-FEAD130C37BF}"/>
              </a:ext>
            </a:extLst>
          </p:cNvPr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>
            <a:extLst>
              <a:ext uri="{FF2B5EF4-FFF2-40B4-BE49-F238E27FC236}">
                <a16:creationId xmlns:a16="http://schemas.microsoft.com/office/drawing/2014/main" id="{37B6CDB3-64C5-6943-92ED-B5E5A5BFD6EE}"/>
              </a:ext>
            </a:extLst>
          </p:cNvPr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6DD28B42-4A27-EE4E-8D91-C7048C8AE0CA}"/>
              </a:ext>
            </a:extLst>
          </p:cNvPr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310C6821-346E-8945-924C-64E4A3A47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>
            <a:extLst>
              <a:ext uri="{FF2B5EF4-FFF2-40B4-BE49-F238E27FC236}">
                <a16:creationId xmlns:a16="http://schemas.microsoft.com/office/drawing/2014/main" id="{2E19C1DF-D41E-6D4D-BDD4-25DB581C35C5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F3267BC8-C2D8-F14F-A09E-EF1D0AB83AF1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24D5E4A5-F94E-674E-866A-24B8D47522F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14ACA6A-270E-A343-AEBB-19375F0C2078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6" name="直线连接符 75">
            <a:extLst>
              <a:ext uri="{FF2B5EF4-FFF2-40B4-BE49-F238E27FC236}">
                <a16:creationId xmlns:a16="http://schemas.microsoft.com/office/drawing/2014/main" id="{27CB3295-0168-1C4A-B467-B63479CD88A4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3E226AE5-FB37-B24A-9C6E-C6EBF409331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94E7E96-23A6-CE45-A0B5-597D0567763F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A7641DD7-19ED-CE4B-AE47-33313B2465F0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连接符 79">
            <a:extLst>
              <a:ext uri="{FF2B5EF4-FFF2-40B4-BE49-F238E27FC236}">
                <a16:creationId xmlns:a16="http://schemas.microsoft.com/office/drawing/2014/main" id="{7466D706-B586-BB46-A4BA-CA2BFA97B351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EB3EF03C-F096-FB46-B2F0-19726AB1373E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CD638DF-C9C0-544C-BD57-0747B1E9B961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C641A081-D90D-DE46-9B2F-391424AF51CE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19C79FCA-0CEF-ED48-9675-BBECC15BDDB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F6E27DEE-689E-6D4B-8A7E-DD02CFF03B2B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69B614E6-25A2-6D4B-BDA8-474DDAE3BE1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49E16B17-EF62-0943-92E9-61229141A1FD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44AC77BD-8FB3-F64A-8229-8765087FAD17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0A930B15-2502-724B-BAC7-28B7F422FE3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BF6CFB60-F8E8-1347-B378-1CC4F0DFC8A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DF8B55A4-146B-E44E-AAF9-F8F19CD2E84F}"/>
              </a:ext>
            </a:extLst>
          </p:cNvPr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9835C34D-3307-5F49-ABCD-B0BE8123FDCF}"/>
              </a:ext>
            </a:extLst>
          </p:cNvPr>
          <p:cNvSpPr txBox="1"/>
          <p:nvPr/>
        </p:nvSpPr>
        <p:spPr>
          <a:xfrm>
            <a:off x="3995935" y="2482220"/>
            <a:ext cx="1008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1C567FB4-3B78-924D-8AF3-0D1D9E70F43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C1BA8CD-0110-4548-A9EC-4F935220291D}"/>
              </a:ext>
            </a:extLst>
          </p:cNvPr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601F58FC-F767-FD41-9BC2-17B9D725EFF3}"/>
              </a:ext>
            </a:extLst>
          </p:cNvPr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内容占位符 2">
            <a:extLst>
              <a:ext uri="{FF2B5EF4-FFF2-40B4-BE49-F238E27FC236}">
                <a16:creationId xmlns:a16="http://schemas.microsoft.com/office/drawing/2014/main" id="{8D5DABD9-0E82-0547-8A5D-BB8AC7E3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prepare </a:t>
            </a: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DBF2C548-39A5-8143-8D61-73DEE43FE234}"/>
              </a:ext>
            </a:extLst>
          </p:cNvPr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6D1D7933-E2CE-5041-B668-E0CA5D45D855}"/>
              </a:ext>
            </a:extLst>
          </p:cNvPr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2C1F9241-81BA-6D4F-92D8-5ED1F45B4D2A}"/>
              </a:ext>
            </a:extLst>
          </p:cNvPr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F724AFF7-A792-B547-9876-5070ED5686F1}"/>
              </a:ext>
            </a:extLst>
          </p:cNvPr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18F2347-BBCB-FF4F-B707-2A78F1ED9330}"/>
              </a:ext>
            </a:extLst>
          </p:cNvPr>
          <p:cNvSpPr txBox="1"/>
          <p:nvPr/>
        </p:nvSpPr>
        <p:spPr>
          <a:xfrm>
            <a:off x="3389392" y="3115052"/>
            <a:ext cx="21242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sz="1600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sz="16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AA74F8A7-A4DA-CE45-AFAA-8A5243A1A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2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9" grpId="0" animBg="1"/>
      <p:bldP spid="10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5" y="2482220"/>
            <a:ext cx="10801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45732"/>
            <a:ext cx="8229600" cy="76926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300"/>
              </a:spcBef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commit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altLang="zh-CN" dirty="0"/>
              <a:t>Must log the decision before sending the commit messages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10648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9B190-CAE4-DA7F-B04A-A3DB8C157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Extension to current methods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D315A-E5E6-D906-C822-60A131915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2PL + OCC</a:t>
            </a:r>
          </a:p>
          <a:p>
            <a:pPr lvl="1"/>
            <a:r>
              <a:rPr kumimoji="1" lang="en-US" altLang="zh-CN" dirty="0"/>
              <a:t>2PL: each low-layer TX cannot release its lock until the high-layer TX decides to commit </a:t>
            </a:r>
          </a:p>
          <a:p>
            <a:r>
              <a:rPr kumimoji="1" lang="en-US" altLang="zh-CN" dirty="0"/>
              <a:t>OCC: the validation &amp; commit phases are done by the coordinator </a:t>
            </a:r>
            <a:br>
              <a:rPr kumimoji="1" lang="en-US" altLang="zh-CN" dirty="0"/>
            </a:br>
            <a:endParaRPr kumimoji="1" lang="en-US" altLang="zh-CN" dirty="0"/>
          </a:p>
          <a:p>
            <a:r>
              <a:rPr kumimoji="1" lang="en-US" altLang="zh-CN" dirty="0"/>
              <a:t>Logging </a:t>
            </a:r>
          </a:p>
          <a:p>
            <a:pPr lvl="1"/>
            <a:r>
              <a:rPr kumimoji="1" lang="en-US" altLang="zh-CN" dirty="0"/>
              <a:t>Nearly identical, except that the coordinator needs to log the decision, and the low-level transaction needs to mark a partial-checkpoint state </a:t>
            </a:r>
          </a:p>
          <a:p>
            <a:r>
              <a:rPr kumimoji="1" lang="en-US" altLang="zh-CN" dirty="0"/>
              <a:t>Checkpoint</a:t>
            </a:r>
          </a:p>
          <a:p>
            <a:pPr lvl="1"/>
            <a:r>
              <a:rPr kumimoji="1" lang="en-US" altLang="zh-CN" dirty="0"/>
              <a:t>Cannot reclaim the log of a partially updated transaction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310E7-5C98-6862-D8E1-C8292E9A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91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Two-phase commit </a:t>
            </a:r>
            <a:r>
              <a:rPr lang="en-US" altLang="zh-CN" b="0" dirty="0"/>
              <a:t>allows us to achieve </a:t>
            </a:r>
            <a:r>
              <a:rPr lang="en-US" altLang="zh-CN" dirty="0">
                <a:solidFill>
                  <a:schemeClr val="tx1"/>
                </a:solidFill>
              </a:rPr>
              <a:t>multi-site atomicity</a:t>
            </a:r>
            <a:r>
              <a:rPr lang="en-US" altLang="zh-CN" b="0" dirty="0"/>
              <a:t>:</a:t>
            </a:r>
            <a:r>
              <a:rPr lang="zh-CN" altLang="en-US" b="0" dirty="0"/>
              <a:t> </a:t>
            </a:r>
            <a:r>
              <a:rPr lang="en-US" altLang="zh-CN" b="0" dirty="0"/>
              <a:t>transaction</a:t>
            </a:r>
            <a:r>
              <a:rPr lang="zh-CN" altLang="en-US" b="0" dirty="0"/>
              <a:t> </a:t>
            </a:r>
            <a:r>
              <a:rPr lang="en-US" altLang="zh-CN" b="0" dirty="0"/>
              <a:t>remains atomic</a:t>
            </a:r>
            <a:r>
              <a:rPr lang="zh-CN" altLang="en-US" b="0" dirty="0"/>
              <a:t> </a:t>
            </a:r>
            <a:r>
              <a:rPr lang="en-US" altLang="zh-CN" b="0" dirty="0"/>
              <a:t>even</a:t>
            </a:r>
            <a:r>
              <a:rPr lang="zh-CN" altLang="en-US" b="0" dirty="0"/>
              <a:t> </a:t>
            </a:r>
            <a:r>
              <a:rPr lang="en-US" altLang="zh-CN" b="0" dirty="0"/>
              <a:t>when</a:t>
            </a:r>
            <a:r>
              <a:rPr lang="zh-CN" altLang="en-US" b="0" dirty="0"/>
              <a:t> </a:t>
            </a:r>
            <a:r>
              <a:rPr lang="en-US" altLang="zh-CN" b="0" dirty="0"/>
              <a:t>they</a:t>
            </a:r>
            <a:r>
              <a:rPr lang="zh-CN" altLang="en-US" b="0" dirty="0"/>
              <a:t> </a:t>
            </a:r>
            <a:r>
              <a:rPr lang="en-US" altLang="zh-CN" b="0" dirty="0"/>
              <a:t>require communication with multiple machines </a:t>
            </a:r>
            <a:endParaRPr lang="zh-CN" altLang="en-US" b="0" dirty="0"/>
          </a:p>
          <a:p>
            <a:r>
              <a:rPr lang="en-US" altLang="zh-CN" b="0" dirty="0"/>
              <a:t>In two-phase commit, failures prior to the commit point can be aborted. If workers (or the coordinator) fail after the commit point, </a:t>
            </a:r>
            <a:r>
              <a:rPr lang="en-US" altLang="zh-CN" dirty="0">
                <a:solidFill>
                  <a:schemeClr val="tx1"/>
                </a:solidFill>
              </a:rPr>
              <a:t>they recover into the </a:t>
            </a:r>
            <a:r>
              <a:rPr lang="en-US" altLang="zh-CN" dirty="0">
                <a:solidFill>
                  <a:srgbClr val="BD37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chemeClr val="tx1"/>
                </a:solidFill>
              </a:rPr>
              <a:t> state</a:t>
            </a:r>
            <a:r>
              <a:rPr lang="en-US" altLang="zh-CN" b="0" dirty="0"/>
              <a:t>, and complete the transaction</a:t>
            </a:r>
          </a:p>
          <a:p>
            <a:r>
              <a:rPr lang="en-US" altLang="zh-CN" dirty="0"/>
              <a:t>Remaining challenge: availability under coordinator failures </a:t>
            </a:r>
          </a:p>
          <a:p>
            <a:pPr lvl="1"/>
            <a:r>
              <a:rPr lang="en-US" altLang="zh-CN" dirty="0"/>
              <a:t>Follow the coordinator’s decision simplifies achieving multi-site atomicity, but what if the coordinator crashes for a long time? </a:t>
            </a:r>
          </a:p>
          <a:p>
            <a:pPr lvl="1"/>
            <a:r>
              <a:rPr lang="en-US" altLang="zh-CN" dirty="0"/>
              <a:t>We will see how to make the coordinator available in the next lecture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45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2PC and CAP</a:t>
            </a:r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2833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AC1C-C5B0-8049-A0DC-F729EF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Review of The </a:t>
            </a:r>
            <a:r>
              <a:rPr kumimoji="1" lang="en-US" altLang="zh-CN" dirty="0">
                <a:solidFill>
                  <a:srgbClr val="C00000"/>
                </a:solidFill>
              </a:rPr>
              <a:t>CAP</a:t>
            </a:r>
            <a:r>
              <a:rPr kumimoji="1" lang="en-US" altLang="zh-CN" dirty="0">
                <a:solidFill>
                  <a:schemeClr val="tx1"/>
                </a:solidFill>
              </a:rPr>
              <a:t> theorem: </a:t>
            </a:r>
            <a:r>
              <a:rPr lang="en-US" altLang="zh-CN" dirty="0"/>
              <a:t>2 out of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96037-1CF0-084C-99F9-1F2FE632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Consistency</a:t>
            </a:r>
            <a:r>
              <a:rPr lang="en-US" altLang="zh-CN" dirty="0"/>
              <a:t> (e.g.,</a:t>
            </a:r>
            <a:r>
              <a:rPr lang="zh-CN" altLang="en-US" dirty="0"/>
              <a:t> </a:t>
            </a:r>
            <a:r>
              <a:rPr lang="en-US" altLang="zh-CN" dirty="0"/>
              <a:t>linearizability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all-or-nothing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before-or-after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…)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Availability</a:t>
            </a:r>
            <a:r>
              <a:rPr lang="en-US" altLang="zh-CN" dirty="0"/>
              <a:t> (a guarantee that every request receives a response about whether it succeeded or failed)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Partition tolerance </a:t>
            </a:r>
            <a:r>
              <a:rPr lang="en-US" altLang="zh-CN" dirty="0"/>
              <a:t>(the system continues to operate despite arbitrary message loss or failure of part of the system)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85226D-5D9C-834E-8D6A-405E12D4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00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70A96-5197-AA4D-BA59-014AD446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2PC only guarantees consistency!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D057EF-79EB-8547-8EFF-AE433282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603035" cy="3031212"/>
          </a:xfrm>
        </p:spPr>
        <p:txBody>
          <a:bodyPr/>
          <a:lstStyle/>
          <a:p>
            <a:r>
              <a:rPr kumimoji="1" lang="en-US" altLang="zh-CN" dirty="0"/>
              <a:t>If the coordinator fails before sending the commit</a:t>
            </a:r>
          </a:p>
          <a:p>
            <a:pPr lvl="1"/>
            <a:r>
              <a:rPr kumimoji="1" lang="en-US" altLang="zh-CN" dirty="0"/>
              <a:t>All other transaction must wait until it wakes up </a:t>
            </a:r>
          </a:p>
          <a:p>
            <a:pPr lvl="1"/>
            <a:r>
              <a:rPr kumimoji="1" lang="en-US" altLang="zh-CN" dirty="0"/>
              <a:t>The coordinator logs its decisions to recovery &amp; resume after the failure </a:t>
            </a:r>
          </a:p>
          <a:p>
            <a:r>
              <a:rPr kumimoji="1" lang="en-US" altLang="zh-CN" dirty="0"/>
              <a:t>If one site fails during the transaction’s execution </a:t>
            </a:r>
          </a:p>
          <a:p>
            <a:pPr lvl="1"/>
            <a:r>
              <a:rPr kumimoji="1" lang="en-US" altLang="zh-CN" dirty="0"/>
              <a:t>All TX requiring this site’s involvement must wait until it wakes up </a:t>
            </a:r>
          </a:p>
          <a:p>
            <a:r>
              <a:rPr kumimoji="1" lang="en-US" altLang="zh-CN" dirty="0"/>
              <a:t>Only some corner cases can ensure availability or partition tolerant of a TX</a:t>
            </a:r>
          </a:p>
          <a:p>
            <a:pPr lvl="1"/>
            <a:r>
              <a:rPr kumimoji="1" lang="en-US" altLang="zh-CN" dirty="0"/>
              <a:t>By aborting TXs. But it doesn’t help much.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00193C-59BA-B04C-9E24-3126E3DC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B12777-C9DB-8797-D802-9E50AEF6BCAA}"/>
              </a:ext>
            </a:extLst>
          </p:cNvPr>
          <p:cNvSpPr/>
          <p:nvPr/>
        </p:nvSpPr>
        <p:spPr>
          <a:xfrm>
            <a:off x="574232" y="4570452"/>
            <a:ext cx="7564896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How to achieve (high) availability? Replication!</a:t>
            </a:r>
          </a:p>
        </p:txBody>
      </p:sp>
    </p:spTree>
    <p:extLst>
      <p:ext uri="{BB962C8B-B14F-4D97-AF65-F5344CB8AC3E}">
        <p14:creationId xmlns:p14="http://schemas.microsoft.com/office/powerpoint/2010/main" val="2476811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Replication is everywhere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Recall: </a:t>
            </a:r>
          </a:p>
          <a:p>
            <a:pPr lvl="1"/>
            <a:r>
              <a:rPr kumimoji="1" lang="en-US" altLang="zh-CN" dirty="0"/>
              <a:t>GFS in distributed file system </a:t>
            </a:r>
          </a:p>
          <a:p>
            <a:pPr lvl="1"/>
            <a:r>
              <a:rPr kumimoji="1" lang="en-US" altLang="zh-CN" dirty="0" err="1"/>
              <a:t>ChatAPP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For 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5953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7C382D1A-01E2-E444-A8DB-8964E460A111}"/>
              </a:ext>
            </a:extLst>
          </p:cNvPr>
          <p:cNvSpPr txBox="1"/>
          <p:nvPr/>
        </p:nvSpPr>
        <p:spPr>
          <a:xfrm>
            <a:off x="2195736" y="179857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E4CB00-D3B8-D047-A1BC-CF340CFB9B6F}"/>
              </a:ext>
            </a:extLst>
          </p:cNvPr>
          <p:cNvSpPr txBox="1"/>
          <p:nvPr/>
        </p:nvSpPr>
        <p:spPr>
          <a:xfrm>
            <a:off x="2195736" y="367078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590DD66-9B53-364D-9F83-850C05434A62}"/>
              </a:ext>
            </a:extLst>
          </p:cNvPr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E0C6BA-93C0-E146-A5A2-800175AB94A4}"/>
              </a:ext>
            </a:extLst>
          </p:cNvPr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4BDF887-6C38-0047-AE86-BE3A5009C17F}"/>
              </a:ext>
            </a:extLst>
          </p:cNvPr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A27F320-2B2A-3E4E-9603-24F7F8210DDE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7758E0-173B-9548-979A-BCD5D350CD98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E896427-5842-554E-9EB0-DD1CB5EB2F2F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D60A509-35CD-B845-AB7C-DA69FB99458A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8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BA19B87-4C67-4845-9888-14C706023167}"/>
              </a:ext>
            </a:extLst>
          </p:cNvPr>
          <p:cNvSpPr txBox="1"/>
          <p:nvPr/>
        </p:nvSpPr>
        <p:spPr>
          <a:xfrm>
            <a:off x="6948264" y="156774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BABBDB-1AFE-E848-83C7-EFCCB41A7ADA}"/>
              </a:ext>
            </a:extLst>
          </p:cNvPr>
          <p:cNvSpPr txBox="1"/>
          <p:nvPr/>
        </p:nvSpPr>
        <p:spPr>
          <a:xfrm>
            <a:off x="6948264" y="20294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6B8D0D3-AEDE-6740-B859-82CB3BC13B1E}"/>
              </a:ext>
            </a:extLst>
          </p:cNvPr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AE60FF4-55A0-E748-98DB-97676BB7E01B}"/>
              </a:ext>
            </a:extLst>
          </p:cNvPr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914475-350A-4C4B-938D-D94957BDDF9C}"/>
              </a:ext>
            </a:extLst>
          </p:cNvPr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91F7AD-5F9E-FE4F-879A-14BD55F0CF56}"/>
              </a:ext>
            </a:extLst>
          </p:cNvPr>
          <p:cNvSpPr txBox="1"/>
          <p:nvPr/>
        </p:nvSpPr>
        <p:spPr>
          <a:xfrm>
            <a:off x="6948264" y="344633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A9DF02-8E2E-574F-A3F7-7A6E289B5093}"/>
              </a:ext>
            </a:extLst>
          </p:cNvPr>
          <p:cNvSpPr txBox="1"/>
          <p:nvPr/>
        </p:nvSpPr>
        <p:spPr>
          <a:xfrm>
            <a:off x="6948264" y="390800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D49C0D-0F8C-5444-80EE-15400F264BA2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8979B0C-AD1E-5B4D-9BFA-2FDB92E755B9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B468AE7-9538-BE43-B4D0-B3748B3F2E62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5ADFBD7-7E6C-6642-8DAA-63E391F83BD6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12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04033-EFF7-A2B6-841C-6375A2AF9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FF01413-604C-E985-C82E-7768E1D4B678}"/>
              </a:ext>
            </a:extLst>
          </p:cNvPr>
          <p:cNvSpPr txBox="1"/>
          <p:nvPr/>
        </p:nvSpPr>
        <p:spPr>
          <a:xfrm>
            <a:off x="6948264" y="203884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474FCC-F21A-DCB0-1EBD-C21596EEEFCE}"/>
              </a:ext>
            </a:extLst>
          </p:cNvPr>
          <p:cNvSpPr txBox="1"/>
          <p:nvPr/>
        </p:nvSpPr>
        <p:spPr>
          <a:xfrm>
            <a:off x="6948264" y="156774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B872AD-EAF4-E5BB-B33B-F4ECEF3A1CB3}"/>
              </a:ext>
            </a:extLst>
          </p:cNvPr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A205CAB-1B67-26B2-E199-E2F8805E93C2}"/>
              </a:ext>
            </a:extLst>
          </p:cNvPr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251D2F9-E05F-6AF7-7E03-F947E9B222D0}"/>
              </a:ext>
            </a:extLst>
          </p:cNvPr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D1B157-18C4-E890-4CB9-39A9E8566038}"/>
              </a:ext>
            </a:extLst>
          </p:cNvPr>
          <p:cNvSpPr txBox="1"/>
          <p:nvPr/>
        </p:nvSpPr>
        <p:spPr>
          <a:xfrm>
            <a:off x="6948264" y="344633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5043E8-EA0D-E41B-33A2-CF56CCA98003}"/>
              </a:ext>
            </a:extLst>
          </p:cNvPr>
          <p:cNvSpPr txBox="1"/>
          <p:nvPr/>
        </p:nvSpPr>
        <p:spPr>
          <a:xfrm>
            <a:off x="6948264" y="390800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65BC24-2C93-E4E2-EEB3-8C2EFDDE07EC}"/>
              </a:ext>
            </a:extLst>
          </p:cNvPr>
          <p:cNvSpPr txBox="1"/>
          <p:nvPr/>
        </p:nvSpPr>
        <p:spPr>
          <a:xfrm>
            <a:off x="467544" y="4998576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problem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: How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to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ensure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BE384B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order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of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operations?</a:t>
            </a:r>
            <a:endParaRPr lang="zh-CN" altLang="en-US" sz="2400" dirty="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C61E56D-AD0B-2841-6AE5-4EFDDD4A9F9D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0A31CD2-13CA-8024-48CE-506ADFE22A75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B8F0142-B3A9-F764-002B-1D74A345BAA7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669189E-1B89-D443-0324-47BA9C57A036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706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Problem: inconsistency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Clients send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r>
              <a:rPr lang="en-US" altLang="zh-CN" dirty="0"/>
              <a:t>Optimistic Replication (e.g., eventual consistency) </a:t>
            </a:r>
            <a:endParaRPr kumimoji="1" lang="en-US" altLang="zh-CN" dirty="0"/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  <a:endParaRPr kumimoji="1" lang="en-US" altLang="zh-CN" dirty="0"/>
          </a:p>
          <a:p>
            <a:r>
              <a:rPr lang="en-US" altLang="zh-CN" dirty="0"/>
              <a:t>Pessimistic Replication (e.g., linearizability)</a:t>
            </a:r>
            <a:endParaRPr kumimoji="1" lang="en-US" altLang="zh-CN" dirty="0"/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r>
              <a:rPr lang="en-US" altLang="zh-CN" dirty="0"/>
              <a:t>Question: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replication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desirable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2PC?</a:t>
            </a:r>
            <a:r>
              <a:rPr lang="zh-CN" altLang="en-US" dirty="0"/>
              <a:t> </a:t>
            </a: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56229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FE27E-F837-4198-3944-F9182C08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Primary-backup model revisited in the context of RSM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A11C4F-7444-1F49-C9BB-1F8F2E250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Replicated state machine (RSM): A general model to simplify consistent replicas of a server:</a:t>
            </a:r>
            <a:endParaRPr kumimoji="1" lang="en-US" altLang="zh-CN" dirty="0"/>
          </a:p>
          <a:p>
            <a:pPr lvl="1"/>
            <a:r>
              <a:rPr lang="en-US" altLang="zh-CN" dirty="0"/>
              <a:t>Start with the </a:t>
            </a:r>
            <a:r>
              <a:rPr lang="en-US" altLang="zh-CN" b="1" dirty="0">
                <a:solidFill>
                  <a:srgbClr val="BE384B"/>
                </a:solidFill>
              </a:rPr>
              <a:t>same initial state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on each server</a:t>
            </a:r>
          </a:p>
          <a:p>
            <a:pPr lvl="1"/>
            <a:r>
              <a:rPr lang="en-US" altLang="zh-CN" dirty="0"/>
              <a:t>Provide each replica with the </a:t>
            </a:r>
            <a:r>
              <a:rPr lang="en-US" altLang="zh-CN" b="1" dirty="0">
                <a:solidFill>
                  <a:srgbClr val="BE384B"/>
                </a:solidFill>
              </a:rPr>
              <a:t>same input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operations, in the </a:t>
            </a:r>
            <a:r>
              <a:rPr lang="en-US" altLang="zh-CN" b="1" dirty="0">
                <a:solidFill>
                  <a:srgbClr val="BE384B"/>
                </a:solidFill>
              </a:rPr>
              <a:t>same order</a:t>
            </a:r>
          </a:p>
          <a:p>
            <a:pPr lvl="1"/>
            <a:r>
              <a:rPr lang="en-US" altLang="zh-CN" dirty="0"/>
              <a:t>Ensure all operations are </a:t>
            </a:r>
            <a:r>
              <a:rPr lang="en-US" altLang="zh-CN" b="1" dirty="0">
                <a:solidFill>
                  <a:srgbClr val="BE384B"/>
                </a:solidFill>
              </a:rPr>
              <a:t>deterministic</a:t>
            </a:r>
          </a:p>
          <a:p>
            <a:pPr lvl="2"/>
            <a:r>
              <a:rPr lang="en-US" altLang="zh-CN" dirty="0"/>
              <a:t>E.g., no randomness, no reading of current time, etc.</a:t>
            </a:r>
          </a:p>
          <a:p>
            <a:r>
              <a:rPr lang="en-US" altLang="zh-CN" dirty="0"/>
              <a:t>An RSM with the above three assumptions will ensure single-copy consistency </a:t>
            </a:r>
          </a:p>
          <a:p>
            <a:r>
              <a:rPr lang="en-US" altLang="zh-CN" dirty="0">
                <a:solidFill>
                  <a:schemeClr val="tx1"/>
                </a:solidFill>
              </a:rPr>
              <a:t>Storage applications (e.g., </a:t>
            </a:r>
            <a:r>
              <a:rPr lang="en-US" altLang="zh-CN" dirty="0" err="1">
                <a:solidFill>
                  <a:schemeClr val="tx1"/>
                </a:solidFill>
              </a:rPr>
              <a:t>ChatAPP</a:t>
            </a:r>
            <a:r>
              <a:rPr lang="en-US" altLang="zh-CN" dirty="0">
                <a:solidFill>
                  <a:schemeClr val="tx1"/>
                </a:solidFill>
              </a:rPr>
              <a:t>) can be abstracted in this form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9370F-B8D7-3978-D1EB-F79C659E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567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RSM</a:t>
            </a:r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E9FD85E-B999-C042-AE13-7D65A0384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6"/>
            <a:ext cx="823182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220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Primary Backup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One server is responsible </a:t>
            </a:r>
            <a:r>
              <a:rPr lang="en-US" altLang="zh-CN" dirty="0"/>
              <a:t>for ordering inputs received from clients </a:t>
            </a:r>
          </a:p>
          <a:p>
            <a:r>
              <a:rPr kumimoji="1" lang="en-US" altLang="zh-CN" dirty="0"/>
              <a:t>Primary does important stuff     </a:t>
            </a:r>
          </a:p>
          <a:p>
            <a:pPr lvl="1"/>
            <a:r>
              <a:rPr kumimoji="1" lang="en-US" altLang="zh-CN" dirty="0"/>
              <a:t>Ensures that it sends all inputs to the backup before </a:t>
            </a:r>
            <a:r>
              <a:rPr kumimoji="1" lang="en-US" altLang="zh-CN" dirty="0" err="1"/>
              <a:t>ACKing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ops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Chooses an ordering for all operations, so that the primary 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 agree (i.e., one writer)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Decides all </a:t>
            </a:r>
            <a:r>
              <a:rPr kumimoji="1" lang="en-US" altLang="zh-CN" dirty="0">
                <a:solidFill>
                  <a:srgbClr val="BE384B"/>
                </a:solidFill>
              </a:rPr>
              <a:t>non-deterministic</a:t>
            </a:r>
            <a:r>
              <a:rPr kumimoji="1" lang="en-US" altLang="zh-CN" dirty="0"/>
              <a:t> values (e.g., </a:t>
            </a:r>
            <a:r>
              <a:rPr kumimoji="1" lang="en-US" altLang="zh-CN" dirty="0">
                <a:latin typeface="Consolas" charset="0"/>
                <a:ea typeface="Consolas" charset="0"/>
                <a:cs typeface="Consolas" charset="0"/>
              </a:rPr>
              <a:t>random</a:t>
            </a:r>
            <a:r>
              <a:rPr kumimoji="1" lang="en-US" altLang="zh-CN" dirty="0"/>
              <a:t>(), </a:t>
            </a:r>
            <a:r>
              <a:rPr kumimoji="1" lang="en-US" altLang="zh-CN" dirty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kumimoji="1" lang="en-US" altLang="zh-CN" dirty="0"/>
              <a:t>())   </a:t>
            </a:r>
          </a:p>
          <a:p>
            <a:r>
              <a:rPr lang="en-US" altLang="zh-CN" dirty="0"/>
              <a:t>It can also recruit new backups after servers fail, but needs to take care (see later) </a:t>
            </a:r>
          </a:p>
          <a:p>
            <a:r>
              <a:rPr lang="en-US" altLang="zh-CN" dirty="0"/>
              <a:t>Primary-backup can trivially support single-copy, like what we did in linearizability, but what is the problem of our previous protocol ? </a:t>
            </a:r>
          </a:p>
          <a:p>
            <a:endParaRPr kumimoji="1" lang="zh-CN" altLang="en-US" dirty="0"/>
          </a:p>
          <a:p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3233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Primary Fails? We want availability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Idea 1: Have human decide when to switch from primary to backup</a:t>
            </a:r>
          </a:p>
          <a:p>
            <a:pPr lvl="1"/>
            <a:r>
              <a:rPr kumimoji="1" lang="en-US" altLang="zh-CN" dirty="0"/>
              <a:t>Reasonable for small 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services</a:t>
            </a:r>
          </a:p>
          <a:p>
            <a:r>
              <a:rPr kumimoji="1" lang="en-US" altLang="zh-CN" dirty="0"/>
              <a:t>Idea 2: </a:t>
            </a:r>
            <a:r>
              <a:rPr kumimoji="1" lang="en-US" altLang="zh-CN" dirty="0">
                <a:solidFill>
                  <a:srgbClr val="C00000"/>
                </a:solidFill>
              </a:rPr>
              <a:t>Coordinator (a computer problem)</a:t>
            </a:r>
            <a:r>
              <a:rPr kumimoji="1" lang="en-US" altLang="zh-CN" dirty="0"/>
              <a:t> knows about both primary and backup, 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decides which to use automatically </a:t>
            </a:r>
          </a:p>
          <a:p>
            <a:pPr lvl="1"/>
            <a:r>
              <a:rPr kumimoji="1" lang="en-US" altLang="zh-CN" dirty="0"/>
              <a:t>Won't work if using multiple coordinators: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"split brain" syndrome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Multiple coordinators come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independent, and different, conclusions about who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 when there are network partitions</a:t>
            </a:r>
          </a:p>
          <a:p>
            <a:r>
              <a:rPr kumimoji="1" lang="en-US" altLang="zh-CN" dirty="0"/>
              <a:t>Idea 3: we have some black magic to select the primary after a previous primary fails </a:t>
            </a:r>
            <a:r>
              <a:rPr kumimoji="1" lang="en-US" altLang="zh-CN" dirty="0">
                <a:sym typeface="Wingdings" pitchFamily="2" charset="2"/>
              </a:rPr>
              <a:t> (Will talk about in the later part of this course) </a:t>
            </a:r>
            <a:endParaRPr kumimoji="1" lang="zh-CN" altLang="en-US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433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8EF3F2E-F9B4-404C-863C-8088D6B404AE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01E0C974-BA2D-EB4A-B24F-D7A81C30E1AC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A93DEA9-FBE2-D944-98EB-28A3AF4A7B0B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0BE482B-F788-BF4F-BCEC-9E7CE3FDFF51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C1D6798-F003-8B45-A2CA-806C227E5B27}"/>
              </a:ext>
            </a:extLst>
          </p:cNvPr>
          <p:cNvCxnSpPr>
            <a:stCxn id="7" idx="3"/>
            <a:endCxn id="14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4950F61F-36FC-054F-AE00-C9411FDCC105}"/>
              </a:ext>
            </a:extLst>
          </p:cNvPr>
          <p:cNvCxnSpPr/>
          <p:nvPr/>
        </p:nvCxnSpPr>
        <p:spPr>
          <a:xfrm flipV="1">
            <a:off x="2987824" y="20141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0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A93DEA9-FBE2-D944-98EB-28A3AF4A7B0B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0BE482B-F788-BF4F-BCEC-9E7CE3FDFF51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C1D6798-F003-8B45-A2CA-806C227E5B27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D606BF5-38A0-1545-A866-DC5E697F118D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8F8EBA2-1E45-8A4C-ABD7-5304FDDFECAA}"/>
              </a:ext>
            </a:extLst>
          </p:cNvPr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418970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20171" y="401039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D606BF5-38A0-1545-A866-DC5E697F118D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8F8EBA2-1E45-8A4C-ABD7-5304FDDFECAA}"/>
              </a:ext>
            </a:extLst>
          </p:cNvPr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6E6C31D-4099-434C-BE65-5E7F18A7C261}"/>
              </a:ext>
            </a:extLst>
          </p:cNvPr>
          <p:cNvCxnSpPr/>
          <p:nvPr/>
        </p:nvCxnSpPr>
        <p:spPr>
          <a:xfrm>
            <a:off x="2987824" y="2749488"/>
            <a:ext cx="3312368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457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Problems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A823B54-2234-FB45-86A5-DC586869982D}"/>
              </a:ext>
            </a:extLst>
          </p:cNvPr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DA3C20F-35B6-1B4E-BB60-6C6951DA5D95}"/>
              </a:ext>
            </a:extLst>
          </p:cNvPr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82C0CD0-D034-B643-AC10-464FC77FAF8C}"/>
              </a:ext>
            </a:extLst>
          </p:cNvPr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58332A6-2913-3446-95FB-C2A66E27BB9B}"/>
              </a:ext>
            </a:extLst>
          </p:cNvPr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E1FAE9E6-69DF-6343-B9BF-66D3208CCF19}"/>
              </a:ext>
            </a:extLst>
          </p:cNvPr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8D7FDC6A-29A3-AA44-9902-AE8C58A52A85}"/>
              </a:ext>
            </a:extLst>
          </p:cNvPr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EC789FFB-990A-654A-AD37-B1D60BC2A392}"/>
              </a:ext>
            </a:extLst>
          </p:cNvPr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9BC60C9-18CC-A34E-A060-1CEC911391FC}"/>
              </a:ext>
            </a:extLst>
          </p:cNvPr>
          <p:cNvCxnSpPr>
            <a:stCxn id="5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FFE447DD-2B03-4346-BA1E-A79C31AAD806}"/>
              </a:ext>
            </a:extLst>
          </p:cNvPr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9308C76-E950-8741-9912-33323A8BBB2E}"/>
              </a:ext>
            </a:extLst>
          </p:cNvPr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2F2B016-3783-A946-99F8-0BF3ACE6E104}"/>
              </a:ext>
            </a:extLst>
          </p:cNvPr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2A11608A-C186-BD4F-946D-7388D0303D5E}"/>
              </a:ext>
            </a:extLst>
          </p:cNvPr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3E7B3EA2-1597-6549-A475-BC6E2CFD2ED5}"/>
              </a:ext>
            </a:extLst>
          </p:cNvPr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A4D586FA-6EF6-2347-9DD1-D6D813B3E372}"/>
              </a:ext>
            </a:extLst>
          </p:cNvPr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FC817988-BC40-9947-B313-4C8B39DB0C5F}"/>
              </a:ext>
            </a:extLst>
          </p:cNvPr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6DE18B89-8226-ED4A-BB02-77D689843C5B}"/>
              </a:ext>
            </a:extLst>
          </p:cNvPr>
          <p:cNvCxnSpPr/>
          <p:nvPr/>
        </p:nvCxnSpPr>
        <p:spPr>
          <a:xfrm flipV="1">
            <a:off x="2987824" y="2038565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69D84E08-BC4E-3B40-99AE-14D70D623A58}"/>
              </a:ext>
            </a:extLst>
          </p:cNvPr>
          <p:cNvCxnSpPr/>
          <p:nvPr/>
        </p:nvCxnSpPr>
        <p:spPr>
          <a:xfrm flipV="1">
            <a:off x="2987824" y="2179789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26999E3E-45A3-0541-B0A9-9CD11BBD8F22}"/>
              </a:ext>
            </a:extLst>
          </p:cNvPr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B9FD322-9BCA-9F4F-B541-D5E3799AAC70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2E987CC-D491-BE40-B719-483D84A4982D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7D13D90-2288-8844-863E-25841ED30FDB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C2B520C-C0D9-9D4A-A87C-7C7DEFA02D26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BB2C917B-A4D0-864E-AE5F-F7669B8AAA48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377117FA-5C60-B240-8EAB-0FBB8878D54E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1F0FDC5-B4E4-2843-A26E-C52627E0A2B9}"/>
              </a:ext>
            </a:extLst>
          </p:cNvPr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5DD26BC1-D5E9-704D-BAD9-E0FA4490EAAE}"/>
              </a:ext>
            </a:extLst>
          </p:cNvPr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89FA8B0-CBD5-704C-AAD3-8801EFCA1877}"/>
              </a:ext>
            </a:extLst>
          </p:cNvPr>
          <p:cNvSpPr txBox="1"/>
          <p:nvPr/>
        </p:nvSpPr>
        <p:spPr>
          <a:xfrm>
            <a:off x="467544" y="465770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89200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Problems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9029D9-BFEB-9E49-8DFF-ED474C70B297}"/>
              </a:ext>
            </a:extLst>
          </p:cNvPr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A1FEC5A-45F3-5844-AD69-66C3D1BDDCD6}"/>
              </a:ext>
            </a:extLst>
          </p:cNvPr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D456ECD-6870-BF4B-B98D-7D21517B7958}"/>
              </a:ext>
            </a:extLst>
          </p:cNvPr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0F3CEEF-2C4E-0046-ACD8-67127DB3C95F}"/>
              </a:ext>
            </a:extLst>
          </p:cNvPr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CE3204FB-27E2-854F-BB75-67197B7E2E4C}"/>
              </a:ext>
            </a:extLst>
          </p:cNvPr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2633F357-F8AC-214C-911B-B23C61B6F485}"/>
              </a:ext>
            </a:extLst>
          </p:cNvPr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985B00F8-818A-1E45-89B5-D849F69E8C01}"/>
              </a:ext>
            </a:extLst>
          </p:cNvPr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3BD1A74-8E27-0F4E-97AD-CA8AE10F2154}"/>
              </a:ext>
            </a:extLst>
          </p:cNvPr>
          <p:cNvCxnSpPr>
            <a:stCxn id="5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6BD2758B-034B-ED4E-9DB0-F3E60227C5EE}"/>
              </a:ext>
            </a:extLst>
          </p:cNvPr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A1CE356-2495-7846-949E-59488456153A}"/>
              </a:ext>
            </a:extLst>
          </p:cNvPr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69D51F2-236E-FE42-992A-6E14A7DBE3B9}"/>
              </a:ext>
            </a:extLst>
          </p:cNvPr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C28C1A48-4B56-CD44-969A-97EC5D81D7C8}"/>
              </a:ext>
            </a:extLst>
          </p:cNvPr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8311B38-797A-5E4F-B554-9845EBF882E9}"/>
              </a:ext>
            </a:extLst>
          </p:cNvPr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F60EC5DA-E255-C646-B2EB-6BA8E77BED3D}"/>
              </a:ext>
            </a:extLst>
          </p:cNvPr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964C6A1C-B040-A646-BEA1-AB830F89D1FF}"/>
              </a:ext>
            </a:extLst>
          </p:cNvPr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DB62889F-51AF-474E-A4BF-A649CD860FFA}"/>
              </a:ext>
            </a:extLst>
          </p:cNvPr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927C2EA-48AF-2C41-9CE1-13FA19695C17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B842AC5-D161-8140-9E49-64DE0A384FEC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58A84B5-9C98-A446-BDD5-0883B5D48977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A8C7592-391D-D743-A2CF-571BA497AA06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715E6F9-B017-A24C-9288-600CA7935EF4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510D9ADD-5BDF-CE48-90CA-B81FE944D4A3}"/>
              </a:ext>
            </a:extLst>
          </p:cNvPr>
          <p:cNvSpPr txBox="1"/>
          <p:nvPr/>
        </p:nvSpPr>
        <p:spPr>
          <a:xfrm>
            <a:off x="5652120" y="403111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(backup,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but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primary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1600" b="1" baseline="-25000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="1" dirty="0">
              <a:solidFill>
                <a:srgbClr val="9452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914F3F-4C25-5D4C-9305-88F3710F4C9D}"/>
              </a:ext>
            </a:extLst>
          </p:cNvPr>
          <p:cNvSpPr txBox="1"/>
          <p:nvPr/>
        </p:nvSpPr>
        <p:spPr>
          <a:xfrm>
            <a:off x="467544" y="465770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using different primaries; 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no longer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consistent </a:t>
            </a: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3F4EBFD-D69B-3645-9DE2-D49C175DF0BB}"/>
              </a:ext>
            </a:extLst>
          </p:cNvPr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A95C66EB-34D3-E040-8C52-637AB1AFF586}"/>
              </a:ext>
            </a:extLst>
          </p:cNvPr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D511D60A-D233-A743-A01F-95ECBD14C003}"/>
              </a:ext>
            </a:extLst>
          </p:cNvPr>
          <p:cNvCxnSpPr/>
          <p:nvPr/>
        </p:nvCxnSpPr>
        <p:spPr>
          <a:xfrm flipV="1">
            <a:off x="2987824" y="363817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26575C7-D374-4748-8CAD-CA560AD655CB}"/>
              </a:ext>
            </a:extLst>
          </p:cNvPr>
          <p:cNvCxnSpPr/>
          <p:nvPr/>
        </p:nvCxnSpPr>
        <p:spPr>
          <a:xfrm flipV="1">
            <a:off x="2987824" y="350557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285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 server keeps a table that maintains a sequence of "view"</a:t>
            </a:r>
          </a:p>
          <a:p>
            <a:pPr lvl="1"/>
            <a:r>
              <a:rPr kumimoji="1" lang="en-US" altLang="zh-CN" dirty="0"/>
              <a:t>Each view contains view number, primary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server, and backup servers</a:t>
            </a:r>
          </a:p>
          <a:p>
            <a:r>
              <a:rPr kumimoji="1" lang="en-US" altLang="zh-CN" dirty="0"/>
              <a:t>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alerts each server as to whether it's the primary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backup </a:t>
            </a:r>
          </a:p>
          <a:p>
            <a:r>
              <a:rPr kumimoji="1" lang="en-US" altLang="zh-CN" dirty="0"/>
              <a:t>Upon receiving any updates, the primary will receive an 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the backup before responding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(just as before)    </a:t>
            </a:r>
            <a:endParaRPr kumimoji="1" lang="zh-CN" altLang="en-US" dirty="0"/>
          </a:p>
          <a:p>
            <a:r>
              <a:rPr kumimoji="1" lang="en-US" altLang="zh-CN" dirty="0"/>
              <a:t>Coordinators make requests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asking who is primary in </a:t>
            </a:r>
            <a:r>
              <a:rPr kumimoji="1" lang="en-US" altLang="zh-CN" dirty="0">
                <a:solidFill>
                  <a:srgbClr val="C00000"/>
                </a:solidFill>
              </a:rPr>
              <a:t>the background &amp; cache the primary status locally </a:t>
            </a:r>
          </a:p>
          <a:p>
            <a:pPr lvl="1"/>
            <a:r>
              <a:rPr kumimoji="1" lang="en-US" altLang="zh-CN" dirty="0"/>
              <a:t>Coordinators then contact the primary  </a:t>
            </a:r>
            <a:endParaRPr kumimoji="1" lang="zh-CN" altLang="en-US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60174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04" y="474422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/>
          <p:cNvCxnSpPr>
            <a:stCxn id="11" idx="3"/>
            <a:endCxn id="12" idx="1"/>
          </p:cNvCxnSpPr>
          <p:nvPr/>
        </p:nvCxnSpPr>
        <p:spPr>
          <a:xfrm flipV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11" idx="3"/>
            <a:endCxn id="13" idx="1"/>
          </p:cNvCxnSpPr>
          <p:nvPr/>
        </p:nvCxnSpPr>
        <p:spPr>
          <a:xfrm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 rot="20442566">
            <a:off x="5383625" y="1954313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245948">
            <a:off x="5436095" y="280949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backup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3783" y="146220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49" name="曲线连接符 48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62274"/>
            <a:ext cx="283511" cy="26211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5" name="直线箭头连接符 54"/>
          <p:cNvCxnSpPr>
            <a:stCxn id="12" idx="1"/>
            <a:endCxn id="11" idx="3"/>
          </p:cNvCxnSpPr>
          <p:nvPr/>
        </p:nvCxnSpPr>
        <p:spPr>
          <a:xfrm flipH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/>
          <p:cNvCxnSpPr>
            <a:stCxn id="13" idx="1"/>
            <a:endCxn id="11" idx="3"/>
          </p:cNvCxnSpPr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灯片编号占位符 3">
            <a:extLst>
              <a:ext uri="{FF2B5EF4-FFF2-40B4-BE49-F238E27FC236}">
                <a16:creationId xmlns:a16="http://schemas.microsoft.com/office/drawing/2014/main" id="{3F2BC79B-9292-0B41-8686-05E50632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65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2" grpId="1"/>
      <p:bldP spid="23" grpId="0"/>
      <p:bldP spid="23" grpId="1"/>
      <p:bldP spid="24" grpId="0"/>
      <p:bldP spid="25" grpId="0"/>
      <p:bldP spid="26" grpId="0" animBg="1"/>
      <p:bldP spid="45" grpId="0"/>
      <p:bldP spid="4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sz="1900" dirty="0"/>
              <a:t>To discover failures via heartbeats </a:t>
            </a:r>
          </a:p>
          <a:p>
            <a:pPr lvl="1"/>
            <a:r>
              <a:rPr kumimoji="1" lang="en-US" altLang="zh-CN" sz="1900" dirty="0"/>
              <a:t>Replicas ping to the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If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misses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N pings in a row, it deems a server to be dead </a:t>
            </a:r>
          </a:p>
          <a:p>
            <a:r>
              <a:rPr kumimoji="1" lang="en-US" altLang="zh-CN" sz="1900" dirty="0"/>
              <a:t>Basic failure (actual worker crash):     </a:t>
            </a:r>
          </a:p>
          <a:p>
            <a:pPr lvl="1"/>
            <a:r>
              <a:rPr kumimoji="1" lang="en-US" altLang="zh-CN" sz="1900" dirty="0"/>
              <a:t>1. Primary fails; pings cease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2.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lets S2 know it's primary, and it handles any client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requests</a:t>
            </a:r>
            <a:endParaRPr kumimoji="1" lang="zh-CN" altLang="en-US" sz="1900" dirty="0"/>
          </a:p>
          <a:p>
            <a:pPr lvl="2"/>
            <a:r>
              <a:rPr kumimoji="1" lang="en-US" altLang="zh-CN" sz="1900" dirty="0"/>
              <a:t>Before S2 knowing it's the primary, it will simply </a:t>
            </a:r>
            <a:r>
              <a:rPr kumimoji="1" lang="en-US" altLang="zh-CN" sz="1900" dirty="0">
                <a:solidFill>
                  <a:srgbClr val="C00000"/>
                </a:solidFill>
              </a:rPr>
              <a:t>reject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requests that come directly from the coordinator 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3.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will eventually recruit a new idle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to act as backup</a:t>
            </a:r>
            <a:endParaRPr kumimoji="1" lang="zh-CN" altLang="en-US" sz="1900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9261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9511" y="4916115"/>
            <a:ext cx="8878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" name="矩形 2"/>
          <p:cNvSpPr/>
          <p:nvPr/>
        </p:nvSpPr>
        <p:spPr>
          <a:xfrm>
            <a:off x="6358382" y="2353444"/>
            <a:ext cx="2699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</p:spTree>
    <p:extLst>
      <p:ext uri="{BB962C8B-B14F-4D97-AF65-F5344CB8AC3E}">
        <p14:creationId xmlns:p14="http://schemas.microsoft.com/office/powerpoint/2010/main" val="1752978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6" name="矩形 35"/>
          <p:cNvSpPr/>
          <p:nvPr/>
        </p:nvSpPr>
        <p:spPr>
          <a:xfrm>
            <a:off x="7311273" y="3214357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rot="1266714">
            <a:off x="5508104" y="28268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3" name="直线箭头连接符 22"/>
          <p:cNvCxnSpPr/>
          <p:nvPr/>
        </p:nvCxnSpPr>
        <p:spPr>
          <a:xfrm flipH="1" flipV="1">
            <a:off x="4846177" y="2757782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曲线连接符 15"/>
          <p:cNvCxnSpPr>
            <a:endCxn id="4" idx="2"/>
          </p:cNvCxnSpPr>
          <p:nvPr/>
        </p:nvCxnSpPr>
        <p:spPr>
          <a:xfrm rot="10800000">
            <a:off x="2231741" y="3073524"/>
            <a:ext cx="5062709" cy="787436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3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1F209-EFE8-15FA-C45D-881D308C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AFF035-4EAE-2F7B-C92A-D00EC062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3015135-CC88-2FAA-78F0-5AF8EEFF5B85}"/>
              </a:ext>
            </a:extLst>
          </p:cNvPr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0DFE137-A21B-B05F-9A1F-559415DB0895}"/>
              </a:ext>
            </a:extLst>
          </p:cNvPr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47E5871-7069-A34E-24DF-CE28B922B16A}"/>
              </a:ext>
            </a:extLst>
          </p:cNvPr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5BBDA056-CDD9-5D73-7D55-8554CC35323D}"/>
              </a:ext>
            </a:extLst>
          </p:cNvPr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B91C55E-97A8-E87D-0CDB-E7158D5F598C}"/>
              </a:ext>
            </a:extLst>
          </p:cNvPr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AC5B94A6-F410-78EE-B5FE-AB3EA74641CB}"/>
              </a:ext>
            </a:extLst>
          </p:cNvPr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077E2059-AF49-A5E5-3D4B-EF5F16F59668}"/>
              </a:ext>
            </a:extLst>
          </p:cNvPr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C44CFB2-222A-86A3-4032-0D8910267603}"/>
              </a:ext>
            </a:extLst>
          </p:cNvPr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A131E57-9858-0258-D4A7-88EA7FA7965E}"/>
              </a:ext>
            </a:extLst>
          </p:cNvPr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0B7491-6948-E86E-D233-ED2D9FCE03B3}"/>
              </a:ext>
            </a:extLst>
          </p:cNvPr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62E051B-4588-32BD-4EF0-8B31504917CA}"/>
              </a:ext>
            </a:extLst>
          </p:cNvPr>
          <p:cNvSpPr txBox="1"/>
          <p:nvPr/>
        </p:nvSpPr>
        <p:spPr>
          <a:xfrm>
            <a:off x="457200" y="4873724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4BAAA84-DDD6-384C-E4C9-861235B28088}"/>
              </a:ext>
            </a:extLst>
          </p:cNvPr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1FBCC35-4459-CE0C-2C7B-88F5997092BD}"/>
              </a:ext>
            </a:extLst>
          </p:cNvPr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CF87F8F-D543-BB6B-ED41-8B4DBC9567BF}"/>
              </a:ext>
            </a:extLst>
          </p:cNvPr>
          <p:cNvSpPr/>
          <p:nvPr/>
        </p:nvSpPr>
        <p:spPr>
          <a:xfrm>
            <a:off x="7308304" y="14649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BF0CA21-68C7-C054-C22F-CAB5EB7239FB}"/>
              </a:ext>
            </a:extLst>
          </p:cNvPr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C9B72745-1061-1EDC-3A7C-37B7EF34CE31}"/>
              </a:ext>
            </a:extLst>
          </p:cNvPr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37D95AF5-83EE-D0F5-5DFA-FEC110D03A9A}"/>
              </a:ext>
            </a:extLst>
          </p:cNvPr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F1AAEDE6-E327-4F6A-EE73-A67BE6D48B68}"/>
              </a:ext>
            </a:extLst>
          </p:cNvPr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>
            <a:extLst>
              <a:ext uri="{FF2B5EF4-FFF2-40B4-BE49-F238E27FC236}">
                <a16:creationId xmlns:a16="http://schemas.microsoft.com/office/drawing/2014/main" id="{DAB95118-683E-7618-CA54-F0292A105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61148EF1-3F53-0D80-1A8E-FEA37D30C171}"/>
              </a:ext>
            </a:extLst>
          </p:cNvPr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D22E253F-0AFD-288E-3E0C-09E8792CC632}"/>
              </a:ext>
            </a:extLst>
          </p:cNvPr>
          <p:cNvSpPr/>
          <p:nvPr/>
        </p:nvSpPr>
        <p:spPr>
          <a:xfrm>
            <a:off x="3149266" y="1467864"/>
            <a:ext cx="2653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  <p:sp>
        <p:nvSpPr>
          <p:cNvPr id="29" name="任意形状 2">
            <a:extLst>
              <a:ext uri="{FF2B5EF4-FFF2-40B4-BE49-F238E27FC236}">
                <a16:creationId xmlns:a16="http://schemas.microsoft.com/office/drawing/2014/main" id="{36630154-248A-5E46-A2DB-3C88A8C985CB}"/>
              </a:ext>
            </a:extLst>
          </p:cNvPr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320E241-32A1-F71A-9DFF-1F728693AA2A}"/>
              </a:ext>
            </a:extLst>
          </p:cNvPr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4300219-7F03-DC4A-1839-D7057F0B31F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C8C37968-67CC-0245-3D0B-C16D950B3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4C6162A-65DD-5B7B-725C-43D65D2D64DD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516218" y="1860984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603069DE-8DDE-BC53-25C9-05F36A2D0B84}"/>
              </a:ext>
            </a:extLst>
          </p:cNvPr>
          <p:cNvSpPr txBox="1"/>
          <p:nvPr/>
        </p:nvSpPr>
        <p:spPr>
          <a:xfrm>
            <a:off x="457200" y="4729708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But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</a:t>
            </a:r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2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still functioning as a primary, how to prevent split brain? </a:t>
            </a:r>
          </a:p>
          <a:p>
            <a:pPr algn="ctr"/>
            <a:endParaRPr lang="en-US" altLang="zh-CN" sz="22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92386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Rules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 Partitions (and similar cases)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Primary must wait for backups to accept each request    </a:t>
            </a:r>
          </a:p>
          <a:p>
            <a:pPr lvl="1"/>
            <a:r>
              <a:rPr kumimoji="1" lang="en-US" altLang="zh-CN" dirty="0"/>
              <a:t>A backup accepts a request if it is in the same view of the primary </a:t>
            </a:r>
          </a:p>
          <a:p>
            <a:r>
              <a:rPr kumimoji="1" lang="en-US" altLang="zh-CN" dirty="0"/>
              <a:t>Non-primary must reject direct coordinator requests</a:t>
            </a:r>
          </a:p>
          <a:p>
            <a:pPr lvl="1"/>
            <a:r>
              <a:rPr kumimoji="1" lang="en-US" altLang="zh-CN" dirty="0"/>
              <a:t>That's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 happened in the earlier failure, in the interim 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failure and S2 hearing that it was primary</a:t>
            </a:r>
            <a:endParaRPr kumimoji="1" lang="zh-CN" altLang="en-US" dirty="0"/>
          </a:p>
          <a:p>
            <a:r>
              <a:rPr kumimoji="1" lang="en-US" altLang="zh-CN" dirty="0"/>
              <a:t>Primary must reject forwarded requests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i.e., it won't accept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update from the backup</a:t>
            </a:r>
            <a:endParaRPr kumimoji="1" lang="zh-CN" altLang="en-US" dirty="0"/>
          </a:p>
          <a:p>
            <a:r>
              <a:rPr kumimoji="1" lang="en-US" altLang="zh-CN" dirty="0"/>
              <a:t>Primary in view </a:t>
            </a:r>
            <a:r>
              <a:rPr kumimoji="1" lang="en-US" altLang="zh-CN" i="1" dirty="0" err="1"/>
              <a:t>i</a:t>
            </a:r>
            <a:r>
              <a:rPr kumimoji="1" lang="en-US" altLang="zh-CN" dirty="0"/>
              <a:t> must have been primary or backup in view </a:t>
            </a:r>
            <a:r>
              <a:rPr kumimoji="1" lang="en-US" altLang="zh-CN" i="1" dirty="0"/>
              <a:t>i-1</a:t>
            </a:r>
            <a:r>
              <a:rPr kumimoji="1" lang="en-US" altLang="zh-CN" dirty="0"/>
              <a:t>   </a:t>
            </a:r>
            <a:endParaRPr lang="en-US" altLang="zh-CN" dirty="0"/>
          </a:p>
          <a:p>
            <a:pPr lvl="1"/>
            <a:r>
              <a:rPr kumimoji="1" lang="en-US" altLang="zh-CN" dirty="0"/>
              <a:t>Otherwise, the backup’s data may not catch up 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071714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505141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before </a:t>
            </a:r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2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the primary? </a:t>
            </a:r>
          </a:p>
          <a:p>
            <a:pPr algn="ctr"/>
            <a:endParaRPr lang="en-US" altLang="zh-CN" sz="22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14239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87289" y="1825287"/>
            <a:ext cx="255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makes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primary</a:t>
            </a:r>
          </a:p>
        </p:txBody>
      </p:sp>
      <p:cxnSp>
        <p:nvCxnSpPr>
          <p:cNvPr id="29" name="直线箭头连接符 28"/>
          <p:cNvCxnSpPr/>
          <p:nvPr/>
        </p:nvCxnSpPr>
        <p:spPr>
          <a:xfrm flipH="1" flipV="1">
            <a:off x="4860032" y="2569468"/>
            <a:ext cx="1723036" cy="65880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 rot="1266714">
            <a:off x="5508104" y="269359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 rot="313494">
            <a:off x="3777089" y="3778651"/>
            <a:ext cx="204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it's okay! S2 will act as backup </a:t>
            </a:r>
            <a:endParaRPr lang="zh-CN" altLang="en-US" sz="22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(accept updates from S1, reject coordinator's requests) </a:t>
            </a:r>
          </a:p>
        </p:txBody>
      </p:sp>
      <p:sp>
        <p:nvSpPr>
          <p:cNvPr id="33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65BD2F0-FE78-4B42-BDA6-A52A83E0C51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5D49E1DA-0CA3-AA40-9208-CFC6750A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308346B-1BC0-3241-8419-C5AD685E5E65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8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6" grpId="0"/>
      <p:bldP spid="3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916115"/>
            <a:ext cx="80752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after S2 knows it's the primary, </a:t>
            </a:r>
            <a:endParaRPr lang="zh-CN" altLang="en-US" sz="22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but S1 also thinks it is?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59702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457200" y="4203153"/>
            <a:ext cx="8462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also okay! S1 won't be able to act as primary </a:t>
            </a:r>
            <a:endParaRPr lang="zh-CN" altLang="en-US" sz="22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(can't accept client requests because it won't get ACKs from S2) </a:t>
            </a:r>
          </a:p>
        </p:txBody>
      </p:sp>
      <p:sp>
        <p:nvSpPr>
          <p:cNvPr id="30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21154324">
            <a:off x="2255816" y="1237637"/>
            <a:ext cx="3097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zh-CN" altLang="en-US" sz="1600" baseline="-250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(Cannot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get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ACK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from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2CF4787-1A36-3F47-939A-077A5659752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6D67E92C-D72C-A54C-90AF-F7F6F422C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C091ECE-21B4-7648-BFAE-54E10C3635F9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33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7" grpId="0"/>
      <p:bldP spid="3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Consider S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 being Partitioned from the 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522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1900" dirty="0"/>
              <a:t>Before S2 hears about View #2:       </a:t>
            </a:r>
          </a:p>
          <a:p>
            <a:pPr lvl="1"/>
            <a:r>
              <a:rPr kumimoji="1" lang="en-US" altLang="zh-CN" sz="1900" dirty="0"/>
              <a:t>S1 can process operations from coordinators, S2 will accept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forwarded requests (because they are all on view #1)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S2 will reject operations from coordinators who have heard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about view #2    </a:t>
            </a:r>
          </a:p>
          <a:p>
            <a:r>
              <a:rPr kumimoji="1" lang="en-US" altLang="zh-CN" sz="1900" dirty="0"/>
              <a:t>After S2 hears about View #2:  </a:t>
            </a:r>
          </a:p>
          <a:p>
            <a:pPr lvl="1"/>
            <a:r>
              <a:rPr kumimoji="1" lang="en-US" altLang="zh-CN" sz="1900" dirty="0"/>
              <a:t>If S1 receives coordinator requests, it will forward.  S2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will reject (not ACK), so S1 can no longer act as primary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S1 will send error to coordinator, coordinator will ask VS for new view, learn about view #2, and coordinator will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re-send to S2</a:t>
            </a:r>
            <a:endParaRPr kumimoji="1" lang="zh-CN" altLang="en-US" sz="1900" dirty="0"/>
          </a:p>
          <a:p>
            <a:r>
              <a:rPr kumimoji="1" lang="en-US" altLang="zh-CN" sz="1900" dirty="0"/>
              <a:t>The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commit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point of switch-over:</a:t>
            </a:r>
          </a:p>
          <a:p>
            <a:pPr lvl="1"/>
            <a:r>
              <a:rPr kumimoji="1" lang="en-US" altLang="zh-CN" sz="1900" dirty="0"/>
              <a:t>W</a:t>
            </a:r>
            <a:r>
              <a:rPr kumimoji="1" lang="en" altLang="zh-CN" sz="1900" dirty="0"/>
              <a:t>hen S2 hears about View #2</a:t>
            </a:r>
            <a:endParaRPr kumimoji="1" lang="zh-CN" altLang="en-US" sz="1900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160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54FD23-06B3-D3E1-2367-232D832F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a backup fails?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ACAEEA-AD42-3DDE-70C4-2C317F969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-US" altLang="zh-CN" dirty="0"/>
              <a:t>Can we proceed with primary-backup replication? </a:t>
            </a:r>
          </a:p>
          <a:p>
            <a:pPr lvl="1"/>
            <a:r>
              <a:rPr kumimoji="1" lang="en-US" altLang="zh-CN" dirty="0"/>
              <a:t>Not if the primary must wait for the backup to ack! </a:t>
            </a:r>
          </a:p>
          <a:p>
            <a:r>
              <a:rPr kumimoji="1" lang="en-US" altLang="zh-CN" dirty="0"/>
              <a:t>Question: what if the primary does not wait for the backup?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A14D14-8156-344A-F1E2-18B904C0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2D77CE-C094-AEC7-10B8-BC974F0EC88E}"/>
              </a:ext>
            </a:extLst>
          </p:cNvPr>
          <p:cNvSpPr/>
          <p:nvPr/>
        </p:nvSpPr>
        <p:spPr>
          <a:xfrm>
            <a:off x="7308304" y="4120164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451248-0798-C1C7-E15D-31B013523C09}"/>
              </a:ext>
            </a:extLst>
          </p:cNvPr>
          <p:cNvSpPr txBox="1"/>
          <p:nvPr/>
        </p:nvSpPr>
        <p:spPr>
          <a:xfrm>
            <a:off x="7140538" y="4912252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6CAF885-9C2A-829C-3F2E-5ABC1C9E321B}"/>
              </a:ext>
            </a:extLst>
          </p:cNvPr>
          <p:cNvSpPr/>
          <p:nvPr/>
        </p:nvSpPr>
        <p:spPr>
          <a:xfrm>
            <a:off x="7314239" y="2368304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396C9DC-75AA-DDA6-FFDB-7E3AB85338D6}"/>
              </a:ext>
            </a:extLst>
          </p:cNvPr>
          <p:cNvSpPr txBox="1"/>
          <p:nvPr/>
        </p:nvSpPr>
        <p:spPr>
          <a:xfrm>
            <a:off x="7164288" y="202975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650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0C4D8-5F5D-AD41-14DA-57D0FC9A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Waiting for all the backups’ ack is a bad idea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AEFFD2-F0C7-574C-BDCE-E663C7D73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Why? Because with more replicas, the more likely there is some backup fails! </a:t>
            </a:r>
          </a:p>
          <a:p>
            <a:r>
              <a:rPr kumimoji="1" lang="en-US" altLang="zh-CN" dirty="0"/>
              <a:t>Question: we need to wait for a few backups before the ack, but how many? </a:t>
            </a:r>
          </a:p>
          <a:p>
            <a:pPr lvl="1"/>
            <a:r>
              <a:rPr kumimoji="1" lang="en-US" altLang="zh-CN" dirty="0"/>
              <a:t>Goal: if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 is </a:t>
            </a:r>
            <a:r>
              <a:rPr kumimoji="1" lang="en-US" altLang="zh-CN" dirty="0" err="1"/>
              <a:t>acked</a:t>
            </a:r>
            <a:r>
              <a:rPr kumimoji="1" lang="en-US" altLang="zh-CN" dirty="0"/>
              <a:t> to the client, the request must persist after the primary &amp; backup failures </a:t>
            </a:r>
          </a:p>
          <a:p>
            <a:r>
              <a:rPr kumimoji="1" lang="en-US" altLang="zh-CN" dirty="0"/>
              <a:t>To achieve so, we need to enforce some rules on which backup can become the primary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3FE271-D8F3-D9A1-05EF-9DC207704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552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Simplified assumption: there is only </a:t>
            </a:r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one writer (e.g., primary)</a:t>
            </a:r>
          </a:p>
          <a:p>
            <a:pPr lvl="1"/>
            <a:r>
              <a:rPr lang="en-US" altLang="zh-CN" dirty="0">
                <a:ea typeface="MS PGothic" charset="0"/>
              </a:rPr>
              <a:t>Goal: the reader reads the write if the writer returns OK</a:t>
            </a:r>
          </a:p>
          <a:p>
            <a:r>
              <a:rPr lang="en-US" altLang="zh-CN" dirty="0">
                <a:ea typeface="MS PGothic" charset="0"/>
              </a:rPr>
              <a:t>Define separate read &amp;write quorums: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w</a:t>
            </a:r>
            <a:endParaRPr kumimoji="1" lang="en-US" altLang="zh-CN" dirty="0"/>
          </a:p>
          <a:p>
            <a:pPr lvl="1"/>
            <a:r>
              <a:rPr lang="en-US" altLang="zh-CN" dirty="0" err="1"/>
              <a:t>Qr</a:t>
            </a:r>
            <a:r>
              <a:rPr lang="en-US" altLang="zh-CN" dirty="0"/>
              <a:t> + </a:t>
            </a:r>
            <a:r>
              <a:rPr lang="en-US" altLang="zh-CN" dirty="0" err="1"/>
              <a:t>Qw</a:t>
            </a:r>
            <a:r>
              <a:rPr lang="en-US" altLang="zh-CN" dirty="0"/>
              <a:t> &gt; </a:t>
            </a:r>
            <a:r>
              <a:rPr lang="en-US" altLang="zh-CN" dirty="0" err="1"/>
              <a:t>Nreplicas</a:t>
            </a:r>
            <a:r>
              <a:rPr lang="en-US" altLang="zh-CN" dirty="0"/>
              <a:t>  (Why?)</a:t>
            </a:r>
          </a:p>
          <a:p>
            <a:pPr lvl="2"/>
            <a:r>
              <a:rPr lang="en-US" altLang="zh-CN" sz="1600" dirty="0"/>
              <a:t>Confirm a write after writing to at least </a:t>
            </a:r>
            <a:r>
              <a:rPr lang="en-US" altLang="zh-CN" sz="1600" dirty="0" err="1"/>
              <a:t>Qw</a:t>
            </a:r>
            <a:r>
              <a:rPr lang="en-US" altLang="zh-CN" sz="1600" dirty="0"/>
              <a:t> of replicas</a:t>
            </a:r>
          </a:p>
          <a:p>
            <a:pPr lvl="2"/>
            <a:r>
              <a:rPr lang="en-US" altLang="zh-CN" sz="1600" dirty="0"/>
              <a:t>Read at least </a:t>
            </a:r>
            <a:r>
              <a:rPr lang="en-US" altLang="zh-CN" sz="1600" dirty="0" err="1"/>
              <a:t>Qr</a:t>
            </a:r>
            <a:r>
              <a:rPr lang="en-US" altLang="zh-CN" sz="1600" dirty="0"/>
              <a:t> agree on the data or witness value</a:t>
            </a:r>
          </a:p>
          <a:p>
            <a:r>
              <a:rPr lang="en-US" altLang="zh-CN" dirty="0">
                <a:ea typeface="MS PGothic" charset="0"/>
              </a:rPr>
              <a:t>Example</a:t>
            </a:r>
          </a:p>
          <a:p>
            <a:pPr lvl="1"/>
            <a:r>
              <a:rPr lang="en-US" altLang="zh-CN" dirty="0">
                <a:ea typeface="MS PGothic" charset="0"/>
              </a:rPr>
              <a:t>In favor of reading: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4,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2</a:t>
            </a:r>
          </a:p>
          <a:p>
            <a:pPr lvl="1"/>
            <a:r>
              <a:rPr lang="en-US" altLang="zh-CN" dirty="0">
                <a:ea typeface="MS PGothic" charset="0"/>
              </a:rPr>
              <a:t>In favor or updating: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2,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4</a:t>
            </a:r>
          </a:p>
          <a:p>
            <a:pPr lvl="1"/>
            <a:r>
              <a:rPr lang="en-US" altLang="zh-CN" dirty="0">
                <a:ea typeface="MS PGothic" charset="0"/>
              </a:rPr>
              <a:t>Enhance availability by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1</a:t>
            </a:r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06260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249D2A-8446-9ACA-847B-6FD342D0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the complete data path of primary backup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3A5817-1B2F-9A60-72A1-70355528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>
                <a:solidFill>
                  <a:srgbClr val="C00000"/>
                </a:solidFill>
              </a:rPr>
              <a:t>1. One server is responsible </a:t>
            </a:r>
            <a:r>
              <a:rPr lang="en-US" altLang="zh-CN" b="0" dirty="0"/>
              <a:t>for ordering inputs received from clients </a:t>
            </a:r>
          </a:p>
          <a:p>
            <a:r>
              <a:rPr kumimoji="1" lang="en-US" altLang="zh-CN" b="0" dirty="0"/>
              <a:t>2. After receives an input, sync to up to </a:t>
            </a:r>
            <a:r>
              <a:rPr kumimoji="1" lang="en-US" altLang="zh-CN" dirty="0"/>
              <a:t>W</a:t>
            </a:r>
            <a:r>
              <a:rPr kumimoji="1" lang="en-US" altLang="zh-CN" b="0" dirty="0"/>
              <a:t> backups before ack </a:t>
            </a:r>
          </a:p>
          <a:p>
            <a:r>
              <a:rPr kumimoji="1" lang="en-US" altLang="zh-CN" b="0" dirty="0"/>
              <a:t>3. If the primary fails, select </a:t>
            </a:r>
            <a:r>
              <a:rPr kumimoji="1" lang="en-US" altLang="zh-CN" dirty="0"/>
              <a:t>R</a:t>
            </a:r>
            <a:r>
              <a:rPr kumimoji="1" lang="en-US" altLang="zh-CN" b="0" dirty="0"/>
              <a:t> backups, and chooses the one with the most up-to-date inputs, i.e., inputs with the largest sequence number </a:t>
            </a:r>
          </a:p>
          <a:p>
            <a:pPr lvl="1"/>
            <a:r>
              <a:rPr kumimoji="1" lang="en-US" altLang="zh-CN" b="0" dirty="0"/>
              <a:t>R + W &gt; N (Total number of replicas) </a:t>
            </a:r>
            <a:endParaRPr kumimoji="1" lang="en-US" altLang="zh-CN" dirty="0"/>
          </a:p>
          <a:p>
            <a:pPr lvl="1"/>
            <a:r>
              <a:rPr kumimoji="1" lang="en-US" altLang="zh-CN" b="0" dirty="0"/>
              <a:t>The primary must collect logs from these backups to form a complete log, and replicates to remaining backups (The recovery process)</a:t>
            </a:r>
          </a:p>
          <a:p>
            <a:r>
              <a:rPr kumimoji="1" lang="en-US" altLang="zh-CN" b="0" dirty="0"/>
              <a:t>The recovery typically is within 30ms measured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3E317E-13D6-3D0F-C26E-88156B92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77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Final issue: 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fails?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560" y="4292723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4416" y="146027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56315"/>
            <a:ext cx="2444384" cy="82116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45CEA9-16DC-254C-BB3A-D63F528734EC}"/>
              </a:ext>
            </a:extLst>
          </p:cNvPr>
          <p:cNvSpPr/>
          <p:nvPr/>
        </p:nvSpPr>
        <p:spPr>
          <a:xfrm>
            <a:off x="2978646" y="4844828"/>
            <a:ext cx="2970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Now,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we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need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Paxos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5111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kumimoji="0" lang="en-US" altLang="zh-CN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Distributed consensus mechanism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894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Leslie </a:t>
            </a:r>
            <a:r>
              <a:rPr kumimoji="1" lang="en-US" altLang="zh-CN" dirty="0" err="1"/>
              <a:t>Lamport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73325"/>
            <a:ext cx="2736304" cy="37105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5360" y="5050906"/>
            <a:ext cx="8608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/>
              <a:t>http://</a:t>
            </a:r>
            <a:r>
              <a:rPr lang="en-US" altLang="zh-CN" i="1" dirty="0" err="1"/>
              <a:t>ipads.se.sjtu.edu.cn</a:t>
            </a:r>
            <a:r>
              <a:rPr lang="en-US" altLang="zh-CN" i="1" dirty="0"/>
              <a:t>/courses/</a:t>
            </a:r>
            <a:r>
              <a:rPr lang="en-US" altLang="zh-CN" i="1" dirty="0" err="1"/>
              <a:t>cse</a:t>
            </a:r>
            <a:r>
              <a:rPr lang="en-US" altLang="zh-CN" i="1" dirty="0"/>
              <a:t>-g/2012f/</a:t>
            </a:r>
            <a:r>
              <a:rPr lang="en-US" altLang="zh-CN" i="1" dirty="0" err="1"/>
              <a:t>Schedule_files</a:t>
            </a:r>
            <a:r>
              <a:rPr lang="en-US" altLang="zh-CN" i="1" dirty="0"/>
              <a:t>/</a:t>
            </a:r>
            <a:r>
              <a:rPr lang="en-US" altLang="zh-CN" i="1" dirty="0" err="1"/>
              <a:t>paxos-simple.pdf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273506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04509-40EE-414F-A692-441A267A7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Paxos</a:t>
            </a:r>
            <a:r>
              <a:rPr kumimoji="1" lang="en-US" altLang="zh-CN" dirty="0"/>
              <a:t> solves the consensus problem </a:t>
            </a:r>
            <a:endParaRPr kumimoji="1" lang="zh-CN" altLang="en-US" dirty="0"/>
          </a:p>
        </p:txBody>
      </p:sp>
      <p:pic>
        <p:nvPicPr>
          <p:cNvPr id="6" name="内容占位符 5" descr="图形用户界面, 网站&#10;&#10;描述已自动生成">
            <a:extLst>
              <a:ext uri="{FF2B5EF4-FFF2-40B4-BE49-F238E27FC236}">
                <a16:creationId xmlns:a16="http://schemas.microsoft.com/office/drawing/2014/main" id="{49D33248-69DE-BF4F-97AA-AAC0AA2E4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0" y="1128713"/>
            <a:ext cx="7294959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5EE010-9146-3C4B-9FC5-2E84240F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7953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Single-decree </a:t>
            </a: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lang="en-US" altLang="zh-CN" kern="0" dirty="0">
              <a:solidFill>
                <a:srgbClr val="C00000"/>
              </a:solidFill>
              <a:ea typeface="+mn-ea"/>
            </a:endParaRP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Agree on a single value w/o a view server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96801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026BE-C7C8-2D8B-7337-45FEEC1B9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can we agree on a single value?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B459AA-83C8-3736-3656-F324D03D6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multiple client wants to write a value VA that is replicated on a set of servers </a:t>
            </a:r>
          </a:p>
          <a:p>
            <a:pPr lvl="1"/>
            <a:r>
              <a:rPr kumimoji="1" lang="en-US" altLang="zh-CN" dirty="0"/>
              <a:t>How can we ensure that, once VA is </a:t>
            </a:r>
            <a:r>
              <a:rPr kumimoji="1" lang="en-US" altLang="zh-CN" dirty="0" err="1"/>
              <a:t>acked</a:t>
            </a:r>
            <a:r>
              <a:rPr kumimoji="1" lang="en-US" altLang="zh-CN" dirty="0"/>
              <a:t> by the system (written), VA does not change, and can tolerate failures?  </a:t>
            </a:r>
          </a:p>
          <a:p>
            <a:r>
              <a:rPr kumimoji="1" lang="en-US" altLang="zh-CN" dirty="0"/>
              <a:t>Question: when is this question becomes trivial? </a:t>
            </a:r>
          </a:p>
          <a:p>
            <a:pPr lvl="1"/>
            <a:r>
              <a:rPr kumimoji="1" lang="en-US" altLang="zh-CN" dirty="0"/>
              <a:t>The question is trivial if there is only </a:t>
            </a:r>
            <a:r>
              <a:rPr kumimoji="1" lang="en-US" altLang="zh-CN" b="1" dirty="0">
                <a:solidFill>
                  <a:srgbClr val="C00000"/>
                </a:solidFill>
              </a:rPr>
              <a:t>a single writer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Challenge: support multiple (concurrent) writers 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1B00FD-7702-D4D5-5306-306B186B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52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315706" y="437037"/>
            <a:ext cx="807271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Assumption: majority of servers are alive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(i.e.,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lack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availability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guarantee)</a:t>
            </a:r>
            <a:endParaRPr lang="en-US" altLang="zh-TW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2"/>
            <a:ext cx="5070000" cy="3960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06A32B9-E53F-4A48-A594-780D3D7B3C43}"/>
              </a:ext>
            </a:extLst>
          </p:cNvPr>
          <p:cNvSpPr txBox="1"/>
          <p:nvPr/>
        </p:nvSpPr>
        <p:spPr>
          <a:xfrm>
            <a:off x="6967283" y="2625431"/>
            <a:ext cx="15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E.g.,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a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view</a:t>
            </a:r>
            <a:endParaRPr lang="zh-CN" altLang="en-US" sz="2000" dirty="0">
              <a:solidFill>
                <a:prstClr val="black"/>
              </a:solidFill>
              <a:highlight>
                <a:srgbClr val="FFFF00"/>
              </a:highligh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Players</a:t>
            </a:r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63157" y="2187115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Get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run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elected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Coordinator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3157" y="3264666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Remember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state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of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any majority of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Acceptors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157" y="4342219"/>
            <a:ext cx="4699000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When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agreement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has been reached,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Learner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executes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and/or sends a response back to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3157" y="1417340"/>
            <a:ext cx="198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makes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9177" y="141734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9177" y="2187115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75656" y="3264667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19177" y="4342219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36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Setup</a:t>
            </a:r>
            <a:endParaRPr lang="zh-CN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5102186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68250" y="954789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 (optional)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proposes to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write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 value and solicits acceptance from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17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Setup</a:t>
            </a:r>
            <a:endParaRPr lang="zh-CN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/>
          <p:cNvSpPr/>
          <p:nvPr/>
        </p:nvSpPr>
        <p:spPr>
          <a:xfrm>
            <a:off x="2738500" y="3746500"/>
            <a:ext cx="5145868" cy="159946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  <a:endParaRPr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(Value agreed on)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5" name="Rectangle 28"/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On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0783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048500" cy="635000"/>
          </a:xfrm>
        </p:spPr>
        <p:txBody>
          <a:bodyPr>
            <a:normAutofit/>
          </a:bodyPr>
          <a:lstStyle/>
          <a:p>
            <a:pPr marL="367756" indent="-320133" algn="ctr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7314" y="3067500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6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22"/>
          <p:cNvSpPr/>
          <p:nvPr/>
        </p:nvSpPr>
        <p:spPr>
          <a:xfrm>
            <a:off x="2243077" y="3437758"/>
            <a:ext cx="423923" cy="446690"/>
          </a:xfrm>
          <a:custGeom>
            <a:avLst/>
            <a:gdLst>
              <a:gd name="connsiteX0" fmla="*/ 51508 w 508708"/>
              <a:gd name="connsiteY0" fmla="*/ 536028 h 536028"/>
              <a:gd name="connsiteX1" fmla="*/ 256460 w 508708"/>
              <a:gd name="connsiteY1" fmla="*/ 378373 h 536028"/>
              <a:gd name="connsiteX2" fmla="*/ 4211 w 508708"/>
              <a:gd name="connsiteY2" fmla="*/ 189187 h 536028"/>
              <a:gd name="connsiteX3" fmla="*/ 508708 w 508708"/>
              <a:gd name="connsiteY3" fmla="*/ 0 h 53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08" h="536028">
                <a:moveTo>
                  <a:pt x="51508" y="536028"/>
                </a:moveTo>
                <a:cubicBezTo>
                  <a:pt x="157925" y="486104"/>
                  <a:pt x="264343" y="436180"/>
                  <a:pt x="256460" y="378373"/>
                </a:cubicBezTo>
                <a:cubicBezTo>
                  <a:pt x="248577" y="320566"/>
                  <a:pt x="-37830" y="252249"/>
                  <a:pt x="4211" y="189187"/>
                </a:cubicBezTo>
                <a:cubicBezTo>
                  <a:pt x="46252" y="126125"/>
                  <a:pt x="277480" y="63062"/>
                  <a:pt x="50870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312468" y="327427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426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1a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841854" y="1172802"/>
            <a:ext cx="8181528" cy="1143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creates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send to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en-US" altLang="zh-CN" sz="22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7"/>
          <p:cNvSpPr/>
          <p:nvPr/>
        </p:nvSpPr>
        <p:spPr>
          <a:xfrm>
            <a:off x="2476500" y="2032000"/>
            <a:ext cx="483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is greater than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any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previous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proposal number seen by this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</a:t>
            </a:r>
          </a:p>
        </p:txBody>
      </p:sp>
      <p:grpSp>
        <p:nvGrpSpPr>
          <p:cNvPr id="17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8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0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33"/>
          <p:cNvSpPr/>
          <p:nvPr/>
        </p:nvSpPr>
        <p:spPr>
          <a:xfrm>
            <a:off x="4182376" y="3175000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>
            <a:off x="5364088" y="1575000"/>
            <a:ext cx="0" cy="42000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427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1b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524000"/>
          </a:xfrm>
        </p:spPr>
        <p:txBody>
          <a:bodyPr>
            <a:normAutofit fontScale="850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zh-CN" altLang="en-US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number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862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2a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640697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 V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 if any accepted value returned, replace V with the returned one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1974161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2b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239000" cy="1628053"/>
          </a:xfrm>
        </p:spPr>
        <p:txBody>
          <a:bodyPr>
            <a:normAutofit fontScale="925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promise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still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holds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register the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accepted message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Proposer/Learners</a:t>
            </a:r>
            <a:endParaRPr lang="en-US" altLang="zh-CN" sz="2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the message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82565" y="3175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 flipV="1">
            <a:off x="4997500" y="4064803"/>
            <a:ext cx="0" cy="824697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6"/>
          <p:cNvCxnSpPr/>
          <p:nvPr/>
        </p:nvCxnSpPr>
        <p:spPr>
          <a:xfrm flipV="1">
            <a:off x="4997500" y="4191000"/>
            <a:ext cx="127000" cy="698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31"/>
          <p:cNvCxnSpPr/>
          <p:nvPr/>
        </p:nvCxnSpPr>
        <p:spPr>
          <a:xfrm flipV="1">
            <a:off x="4997500" y="4309305"/>
            <a:ext cx="262963" cy="58019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38"/>
          <p:cNvSpPr/>
          <p:nvPr/>
        </p:nvSpPr>
        <p:spPr>
          <a:xfrm>
            <a:off x="3744577" y="4318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7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21111023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3 (Learn)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6604000" cy="1333501"/>
          </a:xfrm>
        </p:spPr>
        <p:txBody>
          <a:bodyPr vert="horz" lIns="76200" tIns="38100" rIns="76200" bIns="38100" rtlCol="0">
            <a:normAutofit/>
          </a:bodyPr>
          <a:lstStyle/>
          <a:p>
            <a:pPr marL="1419433" indent="-1371810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Learner: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responds to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and/or take action on the request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29"/>
          <p:cNvCxnSpPr/>
          <p:nvPr/>
        </p:nvCxnSpPr>
        <p:spPr>
          <a:xfrm>
            <a:off x="2243077" y="4274000"/>
            <a:ext cx="1619238" cy="615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41505780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B4E637-8C18-C884-6B5D-85A63B300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a value has been written?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248C88-11A9-8211-787A-428397A30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if a leader with propose #5 writes x on majority of acceptors, and a later leader tries to write y w/ propose #6?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6581E8-D3B5-7A3A-D898-79BC0D5C8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5552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85293-0484-E452-E505-1835BC52E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9C17BC-6F74-2BC1-EE92-0E4BCD91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Setup</a:t>
            </a:r>
            <a:endParaRPr lang="zh-CN" alt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14C892E-8BBE-BD49-C8E0-219DFD65A940}"/>
              </a:ext>
            </a:extLst>
          </p:cNvPr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C4B59BD-F86E-5B49-4B73-B5D327929C5E}"/>
              </a:ext>
            </a:extLst>
          </p:cNvPr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46D29BF-8E5A-DCC1-286C-1F70CCC439AE}"/>
              </a:ext>
            </a:extLst>
          </p:cNvPr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31D77-0DDF-6A65-B20F-263D95FC45B8}"/>
              </a:ext>
            </a:extLst>
          </p:cNvPr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D11ACC-4323-68BB-74C0-D63C1D4B569B}"/>
              </a:ext>
            </a:extLst>
          </p:cNvPr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0B7A15-A424-32FF-8989-D954F41417C1}"/>
              </a:ext>
            </a:extLst>
          </p:cNvPr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2A57F97-2118-D9D3-D2E7-238A12382F06}"/>
              </a:ext>
            </a:extLst>
          </p:cNvPr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9B05B53-88C0-E708-5ACA-345105048D22}"/>
              </a:ext>
            </a:extLst>
          </p:cNvPr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B75EF2-CDD0-E56E-5E1F-4CAC215C7F13}"/>
              </a:ext>
            </a:extLst>
          </p:cNvPr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852996-A0D4-74A4-C715-750FD7B666B4}"/>
              </a:ext>
            </a:extLst>
          </p:cNvPr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E1C593-6596-37BF-B2DD-6A91E6EADBF8}"/>
              </a:ext>
            </a:extLst>
          </p:cNvPr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B8EDE4D-CE2B-8775-46D3-7146D61BFA36}"/>
              </a:ext>
            </a:extLst>
          </p:cNvPr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03C913E-D4F5-7253-BF98-9B71782A73FD}"/>
              </a:ext>
            </a:extLst>
          </p:cNvPr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5A0565-BF2E-7215-5D56-DAEB00AFCE7A}"/>
              </a:ext>
            </a:extLst>
          </p:cNvPr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4035C1-B42A-E2D1-7838-382A8F02AFAF}"/>
              </a:ext>
            </a:extLst>
          </p:cNvPr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30652F-1C69-6132-8468-7C512B47ECA5}"/>
              </a:ext>
            </a:extLst>
          </p:cNvPr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2B671AA-353D-CC45-47A6-02BFE6197E3D}"/>
              </a:ext>
            </a:extLst>
          </p:cNvPr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FBAFA1-EA6B-A476-88E4-2C3ACB91250A}"/>
              </a:ext>
            </a:extLst>
          </p:cNvPr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>
            <a:extLst>
              <a:ext uri="{FF2B5EF4-FFF2-40B4-BE49-F238E27FC236}">
                <a16:creationId xmlns:a16="http://schemas.microsoft.com/office/drawing/2014/main" id="{C441148D-1988-8629-78BA-044BECBA1F5E}"/>
              </a:ext>
            </a:extLst>
          </p:cNvPr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>
            <a:extLst>
              <a:ext uri="{FF2B5EF4-FFF2-40B4-BE49-F238E27FC236}">
                <a16:creationId xmlns:a16="http://schemas.microsoft.com/office/drawing/2014/main" id="{4B1C4FA3-77FF-6A7C-46E7-A6B8478B3BC0}"/>
              </a:ext>
            </a:extLst>
          </p:cNvPr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>
            <a:extLst>
              <a:ext uri="{FF2B5EF4-FFF2-40B4-BE49-F238E27FC236}">
                <a16:creationId xmlns:a16="http://schemas.microsoft.com/office/drawing/2014/main" id="{A96366FF-72C3-C807-A86D-DE79C27F081F}"/>
              </a:ext>
            </a:extLst>
          </p:cNvPr>
          <p:cNvSpPr/>
          <p:nvPr/>
        </p:nvSpPr>
        <p:spPr>
          <a:xfrm>
            <a:off x="2738500" y="3746500"/>
            <a:ext cx="5145868" cy="159946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  <a:endParaRPr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  <a:endParaRPr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(Value agreed on)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5" name="Rectangle 28">
            <a:extLst>
              <a:ext uri="{FF2B5EF4-FFF2-40B4-BE49-F238E27FC236}">
                <a16:creationId xmlns:a16="http://schemas.microsoft.com/office/drawing/2014/main" id="{DB5F6532-1966-572B-6E3E-B4F60D0B885C}"/>
              </a:ext>
            </a:extLst>
          </p:cNvPr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On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96098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9DE1-2868-A68F-BC13-1CFFF2B45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6764FE-7BAC-9996-B334-A1B841CE5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1b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BE5BD982-24A4-4FAA-4602-9C2BEF25C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524000"/>
          </a:xfrm>
        </p:spPr>
        <p:txBody>
          <a:bodyPr>
            <a:normAutofit fontScale="850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zh-CN" altLang="en-US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</a:t>
            </a:r>
            <a:r>
              <a:rPr lang="en-US" altLang="zh-CN" sz="2000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number 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C7391328-6492-75E6-DCC3-81656929DD07}"/>
              </a:ext>
            </a:extLst>
          </p:cNvPr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>
              <a:extLst>
                <a:ext uri="{FF2B5EF4-FFF2-40B4-BE49-F238E27FC236}">
                  <a16:creationId xmlns:a16="http://schemas.microsoft.com/office/drawing/2014/main" id="{B0D6000F-0935-F87C-0D92-201FBC989F33}"/>
                </a:ext>
              </a:extLst>
            </p:cNvPr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F81AE60C-9818-11E8-7F1C-41604B25F07E}"/>
                </a:ext>
              </a:extLst>
            </p:cNvPr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0A980775-BF39-D7A9-F233-3D792AEFCDEC}"/>
              </a:ext>
            </a:extLst>
          </p:cNvPr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23B6817C-35C4-7344-2224-C60E342EB928}"/>
              </a:ext>
            </a:extLst>
          </p:cNvPr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7034A29D-C59E-FA4E-EDE8-4B0950523699}"/>
              </a:ext>
            </a:extLst>
          </p:cNvPr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E28F1CD1-F8E8-2158-AB55-1D5398825846}"/>
              </a:ext>
            </a:extLst>
          </p:cNvPr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7E97EC78-CE33-3FB5-5124-A5ED7B7CEC45}"/>
              </a:ext>
            </a:extLst>
          </p:cNvPr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BF782DD4-54BF-1781-28DC-16097FD07620}"/>
              </a:ext>
            </a:extLst>
          </p:cNvPr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E5C0DD50-91C2-C6BC-05C8-03FA1A7EF2E2}"/>
              </a:ext>
            </a:extLst>
          </p:cNvPr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>
            <a:extLst>
              <a:ext uri="{FF2B5EF4-FFF2-40B4-BE49-F238E27FC236}">
                <a16:creationId xmlns:a16="http://schemas.microsoft.com/office/drawing/2014/main" id="{4B531458-794F-F118-A34B-8DF3381DEA84}"/>
              </a:ext>
            </a:extLst>
          </p:cNvPr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>
            <a:extLst>
              <a:ext uri="{FF2B5EF4-FFF2-40B4-BE49-F238E27FC236}">
                <a16:creationId xmlns:a16="http://schemas.microsoft.com/office/drawing/2014/main" id="{FBB0AF1B-E943-29AC-C080-2860877851EE}"/>
              </a:ext>
            </a:extLst>
          </p:cNvPr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>
              <a:extLst>
                <a:ext uri="{FF2B5EF4-FFF2-40B4-BE49-F238E27FC236}">
                  <a16:creationId xmlns:a16="http://schemas.microsoft.com/office/drawing/2014/main" id="{EF6F20A1-7ADF-47E2-B658-BCBDF9AC9927}"/>
                </a:ext>
              </a:extLst>
            </p:cNvPr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5250AD19-8181-0233-8106-579816E47061}"/>
                </a:ext>
              </a:extLst>
            </p:cNvPr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>
            <a:extLst>
              <a:ext uri="{FF2B5EF4-FFF2-40B4-BE49-F238E27FC236}">
                <a16:creationId xmlns:a16="http://schemas.microsoft.com/office/drawing/2014/main" id="{6FAADB5C-9269-F0E2-5DFB-DB5A6F5D2978}"/>
              </a:ext>
            </a:extLst>
          </p:cNvPr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>
            <a:extLst>
              <a:ext uri="{FF2B5EF4-FFF2-40B4-BE49-F238E27FC236}">
                <a16:creationId xmlns:a16="http://schemas.microsoft.com/office/drawing/2014/main" id="{DF598ABE-20D8-AF1F-44A9-FB1FDA388B0E}"/>
              </a:ext>
            </a:extLst>
          </p:cNvPr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>
            <a:extLst>
              <a:ext uri="{FF2B5EF4-FFF2-40B4-BE49-F238E27FC236}">
                <a16:creationId xmlns:a16="http://schemas.microsoft.com/office/drawing/2014/main" id="{AD1B5C70-AB07-48F5-5F15-EF5D12313A72}"/>
              </a:ext>
            </a:extLst>
          </p:cNvPr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>
            <a:extLst>
              <a:ext uri="{FF2B5EF4-FFF2-40B4-BE49-F238E27FC236}">
                <a16:creationId xmlns:a16="http://schemas.microsoft.com/office/drawing/2014/main" id="{7C152A48-F30E-C742-CA00-B4AC69490B71}"/>
              </a:ext>
            </a:extLst>
          </p:cNvPr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05598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1097A-CB13-3603-8F1F-5AE6C3200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42AFF2-7203-1458-8B26-688162F7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2a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0E222E9-FC0C-BD65-FE98-8F52A425F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640697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 V</a:t>
            </a:r>
            <a:r>
              <a:rPr lang="en-US" altLang="zh-CN" sz="2000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 if any accepted value returned, replace V with the returned one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CA93BE9-AF54-4B5A-49B2-4869D099E812}"/>
              </a:ext>
            </a:extLst>
          </p:cNvPr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>
              <a:extLst>
                <a:ext uri="{FF2B5EF4-FFF2-40B4-BE49-F238E27FC236}">
                  <a16:creationId xmlns:a16="http://schemas.microsoft.com/office/drawing/2014/main" id="{5476628C-8736-DA12-E87F-422A7CF58BC5}"/>
                </a:ext>
              </a:extLst>
            </p:cNvPr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4DA0FD3D-92B4-2973-89BE-BB86CBE81B84}"/>
                </a:ext>
              </a:extLst>
            </p:cNvPr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FB0DDEB-C1C0-0F09-22CE-29D1A1EA604A}"/>
              </a:ext>
            </a:extLst>
          </p:cNvPr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A87761D6-051D-36E6-2E5E-90BEFD904C8D}"/>
              </a:ext>
            </a:extLst>
          </p:cNvPr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953BFFB5-460B-1DD4-CC2F-DCCAF108D3E2}"/>
              </a:ext>
            </a:extLst>
          </p:cNvPr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DDBD9718-A717-DBB8-54C0-AA25424D15FD}"/>
              </a:ext>
            </a:extLst>
          </p:cNvPr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256E6A3E-99D8-DC00-F3A6-1A823E02148B}"/>
              </a:ext>
            </a:extLst>
          </p:cNvPr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49E01A98-18E7-2DD4-5013-A0648C73584C}"/>
              </a:ext>
            </a:extLst>
          </p:cNvPr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63D1FDF5-4B9B-E879-24A2-9007748B98FD}"/>
              </a:ext>
            </a:extLst>
          </p:cNvPr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>
            <a:extLst>
              <a:ext uri="{FF2B5EF4-FFF2-40B4-BE49-F238E27FC236}">
                <a16:creationId xmlns:a16="http://schemas.microsoft.com/office/drawing/2014/main" id="{A49FC7E6-F59D-2BF5-423A-76053DC83830}"/>
              </a:ext>
            </a:extLst>
          </p:cNvPr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>
            <a:extLst>
              <a:ext uri="{FF2B5EF4-FFF2-40B4-BE49-F238E27FC236}">
                <a16:creationId xmlns:a16="http://schemas.microsoft.com/office/drawing/2014/main" id="{BCEA0782-D31B-CAB0-BCB1-177839A01513}"/>
              </a:ext>
            </a:extLst>
          </p:cNvPr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>
              <a:extLst>
                <a:ext uri="{FF2B5EF4-FFF2-40B4-BE49-F238E27FC236}">
                  <a16:creationId xmlns:a16="http://schemas.microsoft.com/office/drawing/2014/main" id="{970E7228-E2D5-C0BE-3DCC-7D08BAE5ED38}"/>
                </a:ext>
              </a:extLst>
            </p:cNvPr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7BA950BA-738F-5DD2-773A-B4CA34F22BE6}"/>
                </a:ext>
              </a:extLst>
            </p:cNvPr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>
            <a:extLst>
              <a:ext uri="{FF2B5EF4-FFF2-40B4-BE49-F238E27FC236}">
                <a16:creationId xmlns:a16="http://schemas.microsoft.com/office/drawing/2014/main" id="{5BFD3FD0-B486-2110-DC37-8276528AB9FE}"/>
              </a:ext>
            </a:extLst>
          </p:cNvPr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>
            <a:extLst>
              <a:ext uri="{FF2B5EF4-FFF2-40B4-BE49-F238E27FC236}">
                <a16:creationId xmlns:a16="http://schemas.microsoft.com/office/drawing/2014/main" id="{774F944E-4E10-DA85-686F-7650A8932C4F}"/>
              </a:ext>
            </a:extLst>
          </p:cNvPr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>
            <a:extLst>
              <a:ext uri="{FF2B5EF4-FFF2-40B4-BE49-F238E27FC236}">
                <a16:creationId xmlns:a16="http://schemas.microsoft.com/office/drawing/2014/main" id="{4C5B2AF0-D825-9D84-2D27-11294F231B29}"/>
              </a:ext>
            </a:extLst>
          </p:cNvPr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>
            <a:extLst>
              <a:ext uri="{FF2B5EF4-FFF2-40B4-BE49-F238E27FC236}">
                <a16:creationId xmlns:a16="http://schemas.microsoft.com/office/drawing/2014/main" id="{FEF46019-060D-C16E-6211-010FDBE87ED8}"/>
              </a:ext>
            </a:extLst>
          </p:cNvPr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8446957A-3799-DF93-3B5E-EC03856A9F03}"/>
              </a:ext>
            </a:extLst>
          </p:cNvPr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30728418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1143000" y="1079501"/>
            <a:ext cx="7239000" cy="192099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node decides to be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chooses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all nodes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endParaRPr lang="en-US" altLang="zh-CN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019708"/>
            <a:ext cx="3429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&lt;promise-ok,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</p:txBody>
      </p:sp>
      <p:sp>
        <p:nvSpPr>
          <p:cNvPr id="7" name="Rectangle 47"/>
          <p:cNvSpPr/>
          <p:nvPr/>
        </p:nvSpPr>
        <p:spPr>
          <a:xfrm>
            <a:off x="4621500" y="3012430"/>
            <a:ext cx="3118852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  <a:r>
              <a:rPr lang="en-US" altLang="zh-CN" sz="2000" baseline="-25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h</a:t>
            </a:r>
          </a:p>
        </p:txBody>
      </p:sp>
      <p:cxnSp>
        <p:nvCxnSpPr>
          <p:cNvPr id="8" name="Straight Connector 19"/>
          <p:cNvCxnSpPr/>
          <p:nvPr/>
        </p:nvCxnSpPr>
        <p:spPr>
          <a:xfrm>
            <a:off x="1206500" y="2353444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7">
            <a:extLst>
              <a:ext uri="{FF2B5EF4-FFF2-40B4-BE49-F238E27FC236}">
                <a16:creationId xmlns:a16="http://schemas.microsoft.com/office/drawing/2014/main" id="{BBE18394-4874-8347-ADF4-2E098BF3583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0529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079500"/>
            <a:ext cx="7239000" cy="2914681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Upon receiving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3955812"/>
            <a:ext cx="3175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&lt;accept-ok&gt;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1490000"/>
            <a:ext cx="5648796" cy="105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!=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null,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value of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received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18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 = null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then Leader can pick any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1587500" y="2984500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cxnSp>
        <p:nvCxnSpPr>
          <p:cNvPr id="9" name="Straight Connector 49"/>
          <p:cNvCxnSpPr/>
          <p:nvPr/>
        </p:nvCxnSpPr>
        <p:spPr>
          <a:xfrm>
            <a:off x="1206500" y="3429000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7">
            <a:extLst>
              <a:ext uri="{FF2B5EF4-FFF2-40B4-BE49-F238E27FC236}">
                <a16:creationId xmlns:a16="http://schemas.microsoft.com/office/drawing/2014/main" id="{ED81B55B-D913-A545-81C3-ABD1C08CFA67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8154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345332"/>
            <a:ext cx="7605464" cy="264884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150000"/>
              </a:lnSpc>
              <a:buClr>
                <a:srgbClr val="FF0066"/>
              </a:buClr>
              <a:buNone/>
            </a:pPr>
            <a:endParaRPr lang="en-US" altLang="zh-CN" sz="2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1954341"/>
            <a:ext cx="3560564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&lt;decide,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139841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8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7">
            <a:extLst>
              <a:ext uri="{FF2B5EF4-FFF2-40B4-BE49-F238E27FC236}">
                <a16:creationId xmlns:a16="http://schemas.microsoft.com/office/drawing/2014/main" id="{48F73C20-3EBF-2541-B593-C67FAB60543E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69733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Rectangle 7"/>
          <p:cNvSpPr/>
          <p:nvPr/>
        </p:nvSpPr>
        <p:spPr>
          <a:xfrm>
            <a:off x="1079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N0:0</a:t>
            </a:r>
          </a:p>
        </p:txBody>
      </p:sp>
      <p:sp>
        <p:nvSpPr>
          <p:cNvPr id="5" name="Rectangle 8"/>
          <p:cNvSpPr/>
          <p:nvPr/>
        </p:nvSpPr>
        <p:spPr>
          <a:xfrm>
            <a:off x="3746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N1:0</a:t>
            </a:r>
          </a:p>
        </p:txBody>
      </p:sp>
      <p:sp>
        <p:nvSpPr>
          <p:cNvPr id="6" name="Rectangle 9"/>
          <p:cNvSpPr/>
          <p:nvPr/>
        </p:nvSpPr>
        <p:spPr>
          <a:xfrm>
            <a:off x="6413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N2:0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>
            <a:off x="2222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2"/>
          <p:cNvCxnSpPr/>
          <p:nvPr/>
        </p:nvCxnSpPr>
        <p:spPr>
          <a:xfrm>
            <a:off x="4586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/>
          <p:cNvCxnSpPr/>
          <p:nvPr/>
        </p:nvCxnSpPr>
        <p:spPr>
          <a:xfrm>
            <a:off x="69850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/>
          <p:cNvSpPr/>
          <p:nvPr/>
        </p:nvSpPr>
        <p:spPr>
          <a:xfrm>
            <a:off x="1086069" y="5286178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222500" y="2280816"/>
            <a:ext cx="2364001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Freeform 18"/>
          <p:cNvSpPr/>
          <p:nvPr/>
        </p:nvSpPr>
        <p:spPr>
          <a:xfrm flipH="1">
            <a:off x="4586500" y="2344316"/>
            <a:ext cx="2398500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2444796" y="2137891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14" name="Rectangle 14"/>
          <p:cNvSpPr/>
          <p:nvPr/>
        </p:nvSpPr>
        <p:spPr>
          <a:xfrm>
            <a:off x="4609472" y="1896095"/>
            <a:ext cx="114326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</p:txBody>
      </p:sp>
      <p:sp>
        <p:nvSpPr>
          <p:cNvPr id="15" name="Rectangle 15"/>
          <p:cNvSpPr/>
          <p:nvPr/>
        </p:nvSpPr>
        <p:spPr>
          <a:xfrm>
            <a:off x="1079501" y="2534816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6" name="Rectangle 23"/>
          <p:cNvSpPr/>
          <p:nvPr/>
        </p:nvSpPr>
        <p:spPr>
          <a:xfrm>
            <a:off x="7048499" y="2598316"/>
            <a:ext cx="1306269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7" name="Freeform 26"/>
          <p:cNvSpPr/>
          <p:nvPr/>
        </p:nvSpPr>
        <p:spPr>
          <a:xfrm flipH="1">
            <a:off x="2222499" y="3042816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8" name="Rectangle 27"/>
          <p:cNvSpPr/>
          <p:nvPr/>
        </p:nvSpPr>
        <p:spPr>
          <a:xfrm>
            <a:off x="2413000" y="2836391"/>
            <a:ext cx="2159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19" name="Freeform 28"/>
          <p:cNvSpPr/>
          <p:nvPr/>
        </p:nvSpPr>
        <p:spPr>
          <a:xfrm>
            <a:off x="4586500" y="3169817"/>
            <a:ext cx="2413001" cy="270154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4598028" y="2979316"/>
            <a:ext cx="238697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21" name="Freeform 30"/>
          <p:cNvSpPr/>
          <p:nvPr/>
        </p:nvSpPr>
        <p:spPr>
          <a:xfrm>
            <a:off x="2222500" y="3757241"/>
            <a:ext cx="2364001" cy="3510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31"/>
          <p:cNvSpPr/>
          <p:nvPr/>
        </p:nvSpPr>
        <p:spPr>
          <a:xfrm flipH="1">
            <a:off x="4586501" y="3868317"/>
            <a:ext cx="2398500" cy="313779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2406152" y="3550816"/>
            <a:ext cx="201369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4" name="Rectangle 34"/>
          <p:cNvSpPr/>
          <p:nvPr/>
        </p:nvSpPr>
        <p:spPr>
          <a:xfrm>
            <a:off x="4637958" y="3614316"/>
            <a:ext cx="202954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5" name="Rectangle 35"/>
          <p:cNvSpPr/>
          <p:nvPr/>
        </p:nvSpPr>
        <p:spPr>
          <a:xfrm>
            <a:off x="4953000" y="2217316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26" name="Freeform 36"/>
          <p:cNvSpPr/>
          <p:nvPr/>
        </p:nvSpPr>
        <p:spPr>
          <a:xfrm flipH="1">
            <a:off x="2222500" y="4380037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Freeform 37"/>
          <p:cNvSpPr/>
          <p:nvPr/>
        </p:nvSpPr>
        <p:spPr>
          <a:xfrm>
            <a:off x="4586502" y="4508048"/>
            <a:ext cx="2413001" cy="23109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2476500" y="4185816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29" name="Rectangle 39"/>
          <p:cNvSpPr/>
          <p:nvPr/>
        </p:nvSpPr>
        <p:spPr>
          <a:xfrm>
            <a:off x="5098363" y="4296891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30" name="Rectangle 40"/>
          <p:cNvSpPr/>
          <p:nvPr/>
        </p:nvSpPr>
        <p:spPr>
          <a:xfrm>
            <a:off x="1079501" y="3974431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sp>
        <p:nvSpPr>
          <p:cNvPr id="31" name="Rectangle 41"/>
          <p:cNvSpPr/>
          <p:nvPr/>
        </p:nvSpPr>
        <p:spPr>
          <a:xfrm>
            <a:off x="7048501" y="3931816"/>
            <a:ext cx="1168766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cxnSp>
        <p:nvCxnSpPr>
          <p:cNvPr id="32" name="Straight Arrow Connector 21"/>
          <p:cNvCxnSpPr/>
          <p:nvPr/>
        </p:nvCxnSpPr>
        <p:spPr>
          <a:xfrm flipH="1">
            <a:off x="2220042" y="5011316"/>
            <a:ext cx="2366457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4"/>
          <p:cNvCxnSpPr/>
          <p:nvPr/>
        </p:nvCxnSpPr>
        <p:spPr>
          <a:xfrm>
            <a:off x="4586499" y="5074816"/>
            <a:ext cx="2398502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/>
          <p:cNvSpPr/>
          <p:nvPr/>
        </p:nvSpPr>
        <p:spPr>
          <a:xfrm>
            <a:off x="2763344" y="4820816"/>
            <a:ext cx="144462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5" name="Rectangle 49"/>
          <p:cNvSpPr/>
          <p:nvPr/>
        </p:nvSpPr>
        <p:spPr>
          <a:xfrm>
            <a:off x="4953000" y="4884316"/>
            <a:ext cx="16460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8A92E198-BE20-B949-9D82-6C45AD9D845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6800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42AE3-5583-EB45-92DE-ACC694C65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6E8B82-10D2-4BC1-9F81-D332ED63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B7A2C94-871F-44D5-652B-F6A33B622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250" y="954789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 (optional)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proposes to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write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 value and solicits acceptance from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A68E5F9-E926-0DF0-0F5C-EA25D535970E}"/>
              </a:ext>
            </a:extLst>
          </p:cNvPr>
          <p:cNvSpPr/>
          <p:nvPr/>
        </p:nvSpPr>
        <p:spPr>
          <a:xfrm>
            <a:off x="1079500" y="3238500"/>
            <a:ext cx="65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&gt;1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become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simultaneously?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DCE02AC-CA35-C3EC-44B0-D7230201ACC6}"/>
              </a:ext>
            </a:extLst>
          </p:cNvPr>
          <p:cNvSpPr/>
          <p:nvPr/>
        </p:nvSpPr>
        <p:spPr>
          <a:xfrm>
            <a:off x="1853500" y="3762923"/>
            <a:ext cx="456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there is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network partition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?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83E36F7-7A0F-0BA2-EAB3-6DA2AB3346B2}"/>
              </a:ext>
            </a:extLst>
          </p:cNvPr>
          <p:cNvSpPr/>
          <p:nvPr/>
        </p:nvSpPr>
        <p:spPr>
          <a:xfrm>
            <a:off x="1587500" y="4246134"/>
            <a:ext cx="62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in the middle of solicitation?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8CA489A-9A50-5D64-8F73-A2D9E1B98C5D}"/>
              </a:ext>
            </a:extLst>
          </p:cNvPr>
          <p:cNvSpPr/>
          <p:nvPr/>
        </p:nvSpPr>
        <p:spPr>
          <a:xfrm>
            <a:off x="7334250" y="5071634"/>
            <a:ext cx="60325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F2F919-E1D3-C697-6844-13496C569574}"/>
              </a:ext>
            </a:extLst>
          </p:cNvPr>
          <p:cNvSpPr/>
          <p:nvPr/>
        </p:nvSpPr>
        <p:spPr>
          <a:xfrm>
            <a:off x="2345500" y="4762500"/>
            <a:ext cx="483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after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deciding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but before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announcing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results?</a:t>
            </a:r>
          </a:p>
        </p:txBody>
      </p:sp>
    </p:spTree>
    <p:extLst>
      <p:ext uri="{BB962C8B-B14F-4D97-AF65-F5344CB8AC3E}">
        <p14:creationId xmlns:p14="http://schemas.microsoft.com/office/powerpoint/2010/main" val="362060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</a:p>
        </p:txBody>
      </p:sp>
      <p:sp>
        <p:nvSpPr>
          <p:cNvPr id="5" name="Rectangle 3"/>
          <p:cNvSpPr/>
          <p:nvPr/>
        </p:nvSpPr>
        <p:spPr>
          <a:xfrm>
            <a:off x="825500" y="2408862"/>
            <a:ext cx="5510645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0717D953-405F-0F46-9AAF-489219877F64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3570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2603500"/>
            <a:ext cx="8363272" cy="2921000"/>
          </a:xfrm>
        </p:spPr>
        <p:txBody>
          <a:bodyPr>
            <a:noAutofit/>
          </a:bodyPr>
          <a:lstStyle/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1&gt;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both. Because a majority accepted,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"foo"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chosen. However,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crashes before sending 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2&gt;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2, "bar"&gt;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both, so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"bar"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 </a:t>
            </a:r>
          </a:p>
        </p:txBody>
      </p:sp>
      <p:sp>
        <p:nvSpPr>
          <p:cNvPr id="5" name="Rectangle 3"/>
          <p:cNvSpPr/>
          <p:nvPr/>
        </p:nvSpPr>
        <p:spPr>
          <a:xfrm>
            <a:off x="686249" y="1088101"/>
            <a:ext cx="7845193" cy="12613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Suppose that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also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How does Paxos ensure that the following sequence of events can't happen? What actually happens, and which value is ultimately chosen? 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B1CBFA83-897E-5B42-A9D9-B108B19C9D6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275433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0F2F7-514D-D740-8BB7-9AB5C2AB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288F18-1673-1A42-919A-12245F80C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Does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works fine for our view server example? </a:t>
            </a:r>
          </a:p>
          <a:p>
            <a:pPr lvl="1"/>
            <a:r>
              <a:rPr kumimoji="1" lang="en-US" altLang="zh-CN" dirty="0"/>
              <a:t>When can it go wrong? Accepting a single value is not enough (because view can change)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F686E9-C9DA-ED4E-A5D2-D86EF62C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063FEB2C-1543-DF4E-9077-75DB46571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97" y="2029750"/>
            <a:ext cx="6252796" cy="253020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294420C3-D8A5-E949-B5A6-F7594E503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961" y="4027946"/>
            <a:ext cx="2452077" cy="1458188"/>
          </a:xfrm>
          <a:prstGeom prst="rect">
            <a:avLst/>
          </a:prstGeom>
        </p:spPr>
      </p:pic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687DB429-EA20-3443-B04D-2D1F533AF030}"/>
              </a:ext>
            </a:extLst>
          </p:cNvPr>
          <p:cNvCxnSpPr/>
          <p:nvPr/>
        </p:nvCxnSpPr>
        <p:spPr>
          <a:xfrm flipH="1">
            <a:off x="3345961" y="3525715"/>
            <a:ext cx="830385" cy="5022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5C2F4569-5469-1741-9D32-87BF46F80CC7}"/>
              </a:ext>
            </a:extLst>
          </p:cNvPr>
          <p:cNvCxnSpPr>
            <a:cxnSpLocks/>
          </p:cNvCxnSpPr>
          <p:nvPr/>
        </p:nvCxnSpPr>
        <p:spPr>
          <a:xfrm>
            <a:off x="4765040" y="3525715"/>
            <a:ext cx="1023913" cy="5022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54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Multi-</a:t>
            </a: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lang="en-US" altLang="zh-CN" kern="0" dirty="0">
              <a:solidFill>
                <a:srgbClr val="C00000"/>
              </a:solidFill>
              <a:ea typeface="+mn-ea"/>
            </a:endParaRP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Agree on a sequence of values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19070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325CAA-C767-A8E4-237F-DCCA3290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vs.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614B1C-600C-9BB9-10EB-E7ABC357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A93005E-BDE5-4B74-3308-5BD2C36909D4}"/>
              </a:ext>
            </a:extLst>
          </p:cNvPr>
          <p:cNvSpPr/>
          <p:nvPr/>
        </p:nvSpPr>
        <p:spPr>
          <a:xfrm>
            <a:off x="1118320" y="2653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E1FF08EA-D577-C24A-C1A8-0598EFB9DE6E}"/>
              </a:ext>
            </a:extLst>
          </p:cNvPr>
          <p:cNvSpPr/>
          <p:nvPr/>
        </p:nvSpPr>
        <p:spPr>
          <a:xfrm>
            <a:off x="1118320" y="3161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D8EA9DB-1196-7BDB-DD2A-7126580AE205}"/>
              </a:ext>
            </a:extLst>
          </p:cNvPr>
          <p:cNvSpPr/>
          <p:nvPr/>
        </p:nvSpPr>
        <p:spPr>
          <a:xfrm>
            <a:off x="1118320" y="3669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69F75E3-55B8-E204-6EDF-4CAE67F2D714}"/>
              </a:ext>
            </a:extLst>
          </p:cNvPr>
          <p:cNvSpPr/>
          <p:nvPr/>
        </p:nvSpPr>
        <p:spPr>
          <a:xfrm>
            <a:off x="927820" y="2209428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9" name="Rounded Rectangle 19">
            <a:extLst>
              <a:ext uri="{FF2B5EF4-FFF2-40B4-BE49-F238E27FC236}">
                <a16:creationId xmlns:a16="http://schemas.microsoft.com/office/drawing/2014/main" id="{1C4E24A4-1DD2-443C-1BA1-3B3DEFB0CE74}"/>
              </a:ext>
            </a:extLst>
          </p:cNvPr>
          <p:cNvSpPr/>
          <p:nvPr/>
        </p:nvSpPr>
        <p:spPr>
          <a:xfrm>
            <a:off x="2042716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Arrow Connector 20">
            <a:extLst>
              <a:ext uri="{FF2B5EF4-FFF2-40B4-BE49-F238E27FC236}">
                <a16:creationId xmlns:a16="http://schemas.microsoft.com/office/drawing/2014/main" id="{F045124E-E257-B03E-13CF-AB232005A343}"/>
              </a:ext>
            </a:extLst>
          </p:cNvPr>
          <p:cNvCxnSpPr>
            <a:stCxn id="9" idx="2"/>
          </p:cNvCxnSpPr>
          <p:nvPr/>
        </p:nvCxnSpPr>
        <p:spPr>
          <a:xfrm flipH="1">
            <a:off x="2378320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6B9B1408-4A5F-7023-EAF1-12D79780AEFB}"/>
              </a:ext>
            </a:extLst>
          </p:cNvPr>
          <p:cNvSpPr/>
          <p:nvPr/>
        </p:nvSpPr>
        <p:spPr>
          <a:xfrm>
            <a:off x="3923928" y="2209428"/>
            <a:ext cx="4074789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CC7ED22A-4A07-40A9-5829-4AB08314111A}"/>
              </a:ext>
            </a:extLst>
          </p:cNvPr>
          <p:cNvSpPr/>
          <p:nvPr/>
        </p:nvSpPr>
        <p:spPr>
          <a:xfrm>
            <a:off x="5038825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20">
            <a:extLst>
              <a:ext uri="{FF2B5EF4-FFF2-40B4-BE49-F238E27FC236}">
                <a16:creationId xmlns:a16="http://schemas.microsoft.com/office/drawing/2014/main" id="{2BDC8A3F-A82B-713D-5C53-560CD465A7E4}"/>
              </a:ext>
            </a:extLst>
          </p:cNvPr>
          <p:cNvCxnSpPr>
            <a:stCxn id="15" idx="2"/>
          </p:cNvCxnSpPr>
          <p:nvPr/>
        </p:nvCxnSpPr>
        <p:spPr>
          <a:xfrm flipH="1">
            <a:off x="5374429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TextBox 244">
            <a:extLst>
              <a:ext uri="{FF2B5EF4-FFF2-40B4-BE49-F238E27FC236}">
                <a16:creationId xmlns:a16="http://schemas.microsoft.com/office/drawing/2014/main" id="{4D5C825A-64D6-57D5-7991-7658C3B331DF}"/>
              </a:ext>
            </a:extLst>
          </p:cNvPr>
          <p:cNvSpPr txBox="1"/>
          <p:nvPr/>
        </p:nvSpPr>
        <p:spPr>
          <a:xfrm>
            <a:off x="541464" y="4374262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Single-decree 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4" name="TextBox 244">
            <a:extLst>
              <a:ext uri="{FF2B5EF4-FFF2-40B4-BE49-F238E27FC236}">
                <a16:creationId xmlns:a16="http://schemas.microsoft.com/office/drawing/2014/main" id="{9748B21B-FB45-EE5D-E500-C61C3ED2B3E7}"/>
              </a:ext>
            </a:extLst>
          </p:cNvPr>
          <p:cNvSpPr txBox="1"/>
          <p:nvPr/>
        </p:nvSpPr>
        <p:spPr>
          <a:xfrm>
            <a:off x="5325889" y="511680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Multi-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BC0D198-79DA-B374-9755-1BAEB96E06CB}"/>
              </a:ext>
            </a:extLst>
          </p:cNvPr>
          <p:cNvSpPr/>
          <p:nvPr/>
        </p:nvSpPr>
        <p:spPr>
          <a:xfrm>
            <a:off x="3923928" y="2423761"/>
            <a:ext cx="1500199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8D7477D-4622-B7C5-DD27-53DD2FC0B969}"/>
              </a:ext>
            </a:extLst>
          </p:cNvPr>
          <p:cNvSpPr/>
          <p:nvPr/>
        </p:nvSpPr>
        <p:spPr>
          <a:xfrm>
            <a:off x="5462564" y="2427987"/>
            <a:ext cx="1341175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9BB2201-CFBD-3B21-58F0-74BA32A6B764}"/>
              </a:ext>
            </a:extLst>
          </p:cNvPr>
          <p:cNvSpPr/>
          <p:nvPr/>
        </p:nvSpPr>
        <p:spPr>
          <a:xfrm>
            <a:off x="6869901" y="2413566"/>
            <a:ext cx="1446516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244">
            <a:extLst>
              <a:ext uri="{FF2B5EF4-FFF2-40B4-BE49-F238E27FC236}">
                <a16:creationId xmlns:a16="http://schemas.microsoft.com/office/drawing/2014/main" id="{E104C871-56EC-B05C-78A2-C09E246BC678}"/>
              </a:ext>
            </a:extLst>
          </p:cNvPr>
          <p:cNvSpPr txBox="1"/>
          <p:nvPr/>
        </p:nvSpPr>
        <p:spPr>
          <a:xfrm>
            <a:off x="3627988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0</a:t>
            </a: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4729C8F8-3701-B62D-05EF-4BFFDCF18F56}"/>
              </a:ext>
            </a:extLst>
          </p:cNvPr>
          <p:cNvSpPr/>
          <p:nvPr/>
        </p:nvSpPr>
        <p:spPr>
          <a:xfrm>
            <a:off x="7244919" y="85000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01ED2745-4592-FCC1-473B-BF2301A0ED8B}"/>
              </a:ext>
            </a:extLst>
          </p:cNvPr>
          <p:cNvSpPr/>
          <p:nvPr/>
        </p:nvSpPr>
        <p:spPr>
          <a:xfrm>
            <a:off x="7625919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32" name="TextBox 45">
            <a:extLst>
              <a:ext uri="{FF2B5EF4-FFF2-40B4-BE49-F238E27FC236}">
                <a16:creationId xmlns:a16="http://schemas.microsoft.com/office/drawing/2014/main" id="{A85459B2-94E5-CF56-B7BD-82FBB9248BFC}"/>
              </a:ext>
            </a:extLst>
          </p:cNvPr>
          <p:cNvSpPr txBox="1"/>
          <p:nvPr/>
        </p:nvSpPr>
        <p:spPr>
          <a:xfrm>
            <a:off x="6673419" y="906985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Log</a:t>
            </a:r>
            <a:endParaRPr lang="en-US" baseline="-25000" dirty="0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4E790CFF-D0C7-C361-79A5-2B9F92A39583}"/>
              </a:ext>
            </a:extLst>
          </p:cNvPr>
          <p:cNvSpPr txBox="1"/>
          <p:nvPr/>
        </p:nvSpPr>
        <p:spPr>
          <a:xfrm>
            <a:off x="7295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736CE045-9111-60E4-FC6C-E0F111509F3C}"/>
              </a:ext>
            </a:extLst>
          </p:cNvPr>
          <p:cNvSpPr txBox="1"/>
          <p:nvPr/>
        </p:nvSpPr>
        <p:spPr>
          <a:xfrm>
            <a:off x="7676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CF36D3AC-E9DB-71D2-43A6-4BF006E7D1E5}"/>
              </a:ext>
            </a:extLst>
          </p:cNvPr>
          <p:cNvSpPr txBox="1"/>
          <p:nvPr/>
        </p:nvSpPr>
        <p:spPr>
          <a:xfrm>
            <a:off x="82484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35563C99-59BE-8B79-9652-96BADCEE8344}"/>
              </a:ext>
            </a:extLst>
          </p:cNvPr>
          <p:cNvSpPr/>
          <p:nvPr/>
        </p:nvSpPr>
        <p:spPr>
          <a:xfrm>
            <a:off x="8129975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8" name="TextBox 244">
            <a:extLst>
              <a:ext uri="{FF2B5EF4-FFF2-40B4-BE49-F238E27FC236}">
                <a16:creationId xmlns:a16="http://schemas.microsoft.com/office/drawing/2014/main" id="{04B6E019-2D72-931F-1901-3EBDABC0E54D}"/>
              </a:ext>
            </a:extLst>
          </p:cNvPr>
          <p:cNvSpPr txBox="1"/>
          <p:nvPr/>
        </p:nvSpPr>
        <p:spPr>
          <a:xfrm>
            <a:off x="5391633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1</a:t>
            </a:r>
          </a:p>
        </p:txBody>
      </p:sp>
      <p:sp>
        <p:nvSpPr>
          <p:cNvPr id="39" name="TextBox 244">
            <a:extLst>
              <a:ext uri="{FF2B5EF4-FFF2-40B4-BE49-F238E27FC236}">
                <a16:creationId xmlns:a16="http://schemas.microsoft.com/office/drawing/2014/main" id="{B5739920-2ED6-79DB-DF32-C29848541B8E}"/>
              </a:ext>
            </a:extLst>
          </p:cNvPr>
          <p:cNvSpPr txBox="1"/>
          <p:nvPr/>
        </p:nvSpPr>
        <p:spPr>
          <a:xfrm>
            <a:off x="7209016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2</a:t>
            </a: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5E944A42-2C26-F1E7-1077-AB1F5E02F4A8}"/>
              </a:ext>
            </a:extLst>
          </p:cNvPr>
          <p:cNvSpPr/>
          <p:nvPr/>
        </p:nvSpPr>
        <p:spPr>
          <a:xfrm>
            <a:off x="1345932" y="2319668"/>
            <a:ext cx="1651000" cy="1701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50" name="Rounded Rectangle 3">
            <a:extLst>
              <a:ext uri="{FF2B5EF4-FFF2-40B4-BE49-F238E27FC236}">
                <a16:creationId xmlns:a16="http://schemas.microsoft.com/office/drawing/2014/main" id="{CA6C5D34-670E-6FEC-84ED-4C7A378DA6AB}"/>
              </a:ext>
            </a:extLst>
          </p:cNvPr>
          <p:cNvSpPr/>
          <p:nvPr/>
        </p:nvSpPr>
        <p:spPr>
          <a:xfrm>
            <a:off x="1570430" y="2517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ounded Rectangle 4">
            <a:extLst>
              <a:ext uri="{FF2B5EF4-FFF2-40B4-BE49-F238E27FC236}">
                <a16:creationId xmlns:a16="http://schemas.microsoft.com/office/drawing/2014/main" id="{45A9E3C3-980D-F3F0-4096-8AF6790C2BED}"/>
              </a:ext>
            </a:extLst>
          </p:cNvPr>
          <p:cNvSpPr/>
          <p:nvPr/>
        </p:nvSpPr>
        <p:spPr>
          <a:xfrm>
            <a:off x="1570430" y="3025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7094AC2E-E9B6-44D7-2E5A-B5D9C0742AA1}"/>
              </a:ext>
            </a:extLst>
          </p:cNvPr>
          <p:cNvSpPr/>
          <p:nvPr/>
        </p:nvSpPr>
        <p:spPr>
          <a:xfrm>
            <a:off x="1570430" y="3533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A684EEA9-EC3E-EFC6-9B11-57B98EC99706}"/>
              </a:ext>
            </a:extLst>
          </p:cNvPr>
          <p:cNvGrpSpPr/>
          <p:nvPr/>
        </p:nvGrpSpPr>
        <p:grpSpPr>
          <a:xfrm>
            <a:off x="1764044" y="2501884"/>
            <a:ext cx="1651000" cy="1701428"/>
            <a:chOff x="2112034" y="2896716"/>
            <a:chExt cx="1651000" cy="1701428"/>
          </a:xfrm>
        </p:grpSpPr>
        <p:sp>
          <p:nvSpPr>
            <p:cNvPr id="54" name="Rectangle 6">
              <a:extLst>
                <a:ext uri="{FF2B5EF4-FFF2-40B4-BE49-F238E27FC236}">
                  <a16:creationId xmlns:a16="http://schemas.microsoft.com/office/drawing/2014/main" id="{4673AB05-4958-AEB3-7652-107D0D591860}"/>
                </a:ext>
              </a:extLst>
            </p:cNvPr>
            <p:cNvSpPr/>
            <p:nvPr/>
          </p:nvSpPr>
          <p:spPr>
            <a:xfrm>
              <a:off x="2112034" y="2896716"/>
              <a:ext cx="1651000" cy="17014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55" name="Rounded Rectangle 3">
              <a:extLst>
                <a:ext uri="{FF2B5EF4-FFF2-40B4-BE49-F238E27FC236}">
                  <a16:creationId xmlns:a16="http://schemas.microsoft.com/office/drawing/2014/main" id="{5B4AFFF0-E597-CDC8-E5BF-731E5367DAFC}"/>
                </a:ext>
              </a:extLst>
            </p:cNvPr>
            <p:cNvSpPr/>
            <p:nvPr/>
          </p:nvSpPr>
          <p:spPr>
            <a:xfrm>
              <a:off x="2302534" y="3074144"/>
              <a:ext cx="1260000" cy="390000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Proposer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4">
              <a:extLst>
                <a:ext uri="{FF2B5EF4-FFF2-40B4-BE49-F238E27FC236}">
                  <a16:creationId xmlns:a16="http://schemas.microsoft.com/office/drawing/2014/main" id="{8E87464D-5C8D-33B2-BD9D-CC758DF74607}"/>
                </a:ext>
              </a:extLst>
            </p:cNvPr>
            <p:cNvSpPr/>
            <p:nvPr/>
          </p:nvSpPr>
          <p:spPr>
            <a:xfrm>
              <a:off x="2302534" y="3582144"/>
              <a:ext cx="1260000" cy="390000"/>
            </a:xfrm>
            <a:prstGeom prst="roundRect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Acceptor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5">
              <a:extLst>
                <a:ext uri="{FF2B5EF4-FFF2-40B4-BE49-F238E27FC236}">
                  <a16:creationId xmlns:a16="http://schemas.microsoft.com/office/drawing/2014/main" id="{131217F8-9156-B5B5-2084-3959195600C0}"/>
                </a:ext>
              </a:extLst>
            </p:cNvPr>
            <p:cNvSpPr/>
            <p:nvPr/>
          </p:nvSpPr>
          <p:spPr>
            <a:xfrm>
              <a:off x="2302534" y="4090144"/>
              <a:ext cx="1260000" cy="390000"/>
            </a:xfrm>
            <a:prstGeom prst="round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Learner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id="{1C72A17F-4912-3003-B3FB-5F23E1F1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52" y="2618260"/>
            <a:ext cx="1736149" cy="1446791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9AE4BDA5-38BC-C317-16B0-4258BCEA5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465" y="2618260"/>
            <a:ext cx="1736149" cy="1446791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F5F53CA4-2D8D-2D9F-6F36-D1C5729C0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52" y="2628571"/>
            <a:ext cx="1736149" cy="144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282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1A5F1-DFBC-DF79-ACED-4CE745829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AD781C-8DFA-5FBC-64E4-E37F3F5D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DDF7C35-86DB-674F-6B50-B74716E10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Note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The proposers/acceptors can of different instances can be  on the same machine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5D19FA9-C93E-31D8-B8EF-9D575B72FAF3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45402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Server simultaneously acts as proposer, acceptor &amp; learner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kumimoji="1" lang="en-US" altLang="zh-CN" dirty="0"/>
              <a:t>Suppose we want to append an entry to the log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4758448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After receiving the request from a client, the server will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Decide the number of the instance to append (3 in our example)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Do the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to append the log entry to the instance 3 </a:t>
            </a:r>
          </a:p>
          <a:p>
            <a:pPr marL="1200150" lvl="2" indent="-342900">
              <a:buFont typeface="+mj-ea"/>
              <a:buAutoNum type="circleNumDbPlain"/>
            </a:pPr>
            <a:r>
              <a:rPr kumimoji="1" lang="en-US" altLang="zh-CN" sz="1800" dirty="0"/>
              <a:t>Prepare + Accept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67" name="Rectangle 19">
            <a:extLst>
              <a:ext uri="{FF2B5EF4-FFF2-40B4-BE49-F238E27FC236}">
                <a16:creationId xmlns:a16="http://schemas.microsoft.com/office/drawing/2014/main" id="{A94B5F90-C887-5249-AC6B-393204A3BC66}"/>
              </a:ext>
            </a:extLst>
          </p:cNvPr>
          <p:cNvSpPr/>
          <p:nvPr/>
        </p:nvSpPr>
        <p:spPr>
          <a:xfrm>
            <a:off x="3858260" y="220615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Question: what could happen if instance 3 has already gotten a value?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8">
            <a:extLst>
              <a:ext uri="{FF2B5EF4-FFF2-40B4-BE49-F238E27FC236}">
                <a16:creationId xmlns:a16="http://schemas.microsoft.com/office/drawing/2014/main" id="{460FADB6-29FD-C742-A676-5B8D8928211F}"/>
              </a:ext>
            </a:extLst>
          </p:cNvPr>
          <p:cNvSpPr txBox="1"/>
          <p:nvPr/>
        </p:nvSpPr>
        <p:spPr>
          <a:xfrm>
            <a:off x="2555776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685A3-1F6C-B9A1-77B8-0B6809D8DFC5}"/>
              </a:ext>
            </a:extLst>
          </p:cNvPr>
          <p:cNvSpPr txBox="1"/>
          <p:nvPr/>
        </p:nvSpPr>
        <p:spPr>
          <a:xfrm>
            <a:off x="4414663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B621328A-3197-EE68-AD83-31BC68DE8E2C}"/>
              </a:ext>
            </a:extLst>
          </p:cNvPr>
          <p:cNvCxnSpPr>
            <a:cxnSpLocks/>
          </p:cNvCxnSpPr>
          <p:nvPr/>
        </p:nvCxnSpPr>
        <p:spPr>
          <a:xfrm>
            <a:off x="5495528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5D9484A-DBE3-C4E9-5AF4-B384DF15052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479840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DC4B6AC-84A0-2397-D2A2-A38F554B4E1C}"/>
              </a:ext>
            </a:extLst>
          </p:cNvPr>
          <p:cNvCxnSpPr>
            <a:cxnSpLocks/>
          </p:cNvCxnSpPr>
          <p:nvPr/>
        </p:nvCxnSpPr>
        <p:spPr>
          <a:xfrm flipV="1">
            <a:off x="6060508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BE75ED1-35D3-74E3-1E9E-371E63F826C3}"/>
              </a:ext>
            </a:extLst>
          </p:cNvPr>
          <p:cNvCxnSpPr>
            <a:cxnSpLocks/>
          </p:cNvCxnSpPr>
          <p:nvPr/>
        </p:nvCxnSpPr>
        <p:spPr>
          <a:xfrm flipV="1">
            <a:off x="6102468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98A68E8-1F52-BC7B-8744-209060089DD1}"/>
              </a:ext>
            </a:extLst>
          </p:cNvPr>
          <p:cNvSpPr txBox="1"/>
          <p:nvPr/>
        </p:nvSpPr>
        <p:spPr>
          <a:xfrm>
            <a:off x="5434112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67BDCD-C8AB-7602-7574-F0BAC6E909ED}"/>
              </a:ext>
            </a:extLst>
          </p:cNvPr>
          <p:cNvSpPr txBox="1"/>
          <p:nvPr/>
        </p:nvSpPr>
        <p:spPr>
          <a:xfrm>
            <a:off x="6665888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C1D20AF2-5153-1E97-E773-3753A4F3D556}"/>
              </a:ext>
            </a:extLst>
          </p:cNvPr>
          <p:cNvSpPr/>
          <p:nvPr/>
        </p:nvSpPr>
        <p:spPr>
          <a:xfrm>
            <a:off x="2431067" y="3477423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5080BE0B-940C-16F7-D886-FC89BCA3C9E5}"/>
              </a:ext>
            </a:extLst>
          </p:cNvPr>
          <p:cNvSpPr/>
          <p:nvPr/>
        </p:nvSpPr>
        <p:spPr>
          <a:xfrm>
            <a:off x="2425829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05AEBAE1-66BF-EA1C-068C-BB552E28C1C0}"/>
              </a:ext>
            </a:extLst>
          </p:cNvPr>
          <p:cNvSpPr/>
          <p:nvPr/>
        </p:nvSpPr>
        <p:spPr>
          <a:xfrm>
            <a:off x="2432296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6F253B35-5EE5-A1E3-25EE-26315431DA7D}"/>
              </a:ext>
            </a:extLst>
          </p:cNvPr>
          <p:cNvSpPr/>
          <p:nvPr/>
        </p:nvSpPr>
        <p:spPr>
          <a:xfrm>
            <a:off x="2431067" y="3463813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BF42B705-2F8B-3634-5281-3CA0891F1164}"/>
              </a:ext>
            </a:extLst>
          </p:cNvPr>
          <p:cNvSpPr/>
          <p:nvPr/>
        </p:nvSpPr>
        <p:spPr>
          <a:xfrm>
            <a:off x="2431067" y="413673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4E2CEDC-61BB-0B62-81D8-884B82335F68}"/>
              </a:ext>
            </a:extLst>
          </p:cNvPr>
          <p:cNvSpPr/>
          <p:nvPr/>
        </p:nvSpPr>
        <p:spPr>
          <a:xfrm>
            <a:off x="2431067" y="480964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E541793-D54A-9C49-2E08-E308377C2EBC}"/>
              </a:ext>
            </a:extLst>
          </p:cNvPr>
          <p:cNvGrpSpPr/>
          <p:nvPr/>
        </p:nvGrpSpPr>
        <p:grpSpPr>
          <a:xfrm>
            <a:off x="6462466" y="3626072"/>
            <a:ext cx="1161118" cy="1541474"/>
            <a:chOff x="6462466" y="3626072"/>
            <a:chExt cx="1161118" cy="1541474"/>
          </a:xfrm>
        </p:grpSpPr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E7E8B525-7F72-A933-8AD9-0D422A51BB7B}"/>
                </a:ext>
              </a:extLst>
            </p:cNvPr>
            <p:cNvCxnSpPr>
              <a:cxnSpLocks/>
            </p:cNvCxnSpPr>
            <p:nvPr/>
          </p:nvCxnSpPr>
          <p:spPr>
            <a:xfrm>
              <a:off x="6725852" y="368735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6380C81E-44D9-5FF5-4933-2DD51A89A18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164" y="366234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6258679B-CB7A-0986-C978-76CF2D14FB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0832" y="362607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5C2739AF-12BA-190F-4011-2028BF436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2792" y="367846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219BA5F-A6D3-28BC-455C-BD8D2D918D60}"/>
                </a:ext>
              </a:extLst>
            </p:cNvPr>
            <p:cNvSpPr txBox="1"/>
            <p:nvPr/>
          </p:nvSpPr>
          <p:spPr>
            <a:xfrm>
              <a:off x="6643606" y="4584744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A8FDF57-F5E2-52F4-0F9B-B013AEF47976}"/>
                </a:ext>
              </a:extLst>
            </p:cNvPr>
            <p:cNvSpPr txBox="1"/>
            <p:nvPr/>
          </p:nvSpPr>
          <p:spPr>
            <a:xfrm>
              <a:off x="6462466" y="3988898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6628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0" grpId="0" animBg="1"/>
      <p:bldP spid="41" grpId="0" animBg="1"/>
      <p:bldP spid="4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Example: S1 receives the request, but S2 and S3 has already accepted the value (</a:t>
            </a:r>
            <a:r>
              <a:rPr kumimoji="1" lang="en-US" altLang="zh-CN" dirty="0" err="1"/>
              <a:t>zzz</a:t>
            </a:r>
            <a:r>
              <a:rPr kumimoji="1" lang="en-US" altLang="zh-CN"/>
              <a:t>)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Our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will not choose the value client sent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67" name="Rectangle 19">
            <a:extLst>
              <a:ext uri="{FF2B5EF4-FFF2-40B4-BE49-F238E27FC236}">
                <a16:creationId xmlns:a16="http://schemas.microsoft.com/office/drawing/2014/main" id="{A94B5F90-C887-5249-AC6B-393204A3BC66}"/>
              </a:ext>
            </a:extLst>
          </p:cNvPr>
          <p:cNvSpPr/>
          <p:nvPr/>
        </p:nvSpPr>
        <p:spPr>
          <a:xfrm>
            <a:off x="3858260" y="220615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Question: what could happen if instance 3 has already gotten a value?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8">
            <a:extLst>
              <a:ext uri="{FF2B5EF4-FFF2-40B4-BE49-F238E27FC236}">
                <a16:creationId xmlns:a16="http://schemas.microsoft.com/office/drawing/2014/main" id="{460FADB6-29FD-C742-A676-5B8D8928211F}"/>
              </a:ext>
            </a:extLst>
          </p:cNvPr>
          <p:cNvSpPr txBox="1"/>
          <p:nvPr/>
        </p:nvSpPr>
        <p:spPr>
          <a:xfrm>
            <a:off x="2555776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685A3-1F6C-B9A1-77B8-0B6809D8DFC5}"/>
              </a:ext>
            </a:extLst>
          </p:cNvPr>
          <p:cNvSpPr txBox="1"/>
          <p:nvPr/>
        </p:nvSpPr>
        <p:spPr>
          <a:xfrm>
            <a:off x="4414663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B621328A-3197-EE68-AD83-31BC68DE8E2C}"/>
              </a:ext>
            </a:extLst>
          </p:cNvPr>
          <p:cNvCxnSpPr>
            <a:cxnSpLocks/>
          </p:cNvCxnSpPr>
          <p:nvPr/>
        </p:nvCxnSpPr>
        <p:spPr>
          <a:xfrm>
            <a:off x="5495528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5D9484A-DBE3-C4E9-5AF4-B384DF15052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479840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DC4B6AC-84A0-2397-D2A2-A38F554B4E1C}"/>
              </a:ext>
            </a:extLst>
          </p:cNvPr>
          <p:cNvCxnSpPr>
            <a:cxnSpLocks/>
          </p:cNvCxnSpPr>
          <p:nvPr/>
        </p:nvCxnSpPr>
        <p:spPr>
          <a:xfrm flipV="1">
            <a:off x="6060508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BE75ED1-35D3-74E3-1E9E-371E63F826C3}"/>
              </a:ext>
            </a:extLst>
          </p:cNvPr>
          <p:cNvCxnSpPr>
            <a:cxnSpLocks/>
          </p:cNvCxnSpPr>
          <p:nvPr/>
        </p:nvCxnSpPr>
        <p:spPr>
          <a:xfrm flipV="1">
            <a:off x="6102468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732F1A-E180-C90F-2FCD-0B43896B66CD}"/>
              </a:ext>
            </a:extLst>
          </p:cNvPr>
          <p:cNvGrpSpPr/>
          <p:nvPr/>
        </p:nvGrpSpPr>
        <p:grpSpPr>
          <a:xfrm>
            <a:off x="6710164" y="3626072"/>
            <a:ext cx="913420" cy="1541474"/>
            <a:chOff x="6710164" y="3626072"/>
            <a:chExt cx="913420" cy="1541474"/>
          </a:xfrm>
        </p:grpSpPr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E7E8B525-7F72-A933-8AD9-0D422A51BB7B}"/>
                </a:ext>
              </a:extLst>
            </p:cNvPr>
            <p:cNvCxnSpPr>
              <a:cxnSpLocks/>
            </p:cNvCxnSpPr>
            <p:nvPr/>
          </p:nvCxnSpPr>
          <p:spPr>
            <a:xfrm>
              <a:off x="6725852" y="368735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6380C81E-44D9-5FF5-4933-2DD51A89A18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164" y="366234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6258679B-CB7A-0986-C978-76CF2D14FB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0832" y="362607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5C2739AF-12BA-190F-4011-2028BF436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2792" y="367846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A98A68E8-1F52-BC7B-8744-209060089DD1}"/>
              </a:ext>
            </a:extLst>
          </p:cNvPr>
          <p:cNvSpPr txBox="1"/>
          <p:nvPr/>
        </p:nvSpPr>
        <p:spPr>
          <a:xfrm>
            <a:off x="5434112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67BDCD-C8AB-7602-7574-F0BAC6E909ED}"/>
              </a:ext>
            </a:extLst>
          </p:cNvPr>
          <p:cNvSpPr txBox="1"/>
          <p:nvPr/>
        </p:nvSpPr>
        <p:spPr>
          <a:xfrm>
            <a:off x="6665888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5080BE0B-940C-16F7-D886-FC89BCA3C9E5}"/>
              </a:ext>
            </a:extLst>
          </p:cNvPr>
          <p:cNvSpPr/>
          <p:nvPr/>
        </p:nvSpPr>
        <p:spPr>
          <a:xfrm>
            <a:off x="2425829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05AEBAE1-66BF-EA1C-068C-BB552E28C1C0}"/>
              </a:ext>
            </a:extLst>
          </p:cNvPr>
          <p:cNvSpPr/>
          <p:nvPr/>
        </p:nvSpPr>
        <p:spPr>
          <a:xfrm>
            <a:off x="2432296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BF42B705-2F8B-3634-5281-3CA0891F1164}"/>
              </a:ext>
            </a:extLst>
          </p:cNvPr>
          <p:cNvSpPr/>
          <p:nvPr/>
        </p:nvSpPr>
        <p:spPr>
          <a:xfrm>
            <a:off x="2429507" y="415002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4E2CEDC-61BB-0B62-81D8-884B82335F68}"/>
              </a:ext>
            </a:extLst>
          </p:cNvPr>
          <p:cNvSpPr/>
          <p:nvPr/>
        </p:nvSpPr>
        <p:spPr>
          <a:xfrm>
            <a:off x="2429507" y="482294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D797A4C-4BE5-9780-C1BE-921A510B6292}"/>
              </a:ext>
            </a:extLst>
          </p:cNvPr>
          <p:cNvGrpSpPr/>
          <p:nvPr/>
        </p:nvGrpSpPr>
        <p:grpSpPr>
          <a:xfrm>
            <a:off x="6058946" y="3975472"/>
            <a:ext cx="828551" cy="891844"/>
            <a:chOff x="6058946" y="3975472"/>
            <a:chExt cx="828551" cy="89184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7FBA39-7C9F-665F-C37C-3AFC650CD13D}"/>
                </a:ext>
              </a:extLst>
            </p:cNvPr>
            <p:cNvSpPr txBox="1"/>
            <p:nvPr/>
          </p:nvSpPr>
          <p:spPr>
            <a:xfrm>
              <a:off x="6058946" y="4556975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zzz</a:t>
              </a:r>
              <a:endParaRPr lang="en-US" altLang="zh-CN" sz="1800" b="1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A62B104-4772-E7C4-C8E4-C08FE91C376C}"/>
                </a:ext>
              </a:extLst>
            </p:cNvPr>
            <p:cNvSpPr txBox="1"/>
            <p:nvPr/>
          </p:nvSpPr>
          <p:spPr>
            <a:xfrm>
              <a:off x="6174309" y="3975472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zzz</a:t>
              </a:r>
              <a:endParaRPr lang="en-US" altLang="zh-CN" sz="1800" b="1" dirty="0"/>
            </a:p>
          </p:txBody>
        </p:sp>
      </p:grpSp>
      <p:sp>
        <p:nvSpPr>
          <p:cNvPr id="16" name="Rectangle 16">
            <a:extLst>
              <a:ext uri="{FF2B5EF4-FFF2-40B4-BE49-F238E27FC236}">
                <a16:creationId xmlns:a16="http://schemas.microsoft.com/office/drawing/2014/main" id="{A96415C5-F744-3001-E5FB-4333C4C3092E}"/>
              </a:ext>
            </a:extLst>
          </p:cNvPr>
          <p:cNvSpPr/>
          <p:nvPr/>
        </p:nvSpPr>
        <p:spPr>
          <a:xfrm>
            <a:off x="2439100" y="347711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60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7DDD6-E4BE-0D15-1657-F06CE1A8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F83ECF-183E-6898-CA88-252B78C32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 case of conflict, S1 will choose a larger instance (e.g., 4) </a:t>
            </a:r>
          </a:p>
          <a:p>
            <a:pPr lvl="1"/>
            <a:r>
              <a:rPr kumimoji="1" lang="en-US" altLang="zh-CN" dirty="0"/>
              <a:t>And re-run the instance until find the largest available instance </a:t>
            </a:r>
          </a:p>
          <a:p>
            <a:pPr lvl="1"/>
            <a:r>
              <a:rPr kumimoji="1" lang="en-US" altLang="zh-CN" dirty="0"/>
              <a:t>May possible try many times until find an available slot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506F27-2914-0D13-6419-7A0825AC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4A4ED3C4-0039-C9CE-9E9B-45B94C129305}"/>
              </a:ext>
            </a:extLst>
          </p:cNvPr>
          <p:cNvSpPr/>
          <p:nvPr/>
        </p:nvSpPr>
        <p:spPr>
          <a:xfrm>
            <a:off x="606996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08BBBC8-2620-F12D-50A7-18E6B33BADD9}"/>
              </a:ext>
            </a:extLst>
          </p:cNvPr>
          <p:cNvSpPr/>
          <p:nvPr/>
        </p:nvSpPr>
        <p:spPr>
          <a:xfrm>
            <a:off x="987996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52D4836E-D3B8-D7D4-A8B7-F18D171628DE}"/>
              </a:ext>
            </a:extLst>
          </p:cNvPr>
          <p:cNvSpPr txBox="1"/>
          <p:nvPr/>
        </p:nvSpPr>
        <p:spPr>
          <a:xfrm>
            <a:off x="35496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79BC1B9-C176-0B7B-FE18-72A20D83BDCA}"/>
              </a:ext>
            </a:extLst>
          </p:cNvPr>
          <p:cNvSpPr txBox="1"/>
          <p:nvPr/>
        </p:nvSpPr>
        <p:spPr>
          <a:xfrm>
            <a:off x="658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EA1DA01-B9AE-4B10-6BCA-5720858F81C7}"/>
              </a:ext>
            </a:extLst>
          </p:cNvPr>
          <p:cNvSpPr txBox="1"/>
          <p:nvPr/>
        </p:nvSpPr>
        <p:spPr>
          <a:xfrm>
            <a:off x="1039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2CA10ED-ACBA-88A4-4C29-F4181DE78E81}"/>
              </a:ext>
            </a:extLst>
          </p:cNvPr>
          <p:cNvSpPr txBox="1"/>
          <p:nvPr/>
        </p:nvSpPr>
        <p:spPr>
          <a:xfrm>
            <a:off x="16105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02752C51-AFCB-9701-6EA0-28F073813247}"/>
              </a:ext>
            </a:extLst>
          </p:cNvPr>
          <p:cNvSpPr/>
          <p:nvPr/>
        </p:nvSpPr>
        <p:spPr>
          <a:xfrm>
            <a:off x="1492052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B586B80-F341-31B6-0070-1DE3117F8C5F}"/>
              </a:ext>
            </a:extLst>
          </p:cNvPr>
          <p:cNvSpPr/>
          <p:nvPr/>
        </p:nvSpPr>
        <p:spPr>
          <a:xfrm>
            <a:off x="606996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8A2267C-65B0-CF36-BA06-78634B8FDF42}"/>
              </a:ext>
            </a:extLst>
          </p:cNvPr>
          <p:cNvSpPr/>
          <p:nvPr/>
        </p:nvSpPr>
        <p:spPr>
          <a:xfrm>
            <a:off x="987996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F28C8DDB-AAEF-EEAD-719E-3433C875439E}"/>
              </a:ext>
            </a:extLst>
          </p:cNvPr>
          <p:cNvSpPr txBox="1"/>
          <p:nvPr/>
        </p:nvSpPr>
        <p:spPr>
          <a:xfrm>
            <a:off x="35496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BF36E5A-F18A-1A32-8896-C4C7BF5A1169}"/>
              </a:ext>
            </a:extLst>
          </p:cNvPr>
          <p:cNvSpPr/>
          <p:nvPr/>
        </p:nvSpPr>
        <p:spPr>
          <a:xfrm>
            <a:off x="1492052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2451F3-13B6-0E28-4BDA-241029216681}"/>
              </a:ext>
            </a:extLst>
          </p:cNvPr>
          <p:cNvSpPr/>
          <p:nvPr/>
        </p:nvSpPr>
        <p:spPr>
          <a:xfrm>
            <a:off x="606996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A62BF1-9E09-CAE9-B81E-47434ED9E1F1}"/>
              </a:ext>
            </a:extLst>
          </p:cNvPr>
          <p:cNvSpPr/>
          <p:nvPr/>
        </p:nvSpPr>
        <p:spPr>
          <a:xfrm>
            <a:off x="987996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F1CC69E7-08D7-9C91-07D1-0E853E4C584A}"/>
              </a:ext>
            </a:extLst>
          </p:cNvPr>
          <p:cNvSpPr txBox="1"/>
          <p:nvPr/>
        </p:nvSpPr>
        <p:spPr>
          <a:xfrm>
            <a:off x="35496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A360589-3E33-9E46-86C1-66C2ED03F277}"/>
              </a:ext>
            </a:extLst>
          </p:cNvPr>
          <p:cNvSpPr/>
          <p:nvPr/>
        </p:nvSpPr>
        <p:spPr>
          <a:xfrm>
            <a:off x="1492052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719A31E0-5634-7D7A-7074-485C480CC073}"/>
              </a:ext>
            </a:extLst>
          </p:cNvPr>
          <p:cNvSpPr txBox="1"/>
          <p:nvPr/>
        </p:nvSpPr>
        <p:spPr>
          <a:xfrm>
            <a:off x="3446836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0CA32B5B-DAA8-8A5F-B9F6-F34A5EB57ADB}"/>
              </a:ext>
            </a:extLst>
          </p:cNvPr>
          <p:cNvSpPr txBox="1"/>
          <p:nvPr/>
        </p:nvSpPr>
        <p:spPr>
          <a:xfrm>
            <a:off x="3446836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F5771042-BE11-EA6F-51C1-0D522207265B}"/>
              </a:ext>
            </a:extLst>
          </p:cNvPr>
          <p:cNvSpPr txBox="1"/>
          <p:nvPr/>
        </p:nvSpPr>
        <p:spPr>
          <a:xfrm>
            <a:off x="3446836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B59AAA24-2554-0D7E-82E3-F86B41163158}"/>
              </a:ext>
            </a:extLst>
          </p:cNvPr>
          <p:cNvCxnSpPr>
            <a:cxnSpLocks/>
          </p:cNvCxnSpPr>
          <p:nvPr/>
        </p:nvCxnSpPr>
        <p:spPr>
          <a:xfrm flipV="1">
            <a:off x="3827836" y="3639547"/>
            <a:ext cx="5301930" cy="236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89C8E2B-EEED-50FA-4159-AE7B1E612F81}"/>
              </a:ext>
            </a:extLst>
          </p:cNvPr>
          <p:cNvCxnSpPr>
            <a:cxnSpLocks/>
          </p:cNvCxnSpPr>
          <p:nvPr/>
        </p:nvCxnSpPr>
        <p:spPr>
          <a:xfrm flipV="1">
            <a:off x="3827836" y="4368088"/>
            <a:ext cx="5008760" cy="2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E832ADB4-34C0-B32A-37E1-C9655DF2E49D}"/>
              </a:ext>
            </a:extLst>
          </p:cNvPr>
          <p:cNvCxnSpPr>
            <a:cxnSpLocks/>
          </p:cNvCxnSpPr>
          <p:nvPr/>
        </p:nvCxnSpPr>
        <p:spPr>
          <a:xfrm flipV="1">
            <a:off x="3827836" y="5091215"/>
            <a:ext cx="5928740" cy="264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94ED88F3-4646-7918-C989-D9DE581AD359}"/>
              </a:ext>
            </a:extLst>
          </p:cNvPr>
          <p:cNvSpPr/>
          <p:nvPr/>
        </p:nvSpPr>
        <p:spPr>
          <a:xfrm>
            <a:off x="3131840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Arrow Connector 20">
            <a:extLst>
              <a:ext uri="{FF2B5EF4-FFF2-40B4-BE49-F238E27FC236}">
                <a16:creationId xmlns:a16="http://schemas.microsoft.com/office/drawing/2014/main" id="{BD9FD982-1920-93C5-7060-23385AE8E0AA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44395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D57F3A16-233A-4EF9-B13B-EC4FABA5661A}"/>
              </a:ext>
            </a:extLst>
          </p:cNvPr>
          <p:cNvSpPr txBox="1"/>
          <p:nvPr/>
        </p:nvSpPr>
        <p:spPr>
          <a:xfrm>
            <a:off x="3982615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D69D1C7-48C9-D873-8B09-5C9E8E6266DE}"/>
              </a:ext>
            </a:extLst>
          </p:cNvPr>
          <p:cNvCxnSpPr>
            <a:cxnSpLocks/>
          </p:cNvCxnSpPr>
          <p:nvPr/>
        </p:nvCxnSpPr>
        <p:spPr>
          <a:xfrm>
            <a:off x="5063480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0C4964A-333A-8ADA-DD4E-A2CDA321E3F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047792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6B2474A3-0056-1F60-64C6-6EE2AD93E79F}"/>
              </a:ext>
            </a:extLst>
          </p:cNvPr>
          <p:cNvCxnSpPr>
            <a:cxnSpLocks/>
          </p:cNvCxnSpPr>
          <p:nvPr/>
        </p:nvCxnSpPr>
        <p:spPr>
          <a:xfrm flipV="1">
            <a:off x="5628460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B57E9A0-1B5F-D30D-15AC-C486E4DA8CED}"/>
              </a:ext>
            </a:extLst>
          </p:cNvPr>
          <p:cNvCxnSpPr>
            <a:cxnSpLocks/>
          </p:cNvCxnSpPr>
          <p:nvPr/>
        </p:nvCxnSpPr>
        <p:spPr>
          <a:xfrm flipV="1">
            <a:off x="5670420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9EFEE77-7977-81E2-1534-3EEBD46CAA6E}"/>
              </a:ext>
            </a:extLst>
          </p:cNvPr>
          <p:cNvCxnSpPr>
            <a:cxnSpLocks/>
          </p:cNvCxnSpPr>
          <p:nvPr/>
        </p:nvCxnSpPr>
        <p:spPr>
          <a:xfrm>
            <a:off x="6293804" y="3687353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8E308A6B-EC0A-807B-CF79-77AE7BA3F217}"/>
              </a:ext>
            </a:extLst>
          </p:cNvPr>
          <p:cNvCxnSpPr>
            <a:cxnSpLocks/>
          </p:cNvCxnSpPr>
          <p:nvPr/>
        </p:nvCxnSpPr>
        <p:spPr>
          <a:xfrm>
            <a:off x="6278116" y="3662349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97CEEA0-5C33-22C8-13F5-51500C3E6221}"/>
              </a:ext>
            </a:extLst>
          </p:cNvPr>
          <p:cNvCxnSpPr>
            <a:cxnSpLocks/>
          </p:cNvCxnSpPr>
          <p:nvPr/>
        </p:nvCxnSpPr>
        <p:spPr>
          <a:xfrm flipV="1">
            <a:off x="6858784" y="3626072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AD2D420-849A-BD61-4771-F55D2E3DC8AF}"/>
              </a:ext>
            </a:extLst>
          </p:cNvPr>
          <p:cNvCxnSpPr>
            <a:cxnSpLocks/>
          </p:cNvCxnSpPr>
          <p:nvPr/>
        </p:nvCxnSpPr>
        <p:spPr>
          <a:xfrm flipV="1">
            <a:off x="6900744" y="3678465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DE24B1FE-6B6C-281F-CF4E-B36A33D678B4}"/>
              </a:ext>
            </a:extLst>
          </p:cNvPr>
          <p:cNvSpPr txBox="1"/>
          <p:nvPr/>
        </p:nvSpPr>
        <p:spPr>
          <a:xfrm>
            <a:off x="5002064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8B97BDA-9AD0-9C7B-4923-3927A67654DA}"/>
              </a:ext>
            </a:extLst>
          </p:cNvPr>
          <p:cNvSpPr txBox="1"/>
          <p:nvPr/>
        </p:nvSpPr>
        <p:spPr>
          <a:xfrm>
            <a:off x="6233840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87B603A2-01AF-0A78-E1B5-1263709AC809}"/>
              </a:ext>
            </a:extLst>
          </p:cNvPr>
          <p:cNvSpPr/>
          <p:nvPr/>
        </p:nvSpPr>
        <p:spPr>
          <a:xfrm>
            <a:off x="1993781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6E09B9C2-10FE-D74A-BE4D-D88CEA6DEC62}"/>
              </a:ext>
            </a:extLst>
          </p:cNvPr>
          <p:cNvSpPr/>
          <p:nvPr/>
        </p:nvSpPr>
        <p:spPr>
          <a:xfrm>
            <a:off x="2000248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5ED64148-4E0D-5720-0503-E8B44117FD11}"/>
              </a:ext>
            </a:extLst>
          </p:cNvPr>
          <p:cNvSpPr/>
          <p:nvPr/>
        </p:nvSpPr>
        <p:spPr>
          <a:xfrm>
            <a:off x="1997459" y="415002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926348D2-3198-63D9-7655-2FF11C7A65A3}"/>
              </a:ext>
            </a:extLst>
          </p:cNvPr>
          <p:cNvSpPr/>
          <p:nvPr/>
        </p:nvSpPr>
        <p:spPr>
          <a:xfrm>
            <a:off x="1997459" y="482294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D2FC860-89F3-00C4-C9AB-AD950A10EF18}"/>
              </a:ext>
            </a:extLst>
          </p:cNvPr>
          <p:cNvSpPr txBox="1"/>
          <p:nvPr/>
        </p:nvSpPr>
        <p:spPr>
          <a:xfrm>
            <a:off x="5626898" y="4556975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A561D6C-FB05-3A82-A3CB-DF903922A296}"/>
              </a:ext>
            </a:extLst>
          </p:cNvPr>
          <p:cNvSpPr txBox="1"/>
          <p:nvPr/>
        </p:nvSpPr>
        <p:spPr>
          <a:xfrm>
            <a:off x="5742261" y="3975472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A3916958-BB7A-7C42-0181-28A0FE6290EE}"/>
              </a:ext>
            </a:extLst>
          </p:cNvPr>
          <p:cNvSpPr txBox="1"/>
          <p:nvPr/>
        </p:nvSpPr>
        <p:spPr>
          <a:xfrm>
            <a:off x="2669131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7" name="TextBox 8">
            <a:extLst>
              <a:ext uri="{FF2B5EF4-FFF2-40B4-BE49-F238E27FC236}">
                <a16:creationId xmlns:a16="http://schemas.microsoft.com/office/drawing/2014/main" id="{6267E6A2-5802-3805-7F54-781DB020237D}"/>
              </a:ext>
            </a:extLst>
          </p:cNvPr>
          <p:cNvSpPr txBox="1"/>
          <p:nvPr/>
        </p:nvSpPr>
        <p:spPr>
          <a:xfrm>
            <a:off x="213722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FEC895E0-1B89-949A-F971-F8383F28780A}"/>
              </a:ext>
            </a:extLst>
          </p:cNvPr>
          <p:cNvSpPr/>
          <p:nvPr/>
        </p:nvSpPr>
        <p:spPr>
          <a:xfrm>
            <a:off x="2007052" y="347711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id="{9AB4A94F-6199-B194-E8B9-6A863593BABF}"/>
              </a:ext>
            </a:extLst>
          </p:cNvPr>
          <p:cNvSpPr/>
          <p:nvPr/>
        </p:nvSpPr>
        <p:spPr>
          <a:xfrm>
            <a:off x="2521426" y="347184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1" name="Rectangle 16">
            <a:extLst>
              <a:ext uri="{FF2B5EF4-FFF2-40B4-BE49-F238E27FC236}">
                <a16:creationId xmlns:a16="http://schemas.microsoft.com/office/drawing/2014/main" id="{5DDD5FA5-86E0-F8BD-89D8-2F2AD9068E47}"/>
              </a:ext>
            </a:extLst>
          </p:cNvPr>
          <p:cNvSpPr/>
          <p:nvPr/>
        </p:nvSpPr>
        <p:spPr>
          <a:xfrm>
            <a:off x="2521426" y="414476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B5EB7770-C4B1-E0CE-2D58-24E4FB1EE3E4}"/>
              </a:ext>
            </a:extLst>
          </p:cNvPr>
          <p:cNvSpPr/>
          <p:nvPr/>
        </p:nvSpPr>
        <p:spPr>
          <a:xfrm>
            <a:off x="2521426" y="4817685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C70BB27-36C9-8317-53F0-96A62563234F}"/>
              </a:ext>
            </a:extLst>
          </p:cNvPr>
          <p:cNvSpPr txBox="1"/>
          <p:nvPr/>
        </p:nvSpPr>
        <p:spPr>
          <a:xfrm>
            <a:off x="7456569" y="350268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4</a:t>
            </a:r>
            <a:endParaRPr lang="zh-CN" altLang="en-US" dirty="0"/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8B79DCB7-AA0B-A9DB-B3F1-2D1789859FCA}"/>
              </a:ext>
            </a:extLst>
          </p:cNvPr>
          <p:cNvCxnSpPr>
            <a:cxnSpLocks/>
          </p:cNvCxnSpPr>
          <p:nvPr/>
        </p:nvCxnSpPr>
        <p:spPr>
          <a:xfrm>
            <a:off x="8468765" y="3701680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0547528-0982-21C2-7280-183F7ED078EB}"/>
              </a:ext>
            </a:extLst>
          </p:cNvPr>
          <p:cNvCxnSpPr>
            <a:cxnSpLocks/>
          </p:cNvCxnSpPr>
          <p:nvPr/>
        </p:nvCxnSpPr>
        <p:spPr>
          <a:xfrm>
            <a:off x="8453077" y="3676676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B066ABBB-0F21-EF60-5223-1EEBDB9CE529}"/>
              </a:ext>
            </a:extLst>
          </p:cNvPr>
          <p:cNvSpPr txBox="1"/>
          <p:nvPr/>
        </p:nvSpPr>
        <p:spPr>
          <a:xfrm>
            <a:off x="8234119" y="3078014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79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Question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How many RTTs are required for appending a single log entry?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13297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6B642-4E54-1947-9D64-55BCA9D6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is correct but inefficient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E92BAC-6F25-5241-931C-94B58B3F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824537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2 rounds </a:t>
            </a:r>
            <a:r>
              <a:rPr lang="en-US" altLang="zh-CN" dirty="0"/>
              <a:t>of RPCs for each value chosen in the </a:t>
            </a:r>
            <a:r>
              <a:rPr lang="en-US" altLang="zh-CN" dirty="0">
                <a:highlight>
                  <a:srgbClr val="FFFF00"/>
                </a:highlight>
              </a:rPr>
              <a:t>optimal</a:t>
            </a:r>
            <a:r>
              <a:rPr lang="en-US" altLang="zh-CN" dirty="0"/>
              <a:t> case </a:t>
            </a:r>
          </a:p>
          <a:p>
            <a:pPr lvl="1"/>
            <a:r>
              <a:rPr lang="en-US" altLang="zh-CN" dirty="0"/>
              <a:t>Prepare, Accept</a:t>
            </a:r>
          </a:p>
          <a:p>
            <a:r>
              <a:rPr lang="en-US" altLang="zh-CN" dirty="0"/>
              <a:t>With multiple concurrent proposers, </a:t>
            </a:r>
            <a:r>
              <a:rPr lang="en-US" altLang="zh-CN" dirty="0">
                <a:solidFill>
                  <a:srgbClr val="C00000"/>
                </a:solidFill>
              </a:rPr>
              <a:t>conflicts</a:t>
            </a:r>
            <a:r>
              <a:rPr lang="en-US" altLang="zh-CN" dirty="0"/>
              <a:t> and restarts are likely </a:t>
            </a:r>
          </a:p>
          <a:p>
            <a:pPr lvl="1"/>
            <a:r>
              <a:rPr lang="en-US" altLang="zh-CN" dirty="0"/>
              <a:t>1. The server may conflict on the position of the new log entry to insert </a:t>
            </a:r>
          </a:p>
          <a:p>
            <a:pPr marL="74250" lvl="1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(our previous example)</a:t>
            </a:r>
          </a:p>
          <a:p>
            <a:pPr lvl="1"/>
            <a:r>
              <a:rPr lang="en-US" altLang="zh-CN" dirty="0"/>
              <a:t>2. Even in the same </a:t>
            </a:r>
            <a:r>
              <a:rPr lang="en-US" altLang="zh-CN" dirty="0" err="1"/>
              <a:t>Paxos</a:t>
            </a:r>
            <a:r>
              <a:rPr lang="en-US" altLang="zh-CN" dirty="0"/>
              <a:t> instance, different proposer may conflict </a:t>
            </a:r>
          </a:p>
          <a:p>
            <a:pPr lvl="2"/>
            <a:r>
              <a:rPr lang="en-US" altLang="zh-CN" sz="1800" dirty="0"/>
              <a:t>Only the proposers with the highest number can win  </a:t>
            </a:r>
          </a:p>
          <a:p>
            <a:r>
              <a:rPr lang="en-US" altLang="zh-CN" dirty="0"/>
              <a:t>Solution 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-US" altLang="zh-CN" dirty="0"/>
              <a:t>Select a leader: most of the time, only one server can propose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-US" altLang="zh-CN" dirty="0"/>
              <a:t>Batch the</a:t>
            </a:r>
            <a:r>
              <a:rPr lang="zh-CN" altLang="en-US" dirty="0"/>
              <a:t> </a:t>
            </a:r>
            <a:r>
              <a:rPr lang="en-US" altLang="zh-CN" dirty="0"/>
              <a:t>prepare requests from multiple instances sent from a leader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4F3C91-C2E3-294F-93E3-D669CAB7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73314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74">
            <a:extLst>
              <a:ext uri="{FF2B5EF4-FFF2-40B4-BE49-F238E27FC236}">
                <a16:creationId xmlns:a16="http://schemas.microsoft.com/office/drawing/2014/main" id="{4608BA2C-B6E6-D1F4-0E4E-55FE416370BC}"/>
              </a:ext>
            </a:extLst>
          </p:cNvPr>
          <p:cNvSpPr txBox="1"/>
          <p:nvPr/>
        </p:nvSpPr>
        <p:spPr>
          <a:xfrm>
            <a:off x="2513316" y="338533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xxx, </a:t>
            </a:r>
            <a:r>
              <a:rPr kumimoji="1" lang="en-US" altLang="zh-CN" dirty="0" err="1"/>
              <a:t>yyy</a:t>
            </a:r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2926671-2F83-7A79-6DBE-53241D0F5F40}"/>
              </a:ext>
            </a:extLst>
          </p:cNvPr>
          <p:cNvGrpSpPr/>
          <p:nvPr/>
        </p:nvGrpSpPr>
        <p:grpSpPr>
          <a:xfrm>
            <a:off x="817676" y="1968836"/>
            <a:ext cx="1476605" cy="1754326"/>
            <a:chOff x="699963" y="1803188"/>
            <a:chExt cx="1476605" cy="1754326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2370AC-84EC-A102-AB49-B22BE59D344E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D79F0BC-1C04-0284-0257-C116143105CC}"/>
                </a:ext>
              </a:extLst>
            </p:cNvPr>
            <p:cNvSpPr txBox="1"/>
            <p:nvPr/>
          </p:nvSpPr>
          <p:spPr>
            <a:xfrm>
              <a:off x="761798" y="18031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add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A5BD995-1638-0863-F6E2-9F9526D2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leader election: prepare message batching </a:t>
            </a:r>
            <a:endParaRPr kumimoji="1"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FCFE4C95-6499-7841-CD5C-D7688B5D2822}"/>
              </a:ext>
            </a:extLst>
          </p:cNvPr>
          <p:cNvSpPr/>
          <p:nvPr/>
        </p:nvSpPr>
        <p:spPr>
          <a:xfrm>
            <a:off x="688245" y="381445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128163E-EC1A-60EE-86F2-946E9070CB29}"/>
              </a:ext>
            </a:extLst>
          </p:cNvPr>
          <p:cNvSpPr/>
          <p:nvPr/>
        </p:nvSpPr>
        <p:spPr>
          <a:xfrm>
            <a:off x="1069245" y="3814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27EF0B82-CDD4-88EA-798F-DDC3D8DA503E}"/>
              </a:ext>
            </a:extLst>
          </p:cNvPr>
          <p:cNvSpPr txBox="1"/>
          <p:nvPr/>
        </p:nvSpPr>
        <p:spPr>
          <a:xfrm>
            <a:off x="116745" y="387143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3EAFC68-6159-E564-AA0D-FB72E5023E2D}"/>
              </a:ext>
            </a:extLst>
          </p:cNvPr>
          <p:cNvSpPr txBox="1"/>
          <p:nvPr/>
        </p:nvSpPr>
        <p:spPr>
          <a:xfrm>
            <a:off x="744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905D156-4C67-7EC2-8BB0-CCF43DC020C8}"/>
              </a:ext>
            </a:extLst>
          </p:cNvPr>
          <p:cNvSpPr txBox="1"/>
          <p:nvPr/>
        </p:nvSpPr>
        <p:spPr>
          <a:xfrm>
            <a:off x="1125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C9917BC-BB73-568E-E26F-EF2DD4A11E55}"/>
              </a:ext>
            </a:extLst>
          </p:cNvPr>
          <p:cNvSpPr/>
          <p:nvPr/>
        </p:nvSpPr>
        <p:spPr>
          <a:xfrm>
            <a:off x="688245" y="448737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3B33ECB-19B2-07B2-BB38-6E11C06F0B4B}"/>
              </a:ext>
            </a:extLst>
          </p:cNvPr>
          <p:cNvSpPr/>
          <p:nvPr/>
        </p:nvSpPr>
        <p:spPr>
          <a:xfrm>
            <a:off x="1069245" y="448737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D159AA02-4C19-E47C-99DB-FBB7E5ECFAB8}"/>
              </a:ext>
            </a:extLst>
          </p:cNvPr>
          <p:cNvSpPr txBox="1"/>
          <p:nvPr/>
        </p:nvSpPr>
        <p:spPr>
          <a:xfrm>
            <a:off x="116745" y="454435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DC4D9D-93E6-C19D-8751-6622DE92C1D4}"/>
              </a:ext>
            </a:extLst>
          </p:cNvPr>
          <p:cNvSpPr/>
          <p:nvPr/>
        </p:nvSpPr>
        <p:spPr>
          <a:xfrm>
            <a:off x="688245" y="516029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06B2E5-4F88-69AF-F76F-ACE4EA9CBD5E}"/>
              </a:ext>
            </a:extLst>
          </p:cNvPr>
          <p:cNvSpPr/>
          <p:nvPr/>
        </p:nvSpPr>
        <p:spPr>
          <a:xfrm>
            <a:off x="1069245" y="5160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74B76BE2-F227-480B-5833-0E0EA05DA8E3}"/>
              </a:ext>
            </a:extLst>
          </p:cNvPr>
          <p:cNvSpPr txBox="1"/>
          <p:nvPr/>
        </p:nvSpPr>
        <p:spPr>
          <a:xfrm>
            <a:off x="116745" y="521727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68655DCC-63C4-CB78-DD48-C4F6E51C6EBF}"/>
              </a:ext>
            </a:extLst>
          </p:cNvPr>
          <p:cNvSpPr txBox="1"/>
          <p:nvPr/>
        </p:nvSpPr>
        <p:spPr>
          <a:xfrm>
            <a:off x="2744740" y="38973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815F446C-5484-6976-FEA9-838F49DE31D7}"/>
              </a:ext>
            </a:extLst>
          </p:cNvPr>
          <p:cNvSpPr txBox="1"/>
          <p:nvPr/>
        </p:nvSpPr>
        <p:spPr>
          <a:xfrm>
            <a:off x="2744740" y="457025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B00307BB-0246-E9BA-782D-420F134673BF}"/>
              </a:ext>
            </a:extLst>
          </p:cNvPr>
          <p:cNvSpPr txBox="1"/>
          <p:nvPr/>
        </p:nvSpPr>
        <p:spPr>
          <a:xfrm>
            <a:off x="2744740" y="524316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E0070F07-4F39-F105-C5C3-CE9EDB0C516C}"/>
              </a:ext>
            </a:extLst>
          </p:cNvPr>
          <p:cNvCxnSpPr>
            <a:cxnSpLocks/>
          </p:cNvCxnSpPr>
          <p:nvPr/>
        </p:nvCxnSpPr>
        <p:spPr>
          <a:xfrm flipV="1">
            <a:off x="3125740" y="4005742"/>
            <a:ext cx="5811727" cy="25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41E8319-B26A-572D-3FED-DF6A094D8F56}"/>
              </a:ext>
            </a:extLst>
          </p:cNvPr>
          <p:cNvCxnSpPr>
            <a:cxnSpLocks/>
          </p:cNvCxnSpPr>
          <p:nvPr/>
        </p:nvCxnSpPr>
        <p:spPr>
          <a:xfrm flipV="1">
            <a:off x="3125740" y="4732867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84BFBA0-9759-D211-BF2A-85BEDC910D93}"/>
              </a:ext>
            </a:extLst>
          </p:cNvPr>
          <p:cNvCxnSpPr>
            <a:cxnSpLocks/>
          </p:cNvCxnSpPr>
          <p:nvPr/>
        </p:nvCxnSpPr>
        <p:spPr>
          <a:xfrm flipV="1">
            <a:off x="3125740" y="5460099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AE81286E-9D9F-63E1-4FE3-BE00E75C1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40644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(w/o batching) </a:t>
            </a:r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89B52621-9F8F-51B0-F855-4D0A8FA3228B}"/>
              </a:ext>
            </a:extLst>
          </p:cNvPr>
          <p:cNvSpPr txBox="1"/>
          <p:nvPr/>
        </p:nvSpPr>
        <p:spPr>
          <a:xfrm>
            <a:off x="1170084" y="1633364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0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4366A18-6F6A-2C95-49EF-EA70AC22E428}"/>
              </a:ext>
            </a:extLst>
          </p:cNvPr>
          <p:cNvGrpSpPr/>
          <p:nvPr/>
        </p:nvGrpSpPr>
        <p:grpSpPr>
          <a:xfrm>
            <a:off x="2806140" y="1991356"/>
            <a:ext cx="1476605" cy="1754326"/>
            <a:chOff x="699963" y="1810372"/>
            <a:chExt cx="1476605" cy="1754326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E3AE51-6599-9F78-A4E6-4AEB6B084CF1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66174DF-F8A7-7A88-2B1B-9BE912E53948}"/>
                </a:ext>
              </a:extLst>
            </p:cNvPr>
            <p:cNvSpPr txBox="1"/>
            <p:nvPr/>
          </p:nvSpPr>
          <p:spPr>
            <a:xfrm>
              <a:off x="742753" y="1810372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  <a:r>
                <a:rPr lang="en-US" altLang="zh-CN" sz="1800" dirty="0" err="1"/>
                <a:t>cmp</a:t>
              </a:r>
              <a:endParaRPr lang="en-US" altLang="zh-CN" sz="1800" dirty="0"/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57" name="TextBox 6">
            <a:extLst>
              <a:ext uri="{FF2B5EF4-FFF2-40B4-BE49-F238E27FC236}">
                <a16:creationId xmlns:a16="http://schemas.microsoft.com/office/drawing/2014/main" id="{A1BEB6EB-CCE9-C62B-A3AD-7E33CF5C3F12}"/>
              </a:ext>
            </a:extLst>
          </p:cNvPr>
          <p:cNvSpPr txBox="1"/>
          <p:nvPr/>
        </p:nvSpPr>
        <p:spPr>
          <a:xfrm>
            <a:off x="3158548" y="1648700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1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E936F8-D4CA-08FA-BCE4-DE102404B0C9}"/>
              </a:ext>
            </a:extLst>
          </p:cNvPr>
          <p:cNvGrpSpPr/>
          <p:nvPr/>
        </p:nvGrpSpPr>
        <p:grpSpPr>
          <a:xfrm>
            <a:off x="4860255" y="1993529"/>
            <a:ext cx="1476605" cy="1754326"/>
            <a:chOff x="699963" y="1797488"/>
            <a:chExt cx="1476605" cy="175432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A209787-D473-D20B-D002-CF021C18D6DC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77FCCA2-02B0-462A-B242-E5C30251F045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1" name="TextBox 6">
            <a:extLst>
              <a:ext uri="{FF2B5EF4-FFF2-40B4-BE49-F238E27FC236}">
                <a16:creationId xmlns:a16="http://schemas.microsoft.com/office/drawing/2014/main" id="{4C88E7D7-0E1A-C15E-F905-54B1065309C5}"/>
              </a:ext>
            </a:extLst>
          </p:cNvPr>
          <p:cNvSpPr txBox="1"/>
          <p:nvPr/>
        </p:nvSpPr>
        <p:spPr>
          <a:xfrm>
            <a:off x="5212663" y="1663757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2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269737-3FF0-24F8-2679-02677A46B9FF}"/>
              </a:ext>
            </a:extLst>
          </p:cNvPr>
          <p:cNvGrpSpPr/>
          <p:nvPr/>
        </p:nvGrpSpPr>
        <p:grpSpPr>
          <a:xfrm>
            <a:off x="6924692" y="1987254"/>
            <a:ext cx="1476605" cy="1754326"/>
            <a:chOff x="699963" y="1797488"/>
            <a:chExt cx="1476605" cy="175432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5FBF58F-F2F2-BCBB-1DB0-D8851CE11790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A4ED644-0BC5-5E25-BF27-A51043678D9F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B8B42A8D-76EC-1F68-4373-510EA1B917E5}"/>
              </a:ext>
            </a:extLst>
          </p:cNvPr>
          <p:cNvSpPr txBox="1"/>
          <p:nvPr/>
        </p:nvSpPr>
        <p:spPr>
          <a:xfrm>
            <a:off x="7277100" y="1657482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B6E8288-532E-EC33-1E05-BC57910937B2}"/>
              </a:ext>
            </a:extLst>
          </p:cNvPr>
          <p:cNvSpPr txBox="1"/>
          <p:nvPr/>
        </p:nvSpPr>
        <p:spPr>
          <a:xfrm>
            <a:off x="3194707" y="3834040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99EB7BB-DC08-7AB2-0242-A2404797C44C}"/>
              </a:ext>
            </a:extLst>
          </p:cNvPr>
          <p:cNvSpPr/>
          <p:nvPr/>
        </p:nvSpPr>
        <p:spPr>
          <a:xfrm>
            <a:off x="1809496" y="3036689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839D8C4-B852-BA73-006E-56FAD91B7A4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2244496" y="3456689"/>
            <a:ext cx="500244" cy="41474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4F0F651C-1AED-7BBA-E069-19F524507AFC}"/>
              </a:ext>
            </a:extLst>
          </p:cNvPr>
          <p:cNvGrpSpPr/>
          <p:nvPr/>
        </p:nvGrpSpPr>
        <p:grpSpPr>
          <a:xfrm>
            <a:off x="3851920" y="3468404"/>
            <a:ext cx="1065177" cy="2073335"/>
            <a:chOff x="3851920" y="3468404"/>
            <a:chExt cx="1065177" cy="2073335"/>
          </a:xfrm>
        </p:grpSpPr>
        <p:cxnSp>
          <p:nvCxnSpPr>
            <p:cNvPr id="76" name="直线箭头连接符 75">
              <a:extLst>
                <a:ext uri="{FF2B5EF4-FFF2-40B4-BE49-F238E27FC236}">
                  <a16:creationId xmlns:a16="http://schemas.microsoft.com/office/drawing/2014/main" id="{514D52A9-2451-4AF8-6DAC-62C385860980}"/>
                </a:ext>
              </a:extLst>
            </p:cNvPr>
            <p:cNvCxnSpPr>
              <a:cxnSpLocks/>
            </p:cNvCxnSpPr>
            <p:nvPr/>
          </p:nvCxnSpPr>
          <p:spPr>
            <a:xfrm>
              <a:off x="3913336" y="4061546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箭头连接符 76">
              <a:extLst>
                <a:ext uri="{FF2B5EF4-FFF2-40B4-BE49-F238E27FC236}">
                  <a16:creationId xmlns:a16="http://schemas.microsoft.com/office/drawing/2014/main" id="{A267ACE5-DD1C-ABBB-91AD-80BFADAD1E4D}"/>
                </a:ext>
              </a:extLst>
            </p:cNvPr>
            <p:cNvCxnSpPr>
              <a:cxnSpLocks/>
            </p:cNvCxnSpPr>
            <p:nvPr/>
          </p:nvCxnSpPr>
          <p:spPr>
            <a:xfrm>
              <a:off x="3897648" y="4036542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箭头连接符 77">
              <a:extLst>
                <a:ext uri="{FF2B5EF4-FFF2-40B4-BE49-F238E27FC236}">
                  <a16:creationId xmlns:a16="http://schemas.microsoft.com/office/drawing/2014/main" id="{18FD0E02-01C2-999E-A06A-349103A162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8316" y="4000265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箭头连接符 78">
              <a:extLst>
                <a:ext uri="{FF2B5EF4-FFF2-40B4-BE49-F238E27FC236}">
                  <a16:creationId xmlns:a16="http://schemas.microsoft.com/office/drawing/2014/main" id="{B28B1619-544F-0765-2F88-661F3E8ED3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276" y="4052658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2CADA06-2FF2-6B5E-239A-8133184A6D39}"/>
                </a:ext>
              </a:extLst>
            </p:cNvPr>
            <p:cNvSpPr txBox="1"/>
            <p:nvPr/>
          </p:nvSpPr>
          <p:spPr>
            <a:xfrm>
              <a:off x="3851920" y="3468404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</a:t>
              </a:r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804D18E-845C-F661-04E8-37214FE5CD18}"/>
              </a:ext>
            </a:extLst>
          </p:cNvPr>
          <p:cNvGrpSpPr/>
          <p:nvPr/>
        </p:nvGrpSpPr>
        <p:grpSpPr>
          <a:xfrm>
            <a:off x="4876322" y="3478839"/>
            <a:ext cx="1071444" cy="2087052"/>
            <a:chOff x="4876322" y="3478839"/>
            <a:chExt cx="1071444" cy="2087052"/>
          </a:xfrm>
        </p:grpSpPr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0C873719-9E50-4A8C-5056-9416834EC962}"/>
                </a:ext>
              </a:extLst>
            </p:cNvPr>
            <p:cNvSpPr txBox="1"/>
            <p:nvPr/>
          </p:nvSpPr>
          <p:spPr>
            <a:xfrm>
              <a:off x="4882589" y="3478839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 </a:t>
              </a:r>
              <a:endParaRPr lang="zh-CN" altLang="en-US" dirty="0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86F1B469-7552-E32F-8876-6FA34B184C3E}"/>
                </a:ext>
              </a:extLst>
            </p:cNvPr>
            <p:cNvGrpSpPr/>
            <p:nvPr/>
          </p:nvGrpSpPr>
          <p:grpSpPr>
            <a:xfrm>
              <a:off x="4876322" y="4024417"/>
              <a:ext cx="969138" cy="1541474"/>
              <a:chOff x="4876322" y="4024417"/>
              <a:chExt cx="969138" cy="1541474"/>
            </a:xfrm>
          </p:grpSpPr>
          <p:cxnSp>
            <p:nvCxnSpPr>
              <p:cNvPr id="80" name="直线箭头连接符 79">
                <a:extLst>
                  <a:ext uri="{FF2B5EF4-FFF2-40B4-BE49-F238E27FC236}">
                    <a16:creationId xmlns:a16="http://schemas.microsoft.com/office/drawing/2014/main" id="{CBF8F5D5-B735-43B0-A9BF-E9930B727A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7728" y="4085698"/>
                <a:ext cx="609600" cy="14366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线箭头连接符 80">
                <a:extLst>
                  <a:ext uri="{FF2B5EF4-FFF2-40B4-BE49-F238E27FC236}">
                    <a16:creationId xmlns:a16="http://schemas.microsoft.com/office/drawing/2014/main" id="{A8046922-4AFF-6F52-CD40-E6B6135494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040" y="4060694"/>
                <a:ext cx="547898" cy="7344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线箭头连接符 81">
                <a:extLst>
                  <a:ext uri="{FF2B5EF4-FFF2-40B4-BE49-F238E27FC236}">
                    <a16:creationId xmlns:a16="http://schemas.microsoft.com/office/drawing/2014/main" id="{9BFFC315-0841-D2A5-73E4-74CB6D9BE6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2708" y="4024417"/>
                <a:ext cx="191638" cy="7671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线箭头连接符 82">
                <a:extLst>
                  <a:ext uri="{FF2B5EF4-FFF2-40B4-BE49-F238E27FC236}">
                    <a16:creationId xmlns:a16="http://schemas.microsoft.com/office/drawing/2014/main" id="{655BA78D-B5D9-7D74-6A59-763388B222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4668" y="4076810"/>
                <a:ext cx="290792" cy="148908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81752D9F-49E2-A84B-FBB1-ECF4CD9B52C6}"/>
                  </a:ext>
                </a:extLst>
              </p:cNvPr>
              <p:cNvSpPr txBox="1"/>
              <p:nvPr/>
            </p:nvSpPr>
            <p:spPr>
              <a:xfrm>
                <a:off x="4876322" y="4996669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/>
                  <a:t>xxx</a:t>
                </a:r>
              </a:p>
            </p:txBody>
          </p:sp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97E4E2F8-3E3D-58EE-36E0-1110C0BCCB9D}"/>
                  </a:ext>
                </a:extLst>
              </p:cNvPr>
              <p:cNvSpPr txBox="1"/>
              <p:nvPr/>
            </p:nvSpPr>
            <p:spPr>
              <a:xfrm>
                <a:off x="5104098" y="4199313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/>
                  <a:t>xxx</a:t>
                </a:r>
              </a:p>
            </p:txBody>
          </p:sp>
        </p:grp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3EA267DA-B8F2-FCEC-3B30-76105E1873CD}"/>
              </a:ext>
            </a:extLst>
          </p:cNvPr>
          <p:cNvSpPr txBox="1"/>
          <p:nvPr/>
        </p:nvSpPr>
        <p:spPr>
          <a:xfrm>
            <a:off x="5415369" y="2854024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2E6D343-7CC8-4977-4943-287C6DB91078}"/>
              </a:ext>
            </a:extLst>
          </p:cNvPr>
          <p:cNvSpPr txBox="1"/>
          <p:nvPr/>
        </p:nvSpPr>
        <p:spPr>
          <a:xfrm>
            <a:off x="5428581" y="253136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9034C81-679D-E4B5-02A3-B32157CD53C1}"/>
              </a:ext>
            </a:extLst>
          </p:cNvPr>
          <p:cNvGrpSpPr/>
          <p:nvPr/>
        </p:nvGrpSpPr>
        <p:grpSpPr>
          <a:xfrm>
            <a:off x="5448194" y="2032653"/>
            <a:ext cx="954317" cy="594028"/>
            <a:chOff x="5448194" y="2032653"/>
            <a:chExt cx="954317" cy="59402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9E131B9-F2CD-960C-3101-34635F8D1C30}"/>
                </a:ext>
              </a:extLst>
            </p:cNvPr>
            <p:cNvSpPr txBox="1"/>
            <p:nvPr/>
          </p:nvSpPr>
          <p:spPr>
            <a:xfrm>
              <a:off x="5451375" y="203265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4015BBEC-8AC4-B77B-0CC4-C6CFE7207D7B}"/>
                </a:ext>
              </a:extLst>
            </p:cNvPr>
            <p:cNvSpPr txBox="1"/>
            <p:nvPr/>
          </p:nvSpPr>
          <p:spPr>
            <a:xfrm>
              <a:off x="5448194" y="2266681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37EFD21B-065E-4554-7D0B-D493F5433488}"/>
              </a:ext>
            </a:extLst>
          </p:cNvPr>
          <p:cNvSpPr txBox="1"/>
          <p:nvPr/>
        </p:nvSpPr>
        <p:spPr>
          <a:xfrm>
            <a:off x="6066087" y="3868101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3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DDEE867-F469-3EE8-27F3-FCAD210119EA}"/>
              </a:ext>
            </a:extLst>
          </p:cNvPr>
          <p:cNvGrpSpPr/>
          <p:nvPr/>
        </p:nvGrpSpPr>
        <p:grpSpPr>
          <a:xfrm>
            <a:off x="7002464" y="3474061"/>
            <a:ext cx="1065177" cy="2021955"/>
            <a:chOff x="7002464" y="3474061"/>
            <a:chExt cx="1065177" cy="2021955"/>
          </a:xfrm>
        </p:grpSpPr>
        <p:cxnSp>
          <p:nvCxnSpPr>
            <p:cNvPr id="93" name="直线箭头连接符 92">
              <a:extLst>
                <a:ext uri="{FF2B5EF4-FFF2-40B4-BE49-F238E27FC236}">
                  <a16:creationId xmlns:a16="http://schemas.microsoft.com/office/drawing/2014/main" id="{5B5A8F48-2BAB-4532-23BD-EE191AF3CB1A}"/>
                </a:ext>
              </a:extLst>
            </p:cNvPr>
            <p:cNvCxnSpPr>
              <a:cxnSpLocks/>
            </p:cNvCxnSpPr>
            <p:nvPr/>
          </p:nvCxnSpPr>
          <p:spPr>
            <a:xfrm>
              <a:off x="7126315" y="401582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箭头连接符 93">
              <a:extLst>
                <a:ext uri="{FF2B5EF4-FFF2-40B4-BE49-F238E27FC236}">
                  <a16:creationId xmlns:a16="http://schemas.microsoft.com/office/drawing/2014/main" id="{BDAA7B75-F0EB-D6AD-2FE5-BFBC9DC2DA7E}"/>
                </a:ext>
              </a:extLst>
            </p:cNvPr>
            <p:cNvCxnSpPr>
              <a:cxnSpLocks/>
            </p:cNvCxnSpPr>
            <p:nvPr/>
          </p:nvCxnSpPr>
          <p:spPr>
            <a:xfrm>
              <a:off x="7110627" y="399081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箭头连接符 94">
              <a:extLst>
                <a:ext uri="{FF2B5EF4-FFF2-40B4-BE49-F238E27FC236}">
                  <a16:creationId xmlns:a16="http://schemas.microsoft.com/office/drawing/2014/main" id="{5321FFF8-A03B-ADE6-F6F5-E8A44D86B7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91295" y="395454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线箭头连接符 95">
              <a:extLst>
                <a:ext uri="{FF2B5EF4-FFF2-40B4-BE49-F238E27FC236}">
                  <a16:creationId xmlns:a16="http://schemas.microsoft.com/office/drawing/2014/main" id="{27F20DBB-B444-BF91-BF4A-219C386C2F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3255" y="400693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4A62BF02-D527-C2AF-9BFF-6031FFA4EE35}"/>
                </a:ext>
              </a:extLst>
            </p:cNvPr>
            <p:cNvSpPr txBox="1"/>
            <p:nvPr/>
          </p:nvSpPr>
          <p:spPr>
            <a:xfrm>
              <a:off x="7002464" y="3474061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</a:t>
              </a:r>
              <a:endParaRPr lang="zh-CN" altLang="en-US" dirty="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5AC53C29-E505-71C8-E335-1BD5B97144DD}"/>
              </a:ext>
            </a:extLst>
          </p:cNvPr>
          <p:cNvSpPr txBox="1"/>
          <p:nvPr/>
        </p:nvSpPr>
        <p:spPr>
          <a:xfrm>
            <a:off x="7535248" y="285207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48BD060-2B42-2EB8-3917-D051720208BC}"/>
              </a:ext>
            </a:extLst>
          </p:cNvPr>
          <p:cNvSpPr txBox="1"/>
          <p:nvPr/>
        </p:nvSpPr>
        <p:spPr>
          <a:xfrm>
            <a:off x="7535248" y="2527345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8714B2B-D1F3-DF1E-396F-FF642EE5204B}"/>
              </a:ext>
            </a:extLst>
          </p:cNvPr>
          <p:cNvGrpSpPr/>
          <p:nvPr/>
        </p:nvGrpSpPr>
        <p:grpSpPr>
          <a:xfrm>
            <a:off x="1583904" y="3814458"/>
            <a:ext cx="504056" cy="1726836"/>
            <a:chOff x="1583904" y="3814458"/>
            <a:chExt cx="504056" cy="1726836"/>
          </a:xfrm>
        </p:grpSpPr>
        <p:sp>
          <p:nvSpPr>
            <p:cNvPr id="108" name="Rectangle 16">
              <a:extLst>
                <a:ext uri="{FF2B5EF4-FFF2-40B4-BE49-F238E27FC236}">
                  <a16:creationId xmlns:a16="http://schemas.microsoft.com/office/drawing/2014/main" id="{71ED076F-D7A8-2E84-548C-34D766CF26BF}"/>
                </a:ext>
              </a:extLst>
            </p:cNvPr>
            <p:cNvSpPr/>
            <p:nvPr/>
          </p:nvSpPr>
          <p:spPr>
            <a:xfrm>
              <a:off x="1583904" y="3814458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09" name="Rectangle 16">
              <a:extLst>
                <a:ext uri="{FF2B5EF4-FFF2-40B4-BE49-F238E27FC236}">
                  <a16:creationId xmlns:a16="http://schemas.microsoft.com/office/drawing/2014/main" id="{DFA4F0AE-80EB-7F3F-387A-7607546DACF3}"/>
                </a:ext>
              </a:extLst>
            </p:cNvPr>
            <p:cNvSpPr/>
            <p:nvPr/>
          </p:nvSpPr>
          <p:spPr>
            <a:xfrm>
              <a:off x="1583904" y="4487376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29B9621F-57C7-C39A-71EE-CD854034AEAC}"/>
                </a:ext>
              </a:extLst>
            </p:cNvPr>
            <p:cNvSpPr/>
            <p:nvPr/>
          </p:nvSpPr>
          <p:spPr>
            <a:xfrm>
              <a:off x="1583904" y="5160294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56BB34-BC51-7937-9848-5088868D94FD}"/>
              </a:ext>
            </a:extLst>
          </p:cNvPr>
          <p:cNvGrpSpPr/>
          <p:nvPr/>
        </p:nvGrpSpPr>
        <p:grpSpPr>
          <a:xfrm>
            <a:off x="2089311" y="3819439"/>
            <a:ext cx="504056" cy="1726836"/>
            <a:chOff x="2089311" y="3819439"/>
            <a:chExt cx="504056" cy="1726836"/>
          </a:xfrm>
        </p:grpSpPr>
        <p:sp>
          <p:nvSpPr>
            <p:cNvPr id="111" name="Rectangle 16">
              <a:extLst>
                <a:ext uri="{FF2B5EF4-FFF2-40B4-BE49-F238E27FC236}">
                  <a16:creationId xmlns:a16="http://schemas.microsoft.com/office/drawing/2014/main" id="{0DB9EC18-AEBD-F819-EF01-52C9DB633E30}"/>
                </a:ext>
              </a:extLst>
            </p:cNvPr>
            <p:cNvSpPr/>
            <p:nvPr/>
          </p:nvSpPr>
          <p:spPr>
            <a:xfrm>
              <a:off x="2089311" y="3819439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2" name="Rectangle 16">
              <a:extLst>
                <a:ext uri="{FF2B5EF4-FFF2-40B4-BE49-F238E27FC236}">
                  <a16:creationId xmlns:a16="http://schemas.microsoft.com/office/drawing/2014/main" id="{53FDAAE2-C4EB-4674-3CB9-054AB4EC5919}"/>
                </a:ext>
              </a:extLst>
            </p:cNvPr>
            <p:cNvSpPr/>
            <p:nvPr/>
          </p:nvSpPr>
          <p:spPr>
            <a:xfrm>
              <a:off x="2089311" y="4492357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3" name="Rectangle 16">
              <a:extLst>
                <a:ext uri="{FF2B5EF4-FFF2-40B4-BE49-F238E27FC236}">
                  <a16:creationId xmlns:a16="http://schemas.microsoft.com/office/drawing/2014/main" id="{013E233B-1A1D-DA7B-E21F-4A29486DAA9A}"/>
                </a:ext>
              </a:extLst>
            </p:cNvPr>
            <p:cNvSpPr/>
            <p:nvPr/>
          </p:nvSpPr>
          <p:spPr>
            <a:xfrm>
              <a:off x="2089311" y="5165275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</p:grpSp>
      <p:sp>
        <p:nvSpPr>
          <p:cNvPr id="114" name="TextBox 6">
            <a:extLst>
              <a:ext uri="{FF2B5EF4-FFF2-40B4-BE49-F238E27FC236}">
                <a16:creationId xmlns:a16="http://schemas.microsoft.com/office/drawing/2014/main" id="{39162FB5-3FFC-6817-09AD-DDDFA94F71F3}"/>
              </a:ext>
            </a:extLst>
          </p:cNvPr>
          <p:cNvSpPr txBox="1"/>
          <p:nvPr/>
        </p:nvSpPr>
        <p:spPr>
          <a:xfrm>
            <a:off x="1668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5" name="TextBox 7">
            <a:extLst>
              <a:ext uri="{FF2B5EF4-FFF2-40B4-BE49-F238E27FC236}">
                <a16:creationId xmlns:a16="http://schemas.microsoft.com/office/drawing/2014/main" id="{9194F94C-1438-D239-5C0E-40388E258FDC}"/>
              </a:ext>
            </a:extLst>
          </p:cNvPr>
          <p:cNvSpPr txBox="1"/>
          <p:nvPr/>
        </p:nvSpPr>
        <p:spPr>
          <a:xfrm>
            <a:off x="2049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66DB75E-0CAD-94FF-CC1E-55F37EBBC9CD}"/>
              </a:ext>
            </a:extLst>
          </p:cNvPr>
          <p:cNvGrpSpPr/>
          <p:nvPr/>
        </p:nvGrpSpPr>
        <p:grpSpPr>
          <a:xfrm>
            <a:off x="7548479" y="2028635"/>
            <a:ext cx="1549831" cy="3491533"/>
            <a:chOff x="7548479" y="2028635"/>
            <a:chExt cx="1549831" cy="3491533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408720E-F0B3-990E-9583-EFA8034BCC0B}"/>
                </a:ext>
              </a:extLst>
            </p:cNvPr>
            <p:cNvSpPr txBox="1"/>
            <p:nvPr/>
          </p:nvSpPr>
          <p:spPr>
            <a:xfrm>
              <a:off x="7551660" y="2028635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7E4CB56-DEA8-4058-CF5E-7DC038282F33}"/>
                </a:ext>
              </a:extLst>
            </p:cNvPr>
            <p:cNvSpPr txBox="1"/>
            <p:nvPr/>
          </p:nvSpPr>
          <p:spPr>
            <a:xfrm>
              <a:off x="7548479" y="2262663"/>
              <a:ext cx="95113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 err="1">
                  <a:solidFill>
                    <a:srgbClr val="C00000"/>
                  </a:solidFill>
                </a:rPr>
                <a:t>yyy</a:t>
              </a:r>
              <a:endParaRPr lang="en-US" altLang="zh-CN" sz="1800" b="1" dirty="0">
                <a:solidFill>
                  <a:srgbClr val="C00000"/>
                </a:solidFill>
              </a:endParaRP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EF4EAAE-39C9-C73D-2DAE-1B0870645C38}"/>
                </a:ext>
              </a:extLst>
            </p:cNvPr>
            <p:cNvGrpSpPr/>
            <p:nvPr/>
          </p:nvGrpSpPr>
          <p:grpSpPr>
            <a:xfrm>
              <a:off x="8033133" y="3484496"/>
              <a:ext cx="1065177" cy="2035672"/>
              <a:chOff x="8033133" y="3484496"/>
              <a:chExt cx="1065177" cy="2035672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A7315CBA-9702-56A6-2772-080ED32321ED}"/>
                  </a:ext>
                </a:extLst>
              </p:cNvPr>
              <p:cNvSpPr txBox="1"/>
              <p:nvPr/>
            </p:nvSpPr>
            <p:spPr>
              <a:xfrm>
                <a:off x="8317077" y="4153590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 err="1"/>
                  <a:t>yyy</a:t>
                </a:r>
                <a:endParaRPr lang="en-US" altLang="zh-CN" sz="1800" b="1" dirty="0"/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F9C982E3-9127-F6CA-3ACA-C2FF64CB527A}"/>
                  </a:ext>
                </a:extLst>
              </p:cNvPr>
              <p:cNvGrpSpPr/>
              <p:nvPr/>
            </p:nvGrpSpPr>
            <p:grpSpPr>
              <a:xfrm>
                <a:off x="8033133" y="3484496"/>
                <a:ext cx="1065177" cy="2035672"/>
                <a:chOff x="8033133" y="3484496"/>
                <a:chExt cx="1065177" cy="2035672"/>
              </a:xfrm>
            </p:grpSpPr>
            <p:cxnSp>
              <p:nvCxnSpPr>
                <p:cNvPr id="97" name="直线箭头连接符 96">
                  <a:extLst>
                    <a:ext uri="{FF2B5EF4-FFF2-40B4-BE49-F238E27FC236}">
                      <a16:creationId xmlns:a16="http://schemas.microsoft.com/office/drawing/2014/main" id="{ADB0E5B2-A9BF-0A0F-35C2-A016FE3603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60707" y="4039975"/>
                  <a:ext cx="609600" cy="14366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直线箭头连接符 97">
                  <a:extLst>
                    <a:ext uri="{FF2B5EF4-FFF2-40B4-BE49-F238E27FC236}">
                      <a16:creationId xmlns:a16="http://schemas.microsoft.com/office/drawing/2014/main" id="{36887199-4AD9-4587-4D9D-EE77BE7252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25687" y="3978694"/>
                  <a:ext cx="191638" cy="7671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线箭头连接符 98">
                  <a:extLst>
                    <a:ext uri="{FF2B5EF4-FFF2-40B4-BE49-F238E27FC236}">
                      <a16:creationId xmlns:a16="http://schemas.microsoft.com/office/drawing/2014/main" id="{8D07F9C6-145C-5730-A0A0-3DA9F5123A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67647" y="4031087"/>
                  <a:ext cx="290792" cy="14890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4AC48EE8-C72F-3EAC-AEA3-0B21C6FE5761}"/>
                    </a:ext>
                  </a:extLst>
                </p:cNvPr>
                <p:cNvSpPr txBox="1"/>
                <p:nvPr/>
              </p:nvSpPr>
              <p:spPr>
                <a:xfrm>
                  <a:off x="8089301" y="4950946"/>
                  <a:ext cx="713188" cy="31034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altLang="zh-CN" sz="1800" b="1" dirty="0" err="1"/>
                    <a:t>yyy</a:t>
                  </a:r>
                  <a:endParaRPr lang="en-US" altLang="zh-CN" sz="1800" b="1" dirty="0"/>
                </a:p>
              </p:txBody>
            </p:sp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08142DE4-F200-2E38-D0DF-5FCCAB1E4C1C}"/>
                    </a:ext>
                  </a:extLst>
                </p:cNvPr>
                <p:cNvSpPr txBox="1"/>
                <p:nvPr/>
              </p:nvSpPr>
              <p:spPr>
                <a:xfrm>
                  <a:off x="8033133" y="3484496"/>
                  <a:ext cx="106517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kumimoji="1" lang="en-US" altLang="zh-CN" dirty="0"/>
                    <a:t>Accept </a:t>
                  </a:r>
                  <a:endParaRPr lang="zh-CN" altLang="en-US" dirty="0"/>
                </a:p>
              </p:txBody>
            </p:sp>
            <p:cxnSp>
              <p:nvCxnSpPr>
                <p:cNvPr id="26" name="直线箭头连接符 25">
                  <a:extLst>
                    <a:ext uri="{FF2B5EF4-FFF2-40B4-BE49-F238E27FC236}">
                      <a16:creationId xmlns:a16="http://schemas.microsoft.com/office/drawing/2014/main" id="{E2048207-9B7B-CD65-1F02-78F3284B10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8708" y="4036667"/>
                  <a:ext cx="547898" cy="73446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2885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89" grpId="0"/>
      <p:bldP spid="90" grpId="0"/>
      <p:bldP spid="92" grpId="0" animBg="1"/>
      <p:bldP spid="106" grpId="0"/>
      <p:bldP spid="107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74">
            <a:extLst>
              <a:ext uri="{FF2B5EF4-FFF2-40B4-BE49-F238E27FC236}">
                <a16:creationId xmlns:a16="http://schemas.microsoft.com/office/drawing/2014/main" id="{4608BA2C-B6E6-D1F4-0E4E-55FE416370BC}"/>
              </a:ext>
            </a:extLst>
          </p:cNvPr>
          <p:cNvSpPr txBox="1"/>
          <p:nvPr/>
        </p:nvSpPr>
        <p:spPr>
          <a:xfrm>
            <a:off x="2513316" y="338533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xxx, </a:t>
            </a:r>
            <a:r>
              <a:rPr kumimoji="1" lang="en-US" altLang="zh-CN" dirty="0" err="1"/>
              <a:t>yyy</a:t>
            </a:r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2926671-2F83-7A79-6DBE-53241D0F5F40}"/>
              </a:ext>
            </a:extLst>
          </p:cNvPr>
          <p:cNvGrpSpPr/>
          <p:nvPr/>
        </p:nvGrpSpPr>
        <p:grpSpPr>
          <a:xfrm>
            <a:off x="817676" y="1968836"/>
            <a:ext cx="1476605" cy="1754326"/>
            <a:chOff x="699963" y="1803188"/>
            <a:chExt cx="1476605" cy="1754326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2370AC-84EC-A102-AB49-B22BE59D344E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D79F0BC-1C04-0284-0257-C116143105CC}"/>
                </a:ext>
              </a:extLst>
            </p:cNvPr>
            <p:cNvSpPr txBox="1"/>
            <p:nvPr/>
          </p:nvSpPr>
          <p:spPr>
            <a:xfrm>
              <a:off x="761798" y="18031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add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A5BD995-1638-0863-F6E2-9F9526D2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leader election: prepare message batching </a:t>
            </a:r>
            <a:endParaRPr kumimoji="1"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FCFE4C95-6499-7841-CD5C-D7688B5D2822}"/>
              </a:ext>
            </a:extLst>
          </p:cNvPr>
          <p:cNvSpPr/>
          <p:nvPr/>
        </p:nvSpPr>
        <p:spPr>
          <a:xfrm>
            <a:off x="688245" y="381445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128163E-EC1A-60EE-86F2-946E9070CB29}"/>
              </a:ext>
            </a:extLst>
          </p:cNvPr>
          <p:cNvSpPr/>
          <p:nvPr/>
        </p:nvSpPr>
        <p:spPr>
          <a:xfrm>
            <a:off x="1069245" y="3814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27EF0B82-CDD4-88EA-798F-DDC3D8DA503E}"/>
              </a:ext>
            </a:extLst>
          </p:cNvPr>
          <p:cNvSpPr txBox="1"/>
          <p:nvPr/>
        </p:nvSpPr>
        <p:spPr>
          <a:xfrm>
            <a:off x="116745" y="387143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3EAFC68-6159-E564-AA0D-FB72E5023E2D}"/>
              </a:ext>
            </a:extLst>
          </p:cNvPr>
          <p:cNvSpPr txBox="1"/>
          <p:nvPr/>
        </p:nvSpPr>
        <p:spPr>
          <a:xfrm>
            <a:off x="744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905D156-4C67-7EC2-8BB0-CCF43DC020C8}"/>
              </a:ext>
            </a:extLst>
          </p:cNvPr>
          <p:cNvSpPr txBox="1"/>
          <p:nvPr/>
        </p:nvSpPr>
        <p:spPr>
          <a:xfrm>
            <a:off x="1125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C9917BC-BB73-568E-E26F-EF2DD4A11E55}"/>
              </a:ext>
            </a:extLst>
          </p:cNvPr>
          <p:cNvSpPr/>
          <p:nvPr/>
        </p:nvSpPr>
        <p:spPr>
          <a:xfrm>
            <a:off x="688245" y="448737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3B33ECB-19B2-07B2-BB38-6E11C06F0B4B}"/>
              </a:ext>
            </a:extLst>
          </p:cNvPr>
          <p:cNvSpPr/>
          <p:nvPr/>
        </p:nvSpPr>
        <p:spPr>
          <a:xfrm>
            <a:off x="1069245" y="448737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D159AA02-4C19-E47C-99DB-FBB7E5ECFAB8}"/>
              </a:ext>
            </a:extLst>
          </p:cNvPr>
          <p:cNvSpPr txBox="1"/>
          <p:nvPr/>
        </p:nvSpPr>
        <p:spPr>
          <a:xfrm>
            <a:off x="116745" y="454435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DC4D9D-93E6-C19D-8751-6622DE92C1D4}"/>
              </a:ext>
            </a:extLst>
          </p:cNvPr>
          <p:cNvSpPr/>
          <p:nvPr/>
        </p:nvSpPr>
        <p:spPr>
          <a:xfrm>
            <a:off x="688245" y="516029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06B2E5-4F88-69AF-F76F-ACE4EA9CBD5E}"/>
              </a:ext>
            </a:extLst>
          </p:cNvPr>
          <p:cNvSpPr/>
          <p:nvPr/>
        </p:nvSpPr>
        <p:spPr>
          <a:xfrm>
            <a:off x="1069245" y="5160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74B76BE2-F227-480B-5833-0E0EA05DA8E3}"/>
              </a:ext>
            </a:extLst>
          </p:cNvPr>
          <p:cNvSpPr txBox="1"/>
          <p:nvPr/>
        </p:nvSpPr>
        <p:spPr>
          <a:xfrm>
            <a:off x="116745" y="521727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68655DCC-63C4-CB78-DD48-C4F6E51C6EBF}"/>
              </a:ext>
            </a:extLst>
          </p:cNvPr>
          <p:cNvSpPr txBox="1"/>
          <p:nvPr/>
        </p:nvSpPr>
        <p:spPr>
          <a:xfrm>
            <a:off x="2744740" y="38973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815F446C-5484-6976-FEA9-838F49DE31D7}"/>
              </a:ext>
            </a:extLst>
          </p:cNvPr>
          <p:cNvSpPr txBox="1"/>
          <p:nvPr/>
        </p:nvSpPr>
        <p:spPr>
          <a:xfrm>
            <a:off x="2744740" y="457025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B00307BB-0246-E9BA-782D-420F134673BF}"/>
              </a:ext>
            </a:extLst>
          </p:cNvPr>
          <p:cNvSpPr txBox="1"/>
          <p:nvPr/>
        </p:nvSpPr>
        <p:spPr>
          <a:xfrm>
            <a:off x="2744740" y="524316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E0070F07-4F39-F105-C5C3-CE9EDB0C516C}"/>
              </a:ext>
            </a:extLst>
          </p:cNvPr>
          <p:cNvCxnSpPr>
            <a:cxnSpLocks/>
          </p:cNvCxnSpPr>
          <p:nvPr/>
        </p:nvCxnSpPr>
        <p:spPr>
          <a:xfrm flipV="1">
            <a:off x="3125740" y="4005742"/>
            <a:ext cx="5811727" cy="25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41E8319-B26A-572D-3FED-DF6A094D8F56}"/>
              </a:ext>
            </a:extLst>
          </p:cNvPr>
          <p:cNvCxnSpPr>
            <a:cxnSpLocks/>
          </p:cNvCxnSpPr>
          <p:nvPr/>
        </p:nvCxnSpPr>
        <p:spPr>
          <a:xfrm flipV="1">
            <a:off x="3125740" y="4732867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84BFBA0-9759-D211-BF2A-85BEDC910D93}"/>
              </a:ext>
            </a:extLst>
          </p:cNvPr>
          <p:cNvCxnSpPr>
            <a:cxnSpLocks/>
          </p:cNvCxnSpPr>
          <p:nvPr/>
        </p:nvCxnSpPr>
        <p:spPr>
          <a:xfrm flipV="1">
            <a:off x="3125740" y="5460099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AE81286E-9D9F-63E1-4FE3-BE00E75C1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40644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(+ batching) </a:t>
            </a:r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89B52621-9F8F-51B0-F855-4D0A8FA3228B}"/>
              </a:ext>
            </a:extLst>
          </p:cNvPr>
          <p:cNvSpPr txBox="1"/>
          <p:nvPr/>
        </p:nvSpPr>
        <p:spPr>
          <a:xfrm>
            <a:off x="1170084" y="1633364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0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4366A18-6F6A-2C95-49EF-EA70AC22E428}"/>
              </a:ext>
            </a:extLst>
          </p:cNvPr>
          <p:cNvGrpSpPr/>
          <p:nvPr/>
        </p:nvGrpSpPr>
        <p:grpSpPr>
          <a:xfrm>
            <a:off x="2806140" y="1991356"/>
            <a:ext cx="1476605" cy="1754326"/>
            <a:chOff x="699963" y="1810372"/>
            <a:chExt cx="1476605" cy="1754326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E3AE51-6599-9F78-A4E6-4AEB6B084CF1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66174DF-F8A7-7A88-2B1B-9BE912E53948}"/>
                </a:ext>
              </a:extLst>
            </p:cNvPr>
            <p:cNvSpPr txBox="1"/>
            <p:nvPr/>
          </p:nvSpPr>
          <p:spPr>
            <a:xfrm>
              <a:off x="742753" y="1810372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  <a:r>
                <a:rPr lang="en-US" altLang="zh-CN" sz="1800" dirty="0" err="1"/>
                <a:t>cmp</a:t>
              </a:r>
              <a:endParaRPr lang="en-US" altLang="zh-CN" sz="1800" dirty="0"/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57" name="TextBox 6">
            <a:extLst>
              <a:ext uri="{FF2B5EF4-FFF2-40B4-BE49-F238E27FC236}">
                <a16:creationId xmlns:a16="http://schemas.microsoft.com/office/drawing/2014/main" id="{A1BEB6EB-CCE9-C62B-A3AD-7E33CF5C3F12}"/>
              </a:ext>
            </a:extLst>
          </p:cNvPr>
          <p:cNvSpPr txBox="1"/>
          <p:nvPr/>
        </p:nvSpPr>
        <p:spPr>
          <a:xfrm>
            <a:off x="3158548" y="1648700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1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E936F8-D4CA-08FA-BCE4-DE102404B0C9}"/>
              </a:ext>
            </a:extLst>
          </p:cNvPr>
          <p:cNvGrpSpPr/>
          <p:nvPr/>
        </p:nvGrpSpPr>
        <p:grpSpPr>
          <a:xfrm>
            <a:off x="4860255" y="1993529"/>
            <a:ext cx="1476605" cy="1754326"/>
            <a:chOff x="699963" y="1797488"/>
            <a:chExt cx="1476605" cy="175432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A209787-D473-D20B-D002-CF021C18D6DC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77FCCA2-02B0-462A-B242-E5C30251F045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1" name="TextBox 6">
            <a:extLst>
              <a:ext uri="{FF2B5EF4-FFF2-40B4-BE49-F238E27FC236}">
                <a16:creationId xmlns:a16="http://schemas.microsoft.com/office/drawing/2014/main" id="{4C88E7D7-0E1A-C15E-F905-54B1065309C5}"/>
              </a:ext>
            </a:extLst>
          </p:cNvPr>
          <p:cNvSpPr txBox="1"/>
          <p:nvPr/>
        </p:nvSpPr>
        <p:spPr>
          <a:xfrm>
            <a:off x="5212663" y="1663757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2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269737-3FF0-24F8-2679-02677A46B9FF}"/>
              </a:ext>
            </a:extLst>
          </p:cNvPr>
          <p:cNvGrpSpPr/>
          <p:nvPr/>
        </p:nvGrpSpPr>
        <p:grpSpPr>
          <a:xfrm>
            <a:off x="6924692" y="1987254"/>
            <a:ext cx="1476605" cy="1754326"/>
            <a:chOff x="699963" y="1797488"/>
            <a:chExt cx="1476605" cy="175432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5FBF58F-F2F2-BCBB-1DB0-D8851CE11790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A4ED644-0BC5-5E25-BF27-A51043678D9F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B8B42A8D-76EC-1F68-4373-510EA1B917E5}"/>
              </a:ext>
            </a:extLst>
          </p:cNvPr>
          <p:cNvSpPr txBox="1"/>
          <p:nvPr/>
        </p:nvSpPr>
        <p:spPr>
          <a:xfrm>
            <a:off x="7277100" y="1657482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99EB7BB-DC08-7AB2-0242-A2404797C44C}"/>
              </a:ext>
            </a:extLst>
          </p:cNvPr>
          <p:cNvSpPr/>
          <p:nvPr/>
        </p:nvSpPr>
        <p:spPr>
          <a:xfrm>
            <a:off x="1809496" y="3036689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839D8C4-B852-BA73-006E-56FAD91B7A4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2244496" y="3456689"/>
            <a:ext cx="500244" cy="41474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3EA267DA-B8F2-FCEC-3B30-76105E1873CD}"/>
              </a:ext>
            </a:extLst>
          </p:cNvPr>
          <p:cNvSpPr txBox="1"/>
          <p:nvPr/>
        </p:nvSpPr>
        <p:spPr>
          <a:xfrm>
            <a:off x="5415369" y="2854024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2E6D343-7CC8-4977-4943-287C6DB91078}"/>
              </a:ext>
            </a:extLst>
          </p:cNvPr>
          <p:cNvSpPr txBox="1"/>
          <p:nvPr/>
        </p:nvSpPr>
        <p:spPr>
          <a:xfrm>
            <a:off x="5445013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5AC53C29-E505-71C8-E335-1BD5B97144DD}"/>
              </a:ext>
            </a:extLst>
          </p:cNvPr>
          <p:cNvSpPr txBox="1"/>
          <p:nvPr/>
        </p:nvSpPr>
        <p:spPr>
          <a:xfrm>
            <a:off x="7535248" y="285207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48BD060-2B42-2EB8-3917-D051720208BC}"/>
              </a:ext>
            </a:extLst>
          </p:cNvPr>
          <p:cNvSpPr txBox="1"/>
          <p:nvPr/>
        </p:nvSpPr>
        <p:spPr>
          <a:xfrm>
            <a:off x="7515812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7B5E2DC-4276-8636-D727-ACC5AB84C843}"/>
              </a:ext>
            </a:extLst>
          </p:cNvPr>
          <p:cNvGrpSpPr/>
          <p:nvPr/>
        </p:nvGrpSpPr>
        <p:grpSpPr>
          <a:xfrm>
            <a:off x="1583904" y="3814458"/>
            <a:ext cx="504056" cy="1726836"/>
            <a:chOff x="1583904" y="3814458"/>
            <a:chExt cx="504056" cy="1726836"/>
          </a:xfrm>
        </p:grpSpPr>
        <p:sp>
          <p:nvSpPr>
            <p:cNvPr id="108" name="Rectangle 16">
              <a:extLst>
                <a:ext uri="{FF2B5EF4-FFF2-40B4-BE49-F238E27FC236}">
                  <a16:creationId xmlns:a16="http://schemas.microsoft.com/office/drawing/2014/main" id="{71ED076F-D7A8-2E84-548C-34D766CF26BF}"/>
                </a:ext>
              </a:extLst>
            </p:cNvPr>
            <p:cNvSpPr/>
            <p:nvPr/>
          </p:nvSpPr>
          <p:spPr>
            <a:xfrm>
              <a:off x="1583904" y="3814458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09" name="Rectangle 16">
              <a:extLst>
                <a:ext uri="{FF2B5EF4-FFF2-40B4-BE49-F238E27FC236}">
                  <a16:creationId xmlns:a16="http://schemas.microsoft.com/office/drawing/2014/main" id="{DFA4F0AE-80EB-7F3F-387A-7607546DACF3}"/>
                </a:ext>
              </a:extLst>
            </p:cNvPr>
            <p:cNvSpPr/>
            <p:nvPr/>
          </p:nvSpPr>
          <p:spPr>
            <a:xfrm>
              <a:off x="1583904" y="4487376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29B9621F-57C7-C39A-71EE-CD854034AEAC}"/>
                </a:ext>
              </a:extLst>
            </p:cNvPr>
            <p:cNvSpPr/>
            <p:nvPr/>
          </p:nvSpPr>
          <p:spPr>
            <a:xfrm>
              <a:off x="1583904" y="5160294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D46500D-C7FD-D490-A530-67FAB195AAF2}"/>
              </a:ext>
            </a:extLst>
          </p:cNvPr>
          <p:cNvGrpSpPr/>
          <p:nvPr/>
        </p:nvGrpSpPr>
        <p:grpSpPr>
          <a:xfrm>
            <a:off x="2089311" y="3819439"/>
            <a:ext cx="504056" cy="1726836"/>
            <a:chOff x="2089311" y="3819439"/>
            <a:chExt cx="504056" cy="1726836"/>
          </a:xfrm>
        </p:grpSpPr>
        <p:sp>
          <p:nvSpPr>
            <p:cNvPr id="111" name="Rectangle 16">
              <a:extLst>
                <a:ext uri="{FF2B5EF4-FFF2-40B4-BE49-F238E27FC236}">
                  <a16:creationId xmlns:a16="http://schemas.microsoft.com/office/drawing/2014/main" id="{0DB9EC18-AEBD-F819-EF01-52C9DB633E30}"/>
                </a:ext>
              </a:extLst>
            </p:cNvPr>
            <p:cNvSpPr/>
            <p:nvPr/>
          </p:nvSpPr>
          <p:spPr>
            <a:xfrm>
              <a:off x="2089311" y="3819439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2" name="Rectangle 16">
              <a:extLst>
                <a:ext uri="{FF2B5EF4-FFF2-40B4-BE49-F238E27FC236}">
                  <a16:creationId xmlns:a16="http://schemas.microsoft.com/office/drawing/2014/main" id="{53FDAAE2-C4EB-4674-3CB9-054AB4EC5919}"/>
                </a:ext>
              </a:extLst>
            </p:cNvPr>
            <p:cNvSpPr/>
            <p:nvPr/>
          </p:nvSpPr>
          <p:spPr>
            <a:xfrm>
              <a:off x="2089311" y="4492357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3" name="Rectangle 16">
              <a:extLst>
                <a:ext uri="{FF2B5EF4-FFF2-40B4-BE49-F238E27FC236}">
                  <a16:creationId xmlns:a16="http://schemas.microsoft.com/office/drawing/2014/main" id="{013E233B-1A1D-DA7B-E21F-4A29486DAA9A}"/>
                </a:ext>
              </a:extLst>
            </p:cNvPr>
            <p:cNvSpPr/>
            <p:nvPr/>
          </p:nvSpPr>
          <p:spPr>
            <a:xfrm>
              <a:off x="2089311" y="5165275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</p:grpSp>
      <p:sp>
        <p:nvSpPr>
          <p:cNvPr id="114" name="TextBox 6">
            <a:extLst>
              <a:ext uri="{FF2B5EF4-FFF2-40B4-BE49-F238E27FC236}">
                <a16:creationId xmlns:a16="http://schemas.microsoft.com/office/drawing/2014/main" id="{39162FB5-3FFC-6817-09AD-DDDFA94F71F3}"/>
              </a:ext>
            </a:extLst>
          </p:cNvPr>
          <p:cNvSpPr txBox="1"/>
          <p:nvPr/>
        </p:nvSpPr>
        <p:spPr>
          <a:xfrm>
            <a:off x="1668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5" name="TextBox 7">
            <a:extLst>
              <a:ext uri="{FF2B5EF4-FFF2-40B4-BE49-F238E27FC236}">
                <a16:creationId xmlns:a16="http://schemas.microsoft.com/office/drawing/2014/main" id="{9194F94C-1438-D239-5C0E-40388E258FDC}"/>
              </a:ext>
            </a:extLst>
          </p:cNvPr>
          <p:cNvSpPr txBox="1"/>
          <p:nvPr/>
        </p:nvSpPr>
        <p:spPr>
          <a:xfrm>
            <a:off x="2049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F5FEE73-3582-CC63-1593-F56DBE47C6A4}"/>
              </a:ext>
            </a:extLst>
          </p:cNvPr>
          <p:cNvGrpSpPr/>
          <p:nvPr/>
        </p:nvGrpSpPr>
        <p:grpSpPr>
          <a:xfrm>
            <a:off x="3644595" y="3450354"/>
            <a:ext cx="1599455" cy="2091385"/>
            <a:chOff x="3644595" y="3450354"/>
            <a:chExt cx="1599455" cy="2091385"/>
          </a:xfrm>
        </p:grpSpPr>
        <p:cxnSp>
          <p:nvCxnSpPr>
            <p:cNvPr id="3" name="直线箭头连接符 2">
              <a:extLst>
                <a:ext uri="{FF2B5EF4-FFF2-40B4-BE49-F238E27FC236}">
                  <a16:creationId xmlns:a16="http://schemas.microsoft.com/office/drawing/2014/main" id="{E2111D8D-B76C-BD69-005F-224EB3EA6C59}"/>
                </a:ext>
              </a:extLst>
            </p:cNvPr>
            <p:cNvCxnSpPr>
              <a:cxnSpLocks/>
            </p:cNvCxnSpPr>
            <p:nvPr/>
          </p:nvCxnSpPr>
          <p:spPr>
            <a:xfrm>
              <a:off x="3913336" y="4061546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箭头连接符 3">
              <a:extLst>
                <a:ext uri="{FF2B5EF4-FFF2-40B4-BE49-F238E27FC236}">
                  <a16:creationId xmlns:a16="http://schemas.microsoft.com/office/drawing/2014/main" id="{72D07C93-6092-C3A8-3705-D49EE5377F24}"/>
                </a:ext>
              </a:extLst>
            </p:cNvPr>
            <p:cNvCxnSpPr>
              <a:cxnSpLocks/>
            </p:cNvCxnSpPr>
            <p:nvPr/>
          </p:nvCxnSpPr>
          <p:spPr>
            <a:xfrm>
              <a:off x="3897648" y="4036542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89730112-9369-E10B-8C12-020D7F9486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8316" y="4000265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BDD1AFE1-23F4-C3CC-94B0-917BB565E1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276" y="4052658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46A8E14-F358-5A7E-C908-D8125162C040}"/>
                </a:ext>
              </a:extLst>
            </p:cNvPr>
            <p:cNvSpPr txBox="1"/>
            <p:nvPr/>
          </p:nvSpPr>
          <p:spPr>
            <a:xfrm>
              <a:off x="3644595" y="3450354"/>
              <a:ext cx="159945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 2 + 3</a:t>
              </a:r>
              <a:endParaRPr lang="zh-CN" altLang="en-US" dirty="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15A4C94E-ABEB-0BE9-5B83-7FF6AC1CD9DB}"/>
              </a:ext>
            </a:extLst>
          </p:cNvPr>
          <p:cNvSpPr txBox="1"/>
          <p:nvPr/>
        </p:nvSpPr>
        <p:spPr>
          <a:xfrm>
            <a:off x="5040554" y="3806423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8E64EE5-7150-18BF-2B14-8FD11E359903}"/>
              </a:ext>
            </a:extLst>
          </p:cNvPr>
          <p:cNvSpPr txBox="1"/>
          <p:nvPr/>
        </p:nvSpPr>
        <p:spPr>
          <a:xfrm>
            <a:off x="7175683" y="3632810"/>
            <a:ext cx="9179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3</a:t>
            </a:r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0963A8B-5874-F82A-5AA1-8BF6966A7E96}"/>
              </a:ext>
            </a:extLst>
          </p:cNvPr>
          <p:cNvGrpSpPr/>
          <p:nvPr/>
        </p:nvGrpSpPr>
        <p:grpSpPr>
          <a:xfrm>
            <a:off x="5448194" y="2032653"/>
            <a:ext cx="1427418" cy="3513748"/>
            <a:chOff x="5448194" y="2032653"/>
            <a:chExt cx="1427418" cy="351374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9E131B9-F2CD-960C-3101-34635F8D1C30}"/>
                </a:ext>
              </a:extLst>
            </p:cNvPr>
            <p:cNvSpPr txBox="1"/>
            <p:nvPr/>
          </p:nvSpPr>
          <p:spPr>
            <a:xfrm>
              <a:off x="5451375" y="203265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4015BBEC-8AC4-B77B-0CC4-C6CFE7207D7B}"/>
                </a:ext>
              </a:extLst>
            </p:cNvPr>
            <p:cNvSpPr txBox="1"/>
            <p:nvPr/>
          </p:nvSpPr>
          <p:spPr>
            <a:xfrm>
              <a:off x="5448194" y="2266681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30CE409-EDAE-DA44-8DA1-E21AEE6B2FBC}"/>
                </a:ext>
              </a:extLst>
            </p:cNvPr>
            <p:cNvCxnSpPr>
              <a:cxnSpLocks/>
            </p:cNvCxnSpPr>
            <p:nvPr/>
          </p:nvCxnSpPr>
          <p:spPr>
            <a:xfrm>
              <a:off x="5965239" y="4066208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D0275E93-38AE-335B-A379-90F60CFEDBF0}"/>
                </a:ext>
              </a:extLst>
            </p:cNvPr>
            <p:cNvCxnSpPr>
              <a:cxnSpLocks/>
            </p:cNvCxnSpPr>
            <p:nvPr/>
          </p:nvCxnSpPr>
          <p:spPr>
            <a:xfrm>
              <a:off x="5949551" y="4041204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7B5E497A-3EDB-B3D2-9364-DAD1BD449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0219" y="4004927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94BF9D2F-C7FE-2BFA-0C79-54859F94E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2179" y="4057320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B5833D9-6A63-0CA5-814F-6F2D6FB6D522}"/>
                </a:ext>
              </a:extLst>
            </p:cNvPr>
            <p:cNvSpPr txBox="1"/>
            <p:nvPr/>
          </p:nvSpPr>
          <p:spPr>
            <a:xfrm>
              <a:off x="5893833" y="4977179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77796F-09C2-6176-7537-BE2F7F6B6C33}"/>
                </a:ext>
              </a:extLst>
            </p:cNvPr>
            <p:cNvSpPr txBox="1"/>
            <p:nvPr/>
          </p:nvSpPr>
          <p:spPr>
            <a:xfrm>
              <a:off x="6121609" y="417982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CE982E3-2659-E687-554C-F9593FD7B221}"/>
                </a:ext>
              </a:extLst>
            </p:cNvPr>
            <p:cNvSpPr txBox="1"/>
            <p:nvPr/>
          </p:nvSpPr>
          <p:spPr>
            <a:xfrm>
              <a:off x="5884855" y="3456689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E6C6758-39D7-EE16-2751-2707A6A5762C}"/>
              </a:ext>
            </a:extLst>
          </p:cNvPr>
          <p:cNvGrpSpPr/>
          <p:nvPr/>
        </p:nvGrpSpPr>
        <p:grpSpPr>
          <a:xfrm>
            <a:off x="7548479" y="2028635"/>
            <a:ext cx="1579573" cy="3473750"/>
            <a:chOff x="7548479" y="2028635"/>
            <a:chExt cx="1579573" cy="3473750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408720E-F0B3-990E-9583-EFA8034BCC0B}"/>
                </a:ext>
              </a:extLst>
            </p:cNvPr>
            <p:cNvSpPr txBox="1"/>
            <p:nvPr/>
          </p:nvSpPr>
          <p:spPr>
            <a:xfrm>
              <a:off x="7551660" y="2028635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7E4CB56-DEA8-4058-CF5E-7DC038282F33}"/>
                </a:ext>
              </a:extLst>
            </p:cNvPr>
            <p:cNvSpPr txBox="1"/>
            <p:nvPr/>
          </p:nvSpPr>
          <p:spPr>
            <a:xfrm>
              <a:off x="7548479" y="226266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648BF886-19DA-9050-2D77-5961AF88BA3B}"/>
                </a:ext>
              </a:extLst>
            </p:cNvPr>
            <p:cNvCxnSpPr>
              <a:cxnSpLocks/>
            </p:cNvCxnSpPr>
            <p:nvPr/>
          </p:nvCxnSpPr>
          <p:spPr>
            <a:xfrm>
              <a:off x="7996404" y="4022192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箭头连接符 32">
              <a:extLst>
                <a:ext uri="{FF2B5EF4-FFF2-40B4-BE49-F238E27FC236}">
                  <a16:creationId xmlns:a16="http://schemas.microsoft.com/office/drawing/2014/main" id="{9ACAFED6-4F39-15D4-7A25-26896249B687}"/>
                </a:ext>
              </a:extLst>
            </p:cNvPr>
            <p:cNvCxnSpPr>
              <a:cxnSpLocks/>
            </p:cNvCxnSpPr>
            <p:nvPr/>
          </p:nvCxnSpPr>
          <p:spPr>
            <a:xfrm>
              <a:off x="7980716" y="3997188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45BF80B0-948F-6A75-12C7-DDB8A67AE3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384" y="3960911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667D2F5C-9AC6-0508-218F-92993676B0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3344" y="4013304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3BC9FF8-0D02-E422-77B1-BEFF4006E3DA}"/>
                </a:ext>
              </a:extLst>
            </p:cNvPr>
            <p:cNvSpPr txBox="1"/>
            <p:nvPr/>
          </p:nvSpPr>
          <p:spPr>
            <a:xfrm>
              <a:off x="7924998" y="493316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F66D6D8-F875-E59F-39CD-5250AC1DCB26}"/>
                </a:ext>
              </a:extLst>
            </p:cNvPr>
            <p:cNvSpPr txBox="1"/>
            <p:nvPr/>
          </p:nvSpPr>
          <p:spPr>
            <a:xfrm>
              <a:off x="8152774" y="4135807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01571B-43A2-81AC-F701-CEB31B9016A2}"/>
                </a:ext>
              </a:extLst>
            </p:cNvPr>
            <p:cNvSpPr txBox="1"/>
            <p:nvPr/>
          </p:nvSpPr>
          <p:spPr>
            <a:xfrm>
              <a:off x="8137295" y="3481132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23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6" grpId="0"/>
      <p:bldP spid="107" grpId="0"/>
      <p:bldP spid="19" grpId="0" animBg="1"/>
      <p:bldP spid="3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1C9E3-403C-3F8E-BF6C-BD95F370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CA71BB-7301-710A-8072-26DDB7FB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Multi-</a:t>
            </a:r>
            <a:r>
              <a:rPr lang="en" altLang="zh-CN" dirty="0" err="1"/>
              <a:t>paxos</a:t>
            </a:r>
            <a:r>
              <a:rPr lang="en" altLang="zh-CN" dirty="0"/>
              <a:t> uses a distinguished proposer (leader)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71FAA5-47E3-7F27-9401-9E2BE7C63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Distinguished proposer (aka. leader) </a:t>
            </a:r>
          </a:p>
          <a:p>
            <a:pPr lvl="1"/>
            <a:r>
              <a:rPr kumimoji="1" lang="en-US" altLang="zh-CN" dirty="0"/>
              <a:t>The only one that issues proposals </a:t>
            </a:r>
          </a:p>
          <a:p>
            <a:pPr lvl="2"/>
            <a:r>
              <a:rPr kumimoji="1" lang="en-US" altLang="zh-CN" sz="1800" dirty="0"/>
              <a:t>i.e., </a:t>
            </a:r>
            <a:r>
              <a:rPr lang="en-US" altLang="zh-CN" sz="1800" dirty="0"/>
              <a:t>no proposer conflicts in the optimal case </a:t>
            </a:r>
            <a:endParaRPr kumimoji="1" lang="en-US" altLang="zh-CN" sz="1800" dirty="0"/>
          </a:p>
          <a:p>
            <a:r>
              <a:rPr kumimoji="1" lang="en-US" altLang="zh-CN" dirty="0"/>
              <a:t>Client only sends the commands to the leader </a:t>
            </a:r>
          </a:p>
          <a:p>
            <a:pPr lvl="1"/>
            <a:r>
              <a:rPr kumimoji="1" lang="en-US" altLang="zh-CN" dirty="0"/>
              <a:t>Decides the value position </a:t>
            </a:r>
          </a:p>
          <a:p>
            <a:r>
              <a:rPr kumimoji="1" lang="en-US" altLang="zh-CN" dirty="0"/>
              <a:t>Question: is single leader necessary for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No: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 two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 act 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correctly</a:t>
            </a:r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57D954-05C8-7E32-EF9D-D9B410BE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CBCFB-6FAA-5994-8DD8-CC943259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hole in the log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D0B39D-81D3-A8E3-1080-AFE4BCD84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 dirty="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CE0D5E20-FD0E-74FB-FC6C-53EFF9C5A315}"/>
              </a:ext>
            </a:extLst>
          </p:cNvPr>
          <p:cNvSpPr/>
          <p:nvPr/>
        </p:nvSpPr>
        <p:spPr>
          <a:xfrm>
            <a:off x="6936038" y="1172477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A235AD40-FE08-2C8E-56D0-6C2BF13D03A7}"/>
              </a:ext>
            </a:extLst>
          </p:cNvPr>
          <p:cNvSpPr/>
          <p:nvPr/>
        </p:nvSpPr>
        <p:spPr>
          <a:xfrm>
            <a:off x="7317038" y="117247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EE5CD2B3-1152-F5B2-EA47-8CE13F42AFBD}"/>
              </a:ext>
            </a:extLst>
          </p:cNvPr>
          <p:cNvSpPr txBox="1"/>
          <p:nvPr/>
        </p:nvSpPr>
        <p:spPr>
          <a:xfrm>
            <a:off x="6364538" y="122945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26FD27FE-9107-0518-1BBE-6FA578EE17DD}"/>
              </a:ext>
            </a:extLst>
          </p:cNvPr>
          <p:cNvSpPr txBox="1"/>
          <p:nvPr/>
        </p:nvSpPr>
        <p:spPr>
          <a:xfrm>
            <a:off x="6992148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A4F7A060-401A-8E80-37B1-BECAC70790D5}"/>
              </a:ext>
            </a:extLst>
          </p:cNvPr>
          <p:cNvSpPr txBox="1"/>
          <p:nvPr/>
        </p:nvSpPr>
        <p:spPr>
          <a:xfrm>
            <a:off x="7373148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31B778A8-86FC-E991-0C59-367670B278E5}"/>
              </a:ext>
            </a:extLst>
          </p:cNvPr>
          <p:cNvSpPr/>
          <p:nvPr/>
        </p:nvSpPr>
        <p:spPr>
          <a:xfrm>
            <a:off x="6936038" y="1845395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805C38D5-EA51-4B46-7706-BDE80D57539A}"/>
              </a:ext>
            </a:extLst>
          </p:cNvPr>
          <p:cNvSpPr/>
          <p:nvPr/>
        </p:nvSpPr>
        <p:spPr>
          <a:xfrm>
            <a:off x="7317038" y="1845395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5" name="TextBox 45">
            <a:extLst>
              <a:ext uri="{FF2B5EF4-FFF2-40B4-BE49-F238E27FC236}">
                <a16:creationId xmlns:a16="http://schemas.microsoft.com/office/drawing/2014/main" id="{A8A1B75A-DB86-473D-FFF0-34F3B20C132C}"/>
              </a:ext>
            </a:extLst>
          </p:cNvPr>
          <p:cNvSpPr txBox="1"/>
          <p:nvPr/>
        </p:nvSpPr>
        <p:spPr>
          <a:xfrm>
            <a:off x="6364538" y="190237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4F303CC8-F144-8CC9-E95C-0778C8BCA737}"/>
              </a:ext>
            </a:extLst>
          </p:cNvPr>
          <p:cNvSpPr/>
          <p:nvPr/>
        </p:nvSpPr>
        <p:spPr>
          <a:xfrm>
            <a:off x="6936038" y="25183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906AD87A-50E1-D51E-F62E-274D7F5EC066}"/>
              </a:ext>
            </a:extLst>
          </p:cNvPr>
          <p:cNvSpPr/>
          <p:nvPr/>
        </p:nvSpPr>
        <p:spPr>
          <a:xfrm>
            <a:off x="7831697" y="1172477"/>
            <a:ext cx="504056" cy="381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1986C851-1B10-3D24-D3C4-44A91ABFA4C3}"/>
              </a:ext>
            </a:extLst>
          </p:cNvPr>
          <p:cNvSpPr/>
          <p:nvPr/>
        </p:nvSpPr>
        <p:spPr>
          <a:xfrm>
            <a:off x="8337104" y="1177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80C753D3-E6DD-0659-26A5-4F284E87F336}"/>
              </a:ext>
            </a:extLst>
          </p:cNvPr>
          <p:cNvSpPr/>
          <p:nvPr/>
        </p:nvSpPr>
        <p:spPr>
          <a:xfrm>
            <a:off x="8337104" y="2523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503953EC-B45A-F0E2-7C29-EE14D3BD26FE}"/>
              </a:ext>
            </a:extLst>
          </p:cNvPr>
          <p:cNvSpPr txBox="1"/>
          <p:nvPr/>
        </p:nvSpPr>
        <p:spPr>
          <a:xfrm>
            <a:off x="7916182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D3515057-DEE6-1E47-0436-E4AB2AAF25CF}"/>
              </a:ext>
            </a:extLst>
          </p:cNvPr>
          <p:cNvSpPr txBox="1"/>
          <p:nvPr/>
        </p:nvSpPr>
        <p:spPr>
          <a:xfrm>
            <a:off x="8297182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4068B2CE-5CCE-351D-AF3B-A2565D19A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811557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(with batching)</a:t>
            </a:r>
          </a:p>
          <a:p>
            <a:pPr lvl="1"/>
            <a:r>
              <a:rPr kumimoji="1" lang="en" altLang="zh-CN" dirty="0"/>
              <a:t>What happens after S1 crashes w/ unfinished entry? </a:t>
            </a:r>
          </a:p>
          <a:p>
            <a:pPr lvl="1"/>
            <a:r>
              <a:rPr kumimoji="1" lang="en" altLang="zh-CN" dirty="0"/>
              <a:t>Entry 2 will be empty </a:t>
            </a:r>
          </a:p>
          <a:p>
            <a:r>
              <a:rPr lang="en" altLang="zh-CN" dirty="0"/>
              <a:t>Application should fill the gap itself, e.g., w/ </a:t>
            </a:r>
            <a:r>
              <a:rPr lang="en" altLang="zh-CN" dirty="0">
                <a:highlight>
                  <a:srgbClr val="FFFF00"/>
                </a:highlight>
              </a:rPr>
              <a:t>no-op</a:t>
            </a:r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488203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E68F05-8A6C-5D5C-559E-5D011CEA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32958E-27C6-69AF-2546-47A244891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Based on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, realizing RSM </a:t>
            </a:r>
          </a:p>
          <a:p>
            <a:pPr lvl="1"/>
            <a:r>
              <a:rPr kumimoji="1" lang="en-US" altLang="zh-CN" dirty="0"/>
              <a:t>i.e., agree on a sequence of values </a:t>
            </a:r>
          </a:p>
          <a:p>
            <a:r>
              <a:rPr kumimoji="1" lang="en-US" altLang="zh-CN" dirty="0"/>
              <a:t>Needs non-trivial application efforts to make it work</a:t>
            </a:r>
          </a:p>
          <a:p>
            <a:pPr lvl="1"/>
            <a:r>
              <a:rPr kumimoji="1" lang="en-US" altLang="zh-CN" dirty="0"/>
              <a:t>E.g., should use a leader for better performance</a:t>
            </a:r>
          </a:p>
          <a:p>
            <a:pPr lvl="1"/>
            <a:r>
              <a:rPr kumimoji="1" lang="en-US" altLang="zh-CN" dirty="0"/>
              <a:t>Should fill the holes of the log entries </a:t>
            </a:r>
          </a:p>
          <a:p>
            <a:pPr lvl="1"/>
            <a:r>
              <a:rPr kumimoji="1" lang="en-US" altLang="zh-CN" dirty="0" err="1"/>
              <a:t>Paxos</a:t>
            </a:r>
            <a:r>
              <a:rPr kumimoji="1" lang="en-US" altLang="zh-CN" dirty="0"/>
              <a:t> itself is not friendly to the programmers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747571-E571-15BD-12E1-D71FBDA4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2625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49798</TotalTime>
  <Words>5750</Words>
  <Application>Microsoft Macintosh PowerPoint</Application>
  <PresentationFormat>全屏显示(16:10)</PresentationFormat>
  <Paragraphs>1346</Paragraphs>
  <Slides>97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97</vt:i4>
      </vt:variant>
    </vt:vector>
  </HeadingPairs>
  <TitlesOfParts>
    <vt:vector size="111" baseType="lpstr">
      <vt:lpstr>DengXian</vt:lpstr>
      <vt:lpstr>DengXian</vt:lpstr>
      <vt:lpstr>MS PGothic</vt:lpstr>
      <vt:lpstr>Myriad Pro Light SemiCond</vt:lpstr>
      <vt:lpstr>Arial</vt:lpstr>
      <vt:lpstr>Calibri</vt:lpstr>
      <vt:lpstr>Candara</vt:lpstr>
      <vt:lpstr>Consolas</vt:lpstr>
      <vt:lpstr>Eras Medium ITC</vt:lpstr>
      <vt:lpstr>Helvetica</vt:lpstr>
      <vt:lpstr>Tahoma</vt:lpstr>
      <vt:lpstr>Verdana</vt:lpstr>
      <vt:lpstr>Wingdings</vt:lpstr>
      <vt:lpstr>1_Office 主题​​</vt:lpstr>
      <vt:lpstr>Consistency under partial failure: 2PC &amp; replicated state machine</vt:lpstr>
      <vt:lpstr>Outline of today’s content </vt:lpstr>
      <vt:lpstr>Review: Multi-site transaction </vt:lpstr>
      <vt:lpstr>PowerPoint 演示文稿</vt:lpstr>
      <vt:lpstr>Two-phase Commit: a way to ensure multi-site atomicity</vt:lpstr>
      <vt:lpstr>Two-phase Commit: a way to ensure multi-site atomicity</vt:lpstr>
      <vt:lpstr>Multi-site transactions under two-phase commit </vt:lpstr>
      <vt:lpstr>PowerPoint 演示文稿</vt:lpstr>
      <vt:lpstr>PowerPoint 演示文稿</vt:lpstr>
      <vt:lpstr>PowerPoint 演示文稿</vt:lpstr>
      <vt:lpstr>PowerPoint 演示文稿</vt:lpstr>
      <vt:lpstr>Case: worker failure before the coordinate commits  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Extension to current methods </vt:lpstr>
      <vt:lpstr>Summary of 2-phase Commit</vt:lpstr>
      <vt:lpstr>PowerPoint 演示文稿</vt:lpstr>
      <vt:lpstr>Review of The CAP theorem: 2 out of 3</vt:lpstr>
      <vt:lpstr>2PC only guarantees consistency! </vt:lpstr>
      <vt:lpstr>Replication is everywhere </vt:lpstr>
      <vt:lpstr>PowerPoint 演示文稿</vt:lpstr>
      <vt:lpstr>PowerPoint 演示文稿</vt:lpstr>
      <vt:lpstr>PowerPoint 演示文稿</vt:lpstr>
      <vt:lpstr>Problem: inconsistency of Replicas</vt:lpstr>
      <vt:lpstr>Primary-backup model revisited in the context of RSM</vt:lpstr>
      <vt:lpstr>PowerPoint 演示文稿</vt:lpstr>
      <vt:lpstr>Primary Backup model </vt:lpstr>
      <vt:lpstr>What if Primary Fails? We want availability </vt:lpstr>
      <vt:lpstr>Primary/Backup Model</vt:lpstr>
      <vt:lpstr>Primary/Backup Model</vt:lpstr>
      <vt:lpstr>Multiple Coordinators + the Network = ? </vt:lpstr>
      <vt:lpstr>Multiple Coordinators + the Network = Problems </vt:lpstr>
      <vt:lpstr>Multiple Coordinators + the Network = Problems </vt:lpstr>
      <vt:lpstr>View Server</vt:lpstr>
      <vt:lpstr>View Server</vt:lpstr>
      <vt:lpstr>View Server</vt:lpstr>
      <vt:lpstr>Failure of Primary</vt:lpstr>
      <vt:lpstr>Failure of Primary</vt:lpstr>
      <vt:lpstr>Network Partitions</vt:lpstr>
      <vt:lpstr>Rules when Facing Network Partitions (and similar cases)</vt:lpstr>
      <vt:lpstr>Network Partitions</vt:lpstr>
      <vt:lpstr>Network Partitions</vt:lpstr>
      <vt:lpstr>Consider S1 being Partitioned from the VS</vt:lpstr>
      <vt:lpstr>Question: what if a backup fails? </vt:lpstr>
      <vt:lpstr>Waiting for all the backups’ ack is a bad idea </vt:lpstr>
      <vt:lpstr>Quorum </vt:lpstr>
      <vt:lpstr>Put it all together: the complete data path of primary backup </vt:lpstr>
      <vt:lpstr>Final issue: what if view server fails?</vt:lpstr>
      <vt:lpstr>PowerPoint 演示文稿</vt:lpstr>
      <vt:lpstr>Leslie Lamport</vt:lpstr>
      <vt:lpstr>Paxos solves the consensus problem </vt:lpstr>
      <vt:lpstr>PowerPoint 演示文稿</vt:lpstr>
      <vt:lpstr>Question: how can we agree on a single value? </vt:lpstr>
      <vt:lpstr>PowerPoint 演示文稿</vt:lpstr>
      <vt:lpstr>Paxos Players</vt:lpstr>
      <vt:lpstr>Paxos Setup</vt:lpstr>
      <vt:lpstr>General Approach</vt:lpstr>
      <vt:lpstr>Paxos Setup</vt:lpstr>
      <vt:lpstr>Paxos in Action: Phase 0</vt:lpstr>
      <vt:lpstr>Paxos in Action: Phase 1a (Prepare)</vt:lpstr>
      <vt:lpstr>Paxos in Action: Phase 1b (Prepare)</vt:lpstr>
      <vt:lpstr>Paxos in Action: Phase 2a (Accept)</vt:lpstr>
      <vt:lpstr>Paxos in Action: Phase 2b (Accept)</vt:lpstr>
      <vt:lpstr>Paxos in Action: Phase 3 (Learn)</vt:lpstr>
      <vt:lpstr>Question: what if a value has been written? </vt:lpstr>
      <vt:lpstr>Paxos Setup</vt:lpstr>
      <vt:lpstr>Paxos in Action: Phase 1b (Prepare)</vt:lpstr>
      <vt:lpstr>Paxos in Action: Phase 2a (Accept)</vt:lpstr>
      <vt:lpstr>Paxos Pseudo-code</vt:lpstr>
      <vt:lpstr>Paxos Pseudo-code</vt:lpstr>
      <vt:lpstr>Paxos Pseudo-code</vt:lpstr>
      <vt:lpstr>Paxos Pseudo-code</vt:lpstr>
      <vt:lpstr>General Approach</vt:lpstr>
      <vt:lpstr>Inside of Paxos</vt:lpstr>
      <vt:lpstr>Question</vt:lpstr>
      <vt:lpstr>Question</vt:lpstr>
      <vt:lpstr>Question</vt:lpstr>
      <vt:lpstr>Question</vt:lpstr>
      <vt:lpstr>PowerPoint 演示文稿</vt:lpstr>
      <vt:lpstr>Single-decree Paxos vs. Multi-Paxos </vt:lpstr>
      <vt:lpstr>PowerPoint 演示文稿</vt:lpstr>
      <vt:lpstr>Basic Multi-Paxos </vt:lpstr>
      <vt:lpstr>Basic Multi-Paxos </vt:lpstr>
      <vt:lpstr>Basic Multi-Paxos </vt:lpstr>
      <vt:lpstr>Basic Multi-Paxos </vt:lpstr>
      <vt:lpstr>PowerPoint 演示文稿</vt:lpstr>
      <vt:lpstr>Basic Multi-Paxos is correct but inefficient </vt:lpstr>
      <vt:lpstr>Benefits of leader election: prepare message batching </vt:lpstr>
      <vt:lpstr>Benefits of leader election: prepare message batching </vt:lpstr>
      <vt:lpstr>Multi-paxos uses a distinguished proposer (leader)</vt:lpstr>
      <vt:lpstr>Problem: hole in the log</vt:lpstr>
      <vt:lpstr>Summary of Multi-Paxos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2376</cp:revision>
  <cp:lastPrinted>2020-03-02T13:38:09Z</cp:lastPrinted>
  <dcterms:created xsi:type="dcterms:W3CDTF">2017-11-24T09:35:45Z</dcterms:created>
  <dcterms:modified xsi:type="dcterms:W3CDTF">2025-11-04T07:30:35Z</dcterms:modified>
</cp:coreProperties>
</file>