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13"/>
  </p:notesMasterIdLst>
  <p:handoutMasterIdLst>
    <p:handoutMasterId r:id="rId114"/>
  </p:handoutMasterIdLst>
  <p:sldIdLst>
    <p:sldId id="2241" r:id="rId2"/>
    <p:sldId id="7662" r:id="rId3"/>
    <p:sldId id="2299" r:id="rId4"/>
    <p:sldId id="2675" r:id="rId5"/>
    <p:sldId id="2684" r:id="rId6"/>
    <p:sldId id="7675" r:id="rId7"/>
    <p:sldId id="293" r:id="rId8"/>
    <p:sldId id="2710" r:id="rId9"/>
    <p:sldId id="7677" r:id="rId10"/>
    <p:sldId id="298" r:id="rId11"/>
    <p:sldId id="2985" r:id="rId12"/>
    <p:sldId id="310" r:id="rId13"/>
    <p:sldId id="2705" r:id="rId14"/>
    <p:sldId id="314" r:id="rId15"/>
    <p:sldId id="315" r:id="rId16"/>
    <p:sldId id="312" r:id="rId17"/>
    <p:sldId id="2712" r:id="rId18"/>
    <p:sldId id="2711" r:id="rId19"/>
    <p:sldId id="3033" r:id="rId20"/>
    <p:sldId id="3070" r:id="rId21"/>
    <p:sldId id="3034" r:id="rId22"/>
    <p:sldId id="3035" r:id="rId23"/>
    <p:sldId id="3036" r:id="rId24"/>
    <p:sldId id="3037" r:id="rId25"/>
    <p:sldId id="3041" r:id="rId26"/>
    <p:sldId id="3042" r:id="rId27"/>
    <p:sldId id="3038" r:id="rId28"/>
    <p:sldId id="3039" r:id="rId29"/>
    <p:sldId id="3043" r:id="rId30"/>
    <p:sldId id="3040" r:id="rId31"/>
    <p:sldId id="3068" r:id="rId32"/>
    <p:sldId id="2988" r:id="rId33"/>
    <p:sldId id="2990" r:id="rId34"/>
    <p:sldId id="3031" r:id="rId35"/>
    <p:sldId id="3045" r:id="rId36"/>
    <p:sldId id="2992" r:id="rId37"/>
    <p:sldId id="3005" r:id="rId38"/>
    <p:sldId id="2980" r:id="rId39"/>
    <p:sldId id="3001" r:id="rId40"/>
    <p:sldId id="3002" r:id="rId41"/>
    <p:sldId id="3003" r:id="rId42"/>
    <p:sldId id="3007" r:id="rId43"/>
    <p:sldId id="3006" r:id="rId44"/>
    <p:sldId id="3050" r:id="rId45"/>
    <p:sldId id="3051" r:id="rId46"/>
    <p:sldId id="3052" r:id="rId47"/>
    <p:sldId id="3008" r:id="rId48"/>
    <p:sldId id="3009" r:id="rId49"/>
    <p:sldId id="3010" r:id="rId50"/>
    <p:sldId id="3055" r:id="rId51"/>
    <p:sldId id="3054" r:id="rId52"/>
    <p:sldId id="3011" r:id="rId53"/>
    <p:sldId id="3012" r:id="rId54"/>
    <p:sldId id="3013" r:id="rId55"/>
    <p:sldId id="3056" r:id="rId56"/>
    <p:sldId id="3022" r:id="rId57"/>
    <p:sldId id="3046" r:id="rId58"/>
    <p:sldId id="3059" r:id="rId59"/>
    <p:sldId id="3060" r:id="rId60"/>
    <p:sldId id="3061" r:id="rId61"/>
    <p:sldId id="2984" r:id="rId62"/>
    <p:sldId id="3069" r:id="rId63"/>
    <p:sldId id="3049" r:id="rId64"/>
    <p:sldId id="3017" r:id="rId65"/>
    <p:sldId id="3062" r:id="rId66"/>
    <p:sldId id="3018" r:id="rId67"/>
    <p:sldId id="3064" r:id="rId68"/>
    <p:sldId id="3015" r:id="rId69"/>
    <p:sldId id="3065" r:id="rId70"/>
    <p:sldId id="3066" r:id="rId71"/>
    <p:sldId id="3067" r:id="rId72"/>
    <p:sldId id="7678" r:id="rId73"/>
    <p:sldId id="2280" r:id="rId74"/>
    <p:sldId id="7679" r:id="rId75"/>
    <p:sldId id="2430" r:id="rId76"/>
    <p:sldId id="260" r:id="rId77"/>
    <p:sldId id="263" r:id="rId78"/>
    <p:sldId id="2443" r:id="rId79"/>
    <p:sldId id="2445" r:id="rId80"/>
    <p:sldId id="7680" r:id="rId81"/>
    <p:sldId id="2450" r:id="rId82"/>
    <p:sldId id="2439" r:id="rId83"/>
    <p:sldId id="2441" r:id="rId84"/>
    <p:sldId id="2473" r:id="rId85"/>
    <p:sldId id="2493" r:id="rId86"/>
    <p:sldId id="2437" r:id="rId87"/>
    <p:sldId id="2495" r:id="rId88"/>
    <p:sldId id="7681" r:id="rId89"/>
    <p:sldId id="2959" r:id="rId90"/>
    <p:sldId id="2872" r:id="rId91"/>
    <p:sldId id="2977" r:id="rId92"/>
    <p:sldId id="2981" r:id="rId93"/>
    <p:sldId id="2983" r:id="rId94"/>
    <p:sldId id="3019" r:id="rId95"/>
    <p:sldId id="7682" r:id="rId96"/>
    <p:sldId id="7683" r:id="rId97"/>
    <p:sldId id="2875" r:id="rId98"/>
    <p:sldId id="7684" r:id="rId99"/>
    <p:sldId id="3020" r:id="rId100"/>
    <p:sldId id="2928" r:id="rId101"/>
    <p:sldId id="7685" r:id="rId102"/>
    <p:sldId id="2348" r:id="rId103"/>
    <p:sldId id="2642" r:id="rId104"/>
    <p:sldId id="2932" r:id="rId105"/>
    <p:sldId id="2926" r:id="rId106"/>
    <p:sldId id="7686" r:id="rId107"/>
    <p:sldId id="7687" r:id="rId108"/>
    <p:sldId id="7688" r:id="rId109"/>
    <p:sldId id="7690" r:id="rId110"/>
    <p:sldId id="7689" r:id="rId111"/>
    <p:sldId id="7691" r:id="rId11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7" userDrawn="1">
          <p15:clr>
            <a:srgbClr val="A4A3A4"/>
          </p15:clr>
        </p15:guide>
        <p15:guide id="3" pos="5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13D91"/>
    <a:srgbClr val="BE384B"/>
    <a:srgbClr val="0432FF"/>
    <a:srgbClr val="E2EAF7"/>
    <a:srgbClr val="FF5F00"/>
    <a:srgbClr val="FF7E79"/>
    <a:srgbClr val="F6F9D6"/>
    <a:srgbClr val="B0FFD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37" autoAdjust="0"/>
    <p:restoredTop sz="86305" autoAdjust="0"/>
  </p:normalViewPr>
  <p:slideViewPr>
    <p:cSldViewPr>
      <p:cViewPr varScale="1">
        <p:scale>
          <a:sx n="139" d="100"/>
          <a:sy n="139" d="100"/>
        </p:scale>
        <p:origin x="1208" y="176"/>
      </p:cViewPr>
      <p:guideLst>
        <p:guide orient="horz" pos="2707"/>
        <p:guide pos="5602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notesMaster" Target="notesMasters/notesMaster1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2025/11/7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217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3CE9A-AD84-CB41-EDC3-20541FEFA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A5316F5-BFF3-A2A4-7934-4C80E38CB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95CC223-002F-4DAB-BFEB-AA9FDDD76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 the value V </a:t>
            </a:r>
            <a:r>
              <a:rPr lang="en-US" altLang="zh-CN" sz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chosen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majority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&lt;accepted&gt;,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received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Why not the second case? </a:t>
            </a:r>
          </a:p>
          <a:p>
            <a:r>
              <a:rPr kumimoji="1" lang="en-US" altLang="zh-CN" dirty="0"/>
              <a:t>- The acceptor may receive the request, than fail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If not remember Nh, than another leader may get the same promise 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97CCDF-4F95-E52E-B38F-E3E4D2F927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461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No. What about configuration updates?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793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349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203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AAE65-0A2E-D523-57AD-48CBF7E5B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D4507FF-45C8-AD54-B927-0523690E9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E5EE901-A3DC-32A0-EAE1-880BAE83A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6B411F-593E-BCCA-366D-E045D72CF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284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初始状态： 每个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都确认了</a:t>
            </a:r>
            <a:r>
              <a:rPr kumimoji="1" lang="en-US" altLang="zh-CN" dirty="0"/>
              <a:t>0</a:t>
            </a:r>
            <a:r>
              <a:rPr kumimoji="1" lang="zh-CN" altLang="en-US" dirty="0"/>
              <a:t>，</a:t>
            </a:r>
            <a:r>
              <a:rPr kumimoji="1" lang="en-US" altLang="zh-CN" dirty="0"/>
              <a:t>1</a:t>
            </a:r>
            <a:r>
              <a:rPr kumimoji="1" lang="zh-CN" altLang="en-US" dirty="0"/>
              <a:t>，</a:t>
            </a:r>
            <a:r>
              <a:rPr kumimoji="1" lang="en-US" altLang="zh-CN" dirty="0"/>
              <a:t>2</a:t>
            </a:r>
            <a:r>
              <a:rPr kumimoji="1" lang="zh-CN" altLang="en-US" dirty="0"/>
              <a:t>的</a:t>
            </a:r>
            <a:r>
              <a:rPr kumimoji="1" lang="en-US" altLang="zh-CN" dirty="0"/>
              <a:t>value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133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580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初始状态： 每个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都确认了</a:t>
            </a:r>
            <a:r>
              <a:rPr kumimoji="1" lang="en-US" altLang="zh-CN" dirty="0"/>
              <a:t>0</a:t>
            </a:r>
            <a:r>
              <a:rPr kumimoji="1" lang="zh-CN" altLang="en-US" dirty="0"/>
              <a:t>，</a:t>
            </a:r>
            <a:r>
              <a:rPr kumimoji="1" lang="en-US" altLang="zh-CN" dirty="0"/>
              <a:t>1</a:t>
            </a:r>
            <a:r>
              <a:rPr kumimoji="1" lang="zh-CN" altLang="en-US" dirty="0"/>
              <a:t>，</a:t>
            </a:r>
            <a:r>
              <a:rPr kumimoji="1" lang="en-US" altLang="zh-CN" dirty="0"/>
              <a:t>2</a:t>
            </a:r>
            <a:r>
              <a:rPr kumimoji="1" lang="zh-CN" altLang="en-US" dirty="0"/>
              <a:t>的</a:t>
            </a:r>
            <a:r>
              <a:rPr kumimoji="1" lang="en-US" altLang="zh-CN" dirty="0"/>
              <a:t>value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742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703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542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977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5A49E-EA11-D498-D16E-0753638C0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5D7D118-0333-EB03-E7E0-355F08E510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914C125-741C-4456-9540-C692872E2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845798-BC2F-70DF-29AA-DCFDFA7AE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265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645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Safety can violate if a replication happens partially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907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640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/>
              <a:t>obsolete information, e.g., as stale leaders</a:t>
            </a:r>
          </a:p>
          <a:p>
            <a:endParaRPr kumimoji="1" lang="en" altLang="zh-CN"/>
          </a:p>
          <a:p>
            <a:r>
              <a:rPr kumimoji="1" lang="en" altLang="zh-CN"/>
              <a:t>Servers exchange with others to build the global view of the terms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1620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/>
              <a:t>election timeout: a follower receives no communication over a period of time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1190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Use heartbeat to announce the leadership.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7407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8174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Liveness: something good happens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5123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3213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Safety can violate if a replication happens partially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1940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Interesting things:</a:t>
            </a:r>
          </a:p>
          <a:p>
            <a:pPr marL="228600" indent="-228600">
              <a:buAutoNum type="arabicPeriod"/>
            </a:pPr>
            <a:r>
              <a:rPr kumimoji="1" lang="en-US" altLang="zh-CN"/>
              <a:t>Each log entry store an additional term </a:t>
            </a:r>
          </a:p>
          <a:p>
            <a:pPr marL="228600" indent="-228600">
              <a:buAutoNum type="arabicPeriod"/>
            </a:pPr>
            <a:endParaRPr kumimoji="1" lang="en-US" altLang="zh-CN"/>
          </a:p>
          <a:p>
            <a:pPr marL="228600" indent="-228600">
              <a:buAutoNum type="arabicPeriod"/>
            </a:pPr>
            <a:r>
              <a:rPr kumimoji="1" lang="en-US" altLang="zh-CN"/>
              <a:t>Commit: can safely execute on the state machine, no others will execute a different command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7142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0560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Case in the example: server 4 crashes </a:t>
            </a:r>
          </a:p>
          <a:p>
            <a:endParaRPr kumimoji="1" lang="en-US" altLang="zh-CN"/>
          </a:p>
          <a:p>
            <a:r>
              <a:rPr kumimoji="1" lang="en-US" altLang="zh-CN"/>
              <a:t>Server 5 becomes the leader for 2, and keeps appending the logs from the clients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8353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Commands</a:t>
            </a:r>
            <a:r>
              <a:rPr kumimoji="1" lang="zh-CN" altLang="en-US"/>
              <a:t> </a:t>
            </a:r>
            <a:r>
              <a:rPr kumimoji="1" lang="en-US" altLang="zh-CN"/>
              <a:t>must be equal: issued by the same leader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1100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0951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715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0572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4398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8143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624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1. Delay the commitment of an entry until we know it is committed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169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9353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9675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8796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6768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4742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0D38F-B011-3FA1-A425-D6E511F12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0622CC2-25A9-2529-7566-EB7B87D28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5023EEA-3A63-EFB1-0BF1-773853BBCA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F7A9AD-8518-2AC5-749C-E8C5DDDE40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2915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8393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276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TODO: redraw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3801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29934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12826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61730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99675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9167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disk-less workstations: </a:t>
            </a:r>
            <a:r>
              <a:rPr kumimoji="1" lang="zh-CN" altLang="en-US" dirty="0"/>
              <a:t>避免反复存</a:t>
            </a:r>
            <a:r>
              <a:rPr kumimoji="1" lang="en-US" altLang="zh-CN" dirty="0"/>
              <a:t>OS</a:t>
            </a:r>
            <a:r>
              <a:rPr kumimoji="1" lang="zh-CN" altLang="en-US" dirty="0"/>
              <a:t>镜像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84562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99227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58402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7094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E2670-4F96-64FE-D390-41BF6CD32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6976731-A474-54DC-0905-F1C0436D35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A78B45C-679F-2D1F-8736-ADDDBE71A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19CA18-6225-5A3C-DA70-B68BC7BF5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4829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D3921-7714-6EEF-523B-CEA8EDB47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05084EB-BA05-7AC3-CDDA-A013548D1F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9ACAADC-CF94-A7F2-D6A7-50AAE180D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41C316-AB82-4C3C-E20A-ACB355152C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32110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5454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43784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01311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012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846138" indent="-22383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tiff"/><Relationship Id="rId4" Type="http://schemas.openxmlformats.org/officeDocument/2006/relationships/image" Target="../media/image31.tif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tiff"/><Relationship Id="rId4" Type="http://schemas.openxmlformats.org/officeDocument/2006/relationships/image" Target="../media/image38.tiff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489348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/>
              <a:t>Paxos (continued), Raft &amp; Review</a:t>
            </a:r>
            <a:endParaRPr kumimoji="1" lang="zh-CN" altLang="en-US" sz="24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9A11B5-EB02-17BD-97CF-2725438C8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last day’s content &amp; Today’s lecture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D39329-AB82-FB79-0EE8-0A4B16D36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Review of 2PC, and how to handle partial failure 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The issue of 2PC: does not support availability by default 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Supporting availability &amp; consistency (linearizability) 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Approach #1: Primary-backup replication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Approach #2: Paxos &amp; Multi-</a:t>
            </a:r>
            <a:r>
              <a:rPr kumimoji="1" lang="en-US" altLang="zh-CN" dirty="0" err="1">
                <a:solidFill>
                  <a:schemeClr val="tx1"/>
                </a:solidFill>
              </a:rPr>
              <a:t>paxos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kumimoji="1" lang="en-US" altLang="zh-CN" dirty="0"/>
              <a:t>Approach #3: Raft (not included in the mid-term exam!)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3C58B7-3B65-2AB1-1843-9107F8C4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381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E2AC1C-C5B0-8049-A0DC-F729EFDBD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Review of The </a:t>
            </a:r>
            <a:r>
              <a:rPr kumimoji="1" lang="en-US" altLang="zh-CN" dirty="0">
                <a:solidFill>
                  <a:srgbClr val="C00000"/>
                </a:solidFill>
              </a:rPr>
              <a:t>CAP</a:t>
            </a:r>
            <a:r>
              <a:rPr kumimoji="1" lang="en-US" altLang="zh-CN" dirty="0">
                <a:solidFill>
                  <a:schemeClr val="tx1"/>
                </a:solidFill>
              </a:rPr>
              <a:t> theorem: </a:t>
            </a:r>
            <a:r>
              <a:rPr lang="en-US" altLang="zh-CN" dirty="0"/>
              <a:t>2 out of 3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496037-1CF0-084C-99F9-1F2FE632A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/>
              <a:t>It is impossible for a distributed computer system to simultaneously provide all three of the following guarantees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Consistency</a:t>
            </a:r>
            <a:r>
              <a:rPr lang="en-US" altLang="zh-CN" dirty="0"/>
              <a:t> (e.g.,</a:t>
            </a:r>
            <a:r>
              <a:rPr lang="zh-CN" altLang="en-US" dirty="0"/>
              <a:t> </a:t>
            </a:r>
            <a:r>
              <a:rPr lang="en-US" altLang="zh-CN" dirty="0"/>
              <a:t>linearizability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all-or-nothing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before-or-after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…)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Availability</a:t>
            </a:r>
            <a:r>
              <a:rPr lang="en-US" altLang="zh-CN" dirty="0"/>
              <a:t> (a guarantee that every request receives a response about whether it succeeded or failed)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Partition tolerance </a:t>
            </a:r>
            <a:r>
              <a:rPr lang="en-US" altLang="zh-CN" dirty="0"/>
              <a:t>(the system continues to operate despite arbitrary message loss or failure of part of the system)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85226D-5D9C-834E-8D6A-405E12D4E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100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for availability: Replication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The program (including its data) is replicated </a:t>
            </a:r>
          </a:p>
          <a:p>
            <a:pPr lvl="1"/>
            <a:r>
              <a:rPr kumimoji="1" lang="en-US" altLang="zh-CN" dirty="0"/>
              <a:t>Hopefully, the system respond if some replicas are alive </a:t>
            </a:r>
            <a:endParaRPr kumimoji="1" lang="zh-CN" altLang="en-US" dirty="0"/>
          </a:p>
          <a:p>
            <a:r>
              <a:rPr kumimoji="1" lang="en-US" altLang="zh-CN" dirty="0"/>
              <a:t>Challenge </a:t>
            </a:r>
          </a:p>
          <a:p>
            <a:pPr lvl="1"/>
            <a:r>
              <a:rPr kumimoji="1" lang="en-US" altLang="zh-CN" dirty="0"/>
              <a:t>The replica’s received execution order is different! </a:t>
            </a:r>
          </a:p>
        </p:txBody>
      </p:sp>
    </p:spTree>
    <p:extLst>
      <p:ext uri="{BB962C8B-B14F-4D97-AF65-F5344CB8AC3E}">
        <p14:creationId xmlns:p14="http://schemas.microsoft.com/office/powerpoint/2010/main" val="2385953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Problem: inconsistency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Replicas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Clients send requests to different servers can arrive in different order</a:t>
            </a:r>
          </a:p>
          <a:p>
            <a:pPr lvl="1"/>
            <a:r>
              <a:rPr lang="en-US" altLang="zh-CN" dirty="0"/>
              <a:t>How do we ensure the servers remain consistent?</a:t>
            </a:r>
          </a:p>
          <a:p>
            <a:r>
              <a:rPr lang="en-US" altLang="zh-CN" dirty="0"/>
              <a:t>Optimistic Replication (e.g., eventual consistency) </a:t>
            </a:r>
            <a:endParaRPr kumimoji="1" lang="en-US" altLang="zh-CN" dirty="0"/>
          </a:p>
          <a:p>
            <a:pPr lvl="1"/>
            <a:r>
              <a:rPr lang="en-US" altLang="zh-CN" dirty="0"/>
              <a:t>Tolerate inconsistency, and fix things up later</a:t>
            </a:r>
          </a:p>
          <a:p>
            <a:pPr lvl="1"/>
            <a:r>
              <a:rPr lang="en-US" altLang="zh-CN" dirty="0"/>
              <a:t>Works well when out-of-sync replicas are acceptable</a:t>
            </a:r>
            <a:endParaRPr kumimoji="1" lang="en-US" altLang="zh-CN" dirty="0"/>
          </a:p>
          <a:p>
            <a:r>
              <a:rPr lang="en-US" altLang="zh-CN" dirty="0"/>
              <a:t>Pessimistic Replication (e.g., linearizability)</a:t>
            </a:r>
            <a:endParaRPr kumimoji="1" lang="en-US" altLang="zh-CN" dirty="0"/>
          </a:p>
          <a:p>
            <a:pPr lvl="1"/>
            <a:r>
              <a:rPr lang="en-US" altLang="zh-CN" dirty="0"/>
              <a:t>Ensure strong consistency between replicas</a:t>
            </a:r>
          </a:p>
          <a:p>
            <a:pPr lvl="1"/>
            <a:r>
              <a:rPr lang="en-US" altLang="zh-CN" dirty="0"/>
              <a:t>Needed when out-of-sync replicas can cause serious problems</a:t>
            </a:r>
          </a:p>
          <a:p>
            <a:pPr marL="74250" lvl="1" indent="0">
              <a:buNone/>
            </a:pPr>
            <a:endParaRPr kumimoji="1" lang="zh-CN" altLang="en-US" dirty="0"/>
          </a:p>
          <a:p>
            <a:pPr lvl="1"/>
            <a:endParaRPr kumimoji="1" lang="en-US" altLang="zh-CN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CDCD902-65FC-B814-18AF-38F830FEE396}"/>
              </a:ext>
            </a:extLst>
          </p:cNvPr>
          <p:cNvSpPr/>
          <p:nvPr/>
        </p:nvSpPr>
        <p:spPr>
          <a:xfrm>
            <a:off x="323528" y="3217540"/>
            <a:ext cx="7776864" cy="1368152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5622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249D2A-8446-9ACA-847B-6FD342D0F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primary-backup replication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3A5817-1B2F-9A60-72A1-703555286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>
                <a:solidFill>
                  <a:srgbClr val="C00000"/>
                </a:solidFill>
              </a:rPr>
              <a:t>1. One server is responsible </a:t>
            </a:r>
            <a:r>
              <a:rPr lang="en-US" altLang="zh-CN" b="0" dirty="0"/>
              <a:t>for ordering inputs received from clients </a:t>
            </a:r>
          </a:p>
          <a:p>
            <a:r>
              <a:rPr kumimoji="1" lang="en-US" altLang="zh-CN" b="0" dirty="0"/>
              <a:t>2. After receives an input, sync to up to </a:t>
            </a:r>
            <a:r>
              <a:rPr kumimoji="1" lang="en-US" altLang="zh-CN" dirty="0"/>
              <a:t>W</a:t>
            </a:r>
            <a:r>
              <a:rPr kumimoji="1" lang="en-US" altLang="zh-CN" b="0" dirty="0"/>
              <a:t> backups before ack </a:t>
            </a:r>
          </a:p>
          <a:p>
            <a:r>
              <a:rPr kumimoji="1" lang="en-US" altLang="zh-CN" b="0" dirty="0"/>
              <a:t>3. If the primary fails, select </a:t>
            </a:r>
            <a:r>
              <a:rPr kumimoji="1" lang="en-US" altLang="zh-CN" dirty="0"/>
              <a:t>R</a:t>
            </a:r>
            <a:r>
              <a:rPr kumimoji="1" lang="en-US" altLang="zh-CN" b="0" dirty="0"/>
              <a:t> backups, and chooses the one with the most up-to-date inputs, i.e., inputs with the largest sequence number </a:t>
            </a:r>
          </a:p>
          <a:p>
            <a:pPr lvl="1"/>
            <a:r>
              <a:rPr kumimoji="1" lang="en-US" altLang="zh-CN" b="0" dirty="0"/>
              <a:t>R + W &gt; N (Total number of replicas) </a:t>
            </a:r>
            <a:endParaRPr kumimoji="1" lang="en-US" altLang="zh-CN" dirty="0"/>
          </a:p>
          <a:p>
            <a:pPr lvl="1"/>
            <a:r>
              <a:rPr kumimoji="1" lang="en-US" altLang="zh-CN" b="0" dirty="0"/>
              <a:t>The primary must collect logs from these backups to form a complete log, and replicates to remaining backups (The recovery process)</a:t>
            </a:r>
          </a:p>
          <a:p>
            <a:r>
              <a:rPr kumimoji="1" lang="en-US" altLang="zh-CN" b="0" dirty="0"/>
              <a:t>4. A view server is used to ensure at most one server is conducting the operations 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3E317E-13D6-3D0F-C26E-88156B928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77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Final issue: 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fails?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560" y="4292723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if view server fails?</a:t>
            </a:r>
          </a:p>
          <a:p>
            <a:pPr algn="ctr"/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4416" y="1460271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/>
          <p:cNvCxnSpPr>
            <a:stCxn id="26" idx="1"/>
            <a:endCxn id="11" idx="3"/>
          </p:cNvCxnSpPr>
          <p:nvPr/>
        </p:nvCxnSpPr>
        <p:spPr>
          <a:xfrm flipH="1">
            <a:off x="4860032" y="1856315"/>
            <a:ext cx="2444384" cy="821165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4172277" y="2179811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2019322"/>
            <a:ext cx="283511" cy="26211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745CEA9-16DC-254C-BB3A-D63F528734EC}"/>
              </a:ext>
            </a:extLst>
          </p:cNvPr>
          <p:cNvSpPr/>
          <p:nvPr/>
        </p:nvSpPr>
        <p:spPr>
          <a:xfrm>
            <a:off x="2978646" y="4844828"/>
            <a:ext cx="29706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Now,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we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need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 err="1">
                <a:solidFill>
                  <a:srgbClr val="C00000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Paxos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59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Single-decree </a:t>
            </a:r>
            <a:r>
              <a:rPr lang="en-US" altLang="zh-CN" kern="0" dirty="0" err="1">
                <a:solidFill>
                  <a:srgbClr val="C00000"/>
                </a:solidFill>
                <a:ea typeface="+mn-ea"/>
              </a:rPr>
              <a:t>Paxos</a:t>
            </a:r>
            <a:endParaRPr lang="en-US" altLang="zh-CN" kern="0" dirty="0">
              <a:solidFill>
                <a:srgbClr val="C00000"/>
              </a:solidFill>
              <a:ea typeface="+mn-ea"/>
            </a:endParaRPr>
          </a:p>
          <a:p>
            <a:pPr algn="ctr"/>
            <a:r>
              <a:rPr lang="en-US" altLang="zh-CN" sz="2600" b="0" kern="0" dirty="0">
                <a:solidFill>
                  <a:srgbClr val="C00000"/>
                </a:solidFill>
                <a:ea typeface="+mn-ea"/>
              </a:rPr>
              <a:t>Agree on a single value w/o a view server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9680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4026BE-C7C8-2D8B-7337-45FEEC1B9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can we agree on a single value?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B459AA-83C8-3736-3656-F324D03D6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multiple client wants to write a value VA that is replicated on a set of servers </a:t>
            </a:r>
          </a:p>
          <a:p>
            <a:pPr lvl="1"/>
            <a:r>
              <a:rPr kumimoji="1" lang="en-US" altLang="zh-CN" dirty="0"/>
              <a:t>How can we ensure that, once VA is </a:t>
            </a:r>
            <a:r>
              <a:rPr kumimoji="1" lang="en-US" altLang="zh-CN" dirty="0" err="1"/>
              <a:t>acked</a:t>
            </a:r>
            <a:r>
              <a:rPr kumimoji="1" lang="en-US" altLang="zh-CN" dirty="0"/>
              <a:t> by the system (written), VA does not change, and can tolerate failures?  </a:t>
            </a:r>
          </a:p>
          <a:p>
            <a:r>
              <a:rPr kumimoji="1" lang="en-US" altLang="zh-CN" dirty="0"/>
              <a:t>Question: when is this question becomes trivial? </a:t>
            </a:r>
          </a:p>
          <a:p>
            <a:pPr lvl="1"/>
            <a:r>
              <a:rPr kumimoji="1" lang="en-US" altLang="zh-CN" dirty="0"/>
              <a:t>The question is trivial if there is only </a:t>
            </a:r>
            <a:r>
              <a:rPr kumimoji="1" lang="en-US" altLang="zh-CN" b="1" dirty="0">
                <a:solidFill>
                  <a:srgbClr val="C00000"/>
                </a:solidFill>
              </a:rPr>
              <a:t>a single writer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Challenge: support multiple (concurrent) writers </a:t>
            </a:r>
            <a:endParaRPr kumimoji="1"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1B00FD-7702-D4D5-5306-306B186B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52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General Approach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68250" y="954789"/>
            <a:ext cx="7048500" cy="2982179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b="0" dirty="0">
                <a:ea typeface="Verdana" pitchFamily="34" charset="0"/>
                <a:cs typeface="Verdana" pitchFamily="34" charset="0"/>
              </a:rPr>
              <a:t>One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proposer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decides to be the </a:t>
            </a:r>
            <a:r>
              <a:rPr lang="en-US" altLang="zh-CN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leader (optional)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proposes to</a:t>
            </a:r>
            <a:r>
              <a:rPr lang="zh-CN" altLang="en-US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write</a:t>
            </a:r>
            <a:r>
              <a:rPr lang="zh-CN" altLang="en-US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a value and solicits acceptance from </a:t>
            </a: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(majority)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announces result or try again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endParaRPr lang="en-US" altLang="zh-TW" sz="16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917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Setup</a:t>
            </a:r>
            <a:endParaRPr lang="zh-CN" alt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841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41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41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85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6830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6830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830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925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267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32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032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032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42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876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43500" y="2827359"/>
            <a:ext cx="698500" cy="3893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. . 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65896" y="786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/>
          <p:cNvCxnSpPr>
            <a:stCxn id="20" idx="2"/>
          </p:cNvCxnSpPr>
          <p:nvPr/>
        </p:nvCxnSpPr>
        <p:spPr>
          <a:xfrm flipH="1">
            <a:off x="3101500" y="1206500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ounded Rectangle 23"/>
          <p:cNvSpPr/>
          <p:nvPr/>
        </p:nvSpPr>
        <p:spPr>
          <a:xfrm>
            <a:off x="6604000" y="698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Straight Arrow Connector 24"/>
          <p:cNvCxnSpPr/>
          <p:nvPr/>
        </p:nvCxnSpPr>
        <p:spPr>
          <a:xfrm>
            <a:off x="7112000" y="1118500"/>
            <a:ext cx="0" cy="469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Rectangle 27"/>
          <p:cNvSpPr/>
          <p:nvPr/>
        </p:nvSpPr>
        <p:spPr>
          <a:xfrm>
            <a:off x="2738500" y="3746500"/>
            <a:ext cx="5145868" cy="159946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  <a:endParaRPr lang="en-US" altLang="zh-CN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(Value agreed on)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5" name="Rectangle 28"/>
          <p:cNvSpPr/>
          <p:nvPr/>
        </p:nvSpPr>
        <p:spPr>
          <a:xfrm>
            <a:off x="2603500" y="5012779"/>
            <a:ext cx="402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On each Node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6078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Rectangle 7"/>
          <p:cNvSpPr/>
          <p:nvPr/>
        </p:nvSpPr>
        <p:spPr>
          <a:xfrm>
            <a:off x="1079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N0:0</a:t>
            </a:r>
          </a:p>
        </p:txBody>
      </p:sp>
      <p:sp>
        <p:nvSpPr>
          <p:cNvPr id="5" name="Rectangle 8"/>
          <p:cNvSpPr/>
          <p:nvPr/>
        </p:nvSpPr>
        <p:spPr>
          <a:xfrm>
            <a:off x="3746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N1:0</a:t>
            </a:r>
          </a:p>
        </p:txBody>
      </p:sp>
      <p:sp>
        <p:nvSpPr>
          <p:cNvPr id="6" name="Rectangle 9"/>
          <p:cNvSpPr/>
          <p:nvPr/>
        </p:nvSpPr>
        <p:spPr>
          <a:xfrm>
            <a:off x="6413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N2:0</a:t>
            </a:r>
          </a:p>
        </p:txBody>
      </p:sp>
      <p:cxnSp>
        <p:nvCxnSpPr>
          <p:cNvPr id="7" name="Straight Arrow Connector 4"/>
          <p:cNvCxnSpPr/>
          <p:nvPr/>
        </p:nvCxnSpPr>
        <p:spPr>
          <a:xfrm>
            <a:off x="22225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12"/>
          <p:cNvCxnSpPr/>
          <p:nvPr/>
        </p:nvCxnSpPr>
        <p:spPr>
          <a:xfrm>
            <a:off x="45865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3"/>
          <p:cNvCxnSpPr/>
          <p:nvPr/>
        </p:nvCxnSpPr>
        <p:spPr>
          <a:xfrm>
            <a:off x="69850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0"/>
          <p:cNvSpPr/>
          <p:nvPr/>
        </p:nvSpPr>
        <p:spPr>
          <a:xfrm>
            <a:off x="1086069" y="5286178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1"/>
          <p:cNvSpPr/>
          <p:nvPr/>
        </p:nvSpPr>
        <p:spPr>
          <a:xfrm>
            <a:off x="2222500" y="2280816"/>
            <a:ext cx="2364001" cy="486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Freeform 18"/>
          <p:cNvSpPr/>
          <p:nvPr/>
        </p:nvSpPr>
        <p:spPr>
          <a:xfrm flipH="1">
            <a:off x="4586500" y="2344316"/>
            <a:ext cx="2398500" cy="486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2444796" y="2137891"/>
            <a:ext cx="182293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N1:1&gt;</a:t>
            </a:r>
          </a:p>
        </p:txBody>
      </p:sp>
      <p:sp>
        <p:nvSpPr>
          <p:cNvPr id="14" name="Rectangle 14"/>
          <p:cNvSpPr/>
          <p:nvPr/>
        </p:nvSpPr>
        <p:spPr>
          <a:xfrm>
            <a:off x="4609472" y="1896095"/>
            <a:ext cx="1143262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</p:txBody>
      </p:sp>
      <p:sp>
        <p:nvSpPr>
          <p:cNvPr id="15" name="Rectangle 15"/>
          <p:cNvSpPr/>
          <p:nvPr/>
        </p:nvSpPr>
        <p:spPr>
          <a:xfrm>
            <a:off x="1079501" y="2534816"/>
            <a:ext cx="1143000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</p:txBody>
      </p:sp>
      <p:sp>
        <p:nvSpPr>
          <p:cNvPr id="16" name="Rectangle 23"/>
          <p:cNvSpPr/>
          <p:nvPr/>
        </p:nvSpPr>
        <p:spPr>
          <a:xfrm>
            <a:off x="7048499" y="2598316"/>
            <a:ext cx="1306269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</p:txBody>
      </p:sp>
      <p:sp>
        <p:nvSpPr>
          <p:cNvPr id="17" name="Freeform 26"/>
          <p:cNvSpPr/>
          <p:nvPr/>
        </p:nvSpPr>
        <p:spPr>
          <a:xfrm flipH="1">
            <a:off x="2222499" y="3042816"/>
            <a:ext cx="2364001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8" name="Rectangle 27"/>
          <p:cNvSpPr/>
          <p:nvPr/>
        </p:nvSpPr>
        <p:spPr>
          <a:xfrm>
            <a:off x="2413000" y="2836391"/>
            <a:ext cx="2159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null, null&gt;</a:t>
            </a:r>
          </a:p>
        </p:txBody>
      </p:sp>
      <p:sp>
        <p:nvSpPr>
          <p:cNvPr id="19" name="Freeform 28"/>
          <p:cNvSpPr/>
          <p:nvPr/>
        </p:nvSpPr>
        <p:spPr>
          <a:xfrm>
            <a:off x="4586500" y="3169817"/>
            <a:ext cx="2413001" cy="270154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0" name="Rectangle 29"/>
          <p:cNvSpPr/>
          <p:nvPr/>
        </p:nvSpPr>
        <p:spPr>
          <a:xfrm>
            <a:off x="4598028" y="2979316"/>
            <a:ext cx="238697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null, null&gt;</a:t>
            </a:r>
          </a:p>
        </p:txBody>
      </p:sp>
      <p:sp>
        <p:nvSpPr>
          <p:cNvPr id="21" name="Freeform 30"/>
          <p:cNvSpPr/>
          <p:nvPr/>
        </p:nvSpPr>
        <p:spPr>
          <a:xfrm>
            <a:off x="2222500" y="3757241"/>
            <a:ext cx="2364001" cy="3510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31"/>
          <p:cNvSpPr/>
          <p:nvPr/>
        </p:nvSpPr>
        <p:spPr>
          <a:xfrm flipH="1">
            <a:off x="4586501" y="3868317"/>
            <a:ext cx="2398500" cy="313779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Rectangle 32"/>
          <p:cNvSpPr/>
          <p:nvPr/>
        </p:nvSpPr>
        <p:spPr>
          <a:xfrm>
            <a:off x="2406152" y="3550816"/>
            <a:ext cx="201369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N1:1, V1&gt;</a:t>
            </a:r>
          </a:p>
        </p:txBody>
      </p:sp>
      <p:sp>
        <p:nvSpPr>
          <p:cNvPr id="24" name="Rectangle 34"/>
          <p:cNvSpPr/>
          <p:nvPr/>
        </p:nvSpPr>
        <p:spPr>
          <a:xfrm>
            <a:off x="4637958" y="3614316"/>
            <a:ext cx="2029542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N1:1, V1&gt;</a:t>
            </a:r>
          </a:p>
        </p:txBody>
      </p:sp>
      <p:sp>
        <p:nvSpPr>
          <p:cNvPr id="25" name="Rectangle 35"/>
          <p:cNvSpPr/>
          <p:nvPr/>
        </p:nvSpPr>
        <p:spPr>
          <a:xfrm>
            <a:off x="4953000" y="2217316"/>
            <a:ext cx="182293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N1:1&gt;</a:t>
            </a:r>
          </a:p>
        </p:txBody>
      </p:sp>
      <p:sp>
        <p:nvSpPr>
          <p:cNvPr id="26" name="Freeform 36"/>
          <p:cNvSpPr/>
          <p:nvPr/>
        </p:nvSpPr>
        <p:spPr>
          <a:xfrm flipH="1">
            <a:off x="2222500" y="4380037"/>
            <a:ext cx="2364001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Freeform 37"/>
          <p:cNvSpPr/>
          <p:nvPr/>
        </p:nvSpPr>
        <p:spPr>
          <a:xfrm>
            <a:off x="4586502" y="4508048"/>
            <a:ext cx="2413001" cy="23109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8" name="Rectangle 38"/>
          <p:cNvSpPr/>
          <p:nvPr/>
        </p:nvSpPr>
        <p:spPr>
          <a:xfrm>
            <a:off x="2476500" y="4185816"/>
            <a:ext cx="156913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&lt;accept-ok&gt;</a:t>
            </a:r>
          </a:p>
        </p:txBody>
      </p:sp>
      <p:sp>
        <p:nvSpPr>
          <p:cNvPr id="29" name="Rectangle 39"/>
          <p:cNvSpPr/>
          <p:nvPr/>
        </p:nvSpPr>
        <p:spPr>
          <a:xfrm>
            <a:off x="5098363" y="4296891"/>
            <a:ext cx="156913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&lt;accept-ok&gt;</a:t>
            </a:r>
          </a:p>
        </p:txBody>
      </p:sp>
      <p:sp>
        <p:nvSpPr>
          <p:cNvPr id="30" name="Rectangle 40"/>
          <p:cNvSpPr/>
          <p:nvPr/>
        </p:nvSpPr>
        <p:spPr>
          <a:xfrm>
            <a:off x="1079501" y="3974431"/>
            <a:ext cx="1143000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V1</a:t>
            </a:r>
          </a:p>
        </p:txBody>
      </p:sp>
      <p:sp>
        <p:nvSpPr>
          <p:cNvPr id="31" name="Rectangle 41"/>
          <p:cNvSpPr/>
          <p:nvPr/>
        </p:nvSpPr>
        <p:spPr>
          <a:xfrm>
            <a:off x="7048501" y="3931816"/>
            <a:ext cx="1168766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V1</a:t>
            </a:r>
          </a:p>
        </p:txBody>
      </p:sp>
      <p:cxnSp>
        <p:nvCxnSpPr>
          <p:cNvPr id="32" name="Straight Arrow Connector 21"/>
          <p:cNvCxnSpPr/>
          <p:nvPr/>
        </p:nvCxnSpPr>
        <p:spPr>
          <a:xfrm flipH="1">
            <a:off x="2220042" y="5011316"/>
            <a:ext cx="2366457" cy="340222"/>
          </a:xfrm>
          <a:prstGeom prst="straightConnector1">
            <a:avLst/>
          </a:pr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44"/>
          <p:cNvCxnSpPr/>
          <p:nvPr/>
        </p:nvCxnSpPr>
        <p:spPr>
          <a:xfrm>
            <a:off x="4586499" y="5074816"/>
            <a:ext cx="2398502" cy="340222"/>
          </a:xfrm>
          <a:prstGeom prst="straightConnector1">
            <a:avLst/>
          </a:pr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48"/>
          <p:cNvSpPr/>
          <p:nvPr/>
        </p:nvSpPr>
        <p:spPr>
          <a:xfrm>
            <a:off x="2763344" y="4820816"/>
            <a:ext cx="144462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&lt;decide, V1&gt;</a:t>
            </a:r>
          </a:p>
        </p:txBody>
      </p:sp>
      <p:sp>
        <p:nvSpPr>
          <p:cNvPr id="35" name="Rectangle 49"/>
          <p:cNvSpPr/>
          <p:nvPr/>
        </p:nvSpPr>
        <p:spPr>
          <a:xfrm>
            <a:off x="4953000" y="4884316"/>
            <a:ext cx="164608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&lt;decide, V1&gt;</a:t>
            </a:r>
          </a:p>
        </p:txBody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8A92E198-BE20-B949-9D82-6C45AD9D845F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68001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 animBg="1"/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  <p:bldP spid="30" grpId="0"/>
      <p:bldP spid="31" grpId="0"/>
      <p:bldP spid="34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2603500"/>
            <a:ext cx="8363272" cy="2921000"/>
          </a:xfrm>
        </p:spPr>
        <p:txBody>
          <a:bodyPr>
            <a:noAutofit/>
          </a:bodyPr>
          <a:lstStyle/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&lt;prepare, 1&gt;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requests with proposal number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gets responses from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&lt;accept,1, "foo"&gt;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gets responses from both. Because a majority accepted,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thinks that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"foo"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has been chosen. However,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crashes before sending an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1, "foo"&gt;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&lt;prepare, 2&gt;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messages with proposal number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gets responses from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2, "bar"&gt;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messages to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gets responses from both, so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thinks that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"bar"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has been chosen </a:t>
            </a:r>
          </a:p>
        </p:txBody>
      </p:sp>
      <p:sp>
        <p:nvSpPr>
          <p:cNvPr id="5" name="Rectangle 3"/>
          <p:cNvSpPr/>
          <p:nvPr/>
        </p:nvSpPr>
        <p:spPr>
          <a:xfrm>
            <a:off x="686249" y="1088101"/>
            <a:ext cx="7845193" cy="126139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Suppose that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acceptors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are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,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,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.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are also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. How does Paxos ensure that the following sequence of events can't happen? What actually happens, and which value is ultimately chosen? </a:t>
            </a: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B1CBFA83-897E-5B42-A9D9-B108B19C9D69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827543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Rectangle 5"/>
          <p:cNvSpPr/>
          <p:nvPr/>
        </p:nvSpPr>
        <p:spPr>
          <a:xfrm>
            <a:off x="2032000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4222749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</a:t>
            </a:r>
          </a:p>
        </p:txBody>
      </p:sp>
      <p:sp>
        <p:nvSpPr>
          <p:cNvPr id="6" name="Rectangle 7"/>
          <p:cNvSpPr/>
          <p:nvPr/>
        </p:nvSpPr>
        <p:spPr>
          <a:xfrm>
            <a:off x="6413499" y="24256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</a:t>
            </a:r>
          </a:p>
        </p:txBody>
      </p:sp>
      <p:cxnSp>
        <p:nvCxnSpPr>
          <p:cNvPr id="7" name="Straight Arrow Connector 8"/>
          <p:cNvCxnSpPr>
            <a:stCxn id="4" idx="2"/>
          </p:cNvCxnSpPr>
          <p:nvPr/>
        </p:nvCxnSpPr>
        <p:spPr>
          <a:xfrm flipH="1">
            <a:off x="2207172" y="1460500"/>
            <a:ext cx="4828" cy="2279999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/>
          <p:cNvCxnSpPr>
            <a:stCxn id="5" idx="2"/>
          </p:cNvCxnSpPr>
          <p:nvPr/>
        </p:nvCxnSpPr>
        <p:spPr>
          <a:xfrm>
            <a:off x="4402749" y="1460500"/>
            <a:ext cx="0" cy="396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0"/>
          <p:cNvCxnSpPr>
            <a:stCxn id="6" idx="2"/>
          </p:cNvCxnSpPr>
          <p:nvPr/>
        </p:nvCxnSpPr>
        <p:spPr>
          <a:xfrm>
            <a:off x="6593499" y="2794000"/>
            <a:ext cx="0" cy="258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/>
          <p:cNvSpPr/>
          <p:nvPr/>
        </p:nvSpPr>
        <p:spPr>
          <a:xfrm>
            <a:off x="3692408" y="5100862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3"/>
          <p:cNvSpPr/>
          <p:nvPr/>
        </p:nvSpPr>
        <p:spPr>
          <a:xfrm flipH="1">
            <a:off x="2207172" y="1964515"/>
            <a:ext cx="2195577" cy="331595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2649083" y="17780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1&gt;</a:t>
            </a:r>
          </a:p>
        </p:txBody>
      </p:sp>
      <p:sp>
        <p:nvSpPr>
          <p:cNvPr id="13" name="Rectangle 15"/>
          <p:cNvSpPr/>
          <p:nvPr/>
        </p:nvSpPr>
        <p:spPr>
          <a:xfrm>
            <a:off x="1450120" y="1460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1</a:t>
            </a:r>
          </a:p>
        </p:txBody>
      </p:sp>
      <p:sp>
        <p:nvSpPr>
          <p:cNvPr id="14" name="Freeform 18"/>
          <p:cNvSpPr/>
          <p:nvPr/>
        </p:nvSpPr>
        <p:spPr>
          <a:xfrm flipH="1">
            <a:off x="2211262" y="3134089"/>
            <a:ext cx="2191488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2413000" y="2281417"/>
            <a:ext cx="15875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6" name="Freeform 20"/>
          <p:cNvSpPr/>
          <p:nvPr/>
        </p:nvSpPr>
        <p:spPr>
          <a:xfrm>
            <a:off x="2212001" y="2482636"/>
            <a:ext cx="2190749" cy="24182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/>
          <p:nvPr/>
        </p:nvSpPr>
        <p:spPr>
          <a:xfrm>
            <a:off x="5042528" y="3984575"/>
            <a:ext cx="164203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8" name="Freeform 23"/>
          <p:cNvSpPr/>
          <p:nvPr/>
        </p:nvSpPr>
        <p:spPr>
          <a:xfrm flipH="1">
            <a:off x="4402748" y="4178723"/>
            <a:ext cx="2196334" cy="268000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9" name="Rectangle 24"/>
          <p:cNvSpPr/>
          <p:nvPr/>
        </p:nvSpPr>
        <p:spPr>
          <a:xfrm>
            <a:off x="2554443" y="2982406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1,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0" name="Rectangle 26"/>
          <p:cNvSpPr/>
          <p:nvPr/>
        </p:nvSpPr>
        <p:spPr>
          <a:xfrm>
            <a:off x="4826000" y="34925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2&gt;</a:t>
            </a:r>
          </a:p>
        </p:txBody>
      </p:sp>
      <p:sp>
        <p:nvSpPr>
          <p:cNvPr id="21" name="Freeform 28"/>
          <p:cNvSpPr/>
          <p:nvPr/>
        </p:nvSpPr>
        <p:spPr>
          <a:xfrm>
            <a:off x="4393991" y="3685000"/>
            <a:ext cx="2199509" cy="31550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1745904" y="3048693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1761231" y="2537404"/>
            <a:ext cx="461269" cy="381502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4" name="Freeform 44"/>
          <p:cNvSpPr/>
          <p:nvPr/>
        </p:nvSpPr>
        <p:spPr>
          <a:xfrm>
            <a:off x="1745903" y="1884454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5" name="Rectangle 46"/>
          <p:cNvSpPr/>
          <p:nvPr/>
        </p:nvSpPr>
        <p:spPr>
          <a:xfrm>
            <a:off x="6599084" y="2984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2</a:t>
            </a:r>
          </a:p>
        </p:txBody>
      </p:sp>
      <p:sp>
        <p:nvSpPr>
          <p:cNvPr id="26" name="Freeform 47"/>
          <p:cNvSpPr/>
          <p:nvPr/>
        </p:nvSpPr>
        <p:spPr>
          <a:xfrm>
            <a:off x="4393990" y="4716166"/>
            <a:ext cx="2199509" cy="283297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Rectangle 48"/>
          <p:cNvSpPr/>
          <p:nvPr/>
        </p:nvSpPr>
        <p:spPr>
          <a:xfrm>
            <a:off x="4625656" y="4508500"/>
            <a:ext cx="175240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2,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bar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8" name="Freeform 49"/>
          <p:cNvSpPr/>
          <p:nvPr/>
        </p:nvSpPr>
        <p:spPr>
          <a:xfrm flipH="1">
            <a:off x="6604000" y="4635500"/>
            <a:ext cx="382533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9" name="Freeform 50"/>
          <p:cNvSpPr/>
          <p:nvPr/>
        </p:nvSpPr>
        <p:spPr>
          <a:xfrm flipH="1">
            <a:off x="6604000" y="4191000"/>
            <a:ext cx="381273" cy="393278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0" name="Freeform 51"/>
          <p:cNvSpPr/>
          <p:nvPr/>
        </p:nvSpPr>
        <p:spPr>
          <a:xfrm flipH="1">
            <a:off x="6602740" y="3619628"/>
            <a:ext cx="509260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pic>
        <p:nvPicPr>
          <p:cNvPr id="31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20" y="3556000"/>
            <a:ext cx="684280" cy="68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reeform 53"/>
          <p:cNvSpPr/>
          <p:nvPr/>
        </p:nvSpPr>
        <p:spPr>
          <a:xfrm>
            <a:off x="2220311" y="1651000"/>
            <a:ext cx="3093434" cy="315406"/>
          </a:xfrm>
          <a:custGeom>
            <a:avLst/>
            <a:gdLst>
              <a:gd name="connsiteX0" fmla="*/ 0 w 3957145"/>
              <a:gd name="connsiteY0" fmla="*/ 378487 h 378487"/>
              <a:gd name="connsiteX1" fmla="*/ 2065283 w 3957145"/>
              <a:gd name="connsiteY1" fmla="*/ 114 h 378487"/>
              <a:gd name="connsiteX2" fmla="*/ 3957145 w 3957145"/>
              <a:gd name="connsiteY2" fmla="*/ 346956 h 37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7145" h="378487">
                <a:moveTo>
                  <a:pt x="0" y="378487"/>
                </a:moveTo>
                <a:cubicBezTo>
                  <a:pt x="702879" y="191928"/>
                  <a:pt x="1405759" y="5369"/>
                  <a:pt x="2065283" y="114"/>
                </a:cubicBezTo>
                <a:cubicBezTo>
                  <a:pt x="2724807" y="-5141"/>
                  <a:pt x="3340976" y="170907"/>
                  <a:pt x="3957145" y="34695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3" name="Multiply 54"/>
          <p:cNvSpPr/>
          <p:nvPr/>
        </p:nvSpPr>
        <p:spPr>
          <a:xfrm>
            <a:off x="4766627" y="1651000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4" name="Freeform 58"/>
          <p:cNvSpPr/>
          <p:nvPr/>
        </p:nvSpPr>
        <p:spPr>
          <a:xfrm>
            <a:off x="3556000" y="3427631"/>
            <a:ext cx="3037498" cy="636369"/>
          </a:xfrm>
          <a:custGeom>
            <a:avLst/>
            <a:gdLst>
              <a:gd name="connsiteX0" fmla="*/ 3452648 w 3452648"/>
              <a:gd name="connsiteY0" fmla="*/ 151360 h 671623"/>
              <a:gd name="connsiteX1" fmla="*/ 1340069 w 3452648"/>
              <a:gd name="connsiteY1" fmla="*/ 9471 h 671623"/>
              <a:gd name="connsiteX2" fmla="*/ 1182414 w 3452648"/>
              <a:gd name="connsiteY2" fmla="*/ 387843 h 671623"/>
              <a:gd name="connsiteX3" fmla="*/ 0 w 3452648"/>
              <a:gd name="connsiteY3" fmla="*/ 671623 h 6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2648" h="671623">
                <a:moveTo>
                  <a:pt x="3452648" y="151360"/>
                </a:moveTo>
                <a:cubicBezTo>
                  <a:pt x="2585544" y="60708"/>
                  <a:pt x="1718441" y="-29943"/>
                  <a:pt x="1340069" y="9471"/>
                </a:cubicBezTo>
                <a:cubicBezTo>
                  <a:pt x="961697" y="48885"/>
                  <a:pt x="1405759" y="277484"/>
                  <a:pt x="1182414" y="387843"/>
                </a:cubicBezTo>
                <a:cubicBezTo>
                  <a:pt x="959069" y="498202"/>
                  <a:pt x="479534" y="584912"/>
                  <a:pt x="0" y="67162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5" name="Multiply 59"/>
          <p:cNvSpPr/>
          <p:nvPr/>
        </p:nvSpPr>
        <p:spPr>
          <a:xfrm>
            <a:off x="3647069" y="3842749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82F66F5-FCF8-D44E-B0A9-D3CF3C65E28B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25263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Rectangle 5"/>
          <p:cNvSpPr/>
          <p:nvPr/>
        </p:nvSpPr>
        <p:spPr>
          <a:xfrm>
            <a:off x="2032000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4222749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</a:t>
            </a:r>
          </a:p>
        </p:txBody>
      </p:sp>
      <p:sp>
        <p:nvSpPr>
          <p:cNvPr id="6" name="Rectangle 7"/>
          <p:cNvSpPr/>
          <p:nvPr/>
        </p:nvSpPr>
        <p:spPr>
          <a:xfrm>
            <a:off x="6413499" y="24256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</a:t>
            </a:r>
          </a:p>
        </p:txBody>
      </p:sp>
      <p:cxnSp>
        <p:nvCxnSpPr>
          <p:cNvPr id="7" name="Straight Arrow Connector 8"/>
          <p:cNvCxnSpPr>
            <a:stCxn id="4" idx="2"/>
          </p:cNvCxnSpPr>
          <p:nvPr/>
        </p:nvCxnSpPr>
        <p:spPr>
          <a:xfrm flipH="1">
            <a:off x="2207172" y="1460500"/>
            <a:ext cx="4828" cy="2279999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/>
          <p:cNvCxnSpPr>
            <a:stCxn id="5" idx="2"/>
          </p:cNvCxnSpPr>
          <p:nvPr/>
        </p:nvCxnSpPr>
        <p:spPr>
          <a:xfrm>
            <a:off x="4402749" y="1460500"/>
            <a:ext cx="0" cy="396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0"/>
          <p:cNvCxnSpPr>
            <a:stCxn id="6" idx="2"/>
          </p:cNvCxnSpPr>
          <p:nvPr/>
        </p:nvCxnSpPr>
        <p:spPr>
          <a:xfrm>
            <a:off x="6593499" y="2794000"/>
            <a:ext cx="0" cy="258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/>
          <p:cNvSpPr/>
          <p:nvPr/>
        </p:nvSpPr>
        <p:spPr>
          <a:xfrm>
            <a:off x="3692408" y="5100862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3"/>
          <p:cNvSpPr/>
          <p:nvPr/>
        </p:nvSpPr>
        <p:spPr>
          <a:xfrm flipH="1">
            <a:off x="2207172" y="1964515"/>
            <a:ext cx="2195577" cy="331595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2649083" y="17780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1&gt;</a:t>
            </a:r>
          </a:p>
        </p:txBody>
      </p:sp>
      <p:sp>
        <p:nvSpPr>
          <p:cNvPr id="13" name="Rectangle 15"/>
          <p:cNvSpPr/>
          <p:nvPr/>
        </p:nvSpPr>
        <p:spPr>
          <a:xfrm>
            <a:off x="1450120" y="1460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1</a:t>
            </a:r>
          </a:p>
        </p:txBody>
      </p:sp>
      <p:sp>
        <p:nvSpPr>
          <p:cNvPr id="14" name="Freeform 18"/>
          <p:cNvSpPr/>
          <p:nvPr/>
        </p:nvSpPr>
        <p:spPr>
          <a:xfrm flipH="1">
            <a:off x="2211262" y="3134089"/>
            <a:ext cx="2191488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2413000" y="2281417"/>
            <a:ext cx="15875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6" name="Freeform 20"/>
          <p:cNvSpPr/>
          <p:nvPr/>
        </p:nvSpPr>
        <p:spPr>
          <a:xfrm>
            <a:off x="2212001" y="2482636"/>
            <a:ext cx="2190749" cy="24182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/>
          <p:nvPr/>
        </p:nvSpPr>
        <p:spPr>
          <a:xfrm>
            <a:off x="4773250" y="3984575"/>
            <a:ext cx="220717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1, foo&gt;</a:t>
            </a:r>
          </a:p>
        </p:txBody>
      </p:sp>
      <p:sp>
        <p:nvSpPr>
          <p:cNvPr id="18" name="Freeform 23"/>
          <p:cNvSpPr/>
          <p:nvPr/>
        </p:nvSpPr>
        <p:spPr>
          <a:xfrm flipH="1">
            <a:off x="4402748" y="4178723"/>
            <a:ext cx="2196334" cy="268000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9" name="Rectangle 24"/>
          <p:cNvSpPr/>
          <p:nvPr/>
        </p:nvSpPr>
        <p:spPr>
          <a:xfrm>
            <a:off x="2554443" y="2982406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1,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0" name="Rectangle 26"/>
          <p:cNvSpPr/>
          <p:nvPr/>
        </p:nvSpPr>
        <p:spPr>
          <a:xfrm>
            <a:off x="4826000" y="34925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2&gt;</a:t>
            </a:r>
          </a:p>
        </p:txBody>
      </p:sp>
      <p:sp>
        <p:nvSpPr>
          <p:cNvPr id="21" name="Freeform 28"/>
          <p:cNvSpPr/>
          <p:nvPr/>
        </p:nvSpPr>
        <p:spPr>
          <a:xfrm>
            <a:off x="4393991" y="3685000"/>
            <a:ext cx="2199509" cy="31550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1745904" y="3048693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1761231" y="2537404"/>
            <a:ext cx="461269" cy="381502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4" name="Freeform 44"/>
          <p:cNvSpPr/>
          <p:nvPr/>
        </p:nvSpPr>
        <p:spPr>
          <a:xfrm>
            <a:off x="1745903" y="1884454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5" name="Rectangle 46"/>
          <p:cNvSpPr/>
          <p:nvPr/>
        </p:nvSpPr>
        <p:spPr>
          <a:xfrm>
            <a:off x="6599084" y="2984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2</a:t>
            </a:r>
          </a:p>
        </p:txBody>
      </p:sp>
      <p:sp>
        <p:nvSpPr>
          <p:cNvPr id="26" name="Freeform 47"/>
          <p:cNvSpPr/>
          <p:nvPr/>
        </p:nvSpPr>
        <p:spPr>
          <a:xfrm>
            <a:off x="4393990" y="4716166"/>
            <a:ext cx="2199509" cy="283297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Rectangle 48"/>
          <p:cNvSpPr/>
          <p:nvPr/>
        </p:nvSpPr>
        <p:spPr>
          <a:xfrm>
            <a:off x="4625656" y="4508500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2,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8" name="Freeform 49"/>
          <p:cNvSpPr/>
          <p:nvPr/>
        </p:nvSpPr>
        <p:spPr>
          <a:xfrm flipH="1">
            <a:off x="6604000" y="4635500"/>
            <a:ext cx="382533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9" name="Freeform 50"/>
          <p:cNvSpPr/>
          <p:nvPr/>
        </p:nvSpPr>
        <p:spPr>
          <a:xfrm flipH="1">
            <a:off x="6604000" y="4191000"/>
            <a:ext cx="381273" cy="393278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0" name="Freeform 51"/>
          <p:cNvSpPr/>
          <p:nvPr/>
        </p:nvSpPr>
        <p:spPr>
          <a:xfrm flipH="1">
            <a:off x="6602740" y="3619628"/>
            <a:ext cx="509260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pic>
        <p:nvPicPr>
          <p:cNvPr id="31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20" y="3556000"/>
            <a:ext cx="684280" cy="68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reeform 53"/>
          <p:cNvSpPr/>
          <p:nvPr/>
        </p:nvSpPr>
        <p:spPr>
          <a:xfrm>
            <a:off x="2220311" y="1651000"/>
            <a:ext cx="3093434" cy="315406"/>
          </a:xfrm>
          <a:custGeom>
            <a:avLst/>
            <a:gdLst>
              <a:gd name="connsiteX0" fmla="*/ 0 w 3957145"/>
              <a:gd name="connsiteY0" fmla="*/ 378487 h 378487"/>
              <a:gd name="connsiteX1" fmla="*/ 2065283 w 3957145"/>
              <a:gd name="connsiteY1" fmla="*/ 114 h 378487"/>
              <a:gd name="connsiteX2" fmla="*/ 3957145 w 3957145"/>
              <a:gd name="connsiteY2" fmla="*/ 346956 h 37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7145" h="378487">
                <a:moveTo>
                  <a:pt x="0" y="378487"/>
                </a:moveTo>
                <a:cubicBezTo>
                  <a:pt x="702879" y="191928"/>
                  <a:pt x="1405759" y="5369"/>
                  <a:pt x="2065283" y="114"/>
                </a:cubicBezTo>
                <a:cubicBezTo>
                  <a:pt x="2724807" y="-5141"/>
                  <a:pt x="3340976" y="170907"/>
                  <a:pt x="3957145" y="34695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3" name="Multiply 54"/>
          <p:cNvSpPr/>
          <p:nvPr/>
        </p:nvSpPr>
        <p:spPr>
          <a:xfrm>
            <a:off x="4766627" y="1651000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4" name="Freeform 58"/>
          <p:cNvSpPr/>
          <p:nvPr/>
        </p:nvSpPr>
        <p:spPr>
          <a:xfrm>
            <a:off x="3556000" y="3427631"/>
            <a:ext cx="3037498" cy="636369"/>
          </a:xfrm>
          <a:custGeom>
            <a:avLst/>
            <a:gdLst>
              <a:gd name="connsiteX0" fmla="*/ 3452648 w 3452648"/>
              <a:gd name="connsiteY0" fmla="*/ 151360 h 671623"/>
              <a:gd name="connsiteX1" fmla="*/ 1340069 w 3452648"/>
              <a:gd name="connsiteY1" fmla="*/ 9471 h 671623"/>
              <a:gd name="connsiteX2" fmla="*/ 1182414 w 3452648"/>
              <a:gd name="connsiteY2" fmla="*/ 387843 h 671623"/>
              <a:gd name="connsiteX3" fmla="*/ 0 w 3452648"/>
              <a:gd name="connsiteY3" fmla="*/ 671623 h 6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2648" h="671623">
                <a:moveTo>
                  <a:pt x="3452648" y="151360"/>
                </a:moveTo>
                <a:cubicBezTo>
                  <a:pt x="2585544" y="60708"/>
                  <a:pt x="1718441" y="-29943"/>
                  <a:pt x="1340069" y="9471"/>
                </a:cubicBezTo>
                <a:cubicBezTo>
                  <a:pt x="961697" y="48885"/>
                  <a:pt x="1405759" y="277484"/>
                  <a:pt x="1182414" y="387843"/>
                </a:cubicBezTo>
                <a:cubicBezTo>
                  <a:pt x="959069" y="498202"/>
                  <a:pt x="479534" y="584912"/>
                  <a:pt x="0" y="67162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5" name="Multiply 59"/>
          <p:cNvSpPr/>
          <p:nvPr/>
        </p:nvSpPr>
        <p:spPr>
          <a:xfrm>
            <a:off x="3647069" y="3842749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7A36C30-1A99-DC4C-A225-58A12041D49F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1083190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90553-B0EE-8DC2-2ED2-645E4621D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A658D8-5F6E-DDE6-EFBD-22832F1EA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Inside of </a:t>
            </a:r>
            <a:r>
              <a:rPr lang="en-US" altLang="zh-CN" dirty="0" err="1"/>
              <a:t>Paxos</a:t>
            </a:r>
            <a:endParaRPr lang="zh-CN" altLang="en-US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CB580F4-E5A8-B376-DEEA-E5728598A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6500"/>
            <a:ext cx="7861300" cy="4508500"/>
          </a:xfrm>
        </p:spPr>
        <p:txBody>
          <a:bodyPr>
            <a:no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 the value V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chosen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receives a majority &lt;promise, …&gt;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majority acceptors receive &lt;accept, N, V&gt;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receives a majority &lt;accepted, …&gt;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acceptor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after sending promise?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Must remember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acceptor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after receiving accept?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Must remember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leader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while sending accept?</a:t>
            </a: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Propose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again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03CA42B-CADF-BA14-DFA8-CB3EF556DD37}"/>
              </a:ext>
            </a:extLst>
          </p:cNvPr>
          <p:cNvSpPr/>
          <p:nvPr/>
        </p:nvSpPr>
        <p:spPr>
          <a:xfrm>
            <a:off x="825500" y="2408862"/>
            <a:ext cx="5510645" cy="360040"/>
          </a:xfrm>
          <a:prstGeom prst="rect">
            <a:avLst/>
          </a:prstGeom>
          <a:noFill/>
          <a:ln w="12700">
            <a:solidFill>
              <a:srgbClr val="FF00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D2B8A5BA-0FC7-B227-3D88-0C10800CCE03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86097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60F2F7-514D-D740-8BB7-9AB5C2AB9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288F18-1673-1A42-919A-12245F80C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Does single-decree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works fine for our view server example? </a:t>
            </a:r>
          </a:p>
          <a:p>
            <a:pPr lvl="1"/>
            <a:r>
              <a:rPr kumimoji="1" lang="en-US" altLang="zh-CN" dirty="0"/>
              <a:t>When can it go wrong? Accepting a single value is not enough (because view can change)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F686E9-C9DA-ED4E-A5D2-D86EF62C0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063FEB2C-1543-DF4E-9077-75DB46571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497" y="2029750"/>
            <a:ext cx="6252796" cy="2530201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294420C3-D8A5-E949-B5A6-F7594E503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5961" y="4027946"/>
            <a:ext cx="2452077" cy="1458188"/>
          </a:xfrm>
          <a:prstGeom prst="rect">
            <a:avLst/>
          </a:prstGeom>
        </p:spPr>
      </p:pic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687DB429-EA20-3443-B04D-2D1F533AF030}"/>
              </a:ext>
            </a:extLst>
          </p:cNvPr>
          <p:cNvCxnSpPr/>
          <p:nvPr/>
        </p:nvCxnSpPr>
        <p:spPr>
          <a:xfrm flipH="1">
            <a:off x="3345961" y="3525715"/>
            <a:ext cx="830385" cy="5022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5C2F4569-5469-1741-9D32-87BF46F80CC7}"/>
              </a:ext>
            </a:extLst>
          </p:cNvPr>
          <p:cNvCxnSpPr>
            <a:cxnSpLocks/>
          </p:cNvCxnSpPr>
          <p:nvPr/>
        </p:nvCxnSpPr>
        <p:spPr>
          <a:xfrm>
            <a:off x="4765040" y="3525715"/>
            <a:ext cx="1023913" cy="5022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354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Multi-</a:t>
            </a:r>
            <a:r>
              <a:rPr lang="en-US" altLang="zh-CN" kern="0" dirty="0" err="1">
                <a:solidFill>
                  <a:srgbClr val="C00000"/>
                </a:solidFill>
                <a:ea typeface="+mn-ea"/>
              </a:rPr>
              <a:t>Paxos</a:t>
            </a:r>
            <a:endParaRPr lang="en-US" altLang="zh-CN" kern="0" dirty="0">
              <a:solidFill>
                <a:srgbClr val="C00000"/>
              </a:solidFill>
              <a:ea typeface="+mn-ea"/>
            </a:endParaRPr>
          </a:p>
          <a:p>
            <a:pPr algn="ctr"/>
            <a:r>
              <a:rPr lang="en-US" altLang="zh-CN" sz="2600" b="0" kern="0" dirty="0">
                <a:solidFill>
                  <a:srgbClr val="C00000"/>
                </a:solidFill>
                <a:ea typeface="+mn-ea"/>
              </a:rPr>
              <a:t>Agree on a sequence of values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1907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325CAA-C767-A8E4-237F-DCCA32907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Single-decree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vs.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614B1C-600C-9BB9-10EB-E7ABC3574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FA93005E-BDE5-4B74-3308-5BD2C36909D4}"/>
              </a:ext>
            </a:extLst>
          </p:cNvPr>
          <p:cNvSpPr/>
          <p:nvPr/>
        </p:nvSpPr>
        <p:spPr>
          <a:xfrm>
            <a:off x="1118320" y="2653928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E1FF08EA-D577-C24A-C1A8-0598EFB9DE6E}"/>
              </a:ext>
            </a:extLst>
          </p:cNvPr>
          <p:cNvSpPr/>
          <p:nvPr/>
        </p:nvSpPr>
        <p:spPr>
          <a:xfrm>
            <a:off x="1118320" y="3161928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DD8EA9DB-1196-7BDB-DD2A-7126580AE205}"/>
              </a:ext>
            </a:extLst>
          </p:cNvPr>
          <p:cNvSpPr/>
          <p:nvPr/>
        </p:nvSpPr>
        <p:spPr>
          <a:xfrm>
            <a:off x="1118320" y="3669928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69F75E3-55B8-E204-6EDF-4CAE67F2D714}"/>
              </a:ext>
            </a:extLst>
          </p:cNvPr>
          <p:cNvSpPr/>
          <p:nvPr/>
        </p:nvSpPr>
        <p:spPr>
          <a:xfrm>
            <a:off x="927820" y="2209428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9" name="Rounded Rectangle 19">
            <a:extLst>
              <a:ext uri="{FF2B5EF4-FFF2-40B4-BE49-F238E27FC236}">
                <a16:creationId xmlns:a16="http://schemas.microsoft.com/office/drawing/2014/main" id="{1C4E24A4-1DD2-443C-1BA1-3B3DEFB0CE74}"/>
              </a:ext>
            </a:extLst>
          </p:cNvPr>
          <p:cNvSpPr/>
          <p:nvPr/>
        </p:nvSpPr>
        <p:spPr>
          <a:xfrm>
            <a:off x="2042716" y="1408428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Straight Arrow Connector 20">
            <a:extLst>
              <a:ext uri="{FF2B5EF4-FFF2-40B4-BE49-F238E27FC236}">
                <a16:creationId xmlns:a16="http://schemas.microsoft.com/office/drawing/2014/main" id="{F045124E-E257-B03E-13CF-AB232005A343}"/>
              </a:ext>
            </a:extLst>
          </p:cNvPr>
          <p:cNvCxnSpPr>
            <a:stCxn id="9" idx="2"/>
          </p:cNvCxnSpPr>
          <p:nvPr/>
        </p:nvCxnSpPr>
        <p:spPr>
          <a:xfrm flipH="1">
            <a:off x="2378320" y="1828428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Rectangle 6">
            <a:extLst>
              <a:ext uri="{FF2B5EF4-FFF2-40B4-BE49-F238E27FC236}">
                <a16:creationId xmlns:a16="http://schemas.microsoft.com/office/drawing/2014/main" id="{6B9B1408-4A5F-7023-EAF1-12D79780AEFB}"/>
              </a:ext>
            </a:extLst>
          </p:cNvPr>
          <p:cNvSpPr/>
          <p:nvPr/>
        </p:nvSpPr>
        <p:spPr>
          <a:xfrm>
            <a:off x="3923928" y="2209428"/>
            <a:ext cx="4074789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CC7ED22A-4A07-40A9-5829-4AB08314111A}"/>
              </a:ext>
            </a:extLst>
          </p:cNvPr>
          <p:cNvSpPr/>
          <p:nvPr/>
        </p:nvSpPr>
        <p:spPr>
          <a:xfrm>
            <a:off x="5038825" y="1408428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20">
            <a:extLst>
              <a:ext uri="{FF2B5EF4-FFF2-40B4-BE49-F238E27FC236}">
                <a16:creationId xmlns:a16="http://schemas.microsoft.com/office/drawing/2014/main" id="{2BDC8A3F-A82B-713D-5C53-560CD465A7E4}"/>
              </a:ext>
            </a:extLst>
          </p:cNvPr>
          <p:cNvCxnSpPr>
            <a:stCxn id="15" idx="2"/>
          </p:cNvCxnSpPr>
          <p:nvPr/>
        </p:nvCxnSpPr>
        <p:spPr>
          <a:xfrm flipH="1">
            <a:off x="5374429" y="1828428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TextBox 244">
            <a:extLst>
              <a:ext uri="{FF2B5EF4-FFF2-40B4-BE49-F238E27FC236}">
                <a16:creationId xmlns:a16="http://schemas.microsoft.com/office/drawing/2014/main" id="{4D5C825A-64D6-57D5-7991-7658C3B331DF}"/>
              </a:ext>
            </a:extLst>
          </p:cNvPr>
          <p:cNvSpPr txBox="1"/>
          <p:nvPr/>
        </p:nvSpPr>
        <p:spPr>
          <a:xfrm>
            <a:off x="541464" y="4374262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Single-decree </a:t>
            </a:r>
            <a:r>
              <a:rPr lang="en-US" b="1" dirty="0" err="1"/>
              <a:t>Paxos</a:t>
            </a:r>
            <a:r>
              <a:rPr lang="en-US" b="1" dirty="0"/>
              <a:t> </a:t>
            </a:r>
          </a:p>
        </p:txBody>
      </p:sp>
      <p:sp>
        <p:nvSpPr>
          <p:cNvPr id="24" name="TextBox 244">
            <a:extLst>
              <a:ext uri="{FF2B5EF4-FFF2-40B4-BE49-F238E27FC236}">
                <a16:creationId xmlns:a16="http://schemas.microsoft.com/office/drawing/2014/main" id="{9748B21B-FB45-EE5D-E500-C61C3ED2B3E7}"/>
              </a:ext>
            </a:extLst>
          </p:cNvPr>
          <p:cNvSpPr txBox="1"/>
          <p:nvPr/>
        </p:nvSpPr>
        <p:spPr>
          <a:xfrm>
            <a:off x="5325889" y="5116802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Multi-</a:t>
            </a:r>
            <a:r>
              <a:rPr lang="en-US" b="1" dirty="0" err="1"/>
              <a:t>Paxos</a:t>
            </a:r>
            <a:r>
              <a:rPr lang="en-US" b="1" dirty="0"/>
              <a:t> 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BC0D198-79DA-B374-9755-1BAEB96E06CB}"/>
              </a:ext>
            </a:extLst>
          </p:cNvPr>
          <p:cNvSpPr/>
          <p:nvPr/>
        </p:nvSpPr>
        <p:spPr>
          <a:xfrm>
            <a:off x="3923928" y="2423761"/>
            <a:ext cx="1500199" cy="1876802"/>
          </a:xfrm>
          <a:prstGeom prst="rect">
            <a:avLst/>
          </a:prstGeom>
          <a:noFill/>
          <a:ln w="285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8D7477D-4622-B7C5-DD27-53DD2FC0B969}"/>
              </a:ext>
            </a:extLst>
          </p:cNvPr>
          <p:cNvSpPr/>
          <p:nvPr/>
        </p:nvSpPr>
        <p:spPr>
          <a:xfrm>
            <a:off x="5462564" y="2427987"/>
            <a:ext cx="1341175" cy="1876802"/>
          </a:xfrm>
          <a:prstGeom prst="rect">
            <a:avLst/>
          </a:prstGeom>
          <a:noFill/>
          <a:ln w="285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9BB2201-CFBD-3B21-58F0-74BA32A6B764}"/>
              </a:ext>
            </a:extLst>
          </p:cNvPr>
          <p:cNvSpPr/>
          <p:nvPr/>
        </p:nvSpPr>
        <p:spPr>
          <a:xfrm>
            <a:off x="6869901" y="2413566"/>
            <a:ext cx="1446516" cy="1876802"/>
          </a:xfrm>
          <a:prstGeom prst="rect">
            <a:avLst/>
          </a:prstGeom>
          <a:noFill/>
          <a:ln w="285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TextBox 244">
            <a:extLst>
              <a:ext uri="{FF2B5EF4-FFF2-40B4-BE49-F238E27FC236}">
                <a16:creationId xmlns:a16="http://schemas.microsoft.com/office/drawing/2014/main" id="{E104C871-56EC-B05C-78A2-C09E246BC678}"/>
              </a:ext>
            </a:extLst>
          </p:cNvPr>
          <p:cNvSpPr txBox="1"/>
          <p:nvPr/>
        </p:nvSpPr>
        <p:spPr>
          <a:xfrm>
            <a:off x="3627988" y="4430501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Single-decree</a:t>
            </a:r>
          </a:p>
          <a:p>
            <a:pPr algn="ctr"/>
            <a:r>
              <a:rPr lang="en-US" b="1" dirty="0"/>
              <a:t>instance for 0</a:t>
            </a:r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4729C8F8-3701-B62D-05EF-4BFFDCF18F56}"/>
              </a:ext>
            </a:extLst>
          </p:cNvPr>
          <p:cNvSpPr/>
          <p:nvPr/>
        </p:nvSpPr>
        <p:spPr>
          <a:xfrm>
            <a:off x="7244919" y="85000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01ED2745-4592-FCC1-473B-BF2301A0ED8B}"/>
              </a:ext>
            </a:extLst>
          </p:cNvPr>
          <p:cNvSpPr/>
          <p:nvPr/>
        </p:nvSpPr>
        <p:spPr>
          <a:xfrm>
            <a:off x="7625919" y="85000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32" name="TextBox 45">
            <a:extLst>
              <a:ext uri="{FF2B5EF4-FFF2-40B4-BE49-F238E27FC236}">
                <a16:creationId xmlns:a16="http://schemas.microsoft.com/office/drawing/2014/main" id="{A85459B2-94E5-CF56-B7BD-82FBB9248BFC}"/>
              </a:ext>
            </a:extLst>
          </p:cNvPr>
          <p:cNvSpPr txBox="1"/>
          <p:nvPr/>
        </p:nvSpPr>
        <p:spPr>
          <a:xfrm>
            <a:off x="6673419" y="906985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Log</a:t>
            </a:r>
            <a:endParaRPr lang="en-US" baseline="-25000" dirty="0"/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4E790CFF-D0C7-C361-79A5-2B9F92A39583}"/>
              </a:ext>
            </a:extLst>
          </p:cNvPr>
          <p:cNvSpPr txBox="1"/>
          <p:nvPr/>
        </p:nvSpPr>
        <p:spPr>
          <a:xfrm>
            <a:off x="7295967" y="40312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736CE045-9111-60E4-FC6C-E0F111509F3C}"/>
              </a:ext>
            </a:extLst>
          </p:cNvPr>
          <p:cNvSpPr txBox="1"/>
          <p:nvPr/>
        </p:nvSpPr>
        <p:spPr>
          <a:xfrm>
            <a:off x="7676967" y="40312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CF36D3AC-E9DB-71D2-43A6-4BF006E7D1E5}"/>
              </a:ext>
            </a:extLst>
          </p:cNvPr>
          <p:cNvSpPr txBox="1"/>
          <p:nvPr/>
        </p:nvSpPr>
        <p:spPr>
          <a:xfrm>
            <a:off x="8248467" y="40312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35563C99-59BE-8B79-9652-96BADCEE8344}"/>
              </a:ext>
            </a:extLst>
          </p:cNvPr>
          <p:cNvSpPr/>
          <p:nvPr/>
        </p:nvSpPr>
        <p:spPr>
          <a:xfrm>
            <a:off x="8129975" y="85000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38" name="TextBox 244">
            <a:extLst>
              <a:ext uri="{FF2B5EF4-FFF2-40B4-BE49-F238E27FC236}">
                <a16:creationId xmlns:a16="http://schemas.microsoft.com/office/drawing/2014/main" id="{04B6E019-2D72-931F-1901-3EBDABC0E54D}"/>
              </a:ext>
            </a:extLst>
          </p:cNvPr>
          <p:cNvSpPr txBox="1"/>
          <p:nvPr/>
        </p:nvSpPr>
        <p:spPr>
          <a:xfrm>
            <a:off x="5391633" y="4430501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Single-decree</a:t>
            </a:r>
          </a:p>
          <a:p>
            <a:pPr algn="ctr"/>
            <a:r>
              <a:rPr lang="en-US" b="1" dirty="0"/>
              <a:t>instance for 1</a:t>
            </a:r>
          </a:p>
        </p:txBody>
      </p:sp>
      <p:sp>
        <p:nvSpPr>
          <p:cNvPr id="39" name="TextBox 244">
            <a:extLst>
              <a:ext uri="{FF2B5EF4-FFF2-40B4-BE49-F238E27FC236}">
                <a16:creationId xmlns:a16="http://schemas.microsoft.com/office/drawing/2014/main" id="{B5739920-2ED6-79DB-DF32-C29848541B8E}"/>
              </a:ext>
            </a:extLst>
          </p:cNvPr>
          <p:cNvSpPr txBox="1"/>
          <p:nvPr/>
        </p:nvSpPr>
        <p:spPr>
          <a:xfrm>
            <a:off x="7209016" y="4430501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Single-decree</a:t>
            </a:r>
          </a:p>
          <a:p>
            <a:pPr algn="ctr"/>
            <a:r>
              <a:rPr lang="en-US" b="1" dirty="0"/>
              <a:t>instance for 2</a:t>
            </a:r>
          </a:p>
        </p:txBody>
      </p:sp>
      <p:sp>
        <p:nvSpPr>
          <p:cNvPr id="53" name="Rectangle 6">
            <a:extLst>
              <a:ext uri="{FF2B5EF4-FFF2-40B4-BE49-F238E27FC236}">
                <a16:creationId xmlns:a16="http://schemas.microsoft.com/office/drawing/2014/main" id="{5E944A42-2C26-F1E7-1077-AB1F5E02F4A8}"/>
              </a:ext>
            </a:extLst>
          </p:cNvPr>
          <p:cNvSpPr/>
          <p:nvPr/>
        </p:nvSpPr>
        <p:spPr>
          <a:xfrm>
            <a:off x="1345932" y="2319668"/>
            <a:ext cx="1651000" cy="170142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50" name="Rounded Rectangle 3">
            <a:extLst>
              <a:ext uri="{FF2B5EF4-FFF2-40B4-BE49-F238E27FC236}">
                <a16:creationId xmlns:a16="http://schemas.microsoft.com/office/drawing/2014/main" id="{CA6C5D34-670E-6FEC-84ED-4C7A378DA6AB}"/>
              </a:ext>
            </a:extLst>
          </p:cNvPr>
          <p:cNvSpPr/>
          <p:nvPr/>
        </p:nvSpPr>
        <p:spPr>
          <a:xfrm>
            <a:off x="1570430" y="2517928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" name="Rounded Rectangle 4">
            <a:extLst>
              <a:ext uri="{FF2B5EF4-FFF2-40B4-BE49-F238E27FC236}">
                <a16:creationId xmlns:a16="http://schemas.microsoft.com/office/drawing/2014/main" id="{45A9E3C3-980D-F3F0-4096-8AF6790C2BED}"/>
              </a:ext>
            </a:extLst>
          </p:cNvPr>
          <p:cNvSpPr/>
          <p:nvPr/>
        </p:nvSpPr>
        <p:spPr>
          <a:xfrm>
            <a:off x="1570430" y="3025928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2" name="Rounded Rectangle 5">
            <a:extLst>
              <a:ext uri="{FF2B5EF4-FFF2-40B4-BE49-F238E27FC236}">
                <a16:creationId xmlns:a16="http://schemas.microsoft.com/office/drawing/2014/main" id="{7094AC2E-E9B6-44D7-2E5A-B5D9C0742AA1}"/>
              </a:ext>
            </a:extLst>
          </p:cNvPr>
          <p:cNvSpPr/>
          <p:nvPr/>
        </p:nvSpPr>
        <p:spPr>
          <a:xfrm>
            <a:off x="1570430" y="3533928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A684EEA9-EC3E-EFC6-9B11-57B98EC99706}"/>
              </a:ext>
            </a:extLst>
          </p:cNvPr>
          <p:cNvGrpSpPr/>
          <p:nvPr/>
        </p:nvGrpSpPr>
        <p:grpSpPr>
          <a:xfrm>
            <a:off x="1764044" y="2501884"/>
            <a:ext cx="1651000" cy="1701428"/>
            <a:chOff x="2112034" y="2896716"/>
            <a:chExt cx="1651000" cy="1701428"/>
          </a:xfrm>
        </p:grpSpPr>
        <p:sp>
          <p:nvSpPr>
            <p:cNvPr id="54" name="Rectangle 6">
              <a:extLst>
                <a:ext uri="{FF2B5EF4-FFF2-40B4-BE49-F238E27FC236}">
                  <a16:creationId xmlns:a16="http://schemas.microsoft.com/office/drawing/2014/main" id="{4673AB05-4958-AEB3-7652-107D0D591860}"/>
                </a:ext>
              </a:extLst>
            </p:cNvPr>
            <p:cNvSpPr/>
            <p:nvPr/>
          </p:nvSpPr>
          <p:spPr>
            <a:xfrm>
              <a:off x="2112034" y="2896716"/>
              <a:ext cx="1651000" cy="17014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55" name="Rounded Rectangle 3">
              <a:extLst>
                <a:ext uri="{FF2B5EF4-FFF2-40B4-BE49-F238E27FC236}">
                  <a16:creationId xmlns:a16="http://schemas.microsoft.com/office/drawing/2014/main" id="{5B4AFFF0-E597-CDC8-E5BF-731E5367DAFC}"/>
                </a:ext>
              </a:extLst>
            </p:cNvPr>
            <p:cNvSpPr/>
            <p:nvPr/>
          </p:nvSpPr>
          <p:spPr>
            <a:xfrm>
              <a:off x="2302534" y="3074144"/>
              <a:ext cx="1260000" cy="390000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Proposer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4">
              <a:extLst>
                <a:ext uri="{FF2B5EF4-FFF2-40B4-BE49-F238E27FC236}">
                  <a16:creationId xmlns:a16="http://schemas.microsoft.com/office/drawing/2014/main" id="{8E87464D-5C8D-33B2-BD9D-CC758DF74607}"/>
                </a:ext>
              </a:extLst>
            </p:cNvPr>
            <p:cNvSpPr/>
            <p:nvPr/>
          </p:nvSpPr>
          <p:spPr>
            <a:xfrm>
              <a:off x="2302534" y="3582144"/>
              <a:ext cx="1260000" cy="390000"/>
            </a:xfrm>
            <a:prstGeom prst="roundRect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Acceptor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5">
              <a:extLst>
                <a:ext uri="{FF2B5EF4-FFF2-40B4-BE49-F238E27FC236}">
                  <a16:creationId xmlns:a16="http://schemas.microsoft.com/office/drawing/2014/main" id="{131217F8-9156-B5B5-2084-3959195600C0}"/>
                </a:ext>
              </a:extLst>
            </p:cNvPr>
            <p:cNvSpPr/>
            <p:nvPr/>
          </p:nvSpPr>
          <p:spPr>
            <a:xfrm>
              <a:off x="2302534" y="4090144"/>
              <a:ext cx="1260000" cy="390000"/>
            </a:xfrm>
            <a:prstGeom prst="round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Learner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59" name="图片 58">
            <a:extLst>
              <a:ext uri="{FF2B5EF4-FFF2-40B4-BE49-F238E27FC236}">
                <a16:creationId xmlns:a16="http://schemas.microsoft.com/office/drawing/2014/main" id="{1C72A17F-4912-3003-B3FB-5F23E1F18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952" y="2618260"/>
            <a:ext cx="1736149" cy="1446791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9AE4BDA5-38BC-C317-16B0-4258BCEA5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7465" y="2618260"/>
            <a:ext cx="1736149" cy="1446791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F5F53CA4-2D8D-2D9F-6F36-D1C5729C0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652" y="2628571"/>
            <a:ext cx="1736149" cy="144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28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1A5F1-DFBC-DF79-ACED-4CE745829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AD781C-8DFA-5FBC-64E4-E37F3F5D4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DDF7C35-86DB-674F-6B50-B74716E10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Note</a:t>
            </a:r>
          </a:p>
          <a:p>
            <a:pPr algn="ctr"/>
            <a:r>
              <a:rPr lang="en-US" altLang="zh-CN" sz="2600" b="0" kern="0" dirty="0">
                <a:solidFill>
                  <a:srgbClr val="C00000"/>
                </a:solidFill>
                <a:ea typeface="+mn-ea"/>
              </a:rPr>
              <a:t>The proposers/acceptors can of different instances can be  on the same machine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5D19FA9-C93E-31D8-B8EF-9D575B72FAF3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4540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C269-3616-6D4F-92CE-0F76A00BF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E29445-62E2-1041-B852-0A640849D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72688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Server simultaneously acts as proposer, acceptor &amp; learner</a:t>
            </a:r>
          </a:p>
          <a:p>
            <a:r>
              <a:rPr kumimoji="1" lang="en-US" altLang="zh-CN" dirty="0"/>
              <a:t>Example</a:t>
            </a:r>
          </a:p>
          <a:p>
            <a:pPr lvl="1"/>
            <a:r>
              <a:rPr kumimoji="1" lang="en-US" altLang="zh-CN" dirty="0"/>
              <a:t>Suppose we want to append an entry to the log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AE23A1-3DB5-0745-9094-FF64D4A49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7E660773-94E2-2E77-DB98-DCEB263CBE70}"/>
              </a:ext>
            </a:extLst>
          </p:cNvPr>
          <p:cNvSpPr/>
          <p:nvPr/>
        </p:nvSpPr>
        <p:spPr>
          <a:xfrm>
            <a:off x="1039044" y="34721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9054FE4-981F-55B4-4F9D-9C90EE4C216A}"/>
              </a:ext>
            </a:extLst>
          </p:cNvPr>
          <p:cNvSpPr/>
          <p:nvPr/>
        </p:nvSpPr>
        <p:spPr>
          <a:xfrm>
            <a:off x="1420044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23" name="TextBox 45">
            <a:extLst>
              <a:ext uri="{FF2B5EF4-FFF2-40B4-BE49-F238E27FC236}">
                <a16:creationId xmlns:a16="http://schemas.microsoft.com/office/drawing/2014/main" id="{25878643-01E0-EEF0-5D64-79F82F8A3692}"/>
              </a:ext>
            </a:extLst>
          </p:cNvPr>
          <p:cNvSpPr txBox="1"/>
          <p:nvPr/>
        </p:nvSpPr>
        <p:spPr>
          <a:xfrm>
            <a:off x="467544" y="352910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5F53E3F1-52DA-8865-9824-6B41A366C18F}"/>
              </a:ext>
            </a:extLst>
          </p:cNvPr>
          <p:cNvSpPr txBox="1"/>
          <p:nvPr/>
        </p:nvSpPr>
        <p:spPr>
          <a:xfrm>
            <a:off x="10900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82DBEDBC-43EF-7482-3C86-8F1114297702}"/>
              </a:ext>
            </a:extLst>
          </p:cNvPr>
          <p:cNvSpPr txBox="1"/>
          <p:nvPr/>
        </p:nvSpPr>
        <p:spPr>
          <a:xfrm>
            <a:off x="14710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F51F80B1-CEE1-4C39-16EB-0ACD8845FC3F}"/>
              </a:ext>
            </a:extLst>
          </p:cNvPr>
          <p:cNvSpPr txBox="1"/>
          <p:nvPr/>
        </p:nvSpPr>
        <p:spPr>
          <a:xfrm>
            <a:off x="20425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EC7B1C0B-7781-A636-3CF8-30C2224C7F2E}"/>
              </a:ext>
            </a:extLst>
          </p:cNvPr>
          <p:cNvSpPr/>
          <p:nvPr/>
        </p:nvSpPr>
        <p:spPr>
          <a:xfrm>
            <a:off x="1924100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39" name="Rectangle 15">
            <a:extLst>
              <a:ext uri="{FF2B5EF4-FFF2-40B4-BE49-F238E27FC236}">
                <a16:creationId xmlns:a16="http://schemas.microsoft.com/office/drawing/2014/main" id="{74205803-241F-C712-4D47-6800F9850EE5}"/>
              </a:ext>
            </a:extLst>
          </p:cNvPr>
          <p:cNvSpPr/>
          <p:nvPr/>
        </p:nvSpPr>
        <p:spPr>
          <a:xfrm>
            <a:off x="1039044" y="414504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EF2BD22F-1801-3BF0-BACB-9FCB59C4DE56}"/>
              </a:ext>
            </a:extLst>
          </p:cNvPr>
          <p:cNvSpPr/>
          <p:nvPr/>
        </p:nvSpPr>
        <p:spPr>
          <a:xfrm>
            <a:off x="1420044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44" name="TextBox 45">
            <a:extLst>
              <a:ext uri="{FF2B5EF4-FFF2-40B4-BE49-F238E27FC236}">
                <a16:creationId xmlns:a16="http://schemas.microsoft.com/office/drawing/2014/main" id="{1B309686-7349-C02E-5D0D-19E1267B18E1}"/>
              </a:ext>
            </a:extLst>
          </p:cNvPr>
          <p:cNvSpPr txBox="1"/>
          <p:nvPr/>
        </p:nvSpPr>
        <p:spPr>
          <a:xfrm>
            <a:off x="467544" y="420202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49" name="Rectangle 16">
            <a:extLst>
              <a:ext uri="{FF2B5EF4-FFF2-40B4-BE49-F238E27FC236}">
                <a16:creationId xmlns:a16="http://schemas.microsoft.com/office/drawing/2014/main" id="{BAF1AF17-761E-9F9C-E816-042E692FCCCF}"/>
              </a:ext>
            </a:extLst>
          </p:cNvPr>
          <p:cNvSpPr/>
          <p:nvPr/>
        </p:nvSpPr>
        <p:spPr>
          <a:xfrm>
            <a:off x="1924100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51" name="Rectangle 15">
            <a:extLst>
              <a:ext uri="{FF2B5EF4-FFF2-40B4-BE49-F238E27FC236}">
                <a16:creationId xmlns:a16="http://schemas.microsoft.com/office/drawing/2014/main" id="{BA3D3A5D-1494-2E58-030B-FA88E363B696}"/>
              </a:ext>
            </a:extLst>
          </p:cNvPr>
          <p:cNvSpPr/>
          <p:nvPr/>
        </p:nvSpPr>
        <p:spPr>
          <a:xfrm>
            <a:off x="1039044" y="481796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53" name="Rectangle 16">
            <a:extLst>
              <a:ext uri="{FF2B5EF4-FFF2-40B4-BE49-F238E27FC236}">
                <a16:creationId xmlns:a16="http://schemas.microsoft.com/office/drawing/2014/main" id="{8D366D57-36E9-BE51-A8E4-7985AD8AFB5B}"/>
              </a:ext>
            </a:extLst>
          </p:cNvPr>
          <p:cNvSpPr/>
          <p:nvPr/>
        </p:nvSpPr>
        <p:spPr>
          <a:xfrm>
            <a:off x="1420044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55" name="TextBox 45">
            <a:extLst>
              <a:ext uri="{FF2B5EF4-FFF2-40B4-BE49-F238E27FC236}">
                <a16:creationId xmlns:a16="http://schemas.microsoft.com/office/drawing/2014/main" id="{D34C9AB5-5420-72A0-5325-F4467D4FAF39}"/>
              </a:ext>
            </a:extLst>
          </p:cNvPr>
          <p:cNvSpPr txBox="1"/>
          <p:nvPr/>
        </p:nvSpPr>
        <p:spPr>
          <a:xfrm>
            <a:off x="467544" y="487494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60" name="Rectangle 16">
            <a:extLst>
              <a:ext uri="{FF2B5EF4-FFF2-40B4-BE49-F238E27FC236}">
                <a16:creationId xmlns:a16="http://schemas.microsoft.com/office/drawing/2014/main" id="{5AEDF45D-61C5-A27E-6534-BD51FF951144}"/>
              </a:ext>
            </a:extLst>
          </p:cNvPr>
          <p:cNvSpPr/>
          <p:nvPr/>
        </p:nvSpPr>
        <p:spPr>
          <a:xfrm>
            <a:off x="1924100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61" name="TextBox 45">
            <a:extLst>
              <a:ext uri="{FF2B5EF4-FFF2-40B4-BE49-F238E27FC236}">
                <a16:creationId xmlns:a16="http://schemas.microsoft.com/office/drawing/2014/main" id="{3485296D-81CD-E619-D10A-35979FAADB32}"/>
              </a:ext>
            </a:extLst>
          </p:cNvPr>
          <p:cNvSpPr txBox="1"/>
          <p:nvPr/>
        </p:nvSpPr>
        <p:spPr>
          <a:xfrm>
            <a:off x="3878884" y="352886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62" name="TextBox 45">
            <a:extLst>
              <a:ext uri="{FF2B5EF4-FFF2-40B4-BE49-F238E27FC236}">
                <a16:creationId xmlns:a16="http://schemas.microsoft.com/office/drawing/2014/main" id="{4753CD0F-21EC-3D8F-CFE5-6EEC2BD6172D}"/>
              </a:ext>
            </a:extLst>
          </p:cNvPr>
          <p:cNvSpPr txBox="1"/>
          <p:nvPr/>
        </p:nvSpPr>
        <p:spPr>
          <a:xfrm>
            <a:off x="3878884" y="420178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63" name="TextBox 45">
            <a:extLst>
              <a:ext uri="{FF2B5EF4-FFF2-40B4-BE49-F238E27FC236}">
                <a16:creationId xmlns:a16="http://schemas.microsoft.com/office/drawing/2014/main" id="{EFB95C06-6C58-69D2-5CC4-B7400EF829B0}"/>
              </a:ext>
            </a:extLst>
          </p:cNvPr>
          <p:cNvSpPr txBox="1"/>
          <p:nvPr/>
        </p:nvSpPr>
        <p:spPr>
          <a:xfrm>
            <a:off x="3878884" y="487470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68" name="直线连接符 67">
            <a:extLst>
              <a:ext uri="{FF2B5EF4-FFF2-40B4-BE49-F238E27FC236}">
                <a16:creationId xmlns:a16="http://schemas.microsoft.com/office/drawing/2014/main" id="{CAB9C7F1-04DC-5F29-7557-70783EBF2E88}"/>
              </a:ext>
            </a:extLst>
          </p:cNvPr>
          <p:cNvCxnSpPr>
            <a:cxnSpLocks/>
          </p:cNvCxnSpPr>
          <p:nvPr/>
        </p:nvCxnSpPr>
        <p:spPr>
          <a:xfrm flipV="1">
            <a:off x="4259884" y="3645425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连接符 68">
            <a:extLst>
              <a:ext uri="{FF2B5EF4-FFF2-40B4-BE49-F238E27FC236}">
                <a16:creationId xmlns:a16="http://schemas.microsoft.com/office/drawing/2014/main" id="{E9283174-6E25-FF9D-B005-A57A1D3895EB}"/>
              </a:ext>
            </a:extLst>
          </p:cNvPr>
          <p:cNvCxnSpPr>
            <a:cxnSpLocks/>
          </p:cNvCxnSpPr>
          <p:nvPr/>
        </p:nvCxnSpPr>
        <p:spPr>
          <a:xfrm flipV="1">
            <a:off x="4259884" y="4372657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连接符 69">
            <a:extLst>
              <a:ext uri="{FF2B5EF4-FFF2-40B4-BE49-F238E27FC236}">
                <a16:creationId xmlns:a16="http://schemas.microsoft.com/office/drawing/2014/main" id="{8CE7C085-A51F-3CCB-9F4F-E880FAB90386}"/>
              </a:ext>
            </a:extLst>
          </p:cNvPr>
          <p:cNvCxnSpPr>
            <a:cxnSpLocks/>
          </p:cNvCxnSpPr>
          <p:nvPr/>
        </p:nvCxnSpPr>
        <p:spPr>
          <a:xfrm flipV="1">
            <a:off x="4259884" y="5099889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19">
            <a:extLst>
              <a:ext uri="{FF2B5EF4-FFF2-40B4-BE49-F238E27FC236}">
                <a16:creationId xmlns:a16="http://schemas.microsoft.com/office/drawing/2014/main" id="{36F4FFA4-BC24-5720-0D7C-FC39BCCFE45F}"/>
              </a:ext>
            </a:extLst>
          </p:cNvPr>
          <p:cNvSpPr/>
          <p:nvPr/>
        </p:nvSpPr>
        <p:spPr>
          <a:xfrm>
            <a:off x="3563888" y="2642902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2" name="Straight Arrow Connector 20">
            <a:extLst>
              <a:ext uri="{FF2B5EF4-FFF2-40B4-BE49-F238E27FC236}">
                <a16:creationId xmlns:a16="http://schemas.microsoft.com/office/drawing/2014/main" id="{261386E1-EDD1-580B-7613-A4439F87BA41}"/>
              </a:ext>
            </a:extLst>
          </p:cNvPr>
          <p:cNvCxnSpPr>
            <a:cxnSpLocks/>
            <a:stCxn id="71" idx="2"/>
          </p:cNvCxnSpPr>
          <p:nvPr/>
        </p:nvCxnSpPr>
        <p:spPr>
          <a:xfrm flipH="1">
            <a:off x="3976443" y="3062902"/>
            <a:ext cx="22445" cy="474564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475844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C269-3616-6D4F-92CE-0F76A00BF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E29445-62E2-1041-B852-0A640849D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72688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After receiving the request from a client, the server will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Decide the number of the instance to append (3 in our example)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Do the single-decree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to append the log entry to the instance 3 </a:t>
            </a:r>
          </a:p>
          <a:p>
            <a:pPr marL="1200150" lvl="2" indent="-342900">
              <a:buFont typeface="+mj-ea"/>
              <a:buAutoNum type="circleNumDbPlain"/>
            </a:pPr>
            <a:r>
              <a:rPr kumimoji="1" lang="en-US" altLang="zh-CN" sz="1800" dirty="0"/>
              <a:t>Prepare + Accept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AE23A1-3DB5-0745-9094-FF64D4A49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67" name="Rectangle 19">
            <a:extLst>
              <a:ext uri="{FF2B5EF4-FFF2-40B4-BE49-F238E27FC236}">
                <a16:creationId xmlns:a16="http://schemas.microsoft.com/office/drawing/2014/main" id="{A94B5F90-C887-5249-AC6B-393204A3BC66}"/>
              </a:ext>
            </a:extLst>
          </p:cNvPr>
          <p:cNvSpPr/>
          <p:nvPr/>
        </p:nvSpPr>
        <p:spPr>
          <a:xfrm>
            <a:off x="3858260" y="220615"/>
            <a:ext cx="507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Question: what could happen if instance 3 has already gotten a value?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7E660773-94E2-2E77-DB98-DCEB263CBE70}"/>
              </a:ext>
            </a:extLst>
          </p:cNvPr>
          <p:cNvSpPr/>
          <p:nvPr/>
        </p:nvSpPr>
        <p:spPr>
          <a:xfrm>
            <a:off x="1039044" y="34721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9054FE4-981F-55B4-4F9D-9C90EE4C216A}"/>
              </a:ext>
            </a:extLst>
          </p:cNvPr>
          <p:cNvSpPr/>
          <p:nvPr/>
        </p:nvSpPr>
        <p:spPr>
          <a:xfrm>
            <a:off x="1420044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23" name="TextBox 45">
            <a:extLst>
              <a:ext uri="{FF2B5EF4-FFF2-40B4-BE49-F238E27FC236}">
                <a16:creationId xmlns:a16="http://schemas.microsoft.com/office/drawing/2014/main" id="{25878643-01E0-EEF0-5D64-79F82F8A3692}"/>
              </a:ext>
            </a:extLst>
          </p:cNvPr>
          <p:cNvSpPr txBox="1"/>
          <p:nvPr/>
        </p:nvSpPr>
        <p:spPr>
          <a:xfrm>
            <a:off x="467544" y="352910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5F53E3F1-52DA-8865-9824-6B41A366C18F}"/>
              </a:ext>
            </a:extLst>
          </p:cNvPr>
          <p:cNvSpPr txBox="1"/>
          <p:nvPr/>
        </p:nvSpPr>
        <p:spPr>
          <a:xfrm>
            <a:off x="10900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82DBEDBC-43EF-7482-3C86-8F1114297702}"/>
              </a:ext>
            </a:extLst>
          </p:cNvPr>
          <p:cNvSpPr txBox="1"/>
          <p:nvPr/>
        </p:nvSpPr>
        <p:spPr>
          <a:xfrm>
            <a:off x="14710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F51F80B1-CEE1-4C39-16EB-0ACD8845FC3F}"/>
              </a:ext>
            </a:extLst>
          </p:cNvPr>
          <p:cNvSpPr txBox="1"/>
          <p:nvPr/>
        </p:nvSpPr>
        <p:spPr>
          <a:xfrm>
            <a:off x="20425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EC7B1C0B-7781-A636-3CF8-30C2224C7F2E}"/>
              </a:ext>
            </a:extLst>
          </p:cNvPr>
          <p:cNvSpPr/>
          <p:nvPr/>
        </p:nvSpPr>
        <p:spPr>
          <a:xfrm>
            <a:off x="1924100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39" name="Rectangle 15">
            <a:extLst>
              <a:ext uri="{FF2B5EF4-FFF2-40B4-BE49-F238E27FC236}">
                <a16:creationId xmlns:a16="http://schemas.microsoft.com/office/drawing/2014/main" id="{74205803-241F-C712-4D47-6800F9850EE5}"/>
              </a:ext>
            </a:extLst>
          </p:cNvPr>
          <p:cNvSpPr/>
          <p:nvPr/>
        </p:nvSpPr>
        <p:spPr>
          <a:xfrm>
            <a:off x="1039044" y="414504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EF2BD22F-1801-3BF0-BACB-9FCB59C4DE56}"/>
              </a:ext>
            </a:extLst>
          </p:cNvPr>
          <p:cNvSpPr/>
          <p:nvPr/>
        </p:nvSpPr>
        <p:spPr>
          <a:xfrm>
            <a:off x="1420044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44" name="TextBox 45">
            <a:extLst>
              <a:ext uri="{FF2B5EF4-FFF2-40B4-BE49-F238E27FC236}">
                <a16:creationId xmlns:a16="http://schemas.microsoft.com/office/drawing/2014/main" id="{1B309686-7349-C02E-5D0D-19E1267B18E1}"/>
              </a:ext>
            </a:extLst>
          </p:cNvPr>
          <p:cNvSpPr txBox="1"/>
          <p:nvPr/>
        </p:nvSpPr>
        <p:spPr>
          <a:xfrm>
            <a:off x="467544" y="420202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49" name="Rectangle 16">
            <a:extLst>
              <a:ext uri="{FF2B5EF4-FFF2-40B4-BE49-F238E27FC236}">
                <a16:creationId xmlns:a16="http://schemas.microsoft.com/office/drawing/2014/main" id="{BAF1AF17-761E-9F9C-E816-042E692FCCCF}"/>
              </a:ext>
            </a:extLst>
          </p:cNvPr>
          <p:cNvSpPr/>
          <p:nvPr/>
        </p:nvSpPr>
        <p:spPr>
          <a:xfrm>
            <a:off x="1924100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51" name="Rectangle 15">
            <a:extLst>
              <a:ext uri="{FF2B5EF4-FFF2-40B4-BE49-F238E27FC236}">
                <a16:creationId xmlns:a16="http://schemas.microsoft.com/office/drawing/2014/main" id="{BA3D3A5D-1494-2E58-030B-FA88E363B696}"/>
              </a:ext>
            </a:extLst>
          </p:cNvPr>
          <p:cNvSpPr/>
          <p:nvPr/>
        </p:nvSpPr>
        <p:spPr>
          <a:xfrm>
            <a:off x="1039044" y="481796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53" name="Rectangle 16">
            <a:extLst>
              <a:ext uri="{FF2B5EF4-FFF2-40B4-BE49-F238E27FC236}">
                <a16:creationId xmlns:a16="http://schemas.microsoft.com/office/drawing/2014/main" id="{8D366D57-36E9-BE51-A8E4-7985AD8AFB5B}"/>
              </a:ext>
            </a:extLst>
          </p:cNvPr>
          <p:cNvSpPr/>
          <p:nvPr/>
        </p:nvSpPr>
        <p:spPr>
          <a:xfrm>
            <a:off x="1420044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55" name="TextBox 45">
            <a:extLst>
              <a:ext uri="{FF2B5EF4-FFF2-40B4-BE49-F238E27FC236}">
                <a16:creationId xmlns:a16="http://schemas.microsoft.com/office/drawing/2014/main" id="{D34C9AB5-5420-72A0-5325-F4467D4FAF39}"/>
              </a:ext>
            </a:extLst>
          </p:cNvPr>
          <p:cNvSpPr txBox="1"/>
          <p:nvPr/>
        </p:nvSpPr>
        <p:spPr>
          <a:xfrm>
            <a:off x="467544" y="487494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60" name="Rectangle 16">
            <a:extLst>
              <a:ext uri="{FF2B5EF4-FFF2-40B4-BE49-F238E27FC236}">
                <a16:creationId xmlns:a16="http://schemas.microsoft.com/office/drawing/2014/main" id="{5AEDF45D-61C5-A27E-6534-BD51FF951144}"/>
              </a:ext>
            </a:extLst>
          </p:cNvPr>
          <p:cNvSpPr/>
          <p:nvPr/>
        </p:nvSpPr>
        <p:spPr>
          <a:xfrm>
            <a:off x="1924100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61" name="TextBox 45">
            <a:extLst>
              <a:ext uri="{FF2B5EF4-FFF2-40B4-BE49-F238E27FC236}">
                <a16:creationId xmlns:a16="http://schemas.microsoft.com/office/drawing/2014/main" id="{3485296D-81CD-E619-D10A-35979FAADB32}"/>
              </a:ext>
            </a:extLst>
          </p:cNvPr>
          <p:cNvSpPr txBox="1"/>
          <p:nvPr/>
        </p:nvSpPr>
        <p:spPr>
          <a:xfrm>
            <a:off x="3878884" y="352886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62" name="TextBox 45">
            <a:extLst>
              <a:ext uri="{FF2B5EF4-FFF2-40B4-BE49-F238E27FC236}">
                <a16:creationId xmlns:a16="http://schemas.microsoft.com/office/drawing/2014/main" id="{4753CD0F-21EC-3D8F-CFE5-6EEC2BD6172D}"/>
              </a:ext>
            </a:extLst>
          </p:cNvPr>
          <p:cNvSpPr txBox="1"/>
          <p:nvPr/>
        </p:nvSpPr>
        <p:spPr>
          <a:xfrm>
            <a:off x="3878884" y="420178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63" name="TextBox 45">
            <a:extLst>
              <a:ext uri="{FF2B5EF4-FFF2-40B4-BE49-F238E27FC236}">
                <a16:creationId xmlns:a16="http://schemas.microsoft.com/office/drawing/2014/main" id="{EFB95C06-6C58-69D2-5CC4-B7400EF829B0}"/>
              </a:ext>
            </a:extLst>
          </p:cNvPr>
          <p:cNvSpPr txBox="1"/>
          <p:nvPr/>
        </p:nvSpPr>
        <p:spPr>
          <a:xfrm>
            <a:off x="3878884" y="487470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68" name="直线连接符 67">
            <a:extLst>
              <a:ext uri="{FF2B5EF4-FFF2-40B4-BE49-F238E27FC236}">
                <a16:creationId xmlns:a16="http://schemas.microsoft.com/office/drawing/2014/main" id="{CAB9C7F1-04DC-5F29-7557-70783EBF2E88}"/>
              </a:ext>
            </a:extLst>
          </p:cNvPr>
          <p:cNvCxnSpPr>
            <a:cxnSpLocks/>
          </p:cNvCxnSpPr>
          <p:nvPr/>
        </p:nvCxnSpPr>
        <p:spPr>
          <a:xfrm flipV="1">
            <a:off x="4259884" y="3645425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连接符 68">
            <a:extLst>
              <a:ext uri="{FF2B5EF4-FFF2-40B4-BE49-F238E27FC236}">
                <a16:creationId xmlns:a16="http://schemas.microsoft.com/office/drawing/2014/main" id="{E9283174-6E25-FF9D-B005-A57A1D3895EB}"/>
              </a:ext>
            </a:extLst>
          </p:cNvPr>
          <p:cNvCxnSpPr>
            <a:cxnSpLocks/>
          </p:cNvCxnSpPr>
          <p:nvPr/>
        </p:nvCxnSpPr>
        <p:spPr>
          <a:xfrm flipV="1">
            <a:off x="4259884" y="4372657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连接符 69">
            <a:extLst>
              <a:ext uri="{FF2B5EF4-FFF2-40B4-BE49-F238E27FC236}">
                <a16:creationId xmlns:a16="http://schemas.microsoft.com/office/drawing/2014/main" id="{8CE7C085-A51F-3CCB-9F4F-E880FAB90386}"/>
              </a:ext>
            </a:extLst>
          </p:cNvPr>
          <p:cNvCxnSpPr>
            <a:cxnSpLocks/>
          </p:cNvCxnSpPr>
          <p:nvPr/>
        </p:nvCxnSpPr>
        <p:spPr>
          <a:xfrm flipV="1">
            <a:off x="4259884" y="5099889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19">
            <a:extLst>
              <a:ext uri="{FF2B5EF4-FFF2-40B4-BE49-F238E27FC236}">
                <a16:creationId xmlns:a16="http://schemas.microsoft.com/office/drawing/2014/main" id="{36F4FFA4-BC24-5720-0D7C-FC39BCCFE45F}"/>
              </a:ext>
            </a:extLst>
          </p:cNvPr>
          <p:cNvSpPr/>
          <p:nvPr/>
        </p:nvSpPr>
        <p:spPr>
          <a:xfrm>
            <a:off x="3563888" y="2642902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2" name="Straight Arrow Connector 20">
            <a:extLst>
              <a:ext uri="{FF2B5EF4-FFF2-40B4-BE49-F238E27FC236}">
                <a16:creationId xmlns:a16="http://schemas.microsoft.com/office/drawing/2014/main" id="{261386E1-EDD1-580B-7613-A4439F87BA41}"/>
              </a:ext>
            </a:extLst>
          </p:cNvPr>
          <p:cNvCxnSpPr>
            <a:cxnSpLocks/>
            <a:stCxn id="71" idx="2"/>
          </p:cNvCxnSpPr>
          <p:nvPr/>
        </p:nvCxnSpPr>
        <p:spPr>
          <a:xfrm flipH="1">
            <a:off x="3976443" y="3062902"/>
            <a:ext cx="22445" cy="474564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8">
            <a:extLst>
              <a:ext uri="{FF2B5EF4-FFF2-40B4-BE49-F238E27FC236}">
                <a16:creationId xmlns:a16="http://schemas.microsoft.com/office/drawing/2014/main" id="{460FADB6-29FD-C742-A676-5B8D8928211F}"/>
              </a:ext>
            </a:extLst>
          </p:cNvPr>
          <p:cNvSpPr txBox="1"/>
          <p:nvPr/>
        </p:nvSpPr>
        <p:spPr>
          <a:xfrm>
            <a:off x="2555776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0685A3-1F6C-B9A1-77B8-0B6809D8DFC5}"/>
              </a:ext>
            </a:extLst>
          </p:cNvPr>
          <p:cNvSpPr txBox="1"/>
          <p:nvPr/>
        </p:nvSpPr>
        <p:spPr>
          <a:xfrm>
            <a:off x="4414663" y="3453531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3</a:t>
            </a:r>
            <a:endParaRPr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B621328A-3197-EE68-AD83-31BC68DE8E2C}"/>
              </a:ext>
            </a:extLst>
          </p:cNvPr>
          <p:cNvCxnSpPr>
            <a:cxnSpLocks/>
          </p:cNvCxnSpPr>
          <p:nvPr/>
        </p:nvCxnSpPr>
        <p:spPr>
          <a:xfrm>
            <a:off x="5495528" y="3663201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75D9484A-DBE3-C4E9-5AF4-B384DF150525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5479840" y="3638197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3DC4B6AC-84A0-2397-D2A2-A38F554B4E1C}"/>
              </a:ext>
            </a:extLst>
          </p:cNvPr>
          <p:cNvCxnSpPr>
            <a:cxnSpLocks/>
          </p:cNvCxnSpPr>
          <p:nvPr/>
        </p:nvCxnSpPr>
        <p:spPr>
          <a:xfrm flipV="1">
            <a:off x="6060508" y="3601920"/>
            <a:ext cx="191638" cy="7671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BE75ED1-35D3-74E3-1E9E-371E63F826C3}"/>
              </a:ext>
            </a:extLst>
          </p:cNvPr>
          <p:cNvCxnSpPr>
            <a:cxnSpLocks/>
          </p:cNvCxnSpPr>
          <p:nvPr/>
        </p:nvCxnSpPr>
        <p:spPr>
          <a:xfrm flipV="1">
            <a:off x="6102468" y="3654313"/>
            <a:ext cx="290792" cy="148908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A98A68E8-1F52-BC7B-8744-209060089DD1}"/>
              </a:ext>
            </a:extLst>
          </p:cNvPr>
          <p:cNvSpPr txBox="1"/>
          <p:nvPr/>
        </p:nvSpPr>
        <p:spPr>
          <a:xfrm>
            <a:off x="5434112" y="3070059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Prepare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D67BDCD-C8AB-7602-7574-F0BAC6E909ED}"/>
              </a:ext>
            </a:extLst>
          </p:cNvPr>
          <p:cNvSpPr txBox="1"/>
          <p:nvPr/>
        </p:nvSpPr>
        <p:spPr>
          <a:xfrm>
            <a:off x="6665888" y="3081377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Accept </a:t>
            </a:r>
            <a:endParaRPr lang="zh-CN" altLang="en-US" dirty="0"/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C1D20AF2-5153-1E97-E773-3753A4F3D556}"/>
              </a:ext>
            </a:extLst>
          </p:cNvPr>
          <p:cNvSpPr/>
          <p:nvPr/>
        </p:nvSpPr>
        <p:spPr>
          <a:xfrm>
            <a:off x="2431067" y="3477423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endParaRPr lang="en-US" sz="1600" dirty="0"/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5080BE0B-940C-16F7-D886-FC89BCA3C9E5}"/>
              </a:ext>
            </a:extLst>
          </p:cNvPr>
          <p:cNvSpPr/>
          <p:nvPr/>
        </p:nvSpPr>
        <p:spPr>
          <a:xfrm>
            <a:off x="2425829" y="4139755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endParaRPr lang="en-US" sz="1600" dirty="0"/>
          </a:p>
        </p:txBody>
      </p:sp>
      <p:sp>
        <p:nvSpPr>
          <p:cNvPr id="38" name="Rectangle 16">
            <a:extLst>
              <a:ext uri="{FF2B5EF4-FFF2-40B4-BE49-F238E27FC236}">
                <a16:creationId xmlns:a16="http://schemas.microsoft.com/office/drawing/2014/main" id="{05AEBAE1-66BF-EA1C-068C-BB552E28C1C0}"/>
              </a:ext>
            </a:extLst>
          </p:cNvPr>
          <p:cNvSpPr/>
          <p:nvPr/>
        </p:nvSpPr>
        <p:spPr>
          <a:xfrm>
            <a:off x="2432296" y="4817966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endParaRPr lang="en-US" sz="1600" dirty="0"/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6F253B35-5EE5-A1E3-25EE-26315431DA7D}"/>
              </a:ext>
            </a:extLst>
          </p:cNvPr>
          <p:cNvSpPr/>
          <p:nvPr/>
        </p:nvSpPr>
        <p:spPr>
          <a:xfrm>
            <a:off x="2431067" y="3463813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BF42B705-2F8B-3634-5281-3CA0891F1164}"/>
              </a:ext>
            </a:extLst>
          </p:cNvPr>
          <p:cNvSpPr/>
          <p:nvPr/>
        </p:nvSpPr>
        <p:spPr>
          <a:xfrm>
            <a:off x="2431067" y="4136731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04E2CEDC-61BB-0B62-81D8-884B82335F68}"/>
              </a:ext>
            </a:extLst>
          </p:cNvPr>
          <p:cNvSpPr/>
          <p:nvPr/>
        </p:nvSpPr>
        <p:spPr>
          <a:xfrm>
            <a:off x="2431067" y="480964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E541793-D54A-9C49-2E08-E308377C2EBC}"/>
              </a:ext>
            </a:extLst>
          </p:cNvPr>
          <p:cNvGrpSpPr/>
          <p:nvPr/>
        </p:nvGrpSpPr>
        <p:grpSpPr>
          <a:xfrm>
            <a:off x="6462466" y="3626072"/>
            <a:ext cx="1161118" cy="1541474"/>
            <a:chOff x="6462466" y="3626072"/>
            <a:chExt cx="1161118" cy="1541474"/>
          </a:xfrm>
        </p:grpSpPr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E7E8B525-7F72-A933-8AD9-0D422A51BB7B}"/>
                </a:ext>
              </a:extLst>
            </p:cNvPr>
            <p:cNvCxnSpPr>
              <a:cxnSpLocks/>
            </p:cNvCxnSpPr>
            <p:nvPr/>
          </p:nvCxnSpPr>
          <p:spPr>
            <a:xfrm>
              <a:off x="6725852" y="3687353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箭头连接符 27">
              <a:extLst>
                <a:ext uri="{FF2B5EF4-FFF2-40B4-BE49-F238E27FC236}">
                  <a16:creationId xmlns:a16="http://schemas.microsoft.com/office/drawing/2014/main" id="{6380C81E-44D9-5FF5-4933-2DD51A89A180}"/>
                </a:ext>
              </a:extLst>
            </p:cNvPr>
            <p:cNvCxnSpPr>
              <a:cxnSpLocks/>
            </p:cNvCxnSpPr>
            <p:nvPr/>
          </p:nvCxnSpPr>
          <p:spPr>
            <a:xfrm>
              <a:off x="6710164" y="3662349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箭头连接符 28">
              <a:extLst>
                <a:ext uri="{FF2B5EF4-FFF2-40B4-BE49-F238E27FC236}">
                  <a16:creationId xmlns:a16="http://schemas.microsoft.com/office/drawing/2014/main" id="{6258679B-CB7A-0986-C978-76CF2D14FB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90832" y="3626072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箭头连接符 29">
              <a:extLst>
                <a:ext uri="{FF2B5EF4-FFF2-40B4-BE49-F238E27FC236}">
                  <a16:creationId xmlns:a16="http://schemas.microsoft.com/office/drawing/2014/main" id="{5C2739AF-12BA-190F-4011-2028BF436D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32792" y="3678465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4219BA5F-A6D3-28BC-455C-BD8D2D918D60}"/>
                </a:ext>
              </a:extLst>
            </p:cNvPr>
            <p:cNvSpPr txBox="1"/>
            <p:nvPr/>
          </p:nvSpPr>
          <p:spPr>
            <a:xfrm>
              <a:off x="6643606" y="4584744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yyy</a:t>
              </a:r>
              <a:endParaRPr lang="en-US" altLang="zh-CN" sz="1800" b="1" dirty="0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FA8FDF57-F5E2-52F4-0F9B-B013AEF47976}"/>
                </a:ext>
              </a:extLst>
            </p:cNvPr>
            <p:cNvSpPr txBox="1"/>
            <p:nvPr/>
          </p:nvSpPr>
          <p:spPr>
            <a:xfrm>
              <a:off x="6462466" y="3988898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yyy</a:t>
              </a:r>
              <a:endParaRPr lang="en-US" altLang="zh-CN" sz="1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6628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40" grpId="0" animBg="1"/>
      <p:bldP spid="41" grpId="0" animBg="1"/>
      <p:bldP spid="4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5DC269-3616-6D4F-92CE-0F76A00BF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E29445-62E2-1041-B852-0A640849D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72688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Example: S1 receives the request, but S2 and S3 has already accepted the value (</a:t>
            </a:r>
            <a:r>
              <a:rPr kumimoji="1" lang="en-US" altLang="zh-CN" dirty="0" err="1"/>
              <a:t>zzz</a:t>
            </a:r>
            <a:r>
              <a:rPr kumimoji="1" lang="en-US" altLang="zh-CN"/>
              <a:t>)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Our single-decree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will not choose the value client sent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AE23A1-3DB5-0745-9094-FF64D4A49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67" name="Rectangle 19">
            <a:extLst>
              <a:ext uri="{FF2B5EF4-FFF2-40B4-BE49-F238E27FC236}">
                <a16:creationId xmlns:a16="http://schemas.microsoft.com/office/drawing/2014/main" id="{A94B5F90-C887-5249-AC6B-393204A3BC66}"/>
              </a:ext>
            </a:extLst>
          </p:cNvPr>
          <p:cNvSpPr/>
          <p:nvPr/>
        </p:nvSpPr>
        <p:spPr>
          <a:xfrm>
            <a:off x="3858260" y="220615"/>
            <a:ext cx="507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Question: what could happen if instance 3 has already gotten a value?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7E660773-94E2-2E77-DB98-DCEB263CBE70}"/>
              </a:ext>
            </a:extLst>
          </p:cNvPr>
          <p:cNvSpPr/>
          <p:nvPr/>
        </p:nvSpPr>
        <p:spPr>
          <a:xfrm>
            <a:off x="1039044" y="34721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9054FE4-981F-55B4-4F9D-9C90EE4C216A}"/>
              </a:ext>
            </a:extLst>
          </p:cNvPr>
          <p:cNvSpPr/>
          <p:nvPr/>
        </p:nvSpPr>
        <p:spPr>
          <a:xfrm>
            <a:off x="1420044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23" name="TextBox 45">
            <a:extLst>
              <a:ext uri="{FF2B5EF4-FFF2-40B4-BE49-F238E27FC236}">
                <a16:creationId xmlns:a16="http://schemas.microsoft.com/office/drawing/2014/main" id="{25878643-01E0-EEF0-5D64-79F82F8A3692}"/>
              </a:ext>
            </a:extLst>
          </p:cNvPr>
          <p:cNvSpPr txBox="1"/>
          <p:nvPr/>
        </p:nvSpPr>
        <p:spPr>
          <a:xfrm>
            <a:off x="467544" y="352910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5F53E3F1-52DA-8865-9824-6B41A366C18F}"/>
              </a:ext>
            </a:extLst>
          </p:cNvPr>
          <p:cNvSpPr txBox="1"/>
          <p:nvPr/>
        </p:nvSpPr>
        <p:spPr>
          <a:xfrm>
            <a:off x="10900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82DBEDBC-43EF-7482-3C86-8F1114297702}"/>
              </a:ext>
            </a:extLst>
          </p:cNvPr>
          <p:cNvSpPr txBox="1"/>
          <p:nvPr/>
        </p:nvSpPr>
        <p:spPr>
          <a:xfrm>
            <a:off x="14710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F51F80B1-CEE1-4C39-16EB-0ACD8845FC3F}"/>
              </a:ext>
            </a:extLst>
          </p:cNvPr>
          <p:cNvSpPr txBox="1"/>
          <p:nvPr/>
        </p:nvSpPr>
        <p:spPr>
          <a:xfrm>
            <a:off x="2042592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EC7B1C0B-7781-A636-3CF8-30C2224C7F2E}"/>
              </a:ext>
            </a:extLst>
          </p:cNvPr>
          <p:cNvSpPr/>
          <p:nvPr/>
        </p:nvSpPr>
        <p:spPr>
          <a:xfrm>
            <a:off x="1924100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39" name="Rectangle 15">
            <a:extLst>
              <a:ext uri="{FF2B5EF4-FFF2-40B4-BE49-F238E27FC236}">
                <a16:creationId xmlns:a16="http://schemas.microsoft.com/office/drawing/2014/main" id="{74205803-241F-C712-4D47-6800F9850EE5}"/>
              </a:ext>
            </a:extLst>
          </p:cNvPr>
          <p:cNvSpPr/>
          <p:nvPr/>
        </p:nvSpPr>
        <p:spPr>
          <a:xfrm>
            <a:off x="1039044" y="414504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EF2BD22F-1801-3BF0-BACB-9FCB59C4DE56}"/>
              </a:ext>
            </a:extLst>
          </p:cNvPr>
          <p:cNvSpPr/>
          <p:nvPr/>
        </p:nvSpPr>
        <p:spPr>
          <a:xfrm>
            <a:off x="1420044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44" name="TextBox 45">
            <a:extLst>
              <a:ext uri="{FF2B5EF4-FFF2-40B4-BE49-F238E27FC236}">
                <a16:creationId xmlns:a16="http://schemas.microsoft.com/office/drawing/2014/main" id="{1B309686-7349-C02E-5D0D-19E1267B18E1}"/>
              </a:ext>
            </a:extLst>
          </p:cNvPr>
          <p:cNvSpPr txBox="1"/>
          <p:nvPr/>
        </p:nvSpPr>
        <p:spPr>
          <a:xfrm>
            <a:off x="467544" y="420202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49" name="Rectangle 16">
            <a:extLst>
              <a:ext uri="{FF2B5EF4-FFF2-40B4-BE49-F238E27FC236}">
                <a16:creationId xmlns:a16="http://schemas.microsoft.com/office/drawing/2014/main" id="{BAF1AF17-761E-9F9C-E816-042E692FCCCF}"/>
              </a:ext>
            </a:extLst>
          </p:cNvPr>
          <p:cNvSpPr/>
          <p:nvPr/>
        </p:nvSpPr>
        <p:spPr>
          <a:xfrm>
            <a:off x="1924100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51" name="Rectangle 15">
            <a:extLst>
              <a:ext uri="{FF2B5EF4-FFF2-40B4-BE49-F238E27FC236}">
                <a16:creationId xmlns:a16="http://schemas.microsoft.com/office/drawing/2014/main" id="{BA3D3A5D-1494-2E58-030B-FA88E363B696}"/>
              </a:ext>
            </a:extLst>
          </p:cNvPr>
          <p:cNvSpPr/>
          <p:nvPr/>
        </p:nvSpPr>
        <p:spPr>
          <a:xfrm>
            <a:off x="1039044" y="481796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53" name="Rectangle 16">
            <a:extLst>
              <a:ext uri="{FF2B5EF4-FFF2-40B4-BE49-F238E27FC236}">
                <a16:creationId xmlns:a16="http://schemas.microsoft.com/office/drawing/2014/main" id="{8D366D57-36E9-BE51-A8E4-7985AD8AFB5B}"/>
              </a:ext>
            </a:extLst>
          </p:cNvPr>
          <p:cNvSpPr/>
          <p:nvPr/>
        </p:nvSpPr>
        <p:spPr>
          <a:xfrm>
            <a:off x="1420044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55" name="TextBox 45">
            <a:extLst>
              <a:ext uri="{FF2B5EF4-FFF2-40B4-BE49-F238E27FC236}">
                <a16:creationId xmlns:a16="http://schemas.microsoft.com/office/drawing/2014/main" id="{D34C9AB5-5420-72A0-5325-F4467D4FAF39}"/>
              </a:ext>
            </a:extLst>
          </p:cNvPr>
          <p:cNvSpPr txBox="1"/>
          <p:nvPr/>
        </p:nvSpPr>
        <p:spPr>
          <a:xfrm>
            <a:off x="467544" y="487494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60" name="Rectangle 16">
            <a:extLst>
              <a:ext uri="{FF2B5EF4-FFF2-40B4-BE49-F238E27FC236}">
                <a16:creationId xmlns:a16="http://schemas.microsoft.com/office/drawing/2014/main" id="{5AEDF45D-61C5-A27E-6534-BD51FF951144}"/>
              </a:ext>
            </a:extLst>
          </p:cNvPr>
          <p:cNvSpPr/>
          <p:nvPr/>
        </p:nvSpPr>
        <p:spPr>
          <a:xfrm>
            <a:off x="1924100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61" name="TextBox 45">
            <a:extLst>
              <a:ext uri="{FF2B5EF4-FFF2-40B4-BE49-F238E27FC236}">
                <a16:creationId xmlns:a16="http://schemas.microsoft.com/office/drawing/2014/main" id="{3485296D-81CD-E619-D10A-35979FAADB32}"/>
              </a:ext>
            </a:extLst>
          </p:cNvPr>
          <p:cNvSpPr txBox="1"/>
          <p:nvPr/>
        </p:nvSpPr>
        <p:spPr>
          <a:xfrm>
            <a:off x="3878884" y="352886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62" name="TextBox 45">
            <a:extLst>
              <a:ext uri="{FF2B5EF4-FFF2-40B4-BE49-F238E27FC236}">
                <a16:creationId xmlns:a16="http://schemas.microsoft.com/office/drawing/2014/main" id="{4753CD0F-21EC-3D8F-CFE5-6EEC2BD6172D}"/>
              </a:ext>
            </a:extLst>
          </p:cNvPr>
          <p:cNvSpPr txBox="1"/>
          <p:nvPr/>
        </p:nvSpPr>
        <p:spPr>
          <a:xfrm>
            <a:off x="3878884" y="420178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63" name="TextBox 45">
            <a:extLst>
              <a:ext uri="{FF2B5EF4-FFF2-40B4-BE49-F238E27FC236}">
                <a16:creationId xmlns:a16="http://schemas.microsoft.com/office/drawing/2014/main" id="{EFB95C06-6C58-69D2-5CC4-B7400EF829B0}"/>
              </a:ext>
            </a:extLst>
          </p:cNvPr>
          <p:cNvSpPr txBox="1"/>
          <p:nvPr/>
        </p:nvSpPr>
        <p:spPr>
          <a:xfrm>
            <a:off x="3878884" y="487470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68" name="直线连接符 67">
            <a:extLst>
              <a:ext uri="{FF2B5EF4-FFF2-40B4-BE49-F238E27FC236}">
                <a16:creationId xmlns:a16="http://schemas.microsoft.com/office/drawing/2014/main" id="{CAB9C7F1-04DC-5F29-7557-70783EBF2E88}"/>
              </a:ext>
            </a:extLst>
          </p:cNvPr>
          <p:cNvCxnSpPr>
            <a:cxnSpLocks/>
          </p:cNvCxnSpPr>
          <p:nvPr/>
        </p:nvCxnSpPr>
        <p:spPr>
          <a:xfrm flipV="1">
            <a:off x="4259884" y="3645425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连接符 68">
            <a:extLst>
              <a:ext uri="{FF2B5EF4-FFF2-40B4-BE49-F238E27FC236}">
                <a16:creationId xmlns:a16="http://schemas.microsoft.com/office/drawing/2014/main" id="{E9283174-6E25-FF9D-B005-A57A1D3895EB}"/>
              </a:ext>
            </a:extLst>
          </p:cNvPr>
          <p:cNvCxnSpPr>
            <a:cxnSpLocks/>
          </p:cNvCxnSpPr>
          <p:nvPr/>
        </p:nvCxnSpPr>
        <p:spPr>
          <a:xfrm flipV="1">
            <a:off x="4259884" y="4372657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连接符 69">
            <a:extLst>
              <a:ext uri="{FF2B5EF4-FFF2-40B4-BE49-F238E27FC236}">
                <a16:creationId xmlns:a16="http://schemas.microsoft.com/office/drawing/2014/main" id="{8CE7C085-A51F-3CCB-9F4F-E880FAB90386}"/>
              </a:ext>
            </a:extLst>
          </p:cNvPr>
          <p:cNvCxnSpPr>
            <a:cxnSpLocks/>
          </p:cNvCxnSpPr>
          <p:nvPr/>
        </p:nvCxnSpPr>
        <p:spPr>
          <a:xfrm flipV="1">
            <a:off x="4259884" y="5099889"/>
            <a:ext cx="3984524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19">
            <a:extLst>
              <a:ext uri="{FF2B5EF4-FFF2-40B4-BE49-F238E27FC236}">
                <a16:creationId xmlns:a16="http://schemas.microsoft.com/office/drawing/2014/main" id="{36F4FFA4-BC24-5720-0D7C-FC39BCCFE45F}"/>
              </a:ext>
            </a:extLst>
          </p:cNvPr>
          <p:cNvSpPr/>
          <p:nvPr/>
        </p:nvSpPr>
        <p:spPr>
          <a:xfrm>
            <a:off x="3563888" y="2642902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2" name="Straight Arrow Connector 20">
            <a:extLst>
              <a:ext uri="{FF2B5EF4-FFF2-40B4-BE49-F238E27FC236}">
                <a16:creationId xmlns:a16="http://schemas.microsoft.com/office/drawing/2014/main" id="{261386E1-EDD1-580B-7613-A4439F87BA41}"/>
              </a:ext>
            </a:extLst>
          </p:cNvPr>
          <p:cNvCxnSpPr>
            <a:cxnSpLocks/>
            <a:stCxn id="71" idx="2"/>
          </p:cNvCxnSpPr>
          <p:nvPr/>
        </p:nvCxnSpPr>
        <p:spPr>
          <a:xfrm flipH="1">
            <a:off x="3976443" y="3062902"/>
            <a:ext cx="22445" cy="474564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Box 8">
            <a:extLst>
              <a:ext uri="{FF2B5EF4-FFF2-40B4-BE49-F238E27FC236}">
                <a16:creationId xmlns:a16="http://schemas.microsoft.com/office/drawing/2014/main" id="{460FADB6-29FD-C742-A676-5B8D8928211F}"/>
              </a:ext>
            </a:extLst>
          </p:cNvPr>
          <p:cNvSpPr txBox="1"/>
          <p:nvPr/>
        </p:nvSpPr>
        <p:spPr>
          <a:xfrm>
            <a:off x="2555776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0685A3-1F6C-B9A1-77B8-0B6809D8DFC5}"/>
              </a:ext>
            </a:extLst>
          </p:cNvPr>
          <p:cNvSpPr txBox="1"/>
          <p:nvPr/>
        </p:nvSpPr>
        <p:spPr>
          <a:xfrm>
            <a:off x="4414663" y="3453531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3</a:t>
            </a:r>
            <a:endParaRPr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B621328A-3197-EE68-AD83-31BC68DE8E2C}"/>
              </a:ext>
            </a:extLst>
          </p:cNvPr>
          <p:cNvCxnSpPr>
            <a:cxnSpLocks/>
          </p:cNvCxnSpPr>
          <p:nvPr/>
        </p:nvCxnSpPr>
        <p:spPr>
          <a:xfrm>
            <a:off x="5495528" y="3663201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75D9484A-DBE3-C4E9-5AF4-B384DF150525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5479840" y="3638197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3DC4B6AC-84A0-2397-D2A2-A38F554B4E1C}"/>
              </a:ext>
            </a:extLst>
          </p:cNvPr>
          <p:cNvCxnSpPr>
            <a:cxnSpLocks/>
          </p:cNvCxnSpPr>
          <p:nvPr/>
        </p:nvCxnSpPr>
        <p:spPr>
          <a:xfrm flipV="1">
            <a:off x="6060508" y="3601920"/>
            <a:ext cx="191638" cy="7671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BE75ED1-35D3-74E3-1E9E-371E63F826C3}"/>
              </a:ext>
            </a:extLst>
          </p:cNvPr>
          <p:cNvCxnSpPr>
            <a:cxnSpLocks/>
          </p:cNvCxnSpPr>
          <p:nvPr/>
        </p:nvCxnSpPr>
        <p:spPr>
          <a:xfrm flipV="1">
            <a:off x="6102468" y="3654313"/>
            <a:ext cx="290792" cy="148908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D732F1A-E180-C90F-2FCD-0B43896B66CD}"/>
              </a:ext>
            </a:extLst>
          </p:cNvPr>
          <p:cNvGrpSpPr/>
          <p:nvPr/>
        </p:nvGrpSpPr>
        <p:grpSpPr>
          <a:xfrm>
            <a:off x="6710164" y="3626072"/>
            <a:ext cx="913420" cy="1541474"/>
            <a:chOff x="6710164" y="3626072"/>
            <a:chExt cx="913420" cy="1541474"/>
          </a:xfrm>
        </p:grpSpPr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E7E8B525-7F72-A933-8AD9-0D422A51BB7B}"/>
                </a:ext>
              </a:extLst>
            </p:cNvPr>
            <p:cNvCxnSpPr>
              <a:cxnSpLocks/>
            </p:cNvCxnSpPr>
            <p:nvPr/>
          </p:nvCxnSpPr>
          <p:spPr>
            <a:xfrm>
              <a:off x="6725852" y="3687353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箭头连接符 27">
              <a:extLst>
                <a:ext uri="{FF2B5EF4-FFF2-40B4-BE49-F238E27FC236}">
                  <a16:creationId xmlns:a16="http://schemas.microsoft.com/office/drawing/2014/main" id="{6380C81E-44D9-5FF5-4933-2DD51A89A180}"/>
                </a:ext>
              </a:extLst>
            </p:cNvPr>
            <p:cNvCxnSpPr>
              <a:cxnSpLocks/>
            </p:cNvCxnSpPr>
            <p:nvPr/>
          </p:nvCxnSpPr>
          <p:spPr>
            <a:xfrm>
              <a:off x="6710164" y="3662349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箭头连接符 28">
              <a:extLst>
                <a:ext uri="{FF2B5EF4-FFF2-40B4-BE49-F238E27FC236}">
                  <a16:creationId xmlns:a16="http://schemas.microsoft.com/office/drawing/2014/main" id="{6258679B-CB7A-0986-C978-76CF2D14FB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90832" y="3626072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箭头连接符 29">
              <a:extLst>
                <a:ext uri="{FF2B5EF4-FFF2-40B4-BE49-F238E27FC236}">
                  <a16:creationId xmlns:a16="http://schemas.microsoft.com/office/drawing/2014/main" id="{5C2739AF-12BA-190F-4011-2028BF436D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32792" y="3678465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A98A68E8-1F52-BC7B-8744-209060089DD1}"/>
              </a:ext>
            </a:extLst>
          </p:cNvPr>
          <p:cNvSpPr txBox="1"/>
          <p:nvPr/>
        </p:nvSpPr>
        <p:spPr>
          <a:xfrm>
            <a:off x="5434112" y="3070059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Prepare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D67BDCD-C8AB-7602-7574-F0BAC6E909ED}"/>
              </a:ext>
            </a:extLst>
          </p:cNvPr>
          <p:cNvSpPr txBox="1"/>
          <p:nvPr/>
        </p:nvSpPr>
        <p:spPr>
          <a:xfrm>
            <a:off x="6665888" y="3081377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Accept </a:t>
            </a:r>
            <a:endParaRPr lang="zh-CN" altLang="en-US" dirty="0"/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5080BE0B-940C-16F7-D886-FC89BCA3C9E5}"/>
              </a:ext>
            </a:extLst>
          </p:cNvPr>
          <p:cNvSpPr/>
          <p:nvPr/>
        </p:nvSpPr>
        <p:spPr>
          <a:xfrm>
            <a:off x="2425829" y="4139755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38" name="Rectangle 16">
            <a:extLst>
              <a:ext uri="{FF2B5EF4-FFF2-40B4-BE49-F238E27FC236}">
                <a16:creationId xmlns:a16="http://schemas.microsoft.com/office/drawing/2014/main" id="{05AEBAE1-66BF-EA1C-068C-BB552E28C1C0}"/>
              </a:ext>
            </a:extLst>
          </p:cNvPr>
          <p:cNvSpPr/>
          <p:nvPr/>
        </p:nvSpPr>
        <p:spPr>
          <a:xfrm>
            <a:off x="2432296" y="4817966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BF42B705-2F8B-3634-5281-3CA0891F1164}"/>
              </a:ext>
            </a:extLst>
          </p:cNvPr>
          <p:cNvSpPr/>
          <p:nvPr/>
        </p:nvSpPr>
        <p:spPr>
          <a:xfrm>
            <a:off x="2429507" y="415002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04E2CEDC-61BB-0B62-81D8-884B82335F68}"/>
              </a:ext>
            </a:extLst>
          </p:cNvPr>
          <p:cNvSpPr/>
          <p:nvPr/>
        </p:nvSpPr>
        <p:spPr>
          <a:xfrm>
            <a:off x="2429507" y="4822947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7D797A4C-4BE5-9780-C1BE-921A510B6292}"/>
              </a:ext>
            </a:extLst>
          </p:cNvPr>
          <p:cNvGrpSpPr/>
          <p:nvPr/>
        </p:nvGrpSpPr>
        <p:grpSpPr>
          <a:xfrm>
            <a:off x="6058946" y="3975472"/>
            <a:ext cx="828551" cy="891844"/>
            <a:chOff x="6058946" y="3975472"/>
            <a:chExt cx="828551" cy="891844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27FBA39-7C9F-665F-C37C-3AFC650CD13D}"/>
                </a:ext>
              </a:extLst>
            </p:cNvPr>
            <p:cNvSpPr txBox="1"/>
            <p:nvPr/>
          </p:nvSpPr>
          <p:spPr>
            <a:xfrm>
              <a:off x="6058946" y="4556975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zzz</a:t>
              </a:r>
              <a:endParaRPr lang="en-US" altLang="zh-CN" sz="1800" b="1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A62B104-4772-E7C4-C8E4-C08FE91C376C}"/>
                </a:ext>
              </a:extLst>
            </p:cNvPr>
            <p:cNvSpPr txBox="1"/>
            <p:nvPr/>
          </p:nvSpPr>
          <p:spPr>
            <a:xfrm>
              <a:off x="6174309" y="3975472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zzz</a:t>
              </a:r>
              <a:endParaRPr lang="en-US" altLang="zh-CN" sz="1800" b="1" dirty="0"/>
            </a:p>
          </p:txBody>
        </p:sp>
      </p:grpSp>
      <p:sp>
        <p:nvSpPr>
          <p:cNvPr id="16" name="Rectangle 16">
            <a:extLst>
              <a:ext uri="{FF2B5EF4-FFF2-40B4-BE49-F238E27FC236}">
                <a16:creationId xmlns:a16="http://schemas.microsoft.com/office/drawing/2014/main" id="{A96415C5-F744-3001-E5FB-4333C4C3092E}"/>
              </a:ext>
            </a:extLst>
          </p:cNvPr>
          <p:cNvSpPr/>
          <p:nvPr/>
        </p:nvSpPr>
        <p:spPr>
          <a:xfrm>
            <a:off x="2439100" y="3477111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3604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87DDD6-E4BE-0D15-1657-F06CE1A81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F83ECF-183E-6898-CA88-252B78C32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 case of conflict, S1 will choose a larger instance (e.g., 4) </a:t>
            </a:r>
          </a:p>
          <a:p>
            <a:pPr lvl="1"/>
            <a:r>
              <a:rPr kumimoji="1" lang="en-US" altLang="zh-CN" dirty="0"/>
              <a:t>And re-run the instance until find the largest available instance </a:t>
            </a:r>
          </a:p>
          <a:p>
            <a:pPr lvl="1"/>
            <a:r>
              <a:rPr kumimoji="1" lang="en-US" altLang="zh-CN" dirty="0"/>
              <a:t>May possible try many times until find an available slot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506F27-2914-0D13-6419-7A0825AC1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4A4ED3C4-0039-C9CE-9E9B-45B94C129305}"/>
              </a:ext>
            </a:extLst>
          </p:cNvPr>
          <p:cNvSpPr/>
          <p:nvPr/>
        </p:nvSpPr>
        <p:spPr>
          <a:xfrm>
            <a:off x="606996" y="34721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708BBBC8-2620-F12D-50A7-18E6B33BADD9}"/>
              </a:ext>
            </a:extLst>
          </p:cNvPr>
          <p:cNvSpPr/>
          <p:nvPr/>
        </p:nvSpPr>
        <p:spPr>
          <a:xfrm>
            <a:off x="987996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52D4836E-D3B8-D7D4-A8B7-F18D171628DE}"/>
              </a:ext>
            </a:extLst>
          </p:cNvPr>
          <p:cNvSpPr txBox="1"/>
          <p:nvPr/>
        </p:nvSpPr>
        <p:spPr>
          <a:xfrm>
            <a:off x="35496" y="352910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D79BC1B9-C176-0B7B-FE18-72A20D83BDCA}"/>
              </a:ext>
            </a:extLst>
          </p:cNvPr>
          <p:cNvSpPr txBox="1"/>
          <p:nvPr/>
        </p:nvSpPr>
        <p:spPr>
          <a:xfrm>
            <a:off x="658044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EA1DA01-B9AE-4B10-6BCA-5720858F81C7}"/>
              </a:ext>
            </a:extLst>
          </p:cNvPr>
          <p:cNvSpPr txBox="1"/>
          <p:nvPr/>
        </p:nvSpPr>
        <p:spPr>
          <a:xfrm>
            <a:off x="1039044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2CA10ED-ACBA-88A4-4C29-F4181DE78E81}"/>
              </a:ext>
            </a:extLst>
          </p:cNvPr>
          <p:cNvSpPr txBox="1"/>
          <p:nvPr/>
        </p:nvSpPr>
        <p:spPr>
          <a:xfrm>
            <a:off x="1610544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02752C51-AFCB-9701-6EA0-28F073813247}"/>
              </a:ext>
            </a:extLst>
          </p:cNvPr>
          <p:cNvSpPr/>
          <p:nvPr/>
        </p:nvSpPr>
        <p:spPr>
          <a:xfrm>
            <a:off x="1492052" y="3472130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B586B80-F341-31B6-0070-1DE3117F8C5F}"/>
              </a:ext>
            </a:extLst>
          </p:cNvPr>
          <p:cNvSpPr/>
          <p:nvPr/>
        </p:nvSpPr>
        <p:spPr>
          <a:xfrm>
            <a:off x="606996" y="414504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18A2267C-65B0-CF36-BA06-78634B8FDF42}"/>
              </a:ext>
            </a:extLst>
          </p:cNvPr>
          <p:cNvSpPr/>
          <p:nvPr/>
        </p:nvSpPr>
        <p:spPr>
          <a:xfrm>
            <a:off x="987996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4" name="TextBox 45">
            <a:extLst>
              <a:ext uri="{FF2B5EF4-FFF2-40B4-BE49-F238E27FC236}">
                <a16:creationId xmlns:a16="http://schemas.microsoft.com/office/drawing/2014/main" id="{F28C8DDB-AAEF-EEAD-719E-3433C875439E}"/>
              </a:ext>
            </a:extLst>
          </p:cNvPr>
          <p:cNvSpPr txBox="1"/>
          <p:nvPr/>
        </p:nvSpPr>
        <p:spPr>
          <a:xfrm>
            <a:off x="35496" y="420202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FBF36E5A-F18A-1A32-8896-C4C7BF5A1169}"/>
              </a:ext>
            </a:extLst>
          </p:cNvPr>
          <p:cNvSpPr/>
          <p:nvPr/>
        </p:nvSpPr>
        <p:spPr>
          <a:xfrm>
            <a:off x="1492052" y="414504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2451F3-13B6-0E28-4BDA-241029216681}"/>
              </a:ext>
            </a:extLst>
          </p:cNvPr>
          <p:cNvSpPr/>
          <p:nvPr/>
        </p:nvSpPr>
        <p:spPr>
          <a:xfrm>
            <a:off x="606996" y="481796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A62BF1-9E09-CAE9-B81E-47434ED9E1F1}"/>
              </a:ext>
            </a:extLst>
          </p:cNvPr>
          <p:cNvSpPr/>
          <p:nvPr/>
        </p:nvSpPr>
        <p:spPr>
          <a:xfrm>
            <a:off x="987996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8" name="TextBox 45">
            <a:extLst>
              <a:ext uri="{FF2B5EF4-FFF2-40B4-BE49-F238E27FC236}">
                <a16:creationId xmlns:a16="http://schemas.microsoft.com/office/drawing/2014/main" id="{F1CC69E7-08D7-9C91-07D1-0E853E4C584A}"/>
              </a:ext>
            </a:extLst>
          </p:cNvPr>
          <p:cNvSpPr txBox="1"/>
          <p:nvPr/>
        </p:nvSpPr>
        <p:spPr>
          <a:xfrm>
            <a:off x="35496" y="487494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BA360589-3E33-9E46-86C1-66C2ED03F277}"/>
              </a:ext>
            </a:extLst>
          </p:cNvPr>
          <p:cNvSpPr/>
          <p:nvPr/>
        </p:nvSpPr>
        <p:spPr>
          <a:xfrm>
            <a:off x="1492052" y="481796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719A31E0-5634-7D7A-7074-485C480CC073}"/>
              </a:ext>
            </a:extLst>
          </p:cNvPr>
          <p:cNvSpPr txBox="1"/>
          <p:nvPr/>
        </p:nvSpPr>
        <p:spPr>
          <a:xfrm>
            <a:off x="3446836" y="352886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21" name="TextBox 45">
            <a:extLst>
              <a:ext uri="{FF2B5EF4-FFF2-40B4-BE49-F238E27FC236}">
                <a16:creationId xmlns:a16="http://schemas.microsoft.com/office/drawing/2014/main" id="{0CA32B5B-DAA8-8A5F-B9F6-F34A5EB57ADB}"/>
              </a:ext>
            </a:extLst>
          </p:cNvPr>
          <p:cNvSpPr txBox="1"/>
          <p:nvPr/>
        </p:nvSpPr>
        <p:spPr>
          <a:xfrm>
            <a:off x="3446836" y="420178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22" name="TextBox 45">
            <a:extLst>
              <a:ext uri="{FF2B5EF4-FFF2-40B4-BE49-F238E27FC236}">
                <a16:creationId xmlns:a16="http://schemas.microsoft.com/office/drawing/2014/main" id="{F5771042-BE11-EA6F-51C1-0D522207265B}"/>
              </a:ext>
            </a:extLst>
          </p:cNvPr>
          <p:cNvSpPr txBox="1"/>
          <p:nvPr/>
        </p:nvSpPr>
        <p:spPr>
          <a:xfrm>
            <a:off x="3446836" y="487470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B59AAA24-2554-0D7E-82E3-F86B41163158}"/>
              </a:ext>
            </a:extLst>
          </p:cNvPr>
          <p:cNvCxnSpPr>
            <a:cxnSpLocks/>
          </p:cNvCxnSpPr>
          <p:nvPr/>
        </p:nvCxnSpPr>
        <p:spPr>
          <a:xfrm flipV="1">
            <a:off x="3827836" y="3639547"/>
            <a:ext cx="5301930" cy="236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C89C8E2B-EEED-50FA-4159-AE7B1E612F81}"/>
              </a:ext>
            </a:extLst>
          </p:cNvPr>
          <p:cNvCxnSpPr>
            <a:cxnSpLocks/>
          </p:cNvCxnSpPr>
          <p:nvPr/>
        </p:nvCxnSpPr>
        <p:spPr>
          <a:xfrm flipV="1">
            <a:off x="3827836" y="4368088"/>
            <a:ext cx="5008760" cy="2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E832ADB4-34C0-B32A-37E1-C9655DF2E49D}"/>
              </a:ext>
            </a:extLst>
          </p:cNvPr>
          <p:cNvCxnSpPr>
            <a:cxnSpLocks/>
          </p:cNvCxnSpPr>
          <p:nvPr/>
        </p:nvCxnSpPr>
        <p:spPr>
          <a:xfrm flipV="1">
            <a:off x="3827836" y="5091215"/>
            <a:ext cx="5928740" cy="264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19">
            <a:extLst>
              <a:ext uri="{FF2B5EF4-FFF2-40B4-BE49-F238E27FC236}">
                <a16:creationId xmlns:a16="http://schemas.microsoft.com/office/drawing/2014/main" id="{94ED88F3-4646-7918-C989-D9DE581AD359}"/>
              </a:ext>
            </a:extLst>
          </p:cNvPr>
          <p:cNvSpPr/>
          <p:nvPr/>
        </p:nvSpPr>
        <p:spPr>
          <a:xfrm>
            <a:off x="3131840" y="2642902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Straight Arrow Connector 20">
            <a:extLst>
              <a:ext uri="{FF2B5EF4-FFF2-40B4-BE49-F238E27FC236}">
                <a16:creationId xmlns:a16="http://schemas.microsoft.com/office/drawing/2014/main" id="{BD9FD982-1920-93C5-7060-23385AE8E0AA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544395" y="3062902"/>
            <a:ext cx="22445" cy="474564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D57F3A16-233A-4EF9-B13B-EC4FABA5661A}"/>
              </a:ext>
            </a:extLst>
          </p:cNvPr>
          <p:cNvSpPr txBox="1"/>
          <p:nvPr/>
        </p:nvSpPr>
        <p:spPr>
          <a:xfrm>
            <a:off x="3982615" y="3453531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3</a:t>
            </a:r>
            <a:endParaRPr lang="zh-CN" altLang="en-US" dirty="0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5D69D1C7-48C9-D873-8B09-5C9E8E6266DE}"/>
              </a:ext>
            </a:extLst>
          </p:cNvPr>
          <p:cNvCxnSpPr>
            <a:cxnSpLocks/>
          </p:cNvCxnSpPr>
          <p:nvPr/>
        </p:nvCxnSpPr>
        <p:spPr>
          <a:xfrm>
            <a:off x="5063480" y="3663201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10C4964A-333A-8ADA-DD4E-A2CDA321E3F4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5047792" y="3638197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6B2474A3-0056-1F60-64C6-6EE2AD93E79F}"/>
              </a:ext>
            </a:extLst>
          </p:cNvPr>
          <p:cNvCxnSpPr>
            <a:cxnSpLocks/>
          </p:cNvCxnSpPr>
          <p:nvPr/>
        </p:nvCxnSpPr>
        <p:spPr>
          <a:xfrm flipV="1">
            <a:off x="5628460" y="3601920"/>
            <a:ext cx="191638" cy="7671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CB57E9A0-1B5F-D30D-15AC-C486E4DA8CED}"/>
              </a:ext>
            </a:extLst>
          </p:cNvPr>
          <p:cNvCxnSpPr>
            <a:cxnSpLocks/>
          </p:cNvCxnSpPr>
          <p:nvPr/>
        </p:nvCxnSpPr>
        <p:spPr>
          <a:xfrm flipV="1">
            <a:off x="5670420" y="3654313"/>
            <a:ext cx="290792" cy="148908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79EFEE77-7977-81E2-1534-3EEBD46CAA6E}"/>
              </a:ext>
            </a:extLst>
          </p:cNvPr>
          <p:cNvCxnSpPr>
            <a:cxnSpLocks/>
          </p:cNvCxnSpPr>
          <p:nvPr/>
        </p:nvCxnSpPr>
        <p:spPr>
          <a:xfrm>
            <a:off x="6293804" y="3687353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8E308A6B-EC0A-807B-CF79-77AE7BA3F217}"/>
              </a:ext>
            </a:extLst>
          </p:cNvPr>
          <p:cNvCxnSpPr>
            <a:cxnSpLocks/>
          </p:cNvCxnSpPr>
          <p:nvPr/>
        </p:nvCxnSpPr>
        <p:spPr>
          <a:xfrm>
            <a:off x="6278116" y="3662349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97CEEA0-5C33-22C8-13F5-51500C3E6221}"/>
              </a:ext>
            </a:extLst>
          </p:cNvPr>
          <p:cNvCxnSpPr>
            <a:cxnSpLocks/>
          </p:cNvCxnSpPr>
          <p:nvPr/>
        </p:nvCxnSpPr>
        <p:spPr>
          <a:xfrm flipV="1">
            <a:off x="6858784" y="3626072"/>
            <a:ext cx="191638" cy="7671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DAD2D420-849A-BD61-4771-F55D2E3DC8AF}"/>
              </a:ext>
            </a:extLst>
          </p:cNvPr>
          <p:cNvCxnSpPr>
            <a:cxnSpLocks/>
          </p:cNvCxnSpPr>
          <p:nvPr/>
        </p:nvCxnSpPr>
        <p:spPr>
          <a:xfrm flipV="1">
            <a:off x="6900744" y="3678465"/>
            <a:ext cx="290792" cy="1489081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DE24B1FE-6B6C-281F-CF4E-B36A33D678B4}"/>
              </a:ext>
            </a:extLst>
          </p:cNvPr>
          <p:cNvSpPr txBox="1"/>
          <p:nvPr/>
        </p:nvSpPr>
        <p:spPr>
          <a:xfrm>
            <a:off x="5002064" y="3070059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Prepare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8B97BDA-9AD0-9C7B-4923-3927A67654DA}"/>
              </a:ext>
            </a:extLst>
          </p:cNvPr>
          <p:cNvSpPr txBox="1"/>
          <p:nvPr/>
        </p:nvSpPr>
        <p:spPr>
          <a:xfrm>
            <a:off x="6233840" y="3081377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Accept </a:t>
            </a:r>
            <a:endParaRPr lang="zh-CN" altLang="en-US" dirty="0"/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87B603A2-01AF-0A78-E1B5-1263709AC809}"/>
              </a:ext>
            </a:extLst>
          </p:cNvPr>
          <p:cNvSpPr/>
          <p:nvPr/>
        </p:nvSpPr>
        <p:spPr>
          <a:xfrm>
            <a:off x="1993781" y="4139755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6E09B9C2-10FE-D74A-BE4D-D88CEA6DEC62}"/>
              </a:ext>
            </a:extLst>
          </p:cNvPr>
          <p:cNvSpPr/>
          <p:nvPr/>
        </p:nvSpPr>
        <p:spPr>
          <a:xfrm>
            <a:off x="2000248" y="4817966"/>
            <a:ext cx="504056" cy="381000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xxx</a:t>
            </a:r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5ED64148-4E0D-5720-0503-E8B44117FD11}"/>
              </a:ext>
            </a:extLst>
          </p:cNvPr>
          <p:cNvSpPr/>
          <p:nvPr/>
        </p:nvSpPr>
        <p:spPr>
          <a:xfrm>
            <a:off x="1997459" y="415002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926348D2-3198-63D9-7655-2FF11C7A65A3}"/>
              </a:ext>
            </a:extLst>
          </p:cNvPr>
          <p:cNvSpPr/>
          <p:nvPr/>
        </p:nvSpPr>
        <p:spPr>
          <a:xfrm>
            <a:off x="1997459" y="4822947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D2FC860-89F3-00C4-C9AB-AD950A10EF18}"/>
              </a:ext>
            </a:extLst>
          </p:cNvPr>
          <p:cNvSpPr txBox="1"/>
          <p:nvPr/>
        </p:nvSpPr>
        <p:spPr>
          <a:xfrm>
            <a:off x="5626898" y="4556975"/>
            <a:ext cx="713188" cy="3103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zh-CN" sz="1800" b="1" dirty="0" err="1"/>
              <a:t>zzz</a:t>
            </a:r>
            <a:endParaRPr lang="en-US" altLang="zh-CN" sz="1800" b="1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A561D6C-FB05-3A82-A3CB-DF903922A296}"/>
              </a:ext>
            </a:extLst>
          </p:cNvPr>
          <p:cNvSpPr txBox="1"/>
          <p:nvPr/>
        </p:nvSpPr>
        <p:spPr>
          <a:xfrm>
            <a:off x="5742261" y="3975472"/>
            <a:ext cx="713188" cy="3103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zh-CN" sz="1800" b="1" dirty="0" err="1"/>
              <a:t>zzz</a:t>
            </a:r>
            <a:endParaRPr lang="en-US" altLang="zh-CN" sz="1800" b="1" dirty="0"/>
          </a:p>
        </p:txBody>
      </p:sp>
      <p:sp>
        <p:nvSpPr>
          <p:cNvPr id="46" name="TextBox 8">
            <a:extLst>
              <a:ext uri="{FF2B5EF4-FFF2-40B4-BE49-F238E27FC236}">
                <a16:creationId xmlns:a16="http://schemas.microsoft.com/office/drawing/2014/main" id="{A3916958-BB7A-7C42-0181-28A0FE6290EE}"/>
              </a:ext>
            </a:extLst>
          </p:cNvPr>
          <p:cNvSpPr txBox="1"/>
          <p:nvPr/>
        </p:nvSpPr>
        <p:spPr>
          <a:xfrm>
            <a:off x="2669131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7" name="TextBox 8">
            <a:extLst>
              <a:ext uri="{FF2B5EF4-FFF2-40B4-BE49-F238E27FC236}">
                <a16:creationId xmlns:a16="http://schemas.microsoft.com/office/drawing/2014/main" id="{6267E6A2-5802-3805-7F54-781DB020237D}"/>
              </a:ext>
            </a:extLst>
          </p:cNvPr>
          <p:cNvSpPr txBox="1"/>
          <p:nvPr/>
        </p:nvSpPr>
        <p:spPr>
          <a:xfrm>
            <a:off x="2137224" y="302524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48" name="Rectangle 16">
            <a:extLst>
              <a:ext uri="{FF2B5EF4-FFF2-40B4-BE49-F238E27FC236}">
                <a16:creationId xmlns:a16="http://schemas.microsoft.com/office/drawing/2014/main" id="{FEC895E0-1B89-949A-F971-F8383F28780A}"/>
              </a:ext>
            </a:extLst>
          </p:cNvPr>
          <p:cNvSpPr/>
          <p:nvPr/>
        </p:nvSpPr>
        <p:spPr>
          <a:xfrm>
            <a:off x="2007052" y="3477111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zzz</a:t>
            </a:r>
            <a:endParaRPr lang="en-US" sz="1600" dirty="0"/>
          </a:p>
        </p:txBody>
      </p:sp>
      <p:sp>
        <p:nvSpPr>
          <p:cNvPr id="50" name="Rectangle 16">
            <a:extLst>
              <a:ext uri="{FF2B5EF4-FFF2-40B4-BE49-F238E27FC236}">
                <a16:creationId xmlns:a16="http://schemas.microsoft.com/office/drawing/2014/main" id="{9AB4A94F-6199-B194-E8B9-6A863593BABF}"/>
              </a:ext>
            </a:extLst>
          </p:cNvPr>
          <p:cNvSpPr/>
          <p:nvPr/>
        </p:nvSpPr>
        <p:spPr>
          <a:xfrm>
            <a:off x="2521426" y="3471849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51" name="Rectangle 16">
            <a:extLst>
              <a:ext uri="{FF2B5EF4-FFF2-40B4-BE49-F238E27FC236}">
                <a16:creationId xmlns:a16="http://schemas.microsoft.com/office/drawing/2014/main" id="{5DDD5FA5-86E0-F8BD-89D8-2F2AD9068E47}"/>
              </a:ext>
            </a:extLst>
          </p:cNvPr>
          <p:cNvSpPr/>
          <p:nvPr/>
        </p:nvSpPr>
        <p:spPr>
          <a:xfrm>
            <a:off x="2521426" y="4144767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52" name="Rectangle 16">
            <a:extLst>
              <a:ext uri="{FF2B5EF4-FFF2-40B4-BE49-F238E27FC236}">
                <a16:creationId xmlns:a16="http://schemas.microsoft.com/office/drawing/2014/main" id="{B5EB7770-C4B1-E0CE-2D58-24E4FB1EE3E4}"/>
              </a:ext>
            </a:extLst>
          </p:cNvPr>
          <p:cNvSpPr/>
          <p:nvPr/>
        </p:nvSpPr>
        <p:spPr>
          <a:xfrm>
            <a:off x="2521426" y="4817685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C70BB27-36C9-8317-53F0-96A62563234F}"/>
              </a:ext>
            </a:extLst>
          </p:cNvPr>
          <p:cNvSpPr txBox="1"/>
          <p:nvPr/>
        </p:nvSpPr>
        <p:spPr>
          <a:xfrm>
            <a:off x="7456569" y="3502687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4</a:t>
            </a:r>
            <a:endParaRPr lang="zh-CN" altLang="en-US" dirty="0"/>
          </a:p>
        </p:txBody>
      </p: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8B79DCB7-AA0B-A9DB-B3F1-2D1789859FCA}"/>
              </a:ext>
            </a:extLst>
          </p:cNvPr>
          <p:cNvCxnSpPr>
            <a:cxnSpLocks/>
          </p:cNvCxnSpPr>
          <p:nvPr/>
        </p:nvCxnSpPr>
        <p:spPr>
          <a:xfrm>
            <a:off x="8468765" y="3701680"/>
            <a:ext cx="609600" cy="14366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20547528-0982-21C2-7280-183F7ED078EB}"/>
              </a:ext>
            </a:extLst>
          </p:cNvPr>
          <p:cNvCxnSpPr>
            <a:cxnSpLocks/>
          </p:cNvCxnSpPr>
          <p:nvPr/>
        </p:nvCxnSpPr>
        <p:spPr>
          <a:xfrm>
            <a:off x="8453077" y="3676676"/>
            <a:ext cx="547898" cy="73446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B066ABBB-0F21-EF60-5223-1EEBDB9CE529}"/>
              </a:ext>
            </a:extLst>
          </p:cNvPr>
          <p:cNvSpPr txBox="1"/>
          <p:nvPr/>
        </p:nvSpPr>
        <p:spPr>
          <a:xfrm>
            <a:off x="8234119" y="3078014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Prepare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079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Question</a:t>
            </a:r>
          </a:p>
          <a:p>
            <a:pPr algn="ctr"/>
            <a:r>
              <a:rPr lang="en-US" altLang="zh-CN" sz="2600" b="0" kern="0" dirty="0">
                <a:solidFill>
                  <a:srgbClr val="C00000"/>
                </a:solidFill>
                <a:ea typeface="+mn-ea"/>
              </a:rPr>
              <a:t>How many RTTs are required for appending a single log entry? 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1329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A6B642-4E54-1947-9D64-55BCA9D67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Basic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is correct but inefficient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E92BAC-6F25-5241-931C-94B58B3F9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824537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2 rounds </a:t>
            </a:r>
            <a:r>
              <a:rPr lang="en-US" altLang="zh-CN" dirty="0"/>
              <a:t>of RPCs for each value chosen in the </a:t>
            </a:r>
            <a:r>
              <a:rPr lang="en-US" altLang="zh-CN" dirty="0">
                <a:highlight>
                  <a:srgbClr val="FFFF00"/>
                </a:highlight>
              </a:rPr>
              <a:t>optimal</a:t>
            </a:r>
            <a:r>
              <a:rPr lang="en-US" altLang="zh-CN" dirty="0"/>
              <a:t> case </a:t>
            </a:r>
          </a:p>
          <a:p>
            <a:pPr lvl="1"/>
            <a:r>
              <a:rPr lang="en-US" altLang="zh-CN" dirty="0"/>
              <a:t>Prepare, Accept</a:t>
            </a:r>
          </a:p>
          <a:p>
            <a:r>
              <a:rPr lang="en-US" altLang="zh-CN" dirty="0"/>
              <a:t>With multiple concurrent proposers, </a:t>
            </a:r>
            <a:r>
              <a:rPr lang="en-US" altLang="zh-CN" dirty="0">
                <a:solidFill>
                  <a:srgbClr val="C00000"/>
                </a:solidFill>
              </a:rPr>
              <a:t>conflicts</a:t>
            </a:r>
            <a:r>
              <a:rPr lang="en-US" altLang="zh-CN" dirty="0"/>
              <a:t> and restarts are likely </a:t>
            </a:r>
          </a:p>
          <a:p>
            <a:pPr lvl="1"/>
            <a:r>
              <a:rPr lang="en-US" altLang="zh-CN" dirty="0"/>
              <a:t>1. The server may conflict on the position of the new log entry to insert </a:t>
            </a:r>
          </a:p>
          <a:p>
            <a:pPr marL="74250" lvl="1" indent="0">
              <a:buNone/>
            </a:pPr>
            <a:r>
              <a:rPr lang="zh-CN" altLang="en-US" dirty="0"/>
              <a:t>    </a:t>
            </a:r>
            <a:r>
              <a:rPr lang="en-US" altLang="zh-CN" dirty="0"/>
              <a:t>(our previous example)</a:t>
            </a:r>
          </a:p>
          <a:p>
            <a:pPr lvl="1"/>
            <a:r>
              <a:rPr lang="en-US" altLang="zh-CN" dirty="0"/>
              <a:t>2. Even in the same </a:t>
            </a:r>
            <a:r>
              <a:rPr lang="en-US" altLang="zh-CN" dirty="0" err="1"/>
              <a:t>Paxos</a:t>
            </a:r>
            <a:r>
              <a:rPr lang="en-US" altLang="zh-CN" dirty="0"/>
              <a:t> instance, different proposer may conflict </a:t>
            </a:r>
          </a:p>
          <a:p>
            <a:pPr lvl="2"/>
            <a:r>
              <a:rPr lang="en-US" altLang="zh-CN" sz="1800" dirty="0"/>
              <a:t>Only the proposers with the highest number can win  </a:t>
            </a:r>
          </a:p>
          <a:p>
            <a:r>
              <a:rPr lang="en-US" altLang="zh-CN" dirty="0"/>
              <a:t>Solution </a:t>
            </a:r>
          </a:p>
          <a:p>
            <a:pPr marL="417150" lvl="1" indent="-342900">
              <a:buFont typeface="+mj-ea"/>
              <a:buAutoNum type="circleNumDbPlain"/>
            </a:pPr>
            <a:r>
              <a:rPr lang="en-US" altLang="zh-CN" dirty="0"/>
              <a:t>Select a leader: most of the time, only one server can propose</a:t>
            </a:r>
          </a:p>
          <a:p>
            <a:pPr marL="417150" lvl="1" indent="-342900">
              <a:buFont typeface="+mj-ea"/>
              <a:buAutoNum type="circleNumDbPlain"/>
            </a:pPr>
            <a:r>
              <a:rPr lang="en-US" altLang="zh-CN" dirty="0"/>
              <a:t>Batch the</a:t>
            </a:r>
            <a:r>
              <a:rPr lang="zh-CN" altLang="en-US" dirty="0"/>
              <a:t> </a:t>
            </a:r>
            <a:r>
              <a:rPr lang="en-US" altLang="zh-CN" dirty="0"/>
              <a:t>prepare requests from multiple instances sent from a leader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4F3C91-C2E3-294F-93E3-D669CAB73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733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文本框 74">
            <a:extLst>
              <a:ext uri="{FF2B5EF4-FFF2-40B4-BE49-F238E27FC236}">
                <a16:creationId xmlns:a16="http://schemas.microsoft.com/office/drawing/2014/main" id="{4608BA2C-B6E6-D1F4-0E4E-55FE416370BC}"/>
              </a:ext>
            </a:extLst>
          </p:cNvPr>
          <p:cNvSpPr txBox="1"/>
          <p:nvPr/>
        </p:nvSpPr>
        <p:spPr>
          <a:xfrm>
            <a:off x="2513316" y="3385339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xxx, </a:t>
            </a:r>
            <a:r>
              <a:rPr kumimoji="1" lang="en-US" altLang="zh-CN" dirty="0" err="1"/>
              <a:t>yyy</a:t>
            </a:r>
            <a:endParaRPr lang="zh-CN" altLang="en-US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2926671-2F83-7A79-6DBE-53241D0F5F40}"/>
              </a:ext>
            </a:extLst>
          </p:cNvPr>
          <p:cNvGrpSpPr/>
          <p:nvPr/>
        </p:nvGrpSpPr>
        <p:grpSpPr>
          <a:xfrm>
            <a:off x="817676" y="1968836"/>
            <a:ext cx="1476605" cy="1754326"/>
            <a:chOff x="699963" y="1803188"/>
            <a:chExt cx="1476605" cy="1754326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3B2370AC-84EC-A102-AB49-B22BE59D344E}"/>
                </a:ext>
              </a:extLst>
            </p:cNvPr>
            <p:cNvSpPr/>
            <p:nvPr/>
          </p:nvSpPr>
          <p:spPr>
            <a:xfrm>
              <a:off x="699963" y="1836737"/>
              <a:ext cx="1476605" cy="12317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D79F0BC-1C04-0284-0257-C116143105CC}"/>
                </a:ext>
              </a:extLst>
            </p:cNvPr>
            <p:cNvSpPr txBox="1"/>
            <p:nvPr/>
          </p:nvSpPr>
          <p:spPr>
            <a:xfrm>
              <a:off x="761798" y="18031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add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S1.19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3A5BD995-1638-0863-F6E2-9F9526D26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leader election: prepare message batching </a:t>
            </a:r>
            <a:endParaRPr kumimoji="1"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FCFE4C95-6499-7841-CD5C-D7688B5D2822}"/>
              </a:ext>
            </a:extLst>
          </p:cNvPr>
          <p:cNvSpPr/>
          <p:nvPr/>
        </p:nvSpPr>
        <p:spPr>
          <a:xfrm>
            <a:off x="688245" y="381445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128163E-EC1A-60EE-86F2-946E9070CB29}"/>
              </a:ext>
            </a:extLst>
          </p:cNvPr>
          <p:cNvSpPr/>
          <p:nvPr/>
        </p:nvSpPr>
        <p:spPr>
          <a:xfrm>
            <a:off x="1069245" y="381445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27EF0B82-CDD4-88EA-798F-DDC3D8DA503E}"/>
              </a:ext>
            </a:extLst>
          </p:cNvPr>
          <p:cNvSpPr txBox="1"/>
          <p:nvPr/>
        </p:nvSpPr>
        <p:spPr>
          <a:xfrm>
            <a:off x="116745" y="387143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B3EAFC68-6159-E564-AA0D-FB72E5023E2D}"/>
              </a:ext>
            </a:extLst>
          </p:cNvPr>
          <p:cNvSpPr txBox="1"/>
          <p:nvPr/>
        </p:nvSpPr>
        <p:spPr>
          <a:xfrm>
            <a:off x="744355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9905D156-4C67-7EC2-8BB0-CCF43DC020C8}"/>
              </a:ext>
            </a:extLst>
          </p:cNvPr>
          <p:cNvSpPr txBox="1"/>
          <p:nvPr/>
        </p:nvSpPr>
        <p:spPr>
          <a:xfrm>
            <a:off x="1125355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C9917BC-BB73-568E-E26F-EF2DD4A11E55}"/>
              </a:ext>
            </a:extLst>
          </p:cNvPr>
          <p:cNvSpPr/>
          <p:nvPr/>
        </p:nvSpPr>
        <p:spPr>
          <a:xfrm>
            <a:off x="688245" y="448737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13B33ECB-19B2-07B2-BB38-6E11C06F0B4B}"/>
              </a:ext>
            </a:extLst>
          </p:cNvPr>
          <p:cNvSpPr/>
          <p:nvPr/>
        </p:nvSpPr>
        <p:spPr>
          <a:xfrm>
            <a:off x="1069245" y="448737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4" name="TextBox 45">
            <a:extLst>
              <a:ext uri="{FF2B5EF4-FFF2-40B4-BE49-F238E27FC236}">
                <a16:creationId xmlns:a16="http://schemas.microsoft.com/office/drawing/2014/main" id="{D159AA02-4C19-E47C-99DB-FBB7E5ECFAB8}"/>
              </a:ext>
            </a:extLst>
          </p:cNvPr>
          <p:cNvSpPr txBox="1"/>
          <p:nvPr/>
        </p:nvSpPr>
        <p:spPr>
          <a:xfrm>
            <a:off x="116745" y="454435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DC4D9D-93E6-C19D-8751-6622DE92C1D4}"/>
              </a:ext>
            </a:extLst>
          </p:cNvPr>
          <p:cNvSpPr/>
          <p:nvPr/>
        </p:nvSpPr>
        <p:spPr>
          <a:xfrm>
            <a:off x="688245" y="516029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06B2E5-4F88-69AF-F76F-ACE4EA9CBD5E}"/>
              </a:ext>
            </a:extLst>
          </p:cNvPr>
          <p:cNvSpPr/>
          <p:nvPr/>
        </p:nvSpPr>
        <p:spPr>
          <a:xfrm>
            <a:off x="1069245" y="5160294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8" name="TextBox 45">
            <a:extLst>
              <a:ext uri="{FF2B5EF4-FFF2-40B4-BE49-F238E27FC236}">
                <a16:creationId xmlns:a16="http://schemas.microsoft.com/office/drawing/2014/main" id="{74B76BE2-F227-480B-5833-0E0EA05DA8E3}"/>
              </a:ext>
            </a:extLst>
          </p:cNvPr>
          <p:cNvSpPr txBox="1"/>
          <p:nvPr/>
        </p:nvSpPr>
        <p:spPr>
          <a:xfrm>
            <a:off x="116745" y="521727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68655DCC-63C4-CB78-DD48-C4F6E51C6EBF}"/>
              </a:ext>
            </a:extLst>
          </p:cNvPr>
          <p:cNvSpPr txBox="1"/>
          <p:nvPr/>
        </p:nvSpPr>
        <p:spPr>
          <a:xfrm>
            <a:off x="2744740" y="389733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S1</a:t>
            </a:r>
            <a:endParaRPr 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extBox 45">
            <a:extLst>
              <a:ext uri="{FF2B5EF4-FFF2-40B4-BE49-F238E27FC236}">
                <a16:creationId xmlns:a16="http://schemas.microsoft.com/office/drawing/2014/main" id="{815F446C-5484-6976-FEA9-838F49DE31D7}"/>
              </a:ext>
            </a:extLst>
          </p:cNvPr>
          <p:cNvSpPr txBox="1"/>
          <p:nvPr/>
        </p:nvSpPr>
        <p:spPr>
          <a:xfrm>
            <a:off x="2744740" y="457025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22" name="TextBox 45">
            <a:extLst>
              <a:ext uri="{FF2B5EF4-FFF2-40B4-BE49-F238E27FC236}">
                <a16:creationId xmlns:a16="http://schemas.microsoft.com/office/drawing/2014/main" id="{B00307BB-0246-E9BA-782D-420F134673BF}"/>
              </a:ext>
            </a:extLst>
          </p:cNvPr>
          <p:cNvSpPr txBox="1"/>
          <p:nvPr/>
        </p:nvSpPr>
        <p:spPr>
          <a:xfrm>
            <a:off x="2744740" y="5243169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E0070F07-4F39-F105-C5C3-CE9EDB0C516C}"/>
              </a:ext>
            </a:extLst>
          </p:cNvPr>
          <p:cNvCxnSpPr>
            <a:cxnSpLocks/>
          </p:cNvCxnSpPr>
          <p:nvPr/>
        </p:nvCxnSpPr>
        <p:spPr>
          <a:xfrm flipV="1">
            <a:off x="3125740" y="4005742"/>
            <a:ext cx="5811727" cy="259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641E8319-B26A-572D-3FED-DF6A094D8F56}"/>
              </a:ext>
            </a:extLst>
          </p:cNvPr>
          <p:cNvCxnSpPr>
            <a:cxnSpLocks/>
          </p:cNvCxnSpPr>
          <p:nvPr/>
        </p:nvCxnSpPr>
        <p:spPr>
          <a:xfrm flipV="1">
            <a:off x="3125740" y="4732867"/>
            <a:ext cx="5835896" cy="26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84BFBA0-9759-D211-BF2A-85BEDC910D93}"/>
              </a:ext>
            </a:extLst>
          </p:cNvPr>
          <p:cNvCxnSpPr>
            <a:cxnSpLocks/>
          </p:cNvCxnSpPr>
          <p:nvPr/>
        </p:nvCxnSpPr>
        <p:spPr>
          <a:xfrm flipV="1">
            <a:off x="3125740" y="5460099"/>
            <a:ext cx="5835896" cy="26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AE81286E-9D9F-63E1-4FE3-BE00E75C1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40644"/>
          </a:xfrm>
        </p:spPr>
        <p:txBody>
          <a:bodyPr/>
          <a:lstStyle/>
          <a:p>
            <a:r>
              <a:rPr kumimoji="1" lang="en-US" altLang="zh-CN" dirty="0"/>
              <a:t>Suppose S1 </a:t>
            </a:r>
            <a:r>
              <a:rPr kumimoji="1" lang="en" altLang="zh-CN" dirty="0"/>
              <a:t>is the leader (w/o batching) </a:t>
            </a:r>
            <a:endParaRPr lang="en" altLang="zh-CN" dirty="0"/>
          </a:p>
          <a:p>
            <a:pPr lvl="2"/>
            <a:endParaRPr lang="en" altLang="zh-CN" sz="1800" dirty="0"/>
          </a:p>
          <a:p>
            <a:pPr marL="914400" lvl="2" indent="0">
              <a:buNone/>
            </a:pPr>
            <a:endParaRPr kumimoji="1" lang="en-US" altLang="zh-CN" sz="1800" dirty="0"/>
          </a:p>
          <a:p>
            <a:pPr marL="131400" lvl="1" indent="0">
              <a:buNone/>
            </a:pPr>
            <a:endParaRPr kumimoji="1" lang="zh-CN" altLang="en-US" sz="1600" dirty="0"/>
          </a:p>
        </p:txBody>
      </p:sp>
      <p:sp>
        <p:nvSpPr>
          <p:cNvPr id="52" name="TextBox 6">
            <a:extLst>
              <a:ext uri="{FF2B5EF4-FFF2-40B4-BE49-F238E27FC236}">
                <a16:creationId xmlns:a16="http://schemas.microsoft.com/office/drawing/2014/main" id="{89B52621-9F8F-51B0-F855-4D0A8FA3228B}"/>
              </a:ext>
            </a:extLst>
          </p:cNvPr>
          <p:cNvSpPr txBox="1"/>
          <p:nvPr/>
        </p:nvSpPr>
        <p:spPr>
          <a:xfrm>
            <a:off x="1170084" y="1633364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0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84366A18-6F6A-2C95-49EF-EA70AC22E428}"/>
              </a:ext>
            </a:extLst>
          </p:cNvPr>
          <p:cNvGrpSpPr/>
          <p:nvPr/>
        </p:nvGrpSpPr>
        <p:grpSpPr>
          <a:xfrm>
            <a:off x="2806140" y="1991356"/>
            <a:ext cx="1476605" cy="1754326"/>
            <a:chOff x="699963" y="1810372"/>
            <a:chExt cx="1476605" cy="1754326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2CE3AE51-6599-9F78-A4E6-4AEB6B084CF1}"/>
                </a:ext>
              </a:extLst>
            </p:cNvPr>
            <p:cNvSpPr/>
            <p:nvPr/>
          </p:nvSpPr>
          <p:spPr>
            <a:xfrm>
              <a:off x="699963" y="1836737"/>
              <a:ext cx="1476605" cy="12317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166174DF-F8A7-7A88-2B1B-9BE912E53948}"/>
                </a:ext>
              </a:extLst>
            </p:cNvPr>
            <p:cNvSpPr txBox="1"/>
            <p:nvPr/>
          </p:nvSpPr>
          <p:spPr>
            <a:xfrm>
              <a:off x="742753" y="1810372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  <a:r>
                <a:rPr lang="en-US" altLang="zh-CN" sz="1800" dirty="0" err="1"/>
                <a:t>cmp</a:t>
              </a:r>
              <a:endParaRPr lang="en-US" altLang="zh-CN" sz="1800" dirty="0"/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S1.19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57" name="TextBox 6">
            <a:extLst>
              <a:ext uri="{FF2B5EF4-FFF2-40B4-BE49-F238E27FC236}">
                <a16:creationId xmlns:a16="http://schemas.microsoft.com/office/drawing/2014/main" id="{A1BEB6EB-CCE9-C62B-A3AD-7E33CF5C3F12}"/>
              </a:ext>
            </a:extLst>
          </p:cNvPr>
          <p:cNvSpPr txBox="1"/>
          <p:nvPr/>
        </p:nvSpPr>
        <p:spPr>
          <a:xfrm>
            <a:off x="3158548" y="1648700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1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DE936F8-D4CA-08FA-BCE4-DE102404B0C9}"/>
              </a:ext>
            </a:extLst>
          </p:cNvPr>
          <p:cNvGrpSpPr/>
          <p:nvPr/>
        </p:nvGrpSpPr>
        <p:grpSpPr>
          <a:xfrm>
            <a:off x="4860255" y="1993529"/>
            <a:ext cx="1476605" cy="1754326"/>
            <a:chOff x="699963" y="1797488"/>
            <a:chExt cx="1476605" cy="1754326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DA209787-D473-D20B-D002-CF021C18D6DC}"/>
                </a:ext>
              </a:extLst>
            </p:cNvPr>
            <p:cNvSpPr/>
            <p:nvPr/>
          </p:nvSpPr>
          <p:spPr>
            <a:xfrm>
              <a:off x="699963" y="1836737"/>
              <a:ext cx="1476605" cy="1232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B77FCCA2-02B0-462A-B242-E5C30251F045}"/>
                </a:ext>
              </a:extLst>
            </p:cNvPr>
            <p:cNvSpPr txBox="1"/>
            <p:nvPr/>
          </p:nvSpPr>
          <p:spPr>
            <a:xfrm>
              <a:off x="765614" y="17974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61" name="TextBox 6">
            <a:extLst>
              <a:ext uri="{FF2B5EF4-FFF2-40B4-BE49-F238E27FC236}">
                <a16:creationId xmlns:a16="http://schemas.microsoft.com/office/drawing/2014/main" id="{4C88E7D7-0E1A-C15E-F905-54B1065309C5}"/>
              </a:ext>
            </a:extLst>
          </p:cNvPr>
          <p:cNvSpPr txBox="1"/>
          <p:nvPr/>
        </p:nvSpPr>
        <p:spPr>
          <a:xfrm>
            <a:off x="5212663" y="1663757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2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57269737-3FF0-24F8-2679-02677A46B9FF}"/>
              </a:ext>
            </a:extLst>
          </p:cNvPr>
          <p:cNvGrpSpPr/>
          <p:nvPr/>
        </p:nvGrpSpPr>
        <p:grpSpPr>
          <a:xfrm>
            <a:off x="6924692" y="1987254"/>
            <a:ext cx="1476605" cy="1754326"/>
            <a:chOff x="699963" y="1797488"/>
            <a:chExt cx="1476605" cy="1754326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05FBF58F-F2F2-BCBB-1DB0-D8851CE11790}"/>
                </a:ext>
              </a:extLst>
            </p:cNvPr>
            <p:cNvSpPr/>
            <p:nvPr/>
          </p:nvSpPr>
          <p:spPr>
            <a:xfrm>
              <a:off x="699963" y="1836737"/>
              <a:ext cx="1476605" cy="1232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9A4ED644-0BC5-5E25-BF27-A51043678D9F}"/>
                </a:ext>
              </a:extLst>
            </p:cNvPr>
            <p:cNvSpPr txBox="1"/>
            <p:nvPr/>
          </p:nvSpPr>
          <p:spPr>
            <a:xfrm>
              <a:off x="765614" y="17974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65" name="TextBox 6">
            <a:extLst>
              <a:ext uri="{FF2B5EF4-FFF2-40B4-BE49-F238E27FC236}">
                <a16:creationId xmlns:a16="http://schemas.microsoft.com/office/drawing/2014/main" id="{B8B42A8D-76EC-1F68-4373-510EA1B917E5}"/>
              </a:ext>
            </a:extLst>
          </p:cNvPr>
          <p:cNvSpPr txBox="1"/>
          <p:nvPr/>
        </p:nvSpPr>
        <p:spPr>
          <a:xfrm>
            <a:off x="7277100" y="1657482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3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B6E8288-532E-EC33-1E05-BC57910937B2}"/>
              </a:ext>
            </a:extLst>
          </p:cNvPr>
          <p:cNvSpPr txBox="1"/>
          <p:nvPr/>
        </p:nvSpPr>
        <p:spPr>
          <a:xfrm>
            <a:off x="3194707" y="3834040"/>
            <a:ext cx="106517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</a:t>
            </a:r>
          </a:p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71" name="Rounded Rectangle 19">
            <a:extLst>
              <a:ext uri="{FF2B5EF4-FFF2-40B4-BE49-F238E27FC236}">
                <a16:creationId xmlns:a16="http://schemas.microsoft.com/office/drawing/2014/main" id="{199EB7BB-DC08-7AB2-0242-A2404797C44C}"/>
              </a:ext>
            </a:extLst>
          </p:cNvPr>
          <p:cNvSpPr/>
          <p:nvPr/>
        </p:nvSpPr>
        <p:spPr>
          <a:xfrm>
            <a:off x="1809496" y="3036689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2" name="Straight Arrow Connector 20">
            <a:extLst>
              <a:ext uri="{FF2B5EF4-FFF2-40B4-BE49-F238E27FC236}">
                <a16:creationId xmlns:a16="http://schemas.microsoft.com/office/drawing/2014/main" id="{2839D8C4-B852-BA73-006E-56FAD91B7A49}"/>
              </a:ext>
            </a:extLst>
          </p:cNvPr>
          <p:cNvCxnSpPr>
            <a:cxnSpLocks/>
            <a:stCxn id="71" idx="2"/>
          </p:cNvCxnSpPr>
          <p:nvPr/>
        </p:nvCxnSpPr>
        <p:spPr>
          <a:xfrm>
            <a:off x="2244496" y="3456689"/>
            <a:ext cx="500244" cy="414745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4F0F651C-1AED-7BBA-E069-19F524507AFC}"/>
              </a:ext>
            </a:extLst>
          </p:cNvPr>
          <p:cNvGrpSpPr/>
          <p:nvPr/>
        </p:nvGrpSpPr>
        <p:grpSpPr>
          <a:xfrm>
            <a:off x="3851920" y="3468404"/>
            <a:ext cx="1065177" cy="2073335"/>
            <a:chOff x="3851920" y="3468404"/>
            <a:chExt cx="1065177" cy="2073335"/>
          </a:xfrm>
        </p:grpSpPr>
        <p:cxnSp>
          <p:nvCxnSpPr>
            <p:cNvPr id="76" name="直线箭头连接符 75">
              <a:extLst>
                <a:ext uri="{FF2B5EF4-FFF2-40B4-BE49-F238E27FC236}">
                  <a16:creationId xmlns:a16="http://schemas.microsoft.com/office/drawing/2014/main" id="{514D52A9-2451-4AF8-6DAC-62C385860980}"/>
                </a:ext>
              </a:extLst>
            </p:cNvPr>
            <p:cNvCxnSpPr>
              <a:cxnSpLocks/>
            </p:cNvCxnSpPr>
            <p:nvPr/>
          </p:nvCxnSpPr>
          <p:spPr>
            <a:xfrm>
              <a:off x="3913336" y="4061546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线箭头连接符 76">
              <a:extLst>
                <a:ext uri="{FF2B5EF4-FFF2-40B4-BE49-F238E27FC236}">
                  <a16:creationId xmlns:a16="http://schemas.microsoft.com/office/drawing/2014/main" id="{A267ACE5-DD1C-ABBB-91AD-80BFADAD1E4D}"/>
                </a:ext>
              </a:extLst>
            </p:cNvPr>
            <p:cNvCxnSpPr>
              <a:cxnSpLocks/>
            </p:cNvCxnSpPr>
            <p:nvPr/>
          </p:nvCxnSpPr>
          <p:spPr>
            <a:xfrm>
              <a:off x="3897648" y="4036542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线箭头连接符 77">
              <a:extLst>
                <a:ext uri="{FF2B5EF4-FFF2-40B4-BE49-F238E27FC236}">
                  <a16:creationId xmlns:a16="http://schemas.microsoft.com/office/drawing/2014/main" id="{18FD0E02-01C2-999E-A06A-349103A162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8316" y="4000265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线箭头连接符 78">
              <a:extLst>
                <a:ext uri="{FF2B5EF4-FFF2-40B4-BE49-F238E27FC236}">
                  <a16:creationId xmlns:a16="http://schemas.microsoft.com/office/drawing/2014/main" id="{B28B1619-544F-0765-2F88-661F3E8ED3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0276" y="4052658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92CADA06-2FF2-6B5E-239A-8133184A6D39}"/>
                </a:ext>
              </a:extLst>
            </p:cNvPr>
            <p:cNvSpPr txBox="1"/>
            <p:nvPr/>
          </p:nvSpPr>
          <p:spPr>
            <a:xfrm>
              <a:off x="3851920" y="3468404"/>
              <a:ext cx="106517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Prepare</a:t>
              </a:r>
              <a:endParaRPr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804D18E-845C-F661-04E8-37214FE5CD18}"/>
              </a:ext>
            </a:extLst>
          </p:cNvPr>
          <p:cNvGrpSpPr/>
          <p:nvPr/>
        </p:nvGrpSpPr>
        <p:grpSpPr>
          <a:xfrm>
            <a:off x="4876322" y="3478839"/>
            <a:ext cx="1071444" cy="2087052"/>
            <a:chOff x="4876322" y="3478839"/>
            <a:chExt cx="1071444" cy="2087052"/>
          </a:xfrm>
        </p:grpSpPr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0C873719-9E50-4A8C-5056-9416834EC962}"/>
                </a:ext>
              </a:extLst>
            </p:cNvPr>
            <p:cNvSpPr txBox="1"/>
            <p:nvPr/>
          </p:nvSpPr>
          <p:spPr>
            <a:xfrm>
              <a:off x="4882589" y="3478839"/>
              <a:ext cx="106517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Accept </a:t>
              </a:r>
              <a:endParaRPr lang="zh-CN" altLang="en-US" dirty="0"/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86F1B469-7552-E32F-8876-6FA34B184C3E}"/>
                </a:ext>
              </a:extLst>
            </p:cNvPr>
            <p:cNvGrpSpPr/>
            <p:nvPr/>
          </p:nvGrpSpPr>
          <p:grpSpPr>
            <a:xfrm>
              <a:off x="4876322" y="4024417"/>
              <a:ext cx="969138" cy="1541474"/>
              <a:chOff x="4876322" y="4024417"/>
              <a:chExt cx="969138" cy="1541474"/>
            </a:xfrm>
          </p:grpSpPr>
          <p:cxnSp>
            <p:nvCxnSpPr>
              <p:cNvPr id="80" name="直线箭头连接符 79">
                <a:extLst>
                  <a:ext uri="{FF2B5EF4-FFF2-40B4-BE49-F238E27FC236}">
                    <a16:creationId xmlns:a16="http://schemas.microsoft.com/office/drawing/2014/main" id="{CBF8F5D5-B735-43B0-A9BF-E9930B727A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47728" y="4085698"/>
                <a:ext cx="609600" cy="14366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线箭头连接符 80">
                <a:extLst>
                  <a:ext uri="{FF2B5EF4-FFF2-40B4-BE49-F238E27FC236}">
                    <a16:creationId xmlns:a16="http://schemas.microsoft.com/office/drawing/2014/main" id="{A8046922-4AFF-6F52-CD40-E6B6135494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2040" y="4060694"/>
                <a:ext cx="547898" cy="73446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线箭头连接符 81">
                <a:extLst>
                  <a:ext uri="{FF2B5EF4-FFF2-40B4-BE49-F238E27FC236}">
                    <a16:creationId xmlns:a16="http://schemas.microsoft.com/office/drawing/2014/main" id="{9BFFC315-0841-D2A5-73E4-74CB6D9BE6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12708" y="4024417"/>
                <a:ext cx="191638" cy="76712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线箭头连接符 82">
                <a:extLst>
                  <a:ext uri="{FF2B5EF4-FFF2-40B4-BE49-F238E27FC236}">
                    <a16:creationId xmlns:a16="http://schemas.microsoft.com/office/drawing/2014/main" id="{655BA78D-B5D9-7D74-6A59-763388B222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54668" y="4076810"/>
                <a:ext cx="290792" cy="148908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81752D9F-49E2-A84B-FBB1-ECF4CD9B52C6}"/>
                  </a:ext>
                </a:extLst>
              </p:cNvPr>
              <p:cNvSpPr txBox="1"/>
              <p:nvPr/>
            </p:nvSpPr>
            <p:spPr>
              <a:xfrm>
                <a:off x="4876322" y="4996669"/>
                <a:ext cx="713188" cy="3103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zh-CN" sz="1800" b="1" dirty="0"/>
                  <a:t>xxx</a:t>
                </a:r>
              </a:p>
            </p:txBody>
          </p:sp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97E4E2F8-3E3D-58EE-36E0-1110C0BCCB9D}"/>
                  </a:ext>
                </a:extLst>
              </p:cNvPr>
              <p:cNvSpPr txBox="1"/>
              <p:nvPr/>
            </p:nvSpPr>
            <p:spPr>
              <a:xfrm>
                <a:off x="5104098" y="4199313"/>
                <a:ext cx="713188" cy="3103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zh-CN" sz="1800" b="1" dirty="0"/>
                  <a:t>xxx</a:t>
                </a:r>
              </a:p>
            </p:txBody>
          </p:sp>
        </p:grpSp>
      </p:grpSp>
      <p:sp>
        <p:nvSpPr>
          <p:cNvPr id="89" name="文本框 88">
            <a:extLst>
              <a:ext uri="{FF2B5EF4-FFF2-40B4-BE49-F238E27FC236}">
                <a16:creationId xmlns:a16="http://schemas.microsoft.com/office/drawing/2014/main" id="{3EA267DA-B8F2-FCEC-3B30-76105E1873CD}"/>
              </a:ext>
            </a:extLst>
          </p:cNvPr>
          <p:cNvSpPr txBox="1"/>
          <p:nvPr/>
        </p:nvSpPr>
        <p:spPr>
          <a:xfrm>
            <a:off x="5415369" y="2854024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A2E6D343-7CC8-4977-4943-287C6DB91078}"/>
              </a:ext>
            </a:extLst>
          </p:cNvPr>
          <p:cNvSpPr txBox="1"/>
          <p:nvPr/>
        </p:nvSpPr>
        <p:spPr>
          <a:xfrm>
            <a:off x="5428581" y="2531362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B9034C81-679D-E4B5-02A3-B32157CD53C1}"/>
              </a:ext>
            </a:extLst>
          </p:cNvPr>
          <p:cNvGrpSpPr/>
          <p:nvPr/>
        </p:nvGrpSpPr>
        <p:grpSpPr>
          <a:xfrm>
            <a:off x="5448194" y="2032653"/>
            <a:ext cx="954317" cy="594028"/>
            <a:chOff x="5448194" y="2032653"/>
            <a:chExt cx="954317" cy="594028"/>
          </a:xfrm>
        </p:grpSpPr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89E131B9-F2CD-960C-3101-34635F8D1C30}"/>
                </a:ext>
              </a:extLst>
            </p:cNvPr>
            <p:cNvSpPr txBox="1"/>
            <p:nvPr/>
          </p:nvSpPr>
          <p:spPr>
            <a:xfrm>
              <a:off x="5451375" y="2032653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S1.19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4015BBEC-8AC4-B77B-0CC4-C6CFE7207D7B}"/>
                </a:ext>
              </a:extLst>
            </p:cNvPr>
            <p:cNvSpPr txBox="1"/>
            <p:nvPr/>
          </p:nvSpPr>
          <p:spPr>
            <a:xfrm>
              <a:off x="5448194" y="2266681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xxx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92" name="文本框 91">
            <a:extLst>
              <a:ext uri="{FF2B5EF4-FFF2-40B4-BE49-F238E27FC236}">
                <a16:creationId xmlns:a16="http://schemas.microsoft.com/office/drawing/2014/main" id="{37EFD21B-065E-4554-7D0B-D493F5433488}"/>
              </a:ext>
            </a:extLst>
          </p:cNvPr>
          <p:cNvSpPr txBox="1"/>
          <p:nvPr/>
        </p:nvSpPr>
        <p:spPr>
          <a:xfrm>
            <a:off x="6066087" y="3868101"/>
            <a:ext cx="106517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</a:t>
            </a:r>
          </a:p>
          <a:p>
            <a:r>
              <a:rPr kumimoji="1" lang="en-US" altLang="zh-CN" dirty="0"/>
              <a:t>3</a:t>
            </a:r>
            <a:endParaRPr lang="zh-CN" altLang="en-US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DDEE867-F469-3EE8-27F3-FCAD210119EA}"/>
              </a:ext>
            </a:extLst>
          </p:cNvPr>
          <p:cNvGrpSpPr/>
          <p:nvPr/>
        </p:nvGrpSpPr>
        <p:grpSpPr>
          <a:xfrm>
            <a:off x="7002464" y="3474061"/>
            <a:ext cx="1065177" cy="2021955"/>
            <a:chOff x="7002464" y="3474061"/>
            <a:chExt cx="1065177" cy="2021955"/>
          </a:xfrm>
        </p:grpSpPr>
        <p:cxnSp>
          <p:nvCxnSpPr>
            <p:cNvPr id="93" name="直线箭头连接符 92">
              <a:extLst>
                <a:ext uri="{FF2B5EF4-FFF2-40B4-BE49-F238E27FC236}">
                  <a16:creationId xmlns:a16="http://schemas.microsoft.com/office/drawing/2014/main" id="{5B5A8F48-2BAB-4532-23BD-EE191AF3CB1A}"/>
                </a:ext>
              </a:extLst>
            </p:cNvPr>
            <p:cNvCxnSpPr>
              <a:cxnSpLocks/>
            </p:cNvCxnSpPr>
            <p:nvPr/>
          </p:nvCxnSpPr>
          <p:spPr>
            <a:xfrm>
              <a:off x="7126315" y="4015823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线箭头连接符 93">
              <a:extLst>
                <a:ext uri="{FF2B5EF4-FFF2-40B4-BE49-F238E27FC236}">
                  <a16:creationId xmlns:a16="http://schemas.microsoft.com/office/drawing/2014/main" id="{BDAA7B75-F0EB-D6AD-2FE5-BFBC9DC2DA7E}"/>
                </a:ext>
              </a:extLst>
            </p:cNvPr>
            <p:cNvCxnSpPr>
              <a:cxnSpLocks/>
            </p:cNvCxnSpPr>
            <p:nvPr/>
          </p:nvCxnSpPr>
          <p:spPr>
            <a:xfrm>
              <a:off x="7110627" y="3990819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线箭头连接符 94">
              <a:extLst>
                <a:ext uri="{FF2B5EF4-FFF2-40B4-BE49-F238E27FC236}">
                  <a16:creationId xmlns:a16="http://schemas.microsoft.com/office/drawing/2014/main" id="{5321FFF8-A03B-ADE6-F6F5-E8A44D86B7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91295" y="3954542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线箭头连接符 95">
              <a:extLst>
                <a:ext uri="{FF2B5EF4-FFF2-40B4-BE49-F238E27FC236}">
                  <a16:creationId xmlns:a16="http://schemas.microsoft.com/office/drawing/2014/main" id="{27F20DBB-B444-BF91-BF4A-219C386C2F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33255" y="4006935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4A62BF02-D527-C2AF-9BFF-6031FFA4EE35}"/>
                </a:ext>
              </a:extLst>
            </p:cNvPr>
            <p:cNvSpPr txBox="1"/>
            <p:nvPr/>
          </p:nvSpPr>
          <p:spPr>
            <a:xfrm>
              <a:off x="7002464" y="3474061"/>
              <a:ext cx="106517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Prepare</a:t>
              </a:r>
              <a:endParaRPr lang="zh-CN" altLang="en-US" dirty="0"/>
            </a:p>
          </p:txBody>
        </p:sp>
      </p:grpSp>
      <p:sp>
        <p:nvSpPr>
          <p:cNvPr id="106" name="文本框 105">
            <a:extLst>
              <a:ext uri="{FF2B5EF4-FFF2-40B4-BE49-F238E27FC236}">
                <a16:creationId xmlns:a16="http://schemas.microsoft.com/office/drawing/2014/main" id="{5AC53C29-E505-71C8-E335-1BD5B97144DD}"/>
              </a:ext>
            </a:extLst>
          </p:cNvPr>
          <p:cNvSpPr txBox="1"/>
          <p:nvPr/>
        </p:nvSpPr>
        <p:spPr>
          <a:xfrm>
            <a:off x="7535248" y="2852072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648BD060-2B42-2EB8-3917-D051720208BC}"/>
              </a:ext>
            </a:extLst>
          </p:cNvPr>
          <p:cNvSpPr txBox="1"/>
          <p:nvPr/>
        </p:nvSpPr>
        <p:spPr>
          <a:xfrm>
            <a:off x="7535248" y="2527345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8714B2B-D1F3-DF1E-396F-FF642EE5204B}"/>
              </a:ext>
            </a:extLst>
          </p:cNvPr>
          <p:cNvGrpSpPr/>
          <p:nvPr/>
        </p:nvGrpSpPr>
        <p:grpSpPr>
          <a:xfrm>
            <a:off x="1583904" y="3814458"/>
            <a:ext cx="504056" cy="1726836"/>
            <a:chOff x="1583904" y="3814458"/>
            <a:chExt cx="504056" cy="1726836"/>
          </a:xfrm>
        </p:grpSpPr>
        <p:sp>
          <p:nvSpPr>
            <p:cNvPr id="108" name="Rectangle 16">
              <a:extLst>
                <a:ext uri="{FF2B5EF4-FFF2-40B4-BE49-F238E27FC236}">
                  <a16:creationId xmlns:a16="http://schemas.microsoft.com/office/drawing/2014/main" id="{71ED076F-D7A8-2E84-548C-34D766CF26BF}"/>
                </a:ext>
              </a:extLst>
            </p:cNvPr>
            <p:cNvSpPr/>
            <p:nvPr/>
          </p:nvSpPr>
          <p:spPr>
            <a:xfrm>
              <a:off x="1583904" y="3814458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  <p:sp>
          <p:nvSpPr>
            <p:cNvPr id="109" name="Rectangle 16">
              <a:extLst>
                <a:ext uri="{FF2B5EF4-FFF2-40B4-BE49-F238E27FC236}">
                  <a16:creationId xmlns:a16="http://schemas.microsoft.com/office/drawing/2014/main" id="{DFA4F0AE-80EB-7F3F-387A-7607546DACF3}"/>
                </a:ext>
              </a:extLst>
            </p:cNvPr>
            <p:cNvSpPr/>
            <p:nvPr/>
          </p:nvSpPr>
          <p:spPr>
            <a:xfrm>
              <a:off x="1583904" y="4487376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  <p:sp>
          <p:nvSpPr>
            <p:cNvPr id="110" name="Rectangle 16">
              <a:extLst>
                <a:ext uri="{FF2B5EF4-FFF2-40B4-BE49-F238E27FC236}">
                  <a16:creationId xmlns:a16="http://schemas.microsoft.com/office/drawing/2014/main" id="{29B9621F-57C7-C39A-71EE-CD854034AEAC}"/>
                </a:ext>
              </a:extLst>
            </p:cNvPr>
            <p:cNvSpPr/>
            <p:nvPr/>
          </p:nvSpPr>
          <p:spPr>
            <a:xfrm>
              <a:off x="1583904" y="5160294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056BB34-BC51-7937-9848-5088868D94FD}"/>
              </a:ext>
            </a:extLst>
          </p:cNvPr>
          <p:cNvGrpSpPr/>
          <p:nvPr/>
        </p:nvGrpSpPr>
        <p:grpSpPr>
          <a:xfrm>
            <a:off x="2089311" y="3819439"/>
            <a:ext cx="504056" cy="1726836"/>
            <a:chOff x="2089311" y="3819439"/>
            <a:chExt cx="504056" cy="1726836"/>
          </a:xfrm>
        </p:grpSpPr>
        <p:sp>
          <p:nvSpPr>
            <p:cNvPr id="111" name="Rectangle 16">
              <a:extLst>
                <a:ext uri="{FF2B5EF4-FFF2-40B4-BE49-F238E27FC236}">
                  <a16:creationId xmlns:a16="http://schemas.microsoft.com/office/drawing/2014/main" id="{0DB9EC18-AEBD-F819-EF01-52C9DB633E30}"/>
                </a:ext>
              </a:extLst>
            </p:cNvPr>
            <p:cNvSpPr/>
            <p:nvPr/>
          </p:nvSpPr>
          <p:spPr>
            <a:xfrm>
              <a:off x="2089311" y="3819439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  <p:sp>
          <p:nvSpPr>
            <p:cNvPr id="112" name="Rectangle 16">
              <a:extLst>
                <a:ext uri="{FF2B5EF4-FFF2-40B4-BE49-F238E27FC236}">
                  <a16:creationId xmlns:a16="http://schemas.microsoft.com/office/drawing/2014/main" id="{53FDAAE2-C4EB-4674-3CB9-054AB4EC5919}"/>
                </a:ext>
              </a:extLst>
            </p:cNvPr>
            <p:cNvSpPr/>
            <p:nvPr/>
          </p:nvSpPr>
          <p:spPr>
            <a:xfrm>
              <a:off x="2089311" y="4492357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  <p:sp>
          <p:nvSpPr>
            <p:cNvPr id="113" name="Rectangle 16">
              <a:extLst>
                <a:ext uri="{FF2B5EF4-FFF2-40B4-BE49-F238E27FC236}">
                  <a16:creationId xmlns:a16="http://schemas.microsoft.com/office/drawing/2014/main" id="{013E233B-1A1D-DA7B-E21F-4A29486DAA9A}"/>
                </a:ext>
              </a:extLst>
            </p:cNvPr>
            <p:cNvSpPr/>
            <p:nvPr/>
          </p:nvSpPr>
          <p:spPr>
            <a:xfrm>
              <a:off x="2089311" y="5165275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</p:grpSp>
      <p:sp>
        <p:nvSpPr>
          <p:cNvPr id="114" name="TextBox 6">
            <a:extLst>
              <a:ext uri="{FF2B5EF4-FFF2-40B4-BE49-F238E27FC236}">
                <a16:creationId xmlns:a16="http://schemas.microsoft.com/office/drawing/2014/main" id="{39162FB5-3FFC-6817-09AD-DDDFA94F71F3}"/>
              </a:ext>
            </a:extLst>
          </p:cNvPr>
          <p:cNvSpPr txBox="1"/>
          <p:nvPr/>
        </p:nvSpPr>
        <p:spPr>
          <a:xfrm>
            <a:off x="1668389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15" name="TextBox 7">
            <a:extLst>
              <a:ext uri="{FF2B5EF4-FFF2-40B4-BE49-F238E27FC236}">
                <a16:creationId xmlns:a16="http://schemas.microsoft.com/office/drawing/2014/main" id="{9194F94C-1438-D239-5C0E-40388E258FDC}"/>
              </a:ext>
            </a:extLst>
          </p:cNvPr>
          <p:cNvSpPr txBox="1"/>
          <p:nvPr/>
        </p:nvSpPr>
        <p:spPr>
          <a:xfrm>
            <a:off x="2049389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F66DB75E-0CAD-94FF-CC1E-55F37EBBC9CD}"/>
              </a:ext>
            </a:extLst>
          </p:cNvPr>
          <p:cNvGrpSpPr/>
          <p:nvPr/>
        </p:nvGrpSpPr>
        <p:grpSpPr>
          <a:xfrm>
            <a:off x="7548479" y="2028635"/>
            <a:ext cx="1549831" cy="3491533"/>
            <a:chOff x="7548479" y="2028635"/>
            <a:chExt cx="1549831" cy="3491533"/>
          </a:xfrm>
        </p:grpSpPr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9408720E-F0B3-990E-9583-EFA8034BCC0B}"/>
                </a:ext>
              </a:extLst>
            </p:cNvPr>
            <p:cNvSpPr txBox="1"/>
            <p:nvPr/>
          </p:nvSpPr>
          <p:spPr>
            <a:xfrm>
              <a:off x="7551660" y="2028635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S1.19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87E4CB56-DEA8-4058-CF5E-7DC038282F33}"/>
                </a:ext>
              </a:extLst>
            </p:cNvPr>
            <p:cNvSpPr txBox="1"/>
            <p:nvPr/>
          </p:nvSpPr>
          <p:spPr>
            <a:xfrm>
              <a:off x="7548479" y="2262663"/>
              <a:ext cx="951136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 err="1">
                  <a:solidFill>
                    <a:srgbClr val="C00000"/>
                  </a:solidFill>
                </a:rPr>
                <a:t>yyy</a:t>
              </a:r>
              <a:endParaRPr lang="en-US" altLang="zh-CN" sz="1800" b="1" dirty="0">
                <a:solidFill>
                  <a:srgbClr val="C00000"/>
                </a:solidFill>
              </a:endParaRP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2EF4EAAE-39C9-C73D-2DAE-1B0870645C38}"/>
                </a:ext>
              </a:extLst>
            </p:cNvPr>
            <p:cNvGrpSpPr/>
            <p:nvPr/>
          </p:nvGrpSpPr>
          <p:grpSpPr>
            <a:xfrm>
              <a:off x="8033133" y="3484496"/>
              <a:ext cx="1065177" cy="2035672"/>
              <a:chOff x="8033133" y="3484496"/>
              <a:chExt cx="1065177" cy="2035672"/>
            </a:xfrm>
          </p:grpSpPr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A7315CBA-9702-56A6-2772-080ED32321ED}"/>
                  </a:ext>
                </a:extLst>
              </p:cNvPr>
              <p:cNvSpPr txBox="1"/>
              <p:nvPr/>
            </p:nvSpPr>
            <p:spPr>
              <a:xfrm>
                <a:off x="8317077" y="4153590"/>
                <a:ext cx="713188" cy="3103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altLang="zh-CN" sz="1800" b="1" dirty="0" err="1"/>
                  <a:t>yyy</a:t>
                </a:r>
                <a:endParaRPr lang="en-US" altLang="zh-CN" sz="1800" b="1" dirty="0"/>
              </a:p>
            </p:txBody>
          </p:sp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id="{F9C982E3-9127-F6CA-3ACA-C2FF64CB527A}"/>
                  </a:ext>
                </a:extLst>
              </p:cNvPr>
              <p:cNvGrpSpPr/>
              <p:nvPr/>
            </p:nvGrpSpPr>
            <p:grpSpPr>
              <a:xfrm>
                <a:off x="8033133" y="3484496"/>
                <a:ext cx="1065177" cy="2035672"/>
                <a:chOff x="8033133" y="3484496"/>
                <a:chExt cx="1065177" cy="2035672"/>
              </a:xfrm>
            </p:grpSpPr>
            <p:cxnSp>
              <p:nvCxnSpPr>
                <p:cNvPr id="97" name="直线箭头连接符 96">
                  <a:extLst>
                    <a:ext uri="{FF2B5EF4-FFF2-40B4-BE49-F238E27FC236}">
                      <a16:creationId xmlns:a16="http://schemas.microsoft.com/office/drawing/2014/main" id="{ADB0E5B2-A9BF-0A0F-35C2-A016FE3603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60707" y="4039975"/>
                  <a:ext cx="609600" cy="143668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直线箭头连接符 97">
                  <a:extLst>
                    <a:ext uri="{FF2B5EF4-FFF2-40B4-BE49-F238E27FC236}">
                      <a16:creationId xmlns:a16="http://schemas.microsoft.com/office/drawing/2014/main" id="{36887199-4AD9-4587-4D9D-EE77BE7252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25687" y="3978694"/>
                  <a:ext cx="191638" cy="76712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直线箭头连接符 98">
                  <a:extLst>
                    <a:ext uri="{FF2B5EF4-FFF2-40B4-BE49-F238E27FC236}">
                      <a16:creationId xmlns:a16="http://schemas.microsoft.com/office/drawing/2014/main" id="{8D07F9C6-145C-5730-A0A0-3DA9F5123A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67647" y="4031087"/>
                  <a:ext cx="290792" cy="148908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0" name="文本框 99">
                  <a:extLst>
                    <a:ext uri="{FF2B5EF4-FFF2-40B4-BE49-F238E27FC236}">
                      <a16:creationId xmlns:a16="http://schemas.microsoft.com/office/drawing/2014/main" id="{4AC48EE8-C72F-3EAC-AEA3-0B21C6FE5761}"/>
                    </a:ext>
                  </a:extLst>
                </p:cNvPr>
                <p:cNvSpPr txBox="1"/>
                <p:nvPr/>
              </p:nvSpPr>
              <p:spPr>
                <a:xfrm>
                  <a:off x="8089301" y="4950946"/>
                  <a:ext cx="713188" cy="31034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altLang="zh-CN" sz="1800" b="1" dirty="0" err="1"/>
                    <a:t>yyy</a:t>
                  </a:r>
                  <a:endParaRPr lang="en-US" altLang="zh-CN" sz="1800" b="1" dirty="0"/>
                </a:p>
              </p:txBody>
            </p:sp>
            <p:sp>
              <p:nvSpPr>
                <p:cNvPr id="103" name="文本框 102">
                  <a:extLst>
                    <a:ext uri="{FF2B5EF4-FFF2-40B4-BE49-F238E27FC236}">
                      <a16:creationId xmlns:a16="http://schemas.microsoft.com/office/drawing/2014/main" id="{08142DE4-F200-2E38-D0DF-5FCCAB1E4C1C}"/>
                    </a:ext>
                  </a:extLst>
                </p:cNvPr>
                <p:cNvSpPr txBox="1"/>
                <p:nvPr/>
              </p:nvSpPr>
              <p:spPr>
                <a:xfrm>
                  <a:off x="8033133" y="3484496"/>
                  <a:ext cx="1065177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r>
                    <a:rPr kumimoji="1" lang="en-US" altLang="zh-CN" dirty="0"/>
                    <a:t>Accept </a:t>
                  </a:r>
                  <a:endParaRPr lang="zh-CN" altLang="en-US" dirty="0"/>
                </a:p>
              </p:txBody>
            </p:sp>
            <p:cxnSp>
              <p:nvCxnSpPr>
                <p:cNvPr id="26" name="直线箭头连接符 25">
                  <a:extLst>
                    <a:ext uri="{FF2B5EF4-FFF2-40B4-BE49-F238E27FC236}">
                      <a16:creationId xmlns:a16="http://schemas.microsoft.com/office/drawing/2014/main" id="{E2048207-9B7B-CD65-1F02-78F3284B10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8708" y="4036667"/>
                  <a:ext cx="547898" cy="73446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428857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89" grpId="0"/>
      <p:bldP spid="90" grpId="0"/>
      <p:bldP spid="92" grpId="0" animBg="1"/>
      <p:bldP spid="106" grpId="0"/>
      <p:bldP spid="10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文本框 74">
            <a:extLst>
              <a:ext uri="{FF2B5EF4-FFF2-40B4-BE49-F238E27FC236}">
                <a16:creationId xmlns:a16="http://schemas.microsoft.com/office/drawing/2014/main" id="{4608BA2C-B6E6-D1F4-0E4E-55FE416370BC}"/>
              </a:ext>
            </a:extLst>
          </p:cNvPr>
          <p:cNvSpPr txBox="1"/>
          <p:nvPr/>
        </p:nvSpPr>
        <p:spPr>
          <a:xfrm>
            <a:off x="2513316" y="3385339"/>
            <a:ext cx="1065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xxx, </a:t>
            </a:r>
            <a:r>
              <a:rPr kumimoji="1" lang="en-US" altLang="zh-CN" dirty="0" err="1"/>
              <a:t>yyy</a:t>
            </a:r>
            <a:endParaRPr lang="zh-CN" altLang="en-US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2926671-2F83-7A79-6DBE-53241D0F5F40}"/>
              </a:ext>
            </a:extLst>
          </p:cNvPr>
          <p:cNvGrpSpPr/>
          <p:nvPr/>
        </p:nvGrpSpPr>
        <p:grpSpPr>
          <a:xfrm>
            <a:off x="817676" y="1968836"/>
            <a:ext cx="1476605" cy="1754326"/>
            <a:chOff x="699963" y="1803188"/>
            <a:chExt cx="1476605" cy="1754326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3B2370AC-84EC-A102-AB49-B22BE59D344E}"/>
                </a:ext>
              </a:extLst>
            </p:cNvPr>
            <p:cNvSpPr/>
            <p:nvPr/>
          </p:nvSpPr>
          <p:spPr>
            <a:xfrm>
              <a:off x="699963" y="1836737"/>
              <a:ext cx="1476605" cy="12317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D79F0BC-1C04-0284-0257-C116143105CC}"/>
                </a:ext>
              </a:extLst>
            </p:cNvPr>
            <p:cNvSpPr txBox="1"/>
            <p:nvPr/>
          </p:nvSpPr>
          <p:spPr>
            <a:xfrm>
              <a:off x="761798" y="18031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add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S1.19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3A5BD995-1638-0863-F6E2-9F9526D26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leader election: prepare message batching </a:t>
            </a:r>
            <a:endParaRPr kumimoji="1"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FCFE4C95-6499-7841-CD5C-D7688B5D2822}"/>
              </a:ext>
            </a:extLst>
          </p:cNvPr>
          <p:cNvSpPr/>
          <p:nvPr/>
        </p:nvSpPr>
        <p:spPr>
          <a:xfrm>
            <a:off x="688245" y="3814458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128163E-EC1A-60EE-86F2-946E9070CB29}"/>
              </a:ext>
            </a:extLst>
          </p:cNvPr>
          <p:cNvSpPr/>
          <p:nvPr/>
        </p:nvSpPr>
        <p:spPr>
          <a:xfrm>
            <a:off x="1069245" y="381445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27EF0B82-CDD4-88EA-798F-DDC3D8DA503E}"/>
              </a:ext>
            </a:extLst>
          </p:cNvPr>
          <p:cNvSpPr txBox="1"/>
          <p:nvPr/>
        </p:nvSpPr>
        <p:spPr>
          <a:xfrm>
            <a:off x="116745" y="3871434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B3EAFC68-6159-E564-AA0D-FB72E5023E2D}"/>
              </a:ext>
            </a:extLst>
          </p:cNvPr>
          <p:cNvSpPr txBox="1"/>
          <p:nvPr/>
        </p:nvSpPr>
        <p:spPr>
          <a:xfrm>
            <a:off x="744355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9905D156-4C67-7EC2-8BB0-CCF43DC020C8}"/>
              </a:ext>
            </a:extLst>
          </p:cNvPr>
          <p:cNvSpPr txBox="1"/>
          <p:nvPr/>
        </p:nvSpPr>
        <p:spPr>
          <a:xfrm>
            <a:off x="1125355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C9917BC-BB73-568E-E26F-EF2DD4A11E55}"/>
              </a:ext>
            </a:extLst>
          </p:cNvPr>
          <p:cNvSpPr/>
          <p:nvPr/>
        </p:nvSpPr>
        <p:spPr>
          <a:xfrm>
            <a:off x="688245" y="448737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13B33ECB-19B2-07B2-BB38-6E11C06F0B4B}"/>
              </a:ext>
            </a:extLst>
          </p:cNvPr>
          <p:cNvSpPr/>
          <p:nvPr/>
        </p:nvSpPr>
        <p:spPr>
          <a:xfrm>
            <a:off x="1069245" y="4487376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4" name="TextBox 45">
            <a:extLst>
              <a:ext uri="{FF2B5EF4-FFF2-40B4-BE49-F238E27FC236}">
                <a16:creationId xmlns:a16="http://schemas.microsoft.com/office/drawing/2014/main" id="{D159AA02-4C19-E47C-99DB-FBB7E5ECFAB8}"/>
              </a:ext>
            </a:extLst>
          </p:cNvPr>
          <p:cNvSpPr txBox="1"/>
          <p:nvPr/>
        </p:nvSpPr>
        <p:spPr>
          <a:xfrm>
            <a:off x="116745" y="454435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DC4D9D-93E6-C19D-8751-6622DE92C1D4}"/>
              </a:ext>
            </a:extLst>
          </p:cNvPr>
          <p:cNvSpPr/>
          <p:nvPr/>
        </p:nvSpPr>
        <p:spPr>
          <a:xfrm>
            <a:off x="688245" y="516029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06B2E5-4F88-69AF-F76F-ACE4EA9CBD5E}"/>
              </a:ext>
            </a:extLst>
          </p:cNvPr>
          <p:cNvSpPr/>
          <p:nvPr/>
        </p:nvSpPr>
        <p:spPr>
          <a:xfrm>
            <a:off x="1069245" y="5160294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18" name="TextBox 45">
            <a:extLst>
              <a:ext uri="{FF2B5EF4-FFF2-40B4-BE49-F238E27FC236}">
                <a16:creationId xmlns:a16="http://schemas.microsoft.com/office/drawing/2014/main" id="{74B76BE2-F227-480B-5833-0E0EA05DA8E3}"/>
              </a:ext>
            </a:extLst>
          </p:cNvPr>
          <p:cNvSpPr txBox="1"/>
          <p:nvPr/>
        </p:nvSpPr>
        <p:spPr>
          <a:xfrm>
            <a:off x="116745" y="521727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68655DCC-63C4-CB78-DD48-C4F6E51C6EBF}"/>
              </a:ext>
            </a:extLst>
          </p:cNvPr>
          <p:cNvSpPr txBox="1"/>
          <p:nvPr/>
        </p:nvSpPr>
        <p:spPr>
          <a:xfrm>
            <a:off x="2744740" y="389733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S1</a:t>
            </a:r>
            <a:endParaRPr 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21" name="TextBox 45">
            <a:extLst>
              <a:ext uri="{FF2B5EF4-FFF2-40B4-BE49-F238E27FC236}">
                <a16:creationId xmlns:a16="http://schemas.microsoft.com/office/drawing/2014/main" id="{815F446C-5484-6976-FEA9-838F49DE31D7}"/>
              </a:ext>
            </a:extLst>
          </p:cNvPr>
          <p:cNvSpPr txBox="1"/>
          <p:nvPr/>
        </p:nvSpPr>
        <p:spPr>
          <a:xfrm>
            <a:off x="2744740" y="457025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22" name="TextBox 45">
            <a:extLst>
              <a:ext uri="{FF2B5EF4-FFF2-40B4-BE49-F238E27FC236}">
                <a16:creationId xmlns:a16="http://schemas.microsoft.com/office/drawing/2014/main" id="{B00307BB-0246-E9BA-782D-420F134673BF}"/>
              </a:ext>
            </a:extLst>
          </p:cNvPr>
          <p:cNvSpPr txBox="1"/>
          <p:nvPr/>
        </p:nvSpPr>
        <p:spPr>
          <a:xfrm>
            <a:off x="2744740" y="5243169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S3</a:t>
            </a:r>
            <a:endParaRPr lang="en-US" baseline="-25000" dirty="0"/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E0070F07-4F39-F105-C5C3-CE9EDB0C516C}"/>
              </a:ext>
            </a:extLst>
          </p:cNvPr>
          <p:cNvCxnSpPr>
            <a:cxnSpLocks/>
          </p:cNvCxnSpPr>
          <p:nvPr/>
        </p:nvCxnSpPr>
        <p:spPr>
          <a:xfrm flipV="1">
            <a:off x="3125740" y="4005742"/>
            <a:ext cx="5811727" cy="259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641E8319-B26A-572D-3FED-DF6A094D8F56}"/>
              </a:ext>
            </a:extLst>
          </p:cNvPr>
          <p:cNvCxnSpPr>
            <a:cxnSpLocks/>
          </p:cNvCxnSpPr>
          <p:nvPr/>
        </p:nvCxnSpPr>
        <p:spPr>
          <a:xfrm flipV="1">
            <a:off x="3125740" y="4732867"/>
            <a:ext cx="5835896" cy="26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84BFBA0-9759-D211-BF2A-85BEDC910D93}"/>
              </a:ext>
            </a:extLst>
          </p:cNvPr>
          <p:cNvCxnSpPr>
            <a:cxnSpLocks/>
          </p:cNvCxnSpPr>
          <p:nvPr/>
        </p:nvCxnSpPr>
        <p:spPr>
          <a:xfrm flipV="1">
            <a:off x="3125740" y="5460099"/>
            <a:ext cx="5835896" cy="260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AE81286E-9D9F-63E1-4FE3-BE00E75C1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40644"/>
          </a:xfrm>
        </p:spPr>
        <p:txBody>
          <a:bodyPr/>
          <a:lstStyle/>
          <a:p>
            <a:r>
              <a:rPr kumimoji="1" lang="en-US" altLang="zh-CN" dirty="0"/>
              <a:t>Suppose S1 </a:t>
            </a:r>
            <a:r>
              <a:rPr kumimoji="1" lang="en" altLang="zh-CN" dirty="0"/>
              <a:t>is the leader (+ batching) </a:t>
            </a:r>
            <a:endParaRPr lang="en" altLang="zh-CN" dirty="0"/>
          </a:p>
          <a:p>
            <a:pPr lvl="2"/>
            <a:endParaRPr lang="en" altLang="zh-CN" sz="1800" dirty="0"/>
          </a:p>
          <a:p>
            <a:pPr marL="914400" lvl="2" indent="0">
              <a:buNone/>
            </a:pPr>
            <a:endParaRPr kumimoji="1" lang="en-US" altLang="zh-CN" sz="1800" dirty="0"/>
          </a:p>
          <a:p>
            <a:pPr marL="131400" lvl="1" indent="0">
              <a:buNone/>
            </a:pPr>
            <a:endParaRPr kumimoji="1" lang="zh-CN" altLang="en-US" sz="1600" dirty="0"/>
          </a:p>
        </p:txBody>
      </p:sp>
      <p:sp>
        <p:nvSpPr>
          <p:cNvPr id="52" name="TextBox 6">
            <a:extLst>
              <a:ext uri="{FF2B5EF4-FFF2-40B4-BE49-F238E27FC236}">
                <a16:creationId xmlns:a16="http://schemas.microsoft.com/office/drawing/2014/main" id="{89B52621-9F8F-51B0-F855-4D0A8FA3228B}"/>
              </a:ext>
            </a:extLst>
          </p:cNvPr>
          <p:cNvSpPr txBox="1"/>
          <p:nvPr/>
        </p:nvSpPr>
        <p:spPr>
          <a:xfrm>
            <a:off x="1170084" y="1633364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0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84366A18-6F6A-2C95-49EF-EA70AC22E428}"/>
              </a:ext>
            </a:extLst>
          </p:cNvPr>
          <p:cNvGrpSpPr/>
          <p:nvPr/>
        </p:nvGrpSpPr>
        <p:grpSpPr>
          <a:xfrm>
            <a:off x="2806140" y="1991356"/>
            <a:ext cx="1476605" cy="1754326"/>
            <a:chOff x="699963" y="1810372"/>
            <a:chExt cx="1476605" cy="1754326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2CE3AE51-6599-9F78-A4E6-4AEB6B084CF1}"/>
                </a:ext>
              </a:extLst>
            </p:cNvPr>
            <p:cNvSpPr/>
            <p:nvPr/>
          </p:nvSpPr>
          <p:spPr>
            <a:xfrm>
              <a:off x="699963" y="1836737"/>
              <a:ext cx="1476605" cy="12317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166174DF-F8A7-7A88-2B1B-9BE912E53948}"/>
                </a:ext>
              </a:extLst>
            </p:cNvPr>
            <p:cNvSpPr txBox="1"/>
            <p:nvPr/>
          </p:nvSpPr>
          <p:spPr>
            <a:xfrm>
              <a:off x="742753" y="1810372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  <a:r>
                <a:rPr lang="en-US" altLang="zh-CN" sz="1800" dirty="0" err="1"/>
                <a:t>cmp</a:t>
              </a:r>
              <a:endParaRPr lang="en-US" altLang="zh-CN" sz="1800" dirty="0"/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S1.19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S1.19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57" name="TextBox 6">
            <a:extLst>
              <a:ext uri="{FF2B5EF4-FFF2-40B4-BE49-F238E27FC236}">
                <a16:creationId xmlns:a16="http://schemas.microsoft.com/office/drawing/2014/main" id="{A1BEB6EB-CCE9-C62B-A3AD-7E33CF5C3F12}"/>
              </a:ext>
            </a:extLst>
          </p:cNvPr>
          <p:cNvSpPr txBox="1"/>
          <p:nvPr/>
        </p:nvSpPr>
        <p:spPr>
          <a:xfrm>
            <a:off x="3158548" y="1648700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1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DE936F8-D4CA-08FA-BCE4-DE102404B0C9}"/>
              </a:ext>
            </a:extLst>
          </p:cNvPr>
          <p:cNvGrpSpPr/>
          <p:nvPr/>
        </p:nvGrpSpPr>
        <p:grpSpPr>
          <a:xfrm>
            <a:off x="4860255" y="1993529"/>
            <a:ext cx="1476605" cy="1754326"/>
            <a:chOff x="699963" y="1797488"/>
            <a:chExt cx="1476605" cy="1754326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DA209787-D473-D20B-D002-CF021C18D6DC}"/>
                </a:ext>
              </a:extLst>
            </p:cNvPr>
            <p:cNvSpPr/>
            <p:nvPr/>
          </p:nvSpPr>
          <p:spPr>
            <a:xfrm>
              <a:off x="699963" y="1836737"/>
              <a:ext cx="1476605" cy="1232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B77FCCA2-02B0-462A-B242-E5C30251F045}"/>
                </a:ext>
              </a:extLst>
            </p:cNvPr>
            <p:cNvSpPr txBox="1"/>
            <p:nvPr/>
          </p:nvSpPr>
          <p:spPr>
            <a:xfrm>
              <a:off x="765614" y="17974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61" name="TextBox 6">
            <a:extLst>
              <a:ext uri="{FF2B5EF4-FFF2-40B4-BE49-F238E27FC236}">
                <a16:creationId xmlns:a16="http://schemas.microsoft.com/office/drawing/2014/main" id="{4C88E7D7-0E1A-C15E-F905-54B1065309C5}"/>
              </a:ext>
            </a:extLst>
          </p:cNvPr>
          <p:cNvSpPr txBox="1"/>
          <p:nvPr/>
        </p:nvSpPr>
        <p:spPr>
          <a:xfrm>
            <a:off x="5212663" y="1663757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2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57269737-3FF0-24F8-2679-02677A46B9FF}"/>
              </a:ext>
            </a:extLst>
          </p:cNvPr>
          <p:cNvGrpSpPr/>
          <p:nvPr/>
        </p:nvGrpSpPr>
        <p:grpSpPr>
          <a:xfrm>
            <a:off x="6924692" y="1987254"/>
            <a:ext cx="1476605" cy="1754326"/>
            <a:chOff x="699963" y="1797488"/>
            <a:chExt cx="1476605" cy="1754326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05FBF58F-F2F2-BCBB-1DB0-D8851CE11790}"/>
                </a:ext>
              </a:extLst>
            </p:cNvPr>
            <p:cNvSpPr/>
            <p:nvPr/>
          </p:nvSpPr>
          <p:spPr>
            <a:xfrm>
              <a:off x="699963" y="1836737"/>
              <a:ext cx="1476605" cy="12329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9A4ED644-0BC5-5E25-BF27-A51043678D9F}"/>
                </a:ext>
              </a:extLst>
            </p:cNvPr>
            <p:cNvSpPr txBox="1"/>
            <p:nvPr/>
          </p:nvSpPr>
          <p:spPr>
            <a:xfrm>
              <a:off x="765614" y="1797488"/>
              <a:ext cx="141095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N</a:t>
              </a:r>
              <a:r>
                <a:rPr lang="en-US" altLang="zh-CN" sz="1800" baseline="-25000" dirty="0"/>
                <a:t>a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V</a:t>
              </a:r>
              <a:r>
                <a:rPr lang="en-US" altLang="zh-CN" sz="1800" baseline="-25000" dirty="0" err="1"/>
                <a:t>a</a:t>
              </a:r>
              <a:r>
                <a:rPr lang="en-US" altLang="zh-CN" sz="1800" dirty="0"/>
                <a:t> :  </a:t>
              </a:r>
            </a:p>
            <a:p>
              <a:r>
                <a:rPr lang="en-US" altLang="zh-CN" sz="1800" dirty="0"/>
                <a:t>N</a:t>
              </a:r>
              <a:r>
                <a:rPr lang="en-US" altLang="zh-CN" baseline="-25000" dirty="0"/>
                <a:t>h</a:t>
              </a:r>
              <a:r>
                <a:rPr lang="en-US" altLang="zh-CN" sz="1800" dirty="0"/>
                <a:t> : </a:t>
              </a:r>
            </a:p>
            <a:p>
              <a:r>
                <a:rPr lang="en-US" altLang="zh-CN" sz="1800" dirty="0" err="1"/>
                <a:t>M</a:t>
              </a:r>
              <a:r>
                <a:rPr lang="en-US" altLang="zh-CN" baseline="-25000" dirty="0" err="1"/>
                <a:t>h</a:t>
              </a:r>
              <a:r>
                <a:rPr lang="en-US" altLang="zh-CN" sz="1800" dirty="0"/>
                <a:t> : </a:t>
              </a:r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</p:grpSp>
      <p:sp>
        <p:nvSpPr>
          <p:cNvPr id="65" name="TextBox 6">
            <a:extLst>
              <a:ext uri="{FF2B5EF4-FFF2-40B4-BE49-F238E27FC236}">
                <a16:creationId xmlns:a16="http://schemas.microsoft.com/office/drawing/2014/main" id="{B8B42A8D-76EC-1F68-4373-510EA1B917E5}"/>
              </a:ext>
            </a:extLst>
          </p:cNvPr>
          <p:cNvSpPr txBox="1"/>
          <p:nvPr/>
        </p:nvSpPr>
        <p:spPr>
          <a:xfrm>
            <a:off x="7277100" y="1657482"/>
            <a:ext cx="1563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2"/>
                </a:solidFill>
              </a:rPr>
              <a:t>Paxos</a:t>
            </a:r>
            <a:r>
              <a:rPr lang="en-US" sz="1600" dirty="0">
                <a:solidFill>
                  <a:schemeClr val="tx2"/>
                </a:solidFill>
              </a:rPr>
              <a:t> 3</a:t>
            </a:r>
          </a:p>
        </p:txBody>
      </p:sp>
      <p:sp>
        <p:nvSpPr>
          <p:cNvPr id="71" name="Rounded Rectangle 19">
            <a:extLst>
              <a:ext uri="{FF2B5EF4-FFF2-40B4-BE49-F238E27FC236}">
                <a16:creationId xmlns:a16="http://schemas.microsoft.com/office/drawing/2014/main" id="{199EB7BB-DC08-7AB2-0242-A2404797C44C}"/>
              </a:ext>
            </a:extLst>
          </p:cNvPr>
          <p:cNvSpPr/>
          <p:nvPr/>
        </p:nvSpPr>
        <p:spPr>
          <a:xfrm>
            <a:off x="1809496" y="3036689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2" name="Straight Arrow Connector 20">
            <a:extLst>
              <a:ext uri="{FF2B5EF4-FFF2-40B4-BE49-F238E27FC236}">
                <a16:creationId xmlns:a16="http://schemas.microsoft.com/office/drawing/2014/main" id="{2839D8C4-B852-BA73-006E-56FAD91B7A49}"/>
              </a:ext>
            </a:extLst>
          </p:cNvPr>
          <p:cNvCxnSpPr>
            <a:cxnSpLocks/>
            <a:stCxn id="71" idx="2"/>
          </p:cNvCxnSpPr>
          <p:nvPr/>
        </p:nvCxnSpPr>
        <p:spPr>
          <a:xfrm>
            <a:off x="2244496" y="3456689"/>
            <a:ext cx="500244" cy="414745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9" name="文本框 88">
            <a:extLst>
              <a:ext uri="{FF2B5EF4-FFF2-40B4-BE49-F238E27FC236}">
                <a16:creationId xmlns:a16="http://schemas.microsoft.com/office/drawing/2014/main" id="{3EA267DA-B8F2-FCEC-3B30-76105E1873CD}"/>
              </a:ext>
            </a:extLst>
          </p:cNvPr>
          <p:cNvSpPr txBox="1"/>
          <p:nvPr/>
        </p:nvSpPr>
        <p:spPr>
          <a:xfrm>
            <a:off x="5415369" y="2854024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A2E6D343-7CC8-4977-4943-287C6DB91078}"/>
              </a:ext>
            </a:extLst>
          </p:cNvPr>
          <p:cNvSpPr txBox="1"/>
          <p:nvPr/>
        </p:nvSpPr>
        <p:spPr>
          <a:xfrm>
            <a:off x="5445013" y="2555090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5AC53C29-E505-71C8-E335-1BD5B97144DD}"/>
              </a:ext>
            </a:extLst>
          </p:cNvPr>
          <p:cNvSpPr txBox="1"/>
          <p:nvPr/>
        </p:nvSpPr>
        <p:spPr>
          <a:xfrm>
            <a:off x="7535248" y="2852072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648BD060-2B42-2EB8-3917-D051720208BC}"/>
              </a:ext>
            </a:extLst>
          </p:cNvPr>
          <p:cNvSpPr txBox="1"/>
          <p:nvPr/>
        </p:nvSpPr>
        <p:spPr>
          <a:xfrm>
            <a:off x="7515812" y="2555090"/>
            <a:ext cx="951136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</a:rPr>
              <a:t>S1.19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pPr algn="ctr"/>
            <a:endParaRPr lang="en-US" altLang="zh-CN" sz="1800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C7B5E2DC-4276-8636-D727-ACC5AB84C843}"/>
              </a:ext>
            </a:extLst>
          </p:cNvPr>
          <p:cNvGrpSpPr/>
          <p:nvPr/>
        </p:nvGrpSpPr>
        <p:grpSpPr>
          <a:xfrm>
            <a:off x="1583904" y="3814458"/>
            <a:ext cx="504056" cy="1726836"/>
            <a:chOff x="1583904" y="3814458"/>
            <a:chExt cx="504056" cy="1726836"/>
          </a:xfrm>
        </p:grpSpPr>
        <p:sp>
          <p:nvSpPr>
            <p:cNvPr id="108" name="Rectangle 16">
              <a:extLst>
                <a:ext uri="{FF2B5EF4-FFF2-40B4-BE49-F238E27FC236}">
                  <a16:creationId xmlns:a16="http://schemas.microsoft.com/office/drawing/2014/main" id="{71ED076F-D7A8-2E84-548C-34D766CF26BF}"/>
                </a:ext>
              </a:extLst>
            </p:cNvPr>
            <p:cNvSpPr/>
            <p:nvPr/>
          </p:nvSpPr>
          <p:spPr>
            <a:xfrm>
              <a:off x="1583904" y="3814458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  <p:sp>
          <p:nvSpPr>
            <p:cNvPr id="109" name="Rectangle 16">
              <a:extLst>
                <a:ext uri="{FF2B5EF4-FFF2-40B4-BE49-F238E27FC236}">
                  <a16:creationId xmlns:a16="http://schemas.microsoft.com/office/drawing/2014/main" id="{DFA4F0AE-80EB-7F3F-387A-7607546DACF3}"/>
                </a:ext>
              </a:extLst>
            </p:cNvPr>
            <p:cNvSpPr/>
            <p:nvPr/>
          </p:nvSpPr>
          <p:spPr>
            <a:xfrm>
              <a:off x="1583904" y="4487376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  <p:sp>
          <p:nvSpPr>
            <p:cNvPr id="110" name="Rectangle 16">
              <a:extLst>
                <a:ext uri="{FF2B5EF4-FFF2-40B4-BE49-F238E27FC236}">
                  <a16:creationId xmlns:a16="http://schemas.microsoft.com/office/drawing/2014/main" id="{29B9621F-57C7-C39A-71EE-CD854034AEAC}"/>
                </a:ext>
              </a:extLst>
            </p:cNvPr>
            <p:cNvSpPr/>
            <p:nvPr/>
          </p:nvSpPr>
          <p:spPr>
            <a:xfrm>
              <a:off x="1583904" y="5160294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xxx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6D46500D-C7FD-D490-A530-67FAB195AAF2}"/>
              </a:ext>
            </a:extLst>
          </p:cNvPr>
          <p:cNvGrpSpPr/>
          <p:nvPr/>
        </p:nvGrpSpPr>
        <p:grpSpPr>
          <a:xfrm>
            <a:off x="2089311" y="3819439"/>
            <a:ext cx="504056" cy="1726836"/>
            <a:chOff x="2089311" y="3819439"/>
            <a:chExt cx="504056" cy="1726836"/>
          </a:xfrm>
        </p:grpSpPr>
        <p:sp>
          <p:nvSpPr>
            <p:cNvPr id="111" name="Rectangle 16">
              <a:extLst>
                <a:ext uri="{FF2B5EF4-FFF2-40B4-BE49-F238E27FC236}">
                  <a16:creationId xmlns:a16="http://schemas.microsoft.com/office/drawing/2014/main" id="{0DB9EC18-AEBD-F819-EF01-52C9DB633E30}"/>
                </a:ext>
              </a:extLst>
            </p:cNvPr>
            <p:cNvSpPr/>
            <p:nvPr/>
          </p:nvSpPr>
          <p:spPr>
            <a:xfrm>
              <a:off x="2089311" y="3819439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  <p:sp>
          <p:nvSpPr>
            <p:cNvPr id="112" name="Rectangle 16">
              <a:extLst>
                <a:ext uri="{FF2B5EF4-FFF2-40B4-BE49-F238E27FC236}">
                  <a16:creationId xmlns:a16="http://schemas.microsoft.com/office/drawing/2014/main" id="{53FDAAE2-C4EB-4674-3CB9-054AB4EC5919}"/>
                </a:ext>
              </a:extLst>
            </p:cNvPr>
            <p:cNvSpPr/>
            <p:nvPr/>
          </p:nvSpPr>
          <p:spPr>
            <a:xfrm>
              <a:off x="2089311" y="4492357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  <p:sp>
          <p:nvSpPr>
            <p:cNvPr id="113" name="Rectangle 16">
              <a:extLst>
                <a:ext uri="{FF2B5EF4-FFF2-40B4-BE49-F238E27FC236}">
                  <a16:creationId xmlns:a16="http://schemas.microsoft.com/office/drawing/2014/main" id="{013E233B-1A1D-DA7B-E21F-4A29486DAA9A}"/>
                </a:ext>
              </a:extLst>
            </p:cNvPr>
            <p:cNvSpPr/>
            <p:nvPr/>
          </p:nvSpPr>
          <p:spPr>
            <a:xfrm>
              <a:off x="2089311" y="5165275"/>
              <a:ext cx="504056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 err="1"/>
                <a:t>yyy</a:t>
              </a:r>
              <a:endParaRPr lang="en-US" sz="1600" dirty="0"/>
            </a:p>
          </p:txBody>
        </p:sp>
      </p:grpSp>
      <p:sp>
        <p:nvSpPr>
          <p:cNvPr id="114" name="TextBox 6">
            <a:extLst>
              <a:ext uri="{FF2B5EF4-FFF2-40B4-BE49-F238E27FC236}">
                <a16:creationId xmlns:a16="http://schemas.microsoft.com/office/drawing/2014/main" id="{39162FB5-3FFC-6817-09AD-DDDFA94F71F3}"/>
              </a:ext>
            </a:extLst>
          </p:cNvPr>
          <p:cNvSpPr txBox="1"/>
          <p:nvPr/>
        </p:nvSpPr>
        <p:spPr>
          <a:xfrm>
            <a:off x="1668389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15" name="TextBox 7">
            <a:extLst>
              <a:ext uri="{FF2B5EF4-FFF2-40B4-BE49-F238E27FC236}">
                <a16:creationId xmlns:a16="http://schemas.microsoft.com/office/drawing/2014/main" id="{9194F94C-1438-D239-5C0E-40388E258FDC}"/>
              </a:ext>
            </a:extLst>
          </p:cNvPr>
          <p:cNvSpPr txBox="1"/>
          <p:nvPr/>
        </p:nvSpPr>
        <p:spPr>
          <a:xfrm>
            <a:off x="2049389" y="33830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F5FEE73-3582-CC63-1593-F56DBE47C6A4}"/>
              </a:ext>
            </a:extLst>
          </p:cNvPr>
          <p:cNvGrpSpPr/>
          <p:nvPr/>
        </p:nvGrpSpPr>
        <p:grpSpPr>
          <a:xfrm>
            <a:off x="3644595" y="3450354"/>
            <a:ext cx="1599455" cy="2091385"/>
            <a:chOff x="3644595" y="3450354"/>
            <a:chExt cx="1599455" cy="2091385"/>
          </a:xfrm>
        </p:grpSpPr>
        <p:cxnSp>
          <p:nvCxnSpPr>
            <p:cNvPr id="3" name="直线箭头连接符 2">
              <a:extLst>
                <a:ext uri="{FF2B5EF4-FFF2-40B4-BE49-F238E27FC236}">
                  <a16:creationId xmlns:a16="http://schemas.microsoft.com/office/drawing/2014/main" id="{E2111D8D-B76C-BD69-005F-224EB3EA6C59}"/>
                </a:ext>
              </a:extLst>
            </p:cNvPr>
            <p:cNvCxnSpPr>
              <a:cxnSpLocks/>
            </p:cNvCxnSpPr>
            <p:nvPr/>
          </p:nvCxnSpPr>
          <p:spPr>
            <a:xfrm>
              <a:off x="3913336" y="4061546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线箭头连接符 3">
              <a:extLst>
                <a:ext uri="{FF2B5EF4-FFF2-40B4-BE49-F238E27FC236}">
                  <a16:creationId xmlns:a16="http://schemas.microsoft.com/office/drawing/2014/main" id="{72D07C93-6092-C3A8-3705-D49EE5377F24}"/>
                </a:ext>
              </a:extLst>
            </p:cNvPr>
            <p:cNvCxnSpPr>
              <a:cxnSpLocks/>
            </p:cNvCxnSpPr>
            <p:nvPr/>
          </p:nvCxnSpPr>
          <p:spPr>
            <a:xfrm>
              <a:off x="3897648" y="4036542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箭头连接符 9">
              <a:extLst>
                <a:ext uri="{FF2B5EF4-FFF2-40B4-BE49-F238E27FC236}">
                  <a16:creationId xmlns:a16="http://schemas.microsoft.com/office/drawing/2014/main" id="{89730112-9369-E10B-8C12-020D7F9486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8316" y="4000265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箭头连接符 10">
              <a:extLst>
                <a:ext uri="{FF2B5EF4-FFF2-40B4-BE49-F238E27FC236}">
                  <a16:creationId xmlns:a16="http://schemas.microsoft.com/office/drawing/2014/main" id="{BDD1AFE1-23F4-C3CC-94B0-917BB565E1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0276" y="4052658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46A8E14-F358-5A7E-C908-D8125162C040}"/>
                </a:ext>
              </a:extLst>
            </p:cNvPr>
            <p:cNvSpPr txBox="1"/>
            <p:nvPr/>
          </p:nvSpPr>
          <p:spPr>
            <a:xfrm>
              <a:off x="3644595" y="3450354"/>
              <a:ext cx="159945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Prepare 2 + 3</a:t>
              </a:r>
              <a:endParaRPr lang="zh-CN" altLang="en-US" dirty="0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15A4C94E-ABEB-0BE9-5B83-7FF6AC1CD9DB}"/>
              </a:ext>
            </a:extLst>
          </p:cNvPr>
          <p:cNvSpPr txBox="1"/>
          <p:nvPr/>
        </p:nvSpPr>
        <p:spPr>
          <a:xfrm>
            <a:off x="5040554" y="3806423"/>
            <a:ext cx="106517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</a:t>
            </a:r>
          </a:p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8E64EE5-7150-18BF-2B14-8FD11E359903}"/>
              </a:ext>
            </a:extLst>
          </p:cNvPr>
          <p:cNvSpPr txBox="1"/>
          <p:nvPr/>
        </p:nvSpPr>
        <p:spPr>
          <a:xfrm>
            <a:off x="7175683" y="3632810"/>
            <a:ext cx="91797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Select </a:t>
            </a:r>
          </a:p>
          <a:p>
            <a:r>
              <a:rPr kumimoji="1" lang="en-US" altLang="zh-CN" dirty="0"/>
              <a:t>3</a:t>
            </a:r>
            <a:endParaRPr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50963A8B-5874-F82A-5AA1-8BF6966A7E96}"/>
              </a:ext>
            </a:extLst>
          </p:cNvPr>
          <p:cNvGrpSpPr/>
          <p:nvPr/>
        </p:nvGrpSpPr>
        <p:grpSpPr>
          <a:xfrm>
            <a:off x="5448194" y="2032653"/>
            <a:ext cx="1427418" cy="3513748"/>
            <a:chOff x="5448194" y="2032653"/>
            <a:chExt cx="1427418" cy="3513748"/>
          </a:xfrm>
        </p:grpSpPr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89E131B9-F2CD-960C-3101-34635F8D1C30}"/>
                </a:ext>
              </a:extLst>
            </p:cNvPr>
            <p:cNvSpPr txBox="1"/>
            <p:nvPr/>
          </p:nvSpPr>
          <p:spPr>
            <a:xfrm>
              <a:off x="5451375" y="2032653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S1.19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4015BBEC-8AC4-B77B-0CC4-C6CFE7207D7B}"/>
                </a:ext>
              </a:extLst>
            </p:cNvPr>
            <p:cNvSpPr txBox="1"/>
            <p:nvPr/>
          </p:nvSpPr>
          <p:spPr>
            <a:xfrm>
              <a:off x="5448194" y="2266681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xxx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530CE409-EDAE-DA44-8DA1-E21AEE6B2FBC}"/>
                </a:ext>
              </a:extLst>
            </p:cNvPr>
            <p:cNvCxnSpPr>
              <a:cxnSpLocks/>
            </p:cNvCxnSpPr>
            <p:nvPr/>
          </p:nvCxnSpPr>
          <p:spPr>
            <a:xfrm>
              <a:off x="5965239" y="4066208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箭头连接符 26">
              <a:extLst>
                <a:ext uri="{FF2B5EF4-FFF2-40B4-BE49-F238E27FC236}">
                  <a16:creationId xmlns:a16="http://schemas.microsoft.com/office/drawing/2014/main" id="{D0275E93-38AE-335B-A379-90F60CFEDBF0}"/>
                </a:ext>
              </a:extLst>
            </p:cNvPr>
            <p:cNvCxnSpPr>
              <a:cxnSpLocks/>
            </p:cNvCxnSpPr>
            <p:nvPr/>
          </p:nvCxnSpPr>
          <p:spPr>
            <a:xfrm>
              <a:off x="5949551" y="4041204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箭头连接符 27">
              <a:extLst>
                <a:ext uri="{FF2B5EF4-FFF2-40B4-BE49-F238E27FC236}">
                  <a16:creationId xmlns:a16="http://schemas.microsoft.com/office/drawing/2014/main" id="{7B5E497A-3EDB-B3D2-9364-DAD1BD449D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0219" y="4004927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箭头连接符 28">
              <a:extLst>
                <a:ext uri="{FF2B5EF4-FFF2-40B4-BE49-F238E27FC236}">
                  <a16:creationId xmlns:a16="http://schemas.microsoft.com/office/drawing/2014/main" id="{94BF9D2F-C7FE-2BFA-0C79-54859F94E6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2179" y="4057320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B5833D9-6A63-0CA5-814F-6F2D6FB6D522}"/>
                </a:ext>
              </a:extLst>
            </p:cNvPr>
            <p:cNvSpPr txBox="1"/>
            <p:nvPr/>
          </p:nvSpPr>
          <p:spPr>
            <a:xfrm>
              <a:off x="5893833" y="4977179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/>
                <a:t>xxx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C77796F-09C2-6176-7537-BE2F7F6B6C33}"/>
                </a:ext>
              </a:extLst>
            </p:cNvPr>
            <p:cNvSpPr txBox="1"/>
            <p:nvPr/>
          </p:nvSpPr>
          <p:spPr>
            <a:xfrm>
              <a:off x="6121609" y="4179823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/>
                <a:t>xxx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6CE982E3-2659-E687-554C-F9593FD7B221}"/>
                </a:ext>
              </a:extLst>
            </p:cNvPr>
            <p:cNvSpPr txBox="1"/>
            <p:nvPr/>
          </p:nvSpPr>
          <p:spPr>
            <a:xfrm>
              <a:off x="5884855" y="3456689"/>
              <a:ext cx="99075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Accept</a:t>
              </a:r>
              <a:endParaRPr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EE6C6758-39D7-EE16-2751-2707A6A5762C}"/>
              </a:ext>
            </a:extLst>
          </p:cNvPr>
          <p:cNvGrpSpPr/>
          <p:nvPr/>
        </p:nvGrpSpPr>
        <p:grpSpPr>
          <a:xfrm>
            <a:off x="7548479" y="2028635"/>
            <a:ext cx="1579573" cy="3473750"/>
            <a:chOff x="7548479" y="2028635"/>
            <a:chExt cx="1579573" cy="3473750"/>
          </a:xfrm>
        </p:grpSpPr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9408720E-F0B3-990E-9583-EFA8034BCC0B}"/>
                </a:ext>
              </a:extLst>
            </p:cNvPr>
            <p:cNvSpPr txBox="1"/>
            <p:nvPr/>
          </p:nvSpPr>
          <p:spPr>
            <a:xfrm>
              <a:off x="7551660" y="2028635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S1.19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87E4CB56-DEA8-4058-CF5E-7DC038282F33}"/>
                </a:ext>
              </a:extLst>
            </p:cNvPr>
            <p:cNvSpPr txBox="1"/>
            <p:nvPr/>
          </p:nvSpPr>
          <p:spPr>
            <a:xfrm>
              <a:off x="7548479" y="2262663"/>
              <a:ext cx="951136" cy="360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</a:rPr>
                <a:t>xxx</a:t>
              </a:r>
            </a:p>
            <a:p>
              <a:endParaRPr lang="en-US" altLang="zh-CN" sz="1800" dirty="0"/>
            </a:p>
            <a:p>
              <a:endParaRPr lang="en-US" altLang="zh-CN" sz="1800" dirty="0"/>
            </a:p>
            <a:p>
              <a:pPr algn="ctr"/>
              <a:endParaRPr lang="en-US" altLang="zh-CN" sz="1800" dirty="0"/>
            </a:p>
          </p:txBody>
        </p:sp>
        <p:cxnSp>
          <p:nvCxnSpPr>
            <p:cNvPr id="32" name="直线箭头连接符 31">
              <a:extLst>
                <a:ext uri="{FF2B5EF4-FFF2-40B4-BE49-F238E27FC236}">
                  <a16:creationId xmlns:a16="http://schemas.microsoft.com/office/drawing/2014/main" id="{648BF886-19DA-9050-2D77-5961AF88BA3B}"/>
                </a:ext>
              </a:extLst>
            </p:cNvPr>
            <p:cNvCxnSpPr>
              <a:cxnSpLocks/>
            </p:cNvCxnSpPr>
            <p:nvPr/>
          </p:nvCxnSpPr>
          <p:spPr>
            <a:xfrm>
              <a:off x="7996404" y="4022192"/>
              <a:ext cx="609600" cy="14366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箭头连接符 32">
              <a:extLst>
                <a:ext uri="{FF2B5EF4-FFF2-40B4-BE49-F238E27FC236}">
                  <a16:creationId xmlns:a16="http://schemas.microsoft.com/office/drawing/2014/main" id="{9ACAFED6-4F39-15D4-7A25-26896249B687}"/>
                </a:ext>
              </a:extLst>
            </p:cNvPr>
            <p:cNvCxnSpPr>
              <a:cxnSpLocks/>
            </p:cNvCxnSpPr>
            <p:nvPr/>
          </p:nvCxnSpPr>
          <p:spPr>
            <a:xfrm>
              <a:off x="7980716" y="3997188"/>
              <a:ext cx="547898" cy="7344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箭头连接符 33">
              <a:extLst>
                <a:ext uri="{FF2B5EF4-FFF2-40B4-BE49-F238E27FC236}">
                  <a16:creationId xmlns:a16="http://schemas.microsoft.com/office/drawing/2014/main" id="{45BF80B0-948F-6A75-12C7-DDB8A67AE3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1384" y="3960911"/>
              <a:ext cx="191638" cy="76712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线箭头连接符 34">
              <a:extLst>
                <a:ext uri="{FF2B5EF4-FFF2-40B4-BE49-F238E27FC236}">
                  <a16:creationId xmlns:a16="http://schemas.microsoft.com/office/drawing/2014/main" id="{667D2F5C-9AC6-0508-218F-92993676B0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03344" y="4013304"/>
              <a:ext cx="290792" cy="148908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3BC9FF8-0D02-E422-77B1-BEFF4006E3DA}"/>
                </a:ext>
              </a:extLst>
            </p:cNvPr>
            <p:cNvSpPr txBox="1"/>
            <p:nvPr/>
          </p:nvSpPr>
          <p:spPr>
            <a:xfrm>
              <a:off x="7924998" y="4933163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yyy</a:t>
              </a:r>
              <a:endParaRPr lang="en-US" altLang="zh-CN" sz="1800" b="1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F66D6D8-F875-E59F-39CD-5250AC1DCB26}"/>
                </a:ext>
              </a:extLst>
            </p:cNvPr>
            <p:cNvSpPr txBox="1"/>
            <p:nvPr/>
          </p:nvSpPr>
          <p:spPr>
            <a:xfrm>
              <a:off x="8152774" y="4135807"/>
              <a:ext cx="713188" cy="3103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en-US" altLang="zh-CN" sz="1800" b="1" dirty="0" err="1"/>
                <a:t>yyy</a:t>
              </a:r>
              <a:endParaRPr lang="en-US" altLang="zh-CN" sz="1800" b="1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BF01571B-43A2-81AC-F701-CEB31B9016A2}"/>
                </a:ext>
              </a:extLst>
            </p:cNvPr>
            <p:cNvSpPr txBox="1"/>
            <p:nvPr/>
          </p:nvSpPr>
          <p:spPr>
            <a:xfrm>
              <a:off x="8137295" y="3481132"/>
              <a:ext cx="99075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Accept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4230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106" grpId="0"/>
      <p:bldP spid="107" grpId="0"/>
      <p:bldP spid="19" grpId="0" animBg="1"/>
      <p:bldP spid="3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1C9E3-403C-3F8E-BF6C-BD95F370A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CA71BB-7301-710A-8072-26DDB7FB2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Multi-</a:t>
            </a:r>
            <a:r>
              <a:rPr lang="en" altLang="zh-CN" dirty="0" err="1"/>
              <a:t>paxos</a:t>
            </a:r>
            <a:r>
              <a:rPr lang="en" altLang="zh-CN" dirty="0"/>
              <a:t> uses a distinguished proposer (leader)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71FAA5-47E3-7F27-9401-9E2BE7C63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Distinguished proposer (aka. leader) </a:t>
            </a:r>
          </a:p>
          <a:p>
            <a:pPr lvl="1"/>
            <a:r>
              <a:rPr kumimoji="1" lang="en-US" altLang="zh-CN" dirty="0"/>
              <a:t>The only one that issues proposals </a:t>
            </a:r>
          </a:p>
          <a:p>
            <a:pPr lvl="2"/>
            <a:r>
              <a:rPr kumimoji="1" lang="en-US" altLang="zh-CN" sz="1800" dirty="0"/>
              <a:t>i.e., </a:t>
            </a:r>
            <a:r>
              <a:rPr lang="en-US" altLang="zh-CN" sz="1800" dirty="0"/>
              <a:t>no proposer conflicts in the optimal case </a:t>
            </a:r>
            <a:endParaRPr kumimoji="1" lang="en-US" altLang="zh-CN" sz="1800" dirty="0"/>
          </a:p>
          <a:p>
            <a:r>
              <a:rPr kumimoji="1" lang="en-US" altLang="zh-CN" dirty="0"/>
              <a:t>Client only sends the commands to the leader </a:t>
            </a:r>
          </a:p>
          <a:p>
            <a:pPr lvl="1"/>
            <a:r>
              <a:rPr kumimoji="1" lang="en-US" altLang="zh-CN" dirty="0"/>
              <a:t>Decides the value position </a:t>
            </a:r>
          </a:p>
          <a:p>
            <a:r>
              <a:rPr kumimoji="1" lang="en-US" altLang="zh-CN" dirty="0"/>
              <a:t>Question: is single leader necessary for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? </a:t>
            </a:r>
          </a:p>
          <a:p>
            <a:pPr lvl="1"/>
            <a:r>
              <a:rPr kumimoji="1" lang="en-US" altLang="zh-CN" dirty="0"/>
              <a:t>No:</a:t>
            </a:r>
            <a:r>
              <a:rPr kumimoji="1" lang="zh-CN" altLang="en-US" dirty="0"/>
              <a:t> </a:t>
            </a:r>
            <a:r>
              <a:rPr kumimoji="1" lang="en-US" altLang="zh-CN" dirty="0"/>
              <a:t>if two 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 act as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r>
              <a:rPr kumimoji="1" lang="zh-CN" altLang="en-US" dirty="0"/>
              <a:t> </a:t>
            </a:r>
            <a:r>
              <a:rPr kumimoji="1" lang="en-US" altLang="zh-CN" dirty="0"/>
              <a:t>still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correctly</a:t>
            </a:r>
          </a:p>
          <a:p>
            <a:pPr lvl="2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57D954-05C8-7E32-EF9D-D9B410BE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6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7CBCFB-6FAA-5994-8DD8-CC9432595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hole in the log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D0B39D-81D3-A8E3-1080-AFE4BCD84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CE0D5E20-FD0E-74FB-FC6C-53EFF9C5A315}"/>
              </a:ext>
            </a:extLst>
          </p:cNvPr>
          <p:cNvSpPr/>
          <p:nvPr/>
        </p:nvSpPr>
        <p:spPr>
          <a:xfrm>
            <a:off x="6936038" y="1172477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A235AD40-FE08-2C8E-56D0-6C2BF13D03A7}"/>
              </a:ext>
            </a:extLst>
          </p:cNvPr>
          <p:cNvSpPr/>
          <p:nvPr/>
        </p:nvSpPr>
        <p:spPr>
          <a:xfrm>
            <a:off x="7317038" y="1172477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EE5CD2B3-1152-F5B2-EA47-8CE13F42AFBD}"/>
              </a:ext>
            </a:extLst>
          </p:cNvPr>
          <p:cNvSpPr txBox="1"/>
          <p:nvPr/>
        </p:nvSpPr>
        <p:spPr>
          <a:xfrm>
            <a:off x="6364538" y="122945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S1</a:t>
            </a:r>
            <a:endParaRPr lang="en-US" baseline="-25000" dirty="0"/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26FD27FE-9107-0518-1BBE-6FA578EE17DD}"/>
              </a:ext>
            </a:extLst>
          </p:cNvPr>
          <p:cNvSpPr txBox="1"/>
          <p:nvPr/>
        </p:nvSpPr>
        <p:spPr>
          <a:xfrm>
            <a:off x="6992148" y="7410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A4F7A060-401A-8E80-37B1-BECAC70790D5}"/>
              </a:ext>
            </a:extLst>
          </p:cNvPr>
          <p:cNvSpPr txBox="1"/>
          <p:nvPr/>
        </p:nvSpPr>
        <p:spPr>
          <a:xfrm>
            <a:off x="7373148" y="7410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31B778A8-86FC-E991-0C59-367670B278E5}"/>
              </a:ext>
            </a:extLst>
          </p:cNvPr>
          <p:cNvSpPr/>
          <p:nvPr/>
        </p:nvSpPr>
        <p:spPr>
          <a:xfrm>
            <a:off x="6936038" y="1845395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805C38D5-EA51-4B46-7706-BDE80D57539A}"/>
              </a:ext>
            </a:extLst>
          </p:cNvPr>
          <p:cNvSpPr/>
          <p:nvPr/>
        </p:nvSpPr>
        <p:spPr>
          <a:xfrm>
            <a:off x="7317038" y="1845395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cmp</a:t>
            </a:r>
            <a:endParaRPr lang="en-US" sz="1600" dirty="0"/>
          </a:p>
        </p:txBody>
      </p:sp>
      <p:sp>
        <p:nvSpPr>
          <p:cNvPr id="25" name="TextBox 45">
            <a:extLst>
              <a:ext uri="{FF2B5EF4-FFF2-40B4-BE49-F238E27FC236}">
                <a16:creationId xmlns:a16="http://schemas.microsoft.com/office/drawing/2014/main" id="{A8A1B75A-DB86-473D-FFF0-34F3B20C132C}"/>
              </a:ext>
            </a:extLst>
          </p:cNvPr>
          <p:cNvSpPr txBox="1"/>
          <p:nvPr/>
        </p:nvSpPr>
        <p:spPr>
          <a:xfrm>
            <a:off x="6364538" y="190237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S2</a:t>
            </a:r>
            <a:endParaRPr lang="en-US" baseline="-25000" dirty="0"/>
          </a:p>
        </p:txBody>
      </p:sp>
      <p:sp>
        <p:nvSpPr>
          <p:cNvPr id="26" name="Rectangle 15">
            <a:extLst>
              <a:ext uri="{FF2B5EF4-FFF2-40B4-BE49-F238E27FC236}">
                <a16:creationId xmlns:a16="http://schemas.microsoft.com/office/drawing/2014/main" id="{4F303CC8-F144-8CC9-E95C-0778C8BCA737}"/>
              </a:ext>
            </a:extLst>
          </p:cNvPr>
          <p:cNvSpPr/>
          <p:nvPr/>
        </p:nvSpPr>
        <p:spPr>
          <a:xfrm>
            <a:off x="6936038" y="251831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add</a:t>
            </a: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906AD87A-50E1-D51E-F62E-274D7F5EC066}"/>
              </a:ext>
            </a:extLst>
          </p:cNvPr>
          <p:cNvSpPr/>
          <p:nvPr/>
        </p:nvSpPr>
        <p:spPr>
          <a:xfrm>
            <a:off x="7831697" y="1172477"/>
            <a:ext cx="504056" cy="381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endParaRPr lang="en-US" sz="1600" dirty="0"/>
          </a:p>
        </p:txBody>
      </p:sp>
      <p:sp>
        <p:nvSpPr>
          <p:cNvPr id="32" name="Rectangle 16">
            <a:extLst>
              <a:ext uri="{FF2B5EF4-FFF2-40B4-BE49-F238E27FC236}">
                <a16:creationId xmlns:a16="http://schemas.microsoft.com/office/drawing/2014/main" id="{1986C851-1B10-3D24-D3C4-44A91ABFA4C3}"/>
              </a:ext>
            </a:extLst>
          </p:cNvPr>
          <p:cNvSpPr/>
          <p:nvPr/>
        </p:nvSpPr>
        <p:spPr>
          <a:xfrm>
            <a:off x="8337104" y="1177458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80C753D3-E6DD-0659-26A5-4F284E87F336}"/>
              </a:ext>
            </a:extLst>
          </p:cNvPr>
          <p:cNvSpPr/>
          <p:nvPr/>
        </p:nvSpPr>
        <p:spPr>
          <a:xfrm>
            <a:off x="8337104" y="2523294"/>
            <a:ext cx="504056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 err="1"/>
              <a:t>yyy</a:t>
            </a:r>
            <a:endParaRPr lang="en-US" sz="1600" dirty="0"/>
          </a:p>
        </p:txBody>
      </p:sp>
      <p:sp>
        <p:nvSpPr>
          <p:cNvPr id="35" name="TextBox 6">
            <a:extLst>
              <a:ext uri="{FF2B5EF4-FFF2-40B4-BE49-F238E27FC236}">
                <a16:creationId xmlns:a16="http://schemas.microsoft.com/office/drawing/2014/main" id="{503953EC-B45A-F0E2-7C29-EE14D3BD26FE}"/>
              </a:ext>
            </a:extLst>
          </p:cNvPr>
          <p:cNvSpPr txBox="1"/>
          <p:nvPr/>
        </p:nvSpPr>
        <p:spPr>
          <a:xfrm>
            <a:off x="7916182" y="7410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D3515057-DEE6-1E47-0436-E4AB2AAF25CF}"/>
              </a:ext>
            </a:extLst>
          </p:cNvPr>
          <p:cNvSpPr txBox="1"/>
          <p:nvPr/>
        </p:nvSpPr>
        <p:spPr>
          <a:xfrm>
            <a:off x="8297182" y="7410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37" name="内容占位符 2">
            <a:extLst>
              <a:ext uri="{FF2B5EF4-FFF2-40B4-BE49-F238E27FC236}">
                <a16:creationId xmlns:a16="http://schemas.microsoft.com/office/drawing/2014/main" id="{4068B2CE-5CCE-351D-AF3B-A2565D19A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811557"/>
          </a:xfrm>
        </p:spPr>
        <p:txBody>
          <a:bodyPr/>
          <a:lstStyle/>
          <a:p>
            <a:r>
              <a:rPr kumimoji="1" lang="en-US" altLang="zh-CN" dirty="0"/>
              <a:t>Suppose S1 </a:t>
            </a:r>
            <a:r>
              <a:rPr kumimoji="1" lang="en" altLang="zh-CN" dirty="0"/>
              <a:t>is the leader (with batching)</a:t>
            </a:r>
          </a:p>
          <a:p>
            <a:pPr lvl="1"/>
            <a:r>
              <a:rPr kumimoji="1" lang="en" altLang="zh-CN" dirty="0"/>
              <a:t>What happens after S1 crashes w/ unfinished entry? </a:t>
            </a:r>
          </a:p>
          <a:p>
            <a:pPr lvl="1"/>
            <a:r>
              <a:rPr kumimoji="1" lang="en" altLang="zh-CN" dirty="0"/>
              <a:t>Entry 2 will be empty </a:t>
            </a:r>
          </a:p>
          <a:p>
            <a:r>
              <a:rPr lang="en" altLang="zh-CN" dirty="0"/>
              <a:t>Application should fill the gap itself, e.g., w/ </a:t>
            </a:r>
            <a:r>
              <a:rPr lang="en" altLang="zh-CN" dirty="0">
                <a:highlight>
                  <a:srgbClr val="FFFF00"/>
                </a:highlight>
              </a:rPr>
              <a:t>no-op</a:t>
            </a:r>
          </a:p>
          <a:p>
            <a:pPr lvl="2"/>
            <a:endParaRPr lang="en" altLang="zh-CN" sz="1800" dirty="0"/>
          </a:p>
          <a:p>
            <a:pPr marL="914400" lvl="2" indent="0">
              <a:buNone/>
            </a:pPr>
            <a:endParaRPr kumimoji="1" lang="en-US" altLang="zh-CN" sz="1800" dirty="0"/>
          </a:p>
          <a:p>
            <a:pPr marL="131400" lvl="1" indent="0">
              <a:buNone/>
            </a:pPr>
            <a:endParaRPr kumimoji="1"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7488203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E68F05-8A6C-5D5C-559E-5D011CEA8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32958E-27C6-69AF-2546-47A244891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Based on single-decree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, realizing RSM </a:t>
            </a:r>
          </a:p>
          <a:p>
            <a:pPr lvl="1"/>
            <a:r>
              <a:rPr kumimoji="1" lang="en-US" altLang="zh-CN" dirty="0"/>
              <a:t>i.e., agree on a sequence of values </a:t>
            </a:r>
          </a:p>
          <a:p>
            <a:r>
              <a:rPr kumimoji="1" lang="en-US" altLang="zh-CN" dirty="0"/>
              <a:t>Needs non-trivial application efforts to make it work</a:t>
            </a:r>
          </a:p>
          <a:p>
            <a:pPr lvl="1"/>
            <a:r>
              <a:rPr kumimoji="1" lang="en-US" altLang="zh-CN" dirty="0"/>
              <a:t>E.g., should use a leader for better performance</a:t>
            </a:r>
          </a:p>
          <a:p>
            <a:pPr lvl="1"/>
            <a:r>
              <a:rPr kumimoji="1" lang="en-US" altLang="zh-CN" dirty="0"/>
              <a:t>Should fill the holes of the log entries </a:t>
            </a:r>
          </a:p>
          <a:p>
            <a:pPr lvl="1"/>
            <a:r>
              <a:rPr kumimoji="1" lang="en-US" altLang="zh-CN" dirty="0" err="1"/>
              <a:t>Paxos</a:t>
            </a:r>
            <a:r>
              <a:rPr kumimoji="1" lang="en-US" altLang="zh-CN" dirty="0"/>
              <a:t> itself is not friendly to the programmers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747571-E571-15BD-12E1-D71FBDA4A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2625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66487B-A044-DA49-A438-A538BD823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More: Raft replicated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C0E74D-4C90-F941-BD71-A4B4EC94F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/>
          <a:lstStyle/>
          <a:p>
            <a:r>
              <a:rPr kumimoji="1" lang="en-US" altLang="zh-CN"/>
              <a:t>A different approach for consensus</a:t>
            </a:r>
          </a:p>
          <a:p>
            <a:pPr lvl="1"/>
            <a:r>
              <a:rPr kumimoji="1" lang="en-US" altLang="zh-CN" err="1"/>
              <a:t>Paxos’s</a:t>
            </a:r>
            <a:r>
              <a:rPr kumimoji="1" lang="en-US" altLang="zh-CN"/>
              <a:t> approach (bottom-up)</a:t>
            </a:r>
          </a:p>
          <a:p>
            <a:pPr lvl="2"/>
            <a:r>
              <a:rPr lang="en" altLang="zh-CN" sz="1800"/>
              <a:t>solve single-decree consensus first </a:t>
            </a:r>
          </a:p>
          <a:p>
            <a:pPr lvl="2"/>
            <a:r>
              <a:rPr lang="en" altLang="zh-CN" sz="1800"/>
              <a:t>replicate a sequence of values using single-decree consensus</a:t>
            </a:r>
          </a:p>
          <a:p>
            <a:pPr lvl="1"/>
            <a:r>
              <a:rPr lang="en" altLang="zh-CN"/>
              <a:t>Raft’s approach (top-down) </a:t>
            </a:r>
            <a:endParaRPr lang="en" altLang="zh-CN" sz="1600"/>
          </a:p>
          <a:p>
            <a:pPr lvl="2"/>
            <a:r>
              <a:rPr lang="en" altLang="zh-CN" sz="1800"/>
              <a:t>directly solve log replication without first solving single-decree consensus </a:t>
            </a:r>
          </a:p>
          <a:p>
            <a:endParaRPr lang="en-US" altLang="zh-CN"/>
          </a:p>
          <a:p>
            <a:endParaRPr lang="en" altLang="zh-CN"/>
          </a:p>
          <a:p>
            <a:pPr lvl="2"/>
            <a:endParaRPr lang="en" altLang="zh-CN" sz="1800"/>
          </a:p>
          <a:p>
            <a:pPr marL="914400" lvl="2" indent="0">
              <a:buNone/>
            </a:pPr>
            <a:endParaRPr kumimoji="1" lang="en-US" altLang="zh-CN" sz="1800"/>
          </a:p>
          <a:p>
            <a:pPr marL="131400" lvl="1" indent="0">
              <a:buNone/>
            </a:pPr>
            <a:endParaRPr kumimoji="1" lang="zh-CN" altLang="en-US" sz="160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BD272A-1A1B-8F42-A699-C49C93FCF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254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0F63BF-B0C7-4F4C-8CF5-3BE8DE9CE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learn raft?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52A2B8-2D94-524D-B8F6-92546A8C5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24136"/>
          </a:xfrm>
        </p:spPr>
        <p:txBody>
          <a:bodyPr/>
          <a:lstStyle/>
          <a:p>
            <a:r>
              <a:rPr kumimoji="1" lang="en-US" altLang="zh-CN" dirty="0"/>
              <a:t>Raft is described in a concrete form that favors system design &amp; </a:t>
            </a:r>
            <a:r>
              <a:rPr kumimoji="1" lang="en-US" altLang="zh-CN" dirty="0" err="1"/>
              <a:t>impl</a:t>
            </a:r>
            <a:r>
              <a:rPr kumimoji="1" lang="en-US" altLang="zh-CN" dirty="0"/>
              <a:t>. </a:t>
            </a:r>
          </a:p>
          <a:p>
            <a:pPr lvl="1"/>
            <a:r>
              <a:rPr kumimoji="1" lang="en-US" altLang="zh-CN" dirty="0"/>
              <a:t>Widely implemented and deployed nowadays</a:t>
            </a:r>
          </a:p>
          <a:p>
            <a:pPr lvl="1"/>
            <a:r>
              <a:rPr kumimoji="1" lang="en-US" altLang="zh-CN" dirty="0"/>
              <a:t>Especially for open-source projects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A3B6BD-9B04-5144-A56C-0F9D823FE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/>
          </a:p>
        </p:txBody>
      </p:sp>
      <p:pic>
        <p:nvPicPr>
          <p:cNvPr id="1026" name="Picture 2" descr="Kubernetes on AWS | Amazon Web Services">
            <a:extLst>
              <a:ext uri="{FF2B5EF4-FFF2-40B4-BE49-F238E27FC236}">
                <a16:creationId xmlns:a16="http://schemas.microsoft.com/office/drawing/2014/main" id="{BAABB245-2593-164C-8017-AC7B1A1F5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1987"/>
            <a:ext cx="1440160" cy="1092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tcd does not Start after Disk is Full">
            <a:extLst>
              <a:ext uri="{FF2B5EF4-FFF2-40B4-BE49-F238E27FC236}">
                <a16:creationId xmlns:a16="http://schemas.microsoft.com/office/drawing/2014/main" id="{3435B032-A3B7-EB48-89FD-56FAB3958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760" y="2646104"/>
            <a:ext cx="2160240" cy="78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ckroachDB : NewSQL as a Choice of Database | by Timothy Agustian | Level  Up Coding">
            <a:extLst>
              <a:ext uri="{FF2B5EF4-FFF2-40B4-BE49-F238E27FC236}">
                <a16:creationId xmlns:a16="http://schemas.microsoft.com/office/drawing/2014/main" id="{03BD254C-24C9-444E-BE1A-D89420939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007" y="2455798"/>
            <a:ext cx="2679793" cy="89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TiDB - Revision #18 - Database of Databases">
            <a:extLst>
              <a:ext uri="{FF2B5EF4-FFF2-40B4-BE49-F238E27FC236}">
                <a16:creationId xmlns:a16="http://schemas.microsoft.com/office/drawing/2014/main" id="{31CF402D-C56F-4F4C-9848-F23404EAE7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86000" y="1968500"/>
            <a:ext cx="4572000" cy="1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36" name="Picture 12" descr="TiDB 在实时分析应用场景下的探索_大数据_PingCAP技术团队_InfoQ精选文章">
            <a:extLst>
              <a:ext uri="{FF2B5EF4-FFF2-40B4-BE49-F238E27FC236}">
                <a16:creationId xmlns:a16="http://schemas.microsoft.com/office/drawing/2014/main" id="{794324FB-F431-3D4A-8CF6-1E78D2CCC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9045"/>
            <a:ext cx="2874450" cy="143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MongoDB - 维基百科，自由的百科全书">
            <a:extLst>
              <a:ext uri="{FF2B5EF4-FFF2-40B4-BE49-F238E27FC236}">
                <a16:creationId xmlns:a16="http://schemas.microsoft.com/office/drawing/2014/main" id="{2077010F-A2D7-6441-BC4B-86BFD8411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577" y="4039160"/>
            <a:ext cx="2841377" cy="94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Yugabyte第二屆年度分散式SQL亞洲高峰會(DSS)開放註冊| Business Wire">
            <a:extLst>
              <a:ext uri="{FF2B5EF4-FFF2-40B4-BE49-F238E27FC236}">
                <a16:creationId xmlns:a16="http://schemas.microsoft.com/office/drawing/2014/main" id="{9959308A-8E4B-BC47-96C6-312B50DCF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03" y="4059335"/>
            <a:ext cx="2356265" cy="123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904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BF8BC2-5419-DB4D-A1A9-C40EC783B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Abstraction of the operations: replicated log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DAD6D3-5E35-404C-8480-53CFB6445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grpSp>
        <p:nvGrpSpPr>
          <p:cNvPr id="5" name="Group 193">
            <a:extLst>
              <a:ext uri="{FF2B5EF4-FFF2-40B4-BE49-F238E27FC236}">
                <a16:creationId xmlns:a16="http://schemas.microsoft.com/office/drawing/2014/main" id="{E55D0B52-35A0-8944-AAAF-879BEA8BCFA2}"/>
              </a:ext>
            </a:extLst>
          </p:cNvPr>
          <p:cNvGrpSpPr/>
          <p:nvPr/>
        </p:nvGrpSpPr>
        <p:grpSpPr>
          <a:xfrm>
            <a:off x="533400" y="2133600"/>
            <a:ext cx="2286000" cy="1905000"/>
            <a:chOff x="533400" y="2133600"/>
            <a:chExt cx="2286000" cy="1905000"/>
          </a:xfrm>
        </p:grpSpPr>
        <p:sp>
          <p:nvSpPr>
            <p:cNvPr id="6" name="Rounded Rectangle 63">
              <a:extLst>
                <a:ext uri="{FF2B5EF4-FFF2-40B4-BE49-F238E27FC236}">
                  <a16:creationId xmlns:a16="http://schemas.microsoft.com/office/drawing/2014/main" id="{10F5226C-B454-3A4C-9FC4-B2E3A8339B30}"/>
                </a:ext>
              </a:extLst>
            </p:cNvPr>
            <p:cNvSpPr/>
            <p:nvPr/>
          </p:nvSpPr>
          <p:spPr>
            <a:xfrm>
              <a:off x="533400" y="21336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90">
              <a:extLst>
                <a:ext uri="{FF2B5EF4-FFF2-40B4-BE49-F238E27FC236}">
                  <a16:creationId xmlns:a16="http://schemas.microsoft.com/office/drawing/2014/main" id="{FAED2D3C-7B38-5D4E-B4B5-BE45F62CC427}"/>
                </a:ext>
              </a:extLst>
            </p:cNvPr>
            <p:cNvGrpSpPr/>
            <p:nvPr/>
          </p:nvGrpSpPr>
          <p:grpSpPr>
            <a:xfrm>
              <a:off x="838200" y="3657600"/>
              <a:ext cx="1524000" cy="228600"/>
              <a:chOff x="1828800" y="3733800"/>
              <a:chExt cx="1524000" cy="228600"/>
            </a:xfrm>
          </p:grpSpPr>
          <p:sp>
            <p:nvSpPr>
              <p:cNvPr id="26" name="Rectangle 65">
                <a:extLst>
                  <a:ext uri="{FF2B5EF4-FFF2-40B4-BE49-F238E27FC236}">
                    <a16:creationId xmlns:a16="http://schemas.microsoft.com/office/drawing/2014/main" id="{62FE9BB7-F98E-A44A-A3AA-D3DE390D37C5}"/>
                  </a:ext>
                </a:extLst>
              </p:cNvPr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rial" charset="0"/>
                  </a:rPr>
                  <a:t>add</a:t>
                </a:r>
              </a:p>
            </p:txBody>
          </p:sp>
          <p:sp>
            <p:nvSpPr>
              <p:cNvPr id="27" name="Rectangle 66">
                <a:extLst>
                  <a:ext uri="{FF2B5EF4-FFF2-40B4-BE49-F238E27FC236}">
                    <a16:creationId xmlns:a16="http://schemas.microsoft.com/office/drawing/2014/main" id="{984547A1-1854-D94C-8D63-2B8334173DF5}"/>
                  </a:ext>
                </a:extLst>
              </p:cNvPr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jmp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8" name="Rectangle 67">
                <a:extLst>
                  <a:ext uri="{FF2B5EF4-FFF2-40B4-BE49-F238E27FC236}">
                    <a16:creationId xmlns:a16="http://schemas.microsoft.com/office/drawing/2014/main" id="{EE8A59E9-6AFB-BD4B-920C-96E22C6EE72F}"/>
                  </a:ext>
                </a:extLst>
              </p:cNvPr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mov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9" name="Rectangle 68">
                <a:extLst>
                  <a:ext uri="{FF2B5EF4-FFF2-40B4-BE49-F238E27FC236}">
                    <a16:creationId xmlns:a16="http://schemas.microsoft.com/office/drawing/2014/main" id="{A4C7C105-2E9A-A947-A7B8-9C608DBA9453}"/>
                  </a:ext>
                </a:extLst>
              </p:cNvPr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shl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8" name="TextBox 69">
              <a:extLst>
                <a:ext uri="{FF2B5EF4-FFF2-40B4-BE49-F238E27FC236}">
                  <a16:creationId xmlns:a16="http://schemas.microsoft.com/office/drawing/2014/main" id="{6E89D1E7-6179-0D4B-9716-9A3AD10B9C7D}"/>
                </a:ext>
              </a:extLst>
            </p:cNvPr>
            <p:cNvSpPr txBox="1"/>
            <p:nvPr/>
          </p:nvSpPr>
          <p:spPr>
            <a:xfrm>
              <a:off x="1436694" y="3429000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/>
                <a:t>Log</a:t>
              </a:r>
            </a:p>
          </p:txBody>
        </p:sp>
        <p:grpSp>
          <p:nvGrpSpPr>
            <p:cNvPr id="9" name="Group 89">
              <a:extLst>
                <a:ext uri="{FF2B5EF4-FFF2-40B4-BE49-F238E27FC236}">
                  <a16:creationId xmlns:a16="http://schemas.microsoft.com/office/drawing/2014/main" id="{51A345F1-F79D-E349-A680-5C1BCC16090F}"/>
                </a:ext>
              </a:extLst>
            </p:cNvPr>
            <p:cNvGrpSpPr/>
            <p:nvPr/>
          </p:nvGrpSpPr>
          <p:grpSpPr>
            <a:xfrm>
              <a:off x="1932167" y="2667000"/>
              <a:ext cx="658633" cy="609600"/>
              <a:chOff x="3075167" y="2286000"/>
              <a:chExt cx="658633" cy="609600"/>
            </a:xfrm>
          </p:grpSpPr>
          <p:sp>
            <p:nvSpPr>
              <p:cNvPr id="16" name="Oval 71">
                <a:extLst>
                  <a:ext uri="{FF2B5EF4-FFF2-40B4-BE49-F238E27FC236}">
                    <a16:creationId xmlns:a16="http://schemas.microsoft.com/office/drawing/2014/main" id="{1FA566C8-0F3B-0644-88AF-D9E4B900D96B}"/>
                  </a:ext>
                </a:extLst>
              </p:cNvPr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72">
                <a:extLst>
                  <a:ext uri="{FF2B5EF4-FFF2-40B4-BE49-F238E27FC236}">
                    <a16:creationId xmlns:a16="http://schemas.microsoft.com/office/drawing/2014/main" id="{A5165525-4FCC-E444-8F48-42867D153F0C}"/>
                  </a:ext>
                </a:extLst>
              </p:cNvPr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73">
                <a:extLst>
                  <a:ext uri="{FF2B5EF4-FFF2-40B4-BE49-F238E27FC236}">
                    <a16:creationId xmlns:a16="http://schemas.microsoft.com/office/drawing/2014/main" id="{1EE2F4A7-F05B-9441-9A54-12D92FEAF639}"/>
                  </a:ext>
                </a:extLst>
              </p:cNvPr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74">
                <a:extLst>
                  <a:ext uri="{FF2B5EF4-FFF2-40B4-BE49-F238E27FC236}">
                    <a16:creationId xmlns:a16="http://schemas.microsoft.com/office/drawing/2014/main" id="{2C1B3F0E-0208-3D46-B40D-306719B45265}"/>
                  </a:ext>
                </a:extLst>
              </p:cNvPr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75">
                <a:extLst>
                  <a:ext uri="{FF2B5EF4-FFF2-40B4-BE49-F238E27FC236}">
                    <a16:creationId xmlns:a16="http://schemas.microsoft.com/office/drawing/2014/main" id="{3996C362-6F0F-3049-8E87-87A98050866E}"/>
                  </a:ext>
                </a:extLst>
              </p:cNvPr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76">
                <a:extLst>
                  <a:ext uri="{FF2B5EF4-FFF2-40B4-BE49-F238E27FC236}">
                    <a16:creationId xmlns:a16="http://schemas.microsoft.com/office/drawing/2014/main" id="{CF48241A-1C5A-4940-90C5-573E9D501A7B}"/>
                  </a:ext>
                </a:extLst>
              </p:cNvPr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77">
                <a:extLst>
                  <a:ext uri="{FF2B5EF4-FFF2-40B4-BE49-F238E27FC236}">
                    <a16:creationId xmlns:a16="http://schemas.microsoft.com/office/drawing/2014/main" id="{515A5F58-606A-3242-962F-142295F5D648}"/>
                  </a:ext>
                </a:extLst>
              </p:cNvPr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78">
                <a:extLst>
                  <a:ext uri="{FF2B5EF4-FFF2-40B4-BE49-F238E27FC236}">
                    <a16:creationId xmlns:a16="http://schemas.microsoft.com/office/drawing/2014/main" id="{2809E42E-2F74-1145-8847-2E9285F1A370}"/>
                  </a:ext>
                </a:extLst>
              </p:cNvPr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79">
                <a:extLst>
                  <a:ext uri="{FF2B5EF4-FFF2-40B4-BE49-F238E27FC236}">
                    <a16:creationId xmlns:a16="http://schemas.microsoft.com/office/drawing/2014/main" id="{BF05C94D-8CAD-0740-A606-D6A129F96714}"/>
                  </a:ext>
                </a:extLst>
              </p:cNvPr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80">
                <a:extLst>
                  <a:ext uri="{FF2B5EF4-FFF2-40B4-BE49-F238E27FC236}">
                    <a16:creationId xmlns:a16="http://schemas.microsoft.com/office/drawing/2014/main" id="{C313B87B-5381-FE40-B96D-45C6FA7BC60C}"/>
                  </a:ext>
                </a:extLst>
              </p:cNvPr>
              <p:cNvCxnSpPr>
                <a:stCxn id="18" idx="0"/>
                <a:endCxn id="16" idx="4"/>
              </p:cNvCxnSpPr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0" name="Group 88">
              <a:extLst>
                <a:ext uri="{FF2B5EF4-FFF2-40B4-BE49-F238E27FC236}">
                  <a16:creationId xmlns:a16="http://schemas.microsoft.com/office/drawing/2014/main" id="{F2D6B39D-0BAB-4247-95D0-B6D6C8116F3D}"/>
                </a:ext>
              </a:extLst>
            </p:cNvPr>
            <p:cNvGrpSpPr/>
            <p:nvPr/>
          </p:nvGrpSpPr>
          <p:grpSpPr>
            <a:xfrm>
              <a:off x="901728" y="2667000"/>
              <a:ext cx="531549" cy="533400"/>
              <a:chOff x="2057400" y="2438400"/>
              <a:chExt cx="379678" cy="381000"/>
            </a:xfrm>
          </p:grpSpPr>
          <p:sp>
            <p:nvSpPr>
              <p:cNvPr id="13" name="AutoShape 568">
                <a:extLst>
                  <a:ext uri="{FF2B5EF4-FFF2-40B4-BE49-F238E27FC236}">
                    <a16:creationId xmlns:a16="http://schemas.microsoft.com/office/drawing/2014/main" id="{357B2316-4297-3147-821E-5B375E70BC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AutoShape 569">
                <a:extLst>
                  <a:ext uri="{FF2B5EF4-FFF2-40B4-BE49-F238E27FC236}">
                    <a16:creationId xmlns:a16="http://schemas.microsoft.com/office/drawing/2014/main" id="{FEC3A722-6DFC-C048-B60F-00054A7182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AutoShape 570">
                <a:extLst>
                  <a:ext uri="{FF2B5EF4-FFF2-40B4-BE49-F238E27FC236}">
                    <a16:creationId xmlns:a16="http://schemas.microsoft.com/office/drawing/2014/main" id="{BF1809C3-44B9-3744-815B-CDA3888136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" name="TextBox 86">
              <a:extLst>
                <a:ext uri="{FF2B5EF4-FFF2-40B4-BE49-F238E27FC236}">
                  <a16:creationId xmlns:a16="http://schemas.microsoft.com/office/drawing/2014/main" id="{693C3F13-14AD-9148-89EC-388BDB7B7402}"/>
                </a:ext>
              </a:extLst>
            </p:cNvPr>
            <p:cNvSpPr txBox="1"/>
            <p:nvPr/>
          </p:nvSpPr>
          <p:spPr>
            <a:xfrm>
              <a:off x="685800" y="2209800"/>
              <a:ext cx="963405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Consensus</a:t>
              </a:r>
              <a:br>
                <a:rPr lang="en-US" sz="1400" b="1" dirty="0"/>
              </a:br>
              <a:r>
                <a:rPr lang="en-US" sz="1400" b="1" dirty="0"/>
                <a:t>Module</a:t>
              </a:r>
            </a:p>
          </p:txBody>
        </p:sp>
        <p:sp>
          <p:nvSpPr>
            <p:cNvPr id="12" name="TextBox 62">
              <a:extLst>
                <a:ext uri="{FF2B5EF4-FFF2-40B4-BE49-F238E27FC236}">
                  <a16:creationId xmlns:a16="http://schemas.microsoft.com/office/drawing/2014/main" id="{18078FCA-27FE-0D4F-B85A-D28277584959}"/>
                </a:ext>
              </a:extLst>
            </p:cNvPr>
            <p:cNvSpPr txBox="1"/>
            <p:nvPr/>
          </p:nvSpPr>
          <p:spPr>
            <a:xfrm>
              <a:off x="1905000" y="2209800"/>
              <a:ext cx="714939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State</a:t>
              </a:r>
              <a:br>
                <a:rPr lang="en-US" sz="1400" b="1" dirty="0"/>
              </a:br>
              <a:r>
                <a:rPr lang="en-US" sz="1400" b="1" dirty="0"/>
                <a:t>Machine</a:t>
              </a:r>
            </a:p>
          </p:txBody>
        </p:sp>
      </p:grpSp>
      <p:grpSp>
        <p:nvGrpSpPr>
          <p:cNvPr id="30" name="Group 194">
            <a:extLst>
              <a:ext uri="{FF2B5EF4-FFF2-40B4-BE49-F238E27FC236}">
                <a16:creationId xmlns:a16="http://schemas.microsoft.com/office/drawing/2014/main" id="{8CB2DD48-7403-5F4A-BC6B-824CF04E9F70}"/>
              </a:ext>
            </a:extLst>
          </p:cNvPr>
          <p:cNvGrpSpPr/>
          <p:nvPr/>
        </p:nvGrpSpPr>
        <p:grpSpPr>
          <a:xfrm>
            <a:off x="2971800" y="2133600"/>
            <a:ext cx="2286000" cy="1905000"/>
            <a:chOff x="533400" y="2133600"/>
            <a:chExt cx="2286000" cy="1905000"/>
          </a:xfrm>
        </p:grpSpPr>
        <p:sp>
          <p:nvSpPr>
            <p:cNvPr id="31" name="Rounded Rectangle 195">
              <a:extLst>
                <a:ext uri="{FF2B5EF4-FFF2-40B4-BE49-F238E27FC236}">
                  <a16:creationId xmlns:a16="http://schemas.microsoft.com/office/drawing/2014/main" id="{AC88CA1A-4F31-4643-B95A-57DF08AA75B9}"/>
                </a:ext>
              </a:extLst>
            </p:cNvPr>
            <p:cNvSpPr/>
            <p:nvPr/>
          </p:nvSpPr>
          <p:spPr>
            <a:xfrm>
              <a:off x="533400" y="21336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196">
              <a:extLst>
                <a:ext uri="{FF2B5EF4-FFF2-40B4-BE49-F238E27FC236}">
                  <a16:creationId xmlns:a16="http://schemas.microsoft.com/office/drawing/2014/main" id="{4D931592-F9FB-5545-8DFA-82B863048FC0}"/>
                </a:ext>
              </a:extLst>
            </p:cNvPr>
            <p:cNvGrpSpPr/>
            <p:nvPr/>
          </p:nvGrpSpPr>
          <p:grpSpPr>
            <a:xfrm>
              <a:off x="838200" y="3657600"/>
              <a:ext cx="1524000" cy="228600"/>
              <a:chOff x="1828800" y="3733800"/>
              <a:chExt cx="1524000" cy="228600"/>
            </a:xfrm>
          </p:grpSpPr>
          <p:sp>
            <p:nvSpPr>
              <p:cNvPr id="51" name="Rectangle 215">
                <a:extLst>
                  <a:ext uri="{FF2B5EF4-FFF2-40B4-BE49-F238E27FC236}">
                    <a16:creationId xmlns:a16="http://schemas.microsoft.com/office/drawing/2014/main" id="{F67D2557-A289-9A4E-856C-7C663C9BE294}"/>
                  </a:ext>
                </a:extLst>
              </p:cNvPr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rial" charset="0"/>
                  </a:rPr>
                  <a:t>add</a:t>
                </a:r>
              </a:p>
            </p:txBody>
          </p:sp>
          <p:sp>
            <p:nvSpPr>
              <p:cNvPr id="52" name="Rectangle 216">
                <a:extLst>
                  <a:ext uri="{FF2B5EF4-FFF2-40B4-BE49-F238E27FC236}">
                    <a16:creationId xmlns:a16="http://schemas.microsoft.com/office/drawing/2014/main" id="{AC377A97-D424-1945-B834-0F7564D065AD}"/>
                  </a:ext>
                </a:extLst>
              </p:cNvPr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jmp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3" name="Rectangle 217">
                <a:extLst>
                  <a:ext uri="{FF2B5EF4-FFF2-40B4-BE49-F238E27FC236}">
                    <a16:creationId xmlns:a16="http://schemas.microsoft.com/office/drawing/2014/main" id="{C7228F84-B2BA-6545-963E-5263E1E2F1C3}"/>
                  </a:ext>
                </a:extLst>
              </p:cNvPr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mov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4" name="Rectangle 218">
                <a:extLst>
                  <a:ext uri="{FF2B5EF4-FFF2-40B4-BE49-F238E27FC236}">
                    <a16:creationId xmlns:a16="http://schemas.microsoft.com/office/drawing/2014/main" id="{1EBC7868-136B-604B-A436-8CA0100EFEF1}"/>
                  </a:ext>
                </a:extLst>
              </p:cNvPr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shl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33" name="TextBox 197">
              <a:extLst>
                <a:ext uri="{FF2B5EF4-FFF2-40B4-BE49-F238E27FC236}">
                  <a16:creationId xmlns:a16="http://schemas.microsoft.com/office/drawing/2014/main" id="{E34A0E7B-1CE7-AC4F-AFBF-F0A2317A79B9}"/>
                </a:ext>
              </a:extLst>
            </p:cNvPr>
            <p:cNvSpPr txBox="1"/>
            <p:nvPr/>
          </p:nvSpPr>
          <p:spPr>
            <a:xfrm>
              <a:off x="1436694" y="3429000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/>
                <a:t>Log</a:t>
              </a:r>
            </a:p>
          </p:txBody>
        </p:sp>
        <p:grpSp>
          <p:nvGrpSpPr>
            <p:cNvPr id="34" name="Group 198">
              <a:extLst>
                <a:ext uri="{FF2B5EF4-FFF2-40B4-BE49-F238E27FC236}">
                  <a16:creationId xmlns:a16="http://schemas.microsoft.com/office/drawing/2014/main" id="{EBD9A6EC-BCDB-0D48-90AE-71C1543AE026}"/>
                </a:ext>
              </a:extLst>
            </p:cNvPr>
            <p:cNvGrpSpPr/>
            <p:nvPr/>
          </p:nvGrpSpPr>
          <p:grpSpPr>
            <a:xfrm>
              <a:off x="1932167" y="2667000"/>
              <a:ext cx="658633" cy="609600"/>
              <a:chOff x="3075167" y="2286000"/>
              <a:chExt cx="658633" cy="609600"/>
            </a:xfrm>
          </p:grpSpPr>
          <p:sp>
            <p:nvSpPr>
              <p:cNvPr id="41" name="Oval 205">
                <a:extLst>
                  <a:ext uri="{FF2B5EF4-FFF2-40B4-BE49-F238E27FC236}">
                    <a16:creationId xmlns:a16="http://schemas.microsoft.com/office/drawing/2014/main" id="{59838F85-5F18-A04A-B60B-E52B66C2754E}"/>
                  </a:ext>
                </a:extLst>
              </p:cNvPr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206">
                <a:extLst>
                  <a:ext uri="{FF2B5EF4-FFF2-40B4-BE49-F238E27FC236}">
                    <a16:creationId xmlns:a16="http://schemas.microsoft.com/office/drawing/2014/main" id="{4D4AC981-6931-984A-8BDB-E81DAF881578}"/>
                  </a:ext>
                </a:extLst>
              </p:cNvPr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207">
                <a:extLst>
                  <a:ext uri="{FF2B5EF4-FFF2-40B4-BE49-F238E27FC236}">
                    <a16:creationId xmlns:a16="http://schemas.microsoft.com/office/drawing/2014/main" id="{B387055A-7D44-844F-B6A5-29B0BA2214DD}"/>
                  </a:ext>
                </a:extLst>
              </p:cNvPr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208">
                <a:extLst>
                  <a:ext uri="{FF2B5EF4-FFF2-40B4-BE49-F238E27FC236}">
                    <a16:creationId xmlns:a16="http://schemas.microsoft.com/office/drawing/2014/main" id="{FA4073C4-D536-CB41-87D5-4D1637CE41FA}"/>
                  </a:ext>
                </a:extLst>
              </p:cNvPr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209">
                <a:extLst>
                  <a:ext uri="{FF2B5EF4-FFF2-40B4-BE49-F238E27FC236}">
                    <a16:creationId xmlns:a16="http://schemas.microsoft.com/office/drawing/2014/main" id="{A0D89FFC-919D-0147-8CCF-91558B19C38C}"/>
                  </a:ext>
                </a:extLst>
              </p:cNvPr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210">
                <a:extLst>
                  <a:ext uri="{FF2B5EF4-FFF2-40B4-BE49-F238E27FC236}">
                    <a16:creationId xmlns:a16="http://schemas.microsoft.com/office/drawing/2014/main" id="{CA4148A5-24C8-3743-9ADD-9A673EC450D4}"/>
                  </a:ext>
                </a:extLst>
              </p:cNvPr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211">
                <a:extLst>
                  <a:ext uri="{FF2B5EF4-FFF2-40B4-BE49-F238E27FC236}">
                    <a16:creationId xmlns:a16="http://schemas.microsoft.com/office/drawing/2014/main" id="{1D940B4C-6D00-7E42-9E7B-198B827A1F63}"/>
                  </a:ext>
                </a:extLst>
              </p:cNvPr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212">
                <a:extLst>
                  <a:ext uri="{FF2B5EF4-FFF2-40B4-BE49-F238E27FC236}">
                    <a16:creationId xmlns:a16="http://schemas.microsoft.com/office/drawing/2014/main" id="{E9CDBC57-9177-7E47-81D7-3CE6E06EFDA4}"/>
                  </a:ext>
                </a:extLst>
              </p:cNvPr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 213">
                <a:extLst>
                  <a:ext uri="{FF2B5EF4-FFF2-40B4-BE49-F238E27FC236}">
                    <a16:creationId xmlns:a16="http://schemas.microsoft.com/office/drawing/2014/main" id="{5F01FEC9-4E2B-E542-9491-FE32B8F0A335}"/>
                  </a:ext>
                </a:extLst>
              </p:cNvPr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214">
                <a:extLst>
                  <a:ext uri="{FF2B5EF4-FFF2-40B4-BE49-F238E27FC236}">
                    <a16:creationId xmlns:a16="http://schemas.microsoft.com/office/drawing/2014/main" id="{268FB7ED-CB98-FC42-B642-404C23F04E28}"/>
                  </a:ext>
                </a:extLst>
              </p:cNvPr>
              <p:cNvCxnSpPr>
                <a:stCxn id="43" idx="0"/>
                <a:endCxn id="41" idx="4"/>
              </p:cNvCxnSpPr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35" name="Group 199">
              <a:extLst>
                <a:ext uri="{FF2B5EF4-FFF2-40B4-BE49-F238E27FC236}">
                  <a16:creationId xmlns:a16="http://schemas.microsoft.com/office/drawing/2014/main" id="{612F93B7-1433-954C-AA52-B50B3E8444CF}"/>
                </a:ext>
              </a:extLst>
            </p:cNvPr>
            <p:cNvGrpSpPr/>
            <p:nvPr/>
          </p:nvGrpSpPr>
          <p:grpSpPr>
            <a:xfrm>
              <a:off x="901728" y="2667000"/>
              <a:ext cx="531549" cy="533400"/>
              <a:chOff x="2057400" y="2438400"/>
              <a:chExt cx="379678" cy="381000"/>
            </a:xfrm>
          </p:grpSpPr>
          <p:sp>
            <p:nvSpPr>
              <p:cNvPr id="38" name="AutoShape 568">
                <a:extLst>
                  <a:ext uri="{FF2B5EF4-FFF2-40B4-BE49-F238E27FC236}">
                    <a16:creationId xmlns:a16="http://schemas.microsoft.com/office/drawing/2014/main" id="{EB1D3635-9F93-D940-9F81-502092C23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569">
                <a:extLst>
                  <a:ext uri="{FF2B5EF4-FFF2-40B4-BE49-F238E27FC236}">
                    <a16:creationId xmlns:a16="http://schemas.microsoft.com/office/drawing/2014/main" id="{F4016FB4-DAB0-F34F-81FF-138CDD9925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AutoShape 570">
                <a:extLst>
                  <a:ext uri="{FF2B5EF4-FFF2-40B4-BE49-F238E27FC236}">
                    <a16:creationId xmlns:a16="http://schemas.microsoft.com/office/drawing/2014/main" id="{C1145B3B-4ECB-4340-AB14-13A9E84A55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TextBox 200">
              <a:extLst>
                <a:ext uri="{FF2B5EF4-FFF2-40B4-BE49-F238E27FC236}">
                  <a16:creationId xmlns:a16="http://schemas.microsoft.com/office/drawing/2014/main" id="{0F3629F2-F2B5-2C4E-B414-F5A538C93F8F}"/>
                </a:ext>
              </a:extLst>
            </p:cNvPr>
            <p:cNvSpPr txBox="1"/>
            <p:nvPr/>
          </p:nvSpPr>
          <p:spPr>
            <a:xfrm>
              <a:off x="685800" y="2209800"/>
              <a:ext cx="963405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Consensus</a:t>
              </a:r>
              <a:br>
                <a:rPr lang="en-US" sz="1400" b="1" dirty="0"/>
              </a:br>
              <a:r>
                <a:rPr lang="en-US" sz="1400" b="1" dirty="0"/>
                <a:t>Module</a:t>
              </a:r>
            </a:p>
          </p:txBody>
        </p:sp>
        <p:sp>
          <p:nvSpPr>
            <p:cNvPr id="37" name="TextBox 201">
              <a:extLst>
                <a:ext uri="{FF2B5EF4-FFF2-40B4-BE49-F238E27FC236}">
                  <a16:creationId xmlns:a16="http://schemas.microsoft.com/office/drawing/2014/main" id="{5D95B51D-951B-F640-AF29-CDCB8EC9F124}"/>
                </a:ext>
              </a:extLst>
            </p:cNvPr>
            <p:cNvSpPr txBox="1"/>
            <p:nvPr/>
          </p:nvSpPr>
          <p:spPr>
            <a:xfrm>
              <a:off x="1905000" y="2209800"/>
              <a:ext cx="714939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State</a:t>
              </a:r>
              <a:br>
                <a:rPr lang="en-US" sz="1400" b="1" dirty="0"/>
              </a:br>
              <a:r>
                <a:rPr lang="en-US" sz="1400" b="1" dirty="0"/>
                <a:t>Machine</a:t>
              </a:r>
            </a:p>
          </p:txBody>
        </p:sp>
      </p:grpSp>
      <p:grpSp>
        <p:nvGrpSpPr>
          <p:cNvPr id="55" name="Group 219">
            <a:extLst>
              <a:ext uri="{FF2B5EF4-FFF2-40B4-BE49-F238E27FC236}">
                <a16:creationId xmlns:a16="http://schemas.microsoft.com/office/drawing/2014/main" id="{3AF42B05-1E77-F945-B0F1-F036781CDA71}"/>
              </a:ext>
            </a:extLst>
          </p:cNvPr>
          <p:cNvGrpSpPr/>
          <p:nvPr/>
        </p:nvGrpSpPr>
        <p:grpSpPr>
          <a:xfrm>
            <a:off x="5410200" y="2133600"/>
            <a:ext cx="2286000" cy="1905000"/>
            <a:chOff x="533400" y="2133600"/>
            <a:chExt cx="2286000" cy="1905000"/>
          </a:xfrm>
        </p:grpSpPr>
        <p:sp>
          <p:nvSpPr>
            <p:cNvPr id="56" name="Rounded Rectangle 220">
              <a:extLst>
                <a:ext uri="{FF2B5EF4-FFF2-40B4-BE49-F238E27FC236}">
                  <a16:creationId xmlns:a16="http://schemas.microsoft.com/office/drawing/2014/main" id="{4BC2D31C-2FBB-4E4E-BC0D-0CBA9DC00D4C}"/>
                </a:ext>
              </a:extLst>
            </p:cNvPr>
            <p:cNvSpPr/>
            <p:nvPr/>
          </p:nvSpPr>
          <p:spPr>
            <a:xfrm>
              <a:off x="533400" y="21336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221">
              <a:extLst>
                <a:ext uri="{FF2B5EF4-FFF2-40B4-BE49-F238E27FC236}">
                  <a16:creationId xmlns:a16="http://schemas.microsoft.com/office/drawing/2014/main" id="{CF72A59D-DED0-1442-95DD-CE6DE3F47D93}"/>
                </a:ext>
              </a:extLst>
            </p:cNvPr>
            <p:cNvGrpSpPr/>
            <p:nvPr/>
          </p:nvGrpSpPr>
          <p:grpSpPr>
            <a:xfrm>
              <a:off x="838200" y="3657600"/>
              <a:ext cx="1524000" cy="228600"/>
              <a:chOff x="1828800" y="3733800"/>
              <a:chExt cx="1524000" cy="228600"/>
            </a:xfrm>
          </p:grpSpPr>
          <p:sp>
            <p:nvSpPr>
              <p:cNvPr id="76" name="Rectangle 240">
                <a:extLst>
                  <a:ext uri="{FF2B5EF4-FFF2-40B4-BE49-F238E27FC236}">
                    <a16:creationId xmlns:a16="http://schemas.microsoft.com/office/drawing/2014/main" id="{167E9F9A-3D4F-D44D-8771-52AA378C8E5E}"/>
                  </a:ext>
                </a:extLst>
              </p:cNvPr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rial" charset="0"/>
                  </a:rPr>
                  <a:t>add</a:t>
                </a:r>
              </a:p>
            </p:txBody>
          </p:sp>
          <p:sp>
            <p:nvSpPr>
              <p:cNvPr id="77" name="Rectangle 241">
                <a:extLst>
                  <a:ext uri="{FF2B5EF4-FFF2-40B4-BE49-F238E27FC236}">
                    <a16:creationId xmlns:a16="http://schemas.microsoft.com/office/drawing/2014/main" id="{84E1B336-5F1F-A142-B486-4CBC498D9689}"/>
                  </a:ext>
                </a:extLst>
              </p:cNvPr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jmp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78" name="Rectangle 242">
                <a:extLst>
                  <a:ext uri="{FF2B5EF4-FFF2-40B4-BE49-F238E27FC236}">
                    <a16:creationId xmlns:a16="http://schemas.microsoft.com/office/drawing/2014/main" id="{8D89AA63-5AFB-EC49-B7A6-EFD9ED9D8C09}"/>
                  </a:ext>
                </a:extLst>
              </p:cNvPr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mov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79" name="Rectangle 243">
                <a:extLst>
                  <a:ext uri="{FF2B5EF4-FFF2-40B4-BE49-F238E27FC236}">
                    <a16:creationId xmlns:a16="http://schemas.microsoft.com/office/drawing/2014/main" id="{2BB6531A-BAEF-2449-AE54-ED1D86B0E6FD}"/>
                  </a:ext>
                </a:extLst>
              </p:cNvPr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shl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58" name="TextBox 222">
              <a:extLst>
                <a:ext uri="{FF2B5EF4-FFF2-40B4-BE49-F238E27FC236}">
                  <a16:creationId xmlns:a16="http://schemas.microsoft.com/office/drawing/2014/main" id="{9DF0B7AF-7761-4147-9D19-B377EE3D6790}"/>
                </a:ext>
              </a:extLst>
            </p:cNvPr>
            <p:cNvSpPr txBox="1"/>
            <p:nvPr/>
          </p:nvSpPr>
          <p:spPr>
            <a:xfrm>
              <a:off x="1436694" y="3429000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/>
                <a:t>Log</a:t>
              </a:r>
            </a:p>
          </p:txBody>
        </p:sp>
        <p:grpSp>
          <p:nvGrpSpPr>
            <p:cNvPr id="59" name="Group 223">
              <a:extLst>
                <a:ext uri="{FF2B5EF4-FFF2-40B4-BE49-F238E27FC236}">
                  <a16:creationId xmlns:a16="http://schemas.microsoft.com/office/drawing/2014/main" id="{4B884268-3F54-9641-A897-9FA520F43D66}"/>
                </a:ext>
              </a:extLst>
            </p:cNvPr>
            <p:cNvGrpSpPr/>
            <p:nvPr/>
          </p:nvGrpSpPr>
          <p:grpSpPr>
            <a:xfrm>
              <a:off x="1932167" y="2667000"/>
              <a:ext cx="658633" cy="609600"/>
              <a:chOff x="3075167" y="2286000"/>
              <a:chExt cx="658633" cy="609600"/>
            </a:xfrm>
          </p:grpSpPr>
          <p:sp>
            <p:nvSpPr>
              <p:cNvPr id="66" name="Oval 230">
                <a:extLst>
                  <a:ext uri="{FF2B5EF4-FFF2-40B4-BE49-F238E27FC236}">
                    <a16:creationId xmlns:a16="http://schemas.microsoft.com/office/drawing/2014/main" id="{FEB960DD-69EC-3A4B-BE9C-51987424FA55}"/>
                  </a:ext>
                </a:extLst>
              </p:cNvPr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231">
                <a:extLst>
                  <a:ext uri="{FF2B5EF4-FFF2-40B4-BE49-F238E27FC236}">
                    <a16:creationId xmlns:a16="http://schemas.microsoft.com/office/drawing/2014/main" id="{2F8BDD23-AF7C-5E45-A999-F021B0E1D7A9}"/>
                  </a:ext>
                </a:extLst>
              </p:cNvPr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232">
                <a:extLst>
                  <a:ext uri="{FF2B5EF4-FFF2-40B4-BE49-F238E27FC236}">
                    <a16:creationId xmlns:a16="http://schemas.microsoft.com/office/drawing/2014/main" id="{1BB494C1-0F39-884E-8072-4BA1CD36F36E}"/>
                  </a:ext>
                </a:extLst>
              </p:cNvPr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233">
                <a:extLst>
                  <a:ext uri="{FF2B5EF4-FFF2-40B4-BE49-F238E27FC236}">
                    <a16:creationId xmlns:a16="http://schemas.microsoft.com/office/drawing/2014/main" id="{40B6519F-2389-2742-B252-3BB426A76809}"/>
                  </a:ext>
                </a:extLst>
              </p:cNvPr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Freeform 234">
                <a:extLst>
                  <a:ext uri="{FF2B5EF4-FFF2-40B4-BE49-F238E27FC236}">
                    <a16:creationId xmlns:a16="http://schemas.microsoft.com/office/drawing/2014/main" id="{C22E18E8-B96F-3A49-B286-E2422383A347}"/>
                  </a:ext>
                </a:extLst>
              </p:cNvPr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Freeform 235">
                <a:extLst>
                  <a:ext uri="{FF2B5EF4-FFF2-40B4-BE49-F238E27FC236}">
                    <a16:creationId xmlns:a16="http://schemas.microsoft.com/office/drawing/2014/main" id="{378F00B4-4309-D04A-951F-19E28B0D5B20}"/>
                  </a:ext>
                </a:extLst>
              </p:cNvPr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Freeform 236">
                <a:extLst>
                  <a:ext uri="{FF2B5EF4-FFF2-40B4-BE49-F238E27FC236}">
                    <a16:creationId xmlns:a16="http://schemas.microsoft.com/office/drawing/2014/main" id="{7FD8670E-C7FE-2A43-937B-CFAE3449537A}"/>
                  </a:ext>
                </a:extLst>
              </p:cNvPr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Freeform 237">
                <a:extLst>
                  <a:ext uri="{FF2B5EF4-FFF2-40B4-BE49-F238E27FC236}">
                    <a16:creationId xmlns:a16="http://schemas.microsoft.com/office/drawing/2014/main" id="{4A038311-07FF-2444-868E-A0BB121F6997}"/>
                  </a:ext>
                </a:extLst>
              </p:cNvPr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Freeform 238">
                <a:extLst>
                  <a:ext uri="{FF2B5EF4-FFF2-40B4-BE49-F238E27FC236}">
                    <a16:creationId xmlns:a16="http://schemas.microsoft.com/office/drawing/2014/main" id="{079AB30B-D0F2-E44F-9F55-E3BFBA4FFD7E}"/>
                  </a:ext>
                </a:extLst>
              </p:cNvPr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5" name="Straight Connector 239">
                <a:extLst>
                  <a:ext uri="{FF2B5EF4-FFF2-40B4-BE49-F238E27FC236}">
                    <a16:creationId xmlns:a16="http://schemas.microsoft.com/office/drawing/2014/main" id="{5EA96072-2607-E048-A0C2-8ECE495A66A6}"/>
                  </a:ext>
                </a:extLst>
              </p:cNvPr>
              <p:cNvCxnSpPr>
                <a:stCxn id="68" idx="0"/>
                <a:endCxn id="66" idx="4"/>
              </p:cNvCxnSpPr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60" name="Group 224">
              <a:extLst>
                <a:ext uri="{FF2B5EF4-FFF2-40B4-BE49-F238E27FC236}">
                  <a16:creationId xmlns:a16="http://schemas.microsoft.com/office/drawing/2014/main" id="{E354459C-84A2-8D4C-89C4-EB85D06CC3DA}"/>
                </a:ext>
              </a:extLst>
            </p:cNvPr>
            <p:cNvGrpSpPr/>
            <p:nvPr/>
          </p:nvGrpSpPr>
          <p:grpSpPr>
            <a:xfrm>
              <a:off x="901728" y="2667000"/>
              <a:ext cx="531549" cy="533400"/>
              <a:chOff x="2057400" y="2438400"/>
              <a:chExt cx="379678" cy="381000"/>
            </a:xfrm>
          </p:grpSpPr>
          <p:sp>
            <p:nvSpPr>
              <p:cNvPr id="63" name="AutoShape 568">
                <a:extLst>
                  <a:ext uri="{FF2B5EF4-FFF2-40B4-BE49-F238E27FC236}">
                    <a16:creationId xmlns:a16="http://schemas.microsoft.com/office/drawing/2014/main" id="{908D9EBD-724A-BB42-80BB-BC6CA9769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AutoShape 569">
                <a:extLst>
                  <a:ext uri="{FF2B5EF4-FFF2-40B4-BE49-F238E27FC236}">
                    <a16:creationId xmlns:a16="http://schemas.microsoft.com/office/drawing/2014/main" id="{00ACF2BE-7629-754A-843B-3BC023977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AutoShape 570">
                <a:extLst>
                  <a:ext uri="{FF2B5EF4-FFF2-40B4-BE49-F238E27FC236}">
                    <a16:creationId xmlns:a16="http://schemas.microsoft.com/office/drawing/2014/main" id="{736E0C92-5D58-E645-A181-6D0D0C76F2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1" name="TextBox 225">
              <a:extLst>
                <a:ext uri="{FF2B5EF4-FFF2-40B4-BE49-F238E27FC236}">
                  <a16:creationId xmlns:a16="http://schemas.microsoft.com/office/drawing/2014/main" id="{2CE6BEA2-A10D-F34D-9B06-843F3D789ADB}"/>
                </a:ext>
              </a:extLst>
            </p:cNvPr>
            <p:cNvSpPr txBox="1"/>
            <p:nvPr/>
          </p:nvSpPr>
          <p:spPr>
            <a:xfrm>
              <a:off x="685800" y="2209800"/>
              <a:ext cx="963405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Consensus</a:t>
              </a:r>
              <a:br>
                <a:rPr lang="en-US" sz="1400" b="1" dirty="0"/>
              </a:br>
              <a:r>
                <a:rPr lang="en-US" sz="1400" b="1" dirty="0"/>
                <a:t>Module</a:t>
              </a:r>
            </a:p>
          </p:txBody>
        </p:sp>
        <p:sp>
          <p:nvSpPr>
            <p:cNvPr id="62" name="TextBox 226">
              <a:extLst>
                <a:ext uri="{FF2B5EF4-FFF2-40B4-BE49-F238E27FC236}">
                  <a16:creationId xmlns:a16="http://schemas.microsoft.com/office/drawing/2014/main" id="{FE8D812F-BCBF-2F42-ADC7-C6541FCA758F}"/>
                </a:ext>
              </a:extLst>
            </p:cNvPr>
            <p:cNvSpPr txBox="1"/>
            <p:nvPr/>
          </p:nvSpPr>
          <p:spPr>
            <a:xfrm>
              <a:off x="1905000" y="2209800"/>
              <a:ext cx="714939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State</a:t>
              </a:r>
              <a:br>
                <a:rPr lang="en-US" sz="1400" b="1" dirty="0"/>
              </a:br>
              <a:r>
                <a:rPr lang="en-US" sz="1400" b="1" dirty="0"/>
                <a:t>Machine</a:t>
              </a:r>
            </a:p>
          </p:txBody>
        </p:sp>
      </p:grpSp>
      <p:sp>
        <p:nvSpPr>
          <p:cNvPr id="80" name="TextBox 244">
            <a:extLst>
              <a:ext uri="{FF2B5EF4-FFF2-40B4-BE49-F238E27FC236}">
                <a16:creationId xmlns:a16="http://schemas.microsoft.com/office/drawing/2014/main" id="{C8D233C4-EDFE-5242-A0B8-7F0035263FDE}"/>
              </a:ext>
            </a:extLst>
          </p:cNvPr>
          <p:cNvSpPr txBox="1"/>
          <p:nvPr/>
        </p:nvSpPr>
        <p:spPr>
          <a:xfrm>
            <a:off x="7866474" y="2901434"/>
            <a:ext cx="103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Servers</a:t>
            </a:r>
          </a:p>
        </p:txBody>
      </p:sp>
      <p:sp>
        <p:nvSpPr>
          <p:cNvPr id="81" name="TextBox 261">
            <a:extLst>
              <a:ext uri="{FF2B5EF4-FFF2-40B4-BE49-F238E27FC236}">
                <a16:creationId xmlns:a16="http://schemas.microsoft.com/office/drawing/2014/main" id="{4758E5B6-9B25-C846-BB77-FC350CF0BB8D}"/>
              </a:ext>
            </a:extLst>
          </p:cNvPr>
          <p:cNvSpPr txBox="1"/>
          <p:nvPr/>
        </p:nvSpPr>
        <p:spPr>
          <a:xfrm>
            <a:off x="7904947" y="12954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Clients</a:t>
            </a:r>
          </a:p>
        </p:txBody>
      </p:sp>
      <p:pic>
        <p:nvPicPr>
          <p:cNvPr id="82" name="Picture 559" descr="j0431564">
            <a:extLst>
              <a:ext uri="{FF2B5EF4-FFF2-40B4-BE49-F238E27FC236}">
                <a16:creationId xmlns:a16="http://schemas.microsoft.com/office/drawing/2014/main" id="{8687B4F3-DB52-614A-9BE0-BB0F1FEB2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559" descr="j0431564">
            <a:extLst>
              <a:ext uri="{FF2B5EF4-FFF2-40B4-BE49-F238E27FC236}">
                <a16:creationId xmlns:a16="http://schemas.microsoft.com/office/drawing/2014/main" id="{0EA0A9B6-A80A-7242-A877-40E79174F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559" descr="j0431564">
            <a:extLst>
              <a:ext uri="{FF2B5EF4-FFF2-40B4-BE49-F238E27FC236}">
                <a16:creationId xmlns:a16="http://schemas.microsoft.com/office/drawing/2014/main" id="{6467AC20-2161-4E4E-A5E2-5ABC3B74B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559" descr="j0431564">
            <a:extLst>
              <a:ext uri="{FF2B5EF4-FFF2-40B4-BE49-F238E27FC236}">
                <a16:creationId xmlns:a16="http://schemas.microsoft.com/office/drawing/2014/main" id="{6D2C507F-1FAD-754C-A7F7-BC8AD66E7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559" descr="j0431564">
            <a:extLst>
              <a:ext uri="{FF2B5EF4-FFF2-40B4-BE49-F238E27FC236}">
                <a16:creationId xmlns:a16="http://schemas.microsoft.com/office/drawing/2014/main" id="{A0CC99FD-57CB-224C-8C65-B7EC04742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559" descr="j0431564">
            <a:extLst>
              <a:ext uri="{FF2B5EF4-FFF2-40B4-BE49-F238E27FC236}">
                <a16:creationId xmlns:a16="http://schemas.microsoft.com/office/drawing/2014/main" id="{3E3250AD-46D8-E849-8C70-1BD098302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559" descr="j0431564">
            <a:extLst>
              <a:ext uri="{FF2B5EF4-FFF2-40B4-BE49-F238E27FC236}">
                <a16:creationId xmlns:a16="http://schemas.microsoft.com/office/drawing/2014/main" id="{073AFFF1-1891-F140-ACBB-EF52D955D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9" name="Straight Connector 271">
            <a:extLst>
              <a:ext uri="{FF2B5EF4-FFF2-40B4-BE49-F238E27FC236}">
                <a16:creationId xmlns:a16="http://schemas.microsoft.com/office/drawing/2014/main" id="{06D4225E-9A79-3443-8438-BF2A10F0A730}"/>
              </a:ext>
            </a:extLst>
          </p:cNvPr>
          <p:cNvCxnSpPr/>
          <p:nvPr/>
        </p:nvCxnSpPr>
        <p:spPr>
          <a:xfrm>
            <a:off x="6019800" y="1828800"/>
            <a:ext cx="0" cy="762000"/>
          </a:xfrm>
          <a:prstGeom prst="line">
            <a:avLst/>
          </a:pr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Freeform 272">
            <a:extLst>
              <a:ext uri="{FF2B5EF4-FFF2-40B4-BE49-F238E27FC236}">
                <a16:creationId xmlns:a16="http://schemas.microsoft.com/office/drawing/2014/main" id="{BEB3FFAD-8AC6-EF42-9571-905B10F93190}"/>
              </a:ext>
            </a:extLst>
          </p:cNvPr>
          <p:cNvSpPr/>
          <p:nvPr/>
        </p:nvSpPr>
        <p:spPr>
          <a:xfrm>
            <a:off x="3828081" y="2325422"/>
            <a:ext cx="2007031" cy="355783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355783">
                <a:moveTo>
                  <a:pt x="2007031" y="324786"/>
                </a:moveTo>
                <a:cubicBezTo>
                  <a:pt x="1444571" y="-30384"/>
                  <a:pt x="796872" y="-191824"/>
                  <a:pt x="0" y="355783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273">
            <a:extLst>
              <a:ext uri="{FF2B5EF4-FFF2-40B4-BE49-F238E27FC236}">
                <a16:creationId xmlns:a16="http://schemas.microsoft.com/office/drawing/2014/main" id="{03FB7318-70F4-D14A-9009-4BE762F673D7}"/>
              </a:ext>
            </a:extLst>
          </p:cNvPr>
          <p:cNvSpPr/>
          <p:nvPr/>
        </p:nvSpPr>
        <p:spPr>
          <a:xfrm>
            <a:off x="1371601" y="2081773"/>
            <a:ext cx="4463512" cy="599432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  <a:gd name="connsiteX0" fmla="*/ 2007031 w 2007031"/>
              <a:gd name="connsiteY0" fmla="*/ 375253 h 406250"/>
              <a:gd name="connsiteX1" fmla="*/ 0 w 2007031"/>
              <a:gd name="connsiteY1" fmla="*/ 406250 h 406250"/>
              <a:gd name="connsiteX0" fmla="*/ 2007031 w 2007031"/>
              <a:gd name="connsiteY0" fmla="*/ 568435 h 599432"/>
              <a:gd name="connsiteX1" fmla="*/ 0 w 2007031"/>
              <a:gd name="connsiteY1" fmla="*/ 599432 h 5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599432">
                <a:moveTo>
                  <a:pt x="2007031" y="568435"/>
                </a:moveTo>
                <a:cubicBezTo>
                  <a:pt x="1570010" y="-305928"/>
                  <a:pt x="605228" y="-72162"/>
                  <a:pt x="0" y="599432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 274">
            <a:extLst>
              <a:ext uri="{FF2B5EF4-FFF2-40B4-BE49-F238E27FC236}">
                <a16:creationId xmlns:a16="http://schemas.microsoft.com/office/drawing/2014/main" id="{D79C61AA-B47D-9843-91DE-595A9E9DD8BA}"/>
              </a:ext>
            </a:extLst>
          </p:cNvPr>
          <p:cNvSpPr/>
          <p:nvPr/>
        </p:nvSpPr>
        <p:spPr>
          <a:xfrm>
            <a:off x="3611105" y="323914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276">
            <a:extLst>
              <a:ext uri="{FF2B5EF4-FFF2-40B4-BE49-F238E27FC236}">
                <a16:creationId xmlns:a16="http://schemas.microsoft.com/office/drawing/2014/main" id="{93BAD9C7-A34F-304B-90B4-D7DCC00B657F}"/>
              </a:ext>
            </a:extLst>
          </p:cNvPr>
          <p:cNvCxnSpPr/>
          <p:nvPr/>
        </p:nvCxnSpPr>
        <p:spPr>
          <a:xfrm flipV="1">
            <a:off x="4694694" y="3306306"/>
            <a:ext cx="0" cy="457200"/>
          </a:xfrm>
          <a:prstGeom prst="line">
            <a:avLst/>
          </a:pr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Freeform 277">
            <a:extLst>
              <a:ext uri="{FF2B5EF4-FFF2-40B4-BE49-F238E27FC236}">
                <a16:creationId xmlns:a16="http://schemas.microsoft.com/office/drawing/2014/main" id="{E032496F-02A8-184C-B5DB-96D56F163CE4}"/>
              </a:ext>
            </a:extLst>
          </p:cNvPr>
          <p:cNvSpPr/>
          <p:nvPr/>
        </p:nvSpPr>
        <p:spPr>
          <a:xfrm>
            <a:off x="6043048" y="323914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 278">
            <a:extLst>
              <a:ext uri="{FF2B5EF4-FFF2-40B4-BE49-F238E27FC236}">
                <a16:creationId xmlns:a16="http://schemas.microsoft.com/office/drawing/2014/main" id="{8859D78C-2627-7245-95F5-8036FEA172CA}"/>
              </a:ext>
            </a:extLst>
          </p:cNvPr>
          <p:cNvSpPr/>
          <p:nvPr/>
        </p:nvSpPr>
        <p:spPr>
          <a:xfrm>
            <a:off x="1166248" y="323914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282">
            <a:extLst>
              <a:ext uri="{FF2B5EF4-FFF2-40B4-BE49-F238E27FC236}">
                <a16:creationId xmlns:a16="http://schemas.microsoft.com/office/drawing/2014/main" id="{C55097F7-C5DC-5E45-9AC5-4EC574560046}"/>
              </a:ext>
            </a:extLst>
          </p:cNvPr>
          <p:cNvCxnSpPr/>
          <p:nvPr/>
        </p:nvCxnSpPr>
        <p:spPr>
          <a:xfrm flipV="1">
            <a:off x="7131804" y="3306306"/>
            <a:ext cx="0" cy="457200"/>
          </a:xfrm>
          <a:prstGeom prst="line">
            <a:avLst/>
          </a:pr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283">
            <a:extLst>
              <a:ext uri="{FF2B5EF4-FFF2-40B4-BE49-F238E27FC236}">
                <a16:creationId xmlns:a16="http://schemas.microsoft.com/office/drawing/2014/main" id="{C26F1270-ADBD-A14B-8FDF-F783F7D1B381}"/>
              </a:ext>
            </a:extLst>
          </p:cNvPr>
          <p:cNvCxnSpPr/>
          <p:nvPr/>
        </p:nvCxnSpPr>
        <p:spPr>
          <a:xfrm flipV="1">
            <a:off x="2255004" y="3306306"/>
            <a:ext cx="0" cy="457200"/>
          </a:xfrm>
          <a:prstGeom prst="line">
            <a:avLst/>
          </a:pr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8" name="Freeform 284">
            <a:extLst>
              <a:ext uri="{FF2B5EF4-FFF2-40B4-BE49-F238E27FC236}">
                <a16:creationId xmlns:a16="http://schemas.microsoft.com/office/drawing/2014/main" id="{D4981E7D-C383-1949-B006-BC9E0A73ED79}"/>
              </a:ext>
            </a:extLst>
          </p:cNvPr>
          <p:cNvSpPr/>
          <p:nvPr/>
        </p:nvSpPr>
        <p:spPr>
          <a:xfrm>
            <a:off x="6207071" y="1557580"/>
            <a:ext cx="922149" cy="1022888"/>
          </a:xfrm>
          <a:custGeom>
            <a:avLst/>
            <a:gdLst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22149 w 922149"/>
              <a:gd name="connsiteY0" fmla="*/ 1022888 h 1022888"/>
              <a:gd name="connsiteX1" fmla="*/ 0 w 922149"/>
              <a:gd name="connsiteY1" fmla="*/ 0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2149" h="1022888">
                <a:moveTo>
                  <a:pt x="922149" y="1022888"/>
                </a:moveTo>
                <a:cubicBezTo>
                  <a:pt x="876945" y="548898"/>
                  <a:pt x="669011" y="198894"/>
                  <a:pt x="0" y="0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TextBox 6">
            <a:extLst>
              <a:ext uri="{FF2B5EF4-FFF2-40B4-BE49-F238E27FC236}">
                <a16:creationId xmlns:a16="http://schemas.microsoft.com/office/drawing/2014/main" id="{6C984BBA-AB33-2D42-8599-9A43FDE16DEE}"/>
              </a:ext>
            </a:extLst>
          </p:cNvPr>
          <p:cNvSpPr txBox="1"/>
          <p:nvPr/>
        </p:nvSpPr>
        <p:spPr>
          <a:xfrm>
            <a:off x="5648425" y="1800725"/>
            <a:ext cx="413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shl</a:t>
            </a:r>
            <a:endParaRPr lang="en-US" sz="1400" dirty="0"/>
          </a:p>
        </p:txBody>
      </p:sp>
      <p:sp>
        <p:nvSpPr>
          <p:cNvPr id="102" name="内容占位符 2">
            <a:extLst>
              <a:ext uri="{FF2B5EF4-FFF2-40B4-BE49-F238E27FC236}">
                <a16:creationId xmlns:a16="http://schemas.microsoft.com/office/drawing/2014/main" id="{DB8077F0-6883-D34D-A257-3DF26F63C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211442"/>
            <a:ext cx="8229600" cy="1389791"/>
          </a:xfrm>
        </p:spPr>
        <p:txBody>
          <a:bodyPr>
            <a:normAutofit/>
          </a:bodyPr>
          <a:lstStyle/>
          <a:p>
            <a:r>
              <a:rPr lang="en-US" altLang="zh-CN" dirty="0"/>
              <a:t>Replicated log =&gt; </a:t>
            </a:r>
            <a:r>
              <a:rPr lang="en-US" altLang="zh-CN" dirty="0">
                <a:solidFill>
                  <a:srgbClr val="C00000"/>
                </a:solidFill>
              </a:rPr>
              <a:t>replicated state machine</a:t>
            </a:r>
          </a:p>
          <a:p>
            <a:pPr lvl="1"/>
            <a:r>
              <a:rPr lang="en-US" altLang="zh-CN" dirty="0"/>
              <a:t>All servers execute same (deterministic) commands in same order </a:t>
            </a:r>
            <a:endParaRPr lang="en-US" altLang="zh-CN" sz="2400" dirty="0">
              <a:solidFill>
                <a:schemeClr val="accent4"/>
              </a:solidFill>
            </a:endParaRPr>
          </a:p>
          <a:p>
            <a:r>
              <a:rPr lang="en-US" altLang="zh-CN" dirty="0"/>
              <a:t>Consensus module ensures </a:t>
            </a:r>
            <a:r>
              <a:rPr lang="en-US" altLang="zh-CN" dirty="0">
                <a:solidFill>
                  <a:srgbClr val="FF0000"/>
                </a:solidFill>
              </a:rPr>
              <a:t>proper</a:t>
            </a:r>
            <a:r>
              <a:rPr lang="en-US" altLang="zh-CN" dirty="0"/>
              <a:t> logs are the same! </a:t>
            </a:r>
          </a:p>
        </p:txBody>
      </p:sp>
    </p:spTree>
    <p:extLst>
      <p:ext uri="{BB962C8B-B14F-4D97-AF65-F5344CB8AC3E}">
        <p14:creationId xmlns:p14="http://schemas.microsoft.com/office/powerpoint/2010/main" val="39458671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910302-6749-64C0-8013-209FAAC6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Raft’s high-level approach: problem decomposition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BF4BA8-1A03-9EFE-588B-2A2BCDAD3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92488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Leader election </a:t>
            </a:r>
          </a:p>
          <a:p>
            <a:pPr marL="360000" marR="0" lvl="1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Select one server as the leader (Similar to primary-backup, w/o replication)</a:t>
            </a:r>
          </a:p>
          <a:p>
            <a:pPr marL="360000" marR="0" lvl="1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Detect crashes, choose new leader </a:t>
            </a:r>
            <a:endParaRPr kumimoji="1" lang="en-US" altLang="zh-CN" dirty="0"/>
          </a:p>
          <a:p>
            <a:pPr marL="342900" indent="-342900">
              <a:buAutoNum type="arabicPeriod"/>
            </a:pPr>
            <a:r>
              <a:rPr kumimoji="1" lang="en-US" altLang="zh-CN" dirty="0"/>
              <a:t>Log replication (normal operation) </a:t>
            </a:r>
          </a:p>
          <a:p>
            <a:pPr lvl="1" indent="0">
              <a:buNone/>
            </a:pPr>
            <a:r>
              <a:rPr kumimoji="1" lang="en-US" altLang="zh-CN" dirty="0"/>
              <a:t>Leader accepts commands from clients, append to its log </a:t>
            </a:r>
          </a:p>
          <a:p>
            <a:pPr lvl="1" indent="0">
              <a:buNone/>
            </a:pPr>
            <a:r>
              <a:rPr kumimoji="1" lang="en-US" altLang="zh-CN" dirty="0"/>
              <a:t>Leader replicates its log to other servers (overwrites inconsistencies)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Safety </a:t>
            </a:r>
          </a:p>
          <a:p>
            <a:pPr lvl="1" indent="0">
              <a:buNone/>
            </a:pPr>
            <a:r>
              <a:rPr kumimoji="1" lang="en-US" altLang="zh-CN" dirty="0"/>
              <a:t>Keep logs consistent (e.g., out-of-order log entries are not exposed)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030BE3-A953-412A-7176-704FA3681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7735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4E7227-A684-BB4E-A6AC-418A84882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Raft server states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D31019-4F24-844E-805B-DB7AD3BCC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164842"/>
          </a:xfrm>
        </p:spPr>
        <p:txBody>
          <a:bodyPr/>
          <a:lstStyle/>
          <a:p>
            <a:r>
              <a:rPr kumimoji="1" lang="en-US" altLang="zh-CN" dirty="0"/>
              <a:t>At any time, each server is either: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Leader</a:t>
            </a:r>
            <a:r>
              <a:rPr kumimoji="1" lang="en-US" altLang="zh-CN" dirty="0"/>
              <a:t>: </a:t>
            </a:r>
            <a:r>
              <a:rPr lang="en" altLang="zh-CN" dirty="0"/>
              <a:t>handles all client interactions, log replication</a:t>
            </a:r>
          </a:p>
          <a:p>
            <a:pPr lvl="2"/>
            <a:r>
              <a:rPr lang="en" altLang="zh-CN" sz="1800" dirty="0"/>
              <a:t>Invariant</a:t>
            </a:r>
            <a:r>
              <a:rPr lang="zh-CN" altLang="en-US" sz="1800" dirty="0"/>
              <a:t> </a:t>
            </a:r>
            <a:r>
              <a:rPr lang="en-US" altLang="zh-CN" sz="1800" dirty="0"/>
              <a:t>achieved</a:t>
            </a:r>
            <a:r>
              <a:rPr lang="en" altLang="zh-CN" sz="1800" dirty="0"/>
              <a:t>: At most 1 viable leader at a time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Follower</a:t>
            </a:r>
            <a:r>
              <a:rPr lang="en" altLang="zh-CN" dirty="0"/>
              <a:t>: passive (only responds to incoming RPCs)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Candidate</a:t>
            </a:r>
            <a:r>
              <a:rPr lang="en" altLang="zh-CN" dirty="0"/>
              <a:t>: used to elect a new leader </a:t>
            </a:r>
          </a:p>
          <a:p>
            <a:r>
              <a:rPr lang="en" altLang="zh-CN" dirty="0"/>
              <a:t>Normal workloads</a:t>
            </a:r>
          </a:p>
          <a:p>
            <a:pPr lvl="1"/>
            <a:r>
              <a:rPr lang="en" altLang="zh-CN" dirty="0"/>
              <a:t>1 server is the leader, others are the followers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9F42B5-D40E-4E48-838C-954F39DFC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81C5414-3C33-BB41-A4CA-48CDBE72E73D}"/>
              </a:ext>
            </a:extLst>
          </p:cNvPr>
          <p:cNvGrpSpPr/>
          <p:nvPr/>
        </p:nvGrpSpPr>
        <p:grpSpPr>
          <a:xfrm>
            <a:off x="5868144" y="228866"/>
            <a:ext cx="3102274" cy="1520849"/>
            <a:chOff x="5156082" y="573312"/>
            <a:chExt cx="3102274" cy="1520849"/>
          </a:xfrm>
        </p:grpSpPr>
        <p:grpSp>
          <p:nvGrpSpPr>
            <p:cNvPr id="5" name="Group 14">
              <a:extLst>
                <a:ext uri="{FF2B5EF4-FFF2-40B4-BE49-F238E27FC236}">
                  <a16:creationId xmlns:a16="http://schemas.microsoft.com/office/drawing/2014/main" id="{B070ABEB-CF9C-DD49-BEC2-B4E1A53F397A}"/>
                </a:ext>
              </a:extLst>
            </p:cNvPr>
            <p:cNvGrpSpPr/>
            <p:nvPr/>
          </p:nvGrpSpPr>
          <p:grpSpPr>
            <a:xfrm>
              <a:off x="5791082" y="807812"/>
              <a:ext cx="1694148" cy="1089803"/>
              <a:chOff x="3276496" y="3419714"/>
              <a:chExt cx="1896936" cy="1201097"/>
            </a:xfrm>
          </p:grpSpPr>
          <p:sp>
            <p:nvSpPr>
              <p:cNvPr id="6" name="Cloud 15">
                <a:extLst>
                  <a:ext uri="{FF2B5EF4-FFF2-40B4-BE49-F238E27FC236}">
                    <a16:creationId xmlns:a16="http://schemas.microsoft.com/office/drawing/2014/main" id="{1C379E36-1353-924E-A29A-0A980A5FBFFF}"/>
                  </a:ext>
                </a:extLst>
              </p:cNvPr>
              <p:cNvSpPr/>
              <p:nvPr/>
            </p:nvSpPr>
            <p:spPr>
              <a:xfrm>
                <a:off x="3276496" y="3419714"/>
                <a:ext cx="1896936" cy="1201097"/>
              </a:xfrm>
              <a:prstGeom prst="cloud">
                <a:avLst/>
              </a:prstGeom>
              <a:solidFill>
                <a:schemeClr val="bg1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tIns="30000" bIns="30000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667">
                  <a:solidFill>
                    <a:prstClr val="black"/>
                  </a:solidFill>
                  <a:latin typeface="Candara" pitchFamily="34" charset="0"/>
                  <a:cs typeface="Verdana" pitchFamily="34" charset="0"/>
                </a:endParaRPr>
              </a:p>
            </p:txBody>
          </p:sp>
          <p:sp>
            <p:nvSpPr>
              <p:cNvPr id="7" name="Rectangle 16">
                <a:extLst>
                  <a:ext uri="{FF2B5EF4-FFF2-40B4-BE49-F238E27FC236}">
                    <a16:creationId xmlns:a16="http://schemas.microsoft.com/office/drawing/2014/main" id="{5D6BE21F-2A9B-4E4B-A4A7-E617C4285A13}"/>
                  </a:ext>
                </a:extLst>
              </p:cNvPr>
              <p:cNvSpPr/>
              <p:nvPr/>
            </p:nvSpPr>
            <p:spPr>
              <a:xfrm>
                <a:off x="3276497" y="3711007"/>
                <a:ext cx="1825835" cy="497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333" i="1">
                    <a:solidFill>
                      <a:prstClr val="white">
                        <a:lumMod val="65000"/>
                      </a:prstClr>
                    </a:solidFill>
                    <a:latin typeface="Candara" pitchFamily="34" charset="0"/>
                    <a:ea typeface="Verdana" pitchFamily="34" charset="0"/>
                    <a:cs typeface="Verdana" pitchFamily="34" charset="0"/>
                  </a:rPr>
                  <a:t>Network</a:t>
                </a:r>
                <a:endParaRPr lang="zh-CN" altLang="en-US" sz="2000" i="1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ＭＳ Ｐゴシック" charset="-128"/>
                </a:endParaRPr>
              </a:p>
            </p:txBody>
          </p:sp>
        </p:grpSp>
        <p:sp>
          <p:nvSpPr>
            <p:cNvPr id="8" name="Rounded Rectangle 9">
              <a:extLst>
                <a:ext uri="{FF2B5EF4-FFF2-40B4-BE49-F238E27FC236}">
                  <a16:creationId xmlns:a16="http://schemas.microsoft.com/office/drawing/2014/main" id="{057662B6-3025-5C4F-B02C-4225EA0D23E1}"/>
                </a:ext>
              </a:extLst>
            </p:cNvPr>
            <p:cNvSpPr/>
            <p:nvPr/>
          </p:nvSpPr>
          <p:spPr>
            <a:xfrm>
              <a:off x="5156082" y="573312"/>
              <a:ext cx="1260000" cy="420001"/>
            </a:xfrm>
            <a:prstGeom prst="roundRect">
              <a:avLst/>
            </a:prstGeom>
            <a:solidFill>
              <a:srgbClr val="FF0066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Server</a:t>
              </a: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Rounded Rectangle 9">
              <a:extLst>
                <a:ext uri="{FF2B5EF4-FFF2-40B4-BE49-F238E27FC236}">
                  <a16:creationId xmlns:a16="http://schemas.microsoft.com/office/drawing/2014/main" id="{FB62927E-695E-764E-8C6A-71EAC5CBA961}"/>
                </a:ext>
              </a:extLst>
            </p:cNvPr>
            <p:cNvSpPr/>
            <p:nvPr/>
          </p:nvSpPr>
          <p:spPr>
            <a:xfrm>
              <a:off x="6008156" y="1674160"/>
              <a:ext cx="1260000" cy="420001"/>
            </a:xfrm>
            <a:prstGeom prst="roundRect">
              <a:avLst/>
            </a:prstGeom>
            <a:solidFill>
              <a:srgbClr val="FF0066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Server</a:t>
              </a: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254665E7-823A-6841-8721-05068E92B43C}"/>
                </a:ext>
              </a:extLst>
            </p:cNvPr>
            <p:cNvSpPr/>
            <p:nvPr/>
          </p:nvSpPr>
          <p:spPr>
            <a:xfrm>
              <a:off x="6998356" y="671348"/>
              <a:ext cx="1260000" cy="420001"/>
            </a:xfrm>
            <a:prstGeom prst="roundRect">
              <a:avLst/>
            </a:prstGeom>
            <a:solidFill>
              <a:srgbClr val="FF0066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Server</a:t>
              </a: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7C1A3F0-570B-2241-B591-3D009E1B1BF9}"/>
              </a:ext>
            </a:extLst>
          </p:cNvPr>
          <p:cNvGrpSpPr/>
          <p:nvPr/>
        </p:nvGrpSpPr>
        <p:grpSpPr>
          <a:xfrm>
            <a:off x="1703702" y="4441678"/>
            <a:ext cx="1491480" cy="573501"/>
            <a:chOff x="1125960" y="4556364"/>
            <a:chExt cx="1491480" cy="573501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8811D2B-5966-8F47-BFAD-789682627D77}"/>
                </a:ext>
              </a:extLst>
            </p:cNvPr>
            <p:cNvSpPr/>
            <p:nvPr/>
          </p:nvSpPr>
          <p:spPr>
            <a:xfrm>
              <a:off x="1331640" y="4556364"/>
              <a:ext cx="1080120" cy="5735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F6F8668-F997-D842-9A74-EC5BBB4E80AB}"/>
                </a:ext>
              </a:extLst>
            </p:cNvPr>
            <p:cNvSpPr txBox="1"/>
            <p:nvPr/>
          </p:nvSpPr>
          <p:spPr>
            <a:xfrm>
              <a:off x="1125960" y="4705414"/>
              <a:ext cx="1491480" cy="317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Follower</a:t>
              </a:r>
              <a:endParaRPr lang="zh-CN" alt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AF3894E-106B-2E45-BB73-52F43462C1AB}"/>
              </a:ext>
            </a:extLst>
          </p:cNvPr>
          <p:cNvGrpSpPr/>
          <p:nvPr/>
        </p:nvGrpSpPr>
        <p:grpSpPr>
          <a:xfrm>
            <a:off x="3898468" y="4441676"/>
            <a:ext cx="1491480" cy="573501"/>
            <a:chOff x="1125960" y="4556364"/>
            <a:chExt cx="1491480" cy="573501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37C8AF1F-52BC-924E-B20B-6AD3146024C0}"/>
                </a:ext>
              </a:extLst>
            </p:cNvPr>
            <p:cNvSpPr/>
            <p:nvPr/>
          </p:nvSpPr>
          <p:spPr>
            <a:xfrm>
              <a:off x="1331640" y="4556364"/>
              <a:ext cx="1080120" cy="5735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62BAA6D-E3E3-EB41-97FC-FBFEE3B07182}"/>
                </a:ext>
              </a:extLst>
            </p:cNvPr>
            <p:cNvSpPr txBox="1"/>
            <p:nvPr/>
          </p:nvSpPr>
          <p:spPr>
            <a:xfrm>
              <a:off x="1125960" y="4705414"/>
              <a:ext cx="1491480" cy="317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Candidate</a:t>
              </a:r>
              <a:endParaRPr lang="zh-CN" alt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A080FE9E-725C-0144-B2FC-3270C1945255}"/>
              </a:ext>
            </a:extLst>
          </p:cNvPr>
          <p:cNvSpPr txBox="1"/>
          <p:nvPr/>
        </p:nvSpPr>
        <p:spPr>
          <a:xfrm>
            <a:off x="573753" y="4511124"/>
            <a:ext cx="924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/>
              <a:t>Start</a:t>
            </a:r>
            <a:endParaRPr lang="zh-CN" altLang="en-US"/>
          </a:p>
        </p:txBody>
      </p:sp>
      <p:sp>
        <p:nvSpPr>
          <p:cNvPr id="14" name="任意形状 13">
            <a:extLst>
              <a:ext uri="{FF2B5EF4-FFF2-40B4-BE49-F238E27FC236}">
                <a16:creationId xmlns:a16="http://schemas.microsoft.com/office/drawing/2014/main" id="{99D0ABF4-F866-AD4F-B52B-639198D697D7}"/>
              </a:ext>
            </a:extLst>
          </p:cNvPr>
          <p:cNvSpPr/>
          <p:nvPr/>
        </p:nvSpPr>
        <p:spPr>
          <a:xfrm>
            <a:off x="3024054" y="4342796"/>
            <a:ext cx="924025" cy="346810"/>
          </a:xfrm>
          <a:custGeom>
            <a:avLst/>
            <a:gdLst>
              <a:gd name="connsiteX0" fmla="*/ 0 w 924025"/>
              <a:gd name="connsiteY0" fmla="*/ 298684 h 346810"/>
              <a:gd name="connsiteX1" fmla="*/ 317634 w 924025"/>
              <a:gd name="connsiteY1" fmla="*/ 301 h 346810"/>
              <a:gd name="connsiteX2" fmla="*/ 924025 w 924025"/>
              <a:gd name="connsiteY2" fmla="*/ 346810 h 34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4025" h="346810">
                <a:moveTo>
                  <a:pt x="0" y="298684"/>
                </a:moveTo>
                <a:cubicBezTo>
                  <a:pt x="81815" y="145482"/>
                  <a:pt x="163630" y="-7720"/>
                  <a:pt x="317634" y="301"/>
                </a:cubicBezTo>
                <a:cubicBezTo>
                  <a:pt x="471638" y="8322"/>
                  <a:pt x="697831" y="177566"/>
                  <a:pt x="924025" y="34681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任意形状 23">
            <a:extLst>
              <a:ext uri="{FF2B5EF4-FFF2-40B4-BE49-F238E27FC236}">
                <a16:creationId xmlns:a16="http://schemas.microsoft.com/office/drawing/2014/main" id="{E30B2A44-7DCE-4F48-8B88-6A44DF5B9F82}"/>
              </a:ext>
            </a:extLst>
          </p:cNvPr>
          <p:cNvSpPr/>
          <p:nvPr/>
        </p:nvSpPr>
        <p:spPr>
          <a:xfrm>
            <a:off x="1317057" y="4281337"/>
            <a:ext cx="686911" cy="304355"/>
          </a:xfrm>
          <a:custGeom>
            <a:avLst/>
            <a:gdLst>
              <a:gd name="connsiteX0" fmla="*/ 0 w 924025"/>
              <a:gd name="connsiteY0" fmla="*/ 298684 h 346810"/>
              <a:gd name="connsiteX1" fmla="*/ 317634 w 924025"/>
              <a:gd name="connsiteY1" fmla="*/ 301 h 346810"/>
              <a:gd name="connsiteX2" fmla="*/ 924025 w 924025"/>
              <a:gd name="connsiteY2" fmla="*/ 346810 h 34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4025" h="346810">
                <a:moveTo>
                  <a:pt x="0" y="298684"/>
                </a:moveTo>
                <a:cubicBezTo>
                  <a:pt x="81815" y="145482"/>
                  <a:pt x="163630" y="-7720"/>
                  <a:pt x="317634" y="301"/>
                </a:cubicBezTo>
                <a:cubicBezTo>
                  <a:pt x="471638" y="8322"/>
                  <a:pt x="697831" y="177566"/>
                  <a:pt x="924025" y="34681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2CA3B11-ECF8-9948-A551-8FAFAA4554CC}"/>
              </a:ext>
            </a:extLst>
          </p:cNvPr>
          <p:cNvSpPr txBox="1"/>
          <p:nvPr/>
        </p:nvSpPr>
        <p:spPr>
          <a:xfrm>
            <a:off x="2852548" y="4081420"/>
            <a:ext cx="466344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" altLang="zh-CN" sz="1600"/>
              <a:t>Timeout</a:t>
            </a:r>
            <a:r>
              <a:rPr lang="en-US" altLang="zh-CN" sz="1600"/>
              <a:t>, start election</a:t>
            </a:r>
            <a:endParaRPr lang="zh-CN" altLang="en-US" sz="1600"/>
          </a:p>
        </p:txBody>
      </p:sp>
      <p:sp>
        <p:nvSpPr>
          <p:cNvPr id="27" name="任意形状 26">
            <a:extLst>
              <a:ext uri="{FF2B5EF4-FFF2-40B4-BE49-F238E27FC236}">
                <a16:creationId xmlns:a16="http://schemas.microsoft.com/office/drawing/2014/main" id="{397EC25E-9CBB-FA49-91AE-4E22A8FD784B}"/>
              </a:ext>
            </a:extLst>
          </p:cNvPr>
          <p:cNvSpPr/>
          <p:nvPr/>
        </p:nvSpPr>
        <p:spPr>
          <a:xfrm>
            <a:off x="5256860" y="4337719"/>
            <a:ext cx="924025" cy="346810"/>
          </a:xfrm>
          <a:custGeom>
            <a:avLst/>
            <a:gdLst>
              <a:gd name="connsiteX0" fmla="*/ 0 w 924025"/>
              <a:gd name="connsiteY0" fmla="*/ 298684 h 346810"/>
              <a:gd name="connsiteX1" fmla="*/ 317634 w 924025"/>
              <a:gd name="connsiteY1" fmla="*/ 301 h 346810"/>
              <a:gd name="connsiteX2" fmla="*/ 924025 w 924025"/>
              <a:gd name="connsiteY2" fmla="*/ 346810 h 34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4025" h="346810">
                <a:moveTo>
                  <a:pt x="0" y="298684"/>
                </a:moveTo>
                <a:cubicBezTo>
                  <a:pt x="81815" y="145482"/>
                  <a:pt x="163630" y="-7720"/>
                  <a:pt x="317634" y="301"/>
                </a:cubicBezTo>
                <a:cubicBezTo>
                  <a:pt x="471638" y="8322"/>
                  <a:pt x="697831" y="177566"/>
                  <a:pt x="924025" y="34681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853B05D-FD44-BB46-BC5D-56282B3C4B0A}"/>
              </a:ext>
            </a:extLst>
          </p:cNvPr>
          <p:cNvSpPr txBox="1"/>
          <p:nvPr/>
        </p:nvSpPr>
        <p:spPr>
          <a:xfrm>
            <a:off x="5297034" y="4145052"/>
            <a:ext cx="466344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600"/>
              <a:t>Receive acks from majority of servers</a:t>
            </a:r>
            <a:endParaRPr lang="zh-CN" altLang="en-US" sz="1600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DA1E199-2CA2-C14F-A63A-A9401AF94F02}"/>
              </a:ext>
            </a:extLst>
          </p:cNvPr>
          <p:cNvGrpSpPr/>
          <p:nvPr/>
        </p:nvGrpSpPr>
        <p:grpSpPr>
          <a:xfrm>
            <a:off x="6032848" y="4441676"/>
            <a:ext cx="1491480" cy="573501"/>
            <a:chOff x="1125960" y="4556364"/>
            <a:chExt cx="1491480" cy="573501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1552BB60-2107-B54C-92D1-F5A38193E66D}"/>
                </a:ext>
              </a:extLst>
            </p:cNvPr>
            <p:cNvSpPr/>
            <p:nvPr/>
          </p:nvSpPr>
          <p:spPr>
            <a:xfrm>
              <a:off x="1331640" y="4556364"/>
              <a:ext cx="1080120" cy="5735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3189D85-1740-A848-99A6-35BBE3005589}"/>
                </a:ext>
              </a:extLst>
            </p:cNvPr>
            <p:cNvSpPr txBox="1"/>
            <p:nvPr/>
          </p:nvSpPr>
          <p:spPr>
            <a:xfrm>
              <a:off x="1125960" y="4705414"/>
              <a:ext cx="1491480" cy="317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9" name="任意形状 28">
            <a:extLst>
              <a:ext uri="{FF2B5EF4-FFF2-40B4-BE49-F238E27FC236}">
                <a16:creationId xmlns:a16="http://schemas.microsoft.com/office/drawing/2014/main" id="{D3C2A0FD-BD79-6D46-9AD7-F8C46578EA19}"/>
              </a:ext>
            </a:extLst>
          </p:cNvPr>
          <p:cNvSpPr/>
          <p:nvPr/>
        </p:nvSpPr>
        <p:spPr>
          <a:xfrm>
            <a:off x="2935111" y="5000978"/>
            <a:ext cx="3533422" cy="372547"/>
          </a:xfrm>
          <a:custGeom>
            <a:avLst/>
            <a:gdLst>
              <a:gd name="connsiteX0" fmla="*/ 3533422 w 3533422"/>
              <a:gd name="connsiteY0" fmla="*/ 11289 h 372547"/>
              <a:gd name="connsiteX1" fmla="*/ 2111022 w 3533422"/>
              <a:gd name="connsiteY1" fmla="*/ 372533 h 372547"/>
              <a:gd name="connsiteX2" fmla="*/ 0 w 3533422"/>
              <a:gd name="connsiteY2" fmla="*/ 0 h 37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33422" h="372547">
                <a:moveTo>
                  <a:pt x="3533422" y="11289"/>
                </a:moveTo>
                <a:cubicBezTo>
                  <a:pt x="3116674" y="192852"/>
                  <a:pt x="2699926" y="374415"/>
                  <a:pt x="2111022" y="372533"/>
                </a:cubicBezTo>
                <a:cubicBezTo>
                  <a:pt x="1522118" y="370652"/>
                  <a:pt x="761059" y="185326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9372A6B-5757-3B48-A30C-C4D80C6BDECA}"/>
              </a:ext>
            </a:extLst>
          </p:cNvPr>
          <p:cNvSpPr txBox="1"/>
          <p:nvPr/>
        </p:nvSpPr>
        <p:spPr>
          <a:xfrm>
            <a:off x="4616178" y="5278983"/>
            <a:ext cx="312021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600"/>
              <a:t>Discover server w/ high term </a:t>
            </a:r>
            <a:endParaRPr lang="zh-CN" altLang="en-US" sz="1600"/>
          </a:p>
        </p:txBody>
      </p: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A729A380-3273-BC4E-98D5-87744DB42D6E}"/>
              </a:ext>
            </a:extLst>
          </p:cNvPr>
          <p:cNvSpPr/>
          <p:nvPr/>
        </p:nvSpPr>
        <p:spPr>
          <a:xfrm>
            <a:off x="1656095" y="4971393"/>
            <a:ext cx="2548043" cy="575729"/>
          </a:xfrm>
          <a:custGeom>
            <a:avLst/>
            <a:gdLst>
              <a:gd name="connsiteX0" fmla="*/ 2548043 w 2548043"/>
              <a:gd name="connsiteY0" fmla="*/ 84083 h 575729"/>
              <a:gd name="connsiteX1" fmla="*/ 1518029 w 2548043"/>
              <a:gd name="connsiteY1" fmla="*/ 504497 h 575729"/>
              <a:gd name="connsiteX2" fmla="*/ 78112 w 2548043"/>
              <a:gd name="connsiteY2" fmla="*/ 525517 h 575729"/>
              <a:gd name="connsiteX3" fmla="*/ 319850 w 2548043"/>
              <a:gd name="connsiteY3" fmla="*/ 0 h 575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8043" h="575729">
                <a:moveTo>
                  <a:pt x="2548043" y="84083"/>
                </a:moveTo>
                <a:cubicBezTo>
                  <a:pt x="2238863" y="257504"/>
                  <a:pt x="1929684" y="430925"/>
                  <a:pt x="1518029" y="504497"/>
                </a:cubicBezTo>
                <a:cubicBezTo>
                  <a:pt x="1106374" y="578069"/>
                  <a:pt x="277809" y="609600"/>
                  <a:pt x="78112" y="525517"/>
                </a:cubicBezTo>
                <a:cubicBezTo>
                  <a:pt x="-121585" y="441434"/>
                  <a:pt x="99132" y="220717"/>
                  <a:pt x="31985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9469347-072F-6C46-9CC4-E43D5E6AE493}"/>
              </a:ext>
            </a:extLst>
          </p:cNvPr>
          <p:cNvSpPr txBox="1"/>
          <p:nvPr/>
        </p:nvSpPr>
        <p:spPr>
          <a:xfrm>
            <a:off x="138906" y="5178168"/>
            <a:ext cx="26223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/>
              <a:t>Discover current</a:t>
            </a:r>
            <a:r>
              <a:rPr lang="zh-CN" altLang="en-US" sz="1600"/>
              <a:t> </a:t>
            </a:r>
            <a:r>
              <a:rPr lang="en-US" altLang="zh-CN" sz="1600"/>
              <a:t>server or  </a:t>
            </a:r>
          </a:p>
          <a:p>
            <a:r>
              <a:rPr lang="en-US" altLang="zh-CN" sz="1600"/>
              <a:t>w/ high term </a:t>
            </a:r>
            <a:endParaRPr lang="zh-CN" altLang="en-US" sz="160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6D41E11-496F-C04F-8194-B5FD8012A4D5}"/>
              </a:ext>
            </a:extLst>
          </p:cNvPr>
          <p:cNvGrpSpPr/>
          <p:nvPr/>
        </p:nvGrpSpPr>
        <p:grpSpPr>
          <a:xfrm>
            <a:off x="6367272" y="2366525"/>
            <a:ext cx="2686291" cy="747309"/>
            <a:chOff x="911200" y="1040360"/>
            <a:chExt cx="2686291" cy="747309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150C32F9-07AE-6B4E-9981-E5C3D07BE736}"/>
                </a:ext>
              </a:extLst>
            </p:cNvPr>
            <p:cNvSpPr/>
            <p:nvPr/>
          </p:nvSpPr>
          <p:spPr>
            <a:xfrm>
              <a:off x="912507" y="1040360"/>
              <a:ext cx="2684984" cy="74730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07B559B3-3611-CE47-9E24-6FDC220837E4}"/>
                </a:ext>
              </a:extLst>
            </p:cNvPr>
            <p:cNvSpPr/>
            <p:nvPr/>
          </p:nvSpPr>
          <p:spPr>
            <a:xfrm>
              <a:off x="911200" y="1092301"/>
              <a:ext cx="25955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cs typeface="Consolas" panose="020B0609020204030204" pitchFamily="49" charset="0"/>
                </a:rPr>
                <a:t>Servers communicates </a:t>
              </a:r>
            </a:p>
            <a:p>
              <a:r>
                <a:rPr kumimoji="1" lang="en-US" altLang="zh-CN">
                  <a:cs typeface="Consolas" panose="020B0609020204030204" pitchFamily="49" charset="0"/>
                </a:rPr>
                <a:t>w/ RPCs</a:t>
              </a:r>
              <a:endParaRPr lang="zh-CN" altLang="en-US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78550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1A9EF6-DD37-104E-8B2A-6655D8A74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Raft server states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E219D1-D99E-F248-A9A3-C3A8A608A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Leader is active </a:t>
            </a:r>
          </a:p>
          <a:p>
            <a:pPr lvl="1"/>
            <a:r>
              <a:rPr kumimoji="1" lang="en-US" altLang="zh-CN" dirty="0"/>
              <a:t>Receive client requests, replicate logs to the followers </a:t>
            </a:r>
          </a:p>
          <a:p>
            <a:r>
              <a:rPr kumimoji="1" lang="en-US" altLang="zh-CN" dirty="0"/>
              <a:t>Followers are passive </a:t>
            </a:r>
          </a:p>
          <a:p>
            <a:pPr lvl="1"/>
            <a:r>
              <a:rPr kumimoji="1" lang="en-US" altLang="zh-CN" dirty="0"/>
              <a:t>Only respond to the requests from leaders or candidates </a:t>
            </a:r>
          </a:p>
          <a:p>
            <a:r>
              <a:rPr kumimoji="1" lang="en-US" altLang="zh-CN" dirty="0"/>
              <a:t>Recall: our single-write rule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9A05EF-2F5A-6744-9EFE-A6CC0F810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07E49EB-EB95-5E48-ABAF-71052A3825B0}"/>
              </a:ext>
            </a:extLst>
          </p:cNvPr>
          <p:cNvGrpSpPr/>
          <p:nvPr/>
        </p:nvGrpSpPr>
        <p:grpSpPr>
          <a:xfrm>
            <a:off x="1729162" y="4369670"/>
            <a:ext cx="1491480" cy="573501"/>
            <a:chOff x="1125960" y="4556364"/>
            <a:chExt cx="1491480" cy="573501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92E71C8-E647-5E49-AE4C-C32C1F246075}"/>
                </a:ext>
              </a:extLst>
            </p:cNvPr>
            <p:cNvSpPr/>
            <p:nvPr/>
          </p:nvSpPr>
          <p:spPr>
            <a:xfrm>
              <a:off x="1331640" y="4556364"/>
              <a:ext cx="1080120" cy="5735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D34A283-1D2D-CB47-A36A-6BAFE05BB3C3}"/>
                </a:ext>
              </a:extLst>
            </p:cNvPr>
            <p:cNvSpPr txBox="1"/>
            <p:nvPr/>
          </p:nvSpPr>
          <p:spPr>
            <a:xfrm>
              <a:off x="1125960" y="4705414"/>
              <a:ext cx="1491480" cy="317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Follower</a:t>
              </a:r>
              <a:endParaRPr lang="zh-CN" alt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60C402B4-12CE-C14D-8901-4D56FDC17E42}"/>
              </a:ext>
            </a:extLst>
          </p:cNvPr>
          <p:cNvGrpSpPr/>
          <p:nvPr/>
        </p:nvGrpSpPr>
        <p:grpSpPr>
          <a:xfrm>
            <a:off x="3923928" y="4369668"/>
            <a:ext cx="1491480" cy="573501"/>
            <a:chOff x="1125960" y="4556364"/>
            <a:chExt cx="1491480" cy="573501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E41D5F4A-1497-5346-A48F-613FEC6F2637}"/>
                </a:ext>
              </a:extLst>
            </p:cNvPr>
            <p:cNvSpPr/>
            <p:nvPr/>
          </p:nvSpPr>
          <p:spPr>
            <a:xfrm>
              <a:off x="1331640" y="4556364"/>
              <a:ext cx="1080120" cy="5735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F2478FC-6644-CC4B-BB35-FCE4D0DD6E52}"/>
                </a:ext>
              </a:extLst>
            </p:cNvPr>
            <p:cNvSpPr txBox="1"/>
            <p:nvPr/>
          </p:nvSpPr>
          <p:spPr>
            <a:xfrm>
              <a:off x="1125960" y="4705414"/>
              <a:ext cx="1491480" cy="317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Candidate</a:t>
              </a:r>
              <a:endParaRPr lang="zh-CN" alt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C0ECD68-7868-E247-9A8A-3AD193107347}"/>
              </a:ext>
            </a:extLst>
          </p:cNvPr>
          <p:cNvGrpSpPr/>
          <p:nvPr/>
        </p:nvGrpSpPr>
        <p:grpSpPr>
          <a:xfrm>
            <a:off x="6058308" y="4369668"/>
            <a:ext cx="1491480" cy="573501"/>
            <a:chOff x="1125960" y="4556364"/>
            <a:chExt cx="1491480" cy="573501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8947D50B-77CE-EF46-A0DD-1AB0EF3008AF}"/>
                </a:ext>
              </a:extLst>
            </p:cNvPr>
            <p:cNvSpPr/>
            <p:nvPr/>
          </p:nvSpPr>
          <p:spPr>
            <a:xfrm>
              <a:off x="1331640" y="4556364"/>
              <a:ext cx="1080120" cy="5735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5A4744A-9521-3B4E-8E84-1DDCFEAE057B}"/>
                </a:ext>
              </a:extLst>
            </p:cNvPr>
            <p:cNvSpPr txBox="1"/>
            <p:nvPr/>
          </p:nvSpPr>
          <p:spPr>
            <a:xfrm>
              <a:off x="1125960" y="4705414"/>
              <a:ext cx="1491480" cy="317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F1A71338-01AF-444B-B63D-29F25998E7DC}"/>
              </a:ext>
            </a:extLst>
          </p:cNvPr>
          <p:cNvSpPr/>
          <p:nvPr/>
        </p:nvSpPr>
        <p:spPr>
          <a:xfrm>
            <a:off x="3707904" y="4225652"/>
            <a:ext cx="4176464" cy="9361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CEAAD8F-70C8-B047-8FE2-78A1673DD2D0}"/>
              </a:ext>
            </a:extLst>
          </p:cNvPr>
          <p:cNvGrpSpPr/>
          <p:nvPr/>
        </p:nvGrpSpPr>
        <p:grpSpPr>
          <a:xfrm>
            <a:off x="4417640" y="3911899"/>
            <a:ext cx="2684984" cy="421602"/>
            <a:chOff x="912507" y="1040361"/>
            <a:chExt cx="2684984" cy="42160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7587CCF-7975-FA4C-9249-E47F5EE2E473}"/>
                </a:ext>
              </a:extLst>
            </p:cNvPr>
            <p:cNvSpPr/>
            <p:nvPr/>
          </p:nvSpPr>
          <p:spPr>
            <a:xfrm>
              <a:off x="912507" y="1040361"/>
              <a:ext cx="2684984" cy="42160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6659304-CC50-8D4B-A1B8-FC1EA0CA29C2}"/>
                </a:ext>
              </a:extLst>
            </p:cNvPr>
            <p:cNvSpPr/>
            <p:nvPr/>
          </p:nvSpPr>
          <p:spPr>
            <a:xfrm>
              <a:off x="1773103" y="1062969"/>
              <a:ext cx="10054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cs typeface="Consolas" panose="020B0609020204030204" pitchFamily="49" charset="0"/>
                </a:rPr>
                <a:t>Activate</a:t>
              </a:r>
              <a:endParaRPr lang="zh-CN" altLang="en-US">
                <a:cs typeface="Consolas" panose="020B0609020204030204" pitchFamily="49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FA0DBD3-5571-6946-AB1C-9FDC48C4E311}"/>
              </a:ext>
            </a:extLst>
          </p:cNvPr>
          <p:cNvGrpSpPr/>
          <p:nvPr/>
        </p:nvGrpSpPr>
        <p:grpSpPr>
          <a:xfrm>
            <a:off x="1730924" y="3908372"/>
            <a:ext cx="1491480" cy="421602"/>
            <a:chOff x="912507" y="1040361"/>
            <a:chExt cx="2684984" cy="42160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F8ECF8B-B16C-9648-8CC3-E9EF431FE3CD}"/>
                </a:ext>
              </a:extLst>
            </p:cNvPr>
            <p:cNvSpPr/>
            <p:nvPr/>
          </p:nvSpPr>
          <p:spPr>
            <a:xfrm>
              <a:off x="912507" y="1040361"/>
              <a:ext cx="2684984" cy="42160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04F466E-DFA2-FF46-B9E9-56812A2EDCE0}"/>
                </a:ext>
              </a:extLst>
            </p:cNvPr>
            <p:cNvSpPr/>
            <p:nvPr/>
          </p:nvSpPr>
          <p:spPr>
            <a:xfrm>
              <a:off x="1377636" y="1066496"/>
              <a:ext cx="9925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cs typeface="Consolas" panose="020B0609020204030204" pitchFamily="49" charset="0"/>
                </a:rPr>
                <a:t>Passive</a:t>
              </a:r>
              <a:endParaRPr lang="zh-CN" altLang="en-US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30043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E635BC-A29F-D946-A4CA-EB04657F6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basics: terms for one leader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D38533-1574-CD4C-BDC0-27FC7143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38</a:t>
            </a:fld>
            <a:endParaRPr lang="zh-CN" altLang="en-US"/>
          </a:p>
        </p:txBody>
      </p:sp>
      <p:pic>
        <p:nvPicPr>
          <p:cNvPr id="8" name="图片 7" descr="图示, 日程表&#10;&#10;描述已自动生成">
            <a:extLst>
              <a:ext uri="{FF2B5EF4-FFF2-40B4-BE49-F238E27FC236}">
                <a16:creationId xmlns:a16="http://schemas.microsoft.com/office/drawing/2014/main" id="{8629DB78-3F8D-804E-9D51-C23999080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80" y="957313"/>
            <a:ext cx="7452320" cy="1916765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0E5991FC-C020-904A-8B45-85FE34C95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920" y="3175266"/>
            <a:ext cx="8229600" cy="3164842"/>
          </a:xfrm>
        </p:spPr>
        <p:txBody>
          <a:bodyPr/>
          <a:lstStyle/>
          <a:p>
            <a:r>
              <a:rPr kumimoji="1" lang="en-US" altLang="zh-CN"/>
              <a:t>Raft divides time into terms (with arbitrary length):</a:t>
            </a:r>
          </a:p>
          <a:p>
            <a:pPr lvl="1"/>
            <a:r>
              <a:rPr kumimoji="1" lang="en-US" altLang="zh-CN"/>
              <a:t>Each term starts with an election </a:t>
            </a:r>
          </a:p>
          <a:p>
            <a:pPr lvl="1"/>
            <a:r>
              <a:rPr kumimoji="1" lang="en-US" altLang="zh-CN"/>
              <a:t>Ends with one leader or no leader</a:t>
            </a:r>
          </a:p>
          <a:p>
            <a:pPr lvl="1"/>
            <a:r>
              <a:rPr kumimoji="1" lang="en-US" altLang="zh-CN"/>
              <a:t>At most one leader per term  </a:t>
            </a:r>
          </a:p>
          <a:p>
            <a:r>
              <a:rPr kumimoji="1" lang="en-US" altLang="zh-CN"/>
              <a:t>Each leader is uniquely associated with a term </a:t>
            </a:r>
            <a:endParaRPr lang="en" altLang="zh-CN"/>
          </a:p>
          <a:p>
            <a:pPr lvl="1"/>
            <a:r>
              <a:rPr kumimoji="1" lang="en-US" altLang="zh-CN"/>
              <a:t>Key role: identify obsolete information 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659645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B4B9E-8E38-D244-99AB-F4D05377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server state switch: Heartbeats &amp; Timeouts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43FC2B-A912-DE4E-AC00-1E3033DF3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Servers start as followers (except one server is assigned as the leader)</a:t>
            </a:r>
          </a:p>
          <a:p>
            <a:pPr lvl="1"/>
            <a:r>
              <a:rPr kumimoji="1" lang="en-US" altLang="zh-CN" dirty="0"/>
              <a:t>Followers expect to receive RPCs from leaders or candidates </a:t>
            </a:r>
          </a:p>
          <a:p>
            <a:r>
              <a:rPr kumimoji="1" lang="en-US" altLang="zh-CN" dirty="0"/>
              <a:t>Leaders must send </a:t>
            </a:r>
            <a:r>
              <a:rPr kumimoji="1" lang="en-US" altLang="zh-CN" dirty="0">
                <a:solidFill>
                  <a:srgbClr val="C00000"/>
                </a:solidFill>
              </a:rPr>
              <a:t>heartbeats</a:t>
            </a:r>
            <a:r>
              <a:rPr kumimoji="1" lang="en-US" altLang="zh-CN" dirty="0"/>
              <a:t> to maintain </a:t>
            </a:r>
            <a:r>
              <a:rPr lang="en" altLang="zh-CN" dirty="0"/>
              <a:t>authority in a term </a:t>
            </a:r>
          </a:p>
          <a:p>
            <a:pPr lvl="1"/>
            <a:r>
              <a:rPr lang="en" altLang="zh-CN" dirty="0"/>
              <a:t>If election timeout elapses with no RPCs: </a:t>
            </a:r>
          </a:p>
          <a:p>
            <a:pPr lvl="2"/>
            <a:r>
              <a:rPr kumimoji="1" lang="en" altLang="zh-CN" sz="1800" dirty="0"/>
              <a:t>Follower assumes leader has crashed </a:t>
            </a:r>
          </a:p>
          <a:p>
            <a:pPr lvl="2"/>
            <a:r>
              <a:rPr kumimoji="1" lang="en" altLang="zh-CN" sz="1800" dirty="0"/>
              <a:t>Follower starts </a:t>
            </a:r>
            <a:r>
              <a:rPr kumimoji="1" lang="en" altLang="zh-CN" sz="1800" b="1" dirty="0">
                <a:solidFill>
                  <a:srgbClr val="FF0000"/>
                </a:solidFill>
              </a:rPr>
              <a:t>new election </a:t>
            </a:r>
          </a:p>
          <a:p>
            <a:pPr lvl="2"/>
            <a:r>
              <a:rPr kumimoji="1" lang="en" altLang="zh-CN" sz="1800" dirty="0"/>
              <a:t>Timeouts typically 100-500ms </a:t>
            </a:r>
          </a:p>
          <a:p>
            <a:pPr lvl="2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1A17BC-A7D1-E442-BF08-5500ABC87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8723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示, 日程表&#10;&#10;描述已自动生成">
            <a:extLst>
              <a:ext uri="{FF2B5EF4-FFF2-40B4-BE49-F238E27FC236}">
                <a16:creationId xmlns:a16="http://schemas.microsoft.com/office/drawing/2014/main" id="{98BECD81-F6DC-304C-BEEB-4E00A110C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991" y="96701"/>
            <a:ext cx="4528592" cy="116477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5BE0348-88A7-374B-980F-1188C84D6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/>
              <a:t>Election Basics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BBCB27-3074-C745-A6E3-112358CEF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8625743" cy="3771636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/>
              <a:t>Change its</a:t>
            </a:r>
            <a:r>
              <a:rPr kumimoji="1" lang="zh-CN" altLang="en-US" b="0"/>
              <a:t> </a:t>
            </a:r>
            <a:r>
              <a:rPr kumimoji="1" lang="en-US" altLang="zh-CN" b="0"/>
              <a:t>state to the candidate state </a:t>
            </a:r>
          </a:p>
          <a:p>
            <a:pPr marL="342900" indent="-342900">
              <a:buAutoNum type="arabicPeriod"/>
            </a:pPr>
            <a:r>
              <a:rPr kumimoji="1" lang="en" altLang="zh-CN" b="0"/>
              <a:t>Increment current term </a:t>
            </a:r>
          </a:p>
          <a:p>
            <a:pPr marL="342900" indent="-342900">
              <a:buAutoNum type="arabicPeriod"/>
            </a:pPr>
            <a:r>
              <a:rPr kumimoji="1" lang="en" altLang="zh-CN" b="0"/>
              <a:t>Vote for </a:t>
            </a:r>
            <a:r>
              <a:rPr kumimoji="1" lang="en-US" altLang="zh-CN" b="0"/>
              <a:t>it</a:t>
            </a:r>
            <a:r>
              <a:rPr kumimoji="1" lang="en" altLang="zh-CN" b="0"/>
              <a:t>self </a:t>
            </a:r>
          </a:p>
          <a:p>
            <a:pPr lvl="1" indent="0">
              <a:buNone/>
            </a:pPr>
            <a:r>
              <a:rPr lang="en" altLang="zh-CN"/>
              <a:t>Send </a:t>
            </a:r>
            <a:r>
              <a:rPr lang="en" altLang="zh-CN" b="1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RequestVote</a:t>
            </a:r>
            <a:r>
              <a:rPr lang="en" altLang="zh-CN" b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RPC</a:t>
            </a:r>
            <a:r>
              <a:rPr lang="en" altLang="zh-CN"/>
              <a:t>s to all other servers, retry until either 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" altLang="zh-CN" sz="1800"/>
              <a:t>Receive votes from majority of servers </a:t>
            </a:r>
            <a:r>
              <a:rPr lang="en-US" altLang="zh-CN" sz="1800"/>
              <a:t>➔ Become</a:t>
            </a:r>
            <a:r>
              <a:rPr lang="zh-CN" altLang="en-US" sz="1800"/>
              <a:t> </a:t>
            </a:r>
            <a:r>
              <a:rPr lang="en-US" altLang="zh-CN" sz="1800"/>
              <a:t>the leader!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-US" altLang="zh-CN" sz="1800"/>
              <a:t>Receiver RPC from a valid leader  ➔ Return to the follower </a:t>
            </a:r>
          </a:p>
          <a:p>
            <a:pPr lvl="2" indent="0">
              <a:buNone/>
            </a:pPr>
            <a:endParaRPr lang="en" altLang="zh-CN" sz="1800"/>
          </a:p>
          <a:p>
            <a:pPr marL="1600200" lvl="2" indent="-457200">
              <a:buFont typeface="+mj-ea"/>
              <a:buAutoNum type="circleNumDbPlain"/>
            </a:pP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17A775-AE91-0F4E-AF7D-7A9415AA3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40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5CF28BA-E1E4-1244-AFB4-E0B234A0C092}"/>
              </a:ext>
            </a:extLst>
          </p:cNvPr>
          <p:cNvGrpSpPr/>
          <p:nvPr/>
        </p:nvGrpSpPr>
        <p:grpSpPr>
          <a:xfrm>
            <a:off x="1326314" y="3796889"/>
            <a:ext cx="6141141" cy="583586"/>
            <a:chOff x="403124" y="989206"/>
            <a:chExt cx="6141141" cy="583586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D8E3675-3814-104D-B89C-7547C12CBF3A}"/>
                </a:ext>
              </a:extLst>
            </p:cNvPr>
            <p:cNvSpPr/>
            <p:nvPr/>
          </p:nvSpPr>
          <p:spPr>
            <a:xfrm>
              <a:off x="403124" y="989206"/>
              <a:ext cx="6141141" cy="583586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237A53-0CAA-BE41-91A2-AF279A3CD9D3}"/>
                </a:ext>
              </a:extLst>
            </p:cNvPr>
            <p:cNvSpPr/>
            <p:nvPr/>
          </p:nvSpPr>
          <p:spPr>
            <a:xfrm>
              <a:off x="665490" y="1074946"/>
              <a:ext cx="58528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Question: what is the condition for the follower to vote? 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4248750-4375-6440-8514-0D5DEF9AE9F1}"/>
              </a:ext>
            </a:extLst>
          </p:cNvPr>
          <p:cNvGrpSpPr/>
          <p:nvPr/>
        </p:nvGrpSpPr>
        <p:grpSpPr>
          <a:xfrm>
            <a:off x="1828119" y="4599104"/>
            <a:ext cx="5575181" cy="583586"/>
            <a:chOff x="882101" y="1040361"/>
            <a:chExt cx="5575181" cy="58358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57344A1-9355-564C-BC5A-667B65671DBD}"/>
                </a:ext>
              </a:extLst>
            </p:cNvPr>
            <p:cNvSpPr/>
            <p:nvPr/>
          </p:nvSpPr>
          <p:spPr>
            <a:xfrm>
              <a:off x="912506" y="1040361"/>
              <a:ext cx="5457357" cy="583586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77815F9-C77B-AE46-AFA9-0F7D4B6A5CDD}"/>
                </a:ext>
              </a:extLst>
            </p:cNvPr>
            <p:cNvSpPr/>
            <p:nvPr/>
          </p:nvSpPr>
          <p:spPr>
            <a:xfrm>
              <a:off x="882101" y="1147488"/>
              <a:ext cx="55751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The leader’s term &gt;= self’s term &amp; never vote before 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907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示, 日程表&#10;&#10;描述已自动生成">
            <a:extLst>
              <a:ext uri="{FF2B5EF4-FFF2-40B4-BE49-F238E27FC236}">
                <a16:creationId xmlns:a16="http://schemas.microsoft.com/office/drawing/2014/main" id="{98BECD81-F6DC-304C-BEEB-4E00A110C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991" y="96701"/>
            <a:ext cx="4528592" cy="116477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5BE0348-88A7-374B-980F-1188C84D6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/>
              <a:t>Election Basics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BBCB27-3074-C745-A6E3-112358CEF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8625743" cy="3771636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/>
              <a:t>Change its</a:t>
            </a:r>
            <a:r>
              <a:rPr kumimoji="1" lang="zh-CN" altLang="en-US" b="0"/>
              <a:t> </a:t>
            </a:r>
            <a:r>
              <a:rPr kumimoji="1" lang="en-US" altLang="zh-CN" b="0"/>
              <a:t>state to the candidate state </a:t>
            </a:r>
          </a:p>
          <a:p>
            <a:pPr marL="342900" indent="-342900">
              <a:buAutoNum type="arabicPeriod"/>
            </a:pPr>
            <a:r>
              <a:rPr kumimoji="1" lang="en" altLang="zh-CN" b="0"/>
              <a:t>Increment current term </a:t>
            </a:r>
          </a:p>
          <a:p>
            <a:pPr marL="342900" indent="-342900">
              <a:buAutoNum type="arabicPeriod"/>
            </a:pPr>
            <a:r>
              <a:rPr kumimoji="1" lang="en" altLang="zh-CN" b="0"/>
              <a:t>Vote for </a:t>
            </a:r>
            <a:r>
              <a:rPr kumimoji="1" lang="en-US" altLang="zh-CN" b="0"/>
              <a:t>it</a:t>
            </a:r>
            <a:r>
              <a:rPr kumimoji="1" lang="en" altLang="zh-CN" b="0"/>
              <a:t>self </a:t>
            </a:r>
          </a:p>
          <a:p>
            <a:pPr lvl="1" indent="0">
              <a:buNone/>
            </a:pPr>
            <a:r>
              <a:rPr lang="en" altLang="zh-CN"/>
              <a:t>Send </a:t>
            </a:r>
            <a:r>
              <a:rPr lang="en" altLang="zh-CN" b="1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RequestVote</a:t>
            </a:r>
            <a:r>
              <a:rPr lang="en" altLang="zh-CN" b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RPC</a:t>
            </a:r>
            <a:r>
              <a:rPr lang="en" altLang="zh-CN"/>
              <a:t>s to all other servers, retry until either 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" altLang="zh-CN" sz="1800"/>
              <a:t>Receive votes from majority of servers </a:t>
            </a:r>
            <a:r>
              <a:rPr lang="en-US" altLang="zh-CN" sz="1800"/>
              <a:t>➔ Become</a:t>
            </a:r>
            <a:r>
              <a:rPr lang="zh-CN" altLang="en-US" sz="1800"/>
              <a:t> </a:t>
            </a:r>
            <a:r>
              <a:rPr lang="en-US" altLang="zh-CN" sz="1800"/>
              <a:t>the leader!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-US" altLang="zh-CN" sz="1800"/>
              <a:t>Receiver RPC from a valid leader  ➔ Return to the follower 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-US" altLang="zh-CN" sz="1800"/>
              <a:t>No one wins election (timeouts on the election) </a:t>
            </a:r>
            <a:r>
              <a:rPr lang="en-US" altLang="zh-CN" sz="1600"/>
              <a:t>➔ </a:t>
            </a:r>
            <a:r>
              <a:rPr lang="en-US" altLang="zh-CN" sz="1800"/>
              <a:t>Increase the term, start the new election   </a:t>
            </a:r>
          </a:p>
          <a:p>
            <a:pPr lvl="2" indent="0">
              <a:buNone/>
            </a:pPr>
            <a:endParaRPr lang="en" altLang="zh-CN" sz="1800"/>
          </a:p>
          <a:p>
            <a:pPr marL="1600200" lvl="2" indent="-457200">
              <a:buFont typeface="+mj-ea"/>
              <a:buAutoNum type="circleNumDbPlain"/>
            </a:pP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17A775-AE91-0F4E-AF7D-7A9415AA3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41</a:t>
            </a:fld>
            <a:endParaRPr lang="zh-CN" altLang="en-US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39A937F8-6B3F-2F43-BCF2-4415593A845C}"/>
              </a:ext>
            </a:extLst>
          </p:cNvPr>
          <p:cNvSpPr/>
          <p:nvPr/>
        </p:nvSpPr>
        <p:spPr>
          <a:xfrm>
            <a:off x="-14971" y="1450428"/>
            <a:ext cx="3683732" cy="3581063"/>
          </a:xfrm>
          <a:custGeom>
            <a:avLst/>
            <a:gdLst>
              <a:gd name="connsiteX0" fmla="*/ 3378281 w 3683732"/>
              <a:gd name="connsiteY0" fmla="*/ 2806262 h 3581063"/>
              <a:gd name="connsiteX1" fmla="*/ 3388792 w 3683732"/>
              <a:gd name="connsiteY1" fmla="*/ 3363310 h 3581063"/>
              <a:gd name="connsiteX2" fmla="*/ 288240 w 3683732"/>
              <a:gd name="connsiteY2" fmla="*/ 3289738 h 3581063"/>
              <a:gd name="connsiteX3" fmla="*/ 319771 w 3683732"/>
              <a:gd name="connsiteY3" fmla="*/ 0 h 358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732" h="3581063">
                <a:moveTo>
                  <a:pt x="3378281" y="2806262"/>
                </a:moveTo>
                <a:cubicBezTo>
                  <a:pt x="3641040" y="3044496"/>
                  <a:pt x="3903799" y="3282731"/>
                  <a:pt x="3388792" y="3363310"/>
                </a:cubicBezTo>
                <a:cubicBezTo>
                  <a:pt x="2873785" y="3443889"/>
                  <a:pt x="799743" y="3850290"/>
                  <a:pt x="288240" y="3289738"/>
                </a:cubicBezTo>
                <a:cubicBezTo>
                  <a:pt x="-223263" y="2729186"/>
                  <a:pt x="48254" y="1364593"/>
                  <a:pt x="319771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09180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E9D8CF-D408-2245-BE78-97A2B1352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Election requirements: safety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458455-6F2C-444E-8B09-80DDB3394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771636"/>
          </a:xfrm>
        </p:spPr>
        <p:txBody>
          <a:bodyPr/>
          <a:lstStyle/>
          <a:p>
            <a:r>
              <a:rPr kumimoji="1" lang="en-US" altLang="zh-CN" dirty="0"/>
              <a:t>At most one winner per term </a:t>
            </a:r>
          </a:p>
          <a:p>
            <a:pPr lvl="1"/>
            <a:r>
              <a:rPr kumimoji="1" lang="en-US" altLang="zh-CN" dirty="0"/>
              <a:t>How to achieve so? Each server only gives one vote per term (persist on disk)</a:t>
            </a:r>
          </a:p>
          <a:p>
            <a:pPr lvl="1"/>
            <a:r>
              <a:rPr kumimoji="1" lang="en-US" altLang="zh-CN" dirty="0"/>
              <a:t>Majority ensures at least one leader (similar to phase #1 of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Can different candidates exist in the same term? </a:t>
            </a:r>
          </a:p>
          <a:p>
            <a:pPr lvl="1"/>
            <a:r>
              <a:rPr kumimoji="1" lang="en-US" altLang="zh-CN" dirty="0"/>
              <a:t>Yes. Each server should keep a </a:t>
            </a:r>
            <a:r>
              <a:rPr kumimoji="1" lang="en-US" altLang="zh-CN" dirty="0" err="1">
                <a:highlight>
                  <a:srgbClr val="FFFF00"/>
                </a:highlight>
              </a:rPr>
              <a:t>VotedFor</a:t>
            </a:r>
            <a:r>
              <a:rPr kumimoji="1" lang="en-US" altLang="zh-CN" dirty="0"/>
              <a:t> variable to ensure it only gives vote to one candidate.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7322A7-C7BC-BC49-BE40-554BC4351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42</a:t>
            </a:fld>
            <a:endParaRPr lang="zh-CN" altLang="en-US"/>
          </a:p>
        </p:txBody>
      </p:sp>
      <p:pic>
        <p:nvPicPr>
          <p:cNvPr id="6" name="图片 5" descr="图片包含 图形用户界面&#10;&#10;描述已自动生成">
            <a:extLst>
              <a:ext uri="{FF2B5EF4-FFF2-40B4-BE49-F238E27FC236}">
                <a16:creationId xmlns:a16="http://schemas.microsoft.com/office/drawing/2014/main" id="{3601FB93-53D6-CB4C-BAA8-289303565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8" y="4241568"/>
            <a:ext cx="6948264" cy="131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133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D60231-47D6-224D-B72B-5113DCD65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Election requirements: liveness 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475760-E498-3448-A077-6BD6D1DE7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771636"/>
          </a:xfrm>
        </p:spPr>
        <p:txBody>
          <a:bodyPr/>
          <a:lstStyle/>
          <a:p>
            <a:r>
              <a:rPr lang="en" altLang="zh-CN"/>
              <a:t>Some candidate must eventually win </a:t>
            </a:r>
          </a:p>
          <a:p>
            <a:pPr lvl="1"/>
            <a:r>
              <a:rPr lang="en" altLang="zh-CN"/>
              <a:t>If multiple candidates started, non will win </a:t>
            </a:r>
          </a:p>
          <a:p>
            <a:r>
              <a:rPr lang="en" altLang="zh-CN"/>
              <a:t>Raft’s key idea: use random timeout before the retry </a:t>
            </a:r>
          </a:p>
          <a:p>
            <a:pPr lvl="1"/>
            <a:r>
              <a:rPr lang="en" altLang="zh-CN"/>
              <a:t>So as to minimize the possibilities that two candidates retry at the same time </a:t>
            </a:r>
          </a:p>
          <a:p>
            <a:pPr lvl="1"/>
            <a:r>
              <a:rPr kumimoji="1" lang="en-US" altLang="zh-CN"/>
              <a:t>Typically, it randomly selects a time between 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[T, 2T] </a:t>
            </a:r>
          </a:p>
          <a:p>
            <a:pPr lvl="2"/>
            <a:r>
              <a:rPr kumimoji="1" lang="en-US" altLang="zh-CN" sz="1800"/>
              <a:t>T is the election timeout </a:t>
            </a:r>
            <a:endParaRPr kumimoji="1" lang="zh-CN" altLang="en-US" sz="180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290899-647C-F548-BCDB-C3AC6EB2B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9875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CC18E4-A9FA-2B17-A8D0-6B5515E0D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Persistent state of each server so far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8EF9AB-9A86-4403-1A19-3650AD949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60" y="1201316"/>
            <a:ext cx="8229600" cy="2088232"/>
          </a:xfrm>
          <a:ln>
            <a:solidFill>
              <a:schemeClr val="tx1"/>
            </a:solidFill>
          </a:ln>
        </p:spPr>
        <p:txBody>
          <a:bodyPr/>
          <a:lstStyle/>
          <a:p>
            <a:pPr marL="796925" indent="-796925">
              <a:buNone/>
            </a:pPr>
            <a:r>
              <a:rPr lang="en-US" altLang="zh-CN" b="1" err="1"/>
              <a:t>currentTerm</a:t>
            </a:r>
            <a:r>
              <a:rPr lang="en-US" altLang="zh-CN"/>
              <a:t>	</a:t>
            </a:r>
          </a:p>
          <a:p>
            <a:pPr marL="1156925" lvl="1" indent="-796925">
              <a:buNone/>
            </a:pPr>
            <a:r>
              <a:rPr lang="en-US" altLang="zh-CN"/>
              <a:t>Latest term server has seen (initialized to 0 on first boot)</a:t>
            </a:r>
          </a:p>
          <a:p>
            <a:pPr marL="796925" indent="-796925">
              <a:buNone/>
            </a:pPr>
            <a:r>
              <a:rPr lang="en-US" altLang="zh-CN" b="1" err="1"/>
              <a:t>votedFor</a:t>
            </a:r>
            <a:r>
              <a:rPr lang="en-US" altLang="zh-CN"/>
              <a:t>	</a:t>
            </a:r>
          </a:p>
          <a:p>
            <a:pPr marL="1156925" lvl="1" indent="-796925">
              <a:buNone/>
            </a:pPr>
            <a:r>
              <a:rPr lang="en-US" altLang="zh-CN"/>
              <a:t>Candidate</a:t>
            </a:r>
            <a:r>
              <a:rPr lang="zh-CN" altLang="en-US"/>
              <a:t> </a:t>
            </a:r>
            <a:r>
              <a:rPr lang="en-US" altLang="zh-CN"/>
              <a:t>Id that received vote in current term (or null if none)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30A2FE-ECAC-9D7B-EFF4-98EE1365B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6445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82A81F-AA75-897E-5A8F-04E0BF39F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Basic request vote RPC so far 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8B6FE2-E56A-32D0-426F-DF3E11C72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/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A7A0F4D0-D12F-8A6D-769B-B2351EDE705F}"/>
              </a:ext>
            </a:extLst>
          </p:cNvPr>
          <p:cNvSpPr txBox="1"/>
          <p:nvPr/>
        </p:nvSpPr>
        <p:spPr>
          <a:xfrm>
            <a:off x="1162184" y="1095812"/>
            <a:ext cx="7344816" cy="447814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Invoked by candidates to gather votes.</a:t>
            </a:r>
          </a:p>
          <a:p>
            <a:pPr marL="798513" indent="-798513" algn="l">
              <a:spcBef>
                <a:spcPts val="600"/>
              </a:spcBef>
              <a:tabLst>
                <a:tab pos="798513" algn="l"/>
              </a:tabLst>
            </a:pPr>
            <a:r>
              <a:rPr lang="en-US" b="1">
                <a:solidFill>
                  <a:srgbClr val="0432FF"/>
                </a:solidFill>
                <a:latin typeface="+mn-lt"/>
                <a:cs typeface="Times New Roman" pitchFamily="18" charset="0"/>
              </a:rPr>
              <a:t>Arguments: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b="1" err="1">
                <a:latin typeface="Times New Roman" pitchFamily="18" charset="0"/>
                <a:cs typeface="Times New Roman" pitchFamily="18" charset="0"/>
              </a:rPr>
              <a:t>candidateId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	candidate requesting vote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term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	candidate's term</a:t>
            </a:r>
          </a:p>
          <a:p>
            <a:pPr marL="798513" indent="-798513" algn="l">
              <a:tabLst>
                <a:tab pos="798513" algn="l"/>
              </a:tabLst>
            </a:pPr>
            <a:endParaRPr lang="en-US" b="1">
              <a:latin typeface="Times New Roman" pitchFamily="18" charset="0"/>
              <a:cs typeface="Times New Roman" pitchFamily="18" charset="0"/>
            </a:endParaRPr>
          </a:p>
          <a:p>
            <a:pPr marL="798513" indent="-798513" algn="l">
              <a:tabLst>
                <a:tab pos="798513" algn="l"/>
              </a:tabLst>
            </a:pP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marL="798513" indent="-798513" algn="l">
              <a:spcBef>
                <a:spcPts val="600"/>
              </a:spcBef>
              <a:tabLst>
                <a:tab pos="798513" algn="l"/>
              </a:tabLst>
            </a:pPr>
            <a:r>
              <a:rPr lang="en-US" b="1">
                <a:solidFill>
                  <a:srgbClr val="0432FF"/>
                </a:solidFill>
                <a:latin typeface="+mn-lt"/>
                <a:cs typeface="Times New Roman" pitchFamily="18" charset="0"/>
              </a:rPr>
              <a:t>Results: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term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, for candidate to update itself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b="1" err="1">
                <a:latin typeface="Times New Roman" pitchFamily="18" charset="0"/>
                <a:cs typeface="Times New Roman" pitchFamily="18" charset="0"/>
              </a:rPr>
              <a:t>voteGranted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true means candidate received vote</a:t>
            </a:r>
          </a:p>
          <a:p>
            <a:pPr marL="798513" indent="-798513" algn="l">
              <a:spcBef>
                <a:spcPts val="600"/>
              </a:spcBef>
              <a:tabLst>
                <a:tab pos="798513" algn="l"/>
              </a:tabLst>
            </a:pPr>
            <a:r>
              <a:rPr lang="en-US" b="1">
                <a:solidFill>
                  <a:srgbClr val="0432FF"/>
                </a:solidFill>
                <a:latin typeface="+mn-lt"/>
                <a:cs typeface="Times New Roman" pitchFamily="18" charset="0"/>
              </a:rPr>
              <a:t>Implementation:</a:t>
            </a: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If term &gt; </a:t>
            </a:r>
            <a:r>
              <a:rPr lang="en-US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← term</a:t>
            </a:r>
            <a:br>
              <a:rPr lang="en-US">
                <a:latin typeface="Times New Roman" pitchFamily="18" charset="0"/>
                <a:cs typeface="Times New Roman" pitchFamily="18" charset="0"/>
              </a:rPr>
            </a:br>
            <a:r>
              <a:rPr lang="en-US">
                <a:latin typeface="Times New Roman" pitchFamily="18" charset="0"/>
                <a:cs typeface="Times New Roman" pitchFamily="18" charset="0"/>
              </a:rPr>
              <a:t>(step down if leader or candidate)</a:t>
            </a:r>
          </a:p>
          <a:p>
            <a:pPr marL="169863" indent="-169863">
              <a:buFont typeface="+mj-lt"/>
              <a:buAutoNum type="arabicPeriod"/>
              <a:tabLst>
                <a:tab pos="169863" algn="l"/>
              </a:tabLst>
            </a:pPr>
            <a:r>
              <a:rPr lang="en-US" altLang="zh-CN" sz="1800">
                <a:latin typeface="Times New Roman" pitchFamily="18" charset="0"/>
                <a:cs typeface="Times New Roman" pitchFamily="18" charset="0"/>
              </a:rPr>
              <a:t>If term == </a:t>
            </a:r>
            <a:r>
              <a:rPr lang="en-US" altLang="zh-CN" sz="1800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 altLang="zh-CN" sz="18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1800" err="1">
                <a:latin typeface="Times New Roman" pitchFamily="18" charset="0"/>
                <a:cs typeface="Times New Roman" pitchFamily="18" charset="0"/>
              </a:rPr>
              <a:t>votedFor</a:t>
            </a:r>
            <a:r>
              <a:rPr lang="en-US" altLang="zh-CN" sz="1800">
                <a:latin typeface="Times New Roman" pitchFamily="18" charset="0"/>
                <a:cs typeface="Times New Roman" pitchFamily="18" charset="0"/>
              </a:rPr>
              <a:t> is null or </a:t>
            </a:r>
            <a:r>
              <a:rPr lang="en-US" altLang="zh-CN" sz="1800" err="1">
                <a:latin typeface="Times New Roman" pitchFamily="18" charset="0"/>
                <a:cs typeface="Times New Roman" pitchFamily="18" charset="0"/>
              </a:rPr>
              <a:t>candidateId</a:t>
            </a:r>
            <a:r>
              <a:rPr lang="en-US" altLang="zh-CN" sz="1800">
                <a:latin typeface="Times New Roman" pitchFamily="18" charset="0"/>
                <a:cs typeface="Times New Roman" pitchFamily="18" charset="0"/>
              </a:rPr>
              <a:t>, grant vote and reset election timeout</a:t>
            </a:r>
            <a:r>
              <a:rPr lang="en-US" altLang="zh-CN">
                <a:latin typeface="Times New Roman" pitchFamily="18" charset="0"/>
                <a:cs typeface="Times New Roman" pitchFamily="18" charset="0"/>
              </a:rPr>
              <a:t>	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7697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910302-6749-64C0-8013-209FAAC6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Raft’s high-level approach: problem decomposition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BF4BA8-1A03-9EFE-588B-2A2BCDAD3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92488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Leader election </a:t>
            </a:r>
          </a:p>
          <a:p>
            <a:pPr marL="360000" marR="0" lvl="1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Select one server as the leader (Similar to primary-backup, w/o replication)</a:t>
            </a:r>
          </a:p>
          <a:p>
            <a:pPr marL="360000" marR="0" lvl="1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Detect crashes, choose new leader </a:t>
            </a:r>
            <a:endParaRPr kumimoji="1" lang="en-US" altLang="zh-CN" dirty="0"/>
          </a:p>
          <a:p>
            <a:pPr marL="342900" indent="-342900">
              <a:buAutoNum type="arabicPeriod"/>
            </a:pPr>
            <a:r>
              <a:rPr kumimoji="1" lang="en-US" altLang="zh-CN" dirty="0"/>
              <a:t>Log replication (normal operation) </a:t>
            </a:r>
          </a:p>
          <a:p>
            <a:pPr lvl="1" indent="0">
              <a:buNone/>
            </a:pPr>
            <a:r>
              <a:rPr kumimoji="1" lang="en-US" altLang="zh-CN" dirty="0"/>
              <a:t>Leader accepts commands from clients, append to its log </a:t>
            </a:r>
          </a:p>
          <a:p>
            <a:pPr lvl="1" indent="0">
              <a:buNone/>
            </a:pPr>
            <a:r>
              <a:rPr kumimoji="1" lang="en-US" altLang="zh-CN" dirty="0"/>
              <a:t>Leader replicates its log to other servers (overwrites inconsistencies)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Safety </a:t>
            </a:r>
          </a:p>
          <a:p>
            <a:pPr lvl="1" indent="0">
              <a:buNone/>
            </a:pPr>
            <a:r>
              <a:rPr kumimoji="1" lang="en-US" altLang="zh-CN" dirty="0"/>
              <a:t>Keep logs consistent (e.g., out-of-order log entries are not exposed)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030BE3-A953-412A-7176-704FA3681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32214C8-B1FC-E444-8376-73E721E6ABC4}"/>
              </a:ext>
            </a:extLst>
          </p:cNvPr>
          <p:cNvSpPr/>
          <p:nvPr/>
        </p:nvSpPr>
        <p:spPr>
          <a:xfrm>
            <a:off x="268221" y="2353444"/>
            <a:ext cx="8136904" cy="1296144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299483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9BA25C-34B2-CF48-B649-BD034A04F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Log structure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6582D9-F1D4-594C-83DE-B411B64CF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433564"/>
            <a:ext cx="8229600" cy="2383693"/>
          </a:xfrm>
        </p:spPr>
        <p:txBody>
          <a:bodyPr>
            <a:normAutofit/>
          </a:bodyPr>
          <a:lstStyle/>
          <a:p>
            <a:r>
              <a:rPr kumimoji="1" lang="en-US" altLang="zh-CN"/>
              <a:t>Log entry = index, term, command </a:t>
            </a:r>
          </a:p>
          <a:p>
            <a:pPr lvl="1"/>
            <a:r>
              <a:rPr kumimoji="1" lang="en-US" altLang="zh-CN"/>
              <a:t>Stored on the disk to tolerate failures </a:t>
            </a:r>
          </a:p>
          <a:p>
            <a:r>
              <a:rPr kumimoji="1" lang="en-US" altLang="zh-CN"/>
              <a:t>A log is committed if it can be safely applied to the state machine </a:t>
            </a:r>
          </a:p>
          <a:p>
            <a:pPr lvl="1"/>
            <a:r>
              <a:rPr kumimoji="1" lang="en-US" altLang="zh-CN"/>
              <a:t>i.e., eventually stored on all the servers with the same value </a:t>
            </a:r>
          </a:p>
          <a:p>
            <a:r>
              <a:rPr kumimoji="1" lang="en-US" altLang="zh-CN">
                <a:solidFill>
                  <a:srgbClr val="C00000"/>
                </a:solidFill>
              </a:rPr>
              <a:t>Not all </a:t>
            </a:r>
            <a:r>
              <a:rPr kumimoji="1" lang="en-US" altLang="zh-CN"/>
              <a:t>entries are </a:t>
            </a:r>
            <a:r>
              <a:rPr kumimoji="1" lang="en-US" altLang="zh-CN">
                <a:solidFill>
                  <a:srgbClr val="C00000"/>
                </a:solidFill>
              </a:rPr>
              <a:t>committed </a:t>
            </a:r>
            <a:r>
              <a:rPr kumimoji="1" lang="en-US" altLang="zh-CN" b="0">
                <a:solidFill>
                  <a:schemeClr val="tx1"/>
                </a:solidFill>
              </a:rPr>
              <a:t>(will talk about later)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AFCBFB-1902-FF44-9079-CDC77108A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/>
          </a:p>
        </p:txBody>
      </p:sp>
      <p:pic>
        <p:nvPicPr>
          <p:cNvPr id="55" name="图片 54">
            <a:extLst>
              <a:ext uri="{FF2B5EF4-FFF2-40B4-BE49-F238E27FC236}">
                <a16:creationId xmlns:a16="http://schemas.microsoft.com/office/drawing/2014/main" id="{52606AB8-B104-F745-A374-E5B079BD9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584" y="337562"/>
            <a:ext cx="6607576" cy="287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2682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873ECD-B4FF-444C-8580-AE8392BE9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Normal operations to update the log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3E89D5-6E7F-724E-91AF-6CD845373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558" y="2529333"/>
            <a:ext cx="8843442" cy="307189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-US" altLang="zh-CN" b="0" dirty="0"/>
              <a:t>Send command to the leader 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" altLang="zh-CN" b="0" dirty="0"/>
              <a:t>Leader appends command to its log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" altLang="zh-CN" b="0" dirty="0"/>
              <a:t>Leader sends </a:t>
            </a:r>
            <a:r>
              <a:rPr kumimoji="1" lang="en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AppendEntries</a:t>
            </a:r>
            <a:r>
              <a:rPr kumimoji="1" lang="en" altLang="zh-CN" b="0" dirty="0"/>
              <a:t> RPCs to followers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" altLang="zh-CN" b="0" dirty="0"/>
              <a:t>Once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</a:t>
            </a:r>
            <a:r>
              <a:rPr kumimoji="1" lang="en" altLang="zh-CN" b="0" dirty="0"/>
              <a:t> new entry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(of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log)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C00000"/>
                </a:solidFill>
              </a:rPr>
              <a:t>committed</a:t>
            </a:r>
            <a:r>
              <a:rPr kumimoji="1" lang="en" altLang="zh-CN" b="0" dirty="0"/>
              <a:t>:</a:t>
            </a:r>
          </a:p>
          <a:p>
            <a:pPr lvl="1" indent="0">
              <a:buNone/>
            </a:pPr>
            <a:r>
              <a:rPr kumimoji="1" lang="en-US" altLang="zh-CN" b="0" dirty="0"/>
              <a:t>Leader passes command to its state machine, returns results to client </a:t>
            </a:r>
          </a:p>
          <a:p>
            <a:pPr lvl="1" indent="0">
              <a:buNone/>
            </a:pPr>
            <a:r>
              <a:rPr kumimoji="1" lang="en-US" altLang="zh-CN" b="0" dirty="0"/>
              <a:t>Notifies followers </a:t>
            </a:r>
            <a:r>
              <a:rPr kumimoji="1" lang="en-US" altLang="zh-CN" dirty="0"/>
              <a:t>of committed entries, </a:t>
            </a:r>
            <a:r>
              <a:rPr kumimoji="1" lang="en" altLang="zh-CN" dirty="0"/>
              <a:t> </a:t>
            </a:r>
            <a:r>
              <a:rPr kumimoji="1" lang="en" altLang="zh-CN" b="0" dirty="0"/>
              <a:t>Follower pass committed commands to their state machines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125458-E51D-444F-9C78-0199A1814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CAA699B-947D-FF4D-BCD6-00CAF62DC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346" y="1212670"/>
            <a:ext cx="883816" cy="8838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025C1FA-86C8-8D4C-8A77-F33A605B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692" y="1051445"/>
            <a:ext cx="2664296" cy="146378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D09DAD7-6AD2-764F-8A9A-ABB6E0B24432}"/>
              </a:ext>
            </a:extLst>
          </p:cNvPr>
          <p:cNvSpPr txBox="1"/>
          <p:nvPr/>
        </p:nvSpPr>
        <p:spPr>
          <a:xfrm>
            <a:off x="2038176" y="2111644"/>
            <a:ext cx="1051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956A5055-C7D3-9643-AA14-3B9CC8D613EB}"/>
              </a:ext>
            </a:extLst>
          </p:cNvPr>
          <p:cNvSpPr/>
          <p:nvPr/>
        </p:nvSpPr>
        <p:spPr>
          <a:xfrm>
            <a:off x="2931090" y="1289717"/>
            <a:ext cx="1866378" cy="1091934"/>
          </a:xfrm>
          <a:custGeom>
            <a:avLst/>
            <a:gdLst>
              <a:gd name="connsiteX0" fmla="*/ 0 w 1866378"/>
              <a:gd name="connsiteY0" fmla="*/ 1027598 h 1091934"/>
              <a:gd name="connsiteX1" fmla="*/ 1002083 w 1866378"/>
              <a:gd name="connsiteY1" fmla="*/ 1002546 h 1091934"/>
              <a:gd name="connsiteX2" fmla="*/ 951978 w 1866378"/>
              <a:gd name="connsiteY2" fmla="*/ 163302 h 1091934"/>
              <a:gd name="connsiteX3" fmla="*/ 1866378 w 1866378"/>
              <a:gd name="connsiteY3" fmla="*/ 464 h 109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378" h="1091934">
                <a:moveTo>
                  <a:pt x="0" y="1027598"/>
                </a:moveTo>
                <a:cubicBezTo>
                  <a:pt x="421710" y="1087096"/>
                  <a:pt x="843420" y="1146595"/>
                  <a:pt x="1002083" y="1002546"/>
                </a:cubicBezTo>
                <a:cubicBezTo>
                  <a:pt x="1160746" y="858497"/>
                  <a:pt x="807929" y="330316"/>
                  <a:pt x="951978" y="163302"/>
                </a:cubicBezTo>
                <a:cubicBezTo>
                  <a:pt x="1096027" y="-3712"/>
                  <a:pt x="1481202" y="-1624"/>
                  <a:pt x="1866378" y="464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AC1B166-FF55-4B48-9013-90DE2BBCA105}"/>
              </a:ext>
            </a:extLst>
          </p:cNvPr>
          <p:cNvSpPr txBox="1"/>
          <p:nvPr/>
        </p:nvSpPr>
        <p:spPr>
          <a:xfrm>
            <a:off x="3320881" y="1533622"/>
            <a:ext cx="134696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Command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3110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43ED58-3CA5-174B-AF78-D9F80BD34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Normal operations to update the log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1B7072-41CE-A541-9527-217402DF7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2918412"/>
            <a:ext cx="8229600" cy="2567722"/>
          </a:xfrm>
        </p:spPr>
        <p:txBody>
          <a:bodyPr/>
          <a:lstStyle/>
          <a:p>
            <a:r>
              <a:rPr kumimoji="1" lang="en-US" altLang="zh-CN" dirty="0"/>
              <a:t>Crashed/slow followers? </a:t>
            </a:r>
          </a:p>
          <a:p>
            <a:pPr lvl="1"/>
            <a:r>
              <a:rPr kumimoji="1" lang="en-US" altLang="zh-CN" dirty="0"/>
              <a:t>Leader retries RPCs until they succeed (at least once) </a:t>
            </a:r>
          </a:p>
          <a:p>
            <a:r>
              <a:rPr kumimoji="1" lang="en-US" altLang="zh-CN" dirty="0"/>
              <a:t>Performance is optimal in the common case (like Multi-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w/ batching)</a:t>
            </a:r>
          </a:p>
          <a:p>
            <a:pPr lvl="1"/>
            <a:r>
              <a:rPr lang="en-US" altLang="zh-CN" dirty="0"/>
              <a:t>One successful RPC to any majority of servers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3D2DCB-562A-F446-A365-A8D3B4857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B7F411E-E449-3948-9C43-6AE83B63A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346" y="1212670"/>
            <a:ext cx="883816" cy="88381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F677C8E-BB81-7F42-8E95-F7F59EF13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692" y="1051445"/>
            <a:ext cx="2664296" cy="146378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64D893E-87C0-CD42-BDFF-F85823B7F2AD}"/>
              </a:ext>
            </a:extLst>
          </p:cNvPr>
          <p:cNvSpPr txBox="1"/>
          <p:nvPr/>
        </p:nvSpPr>
        <p:spPr>
          <a:xfrm>
            <a:off x="2038176" y="2111644"/>
            <a:ext cx="1051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/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E3BF7E25-804D-304F-ABE7-6014875ED459}"/>
              </a:ext>
            </a:extLst>
          </p:cNvPr>
          <p:cNvSpPr/>
          <p:nvPr/>
        </p:nvSpPr>
        <p:spPr>
          <a:xfrm>
            <a:off x="2931090" y="1289717"/>
            <a:ext cx="1866378" cy="1091934"/>
          </a:xfrm>
          <a:custGeom>
            <a:avLst/>
            <a:gdLst>
              <a:gd name="connsiteX0" fmla="*/ 0 w 1866378"/>
              <a:gd name="connsiteY0" fmla="*/ 1027598 h 1091934"/>
              <a:gd name="connsiteX1" fmla="*/ 1002083 w 1866378"/>
              <a:gd name="connsiteY1" fmla="*/ 1002546 h 1091934"/>
              <a:gd name="connsiteX2" fmla="*/ 951978 w 1866378"/>
              <a:gd name="connsiteY2" fmla="*/ 163302 h 1091934"/>
              <a:gd name="connsiteX3" fmla="*/ 1866378 w 1866378"/>
              <a:gd name="connsiteY3" fmla="*/ 464 h 109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378" h="1091934">
                <a:moveTo>
                  <a:pt x="0" y="1027598"/>
                </a:moveTo>
                <a:cubicBezTo>
                  <a:pt x="421710" y="1087096"/>
                  <a:pt x="843420" y="1146595"/>
                  <a:pt x="1002083" y="1002546"/>
                </a:cubicBezTo>
                <a:cubicBezTo>
                  <a:pt x="1160746" y="858497"/>
                  <a:pt x="807929" y="330316"/>
                  <a:pt x="951978" y="163302"/>
                </a:cubicBezTo>
                <a:cubicBezTo>
                  <a:pt x="1096027" y="-3712"/>
                  <a:pt x="1481202" y="-1624"/>
                  <a:pt x="1866378" y="464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A01F8E0-93E9-CF41-B1AB-243447235A55}"/>
              </a:ext>
            </a:extLst>
          </p:cNvPr>
          <p:cNvSpPr txBox="1"/>
          <p:nvPr/>
        </p:nvSpPr>
        <p:spPr>
          <a:xfrm>
            <a:off x="3320881" y="1533622"/>
            <a:ext cx="134696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Command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4729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5C635B-A6A3-FE75-D75E-EFB74A8FA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crash can cause log to inconsistencies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045519-205E-E58D-062C-1B17286A0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36E78B3-CDD2-A9B8-815A-855B8FABA5A5}"/>
              </a:ext>
            </a:extLst>
          </p:cNvPr>
          <p:cNvSpPr/>
          <p:nvPr/>
        </p:nvSpPr>
        <p:spPr>
          <a:xfrm>
            <a:off x="1168996" y="2657728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66B2C5-1207-CC61-96C7-ECAB134E0986}"/>
              </a:ext>
            </a:extLst>
          </p:cNvPr>
          <p:cNvSpPr/>
          <p:nvPr/>
        </p:nvSpPr>
        <p:spPr>
          <a:xfrm>
            <a:off x="1673052" y="2657728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5EA88E1-845F-16E1-E4D2-443A797BC097}"/>
              </a:ext>
            </a:extLst>
          </p:cNvPr>
          <p:cNvSpPr/>
          <p:nvPr/>
        </p:nvSpPr>
        <p:spPr>
          <a:xfrm>
            <a:off x="1168996" y="331411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CA79469-2AE2-87FC-4141-2E7B0998FA08}"/>
              </a:ext>
            </a:extLst>
          </p:cNvPr>
          <p:cNvSpPr/>
          <p:nvPr/>
        </p:nvSpPr>
        <p:spPr>
          <a:xfrm>
            <a:off x="1673052" y="331411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DF968D8-B7F1-4790-6177-8D4C73F57459}"/>
              </a:ext>
            </a:extLst>
          </p:cNvPr>
          <p:cNvSpPr/>
          <p:nvPr/>
        </p:nvSpPr>
        <p:spPr>
          <a:xfrm>
            <a:off x="1168996" y="4055382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56F10C5-A8F1-75C4-546C-97880FFC820F}"/>
              </a:ext>
            </a:extLst>
          </p:cNvPr>
          <p:cNvSpPr/>
          <p:nvPr/>
        </p:nvSpPr>
        <p:spPr>
          <a:xfrm>
            <a:off x="1673052" y="4055382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0D271158-BFBF-1618-CF8A-BE5120976A43}"/>
              </a:ext>
            </a:extLst>
          </p:cNvPr>
          <p:cNvCxnSpPr>
            <a:cxnSpLocks/>
          </p:cNvCxnSpPr>
          <p:nvPr/>
        </p:nvCxnSpPr>
        <p:spPr>
          <a:xfrm>
            <a:off x="34142" y="5165389"/>
            <a:ext cx="8939336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8985711D-4C4D-BFF0-5ED0-CA002BE51BE9}"/>
              </a:ext>
            </a:extLst>
          </p:cNvPr>
          <p:cNvSpPr txBox="1"/>
          <p:nvPr/>
        </p:nvSpPr>
        <p:spPr>
          <a:xfrm>
            <a:off x="1159506" y="4980723"/>
            <a:ext cx="899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Term 1</a:t>
            </a:r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D96AFC2-3F31-D2ED-61CF-005F947A5A97}"/>
              </a:ext>
            </a:extLst>
          </p:cNvPr>
          <p:cNvSpPr txBox="1"/>
          <p:nvPr/>
        </p:nvSpPr>
        <p:spPr>
          <a:xfrm>
            <a:off x="531776" y="2640901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S1</a:t>
            </a:r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B273557-4A55-8219-6544-4AA762E717FC}"/>
              </a:ext>
            </a:extLst>
          </p:cNvPr>
          <p:cNvSpPr txBox="1"/>
          <p:nvPr/>
        </p:nvSpPr>
        <p:spPr>
          <a:xfrm>
            <a:off x="531776" y="3301197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S2</a:t>
            </a:r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6A059FF-1D59-8AFD-59AF-5D4FC7AE51E3}"/>
              </a:ext>
            </a:extLst>
          </p:cNvPr>
          <p:cNvSpPr txBox="1"/>
          <p:nvPr/>
        </p:nvSpPr>
        <p:spPr>
          <a:xfrm>
            <a:off x="531776" y="4072664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S3</a:t>
            </a:r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2B5400E-2732-DB00-1B69-7719586E1432}"/>
              </a:ext>
            </a:extLst>
          </p:cNvPr>
          <p:cNvSpPr/>
          <p:nvPr/>
        </p:nvSpPr>
        <p:spPr>
          <a:xfrm>
            <a:off x="531776" y="2657728"/>
            <a:ext cx="504056" cy="368350"/>
          </a:xfrm>
          <a:prstGeom prst="rect">
            <a:avLst/>
          </a:prstGeom>
          <a:noFill/>
          <a:ln w="2857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9EC1122-3C58-F916-4BB8-8480D1FE6880}"/>
              </a:ext>
            </a:extLst>
          </p:cNvPr>
          <p:cNvSpPr txBox="1"/>
          <p:nvPr/>
        </p:nvSpPr>
        <p:spPr>
          <a:xfrm>
            <a:off x="494066" y="2228040"/>
            <a:ext cx="115122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Leader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9C179B2-E9B9-7461-3A28-FAB41B17A979}"/>
              </a:ext>
            </a:extLst>
          </p:cNvPr>
          <p:cNvSpPr/>
          <p:nvPr/>
        </p:nvSpPr>
        <p:spPr>
          <a:xfrm>
            <a:off x="3562534" y="2657728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36F36C3-2E6B-4D3D-24C2-D845D99E0085}"/>
              </a:ext>
            </a:extLst>
          </p:cNvPr>
          <p:cNvSpPr/>
          <p:nvPr/>
        </p:nvSpPr>
        <p:spPr>
          <a:xfrm>
            <a:off x="4066590" y="2657728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A4EF959-85DF-30A6-F13F-9EC243B2E369}"/>
              </a:ext>
            </a:extLst>
          </p:cNvPr>
          <p:cNvSpPr/>
          <p:nvPr/>
        </p:nvSpPr>
        <p:spPr>
          <a:xfrm>
            <a:off x="3562534" y="331411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D8D9299-139C-7C80-C716-DA0DB35CBAC6}"/>
              </a:ext>
            </a:extLst>
          </p:cNvPr>
          <p:cNvSpPr/>
          <p:nvPr/>
        </p:nvSpPr>
        <p:spPr>
          <a:xfrm>
            <a:off x="4066590" y="331411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58A09E4-AC9A-2B9E-DDD9-1742B3FA159E}"/>
              </a:ext>
            </a:extLst>
          </p:cNvPr>
          <p:cNvSpPr/>
          <p:nvPr/>
        </p:nvSpPr>
        <p:spPr>
          <a:xfrm>
            <a:off x="3562534" y="4055382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60B8617-5C3D-3570-1362-51D7AD25B201}"/>
              </a:ext>
            </a:extLst>
          </p:cNvPr>
          <p:cNvSpPr/>
          <p:nvPr/>
        </p:nvSpPr>
        <p:spPr>
          <a:xfrm>
            <a:off x="4066590" y="4055382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D8F66DE-8EE6-EF21-4464-99110F410A1D}"/>
              </a:ext>
            </a:extLst>
          </p:cNvPr>
          <p:cNvSpPr txBox="1"/>
          <p:nvPr/>
        </p:nvSpPr>
        <p:spPr>
          <a:xfrm>
            <a:off x="2925314" y="2640901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S1</a:t>
            </a:r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1DEE0A2-5888-AF21-8D98-31B6E2811DED}"/>
              </a:ext>
            </a:extLst>
          </p:cNvPr>
          <p:cNvSpPr txBox="1"/>
          <p:nvPr/>
        </p:nvSpPr>
        <p:spPr>
          <a:xfrm>
            <a:off x="2925314" y="3301197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S2</a:t>
            </a:r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080FC79-33D9-EEA2-17EB-31922780C0D6}"/>
              </a:ext>
            </a:extLst>
          </p:cNvPr>
          <p:cNvSpPr txBox="1"/>
          <p:nvPr/>
        </p:nvSpPr>
        <p:spPr>
          <a:xfrm>
            <a:off x="2925314" y="4072664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S3</a:t>
            </a:r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9AB3BE9-62F9-2CCD-58EE-ED8143F185F4}"/>
              </a:ext>
            </a:extLst>
          </p:cNvPr>
          <p:cNvSpPr/>
          <p:nvPr/>
        </p:nvSpPr>
        <p:spPr>
          <a:xfrm>
            <a:off x="2925314" y="2657728"/>
            <a:ext cx="504056" cy="368350"/>
          </a:xfrm>
          <a:prstGeom prst="rect">
            <a:avLst/>
          </a:prstGeom>
          <a:noFill/>
          <a:ln w="2857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8DB0E55-A26F-2E7C-3786-E0B04E15C812}"/>
              </a:ext>
            </a:extLst>
          </p:cNvPr>
          <p:cNvSpPr txBox="1"/>
          <p:nvPr/>
        </p:nvSpPr>
        <p:spPr>
          <a:xfrm>
            <a:off x="2887604" y="2228040"/>
            <a:ext cx="115122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Leader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39" name="内容占位符 38">
            <a:extLst>
              <a:ext uri="{FF2B5EF4-FFF2-40B4-BE49-F238E27FC236}">
                <a16:creationId xmlns:a16="http://schemas.microsoft.com/office/drawing/2014/main" id="{BFDCB5ED-FFF7-9FE3-DF09-346DD5148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12971"/>
          </a:xfrm>
        </p:spPr>
        <p:txBody>
          <a:bodyPr/>
          <a:lstStyle/>
          <a:p>
            <a:r>
              <a:rPr lang="en-US" altLang="zh-CN"/>
              <a:t>Case: an old leader is unaware of the new leader due to network partition</a:t>
            </a:r>
          </a:p>
          <a:p>
            <a:pPr lvl="1"/>
            <a:r>
              <a:rPr lang="en-US" altLang="zh-CN"/>
              <a:t>Yet, it can still get commands from the clients </a:t>
            </a:r>
            <a:endParaRPr lang="zh-CN" altLang="en-US"/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82702034-A34F-30CA-521E-7A47283D5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769" y="4836483"/>
            <a:ext cx="738706" cy="653581"/>
          </a:xfrm>
          <a:prstGeom prst="rect">
            <a:avLst/>
          </a:prstGeom>
        </p:spPr>
      </p:pic>
      <p:sp>
        <p:nvSpPr>
          <p:cNvPr id="43" name="任意形状 42">
            <a:extLst>
              <a:ext uri="{FF2B5EF4-FFF2-40B4-BE49-F238E27FC236}">
                <a16:creationId xmlns:a16="http://schemas.microsoft.com/office/drawing/2014/main" id="{28B160E0-B129-8DC0-9D9A-70920E466C1A}"/>
              </a:ext>
            </a:extLst>
          </p:cNvPr>
          <p:cNvSpPr/>
          <p:nvPr/>
        </p:nvSpPr>
        <p:spPr>
          <a:xfrm>
            <a:off x="2786038" y="3136695"/>
            <a:ext cx="2245360" cy="417218"/>
          </a:xfrm>
          <a:custGeom>
            <a:avLst/>
            <a:gdLst>
              <a:gd name="connsiteX0" fmla="*/ 0 w 2245360"/>
              <a:gd name="connsiteY0" fmla="*/ 417218 h 417218"/>
              <a:gd name="connsiteX1" fmla="*/ 436880 w 2245360"/>
              <a:gd name="connsiteY1" fmla="*/ 31138 h 417218"/>
              <a:gd name="connsiteX2" fmla="*/ 1239520 w 2245360"/>
              <a:gd name="connsiteY2" fmla="*/ 61618 h 417218"/>
              <a:gd name="connsiteX3" fmla="*/ 2245360 w 2245360"/>
              <a:gd name="connsiteY3" fmla="*/ 366418 h 41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5360" h="417218">
                <a:moveTo>
                  <a:pt x="0" y="417218"/>
                </a:moveTo>
                <a:cubicBezTo>
                  <a:pt x="115146" y="253811"/>
                  <a:pt x="230293" y="90405"/>
                  <a:pt x="436880" y="31138"/>
                </a:cubicBezTo>
                <a:cubicBezTo>
                  <a:pt x="643467" y="-28129"/>
                  <a:pt x="938107" y="5738"/>
                  <a:pt x="1239520" y="61618"/>
                </a:cubicBezTo>
                <a:cubicBezTo>
                  <a:pt x="1540933" y="117498"/>
                  <a:pt x="1893146" y="241958"/>
                  <a:pt x="2245360" y="366418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A2C14B02-7F6D-7211-E27E-653698442322}"/>
              </a:ext>
            </a:extLst>
          </p:cNvPr>
          <p:cNvSpPr/>
          <p:nvPr/>
        </p:nvSpPr>
        <p:spPr>
          <a:xfrm>
            <a:off x="6083794" y="2657728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BF70D30C-8DD1-A39D-E2D8-D6915B33082F}"/>
              </a:ext>
            </a:extLst>
          </p:cNvPr>
          <p:cNvSpPr/>
          <p:nvPr/>
        </p:nvSpPr>
        <p:spPr>
          <a:xfrm>
            <a:off x="6587850" y="2657728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F3CCB57E-07C0-A9AC-71DD-0BF1D7D70EDB}"/>
              </a:ext>
            </a:extLst>
          </p:cNvPr>
          <p:cNvSpPr/>
          <p:nvPr/>
        </p:nvSpPr>
        <p:spPr>
          <a:xfrm>
            <a:off x="6083794" y="331411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749A0AD4-85FD-D348-93C6-388D8C9CF87B}"/>
              </a:ext>
            </a:extLst>
          </p:cNvPr>
          <p:cNvSpPr/>
          <p:nvPr/>
        </p:nvSpPr>
        <p:spPr>
          <a:xfrm>
            <a:off x="6587850" y="331411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B4967119-657E-5B43-1C5E-4C58146DAD54}"/>
              </a:ext>
            </a:extLst>
          </p:cNvPr>
          <p:cNvSpPr/>
          <p:nvPr/>
        </p:nvSpPr>
        <p:spPr>
          <a:xfrm>
            <a:off x="6083794" y="4055382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908C5D42-8CFD-C29E-1C01-D74E59C77266}"/>
              </a:ext>
            </a:extLst>
          </p:cNvPr>
          <p:cNvSpPr/>
          <p:nvPr/>
        </p:nvSpPr>
        <p:spPr>
          <a:xfrm>
            <a:off x="6587850" y="4055382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1EB9DBD-C66D-CB60-EF26-FCB8834CF69B}"/>
              </a:ext>
            </a:extLst>
          </p:cNvPr>
          <p:cNvSpPr txBox="1"/>
          <p:nvPr/>
        </p:nvSpPr>
        <p:spPr>
          <a:xfrm>
            <a:off x="5446574" y="2640901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S1</a:t>
            </a:r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85CEB19F-E864-A5FF-3302-BD6FC4024AFC}"/>
              </a:ext>
            </a:extLst>
          </p:cNvPr>
          <p:cNvSpPr txBox="1"/>
          <p:nvPr/>
        </p:nvSpPr>
        <p:spPr>
          <a:xfrm>
            <a:off x="5446574" y="3301197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S2</a:t>
            </a:r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C4D88467-0D4E-107C-E246-42DAAAC694F6}"/>
              </a:ext>
            </a:extLst>
          </p:cNvPr>
          <p:cNvSpPr txBox="1"/>
          <p:nvPr/>
        </p:nvSpPr>
        <p:spPr>
          <a:xfrm>
            <a:off x="5446574" y="4072664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S3</a:t>
            </a:r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EDE98CC6-5717-60F5-7121-68DC11D755E1}"/>
              </a:ext>
            </a:extLst>
          </p:cNvPr>
          <p:cNvSpPr/>
          <p:nvPr/>
        </p:nvSpPr>
        <p:spPr>
          <a:xfrm>
            <a:off x="5446574" y="2657728"/>
            <a:ext cx="504056" cy="36835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6C0E278-5297-6832-007D-AF2A0080B9E3}"/>
              </a:ext>
            </a:extLst>
          </p:cNvPr>
          <p:cNvSpPr txBox="1"/>
          <p:nvPr/>
        </p:nvSpPr>
        <p:spPr>
          <a:xfrm>
            <a:off x="5408864" y="2228040"/>
            <a:ext cx="182607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Leader (stale)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55" name="任意形状 54">
            <a:extLst>
              <a:ext uri="{FF2B5EF4-FFF2-40B4-BE49-F238E27FC236}">
                <a16:creationId xmlns:a16="http://schemas.microsoft.com/office/drawing/2014/main" id="{A7BB5C91-FA96-00C3-F624-7FE3FFBC94C8}"/>
              </a:ext>
            </a:extLst>
          </p:cNvPr>
          <p:cNvSpPr/>
          <p:nvPr/>
        </p:nvSpPr>
        <p:spPr>
          <a:xfrm>
            <a:off x="5294144" y="3197012"/>
            <a:ext cx="3556000" cy="417218"/>
          </a:xfrm>
          <a:custGeom>
            <a:avLst/>
            <a:gdLst>
              <a:gd name="connsiteX0" fmla="*/ 0 w 2245360"/>
              <a:gd name="connsiteY0" fmla="*/ 417218 h 417218"/>
              <a:gd name="connsiteX1" fmla="*/ 436880 w 2245360"/>
              <a:gd name="connsiteY1" fmla="*/ 31138 h 417218"/>
              <a:gd name="connsiteX2" fmla="*/ 1239520 w 2245360"/>
              <a:gd name="connsiteY2" fmla="*/ 61618 h 417218"/>
              <a:gd name="connsiteX3" fmla="*/ 2245360 w 2245360"/>
              <a:gd name="connsiteY3" fmla="*/ 366418 h 417218"/>
              <a:gd name="connsiteX0" fmla="*/ 0 w 3556000"/>
              <a:gd name="connsiteY0" fmla="*/ 417218 h 417218"/>
              <a:gd name="connsiteX1" fmla="*/ 436880 w 3556000"/>
              <a:gd name="connsiteY1" fmla="*/ 31138 h 417218"/>
              <a:gd name="connsiteX2" fmla="*/ 1239520 w 3556000"/>
              <a:gd name="connsiteY2" fmla="*/ 61618 h 417218"/>
              <a:gd name="connsiteX3" fmla="*/ 3556000 w 3556000"/>
              <a:gd name="connsiteY3" fmla="*/ 112418 h 41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6000" h="417218">
                <a:moveTo>
                  <a:pt x="0" y="417218"/>
                </a:moveTo>
                <a:cubicBezTo>
                  <a:pt x="115146" y="253811"/>
                  <a:pt x="230293" y="90405"/>
                  <a:pt x="436880" y="31138"/>
                </a:cubicBezTo>
                <a:cubicBezTo>
                  <a:pt x="643467" y="-28129"/>
                  <a:pt x="938107" y="5738"/>
                  <a:pt x="1239520" y="61618"/>
                </a:cubicBezTo>
                <a:cubicBezTo>
                  <a:pt x="1540933" y="117498"/>
                  <a:pt x="3203786" y="-12042"/>
                  <a:pt x="3556000" y="112418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93D82258-3E2A-8C04-48B4-3780CF1D807F}"/>
              </a:ext>
            </a:extLst>
          </p:cNvPr>
          <p:cNvSpPr/>
          <p:nvPr/>
        </p:nvSpPr>
        <p:spPr>
          <a:xfrm>
            <a:off x="5450496" y="4095919"/>
            <a:ext cx="504056" cy="368350"/>
          </a:xfrm>
          <a:prstGeom prst="rect">
            <a:avLst/>
          </a:prstGeom>
          <a:noFill/>
          <a:ln w="2857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8ABBF3A-584C-CF50-77D3-103DE21D0C18}"/>
              </a:ext>
            </a:extLst>
          </p:cNvPr>
          <p:cNvSpPr txBox="1"/>
          <p:nvPr/>
        </p:nvSpPr>
        <p:spPr>
          <a:xfrm>
            <a:off x="5353820" y="4586822"/>
            <a:ext cx="182607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Leader (term2)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5574C80B-984E-62F8-18B3-B878782712BB}"/>
              </a:ext>
            </a:extLst>
          </p:cNvPr>
          <p:cNvSpPr txBox="1"/>
          <p:nvPr/>
        </p:nvSpPr>
        <p:spPr>
          <a:xfrm>
            <a:off x="5872303" y="4978608"/>
            <a:ext cx="899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Term 2</a:t>
            </a:r>
            <a:endParaRPr lang="zh-CN" altLang="en-US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CE26F787-6AA0-1DE3-D409-3E7B11AE442A}"/>
              </a:ext>
            </a:extLst>
          </p:cNvPr>
          <p:cNvSpPr/>
          <p:nvPr/>
        </p:nvSpPr>
        <p:spPr>
          <a:xfrm>
            <a:off x="7091906" y="4055382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shi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A8BF87DB-8B48-3824-B402-D373D1B3F8AE}"/>
              </a:ext>
            </a:extLst>
          </p:cNvPr>
          <p:cNvSpPr/>
          <p:nvPr/>
        </p:nvSpPr>
        <p:spPr>
          <a:xfrm>
            <a:off x="7102030" y="3314110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shi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03CCC665-4364-9609-1685-D7F45720F0B9}"/>
              </a:ext>
            </a:extLst>
          </p:cNvPr>
          <p:cNvSpPr/>
          <p:nvPr/>
        </p:nvSpPr>
        <p:spPr>
          <a:xfrm>
            <a:off x="7591946" y="4055382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ret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1B35FDD4-07FB-AAD2-EBBF-D9FE3EEE078C}"/>
              </a:ext>
            </a:extLst>
          </p:cNvPr>
          <p:cNvSpPr/>
          <p:nvPr/>
        </p:nvSpPr>
        <p:spPr>
          <a:xfrm>
            <a:off x="7102030" y="2657728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xxx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6320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6EDE69-0838-A38A-E8CE-38E24B170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crash can cause log to inconsistencies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2B12B8-F80E-5C22-1CA7-D0EFAC621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057" y="4081635"/>
            <a:ext cx="8229600" cy="1519597"/>
          </a:xfrm>
        </p:spPr>
        <p:txBody>
          <a:bodyPr/>
          <a:lstStyle/>
          <a:p>
            <a:r>
              <a:rPr kumimoji="1" lang="en-US" altLang="zh-CN"/>
              <a:t>Raft minimizes special code for repairing inconsistencies </a:t>
            </a:r>
          </a:p>
          <a:p>
            <a:pPr lvl="1"/>
            <a:r>
              <a:rPr kumimoji="1" lang="en-US" altLang="zh-CN"/>
              <a:t>Leaders assume its log is correct </a:t>
            </a:r>
          </a:p>
          <a:p>
            <a:pPr lvl="1"/>
            <a:r>
              <a:rPr kumimoji="1" lang="en-US" altLang="zh-CN"/>
              <a:t>Normal operation will repair all inconsistencies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1F8462-4D48-5AE2-3726-82130F6E9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FB054F9-1B82-A4FA-1F6E-54B396B63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57" y="1086487"/>
            <a:ext cx="7772400" cy="283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458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8C7A17-C7FF-5242-BBE1-6788E92DA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Consistency of the log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6CE9D9-E1FA-AB43-80DC-2764F4F47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/>
          <a:lstStyle/>
          <a:p>
            <a:r>
              <a:rPr kumimoji="1" lang="en" altLang="zh-CN" dirty="0"/>
              <a:t>High level of </a:t>
            </a:r>
            <a:r>
              <a:rPr kumimoji="1" lang="en" altLang="zh-CN" dirty="0">
                <a:highlight>
                  <a:srgbClr val="FFFF00"/>
                </a:highlight>
              </a:rPr>
              <a:t>coherency</a:t>
            </a:r>
            <a:r>
              <a:rPr kumimoji="1" lang="en" altLang="zh-CN" dirty="0"/>
              <a:t> between logs </a:t>
            </a:r>
            <a:r>
              <a:rPr kumimoji="1" lang="en" altLang="zh-CN" dirty="0">
                <a:highlight>
                  <a:srgbClr val="FFFF00"/>
                </a:highlight>
              </a:rPr>
              <a:t>maintained by the raft</a:t>
            </a:r>
            <a:r>
              <a:rPr kumimoji="1" lang="en" altLang="zh-CN" dirty="0"/>
              <a:t>:</a:t>
            </a:r>
          </a:p>
          <a:p>
            <a:pPr lvl="1"/>
            <a:r>
              <a:rPr kumimoji="1" lang="en-US" altLang="zh-CN" dirty="0"/>
              <a:t>If log entries on different servers have the same index &amp; term </a:t>
            </a:r>
          </a:p>
          <a:p>
            <a:pPr lvl="2"/>
            <a:r>
              <a:rPr kumimoji="1" lang="en-US" altLang="zh-CN" sz="1800" dirty="0"/>
              <a:t>They store the same command </a:t>
            </a:r>
          </a:p>
          <a:p>
            <a:pPr lvl="2"/>
            <a:r>
              <a:rPr kumimoji="1" lang="en" altLang="zh-CN" sz="1800" dirty="0"/>
              <a:t>The logs are identical in all preceding entries</a:t>
            </a:r>
          </a:p>
          <a:p>
            <a:pPr lvl="2"/>
            <a:endParaRPr kumimoji="1" lang="en-US" altLang="zh-CN" dirty="0"/>
          </a:p>
          <a:p>
            <a:pPr lvl="2"/>
            <a:endParaRPr kumimoji="1" lang="en-US" altLang="zh-CN" dirty="0"/>
          </a:p>
          <a:p>
            <a:pPr lvl="2"/>
            <a:endParaRPr kumimoji="1" lang="en-US" altLang="zh-CN" dirty="0"/>
          </a:p>
          <a:p>
            <a:pPr lvl="2"/>
            <a:endParaRPr kumimoji="1" lang="en-US" altLang="zh-CN" dirty="0"/>
          </a:p>
          <a:p>
            <a:r>
              <a:rPr lang="en-US" altLang="zh-CN" dirty="0"/>
              <a:t>If a given entry is committed, all preceding entries are also committed</a:t>
            </a:r>
          </a:p>
          <a:p>
            <a:pPr lvl="1"/>
            <a:r>
              <a:rPr kumimoji="1" lang="en-US" altLang="zh-CN" dirty="0"/>
              <a:t>Note that not all log entries are committed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B237CE-4EDE-0D4A-AA01-4C52B19FE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685FE7-200C-5745-AAC9-BE7C48A0E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2785492"/>
            <a:ext cx="2984500" cy="1587500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9B304AEB-65A7-3C43-87A1-701F6CC3D209}"/>
              </a:ext>
            </a:extLst>
          </p:cNvPr>
          <p:cNvGrpSpPr/>
          <p:nvPr/>
        </p:nvGrpSpPr>
        <p:grpSpPr>
          <a:xfrm>
            <a:off x="6276854" y="212009"/>
            <a:ext cx="2686291" cy="747309"/>
            <a:chOff x="911200" y="1040360"/>
            <a:chExt cx="2686291" cy="747309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22CE7CD-A916-1348-88C7-7E98AF9D2E0E}"/>
                </a:ext>
              </a:extLst>
            </p:cNvPr>
            <p:cNvSpPr/>
            <p:nvPr/>
          </p:nvSpPr>
          <p:spPr>
            <a:xfrm>
              <a:off x="912507" y="1040360"/>
              <a:ext cx="2684984" cy="74730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2972ED9-77F0-D34C-A636-07A0939BE7BF}"/>
                </a:ext>
              </a:extLst>
            </p:cNvPr>
            <p:cNvSpPr/>
            <p:nvPr/>
          </p:nvSpPr>
          <p:spPr>
            <a:xfrm>
              <a:off x="911200" y="1092301"/>
              <a:ext cx="26849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>
                  <a:cs typeface="Consolas" panose="020B0609020204030204" pitchFamily="49" charset="0"/>
                </a:rPr>
                <a:t>Question: how to achieve this property? </a:t>
              </a:r>
              <a:endParaRPr lang="zh-CN" altLang="en-US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41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C7B5E-35FD-6A49-95AC-7E63623B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err="1">
                <a:latin typeface="Consolas" panose="020B0609020204030204" pitchFamily="49" charset="0"/>
                <a:cs typeface="Consolas" panose="020B0609020204030204" pitchFamily="49" charset="0"/>
              </a:rPr>
              <a:t>AppendEntries</a:t>
            </a:r>
            <a:r>
              <a:rPr kumimoji="1" lang="en" altLang="zh-CN"/>
              <a:t> consistency checks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7FD8B9-A498-4443-ADFD-533CECEAC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016224"/>
          </a:xfrm>
        </p:spPr>
        <p:txBody>
          <a:bodyPr/>
          <a:lstStyle/>
          <a:p>
            <a:r>
              <a:rPr kumimoji="1" lang="en-US" altLang="zh-CN"/>
              <a:t>Each</a:t>
            </a:r>
            <a:r>
              <a:rPr kumimoji="1" lang="zh-CN" altLang="en-US"/>
              <a:t> </a:t>
            </a:r>
            <a:r>
              <a:rPr kumimoji="1" lang="en-US" altLang="zh-CN"/>
              <a:t>RPC argument contains </a:t>
            </a:r>
          </a:p>
          <a:p>
            <a:pPr lvl="1"/>
            <a:r>
              <a:rPr kumimoji="1" lang="en-US" altLang="zh-CN"/>
              <a:t>Append index, term, </a:t>
            </a:r>
            <a:r>
              <a:rPr lang="en-US" altLang="zh-CN" b="1"/>
              <a:t>term of entry preceding new ones</a:t>
            </a:r>
          </a:p>
          <a:p>
            <a:r>
              <a:rPr kumimoji="1" lang="en-US" altLang="zh-CN"/>
              <a:t>Follower checks whether it has the </a:t>
            </a:r>
            <a:r>
              <a:rPr kumimoji="1" lang="en-US" altLang="zh-CN">
                <a:highlight>
                  <a:srgbClr val="FFFF00"/>
                </a:highlight>
              </a:rPr>
              <a:t>matching</a:t>
            </a:r>
            <a:r>
              <a:rPr kumimoji="1" lang="en-US" altLang="zh-CN"/>
              <a:t> entry</a:t>
            </a:r>
          </a:p>
          <a:p>
            <a:pPr lvl="1"/>
            <a:r>
              <a:rPr kumimoji="1" lang="en-US" altLang="zh-CN"/>
              <a:t>Otherwise, it rejects the request </a:t>
            </a:r>
          </a:p>
          <a:p>
            <a:pPr lvl="1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A99A57-6494-6B4E-898B-C86D5B73D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B6AE9BBF-95B5-9E46-ADBD-2A4DB30B2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24" y="3026894"/>
            <a:ext cx="7308552" cy="2338737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EB9D49BA-22E7-6445-AF07-40984577A630}"/>
              </a:ext>
            </a:extLst>
          </p:cNvPr>
          <p:cNvGrpSpPr/>
          <p:nvPr/>
        </p:nvGrpSpPr>
        <p:grpSpPr>
          <a:xfrm>
            <a:off x="6188299" y="387828"/>
            <a:ext cx="2686291" cy="975271"/>
            <a:chOff x="911200" y="1040360"/>
            <a:chExt cx="2686291" cy="975271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68954F1-5B72-2A45-9E65-90416FEF60B5}"/>
                </a:ext>
              </a:extLst>
            </p:cNvPr>
            <p:cNvSpPr/>
            <p:nvPr/>
          </p:nvSpPr>
          <p:spPr>
            <a:xfrm>
              <a:off x="912507" y="1040360"/>
              <a:ext cx="2684984" cy="74730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F5AFC2D-B541-B846-9A91-555231D43711}"/>
                </a:ext>
              </a:extLst>
            </p:cNvPr>
            <p:cNvSpPr/>
            <p:nvPr/>
          </p:nvSpPr>
          <p:spPr>
            <a:xfrm>
              <a:off x="911200" y="1092301"/>
              <a:ext cx="268498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>
                  <a:cs typeface="Consolas" panose="020B0609020204030204" pitchFamily="49" charset="0"/>
                </a:rPr>
                <a:t>Implements an induction step, ensures coherency</a:t>
              </a:r>
            </a:p>
            <a:p>
              <a:r>
                <a:rPr kumimoji="1" lang="en-US" altLang="zh-CN">
                  <a:cs typeface="Consolas" panose="020B0609020204030204" pitchFamily="49" charset="0"/>
                </a:rPr>
                <a:t> </a:t>
              </a:r>
              <a:endParaRPr lang="zh-CN" altLang="en-US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8162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B4F951-983D-5B46-BFC7-F8E71AD25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can rejection happens? Leader changes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3877F9-D0E0-4E45-B3D7-EEC3ED80C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At beginning of new leader’s term:</a:t>
            </a:r>
          </a:p>
          <a:p>
            <a:pPr lvl="1"/>
            <a:r>
              <a:rPr lang="en-US" altLang="zh-CN" dirty="0"/>
              <a:t>Old leader may have left entries partially replicated</a:t>
            </a:r>
          </a:p>
          <a:p>
            <a:r>
              <a:rPr lang="en-US" altLang="zh-CN" dirty="0"/>
              <a:t>No special steps by new leader: just start normal operation, w/ different position </a:t>
            </a:r>
          </a:p>
          <a:p>
            <a:pPr lvl="1"/>
            <a:r>
              <a:rPr lang="en-US" altLang="zh-CN" dirty="0">
                <a:highlight>
                  <a:srgbClr val="FFFF00"/>
                </a:highlight>
              </a:rPr>
              <a:t>Leader’s log is “the truth”</a:t>
            </a:r>
          </a:p>
          <a:p>
            <a:pPr lvl="1"/>
            <a:r>
              <a:rPr lang="en-US" altLang="zh-CN" dirty="0"/>
              <a:t>Will eventually make follower’s logs identical to leader’s (overwrite the divergent log entries with the leader’s ones) </a:t>
            </a:r>
          </a:p>
          <a:p>
            <a:r>
              <a:rPr lang="en-US" altLang="zh-CN" dirty="0"/>
              <a:t>The rejected entries will be overwritten by the leader’s log entry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E49DBE-BB82-6D41-AEE6-301D00D87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1428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C7B5E-35FD-6A49-95AC-7E63623B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>
                <a:latin typeface="+mj-lt"/>
                <a:cs typeface="Consolas" panose="020B0609020204030204" pitchFamily="49" charset="0"/>
              </a:rPr>
              <a:t>Handle rejections </a:t>
            </a:r>
            <a:endParaRPr kumimoji="1" lang="zh-CN" altLang="en-US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7FD8B9-A498-4443-ADFD-533CECEAC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016224"/>
          </a:xfrm>
        </p:spPr>
        <p:txBody>
          <a:bodyPr/>
          <a:lstStyle/>
          <a:p>
            <a:r>
              <a:rPr kumimoji="1" lang="en-US" altLang="zh-CN"/>
              <a:t>In this example, the leader will </a:t>
            </a:r>
          </a:p>
          <a:p>
            <a:pPr lvl="1"/>
            <a:r>
              <a:rPr kumimoji="1" lang="en-US" altLang="zh-CN"/>
              <a:t>Overwrite index 4 with [2 mov] with </a:t>
            </a:r>
            <a:r>
              <a:rPr kumimoji="1" lang="en-US" altLang="zh-CN" err="1"/>
              <a:t>AppendEntries</a:t>
            </a:r>
            <a:r>
              <a:rPr kumimoji="1" lang="en-US" altLang="zh-CN"/>
              <a:t> </a:t>
            </a:r>
          </a:p>
          <a:p>
            <a:pPr lvl="1"/>
            <a:r>
              <a:rPr kumimoji="1" lang="en-US" altLang="zh-CN"/>
              <a:t>Then append entry [3 </a:t>
            </a:r>
            <a:r>
              <a:rPr kumimoji="1" lang="en-US" altLang="zh-CN" err="1"/>
              <a:t>jmp</a:t>
            </a:r>
            <a:r>
              <a:rPr kumimoji="1" lang="en-US" altLang="zh-CN"/>
              <a:t>] to the end of the follower </a:t>
            </a:r>
          </a:p>
          <a:p>
            <a:pPr lvl="1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A99A57-6494-6B4E-898B-C86D5B73D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B9D49BA-22E7-6445-AF07-40984577A630}"/>
              </a:ext>
            </a:extLst>
          </p:cNvPr>
          <p:cNvGrpSpPr/>
          <p:nvPr/>
        </p:nvGrpSpPr>
        <p:grpSpPr>
          <a:xfrm>
            <a:off x="6188299" y="387828"/>
            <a:ext cx="2686291" cy="975271"/>
            <a:chOff x="911200" y="1040360"/>
            <a:chExt cx="2686291" cy="975271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68954F1-5B72-2A45-9E65-90416FEF60B5}"/>
                </a:ext>
              </a:extLst>
            </p:cNvPr>
            <p:cNvSpPr/>
            <p:nvPr/>
          </p:nvSpPr>
          <p:spPr>
            <a:xfrm>
              <a:off x="912507" y="1040360"/>
              <a:ext cx="2684984" cy="74730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F5AFC2D-B541-B846-9A91-555231D43711}"/>
                </a:ext>
              </a:extLst>
            </p:cNvPr>
            <p:cNvSpPr/>
            <p:nvPr/>
          </p:nvSpPr>
          <p:spPr>
            <a:xfrm>
              <a:off x="911200" y="1092301"/>
              <a:ext cx="268498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>
                  <a:cs typeface="Consolas" panose="020B0609020204030204" pitchFamily="49" charset="0"/>
                </a:rPr>
                <a:t>Implements an induction step, ensures coherency</a:t>
              </a:r>
            </a:p>
            <a:p>
              <a:r>
                <a:rPr kumimoji="1" lang="en-US" altLang="zh-CN">
                  <a:cs typeface="Consolas" panose="020B0609020204030204" pitchFamily="49" charset="0"/>
                </a:rPr>
                <a:t> </a:t>
              </a:r>
              <a:endParaRPr lang="zh-CN" altLang="en-US">
                <a:cs typeface="Consolas" panose="020B0609020204030204" pitchFamily="49" charset="0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E10DB092-DD51-F0A4-BB66-8965737D84C2}"/>
              </a:ext>
            </a:extLst>
          </p:cNvPr>
          <p:cNvSpPr/>
          <p:nvPr/>
        </p:nvSpPr>
        <p:spPr>
          <a:xfrm>
            <a:off x="1367642" y="276029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D3AE9F4-F89F-6026-5C93-51ABD033A303}"/>
              </a:ext>
            </a:extLst>
          </p:cNvPr>
          <p:cNvSpPr/>
          <p:nvPr/>
        </p:nvSpPr>
        <p:spPr>
          <a:xfrm>
            <a:off x="1871698" y="276029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C2A7310-41C0-9407-4BD4-2D18A6CAC296}"/>
              </a:ext>
            </a:extLst>
          </p:cNvPr>
          <p:cNvSpPr/>
          <p:nvPr/>
        </p:nvSpPr>
        <p:spPr>
          <a:xfrm>
            <a:off x="2375754" y="2760289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ret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C8DF2B1-B636-08CC-B530-7C095FC17667}"/>
              </a:ext>
            </a:extLst>
          </p:cNvPr>
          <p:cNvSpPr/>
          <p:nvPr/>
        </p:nvSpPr>
        <p:spPr>
          <a:xfrm>
            <a:off x="2879810" y="2760289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mov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EF0B4D0-2C5B-087C-B0FE-061FC691F601}"/>
              </a:ext>
            </a:extLst>
          </p:cNvPr>
          <p:cNvSpPr/>
          <p:nvPr/>
        </p:nvSpPr>
        <p:spPr>
          <a:xfrm>
            <a:off x="3387588" y="2760289"/>
            <a:ext cx="504056" cy="419083"/>
          </a:xfrm>
          <a:prstGeom prst="rect">
            <a:avLst/>
          </a:prstGeom>
          <a:solidFill>
            <a:srgbClr val="CCDAF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jmp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274DD1E-0CCD-2E1A-DF00-DF398367F96D}"/>
              </a:ext>
            </a:extLst>
          </p:cNvPr>
          <p:cNvSpPr/>
          <p:nvPr/>
        </p:nvSpPr>
        <p:spPr>
          <a:xfrm>
            <a:off x="1367642" y="352367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E9E7FFC-257F-F58C-D3B5-89E15F0999DC}"/>
              </a:ext>
            </a:extLst>
          </p:cNvPr>
          <p:cNvSpPr/>
          <p:nvPr/>
        </p:nvSpPr>
        <p:spPr>
          <a:xfrm>
            <a:off x="1871698" y="352367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14098D7-6E9C-EE89-668B-0E2893AD220F}"/>
              </a:ext>
            </a:extLst>
          </p:cNvPr>
          <p:cNvSpPr/>
          <p:nvPr/>
        </p:nvSpPr>
        <p:spPr>
          <a:xfrm>
            <a:off x="2375754" y="3523669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ret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57B4839-1405-81BB-2F0F-D6AE42816F80}"/>
              </a:ext>
            </a:extLst>
          </p:cNvPr>
          <p:cNvSpPr/>
          <p:nvPr/>
        </p:nvSpPr>
        <p:spPr>
          <a:xfrm>
            <a:off x="2879810" y="3523669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shi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18D1A388-81F6-AD3A-A901-951D09023B68}"/>
              </a:ext>
            </a:extLst>
          </p:cNvPr>
          <p:cNvSpPr/>
          <p:nvPr/>
        </p:nvSpPr>
        <p:spPr>
          <a:xfrm>
            <a:off x="3475124" y="3009455"/>
            <a:ext cx="812698" cy="784698"/>
          </a:xfrm>
          <a:custGeom>
            <a:avLst/>
            <a:gdLst>
              <a:gd name="connsiteX0" fmla="*/ 603115 w 812698"/>
              <a:gd name="connsiteY0" fmla="*/ 0 h 784698"/>
              <a:gd name="connsiteX1" fmla="*/ 778213 w 812698"/>
              <a:gd name="connsiteY1" fmla="*/ 376136 h 784698"/>
              <a:gd name="connsiteX2" fmla="*/ 0 w 812698"/>
              <a:gd name="connsiteY2" fmla="*/ 784698 h 784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2698" h="784698">
                <a:moveTo>
                  <a:pt x="603115" y="0"/>
                </a:moveTo>
                <a:cubicBezTo>
                  <a:pt x="740923" y="122676"/>
                  <a:pt x="878732" y="245353"/>
                  <a:pt x="778213" y="376136"/>
                </a:cubicBezTo>
                <a:cubicBezTo>
                  <a:pt x="677694" y="506919"/>
                  <a:pt x="338847" y="645808"/>
                  <a:pt x="0" y="78469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75B4C36-C5BA-DBFD-2214-1E85AAED8CD1}"/>
              </a:ext>
            </a:extLst>
          </p:cNvPr>
          <p:cNvSpPr txBox="1"/>
          <p:nvPr/>
        </p:nvSpPr>
        <p:spPr>
          <a:xfrm>
            <a:off x="772328" y="2760289"/>
            <a:ext cx="47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</a:t>
            </a:r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2D41819-F177-FE7C-AF85-06A416C96F19}"/>
              </a:ext>
            </a:extLst>
          </p:cNvPr>
          <p:cNvSpPr txBox="1"/>
          <p:nvPr/>
        </p:nvSpPr>
        <p:spPr>
          <a:xfrm>
            <a:off x="769147" y="3543665"/>
            <a:ext cx="47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F</a:t>
            </a:r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822C084-B22D-7374-AD44-C4F3417C4ABE}"/>
              </a:ext>
            </a:extLst>
          </p:cNvPr>
          <p:cNvSpPr/>
          <p:nvPr/>
        </p:nvSpPr>
        <p:spPr>
          <a:xfrm>
            <a:off x="5364088" y="275854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4551156-E337-0A80-5E33-9F1C88E3F631}"/>
              </a:ext>
            </a:extLst>
          </p:cNvPr>
          <p:cNvSpPr/>
          <p:nvPr/>
        </p:nvSpPr>
        <p:spPr>
          <a:xfrm>
            <a:off x="5868144" y="275854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341C4EA-B240-63E2-407E-4E2B161AE550}"/>
              </a:ext>
            </a:extLst>
          </p:cNvPr>
          <p:cNvSpPr/>
          <p:nvPr/>
        </p:nvSpPr>
        <p:spPr>
          <a:xfrm>
            <a:off x="6372200" y="2758539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ret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9D39B94-7C3F-F51C-AD3D-F1B20623CE05}"/>
              </a:ext>
            </a:extLst>
          </p:cNvPr>
          <p:cNvSpPr/>
          <p:nvPr/>
        </p:nvSpPr>
        <p:spPr>
          <a:xfrm>
            <a:off x="6876256" y="2758539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mov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CD7294F-3B6E-5A8B-0CD5-8662BB9CDD4A}"/>
              </a:ext>
            </a:extLst>
          </p:cNvPr>
          <p:cNvSpPr/>
          <p:nvPr/>
        </p:nvSpPr>
        <p:spPr>
          <a:xfrm>
            <a:off x="7384034" y="2758539"/>
            <a:ext cx="504056" cy="419083"/>
          </a:xfrm>
          <a:prstGeom prst="rect">
            <a:avLst/>
          </a:prstGeom>
          <a:solidFill>
            <a:srgbClr val="CCDAF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jmp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8D24AB1-CADF-05B5-AD14-70F8AFA5C7D8}"/>
              </a:ext>
            </a:extLst>
          </p:cNvPr>
          <p:cNvSpPr/>
          <p:nvPr/>
        </p:nvSpPr>
        <p:spPr>
          <a:xfrm>
            <a:off x="5364088" y="352192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106D5BF-9C19-C37E-BE5F-864F0D205CD0}"/>
              </a:ext>
            </a:extLst>
          </p:cNvPr>
          <p:cNvSpPr/>
          <p:nvPr/>
        </p:nvSpPr>
        <p:spPr>
          <a:xfrm>
            <a:off x="5868144" y="352192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D16A2A1-F060-6CCA-5916-231E011301C0}"/>
              </a:ext>
            </a:extLst>
          </p:cNvPr>
          <p:cNvSpPr/>
          <p:nvPr/>
        </p:nvSpPr>
        <p:spPr>
          <a:xfrm>
            <a:off x="6372200" y="3521919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ret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A311FB7-0651-8A6D-159B-0A320EE7BD25}"/>
              </a:ext>
            </a:extLst>
          </p:cNvPr>
          <p:cNvSpPr/>
          <p:nvPr/>
        </p:nvSpPr>
        <p:spPr>
          <a:xfrm>
            <a:off x="6876256" y="3521919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shi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41DCA10-50D7-1C6A-41BE-87CEFC61DF38}"/>
              </a:ext>
            </a:extLst>
          </p:cNvPr>
          <p:cNvSpPr txBox="1"/>
          <p:nvPr/>
        </p:nvSpPr>
        <p:spPr>
          <a:xfrm>
            <a:off x="4768774" y="2758539"/>
            <a:ext cx="47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</a:t>
            </a:r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A9E1CA0-5E4F-1289-1F20-24C6338A0579}"/>
              </a:ext>
            </a:extLst>
          </p:cNvPr>
          <p:cNvSpPr txBox="1"/>
          <p:nvPr/>
        </p:nvSpPr>
        <p:spPr>
          <a:xfrm>
            <a:off x="4765593" y="3541915"/>
            <a:ext cx="47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F</a:t>
            </a:r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65F2CF-3B07-20C9-FF22-429BF2CD6068}"/>
              </a:ext>
            </a:extLst>
          </p:cNvPr>
          <p:cNvSpPr/>
          <p:nvPr/>
        </p:nvSpPr>
        <p:spPr>
          <a:xfrm>
            <a:off x="6884390" y="3517039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mov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32" name="任意形状 31">
            <a:extLst>
              <a:ext uri="{FF2B5EF4-FFF2-40B4-BE49-F238E27FC236}">
                <a16:creationId xmlns:a16="http://schemas.microsoft.com/office/drawing/2014/main" id="{5D99CDF3-867A-6384-18CF-72A3E217F035}"/>
              </a:ext>
            </a:extLst>
          </p:cNvPr>
          <p:cNvSpPr/>
          <p:nvPr/>
        </p:nvSpPr>
        <p:spPr>
          <a:xfrm>
            <a:off x="7151665" y="3052750"/>
            <a:ext cx="305948" cy="564205"/>
          </a:xfrm>
          <a:custGeom>
            <a:avLst/>
            <a:gdLst>
              <a:gd name="connsiteX0" fmla="*/ 0 w 305948"/>
              <a:gd name="connsiteY0" fmla="*/ 0 h 564205"/>
              <a:gd name="connsiteX1" fmla="*/ 304800 w 305948"/>
              <a:gd name="connsiteY1" fmla="*/ 298315 h 564205"/>
              <a:gd name="connsiteX2" fmla="*/ 84306 w 305948"/>
              <a:gd name="connsiteY2" fmla="*/ 564205 h 56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948" h="564205">
                <a:moveTo>
                  <a:pt x="0" y="0"/>
                </a:moveTo>
                <a:cubicBezTo>
                  <a:pt x="145374" y="102140"/>
                  <a:pt x="290749" y="204281"/>
                  <a:pt x="304800" y="298315"/>
                </a:cubicBezTo>
                <a:cubicBezTo>
                  <a:pt x="318851" y="392349"/>
                  <a:pt x="201578" y="478277"/>
                  <a:pt x="84306" y="56420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4ABFB8D-276F-6A90-A9E2-26AD6FC1C0C4}"/>
              </a:ext>
            </a:extLst>
          </p:cNvPr>
          <p:cNvSpPr/>
          <p:nvPr/>
        </p:nvSpPr>
        <p:spPr>
          <a:xfrm>
            <a:off x="3339730" y="4328921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E13B3DA-3790-97F3-6A33-32E54305CB6D}"/>
              </a:ext>
            </a:extLst>
          </p:cNvPr>
          <p:cNvSpPr/>
          <p:nvPr/>
        </p:nvSpPr>
        <p:spPr>
          <a:xfrm>
            <a:off x="3843786" y="4328921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312C3879-A020-133E-E289-D3FCA983FE14}"/>
              </a:ext>
            </a:extLst>
          </p:cNvPr>
          <p:cNvSpPr/>
          <p:nvPr/>
        </p:nvSpPr>
        <p:spPr>
          <a:xfrm>
            <a:off x="4347842" y="432892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ret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F2CAACB-4387-642D-D743-AAAB50AB124B}"/>
              </a:ext>
            </a:extLst>
          </p:cNvPr>
          <p:cNvSpPr/>
          <p:nvPr/>
        </p:nvSpPr>
        <p:spPr>
          <a:xfrm>
            <a:off x="4851898" y="4328920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mov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B6DA410-0CC1-09F4-DF37-DD4E3A582B33}"/>
              </a:ext>
            </a:extLst>
          </p:cNvPr>
          <p:cNvSpPr/>
          <p:nvPr/>
        </p:nvSpPr>
        <p:spPr>
          <a:xfrm>
            <a:off x="5359676" y="4328920"/>
            <a:ext cx="504056" cy="419083"/>
          </a:xfrm>
          <a:prstGeom prst="rect">
            <a:avLst/>
          </a:prstGeom>
          <a:solidFill>
            <a:srgbClr val="CCDAF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jmp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31FF937-7824-66D4-DBED-EBA7089FF667}"/>
              </a:ext>
            </a:extLst>
          </p:cNvPr>
          <p:cNvSpPr/>
          <p:nvPr/>
        </p:nvSpPr>
        <p:spPr>
          <a:xfrm>
            <a:off x="3339730" y="5092301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add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C99C58A-D39E-D1F0-095A-B7D8DD65C2D4}"/>
              </a:ext>
            </a:extLst>
          </p:cNvPr>
          <p:cNvSpPr/>
          <p:nvPr/>
        </p:nvSpPr>
        <p:spPr>
          <a:xfrm>
            <a:off x="3843786" y="5092301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cmp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1B12938-0E16-9B81-DDD7-EF0A0CA505B2}"/>
              </a:ext>
            </a:extLst>
          </p:cNvPr>
          <p:cNvSpPr/>
          <p:nvPr/>
        </p:nvSpPr>
        <p:spPr>
          <a:xfrm>
            <a:off x="4347842" y="509230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ret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04F1DD3C-35DD-DD36-65D8-EE463650533B}"/>
              </a:ext>
            </a:extLst>
          </p:cNvPr>
          <p:cNvSpPr/>
          <p:nvPr/>
        </p:nvSpPr>
        <p:spPr>
          <a:xfrm>
            <a:off x="4851898" y="509230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shi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69A63EC-BE5A-59DA-44F9-7CC990944325}"/>
              </a:ext>
            </a:extLst>
          </p:cNvPr>
          <p:cNvSpPr txBox="1"/>
          <p:nvPr/>
        </p:nvSpPr>
        <p:spPr>
          <a:xfrm>
            <a:off x="2744416" y="4328920"/>
            <a:ext cx="47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</a:t>
            </a:r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46D15F4-FBEF-6CF4-3E12-A4EA3601CFE6}"/>
              </a:ext>
            </a:extLst>
          </p:cNvPr>
          <p:cNvSpPr txBox="1"/>
          <p:nvPr/>
        </p:nvSpPr>
        <p:spPr>
          <a:xfrm>
            <a:off x="2741235" y="5112296"/>
            <a:ext cx="47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F</a:t>
            </a:r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4C94BC72-44B5-D053-D327-0134937923D8}"/>
              </a:ext>
            </a:extLst>
          </p:cNvPr>
          <p:cNvSpPr/>
          <p:nvPr/>
        </p:nvSpPr>
        <p:spPr>
          <a:xfrm>
            <a:off x="4860032" y="5087420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mov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4C473151-140F-D1F5-51A0-98FEE6F2EA97}"/>
              </a:ext>
            </a:extLst>
          </p:cNvPr>
          <p:cNvSpPr/>
          <p:nvPr/>
        </p:nvSpPr>
        <p:spPr>
          <a:xfrm>
            <a:off x="5814224" y="4698252"/>
            <a:ext cx="305948" cy="564205"/>
          </a:xfrm>
          <a:custGeom>
            <a:avLst/>
            <a:gdLst>
              <a:gd name="connsiteX0" fmla="*/ 0 w 305948"/>
              <a:gd name="connsiteY0" fmla="*/ 0 h 564205"/>
              <a:gd name="connsiteX1" fmla="*/ 304800 w 305948"/>
              <a:gd name="connsiteY1" fmla="*/ 298315 h 564205"/>
              <a:gd name="connsiteX2" fmla="*/ 84306 w 305948"/>
              <a:gd name="connsiteY2" fmla="*/ 564205 h 56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948" h="564205">
                <a:moveTo>
                  <a:pt x="0" y="0"/>
                </a:moveTo>
                <a:cubicBezTo>
                  <a:pt x="145374" y="102140"/>
                  <a:pt x="290749" y="204281"/>
                  <a:pt x="304800" y="298315"/>
                </a:cubicBezTo>
                <a:cubicBezTo>
                  <a:pt x="318851" y="392349"/>
                  <a:pt x="201578" y="478277"/>
                  <a:pt x="84306" y="56420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F92DEEE6-D86C-DB35-6DB7-B2F6454AEABA}"/>
              </a:ext>
            </a:extLst>
          </p:cNvPr>
          <p:cNvSpPr/>
          <p:nvPr/>
        </p:nvSpPr>
        <p:spPr>
          <a:xfrm>
            <a:off x="5370655" y="5087420"/>
            <a:ext cx="504056" cy="419083"/>
          </a:xfrm>
          <a:prstGeom prst="rect">
            <a:avLst/>
          </a:prstGeom>
          <a:solidFill>
            <a:srgbClr val="CCDAF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kumimoji="1" lang="en-US" altLang="zh-CN" sz="1200" b="1" err="1">
                <a:solidFill>
                  <a:schemeClr val="tx1"/>
                </a:solidFill>
              </a:rPr>
              <a:t>jmp</a:t>
            </a:r>
            <a:endParaRPr kumimoji="1" lang="zh-CN" altLang="en-US" sz="1200" b="1">
              <a:solidFill>
                <a:schemeClr val="tx1"/>
              </a:solidFill>
            </a:endParaRPr>
          </a:p>
        </p:txBody>
      </p:sp>
      <p:cxnSp>
        <p:nvCxnSpPr>
          <p:cNvPr id="53" name="直线连接符 52">
            <a:extLst>
              <a:ext uri="{FF2B5EF4-FFF2-40B4-BE49-F238E27FC236}">
                <a16:creationId xmlns:a16="http://schemas.microsoft.com/office/drawing/2014/main" id="{4BF6FBE3-F46F-53FE-B598-DA0E4AD1A130}"/>
              </a:ext>
            </a:extLst>
          </p:cNvPr>
          <p:cNvCxnSpPr/>
          <p:nvPr/>
        </p:nvCxnSpPr>
        <p:spPr>
          <a:xfrm>
            <a:off x="4022976" y="3395381"/>
            <a:ext cx="180018" cy="256576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连接符 53">
            <a:extLst>
              <a:ext uri="{FF2B5EF4-FFF2-40B4-BE49-F238E27FC236}">
                <a16:creationId xmlns:a16="http://schemas.microsoft.com/office/drawing/2014/main" id="{70D72561-31B8-5845-2933-282C8585297F}"/>
              </a:ext>
            </a:extLst>
          </p:cNvPr>
          <p:cNvCxnSpPr>
            <a:cxnSpLocks/>
          </p:cNvCxnSpPr>
          <p:nvPr/>
        </p:nvCxnSpPr>
        <p:spPr>
          <a:xfrm flipH="1">
            <a:off x="4019254" y="3395381"/>
            <a:ext cx="183740" cy="256576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5D1B922D-833F-3B9F-7E7A-8B7625F4E31A}"/>
              </a:ext>
            </a:extLst>
          </p:cNvPr>
          <p:cNvSpPr txBox="1"/>
          <p:nvPr/>
        </p:nvSpPr>
        <p:spPr>
          <a:xfrm>
            <a:off x="300875" y="2379652"/>
            <a:ext cx="2388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/>
              <a:t>Fail to append case 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15E95C17-CF7A-79AA-858B-5FDEE46F1EE7}"/>
              </a:ext>
            </a:extLst>
          </p:cNvPr>
          <p:cNvSpPr txBox="1"/>
          <p:nvPr/>
        </p:nvSpPr>
        <p:spPr>
          <a:xfrm>
            <a:off x="5058837" y="2377475"/>
            <a:ext cx="3596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/>
              <a:t>Overwrite mismatched entry 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0091689-5C9C-E26B-6FF6-79CE8FB56EC3}"/>
              </a:ext>
            </a:extLst>
          </p:cNvPr>
          <p:cNvSpPr txBox="1"/>
          <p:nvPr/>
        </p:nvSpPr>
        <p:spPr>
          <a:xfrm>
            <a:off x="1156861" y="4616126"/>
            <a:ext cx="1666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/>
              <a:t>Append the new entry</a:t>
            </a:r>
          </a:p>
        </p:txBody>
      </p:sp>
    </p:spTree>
    <p:extLst>
      <p:ext uri="{BB962C8B-B14F-4D97-AF65-F5344CB8AC3E}">
        <p14:creationId xmlns:p14="http://schemas.microsoft.com/office/powerpoint/2010/main" val="42937010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030B4C-1E2A-8244-9733-EA6F21FF0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More on Repairing Follower Logs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6225DA-65F9-254C-A4AC-A8028C93E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971682"/>
            <a:ext cx="8229600" cy="3771636"/>
          </a:xfrm>
        </p:spPr>
        <p:txBody>
          <a:bodyPr/>
          <a:lstStyle/>
          <a:p>
            <a:r>
              <a:rPr lang="en-US" altLang="zh-CN" sz="2000"/>
              <a:t>New leader must make follower logs consistent with its own</a:t>
            </a:r>
          </a:p>
          <a:p>
            <a:pPr lvl="1">
              <a:spcBef>
                <a:spcPts val="300"/>
              </a:spcBef>
            </a:pPr>
            <a:r>
              <a:rPr lang="en-US" altLang="zh-CN"/>
              <a:t>Delete extraneous entries</a:t>
            </a:r>
          </a:p>
          <a:p>
            <a:pPr lvl="1">
              <a:spcBef>
                <a:spcPts val="300"/>
              </a:spcBef>
            </a:pPr>
            <a:r>
              <a:rPr lang="en-US" altLang="zh-CN"/>
              <a:t>Fill in missing entries</a:t>
            </a:r>
          </a:p>
          <a:p>
            <a:pPr>
              <a:spcBef>
                <a:spcPts val="600"/>
              </a:spcBef>
            </a:pPr>
            <a:r>
              <a:rPr lang="en-US" altLang="zh-CN" sz="2000"/>
              <a:t>Leader keeps </a:t>
            </a:r>
            <a:r>
              <a:rPr lang="en-US" altLang="zh-CN" sz="2000" err="1">
                <a:latin typeface="Consolas" panose="020B0609020204030204" pitchFamily="49" charset="0"/>
                <a:cs typeface="Consolas" panose="020B0609020204030204" pitchFamily="49" charset="0"/>
              </a:rPr>
              <a:t>nextIndex</a:t>
            </a:r>
            <a:r>
              <a:rPr lang="en-US" altLang="zh-CN" sz="2000"/>
              <a:t> for each follower:</a:t>
            </a:r>
          </a:p>
          <a:p>
            <a:pPr lvl="1">
              <a:spcBef>
                <a:spcPts val="300"/>
              </a:spcBef>
            </a:pPr>
            <a:r>
              <a:rPr lang="en-US" altLang="zh-CN"/>
              <a:t>Index of next log entry to send to that follower</a:t>
            </a:r>
          </a:p>
          <a:p>
            <a:pPr lvl="1">
              <a:spcBef>
                <a:spcPts val="300"/>
              </a:spcBef>
            </a:pPr>
            <a:r>
              <a:rPr lang="en-US" altLang="zh-CN"/>
              <a:t>Initialized to (1 + leader’s last index)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F69CAE-CF1C-0C40-A69F-814B68782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F65E94A-FE6E-C21E-E34F-397A299F6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146" y="3184968"/>
            <a:ext cx="5462679" cy="230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974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Overwrite can ensure consistency. </a:t>
            </a:r>
          </a:p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But it makes a subtle issue:</a:t>
            </a:r>
          </a:p>
          <a:p>
            <a:pPr algn="ctr"/>
            <a:r>
              <a:rPr lang="en-US" altLang="zh-CN" sz="2600" kern="0" dirty="0">
                <a:solidFill>
                  <a:srgbClr val="C00000"/>
                </a:solidFill>
                <a:ea typeface="+mn-ea"/>
              </a:rPr>
              <a:t>When can we commit a log entry? (Since an appended log entry may be overwritten)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20889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8C8BA-FC88-1E93-5248-601B05B6B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Intuitive result:  replicating on a majority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CCF363-9717-2244-BB52-4614536BB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the log </a:t>
            </a:r>
            <a:r>
              <a:rPr kumimoji="1" lang="en-US" altLang="zh-CN" dirty="0">
                <a:highlight>
                  <a:srgbClr val="FFFF00"/>
                </a:highlight>
              </a:rPr>
              <a:t>is replicated on a majority of servers</a:t>
            </a:r>
            <a:r>
              <a:rPr kumimoji="1" lang="en-US" altLang="zh-CN" dirty="0"/>
              <a:t>, it can be applied on the state machine </a:t>
            </a:r>
          </a:p>
          <a:p>
            <a:pPr lvl="1"/>
            <a:r>
              <a:rPr kumimoji="1" lang="en-US" altLang="zh-CN" dirty="0"/>
              <a:t>Not always true on raft so far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2CB93E-B618-D98E-C984-680F8F8E6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D250D95-DFFB-9993-4EB9-5C818F8EF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830" y="2236459"/>
            <a:ext cx="5461000" cy="3022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7491328A-E8B5-DCB3-BE4B-D9CBA19F2C5A}"/>
              </a:ext>
            </a:extLst>
          </p:cNvPr>
          <p:cNvGrpSpPr/>
          <p:nvPr/>
        </p:nvGrpSpPr>
        <p:grpSpPr>
          <a:xfrm>
            <a:off x="107504" y="3217540"/>
            <a:ext cx="3999920" cy="1060438"/>
            <a:chOff x="912507" y="1361998"/>
            <a:chExt cx="1420968" cy="106043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45AE76F-3881-D348-D96D-E23D3D08A02D}"/>
                </a:ext>
              </a:extLst>
            </p:cNvPr>
            <p:cNvSpPr/>
            <p:nvPr/>
          </p:nvSpPr>
          <p:spPr>
            <a:xfrm>
              <a:off x="912507" y="1361998"/>
              <a:ext cx="1420968" cy="1060438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DE2F080-378A-C5F4-9A10-5E1903BC86DD}"/>
                </a:ext>
              </a:extLst>
            </p:cNvPr>
            <p:cNvSpPr/>
            <p:nvPr/>
          </p:nvSpPr>
          <p:spPr>
            <a:xfrm>
              <a:off x="937790" y="1499106"/>
              <a:ext cx="139568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>
                  <a:cs typeface="Consolas" panose="020B0609020204030204" pitchFamily="49" charset="0"/>
                </a:rPr>
                <a:t>Question: can index 4 be overwritten after appending to S3?  </a:t>
              </a:r>
            </a:p>
            <a:p>
              <a:r>
                <a:rPr kumimoji="1" lang="en-US" altLang="zh-CN">
                  <a:cs typeface="Consolas" panose="020B0609020204030204" pitchFamily="49" charset="0"/>
                </a:rPr>
                <a:t> </a:t>
              </a:r>
              <a:endParaRPr lang="zh-CN" altLang="en-US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22011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CF9A1F-BF01-D5BE-2D42-B8F1C9C32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raft overwriting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241963-4858-AD96-D13B-93C6E0F99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59</a:t>
            </a:fld>
            <a:endParaRPr lang="zh-CN" alt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E2E1FE33-18BA-6B6B-C1AB-8C2C8F792BB7}"/>
              </a:ext>
            </a:extLst>
          </p:cNvPr>
          <p:cNvSpPr/>
          <p:nvPr/>
        </p:nvSpPr>
        <p:spPr>
          <a:xfrm>
            <a:off x="560512" y="20164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B8794B28-FBB1-CF78-39E9-5D21786351EB}"/>
              </a:ext>
            </a:extLst>
          </p:cNvPr>
          <p:cNvSpPr/>
          <p:nvPr/>
        </p:nvSpPr>
        <p:spPr>
          <a:xfrm>
            <a:off x="941512" y="20164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77285815-ED19-1A9B-9D74-7F29A7A2E424}"/>
              </a:ext>
            </a:extLst>
          </p:cNvPr>
          <p:cNvSpPr/>
          <p:nvPr/>
        </p:nvSpPr>
        <p:spPr>
          <a:xfrm>
            <a:off x="560512" y="25498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5C23D18A-E8D8-B691-F9E8-57A40C980CF0}"/>
              </a:ext>
            </a:extLst>
          </p:cNvPr>
          <p:cNvSpPr/>
          <p:nvPr/>
        </p:nvSpPr>
        <p:spPr>
          <a:xfrm>
            <a:off x="941512" y="25498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3A377068-D0A1-642C-6AB7-5483F5B34D89}"/>
              </a:ext>
            </a:extLst>
          </p:cNvPr>
          <p:cNvSpPr/>
          <p:nvPr/>
        </p:nvSpPr>
        <p:spPr>
          <a:xfrm>
            <a:off x="560512" y="30832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0" name="Rectangle 26">
            <a:extLst>
              <a:ext uri="{FF2B5EF4-FFF2-40B4-BE49-F238E27FC236}">
                <a16:creationId xmlns:a16="http://schemas.microsoft.com/office/drawing/2014/main" id="{7A382DE1-1E6F-7C9C-6C99-534035D7C719}"/>
              </a:ext>
            </a:extLst>
          </p:cNvPr>
          <p:cNvSpPr/>
          <p:nvPr/>
        </p:nvSpPr>
        <p:spPr>
          <a:xfrm>
            <a:off x="941512" y="30832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1" name="Rectangle 29">
            <a:extLst>
              <a:ext uri="{FF2B5EF4-FFF2-40B4-BE49-F238E27FC236}">
                <a16:creationId xmlns:a16="http://schemas.microsoft.com/office/drawing/2014/main" id="{3DA3E2C7-67EB-280A-0475-BCA3E7BA0485}"/>
              </a:ext>
            </a:extLst>
          </p:cNvPr>
          <p:cNvSpPr/>
          <p:nvPr/>
        </p:nvSpPr>
        <p:spPr>
          <a:xfrm>
            <a:off x="560512" y="36166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" name="Rectangle 30">
            <a:extLst>
              <a:ext uri="{FF2B5EF4-FFF2-40B4-BE49-F238E27FC236}">
                <a16:creationId xmlns:a16="http://schemas.microsoft.com/office/drawing/2014/main" id="{429C62BC-0F7B-0853-9784-249411E8965E}"/>
              </a:ext>
            </a:extLst>
          </p:cNvPr>
          <p:cNvSpPr/>
          <p:nvPr/>
        </p:nvSpPr>
        <p:spPr>
          <a:xfrm>
            <a:off x="1322512" y="20164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1D6C44F7-36BB-E811-2C8A-0950A95AF5DA}"/>
              </a:ext>
            </a:extLst>
          </p:cNvPr>
          <p:cNvSpPr/>
          <p:nvPr/>
        </p:nvSpPr>
        <p:spPr>
          <a:xfrm>
            <a:off x="941512" y="36166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C02FEE31-42D9-1D55-8FEB-0C7553FF00D0}"/>
              </a:ext>
            </a:extLst>
          </p:cNvPr>
          <p:cNvSpPr/>
          <p:nvPr/>
        </p:nvSpPr>
        <p:spPr>
          <a:xfrm>
            <a:off x="560512" y="41500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5" name="Rectangle 33">
            <a:extLst>
              <a:ext uri="{FF2B5EF4-FFF2-40B4-BE49-F238E27FC236}">
                <a16:creationId xmlns:a16="http://schemas.microsoft.com/office/drawing/2014/main" id="{C99D582E-625A-F2DC-4ED8-1270D9D4CBF1}"/>
              </a:ext>
            </a:extLst>
          </p:cNvPr>
          <p:cNvSpPr/>
          <p:nvPr/>
        </p:nvSpPr>
        <p:spPr>
          <a:xfrm>
            <a:off x="941512" y="41500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6" name="TextBox 45">
            <a:extLst>
              <a:ext uri="{FF2B5EF4-FFF2-40B4-BE49-F238E27FC236}">
                <a16:creationId xmlns:a16="http://schemas.microsoft.com/office/drawing/2014/main" id="{70263A81-E51B-93BE-1E14-52BE06F36F1E}"/>
              </a:ext>
            </a:extLst>
          </p:cNvPr>
          <p:cNvSpPr txBox="1"/>
          <p:nvPr/>
        </p:nvSpPr>
        <p:spPr>
          <a:xfrm>
            <a:off x="179512" y="20684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1</a:t>
            </a:r>
          </a:p>
        </p:txBody>
      </p:sp>
      <p:sp>
        <p:nvSpPr>
          <p:cNvPr id="17" name="TextBox 46">
            <a:extLst>
              <a:ext uri="{FF2B5EF4-FFF2-40B4-BE49-F238E27FC236}">
                <a16:creationId xmlns:a16="http://schemas.microsoft.com/office/drawing/2014/main" id="{E3518037-CAF3-63C1-DB5A-2CB897939886}"/>
              </a:ext>
            </a:extLst>
          </p:cNvPr>
          <p:cNvSpPr txBox="1"/>
          <p:nvPr/>
        </p:nvSpPr>
        <p:spPr>
          <a:xfrm>
            <a:off x="179512" y="26018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2</a:t>
            </a:r>
          </a:p>
        </p:txBody>
      </p:sp>
      <p:sp>
        <p:nvSpPr>
          <p:cNvPr id="18" name="TextBox 47">
            <a:extLst>
              <a:ext uri="{FF2B5EF4-FFF2-40B4-BE49-F238E27FC236}">
                <a16:creationId xmlns:a16="http://schemas.microsoft.com/office/drawing/2014/main" id="{2D4C4700-F86B-DAC6-48F6-7A4E16B3DB9F}"/>
              </a:ext>
            </a:extLst>
          </p:cNvPr>
          <p:cNvSpPr txBox="1"/>
          <p:nvPr/>
        </p:nvSpPr>
        <p:spPr>
          <a:xfrm>
            <a:off x="179512" y="31352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3</a:t>
            </a:r>
          </a:p>
        </p:txBody>
      </p:sp>
      <p:sp>
        <p:nvSpPr>
          <p:cNvPr id="19" name="TextBox 48">
            <a:extLst>
              <a:ext uri="{FF2B5EF4-FFF2-40B4-BE49-F238E27FC236}">
                <a16:creationId xmlns:a16="http://schemas.microsoft.com/office/drawing/2014/main" id="{A738B785-DFAB-7D2C-7B8E-9D53D02626E9}"/>
              </a:ext>
            </a:extLst>
          </p:cNvPr>
          <p:cNvSpPr txBox="1"/>
          <p:nvPr/>
        </p:nvSpPr>
        <p:spPr>
          <a:xfrm>
            <a:off x="179512" y="36686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4</a:t>
            </a:r>
          </a:p>
        </p:txBody>
      </p:sp>
      <p:sp>
        <p:nvSpPr>
          <p:cNvPr id="20" name="TextBox 49">
            <a:extLst>
              <a:ext uri="{FF2B5EF4-FFF2-40B4-BE49-F238E27FC236}">
                <a16:creationId xmlns:a16="http://schemas.microsoft.com/office/drawing/2014/main" id="{0A8D3AC3-FF02-8767-CAD0-64CBCE4D5ED8}"/>
              </a:ext>
            </a:extLst>
          </p:cNvPr>
          <p:cNvSpPr txBox="1"/>
          <p:nvPr/>
        </p:nvSpPr>
        <p:spPr>
          <a:xfrm>
            <a:off x="179512" y="42020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5</a:t>
            </a:r>
          </a:p>
        </p:txBody>
      </p:sp>
      <p:sp>
        <p:nvSpPr>
          <p:cNvPr id="21" name="Rectangle 51">
            <a:extLst>
              <a:ext uri="{FF2B5EF4-FFF2-40B4-BE49-F238E27FC236}">
                <a16:creationId xmlns:a16="http://schemas.microsoft.com/office/drawing/2014/main" id="{FEB8DA63-669F-EC80-2544-6A7E7132C597}"/>
              </a:ext>
            </a:extLst>
          </p:cNvPr>
          <p:cNvSpPr/>
          <p:nvPr/>
        </p:nvSpPr>
        <p:spPr>
          <a:xfrm>
            <a:off x="1322512" y="25498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1D156F65-F8A7-C827-DF4C-5AB0029BCB52}"/>
              </a:ext>
            </a:extLst>
          </p:cNvPr>
          <p:cNvSpPr txBox="1"/>
          <p:nvPr/>
        </p:nvSpPr>
        <p:spPr>
          <a:xfrm>
            <a:off x="611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0B1BEDA4-CAFF-0943-1E03-F96EC6D74EA9}"/>
              </a:ext>
            </a:extLst>
          </p:cNvPr>
          <p:cNvSpPr txBox="1"/>
          <p:nvPr/>
        </p:nvSpPr>
        <p:spPr>
          <a:xfrm>
            <a:off x="992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C14BB7AC-8B0B-55F8-72EE-1702760355B4}"/>
              </a:ext>
            </a:extLst>
          </p:cNvPr>
          <p:cNvSpPr txBox="1"/>
          <p:nvPr/>
        </p:nvSpPr>
        <p:spPr>
          <a:xfrm>
            <a:off x="1373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99EEA12-692D-347E-EAB7-243647D92D77}"/>
              </a:ext>
            </a:extLst>
          </p:cNvPr>
          <p:cNvSpPr txBox="1"/>
          <p:nvPr/>
        </p:nvSpPr>
        <p:spPr>
          <a:xfrm>
            <a:off x="443109" y="1156603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Leader S1</a:t>
            </a:r>
            <a:endParaRPr lang="zh-CN" altLang="en-US"/>
          </a:p>
        </p:txBody>
      </p:sp>
      <p:sp>
        <p:nvSpPr>
          <p:cNvPr id="26" name="Rectangle 51">
            <a:extLst>
              <a:ext uri="{FF2B5EF4-FFF2-40B4-BE49-F238E27FC236}">
                <a16:creationId xmlns:a16="http://schemas.microsoft.com/office/drawing/2014/main" id="{FB05B6FB-7D8C-9B63-1A4E-3A1683A518FD}"/>
              </a:ext>
            </a:extLst>
          </p:cNvPr>
          <p:cNvSpPr/>
          <p:nvPr/>
        </p:nvSpPr>
        <p:spPr>
          <a:xfrm>
            <a:off x="1322512" y="30832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27" name="Rectangle 51">
            <a:extLst>
              <a:ext uri="{FF2B5EF4-FFF2-40B4-BE49-F238E27FC236}">
                <a16:creationId xmlns:a16="http://schemas.microsoft.com/office/drawing/2014/main" id="{275981D8-9D89-A7DB-DA21-644D9FDA056B}"/>
              </a:ext>
            </a:extLst>
          </p:cNvPr>
          <p:cNvSpPr/>
          <p:nvPr/>
        </p:nvSpPr>
        <p:spPr>
          <a:xfrm>
            <a:off x="1322512" y="36166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29" name="Rectangle 30">
            <a:extLst>
              <a:ext uri="{FF2B5EF4-FFF2-40B4-BE49-F238E27FC236}">
                <a16:creationId xmlns:a16="http://schemas.microsoft.com/office/drawing/2014/main" id="{513373E2-76E2-ABDA-A868-578B72461D3A}"/>
              </a:ext>
            </a:extLst>
          </p:cNvPr>
          <p:cNvSpPr/>
          <p:nvPr/>
        </p:nvSpPr>
        <p:spPr>
          <a:xfrm>
            <a:off x="1703512" y="201322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30" name="Rectangle 51">
            <a:extLst>
              <a:ext uri="{FF2B5EF4-FFF2-40B4-BE49-F238E27FC236}">
                <a16:creationId xmlns:a16="http://schemas.microsoft.com/office/drawing/2014/main" id="{67E8107E-D210-3D77-91A4-C2474E070F59}"/>
              </a:ext>
            </a:extLst>
          </p:cNvPr>
          <p:cNvSpPr/>
          <p:nvPr/>
        </p:nvSpPr>
        <p:spPr>
          <a:xfrm>
            <a:off x="1703512" y="254662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31" name="Rectangle 51">
            <a:extLst>
              <a:ext uri="{FF2B5EF4-FFF2-40B4-BE49-F238E27FC236}">
                <a16:creationId xmlns:a16="http://schemas.microsoft.com/office/drawing/2014/main" id="{7316C9EE-0B99-D029-AE07-E2ED77A4A87A}"/>
              </a:ext>
            </a:extLst>
          </p:cNvPr>
          <p:cNvSpPr/>
          <p:nvPr/>
        </p:nvSpPr>
        <p:spPr>
          <a:xfrm>
            <a:off x="1703512" y="308002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32" name="TextBox 8">
            <a:extLst>
              <a:ext uri="{FF2B5EF4-FFF2-40B4-BE49-F238E27FC236}">
                <a16:creationId xmlns:a16="http://schemas.microsoft.com/office/drawing/2014/main" id="{2BA7A3F6-5224-BD89-7D5D-A5D0D142E223}"/>
              </a:ext>
            </a:extLst>
          </p:cNvPr>
          <p:cNvSpPr txBox="1"/>
          <p:nvPr/>
        </p:nvSpPr>
        <p:spPr>
          <a:xfrm>
            <a:off x="1754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33" name="Rectangle 30">
            <a:extLst>
              <a:ext uri="{FF2B5EF4-FFF2-40B4-BE49-F238E27FC236}">
                <a16:creationId xmlns:a16="http://schemas.microsoft.com/office/drawing/2014/main" id="{2016E67C-DAD9-51A1-C48E-0E84B457A9FF}"/>
              </a:ext>
            </a:extLst>
          </p:cNvPr>
          <p:cNvSpPr/>
          <p:nvPr/>
        </p:nvSpPr>
        <p:spPr>
          <a:xfrm>
            <a:off x="2084512" y="201004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8F690BF-7DEE-5FCC-A8FF-587E7FBDC0BE}"/>
              </a:ext>
            </a:extLst>
          </p:cNvPr>
          <p:cNvCxnSpPr>
            <a:cxnSpLocks/>
          </p:cNvCxnSpPr>
          <p:nvPr/>
        </p:nvCxnSpPr>
        <p:spPr>
          <a:xfrm>
            <a:off x="34142" y="5165389"/>
            <a:ext cx="8939336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37A4AF4C-9E92-2FEC-B22E-129B01916C03}"/>
              </a:ext>
            </a:extLst>
          </p:cNvPr>
          <p:cNvSpPr txBox="1"/>
          <p:nvPr/>
        </p:nvSpPr>
        <p:spPr>
          <a:xfrm>
            <a:off x="854271" y="4980723"/>
            <a:ext cx="899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Term 2</a:t>
            </a:r>
            <a:endParaRPr lang="zh-CN" altLang="en-US"/>
          </a:p>
        </p:txBody>
      </p:sp>
      <p:cxnSp>
        <p:nvCxnSpPr>
          <p:cNvPr id="90" name="直线连接符 89">
            <a:extLst>
              <a:ext uri="{FF2B5EF4-FFF2-40B4-BE49-F238E27FC236}">
                <a16:creationId xmlns:a16="http://schemas.microsoft.com/office/drawing/2014/main" id="{8B0C04B8-FE84-D373-E670-065F8EF74A1E}"/>
              </a:ext>
            </a:extLst>
          </p:cNvPr>
          <p:cNvCxnSpPr/>
          <p:nvPr/>
        </p:nvCxnSpPr>
        <p:spPr>
          <a:xfrm>
            <a:off x="2699792" y="1110530"/>
            <a:ext cx="0" cy="4699298"/>
          </a:xfrm>
          <a:prstGeom prst="line">
            <a:avLst/>
          </a:prstGeom>
          <a:ln>
            <a:solidFill>
              <a:schemeClr val="accent6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D2899BA4-556C-FB51-EA25-A2306489D91C}"/>
              </a:ext>
            </a:extLst>
          </p:cNvPr>
          <p:cNvGrpSpPr/>
          <p:nvPr/>
        </p:nvGrpSpPr>
        <p:grpSpPr>
          <a:xfrm>
            <a:off x="2862064" y="1110530"/>
            <a:ext cx="2381601" cy="4239525"/>
            <a:chOff x="2862064" y="1110530"/>
            <a:chExt cx="2381601" cy="4239525"/>
          </a:xfrm>
        </p:grpSpPr>
        <p:sp>
          <p:nvSpPr>
            <p:cNvPr id="61" name="Rectangle 15">
              <a:extLst>
                <a:ext uri="{FF2B5EF4-FFF2-40B4-BE49-F238E27FC236}">
                  <a16:creationId xmlns:a16="http://schemas.microsoft.com/office/drawing/2014/main" id="{55DA5A86-326E-D0F5-D689-9AFCB9A37CF9}"/>
                </a:ext>
              </a:extLst>
            </p:cNvPr>
            <p:cNvSpPr/>
            <p:nvPr/>
          </p:nvSpPr>
          <p:spPr>
            <a:xfrm>
              <a:off x="3243064" y="1970329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1</a:t>
              </a:r>
            </a:p>
          </p:txBody>
        </p:sp>
        <p:sp>
          <p:nvSpPr>
            <p:cNvPr id="62" name="Rectangle 16">
              <a:extLst>
                <a:ext uri="{FF2B5EF4-FFF2-40B4-BE49-F238E27FC236}">
                  <a16:creationId xmlns:a16="http://schemas.microsoft.com/office/drawing/2014/main" id="{5503CFD2-DE3D-C7DA-D1C0-F53F48C44010}"/>
                </a:ext>
              </a:extLst>
            </p:cNvPr>
            <p:cNvSpPr/>
            <p:nvPr/>
          </p:nvSpPr>
          <p:spPr>
            <a:xfrm>
              <a:off x="3624064" y="1970329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1</a:t>
              </a:r>
            </a:p>
          </p:txBody>
        </p:sp>
        <p:sp>
          <p:nvSpPr>
            <p:cNvPr id="63" name="Rectangle 17">
              <a:extLst>
                <a:ext uri="{FF2B5EF4-FFF2-40B4-BE49-F238E27FC236}">
                  <a16:creationId xmlns:a16="http://schemas.microsoft.com/office/drawing/2014/main" id="{1DA248E9-B0DE-CEBD-6045-D2A4BAA8A231}"/>
                </a:ext>
              </a:extLst>
            </p:cNvPr>
            <p:cNvSpPr/>
            <p:nvPr/>
          </p:nvSpPr>
          <p:spPr>
            <a:xfrm>
              <a:off x="3243064" y="2503729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1</a:t>
              </a:r>
            </a:p>
          </p:txBody>
        </p:sp>
        <p:sp>
          <p:nvSpPr>
            <p:cNvPr id="64" name="Rectangle 18">
              <a:extLst>
                <a:ext uri="{FF2B5EF4-FFF2-40B4-BE49-F238E27FC236}">
                  <a16:creationId xmlns:a16="http://schemas.microsoft.com/office/drawing/2014/main" id="{5556D637-7078-B022-24F8-9EFBB594E9F1}"/>
                </a:ext>
              </a:extLst>
            </p:cNvPr>
            <p:cNvSpPr/>
            <p:nvPr/>
          </p:nvSpPr>
          <p:spPr>
            <a:xfrm>
              <a:off x="3624064" y="2503729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1</a:t>
              </a:r>
            </a:p>
          </p:txBody>
        </p:sp>
        <p:sp>
          <p:nvSpPr>
            <p:cNvPr id="65" name="Rectangle 25">
              <a:extLst>
                <a:ext uri="{FF2B5EF4-FFF2-40B4-BE49-F238E27FC236}">
                  <a16:creationId xmlns:a16="http://schemas.microsoft.com/office/drawing/2014/main" id="{913F81FE-7CB4-AA2E-C861-35F774E11546}"/>
                </a:ext>
              </a:extLst>
            </p:cNvPr>
            <p:cNvSpPr/>
            <p:nvPr/>
          </p:nvSpPr>
          <p:spPr>
            <a:xfrm>
              <a:off x="3243064" y="3037129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1</a:t>
              </a:r>
            </a:p>
          </p:txBody>
        </p:sp>
        <p:sp>
          <p:nvSpPr>
            <p:cNvPr id="66" name="Rectangle 26">
              <a:extLst>
                <a:ext uri="{FF2B5EF4-FFF2-40B4-BE49-F238E27FC236}">
                  <a16:creationId xmlns:a16="http://schemas.microsoft.com/office/drawing/2014/main" id="{10449138-022B-16E0-53C1-8D0AADF8E27E}"/>
                </a:ext>
              </a:extLst>
            </p:cNvPr>
            <p:cNvSpPr/>
            <p:nvPr/>
          </p:nvSpPr>
          <p:spPr>
            <a:xfrm>
              <a:off x="3624064" y="3037129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1</a:t>
              </a:r>
            </a:p>
          </p:txBody>
        </p:sp>
        <p:sp>
          <p:nvSpPr>
            <p:cNvPr id="67" name="Rectangle 29">
              <a:extLst>
                <a:ext uri="{FF2B5EF4-FFF2-40B4-BE49-F238E27FC236}">
                  <a16:creationId xmlns:a16="http://schemas.microsoft.com/office/drawing/2014/main" id="{D3DD2685-DDEF-15A1-A74A-599A05260224}"/>
                </a:ext>
              </a:extLst>
            </p:cNvPr>
            <p:cNvSpPr/>
            <p:nvPr/>
          </p:nvSpPr>
          <p:spPr>
            <a:xfrm>
              <a:off x="3243064" y="3570529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1</a:t>
              </a:r>
            </a:p>
          </p:txBody>
        </p:sp>
        <p:sp>
          <p:nvSpPr>
            <p:cNvPr id="68" name="Rectangle 30">
              <a:extLst>
                <a:ext uri="{FF2B5EF4-FFF2-40B4-BE49-F238E27FC236}">
                  <a16:creationId xmlns:a16="http://schemas.microsoft.com/office/drawing/2014/main" id="{E0431588-0C14-9F5B-6441-0C5B42BDE884}"/>
                </a:ext>
              </a:extLst>
            </p:cNvPr>
            <p:cNvSpPr/>
            <p:nvPr/>
          </p:nvSpPr>
          <p:spPr>
            <a:xfrm>
              <a:off x="4005064" y="1970329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2</a:t>
              </a:r>
            </a:p>
          </p:txBody>
        </p:sp>
        <p:sp>
          <p:nvSpPr>
            <p:cNvPr id="69" name="Rectangle 31">
              <a:extLst>
                <a:ext uri="{FF2B5EF4-FFF2-40B4-BE49-F238E27FC236}">
                  <a16:creationId xmlns:a16="http://schemas.microsoft.com/office/drawing/2014/main" id="{954DE8A9-B17B-2DE6-44B7-4E8F270E2F5D}"/>
                </a:ext>
              </a:extLst>
            </p:cNvPr>
            <p:cNvSpPr/>
            <p:nvPr/>
          </p:nvSpPr>
          <p:spPr>
            <a:xfrm>
              <a:off x="3624064" y="3570529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1</a:t>
              </a:r>
            </a:p>
          </p:txBody>
        </p:sp>
        <p:sp>
          <p:nvSpPr>
            <p:cNvPr id="70" name="Rectangle 32">
              <a:extLst>
                <a:ext uri="{FF2B5EF4-FFF2-40B4-BE49-F238E27FC236}">
                  <a16:creationId xmlns:a16="http://schemas.microsoft.com/office/drawing/2014/main" id="{55D32D69-B7BD-64DF-7154-25BB7E06B87D}"/>
                </a:ext>
              </a:extLst>
            </p:cNvPr>
            <p:cNvSpPr/>
            <p:nvPr/>
          </p:nvSpPr>
          <p:spPr>
            <a:xfrm>
              <a:off x="3243064" y="4103929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1</a:t>
              </a:r>
            </a:p>
          </p:txBody>
        </p:sp>
        <p:sp>
          <p:nvSpPr>
            <p:cNvPr id="71" name="Rectangle 33">
              <a:extLst>
                <a:ext uri="{FF2B5EF4-FFF2-40B4-BE49-F238E27FC236}">
                  <a16:creationId xmlns:a16="http://schemas.microsoft.com/office/drawing/2014/main" id="{433C4F3D-4AAF-8A23-E28B-13D98548B15A}"/>
                </a:ext>
              </a:extLst>
            </p:cNvPr>
            <p:cNvSpPr/>
            <p:nvPr/>
          </p:nvSpPr>
          <p:spPr>
            <a:xfrm>
              <a:off x="3624064" y="4103929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1</a:t>
              </a:r>
            </a:p>
          </p:txBody>
        </p:sp>
        <p:sp>
          <p:nvSpPr>
            <p:cNvPr id="72" name="TextBox 45">
              <a:extLst>
                <a:ext uri="{FF2B5EF4-FFF2-40B4-BE49-F238E27FC236}">
                  <a16:creationId xmlns:a16="http://schemas.microsoft.com/office/drawing/2014/main" id="{29C36498-FF94-36DD-13B6-EF5017FAC850}"/>
                </a:ext>
              </a:extLst>
            </p:cNvPr>
            <p:cNvSpPr txBox="1"/>
            <p:nvPr/>
          </p:nvSpPr>
          <p:spPr>
            <a:xfrm>
              <a:off x="2862064" y="2022330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/>
                <a:t>s</a:t>
              </a:r>
              <a:r>
                <a:rPr lang="en-US" baseline="-25000"/>
                <a:t>1</a:t>
              </a:r>
            </a:p>
          </p:txBody>
        </p:sp>
        <p:sp>
          <p:nvSpPr>
            <p:cNvPr id="73" name="TextBox 46">
              <a:extLst>
                <a:ext uri="{FF2B5EF4-FFF2-40B4-BE49-F238E27FC236}">
                  <a16:creationId xmlns:a16="http://schemas.microsoft.com/office/drawing/2014/main" id="{EE0B10F5-2AA1-FCDC-50BD-03101E85D4B1}"/>
                </a:ext>
              </a:extLst>
            </p:cNvPr>
            <p:cNvSpPr txBox="1"/>
            <p:nvPr/>
          </p:nvSpPr>
          <p:spPr>
            <a:xfrm>
              <a:off x="2862064" y="2555730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/>
                <a:t>s</a:t>
              </a:r>
              <a:r>
                <a:rPr lang="en-US" baseline="-25000"/>
                <a:t>2</a:t>
              </a:r>
            </a:p>
          </p:txBody>
        </p:sp>
        <p:sp>
          <p:nvSpPr>
            <p:cNvPr id="74" name="TextBox 47">
              <a:extLst>
                <a:ext uri="{FF2B5EF4-FFF2-40B4-BE49-F238E27FC236}">
                  <a16:creationId xmlns:a16="http://schemas.microsoft.com/office/drawing/2014/main" id="{0A2BAF1D-D764-3511-9F7F-1ABB509A6ADC}"/>
                </a:ext>
              </a:extLst>
            </p:cNvPr>
            <p:cNvSpPr txBox="1"/>
            <p:nvPr/>
          </p:nvSpPr>
          <p:spPr>
            <a:xfrm>
              <a:off x="2862064" y="3089130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/>
                <a:t>s</a:t>
              </a:r>
              <a:r>
                <a:rPr lang="en-US" baseline="-25000"/>
                <a:t>3</a:t>
              </a:r>
            </a:p>
          </p:txBody>
        </p:sp>
        <p:sp>
          <p:nvSpPr>
            <p:cNvPr id="75" name="TextBox 48">
              <a:extLst>
                <a:ext uri="{FF2B5EF4-FFF2-40B4-BE49-F238E27FC236}">
                  <a16:creationId xmlns:a16="http://schemas.microsoft.com/office/drawing/2014/main" id="{E94E7CB3-87C7-A188-9B44-B0B848B43D62}"/>
                </a:ext>
              </a:extLst>
            </p:cNvPr>
            <p:cNvSpPr txBox="1"/>
            <p:nvPr/>
          </p:nvSpPr>
          <p:spPr>
            <a:xfrm>
              <a:off x="2862064" y="3622530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/>
                <a:t>s</a:t>
              </a:r>
              <a:r>
                <a:rPr lang="en-US" baseline="-25000"/>
                <a:t>4</a:t>
              </a:r>
            </a:p>
          </p:txBody>
        </p:sp>
        <p:sp>
          <p:nvSpPr>
            <p:cNvPr id="76" name="TextBox 49">
              <a:extLst>
                <a:ext uri="{FF2B5EF4-FFF2-40B4-BE49-F238E27FC236}">
                  <a16:creationId xmlns:a16="http://schemas.microsoft.com/office/drawing/2014/main" id="{D654623C-0CAF-FE4E-582C-2FDD147C275F}"/>
                </a:ext>
              </a:extLst>
            </p:cNvPr>
            <p:cNvSpPr txBox="1"/>
            <p:nvPr/>
          </p:nvSpPr>
          <p:spPr>
            <a:xfrm>
              <a:off x="2862064" y="4155930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/>
                <a:t>s</a:t>
              </a:r>
              <a:r>
                <a:rPr lang="en-US" baseline="-25000"/>
                <a:t>5</a:t>
              </a:r>
            </a:p>
          </p:txBody>
        </p:sp>
        <p:sp>
          <p:nvSpPr>
            <p:cNvPr id="77" name="Rectangle 51">
              <a:extLst>
                <a:ext uri="{FF2B5EF4-FFF2-40B4-BE49-F238E27FC236}">
                  <a16:creationId xmlns:a16="http://schemas.microsoft.com/office/drawing/2014/main" id="{07297175-6FC6-26AE-9D39-AAD2010D09F9}"/>
                </a:ext>
              </a:extLst>
            </p:cNvPr>
            <p:cNvSpPr/>
            <p:nvPr/>
          </p:nvSpPr>
          <p:spPr>
            <a:xfrm>
              <a:off x="4005064" y="2503729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2</a:t>
              </a:r>
            </a:p>
          </p:txBody>
        </p:sp>
        <p:sp>
          <p:nvSpPr>
            <p:cNvPr id="78" name="TextBox 6">
              <a:extLst>
                <a:ext uri="{FF2B5EF4-FFF2-40B4-BE49-F238E27FC236}">
                  <a16:creationId xmlns:a16="http://schemas.microsoft.com/office/drawing/2014/main" id="{50EE26D5-73A7-19CE-FCD9-8BCFDF3A7410}"/>
                </a:ext>
              </a:extLst>
            </p:cNvPr>
            <p:cNvSpPr txBox="1"/>
            <p:nvPr/>
          </p:nvSpPr>
          <p:spPr>
            <a:xfrm>
              <a:off x="3294112" y="1523440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79" name="TextBox 7">
              <a:extLst>
                <a:ext uri="{FF2B5EF4-FFF2-40B4-BE49-F238E27FC236}">
                  <a16:creationId xmlns:a16="http://schemas.microsoft.com/office/drawing/2014/main" id="{DCBAC154-778E-511A-4400-0435B4698851}"/>
                </a:ext>
              </a:extLst>
            </p:cNvPr>
            <p:cNvSpPr txBox="1"/>
            <p:nvPr/>
          </p:nvSpPr>
          <p:spPr>
            <a:xfrm>
              <a:off x="3675112" y="1523440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chemeClr val="tx2"/>
                  </a:solidFill>
                </a:rPr>
                <a:t>2</a:t>
              </a:r>
            </a:p>
          </p:txBody>
        </p:sp>
        <p:sp>
          <p:nvSpPr>
            <p:cNvPr id="80" name="TextBox 8">
              <a:extLst>
                <a:ext uri="{FF2B5EF4-FFF2-40B4-BE49-F238E27FC236}">
                  <a16:creationId xmlns:a16="http://schemas.microsoft.com/office/drawing/2014/main" id="{95661B09-160D-E896-2273-BEF431538526}"/>
                </a:ext>
              </a:extLst>
            </p:cNvPr>
            <p:cNvSpPr txBox="1"/>
            <p:nvPr/>
          </p:nvSpPr>
          <p:spPr>
            <a:xfrm>
              <a:off x="4056112" y="1523440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chemeClr val="tx2"/>
                  </a:solidFill>
                </a:rPr>
                <a:t>3</a:t>
              </a: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F5A4F4B0-DBEC-8F38-E68D-73BC8F4583E8}"/>
                </a:ext>
              </a:extLst>
            </p:cNvPr>
            <p:cNvSpPr txBox="1"/>
            <p:nvPr/>
          </p:nvSpPr>
          <p:spPr>
            <a:xfrm>
              <a:off x="3125661" y="1110530"/>
              <a:ext cx="13624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Leader </a:t>
              </a:r>
              <a:r>
                <a:rPr kumimoji="1" lang="en-US" altLang="zh-CN" b="1">
                  <a:solidFill>
                    <a:srgbClr val="C00000"/>
                  </a:solidFill>
                </a:rPr>
                <a:t>?</a:t>
              </a:r>
              <a:endParaRPr lang="zh-CN" altLang="en-US" b="1">
                <a:solidFill>
                  <a:srgbClr val="C00000"/>
                </a:solidFill>
              </a:endParaRPr>
            </a:p>
          </p:txBody>
        </p:sp>
        <p:sp>
          <p:nvSpPr>
            <p:cNvPr id="82" name="Rectangle 51">
              <a:extLst>
                <a:ext uri="{FF2B5EF4-FFF2-40B4-BE49-F238E27FC236}">
                  <a16:creationId xmlns:a16="http://schemas.microsoft.com/office/drawing/2014/main" id="{4D4C0F36-5333-8A49-3E7E-83476EAA4365}"/>
                </a:ext>
              </a:extLst>
            </p:cNvPr>
            <p:cNvSpPr/>
            <p:nvPr/>
          </p:nvSpPr>
          <p:spPr>
            <a:xfrm>
              <a:off x="4005064" y="3037129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2</a:t>
              </a:r>
            </a:p>
          </p:txBody>
        </p:sp>
        <p:sp>
          <p:nvSpPr>
            <p:cNvPr id="83" name="Rectangle 51">
              <a:extLst>
                <a:ext uri="{FF2B5EF4-FFF2-40B4-BE49-F238E27FC236}">
                  <a16:creationId xmlns:a16="http://schemas.microsoft.com/office/drawing/2014/main" id="{670E6F1F-CE23-419D-0348-2EFF9D8FCCF1}"/>
                </a:ext>
              </a:extLst>
            </p:cNvPr>
            <p:cNvSpPr/>
            <p:nvPr/>
          </p:nvSpPr>
          <p:spPr>
            <a:xfrm>
              <a:off x="4005064" y="3570529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2</a:t>
              </a:r>
            </a:p>
          </p:txBody>
        </p:sp>
        <p:sp>
          <p:nvSpPr>
            <p:cNvPr id="84" name="Rectangle 30">
              <a:extLst>
                <a:ext uri="{FF2B5EF4-FFF2-40B4-BE49-F238E27FC236}">
                  <a16:creationId xmlns:a16="http://schemas.microsoft.com/office/drawing/2014/main" id="{65AB1661-43F2-DE54-7183-A165947AC7E9}"/>
                </a:ext>
              </a:extLst>
            </p:cNvPr>
            <p:cNvSpPr/>
            <p:nvPr/>
          </p:nvSpPr>
          <p:spPr>
            <a:xfrm>
              <a:off x="4386064" y="1967149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2</a:t>
              </a:r>
            </a:p>
          </p:txBody>
        </p:sp>
        <p:sp>
          <p:nvSpPr>
            <p:cNvPr id="85" name="Rectangle 51">
              <a:extLst>
                <a:ext uri="{FF2B5EF4-FFF2-40B4-BE49-F238E27FC236}">
                  <a16:creationId xmlns:a16="http://schemas.microsoft.com/office/drawing/2014/main" id="{59A73937-45F1-EBB4-FA0D-EBA7B03FE820}"/>
                </a:ext>
              </a:extLst>
            </p:cNvPr>
            <p:cNvSpPr/>
            <p:nvPr/>
          </p:nvSpPr>
          <p:spPr>
            <a:xfrm>
              <a:off x="4386064" y="2500549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2</a:t>
              </a:r>
            </a:p>
          </p:txBody>
        </p:sp>
        <p:sp>
          <p:nvSpPr>
            <p:cNvPr id="86" name="Rectangle 51">
              <a:extLst>
                <a:ext uri="{FF2B5EF4-FFF2-40B4-BE49-F238E27FC236}">
                  <a16:creationId xmlns:a16="http://schemas.microsoft.com/office/drawing/2014/main" id="{C0CCFCD7-F688-3E61-F897-678B1577F06A}"/>
                </a:ext>
              </a:extLst>
            </p:cNvPr>
            <p:cNvSpPr/>
            <p:nvPr/>
          </p:nvSpPr>
          <p:spPr>
            <a:xfrm>
              <a:off x="4386064" y="3033949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2</a:t>
              </a:r>
            </a:p>
          </p:txBody>
        </p:sp>
        <p:sp>
          <p:nvSpPr>
            <p:cNvPr id="87" name="TextBox 8">
              <a:extLst>
                <a:ext uri="{FF2B5EF4-FFF2-40B4-BE49-F238E27FC236}">
                  <a16:creationId xmlns:a16="http://schemas.microsoft.com/office/drawing/2014/main" id="{E667F071-BE13-5EDA-3781-A880A26726CC}"/>
                </a:ext>
              </a:extLst>
            </p:cNvPr>
            <p:cNvSpPr txBox="1"/>
            <p:nvPr/>
          </p:nvSpPr>
          <p:spPr>
            <a:xfrm>
              <a:off x="4437112" y="1523440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chemeClr val="tx2"/>
                  </a:solidFill>
                </a:rPr>
                <a:t>4</a:t>
              </a:r>
            </a:p>
          </p:txBody>
        </p:sp>
        <p:sp>
          <p:nvSpPr>
            <p:cNvPr id="88" name="Rectangle 30">
              <a:extLst>
                <a:ext uri="{FF2B5EF4-FFF2-40B4-BE49-F238E27FC236}">
                  <a16:creationId xmlns:a16="http://schemas.microsoft.com/office/drawing/2014/main" id="{E16D7559-B635-B42D-DEAB-C86230E50304}"/>
                </a:ext>
              </a:extLst>
            </p:cNvPr>
            <p:cNvSpPr/>
            <p:nvPr/>
          </p:nvSpPr>
          <p:spPr>
            <a:xfrm>
              <a:off x="4767064" y="1963969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2</a:t>
              </a: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10EEC2BE-9279-B632-724F-FE4408247B3E}"/>
                </a:ext>
              </a:extLst>
            </p:cNvPr>
            <p:cNvSpPr txBox="1"/>
            <p:nvPr/>
          </p:nvSpPr>
          <p:spPr>
            <a:xfrm>
              <a:off x="3110183" y="4980723"/>
              <a:ext cx="140975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S1 crashes</a:t>
              </a:r>
              <a:endParaRPr lang="zh-CN" altLang="en-US" dirty="0"/>
            </a:p>
          </p:txBody>
        </p:sp>
        <p:cxnSp>
          <p:nvCxnSpPr>
            <p:cNvPr id="121" name="直线连接符 120">
              <a:extLst>
                <a:ext uri="{FF2B5EF4-FFF2-40B4-BE49-F238E27FC236}">
                  <a16:creationId xmlns:a16="http://schemas.microsoft.com/office/drawing/2014/main" id="{60D9EF6A-63A0-9E38-E473-F67D63D69E95}"/>
                </a:ext>
              </a:extLst>
            </p:cNvPr>
            <p:cNvCxnSpPr/>
            <p:nvPr/>
          </p:nvCxnSpPr>
          <p:spPr>
            <a:xfrm>
              <a:off x="2989760" y="1843256"/>
              <a:ext cx="2253905" cy="529048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线连接符 121">
              <a:extLst>
                <a:ext uri="{FF2B5EF4-FFF2-40B4-BE49-F238E27FC236}">
                  <a16:creationId xmlns:a16="http://schemas.microsoft.com/office/drawing/2014/main" id="{62CE460A-AF2E-4755-B913-AEA381C76C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79600" y="1872975"/>
              <a:ext cx="2264065" cy="375525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文本框 123">
            <a:extLst>
              <a:ext uri="{FF2B5EF4-FFF2-40B4-BE49-F238E27FC236}">
                <a16:creationId xmlns:a16="http://schemas.microsoft.com/office/drawing/2014/main" id="{3B5DD81A-297D-6F7E-527F-84F4D389E667}"/>
              </a:ext>
            </a:extLst>
          </p:cNvPr>
          <p:cNvSpPr txBox="1"/>
          <p:nvPr/>
        </p:nvSpPr>
        <p:spPr>
          <a:xfrm>
            <a:off x="5994609" y="4980723"/>
            <a:ext cx="899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Term 3</a:t>
            </a:r>
            <a:endParaRPr lang="zh-CN" altLang="en-US"/>
          </a:p>
        </p:txBody>
      </p:sp>
      <p:sp>
        <p:nvSpPr>
          <p:cNvPr id="127" name="Rectangle 17">
            <a:extLst>
              <a:ext uri="{FF2B5EF4-FFF2-40B4-BE49-F238E27FC236}">
                <a16:creationId xmlns:a16="http://schemas.microsoft.com/office/drawing/2014/main" id="{5EF2D1B8-272D-D7B6-F87F-3A66653D33A9}"/>
              </a:ext>
            </a:extLst>
          </p:cNvPr>
          <p:cNvSpPr/>
          <p:nvPr/>
        </p:nvSpPr>
        <p:spPr>
          <a:xfrm>
            <a:off x="5946576" y="24706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8" name="Rectangle 18">
            <a:extLst>
              <a:ext uri="{FF2B5EF4-FFF2-40B4-BE49-F238E27FC236}">
                <a16:creationId xmlns:a16="http://schemas.microsoft.com/office/drawing/2014/main" id="{B2013483-A112-DC5B-2468-C107AA1C86D4}"/>
              </a:ext>
            </a:extLst>
          </p:cNvPr>
          <p:cNvSpPr/>
          <p:nvPr/>
        </p:nvSpPr>
        <p:spPr>
          <a:xfrm>
            <a:off x="6327576" y="24706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9" name="Rectangle 25">
            <a:extLst>
              <a:ext uri="{FF2B5EF4-FFF2-40B4-BE49-F238E27FC236}">
                <a16:creationId xmlns:a16="http://schemas.microsoft.com/office/drawing/2014/main" id="{C862CFAC-960C-F973-9213-64C1FE3B3357}"/>
              </a:ext>
            </a:extLst>
          </p:cNvPr>
          <p:cNvSpPr/>
          <p:nvPr/>
        </p:nvSpPr>
        <p:spPr>
          <a:xfrm>
            <a:off x="5946576" y="30040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0" name="Rectangle 26">
            <a:extLst>
              <a:ext uri="{FF2B5EF4-FFF2-40B4-BE49-F238E27FC236}">
                <a16:creationId xmlns:a16="http://schemas.microsoft.com/office/drawing/2014/main" id="{2ACC6E64-3577-4258-43DB-E42EC346F4E1}"/>
              </a:ext>
            </a:extLst>
          </p:cNvPr>
          <p:cNvSpPr/>
          <p:nvPr/>
        </p:nvSpPr>
        <p:spPr>
          <a:xfrm>
            <a:off x="6327576" y="30040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1" name="Rectangle 29">
            <a:extLst>
              <a:ext uri="{FF2B5EF4-FFF2-40B4-BE49-F238E27FC236}">
                <a16:creationId xmlns:a16="http://schemas.microsoft.com/office/drawing/2014/main" id="{5C7237EB-E18E-A446-EC3F-A6E0B6A94417}"/>
              </a:ext>
            </a:extLst>
          </p:cNvPr>
          <p:cNvSpPr/>
          <p:nvPr/>
        </p:nvSpPr>
        <p:spPr>
          <a:xfrm>
            <a:off x="5946576" y="35374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3" name="Rectangle 31">
            <a:extLst>
              <a:ext uri="{FF2B5EF4-FFF2-40B4-BE49-F238E27FC236}">
                <a16:creationId xmlns:a16="http://schemas.microsoft.com/office/drawing/2014/main" id="{F4796A81-EA1D-104A-FEE6-B991FA5CE0DC}"/>
              </a:ext>
            </a:extLst>
          </p:cNvPr>
          <p:cNvSpPr/>
          <p:nvPr/>
        </p:nvSpPr>
        <p:spPr>
          <a:xfrm>
            <a:off x="6327576" y="35374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4" name="Rectangle 32">
            <a:extLst>
              <a:ext uri="{FF2B5EF4-FFF2-40B4-BE49-F238E27FC236}">
                <a16:creationId xmlns:a16="http://schemas.microsoft.com/office/drawing/2014/main" id="{496E8D7A-ED0F-83A2-CAE7-E0E6DC62CF71}"/>
              </a:ext>
            </a:extLst>
          </p:cNvPr>
          <p:cNvSpPr/>
          <p:nvPr/>
        </p:nvSpPr>
        <p:spPr>
          <a:xfrm>
            <a:off x="5946576" y="40708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5" name="Rectangle 33">
            <a:extLst>
              <a:ext uri="{FF2B5EF4-FFF2-40B4-BE49-F238E27FC236}">
                <a16:creationId xmlns:a16="http://schemas.microsoft.com/office/drawing/2014/main" id="{AF9073D5-49B1-ECB5-28B8-5FF25315C1B3}"/>
              </a:ext>
            </a:extLst>
          </p:cNvPr>
          <p:cNvSpPr/>
          <p:nvPr/>
        </p:nvSpPr>
        <p:spPr>
          <a:xfrm>
            <a:off x="6327576" y="40708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7" name="TextBox 46">
            <a:extLst>
              <a:ext uri="{FF2B5EF4-FFF2-40B4-BE49-F238E27FC236}">
                <a16:creationId xmlns:a16="http://schemas.microsoft.com/office/drawing/2014/main" id="{21244EDB-4970-6CEC-EC19-CA662A7906DA}"/>
              </a:ext>
            </a:extLst>
          </p:cNvPr>
          <p:cNvSpPr txBox="1"/>
          <p:nvPr/>
        </p:nvSpPr>
        <p:spPr>
          <a:xfrm>
            <a:off x="5565576" y="25226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2</a:t>
            </a:r>
          </a:p>
        </p:txBody>
      </p:sp>
      <p:sp>
        <p:nvSpPr>
          <p:cNvPr id="138" name="TextBox 47">
            <a:extLst>
              <a:ext uri="{FF2B5EF4-FFF2-40B4-BE49-F238E27FC236}">
                <a16:creationId xmlns:a16="http://schemas.microsoft.com/office/drawing/2014/main" id="{EC0AE85E-3271-1B91-0E46-DD843B7777EB}"/>
              </a:ext>
            </a:extLst>
          </p:cNvPr>
          <p:cNvSpPr txBox="1"/>
          <p:nvPr/>
        </p:nvSpPr>
        <p:spPr>
          <a:xfrm>
            <a:off x="5565576" y="30560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3</a:t>
            </a:r>
          </a:p>
        </p:txBody>
      </p:sp>
      <p:sp>
        <p:nvSpPr>
          <p:cNvPr id="139" name="TextBox 48">
            <a:extLst>
              <a:ext uri="{FF2B5EF4-FFF2-40B4-BE49-F238E27FC236}">
                <a16:creationId xmlns:a16="http://schemas.microsoft.com/office/drawing/2014/main" id="{AB68AC97-881A-2935-7C61-544D1B1BA667}"/>
              </a:ext>
            </a:extLst>
          </p:cNvPr>
          <p:cNvSpPr txBox="1"/>
          <p:nvPr/>
        </p:nvSpPr>
        <p:spPr>
          <a:xfrm>
            <a:off x="5565576" y="35894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4</a:t>
            </a:r>
          </a:p>
        </p:txBody>
      </p:sp>
      <p:sp>
        <p:nvSpPr>
          <p:cNvPr id="140" name="TextBox 49">
            <a:extLst>
              <a:ext uri="{FF2B5EF4-FFF2-40B4-BE49-F238E27FC236}">
                <a16:creationId xmlns:a16="http://schemas.microsoft.com/office/drawing/2014/main" id="{6EA017FF-4297-A835-B58F-6AE395D38E47}"/>
              </a:ext>
            </a:extLst>
          </p:cNvPr>
          <p:cNvSpPr txBox="1"/>
          <p:nvPr/>
        </p:nvSpPr>
        <p:spPr>
          <a:xfrm>
            <a:off x="5565576" y="41228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5</a:t>
            </a:r>
          </a:p>
        </p:txBody>
      </p:sp>
      <p:sp>
        <p:nvSpPr>
          <p:cNvPr id="141" name="Rectangle 51">
            <a:extLst>
              <a:ext uri="{FF2B5EF4-FFF2-40B4-BE49-F238E27FC236}">
                <a16:creationId xmlns:a16="http://schemas.microsoft.com/office/drawing/2014/main" id="{0CA1ABC2-6101-EF2B-2641-DCFC0DE0B322}"/>
              </a:ext>
            </a:extLst>
          </p:cNvPr>
          <p:cNvSpPr/>
          <p:nvPr/>
        </p:nvSpPr>
        <p:spPr>
          <a:xfrm>
            <a:off x="6708576" y="247062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42" name="TextBox 6">
            <a:extLst>
              <a:ext uri="{FF2B5EF4-FFF2-40B4-BE49-F238E27FC236}">
                <a16:creationId xmlns:a16="http://schemas.microsoft.com/office/drawing/2014/main" id="{A01A6A2E-C0D8-7DC9-A678-2CDB080E60AD}"/>
              </a:ext>
            </a:extLst>
          </p:cNvPr>
          <p:cNvSpPr txBox="1"/>
          <p:nvPr/>
        </p:nvSpPr>
        <p:spPr>
          <a:xfrm>
            <a:off x="5997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43" name="TextBox 7">
            <a:extLst>
              <a:ext uri="{FF2B5EF4-FFF2-40B4-BE49-F238E27FC236}">
                <a16:creationId xmlns:a16="http://schemas.microsoft.com/office/drawing/2014/main" id="{64F8189A-5E54-FCCF-F171-C7066A484BC8}"/>
              </a:ext>
            </a:extLst>
          </p:cNvPr>
          <p:cNvSpPr txBox="1"/>
          <p:nvPr/>
        </p:nvSpPr>
        <p:spPr>
          <a:xfrm>
            <a:off x="6378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44" name="TextBox 8">
            <a:extLst>
              <a:ext uri="{FF2B5EF4-FFF2-40B4-BE49-F238E27FC236}">
                <a16:creationId xmlns:a16="http://schemas.microsoft.com/office/drawing/2014/main" id="{4190A9A0-F3C4-C9D6-E4FB-B55AB183F374}"/>
              </a:ext>
            </a:extLst>
          </p:cNvPr>
          <p:cNvSpPr txBox="1"/>
          <p:nvPr/>
        </p:nvSpPr>
        <p:spPr>
          <a:xfrm>
            <a:off x="6759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A04D2F55-5394-2013-F7C9-3B92EFA0A900}"/>
              </a:ext>
            </a:extLst>
          </p:cNvPr>
          <p:cNvSpPr txBox="1"/>
          <p:nvPr/>
        </p:nvSpPr>
        <p:spPr>
          <a:xfrm>
            <a:off x="5829173" y="1077421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Leader S3</a:t>
            </a:r>
            <a:endParaRPr lang="zh-CN" altLang="en-US" dirty="0"/>
          </a:p>
        </p:txBody>
      </p:sp>
      <p:sp>
        <p:nvSpPr>
          <p:cNvPr id="146" name="Rectangle 51">
            <a:extLst>
              <a:ext uri="{FF2B5EF4-FFF2-40B4-BE49-F238E27FC236}">
                <a16:creationId xmlns:a16="http://schemas.microsoft.com/office/drawing/2014/main" id="{84DB779C-251B-7A39-F5DC-E43DBD14B6E8}"/>
              </a:ext>
            </a:extLst>
          </p:cNvPr>
          <p:cNvSpPr/>
          <p:nvPr/>
        </p:nvSpPr>
        <p:spPr>
          <a:xfrm>
            <a:off x="6708576" y="300402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47" name="Rectangle 51">
            <a:extLst>
              <a:ext uri="{FF2B5EF4-FFF2-40B4-BE49-F238E27FC236}">
                <a16:creationId xmlns:a16="http://schemas.microsoft.com/office/drawing/2014/main" id="{7F14E58C-5D77-BE5F-A3AC-0F1B6258F2BD}"/>
              </a:ext>
            </a:extLst>
          </p:cNvPr>
          <p:cNvSpPr/>
          <p:nvPr/>
        </p:nvSpPr>
        <p:spPr>
          <a:xfrm>
            <a:off x="6708576" y="353742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49" name="Rectangle 51">
            <a:extLst>
              <a:ext uri="{FF2B5EF4-FFF2-40B4-BE49-F238E27FC236}">
                <a16:creationId xmlns:a16="http://schemas.microsoft.com/office/drawing/2014/main" id="{66991DED-6C1C-6A53-6071-3CDA30AB86ED}"/>
              </a:ext>
            </a:extLst>
          </p:cNvPr>
          <p:cNvSpPr/>
          <p:nvPr/>
        </p:nvSpPr>
        <p:spPr>
          <a:xfrm>
            <a:off x="7089576" y="246744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50" name="Rectangle 51">
            <a:extLst>
              <a:ext uri="{FF2B5EF4-FFF2-40B4-BE49-F238E27FC236}">
                <a16:creationId xmlns:a16="http://schemas.microsoft.com/office/drawing/2014/main" id="{3BFA27D6-DD81-3FBF-4273-2FBF314CF8D4}"/>
              </a:ext>
            </a:extLst>
          </p:cNvPr>
          <p:cNvSpPr/>
          <p:nvPr/>
        </p:nvSpPr>
        <p:spPr>
          <a:xfrm>
            <a:off x="7089576" y="300084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51" name="TextBox 8">
            <a:extLst>
              <a:ext uri="{FF2B5EF4-FFF2-40B4-BE49-F238E27FC236}">
                <a16:creationId xmlns:a16="http://schemas.microsoft.com/office/drawing/2014/main" id="{D3E5E886-4593-8B3C-36C1-A3BDB52D17B9}"/>
              </a:ext>
            </a:extLst>
          </p:cNvPr>
          <p:cNvSpPr txBox="1"/>
          <p:nvPr/>
        </p:nvSpPr>
        <p:spPr>
          <a:xfrm>
            <a:off x="7140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53" name="Rectangle 51">
            <a:extLst>
              <a:ext uri="{FF2B5EF4-FFF2-40B4-BE49-F238E27FC236}">
                <a16:creationId xmlns:a16="http://schemas.microsoft.com/office/drawing/2014/main" id="{138FA465-F0A6-CF04-DA86-61F7F8FA9388}"/>
              </a:ext>
            </a:extLst>
          </p:cNvPr>
          <p:cNvSpPr/>
          <p:nvPr/>
        </p:nvSpPr>
        <p:spPr>
          <a:xfrm>
            <a:off x="7452320" y="3000840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grpSp>
        <p:nvGrpSpPr>
          <p:cNvPr id="155" name="组合 154">
            <a:extLst>
              <a:ext uri="{FF2B5EF4-FFF2-40B4-BE49-F238E27FC236}">
                <a16:creationId xmlns:a16="http://schemas.microsoft.com/office/drawing/2014/main" id="{EC02DB8F-4F8E-691D-08DB-071282379609}"/>
              </a:ext>
            </a:extLst>
          </p:cNvPr>
          <p:cNvGrpSpPr/>
          <p:nvPr/>
        </p:nvGrpSpPr>
        <p:grpSpPr>
          <a:xfrm>
            <a:off x="6055943" y="120008"/>
            <a:ext cx="3173753" cy="737393"/>
            <a:chOff x="1038399" y="1493332"/>
            <a:chExt cx="1127473" cy="737393"/>
          </a:xfrm>
        </p:grpSpPr>
        <p:sp>
          <p:nvSpPr>
            <p:cNvPr id="156" name="矩形 155">
              <a:extLst>
                <a:ext uri="{FF2B5EF4-FFF2-40B4-BE49-F238E27FC236}">
                  <a16:creationId xmlns:a16="http://schemas.microsoft.com/office/drawing/2014/main" id="{00BCA20E-B9C3-FFEE-5077-BA5E40891DCF}"/>
                </a:ext>
              </a:extLst>
            </p:cNvPr>
            <p:cNvSpPr/>
            <p:nvPr/>
          </p:nvSpPr>
          <p:spPr>
            <a:xfrm>
              <a:off x="1163126" y="1493332"/>
              <a:ext cx="902137" cy="737393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id="{346E49F6-2340-1F39-F9E8-AFB7531B1CBE}"/>
                </a:ext>
              </a:extLst>
            </p:cNvPr>
            <p:cNvSpPr/>
            <p:nvPr/>
          </p:nvSpPr>
          <p:spPr>
            <a:xfrm>
              <a:off x="1038399" y="1519662"/>
              <a:ext cx="11274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>
                  <a:cs typeface="Consolas" panose="020B0609020204030204" pitchFamily="49" charset="0"/>
                </a:rPr>
                <a:t>Question: can index 4 </a:t>
              </a:r>
            </a:p>
            <a:p>
              <a:pPr algn="ctr"/>
              <a:r>
                <a:rPr kumimoji="1" lang="en-US" altLang="zh-CN">
                  <a:cs typeface="Consolas" panose="020B0609020204030204" pitchFamily="49" charset="0"/>
                </a:rPr>
                <a:t>be overwritten?</a:t>
              </a:r>
              <a:endParaRPr lang="zh-CN" altLang="en-US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295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3" grpId="0" animBg="1"/>
      <p:bldP spid="134" grpId="0" animBg="1"/>
      <p:bldP spid="135" grpId="0" animBg="1"/>
      <p:bldP spid="137" grpId="0"/>
      <p:bldP spid="138" grpId="0"/>
      <p:bldP spid="139" grpId="0"/>
      <p:bldP spid="140" grpId="0"/>
      <p:bldP spid="141" grpId="0" animBg="1"/>
      <p:bldP spid="142" grpId="0"/>
      <p:bldP spid="143" grpId="0"/>
      <p:bldP spid="144" grpId="0"/>
      <p:bldP spid="145" grpId="0" animBg="1"/>
      <p:bldP spid="146" grpId="0" animBg="1"/>
      <p:bldP spid="147" grpId="0" animBg="1"/>
      <p:bldP spid="149" grpId="0" animBg="1"/>
      <p:bldP spid="150" grpId="0" animBg="1"/>
      <p:bldP spid="151" grpId="0"/>
      <p:bldP spid="15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CF9A1F-BF01-D5BE-2D42-B8F1C9C32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raft overwriting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241963-4858-AD96-D13B-93C6E0F99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60</a:t>
            </a:fld>
            <a:endParaRPr lang="zh-CN" alt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E2E1FE33-18BA-6B6B-C1AB-8C2C8F792BB7}"/>
              </a:ext>
            </a:extLst>
          </p:cNvPr>
          <p:cNvSpPr/>
          <p:nvPr/>
        </p:nvSpPr>
        <p:spPr>
          <a:xfrm>
            <a:off x="560512" y="20164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B8794B28-FBB1-CF78-39E9-5D21786351EB}"/>
              </a:ext>
            </a:extLst>
          </p:cNvPr>
          <p:cNvSpPr/>
          <p:nvPr/>
        </p:nvSpPr>
        <p:spPr>
          <a:xfrm>
            <a:off x="941512" y="20164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77285815-ED19-1A9B-9D74-7F29A7A2E424}"/>
              </a:ext>
            </a:extLst>
          </p:cNvPr>
          <p:cNvSpPr/>
          <p:nvPr/>
        </p:nvSpPr>
        <p:spPr>
          <a:xfrm>
            <a:off x="560512" y="25498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5C23D18A-E8D8-B691-F9E8-57A40C980CF0}"/>
              </a:ext>
            </a:extLst>
          </p:cNvPr>
          <p:cNvSpPr/>
          <p:nvPr/>
        </p:nvSpPr>
        <p:spPr>
          <a:xfrm>
            <a:off x="941512" y="25498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3A377068-D0A1-642C-6AB7-5483F5B34D89}"/>
              </a:ext>
            </a:extLst>
          </p:cNvPr>
          <p:cNvSpPr/>
          <p:nvPr/>
        </p:nvSpPr>
        <p:spPr>
          <a:xfrm>
            <a:off x="560512" y="30832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0" name="Rectangle 26">
            <a:extLst>
              <a:ext uri="{FF2B5EF4-FFF2-40B4-BE49-F238E27FC236}">
                <a16:creationId xmlns:a16="http://schemas.microsoft.com/office/drawing/2014/main" id="{7A382DE1-1E6F-7C9C-6C99-534035D7C719}"/>
              </a:ext>
            </a:extLst>
          </p:cNvPr>
          <p:cNvSpPr/>
          <p:nvPr/>
        </p:nvSpPr>
        <p:spPr>
          <a:xfrm>
            <a:off x="941512" y="30832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1" name="Rectangle 29">
            <a:extLst>
              <a:ext uri="{FF2B5EF4-FFF2-40B4-BE49-F238E27FC236}">
                <a16:creationId xmlns:a16="http://schemas.microsoft.com/office/drawing/2014/main" id="{3DA3E2C7-67EB-280A-0475-BCA3E7BA0485}"/>
              </a:ext>
            </a:extLst>
          </p:cNvPr>
          <p:cNvSpPr/>
          <p:nvPr/>
        </p:nvSpPr>
        <p:spPr>
          <a:xfrm>
            <a:off x="560512" y="36166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" name="Rectangle 30">
            <a:extLst>
              <a:ext uri="{FF2B5EF4-FFF2-40B4-BE49-F238E27FC236}">
                <a16:creationId xmlns:a16="http://schemas.microsoft.com/office/drawing/2014/main" id="{429C62BC-0F7B-0853-9784-249411E8965E}"/>
              </a:ext>
            </a:extLst>
          </p:cNvPr>
          <p:cNvSpPr/>
          <p:nvPr/>
        </p:nvSpPr>
        <p:spPr>
          <a:xfrm>
            <a:off x="1322512" y="20164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1D6C44F7-36BB-E811-2C8A-0950A95AF5DA}"/>
              </a:ext>
            </a:extLst>
          </p:cNvPr>
          <p:cNvSpPr/>
          <p:nvPr/>
        </p:nvSpPr>
        <p:spPr>
          <a:xfrm>
            <a:off x="941512" y="36166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C02FEE31-42D9-1D55-8FEB-0C7553FF00D0}"/>
              </a:ext>
            </a:extLst>
          </p:cNvPr>
          <p:cNvSpPr/>
          <p:nvPr/>
        </p:nvSpPr>
        <p:spPr>
          <a:xfrm>
            <a:off x="560512" y="41500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5" name="Rectangle 33">
            <a:extLst>
              <a:ext uri="{FF2B5EF4-FFF2-40B4-BE49-F238E27FC236}">
                <a16:creationId xmlns:a16="http://schemas.microsoft.com/office/drawing/2014/main" id="{C99D582E-625A-F2DC-4ED8-1270D9D4CBF1}"/>
              </a:ext>
            </a:extLst>
          </p:cNvPr>
          <p:cNvSpPr/>
          <p:nvPr/>
        </p:nvSpPr>
        <p:spPr>
          <a:xfrm>
            <a:off x="941512" y="41500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6" name="TextBox 45">
            <a:extLst>
              <a:ext uri="{FF2B5EF4-FFF2-40B4-BE49-F238E27FC236}">
                <a16:creationId xmlns:a16="http://schemas.microsoft.com/office/drawing/2014/main" id="{70263A81-E51B-93BE-1E14-52BE06F36F1E}"/>
              </a:ext>
            </a:extLst>
          </p:cNvPr>
          <p:cNvSpPr txBox="1"/>
          <p:nvPr/>
        </p:nvSpPr>
        <p:spPr>
          <a:xfrm>
            <a:off x="179512" y="20684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1</a:t>
            </a:r>
          </a:p>
        </p:txBody>
      </p:sp>
      <p:sp>
        <p:nvSpPr>
          <p:cNvPr id="17" name="TextBox 46">
            <a:extLst>
              <a:ext uri="{FF2B5EF4-FFF2-40B4-BE49-F238E27FC236}">
                <a16:creationId xmlns:a16="http://schemas.microsoft.com/office/drawing/2014/main" id="{E3518037-CAF3-63C1-DB5A-2CB897939886}"/>
              </a:ext>
            </a:extLst>
          </p:cNvPr>
          <p:cNvSpPr txBox="1"/>
          <p:nvPr/>
        </p:nvSpPr>
        <p:spPr>
          <a:xfrm>
            <a:off x="179512" y="26018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2</a:t>
            </a:r>
          </a:p>
        </p:txBody>
      </p:sp>
      <p:sp>
        <p:nvSpPr>
          <p:cNvPr id="18" name="TextBox 47">
            <a:extLst>
              <a:ext uri="{FF2B5EF4-FFF2-40B4-BE49-F238E27FC236}">
                <a16:creationId xmlns:a16="http://schemas.microsoft.com/office/drawing/2014/main" id="{2D4C4700-F86B-DAC6-48F6-7A4E16B3DB9F}"/>
              </a:ext>
            </a:extLst>
          </p:cNvPr>
          <p:cNvSpPr txBox="1"/>
          <p:nvPr/>
        </p:nvSpPr>
        <p:spPr>
          <a:xfrm>
            <a:off x="179512" y="31352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3</a:t>
            </a:r>
          </a:p>
        </p:txBody>
      </p:sp>
      <p:sp>
        <p:nvSpPr>
          <p:cNvPr id="19" name="TextBox 48">
            <a:extLst>
              <a:ext uri="{FF2B5EF4-FFF2-40B4-BE49-F238E27FC236}">
                <a16:creationId xmlns:a16="http://schemas.microsoft.com/office/drawing/2014/main" id="{A738B785-DFAB-7D2C-7B8E-9D53D02626E9}"/>
              </a:ext>
            </a:extLst>
          </p:cNvPr>
          <p:cNvSpPr txBox="1"/>
          <p:nvPr/>
        </p:nvSpPr>
        <p:spPr>
          <a:xfrm>
            <a:off x="179512" y="36686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4</a:t>
            </a:r>
          </a:p>
        </p:txBody>
      </p:sp>
      <p:sp>
        <p:nvSpPr>
          <p:cNvPr id="20" name="TextBox 49">
            <a:extLst>
              <a:ext uri="{FF2B5EF4-FFF2-40B4-BE49-F238E27FC236}">
                <a16:creationId xmlns:a16="http://schemas.microsoft.com/office/drawing/2014/main" id="{0A8D3AC3-FF02-8767-CAD0-64CBCE4D5ED8}"/>
              </a:ext>
            </a:extLst>
          </p:cNvPr>
          <p:cNvSpPr txBox="1"/>
          <p:nvPr/>
        </p:nvSpPr>
        <p:spPr>
          <a:xfrm>
            <a:off x="179512" y="42020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5</a:t>
            </a:r>
          </a:p>
        </p:txBody>
      </p:sp>
      <p:sp>
        <p:nvSpPr>
          <p:cNvPr id="21" name="Rectangle 51">
            <a:extLst>
              <a:ext uri="{FF2B5EF4-FFF2-40B4-BE49-F238E27FC236}">
                <a16:creationId xmlns:a16="http://schemas.microsoft.com/office/drawing/2014/main" id="{FEB8DA63-669F-EC80-2544-6A7E7132C597}"/>
              </a:ext>
            </a:extLst>
          </p:cNvPr>
          <p:cNvSpPr/>
          <p:nvPr/>
        </p:nvSpPr>
        <p:spPr>
          <a:xfrm>
            <a:off x="1322512" y="25498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1D156F65-F8A7-C827-DF4C-5AB0029BCB52}"/>
              </a:ext>
            </a:extLst>
          </p:cNvPr>
          <p:cNvSpPr txBox="1"/>
          <p:nvPr/>
        </p:nvSpPr>
        <p:spPr>
          <a:xfrm>
            <a:off x="611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0B1BEDA4-CAFF-0943-1E03-F96EC6D74EA9}"/>
              </a:ext>
            </a:extLst>
          </p:cNvPr>
          <p:cNvSpPr txBox="1"/>
          <p:nvPr/>
        </p:nvSpPr>
        <p:spPr>
          <a:xfrm>
            <a:off x="992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C14BB7AC-8B0B-55F8-72EE-1702760355B4}"/>
              </a:ext>
            </a:extLst>
          </p:cNvPr>
          <p:cNvSpPr txBox="1"/>
          <p:nvPr/>
        </p:nvSpPr>
        <p:spPr>
          <a:xfrm>
            <a:off x="1373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99EEA12-692D-347E-EAB7-243647D92D77}"/>
              </a:ext>
            </a:extLst>
          </p:cNvPr>
          <p:cNvSpPr txBox="1"/>
          <p:nvPr/>
        </p:nvSpPr>
        <p:spPr>
          <a:xfrm>
            <a:off x="443109" y="1156603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Leader S1</a:t>
            </a:r>
            <a:endParaRPr lang="zh-CN" altLang="en-US"/>
          </a:p>
        </p:txBody>
      </p:sp>
      <p:sp>
        <p:nvSpPr>
          <p:cNvPr id="26" name="Rectangle 51">
            <a:extLst>
              <a:ext uri="{FF2B5EF4-FFF2-40B4-BE49-F238E27FC236}">
                <a16:creationId xmlns:a16="http://schemas.microsoft.com/office/drawing/2014/main" id="{FB05B6FB-7D8C-9B63-1A4E-3A1683A518FD}"/>
              </a:ext>
            </a:extLst>
          </p:cNvPr>
          <p:cNvSpPr/>
          <p:nvPr/>
        </p:nvSpPr>
        <p:spPr>
          <a:xfrm>
            <a:off x="1322512" y="30832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27" name="Rectangle 51">
            <a:extLst>
              <a:ext uri="{FF2B5EF4-FFF2-40B4-BE49-F238E27FC236}">
                <a16:creationId xmlns:a16="http://schemas.microsoft.com/office/drawing/2014/main" id="{275981D8-9D89-A7DB-DA21-644D9FDA056B}"/>
              </a:ext>
            </a:extLst>
          </p:cNvPr>
          <p:cNvSpPr/>
          <p:nvPr/>
        </p:nvSpPr>
        <p:spPr>
          <a:xfrm>
            <a:off x="1322512" y="36166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29" name="Rectangle 30">
            <a:extLst>
              <a:ext uri="{FF2B5EF4-FFF2-40B4-BE49-F238E27FC236}">
                <a16:creationId xmlns:a16="http://schemas.microsoft.com/office/drawing/2014/main" id="{513373E2-76E2-ABDA-A868-578B72461D3A}"/>
              </a:ext>
            </a:extLst>
          </p:cNvPr>
          <p:cNvSpPr/>
          <p:nvPr/>
        </p:nvSpPr>
        <p:spPr>
          <a:xfrm>
            <a:off x="1703512" y="201322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30" name="Rectangle 51">
            <a:extLst>
              <a:ext uri="{FF2B5EF4-FFF2-40B4-BE49-F238E27FC236}">
                <a16:creationId xmlns:a16="http://schemas.microsoft.com/office/drawing/2014/main" id="{67E8107E-D210-3D77-91A4-C2474E070F59}"/>
              </a:ext>
            </a:extLst>
          </p:cNvPr>
          <p:cNvSpPr/>
          <p:nvPr/>
        </p:nvSpPr>
        <p:spPr>
          <a:xfrm>
            <a:off x="1703512" y="254662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31" name="Rectangle 51">
            <a:extLst>
              <a:ext uri="{FF2B5EF4-FFF2-40B4-BE49-F238E27FC236}">
                <a16:creationId xmlns:a16="http://schemas.microsoft.com/office/drawing/2014/main" id="{7316C9EE-0B99-D029-AE07-E2ED77A4A87A}"/>
              </a:ext>
            </a:extLst>
          </p:cNvPr>
          <p:cNvSpPr/>
          <p:nvPr/>
        </p:nvSpPr>
        <p:spPr>
          <a:xfrm>
            <a:off x="1703512" y="308002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32" name="TextBox 8">
            <a:extLst>
              <a:ext uri="{FF2B5EF4-FFF2-40B4-BE49-F238E27FC236}">
                <a16:creationId xmlns:a16="http://schemas.microsoft.com/office/drawing/2014/main" id="{2BA7A3F6-5224-BD89-7D5D-A5D0D142E223}"/>
              </a:ext>
            </a:extLst>
          </p:cNvPr>
          <p:cNvSpPr txBox="1"/>
          <p:nvPr/>
        </p:nvSpPr>
        <p:spPr>
          <a:xfrm>
            <a:off x="1754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33" name="Rectangle 30">
            <a:extLst>
              <a:ext uri="{FF2B5EF4-FFF2-40B4-BE49-F238E27FC236}">
                <a16:creationId xmlns:a16="http://schemas.microsoft.com/office/drawing/2014/main" id="{2016E67C-DAD9-51A1-C48E-0E84B457A9FF}"/>
              </a:ext>
            </a:extLst>
          </p:cNvPr>
          <p:cNvSpPr/>
          <p:nvPr/>
        </p:nvSpPr>
        <p:spPr>
          <a:xfrm>
            <a:off x="2084512" y="201004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8F690BF-7DEE-5FCC-A8FF-587E7FBDC0BE}"/>
              </a:ext>
            </a:extLst>
          </p:cNvPr>
          <p:cNvCxnSpPr>
            <a:cxnSpLocks/>
          </p:cNvCxnSpPr>
          <p:nvPr/>
        </p:nvCxnSpPr>
        <p:spPr>
          <a:xfrm>
            <a:off x="34142" y="5165389"/>
            <a:ext cx="8939336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37A4AF4C-9E92-2FEC-B22E-129B01916C03}"/>
              </a:ext>
            </a:extLst>
          </p:cNvPr>
          <p:cNvSpPr txBox="1"/>
          <p:nvPr/>
        </p:nvSpPr>
        <p:spPr>
          <a:xfrm>
            <a:off x="854271" y="4980723"/>
            <a:ext cx="899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Term 2</a:t>
            </a:r>
            <a:endParaRPr lang="zh-CN" altLang="en-US"/>
          </a:p>
        </p:txBody>
      </p:sp>
      <p:sp>
        <p:nvSpPr>
          <p:cNvPr id="61" name="Rectangle 15">
            <a:extLst>
              <a:ext uri="{FF2B5EF4-FFF2-40B4-BE49-F238E27FC236}">
                <a16:creationId xmlns:a16="http://schemas.microsoft.com/office/drawing/2014/main" id="{55DA5A86-326E-D0F5-D689-9AFCB9A37CF9}"/>
              </a:ext>
            </a:extLst>
          </p:cNvPr>
          <p:cNvSpPr/>
          <p:nvPr/>
        </p:nvSpPr>
        <p:spPr>
          <a:xfrm>
            <a:off x="3243064" y="19703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2" name="Rectangle 16">
            <a:extLst>
              <a:ext uri="{FF2B5EF4-FFF2-40B4-BE49-F238E27FC236}">
                <a16:creationId xmlns:a16="http://schemas.microsoft.com/office/drawing/2014/main" id="{5503CFD2-DE3D-C7DA-D1C0-F53F48C44010}"/>
              </a:ext>
            </a:extLst>
          </p:cNvPr>
          <p:cNvSpPr/>
          <p:nvPr/>
        </p:nvSpPr>
        <p:spPr>
          <a:xfrm>
            <a:off x="3624064" y="19703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3" name="Rectangle 17">
            <a:extLst>
              <a:ext uri="{FF2B5EF4-FFF2-40B4-BE49-F238E27FC236}">
                <a16:creationId xmlns:a16="http://schemas.microsoft.com/office/drawing/2014/main" id="{1DA248E9-B0DE-CEBD-6045-D2A4BAA8A231}"/>
              </a:ext>
            </a:extLst>
          </p:cNvPr>
          <p:cNvSpPr/>
          <p:nvPr/>
        </p:nvSpPr>
        <p:spPr>
          <a:xfrm>
            <a:off x="3243064" y="25037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4" name="Rectangle 18">
            <a:extLst>
              <a:ext uri="{FF2B5EF4-FFF2-40B4-BE49-F238E27FC236}">
                <a16:creationId xmlns:a16="http://schemas.microsoft.com/office/drawing/2014/main" id="{5556D637-7078-B022-24F8-9EFBB594E9F1}"/>
              </a:ext>
            </a:extLst>
          </p:cNvPr>
          <p:cNvSpPr/>
          <p:nvPr/>
        </p:nvSpPr>
        <p:spPr>
          <a:xfrm>
            <a:off x="3624064" y="25037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5" name="Rectangle 25">
            <a:extLst>
              <a:ext uri="{FF2B5EF4-FFF2-40B4-BE49-F238E27FC236}">
                <a16:creationId xmlns:a16="http://schemas.microsoft.com/office/drawing/2014/main" id="{913F81FE-7CB4-AA2E-C861-35F774E11546}"/>
              </a:ext>
            </a:extLst>
          </p:cNvPr>
          <p:cNvSpPr/>
          <p:nvPr/>
        </p:nvSpPr>
        <p:spPr>
          <a:xfrm>
            <a:off x="3243064" y="30371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6" name="Rectangle 26">
            <a:extLst>
              <a:ext uri="{FF2B5EF4-FFF2-40B4-BE49-F238E27FC236}">
                <a16:creationId xmlns:a16="http://schemas.microsoft.com/office/drawing/2014/main" id="{10449138-022B-16E0-53C1-8D0AADF8E27E}"/>
              </a:ext>
            </a:extLst>
          </p:cNvPr>
          <p:cNvSpPr/>
          <p:nvPr/>
        </p:nvSpPr>
        <p:spPr>
          <a:xfrm>
            <a:off x="3624064" y="30371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7" name="Rectangle 29">
            <a:extLst>
              <a:ext uri="{FF2B5EF4-FFF2-40B4-BE49-F238E27FC236}">
                <a16:creationId xmlns:a16="http://schemas.microsoft.com/office/drawing/2014/main" id="{D3DD2685-DDEF-15A1-A74A-599A05260224}"/>
              </a:ext>
            </a:extLst>
          </p:cNvPr>
          <p:cNvSpPr/>
          <p:nvPr/>
        </p:nvSpPr>
        <p:spPr>
          <a:xfrm>
            <a:off x="3243064" y="35705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8" name="Rectangle 30">
            <a:extLst>
              <a:ext uri="{FF2B5EF4-FFF2-40B4-BE49-F238E27FC236}">
                <a16:creationId xmlns:a16="http://schemas.microsoft.com/office/drawing/2014/main" id="{E0431588-0C14-9F5B-6441-0C5B42BDE884}"/>
              </a:ext>
            </a:extLst>
          </p:cNvPr>
          <p:cNvSpPr/>
          <p:nvPr/>
        </p:nvSpPr>
        <p:spPr>
          <a:xfrm>
            <a:off x="4005064" y="197032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69" name="Rectangle 31">
            <a:extLst>
              <a:ext uri="{FF2B5EF4-FFF2-40B4-BE49-F238E27FC236}">
                <a16:creationId xmlns:a16="http://schemas.microsoft.com/office/drawing/2014/main" id="{954DE8A9-B17B-2DE6-44B7-4E8F270E2F5D}"/>
              </a:ext>
            </a:extLst>
          </p:cNvPr>
          <p:cNvSpPr/>
          <p:nvPr/>
        </p:nvSpPr>
        <p:spPr>
          <a:xfrm>
            <a:off x="3624064" y="35705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70" name="Rectangle 32">
            <a:extLst>
              <a:ext uri="{FF2B5EF4-FFF2-40B4-BE49-F238E27FC236}">
                <a16:creationId xmlns:a16="http://schemas.microsoft.com/office/drawing/2014/main" id="{55D32D69-B7BD-64DF-7154-25BB7E06B87D}"/>
              </a:ext>
            </a:extLst>
          </p:cNvPr>
          <p:cNvSpPr/>
          <p:nvPr/>
        </p:nvSpPr>
        <p:spPr>
          <a:xfrm>
            <a:off x="3243064" y="41039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71" name="Rectangle 33">
            <a:extLst>
              <a:ext uri="{FF2B5EF4-FFF2-40B4-BE49-F238E27FC236}">
                <a16:creationId xmlns:a16="http://schemas.microsoft.com/office/drawing/2014/main" id="{433C4F3D-4AAF-8A23-E28B-13D98548B15A}"/>
              </a:ext>
            </a:extLst>
          </p:cNvPr>
          <p:cNvSpPr/>
          <p:nvPr/>
        </p:nvSpPr>
        <p:spPr>
          <a:xfrm>
            <a:off x="3624064" y="41039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72" name="TextBox 45">
            <a:extLst>
              <a:ext uri="{FF2B5EF4-FFF2-40B4-BE49-F238E27FC236}">
                <a16:creationId xmlns:a16="http://schemas.microsoft.com/office/drawing/2014/main" id="{29C36498-FF94-36DD-13B6-EF5017FAC850}"/>
              </a:ext>
            </a:extLst>
          </p:cNvPr>
          <p:cNvSpPr txBox="1"/>
          <p:nvPr/>
        </p:nvSpPr>
        <p:spPr>
          <a:xfrm>
            <a:off x="2862064" y="20223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1</a:t>
            </a:r>
          </a:p>
        </p:txBody>
      </p:sp>
      <p:sp>
        <p:nvSpPr>
          <p:cNvPr id="73" name="TextBox 46">
            <a:extLst>
              <a:ext uri="{FF2B5EF4-FFF2-40B4-BE49-F238E27FC236}">
                <a16:creationId xmlns:a16="http://schemas.microsoft.com/office/drawing/2014/main" id="{EE0B10F5-2AA1-FCDC-50BD-03101E85D4B1}"/>
              </a:ext>
            </a:extLst>
          </p:cNvPr>
          <p:cNvSpPr txBox="1"/>
          <p:nvPr/>
        </p:nvSpPr>
        <p:spPr>
          <a:xfrm>
            <a:off x="2862064" y="25557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2</a:t>
            </a:r>
          </a:p>
        </p:txBody>
      </p:sp>
      <p:sp>
        <p:nvSpPr>
          <p:cNvPr id="74" name="TextBox 47">
            <a:extLst>
              <a:ext uri="{FF2B5EF4-FFF2-40B4-BE49-F238E27FC236}">
                <a16:creationId xmlns:a16="http://schemas.microsoft.com/office/drawing/2014/main" id="{0A2BAF1D-D764-3511-9F7F-1ABB509A6ADC}"/>
              </a:ext>
            </a:extLst>
          </p:cNvPr>
          <p:cNvSpPr txBox="1"/>
          <p:nvPr/>
        </p:nvSpPr>
        <p:spPr>
          <a:xfrm>
            <a:off x="2862064" y="30891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3</a:t>
            </a:r>
          </a:p>
        </p:txBody>
      </p:sp>
      <p:sp>
        <p:nvSpPr>
          <p:cNvPr id="75" name="TextBox 48">
            <a:extLst>
              <a:ext uri="{FF2B5EF4-FFF2-40B4-BE49-F238E27FC236}">
                <a16:creationId xmlns:a16="http://schemas.microsoft.com/office/drawing/2014/main" id="{E94E7CB3-87C7-A188-9B44-B0B848B43D62}"/>
              </a:ext>
            </a:extLst>
          </p:cNvPr>
          <p:cNvSpPr txBox="1"/>
          <p:nvPr/>
        </p:nvSpPr>
        <p:spPr>
          <a:xfrm>
            <a:off x="2862064" y="36225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4</a:t>
            </a:r>
          </a:p>
        </p:txBody>
      </p:sp>
      <p:sp>
        <p:nvSpPr>
          <p:cNvPr id="76" name="TextBox 49">
            <a:extLst>
              <a:ext uri="{FF2B5EF4-FFF2-40B4-BE49-F238E27FC236}">
                <a16:creationId xmlns:a16="http://schemas.microsoft.com/office/drawing/2014/main" id="{D654623C-0CAF-FE4E-582C-2FDD147C275F}"/>
              </a:ext>
            </a:extLst>
          </p:cNvPr>
          <p:cNvSpPr txBox="1"/>
          <p:nvPr/>
        </p:nvSpPr>
        <p:spPr>
          <a:xfrm>
            <a:off x="2862064" y="41559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5</a:t>
            </a:r>
          </a:p>
        </p:txBody>
      </p:sp>
      <p:sp>
        <p:nvSpPr>
          <p:cNvPr id="77" name="Rectangle 51">
            <a:extLst>
              <a:ext uri="{FF2B5EF4-FFF2-40B4-BE49-F238E27FC236}">
                <a16:creationId xmlns:a16="http://schemas.microsoft.com/office/drawing/2014/main" id="{07297175-6FC6-26AE-9D39-AAD2010D09F9}"/>
              </a:ext>
            </a:extLst>
          </p:cNvPr>
          <p:cNvSpPr/>
          <p:nvPr/>
        </p:nvSpPr>
        <p:spPr>
          <a:xfrm>
            <a:off x="4005064" y="250372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78" name="TextBox 6">
            <a:extLst>
              <a:ext uri="{FF2B5EF4-FFF2-40B4-BE49-F238E27FC236}">
                <a16:creationId xmlns:a16="http://schemas.microsoft.com/office/drawing/2014/main" id="{50EE26D5-73A7-19CE-FCD9-8BCFDF3A7410}"/>
              </a:ext>
            </a:extLst>
          </p:cNvPr>
          <p:cNvSpPr txBox="1"/>
          <p:nvPr/>
        </p:nvSpPr>
        <p:spPr>
          <a:xfrm>
            <a:off x="3294112" y="152344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79" name="TextBox 7">
            <a:extLst>
              <a:ext uri="{FF2B5EF4-FFF2-40B4-BE49-F238E27FC236}">
                <a16:creationId xmlns:a16="http://schemas.microsoft.com/office/drawing/2014/main" id="{DCBAC154-778E-511A-4400-0435B4698851}"/>
              </a:ext>
            </a:extLst>
          </p:cNvPr>
          <p:cNvSpPr txBox="1"/>
          <p:nvPr/>
        </p:nvSpPr>
        <p:spPr>
          <a:xfrm>
            <a:off x="3675112" y="152344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80" name="TextBox 8">
            <a:extLst>
              <a:ext uri="{FF2B5EF4-FFF2-40B4-BE49-F238E27FC236}">
                <a16:creationId xmlns:a16="http://schemas.microsoft.com/office/drawing/2014/main" id="{95661B09-160D-E896-2273-BEF431538526}"/>
              </a:ext>
            </a:extLst>
          </p:cNvPr>
          <p:cNvSpPr txBox="1"/>
          <p:nvPr/>
        </p:nvSpPr>
        <p:spPr>
          <a:xfrm>
            <a:off x="4056112" y="152344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F5A4F4B0-DBEC-8F38-E68D-73BC8F4583E8}"/>
              </a:ext>
            </a:extLst>
          </p:cNvPr>
          <p:cNvSpPr txBox="1"/>
          <p:nvPr/>
        </p:nvSpPr>
        <p:spPr>
          <a:xfrm>
            <a:off x="3125661" y="1110530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Leader </a:t>
            </a:r>
            <a:r>
              <a:rPr kumimoji="1" lang="en-US" altLang="zh-CN" b="1">
                <a:solidFill>
                  <a:srgbClr val="C00000"/>
                </a:solidFill>
              </a:rPr>
              <a:t>?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82" name="Rectangle 51">
            <a:extLst>
              <a:ext uri="{FF2B5EF4-FFF2-40B4-BE49-F238E27FC236}">
                <a16:creationId xmlns:a16="http://schemas.microsoft.com/office/drawing/2014/main" id="{4D4C0F36-5333-8A49-3E7E-83476EAA4365}"/>
              </a:ext>
            </a:extLst>
          </p:cNvPr>
          <p:cNvSpPr/>
          <p:nvPr/>
        </p:nvSpPr>
        <p:spPr>
          <a:xfrm>
            <a:off x="4005064" y="303712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83" name="Rectangle 51">
            <a:extLst>
              <a:ext uri="{FF2B5EF4-FFF2-40B4-BE49-F238E27FC236}">
                <a16:creationId xmlns:a16="http://schemas.microsoft.com/office/drawing/2014/main" id="{670E6F1F-CE23-419D-0348-2EFF9D8FCCF1}"/>
              </a:ext>
            </a:extLst>
          </p:cNvPr>
          <p:cNvSpPr/>
          <p:nvPr/>
        </p:nvSpPr>
        <p:spPr>
          <a:xfrm>
            <a:off x="4005064" y="357052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84" name="Rectangle 30">
            <a:extLst>
              <a:ext uri="{FF2B5EF4-FFF2-40B4-BE49-F238E27FC236}">
                <a16:creationId xmlns:a16="http://schemas.microsoft.com/office/drawing/2014/main" id="{65AB1661-43F2-DE54-7183-A165947AC7E9}"/>
              </a:ext>
            </a:extLst>
          </p:cNvPr>
          <p:cNvSpPr/>
          <p:nvPr/>
        </p:nvSpPr>
        <p:spPr>
          <a:xfrm>
            <a:off x="4386064" y="196714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85" name="Rectangle 51">
            <a:extLst>
              <a:ext uri="{FF2B5EF4-FFF2-40B4-BE49-F238E27FC236}">
                <a16:creationId xmlns:a16="http://schemas.microsoft.com/office/drawing/2014/main" id="{59A73937-45F1-EBB4-FA0D-EBA7B03FE820}"/>
              </a:ext>
            </a:extLst>
          </p:cNvPr>
          <p:cNvSpPr/>
          <p:nvPr/>
        </p:nvSpPr>
        <p:spPr>
          <a:xfrm>
            <a:off x="4386064" y="250054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86" name="Rectangle 51">
            <a:extLst>
              <a:ext uri="{FF2B5EF4-FFF2-40B4-BE49-F238E27FC236}">
                <a16:creationId xmlns:a16="http://schemas.microsoft.com/office/drawing/2014/main" id="{C0CCFCD7-F688-3E61-F897-678B1577F06A}"/>
              </a:ext>
            </a:extLst>
          </p:cNvPr>
          <p:cNvSpPr/>
          <p:nvPr/>
        </p:nvSpPr>
        <p:spPr>
          <a:xfrm>
            <a:off x="4386064" y="303394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87" name="TextBox 8">
            <a:extLst>
              <a:ext uri="{FF2B5EF4-FFF2-40B4-BE49-F238E27FC236}">
                <a16:creationId xmlns:a16="http://schemas.microsoft.com/office/drawing/2014/main" id="{E667F071-BE13-5EDA-3781-A880A26726CC}"/>
              </a:ext>
            </a:extLst>
          </p:cNvPr>
          <p:cNvSpPr txBox="1"/>
          <p:nvPr/>
        </p:nvSpPr>
        <p:spPr>
          <a:xfrm>
            <a:off x="4437112" y="152344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88" name="Rectangle 30">
            <a:extLst>
              <a:ext uri="{FF2B5EF4-FFF2-40B4-BE49-F238E27FC236}">
                <a16:creationId xmlns:a16="http://schemas.microsoft.com/office/drawing/2014/main" id="{E16D7559-B635-B42D-DEAB-C86230E50304}"/>
              </a:ext>
            </a:extLst>
          </p:cNvPr>
          <p:cNvSpPr/>
          <p:nvPr/>
        </p:nvSpPr>
        <p:spPr>
          <a:xfrm>
            <a:off x="4767064" y="196396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cxnSp>
        <p:nvCxnSpPr>
          <p:cNvPr id="90" name="直线连接符 89">
            <a:extLst>
              <a:ext uri="{FF2B5EF4-FFF2-40B4-BE49-F238E27FC236}">
                <a16:creationId xmlns:a16="http://schemas.microsoft.com/office/drawing/2014/main" id="{8B0C04B8-FE84-D373-E670-065F8EF74A1E}"/>
              </a:ext>
            </a:extLst>
          </p:cNvPr>
          <p:cNvCxnSpPr/>
          <p:nvPr/>
        </p:nvCxnSpPr>
        <p:spPr>
          <a:xfrm>
            <a:off x="2699792" y="1110530"/>
            <a:ext cx="0" cy="4699298"/>
          </a:xfrm>
          <a:prstGeom prst="line">
            <a:avLst/>
          </a:prstGeom>
          <a:ln>
            <a:solidFill>
              <a:schemeClr val="accent6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本框 118">
            <a:extLst>
              <a:ext uri="{FF2B5EF4-FFF2-40B4-BE49-F238E27FC236}">
                <a16:creationId xmlns:a16="http://schemas.microsoft.com/office/drawing/2014/main" id="{10EEC2BE-9279-B632-724F-FE4408247B3E}"/>
              </a:ext>
            </a:extLst>
          </p:cNvPr>
          <p:cNvSpPr txBox="1"/>
          <p:nvPr/>
        </p:nvSpPr>
        <p:spPr>
          <a:xfrm>
            <a:off x="3110183" y="4980723"/>
            <a:ext cx="140975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S1 crashes</a:t>
            </a:r>
            <a:endParaRPr lang="zh-CN" altLang="en-US"/>
          </a:p>
        </p:txBody>
      </p:sp>
      <p:cxnSp>
        <p:nvCxnSpPr>
          <p:cNvPr id="121" name="直线连接符 120">
            <a:extLst>
              <a:ext uri="{FF2B5EF4-FFF2-40B4-BE49-F238E27FC236}">
                <a16:creationId xmlns:a16="http://schemas.microsoft.com/office/drawing/2014/main" id="{60D9EF6A-63A0-9E38-E473-F67D63D69E95}"/>
              </a:ext>
            </a:extLst>
          </p:cNvPr>
          <p:cNvCxnSpPr/>
          <p:nvPr/>
        </p:nvCxnSpPr>
        <p:spPr>
          <a:xfrm>
            <a:off x="2989760" y="1843256"/>
            <a:ext cx="2253905" cy="529048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线连接符 121">
            <a:extLst>
              <a:ext uri="{FF2B5EF4-FFF2-40B4-BE49-F238E27FC236}">
                <a16:creationId xmlns:a16="http://schemas.microsoft.com/office/drawing/2014/main" id="{62CE460A-AF2E-4755-B913-AEA381C76C11}"/>
              </a:ext>
            </a:extLst>
          </p:cNvPr>
          <p:cNvCxnSpPr>
            <a:cxnSpLocks/>
          </p:cNvCxnSpPr>
          <p:nvPr/>
        </p:nvCxnSpPr>
        <p:spPr>
          <a:xfrm flipV="1">
            <a:off x="2979600" y="1872975"/>
            <a:ext cx="2264065" cy="375525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文本框 123">
            <a:extLst>
              <a:ext uri="{FF2B5EF4-FFF2-40B4-BE49-F238E27FC236}">
                <a16:creationId xmlns:a16="http://schemas.microsoft.com/office/drawing/2014/main" id="{3B5DD81A-297D-6F7E-527F-84F4D389E667}"/>
              </a:ext>
            </a:extLst>
          </p:cNvPr>
          <p:cNvSpPr txBox="1"/>
          <p:nvPr/>
        </p:nvSpPr>
        <p:spPr>
          <a:xfrm>
            <a:off x="5994609" y="4980723"/>
            <a:ext cx="899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Term 3</a:t>
            </a:r>
            <a:endParaRPr lang="zh-CN" altLang="en-US"/>
          </a:p>
        </p:txBody>
      </p:sp>
      <p:sp>
        <p:nvSpPr>
          <p:cNvPr id="127" name="Rectangle 17">
            <a:extLst>
              <a:ext uri="{FF2B5EF4-FFF2-40B4-BE49-F238E27FC236}">
                <a16:creationId xmlns:a16="http://schemas.microsoft.com/office/drawing/2014/main" id="{5EF2D1B8-272D-D7B6-F87F-3A66653D33A9}"/>
              </a:ext>
            </a:extLst>
          </p:cNvPr>
          <p:cNvSpPr/>
          <p:nvPr/>
        </p:nvSpPr>
        <p:spPr>
          <a:xfrm>
            <a:off x="5946576" y="24706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8" name="Rectangle 18">
            <a:extLst>
              <a:ext uri="{FF2B5EF4-FFF2-40B4-BE49-F238E27FC236}">
                <a16:creationId xmlns:a16="http://schemas.microsoft.com/office/drawing/2014/main" id="{B2013483-A112-DC5B-2468-C107AA1C86D4}"/>
              </a:ext>
            </a:extLst>
          </p:cNvPr>
          <p:cNvSpPr/>
          <p:nvPr/>
        </p:nvSpPr>
        <p:spPr>
          <a:xfrm>
            <a:off x="6327576" y="24706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9" name="Rectangle 25">
            <a:extLst>
              <a:ext uri="{FF2B5EF4-FFF2-40B4-BE49-F238E27FC236}">
                <a16:creationId xmlns:a16="http://schemas.microsoft.com/office/drawing/2014/main" id="{C862CFAC-960C-F973-9213-64C1FE3B3357}"/>
              </a:ext>
            </a:extLst>
          </p:cNvPr>
          <p:cNvSpPr/>
          <p:nvPr/>
        </p:nvSpPr>
        <p:spPr>
          <a:xfrm>
            <a:off x="5946576" y="30040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0" name="Rectangle 26">
            <a:extLst>
              <a:ext uri="{FF2B5EF4-FFF2-40B4-BE49-F238E27FC236}">
                <a16:creationId xmlns:a16="http://schemas.microsoft.com/office/drawing/2014/main" id="{2ACC6E64-3577-4258-43DB-E42EC346F4E1}"/>
              </a:ext>
            </a:extLst>
          </p:cNvPr>
          <p:cNvSpPr/>
          <p:nvPr/>
        </p:nvSpPr>
        <p:spPr>
          <a:xfrm>
            <a:off x="6327576" y="30040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1" name="Rectangle 29">
            <a:extLst>
              <a:ext uri="{FF2B5EF4-FFF2-40B4-BE49-F238E27FC236}">
                <a16:creationId xmlns:a16="http://schemas.microsoft.com/office/drawing/2014/main" id="{5C7237EB-E18E-A446-EC3F-A6E0B6A94417}"/>
              </a:ext>
            </a:extLst>
          </p:cNvPr>
          <p:cNvSpPr/>
          <p:nvPr/>
        </p:nvSpPr>
        <p:spPr>
          <a:xfrm>
            <a:off x="5946576" y="35374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3" name="Rectangle 31">
            <a:extLst>
              <a:ext uri="{FF2B5EF4-FFF2-40B4-BE49-F238E27FC236}">
                <a16:creationId xmlns:a16="http://schemas.microsoft.com/office/drawing/2014/main" id="{F4796A81-EA1D-104A-FEE6-B991FA5CE0DC}"/>
              </a:ext>
            </a:extLst>
          </p:cNvPr>
          <p:cNvSpPr/>
          <p:nvPr/>
        </p:nvSpPr>
        <p:spPr>
          <a:xfrm>
            <a:off x="6327576" y="35374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4" name="Rectangle 32">
            <a:extLst>
              <a:ext uri="{FF2B5EF4-FFF2-40B4-BE49-F238E27FC236}">
                <a16:creationId xmlns:a16="http://schemas.microsoft.com/office/drawing/2014/main" id="{496E8D7A-ED0F-83A2-CAE7-E0E6DC62CF71}"/>
              </a:ext>
            </a:extLst>
          </p:cNvPr>
          <p:cNvSpPr/>
          <p:nvPr/>
        </p:nvSpPr>
        <p:spPr>
          <a:xfrm>
            <a:off x="5946576" y="40708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5" name="Rectangle 33">
            <a:extLst>
              <a:ext uri="{FF2B5EF4-FFF2-40B4-BE49-F238E27FC236}">
                <a16:creationId xmlns:a16="http://schemas.microsoft.com/office/drawing/2014/main" id="{AF9073D5-49B1-ECB5-28B8-5FF25315C1B3}"/>
              </a:ext>
            </a:extLst>
          </p:cNvPr>
          <p:cNvSpPr/>
          <p:nvPr/>
        </p:nvSpPr>
        <p:spPr>
          <a:xfrm>
            <a:off x="6327576" y="40708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7" name="TextBox 46">
            <a:extLst>
              <a:ext uri="{FF2B5EF4-FFF2-40B4-BE49-F238E27FC236}">
                <a16:creationId xmlns:a16="http://schemas.microsoft.com/office/drawing/2014/main" id="{21244EDB-4970-6CEC-EC19-CA662A7906DA}"/>
              </a:ext>
            </a:extLst>
          </p:cNvPr>
          <p:cNvSpPr txBox="1"/>
          <p:nvPr/>
        </p:nvSpPr>
        <p:spPr>
          <a:xfrm>
            <a:off x="5565576" y="25226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2</a:t>
            </a:r>
          </a:p>
        </p:txBody>
      </p:sp>
      <p:sp>
        <p:nvSpPr>
          <p:cNvPr id="138" name="TextBox 47">
            <a:extLst>
              <a:ext uri="{FF2B5EF4-FFF2-40B4-BE49-F238E27FC236}">
                <a16:creationId xmlns:a16="http://schemas.microsoft.com/office/drawing/2014/main" id="{EC0AE85E-3271-1B91-0E46-DD843B7777EB}"/>
              </a:ext>
            </a:extLst>
          </p:cNvPr>
          <p:cNvSpPr txBox="1"/>
          <p:nvPr/>
        </p:nvSpPr>
        <p:spPr>
          <a:xfrm>
            <a:off x="5565576" y="30560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3</a:t>
            </a:r>
          </a:p>
        </p:txBody>
      </p:sp>
      <p:sp>
        <p:nvSpPr>
          <p:cNvPr id="139" name="TextBox 48">
            <a:extLst>
              <a:ext uri="{FF2B5EF4-FFF2-40B4-BE49-F238E27FC236}">
                <a16:creationId xmlns:a16="http://schemas.microsoft.com/office/drawing/2014/main" id="{AB68AC97-881A-2935-7C61-544D1B1BA667}"/>
              </a:ext>
            </a:extLst>
          </p:cNvPr>
          <p:cNvSpPr txBox="1"/>
          <p:nvPr/>
        </p:nvSpPr>
        <p:spPr>
          <a:xfrm>
            <a:off x="5565576" y="35894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4</a:t>
            </a:r>
          </a:p>
        </p:txBody>
      </p:sp>
      <p:sp>
        <p:nvSpPr>
          <p:cNvPr id="140" name="TextBox 49">
            <a:extLst>
              <a:ext uri="{FF2B5EF4-FFF2-40B4-BE49-F238E27FC236}">
                <a16:creationId xmlns:a16="http://schemas.microsoft.com/office/drawing/2014/main" id="{6EA017FF-4297-A835-B58F-6AE395D38E47}"/>
              </a:ext>
            </a:extLst>
          </p:cNvPr>
          <p:cNvSpPr txBox="1"/>
          <p:nvPr/>
        </p:nvSpPr>
        <p:spPr>
          <a:xfrm>
            <a:off x="5565576" y="41228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5</a:t>
            </a:r>
          </a:p>
        </p:txBody>
      </p:sp>
      <p:sp>
        <p:nvSpPr>
          <p:cNvPr id="141" name="Rectangle 51">
            <a:extLst>
              <a:ext uri="{FF2B5EF4-FFF2-40B4-BE49-F238E27FC236}">
                <a16:creationId xmlns:a16="http://schemas.microsoft.com/office/drawing/2014/main" id="{0CA1ABC2-6101-EF2B-2641-DCFC0DE0B322}"/>
              </a:ext>
            </a:extLst>
          </p:cNvPr>
          <p:cNvSpPr/>
          <p:nvPr/>
        </p:nvSpPr>
        <p:spPr>
          <a:xfrm>
            <a:off x="6708576" y="247062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42" name="TextBox 6">
            <a:extLst>
              <a:ext uri="{FF2B5EF4-FFF2-40B4-BE49-F238E27FC236}">
                <a16:creationId xmlns:a16="http://schemas.microsoft.com/office/drawing/2014/main" id="{A01A6A2E-C0D8-7DC9-A678-2CDB080E60AD}"/>
              </a:ext>
            </a:extLst>
          </p:cNvPr>
          <p:cNvSpPr txBox="1"/>
          <p:nvPr/>
        </p:nvSpPr>
        <p:spPr>
          <a:xfrm>
            <a:off x="5997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43" name="TextBox 7">
            <a:extLst>
              <a:ext uri="{FF2B5EF4-FFF2-40B4-BE49-F238E27FC236}">
                <a16:creationId xmlns:a16="http://schemas.microsoft.com/office/drawing/2014/main" id="{64F8189A-5E54-FCCF-F171-C7066A484BC8}"/>
              </a:ext>
            </a:extLst>
          </p:cNvPr>
          <p:cNvSpPr txBox="1"/>
          <p:nvPr/>
        </p:nvSpPr>
        <p:spPr>
          <a:xfrm>
            <a:off x="6378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44" name="TextBox 8">
            <a:extLst>
              <a:ext uri="{FF2B5EF4-FFF2-40B4-BE49-F238E27FC236}">
                <a16:creationId xmlns:a16="http://schemas.microsoft.com/office/drawing/2014/main" id="{4190A9A0-F3C4-C9D6-E4FB-B55AB183F374}"/>
              </a:ext>
            </a:extLst>
          </p:cNvPr>
          <p:cNvSpPr txBox="1"/>
          <p:nvPr/>
        </p:nvSpPr>
        <p:spPr>
          <a:xfrm>
            <a:off x="6759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A04D2F55-5394-2013-F7C9-3B92EFA0A900}"/>
              </a:ext>
            </a:extLst>
          </p:cNvPr>
          <p:cNvSpPr txBox="1"/>
          <p:nvPr/>
        </p:nvSpPr>
        <p:spPr>
          <a:xfrm>
            <a:off x="5829173" y="1077421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Leader </a:t>
            </a:r>
            <a:r>
              <a:rPr kumimoji="1" lang="en-US" altLang="zh-CN" b="1">
                <a:solidFill>
                  <a:srgbClr val="C00000"/>
                </a:solidFill>
              </a:rPr>
              <a:t>S5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146" name="Rectangle 51">
            <a:extLst>
              <a:ext uri="{FF2B5EF4-FFF2-40B4-BE49-F238E27FC236}">
                <a16:creationId xmlns:a16="http://schemas.microsoft.com/office/drawing/2014/main" id="{84DB779C-251B-7A39-F5DC-E43DBD14B6E8}"/>
              </a:ext>
            </a:extLst>
          </p:cNvPr>
          <p:cNvSpPr/>
          <p:nvPr/>
        </p:nvSpPr>
        <p:spPr>
          <a:xfrm>
            <a:off x="6708576" y="300402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47" name="Rectangle 51">
            <a:extLst>
              <a:ext uri="{FF2B5EF4-FFF2-40B4-BE49-F238E27FC236}">
                <a16:creationId xmlns:a16="http://schemas.microsoft.com/office/drawing/2014/main" id="{7F14E58C-5D77-BE5F-A3AC-0F1B6258F2BD}"/>
              </a:ext>
            </a:extLst>
          </p:cNvPr>
          <p:cNvSpPr/>
          <p:nvPr/>
        </p:nvSpPr>
        <p:spPr>
          <a:xfrm>
            <a:off x="6708576" y="353742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49" name="Rectangle 51">
            <a:extLst>
              <a:ext uri="{FF2B5EF4-FFF2-40B4-BE49-F238E27FC236}">
                <a16:creationId xmlns:a16="http://schemas.microsoft.com/office/drawing/2014/main" id="{66991DED-6C1C-6A53-6071-3CDA30AB86ED}"/>
              </a:ext>
            </a:extLst>
          </p:cNvPr>
          <p:cNvSpPr/>
          <p:nvPr/>
        </p:nvSpPr>
        <p:spPr>
          <a:xfrm>
            <a:off x="7089576" y="246744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50" name="Rectangle 51">
            <a:extLst>
              <a:ext uri="{FF2B5EF4-FFF2-40B4-BE49-F238E27FC236}">
                <a16:creationId xmlns:a16="http://schemas.microsoft.com/office/drawing/2014/main" id="{3BFA27D6-DD81-3FBF-4273-2FBF314CF8D4}"/>
              </a:ext>
            </a:extLst>
          </p:cNvPr>
          <p:cNvSpPr/>
          <p:nvPr/>
        </p:nvSpPr>
        <p:spPr>
          <a:xfrm>
            <a:off x="7089576" y="300084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51" name="TextBox 8">
            <a:extLst>
              <a:ext uri="{FF2B5EF4-FFF2-40B4-BE49-F238E27FC236}">
                <a16:creationId xmlns:a16="http://schemas.microsoft.com/office/drawing/2014/main" id="{D3E5E886-4593-8B3C-36C1-A3BDB52D17B9}"/>
              </a:ext>
            </a:extLst>
          </p:cNvPr>
          <p:cNvSpPr txBox="1"/>
          <p:nvPr/>
        </p:nvSpPr>
        <p:spPr>
          <a:xfrm>
            <a:off x="7140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53" name="Rectangle 51">
            <a:extLst>
              <a:ext uri="{FF2B5EF4-FFF2-40B4-BE49-F238E27FC236}">
                <a16:creationId xmlns:a16="http://schemas.microsoft.com/office/drawing/2014/main" id="{138FA465-F0A6-CF04-DA86-61F7F8FA9388}"/>
              </a:ext>
            </a:extLst>
          </p:cNvPr>
          <p:cNvSpPr/>
          <p:nvPr/>
        </p:nvSpPr>
        <p:spPr>
          <a:xfrm>
            <a:off x="6717168" y="4068571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grpSp>
        <p:nvGrpSpPr>
          <p:cNvPr id="155" name="组合 154">
            <a:extLst>
              <a:ext uri="{FF2B5EF4-FFF2-40B4-BE49-F238E27FC236}">
                <a16:creationId xmlns:a16="http://schemas.microsoft.com/office/drawing/2014/main" id="{EC02DB8F-4F8E-691D-08DB-071282379609}"/>
              </a:ext>
            </a:extLst>
          </p:cNvPr>
          <p:cNvGrpSpPr/>
          <p:nvPr/>
        </p:nvGrpSpPr>
        <p:grpSpPr>
          <a:xfrm>
            <a:off x="6055943" y="120008"/>
            <a:ext cx="3173753" cy="737393"/>
            <a:chOff x="1038399" y="1493332"/>
            <a:chExt cx="1127473" cy="737393"/>
          </a:xfrm>
        </p:grpSpPr>
        <p:sp>
          <p:nvSpPr>
            <p:cNvPr id="156" name="矩形 155">
              <a:extLst>
                <a:ext uri="{FF2B5EF4-FFF2-40B4-BE49-F238E27FC236}">
                  <a16:creationId xmlns:a16="http://schemas.microsoft.com/office/drawing/2014/main" id="{00BCA20E-B9C3-FFEE-5077-BA5E40891DCF}"/>
                </a:ext>
              </a:extLst>
            </p:cNvPr>
            <p:cNvSpPr/>
            <p:nvPr/>
          </p:nvSpPr>
          <p:spPr>
            <a:xfrm>
              <a:off x="1163126" y="1493332"/>
              <a:ext cx="902137" cy="737393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id="{346E49F6-2340-1F39-F9E8-AFB7531B1CBE}"/>
                </a:ext>
              </a:extLst>
            </p:cNvPr>
            <p:cNvSpPr/>
            <p:nvPr/>
          </p:nvSpPr>
          <p:spPr>
            <a:xfrm>
              <a:off x="1038399" y="1519662"/>
              <a:ext cx="11274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>
                  <a:cs typeface="Consolas" panose="020B0609020204030204" pitchFamily="49" charset="0"/>
                </a:rPr>
                <a:t>Question: can index 4 </a:t>
              </a:r>
            </a:p>
            <a:p>
              <a:pPr algn="ctr"/>
              <a:r>
                <a:rPr kumimoji="1" lang="en-US" altLang="zh-CN">
                  <a:cs typeface="Consolas" panose="020B0609020204030204" pitchFamily="49" charset="0"/>
                </a:rPr>
                <a:t>be overwritten?</a:t>
              </a:r>
              <a:endParaRPr lang="zh-CN" altLang="en-US">
                <a:cs typeface="Consolas" panose="020B0609020204030204" pitchFamily="49" charset="0"/>
              </a:endParaRPr>
            </a:p>
          </p:txBody>
        </p:sp>
      </p:grpSp>
      <p:sp>
        <p:nvSpPr>
          <p:cNvPr id="3" name="Rectangle 51">
            <a:extLst>
              <a:ext uri="{FF2B5EF4-FFF2-40B4-BE49-F238E27FC236}">
                <a16:creationId xmlns:a16="http://schemas.microsoft.com/office/drawing/2014/main" id="{58907704-4D97-E714-DC14-BC86643603B7}"/>
              </a:ext>
            </a:extLst>
          </p:cNvPr>
          <p:cNvSpPr/>
          <p:nvPr/>
        </p:nvSpPr>
        <p:spPr>
          <a:xfrm>
            <a:off x="7110828" y="4068571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28" name="Rectangle 51">
            <a:extLst>
              <a:ext uri="{FF2B5EF4-FFF2-40B4-BE49-F238E27FC236}">
                <a16:creationId xmlns:a16="http://schemas.microsoft.com/office/drawing/2014/main" id="{5413DA2E-4E7B-FB0C-E768-FB44CE10C28F}"/>
              </a:ext>
            </a:extLst>
          </p:cNvPr>
          <p:cNvSpPr/>
          <p:nvPr/>
        </p:nvSpPr>
        <p:spPr>
          <a:xfrm>
            <a:off x="6717168" y="3529743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36" name="Rectangle 51">
            <a:extLst>
              <a:ext uri="{FF2B5EF4-FFF2-40B4-BE49-F238E27FC236}">
                <a16:creationId xmlns:a16="http://schemas.microsoft.com/office/drawing/2014/main" id="{92B43D5A-6C03-886E-E28C-A3BB56DD9552}"/>
              </a:ext>
            </a:extLst>
          </p:cNvPr>
          <p:cNvSpPr/>
          <p:nvPr/>
        </p:nvSpPr>
        <p:spPr>
          <a:xfrm>
            <a:off x="6717168" y="3011697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37" name="Rectangle 51">
            <a:extLst>
              <a:ext uri="{FF2B5EF4-FFF2-40B4-BE49-F238E27FC236}">
                <a16:creationId xmlns:a16="http://schemas.microsoft.com/office/drawing/2014/main" id="{0B1AC0AD-9541-8B84-D513-096444CED7ED}"/>
              </a:ext>
            </a:extLst>
          </p:cNvPr>
          <p:cNvSpPr/>
          <p:nvPr/>
        </p:nvSpPr>
        <p:spPr>
          <a:xfrm>
            <a:off x="6717168" y="2472869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23600996-E846-AB49-B146-AE4B2379312D}"/>
              </a:ext>
            </a:extLst>
          </p:cNvPr>
          <p:cNvSpPr/>
          <p:nvPr/>
        </p:nvSpPr>
        <p:spPr>
          <a:xfrm>
            <a:off x="7030720" y="3759200"/>
            <a:ext cx="348114" cy="416560"/>
          </a:xfrm>
          <a:custGeom>
            <a:avLst/>
            <a:gdLst>
              <a:gd name="connsiteX0" fmla="*/ 0 w 348114"/>
              <a:gd name="connsiteY0" fmla="*/ 416560 h 416560"/>
              <a:gd name="connsiteX1" fmla="*/ 345440 w 348114"/>
              <a:gd name="connsiteY1" fmla="*/ 182880 h 416560"/>
              <a:gd name="connsiteX2" fmla="*/ 132080 w 348114"/>
              <a:gd name="connsiteY2" fmla="*/ 0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114" h="416560">
                <a:moveTo>
                  <a:pt x="0" y="416560"/>
                </a:moveTo>
                <a:cubicBezTo>
                  <a:pt x="161713" y="334433"/>
                  <a:pt x="323427" y="252307"/>
                  <a:pt x="345440" y="182880"/>
                </a:cubicBezTo>
                <a:cubicBezTo>
                  <a:pt x="367453" y="113453"/>
                  <a:pt x="249766" y="56726"/>
                  <a:pt x="13208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F2D8E15D-BA90-5704-A2EE-CDEADD01C0F4}"/>
              </a:ext>
            </a:extLst>
          </p:cNvPr>
          <p:cNvSpPr/>
          <p:nvPr/>
        </p:nvSpPr>
        <p:spPr>
          <a:xfrm>
            <a:off x="7061200" y="3291840"/>
            <a:ext cx="650301" cy="975360"/>
          </a:xfrm>
          <a:custGeom>
            <a:avLst/>
            <a:gdLst>
              <a:gd name="connsiteX0" fmla="*/ 0 w 650301"/>
              <a:gd name="connsiteY0" fmla="*/ 975360 h 975360"/>
              <a:gd name="connsiteX1" fmla="*/ 650240 w 650301"/>
              <a:gd name="connsiteY1" fmla="*/ 548640 h 975360"/>
              <a:gd name="connsiteX2" fmla="*/ 30480 w 650301"/>
              <a:gd name="connsiteY2" fmla="*/ 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0301" h="975360">
                <a:moveTo>
                  <a:pt x="0" y="975360"/>
                </a:moveTo>
                <a:cubicBezTo>
                  <a:pt x="322580" y="843280"/>
                  <a:pt x="645160" y="711200"/>
                  <a:pt x="650240" y="548640"/>
                </a:cubicBezTo>
                <a:cubicBezTo>
                  <a:pt x="655320" y="386080"/>
                  <a:pt x="342900" y="193040"/>
                  <a:pt x="3048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5B733047-F2BE-2AAA-2D9A-35C141B90F20}"/>
              </a:ext>
            </a:extLst>
          </p:cNvPr>
          <p:cNvSpPr/>
          <p:nvPr/>
        </p:nvSpPr>
        <p:spPr>
          <a:xfrm>
            <a:off x="7020560" y="2753360"/>
            <a:ext cx="1076996" cy="1554480"/>
          </a:xfrm>
          <a:custGeom>
            <a:avLst/>
            <a:gdLst>
              <a:gd name="connsiteX0" fmla="*/ 30480 w 1076996"/>
              <a:gd name="connsiteY0" fmla="*/ 1554480 h 1554480"/>
              <a:gd name="connsiteX1" fmla="*/ 1076960 w 1076996"/>
              <a:gd name="connsiteY1" fmla="*/ 1219200 h 1554480"/>
              <a:gd name="connsiteX2" fmla="*/ 0 w 1076996"/>
              <a:gd name="connsiteY2" fmla="*/ 0 h 15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6996" h="1554480">
                <a:moveTo>
                  <a:pt x="30480" y="1554480"/>
                </a:moveTo>
                <a:cubicBezTo>
                  <a:pt x="556260" y="1516380"/>
                  <a:pt x="1082040" y="1478280"/>
                  <a:pt x="1076960" y="1219200"/>
                </a:cubicBezTo>
                <a:cubicBezTo>
                  <a:pt x="1071880" y="960120"/>
                  <a:pt x="535940" y="480060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984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6" grpId="0" animBg="1"/>
      <p:bldP spid="3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DECD6F-C843-964B-B1E8-20AE75D4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Safety requirement of the commit entry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5C69D5-54DF-8B49-89F4-B14D0CD52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777380"/>
            <a:ext cx="8229600" cy="2956730"/>
          </a:xfrm>
        </p:spPr>
        <p:txBody>
          <a:bodyPr/>
          <a:lstStyle/>
          <a:p>
            <a:r>
              <a:rPr lang="en-US" altLang="zh-CN" dirty="0"/>
              <a:t>Raft safety property:</a:t>
            </a:r>
          </a:p>
          <a:p>
            <a:pPr lvl="1"/>
            <a:r>
              <a:rPr lang="en-US" altLang="zh-CN" dirty="0"/>
              <a:t>If a leader has decided that a log entry is committed, that entry will be present in the logs of all future leaders (no overwritten)</a:t>
            </a:r>
          </a:p>
          <a:p>
            <a:r>
              <a:rPr lang="en-US" altLang="zh-CN" dirty="0"/>
              <a:t>This guarantees the safety requirement</a:t>
            </a:r>
          </a:p>
          <a:p>
            <a:pPr lvl="1"/>
            <a:r>
              <a:rPr lang="en-US" altLang="zh-CN" dirty="0"/>
              <a:t>Leaders never overwrite entries in their logs</a:t>
            </a:r>
          </a:p>
          <a:p>
            <a:pPr lvl="1"/>
            <a:r>
              <a:rPr lang="en-US" altLang="zh-CN" dirty="0"/>
              <a:t>Only entries in the leader’s log can be committed</a:t>
            </a:r>
          </a:p>
          <a:p>
            <a:pPr lvl="1"/>
            <a:r>
              <a:rPr lang="en-US" altLang="zh-CN" dirty="0"/>
              <a:t>Entries must be committed before applying to state machine</a:t>
            </a:r>
          </a:p>
          <a:p>
            <a:pPr lvl="1"/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62D404-9F9E-0942-B848-FA32DD4CE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A3C8711-2D5B-2F43-819C-8F7800968DD5}"/>
              </a:ext>
            </a:extLst>
          </p:cNvPr>
          <p:cNvGrpSpPr/>
          <p:nvPr/>
        </p:nvGrpSpPr>
        <p:grpSpPr>
          <a:xfrm>
            <a:off x="380020" y="968943"/>
            <a:ext cx="8075240" cy="975271"/>
            <a:chOff x="911200" y="1040360"/>
            <a:chExt cx="2686291" cy="975271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664D294-A180-914F-A188-41023DDF7FBE}"/>
                </a:ext>
              </a:extLst>
            </p:cNvPr>
            <p:cNvSpPr/>
            <p:nvPr/>
          </p:nvSpPr>
          <p:spPr>
            <a:xfrm>
              <a:off x="912507" y="1040360"/>
              <a:ext cx="2684984" cy="74730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0B0E7B-1C3A-754A-80B5-3C5B24D5F895}"/>
                </a:ext>
              </a:extLst>
            </p:cNvPr>
            <p:cNvSpPr/>
            <p:nvPr/>
          </p:nvSpPr>
          <p:spPr>
            <a:xfrm>
              <a:off x="911200" y="1092301"/>
              <a:ext cx="268498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>
                  <a:cs typeface="Consolas" panose="020B0609020204030204" pitchFamily="49" charset="0"/>
                </a:rPr>
                <a:t>Once a log entry has been applied to a state machine, no other state machine must apply a different value for that log entry</a:t>
              </a:r>
            </a:p>
            <a:p>
              <a:r>
                <a:rPr kumimoji="1" lang="en-US" altLang="zh-CN">
                  <a:cs typeface="Consolas" panose="020B0609020204030204" pitchFamily="49" charset="0"/>
                </a:rPr>
                <a:t> </a:t>
              </a:r>
              <a:endParaRPr lang="zh-CN" altLang="en-US">
                <a:cs typeface="Consolas" panose="020B0609020204030204" pitchFamily="49" charset="0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3E8E8F79-4721-C34F-8342-45248D77D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77" y="4519278"/>
            <a:ext cx="7112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119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Goal: if a log entry has been replicated to majority followers, it is </a:t>
            </a:r>
            <a:r>
              <a:rPr lang="en-US" altLang="zh-CN" u="sng" kern="0" dirty="0">
                <a:solidFill>
                  <a:srgbClr val="C00000"/>
                </a:solidFill>
                <a:ea typeface="+mn-ea"/>
              </a:rPr>
              <a:t>likely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 to commit, i.e., be in the log of future leaders </a:t>
            </a:r>
            <a:endParaRPr lang="en-US" altLang="zh-CN" sz="2600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863300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36BAAD-530C-424E-A249-891187FCB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Committing Entry from the Current Term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5988DA-09DB-A349-B615-77F3B103E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00442"/>
          </a:xfrm>
        </p:spPr>
        <p:txBody>
          <a:bodyPr/>
          <a:lstStyle/>
          <a:p>
            <a:r>
              <a:rPr kumimoji="1" lang="en-US" altLang="zh-CN"/>
              <a:t>Case #1/2: Leader decides entry in current term is committed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83B998-47F0-D349-9A68-C47C7EE3D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C9A1225-3353-5A4B-ABEC-E345F5C5F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6" y="1550835"/>
            <a:ext cx="5461000" cy="3022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2173EC56-9CA1-B845-A8FC-934E630B5DBD}"/>
              </a:ext>
            </a:extLst>
          </p:cNvPr>
          <p:cNvGrpSpPr/>
          <p:nvPr/>
        </p:nvGrpSpPr>
        <p:grpSpPr>
          <a:xfrm>
            <a:off x="996191" y="4696102"/>
            <a:ext cx="7675884" cy="1018898"/>
            <a:chOff x="912507" y="1040360"/>
            <a:chExt cx="2726851" cy="101889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D0A37BE-F379-FE46-941D-E7C5EA4B4618}"/>
                </a:ext>
              </a:extLst>
            </p:cNvPr>
            <p:cNvSpPr/>
            <p:nvPr/>
          </p:nvSpPr>
          <p:spPr>
            <a:xfrm>
              <a:off x="912507" y="1040360"/>
              <a:ext cx="2684984" cy="84218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23676B5-A53C-6D47-A51C-AA3E77171E3F}"/>
                </a:ext>
              </a:extLst>
            </p:cNvPr>
            <p:cNvSpPr/>
            <p:nvPr/>
          </p:nvSpPr>
          <p:spPr>
            <a:xfrm>
              <a:off x="954373" y="1135928"/>
              <a:ext cx="268498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>
                  <a:cs typeface="Consolas" panose="020B0609020204030204" pitchFamily="49" charset="0"/>
                </a:rPr>
                <a:t>Question: how to prevent index 4 from being overwritten? Prevent S4 or S5 from becoming the leader  </a:t>
              </a:r>
            </a:p>
            <a:p>
              <a:r>
                <a:rPr kumimoji="1" lang="en-US" altLang="zh-CN">
                  <a:cs typeface="Consolas" panose="020B0609020204030204" pitchFamily="49" charset="0"/>
                </a:rPr>
                <a:t> </a:t>
              </a:r>
              <a:endParaRPr lang="zh-CN" altLang="en-US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80654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09AC7-E941-F640-953F-F4E9C9B2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Picking the Best Leader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CF4B2B-BDE7-DE4E-B72F-6E4102830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During elections, choose candidate with log most likely to contain all committed entries</a:t>
            </a:r>
          </a:p>
          <a:p>
            <a:pPr lvl="1"/>
            <a:r>
              <a:rPr lang="en-US" altLang="zh-CN"/>
              <a:t>Candidates include log info in </a:t>
            </a:r>
            <a:r>
              <a:rPr lang="en-US" altLang="zh-CN" err="1"/>
              <a:t>RequestVote</a:t>
            </a:r>
            <a:r>
              <a:rPr lang="en-US" altLang="zh-CN"/>
              <a:t> RPCs</a:t>
            </a:r>
            <a:br>
              <a:rPr lang="en-US" altLang="zh-CN"/>
            </a:br>
            <a:r>
              <a:rPr lang="en-US" altLang="zh-CN"/>
              <a:t>(index &amp; term of last log entry)</a:t>
            </a:r>
          </a:p>
          <a:p>
            <a:pPr lvl="1"/>
            <a:r>
              <a:rPr lang="en-US" altLang="zh-CN"/>
              <a:t>Voting server V denies vote if its log is “more complete”:</a:t>
            </a:r>
            <a:br>
              <a:rPr lang="en-US" altLang="zh-CN"/>
            </a:b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lastTermV</a:t>
            </a: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</a:t>
            </a:r>
            <a:r>
              <a:rPr lang="en-US" altLang="zh-CN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lastTermC</a:t>
            </a: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||</a:t>
            </a:r>
            <a:b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lastTermV</a:t>
            </a: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altLang="zh-CN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lastTermC</a:t>
            </a: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&amp;&amp; (</a:t>
            </a:r>
            <a:r>
              <a:rPr lang="en-US" altLang="zh-CN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lastIndexV</a:t>
            </a: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</a:t>
            </a:r>
            <a:r>
              <a:rPr lang="en-US" altLang="zh-CN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lastIndexC</a:t>
            </a: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r>
              <a:rPr lang="en-US" altLang="zh-CN"/>
              <a:t>Leader will have “most complete” log among electing majority</a:t>
            </a:r>
          </a:p>
          <a:p>
            <a:pPr lvl="1"/>
            <a:endParaRPr lang="en-US" altLang="zh-CN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altLang="zh-CN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70024-4A4F-B946-905C-EE2F985E0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952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5BCC35-0995-5873-47A0-E05D556FB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Comparing the best leader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003168-7669-2870-8D00-D2A173617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731514"/>
          </a:xfrm>
        </p:spPr>
        <p:txBody>
          <a:bodyPr>
            <a:normAutofit lnSpcReduction="10000"/>
          </a:bodyPr>
          <a:lstStyle/>
          <a:p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lastTermV</a:t>
            </a: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</a:t>
            </a:r>
            <a:r>
              <a:rPr lang="en-US" altLang="zh-CN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lastTermC</a:t>
            </a: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||</a:t>
            </a:r>
            <a:b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lastTermV</a:t>
            </a: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altLang="zh-CN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lastTermC</a:t>
            </a: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&amp;&amp; (</a:t>
            </a:r>
            <a:r>
              <a:rPr lang="en-US" altLang="zh-CN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lastIndexV</a:t>
            </a: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</a:t>
            </a:r>
            <a:r>
              <a:rPr lang="en-US" altLang="zh-CN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lastIndexC</a:t>
            </a:r>
            <a:r>
              <a:rPr lang="en-US" altLang="zh-CN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CF0861-9DD1-60C8-248D-AA38DBB2E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AB847910-061C-233F-9C7A-6E8F5CE8DE97}"/>
              </a:ext>
            </a:extLst>
          </p:cNvPr>
          <p:cNvSpPr/>
          <p:nvPr/>
        </p:nvSpPr>
        <p:spPr>
          <a:xfrm>
            <a:off x="1844824" y="26041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75A0FEC-A749-75F6-1422-561F5AD3C0D6}"/>
              </a:ext>
            </a:extLst>
          </p:cNvPr>
          <p:cNvSpPr/>
          <p:nvPr/>
        </p:nvSpPr>
        <p:spPr>
          <a:xfrm>
            <a:off x="2225824" y="26041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80CAFD5E-0685-2719-EBE5-00A30EE3AE2F}"/>
              </a:ext>
            </a:extLst>
          </p:cNvPr>
          <p:cNvSpPr/>
          <p:nvPr/>
        </p:nvSpPr>
        <p:spPr>
          <a:xfrm>
            <a:off x="1844824" y="31375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2FD25FFF-09F4-94E1-EE48-A2CBDBF4D779}"/>
              </a:ext>
            </a:extLst>
          </p:cNvPr>
          <p:cNvSpPr/>
          <p:nvPr/>
        </p:nvSpPr>
        <p:spPr>
          <a:xfrm>
            <a:off x="2225824" y="31375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9" name="Rectangle 30">
            <a:extLst>
              <a:ext uri="{FF2B5EF4-FFF2-40B4-BE49-F238E27FC236}">
                <a16:creationId xmlns:a16="http://schemas.microsoft.com/office/drawing/2014/main" id="{1FB6C65F-AB98-A7F8-1033-A3552E6E97C3}"/>
              </a:ext>
            </a:extLst>
          </p:cNvPr>
          <p:cNvSpPr/>
          <p:nvPr/>
        </p:nvSpPr>
        <p:spPr>
          <a:xfrm>
            <a:off x="2606824" y="260414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0" name="TextBox 45">
            <a:extLst>
              <a:ext uri="{FF2B5EF4-FFF2-40B4-BE49-F238E27FC236}">
                <a16:creationId xmlns:a16="http://schemas.microsoft.com/office/drawing/2014/main" id="{3498BC40-9570-2651-95EC-10E2384D30A5}"/>
              </a:ext>
            </a:extLst>
          </p:cNvPr>
          <p:cNvSpPr txBox="1"/>
          <p:nvPr/>
        </p:nvSpPr>
        <p:spPr>
          <a:xfrm>
            <a:off x="1463824" y="265614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1</a:t>
            </a:r>
          </a:p>
        </p:txBody>
      </p:sp>
      <p:sp>
        <p:nvSpPr>
          <p:cNvPr id="11" name="TextBox 46">
            <a:extLst>
              <a:ext uri="{FF2B5EF4-FFF2-40B4-BE49-F238E27FC236}">
                <a16:creationId xmlns:a16="http://schemas.microsoft.com/office/drawing/2014/main" id="{FE49D685-54E0-6E41-68F9-C582C14D901F}"/>
              </a:ext>
            </a:extLst>
          </p:cNvPr>
          <p:cNvSpPr txBox="1"/>
          <p:nvPr/>
        </p:nvSpPr>
        <p:spPr>
          <a:xfrm>
            <a:off x="1463824" y="318954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2</a:t>
            </a:r>
          </a:p>
        </p:txBody>
      </p:sp>
      <p:sp>
        <p:nvSpPr>
          <p:cNvPr id="12" name="Rectangle 51">
            <a:extLst>
              <a:ext uri="{FF2B5EF4-FFF2-40B4-BE49-F238E27FC236}">
                <a16:creationId xmlns:a16="http://schemas.microsoft.com/office/drawing/2014/main" id="{2B009587-5FEE-1A93-ADA8-E4D3D01B1AF2}"/>
              </a:ext>
            </a:extLst>
          </p:cNvPr>
          <p:cNvSpPr/>
          <p:nvPr/>
        </p:nvSpPr>
        <p:spPr>
          <a:xfrm>
            <a:off x="2606824" y="313754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id="{AFCB71C5-0AED-1DD4-4CB7-781E3DDB6472}"/>
              </a:ext>
            </a:extLst>
          </p:cNvPr>
          <p:cNvSpPr/>
          <p:nvPr/>
        </p:nvSpPr>
        <p:spPr>
          <a:xfrm>
            <a:off x="2987824" y="260096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4" name="Rectangle 51">
            <a:extLst>
              <a:ext uri="{FF2B5EF4-FFF2-40B4-BE49-F238E27FC236}">
                <a16:creationId xmlns:a16="http://schemas.microsoft.com/office/drawing/2014/main" id="{B000F7A9-B996-78BE-CE84-60008892E4C4}"/>
              </a:ext>
            </a:extLst>
          </p:cNvPr>
          <p:cNvSpPr/>
          <p:nvPr/>
        </p:nvSpPr>
        <p:spPr>
          <a:xfrm>
            <a:off x="2987824" y="313436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5" name="Rectangle 30">
            <a:extLst>
              <a:ext uri="{FF2B5EF4-FFF2-40B4-BE49-F238E27FC236}">
                <a16:creationId xmlns:a16="http://schemas.microsoft.com/office/drawing/2014/main" id="{4B63BCF5-8534-88B1-7B94-CEF914128FDF}"/>
              </a:ext>
            </a:extLst>
          </p:cNvPr>
          <p:cNvSpPr/>
          <p:nvPr/>
        </p:nvSpPr>
        <p:spPr>
          <a:xfrm>
            <a:off x="3368824" y="259778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407F63-2061-9277-396F-B406C756C8C0}"/>
              </a:ext>
            </a:extLst>
          </p:cNvPr>
          <p:cNvSpPr/>
          <p:nvPr/>
        </p:nvSpPr>
        <p:spPr>
          <a:xfrm>
            <a:off x="5661248" y="25724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D8ED7E-2EE4-9AFA-6D9C-A9358EBA0D29}"/>
              </a:ext>
            </a:extLst>
          </p:cNvPr>
          <p:cNvSpPr/>
          <p:nvPr/>
        </p:nvSpPr>
        <p:spPr>
          <a:xfrm>
            <a:off x="6042248" y="25724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666CF3-B428-C5CE-2D68-1688C17F9FCC}"/>
              </a:ext>
            </a:extLst>
          </p:cNvPr>
          <p:cNvSpPr/>
          <p:nvPr/>
        </p:nvSpPr>
        <p:spPr>
          <a:xfrm>
            <a:off x="5661248" y="31058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744606-A1BE-C06F-63B6-864755D7E614}"/>
              </a:ext>
            </a:extLst>
          </p:cNvPr>
          <p:cNvSpPr/>
          <p:nvPr/>
        </p:nvSpPr>
        <p:spPr>
          <a:xfrm>
            <a:off x="6042248" y="31058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20" name="Rectangle 30">
            <a:extLst>
              <a:ext uri="{FF2B5EF4-FFF2-40B4-BE49-F238E27FC236}">
                <a16:creationId xmlns:a16="http://schemas.microsoft.com/office/drawing/2014/main" id="{F093B961-8D59-E57C-5463-38FDABE7FA65}"/>
              </a:ext>
            </a:extLst>
          </p:cNvPr>
          <p:cNvSpPr/>
          <p:nvPr/>
        </p:nvSpPr>
        <p:spPr>
          <a:xfrm>
            <a:off x="6423248" y="257244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21" name="TextBox 45">
            <a:extLst>
              <a:ext uri="{FF2B5EF4-FFF2-40B4-BE49-F238E27FC236}">
                <a16:creationId xmlns:a16="http://schemas.microsoft.com/office/drawing/2014/main" id="{16940F26-8C86-D468-28D8-88B0D498166C}"/>
              </a:ext>
            </a:extLst>
          </p:cNvPr>
          <p:cNvSpPr txBox="1"/>
          <p:nvPr/>
        </p:nvSpPr>
        <p:spPr>
          <a:xfrm>
            <a:off x="5280248" y="262444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1</a:t>
            </a:r>
          </a:p>
        </p:txBody>
      </p:sp>
      <p:sp>
        <p:nvSpPr>
          <p:cNvPr id="22" name="TextBox 46">
            <a:extLst>
              <a:ext uri="{FF2B5EF4-FFF2-40B4-BE49-F238E27FC236}">
                <a16:creationId xmlns:a16="http://schemas.microsoft.com/office/drawing/2014/main" id="{7DB5A849-B408-F994-7266-5155FCA49797}"/>
              </a:ext>
            </a:extLst>
          </p:cNvPr>
          <p:cNvSpPr txBox="1"/>
          <p:nvPr/>
        </p:nvSpPr>
        <p:spPr>
          <a:xfrm>
            <a:off x="5280248" y="315784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2</a:t>
            </a:r>
          </a:p>
        </p:txBody>
      </p:sp>
      <p:sp>
        <p:nvSpPr>
          <p:cNvPr id="23" name="Rectangle 51">
            <a:extLst>
              <a:ext uri="{FF2B5EF4-FFF2-40B4-BE49-F238E27FC236}">
                <a16:creationId xmlns:a16="http://schemas.microsoft.com/office/drawing/2014/main" id="{7B65A78A-8D3F-17F9-CB93-4B8BE69FE713}"/>
              </a:ext>
            </a:extLst>
          </p:cNvPr>
          <p:cNvSpPr/>
          <p:nvPr/>
        </p:nvSpPr>
        <p:spPr>
          <a:xfrm>
            <a:off x="6423248" y="310584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24" name="Rectangle 30">
            <a:extLst>
              <a:ext uri="{FF2B5EF4-FFF2-40B4-BE49-F238E27FC236}">
                <a16:creationId xmlns:a16="http://schemas.microsoft.com/office/drawing/2014/main" id="{9E7B9B1B-FEDF-7A75-688E-AEE6B5DBD5B0}"/>
              </a:ext>
            </a:extLst>
          </p:cNvPr>
          <p:cNvSpPr/>
          <p:nvPr/>
        </p:nvSpPr>
        <p:spPr>
          <a:xfrm>
            <a:off x="6804248" y="256926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25" name="Rectangle 51">
            <a:extLst>
              <a:ext uri="{FF2B5EF4-FFF2-40B4-BE49-F238E27FC236}">
                <a16:creationId xmlns:a16="http://schemas.microsoft.com/office/drawing/2014/main" id="{0C5BC1B9-41E1-4C73-CDBB-E46D6634961C}"/>
              </a:ext>
            </a:extLst>
          </p:cNvPr>
          <p:cNvSpPr/>
          <p:nvPr/>
        </p:nvSpPr>
        <p:spPr>
          <a:xfrm>
            <a:off x="6804248" y="3102662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26" name="Rectangle 30">
            <a:extLst>
              <a:ext uri="{FF2B5EF4-FFF2-40B4-BE49-F238E27FC236}">
                <a16:creationId xmlns:a16="http://schemas.microsoft.com/office/drawing/2014/main" id="{DAC62AA2-0303-3EC9-91F7-7FAEE5ECB2B0}"/>
              </a:ext>
            </a:extLst>
          </p:cNvPr>
          <p:cNvSpPr/>
          <p:nvPr/>
        </p:nvSpPr>
        <p:spPr>
          <a:xfrm>
            <a:off x="7185248" y="256608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3578213F-5661-1173-CD55-A341CAAF212B}"/>
              </a:ext>
            </a:extLst>
          </p:cNvPr>
          <p:cNvSpPr txBox="1">
            <a:spLocks/>
          </p:cNvSpPr>
          <p:nvPr/>
        </p:nvSpPr>
        <p:spPr>
          <a:xfrm>
            <a:off x="302840" y="4405832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Question: which log is longer?</a:t>
            </a:r>
          </a:p>
          <a:p>
            <a:pPr lvl="1"/>
            <a:r>
              <a:rPr kumimoji="1" lang="en-US" altLang="zh-CN"/>
              <a:t>S1 &amp; S2, respectively  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882874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617C1-B771-424A-B2AA-8F41AD027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Committing Entry from the Current Term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C647D0-806D-FE41-B1F8-169D56CA4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/>
          <a:lstStyle/>
          <a:p>
            <a:r>
              <a:rPr kumimoji="1" lang="en-US" altLang="zh-CN"/>
              <a:t>Leader decides entry in current term is committed </a:t>
            </a:r>
          </a:p>
          <a:p>
            <a:endParaRPr kumimoji="1" lang="en-US" altLang="zh-CN"/>
          </a:p>
          <a:p>
            <a:endParaRPr kumimoji="1" lang="en-US" altLang="zh-CN"/>
          </a:p>
          <a:p>
            <a:endParaRPr kumimoji="1" lang="en-US" altLang="zh-CN"/>
          </a:p>
          <a:p>
            <a:endParaRPr kumimoji="1" lang="en-US" altLang="zh-CN"/>
          </a:p>
          <a:p>
            <a:endParaRPr kumimoji="1" lang="en-US" altLang="zh-CN"/>
          </a:p>
          <a:p>
            <a:endParaRPr kumimoji="1" lang="en-US" altLang="zh-CN"/>
          </a:p>
          <a:p>
            <a:endParaRPr kumimoji="1" lang="zh-CN" altLang="en-US"/>
          </a:p>
          <a:p>
            <a:r>
              <a:rPr kumimoji="1" lang="en-US" altLang="zh-CN"/>
              <a:t>Safe: leader for term 3 must contain entry 4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257BEC-AA96-2444-BDE2-D101FBFD0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C095706-BF55-0441-B72D-EF6B184F2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707107"/>
            <a:ext cx="54610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696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DEEA2D-40BB-1154-D762-8C6B091AD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Commit rule for raft so far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94E33B-A701-4B21-4259-7859A4395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If the log entry from the leader term is replicated to a majority of followers</a:t>
            </a:r>
          </a:p>
          <a:p>
            <a:pPr lvl="1"/>
            <a:r>
              <a:rPr kumimoji="1" lang="en-US" altLang="zh-CN"/>
              <a:t>Then we can treat it as committed </a:t>
            </a:r>
          </a:p>
          <a:p>
            <a:pPr lvl="2"/>
            <a:r>
              <a:rPr kumimoji="1" lang="en-US" altLang="zh-CN" sz="1800"/>
              <a:t>The later leader must contain the entry </a:t>
            </a:r>
          </a:p>
          <a:p>
            <a:r>
              <a:rPr kumimoji="1" lang="en-US" altLang="zh-CN"/>
              <a:t>But, what about replicating log entry from a previous term? </a:t>
            </a:r>
          </a:p>
          <a:p>
            <a:pPr lvl="1"/>
            <a:r>
              <a:rPr kumimoji="1" lang="en-US" altLang="zh-CN"/>
              <a:t>The previous term’s entry may fail to reach a majority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24B7FB-2C8A-1A6E-94DB-5941D255B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392F3BE-9B93-FAC8-E601-988277BA7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248" y="3294077"/>
            <a:ext cx="3960440" cy="219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069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D057A1-5CA5-AF45-94EC-E1FE26C7A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39" y="228866"/>
            <a:ext cx="9021677" cy="900442"/>
          </a:xfrm>
        </p:spPr>
        <p:txBody>
          <a:bodyPr/>
          <a:lstStyle/>
          <a:p>
            <a:r>
              <a:rPr kumimoji="1" lang="en-US" altLang="zh-CN"/>
              <a:t>Case study: a majority replicated entry can be overwritten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D5CD89-95E6-7545-BA6B-95857922C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3611C9B9-024C-7342-BCD1-F196F6CEA809}"/>
              </a:ext>
            </a:extLst>
          </p:cNvPr>
          <p:cNvCxnSpPr/>
          <p:nvPr/>
        </p:nvCxnSpPr>
        <p:spPr>
          <a:xfrm>
            <a:off x="467544" y="5089748"/>
            <a:ext cx="8064896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5">
            <a:extLst>
              <a:ext uri="{FF2B5EF4-FFF2-40B4-BE49-F238E27FC236}">
                <a16:creationId xmlns:a16="http://schemas.microsoft.com/office/drawing/2014/main" id="{34F6D73A-BB61-A049-B69C-A30E107504AB}"/>
              </a:ext>
            </a:extLst>
          </p:cNvPr>
          <p:cNvSpPr/>
          <p:nvPr/>
        </p:nvSpPr>
        <p:spPr>
          <a:xfrm>
            <a:off x="839166" y="20368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CD2B77A5-5224-7C4D-9682-23454C9B6E9E}"/>
              </a:ext>
            </a:extLst>
          </p:cNvPr>
          <p:cNvSpPr/>
          <p:nvPr/>
        </p:nvSpPr>
        <p:spPr>
          <a:xfrm>
            <a:off x="1220166" y="20368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1" name="Rectangle 17">
            <a:extLst>
              <a:ext uri="{FF2B5EF4-FFF2-40B4-BE49-F238E27FC236}">
                <a16:creationId xmlns:a16="http://schemas.microsoft.com/office/drawing/2014/main" id="{F8F358DE-F1A8-0143-95AE-9515BBF5EBFD}"/>
              </a:ext>
            </a:extLst>
          </p:cNvPr>
          <p:cNvSpPr/>
          <p:nvPr/>
        </p:nvSpPr>
        <p:spPr>
          <a:xfrm>
            <a:off x="839166" y="25702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" name="Rectangle 18">
            <a:extLst>
              <a:ext uri="{FF2B5EF4-FFF2-40B4-BE49-F238E27FC236}">
                <a16:creationId xmlns:a16="http://schemas.microsoft.com/office/drawing/2014/main" id="{117921B9-2410-444E-B89F-73F1FCFA6826}"/>
              </a:ext>
            </a:extLst>
          </p:cNvPr>
          <p:cNvSpPr/>
          <p:nvPr/>
        </p:nvSpPr>
        <p:spPr>
          <a:xfrm>
            <a:off x="1220166" y="25702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" name="Rectangle 25">
            <a:extLst>
              <a:ext uri="{FF2B5EF4-FFF2-40B4-BE49-F238E27FC236}">
                <a16:creationId xmlns:a16="http://schemas.microsoft.com/office/drawing/2014/main" id="{E11F1F07-9B07-C44C-B2CE-41BA2BEF848A}"/>
              </a:ext>
            </a:extLst>
          </p:cNvPr>
          <p:cNvSpPr/>
          <p:nvPr/>
        </p:nvSpPr>
        <p:spPr>
          <a:xfrm>
            <a:off x="839166" y="31036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4" name="Rectangle 26">
            <a:extLst>
              <a:ext uri="{FF2B5EF4-FFF2-40B4-BE49-F238E27FC236}">
                <a16:creationId xmlns:a16="http://schemas.microsoft.com/office/drawing/2014/main" id="{B6806729-E3AD-F849-ACF8-269142A54003}"/>
              </a:ext>
            </a:extLst>
          </p:cNvPr>
          <p:cNvSpPr/>
          <p:nvPr/>
        </p:nvSpPr>
        <p:spPr>
          <a:xfrm>
            <a:off x="1220166" y="31036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5" name="Rectangle 29">
            <a:extLst>
              <a:ext uri="{FF2B5EF4-FFF2-40B4-BE49-F238E27FC236}">
                <a16:creationId xmlns:a16="http://schemas.microsoft.com/office/drawing/2014/main" id="{CF16C341-9E6D-2D49-8A41-40F8C63293CC}"/>
              </a:ext>
            </a:extLst>
          </p:cNvPr>
          <p:cNvSpPr/>
          <p:nvPr/>
        </p:nvSpPr>
        <p:spPr>
          <a:xfrm>
            <a:off x="839166" y="36370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6" name="Rectangle 30">
            <a:extLst>
              <a:ext uri="{FF2B5EF4-FFF2-40B4-BE49-F238E27FC236}">
                <a16:creationId xmlns:a16="http://schemas.microsoft.com/office/drawing/2014/main" id="{1C8016BB-B569-C749-B8EB-AE84E8054091}"/>
              </a:ext>
            </a:extLst>
          </p:cNvPr>
          <p:cNvSpPr/>
          <p:nvPr/>
        </p:nvSpPr>
        <p:spPr>
          <a:xfrm>
            <a:off x="1601166" y="203681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7" name="Rectangle 31">
            <a:extLst>
              <a:ext uri="{FF2B5EF4-FFF2-40B4-BE49-F238E27FC236}">
                <a16:creationId xmlns:a16="http://schemas.microsoft.com/office/drawing/2014/main" id="{0D1FBB25-CAE9-7447-8EF8-67E05F764062}"/>
              </a:ext>
            </a:extLst>
          </p:cNvPr>
          <p:cNvSpPr/>
          <p:nvPr/>
        </p:nvSpPr>
        <p:spPr>
          <a:xfrm>
            <a:off x="1220166" y="36370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8" name="Rectangle 32">
            <a:extLst>
              <a:ext uri="{FF2B5EF4-FFF2-40B4-BE49-F238E27FC236}">
                <a16:creationId xmlns:a16="http://schemas.microsoft.com/office/drawing/2014/main" id="{4ECE0AC2-10FA-0148-88C1-9F9A8A3CBA03}"/>
              </a:ext>
            </a:extLst>
          </p:cNvPr>
          <p:cNvSpPr/>
          <p:nvPr/>
        </p:nvSpPr>
        <p:spPr>
          <a:xfrm>
            <a:off x="839166" y="41704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9" name="Rectangle 33">
            <a:extLst>
              <a:ext uri="{FF2B5EF4-FFF2-40B4-BE49-F238E27FC236}">
                <a16:creationId xmlns:a16="http://schemas.microsoft.com/office/drawing/2014/main" id="{2753ED86-F487-FD4C-B8E8-E7F93D6D810A}"/>
              </a:ext>
            </a:extLst>
          </p:cNvPr>
          <p:cNvSpPr/>
          <p:nvPr/>
        </p:nvSpPr>
        <p:spPr>
          <a:xfrm>
            <a:off x="1220166" y="41704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1C7B0203-03D0-4A48-97E4-023524D7B96B}"/>
              </a:ext>
            </a:extLst>
          </p:cNvPr>
          <p:cNvSpPr txBox="1"/>
          <p:nvPr/>
        </p:nvSpPr>
        <p:spPr>
          <a:xfrm>
            <a:off x="458166" y="20888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1</a:t>
            </a:r>
          </a:p>
        </p:txBody>
      </p:sp>
      <p:sp>
        <p:nvSpPr>
          <p:cNvPr id="21" name="TextBox 46">
            <a:extLst>
              <a:ext uri="{FF2B5EF4-FFF2-40B4-BE49-F238E27FC236}">
                <a16:creationId xmlns:a16="http://schemas.microsoft.com/office/drawing/2014/main" id="{E1A57E45-D974-4244-859C-2377D2A0227A}"/>
              </a:ext>
            </a:extLst>
          </p:cNvPr>
          <p:cNvSpPr txBox="1"/>
          <p:nvPr/>
        </p:nvSpPr>
        <p:spPr>
          <a:xfrm>
            <a:off x="458166" y="26222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2</a:t>
            </a:r>
          </a:p>
        </p:txBody>
      </p:sp>
      <p:sp>
        <p:nvSpPr>
          <p:cNvPr id="22" name="TextBox 47">
            <a:extLst>
              <a:ext uri="{FF2B5EF4-FFF2-40B4-BE49-F238E27FC236}">
                <a16:creationId xmlns:a16="http://schemas.microsoft.com/office/drawing/2014/main" id="{062DBA5C-7634-B44A-99E9-B6B2BB002F58}"/>
              </a:ext>
            </a:extLst>
          </p:cNvPr>
          <p:cNvSpPr txBox="1"/>
          <p:nvPr/>
        </p:nvSpPr>
        <p:spPr>
          <a:xfrm>
            <a:off x="458166" y="31556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3</a:t>
            </a:r>
          </a:p>
        </p:txBody>
      </p:sp>
      <p:sp>
        <p:nvSpPr>
          <p:cNvPr id="23" name="TextBox 48">
            <a:extLst>
              <a:ext uri="{FF2B5EF4-FFF2-40B4-BE49-F238E27FC236}">
                <a16:creationId xmlns:a16="http://schemas.microsoft.com/office/drawing/2014/main" id="{BD264D09-6967-ED44-BF80-6AA12EAD8CE2}"/>
              </a:ext>
            </a:extLst>
          </p:cNvPr>
          <p:cNvSpPr txBox="1"/>
          <p:nvPr/>
        </p:nvSpPr>
        <p:spPr>
          <a:xfrm>
            <a:off x="458166" y="36890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4</a:t>
            </a:r>
          </a:p>
        </p:txBody>
      </p:sp>
      <p:sp>
        <p:nvSpPr>
          <p:cNvPr id="24" name="TextBox 49">
            <a:extLst>
              <a:ext uri="{FF2B5EF4-FFF2-40B4-BE49-F238E27FC236}">
                <a16:creationId xmlns:a16="http://schemas.microsoft.com/office/drawing/2014/main" id="{9B110BB5-8005-8E45-8C7C-8D8EA2A40D5F}"/>
              </a:ext>
            </a:extLst>
          </p:cNvPr>
          <p:cNvSpPr txBox="1"/>
          <p:nvPr/>
        </p:nvSpPr>
        <p:spPr>
          <a:xfrm>
            <a:off x="458166" y="42224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5</a:t>
            </a:r>
          </a:p>
        </p:txBody>
      </p:sp>
      <p:sp>
        <p:nvSpPr>
          <p:cNvPr id="25" name="Rectangle 51">
            <a:extLst>
              <a:ext uri="{FF2B5EF4-FFF2-40B4-BE49-F238E27FC236}">
                <a16:creationId xmlns:a16="http://schemas.microsoft.com/office/drawing/2014/main" id="{43385D37-F1D6-D14D-AD7C-5E1D540A1DDC}"/>
              </a:ext>
            </a:extLst>
          </p:cNvPr>
          <p:cNvSpPr/>
          <p:nvPr/>
        </p:nvSpPr>
        <p:spPr>
          <a:xfrm>
            <a:off x="1601166" y="257021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31" name="TextBox 6">
            <a:extLst>
              <a:ext uri="{FF2B5EF4-FFF2-40B4-BE49-F238E27FC236}">
                <a16:creationId xmlns:a16="http://schemas.microsoft.com/office/drawing/2014/main" id="{6F686C31-4C70-B34D-A500-0D4711F97D77}"/>
              </a:ext>
            </a:extLst>
          </p:cNvPr>
          <p:cNvSpPr txBox="1"/>
          <p:nvPr/>
        </p:nvSpPr>
        <p:spPr>
          <a:xfrm>
            <a:off x="890214" y="158992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6B3E1DFD-4574-1346-903A-3C36F05AD0C0}"/>
              </a:ext>
            </a:extLst>
          </p:cNvPr>
          <p:cNvSpPr txBox="1"/>
          <p:nvPr/>
        </p:nvSpPr>
        <p:spPr>
          <a:xfrm>
            <a:off x="1271214" y="158992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C699C2A2-0A5B-DE40-B714-90C1FB163571}"/>
              </a:ext>
            </a:extLst>
          </p:cNvPr>
          <p:cNvSpPr txBox="1"/>
          <p:nvPr/>
        </p:nvSpPr>
        <p:spPr>
          <a:xfrm>
            <a:off x="1652214" y="158992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3</a:t>
            </a:r>
          </a:p>
        </p:txBody>
      </p:sp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A6D27087-05C3-504B-B4DC-9981B6B92D39}"/>
              </a:ext>
            </a:extLst>
          </p:cNvPr>
          <p:cNvCxnSpPr/>
          <p:nvPr/>
        </p:nvCxnSpPr>
        <p:spPr>
          <a:xfrm>
            <a:off x="2051720" y="1129308"/>
            <a:ext cx="0" cy="47525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连接符 61">
            <a:extLst>
              <a:ext uri="{FF2B5EF4-FFF2-40B4-BE49-F238E27FC236}">
                <a16:creationId xmlns:a16="http://schemas.microsoft.com/office/drawing/2014/main" id="{42F82E94-2B84-5B44-B83D-147F0A84F76E}"/>
              </a:ext>
            </a:extLst>
          </p:cNvPr>
          <p:cNvCxnSpPr/>
          <p:nvPr/>
        </p:nvCxnSpPr>
        <p:spPr>
          <a:xfrm>
            <a:off x="4355976" y="1129308"/>
            <a:ext cx="0" cy="47525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D4A34DD5-87D2-4B47-9150-D9B84D2DCBB9}"/>
              </a:ext>
            </a:extLst>
          </p:cNvPr>
          <p:cNvSpPr txBox="1"/>
          <p:nvPr/>
        </p:nvSpPr>
        <p:spPr>
          <a:xfrm>
            <a:off x="721763" y="1177011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Leader S1</a:t>
            </a:r>
            <a:endParaRPr lang="zh-CN" altLang="en-US"/>
          </a:p>
        </p:txBody>
      </p:sp>
      <p:cxnSp>
        <p:nvCxnSpPr>
          <p:cNvPr id="90" name="直线连接符 89">
            <a:extLst>
              <a:ext uri="{FF2B5EF4-FFF2-40B4-BE49-F238E27FC236}">
                <a16:creationId xmlns:a16="http://schemas.microsoft.com/office/drawing/2014/main" id="{70A9F608-4F38-5546-BE41-9B6D1F1CD4D2}"/>
              </a:ext>
            </a:extLst>
          </p:cNvPr>
          <p:cNvCxnSpPr/>
          <p:nvPr/>
        </p:nvCxnSpPr>
        <p:spPr>
          <a:xfrm>
            <a:off x="6553200" y="1177095"/>
            <a:ext cx="0" cy="47525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C89ADF40-BB2C-16CA-130B-58C984BC45B0}"/>
              </a:ext>
            </a:extLst>
          </p:cNvPr>
          <p:cNvSpPr txBox="1"/>
          <p:nvPr/>
        </p:nvSpPr>
        <p:spPr>
          <a:xfrm>
            <a:off x="714704" y="4905082"/>
            <a:ext cx="107696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Term 2</a:t>
            </a:r>
            <a:endParaRPr lang="zh-CN" alt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A4B75D47-6EEC-49A3-B813-E56AACEC642B}"/>
              </a:ext>
            </a:extLst>
          </p:cNvPr>
          <p:cNvSpPr/>
          <p:nvPr/>
        </p:nvSpPr>
        <p:spPr>
          <a:xfrm>
            <a:off x="2762421" y="20368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9C1890BC-55AE-7344-F3E5-CB46CA6300DF}"/>
              </a:ext>
            </a:extLst>
          </p:cNvPr>
          <p:cNvSpPr/>
          <p:nvPr/>
        </p:nvSpPr>
        <p:spPr>
          <a:xfrm>
            <a:off x="3143421" y="20368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33EC9A37-A000-A59A-4A01-98AE199BFC28}"/>
              </a:ext>
            </a:extLst>
          </p:cNvPr>
          <p:cNvSpPr/>
          <p:nvPr/>
        </p:nvSpPr>
        <p:spPr>
          <a:xfrm>
            <a:off x="2762421" y="25702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26" name="Rectangle 18">
            <a:extLst>
              <a:ext uri="{FF2B5EF4-FFF2-40B4-BE49-F238E27FC236}">
                <a16:creationId xmlns:a16="http://schemas.microsoft.com/office/drawing/2014/main" id="{9D84A323-CF45-B7C1-E8A7-58DCEE3AAA15}"/>
              </a:ext>
            </a:extLst>
          </p:cNvPr>
          <p:cNvSpPr/>
          <p:nvPr/>
        </p:nvSpPr>
        <p:spPr>
          <a:xfrm>
            <a:off x="3143421" y="25702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5776DDB9-A6D7-D6DB-7A38-4C23DFFBCB6C}"/>
              </a:ext>
            </a:extLst>
          </p:cNvPr>
          <p:cNvSpPr/>
          <p:nvPr/>
        </p:nvSpPr>
        <p:spPr>
          <a:xfrm>
            <a:off x="2762421" y="31036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DFF82D66-1543-055C-4B55-5BB31AE1EF00}"/>
              </a:ext>
            </a:extLst>
          </p:cNvPr>
          <p:cNvSpPr/>
          <p:nvPr/>
        </p:nvSpPr>
        <p:spPr>
          <a:xfrm>
            <a:off x="3143421" y="31036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29" name="Rectangle 29">
            <a:extLst>
              <a:ext uri="{FF2B5EF4-FFF2-40B4-BE49-F238E27FC236}">
                <a16:creationId xmlns:a16="http://schemas.microsoft.com/office/drawing/2014/main" id="{5E17BBC2-D5DC-EEF2-50B2-ED1B99F31970}"/>
              </a:ext>
            </a:extLst>
          </p:cNvPr>
          <p:cNvSpPr/>
          <p:nvPr/>
        </p:nvSpPr>
        <p:spPr>
          <a:xfrm>
            <a:off x="2762421" y="36370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30" name="Rectangle 30">
            <a:extLst>
              <a:ext uri="{FF2B5EF4-FFF2-40B4-BE49-F238E27FC236}">
                <a16:creationId xmlns:a16="http://schemas.microsoft.com/office/drawing/2014/main" id="{8811B397-CDE2-AEFF-567A-FAF15687F6D2}"/>
              </a:ext>
            </a:extLst>
          </p:cNvPr>
          <p:cNvSpPr/>
          <p:nvPr/>
        </p:nvSpPr>
        <p:spPr>
          <a:xfrm>
            <a:off x="3524421" y="203681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34" name="Rectangle 31">
            <a:extLst>
              <a:ext uri="{FF2B5EF4-FFF2-40B4-BE49-F238E27FC236}">
                <a16:creationId xmlns:a16="http://schemas.microsoft.com/office/drawing/2014/main" id="{0EC6625D-0BE1-7B09-D942-E1A31C9CDA11}"/>
              </a:ext>
            </a:extLst>
          </p:cNvPr>
          <p:cNvSpPr/>
          <p:nvPr/>
        </p:nvSpPr>
        <p:spPr>
          <a:xfrm>
            <a:off x="3143421" y="36370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35" name="Rectangle 32">
            <a:extLst>
              <a:ext uri="{FF2B5EF4-FFF2-40B4-BE49-F238E27FC236}">
                <a16:creationId xmlns:a16="http://schemas.microsoft.com/office/drawing/2014/main" id="{9780BF5F-BBFF-8D6E-2A54-55B53E45C81D}"/>
              </a:ext>
            </a:extLst>
          </p:cNvPr>
          <p:cNvSpPr/>
          <p:nvPr/>
        </p:nvSpPr>
        <p:spPr>
          <a:xfrm>
            <a:off x="2762421" y="41704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36" name="Rectangle 33">
            <a:extLst>
              <a:ext uri="{FF2B5EF4-FFF2-40B4-BE49-F238E27FC236}">
                <a16:creationId xmlns:a16="http://schemas.microsoft.com/office/drawing/2014/main" id="{40131D78-06EF-2D26-AD04-BB44D777CD4D}"/>
              </a:ext>
            </a:extLst>
          </p:cNvPr>
          <p:cNvSpPr/>
          <p:nvPr/>
        </p:nvSpPr>
        <p:spPr>
          <a:xfrm>
            <a:off x="3143421" y="41704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37" name="TextBox 45">
            <a:extLst>
              <a:ext uri="{FF2B5EF4-FFF2-40B4-BE49-F238E27FC236}">
                <a16:creationId xmlns:a16="http://schemas.microsoft.com/office/drawing/2014/main" id="{7D57A4D5-CB6F-38E3-6266-D4CB23C0177A}"/>
              </a:ext>
            </a:extLst>
          </p:cNvPr>
          <p:cNvSpPr txBox="1"/>
          <p:nvPr/>
        </p:nvSpPr>
        <p:spPr>
          <a:xfrm>
            <a:off x="2381421" y="20888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1</a:t>
            </a:r>
          </a:p>
        </p:txBody>
      </p:sp>
      <p:sp>
        <p:nvSpPr>
          <p:cNvPr id="38" name="TextBox 46">
            <a:extLst>
              <a:ext uri="{FF2B5EF4-FFF2-40B4-BE49-F238E27FC236}">
                <a16:creationId xmlns:a16="http://schemas.microsoft.com/office/drawing/2014/main" id="{DCAAE566-C082-B17D-BC96-B970C2C98130}"/>
              </a:ext>
            </a:extLst>
          </p:cNvPr>
          <p:cNvSpPr txBox="1"/>
          <p:nvPr/>
        </p:nvSpPr>
        <p:spPr>
          <a:xfrm>
            <a:off x="2381421" y="26222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2</a:t>
            </a:r>
          </a:p>
        </p:txBody>
      </p:sp>
      <p:sp>
        <p:nvSpPr>
          <p:cNvPr id="39" name="TextBox 47">
            <a:extLst>
              <a:ext uri="{FF2B5EF4-FFF2-40B4-BE49-F238E27FC236}">
                <a16:creationId xmlns:a16="http://schemas.microsoft.com/office/drawing/2014/main" id="{09488808-2715-0E6F-1255-BEFEA8E1295C}"/>
              </a:ext>
            </a:extLst>
          </p:cNvPr>
          <p:cNvSpPr txBox="1"/>
          <p:nvPr/>
        </p:nvSpPr>
        <p:spPr>
          <a:xfrm>
            <a:off x="2381421" y="31556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3</a:t>
            </a:r>
          </a:p>
        </p:txBody>
      </p:sp>
      <p:sp>
        <p:nvSpPr>
          <p:cNvPr id="40" name="TextBox 48">
            <a:extLst>
              <a:ext uri="{FF2B5EF4-FFF2-40B4-BE49-F238E27FC236}">
                <a16:creationId xmlns:a16="http://schemas.microsoft.com/office/drawing/2014/main" id="{982F0DA7-525E-5D76-2348-8598581C0ACD}"/>
              </a:ext>
            </a:extLst>
          </p:cNvPr>
          <p:cNvSpPr txBox="1"/>
          <p:nvPr/>
        </p:nvSpPr>
        <p:spPr>
          <a:xfrm>
            <a:off x="2381421" y="36890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4</a:t>
            </a:r>
          </a:p>
        </p:txBody>
      </p:sp>
      <p:sp>
        <p:nvSpPr>
          <p:cNvPr id="41" name="TextBox 49">
            <a:extLst>
              <a:ext uri="{FF2B5EF4-FFF2-40B4-BE49-F238E27FC236}">
                <a16:creationId xmlns:a16="http://schemas.microsoft.com/office/drawing/2014/main" id="{A7BE9347-D992-D797-281A-4EA2C61BC56A}"/>
              </a:ext>
            </a:extLst>
          </p:cNvPr>
          <p:cNvSpPr txBox="1"/>
          <p:nvPr/>
        </p:nvSpPr>
        <p:spPr>
          <a:xfrm>
            <a:off x="2381421" y="42224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/>
              <a:t>s</a:t>
            </a:r>
            <a:r>
              <a:rPr lang="en-US" baseline="-25000"/>
              <a:t>5</a:t>
            </a:r>
          </a:p>
        </p:txBody>
      </p:sp>
      <p:sp>
        <p:nvSpPr>
          <p:cNvPr id="42" name="Rectangle 51">
            <a:extLst>
              <a:ext uri="{FF2B5EF4-FFF2-40B4-BE49-F238E27FC236}">
                <a16:creationId xmlns:a16="http://schemas.microsoft.com/office/drawing/2014/main" id="{11180803-3012-9ACA-8A89-19DF691702AE}"/>
              </a:ext>
            </a:extLst>
          </p:cNvPr>
          <p:cNvSpPr/>
          <p:nvPr/>
        </p:nvSpPr>
        <p:spPr>
          <a:xfrm>
            <a:off x="3524421" y="257021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43" name="TextBox 6">
            <a:extLst>
              <a:ext uri="{FF2B5EF4-FFF2-40B4-BE49-F238E27FC236}">
                <a16:creationId xmlns:a16="http://schemas.microsoft.com/office/drawing/2014/main" id="{70568088-0A63-078E-5E74-C6DC766F65FB}"/>
              </a:ext>
            </a:extLst>
          </p:cNvPr>
          <p:cNvSpPr txBox="1"/>
          <p:nvPr/>
        </p:nvSpPr>
        <p:spPr>
          <a:xfrm>
            <a:off x="2813469" y="158992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44" name="TextBox 7">
            <a:extLst>
              <a:ext uri="{FF2B5EF4-FFF2-40B4-BE49-F238E27FC236}">
                <a16:creationId xmlns:a16="http://schemas.microsoft.com/office/drawing/2014/main" id="{0BA36F11-2C83-0677-77B4-FB6836295B3E}"/>
              </a:ext>
            </a:extLst>
          </p:cNvPr>
          <p:cNvSpPr txBox="1"/>
          <p:nvPr/>
        </p:nvSpPr>
        <p:spPr>
          <a:xfrm>
            <a:off x="3194469" y="158992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45" name="任意形状 44">
            <a:extLst>
              <a:ext uri="{FF2B5EF4-FFF2-40B4-BE49-F238E27FC236}">
                <a16:creationId xmlns:a16="http://schemas.microsoft.com/office/drawing/2014/main" id="{E4C8A0F1-DD1B-ABB7-D6B1-A6669D0EC958}"/>
              </a:ext>
            </a:extLst>
          </p:cNvPr>
          <p:cNvSpPr/>
          <p:nvPr/>
        </p:nvSpPr>
        <p:spPr>
          <a:xfrm>
            <a:off x="2375625" y="3020252"/>
            <a:ext cx="1885721" cy="132890"/>
          </a:xfrm>
          <a:custGeom>
            <a:avLst/>
            <a:gdLst>
              <a:gd name="connsiteX0" fmla="*/ 0 w 2245360"/>
              <a:gd name="connsiteY0" fmla="*/ 417218 h 417218"/>
              <a:gd name="connsiteX1" fmla="*/ 436880 w 2245360"/>
              <a:gd name="connsiteY1" fmla="*/ 31138 h 417218"/>
              <a:gd name="connsiteX2" fmla="*/ 1239520 w 2245360"/>
              <a:gd name="connsiteY2" fmla="*/ 61618 h 417218"/>
              <a:gd name="connsiteX3" fmla="*/ 2245360 w 2245360"/>
              <a:gd name="connsiteY3" fmla="*/ 366418 h 417218"/>
              <a:gd name="connsiteX0" fmla="*/ 0 w 2322383"/>
              <a:gd name="connsiteY0" fmla="*/ 417218 h 417218"/>
              <a:gd name="connsiteX1" fmla="*/ 436880 w 2322383"/>
              <a:gd name="connsiteY1" fmla="*/ 31138 h 417218"/>
              <a:gd name="connsiteX2" fmla="*/ 1239520 w 2322383"/>
              <a:gd name="connsiteY2" fmla="*/ 61618 h 417218"/>
              <a:gd name="connsiteX3" fmla="*/ 2322383 w 2322383"/>
              <a:gd name="connsiteY3" fmla="*/ 122939 h 417218"/>
              <a:gd name="connsiteX0" fmla="*/ 0 w 2684388"/>
              <a:gd name="connsiteY0" fmla="*/ 132890 h 132890"/>
              <a:gd name="connsiteX1" fmla="*/ 798885 w 2684388"/>
              <a:gd name="connsiteY1" fmla="*/ 11932 h 132890"/>
              <a:gd name="connsiteX2" fmla="*/ 1601525 w 2684388"/>
              <a:gd name="connsiteY2" fmla="*/ 42412 h 132890"/>
              <a:gd name="connsiteX3" fmla="*/ 2684388 w 2684388"/>
              <a:gd name="connsiteY3" fmla="*/ 103733 h 13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4388" h="132890">
                <a:moveTo>
                  <a:pt x="0" y="132890"/>
                </a:moveTo>
                <a:cubicBezTo>
                  <a:pt x="115146" y="-30517"/>
                  <a:pt x="531964" y="27012"/>
                  <a:pt x="798885" y="11932"/>
                </a:cubicBezTo>
                <a:cubicBezTo>
                  <a:pt x="1065806" y="-3148"/>
                  <a:pt x="1300112" y="-13468"/>
                  <a:pt x="1601525" y="42412"/>
                </a:cubicBezTo>
                <a:cubicBezTo>
                  <a:pt x="1902938" y="98292"/>
                  <a:pt x="2332174" y="-20727"/>
                  <a:pt x="2684388" y="103733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4E0AA4B-7141-34CB-B1DB-F8ED03C14AB5}"/>
              </a:ext>
            </a:extLst>
          </p:cNvPr>
          <p:cNvSpPr txBox="1"/>
          <p:nvPr/>
        </p:nvSpPr>
        <p:spPr>
          <a:xfrm>
            <a:off x="2616582" y="4909522"/>
            <a:ext cx="125798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Partition!!!</a:t>
            </a:r>
            <a:endParaRPr lang="zh-CN" altLang="en-US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E8AA1DB4-9632-6B2B-7CBD-DBDBCF8E51DC}"/>
              </a:ext>
            </a:extLst>
          </p:cNvPr>
          <p:cNvGrpSpPr/>
          <p:nvPr/>
        </p:nvGrpSpPr>
        <p:grpSpPr>
          <a:xfrm>
            <a:off x="6444208" y="1072894"/>
            <a:ext cx="2775006" cy="1090878"/>
            <a:chOff x="1183292" y="1055125"/>
            <a:chExt cx="2797643" cy="1090878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6A3B03E5-34BB-FD58-13C1-2B956278A7A5}"/>
                </a:ext>
              </a:extLst>
            </p:cNvPr>
            <p:cNvSpPr/>
            <p:nvPr/>
          </p:nvSpPr>
          <p:spPr>
            <a:xfrm>
              <a:off x="1183292" y="1055125"/>
              <a:ext cx="2684984" cy="1090878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CCF4C08-404A-7E8F-AA94-8588391C1766}"/>
                </a:ext>
              </a:extLst>
            </p:cNvPr>
            <p:cNvSpPr/>
            <p:nvPr/>
          </p:nvSpPr>
          <p:spPr>
            <a:xfrm>
              <a:off x="1295950" y="1112232"/>
              <a:ext cx="268498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Question: who can become the leader for term 3? </a:t>
              </a:r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363D6A71-5E8C-AD8A-9798-58C4BBE03540}"/>
              </a:ext>
            </a:extLst>
          </p:cNvPr>
          <p:cNvSpPr txBox="1"/>
          <p:nvPr/>
        </p:nvSpPr>
        <p:spPr>
          <a:xfrm>
            <a:off x="4837388" y="4905082"/>
            <a:ext cx="125798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Term 3</a:t>
            </a:r>
            <a:endParaRPr lang="zh-CN" altLang="en-US"/>
          </a:p>
        </p:txBody>
      </p:sp>
      <p:sp>
        <p:nvSpPr>
          <p:cNvPr id="52" name="Rectangle 15">
            <a:extLst>
              <a:ext uri="{FF2B5EF4-FFF2-40B4-BE49-F238E27FC236}">
                <a16:creationId xmlns:a16="http://schemas.microsoft.com/office/drawing/2014/main" id="{D2DD6678-4BD8-E735-9099-5D30C713DB41}"/>
              </a:ext>
            </a:extLst>
          </p:cNvPr>
          <p:cNvSpPr/>
          <p:nvPr/>
        </p:nvSpPr>
        <p:spPr>
          <a:xfrm>
            <a:off x="4644008" y="20396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53" name="Rectangle 16">
            <a:extLst>
              <a:ext uri="{FF2B5EF4-FFF2-40B4-BE49-F238E27FC236}">
                <a16:creationId xmlns:a16="http://schemas.microsoft.com/office/drawing/2014/main" id="{793FFC02-0719-430E-7E82-F56DB7D839A0}"/>
              </a:ext>
            </a:extLst>
          </p:cNvPr>
          <p:cNvSpPr/>
          <p:nvPr/>
        </p:nvSpPr>
        <p:spPr>
          <a:xfrm>
            <a:off x="5025008" y="20396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54" name="Rectangle 17">
            <a:extLst>
              <a:ext uri="{FF2B5EF4-FFF2-40B4-BE49-F238E27FC236}">
                <a16:creationId xmlns:a16="http://schemas.microsoft.com/office/drawing/2014/main" id="{52AA85BC-9BE5-E494-ED2A-3D3A149C84CB}"/>
              </a:ext>
            </a:extLst>
          </p:cNvPr>
          <p:cNvSpPr/>
          <p:nvPr/>
        </p:nvSpPr>
        <p:spPr>
          <a:xfrm>
            <a:off x="4644008" y="25730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55" name="Rectangle 18">
            <a:extLst>
              <a:ext uri="{FF2B5EF4-FFF2-40B4-BE49-F238E27FC236}">
                <a16:creationId xmlns:a16="http://schemas.microsoft.com/office/drawing/2014/main" id="{BB3AE6BF-E375-BD2A-3A2C-26A2E8D08EBE}"/>
              </a:ext>
            </a:extLst>
          </p:cNvPr>
          <p:cNvSpPr/>
          <p:nvPr/>
        </p:nvSpPr>
        <p:spPr>
          <a:xfrm>
            <a:off x="5025008" y="25730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56" name="Rectangle 25">
            <a:extLst>
              <a:ext uri="{FF2B5EF4-FFF2-40B4-BE49-F238E27FC236}">
                <a16:creationId xmlns:a16="http://schemas.microsoft.com/office/drawing/2014/main" id="{9FAAC52D-35D7-3421-46DC-8123BF9C88AC}"/>
              </a:ext>
            </a:extLst>
          </p:cNvPr>
          <p:cNvSpPr/>
          <p:nvPr/>
        </p:nvSpPr>
        <p:spPr>
          <a:xfrm>
            <a:off x="4644008" y="31064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57" name="Rectangle 26">
            <a:extLst>
              <a:ext uri="{FF2B5EF4-FFF2-40B4-BE49-F238E27FC236}">
                <a16:creationId xmlns:a16="http://schemas.microsoft.com/office/drawing/2014/main" id="{9518C194-F8AB-C67D-C687-A68D05F82911}"/>
              </a:ext>
            </a:extLst>
          </p:cNvPr>
          <p:cNvSpPr/>
          <p:nvPr/>
        </p:nvSpPr>
        <p:spPr>
          <a:xfrm>
            <a:off x="5025008" y="31064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58" name="Rectangle 29">
            <a:extLst>
              <a:ext uri="{FF2B5EF4-FFF2-40B4-BE49-F238E27FC236}">
                <a16:creationId xmlns:a16="http://schemas.microsoft.com/office/drawing/2014/main" id="{285102A3-7BB2-42CA-EABB-DC8E45151225}"/>
              </a:ext>
            </a:extLst>
          </p:cNvPr>
          <p:cNvSpPr/>
          <p:nvPr/>
        </p:nvSpPr>
        <p:spPr>
          <a:xfrm>
            <a:off x="4644008" y="36398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59" name="Rectangle 30">
            <a:extLst>
              <a:ext uri="{FF2B5EF4-FFF2-40B4-BE49-F238E27FC236}">
                <a16:creationId xmlns:a16="http://schemas.microsoft.com/office/drawing/2014/main" id="{50811124-CE12-9117-2742-4E1149EC2604}"/>
              </a:ext>
            </a:extLst>
          </p:cNvPr>
          <p:cNvSpPr/>
          <p:nvPr/>
        </p:nvSpPr>
        <p:spPr>
          <a:xfrm>
            <a:off x="5406008" y="203965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60" name="Rectangle 31">
            <a:extLst>
              <a:ext uri="{FF2B5EF4-FFF2-40B4-BE49-F238E27FC236}">
                <a16:creationId xmlns:a16="http://schemas.microsoft.com/office/drawing/2014/main" id="{893F48E9-F436-9C73-D8CD-22C5070E0DCF}"/>
              </a:ext>
            </a:extLst>
          </p:cNvPr>
          <p:cNvSpPr/>
          <p:nvPr/>
        </p:nvSpPr>
        <p:spPr>
          <a:xfrm>
            <a:off x="5025008" y="36398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4" name="Rectangle 32">
            <a:extLst>
              <a:ext uri="{FF2B5EF4-FFF2-40B4-BE49-F238E27FC236}">
                <a16:creationId xmlns:a16="http://schemas.microsoft.com/office/drawing/2014/main" id="{918D8B50-272D-543D-0C99-C6D19A2AD336}"/>
              </a:ext>
            </a:extLst>
          </p:cNvPr>
          <p:cNvSpPr/>
          <p:nvPr/>
        </p:nvSpPr>
        <p:spPr>
          <a:xfrm>
            <a:off x="4644008" y="41732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5" name="Rectangle 33">
            <a:extLst>
              <a:ext uri="{FF2B5EF4-FFF2-40B4-BE49-F238E27FC236}">
                <a16:creationId xmlns:a16="http://schemas.microsoft.com/office/drawing/2014/main" id="{729F49D0-5592-0D03-25AA-2DC5D0CFA557}"/>
              </a:ext>
            </a:extLst>
          </p:cNvPr>
          <p:cNvSpPr/>
          <p:nvPr/>
        </p:nvSpPr>
        <p:spPr>
          <a:xfrm>
            <a:off x="5025008" y="41732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66" name="Rectangle 51">
            <a:extLst>
              <a:ext uri="{FF2B5EF4-FFF2-40B4-BE49-F238E27FC236}">
                <a16:creationId xmlns:a16="http://schemas.microsoft.com/office/drawing/2014/main" id="{045965CA-9B20-E31D-B873-5F918601E986}"/>
              </a:ext>
            </a:extLst>
          </p:cNvPr>
          <p:cNvSpPr/>
          <p:nvPr/>
        </p:nvSpPr>
        <p:spPr>
          <a:xfrm>
            <a:off x="5406008" y="257305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332E439E-94AB-814A-8C95-B37F4A7FFC78}"/>
              </a:ext>
            </a:extLst>
          </p:cNvPr>
          <p:cNvGrpSpPr/>
          <p:nvPr/>
        </p:nvGrpSpPr>
        <p:grpSpPr>
          <a:xfrm>
            <a:off x="5406008" y="4173250"/>
            <a:ext cx="762000" cy="381000"/>
            <a:chOff x="5406008" y="4173250"/>
            <a:chExt cx="762000" cy="381000"/>
          </a:xfrm>
        </p:grpSpPr>
        <p:sp>
          <p:nvSpPr>
            <p:cNvPr id="67" name="Rectangle 41">
              <a:extLst>
                <a:ext uri="{FF2B5EF4-FFF2-40B4-BE49-F238E27FC236}">
                  <a16:creationId xmlns:a16="http://schemas.microsoft.com/office/drawing/2014/main" id="{C0B460D8-A39E-79E3-491B-83C92CB2DF09}"/>
                </a:ext>
              </a:extLst>
            </p:cNvPr>
            <p:cNvSpPr/>
            <p:nvPr/>
          </p:nvSpPr>
          <p:spPr>
            <a:xfrm>
              <a:off x="5406008" y="4173250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/>
                <a:t>3</a:t>
              </a:r>
            </a:p>
          </p:txBody>
        </p:sp>
        <p:sp>
          <p:nvSpPr>
            <p:cNvPr id="68" name="Rectangle 43">
              <a:extLst>
                <a:ext uri="{FF2B5EF4-FFF2-40B4-BE49-F238E27FC236}">
                  <a16:creationId xmlns:a16="http://schemas.microsoft.com/office/drawing/2014/main" id="{88B9CF89-AC05-AA9C-1BAE-DE32BC27011E}"/>
                </a:ext>
              </a:extLst>
            </p:cNvPr>
            <p:cNvSpPr/>
            <p:nvPr/>
          </p:nvSpPr>
          <p:spPr>
            <a:xfrm>
              <a:off x="5787008" y="4173250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3</a:t>
              </a:r>
            </a:p>
          </p:txBody>
        </p:sp>
      </p:grpSp>
      <p:sp>
        <p:nvSpPr>
          <p:cNvPr id="69" name="TextBox 6">
            <a:extLst>
              <a:ext uri="{FF2B5EF4-FFF2-40B4-BE49-F238E27FC236}">
                <a16:creationId xmlns:a16="http://schemas.microsoft.com/office/drawing/2014/main" id="{4D4F4E38-69AC-4C3A-9937-5EF74ADE3049}"/>
              </a:ext>
            </a:extLst>
          </p:cNvPr>
          <p:cNvSpPr txBox="1"/>
          <p:nvPr/>
        </p:nvSpPr>
        <p:spPr>
          <a:xfrm>
            <a:off x="4695056" y="15927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70" name="TextBox 7">
            <a:extLst>
              <a:ext uri="{FF2B5EF4-FFF2-40B4-BE49-F238E27FC236}">
                <a16:creationId xmlns:a16="http://schemas.microsoft.com/office/drawing/2014/main" id="{6B1DDE1C-CFF4-5A46-CAFF-7902ED18C0AD}"/>
              </a:ext>
            </a:extLst>
          </p:cNvPr>
          <p:cNvSpPr txBox="1"/>
          <p:nvPr/>
        </p:nvSpPr>
        <p:spPr>
          <a:xfrm>
            <a:off x="5076056" y="15927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71" name="TextBox 8">
            <a:extLst>
              <a:ext uri="{FF2B5EF4-FFF2-40B4-BE49-F238E27FC236}">
                <a16:creationId xmlns:a16="http://schemas.microsoft.com/office/drawing/2014/main" id="{F4024D0A-44F6-ECC2-5B00-2C8250F2EFED}"/>
              </a:ext>
            </a:extLst>
          </p:cNvPr>
          <p:cNvSpPr txBox="1"/>
          <p:nvPr/>
        </p:nvSpPr>
        <p:spPr>
          <a:xfrm>
            <a:off x="5457056" y="15927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72" name="TextBox 9">
            <a:extLst>
              <a:ext uri="{FF2B5EF4-FFF2-40B4-BE49-F238E27FC236}">
                <a16:creationId xmlns:a16="http://schemas.microsoft.com/office/drawing/2014/main" id="{68C64C30-F0C0-6857-856A-DF2483C86563}"/>
              </a:ext>
            </a:extLst>
          </p:cNvPr>
          <p:cNvSpPr txBox="1"/>
          <p:nvPr/>
        </p:nvSpPr>
        <p:spPr>
          <a:xfrm>
            <a:off x="5838056" y="15927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F8247F0B-FBDF-D3A7-C315-B5391E50CF38}"/>
              </a:ext>
            </a:extLst>
          </p:cNvPr>
          <p:cNvSpPr txBox="1"/>
          <p:nvPr/>
        </p:nvSpPr>
        <p:spPr>
          <a:xfrm>
            <a:off x="4845347" y="1177011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Leader S5</a:t>
            </a:r>
            <a:endParaRPr lang="zh-CN" altLang="en-US" dirty="0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235D25D5-5764-19B4-310A-848400F85E39}"/>
              </a:ext>
            </a:extLst>
          </p:cNvPr>
          <p:cNvSpPr txBox="1"/>
          <p:nvPr/>
        </p:nvSpPr>
        <p:spPr>
          <a:xfrm>
            <a:off x="6892882" y="4766582"/>
            <a:ext cx="125798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Partition again!!!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47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  <p:bldP spid="42" grpId="0" animBg="1"/>
      <p:bldP spid="43" grpId="0"/>
      <p:bldP spid="44" grpId="0"/>
      <p:bldP spid="45" grpId="0" animBg="1"/>
      <p:bldP spid="46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4" grpId="0" animBg="1"/>
      <p:bldP spid="65" grpId="0" animBg="1"/>
      <p:bldP spid="66" grpId="0" animBg="1"/>
      <p:bldP spid="69" grpId="0"/>
      <p:bldP spid="70" grpId="0"/>
      <p:bldP spid="71" grpId="0"/>
      <p:bldP spid="72" grpId="0"/>
      <p:bldP spid="73" grpId="0" animBg="1"/>
      <p:bldP spid="7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D057A1-5CA5-AF45-94EC-E1FE26C7A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39" y="228866"/>
            <a:ext cx="9021677" cy="900442"/>
          </a:xfrm>
        </p:spPr>
        <p:txBody>
          <a:bodyPr/>
          <a:lstStyle/>
          <a:p>
            <a:r>
              <a:rPr kumimoji="1" lang="en-US" altLang="zh-CN"/>
              <a:t>Case study: a majority replicated entry can be overwritten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D5CD89-95E6-7545-BA6B-95857922C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3611C9B9-024C-7342-BCD1-F196F6CEA809}"/>
              </a:ext>
            </a:extLst>
          </p:cNvPr>
          <p:cNvCxnSpPr/>
          <p:nvPr/>
        </p:nvCxnSpPr>
        <p:spPr>
          <a:xfrm>
            <a:off x="467544" y="5089748"/>
            <a:ext cx="8064896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A6D27087-05C3-504B-B4DC-9981B6B92D39}"/>
              </a:ext>
            </a:extLst>
          </p:cNvPr>
          <p:cNvCxnSpPr/>
          <p:nvPr/>
        </p:nvCxnSpPr>
        <p:spPr>
          <a:xfrm>
            <a:off x="2051720" y="1129308"/>
            <a:ext cx="0" cy="47525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连接符 61">
            <a:extLst>
              <a:ext uri="{FF2B5EF4-FFF2-40B4-BE49-F238E27FC236}">
                <a16:creationId xmlns:a16="http://schemas.microsoft.com/office/drawing/2014/main" id="{42F82E94-2B84-5B44-B83D-147F0A84F76E}"/>
              </a:ext>
            </a:extLst>
          </p:cNvPr>
          <p:cNvCxnSpPr/>
          <p:nvPr/>
        </p:nvCxnSpPr>
        <p:spPr>
          <a:xfrm>
            <a:off x="4355976" y="1129308"/>
            <a:ext cx="0" cy="47525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连接符 89">
            <a:extLst>
              <a:ext uri="{FF2B5EF4-FFF2-40B4-BE49-F238E27FC236}">
                <a16:creationId xmlns:a16="http://schemas.microsoft.com/office/drawing/2014/main" id="{70A9F608-4F38-5546-BE41-9B6D1F1CD4D2}"/>
              </a:ext>
            </a:extLst>
          </p:cNvPr>
          <p:cNvCxnSpPr/>
          <p:nvPr/>
        </p:nvCxnSpPr>
        <p:spPr>
          <a:xfrm>
            <a:off x="6553200" y="1177095"/>
            <a:ext cx="0" cy="47525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C89ADF40-BB2C-16CA-130B-58C984BC45B0}"/>
              </a:ext>
            </a:extLst>
          </p:cNvPr>
          <p:cNvSpPr txBox="1"/>
          <p:nvPr/>
        </p:nvSpPr>
        <p:spPr>
          <a:xfrm>
            <a:off x="485544" y="4816888"/>
            <a:ext cx="132266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Partition on term 3!!</a:t>
            </a:r>
            <a:endParaRPr lang="zh-CN" altLang="en-US"/>
          </a:p>
        </p:txBody>
      </p:sp>
      <p:sp>
        <p:nvSpPr>
          <p:cNvPr id="47" name="Rectangle 15">
            <a:extLst>
              <a:ext uri="{FF2B5EF4-FFF2-40B4-BE49-F238E27FC236}">
                <a16:creationId xmlns:a16="http://schemas.microsoft.com/office/drawing/2014/main" id="{AE0753D5-EFA6-B885-4953-D1D843622152}"/>
              </a:ext>
            </a:extLst>
          </p:cNvPr>
          <p:cNvSpPr/>
          <p:nvPr/>
        </p:nvSpPr>
        <p:spPr>
          <a:xfrm>
            <a:off x="404664" y="20396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78" name="Rectangle 16">
            <a:extLst>
              <a:ext uri="{FF2B5EF4-FFF2-40B4-BE49-F238E27FC236}">
                <a16:creationId xmlns:a16="http://schemas.microsoft.com/office/drawing/2014/main" id="{A6D8EACC-9F06-858C-FF8A-8C8472F38413}"/>
              </a:ext>
            </a:extLst>
          </p:cNvPr>
          <p:cNvSpPr/>
          <p:nvPr/>
        </p:nvSpPr>
        <p:spPr>
          <a:xfrm>
            <a:off x="785664" y="20396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79" name="Rectangle 17">
            <a:extLst>
              <a:ext uri="{FF2B5EF4-FFF2-40B4-BE49-F238E27FC236}">
                <a16:creationId xmlns:a16="http://schemas.microsoft.com/office/drawing/2014/main" id="{90BC0244-4B60-925A-A40F-F9AEAB2A9912}"/>
              </a:ext>
            </a:extLst>
          </p:cNvPr>
          <p:cNvSpPr/>
          <p:nvPr/>
        </p:nvSpPr>
        <p:spPr>
          <a:xfrm>
            <a:off x="404664" y="25730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80" name="Rectangle 18">
            <a:extLst>
              <a:ext uri="{FF2B5EF4-FFF2-40B4-BE49-F238E27FC236}">
                <a16:creationId xmlns:a16="http://schemas.microsoft.com/office/drawing/2014/main" id="{A9C92B17-13DD-B8BE-FEEC-3813886C25D2}"/>
              </a:ext>
            </a:extLst>
          </p:cNvPr>
          <p:cNvSpPr/>
          <p:nvPr/>
        </p:nvSpPr>
        <p:spPr>
          <a:xfrm>
            <a:off x="785664" y="25730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81" name="Rectangle 25">
            <a:extLst>
              <a:ext uri="{FF2B5EF4-FFF2-40B4-BE49-F238E27FC236}">
                <a16:creationId xmlns:a16="http://schemas.microsoft.com/office/drawing/2014/main" id="{BC41892B-567A-5DA6-AB89-2F6D0863E9A9}"/>
              </a:ext>
            </a:extLst>
          </p:cNvPr>
          <p:cNvSpPr/>
          <p:nvPr/>
        </p:nvSpPr>
        <p:spPr>
          <a:xfrm>
            <a:off x="404664" y="31064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82" name="Rectangle 26">
            <a:extLst>
              <a:ext uri="{FF2B5EF4-FFF2-40B4-BE49-F238E27FC236}">
                <a16:creationId xmlns:a16="http://schemas.microsoft.com/office/drawing/2014/main" id="{CF593C50-A556-C37E-C775-DB79BDF93F4D}"/>
              </a:ext>
            </a:extLst>
          </p:cNvPr>
          <p:cNvSpPr/>
          <p:nvPr/>
        </p:nvSpPr>
        <p:spPr>
          <a:xfrm>
            <a:off x="785664" y="31064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83" name="Rectangle 29">
            <a:extLst>
              <a:ext uri="{FF2B5EF4-FFF2-40B4-BE49-F238E27FC236}">
                <a16:creationId xmlns:a16="http://schemas.microsoft.com/office/drawing/2014/main" id="{750932A9-D2FC-19FC-C0B8-7CC553E2D280}"/>
              </a:ext>
            </a:extLst>
          </p:cNvPr>
          <p:cNvSpPr/>
          <p:nvPr/>
        </p:nvSpPr>
        <p:spPr>
          <a:xfrm>
            <a:off x="404664" y="36398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84" name="Rectangle 30">
            <a:extLst>
              <a:ext uri="{FF2B5EF4-FFF2-40B4-BE49-F238E27FC236}">
                <a16:creationId xmlns:a16="http://schemas.microsoft.com/office/drawing/2014/main" id="{5ACB23C2-88B1-7C91-850E-CFE0A851A784}"/>
              </a:ext>
            </a:extLst>
          </p:cNvPr>
          <p:cNvSpPr/>
          <p:nvPr/>
        </p:nvSpPr>
        <p:spPr>
          <a:xfrm>
            <a:off x="1166664" y="203965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85" name="Rectangle 31">
            <a:extLst>
              <a:ext uri="{FF2B5EF4-FFF2-40B4-BE49-F238E27FC236}">
                <a16:creationId xmlns:a16="http://schemas.microsoft.com/office/drawing/2014/main" id="{55E78E23-22D5-FBBE-4BDD-BF72059F6F05}"/>
              </a:ext>
            </a:extLst>
          </p:cNvPr>
          <p:cNvSpPr/>
          <p:nvPr/>
        </p:nvSpPr>
        <p:spPr>
          <a:xfrm>
            <a:off x="785664" y="36398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86" name="Rectangle 32">
            <a:extLst>
              <a:ext uri="{FF2B5EF4-FFF2-40B4-BE49-F238E27FC236}">
                <a16:creationId xmlns:a16="http://schemas.microsoft.com/office/drawing/2014/main" id="{DCF64D74-2E63-CED0-0DFC-682D2CA4965F}"/>
              </a:ext>
            </a:extLst>
          </p:cNvPr>
          <p:cNvSpPr/>
          <p:nvPr/>
        </p:nvSpPr>
        <p:spPr>
          <a:xfrm>
            <a:off x="404664" y="41732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87" name="Rectangle 33">
            <a:extLst>
              <a:ext uri="{FF2B5EF4-FFF2-40B4-BE49-F238E27FC236}">
                <a16:creationId xmlns:a16="http://schemas.microsoft.com/office/drawing/2014/main" id="{9B21ED78-61F2-1752-7675-4276614DD037}"/>
              </a:ext>
            </a:extLst>
          </p:cNvPr>
          <p:cNvSpPr/>
          <p:nvPr/>
        </p:nvSpPr>
        <p:spPr>
          <a:xfrm>
            <a:off x="785664" y="41732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88" name="Rectangle 51">
            <a:extLst>
              <a:ext uri="{FF2B5EF4-FFF2-40B4-BE49-F238E27FC236}">
                <a16:creationId xmlns:a16="http://schemas.microsoft.com/office/drawing/2014/main" id="{EA116860-CB74-9523-857B-2BAF8EA95E59}"/>
              </a:ext>
            </a:extLst>
          </p:cNvPr>
          <p:cNvSpPr/>
          <p:nvPr/>
        </p:nvSpPr>
        <p:spPr>
          <a:xfrm>
            <a:off x="1166664" y="257305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89" name="Rectangle 41">
            <a:extLst>
              <a:ext uri="{FF2B5EF4-FFF2-40B4-BE49-F238E27FC236}">
                <a16:creationId xmlns:a16="http://schemas.microsoft.com/office/drawing/2014/main" id="{87113B1E-3E24-1818-D220-D71389712D90}"/>
              </a:ext>
            </a:extLst>
          </p:cNvPr>
          <p:cNvSpPr/>
          <p:nvPr/>
        </p:nvSpPr>
        <p:spPr>
          <a:xfrm>
            <a:off x="1166664" y="417325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91" name="Rectangle 43">
            <a:extLst>
              <a:ext uri="{FF2B5EF4-FFF2-40B4-BE49-F238E27FC236}">
                <a16:creationId xmlns:a16="http://schemas.microsoft.com/office/drawing/2014/main" id="{3786E0AE-1CAA-3D78-B89C-CE309A559A3A}"/>
              </a:ext>
            </a:extLst>
          </p:cNvPr>
          <p:cNvSpPr/>
          <p:nvPr/>
        </p:nvSpPr>
        <p:spPr>
          <a:xfrm>
            <a:off x="1547664" y="417325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92" name="TextBox 6">
            <a:extLst>
              <a:ext uri="{FF2B5EF4-FFF2-40B4-BE49-F238E27FC236}">
                <a16:creationId xmlns:a16="http://schemas.microsoft.com/office/drawing/2014/main" id="{F7F87E3E-D037-D3F1-A282-916B5CC667A8}"/>
              </a:ext>
            </a:extLst>
          </p:cNvPr>
          <p:cNvSpPr txBox="1"/>
          <p:nvPr/>
        </p:nvSpPr>
        <p:spPr>
          <a:xfrm>
            <a:off x="455712" y="15927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93" name="TextBox 7">
            <a:extLst>
              <a:ext uri="{FF2B5EF4-FFF2-40B4-BE49-F238E27FC236}">
                <a16:creationId xmlns:a16="http://schemas.microsoft.com/office/drawing/2014/main" id="{7621D424-1242-CC68-0419-99675AB969E1}"/>
              </a:ext>
            </a:extLst>
          </p:cNvPr>
          <p:cNvSpPr txBox="1"/>
          <p:nvPr/>
        </p:nvSpPr>
        <p:spPr>
          <a:xfrm>
            <a:off x="836712" y="15927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94" name="TextBox 8">
            <a:extLst>
              <a:ext uri="{FF2B5EF4-FFF2-40B4-BE49-F238E27FC236}">
                <a16:creationId xmlns:a16="http://schemas.microsoft.com/office/drawing/2014/main" id="{DF8E18E2-38C5-8303-62D2-BAFA22A57536}"/>
              </a:ext>
            </a:extLst>
          </p:cNvPr>
          <p:cNvSpPr txBox="1"/>
          <p:nvPr/>
        </p:nvSpPr>
        <p:spPr>
          <a:xfrm>
            <a:off x="1217712" y="15927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95" name="TextBox 9">
            <a:extLst>
              <a:ext uri="{FF2B5EF4-FFF2-40B4-BE49-F238E27FC236}">
                <a16:creationId xmlns:a16="http://schemas.microsoft.com/office/drawing/2014/main" id="{808E120C-DEC4-A95A-BE2E-BBCFBB5D068A}"/>
              </a:ext>
            </a:extLst>
          </p:cNvPr>
          <p:cNvSpPr txBox="1"/>
          <p:nvPr/>
        </p:nvSpPr>
        <p:spPr>
          <a:xfrm>
            <a:off x="1598712" y="15927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DB06A5BD-60F9-D1B6-791F-2CAEFE28D64C}"/>
              </a:ext>
            </a:extLst>
          </p:cNvPr>
          <p:cNvSpPr txBox="1"/>
          <p:nvPr/>
        </p:nvSpPr>
        <p:spPr>
          <a:xfrm>
            <a:off x="606003" y="1177011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Leader S5</a:t>
            </a:r>
            <a:endParaRPr lang="zh-CN" altLang="en-US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BD061EA9-4FBE-ACAF-229D-0B9197D2EF0D}"/>
              </a:ext>
            </a:extLst>
          </p:cNvPr>
          <p:cNvSpPr txBox="1"/>
          <p:nvPr/>
        </p:nvSpPr>
        <p:spPr>
          <a:xfrm>
            <a:off x="2410790" y="1177011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Leader S1</a:t>
            </a:r>
            <a:endParaRPr lang="zh-CN" altLang="en-US" dirty="0"/>
          </a:p>
        </p:txBody>
      </p:sp>
      <p:sp>
        <p:nvSpPr>
          <p:cNvPr id="119" name="Rectangle 15">
            <a:extLst>
              <a:ext uri="{FF2B5EF4-FFF2-40B4-BE49-F238E27FC236}">
                <a16:creationId xmlns:a16="http://schemas.microsoft.com/office/drawing/2014/main" id="{8C4387AD-53BC-9389-879F-BE7205966DDF}"/>
              </a:ext>
            </a:extLst>
          </p:cNvPr>
          <p:cNvSpPr/>
          <p:nvPr/>
        </p:nvSpPr>
        <p:spPr>
          <a:xfrm>
            <a:off x="2327920" y="20339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0" name="Rectangle 16">
            <a:extLst>
              <a:ext uri="{FF2B5EF4-FFF2-40B4-BE49-F238E27FC236}">
                <a16:creationId xmlns:a16="http://schemas.microsoft.com/office/drawing/2014/main" id="{0955FFFD-6C73-CA78-507A-FDDDB54CD40B}"/>
              </a:ext>
            </a:extLst>
          </p:cNvPr>
          <p:cNvSpPr/>
          <p:nvPr/>
        </p:nvSpPr>
        <p:spPr>
          <a:xfrm>
            <a:off x="2708920" y="20339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1" name="Rectangle 17">
            <a:extLst>
              <a:ext uri="{FF2B5EF4-FFF2-40B4-BE49-F238E27FC236}">
                <a16:creationId xmlns:a16="http://schemas.microsoft.com/office/drawing/2014/main" id="{9F6F44D3-1E36-BAD3-EB3A-525A2BA64918}"/>
              </a:ext>
            </a:extLst>
          </p:cNvPr>
          <p:cNvSpPr/>
          <p:nvPr/>
        </p:nvSpPr>
        <p:spPr>
          <a:xfrm>
            <a:off x="2327920" y="25673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2" name="Rectangle 18">
            <a:extLst>
              <a:ext uri="{FF2B5EF4-FFF2-40B4-BE49-F238E27FC236}">
                <a16:creationId xmlns:a16="http://schemas.microsoft.com/office/drawing/2014/main" id="{F6950B86-A687-19EF-5C1B-6523D9931C55}"/>
              </a:ext>
            </a:extLst>
          </p:cNvPr>
          <p:cNvSpPr/>
          <p:nvPr/>
        </p:nvSpPr>
        <p:spPr>
          <a:xfrm>
            <a:off x="2708920" y="25673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3" name="Rectangle 25">
            <a:extLst>
              <a:ext uri="{FF2B5EF4-FFF2-40B4-BE49-F238E27FC236}">
                <a16:creationId xmlns:a16="http://schemas.microsoft.com/office/drawing/2014/main" id="{2E0BB2C0-2E40-95D2-FE9D-95FFAC0E74FF}"/>
              </a:ext>
            </a:extLst>
          </p:cNvPr>
          <p:cNvSpPr/>
          <p:nvPr/>
        </p:nvSpPr>
        <p:spPr>
          <a:xfrm>
            <a:off x="2327920" y="31007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4" name="Rectangle 26">
            <a:extLst>
              <a:ext uri="{FF2B5EF4-FFF2-40B4-BE49-F238E27FC236}">
                <a16:creationId xmlns:a16="http://schemas.microsoft.com/office/drawing/2014/main" id="{04E19A43-381E-B86B-C38E-AD7CB4F29927}"/>
              </a:ext>
            </a:extLst>
          </p:cNvPr>
          <p:cNvSpPr/>
          <p:nvPr/>
        </p:nvSpPr>
        <p:spPr>
          <a:xfrm>
            <a:off x="2708920" y="31007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5" name="Rectangle 29">
            <a:extLst>
              <a:ext uri="{FF2B5EF4-FFF2-40B4-BE49-F238E27FC236}">
                <a16:creationId xmlns:a16="http://schemas.microsoft.com/office/drawing/2014/main" id="{12FEF5F6-3FFC-4B9D-C208-D62F38E2F2C4}"/>
              </a:ext>
            </a:extLst>
          </p:cNvPr>
          <p:cNvSpPr/>
          <p:nvPr/>
        </p:nvSpPr>
        <p:spPr>
          <a:xfrm>
            <a:off x="2327920" y="36341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6" name="Rectangle 30">
            <a:extLst>
              <a:ext uri="{FF2B5EF4-FFF2-40B4-BE49-F238E27FC236}">
                <a16:creationId xmlns:a16="http://schemas.microsoft.com/office/drawing/2014/main" id="{B0B4B157-2ED6-98C9-F541-3384B312256C}"/>
              </a:ext>
            </a:extLst>
          </p:cNvPr>
          <p:cNvSpPr/>
          <p:nvPr/>
        </p:nvSpPr>
        <p:spPr>
          <a:xfrm>
            <a:off x="3089920" y="203397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27" name="Rectangle 31">
            <a:extLst>
              <a:ext uri="{FF2B5EF4-FFF2-40B4-BE49-F238E27FC236}">
                <a16:creationId xmlns:a16="http://schemas.microsoft.com/office/drawing/2014/main" id="{1190FA64-8333-249C-39F7-CAA566C26C60}"/>
              </a:ext>
            </a:extLst>
          </p:cNvPr>
          <p:cNvSpPr/>
          <p:nvPr/>
        </p:nvSpPr>
        <p:spPr>
          <a:xfrm>
            <a:off x="2708920" y="36341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8" name="Rectangle 32">
            <a:extLst>
              <a:ext uri="{FF2B5EF4-FFF2-40B4-BE49-F238E27FC236}">
                <a16:creationId xmlns:a16="http://schemas.microsoft.com/office/drawing/2014/main" id="{BA69AF88-A710-C4BA-8169-A6E22FA7DA24}"/>
              </a:ext>
            </a:extLst>
          </p:cNvPr>
          <p:cNvSpPr/>
          <p:nvPr/>
        </p:nvSpPr>
        <p:spPr>
          <a:xfrm>
            <a:off x="2327920" y="41675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29" name="Rectangle 33">
            <a:extLst>
              <a:ext uri="{FF2B5EF4-FFF2-40B4-BE49-F238E27FC236}">
                <a16:creationId xmlns:a16="http://schemas.microsoft.com/office/drawing/2014/main" id="{4DEB106C-2527-2099-34D9-2BDC6DD0D1C4}"/>
              </a:ext>
            </a:extLst>
          </p:cNvPr>
          <p:cNvSpPr/>
          <p:nvPr/>
        </p:nvSpPr>
        <p:spPr>
          <a:xfrm>
            <a:off x="2708920" y="41675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30" name="Rectangle 51">
            <a:extLst>
              <a:ext uri="{FF2B5EF4-FFF2-40B4-BE49-F238E27FC236}">
                <a16:creationId xmlns:a16="http://schemas.microsoft.com/office/drawing/2014/main" id="{A67FDFCB-AAD0-EFED-31AA-5E23FD925328}"/>
              </a:ext>
            </a:extLst>
          </p:cNvPr>
          <p:cNvSpPr/>
          <p:nvPr/>
        </p:nvSpPr>
        <p:spPr>
          <a:xfrm>
            <a:off x="3089920" y="256737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31" name="Rectangle 41">
            <a:extLst>
              <a:ext uri="{FF2B5EF4-FFF2-40B4-BE49-F238E27FC236}">
                <a16:creationId xmlns:a16="http://schemas.microsoft.com/office/drawing/2014/main" id="{34080BB5-8205-37C2-E5FC-6E3893244506}"/>
              </a:ext>
            </a:extLst>
          </p:cNvPr>
          <p:cNvSpPr/>
          <p:nvPr/>
        </p:nvSpPr>
        <p:spPr>
          <a:xfrm>
            <a:off x="3089920" y="416757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132" name="Rectangle 43">
            <a:extLst>
              <a:ext uri="{FF2B5EF4-FFF2-40B4-BE49-F238E27FC236}">
                <a16:creationId xmlns:a16="http://schemas.microsoft.com/office/drawing/2014/main" id="{241E3389-9D62-B27C-F727-477400A97488}"/>
              </a:ext>
            </a:extLst>
          </p:cNvPr>
          <p:cNvSpPr/>
          <p:nvPr/>
        </p:nvSpPr>
        <p:spPr>
          <a:xfrm>
            <a:off x="3470920" y="416757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133" name="Rectangle 67">
            <a:extLst>
              <a:ext uri="{FF2B5EF4-FFF2-40B4-BE49-F238E27FC236}">
                <a16:creationId xmlns:a16="http://schemas.microsoft.com/office/drawing/2014/main" id="{8DE5DF79-807C-379A-333F-B1017D58A9F9}"/>
              </a:ext>
            </a:extLst>
          </p:cNvPr>
          <p:cNvSpPr/>
          <p:nvPr/>
        </p:nvSpPr>
        <p:spPr>
          <a:xfrm>
            <a:off x="3851920" y="416757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134" name="TextBox 6">
            <a:extLst>
              <a:ext uri="{FF2B5EF4-FFF2-40B4-BE49-F238E27FC236}">
                <a16:creationId xmlns:a16="http://schemas.microsoft.com/office/drawing/2014/main" id="{A2A588D4-B001-26E1-9891-9D6AD7B99DC5}"/>
              </a:ext>
            </a:extLst>
          </p:cNvPr>
          <p:cNvSpPr txBox="1"/>
          <p:nvPr/>
        </p:nvSpPr>
        <p:spPr>
          <a:xfrm>
            <a:off x="2378968" y="158708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35" name="TextBox 7">
            <a:extLst>
              <a:ext uri="{FF2B5EF4-FFF2-40B4-BE49-F238E27FC236}">
                <a16:creationId xmlns:a16="http://schemas.microsoft.com/office/drawing/2014/main" id="{09497274-C36A-060C-7165-B5A0536E1811}"/>
              </a:ext>
            </a:extLst>
          </p:cNvPr>
          <p:cNvSpPr txBox="1"/>
          <p:nvPr/>
        </p:nvSpPr>
        <p:spPr>
          <a:xfrm>
            <a:off x="2759968" y="158708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36" name="TextBox 8">
            <a:extLst>
              <a:ext uri="{FF2B5EF4-FFF2-40B4-BE49-F238E27FC236}">
                <a16:creationId xmlns:a16="http://schemas.microsoft.com/office/drawing/2014/main" id="{97E55EA0-CF7A-1ED9-4B9E-1F5601A06E6F}"/>
              </a:ext>
            </a:extLst>
          </p:cNvPr>
          <p:cNvSpPr txBox="1"/>
          <p:nvPr/>
        </p:nvSpPr>
        <p:spPr>
          <a:xfrm>
            <a:off x="3140968" y="158708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37" name="TextBox 9">
            <a:extLst>
              <a:ext uri="{FF2B5EF4-FFF2-40B4-BE49-F238E27FC236}">
                <a16:creationId xmlns:a16="http://schemas.microsoft.com/office/drawing/2014/main" id="{9F9AF799-78A4-B6BE-9848-484A08D69C7C}"/>
              </a:ext>
            </a:extLst>
          </p:cNvPr>
          <p:cNvSpPr txBox="1"/>
          <p:nvPr/>
        </p:nvSpPr>
        <p:spPr>
          <a:xfrm>
            <a:off x="3521968" y="158708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38" name="TextBox 10">
            <a:extLst>
              <a:ext uri="{FF2B5EF4-FFF2-40B4-BE49-F238E27FC236}">
                <a16:creationId xmlns:a16="http://schemas.microsoft.com/office/drawing/2014/main" id="{42BE66DE-0E16-16F4-6C63-DDA8B230B153}"/>
              </a:ext>
            </a:extLst>
          </p:cNvPr>
          <p:cNvSpPr txBox="1"/>
          <p:nvPr/>
        </p:nvSpPr>
        <p:spPr>
          <a:xfrm>
            <a:off x="3902968" y="158708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139" name="Rounded Rectangle 59">
            <a:extLst>
              <a:ext uri="{FF2B5EF4-FFF2-40B4-BE49-F238E27FC236}">
                <a16:creationId xmlns:a16="http://schemas.microsoft.com/office/drawing/2014/main" id="{091AA071-6814-92FF-C29F-652313F49789}"/>
              </a:ext>
            </a:extLst>
          </p:cNvPr>
          <p:cNvSpPr/>
          <p:nvPr/>
        </p:nvSpPr>
        <p:spPr>
          <a:xfrm>
            <a:off x="3057651" y="3014206"/>
            <a:ext cx="533400" cy="533400"/>
          </a:xfrm>
          <a:prstGeom prst="roundRect">
            <a:avLst/>
          </a:prstGeom>
          <a:noFill/>
          <a:ln>
            <a:solidFill>
              <a:schemeClr val="tx2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42">
            <a:extLst>
              <a:ext uri="{FF2B5EF4-FFF2-40B4-BE49-F238E27FC236}">
                <a16:creationId xmlns:a16="http://schemas.microsoft.com/office/drawing/2014/main" id="{FA17D484-4BD8-81B8-3C0D-03DA22A7902F}"/>
              </a:ext>
            </a:extLst>
          </p:cNvPr>
          <p:cNvSpPr/>
          <p:nvPr/>
        </p:nvSpPr>
        <p:spPr>
          <a:xfrm>
            <a:off x="3470920" y="2033970"/>
            <a:ext cx="381000" cy="381000"/>
          </a:xfrm>
          <a:prstGeom prst="rect">
            <a:avLst/>
          </a:prstGeom>
          <a:solidFill>
            <a:srgbClr val="FFC3CE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4</a:t>
            </a:r>
          </a:p>
        </p:txBody>
      </p:sp>
      <p:sp>
        <p:nvSpPr>
          <p:cNvPr id="141" name="Rectangle 51">
            <a:extLst>
              <a:ext uri="{FF2B5EF4-FFF2-40B4-BE49-F238E27FC236}">
                <a16:creationId xmlns:a16="http://schemas.microsoft.com/office/drawing/2014/main" id="{B0DCB23C-49D9-F445-A8D3-F59293EE945F}"/>
              </a:ext>
            </a:extLst>
          </p:cNvPr>
          <p:cNvSpPr/>
          <p:nvPr/>
        </p:nvSpPr>
        <p:spPr>
          <a:xfrm>
            <a:off x="3089920" y="309313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42" name="Freeform 44">
            <a:extLst>
              <a:ext uri="{FF2B5EF4-FFF2-40B4-BE49-F238E27FC236}">
                <a16:creationId xmlns:a16="http://schemas.microsoft.com/office/drawing/2014/main" id="{F21798A7-E923-8EFA-1978-8F3FC85787CD}"/>
              </a:ext>
            </a:extLst>
          </p:cNvPr>
          <p:cNvSpPr/>
          <p:nvPr/>
        </p:nvSpPr>
        <p:spPr>
          <a:xfrm>
            <a:off x="3344027" y="2373589"/>
            <a:ext cx="355881" cy="808523"/>
          </a:xfrm>
          <a:custGeom>
            <a:avLst/>
            <a:gdLst>
              <a:gd name="connsiteX0" fmla="*/ 9261 w 9261"/>
              <a:gd name="connsiteY0" fmla="*/ 0 h 808523"/>
              <a:gd name="connsiteX1" fmla="*/ 9261 w 9261"/>
              <a:gd name="connsiteY1" fmla="*/ 808523 h 808523"/>
              <a:gd name="connsiteX0" fmla="*/ 445 w 209903"/>
              <a:gd name="connsiteY0" fmla="*/ 0 h 10000"/>
              <a:gd name="connsiteX1" fmla="*/ 445 w 209903"/>
              <a:gd name="connsiteY1" fmla="*/ 10000 h 10000"/>
              <a:gd name="connsiteX0" fmla="*/ 0 w 384280"/>
              <a:gd name="connsiteY0" fmla="*/ 0 h 10000"/>
              <a:gd name="connsiteX1" fmla="*/ 0 w 384280"/>
              <a:gd name="connsiteY1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4280" h="10000">
                <a:moveTo>
                  <a:pt x="0" y="0"/>
                </a:moveTo>
                <a:cubicBezTo>
                  <a:pt x="479825" y="3611"/>
                  <a:pt x="543919" y="6389"/>
                  <a:pt x="0" y="10000"/>
                </a:cubicBezTo>
              </a:path>
            </a:pathLst>
          </a:custGeom>
          <a:noFill/>
          <a:ln>
            <a:solidFill>
              <a:schemeClr val="tx2"/>
            </a:solidFill>
            <a:tailEnd type="arrow" w="lg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CF9DE1EB-E04F-3D8E-1865-A0ECFD8D4727}"/>
              </a:ext>
            </a:extLst>
          </p:cNvPr>
          <p:cNvSpPr txBox="1"/>
          <p:nvPr/>
        </p:nvSpPr>
        <p:spPr>
          <a:xfrm>
            <a:off x="2705281" y="4905082"/>
            <a:ext cx="132266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Term 4</a:t>
            </a:r>
            <a:endParaRPr lang="zh-CN" altLang="en-US"/>
          </a:p>
        </p:txBody>
      </p:sp>
      <p:sp>
        <p:nvSpPr>
          <p:cNvPr id="147" name="Rectangle 17">
            <a:extLst>
              <a:ext uri="{FF2B5EF4-FFF2-40B4-BE49-F238E27FC236}">
                <a16:creationId xmlns:a16="http://schemas.microsoft.com/office/drawing/2014/main" id="{02D7AEFB-BD4A-1D2A-5ACD-2AB44C2BD6B5}"/>
              </a:ext>
            </a:extLst>
          </p:cNvPr>
          <p:cNvSpPr/>
          <p:nvPr/>
        </p:nvSpPr>
        <p:spPr>
          <a:xfrm>
            <a:off x="4639267" y="25673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48" name="Rectangle 18">
            <a:extLst>
              <a:ext uri="{FF2B5EF4-FFF2-40B4-BE49-F238E27FC236}">
                <a16:creationId xmlns:a16="http://schemas.microsoft.com/office/drawing/2014/main" id="{067C0E9F-B453-6627-D05F-6479E52A3322}"/>
              </a:ext>
            </a:extLst>
          </p:cNvPr>
          <p:cNvSpPr/>
          <p:nvPr/>
        </p:nvSpPr>
        <p:spPr>
          <a:xfrm>
            <a:off x="5020267" y="25673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49" name="Rectangle 25">
            <a:extLst>
              <a:ext uri="{FF2B5EF4-FFF2-40B4-BE49-F238E27FC236}">
                <a16:creationId xmlns:a16="http://schemas.microsoft.com/office/drawing/2014/main" id="{8C1A36E4-A884-1FEB-BA18-991DEA7C2945}"/>
              </a:ext>
            </a:extLst>
          </p:cNvPr>
          <p:cNvSpPr/>
          <p:nvPr/>
        </p:nvSpPr>
        <p:spPr>
          <a:xfrm>
            <a:off x="4639267" y="31007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50" name="Rectangle 26">
            <a:extLst>
              <a:ext uri="{FF2B5EF4-FFF2-40B4-BE49-F238E27FC236}">
                <a16:creationId xmlns:a16="http://schemas.microsoft.com/office/drawing/2014/main" id="{0958965C-ABD4-01D2-2A9C-E700501E0F41}"/>
              </a:ext>
            </a:extLst>
          </p:cNvPr>
          <p:cNvSpPr/>
          <p:nvPr/>
        </p:nvSpPr>
        <p:spPr>
          <a:xfrm>
            <a:off x="5020267" y="31007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51" name="Rectangle 29">
            <a:extLst>
              <a:ext uri="{FF2B5EF4-FFF2-40B4-BE49-F238E27FC236}">
                <a16:creationId xmlns:a16="http://schemas.microsoft.com/office/drawing/2014/main" id="{5301AE8F-4513-5858-0545-3C2792A4BD3E}"/>
              </a:ext>
            </a:extLst>
          </p:cNvPr>
          <p:cNvSpPr/>
          <p:nvPr/>
        </p:nvSpPr>
        <p:spPr>
          <a:xfrm>
            <a:off x="4639267" y="36341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53" name="Rectangle 31">
            <a:extLst>
              <a:ext uri="{FF2B5EF4-FFF2-40B4-BE49-F238E27FC236}">
                <a16:creationId xmlns:a16="http://schemas.microsoft.com/office/drawing/2014/main" id="{62519A98-4D36-7FCB-CBE9-744835F37F71}"/>
              </a:ext>
            </a:extLst>
          </p:cNvPr>
          <p:cNvSpPr/>
          <p:nvPr/>
        </p:nvSpPr>
        <p:spPr>
          <a:xfrm>
            <a:off x="5020267" y="36341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54" name="Rectangle 32">
            <a:extLst>
              <a:ext uri="{FF2B5EF4-FFF2-40B4-BE49-F238E27FC236}">
                <a16:creationId xmlns:a16="http://schemas.microsoft.com/office/drawing/2014/main" id="{17A08206-C3DF-C954-6A59-10F723A1511C}"/>
              </a:ext>
            </a:extLst>
          </p:cNvPr>
          <p:cNvSpPr/>
          <p:nvPr/>
        </p:nvSpPr>
        <p:spPr>
          <a:xfrm>
            <a:off x="4639267" y="41675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55" name="Rectangle 33">
            <a:extLst>
              <a:ext uri="{FF2B5EF4-FFF2-40B4-BE49-F238E27FC236}">
                <a16:creationId xmlns:a16="http://schemas.microsoft.com/office/drawing/2014/main" id="{CD3AC051-B98F-DBCF-5628-A18419B71BB1}"/>
              </a:ext>
            </a:extLst>
          </p:cNvPr>
          <p:cNvSpPr/>
          <p:nvPr/>
        </p:nvSpPr>
        <p:spPr>
          <a:xfrm>
            <a:off x="5020267" y="416757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56" name="Rectangle 51">
            <a:extLst>
              <a:ext uri="{FF2B5EF4-FFF2-40B4-BE49-F238E27FC236}">
                <a16:creationId xmlns:a16="http://schemas.microsoft.com/office/drawing/2014/main" id="{15754E22-2D47-E502-648C-594AD5083A0E}"/>
              </a:ext>
            </a:extLst>
          </p:cNvPr>
          <p:cNvSpPr/>
          <p:nvPr/>
        </p:nvSpPr>
        <p:spPr>
          <a:xfrm>
            <a:off x="5401267" y="256737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57" name="Rectangle 41">
            <a:extLst>
              <a:ext uri="{FF2B5EF4-FFF2-40B4-BE49-F238E27FC236}">
                <a16:creationId xmlns:a16="http://schemas.microsoft.com/office/drawing/2014/main" id="{F69C4EE2-42F4-1A9A-2BF5-77C77F1121F0}"/>
              </a:ext>
            </a:extLst>
          </p:cNvPr>
          <p:cNvSpPr/>
          <p:nvPr/>
        </p:nvSpPr>
        <p:spPr>
          <a:xfrm>
            <a:off x="5401267" y="416757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158" name="Rectangle 43">
            <a:extLst>
              <a:ext uri="{FF2B5EF4-FFF2-40B4-BE49-F238E27FC236}">
                <a16:creationId xmlns:a16="http://schemas.microsoft.com/office/drawing/2014/main" id="{B750DBEF-0386-2A3A-78E8-B1394E4C01BB}"/>
              </a:ext>
            </a:extLst>
          </p:cNvPr>
          <p:cNvSpPr/>
          <p:nvPr/>
        </p:nvSpPr>
        <p:spPr>
          <a:xfrm>
            <a:off x="5782267" y="416757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159" name="Rectangle 67">
            <a:extLst>
              <a:ext uri="{FF2B5EF4-FFF2-40B4-BE49-F238E27FC236}">
                <a16:creationId xmlns:a16="http://schemas.microsoft.com/office/drawing/2014/main" id="{D900EA52-3C7F-595B-2724-806A7DF8C5E1}"/>
              </a:ext>
            </a:extLst>
          </p:cNvPr>
          <p:cNvSpPr/>
          <p:nvPr/>
        </p:nvSpPr>
        <p:spPr>
          <a:xfrm>
            <a:off x="6163267" y="416757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3</a:t>
            </a:r>
          </a:p>
        </p:txBody>
      </p:sp>
      <p:sp>
        <p:nvSpPr>
          <p:cNvPr id="160" name="Rounded Rectangle 59">
            <a:extLst>
              <a:ext uri="{FF2B5EF4-FFF2-40B4-BE49-F238E27FC236}">
                <a16:creationId xmlns:a16="http://schemas.microsoft.com/office/drawing/2014/main" id="{87B2949A-DF94-B4CA-7B20-2344CAB0AC72}"/>
              </a:ext>
            </a:extLst>
          </p:cNvPr>
          <p:cNvSpPr/>
          <p:nvPr/>
        </p:nvSpPr>
        <p:spPr>
          <a:xfrm>
            <a:off x="5368998" y="3014206"/>
            <a:ext cx="533400" cy="533400"/>
          </a:xfrm>
          <a:prstGeom prst="roundRect">
            <a:avLst/>
          </a:prstGeom>
          <a:noFill/>
          <a:ln>
            <a:solidFill>
              <a:schemeClr val="tx2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51">
            <a:extLst>
              <a:ext uri="{FF2B5EF4-FFF2-40B4-BE49-F238E27FC236}">
                <a16:creationId xmlns:a16="http://schemas.microsoft.com/office/drawing/2014/main" id="{F517F546-0801-7713-58C2-3F3B188F6818}"/>
              </a:ext>
            </a:extLst>
          </p:cNvPr>
          <p:cNvSpPr/>
          <p:nvPr/>
        </p:nvSpPr>
        <p:spPr>
          <a:xfrm>
            <a:off x="5401267" y="309313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cxnSp>
        <p:nvCxnSpPr>
          <p:cNvPr id="164" name="直线连接符 163">
            <a:extLst>
              <a:ext uri="{FF2B5EF4-FFF2-40B4-BE49-F238E27FC236}">
                <a16:creationId xmlns:a16="http://schemas.microsoft.com/office/drawing/2014/main" id="{43EF3365-DE16-AAC9-DB59-1133A21F53B1}"/>
              </a:ext>
            </a:extLst>
          </p:cNvPr>
          <p:cNvCxnSpPr/>
          <p:nvPr/>
        </p:nvCxnSpPr>
        <p:spPr>
          <a:xfrm>
            <a:off x="4299295" y="1805269"/>
            <a:ext cx="2253905" cy="529048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线连接符 164">
            <a:extLst>
              <a:ext uri="{FF2B5EF4-FFF2-40B4-BE49-F238E27FC236}">
                <a16:creationId xmlns:a16="http://schemas.microsoft.com/office/drawing/2014/main" id="{6DA1FD57-015B-9EDA-8CC2-908F4FE50014}"/>
              </a:ext>
            </a:extLst>
          </p:cNvPr>
          <p:cNvCxnSpPr>
            <a:cxnSpLocks/>
          </p:cNvCxnSpPr>
          <p:nvPr/>
        </p:nvCxnSpPr>
        <p:spPr>
          <a:xfrm flipV="1">
            <a:off x="4289135" y="1834988"/>
            <a:ext cx="2264065" cy="375525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文本框 165">
            <a:extLst>
              <a:ext uri="{FF2B5EF4-FFF2-40B4-BE49-F238E27FC236}">
                <a16:creationId xmlns:a16="http://schemas.microsoft.com/office/drawing/2014/main" id="{5961BF5C-65B1-61E8-3849-CC6054FB4A08}"/>
              </a:ext>
            </a:extLst>
          </p:cNvPr>
          <p:cNvSpPr txBox="1"/>
          <p:nvPr/>
        </p:nvSpPr>
        <p:spPr>
          <a:xfrm>
            <a:off x="4863315" y="4905082"/>
            <a:ext cx="146888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S1 crashes</a:t>
            </a:r>
            <a:endParaRPr lang="zh-CN" altLang="en-US" dirty="0"/>
          </a:p>
        </p:txBody>
      </p:sp>
      <p:sp>
        <p:nvSpPr>
          <p:cNvPr id="170" name="文本框 169">
            <a:extLst>
              <a:ext uri="{FF2B5EF4-FFF2-40B4-BE49-F238E27FC236}">
                <a16:creationId xmlns:a16="http://schemas.microsoft.com/office/drawing/2014/main" id="{C367E3F5-D718-943E-8718-188FB2E3DA33}"/>
              </a:ext>
            </a:extLst>
          </p:cNvPr>
          <p:cNvSpPr txBox="1"/>
          <p:nvPr/>
        </p:nvSpPr>
        <p:spPr>
          <a:xfrm>
            <a:off x="7038798" y="1178986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Leader S5</a:t>
            </a:r>
            <a:endParaRPr lang="zh-CN" altLang="en-US"/>
          </a:p>
        </p:txBody>
      </p:sp>
      <p:sp>
        <p:nvSpPr>
          <p:cNvPr id="173" name="Rectangle 17">
            <a:extLst>
              <a:ext uri="{FF2B5EF4-FFF2-40B4-BE49-F238E27FC236}">
                <a16:creationId xmlns:a16="http://schemas.microsoft.com/office/drawing/2014/main" id="{E941DFD8-941D-E97E-972D-B07F024B21F0}"/>
              </a:ext>
            </a:extLst>
          </p:cNvPr>
          <p:cNvSpPr/>
          <p:nvPr/>
        </p:nvSpPr>
        <p:spPr>
          <a:xfrm>
            <a:off x="6864174" y="2575131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74" name="Rectangle 18">
            <a:extLst>
              <a:ext uri="{FF2B5EF4-FFF2-40B4-BE49-F238E27FC236}">
                <a16:creationId xmlns:a16="http://schemas.microsoft.com/office/drawing/2014/main" id="{DBE01123-36C6-CD8C-3C8F-D121CA69FB1E}"/>
              </a:ext>
            </a:extLst>
          </p:cNvPr>
          <p:cNvSpPr/>
          <p:nvPr/>
        </p:nvSpPr>
        <p:spPr>
          <a:xfrm>
            <a:off x="7245174" y="2575131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75" name="Rectangle 25">
            <a:extLst>
              <a:ext uri="{FF2B5EF4-FFF2-40B4-BE49-F238E27FC236}">
                <a16:creationId xmlns:a16="http://schemas.microsoft.com/office/drawing/2014/main" id="{EE1D5F1E-F839-1322-FD17-D656D4D5D2C6}"/>
              </a:ext>
            </a:extLst>
          </p:cNvPr>
          <p:cNvSpPr/>
          <p:nvPr/>
        </p:nvSpPr>
        <p:spPr>
          <a:xfrm>
            <a:off x="6864174" y="3108531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76" name="Rectangle 26">
            <a:extLst>
              <a:ext uri="{FF2B5EF4-FFF2-40B4-BE49-F238E27FC236}">
                <a16:creationId xmlns:a16="http://schemas.microsoft.com/office/drawing/2014/main" id="{B44B4A2D-66F4-8BEB-6F53-68E591985995}"/>
              </a:ext>
            </a:extLst>
          </p:cNvPr>
          <p:cNvSpPr/>
          <p:nvPr/>
        </p:nvSpPr>
        <p:spPr>
          <a:xfrm>
            <a:off x="7245174" y="3108531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77" name="Rectangle 29">
            <a:extLst>
              <a:ext uri="{FF2B5EF4-FFF2-40B4-BE49-F238E27FC236}">
                <a16:creationId xmlns:a16="http://schemas.microsoft.com/office/drawing/2014/main" id="{2028D17B-5F24-5D2F-75B1-9FB528C830E2}"/>
              </a:ext>
            </a:extLst>
          </p:cNvPr>
          <p:cNvSpPr/>
          <p:nvPr/>
        </p:nvSpPr>
        <p:spPr>
          <a:xfrm>
            <a:off x="6864174" y="3641931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79" name="Rectangle 31">
            <a:extLst>
              <a:ext uri="{FF2B5EF4-FFF2-40B4-BE49-F238E27FC236}">
                <a16:creationId xmlns:a16="http://schemas.microsoft.com/office/drawing/2014/main" id="{C2798AFA-EEEA-BC4B-B268-473A7F97ACF8}"/>
              </a:ext>
            </a:extLst>
          </p:cNvPr>
          <p:cNvSpPr/>
          <p:nvPr/>
        </p:nvSpPr>
        <p:spPr>
          <a:xfrm>
            <a:off x="7245174" y="3641931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80" name="Rectangle 32">
            <a:extLst>
              <a:ext uri="{FF2B5EF4-FFF2-40B4-BE49-F238E27FC236}">
                <a16:creationId xmlns:a16="http://schemas.microsoft.com/office/drawing/2014/main" id="{B76E9F01-A900-D4FA-0648-8C49C9222407}"/>
              </a:ext>
            </a:extLst>
          </p:cNvPr>
          <p:cNvSpPr/>
          <p:nvPr/>
        </p:nvSpPr>
        <p:spPr>
          <a:xfrm>
            <a:off x="6864174" y="4175331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81" name="Rectangle 33">
            <a:extLst>
              <a:ext uri="{FF2B5EF4-FFF2-40B4-BE49-F238E27FC236}">
                <a16:creationId xmlns:a16="http://schemas.microsoft.com/office/drawing/2014/main" id="{B371E437-C11C-00C1-0448-71992B93C1C0}"/>
              </a:ext>
            </a:extLst>
          </p:cNvPr>
          <p:cNvSpPr/>
          <p:nvPr/>
        </p:nvSpPr>
        <p:spPr>
          <a:xfrm>
            <a:off x="7245174" y="4175331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1</a:t>
            </a:r>
          </a:p>
        </p:txBody>
      </p:sp>
      <p:sp>
        <p:nvSpPr>
          <p:cNvPr id="182" name="Rectangle 51">
            <a:extLst>
              <a:ext uri="{FF2B5EF4-FFF2-40B4-BE49-F238E27FC236}">
                <a16:creationId xmlns:a16="http://schemas.microsoft.com/office/drawing/2014/main" id="{0DD89968-9E0E-D6CE-4875-D80ADB07C12E}"/>
              </a:ext>
            </a:extLst>
          </p:cNvPr>
          <p:cNvSpPr/>
          <p:nvPr/>
        </p:nvSpPr>
        <p:spPr>
          <a:xfrm>
            <a:off x="7626174" y="2575131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2</a:t>
            </a:r>
          </a:p>
        </p:txBody>
      </p:sp>
      <p:sp>
        <p:nvSpPr>
          <p:cNvPr id="183" name="Rectangle 41">
            <a:extLst>
              <a:ext uri="{FF2B5EF4-FFF2-40B4-BE49-F238E27FC236}">
                <a16:creationId xmlns:a16="http://schemas.microsoft.com/office/drawing/2014/main" id="{4509E5BC-51E3-BED1-E5C4-FF1FACF5AA60}"/>
              </a:ext>
            </a:extLst>
          </p:cNvPr>
          <p:cNvSpPr/>
          <p:nvPr/>
        </p:nvSpPr>
        <p:spPr>
          <a:xfrm>
            <a:off x="7626174" y="4175331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184" name="Rectangle 43">
            <a:extLst>
              <a:ext uri="{FF2B5EF4-FFF2-40B4-BE49-F238E27FC236}">
                <a16:creationId xmlns:a16="http://schemas.microsoft.com/office/drawing/2014/main" id="{5A048AC4-E73C-64D3-A36E-839488CBFD2D}"/>
              </a:ext>
            </a:extLst>
          </p:cNvPr>
          <p:cNvSpPr/>
          <p:nvPr/>
        </p:nvSpPr>
        <p:spPr>
          <a:xfrm>
            <a:off x="8007174" y="4175331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185" name="Rectangle 67">
            <a:extLst>
              <a:ext uri="{FF2B5EF4-FFF2-40B4-BE49-F238E27FC236}">
                <a16:creationId xmlns:a16="http://schemas.microsoft.com/office/drawing/2014/main" id="{A77BB3E6-EA0D-2A93-6FF5-CC3351D0CCDE}"/>
              </a:ext>
            </a:extLst>
          </p:cNvPr>
          <p:cNvSpPr/>
          <p:nvPr/>
        </p:nvSpPr>
        <p:spPr>
          <a:xfrm>
            <a:off x="8388174" y="4175331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186" name="TextBox 6">
            <a:extLst>
              <a:ext uri="{FF2B5EF4-FFF2-40B4-BE49-F238E27FC236}">
                <a16:creationId xmlns:a16="http://schemas.microsoft.com/office/drawing/2014/main" id="{C34DABC0-3948-FBF9-0DB0-2BC97267AECD}"/>
              </a:ext>
            </a:extLst>
          </p:cNvPr>
          <p:cNvSpPr txBox="1"/>
          <p:nvPr/>
        </p:nvSpPr>
        <p:spPr>
          <a:xfrm>
            <a:off x="6915222" y="15948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87" name="TextBox 7">
            <a:extLst>
              <a:ext uri="{FF2B5EF4-FFF2-40B4-BE49-F238E27FC236}">
                <a16:creationId xmlns:a16="http://schemas.microsoft.com/office/drawing/2014/main" id="{62854804-7A54-465D-B0F5-A4C94C469CED}"/>
              </a:ext>
            </a:extLst>
          </p:cNvPr>
          <p:cNvSpPr txBox="1"/>
          <p:nvPr/>
        </p:nvSpPr>
        <p:spPr>
          <a:xfrm>
            <a:off x="7296222" y="15948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88" name="TextBox 8">
            <a:extLst>
              <a:ext uri="{FF2B5EF4-FFF2-40B4-BE49-F238E27FC236}">
                <a16:creationId xmlns:a16="http://schemas.microsoft.com/office/drawing/2014/main" id="{1CF749BB-B972-73CA-4464-CE0B7BEAAFAD}"/>
              </a:ext>
            </a:extLst>
          </p:cNvPr>
          <p:cNvSpPr txBox="1"/>
          <p:nvPr/>
        </p:nvSpPr>
        <p:spPr>
          <a:xfrm>
            <a:off x="7677222" y="15948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89" name="TextBox 9">
            <a:extLst>
              <a:ext uri="{FF2B5EF4-FFF2-40B4-BE49-F238E27FC236}">
                <a16:creationId xmlns:a16="http://schemas.microsoft.com/office/drawing/2014/main" id="{CEAFC980-BF69-EB4C-94FE-B348291D0819}"/>
              </a:ext>
            </a:extLst>
          </p:cNvPr>
          <p:cNvSpPr txBox="1"/>
          <p:nvPr/>
        </p:nvSpPr>
        <p:spPr>
          <a:xfrm>
            <a:off x="8058222" y="159484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90" name="文本框 189">
            <a:extLst>
              <a:ext uri="{FF2B5EF4-FFF2-40B4-BE49-F238E27FC236}">
                <a16:creationId xmlns:a16="http://schemas.microsoft.com/office/drawing/2014/main" id="{48F0EF15-4DE0-24B5-74F8-E2E2A9276F1D}"/>
              </a:ext>
            </a:extLst>
          </p:cNvPr>
          <p:cNvSpPr txBox="1"/>
          <p:nvPr/>
        </p:nvSpPr>
        <p:spPr>
          <a:xfrm>
            <a:off x="7065513" y="1179092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Leader S5</a:t>
            </a:r>
            <a:endParaRPr lang="zh-CN" altLang="en-US"/>
          </a:p>
        </p:txBody>
      </p:sp>
      <p:sp>
        <p:nvSpPr>
          <p:cNvPr id="191" name="Rectangle 41">
            <a:extLst>
              <a:ext uri="{FF2B5EF4-FFF2-40B4-BE49-F238E27FC236}">
                <a16:creationId xmlns:a16="http://schemas.microsoft.com/office/drawing/2014/main" id="{45F16900-2D06-8CAF-2CC0-C20CFED7D16F}"/>
              </a:ext>
            </a:extLst>
          </p:cNvPr>
          <p:cNvSpPr/>
          <p:nvPr/>
        </p:nvSpPr>
        <p:spPr>
          <a:xfrm>
            <a:off x="7626174" y="363701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192" name="Rectangle 41">
            <a:extLst>
              <a:ext uri="{FF2B5EF4-FFF2-40B4-BE49-F238E27FC236}">
                <a16:creationId xmlns:a16="http://schemas.microsoft.com/office/drawing/2014/main" id="{5BAE2BB7-A934-8239-E782-AD1908558977}"/>
              </a:ext>
            </a:extLst>
          </p:cNvPr>
          <p:cNvSpPr/>
          <p:nvPr/>
        </p:nvSpPr>
        <p:spPr>
          <a:xfrm>
            <a:off x="7626174" y="3109889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193" name="Rectangle 41">
            <a:extLst>
              <a:ext uri="{FF2B5EF4-FFF2-40B4-BE49-F238E27FC236}">
                <a16:creationId xmlns:a16="http://schemas.microsoft.com/office/drawing/2014/main" id="{3B000C97-2D91-BCAF-4806-E752F6C5E72A}"/>
              </a:ext>
            </a:extLst>
          </p:cNvPr>
          <p:cNvSpPr/>
          <p:nvPr/>
        </p:nvSpPr>
        <p:spPr>
          <a:xfrm>
            <a:off x="7626174" y="2575131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/>
              <a:t>3</a:t>
            </a:r>
          </a:p>
        </p:txBody>
      </p:sp>
      <p:sp>
        <p:nvSpPr>
          <p:cNvPr id="195" name="文本框 194">
            <a:extLst>
              <a:ext uri="{FF2B5EF4-FFF2-40B4-BE49-F238E27FC236}">
                <a16:creationId xmlns:a16="http://schemas.microsoft.com/office/drawing/2014/main" id="{8FFD53E1-ECCE-894D-2B9D-50CB30F90B42}"/>
              </a:ext>
            </a:extLst>
          </p:cNvPr>
          <p:cNvSpPr txBox="1"/>
          <p:nvPr/>
        </p:nvSpPr>
        <p:spPr>
          <a:xfrm>
            <a:off x="7012459" y="4905082"/>
            <a:ext cx="105948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Term 5</a:t>
            </a:r>
            <a:endParaRPr lang="zh-CN" altLang="en-US"/>
          </a:p>
        </p:txBody>
      </p:sp>
      <p:sp>
        <p:nvSpPr>
          <p:cNvPr id="196" name="任意形状 195">
            <a:extLst>
              <a:ext uri="{FF2B5EF4-FFF2-40B4-BE49-F238E27FC236}">
                <a16:creationId xmlns:a16="http://schemas.microsoft.com/office/drawing/2014/main" id="{0F2F2F22-E1A9-BB7C-B8A4-AF7F95AD28DF}"/>
              </a:ext>
            </a:extLst>
          </p:cNvPr>
          <p:cNvSpPr/>
          <p:nvPr/>
        </p:nvSpPr>
        <p:spPr>
          <a:xfrm>
            <a:off x="7950190" y="3679867"/>
            <a:ext cx="348114" cy="416560"/>
          </a:xfrm>
          <a:custGeom>
            <a:avLst/>
            <a:gdLst>
              <a:gd name="connsiteX0" fmla="*/ 0 w 348114"/>
              <a:gd name="connsiteY0" fmla="*/ 416560 h 416560"/>
              <a:gd name="connsiteX1" fmla="*/ 345440 w 348114"/>
              <a:gd name="connsiteY1" fmla="*/ 182880 h 416560"/>
              <a:gd name="connsiteX2" fmla="*/ 132080 w 348114"/>
              <a:gd name="connsiteY2" fmla="*/ 0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114" h="416560">
                <a:moveTo>
                  <a:pt x="0" y="416560"/>
                </a:moveTo>
                <a:cubicBezTo>
                  <a:pt x="161713" y="334433"/>
                  <a:pt x="323427" y="252307"/>
                  <a:pt x="345440" y="182880"/>
                </a:cubicBezTo>
                <a:cubicBezTo>
                  <a:pt x="367453" y="113453"/>
                  <a:pt x="249766" y="56726"/>
                  <a:pt x="13208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7" name="任意形状 196">
            <a:extLst>
              <a:ext uri="{FF2B5EF4-FFF2-40B4-BE49-F238E27FC236}">
                <a16:creationId xmlns:a16="http://schemas.microsoft.com/office/drawing/2014/main" id="{D8029D4C-5F89-9EB3-3F52-4A4CEF003964}"/>
              </a:ext>
            </a:extLst>
          </p:cNvPr>
          <p:cNvSpPr/>
          <p:nvPr/>
        </p:nvSpPr>
        <p:spPr>
          <a:xfrm>
            <a:off x="7980670" y="3212507"/>
            <a:ext cx="650301" cy="975360"/>
          </a:xfrm>
          <a:custGeom>
            <a:avLst/>
            <a:gdLst>
              <a:gd name="connsiteX0" fmla="*/ 0 w 650301"/>
              <a:gd name="connsiteY0" fmla="*/ 975360 h 975360"/>
              <a:gd name="connsiteX1" fmla="*/ 650240 w 650301"/>
              <a:gd name="connsiteY1" fmla="*/ 548640 h 975360"/>
              <a:gd name="connsiteX2" fmla="*/ 30480 w 650301"/>
              <a:gd name="connsiteY2" fmla="*/ 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0301" h="975360">
                <a:moveTo>
                  <a:pt x="0" y="975360"/>
                </a:moveTo>
                <a:cubicBezTo>
                  <a:pt x="322580" y="843280"/>
                  <a:pt x="645160" y="711200"/>
                  <a:pt x="650240" y="548640"/>
                </a:cubicBezTo>
                <a:cubicBezTo>
                  <a:pt x="655320" y="386080"/>
                  <a:pt x="342900" y="193040"/>
                  <a:pt x="3048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8" name="任意形状 197">
            <a:extLst>
              <a:ext uri="{FF2B5EF4-FFF2-40B4-BE49-F238E27FC236}">
                <a16:creationId xmlns:a16="http://schemas.microsoft.com/office/drawing/2014/main" id="{CEA636A8-58F2-02A7-A0A8-AE98D04ECC9A}"/>
              </a:ext>
            </a:extLst>
          </p:cNvPr>
          <p:cNvSpPr/>
          <p:nvPr/>
        </p:nvSpPr>
        <p:spPr>
          <a:xfrm>
            <a:off x="7940030" y="2674027"/>
            <a:ext cx="1076996" cy="1554480"/>
          </a:xfrm>
          <a:custGeom>
            <a:avLst/>
            <a:gdLst>
              <a:gd name="connsiteX0" fmla="*/ 30480 w 1076996"/>
              <a:gd name="connsiteY0" fmla="*/ 1554480 h 1554480"/>
              <a:gd name="connsiteX1" fmla="*/ 1076960 w 1076996"/>
              <a:gd name="connsiteY1" fmla="*/ 1219200 h 1554480"/>
              <a:gd name="connsiteX2" fmla="*/ 0 w 1076996"/>
              <a:gd name="connsiteY2" fmla="*/ 0 h 15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6996" h="1554480">
                <a:moveTo>
                  <a:pt x="30480" y="1554480"/>
                </a:moveTo>
                <a:cubicBezTo>
                  <a:pt x="556260" y="1516380"/>
                  <a:pt x="1082040" y="1478280"/>
                  <a:pt x="1076960" y="1219200"/>
                </a:cubicBezTo>
                <a:cubicBezTo>
                  <a:pt x="1071880" y="960120"/>
                  <a:pt x="535940" y="480060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9" name="任意形状 198">
            <a:extLst>
              <a:ext uri="{FF2B5EF4-FFF2-40B4-BE49-F238E27FC236}">
                <a16:creationId xmlns:a16="http://schemas.microsoft.com/office/drawing/2014/main" id="{9972AB2F-81E1-5259-3E34-C7F37DE57FA4}"/>
              </a:ext>
            </a:extLst>
          </p:cNvPr>
          <p:cNvSpPr/>
          <p:nvPr/>
        </p:nvSpPr>
        <p:spPr>
          <a:xfrm>
            <a:off x="165999" y="4072350"/>
            <a:ext cx="1885721" cy="132890"/>
          </a:xfrm>
          <a:custGeom>
            <a:avLst/>
            <a:gdLst>
              <a:gd name="connsiteX0" fmla="*/ 0 w 2245360"/>
              <a:gd name="connsiteY0" fmla="*/ 417218 h 417218"/>
              <a:gd name="connsiteX1" fmla="*/ 436880 w 2245360"/>
              <a:gd name="connsiteY1" fmla="*/ 31138 h 417218"/>
              <a:gd name="connsiteX2" fmla="*/ 1239520 w 2245360"/>
              <a:gd name="connsiteY2" fmla="*/ 61618 h 417218"/>
              <a:gd name="connsiteX3" fmla="*/ 2245360 w 2245360"/>
              <a:gd name="connsiteY3" fmla="*/ 366418 h 417218"/>
              <a:gd name="connsiteX0" fmla="*/ 0 w 2322383"/>
              <a:gd name="connsiteY0" fmla="*/ 417218 h 417218"/>
              <a:gd name="connsiteX1" fmla="*/ 436880 w 2322383"/>
              <a:gd name="connsiteY1" fmla="*/ 31138 h 417218"/>
              <a:gd name="connsiteX2" fmla="*/ 1239520 w 2322383"/>
              <a:gd name="connsiteY2" fmla="*/ 61618 h 417218"/>
              <a:gd name="connsiteX3" fmla="*/ 2322383 w 2322383"/>
              <a:gd name="connsiteY3" fmla="*/ 122939 h 417218"/>
              <a:gd name="connsiteX0" fmla="*/ 0 w 2684388"/>
              <a:gd name="connsiteY0" fmla="*/ 132890 h 132890"/>
              <a:gd name="connsiteX1" fmla="*/ 798885 w 2684388"/>
              <a:gd name="connsiteY1" fmla="*/ 11932 h 132890"/>
              <a:gd name="connsiteX2" fmla="*/ 1601525 w 2684388"/>
              <a:gd name="connsiteY2" fmla="*/ 42412 h 132890"/>
              <a:gd name="connsiteX3" fmla="*/ 2684388 w 2684388"/>
              <a:gd name="connsiteY3" fmla="*/ 103733 h 13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4388" h="132890">
                <a:moveTo>
                  <a:pt x="0" y="132890"/>
                </a:moveTo>
                <a:cubicBezTo>
                  <a:pt x="115146" y="-30517"/>
                  <a:pt x="531964" y="27012"/>
                  <a:pt x="798885" y="11932"/>
                </a:cubicBezTo>
                <a:cubicBezTo>
                  <a:pt x="1065806" y="-3148"/>
                  <a:pt x="1300112" y="-13468"/>
                  <a:pt x="1601525" y="42412"/>
                </a:cubicBezTo>
                <a:cubicBezTo>
                  <a:pt x="1902938" y="98292"/>
                  <a:pt x="2332174" y="-20727"/>
                  <a:pt x="2684388" y="103733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4264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1" grpId="0" animBg="1"/>
      <p:bldP spid="92" grpId="0"/>
      <p:bldP spid="93" grpId="0"/>
      <p:bldP spid="94" grpId="0"/>
      <p:bldP spid="95" grpId="0"/>
      <p:bldP spid="96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/>
      <p:bldP spid="135" grpId="0"/>
      <p:bldP spid="136" grpId="0"/>
      <p:bldP spid="137" grpId="0"/>
      <p:bldP spid="138" grpId="0"/>
      <p:bldP spid="139" grpId="0" animBg="1"/>
      <p:bldP spid="140" grpId="0" animBg="1"/>
      <p:bldP spid="141" grpId="0" animBg="1"/>
      <p:bldP spid="142" grpId="0" animBg="1"/>
      <p:bldP spid="143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2" grpId="0" animBg="1"/>
      <p:bldP spid="166" grpId="0" animBg="1"/>
      <p:bldP spid="170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/>
      <p:bldP spid="187" grpId="0"/>
      <p:bldP spid="188" grpId="0"/>
      <p:bldP spid="189" grpId="0"/>
      <p:bldP spid="190" grpId="0" animBg="1"/>
      <p:bldP spid="191" grpId="0" animBg="1"/>
      <p:bldP spid="192" grpId="0" animBg="1"/>
      <p:bldP spid="193" grpId="0" animBg="1"/>
      <p:bldP spid="195" grpId="0" animBg="1"/>
      <p:bldP spid="196" grpId="0" animBg="1"/>
      <p:bldP spid="197" grpId="0" animBg="1"/>
      <p:bldP spid="198" grpId="0" animBg="1"/>
      <p:bldP spid="199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AD179D-746B-1047-9223-A341566AA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Committing Entry from Earlier Term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671C58-F26E-3449-8CA6-789CE9A18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841160" cy="4585692"/>
          </a:xfrm>
        </p:spPr>
        <p:txBody>
          <a:bodyPr>
            <a:normAutofit/>
          </a:bodyPr>
          <a:lstStyle/>
          <a:p>
            <a:r>
              <a:rPr lang="en-US" altLang="zh-CN"/>
              <a:t>Case #2/2: Leader is trying to finish committing entry from an earlier term</a:t>
            </a:r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pPr>
              <a:spcBef>
                <a:spcPts val="600"/>
              </a:spcBef>
            </a:pPr>
            <a:r>
              <a:rPr lang="en-US" altLang="zh-CN"/>
              <a:t>Entry 3 not safely committed: </a:t>
            </a:r>
          </a:p>
          <a:p>
            <a:pPr lvl="1"/>
            <a:r>
              <a:rPr kumimoji="1" lang="en-US" altLang="zh-CN"/>
              <a:t>S5 can still be elected as leader for term 5 </a:t>
            </a:r>
          </a:p>
          <a:p>
            <a:pPr lvl="1"/>
            <a:r>
              <a:rPr kumimoji="1" lang="en-US" altLang="zh-CN"/>
              <a:t>If elected, it will overwrite entry 3 on S1, S2 and S3 (recall our previous example)</a:t>
            </a:r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702B8C-98E1-4F46-B935-8068D08AF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711190"/>
            <a:ext cx="4711700" cy="260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907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825AE3-A1B1-024F-A11B-F13070D3A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Commit</a:t>
            </a:r>
            <a:r>
              <a:rPr kumimoji="1" lang="zh-CN" altLang="en-US" dirty="0"/>
              <a:t> </a:t>
            </a:r>
            <a:r>
              <a:rPr lang="en-US" altLang="zh-CN" dirty="0"/>
              <a:t>rules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4EDBD8-A522-2944-8C12-9B3CDCB95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For a leader to decide an (previous) entry is committed:</a:t>
            </a:r>
          </a:p>
          <a:p>
            <a:pPr lvl="1"/>
            <a:r>
              <a:rPr lang="en-US" altLang="zh-CN"/>
              <a:t>Must be stored on a majority of servers</a:t>
            </a:r>
          </a:p>
          <a:p>
            <a:pPr lvl="1"/>
            <a:r>
              <a:rPr lang="en-US" altLang="zh-CN"/>
              <a:t>At least one new entry from leader’s term must also be stored on majority of servers</a:t>
            </a:r>
          </a:p>
          <a:p>
            <a:r>
              <a:rPr kumimoji="1" lang="en-US" altLang="zh-CN"/>
              <a:t>This is because o</a:t>
            </a:r>
            <a:r>
              <a:rPr lang="en-US" altLang="zh-CN"/>
              <a:t>nce entry 4 committed:</a:t>
            </a:r>
          </a:p>
          <a:p>
            <a:pPr lvl="1"/>
            <a:r>
              <a:rPr lang="en-US" altLang="zh-CN"/>
              <a:t>s</a:t>
            </a:r>
            <a:r>
              <a:rPr lang="en-US" altLang="zh-CN" baseline="-25000"/>
              <a:t>5</a:t>
            </a:r>
            <a:r>
              <a:rPr lang="en-US" altLang="zh-CN"/>
              <a:t> cannot be elected leader for term 5</a:t>
            </a:r>
          </a:p>
          <a:p>
            <a:pPr lvl="1"/>
            <a:r>
              <a:rPr lang="en-US" altLang="zh-CN"/>
              <a:t>Entries 3 and 4 both safe</a:t>
            </a:r>
            <a:endParaRPr lang="en-US" altLang="zh-CN" baseline="-25000"/>
          </a:p>
          <a:p>
            <a:pPr lvl="1"/>
            <a:endParaRPr lang="en-US" altLang="zh-CN"/>
          </a:p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5EE5D0-1AF1-DC46-85DB-D1D3C76F6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/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id="{B9AFAE4F-6755-7F41-BC5E-8EEECAD75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101" y="2474229"/>
            <a:ext cx="3672408" cy="2624724"/>
          </a:xfrm>
          <a:prstGeom prst="rect">
            <a:avLst/>
          </a:prstGeom>
        </p:spPr>
      </p:pic>
      <p:grpSp>
        <p:nvGrpSpPr>
          <p:cNvPr id="77" name="组合 76">
            <a:extLst>
              <a:ext uri="{FF2B5EF4-FFF2-40B4-BE49-F238E27FC236}">
                <a16:creationId xmlns:a16="http://schemas.microsoft.com/office/drawing/2014/main" id="{2B9B51FA-E576-B442-AA1F-5582208FADC2}"/>
              </a:ext>
            </a:extLst>
          </p:cNvPr>
          <p:cNvGrpSpPr/>
          <p:nvPr/>
        </p:nvGrpSpPr>
        <p:grpSpPr>
          <a:xfrm>
            <a:off x="329686" y="4215794"/>
            <a:ext cx="4700231" cy="739796"/>
            <a:chOff x="912507" y="1040360"/>
            <a:chExt cx="1669753" cy="739796"/>
          </a:xfrm>
        </p:grpSpPr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0F94E51A-B817-1E43-8A03-3E34B7888713}"/>
                </a:ext>
              </a:extLst>
            </p:cNvPr>
            <p:cNvSpPr/>
            <p:nvPr/>
          </p:nvSpPr>
          <p:spPr>
            <a:xfrm>
              <a:off x="912507" y="1040360"/>
              <a:ext cx="1669753" cy="739796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6C7BA442-F18B-F74C-A1A5-9EB1A4A479EB}"/>
                </a:ext>
              </a:extLst>
            </p:cNvPr>
            <p:cNvSpPr/>
            <p:nvPr/>
          </p:nvSpPr>
          <p:spPr>
            <a:xfrm>
              <a:off x="912507" y="1068696"/>
              <a:ext cx="166975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>
                  <a:cs typeface="Consolas" panose="020B0609020204030204" pitchFamily="49" charset="0"/>
                </a:rPr>
                <a:t>Combination of election rules &amp; commitment rules makes Raft safe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94000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E59C9-0B3F-C4AE-26F9-8154E3EE8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1C8F71-0FA0-A58E-59C5-0938DFD72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3431BB3-14B1-8538-C298-550595BDB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Review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D54E321-92D2-96C2-2BD7-998DCB2CDFE0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9987002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Review: scalable websites </a:t>
            </a:r>
            <a:r>
              <a:rPr kumimoji="1" lang="en-US" altLang="zh-CN" b="0" dirty="0"/>
              <a:t>powered by distributed systems!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4923861" cy="1655541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en-US" altLang="zh-CN" b="0" dirty="0"/>
              <a:t>: </a:t>
            </a:r>
            <a:r>
              <a:rPr lang="en" altLang="zh-CN" sz="1800" b="0" i="1" dirty="0">
                <a:effectLst/>
                <a:latin typeface="TimesNewRomanPS"/>
              </a:rPr>
              <a:t>A distributed system is a collection of independent computers that appears to its users as a single coherent system. </a:t>
            </a:r>
          </a:p>
          <a:p>
            <a:pPr>
              <a:spcBef>
                <a:spcPts val="0"/>
              </a:spcBef>
            </a:pPr>
            <a:r>
              <a:rPr kumimoji="1" lang="en" altLang="zh-CN" b="0" dirty="0">
                <a:latin typeface="TimesNewRomanPS"/>
              </a:rPr>
              <a:t> -  DISTRIBUTED SYSTEMS  Principles &amp; Paradigms, Second Edition </a:t>
            </a:r>
          </a:p>
          <a:p>
            <a:pPr>
              <a:spcBef>
                <a:spcPts val="0"/>
              </a:spcBef>
            </a:pP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975" y="5142564"/>
            <a:ext cx="671210" cy="438986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14684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BF781D-32BD-207B-6581-0B900FB82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 systems are built from bottom up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BE2EB6-66FE-EF21-4D3F-A3228EDEC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we first need to understand how to build single-machine systems =&gt; move on to distributed systems </a:t>
            </a:r>
          </a:p>
          <a:p>
            <a:pPr lvl="1"/>
            <a:r>
              <a:rPr kumimoji="1" lang="en-US" altLang="zh-CN" dirty="0"/>
              <a:t>E.g., single-node filesystem to distributed file systems </a:t>
            </a:r>
          </a:p>
          <a:p>
            <a:pPr lvl="1"/>
            <a:r>
              <a:rPr kumimoji="1" lang="en-US" altLang="zh-CN" dirty="0"/>
              <a:t>Single-node transaction systems to distributed transaction systems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1A12EF-9023-90A0-B743-DF9A3DDF1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9716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838BC4-7FCE-D84A-865F-FA68B484E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What is a file?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639BDB-14D3-4D44-B29E-123C171A4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2245"/>
            <a:ext cx="8229600" cy="3771636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200" b="0" dirty="0"/>
              <a:t>File is the most nature way to store the data </a:t>
            </a:r>
          </a:p>
          <a:p>
            <a:r>
              <a:rPr lang="en-US" altLang="zh-CN" sz="2200" b="0" dirty="0"/>
              <a:t>A file has </a:t>
            </a:r>
            <a:r>
              <a:rPr lang="en-US" altLang="zh-CN" sz="2200" dirty="0">
                <a:solidFill>
                  <a:srgbClr val="C00000"/>
                </a:solidFill>
              </a:rPr>
              <a:t>two key properties:</a:t>
            </a:r>
          </a:p>
          <a:p>
            <a:pPr lvl="1"/>
            <a:r>
              <a:rPr lang="en-US" altLang="zh-CN" sz="2200" u="sng" dirty="0"/>
              <a:t>It is </a:t>
            </a:r>
            <a:r>
              <a:rPr lang="en-US" altLang="zh-CN" sz="2200" b="1" u="sng" dirty="0">
                <a:solidFill>
                  <a:srgbClr val="C00000"/>
                </a:solidFill>
              </a:rPr>
              <a:t>durable</a:t>
            </a:r>
            <a:r>
              <a:rPr lang="en-US" altLang="zh-CN" sz="2200" dirty="0"/>
              <a:t> &amp; </a:t>
            </a:r>
            <a:r>
              <a:rPr lang="en-US" altLang="zh-CN" sz="2200" u="sng" dirty="0"/>
              <a:t>has a </a:t>
            </a:r>
            <a:r>
              <a:rPr lang="en-US" altLang="zh-CN" sz="2200" b="1" u="sng" dirty="0">
                <a:solidFill>
                  <a:srgbClr val="C00000"/>
                </a:solidFill>
              </a:rPr>
              <a:t>name</a:t>
            </a:r>
          </a:p>
          <a:p>
            <a:pPr lvl="1"/>
            <a:r>
              <a:rPr lang="en-US" altLang="zh-CN" sz="2200" dirty="0"/>
              <a:t>It is a high-level version of the memory abstraction</a:t>
            </a:r>
          </a:p>
          <a:p>
            <a:r>
              <a:rPr lang="en-US" altLang="zh-CN" sz="2200" b="0" dirty="0"/>
              <a:t>System layer implements files using </a:t>
            </a:r>
            <a:r>
              <a:rPr lang="en-US" altLang="zh-CN" sz="2200" dirty="0">
                <a:solidFill>
                  <a:srgbClr val="C00000"/>
                </a:solidFill>
              </a:rPr>
              <a:t>modules from hardware layer</a:t>
            </a:r>
          </a:p>
          <a:p>
            <a:pPr lvl="1"/>
            <a:r>
              <a:rPr lang="en-US" altLang="zh-CN" sz="2200" b="1" dirty="0"/>
              <a:t>Divide-and-conquer</a:t>
            </a:r>
            <a:r>
              <a:rPr lang="en-US" altLang="zh-CN" sz="2200" dirty="0"/>
              <a:t> strategy</a:t>
            </a:r>
          </a:p>
          <a:p>
            <a:pPr lvl="1"/>
            <a:r>
              <a:rPr lang="en-US" altLang="zh-CN" sz="2200" dirty="0"/>
              <a:t>Makes use of several hidden layers of machine-oriented names (addresses), one on another, to implement files</a:t>
            </a:r>
          </a:p>
          <a:p>
            <a:pPr lvl="1"/>
            <a:r>
              <a:rPr lang="en-US" altLang="zh-CN" sz="2200" dirty="0"/>
              <a:t>Maps user-friendly names to these files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4D224C-6DEC-014C-B5BB-085EF557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08070A-2CA4-4742-9168-370A73D376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978" y="362723"/>
            <a:ext cx="2344216" cy="153316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55DA473-72CA-164B-8A07-63A63753B4AC}"/>
              </a:ext>
            </a:extLst>
          </p:cNvPr>
          <p:cNvSpPr/>
          <p:nvPr/>
        </p:nvSpPr>
        <p:spPr>
          <a:xfrm>
            <a:off x="4211960" y="773147"/>
            <a:ext cx="1784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Storage</a:t>
            </a:r>
            <a:r>
              <a:rPr lang="zh-CN" altLang="en-US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as files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E658437B-51E7-C042-B506-B5D41992F35F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5996641" y="957813"/>
            <a:ext cx="371609" cy="31358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5930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The Big Picture of a File System </a:t>
            </a:r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907704" y="2355068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07704" y="4299284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095836" y="2571092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File System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836" y="3432246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 Driver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44008" y="4729708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46442" y="4585692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44008" y="4441676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15548" y="5048987"/>
            <a:ext cx="684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6212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6134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76056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App-3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8535" y="2983189"/>
            <a:ext cx="982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Kernel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6424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8026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9629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12316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28340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4436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6038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7641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73541" y="5022613"/>
            <a:ext cx="1109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8424" y="4445830"/>
            <a:ext cx="1353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Hardware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36161" y="1448329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User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23837" y="1679161"/>
            <a:ext cx="1912703" cy="133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OPEN("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a.txt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", 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rw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…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22391" y="3972208"/>
            <a:ext cx="2157835" cy="6991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1050" smtClean="0"/>
              <a:t>76</a:t>
            </a:fld>
            <a:endParaRPr lang="zh-CN" altLang="en-US" sz="105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ED1A94B-8476-264A-8DF3-10C1F6A3EEB4}"/>
              </a:ext>
            </a:extLst>
          </p:cNvPr>
          <p:cNvSpPr/>
          <p:nvPr/>
        </p:nvSpPr>
        <p:spPr>
          <a:xfrm>
            <a:off x="6209648" y="5017740"/>
            <a:ext cx="2892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(4TB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</a:t>
            </a:r>
            <a:r>
              <a:rPr lang="en-US" altLang="zh-CN" baseline="30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30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x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4KB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blocks</a:t>
            </a:r>
            <a:r>
              <a:rPr lang="en-US" altLang="zh-CN" baseline="30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[1]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  <a:endParaRPr lang="zh-CN" altLang="en-US" dirty="0"/>
          </a:p>
        </p:txBody>
      </p:sp>
      <p:sp>
        <p:nvSpPr>
          <p:cNvPr id="5" name="幻灯片编号占位符 2">
            <a:extLst>
              <a:ext uri="{FF2B5EF4-FFF2-40B4-BE49-F238E27FC236}">
                <a16:creationId xmlns:a16="http://schemas.microsoft.com/office/drawing/2014/main" id="{71CA9025-0163-3A7D-AE75-ECDBFCF5C819}"/>
              </a:ext>
            </a:extLst>
          </p:cNvPr>
          <p:cNvSpPr txBox="1">
            <a:spLocks/>
          </p:cNvSpPr>
          <p:nvPr/>
        </p:nvSpPr>
        <p:spPr>
          <a:xfrm>
            <a:off x="-65798" y="5402798"/>
            <a:ext cx="5141854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050" dirty="0"/>
              <a:t>[1] The block size depends on the device type, e.g., can be 512B, 256 &amp; many others   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4308424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77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29A27-1564-9D41-918B-AE9A9C0F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simple operations like lookup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71278D-215B-2044-A0C8-71BAB8A34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11716"/>
            <a:ext cx="8229600" cy="158951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Name comparing method: 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STRING_MATCH</a:t>
            </a:r>
          </a:p>
          <a:p>
            <a:pPr lvl="1"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LOOKUP(”cse2021", </a:t>
            </a:r>
            <a:r>
              <a:rPr lang="en-US" altLang="zh-CN" b="0" dirty="0" err="1">
                <a:ea typeface="等线" panose="02010600030101010101" pitchFamily="2" charset="-122"/>
              </a:rPr>
              <a:t>dir</a:t>
            </a:r>
            <a:r>
              <a:rPr lang="en-US" altLang="zh-CN" b="0" dirty="0">
                <a:ea typeface="等线" panose="02010600030101010101" pitchFamily="2" charset="-122"/>
              </a:rPr>
              <a:t>) will return </a:t>
            </a:r>
            <a:r>
              <a:rPr lang="en-US" altLang="zh-CN" dirty="0">
                <a:ea typeface="等线" panose="02010600030101010101" pitchFamily="2" charset="-122"/>
              </a:rPr>
              <a:t>73</a:t>
            </a:r>
            <a:endParaRPr lang="en-US" altLang="zh-CN" b="0" dirty="0">
              <a:ea typeface="等线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kumimoji="1" lang="en-US" altLang="zh-CN" dirty="0"/>
              <a:t>Fun fact: </a:t>
            </a:r>
          </a:p>
          <a:p>
            <a:pPr lvl="1">
              <a:lnSpc>
                <a:spcPct val="100000"/>
              </a:lnSpc>
            </a:pPr>
            <a:r>
              <a:rPr kumimoji="1" lang="en-US" altLang="zh-CN" dirty="0"/>
              <a:t>Max length of a file name is </a:t>
            </a:r>
            <a:r>
              <a:rPr kumimoji="1" lang="en-US" altLang="zh-CN" b="1" dirty="0">
                <a:solidFill>
                  <a:srgbClr val="C00000"/>
                </a:solidFill>
              </a:rPr>
              <a:t>14 bytes </a:t>
            </a:r>
            <a:r>
              <a:rPr kumimoji="1" lang="en-US" altLang="zh-CN" dirty="0"/>
              <a:t>in UNIX version 6</a:t>
            </a:r>
            <a:r>
              <a:rPr kumimoji="1" lang="zh-CN" altLang="en-US" dirty="0"/>
              <a:t> </a:t>
            </a:r>
            <a:r>
              <a:rPr kumimoji="1" lang="en-US" altLang="zh-CN" dirty="0"/>
              <a:t>(what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mean? Why?)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44CEE6-06D9-2E42-97AE-77DC3423D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ADF51D8-4CC4-884C-9262-9F84726BC46C}"/>
              </a:ext>
            </a:extLst>
          </p:cNvPr>
          <p:cNvSpPr txBox="1"/>
          <p:nvPr/>
        </p:nvSpPr>
        <p:spPr>
          <a:xfrm>
            <a:off x="364415" y="1040298"/>
            <a:ext cx="9313701" cy="322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LOOKUP(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block </a:t>
            </a:r>
            <a:r>
              <a:rPr kumimoji="1" lang="en-US" altLang="zh-CN" sz="1400" i="1" dirty="0"/>
              <a:t>b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 err="1"/>
              <a:t>inode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</a:t>
            </a:r>
            <a:r>
              <a:rPr kumimoji="1" lang="en-US" altLang="zh-CN" sz="1400" i="1" dirty="0"/>
              <a:t> =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i.type</a:t>
            </a:r>
            <a:r>
              <a:rPr kumimoji="1" lang="en-US" altLang="zh-CN" sz="1400" i="1" dirty="0"/>
              <a:t> != DIRECTORY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FAIURE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for</a:t>
            </a:r>
            <a:r>
              <a:rPr kumimoji="1" lang="en-US" altLang="zh-CN" sz="1400" i="1" dirty="0"/>
              <a:t> offset from 0 to </a:t>
            </a:r>
            <a:r>
              <a:rPr kumimoji="1" lang="en-US" altLang="zh-CN" sz="1400" i="1" dirty="0" err="1"/>
              <a:t>i.size</a:t>
            </a:r>
            <a:r>
              <a:rPr kumimoji="1" lang="en-US" altLang="zh-CN" sz="1400" i="1" dirty="0"/>
              <a:t> – 1 </a:t>
            </a:r>
            <a:r>
              <a:rPr kumimoji="1" lang="en-US" altLang="zh-CN" sz="1400" b="1" i="1" dirty="0"/>
              <a:t>do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b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i="1" dirty="0"/>
              <a:t>(offset, 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STRING_MATCH</a:t>
            </a:r>
            <a:r>
              <a:rPr kumimoji="1" lang="en-US" altLang="zh-CN" sz="1400" i="1" dirty="0"/>
              <a:t>(filename, b)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1400" i="1" dirty="0"/>
              <a:t>(filename, b)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offset &lt;- offset + BLOCKSIZSE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FAILURE </a:t>
            </a: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graphicFrame>
        <p:nvGraphicFramePr>
          <p:cNvPr id="14" name="表格 11">
            <a:extLst>
              <a:ext uri="{FF2B5EF4-FFF2-40B4-BE49-F238E27FC236}">
                <a16:creationId xmlns:a16="http://schemas.microsoft.com/office/drawing/2014/main" id="{6AE93C8F-4E18-6B45-AC9A-78DF9DFA0A3A}"/>
              </a:ext>
            </a:extLst>
          </p:cNvPr>
          <p:cNvGraphicFramePr>
            <a:graphicFrameLocks noGrp="1"/>
          </p:cNvGraphicFramePr>
          <p:nvPr/>
        </p:nvGraphicFramePr>
        <p:xfrm>
          <a:off x="5915840" y="3843772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8EE5C9A7-4D3A-EB4A-B76A-FE68D549599F}"/>
              </a:ext>
            </a:extLst>
          </p:cNvPr>
          <p:cNvSpPr/>
          <p:nvPr/>
        </p:nvSpPr>
        <p:spPr>
          <a:xfrm>
            <a:off x="5641739" y="3540407"/>
            <a:ext cx="3139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a directory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347697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729AE-848F-A543-94DB-56A29E0E9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 relative complex operations like 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4E0DD4-AE67-0C45-9722-4E38EC1E2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5282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LINK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create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shortcut for long names</a:t>
            </a:r>
          </a:p>
          <a:p>
            <a:pPr lvl="1"/>
            <a:r>
              <a:rPr kumimoji="1" lang="en-US" altLang="zh-CN" dirty="0"/>
              <a:t>LINK("</a:t>
            </a:r>
            <a:r>
              <a:rPr kumimoji="1" lang="en-US" altLang="zh-CN" dirty="0">
                <a:solidFill>
                  <a:srgbClr val="C00000"/>
                </a:solidFill>
              </a:rPr>
              <a:t>Mail/inbox/new-assignment</a:t>
            </a:r>
            <a:r>
              <a:rPr kumimoji="1" lang="en-US" altLang="zh-CN" dirty="0"/>
              <a:t>", "</a:t>
            </a:r>
            <a:r>
              <a:rPr kumimoji="1" lang="en-US" altLang="zh-CN" dirty="0">
                <a:solidFill>
                  <a:srgbClr val="C00000"/>
                </a:solidFill>
              </a:rPr>
              <a:t>assignment</a:t>
            </a:r>
            <a:r>
              <a:rPr kumimoji="1" lang="en-US" altLang="zh-CN" dirty="0"/>
              <a:t>")</a:t>
            </a:r>
          </a:p>
          <a:p>
            <a:pPr lvl="1"/>
            <a:r>
              <a:rPr kumimoji="1" lang="en-US" altLang="zh-CN" dirty="0"/>
              <a:t>Turns strict hierarchy into a directed graph</a:t>
            </a:r>
          </a:p>
          <a:p>
            <a:pPr lvl="2"/>
            <a:r>
              <a:rPr kumimoji="1" lang="en-US" altLang="zh-CN" dirty="0"/>
              <a:t>Users cannot create links to directories -&gt; acyclic graph</a:t>
            </a:r>
          </a:p>
          <a:p>
            <a:pPr lvl="1"/>
            <a:r>
              <a:rPr kumimoji="1" lang="en-US" altLang="zh-CN" dirty="0"/>
              <a:t>Different filenames, same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Remove the binding of filename to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lvl="1"/>
            <a:r>
              <a:rPr kumimoji="1" lang="en-US" altLang="zh-CN" dirty="0"/>
              <a:t>If UNLINK last binding, put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/blocks to a free-list</a:t>
            </a:r>
          </a:p>
          <a:p>
            <a:pPr lvl="2"/>
            <a:r>
              <a:rPr kumimoji="1" lang="en-US" altLang="zh-CN" dirty="0"/>
              <a:t>A reference counter is needed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9E03CD-C75D-5B42-B2CA-B645D866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7087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01ED60-5764-C560-C3B5-1E2678418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From single-node filesystem to distributed filesystem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A3326C-F4BA-2025-0F16-FD08BBA5D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BA9045-6535-0A62-CAD2-B4408E1F3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99" y="1696562"/>
            <a:ext cx="731080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42C6B5E0-C12D-2145-C965-A0EE8A2C6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21055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We need RPC! 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14149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AA02EE-5D94-7A47-B5EA-26202B378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parameter passing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092519-138C-AF41-AB95-5683A4615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Pass by </a:t>
            </a:r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r>
              <a:rPr kumimoji="1" lang="en-US" altLang="zh-CN" dirty="0">
                <a:solidFill>
                  <a:schemeClr val="tx1"/>
                </a:solidFill>
              </a:rPr>
              <a:t>?</a:t>
            </a:r>
          </a:p>
          <a:p>
            <a:pPr lvl="1"/>
            <a:r>
              <a:rPr kumimoji="1" lang="en-US" altLang="zh-CN" dirty="0"/>
              <a:t>Easy: just copy data to network message </a:t>
            </a:r>
          </a:p>
          <a:p>
            <a:r>
              <a:rPr kumimoji="1" lang="en-US" altLang="zh-CN" dirty="0"/>
              <a:t>Pass by </a:t>
            </a:r>
            <a:r>
              <a:rPr kumimoji="1" lang="en-US" altLang="zh-CN" dirty="0">
                <a:solidFill>
                  <a:srgbClr val="C00000"/>
                </a:solidFill>
              </a:rPr>
              <a:t>reference</a:t>
            </a:r>
            <a:r>
              <a:rPr kumimoji="1" lang="en-US" altLang="zh-CN" dirty="0">
                <a:solidFill>
                  <a:srgbClr val="000000"/>
                </a:solidFill>
              </a:rPr>
              <a:t>?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dirty="0"/>
              <a:t>Makes no sense without shared memory </a:t>
            </a:r>
          </a:p>
          <a:p>
            <a:endParaRPr kumimoji="1" lang="en-US" altLang="zh-CN" b="0" dirty="0"/>
          </a:p>
          <a:p>
            <a:r>
              <a:rPr kumimoji="1" lang="en-US" altLang="zh-CN" dirty="0"/>
              <a:t>Needs a conversion between data used in a program vs. data that can be transferred through the network </a:t>
            </a:r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converts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 into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pointerless</a:t>
            </a:r>
            <a:r>
              <a:rPr kumimoji="1" lang="en-US" altLang="zh-CN" dirty="0"/>
              <a:t> representation </a:t>
            </a:r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transmits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</a:p>
          <a:p>
            <a:pPr lvl="1"/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reconstructs structure with local pointers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85A2EA-4433-7448-84C9-3C9428C3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7683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EDDDC2-61EB-6D4A-8219-7B57D178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DC4536-83FD-6541-9812-91AEBEB8B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Local</a:t>
            </a:r>
            <a:r>
              <a:rPr kumimoji="1" lang="en-US" altLang="zh-CN" dirty="0"/>
              <a:t> procedure calls </a:t>
            </a:r>
            <a:r>
              <a:rPr kumimoji="1" lang="en-US" altLang="zh-CN" dirty="0">
                <a:solidFill>
                  <a:srgbClr val="C00000"/>
                </a:solidFill>
              </a:rPr>
              <a:t>do not fail</a:t>
            </a:r>
            <a:r>
              <a:rPr kumimoji="1" lang="en-US" altLang="zh-CN" dirty="0">
                <a:solidFill>
                  <a:schemeClr val="tx1"/>
                </a:solidFill>
              </a:rPr>
              <a:t> (most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of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time)</a:t>
            </a:r>
          </a:p>
          <a:p>
            <a:pPr lvl="1"/>
            <a:r>
              <a:rPr kumimoji="1" lang="en-US" altLang="zh-CN" dirty="0"/>
              <a:t>If 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happens,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 process dies </a:t>
            </a:r>
          </a:p>
          <a:p>
            <a:r>
              <a:rPr kumimoji="1" lang="en-US" altLang="zh-CN" dirty="0"/>
              <a:t>RPC may meet </a:t>
            </a:r>
            <a:r>
              <a:rPr kumimoji="1" lang="en-US" altLang="zh-CN" dirty="0">
                <a:solidFill>
                  <a:srgbClr val="C00000"/>
                </a:solidFill>
              </a:rPr>
              <a:t>many different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failures</a:t>
            </a:r>
          </a:p>
          <a:p>
            <a:pPr lvl="1"/>
            <a:r>
              <a:rPr kumimoji="1" lang="en-US" altLang="zh-CN" dirty="0"/>
              <a:t>Parameter error</a:t>
            </a:r>
            <a:r>
              <a:rPr kumimoji="1" lang="zh-CN" altLang="en-US" dirty="0"/>
              <a:t> </a:t>
            </a:r>
            <a:r>
              <a:rPr kumimoji="1" lang="en-US" altLang="zh-CN" dirty="0"/>
              <a:t>-&gt; just return </a:t>
            </a:r>
          </a:p>
          <a:p>
            <a:pPr lvl="1"/>
            <a:r>
              <a:rPr kumimoji="1" lang="en-US" altLang="zh-CN" dirty="0"/>
              <a:t>Server crash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-&gt; how the client copes with it?</a:t>
            </a:r>
          </a:p>
          <a:p>
            <a:r>
              <a:rPr kumimoji="1" lang="en-US" altLang="zh-CN" dirty="0"/>
              <a:t>Crash can happen even the remote procedure runs correctly!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7F40CD-E553-2345-83BF-CEA4019F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6800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EF2A6D-EF4B-A546-982C-53D8DF069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 under failure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AA7B60-A264-A248-AD66-758BEE21B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Most RPC systems will offer either: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At-least-once</a:t>
            </a:r>
            <a:r>
              <a:rPr lang="en" altLang="zh-CN" dirty="0"/>
              <a:t> semantics (e.g., RPC in raft)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At-most-once</a:t>
            </a:r>
            <a:r>
              <a:rPr lang="en" altLang="zh-CN" dirty="0"/>
              <a:t> semantics</a:t>
            </a:r>
          </a:p>
          <a:p>
            <a:r>
              <a:rPr kumimoji="1" lang="en-US" altLang="zh-CN" b="0" dirty="0"/>
              <a:t>Simple </a:t>
            </a:r>
            <a:r>
              <a:rPr kumimoji="1" lang="en-US" altLang="zh-CN" dirty="0">
                <a:solidFill>
                  <a:srgbClr val="C00000"/>
                </a:solidFill>
              </a:rPr>
              <a:t>retransmission</a:t>
            </a:r>
            <a:r>
              <a:rPr kumimoji="1" lang="en-US" altLang="zh-CN" b="0" dirty="0"/>
              <a:t> leads to "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" </a:t>
            </a:r>
          </a:p>
          <a:p>
            <a:r>
              <a:rPr kumimoji="1" lang="en-US" altLang="zh-CN" dirty="0" err="1"/>
              <a:t>Birrell’s</a:t>
            </a:r>
            <a:r>
              <a:rPr kumimoji="1" lang="en-US" altLang="zh-CN" dirty="0"/>
              <a:t> RPC</a:t>
            </a:r>
            <a:r>
              <a:rPr kumimoji="1" lang="en-US" altLang="zh-CN" b="0" dirty="0"/>
              <a:t> semantics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(1984) 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 </a:t>
            </a:r>
          </a:p>
          <a:p>
            <a:pPr lvl="1"/>
            <a:r>
              <a:rPr lang="en" altLang="zh-CN" dirty="0"/>
              <a:t>server says </a:t>
            </a:r>
            <a:r>
              <a:rPr lang="en" altLang="zh-CN" b="1" dirty="0">
                <a:solidFill>
                  <a:srgbClr val="BE384B"/>
                </a:solidFill>
              </a:rPr>
              <a:t>OK</a:t>
            </a:r>
            <a:r>
              <a:rPr lang="en" altLang="zh-CN" dirty="0"/>
              <a:t>: executed once </a:t>
            </a:r>
          </a:p>
          <a:p>
            <a:pPr lvl="1"/>
            <a:r>
              <a:rPr lang="en" altLang="zh-CN" dirty="0"/>
              <a:t>server says </a:t>
            </a:r>
            <a:r>
              <a:rPr lang="en" altLang="zh-CN" b="1" dirty="0">
                <a:solidFill>
                  <a:srgbClr val="BE384B"/>
                </a:solidFill>
              </a:rPr>
              <a:t>CRASH</a:t>
            </a:r>
            <a:r>
              <a:rPr lang="en" altLang="zh-CN" dirty="0"/>
              <a:t>: zero or one time </a:t>
            </a:r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3763C3-A60A-A24A-BD00-2782DA3B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38281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/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388795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solidFill>
                    <a:srgbClr val="C00000"/>
                  </a:solidFill>
                </a:rPr>
                <a:t>Distributed file system</a:t>
              </a:r>
              <a:endParaRPr lang="zh-CN" altLang="en-US" sz="1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Key components in distributed systems </a:t>
            </a:r>
          </a:p>
          <a:p>
            <a:pPr lvl="1"/>
            <a:r>
              <a:rPr kumimoji="1" lang="en-US" altLang="zh-CN" dirty="0"/>
              <a:t>Stores large blob of data, intermediate results, database/KV backends, etc.</a:t>
            </a: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 system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243482-05BF-E340-8C39-01529520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b="1" dirty="0"/>
              <a:t>Review of NFS</a:t>
            </a:r>
            <a:r>
              <a:rPr kumimoji="1" lang="en" altLang="zh-CN" dirty="0"/>
              <a:t>: </a:t>
            </a:r>
            <a:r>
              <a:rPr kumimoji="1" lang="en" altLang="zh-CN" b="1" dirty="0">
                <a:solidFill>
                  <a:srgbClr val="0432FF"/>
                </a:solidFill>
              </a:rPr>
              <a:t>N</a:t>
            </a:r>
            <a:r>
              <a:rPr kumimoji="1" lang="en" altLang="zh-CN" dirty="0"/>
              <a:t>etwork </a:t>
            </a:r>
            <a:r>
              <a:rPr kumimoji="1" lang="en" altLang="zh-CN" b="1" dirty="0">
                <a:solidFill>
                  <a:srgbClr val="0432FF"/>
                </a:solidFill>
              </a:rPr>
              <a:t>F</a:t>
            </a:r>
            <a:r>
              <a:rPr kumimoji="1" lang="en" altLang="zh-CN" dirty="0"/>
              <a:t>ile </a:t>
            </a:r>
            <a:r>
              <a:rPr kumimoji="1" lang="en" altLang="zh-CN" b="1" dirty="0">
                <a:solidFill>
                  <a:srgbClr val="0432FF"/>
                </a:solidFill>
              </a:rPr>
              <a:t>S</a:t>
            </a:r>
            <a:r>
              <a:rPr kumimoji="1" lang="en" altLang="zh-CN" dirty="0"/>
              <a:t>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5F0509-C9DE-6748-A5E7-23803517B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Design Goals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(by</a:t>
            </a:r>
            <a:r>
              <a:rPr kumimoji="1" lang="zh-CN" altLang="en-US" b="0" dirty="0"/>
              <a:t> </a:t>
            </a:r>
            <a:r>
              <a:rPr kumimoji="1" lang="en" altLang="zh-CN" b="0" dirty="0"/>
              <a:t>Sun, 1980s, designed for workstations</a:t>
            </a:r>
            <a:r>
              <a:rPr kumimoji="1" lang="en-US" altLang="zh-CN" b="0" dirty="0"/>
              <a:t>)</a:t>
            </a:r>
            <a:endParaRPr kumimoji="1" lang="en" altLang="zh-CN" b="0" dirty="0"/>
          </a:p>
          <a:p>
            <a:pPr lvl="1"/>
            <a:r>
              <a:rPr kumimoji="1" lang="en" altLang="zh-CN" dirty="0"/>
              <a:t>Any machine can be a client or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" altLang="zh-CN" dirty="0"/>
              <a:t>server</a:t>
            </a:r>
          </a:p>
          <a:p>
            <a:pPr lvl="1"/>
            <a:r>
              <a:rPr kumimoji="1" lang="en-US" altLang="zh-CN" dirty="0"/>
              <a:t>S</a:t>
            </a:r>
            <a:r>
              <a:rPr kumimoji="1" lang="en" altLang="zh-CN" dirty="0" err="1"/>
              <a:t>upport</a:t>
            </a:r>
            <a:r>
              <a:rPr kumimoji="1" lang="en" altLang="zh-CN" dirty="0"/>
              <a:t> </a:t>
            </a:r>
            <a:r>
              <a:rPr kumimoji="1" lang="en" altLang="zh-CN" b="1" dirty="0">
                <a:solidFill>
                  <a:srgbClr val="BE384B"/>
                </a:solidFill>
              </a:rPr>
              <a:t>diskless</a:t>
            </a:r>
            <a:r>
              <a:rPr kumimoji="1" lang="en" altLang="zh-CN" dirty="0"/>
              <a:t> workstations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Support</a:t>
            </a:r>
            <a:r>
              <a:rPr kumimoji="1" lang="en" altLang="zh-CN" b="1" dirty="0">
                <a:solidFill>
                  <a:srgbClr val="BE384B"/>
                </a:solidFill>
              </a:rPr>
              <a:t> Heterogeneous</a:t>
            </a:r>
            <a:r>
              <a:rPr kumimoji="1" lang="en" altLang="zh-CN" dirty="0"/>
              <a:t> deployment</a:t>
            </a:r>
          </a:p>
          <a:p>
            <a:pPr lvl="2"/>
            <a:r>
              <a:rPr kumimoji="1" lang="en" altLang="zh-CN" dirty="0"/>
              <a:t>Different HW, OS, underlying file system</a:t>
            </a:r>
          </a:p>
          <a:p>
            <a:pPr lvl="1"/>
            <a:r>
              <a:rPr kumimoji="1" lang="en" altLang="zh-CN" dirty="0"/>
              <a:t>Access </a:t>
            </a:r>
            <a:r>
              <a:rPr kumimoji="1" lang="en" altLang="zh-CN" b="1" dirty="0">
                <a:solidFill>
                  <a:srgbClr val="BE384B"/>
                </a:solidFill>
              </a:rPr>
              <a:t>transparency</a:t>
            </a:r>
          </a:p>
          <a:p>
            <a:pPr lvl="2"/>
            <a:r>
              <a:rPr kumimoji="1" lang="en" altLang="zh-CN" dirty="0">
                <a:solidFill>
                  <a:schemeClr val="tx1"/>
                </a:solidFill>
              </a:rPr>
              <a:t>Use </a:t>
            </a:r>
            <a:r>
              <a:rPr kumimoji="1" lang="en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remote access model </a:t>
            </a:r>
          </a:p>
          <a:p>
            <a:pPr lvl="1"/>
            <a:r>
              <a:rPr kumimoji="1" lang="en" altLang="zh-CN" dirty="0"/>
              <a:t>Recovery from </a:t>
            </a:r>
            <a:r>
              <a:rPr kumimoji="1" lang="en" altLang="zh-CN" b="1" dirty="0">
                <a:solidFill>
                  <a:srgbClr val="C00000"/>
                </a:solidFill>
              </a:rPr>
              <a:t>failure</a:t>
            </a:r>
          </a:p>
          <a:p>
            <a:pPr lvl="2"/>
            <a:r>
              <a:rPr kumimoji="1" lang="en" altLang="zh-CN" dirty="0"/>
              <a:t>Stateless, UDP, client retries</a:t>
            </a:r>
          </a:p>
          <a:p>
            <a:pPr lvl="1"/>
            <a:r>
              <a:rPr kumimoji="1" lang="en" altLang="zh-CN" dirty="0"/>
              <a:t>High </a:t>
            </a:r>
            <a:r>
              <a:rPr kumimoji="1" lang="en" altLang="zh-CN" b="1" dirty="0">
                <a:solidFill>
                  <a:srgbClr val="BE384B"/>
                </a:solidFill>
              </a:rPr>
              <a:t>performance</a:t>
            </a:r>
          </a:p>
          <a:p>
            <a:pPr lvl="2"/>
            <a:r>
              <a:rPr kumimoji="1" lang="en" altLang="zh-CN" dirty="0"/>
              <a:t>Use caching and read-ahead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217699-A214-3C41-BF9A-0E898FB5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2178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52718D-BD5F-C94A-BD95-8078096EE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the file system API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05EF97-FBDF-A14B-920F-8813BBE8F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API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CHDIR, MKDIR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CREAT, LINK, UNLINK, RENAME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SYMLINK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WRITE, APPEND, CLOSE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r>
              <a:rPr lang="en-US" altLang="zh-CN" dirty="0"/>
              <a:t>Implemented as </a:t>
            </a:r>
            <a:r>
              <a:rPr lang="en-US" altLang="zh-CN" strike="sngStrike" dirty="0">
                <a:solidFill>
                  <a:srgbClr val="BE384B"/>
                </a:solidFill>
              </a:rPr>
              <a:t>system calls </a:t>
            </a:r>
            <a:r>
              <a:rPr lang="en-US" altLang="zh-CN" dirty="0"/>
              <a:t>to user applications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4219FC-45BC-0541-A206-33B756A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17C601E-8271-FA40-B5CF-6478BB97D65A}"/>
              </a:ext>
            </a:extLst>
          </p:cNvPr>
          <p:cNvSpPr txBox="1"/>
          <p:nvPr/>
        </p:nvSpPr>
        <p:spPr>
          <a:xfrm>
            <a:off x="3059832" y="3433564"/>
            <a:ext cx="4662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BE384B"/>
                </a:solidFill>
              </a:rPr>
              <a:t>Remote procedure call </a:t>
            </a:r>
            <a:endParaRPr lang="zh-CN" altLang="en-US" b="1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C29AAB4D-68FC-9A1F-322D-509B2151798E}"/>
              </a:ext>
            </a:extLst>
          </p:cNvPr>
          <p:cNvSpPr/>
          <p:nvPr/>
        </p:nvSpPr>
        <p:spPr>
          <a:xfrm>
            <a:off x="2627256" y="3624146"/>
            <a:ext cx="495085" cy="423747"/>
          </a:xfrm>
          <a:custGeom>
            <a:avLst/>
            <a:gdLst>
              <a:gd name="connsiteX0" fmla="*/ 294364 w 495085"/>
              <a:gd name="connsiteY0" fmla="*/ 423747 h 423747"/>
              <a:gd name="connsiteX1" fmla="*/ 4432 w 495085"/>
              <a:gd name="connsiteY1" fmla="*/ 100361 h 423747"/>
              <a:gd name="connsiteX2" fmla="*/ 495085 w 495085"/>
              <a:gd name="connsiteY2" fmla="*/ 0 h 423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085" h="423747">
                <a:moveTo>
                  <a:pt x="294364" y="423747"/>
                </a:moveTo>
                <a:cubicBezTo>
                  <a:pt x="132671" y="297366"/>
                  <a:pt x="-29021" y="170985"/>
                  <a:pt x="4432" y="100361"/>
                </a:cubicBezTo>
                <a:cubicBezTo>
                  <a:pt x="37885" y="29737"/>
                  <a:pt x="266485" y="14868"/>
                  <a:pt x="495085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702941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ADF9B5-5A6D-1E4F-9E34-930EFEC7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RPC implemented in NFS (what are the differences compared to single-node filesystem? 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B20A02-6539-574D-86D0-99C903534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151871C-D95B-E042-881F-32092C2CA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8" y="1056609"/>
            <a:ext cx="6165303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9C355B7B-5EE5-AF4C-894B-892C752B8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444" y="1125532"/>
            <a:ext cx="19442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pPr eaLnBrk="1" hangingPunct="1"/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Where is </a:t>
            </a:r>
            <a:r>
              <a:rPr lang="en-US" altLang="zh-CN" b="0" dirty="0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OPEN</a:t>
            </a:r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and </a:t>
            </a:r>
            <a:r>
              <a:rPr lang="en-US" altLang="zh-CN" b="0" dirty="0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CLOSE</a:t>
            </a:r>
            <a:r>
              <a:rPr lang="en-US" altLang="zh-CN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?</a:t>
            </a:r>
            <a:endParaRPr lang="zh-CN" altLang="en-US" b="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BA1846A-6C3B-EC7F-D24A-DEBA53948744}"/>
              </a:ext>
            </a:extLst>
          </p:cNvPr>
          <p:cNvGrpSpPr/>
          <p:nvPr/>
        </p:nvGrpSpPr>
        <p:grpSpPr>
          <a:xfrm>
            <a:off x="4788024" y="3433564"/>
            <a:ext cx="2064420" cy="792088"/>
            <a:chOff x="4788024" y="3433564"/>
            <a:chExt cx="2064420" cy="792088"/>
          </a:xfrm>
        </p:grpSpPr>
        <p:sp>
          <p:nvSpPr>
            <p:cNvPr id="3" name="椭圆形标注 2">
              <a:extLst>
                <a:ext uri="{FF2B5EF4-FFF2-40B4-BE49-F238E27FC236}">
                  <a16:creationId xmlns:a16="http://schemas.microsoft.com/office/drawing/2014/main" id="{98617323-DCDA-4259-45F1-90ED889ADA90}"/>
                </a:ext>
              </a:extLst>
            </p:cNvPr>
            <p:cNvSpPr/>
            <p:nvPr/>
          </p:nvSpPr>
          <p:spPr>
            <a:xfrm>
              <a:off x="4788024" y="3433564"/>
              <a:ext cx="1853827" cy="792088"/>
            </a:xfrm>
            <a:prstGeom prst="wedgeEllipseCallout">
              <a:avLst>
                <a:gd name="adj1" fmla="val -89169"/>
                <a:gd name="adj2" fmla="val 8331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7" name="TextBox 1">
              <a:extLst>
                <a:ext uri="{FF2B5EF4-FFF2-40B4-BE49-F238E27FC236}">
                  <a16:creationId xmlns:a16="http://schemas.microsoft.com/office/drawing/2014/main" id="{FEC6446C-CF2B-6461-EFAB-AC5F05C497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8228" y="3629553"/>
              <a:ext cx="194421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9pPr>
            </a:lstStyle>
            <a:p>
              <a:pPr eaLnBrk="1" hangingPunct="1"/>
              <a:r>
                <a:rPr lang="en-US" altLang="zh-CN" b="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What is </a:t>
              </a:r>
              <a:r>
                <a:rPr lang="en-US" altLang="zh-CN" b="0" dirty="0" err="1">
                  <a:latin typeface="Courier New" panose="02070309020205020404" pitchFamily="49" charset="0"/>
                  <a:ea typeface="等线" panose="02010600030101010101" pitchFamily="2" charset="-122"/>
                  <a:cs typeface="Courier New" panose="02070309020205020404" pitchFamily="49" charset="0"/>
                </a:rPr>
                <a:t>fh</a:t>
              </a:r>
              <a:r>
                <a:rPr lang="en-US" altLang="zh-CN" b="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?</a:t>
              </a:r>
              <a:endParaRPr lang="zh-CN" altLang="en-US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B243F65-E689-1750-D5DC-12DE3BAE6B6D}"/>
              </a:ext>
            </a:extLst>
          </p:cNvPr>
          <p:cNvGrpSpPr/>
          <p:nvPr/>
        </p:nvGrpSpPr>
        <p:grpSpPr>
          <a:xfrm>
            <a:off x="2195736" y="2017608"/>
            <a:ext cx="2064420" cy="792088"/>
            <a:chOff x="2195736" y="2017608"/>
            <a:chExt cx="2064420" cy="792088"/>
          </a:xfrm>
        </p:grpSpPr>
        <p:sp>
          <p:nvSpPr>
            <p:cNvPr id="8" name="椭圆形标注 7">
              <a:extLst>
                <a:ext uri="{FF2B5EF4-FFF2-40B4-BE49-F238E27FC236}">
                  <a16:creationId xmlns:a16="http://schemas.microsoft.com/office/drawing/2014/main" id="{B0C866BE-250E-A1EA-437A-5294B980D7C4}"/>
                </a:ext>
              </a:extLst>
            </p:cNvPr>
            <p:cNvSpPr/>
            <p:nvPr/>
          </p:nvSpPr>
          <p:spPr>
            <a:xfrm>
              <a:off x="2195736" y="2017608"/>
              <a:ext cx="1853827" cy="792088"/>
            </a:xfrm>
            <a:prstGeom prst="wedgeEllipseCallout">
              <a:avLst>
                <a:gd name="adj1" fmla="val -89169"/>
                <a:gd name="adj2" fmla="val 8331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553DE078-D175-CA9E-2D4C-C7AB06ADAA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5940" y="2213597"/>
              <a:ext cx="194421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mic Sans MS" charset="0"/>
                  <a:ea typeface="宋体" charset="0"/>
                </a:defRPr>
              </a:lvl9pPr>
            </a:lstStyle>
            <a:p>
              <a:pPr eaLnBrk="1" hangingPunct="1"/>
              <a:r>
                <a:rPr lang="en-US" altLang="zh-CN" b="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why </a:t>
              </a:r>
              <a:r>
                <a:rPr lang="en-US" altLang="zh-CN" b="0" dirty="0">
                  <a:latin typeface="Century Gothic" panose="020B0502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offset</a:t>
              </a:r>
              <a:r>
                <a:rPr lang="en-US" altLang="zh-CN" b="0" dirty="0"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?</a:t>
              </a:r>
              <a:endParaRPr lang="zh-CN" altLang="en-US" b="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487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C256F5-6E11-1755-6FF0-A012F97A2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NFS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3C79DE-4102-4406-6E0E-F26855EF7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NFS does not scale in capacity &amp; processing capabilities! </a:t>
            </a:r>
          </a:p>
          <a:p>
            <a:pPr lvl="1"/>
            <a:r>
              <a:rPr kumimoji="1" lang="en-US" altLang="zh-CN" dirty="0"/>
              <a:t>E.g., the filesystem capacity is bottlenecked by the single-node </a:t>
            </a:r>
            <a:r>
              <a:rPr kumimoji="1" lang="en-US" altLang="zh-CN" dirty="0" err="1"/>
              <a:t>capacitiy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The processing capability is similar </a:t>
            </a:r>
          </a:p>
          <a:p>
            <a:r>
              <a:rPr kumimoji="1" lang="en-US" altLang="zh-CN" dirty="0"/>
              <a:t>NFS does not support availability </a:t>
            </a:r>
          </a:p>
          <a:p>
            <a:pPr lvl="1"/>
            <a:r>
              <a:rPr kumimoji="1" lang="en-US" altLang="zh-CN" dirty="0"/>
              <a:t>E.g., what if the server crashes? </a:t>
            </a:r>
          </a:p>
          <a:p>
            <a:r>
              <a:rPr kumimoji="1" lang="en-US" altLang="zh-CN" dirty="0"/>
              <a:t>GFS (</a:t>
            </a:r>
            <a:r>
              <a:rPr kumimoji="1" lang="en-US" altLang="zh-CN" dirty="0">
                <a:highlight>
                  <a:srgbClr val="FFFF00"/>
                </a:highlight>
              </a:rPr>
              <a:t>not in the midterm exam</a:t>
            </a:r>
            <a:r>
              <a:rPr kumimoji="1" lang="en-US" altLang="zh-CN" dirty="0"/>
              <a:t>) partially addresses the issue</a:t>
            </a:r>
          </a:p>
          <a:p>
            <a:pPr lvl="1"/>
            <a:r>
              <a:rPr kumimoji="1" lang="en-US" altLang="zh-CN" dirty="0"/>
              <a:t>By replication </a:t>
            </a:r>
          </a:p>
          <a:p>
            <a:r>
              <a:rPr kumimoji="1" lang="en-US" altLang="zh-CN" dirty="0"/>
              <a:t>Challenge: consistency!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337A55-304A-17BC-FDCB-434CA1968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28794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DD37B1-3997-5B4F-F0D1-451A8E36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consistency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6B127D-7A51-14D0-6655-E31297504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  <a:p>
            <a:pPr>
              <a:spcBef>
                <a:spcPts val="2400"/>
              </a:spcBef>
            </a:pPr>
            <a:r>
              <a:rPr kumimoji="1" lang="en-US" altLang="zh-CN" dirty="0"/>
              <a:t>No </a:t>
            </a:r>
            <a:r>
              <a:rPr kumimoji="1" lang="en-US" altLang="zh-CN" dirty="0">
                <a:highlight>
                  <a:srgbClr val="FFFF00"/>
                </a:highlight>
              </a:rPr>
              <a:t>Right</a:t>
            </a:r>
            <a:r>
              <a:rPr kumimoji="1" lang="en-US" altLang="zh-CN" dirty="0"/>
              <a:t> or </a:t>
            </a:r>
            <a:r>
              <a:rPr kumimoji="1" lang="en-US" altLang="zh-CN" dirty="0">
                <a:highlight>
                  <a:srgbClr val="FFFF00"/>
                </a:highlight>
              </a:rPr>
              <a:t>Wrong</a:t>
            </a:r>
            <a:r>
              <a:rPr kumimoji="1" lang="en-US" altLang="zh-CN" dirty="0"/>
              <a:t> consistency models </a:t>
            </a:r>
          </a:p>
          <a:p>
            <a:pPr lvl="1"/>
            <a:r>
              <a:rPr kumimoji="1" lang="en-US" altLang="zh-CN" dirty="0"/>
              <a:t>Tradeoffs between </a:t>
            </a:r>
            <a:r>
              <a:rPr kumimoji="1" lang="en-US" altLang="zh-CN" b="1" dirty="0"/>
              <a:t>ease</a:t>
            </a:r>
            <a:r>
              <a:rPr kumimoji="1" lang="en-US" altLang="zh-CN" dirty="0"/>
              <a:t> of programmability &amp; </a:t>
            </a:r>
            <a:r>
              <a:rPr kumimoji="1" lang="en-US" altLang="zh-CN" b="1" dirty="0"/>
              <a:t>performance 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Consistency is hard in (distributed) systems </a:t>
            </a:r>
          </a:p>
          <a:p>
            <a:pPr lvl="1"/>
            <a:r>
              <a:rPr kumimoji="1" lang="en-US" altLang="zh-CN" dirty="0"/>
              <a:t>Data </a:t>
            </a:r>
            <a:r>
              <a:rPr kumimoji="1" lang="en-US" altLang="zh-CN" b="1" dirty="0">
                <a:solidFill>
                  <a:srgbClr val="C00000"/>
                </a:solidFill>
              </a:rPr>
              <a:t>replication</a:t>
            </a:r>
            <a:r>
              <a:rPr kumimoji="1" lang="en-US" altLang="zh-CN" dirty="0"/>
              <a:t> (&amp; caching) </a:t>
            </a:r>
          </a:p>
          <a:p>
            <a:pPr lvl="1"/>
            <a:r>
              <a:rPr kumimoji="1" lang="en-US" altLang="zh-CN" dirty="0"/>
              <a:t>Concurrency (multi-core &amp; multi-host)</a:t>
            </a:r>
          </a:p>
          <a:p>
            <a:pPr lvl="1"/>
            <a:r>
              <a:rPr kumimoji="1" lang="en-US" altLang="zh-CN" dirty="0"/>
              <a:t>Failures (e.g., single-machine &amp; multi-machines ) </a:t>
            </a:r>
            <a:endParaRPr kumimoji="1" lang="zh-CN" altLang="en-US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DF75A8-0F71-5771-6528-9270322FC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DD5370D-58F2-3A60-2510-FBE1B35BCC5E}"/>
              </a:ext>
            </a:extLst>
          </p:cNvPr>
          <p:cNvSpPr/>
          <p:nvPr/>
        </p:nvSpPr>
        <p:spPr>
          <a:xfrm>
            <a:off x="457200" y="1057300"/>
            <a:ext cx="8229600" cy="1430562"/>
          </a:xfrm>
          <a:prstGeom prst="rect">
            <a:avLst/>
          </a:prstGeom>
          <a:solidFill>
            <a:srgbClr val="F7F9D6"/>
          </a:solidFill>
          <a:ln w="12700">
            <a:solidFill>
              <a:schemeClr val="tx1"/>
            </a:solidFill>
            <a:tailEnd type="arrow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E81E350-9B27-4180-5810-DA22E5430B17}"/>
              </a:ext>
            </a:extLst>
          </p:cNvPr>
          <p:cNvSpPr/>
          <p:nvPr/>
        </p:nvSpPr>
        <p:spPr>
          <a:xfrm>
            <a:off x="627971" y="1102867"/>
            <a:ext cx="80588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Consistency model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defines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rules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for the </a:t>
            </a:r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apparent order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and </a:t>
            </a:r>
          </a:p>
          <a:p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visibility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updates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(by different observers)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and it is a continuum with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tradeoffs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4" algn="r">
              <a:spcBef>
                <a:spcPts val="1200"/>
              </a:spcBef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- Todd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Lipcon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5196486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3A5AC5-89C0-784C-8BC4-E8F5AC71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Review: Spectrum of Consistency Models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D979AD-1311-3A48-9E04-0080EBC34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90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26F3B28-E5D9-E048-BA3F-6CB975CE459B}"/>
              </a:ext>
            </a:extLst>
          </p:cNvPr>
          <p:cNvCxnSpPr/>
          <p:nvPr/>
        </p:nvCxnSpPr>
        <p:spPr>
          <a:xfrm>
            <a:off x="-289048" y="3001516"/>
            <a:ext cx="943304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6DE28EBE-D3E5-7146-BB75-955641ABCFE9}"/>
              </a:ext>
            </a:extLst>
          </p:cNvPr>
          <p:cNvSpPr>
            <a:spLocks noChangeAspect="1"/>
          </p:cNvSpPr>
          <p:nvPr/>
        </p:nvSpPr>
        <p:spPr>
          <a:xfrm>
            <a:off x="97160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204D772-8346-B64D-BCDF-A376A8D40AB6}"/>
              </a:ext>
            </a:extLst>
          </p:cNvPr>
          <p:cNvSpPr>
            <a:spLocks noChangeAspect="1"/>
          </p:cNvSpPr>
          <p:nvPr/>
        </p:nvSpPr>
        <p:spPr>
          <a:xfrm>
            <a:off x="493204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389A18-8092-354D-B1C5-E9BECB5D9F20}"/>
              </a:ext>
            </a:extLst>
          </p:cNvPr>
          <p:cNvSpPr/>
          <p:nvPr/>
        </p:nvSpPr>
        <p:spPr>
          <a:xfrm>
            <a:off x="4427984" y="2311775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Sequential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F5FE4E7-8EE0-1B4D-8E58-2CA31EA9F39A}"/>
              </a:ext>
            </a:extLst>
          </p:cNvPr>
          <p:cNvSpPr/>
          <p:nvPr/>
        </p:nvSpPr>
        <p:spPr>
          <a:xfrm>
            <a:off x="457774" y="342475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  <a:highlight>
                  <a:srgbClr val="FFFF00"/>
                </a:highlight>
              </a:rPr>
              <a:t>Eventual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6C62513A-522D-2F48-9B23-A0E4106BDE06}"/>
              </a:ext>
            </a:extLst>
          </p:cNvPr>
          <p:cNvCxnSpPr>
            <a:cxnSpLocks/>
          </p:cNvCxnSpPr>
          <p:nvPr/>
        </p:nvCxnSpPr>
        <p:spPr>
          <a:xfrm>
            <a:off x="1942755" y="4585692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D9D97268-A1A8-7043-9B38-76CBB1BE2ADF}"/>
              </a:ext>
            </a:extLst>
          </p:cNvPr>
          <p:cNvSpPr/>
          <p:nvPr/>
        </p:nvSpPr>
        <p:spPr>
          <a:xfrm>
            <a:off x="6628051" y="4400282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Easy to use</a:t>
            </a: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74ACF03F-2E7A-2545-8694-FA6EFB0E966F}"/>
              </a:ext>
            </a:extLst>
          </p:cNvPr>
          <p:cNvCxnSpPr>
            <a:cxnSpLocks/>
          </p:cNvCxnSpPr>
          <p:nvPr/>
        </p:nvCxnSpPr>
        <p:spPr>
          <a:xfrm flipH="1">
            <a:off x="3468183" y="1705372"/>
            <a:ext cx="3570073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BECA98E1-6829-934A-A5C2-421B1F52698E}"/>
              </a:ext>
            </a:extLst>
          </p:cNvPr>
          <p:cNvSpPr/>
          <p:nvPr/>
        </p:nvSpPr>
        <p:spPr>
          <a:xfrm>
            <a:off x="1007180" y="1347072"/>
            <a:ext cx="2377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Better performance/</a:t>
            </a:r>
          </a:p>
          <a:p>
            <a:r>
              <a:rPr kumimoji="1" lang="en-US" altLang="zh-CN" b="1" dirty="0"/>
              <a:t>Fault tolerance 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464D543-6FA1-D268-9160-F36059E91F70}"/>
              </a:ext>
            </a:extLst>
          </p:cNvPr>
          <p:cNvSpPr>
            <a:spLocks noChangeAspect="1"/>
          </p:cNvSpPr>
          <p:nvPr/>
        </p:nvSpPr>
        <p:spPr>
          <a:xfrm>
            <a:off x="7670796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C00B0C1-89BF-E47E-4108-36BF965746BE}"/>
              </a:ext>
            </a:extLst>
          </p:cNvPr>
          <p:cNvSpPr/>
          <p:nvPr/>
        </p:nvSpPr>
        <p:spPr>
          <a:xfrm>
            <a:off x="7413450" y="232650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  <a:highlight>
                  <a:srgbClr val="FFFF00"/>
                </a:highlight>
              </a:rPr>
              <a:t>Strict</a:t>
            </a:r>
            <a:r>
              <a:rPr kumimoji="1" lang="en-US" altLang="zh-CN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2CCC7D4A-B981-3174-79F6-4F48BB4059A4}"/>
              </a:ext>
            </a:extLst>
          </p:cNvPr>
          <p:cNvSpPr>
            <a:spLocks noChangeAspect="1"/>
          </p:cNvSpPr>
          <p:nvPr/>
        </p:nvSpPr>
        <p:spPr>
          <a:xfrm>
            <a:off x="2164363" y="286377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331356D-165F-8762-4BA3-012070F82BEE}"/>
              </a:ext>
            </a:extLst>
          </p:cNvPr>
          <p:cNvSpPr/>
          <p:nvPr/>
        </p:nvSpPr>
        <p:spPr>
          <a:xfrm>
            <a:off x="1942755" y="342481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Causal 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46FFD240-9BC6-28C2-7057-25C599798214}"/>
              </a:ext>
            </a:extLst>
          </p:cNvPr>
          <p:cNvSpPr txBox="1">
            <a:spLocks/>
          </p:cNvSpPr>
          <p:nvPr/>
        </p:nvSpPr>
        <p:spPr>
          <a:xfrm>
            <a:off x="302840" y="4800997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Osaka" panose="020B0600000000000000" pitchFamily="34" charset="-128"/>
                <a:ea typeface="+mj-ea"/>
                <a:cs typeface="Osaka" panose="020B0600000000000000" pitchFamily="34" charset="-128"/>
              </a:defRPr>
            </a:lvl1pPr>
          </a:lstStyle>
          <a:p>
            <a:pPr algn="ctr"/>
            <a:r>
              <a:rPr lang="en" altLang="zh-CN" dirty="0">
                <a:latin typeface="+mj-lt"/>
              </a:rPr>
              <a:t>Note that many other models exists 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311CAD1-FF68-9187-C346-CD4F128AEE10}"/>
              </a:ext>
            </a:extLst>
          </p:cNvPr>
          <p:cNvSpPr>
            <a:spLocks noChangeAspect="1"/>
          </p:cNvSpPr>
          <p:nvPr/>
        </p:nvSpPr>
        <p:spPr>
          <a:xfrm>
            <a:off x="6193039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66AE19E-F4A5-F854-C593-3CCB5E49CC2E}"/>
              </a:ext>
            </a:extLst>
          </p:cNvPr>
          <p:cNvSpPr/>
          <p:nvPr/>
        </p:nvSpPr>
        <p:spPr>
          <a:xfrm>
            <a:off x="5728471" y="3430520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  <a:highlight>
                  <a:srgbClr val="FFFF00"/>
                </a:highlight>
              </a:rPr>
              <a:t>Linearizability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BABD2B7-B7DA-9C1F-E0B5-C6C19D39011F}"/>
              </a:ext>
            </a:extLst>
          </p:cNvPr>
          <p:cNvSpPr/>
          <p:nvPr/>
        </p:nvSpPr>
        <p:spPr>
          <a:xfrm>
            <a:off x="395536" y="2425452"/>
            <a:ext cx="1440160" cy="1512168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AD6ACF9-682D-E10C-32CB-5B51188D2B2F}"/>
              </a:ext>
            </a:extLst>
          </p:cNvPr>
          <p:cNvSpPr/>
          <p:nvPr/>
        </p:nvSpPr>
        <p:spPr>
          <a:xfrm>
            <a:off x="5696418" y="2130453"/>
            <a:ext cx="3340078" cy="1872928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438763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551B3-E4A7-DA01-0724-169D77724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3628B4-05FD-B76D-24D5-A6554A0B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Eventual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405C4-E8D2-D62D-0210-E960F60EF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specific weak </a:t>
            </a:r>
            <a:r>
              <a:rPr kumimoji="1" lang="en-US" altLang="zh-CN" dirty="0">
                <a:solidFill>
                  <a:srgbClr val="C00000"/>
                </a:solidFill>
              </a:rPr>
              <a:t>consistency </a:t>
            </a:r>
            <a:r>
              <a:rPr kumimoji="1" lang="en-US" altLang="zh-CN" dirty="0"/>
              <a:t> model, informally: </a:t>
            </a:r>
          </a:p>
          <a:p>
            <a:pPr lvl="1"/>
            <a:r>
              <a:rPr kumimoji="1" lang="en-US" altLang="zh-CN" dirty="0"/>
              <a:t>All servers eventually receive all writes, and servers holding the same set of writes will have the same data contents </a:t>
            </a:r>
          </a:p>
          <a:p>
            <a:pPr lvl="1"/>
            <a:r>
              <a:rPr kumimoji="1" lang="en-US" altLang="zh-CN" dirty="0"/>
              <a:t>Thus, if no new updates are made to the data, eventually all accesses will return the last update value </a:t>
            </a:r>
          </a:p>
          <a:p>
            <a:pPr lvl="1"/>
            <a:endParaRPr kumimoji="1" lang="en-US" altLang="zh-CN" dirty="0"/>
          </a:p>
          <a:p>
            <a:pPr>
              <a:spcBef>
                <a:spcPts val="600"/>
              </a:spcBef>
            </a:pPr>
            <a:r>
              <a:rPr kumimoji="1" lang="en-US" altLang="zh-CN" dirty="0"/>
              <a:t>No restrictions on read/write, can freely choose the solution for “always-on” experience! </a:t>
            </a:r>
          </a:p>
          <a:p>
            <a:pPr lvl="1"/>
            <a:r>
              <a:rPr kumimoji="1" lang="en-US" altLang="zh-CN" dirty="0"/>
              <a:t>Read: return the </a:t>
            </a:r>
            <a:r>
              <a:rPr kumimoji="1" lang="en-US" altLang="zh-CN" b="1" dirty="0">
                <a:solidFill>
                  <a:srgbClr val="C00000"/>
                </a:solidFill>
              </a:rPr>
              <a:t>latest local </a:t>
            </a:r>
            <a:r>
              <a:rPr kumimoji="1" lang="en-US" altLang="zh-CN" dirty="0"/>
              <a:t>copies of the data</a:t>
            </a:r>
          </a:p>
          <a:p>
            <a:pPr lvl="1"/>
            <a:r>
              <a:rPr kumimoji="1" lang="en-US" altLang="zh-CN" dirty="0"/>
              <a:t>Write: write locally (and directly returns), propagate the writes to all the servers in background (e.g., upon sync), which is the optimal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E4BC2A-B334-BC3C-6BB3-7BE90A84E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6975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CF4920-4123-9B62-6AD8-4563BE2C6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implementing eventual consistency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90126F-D3ED-D815-A3FA-75D015A7F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/>
          </a:p>
        </p:txBody>
      </p:sp>
      <p:sp>
        <p:nvSpPr>
          <p:cNvPr id="9" name="Rectangle 42">
            <a:extLst>
              <a:ext uri="{FF2B5EF4-FFF2-40B4-BE49-F238E27FC236}">
                <a16:creationId xmlns:a16="http://schemas.microsoft.com/office/drawing/2014/main" id="{3A29911D-3623-E3FF-0522-B369647BDC4F}"/>
              </a:ext>
            </a:extLst>
          </p:cNvPr>
          <p:cNvSpPr/>
          <p:nvPr/>
        </p:nvSpPr>
        <p:spPr>
          <a:xfrm>
            <a:off x="5916500" y="1778000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43">
            <a:extLst>
              <a:ext uri="{FF2B5EF4-FFF2-40B4-BE49-F238E27FC236}">
                <a16:creationId xmlns:a16="http://schemas.microsoft.com/office/drawing/2014/main" id="{DA26B7D5-49F9-F11B-8830-0FCDE41C0802}"/>
              </a:ext>
            </a:extLst>
          </p:cNvPr>
          <p:cNvSpPr/>
          <p:nvPr/>
        </p:nvSpPr>
        <p:spPr>
          <a:xfrm>
            <a:off x="2360753" y="1783500"/>
            <a:ext cx="761747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1" name="Rectangle 44">
            <a:extLst>
              <a:ext uri="{FF2B5EF4-FFF2-40B4-BE49-F238E27FC236}">
                <a16:creationId xmlns:a16="http://schemas.microsoft.com/office/drawing/2014/main" id="{AE396063-4D0E-5DB5-6AEC-266E6295F8CA}"/>
              </a:ext>
            </a:extLst>
          </p:cNvPr>
          <p:cNvSpPr/>
          <p:nvPr/>
        </p:nvSpPr>
        <p:spPr>
          <a:xfrm>
            <a:off x="2408000" y="1206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12" name="Rectangle 46">
            <a:extLst>
              <a:ext uri="{FF2B5EF4-FFF2-40B4-BE49-F238E27FC236}">
                <a16:creationId xmlns:a16="http://schemas.microsoft.com/office/drawing/2014/main" id="{BFBAD761-8CAF-CCDC-E7FF-D6D36436925D}"/>
              </a:ext>
            </a:extLst>
          </p:cNvPr>
          <p:cNvSpPr/>
          <p:nvPr/>
        </p:nvSpPr>
        <p:spPr>
          <a:xfrm>
            <a:off x="6315088" y="1263000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48">
            <a:extLst>
              <a:ext uri="{FF2B5EF4-FFF2-40B4-BE49-F238E27FC236}">
                <a16:creationId xmlns:a16="http://schemas.microsoft.com/office/drawing/2014/main" id="{96222FDB-AF00-92E8-929B-7612CBF75D77}"/>
              </a:ext>
            </a:extLst>
          </p:cNvPr>
          <p:cNvSpPr/>
          <p:nvPr/>
        </p:nvSpPr>
        <p:spPr>
          <a:xfrm>
            <a:off x="2984500" y="1333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49">
            <a:extLst>
              <a:ext uri="{FF2B5EF4-FFF2-40B4-BE49-F238E27FC236}">
                <a16:creationId xmlns:a16="http://schemas.microsoft.com/office/drawing/2014/main" id="{51EAFB2B-BCDD-5EF5-9CF7-7F88CD5E897F}"/>
              </a:ext>
            </a:extLst>
          </p:cNvPr>
          <p:cNvSpPr/>
          <p:nvPr/>
        </p:nvSpPr>
        <p:spPr>
          <a:xfrm>
            <a:off x="5212000" y="1333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Curved Connector 53">
            <a:extLst>
              <a:ext uri="{FF2B5EF4-FFF2-40B4-BE49-F238E27FC236}">
                <a16:creationId xmlns:a16="http://schemas.microsoft.com/office/drawing/2014/main" id="{9B3ADCEF-CD73-E383-8902-A28BB4C24CDF}"/>
              </a:ext>
            </a:extLst>
          </p:cNvPr>
          <p:cNvCxnSpPr>
            <a:stCxn id="17" idx="3"/>
            <a:endCxn id="16" idx="3"/>
          </p:cNvCxnSpPr>
          <p:nvPr/>
        </p:nvCxnSpPr>
        <p:spPr>
          <a:xfrm rot="5400000">
            <a:off x="4484225" y="1272380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n 55">
            <a:extLst>
              <a:ext uri="{FF2B5EF4-FFF2-40B4-BE49-F238E27FC236}">
                <a16:creationId xmlns:a16="http://schemas.microsoft.com/office/drawing/2014/main" id="{365CD22F-3611-1513-3847-F716915EA554}"/>
              </a:ext>
            </a:extLst>
          </p:cNvPr>
          <p:cNvSpPr/>
          <p:nvPr/>
        </p:nvSpPr>
        <p:spPr>
          <a:xfrm>
            <a:off x="3877449" y="1423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Can 56">
            <a:extLst>
              <a:ext uri="{FF2B5EF4-FFF2-40B4-BE49-F238E27FC236}">
                <a16:creationId xmlns:a16="http://schemas.microsoft.com/office/drawing/2014/main" id="{66C8DC04-AA0A-D614-0BD7-78D63627C692}"/>
              </a:ext>
            </a:extLst>
          </p:cNvPr>
          <p:cNvSpPr/>
          <p:nvPr/>
        </p:nvSpPr>
        <p:spPr>
          <a:xfrm>
            <a:off x="4719145" y="1423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57">
            <a:extLst>
              <a:ext uri="{FF2B5EF4-FFF2-40B4-BE49-F238E27FC236}">
                <a16:creationId xmlns:a16="http://schemas.microsoft.com/office/drawing/2014/main" id="{B33E429F-ECBB-7DF1-F4DA-97E6F1F1F2EB}"/>
              </a:ext>
            </a:extLst>
          </p:cNvPr>
          <p:cNvSpPr/>
          <p:nvPr/>
        </p:nvSpPr>
        <p:spPr>
          <a:xfrm>
            <a:off x="1143000" y="1368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9" name="Straight Arrow Connector 58">
            <a:extLst>
              <a:ext uri="{FF2B5EF4-FFF2-40B4-BE49-F238E27FC236}">
                <a16:creationId xmlns:a16="http://schemas.microsoft.com/office/drawing/2014/main" id="{BC3ADD5F-CB98-22B2-54B2-086932375976}"/>
              </a:ext>
            </a:extLst>
          </p:cNvPr>
          <p:cNvCxnSpPr>
            <a:stCxn id="18" idx="3"/>
          </p:cNvCxnSpPr>
          <p:nvPr/>
        </p:nvCxnSpPr>
        <p:spPr>
          <a:xfrm>
            <a:off x="2043000" y="1578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59">
            <a:extLst>
              <a:ext uri="{FF2B5EF4-FFF2-40B4-BE49-F238E27FC236}">
                <a16:creationId xmlns:a16="http://schemas.microsoft.com/office/drawing/2014/main" id="{9C4D1C22-5F23-D5BA-D66E-7B5F85059766}"/>
              </a:ext>
            </a:extLst>
          </p:cNvPr>
          <p:cNvSpPr/>
          <p:nvPr/>
        </p:nvSpPr>
        <p:spPr>
          <a:xfrm>
            <a:off x="6897178" y="13830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60">
            <a:extLst>
              <a:ext uri="{FF2B5EF4-FFF2-40B4-BE49-F238E27FC236}">
                <a16:creationId xmlns:a16="http://schemas.microsoft.com/office/drawing/2014/main" id="{9AEB0B9A-EE6C-631D-7DDA-70E76DA34032}"/>
              </a:ext>
            </a:extLst>
          </p:cNvPr>
          <p:cNvCxnSpPr>
            <a:stCxn id="20" idx="1"/>
          </p:cNvCxnSpPr>
          <p:nvPr/>
        </p:nvCxnSpPr>
        <p:spPr>
          <a:xfrm flipH="1">
            <a:off x="5973000" y="1578000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9">
            <a:extLst>
              <a:ext uri="{FF2B5EF4-FFF2-40B4-BE49-F238E27FC236}">
                <a16:creationId xmlns:a16="http://schemas.microsoft.com/office/drawing/2014/main" id="{A0493727-6A32-A4F1-5F35-E2412F487DAC}"/>
              </a:ext>
            </a:extLst>
          </p:cNvPr>
          <p:cNvSpPr/>
          <p:nvPr/>
        </p:nvSpPr>
        <p:spPr>
          <a:xfrm>
            <a:off x="4249305" y="2086040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ectangle 31">
            <a:extLst>
              <a:ext uri="{FF2B5EF4-FFF2-40B4-BE49-F238E27FC236}">
                <a16:creationId xmlns:a16="http://schemas.microsoft.com/office/drawing/2014/main" id="{F1524639-CCB9-C91A-4D30-29DC718CA9F0}"/>
              </a:ext>
            </a:extLst>
          </p:cNvPr>
          <p:cNvSpPr/>
          <p:nvPr/>
        </p:nvSpPr>
        <p:spPr>
          <a:xfrm>
            <a:off x="2390046" y="2413000"/>
            <a:ext cx="110639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(pos=10)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32">
            <a:extLst>
              <a:ext uri="{FF2B5EF4-FFF2-40B4-BE49-F238E27FC236}">
                <a16:creationId xmlns:a16="http://schemas.microsoft.com/office/drawing/2014/main" id="{6306C27B-14BC-1012-9BCC-E7608A585150}"/>
              </a:ext>
            </a:extLst>
          </p:cNvPr>
          <p:cNvSpPr/>
          <p:nvPr/>
        </p:nvSpPr>
        <p:spPr>
          <a:xfrm>
            <a:off x="2405638" y="2784540"/>
            <a:ext cx="1093569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(pos=11)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5" name="Straight Connector 35">
            <a:extLst>
              <a:ext uri="{FF2B5EF4-FFF2-40B4-BE49-F238E27FC236}">
                <a16:creationId xmlns:a16="http://schemas.microsoft.com/office/drawing/2014/main" id="{55D40CB0-71BC-B1AA-E6AF-05DA8B24B7F0}"/>
              </a:ext>
            </a:extLst>
          </p:cNvPr>
          <p:cNvCxnSpPr/>
          <p:nvPr/>
        </p:nvCxnSpPr>
        <p:spPr>
          <a:xfrm>
            <a:off x="3492500" y="1918500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37">
            <a:extLst>
              <a:ext uri="{FF2B5EF4-FFF2-40B4-BE49-F238E27FC236}">
                <a16:creationId xmlns:a16="http://schemas.microsoft.com/office/drawing/2014/main" id="{AE7FA207-57CA-3544-B6E9-BEBF3FE909E9}"/>
              </a:ext>
            </a:extLst>
          </p:cNvPr>
          <p:cNvCxnSpPr/>
          <p:nvPr/>
        </p:nvCxnSpPr>
        <p:spPr>
          <a:xfrm>
            <a:off x="5461000" y="1918500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8">
            <a:extLst>
              <a:ext uri="{FF2B5EF4-FFF2-40B4-BE49-F238E27FC236}">
                <a16:creationId xmlns:a16="http://schemas.microsoft.com/office/drawing/2014/main" id="{F06FBD35-B069-CEFE-A4FE-CD25C156EE83}"/>
              </a:ext>
            </a:extLst>
          </p:cNvPr>
          <p:cNvSpPr/>
          <p:nvPr/>
        </p:nvSpPr>
        <p:spPr>
          <a:xfrm>
            <a:off x="3579784" y="2853780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9">
            <a:extLst>
              <a:ext uri="{FF2B5EF4-FFF2-40B4-BE49-F238E27FC236}">
                <a16:creationId xmlns:a16="http://schemas.microsoft.com/office/drawing/2014/main" id="{EFE9EC46-FB80-9DF5-05CE-28DED74702F2}"/>
              </a:ext>
            </a:extLst>
          </p:cNvPr>
          <p:cNvSpPr/>
          <p:nvPr/>
        </p:nvSpPr>
        <p:spPr>
          <a:xfrm>
            <a:off x="5461000" y="2416795"/>
            <a:ext cx="1093569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(pos=10)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9" name="Rectangle 40">
            <a:extLst>
              <a:ext uri="{FF2B5EF4-FFF2-40B4-BE49-F238E27FC236}">
                <a16:creationId xmlns:a16="http://schemas.microsoft.com/office/drawing/2014/main" id="{84B23D54-7B79-8571-F9E9-BBDFA3AA301B}"/>
              </a:ext>
            </a:extLst>
          </p:cNvPr>
          <p:cNvSpPr/>
          <p:nvPr/>
        </p:nvSpPr>
        <p:spPr>
          <a:xfrm>
            <a:off x="5481133" y="2788335"/>
            <a:ext cx="110639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(pos=11)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Freeform 41">
            <a:extLst>
              <a:ext uri="{FF2B5EF4-FFF2-40B4-BE49-F238E27FC236}">
                <a16:creationId xmlns:a16="http://schemas.microsoft.com/office/drawing/2014/main" id="{1D091D0D-3E4A-92DD-E346-94F51F41A73E}"/>
              </a:ext>
            </a:extLst>
          </p:cNvPr>
          <p:cNvSpPr/>
          <p:nvPr/>
        </p:nvSpPr>
        <p:spPr>
          <a:xfrm>
            <a:off x="2062839" y="2163931"/>
            <a:ext cx="1552663" cy="1117391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1" name="Freeform 45">
            <a:extLst>
              <a:ext uri="{FF2B5EF4-FFF2-40B4-BE49-F238E27FC236}">
                <a16:creationId xmlns:a16="http://schemas.microsoft.com/office/drawing/2014/main" id="{05498A1C-2D12-1C54-AE08-F30A6F3EA6F3}"/>
              </a:ext>
            </a:extLst>
          </p:cNvPr>
          <p:cNvSpPr/>
          <p:nvPr/>
        </p:nvSpPr>
        <p:spPr>
          <a:xfrm>
            <a:off x="5461001" y="2212765"/>
            <a:ext cx="1387344" cy="1102725"/>
          </a:xfrm>
          <a:custGeom>
            <a:avLst/>
            <a:gdLst>
              <a:gd name="connsiteX0" fmla="*/ 554848 w 1504809"/>
              <a:gd name="connsiteY0" fmla="*/ 3503 h 1323270"/>
              <a:gd name="connsiteX1" fmla="*/ 97648 w 1504809"/>
              <a:gd name="connsiteY1" fmla="*/ 98096 h 1323270"/>
              <a:gd name="connsiteX2" fmla="*/ 3055 w 1504809"/>
              <a:gd name="connsiteY2" fmla="*/ 760248 h 1323270"/>
              <a:gd name="connsiteX3" fmla="*/ 160710 w 1504809"/>
              <a:gd name="connsiteY3" fmla="*/ 1233213 h 1323270"/>
              <a:gd name="connsiteX4" fmla="*/ 1201235 w 1504809"/>
              <a:gd name="connsiteY4" fmla="*/ 1264744 h 1323270"/>
              <a:gd name="connsiteX5" fmla="*/ 1500779 w 1504809"/>
              <a:gd name="connsiteY5" fmla="*/ 602593 h 1323270"/>
              <a:gd name="connsiteX6" fmla="*/ 1043579 w 1504809"/>
              <a:gd name="connsiteY6" fmla="*/ 98096 h 1323270"/>
              <a:gd name="connsiteX7" fmla="*/ 554848 w 1504809"/>
              <a:gd name="connsiteY7" fmla="*/ 3503 h 1323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4809" h="1323270">
                <a:moveTo>
                  <a:pt x="554848" y="3503"/>
                </a:moveTo>
                <a:cubicBezTo>
                  <a:pt x="397193" y="3503"/>
                  <a:pt x="189613" y="-28028"/>
                  <a:pt x="97648" y="98096"/>
                </a:cubicBezTo>
                <a:cubicBezTo>
                  <a:pt x="5683" y="224220"/>
                  <a:pt x="-7455" y="571062"/>
                  <a:pt x="3055" y="760248"/>
                </a:cubicBezTo>
                <a:cubicBezTo>
                  <a:pt x="13565" y="949434"/>
                  <a:pt x="-38987" y="1149130"/>
                  <a:pt x="160710" y="1233213"/>
                </a:cubicBezTo>
                <a:cubicBezTo>
                  <a:pt x="360407" y="1317296"/>
                  <a:pt x="977890" y="1369847"/>
                  <a:pt x="1201235" y="1264744"/>
                </a:cubicBezTo>
                <a:cubicBezTo>
                  <a:pt x="1424580" y="1159641"/>
                  <a:pt x="1527055" y="797034"/>
                  <a:pt x="1500779" y="602593"/>
                </a:cubicBezTo>
                <a:cubicBezTo>
                  <a:pt x="1474503" y="408152"/>
                  <a:pt x="1201234" y="197944"/>
                  <a:pt x="1043579" y="98096"/>
                </a:cubicBezTo>
                <a:cubicBezTo>
                  <a:pt x="885924" y="-1752"/>
                  <a:pt x="712503" y="3503"/>
                  <a:pt x="554848" y="3503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2" name="Text Box 16">
            <a:extLst>
              <a:ext uri="{FF2B5EF4-FFF2-40B4-BE49-F238E27FC236}">
                <a16:creationId xmlns:a16="http://schemas.microsoft.com/office/drawing/2014/main" id="{686BA129-D5A7-0BC2-8854-B9BE58AA6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3746500"/>
            <a:ext cx="4558573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0000" tIns="0" rIns="60000" bIns="30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333" i="0" dirty="0">
                <a:latin typeface="Eras Medium ITC" pitchFamily="34" charset="0"/>
              </a:rPr>
              <a:t>Will Server1 show X in front of Y, and Server2 show Y in front of X?</a:t>
            </a:r>
          </a:p>
        </p:txBody>
      </p:sp>
      <p:cxnSp>
        <p:nvCxnSpPr>
          <p:cNvPr id="33" name="Straight Connector 63">
            <a:extLst>
              <a:ext uri="{FF2B5EF4-FFF2-40B4-BE49-F238E27FC236}">
                <a16:creationId xmlns:a16="http://schemas.microsoft.com/office/drawing/2014/main" id="{EA016F85-18DC-D5F4-FD65-41908B9C44F0}"/>
              </a:ext>
            </a:extLst>
          </p:cNvPr>
          <p:cNvCxnSpPr/>
          <p:nvPr/>
        </p:nvCxnSpPr>
        <p:spPr>
          <a:xfrm flipH="1" flipV="1">
            <a:off x="2678000" y="3363310"/>
            <a:ext cx="1" cy="363237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64">
            <a:extLst>
              <a:ext uri="{FF2B5EF4-FFF2-40B4-BE49-F238E27FC236}">
                <a16:creationId xmlns:a16="http://schemas.microsoft.com/office/drawing/2014/main" id="{A8DEA861-4105-F3F1-3E41-70D93BEDA431}"/>
              </a:ext>
            </a:extLst>
          </p:cNvPr>
          <p:cNvCxnSpPr/>
          <p:nvPr/>
        </p:nvCxnSpPr>
        <p:spPr>
          <a:xfrm flipV="1">
            <a:off x="6121037" y="3363310"/>
            <a:ext cx="0" cy="363237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16">
            <a:extLst>
              <a:ext uri="{FF2B5EF4-FFF2-40B4-BE49-F238E27FC236}">
                <a16:creationId xmlns:a16="http://schemas.microsoft.com/office/drawing/2014/main" id="{D181995B-CC85-FB4D-ED13-F3CBA3CBD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102" y="4909164"/>
            <a:ext cx="5803368" cy="3231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tIns="0" bIns="0" anchor="ctr" anchorCtr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pPr algn="ctr"/>
            <a:r>
              <a:rPr lang="en-US" altLang="zh-CN" sz="2333" b="1" dirty="0"/>
              <a:t>Challenge: how to decide the ordering? </a:t>
            </a:r>
            <a:endParaRPr lang="en-US" altLang="zh-CN" sz="2333" dirty="0"/>
          </a:p>
        </p:txBody>
      </p:sp>
      <p:cxnSp>
        <p:nvCxnSpPr>
          <p:cNvPr id="36" name="Straight Connector 66">
            <a:extLst>
              <a:ext uri="{FF2B5EF4-FFF2-40B4-BE49-F238E27FC236}">
                <a16:creationId xmlns:a16="http://schemas.microsoft.com/office/drawing/2014/main" id="{C0BBBE79-16BF-5181-74D7-0A0D347B4124}"/>
              </a:ext>
            </a:extLst>
          </p:cNvPr>
          <p:cNvCxnSpPr/>
          <p:nvPr/>
        </p:nvCxnSpPr>
        <p:spPr>
          <a:xfrm>
            <a:off x="4381500" y="4483956"/>
            <a:ext cx="0" cy="405544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655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  <p:bldP spid="22" grpId="0"/>
      <p:bldP spid="23" grpId="0"/>
      <p:bldP spid="24" grpId="0"/>
      <p:bldP spid="28" grpId="0"/>
      <p:bldP spid="29" grpId="0"/>
      <p:bldP spid="30" grpId="0" animBg="1"/>
      <p:bldP spid="31" grpId="0" animBg="1"/>
      <p:bldP spid="32" grpId="0" animBg="1"/>
      <p:bldP spid="35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BD0E8-F579-CA6B-E5A1-51EF0B025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B09D91-A9B7-4CAA-25AB-887C6C75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" altLang="zh-CN" dirty="0"/>
              <a:t>Solution: deterministic sort all posts upon syncing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F81BCE-954C-8928-BC0A-FEF7D789E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107" y="1107854"/>
            <a:ext cx="8928985" cy="2592288"/>
          </a:xfrm>
        </p:spPr>
        <p:txBody>
          <a:bodyPr/>
          <a:lstStyle/>
          <a:p>
            <a:r>
              <a:rPr kumimoji="1" lang="en" altLang="zh-CN" dirty="0"/>
              <a:t>Syncing: ensure both nodes have the same updates in log</a:t>
            </a:r>
          </a:p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the same order</a:t>
            </a:r>
            <a:endParaRPr kumimoji="1" lang="en-US" altLang="zh-CN" dirty="0"/>
          </a:p>
          <a:p>
            <a:r>
              <a:rPr kumimoji="1" lang="en-US" altLang="zh-CN" dirty="0"/>
              <a:t>Re-apply sorted updates after the sync; overwrite existing content if necessary 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451185-9CC1-2029-771A-0E51A742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67F3B524-FF57-F7FD-8AA6-F4BEA7682004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CD726B8C-699F-3D97-726C-2AA690A9115E}"/>
              </a:ext>
            </a:extLst>
          </p:cNvPr>
          <p:cNvSpPr/>
          <p:nvPr/>
        </p:nvSpPr>
        <p:spPr>
          <a:xfrm>
            <a:off x="2384404" y="3765393"/>
            <a:ext cx="761748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8AC0A7FF-6030-8033-067A-B4B9F190305F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9E8AD18C-793B-1345-9835-D5A7072322AC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99EB7EDD-2D7E-02A0-8052-9C3D876EA48B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D33DF053-92B5-5504-E48B-C3F7913C14F6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80ACC68-F945-CC10-2E63-72EBF94BD76C}"/>
              </a:ext>
            </a:extLst>
          </p:cNvPr>
          <p:cNvCxnSpPr>
            <a:cxnSpLocks/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BE954799-6D77-D0B1-4976-F708597D4AB5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F8AADD7D-5B38-3E89-1CFB-99B8698AFAD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16C1F80D-25F0-42E6-0429-F18C2183C31B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8F31367E-DBC5-9A99-2AE7-9DF69E91C2BC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3C28BD22-07BA-CC4E-9C45-61A172F5667E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A8C27AD7-FC6C-693E-627B-8798C66CE374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79D7AE49-52AD-8F79-AA27-24248BE92160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162D5DA0-678E-ED5D-2398-9CAE088CB0A7}"/>
              </a:ext>
            </a:extLst>
          </p:cNvPr>
          <p:cNvSpPr/>
          <p:nvPr/>
        </p:nvSpPr>
        <p:spPr>
          <a:xfrm>
            <a:off x="1244704" y="4398688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1C567705-82A6-919E-8769-BC9EF1016103}"/>
              </a:ext>
            </a:extLst>
          </p:cNvPr>
          <p:cNvSpPr/>
          <p:nvPr/>
        </p:nvSpPr>
        <p:spPr>
          <a:xfrm>
            <a:off x="1225936" y="4778763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17C121E8-A634-E94A-6904-246C98F82BFB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B3D99205-8941-1F00-584C-6B016F74F90F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566B187C-DA50-D80D-06DE-4597AC015F75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B991E3AF-77CB-F45E-3B57-1467580B3D26}"/>
              </a:ext>
            </a:extLst>
          </p:cNvPr>
          <p:cNvSpPr/>
          <p:nvPr/>
        </p:nvSpPr>
        <p:spPr>
          <a:xfrm>
            <a:off x="7098479" y="4408930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49412004-2C35-935B-90A8-4C2FFEE00B99}"/>
              </a:ext>
            </a:extLst>
          </p:cNvPr>
          <p:cNvSpPr/>
          <p:nvPr/>
        </p:nvSpPr>
        <p:spPr>
          <a:xfrm>
            <a:off x="7098479" y="4782273"/>
            <a:ext cx="69281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63DE1A6-51B0-B205-CC43-D0F36CB3573E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1A34D1F5-2E93-0F5F-7D84-F4B4FE24B58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0303CCDF-1909-57A8-501D-F72C34964F75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17B86EA0-FBEA-6B75-0EBF-7C80288278F6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867600C-14F2-6055-DCF2-33936B0C916C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5ED499C3-96D5-44EC-25B7-FE9D27CF1BA4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CFCFF66E-4C11-31E1-52E9-A1F09D1B0F3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7BB874A7-5122-8DEF-CE79-AA0018C8E059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1">
            <a:extLst>
              <a:ext uri="{FF2B5EF4-FFF2-40B4-BE49-F238E27FC236}">
                <a16:creationId xmlns:a16="http://schemas.microsoft.com/office/drawing/2014/main" id="{5A28E7B1-B9D2-8FD0-05FE-69A191C75B24}"/>
              </a:ext>
            </a:extLst>
          </p:cNvPr>
          <p:cNvSpPr/>
          <p:nvPr/>
        </p:nvSpPr>
        <p:spPr>
          <a:xfrm>
            <a:off x="2993355" y="4387236"/>
            <a:ext cx="34817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2">
            <a:extLst>
              <a:ext uri="{FF2B5EF4-FFF2-40B4-BE49-F238E27FC236}">
                <a16:creationId xmlns:a16="http://schemas.microsoft.com/office/drawing/2014/main" id="{08A66638-71CD-FEA9-9AC3-6A78C697982A}"/>
              </a:ext>
            </a:extLst>
          </p:cNvPr>
          <p:cNvSpPr/>
          <p:nvPr/>
        </p:nvSpPr>
        <p:spPr>
          <a:xfrm>
            <a:off x="2988598" y="4758776"/>
            <a:ext cx="28725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1" name="Rectangle 31">
            <a:extLst>
              <a:ext uri="{FF2B5EF4-FFF2-40B4-BE49-F238E27FC236}">
                <a16:creationId xmlns:a16="http://schemas.microsoft.com/office/drawing/2014/main" id="{8D15BE88-F02B-24F6-FFFA-4483489810C6}"/>
              </a:ext>
            </a:extLst>
          </p:cNvPr>
          <p:cNvSpPr/>
          <p:nvPr/>
        </p:nvSpPr>
        <p:spPr>
          <a:xfrm>
            <a:off x="6453035" y="4450538"/>
            <a:ext cx="30008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2" name="Rectangle 32">
            <a:extLst>
              <a:ext uri="{FF2B5EF4-FFF2-40B4-BE49-F238E27FC236}">
                <a16:creationId xmlns:a16="http://schemas.microsoft.com/office/drawing/2014/main" id="{934A3C84-D3A6-99E2-43CE-7E308A84ED30}"/>
              </a:ext>
            </a:extLst>
          </p:cNvPr>
          <p:cNvSpPr/>
          <p:nvPr/>
        </p:nvSpPr>
        <p:spPr>
          <a:xfrm>
            <a:off x="6468627" y="4822078"/>
            <a:ext cx="287259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3" name="任意形状 72">
            <a:extLst>
              <a:ext uri="{FF2B5EF4-FFF2-40B4-BE49-F238E27FC236}">
                <a16:creationId xmlns:a16="http://schemas.microsoft.com/office/drawing/2014/main" id="{70C63D33-35F0-EF9B-E1E3-5E5B35771894}"/>
              </a:ext>
            </a:extLst>
          </p:cNvPr>
          <p:cNvSpPr/>
          <p:nvPr/>
        </p:nvSpPr>
        <p:spPr>
          <a:xfrm>
            <a:off x="1888177" y="4702629"/>
            <a:ext cx="475013" cy="178271"/>
          </a:xfrm>
          <a:custGeom>
            <a:avLst/>
            <a:gdLst>
              <a:gd name="connsiteX0" fmla="*/ 0 w 475013"/>
              <a:gd name="connsiteY0" fmla="*/ 23750 h 178271"/>
              <a:gd name="connsiteX1" fmla="*/ 201880 w 475013"/>
              <a:gd name="connsiteY1" fmla="*/ 178129 h 178271"/>
              <a:gd name="connsiteX2" fmla="*/ 475013 w 475013"/>
              <a:gd name="connsiteY2" fmla="*/ 0 h 17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5013" h="178271">
                <a:moveTo>
                  <a:pt x="0" y="23750"/>
                </a:moveTo>
                <a:cubicBezTo>
                  <a:pt x="61355" y="102918"/>
                  <a:pt x="122711" y="182087"/>
                  <a:pt x="201880" y="178129"/>
                </a:cubicBezTo>
                <a:cubicBezTo>
                  <a:pt x="281049" y="174171"/>
                  <a:pt x="378031" y="87085"/>
                  <a:pt x="47501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任意形状 73">
            <a:extLst>
              <a:ext uri="{FF2B5EF4-FFF2-40B4-BE49-F238E27FC236}">
                <a16:creationId xmlns:a16="http://schemas.microsoft.com/office/drawing/2014/main" id="{00289738-5993-4544-09BB-A3F098F60788}"/>
              </a:ext>
            </a:extLst>
          </p:cNvPr>
          <p:cNvSpPr/>
          <p:nvPr/>
        </p:nvSpPr>
        <p:spPr>
          <a:xfrm>
            <a:off x="6673932" y="4643252"/>
            <a:ext cx="558141" cy="166926"/>
          </a:xfrm>
          <a:custGeom>
            <a:avLst/>
            <a:gdLst>
              <a:gd name="connsiteX0" fmla="*/ 558141 w 558141"/>
              <a:gd name="connsiteY0" fmla="*/ 0 h 166926"/>
              <a:gd name="connsiteX1" fmla="*/ 308759 w 558141"/>
              <a:gd name="connsiteY1" fmla="*/ 166254 h 166926"/>
              <a:gd name="connsiteX2" fmla="*/ 0 w 558141"/>
              <a:gd name="connsiteY2" fmla="*/ 47501 h 166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8141" h="166926">
                <a:moveTo>
                  <a:pt x="558141" y="0"/>
                </a:moveTo>
                <a:cubicBezTo>
                  <a:pt x="479961" y="79168"/>
                  <a:pt x="401782" y="158337"/>
                  <a:pt x="308759" y="166254"/>
                </a:cubicBezTo>
                <a:cubicBezTo>
                  <a:pt x="215736" y="174171"/>
                  <a:pt x="107868" y="110836"/>
                  <a:pt x="0" y="47501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5" name="任意形状 74">
            <a:extLst>
              <a:ext uri="{FF2B5EF4-FFF2-40B4-BE49-F238E27FC236}">
                <a16:creationId xmlns:a16="http://schemas.microsoft.com/office/drawing/2014/main" id="{5AACE546-C17D-43B7-2765-9FD4353BA3B6}"/>
              </a:ext>
            </a:extLst>
          </p:cNvPr>
          <p:cNvSpPr/>
          <p:nvPr/>
        </p:nvSpPr>
        <p:spPr>
          <a:xfrm>
            <a:off x="6495803" y="5023262"/>
            <a:ext cx="641267" cy="287119"/>
          </a:xfrm>
          <a:custGeom>
            <a:avLst/>
            <a:gdLst>
              <a:gd name="connsiteX0" fmla="*/ 641267 w 641267"/>
              <a:gd name="connsiteY0" fmla="*/ 0 h 287119"/>
              <a:gd name="connsiteX1" fmla="*/ 475013 w 641267"/>
              <a:gd name="connsiteY1" fmla="*/ 285008 h 287119"/>
              <a:gd name="connsiteX2" fmla="*/ 0 w 641267"/>
              <a:gd name="connsiteY2" fmla="*/ 106878 h 28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7" h="287119">
                <a:moveTo>
                  <a:pt x="641267" y="0"/>
                </a:moveTo>
                <a:cubicBezTo>
                  <a:pt x="611579" y="133597"/>
                  <a:pt x="581891" y="267195"/>
                  <a:pt x="475013" y="285008"/>
                </a:cubicBezTo>
                <a:cubicBezTo>
                  <a:pt x="368135" y="302821"/>
                  <a:pt x="184067" y="204849"/>
                  <a:pt x="0" y="10687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993296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4AC02-612F-361B-A904-504FEB687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9CE294-2AD4-46A2-6A2F-20990ED92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notes on the ordering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8E2D37-5C86-C485-BD05-B2C972B49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The sort key is important!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Possible candidates </a:t>
            </a:r>
          </a:p>
          <a:p>
            <a:pPr marL="702900" lvl="1" indent="-342900">
              <a:buAutoNum type="arabicPeriod"/>
            </a:pPr>
            <a:r>
              <a:rPr kumimoji="1" lang="en-US" altLang="zh-CN" dirty="0"/>
              <a:t>Lamport clock </a:t>
            </a:r>
          </a:p>
          <a:p>
            <a:pPr marL="702900" lvl="1" indent="-342900">
              <a:buAutoNum type="arabicPeriod"/>
            </a:pPr>
            <a:r>
              <a:rPr kumimoji="1" lang="en-US" altLang="zh-CN" dirty="0"/>
              <a:t>Vector clock </a:t>
            </a:r>
          </a:p>
          <a:p>
            <a:pPr marL="702900" lvl="1" indent="-342900">
              <a:buAutoNum type="arabicPeriod"/>
            </a:pPr>
            <a:r>
              <a:rPr kumimoji="1" lang="en-US" altLang="zh-CN" dirty="0"/>
              <a:t>Physical clock (?)</a:t>
            </a:r>
          </a:p>
          <a:p>
            <a:r>
              <a:rPr kumimoji="1" lang="en-US" altLang="zh-CN" dirty="0"/>
              <a:t>We need to understand the trade-off between these methods </a:t>
            </a:r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DFADC5-6DAD-E902-7B03-51828885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9180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D351-1B71-ACFE-63A2-988FAB588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2D707-05C5-CAA6-785A-6A9043AC0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Choosing a stronger consistency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8579BE-6FF7-5858-990A-FCB2A6CB8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95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F3EAB82A-0655-9E26-D1F9-EE6DD7A18907}"/>
              </a:ext>
            </a:extLst>
          </p:cNvPr>
          <p:cNvCxnSpPr/>
          <p:nvPr/>
        </p:nvCxnSpPr>
        <p:spPr>
          <a:xfrm>
            <a:off x="-289048" y="3001516"/>
            <a:ext cx="943304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E7B2376C-1D6C-60C9-098C-7C3421B7B3CA}"/>
              </a:ext>
            </a:extLst>
          </p:cNvPr>
          <p:cNvSpPr>
            <a:spLocks noChangeAspect="1"/>
          </p:cNvSpPr>
          <p:nvPr/>
        </p:nvSpPr>
        <p:spPr>
          <a:xfrm>
            <a:off x="97160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5E76EE8-A558-FEBD-145B-C9D5C7233964}"/>
              </a:ext>
            </a:extLst>
          </p:cNvPr>
          <p:cNvSpPr>
            <a:spLocks noChangeAspect="1"/>
          </p:cNvSpPr>
          <p:nvPr/>
        </p:nvSpPr>
        <p:spPr>
          <a:xfrm>
            <a:off x="493204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DFC6EB5-A0DE-7591-AD75-B395BC078E8D}"/>
              </a:ext>
            </a:extLst>
          </p:cNvPr>
          <p:cNvSpPr/>
          <p:nvPr/>
        </p:nvSpPr>
        <p:spPr>
          <a:xfrm>
            <a:off x="4427984" y="2311775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Sequential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1B61707-462F-2A54-9483-6759F96AB0F9}"/>
              </a:ext>
            </a:extLst>
          </p:cNvPr>
          <p:cNvSpPr/>
          <p:nvPr/>
        </p:nvSpPr>
        <p:spPr>
          <a:xfrm>
            <a:off x="457774" y="342475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Eventual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A274E97D-49C0-3EB8-F5F3-F803284D350E}"/>
              </a:ext>
            </a:extLst>
          </p:cNvPr>
          <p:cNvCxnSpPr>
            <a:cxnSpLocks/>
          </p:cNvCxnSpPr>
          <p:nvPr/>
        </p:nvCxnSpPr>
        <p:spPr>
          <a:xfrm>
            <a:off x="1942755" y="4585692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DB258464-70F0-68AA-D6A6-C8670B60109D}"/>
              </a:ext>
            </a:extLst>
          </p:cNvPr>
          <p:cNvSpPr/>
          <p:nvPr/>
        </p:nvSpPr>
        <p:spPr>
          <a:xfrm>
            <a:off x="6628051" y="4400282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Easy to use</a:t>
            </a: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8D8756D3-8113-4448-F3D4-5E726AF401B8}"/>
              </a:ext>
            </a:extLst>
          </p:cNvPr>
          <p:cNvCxnSpPr>
            <a:cxnSpLocks/>
          </p:cNvCxnSpPr>
          <p:nvPr/>
        </p:nvCxnSpPr>
        <p:spPr>
          <a:xfrm flipH="1">
            <a:off x="3468183" y="1705372"/>
            <a:ext cx="3570073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09AC3064-BB12-2320-A4AB-A361CE81CA25}"/>
              </a:ext>
            </a:extLst>
          </p:cNvPr>
          <p:cNvSpPr/>
          <p:nvPr/>
        </p:nvSpPr>
        <p:spPr>
          <a:xfrm>
            <a:off x="1007180" y="1347072"/>
            <a:ext cx="2377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Better performance/</a:t>
            </a:r>
          </a:p>
          <a:p>
            <a:r>
              <a:rPr kumimoji="1" lang="en-US" altLang="zh-CN" b="1" dirty="0"/>
              <a:t>Fault tolerance 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0CC9C0E-5180-7C83-17F1-4BBA950B2089}"/>
              </a:ext>
            </a:extLst>
          </p:cNvPr>
          <p:cNvSpPr>
            <a:spLocks noChangeAspect="1"/>
          </p:cNvSpPr>
          <p:nvPr/>
        </p:nvSpPr>
        <p:spPr>
          <a:xfrm>
            <a:off x="7670796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55B33AD-8543-C52D-5BCA-5E9367B8FC38}"/>
              </a:ext>
            </a:extLst>
          </p:cNvPr>
          <p:cNvSpPr/>
          <p:nvPr/>
        </p:nvSpPr>
        <p:spPr>
          <a:xfrm>
            <a:off x="7413450" y="232650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Strict 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3BAE558-E179-4CEE-3528-50817937E117}"/>
              </a:ext>
            </a:extLst>
          </p:cNvPr>
          <p:cNvSpPr>
            <a:spLocks noChangeAspect="1"/>
          </p:cNvSpPr>
          <p:nvPr/>
        </p:nvSpPr>
        <p:spPr>
          <a:xfrm>
            <a:off x="2164363" y="286377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C1F15BA-B467-BFA2-3F84-5523915B4D46}"/>
              </a:ext>
            </a:extLst>
          </p:cNvPr>
          <p:cNvSpPr/>
          <p:nvPr/>
        </p:nvSpPr>
        <p:spPr>
          <a:xfrm>
            <a:off x="1942755" y="342481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Casual 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2BEA4529-FFC0-96FD-252C-0EADA4034B29}"/>
              </a:ext>
            </a:extLst>
          </p:cNvPr>
          <p:cNvSpPr txBox="1">
            <a:spLocks/>
          </p:cNvSpPr>
          <p:nvPr/>
        </p:nvSpPr>
        <p:spPr>
          <a:xfrm>
            <a:off x="302840" y="4800997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Osaka" panose="020B0600000000000000" pitchFamily="34" charset="-128"/>
                <a:ea typeface="+mj-ea"/>
                <a:cs typeface="Osaka" panose="020B0600000000000000" pitchFamily="34" charset="-128"/>
              </a:defRPr>
            </a:lvl1pPr>
          </a:lstStyle>
          <a:p>
            <a:pPr algn="ctr"/>
            <a:r>
              <a:rPr lang="en" altLang="zh-CN" dirty="0">
                <a:latin typeface="+mj-lt"/>
              </a:rPr>
              <a:t>Note that many other models exists 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77287A6-4C53-F043-0049-CAE60B7582A5}"/>
              </a:ext>
            </a:extLst>
          </p:cNvPr>
          <p:cNvSpPr>
            <a:spLocks noChangeAspect="1"/>
          </p:cNvSpPr>
          <p:nvPr/>
        </p:nvSpPr>
        <p:spPr>
          <a:xfrm>
            <a:off x="6193039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3D85493-010C-E7FE-D743-0CA740E9A50A}"/>
              </a:ext>
            </a:extLst>
          </p:cNvPr>
          <p:cNvSpPr/>
          <p:nvPr/>
        </p:nvSpPr>
        <p:spPr>
          <a:xfrm>
            <a:off x="5728471" y="3430520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Linearizability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B066EFA-102D-E797-868C-9667C9C7783B}"/>
              </a:ext>
            </a:extLst>
          </p:cNvPr>
          <p:cNvSpPr/>
          <p:nvPr/>
        </p:nvSpPr>
        <p:spPr>
          <a:xfrm>
            <a:off x="3967665" y="2234620"/>
            <a:ext cx="4719135" cy="195035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246459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3BAFC0-CB9C-AA1B-8A32-30ED8121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a strong consistency model presents?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4CCEFD-5ECC-A396-E91B-4FF81D7B9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32" y="1033277"/>
            <a:ext cx="8939336" cy="2016224"/>
          </a:xfrm>
        </p:spPr>
        <p:txBody>
          <a:bodyPr/>
          <a:lstStyle/>
          <a:p>
            <a:r>
              <a:rPr kumimoji="1" lang="en-US" altLang="zh-CN" dirty="0"/>
              <a:t>From a developer’s perspective </a:t>
            </a:r>
          </a:p>
          <a:p>
            <a:pPr lvl="1"/>
            <a:r>
              <a:rPr kumimoji="1" lang="en-US" altLang="zh-CN" dirty="0"/>
              <a:t>Everything has one copy </a:t>
            </a:r>
          </a:p>
          <a:p>
            <a:pPr lvl="1"/>
            <a:r>
              <a:rPr kumimoji="1" lang="en-US" altLang="zh-CN" dirty="0"/>
              <a:t>The overall operations executed by the system corresponds to a </a:t>
            </a:r>
            <a:r>
              <a:rPr kumimoji="1" lang="en-US" altLang="zh-CN" b="1" dirty="0">
                <a:solidFill>
                  <a:srgbClr val="C00000"/>
                </a:solidFill>
              </a:rPr>
              <a:t>serial execution 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4E0E0C-F171-D8EB-B221-A6435F7AB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96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73618126-477B-B010-D081-46518D4D8524}"/>
              </a:ext>
            </a:extLst>
          </p:cNvPr>
          <p:cNvCxnSpPr>
            <a:cxnSpLocks/>
          </p:cNvCxnSpPr>
          <p:nvPr/>
        </p:nvCxnSpPr>
        <p:spPr>
          <a:xfrm>
            <a:off x="4377696" y="4935911"/>
            <a:ext cx="204842" cy="42305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51995563-3704-86BD-7078-5F073A855DC1}"/>
              </a:ext>
            </a:extLst>
          </p:cNvPr>
          <p:cNvCxnSpPr>
            <a:cxnSpLocks/>
          </p:cNvCxnSpPr>
          <p:nvPr/>
        </p:nvCxnSpPr>
        <p:spPr>
          <a:xfrm flipV="1">
            <a:off x="4736287" y="4886653"/>
            <a:ext cx="256316" cy="4988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C5448361-F0A3-DAB6-8D96-36ADE5CB40C8}"/>
              </a:ext>
            </a:extLst>
          </p:cNvPr>
          <p:cNvCxnSpPr/>
          <p:nvPr/>
        </p:nvCxnSpPr>
        <p:spPr>
          <a:xfrm>
            <a:off x="-175253" y="4359078"/>
            <a:ext cx="94952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4C92EF5B-3281-1729-4661-ABD3F174DCC8}"/>
              </a:ext>
            </a:extLst>
          </p:cNvPr>
          <p:cNvCxnSpPr/>
          <p:nvPr/>
        </p:nvCxnSpPr>
        <p:spPr>
          <a:xfrm>
            <a:off x="976875" y="3011317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DF9765B4-5CBD-D128-2DFF-13976AE67879}"/>
              </a:ext>
            </a:extLst>
          </p:cNvPr>
          <p:cNvSpPr txBox="1"/>
          <p:nvPr/>
        </p:nvSpPr>
        <p:spPr>
          <a:xfrm>
            <a:off x="8055691" y="2826651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10" name="Can 10">
            <a:extLst>
              <a:ext uri="{FF2B5EF4-FFF2-40B4-BE49-F238E27FC236}">
                <a16:creationId xmlns:a16="http://schemas.microsoft.com/office/drawing/2014/main" id="{EB31DEFE-2879-D25E-1C4F-D7D3E6F5BC37}"/>
              </a:ext>
            </a:extLst>
          </p:cNvPr>
          <p:cNvSpPr/>
          <p:nvPr/>
        </p:nvSpPr>
        <p:spPr>
          <a:xfrm>
            <a:off x="721875" y="3155333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81C357EB-7E72-A548-ED57-99BA6A5E8235}"/>
              </a:ext>
            </a:extLst>
          </p:cNvPr>
          <p:cNvSpPr/>
          <p:nvPr/>
        </p:nvSpPr>
        <p:spPr>
          <a:xfrm>
            <a:off x="721875" y="3659391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3098FA5-6A06-BFDB-9912-EC511FCBB7C2}"/>
              </a:ext>
            </a:extLst>
          </p:cNvPr>
          <p:cNvSpPr txBox="1"/>
          <p:nvPr/>
        </p:nvSpPr>
        <p:spPr>
          <a:xfrm>
            <a:off x="595491" y="4050821"/>
            <a:ext cx="2181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Replicated list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11192F4-5F25-A09D-7FA0-B4BAA8621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083" y="2826651"/>
            <a:ext cx="409684" cy="40968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68C678B-632E-36BB-DBFA-512395DBA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279" y="3920083"/>
            <a:ext cx="418976" cy="418976"/>
          </a:xfrm>
          <a:prstGeom prst="rect">
            <a:avLst/>
          </a:prstGeom>
        </p:spPr>
      </p:pic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AF2BE9B7-11AD-D60A-D2EE-FAF76F2B2F8C}"/>
              </a:ext>
            </a:extLst>
          </p:cNvPr>
          <p:cNvCxnSpPr>
            <a:cxnSpLocks/>
          </p:cNvCxnSpPr>
          <p:nvPr/>
        </p:nvCxnSpPr>
        <p:spPr>
          <a:xfrm>
            <a:off x="3156346" y="3212718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060FDACC-BFE9-E01A-077C-E228F349A6F8}"/>
              </a:ext>
            </a:extLst>
          </p:cNvPr>
          <p:cNvSpPr/>
          <p:nvPr/>
        </p:nvSpPr>
        <p:spPr>
          <a:xfrm>
            <a:off x="595491" y="3087821"/>
            <a:ext cx="957448" cy="1039710"/>
          </a:xfrm>
          <a:prstGeom prst="rect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BB691F7-A355-8C54-BD49-8AA7C1C1357C}"/>
              </a:ext>
            </a:extLst>
          </p:cNvPr>
          <p:cNvSpPr txBox="1"/>
          <p:nvPr/>
        </p:nvSpPr>
        <p:spPr>
          <a:xfrm>
            <a:off x="1358259" y="3461680"/>
            <a:ext cx="15747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The system</a:t>
            </a:r>
            <a:endParaRPr lang="zh-CN" altLang="en-US" dirty="0"/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DA41A620-8E4F-4774-EE3B-F6E33AA0E6E3}"/>
              </a:ext>
            </a:extLst>
          </p:cNvPr>
          <p:cNvCxnSpPr>
            <a:stCxn id="17" idx="3"/>
          </p:cNvCxnSpPr>
          <p:nvPr/>
        </p:nvCxnSpPr>
        <p:spPr>
          <a:xfrm>
            <a:off x="2933030" y="3646346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424477C5-9E64-C564-3A79-3D52D5027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409" y="2280452"/>
            <a:ext cx="460403" cy="460403"/>
          </a:xfrm>
          <a:prstGeom prst="rect">
            <a:avLst/>
          </a:prstGeom>
        </p:spPr>
      </p:pic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2EF656AF-A091-6594-9507-2E1DA6E61A26}"/>
              </a:ext>
            </a:extLst>
          </p:cNvPr>
          <p:cNvCxnSpPr>
            <a:cxnSpLocks/>
          </p:cNvCxnSpPr>
          <p:nvPr/>
        </p:nvCxnSpPr>
        <p:spPr>
          <a:xfrm>
            <a:off x="3628554" y="2764069"/>
            <a:ext cx="372657" cy="81414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B6EE91CE-6B60-29ED-FEB1-DD4F303BFBC1}"/>
              </a:ext>
            </a:extLst>
          </p:cNvPr>
          <p:cNvCxnSpPr>
            <a:cxnSpLocks/>
          </p:cNvCxnSpPr>
          <p:nvPr/>
        </p:nvCxnSpPr>
        <p:spPr>
          <a:xfrm flipV="1">
            <a:off x="3468255" y="3727528"/>
            <a:ext cx="377548" cy="498041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AF32E514-65C8-1634-20B1-621A796ABC4F}"/>
              </a:ext>
            </a:extLst>
          </p:cNvPr>
          <p:cNvCxnSpPr>
            <a:cxnSpLocks/>
          </p:cNvCxnSpPr>
          <p:nvPr/>
        </p:nvCxnSpPr>
        <p:spPr>
          <a:xfrm>
            <a:off x="4933907" y="3731205"/>
            <a:ext cx="435419" cy="490685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1092CA6A-DAB1-5AA6-C7E7-F3652C4BDF02}"/>
              </a:ext>
            </a:extLst>
          </p:cNvPr>
          <p:cNvCxnSpPr>
            <a:cxnSpLocks/>
          </p:cNvCxnSpPr>
          <p:nvPr/>
        </p:nvCxnSpPr>
        <p:spPr>
          <a:xfrm flipV="1">
            <a:off x="5225894" y="2642500"/>
            <a:ext cx="460403" cy="100292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01209D17-50A6-3483-1EF0-84970BDBA609}"/>
              </a:ext>
            </a:extLst>
          </p:cNvPr>
          <p:cNvCxnSpPr>
            <a:cxnSpLocks/>
          </p:cNvCxnSpPr>
          <p:nvPr/>
        </p:nvCxnSpPr>
        <p:spPr>
          <a:xfrm flipV="1">
            <a:off x="5761119" y="3143964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9B1E1AFB-382C-3E93-BB64-7A045FC7A376}"/>
              </a:ext>
            </a:extLst>
          </p:cNvPr>
          <p:cNvSpPr txBox="1"/>
          <p:nvPr/>
        </p:nvSpPr>
        <p:spPr>
          <a:xfrm>
            <a:off x="5761119" y="3723337"/>
            <a:ext cx="2671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Reads/writes are executed concurrently</a:t>
            </a:r>
            <a:endParaRPr lang="zh-CN" altLang="en-US" dirty="0"/>
          </a:p>
        </p:txBody>
      </p:sp>
      <p:sp>
        <p:nvSpPr>
          <p:cNvPr id="26" name="下箭头 25">
            <a:extLst>
              <a:ext uri="{FF2B5EF4-FFF2-40B4-BE49-F238E27FC236}">
                <a16:creationId xmlns:a16="http://schemas.microsoft.com/office/drawing/2014/main" id="{2C71FCAC-0C63-626A-D548-532C00276D8C}"/>
              </a:ext>
            </a:extLst>
          </p:cNvPr>
          <p:cNvSpPr/>
          <p:nvPr/>
        </p:nvSpPr>
        <p:spPr>
          <a:xfrm>
            <a:off x="4074080" y="4081636"/>
            <a:ext cx="790365" cy="576064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7F07F34D-AC5C-8502-458E-5351901D8441}"/>
              </a:ext>
            </a:extLst>
          </p:cNvPr>
          <p:cNvCxnSpPr/>
          <p:nvPr/>
        </p:nvCxnSpPr>
        <p:spPr>
          <a:xfrm>
            <a:off x="930527" y="4695244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D9D757F5-8D98-8FD2-D135-378FC8A76623}"/>
              </a:ext>
            </a:extLst>
          </p:cNvPr>
          <p:cNvSpPr txBox="1"/>
          <p:nvPr/>
        </p:nvSpPr>
        <p:spPr>
          <a:xfrm>
            <a:off x="8047239" y="4465759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29" name="Can 10">
            <a:extLst>
              <a:ext uri="{FF2B5EF4-FFF2-40B4-BE49-F238E27FC236}">
                <a16:creationId xmlns:a16="http://schemas.microsoft.com/office/drawing/2014/main" id="{AE2E1A22-F284-6B95-03B9-F7E855D90F1B}"/>
              </a:ext>
            </a:extLst>
          </p:cNvPr>
          <p:cNvSpPr/>
          <p:nvPr/>
        </p:nvSpPr>
        <p:spPr>
          <a:xfrm>
            <a:off x="472819" y="5071075"/>
            <a:ext cx="58119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17165F3E-43BE-4728-E103-4C07B5C8DD3A}"/>
              </a:ext>
            </a:extLst>
          </p:cNvPr>
          <p:cNvCxnSpPr/>
          <p:nvPr/>
        </p:nvCxnSpPr>
        <p:spPr>
          <a:xfrm>
            <a:off x="2933029" y="5345922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CC80932E-2F88-CDDC-68D3-372C424FB8BB}"/>
              </a:ext>
            </a:extLst>
          </p:cNvPr>
          <p:cNvSpPr txBox="1"/>
          <p:nvPr/>
        </p:nvSpPr>
        <p:spPr>
          <a:xfrm>
            <a:off x="967597" y="5116633"/>
            <a:ext cx="2165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One</a:t>
            </a:r>
            <a:r>
              <a:rPr kumimoji="1" lang="en-US" altLang="zh-CN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logical</a:t>
            </a:r>
            <a:r>
              <a:rPr kumimoji="1" lang="en-US" altLang="zh-CN" dirty="0"/>
              <a:t> list</a:t>
            </a:r>
            <a:endParaRPr lang="zh-CN" altLang="en-US" dirty="0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F739A050-1CA7-168F-9D86-026D761974B6}"/>
              </a:ext>
            </a:extLst>
          </p:cNvPr>
          <p:cNvCxnSpPr>
            <a:cxnSpLocks/>
          </p:cNvCxnSpPr>
          <p:nvPr/>
        </p:nvCxnSpPr>
        <p:spPr>
          <a:xfrm>
            <a:off x="3328133" y="4935911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98359EDD-187E-1D1D-A88F-AFBBA6539217}"/>
              </a:ext>
            </a:extLst>
          </p:cNvPr>
          <p:cNvCxnSpPr>
            <a:cxnSpLocks/>
          </p:cNvCxnSpPr>
          <p:nvPr/>
        </p:nvCxnSpPr>
        <p:spPr>
          <a:xfrm flipV="1">
            <a:off x="3686724" y="4886653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50E27217-5D41-97B4-A7F2-85B659151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571" y="4710062"/>
            <a:ext cx="409684" cy="409684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8C7000E0-DCA0-D145-BD43-9F9373879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576" y="4721224"/>
            <a:ext cx="433290" cy="43329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2905C964-4DF6-8D5D-24C4-60789317F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075" y="4703146"/>
            <a:ext cx="418976" cy="418976"/>
          </a:xfrm>
          <a:prstGeom prst="rect">
            <a:avLst/>
          </a:prstGeom>
        </p:spPr>
      </p:pic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4B860042-CC96-392E-2598-DD54A62D0B6E}"/>
              </a:ext>
            </a:extLst>
          </p:cNvPr>
          <p:cNvCxnSpPr>
            <a:cxnSpLocks/>
          </p:cNvCxnSpPr>
          <p:nvPr/>
        </p:nvCxnSpPr>
        <p:spPr>
          <a:xfrm>
            <a:off x="5561168" y="4960911"/>
            <a:ext cx="204842" cy="423056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191D085C-593C-8E2D-1CF0-7C4005C971B1}"/>
              </a:ext>
            </a:extLst>
          </p:cNvPr>
          <p:cNvCxnSpPr>
            <a:cxnSpLocks/>
          </p:cNvCxnSpPr>
          <p:nvPr/>
        </p:nvCxnSpPr>
        <p:spPr>
          <a:xfrm flipV="1">
            <a:off x="5919759" y="4911653"/>
            <a:ext cx="256316" cy="498899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E9988EFE-5371-7674-C425-2F84E58B33CB}"/>
              </a:ext>
            </a:extLst>
          </p:cNvPr>
          <p:cNvSpPr txBox="1"/>
          <p:nvPr/>
        </p:nvSpPr>
        <p:spPr>
          <a:xfrm>
            <a:off x="304394" y="4763159"/>
            <a:ext cx="2671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From any observers 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4F536FE-993A-E64B-FFA1-5366D50A8C57}"/>
              </a:ext>
            </a:extLst>
          </p:cNvPr>
          <p:cNvSpPr txBox="1"/>
          <p:nvPr/>
        </p:nvSpPr>
        <p:spPr>
          <a:xfrm>
            <a:off x="4933907" y="1399127"/>
            <a:ext cx="4754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Different models have different orders </a:t>
            </a:r>
            <a:endParaRPr lang="zh-CN" altLang="en-US" dirty="0"/>
          </a:p>
        </p:txBody>
      </p:sp>
      <p:cxnSp>
        <p:nvCxnSpPr>
          <p:cNvPr id="43" name="直线连接符 42">
            <a:extLst>
              <a:ext uri="{FF2B5EF4-FFF2-40B4-BE49-F238E27FC236}">
                <a16:creationId xmlns:a16="http://schemas.microsoft.com/office/drawing/2014/main" id="{E219A894-E129-F68E-DC92-3A4C66C122D9}"/>
              </a:ext>
            </a:extLst>
          </p:cNvPr>
          <p:cNvCxnSpPr/>
          <p:nvPr/>
        </p:nvCxnSpPr>
        <p:spPr>
          <a:xfrm flipH="1" flipV="1">
            <a:off x="4992603" y="1705372"/>
            <a:ext cx="2171685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8BF52F93-5C9C-D51F-221D-F6CB7E3B08B2}"/>
              </a:ext>
            </a:extLst>
          </p:cNvPr>
          <p:cNvCxnSpPr>
            <a:cxnSpLocks/>
          </p:cNvCxnSpPr>
          <p:nvPr/>
        </p:nvCxnSpPr>
        <p:spPr>
          <a:xfrm flipV="1">
            <a:off x="8748464" y="1701740"/>
            <a:ext cx="72008" cy="2176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06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29" grpId="0" animBg="1"/>
      <p:bldP spid="31" grpId="0"/>
      <p:bldP spid="39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608BFF-CC61-4F4A-E759-BAE1F815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Strong consistency model: what is the order provided?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0B98E4-71BA-1530-C5DE-677ABA363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#1. Global issuing order (strict consistency) </a:t>
            </a:r>
          </a:p>
          <a:p>
            <a:r>
              <a:rPr kumimoji="1" lang="en-US" altLang="zh-CN" dirty="0"/>
              <a:t>#2. Global "completion-to-issuing" order (linearizability)</a:t>
            </a:r>
          </a:p>
          <a:p>
            <a:pPr lvl="1"/>
            <a:r>
              <a:rPr kumimoji="1" lang="en-US" altLang="zh-CN" dirty="0"/>
              <a:t>Given by our centralized approach </a:t>
            </a:r>
          </a:p>
          <a:p>
            <a:r>
              <a:rPr kumimoji="1" lang="en-US" altLang="zh-CN" dirty="0"/>
              <a:t>Why linearizability is important? </a:t>
            </a:r>
          </a:p>
          <a:p>
            <a:pPr lvl="1"/>
            <a:r>
              <a:rPr kumimoji="1" lang="en-US" altLang="zh-CN" dirty="0"/>
              <a:t>It can be implemented in a distributed setup! </a:t>
            </a:r>
          </a:p>
          <a:p>
            <a:pPr lvl="1"/>
            <a:r>
              <a:rPr kumimoji="1" lang="en-US" altLang="zh-CN" dirty="0"/>
              <a:t>The strongest consistency model practically implemented in a distributed setup (Paxos, Raft, and primary backup) </a:t>
            </a:r>
          </a:p>
          <a:p>
            <a:pPr lvl="1"/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contrast,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strict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practical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1B90B7-AE0A-8CE8-5EE3-CC30D0402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193152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1A28A0-D6C7-52B5-44F0-F83260E73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stronger model is typically insufficient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D0F623-29F3-6115-289F-B910904C9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a program contains multiple reads and writes, what could go wrong?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592F7E-9E99-F94D-5F51-61D07B1AA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53924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8555D-4D8E-535F-842F-632B0CADE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DFA1A3-1A92-6E83-E201-9F16CF92A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We need all-or-nothing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4428CE-CA62-046E-467D-F1B933BF9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6608"/>
            <a:ext cx="8686800" cy="487522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e.g., what will the data become if the system fails? 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Ideal application semantic of an application </a:t>
            </a:r>
          </a:p>
          <a:p>
            <a:pPr lvl="1"/>
            <a:r>
              <a:rPr kumimoji="1" lang="en-US" altLang="zh-CN" dirty="0"/>
              <a:t> Money not loss, e.g., bank(a) + bank(b) never changes</a:t>
            </a:r>
          </a:p>
          <a:p>
            <a:r>
              <a:rPr kumimoji="1" lang="en-US" altLang="zh-CN" dirty="0"/>
              <a:t>Without taking care, the money could lose, e.g., only finishes bank[a] not [b]</a:t>
            </a:r>
          </a:p>
          <a:p>
            <a:pPr lvl="1"/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-US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70D58-D5F1-4561-3893-30ADA168C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99</a:t>
            </a:fld>
            <a:endParaRPr lang="zh-CN" altLang="en-US" dirty="0"/>
          </a:p>
        </p:txBody>
      </p:sp>
      <p:pic>
        <p:nvPicPr>
          <p:cNvPr id="5" name="Picture 2" descr="支付宝怎么给朋友或者陌生人转账？ - 支付宝手机支付宝- 卡之国">
            <a:extLst>
              <a:ext uri="{FF2B5EF4-FFF2-40B4-BE49-F238E27FC236}">
                <a16:creationId xmlns:a16="http://schemas.microsoft.com/office/drawing/2014/main" id="{E53A760C-7265-692A-57EC-FD584AEC5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698" y="1712704"/>
            <a:ext cx="1633357" cy="287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737F202A-827B-B027-80FF-180CBD57EA36}"/>
              </a:ext>
            </a:extLst>
          </p:cNvPr>
          <p:cNvSpPr txBox="1">
            <a:spLocks/>
          </p:cNvSpPr>
          <p:nvPr/>
        </p:nvSpPr>
        <p:spPr>
          <a:xfrm>
            <a:off x="492449" y="1770423"/>
            <a:ext cx="4269160" cy="16561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transfer(bank, a, b, amt):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    bank[a] = bank[a] – amt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bank[b] = bank[b] + amt </a:t>
            </a:r>
          </a:p>
          <a:p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07263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2F88B-1714-2135-AC7E-C6D123FD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 strong consistency model (continued)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13BAF-5506-1374-1230-62599EA0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/>
          <a:lstStyle/>
          <a:p>
            <a:r>
              <a:rPr kumimoji="1" lang="en" altLang="zh-CN" dirty="0"/>
              <a:t>It's easy for users to reason about correctness assuming </a:t>
            </a:r>
          </a:p>
          <a:p>
            <a:pPr lvl="1"/>
            <a:r>
              <a:rPr kumimoji="1" lang="en" altLang="zh-CN" dirty="0"/>
              <a:t>Everything has only one-copy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The overall behavior is equivalent to </a:t>
            </a:r>
            <a:r>
              <a:rPr kumimoji="1" lang="en-US" altLang="zh-CN" dirty="0">
                <a:solidFill>
                  <a:schemeClr val="tx1"/>
                </a:solidFill>
              </a:rPr>
              <a:t>some serial behavior</a:t>
            </a:r>
          </a:p>
          <a:p>
            <a:pPr lvl="1"/>
            <a:r>
              <a:rPr lang="en" altLang="zh-CN" dirty="0"/>
              <a:t>The operations that need to be executed in an atomic unit (usually called operations belonging to a </a:t>
            </a:r>
            <a:r>
              <a:rPr lang="en" altLang="zh-CN" dirty="0">
                <a:highlight>
                  <a:srgbClr val="FFFF00"/>
                </a:highlight>
              </a:rPr>
              <a:t>transaction</a:t>
            </a:r>
            <a:r>
              <a:rPr lang="en" altLang="zh-CN" dirty="0"/>
              <a:t>) are executed on a machine </a:t>
            </a:r>
            <a:r>
              <a:rPr lang="en" altLang="zh-CN" b="1" dirty="0">
                <a:solidFill>
                  <a:srgbClr val="C00000"/>
                </a:solidFill>
              </a:rPr>
              <a:t>that </a:t>
            </a:r>
            <a:r>
              <a:rPr kumimoji="1" lang="en-US" altLang="zh-CN" b="1" dirty="0">
                <a:solidFill>
                  <a:srgbClr val="C00000"/>
                </a:solidFill>
              </a:rPr>
              <a:t>happens completely or not at all (all-or-nothing atomicity)</a:t>
            </a:r>
          </a:p>
          <a:p>
            <a:r>
              <a:rPr kumimoji="1" lang="en" altLang="zh-CN" dirty="0"/>
              <a:t>All-or-nothing atomicity makes it much easier to reason about failures</a:t>
            </a:r>
          </a:p>
          <a:p>
            <a:pPr lvl="1"/>
            <a:r>
              <a:rPr kumimoji="1" lang="en" altLang="zh-CN" dirty="0"/>
              <a:t>Need to think about the consequences of the action happening or not happening, but not about the action </a:t>
            </a:r>
            <a:r>
              <a:rPr kumimoji="1" lang="en" altLang="zh-CN" b="1" i="1" dirty="0">
                <a:solidFill>
                  <a:srgbClr val="BE384B"/>
                </a:solidFill>
              </a:rPr>
              <a:t>partially</a:t>
            </a:r>
            <a:r>
              <a:rPr kumimoji="1" lang="en" altLang="zh-CN" dirty="0"/>
              <a:t> happening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8E6D10-D66F-F485-A794-41D75CFE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8096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7305A5-6C31-3E44-7DD2-6665BA802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Techniques to achieve all-or-nothing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CC6088-24EE-2E62-7B08-DEFD60659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Logging (journaling) </a:t>
            </a:r>
          </a:p>
          <a:p>
            <a:pPr lvl="1"/>
            <a:r>
              <a:rPr kumimoji="1" lang="en-US" altLang="zh-CN" dirty="0"/>
              <a:t>Redo-only logging </a:t>
            </a:r>
          </a:p>
          <a:p>
            <a:pPr lvl="1"/>
            <a:r>
              <a:rPr kumimoji="1" lang="en-US" altLang="zh-CN" dirty="0"/>
              <a:t>Redo-undo logging </a:t>
            </a:r>
          </a:p>
          <a:p>
            <a:r>
              <a:rPr kumimoji="1" lang="en-US" altLang="zh-CN" dirty="0"/>
              <a:t>Checkpointing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3BA30C-0382-3D1B-38A3-FFEC59495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76295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C4887-9825-4D2A-3322-8B7AF231D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86AB2D-2CC2-EB0D-A79D-BB0B021C0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The correctness issue caused by </a:t>
            </a:r>
            <a:r>
              <a:rPr kumimoji="1" lang="en-US" altLang="zh-CN" dirty="0"/>
              <a:t>race condition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3BC5E1-1F7B-EA54-35E8-CBB119641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8192"/>
          </a:xfrm>
        </p:spPr>
        <p:txBody>
          <a:bodyPr/>
          <a:lstStyle/>
          <a:p>
            <a:r>
              <a:rPr lang="en" altLang="zh-CN" dirty="0"/>
              <a:t>When two or more threads access shared data and at least one is write</a:t>
            </a:r>
          </a:p>
          <a:p>
            <a:r>
              <a:rPr kumimoji="1" lang="en-US" altLang="zh-CN" dirty="0"/>
              <a:t>Timing dependent error involving shared state </a:t>
            </a:r>
          </a:p>
          <a:p>
            <a:pPr lvl="1"/>
            <a:r>
              <a:rPr kumimoji="1" lang="en-US" altLang="zh-CN" dirty="0"/>
              <a:t>i.e., whether the scheduling will cause reading a non-atomic update state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0A59D0-9201-F2DE-C850-0F4888216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25DA248-503D-2298-D3BC-D6B083703AD5}"/>
              </a:ext>
            </a:extLst>
          </p:cNvPr>
          <p:cNvSpPr/>
          <p:nvPr/>
        </p:nvSpPr>
        <p:spPr>
          <a:xfrm>
            <a:off x="255587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25228DD-5BE4-AE2F-BEED-36DD99D046AE}"/>
              </a:ext>
            </a:extLst>
          </p:cNvPr>
          <p:cNvSpPr/>
          <p:nvPr/>
        </p:nvSpPr>
        <p:spPr>
          <a:xfrm>
            <a:off x="1677100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2EB1B9B-5E35-D587-F17E-F8815BC944F0}"/>
              </a:ext>
            </a:extLst>
          </p:cNvPr>
          <p:cNvSpPr/>
          <p:nvPr/>
        </p:nvSpPr>
        <p:spPr>
          <a:xfrm>
            <a:off x="3117632" y="2753387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529E23-A295-828A-A299-F70DEE58C873}"/>
              </a:ext>
            </a:extLst>
          </p:cNvPr>
          <p:cNvSpPr/>
          <p:nvPr/>
        </p:nvSpPr>
        <p:spPr>
          <a:xfrm>
            <a:off x="3531848" y="30949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C498CE00-2845-526B-308C-06581F406CC8}"/>
              </a:ext>
            </a:extLst>
          </p:cNvPr>
          <p:cNvCxnSpPr/>
          <p:nvPr/>
        </p:nvCxnSpPr>
        <p:spPr>
          <a:xfrm flipH="1">
            <a:off x="2987732" y="357032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49AF9176-5738-DF67-37CC-3E23359AF378}"/>
              </a:ext>
            </a:extLst>
          </p:cNvPr>
          <p:cNvCxnSpPr/>
          <p:nvPr/>
        </p:nvCxnSpPr>
        <p:spPr>
          <a:xfrm flipH="1">
            <a:off x="2987732" y="3918523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DCF38ABE-9563-99AD-B936-7BC54206C139}"/>
              </a:ext>
            </a:extLst>
          </p:cNvPr>
          <p:cNvSpPr/>
          <p:nvPr/>
        </p:nvSpPr>
        <p:spPr>
          <a:xfrm>
            <a:off x="230052" y="338526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DB8C709-4673-7E79-1CAB-066AB5012F60}"/>
              </a:ext>
            </a:extLst>
          </p:cNvPr>
          <p:cNvSpPr/>
          <p:nvPr/>
        </p:nvSpPr>
        <p:spPr>
          <a:xfrm>
            <a:off x="1633260" y="372759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5037A3B-1D65-ACE0-1616-048509BE7318}"/>
              </a:ext>
            </a:extLst>
          </p:cNvPr>
          <p:cNvSpPr/>
          <p:nvPr/>
        </p:nvSpPr>
        <p:spPr>
          <a:xfrm>
            <a:off x="3531848" y="3391846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6DB65A6-22FA-D4E1-9C2B-52321E7ACB44}"/>
              </a:ext>
            </a:extLst>
          </p:cNvPr>
          <p:cNvSpPr/>
          <p:nvPr/>
        </p:nvSpPr>
        <p:spPr>
          <a:xfrm>
            <a:off x="3531848" y="367657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D144E3E-12A3-A271-CF41-08ECDD71B746}"/>
              </a:ext>
            </a:extLst>
          </p:cNvPr>
          <p:cNvSpPr/>
          <p:nvPr/>
        </p:nvSpPr>
        <p:spPr>
          <a:xfrm>
            <a:off x="261999" y="4045907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BC71B71-B7F6-7B51-2E3C-DA7A92654635}"/>
              </a:ext>
            </a:extLst>
          </p:cNvPr>
          <p:cNvSpPr/>
          <p:nvPr/>
        </p:nvSpPr>
        <p:spPr>
          <a:xfrm>
            <a:off x="1689924" y="434197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2132A8E-549D-ECD9-4C82-B8E45E06ADAD}"/>
              </a:ext>
            </a:extLst>
          </p:cNvPr>
          <p:cNvSpPr/>
          <p:nvPr/>
        </p:nvSpPr>
        <p:spPr>
          <a:xfrm>
            <a:off x="280956" y="4596024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F2090A7-9C3B-0A0B-9183-0960463395CE}"/>
              </a:ext>
            </a:extLst>
          </p:cNvPr>
          <p:cNvSpPr/>
          <p:nvPr/>
        </p:nvSpPr>
        <p:spPr>
          <a:xfrm>
            <a:off x="1641484" y="489335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069BA00-3CAC-7F49-AB0D-5C20CD19F39A}"/>
              </a:ext>
            </a:extLst>
          </p:cNvPr>
          <p:cNvSpPr/>
          <p:nvPr/>
        </p:nvSpPr>
        <p:spPr>
          <a:xfrm>
            <a:off x="3531848" y="3987884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FBDDE5F-295E-AFA4-49C1-535FCF74CDAB}"/>
              </a:ext>
            </a:extLst>
          </p:cNvPr>
          <p:cNvSpPr/>
          <p:nvPr/>
        </p:nvSpPr>
        <p:spPr>
          <a:xfrm>
            <a:off x="3535682" y="429352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6457E5B-CBDA-9A6C-2D15-4DE3D82AB008}"/>
              </a:ext>
            </a:extLst>
          </p:cNvPr>
          <p:cNvSpPr/>
          <p:nvPr/>
        </p:nvSpPr>
        <p:spPr>
          <a:xfrm>
            <a:off x="3458706" y="4602767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5F5E473-861E-7203-390B-F6005B0C5862}"/>
              </a:ext>
            </a:extLst>
          </p:cNvPr>
          <p:cNvSpPr/>
          <p:nvPr/>
        </p:nvSpPr>
        <p:spPr>
          <a:xfrm>
            <a:off x="3458706" y="4898038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B5058A75-BC74-80F4-D06D-16234F3E1EDC}"/>
              </a:ext>
            </a:extLst>
          </p:cNvPr>
          <p:cNvCxnSpPr/>
          <p:nvPr/>
        </p:nvCxnSpPr>
        <p:spPr>
          <a:xfrm flipH="1">
            <a:off x="2987732" y="4787433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4DD7E9A1-60B3-E787-CC51-8AC8663FF3BF}"/>
              </a:ext>
            </a:extLst>
          </p:cNvPr>
          <p:cNvCxnSpPr/>
          <p:nvPr/>
        </p:nvCxnSpPr>
        <p:spPr>
          <a:xfrm flipH="1">
            <a:off x="2987732" y="512060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D4F01BDB-44E8-3412-8A03-CA2E543C7C26}"/>
              </a:ext>
            </a:extLst>
          </p:cNvPr>
          <p:cNvCxnSpPr>
            <a:cxnSpLocks/>
          </p:cNvCxnSpPr>
          <p:nvPr/>
        </p:nvCxnSpPr>
        <p:spPr>
          <a:xfrm>
            <a:off x="4644008" y="2523625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63BF2AEA-394F-862B-339C-88ECBA0FCAC0}"/>
              </a:ext>
            </a:extLst>
          </p:cNvPr>
          <p:cNvSpPr/>
          <p:nvPr/>
        </p:nvSpPr>
        <p:spPr>
          <a:xfrm>
            <a:off x="4951784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3EDF139-F1A0-E7B5-DCE9-8A62492F47AE}"/>
              </a:ext>
            </a:extLst>
          </p:cNvPr>
          <p:cNvSpPr/>
          <p:nvPr/>
        </p:nvSpPr>
        <p:spPr>
          <a:xfrm>
            <a:off x="6373297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007208A-125A-3ED1-12FB-853AB149E931}"/>
              </a:ext>
            </a:extLst>
          </p:cNvPr>
          <p:cNvSpPr/>
          <p:nvPr/>
        </p:nvSpPr>
        <p:spPr>
          <a:xfrm>
            <a:off x="7683929" y="2753387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FDE2F54-FE8A-742D-4330-38DC46636052}"/>
              </a:ext>
            </a:extLst>
          </p:cNvPr>
          <p:cNvSpPr/>
          <p:nvPr/>
        </p:nvSpPr>
        <p:spPr>
          <a:xfrm>
            <a:off x="8228045" y="30949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963DF0E1-61AE-E76B-4E67-011AE8D457E2}"/>
              </a:ext>
            </a:extLst>
          </p:cNvPr>
          <p:cNvCxnSpPr/>
          <p:nvPr/>
        </p:nvCxnSpPr>
        <p:spPr>
          <a:xfrm flipH="1">
            <a:off x="7683929" y="357032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D1329880-4817-5CAE-A24C-5E0B1945B763}"/>
              </a:ext>
            </a:extLst>
          </p:cNvPr>
          <p:cNvSpPr/>
          <p:nvPr/>
        </p:nvSpPr>
        <p:spPr>
          <a:xfrm>
            <a:off x="4926249" y="338526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1452930-67C4-AF39-5343-2989C4DE8A2D}"/>
              </a:ext>
            </a:extLst>
          </p:cNvPr>
          <p:cNvSpPr/>
          <p:nvPr/>
        </p:nvSpPr>
        <p:spPr>
          <a:xfrm>
            <a:off x="6295694" y="427653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CB84F3A-0C73-7F29-FE14-7F1B797C85C3}"/>
              </a:ext>
            </a:extLst>
          </p:cNvPr>
          <p:cNvSpPr/>
          <p:nvPr/>
        </p:nvSpPr>
        <p:spPr>
          <a:xfrm>
            <a:off x="8228045" y="3391846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4E2905A1-DFF2-C860-AADD-175EC2799BA1}"/>
              </a:ext>
            </a:extLst>
          </p:cNvPr>
          <p:cNvSpPr/>
          <p:nvPr/>
        </p:nvSpPr>
        <p:spPr>
          <a:xfrm>
            <a:off x="8228045" y="367657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9E0A308F-8E34-2CA7-5EE4-B79D5B0F6DAB}"/>
              </a:ext>
            </a:extLst>
          </p:cNvPr>
          <p:cNvSpPr/>
          <p:nvPr/>
        </p:nvSpPr>
        <p:spPr>
          <a:xfrm>
            <a:off x="4948243" y="3649588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6259D43-0014-745B-2E7B-2F1A70B7FFC4}"/>
              </a:ext>
            </a:extLst>
          </p:cNvPr>
          <p:cNvSpPr/>
          <p:nvPr/>
        </p:nvSpPr>
        <p:spPr>
          <a:xfrm>
            <a:off x="4896258" y="4045907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22D37653-42E6-66CD-2131-9D9A63F47F63}"/>
              </a:ext>
            </a:extLst>
          </p:cNvPr>
          <p:cNvSpPr/>
          <p:nvPr/>
        </p:nvSpPr>
        <p:spPr>
          <a:xfrm>
            <a:off x="6337681" y="489335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134DD71-3A9E-6C2A-2810-CE77EFBD9A02}"/>
              </a:ext>
            </a:extLst>
          </p:cNvPr>
          <p:cNvSpPr/>
          <p:nvPr/>
        </p:nvSpPr>
        <p:spPr>
          <a:xfrm>
            <a:off x="8127228" y="3994773"/>
            <a:ext cx="458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7E1C853-3EBE-89EA-D618-0582A9C7CAF6}"/>
              </a:ext>
            </a:extLst>
          </p:cNvPr>
          <p:cNvSpPr/>
          <p:nvPr/>
        </p:nvSpPr>
        <p:spPr>
          <a:xfrm>
            <a:off x="8154903" y="4602767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9DCB426-130A-5BF8-03CD-AE9835AAA789}"/>
              </a:ext>
            </a:extLst>
          </p:cNvPr>
          <p:cNvSpPr/>
          <p:nvPr/>
        </p:nvSpPr>
        <p:spPr>
          <a:xfrm>
            <a:off x="8154903" y="4935942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8574036A-2DDC-9047-99FD-7AFC17290940}"/>
              </a:ext>
            </a:extLst>
          </p:cNvPr>
          <p:cNvCxnSpPr/>
          <p:nvPr/>
        </p:nvCxnSpPr>
        <p:spPr>
          <a:xfrm flipH="1">
            <a:off x="7683929" y="419460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947E602B-834D-3E6E-8830-F9A9B382E033}"/>
              </a:ext>
            </a:extLst>
          </p:cNvPr>
          <p:cNvCxnSpPr/>
          <p:nvPr/>
        </p:nvCxnSpPr>
        <p:spPr>
          <a:xfrm flipH="1">
            <a:off x="7683929" y="512060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7904E54A-5304-33FD-2C22-52A7E1986B5B}"/>
              </a:ext>
            </a:extLst>
          </p:cNvPr>
          <p:cNvSpPr/>
          <p:nvPr/>
        </p:nvSpPr>
        <p:spPr>
          <a:xfrm>
            <a:off x="8133030" y="4276535"/>
            <a:ext cx="458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C98A74CE-2BD9-1835-1D63-A2B7209E7E2F}"/>
              </a:ext>
            </a:extLst>
          </p:cNvPr>
          <p:cNvCxnSpPr/>
          <p:nvPr/>
        </p:nvCxnSpPr>
        <p:spPr>
          <a:xfrm flipH="1">
            <a:off x="7683929" y="4478191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2A0A27C-42AE-25F0-67FF-E08F53114EE3}"/>
              </a:ext>
            </a:extLst>
          </p:cNvPr>
          <p:cNvSpPr/>
          <p:nvPr/>
        </p:nvSpPr>
        <p:spPr>
          <a:xfrm>
            <a:off x="6407335" y="4558833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512439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39C84-FD38-2143-BB37-081DB99E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Goal: </a:t>
            </a:r>
            <a:r>
              <a:rPr kumimoji="1" lang="en-US" altLang="zh-CN" dirty="0"/>
              <a:t>before-or-after atomicity (</a:t>
            </a:r>
            <a:r>
              <a:rPr kumimoji="1" lang="en-US" altLang="zh-CN" dirty="0" err="1"/>
              <a:t>a.k.a</a:t>
            </a:r>
            <a:r>
              <a:rPr kumimoji="1" lang="en-US" altLang="zh-CN" dirty="0"/>
              <a:t>, Isolation)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F2DA62-90BF-3C4E-915F-EF42C47D9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793604"/>
            <a:ext cx="8229600" cy="1152128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en" altLang="zh-CN" dirty="0"/>
              <a:t>Concurrent </a:t>
            </a:r>
            <a:r>
              <a:rPr kumimoji="1" lang="en" altLang="zh-CN" b="0" dirty="0"/>
              <a:t>actions have the </a:t>
            </a:r>
            <a:r>
              <a:rPr kumimoji="1" lang="en" altLang="zh-CN" dirty="0"/>
              <a:t>before-or-after property </a:t>
            </a:r>
            <a:r>
              <a:rPr kumimoji="1" lang="en" altLang="zh-CN" b="0" dirty="0"/>
              <a:t>if their effect from the point of view of their invokers is as </a:t>
            </a:r>
            <a:r>
              <a:rPr kumimoji="1" lang="en" altLang="zh-CN" dirty="0"/>
              <a:t>if the actions occurred either completely before or completely after one another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EE290E-8F7D-094E-9415-D3B7BC72F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103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8B10800-0720-9049-A8BF-7E76820637DD}"/>
              </a:ext>
            </a:extLst>
          </p:cNvPr>
          <p:cNvSpPr txBox="1">
            <a:spLocks/>
          </p:cNvSpPr>
          <p:nvPr/>
        </p:nvSpPr>
        <p:spPr>
          <a:xfrm>
            <a:off x="302840" y="1129307"/>
            <a:ext cx="8229600" cy="1988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/>
              <a:t>To prevent hazard produced by race condition, we need </a:t>
            </a:r>
            <a:r>
              <a:rPr kumimoji="1" lang="en" altLang="zh-CN" dirty="0">
                <a:solidFill>
                  <a:srgbClr val="C00000"/>
                </a:solidFill>
              </a:rPr>
              <a:t>a group of reads/writes</a:t>
            </a:r>
            <a:r>
              <a:rPr kumimoji="1" lang="en" altLang="zh-CN" dirty="0"/>
              <a:t> to be atomic </a:t>
            </a:r>
          </a:p>
          <a:p>
            <a:pPr lvl="1"/>
            <a:r>
              <a:rPr kumimoji="1" lang="en" altLang="zh-CN" dirty="0"/>
              <a:t>E.g., cannot see/overwrites the </a:t>
            </a:r>
            <a:r>
              <a:rPr lang="en" altLang="zh-CN" b="1" dirty="0"/>
              <a:t>intermediate</a:t>
            </a:r>
            <a:r>
              <a:rPr kumimoji="1" lang="en" altLang="zh-CN" dirty="0"/>
              <a:t> states of a concurrent action</a:t>
            </a:r>
          </a:p>
          <a:p>
            <a:pPr lvl="1"/>
            <a:r>
              <a:rPr kumimoji="1" lang="en" altLang="zh-CN" dirty="0"/>
              <a:t>A concurrent action may have multiple linearizable reads/writes 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99E3FF6-705B-A24A-A2D9-7F9DF05A3FE3}"/>
              </a:ext>
            </a:extLst>
          </p:cNvPr>
          <p:cNvSpPr/>
          <p:nvPr/>
        </p:nvSpPr>
        <p:spPr>
          <a:xfrm>
            <a:off x="1655676" y="3468705"/>
            <a:ext cx="583264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Before or after atomicity</a:t>
            </a:r>
          </a:p>
        </p:txBody>
      </p:sp>
    </p:spTree>
    <p:extLst>
      <p:ext uri="{BB962C8B-B14F-4D97-AF65-F5344CB8AC3E}">
        <p14:creationId xmlns:p14="http://schemas.microsoft.com/office/powerpoint/2010/main" val="229296111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E0F9DABE-777C-CE16-2656-DAB1C0ACF122}"/>
              </a:ext>
            </a:extLst>
          </p:cNvPr>
          <p:cNvCxnSpPr>
            <a:cxnSpLocks/>
          </p:cNvCxnSpPr>
          <p:nvPr/>
        </p:nvCxnSpPr>
        <p:spPr>
          <a:xfrm>
            <a:off x="4372421" y="4395678"/>
            <a:ext cx="204842" cy="42305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AB707C3F-C6B0-CE67-87EA-73695AE34E6C}"/>
              </a:ext>
            </a:extLst>
          </p:cNvPr>
          <p:cNvCxnSpPr>
            <a:cxnSpLocks/>
          </p:cNvCxnSpPr>
          <p:nvPr/>
        </p:nvCxnSpPr>
        <p:spPr>
          <a:xfrm flipV="1">
            <a:off x="4731012" y="4346420"/>
            <a:ext cx="256316" cy="4988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1D32DCC8-0A83-736D-3736-A7D30CF05AB8}"/>
              </a:ext>
            </a:extLst>
          </p:cNvPr>
          <p:cNvCxnSpPr/>
          <p:nvPr/>
        </p:nvCxnSpPr>
        <p:spPr>
          <a:xfrm>
            <a:off x="-180528" y="3612759"/>
            <a:ext cx="94952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3D942197-AA39-518E-8914-5353BEA9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serial execution of reads/writes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A7DF7F-3061-5EE1-A5EC-8BD47337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104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45F0015-5562-23BF-C3F5-ED71C5B68AA0}"/>
              </a:ext>
            </a:extLst>
          </p:cNvPr>
          <p:cNvCxnSpPr/>
          <p:nvPr/>
        </p:nvCxnSpPr>
        <p:spPr>
          <a:xfrm>
            <a:off x="971600" y="1956575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00418F89-7B27-E927-B259-DC4D1D6F6EBF}"/>
              </a:ext>
            </a:extLst>
          </p:cNvPr>
          <p:cNvSpPr txBox="1"/>
          <p:nvPr/>
        </p:nvSpPr>
        <p:spPr>
          <a:xfrm>
            <a:off x="8050416" y="1771909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8" name="Can 10">
            <a:extLst>
              <a:ext uri="{FF2B5EF4-FFF2-40B4-BE49-F238E27FC236}">
                <a16:creationId xmlns:a16="http://schemas.microsoft.com/office/drawing/2014/main" id="{B89634E7-7286-8B22-B59B-FA240F1A8518}"/>
              </a:ext>
            </a:extLst>
          </p:cNvPr>
          <p:cNvSpPr/>
          <p:nvPr/>
        </p:nvSpPr>
        <p:spPr>
          <a:xfrm>
            <a:off x="716600" y="2100591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0">
            <a:extLst>
              <a:ext uri="{FF2B5EF4-FFF2-40B4-BE49-F238E27FC236}">
                <a16:creationId xmlns:a16="http://schemas.microsoft.com/office/drawing/2014/main" id="{3F8A9DE9-CB73-80CA-B8C2-BE44112C7C81}"/>
              </a:ext>
            </a:extLst>
          </p:cNvPr>
          <p:cNvSpPr/>
          <p:nvPr/>
        </p:nvSpPr>
        <p:spPr>
          <a:xfrm>
            <a:off x="716600" y="2604649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50E1240-56B4-3C49-2453-D7DEA7BD7854}"/>
              </a:ext>
            </a:extLst>
          </p:cNvPr>
          <p:cNvSpPr txBox="1"/>
          <p:nvPr/>
        </p:nvSpPr>
        <p:spPr>
          <a:xfrm>
            <a:off x="590216" y="3099651"/>
            <a:ext cx="2181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Replicated </a:t>
            </a:r>
            <a:r>
              <a:rPr kumimoji="1" lang="en-US" altLang="zh-CN" dirty="0" err="1"/>
              <a:t>KVSes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3FF281B-485F-0B4B-F44B-C6BC52A85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771909"/>
            <a:ext cx="409684" cy="40968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B667916-D9DA-E9B5-8587-39F6BD946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004" y="2865341"/>
            <a:ext cx="418976" cy="418976"/>
          </a:xfrm>
          <a:prstGeom prst="rect">
            <a:avLst/>
          </a:prstGeom>
        </p:spPr>
      </p:pic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BCC0679-1211-094C-83F8-C469BDAD7F6C}"/>
              </a:ext>
            </a:extLst>
          </p:cNvPr>
          <p:cNvCxnSpPr>
            <a:cxnSpLocks/>
          </p:cNvCxnSpPr>
          <p:nvPr/>
        </p:nvCxnSpPr>
        <p:spPr>
          <a:xfrm>
            <a:off x="3151071" y="2157976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25599F09-E3EA-C8DB-D72B-93CAAEE9C4C1}"/>
              </a:ext>
            </a:extLst>
          </p:cNvPr>
          <p:cNvSpPr/>
          <p:nvPr/>
        </p:nvSpPr>
        <p:spPr>
          <a:xfrm>
            <a:off x="590216" y="2033079"/>
            <a:ext cx="957448" cy="1039710"/>
          </a:xfrm>
          <a:prstGeom prst="rect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FB3ED16-E95F-5E18-83D8-E86496CD2AAB}"/>
              </a:ext>
            </a:extLst>
          </p:cNvPr>
          <p:cNvSpPr txBox="1"/>
          <p:nvPr/>
        </p:nvSpPr>
        <p:spPr>
          <a:xfrm>
            <a:off x="1352984" y="2406938"/>
            <a:ext cx="15747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The system</a:t>
            </a:r>
            <a:endParaRPr lang="zh-CN" altLang="en-US" dirty="0"/>
          </a:p>
        </p:txBody>
      </p: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D177111D-04ED-40BB-F2FE-FBF2A5EF72BC}"/>
              </a:ext>
            </a:extLst>
          </p:cNvPr>
          <p:cNvCxnSpPr>
            <a:stCxn id="18" idx="3"/>
          </p:cNvCxnSpPr>
          <p:nvPr/>
        </p:nvCxnSpPr>
        <p:spPr>
          <a:xfrm>
            <a:off x="2927755" y="2591604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329FB1F7-EDD0-1DC6-723A-C65E956FF5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134" y="1225710"/>
            <a:ext cx="460403" cy="460403"/>
          </a:xfrm>
          <a:prstGeom prst="rect">
            <a:avLst/>
          </a:prstGeom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E75E0040-C94F-FCB9-5564-8F6E9BE9134D}"/>
              </a:ext>
            </a:extLst>
          </p:cNvPr>
          <p:cNvCxnSpPr>
            <a:cxnSpLocks/>
          </p:cNvCxnSpPr>
          <p:nvPr/>
        </p:nvCxnSpPr>
        <p:spPr>
          <a:xfrm>
            <a:off x="3623279" y="1709327"/>
            <a:ext cx="372657" cy="81414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61FEB2C0-04D1-5BC4-2455-75E81E20EB21}"/>
              </a:ext>
            </a:extLst>
          </p:cNvPr>
          <p:cNvCxnSpPr>
            <a:cxnSpLocks/>
          </p:cNvCxnSpPr>
          <p:nvPr/>
        </p:nvCxnSpPr>
        <p:spPr>
          <a:xfrm flipV="1">
            <a:off x="3462980" y="2672786"/>
            <a:ext cx="377548" cy="498041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7C8AC877-06C9-703B-4544-89036C00DEE6}"/>
              </a:ext>
            </a:extLst>
          </p:cNvPr>
          <p:cNvCxnSpPr>
            <a:cxnSpLocks/>
          </p:cNvCxnSpPr>
          <p:nvPr/>
        </p:nvCxnSpPr>
        <p:spPr>
          <a:xfrm>
            <a:off x="4928632" y="2676463"/>
            <a:ext cx="435419" cy="490685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47456CCD-CF32-1A6A-C280-CC8EA9DBB101}"/>
              </a:ext>
            </a:extLst>
          </p:cNvPr>
          <p:cNvCxnSpPr>
            <a:cxnSpLocks/>
          </p:cNvCxnSpPr>
          <p:nvPr/>
        </p:nvCxnSpPr>
        <p:spPr>
          <a:xfrm flipV="1">
            <a:off x="5220619" y="1587758"/>
            <a:ext cx="460403" cy="100292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A9112F38-F9B8-9287-CD83-7520124EC8A3}"/>
              </a:ext>
            </a:extLst>
          </p:cNvPr>
          <p:cNvCxnSpPr>
            <a:cxnSpLocks/>
          </p:cNvCxnSpPr>
          <p:nvPr/>
        </p:nvCxnSpPr>
        <p:spPr>
          <a:xfrm flipV="1">
            <a:off x="5755844" y="2089222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AAD3AA78-3E6F-5825-838E-28885B1B914D}"/>
              </a:ext>
            </a:extLst>
          </p:cNvPr>
          <p:cNvSpPr txBox="1"/>
          <p:nvPr/>
        </p:nvSpPr>
        <p:spPr>
          <a:xfrm>
            <a:off x="5755844" y="2668595"/>
            <a:ext cx="2671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Reads/writes are executed concurrently</a:t>
            </a:r>
            <a:endParaRPr lang="zh-CN" altLang="en-US" dirty="0"/>
          </a:p>
        </p:txBody>
      </p:sp>
      <p:sp>
        <p:nvSpPr>
          <p:cNvPr id="32" name="下箭头 31">
            <a:extLst>
              <a:ext uri="{FF2B5EF4-FFF2-40B4-BE49-F238E27FC236}">
                <a16:creationId xmlns:a16="http://schemas.microsoft.com/office/drawing/2014/main" id="{4DF8C204-C0EF-CDDF-1931-6BB375E6153E}"/>
              </a:ext>
            </a:extLst>
          </p:cNvPr>
          <p:cNvSpPr/>
          <p:nvPr/>
        </p:nvSpPr>
        <p:spPr>
          <a:xfrm>
            <a:off x="4068805" y="3335317"/>
            <a:ext cx="790365" cy="576064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C0AF6B96-A49C-5D9E-32C4-FC62D05049D4}"/>
              </a:ext>
            </a:extLst>
          </p:cNvPr>
          <p:cNvCxnSpPr/>
          <p:nvPr/>
        </p:nvCxnSpPr>
        <p:spPr>
          <a:xfrm>
            <a:off x="925252" y="4155011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5A6E3A62-E4A2-000A-1734-11AEA15C50A4}"/>
              </a:ext>
            </a:extLst>
          </p:cNvPr>
          <p:cNvSpPr txBox="1"/>
          <p:nvPr/>
        </p:nvSpPr>
        <p:spPr>
          <a:xfrm>
            <a:off x="8041964" y="3925526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36" name="Can 10">
            <a:extLst>
              <a:ext uri="{FF2B5EF4-FFF2-40B4-BE49-F238E27FC236}">
                <a16:creationId xmlns:a16="http://schemas.microsoft.com/office/drawing/2014/main" id="{BDB521CB-3437-F7C3-C712-8ED8E0B8D687}"/>
              </a:ext>
            </a:extLst>
          </p:cNvPr>
          <p:cNvSpPr/>
          <p:nvPr/>
        </p:nvSpPr>
        <p:spPr>
          <a:xfrm>
            <a:off x="467544" y="4530842"/>
            <a:ext cx="58119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D82F165B-F33F-2C74-2098-DDB3685ECC36}"/>
              </a:ext>
            </a:extLst>
          </p:cNvPr>
          <p:cNvCxnSpPr/>
          <p:nvPr/>
        </p:nvCxnSpPr>
        <p:spPr>
          <a:xfrm>
            <a:off x="2927754" y="4805689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605E1D2E-2B21-F2EA-B3A5-2E1327886F45}"/>
              </a:ext>
            </a:extLst>
          </p:cNvPr>
          <p:cNvSpPr txBox="1"/>
          <p:nvPr/>
        </p:nvSpPr>
        <p:spPr>
          <a:xfrm>
            <a:off x="962322" y="4576400"/>
            <a:ext cx="2165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One</a:t>
            </a:r>
            <a:r>
              <a:rPr kumimoji="1" lang="en-US" altLang="zh-CN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logical</a:t>
            </a:r>
            <a:r>
              <a:rPr kumimoji="1" lang="en-US" altLang="zh-CN" dirty="0"/>
              <a:t> KVS</a:t>
            </a:r>
            <a:endParaRPr lang="zh-CN" altLang="en-US" dirty="0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F5CBA0AB-95A6-C217-7119-D39E77D69459}"/>
              </a:ext>
            </a:extLst>
          </p:cNvPr>
          <p:cNvCxnSpPr>
            <a:cxnSpLocks/>
          </p:cNvCxnSpPr>
          <p:nvPr/>
        </p:nvCxnSpPr>
        <p:spPr>
          <a:xfrm>
            <a:off x="3322858" y="4395678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20384979-CEA6-8726-A355-E36699C97A32}"/>
              </a:ext>
            </a:extLst>
          </p:cNvPr>
          <p:cNvCxnSpPr>
            <a:cxnSpLocks/>
          </p:cNvCxnSpPr>
          <p:nvPr/>
        </p:nvCxnSpPr>
        <p:spPr>
          <a:xfrm flipV="1">
            <a:off x="3681449" y="4346420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:a16="http://schemas.microsoft.com/office/drawing/2014/main" id="{6F1A8FAD-8488-95CD-4784-22F880172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296" y="4169829"/>
            <a:ext cx="409684" cy="409684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13279928-39A3-F4BC-66A8-2F68B9CBA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5301" y="4180991"/>
            <a:ext cx="433290" cy="433290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AADEAE26-6E89-D94D-E2AA-BF9CDCC31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800" y="4162913"/>
            <a:ext cx="418976" cy="418976"/>
          </a:xfrm>
          <a:prstGeom prst="rect">
            <a:avLst/>
          </a:prstGeom>
        </p:spPr>
      </p:pic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2185ECF7-1375-C0D7-C0A1-09C26957A097}"/>
              </a:ext>
            </a:extLst>
          </p:cNvPr>
          <p:cNvCxnSpPr>
            <a:cxnSpLocks/>
          </p:cNvCxnSpPr>
          <p:nvPr/>
        </p:nvCxnSpPr>
        <p:spPr>
          <a:xfrm>
            <a:off x="5555893" y="4420678"/>
            <a:ext cx="204842" cy="423056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9B034593-3303-B32B-6369-CBA1E26A9F8E}"/>
              </a:ext>
            </a:extLst>
          </p:cNvPr>
          <p:cNvCxnSpPr>
            <a:cxnSpLocks/>
          </p:cNvCxnSpPr>
          <p:nvPr/>
        </p:nvCxnSpPr>
        <p:spPr>
          <a:xfrm flipV="1">
            <a:off x="5914484" y="4371420"/>
            <a:ext cx="256316" cy="498899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39DA7568-14E3-1A67-52AE-89CFF8F83153}"/>
              </a:ext>
            </a:extLst>
          </p:cNvPr>
          <p:cNvSpPr txBox="1"/>
          <p:nvPr/>
        </p:nvSpPr>
        <p:spPr>
          <a:xfrm>
            <a:off x="2889526" y="5024292"/>
            <a:ext cx="6254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Reads/writes are executed </a:t>
            </a:r>
            <a:r>
              <a:rPr kumimoji="1" lang="en-US" altLang="zh-CN" b="1" dirty="0">
                <a:solidFill>
                  <a:srgbClr val="C00000"/>
                </a:solidFill>
              </a:rPr>
              <a:t>logically in a serial manner</a:t>
            </a:r>
            <a:r>
              <a:rPr kumimoji="1" lang="en-US" altLang="zh-CN" dirty="0"/>
              <a:t>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63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5" grpId="0"/>
      <p:bldP spid="36" grpId="0" animBg="1"/>
      <p:bldP spid="38" grpId="0"/>
      <p:bldP spid="56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E0F9DABE-777C-CE16-2656-DAB1C0ACF122}"/>
              </a:ext>
            </a:extLst>
          </p:cNvPr>
          <p:cNvCxnSpPr>
            <a:cxnSpLocks/>
          </p:cNvCxnSpPr>
          <p:nvPr/>
        </p:nvCxnSpPr>
        <p:spPr>
          <a:xfrm>
            <a:off x="4372421" y="4395678"/>
            <a:ext cx="204842" cy="42305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AB707C3F-C6B0-CE67-87EA-73695AE34E6C}"/>
              </a:ext>
            </a:extLst>
          </p:cNvPr>
          <p:cNvCxnSpPr>
            <a:cxnSpLocks/>
          </p:cNvCxnSpPr>
          <p:nvPr/>
        </p:nvCxnSpPr>
        <p:spPr>
          <a:xfrm flipV="1">
            <a:off x="4731012" y="4346420"/>
            <a:ext cx="256316" cy="4988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1D32DCC8-0A83-736D-3736-A7D30CF05AB8}"/>
              </a:ext>
            </a:extLst>
          </p:cNvPr>
          <p:cNvCxnSpPr/>
          <p:nvPr/>
        </p:nvCxnSpPr>
        <p:spPr>
          <a:xfrm>
            <a:off x="-180528" y="3612759"/>
            <a:ext cx="94952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3D942197-AA39-518E-8914-5353BEA9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 step further: serial execution of actions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A7DF7F-3061-5EE1-A5EC-8BD47337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105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45F0015-5562-23BF-C3F5-ED71C5B68AA0}"/>
              </a:ext>
            </a:extLst>
          </p:cNvPr>
          <p:cNvCxnSpPr/>
          <p:nvPr/>
        </p:nvCxnSpPr>
        <p:spPr>
          <a:xfrm>
            <a:off x="971600" y="1956575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00418F89-7B27-E927-B259-DC4D1D6F6EBF}"/>
              </a:ext>
            </a:extLst>
          </p:cNvPr>
          <p:cNvSpPr txBox="1"/>
          <p:nvPr/>
        </p:nvSpPr>
        <p:spPr>
          <a:xfrm>
            <a:off x="8050416" y="1771909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8" name="Can 10">
            <a:extLst>
              <a:ext uri="{FF2B5EF4-FFF2-40B4-BE49-F238E27FC236}">
                <a16:creationId xmlns:a16="http://schemas.microsoft.com/office/drawing/2014/main" id="{B89634E7-7286-8B22-B59B-FA240F1A8518}"/>
              </a:ext>
            </a:extLst>
          </p:cNvPr>
          <p:cNvSpPr/>
          <p:nvPr/>
        </p:nvSpPr>
        <p:spPr>
          <a:xfrm>
            <a:off x="716600" y="2100591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0">
            <a:extLst>
              <a:ext uri="{FF2B5EF4-FFF2-40B4-BE49-F238E27FC236}">
                <a16:creationId xmlns:a16="http://schemas.microsoft.com/office/drawing/2014/main" id="{3F8A9DE9-CB73-80CA-B8C2-BE44112C7C81}"/>
              </a:ext>
            </a:extLst>
          </p:cNvPr>
          <p:cNvSpPr/>
          <p:nvPr/>
        </p:nvSpPr>
        <p:spPr>
          <a:xfrm>
            <a:off x="716600" y="2604649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50E1240-56B4-3C49-2453-D7DEA7BD7854}"/>
              </a:ext>
            </a:extLst>
          </p:cNvPr>
          <p:cNvSpPr txBox="1"/>
          <p:nvPr/>
        </p:nvSpPr>
        <p:spPr>
          <a:xfrm>
            <a:off x="590216" y="3099651"/>
            <a:ext cx="2181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Replicated </a:t>
            </a:r>
            <a:r>
              <a:rPr kumimoji="1" lang="en-US" altLang="zh-CN" dirty="0" err="1"/>
              <a:t>KVSes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3FF281B-485F-0B4B-F44B-C6BC52A85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771909"/>
            <a:ext cx="409684" cy="40968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B667916-D9DA-E9B5-8587-39F6BD946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004" y="2865341"/>
            <a:ext cx="418976" cy="418976"/>
          </a:xfrm>
          <a:prstGeom prst="rect">
            <a:avLst/>
          </a:prstGeom>
        </p:spPr>
      </p:pic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BCC0679-1211-094C-83F8-C469BDAD7F6C}"/>
              </a:ext>
            </a:extLst>
          </p:cNvPr>
          <p:cNvCxnSpPr>
            <a:cxnSpLocks/>
          </p:cNvCxnSpPr>
          <p:nvPr/>
        </p:nvCxnSpPr>
        <p:spPr>
          <a:xfrm>
            <a:off x="3151071" y="2157976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25599F09-E3EA-C8DB-D72B-93CAAEE9C4C1}"/>
              </a:ext>
            </a:extLst>
          </p:cNvPr>
          <p:cNvSpPr/>
          <p:nvPr/>
        </p:nvSpPr>
        <p:spPr>
          <a:xfrm>
            <a:off x="590216" y="2033079"/>
            <a:ext cx="957448" cy="1039710"/>
          </a:xfrm>
          <a:prstGeom prst="rect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FB3ED16-E95F-5E18-83D8-E86496CD2AAB}"/>
              </a:ext>
            </a:extLst>
          </p:cNvPr>
          <p:cNvSpPr txBox="1"/>
          <p:nvPr/>
        </p:nvSpPr>
        <p:spPr>
          <a:xfrm>
            <a:off x="1352984" y="2406938"/>
            <a:ext cx="15747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The system</a:t>
            </a:r>
            <a:endParaRPr lang="zh-CN" altLang="en-US" dirty="0"/>
          </a:p>
        </p:txBody>
      </p: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D177111D-04ED-40BB-F2FE-FBF2A5EF72BC}"/>
              </a:ext>
            </a:extLst>
          </p:cNvPr>
          <p:cNvCxnSpPr>
            <a:stCxn id="18" idx="3"/>
          </p:cNvCxnSpPr>
          <p:nvPr/>
        </p:nvCxnSpPr>
        <p:spPr>
          <a:xfrm>
            <a:off x="2927755" y="2591604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329FB1F7-EDD0-1DC6-723A-C65E956FF5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134" y="1225710"/>
            <a:ext cx="460403" cy="460403"/>
          </a:xfrm>
          <a:prstGeom prst="rect">
            <a:avLst/>
          </a:prstGeom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E75E0040-C94F-FCB9-5564-8F6E9BE9134D}"/>
              </a:ext>
            </a:extLst>
          </p:cNvPr>
          <p:cNvCxnSpPr>
            <a:cxnSpLocks/>
          </p:cNvCxnSpPr>
          <p:nvPr/>
        </p:nvCxnSpPr>
        <p:spPr>
          <a:xfrm>
            <a:off x="3623279" y="1709327"/>
            <a:ext cx="372657" cy="81414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61FEB2C0-04D1-5BC4-2455-75E81E20EB21}"/>
              </a:ext>
            </a:extLst>
          </p:cNvPr>
          <p:cNvCxnSpPr>
            <a:cxnSpLocks/>
          </p:cNvCxnSpPr>
          <p:nvPr/>
        </p:nvCxnSpPr>
        <p:spPr>
          <a:xfrm flipV="1">
            <a:off x="3462980" y="2672786"/>
            <a:ext cx="377548" cy="498041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7C8AC877-06C9-703B-4544-89036C00DEE6}"/>
              </a:ext>
            </a:extLst>
          </p:cNvPr>
          <p:cNvCxnSpPr>
            <a:cxnSpLocks/>
          </p:cNvCxnSpPr>
          <p:nvPr/>
        </p:nvCxnSpPr>
        <p:spPr>
          <a:xfrm>
            <a:off x="4928632" y="2676463"/>
            <a:ext cx="435419" cy="490685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47456CCD-CF32-1A6A-C280-CC8EA9DBB101}"/>
              </a:ext>
            </a:extLst>
          </p:cNvPr>
          <p:cNvCxnSpPr>
            <a:cxnSpLocks/>
          </p:cNvCxnSpPr>
          <p:nvPr/>
        </p:nvCxnSpPr>
        <p:spPr>
          <a:xfrm flipV="1">
            <a:off x="5220619" y="1587758"/>
            <a:ext cx="460403" cy="100292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A9112F38-F9B8-9287-CD83-7520124EC8A3}"/>
              </a:ext>
            </a:extLst>
          </p:cNvPr>
          <p:cNvCxnSpPr>
            <a:cxnSpLocks/>
          </p:cNvCxnSpPr>
          <p:nvPr/>
        </p:nvCxnSpPr>
        <p:spPr>
          <a:xfrm flipV="1">
            <a:off x="5755844" y="2089222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AAD3AA78-3E6F-5825-838E-28885B1B914D}"/>
              </a:ext>
            </a:extLst>
          </p:cNvPr>
          <p:cNvSpPr txBox="1"/>
          <p:nvPr/>
        </p:nvSpPr>
        <p:spPr>
          <a:xfrm>
            <a:off x="5755844" y="2668595"/>
            <a:ext cx="2671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trike="sngStrike" dirty="0"/>
              <a:t>Reads/writes </a:t>
            </a:r>
            <a:r>
              <a:rPr kumimoji="1" lang="en-US" altLang="zh-CN" dirty="0"/>
              <a:t>are executed concurrently</a:t>
            </a:r>
            <a:endParaRPr lang="zh-CN" altLang="en-US" dirty="0"/>
          </a:p>
        </p:txBody>
      </p:sp>
      <p:sp>
        <p:nvSpPr>
          <p:cNvPr id="32" name="下箭头 31">
            <a:extLst>
              <a:ext uri="{FF2B5EF4-FFF2-40B4-BE49-F238E27FC236}">
                <a16:creationId xmlns:a16="http://schemas.microsoft.com/office/drawing/2014/main" id="{4DF8C204-C0EF-CDDF-1931-6BB375E6153E}"/>
              </a:ext>
            </a:extLst>
          </p:cNvPr>
          <p:cNvSpPr/>
          <p:nvPr/>
        </p:nvSpPr>
        <p:spPr>
          <a:xfrm>
            <a:off x="4068805" y="3335317"/>
            <a:ext cx="790365" cy="576064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C0AF6B96-A49C-5D9E-32C4-FC62D05049D4}"/>
              </a:ext>
            </a:extLst>
          </p:cNvPr>
          <p:cNvCxnSpPr/>
          <p:nvPr/>
        </p:nvCxnSpPr>
        <p:spPr>
          <a:xfrm>
            <a:off x="925252" y="4155011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5A6E3A62-E4A2-000A-1734-11AEA15C50A4}"/>
              </a:ext>
            </a:extLst>
          </p:cNvPr>
          <p:cNvSpPr txBox="1"/>
          <p:nvPr/>
        </p:nvSpPr>
        <p:spPr>
          <a:xfrm>
            <a:off x="8041964" y="3925526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36" name="Can 10">
            <a:extLst>
              <a:ext uri="{FF2B5EF4-FFF2-40B4-BE49-F238E27FC236}">
                <a16:creationId xmlns:a16="http://schemas.microsoft.com/office/drawing/2014/main" id="{BDB521CB-3437-F7C3-C712-8ED8E0B8D687}"/>
              </a:ext>
            </a:extLst>
          </p:cNvPr>
          <p:cNvSpPr/>
          <p:nvPr/>
        </p:nvSpPr>
        <p:spPr>
          <a:xfrm>
            <a:off x="467544" y="4530842"/>
            <a:ext cx="58119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D82F165B-F33F-2C74-2098-DDB3685ECC36}"/>
              </a:ext>
            </a:extLst>
          </p:cNvPr>
          <p:cNvCxnSpPr/>
          <p:nvPr/>
        </p:nvCxnSpPr>
        <p:spPr>
          <a:xfrm>
            <a:off x="2927754" y="4805689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605E1D2E-2B21-F2EA-B3A5-2E1327886F45}"/>
              </a:ext>
            </a:extLst>
          </p:cNvPr>
          <p:cNvSpPr txBox="1"/>
          <p:nvPr/>
        </p:nvSpPr>
        <p:spPr>
          <a:xfrm>
            <a:off x="962322" y="4576400"/>
            <a:ext cx="2165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One</a:t>
            </a:r>
            <a:r>
              <a:rPr kumimoji="1" lang="en-US" altLang="zh-CN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logical</a:t>
            </a:r>
            <a:r>
              <a:rPr kumimoji="1" lang="en-US" altLang="zh-CN" dirty="0"/>
              <a:t> KVS</a:t>
            </a:r>
            <a:endParaRPr lang="zh-CN" altLang="en-US" dirty="0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F5CBA0AB-95A6-C217-7119-D39E77D69459}"/>
              </a:ext>
            </a:extLst>
          </p:cNvPr>
          <p:cNvCxnSpPr>
            <a:cxnSpLocks/>
          </p:cNvCxnSpPr>
          <p:nvPr/>
        </p:nvCxnSpPr>
        <p:spPr>
          <a:xfrm>
            <a:off x="3322858" y="4395678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20384979-CEA6-8726-A355-E36699C97A32}"/>
              </a:ext>
            </a:extLst>
          </p:cNvPr>
          <p:cNvCxnSpPr>
            <a:cxnSpLocks/>
          </p:cNvCxnSpPr>
          <p:nvPr/>
        </p:nvCxnSpPr>
        <p:spPr>
          <a:xfrm flipV="1">
            <a:off x="3681449" y="4346420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:a16="http://schemas.microsoft.com/office/drawing/2014/main" id="{6F1A8FAD-8488-95CD-4784-22F880172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296" y="4169829"/>
            <a:ext cx="409684" cy="409684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13279928-39A3-F4BC-66A8-2F68B9CBA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5301" y="4180991"/>
            <a:ext cx="433290" cy="433290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AADEAE26-6E89-D94D-E2AA-BF9CDCC31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800" y="4162913"/>
            <a:ext cx="418976" cy="418976"/>
          </a:xfrm>
          <a:prstGeom prst="rect">
            <a:avLst/>
          </a:prstGeom>
        </p:spPr>
      </p:pic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2185ECF7-1375-C0D7-C0A1-09C26957A097}"/>
              </a:ext>
            </a:extLst>
          </p:cNvPr>
          <p:cNvCxnSpPr>
            <a:cxnSpLocks/>
          </p:cNvCxnSpPr>
          <p:nvPr/>
        </p:nvCxnSpPr>
        <p:spPr>
          <a:xfrm>
            <a:off x="5555893" y="4420678"/>
            <a:ext cx="204842" cy="423056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9B034593-3303-B32B-6369-CBA1E26A9F8E}"/>
              </a:ext>
            </a:extLst>
          </p:cNvPr>
          <p:cNvCxnSpPr>
            <a:cxnSpLocks/>
          </p:cNvCxnSpPr>
          <p:nvPr/>
        </p:nvCxnSpPr>
        <p:spPr>
          <a:xfrm flipV="1">
            <a:off x="5914484" y="4371420"/>
            <a:ext cx="256316" cy="498899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39DA7568-14E3-1A67-52AE-89CFF8F83153}"/>
              </a:ext>
            </a:extLst>
          </p:cNvPr>
          <p:cNvSpPr txBox="1"/>
          <p:nvPr/>
        </p:nvSpPr>
        <p:spPr>
          <a:xfrm>
            <a:off x="2913460" y="4872046"/>
            <a:ext cx="6254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trike="sngStrike" dirty="0"/>
              <a:t>Reads/writes </a:t>
            </a:r>
            <a:r>
              <a:rPr kumimoji="1" lang="en-US" altLang="zh-CN" dirty="0"/>
              <a:t>are executed </a:t>
            </a:r>
            <a:r>
              <a:rPr kumimoji="1" lang="en-US" altLang="zh-CN" b="1" dirty="0">
                <a:solidFill>
                  <a:srgbClr val="C00000"/>
                </a:solidFill>
              </a:rPr>
              <a:t>logically in a serial manner</a:t>
            </a:r>
            <a:r>
              <a:rPr kumimoji="1" lang="en-US" altLang="zh-CN" dirty="0"/>
              <a:t>.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E3A91A1-FC56-36D0-B6DE-D13A2BDA2231}"/>
              </a:ext>
            </a:extLst>
          </p:cNvPr>
          <p:cNvSpPr txBox="1"/>
          <p:nvPr/>
        </p:nvSpPr>
        <p:spPr>
          <a:xfrm>
            <a:off x="5992525" y="2352025"/>
            <a:ext cx="12868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Actions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4144D29-2559-0932-A8B6-681D9BD2488C}"/>
              </a:ext>
            </a:extLst>
          </p:cNvPr>
          <p:cNvSpPr txBox="1"/>
          <p:nvPr/>
        </p:nvSpPr>
        <p:spPr>
          <a:xfrm>
            <a:off x="3130798" y="5162605"/>
            <a:ext cx="12868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Actions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" name="左大括号 2">
            <a:extLst>
              <a:ext uri="{FF2B5EF4-FFF2-40B4-BE49-F238E27FC236}">
                <a16:creationId xmlns:a16="http://schemas.microsoft.com/office/drawing/2014/main" id="{526D6623-C5E4-3AC1-2446-3D599B9448E3}"/>
              </a:ext>
            </a:extLst>
          </p:cNvPr>
          <p:cNvSpPr/>
          <p:nvPr/>
        </p:nvSpPr>
        <p:spPr>
          <a:xfrm>
            <a:off x="6905705" y="1774537"/>
            <a:ext cx="216024" cy="89405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C2111E4-9F45-20EE-9E92-71A57D918A7E}"/>
              </a:ext>
            </a:extLst>
          </p:cNvPr>
          <p:cNvSpPr/>
          <p:nvPr/>
        </p:nvSpPr>
        <p:spPr>
          <a:xfrm>
            <a:off x="7279367" y="1709327"/>
            <a:ext cx="1716837" cy="96713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5F7B253-97F9-50FA-DFBD-8CF2165FA075}"/>
              </a:ext>
            </a:extLst>
          </p:cNvPr>
          <p:cNvSpPr txBox="1"/>
          <p:nvPr/>
        </p:nvSpPr>
        <p:spPr>
          <a:xfrm>
            <a:off x="7183296" y="1775580"/>
            <a:ext cx="47529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 (A)</a:t>
            </a:r>
          </a:p>
          <a:p>
            <a:r>
              <a:rPr kumimoji="1" lang="en-US" altLang="zh-CN" dirty="0"/>
              <a:t>Write (B)</a:t>
            </a:r>
          </a:p>
          <a:p>
            <a:r>
              <a:rPr kumimoji="1" lang="en-US" altLang="zh-CN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9912063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C27F5-A596-52E4-A4EA-69779B0D3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Techniques to achieve before-or-after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CD21D8-1263-7F4B-E269-AC94A8B0C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</a:p>
          <a:p>
            <a:pPr lvl="1"/>
            <a:r>
              <a:rPr kumimoji="1" lang="en-US" altLang="zh-CN" dirty="0"/>
              <a:t>It’s pros and cons </a:t>
            </a:r>
          </a:p>
          <a:p>
            <a:r>
              <a:rPr kumimoji="1" lang="en-US" altLang="zh-CN" dirty="0"/>
              <a:t>Optimistic concurrency control (OCC) </a:t>
            </a:r>
          </a:p>
          <a:p>
            <a:pPr lvl="1"/>
            <a:r>
              <a:rPr kumimoji="1" lang="en-US" altLang="zh-CN" dirty="0"/>
              <a:t>It’s pros and cons </a:t>
            </a:r>
          </a:p>
          <a:p>
            <a:r>
              <a:rPr kumimoji="1" lang="en-US" altLang="zh-CN" dirty="0"/>
              <a:t>Multi-version concurrency control (MVCC)</a:t>
            </a:r>
          </a:p>
          <a:p>
            <a:pPr lvl="1"/>
            <a:r>
              <a:rPr kumimoji="1" lang="en-US" altLang="zh-CN" dirty="0"/>
              <a:t>Addresses the cons of both 2PL &amp; OCC in read-only or read-mostly cases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EDED33-FF86-45AB-44DB-98BE21D6F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8808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C4D85B-23EC-9B7C-2A2C-315855D1F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Techniques to check before-or-after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27CE20-4337-A6C8-D707-A96916048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Different kinds of serializability </a:t>
            </a:r>
          </a:p>
          <a:p>
            <a:pPr lvl="1"/>
            <a:r>
              <a:rPr kumimoji="1" lang="en-US" altLang="zh-CN" dirty="0"/>
              <a:t>View and conflict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05F0FA-958F-C5DC-6281-7EE61E13B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107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12386CA-5064-24BD-948E-4CF7B4EC041F}"/>
              </a:ext>
            </a:extLst>
          </p:cNvPr>
          <p:cNvSpPr txBox="1"/>
          <p:nvPr/>
        </p:nvSpPr>
        <p:spPr>
          <a:xfrm>
            <a:off x="2228927" y="2397348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View</a:t>
            </a:r>
          </a:p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5DE8097-E22E-01F6-25F8-C6051C25459A}"/>
              </a:ext>
            </a:extLst>
          </p:cNvPr>
          <p:cNvSpPr txBox="1"/>
          <p:nvPr/>
        </p:nvSpPr>
        <p:spPr>
          <a:xfrm>
            <a:off x="4749207" y="2397348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Conflict</a:t>
            </a:r>
          </a:p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BDEC313-0D65-D91E-4E13-DD0E6793FD22}"/>
              </a:ext>
            </a:extLst>
          </p:cNvPr>
          <p:cNvSpPr txBox="1"/>
          <p:nvPr/>
        </p:nvSpPr>
        <p:spPr>
          <a:xfrm>
            <a:off x="2193612" y="3228345"/>
            <a:ext cx="2195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 as well as intermediate read</a:t>
            </a:r>
            <a:endParaRPr lang="zh-CN" altLang="en-US" sz="20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93339E6-6E3F-C1D5-8788-48CD5375559F}"/>
              </a:ext>
            </a:extLst>
          </p:cNvPr>
          <p:cNvSpPr txBox="1"/>
          <p:nvPr/>
        </p:nvSpPr>
        <p:spPr>
          <a:xfrm>
            <a:off x="4772544" y="3228345"/>
            <a:ext cx="22809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 as well as all the </a:t>
            </a:r>
            <a:r>
              <a:rPr lang="en-US" altLang="zh-CN" sz="20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data dependency</a:t>
            </a:r>
            <a:endParaRPr lang="zh-CN" altLang="en-US" sz="2000" b="1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85A6490-AB0C-FD5D-850B-6879B52F9DB0}"/>
              </a:ext>
            </a:extLst>
          </p:cNvPr>
          <p:cNvSpPr txBox="1"/>
          <p:nvPr/>
        </p:nvSpPr>
        <p:spPr>
          <a:xfrm>
            <a:off x="4211960" y="2567502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⊃</a:t>
            </a:r>
            <a:endParaRPr lang="zh-CN" altLang="en-US" sz="3200">
              <a:solidFill>
                <a:srgbClr val="BE38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24590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60E110-0B1F-5B91-8ECA-C55000557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Final step: providing availability under partial failure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6D14DD-5A3D-D0B7-1238-8B5AFDB58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On a single computer, </a:t>
            </a:r>
            <a:r>
              <a:rPr kumimoji="1" lang="en-US" altLang="zh-CN" dirty="0"/>
              <a:t>it either works or it doesn’t</a:t>
            </a:r>
          </a:p>
          <a:p>
            <a:r>
              <a:rPr kumimoji="1" lang="en-US" altLang="zh-CN" b="0" dirty="0"/>
              <a:t>But in a </a:t>
            </a:r>
            <a:r>
              <a:rPr kumimoji="1" lang="en-US" altLang="zh-CN" dirty="0">
                <a:solidFill>
                  <a:srgbClr val="FF7E79"/>
                </a:solidFill>
              </a:rPr>
              <a:t>distributed system</a:t>
            </a:r>
            <a:r>
              <a:rPr kumimoji="1" lang="en-US" altLang="zh-CN" dirty="0"/>
              <a:t>,  some parts of the system can be broken in some unpredictable way</a:t>
            </a:r>
          </a:p>
          <a:p>
            <a:pPr lvl="1"/>
            <a:r>
              <a:rPr kumimoji="1" lang="en-US" altLang="zh-CN" dirty="0"/>
              <a:t>Such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 is </a:t>
            </a:r>
            <a:r>
              <a:rPr kumimoji="1" lang="en-US" altLang="zh-CN" b="1" dirty="0"/>
              <a:t>partial</a:t>
            </a:r>
            <a:r>
              <a:rPr kumimoji="1" lang="zh-CN" altLang="en-US" b="1" dirty="0"/>
              <a:t> </a:t>
            </a:r>
            <a:r>
              <a:rPr kumimoji="1" lang="en-US" altLang="zh-CN" dirty="0"/>
              <a:t>(aka.,</a:t>
            </a:r>
            <a:r>
              <a:rPr kumimoji="1" lang="zh-CN" altLang="en-US" dirty="0"/>
              <a:t> </a:t>
            </a:r>
            <a:r>
              <a:rPr kumimoji="1" lang="en-US" altLang="zh-CN" dirty="0"/>
              <a:t>grey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failure)</a:t>
            </a:r>
          </a:p>
          <a:p>
            <a:r>
              <a:rPr kumimoji="1" lang="en-US" altLang="zh-CN" b="0" dirty="0"/>
              <a:t>Since </a:t>
            </a:r>
            <a:r>
              <a:rPr kumimoji="1" lang="en-US" altLang="zh-CN" dirty="0">
                <a:solidFill>
                  <a:srgbClr val="FF5F00"/>
                </a:solidFill>
              </a:rPr>
              <a:t>most</a:t>
            </a:r>
            <a:r>
              <a:rPr kumimoji="1" lang="en-US" altLang="zh-CN" b="0" dirty="0"/>
              <a:t> parts of the system are </a:t>
            </a:r>
            <a:r>
              <a:rPr kumimoji="1" lang="en-US" altLang="zh-CN" dirty="0">
                <a:solidFill>
                  <a:srgbClr val="FF5F00"/>
                </a:solidFill>
              </a:rPr>
              <a:t>OK</a:t>
            </a:r>
            <a:r>
              <a:rPr kumimoji="1" lang="en-US" altLang="zh-CN" b="0" dirty="0"/>
              <a:t>, we want the system </a:t>
            </a:r>
            <a:r>
              <a:rPr kumimoji="1" lang="en-US" altLang="zh-CN" dirty="0">
                <a:solidFill>
                  <a:srgbClr val="FF5F00"/>
                </a:solidFill>
              </a:rPr>
              <a:t>still working</a:t>
            </a:r>
            <a:r>
              <a:rPr kumimoji="1" lang="en-US" altLang="zh-CN" b="0" dirty="0"/>
              <a:t>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C5953F-42A1-39D2-B2E2-0D7AB416A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61888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EA837C-B323-7597-5653-939786F1B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 under partial failure: two-phase commit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16A118-9E93-2207-B76A-EB8390461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E9E02F-2703-FFBA-5939-6FD5882F0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11D0E6A-EBAE-126D-3CB7-EA1D7E5B5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29308"/>
            <a:ext cx="7529390" cy="394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1576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099F6C-15CC-73DA-052A-EE50F533C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 + availability under partial failure: replicated state machine &amp; its implementations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99253D-B2D7-7FB3-451B-B0C8BFB23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555612"/>
          </a:xfrm>
        </p:spPr>
        <p:txBody>
          <a:bodyPr/>
          <a:lstStyle/>
          <a:p>
            <a:r>
              <a:rPr kumimoji="1" lang="en-US" altLang="zh-CN" dirty="0"/>
              <a:t>The main content of today and last lecture </a:t>
            </a:r>
          </a:p>
          <a:p>
            <a:r>
              <a:rPr kumimoji="1" lang="en-US" altLang="zh-CN" dirty="0"/>
              <a:t>Main techniques </a:t>
            </a:r>
          </a:p>
          <a:p>
            <a:pPr lvl="1"/>
            <a:r>
              <a:rPr kumimoji="1" lang="en-US" altLang="zh-CN" dirty="0"/>
              <a:t>Primary-backup protocols </a:t>
            </a:r>
          </a:p>
          <a:p>
            <a:pPr lvl="1"/>
            <a:r>
              <a:rPr kumimoji="1" lang="en-US" altLang="zh-CN" dirty="0"/>
              <a:t>Single-decree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&amp; Multi </a:t>
            </a:r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Raft (not covered in the midterm exam)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BD661F-4D7B-F6D3-F90D-2058B11E3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51202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BD3BDC-DBC2-D4F0-7EA5-F97028A21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Final notes, some important system techniques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396712-EF5A-F5A1-DED4-953C4FFA3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System modelling </a:t>
            </a:r>
          </a:p>
          <a:p>
            <a:pPr lvl="1">
              <a:buFont typeface="Wingdings" pitchFamily="2" charset="2"/>
              <a:buChar char="ü"/>
            </a:pPr>
            <a:r>
              <a:rPr kumimoji="1" lang="en-US" altLang="zh-CN" dirty="0"/>
              <a:t> Build an internal abstraction of the system, distill the main components that determine the system behavior (e.g., performance) </a:t>
            </a:r>
          </a:p>
          <a:p>
            <a:pPr lvl="1">
              <a:buFont typeface="Wingdings" pitchFamily="2" charset="2"/>
              <a:buChar char="ü"/>
            </a:pPr>
            <a:r>
              <a:rPr kumimoji="1" lang="en-US" altLang="zh-CN" b="1" dirty="0">
                <a:solidFill>
                  <a:srgbClr val="BD374B"/>
                </a:solidFill>
              </a:rPr>
              <a:t>Qualitative</a:t>
            </a:r>
            <a:r>
              <a:rPr kumimoji="1" lang="en-US" altLang="zh-CN" dirty="0"/>
              <a:t> models: the abstraction can directly yield performance numbers </a:t>
            </a:r>
          </a:p>
          <a:p>
            <a:r>
              <a:rPr kumimoji="1" lang="en-US" altLang="zh-CN" dirty="0"/>
              <a:t>Acceleration methods </a:t>
            </a:r>
          </a:p>
          <a:p>
            <a:pPr lvl="1"/>
            <a:r>
              <a:rPr kumimoji="1" lang="en-US" altLang="zh-CN" dirty="0"/>
              <a:t>E.g., fast path &amp; slow path </a:t>
            </a:r>
          </a:p>
          <a:p>
            <a:pPr lvl="1"/>
            <a:r>
              <a:rPr kumimoji="1" lang="en-US" altLang="zh-CN" dirty="0"/>
              <a:t>Concurrency (should take care of consistency)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F912C2-3284-22E9-DD7E-F51C557DC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3756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49978</TotalTime>
  <Words>7340</Words>
  <Application>Microsoft Macintosh PowerPoint</Application>
  <PresentationFormat>全屏显示(16:10)</PresentationFormat>
  <Paragraphs>1940</Paragraphs>
  <Slides>111</Slides>
  <Notes>60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111</vt:i4>
      </vt:variant>
    </vt:vector>
  </HeadingPairs>
  <TitlesOfParts>
    <vt:vector size="127" baseType="lpstr">
      <vt:lpstr>等线</vt:lpstr>
      <vt:lpstr>等线</vt:lpstr>
      <vt:lpstr>Microsoft YaHei</vt:lpstr>
      <vt:lpstr>TimesNewRomanPS</vt:lpstr>
      <vt:lpstr>Arial</vt:lpstr>
      <vt:lpstr>Calibri</vt:lpstr>
      <vt:lpstr>Candara</vt:lpstr>
      <vt:lpstr>Century Gothic</vt:lpstr>
      <vt:lpstr>Consolas</vt:lpstr>
      <vt:lpstr>Courier New</vt:lpstr>
      <vt:lpstr>Eras Medium ITC</vt:lpstr>
      <vt:lpstr>Tahoma</vt:lpstr>
      <vt:lpstr>Times New Roman</vt:lpstr>
      <vt:lpstr>Verdana</vt:lpstr>
      <vt:lpstr>Wingdings</vt:lpstr>
      <vt:lpstr>1_Office 主题​​</vt:lpstr>
      <vt:lpstr>Paxos (continued), Raft &amp; Review</vt:lpstr>
      <vt:lpstr>Review of last day’s content &amp; Today’s lecture </vt:lpstr>
      <vt:lpstr>Review of The CAP theorem: 2 out of 3</vt:lpstr>
      <vt:lpstr>Key for availability: Replication </vt:lpstr>
      <vt:lpstr>Problem: inconsistency of Replicas</vt:lpstr>
      <vt:lpstr>Review: primary-backup replication </vt:lpstr>
      <vt:lpstr>Final issue: what if view server fails?</vt:lpstr>
      <vt:lpstr>PowerPoint 演示文稿</vt:lpstr>
      <vt:lpstr>Question: how can we agree on a single value? </vt:lpstr>
      <vt:lpstr>General Approach</vt:lpstr>
      <vt:lpstr>Paxos Setup</vt:lpstr>
      <vt:lpstr>Paxos Pseudo-code</vt:lpstr>
      <vt:lpstr>Question</vt:lpstr>
      <vt:lpstr>Question</vt:lpstr>
      <vt:lpstr>Question</vt:lpstr>
      <vt:lpstr>Inside of Paxos</vt:lpstr>
      <vt:lpstr>Question</vt:lpstr>
      <vt:lpstr>PowerPoint 演示文稿</vt:lpstr>
      <vt:lpstr>Single-decree Paxos vs. Multi-Paxos </vt:lpstr>
      <vt:lpstr>PowerPoint 演示文稿</vt:lpstr>
      <vt:lpstr>Basic Multi-Paxos </vt:lpstr>
      <vt:lpstr>Basic Multi-Paxos </vt:lpstr>
      <vt:lpstr>Basic Multi-Paxos </vt:lpstr>
      <vt:lpstr>Basic Multi-Paxos </vt:lpstr>
      <vt:lpstr>PowerPoint 演示文稿</vt:lpstr>
      <vt:lpstr>Basic Multi-Paxos is correct but inefficient </vt:lpstr>
      <vt:lpstr>Benefits of leader election: prepare message batching </vt:lpstr>
      <vt:lpstr>Benefits of leader election: prepare message batching </vt:lpstr>
      <vt:lpstr>Multi-paxos uses a distinguished proposer (leader)</vt:lpstr>
      <vt:lpstr>Problem: hole in the log</vt:lpstr>
      <vt:lpstr>Summary of Multi-Paxos </vt:lpstr>
      <vt:lpstr>More: Raft replicated log </vt:lpstr>
      <vt:lpstr>Why learn raft? </vt:lpstr>
      <vt:lpstr>Abstraction of the operations: replicated log </vt:lpstr>
      <vt:lpstr>Raft’s high-level approach: problem decomposition </vt:lpstr>
      <vt:lpstr>Raft server states </vt:lpstr>
      <vt:lpstr>Raft server states </vt:lpstr>
      <vt:lpstr>Raft basics: terms for one leader  </vt:lpstr>
      <vt:lpstr>Raft server state switch: Heartbeats &amp; Timeouts </vt:lpstr>
      <vt:lpstr>Election Basics </vt:lpstr>
      <vt:lpstr>Election Basics </vt:lpstr>
      <vt:lpstr>Election requirements: safety </vt:lpstr>
      <vt:lpstr>Election requirements: liveness  </vt:lpstr>
      <vt:lpstr>Persistent state of each server so far </vt:lpstr>
      <vt:lpstr>Basic request vote RPC so far  </vt:lpstr>
      <vt:lpstr>Raft’s high-level approach: problem decomposition </vt:lpstr>
      <vt:lpstr>Log structure </vt:lpstr>
      <vt:lpstr>Normal operations to update the log </vt:lpstr>
      <vt:lpstr>Normal operations to update the log </vt:lpstr>
      <vt:lpstr>Challenge: crash can cause log to inconsistencies </vt:lpstr>
      <vt:lpstr>Challenge: crash can cause log to inconsistencies </vt:lpstr>
      <vt:lpstr>Consistency of the log </vt:lpstr>
      <vt:lpstr>AppendEntries consistency checks </vt:lpstr>
      <vt:lpstr>Why can rejection happens? Leader changes </vt:lpstr>
      <vt:lpstr>Handle rejections </vt:lpstr>
      <vt:lpstr>More on Repairing Follower Logs</vt:lpstr>
      <vt:lpstr>PowerPoint 演示文稿</vt:lpstr>
      <vt:lpstr>Intuitive result:  replicating on a majority </vt:lpstr>
      <vt:lpstr>Case study: raft overwriting </vt:lpstr>
      <vt:lpstr>Case study: raft overwriting </vt:lpstr>
      <vt:lpstr>Safety requirement of the commit entry </vt:lpstr>
      <vt:lpstr>PowerPoint 演示文稿</vt:lpstr>
      <vt:lpstr>Committing Entry from the Current Term </vt:lpstr>
      <vt:lpstr>Picking the Best Leader</vt:lpstr>
      <vt:lpstr>Comparing the best leader </vt:lpstr>
      <vt:lpstr>Committing Entry from the Current Term </vt:lpstr>
      <vt:lpstr>Commit rule for raft so far </vt:lpstr>
      <vt:lpstr>Case study: a majority replicated entry can be overwritten </vt:lpstr>
      <vt:lpstr>Case study: a majority replicated entry can be overwritten </vt:lpstr>
      <vt:lpstr>Committing Entry from Earlier Term</vt:lpstr>
      <vt:lpstr>Commit rules </vt:lpstr>
      <vt:lpstr>PowerPoint 演示文稿</vt:lpstr>
      <vt:lpstr>Review: scalable websites powered by distributed systems!</vt:lpstr>
      <vt:lpstr>Distributed systems are built from bottom up </vt:lpstr>
      <vt:lpstr>Review: What is a file? </vt:lpstr>
      <vt:lpstr>Review: The Big Picture of a File System </vt:lpstr>
      <vt:lpstr>The Naming Layers of the UNIX FS (version 6)</vt:lpstr>
      <vt:lpstr>Review: simple operations like lookup </vt:lpstr>
      <vt:lpstr>Review: relative complex operations like Links</vt:lpstr>
      <vt:lpstr>From single-node filesystem to distributed filesystem </vt:lpstr>
      <vt:lpstr>Review: parameter passing </vt:lpstr>
      <vt:lpstr>Review: when RPC meets failures</vt:lpstr>
      <vt:lpstr>Review: RPC semantic under failure </vt:lpstr>
      <vt:lpstr>Review: Distributed file system </vt:lpstr>
      <vt:lpstr>Review of NFS: Network File System</vt:lpstr>
      <vt:lpstr>Recall: the file system API </vt:lpstr>
      <vt:lpstr>Review: RPC implemented in NFS (what are the differences compared to single-node filesystem? )</vt:lpstr>
      <vt:lpstr>Drawback of NFS </vt:lpstr>
      <vt:lpstr>Review: consistency model </vt:lpstr>
      <vt:lpstr>Review: Spectrum of Consistency Models </vt:lpstr>
      <vt:lpstr>Review: Eventual consistency </vt:lpstr>
      <vt:lpstr>Review: implementing eventual consistency </vt:lpstr>
      <vt:lpstr>Solution: deterministic sort all posts upon syncing </vt:lpstr>
      <vt:lpstr>Review: notes on the ordering</vt:lpstr>
      <vt:lpstr>Choosing a stronger consistency model </vt:lpstr>
      <vt:lpstr>What does a strong consistency model presents? </vt:lpstr>
      <vt:lpstr>Strong consistency model: what is the order provided? </vt:lpstr>
      <vt:lpstr>A stronger model is typically insufficient </vt:lpstr>
      <vt:lpstr>We need all-or-nothing </vt:lpstr>
      <vt:lpstr>What is a strong consistency model (continued)  </vt:lpstr>
      <vt:lpstr>Techniques to achieve all-or-nothing </vt:lpstr>
      <vt:lpstr>The correctness issue caused by race condition </vt:lpstr>
      <vt:lpstr>Goal: before-or-after atomicity (a.k.a, Isolation) </vt:lpstr>
      <vt:lpstr>Review: serial execution of reads/writes </vt:lpstr>
      <vt:lpstr>One step further: serial execution of actions </vt:lpstr>
      <vt:lpstr>Techniques to achieve before-or-after </vt:lpstr>
      <vt:lpstr>Techniques to check before-or-after </vt:lpstr>
      <vt:lpstr>Final step: providing availability under partial failure </vt:lpstr>
      <vt:lpstr>Consistency under partial failure: two-phase commit </vt:lpstr>
      <vt:lpstr>Consistency + availability under partial failure: replicated state machine &amp; its implementations </vt:lpstr>
      <vt:lpstr>Final notes, some important system techniques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2607</cp:revision>
  <cp:lastPrinted>2020-03-02T13:38:09Z</cp:lastPrinted>
  <dcterms:created xsi:type="dcterms:W3CDTF">2017-11-24T09:35:45Z</dcterms:created>
  <dcterms:modified xsi:type="dcterms:W3CDTF">2025-11-07T07:18:54Z</dcterms:modified>
</cp:coreProperties>
</file>