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87"/>
  </p:notesMasterIdLst>
  <p:handoutMasterIdLst>
    <p:handoutMasterId r:id="rId88"/>
  </p:handoutMasterIdLst>
  <p:sldIdLst>
    <p:sldId id="2241" r:id="rId2"/>
    <p:sldId id="9893" r:id="rId3"/>
    <p:sldId id="9894" r:id="rId4"/>
    <p:sldId id="9895" r:id="rId5"/>
    <p:sldId id="9909" r:id="rId6"/>
    <p:sldId id="9911" r:id="rId7"/>
    <p:sldId id="9913" r:id="rId8"/>
    <p:sldId id="9914" r:id="rId9"/>
    <p:sldId id="9915" r:id="rId10"/>
    <p:sldId id="9940" r:id="rId11"/>
    <p:sldId id="9941" r:id="rId12"/>
    <p:sldId id="9942" r:id="rId13"/>
    <p:sldId id="9943" r:id="rId14"/>
    <p:sldId id="9944" r:id="rId15"/>
    <p:sldId id="9927" r:id="rId16"/>
    <p:sldId id="9928" r:id="rId17"/>
    <p:sldId id="9929" r:id="rId18"/>
    <p:sldId id="9930" r:id="rId19"/>
    <p:sldId id="9932" r:id="rId20"/>
    <p:sldId id="9933" r:id="rId21"/>
    <p:sldId id="9935" r:id="rId22"/>
    <p:sldId id="9936" r:id="rId23"/>
    <p:sldId id="9937" r:id="rId24"/>
    <p:sldId id="9953" r:id="rId25"/>
    <p:sldId id="9949" r:id="rId26"/>
    <p:sldId id="9950" r:id="rId27"/>
    <p:sldId id="9952" r:id="rId28"/>
    <p:sldId id="9912" r:id="rId29"/>
    <p:sldId id="2931" r:id="rId30"/>
    <p:sldId id="2932" r:id="rId31"/>
    <p:sldId id="2947" r:id="rId32"/>
    <p:sldId id="2934" r:id="rId33"/>
    <p:sldId id="2866" r:id="rId34"/>
    <p:sldId id="2274" r:id="rId35"/>
    <p:sldId id="2275" r:id="rId36"/>
    <p:sldId id="2277" r:id="rId37"/>
    <p:sldId id="4595" r:id="rId38"/>
    <p:sldId id="2860" r:id="rId39"/>
    <p:sldId id="2878" r:id="rId40"/>
    <p:sldId id="4596" r:id="rId41"/>
    <p:sldId id="4597" r:id="rId42"/>
    <p:sldId id="4598" r:id="rId43"/>
    <p:sldId id="4599" r:id="rId44"/>
    <p:sldId id="2429" r:id="rId45"/>
    <p:sldId id="2279" r:id="rId46"/>
    <p:sldId id="2423" r:id="rId47"/>
    <p:sldId id="2422" r:id="rId48"/>
    <p:sldId id="2424" r:id="rId49"/>
    <p:sldId id="4592" r:id="rId50"/>
    <p:sldId id="2880" r:id="rId51"/>
    <p:sldId id="2445" r:id="rId52"/>
    <p:sldId id="2251" r:id="rId53"/>
    <p:sldId id="2855" r:id="rId54"/>
    <p:sldId id="2287" r:id="rId55"/>
    <p:sldId id="2284" r:id="rId56"/>
    <p:sldId id="2285" r:id="rId57"/>
    <p:sldId id="2286" r:id="rId58"/>
    <p:sldId id="2863" r:id="rId59"/>
    <p:sldId id="2864" r:id="rId60"/>
    <p:sldId id="771" r:id="rId61"/>
    <p:sldId id="2288" r:id="rId62"/>
    <p:sldId id="2289" r:id="rId63"/>
    <p:sldId id="2290" r:id="rId64"/>
    <p:sldId id="2291" r:id="rId65"/>
    <p:sldId id="2293" r:id="rId66"/>
    <p:sldId id="2294" r:id="rId67"/>
    <p:sldId id="2295" r:id="rId68"/>
    <p:sldId id="2296" r:id="rId69"/>
    <p:sldId id="2297" r:id="rId70"/>
    <p:sldId id="2298" r:id="rId71"/>
    <p:sldId id="787" r:id="rId72"/>
    <p:sldId id="2426" r:id="rId73"/>
    <p:sldId id="2427" r:id="rId74"/>
    <p:sldId id="2431" r:id="rId75"/>
    <p:sldId id="2292" r:id="rId76"/>
    <p:sldId id="2446" r:id="rId77"/>
    <p:sldId id="2432" r:id="rId78"/>
    <p:sldId id="292" r:id="rId79"/>
    <p:sldId id="2302" r:id="rId80"/>
    <p:sldId id="2419" r:id="rId81"/>
    <p:sldId id="2304" r:id="rId82"/>
    <p:sldId id="2309" r:id="rId83"/>
    <p:sldId id="2421" r:id="rId84"/>
    <p:sldId id="2867" r:id="rId85"/>
    <p:sldId id="4594" r:id="rId86"/>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80" userDrawn="1">
          <p15:clr>
            <a:srgbClr val="A4A3A4"/>
          </p15:clr>
        </p15:guide>
        <p15:guide id="3" pos="29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432FF"/>
    <a:srgbClr val="BF569D"/>
    <a:srgbClr val="6E45A1"/>
    <a:srgbClr val="CDCCFE"/>
    <a:srgbClr val="FFE6FE"/>
    <a:srgbClr val="FFFC00"/>
    <a:srgbClr val="00CD28"/>
    <a:srgbClr val="CDF8CC"/>
    <a:srgbClr val="F7F9D6"/>
    <a:srgbClr val="32C0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77" autoAdjust="0"/>
    <p:restoredTop sz="85465" autoAdjust="0"/>
  </p:normalViewPr>
  <p:slideViewPr>
    <p:cSldViewPr>
      <p:cViewPr>
        <p:scale>
          <a:sx n="140" d="100"/>
          <a:sy n="140" d="100"/>
        </p:scale>
        <p:origin x="1296" y="144"/>
      </p:cViewPr>
      <p:guideLst>
        <p:guide orient="horz" pos="2480"/>
        <p:guide pos="2925"/>
      </p:guideLst>
    </p:cSldViewPr>
  </p:slideViewPr>
  <p:outlineViewPr>
    <p:cViewPr>
      <p:scale>
        <a:sx n="33" d="100"/>
        <a:sy n="33" d="100"/>
      </p:scale>
      <p:origin x="0" y="-5720"/>
    </p:cViewPr>
  </p:outlineViewPr>
  <p:notesTextViewPr>
    <p:cViewPr>
      <p:scale>
        <a:sx n="110" d="100"/>
        <a:sy n="110"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2025/12/19</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2025/12/19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1849816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3335343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1073289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4291308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2548934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Thoughts: when will </a:t>
            </a:r>
            <a:r>
              <a:rPr kumimoji="1" lang="en-US" altLang="zh-CN" dirty="0" err="1"/>
              <a:t>FlashAttention</a:t>
            </a:r>
            <a:r>
              <a:rPr kumimoji="1" lang="en-US" altLang="zh-CN" dirty="0"/>
              <a:t> be bad? If N is small</a:t>
            </a:r>
            <a:r>
              <a:rPr kumimoji="1" lang="zh-CN" altLang="en-US"/>
              <a:t>？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20</a:t>
            </a:fld>
            <a:endParaRPr lang="zh-CN" altLang="en-US"/>
          </a:p>
        </p:txBody>
      </p:sp>
    </p:spTree>
    <p:extLst>
      <p:ext uri="{BB962C8B-B14F-4D97-AF65-F5344CB8AC3E}">
        <p14:creationId xmlns:p14="http://schemas.microsoft.com/office/powerpoint/2010/main" val="3800955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B783E-79FE-2CF6-55CA-B4B3C70ED5A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6CA15CD-07EC-8FF5-797A-E689BB5DDB79}"/>
              </a:ext>
            </a:extLst>
          </p:cNvPr>
          <p:cNvSpPr>
            <a:spLocks noGrp="1" noRot="1" noChangeAspect="1"/>
          </p:cNvSpPr>
          <p:nvPr>
            <p:ph type="sldImg"/>
          </p:nvPr>
        </p:nvSpPr>
        <p:spPr>
          <a:xfrm>
            <a:off x="685800" y="685800"/>
            <a:ext cx="5486400" cy="3429000"/>
          </a:xfrm>
        </p:spPr>
      </p:sp>
      <p:sp>
        <p:nvSpPr>
          <p:cNvPr id="3" name="备注占位符 2">
            <a:extLst>
              <a:ext uri="{FF2B5EF4-FFF2-40B4-BE49-F238E27FC236}">
                <a16:creationId xmlns:a16="http://schemas.microsoft.com/office/drawing/2014/main" id="{74BA0E00-3F2E-4438-5ED5-78848A846AC0}"/>
              </a:ext>
            </a:extLst>
          </p:cNvPr>
          <p:cNvSpPr>
            <a:spLocks noGrp="1"/>
          </p:cNvSpPr>
          <p:nvPr>
            <p:ph type="body" idx="1"/>
          </p:nvPr>
        </p:nvSpPr>
        <p:spPr/>
        <p:txBody>
          <a:bodyPr/>
          <a:lstStyle/>
          <a:p>
            <a:endParaRPr kumimoji="1" lang="en-US" altLang="zh-CN" baseline="0"/>
          </a:p>
        </p:txBody>
      </p:sp>
      <p:sp>
        <p:nvSpPr>
          <p:cNvPr id="4" name="灯片编号占位符 3">
            <a:extLst>
              <a:ext uri="{FF2B5EF4-FFF2-40B4-BE49-F238E27FC236}">
                <a16:creationId xmlns:a16="http://schemas.microsoft.com/office/drawing/2014/main" id="{28B13ED9-53A3-D4DA-B66F-CF4412AD04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55146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0D48A-BB2C-9EF8-397E-CB91E1D6B26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346CC2D-CF8C-3143-A06F-3A8F1FF41BBF}"/>
              </a:ext>
            </a:extLst>
          </p:cNvPr>
          <p:cNvSpPr>
            <a:spLocks noGrp="1" noRot="1" noChangeAspect="1"/>
          </p:cNvSpPr>
          <p:nvPr>
            <p:ph type="sldImg"/>
          </p:nvPr>
        </p:nvSpPr>
        <p:spPr>
          <a:xfrm>
            <a:off x="685800" y="685800"/>
            <a:ext cx="5486400" cy="3429000"/>
          </a:xfrm>
        </p:spPr>
      </p:sp>
      <p:sp>
        <p:nvSpPr>
          <p:cNvPr id="3" name="备注占位符 2">
            <a:extLst>
              <a:ext uri="{FF2B5EF4-FFF2-40B4-BE49-F238E27FC236}">
                <a16:creationId xmlns:a16="http://schemas.microsoft.com/office/drawing/2014/main" id="{B4A5DB6D-519C-A743-D3EE-D989D3F4F702}"/>
              </a:ext>
            </a:extLst>
          </p:cNvPr>
          <p:cNvSpPr>
            <a:spLocks noGrp="1"/>
          </p:cNvSpPr>
          <p:nvPr>
            <p:ph type="body" idx="1"/>
          </p:nvPr>
        </p:nvSpPr>
        <p:spPr/>
        <p:txBody>
          <a:bodyPr/>
          <a:lstStyle/>
          <a:p>
            <a:endParaRPr kumimoji="1" lang="en-US" altLang="zh-CN" baseline="0" dirty="0"/>
          </a:p>
        </p:txBody>
      </p:sp>
      <p:sp>
        <p:nvSpPr>
          <p:cNvPr id="4" name="灯片编号占位符 3">
            <a:extLst>
              <a:ext uri="{FF2B5EF4-FFF2-40B4-BE49-F238E27FC236}">
                <a16:creationId xmlns:a16="http://schemas.microsoft.com/office/drawing/2014/main" id="{99BA1EC8-EBF4-80F9-88E6-13F5F5B44C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89368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Wikipedia</a:t>
            </a:r>
          </a:p>
          <a:p>
            <a:r>
              <a:rPr kumimoji="1" lang="en-US" altLang="zh-CN" dirty="0"/>
              <a:t>Mate60: https://</a:t>
            </a:r>
            <a:r>
              <a:rPr kumimoji="1" lang="en-US" altLang="zh-CN" dirty="0" err="1"/>
              <a:t>nanoreview.net</a:t>
            </a:r>
            <a:r>
              <a:rPr kumimoji="1" lang="en-US" altLang="zh-CN" dirty="0"/>
              <a:t>/</a:t>
            </a:r>
            <a:r>
              <a:rPr kumimoji="1" lang="en-US" altLang="zh-CN" dirty="0" err="1"/>
              <a:t>en</a:t>
            </a:r>
            <a:r>
              <a:rPr kumimoji="1" lang="en-US" altLang="zh-CN" dirty="0"/>
              <a:t>/soc-compare/qualcomm-snapdragon-875-vs-hisilicon-kirin-9000</a:t>
            </a:r>
          </a:p>
          <a:p>
            <a:r>
              <a:rPr kumimoji="1" lang="en-US" altLang="zh-CN" dirty="0"/>
              <a:t>Intel CPU: https://</a:t>
            </a:r>
            <a:r>
              <a:rPr kumimoji="1" lang="en-US" altLang="zh-CN" dirty="0" err="1"/>
              <a:t>setiathome.berkeley.edu</a:t>
            </a:r>
            <a:r>
              <a:rPr kumimoji="1" lang="en-US" altLang="zh-CN" dirty="0"/>
              <a:t>/</a:t>
            </a:r>
            <a:r>
              <a:rPr kumimoji="1" lang="en-US" altLang="zh-CN" dirty="0" err="1"/>
              <a:t>cpu_list.php</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31</a:t>
            </a:fld>
            <a:endParaRPr lang="zh-CN" altLang="en-US"/>
          </a:p>
        </p:txBody>
      </p:sp>
    </p:spTree>
    <p:extLst>
      <p:ext uri="{BB962C8B-B14F-4D97-AF65-F5344CB8AC3E}">
        <p14:creationId xmlns:p14="http://schemas.microsoft.com/office/powerpoint/2010/main" val="1367160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34</a:t>
            </a:fld>
            <a:endParaRPr lang="zh-CN" altLang="en-US"/>
          </a:p>
        </p:txBody>
      </p:sp>
    </p:spTree>
    <p:extLst>
      <p:ext uri="{BB962C8B-B14F-4D97-AF65-F5344CB8AC3E}">
        <p14:creationId xmlns:p14="http://schemas.microsoft.com/office/powerpoint/2010/main" val="711750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39</a:t>
            </a:fld>
            <a:endParaRPr lang="zh-CN" altLang="en-US"/>
          </a:p>
        </p:txBody>
      </p:sp>
    </p:spTree>
    <p:extLst>
      <p:ext uri="{BB962C8B-B14F-4D97-AF65-F5344CB8AC3E}">
        <p14:creationId xmlns:p14="http://schemas.microsoft.com/office/powerpoint/2010/main" val="1829651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45</a:t>
            </a:fld>
            <a:endParaRPr lang="zh-CN" altLang="en-US"/>
          </a:p>
        </p:txBody>
      </p:sp>
    </p:spTree>
    <p:extLst>
      <p:ext uri="{BB962C8B-B14F-4D97-AF65-F5344CB8AC3E}">
        <p14:creationId xmlns:p14="http://schemas.microsoft.com/office/powerpoint/2010/main" val="1563993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46</a:t>
            </a:fld>
            <a:endParaRPr lang="zh-CN" altLang="en-US"/>
          </a:p>
        </p:txBody>
      </p:sp>
    </p:spTree>
    <p:extLst>
      <p:ext uri="{BB962C8B-B14F-4D97-AF65-F5344CB8AC3E}">
        <p14:creationId xmlns:p14="http://schemas.microsoft.com/office/powerpoint/2010/main" val="3433521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47</a:t>
            </a:fld>
            <a:endParaRPr lang="zh-CN" altLang="en-US"/>
          </a:p>
        </p:txBody>
      </p:sp>
    </p:spTree>
    <p:extLst>
      <p:ext uri="{BB962C8B-B14F-4D97-AF65-F5344CB8AC3E}">
        <p14:creationId xmlns:p14="http://schemas.microsoft.com/office/powerpoint/2010/main" val="4218775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48</a:t>
            </a:fld>
            <a:endParaRPr lang="zh-CN" altLang="en-US"/>
          </a:p>
        </p:txBody>
      </p:sp>
    </p:spTree>
    <p:extLst>
      <p:ext uri="{BB962C8B-B14F-4D97-AF65-F5344CB8AC3E}">
        <p14:creationId xmlns:p14="http://schemas.microsoft.com/office/powerpoint/2010/main" val="2498628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49</a:t>
            </a:fld>
            <a:endParaRPr lang="zh-CN" altLang="en-US"/>
          </a:p>
        </p:txBody>
      </p:sp>
    </p:spTree>
    <p:extLst>
      <p:ext uri="{BB962C8B-B14F-4D97-AF65-F5344CB8AC3E}">
        <p14:creationId xmlns:p14="http://schemas.microsoft.com/office/powerpoint/2010/main" val="953337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52</a:t>
            </a:fld>
            <a:endParaRPr lang="zh-CN" altLang="en-US"/>
          </a:p>
        </p:txBody>
      </p:sp>
    </p:spTree>
    <p:extLst>
      <p:ext uri="{BB962C8B-B14F-4D97-AF65-F5344CB8AC3E}">
        <p14:creationId xmlns:p14="http://schemas.microsoft.com/office/powerpoint/2010/main" val="2927479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4EF0F-1908-6827-6047-453382C2F76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55896A6-D177-52C4-2415-1D8CD40FC0D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B921841-AD7A-1938-8E9B-2106A995A9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Sort may be important.  E.g., </a:t>
            </a:r>
            <a:r>
              <a:rPr lang="en" altLang="zh-CN" sz="1800" dirty="0">
                <a:effectLst/>
                <a:latin typeface="Times"/>
              </a:rPr>
              <a:t>sometimes the output keys are URLs, and we want all entries for a single host to end up in the same output file. </a:t>
            </a:r>
            <a:endParaRPr lang="en" altLang="zh-CN" dirty="0">
              <a:effectLst/>
            </a:endParaRPr>
          </a:p>
          <a:p>
            <a:endParaRPr kumimoji="1" lang="zh-CN" altLang="en-US" dirty="0"/>
          </a:p>
        </p:txBody>
      </p:sp>
      <p:sp>
        <p:nvSpPr>
          <p:cNvPr id="4" name="灯片编号占位符 3">
            <a:extLst>
              <a:ext uri="{FF2B5EF4-FFF2-40B4-BE49-F238E27FC236}">
                <a16:creationId xmlns:a16="http://schemas.microsoft.com/office/drawing/2014/main" id="{9584E1C1-E7DD-530A-A957-0538A46633EF}"/>
              </a:ext>
            </a:extLst>
          </p:cNvPr>
          <p:cNvSpPr>
            <a:spLocks noGrp="1"/>
          </p:cNvSpPr>
          <p:nvPr>
            <p:ph type="sldNum" sz="quarter" idx="5"/>
          </p:nvPr>
        </p:nvSpPr>
        <p:spPr/>
        <p:txBody>
          <a:bodyPr/>
          <a:lstStyle/>
          <a:p>
            <a:fld id="{3A84A077-83E9-49A7-9F59-234D78BD6949}" type="slidenum">
              <a:rPr lang="zh-CN" altLang="en-US" smtClean="0"/>
              <a:t>54</a:t>
            </a:fld>
            <a:endParaRPr lang="zh-CN" altLang="en-US"/>
          </a:p>
        </p:txBody>
      </p:sp>
    </p:spTree>
    <p:extLst>
      <p:ext uri="{BB962C8B-B14F-4D97-AF65-F5344CB8AC3E}">
        <p14:creationId xmlns:p14="http://schemas.microsoft.com/office/powerpoint/2010/main" val="1640613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55</a:t>
            </a:fld>
            <a:endParaRPr lang="zh-CN" altLang="en-US"/>
          </a:p>
        </p:txBody>
      </p:sp>
    </p:spTree>
    <p:extLst>
      <p:ext uri="{BB962C8B-B14F-4D97-AF65-F5344CB8AC3E}">
        <p14:creationId xmlns:p14="http://schemas.microsoft.com/office/powerpoint/2010/main" val="448134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60</a:t>
            </a:fld>
            <a:endParaRPr lang="en-US" altLang="zh-TW"/>
          </a:p>
        </p:txBody>
      </p:sp>
    </p:spTree>
    <p:extLst>
      <p:ext uri="{BB962C8B-B14F-4D97-AF65-F5344CB8AC3E}">
        <p14:creationId xmlns:p14="http://schemas.microsoft.com/office/powerpoint/2010/main" val="33815597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具体到实现，以文件作为</a:t>
            </a:r>
            <a:r>
              <a:rPr kumimoji="1" lang="en-US" altLang="zh-CN" dirty="0"/>
              <a:t>input</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63</a:t>
            </a:fld>
            <a:endParaRPr lang="zh-CN" altLang="en-US"/>
          </a:p>
        </p:txBody>
      </p:sp>
    </p:spTree>
    <p:extLst>
      <p:ext uri="{BB962C8B-B14F-4D97-AF65-F5344CB8AC3E}">
        <p14:creationId xmlns:p14="http://schemas.microsoft.com/office/powerpoint/2010/main" val="1283498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sz="1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68</a:t>
            </a:fld>
            <a:endParaRPr lang="zh-CN" altLang="en-US"/>
          </a:p>
        </p:txBody>
      </p:sp>
    </p:spTree>
    <p:extLst>
      <p:ext uri="{BB962C8B-B14F-4D97-AF65-F5344CB8AC3E}">
        <p14:creationId xmlns:p14="http://schemas.microsoft.com/office/powerpoint/2010/main" val="225795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72</a:t>
            </a:fld>
            <a:endParaRPr lang="zh-CN" altLang="en-US"/>
          </a:p>
        </p:txBody>
      </p:sp>
    </p:spTree>
    <p:extLst>
      <p:ext uri="{BB962C8B-B14F-4D97-AF65-F5344CB8AC3E}">
        <p14:creationId xmlns:p14="http://schemas.microsoft.com/office/powerpoint/2010/main" val="2771824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74</a:t>
            </a:fld>
            <a:endParaRPr lang="zh-CN" altLang="en-US"/>
          </a:p>
        </p:txBody>
      </p:sp>
    </p:spTree>
    <p:extLst>
      <p:ext uri="{BB962C8B-B14F-4D97-AF65-F5344CB8AC3E}">
        <p14:creationId xmlns:p14="http://schemas.microsoft.com/office/powerpoint/2010/main" val="1068291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B1494-020E-5A37-9B54-DBC3E9D9A2A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42E1167-B2E1-3F58-578F-D4D6E506B5C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602CEE8-F1F3-0840-4C67-896A8C26A44D}"/>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5215B3FD-D764-87FD-F152-6FBCD8C0DB5C}"/>
              </a:ext>
            </a:extLst>
          </p:cNvPr>
          <p:cNvSpPr>
            <a:spLocks noGrp="1"/>
          </p:cNvSpPr>
          <p:nvPr>
            <p:ph type="sldNum" sz="quarter" idx="5"/>
          </p:nvPr>
        </p:nvSpPr>
        <p:spPr/>
        <p:txBody>
          <a:bodyPr/>
          <a:lstStyle/>
          <a:p>
            <a:fld id="{3A84A077-83E9-49A7-9F59-234D78BD6949}" type="slidenum">
              <a:rPr lang="zh-CN" altLang="en-US" smtClean="0"/>
              <a:t>85</a:t>
            </a:fld>
            <a:endParaRPr lang="zh-CN" altLang="en-US"/>
          </a:p>
        </p:txBody>
      </p:sp>
    </p:spTree>
    <p:extLst>
      <p:ext uri="{BB962C8B-B14F-4D97-AF65-F5344CB8AC3E}">
        <p14:creationId xmlns:p14="http://schemas.microsoft.com/office/powerpoint/2010/main" val="4030202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02840" y="228866"/>
            <a:ext cx="8229600" cy="900442"/>
          </a:xfrm>
        </p:spPr>
        <p:txBody>
          <a:bodyPr>
            <a:normAutofit/>
          </a:bodyPr>
          <a:lstStyle>
            <a:lvl1pPr>
              <a:defRPr sz="2400" b="1">
                <a:solidFill>
                  <a:schemeClr val="accent1"/>
                </a:solidFill>
                <a:latin typeface="+mn-lt"/>
                <a:ea typeface="+mj-ea"/>
                <a:cs typeface="微软雅黑 Light" panose="020B0502040204020203"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302840" y="1129308"/>
            <a:ext cx="8229600" cy="3771636"/>
          </a:xfrm>
        </p:spPr>
        <p:txBody>
          <a:bodyPr>
            <a:normAutofit/>
          </a:bodyPr>
          <a:lstStyle>
            <a:lvl1pPr marL="0" indent="0">
              <a:lnSpc>
                <a:spcPct val="120000"/>
              </a:lnSpc>
              <a:buFontTx/>
              <a:buNone/>
              <a:defRPr sz="1800" b="1" i="0">
                <a:latin typeface="+mn-lt"/>
                <a:ea typeface="微软雅黑" panose="020B0503020204020204" pitchFamily="34" charset="-122"/>
                <a:cs typeface="微软雅黑" panose="020B0503020204020204" pitchFamily="34" charset="-122"/>
              </a:defRPr>
            </a:lvl1pPr>
            <a:lvl2pPr marL="360000">
              <a:lnSpc>
                <a:spcPct val="120000"/>
              </a:lnSpc>
              <a:defRPr sz="1800" b="0" i="0">
                <a:latin typeface="+mn-lt"/>
                <a:ea typeface="微软雅黑" panose="020B0503020204020204" pitchFamily="34" charset="-122"/>
                <a:cs typeface="微软雅黑" panose="020B0503020204020204" pitchFamily="34" charset="-122"/>
              </a:defRPr>
            </a:lvl2pPr>
            <a:lvl3pPr>
              <a:lnSpc>
                <a:spcPct val="120000"/>
              </a:lnSpc>
              <a:defRPr sz="2000" b="0" i="0">
                <a:latin typeface="+mn-lt"/>
                <a:ea typeface="微软雅黑" panose="020B0503020204020204" pitchFamily="34" charset="-122"/>
                <a:cs typeface="微软雅黑" panose="020B0503020204020204" pitchFamily="34" charset="-122"/>
              </a:defRPr>
            </a:lvl3pPr>
            <a:lvl4pPr>
              <a:lnSpc>
                <a:spcPct val="120000"/>
              </a:lnSpc>
              <a:defRPr sz="1800" b="0" i="0">
                <a:latin typeface="+mn-lt"/>
                <a:ea typeface="微软雅黑" panose="020B0503020204020204" pitchFamily="34" charset="-122"/>
                <a:cs typeface="微软雅黑" panose="020B0503020204020204" pitchFamily="34" charset="-122"/>
              </a:defRPr>
            </a:lvl4pPr>
            <a:lvl5pPr>
              <a:lnSpc>
                <a:spcPct val="120000"/>
              </a:lnSpc>
              <a:defRPr sz="1800" b="0" i="0">
                <a:latin typeface="+mn-lt"/>
                <a:ea typeface="微软雅黑" panose="020B0503020204020204" pitchFamily="34" charset="-122"/>
                <a:cs typeface="微软雅黑" panose="020B0503020204020204"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a:latin typeface="Consolas" panose="020B0609020204030204" pitchFamily="49" charset="0"/>
                <a:cs typeface="Consolas" panose="020B0609020204030204" pitchFamily="49" charset="0"/>
              </a:defRPr>
            </a:lvl1pPr>
          </a:lstStyle>
          <a:p>
            <a:fld id="{ADE361C3-C043-4A6E-BDCE-8DA1E7D90A3B}" type="slidenum">
              <a:rPr lang="zh-CN" altLang="en-US" smtClean="0"/>
              <a:pPr/>
              <a:t>‹#›</a:t>
            </a:fld>
            <a:endParaRPr lang="zh-CN" altLang="en-US" dirty="0"/>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60.png"/><Relationship Id="rId7" Type="http://schemas.openxmlformats.org/officeDocument/2006/relationships/image" Target="../media/image7.png"/><Relationship Id="rId2" Type="http://schemas.openxmlformats.org/officeDocument/2006/relationships/image" Target="../media/image250.png"/><Relationship Id="rId1" Type="http://schemas.openxmlformats.org/officeDocument/2006/relationships/slideLayout" Target="../slideLayouts/slideLayout2.xml"/><Relationship Id="rId6" Type="http://schemas.openxmlformats.org/officeDocument/2006/relationships/image" Target="../media/image290.png"/><Relationship Id="rId5" Type="http://schemas.openxmlformats.org/officeDocument/2006/relationships/image" Target="../media/image280.png"/><Relationship Id="rId4" Type="http://schemas.openxmlformats.org/officeDocument/2006/relationships/image" Target="../media/image270.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430287"/>
            <a:ext cx="7772400" cy="1600685"/>
          </a:xfrm>
        </p:spPr>
        <p:txBody>
          <a:bodyPr>
            <a:noAutofit/>
          </a:bodyPr>
          <a:lstStyle/>
          <a:p>
            <a:pPr>
              <a:lnSpc>
                <a:spcPct val="110000"/>
              </a:lnSpc>
            </a:pPr>
            <a:r>
              <a:rPr kumimoji="1" lang="en-US" altLang="zh-CN" sz="3600" b="0" dirty="0"/>
              <a:t>The distributed (and parallel) programming on a single device &amp; MapReduce</a:t>
            </a:r>
            <a:endParaRPr kumimoji="1" lang="zh-CN" altLang="en-US" sz="1800" b="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 (2025 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副标题 5">
            <a:extLst>
              <a:ext uri="{FF2B5EF4-FFF2-40B4-BE49-F238E27FC236}">
                <a16:creationId xmlns:a16="http://schemas.microsoft.com/office/drawing/2014/main" id="{55205806-95B5-1349-B265-4053404601BB}"/>
              </a:ext>
            </a:extLst>
          </p:cNvPr>
          <p:cNvSpPr>
            <a:spLocks noGrp="1"/>
          </p:cNvSpPr>
          <p:nvPr>
            <p:ph type="subTitle" idx="1"/>
          </p:nvPr>
        </p:nvSpPr>
        <p:spPr>
          <a:xfrm>
            <a:off x="685800" y="3484370"/>
            <a:ext cx="7772400" cy="1461362"/>
          </a:xfrm>
        </p:spPr>
        <p:txBody>
          <a:bodyPr>
            <a:noAutofit/>
          </a:bodyPr>
          <a:lstStyle/>
          <a:p>
            <a:pPr>
              <a:lnSpc>
                <a:spcPct val="150000"/>
              </a:lnSpc>
              <a:spcBef>
                <a:spcPts val="0"/>
              </a:spcBef>
            </a:pPr>
            <a:r>
              <a:rPr kumimoji="1" lang="en-US" altLang="zh-CN" sz="1800" dirty="0" err="1">
                <a:solidFill>
                  <a:schemeClr val="tx1">
                    <a:lumMod val="75000"/>
                    <a:lumOff val="25000"/>
                  </a:schemeClr>
                </a:solidFill>
                <a:latin typeface="+mj-lt"/>
              </a:rPr>
              <a:t>Xingda</a:t>
            </a:r>
            <a:r>
              <a:rPr kumimoji="1" lang="en-US" altLang="zh-CN" sz="1800" dirty="0">
                <a:solidFill>
                  <a:schemeClr val="tx1">
                    <a:lumMod val="75000"/>
                    <a:lumOff val="25000"/>
                  </a:schemeClr>
                </a:solidFill>
                <a:latin typeface="+mj-lt"/>
              </a:rPr>
              <a:t> Wei, </a:t>
            </a:r>
            <a:r>
              <a:rPr kumimoji="1" lang="en-US" altLang="zh-CN" sz="1800" dirty="0" err="1">
                <a:solidFill>
                  <a:schemeClr val="tx1">
                    <a:lumMod val="75000"/>
                    <a:lumOff val="25000"/>
                  </a:schemeClr>
                </a:solidFill>
                <a:latin typeface="+mj-lt"/>
              </a:rPr>
              <a:t>Yubin</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Xia</a:t>
            </a:r>
          </a:p>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
        <p:nvSpPr>
          <p:cNvPr id="2" name="矩形 1">
            <a:extLst>
              <a:ext uri="{FF2B5EF4-FFF2-40B4-BE49-F238E27FC236}">
                <a16:creationId xmlns:a16="http://schemas.microsoft.com/office/drawing/2014/main" id="{361E6D45-344D-2C4D-B325-8CD466AB5143}"/>
              </a:ext>
            </a:extLst>
          </p:cNvPr>
          <p:cNvSpPr/>
          <p:nvPr/>
        </p:nvSpPr>
        <p:spPr>
          <a:xfrm>
            <a:off x="64006" y="5319186"/>
            <a:ext cx="3073855" cy="395749"/>
          </a:xfrm>
          <a:prstGeom prst="rect">
            <a:avLst/>
          </a:prstGeom>
        </p:spPr>
        <p:txBody>
          <a:bodyPr wrap="none">
            <a:spAutoFit/>
          </a:bodyPr>
          <a:lstStyle/>
          <a:p>
            <a:pPr>
              <a:lnSpc>
                <a:spcPct val="150000"/>
              </a:lnSpc>
            </a:pPr>
            <a:r>
              <a:rPr kumimoji="1" lang="en-US" altLang="zh-CN" sz="1500" dirty="0"/>
              <a:t>Credits: AI-sys Sp22, CMU15-418</a:t>
            </a: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内容占位符 5" descr="图示&#10;&#10;描述已自动生成">
            <a:extLst>
              <a:ext uri="{FF2B5EF4-FFF2-40B4-BE49-F238E27FC236}">
                <a16:creationId xmlns:a16="http://schemas.microsoft.com/office/drawing/2014/main" id="{174BEE2A-6E9F-28EA-C81F-8D12597FF0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0" y="1705372"/>
            <a:ext cx="4429000" cy="3481862"/>
          </a:xfrm>
        </p:spPr>
      </p:pic>
      <p:sp>
        <p:nvSpPr>
          <p:cNvPr id="2" name="标题 1">
            <a:extLst>
              <a:ext uri="{FF2B5EF4-FFF2-40B4-BE49-F238E27FC236}">
                <a16:creationId xmlns:a16="http://schemas.microsoft.com/office/drawing/2014/main" id="{6C97A7E6-7A64-3BB0-75A1-6BC4C91AE31A}"/>
              </a:ext>
            </a:extLst>
          </p:cNvPr>
          <p:cNvSpPr>
            <a:spLocks noGrp="1"/>
          </p:cNvSpPr>
          <p:nvPr>
            <p:ph type="title"/>
          </p:nvPr>
        </p:nvSpPr>
        <p:spPr/>
        <p:txBody>
          <a:bodyPr/>
          <a:lstStyle/>
          <a:p>
            <a:r>
              <a:rPr kumimoji="1" lang="en-US" altLang="zh-CN" dirty="0"/>
              <a:t>Review: Memory</a:t>
            </a:r>
            <a:r>
              <a:rPr kumimoji="1" lang="zh-CN" altLang="en-US" dirty="0"/>
              <a:t> </a:t>
            </a:r>
            <a:r>
              <a:rPr kumimoji="1" lang="en-US" altLang="zh-CN" dirty="0"/>
              <a:t>hierarchy in modern accelerators (e.g., GPUs)  </a:t>
            </a:r>
            <a:endParaRPr kumimoji="1" lang="zh-CN" altLang="en-US" dirty="0"/>
          </a:p>
        </p:txBody>
      </p:sp>
      <p:sp>
        <p:nvSpPr>
          <p:cNvPr id="4" name="灯片编号占位符 3">
            <a:extLst>
              <a:ext uri="{FF2B5EF4-FFF2-40B4-BE49-F238E27FC236}">
                <a16:creationId xmlns:a16="http://schemas.microsoft.com/office/drawing/2014/main" id="{5A443DC6-A95B-746B-F1A1-D303F57F6605}"/>
              </a:ext>
            </a:extLst>
          </p:cNvPr>
          <p:cNvSpPr>
            <a:spLocks noGrp="1"/>
          </p:cNvSpPr>
          <p:nvPr>
            <p:ph type="sldNum" sz="quarter" idx="12"/>
          </p:nvPr>
        </p:nvSpPr>
        <p:spPr/>
        <p:txBody>
          <a:bodyPr/>
          <a:lstStyle/>
          <a:p>
            <a:fld id="{ADE361C3-C043-4A6E-BDCE-8DA1E7D90A3B}" type="slidenum">
              <a:rPr lang="zh-CN" altLang="en-US" smtClean="0"/>
              <a:pPr/>
              <a:t>2</a:t>
            </a:fld>
            <a:endParaRPr lang="zh-CN" altLang="en-US" dirty="0"/>
          </a:p>
        </p:txBody>
      </p:sp>
      <p:sp>
        <p:nvSpPr>
          <p:cNvPr id="7" name="文本框 6">
            <a:extLst>
              <a:ext uri="{FF2B5EF4-FFF2-40B4-BE49-F238E27FC236}">
                <a16:creationId xmlns:a16="http://schemas.microsoft.com/office/drawing/2014/main" id="{670DD694-CD28-92D1-E368-C43C4E6B3899}"/>
              </a:ext>
            </a:extLst>
          </p:cNvPr>
          <p:cNvSpPr txBox="1"/>
          <p:nvPr/>
        </p:nvSpPr>
        <p:spPr>
          <a:xfrm>
            <a:off x="0" y="5438001"/>
            <a:ext cx="6660232" cy="276999"/>
          </a:xfrm>
          <a:prstGeom prst="rect">
            <a:avLst/>
          </a:prstGeom>
          <a:noFill/>
        </p:spPr>
        <p:txBody>
          <a:bodyPr wrap="square">
            <a:spAutoFit/>
          </a:bodyPr>
          <a:lstStyle/>
          <a:p>
            <a:r>
              <a:rPr lang="en-US" altLang="zh-CN" sz="1200" dirty="0">
                <a:latin typeface="Lato" panose="020F0502020204030203" pitchFamily="34" charset="0"/>
                <a:cs typeface="Arial" panose="020B0604020202020204" pitchFamily="34" charset="0"/>
              </a:rPr>
              <a:t>Source: https://</a:t>
            </a:r>
            <a:r>
              <a:rPr lang="en-US" altLang="zh-CN" sz="1200" dirty="0" err="1">
                <a:latin typeface="Lato" panose="020F0502020204030203" pitchFamily="34" charset="0"/>
                <a:cs typeface="Arial" panose="020B0604020202020204" pitchFamily="34" charset="0"/>
              </a:rPr>
              <a:t>github.com</a:t>
            </a:r>
            <a:r>
              <a:rPr lang="en-US" altLang="zh-CN" sz="1200" dirty="0">
                <a:latin typeface="Lato" panose="020F0502020204030203" pitchFamily="34" charset="0"/>
                <a:cs typeface="Arial" panose="020B0604020202020204" pitchFamily="34" charset="0"/>
              </a:rPr>
              <a:t>/Dao-</a:t>
            </a:r>
            <a:r>
              <a:rPr lang="en-US" altLang="zh-CN" sz="1200" dirty="0" err="1">
                <a:latin typeface="Lato" panose="020F0502020204030203" pitchFamily="34" charset="0"/>
                <a:cs typeface="Arial" panose="020B0604020202020204" pitchFamily="34" charset="0"/>
              </a:rPr>
              <a:t>AILab</a:t>
            </a:r>
            <a:r>
              <a:rPr lang="en-US" altLang="zh-CN" sz="1200" dirty="0">
                <a:latin typeface="Lato" panose="020F0502020204030203" pitchFamily="34" charset="0"/>
                <a:cs typeface="Arial" panose="020B0604020202020204" pitchFamily="34" charset="0"/>
              </a:rPr>
              <a:t>/</a:t>
            </a:r>
            <a:r>
              <a:rPr lang="en-US" altLang="zh-CN" sz="1200" dirty="0" err="1">
                <a:latin typeface="Lato" panose="020F0502020204030203" pitchFamily="34" charset="0"/>
                <a:cs typeface="Arial" panose="020B0604020202020204" pitchFamily="34" charset="0"/>
              </a:rPr>
              <a:t>flash-attention?tab</a:t>
            </a:r>
            <a:r>
              <a:rPr lang="en-US" altLang="zh-CN" sz="1200" dirty="0">
                <a:latin typeface="Lato" panose="020F0502020204030203" pitchFamily="34" charset="0"/>
                <a:cs typeface="Arial" panose="020B0604020202020204" pitchFamily="34" charset="0"/>
              </a:rPr>
              <a:t>=readme-</a:t>
            </a:r>
            <a:r>
              <a:rPr lang="en-US" altLang="zh-CN" sz="1200" dirty="0" err="1">
                <a:latin typeface="Lato" panose="020F0502020204030203" pitchFamily="34" charset="0"/>
                <a:cs typeface="Arial" panose="020B0604020202020204" pitchFamily="34" charset="0"/>
              </a:rPr>
              <a:t>ov</a:t>
            </a:r>
            <a:r>
              <a:rPr lang="en-US" altLang="zh-CN" sz="1200" dirty="0">
                <a:latin typeface="Lato" panose="020F0502020204030203" pitchFamily="34" charset="0"/>
                <a:cs typeface="Arial" panose="020B0604020202020204" pitchFamily="34" charset="0"/>
              </a:rPr>
              <a:t>-file</a:t>
            </a:r>
            <a:endParaRPr lang="zh-CN" altLang="en-US" sz="1200" dirty="0"/>
          </a:p>
        </p:txBody>
      </p:sp>
      <p:sp>
        <p:nvSpPr>
          <p:cNvPr id="8" name="内容占位符 2">
            <a:extLst>
              <a:ext uri="{FF2B5EF4-FFF2-40B4-BE49-F238E27FC236}">
                <a16:creationId xmlns:a16="http://schemas.microsoft.com/office/drawing/2014/main" id="{4DBF2A2D-A3B4-F7CE-0CB0-CB7275FC917F}"/>
              </a:ext>
            </a:extLst>
          </p:cNvPr>
          <p:cNvSpPr txBox="1">
            <a:spLocks/>
          </p:cNvSpPr>
          <p:nvPr/>
        </p:nvSpPr>
        <p:spPr>
          <a:xfrm>
            <a:off x="457200" y="1129308"/>
            <a:ext cx="82296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GPU also has memory hierarchy </a:t>
            </a:r>
          </a:p>
          <a:p>
            <a:pPr lvl="1"/>
            <a:r>
              <a:rPr kumimoji="1" lang="en-US" altLang="zh-CN" dirty="0"/>
              <a:t>SRAM: e.g., registered files, ultra fast but small </a:t>
            </a:r>
          </a:p>
          <a:p>
            <a:pPr lvl="1"/>
            <a:r>
              <a:rPr kumimoji="1" lang="en-US" altLang="zh-CN" dirty="0"/>
              <a:t>HBM: relative fast, sufficiently large </a:t>
            </a:r>
          </a:p>
          <a:p>
            <a:r>
              <a:rPr kumimoji="1" lang="en-US" altLang="zh-CN" dirty="0"/>
              <a:t>SRAM bandwidth is not the bottleneck</a:t>
            </a:r>
          </a:p>
          <a:p>
            <a:r>
              <a:rPr kumimoji="1" lang="en-US" altLang="zh-CN" dirty="0"/>
              <a:t>Goal: minimize the HBM load </a:t>
            </a:r>
          </a:p>
        </p:txBody>
      </p:sp>
    </p:spTree>
    <p:extLst>
      <p:ext uri="{BB962C8B-B14F-4D97-AF65-F5344CB8AC3E}">
        <p14:creationId xmlns:p14="http://schemas.microsoft.com/office/powerpoint/2010/main" val="558265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9EA51A-712C-9312-0882-CA9A3E7F1EC1}"/>
              </a:ext>
            </a:extLst>
          </p:cNvPr>
          <p:cNvSpPr>
            <a:spLocks noGrp="1"/>
          </p:cNvSpPr>
          <p:nvPr>
            <p:ph type="title"/>
          </p:nvPr>
        </p:nvSpPr>
        <p:spPr/>
        <p:txBody>
          <a:bodyPr/>
          <a:lstStyle/>
          <a:p>
            <a:r>
              <a:rPr kumimoji="1" lang="en-US" altLang="zh-CN" dirty="0"/>
              <a:t>Question: what is the HBM load for basic attention? </a:t>
            </a:r>
            <a:endParaRPr kumimoji="1" lang="zh-CN" altLang="en-US" dirty="0"/>
          </a:p>
        </p:txBody>
      </p:sp>
      <p:sp>
        <p:nvSpPr>
          <p:cNvPr id="3" name="内容占位符 2">
            <a:extLst>
              <a:ext uri="{FF2B5EF4-FFF2-40B4-BE49-F238E27FC236}">
                <a16:creationId xmlns:a16="http://schemas.microsoft.com/office/drawing/2014/main" id="{C35532CA-6AC5-29A2-C039-A7BE32D2FAE7}"/>
              </a:ext>
            </a:extLst>
          </p:cNvPr>
          <p:cNvSpPr>
            <a:spLocks noGrp="1"/>
          </p:cNvSpPr>
          <p:nvPr>
            <p:ph idx="1"/>
          </p:nvPr>
        </p:nvSpPr>
        <p:spPr>
          <a:xfrm>
            <a:off x="457200" y="1129308"/>
            <a:ext cx="8229600" cy="2952328"/>
          </a:xfrm>
        </p:spPr>
        <p:txBody>
          <a:bodyPr/>
          <a:lstStyle/>
          <a:p>
            <a:r>
              <a:rPr kumimoji="1" lang="en-US" altLang="zh-CN" dirty="0"/>
              <a:t>Recap: each HBM load will load a block of data to the SRAM</a:t>
            </a:r>
          </a:p>
          <a:p>
            <a:pPr lvl="1"/>
            <a:r>
              <a:rPr kumimoji="1" lang="en-US" altLang="zh-CN" dirty="0"/>
              <a:t>Like load </a:t>
            </a:r>
            <a:r>
              <a:rPr kumimoji="1" lang="en-US" altLang="zh-CN" dirty="0" err="1"/>
              <a:t>cacheline</a:t>
            </a:r>
            <a:r>
              <a:rPr kumimoji="1" lang="en-US" altLang="zh-CN" dirty="0"/>
              <a:t> in the CPU </a:t>
            </a:r>
          </a:p>
          <a:p>
            <a:r>
              <a:rPr kumimoji="1" lang="en-US" altLang="zh-CN" dirty="0"/>
              <a:t>But, how many loads depends on how the operator is implemented </a:t>
            </a:r>
          </a:p>
          <a:p>
            <a:pPr lvl="1"/>
            <a:r>
              <a:rPr kumimoji="1" lang="en-US" altLang="zh-CN" dirty="0"/>
              <a:t>So we should break down the operator </a:t>
            </a:r>
          </a:p>
          <a:p>
            <a:r>
              <a:rPr kumimoji="1" lang="en-US" altLang="zh-CN" dirty="0"/>
              <a:t>Key operators in the basic attention </a:t>
            </a:r>
          </a:p>
          <a:p>
            <a:pPr lvl="1"/>
            <a:r>
              <a:rPr kumimoji="1" lang="en-US" altLang="zh-CN" b="1" dirty="0">
                <a:solidFill>
                  <a:srgbClr val="C00000"/>
                </a:solidFill>
              </a:rPr>
              <a:t>Matrix multiplications </a:t>
            </a:r>
            <a:r>
              <a:rPr kumimoji="1" lang="en-US" altLang="zh-CN" dirty="0"/>
              <a:t>&amp; </a:t>
            </a:r>
            <a:r>
              <a:rPr kumimoji="1" lang="en-US" altLang="zh-CN" dirty="0" err="1"/>
              <a:t>softmax</a:t>
            </a:r>
            <a:r>
              <a:rPr kumimoji="1" lang="en-US" altLang="zh-CN" dirty="0"/>
              <a:t>  </a:t>
            </a:r>
            <a:endParaRPr kumimoji="1" lang="zh-CN" altLang="en-US" dirty="0"/>
          </a:p>
        </p:txBody>
      </p:sp>
      <p:sp>
        <p:nvSpPr>
          <p:cNvPr id="4" name="灯片编号占位符 3">
            <a:extLst>
              <a:ext uri="{FF2B5EF4-FFF2-40B4-BE49-F238E27FC236}">
                <a16:creationId xmlns:a16="http://schemas.microsoft.com/office/drawing/2014/main" id="{6F815C64-0B9B-2605-AA9F-600E4198AF2C}"/>
              </a:ext>
            </a:extLst>
          </p:cNvPr>
          <p:cNvSpPr>
            <a:spLocks noGrp="1"/>
          </p:cNvSpPr>
          <p:nvPr>
            <p:ph type="sldNum" sz="quarter" idx="12"/>
          </p:nvPr>
        </p:nvSpPr>
        <p:spPr/>
        <p:txBody>
          <a:bodyPr/>
          <a:lstStyle/>
          <a:p>
            <a:fld id="{ADE361C3-C043-4A6E-BDCE-8DA1E7D90A3B}" type="slidenum">
              <a:rPr lang="zh-CN" altLang="en-US" smtClean="0"/>
              <a:pPr/>
              <a:t>3</a:t>
            </a:fld>
            <a:endParaRPr lang="zh-CN" altLang="en-US" dirty="0"/>
          </a:p>
        </p:txBody>
      </p:sp>
      <p:sp>
        <p:nvSpPr>
          <p:cNvPr id="5" name="Rectangle 6">
            <a:extLst>
              <a:ext uri="{FF2B5EF4-FFF2-40B4-BE49-F238E27FC236}">
                <a16:creationId xmlns:a16="http://schemas.microsoft.com/office/drawing/2014/main" id="{002E7F6A-68F4-95D3-AF4F-1D2FD0B65676}"/>
              </a:ext>
            </a:extLst>
          </p:cNvPr>
          <p:cNvSpPr/>
          <p:nvPr/>
        </p:nvSpPr>
        <p:spPr>
          <a:xfrm>
            <a:off x="467544" y="3999752"/>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 name="Rectangle 6">
            <a:extLst>
              <a:ext uri="{FF2B5EF4-FFF2-40B4-BE49-F238E27FC236}">
                <a16:creationId xmlns:a16="http://schemas.microsoft.com/office/drawing/2014/main" id="{AB5C47CA-288A-674D-5124-2F7970C5C57E}"/>
              </a:ext>
            </a:extLst>
          </p:cNvPr>
          <p:cNvSpPr/>
          <p:nvPr/>
        </p:nvSpPr>
        <p:spPr>
          <a:xfrm rot="5400000">
            <a:off x="1806927" y="4254421"/>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文本框 6">
            <a:extLst>
              <a:ext uri="{FF2B5EF4-FFF2-40B4-BE49-F238E27FC236}">
                <a16:creationId xmlns:a16="http://schemas.microsoft.com/office/drawing/2014/main" id="{8A74837F-A876-759E-D937-9F06BBD8FED7}"/>
              </a:ext>
            </a:extLst>
          </p:cNvPr>
          <p:cNvSpPr txBox="1"/>
          <p:nvPr/>
        </p:nvSpPr>
        <p:spPr>
          <a:xfrm>
            <a:off x="611560" y="4297660"/>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endParaRPr lang="zh-CN" altLang="en-US" dirty="0"/>
          </a:p>
        </p:txBody>
      </p:sp>
      <p:sp>
        <p:nvSpPr>
          <p:cNvPr id="8" name="文本框 7">
            <a:extLst>
              <a:ext uri="{FF2B5EF4-FFF2-40B4-BE49-F238E27FC236}">
                <a16:creationId xmlns:a16="http://schemas.microsoft.com/office/drawing/2014/main" id="{DE5E9F43-70ED-C993-0884-DF6D0B4802D0}"/>
              </a:ext>
            </a:extLst>
          </p:cNvPr>
          <p:cNvSpPr txBox="1"/>
          <p:nvPr/>
        </p:nvSpPr>
        <p:spPr>
          <a:xfrm>
            <a:off x="1907704" y="4657700"/>
            <a:ext cx="576064"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K</a:t>
            </a:r>
            <a:r>
              <a:rPr lang="en-US" altLang="zh-CN" b="1" baseline="30000" dirty="0">
                <a:latin typeface="Lato" panose="020F0502020204030203" pitchFamily="34" charset="0"/>
                <a:cs typeface="Arial" panose="020B0604020202020204" pitchFamily="34" charset="0"/>
              </a:rPr>
              <a:t>T</a:t>
            </a:r>
            <a:endParaRPr lang="zh-CN" altLang="en-US" baseline="30000" dirty="0"/>
          </a:p>
        </p:txBody>
      </p:sp>
      <p:sp>
        <p:nvSpPr>
          <p:cNvPr id="9" name="文本框 8">
            <a:extLst>
              <a:ext uri="{FF2B5EF4-FFF2-40B4-BE49-F238E27FC236}">
                <a16:creationId xmlns:a16="http://schemas.microsoft.com/office/drawing/2014/main" id="{17F2E8E4-8430-B8D6-A355-8F6FC6B23B4E}"/>
              </a:ext>
            </a:extLst>
          </p:cNvPr>
          <p:cNvSpPr txBox="1"/>
          <p:nvPr/>
        </p:nvSpPr>
        <p:spPr>
          <a:xfrm>
            <a:off x="1115616" y="4298400"/>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10" name="组合 9">
            <a:extLst>
              <a:ext uri="{FF2B5EF4-FFF2-40B4-BE49-F238E27FC236}">
                <a16:creationId xmlns:a16="http://schemas.microsoft.com/office/drawing/2014/main" id="{BB21795D-EC65-ED8E-C0C7-EB96AE6F7C7C}"/>
              </a:ext>
            </a:extLst>
          </p:cNvPr>
          <p:cNvGrpSpPr/>
          <p:nvPr/>
        </p:nvGrpSpPr>
        <p:grpSpPr>
          <a:xfrm>
            <a:off x="4139952" y="3937620"/>
            <a:ext cx="1155888" cy="1155696"/>
            <a:chOff x="7088520" y="3429996"/>
            <a:chExt cx="1155888" cy="1155696"/>
          </a:xfrm>
        </p:grpSpPr>
        <p:sp>
          <p:nvSpPr>
            <p:cNvPr id="11" name="Rectangle 6">
              <a:extLst>
                <a:ext uri="{FF2B5EF4-FFF2-40B4-BE49-F238E27FC236}">
                  <a16:creationId xmlns:a16="http://schemas.microsoft.com/office/drawing/2014/main" id="{C520FA2D-792F-F7AC-8610-8108C12B0354}"/>
                </a:ext>
              </a:extLst>
            </p:cNvPr>
            <p:cNvSpPr/>
            <p:nvPr/>
          </p:nvSpPr>
          <p:spPr>
            <a:xfrm>
              <a:off x="7088520"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Rectangle 6">
              <a:extLst>
                <a:ext uri="{FF2B5EF4-FFF2-40B4-BE49-F238E27FC236}">
                  <a16:creationId xmlns:a16="http://schemas.microsoft.com/office/drawing/2014/main" id="{DC1E7209-9D83-617E-54AD-CAB73B5ECD03}"/>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3" name="Rectangle 6">
              <a:extLst>
                <a:ext uri="{FF2B5EF4-FFF2-40B4-BE49-F238E27FC236}">
                  <a16:creationId xmlns:a16="http://schemas.microsoft.com/office/drawing/2014/main" id="{C4E6D8A7-89D7-BEFC-E599-27ACC0F4F5FF}"/>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4" name="Rectangle 6">
              <a:extLst>
                <a:ext uri="{FF2B5EF4-FFF2-40B4-BE49-F238E27FC236}">
                  <a16:creationId xmlns:a16="http://schemas.microsoft.com/office/drawing/2014/main" id="{BF0E96A3-AAE0-DAC8-CB91-65948EB76C6A}"/>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5" name="Rectangle 6">
              <a:extLst>
                <a:ext uri="{FF2B5EF4-FFF2-40B4-BE49-F238E27FC236}">
                  <a16:creationId xmlns:a16="http://schemas.microsoft.com/office/drawing/2014/main" id="{67319C30-BFAF-D6DC-B6EA-CED07ED0D673}"/>
                </a:ext>
              </a:extLst>
            </p:cNvPr>
            <p:cNvSpPr/>
            <p:nvPr/>
          </p:nvSpPr>
          <p:spPr>
            <a:xfrm>
              <a:off x="7088520"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6" name="Rectangle 6">
              <a:extLst>
                <a:ext uri="{FF2B5EF4-FFF2-40B4-BE49-F238E27FC236}">
                  <a16:creationId xmlns:a16="http://schemas.microsoft.com/office/drawing/2014/main" id="{27042443-4D4E-CC87-B81F-C4571BF84B72}"/>
                </a:ext>
              </a:extLst>
            </p:cNvPr>
            <p:cNvSpPr/>
            <p:nvPr/>
          </p:nvSpPr>
          <p:spPr>
            <a:xfrm>
              <a:off x="7376744"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7" name="Rectangle 6">
              <a:extLst>
                <a:ext uri="{FF2B5EF4-FFF2-40B4-BE49-F238E27FC236}">
                  <a16:creationId xmlns:a16="http://schemas.microsoft.com/office/drawing/2014/main" id="{1EC96829-43F1-CD23-769D-F57CEBD545F4}"/>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Rectangle 6">
              <a:extLst>
                <a:ext uri="{FF2B5EF4-FFF2-40B4-BE49-F238E27FC236}">
                  <a16:creationId xmlns:a16="http://schemas.microsoft.com/office/drawing/2014/main" id="{95429E00-6D0C-4784-74C8-0AA3DBC98FC8}"/>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9" name="Rectangle 6">
              <a:extLst>
                <a:ext uri="{FF2B5EF4-FFF2-40B4-BE49-F238E27FC236}">
                  <a16:creationId xmlns:a16="http://schemas.microsoft.com/office/drawing/2014/main" id="{5801E64A-3297-F855-F641-D71D228412F3}"/>
                </a:ext>
              </a:extLst>
            </p:cNvPr>
            <p:cNvSpPr/>
            <p:nvPr/>
          </p:nvSpPr>
          <p:spPr>
            <a:xfrm>
              <a:off x="7088520"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0" name="Rectangle 6">
              <a:extLst>
                <a:ext uri="{FF2B5EF4-FFF2-40B4-BE49-F238E27FC236}">
                  <a16:creationId xmlns:a16="http://schemas.microsoft.com/office/drawing/2014/main" id="{B8D7ACB4-6B16-73F9-F06F-30B00B8F7AC0}"/>
                </a:ext>
              </a:extLst>
            </p:cNvPr>
            <p:cNvSpPr/>
            <p:nvPr/>
          </p:nvSpPr>
          <p:spPr>
            <a:xfrm>
              <a:off x="7376744"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1" name="Rectangle 6">
              <a:extLst>
                <a:ext uri="{FF2B5EF4-FFF2-40B4-BE49-F238E27FC236}">
                  <a16:creationId xmlns:a16="http://schemas.microsoft.com/office/drawing/2014/main" id="{8403DF01-A652-58EA-C7AC-B7DB60680104}"/>
                </a:ext>
              </a:extLst>
            </p:cNvPr>
            <p:cNvSpPr/>
            <p:nvPr/>
          </p:nvSpPr>
          <p:spPr>
            <a:xfrm>
              <a:off x="7664776"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2" name="Rectangle 6">
              <a:extLst>
                <a:ext uri="{FF2B5EF4-FFF2-40B4-BE49-F238E27FC236}">
                  <a16:creationId xmlns:a16="http://schemas.microsoft.com/office/drawing/2014/main" id="{A7B420F5-EA19-D40A-681A-22CEC54EDCB9}"/>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3" name="Rectangle 6">
              <a:extLst>
                <a:ext uri="{FF2B5EF4-FFF2-40B4-BE49-F238E27FC236}">
                  <a16:creationId xmlns:a16="http://schemas.microsoft.com/office/drawing/2014/main" id="{3E4C7741-C7FF-F7FE-C425-405A4C40C5CE}"/>
                </a:ext>
              </a:extLst>
            </p:cNvPr>
            <p:cNvSpPr/>
            <p:nvPr/>
          </p:nvSpPr>
          <p:spPr>
            <a:xfrm>
              <a:off x="7088520"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Rectangle 6">
              <a:extLst>
                <a:ext uri="{FF2B5EF4-FFF2-40B4-BE49-F238E27FC236}">
                  <a16:creationId xmlns:a16="http://schemas.microsoft.com/office/drawing/2014/main" id="{82B23EA3-16B6-3419-4C8A-F94CCB9395C9}"/>
                </a:ext>
              </a:extLst>
            </p:cNvPr>
            <p:cNvSpPr/>
            <p:nvPr/>
          </p:nvSpPr>
          <p:spPr>
            <a:xfrm>
              <a:off x="7376744"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5" name="Rectangle 6">
              <a:extLst>
                <a:ext uri="{FF2B5EF4-FFF2-40B4-BE49-F238E27FC236}">
                  <a16:creationId xmlns:a16="http://schemas.microsoft.com/office/drawing/2014/main" id="{5B9D34C4-A01B-86D3-D80A-64EF3325BA64}"/>
                </a:ext>
              </a:extLst>
            </p:cNvPr>
            <p:cNvSpPr/>
            <p:nvPr/>
          </p:nvSpPr>
          <p:spPr>
            <a:xfrm>
              <a:off x="7664776"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6" name="Rectangle 6">
              <a:extLst>
                <a:ext uri="{FF2B5EF4-FFF2-40B4-BE49-F238E27FC236}">
                  <a16:creationId xmlns:a16="http://schemas.microsoft.com/office/drawing/2014/main" id="{3460181A-8F43-2C40-641D-DB08DA920980}"/>
                </a:ext>
              </a:extLst>
            </p:cNvPr>
            <p:cNvSpPr/>
            <p:nvPr/>
          </p:nvSpPr>
          <p:spPr>
            <a:xfrm>
              <a:off x="7952808"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49" name="文本框 48">
            <a:extLst>
              <a:ext uri="{FF2B5EF4-FFF2-40B4-BE49-F238E27FC236}">
                <a16:creationId xmlns:a16="http://schemas.microsoft.com/office/drawing/2014/main" id="{26EAA7DB-17A7-8530-FA55-3A84D151B5CF}"/>
              </a:ext>
            </a:extLst>
          </p:cNvPr>
          <p:cNvSpPr txBox="1"/>
          <p:nvPr/>
        </p:nvSpPr>
        <p:spPr>
          <a:xfrm>
            <a:off x="3059832" y="4441676"/>
            <a:ext cx="2736304" cy="369332"/>
          </a:xfrm>
          <a:prstGeom prst="rect">
            <a:avLst/>
          </a:prstGeom>
          <a:noFill/>
        </p:spPr>
        <p:txBody>
          <a:bodyPr wrap="square">
            <a:spAutoFit/>
          </a:bodyPr>
          <a:lstStyle/>
          <a:p>
            <a:r>
              <a:rPr lang="en-US" altLang="zh-CN" b="1" dirty="0" err="1">
                <a:latin typeface="Lato" panose="020F0502020204030203" pitchFamily="34" charset="0"/>
                <a:cs typeface="Arial" panose="020B0604020202020204" pitchFamily="34" charset="0"/>
              </a:rPr>
              <a:t>Softmax</a:t>
            </a:r>
            <a:r>
              <a:rPr lang="en-US" altLang="zh-CN" b="1" dirty="0">
                <a:latin typeface="Lato" panose="020F0502020204030203" pitchFamily="34" charset="0"/>
                <a:cs typeface="Arial" panose="020B0604020202020204" pitchFamily="34" charset="0"/>
              </a:rPr>
              <a:t>(                             )</a:t>
            </a:r>
            <a:endParaRPr lang="zh-CN" altLang="en-US" baseline="30000" dirty="0"/>
          </a:p>
        </p:txBody>
      </p:sp>
      <p:grpSp>
        <p:nvGrpSpPr>
          <p:cNvPr id="50" name="组合 49">
            <a:extLst>
              <a:ext uri="{FF2B5EF4-FFF2-40B4-BE49-F238E27FC236}">
                <a16:creationId xmlns:a16="http://schemas.microsoft.com/office/drawing/2014/main" id="{ACD55F42-521F-D060-ADEF-FE5BDD989D66}"/>
              </a:ext>
            </a:extLst>
          </p:cNvPr>
          <p:cNvGrpSpPr/>
          <p:nvPr/>
        </p:nvGrpSpPr>
        <p:grpSpPr>
          <a:xfrm>
            <a:off x="6156374" y="3934856"/>
            <a:ext cx="1155888" cy="1155696"/>
            <a:chOff x="7088520" y="3429996"/>
            <a:chExt cx="1155888" cy="1155696"/>
          </a:xfrm>
        </p:grpSpPr>
        <p:sp>
          <p:nvSpPr>
            <p:cNvPr id="51" name="Rectangle 6">
              <a:extLst>
                <a:ext uri="{FF2B5EF4-FFF2-40B4-BE49-F238E27FC236}">
                  <a16:creationId xmlns:a16="http://schemas.microsoft.com/office/drawing/2014/main" id="{98B04F14-4EB1-4AD8-132E-AFF772EC9C2A}"/>
                </a:ext>
              </a:extLst>
            </p:cNvPr>
            <p:cNvSpPr/>
            <p:nvPr/>
          </p:nvSpPr>
          <p:spPr>
            <a:xfrm>
              <a:off x="7088520" y="3429996"/>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2" name="Rectangle 6">
              <a:extLst>
                <a:ext uri="{FF2B5EF4-FFF2-40B4-BE49-F238E27FC236}">
                  <a16:creationId xmlns:a16="http://schemas.microsoft.com/office/drawing/2014/main" id="{EC244CA6-3998-CCB5-75A3-3650C1D76F2B}"/>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3" name="Rectangle 6">
              <a:extLst>
                <a:ext uri="{FF2B5EF4-FFF2-40B4-BE49-F238E27FC236}">
                  <a16:creationId xmlns:a16="http://schemas.microsoft.com/office/drawing/2014/main" id="{65AE16B9-DC25-2ACA-A08F-F7C0E36AF911}"/>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4" name="Rectangle 6">
              <a:extLst>
                <a:ext uri="{FF2B5EF4-FFF2-40B4-BE49-F238E27FC236}">
                  <a16:creationId xmlns:a16="http://schemas.microsoft.com/office/drawing/2014/main" id="{7C81338D-6993-8168-8160-31FBAD06AC76}"/>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5" name="Rectangle 6">
              <a:extLst>
                <a:ext uri="{FF2B5EF4-FFF2-40B4-BE49-F238E27FC236}">
                  <a16:creationId xmlns:a16="http://schemas.microsoft.com/office/drawing/2014/main" id="{BB5D227D-2402-AA8E-1F73-1BCF3359F5CF}"/>
                </a:ext>
              </a:extLst>
            </p:cNvPr>
            <p:cNvSpPr/>
            <p:nvPr/>
          </p:nvSpPr>
          <p:spPr>
            <a:xfrm>
              <a:off x="7088520"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6" name="Rectangle 6">
              <a:extLst>
                <a:ext uri="{FF2B5EF4-FFF2-40B4-BE49-F238E27FC236}">
                  <a16:creationId xmlns:a16="http://schemas.microsoft.com/office/drawing/2014/main" id="{820521B9-56DE-5B61-279B-956A6DDE6975}"/>
                </a:ext>
              </a:extLst>
            </p:cNvPr>
            <p:cNvSpPr/>
            <p:nvPr/>
          </p:nvSpPr>
          <p:spPr>
            <a:xfrm>
              <a:off x="7376744"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7" name="Rectangle 6">
              <a:extLst>
                <a:ext uri="{FF2B5EF4-FFF2-40B4-BE49-F238E27FC236}">
                  <a16:creationId xmlns:a16="http://schemas.microsoft.com/office/drawing/2014/main" id="{B3CA4DAC-6AFD-06FD-80D6-961B43B9EF80}"/>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8" name="Rectangle 6">
              <a:extLst>
                <a:ext uri="{FF2B5EF4-FFF2-40B4-BE49-F238E27FC236}">
                  <a16:creationId xmlns:a16="http://schemas.microsoft.com/office/drawing/2014/main" id="{A46903DB-CC52-CC13-0C87-5B402FF28636}"/>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9" name="Rectangle 6">
              <a:extLst>
                <a:ext uri="{FF2B5EF4-FFF2-40B4-BE49-F238E27FC236}">
                  <a16:creationId xmlns:a16="http://schemas.microsoft.com/office/drawing/2014/main" id="{BF02F3F4-662F-6CA5-6F3B-FE0B2C8A6A99}"/>
                </a:ext>
              </a:extLst>
            </p:cNvPr>
            <p:cNvSpPr/>
            <p:nvPr/>
          </p:nvSpPr>
          <p:spPr>
            <a:xfrm>
              <a:off x="7088520"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0" name="Rectangle 6">
              <a:extLst>
                <a:ext uri="{FF2B5EF4-FFF2-40B4-BE49-F238E27FC236}">
                  <a16:creationId xmlns:a16="http://schemas.microsoft.com/office/drawing/2014/main" id="{D9D074AA-182A-7815-97F5-F271870F6D5E}"/>
                </a:ext>
              </a:extLst>
            </p:cNvPr>
            <p:cNvSpPr/>
            <p:nvPr/>
          </p:nvSpPr>
          <p:spPr>
            <a:xfrm>
              <a:off x="7376744"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1" name="Rectangle 6">
              <a:extLst>
                <a:ext uri="{FF2B5EF4-FFF2-40B4-BE49-F238E27FC236}">
                  <a16:creationId xmlns:a16="http://schemas.microsoft.com/office/drawing/2014/main" id="{EA50E0E8-A083-245E-1068-489B76E33F3A}"/>
                </a:ext>
              </a:extLst>
            </p:cNvPr>
            <p:cNvSpPr/>
            <p:nvPr/>
          </p:nvSpPr>
          <p:spPr>
            <a:xfrm>
              <a:off x="7664776"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2" name="Rectangle 6">
              <a:extLst>
                <a:ext uri="{FF2B5EF4-FFF2-40B4-BE49-F238E27FC236}">
                  <a16:creationId xmlns:a16="http://schemas.microsoft.com/office/drawing/2014/main" id="{8AAB8BEE-5A8D-2A97-93DE-B349192DCCA4}"/>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3" name="Rectangle 6">
              <a:extLst>
                <a:ext uri="{FF2B5EF4-FFF2-40B4-BE49-F238E27FC236}">
                  <a16:creationId xmlns:a16="http://schemas.microsoft.com/office/drawing/2014/main" id="{06538837-2461-5D37-56B0-526533A37300}"/>
                </a:ext>
              </a:extLst>
            </p:cNvPr>
            <p:cNvSpPr/>
            <p:nvPr/>
          </p:nvSpPr>
          <p:spPr>
            <a:xfrm>
              <a:off x="7088520"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4" name="Rectangle 6">
              <a:extLst>
                <a:ext uri="{FF2B5EF4-FFF2-40B4-BE49-F238E27FC236}">
                  <a16:creationId xmlns:a16="http://schemas.microsoft.com/office/drawing/2014/main" id="{245500E9-6BD1-4E66-016D-E97DE5F2E019}"/>
                </a:ext>
              </a:extLst>
            </p:cNvPr>
            <p:cNvSpPr/>
            <p:nvPr/>
          </p:nvSpPr>
          <p:spPr>
            <a:xfrm>
              <a:off x="7376744"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5" name="Rectangle 6">
              <a:extLst>
                <a:ext uri="{FF2B5EF4-FFF2-40B4-BE49-F238E27FC236}">
                  <a16:creationId xmlns:a16="http://schemas.microsoft.com/office/drawing/2014/main" id="{53D9E592-73F6-CE29-06CF-F95B2A2C66D3}"/>
                </a:ext>
              </a:extLst>
            </p:cNvPr>
            <p:cNvSpPr/>
            <p:nvPr/>
          </p:nvSpPr>
          <p:spPr>
            <a:xfrm>
              <a:off x="7664776"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6" name="Rectangle 6">
              <a:extLst>
                <a:ext uri="{FF2B5EF4-FFF2-40B4-BE49-F238E27FC236}">
                  <a16:creationId xmlns:a16="http://schemas.microsoft.com/office/drawing/2014/main" id="{346BAB31-0434-E19D-7878-38D44A8311E1}"/>
                </a:ext>
              </a:extLst>
            </p:cNvPr>
            <p:cNvSpPr/>
            <p:nvPr/>
          </p:nvSpPr>
          <p:spPr>
            <a:xfrm>
              <a:off x="7952808"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67" name="Rectangle 6">
            <a:extLst>
              <a:ext uri="{FF2B5EF4-FFF2-40B4-BE49-F238E27FC236}">
                <a16:creationId xmlns:a16="http://schemas.microsoft.com/office/drawing/2014/main" id="{9BFEBCDD-78CA-FDB5-7C35-941B1F1C5D2F}"/>
              </a:ext>
            </a:extLst>
          </p:cNvPr>
          <p:cNvSpPr/>
          <p:nvPr/>
        </p:nvSpPr>
        <p:spPr>
          <a:xfrm>
            <a:off x="8028582" y="3937620"/>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8" name="文本框 67">
            <a:extLst>
              <a:ext uri="{FF2B5EF4-FFF2-40B4-BE49-F238E27FC236}">
                <a16:creationId xmlns:a16="http://schemas.microsoft.com/office/drawing/2014/main" id="{562861AF-2940-5524-31F0-B143534D9EB1}"/>
              </a:ext>
            </a:extLst>
          </p:cNvPr>
          <p:cNvSpPr txBox="1"/>
          <p:nvPr/>
        </p:nvSpPr>
        <p:spPr>
          <a:xfrm>
            <a:off x="8172598" y="4356056"/>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V</a:t>
            </a:r>
            <a:endParaRPr lang="zh-CN" altLang="en-US" dirty="0"/>
          </a:p>
        </p:txBody>
      </p:sp>
      <p:sp>
        <p:nvSpPr>
          <p:cNvPr id="69" name="文本框 68">
            <a:extLst>
              <a:ext uri="{FF2B5EF4-FFF2-40B4-BE49-F238E27FC236}">
                <a16:creationId xmlns:a16="http://schemas.microsoft.com/office/drawing/2014/main" id="{892E9219-3073-D3AB-12A3-60D0679F80C4}"/>
              </a:ext>
            </a:extLst>
          </p:cNvPr>
          <p:cNvSpPr txBox="1"/>
          <p:nvPr/>
        </p:nvSpPr>
        <p:spPr>
          <a:xfrm>
            <a:off x="7452518" y="4298400"/>
            <a:ext cx="432048" cy="430887"/>
          </a:xfrm>
          <a:prstGeom prst="rect">
            <a:avLst/>
          </a:prstGeom>
          <a:noFill/>
        </p:spPr>
        <p:txBody>
          <a:bodyPr wrap="square">
            <a:spAutoFit/>
          </a:bodyPr>
          <a:lstStyle/>
          <a:p>
            <a:pPr algn="ctr"/>
            <a:r>
              <a:rPr lang="en-US" altLang="zh-CN" sz="2200" dirty="0"/>
              <a:t>X</a:t>
            </a:r>
            <a:endParaRPr lang="zh-CN" altLang="en-US" sz="2200" dirty="0"/>
          </a:p>
        </p:txBody>
      </p:sp>
      <p:cxnSp>
        <p:nvCxnSpPr>
          <p:cNvPr id="71" name="直线连接符 70">
            <a:extLst>
              <a:ext uri="{FF2B5EF4-FFF2-40B4-BE49-F238E27FC236}">
                <a16:creationId xmlns:a16="http://schemas.microsoft.com/office/drawing/2014/main" id="{7D91019A-2FD0-A0B7-FF2A-A88BCC20BC18}"/>
              </a:ext>
            </a:extLst>
          </p:cNvPr>
          <p:cNvCxnSpPr>
            <a:cxnSpLocks/>
          </p:cNvCxnSpPr>
          <p:nvPr/>
        </p:nvCxnSpPr>
        <p:spPr>
          <a:xfrm>
            <a:off x="2987824" y="3865612"/>
            <a:ext cx="0" cy="158417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线连接符 72">
            <a:extLst>
              <a:ext uri="{FF2B5EF4-FFF2-40B4-BE49-F238E27FC236}">
                <a16:creationId xmlns:a16="http://schemas.microsoft.com/office/drawing/2014/main" id="{5642593F-6932-B5D5-F37F-F6E5718D3925}"/>
              </a:ext>
            </a:extLst>
          </p:cNvPr>
          <p:cNvCxnSpPr>
            <a:cxnSpLocks/>
          </p:cNvCxnSpPr>
          <p:nvPr/>
        </p:nvCxnSpPr>
        <p:spPr>
          <a:xfrm>
            <a:off x="5724128" y="3865612"/>
            <a:ext cx="0" cy="158417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7631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07FD46-AB2A-5D5C-3AC3-D558E2CC5CE0}"/>
              </a:ext>
            </a:extLst>
          </p:cNvPr>
          <p:cNvSpPr>
            <a:spLocks noGrp="1"/>
          </p:cNvSpPr>
          <p:nvPr>
            <p:ph type="title"/>
          </p:nvPr>
        </p:nvSpPr>
        <p:spPr/>
        <p:txBody>
          <a:bodyPr/>
          <a:lstStyle/>
          <a:p>
            <a:r>
              <a:rPr kumimoji="1" lang="en-US" altLang="zh-CN" dirty="0"/>
              <a:t>What is the memory loads of matrix multiplication?  </a:t>
            </a:r>
            <a:endParaRPr kumimoji="1" lang="zh-CN" altLang="en-US" dirty="0"/>
          </a:p>
        </p:txBody>
      </p:sp>
      <p:sp>
        <p:nvSpPr>
          <p:cNvPr id="3" name="内容占位符 2">
            <a:extLst>
              <a:ext uri="{FF2B5EF4-FFF2-40B4-BE49-F238E27FC236}">
                <a16:creationId xmlns:a16="http://schemas.microsoft.com/office/drawing/2014/main" id="{68234C4B-940B-7FA4-52D0-7DE77B5408F0}"/>
              </a:ext>
            </a:extLst>
          </p:cNvPr>
          <p:cNvSpPr>
            <a:spLocks noGrp="1"/>
          </p:cNvSpPr>
          <p:nvPr>
            <p:ph idx="1"/>
          </p:nvPr>
        </p:nvSpPr>
        <p:spPr>
          <a:xfrm>
            <a:off x="457200" y="1129308"/>
            <a:ext cx="8229600" cy="1368152"/>
          </a:xfrm>
        </p:spPr>
        <p:txBody>
          <a:bodyPr/>
          <a:lstStyle/>
          <a:p>
            <a:r>
              <a:rPr kumimoji="1" lang="en-US" altLang="zh-CN" dirty="0"/>
              <a:t>A long story, actually </a:t>
            </a:r>
            <a:r>
              <a:rPr kumimoji="1" lang="en-US" altLang="zh-CN" dirty="0">
                <a:sym typeface="Wingdings" pitchFamily="2" charset="2"/>
              </a:rPr>
              <a:t> (worth an at-least 45-minute lecture)</a:t>
            </a:r>
          </a:p>
          <a:p>
            <a:pPr lvl="1"/>
            <a:r>
              <a:rPr kumimoji="1" lang="en-US" altLang="zh-CN" dirty="0">
                <a:sym typeface="Wingdings" pitchFamily="2" charset="2"/>
              </a:rPr>
              <a:t>We will cover three methods in this lecture: the naïve &amp; an</a:t>
            </a:r>
            <a:r>
              <a:rPr kumimoji="1" lang="zh-CN" altLang="en-US" dirty="0">
                <a:sym typeface="Wingdings" pitchFamily="2" charset="2"/>
              </a:rPr>
              <a:t> </a:t>
            </a:r>
            <a:r>
              <a:rPr kumimoji="1" lang="en-US" altLang="zh-CN" dirty="0">
                <a:sym typeface="Wingdings" pitchFamily="2" charset="2"/>
              </a:rPr>
              <a:t>optimized one</a:t>
            </a:r>
          </a:p>
        </p:txBody>
      </p:sp>
      <p:sp>
        <p:nvSpPr>
          <p:cNvPr id="4" name="灯片编号占位符 3">
            <a:extLst>
              <a:ext uri="{FF2B5EF4-FFF2-40B4-BE49-F238E27FC236}">
                <a16:creationId xmlns:a16="http://schemas.microsoft.com/office/drawing/2014/main" id="{CF40CD0B-7F03-C0F5-5FDA-4F35C1923252}"/>
              </a:ext>
            </a:extLst>
          </p:cNvPr>
          <p:cNvSpPr>
            <a:spLocks noGrp="1"/>
          </p:cNvSpPr>
          <p:nvPr>
            <p:ph type="sldNum" sz="quarter" idx="12"/>
          </p:nvPr>
        </p:nvSpPr>
        <p:spPr/>
        <p:txBody>
          <a:bodyPr/>
          <a:lstStyle/>
          <a:p>
            <a:fld id="{ADE361C3-C043-4A6E-BDCE-8DA1E7D90A3B}" type="slidenum">
              <a:rPr lang="zh-CN" altLang="en-US" smtClean="0"/>
              <a:pPr/>
              <a:t>4</a:t>
            </a:fld>
            <a:endParaRPr lang="zh-CN" altLang="en-US" dirty="0"/>
          </a:p>
        </p:txBody>
      </p:sp>
      <p:sp>
        <p:nvSpPr>
          <p:cNvPr id="6" name="Rectangle 6">
            <a:extLst>
              <a:ext uri="{FF2B5EF4-FFF2-40B4-BE49-F238E27FC236}">
                <a16:creationId xmlns:a16="http://schemas.microsoft.com/office/drawing/2014/main" id="{E5B5DCF9-AF6E-E2A7-1F28-F0156BF9A772}"/>
              </a:ext>
            </a:extLst>
          </p:cNvPr>
          <p:cNvSpPr/>
          <p:nvPr/>
        </p:nvSpPr>
        <p:spPr>
          <a:xfrm>
            <a:off x="1893432" y="2857500"/>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Rectangle 6">
            <a:extLst>
              <a:ext uri="{FF2B5EF4-FFF2-40B4-BE49-F238E27FC236}">
                <a16:creationId xmlns:a16="http://schemas.microsoft.com/office/drawing/2014/main" id="{89F13556-513C-7DA8-94E3-A8972E08690E}"/>
              </a:ext>
            </a:extLst>
          </p:cNvPr>
          <p:cNvSpPr/>
          <p:nvPr/>
        </p:nvSpPr>
        <p:spPr>
          <a:xfrm rot="5400000">
            <a:off x="3967167" y="3102293"/>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8" name="文本框 7">
            <a:extLst>
              <a:ext uri="{FF2B5EF4-FFF2-40B4-BE49-F238E27FC236}">
                <a16:creationId xmlns:a16="http://schemas.microsoft.com/office/drawing/2014/main" id="{7B6B44D1-FDE3-2BBD-8275-2E3B23C14F19}"/>
              </a:ext>
            </a:extLst>
          </p:cNvPr>
          <p:cNvSpPr txBox="1"/>
          <p:nvPr/>
        </p:nvSpPr>
        <p:spPr>
          <a:xfrm>
            <a:off x="2843808" y="3156148"/>
            <a:ext cx="432048" cy="430887"/>
          </a:xfrm>
          <a:prstGeom prst="rect">
            <a:avLst/>
          </a:prstGeom>
          <a:noFill/>
        </p:spPr>
        <p:txBody>
          <a:bodyPr wrap="square">
            <a:spAutoFit/>
          </a:bodyPr>
          <a:lstStyle/>
          <a:p>
            <a:pPr algn="ctr"/>
            <a:r>
              <a:rPr lang="en-US" altLang="zh-CN" sz="2200" b="1" dirty="0"/>
              <a:t>X</a:t>
            </a:r>
            <a:endParaRPr lang="zh-CN" altLang="en-US" sz="2200" b="1" dirty="0"/>
          </a:p>
        </p:txBody>
      </p:sp>
      <p:grpSp>
        <p:nvGrpSpPr>
          <p:cNvPr id="9" name="组合 8">
            <a:extLst>
              <a:ext uri="{FF2B5EF4-FFF2-40B4-BE49-F238E27FC236}">
                <a16:creationId xmlns:a16="http://schemas.microsoft.com/office/drawing/2014/main" id="{F4492343-64D9-5793-B5D6-755243EE8249}"/>
              </a:ext>
            </a:extLst>
          </p:cNvPr>
          <p:cNvGrpSpPr/>
          <p:nvPr/>
        </p:nvGrpSpPr>
        <p:grpSpPr>
          <a:xfrm>
            <a:off x="6008400" y="2857500"/>
            <a:ext cx="1155888" cy="1155696"/>
            <a:chOff x="7088520" y="3429996"/>
            <a:chExt cx="1155888" cy="1155696"/>
          </a:xfrm>
        </p:grpSpPr>
        <p:sp>
          <p:nvSpPr>
            <p:cNvPr id="10" name="Rectangle 6">
              <a:extLst>
                <a:ext uri="{FF2B5EF4-FFF2-40B4-BE49-F238E27FC236}">
                  <a16:creationId xmlns:a16="http://schemas.microsoft.com/office/drawing/2014/main" id="{FC416096-F853-F5D4-1801-25080C13EC20}"/>
                </a:ext>
              </a:extLst>
            </p:cNvPr>
            <p:cNvSpPr/>
            <p:nvPr/>
          </p:nvSpPr>
          <p:spPr>
            <a:xfrm>
              <a:off x="7088520"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1" name="Rectangle 6">
              <a:extLst>
                <a:ext uri="{FF2B5EF4-FFF2-40B4-BE49-F238E27FC236}">
                  <a16:creationId xmlns:a16="http://schemas.microsoft.com/office/drawing/2014/main" id="{8EFC9B66-BA5F-D157-BF06-2972895F6D8D}"/>
                </a:ext>
              </a:extLst>
            </p:cNvPr>
            <p:cNvSpPr/>
            <p:nvPr/>
          </p:nvSpPr>
          <p:spPr>
            <a:xfrm>
              <a:off x="7376744"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Rectangle 6">
              <a:extLst>
                <a:ext uri="{FF2B5EF4-FFF2-40B4-BE49-F238E27FC236}">
                  <a16:creationId xmlns:a16="http://schemas.microsoft.com/office/drawing/2014/main" id="{7D776447-F410-FB34-26AE-8AC97B13E0BF}"/>
                </a:ext>
              </a:extLst>
            </p:cNvPr>
            <p:cNvSpPr/>
            <p:nvPr/>
          </p:nvSpPr>
          <p:spPr>
            <a:xfrm>
              <a:off x="7664776"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3" name="Rectangle 6">
              <a:extLst>
                <a:ext uri="{FF2B5EF4-FFF2-40B4-BE49-F238E27FC236}">
                  <a16:creationId xmlns:a16="http://schemas.microsoft.com/office/drawing/2014/main" id="{B88352EA-6534-73C9-96B7-A5388A49CF02}"/>
                </a:ext>
              </a:extLst>
            </p:cNvPr>
            <p:cNvSpPr/>
            <p:nvPr/>
          </p:nvSpPr>
          <p:spPr>
            <a:xfrm>
              <a:off x="7952808" y="3430784"/>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4" name="Rectangle 6">
              <a:extLst>
                <a:ext uri="{FF2B5EF4-FFF2-40B4-BE49-F238E27FC236}">
                  <a16:creationId xmlns:a16="http://schemas.microsoft.com/office/drawing/2014/main" id="{AA0C8FAC-10F3-50C7-4977-32049D5C98F6}"/>
                </a:ext>
              </a:extLst>
            </p:cNvPr>
            <p:cNvSpPr/>
            <p:nvPr/>
          </p:nvSpPr>
          <p:spPr>
            <a:xfrm>
              <a:off x="7088520"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5" name="Rectangle 6">
              <a:extLst>
                <a:ext uri="{FF2B5EF4-FFF2-40B4-BE49-F238E27FC236}">
                  <a16:creationId xmlns:a16="http://schemas.microsoft.com/office/drawing/2014/main" id="{E4BE37F2-3F55-3104-B4BA-843BD7DA56BE}"/>
                </a:ext>
              </a:extLst>
            </p:cNvPr>
            <p:cNvSpPr/>
            <p:nvPr/>
          </p:nvSpPr>
          <p:spPr>
            <a:xfrm>
              <a:off x="7376744"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6" name="Rectangle 6">
              <a:extLst>
                <a:ext uri="{FF2B5EF4-FFF2-40B4-BE49-F238E27FC236}">
                  <a16:creationId xmlns:a16="http://schemas.microsoft.com/office/drawing/2014/main" id="{BCAE2B75-CFE1-E576-16C8-C48CFB20AB44}"/>
                </a:ext>
              </a:extLst>
            </p:cNvPr>
            <p:cNvSpPr/>
            <p:nvPr/>
          </p:nvSpPr>
          <p:spPr>
            <a:xfrm>
              <a:off x="7664776"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7" name="Rectangle 6">
              <a:extLst>
                <a:ext uri="{FF2B5EF4-FFF2-40B4-BE49-F238E27FC236}">
                  <a16:creationId xmlns:a16="http://schemas.microsoft.com/office/drawing/2014/main" id="{AD7BB06D-F9E6-B922-E92D-EBC7869F91A6}"/>
                </a:ext>
              </a:extLst>
            </p:cNvPr>
            <p:cNvSpPr/>
            <p:nvPr/>
          </p:nvSpPr>
          <p:spPr>
            <a:xfrm>
              <a:off x="7952808"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Rectangle 6">
              <a:extLst>
                <a:ext uri="{FF2B5EF4-FFF2-40B4-BE49-F238E27FC236}">
                  <a16:creationId xmlns:a16="http://schemas.microsoft.com/office/drawing/2014/main" id="{EA36C0C2-1B3A-3D37-23D5-ED9A748D36F5}"/>
                </a:ext>
              </a:extLst>
            </p:cNvPr>
            <p:cNvSpPr/>
            <p:nvPr/>
          </p:nvSpPr>
          <p:spPr>
            <a:xfrm>
              <a:off x="7088520"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9" name="Rectangle 6">
              <a:extLst>
                <a:ext uri="{FF2B5EF4-FFF2-40B4-BE49-F238E27FC236}">
                  <a16:creationId xmlns:a16="http://schemas.microsoft.com/office/drawing/2014/main" id="{BA5F144C-79DA-B010-8739-899D249CB5C5}"/>
                </a:ext>
              </a:extLst>
            </p:cNvPr>
            <p:cNvSpPr/>
            <p:nvPr/>
          </p:nvSpPr>
          <p:spPr>
            <a:xfrm>
              <a:off x="7376744"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0" name="Rectangle 6">
              <a:extLst>
                <a:ext uri="{FF2B5EF4-FFF2-40B4-BE49-F238E27FC236}">
                  <a16:creationId xmlns:a16="http://schemas.microsoft.com/office/drawing/2014/main" id="{463A9779-F301-F817-CEED-2DA48AE2480A}"/>
                </a:ext>
              </a:extLst>
            </p:cNvPr>
            <p:cNvSpPr/>
            <p:nvPr/>
          </p:nvSpPr>
          <p:spPr>
            <a:xfrm>
              <a:off x="7664776"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1" name="Rectangle 6">
              <a:extLst>
                <a:ext uri="{FF2B5EF4-FFF2-40B4-BE49-F238E27FC236}">
                  <a16:creationId xmlns:a16="http://schemas.microsoft.com/office/drawing/2014/main" id="{D46C0D69-16FB-676D-82AF-F85429F92368}"/>
                </a:ext>
              </a:extLst>
            </p:cNvPr>
            <p:cNvSpPr/>
            <p:nvPr/>
          </p:nvSpPr>
          <p:spPr>
            <a:xfrm>
              <a:off x="7952808"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2" name="Rectangle 6">
              <a:extLst>
                <a:ext uri="{FF2B5EF4-FFF2-40B4-BE49-F238E27FC236}">
                  <a16:creationId xmlns:a16="http://schemas.microsoft.com/office/drawing/2014/main" id="{ADAAD4EF-CD45-92D2-EE60-98262FB29483}"/>
                </a:ext>
              </a:extLst>
            </p:cNvPr>
            <p:cNvSpPr/>
            <p:nvPr/>
          </p:nvSpPr>
          <p:spPr>
            <a:xfrm>
              <a:off x="7088520"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3" name="Rectangle 6">
              <a:extLst>
                <a:ext uri="{FF2B5EF4-FFF2-40B4-BE49-F238E27FC236}">
                  <a16:creationId xmlns:a16="http://schemas.microsoft.com/office/drawing/2014/main" id="{CF55545C-0C80-C053-CC36-9380AA3E1336}"/>
                </a:ext>
              </a:extLst>
            </p:cNvPr>
            <p:cNvSpPr/>
            <p:nvPr/>
          </p:nvSpPr>
          <p:spPr>
            <a:xfrm>
              <a:off x="7376744"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Rectangle 6">
              <a:extLst>
                <a:ext uri="{FF2B5EF4-FFF2-40B4-BE49-F238E27FC236}">
                  <a16:creationId xmlns:a16="http://schemas.microsoft.com/office/drawing/2014/main" id="{AF1FE4AA-D044-AE8D-1BEE-2CF058C5A34C}"/>
                </a:ext>
              </a:extLst>
            </p:cNvPr>
            <p:cNvSpPr/>
            <p:nvPr/>
          </p:nvSpPr>
          <p:spPr>
            <a:xfrm>
              <a:off x="7664776"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5" name="Rectangle 6">
              <a:extLst>
                <a:ext uri="{FF2B5EF4-FFF2-40B4-BE49-F238E27FC236}">
                  <a16:creationId xmlns:a16="http://schemas.microsoft.com/office/drawing/2014/main" id="{6E1F67E5-8022-60AC-566F-594C10DE7C5B}"/>
                </a:ext>
              </a:extLst>
            </p:cNvPr>
            <p:cNvSpPr/>
            <p:nvPr/>
          </p:nvSpPr>
          <p:spPr>
            <a:xfrm>
              <a:off x="7952808"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26" name="文本框 25">
            <a:extLst>
              <a:ext uri="{FF2B5EF4-FFF2-40B4-BE49-F238E27FC236}">
                <a16:creationId xmlns:a16="http://schemas.microsoft.com/office/drawing/2014/main" id="{88977EFA-51B7-1830-E415-E14175371BED}"/>
              </a:ext>
            </a:extLst>
          </p:cNvPr>
          <p:cNvSpPr txBox="1"/>
          <p:nvPr/>
        </p:nvSpPr>
        <p:spPr>
          <a:xfrm>
            <a:off x="5220072" y="3145532"/>
            <a:ext cx="432048" cy="430887"/>
          </a:xfrm>
          <a:prstGeom prst="rect">
            <a:avLst/>
          </a:prstGeom>
          <a:noFill/>
        </p:spPr>
        <p:txBody>
          <a:bodyPr wrap="square">
            <a:spAutoFit/>
          </a:bodyPr>
          <a:lstStyle/>
          <a:p>
            <a:pPr algn="ctr"/>
            <a:r>
              <a:rPr lang="en-US" altLang="zh-CN" sz="2200" b="1" dirty="0"/>
              <a:t>=</a:t>
            </a:r>
            <a:endParaRPr lang="zh-CN" altLang="en-US" sz="2200" b="1" dirty="0"/>
          </a:p>
        </p:txBody>
      </p:sp>
      <p:sp>
        <p:nvSpPr>
          <p:cNvPr id="28" name="文本框 27">
            <a:extLst>
              <a:ext uri="{FF2B5EF4-FFF2-40B4-BE49-F238E27FC236}">
                <a16:creationId xmlns:a16="http://schemas.microsoft.com/office/drawing/2014/main" id="{AD9E6BC8-7B9B-8CAF-0613-800A858648BF}"/>
              </a:ext>
            </a:extLst>
          </p:cNvPr>
          <p:cNvSpPr txBox="1"/>
          <p:nvPr/>
        </p:nvSpPr>
        <p:spPr>
          <a:xfrm>
            <a:off x="1475656" y="321754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29" name="文本框 28">
            <a:extLst>
              <a:ext uri="{FF2B5EF4-FFF2-40B4-BE49-F238E27FC236}">
                <a16:creationId xmlns:a16="http://schemas.microsoft.com/office/drawing/2014/main" id="{693BD1DD-2B33-148C-78D6-FE91F884257A}"/>
              </a:ext>
            </a:extLst>
          </p:cNvPr>
          <p:cNvSpPr txBox="1"/>
          <p:nvPr/>
        </p:nvSpPr>
        <p:spPr>
          <a:xfrm>
            <a:off x="2051720" y="249746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K</a:t>
            </a:r>
            <a:endParaRPr lang="zh-CN" altLang="en-US" dirty="0"/>
          </a:p>
        </p:txBody>
      </p:sp>
      <p:sp>
        <p:nvSpPr>
          <p:cNvPr id="30" name="文本框 29">
            <a:extLst>
              <a:ext uri="{FF2B5EF4-FFF2-40B4-BE49-F238E27FC236}">
                <a16:creationId xmlns:a16="http://schemas.microsoft.com/office/drawing/2014/main" id="{CA51BD06-87F0-8ECF-6D4A-E9CF4C544D15}"/>
              </a:ext>
            </a:extLst>
          </p:cNvPr>
          <p:cNvSpPr txBox="1"/>
          <p:nvPr/>
        </p:nvSpPr>
        <p:spPr>
          <a:xfrm>
            <a:off x="3347864" y="3505572"/>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K</a:t>
            </a:r>
            <a:endParaRPr lang="zh-CN" altLang="en-US" dirty="0"/>
          </a:p>
        </p:txBody>
      </p:sp>
      <p:sp>
        <p:nvSpPr>
          <p:cNvPr id="31" name="文本框 30">
            <a:extLst>
              <a:ext uri="{FF2B5EF4-FFF2-40B4-BE49-F238E27FC236}">
                <a16:creationId xmlns:a16="http://schemas.microsoft.com/office/drawing/2014/main" id="{BF533526-D2F1-D076-51BD-3E56C745B42D}"/>
              </a:ext>
            </a:extLst>
          </p:cNvPr>
          <p:cNvSpPr txBox="1"/>
          <p:nvPr/>
        </p:nvSpPr>
        <p:spPr>
          <a:xfrm>
            <a:off x="4139952" y="3001516"/>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M</a:t>
            </a:r>
            <a:endParaRPr lang="zh-CN" altLang="en-US" dirty="0"/>
          </a:p>
        </p:txBody>
      </p:sp>
      <p:sp>
        <p:nvSpPr>
          <p:cNvPr id="32" name="文本框 31">
            <a:extLst>
              <a:ext uri="{FF2B5EF4-FFF2-40B4-BE49-F238E27FC236}">
                <a16:creationId xmlns:a16="http://schemas.microsoft.com/office/drawing/2014/main" id="{944D8F47-8171-3646-5AFB-7E36CB928DD5}"/>
              </a:ext>
            </a:extLst>
          </p:cNvPr>
          <p:cNvSpPr txBox="1"/>
          <p:nvPr/>
        </p:nvSpPr>
        <p:spPr>
          <a:xfrm>
            <a:off x="5652120" y="3505572"/>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33" name="文本框 32">
            <a:extLst>
              <a:ext uri="{FF2B5EF4-FFF2-40B4-BE49-F238E27FC236}">
                <a16:creationId xmlns:a16="http://schemas.microsoft.com/office/drawing/2014/main" id="{BEFAF29C-9610-487E-3E31-6E11D68680C9}"/>
              </a:ext>
            </a:extLst>
          </p:cNvPr>
          <p:cNvSpPr txBox="1"/>
          <p:nvPr/>
        </p:nvSpPr>
        <p:spPr>
          <a:xfrm>
            <a:off x="6444208" y="249746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M</a:t>
            </a:r>
            <a:endParaRPr lang="zh-CN" altLang="en-US" dirty="0"/>
          </a:p>
        </p:txBody>
      </p:sp>
      <p:sp>
        <p:nvSpPr>
          <p:cNvPr id="34" name="文本框 33">
            <a:extLst>
              <a:ext uri="{FF2B5EF4-FFF2-40B4-BE49-F238E27FC236}">
                <a16:creationId xmlns:a16="http://schemas.microsoft.com/office/drawing/2014/main" id="{9D90C151-3D8A-8E5D-E6CD-659AEC9DD794}"/>
              </a:ext>
            </a:extLst>
          </p:cNvPr>
          <p:cNvSpPr txBox="1"/>
          <p:nvPr/>
        </p:nvSpPr>
        <p:spPr>
          <a:xfrm>
            <a:off x="683568" y="4297660"/>
            <a:ext cx="3024336" cy="430887"/>
          </a:xfrm>
          <a:prstGeom prst="rect">
            <a:avLst/>
          </a:prstGeom>
          <a:noFill/>
        </p:spPr>
        <p:txBody>
          <a:bodyPr wrap="square">
            <a:spAutoFit/>
          </a:bodyPr>
          <a:lstStyle/>
          <a:p>
            <a:pPr algn="ctr"/>
            <a:r>
              <a:rPr lang="en-US" altLang="zh-CN" sz="2200" b="1" dirty="0"/>
              <a:t>Matrix A</a:t>
            </a:r>
            <a:endParaRPr lang="zh-CN" altLang="en-US" sz="2200" b="1" dirty="0"/>
          </a:p>
        </p:txBody>
      </p:sp>
      <p:sp>
        <p:nvSpPr>
          <p:cNvPr id="35" name="文本框 34">
            <a:extLst>
              <a:ext uri="{FF2B5EF4-FFF2-40B4-BE49-F238E27FC236}">
                <a16:creationId xmlns:a16="http://schemas.microsoft.com/office/drawing/2014/main" id="{C771FF13-EE26-3B0C-8BB2-601BE67E3C0A}"/>
              </a:ext>
            </a:extLst>
          </p:cNvPr>
          <p:cNvSpPr txBox="1"/>
          <p:nvPr/>
        </p:nvSpPr>
        <p:spPr>
          <a:xfrm>
            <a:off x="3347864" y="4297660"/>
            <a:ext cx="2016224" cy="430887"/>
          </a:xfrm>
          <a:prstGeom prst="rect">
            <a:avLst/>
          </a:prstGeom>
          <a:noFill/>
        </p:spPr>
        <p:txBody>
          <a:bodyPr wrap="square">
            <a:spAutoFit/>
          </a:bodyPr>
          <a:lstStyle/>
          <a:p>
            <a:pPr algn="ctr"/>
            <a:r>
              <a:rPr lang="en-US" altLang="zh-CN" sz="2200" b="1" dirty="0"/>
              <a:t>Matrix B</a:t>
            </a:r>
            <a:endParaRPr lang="zh-CN" altLang="en-US" sz="2200" b="1" dirty="0"/>
          </a:p>
        </p:txBody>
      </p:sp>
      <p:sp>
        <p:nvSpPr>
          <p:cNvPr id="36" name="文本框 35">
            <a:extLst>
              <a:ext uri="{FF2B5EF4-FFF2-40B4-BE49-F238E27FC236}">
                <a16:creationId xmlns:a16="http://schemas.microsoft.com/office/drawing/2014/main" id="{3EC6B3E8-158B-295D-6EA9-D94213302E57}"/>
              </a:ext>
            </a:extLst>
          </p:cNvPr>
          <p:cNvSpPr txBox="1"/>
          <p:nvPr/>
        </p:nvSpPr>
        <p:spPr>
          <a:xfrm>
            <a:off x="5724128" y="4297660"/>
            <a:ext cx="2016224" cy="430887"/>
          </a:xfrm>
          <a:prstGeom prst="rect">
            <a:avLst/>
          </a:prstGeom>
          <a:noFill/>
        </p:spPr>
        <p:txBody>
          <a:bodyPr wrap="square">
            <a:spAutoFit/>
          </a:bodyPr>
          <a:lstStyle/>
          <a:p>
            <a:pPr algn="ctr"/>
            <a:r>
              <a:rPr lang="en-US" altLang="zh-CN" sz="2200" b="1" dirty="0"/>
              <a:t>Matrix C</a:t>
            </a:r>
            <a:endParaRPr lang="zh-CN" altLang="en-US" sz="2200" b="1" dirty="0"/>
          </a:p>
        </p:txBody>
      </p:sp>
    </p:spTree>
    <p:extLst>
      <p:ext uri="{BB962C8B-B14F-4D97-AF65-F5344CB8AC3E}">
        <p14:creationId xmlns:p14="http://schemas.microsoft.com/office/powerpoint/2010/main" val="2582694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2EA62E-0361-2002-1CFA-1233E4CFD6E5}"/>
              </a:ext>
            </a:extLst>
          </p:cNvPr>
          <p:cNvSpPr>
            <a:spLocks noGrp="1"/>
          </p:cNvSpPr>
          <p:nvPr>
            <p:ph type="title"/>
          </p:nvPr>
        </p:nvSpPr>
        <p:spPr/>
        <p:txBody>
          <a:bodyPr/>
          <a:lstStyle/>
          <a:p>
            <a:r>
              <a:rPr kumimoji="1" lang="en-US" altLang="zh-CN" dirty="0"/>
              <a:t>Review: Analysis of tiling (w cache)</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B2F6A77B-3B33-2BA9-134C-28609E636F9B}"/>
                  </a:ext>
                </a:extLst>
              </p:cNvPr>
              <p:cNvSpPr>
                <a:spLocks noGrp="1"/>
              </p:cNvSpPr>
              <p:nvPr>
                <p:ph idx="1"/>
              </p:nvPr>
            </p:nvSpPr>
            <p:spPr>
              <a:xfrm>
                <a:off x="457200" y="4009628"/>
                <a:ext cx="8229600" cy="1633364"/>
              </a:xfrm>
            </p:spPr>
            <p:txBody>
              <a:bodyPr/>
              <a:lstStyle/>
              <a:p>
                <a:r>
                  <a:rPr kumimoji="1" lang="en-US" altLang="zh-CN" dirty="0"/>
                  <a:t>Under the </a:t>
                </a:r>
                <a:r>
                  <a:rPr kumimoji="1" lang="en-US" altLang="zh-CN" dirty="0">
                    <a:solidFill>
                      <a:srgbClr val="FF0000"/>
                    </a:solidFill>
                  </a:rPr>
                  <a:t>assumption</a:t>
                </a:r>
                <a:r>
                  <a:rPr kumimoji="1" lang="en-US" altLang="zh-CN" dirty="0"/>
                  <a:t> that three blocks can reside in the cache</a:t>
                </a:r>
              </a:p>
              <a:p>
                <a:pPr lvl="1"/>
                <a:r>
                  <a:rPr kumimoji="1" lang="en-US" altLang="zh-CN" dirty="0"/>
                  <a:t>i.e., by tuning the number of the block sizes, e.g., </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N</a:t>
                </a:r>
                <a:endParaRPr kumimoji="1" lang="en-US" altLang="zh-CN" dirty="0"/>
              </a:p>
              <a:p>
                <a:r>
                  <a:rPr kumimoji="1" lang="en-US" altLang="zh-CN" dirty="0"/>
                  <a:t>The total number is still roughly:  </a:t>
                </a:r>
                <a14:m>
                  <m:oMath xmlns:m="http://schemas.openxmlformats.org/officeDocument/2006/math">
                    <m:r>
                      <a:rPr kumimoji="1" lang="en-US" altLang="zh-CN" b="0" i="1" smtClean="0">
                        <a:latin typeface="Cambria Math" panose="02040503050406030204" pitchFamily="18" charset="0"/>
                      </a:rPr>
                      <m:t>𝑂</m:t>
                    </m:r>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𝑁</m:t>
                        </m:r>
                      </m:num>
                      <m:den>
                        <m:r>
                          <a:rPr kumimoji="1" lang="en-US" altLang="zh-CN" b="0" i="1" smtClean="0">
                            <a:latin typeface="Cambria Math" panose="02040503050406030204" pitchFamily="18" charset="0"/>
                          </a:rPr>
                          <m:t>𝐵𝑁</m:t>
                        </m:r>
                      </m:den>
                    </m:f>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𝑀</m:t>
                        </m:r>
                      </m:num>
                      <m:den>
                        <m:r>
                          <a:rPr kumimoji="1" lang="en-US" altLang="zh-CN" b="0" i="1" smtClean="0">
                            <a:latin typeface="Cambria Math" panose="02040503050406030204" pitchFamily="18" charset="0"/>
                            <a:ea typeface="Cambria Math" panose="02040503050406030204" pitchFamily="18" charset="0"/>
                          </a:rPr>
                          <m:t>𝐵𝑀</m:t>
                        </m:r>
                      </m:den>
                    </m:f>
                    <m:r>
                      <a:rPr kumimoji="1" lang="en-US" altLang="zh-CN" b="0" i="0" smtClean="0">
                        <a:latin typeface="Cambria Math" panose="02040503050406030204" pitchFamily="18" charset="0"/>
                        <a:ea typeface="Cambria Math" panose="02040503050406030204" pitchFamily="18" charset="0"/>
                      </a:rPr>
                      <m:t>+</m:t>
                    </m:r>
                  </m:oMath>
                </a14:m>
                <a:r>
                  <a:rPr kumimoji="1" lang="en-US" altLang="zh-CN" b="0" dirty="0"/>
                  <a:t> </a:t>
                </a:r>
                <a14:m>
                  <m:oMath xmlns:m="http://schemas.openxmlformats.org/officeDocument/2006/math">
                    <m:r>
                      <a:rPr kumimoji="1" lang="en-US" altLang="zh-CN" b="0" i="0" smtClean="0">
                        <a:latin typeface="Cambria Math" panose="02040503050406030204" pitchFamily="18" charset="0"/>
                      </a:rPr>
                      <m:t>2 </m:t>
                    </m:r>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a:latin typeface="Cambria Math" panose="02040503050406030204" pitchFamily="18" charset="0"/>
                          </a:rPr>
                        </m:ctrlPr>
                      </m:fPr>
                      <m:num>
                        <m:r>
                          <a:rPr kumimoji="1" lang="en-US" altLang="zh-CN" b="0" i="1">
                            <a:latin typeface="Cambria Math" panose="02040503050406030204" pitchFamily="18" charset="0"/>
                          </a:rPr>
                          <m:t>𝑁</m:t>
                        </m:r>
                      </m:num>
                      <m:den>
                        <m:r>
                          <a:rPr kumimoji="1" lang="en-US" altLang="zh-CN" b="0" i="1">
                            <a:latin typeface="Cambria Math" panose="02040503050406030204" pitchFamily="18" charset="0"/>
                          </a:rPr>
                          <m:t>𝐵𝑁</m:t>
                        </m:r>
                      </m:den>
                    </m:f>
                    <m:r>
                      <a:rPr kumimoji="1" lang="en-US" altLang="zh-CN" b="0" i="1">
                        <a:latin typeface="Cambria Math" panose="02040503050406030204" pitchFamily="18" charset="0"/>
                        <a:ea typeface="Cambria Math" panose="02040503050406030204" pitchFamily="18" charset="0"/>
                      </a:rPr>
                      <m:t>×</m:t>
                    </m:r>
                    <m:f>
                      <m:fPr>
                        <m:ctrlPr>
                          <a:rPr kumimoji="1" lang="en-US" altLang="zh-CN" b="0" i="1">
                            <a:latin typeface="Cambria Math" panose="02040503050406030204" pitchFamily="18" charset="0"/>
                            <a:ea typeface="Cambria Math" panose="02040503050406030204" pitchFamily="18" charset="0"/>
                          </a:rPr>
                        </m:ctrlPr>
                      </m:fPr>
                      <m:num>
                        <m:r>
                          <a:rPr kumimoji="1" lang="en-US" altLang="zh-CN" b="0" i="1">
                            <a:latin typeface="Cambria Math" panose="02040503050406030204" pitchFamily="18" charset="0"/>
                            <a:ea typeface="Cambria Math" panose="02040503050406030204" pitchFamily="18" charset="0"/>
                          </a:rPr>
                          <m:t>𝑀</m:t>
                        </m:r>
                      </m:num>
                      <m:den>
                        <m:r>
                          <a:rPr kumimoji="1" lang="en-US" altLang="zh-CN" b="0" i="1">
                            <a:latin typeface="Cambria Math" panose="02040503050406030204" pitchFamily="18" charset="0"/>
                            <a:ea typeface="Cambria Math" panose="02040503050406030204" pitchFamily="18" charset="0"/>
                          </a:rPr>
                          <m:t>𝐵𝑀</m:t>
                        </m:r>
                      </m:den>
                    </m:f>
                    <m:r>
                      <a:rPr kumimoji="1" lang="en-US" altLang="zh-CN" b="0" smtClean="0">
                        <a:latin typeface="Cambria Math" panose="02040503050406030204" pitchFamily="18" charset="0"/>
                        <a:ea typeface="Cambria Math" panose="02040503050406030204" pitchFamily="18" charset="0"/>
                      </a:rPr>
                      <m:t>×</m:t>
                    </m:r>
                  </m:oMath>
                </a14:m>
                <a:r>
                  <a:rPr kumimoji="1" lang="en-US" altLang="zh-CN" b="0" dirty="0">
                    <a:ea typeface="Cambria Math" panose="02040503050406030204" pitchFamily="18" charset="0"/>
                  </a:rPr>
                  <a:t> </a:t>
                </a:r>
                <a14:m>
                  <m:oMath xmlns:m="http://schemas.openxmlformats.org/officeDocument/2006/math">
                    <m:f>
                      <m:fPr>
                        <m:ctrlPr>
                          <a:rPr kumimoji="1" lang="en-US" altLang="zh-CN" b="0" i="1">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𝐾</m:t>
                        </m:r>
                      </m:num>
                      <m:den>
                        <m:r>
                          <a:rPr kumimoji="1" lang="en-US" altLang="zh-CN" b="0" i="1">
                            <a:latin typeface="Cambria Math" panose="02040503050406030204" pitchFamily="18" charset="0"/>
                            <a:ea typeface="Cambria Math" panose="02040503050406030204" pitchFamily="18" charset="0"/>
                          </a:rPr>
                          <m:t>𝐵</m:t>
                        </m:r>
                        <m:r>
                          <a:rPr kumimoji="1" lang="en-US" altLang="zh-CN" b="0" i="1" smtClean="0">
                            <a:latin typeface="Cambria Math" panose="02040503050406030204" pitchFamily="18" charset="0"/>
                            <a:ea typeface="Cambria Math" panose="02040503050406030204" pitchFamily="18" charset="0"/>
                          </a:rPr>
                          <m:t>𝐾</m:t>
                        </m:r>
                      </m:den>
                    </m:f>
                    <m:r>
                      <a:rPr kumimoji="1" lang="en-US" altLang="zh-CN" b="0" i="1" smtClean="0">
                        <a:latin typeface="Cambria Math" panose="02040503050406030204" pitchFamily="18" charset="0"/>
                        <a:ea typeface="Cambria Math" panose="02040503050406030204" pitchFamily="18" charset="0"/>
                      </a:rPr>
                      <m:t>)</m:t>
                    </m:r>
                  </m:oMath>
                </a14:m>
                <a:r>
                  <a:rPr kumimoji="1" lang="en-US" altLang="zh-CN" b="0" dirty="0"/>
                  <a:t> </a:t>
                </a:r>
              </a:p>
              <a:p>
                <a:endParaRPr kumimoji="1" lang="zh-CN" altLang="en-US" b="0" dirty="0"/>
              </a:p>
            </p:txBody>
          </p:sp>
        </mc:Choice>
        <mc:Fallback xmlns="">
          <p:sp>
            <p:nvSpPr>
              <p:cNvPr id="3" name="内容占位符 2">
                <a:extLst>
                  <a:ext uri="{FF2B5EF4-FFF2-40B4-BE49-F238E27FC236}">
                    <a16:creationId xmlns:a16="http://schemas.microsoft.com/office/drawing/2014/main" id="{B2F6A77B-3B33-2BA9-134C-28609E636F9B}"/>
                  </a:ext>
                </a:extLst>
              </p:cNvPr>
              <p:cNvSpPr>
                <a:spLocks noGrp="1" noRot="1" noChangeAspect="1" noMove="1" noResize="1" noEditPoints="1" noAdjustHandles="1" noChangeArrowheads="1" noChangeShapeType="1" noTextEdit="1"/>
              </p:cNvSpPr>
              <p:nvPr>
                <p:ph idx="1"/>
              </p:nvPr>
            </p:nvSpPr>
            <p:spPr>
              <a:xfrm>
                <a:off x="457200" y="4009628"/>
                <a:ext cx="8229600" cy="1633364"/>
              </a:xfrm>
              <a:blipFill>
                <a:blip r:embed="rId2"/>
                <a:stretch>
                  <a:fillRect l="-617" t="-769"/>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01121456-3F84-ACF5-075B-0004B5F00261}"/>
              </a:ext>
            </a:extLst>
          </p:cNvPr>
          <p:cNvSpPr>
            <a:spLocks noGrp="1"/>
          </p:cNvSpPr>
          <p:nvPr>
            <p:ph type="sldNum" sz="quarter" idx="12"/>
          </p:nvPr>
        </p:nvSpPr>
        <p:spPr/>
        <p:txBody>
          <a:bodyPr/>
          <a:lstStyle/>
          <a:p>
            <a:fld id="{ADE361C3-C043-4A6E-BDCE-8DA1E7D90A3B}" type="slidenum">
              <a:rPr lang="zh-CN" altLang="en-US" smtClean="0"/>
              <a:pPr/>
              <a:t>5</a:t>
            </a:fld>
            <a:endParaRPr lang="zh-CN" altLang="en-US" dirty="0"/>
          </a:p>
        </p:txBody>
      </p:sp>
      <p:sp>
        <p:nvSpPr>
          <p:cNvPr id="5" name="内容占位符 2">
            <a:extLst>
              <a:ext uri="{FF2B5EF4-FFF2-40B4-BE49-F238E27FC236}">
                <a16:creationId xmlns:a16="http://schemas.microsoft.com/office/drawing/2014/main" id="{78156155-824C-7F16-DDE2-18B5CA40BCF6}"/>
              </a:ext>
            </a:extLst>
          </p:cNvPr>
          <p:cNvSpPr txBox="1">
            <a:spLocks/>
          </p:cNvSpPr>
          <p:nvPr/>
        </p:nvSpPr>
        <p:spPr>
          <a:xfrm>
            <a:off x="467544" y="1129308"/>
            <a:ext cx="8229600" cy="2808312"/>
          </a:xfrm>
          <a:prstGeom prst="rect">
            <a:avLst/>
          </a:prstGeom>
          <a:solidFill>
            <a:schemeClr val="accent4">
              <a:lumMod val="20000"/>
              <a:lumOff val="80000"/>
            </a:schemeClr>
          </a:solidFill>
          <a:ln>
            <a:solidFill>
              <a:schemeClr val="tx1"/>
            </a:solidFill>
          </a:ln>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0"/>
              </a:spcBef>
            </a:pP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i</a:t>
            </a: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0..N/</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N</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N</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j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0..M/</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M</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M</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dirty="0">
                <a:solidFill>
                  <a:srgbClr val="FF0000"/>
                </a:solidFill>
                <a:latin typeface="Consolas" panose="020B0609020204030204" pitchFamily="49" charset="0"/>
                <a:cs typeface="Consolas" panose="020B0609020204030204" pitchFamily="49" charset="0"/>
              </a:rPr>
              <a:t>        for</a:t>
            </a:r>
            <a:r>
              <a:rPr kumimoji="1" lang="en-US" altLang="zh-CN" b="0" dirty="0">
                <a:latin typeface="Consolas" panose="020B0609020204030204" pitchFamily="49" charset="0"/>
                <a:cs typeface="Consolas" panose="020B0609020204030204" pitchFamily="49" charset="0"/>
              </a:rPr>
              <a:t> k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0..K/</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solidFill>
                  <a:srgbClr val="0432FF"/>
                </a:solidFill>
                <a:latin typeface="Consolas" panose="020B0609020204030204" pitchFamily="49" charset="0"/>
                <a:cs typeface="Consolas" panose="020B0609020204030204" pitchFamily="49" charset="0"/>
              </a:rPr>
              <a:t>            load(A[</a:t>
            </a:r>
            <a:r>
              <a:rPr kumimoji="1" lang="en-US" altLang="zh-CN" b="0" dirty="0" err="1">
                <a:solidFill>
                  <a:srgbClr val="0432FF"/>
                </a:solidFill>
                <a:latin typeface="Consolas" panose="020B0609020204030204" pitchFamily="49" charset="0"/>
                <a:cs typeface="Consolas" panose="020B0609020204030204" pitchFamily="49" charset="0"/>
              </a:rPr>
              <a:t>i:i+B</a:t>
            </a:r>
            <a:r>
              <a:rPr kumimoji="1" lang="en-US" altLang="zh-CN" b="0" baseline="-25000" dirty="0" err="1">
                <a:solidFill>
                  <a:srgbClr val="0432FF"/>
                </a:solidFill>
                <a:latin typeface="Consolas" panose="020B0609020204030204" pitchFamily="49" charset="0"/>
                <a:cs typeface="Consolas" panose="020B0609020204030204" pitchFamily="49" charset="0"/>
              </a:rPr>
              <a:t>N</a:t>
            </a:r>
            <a:r>
              <a:rPr kumimoji="1" lang="en-US" altLang="zh-CN" b="0" dirty="0">
                <a:solidFill>
                  <a:srgbClr val="0432FF"/>
                </a:solidFill>
                <a:latin typeface="Consolas" panose="020B0609020204030204" pitchFamily="49" charset="0"/>
                <a:cs typeface="Consolas" panose="020B0609020204030204" pitchFamily="49" charset="0"/>
              </a:rPr>
              <a:t>][</a:t>
            </a:r>
            <a:r>
              <a:rPr kumimoji="1" lang="en-US" altLang="zh-CN" b="0" dirty="0" err="1">
                <a:solidFill>
                  <a:srgbClr val="0432FF"/>
                </a:solidFill>
                <a:latin typeface="Consolas" panose="020B0609020204030204" pitchFamily="49" charset="0"/>
                <a:cs typeface="Consolas" panose="020B0609020204030204" pitchFamily="49" charset="0"/>
              </a:rPr>
              <a:t>k:k+B</a:t>
            </a:r>
            <a:r>
              <a:rPr kumimoji="1" lang="en-US" altLang="zh-CN" b="0" baseline="-25000" dirty="0" err="1">
                <a:solidFill>
                  <a:srgbClr val="0432FF"/>
                </a:solidFill>
                <a:latin typeface="Consolas" panose="020B0609020204030204" pitchFamily="49" charset="0"/>
                <a:cs typeface="Consolas" panose="020B0609020204030204" pitchFamily="49" charset="0"/>
              </a:rPr>
              <a:t>K</a:t>
            </a:r>
            <a:r>
              <a:rPr kumimoji="1" lang="en-US" altLang="zh-CN" b="0" dirty="0">
                <a:solidFill>
                  <a:srgbClr val="0432FF"/>
                </a:solidFill>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solidFill>
                  <a:srgbClr val="0432FF"/>
                </a:solidFill>
                <a:latin typeface="Consolas" panose="020B0609020204030204" pitchFamily="49" charset="0"/>
                <a:cs typeface="Consolas" panose="020B0609020204030204" pitchFamily="49" charset="0"/>
              </a:rPr>
              <a:t>            load(B[</a:t>
            </a:r>
            <a:r>
              <a:rPr kumimoji="1" lang="en-US" altLang="zh-CN" b="0" dirty="0" err="1">
                <a:solidFill>
                  <a:srgbClr val="0432FF"/>
                </a:solidFill>
                <a:latin typeface="Consolas" panose="020B0609020204030204" pitchFamily="49" charset="0"/>
                <a:cs typeface="Consolas" panose="020B0609020204030204" pitchFamily="49" charset="0"/>
              </a:rPr>
              <a:t>k+B</a:t>
            </a:r>
            <a:r>
              <a:rPr kumimoji="1" lang="en-US" altLang="zh-CN" b="0" baseline="-25000" dirty="0" err="1">
                <a:solidFill>
                  <a:srgbClr val="0432FF"/>
                </a:solidFill>
                <a:latin typeface="Consolas" panose="020B0609020204030204" pitchFamily="49" charset="0"/>
                <a:cs typeface="Consolas" panose="020B0609020204030204" pitchFamily="49" charset="0"/>
              </a:rPr>
              <a:t>K</a:t>
            </a:r>
            <a:r>
              <a:rPr kumimoji="1" lang="en-US" altLang="zh-CN" b="0" dirty="0">
                <a:solidFill>
                  <a:srgbClr val="0432FF"/>
                </a:solidFill>
                <a:latin typeface="Consolas" panose="020B0609020204030204" pitchFamily="49" charset="0"/>
                <a:cs typeface="Consolas" panose="020B0609020204030204" pitchFamily="49" charset="0"/>
              </a:rPr>
              <a:t>][</a:t>
            </a:r>
            <a:r>
              <a:rPr kumimoji="1" lang="en-US" altLang="zh-CN" b="0" dirty="0" err="1">
                <a:solidFill>
                  <a:srgbClr val="0432FF"/>
                </a:solidFill>
                <a:latin typeface="Consolas" panose="020B0609020204030204" pitchFamily="49" charset="0"/>
                <a:cs typeface="Consolas" panose="020B0609020204030204" pitchFamily="49" charset="0"/>
              </a:rPr>
              <a:t>j:j+B</a:t>
            </a:r>
            <a:r>
              <a:rPr kumimoji="1" lang="en-US" altLang="zh-CN" b="0" baseline="-25000" dirty="0" err="1">
                <a:solidFill>
                  <a:srgbClr val="0432FF"/>
                </a:solidFill>
                <a:latin typeface="Consolas" panose="020B0609020204030204" pitchFamily="49" charset="0"/>
                <a:cs typeface="Consolas" panose="020B0609020204030204" pitchFamily="49" charset="0"/>
              </a:rPr>
              <a:t>M</a:t>
            </a:r>
            <a:r>
              <a:rPr kumimoji="1" lang="en-US" altLang="zh-CN" b="0" dirty="0">
                <a:solidFill>
                  <a:srgbClr val="0432FF"/>
                </a:solidFill>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C[</a:t>
            </a:r>
            <a:r>
              <a:rPr kumimoji="1" lang="en-US" altLang="zh-CN" b="0" dirty="0" err="1">
                <a:latin typeface="Consolas" panose="020B0609020204030204" pitchFamily="49" charset="0"/>
                <a:cs typeface="Consolas" panose="020B0609020204030204" pitchFamily="49" charset="0"/>
              </a:rPr>
              <a:t>i:i+B</a:t>
            </a:r>
            <a:r>
              <a:rPr kumimoji="1" lang="en-US" altLang="zh-CN" b="0" baseline="-25000" dirty="0" err="1">
                <a:latin typeface="Consolas" panose="020B0609020204030204" pitchFamily="49" charset="0"/>
                <a:cs typeface="Consolas" panose="020B0609020204030204" pitchFamily="49" charset="0"/>
              </a:rPr>
              <a:t>N</a:t>
            </a:r>
            <a:r>
              <a:rPr kumimoji="1" lang="en-US" altLang="zh-CN" b="0" dirty="0">
                <a:latin typeface="Consolas" panose="020B0609020204030204" pitchFamily="49" charset="0"/>
                <a:cs typeface="Consolas" panose="020B0609020204030204" pitchFamily="49" charset="0"/>
              </a:rPr>
              <a:t>][</a:t>
            </a:r>
            <a:r>
              <a:rPr kumimoji="1" lang="en-US" altLang="zh-CN" b="0" dirty="0" err="1">
                <a:latin typeface="Consolas" panose="020B0609020204030204" pitchFamily="49" charset="0"/>
                <a:cs typeface="Consolas" panose="020B0609020204030204" pitchFamily="49" charset="0"/>
              </a:rPr>
              <a:t>j:j+B</a:t>
            </a:r>
            <a:r>
              <a:rPr kumimoji="1" lang="en-US" altLang="zh-CN" b="0" baseline="-25000" dirty="0" err="1">
                <a:latin typeface="Consolas" panose="020B0609020204030204" pitchFamily="49" charset="0"/>
                <a:cs typeface="Consolas" panose="020B0609020204030204" pitchFamily="49" charset="0"/>
              </a:rPr>
              <a:t>M</a:t>
            </a:r>
            <a:r>
              <a:rPr kumimoji="1" lang="en-US" altLang="zh-CN" b="0" dirty="0">
                <a:latin typeface="Consolas" panose="020B0609020204030204" pitchFamily="49" charset="0"/>
                <a:cs typeface="Consolas" panose="020B0609020204030204" pitchFamily="49" charset="0"/>
              </a:rPr>
              <a:t>] += A[</a:t>
            </a:r>
            <a:r>
              <a:rPr kumimoji="1" lang="en-US" altLang="zh-CN" b="0" dirty="0" err="1">
                <a:latin typeface="Consolas" panose="020B0609020204030204" pitchFamily="49" charset="0"/>
                <a:cs typeface="Consolas" panose="020B0609020204030204" pitchFamily="49" charset="0"/>
              </a:rPr>
              <a:t>i:i+B</a:t>
            </a:r>
            <a:r>
              <a:rPr kumimoji="1" lang="en-US" altLang="zh-CN" b="0" baseline="-25000" dirty="0" err="1">
                <a:latin typeface="Consolas" panose="020B0609020204030204" pitchFamily="49" charset="0"/>
                <a:cs typeface="Consolas" panose="020B0609020204030204" pitchFamily="49" charset="0"/>
              </a:rPr>
              <a:t>N</a:t>
            </a:r>
            <a:r>
              <a:rPr kumimoji="1" lang="en-US" altLang="zh-CN" b="0" dirty="0">
                <a:latin typeface="Consolas" panose="020B0609020204030204" pitchFamily="49" charset="0"/>
                <a:cs typeface="Consolas" panose="020B0609020204030204" pitchFamily="49" charset="0"/>
              </a:rPr>
              <a:t>][</a:t>
            </a:r>
            <a:r>
              <a:rPr kumimoji="1" lang="en-US" altLang="zh-CN" b="0" dirty="0" err="1">
                <a:latin typeface="Consolas" panose="020B0609020204030204" pitchFamily="49" charset="0"/>
                <a:cs typeface="Consolas" panose="020B0609020204030204" pitchFamily="49" charset="0"/>
              </a:rPr>
              <a:t>k:k+B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 </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 B[</a:t>
            </a:r>
            <a:r>
              <a:rPr kumimoji="1" lang="en-US" altLang="zh-CN" b="0" dirty="0" err="1">
                <a:latin typeface="Consolas" panose="020B0609020204030204" pitchFamily="49" charset="0"/>
                <a:cs typeface="Consolas" panose="020B0609020204030204" pitchFamily="49" charset="0"/>
              </a:rPr>
              <a:t>k+B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a:t>
            </a:r>
            <a:r>
              <a:rPr kumimoji="1" lang="en-US" altLang="zh-CN" b="0" dirty="0" err="1">
                <a:latin typeface="Consolas" panose="020B0609020204030204" pitchFamily="49" charset="0"/>
                <a:cs typeface="Consolas" panose="020B0609020204030204" pitchFamily="49" charset="0"/>
              </a:rPr>
              <a:t>j:j+B</a:t>
            </a:r>
            <a:r>
              <a:rPr kumimoji="1" lang="en-US" altLang="zh-CN" b="0" baseline="-25000" dirty="0" err="1">
                <a:latin typeface="Consolas" panose="020B0609020204030204" pitchFamily="49" charset="0"/>
                <a:cs typeface="Consolas" panose="020B0609020204030204" pitchFamily="49" charset="0"/>
              </a:rPr>
              <a:t>M</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solidFill>
                  <a:srgbClr val="0432FF"/>
                </a:solidFill>
                <a:latin typeface="Consolas" panose="020B0609020204030204" pitchFamily="49" charset="0"/>
                <a:cs typeface="Consolas" panose="020B0609020204030204" pitchFamily="49" charset="0"/>
              </a:rPr>
              <a:t>        write(C[</a:t>
            </a:r>
            <a:r>
              <a:rPr kumimoji="1" lang="en-US" altLang="zh-CN" b="0" dirty="0" err="1">
                <a:solidFill>
                  <a:srgbClr val="0432FF"/>
                </a:solidFill>
                <a:latin typeface="Consolas" panose="020B0609020204030204" pitchFamily="49" charset="0"/>
                <a:cs typeface="Consolas" panose="020B0609020204030204" pitchFamily="49" charset="0"/>
              </a:rPr>
              <a:t>i:i+B</a:t>
            </a:r>
            <a:r>
              <a:rPr kumimoji="1" lang="en-US" altLang="zh-CN" b="0" baseline="-25000" dirty="0" err="1">
                <a:solidFill>
                  <a:srgbClr val="0432FF"/>
                </a:solidFill>
                <a:latin typeface="Consolas" panose="020B0609020204030204" pitchFamily="49" charset="0"/>
                <a:cs typeface="Consolas" panose="020B0609020204030204" pitchFamily="49" charset="0"/>
              </a:rPr>
              <a:t>N</a:t>
            </a:r>
            <a:r>
              <a:rPr kumimoji="1" lang="en-US" altLang="zh-CN" b="0" dirty="0">
                <a:solidFill>
                  <a:srgbClr val="0432FF"/>
                </a:solidFill>
                <a:latin typeface="Consolas" panose="020B0609020204030204" pitchFamily="49" charset="0"/>
                <a:cs typeface="Consolas" panose="020B0609020204030204" pitchFamily="49" charset="0"/>
              </a:rPr>
              <a:t>][</a:t>
            </a:r>
            <a:r>
              <a:rPr kumimoji="1" lang="en-US" altLang="zh-CN" b="0" dirty="0" err="1">
                <a:solidFill>
                  <a:srgbClr val="0432FF"/>
                </a:solidFill>
                <a:latin typeface="Consolas" panose="020B0609020204030204" pitchFamily="49" charset="0"/>
                <a:cs typeface="Consolas" panose="020B0609020204030204" pitchFamily="49" charset="0"/>
              </a:rPr>
              <a:t>j:j+B</a:t>
            </a:r>
            <a:r>
              <a:rPr kumimoji="1" lang="en-US" altLang="zh-CN" b="0" baseline="-25000" dirty="0" err="1">
                <a:solidFill>
                  <a:srgbClr val="0432FF"/>
                </a:solidFill>
                <a:latin typeface="Consolas" panose="020B0609020204030204" pitchFamily="49" charset="0"/>
                <a:cs typeface="Consolas" panose="020B0609020204030204" pitchFamily="49" charset="0"/>
              </a:rPr>
              <a:t>M</a:t>
            </a:r>
            <a:r>
              <a:rPr kumimoji="1" lang="en-US" altLang="zh-CN" b="0" dirty="0">
                <a:solidFill>
                  <a:srgbClr val="0432FF"/>
                </a:solidFill>
                <a:latin typeface="Consolas" panose="020B0609020204030204" pitchFamily="49" charset="0"/>
                <a:cs typeface="Consolas" panose="020B0609020204030204" pitchFamily="49" charset="0"/>
              </a:rPr>
              <a:t>]) </a:t>
            </a:r>
            <a:endParaRPr kumimoji="1" lang="zh-CN" altLang="en-US" b="0" dirty="0">
              <a:solidFill>
                <a:srgbClr val="0432FF"/>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76540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981C2A-8AB7-2ADC-6E22-645CB06C19A0}"/>
              </a:ext>
            </a:extLst>
          </p:cNvPr>
          <p:cNvSpPr>
            <a:spLocks noGrp="1"/>
          </p:cNvSpPr>
          <p:nvPr>
            <p:ph type="title"/>
          </p:nvPr>
        </p:nvSpPr>
        <p:spPr>
          <a:xfrm>
            <a:off x="457200" y="228866"/>
            <a:ext cx="8507288" cy="900442"/>
          </a:xfrm>
        </p:spPr>
        <p:txBody>
          <a:bodyPr/>
          <a:lstStyle/>
          <a:p>
            <a:r>
              <a:rPr kumimoji="1" lang="en-US" altLang="zh-CN" dirty="0"/>
              <a:t>HBM accesses (w/o cache): #number vs. #bytes in tiling </a:t>
            </a:r>
            <a:endParaRPr kumimoji="1" lang="zh-CN" altLang="en-US" dirty="0"/>
          </a:p>
        </p:txBody>
      </p:sp>
      <p:sp>
        <p:nvSpPr>
          <p:cNvPr id="4" name="灯片编号占位符 3">
            <a:extLst>
              <a:ext uri="{FF2B5EF4-FFF2-40B4-BE49-F238E27FC236}">
                <a16:creationId xmlns:a16="http://schemas.microsoft.com/office/drawing/2014/main" id="{2A38AF3D-C853-F484-635E-F3A92C553473}"/>
              </a:ext>
            </a:extLst>
          </p:cNvPr>
          <p:cNvSpPr>
            <a:spLocks noGrp="1"/>
          </p:cNvSpPr>
          <p:nvPr>
            <p:ph type="sldNum" sz="quarter" idx="12"/>
          </p:nvPr>
        </p:nvSpPr>
        <p:spPr/>
        <p:txBody>
          <a:bodyPr/>
          <a:lstStyle/>
          <a:p>
            <a:fld id="{ADE361C3-C043-4A6E-BDCE-8DA1E7D90A3B}" type="slidenum">
              <a:rPr lang="zh-CN" altLang="en-US" smtClean="0"/>
              <a:pPr/>
              <a:t>6</a:t>
            </a:fld>
            <a:endParaRPr lang="zh-CN" altLang="en-US" dirty="0"/>
          </a:p>
        </p:txBody>
      </p:sp>
      <p:sp>
        <p:nvSpPr>
          <p:cNvPr id="5" name="内容占位符 2">
            <a:extLst>
              <a:ext uri="{FF2B5EF4-FFF2-40B4-BE49-F238E27FC236}">
                <a16:creationId xmlns:a16="http://schemas.microsoft.com/office/drawing/2014/main" id="{CB1747FC-44DC-CF32-5DBB-5A322BB3DD86}"/>
              </a:ext>
            </a:extLst>
          </p:cNvPr>
          <p:cNvSpPr txBox="1">
            <a:spLocks/>
          </p:cNvSpPr>
          <p:nvPr/>
        </p:nvSpPr>
        <p:spPr>
          <a:xfrm>
            <a:off x="467544" y="985292"/>
            <a:ext cx="8229600" cy="2808312"/>
          </a:xfrm>
          <a:prstGeom prst="rect">
            <a:avLst/>
          </a:prstGeom>
          <a:solidFill>
            <a:schemeClr val="accent4">
              <a:lumMod val="20000"/>
              <a:lumOff val="80000"/>
            </a:schemeClr>
          </a:solidFill>
          <a:ln>
            <a:solidFill>
              <a:schemeClr val="tx1"/>
            </a:solidFill>
          </a:ln>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0"/>
              </a:spcBef>
            </a:pP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i</a:t>
            </a: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0..N/</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N</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N</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j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0..M/</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M</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M</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dirty="0">
                <a:solidFill>
                  <a:srgbClr val="FF0000"/>
                </a:solidFill>
                <a:latin typeface="Consolas" panose="020B0609020204030204" pitchFamily="49" charset="0"/>
                <a:cs typeface="Consolas" panose="020B0609020204030204" pitchFamily="49" charset="0"/>
              </a:rPr>
              <a:t>        for</a:t>
            </a:r>
            <a:r>
              <a:rPr kumimoji="1" lang="en-US" altLang="zh-CN" b="0" dirty="0">
                <a:latin typeface="Consolas" panose="020B0609020204030204" pitchFamily="49" charset="0"/>
                <a:cs typeface="Consolas" panose="020B0609020204030204" pitchFamily="49" charset="0"/>
              </a:rPr>
              <a:t> k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0..K/</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solidFill>
                  <a:srgbClr val="0432FF"/>
                </a:solidFill>
                <a:latin typeface="Consolas" panose="020B0609020204030204" pitchFamily="49" charset="0"/>
                <a:cs typeface="Consolas" panose="020B0609020204030204" pitchFamily="49" charset="0"/>
              </a:rPr>
              <a:t>            load(A[</a:t>
            </a:r>
            <a:r>
              <a:rPr kumimoji="1" lang="en-US" altLang="zh-CN" b="0" dirty="0" err="1">
                <a:solidFill>
                  <a:srgbClr val="0432FF"/>
                </a:solidFill>
                <a:latin typeface="Consolas" panose="020B0609020204030204" pitchFamily="49" charset="0"/>
                <a:cs typeface="Consolas" panose="020B0609020204030204" pitchFamily="49" charset="0"/>
              </a:rPr>
              <a:t>i:i+B</a:t>
            </a:r>
            <a:r>
              <a:rPr kumimoji="1" lang="en-US" altLang="zh-CN" b="0" baseline="-25000" dirty="0" err="1">
                <a:solidFill>
                  <a:srgbClr val="0432FF"/>
                </a:solidFill>
                <a:latin typeface="Consolas" panose="020B0609020204030204" pitchFamily="49" charset="0"/>
                <a:cs typeface="Consolas" panose="020B0609020204030204" pitchFamily="49" charset="0"/>
              </a:rPr>
              <a:t>N</a:t>
            </a:r>
            <a:r>
              <a:rPr kumimoji="1" lang="en-US" altLang="zh-CN" b="0" dirty="0">
                <a:solidFill>
                  <a:srgbClr val="0432FF"/>
                </a:solidFill>
                <a:latin typeface="Consolas" panose="020B0609020204030204" pitchFamily="49" charset="0"/>
                <a:cs typeface="Consolas" panose="020B0609020204030204" pitchFamily="49" charset="0"/>
              </a:rPr>
              <a:t>][</a:t>
            </a:r>
            <a:r>
              <a:rPr kumimoji="1" lang="en-US" altLang="zh-CN" b="0" dirty="0" err="1">
                <a:solidFill>
                  <a:srgbClr val="0432FF"/>
                </a:solidFill>
                <a:latin typeface="Consolas" panose="020B0609020204030204" pitchFamily="49" charset="0"/>
                <a:cs typeface="Consolas" panose="020B0609020204030204" pitchFamily="49" charset="0"/>
              </a:rPr>
              <a:t>k:k+B</a:t>
            </a:r>
            <a:r>
              <a:rPr kumimoji="1" lang="en-US" altLang="zh-CN" b="0" baseline="-25000" dirty="0" err="1">
                <a:solidFill>
                  <a:srgbClr val="0432FF"/>
                </a:solidFill>
                <a:latin typeface="Consolas" panose="020B0609020204030204" pitchFamily="49" charset="0"/>
                <a:cs typeface="Consolas" panose="020B0609020204030204" pitchFamily="49" charset="0"/>
              </a:rPr>
              <a:t>K</a:t>
            </a:r>
            <a:r>
              <a:rPr kumimoji="1" lang="en-US" altLang="zh-CN" b="0" dirty="0">
                <a:solidFill>
                  <a:srgbClr val="0432FF"/>
                </a:solidFill>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solidFill>
                  <a:srgbClr val="0432FF"/>
                </a:solidFill>
                <a:latin typeface="Consolas" panose="020B0609020204030204" pitchFamily="49" charset="0"/>
                <a:cs typeface="Consolas" panose="020B0609020204030204" pitchFamily="49" charset="0"/>
              </a:rPr>
              <a:t>            load(B[</a:t>
            </a:r>
            <a:r>
              <a:rPr kumimoji="1" lang="en-US" altLang="zh-CN" b="0" dirty="0" err="1">
                <a:solidFill>
                  <a:srgbClr val="0432FF"/>
                </a:solidFill>
                <a:latin typeface="Consolas" panose="020B0609020204030204" pitchFamily="49" charset="0"/>
                <a:cs typeface="Consolas" panose="020B0609020204030204" pitchFamily="49" charset="0"/>
              </a:rPr>
              <a:t>k+B</a:t>
            </a:r>
            <a:r>
              <a:rPr kumimoji="1" lang="en-US" altLang="zh-CN" b="0" baseline="-25000" dirty="0" err="1">
                <a:solidFill>
                  <a:srgbClr val="0432FF"/>
                </a:solidFill>
                <a:latin typeface="Consolas" panose="020B0609020204030204" pitchFamily="49" charset="0"/>
                <a:cs typeface="Consolas" panose="020B0609020204030204" pitchFamily="49" charset="0"/>
              </a:rPr>
              <a:t>K</a:t>
            </a:r>
            <a:r>
              <a:rPr kumimoji="1" lang="en-US" altLang="zh-CN" b="0" dirty="0">
                <a:solidFill>
                  <a:srgbClr val="0432FF"/>
                </a:solidFill>
                <a:latin typeface="Consolas" panose="020B0609020204030204" pitchFamily="49" charset="0"/>
                <a:cs typeface="Consolas" panose="020B0609020204030204" pitchFamily="49" charset="0"/>
              </a:rPr>
              <a:t>][</a:t>
            </a:r>
            <a:r>
              <a:rPr kumimoji="1" lang="en-US" altLang="zh-CN" b="0" dirty="0" err="1">
                <a:solidFill>
                  <a:srgbClr val="0432FF"/>
                </a:solidFill>
                <a:latin typeface="Consolas" panose="020B0609020204030204" pitchFamily="49" charset="0"/>
                <a:cs typeface="Consolas" panose="020B0609020204030204" pitchFamily="49" charset="0"/>
              </a:rPr>
              <a:t>j:j+B</a:t>
            </a:r>
            <a:r>
              <a:rPr kumimoji="1" lang="en-US" altLang="zh-CN" b="0" baseline="-25000" dirty="0" err="1">
                <a:solidFill>
                  <a:srgbClr val="0432FF"/>
                </a:solidFill>
                <a:latin typeface="Consolas" panose="020B0609020204030204" pitchFamily="49" charset="0"/>
                <a:cs typeface="Consolas" panose="020B0609020204030204" pitchFamily="49" charset="0"/>
              </a:rPr>
              <a:t>M</a:t>
            </a:r>
            <a:r>
              <a:rPr kumimoji="1" lang="en-US" altLang="zh-CN" b="0" dirty="0">
                <a:solidFill>
                  <a:srgbClr val="0432FF"/>
                </a:solidFill>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C[</a:t>
            </a:r>
            <a:r>
              <a:rPr kumimoji="1" lang="en-US" altLang="zh-CN" b="0" dirty="0" err="1">
                <a:latin typeface="Consolas" panose="020B0609020204030204" pitchFamily="49" charset="0"/>
                <a:cs typeface="Consolas" panose="020B0609020204030204" pitchFamily="49" charset="0"/>
              </a:rPr>
              <a:t>i:i+B</a:t>
            </a:r>
            <a:r>
              <a:rPr kumimoji="1" lang="en-US" altLang="zh-CN" b="0" baseline="-25000" dirty="0" err="1">
                <a:latin typeface="Consolas" panose="020B0609020204030204" pitchFamily="49" charset="0"/>
                <a:cs typeface="Consolas" panose="020B0609020204030204" pitchFamily="49" charset="0"/>
              </a:rPr>
              <a:t>N</a:t>
            </a:r>
            <a:r>
              <a:rPr kumimoji="1" lang="en-US" altLang="zh-CN" b="0" dirty="0">
                <a:latin typeface="Consolas" panose="020B0609020204030204" pitchFamily="49" charset="0"/>
                <a:cs typeface="Consolas" panose="020B0609020204030204" pitchFamily="49" charset="0"/>
              </a:rPr>
              <a:t>][</a:t>
            </a:r>
            <a:r>
              <a:rPr kumimoji="1" lang="en-US" altLang="zh-CN" b="0" dirty="0" err="1">
                <a:latin typeface="Consolas" panose="020B0609020204030204" pitchFamily="49" charset="0"/>
                <a:cs typeface="Consolas" panose="020B0609020204030204" pitchFamily="49" charset="0"/>
              </a:rPr>
              <a:t>j:j+B</a:t>
            </a:r>
            <a:r>
              <a:rPr kumimoji="1" lang="en-US" altLang="zh-CN" b="0" baseline="-25000" dirty="0" err="1">
                <a:latin typeface="Consolas" panose="020B0609020204030204" pitchFamily="49" charset="0"/>
                <a:cs typeface="Consolas" panose="020B0609020204030204" pitchFamily="49" charset="0"/>
              </a:rPr>
              <a:t>M</a:t>
            </a:r>
            <a:r>
              <a:rPr kumimoji="1" lang="en-US" altLang="zh-CN" b="0" dirty="0">
                <a:latin typeface="Consolas" panose="020B0609020204030204" pitchFamily="49" charset="0"/>
                <a:cs typeface="Consolas" panose="020B0609020204030204" pitchFamily="49" charset="0"/>
              </a:rPr>
              <a:t>] += A[</a:t>
            </a:r>
            <a:r>
              <a:rPr kumimoji="1" lang="en-US" altLang="zh-CN" b="0" dirty="0" err="1">
                <a:latin typeface="Consolas" panose="020B0609020204030204" pitchFamily="49" charset="0"/>
                <a:cs typeface="Consolas" panose="020B0609020204030204" pitchFamily="49" charset="0"/>
              </a:rPr>
              <a:t>i:i+B</a:t>
            </a:r>
            <a:r>
              <a:rPr kumimoji="1" lang="en-US" altLang="zh-CN" b="0" baseline="-25000" dirty="0" err="1">
                <a:latin typeface="Consolas" panose="020B0609020204030204" pitchFamily="49" charset="0"/>
                <a:cs typeface="Consolas" panose="020B0609020204030204" pitchFamily="49" charset="0"/>
              </a:rPr>
              <a:t>N</a:t>
            </a:r>
            <a:r>
              <a:rPr kumimoji="1" lang="en-US" altLang="zh-CN" b="0" dirty="0">
                <a:latin typeface="Consolas" panose="020B0609020204030204" pitchFamily="49" charset="0"/>
                <a:cs typeface="Consolas" panose="020B0609020204030204" pitchFamily="49" charset="0"/>
              </a:rPr>
              <a:t>][</a:t>
            </a:r>
            <a:r>
              <a:rPr kumimoji="1" lang="en-US" altLang="zh-CN" b="0" dirty="0" err="1">
                <a:latin typeface="Consolas" panose="020B0609020204030204" pitchFamily="49" charset="0"/>
                <a:cs typeface="Consolas" panose="020B0609020204030204" pitchFamily="49" charset="0"/>
              </a:rPr>
              <a:t>k:k+B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 </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 B[</a:t>
            </a:r>
            <a:r>
              <a:rPr kumimoji="1" lang="en-US" altLang="zh-CN" b="0" dirty="0" err="1">
                <a:latin typeface="Consolas" panose="020B0609020204030204" pitchFamily="49" charset="0"/>
                <a:cs typeface="Consolas" panose="020B0609020204030204" pitchFamily="49" charset="0"/>
              </a:rPr>
              <a:t>k+B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a:t>
            </a:r>
            <a:r>
              <a:rPr kumimoji="1" lang="en-US" altLang="zh-CN" b="0" dirty="0" err="1">
                <a:latin typeface="Consolas" panose="020B0609020204030204" pitchFamily="49" charset="0"/>
                <a:cs typeface="Consolas" panose="020B0609020204030204" pitchFamily="49" charset="0"/>
              </a:rPr>
              <a:t>j:j+B</a:t>
            </a:r>
            <a:r>
              <a:rPr kumimoji="1" lang="en-US" altLang="zh-CN" b="0" baseline="-25000" dirty="0" err="1">
                <a:latin typeface="Consolas" panose="020B0609020204030204" pitchFamily="49" charset="0"/>
                <a:cs typeface="Consolas" panose="020B0609020204030204" pitchFamily="49" charset="0"/>
              </a:rPr>
              <a:t>M</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solidFill>
                  <a:srgbClr val="0432FF"/>
                </a:solidFill>
                <a:latin typeface="Consolas" panose="020B0609020204030204" pitchFamily="49" charset="0"/>
                <a:cs typeface="Consolas" panose="020B0609020204030204" pitchFamily="49" charset="0"/>
              </a:rPr>
              <a:t>        write(C[</a:t>
            </a:r>
            <a:r>
              <a:rPr kumimoji="1" lang="en-US" altLang="zh-CN" b="0" dirty="0" err="1">
                <a:solidFill>
                  <a:srgbClr val="0432FF"/>
                </a:solidFill>
                <a:latin typeface="Consolas" panose="020B0609020204030204" pitchFamily="49" charset="0"/>
                <a:cs typeface="Consolas" panose="020B0609020204030204" pitchFamily="49" charset="0"/>
              </a:rPr>
              <a:t>i:i+B</a:t>
            </a:r>
            <a:r>
              <a:rPr kumimoji="1" lang="en-US" altLang="zh-CN" b="0" baseline="-25000" dirty="0" err="1">
                <a:solidFill>
                  <a:srgbClr val="0432FF"/>
                </a:solidFill>
                <a:latin typeface="Consolas" panose="020B0609020204030204" pitchFamily="49" charset="0"/>
                <a:cs typeface="Consolas" panose="020B0609020204030204" pitchFamily="49" charset="0"/>
              </a:rPr>
              <a:t>N</a:t>
            </a:r>
            <a:r>
              <a:rPr kumimoji="1" lang="en-US" altLang="zh-CN" b="0" dirty="0">
                <a:solidFill>
                  <a:srgbClr val="0432FF"/>
                </a:solidFill>
                <a:latin typeface="Consolas" panose="020B0609020204030204" pitchFamily="49" charset="0"/>
                <a:cs typeface="Consolas" panose="020B0609020204030204" pitchFamily="49" charset="0"/>
              </a:rPr>
              <a:t>][</a:t>
            </a:r>
            <a:r>
              <a:rPr kumimoji="1" lang="en-US" altLang="zh-CN" b="0" dirty="0" err="1">
                <a:solidFill>
                  <a:srgbClr val="0432FF"/>
                </a:solidFill>
                <a:latin typeface="Consolas" panose="020B0609020204030204" pitchFamily="49" charset="0"/>
                <a:cs typeface="Consolas" panose="020B0609020204030204" pitchFamily="49" charset="0"/>
              </a:rPr>
              <a:t>j:j+B</a:t>
            </a:r>
            <a:r>
              <a:rPr kumimoji="1" lang="en-US" altLang="zh-CN" b="0" baseline="-25000" dirty="0" err="1">
                <a:solidFill>
                  <a:srgbClr val="0432FF"/>
                </a:solidFill>
                <a:latin typeface="Consolas" panose="020B0609020204030204" pitchFamily="49" charset="0"/>
                <a:cs typeface="Consolas" panose="020B0609020204030204" pitchFamily="49" charset="0"/>
              </a:rPr>
              <a:t>M</a:t>
            </a:r>
            <a:r>
              <a:rPr kumimoji="1" lang="en-US" altLang="zh-CN" b="0" dirty="0">
                <a:solidFill>
                  <a:srgbClr val="0432FF"/>
                </a:solidFill>
                <a:latin typeface="Consolas" panose="020B0609020204030204" pitchFamily="49" charset="0"/>
                <a:cs typeface="Consolas" panose="020B0609020204030204" pitchFamily="49" charset="0"/>
              </a:rPr>
              <a:t>]) </a:t>
            </a:r>
            <a:endParaRPr kumimoji="1" lang="zh-CN" altLang="en-US" b="0" dirty="0">
              <a:solidFill>
                <a:srgbClr val="0432FF"/>
              </a:solidFill>
              <a:latin typeface="Consolas" panose="020B0609020204030204" pitchFamily="49" charset="0"/>
              <a:cs typeface="Consolas" panose="020B0609020204030204" pitchFamily="49" charset="0"/>
            </a:endParaRPr>
          </a:p>
        </p:txBody>
      </p:sp>
      <mc:AlternateContent xmlns:mc="http://schemas.openxmlformats.org/markup-compatibility/2006">
        <mc:Choice xmlns:a14="http://schemas.microsoft.com/office/drawing/2010/main" Requires="a14">
          <p:sp>
            <p:nvSpPr>
              <p:cNvPr id="6" name="内容占位符 2">
                <a:extLst>
                  <a:ext uri="{FF2B5EF4-FFF2-40B4-BE49-F238E27FC236}">
                    <a16:creationId xmlns:a16="http://schemas.microsoft.com/office/drawing/2014/main" id="{F530283A-DE62-665C-102C-D05831817643}"/>
                  </a:ext>
                </a:extLst>
              </p:cNvPr>
              <p:cNvSpPr>
                <a:spLocks noGrp="1"/>
              </p:cNvSpPr>
              <p:nvPr>
                <p:ph idx="1"/>
              </p:nvPr>
            </p:nvSpPr>
            <p:spPr>
              <a:xfrm>
                <a:off x="467544" y="3937000"/>
                <a:ext cx="8229600" cy="1633364"/>
              </a:xfrm>
            </p:spPr>
            <p:txBody>
              <a:bodyPr/>
              <a:lstStyle/>
              <a:p>
                <a:r>
                  <a:rPr kumimoji="1" lang="en-US" altLang="zh-CN" dirty="0"/>
                  <a:t>The total number is roughly:  </a:t>
                </a:r>
                <a14:m>
                  <m:oMath xmlns:m="http://schemas.openxmlformats.org/officeDocument/2006/math">
                    <m:r>
                      <a:rPr kumimoji="1" lang="en-US" altLang="zh-CN" b="0" i="1" smtClean="0">
                        <a:latin typeface="Cambria Math" panose="02040503050406030204" pitchFamily="18" charset="0"/>
                      </a:rPr>
                      <m:t>𝑂</m:t>
                    </m:r>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𝑁</m:t>
                        </m:r>
                      </m:num>
                      <m:den>
                        <m:r>
                          <a:rPr kumimoji="1" lang="en-US" altLang="zh-CN" b="0" i="1" smtClean="0">
                            <a:latin typeface="Cambria Math" panose="02040503050406030204" pitchFamily="18" charset="0"/>
                          </a:rPr>
                          <m:t>𝐵𝑁</m:t>
                        </m:r>
                      </m:den>
                    </m:f>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smtClean="0">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𝑀</m:t>
                        </m:r>
                      </m:num>
                      <m:den>
                        <m:r>
                          <a:rPr kumimoji="1" lang="en-US" altLang="zh-CN" b="0" i="1" smtClean="0">
                            <a:latin typeface="Cambria Math" panose="02040503050406030204" pitchFamily="18" charset="0"/>
                            <a:ea typeface="Cambria Math" panose="02040503050406030204" pitchFamily="18" charset="0"/>
                          </a:rPr>
                          <m:t>𝐵𝑀</m:t>
                        </m:r>
                      </m:den>
                    </m:f>
                    <m:r>
                      <a:rPr kumimoji="1" lang="en-US" altLang="zh-CN" b="0" i="0" smtClean="0">
                        <a:latin typeface="Cambria Math" panose="02040503050406030204" pitchFamily="18" charset="0"/>
                        <a:ea typeface="Cambria Math" panose="02040503050406030204" pitchFamily="18" charset="0"/>
                      </a:rPr>
                      <m:t>+</m:t>
                    </m:r>
                  </m:oMath>
                </a14:m>
                <a:r>
                  <a:rPr kumimoji="1" lang="en-US" altLang="zh-CN" b="0" dirty="0"/>
                  <a:t> </a:t>
                </a:r>
                <a14:m>
                  <m:oMath xmlns:m="http://schemas.openxmlformats.org/officeDocument/2006/math">
                    <m:r>
                      <a:rPr kumimoji="1" lang="en-US" altLang="zh-CN" b="0" i="0" smtClean="0">
                        <a:latin typeface="Cambria Math" panose="02040503050406030204" pitchFamily="18" charset="0"/>
                      </a:rPr>
                      <m:t>2 </m:t>
                    </m:r>
                    <m:r>
                      <a:rPr kumimoji="1" lang="en-US" altLang="zh-CN" b="0" i="1" smtClean="0">
                        <a:latin typeface="Cambria Math" panose="02040503050406030204" pitchFamily="18" charset="0"/>
                        <a:ea typeface="Cambria Math" panose="02040503050406030204" pitchFamily="18" charset="0"/>
                      </a:rPr>
                      <m:t>×</m:t>
                    </m:r>
                    <m:f>
                      <m:fPr>
                        <m:ctrlPr>
                          <a:rPr kumimoji="1" lang="en-US" altLang="zh-CN" b="0" i="1">
                            <a:latin typeface="Cambria Math" panose="02040503050406030204" pitchFamily="18" charset="0"/>
                          </a:rPr>
                        </m:ctrlPr>
                      </m:fPr>
                      <m:num>
                        <m:r>
                          <a:rPr kumimoji="1" lang="en-US" altLang="zh-CN" b="0" i="1">
                            <a:latin typeface="Cambria Math" panose="02040503050406030204" pitchFamily="18" charset="0"/>
                          </a:rPr>
                          <m:t>𝑁</m:t>
                        </m:r>
                      </m:num>
                      <m:den>
                        <m:r>
                          <a:rPr kumimoji="1" lang="en-US" altLang="zh-CN" b="0" i="1">
                            <a:latin typeface="Cambria Math" panose="02040503050406030204" pitchFamily="18" charset="0"/>
                          </a:rPr>
                          <m:t>𝐵𝑁</m:t>
                        </m:r>
                      </m:den>
                    </m:f>
                    <m:r>
                      <a:rPr kumimoji="1" lang="en-US" altLang="zh-CN" b="0" i="1">
                        <a:latin typeface="Cambria Math" panose="02040503050406030204" pitchFamily="18" charset="0"/>
                        <a:ea typeface="Cambria Math" panose="02040503050406030204" pitchFamily="18" charset="0"/>
                      </a:rPr>
                      <m:t>×</m:t>
                    </m:r>
                    <m:f>
                      <m:fPr>
                        <m:ctrlPr>
                          <a:rPr kumimoji="1" lang="en-US" altLang="zh-CN" b="0" i="1">
                            <a:latin typeface="Cambria Math" panose="02040503050406030204" pitchFamily="18" charset="0"/>
                            <a:ea typeface="Cambria Math" panose="02040503050406030204" pitchFamily="18" charset="0"/>
                          </a:rPr>
                        </m:ctrlPr>
                      </m:fPr>
                      <m:num>
                        <m:r>
                          <a:rPr kumimoji="1" lang="en-US" altLang="zh-CN" b="0" i="1">
                            <a:latin typeface="Cambria Math" panose="02040503050406030204" pitchFamily="18" charset="0"/>
                            <a:ea typeface="Cambria Math" panose="02040503050406030204" pitchFamily="18" charset="0"/>
                          </a:rPr>
                          <m:t>𝑀</m:t>
                        </m:r>
                      </m:num>
                      <m:den>
                        <m:r>
                          <a:rPr kumimoji="1" lang="en-US" altLang="zh-CN" b="0" i="1">
                            <a:latin typeface="Cambria Math" panose="02040503050406030204" pitchFamily="18" charset="0"/>
                            <a:ea typeface="Cambria Math" panose="02040503050406030204" pitchFamily="18" charset="0"/>
                          </a:rPr>
                          <m:t>𝐵𝑀</m:t>
                        </m:r>
                      </m:den>
                    </m:f>
                    <m:r>
                      <a:rPr kumimoji="1" lang="en-US" altLang="zh-CN" b="0" smtClean="0">
                        <a:latin typeface="Cambria Math" panose="02040503050406030204" pitchFamily="18" charset="0"/>
                        <a:ea typeface="Cambria Math" panose="02040503050406030204" pitchFamily="18" charset="0"/>
                      </a:rPr>
                      <m:t>×</m:t>
                    </m:r>
                  </m:oMath>
                </a14:m>
                <a:r>
                  <a:rPr kumimoji="1" lang="en-US" altLang="zh-CN" b="0" dirty="0">
                    <a:ea typeface="Cambria Math" panose="02040503050406030204" pitchFamily="18" charset="0"/>
                  </a:rPr>
                  <a:t> </a:t>
                </a:r>
                <a14:m>
                  <m:oMath xmlns:m="http://schemas.openxmlformats.org/officeDocument/2006/math">
                    <m:f>
                      <m:fPr>
                        <m:ctrlPr>
                          <a:rPr kumimoji="1" lang="en-US" altLang="zh-CN" b="0" i="1">
                            <a:latin typeface="Cambria Math" panose="02040503050406030204" pitchFamily="18" charset="0"/>
                            <a:ea typeface="Cambria Math" panose="02040503050406030204" pitchFamily="18" charset="0"/>
                          </a:rPr>
                        </m:ctrlPr>
                      </m:fPr>
                      <m:num>
                        <m:r>
                          <a:rPr kumimoji="1" lang="en-US" altLang="zh-CN" b="0" i="1" smtClean="0">
                            <a:latin typeface="Cambria Math" panose="02040503050406030204" pitchFamily="18" charset="0"/>
                            <a:ea typeface="Cambria Math" panose="02040503050406030204" pitchFamily="18" charset="0"/>
                          </a:rPr>
                          <m:t>𝐾</m:t>
                        </m:r>
                      </m:num>
                      <m:den>
                        <m:r>
                          <a:rPr kumimoji="1" lang="en-US" altLang="zh-CN" b="0" i="1">
                            <a:latin typeface="Cambria Math" panose="02040503050406030204" pitchFamily="18" charset="0"/>
                            <a:ea typeface="Cambria Math" panose="02040503050406030204" pitchFamily="18" charset="0"/>
                          </a:rPr>
                          <m:t>𝐵</m:t>
                        </m:r>
                        <m:r>
                          <a:rPr kumimoji="1" lang="en-US" altLang="zh-CN" b="0" i="1" smtClean="0">
                            <a:latin typeface="Cambria Math" panose="02040503050406030204" pitchFamily="18" charset="0"/>
                            <a:ea typeface="Cambria Math" panose="02040503050406030204" pitchFamily="18" charset="0"/>
                          </a:rPr>
                          <m:t>𝐾</m:t>
                        </m:r>
                      </m:den>
                    </m:f>
                    <m:r>
                      <a:rPr kumimoji="1" lang="en-US" altLang="zh-CN" b="0" i="1" smtClean="0">
                        <a:latin typeface="Cambria Math" panose="02040503050406030204" pitchFamily="18" charset="0"/>
                        <a:ea typeface="Cambria Math" panose="02040503050406030204" pitchFamily="18" charset="0"/>
                      </a:rPr>
                      <m:t>)</m:t>
                    </m:r>
                  </m:oMath>
                </a14:m>
                <a:r>
                  <a:rPr kumimoji="1" lang="en-US" altLang="zh-CN" b="0" dirty="0"/>
                  <a:t> </a:t>
                </a:r>
              </a:p>
              <a:p>
                <a:r>
                  <a:rPr kumimoji="1" lang="en-US" altLang="zh-CN" dirty="0"/>
                  <a:t>=&gt; The total bytes read is: </a:t>
                </a:r>
                <a14:m>
                  <m:oMath xmlns:m="http://schemas.openxmlformats.org/officeDocument/2006/math">
                    <m:r>
                      <a:rPr kumimoji="1" lang="en-US" altLang="zh-CN" b="0" i="1" smtClean="0">
                        <a:latin typeface="Cambria Math" panose="02040503050406030204" pitchFamily="18" charset="0"/>
                      </a:rPr>
                      <m:t>𝑂</m:t>
                    </m:r>
                    <m:r>
                      <a:rPr kumimoji="1" lang="en-US" altLang="zh-CN" b="0" i="1" smtClean="0">
                        <a:latin typeface="Cambria Math" panose="02040503050406030204" pitchFamily="18" charset="0"/>
                      </a:rPr>
                      <m:t>(</m:t>
                    </m:r>
                    <m:f>
                      <m:fPr>
                        <m:ctrlPr>
                          <a:rPr kumimoji="1" lang="en-US" altLang="zh-CN" b="0" i="1">
                            <a:latin typeface="Cambria Math" panose="02040503050406030204" pitchFamily="18" charset="0"/>
                          </a:rPr>
                        </m:ctrlPr>
                      </m:fPr>
                      <m:num>
                        <m:r>
                          <a:rPr kumimoji="1" lang="en-US" altLang="zh-CN" b="0" i="1">
                            <a:latin typeface="Cambria Math" panose="02040503050406030204" pitchFamily="18" charset="0"/>
                          </a:rPr>
                          <m:t>𝑁</m:t>
                        </m:r>
                        <m:r>
                          <a:rPr kumimoji="1" lang="en-US" altLang="zh-CN" b="0" i="1" smtClean="0">
                            <a:latin typeface="Cambria Math" panose="02040503050406030204" pitchFamily="18" charset="0"/>
                          </a:rPr>
                          <m:t>𝑀𝐾</m:t>
                        </m:r>
                      </m:num>
                      <m:den>
                        <m:r>
                          <a:rPr kumimoji="1" lang="en-US" altLang="zh-CN" b="0" i="1">
                            <a:latin typeface="Cambria Math" panose="02040503050406030204" pitchFamily="18" charset="0"/>
                          </a:rPr>
                          <m:t>𝐵</m:t>
                        </m:r>
                        <m:r>
                          <m:rPr>
                            <m:sty m:val="p"/>
                          </m:rPr>
                          <a:rPr kumimoji="1" lang="en-US" altLang="zh-CN" b="0" i="1">
                            <a:latin typeface="Cambria Math" panose="02040503050406030204" pitchFamily="18" charset="0"/>
                          </a:rPr>
                          <m:t>M</m:t>
                        </m:r>
                      </m:den>
                    </m:f>
                  </m:oMath>
                </a14:m>
                <a:r>
                  <a:rPr kumimoji="1" lang="en-US" altLang="zh-CN" dirty="0"/>
                  <a:t> + </a:t>
                </a:r>
                <a14:m>
                  <m:oMath xmlns:m="http://schemas.openxmlformats.org/officeDocument/2006/math">
                    <m:f>
                      <m:fPr>
                        <m:ctrlPr>
                          <a:rPr kumimoji="1" lang="en-US" altLang="zh-CN" b="0" i="1">
                            <a:latin typeface="Cambria Math" panose="02040503050406030204" pitchFamily="18" charset="0"/>
                          </a:rPr>
                        </m:ctrlPr>
                      </m:fPr>
                      <m:num>
                        <m:r>
                          <a:rPr kumimoji="1" lang="en-US" altLang="zh-CN" b="0" i="1">
                            <a:latin typeface="Cambria Math" panose="02040503050406030204" pitchFamily="18" charset="0"/>
                          </a:rPr>
                          <m:t>𝑁𝑀𝐾</m:t>
                        </m:r>
                      </m:num>
                      <m:den>
                        <m:r>
                          <a:rPr kumimoji="1" lang="en-US" altLang="zh-CN" b="0" i="1">
                            <a:latin typeface="Cambria Math" panose="02040503050406030204" pitchFamily="18" charset="0"/>
                          </a:rPr>
                          <m:t>𝐵</m:t>
                        </m:r>
                        <m:r>
                          <a:rPr kumimoji="1" lang="en-US" altLang="zh-CN" b="0" i="1" smtClean="0">
                            <a:latin typeface="Cambria Math" panose="02040503050406030204" pitchFamily="18" charset="0"/>
                          </a:rPr>
                          <m:t>𝑁</m:t>
                        </m:r>
                      </m:den>
                    </m:f>
                    <m:r>
                      <a:rPr kumimoji="1" lang="en-US" altLang="zh-CN" b="0" i="1" smtClean="0">
                        <a:latin typeface="Cambria Math" panose="02040503050406030204" pitchFamily="18" charset="0"/>
                      </a:rPr>
                      <m:t>)</m:t>
                    </m:r>
                  </m:oMath>
                </a14:m>
                <a:r>
                  <a:rPr kumimoji="1" lang="en-US" altLang="zh-CN" dirty="0"/>
                  <a:t> </a:t>
                </a:r>
              </a:p>
              <a:p>
                <a:r>
                  <a:rPr kumimoji="1" lang="en-US" altLang="zh-CN" dirty="0"/>
                  <a:t>=&gt; The total bytes written is: </a:t>
                </a:r>
                <a14:m>
                  <m:oMath xmlns:m="http://schemas.openxmlformats.org/officeDocument/2006/math">
                    <m:r>
                      <a:rPr kumimoji="1" lang="en-US" altLang="zh-CN" b="0" i="1" smtClean="0">
                        <a:latin typeface="Cambria Math" panose="02040503050406030204" pitchFamily="18" charset="0"/>
                      </a:rPr>
                      <m:t>𝑂</m:t>
                    </m:r>
                    <m:r>
                      <a:rPr kumimoji="1" lang="en-US" altLang="zh-CN" b="1" i="0" smtClean="0">
                        <a:latin typeface="Cambria Math" panose="02040503050406030204" pitchFamily="18" charset="0"/>
                      </a:rPr>
                      <m:t>(</m:t>
                    </m:r>
                    <m:r>
                      <a:rPr kumimoji="1" lang="en-US" altLang="zh-CN" b="1" i="0" smtClean="0">
                        <a:latin typeface="Cambria Math" panose="02040503050406030204" pitchFamily="18" charset="0"/>
                      </a:rPr>
                      <m:t>𝐍</m:t>
                    </m:r>
                    <m:r>
                      <a:rPr kumimoji="1" lang="en-US" altLang="zh-CN" b="1" i="1" smtClean="0">
                        <a:latin typeface="Cambria Math" panose="02040503050406030204" pitchFamily="18" charset="0"/>
                        <a:ea typeface="Cambria Math" panose="02040503050406030204" pitchFamily="18" charset="0"/>
                      </a:rPr>
                      <m:t>×</m:t>
                    </m:r>
                    <m:r>
                      <a:rPr kumimoji="1" lang="en-US" altLang="zh-CN" b="1" i="0" smtClean="0">
                        <a:latin typeface="Cambria Math" panose="02040503050406030204" pitchFamily="18" charset="0"/>
                        <a:ea typeface="Cambria Math" panose="02040503050406030204" pitchFamily="18" charset="0"/>
                      </a:rPr>
                      <m:t>𝐌</m:t>
                    </m:r>
                    <m:r>
                      <a:rPr kumimoji="1" lang="en-US" altLang="zh-CN" b="1" i="0" smtClean="0">
                        <a:latin typeface="Cambria Math" panose="02040503050406030204" pitchFamily="18" charset="0"/>
                      </a:rPr>
                      <m:t> </m:t>
                    </m:r>
                  </m:oMath>
                </a14:m>
                <a:r>
                  <a:rPr kumimoji="1" lang="en-US" altLang="zh-CN" dirty="0"/>
                  <a:t>)</a:t>
                </a:r>
              </a:p>
            </p:txBody>
          </p:sp>
        </mc:Choice>
        <mc:Fallback>
          <p:sp>
            <p:nvSpPr>
              <p:cNvPr id="6" name="内容占位符 2">
                <a:extLst>
                  <a:ext uri="{FF2B5EF4-FFF2-40B4-BE49-F238E27FC236}">
                    <a16:creationId xmlns:a16="http://schemas.microsoft.com/office/drawing/2014/main" id="{F530283A-DE62-665C-102C-D05831817643}"/>
                  </a:ext>
                </a:extLst>
              </p:cNvPr>
              <p:cNvSpPr>
                <a:spLocks noGrp="1" noRot="1" noChangeAspect="1" noMove="1" noResize="1" noEditPoints="1" noAdjustHandles="1" noChangeArrowheads="1" noChangeShapeType="1" noTextEdit="1"/>
              </p:cNvSpPr>
              <p:nvPr>
                <p:ph idx="1"/>
              </p:nvPr>
            </p:nvSpPr>
            <p:spPr>
              <a:xfrm>
                <a:off x="467544" y="3937000"/>
                <a:ext cx="8229600" cy="1633364"/>
              </a:xfrm>
              <a:blipFill>
                <a:blip r:embed="rId3"/>
                <a:stretch>
                  <a:fillRect l="-616" b="-542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08712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89EA51A-712C-9312-0882-CA9A3E7F1EC1}"/>
              </a:ext>
            </a:extLst>
          </p:cNvPr>
          <p:cNvSpPr>
            <a:spLocks noGrp="1"/>
          </p:cNvSpPr>
          <p:nvPr>
            <p:ph type="title"/>
          </p:nvPr>
        </p:nvSpPr>
        <p:spPr/>
        <p:txBody>
          <a:bodyPr/>
          <a:lstStyle/>
          <a:p>
            <a:r>
              <a:rPr kumimoji="1" lang="en-US" altLang="zh-CN" dirty="0"/>
              <a:t>Back to the analysis of attention </a:t>
            </a:r>
            <a:endParaRPr kumimoji="1" lang="zh-CN" altLang="en-US" dirty="0"/>
          </a:p>
        </p:txBody>
      </p:sp>
      <p:sp>
        <p:nvSpPr>
          <p:cNvPr id="3" name="内容占位符 2">
            <a:extLst>
              <a:ext uri="{FF2B5EF4-FFF2-40B4-BE49-F238E27FC236}">
                <a16:creationId xmlns:a16="http://schemas.microsoft.com/office/drawing/2014/main" id="{C35532CA-6AC5-29A2-C039-A7BE32D2FAE7}"/>
              </a:ext>
            </a:extLst>
          </p:cNvPr>
          <p:cNvSpPr>
            <a:spLocks noGrp="1"/>
          </p:cNvSpPr>
          <p:nvPr>
            <p:ph idx="1"/>
          </p:nvPr>
        </p:nvSpPr>
        <p:spPr>
          <a:xfrm>
            <a:off x="457200" y="1129308"/>
            <a:ext cx="8229600" cy="2952328"/>
          </a:xfrm>
        </p:spPr>
        <p:txBody>
          <a:bodyPr/>
          <a:lstStyle/>
          <a:p>
            <a:r>
              <a:rPr kumimoji="1" lang="en-US" altLang="zh-CN" dirty="0"/>
              <a:t>Depend on how the operator is implemented </a:t>
            </a:r>
          </a:p>
          <a:p>
            <a:pPr lvl="1"/>
            <a:r>
              <a:rPr kumimoji="1" lang="en-US" altLang="zh-CN" dirty="0"/>
              <a:t>So we should break down the operator </a:t>
            </a:r>
          </a:p>
          <a:p>
            <a:r>
              <a:rPr kumimoji="1" lang="en-US" altLang="zh-CN" dirty="0"/>
              <a:t>Key operators in the basic attention </a:t>
            </a:r>
          </a:p>
          <a:p>
            <a:pPr lvl="1"/>
            <a:r>
              <a:rPr kumimoji="1" lang="en-US" altLang="zh-CN" dirty="0"/>
              <a:t>Matrix multiplications &amp; </a:t>
            </a:r>
            <a:r>
              <a:rPr kumimoji="1" lang="en-US" altLang="zh-CN" dirty="0" err="1"/>
              <a:t>softmax</a:t>
            </a:r>
            <a:r>
              <a:rPr kumimoji="1" lang="en-US" altLang="zh-CN" dirty="0"/>
              <a:t>  </a:t>
            </a:r>
          </a:p>
          <a:p>
            <a:r>
              <a:rPr kumimoji="1" lang="en-US" altLang="zh-CN" dirty="0"/>
              <a:t>We can calculate these using a divide and conquer approach </a:t>
            </a:r>
          </a:p>
          <a:p>
            <a:r>
              <a:rPr kumimoji="1" lang="en-US" altLang="zh-CN" dirty="0"/>
              <a:t>Why not considering the computation? Few space for acceleration </a:t>
            </a:r>
            <a:endParaRPr kumimoji="1" lang="zh-CN" altLang="en-US" dirty="0"/>
          </a:p>
        </p:txBody>
      </p:sp>
      <p:sp>
        <p:nvSpPr>
          <p:cNvPr id="4" name="灯片编号占位符 3">
            <a:extLst>
              <a:ext uri="{FF2B5EF4-FFF2-40B4-BE49-F238E27FC236}">
                <a16:creationId xmlns:a16="http://schemas.microsoft.com/office/drawing/2014/main" id="{6F815C64-0B9B-2605-AA9F-600E4198AF2C}"/>
              </a:ext>
            </a:extLst>
          </p:cNvPr>
          <p:cNvSpPr>
            <a:spLocks noGrp="1"/>
          </p:cNvSpPr>
          <p:nvPr>
            <p:ph type="sldNum" sz="quarter" idx="12"/>
          </p:nvPr>
        </p:nvSpPr>
        <p:spPr/>
        <p:txBody>
          <a:bodyPr/>
          <a:lstStyle/>
          <a:p>
            <a:fld id="{ADE361C3-C043-4A6E-BDCE-8DA1E7D90A3B}" type="slidenum">
              <a:rPr lang="zh-CN" altLang="en-US" smtClean="0"/>
              <a:pPr/>
              <a:t>7</a:t>
            </a:fld>
            <a:endParaRPr lang="zh-CN" altLang="en-US" dirty="0"/>
          </a:p>
        </p:txBody>
      </p:sp>
      <p:sp>
        <p:nvSpPr>
          <p:cNvPr id="5" name="Rectangle 6">
            <a:extLst>
              <a:ext uri="{FF2B5EF4-FFF2-40B4-BE49-F238E27FC236}">
                <a16:creationId xmlns:a16="http://schemas.microsoft.com/office/drawing/2014/main" id="{002E7F6A-68F4-95D3-AF4F-1D2FD0B65676}"/>
              </a:ext>
            </a:extLst>
          </p:cNvPr>
          <p:cNvSpPr/>
          <p:nvPr/>
        </p:nvSpPr>
        <p:spPr>
          <a:xfrm>
            <a:off x="467544" y="3999752"/>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 name="Rectangle 6">
            <a:extLst>
              <a:ext uri="{FF2B5EF4-FFF2-40B4-BE49-F238E27FC236}">
                <a16:creationId xmlns:a16="http://schemas.microsoft.com/office/drawing/2014/main" id="{AB5C47CA-288A-674D-5124-2F7970C5C57E}"/>
              </a:ext>
            </a:extLst>
          </p:cNvPr>
          <p:cNvSpPr/>
          <p:nvPr/>
        </p:nvSpPr>
        <p:spPr>
          <a:xfrm rot="5400000">
            <a:off x="1806927" y="4254421"/>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文本框 6">
            <a:extLst>
              <a:ext uri="{FF2B5EF4-FFF2-40B4-BE49-F238E27FC236}">
                <a16:creationId xmlns:a16="http://schemas.microsoft.com/office/drawing/2014/main" id="{8A74837F-A876-759E-D937-9F06BBD8FED7}"/>
              </a:ext>
            </a:extLst>
          </p:cNvPr>
          <p:cNvSpPr txBox="1"/>
          <p:nvPr/>
        </p:nvSpPr>
        <p:spPr>
          <a:xfrm>
            <a:off x="611560" y="4297660"/>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endParaRPr lang="zh-CN" altLang="en-US" dirty="0"/>
          </a:p>
        </p:txBody>
      </p:sp>
      <p:sp>
        <p:nvSpPr>
          <p:cNvPr id="8" name="文本框 7">
            <a:extLst>
              <a:ext uri="{FF2B5EF4-FFF2-40B4-BE49-F238E27FC236}">
                <a16:creationId xmlns:a16="http://schemas.microsoft.com/office/drawing/2014/main" id="{DE5E9F43-70ED-C993-0884-DF6D0B4802D0}"/>
              </a:ext>
            </a:extLst>
          </p:cNvPr>
          <p:cNvSpPr txBox="1"/>
          <p:nvPr/>
        </p:nvSpPr>
        <p:spPr>
          <a:xfrm>
            <a:off x="1907704" y="4657700"/>
            <a:ext cx="576064"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K</a:t>
            </a:r>
            <a:r>
              <a:rPr lang="en-US" altLang="zh-CN" b="1" baseline="30000" dirty="0">
                <a:latin typeface="Lato" panose="020F0502020204030203" pitchFamily="34" charset="0"/>
                <a:cs typeface="Arial" panose="020B0604020202020204" pitchFamily="34" charset="0"/>
              </a:rPr>
              <a:t>T</a:t>
            </a:r>
            <a:endParaRPr lang="zh-CN" altLang="en-US" baseline="30000" dirty="0"/>
          </a:p>
        </p:txBody>
      </p:sp>
      <p:sp>
        <p:nvSpPr>
          <p:cNvPr id="9" name="文本框 8">
            <a:extLst>
              <a:ext uri="{FF2B5EF4-FFF2-40B4-BE49-F238E27FC236}">
                <a16:creationId xmlns:a16="http://schemas.microsoft.com/office/drawing/2014/main" id="{17F2E8E4-8430-B8D6-A355-8F6FC6B23B4E}"/>
              </a:ext>
            </a:extLst>
          </p:cNvPr>
          <p:cNvSpPr txBox="1"/>
          <p:nvPr/>
        </p:nvSpPr>
        <p:spPr>
          <a:xfrm>
            <a:off x="1115616" y="4298400"/>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10" name="组合 9">
            <a:extLst>
              <a:ext uri="{FF2B5EF4-FFF2-40B4-BE49-F238E27FC236}">
                <a16:creationId xmlns:a16="http://schemas.microsoft.com/office/drawing/2014/main" id="{BB21795D-EC65-ED8E-C0C7-EB96AE6F7C7C}"/>
              </a:ext>
            </a:extLst>
          </p:cNvPr>
          <p:cNvGrpSpPr/>
          <p:nvPr/>
        </p:nvGrpSpPr>
        <p:grpSpPr>
          <a:xfrm>
            <a:off x="4139952" y="3937620"/>
            <a:ext cx="1155888" cy="1155696"/>
            <a:chOff x="7088520" y="3429996"/>
            <a:chExt cx="1155888" cy="1155696"/>
          </a:xfrm>
        </p:grpSpPr>
        <p:sp>
          <p:nvSpPr>
            <p:cNvPr id="11" name="Rectangle 6">
              <a:extLst>
                <a:ext uri="{FF2B5EF4-FFF2-40B4-BE49-F238E27FC236}">
                  <a16:creationId xmlns:a16="http://schemas.microsoft.com/office/drawing/2014/main" id="{C520FA2D-792F-F7AC-8610-8108C12B0354}"/>
                </a:ext>
              </a:extLst>
            </p:cNvPr>
            <p:cNvSpPr/>
            <p:nvPr/>
          </p:nvSpPr>
          <p:spPr>
            <a:xfrm>
              <a:off x="7088520"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Rectangle 6">
              <a:extLst>
                <a:ext uri="{FF2B5EF4-FFF2-40B4-BE49-F238E27FC236}">
                  <a16:creationId xmlns:a16="http://schemas.microsoft.com/office/drawing/2014/main" id="{DC1E7209-9D83-617E-54AD-CAB73B5ECD03}"/>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3" name="Rectangle 6">
              <a:extLst>
                <a:ext uri="{FF2B5EF4-FFF2-40B4-BE49-F238E27FC236}">
                  <a16:creationId xmlns:a16="http://schemas.microsoft.com/office/drawing/2014/main" id="{C4E6D8A7-89D7-BEFC-E599-27ACC0F4F5FF}"/>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4" name="Rectangle 6">
              <a:extLst>
                <a:ext uri="{FF2B5EF4-FFF2-40B4-BE49-F238E27FC236}">
                  <a16:creationId xmlns:a16="http://schemas.microsoft.com/office/drawing/2014/main" id="{BF0E96A3-AAE0-DAC8-CB91-65948EB76C6A}"/>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5" name="Rectangle 6">
              <a:extLst>
                <a:ext uri="{FF2B5EF4-FFF2-40B4-BE49-F238E27FC236}">
                  <a16:creationId xmlns:a16="http://schemas.microsoft.com/office/drawing/2014/main" id="{67319C30-BFAF-D6DC-B6EA-CED07ED0D673}"/>
                </a:ext>
              </a:extLst>
            </p:cNvPr>
            <p:cNvSpPr/>
            <p:nvPr/>
          </p:nvSpPr>
          <p:spPr>
            <a:xfrm>
              <a:off x="7088520"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6" name="Rectangle 6">
              <a:extLst>
                <a:ext uri="{FF2B5EF4-FFF2-40B4-BE49-F238E27FC236}">
                  <a16:creationId xmlns:a16="http://schemas.microsoft.com/office/drawing/2014/main" id="{27042443-4D4E-CC87-B81F-C4571BF84B72}"/>
                </a:ext>
              </a:extLst>
            </p:cNvPr>
            <p:cNvSpPr/>
            <p:nvPr/>
          </p:nvSpPr>
          <p:spPr>
            <a:xfrm>
              <a:off x="7376744"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7" name="Rectangle 6">
              <a:extLst>
                <a:ext uri="{FF2B5EF4-FFF2-40B4-BE49-F238E27FC236}">
                  <a16:creationId xmlns:a16="http://schemas.microsoft.com/office/drawing/2014/main" id="{1EC96829-43F1-CD23-769D-F57CEBD545F4}"/>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Rectangle 6">
              <a:extLst>
                <a:ext uri="{FF2B5EF4-FFF2-40B4-BE49-F238E27FC236}">
                  <a16:creationId xmlns:a16="http://schemas.microsoft.com/office/drawing/2014/main" id="{95429E00-6D0C-4784-74C8-0AA3DBC98FC8}"/>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9" name="Rectangle 6">
              <a:extLst>
                <a:ext uri="{FF2B5EF4-FFF2-40B4-BE49-F238E27FC236}">
                  <a16:creationId xmlns:a16="http://schemas.microsoft.com/office/drawing/2014/main" id="{5801E64A-3297-F855-F641-D71D228412F3}"/>
                </a:ext>
              </a:extLst>
            </p:cNvPr>
            <p:cNvSpPr/>
            <p:nvPr/>
          </p:nvSpPr>
          <p:spPr>
            <a:xfrm>
              <a:off x="7088520"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0" name="Rectangle 6">
              <a:extLst>
                <a:ext uri="{FF2B5EF4-FFF2-40B4-BE49-F238E27FC236}">
                  <a16:creationId xmlns:a16="http://schemas.microsoft.com/office/drawing/2014/main" id="{B8D7ACB4-6B16-73F9-F06F-30B00B8F7AC0}"/>
                </a:ext>
              </a:extLst>
            </p:cNvPr>
            <p:cNvSpPr/>
            <p:nvPr/>
          </p:nvSpPr>
          <p:spPr>
            <a:xfrm>
              <a:off x="7376744"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1" name="Rectangle 6">
              <a:extLst>
                <a:ext uri="{FF2B5EF4-FFF2-40B4-BE49-F238E27FC236}">
                  <a16:creationId xmlns:a16="http://schemas.microsoft.com/office/drawing/2014/main" id="{8403DF01-A652-58EA-C7AC-B7DB60680104}"/>
                </a:ext>
              </a:extLst>
            </p:cNvPr>
            <p:cNvSpPr/>
            <p:nvPr/>
          </p:nvSpPr>
          <p:spPr>
            <a:xfrm>
              <a:off x="7664776"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2" name="Rectangle 6">
              <a:extLst>
                <a:ext uri="{FF2B5EF4-FFF2-40B4-BE49-F238E27FC236}">
                  <a16:creationId xmlns:a16="http://schemas.microsoft.com/office/drawing/2014/main" id="{A7B420F5-EA19-D40A-681A-22CEC54EDCB9}"/>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3" name="Rectangle 6">
              <a:extLst>
                <a:ext uri="{FF2B5EF4-FFF2-40B4-BE49-F238E27FC236}">
                  <a16:creationId xmlns:a16="http://schemas.microsoft.com/office/drawing/2014/main" id="{3E4C7741-C7FF-F7FE-C425-405A4C40C5CE}"/>
                </a:ext>
              </a:extLst>
            </p:cNvPr>
            <p:cNvSpPr/>
            <p:nvPr/>
          </p:nvSpPr>
          <p:spPr>
            <a:xfrm>
              <a:off x="7088520"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Rectangle 6">
              <a:extLst>
                <a:ext uri="{FF2B5EF4-FFF2-40B4-BE49-F238E27FC236}">
                  <a16:creationId xmlns:a16="http://schemas.microsoft.com/office/drawing/2014/main" id="{82B23EA3-16B6-3419-4C8A-F94CCB9395C9}"/>
                </a:ext>
              </a:extLst>
            </p:cNvPr>
            <p:cNvSpPr/>
            <p:nvPr/>
          </p:nvSpPr>
          <p:spPr>
            <a:xfrm>
              <a:off x="7376744"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5" name="Rectangle 6">
              <a:extLst>
                <a:ext uri="{FF2B5EF4-FFF2-40B4-BE49-F238E27FC236}">
                  <a16:creationId xmlns:a16="http://schemas.microsoft.com/office/drawing/2014/main" id="{5B9D34C4-A01B-86D3-D80A-64EF3325BA64}"/>
                </a:ext>
              </a:extLst>
            </p:cNvPr>
            <p:cNvSpPr/>
            <p:nvPr/>
          </p:nvSpPr>
          <p:spPr>
            <a:xfrm>
              <a:off x="7664776"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6" name="Rectangle 6">
              <a:extLst>
                <a:ext uri="{FF2B5EF4-FFF2-40B4-BE49-F238E27FC236}">
                  <a16:creationId xmlns:a16="http://schemas.microsoft.com/office/drawing/2014/main" id="{3460181A-8F43-2C40-641D-DB08DA920980}"/>
                </a:ext>
              </a:extLst>
            </p:cNvPr>
            <p:cNvSpPr/>
            <p:nvPr/>
          </p:nvSpPr>
          <p:spPr>
            <a:xfrm>
              <a:off x="7952808"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49" name="文本框 48">
            <a:extLst>
              <a:ext uri="{FF2B5EF4-FFF2-40B4-BE49-F238E27FC236}">
                <a16:creationId xmlns:a16="http://schemas.microsoft.com/office/drawing/2014/main" id="{26EAA7DB-17A7-8530-FA55-3A84D151B5CF}"/>
              </a:ext>
            </a:extLst>
          </p:cNvPr>
          <p:cNvSpPr txBox="1"/>
          <p:nvPr/>
        </p:nvSpPr>
        <p:spPr>
          <a:xfrm>
            <a:off x="3059832" y="4441676"/>
            <a:ext cx="2736304" cy="369332"/>
          </a:xfrm>
          <a:prstGeom prst="rect">
            <a:avLst/>
          </a:prstGeom>
          <a:noFill/>
        </p:spPr>
        <p:txBody>
          <a:bodyPr wrap="square">
            <a:spAutoFit/>
          </a:bodyPr>
          <a:lstStyle/>
          <a:p>
            <a:r>
              <a:rPr lang="en-US" altLang="zh-CN" b="1" dirty="0" err="1">
                <a:latin typeface="Lato" panose="020F0502020204030203" pitchFamily="34" charset="0"/>
                <a:cs typeface="Arial" panose="020B0604020202020204" pitchFamily="34" charset="0"/>
              </a:rPr>
              <a:t>Softmax</a:t>
            </a:r>
            <a:r>
              <a:rPr lang="en-US" altLang="zh-CN" b="1" dirty="0">
                <a:latin typeface="Lato" panose="020F0502020204030203" pitchFamily="34" charset="0"/>
                <a:cs typeface="Arial" panose="020B0604020202020204" pitchFamily="34" charset="0"/>
              </a:rPr>
              <a:t>(                             )</a:t>
            </a:r>
            <a:endParaRPr lang="zh-CN" altLang="en-US" baseline="30000" dirty="0"/>
          </a:p>
        </p:txBody>
      </p:sp>
      <p:grpSp>
        <p:nvGrpSpPr>
          <p:cNvPr id="50" name="组合 49">
            <a:extLst>
              <a:ext uri="{FF2B5EF4-FFF2-40B4-BE49-F238E27FC236}">
                <a16:creationId xmlns:a16="http://schemas.microsoft.com/office/drawing/2014/main" id="{ACD55F42-521F-D060-ADEF-FE5BDD989D66}"/>
              </a:ext>
            </a:extLst>
          </p:cNvPr>
          <p:cNvGrpSpPr/>
          <p:nvPr/>
        </p:nvGrpSpPr>
        <p:grpSpPr>
          <a:xfrm>
            <a:off x="6156374" y="3934856"/>
            <a:ext cx="1155888" cy="1155696"/>
            <a:chOff x="7088520" y="3429996"/>
            <a:chExt cx="1155888" cy="1155696"/>
          </a:xfrm>
        </p:grpSpPr>
        <p:sp>
          <p:nvSpPr>
            <p:cNvPr id="51" name="Rectangle 6">
              <a:extLst>
                <a:ext uri="{FF2B5EF4-FFF2-40B4-BE49-F238E27FC236}">
                  <a16:creationId xmlns:a16="http://schemas.microsoft.com/office/drawing/2014/main" id="{98B04F14-4EB1-4AD8-132E-AFF772EC9C2A}"/>
                </a:ext>
              </a:extLst>
            </p:cNvPr>
            <p:cNvSpPr/>
            <p:nvPr/>
          </p:nvSpPr>
          <p:spPr>
            <a:xfrm>
              <a:off x="7088520" y="3429996"/>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2" name="Rectangle 6">
              <a:extLst>
                <a:ext uri="{FF2B5EF4-FFF2-40B4-BE49-F238E27FC236}">
                  <a16:creationId xmlns:a16="http://schemas.microsoft.com/office/drawing/2014/main" id="{EC244CA6-3998-CCB5-75A3-3650C1D76F2B}"/>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3" name="Rectangle 6">
              <a:extLst>
                <a:ext uri="{FF2B5EF4-FFF2-40B4-BE49-F238E27FC236}">
                  <a16:creationId xmlns:a16="http://schemas.microsoft.com/office/drawing/2014/main" id="{65AE16B9-DC25-2ACA-A08F-F7C0E36AF911}"/>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4" name="Rectangle 6">
              <a:extLst>
                <a:ext uri="{FF2B5EF4-FFF2-40B4-BE49-F238E27FC236}">
                  <a16:creationId xmlns:a16="http://schemas.microsoft.com/office/drawing/2014/main" id="{7C81338D-6993-8168-8160-31FBAD06AC76}"/>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5" name="Rectangle 6">
              <a:extLst>
                <a:ext uri="{FF2B5EF4-FFF2-40B4-BE49-F238E27FC236}">
                  <a16:creationId xmlns:a16="http://schemas.microsoft.com/office/drawing/2014/main" id="{BB5D227D-2402-AA8E-1F73-1BCF3359F5CF}"/>
                </a:ext>
              </a:extLst>
            </p:cNvPr>
            <p:cNvSpPr/>
            <p:nvPr/>
          </p:nvSpPr>
          <p:spPr>
            <a:xfrm>
              <a:off x="7088520"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6" name="Rectangle 6">
              <a:extLst>
                <a:ext uri="{FF2B5EF4-FFF2-40B4-BE49-F238E27FC236}">
                  <a16:creationId xmlns:a16="http://schemas.microsoft.com/office/drawing/2014/main" id="{820521B9-56DE-5B61-279B-956A6DDE6975}"/>
                </a:ext>
              </a:extLst>
            </p:cNvPr>
            <p:cNvSpPr/>
            <p:nvPr/>
          </p:nvSpPr>
          <p:spPr>
            <a:xfrm>
              <a:off x="7376744"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7" name="Rectangle 6">
              <a:extLst>
                <a:ext uri="{FF2B5EF4-FFF2-40B4-BE49-F238E27FC236}">
                  <a16:creationId xmlns:a16="http://schemas.microsoft.com/office/drawing/2014/main" id="{B3CA4DAC-6AFD-06FD-80D6-961B43B9EF80}"/>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8" name="Rectangle 6">
              <a:extLst>
                <a:ext uri="{FF2B5EF4-FFF2-40B4-BE49-F238E27FC236}">
                  <a16:creationId xmlns:a16="http://schemas.microsoft.com/office/drawing/2014/main" id="{A46903DB-CC52-CC13-0C87-5B402FF28636}"/>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9" name="Rectangle 6">
              <a:extLst>
                <a:ext uri="{FF2B5EF4-FFF2-40B4-BE49-F238E27FC236}">
                  <a16:creationId xmlns:a16="http://schemas.microsoft.com/office/drawing/2014/main" id="{BF02F3F4-662F-6CA5-6F3B-FE0B2C8A6A99}"/>
                </a:ext>
              </a:extLst>
            </p:cNvPr>
            <p:cNvSpPr/>
            <p:nvPr/>
          </p:nvSpPr>
          <p:spPr>
            <a:xfrm>
              <a:off x="7088520"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0" name="Rectangle 6">
              <a:extLst>
                <a:ext uri="{FF2B5EF4-FFF2-40B4-BE49-F238E27FC236}">
                  <a16:creationId xmlns:a16="http://schemas.microsoft.com/office/drawing/2014/main" id="{D9D074AA-182A-7815-97F5-F271870F6D5E}"/>
                </a:ext>
              </a:extLst>
            </p:cNvPr>
            <p:cNvSpPr/>
            <p:nvPr/>
          </p:nvSpPr>
          <p:spPr>
            <a:xfrm>
              <a:off x="7376744"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1" name="Rectangle 6">
              <a:extLst>
                <a:ext uri="{FF2B5EF4-FFF2-40B4-BE49-F238E27FC236}">
                  <a16:creationId xmlns:a16="http://schemas.microsoft.com/office/drawing/2014/main" id="{EA50E0E8-A083-245E-1068-489B76E33F3A}"/>
                </a:ext>
              </a:extLst>
            </p:cNvPr>
            <p:cNvSpPr/>
            <p:nvPr/>
          </p:nvSpPr>
          <p:spPr>
            <a:xfrm>
              <a:off x="7664776"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2" name="Rectangle 6">
              <a:extLst>
                <a:ext uri="{FF2B5EF4-FFF2-40B4-BE49-F238E27FC236}">
                  <a16:creationId xmlns:a16="http://schemas.microsoft.com/office/drawing/2014/main" id="{8AAB8BEE-5A8D-2A97-93DE-B349192DCCA4}"/>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3" name="Rectangle 6">
              <a:extLst>
                <a:ext uri="{FF2B5EF4-FFF2-40B4-BE49-F238E27FC236}">
                  <a16:creationId xmlns:a16="http://schemas.microsoft.com/office/drawing/2014/main" id="{06538837-2461-5D37-56B0-526533A37300}"/>
                </a:ext>
              </a:extLst>
            </p:cNvPr>
            <p:cNvSpPr/>
            <p:nvPr/>
          </p:nvSpPr>
          <p:spPr>
            <a:xfrm>
              <a:off x="7088520"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4" name="Rectangle 6">
              <a:extLst>
                <a:ext uri="{FF2B5EF4-FFF2-40B4-BE49-F238E27FC236}">
                  <a16:creationId xmlns:a16="http://schemas.microsoft.com/office/drawing/2014/main" id="{245500E9-6BD1-4E66-016D-E97DE5F2E019}"/>
                </a:ext>
              </a:extLst>
            </p:cNvPr>
            <p:cNvSpPr/>
            <p:nvPr/>
          </p:nvSpPr>
          <p:spPr>
            <a:xfrm>
              <a:off x="7376744"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5" name="Rectangle 6">
              <a:extLst>
                <a:ext uri="{FF2B5EF4-FFF2-40B4-BE49-F238E27FC236}">
                  <a16:creationId xmlns:a16="http://schemas.microsoft.com/office/drawing/2014/main" id="{53D9E592-73F6-CE29-06CF-F95B2A2C66D3}"/>
                </a:ext>
              </a:extLst>
            </p:cNvPr>
            <p:cNvSpPr/>
            <p:nvPr/>
          </p:nvSpPr>
          <p:spPr>
            <a:xfrm>
              <a:off x="7664776"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6" name="Rectangle 6">
              <a:extLst>
                <a:ext uri="{FF2B5EF4-FFF2-40B4-BE49-F238E27FC236}">
                  <a16:creationId xmlns:a16="http://schemas.microsoft.com/office/drawing/2014/main" id="{346BAB31-0434-E19D-7878-38D44A8311E1}"/>
                </a:ext>
              </a:extLst>
            </p:cNvPr>
            <p:cNvSpPr/>
            <p:nvPr/>
          </p:nvSpPr>
          <p:spPr>
            <a:xfrm>
              <a:off x="7952808"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67" name="Rectangle 6">
            <a:extLst>
              <a:ext uri="{FF2B5EF4-FFF2-40B4-BE49-F238E27FC236}">
                <a16:creationId xmlns:a16="http://schemas.microsoft.com/office/drawing/2014/main" id="{9BFEBCDD-78CA-FDB5-7C35-941B1F1C5D2F}"/>
              </a:ext>
            </a:extLst>
          </p:cNvPr>
          <p:cNvSpPr/>
          <p:nvPr/>
        </p:nvSpPr>
        <p:spPr>
          <a:xfrm>
            <a:off x="8028582" y="3937620"/>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8" name="文本框 67">
            <a:extLst>
              <a:ext uri="{FF2B5EF4-FFF2-40B4-BE49-F238E27FC236}">
                <a16:creationId xmlns:a16="http://schemas.microsoft.com/office/drawing/2014/main" id="{562861AF-2940-5524-31F0-B143534D9EB1}"/>
              </a:ext>
            </a:extLst>
          </p:cNvPr>
          <p:cNvSpPr txBox="1"/>
          <p:nvPr/>
        </p:nvSpPr>
        <p:spPr>
          <a:xfrm>
            <a:off x="8172598" y="4356056"/>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V</a:t>
            </a:r>
            <a:endParaRPr lang="zh-CN" altLang="en-US" dirty="0"/>
          </a:p>
        </p:txBody>
      </p:sp>
      <p:sp>
        <p:nvSpPr>
          <p:cNvPr id="69" name="文本框 68">
            <a:extLst>
              <a:ext uri="{FF2B5EF4-FFF2-40B4-BE49-F238E27FC236}">
                <a16:creationId xmlns:a16="http://schemas.microsoft.com/office/drawing/2014/main" id="{892E9219-3073-D3AB-12A3-60D0679F80C4}"/>
              </a:ext>
            </a:extLst>
          </p:cNvPr>
          <p:cNvSpPr txBox="1"/>
          <p:nvPr/>
        </p:nvSpPr>
        <p:spPr>
          <a:xfrm>
            <a:off x="7452518" y="4298400"/>
            <a:ext cx="432048" cy="430887"/>
          </a:xfrm>
          <a:prstGeom prst="rect">
            <a:avLst/>
          </a:prstGeom>
          <a:noFill/>
        </p:spPr>
        <p:txBody>
          <a:bodyPr wrap="square">
            <a:spAutoFit/>
          </a:bodyPr>
          <a:lstStyle/>
          <a:p>
            <a:pPr algn="ctr"/>
            <a:r>
              <a:rPr lang="en-US" altLang="zh-CN" sz="2200" dirty="0"/>
              <a:t>X</a:t>
            </a:r>
            <a:endParaRPr lang="zh-CN" altLang="en-US" sz="2200" dirty="0"/>
          </a:p>
        </p:txBody>
      </p:sp>
      <p:cxnSp>
        <p:nvCxnSpPr>
          <p:cNvPr id="71" name="直线连接符 70">
            <a:extLst>
              <a:ext uri="{FF2B5EF4-FFF2-40B4-BE49-F238E27FC236}">
                <a16:creationId xmlns:a16="http://schemas.microsoft.com/office/drawing/2014/main" id="{7D91019A-2FD0-A0B7-FF2A-A88BCC20BC18}"/>
              </a:ext>
            </a:extLst>
          </p:cNvPr>
          <p:cNvCxnSpPr>
            <a:cxnSpLocks/>
          </p:cNvCxnSpPr>
          <p:nvPr/>
        </p:nvCxnSpPr>
        <p:spPr>
          <a:xfrm>
            <a:off x="2987824" y="3865612"/>
            <a:ext cx="0" cy="158417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线连接符 72">
            <a:extLst>
              <a:ext uri="{FF2B5EF4-FFF2-40B4-BE49-F238E27FC236}">
                <a16:creationId xmlns:a16="http://schemas.microsoft.com/office/drawing/2014/main" id="{5642593F-6932-B5D5-F37F-F6E5718D3925}"/>
              </a:ext>
            </a:extLst>
          </p:cNvPr>
          <p:cNvCxnSpPr>
            <a:cxnSpLocks/>
          </p:cNvCxnSpPr>
          <p:nvPr/>
        </p:nvCxnSpPr>
        <p:spPr>
          <a:xfrm>
            <a:off x="5724128" y="3865612"/>
            <a:ext cx="0" cy="158417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996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79DF9-9638-D951-0793-68D2E32FB789}"/>
              </a:ext>
            </a:extLst>
          </p:cNvPr>
          <p:cNvSpPr>
            <a:spLocks noGrp="1"/>
          </p:cNvSpPr>
          <p:nvPr>
            <p:ph type="title"/>
          </p:nvPr>
        </p:nvSpPr>
        <p:spPr/>
        <p:txBody>
          <a:bodyPr/>
          <a:lstStyle/>
          <a:p>
            <a:r>
              <a:rPr kumimoji="1" lang="en-US" altLang="zh-CN" dirty="0"/>
              <a:t>Analysis: The Q X K</a:t>
            </a:r>
            <a:r>
              <a:rPr kumimoji="1" lang="en-US" altLang="zh-CN" baseline="30000" dirty="0"/>
              <a:t>T</a:t>
            </a:r>
            <a:endParaRPr kumimoji="1" lang="zh-CN" altLang="en-US" baseline="30000"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53B00548-FFD8-0F2F-DC26-D7D12D6427C5}"/>
                  </a:ext>
                </a:extLst>
              </p:cNvPr>
              <p:cNvSpPr>
                <a:spLocks noGrp="1"/>
              </p:cNvSpPr>
              <p:nvPr>
                <p:ph idx="1"/>
              </p:nvPr>
            </p:nvSpPr>
            <p:spPr>
              <a:xfrm>
                <a:off x="457200" y="1129308"/>
                <a:ext cx="8229600" cy="2722032"/>
              </a:xfrm>
            </p:spPr>
            <p:txBody>
              <a:bodyPr>
                <a:normAutofit lnSpcReduction="10000"/>
              </a:bodyPr>
              <a:lstStyle/>
              <a:p>
                <a:r>
                  <a:rPr kumimoji="1" lang="en-US" altLang="zh-CN" dirty="0"/>
                  <a:t>Assuming we are using tiling using the </a:t>
                </a:r>
                <a:r>
                  <a:rPr kumimoji="1" lang="en-US" altLang="zh-CN" dirty="0" err="1"/>
                  <a:t>i,j,k</a:t>
                </a:r>
                <a:r>
                  <a:rPr kumimoji="1" lang="en-US" altLang="zh-CN" dirty="0"/>
                  <a:t> iteration order </a:t>
                </a:r>
              </a:p>
              <a:p>
                <a:pPr lvl="1"/>
                <a:r>
                  <a:rPr kumimoji="1" lang="en-US" altLang="zh-CN" dirty="0"/>
                  <a:t>The standard matrix multiplication acceleration method </a:t>
                </a:r>
              </a:p>
              <a:p>
                <a:r>
                  <a:rPr kumimoji="1" lang="en-US" altLang="zh-CN" dirty="0"/>
                  <a:t>Recall: for matrix multiplication of (N,K) X (K,M), we have</a:t>
                </a:r>
              </a:p>
              <a:p>
                <a:pPr lvl="1"/>
                <a:r>
                  <a:rPr kumimoji="1" lang="en-US" altLang="zh-CN" dirty="0"/>
                  <a:t>The total bytes read is: </a:t>
                </a:r>
                <a14:m>
                  <m:oMath xmlns:m="http://schemas.openxmlformats.org/officeDocument/2006/math">
                    <m:r>
                      <a:rPr kumimoji="1" lang="en-US" altLang="zh-CN" b="0" i="1" smtClean="0">
                        <a:latin typeface="Cambria Math" panose="02040503050406030204" pitchFamily="18" charset="0"/>
                      </a:rPr>
                      <m:t>𝑂</m:t>
                    </m:r>
                    <m:r>
                      <a:rPr kumimoji="1" lang="en-US" altLang="zh-CN" b="0" i="1" smtClean="0">
                        <a:latin typeface="Cambria Math" panose="02040503050406030204" pitchFamily="18" charset="0"/>
                      </a:rPr>
                      <m:t>(</m:t>
                    </m:r>
                    <m:f>
                      <m:fPr>
                        <m:ctrlPr>
                          <a:rPr kumimoji="1" lang="en-US" altLang="zh-CN" b="0" i="1">
                            <a:latin typeface="Cambria Math" panose="02040503050406030204" pitchFamily="18" charset="0"/>
                          </a:rPr>
                        </m:ctrlPr>
                      </m:fPr>
                      <m:num>
                        <m:r>
                          <a:rPr kumimoji="1" lang="en-US" altLang="zh-CN" b="0" i="1">
                            <a:latin typeface="Cambria Math" panose="02040503050406030204" pitchFamily="18" charset="0"/>
                          </a:rPr>
                          <m:t>𝑁</m:t>
                        </m:r>
                        <m:r>
                          <a:rPr kumimoji="1" lang="en-US" altLang="zh-CN" b="0" i="1" smtClean="0">
                            <a:latin typeface="Cambria Math" panose="02040503050406030204" pitchFamily="18" charset="0"/>
                          </a:rPr>
                          <m:t>𝑀𝐾</m:t>
                        </m:r>
                      </m:num>
                      <m:den>
                        <m:r>
                          <a:rPr kumimoji="1" lang="en-US" altLang="zh-CN" b="0" i="1">
                            <a:latin typeface="Cambria Math" panose="02040503050406030204" pitchFamily="18" charset="0"/>
                          </a:rPr>
                          <m:t>𝐵</m:t>
                        </m:r>
                        <m:r>
                          <m:rPr>
                            <m:sty m:val="p"/>
                          </m:rPr>
                          <a:rPr kumimoji="1" lang="en-US" altLang="zh-CN" b="0" i="1">
                            <a:latin typeface="Cambria Math" panose="02040503050406030204" pitchFamily="18" charset="0"/>
                          </a:rPr>
                          <m:t>M</m:t>
                        </m:r>
                      </m:den>
                    </m:f>
                  </m:oMath>
                </a14:m>
                <a:r>
                  <a:rPr kumimoji="1" lang="en-US" altLang="zh-CN" dirty="0"/>
                  <a:t> + </a:t>
                </a:r>
                <a14:m>
                  <m:oMath xmlns:m="http://schemas.openxmlformats.org/officeDocument/2006/math">
                    <m:f>
                      <m:fPr>
                        <m:ctrlPr>
                          <a:rPr kumimoji="1" lang="en-US" altLang="zh-CN" b="0" i="1">
                            <a:latin typeface="Cambria Math" panose="02040503050406030204" pitchFamily="18" charset="0"/>
                          </a:rPr>
                        </m:ctrlPr>
                      </m:fPr>
                      <m:num>
                        <m:r>
                          <a:rPr kumimoji="1" lang="en-US" altLang="zh-CN" b="0" i="1">
                            <a:latin typeface="Cambria Math" panose="02040503050406030204" pitchFamily="18" charset="0"/>
                          </a:rPr>
                          <m:t>𝑁𝑀𝐾</m:t>
                        </m:r>
                      </m:num>
                      <m:den>
                        <m:r>
                          <a:rPr kumimoji="1" lang="en-US" altLang="zh-CN" b="0" i="1">
                            <a:latin typeface="Cambria Math" panose="02040503050406030204" pitchFamily="18" charset="0"/>
                          </a:rPr>
                          <m:t>𝐵</m:t>
                        </m:r>
                        <m:r>
                          <a:rPr kumimoji="1" lang="en-US" altLang="zh-CN" b="0" i="1" smtClean="0">
                            <a:latin typeface="Cambria Math" panose="02040503050406030204" pitchFamily="18" charset="0"/>
                          </a:rPr>
                          <m:t>𝑁</m:t>
                        </m:r>
                      </m:den>
                    </m:f>
                    <m:r>
                      <a:rPr kumimoji="1" lang="en-US" altLang="zh-CN" b="0" i="1" smtClean="0">
                        <a:latin typeface="Cambria Math" panose="02040503050406030204" pitchFamily="18" charset="0"/>
                      </a:rPr>
                      <m:t>)</m:t>
                    </m:r>
                  </m:oMath>
                </a14:m>
                <a:r>
                  <a:rPr kumimoji="1" lang="en-US" altLang="zh-CN" dirty="0"/>
                  <a:t> </a:t>
                </a:r>
              </a:p>
              <a:p>
                <a:pPr lvl="1"/>
                <a:r>
                  <a:rPr kumimoji="1" lang="en-US" altLang="zh-CN" dirty="0"/>
                  <a:t>The total bytes written is: </a:t>
                </a:r>
                <a14:m>
                  <m:oMath xmlns:m="http://schemas.openxmlformats.org/officeDocument/2006/math">
                    <m:r>
                      <a:rPr kumimoji="1" lang="en-US" altLang="zh-CN" b="0" i="1" smtClean="0">
                        <a:latin typeface="Cambria Math" panose="02040503050406030204" pitchFamily="18" charset="0"/>
                      </a:rPr>
                      <m:t>𝑂</m:t>
                    </m:r>
                    <m:r>
                      <a:rPr kumimoji="1" lang="en-US" altLang="zh-CN" b="1" i="0" smtClean="0">
                        <a:latin typeface="Cambria Math" panose="02040503050406030204" pitchFamily="18" charset="0"/>
                      </a:rPr>
                      <m:t>(</m:t>
                    </m:r>
                    <m:r>
                      <a:rPr kumimoji="1" lang="en-US" altLang="zh-CN" b="1" i="0" smtClean="0">
                        <a:latin typeface="Cambria Math" panose="02040503050406030204" pitchFamily="18" charset="0"/>
                      </a:rPr>
                      <m:t>𝐍</m:t>
                    </m:r>
                    <m:r>
                      <a:rPr kumimoji="1" lang="en-US" altLang="zh-CN" b="1" i="1" smtClean="0">
                        <a:latin typeface="Cambria Math" panose="02040503050406030204" pitchFamily="18" charset="0"/>
                        <a:ea typeface="Cambria Math" panose="02040503050406030204" pitchFamily="18" charset="0"/>
                      </a:rPr>
                      <m:t>×</m:t>
                    </m:r>
                    <m:r>
                      <a:rPr kumimoji="1" lang="en-US" altLang="zh-CN" b="1" i="0" smtClean="0">
                        <a:latin typeface="Cambria Math" panose="02040503050406030204" pitchFamily="18" charset="0"/>
                        <a:ea typeface="Cambria Math" panose="02040503050406030204" pitchFamily="18" charset="0"/>
                      </a:rPr>
                      <m:t>𝐌</m:t>
                    </m:r>
                    <m:r>
                      <a:rPr kumimoji="1" lang="en-US" altLang="zh-CN" b="1" i="0" smtClean="0">
                        <a:latin typeface="Cambria Math" panose="02040503050406030204" pitchFamily="18" charset="0"/>
                      </a:rPr>
                      <m:t> </m:t>
                    </m:r>
                  </m:oMath>
                </a14:m>
                <a:r>
                  <a:rPr kumimoji="1" lang="en-US" altLang="zh-CN" dirty="0"/>
                  <a:t>)</a:t>
                </a:r>
              </a:p>
              <a:p>
                <a:r>
                  <a:rPr kumimoji="1" lang="en-US" altLang="zh-CN" dirty="0"/>
                  <a:t>We have N = N, K = d, M = N =&gt; O(N</a:t>
                </a:r>
                <a:r>
                  <a:rPr kumimoji="1" lang="en-US" altLang="zh-CN" baseline="30000" dirty="0"/>
                  <a:t>2</a:t>
                </a:r>
                <a:r>
                  <a:rPr kumimoji="1" lang="en-US" altLang="zh-CN" dirty="0"/>
                  <a:t>) + O(</a:t>
                </a:r>
                <a14:m>
                  <m:oMath xmlns:m="http://schemas.openxmlformats.org/officeDocument/2006/math">
                    <m:f>
                      <m:fPr>
                        <m:ctrlPr>
                          <a:rPr kumimoji="1" lang="en-US" altLang="zh-CN" i="1" smtClean="0">
                            <a:latin typeface="Cambria Math" panose="02040503050406030204" pitchFamily="18" charset="0"/>
                          </a:rPr>
                        </m:ctrlPr>
                      </m:fPr>
                      <m:num>
                        <m:r>
                          <a:rPr kumimoji="1" lang="en-US" altLang="zh-CN" b="1" i="1" smtClean="0">
                            <a:latin typeface="Cambria Math" panose="02040503050406030204" pitchFamily="18" charset="0"/>
                          </a:rPr>
                          <m:t>𝑵</m:t>
                        </m:r>
                        <m:r>
                          <a:rPr kumimoji="1" lang="en-US" altLang="zh-CN" b="1" i="1" baseline="30000" smtClean="0">
                            <a:latin typeface="Cambria Math" panose="02040503050406030204" pitchFamily="18" charset="0"/>
                          </a:rPr>
                          <m:t>𝟐</m:t>
                        </m:r>
                        <m:r>
                          <a:rPr kumimoji="1" lang="en-US" altLang="zh-CN" b="1" i="1" smtClean="0">
                            <a:latin typeface="Cambria Math" panose="02040503050406030204" pitchFamily="18" charset="0"/>
                          </a:rPr>
                          <m:t>𝒅</m:t>
                        </m:r>
                      </m:num>
                      <m:den>
                        <m:r>
                          <a:rPr kumimoji="1" lang="en-US" altLang="zh-CN" b="1" i="1" smtClean="0">
                            <a:latin typeface="Cambria Math" panose="02040503050406030204" pitchFamily="18" charset="0"/>
                          </a:rPr>
                          <m:t>𝑩𝑵</m:t>
                        </m:r>
                      </m:den>
                    </m:f>
                    <m:r>
                      <a:rPr kumimoji="1" lang="en-US" altLang="zh-CN" b="1" i="1" smtClean="0">
                        <a:latin typeface="Cambria Math" panose="02040503050406030204" pitchFamily="18" charset="0"/>
                      </a:rPr>
                      <m:t>+</m:t>
                    </m:r>
                    <m:f>
                      <m:fPr>
                        <m:ctrlPr>
                          <a:rPr kumimoji="1" lang="en-US" altLang="zh-CN" b="1" i="1" smtClean="0">
                            <a:latin typeface="Cambria Math" panose="02040503050406030204" pitchFamily="18" charset="0"/>
                          </a:rPr>
                        </m:ctrlPr>
                      </m:fPr>
                      <m:num>
                        <m:r>
                          <a:rPr kumimoji="1" lang="en-US" altLang="zh-CN" b="1" i="1" smtClean="0">
                            <a:latin typeface="Cambria Math" panose="02040503050406030204" pitchFamily="18" charset="0"/>
                          </a:rPr>
                          <m:t>𝑵</m:t>
                        </m:r>
                        <m:r>
                          <a:rPr kumimoji="1" lang="en-US" altLang="zh-CN" b="1" i="1" baseline="30000" smtClean="0">
                            <a:latin typeface="Cambria Math" panose="02040503050406030204" pitchFamily="18" charset="0"/>
                          </a:rPr>
                          <m:t>𝟐</m:t>
                        </m:r>
                        <m:r>
                          <a:rPr kumimoji="1" lang="en-US" altLang="zh-CN" b="1" i="1" smtClean="0">
                            <a:latin typeface="Cambria Math" panose="02040503050406030204" pitchFamily="18" charset="0"/>
                          </a:rPr>
                          <m:t>𝒅</m:t>
                        </m:r>
                      </m:num>
                      <m:den>
                        <m:r>
                          <a:rPr kumimoji="1" lang="en-US" altLang="zh-CN" b="1" i="1" smtClean="0">
                            <a:latin typeface="Cambria Math" panose="02040503050406030204" pitchFamily="18" charset="0"/>
                          </a:rPr>
                          <m:t>𝑩𝑵</m:t>
                        </m:r>
                      </m:den>
                    </m:f>
                    <m:r>
                      <a:rPr kumimoji="1" lang="en-US" altLang="zh-CN" b="1" i="0" smtClean="0">
                        <a:latin typeface="Cambria Math" panose="02040503050406030204" pitchFamily="18" charset="0"/>
                      </a:rPr>
                      <m:t>)</m:t>
                    </m:r>
                  </m:oMath>
                </a14:m>
                <a:endParaRPr kumimoji="1" lang="en-US" altLang="zh-CN" dirty="0"/>
              </a:p>
              <a:p>
                <a:pPr lvl="1"/>
                <a:endParaRPr kumimoji="1" lang="zh-CN" altLang="en-US" dirty="0"/>
              </a:p>
            </p:txBody>
          </p:sp>
        </mc:Choice>
        <mc:Fallback xmlns="">
          <p:sp>
            <p:nvSpPr>
              <p:cNvPr id="3" name="内容占位符 2">
                <a:extLst>
                  <a:ext uri="{FF2B5EF4-FFF2-40B4-BE49-F238E27FC236}">
                    <a16:creationId xmlns:a16="http://schemas.microsoft.com/office/drawing/2014/main" id="{53B00548-FFD8-0F2F-DC26-D7D12D6427C5}"/>
                  </a:ext>
                </a:extLst>
              </p:cNvPr>
              <p:cNvSpPr>
                <a:spLocks noGrp="1" noRot="1" noChangeAspect="1" noMove="1" noResize="1" noEditPoints="1" noAdjustHandles="1" noChangeArrowheads="1" noChangeShapeType="1" noTextEdit="1"/>
              </p:cNvSpPr>
              <p:nvPr>
                <p:ph idx="1"/>
              </p:nvPr>
            </p:nvSpPr>
            <p:spPr>
              <a:xfrm>
                <a:off x="457200" y="1129308"/>
                <a:ext cx="8229600" cy="2722032"/>
              </a:xfrm>
              <a:blipFill>
                <a:blip r:embed="rId3"/>
                <a:stretch>
                  <a:fillRect l="-617" t="-926"/>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B4DFDFC1-302B-29FF-03ED-D84CB69089DD}"/>
              </a:ext>
            </a:extLst>
          </p:cNvPr>
          <p:cNvSpPr>
            <a:spLocks noGrp="1"/>
          </p:cNvSpPr>
          <p:nvPr>
            <p:ph type="sldNum" sz="quarter" idx="12"/>
          </p:nvPr>
        </p:nvSpPr>
        <p:spPr/>
        <p:txBody>
          <a:bodyPr/>
          <a:lstStyle/>
          <a:p>
            <a:fld id="{ADE361C3-C043-4A6E-BDCE-8DA1E7D90A3B}" type="slidenum">
              <a:rPr lang="zh-CN" altLang="en-US" smtClean="0"/>
              <a:pPr/>
              <a:t>8</a:t>
            </a:fld>
            <a:endParaRPr lang="zh-CN" altLang="en-US" dirty="0"/>
          </a:p>
        </p:txBody>
      </p:sp>
      <p:sp>
        <p:nvSpPr>
          <p:cNvPr id="5" name="Rectangle 6">
            <a:extLst>
              <a:ext uri="{FF2B5EF4-FFF2-40B4-BE49-F238E27FC236}">
                <a16:creationId xmlns:a16="http://schemas.microsoft.com/office/drawing/2014/main" id="{77CA97EC-0548-695A-CE51-594B988DBCE5}"/>
              </a:ext>
            </a:extLst>
          </p:cNvPr>
          <p:cNvSpPr/>
          <p:nvPr/>
        </p:nvSpPr>
        <p:spPr>
          <a:xfrm>
            <a:off x="467544" y="3999752"/>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 name="Rectangle 6">
            <a:extLst>
              <a:ext uri="{FF2B5EF4-FFF2-40B4-BE49-F238E27FC236}">
                <a16:creationId xmlns:a16="http://schemas.microsoft.com/office/drawing/2014/main" id="{0A3CA5E6-7CB7-BC3E-0A59-2BD85F8D94A6}"/>
              </a:ext>
            </a:extLst>
          </p:cNvPr>
          <p:cNvSpPr/>
          <p:nvPr/>
        </p:nvSpPr>
        <p:spPr>
          <a:xfrm rot="5400000">
            <a:off x="1806927" y="4254421"/>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文本框 6">
            <a:extLst>
              <a:ext uri="{FF2B5EF4-FFF2-40B4-BE49-F238E27FC236}">
                <a16:creationId xmlns:a16="http://schemas.microsoft.com/office/drawing/2014/main" id="{982F7507-77DF-F201-4249-881B71703E5E}"/>
              </a:ext>
            </a:extLst>
          </p:cNvPr>
          <p:cNvSpPr txBox="1"/>
          <p:nvPr/>
        </p:nvSpPr>
        <p:spPr>
          <a:xfrm>
            <a:off x="611560" y="4297660"/>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endParaRPr lang="zh-CN" altLang="en-US" dirty="0"/>
          </a:p>
        </p:txBody>
      </p:sp>
      <p:sp>
        <p:nvSpPr>
          <p:cNvPr id="8" name="文本框 7">
            <a:extLst>
              <a:ext uri="{FF2B5EF4-FFF2-40B4-BE49-F238E27FC236}">
                <a16:creationId xmlns:a16="http://schemas.microsoft.com/office/drawing/2014/main" id="{E9563D36-C520-7757-844A-1E4720B1B74E}"/>
              </a:ext>
            </a:extLst>
          </p:cNvPr>
          <p:cNvSpPr txBox="1"/>
          <p:nvPr/>
        </p:nvSpPr>
        <p:spPr>
          <a:xfrm>
            <a:off x="1907704" y="4657700"/>
            <a:ext cx="576064"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K</a:t>
            </a:r>
            <a:r>
              <a:rPr lang="en-US" altLang="zh-CN" b="1" baseline="30000" dirty="0">
                <a:latin typeface="Lato" panose="020F0502020204030203" pitchFamily="34" charset="0"/>
                <a:cs typeface="Arial" panose="020B0604020202020204" pitchFamily="34" charset="0"/>
              </a:rPr>
              <a:t>T</a:t>
            </a:r>
            <a:endParaRPr lang="zh-CN" altLang="en-US" baseline="30000" dirty="0"/>
          </a:p>
        </p:txBody>
      </p:sp>
      <p:sp>
        <p:nvSpPr>
          <p:cNvPr id="9" name="文本框 8">
            <a:extLst>
              <a:ext uri="{FF2B5EF4-FFF2-40B4-BE49-F238E27FC236}">
                <a16:creationId xmlns:a16="http://schemas.microsoft.com/office/drawing/2014/main" id="{0DE25EC5-2319-8E18-3DCB-EDE1E60B0783}"/>
              </a:ext>
            </a:extLst>
          </p:cNvPr>
          <p:cNvSpPr txBox="1"/>
          <p:nvPr/>
        </p:nvSpPr>
        <p:spPr>
          <a:xfrm>
            <a:off x="1115616" y="4298400"/>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0" name="文本框 9">
            <a:extLst>
              <a:ext uri="{FF2B5EF4-FFF2-40B4-BE49-F238E27FC236}">
                <a16:creationId xmlns:a16="http://schemas.microsoft.com/office/drawing/2014/main" id="{D97E0AE2-4ED0-B3EC-76FB-75764A72D468}"/>
              </a:ext>
            </a:extLst>
          </p:cNvPr>
          <p:cNvSpPr txBox="1"/>
          <p:nvPr/>
        </p:nvSpPr>
        <p:spPr>
          <a:xfrm>
            <a:off x="107504" y="435050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11" name="文本框 10">
            <a:extLst>
              <a:ext uri="{FF2B5EF4-FFF2-40B4-BE49-F238E27FC236}">
                <a16:creationId xmlns:a16="http://schemas.microsoft.com/office/drawing/2014/main" id="{1EE66BF3-1E45-26BC-490E-6F648D65F1AD}"/>
              </a:ext>
            </a:extLst>
          </p:cNvPr>
          <p:cNvSpPr txBox="1"/>
          <p:nvPr/>
        </p:nvSpPr>
        <p:spPr>
          <a:xfrm>
            <a:off x="621173" y="5226631"/>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12" name="文本框 11">
            <a:extLst>
              <a:ext uri="{FF2B5EF4-FFF2-40B4-BE49-F238E27FC236}">
                <a16:creationId xmlns:a16="http://schemas.microsoft.com/office/drawing/2014/main" id="{4B56B549-E0F4-A1C2-53B1-CC46BD4188E7}"/>
              </a:ext>
            </a:extLst>
          </p:cNvPr>
          <p:cNvSpPr txBox="1"/>
          <p:nvPr/>
        </p:nvSpPr>
        <p:spPr>
          <a:xfrm>
            <a:off x="2714064" y="4652955"/>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13" name="文本框 12">
            <a:extLst>
              <a:ext uri="{FF2B5EF4-FFF2-40B4-BE49-F238E27FC236}">
                <a16:creationId xmlns:a16="http://schemas.microsoft.com/office/drawing/2014/main" id="{8EEC407B-E6BD-F9DD-6160-CD48F8A2A2DD}"/>
              </a:ext>
            </a:extLst>
          </p:cNvPr>
          <p:cNvSpPr txBox="1"/>
          <p:nvPr/>
        </p:nvSpPr>
        <p:spPr>
          <a:xfrm>
            <a:off x="1982035" y="5161558"/>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15" name="文本框 14">
            <a:extLst>
              <a:ext uri="{FF2B5EF4-FFF2-40B4-BE49-F238E27FC236}">
                <a16:creationId xmlns:a16="http://schemas.microsoft.com/office/drawing/2014/main" id="{6A9533FC-5FF7-2930-4889-449B5E746197}"/>
              </a:ext>
            </a:extLst>
          </p:cNvPr>
          <p:cNvSpPr txBox="1"/>
          <p:nvPr/>
        </p:nvSpPr>
        <p:spPr>
          <a:xfrm>
            <a:off x="2966092" y="3892654"/>
            <a:ext cx="5998396" cy="646331"/>
          </a:xfrm>
          <a:prstGeom prst="rect">
            <a:avLst/>
          </a:prstGeom>
          <a:noFill/>
        </p:spPr>
        <p:txBody>
          <a:bodyPr wrap="square">
            <a:spAutoFit/>
          </a:bodyPr>
          <a:lstStyle/>
          <a:p>
            <a:r>
              <a:rPr kumimoji="1" lang="en-US" altLang="zh-CN" dirty="0"/>
              <a:t>Considering BN can be chosen to be larger than d in the attention  (why?), we can simplify the calculation as: </a:t>
            </a:r>
            <a:endParaRPr lang="zh-CN" altLang="en-US" dirty="0"/>
          </a:p>
        </p:txBody>
      </p:sp>
      <p:sp>
        <p:nvSpPr>
          <p:cNvPr id="17" name="文本框 16">
            <a:extLst>
              <a:ext uri="{FF2B5EF4-FFF2-40B4-BE49-F238E27FC236}">
                <a16:creationId xmlns:a16="http://schemas.microsoft.com/office/drawing/2014/main" id="{D968D4BF-DBA8-7D4F-595A-F808D3E85BAF}"/>
              </a:ext>
            </a:extLst>
          </p:cNvPr>
          <p:cNvSpPr txBox="1"/>
          <p:nvPr/>
        </p:nvSpPr>
        <p:spPr>
          <a:xfrm>
            <a:off x="7884368" y="4567116"/>
            <a:ext cx="936104" cy="369332"/>
          </a:xfrm>
          <a:prstGeom prst="rect">
            <a:avLst/>
          </a:prstGeom>
          <a:noFill/>
        </p:spPr>
        <p:txBody>
          <a:bodyPr wrap="square">
            <a:spAutoFit/>
          </a:bodyPr>
          <a:lstStyle/>
          <a:p>
            <a:r>
              <a:rPr kumimoji="1" lang="en-US" altLang="zh-CN" b="1" dirty="0"/>
              <a:t>O(N</a:t>
            </a:r>
            <a:r>
              <a:rPr kumimoji="1" lang="en-US" altLang="zh-CN" b="1" baseline="30000" dirty="0"/>
              <a:t>2</a:t>
            </a:r>
            <a:r>
              <a:rPr kumimoji="1" lang="en-US" altLang="zh-CN" b="1" dirty="0"/>
              <a:t>)</a:t>
            </a:r>
            <a:endParaRPr lang="zh-CN" altLang="en-US" b="1" dirty="0"/>
          </a:p>
        </p:txBody>
      </p:sp>
    </p:spTree>
    <p:extLst>
      <p:ext uri="{BB962C8B-B14F-4D97-AF65-F5344CB8AC3E}">
        <p14:creationId xmlns:p14="http://schemas.microsoft.com/office/powerpoint/2010/main" val="3083950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945A89-1D88-652F-D686-1B47DAC276EE}"/>
              </a:ext>
            </a:extLst>
          </p:cNvPr>
          <p:cNvSpPr>
            <a:spLocks noGrp="1"/>
          </p:cNvSpPr>
          <p:nvPr>
            <p:ph type="title"/>
          </p:nvPr>
        </p:nvSpPr>
        <p:spPr/>
        <p:txBody>
          <a:bodyPr/>
          <a:lstStyle/>
          <a:p>
            <a:r>
              <a:rPr kumimoji="1" lang="en-US" altLang="zh-CN" dirty="0"/>
              <a:t>Analysis: </a:t>
            </a:r>
            <a:r>
              <a:rPr kumimoji="1" lang="en-US" altLang="zh-CN" dirty="0" err="1"/>
              <a:t>Softmax</a:t>
            </a:r>
            <a:r>
              <a:rPr kumimoji="1" lang="en-US" altLang="zh-CN" dirty="0"/>
              <a:t>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7123A3EF-3615-30B8-9971-CCE4D742B6BD}"/>
                  </a:ext>
                </a:extLst>
              </p:cNvPr>
              <p:cNvSpPr>
                <a:spLocks noGrp="1"/>
              </p:cNvSpPr>
              <p:nvPr>
                <p:ph idx="1"/>
              </p:nvPr>
            </p:nvSpPr>
            <p:spPr/>
            <p:txBody>
              <a:bodyPr/>
              <a:lstStyle/>
              <a:p>
                <a:r>
                  <a:rPr kumimoji="1" lang="en-US" altLang="zh-CN" dirty="0"/>
                  <a:t>The </a:t>
                </a:r>
                <a:r>
                  <a:rPr kumimoji="1" lang="en-US" altLang="zh-CN" dirty="0" err="1"/>
                  <a:t>softmax</a:t>
                </a:r>
                <a:r>
                  <a:rPr kumimoji="1" lang="en-US" altLang="zh-CN" dirty="0"/>
                  <a:t> in transformer compute in a casually row-wise fashion </a:t>
                </a:r>
              </a:p>
              <a:p>
                <a:pPr lvl="1"/>
                <a:r>
                  <a:rPr kumimoji="1" lang="en-US" altLang="zh-CN" dirty="0"/>
                  <a:t>Row-wise </a:t>
                </a:r>
              </a:p>
              <a:p>
                <a:pPr lvl="1"/>
                <a:r>
                  <a:rPr kumimoji="1" lang="en-US" altLang="zh-CN" dirty="0"/>
                  <a:t>Casual: the </a:t>
                </a:r>
                <a14:m>
                  <m:oMath xmlns:m="http://schemas.openxmlformats.org/officeDocument/2006/math">
                    <m:r>
                      <a:rPr kumimoji="1" lang="en-US" altLang="zh-CN" i="1" dirty="0" smtClean="0">
                        <a:latin typeface="Cambria Math" panose="02040503050406030204" pitchFamily="18" charset="0"/>
                      </a:rPr>
                      <m:t>𝑥</m:t>
                    </m:r>
                    <m:r>
                      <a:rPr kumimoji="1" lang="en-US" altLang="zh-CN" i="1" baseline="-25000" dirty="0" smtClean="0">
                        <a:latin typeface="Cambria Math" panose="02040503050406030204" pitchFamily="18" charset="0"/>
                      </a:rPr>
                      <m:t>𝑖</m:t>
                    </m:r>
                  </m:oMath>
                </a14:m>
                <a:r>
                  <a:rPr kumimoji="1" lang="en-US" altLang="zh-CN" dirty="0"/>
                  <a:t> is 0 for </a:t>
                </a:r>
                <a14:m>
                  <m:oMath xmlns:m="http://schemas.openxmlformats.org/officeDocument/2006/math">
                    <m:r>
                      <a:rPr kumimoji="1" lang="en-US" altLang="zh-CN" i="1" dirty="0" smtClean="0">
                        <a:latin typeface="Cambria Math" panose="02040503050406030204" pitchFamily="18" charset="0"/>
                      </a:rPr>
                      <m:t>𝑖</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&gt; </m:t>
                    </m:r>
                    <m:r>
                      <a:rPr kumimoji="1" lang="en-US" altLang="zh-CN" i="1" dirty="0" err="1" smtClean="0">
                        <a:latin typeface="Cambria Math" panose="02040503050406030204" pitchFamily="18" charset="0"/>
                      </a:rPr>
                      <m:t>𝑟𝑜𝑤</m:t>
                    </m:r>
                    <m:r>
                      <a:rPr kumimoji="1" lang="en-US" altLang="zh-CN" i="1" dirty="0" err="1" smtClean="0">
                        <a:latin typeface="Cambria Math" panose="02040503050406030204" pitchFamily="18" charset="0"/>
                      </a:rPr>
                      <m:t>_</m:t>
                    </m:r>
                    <m:r>
                      <a:rPr kumimoji="1" lang="en-US" altLang="zh-CN" i="1" dirty="0" err="1" smtClean="0">
                        <a:latin typeface="Cambria Math" panose="02040503050406030204" pitchFamily="18" charset="0"/>
                      </a:rPr>
                      <m:t>𝑖𝑑</m:t>
                    </m:r>
                    <m:r>
                      <a:rPr kumimoji="1" lang="en-US" altLang="zh-CN" i="1" dirty="0" smtClean="0">
                        <a:latin typeface="Cambria Math" panose="02040503050406030204" pitchFamily="18" charset="0"/>
                      </a:rPr>
                      <m:t> </m:t>
                    </m:r>
                  </m:oMath>
                </a14:m>
                <a:endParaRPr kumimoji="1" lang="en-US" altLang="zh-CN" dirty="0"/>
              </a:p>
              <a:p>
                <a:r>
                  <a:rPr kumimoji="1" lang="en-US" altLang="zh-CN" dirty="0" err="1"/>
                  <a:t>Softmax</a:t>
                </a:r>
                <a:r>
                  <a:rPr kumimoji="1" lang="en-US" altLang="zh-CN" dirty="0"/>
                  <a:t> computation is typically decomposed into two steps (for stability) </a:t>
                </a:r>
              </a:p>
              <a:p>
                <a:pPr lvl="1"/>
                <a:r>
                  <a:rPr kumimoji="1" lang="en-US" altLang="zh-CN" dirty="0"/>
                  <a:t>First, calculate the maximum of each row (</a:t>
                </a:r>
                <a14:m>
                  <m:oMath xmlns:m="http://schemas.openxmlformats.org/officeDocument/2006/math">
                    <m:r>
                      <a:rPr kumimoji="1" lang="en-US" altLang="zh-CN" i="1" dirty="0" smtClean="0">
                        <a:latin typeface="Cambria Math" panose="02040503050406030204" pitchFamily="18" charset="0"/>
                      </a:rPr>
                      <m:t>𝑥</m:t>
                    </m:r>
                    <m:r>
                      <a:rPr kumimoji="1" lang="en-US" altLang="zh-CN" i="1" baseline="-25000" dirty="0" err="1" smtClean="0">
                        <a:latin typeface="Cambria Math" panose="02040503050406030204" pitchFamily="18" charset="0"/>
                      </a:rPr>
                      <m:t>𝑚𝑎𝑥</m:t>
                    </m:r>
                  </m:oMath>
                </a14:m>
                <a:r>
                  <a:rPr kumimoji="1" lang="en-US" altLang="zh-CN" dirty="0"/>
                  <a:t>)</a:t>
                </a:r>
              </a:p>
              <a:p>
                <a:pPr lvl="1"/>
                <a:r>
                  <a:rPr kumimoji="1" lang="en-US" altLang="zh-CN" dirty="0"/>
                  <a:t>Then , let </a:t>
                </a:r>
                <a14:m>
                  <m:oMath xmlns:m="http://schemas.openxmlformats.org/officeDocument/2006/math">
                    <m:r>
                      <a:rPr kumimoji="1" lang="en-US" altLang="zh-CN" i="1" dirty="0" smtClean="0">
                        <a:latin typeface="Cambria Math" panose="02040503050406030204" pitchFamily="18" charset="0"/>
                      </a:rPr>
                      <m:t>𝑥</m:t>
                    </m:r>
                    <m:r>
                      <a:rPr kumimoji="1" lang="en-US" altLang="zh-CN" i="1" baseline="-25000" dirty="0" smtClean="0">
                        <a:latin typeface="Cambria Math" panose="02040503050406030204" pitchFamily="18" charset="0"/>
                      </a:rPr>
                      <m:t>𝑖</m:t>
                    </m:r>
                    <m:r>
                      <a:rPr kumimoji="1" lang="en-US" altLang="zh-CN" i="1" dirty="0" smtClean="0">
                        <a:latin typeface="Cambria Math" panose="02040503050406030204" pitchFamily="18" charset="0"/>
                      </a:rPr>
                      <m:t> = </m:t>
                    </m:r>
                    <m:r>
                      <a:rPr kumimoji="1" lang="en-US" altLang="zh-CN" i="1" dirty="0" smtClean="0">
                        <a:latin typeface="Cambria Math" panose="02040503050406030204" pitchFamily="18" charset="0"/>
                      </a:rPr>
                      <m:t>𝑥𝑖</m:t>
                    </m:r>
                    <m:r>
                      <a:rPr kumimoji="1" lang="en-US" altLang="zh-CN" b="0" i="1" dirty="0" smtClean="0">
                        <a:latin typeface="Cambria Math" panose="02040503050406030204" pitchFamily="18" charset="0"/>
                      </a:rPr>
                      <m:t> − </m:t>
                    </m:r>
                    <m:r>
                      <a:rPr kumimoji="1" lang="en-US" altLang="zh-CN" i="1" baseline="-25000" dirty="0" smtClean="0">
                        <a:latin typeface="Cambria Math" panose="02040503050406030204" pitchFamily="18" charset="0"/>
                      </a:rPr>
                      <m:t>  </m:t>
                    </m:r>
                    <m:r>
                      <a:rPr kumimoji="1" lang="en-US" altLang="zh-CN" i="1" dirty="0" err="1" smtClean="0">
                        <a:latin typeface="Cambria Math" panose="02040503050406030204" pitchFamily="18" charset="0"/>
                      </a:rPr>
                      <m:t>𝑥</m:t>
                    </m:r>
                    <m:r>
                      <a:rPr kumimoji="1" lang="en-US" altLang="zh-CN" i="1" baseline="-25000" dirty="0" err="1" smtClean="0">
                        <a:latin typeface="Cambria Math" panose="02040503050406030204" pitchFamily="18" charset="0"/>
                      </a:rPr>
                      <m:t>𝑚𝑎𝑥</m:t>
                    </m:r>
                  </m:oMath>
                </a14:m>
                <a:r>
                  <a:rPr kumimoji="1" lang="en-US" altLang="zh-CN" dirty="0"/>
                  <a:t>, then calculate the </a:t>
                </a:r>
                <a:r>
                  <a:rPr kumimoji="1" lang="en-US" altLang="zh-CN" dirty="0" err="1"/>
                  <a:t>softmax</a:t>
                </a:r>
                <a:r>
                  <a:rPr kumimoji="1" lang="en-US" altLang="zh-CN" dirty="0"/>
                  <a:t> </a:t>
                </a:r>
              </a:p>
              <a:p>
                <a:r>
                  <a:rPr kumimoji="1" lang="en-US" altLang="zh-CN" dirty="0"/>
                  <a:t>Question: how many HBM accesses? Not so hard to see: </a:t>
                </a:r>
                <a:endParaRPr kumimoji="1" lang="zh-CN" altLang="en-US" dirty="0"/>
              </a:p>
            </p:txBody>
          </p:sp>
        </mc:Choice>
        <mc:Fallback xmlns="">
          <p:sp>
            <p:nvSpPr>
              <p:cNvPr id="3" name="内容占位符 2">
                <a:extLst>
                  <a:ext uri="{FF2B5EF4-FFF2-40B4-BE49-F238E27FC236}">
                    <a16:creationId xmlns:a16="http://schemas.microsoft.com/office/drawing/2014/main" id="{7123A3EF-3615-30B8-9971-CCE4D742B6BD}"/>
                  </a:ext>
                </a:extLst>
              </p:cNvPr>
              <p:cNvSpPr>
                <a:spLocks noGrp="1" noRot="1" noChangeAspect="1" noMove="1" noResize="1" noEditPoints="1" noAdjustHandles="1" noChangeArrowheads="1" noChangeShapeType="1" noTextEdit="1"/>
              </p:cNvSpPr>
              <p:nvPr>
                <p:ph idx="1"/>
              </p:nvPr>
            </p:nvSpPr>
            <p:spPr>
              <a:blipFill>
                <a:blip r:embed="rId3"/>
                <a:stretch>
                  <a:fillRect l="-772" t="-336" r="-2006"/>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A1153C4A-F1F0-0487-B413-BB09D2DCD819}"/>
              </a:ext>
            </a:extLst>
          </p:cNvPr>
          <p:cNvSpPr>
            <a:spLocks noGrp="1"/>
          </p:cNvSpPr>
          <p:nvPr>
            <p:ph type="sldNum" sz="quarter" idx="12"/>
          </p:nvPr>
        </p:nvSpPr>
        <p:spPr/>
        <p:txBody>
          <a:bodyPr/>
          <a:lstStyle/>
          <a:p>
            <a:fld id="{ADE361C3-C043-4A6E-BDCE-8DA1E7D90A3B}" type="slidenum">
              <a:rPr lang="zh-CN" altLang="en-US" smtClean="0"/>
              <a:pPr/>
              <a:t>9</a:t>
            </a:fld>
            <a:endParaRPr lang="zh-CN" altLang="en-US" dirty="0"/>
          </a:p>
        </p:txBody>
      </p:sp>
      <p:grpSp>
        <p:nvGrpSpPr>
          <p:cNvPr id="5" name="组合 4">
            <a:extLst>
              <a:ext uri="{FF2B5EF4-FFF2-40B4-BE49-F238E27FC236}">
                <a16:creationId xmlns:a16="http://schemas.microsoft.com/office/drawing/2014/main" id="{8318C736-651E-3A84-B75E-C07D8A7D9690}"/>
              </a:ext>
            </a:extLst>
          </p:cNvPr>
          <p:cNvGrpSpPr/>
          <p:nvPr/>
        </p:nvGrpSpPr>
        <p:grpSpPr>
          <a:xfrm>
            <a:off x="4139952" y="4222084"/>
            <a:ext cx="1155888" cy="1155696"/>
            <a:chOff x="7088520" y="3429996"/>
            <a:chExt cx="1155888" cy="1155696"/>
          </a:xfrm>
        </p:grpSpPr>
        <p:sp>
          <p:nvSpPr>
            <p:cNvPr id="6" name="Rectangle 6">
              <a:extLst>
                <a:ext uri="{FF2B5EF4-FFF2-40B4-BE49-F238E27FC236}">
                  <a16:creationId xmlns:a16="http://schemas.microsoft.com/office/drawing/2014/main" id="{27C71586-52CB-D9F4-2FB8-6C2703A2956C}"/>
                </a:ext>
              </a:extLst>
            </p:cNvPr>
            <p:cNvSpPr/>
            <p:nvPr/>
          </p:nvSpPr>
          <p:spPr>
            <a:xfrm>
              <a:off x="7088520"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Rectangle 6">
              <a:extLst>
                <a:ext uri="{FF2B5EF4-FFF2-40B4-BE49-F238E27FC236}">
                  <a16:creationId xmlns:a16="http://schemas.microsoft.com/office/drawing/2014/main" id="{34F56DAA-FDE5-1DC3-A17B-EA3B468D0364}"/>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8" name="Rectangle 6">
              <a:extLst>
                <a:ext uri="{FF2B5EF4-FFF2-40B4-BE49-F238E27FC236}">
                  <a16:creationId xmlns:a16="http://schemas.microsoft.com/office/drawing/2014/main" id="{F8AB80F5-6802-B46E-8C37-D792D68EDC17}"/>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9" name="Rectangle 6">
              <a:extLst>
                <a:ext uri="{FF2B5EF4-FFF2-40B4-BE49-F238E27FC236}">
                  <a16:creationId xmlns:a16="http://schemas.microsoft.com/office/drawing/2014/main" id="{134C57FF-48EF-F3AC-59B9-44C0C33EC966}"/>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0" name="Rectangle 6">
              <a:extLst>
                <a:ext uri="{FF2B5EF4-FFF2-40B4-BE49-F238E27FC236}">
                  <a16:creationId xmlns:a16="http://schemas.microsoft.com/office/drawing/2014/main" id="{2F713665-BAAC-2851-6433-41FD05872860}"/>
                </a:ext>
              </a:extLst>
            </p:cNvPr>
            <p:cNvSpPr/>
            <p:nvPr/>
          </p:nvSpPr>
          <p:spPr>
            <a:xfrm>
              <a:off x="7088520"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1" name="Rectangle 6">
              <a:extLst>
                <a:ext uri="{FF2B5EF4-FFF2-40B4-BE49-F238E27FC236}">
                  <a16:creationId xmlns:a16="http://schemas.microsoft.com/office/drawing/2014/main" id="{B33F6F50-4513-F92C-C6B2-8141E9B1FE42}"/>
                </a:ext>
              </a:extLst>
            </p:cNvPr>
            <p:cNvSpPr/>
            <p:nvPr/>
          </p:nvSpPr>
          <p:spPr>
            <a:xfrm>
              <a:off x="7376744"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Rectangle 6">
              <a:extLst>
                <a:ext uri="{FF2B5EF4-FFF2-40B4-BE49-F238E27FC236}">
                  <a16:creationId xmlns:a16="http://schemas.microsoft.com/office/drawing/2014/main" id="{7D319F62-3150-D7C9-AA48-C686EB450E15}"/>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3" name="Rectangle 6">
              <a:extLst>
                <a:ext uri="{FF2B5EF4-FFF2-40B4-BE49-F238E27FC236}">
                  <a16:creationId xmlns:a16="http://schemas.microsoft.com/office/drawing/2014/main" id="{77A645D8-83BC-996A-2DB9-7828BFB3B432}"/>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4" name="Rectangle 6">
              <a:extLst>
                <a:ext uri="{FF2B5EF4-FFF2-40B4-BE49-F238E27FC236}">
                  <a16:creationId xmlns:a16="http://schemas.microsoft.com/office/drawing/2014/main" id="{5669A852-D857-3C9C-7C60-997F507D395E}"/>
                </a:ext>
              </a:extLst>
            </p:cNvPr>
            <p:cNvSpPr/>
            <p:nvPr/>
          </p:nvSpPr>
          <p:spPr>
            <a:xfrm>
              <a:off x="7088520"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5" name="Rectangle 6">
              <a:extLst>
                <a:ext uri="{FF2B5EF4-FFF2-40B4-BE49-F238E27FC236}">
                  <a16:creationId xmlns:a16="http://schemas.microsoft.com/office/drawing/2014/main" id="{A368250F-527A-F35A-41A4-DD94CC6AF401}"/>
                </a:ext>
              </a:extLst>
            </p:cNvPr>
            <p:cNvSpPr/>
            <p:nvPr/>
          </p:nvSpPr>
          <p:spPr>
            <a:xfrm>
              <a:off x="7376744"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6" name="Rectangle 6">
              <a:extLst>
                <a:ext uri="{FF2B5EF4-FFF2-40B4-BE49-F238E27FC236}">
                  <a16:creationId xmlns:a16="http://schemas.microsoft.com/office/drawing/2014/main" id="{CD4590E9-C114-E3C1-FEC1-7BC104FB4B5C}"/>
                </a:ext>
              </a:extLst>
            </p:cNvPr>
            <p:cNvSpPr/>
            <p:nvPr/>
          </p:nvSpPr>
          <p:spPr>
            <a:xfrm>
              <a:off x="7664776"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7" name="Rectangle 6">
              <a:extLst>
                <a:ext uri="{FF2B5EF4-FFF2-40B4-BE49-F238E27FC236}">
                  <a16:creationId xmlns:a16="http://schemas.microsoft.com/office/drawing/2014/main" id="{0434A6FE-9EB9-79C3-DEB4-5AA3E3BF0870}"/>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Rectangle 6">
              <a:extLst>
                <a:ext uri="{FF2B5EF4-FFF2-40B4-BE49-F238E27FC236}">
                  <a16:creationId xmlns:a16="http://schemas.microsoft.com/office/drawing/2014/main" id="{B41E830B-D542-166B-DD3B-5F60D891DEBA}"/>
                </a:ext>
              </a:extLst>
            </p:cNvPr>
            <p:cNvSpPr/>
            <p:nvPr/>
          </p:nvSpPr>
          <p:spPr>
            <a:xfrm>
              <a:off x="7088520"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9" name="Rectangle 6">
              <a:extLst>
                <a:ext uri="{FF2B5EF4-FFF2-40B4-BE49-F238E27FC236}">
                  <a16:creationId xmlns:a16="http://schemas.microsoft.com/office/drawing/2014/main" id="{E7B88617-3EEC-DAD4-37D2-4DBDB8224FF3}"/>
                </a:ext>
              </a:extLst>
            </p:cNvPr>
            <p:cNvSpPr/>
            <p:nvPr/>
          </p:nvSpPr>
          <p:spPr>
            <a:xfrm>
              <a:off x="7376744"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0" name="Rectangle 6">
              <a:extLst>
                <a:ext uri="{FF2B5EF4-FFF2-40B4-BE49-F238E27FC236}">
                  <a16:creationId xmlns:a16="http://schemas.microsoft.com/office/drawing/2014/main" id="{6397FE62-272E-786A-9D14-A3029F755253}"/>
                </a:ext>
              </a:extLst>
            </p:cNvPr>
            <p:cNvSpPr/>
            <p:nvPr/>
          </p:nvSpPr>
          <p:spPr>
            <a:xfrm>
              <a:off x="7664776"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1" name="Rectangle 6">
              <a:extLst>
                <a:ext uri="{FF2B5EF4-FFF2-40B4-BE49-F238E27FC236}">
                  <a16:creationId xmlns:a16="http://schemas.microsoft.com/office/drawing/2014/main" id="{C4F8C669-DD9C-B0E0-7378-A8A0915B4BD8}"/>
                </a:ext>
              </a:extLst>
            </p:cNvPr>
            <p:cNvSpPr/>
            <p:nvPr/>
          </p:nvSpPr>
          <p:spPr>
            <a:xfrm>
              <a:off x="7952808"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22" name="文本框 21">
            <a:extLst>
              <a:ext uri="{FF2B5EF4-FFF2-40B4-BE49-F238E27FC236}">
                <a16:creationId xmlns:a16="http://schemas.microsoft.com/office/drawing/2014/main" id="{5525A86B-43B2-CC36-9157-78709DA71975}"/>
              </a:ext>
            </a:extLst>
          </p:cNvPr>
          <p:cNvSpPr txBox="1"/>
          <p:nvPr/>
        </p:nvSpPr>
        <p:spPr>
          <a:xfrm>
            <a:off x="3059832" y="4726140"/>
            <a:ext cx="2736304" cy="369332"/>
          </a:xfrm>
          <a:prstGeom prst="rect">
            <a:avLst/>
          </a:prstGeom>
          <a:noFill/>
        </p:spPr>
        <p:txBody>
          <a:bodyPr wrap="square">
            <a:spAutoFit/>
          </a:bodyPr>
          <a:lstStyle/>
          <a:p>
            <a:r>
              <a:rPr lang="en-US" altLang="zh-CN" b="1" dirty="0" err="1">
                <a:latin typeface="Lato" panose="020F0502020204030203" pitchFamily="34" charset="0"/>
                <a:cs typeface="Arial" panose="020B0604020202020204" pitchFamily="34" charset="0"/>
              </a:rPr>
              <a:t>Softmax</a:t>
            </a:r>
            <a:r>
              <a:rPr lang="en-US" altLang="zh-CN" b="1" dirty="0">
                <a:latin typeface="Lato" panose="020F0502020204030203" pitchFamily="34" charset="0"/>
                <a:cs typeface="Arial" panose="020B0604020202020204" pitchFamily="34" charset="0"/>
              </a:rPr>
              <a:t>(                             )</a:t>
            </a:r>
            <a:endParaRPr lang="zh-CN" altLang="en-US" baseline="30000" dirty="0"/>
          </a:p>
        </p:txBody>
      </p:sp>
      <p:pic>
        <p:nvPicPr>
          <p:cNvPr id="23" name="Picture 2" descr="softmax | Apple Developer Documentation">
            <a:extLst>
              <a:ext uri="{FF2B5EF4-FFF2-40B4-BE49-F238E27FC236}">
                <a16:creationId xmlns:a16="http://schemas.microsoft.com/office/drawing/2014/main" id="{3E982612-F24D-4DA9-4B58-A5B3597DA8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3239" y="379406"/>
            <a:ext cx="1993522" cy="846088"/>
          </a:xfrm>
          <a:prstGeom prst="rect">
            <a:avLst/>
          </a:prstGeom>
          <a:noFill/>
          <a:extLst>
            <a:ext uri="{909E8E84-426E-40DD-AFC4-6F175D3DCCD1}">
              <a14:hiddenFill xmlns:a14="http://schemas.microsoft.com/office/drawing/2010/main">
                <a:solidFill>
                  <a:srgbClr val="FFFFFF"/>
                </a:solidFill>
              </a14:hiddenFill>
            </a:ext>
          </a:extLst>
        </p:spPr>
      </p:pic>
      <p:sp>
        <p:nvSpPr>
          <p:cNvPr id="24" name="文本框 23">
            <a:extLst>
              <a:ext uri="{FF2B5EF4-FFF2-40B4-BE49-F238E27FC236}">
                <a16:creationId xmlns:a16="http://schemas.microsoft.com/office/drawing/2014/main" id="{1C94823F-9BF3-4520-8027-4F0A41E355EF}"/>
              </a:ext>
            </a:extLst>
          </p:cNvPr>
          <p:cNvSpPr txBox="1"/>
          <p:nvPr/>
        </p:nvSpPr>
        <p:spPr>
          <a:xfrm>
            <a:off x="6804248" y="3649588"/>
            <a:ext cx="936104" cy="369332"/>
          </a:xfrm>
          <a:prstGeom prst="rect">
            <a:avLst/>
          </a:prstGeom>
          <a:noFill/>
        </p:spPr>
        <p:txBody>
          <a:bodyPr wrap="square">
            <a:spAutoFit/>
          </a:bodyPr>
          <a:lstStyle/>
          <a:p>
            <a:r>
              <a:rPr kumimoji="1" lang="en-US" altLang="zh-CN" b="1" dirty="0"/>
              <a:t>O(N</a:t>
            </a:r>
            <a:r>
              <a:rPr kumimoji="1" lang="en-US" altLang="zh-CN" b="1" baseline="30000" dirty="0"/>
              <a:t>2</a:t>
            </a:r>
            <a:r>
              <a:rPr kumimoji="1" lang="en-US" altLang="zh-CN" b="1" dirty="0"/>
              <a:t>)</a:t>
            </a:r>
            <a:endParaRPr lang="zh-CN" altLang="en-US" b="1" dirty="0"/>
          </a:p>
        </p:txBody>
      </p:sp>
      <p:sp>
        <p:nvSpPr>
          <p:cNvPr id="25" name="文本框 24">
            <a:extLst>
              <a:ext uri="{FF2B5EF4-FFF2-40B4-BE49-F238E27FC236}">
                <a16:creationId xmlns:a16="http://schemas.microsoft.com/office/drawing/2014/main" id="{6C606153-B3B3-CD65-41EF-EF6D621C0AB4}"/>
              </a:ext>
            </a:extLst>
          </p:cNvPr>
          <p:cNvSpPr txBox="1"/>
          <p:nvPr/>
        </p:nvSpPr>
        <p:spPr>
          <a:xfrm>
            <a:off x="1962676" y="4716848"/>
            <a:ext cx="1208140"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Weight = </a:t>
            </a:r>
            <a:endParaRPr lang="zh-CN" altLang="en-US" baseline="30000" dirty="0"/>
          </a:p>
        </p:txBody>
      </p:sp>
      <p:grpSp>
        <p:nvGrpSpPr>
          <p:cNvPr id="26" name="组合 25">
            <a:extLst>
              <a:ext uri="{FF2B5EF4-FFF2-40B4-BE49-F238E27FC236}">
                <a16:creationId xmlns:a16="http://schemas.microsoft.com/office/drawing/2014/main" id="{1C1CEE8D-56B0-6FB8-14A3-FC42C90D6097}"/>
              </a:ext>
            </a:extLst>
          </p:cNvPr>
          <p:cNvGrpSpPr/>
          <p:nvPr/>
        </p:nvGrpSpPr>
        <p:grpSpPr>
          <a:xfrm>
            <a:off x="6131974" y="4222084"/>
            <a:ext cx="1155888" cy="1155696"/>
            <a:chOff x="7088520" y="3429996"/>
            <a:chExt cx="1155888" cy="1155696"/>
          </a:xfrm>
        </p:grpSpPr>
        <p:sp>
          <p:nvSpPr>
            <p:cNvPr id="27" name="Rectangle 6">
              <a:extLst>
                <a:ext uri="{FF2B5EF4-FFF2-40B4-BE49-F238E27FC236}">
                  <a16:creationId xmlns:a16="http://schemas.microsoft.com/office/drawing/2014/main" id="{85E5127A-AC60-F9AC-B08B-0A3341AEBE6D}"/>
                </a:ext>
              </a:extLst>
            </p:cNvPr>
            <p:cNvSpPr/>
            <p:nvPr/>
          </p:nvSpPr>
          <p:spPr>
            <a:xfrm>
              <a:off x="7088520" y="3429996"/>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8" name="Rectangle 6">
              <a:extLst>
                <a:ext uri="{FF2B5EF4-FFF2-40B4-BE49-F238E27FC236}">
                  <a16:creationId xmlns:a16="http://schemas.microsoft.com/office/drawing/2014/main" id="{BE48ABB4-C16E-A89A-6613-54000130C3E4}"/>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9" name="Rectangle 6">
              <a:extLst>
                <a:ext uri="{FF2B5EF4-FFF2-40B4-BE49-F238E27FC236}">
                  <a16:creationId xmlns:a16="http://schemas.microsoft.com/office/drawing/2014/main" id="{98C0D44D-A460-A35F-C623-EF5E1737E550}"/>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0" name="Rectangle 6">
              <a:extLst>
                <a:ext uri="{FF2B5EF4-FFF2-40B4-BE49-F238E27FC236}">
                  <a16:creationId xmlns:a16="http://schemas.microsoft.com/office/drawing/2014/main" id="{989B3CEB-C72E-7673-1410-1FC9C261CD07}"/>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1" name="Rectangle 6">
              <a:extLst>
                <a:ext uri="{FF2B5EF4-FFF2-40B4-BE49-F238E27FC236}">
                  <a16:creationId xmlns:a16="http://schemas.microsoft.com/office/drawing/2014/main" id="{C5B266F5-3BBD-455E-FF23-8E57492B7DC3}"/>
                </a:ext>
              </a:extLst>
            </p:cNvPr>
            <p:cNvSpPr/>
            <p:nvPr/>
          </p:nvSpPr>
          <p:spPr>
            <a:xfrm>
              <a:off x="7088520"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2" name="Rectangle 6">
              <a:extLst>
                <a:ext uri="{FF2B5EF4-FFF2-40B4-BE49-F238E27FC236}">
                  <a16:creationId xmlns:a16="http://schemas.microsoft.com/office/drawing/2014/main" id="{E8613BE8-8D0D-7F6A-D30E-66C3B045BE4D}"/>
                </a:ext>
              </a:extLst>
            </p:cNvPr>
            <p:cNvSpPr/>
            <p:nvPr/>
          </p:nvSpPr>
          <p:spPr>
            <a:xfrm>
              <a:off x="7376744"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3" name="Rectangle 6">
              <a:extLst>
                <a:ext uri="{FF2B5EF4-FFF2-40B4-BE49-F238E27FC236}">
                  <a16:creationId xmlns:a16="http://schemas.microsoft.com/office/drawing/2014/main" id="{62D71AA8-A719-1227-3FB4-173B82D108A8}"/>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4" name="Rectangle 6">
              <a:extLst>
                <a:ext uri="{FF2B5EF4-FFF2-40B4-BE49-F238E27FC236}">
                  <a16:creationId xmlns:a16="http://schemas.microsoft.com/office/drawing/2014/main" id="{F6106C55-81F8-F6E4-EF26-A773398A76FA}"/>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5" name="Rectangle 6">
              <a:extLst>
                <a:ext uri="{FF2B5EF4-FFF2-40B4-BE49-F238E27FC236}">
                  <a16:creationId xmlns:a16="http://schemas.microsoft.com/office/drawing/2014/main" id="{ACA3A3E6-0FFC-0341-0359-990E24DBF28A}"/>
                </a:ext>
              </a:extLst>
            </p:cNvPr>
            <p:cNvSpPr/>
            <p:nvPr/>
          </p:nvSpPr>
          <p:spPr>
            <a:xfrm>
              <a:off x="7088520"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6" name="Rectangle 6">
              <a:extLst>
                <a:ext uri="{FF2B5EF4-FFF2-40B4-BE49-F238E27FC236}">
                  <a16:creationId xmlns:a16="http://schemas.microsoft.com/office/drawing/2014/main" id="{7AE07506-231F-5798-E023-6557DF6DDBAF}"/>
                </a:ext>
              </a:extLst>
            </p:cNvPr>
            <p:cNvSpPr/>
            <p:nvPr/>
          </p:nvSpPr>
          <p:spPr>
            <a:xfrm>
              <a:off x="7376744"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7" name="Rectangle 6">
              <a:extLst>
                <a:ext uri="{FF2B5EF4-FFF2-40B4-BE49-F238E27FC236}">
                  <a16:creationId xmlns:a16="http://schemas.microsoft.com/office/drawing/2014/main" id="{28EF2DD5-3618-A720-BA0C-1CA5FC878B8E}"/>
                </a:ext>
              </a:extLst>
            </p:cNvPr>
            <p:cNvSpPr/>
            <p:nvPr/>
          </p:nvSpPr>
          <p:spPr>
            <a:xfrm>
              <a:off x="7664776"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8" name="Rectangle 6">
              <a:extLst>
                <a:ext uri="{FF2B5EF4-FFF2-40B4-BE49-F238E27FC236}">
                  <a16:creationId xmlns:a16="http://schemas.microsoft.com/office/drawing/2014/main" id="{9D9B1995-EE77-6433-5DD0-047EF004B797}"/>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9" name="Rectangle 6">
              <a:extLst>
                <a:ext uri="{FF2B5EF4-FFF2-40B4-BE49-F238E27FC236}">
                  <a16:creationId xmlns:a16="http://schemas.microsoft.com/office/drawing/2014/main" id="{AD609848-06A2-2109-13B3-B6CC6270FD61}"/>
                </a:ext>
              </a:extLst>
            </p:cNvPr>
            <p:cNvSpPr/>
            <p:nvPr/>
          </p:nvSpPr>
          <p:spPr>
            <a:xfrm>
              <a:off x="7088520"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0" name="Rectangle 6">
              <a:extLst>
                <a:ext uri="{FF2B5EF4-FFF2-40B4-BE49-F238E27FC236}">
                  <a16:creationId xmlns:a16="http://schemas.microsoft.com/office/drawing/2014/main" id="{E783F078-1385-B6BA-3527-9CAC2AC9E034}"/>
                </a:ext>
              </a:extLst>
            </p:cNvPr>
            <p:cNvSpPr/>
            <p:nvPr/>
          </p:nvSpPr>
          <p:spPr>
            <a:xfrm>
              <a:off x="7376744"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1" name="Rectangle 6">
              <a:extLst>
                <a:ext uri="{FF2B5EF4-FFF2-40B4-BE49-F238E27FC236}">
                  <a16:creationId xmlns:a16="http://schemas.microsoft.com/office/drawing/2014/main" id="{E2A46295-3B77-6BB5-C7E9-3AFDAA6DA7ED}"/>
                </a:ext>
              </a:extLst>
            </p:cNvPr>
            <p:cNvSpPr/>
            <p:nvPr/>
          </p:nvSpPr>
          <p:spPr>
            <a:xfrm>
              <a:off x="7664776"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2" name="Rectangle 6">
              <a:extLst>
                <a:ext uri="{FF2B5EF4-FFF2-40B4-BE49-F238E27FC236}">
                  <a16:creationId xmlns:a16="http://schemas.microsoft.com/office/drawing/2014/main" id="{A7130EF5-6298-EF04-7C6D-EA256E31206D}"/>
                </a:ext>
              </a:extLst>
            </p:cNvPr>
            <p:cNvSpPr/>
            <p:nvPr/>
          </p:nvSpPr>
          <p:spPr>
            <a:xfrm>
              <a:off x="7952808"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44" name="文本框 43">
            <a:extLst>
              <a:ext uri="{FF2B5EF4-FFF2-40B4-BE49-F238E27FC236}">
                <a16:creationId xmlns:a16="http://schemas.microsoft.com/office/drawing/2014/main" id="{6435E620-E50F-B2F5-48E9-63D8C3FA8A2C}"/>
              </a:ext>
            </a:extLst>
          </p:cNvPr>
          <p:cNvSpPr txBox="1"/>
          <p:nvPr/>
        </p:nvSpPr>
        <p:spPr>
          <a:xfrm>
            <a:off x="5630960" y="4723770"/>
            <a:ext cx="397023"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spTree>
    <p:extLst>
      <p:ext uri="{BB962C8B-B14F-4D97-AF65-F5344CB8AC3E}">
        <p14:creationId xmlns:p14="http://schemas.microsoft.com/office/powerpoint/2010/main" val="3237357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389392-16FE-136C-990A-FD6876394931}"/>
              </a:ext>
            </a:extLst>
          </p:cNvPr>
          <p:cNvSpPr>
            <a:spLocks noGrp="1"/>
          </p:cNvSpPr>
          <p:nvPr>
            <p:ph type="title"/>
          </p:nvPr>
        </p:nvSpPr>
        <p:spPr/>
        <p:txBody>
          <a:bodyPr/>
          <a:lstStyle/>
          <a:p>
            <a:r>
              <a:rPr kumimoji="1" lang="en-US" altLang="zh-CN" dirty="0"/>
              <a:t>Analysis: Weight X V (still using tiling with </a:t>
            </a:r>
            <a:r>
              <a:rPr kumimoji="1" lang="en-US" altLang="zh-CN" dirty="0" err="1"/>
              <a:t>i,j,k</a:t>
            </a:r>
            <a:r>
              <a:rPr kumimoji="1" lang="en-US" altLang="zh-CN" dirty="0"/>
              <a:t>)</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0310AE35-D101-2335-D9AA-5A651F835481}"/>
                  </a:ext>
                </a:extLst>
              </p:cNvPr>
              <p:cNvSpPr>
                <a:spLocks noGrp="1"/>
              </p:cNvSpPr>
              <p:nvPr>
                <p:ph idx="1"/>
              </p:nvPr>
            </p:nvSpPr>
            <p:spPr>
              <a:xfrm>
                <a:off x="457200" y="1129308"/>
                <a:ext cx="8229600" cy="3138854"/>
              </a:xfrm>
            </p:spPr>
            <p:txBody>
              <a:bodyPr/>
              <a:lstStyle/>
              <a:p>
                <a:r>
                  <a:rPr kumimoji="1" lang="en-US" altLang="zh-CN" dirty="0"/>
                  <a:t>Recall: for matrix multiplication of (N,K) X (K,M), we have</a:t>
                </a:r>
              </a:p>
              <a:p>
                <a:pPr lvl="1"/>
                <a:r>
                  <a:rPr kumimoji="1" lang="en-US" altLang="zh-CN" dirty="0"/>
                  <a:t>The total bytes read is: </a:t>
                </a:r>
                <a14:m>
                  <m:oMath xmlns:m="http://schemas.openxmlformats.org/officeDocument/2006/math">
                    <m:r>
                      <a:rPr kumimoji="1" lang="en-US" altLang="zh-CN" b="0" i="1" smtClean="0">
                        <a:latin typeface="Cambria Math" panose="02040503050406030204" pitchFamily="18" charset="0"/>
                      </a:rPr>
                      <m:t>𝑂</m:t>
                    </m:r>
                    <m:r>
                      <a:rPr kumimoji="1" lang="en-US" altLang="zh-CN" b="0" i="1" smtClean="0">
                        <a:latin typeface="Cambria Math" panose="02040503050406030204" pitchFamily="18" charset="0"/>
                      </a:rPr>
                      <m:t>(</m:t>
                    </m:r>
                    <m:f>
                      <m:fPr>
                        <m:ctrlPr>
                          <a:rPr kumimoji="1" lang="en-US" altLang="zh-CN" b="0" i="1">
                            <a:latin typeface="Cambria Math" panose="02040503050406030204" pitchFamily="18" charset="0"/>
                          </a:rPr>
                        </m:ctrlPr>
                      </m:fPr>
                      <m:num>
                        <m:r>
                          <a:rPr kumimoji="1" lang="en-US" altLang="zh-CN" b="0" i="1">
                            <a:latin typeface="Cambria Math" panose="02040503050406030204" pitchFamily="18" charset="0"/>
                          </a:rPr>
                          <m:t>𝑁</m:t>
                        </m:r>
                        <m:r>
                          <a:rPr kumimoji="1" lang="en-US" altLang="zh-CN" b="0" i="1" smtClean="0">
                            <a:latin typeface="Cambria Math" panose="02040503050406030204" pitchFamily="18" charset="0"/>
                          </a:rPr>
                          <m:t>𝑀𝐾</m:t>
                        </m:r>
                      </m:num>
                      <m:den>
                        <m:r>
                          <a:rPr kumimoji="1" lang="en-US" altLang="zh-CN" b="0" i="1">
                            <a:latin typeface="Cambria Math" panose="02040503050406030204" pitchFamily="18" charset="0"/>
                          </a:rPr>
                          <m:t>𝐵</m:t>
                        </m:r>
                        <m:r>
                          <m:rPr>
                            <m:sty m:val="p"/>
                          </m:rPr>
                          <a:rPr kumimoji="1" lang="en-US" altLang="zh-CN" b="0" i="1">
                            <a:latin typeface="Cambria Math" panose="02040503050406030204" pitchFamily="18" charset="0"/>
                          </a:rPr>
                          <m:t>M</m:t>
                        </m:r>
                      </m:den>
                    </m:f>
                  </m:oMath>
                </a14:m>
                <a:r>
                  <a:rPr kumimoji="1" lang="en-US" altLang="zh-CN" dirty="0"/>
                  <a:t> + </a:t>
                </a:r>
                <a14:m>
                  <m:oMath xmlns:m="http://schemas.openxmlformats.org/officeDocument/2006/math">
                    <m:f>
                      <m:fPr>
                        <m:ctrlPr>
                          <a:rPr kumimoji="1" lang="en-US" altLang="zh-CN" b="0" i="1">
                            <a:latin typeface="Cambria Math" panose="02040503050406030204" pitchFamily="18" charset="0"/>
                          </a:rPr>
                        </m:ctrlPr>
                      </m:fPr>
                      <m:num>
                        <m:r>
                          <a:rPr kumimoji="1" lang="en-US" altLang="zh-CN" b="0" i="1">
                            <a:latin typeface="Cambria Math" panose="02040503050406030204" pitchFamily="18" charset="0"/>
                          </a:rPr>
                          <m:t>𝑁𝑀𝐾</m:t>
                        </m:r>
                      </m:num>
                      <m:den>
                        <m:r>
                          <a:rPr kumimoji="1" lang="en-US" altLang="zh-CN" b="0" i="1">
                            <a:latin typeface="Cambria Math" panose="02040503050406030204" pitchFamily="18" charset="0"/>
                          </a:rPr>
                          <m:t>𝐵</m:t>
                        </m:r>
                        <m:r>
                          <a:rPr kumimoji="1" lang="en-US" altLang="zh-CN" b="0" i="1" smtClean="0">
                            <a:latin typeface="Cambria Math" panose="02040503050406030204" pitchFamily="18" charset="0"/>
                          </a:rPr>
                          <m:t>𝑁</m:t>
                        </m:r>
                      </m:den>
                    </m:f>
                    <m:r>
                      <a:rPr kumimoji="1" lang="en-US" altLang="zh-CN" b="0" i="1" smtClean="0">
                        <a:latin typeface="Cambria Math" panose="02040503050406030204" pitchFamily="18" charset="0"/>
                      </a:rPr>
                      <m:t>)</m:t>
                    </m:r>
                  </m:oMath>
                </a14:m>
                <a:r>
                  <a:rPr kumimoji="1" lang="en-US" altLang="zh-CN" dirty="0"/>
                  <a:t> </a:t>
                </a:r>
              </a:p>
              <a:p>
                <a:pPr lvl="1"/>
                <a:r>
                  <a:rPr kumimoji="1" lang="en-US" altLang="zh-CN" dirty="0"/>
                  <a:t>The total bytes written is: </a:t>
                </a:r>
                <a14:m>
                  <m:oMath xmlns:m="http://schemas.openxmlformats.org/officeDocument/2006/math">
                    <m:r>
                      <a:rPr kumimoji="1" lang="en-US" altLang="zh-CN" b="0" i="1" smtClean="0">
                        <a:latin typeface="Cambria Math" panose="02040503050406030204" pitchFamily="18" charset="0"/>
                      </a:rPr>
                      <m:t>𝑂</m:t>
                    </m:r>
                    <m:r>
                      <a:rPr kumimoji="1" lang="en-US" altLang="zh-CN" b="1" i="0" smtClean="0">
                        <a:latin typeface="Cambria Math" panose="02040503050406030204" pitchFamily="18" charset="0"/>
                      </a:rPr>
                      <m:t>(</m:t>
                    </m:r>
                    <m:r>
                      <a:rPr kumimoji="1" lang="en-US" altLang="zh-CN" b="1" i="0" smtClean="0">
                        <a:latin typeface="Cambria Math" panose="02040503050406030204" pitchFamily="18" charset="0"/>
                      </a:rPr>
                      <m:t>𝐍</m:t>
                    </m:r>
                    <m:r>
                      <a:rPr kumimoji="1" lang="en-US" altLang="zh-CN" b="1" i="1" smtClean="0">
                        <a:latin typeface="Cambria Math" panose="02040503050406030204" pitchFamily="18" charset="0"/>
                        <a:ea typeface="Cambria Math" panose="02040503050406030204" pitchFamily="18" charset="0"/>
                      </a:rPr>
                      <m:t>×</m:t>
                    </m:r>
                    <m:r>
                      <a:rPr kumimoji="1" lang="en-US" altLang="zh-CN" b="1" i="0" smtClean="0">
                        <a:latin typeface="Cambria Math" panose="02040503050406030204" pitchFamily="18" charset="0"/>
                        <a:ea typeface="Cambria Math" panose="02040503050406030204" pitchFamily="18" charset="0"/>
                      </a:rPr>
                      <m:t>𝐌</m:t>
                    </m:r>
                    <m:r>
                      <a:rPr kumimoji="1" lang="en-US" altLang="zh-CN" b="1" i="0" smtClean="0">
                        <a:latin typeface="Cambria Math" panose="02040503050406030204" pitchFamily="18" charset="0"/>
                      </a:rPr>
                      <m:t> </m:t>
                    </m:r>
                  </m:oMath>
                </a14:m>
                <a:r>
                  <a:rPr kumimoji="1" lang="en-US" altLang="zh-CN" dirty="0"/>
                  <a:t>)</a:t>
                </a:r>
              </a:p>
              <a:p>
                <a:r>
                  <a:rPr kumimoji="1" lang="en-US" altLang="zh-CN" dirty="0"/>
                  <a:t>We have N = N, K = N, M = d =&gt; O(Nd) + O(</a:t>
                </a:r>
                <a14:m>
                  <m:oMath xmlns:m="http://schemas.openxmlformats.org/officeDocument/2006/math">
                    <m:f>
                      <m:fPr>
                        <m:ctrlPr>
                          <a:rPr kumimoji="1" lang="en-US" altLang="zh-CN" i="1" smtClean="0">
                            <a:latin typeface="Cambria Math" panose="02040503050406030204" pitchFamily="18" charset="0"/>
                          </a:rPr>
                        </m:ctrlPr>
                      </m:fPr>
                      <m:num>
                        <m:r>
                          <a:rPr kumimoji="1" lang="en-US" altLang="zh-CN" b="1" i="1" smtClean="0">
                            <a:latin typeface="Cambria Math" panose="02040503050406030204" pitchFamily="18" charset="0"/>
                          </a:rPr>
                          <m:t>𝑵</m:t>
                        </m:r>
                        <m:r>
                          <a:rPr kumimoji="1" lang="en-US" altLang="zh-CN" b="1" i="1" baseline="30000" smtClean="0">
                            <a:latin typeface="Cambria Math" panose="02040503050406030204" pitchFamily="18" charset="0"/>
                          </a:rPr>
                          <m:t>𝟐</m:t>
                        </m:r>
                        <m:r>
                          <a:rPr kumimoji="1" lang="en-US" altLang="zh-CN" b="1" i="1" smtClean="0">
                            <a:latin typeface="Cambria Math" panose="02040503050406030204" pitchFamily="18" charset="0"/>
                          </a:rPr>
                          <m:t>𝒅</m:t>
                        </m:r>
                      </m:num>
                      <m:den>
                        <m:r>
                          <a:rPr kumimoji="1" lang="en-US" altLang="zh-CN" b="1" i="1" smtClean="0">
                            <a:latin typeface="Cambria Math" panose="02040503050406030204" pitchFamily="18" charset="0"/>
                          </a:rPr>
                          <m:t>𝑩𝑵</m:t>
                        </m:r>
                      </m:den>
                    </m:f>
                    <m:r>
                      <a:rPr kumimoji="1" lang="en-US" altLang="zh-CN" b="1" i="1" smtClean="0">
                        <a:latin typeface="Cambria Math" panose="02040503050406030204" pitchFamily="18" charset="0"/>
                      </a:rPr>
                      <m:t>+</m:t>
                    </m:r>
                    <m:f>
                      <m:fPr>
                        <m:ctrlPr>
                          <a:rPr kumimoji="1" lang="en-US" altLang="zh-CN" b="1" i="1" smtClean="0">
                            <a:latin typeface="Cambria Math" panose="02040503050406030204" pitchFamily="18" charset="0"/>
                          </a:rPr>
                        </m:ctrlPr>
                      </m:fPr>
                      <m:num>
                        <m:r>
                          <a:rPr kumimoji="1" lang="en-US" altLang="zh-CN" b="1" i="1" smtClean="0">
                            <a:latin typeface="Cambria Math" panose="02040503050406030204" pitchFamily="18" charset="0"/>
                          </a:rPr>
                          <m:t>𝑵</m:t>
                        </m:r>
                        <m:r>
                          <a:rPr kumimoji="1" lang="en-US" altLang="zh-CN" b="1" i="1" baseline="30000" smtClean="0">
                            <a:latin typeface="Cambria Math" panose="02040503050406030204" pitchFamily="18" charset="0"/>
                          </a:rPr>
                          <m:t>𝟐</m:t>
                        </m:r>
                        <m:r>
                          <a:rPr kumimoji="1" lang="en-US" altLang="zh-CN" b="1" i="1" smtClean="0">
                            <a:latin typeface="Cambria Math" panose="02040503050406030204" pitchFamily="18" charset="0"/>
                          </a:rPr>
                          <m:t>𝒅</m:t>
                        </m:r>
                      </m:num>
                      <m:den>
                        <m:r>
                          <a:rPr kumimoji="1" lang="en-US" altLang="zh-CN" b="1" i="1" smtClean="0">
                            <a:latin typeface="Cambria Math" panose="02040503050406030204" pitchFamily="18" charset="0"/>
                          </a:rPr>
                          <m:t>𝑩𝒅</m:t>
                        </m:r>
                      </m:den>
                    </m:f>
                    <m:r>
                      <a:rPr kumimoji="1" lang="en-US" altLang="zh-CN" b="1" i="0" smtClean="0">
                        <a:latin typeface="Cambria Math" panose="02040503050406030204" pitchFamily="18" charset="0"/>
                      </a:rPr>
                      <m:t>)</m:t>
                    </m:r>
                  </m:oMath>
                </a14:m>
                <a:r>
                  <a:rPr kumimoji="1" lang="en-US" altLang="zh-CN" dirty="0"/>
                  <a:t> ~= O(N</a:t>
                </a:r>
                <a:r>
                  <a:rPr kumimoji="1" lang="en-US" altLang="zh-CN" baseline="30000" dirty="0"/>
                  <a:t>2</a:t>
                </a:r>
                <a:r>
                  <a:rPr kumimoji="1" lang="en-US" altLang="zh-CN" dirty="0"/>
                  <a:t>)</a:t>
                </a:r>
              </a:p>
              <a:p>
                <a:endParaRPr kumimoji="1" lang="en-US" altLang="zh-CN" dirty="0"/>
              </a:p>
              <a:p>
                <a:endParaRPr kumimoji="1" lang="zh-CN" altLang="en-US" dirty="0"/>
              </a:p>
            </p:txBody>
          </p:sp>
        </mc:Choice>
        <mc:Fallback xmlns="">
          <p:sp>
            <p:nvSpPr>
              <p:cNvPr id="3" name="内容占位符 2">
                <a:extLst>
                  <a:ext uri="{FF2B5EF4-FFF2-40B4-BE49-F238E27FC236}">
                    <a16:creationId xmlns:a16="http://schemas.microsoft.com/office/drawing/2014/main" id="{0310AE35-D101-2335-D9AA-5A651F835481}"/>
                  </a:ext>
                </a:extLst>
              </p:cNvPr>
              <p:cNvSpPr>
                <a:spLocks noGrp="1" noRot="1" noChangeAspect="1" noMove="1" noResize="1" noEditPoints="1" noAdjustHandles="1" noChangeArrowheads="1" noChangeShapeType="1" noTextEdit="1"/>
              </p:cNvSpPr>
              <p:nvPr>
                <p:ph idx="1"/>
              </p:nvPr>
            </p:nvSpPr>
            <p:spPr>
              <a:xfrm>
                <a:off x="457200" y="1129308"/>
                <a:ext cx="8229600" cy="3138854"/>
              </a:xfrm>
              <a:blipFill>
                <a:blip r:embed="rId2"/>
                <a:stretch>
                  <a:fillRect l="-617" t="-403"/>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16562F97-3041-DF64-31AF-5A57619D88BF}"/>
              </a:ext>
            </a:extLst>
          </p:cNvPr>
          <p:cNvSpPr>
            <a:spLocks noGrp="1"/>
          </p:cNvSpPr>
          <p:nvPr>
            <p:ph type="sldNum" sz="quarter" idx="12"/>
          </p:nvPr>
        </p:nvSpPr>
        <p:spPr/>
        <p:txBody>
          <a:bodyPr/>
          <a:lstStyle/>
          <a:p>
            <a:fld id="{ADE361C3-C043-4A6E-BDCE-8DA1E7D90A3B}" type="slidenum">
              <a:rPr lang="zh-CN" altLang="en-US" smtClean="0"/>
              <a:pPr/>
              <a:t>10</a:t>
            </a:fld>
            <a:endParaRPr lang="zh-CN" altLang="en-US" dirty="0"/>
          </a:p>
        </p:txBody>
      </p:sp>
      <p:grpSp>
        <p:nvGrpSpPr>
          <p:cNvPr id="5" name="组合 4">
            <a:extLst>
              <a:ext uri="{FF2B5EF4-FFF2-40B4-BE49-F238E27FC236}">
                <a16:creationId xmlns:a16="http://schemas.microsoft.com/office/drawing/2014/main" id="{19962561-F895-BF0A-C7B6-2EB980A9C810}"/>
              </a:ext>
            </a:extLst>
          </p:cNvPr>
          <p:cNvGrpSpPr/>
          <p:nvPr/>
        </p:nvGrpSpPr>
        <p:grpSpPr>
          <a:xfrm>
            <a:off x="6156374" y="3934856"/>
            <a:ext cx="1155888" cy="1155696"/>
            <a:chOff x="7088520" y="3429996"/>
            <a:chExt cx="1155888" cy="1155696"/>
          </a:xfrm>
        </p:grpSpPr>
        <p:sp>
          <p:nvSpPr>
            <p:cNvPr id="6" name="Rectangle 6">
              <a:extLst>
                <a:ext uri="{FF2B5EF4-FFF2-40B4-BE49-F238E27FC236}">
                  <a16:creationId xmlns:a16="http://schemas.microsoft.com/office/drawing/2014/main" id="{18060471-206E-07E0-CFC3-649E6847526B}"/>
                </a:ext>
              </a:extLst>
            </p:cNvPr>
            <p:cNvSpPr/>
            <p:nvPr/>
          </p:nvSpPr>
          <p:spPr>
            <a:xfrm>
              <a:off x="7088520" y="3429996"/>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Rectangle 6">
              <a:extLst>
                <a:ext uri="{FF2B5EF4-FFF2-40B4-BE49-F238E27FC236}">
                  <a16:creationId xmlns:a16="http://schemas.microsoft.com/office/drawing/2014/main" id="{1911DC7C-7AE5-2562-AD13-081A764B859D}"/>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8" name="Rectangle 6">
              <a:extLst>
                <a:ext uri="{FF2B5EF4-FFF2-40B4-BE49-F238E27FC236}">
                  <a16:creationId xmlns:a16="http://schemas.microsoft.com/office/drawing/2014/main" id="{5611967C-5D9D-C311-B34D-8C6983C5C934}"/>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9" name="Rectangle 6">
              <a:extLst>
                <a:ext uri="{FF2B5EF4-FFF2-40B4-BE49-F238E27FC236}">
                  <a16:creationId xmlns:a16="http://schemas.microsoft.com/office/drawing/2014/main" id="{9A778EB5-139A-9F98-DD72-CE2D9C41BFFF}"/>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0" name="Rectangle 6">
              <a:extLst>
                <a:ext uri="{FF2B5EF4-FFF2-40B4-BE49-F238E27FC236}">
                  <a16:creationId xmlns:a16="http://schemas.microsoft.com/office/drawing/2014/main" id="{7327FCE2-FB4B-7C65-FA17-67CC7D3C0D03}"/>
                </a:ext>
              </a:extLst>
            </p:cNvPr>
            <p:cNvSpPr/>
            <p:nvPr/>
          </p:nvSpPr>
          <p:spPr>
            <a:xfrm>
              <a:off x="7088520"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1" name="Rectangle 6">
              <a:extLst>
                <a:ext uri="{FF2B5EF4-FFF2-40B4-BE49-F238E27FC236}">
                  <a16:creationId xmlns:a16="http://schemas.microsoft.com/office/drawing/2014/main" id="{5BCD8541-629F-03FA-2DF4-3694E3616450}"/>
                </a:ext>
              </a:extLst>
            </p:cNvPr>
            <p:cNvSpPr/>
            <p:nvPr/>
          </p:nvSpPr>
          <p:spPr>
            <a:xfrm>
              <a:off x="7376744"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Rectangle 6">
              <a:extLst>
                <a:ext uri="{FF2B5EF4-FFF2-40B4-BE49-F238E27FC236}">
                  <a16:creationId xmlns:a16="http://schemas.microsoft.com/office/drawing/2014/main" id="{D58921CD-0023-8C2F-2BD2-02ACD7A3D310}"/>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3" name="Rectangle 6">
              <a:extLst>
                <a:ext uri="{FF2B5EF4-FFF2-40B4-BE49-F238E27FC236}">
                  <a16:creationId xmlns:a16="http://schemas.microsoft.com/office/drawing/2014/main" id="{5F61F251-2B43-5D62-6793-FAB9200C4670}"/>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4" name="Rectangle 6">
              <a:extLst>
                <a:ext uri="{FF2B5EF4-FFF2-40B4-BE49-F238E27FC236}">
                  <a16:creationId xmlns:a16="http://schemas.microsoft.com/office/drawing/2014/main" id="{DE332D66-D60B-CA49-E18F-2ADFD25811D9}"/>
                </a:ext>
              </a:extLst>
            </p:cNvPr>
            <p:cNvSpPr/>
            <p:nvPr/>
          </p:nvSpPr>
          <p:spPr>
            <a:xfrm>
              <a:off x="7088520"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5" name="Rectangle 6">
              <a:extLst>
                <a:ext uri="{FF2B5EF4-FFF2-40B4-BE49-F238E27FC236}">
                  <a16:creationId xmlns:a16="http://schemas.microsoft.com/office/drawing/2014/main" id="{F1034A7A-D155-5539-6071-C26AB066A5F6}"/>
                </a:ext>
              </a:extLst>
            </p:cNvPr>
            <p:cNvSpPr/>
            <p:nvPr/>
          </p:nvSpPr>
          <p:spPr>
            <a:xfrm>
              <a:off x="7376744"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6" name="Rectangle 6">
              <a:extLst>
                <a:ext uri="{FF2B5EF4-FFF2-40B4-BE49-F238E27FC236}">
                  <a16:creationId xmlns:a16="http://schemas.microsoft.com/office/drawing/2014/main" id="{81ADD23E-BAE7-9A35-BF3B-D706AACB8E79}"/>
                </a:ext>
              </a:extLst>
            </p:cNvPr>
            <p:cNvSpPr/>
            <p:nvPr/>
          </p:nvSpPr>
          <p:spPr>
            <a:xfrm>
              <a:off x="7664776"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7" name="Rectangle 6">
              <a:extLst>
                <a:ext uri="{FF2B5EF4-FFF2-40B4-BE49-F238E27FC236}">
                  <a16:creationId xmlns:a16="http://schemas.microsoft.com/office/drawing/2014/main" id="{D214D50C-7AA9-D254-BCCB-B913730EC194}"/>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Rectangle 6">
              <a:extLst>
                <a:ext uri="{FF2B5EF4-FFF2-40B4-BE49-F238E27FC236}">
                  <a16:creationId xmlns:a16="http://schemas.microsoft.com/office/drawing/2014/main" id="{ECAEC442-2DC0-75A3-0B65-3EDA0C7DD24D}"/>
                </a:ext>
              </a:extLst>
            </p:cNvPr>
            <p:cNvSpPr/>
            <p:nvPr/>
          </p:nvSpPr>
          <p:spPr>
            <a:xfrm>
              <a:off x="7088520"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9" name="Rectangle 6">
              <a:extLst>
                <a:ext uri="{FF2B5EF4-FFF2-40B4-BE49-F238E27FC236}">
                  <a16:creationId xmlns:a16="http://schemas.microsoft.com/office/drawing/2014/main" id="{1CB36F58-38A0-F135-3530-9B0BF2EA10DE}"/>
                </a:ext>
              </a:extLst>
            </p:cNvPr>
            <p:cNvSpPr/>
            <p:nvPr/>
          </p:nvSpPr>
          <p:spPr>
            <a:xfrm>
              <a:off x="7376744"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0" name="Rectangle 6">
              <a:extLst>
                <a:ext uri="{FF2B5EF4-FFF2-40B4-BE49-F238E27FC236}">
                  <a16:creationId xmlns:a16="http://schemas.microsoft.com/office/drawing/2014/main" id="{3B5B7BF4-BC53-44F4-99F1-03261D071BF8}"/>
                </a:ext>
              </a:extLst>
            </p:cNvPr>
            <p:cNvSpPr/>
            <p:nvPr/>
          </p:nvSpPr>
          <p:spPr>
            <a:xfrm>
              <a:off x="7664776"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1" name="Rectangle 6">
              <a:extLst>
                <a:ext uri="{FF2B5EF4-FFF2-40B4-BE49-F238E27FC236}">
                  <a16:creationId xmlns:a16="http://schemas.microsoft.com/office/drawing/2014/main" id="{A3E5577E-C625-4227-45FB-AD527F534D5E}"/>
                </a:ext>
              </a:extLst>
            </p:cNvPr>
            <p:cNvSpPr/>
            <p:nvPr/>
          </p:nvSpPr>
          <p:spPr>
            <a:xfrm>
              <a:off x="7952808"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22" name="Rectangle 6">
            <a:extLst>
              <a:ext uri="{FF2B5EF4-FFF2-40B4-BE49-F238E27FC236}">
                <a16:creationId xmlns:a16="http://schemas.microsoft.com/office/drawing/2014/main" id="{4D5C7E64-3F10-463C-F330-2ED65D595DB1}"/>
              </a:ext>
            </a:extLst>
          </p:cNvPr>
          <p:cNvSpPr/>
          <p:nvPr/>
        </p:nvSpPr>
        <p:spPr>
          <a:xfrm>
            <a:off x="8028582" y="3937620"/>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3" name="文本框 22">
            <a:extLst>
              <a:ext uri="{FF2B5EF4-FFF2-40B4-BE49-F238E27FC236}">
                <a16:creationId xmlns:a16="http://schemas.microsoft.com/office/drawing/2014/main" id="{247CB99D-3E34-4724-6533-0D013A614AB7}"/>
              </a:ext>
            </a:extLst>
          </p:cNvPr>
          <p:cNvSpPr txBox="1"/>
          <p:nvPr/>
        </p:nvSpPr>
        <p:spPr>
          <a:xfrm>
            <a:off x="8172598" y="4356056"/>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V</a:t>
            </a:r>
            <a:endParaRPr lang="zh-CN" altLang="en-US" dirty="0"/>
          </a:p>
        </p:txBody>
      </p:sp>
      <p:sp>
        <p:nvSpPr>
          <p:cNvPr id="24" name="文本框 23">
            <a:extLst>
              <a:ext uri="{FF2B5EF4-FFF2-40B4-BE49-F238E27FC236}">
                <a16:creationId xmlns:a16="http://schemas.microsoft.com/office/drawing/2014/main" id="{EF929604-44EA-56B1-91BA-3A15427D1764}"/>
              </a:ext>
            </a:extLst>
          </p:cNvPr>
          <p:cNvSpPr txBox="1"/>
          <p:nvPr/>
        </p:nvSpPr>
        <p:spPr>
          <a:xfrm>
            <a:off x="7452518" y="4298400"/>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25" name="文本框 24">
            <a:extLst>
              <a:ext uri="{FF2B5EF4-FFF2-40B4-BE49-F238E27FC236}">
                <a16:creationId xmlns:a16="http://schemas.microsoft.com/office/drawing/2014/main" id="{C9148326-FF03-5FC0-F847-7F1540F116B3}"/>
              </a:ext>
            </a:extLst>
          </p:cNvPr>
          <p:cNvSpPr txBox="1"/>
          <p:nvPr/>
        </p:nvSpPr>
        <p:spPr>
          <a:xfrm>
            <a:off x="5671798" y="4350675"/>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26" name="文本框 25">
            <a:extLst>
              <a:ext uri="{FF2B5EF4-FFF2-40B4-BE49-F238E27FC236}">
                <a16:creationId xmlns:a16="http://schemas.microsoft.com/office/drawing/2014/main" id="{07BB39A5-EA57-9F72-5E6C-D9C20FFABD92}"/>
              </a:ext>
            </a:extLst>
          </p:cNvPr>
          <p:cNvSpPr txBox="1"/>
          <p:nvPr/>
        </p:nvSpPr>
        <p:spPr>
          <a:xfrm>
            <a:off x="8182744" y="3512112"/>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27" name="文本框 26">
            <a:extLst>
              <a:ext uri="{FF2B5EF4-FFF2-40B4-BE49-F238E27FC236}">
                <a16:creationId xmlns:a16="http://schemas.microsoft.com/office/drawing/2014/main" id="{036622BB-0F3A-5162-EE48-E4515F306FA2}"/>
              </a:ext>
            </a:extLst>
          </p:cNvPr>
          <p:cNvSpPr txBox="1"/>
          <p:nvPr/>
        </p:nvSpPr>
        <p:spPr>
          <a:xfrm>
            <a:off x="6553200" y="3527124"/>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28" name="文本框 27">
            <a:extLst>
              <a:ext uri="{FF2B5EF4-FFF2-40B4-BE49-F238E27FC236}">
                <a16:creationId xmlns:a16="http://schemas.microsoft.com/office/drawing/2014/main" id="{4E73B728-5B91-4219-AE74-364F9A69EF6A}"/>
              </a:ext>
            </a:extLst>
          </p:cNvPr>
          <p:cNvSpPr txBox="1"/>
          <p:nvPr/>
        </p:nvSpPr>
        <p:spPr>
          <a:xfrm>
            <a:off x="8748662" y="4350675"/>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Tree>
    <p:extLst>
      <p:ext uri="{BB962C8B-B14F-4D97-AF65-F5344CB8AC3E}">
        <p14:creationId xmlns:p14="http://schemas.microsoft.com/office/powerpoint/2010/main" val="140126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BF7BFE-9D18-E7E3-2CCF-347D5012095B}"/>
              </a:ext>
            </a:extLst>
          </p:cNvPr>
          <p:cNvSpPr>
            <a:spLocks noGrp="1"/>
          </p:cNvSpPr>
          <p:nvPr>
            <p:ph type="title"/>
          </p:nvPr>
        </p:nvSpPr>
        <p:spPr/>
        <p:txBody>
          <a:bodyPr/>
          <a:lstStyle/>
          <a:p>
            <a:r>
              <a:rPr kumimoji="1" lang="en-US" altLang="zh-CN" dirty="0"/>
              <a:t>Summary: memory accessed in attention </a:t>
            </a:r>
            <a:endParaRPr kumimoji="1" lang="zh-CN" altLang="en-US" dirty="0"/>
          </a:p>
        </p:txBody>
      </p:sp>
      <p:sp>
        <p:nvSpPr>
          <p:cNvPr id="3" name="内容占位符 2">
            <a:extLst>
              <a:ext uri="{FF2B5EF4-FFF2-40B4-BE49-F238E27FC236}">
                <a16:creationId xmlns:a16="http://schemas.microsoft.com/office/drawing/2014/main" id="{14966CF9-9BC3-633A-B575-2FC260492BAF}"/>
              </a:ext>
            </a:extLst>
          </p:cNvPr>
          <p:cNvSpPr>
            <a:spLocks noGrp="1"/>
          </p:cNvSpPr>
          <p:nvPr>
            <p:ph idx="1"/>
          </p:nvPr>
        </p:nvSpPr>
        <p:spPr>
          <a:xfrm>
            <a:off x="457200" y="1129308"/>
            <a:ext cx="8229600" cy="2517516"/>
          </a:xfrm>
        </p:spPr>
        <p:txBody>
          <a:bodyPr/>
          <a:lstStyle/>
          <a:p>
            <a:r>
              <a:rPr kumimoji="1" lang="en-US" altLang="zh-CN" dirty="0"/>
              <a:t>Key operators in the basic attention </a:t>
            </a:r>
          </a:p>
          <a:p>
            <a:pPr lvl="1"/>
            <a:r>
              <a:rPr kumimoji="1" lang="en-US" altLang="zh-CN" dirty="0"/>
              <a:t>Matrix multiplications &amp; </a:t>
            </a:r>
            <a:r>
              <a:rPr kumimoji="1" lang="en-US" altLang="zh-CN" dirty="0" err="1"/>
              <a:t>softmax</a:t>
            </a:r>
            <a:r>
              <a:rPr kumimoji="1" lang="en-US" altLang="zh-CN" dirty="0"/>
              <a:t>  </a:t>
            </a:r>
          </a:p>
          <a:p>
            <a:r>
              <a:rPr kumimoji="1" lang="en-US" altLang="zh-CN" dirty="0"/>
              <a:t>Our current analysis shows that the accessed in bytes are </a:t>
            </a:r>
          </a:p>
          <a:p>
            <a:pPr lvl="1"/>
            <a:r>
              <a:rPr kumimoji="1" lang="en-US" altLang="zh-CN" dirty="0"/>
              <a:t>And we have little optimization space if the operators are decoupled </a:t>
            </a:r>
          </a:p>
          <a:p>
            <a:pPr lvl="1"/>
            <a:r>
              <a:rPr kumimoji="1" lang="en-US" altLang="zh-CN" dirty="0"/>
              <a:t>i.e., run each operator one-by-one </a:t>
            </a:r>
          </a:p>
          <a:p>
            <a:pPr lvl="1"/>
            <a:r>
              <a:rPr kumimoji="1" lang="en-US" altLang="zh-CN" dirty="0"/>
              <a:t>Why? Because the </a:t>
            </a:r>
            <a:r>
              <a:rPr kumimoji="1" lang="en-US" altLang="zh-CN" dirty="0" err="1"/>
              <a:t>softmax</a:t>
            </a:r>
            <a:r>
              <a:rPr kumimoji="1" lang="en-US" altLang="zh-CN" dirty="0"/>
              <a:t> operator has little optimization space! </a:t>
            </a:r>
          </a:p>
        </p:txBody>
      </p:sp>
      <p:sp>
        <p:nvSpPr>
          <p:cNvPr id="4" name="灯片编号占位符 3">
            <a:extLst>
              <a:ext uri="{FF2B5EF4-FFF2-40B4-BE49-F238E27FC236}">
                <a16:creationId xmlns:a16="http://schemas.microsoft.com/office/drawing/2014/main" id="{30B1D7F1-66D3-B6CC-BB7C-CAB3B3804CB7}"/>
              </a:ext>
            </a:extLst>
          </p:cNvPr>
          <p:cNvSpPr>
            <a:spLocks noGrp="1"/>
          </p:cNvSpPr>
          <p:nvPr>
            <p:ph type="sldNum" sz="quarter" idx="12"/>
          </p:nvPr>
        </p:nvSpPr>
        <p:spPr/>
        <p:txBody>
          <a:bodyPr/>
          <a:lstStyle/>
          <a:p>
            <a:fld id="{ADE361C3-C043-4A6E-BDCE-8DA1E7D90A3B}" type="slidenum">
              <a:rPr lang="zh-CN" altLang="en-US" smtClean="0"/>
              <a:pPr/>
              <a:t>11</a:t>
            </a:fld>
            <a:endParaRPr lang="zh-CN" altLang="en-US" dirty="0"/>
          </a:p>
        </p:txBody>
      </p:sp>
      <p:sp>
        <p:nvSpPr>
          <p:cNvPr id="5" name="Rectangle 6">
            <a:extLst>
              <a:ext uri="{FF2B5EF4-FFF2-40B4-BE49-F238E27FC236}">
                <a16:creationId xmlns:a16="http://schemas.microsoft.com/office/drawing/2014/main" id="{BA97A075-E0C3-4623-06BF-B5AC1250A7C3}"/>
              </a:ext>
            </a:extLst>
          </p:cNvPr>
          <p:cNvSpPr/>
          <p:nvPr/>
        </p:nvSpPr>
        <p:spPr>
          <a:xfrm>
            <a:off x="467544" y="3999752"/>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 name="Rectangle 6">
            <a:extLst>
              <a:ext uri="{FF2B5EF4-FFF2-40B4-BE49-F238E27FC236}">
                <a16:creationId xmlns:a16="http://schemas.microsoft.com/office/drawing/2014/main" id="{C7A08902-A93E-A2C6-CCD9-F0E5B87E4FB3}"/>
              </a:ext>
            </a:extLst>
          </p:cNvPr>
          <p:cNvSpPr/>
          <p:nvPr/>
        </p:nvSpPr>
        <p:spPr>
          <a:xfrm rot="5400000">
            <a:off x="1806927" y="4254421"/>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文本框 6">
            <a:extLst>
              <a:ext uri="{FF2B5EF4-FFF2-40B4-BE49-F238E27FC236}">
                <a16:creationId xmlns:a16="http://schemas.microsoft.com/office/drawing/2014/main" id="{E7852FBB-3BB9-D307-3723-CD4A9D57496F}"/>
              </a:ext>
            </a:extLst>
          </p:cNvPr>
          <p:cNvSpPr txBox="1"/>
          <p:nvPr/>
        </p:nvSpPr>
        <p:spPr>
          <a:xfrm>
            <a:off x="611560" y="4297660"/>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endParaRPr lang="zh-CN" altLang="en-US" dirty="0"/>
          </a:p>
        </p:txBody>
      </p:sp>
      <p:sp>
        <p:nvSpPr>
          <p:cNvPr id="8" name="文本框 7">
            <a:extLst>
              <a:ext uri="{FF2B5EF4-FFF2-40B4-BE49-F238E27FC236}">
                <a16:creationId xmlns:a16="http://schemas.microsoft.com/office/drawing/2014/main" id="{936E4B7C-8E17-B4CB-1AAE-563180FC9AC8}"/>
              </a:ext>
            </a:extLst>
          </p:cNvPr>
          <p:cNvSpPr txBox="1"/>
          <p:nvPr/>
        </p:nvSpPr>
        <p:spPr>
          <a:xfrm>
            <a:off x="1907704" y="4657700"/>
            <a:ext cx="576064"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K</a:t>
            </a:r>
            <a:r>
              <a:rPr lang="en-US" altLang="zh-CN" b="1" baseline="30000" dirty="0">
                <a:latin typeface="Lato" panose="020F0502020204030203" pitchFamily="34" charset="0"/>
                <a:cs typeface="Arial" panose="020B0604020202020204" pitchFamily="34" charset="0"/>
              </a:rPr>
              <a:t>T</a:t>
            </a:r>
            <a:endParaRPr lang="zh-CN" altLang="en-US" baseline="30000" dirty="0"/>
          </a:p>
        </p:txBody>
      </p:sp>
      <p:sp>
        <p:nvSpPr>
          <p:cNvPr id="9" name="文本框 8">
            <a:extLst>
              <a:ext uri="{FF2B5EF4-FFF2-40B4-BE49-F238E27FC236}">
                <a16:creationId xmlns:a16="http://schemas.microsoft.com/office/drawing/2014/main" id="{61DDB63C-1327-48ED-CCDE-FF5F5D9E3145}"/>
              </a:ext>
            </a:extLst>
          </p:cNvPr>
          <p:cNvSpPr txBox="1"/>
          <p:nvPr/>
        </p:nvSpPr>
        <p:spPr>
          <a:xfrm>
            <a:off x="1115616" y="4298400"/>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10" name="组合 9">
            <a:extLst>
              <a:ext uri="{FF2B5EF4-FFF2-40B4-BE49-F238E27FC236}">
                <a16:creationId xmlns:a16="http://schemas.microsoft.com/office/drawing/2014/main" id="{A87E5D2D-BF2F-80FD-DB40-F165220CB04B}"/>
              </a:ext>
            </a:extLst>
          </p:cNvPr>
          <p:cNvGrpSpPr/>
          <p:nvPr/>
        </p:nvGrpSpPr>
        <p:grpSpPr>
          <a:xfrm>
            <a:off x="4139952" y="3937620"/>
            <a:ext cx="1155888" cy="1155696"/>
            <a:chOff x="7088520" y="3429996"/>
            <a:chExt cx="1155888" cy="1155696"/>
          </a:xfrm>
        </p:grpSpPr>
        <p:sp>
          <p:nvSpPr>
            <p:cNvPr id="11" name="Rectangle 6">
              <a:extLst>
                <a:ext uri="{FF2B5EF4-FFF2-40B4-BE49-F238E27FC236}">
                  <a16:creationId xmlns:a16="http://schemas.microsoft.com/office/drawing/2014/main" id="{9F65BD5C-60F5-7E3C-A944-909ACC1A210D}"/>
                </a:ext>
              </a:extLst>
            </p:cNvPr>
            <p:cNvSpPr/>
            <p:nvPr/>
          </p:nvSpPr>
          <p:spPr>
            <a:xfrm>
              <a:off x="7088520"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Rectangle 6">
              <a:extLst>
                <a:ext uri="{FF2B5EF4-FFF2-40B4-BE49-F238E27FC236}">
                  <a16:creationId xmlns:a16="http://schemas.microsoft.com/office/drawing/2014/main" id="{BE97CF6C-6DDA-5EF0-7DD5-8E3E8CA7BE78}"/>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3" name="Rectangle 6">
              <a:extLst>
                <a:ext uri="{FF2B5EF4-FFF2-40B4-BE49-F238E27FC236}">
                  <a16:creationId xmlns:a16="http://schemas.microsoft.com/office/drawing/2014/main" id="{650E5B17-EA9B-39B1-4F63-23FBDFF0F31F}"/>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4" name="Rectangle 6">
              <a:extLst>
                <a:ext uri="{FF2B5EF4-FFF2-40B4-BE49-F238E27FC236}">
                  <a16:creationId xmlns:a16="http://schemas.microsoft.com/office/drawing/2014/main" id="{446B5BBF-5091-086C-0C49-C47A8A93297A}"/>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5" name="Rectangle 6">
              <a:extLst>
                <a:ext uri="{FF2B5EF4-FFF2-40B4-BE49-F238E27FC236}">
                  <a16:creationId xmlns:a16="http://schemas.microsoft.com/office/drawing/2014/main" id="{AE3D8073-560F-598A-EC5B-3BBBE36FD7B6}"/>
                </a:ext>
              </a:extLst>
            </p:cNvPr>
            <p:cNvSpPr/>
            <p:nvPr/>
          </p:nvSpPr>
          <p:spPr>
            <a:xfrm>
              <a:off x="7088520"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6" name="Rectangle 6">
              <a:extLst>
                <a:ext uri="{FF2B5EF4-FFF2-40B4-BE49-F238E27FC236}">
                  <a16:creationId xmlns:a16="http://schemas.microsoft.com/office/drawing/2014/main" id="{0D6F3C95-3BE1-BA79-C37C-6E054E2C162C}"/>
                </a:ext>
              </a:extLst>
            </p:cNvPr>
            <p:cNvSpPr/>
            <p:nvPr/>
          </p:nvSpPr>
          <p:spPr>
            <a:xfrm>
              <a:off x="7376744"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7" name="Rectangle 6">
              <a:extLst>
                <a:ext uri="{FF2B5EF4-FFF2-40B4-BE49-F238E27FC236}">
                  <a16:creationId xmlns:a16="http://schemas.microsoft.com/office/drawing/2014/main" id="{E92B36FC-32BA-7965-6956-7DFA11E619AE}"/>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Rectangle 6">
              <a:extLst>
                <a:ext uri="{FF2B5EF4-FFF2-40B4-BE49-F238E27FC236}">
                  <a16:creationId xmlns:a16="http://schemas.microsoft.com/office/drawing/2014/main" id="{E1A5DC21-C036-277E-616F-9E38C6E87413}"/>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9" name="Rectangle 6">
              <a:extLst>
                <a:ext uri="{FF2B5EF4-FFF2-40B4-BE49-F238E27FC236}">
                  <a16:creationId xmlns:a16="http://schemas.microsoft.com/office/drawing/2014/main" id="{C30E869E-007D-F40A-02CB-D780DA0F051D}"/>
                </a:ext>
              </a:extLst>
            </p:cNvPr>
            <p:cNvSpPr/>
            <p:nvPr/>
          </p:nvSpPr>
          <p:spPr>
            <a:xfrm>
              <a:off x="7088520"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0" name="Rectangle 6">
              <a:extLst>
                <a:ext uri="{FF2B5EF4-FFF2-40B4-BE49-F238E27FC236}">
                  <a16:creationId xmlns:a16="http://schemas.microsoft.com/office/drawing/2014/main" id="{B2C7DCCD-9FB9-8E69-F605-A9BFE1E96C47}"/>
                </a:ext>
              </a:extLst>
            </p:cNvPr>
            <p:cNvSpPr/>
            <p:nvPr/>
          </p:nvSpPr>
          <p:spPr>
            <a:xfrm>
              <a:off x="7376744"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1" name="Rectangle 6">
              <a:extLst>
                <a:ext uri="{FF2B5EF4-FFF2-40B4-BE49-F238E27FC236}">
                  <a16:creationId xmlns:a16="http://schemas.microsoft.com/office/drawing/2014/main" id="{4D3CDAF4-3A1E-0AFA-C632-FC5630C844CA}"/>
                </a:ext>
              </a:extLst>
            </p:cNvPr>
            <p:cNvSpPr/>
            <p:nvPr/>
          </p:nvSpPr>
          <p:spPr>
            <a:xfrm>
              <a:off x="7664776"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2" name="Rectangle 6">
              <a:extLst>
                <a:ext uri="{FF2B5EF4-FFF2-40B4-BE49-F238E27FC236}">
                  <a16:creationId xmlns:a16="http://schemas.microsoft.com/office/drawing/2014/main" id="{54E4F128-C522-07DF-7729-89E8C7F1BC75}"/>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3" name="Rectangle 6">
              <a:extLst>
                <a:ext uri="{FF2B5EF4-FFF2-40B4-BE49-F238E27FC236}">
                  <a16:creationId xmlns:a16="http://schemas.microsoft.com/office/drawing/2014/main" id="{9EC7B39A-E484-5B79-533D-B8DF3C0FD467}"/>
                </a:ext>
              </a:extLst>
            </p:cNvPr>
            <p:cNvSpPr/>
            <p:nvPr/>
          </p:nvSpPr>
          <p:spPr>
            <a:xfrm>
              <a:off x="7088520"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Rectangle 6">
              <a:extLst>
                <a:ext uri="{FF2B5EF4-FFF2-40B4-BE49-F238E27FC236}">
                  <a16:creationId xmlns:a16="http://schemas.microsoft.com/office/drawing/2014/main" id="{EC6AFFCF-AB19-ACE6-F477-9800E8618BB7}"/>
                </a:ext>
              </a:extLst>
            </p:cNvPr>
            <p:cNvSpPr/>
            <p:nvPr/>
          </p:nvSpPr>
          <p:spPr>
            <a:xfrm>
              <a:off x="7376744"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5" name="Rectangle 6">
              <a:extLst>
                <a:ext uri="{FF2B5EF4-FFF2-40B4-BE49-F238E27FC236}">
                  <a16:creationId xmlns:a16="http://schemas.microsoft.com/office/drawing/2014/main" id="{C9C659F8-980C-7FC7-2869-A5E9C9D54280}"/>
                </a:ext>
              </a:extLst>
            </p:cNvPr>
            <p:cNvSpPr/>
            <p:nvPr/>
          </p:nvSpPr>
          <p:spPr>
            <a:xfrm>
              <a:off x="7664776"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6" name="Rectangle 6">
              <a:extLst>
                <a:ext uri="{FF2B5EF4-FFF2-40B4-BE49-F238E27FC236}">
                  <a16:creationId xmlns:a16="http://schemas.microsoft.com/office/drawing/2014/main" id="{1FD19B06-B8F3-02FF-3E30-80D285D799D6}"/>
                </a:ext>
              </a:extLst>
            </p:cNvPr>
            <p:cNvSpPr/>
            <p:nvPr/>
          </p:nvSpPr>
          <p:spPr>
            <a:xfrm>
              <a:off x="7952808"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27" name="文本框 26">
            <a:extLst>
              <a:ext uri="{FF2B5EF4-FFF2-40B4-BE49-F238E27FC236}">
                <a16:creationId xmlns:a16="http://schemas.microsoft.com/office/drawing/2014/main" id="{22092CBA-238F-BAA7-52D1-5E0BABC6034E}"/>
              </a:ext>
            </a:extLst>
          </p:cNvPr>
          <p:cNvSpPr txBox="1"/>
          <p:nvPr/>
        </p:nvSpPr>
        <p:spPr>
          <a:xfrm>
            <a:off x="3059832" y="4441676"/>
            <a:ext cx="2736304" cy="369332"/>
          </a:xfrm>
          <a:prstGeom prst="rect">
            <a:avLst/>
          </a:prstGeom>
          <a:noFill/>
        </p:spPr>
        <p:txBody>
          <a:bodyPr wrap="square">
            <a:spAutoFit/>
          </a:bodyPr>
          <a:lstStyle/>
          <a:p>
            <a:r>
              <a:rPr lang="en-US" altLang="zh-CN" b="1" dirty="0" err="1">
                <a:latin typeface="Lato" panose="020F0502020204030203" pitchFamily="34" charset="0"/>
                <a:cs typeface="Arial" panose="020B0604020202020204" pitchFamily="34" charset="0"/>
              </a:rPr>
              <a:t>Softmax</a:t>
            </a:r>
            <a:r>
              <a:rPr lang="en-US" altLang="zh-CN" b="1" dirty="0">
                <a:latin typeface="Lato" panose="020F0502020204030203" pitchFamily="34" charset="0"/>
                <a:cs typeface="Arial" panose="020B0604020202020204" pitchFamily="34" charset="0"/>
              </a:rPr>
              <a:t>(                             )</a:t>
            </a:r>
            <a:endParaRPr lang="zh-CN" altLang="en-US" baseline="30000" dirty="0"/>
          </a:p>
        </p:txBody>
      </p:sp>
      <p:grpSp>
        <p:nvGrpSpPr>
          <p:cNvPr id="28" name="组合 27">
            <a:extLst>
              <a:ext uri="{FF2B5EF4-FFF2-40B4-BE49-F238E27FC236}">
                <a16:creationId xmlns:a16="http://schemas.microsoft.com/office/drawing/2014/main" id="{783DB173-DC91-7DCC-AB18-A33F57417400}"/>
              </a:ext>
            </a:extLst>
          </p:cNvPr>
          <p:cNvGrpSpPr/>
          <p:nvPr/>
        </p:nvGrpSpPr>
        <p:grpSpPr>
          <a:xfrm>
            <a:off x="6156374" y="3934856"/>
            <a:ext cx="1155888" cy="1155696"/>
            <a:chOff x="7088520" y="3429996"/>
            <a:chExt cx="1155888" cy="1155696"/>
          </a:xfrm>
        </p:grpSpPr>
        <p:sp>
          <p:nvSpPr>
            <p:cNvPr id="29" name="Rectangle 6">
              <a:extLst>
                <a:ext uri="{FF2B5EF4-FFF2-40B4-BE49-F238E27FC236}">
                  <a16:creationId xmlns:a16="http://schemas.microsoft.com/office/drawing/2014/main" id="{07147B25-6256-6503-8640-83EB45F597D1}"/>
                </a:ext>
              </a:extLst>
            </p:cNvPr>
            <p:cNvSpPr/>
            <p:nvPr/>
          </p:nvSpPr>
          <p:spPr>
            <a:xfrm>
              <a:off x="7088520" y="3429996"/>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0" name="Rectangle 6">
              <a:extLst>
                <a:ext uri="{FF2B5EF4-FFF2-40B4-BE49-F238E27FC236}">
                  <a16:creationId xmlns:a16="http://schemas.microsoft.com/office/drawing/2014/main" id="{2432A6CD-CBA2-A9C3-5F82-75B46470C4D0}"/>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1" name="Rectangle 6">
              <a:extLst>
                <a:ext uri="{FF2B5EF4-FFF2-40B4-BE49-F238E27FC236}">
                  <a16:creationId xmlns:a16="http://schemas.microsoft.com/office/drawing/2014/main" id="{6BB6A21D-E36E-1E1F-C8E8-93767BA8F741}"/>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2" name="Rectangle 6">
              <a:extLst>
                <a:ext uri="{FF2B5EF4-FFF2-40B4-BE49-F238E27FC236}">
                  <a16:creationId xmlns:a16="http://schemas.microsoft.com/office/drawing/2014/main" id="{97108919-FF4D-2C88-ADA8-5ACC14F63FAE}"/>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3" name="Rectangle 6">
              <a:extLst>
                <a:ext uri="{FF2B5EF4-FFF2-40B4-BE49-F238E27FC236}">
                  <a16:creationId xmlns:a16="http://schemas.microsoft.com/office/drawing/2014/main" id="{14FD6044-400E-7009-8DB5-28EDB26E8185}"/>
                </a:ext>
              </a:extLst>
            </p:cNvPr>
            <p:cNvSpPr/>
            <p:nvPr/>
          </p:nvSpPr>
          <p:spPr>
            <a:xfrm>
              <a:off x="7088520"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4" name="Rectangle 6">
              <a:extLst>
                <a:ext uri="{FF2B5EF4-FFF2-40B4-BE49-F238E27FC236}">
                  <a16:creationId xmlns:a16="http://schemas.microsoft.com/office/drawing/2014/main" id="{28A0AA23-F0D9-9129-6727-E38B397FED3A}"/>
                </a:ext>
              </a:extLst>
            </p:cNvPr>
            <p:cNvSpPr/>
            <p:nvPr/>
          </p:nvSpPr>
          <p:spPr>
            <a:xfrm>
              <a:off x="7376744" y="3718028"/>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5" name="Rectangle 6">
              <a:extLst>
                <a:ext uri="{FF2B5EF4-FFF2-40B4-BE49-F238E27FC236}">
                  <a16:creationId xmlns:a16="http://schemas.microsoft.com/office/drawing/2014/main" id="{5BA0364B-A973-4BE1-5427-3A0D630997CE}"/>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6" name="Rectangle 6">
              <a:extLst>
                <a:ext uri="{FF2B5EF4-FFF2-40B4-BE49-F238E27FC236}">
                  <a16:creationId xmlns:a16="http://schemas.microsoft.com/office/drawing/2014/main" id="{10389E3D-E68B-FA0C-DBA5-4E949EC444B3}"/>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7" name="Rectangle 6">
              <a:extLst>
                <a:ext uri="{FF2B5EF4-FFF2-40B4-BE49-F238E27FC236}">
                  <a16:creationId xmlns:a16="http://schemas.microsoft.com/office/drawing/2014/main" id="{6A8E86C5-390B-23B5-0FCE-A0C6EEEAD20F}"/>
                </a:ext>
              </a:extLst>
            </p:cNvPr>
            <p:cNvSpPr/>
            <p:nvPr/>
          </p:nvSpPr>
          <p:spPr>
            <a:xfrm>
              <a:off x="7088520"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8" name="Rectangle 6">
              <a:extLst>
                <a:ext uri="{FF2B5EF4-FFF2-40B4-BE49-F238E27FC236}">
                  <a16:creationId xmlns:a16="http://schemas.microsoft.com/office/drawing/2014/main" id="{C936ABB6-D761-BA2E-95B2-47F8708D9C5F}"/>
                </a:ext>
              </a:extLst>
            </p:cNvPr>
            <p:cNvSpPr/>
            <p:nvPr/>
          </p:nvSpPr>
          <p:spPr>
            <a:xfrm>
              <a:off x="7376744"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9" name="Rectangle 6">
              <a:extLst>
                <a:ext uri="{FF2B5EF4-FFF2-40B4-BE49-F238E27FC236}">
                  <a16:creationId xmlns:a16="http://schemas.microsoft.com/office/drawing/2014/main" id="{79E5E5B5-CFAC-EB28-BEF6-F6B0E079F53A}"/>
                </a:ext>
              </a:extLst>
            </p:cNvPr>
            <p:cNvSpPr/>
            <p:nvPr/>
          </p:nvSpPr>
          <p:spPr>
            <a:xfrm>
              <a:off x="7664776" y="4006060"/>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0" name="Rectangle 6">
              <a:extLst>
                <a:ext uri="{FF2B5EF4-FFF2-40B4-BE49-F238E27FC236}">
                  <a16:creationId xmlns:a16="http://schemas.microsoft.com/office/drawing/2014/main" id="{DF30534A-2F0D-7AF6-D11B-E70C9E121E21}"/>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1" name="Rectangle 6">
              <a:extLst>
                <a:ext uri="{FF2B5EF4-FFF2-40B4-BE49-F238E27FC236}">
                  <a16:creationId xmlns:a16="http://schemas.microsoft.com/office/drawing/2014/main" id="{8E59969E-D0C7-A637-AD31-19FD5AEF2690}"/>
                </a:ext>
              </a:extLst>
            </p:cNvPr>
            <p:cNvSpPr/>
            <p:nvPr/>
          </p:nvSpPr>
          <p:spPr>
            <a:xfrm>
              <a:off x="7088520"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2" name="Rectangle 6">
              <a:extLst>
                <a:ext uri="{FF2B5EF4-FFF2-40B4-BE49-F238E27FC236}">
                  <a16:creationId xmlns:a16="http://schemas.microsoft.com/office/drawing/2014/main" id="{A845B95B-5254-E6FE-25FD-39117DFCF214}"/>
                </a:ext>
              </a:extLst>
            </p:cNvPr>
            <p:cNvSpPr/>
            <p:nvPr/>
          </p:nvSpPr>
          <p:spPr>
            <a:xfrm>
              <a:off x="7376744"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3" name="Rectangle 6">
              <a:extLst>
                <a:ext uri="{FF2B5EF4-FFF2-40B4-BE49-F238E27FC236}">
                  <a16:creationId xmlns:a16="http://schemas.microsoft.com/office/drawing/2014/main" id="{3FE16696-5DBE-1CE0-1104-B2E6FFCC7A97}"/>
                </a:ext>
              </a:extLst>
            </p:cNvPr>
            <p:cNvSpPr/>
            <p:nvPr/>
          </p:nvSpPr>
          <p:spPr>
            <a:xfrm>
              <a:off x="7664776"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4" name="Rectangle 6">
              <a:extLst>
                <a:ext uri="{FF2B5EF4-FFF2-40B4-BE49-F238E27FC236}">
                  <a16:creationId xmlns:a16="http://schemas.microsoft.com/office/drawing/2014/main" id="{D82CAF10-E7F6-0421-A632-240A6191C1E2}"/>
                </a:ext>
              </a:extLst>
            </p:cNvPr>
            <p:cNvSpPr/>
            <p:nvPr/>
          </p:nvSpPr>
          <p:spPr>
            <a:xfrm>
              <a:off x="7952808" y="4294092"/>
              <a:ext cx="291600" cy="291600"/>
            </a:xfrm>
            <a:prstGeom prst="rect">
              <a:avLst/>
            </a:prstGeom>
            <a:solidFill>
              <a:srgbClr val="F19ED2">
                <a:alpha val="50000"/>
              </a:srgb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p:sp>
        <p:nvSpPr>
          <p:cNvPr id="45" name="Rectangle 6">
            <a:extLst>
              <a:ext uri="{FF2B5EF4-FFF2-40B4-BE49-F238E27FC236}">
                <a16:creationId xmlns:a16="http://schemas.microsoft.com/office/drawing/2014/main" id="{37E94143-5511-0FA2-0CE6-CFF4CB2AF064}"/>
              </a:ext>
            </a:extLst>
          </p:cNvPr>
          <p:cNvSpPr/>
          <p:nvPr/>
        </p:nvSpPr>
        <p:spPr>
          <a:xfrm>
            <a:off x="8028582" y="3937620"/>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6" name="文本框 45">
            <a:extLst>
              <a:ext uri="{FF2B5EF4-FFF2-40B4-BE49-F238E27FC236}">
                <a16:creationId xmlns:a16="http://schemas.microsoft.com/office/drawing/2014/main" id="{F5C10094-8A83-BC7D-D182-CCF652554615}"/>
              </a:ext>
            </a:extLst>
          </p:cNvPr>
          <p:cNvSpPr txBox="1"/>
          <p:nvPr/>
        </p:nvSpPr>
        <p:spPr>
          <a:xfrm>
            <a:off x="8172598" y="4356056"/>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V</a:t>
            </a:r>
            <a:endParaRPr lang="zh-CN" altLang="en-US" dirty="0"/>
          </a:p>
        </p:txBody>
      </p:sp>
      <p:sp>
        <p:nvSpPr>
          <p:cNvPr id="47" name="文本框 46">
            <a:extLst>
              <a:ext uri="{FF2B5EF4-FFF2-40B4-BE49-F238E27FC236}">
                <a16:creationId xmlns:a16="http://schemas.microsoft.com/office/drawing/2014/main" id="{67FA6C3D-EEE9-D5FB-11AF-AD6BDD70B8AB}"/>
              </a:ext>
            </a:extLst>
          </p:cNvPr>
          <p:cNvSpPr txBox="1"/>
          <p:nvPr/>
        </p:nvSpPr>
        <p:spPr>
          <a:xfrm>
            <a:off x="7452518" y="4298400"/>
            <a:ext cx="432048" cy="430887"/>
          </a:xfrm>
          <a:prstGeom prst="rect">
            <a:avLst/>
          </a:prstGeom>
          <a:noFill/>
        </p:spPr>
        <p:txBody>
          <a:bodyPr wrap="square">
            <a:spAutoFit/>
          </a:bodyPr>
          <a:lstStyle/>
          <a:p>
            <a:pPr algn="ctr"/>
            <a:r>
              <a:rPr lang="en-US" altLang="zh-CN" sz="2200" dirty="0"/>
              <a:t>X</a:t>
            </a:r>
            <a:endParaRPr lang="zh-CN" altLang="en-US" sz="2200" dirty="0"/>
          </a:p>
        </p:txBody>
      </p:sp>
      <p:cxnSp>
        <p:nvCxnSpPr>
          <p:cNvPr id="48" name="直线连接符 47">
            <a:extLst>
              <a:ext uri="{FF2B5EF4-FFF2-40B4-BE49-F238E27FC236}">
                <a16:creationId xmlns:a16="http://schemas.microsoft.com/office/drawing/2014/main" id="{821F1C3F-E8D8-789D-B62F-59AC66B3C27C}"/>
              </a:ext>
            </a:extLst>
          </p:cNvPr>
          <p:cNvCxnSpPr>
            <a:cxnSpLocks/>
          </p:cNvCxnSpPr>
          <p:nvPr/>
        </p:nvCxnSpPr>
        <p:spPr>
          <a:xfrm>
            <a:off x="2987824" y="3865612"/>
            <a:ext cx="0" cy="158417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线连接符 48">
            <a:extLst>
              <a:ext uri="{FF2B5EF4-FFF2-40B4-BE49-F238E27FC236}">
                <a16:creationId xmlns:a16="http://schemas.microsoft.com/office/drawing/2014/main" id="{401D0E01-5313-2940-A49A-02CD2CD8D918}"/>
              </a:ext>
            </a:extLst>
          </p:cNvPr>
          <p:cNvCxnSpPr>
            <a:cxnSpLocks/>
          </p:cNvCxnSpPr>
          <p:nvPr/>
        </p:nvCxnSpPr>
        <p:spPr>
          <a:xfrm>
            <a:off x="5724128" y="3865612"/>
            <a:ext cx="0" cy="158417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文本框 49">
                <a:extLst>
                  <a:ext uri="{FF2B5EF4-FFF2-40B4-BE49-F238E27FC236}">
                    <a16:creationId xmlns:a16="http://schemas.microsoft.com/office/drawing/2014/main" id="{0800C5B1-FE24-639E-4C7F-E7A692CF932C}"/>
                  </a:ext>
                </a:extLst>
              </p:cNvPr>
              <p:cNvSpPr txBox="1"/>
              <p:nvPr/>
            </p:nvSpPr>
            <p:spPr>
              <a:xfrm>
                <a:off x="6882880" y="2029750"/>
                <a:ext cx="936104" cy="369332"/>
              </a:xfrm>
              <a:prstGeom prst="rect">
                <a:avLst/>
              </a:prstGeom>
              <a:noFill/>
            </p:spPr>
            <p:txBody>
              <a:bodyPr wrap="square">
                <a:spAutoFit/>
              </a:bodyPr>
              <a:lstStyle/>
              <a:p>
                <a:r>
                  <a:rPr kumimoji="1" lang="en-US" altLang="zh-CN" b="1" dirty="0"/>
                  <a:t>O(</a:t>
                </a:r>
                <a14:m>
                  <m:oMath xmlns:m="http://schemas.openxmlformats.org/officeDocument/2006/math">
                    <m:r>
                      <a:rPr kumimoji="1" lang="en-US" altLang="zh-CN" b="1" i="1" dirty="0" smtClean="0">
                        <a:latin typeface="Cambria Math" panose="02040503050406030204" pitchFamily="18" charset="0"/>
                      </a:rPr>
                      <m:t>𝑵</m:t>
                    </m:r>
                    <m:r>
                      <a:rPr kumimoji="1" lang="en-US" altLang="zh-CN" b="1" i="1" baseline="30000" dirty="0">
                        <a:latin typeface="Cambria Math" panose="02040503050406030204" pitchFamily="18" charset="0"/>
                      </a:rPr>
                      <m:t>𝟐</m:t>
                    </m:r>
                  </m:oMath>
                </a14:m>
                <a:r>
                  <a:rPr kumimoji="1" lang="en-US" altLang="zh-CN" b="1" dirty="0"/>
                  <a:t>)</a:t>
                </a:r>
                <a:endParaRPr lang="zh-CN" altLang="en-US" b="1" dirty="0"/>
              </a:p>
            </p:txBody>
          </p:sp>
        </mc:Choice>
        <mc:Fallback xmlns="">
          <p:sp>
            <p:nvSpPr>
              <p:cNvPr id="50" name="文本框 49">
                <a:extLst>
                  <a:ext uri="{FF2B5EF4-FFF2-40B4-BE49-F238E27FC236}">
                    <a16:creationId xmlns:a16="http://schemas.microsoft.com/office/drawing/2014/main" id="{0800C5B1-FE24-639E-4C7F-E7A692CF932C}"/>
                  </a:ext>
                </a:extLst>
              </p:cNvPr>
              <p:cNvSpPr txBox="1">
                <a:spLocks noRot="1" noChangeAspect="1" noMove="1" noResize="1" noEditPoints="1" noAdjustHandles="1" noChangeArrowheads="1" noChangeShapeType="1" noTextEdit="1"/>
              </p:cNvSpPr>
              <p:nvPr/>
            </p:nvSpPr>
            <p:spPr>
              <a:xfrm>
                <a:off x="6882880" y="2029750"/>
                <a:ext cx="936104" cy="369332"/>
              </a:xfrm>
              <a:prstGeom prst="rect">
                <a:avLst/>
              </a:prstGeom>
              <a:blipFill>
                <a:blip r:embed="rId2"/>
                <a:stretch>
                  <a:fillRect l="-4000" t="-6452" b="-2258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94607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7B8B8A-61EA-41FC-94D9-365DA468D9DE}"/>
              </a:ext>
            </a:extLst>
          </p:cNvPr>
          <p:cNvSpPr>
            <a:spLocks noGrp="1"/>
          </p:cNvSpPr>
          <p:nvPr>
            <p:ph type="title"/>
          </p:nvPr>
        </p:nvSpPr>
        <p:spPr/>
        <p:txBody>
          <a:bodyPr/>
          <a:lstStyle/>
          <a:p>
            <a:r>
              <a:rPr kumimoji="1" lang="en-US" altLang="zh-CN" dirty="0"/>
              <a:t>Idea: fusing the operators </a:t>
            </a:r>
            <a:endParaRPr kumimoji="1" lang="zh-CN" altLang="en-US" dirty="0"/>
          </a:p>
        </p:txBody>
      </p:sp>
      <p:sp>
        <p:nvSpPr>
          <p:cNvPr id="3" name="内容占位符 2">
            <a:extLst>
              <a:ext uri="{FF2B5EF4-FFF2-40B4-BE49-F238E27FC236}">
                <a16:creationId xmlns:a16="http://schemas.microsoft.com/office/drawing/2014/main" id="{EBF8B987-FB78-CBE1-3891-E6EB0296A080}"/>
              </a:ext>
            </a:extLst>
          </p:cNvPr>
          <p:cNvSpPr>
            <a:spLocks noGrp="1"/>
          </p:cNvSpPr>
          <p:nvPr>
            <p:ph idx="1"/>
          </p:nvPr>
        </p:nvSpPr>
        <p:spPr/>
        <p:txBody>
          <a:bodyPr/>
          <a:lstStyle/>
          <a:p>
            <a:r>
              <a:rPr kumimoji="1" lang="en-US" altLang="zh-CN" dirty="0"/>
              <a:t>Fuse: execute multiple operators together </a:t>
            </a:r>
          </a:p>
          <a:p>
            <a:pPr lvl="1"/>
            <a:r>
              <a:rPr kumimoji="1" lang="en-US" altLang="zh-CN" dirty="0"/>
              <a:t>Can dramatically reduce the memory accessed of the overall computation! </a:t>
            </a:r>
          </a:p>
        </p:txBody>
      </p:sp>
      <p:sp>
        <p:nvSpPr>
          <p:cNvPr id="4" name="灯片编号占位符 3">
            <a:extLst>
              <a:ext uri="{FF2B5EF4-FFF2-40B4-BE49-F238E27FC236}">
                <a16:creationId xmlns:a16="http://schemas.microsoft.com/office/drawing/2014/main" id="{1BF13354-74E2-59AE-13EF-DAA9EF76C9A1}"/>
              </a:ext>
            </a:extLst>
          </p:cNvPr>
          <p:cNvSpPr>
            <a:spLocks noGrp="1"/>
          </p:cNvSpPr>
          <p:nvPr>
            <p:ph type="sldNum" sz="quarter" idx="12"/>
          </p:nvPr>
        </p:nvSpPr>
        <p:spPr/>
        <p:txBody>
          <a:bodyPr/>
          <a:lstStyle/>
          <a:p>
            <a:fld id="{ADE361C3-C043-4A6E-BDCE-8DA1E7D90A3B}" type="slidenum">
              <a:rPr lang="zh-CN" altLang="en-US" smtClean="0"/>
              <a:pPr/>
              <a:t>12</a:t>
            </a:fld>
            <a:endParaRPr lang="zh-CN" altLang="en-US" dirty="0"/>
          </a:p>
        </p:txBody>
      </p:sp>
      <p:pic>
        <p:nvPicPr>
          <p:cNvPr id="5" name="图片 4" descr="图表, 条形图&#10;&#10;描述已自动生成">
            <a:extLst>
              <a:ext uri="{FF2B5EF4-FFF2-40B4-BE49-F238E27FC236}">
                <a16:creationId xmlns:a16="http://schemas.microsoft.com/office/drawing/2014/main" id="{BAD6816C-C12F-E70E-BCFB-87C61D1E9665}"/>
              </a:ext>
            </a:extLst>
          </p:cNvPr>
          <p:cNvPicPr/>
          <p:nvPr/>
        </p:nvPicPr>
        <p:blipFill>
          <a:blip r:embed="rId2">
            <a:extLst>
              <a:ext uri="{28A0092B-C50C-407E-A947-70E740481C1C}">
                <a14:useLocalDpi xmlns:a14="http://schemas.microsoft.com/office/drawing/2010/main" val="0"/>
              </a:ext>
            </a:extLst>
          </a:blip>
          <a:stretch>
            <a:fillRect/>
          </a:stretch>
        </p:blipFill>
        <p:spPr>
          <a:xfrm>
            <a:off x="5364088" y="1913631"/>
            <a:ext cx="3505200" cy="3657600"/>
          </a:xfrm>
          <a:prstGeom prst="rect">
            <a:avLst/>
          </a:prstGeom>
        </p:spPr>
      </p:pic>
      <p:sp>
        <p:nvSpPr>
          <p:cNvPr id="51" name="文本框 50">
            <a:extLst>
              <a:ext uri="{FF2B5EF4-FFF2-40B4-BE49-F238E27FC236}">
                <a16:creationId xmlns:a16="http://schemas.microsoft.com/office/drawing/2014/main" id="{2FCECACC-A353-0AD3-C4CC-15EA491996C1}"/>
              </a:ext>
            </a:extLst>
          </p:cNvPr>
          <p:cNvSpPr txBox="1"/>
          <p:nvPr/>
        </p:nvSpPr>
        <p:spPr>
          <a:xfrm>
            <a:off x="0" y="5438001"/>
            <a:ext cx="6660232" cy="276999"/>
          </a:xfrm>
          <a:prstGeom prst="rect">
            <a:avLst/>
          </a:prstGeom>
          <a:noFill/>
        </p:spPr>
        <p:txBody>
          <a:bodyPr wrap="square">
            <a:spAutoFit/>
          </a:bodyPr>
          <a:lstStyle/>
          <a:p>
            <a:r>
              <a:rPr lang="en-US" altLang="zh-CN" sz="1200" dirty="0">
                <a:latin typeface="Lato" panose="020F0502020204030203" pitchFamily="34" charset="0"/>
                <a:cs typeface="Arial" panose="020B0604020202020204" pitchFamily="34" charset="0"/>
              </a:rPr>
              <a:t>Source: </a:t>
            </a:r>
            <a:r>
              <a:rPr lang="en-US" altLang="zh-CN" sz="1200" dirty="0" err="1">
                <a:latin typeface="Lato" panose="020F0502020204030203" pitchFamily="34" charset="0"/>
                <a:cs typeface="Arial" panose="020B0604020202020204" pitchFamily="34" charset="0"/>
              </a:rPr>
              <a:t>FlashAttention</a:t>
            </a:r>
            <a:r>
              <a:rPr lang="en-US" altLang="zh-CN" sz="1200" dirty="0">
                <a:latin typeface="Lato" panose="020F0502020204030203" pitchFamily="34" charset="0"/>
                <a:cs typeface="Arial" panose="020B0604020202020204" pitchFamily="34" charset="0"/>
              </a:rPr>
              <a:t>: Fast and Memory-Efficient Exact Attention with IO-Awareness, NIPS‘22 </a:t>
            </a:r>
            <a:endParaRPr lang="zh-CN" altLang="en-US" sz="1200" dirty="0"/>
          </a:p>
        </p:txBody>
      </p:sp>
    </p:spTree>
    <p:extLst>
      <p:ext uri="{BB962C8B-B14F-4D97-AF65-F5344CB8AC3E}">
        <p14:creationId xmlns:p14="http://schemas.microsoft.com/office/powerpoint/2010/main" val="3524075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B7A0E7-9468-883E-4FE8-5063EF0BFE56}"/>
              </a:ext>
            </a:extLst>
          </p:cNvPr>
          <p:cNvSpPr>
            <a:spLocks noGrp="1"/>
          </p:cNvSpPr>
          <p:nvPr>
            <p:ph type="title"/>
          </p:nvPr>
        </p:nvSpPr>
        <p:spPr/>
        <p:txBody>
          <a:bodyPr/>
          <a:lstStyle/>
          <a:p>
            <a:r>
              <a:rPr kumimoji="1" lang="en-US" altLang="zh-CN" dirty="0"/>
              <a:t>Step #1: fuse QK</a:t>
            </a:r>
            <a:r>
              <a:rPr kumimoji="1" lang="en-US" altLang="zh-CN" baseline="30000" dirty="0"/>
              <a:t>T</a:t>
            </a:r>
            <a:r>
              <a:rPr kumimoji="1" lang="en-US" altLang="zh-CN" dirty="0"/>
              <a:t>V (let’s forget the </a:t>
            </a:r>
            <a:r>
              <a:rPr kumimoji="1" lang="en-US" altLang="zh-CN" dirty="0" err="1"/>
              <a:t>softmax</a:t>
            </a:r>
            <a:r>
              <a:rPr kumimoji="1" lang="en-US" altLang="zh-CN" dirty="0"/>
              <a:t> for now) </a:t>
            </a:r>
            <a:endParaRPr kumimoji="1" lang="zh-CN" altLang="en-US" dirty="0"/>
          </a:p>
        </p:txBody>
      </p:sp>
      <p:sp>
        <p:nvSpPr>
          <p:cNvPr id="3" name="内容占位符 2">
            <a:extLst>
              <a:ext uri="{FF2B5EF4-FFF2-40B4-BE49-F238E27FC236}">
                <a16:creationId xmlns:a16="http://schemas.microsoft.com/office/drawing/2014/main" id="{DF5E9268-BF93-DC7A-F387-3A079D54D59C}"/>
              </a:ext>
            </a:extLst>
          </p:cNvPr>
          <p:cNvSpPr>
            <a:spLocks noGrp="1"/>
          </p:cNvSpPr>
          <p:nvPr>
            <p:ph idx="1"/>
          </p:nvPr>
        </p:nvSpPr>
        <p:spPr>
          <a:xfrm>
            <a:off x="457200" y="1129308"/>
            <a:ext cx="8229600" cy="2160240"/>
          </a:xfrm>
        </p:spPr>
        <p:txBody>
          <a:bodyPr/>
          <a:lstStyle/>
          <a:p>
            <a:r>
              <a:rPr kumimoji="1" lang="en-US" altLang="zh-CN" dirty="0"/>
              <a:t>It turns out that we can have a very efficient way  of doing multiple matrixes multiplication together</a:t>
            </a:r>
          </a:p>
          <a:p>
            <a:pPr lvl="1"/>
            <a:r>
              <a:rPr kumimoji="1" lang="en-US" altLang="zh-CN" dirty="0"/>
              <a:t>Because the same value can be reused (not needed to be loaded to the HBM and then read it) </a:t>
            </a:r>
            <a:endParaRPr kumimoji="1" lang="zh-CN" altLang="en-US" dirty="0"/>
          </a:p>
        </p:txBody>
      </p:sp>
      <p:sp>
        <p:nvSpPr>
          <p:cNvPr id="4" name="灯片编号占位符 3">
            <a:extLst>
              <a:ext uri="{FF2B5EF4-FFF2-40B4-BE49-F238E27FC236}">
                <a16:creationId xmlns:a16="http://schemas.microsoft.com/office/drawing/2014/main" id="{22791037-0974-64EB-63C8-FF37027EBCC2}"/>
              </a:ext>
            </a:extLst>
          </p:cNvPr>
          <p:cNvSpPr>
            <a:spLocks noGrp="1"/>
          </p:cNvSpPr>
          <p:nvPr>
            <p:ph type="sldNum" sz="quarter" idx="12"/>
          </p:nvPr>
        </p:nvSpPr>
        <p:spPr/>
        <p:txBody>
          <a:bodyPr/>
          <a:lstStyle/>
          <a:p>
            <a:fld id="{ADE361C3-C043-4A6E-BDCE-8DA1E7D90A3B}" type="slidenum">
              <a:rPr lang="zh-CN" altLang="en-US" smtClean="0"/>
              <a:pPr/>
              <a:t>13</a:t>
            </a:fld>
            <a:endParaRPr lang="zh-CN" altLang="en-US" dirty="0"/>
          </a:p>
        </p:txBody>
      </p:sp>
      <p:sp>
        <p:nvSpPr>
          <p:cNvPr id="5" name="Rectangle 6">
            <a:extLst>
              <a:ext uri="{FF2B5EF4-FFF2-40B4-BE49-F238E27FC236}">
                <a16:creationId xmlns:a16="http://schemas.microsoft.com/office/drawing/2014/main" id="{962BD715-EA18-9594-671C-EC9F524B96B0}"/>
              </a:ext>
            </a:extLst>
          </p:cNvPr>
          <p:cNvSpPr/>
          <p:nvPr/>
        </p:nvSpPr>
        <p:spPr>
          <a:xfrm>
            <a:off x="1548543" y="3600017"/>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 name="Rectangle 6">
            <a:extLst>
              <a:ext uri="{FF2B5EF4-FFF2-40B4-BE49-F238E27FC236}">
                <a16:creationId xmlns:a16="http://schemas.microsoft.com/office/drawing/2014/main" id="{0F6B6611-ABB2-5099-5B2C-8EFE17008352}"/>
              </a:ext>
            </a:extLst>
          </p:cNvPr>
          <p:cNvSpPr/>
          <p:nvPr/>
        </p:nvSpPr>
        <p:spPr>
          <a:xfrm rot="5400000">
            <a:off x="2887926" y="3854686"/>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文本框 6">
            <a:extLst>
              <a:ext uri="{FF2B5EF4-FFF2-40B4-BE49-F238E27FC236}">
                <a16:creationId xmlns:a16="http://schemas.microsoft.com/office/drawing/2014/main" id="{CAA86BB2-12F5-1704-0AD3-D740D4F7E2B3}"/>
              </a:ext>
            </a:extLst>
          </p:cNvPr>
          <p:cNvSpPr txBox="1"/>
          <p:nvPr/>
        </p:nvSpPr>
        <p:spPr>
          <a:xfrm>
            <a:off x="1692559" y="3897925"/>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endParaRPr lang="zh-CN" altLang="en-US" dirty="0"/>
          </a:p>
        </p:txBody>
      </p:sp>
      <p:sp>
        <p:nvSpPr>
          <p:cNvPr id="8" name="文本框 7">
            <a:extLst>
              <a:ext uri="{FF2B5EF4-FFF2-40B4-BE49-F238E27FC236}">
                <a16:creationId xmlns:a16="http://schemas.microsoft.com/office/drawing/2014/main" id="{22181A58-059F-570B-3625-AE9365935B51}"/>
              </a:ext>
            </a:extLst>
          </p:cNvPr>
          <p:cNvSpPr txBox="1"/>
          <p:nvPr/>
        </p:nvSpPr>
        <p:spPr>
          <a:xfrm>
            <a:off x="2988703" y="4257965"/>
            <a:ext cx="576064"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K</a:t>
            </a:r>
            <a:r>
              <a:rPr lang="en-US" altLang="zh-CN" b="1" baseline="30000" dirty="0">
                <a:latin typeface="Lato" panose="020F0502020204030203" pitchFamily="34" charset="0"/>
                <a:cs typeface="Arial" panose="020B0604020202020204" pitchFamily="34" charset="0"/>
              </a:rPr>
              <a:t>T</a:t>
            </a:r>
            <a:endParaRPr lang="zh-CN" altLang="en-US" baseline="30000" dirty="0"/>
          </a:p>
        </p:txBody>
      </p:sp>
      <p:sp>
        <p:nvSpPr>
          <p:cNvPr id="9" name="文本框 8">
            <a:extLst>
              <a:ext uri="{FF2B5EF4-FFF2-40B4-BE49-F238E27FC236}">
                <a16:creationId xmlns:a16="http://schemas.microsoft.com/office/drawing/2014/main" id="{FE26F6ED-177F-02D2-01F9-888C3DEA40CD}"/>
              </a:ext>
            </a:extLst>
          </p:cNvPr>
          <p:cNvSpPr txBox="1"/>
          <p:nvPr/>
        </p:nvSpPr>
        <p:spPr>
          <a:xfrm>
            <a:off x="2196615" y="3898665"/>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45" name="Rectangle 6">
            <a:extLst>
              <a:ext uri="{FF2B5EF4-FFF2-40B4-BE49-F238E27FC236}">
                <a16:creationId xmlns:a16="http://schemas.microsoft.com/office/drawing/2014/main" id="{156D6678-7F13-F564-ED63-BEDAC7672894}"/>
              </a:ext>
            </a:extLst>
          </p:cNvPr>
          <p:cNvSpPr/>
          <p:nvPr/>
        </p:nvSpPr>
        <p:spPr>
          <a:xfrm>
            <a:off x="4428863" y="3595621"/>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6" name="文本框 45">
            <a:extLst>
              <a:ext uri="{FF2B5EF4-FFF2-40B4-BE49-F238E27FC236}">
                <a16:creationId xmlns:a16="http://schemas.microsoft.com/office/drawing/2014/main" id="{1A8E7BBD-B056-7A6C-3949-326C2D1FB053}"/>
              </a:ext>
            </a:extLst>
          </p:cNvPr>
          <p:cNvSpPr txBox="1"/>
          <p:nvPr/>
        </p:nvSpPr>
        <p:spPr>
          <a:xfrm>
            <a:off x="4572879" y="4014057"/>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V</a:t>
            </a:r>
            <a:endParaRPr lang="zh-CN" altLang="en-US" dirty="0"/>
          </a:p>
        </p:txBody>
      </p:sp>
      <p:sp>
        <p:nvSpPr>
          <p:cNvPr id="47" name="文本框 46">
            <a:extLst>
              <a:ext uri="{FF2B5EF4-FFF2-40B4-BE49-F238E27FC236}">
                <a16:creationId xmlns:a16="http://schemas.microsoft.com/office/drawing/2014/main" id="{F1D768AF-09EB-05F3-4E99-9ECCBC8F4557}"/>
              </a:ext>
            </a:extLst>
          </p:cNvPr>
          <p:cNvSpPr txBox="1"/>
          <p:nvPr/>
        </p:nvSpPr>
        <p:spPr>
          <a:xfrm>
            <a:off x="3852799" y="3898665"/>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55" name="文本框 54">
            <a:extLst>
              <a:ext uri="{FF2B5EF4-FFF2-40B4-BE49-F238E27FC236}">
                <a16:creationId xmlns:a16="http://schemas.microsoft.com/office/drawing/2014/main" id="{9508319F-E2CF-63DA-E429-57216F5F17E0}"/>
              </a:ext>
            </a:extLst>
          </p:cNvPr>
          <p:cNvSpPr txBox="1"/>
          <p:nvPr/>
        </p:nvSpPr>
        <p:spPr>
          <a:xfrm>
            <a:off x="5364967" y="3969933"/>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sp>
        <p:nvSpPr>
          <p:cNvPr id="56" name="Rectangle 6">
            <a:extLst>
              <a:ext uri="{FF2B5EF4-FFF2-40B4-BE49-F238E27FC236}">
                <a16:creationId xmlns:a16="http://schemas.microsoft.com/office/drawing/2014/main" id="{1B908F74-87EB-023A-D1E6-CC6FBF45C123}"/>
              </a:ext>
            </a:extLst>
          </p:cNvPr>
          <p:cNvSpPr/>
          <p:nvPr/>
        </p:nvSpPr>
        <p:spPr>
          <a:xfrm>
            <a:off x="5905326" y="3606790"/>
            <a:ext cx="647874" cy="1166400"/>
          </a:xfrm>
          <a:prstGeom prst="rect">
            <a:avLst/>
          </a:prstGeom>
          <a:solidFill>
            <a:srgbClr val="91DDC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128298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B5CC84-C822-CBE7-77EF-112777C3698C}"/>
              </a:ext>
            </a:extLst>
          </p:cNvPr>
          <p:cNvSpPr>
            <a:spLocks noGrp="1"/>
          </p:cNvSpPr>
          <p:nvPr>
            <p:ph type="title"/>
          </p:nvPr>
        </p:nvSpPr>
        <p:spPr/>
        <p:txBody>
          <a:bodyPr/>
          <a:lstStyle/>
          <a:p>
            <a:r>
              <a:rPr kumimoji="1" lang="en-US" altLang="zh-CN" dirty="0"/>
              <a:t>Example of reusing </a:t>
            </a:r>
            <a:endParaRPr kumimoji="1" lang="zh-CN" altLang="en-US" dirty="0"/>
          </a:p>
        </p:txBody>
      </p:sp>
      <p:sp>
        <p:nvSpPr>
          <p:cNvPr id="4" name="灯片编号占位符 3">
            <a:extLst>
              <a:ext uri="{FF2B5EF4-FFF2-40B4-BE49-F238E27FC236}">
                <a16:creationId xmlns:a16="http://schemas.microsoft.com/office/drawing/2014/main" id="{FC031ED1-7B69-4980-40F6-A649884A579D}"/>
              </a:ext>
            </a:extLst>
          </p:cNvPr>
          <p:cNvSpPr>
            <a:spLocks noGrp="1"/>
          </p:cNvSpPr>
          <p:nvPr>
            <p:ph type="sldNum" sz="quarter" idx="12"/>
          </p:nvPr>
        </p:nvSpPr>
        <p:spPr/>
        <p:txBody>
          <a:bodyPr/>
          <a:lstStyle/>
          <a:p>
            <a:fld id="{ADE361C3-C043-4A6E-BDCE-8DA1E7D90A3B}" type="slidenum">
              <a:rPr lang="zh-CN" altLang="en-US" smtClean="0"/>
              <a:pPr/>
              <a:t>14</a:t>
            </a:fld>
            <a:endParaRPr lang="zh-CN" altLang="en-US" dirty="0"/>
          </a:p>
        </p:txBody>
      </p:sp>
      <p:sp>
        <p:nvSpPr>
          <p:cNvPr id="5" name="Rectangle 6">
            <a:extLst>
              <a:ext uri="{FF2B5EF4-FFF2-40B4-BE49-F238E27FC236}">
                <a16:creationId xmlns:a16="http://schemas.microsoft.com/office/drawing/2014/main" id="{780E2601-C368-394A-30AA-A36F60FF12A5}"/>
              </a:ext>
            </a:extLst>
          </p:cNvPr>
          <p:cNvSpPr/>
          <p:nvPr/>
        </p:nvSpPr>
        <p:spPr>
          <a:xfrm>
            <a:off x="1548543" y="3772559"/>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 name="Rectangle 6">
            <a:extLst>
              <a:ext uri="{FF2B5EF4-FFF2-40B4-BE49-F238E27FC236}">
                <a16:creationId xmlns:a16="http://schemas.microsoft.com/office/drawing/2014/main" id="{003EF847-AEC6-9C64-B5B6-5C511471DC2F}"/>
              </a:ext>
            </a:extLst>
          </p:cNvPr>
          <p:cNvSpPr/>
          <p:nvPr/>
        </p:nvSpPr>
        <p:spPr>
          <a:xfrm rot="5400000">
            <a:off x="2887926" y="4027228"/>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文本框 6">
            <a:extLst>
              <a:ext uri="{FF2B5EF4-FFF2-40B4-BE49-F238E27FC236}">
                <a16:creationId xmlns:a16="http://schemas.microsoft.com/office/drawing/2014/main" id="{F5FEB3A8-4CB0-2300-C56E-D7EAD94FCB83}"/>
              </a:ext>
            </a:extLst>
          </p:cNvPr>
          <p:cNvSpPr txBox="1"/>
          <p:nvPr/>
        </p:nvSpPr>
        <p:spPr>
          <a:xfrm>
            <a:off x="1692559" y="4070467"/>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endParaRPr lang="zh-CN" altLang="en-US" dirty="0"/>
          </a:p>
        </p:txBody>
      </p:sp>
      <p:sp>
        <p:nvSpPr>
          <p:cNvPr id="8" name="文本框 7">
            <a:extLst>
              <a:ext uri="{FF2B5EF4-FFF2-40B4-BE49-F238E27FC236}">
                <a16:creationId xmlns:a16="http://schemas.microsoft.com/office/drawing/2014/main" id="{EB064504-4574-21D3-C4B5-88813453C925}"/>
              </a:ext>
            </a:extLst>
          </p:cNvPr>
          <p:cNvSpPr txBox="1"/>
          <p:nvPr/>
        </p:nvSpPr>
        <p:spPr>
          <a:xfrm>
            <a:off x="2988703" y="4430507"/>
            <a:ext cx="576064"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K</a:t>
            </a:r>
            <a:r>
              <a:rPr lang="en-US" altLang="zh-CN" b="1" baseline="30000" dirty="0">
                <a:latin typeface="Lato" panose="020F0502020204030203" pitchFamily="34" charset="0"/>
                <a:cs typeface="Arial" panose="020B0604020202020204" pitchFamily="34" charset="0"/>
              </a:rPr>
              <a:t>T</a:t>
            </a:r>
            <a:endParaRPr lang="zh-CN" altLang="en-US" baseline="30000" dirty="0"/>
          </a:p>
        </p:txBody>
      </p:sp>
      <p:sp>
        <p:nvSpPr>
          <p:cNvPr id="9" name="文本框 8">
            <a:extLst>
              <a:ext uri="{FF2B5EF4-FFF2-40B4-BE49-F238E27FC236}">
                <a16:creationId xmlns:a16="http://schemas.microsoft.com/office/drawing/2014/main" id="{9EF70E11-602E-11CE-8AEF-6FEB01DE0776}"/>
              </a:ext>
            </a:extLst>
          </p:cNvPr>
          <p:cNvSpPr txBox="1"/>
          <p:nvPr/>
        </p:nvSpPr>
        <p:spPr>
          <a:xfrm>
            <a:off x="2196615" y="4071207"/>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0" name="Rectangle 6">
            <a:extLst>
              <a:ext uri="{FF2B5EF4-FFF2-40B4-BE49-F238E27FC236}">
                <a16:creationId xmlns:a16="http://schemas.microsoft.com/office/drawing/2014/main" id="{5720FF6E-0B79-8A3E-32CA-87D95D0716CE}"/>
              </a:ext>
            </a:extLst>
          </p:cNvPr>
          <p:cNvSpPr/>
          <p:nvPr/>
        </p:nvSpPr>
        <p:spPr>
          <a:xfrm>
            <a:off x="4428863" y="3768163"/>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1" name="文本框 10">
            <a:extLst>
              <a:ext uri="{FF2B5EF4-FFF2-40B4-BE49-F238E27FC236}">
                <a16:creationId xmlns:a16="http://schemas.microsoft.com/office/drawing/2014/main" id="{616CA71F-2611-7070-3C3A-ABA38C1A3341}"/>
              </a:ext>
            </a:extLst>
          </p:cNvPr>
          <p:cNvSpPr txBox="1"/>
          <p:nvPr/>
        </p:nvSpPr>
        <p:spPr>
          <a:xfrm>
            <a:off x="4572879" y="4186599"/>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V</a:t>
            </a:r>
            <a:endParaRPr lang="zh-CN" altLang="en-US" dirty="0"/>
          </a:p>
        </p:txBody>
      </p:sp>
      <p:sp>
        <p:nvSpPr>
          <p:cNvPr id="12" name="文本框 11">
            <a:extLst>
              <a:ext uri="{FF2B5EF4-FFF2-40B4-BE49-F238E27FC236}">
                <a16:creationId xmlns:a16="http://schemas.microsoft.com/office/drawing/2014/main" id="{473AED92-2CD7-8DF1-4A67-A9B61EFDDD8B}"/>
              </a:ext>
            </a:extLst>
          </p:cNvPr>
          <p:cNvSpPr txBox="1"/>
          <p:nvPr/>
        </p:nvSpPr>
        <p:spPr>
          <a:xfrm>
            <a:off x="3852799" y="4071207"/>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3" name="文本框 12">
            <a:extLst>
              <a:ext uri="{FF2B5EF4-FFF2-40B4-BE49-F238E27FC236}">
                <a16:creationId xmlns:a16="http://schemas.microsoft.com/office/drawing/2014/main" id="{17A32DAE-CD87-8B80-0220-F6814EEA7D91}"/>
              </a:ext>
            </a:extLst>
          </p:cNvPr>
          <p:cNvSpPr txBox="1"/>
          <p:nvPr/>
        </p:nvSpPr>
        <p:spPr>
          <a:xfrm>
            <a:off x="5364967" y="4142475"/>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sp>
        <p:nvSpPr>
          <p:cNvPr id="14" name="Rectangle 6">
            <a:extLst>
              <a:ext uri="{FF2B5EF4-FFF2-40B4-BE49-F238E27FC236}">
                <a16:creationId xmlns:a16="http://schemas.microsoft.com/office/drawing/2014/main" id="{3C360285-4AEE-8304-69D0-3B4C31EB7ADE}"/>
              </a:ext>
            </a:extLst>
          </p:cNvPr>
          <p:cNvSpPr/>
          <p:nvPr/>
        </p:nvSpPr>
        <p:spPr>
          <a:xfrm>
            <a:off x="5905326" y="3779332"/>
            <a:ext cx="647874" cy="1166400"/>
          </a:xfrm>
          <a:prstGeom prst="rect">
            <a:avLst/>
          </a:prstGeom>
          <a:solidFill>
            <a:srgbClr val="91DDC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5" name="文本框 24">
            <a:extLst>
              <a:ext uri="{FF2B5EF4-FFF2-40B4-BE49-F238E27FC236}">
                <a16:creationId xmlns:a16="http://schemas.microsoft.com/office/drawing/2014/main" id="{866F02C1-C61A-6086-698F-08055EFC479E}"/>
              </a:ext>
            </a:extLst>
          </p:cNvPr>
          <p:cNvSpPr txBox="1"/>
          <p:nvPr/>
        </p:nvSpPr>
        <p:spPr>
          <a:xfrm>
            <a:off x="6027509" y="4186599"/>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endParaRPr lang="zh-CN" altLang="en-US" dirty="0"/>
          </a:p>
        </p:txBody>
      </p:sp>
      <p:sp>
        <p:nvSpPr>
          <p:cNvPr id="26" name="Rectangle 6">
            <a:extLst>
              <a:ext uri="{FF2B5EF4-FFF2-40B4-BE49-F238E27FC236}">
                <a16:creationId xmlns:a16="http://schemas.microsoft.com/office/drawing/2014/main" id="{13392BBE-D66F-4FD3-60B0-AB613D03517C}"/>
              </a:ext>
            </a:extLst>
          </p:cNvPr>
          <p:cNvSpPr/>
          <p:nvPr/>
        </p:nvSpPr>
        <p:spPr>
          <a:xfrm>
            <a:off x="5905326" y="3771217"/>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8" name="Rectangle 6">
            <a:extLst>
              <a:ext uri="{FF2B5EF4-FFF2-40B4-BE49-F238E27FC236}">
                <a16:creationId xmlns:a16="http://schemas.microsoft.com/office/drawing/2014/main" id="{1CCA31CC-2613-6EE8-35F9-1027CB82D8B3}"/>
              </a:ext>
            </a:extLst>
          </p:cNvPr>
          <p:cNvSpPr/>
          <p:nvPr/>
        </p:nvSpPr>
        <p:spPr>
          <a:xfrm>
            <a:off x="1548345" y="3766411"/>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9" name="Rectangle 6">
            <a:extLst>
              <a:ext uri="{FF2B5EF4-FFF2-40B4-BE49-F238E27FC236}">
                <a16:creationId xmlns:a16="http://schemas.microsoft.com/office/drawing/2014/main" id="{A6572777-0C04-A945-1F4B-7FF132CCF8C7}"/>
              </a:ext>
            </a:extLst>
          </p:cNvPr>
          <p:cNvSpPr/>
          <p:nvPr/>
        </p:nvSpPr>
        <p:spPr>
          <a:xfrm>
            <a:off x="2633547" y="4294231"/>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1" name="Rectangle 6">
            <a:extLst>
              <a:ext uri="{FF2B5EF4-FFF2-40B4-BE49-F238E27FC236}">
                <a16:creationId xmlns:a16="http://schemas.microsoft.com/office/drawing/2014/main" id="{A4FD82CB-AA23-72B3-FB15-418D0B697525}"/>
              </a:ext>
            </a:extLst>
          </p:cNvPr>
          <p:cNvSpPr/>
          <p:nvPr/>
        </p:nvSpPr>
        <p:spPr>
          <a:xfrm>
            <a:off x="4428863" y="3766411"/>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2" name="文本框 31">
            <a:extLst>
              <a:ext uri="{FF2B5EF4-FFF2-40B4-BE49-F238E27FC236}">
                <a16:creationId xmlns:a16="http://schemas.microsoft.com/office/drawing/2014/main" id="{D3199CEF-2A00-6D86-8E45-6B44FA046B40}"/>
              </a:ext>
            </a:extLst>
          </p:cNvPr>
          <p:cNvSpPr txBox="1"/>
          <p:nvPr/>
        </p:nvSpPr>
        <p:spPr>
          <a:xfrm>
            <a:off x="1099134" y="4153628"/>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33" name="文本框 32">
            <a:extLst>
              <a:ext uri="{FF2B5EF4-FFF2-40B4-BE49-F238E27FC236}">
                <a16:creationId xmlns:a16="http://schemas.microsoft.com/office/drawing/2014/main" id="{41B13979-672F-F014-76F4-BE551B42756F}"/>
              </a:ext>
            </a:extLst>
          </p:cNvPr>
          <p:cNvSpPr txBox="1"/>
          <p:nvPr/>
        </p:nvSpPr>
        <p:spPr>
          <a:xfrm>
            <a:off x="1695779" y="3396397"/>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4" name="文本框 33">
            <a:extLst>
              <a:ext uri="{FF2B5EF4-FFF2-40B4-BE49-F238E27FC236}">
                <a16:creationId xmlns:a16="http://schemas.microsoft.com/office/drawing/2014/main" id="{FD610922-5A22-1186-C8DE-E74B0764D699}"/>
              </a:ext>
            </a:extLst>
          </p:cNvPr>
          <p:cNvSpPr txBox="1"/>
          <p:nvPr/>
        </p:nvSpPr>
        <p:spPr>
          <a:xfrm>
            <a:off x="2327970" y="443824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5" name="文本框 34">
            <a:extLst>
              <a:ext uri="{FF2B5EF4-FFF2-40B4-BE49-F238E27FC236}">
                <a16:creationId xmlns:a16="http://schemas.microsoft.com/office/drawing/2014/main" id="{9D0968CC-F612-A438-712D-F7EA466116CC}"/>
              </a:ext>
            </a:extLst>
          </p:cNvPr>
          <p:cNvSpPr txBox="1"/>
          <p:nvPr/>
        </p:nvSpPr>
        <p:spPr>
          <a:xfrm>
            <a:off x="3040390" y="3885801"/>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36" name="文本框 35">
            <a:extLst>
              <a:ext uri="{FF2B5EF4-FFF2-40B4-BE49-F238E27FC236}">
                <a16:creationId xmlns:a16="http://schemas.microsoft.com/office/drawing/2014/main" id="{9ED3573F-4225-3648-2306-A9A1F4EF1529}"/>
              </a:ext>
            </a:extLst>
          </p:cNvPr>
          <p:cNvSpPr txBox="1"/>
          <p:nvPr/>
        </p:nvSpPr>
        <p:spPr>
          <a:xfrm>
            <a:off x="5147913" y="3885801"/>
            <a:ext cx="504056" cy="369332"/>
          </a:xfrm>
          <a:prstGeom prst="rect">
            <a:avLst/>
          </a:prstGeom>
          <a:noFill/>
        </p:spPr>
        <p:txBody>
          <a:bodyPr wrap="square">
            <a:spAutoFit/>
          </a:bodyPr>
          <a:lstStyle/>
          <a:p>
            <a:r>
              <a:rPr lang="en-US" altLang="zh-CN" i="1">
                <a:solidFill>
                  <a:schemeClr val="tx1"/>
                </a:solidFill>
                <a:latin typeface="Lato" panose="020F0502020204030203" pitchFamily="34" charset="0"/>
                <a:cs typeface="Arial" panose="020B0604020202020204" pitchFamily="34" charset="0"/>
              </a:rPr>
              <a:t>N</a:t>
            </a:r>
            <a:endParaRPr lang="zh-CN" altLang="en-US" dirty="0"/>
          </a:p>
        </p:txBody>
      </p:sp>
      <p:sp>
        <p:nvSpPr>
          <p:cNvPr id="37" name="文本框 36">
            <a:extLst>
              <a:ext uri="{FF2B5EF4-FFF2-40B4-BE49-F238E27FC236}">
                <a16:creationId xmlns:a16="http://schemas.microsoft.com/office/drawing/2014/main" id="{A690A1B6-E301-E62C-3393-93F864413238}"/>
              </a:ext>
            </a:extLst>
          </p:cNvPr>
          <p:cNvSpPr txBox="1"/>
          <p:nvPr/>
        </p:nvSpPr>
        <p:spPr>
          <a:xfrm>
            <a:off x="6815126" y="3885801"/>
            <a:ext cx="504056" cy="369332"/>
          </a:xfrm>
          <a:prstGeom prst="rect">
            <a:avLst/>
          </a:prstGeom>
          <a:noFill/>
        </p:spPr>
        <p:txBody>
          <a:bodyPr wrap="square">
            <a:spAutoFit/>
          </a:bodyPr>
          <a:lstStyle/>
          <a:p>
            <a:r>
              <a:rPr lang="en-US" altLang="zh-CN" i="1">
                <a:solidFill>
                  <a:schemeClr val="tx1"/>
                </a:solidFill>
                <a:latin typeface="Lato" panose="020F0502020204030203" pitchFamily="34" charset="0"/>
                <a:cs typeface="Arial" panose="020B0604020202020204" pitchFamily="34" charset="0"/>
              </a:rPr>
              <a:t>N</a:t>
            </a:r>
            <a:endParaRPr lang="zh-CN" altLang="en-US" dirty="0"/>
          </a:p>
        </p:txBody>
      </p:sp>
      <p:sp>
        <p:nvSpPr>
          <p:cNvPr id="38" name="文本框 37">
            <a:extLst>
              <a:ext uri="{FF2B5EF4-FFF2-40B4-BE49-F238E27FC236}">
                <a16:creationId xmlns:a16="http://schemas.microsoft.com/office/drawing/2014/main" id="{540F25A4-5B2D-BA9D-1D18-5BC5E23E8E58}"/>
              </a:ext>
            </a:extLst>
          </p:cNvPr>
          <p:cNvSpPr txBox="1"/>
          <p:nvPr/>
        </p:nvSpPr>
        <p:spPr>
          <a:xfrm>
            <a:off x="4608269" y="3396203"/>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9" name="文本框 38">
            <a:extLst>
              <a:ext uri="{FF2B5EF4-FFF2-40B4-BE49-F238E27FC236}">
                <a16:creationId xmlns:a16="http://schemas.microsoft.com/office/drawing/2014/main" id="{895AE222-D7E5-14BB-A38F-8464FC6CC580}"/>
              </a:ext>
            </a:extLst>
          </p:cNvPr>
          <p:cNvSpPr txBox="1"/>
          <p:nvPr/>
        </p:nvSpPr>
        <p:spPr>
          <a:xfrm>
            <a:off x="6049324" y="3396203"/>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grpSp>
        <p:nvGrpSpPr>
          <p:cNvPr id="44" name="组合 43">
            <a:extLst>
              <a:ext uri="{FF2B5EF4-FFF2-40B4-BE49-F238E27FC236}">
                <a16:creationId xmlns:a16="http://schemas.microsoft.com/office/drawing/2014/main" id="{4E5F0F0D-21AB-DAC2-6657-78B0A09C2D54}"/>
              </a:ext>
            </a:extLst>
          </p:cNvPr>
          <p:cNvGrpSpPr/>
          <p:nvPr/>
        </p:nvGrpSpPr>
        <p:grpSpPr>
          <a:xfrm>
            <a:off x="1043608" y="1385348"/>
            <a:ext cx="789325" cy="369332"/>
            <a:chOff x="1368622" y="1385348"/>
            <a:chExt cx="789325" cy="369332"/>
          </a:xfrm>
        </p:grpSpPr>
        <p:sp>
          <p:nvSpPr>
            <p:cNvPr id="27" name="Rectangle 6">
              <a:extLst>
                <a:ext uri="{FF2B5EF4-FFF2-40B4-BE49-F238E27FC236}">
                  <a16:creationId xmlns:a16="http://schemas.microsoft.com/office/drawing/2014/main" id="{2C249254-B046-9833-3AE6-E59C0806A7E8}"/>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0" name="文本框 39">
              <a:extLst>
                <a:ext uri="{FF2B5EF4-FFF2-40B4-BE49-F238E27FC236}">
                  <a16:creationId xmlns:a16="http://schemas.microsoft.com/office/drawing/2014/main" id="{F440AD7B-932D-3D5D-ADCD-4F32BC059C8B}"/>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1" name="文本框 40">
            <a:extLst>
              <a:ext uri="{FF2B5EF4-FFF2-40B4-BE49-F238E27FC236}">
                <a16:creationId xmlns:a16="http://schemas.microsoft.com/office/drawing/2014/main" id="{9620D2C7-3D70-125B-F39C-1845AB0F117B}"/>
              </a:ext>
            </a:extLst>
          </p:cNvPr>
          <p:cNvSpPr txBox="1"/>
          <p:nvPr/>
        </p:nvSpPr>
        <p:spPr>
          <a:xfrm>
            <a:off x="1729408" y="1403681"/>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grpSp>
        <p:nvGrpSpPr>
          <p:cNvPr id="45" name="组合 44">
            <a:extLst>
              <a:ext uri="{FF2B5EF4-FFF2-40B4-BE49-F238E27FC236}">
                <a16:creationId xmlns:a16="http://schemas.microsoft.com/office/drawing/2014/main" id="{9B02D45C-CC32-4DE5-84F8-49969CAB58E6}"/>
              </a:ext>
            </a:extLst>
          </p:cNvPr>
          <p:cNvGrpSpPr/>
          <p:nvPr/>
        </p:nvGrpSpPr>
        <p:grpSpPr>
          <a:xfrm>
            <a:off x="2087625" y="1385348"/>
            <a:ext cx="789325" cy="369332"/>
            <a:chOff x="1368622" y="1385348"/>
            <a:chExt cx="789325" cy="369332"/>
          </a:xfrm>
        </p:grpSpPr>
        <p:sp>
          <p:nvSpPr>
            <p:cNvPr id="46" name="Rectangle 6">
              <a:extLst>
                <a:ext uri="{FF2B5EF4-FFF2-40B4-BE49-F238E27FC236}">
                  <a16:creationId xmlns:a16="http://schemas.microsoft.com/office/drawing/2014/main" id="{602B23A5-A845-4ED8-8BF1-A02823EEB425}"/>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7" name="文本框 46">
              <a:extLst>
                <a:ext uri="{FF2B5EF4-FFF2-40B4-BE49-F238E27FC236}">
                  <a16:creationId xmlns:a16="http://schemas.microsoft.com/office/drawing/2014/main" id="{BAB1DF67-B38B-8BE4-E9D6-B351E3F064C1}"/>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8" name="文本框 47">
            <a:extLst>
              <a:ext uri="{FF2B5EF4-FFF2-40B4-BE49-F238E27FC236}">
                <a16:creationId xmlns:a16="http://schemas.microsoft.com/office/drawing/2014/main" id="{09C73D80-7648-C3C4-573B-25D3E42A7423}"/>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49" name="Rectangle 6">
            <a:extLst>
              <a:ext uri="{FF2B5EF4-FFF2-40B4-BE49-F238E27FC236}">
                <a16:creationId xmlns:a16="http://schemas.microsoft.com/office/drawing/2014/main" id="{3F3205C2-EE48-D6ED-9BC5-EACDB9FB2091}"/>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0" name="文本框 49">
            <a:extLst>
              <a:ext uri="{FF2B5EF4-FFF2-40B4-BE49-F238E27FC236}">
                <a16:creationId xmlns:a16="http://schemas.microsoft.com/office/drawing/2014/main" id="{43C3C32E-A482-DBA7-D9C6-AF21E88EF4D0}"/>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sp>
        <p:nvSpPr>
          <p:cNvPr id="51" name="文本框 50">
            <a:extLst>
              <a:ext uri="{FF2B5EF4-FFF2-40B4-BE49-F238E27FC236}">
                <a16:creationId xmlns:a16="http://schemas.microsoft.com/office/drawing/2014/main" id="{396D3CCA-6984-73B2-E66C-D8436A9FC09B}"/>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54" name="组合 53">
            <a:extLst>
              <a:ext uri="{FF2B5EF4-FFF2-40B4-BE49-F238E27FC236}">
                <a16:creationId xmlns:a16="http://schemas.microsoft.com/office/drawing/2014/main" id="{E2AE974A-5403-B173-93EE-279722355A13}"/>
              </a:ext>
            </a:extLst>
          </p:cNvPr>
          <p:cNvGrpSpPr/>
          <p:nvPr/>
        </p:nvGrpSpPr>
        <p:grpSpPr>
          <a:xfrm>
            <a:off x="4069226" y="1385348"/>
            <a:ext cx="789325" cy="369332"/>
            <a:chOff x="1368622" y="1385348"/>
            <a:chExt cx="789325" cy="369332"/>
          </a:xfrm>
        </p:grpSpPr>
        <p:sp>
          <p:nvSpPr>
            <p:cNvPr id="55" name="Rectangle 6">
              <a:extLst>
                <a:ext uri="{FF2B5EF4-FFF2-40B4-BE49-F238E27FC236}">
                  <a16:creationId xmlns:a16="http://schemas.microsoft.com/office/drawing/2014/main" id="{C1010A02-F2BB-3E8A-387C-EF76A9A8D48B}"/>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6" name="文本框 55">
              <a:extLst>
                <a:ext uri="{FF2B5EF4-FFF2-40B4-BE49-F238E27FC236}">
                  <a16:creationId xmlns:a16="http://schemas.microsoft.com/office/drawing/2014/main" id="{8BF3FA5D-FD6F-1EE1-543A-E97DA6FAE4B5}"/>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Tree>
    <p:extLst>
      <p:ext uri="{BB962C8B-B14F-4D97-AF65-F5344CB8AC3E}">
        <p14:creationId xmlns:p14="http://schemas.microsoft.com/office/powerpoint/2010/main" val="126554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B5CC84-C822-CBE7-77EF-112777C3698C}"/>
              </a:ext>
            </a:extLst>
          </p:cNvPr>
          <p:cNvSpPr>
            <a:spLocks noGrp="1"/>
          </p:cNvSpPr>
          <p:nvPr>
            <p:ph type="title"/>
          </p:nvPr>
        </p:nvSpPr>
        <p:spPr/>
        <p:txBody>
          <a:bodyPr/>
          <a:lstStyle/>
          <a:p>
            <a:r>
              <a:rPr kumimoji="1" lang="en-US" altLang="zh-CN" dirty="0"/>
              <a:t>Example of reusing </a:t>
            </a:r>
            <a:endParaRPr kumimoji="1" lang="zh-CN" altLang="en-US" dirty="0"/>
          </a:p>
        </p:txBody>
      </p:sp>
      <p:sp>
        <p:nvSpPr>
          <p:cNvPr id="4" name="灯片编号占位符 3">
            <a:extLst>
              <a:ext uri="{FF2B5EF4-FFF2-40B4-BE49-F238E27FC236}">
                <a16:creationId xmlns:a16="http://schemas.microsoft.com/office/drawing/2014/main" id="{FC031ED1-7B69-4980-40F6-A649884A579D}"/>
              </a:ext>
            </a:extLst>
          </p:cNvPr>
          <p:cNvSpPr>
            <a:spLocks noGrp="1"/>
          </p:cNvSpPr>
          <p:nvPr>
            <p:ph type="sldNum" sz="quarter" idx="12"/>
          </p:nvPr>
        </p:nvSpPr>
        <p:spPr/>
        <p:txBody>
          <a:bodyPr/>
          <a:lstStyle/>
          <a:p>
            <a:fld id="{ADE361C3-C043-4A6E-BDCE-8DA1E7D90A3B}" type="slidenum">
              <a:rPr lang="zh-CN" altLang="en-US" smtClean="0"/>
              <a:pPr/>
              <a:t>15</a:t>
            </a:fld>
            <a:endParaRPr lang="zh-CN" altLang="en-US" dirty="0"/>
          </a:p>
        </p:txBody>
      </p:sp>
      <p:sp>
        <p:nvSpPr>
          <p:cNvPr id="5" name="Rectangle 6">
            <a:extLst>
              <a:ext uri="{FF2B5EF4-FFF2-40B4-BE49-F238E27FC236}">
                <a16:creationId xmlns:a16="http://schemas.microsoft.com/office/drawing/2014/main" id="{780E2601-C368-394A-30AA-A36F60FF12A5}"/>
              </a:ext>
            </a:extLst>
          </p:cNvPr>
          <p:cNvSpPr/>
          <p:nvPr/>
        </p:nvSpPr>
        <p:spPr>
          <a:xfrm>
            <a:off x="1548543" y="3772559"/>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 name="Rectangle 6">
            <a:extLst>
              <a:ext uri="{FF2B5EF4-FFF2-40B4-BE49-F238E27FC236}">
                <a16:creationId xmlns:a16="http://schemas.microsoft.com/office/drawing/2014/main" id="{003EF847-AEC6-9C64-B5B6-5C511471DC2F}"/>
              </a:ext>
            </a:extLst>
          </p:cNvPr>
          <p:cNvSpPr/>
          <p:nvPr/>
        </p:nvSpPr>
        <p:spPr>
          <a:xfrm rot="5400000">
            <a:off x="2887926" y="4027228"/>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文本框 6">
            <a:extLst>
              <a:ext uri="{FF2B5EF4-FFF2-40B4-BE49-F238E27FC236}">
                <a16:creationId xmlns:a16="http://schemas.microsoft.com/office/drawing/2014/main" id="{F5FEB3A8-4CB0-2300-C56E-D7EAD94FCB83}"/>
              </a:ext>
            </a:extLst>
          </p:cNvPr>
          <p:cNvSpPr txBox="1"/>
          <p:nvPr/>
        </p:nvSpPr>
        <p:spPr>
          <a:xfrm>
            <a:off x="1692559" y="4070467"/>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endParaRPr lang="zh-CN" altLang="en-US" dirty="0"/>
          </a:p>
        </p:txBody>
      </p:sp>
      <p:sp>
        <p:nvSpPr>
          <p:cNvPr id="8" name="文本框 7">
            <a:extLst>
              <a:ext uri="{FF2B5EF4-FFF2-40B4-BE49-F238E27FC236}">
                <a16:creationId xmlns:a16="http://schemas.microsoft.com/office/drawing/2014/main" id="{EB064504-4574-21D3-C4B5-88813453C925}"/>
              </a:ext>
            </a:extLst>
          </p:cNvPr>
          <p:cNvSpPr txBox="1"/>
          <p:nvPr/>
        </p:nvSpPr>
        <p:spPr>
          <a:xfrm>
            <a:off x="2988703" y="4430507"/>
            <a:ext cx="576064"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K</a:t>
            </a:r>
            <a:r>
              <a:rPr lang="en-US" altLang="zh-CN" b="1" baseline="30000" dirty="0">
                <a:latin typeface="Lato" panose="020F0502020204030203" pitchFamily="34" charset="0"/>
                <a:cs typeface="Arial" panose="020B0604020202020204" pitchFamily="34" charset="0"/>
              </a:rPr>
              <a:t>T</a:t>
            </a:r>
            <a:endParaRPr lang="zh-CN" altLang="en-US" baseline="30000" dirty="0"/>
          </a:p>
        </p:txBody>
      </p:sp>
      <p:sp>
        <p:nvSpPr>
          <p:cNvPr id="9" name="文本框 8">
            <a:extLst>
              <a:ext uri="{FF2B5EF4-FFF2-40B4-BE49-F238E27FC236}">
                <a16:creationId xmlns:a16="http://schemas.microsoft.com/office/drawing/2014/main" id="{9EF70E11-602E-11CE-8AEF-6FEB01DE0776}"/>
              </a:ext>
            </a:extLst>
          </p:cNvPr>
          <p:cNvSpPr txBox="1"/>
          <p:nvPr/>
        </p:nvSpPr>
        <p:spPr>
          <a:xfrm>
            <a:off x="2196615" y="4071207"/>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0" name="Rectangle 6">
            <a:extLst>
              <a:ext uri="{FF2B5EF4-FFF2-40B4-BE49-F238E27FC236}">
                <a16:creationId xmlns:a16="http://schemas.microsoft.com/office/drawing/2014/main" id="{5720FF6E-0B79-8A3E-32CA-87D95D0716CE}"/>
              </a:ext>
            </a:extLst>
          </p:cNvPr>
          <p:cNvSpPr/>
          <p:nvPr/>
        </p:nvSpPr>
        <p:spPr>
          <a:xfrm>
            <a:off x="4428863" y="3768163"/>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1" name="文本框 10">
            <a:extLst>
              <a:ext uri="{FF2B5EF4-FFF2-40B4-BE49-F238E27FC236}">
                <a16:creationId xmlns:a16="http://schemas.microsoft.com/office/drawing/2014/main" id="{616CA71F-2611-7070-3C3A-ABA38C1A3341}"/>
              </a:ext>
            </a:extLst>
          </p:cNvPr>
          <p:cNvSpPr txBox="1"/>
          <p:nvPr/>
        </p:nvSpPr>
        <p:spPr>
          <a:xfrm>
            <a:off x="4572879" y="4186599"/>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V</a:t>
            </a:r>
            <a:endParaRPr lang="zh-CN" altLang="en-US" dirty="0"/>
          </a:p>
        </p:txBody>
      </p:sp>
      <p:sp>
        <p:nvSpPr>
          <p:cNvPr id="12" name="文本框 11">
            <a:extLst>
              <a:ext uri="{FF2B5EF4-FFF2-40B4-BE49-F238E27FC236}">
                <a16:creationId xmlns:a16="http://schemas.microsoft.com/office/drawing/2014/main" id="{473AED92-2CD7-8DF1-4A67-A9B61EFDDD8B}"/>
              </a:ext>
            </a:extLst>
          </p:cNvPr>
          <p:cNvSpPr txBox="1"/>
          <p:nvPr/>
        </p:nvSpPr>
        <p:spPr>
          <a:xfrm>
            <a:off x="3852799" y="4071207"/>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3" name="文本框 12">
            <a:extLst>
              <a:ext uri="{FF2B5EF4-FFF2-40B4-BE49-F238E27FC236}">
                <a16:creationId xmlns:a16="http://schemas.microsoft.com/office/drawing/2014/main" id="{17A32DAE-CD87-8B80-0220-F6814EEA7D91}"/>
              </a:ext>
            </a:extLst>
          </p:cNvPr>
          <p:cNvSpPr txBox="1"/>
          <p:nvPr/>
        </p:nvSpPr>
        <p:spPr>
          <a:xfrm>
            <a:off x="5364967" y="4142475"/>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sp>
        <p:nvSpPr>
          <p:cNvPr id="14" name="Rectangle 6">
            <a:extLst>
              <a:ext uri="{FF2B5EF4-FFF2-40B4-BE49-F238E27FC236}">
                <a16:creationId xmlns:a16="http://schemas.microsoft.com/office/drawing/2014/main" id="{3C360285-4AEE-8304-69D0-3B4C31EB7ADE}"/>
              </a:ext>
            </a:extLst>
          </p:cNvPr>
          <p:cNvSpPr/>
          <p:nvPr/>
        </p:nvSpPr>
        <p:spPr>
          <a:xfrm>
            <a:off x="5905326" y="3779332"/>
            <a:ext cx="647874" cy="1166400"/>
          </a:xfrm>
          <a:prstGeom prst="rect">
            <a:avLst/>
          </a:prstGeom>
          <a:solidFill>
            <a:srgbClr val="91DDC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5" name="文本框 24">
            <a:extLst>
              <a:ext uri="{FF2B5EF4-FFF2-40B4-BE49-F238E27FC236}">
                <a16:creationId xmlns:a16="http://schemas.microsoft.com/office/drawing/2014/main" id="{866F02C1-C61A-6086-698F-08055EFC479E}"/>
              </a:ext>
            </a:extLst>
          </p:cNvPr>
          <p:cNvSpPr txBox="1"/>
          <p:nvPr/>
        </p:nvSpPr>
        <p:spPr>
          <a:xfrm>
            <a:off x="6027509" y="4186599"/>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endParaRPr lang="zh-CN" altLang="en-US" dirty="0"/>
          </a:p>
        </p:txBody>
      </p:sp>
      <p:sp>
        <p:nvSpPr>
          <p:cNvPr id="26" name="Rectangle 6">
            <a:extLst>
              <a:ext uri="{FF2B5EF4-FFF2-40B4-BE49-F238E27FC236}">
                <a16:creationId xmlns:a16="http://schemas.microsoft.com/office/drawing/2014/main" id="{13392BBE-D66F-4FD3-60B0-AB613D03517C}"/>
              </a:ext>
            </a:extLst>
          </p:cNvPr>
          <p:cNvSpPr/>
          <p:nvPr/>
        </p:nvSpPr>
        <p:spPr>
          <a:xfrm>
            <a:off x="5905326" y="3771217"/>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8" name="Rectangle 6">
            <a:extLst>
              <a:ext uri="{FF2B5EF4-FFF2-40B4-BE49-F238E27FC236}">
                <a16:creationId xmlns:a16="http://schemas.microsoft.com/office/drawing/2014/main" id="{1CCA31CC-2613-6EE8-35F9-1027CB82D8B3}"/>
              </a:ext>
            </a:extLst>
          </p:cNvPr>
          <p:cNvSpPr/>
          <p:nvPr/>
        </p:nvSpPr>
        <p:spPr>
          <a:xfrm>
            <a:off x="1548345" y="3766411"/>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9" name="Rectangle 6">
            <a:extLst>
              <a:ext uri="{FF2B5EF4-FFF2-40B4-BE49-F238E27FC236}">
                <a16:creationId xmlns:a16="http://schemas.microsoft.com/office/drawing/2014/main" id="{A6572777-0C04-A945-1F4B-7FF132CCF8C7}"/>
              </a:ext>
            </a:extLst>
          </p:cNvPr>
          <p:cNvSpPr/>
          <p:nvPr/>
        </p:nvSpPr>
        <p:spPr>
          <a:xfrm>
            <a:off x="2892883" y="4294231"/>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1" name="Rectangle 6">
            <a:extLst>
              <a:ext uri="{FF2B5EF4-FFF2-40B4-BE49-F238E27FC236}">
                <a16:creationId xmlns:a16="http://schemas.microsoft.com/office/drawing/2014/main" id="{A4FD82CB-AA23-72B3-FB15-418D0B697525}"/>
              </a:ext>
            </a:extLst>
          </p:cNvPr>
          <p:cNvSpPr/>
          <p:nvPr/>
        </p:nvSpPr>
        <p:spPr>
          <a:xfrm>
            <a:off x="4428863" y="4003096"/>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2" name="文本框 31">
            <a:extLst>
              <a:ext uri="{FF2B5EF4-FFF2-40B4-BE49-F238E27FC236}">
                <a16:creationId xmlns:a16="http://schemas.microsoft.com/office/drawing/2014/main" id="{D3199CEF-2A00-6D86-8E45-6B44FA046B40}"/>
              </a:ext>
            </a:extLst>
          </p:cNvPr>
          <p:cNvSpPr txBox="1"/>
          <p:nvPr/>
        </p:nvSpPr>
        <p:spPr>
          <a:xfrm>
            <a:off x="1099134" y="4153628"/>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33" name="文本框 32">
            <a:extLst>
              <a:ext uri="{FF2B5EF4-FFF2-40B4-BE49-F238E27FC236}">
                <a16:creationId xmlns:a16="http://schemas.microsoft.com/office/drawing/2014/main" id="{41B13979-672F-F014-76F4-BE551B42756F}"/>
              </a:ext>
            </a:extLst>
          </p:cNvPr>
          <p:cNvSpPr txBox="1"/>
          <p:nvPr/>
        </p:nvSpPr>
        <p:spPr>
          <a:xfrm>
            <a:off x="1695779" y="3396397"/>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4" name="文本框 33">
            <a:extLst>
              <a:ext uri="{FF2B5EF4-FFF2-40B4-BE49-F238E27FC236}">
                <a16:creationId xmlns:a16="http://schemas.microsoft.com/office/drawing/2014/main" id="{FD610922-5A22-1186-C8DE-E74B0764D699}"/>
              </a:ext>
            </a:extLst>
          </p:cNvPr>
          <p:cNvSpPr txBox="1"/>
          <p:nvPr/>
        </p:nvSpPr>
        <p:spPr>
          <a:xfrm>
            <a:off x="2327970" y="443824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5" name="文本框 34">
            <a:extLst>
              <a:ext uri="{FF2B5EF4-FFF2-40B4-BE49-F238E27FC236}">
                <a16:creationId xmlns:a16="http://schemas.microsoft.com/office/drawing/2014/main" id="{9D0968CC-F612-A438-712D-F7EA466116CC}"/>
              </a:ext>
            </a:extLst>
          </p:cNvPr>
          <p:cNvSpPr txBox="1"/>
          <p:nvPr/>
        </p:nvSpPr>
        <p:spPr>
          <a:xfrm>
            <a:off x="3040390" y="3885801"/>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36" name="文本框 35">
            <a:extLst>
              <a:ext uri="{FF2B5EF4-FFF2-40B4-BE49-F238E27FC236}">
                <a16:creationId xmlns:a16="http://schemas.microsoft.com/office/drawing/2014/main" id="{9ED3573F-4225-3648-2306-A9A1F4EF1529}"/>
              </a:ext>
            </a:extLst>
          </p:cNvPr>
          <p:cNvSpPr txBox="1"/>
          <p:nvPr/>
        </p:nvSpPr>
        <p:spPr>
          <a:xfrm>
            <a:off x="5147913" y="3885801"/>
            <a:ext cx="504056" cy="369332"/>
          </a:xfrm>
          <a:prstGeom prst="rect">
            <a:avLst/>
          </a:prstGeom>
          <a:noFill/>
        </p:spPr>
        <p:txBody>
          <a:bodyPr wrap="square">
            <a:spAutoFit/>
          </a:bodyPr>
          <a:lstStyle/>
          <a:p>
            <a:r>
              <a:rPr lang="en-US" altLang="zh-CN" i="1">
                <a:solidFill>
                  <a:schemeClr val="tx1"/>
                </a:solidFill>
                <a:latin typeface="Lato" panose="020F0502020204030203" pitchFamily="34" charset="0"/>
                <a:cs typeface="Arial" panose="020B0604020202020204" pitchFamily="34" charset="0"/>
              </a:rPr>
              <a:t>N</a:t>
            </a:r>
            <a:endParaRPr lang="zh-CN" altLang="en-US" dirty="0"/>
          </a:p>
        </p:txBody>
      </p:sp>
      <p:sp>
        <p:nvSpPr>
          <p:cNvPr id="37" name="文本框 36">
            <a:extLst>
              <a:ext uri="{FF2B5EF4-FFF2-40B4-BE49-F238E27FC236}">
                <a16:creationId xmlns:a16="http://schemas.microsoft.com/office/drawing/2014/main" id="{A690A1B6-E301-E62C-3393-93F864413238}"/>
              </a:ext>
            </a:extLst>
          </p:cNvPr>
          <p:cNvSpPr txBox="1"/>
          <p:nvPr/>
        </p:nvSpPr>
        <p:spPr>
          <a:xfrm>
            <a:off x="6815126" y="3885801"/>
            <a:ext cx="504056" cy="369332"/>
          </a:xfrm>
          <a:prstGeom prst="rect">
            <a:avLst/>
          </a:prstGeom>
          <a:noFill/>
        </p:spPr>
        <p:txBody>
          <a:bodyPr wrap="square">
            <a:spAutoFit/>
          </a:bodyPr>
          <a:lstStyle/>
          <a:p>
            <a:r>
              <a:rPr lang="en-US" altLang="zh-CN" i="1">
                <a:solidFill>
                  <a:schemeClr val="tx1"/>
                </a:solidFill>
                <a:latin typeface="Lato" panose="020F0502020204030203" pitchFamily="34" charset="0"/>
                <a:cs typeface="Arial" panose="020B0604020202020204" pitchFamily="34" charset="0"/>
              </a:rPr>
              <a:t>N</a:t>
            </a:r>
            <a:endParaRPr lang="zh-CN" altLang="en-US" dirty="0"/>
          </a:p>
        </p:txBody>
      </p:sp>
      <p:sp>
        <p:nvSpPr>
          <p:cNvPr id="38" name="文本框 37">
            <a:extLst>
              <a:ext uri="{FF2B5EF4-FFF2-40B4-BE49-F238E27FC236}">
                <a16:creationId xmlns:a16="http://schemas.microsoft.com/office/drawing/2014/main" id="{540F25A4-5B2D-BA9D-1D18-5BC5E23E8E58}"/>
              </a:ext>
            </a:extLst>
          </p:cNvPr>
          <p:cNvSpPr txBox="1"/>
          <p:nvPr/>
        </p:nvSpPr>
        <p:spPr>
          <a:xfrm>
            <a:off x="4608269" y="3396203"/>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9" name="文本框 38">
            <a:extLst>
              <a:ext uri="{FF2B5EF4-FFF2-40B4-BE49-F238E27FC236}">
                <a16:creationId xmlns:a16="http://schemas.microsoft.com/office/drawing/2014/main" id="{895AE222-D7E5-14BB-A38F-8464FC6CC580}"/>
              </a:ext>
            </a:extLst>
          </p:cNvPr>
          <p:cNvSpPr txBox="1"/>
          <p:nvPr/>
        </p:nvSpPr>
        <p:spPr>
          <a:xfrm>
            <a:off x="6049324" y="3396203"/>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grpSp>
        <p:nvGrpSpPr>
          <p:cNvPr id="44" name="组合 43">
            <a:extLst>
              <a:ext uri="{FF2B5EF4-FFF2-40B4-BE49-F238E27FC236}">
                <a16:creationId xmlns:a16="http://schemas.microsoft.com/office/drawing/2014/main" id="{4E5F0F0D-21AB-DAC2-6657-78B0A09C2D54}"/>
              </a:ext>
            </a:extLst>
          </p:cNvPr>
          <p:cNvGrpSpPr/>
          <p:nvPr/>
        </p:nvGrpSpPr>
        <p:grpSpPr>
          <a:xfrm>
            <a:off x="1043608" y="1385348"/>
            <a:ext cx="789325" cy="369332"/>
            <a:chOff x="1368622" y="1385348"/>
            <a:chExt cx="789325" cy="369332"/>
          </a:xfrm>
        </p:grpSpPr>
        <p:sp>
          <p:nvSpPr>
            <p:cNvPr id="27" name="Rectangle 6">
              <a:extLst>
                <a:ext uri="{FF2B5EF4-FFF2-40B4-BE49-F238E27FC236}">
                  <a16:creationId xmlns:a16="http://schemas.microsoft.com/office/drawing/2014/main" id="{2C249254-B046-9833-3AE6-E59C0806A7E8}"/>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0" name="文本框 39">
              <a:extLst>
                <a:ext uri="{FF2B5EF4-FFF2-40B4-BE49-F238E27FC236}">
                  <a16:creationId xmlns:a16="http://schemas.microsoft.com/office/drawing/2014/main" id="{F440AD7B-932D-3D5D-ADCD-4F32BC059C8B}"/>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1" name="文本框 40">
            <a:extLst>
              <a:ext uri="{FF2B5EF4-FFF2-40B4-BE49-F238E27FC236}">
                <a16:creationId xmlns:a16="http://schemas.microsoft.com/office/drawing/2014/main" id="{9620D2C7-3D70-125B-F39C-1845AB0F117B}"/>
              </a:ext>
            </a:extLst>
          </p:cNvPr>
          <p:cNvSpPr txBox="1"/>
          <p:nvPr/>
        </p:nvSpPr>
        <p:spPr>
          <a:xfrm>
            <a:off x="1729408" y="1403681"/>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grpSp>
        <p:nvGrpSpPr>
          <p:cNvPr id="30" name="组合 29">
            <a:extLst>
              <a:ext uri="{FF2B5EF4-FFF2-40B4-BE49-F238E27FC236}">
                <a16:creationId xmlns:a16="http://schemas.microsoft.com/office/drawing/2014/main" id="{EC4A3081-FA35-CD50-8EB1-8A52A53AD4E0}"/>
              </a:ext>
            </a:extLst>
          </p:cNvPr>
          <p:cNvGrpSpPr/>
          <p:nvPr/>
        </p:nvGrpSpPr>
        <p:grpSpPr>
          <a:xfrm>
            <a:off x="2087625" y="1385348"/>
            <a:ext cx="2770926" cy="707732"/>
            <a:chOff x="2087625" y="1385348"/>
            <a:chExt cx="2770926" cy="707732"/>
          </a:xfrm>
        </p:grpSpPr>
        <p:grpSp>
          <p:nvGrpSpPr>
            <p:cNvPr id="45" name="组合 44">
              <a:extLst>
                <a:ext uri="{FF2B5EF4-FFF2-40B4-BE49-F238E27FC236}">
                  <a16:creationId xmlns:a16="http://schemas.microsoft.com/office/drawing/2014/main" id="{9B02D45C-CC32-4DE5-84F8-49969CAB58E6}"/>
                </a:ext>
              </a:extLst>
            </p:cNvPr>
            <p:cNvGrpSpPr/>
            <p:nvPr/>
          </p:nvGrpSpPr>
          <p:grpSpPr>
            <a:xfrm>
              <a:off x="2087625" y="1385348"/>
              <a:ext cx="789325" cy="369332"/>
              <a:chOff x="1368622" y="1385348"/>
              <a:chExt cx="789325" cy="369332"/>
            </a:xfrm>
          </p:grpSpPr>
          <p:sp>
            <p:nvSpPr>
              <p:cNvPr id="46" name="Rectangle 6">
                <a:extLst>
                  <a:ext uri="{FF2B5EF4-FFF2-40B4-BE49-F238E27FC236}">
                    <a16:creationId xmlns:a16="http://schemas.microsoft.com/office/drawing/2014/main" id="{602B23A5-A845-4ED8-8BF1-A02823EEB425}"/>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7" name="文本框 46">
                <a:extLst>
                  <a:ext uri="{FF2B5EF4-FFF2-40B4-BE49-F238E27FC236}">
                    <a16:creationId xmlns:a16="http://schemas.microsoft.com/office/drawing/2014/main" id="{BAB1DF67-B38B-8BE4-E9D6-B351E3F064C1}"/>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8" name="文本框 47">
              <a:extLst>
                <a:ext uri="{FF2B5EF4-FFF2-40B4-BE49-F238E27FC236}">
                  <a16:creationId xmlns:a16="http://schemas.microsoft.com/office/drawing/2014/main" id="{09C73D80-7648-C3C4-573B-25D3E42A7423}"/>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49" name="Rectangle 6">
              <a:extLst>
                <a:ext uri="{FF2B5EF4-FFF2-40B4-BE49-F238E27FC236}">
                  <a16:creationId xmlns:a16="http://schemas.microsoft.com/office/drawing/2014/main" id="{3F3205C2-EE48-D6ED-9BC5-EACDB9FB2091}"/>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0" name="文本框 49">
              <a:extLst>
                <a:ext uri="{FF2B5EF4-FFF2-40B4-BE49-F238E27FC236}">
                  <a16:creationId xmlns:a16="http://schemas.microsoft.com/office/drawing/2014/main" id="{43C3C32E-A482-DBA7-D9C6-AF21E88EF4D0}"/>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sp>
          <p:nvSpPr>
            <p:cNvPr id="51" name="文本框 50">
              <a:extLst>
                <a:ext uri="{FF2B5EF4-FFF2-40B4-BE49-F238E27FC236}">
                  <a16:creationId xmlns:a16="http://schemas.microsoft.com/office/drawing/2014/main" id="{396D3CCA-6984-73B2-E66C-D8436A9FC09B}"/>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54" name="组合 53">
              <a:extLst>
                <a:ext uri="{FF2B5EF4-FFF2-40B4-BE49-F238E27FC236}">
                  <a16:creationId xmlns:a16="http://schemas.microsoft.com/office/drawing/2014/main" id="{E2AE974A-5403-B173-93EE-279722355A13}"/>
                </a:ext>
              </a:extLst>
            </p:cNvPr>
            <p:cNvGrpSpPr/>
            <p:nvPr/>
          </p:nvGrpSpPr>
          <p:grpSpPr>
            <a:xfrm>
              <a:off x="4069226" y="1385348"/>
              <a:ext cx="789325" cy="369332"/>
              <a:chOff x="1368622" y="1385348"/>
              <a:chExt cx="789325" cy="369332"/>
            </a:xfrm>
          </p:grpSpPr>
          <p:sp>
            <p:nvSpPr>
              <p:cNvPr id="55" name="Rectangle 6">
                <a:extLst>
                  <a:ext uri="{FF2B5EF4-FFF2-40B4-BE49-F238E27FC236}">
                    <a16:creationId xmlns:a16="http://schemas.microsoft.com/office/drawing/2014/main" id="{C1010A02-F2BB-3E8A-387C-EF76A9A8D48B}"/>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6" name="文本框 55">
                <a:extLst>
                  <a:ext uri="{FF2B5EF4-FFF2-40B4-BE49-F238E27FC236}">
                    <a16:creationId xmlns:a16="http://schemas.microsoft.com/office/drawing/2014/main" id="{8BF3FA5D-FD6F-1EE1-543A-E97DA6FAE4B5}"/>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grpSp>
      <p:sp>
        <p:nvSpPr>
          <p:cNvPr id="3" name="文本框 2">
            <a:extLst>
              <a:ext uri="{FF2B5EF4-FFF2-40B4-BE49-F238E27FC236}">
                <a16:creationId xmlns:a16="http://schemas.microsoft.com/office/drawing/2014/main" id="{87D401CF-7A41-B2B8-983D-B8EF777DCAE1}"/>
              </a:ext>
            </a:extLst>
          </p:cNvPr>
          <p:cNvSpPr txBox="1"/>
          <p:nvPr/>
        </p:nvSpPr>
        <p:spPr>
          <a:xfrm>
            <a:off x="4788024" y="1385347"/>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42" name="组合 41">
            <a:extLst>
              <a:ext uri="{FF2B5EF4-FFF2-40B4-BE49-F238E27FC236}">
                <a16:creationId xmlns:a16="http://schemas.microsoft.com/office/drawing/2014/main" id="{336402E5-2CFA-CFCF-FBC6-46A1B23E9A8D}"/>
              </a:ext>
            </a:extLst>
          </p:cNvPr>
          <p:cNvGrpSpPr/>
          <p:nvPr/>
        </p:nvGrpSpPr>
        <p:grpSpPr>
          <a:xfrm>
            <a:off x="5333723" y="1383962"/>
            <a:ext cx="2770926" cy="707732"/>
            <a:chOff x="2087625" y="1385348"/>
            <a:chExt cx="2770926" cy="707732"/>
          </a:xfrm>
        </p:grpSpPr>
        <p:grpSp>
          <p:nvGrpSpPr>
            <p:cNvPr id="43" name="组合 42">
              <a:extLst>
                <a:ext uri="{FF2B5EF4-FFF2-40B4-BE49-F238E27FC236}">
                  <a16:creationId xmlns:a16="http://schemas.microsoft.com/office/drawing/2014/main" id="{6F4EDCA7-2CFF-CD2C-F43D-F7B05A7C56AC}"/>
                </a:ext>
              </a:extLst>
            </p:cNvPr>
            <p:cNvGrpSpPr/>
            <p:nvPr/>
          </p:nvGrpSpPr>
          <p:grpSpPr>
            <a:xfrm>
              <a:off x="2087625" y="1385348"/>
              <a:ext cx="789325" cy="369332"/>
              <a:chOff x="1368622" y="1385348"/>
              <a:chExt cx="789325" cy="369332"/>
            </a:xfrm>
          </p:grpSpPr>
          <p:sp>
            <p:nvSpPr>
              <p:cNvPr id="62" name="Rectangle 6">
                <a:extLst>
                  <a:ext uri="{FF2B5EF4-FFF2-40B4-BE49-F238E27FC236}">
                    <a16:creationId xmlns:a16="http://schemas.microsoft.com/office/drawing/2014/main" id="{2C2B9239-4119-7599-4497-ADD7E7829957}"/>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3" name="文本框 62">
                <a:extLst>
                  <a:ext uri="{FF2B5EF4-FFF2-40B4-BE49-F238E27FC236}">
                    <a16:creationId xmlns:a16="http://schemas.microsoft.com/office/drawing/2014/main" id="{06F5CE0F-66DD-1718-E35A-DB256D4F37EF}"/>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52" name="文本框 51">
              <a:extLst>
                <a:ext uri="{FF2B5EF4-FFF2-40B4-BE49-F238E27FC236}">
                  <a16:creationId xmlns:a16="http://schemas.microsoft.com/office/drawing/2014/main" id="{FD7A5605-7F2C-97C4-D66C-B2779A32C00E}"/>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53" name="Rectangle 6">
              <a:extLst>
                <a:ext uri="{FF2B5EF4-FFF2-40B4-BE49-F238E27FC236}">
                  <a16:creationId xmlns:a16="http://schemas.microsoft.com/office/drawing/2014/main" id="{45482886-F172-2910-8E15-60CD7DDC4AE1}"/>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7" name="文本框 56">
              <a:extLst>
                <a:ext uri="{FF2B5EF4-FFF2-40B4-BE49-F238E27FC236}">
                  <a16:creationId xmlns:a16="http://schemas.microsoft.com/office/drawing/2014/main" id="{96D78C9B-9B85-4B38-4F01-D0F38EA7DD9C}"/>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sp>
          <p:nvSpPr>
            <p:cNvPr id="58" name="文本框 57">
              <a:extLst>
                <a:ext uri="{FF2B5EF4-FFF2-40B4-BE49-F238E27FC236}">
                  <a16:creationId xmlns:a16="http://schemas.microsoft.com/office/drawing/2014/main" id="{B08C7909-EC17-CA8B-DC11-6D73B446B232}"/>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59" name="组合 58">
              <a:extLst>
                <a:ext uri="{FF2B5EF4-FFF2-40B4-BE49-F238E27FC236}">
                  <a16:creationId xmlns:a16="http://schemas.microsoft.com/office/drawing/2014/main" id="{3C4FAC46-94AA-E35D-5BF9-45557BE448EE}"/>
                </a:ext>
              </a:extLst>
            </p:cNvPr>
            <p:cNvGrpSpPr/>
            <p:nvPr/>
          </p:nvGrpSpPr>
          <p:grpSpPr>
            <a:xfrm>
              <a:off x="4069226" y="1385348"/>
              <a:ext cx="789325" cy="369332"/>
              <a:chOff x="1368622" y="1385348"/>
              <a:chExt cx="789325" cy="369332"/>
            </a:xfrm>
          </p:grpSpPr>
          <p:sp>
            <p:nvSpPr>
              <p:cNvPr id="60" name="Rectangle 6">
                <a:extLst>
                  <a:ext uri="{FF2B5EF4-FFF2-40B4-BE49-F238E27FC236}">
                    <a16:creationId xmlns:a16="http://schemas.microsoft.com/office/drawing/2014/main" id="{5FC27959-28E0-EC57-2453-EF9425CA7B1B}"/>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1" name="文本框 60">
                <a:extLst>
                  <a:ext uri="{FF2B5EF4-FFF2-40B4-BE49-F238E27FC236}">
                    <a16:creationId xmlns:a16="http://schemas.microsoft.com/office/drawing/2014/main" id="{AD028100-E377-A411-6730-3FF31B80C563}"/>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grpSp>
      </p:grpSp>
    </p:spTree>
    <p:extLst>
      <p:ext uri="{BB962C8B-B14F-4D97-AF65-F5344CB8AC3E}">
        <p14:creationId xmlns:p14="http://schemas.microsoft.com/office/powerpoint/2010/main" val="938509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B5CC84-C822-CBE7-77EF-112777C3698C}"/>
              </a:ext>
            </a:extLst>
          </p:cNvPr>
          <p:cNvSpPr>
            <a:spLocks noGrp="1"/>
          </p:cNvSpPr>
          <p:nvPr>
            <p:ph type="title"/>
          </p:nvPr>
        </p:nvSpPr>
        <p:spPr/>
        <p:txBody>
          <a:bodyPr/>
          <a:lstStyle/>
          <a:p>
            <a:r>
              <a:rPr kumimoji="1" lang="en-US" altLang="zh-CN" dirty="0"/>
              <a:t>Example of reusing </a:t>
            </a:r>
            <a:endParaRPr kumimoji="1" lang="zh-CN" altLang="en-US" dirty="0"/>
          </a:p>
        </p:txBody>
      </p:sp>
      <p:sp>
        <p:nvSpPr>
          <p:cNvPr id="4" name="灯片编号占位符 3">
            <a:extLst>
              <a:ext uri="{FF2B5EF4-FFF2-40B4-BE49-F238E27FC236}">
                <a16:creationId xmlns:a16="http://schemas.microsoft.com/office/drawing/2014/main" id="{FC031ED1-7B69-4980-40F6-A649884A579D}"/>
              </a:ext>
            </a:extLst>
          </p:cNvPr>
          <p:cNvSpPr>
            <a:spLocks noGrp="1"/>
          </p:cNvSpPr>
          <p:nvPr>
            <p:ph type="sldNum" sz="quarter" idx="12"/>
          </p:nvPr>
        </p:nvSpPr>
        <p:spPr/>
        <p:txBody>
          <a:bodyPr/>
          <a:lstStyle/>
          <a:p>
            <a:fld id="{ADE361C3-C043-4A6E-BDCE-8DA1E7D90A3B}" type="slidenum">
              <a:rPr lang="zh-CN" altLang="en-US" smtClean="0"/>
              <a:pPr/>
              <a:t>16</a:t>
            </a:fld>
            <a:endParaRPr lang="zh-CN" altLang="en-US" dirty="0"/>
          </a:p>
        </p:txBody>
      </p:sp>
      <p:sp>
        <p:nvSpPr>
          <p:cNvPr id="5" name="Rectangle 6">
            <a:extLst>
              <a:ext uri="{FF2B5EF4-FFF2-40B4-BE49-F238E27FC236}">
                <a16:creationId xmlns:a16="http://schemas.microsoft.com/office/drawing/2014/main" id="{780E2601-C368-394A-30AA-A36F60FF12A5}"/>
              </a:ext>
            </a:extLst>
          </p:cNvPr>
          <p:cNvSpPr/>
          <p:nvPr/>
        </p:nvSpPr>
        <p:spPr>
          <a:xfrm>
            <a:off x="1548543" y="3772559"/>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 name="Rectangle 6">
            <a:extLst>
              <a:ext uri="{FF2B5EF4-FFF2-40B4-BE49-F238E27FC236}">
                <a16:creationId xmlns:a16="http://schemas.microsoft.com/office/drawing/2014/main" id="{003EF847-AEC6-9C64-B5B6-5C511471DC2F}"/>
              </a:ext>
            </a:extLst>
          </p:cNvPr>
          <p:cNvSpPr/>
          <p:nvPr/>
        </p:nvSpPr>
        <p:spPr>
          <a:xfrm rot="5400000">
            <a:off x="2887926" y="4027228"/>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文本框 6">
            <a:extLst>
              <a:ext uri="{FF2B5EF4-FFF2-40B4-BE49-F238E27FC236}">
                <a16:creationId xmlns:a16="http://schemas.microsoft.com/office/drawing/2014/main" id="{F5FEB3A8-4CB0-2300-C56E-D7EAD94FCB83}"/>
              </a:ext>
            </a:extLst>
          </p:cNvPr>
          <p:cNvSpPr txBox="1"/>
          <p:nvPr/>
        </p:nvSpPr>
        <p:spPr>
          <a:xfrm>
            <a:off x="1692559" y="4070467"/>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endParaRPr lang="zh-CN" altLang="en-US" dirty="0"/>
          </a:p>
        </p:txBody>
      </p:sp>
      <p:sp>
        <p:nvSpPr>
          <p:cNvPr id="8" name="文本框 7">
            <a:extLst>
              <a:ext uri="{FF2B5EF4-FFF2-40B4-BE49-F238E27FC236}">
                <a16:creationId xmlns:a16="http://schemas.microsoft.com/office/drawing/2014/main" id="{EB064504-4574-21D3-C4B5-88813453C925}"/>
              </a:ext>
            </a:extLst>
          </p:cNvPr>
          <p:cNvSpPr txBox="1"/>
          <p:nvPr/>
        </p:nvSpPr>
        <p:spPr>
          <a:xfrm>
            <a:off x="2988703" y="4430507"/>
            <a:ext cx="576064"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K</a:t>
            </a:r>
            <a:r>
              <a:rPr lang="en-US" altLang="zh-CN" b="1" baseline="30000" dirty="0">
                <a:latin typeface="Lato" panose="020F0502020204030203" pitchFamily="34" charset="0"/>
                <a:cs typeface="Arial" panose="020B0604020202020204" pitchFamily="34" charset="0"/>
              </a:rPr>
              <a:t>T</a:t>
            </a:r>
            <a:endParaRPr lang="zh-CN" altLang="en-US" baseline="30000" dirty="0"/>
          </a:p>
        </p:txBody>
      </p:sp>
      <p:sp>
        <p:nvSpPr>
          <p:cNvPr id="9" name="文本框 8">
            <a:extLst>
              <a:ext uri="{FF2B5EF4-FFF2-40B4-BE49-F238E27FC236}">
                <a16:creationId xmlns:a16="http://schemas.microsoft.com/office/drawing/2014/main" id="{9EF70E11-602E-11CE-8AEF-6FEB01DE0776}"/>
              </a:ext>
            </a:extLst>
          </p:cNvPr>
          <p:cNvSpPr txBox="1"/>
          <p:nvPr/>
        </p:nvSpPr>
        <p:spPr>
          <a:xfrm>
            <a:off x="2196615" y="4071207"/>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0" name="Rectangle 6">
            <a:extLst>
              <a:ext uri="{FF2B5EF4-FFF2-40B4-BE49-F238E27FC236}">
                <a16:creationId xmlns:a16="http://schemas.microsoft.com/office/drawing/2014/main" id="{5720FF6E-0B79-8A3E-32CA-87D95D0716CE}"/>
              </a:ext>
            </a:extLst>
          </p:cNvPr>
          <p:cNvSpPr/>
          <p:nvPr/>
        </p:nvSpPr>
        <p:spPr>
          <a:xfrm>
            <a:off x="4428863" y="3768163"/>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1" name="文本框 10">
            <a:extLst>
              <a:ext uri="{FF2B5EF4-FFF2-40B4-BE49-F238E27FC236}">
                <a16:creationId xmlns:a16="http://schemas.microsoft.com/office/drawing/2014/main" id="{616CA71F-2611-7070-3C3A-ABA38C1A3341}"/>
              </a:ext>
            </a:extLst>
          </p:cNvPr>
          <p:cNvSpPr txBox="1"/>
          <p:nvPr/>
        </p:nvSpPr>
        <p:spPr>
          <a:xfrm>
            <a:off x="4572879" y="4186599"/>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V</a:t>
            </a:r>
            <a:endParaRPr lang="zh-CN" altLang="en-US" dirty="0"/>
          </a:p>
        </p:txBody>
      </p:sp>
      <p:sp>
        <p:nvSpPr>
          <p:cNvPr id="12" name="文本框 11">
            <a:extLst>
              <a:ext uri="{FF2B5EF4-FFF2-40B4-BE49-F238E27FC236}">
                <a16:creationId xmlns:a16="http://schemas.microsoft.com/office/drawing/2014/main" id="{473AED92-2CD7-8DF1-4A67-A9B61EFDDD8B}"/>
              </a:ext>
            </a:extLst>
          </p:cNvPr>
          <p:cNvSpPr txBox="1"/>
          <p:nvPr/>
        </p:nvSpPr>
        <p:spPr>
          <a:xfrm>
            <a:off x="3852799" y="4071207"/>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3" name="文本框 12">
            <a:extLst>
              <a:ext uri="{FF2B5EF4-FFF2-40B4-BE49-F238E27FC236}">
                <a16:creationId xmlns:a16="http://schemas.microsoft.com/office/drawing/2014/main" id="{17A32DAE-CD87-8B80-0220-F6814EEA7D91}"/>
              </a:ext>
            </a:extLst>
          </p:cNvPr>
          <p:cNvSpPr txBox="1"/>
          <p:nvPr/>
        </p:nvSpPr>
        <p:spPr>
          <a:xfrm>
            <a:off x="5364967" y="4142475"/>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sp>
        <p:nvSpPr>
          <p:cNvPr id="14" name="Rectangle 6">
            <a:extLst>
              <a:ext uri="{FF2B5EF4-FFF2-40B4-BE49-F238E27FC236}">
                <a16:creationId xmlns:a16="http://schemas.microsoft.com/office/drawing/2014/main" id="{3C360285-4AEE-8304-69D0-3B4C31EB7ADE}"/>
              </a:ext>
            </a:extLst>
          </p:cNvPr>
          <p:cNvSpPr/>
          <p:nvPr/>
        </p:nvSpPr>
        <p:spPr>
          <a:xfrm>
            <a:off x="5905326" y="3779332"/>
            <a:ext cx="647874" cy="1166400"/>
          </a:xfrm>
          <a:prstGeom prst="rect">
            <a:avLst/>
          </a:prstGeom>
          <a:solidFill>
            <a:srgbClr val="91DDC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5" name="文本框 24">
            <a:extLst>
              <a:ext uri="{FF2B5EF4-FFF2-40B4-BE49-F238E27FC236}">
                <a16:creationId xmlns:a16="http://schemas.microsoft.com/office/drawing/2014/main" id="{866F02C1-C61A-6086-698F-08055EFC479E}"/>
              </a:ext>
            </a:extLst>
          </p:cNvPr>
          <p:cNvSpPr txBox="1"/>
          <p:nvPr/>
        </p:nvSpPr>
        <p:spPr>
          <a:xfrm>
            <a:off x="6027509" y="4186599"/>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endParaRPr lang="zh-CN" altLang="en-US" dirty="0"/>
          </a:p>
        </p:txBody>
      </p:sp>
      <p:sp>
        <p:nvSpPr>
          <p:cNvPr id="26" name="Rectangle 6">
            <a:extLst>
              <a:ext uri="{FF2B5EF4-FFF2-40B4-BE49-F238E27FC236}">
                <a16:creationId xmlns:a16="http://schemas.microsoft.com/office/drawing/2014/main" id="{13392BBE-D66F-4FD3-60B0-AB613D03517C}"/>
              </a:ext>
            </a:extLst>
          </p:cNvPr>
          <p:cNvSpPr/>
          <p:nvPr/>
        </p:nvSpPr>
        <p:spPr>
          <a:xfrm>
            <a:off x="5905326" y="3771217"/>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8" name="Rectangle 6">
            <a:extLst>
              <a:ext uri="{FF2B5EF4-FFF2-40B4-BE49-F238E27FC236}">
                <a16:creationId xmlns:a16="http://schemas.microsoft.com/office/drawing/2014/main" id="{1CCA31CC-2613-6EE8-35F9-1027CB82D8B3}"/>
              </a:ext>
            </a:extLst>
          </p:cNvPr>
          <p:cNvSpPr/>
          <p:nvPr/>
        </p:nvSpPr>
        <p:spPr>
          <a:xfrm>
            <a:off x="1548345" y="3766411"/>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9" name="Rectangle 6">
            <a:extLst>
              <a:ext uri="{FF2B5EF4-FFF2-40B4-BE49-F238E27FC236}">
                <a16:creationId xmlns:a16="http://schemas.microsoft.com/office/drawing/2014/main" id="{A6572777-0C04-A945-1F4B-7FF132CCF8C7}"/>
              </a:ext>
            </a:extLst>
          </p:cNvPr>
          <p:cNvSpPr/>
          <p:nvPr/>
        </p:nvSpPr>
        <p:spPr>
          <a:xfrm>
            <a:off x="3189290" y="4294231"/>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1" name="Rectangle 6">
            <a:extLst>
              <a:ext uri="{FF2B5EF4-FFF2-40B4-BE49-F238E27FC236}">
                <a16:creationId xmlns:a16="http://schemas.microsoft.com/office/drawing/2014/main" id="{A4FD82CB-AA23-72B3-FB15-418D0B697525}"/>
              </a:ext>
            </a:extLst>
          </p:cNvPr>
          <p:cNvSpPr/>
          <p:nvPr/>
        </p:nvSpPr>
        <p:spPr>
          <a:xfrm>
            <a:off x="4428863" y="4241902"/>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2" name="文本框 31">
            <a:extLst>
              <a:ext uri="{FF2B5EF4-FFF2-40B4-BE49-F238E27FC236}">
                <a16:creationId xmlns:a16="http://schemas.microsoft.com/office/drawing/2014/main" id="{D3199CEF-2A00-6D86-8E45-6B44FA046B40}"/>
              </a:ext>
            </a:extLst>
          </p:cNvPr>
          <p:cNvSpPr txBox="1"/>
          <p:nvPr/>
        </p:nvSpPr>
        <p:spPr>
          <a:xfrm>
            <a:off x="1099134" y="4153628"/>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33" name="文本框 32">
            <a:extLst>
              <a:ext uri="{FF2B5EF4-FFF2-40B4-BE49-F238E27FC236}">
                <a16:creationId xmlns:a16="http://schemas.microsoft.com/office/drawing/2014/main" id="{41B13979-672F-F014-76F4-BE551B42756F}"/>
              </a:ext>
            </a:extLst>
          </p:cNvPr>
          <p:cNvSpPr txBox="1"/>
          <p:nvPr/>
        </p:nvSpPr>
        <p:spPr>
          <a:xfrm>
            <a:off x="1695779" y="3396397"/>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4" name="文本框 33">
            <a:extLst>
              <a:ext uri="{FF2B5EF4-FFF2-40B4-BE49-F238E27FC236}">
                <a16:creationId xmlns:a16="http://schemas.microsoft.com/office/drawing/2014/main" id="{FD610922-5A22-1186-C8DE-E74B0764D699}"/>
              </a:ext>
            </a:extLst>
          </p:cNvPr>
          <p:cNvSpPr txBox="1"/>
          <p:nvPr/>
        </p:nvSpPr>
        <p:spPr>
          <a:xfrm>
            <a:off x="2327970" y="443824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5" name="文本框 34">
            <a:extLst>
              <a:ext uri="{FF2B5EF4-FFF2-40B4-BE49-F238E27FC236}">
                <a16:creationId xmlns:a16="http://schemas.microsoft.com/office/drawing/2014/main" id="{9D0968CC-F612-A438-712D-F7EA466116CC}"/>
              </a:ext>
            </a:extLst>
          </p:cNvPr>
          <p:cNvSpPr txBox="1"/>
          <p:nvPr/>
        </p:nvSpPr>
        <p:spPr>
          <a:xfrm>
            <a:off x="3040390" y="3885801"/>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36" name="文本框 35">
            <a:extLst>
              <a:ext uri="{FF2B5EF4-FFF2-40B4-BE49-F238E27FC236}">
                <a16:creationId xmlns:a16="http://schemas.microsoft.com/office/drawing/2014/main" id="{9ED3573F-4225-3648-2306-A9A1F4EF1529}"/>
              </a:ext>
            </a:extLst>
          </p:cNvPr>
          <p:cNvSpPr txBox="1"/>
          <p:nvPr/>
        </p:nvSpPr>
        <p:spPr>
          <a:xfrm>
            <a:off x="5147913" y="3885801"/>
            <a:ext cx="504056" cy="369332"/>
          </a:xfrm>
          <a:prstGeom prst="rect">
            <a:avLst/>
          </a:prstGeom>
          <a:noFill/>
        </p:spPr>
        <p:txBody>
          <a:bodyPr wrap="square">
            <a:spAutoFit/>
          </a:bodyPr>
          <a:lstStyle/>
          <a:p>
            <a:r>
              <a:rPr lang="en-US" altLang="zh-CN" i="1">
                <a:solidFill>
                  <a:schemeClr val="tx1"/>
                </a:solidFill>
                <a:latin typeface="Lato" panose="020F0502020204030203" pitchFamily="34" charset="0"/>
                <a:cs typeface="Arial" panose="020B0604020202020204" pitchFamily="34" charset="0"/>
              </a:rPr>
              <a:t>N</a:t>
            </a:r>
            <a:endParaRPr lang="zh-CN" altLang="en-US" dirty="0"/>
          </a:p>
        </p:txBody>
      </p:sp>
      <p:sp>
        <p:nvSpPr>
          <p:cNvPr id="37" name="文本框 36">
            <a:extLst>
              <a:ext uri="{FF2B5EF4-FFF2-40B4-BE49-F238E27FC236}">
                <a16:creationId xmlns:a16="http://schemas.microsoft.com/office/drawing/2014/main" id="{A690A1B6-E301-E62C-3393-93F864413238}"/>
              </a:ext>
            </a:extLst>
          </p:cNvPr>
          <p:cNvSpPr txBox="1"/>
          <p:nvPr/>
        </p:nvSpPr>
        <p:spPr>
          <a:xfrm>
            <a:off x="6815126" y="3885801"/>
            <a:ext cx="504056" cy="369332"/>
          </a:xfrm>
          <a:prstGeom prst="rect">
            <a:avLst/>
          </a:prstGeom>
          <a:noFill/>
        </p:spPr>
        <p:txBody>
          <a:bodyPr wrap="square">
            <a:spAutoFit/>
          </a:bodyPr>
          <a:lstStyle/>
          <a:p>
            <a:r>
              <a:rPr lang="en-US" altLang="zh-CN" i="1">
                <a:solidFill>
                  <a:schemeClr val="tx1"/>
                </a:solidFill>
                <a:latin typeface="Lato" panose="020F0502020204030203" pitchFamily="34" charset="0"/>
                <a:cs typeface="Arial" panose="020B0604020202020204" pitchFamily="34" charset="0"/>
              </a:rPr>
              <a:t>N</a:t>
            </a:r>
            <a:endParaRPr lang="zh-CN" altLang="en-US" dirty="0"/>
          </a:p>
        </p:txBody>
      </p:sp>
      <p:sp>
        <p:nvSpPr>
          <p:cNvPr id="38" name="文本框 37">
            <a:extLst>
              <a:ext uri="{FF2B5EF4-FFF2-40B4-BE49-F238E27FC236}">
                <a16:creationId xmlns:a16="http://schemas.microsoft.com/office/drawing/2014/main" id="{540F25A4-5B2D-BA9D-1D18-5BC5E23E8E58}"/>
              </a:ext>
            </a:extLst>
          </p:cNvPr>
          <p:cNvSpPr txBox="1"/>
          <p:nvPr/>
        </p:nvSpPr>
        <p:spPr>
          <a:xfrm>
            <a:off x="4608269" y="3396203"/>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9" name="文本框 38">
            <a:extLst>
              <a:ext uri="{FF2B5EF4-FFF2-40B4-BE49-F238E27FC236}">
                <a16:creationId xmlns:a16="http://schemas.microsoft.com/office/drawing/2014/main" id="{895AE222-D7E5-14BB-A38F-8464FC6CC580}"/>
              </a:ext>
            </a:extLst>
          </p:cNvPr>
          <p:cNvSpPr txBox="1"/>
          <p:nvPr/>
        </p:nvSpPr>
        <p:spPr>
          <a:xfrm>
            <a:off x="6049324" y="3396203"/>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grpSp>
        <p:nvGrpSpPr>
          <p:cNvPr id="44" name="组合 43">
            <a:extLst>
              <a:ext uri="{FF2B5EF4-FFF2-40B4-BE49-F238E27FC236}">
                <a16:creationId xmlns:a16="http://schemas.microsoft.com/office/drawing/2014/main" id="{4E5F0F0D-21AB-DAC2-6657-78B0A09C2D54}"/>
              </a:ext>
            </a:extLst>
          </p:cNvPr>
          <p:cNvGrpSpPr/>
          <p:nvPr/>
        </p:nvGrpSpPr>
        <p:grpSpPr>
          <a:xfrm>
            <a:off x="1043608" y="1385348"/>
            <a:ext cx="789325" cy="369332"/>
            <a:chOff x="1368622" y="1385348"/>
            <a:chExt cx="789325" cy="369332"/>
          </a:xfrm>
        </p:grpSpPr>
        <p:sp>
          <p:nvSpPr>
            <p:cNvPr id="27" name="Rectangle 6">
              <a:extLst>
                <a:ext uri="{FF2B5EF4-FFF2-40B4-BE49-F238E27FC236}">
                  <a16:creationId xmlns:a16="http://schemas.microsoft.com/office/drawing/2014/main" id="{2C249254-B046-9833-3AE6-E59C0806A7E8}"/>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0" name="文本框 39">
              <a:extLst>
                <a:ext uri="{FF2B5EF4-FFF2-40B4-BE49-F238E27FC236}">
                  <a16:creationId xmlns:a16="http://schemas.microsoft.com/office/drawing/2014/main" id="{F440AD7B-932D-3D5D-ADCD-4F32BC059C8B}"/>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1" name="文本框 40">
            <a:extLst>
              <a:ext uri="{FF2B5EF4-FFF2-40B4-BE49-F238E27FC236}">
                <a16:creationId xmlns:a16="http://schemas.microsoft.com/office/drawing/2014/main" id="{9620D2C7-3D70-125B-F39C-1845AB0F117B}"/>
              </a:ext>
            </a:extLst>
          </p:cNvPr>
          <p:cNvSpPr txBox="1"/>
          <p:nvPr/>
        </p:nvSpPr>
        <p:spPr>
          <a:xfrm>
            <a:off x="1729408" y="1403681"/>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grpSp>
        <p:nvGrpSpPr>
          <p:cNvPr id="30" name="组合 29">
            <a:extLst>
              <a:ext uri="{FF2B5EF4-FFF2-40B4-BE49-F238E27FC236}">
                <a16:creationId xmlns:a16="http://schemas.microsoft.com/office/drawing/2014/main" id="{EC4A3081-FA35-CD50-8EB1-8A52A53AD4E0}"/>
              </a:ext>
            </a:extLst>
          </p:cNvPr>
          <p:cNvGrpSpPr/>
          <p:nvPr/>
        </p:nvGrpSpPr>
        <p:grpSpPr>
          <a:xfrm>
            <a:off x="2087625" y="1385348"/>
            <a:ext cx="2770926" cy="707732"/>
            <a:chOff x="2087625" y="1385348"/>
            <a:chExt cx="2770926" cy="707732"/>
          </a:xfrm>
        </p:grpSpPr>
        <p:grpSp>
          <p:nvGrpSpPr>
            <p:cNvPr id="45" name="组合 44">
              <a:extLst>
                <a:ext uri="{FF2B5EF4-FFF2-40B4-BE49-F238E27FC236}">
                  <a16:creationId xmlns:a16="http://schemas.microsoft.com/office/drawing/2014/main" id="{9B02D45C-CC32-4DE5-84F8-49969CAB58E6}"/>
                </a:ext>
              </a:extLst>
            </p:cNvPr>
            <p:cNvGrpSpPr/>
            <p:nvPr/>
          </p:nvGrpSpPr>
          <p:grpSpPr>
            <a:xfrm>
              <a:off x="2087625" y="1385348"/>
              <a:ext cx="789325" cy="369332"/>
              <a:chOff x="1368622" y="1385348"/>
              <a:chExt cx="789325" cy="369332"/>
            </a:xfrm>
          </p:grpSpPr>
          <p:sp>
            <p:nvSpPr>
              <p:cNvPr id="46" name="Rectangle 6">
                <a:extLst>
                  <a:ext uri="{FF2B5EF4-FFF2-40B4-BE49-F238E27FC236}">
                    <a16:creationId xmlns:a16="http://schemas.microsoft.com/office/drawing/2014/main" id="{602B23A5-A845-4ED8-8BF1-A02823EEB425}"/>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7" name="文本框 46">
                <a:extLst>
                  <a:ext uri="{FF2B5EF4-FFF2-40B4-BE49-F238E27FC236}">
                    <a16:creationId xmlns:a16="http://schemas.microsoft.com/office/drawing/2014/main" id="{BAB1DF67-B38B-8BE4-E9D6-B351E3F064C1}"/>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8" name="文本框 47">
              <a:extLst>
                <a:ext uri="{FF2B5EF4-FFF2-40B4-BE49-F238E27FC236}">
                  <a16:creationId xmlns:a16="http://schemas.microsoft.com/office/drawing/2014/main" id="{09C73D80-7648-C3C4-573B-25D3E42A7423}"/>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49" name="Rectangle 6">
              <a:extLst>
                <a:ext uri="{FF2B5EF4-FFF2-40B4-BE49-F238E27FC236}">
                  <a16:creationId xmlns:a16="http://schemas.microsoft.com/office/drawing/2014/main" id="{3F3205C2-EE48-D6ED-9BC5-EACDB9FB2091}"/>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0" name="文本框 49">
              <a:extLst>
                <a:ext uri="{FF2B5EF4-FFF2-40B4-BE49-F238E27FC236}">
                  <a16:creationId xmlns:a16="http://schemas.microsoft.com/office/drawing/2014/main" id="{43C3C32E-A482-DBA7-D9C6-AF21E88EF4D0}"/>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sp>
          <p:nvSpPr>
            <p:cNvPr id="51" name="文本框 50">
              <a:extLst>
                <a:ext uri="{FF2B5EF4-FFF2-40B4-BE49-F238E27FC236}">
                  <a16:creationId xmlns:a16="http://schemas.microsoft.com/office/drawing/2014/main" id="{396D3CCA-6984-73B2-E66C-D8436A9FC09B}"/>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54" name="组合 53">
              <a:extLst>
                <a:ext uri="{FF2B5EF4-FFF2-40B4-BE49-F238E27FC236}">
                  <a16:creationId xmlns:a16="http://schemas.microsoft.com/office/drawing/2014/main" id="{E2AE974A-5403-B173-93EE-279722355A13}"/>
                </a:ext>
              </a:extLst>
            </p:cNvPr>
            <p:cNvGrpSpPr/>
            <p:nvPr/>
          </p:nvGrpSpPr>
          <p:grpSpPr>
            <a:xfrm>
              <a:off x="4069226" y="1385348"/>
              <a:ext cx="789325" cy="369332"/>
              <a:chOff x="1368622" y="1385348"/>
              <a:chExt cx="789325" cy="369332"/>
            </a:xfrm>
          </p:grpSpPr>
          <p:sp>
            <p:nvSpPr>
              <p:cNvPr id="55" name="Rectangle 6">
                <a:extLst>
                  <a:ext uri="{FF2B5EF4-FFF2-40B4-BE49-F238E27FC236}">
                    <a16:creationId xmlns:a16="http://schemas.microsoft.com/office/drawing/2014/main" id="{C1010A02-F2BB-3E8A-387C-EF76A9A8D48B}"/>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6" name="文本框 55">
                <a:extLst>
                  <a:ext uri="{FF2B5EF4-FFF2-40B4-BE49-F238E27FC236}">
                    <a16:creationId xmlns:a16="http://schemas.microsoft.com/office/drawing/2014/main" id="{8BF3FA5D-FD6F-1EE1-543A-E97DA6FAE4B5}"/>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grpSp>
      <p:sp>
        <p:nvSpPr>
          <p:cNvPr id="3" name="文本框 2">
            <a:extLst>
              <a:ext uri="{FF2B5EF4-FFF2-40B4-BE49-F238E27FC236}">
                <a16:creationId xmlns:a16="http://schemas.microsoft.com/office/drawing/2014/main" id="{87D401CF-7A41-B2B8-983D-B8EF777DCAE1}"/>
              </a:ext>
            </a:extLst>
          </p:cNvPr>
          <p:cNvSpPr txBox="1"/>
          <p:nvPr/>
        </p:nvSpPr>
        <p:spPr>
          <a:xfrm>
            <a:off x="4788024" y="1385347"/>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42" name="组合 41">
            <a:extLst>
              <a:ext uri="{FF2B5EF4-FFF2-40B4-BE49-F238E27FC236}">
                <a16:creationId xmlns:a16="http://schemas.microsoft.com/office/drawing/2014/main" id="{336402E5-2CFA-CFCF-FBC6-46A1B23E9A8D}"/>
              </a:ext>
            </a:extLst>
          </p:cNvPr>
          <p:cNvGrpSpPr/>
          <p:nvPr/>
        </p:nvGrpSpPr>
        <p:grpSpPr>
          <a:xfrm>
            <a:off x="5333723" y="1383962"/>
            <a:ext cx="2770926" cy="707732"/>
            <a:chOff x="2087625" y="1385348"/>
            <a:chExt cx="2770926" cy="707732"/>
          </a:xfrm>
        </p:grpSpPr>
        <p:grpSp>
          <p:nvGrpSpPr>
            <p:cNvPr id="43" name="组合 42">
              <a:extLst>
                <a:ext uri="{FF2B5EF4-FFF2-40B4-BE49-F238E27FC236}">
                  <a16:creationId xmlns:a16="http://schemas.microsoft.com/office/drawing/2014/main" id="{6F4EDCA7-2CFF-CD2C-F43D-F7B05A7C56AC}"/>
                </a:ext>
              </a:extLst>
            </p:cNvPr>
            <p:cNvGrpSpPr/>
            <p:nvPr/>
          </p:nvGrpSpPr>
          <p:grpSpPr>
            <a:xfrm>
              <a:off x="2087625" y="1385348"/>
              <a:ext cx="789325" cy="369332"/>
              <a:chOff x="1368622" y="1385348"/>
              <a:chExt cx="789325" cy="369332"/>
            </a:xfrm>
          </p:grpSpPr>
          <p:sp>
            <p:nvSpPr>
              <p:cNvPr id="62" name="Rectangle 6">
                <a:extLst>
                  <a:ext uri="{FF2B5EF4-FFF2-40B4-BE49-F238E27FC236}">
                    <a16:creationId xmlns:a16="http://schemas.microsoft.com/office/drawing/2014/main" id="{2C2B9239-4119-7599-4497-ADD7E7829957}"/>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3" name="文本框 62">
                <a:extLst>
                  <a:ext uri="{FF2B5EF4-FFF2-40B4-BE49-F238E27FC236}">
                    <a16:creationId xmlns:a16="http://schemas.microsoft.com/office/drawing/2014/main" id="{06F5CE0F-66DD-1718-E35A-DB256D4F37EF}"/>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52" name="文本框 51">
              <a:extLst>
                <a:ext uri="{FF2B5EF4-FFF2-40B4-BE49-F238E27FC236}">
                  <a16:creationId xmlns:a16="http://schemas.microsoft.com/office/drawing/2014/main" id="{FD7A5605-7F2C-97C4-D66C-B2779A32C00E}"/>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53" name="Rectangle 6">
              <a:extLst>
                <a:ext uri="{FF2B5EF4-FFF2-40B4-BE49-F238E27FC236}">
                  <a16:creationId xmlns:a16="http://schemas.microsoft.com/office/drawing/2014/main" id="{45482886-F172-2910-8E15-60CD7DDC4AE1}"/>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7" name="文本框 56">
              <a:extLst>
                <a:ext uri="{FF2B5EF4-FFF2-40B4-BE49-F238E27FC236}">
                  <a16:creationId xmlns:a16="http://schemas.microsoft.com/office/drawing/2014/main" id="{96D78C9B-9B85-4B38-4F01-D0F38EA7DD9C}"/>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sp>
          <p:nvSpPr>
            <p:cNvPr id="58" name="文本框 57">
              <a:extLst>
                <a:ext uri="{FF2B5EF4-FFF2-40B4-BE49-F238E27FC236}">
                  <a16:creationId xmlns:a16="http://schemas.microsoft.com/office/drawing/2014/main" id="{B08C7909-EC17-CA8B-DC11-6D73B446B232}"/>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59" name="组合 58">
              <a:extLst>
                <a:ext uri="{FF2B5EF4-FFF2-40B4-BE49-F238E27FC236}">
                  <a16:creationId xmlns:a16="http://schemas.microsoft.com/office/drawing/2014/main" id="{3C4FAC46-94AA-E35D-5BF9-45557BE448EE}"/>
                </a:ext>
              </a:extLst>
            </p:cNvPr>
            <p:cNvGrpSpPr/>
            <p:nvPr/>
          </p:nvGrpSpPr>
          <p:grpSpPr>
            <a:xfrm>
              <a:off x="4069226" y="1385348"/>
              <a:ext cx="789325" cy="369332"/>
              <a:chOff x="1368622" y="1385348"/>
              <a:chExt cx="789325" cy="369332"/>
            </a:xfrm>
          </p:grpSpPr>
          <p:sp>
            <p:nvSpPr>
              <p:cNvPr id="60" name="Rectangle 6">
                <a:extLst>
                  <a:ext uri="{FF2B5EF4-FFF2-40B4-BE49-F238E27FC236}">
                    <a16:creationId xmlns:a16="http://schemas.microsoft.com/office/drawing/2014/main" id="{5FC27959-28E0-EC57-2453-EF9425CA7B1B}"/>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1" name="文本框 60">
                <a:extLst>
                  <a:ext uri="{FF2B5EF4-FFF2-40B4-BE49-F238E27FC236}">
                    <a16:creationId xmlns:a16="http://schemas.microsoft.com/office/drawing/2014/main" id="{AD028100-E377-A411-6730-3FF31B80C563}"/>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grpSp>
      </p:grpSp>
      <p:sp>
        <p:nvSpPr>
          <p:cNvPr id="15" name="文本框 14">
            <a:extLst>
              <a:ext uri="{FF2B5EF4-FFF2-40B4-BE49-F238E27FC236}">
                <a16:creationId xmlns:a16="http://schemas.microsoft.com/office/drawing/2014/main" id="{1BDEAD91-9356-A125-E1EE-14BB570B5C00}"/>
              </a:ext>
            </a:extLst>
          </p:cNvPr>
          <p:cNvSpPr txBox="1"/>
          <p:nvPr/>
        </p:nvSpPr>
        <p:spPr>
          <a:xfrm>
            <a:off x="1655577" y="2364706"/>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16" name="组合 15">
            <a:extLst>
              <a:ext uri="{FF2B5EF4-FFF2-40B4-BE49-F238E27FC236}">
                <a16:creationId xmlns:a16="http://schemas.microsoft.com/office/drawing/2014/main" id="{A6B4360E-0B2F-CE8D-07D8-BD9378EE185D}"/>
              </a:ext>
            </a:extLst>
          </p:cNvPr>
          <p:cNvGrpSpPr/>
          <p:nvPr/>
        </p:nvGrpSpPr>
        <p:grpSpPr>
          <a:xfrm>
            <a:off x="2082480" y="2427355"/>
            <a:ext cx="2770926" cy="707732"/>
            <a:chOff x="2087625" y="1385348"/>
            <a:chExt cx="2770926" cy="707732"/>
          </a:xfrm>
        </p:grpSpPr>
        <p:grpSp>
          <p:nvGrpSpPr>
            <p:cNvPr id="17" name="组合 16">
              <a:extLst>
                <a:ext uri="{FF2B5EF4-FFF2-40B4-BE49-F238E27FC236}">
                  <a16:creationId xmlns:a16="http://schemas.microsoft.com/office/drawing/2014/main" id="{E4DB4F17-0E1B-D972-E0D8-C3B36F15596C}"/>
                </a:ext>
              </a:extLst>
            </p:cNvPr>
            <p:cNvGrpSpPr/>
            <p:nvPr/>
          </p:nvGrpSpPr>
          <p:grpSpPr>
            <a:xfrm>
              <a:off x="2087625" y="1385348"/>
              <a:ext cx="789325" cy="369332"/>
              <a:chOff x="1368622" y="1385348"/>
              <a:chExt cx="789325" cy="369332"/>
            </a:xfrm>
          </p:grpSpPr>
          <p:sp>
            <p:nvSpPr>
              <p:cNvPr id="64" name="Rectangle 6">
                <a:extLst>
                  <a:ext uri="{FF2B5EF4-FFF2-40B4-BE49-F238E27FC236}">
                    <a16:creationId xmlns:a16="http://schemas.microsoft.com/office/drawing/2014/main" id="{91DE4E78-8E79-9189-DF0C-793FDFE17DEC}"/>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5" name="文本框 64">
                <a:extLst>
                  <a:ext uri="{FF2B5EF4-FFF2-40B4-BE49-F238E27FC236}">
                    <a16:creationId xmlns:a16="http://schemas.microsoft.com/office/drawing/2014/main" id="{45458C5C-B9F1-F56E-B1F8-88E3C6F7C3DD}"/>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18" name="文本框 17">
              <a:extLst>
                <a:ext uri="{FF2B5EF4-FFF2-40B4-BE49-F238E27FC236}">
                  <a16:creationId xmlns:a16="http://schemas.microsoft.com/office/drawing/2014/main" id="{442E8ECB-A61E-02F0-64B3-E61FA6EC1673}"/>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9" name="Rectangle 6">
              <a:extLst>
                <a:ext uri="{FF2B5EF4-FFF2-40B4-BE49-F238E27FC236}">
                  <a16:creationId xmlns:a16="http://schemas.microsoft.com/office/drawing/2014/main" id="{1D99601B-2388-60E0-57BB-B090DE3CF102}"/>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0" name="文本框 19">
              <a:extLst>
                <a:ext uri="{FF2B5EF4-FFF2-40B4-BE49-F238E27FC236}">
                  <a16:creationId xmlns:a16="http://schemas.microsoft.com/office/drawing/2014/main" id="{25F54662-0C81-4D07-C620-CA2D043B1409}"/>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2</a:t>
              </a:r>
              <a:endParaRPr lang="zh-CN" altLang="en-US" baseline="-25000" dirty="0"/>
            </a:p>
          </p:txBody>
        </p:sp>
        <p:sp>
          <p:nvSpPr>
            <p:cNvPr id="21" name="文本框 20">
              <a:extLst>
                <a:ext uri="{FF2B5EF4-FFF2-40B4-BE49-F238E27FC236}">
                  <a16:creationId xmlns:a16="http://schemas.microsoft.com/office/drawing/2014/main" id="{AC3361C8-445A-2684-109F-635FAC210466}"/>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22" name="组合 21">
              <a:extLst>
                <a:ext uri="{FF2B5EF4-FFF2-40B4-BE49-F238E27FC236}">
                  <a16:creationId xmlns:a16="http://schemas.microsoft.com/office/drawing/2014/main" id="{D82F7B5B-5D8C-286E-0CEB-B25F9D0C2F22}"/>
                </a:ext>
              </a:extLst>
            </p:cNvPr>
            <p:cNvGrpSpPr/>
            <p:nvPr/>
          </p:nvGrpSpPr>
          <p:grpSpPr>
            <a:xfrm>
              <a:off x="4069226" y="1385348"/>
              <a:ext cx="789325" cy="369332"/>
              <a:chOff x="1368622" y="1385348"/>
              <a:chExt cx="789325" cy="369332"/>
            </a:xfrm>
          </p:grpSpPr>
          <p:sp>
            <p:nvSpPr>
              <p:cNvPr id="23" name="Rectangle 6">
                <a:extLst>
                  <a:ext uri="{FF2B5EF4-FFF2-40B4-BE49-F238E27FC236}">
                    <a16:creationId xmlns:a16="http://schemas.microsoft.com/office/drawing/2014/main" id="{A53D50A7-2459-D6F3-EF38-13907B6D1CC4}"/>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文本框 23">
                <a:extLst>
                  <a:ext uri="{FF2B5EF4-FFF2-40B4-BE49-F238E27FC236}">
                    <a16:creationId xmlns:a16="http://schemas.microsoft.com/office/drawing/2014/main" id="{D366B06A-5944-D46E-8C3C-F0872A3DF81F}"/>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2</a:t>
                </a:r>
                <a:endParaRPr lang="zh-CN" altLang="en-US" baseline="-25000" dirty="0"/>
              </a:p>
            </p:txBody>
          </p:sp>
        </p:grpSp>
      </p:grpSp>
      <p:sp>
        <p:nvSpPr>
          <p:cNvPr id="66" name="文本框 65">
            <a:extLst>
              <a:ext uri="{FF2B5EF4-FFF2-40B4-BE49-F238E27FC236}">
                <a16:creationId xmlns:a16="http://schemas.microsoft.com/office/drawing/2014/main" id="{BAC9A3D1-3E20-97AC-69AC-7B8BDAC1250C}"/>
              </a:ext>
            </a:extLst>
          </p:cNvPr>
          <p:cNvSpPr txBox="1"/>
          <p:nvPr/>
        </p:nvSpPr>
        <p:spPr>
          <a:xfrm>
            <a:off x="4505731" y="2498510"/>
            <a:ext cx="1428682" cy="430887"/>
          </a:xfrm>
          <a:prstGeom prst="rect">
            <a:avLst/>
          </a:prstGeom>
          <a:noFill/>
        </p:spPr>
        <p:txBody>
          <a:bodyPr wrap="square">
            <a:spAutoFit/>
          </a:bodyPr>
          <a:lstStyle/>
          <a:p>
            <a:pPr algn="ctr"/>
            <a:r>
              <a:rPr lang="en-US" altLang="zh-CN" sz="2200" dirty="0"/>
              <a:t>+ …</a:t>
            </a:r>
            <a:endParaRPr lang="zh-CN" altLang="en-US" sz="2200" dirty="0"/>
          </a:p>
        </p:txBody>
      </p:sp>
    </p:spTree>
    <p:extLst>
      <p:ext uri="{BB962C8B-B14F-4D97-AF65-F5344CB8AC3E}">
        <p14:creationId xmlns:p14="http://schemas.microsoft.com/office/powerpoint/2010/main" val="3741136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B5CC84-C822-CBE7-77EF-112777C3698C}"/>
              </a:ext>
            </a:extLst>
          </p:cNvPr>
          <p:cNvSpPr>
            <a:spLocks noGrp="1"/>
          </p:cNvSpPr>
          <p:nvPr>
            <p:ph type="title"/>
          </p:nvPr>
        </p:nvSpPr>
        <p:spPr/>
        <p:txBody>
          <a:bodyPr/>
          <a:lstStyle/>
          <a:p>
            <a:r>
              <a:rPr kumimoji="1" lang="en-US" altLang="zh-CN" dirty="0"/>
              <a:t>Why reducing the #HBM accessed?  </a:t>
            </a:r>
            <a:endParaRPr kumimoji="1" lang="zh-CN" altLang="en-US" dirty="0"/>
          </a:p>
        </p:txBody>
      </p:sp>
      <p:sp>
        <p:nvSpPr>
          <p:cNvPr id="4" name="灯片编号占位符 3">
            <a:extLst>
              <a:ext uri="{FF2B5EF4-FFF2-40B4-BE49-F238E27FC236}">
                <a16:creationId xmlns:a16="http://schemas.microsoft.com/office/drawing/2014/main" id="{FC031ED1-7B69-4980-40F6-A649884A579D}"/>
              </a:ext>
            </a:extLst>
          </p:cNvPr>
          <p:cNvSpPr>
            <a:spLocks noGrp="1"/>
          </p:cNvSpPr>
          <p:nvPr>
            <p:ph type="sldNum" sz="quarter" idx="12"/>
          </p:nvPr>
        </p:nvSpPr>
        <p:spPr/>
        <p:txBody>
          <a:bodyPr/>
          <a:lstStyle/>
          <a:p>
            <a:fld id="{ADE361C3-C043-4A6E-BDCE-8DA1E7D90A3B}" type="slidenum">
              <a:rPr lang="zh-CN" altLang="en-US" smtClean="0"/>
              <a:pPr/>
              <a:t>17</a:t>
            </a:fld>
            <a:endParaRPr lang="zh-CN" altLang="en-US" dirty="0"/>
          </a:p>
        </p:txBody>
      </p:sp>
      <p:sp>
        <p:nvSpPr>
          <p:cNvPr id="5" name="Rectangle 6">
            <a:extLst>
              <a:ext uri="{FF2B5EF4-FFF2-40B4-BE49-F238E27FC236}">
                <a16:creationId xmlns:a16="http://schemas.microsoft.com/office/drawing/2014/main" id="{780E2601-C368-394A-30AA-A36F60FF12A5}"/>
              </a:ext>
            </a:extLst>
          </p:cNvPr>
          <p:cNvSpPr/>
          <p:nvPr/>
        </p:nvSpPr>
        <p:spPr>
          <a:xfrm>
            <a:off x="1548543" y="3772559"/>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 name="Rectangle 6">
            <a:extLst>
              <a:ext uri="{FF2B5EF4-FFF2-40B4-BE49-F238E27FC236}">
                <a16:creationId xmlns:a16="http://schemas.microsoft.com/office/drawing/2014/main" id="{003EF847-AEC6-9C64-B5B6-5C511471DC2F}"/>
              </a:ext>
            </a:extLst>
          </p:cNvPr>
          <p:cNvSpPr/>
          <p:nvPr/>
        </p:nvSpPr>
        <p:spPr>
          <a:xfrm rot="5400000">
            <a:off x="2887926" y="4027228"/>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7" name="文本框 6">
            <a:extLst>
              <a:ext uri="{FF2B5EF4-FFF2-40B4-BE49-F238E27FC236}">
                <a16:creationId xmlns:a16="http://schemas.microsoft.com/office/drawing/2014/main" id="{F5FEB3A8-4CB0-2300-C56E-D7EAD94FCB83}"/>
              </a:ext>
            </a:extLst>
          </p:cNvPr>
          <p:cNvSpPr txBox="1"/>
          <p:nvPr/>
        </p:nvSpPr>
        <p:spPr>
          <a:xfrm>
            <a:off x="1692559" y="4070467"/>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endParaRPr lang="zh-CN" altLang="en-US" dirty="0"/>
          </a:p>
        </p:txBody>
      </p:sp>
      <p:sp>
        <p:nvSpPr>
          <p:cNvPr id="8" name="文本框 7">
            <a:extLst>
              <a:ext uri="{FF2B5EF4-FFF2-40B4-BE49-F238E27FC236}">
                <a16:creationId xmlns:a16="http://schemas.microsoft.com/office/drawing/2014/main" id="{EB064504-4574-21D3-C4B5-88813453C925}"/>
              </a:ext>
            </a:extLst>
          </p:cNvPr>
          <p:cNvSpPr txBox="1"/>
          <p:nvPr/>
        </p:nvSpPr>
        <p:spPr>
          <a:xfrm>
            <a:off x="2988703" y="4430507"/>
            <a:ext cx="576064"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K</a:t>
            </a:r>
            <a:r>
              <a:rPr lang="en-US" altLang="zh-CN" b="1" baseline="30000" dirty="0">
                <a:latin typeface="Lato" panose="020F0502020204030203" pitchFamily="34" charset="0"/>
                <a:cs typeface="Arial" panose="020B0604020202020204" pitchFamily="34" charset="0"/>
              </a:rPr>
              <a:t>T</a:t>
            </a:r>
            <a:endParaRPr lang="zh-CN" altLang="en-US" baseline="30000" dirty="0"/>
          </a:p>
        </p:txBody>
      </p:sp>
      <p:sp>
        <p:nvSpPr>
          <p:cNvPr id="9" name="文本框 8">
            <a:extLst>
              <a:ext uri="{FF2B5EF4-FFF2-40B4-BE49-F238E27FC236}">
                <a16:creationId xmlns:a16="http://schemas.microsoft.com/office/drawing/2014/main" id="{9EF70E11-602E-11CE-8AEF-6FEB01DE0776}"/>
              </a:ext>
            </a:extLst>
          </p:cNvPr>
          <p:cNvSpPr txBox="1"/>
          <p:nvPr/>
        </p:nvSpPr>
        <p:spPr>
          <a:xfrm>
            <a:off x="2196615" y="4071207"/>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0" name="Rectangle 6">
            <a:extLst>
              <a:ext uri="{FF2B5EF4-FFF2-40B4-BE49-F238E27FC236}">
                <a16:creationId xmlns:a16="http://schemas.microsoft.com/office/drawing/2014/main" id="{5720FF6E-0B79-8A3E-32CA-87D95D0716CE}"/>
              </a:ext>
            </a:extLst>
          </p:cNvPr>
          <p:cNvSpPr/>
          <p:nvPr/>
        </p:nvSpPr>
        <p:spPr>
          <a:xfrm>
            <a:off x="4428863" y="3768163"/>
            <a:ext cx="647874" cy="1166400"/>
          </a:xfrm>
          <a:prstGeom prst="rect">
            <a:avLst/>
          </a:prstGeom>
          <a:solidFill>
            <a:srgbClr val="F7F9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1" name="文本框 10">
            <a:extLst>
              <a:ext uri="{FF2B5EF4-FFF2-40B4-BE49-F238E27FC236}">
                <a16:creationId xmlns:a16="http://schemas.microsoft.com/office/drawing/2014/main" id="{616CA71F-2611-7070-3C3A-ABA38C1A3341}"/>
              </a:ext>
            </a:extLst>
          </p:cNvPr>
          <p:cNvSpPr txBox="1"/>
          <p:nvPr/>
        </p:nvSpPr>
        <p:spPr>
          <a:xfrm>
            <a:off x="4572879" y="4186599"/>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V</a:t>
            </a:r>
            <a:endParaRPr lang="zh-CN" altLang="en-US" dirty="0"/>
          </a:p>
        </p:txBody>
      </p:sp>
      <p:sp>
        <p:nvSpPr>
          <p:cNvPr id="12" name="文本框 11">
            <a:extLst>
              <a:ext uri="{FF2B5EF4-FFF2-40B4-BE49-F238E27FC236}">
                <a16:creationId xmlns:a16="http://schemas.microsoft.com/office/drawing/2014/main" id="{473AED92-2CD7-8DF1-4A67-A9B61EFDDD8B}"/>
              </a:ext>
            </a:extLst>
          </p:cNvPr>
          <p:cNvSpPr txBox="1"/>
          <p:nvPr/>
        </p:nvSpPr>
        <p:spPr>
          <a:xfrm>
            <a:off x="3852799" y="4071207"/>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3" name="文本框 12">
            <a:extLst>
              <a:ext uri="{FF2B5EF4-FFF2-40B4-BE49-F238E27FC236}">
                <a16:creationId xmlns:a16="http://schemas.microsoft.com/office/drawing/2014/main" id="{17A32DAE-CD87-8B80-0220-F6814EEA7D91}"/>
              </a:ext>
            </a:extLst>
          </p:cNvPr>
          <p:cNvSpPr txBox="1"/>
          <p:nvPr/>
        </p:nvSpPr>
        <p:spPr>
          <a:xfrm>
            <a:off x="5364967" y="4142475"/>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sp>
        <p:nvSpPr>
          <p:cNvPr id="14" name="Rectangle 6">
            <a:extLst>
              <a:ext uri="{FF2B5EF4-FFF2-40B4-BE49-F238E27FC236}">
                <a16:creationId xmlns:a16="http://schemas.microsoft.com/office/drawing/2014/main" id="{3C360285-4AEE-8304-69D0-3B4C31EB7ADE}"/>
              </a:ext>
            </a:extLst>
          </p:cNvPr>
          <p:cNvSpPr/>
          <p:nvPr/>
        </p:nvSpPr>
        <p:spPr>
          <a:xfrm>
            <a:off x="5905326" y="3779332"/>
            <a:ext cx="647874" cy="1166400"/>
          </a:xfrm>
          <a:prstGeom prst="rect">
            <a:avLst/>
          </a:prstGeom>
          <a:solidFill>
            <a:srgbClr val="91DDCF"/>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5" name="文本框 24">
            <a:extLst>
              <a:ext uri="{FF2B5EF4-FFF2-40B4-BE49-F238E27FC236}">
                <a16:creationId xmlns:a16="http://schemas.microsoft.com/office/drawing/2014/main" id="{866F02C1-C61A-6086-698F-08055EFC479E}"/>
              </a:ext>
            </a:extLst>
          </p:cNvPr>
          <p:cNvSpPr txBox="1"/>
          <p:nvPr/>
        </p:nvSpPr>
        <p:spPr>
          <a:xfrm>
            <a:off x="6027509" y="4186599"/>
            <a:ext cx="432048"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endParaRPr lang="zh-CN" altLang="en-US" dirty="0"/>
          </a:p>
        </p:txBody>
      </p:sp>
      <p:sp>
        <p:nvSpPr>
          <p:cNvPr id="26" name="Rectangle 6">
            <a:extLst>
              <a:ext uri="{FF2B5EF4-FFF2-40B4-BE49-F238E27FC236}">
                <a16:creationId xmlns:a16="http://schemas.microsoft.com/office/drawing/2014/main" id="{13392BBE-D66F-4FD3-60B0-AB613D03517C}"/>
              </a:ext>
            </a:extLst>
          </p:cNvPr>
          <p:cNvSpPr/>
          <p:nvPr/>
        </p:nvSpPr>
        <p:spPr>
          <a:xfrm>
            <a:off x="5905326" y="3771217"/>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8" name="Rectangle 6">
            <a:extLst>
              <a:ext uri="{FF2B5EF4-FFF2-40B4-BE49-F238E27FC236}">
                <a16:creationId xmlns:a16="http://schemas.microsoft.com/office/drawing/2014/main" id="{1CCA31CC-2613-6EE8-35F9-1027CB82D8B3}"/>
              </a:ext>
            </a:extLst>
          </p:cNvPr>
          <p:cNvSpPr/>
          <p:nvPr/>
        </p:nvSpPr>
        <p:spPr>
          <a:xfrm>
            <a:off x="1548345" y="3766411"/>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9" name="Rectangle 6">
            <a:extLst>
              <a:ext uri="{FF2B5EF4-FFF2-40B4-BE49-F238E27FC236}">
                <a16:creationId xmlns:a16="http://schemas.microsoft.com/office/drawing/2014/main" id="{A6572777-0C04-A945-1F4B-7FF132CCF8C7}"/>
              </a:ext>
            </a:extLst>
          </p:cNvPr>
          <p:cNvSpPr/>
          <p:nvPr/>
        </p:nvSpPr>
        <p:spPr>
          <a:xfrm>
            <a:off x="3189290" y="4294231"/>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1" name="Rectangle 6">
            <a:extLst>
              <a:ext uri="{FF2B5EF4-FFF2-40B4-BE49-F238E27FC236}">
                <a16:creationId xmlns:a16="http://schemas.microsoft.com/office/drawing/2014/main" id="{A4FD82CB-AA23-72B3-FB15-418D0B697525}"/>
              </a:ext>
            </a:extLst>
          </p:cNvPr>
          <p:cNvSpPr/>
          <p:nvPr/>
        </p:nvSpPr>
        <p:spPr>
          <a:xfrm>
            <a:off x="4428863" y="4241902"/>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2" name="文本框 31">
            <a:extLst>
              <a:ext uri="{FF2B5EF4-FFF2-40B4-BE49-F238E27FC236}">
                <a16:creationId xmlns:a16="http://schemas.microsoft.com/office/drawing/2014/main" id="{D3199CEF-2A00-6D86-8E45-6B44FA046B40}"/>
              </a:ext>
            </a:extLst>
          </p:cNvPr>
          <p:cNvSpPr txBox="1"/>
          <p:nvPr/>
        </p:nvSpPr>
        <p:spPr>
          <a:xfrm>
            <a:off x="1099134" y="4153628"/>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33" name="文本框 32">
            <a:extLst>
              <a:ext uri="{FF2B5EF4-FFF2-40B4-BE49-F238E27FC236}">
                <a16:creationId xmlns:a16="http://schemas.microsoft.com/office/drawing/2014/main" id="{41B13979-672F-F014-76F4-BE551B42756F}"/>
              </a:ext>
            </a:extLst>
          </p:cNvPr>
          <p:cNvSpPr txBox="1"/>
          <p:nvPr/>
        </p:nvSpPr>
        <p:spPr>
          <a:xfrm>
            <a:off x="1695779" y="3396397"/>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4" name="文本框 33">
            <a:extLst>
              <a:ext uri="{FF2B5EF4-FFF2-40B4-BE49-F238E27FC236}">
                <a16:creationId xmlns:a16="http://schemas.microsoft.com/office/drawing/2014/main" id="{FD610922-5A22-1186-C8DE-E74B0764D699}"/>
              </a:ext>
            </a:extLst>
          </p:cNvPr>
          <p:cNvSpPr txBox="1"/>
          <p:nvPr/>
        </p:nvSpPr>
        <p:spPr>
          <a:xfrm>
            <a:off x="2327970" y="4438240"/>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5" name="文本框 34">
            <a:extLst>
              <a:ext uri="{FF2B5EF4-FFF2-40B4-BE49-F238E27FC236}">
                <a16:creationId xmlns:a16="http://schemas.microsoft.com/office/drawing/2014/main" id="{9D0968CC-F612-A438-712D-F7EA466116CC}"/>
              </a:ext>
            </a:extLst>
          </p:cNvPr>
          <p:cNvSpPr txBox="1"/>
          <p:nvPr/>
        </p:nvSpPr>
        <p:spPr>
          <a:xfrm>
            <a:off x="3040390" y="3885801"/>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N</a:t>
            </a:r>
            <a:endParaRPr lang="zh-CN" altLang="en-US" dirty="0"/>
          </a:p>
        </p:txBody>
      </p:sp>
      <p:sp>
        <p:nvSpPr>
          <p:cNvPr id="36" name="文本框 35">
            <a:extLst>
              <a:ext uri="{FF2B5EF4-FFF2-40B4-BE49-F238E27FC236}">
                <a16:creationId xmlns:a16="http://schemas.microsoft.com/office/drawing/2014/main" id="{9ED3573F-4225-3648-2306-A9A1F4EF1529}"/>
              </a:ext>
            </a:extLst>
          </p:cNvPr>
          <p:cNvSpPr txBox="1"/>
          <p:nvPr/>
        </p:nvSpPr>
        <p:spPr>
          <a:xfrm>
            <a:off x="5147913" y="3885801"/>
            <a:ext cx="504056" cy="369332"/>
          </a:xfrm>
          <a:prstGeom prst="rect">
            <a:avLst/>
          </a:prstGeom>
          <a:noFill/>
        </p:spPr>
        <p:txBody>
          <a:bodyPr wrap="square">
            <a:spAutoFit/>
          </a:bodyPr>
          <a:lstStyle/>
          <a:p>
            <a:r>
              <a:rPr lang="en-US" altLang="zh-CN" i="1">
                <a:solidFill>
                  <a:schemeClr val="tx1"/>
                </a:solidFill>
                <a:latin typeface="Lato" panose="020F0502020204030203" pitchFamily="34" charset="0"/>
                <a:cs typeface="Arial" panose="020B0604020202020204" pitchFamily="34" charset="0"/>
              </a:rPr>
              <a:t>N</a:t>
            </a:r>
            <a:endParaRPr lang="zh-CN" altLang="en-US" dirty="0"/>
          </a:p>
        </p:txBody>
      </p:sp>
      <p:sp>
        <p:nvSpPr>
          <p:cNvPr id="37" name="文本框 36">
            <a:extLst>
              <a:ext uri="{FF2B5EF4-FFF2-40B4-BE49-F238E27FC236}">
                <a16:creationId xmlns:a16="http://schemas.microsoft.com/office/drawing/2014/main" id="{A690A1B6-E301-E62C-3393-93F864413238}"/>
              </a:ext>
            </a:extLst>
          </p:cNvPr>
          <p:cNvSpPr txBox="1"/>
          <p:nvPr/>
        </p:nvSpPr>
        <p:spPr>
          <a:xfrm>
            <a:off x="6815126" y="3885801"/>
            <a:ext cx="504056" cy="369332"/>
          </a:xfrm>
          <a:prstGeom prst="rect">
            <a:avLst/>
          </a:prstGeom>
          <a:noFill/>
        </p:spPr>
        <p:txBody>
          <a:bodyPr wrap="square">
            <a:spAutoFit/>
          </a:bodyPr>
          <a:lstStyle/>
          <a:p>
            <a:r>
              <a:rPr lang="en-US" altLang="zh-CN" i="1">
                <a:solidFill>
                  <a:schemeClr val="tx1"/>
                </a:solidFill>
                <a:latin typeface="Lato" panose="020F0502020204030203" pitchFamily="34" charset="0"/>
                <a:cs typeface="Arial" panose="020B0604020202020204" pitchFamily="34" charset="0"/>
              </a:rPr>
              <a:t>N</a:t>
            </a:r>
            <a:endParaRPr lang="zh-CN" altLang="en-US" dirty="0"/>
          </a:p>
        </p:txBody>
      </p:sp>
      <p:sp>
        <p:nvSpPr>
          <p:cNvPr id="38" name="文本框 37">
            <a:extLst>
              <a:ext uri="{FF2B5EF4-FFF2-40B4-BE49-F238E27FC236}">
                <a16:creationId xmlns:a16="http://schemas.microsoft.com/office/drawing/2014/main" id="{540F25A4-5B2D-BA9D-1D18-5BC5E23E8E58}"/>
              </a:ext>
            </a:extLst>
          </p:cNvPr>
          <p:cNvSpPr txBox="1"/>
          <p:nvPr/>
        </p:nvSpPr>
        <p:spPr>
          <a:xfrm>
            <a:off x="4608269" y="3396203"/>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sp>
        <p:nvSpPr>
          <p:cNvPr id="39" name="文本框 38">
            <a:extLst>
              <a:ext uri="{FF2B5EF4-FFF2-40B4-BE49-F238E27FC236}">
                <a16:creationId xmlns:a16="http://schemas.microsoft.com/office/drawing/2014/main" id="{895AE222-D7E5-14BB-A38F-8464FC6CC580}"/>
              </a:ext>
            </a:extLst>
          </p:cNvPr>
          <p:cNvSpPr txBox="1"/>
          <p:nvPr/>
        </p:nvSpPr>
        <p:spPr>
          <a:xfrm>
            <a:off x="6049324" y="3396203"/>
            <a:ext cx="504056" cy="369332"/>
          </a:xfrm>
          <a:prstGeom prst="rect">
            <a:avLst/>
          </a:prstGeom>
          <a:noFill/>
        </p:spPr>
        <p:txBody>
          <a:bodyPr wrap="square">
            <a:spAutoFit/>
          </a:bodyPr>
          <a:lstStyle/>
          <a:p>
            <a:r>
              <a:rPr lang="en-US" altLang="zh-CN" i="1" dirty="0">
                <a:solidFill>
                  <a:schemeClr val="tx1"/>
                </a:solidFill>
                <a:latin typeface="Lato" panose="020F0502020204030203" pitchFamily="34" charset="0"/>
                <a:cs typeface="Arial" panose="020B0604020202020204" pitchFamily="34" charset="0"/>
              </a:rPr>
              <a:t>d</a:t>
            </a:r>
            <a:endParaRPr lang="zh-CN" altLang="en-US" dirty="0"/>
          </a:p>
        </p:txBody>
      </p:sp>
      <p:grpSp>
        <p:nvGrpSpPr>
          <p:cNvPr id="44" name="组合 43">
            <a:extLst>
              <a:ext uri="{FF2B5EF4-FFF2-40B4-BE49-F238E27FC236}">
                <a16:creationId xmlns:a16="http://schemas.microsoft.com/office/drawing/2014/main" id="{4E5F0F0D-21AB-DAC2-6657-78B0A09C2D54}"/>
              </a:ext>
            </a:extLst>
          </p:cNvPr>
          <p:cNvGrpSpPr/>
          <p:nvPr/>
        </p:nvGrpSpPr>
        <p:grpSpPr>
          <a:xfrm>
            <a:off x="1043608" y="1385348"/>
            <a:ext cx="789325" cy="369332"/>
            <a:chOff x="1368622" y="1385348"/>
            <a:chExt cx="789325" cy="369332"/>
          </a:xfrm>
        </p:grpSpPr>
        <p:sp>
          <p:nvSpPr>
            <p:cNvPr id="27" name="Rectangle 6">
              <a:extLst>
                <a:ext uri="{FF2B5EF4-FFF2-40B4-BE49-F238E27FC236}">
                  <a16:creationId xmlns:a16="http://schemas.microsoft.com/office/drawing/2014/main" id="{2C249254-B046-9833-3AE6-E59C0806A7E8}"/>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0" name="文本框 39">
              <a:extLst>
                <a:ext uri="{FF2B5EF4-FFF2-40B4-BE49-F238E27FC236}">
                  <a16:creationId xmlns:a16="http://schemas.microsoft.com/office/drawing/2014/main" id="{F440AD7B-932D-3D5D-ADCD-4F32BC059C8B}"/>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1" name="文本框 40">
            <a:extLst>
              <a:ext uri="{FF2B5EF4-FFF2-40B4-BE49-F238E27FC236}">
                <a16:creationId xmlns:a16="http://schemas.microsoft.com/office/drawing/2014/main" id="{9620D2C7-3D70-125B-F39C-1845AB0F117B}"/>
              </a:ext>
            </a:extLst>
          </p:cNvPr>
          <p:cNvSpPr txBox="1"/>
          <p:nvPr/>
        </p:nvSpPr>
        <p:spPr>
          <a:xfrm>
            <a:off x="1729408" y="1403681"/>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grpSp>
        <p:nvGrpSpPr>
          <p:cNvPr id="30" name="组合 29">
            <a:extLst>
              <a:ext uri="{FF2B5EF4-FFF2-40B4-BE49-F238E27FC236}">
                <a16:creationId xmlns:a16="http://schemas.microsoft.com/office/drawing/2014/main" id="{EC4A3081-FA35-CD50-8EB1-8A52A53AD4E0}"/>
              </a:ext>
            </a:extLst>
          </p:cNvPr>
          <p:cNvGrpSpPr/>
          <p:nvPr/>
        </p:nvGrpSpPr>
        <p:grpSpPr>
          <a:xfrm>
            <a:off x="2087625" y="1385348"/>
            <a:ext cx="2770926" cy="707732"/>
            <a:chOff x="2087625" y="1385348"/>
            <a:chExt cx="2770926" cy="707732"/>
          </a:xfrm>
        </p:grpSpPr>
        <p:grpSp>
          <p:nvGrpSpPr>
            <p:cNvPr id="45" name="组合 44">
              <a:extLst>
                <a:ext uri="{FF2B5EF4-FFF2-40B4-BE49-F238E27FC236}">
                  <a16:creationId xmlns:a16="http://schemas.microsoft.com/office/drawing/2014/main" id="{9B02D45C-CC32-4DE5-84F8-49969CAB58E6}"/>
                </a:ext>
              </a:extLst>
            </p:cNvPr>
            <p:cNvGrpSpPr/>
            <p:nvPr/>
          </p:nvGrpSpPr>
          <p:grpSpPr>
            <a:xfrm>
              <a:off x="2087625" y="1385348"/>
              <a:ext cx="789325" cy="369332"/>
              <a:chOff x="1368622" y="1385348"/>
              <a:chExt cx="789325" cy="369332"/>
            </a:xfrm>
          </p:grpSpPr>
          <p:sp>
            <p:nvSpPr>
              <p:cNvPr id="46" name="Rectangle 6">
                <a:extLst>
                  <a:ext uri="{FF2B5EF4-FFF2-40B4-BE49-F238E27FC236}">
                    <a16:creationId xmlns:a16="http://schemas.microsoft.com/office/drawing/2014/main" id="{602B23A5-A845-4ED8-8BF1-A02823EEB425}"/>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7" name="文本框 46">
                <a:extLst>
                  <a:ext uri="{FF2B5EF4-FFF2-40B4-BE49-F238E27FC236}">
                    <a16:creationId xmlns:a16="http://schemas.microsoft.com/office/drawing/2014/main" id="{BAB1DF67-B38B-8BE4-E9D6-B351E3F064C1}"/>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8" name="文本框 47">
              <a:extLst>
                <a:ext uri="{FF2B5EF4-FFF2-40B4-BE49-F238E27FC236}">
                  <a16:creationId xmlns:a16="http://schemas.microsoft.com/office/drawing/2014/main" id="{09C73D80-7648-C3C4-573B-25D3E42A7423}"/>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49" name="Rectangle 6">
              <a:extLst>
                <a:ext uri="{FF2B5EF4-FFF2-40B4-BE49-F238E27FC236}">
                  <a16:creationId xmlns:a16="http://schemas.microsoft.com/office/drawing/2014/main" id="{3F3205C2-EE48-D6ED-9BC5-EACDB9FB2091}"/>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0" name="文本框 49">
              <a:extLst>
                <a:ext uri="{FF2B5EF4-FFF2-40B4-BE49-F238E27FC236}">
                  <a16:creationId xmlns:a16="http://schemas.microsoft.com/office/drawing/2014/main" id="{43C3C32E-A482-DBA7-D9C6-AF21E88EF4D0}"/>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sp>
          <p:nvSpPr>
            <p:cNvPr id="51" name="文本框 50">
              <a:extLst>
                <a:ext uri="{FF2B5EF4-FFF2-40B4-BE49-F238E27FC236}">
                  <a16:creationId xmlns:a16="http://schemas.microsoft.com/office/drawing/2014/main" id="{396D3CCA-6984-73B2-E66C-D8436A9FC09B}"/>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54" name="组合 53">
              <a:extLst>
                <a:ext uri="{FF2B5EF4-FFF2-40B4-BE49-F238E27FC236}">
                  <a16:creationId xmlns:a16="http://schemas.microsoft.com/office/drawing/2014/main" id="{E2AE974A-5403-B173-93EE-279722355A13}"/>
                </a:ext>
              </a:extLst>
            </p:cNvPr>
            <p:cNvGrpSpPr/>
            <p:nvPr/>
          </p:nvGrpSpPr>
          <p:grpSpPr>
            <a:xfrm>
              <a:off x="4069226" y="1385348"/>
              <a:ext cx="789325" cy="369332"/>
              <a:chOff x="1368622" y="1385348"/>
              <a:chExt cx="789325" cy="369332"/>
            </a:xfrm>
          </p:grpSpPr>
          <p:sp>
            <p:nvSpPr>
              <p:cNvPr id="55" name="Rectangle 6">
                <a:extLst>
                  <a:ext uri="{FF2B5EF4-FFF2-40B4-BE49-F238E27FC236}">
                    <a16:creationId xmlns:a16="http://schemas.microsoft.com/office/drawing/2014/main" id="{C1010A02-F2BB-3E8A-387C-EF76A9A8D48B}"/>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6" name="文本框 55">
                <a:extLst>
                  <a:ext uri="{FF2B5EF4-FFF2-40B4-BE49-F238E27FC236}">
                    <a16:creationId xmlns:a16="http://schemas.microsoft.com/office/drawing/2014/main" id="{8BF3FA5D-FD6F-1EE1-543A-E97DA6FAE4B5}"/>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grpSp>
      <p:sp>
        <p:nvSpPr>
          <p:cNvPr id="3" name="文本框 2">
            <a:extLst>
              <a:ext uri="{FF2B5EF4-FFF2-40B4-BE49-F238E27FC236}">
                <a16:creationId xmlns:a16="http://schemas.microsoft.com/office/drawing/2014/main" id="{87D401CF-7A41-B2B8-983D-B8EF777DCAE1}"/>
              </a:ext>
            </a:extLst>
          </p:cNvPr>
          <p:cNvSpPr txBox="1"/>
          <p:nvPr/>
        </p:nvSpPr>
        <p:spPr>
          <a:xfrm>
            <a:off x="4788024" y="1385347"/>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42" name="组合 41">
            <a:extLst>
              <a:ext uri="{FF2B5EF4-FFF2-40B4-BE49-F238E27FC236}">
                <a16:creationId xmlns:a16="http://schemas.microsoft.com/office/drawing/2014/main" id="{336402E5-2CFA-CFCF-FBC6-46A1B23E9A8D}"/>
              </a:ext>
            </a:extLst>
          </p:cNvPr>
          <p:cNvGrpSpPr/>
          <p:nvPr/>
        </p:nvGrpSpPr>
        <p:grpSpPr>
          <a:xfrm>
            <a:off x="5333723" y="1383962"/>
            <a:ext cx="2770926" cy="707732"/>
            <a:chOff x="2087625" y="1385348"/>
            <a:chExt cx="2770926" cy="707732"/>
          </a:xfrm>
        </p:grpSpPr>
        <p:grpSp>
          <p:nvGrpSpPr>
            <p:cNvPr id="43" name="组合 42">
              <a:extLst>
                <a:ext uri="{FF2B5EF4-FFF2-40B4-BE49-F238E27FC236}">
                  <a16:creationId xmlns:a16="http://schemas.microsoft.com/office/drawing/2014/main" id="{6F4EDCA7-2CFF-CD2C-F43D-F7B05A7C56AC}"/>
                </a:ext>
              </a:extLst>
            </p:cNvPr>
            <p:cNvGrpSpPr/>
            <p:nvPr/>
          </p:nvGrpSpPr>
          <p:grpSpPr>
            <a:xfrm>
              <a:off x="2087625" y="1385348"/>
              <a:ext cx="789325" cy="369332"/>
              <a:chOff x="1368622" y="1385348"/>
              <a:chExt cx="789325" cy="369332"/>
            </a:xfrm>
          </p:grpSpPr>
          <p:sp>
            <p:nvSpPr>
              <p:cNvPr id="62" name="Rectangle 6">
                <a:extLst>
                  <a:ext uri="{FF2B5EF4-FFF2-40B4-BE49-F238E27FC236}">
                    <a16:creationId xmlns:a16="http://schemas.microsoft.com/office/drawing/2014/main" id="{2C2B9239-4119-7599-4497-ADD7E7829957}"/>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3" name="文本框 62">
                <a:extLst>
                  <a:ext uri="{FF2B5EF4-FFF2-40B4-BE49-F238E27FC236}">
                    <a16:creationId xmlns:a16="http://schemas.microsoft.com/office/drawing/2014/main" id="{06F5CE0F-66DD-1718-E35A-DB256D4F37EF}"/>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52" name="文本框 51">
              <a:extLst>
                <a:ext uri="{FF2B5EF4-FFF2-40B4-BE49-F238E27FC236}">
                  <a16:creationId xmlns:a16="http://schemas.microsoft.com/office/drawing/2014/main" id="{FD7A5605-7F2C-97C4-D66C-B2779A32C00E}"/>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53" name="Rectangle 6">
              <a:extLst>
                <a:ext uri="{FF2B5EF4-FFF2-40B4-BE49-F238E27FC236}">
                  <a16:creationId xmlns:a16="http://schemas.microsoft.com/office/drawing/2014/main" id="{45482886-F172-2910-8E15-60CD7DDC4AE1}"/>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7" name="文本框 56">
              <a:extLst>
                <a:ext uri="{FF2B5EF4-FFF2-40B4-BE49-F238E27FC236}">
                  <a16:creationId xmlns:a16="http://schemas.microsoft.com/office/drawing/2014/main" id="{96D78C9B-9B85-4B38-4F01-D0F38EA7DD9C}"/>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sp>
          <p:nvSpPr>
            <p:cNvPr id="58" name="文本框 57">
              <a:extLst>
                <a:ext uri="{FF2B5EF4-FFF2-40B4-BE49-F238E27FC236}">
                  <a16:creationId xmlns:a16="http://schemas.microsoft.com/office/drawing/2014/main" id="{B08C7909-EC17-CA8B-DC11-6D73B446B232}"/>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59" name="组合 58">
              <a:extLst>
                <a:ext uri="{FF2B5EF4-FFF2-40B4-BE49-F238E27FC236}">
                  <a16:creationId xmlns:a16="http://schemas.microsoft.com/office/drawing/2014/main" id="{3C4FAC46-94AA-E35D-5BF9-45557BE448EE}"/>
                </a:ext>
              </a:extLst>
            </p:cNvPr>
            <p:cNvGrpSpPr/>
            <p:nvPr/>
          </p:nvGrpSpPr>
          <p:grpSpPr>
            <a:xfrm>
              <a:off x="4069226" y="1385348"/>
              <a:ext cx="789325" cy="369332"/>
              <a:chOff x="1368622" y="1385348"/>
              <a:chExt cx="789325" cy="369332"/>
            </a:xfrm>
          </p:grpSpPr>
          <p:sp>
            <p:nvSpPr>
              <p:cNvPr id="60" name="Rectangle 6">
                <a:extLst>
                  <a:ext uri="{FF2B5EF4-FFF2-40B4-BE49-F238E27FC236}">
                    <a16:creationId xmlns:a16="http://schemas.microsoft.com/office/drawing/2014/main" id="{5FC27959-28E0-EC57-2453-EF9425CA7B1B}"/>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1" name="文本框 60">
                <a:extLst>
                  <a:ext uri="{FF2B5EF4-FFF2-40B4-BE49-F238E27FC236}">
                    <a16:creationId xmlns:a16="http://schemas.microsoft.com/office/drawing/2014/main" id="{AD028100-E377-A411-6730-3FF31B80C563}"/>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grpSp>
      </p:grpSp>
      <p:sp>
        <p:nvSpPr>
          <p:cNvPr id="15" name="文本框 14">
            <a:extLst>
              <a:ext uri="{FF2B5EF4-FFF2-40B4-BE49-F238E27FC236}">
                <a16:creationId xmlns:a16="http://schemas.microsoft.com/office/drawing/2014/main" id="{1BDEAD91-9356-A125-E1EE-14BB570B5C00}"/>
              </a:ext>
            </a:extLst>
          </p:cNvPr>
          <p:cNvSpPr txBox="1"/>
          <p:nvPr/>
        </p:nvSpPr>
        <p:spPr>
          <a:xfrm>
            <a:off x="1655577" y="2364706"/>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16" name="组合 15">
            <a:extLst>
              <a:ext uri="{FF2B5EF4-FFF2-40B4-BE49-F238E27FC236}">
                <a16:creationId xmlns:a16="http://schemas.microsoft.com/office/drawing/2014/main" id="{A6B4360E-0B2F-CE8D-07D8-BD9378EE185D}"/>
              </a:ext>
            </a:extLst>
          </p:cNvPr>
          <p:cNvGrpSpPr/>
          <p:nvPr/>
        </p:nvGrpSpPr>
        <p:grpSpPr>
          <a:xfrm>
            <a:off x="2082480" y="2427355"/>
            <a:ext cx="2770926" cy="707732"/>
            <a:chOff x="2087625" y="1385348"/>
            <a:chExt cx="2770926" cy="707732"/>
          </a:xfrm>
        </p:grpSpPr>
        <p:grpSp>
          <p:nvGrpSpPr>
            <p:cNvPr id="17" name="组合 16">
              <a:extLst>
                <a:ext uri="{FF2B5EF4-FFF2-40B4-BE49-F238E27FC236}">
                  <a16:creationId xmlns:a16="http://schemas.microsoft.com/office/drawing/2014/main" id="{E4DB4F17-0E1B-D972-E0D8-C3B36F15596C}"/>
                </a:ext>
              </a:extLst>
            </p:cNvPr>
            <p:cNvGrpSpPr/>
            <p:nvPr/>
          </p:nvGrpSpPr>
          <p:grpSpPr>
            <a:xfrm>
              <a:off x="2087625" y="1385348"/>
              <a:ext cx="789325" cy="369332"/>
              <a:chOff x="1368622" y="1385348"/>
              <a:chExt cx="789325" cy="369332"/>
            </a:xfrm>
          </p:grpSpPr>
          <p:sp>
            <p:nvSpPr>
              <p:cNvPr id="64" name="Rectangle 6">
                <a:extLst>
                  <a:ext uri="{FF2B5EF4-FFF2-40B4-BE49-F238E27FC236}">
                    <a16:creationId xmlns:a16="http://schemas.microsoft.com/office/drawing/2014/main" id="{91DE4E78-8E79-9189-DF0C-793FDFE17DEC}"/>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5" name="文本框 64">
                <a:extLst>
                  <a:ext uri="{FF2B5EF4-FFF2-40B4-BE49-F238E27FC236}">
                    <a16:creationId xmlns:a16="http://schemas.microsoft.com/office/drawing/2014/main" id="{45458C5C-B9F1-F56E-B1F8-88E3C6F7C3DD}"/>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18" name="文本框 17">
              <a:extLst>
                <a:ext uri="{FF2B5EF4-FFF2-40B4-BE49-F238E27FC236}">
                  <a16:creationId xmlns:a16="http://schemas.microsoft.com/office/drawing/2014/main" id="{442E8ECB-A61E-02F0-64B3-E61FA6EC1673}"/>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9" name="Rectangle 6">
              <a:extLst>
                <a:ext uri="{FF2B5EF4-FFF2-40B4-BE49-F238E27FC236}">
                  <a16:creationId xmlns:a16="http://schemas.microsoft.com/office/drawing/2014/main" id="{1D99601B-2388-60E0-57BB-B090DE3CF102}"/>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0" name="文本框 19">
              <a:extLst>
                <a:ext uri="{FF2B5EF4-FFF2-40B4-BE49-F238E27FC236}">
                  <a16:creationId xmlns:a16="http://schemas.microsoft.com/office/drawing/2014/main" id="{25F54662-0C81-4D07-C620-CA2D043B1409}"/>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2</a:t>
              </a:r>
              <a:endParaRPr lang="zh-CN" altLang="en-US" baseline="-25000" dirty="0"/>
            </a:p>
          </p:txBody>
        </p:sp>
        <p:sp>
          <p:nvSpPr>
            <p:cNvPr id="21" name="文本框 20">
              <a:extLst>
                <a:ext uri="{FF2B5EF4-FFF2-40B4-BE49-F238E27FC236}">
                  <a16:creationId xmlns:a16="http://schemas.microsoft.com/office/drawing/2014/main" id="{AC3361C8-445A-2684-109F-635FAC210466}"/>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22" name="组合 21">
              <a:extLst>
                <a:ext uri="{FF2B5EF4-FFF2-40B4-BE49-F238E27FC236}">
                  <a16:creationId xmlns:a16="http://schemas.microsoft.com/office/drawing/2014/main" id="{D82F7B5B-5D8C-286E-0CEB-B25F9D0C2F22}"/>
                </a:ext>
              </a:extLst>
            </p:cNvPr>
            <p:cNvGrpSpPr/>
            <p:nvPr/>
          </p:nvGrpSpPr>
          <p:grpSpPr>
            <a:xfrm>
              <a:off x="4069226" y="1385348"/>
              <a:ext cx="789325" cy="369332"/>
              <a:chOff x="1368622" y="1385348"/>
              <a:chExt cx="789325" cy="369332"/>
            </a:xfrm>
          </p:grpSpPr>
          <p:sp>
            <p:nvSpPr>
              <p:cNvPr id="23" name="Rectangle 6">
                <a:extLst>
                  <a:ext uri="{FF2B5EF4-FFF2-40B4-BE49-F238E27FC236}">
                    <a16:creationId xmlns:a16="http://schemas.microsoft.com/office/drawing/2014/main" id="{A53D50A7-2459-D6F3-EF38-13907B6D1CC4}"/>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文本框 23">
                <a:extLst>
                  <a:ext uri="{FF2B5EF4-FFF2-40B4-BE49-F238E27FC236}">
                    <a16:creationId xmlns:a16="http://schemas.microsoft.com/office/drawing/2014/main" id="{D366B06A-5944-D46E-8C3C-F0872A3DF81F}"/>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2</a:t>
                </a:r>
                <a:endParaRPr lang="zh-CN" altLang="en-US" baseline="-25000" dirty="0"/>
              </a:p>
            </p:txBody>
          </p:sp>
        </p:grpSp>
      </p:grpSp>
      <p:sp>
        <p:nvSpPr>
          <p:cNvPr id="66" name="文本框 65">
            <a:extLst>
              <a:ext uri="{FF2B5EF4-FFF2-40B4-BE49-F238E27FC236}">
                <a16:creationId xmlns:a16="http://schemas.microsoft.com/office/drawing/2014/main" id="{BAC9A3D1-3E20-97AC-69AC-7B8BDAC1250C}"/>
              </a:ext>
            </a:extLst>
          </p:cNvPr>
          <p:cNvSpPr txBox="1"/>
          <p:nvPr/>
        </p:nvSpPr>
        <p:spPr>
          <a:xfrm>
            <a:off x="4505731" y="2498510"/>
            <a:ext cx="1428682" cy="430887"/>
          </a:xfrm>
          <a:prstGeom prst="rect">
            <a:avLst/>
          </a:prstGeom>
          <a:noFill/>
        </p:spPr>
        <p:txBody>
          <a:bodyPr wrap="square">
            <a:spAutoFit/>
          </a:bodyPr>
          <a:lstStyle/>
          <a:p>
            <a:pPr algn="ctr"/>
            <a:r>
              <a:rPr lang="en-US" altLang="zh-CN" sz="2200" dirty="0"/>
              <a:t>+ …</a:t>
            </a:r>
            <a:endParaRPr lang="zh-CN" altLang="en-US" sz="2200" dirty="0"/>
          </a:p>
        </p:txBody>
      </p:sp>
      <p:sp>
        <p:nvSpPr>
          <p:cNvPr id="67" name="椭圆 66">
            <a:extLst>
              <a:ext uri="{FF2B5EF4-FFF2-40B4-BE49-F238E27FC236}">
                <a16:creationId xmlns:a16="http://schemas.microsoft.com/office/drawing/2014/main" id="{EAB66963-8302-F1BD-7CC6-41E276F4ADD9}"/>
              </a:ext>
            </a:extLst>
          </p:cNvPr>
          <p:cNvSpPr/>
          <p:nvPr/>
        </p:nvSpPr>
        <p:spPr>
          <a:xfrm>
            <a:off x="1832933" y="1129308"/>
            <a:ext cx="2019866" cy="1080120"/>
          </a:xfrm>
          <a:prstGeom prst="ellipse">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椭圆 67">
            <a:extLst>
              <a:ext uri="{FF2B5EF4-FFF2-40B4-BE49-F238E27FC236}">
                <a16:creationId xmlns:a16="http://schemas.microsoft.com/office/drawing/2014/main" id="{94DC0475-60AE-A627-2C0C-A1A553ECA0DC}"/>
              </a:ext>
            </a:extLst>
          </p:cNvPr>
          <p:cNvSpPr/>
          <p:nvPr/>
        </p:nvSpPr>
        <p:spPr>
          <a:xfrm>
            <a:off x="5212263" y="1188985"/>
            <a:ext cx="1735247" cy="1080120"/>
          </a:xfrm>
          <a:prstGeom prst="ellipse">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9" name="椭圆 68">
            <a:extLst>
              <a:ext uri="{FF2B5EF4-FFF2-40B4-BE49-F238E27FC236}">
                <a16:creationId xmlns:a16="http://schemas.microsoft.com/office/drawing/2014/main" id="{A2B65579-326C-830B-6B7E-A9E92F4BCC82}"/>
              </a:ext>
            </a:extLst>
          </p:cNvPr>
          <p:cNvSpPr/>
          <p:nvPr/>
        </p:nvSpPr>
        <p:spPr>
          <a:xfrm>
            <a:off x="1993378" y="2289843"/>
            <a:ext cx="1735247" cy="1080120"/>
          </a:xfrm>
          <a:prstGeom prst="ellipse">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文本框 70">
            <a:extLst>
              <a:ext uri="{FF2B5EF4-FFF2-40B4-BE49-F238E27FC236}">
                <a16:creationId xmlns:a16="http://schemas.microsoft.com/office/drawing/2014/main" id="{F9CE225C-F40A-A2A8-91BE-04D8A629534F}"/>
              </a:ext>
            </a:extLst>
          </p:cNvPr>
          <p:cNvSpPr txBox="1"/>
          <p:nvPr/>
        </p:nvSpPr>
        <p:spPr>
          <a:xfrm>
            <a:off x="5797015" y="2427355"/>
            <a:ext cx="3051139" cy="923330"/>
          </a:xfrm>
          <a:prstGeom prst="rect">
            <a:avLst/>
          </a:prstGeom>
          <a:noFill/>
        </p:spPr>
        <p:txBody>
          <a:bodyPr wrap="square">
            <a:spAutoFit/>
          </a:bodyPr>
          <a:lstStyle/>
          <a:p>
            <a:r>
              <a:rPr lang="en-US" altLang="zh-CN" b="1" dirty="0"/>
              <a:t>These intermediate results don’t need to be written back to the HBM! </a:t>
            </a:r>
            <a:endParaRPr lang="zh-CN" altLang="en-US" b="1" dirty="0"/>
          </a:p>
        </p:txBody>
      </p:sp>
    </p:spTree>
    <p:extLst>
      <p:ext uri="{BB962C8B-B14F-4D97-AF65-F5344CB8AC3E}">
        <p14:creationId xmlns:p14="http://schemas.microsoft.com/office/powerpoint/2010/main" val="1723231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458004-F59A-AB66-EFDF-EA7EF4E04445}"/>
              </a:ext>
            </a:extLst>
          </p:cNvPr>
          <p:cNvSpPr>
            <a:spLocks noGrp="1"/>
          </p:cNvSpPr>
          <p:nvPr>
            <p:ph type="title"/>
          </p:nvPr>
        </p:nvSpPr>
        <p:spPr/>
        <p:txBody>
          <a:bodyPr/>
          <a:lstStyle/>
          <a:p>
            <a:r>
              <a:rPr kumimoji="1" lang="en-US" altLang="zh-CN" dirty="0"/>
              <a:t>Fused QK</a:t>
            </a:r>
            <a:r>
              <a:rPr kumimoji="1" lang="en-US" altLang="zh-CN" baseline="30000" dirty="0"/>
              <a:t>T</a:t>
            </a:r>
            <a:r>
              <a:rPr kumimoji="1" lang="en-US" altLang="zh-CN" dirty="0"/>
              <a:t>V: the code (under tiling) </a:t>
            </a:r>
            <a:endParaRPr kumimoji="1" lang="zh-CN" altLang="en-US" dirty="0"/>
          </a:p>
        </p:txBody>
      </p:sp>
      <p:sp>
        <p:nvSpPr>
          <p:cNvPr id="4" name="灯片编号占位符 3">
            <a:extLst>
              <a:ext uri="{FF2B5EF4-FFF2-40B4-BE49-F238E27FC236}">
                <a16:creationId xmlns:a16="http://schemas.microsoft.com/office/drawing/2014/main" id="{90D0A92B-A824-3502-CB34-6B127B657A67}"/>
              </a:ext>
            </a:extLst>
          </p:cNvPr>
          <p:cNvSpPr>
            <a:spLocks noGrp="1"/>
          </p:cNvSpPr>
          <p:nvPr>
            <p:ph type="sldNum" sz="quarter" idx="12"/>
          </p:nvPr>
        </p:nvSpPr>
        <p:spPr/>
        <p:txBody>
          <a:bodyPr/>
          <a:lstStyle/>
          <a:p>
            <a:fld id="{ADE361C3-C043-4A6E-BDCE-8DA1E7D90A3B}" type="slidenum">
              <a:rPr lang="zh-CN" altLang="en-US" smtClean="0"/>
              <a:pPr/>
              <a:t>18</a:t>
            </a:fld>
            <a:endParaRPr lang="zh-CN" altLang="en-US" dirty="0"/>
          </a:p>
        </p:txBody>
      </p:sp>
      <p:sp>
        <p:nvSpPr>
          <p:cNvPr id="5" name="内容占位符 2">
            <a:extLst>
              <a:ext uri="{FF2B5EF4-FFF2-40B4-BE49-F238E27FC236}">
                <a16:creationId xmlns:a16="http://schemas.microsoft.com/office/drawing/2014/main" id="{77E4F40C-77CD-AB4D-AF4B-CD0FA9094AF5}"/>
              </a:ext>
            </a:extLst>
          </p:cNvPr>
          <p:cNvSpPr txBox="1">
            <a:spLocks/>
          </p:cNvSpPr>
          <p:nvPr/>
        </p:nvSpPr>
        <p:spPr>
          <a:xfrm>
            <a:off x="457200" y="1194060"/>
            <a:ext cx="8229600" cy="1943596"/>
          </a:xfrm>
          <a:prstGeom prst="rect">
            <a:avLst/>
          </a:prstGeom>
          <a:solidFill>
            <a:schemeClr val="accent4">
              <a:lumMod val="20000"/>
              <a:lumOff val="80000"/>
            </a:schemeClr>
          </a:solidFill>
          <a:ln>
            <a:solidFill>
              <a:schemeClr val="tx1"/>
            </a:solidFill>
          </a:ln>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0"/>
              </a:spcBef>
            </a:pP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i</a:t>
            </a: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0..N/</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Q</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Q</a:t>
            </a:r>
            <a:r>
              <a:rPr kumimoji="1" lang="en-US" altLang="zh-CN" b="0" dirty="0">
                <a:latin typeface="Consolas" panose="020B0609020204030204" pitchFamily="49" charset="0"/>
                <a:cs typeface="Consolas" panose="020B0609020204030204" pitchFamily="49" charset="0"/>
              </a:rPr>
              <a:t>):  </a:t>
            </a:r>
            <a:r>
              <a:rPr kumimoji="1" lang="en-US" altLang="zh-CN" b="0" dirty="0">
                <a:solidFill>
                  <a:srgbClr val="008F00"/>
                </a:solidFill>
                <a:latin typeface="Consolas" panose="020B0609020204030204" pitchFamily="49" charset="0"/>
                <a:cs typeface="Consolas" panose="020B0609020204030204" pitchFamily="49" charset="0"/>
              </a:rPr>
              <a:t>## Iterate over the Q</a:t>
            </a:r>
          </a:p>
          <a:p>
            <a:pPr>
              <a:lnSpc>
                <a:spcPct val="100000"/>
              </a:lnSpc>
              <a:spcBef>
                <a:spcPts val="0"/>
              </a:spcBef>
            </a:pPr>
            <a:r>
              <a:rPr kumimoji="1" lang="en-US" altLang="zh-CN" b="0" dirty="0">
                <a:solidFill>
                  <a:srgbClr val="008F00"/>
                </a:solidFill>
                <a:latin typeface="Consolas" panose="020B0609020204030204" pitchFamily="49" charset="0"/>
                <a:cs typeface="Consolas" panose="020B0609020204030204" pitchFamily="49" charset="0"/>
              </a:rPr>
              <a:t>    </a:t>
            </a:r>
            <a:r>
              <a:rPr kumimoji="1" lang="en-US" altLang="zh-CN" b="0" dirty="0">
                <a:latin typeface="Consolas" panose="020B0609020204030204" pitchFamily="49" charset="0"/>
                <a:cs typeface="Consolas" panose="020B0609020204030204" pitchFamily="49" charset="0"/>
              </a:rPr>
              <a:t>O[</a:t>
            </a:r>
            <a:r>
              <a:rPr kumimoji="1" lang="en-US" altLang="zh-CN" b="0" dirty="0" err="1">
                <a:latin typeface="Consolas" panose="020B0609020204030204" pitchFamily="49" charset="0"/>
                <a:cs typeface="Consolas" panose="020B0609020204030204" pitchFamily="49" charset="0"/>
              </a:rPr>
              <a:t>i:i</a:t>
            </a:r>
            <a:r>
              <a:rPr kumimoji="1" lang="en-US" altLang="zh-CN" b="0" dirty="0">
                <a:latin typeface="Consolas" panose="020B0609020204030204" pitchFamily="49" charset="0"/>
                <a:cs typeface="Consolas" panose="020B0609020204030204" pitchFamily="49" charset="0"/>
              </a:rPr>
              <a:t> + B</a:t>
            </a:r>
            <a:r>
              <a:rPr kumimoji="1" lang="en-US" altLang="zh-CN" b="0" baseline="-25000" dirty="0">
                <a:latin typeface="Consolas" panose="020B0609020204030204" pitchFamily="49" charset="0"/>
                <a:cs typeface="Consolas" panose="020B0609020204030204" pitchFamily="49" charset="0"/>
              </a:rPr>
              <a:t>Q </a:t>
            </a:r>
            <a:r>
              <a:rPr kumimoji="1" lang="en-US" altLang="zh-CN" b="0" dirty="0">
                <a:latin typeface="Consolas" panose="020B0609020204030204" pitchFamily="49" charset="0"/>
                <a:cs typeface="Consolas" panose="020B0609020204030204" pitchFamily="49" charset="0"/>
              </a:rPr>
              <a:t>, 0:d] = 0</a:t>
            </a:r>
            <a:endParaRPr kumimoji="1" lang="en-US" altLang="zh-CN" dirty="0">
              <a:solidFill>
                <a:srgbClr val="FF0000"/>
              </a:solidFill>
              <a:latin typeface="Consolas" panose="020B0609020204030204" pitchFamily="49" charset="0"/>
              <a:cs typeface="Consolas" panose="020B0609020204030204" pitchFamily="49" charset="0"/>
            </a:endParaRPr>
          </a:p>
          <a:p>
            <a:pPr>
              <a:lnSpc>
                <a:spcPct val="100000"/>
              </a:lnSpc>
              <a:spcBef>
                <a:spcPts val="0"/>
              </a:spcBef>
            </a:pPr>
            <a:r>
              <a:rPr kumimoji="1" lang="en-US" altLang="zh-CN" dirty="0">
                <a:solidFill>
                  <a:srgbClr val="FF0000"/>
                </a:solidFill>
                <a:latin typeface="Consolas" panose="020B0609020204030204" pitchFamily="49" charset="0"/>
                <a:cs typeface="Consolas" panose="020B0609020204030204" pitchFamily="49" charset="0"/>
              </a:rPr>
              <a:t>    for</a:t>
            </a:r>
            <a:r>
              <a:rPr kumimoji="1" lang="en-US" altLang="zh-CN" b="0" dirty="0">
                <a:latin typeface="Consolas" panose="020B0609020204030204" pitchFamily="49" charset="0"/>
                <a:cs typeface="Consolas" panose="020B0609020204030204" pitchFamily="49" charset="0"/>
              </a:rPr>
              <a:t> j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0..N/</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O[i,0:d] += Q[i:i+B</a:t>
            </a:r>
            <a:r>
              <a:rPr kumimoji="1" lang="en-US" altLang="zh-CN" b="0" baseline="-25000" dirty="0">
                <a:latin typeface="Consolas" panose="020B0609020204030204" pitchFamily="49" charset="0"/>
                <a:cs typeface="Consolas" panose="020B0609020204030204" pitchFamily="49" charset="0"/>
              </a:rPr>
              <a:t>Q</a:t>
            </a:r>
            <a:r>
              <a:rPr kumimoji="1" lang="en-US" altLang="zh-CN" b="0" dirty="0">
                <a:latin typeface="Consolas" panose="020B0609020204030204" pitchFamily="49" charset="0"/>
                <a:cs typeface="Consolas" panose="020B0609020204030204" pitchFamily="49" charset="0"/>
              </a:rPr>
              <a:t>,0:d] * K</a:t>
            </a:r>
            <a:r>
              <a:rPr kumimoji="1" lang="en-US" altLang="zh-CN" b="0" baseline="30000" dirty="0">
                <a:latin typeface="Consolas" panose="020B0609020204030204" pitchFamily="49" charset="0"/>
                <a:cs typeface="Consolas" panose="020B0609020204030204" pitchFamily="49" charset="0"/>
              </a:rPr>
              <a:t>T</a:t>
            </a:r>
            <a:r>
              <a:rPr kumimoji="1" lang="en-US" altLang="zh-CN" b="0" dirty="0">
                <a:latin typeface="Consolas" panose="020B0609020204030204" pitchFamily="49" charset="0"/>
                <a:cs typeface="Consolas" panose="020B0609020204030204" pitchFamily="49" charset="0"/>
              </a:rPr>
              <a:t>[0:d,j:j+ B</a:t>
            </a:r>
            <a:r>
              <a:rPr kumimoji="1" lang="en-US" altLang="zh-CN" b="0" baseline="-25000" dirty="0">
                <a:latin typeface="Consolas" panose="020B0609020204030204" pitchFamily="49" charset="0"/>
                <a:cs typeface="Consolas" panose="020B0609020204030204" pitchFamily="49" charset="0"/>
              </a:rPr>
              <a:t>K </a:t>
            </a:r>
            <a:r>
              <a:rPr kumimoji="1" lang="en-US" altLang="zh-CN" b="0" dirty="0">
                <a:latin typeface="Consolas" panose="020B0609020204030204" pitchFamily="49" charset="0"/>
                <a:cs typeface="Consolas" panose="020B0609020204030204" pitchFamily="49" charset="0"/>
              </a:rPr>
              <a:t>] </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 V[</a:t>
            </a:r>
            <a:r>
              <a:rPr kumimoji="1" lang="en-US" altLang="zh-CN" b="0" dirty="0" err="1">
                <a:latin typeface="Consolas" panose="020B0609020204030204" pitchFamily="49" charset="0"/>
                <a:cs typeface="Consolas" panose="020B0609020204030204" pitchFamily="49" charset="0"/>
              </a:rPr>
              <a:t>j:j</a:t>
            </a:r>
            <a:r>
              <a:rPr kumimoji="1" lang="en-US" altLang="zh-CN" b="0" dirty="0">
                <a:latin typeface="Consolas" panose="020B0609020204030204" pitchFamily="49" charset="0"/>
                <a:cs typeface="Consolas" panose="020B0609020204030204" pitchFamily="49" charset="0"/>
              </a:rPr>
              <a:t>+ B</a:t>
            </a:r>
            <a:r>
              <a:rPr kumimoji="1" lang="en-US" altLang="zh-CN" b="0" baseline="-25000" dirty="0">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 0:d]</a:t>
            </a:r>
            <a:r>
              <a:rPr kumimoji="1" lang="en-US" altLang="zh-CN" b="0" baseline="-25000" dirty="0">
                <a:latin typeface="Consolas" panose="020B0609020204030204" pitchFamily="49" charset="0"/>
                <a:cs typeface="Consolas" panose="020B0609020204030204" pitchFamily="49" charset="0"/>
              </a:rPr>
              <a:t> </a:t>
            </a:r>
            <a:endParaRPr kumimoji="1" lang="zh-CN" altLang="en-US" b="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43837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458004-F59A-AB66-EFDF-EA7EF4E04445}"/>
              </a:ext>
            </a:extLst>
          </p:cNvPr>
          <p:cNvSpPr>
            <a:spLocks noGrp="1"/>
          </p:cNvSpPr>
          <p:nvPr>
            <p:ph type="title"/>
          </p:nvPr>
        </p:nvSpPr>
        <p:spPr/>
        <p:txBody>
          <a:bodyPr/>
          <a:lstStyle/>
          <a:p>
            <a:r>
              <a:rPr kumimoji="1" lang="en-US" altLang="zh-CN" dirty="0"/>
              <a:t>Analysis: fuse QK</a:t>
            </a:r>
            <a:r>
              <a:rPr kumimoji="1" lang="en-US" altLang="zh-CN" baseline="30000" dirty="0"/>
              <a:t>T</a:t>
            </a:r>
            <a:r>
              <a:rPr kumimoji="1" lang="en-US" altLang="zh-CN" dirty="0"/>
              <a:t>V: the code (under tiling) </a:t>
            </a:r>
            <a:endParaRPr kumimoji="1" lang="zh-CN" altLang="en-US" dirty="0"/>
          </a:p>
        </p:txBody>
      </p:sp>
      <p:sp>
        <p:nvSpPr>
          <p:cNvPr id="4" name="灯片编号占位符 3">
            <a:extLst>
              <a:ext uri="{FF2B5EF4-FFF2-40B4-BE49-F238E27FC236}">
                <a16:creationId xmlns:a16="http://schemas.microsoft.com/office/drawing/2014/main" id="{90D0A92B-A824-3502-CB34-6B127B657A67}"/>
              </a:ext>
            </a:extLst>
          </p:cNvPr>
          <p:cNvSpPr>
            <a:spLocks noGrp="1"/>
          </p:cNvSpPr>
          <p:nvPr>
            <p:ph type="sldNum" sz="quarter" idx="12"/>
          </p:nvPr>
        </p:nvSpPr>
        <p:spPr/>
        <p:txBody>
          <a:bodyPr/>
          <a:lstStyle/>
          <a:p>
            <a:fld id="{ADE361C3-C043-4A6E-BDCE-8DA1E7D90A3B}" type="slidenum">
              <a:rPr lang="zh-CN" altLang="en-US" smtClean="0"/>
              <a:pPr/>
              <a:t>19</a:t>
            </a:fld>
            <a:endParaRPr lang="zh-CN" altLang="en-US" dirty="0"/>
          </a:p>
        </p:txBody>
      </p:sp>
      <p:sp>
        <p:nvSpPr>
          <p:cNvPr id="5" name="内容占位符 2">
            <a:extLst>
              <a:ext uri="{FF2B5EF4-FFF2-40B4-BE49-F238E27FC236}">
                <a16:creationId xmlns:a16="http://schemas.microsoft.com/office/drawing/2014/main" id="{77E4F40C-77CD-AB4D-AF4B-CD0FA9094AF5}"/>
              </a:ext>
            </a:extLst>
          </p:cNvPr>
          <p:cNvSpPr txBox="1">
            <a:spLocks/>
          </p:cNvSpPr>
          <p:nvPr/>
        </p:nvSpPr>
        <p:spPr>
          <a:xfrm>
            <a:off x="457200" y="1194060"/>
            <a:ext cx="8229600" cy="3031592"/>
          </a:xfrm>
          <a:prstGeom prst="rect">
            <a:avLst/>
          </a:prstGeom>
          <a:solidFill>
            <a:schemeClr val="accent4">
              <a:lumMod val="20000"/>
              <a:lumOff val="80000"/>
            </a:schemeClr>
          </a:solidFill>
          <a:ln>
            <a:solidFill>
              <a:schemeClr val="tx1"/>
            </a:solidFill>
          </a:ln>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00000"/>
              </a:lnSpc>
              <a:spcBef>
                <a:spcPts val="0"/>
              </a:spcBef>
            </a:pPr>
            <a:r>
              <a:rPr kumimoji="1" lang="en-US" altLang="zh-CN" dirty="0">
                <a:solidFill>
                  <a:srgbClr val="FF0000"/>
                </a:solidFill>
                <a:latin typeface="Consolas" panose="020B0609020204030204" pitchFamily="49" charset="0"/>
                <a:cs typeface="Consolas" panose="020B0609020204030204" pitchFamily="49" charset="0"/>
              </a:rPr>
              <a:t>for</a:t>
            </a: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i</a:t>
            </a:r>
            <a:r>
              <a:rPr kumimoji="1" lang="en-US" altLang="zh-CN" b="0" dirty="0">
                <a:latin typeface="Consolas" panose="020B0609020204030204" pitchFamily="49" charset="0"/>
                <a:cs typeface="Consolas" panose="020B0609020204030204" pitchFamily="49" charset="0"/>
              </a:rPr>
              <a:t>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0..N/</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Q</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Q</a:t>
            </a:r>
            <a:r>
              <a:rPr kumimoji="1" lang="en-US" altLang="zh-CN" b="0" dirty="0">
                <a:latin typeface="Consolas" panose="020B0609020204030204" pitchFamily="49" charset="0"/>
                <a:cs typeface="Consolas" panose="020B0609020204030204" pitchFamily="49" charset="0"/>
              </a:rPr>
              <a:t>):  </a:t>
            </a:r>
            <a:r>
              <a:rPr kumimoji="1" lang="en-US" altLang="zh-CN" b="0" dirty="0">
                <a:solidFill>
                  <a:srgbClr val="008F00"/>
                </a:solidFill>
                <a:latin typeface="Consolas" panose="020B0609020204030204" pitchFamily="49" charset="0"/>
                <a:cs typeface="Consolas" panose="020B0609020204030204" pitchFamily="49" charset="0"/>
              </a:rPr>
              <a:t>## Iterate over the Q</a:t>
            </a:r>
          </a:p>
          <a:p>
            <a:pPr>
              <a:lnSpc>
                <a:spcPct val="100000"/>
              </a:lnSpc>
              <a:spcBef>
                <a:spcPts val="0"/>
              </a:spcBef>
            </a:pPr>
            <a:r>
              <a:rPr kumimoji="1" lang="en-US" altLang="zh-CN" b="0" dirty="0">
                <a:solidFill>
                  <a:srgbClr val="0432FF"/>
                </a:solidFill>
                <a:latin typeface="Consolas" panose="020B0609020204030204" pitchFamily="49" charset="0"/>
                <a:cs typeface="Consolas" panose="020B0609020204030204" pitchFamily="49" charset="0"/>
              </a:rPr>
              <a:t>    load(Q[</a:t>
            </a:r>
            <a:r>
              <a:rPr kumimoji="1" lang="en-US" altLang="zh-CN" b="0" dirty="0" err="1">
                <a:solidFill>
                  <a:srgbClr val="0432FF"/>
                </a:solidFill>
                <a:latin typeface="Consolas" panose="020B0609020204030204" pitchFamily="49" charset="0"/>
                <a:cs typeface="Consolas" panose="020B0609020204030204" pitchFamily="49" charset="0"/>
              </a:rPr>
              <a:t>i:i</a:t>
            </a:r>
            <a:r>
              <a:rPr kumimoji="1" lang="en-US" altLang="zh-CN" b="0" dirty="0">
                <a:solidFill>
                  <a:srgbClr val="0432FF"/>
                </a:solidFill>
                <a:latin typeface="Consolas" panose="020B0609020204030204" pitchFamily="49" charset="0"/>
                <a:cs typeface="Consolas" panose="020B0609020204030204" pitchFamily="49" charset="0"/>
              </a:rPr>
              <a:t> + B</a:t>
            </a:r>
            <a:r>
              <a:rPr kumimoji="1" lang="en-US" altLang="zh-CN" b="0" baseline="-25000" dirty="0">
                <a:solidFill>
                  <a:srgbClr val="0432FF"/>
                </a:solidFill>
                <a:latin typeface="Consolas" panose="020B0609020204030204" pitchFamily="49" charset="0"/>
                <a:cs typeface="Consolas" panose="020B0609020204030204" pitchFamily="49" charset="0"/>
              </a:rPr>
              <a:t>Q </a:t>
            </a:r>
            <a:r>
              <a:rPr kumimoji="1" lang="en-US" altLang="zh-CN" b="0" dirty="0">
                <a:solidFill>
                  <a:srgbClr val="0432FF"/>
                </a:solidFill>
                <a:latin typeface="Consolas" panose="020B0609020204030204" pitchFamily="49" charset="0"/>
                <a:cs typeface="Consolas" panose="020B0609020204030204" pitchFamily="49" charset="0"/>
              </a:rPr>
              <a:t>, 0:d])</a:t>
            </a:r>
          </a:p>
          <a:p>
            <a:pPr>
              <a:lnSpc>
                <a:spcPct val="100000"/>
              </a:lnSpc>
              <a:spcBef>
                <a:spcPts val="0"/>
              </a:spcBef>
            </a:pPr>
            <a:r>
              <a:rPr kumimoji="1" lang="en-US" altLang="zh-CN" b="0" dirty="0">
                <a:solidFill>
                  <a:srgbClr val="0432FF"/>
                </a:solidFill>
                <a:latin typeface="Consolas" panose="020B0609020204030204" pitchFamily="49" charset="0"/>
                <a:cs typeface="Consolas" panose="020B0609020204030204" pitchFamily="49" charset="0"/>
              </a:rPr>
              <a:t>    write(O[</a:t>
            </a:r>
            <a:r>
              <a:rPr kumimoji="1" lang="en-US" altLang="zh-CN" b="0" dirty="0" err="1">
                <a:solidFill>
                  <a:srgbClr val="0432FF"/>
                </a:solidFill>
                <a:latin typeface="Consolas" panose="020B0609020204030204" pitchFamily="49" charset="0"/>
                <a:cs typeface="Consolas" panose="020B0609020204030204" pitchFamily="49" charset="0"/>
              </a:rPr>
              <a:t>i:i</a:t>
            </a:r>
            <a:r>
              <a:rPr kumimoji="1" lang="en-US" altLang="zh-CN" b="0" dirty="0">
                <a:solidFill>
                  <a:srgbClr val="0432FF"/>
                </a:solidFill>
                <a:latin typeface="Consolas" panose="020B0609020204030204" pitchFamily="49" charset="0"/>
                <a:cs typeface="Consolas" panose="020B0609020204030204" pitchFamily="49" charset="0"/>
              </a:rPr>
              <a:t> + B</a:t>
            </a:r>
            <a:r>
              <a:rPr kumimoji="1" lang="en-US" altLang="zh-CN" b="0" baseline="-25000" dirty="0">
                <a:solidFill>
                  <a:srgbClr val="0432FF"/>
                </a:solidFill>
                <a:latin typeface="Consolas" panose="020B0609020204030204" pitchFamily="49" charset="0"/>
                <a:cs typeface="Consolas" panose="020B0609020204030204" pitchFamily="49" charset="0"/>
              </a:rPr>
              <a:t>Q </a:t>
            </a:r>
            <a:r>
              <a:rPr kumimoji="1" lang="en-US" altLang="zh-CN" b="0" dirty="0">
                <a:solidFill>
                  <a:srgbClr val="0432FF"/>
                </a:solidFill>
                <a:latin typeface="Consolas" panose="020B0609020204030204" pitchFamily="49" charset="0"/>
                <a:cs typeface="Consolas" panose="020B0609020204030204" pitchFamily="49" charset="0"/>
              </a:rPr>
              <a:t>, 0:d])</a:t>
            </a:r>
          </a:p>
          <a:p>
            <a:pPr>
              <a:lnSpc>
                <a:spcPct val="100000"/>
              </a:lnSpc>
              <a:spcBef>
                <a:spcPts val="0"/>
              </a:spcBef>
            </a:pPr>
            <a:r>
              <a:rPr kumimoji="1" lang="en-US" altLang="zh-CN" b="0" dirty="0">
                <a:solidFill>
                  <a:srgbClr val="008F00"/>
                </a:solidFill>
                <a:latin typeface="Consolas" panose="020B0609020204030204" pitchFamily="49" charset="0"/>
                <a:cs typeface="Consolas" panose="020B0609020204030204" pitchFamily="49" charset="0"/>
              </a:rPr>
              <a:t>    </a:t>
            </a:r>
            <a:r>
              <a:rPr kumimoji="1" lang="en-US" altLang="zh-CN" b="0" dirty="0">
                <a:latin typeface="Consolas" panose="020B0609020204030204" pitchFamily="49" charset="0"/>
                <a:cs typeface="Consolas" panose="020B0609020204030204" pitchFamily="49" charset="0"/>
              </a:rPr>
              <a:t>O[</a:t>
            </a:r>
            <a:r>
              <a:rPr kumimoji="1" lang="en-US" altLang="zh-CN" b="0" dirty="0" err="1">
                <a:latin typeface="Consolas" panose="020B0609020204030204" pitchFamily="49" charset="0"/>
                <a:cs typeface="Consolas" panose="020B0609020204030204" pitchFamily="49" charset="0"/>
              </a:rPr>
              <a:t>i:i</a:t>
            </a:r>
            <a:r>
              <a:rPr kumimoji="1" lang="en-US" altLang="zh-CN" b="0" dirty="0">
                <a:latin typeface="Consolas" panose="020B0609020204030204" pitchFamily="49" charset="0"/>
                <a:cs typeface="Consolas" panose="020B0609020204030204" pitchFamily="49" charset="0"/>
              </a:rPr>
              <a:t> + B</a:t>
            </a:r>
            <a:r>
              <a:rPr kumimoji="1" lang="en-US" altLang="zh-CN" b="0" baseline="-25000" dirty="0">
                <a:latin typeface="Consolas" panose="020B0609020204030204" pitchFamily="49" charset="0"/>
                <a:cs typeface="Consolas" panose="020B0609020204030204" pitchFamily="49" charset="0"/>
              </a:rPr>
              <a:t>Q </a:t>
            </a:r>
            <a:r>
              <a:rPr kumimoji="1" lang="en-US" altLang="zh-CN" b="0" dirty="0">
                <a:latin typeface="Consolas" panose="020B0609020204030204" pitchFamily="49" charset="0"/>
                <a:cs typeface="Consolas" panose="020B0609020204030204" pitchFamily="49" charset="0"/>
              </a:rPr>
              <a:t>, 0:d] = 0</a:t>
            </a:r>
            <a:endParaRPr kumimoji="1" lang="en-US" altLang="zh-CN" dirty="0">
              <a:solidFill>
                <a:srgbClr val="FF0000"/>
              </a:solidFill>
              <a:latin typeface="Consolas" panose="020B0609020204030204" pitchFamily="49" charset="0"/>
              <a:cs typeface="Consolas" panose="020B0609020204030204" pitchFamily="49" charset="0"/>
            </a:endParaRPr>
          </a:p>
          <a:p>
            <a:pPr>
              <a:lnSpc>
                <a:spcPct val="100000"/>
              </a:lnSpc>
              <a:spcBef>
                <a:spcPts val="0"/>
              </a:spcBef>
            </a:pPr>
            <a:r>
              <a:rPr kumimoji="1" lang="en-US" altLang="zh-CN" dirty="0">
                <a:solidFill>
                  <a:srgbClr val="FF0000"/>
                </a:solidFill>
                <a:latin typeface="Consolas" panose="020B0609020204030204" pitchFamily="49" charset="0"/>
                <a:cs typeface="Consolas" panose="020B0609020204030204" pitchFamily="49" charset="0"/>
              </a:rPr>
              <a:t>    for</a:t>
            </a:r>
            <a:r>
              <a:rPr kumimoji="1" lang="en-US" altLang="zh-CN" b="0" dirty="0">
                <a:latin typeface="Consolas" panose="020B0609020204030204" pitchFamily="49" charset="0"/>
                <a:cs typeface="Consolas" panose="020B0609020204030204" pitchFamily="49" charset="0"/>
              </a:rPr>
              <a:t> j </a:t>
            </a:r>
            <a:r>
              <a:rPr kumimoji="1" lang="en-US" altLang="zh-CN" dirty="0">
                <a:solidFill>
                  <a:srgbClr val="FF0000"/>
                </a:solidFill>
                <a:latin typeface="Consolas" panose="020B0609020204030204" pitchFamily="49" charset="0"/>
                <a:cs typeface="Consolas" panose="020B0609020204030204" pitchFamily="49" charset="0"/>
              </a:rPr>
              <a:t>in</a:t>
            </a:r>
            <a:r>
              <a:rPr kumimoji="1" lang="en-US" altLang="zh-CN" b="0" dirty="0">
                <a:latin typeface="Consolas" panose="020B0609020204030204" pitchFamily="49" charset="0"/>
                <a:cs typeface="Consolas" panose="020B0609020204030204" pitchFamily="49" charset="0"/>
              </a:rPr>
              <a:t> 0..N/</a:t>
            </a:r>
            <a:r>
              <a:rPr kumimoji="1" lang="en-US" altLang="zh-CN" b="0" dirty="0" err="1">
                <a:latin typeface="Consolas" panose="020B0609020204030204" pitchFamily="49" charset="0"/>
                <a:cs typeface="Consolas" panose="020B0609020204030204" pitchFamily="49" charset="0"/>
              </a:rPr>
              <a:t>B</a:t>
            </a:r>
            <a:r>
              <a:rPr kumimoji="1" lang="en-US" altLang="zh-CN" b="0" baseline="-25000" dirty="0" err="1">
                <a:latin typeface="Consolas" panose="020B0609020204030204" pitchFamily="49" charset="0"/>
                <a:cs typeface="Consolas" panose="020B0609020204030204" pitchFamily="49" charset="0"/>
              </a:rPr>
              <a:t>K</a:t>
            </a:r>
            <a:r>
              <a:rPr kumimoji="1" lang="en-US" altLang="zh-CN" b="0" dirty="0" err="1">
                <a:latin typeface="Consolas" panose="020B0609020204030204" pitchFamily="49" charset="0"/>
                <a:cs typeface="Consolas" panose="020B0609020204030204" pitchFamily="49" charset="0"/>
              </a:rPr>
              <a:t>.step</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solidFill>
                  <a:srgbClr val="0432FF"/>
                </a:solidFill>
                <a:latin typeface="Consolas" panose="020B0609020204030204" pitchFamily="49" charset="0"/>
                <a:cs typeface="Consolas" panose="020B0609020204030204" pitchFamily="49" charset="0"/>
              </a:rPr>
              <a:t>         load(K</a:t>
            </a:r>
            <a:r>
              <a:rPr kumimoji="1" lang="en-US" altLang="zh-CN" b="0" baseline="30000" dirty="0">
                <a:solidFill>
                  <a:srgbClr val="0432FF"/>
                </a:solidFill>
                <a:latin typeface="Consolas" panose="020B0609020204030204" pitchFamily="49" charset="0"/>
                <a:cs typeface="Consolas" panose="020B0609020204030204" pitchFamily="49" charset="0"/>
              </a:rPr>
              <a:t>T</a:t>
            </a:r>
            <a:r>
              <a:rPr kumimoji="1" lang="en-US" altLang="zh-CN" b="0" dirty="0">
                <a:solidFill>
                  <a:srgbClr val="0432FF"/>
                </a:solidFill>
                <a:latin typeface="Consolas" panose="020B0609020204030204" pitchFamily="49" charset="0"/>
                <a:cs typeface="Consolas" panose="020B0609020204030204" pitchFamily="49" charset="0"/>
              </a:rPr>
              <a:t>[0:d,j:j+ B</a:t>
            </a:r>
            <a:r>
              <a:rPr kumimoji="1" lang="en-US" altLang="zh-CN" b="0" baseline="-25000" dirty="0">
                <a:solidFill>
                  <a:srgbClr val="0432FF"/>
                </a:solidFill>
                <a:latin typeface="Consolas" panose="020B0609020204030204" pitchFamily="49" charset="0"/>
                <a:cs typeface="Consolas" panose="020B0609020204030204" pitchFamily="49" charset="0"/>
              </a:rPr>
              <a:t>K </a:t>
            </a:r>
            <a:r>
              <a:rPr kumimoji="1" lang="en-US" altLang="zh-CN" b="0" dirty="0">
                <a:solidFill>
                  <a:srgbClr val="0432FF"/>
                </a:solidFill>
                <a:latin typeface="Consolas" panose="020B0609020204030204" pitchFamily="49" charset="0"/>
                <a:cs typeface="Consolas" panose="020B0609020204030204" pitchFamily="49" charset="0"/>
              </a:rPr>
              <a:t>])</a:t>
            </a:r>
          </a:p>
          <a:p>
            <a:pPr>
              <a:lnSpc>
                <a:spcPct val="100000"/>
              </a:lnSpc>
              <a:spcBef>
                <a:spcPts val="0"/>
              </a:spcBef>
            </a:pPr>
            <a:r>
              <a:rPr kumimoji="1" lang="en-US" altLang="zh-CN" b="0" dirty="0">
                <a:solidFill>
                  <a:srgbClr val="0432FF"/>
                </a:solidFill>
                <a:latin typeface="Consolas" panose="020B0609020204030204" pitchFamily="49" charset="0"/>
                <a:cs typeface="Consolas" panose="020B0609020204030204" pitchFamily="49" charset="0"/>
              </a:rPr>
              <a:t>         load(V[</a:t>
            </a:r>
            <a:r>
              <a:rPr kumimoji="1" lang="en-US" altLang="zh-CN" b="0" dirty="0" err="1">
                <a:solidFill>
                  <a:srgbClr val="0432FF"/>
                </a:solidFill>
                <a:latin typeface="Consolas" panose="020B0609020204030204" pitchFamily="49" charset="0"/>
                <a:cs typeface="Consolas" panose="020B0609020204030204" pitchFamily="49" charset="0"/>
              </a:rPr>
              <a:t>j:j</a:t>
            </a:r>
            <a:r>
              <a:rPr kumimoji="1" lang="en-US" altLang="zh-CN" b="0" dirty="0">
                <a:solidFill>
                  <a:srgbClr val="0432FF"/>
                </a:solidFill>
                <a:latin typeface="Consolas" panose="020B0609020204030204" pitchFamily="49" charset="0"/>
                <a:cs typeface="Consolas" panose="020B0609020204030204" pitchFamily="49" charset="0"/>
              </a:rPr>
              <a:t>+ B</a:t>
            </a:r>
            <a:r>
              <a:rPr kumimoji="1" lang="en-US" altLang="zh-CN" b="0" baseline="-25000" dirty="0">
                <a:solidFill>
                  <a:srgbClr val="0432FF"/>
                </a:solidFill>
                <a:latin typeface="Consolas" panose="020B0609020204030204" pitchFamily="49" charset="0"/>
                <a:cs typeface="Consolas" panose="020B0609020204030204" pitchFamily="49" charset="0"/>
              </a:rPr>
              <a:t>K</a:t>
            </a:r>
            <a:r>
              <a:rPr kumimoji="1" lang="en-US" altLang="zh-CN" b="0" dirty="0">
                <a:solidFill>
                  <a:srgbClr val="0432FF"/>
                </a:solidFill>
                <a:latin typeface="Consolas" panose="020B0609020204030204" pitchFamily="49" charset="0"/>
                <a:cs typeface="Consolas" panose="020B0609020204030204" pitchFamily="49" charset="0"/>
              </a:rPr>
              <a:t>, 0:d])</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O[</a:t>
            </a:r>
            <a:r>
              <a:rPr kumimoji="1" lang="en-US" altLang="zh-CN" b="0" dirty="0" err="1">
                <a:latin typeface="Consolas" panose="020B0609020204030204" pitchFamily="49" charset="0"/>
                <a:cs typeface="Consolas" panose="020B0609020204030204" pitchFamily="49" charset="0"/>
              </a:rPr>
              <a:t>i:i+B</a:t>
            </a:r>
            <a:r>
              <a:rPr kumimoji="1" lang="en-US" altLang="zh-CN" b="0" baseline="-25000" dirty="0" err="1">
                <a:latin typeface="Consolas" panose="020B0609020204030204" pitchFamily="49" charset="0"/>
                <a:cs typeface="Consolas" panose="020B0609020204030204" pitchFamily="49" charset="0"/>
              </a:rPr>
              <a:t>Q</a:t>
            </a:r>
            <a:r>
              <a:rPr kumimoji="1" lang="en-US" altLang="zh-CN" b="0" dirty="0">
                <a:latin typeface="Consolas" panose="020B0609020204030204" pitchFamily="49" charset="0"/>
                <a:cs typeface="Consolas" panose="020B0609020204030204" pitchFamily="49" charset="0"/>
              </a:rPr>
              <a:t> ,0:d] += Q[i:i+B</a:t>
            </a:r>
            <a:r>
              <a:rPr kumimoji="1" lang="en-US" altLang="zh-CN" b="0" baseline="-25000" dirty="0">
                <a:latin typeface="Consolas" panose="020B0609020204030204" pitchFamily="49" charset="0"/>
                <a:cs typeface="Consolas" panose="020B0609020204030204" pitchFamily="49" charset="0"/>
              </a:rPr>
              <a:t>Q</a:t>
            </a:r>
            <a:r>
              <a:rPr kumimoji="1" lang="en-US" altLang="zh-CN" b="0" dirty="0">
                <a:latin typeface="Consolas" panose="020B0609020204030204" pitchFamily="49" charset="0"/>
                <a:cs typeface="Consolas" panose="020B0609020204030204" pitchFamily="49" charset="0"/>
              </a:rPr>
              <a:t>,0:d] * K</a:t>
            </a:r>
            <a:r>
              <a:rPr kumimoji="1" lang="en-US" altLang="zh-CN" b="0" baseline="30000" dirty="0">
                <a:latin typeface="Consolas" panose="020B0609020204030204" pitchFamily="49" charset="0"/>
                <a:cs typeface="Consolas" panose="020B0609020204030204" pitchFamily="49" charset="0"/>
              </a:rPr>
              <a:t>T</a:t>
            </a:r>
            <a:r>
              <a:rPr kumimoji="1" lang="en-US" altLang="zh-CN" b="0" dirty="0">
                <a:latin typeface="Consolas" panose="020B0609020204030204" pitchFamily="49" charset="0"/>
                <a:cs typeface="Consolas" panose="020B0609020204030204" pitchFamily="49" charset="0"/>
              </a:rPr>
              <a:t>[0:d,j:j+ B</a:t>
            </a:r>
            <a:r>
              <a:rPr kumimoji="1" lang="en-US" altLang="zh-CN" b="0" baseline="-25000" dirty="0">
                <a:latin typeface="Consolas" panose="020B0609020204030204" pitchFamily="49" charset="0"/>
                <a:cs typeface="Consolas" panose="020B0609020204030204" pitchFamily="49" charset="0"/>
              </a:rPr>
              <a:t>K </a:t>
            </a:r>
            <a:r>
              <a:rPr kumimoji="1" lang="en-US" altLang="zh-CN" b="0" dirty="0">
                <a:latin typeface="Consolas" panose="020B0609020204030204" pitchFamily="49" charset="0"/>
                <a:cs typeface="Consolas" panose="020B0609020204030204" pitchFamily="49" charset="0"/>
              </a:rPr>
              <a:t>] </a:t>
            </a:r>
          </a:p>
          <a:p>
            <a:pPr>
              <a:lnSpc>
                <a:spcPct val="100000"/>
              </a:lnSpc>
              <a:spcBef>
                <a:spcPts val="0"/>
              </a:spcBef>
            </a:pPr>
            <a:r>
              <a:rPr kumimoji="1" lang="en-US" altLang="zh-CN" b="0" dirty="0">
                <a:latin typeface="Consolas" panose="020B0609020204030204" pitchFamily="49" charset="0"/>
                <a:cs typeface="Consolas" panose="020B0609020204030204" pitchFamily="49" charset="0"/>
              </a:rPr>
              <a:t>                     * V[</a:t>
            </a:r>
            <a:r>
              <a:rPr kumimoji="1" lang="en-US" altLang="zh-CN" b="0" dirty="0" err="1">
                <a:latin typeface="Consolas" panose="020B0609020204030204" pitchFamily="49" charset="0"/>
                <a:cs typeface="Consolas" panose="020B0609020204030204" pitchFamily="49" charset="0"/>
              </a:rPr>
              <a:t>j:j</a:t>
            </a:r>
            <a:r>
              <a:rPr kumimoji="1" lang="en-US" altLang="zh-CN" b="0" dirty="0">
                <a:latin typeface="Consolas" panose="020B0609020204030204" pitchFamily="49" charset="0"/>
                <a:cs typeface="Consolas" panose="020B0609020204030204" pitchFamily="49" charset="0"/>
              </a:rPr>
              <a:t>+ B</a:t>
            </a:r>
            <a:r>
              <a:rPr kumimoji="1" lang="en-US" altLang="zh-CN" b="0" baseline="-25000" dirty="0">
                <a:latin typeface="Consolas" panose="020B0609020204030204" pitchFamily="49" charset="0"/>
                <a:cs typeface="Consolas" panose="020B0609020204030204" pitchFamily="49" charset="0"/>
              </a:rPr>
              <a:t>K</a:t>
            </a:r>
            <a:r>
              <a:rPr kumimoji="1" lang="en-US" altLang="zh-CN" b="0" dirty="0">
                <a:latin typeface="Consolas" panose="020B0609020204030204" pitchFamily="49" charset="0"/>
                <a:cs typeface="Consolas" panose="020B0609020204030204" pitchFamily="49" charset="0"/>
              </a:rPr>
              <a:t>, 0:d]</a:t>
            </a:r>
            <a:r>
              <a:rPr kumimoji="1" lang="en-US" altLang="zh-CN" b="0" baseline="-25000" dirty="0">
                <a:latin typeface="Consolas" panose="020B0609020204030204" pitchFamily="49" charset="0"/>
                <a:cs typeface="Consolas" panose="020B0609020204030204" pitchFamily="49" charset="0"/>
              </a:rPr>
              <a:t> </a:t>
            </a:r>
          </a:p>
          <a:p>
            <a:pPr>
              <a:lnSpc>
                <a:spcPct val="100000"/>
              </a:lnSpc>
              <a:spcBef>
                <a:spcPts val="0"/>
              </a:spcBef>
            </a:pPr>
            <a:r>
              <a:rPr kumimoji="1" lang="en-US" altLang="zh-CN" b="0" baseline="-25000" dirty="0">
                <a:latin typeface="Consolas" panose="020B0609020204030204" pitchFamily="49" charset="0"/>
                <a:cs typeface="Consolas" panose="020B0609020204030204" pitchFamily="49" charset="0"/>
              </a:rPr>
              <a:t>     </a:t>
            </a:r>
            <a:r>
              <a:rPr kumimoji="1" lang="en-US" altLang="zh-CN" b="0" dirty="0">
                <a:solidFill>
                  <a:srgbClr val="0432FF"/>
                </a:solidFill>
                <a:latin typeface="Consolas" panose="020B0609020204030204" pitchFamily="49" charset="0"/>
                <a:cs typeface="Consolas" panose="020B0609020204030204" pitchFamily="49" charset="0"/>
              </a:rPr>
              <a:t> write(O[</a:t>
            </a:r>
            <a:r>
              <a:rPr kumimoji="1" lang="en-US" altLang="zh-CN" b="0" dirty="0" err="1">
                <a:solidFill>
                  <a:srgbClr val="0432FF"/>
                </a:solidFill>
                <a:latin typeface="Consolas" panose="020B0609020204030204" pitchFamily="49" charset="0"/>
                <a:cs typeface="Consolas" panose="020B0609020204030204" pitchFamily="49" charset="0"/>
              </a:rPr>
              <a:t>i:i</a:t>
            </a:r>
            <a:r>
              <a:rPr kumimoji="1" lang="en-US" altLang="zh-CN" b="0" dirty="0">
                <a:solidFill>
                  <a:srgbClr val="0432FF"/>
                </a:solidFill>
                <a:latin typeface="Consolas" panose="020B0609020204030204" pitchFamily="49" charset="0"/>
                <a:cs typeface="Consolas" panose="020B0609020204030204" pitchFamily="49" charset="0"/>
              </a:rPr>
              <a:t> + B</a:t>
            </a:r>
            <a:r>
              <a:rPr kumimoji="1" lang="en-US" altLang="zh-CN" b="0" baseline="-25000" dirty="0">
                <a:solidFill>
                  <a:srgbClr val="0432FF"/>
                </a:solidFill>
                <a:latin typeface="Consolas" panose="020B0609020204030204" pitchFamily="49" charset="0"/>
                <a:cs typeface="Consolas" panose="020B0609020204030204" pitchFamily="49" charset="0"/>
              </a:rPr>
              <a:t>Q </a:t>
            </a:r>
            <a:r>
              <a:rPr kumimoji="1" lang="en-US" altLang="zh-CN" b="0" dirty="0">
                <a:solidFill>
                  <a:srgbClr val="0432FF"/>
                </a:solidFill>
                <a:latin typeface="Consolas" panose="020B0609020204030204" pitchFamily="49" charset="0"/>
                <a:cs typeface="Consolas" panose="020B0609020204030204" pitchFamily="49" charset="0"/>
              </a:rPr>
              <a:t>, 0:d])</a:t>
            </a:r>
            <a:endParaRPr kumimoji="1" lang="zh-CN" altLang="en-US" b="0" dirty="0">
              <a:latin typeface="Consolas" panose="020B0609020204030204" pitchFamily="49" charset="0"/>
              <a:cs typeface="Consolas" panose="020B0609020204030204" pitchFamily="49" charset="0"/>
            </a:endParaRPr>
          </a:p>
        </p:txBody>
      </p:sp>
      <p:sp>
        <p:nvSpPr>
          <p:cNvPr id="3" name="内容占位符 2">
            <a:extLst>
              <a:ext uri="{FF2B5EF4-FFF2-40B4-BE49-F238E27FC236}">
                <a16:creationId xmlns:a16="http://schemas.microsoft.com/office/drawing/2014/main" id="{BC213949-8751-D39C-5BBE-186F3380ED78}"/>
              </a:ext>
            </a:extLst>
          </p:cNvPr>
          <p:cNvSpPr>
            <a:spLocks noGrp="1"/>
          </p:cNvSpPr>
          <p:nvPr>
            <p:ph idx="1"/>
          </p:nvPr>
        </p:nvSpPr>
        <p:spPr>
          <a:xfrm>
            <a:off x="457200" y="4414456"/>
            <a:ext cx="8229600" cy="603284"/>
          </a:xfrm>
        </p:spPr>
        <p:txBody>
          <a:bodyPr/>
          <a:lstStyle/>
          <a:p>
            <a:r>
              <a:rPr kumimoji="1" lang="en-US" altLang="zh-CN" dirty="0"/>
              <a:t>Assumption: d is a small value (e.g., 768) </a:t>
            </a:r>
            <a:endParaRPr kumimoji="1" lang="zh-CN" altLang="en-US" dirty="0"/>
          </a:p>
        </p:txBody>
      </p:sp>
    </p:spTree>
    <p:extLst>
      <p:ext uri="{BB962C8B-B14F-4D97-AF65-F5344CB8AC3E}">
        <p14:creationId xmlns:p14="http://schemas.microsoft.com/office/powerpoint/2010/main" val="433431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DF19C6-3A74-9329-C385-8FCE55ACE5B2}"/>
              </a:ext>
            </a:extLst>
          </p:cNvPr>
          <p:cNvSpPr>
            <a:spLocks noGrp="1"/>
          </p:cNvSpPr>
          <p:nvPr>
            <p:ph type="title"/>
          </p:nvPr>
        </p:nvSpPr>
        <p:spPr/>
        <p:txBody>
          <a:bodyPr/>
          <a:lstStyle/>
          <a:p>
            <a:r>
              <a:rPr kumimoji="1" lang="en-US" altLang="zh-CN" dirty="0"/>
              <a:t>Analysis: fuse QK</a:t>
            </a:r>
            <a:r>
              <a:rPr kumimoji="1" lang="en-US" altLang="zh-CN" baseline="30000" dirty="0"/>
              <a:t>T</a:t>
            </a:r>
            <a:r>
              <a:rPr kumimoji="1" lang="en-US" altLang="zh-CN" dirty="0"/>
              <a:t>V: the code (under tiling)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1A1EBBD3-BCCA-AB03-9EA5-A2B4E84D54B1}"/>
                  </a:ext>
                </a:extLst>
              </p:cNvPr>
              <p:cNvSpPr>
                <a:spLocks noGrp="1"/>
              </p:cNvSpPr>
              <p:nvPr>
                <p:ph idx="1"/>
              </p:nvPr>
            </p:nvSpPr>
            <p:spPr>
              <a:xfrm>
                <a:off x="457200" y="1129308"/>
                <a:ext cx="8229600" cy="4585692"/>
              </a:xfrm>
            </p:spPr>
            <p:txBody>
              <a:bodyPr/>
              <a:lstStyle/>
              <a:p>
                <a:r>
                  <a:rPr kumimoji="1" lang="en-US" altLang="zh-CN" dirty="0"/>
                  <a:t>Q: </a:t>
                </a:r>
                <a:r>
                  <a:rPr kumimoji="1" lang="en-US" altLang="zh-CN" b="0" dirty="0">
                    <a:latin typeface="Consolas" panose="020B0609020204030204" pitchFamily="49" charset="0"/>
                    <a:cs typeface="Consolas" panose="020B0609020204030204" pitchFamily="49" charset="0"/>
                  </a:rPr>
                  <a:t>N/B</a:t>
                </a:r>
                <a:r>
                  <a:rPr kumimoji="1" lang="en-US" altLang="zh-CN" b="0" baseline="-25000" dirty="0">
                    <a:latin typeface="Consolas" panose="020B0609020204030204" pitchFamily="49" charset="0"/>
                    <a:cs typeface="Consolas" panose="020B0609020204030204" pitchFamily="49" charset="0"/>
                  </a:rPr>
                  <a:t>Q </a:t>
                </a:r>
                <a:r>
                  <a:rPr kumimoji="1" lang="en-US" altLang="zh-CN" b="0" dirty="0">
                    <a:latin typeface="Consolas" panose="020B0609020204030204" pitchFamily="49" charset="0"/>
                    <a:cs typeface="Consolas" panose="020B0609020204030204" pitchFamily="49" charset="0"/>
                  </a:rPr>
                  <a:t>* B</a:t>
                </a:r>
                <a:r>
                  <a:rPr kumimoji="1" lang="en-US" altLang="zh-CN" b="0" baseline="-25000" dirty="0">
                    <a:latin typeface="Consolas" panose="020B0609020204030204" pitchFamily="49" charset="0"/>
                    <a:cs typeface="Consolas" panose="020B0609020204030204" pitchFamily="49" charset="0"/>
                  </a:rPr>
                  <a:t>Q </a:t>
                </a:r>
                <a:r>
                  <a:rPr kumimoji="1" lang="en-US" altLang="zh-CN" b="0" dirty="0">
                    <a:latin typeface="Consolas" panose="020B0609020204030204" pitchFamily="49" charset="0"/>
                    <a:cs typeface="Consolas" panose="020B0609020204030204" pitchFamily="49" charset="0"/>
                  </a:rPr>
                  <a:t>* d = N * d</a:t>
                </a:r>
              </a:p>
              <a:p>
                <a:r>
                  <a:rPr kumimoji="1" lang="en-US" altLang="zh-CN" dirty="0"/>
                  <a:t>O is  the same as Q:  </a:t>
                </a:r>
                <a:r>
                  <a:rPr kumimoji="1" lang="en-US" altLang="zh-CN" b="0" dirty="0">
                    <a:latin typeface="Consolas" panose="020B0609020204030204" pitchFamily="49" charset="0"/>
                    <a:cs typeface="Consolas" panose="020B0609020204030204" pitchFamily="49" charset="0"/>
                  </a:rPr>
                  <a:t>N * d</a:t>
                </a:r>
              </a:p>
              <a:p>
                <a:r>
                  <a:rPr kumimoji="1" lang="en-US" altLang="zh-CN" dirty="0"/>
                  <a:t>K: </a:t>
                </a:r>
                <a:r>
                  <a:rPr kumimoji="1" lang="en-US" altLang="zh-CN" b="0" dirty="0">
                    <a:latin typeface="Consolas" panose="020B0609020204030204" pitchFamily="49" charset="0"/>
                    <a:cs typeface="Consolas" panose="020B0609020204030204" pitchFamily="49" charset="0"/>
                  </a:rPr>
                  <a:t>N/B</a:t>
                </a:r>
                <a:r>
                  <a:rPr kumimoji="1" lang="en-US" altLang="zh-CN" b="0" baseline="-25000" dirty="0">
                    <a:latin typeface="Consolas" panose="020B0609020204030204" pitchFamily="49" charset="0"/>
                    <a:cs typeface="Consolas" panose="020B0609020204030204" pitchFamily="49" charset="0"/>
                  </a:rPr>
                  <a:t>Q </a:t>
                </a:r>
                <a:r>
                  <a:rPr kumimoji="1" lang="en-US" altLang="zh-CN" b="0" dirty="0">
                    <a:latin typeface="Consolas" panose="020B0609020204030204" pitchFamily="49" charset="0"/>
                    <a:cs typeface="Consolas" panose="020B0609020204030204" pitchFamily="49" charset="0"/>
                  </a:rPr>
                  <a:t>* N/B</a:t>
                </a:r>
                <a:r>
                  <a:rPr kumimoji="1" lang="en-US" altLang="zh-CN" b="0" baseline="-25000" dirty="0">
                    <a:latin typeface="Consolas" panose="020B0609020204030204" pitchFamily="49" charset="0"/>
                    <a:cs typeface="Consolas" panose="020B0609020204030204" pitchFamily="49" charset="0"/>
                  </a:rPr>
                  <a:t>K </a:t>
                </a:r>
                <a:r>
                  <a:rPr kumimoji="1" lang="en-US" altLang="zh-CN" b="0" dirty="0">
                    <a:latin typeface="Consolas" panose="020B0609020204030204" pitchFamily="49" charset="0"/>
                    <a:cs typeface="Consolas" panose="020B0609020204030204" pitchFamily="49" charset="0"/>
                  </a:rPr>
                  <a:t>*</a:t>
                </a:r>
                <a:r>
                  <a:rPr kumimoji="1" lang="en-US" altLang="zh-CN" b="0" baseline="-25000" dirty="0">
                    <a:latin typeface="Consolas" panose="020B0609020204030204" pitchFamily="49" charset="0"/>
                    <a:cs typeface="Consolas" panose="020B0609020204030204" pitchFamily="49" charset="0"/>
                  </a:rPr>
                  <a:t> </a:t>
                </a:r>
                <a:r>
                  <a:rPr kumimoji="1" lang="en-US" altLang="zh-CN" b="0" dirty="0">
                    <a:latin typeface="Consolas" panose="020B0609020204030204" pitchFamily="49" charset="0"/>
                    <a:cs typeface="Consolas" panose="020B0609020204030204" pitchFamily="49" charset="0"/>
                  </a:rPr>
                  <a:t>d *</a:t>
                </a:r>
                <a:r>
                  <a:rPr kumimoji="1" lang="en-US" altLang="zh-CN" b="0" baseline="-25000" dirty="0">
                    <a:latin typeface="Consolas" panose="020B0609020204030204" pitchFamily="49" charset="0"/>
                    <a:cs typeface="Consolas" panose="020B0609020204030204" pitchFamily="49" charset="0"/>
                  </a:rPr>
                  <a:t> </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K </a:t>
                </a:r>
                <a:r>
                  <a:rPr kumimoji="1" lang="en-US" altLang="zh-CN" b="0" dirty="0">
                    <a:latin typeface="Consolas" panose="020B0609020204030204" pitchFamily="49" charset="0"/>
                    <a:cs typeface="Consolas" panose="020B0609020204030204" pitchFamily="49" charset="0"/>
                  </a:rPr>
                  <a:t>= </a:t>
                </a:r>
                <a14:m>
                  <m:oMath xmlns:m="http://schemas.openxmlformats.org/officeDocument/2006/math">
                    <m:f>
                      <m:fPr>
                        <m:ctrlPr>
                          <a:rPr kumimoji="1" lang="en-US" altLang="zh-CN" b="0" i="1" smtClean="0">
                            <a:latin typeface="Cambria Math" panose="02040503050406030204" pitchFamily="18" charset="0"/>
                            <a:cs typeface="Consolas" panose="020B0609020204030204" pitchFamily="49" charset="0"/>
                          </a:rPr>
                        </m:ctrlPr>
                      </m:fPr>
                      <m:num>
                        <m:r>
                          <a:rPr kumimoji="1" lang="en-US" altLang="zh-CN" b="0" i="1" smtClean="0">
                            <a:latin typeface="Cambria Math" panose="02040503050406030204" pitchFamily="18" charset="0"/>
                            <a:cs typeface="Consolas" panose="020B0609020204030204" pitchFamily="49" charset="0"/>
                          </a:rPr>
                          <m:t>𝑁</m:t>
                        </m:r>
                        <m:r>
                          <a:rPr kumimoji="1" lang="en-US" altLang="zh-CN" b="0" i="1" baseline="30000" smtClean="0">
                            <a:latin typeface="Cambria Math" panose="02040503050406030204" pitchFamily="18" charset="0"/>
                            <a:cs typeface="Consolas" panose="020B0609020204030204" pitchFamily="49" charset="0"/>
                          </a:rPr>
                          <m:t>2</m:t>
                        </m:r>
                        <m:r>
                          <a:rPr kumimoji="1" lang="en-US" altLang="zh-CN" b="0" i="1" smtClean="0">
                            <a:latin typeface="Cambria Math" panose="02040503050406030204" pitchFamily="18" charset="0"/>
                            <a:cs typeface="Consolas" panose="020B0609020204030204" pitchFamily="49" charset="0"/>
                          </a:rPr>
                          <m:t>𝑑</m:t>
                        </m:r>
                      </m:num>
                      <m:den>
                        <m:r>
                          <m:rPr>
                            <m:nor/>
                          </m:rPr>
                          <a:rPr kumimoji="1" lang="en-US" altLang="zh-CN" b="0" dirty="0">
                            <a:latin typeface="Consolas" panose="020B0609020204030204" pitchFamily="49" charset="0"/>
                            <a:cs typeface="Consolas" panose="020B0609020204030204" pitchFamily="49" charset="0"/>
                          </a:rPr>
                          <m:t>B</m:t>
                        </m:r>
                        <m:r>
                          <m:rPr>
                            <m:nor/>
                          </m:rPr>
                          <a:rPr kumimoji="1" lang="en-US" altLang="zh-CN" b="0" baseline="-25000" dirty="0">
                            <a:latin typeface="Consolas" panose="020B0609020204030204" pitchFamily="49" charset="0"/>
                            <a:cs typeface="Consolas" panose="020B0609020204030204" pitchFamily="49" charset="0"/>
                          </a:rPr>
                          <m:t>Q</m:t>
                        </m:r>
                      </m:den>
                    </m:f>
                  </m:oMath>
                </a14:m>
                <a:r>
                  <a:rPr kumimoji="1" lang="en-US" altLang="zh-CN" dirty="0"/>
                  <a:t> </a:t>
                </a:r>
              </a:p>
              <a:p>
                <a:r>
                  <a:rPr kumimoji="1" lang="en-US" altLang="zh-CN" dirty="0"/>
                  <a:t>V is the same as K </a:t>
                </a:r>
              </a:p>
              <a:p>
                <a:r>
                  <a:rPr kumimoji="1" lang="en-US" altLang="zh-CN" dirty="0" err="1"/>
                  <a:t>Oveall</a:t>
                </a:r>
                <a:r>
                  <a:rPr kumimoji="1" lang="en-US" altLang="zh-CN" dirty="0"/>
                  <a:t>: O(</a:t>
                </a:r>
                <a14:m>
                  <m:oMath xmlns:m="http://schemas.openxmlformats.org/officeDocument/2006/math">
                    <m:f>
                      <m:fPr>
                        <m:ctrlPr>
                          <a:rPr kumimoji="1" lang="en-US" altLang="zh-CN" b="0" i="1" smtClean="0">
                            <a:latin typeface="Cambria Math" panose="02040503050406030204" pitchFamily="18" charset="0"/>
                            <a:cs typeface="Consolas" panose="020B0609020204030204" pitchFamily="49" charset="0"/>
                          </a:rPr>
                        </m:ctrlPr>
                      </m:fPr>
                      <m:num>
                        <m:r>
                          <a:rPr kumimoji="1" lang="en-US" altLang="zh-CN" b="0" i="1" smtClean="0">
                            <a:latin typeface="Cambria Math" panose="02040503050406030204" pitchFamily="18" charset="0"/>
                            <a:cs typeface="Consolas" panose="020B0609020204030204" pitchFamily="49" charset="0"/>
                          </a:rPr>
                          <m:t>𝑁</m:t>
                        </m:r>
                        <m:r>
                          <a:rPr kumimoji="1" lang="en-US" altLang="zh-CN" b="0" i="1" baseline="30000" smtClean="0">
                            <a:latin typeface="Cambria Math" panose="02040503050406030204" pitchFamily="18" charset="0"/>
                            <a:cs typeface="Consolas" panose="020B0609020204030204" pitchFamily="49" charset="0"/>
                          </a:rPr>
                          <m:t>2</m:t>
                        </m:r>
                        <m:r>
                          <a:rPr kumimoji="1" lang="en-US" altLang="zh-CN" b="0" i="1" smtClean="0">
                            <a:latin typeface="Cambria Math" panose="02040503050406030204" pitchFamily="18" charset="0"/>
                            <a:cs typeface="Consolas" panose="020B0609020204030204" pitchFamily="49" charset="0"/>
                          </a:rPr>
                          <m:t>𝑑</m:t>
                        </m:r>
                      </m:num>
                      <m:den>
                        <m:r>
                          <m:rPr>
                            <m:nor/>
                          </m:rPr>
                          <a:rPr kumimoji="1" lang="en-US" altLang="zh-CN" b="0" dirty="0">
                            <a:latin typeface="Consolas" panose="020B0609020204030204" pitchFamily="49" charset="0"/>
                            <a:cs typeface="Consolas" panose="020B0609020204030204" pitchFamily="49" charset="0"/>
                          </a:rPr>
                          <m:t>B</m:t>
                        </m:r>
                        <m:r>
                          <m:rPr>
                            <m:nor/>
                          </m:rPr>
                          <a:rPr kumimoji="1" lang="en-US" altLang="zh-CN" b="0" baseline="-25000" dirty="0">
                            <a:latin typeface="Consolas" panose="020B0609020204030204" pitchFamily="49" charset="0"/>
                            <a:cs typeface="Consolas" panose="020B0609020204030204" pitchFamily="49" charset="0"/>
                          </a:rPr>
                          <m:t>Q</m:t>
                        </m:r>
                      </m:den>
                    </m:f>
                  </m:oMath>
                </a14:m>
                <a:r>
                  <a:rPr kumimoji="1" lang="en-US" altLang="zh-CN" dirty="0"/>
                  <a:t> )</a:t>
                </a:r>
              </a:p>
              <a:p>
                <a:r>
                  <a:rPr kumimoji="1" lang="en-US" altLang="zh-CN" dirty="0"/>
                  <a:t>Assuming the cache size is M, then we have </a:t>
                </a:r>
                <a:r>
                  <a:rPr kumimoji="1" lang="en-US" altLang="zh-CN" b="0" dirty="0">
                    <a:latin typeface="Consolas" panose="020B0609020204030204" pitchFamily="49" charset="0"/>
                    <a:cs typeface="Consolas" panose="020B0609020204030204" pitchFamily="49" charset="0"/>
                  </a:rPr>
                  <a:t>B</a:t>
                </a:r>
                <a:r>
                  <a:rPr kumimoji="1" lang="en-US" altLang="zh-CN" b="0" baseline="-25000" dirty="0">
                    <a:latin typeface="Consolas" panose="020B0609020204030204" pitchFamily="49" charset="0"/>
                    <a:cs typeface="Consolas" panose="020B0609020204030204" pitchFamily="49" charset="0"/>
                  </a:rPr>
                  <a:t>Q </a:t>
                </a:r>
                <a:r>
                  <a:rPr kumimoji="1" lang="en-US" altLang="zh-CN" b="0" dirty="0">
                    <a:latin typeface="Consolas" panose="020B0609020204030204" pitchFamily="49" charset="0"/>
                    <a:cs typeface="Consolas" panose="020B0609020204030204" pitchFamily="49" charset="0"/>
                  </a:rPr>
                  <a:t>* d ~= M, </a:t>
                </a:r>
                <a:r>
                  <a:rPr kumimoji="1" lang="en-US" altLang="zh-CN" dirty="0">
                    <a:cs typeface="Consolas" panose="020B0609020204030204" pitchFamily="49" charset="0"/>
                  </a:rPr>
                  <a:t>then we have</a:t>
                </a:r>
              </a:p>
              <a:p>
                <a:pPr lvl="1"/>
                <a:r>
                  <a:rPr kumimoji="1" lang="en-US" altLang="zh-CN" dirty="0">
                    <a:cs typeface="Consolas" panose="020B0609020204030204" pitchFamily="49" charset="0"/>
                  </a:rPr>
                  <a:t>Overall: </a:t>
                </a:r>
                <a:r>
                  <a:rPr kumimoji="1" lang="en-US" altLang="zh-CN" dirty="0"/>
                  <a:t>O(</a:t>
                </a:r>
                <a14:m>
                  <m:oMath xmlns:m="http://schemas.openxmlformats.org/officeDocument/2006/math">
                    <m:f>
                      <m:fPr>
                        <m:ctrlPr>
                          <a:rPr kumimoji="1" lang="en-US" altLang="zh-CN" b="0" i="1" smtClean="0">
                            <a:latin typeface="Cambria Math" panose="02040503050406030204" pitchFamily="18" charset="0"/>
                            <a:cs typeface="Consolas" panose="020B0609020204030204" pitchFamily="49" charset="0"/>
                          </a:rPr>
                        </m:ctrlPr>
                      </m:fPr>
                      <m:num>
                        <m:r>
                          <a:rPr kumimoji="1" lang="en-US" altLang="zh-CN" b="0" i="1" smtClean="0">
                            <a:latin typeface="Cambria Math" panose="02040503050406030204" pitchFamily="18" charset="0"/>
                            <a:cs typeface="Consolas" panose="020B0609020204030204" pitchFamily="49" charset="0"/>
                          </a:rPr>
                          <m:t>𝑁</m:t>
                        </m:r>
                        <m:r>
                          <a:rPr kumimoji="1" lang="en-US" altLang="zh-CN" b="0" i="1" baseline="30000" smtClean="0">
                            <a:latin typeface="Cambria Math" panose="02040503050406030204" pitchFamily="18" charset="0"/>
                            <a:cs typeface="Consolas" panose="020B0609020204030204" pitchFamily="49" charset="0"/>
                          </a:rPr>
                          <m:t>2</m:t>
                        </m:r>
                        <m:r>
                          <a:rPr kumimoji="1" lang="en-US" altLang="zh-CN" b="0" i="1" smtClean="0">
                            <a:latin typeface="Cambria Math" panose="02040503050406030204" pitchFamily="18" charset="0"/>
                            <a:cs typeface="Consolas" panose="020B0609020204030204" pitchFamily="49" charset="0"/>
                          </a:rPr>
                          <m:t>𝑑</m:t>
                        </m:r>
                        <m:r>
                          <a:rPr kumimoji="1" lang="en-US" altLang="zh-CN" b="0" i="1" baseline="30000" smtClean="0">
                            <a:latin typeface="Cambria Math" panose="02040503050406030204" pitchFamily="18" charset="0"/>
                            <a:cs typeface="Consolas" panose="020B0609020204030204" pitchFamily="49" charset="0"/>
                          </a:rPr>
                          <m:t>2</m:t>
                        </m:r>
                      </m:num>
                      <m:den>
                        <m:r>
                          <m:rPr>
                            <m:nor/>
                          </m:rPr>
                          <a:rPr kumimoji="1" lang="en-US" altLang="zh-CN" b="0" i="0" smtClean="0">
                            <a:latin typeface="Cambria Math" panose="02040503050406030204" pitchFamily="18" charset="0"/>
                            <a:cs typeface="Consolas" panose="020B0609020204030204" pitchFamily="49" charset="0"/>
                          </a:rPr>
                          <m:t>M</m:t>
                        </m:r>
                      </m:den>
                    </m:f>
                  </m:oMath>
                </a14:m>
                <a:r>
                  <a:rPr kumimoji="1" lang="en-US" altLang="zh-CN" dirty="0"/>
                  <a:t> )</a:t>
                </a:r>
              </a:p>
              <a:p>
                <a:pPr lvl="1"/>
                <a:r>
                  <a:rPr kumimoji="1" lang="en-US" altLang="zh-CN" dirty="0"/>
                  <a:t>This is consistent with the original </a:t>
                </a:r>
                <a:r>
                  <a:rPr kumimoji="1" lang="en-US" altLang="zh-CN" dirty="0" err="1"/>
                  <a:t>Flashattention</a:t>
                </a:r>
                <a:r>
                  <a:rPr kumimoji="1" lang="en-US" altLang="zh-CN" baseline="30000" dirty="0"/>
                  <a:t>[1]</a:t>
                </a:r>
                <a:r>
                  <a:rPr kumimoji="1" lang="en-US" altLang="zh-CN" dirty="0"/>
                  <a:t> paper </a:t>
                </a:r>
              </a:p>
              <a:p>
                <a:pPr lvl="1"/>
                <a:endParaRPr kumimoji="1" lang="zh-CN" altLang="en-US" dirty="0"/>
              </a:p>
            </p:txBody>
          </p:sp>
        </mc:Choice>
        <mc:Fallback xmlns="">
          <p:sp>
            <p:nvSpPr>
              <p:cNvPr id="3" name="内容占位符 2">
                <a:extLst>
                  <a:ext uri="{FF2B5EF4-FFF2-40B4-BE49-F238E27FC236}">
                    <a16:creationId xmlns:a16="http://schemas.microsoft.com/office/drawing/2014/main" id="{1A1EBBD3-BCCA-AB03-9EA5-A2B4E84D54B1}"/>
                  </a:ext>
                </a:extLst>
              </p:cNvPr>
              <p:cNvSpPr>
                <a:spLocks noGrp="1" noRot="1" noChangeAspect="1" noMove="1" noResize="1" noEditPoints="1" noAdjustHandles="1" noChangeArrowheads="1" noChangeShapeType="1" noTextEdit="1"/>
              </p:cNvSpPr>
              <p:nvPr>
                <p:ph idx="1"/>
              </p:nvPr>
            </p:nvSpPr>
            <p:spPr>
              <a:xfrm>
                <a:off x="457200" y="1129308"/>
                <a:ext cx="8229600" cy="4585692"/>
              </a:xfrm>
              <a:blipFill>
                <a:blip r:embed="rId3"/>
                <a:stretch>
                  <a:fillRect l="-617" t="-275"/>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23926252-10A5-72EB-0F25-7C4F0453A7A1}"/>
              </a:ext>
            </a:extLst>
          </p:cNvPr>
          <p:cNvSpPr>
            <a:spLocks noGrp="1"/>
          </p:cNvSpPr>
          <p:nvPr>
            <p:ph type="sldNum" sz="quarter" idx="12"/>
          </p:nvPr>
        </p:nvSpPr>
        <p:spPr/>
        <p:txBody>
          <a:bodyPr/>
          <a:lstStyle/>
          <a:p>
            <a:fld id="{ADE361C3-C043-4A6E-BDCE-8DA1E7D90A3B}" type="slidenum">
              <a:rPr lang="zh-CN" altLang="en-US" smtClean="0"/>
              <a:pPr/>
              <a:t>20</a:t>
            </a:fld>
            <a:endParaRPr lang="zh-CN" altLang="en-US" dirty="0"/>
          </a:p>
        </p:txBody>
      </p:sp>
      <p:sp>
        <p:nvSpPr>
          <p:cNvPr id="8" name="文本框 7">
            <a:extLst>
              <a:ext uri="{FF2B5EF4-FFF2-40B4-BE49-F238E27FC236}">
                <a16:creationId xmlns:a16="http://schemas.microsoft.com/office/drawing/2014/main" id="{03FFCEDB-C7A4-BA7A-ACDB-F9077182315B}"/>
              </a:ext>
            </a:extLst>
          </p:cNvPr>
          <p:cNvSpPr txBox="1"/>
          <p:nvPr/>
        </p:nvSpPr>
        <p:spPr>
          <a:xfrm>
            <a:off x="-19364" y="5381117"/>
            <a:ext cx="7776864" cy="276999"/>
          </a:xfrm>
          <a:prstGeom prst="rect">
            <a:avLst/>
          </a:prstGeom>
          <a:noFill/>
        </p:spPr>
        <p:txBody>
          <a:bodyPr wrap="square">
            <a:spAutoFit/>
          </a:bodyPr>
          <a:lstStyle/>
          <a:p>
            <a:r>
              <a:rPr lang="en" altLang="zh-CN" sz="1200" dirty="0"/>
              <a:t>[1] </a:t>
            </a:r>
            <a:r>
              <a:rPr lang="en" altLang="zh-CN" sz="1200" dirty="0" err="1"/>
              <a:t>FlashAttention</a:t>
            </a:r>
            <a:r>
              <a:rPr lang="en" altLang="zh-CN" sz="1200" dirty="0"/>
              <a:t>: Fast and Memory-Efficient Exact Attention with IO-Awareness, NIPS’22 </a:t>
            </a:r>
          </a:p>
        </p:txBody>
      </p:sp>
    </p:spTree>
    <p:extLst>
      <p:ext uri="{BB962C8B-B14F-4D97-AF65-F5344CB8AC3E}">
        <p14:creationId xmlns:p14="http://schemas.microsoft.com/office/powerpoint/2010/main" val="2887314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B7A0E7-9468-883E-4FE8-5063EF0BFE56}"/>
              </a:ext>
            </a:extLst>
          </p:cNvPr>
          <p:cNvSpPr>
            <a:spLocks noGrp="1"/>
          </p:cNvSpPr>
          <p:nvPr>
            <p:ph type="title"/>
          </p:nvPr>
        </p:nvSpPr>
        <p:spPr/>
        <p:txBody>
          <a:bodyPr/>
          <a:lstStyle/>
          <a:p>
            <a:r>
              <a:rPr kumimoji="1" lang="en-US" altLang="zh-CN" dirty="0"/>
              <a:t>Step #2: fused QK</a:t>
            </a:r>
            <a:r>
              <a:rPr kumimoji="1" lang="en-US" altLang="zh-CN" baseline="30000" dirty="0"/>
              <a:t>T</a:t>
            </a:r>
            <a:r>
              <a:rPr kumimoji="1" lang="en-US" altLang="zh-CN" dirty="0"/>
              <a:t>V  + </a:t>
            </a:r>
            <a:r>
              <a:rPr kumimoji="1" lang="en-US" altLang="zh-CN" dirty="0" err="1"/>
              <a:t>Softmax</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DF5E9268-BF93-DC7A-F387-3A079D54D59C}"/>
              </a:ext>
            </a:extLst>
          </p:cNvPr>
          <p:cNvSpPr>
            <a:spLocks noGrp="1"/>
          </p:cNvSpPr>
          <p:nvPr>
            <p:ph idx="1"/>
          </p:nvPr>
        </p:nvSpPr>
        <p:spPr>
          <a:xfrm>
            <a:off x="457200" y="1129308"/>
            <a:ext cx="8229600" cy="2160240"/>
          </a:xfrm>
        </p:spPr>
        <p:txBody>
          <a:bodyPr/>
          <a:lstStyle/>
          <a:p>
            <a:r>
              <a:rPr kumimoji="1" lang="en-US" altLang="zh-CN" dirty="0"/>
              <a:t>Question: can we apply the same mythology? </a:t>
            </a:r>
          </a:p>
          <a:p>
            <a:pPr lvl="1"/>
            <a:r>
              <a:rPr kumimoji="1" lang="en-US" altLang="zh-CN" dirty="0"/>
              <a:t>Yes, though needs a little extension </a:t>
            </a:r>
            <a:endParaRPr kumimoji="1" lang="zh-CN" altLang="en-US" dirty="0"/>
          </a:p>
        </p:txBody>
      </p:sp>
      <p:sp>
        <p:nvSpPr>
          <p:cNvPr id="4" name="灯片编号占位符 3">
            <a:extLst>
              <a:ext uri="{FF2B5EF4-FFF2-40B4-BE49-F238E27FC236}">
                <a16:creationId xmlns:a16="http://schemas.microsoft.com/office/drawing/2014/main" id="{22791037-0974-64EB-63C8-FF37027EBCC2}"/>
              </a:ext>
            </a:extLst>
          </p:cNvPr>
          <p:cNvSpPr>
            <a:spLocks noGrp="1"/>
          </p:cNvSpPr>
          <p:nvPr>
            <p:ph type="sldNum" sz="quarter" idx="12"/>
          </p:nvPr>
        </p:nvSpPr>
        <p:spPr/>
        <p:txBody>
          <a:bodyPr/>
          <a:lstStyle/>
          <a:p>
            <a:fld id="{ADE361C3-C043-4A6E-BDCE-8DA1E7D90A3B}" type="slidenum">
              <a:rPr lang="zh-CN" altLang="en-US" smtClean="0"/>
              <a:pPr/>
              <a:t>21</a:t>
            </a:fld>
            <a:endParaRPr lang="zh-CN" altLang="en-US" dirty="0"/>
          </a:p>
        </p:txBody>
      </p:sp>
      <p:grpSp>
        <p:nvGrpSpPr>
          <p:cNvPr id="10" name="组合 9">
            <a:extLst>
              <a:ext uri="{FF2B5EF4-FFF2-40B4-BE49-F238E27FC236}">
                <a16:creationId xmlns:a16="http://schemas.microsoft.com/office/drawing/2014/main" id="{2D6EB59C-E05E-DED3-E04A-70989688DFC9}"/>
              </a:ext>
            </a:extLst>
          </p:cNvPr>
          <p:cNvGrpSpPr/>
          <p:nvPr/>
        </p:nvGrpSpPr>
        <p:grpSpPr>
          <a:xfrm>
            <a:off x="940840" y="2642862"/>
            <a:ext cx="789325" cy="369332"/>
            <a:chOff x="1368622" y="1385348"/>
            <a:chExt cx="789325" cy="369332"/>
          </a:xfrm>
        </p:grpSpPr>
        <p:sp>
          <p:nvSpPr>
            <p:cNvPr id="11" name="Rectangle 6">
              <a:extLst>
                <a:ext uri="{FF2B5EF4-FFF2-40B4-BE49-F238E27FC236}">
                  <a16:creationId xmlns:a16="http://schemas.microsoft.com/office/drawing/2014/main" id="{B14F5C4D-C542-F20C-3B1F-23699EE30E03}"/>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文本框 11">
              <a:extLst>
                <a:ext uri="{FF2B5EF4-FFF2-40B4-BE49-F238E27FC236}">
                  <a16:creationId xmlns:a16="http://schemas.microsoft.com/office/drawing/2014/main" id="{C71C9F49-53EE-A79A-4115-04DBD1ACE9C6}"/>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13" name="文本框 12">
            <a:extLst>
              <a:ext uri="{FF2B5EF4-FFF2-40B4-BE49-F238E27FC236}">
                <a16:creationId xmlns:a16="http://schemas.microsoft.com/office/drawing/2014/main" id="{FA6715C7-148A-D0F5-5182-08007A25F24A}"/>
              </a:ext>
            </a:extLst>
          </p:cNvPr>
          <p:cNvSpPr txBox="1"/>
          <p:nvPr/>
        </p:nvSpPr>
        <p:spPr>
          <a:xfrm>
            <a:off x="1626640" y="2661195"/>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grpSp>
        <p:nvGrpSpPr>
          <p:cNvPr id="14" name="组合 13">
            <a:extLst>
              <a:ext uri="{FF2B5EF4-FFF2-40B4-BE49-F238E27FC236}">
                <a16:creationId xmlns:a16="http://schemas.microsoft.com/office/drawing/2014/main" id="{BF6F0DA9-16CD-8A29-17C3-B5ED42D10261}"/>
              </a:ext>
            </a:extLst>
          </p:cNvPr>
          <p:cNvGrpSpPr/>
          <p:nvPr/>
        </p:nvGrpSpPr>
        <p:grpSpPr>
          <a:xfrm>
            <a:off x="1984857" y="2642862"/>
            <a:ext cx="2770926" cy="707732"/>
            <a:chOff x="2087625" y="1385348"/>
            <a:chExt cx="2770926" cy="707732"/>
          </a:xfrm>
        </p:grpSpPr>
        <p:grpSp>
          <p:nvGrpSpPr>
            <p:cNvPr id="15" name="组合 14">
              <a:extLst>
                <a:ext uri="{FF2B5EF4-FFF2-40B4-BE49-F238E27FC236}">
                  <a16:creationId xmlns:a16="http://schemas.microsoft.com/office/drawing/2014/main" id="{CAACFABE-051F-2FAA-1CFC-E50F9F9CCAFE}"/>
                </a:ext>
              </a:extLst>
            </p:cNvPr>
            <p:cNvGrpSpPr/>
            <p:nvPr/>
          </p:nvGrpSpPr>
          <p:grpSpPr>
            <a:xfrm>
              <a:off x="2087625" y="1385348"/>
              <a:ext cx="789325" cy="369332"/>
              <a:chOff x="1368622" y="1385348"/>
              <a:chExt cx="789325" cy="369332"/>
            </a:xfrm>
          </p:grpSpPr>
          <p:sp>
            <p:nvSpPr>
              <p:cNvPr id="23" name="Rectangle 6">
                <a:extLst>
                  <a:ext uri="{FF2B5EF4-FFF2-40B4-BE49-F238E27FC236}">
                    <a16:creationId xmlns:a16="http://schemas.microsoft.com/office/drawing/2014/main" id="{27830ACB-2EAB-7622-0521-E55DF4232976}"/>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文本框 23">
                <a:extLst>
                  <a:ext uri="{FF2B5EF4-FFF2-40B4-BE49-F238E27FC236}">
                    <a16:creationId xmlns:a16="http://schemas.microsoft.com/office/drawing/2014/main" id="{B638F25D-902F-BF87-AA33-5BDD88E3388F}"/>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16" name="文本框 15">
              <a:extLst>
                <a:ext uri="{FF2B5EF4-FFF2-40B4-BE49-F238E27FC236}">
                  <a16:creationId xmlns:a16="http://schemas.microsoft.com/office/drawing/2014/main" id="{8FDB659C-7F84-A9DE-7818-71AFB2A8DB2C}"/>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7" name="Rectangle 6">
              <a:extLst>
                <a:ext uri="{FF2B5EF4-FFF2-40B4-BE49-F238E27FC236}">
                  <a16:creationId xmlns:a16="http://schemas.microsoft.com/office/drawing/2014/main" id="{E5820030-FD10-80EE-871F-94146BD0A0C3}"/>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文本框 17">
              <a:extLst>
                <a:ext uri="{FF2B5EF4-FFF2-40B4-BE49-F238E27FC236}">
                  <a16:creationId xmlns:a16="http://schemas.microsoft.com/office/drawing/2014/main" id="{F02CB088-FF8F-C803-50D2-1657CB5F7A6B}"/>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sp>
          <p:nvSpPr>
            <p:cNvPr id="19" name="文本框 18">
              <a:extLst>
                <a:ext uri="{FF2B5EF4-FFF2-40B4-BE49-F238E27FC236}">
                  <a16:creationId xmlns:a16="http://schemas.microsoft.com/office/drawing/2014/main" id="{EEFD4B6A-D5F2-768A-6E47-D9610410EF83}"/>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20" name="组合 19">
              <a:extLst>
                <a:ext uri="{FF2B5EF4-FFF2-40B4-BE49-F238E27FC236}">
                  <a16:creationId xmlns:a16="http://schemas.microsoft.com/office/drawing/2014/main" id="{502602A2-2480-4C1D-FBD8-DAFE52EC9A89}"/>
                </a:ext>
              </a:extLst>
            </p:cNvPr>
            <p:cNvGrpSpPr/>
            <p:nvPr/>
          </p:nvGrpSpPr>
          <p:grpSpPr>
            <a:xfrm>
              <a:off x="4069226" y="1385348"/>
              <a:ext cx="789325" cy="369332"/>
              <a:chOff x="1368622" y="1385348"/>
              <a:chExt cx="789325" cy="369332"/>
            </a:xfrm>
          </p:grpSpPr>
          <p:sp>
            <p:nvSpPr>
              <p:cNvPr id="21" name="Rectangle 6">
                <a:extLst>
                  <a:ext uri="{FF2B5EF4-FFF2-40B4-BE49-F238E27FC236}">
                    <a16:creationId xmlns:a16="http://schemas.microsoft.com/office/drawing/2014/main" id="{46F2DB6A-DA34-2AAC-5ED1-5174083EE5D8}"/>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2" name="文本框 21">
                <a:extLst>
                  <a:ext uri="{FF2B5EF4-FFF2-40B4-BE49-F238E27FC236}">
                    <a16:creationId xmlns:a16="http://schemas.microsoft.com/office/drawing/2014/main" id="{F41BBCB9-4740-827B-46C0-233F5DD39DEA}"/>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grpSp>
      <p:sp>
        <p:nvSpPr>
          <p:cNvPr id="25" name="文本框 24">
            <a:extLst>
              <a:ext uri="{FF2B5EF4-FFF2-40B4-BE49-F238E27FC236}">
                <a16:creationId xmlns:a16="http://schemas.microsoft.com/office/drawing/2014/main" id="{99CB8C42-FC5C-8B92-4520-CE0B34F23AD3}"/>
              </a:ext>
            </a:extLst>
          </p:cNvPr>
          <p:cNvSpPr txBox="1"/>
          <p:nvPr/>
        </p:nvSpPr>
        <p:spPr>
          <a:xfrm>
            <a:off x="4685256" y="2642861"/>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26" name="组合 25">
            <a:extLst>
              <a:ext uri="{FF2B5EF4-FFF2-40B4-BE49-F238E27FC236}">
                <a16:creationId xmlns:a16="http://schemas.microsoft.com/office/drawing/2014/main" id="{94741BE4-E02F-61C1-EB12-AD5429444F1B}"/>
              </a:ext>
            </a:extLst>
          </p:cNvPr>
          <p:cNvGrpSpPr/>
          <p:nvPr/>
        </p:nvGrpSpPr>
        <p:grpSpPr>
          <a:xfrm>
            <a:off x="5230955" y="2641476"/>
            <a:ext cx="2770926" cy="707732"/>
            <a:chOff x="2087625" y="1385348"/>
            <a:chExt cx="2770926" cy="707732"/>
          </a:xfrm>
        </p:grpSpPr>
        <p:grpSp>
          <p:nvGrpSpPr>
            <p:cNvPr id="27" name="组合 26">
              <a:extLst>
                <a:ext uri="{FF2B5EF4-FFF2-40B4-BE49-F238E27FC236}">
                  <a16:creationId xmlns:a16="http://schemas.microsoft.com/office/drawing/2014/main" id="{78DF88FE-7F39-8021-5353-51F54AF0FD16}"/>
                </a:ext>
              </a:extLst>
            </p:cNvPr>
            <p:cNvGrpSpPr/>
            <p:nvPr/>
          </p:nvGrpSpPr>
          <p:grpSpPr>
            <a:xfrm>
              <a:off x="2087625" y="1385348"/>
              <a:ext cx="789325" cy="369332"/>
              <a:chOff x="1368622" y="1385348"/>
              <a:chExt cx="789325" cy="369332"/>
            </a:xfrm>
          </p:grpSpPr>
          <p:sp>
            <p:nvSpPr>
              <p:cNvPr id="35" name="Rectangle 6">
                <a:extLst>
                  <a:ext uri="{FF2B5EF4-FFF2-40B4-BE49-F238E27FC236}">
                    <a16:creationId xmlns:a16="http://schemas.microsoft.com/office/drawing/2014/main" id="{94B1D04A-7B22-536A-F0B0-E83860CB4355}"/>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6" name="文本框 35">
                <a:extLst>
                  <a:ext uri="{FF2B5EF4-FFF2-40B4-BE49-F238E27FC236}">
                    <a16:creationId xmlns:a16="http://schemas.microsoft.com/office/drawing/2014/main" id="{2D7F6527-CC42-273E-361B-7F210835A392}"/>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28" name="文本框 27">
              <a:extLst>
                <a:ext uri="{FF2B5EF4-FFF2-40B4-BE49-F238E27FC236}">
                  <a16:creationId xmlns:a16="http://schemas.microsoft.com/office/drawing/2014/main" id="{59B7A96B-B451-CEEF-EBF7-E439ADC87485}"/>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29" name="Rectangle 6">
              <a:extLst>
                <a:ext uri="{FF2B5EF4-FFF2-40B4-BE49-F238E27FC236}">
                  <a16:creationId xmlns:a16="http://schemas.microsoft.com/office/drawing/2014/main" id="{EF79B49D-2B4C-C55B-66A2-144466B652EA}"/>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0" name="文本框 29">
              <a:extLst>
                <a:ext uri="{FF2B5EF4-FFF2-40B4-BE49-F238E27FC236}">
                  <a16:creationId xmlns:a16="http://schemas.microsoft.com/office/drawing/2014/main" id="{4BDDD521-34B7-C76F-03F2-B636B9F9A260}"/>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sp>
          <p:nvSpPr>
            <p:cNvPr id="31" name="文本框 30">
              <a:extLst>
                <a:ext uri="{FF2B5EF4-FFF2-40B4-BE49-F238E27FC236}">
                  <a16:creationId xmlns:a16="http://schemas.microsoft.com/office/drawing/2014/main" id="{E348BCA2-9D91-5F54-ECAC-21BD5D3E1D15}"/>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32" name="组合 31">
              <a:extLst>
                <a:ext uri="{FF2B5EF4-FFF2-40B4-BE49-F238E27FC236}">
                  <a16:creationId xmlns:a16="http://schemas.microsoft.com/office/drawing/2014/main" id="{C6447D90-EF9E-531A-E5D2-58BB58B9B305}"/>
                </a:ext>
              </a:extLst>
            </p:cNvPr>
            <p:cNvGrpSpPr/>
            <p:nvPr/>
          </p:nvGrpSpPr>
          <p:grpSpPr>
            <a:xfrm>
              <a:off x="4069226" y="1385348"/>
              <a:ext cx="789325" cy="369332"/>
              <a:chOff x="1368622" y="1385348"/>
              <a:chExt cx="789325" cy="369332"/>
            </a:xfrm>
          </p:grpSpPr>
          <p:sp>
            <p:nvSpPr>
              <p:cNvPr id="33" name="Rectangle 6">
                <a:extLst>
                  <a:ext uri="{FF2B5EF4-FFF2-40B4-BE49-F238E27FC236}">
                    <a16:creationId xmlns:a16="http://schemas.microsoft.com/office/drawing/2014/main" id="{9147D3B0-8CA3-5022-7252-95686CCF1351}"/>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4" name="文本框 33">
                <a:extLst>
                  <a:ext uri="{FF2B5EF4-FFF2-40B4-BE49-F238E27FC236}">
                    <a16:creationId xmlns:a16="http://schemas.microsoft.com/office/drawing/2014/main" id="{0F929802-3684-9FF5-1DCD-1C7D4FAA7D45}"/>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grpSp>
      </p:grpSp>
      <p:sp>
        <p:nvSpPr>
          <p:cNvPr id="37" name="文本框 36">
            <a:extLst>
              <a:ext uri="{FF2B5EF4-FFF2-40B4-BE49-F238E27FC236}">
                <a16:creationId xmlns:a16="http://schemas.microsoft.com/office/drawing/2014/main" id="{CE7E42EA-71B5-36F1-4569-940D901857BF}"/>
              </a:ext>
            </a:extLst>
          </p:cNvPr>
          <p:cNvSpPr txBox="1"/>
          <p:nvPr/>
        </p:nvSpPr>
        <p:spPr>
          <a:xfrm>
            <a:off x="1552809" y="3622220"/>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38" name="组合 37">
            <a:extLst>
              <a:ext uri="{FF2B5EF4-FFF2-40B4-BE49-F238E27FC236}">
                <a16:creationId xmlns:a16="http://schemas.microsoft.com/office/drawing/2014/main" id="{42A23EFD-CD9E-BA31-95F1-0F18EDB7D525}"/>
              </a:ext>
            </a:extLst>
          </p:cNvPr>
          <p:cNvGrpSpPr/>
          <p:nvPr/>
        </p:nvGrpSpPr>
        <p:grpSpPr>
          <a:xfrm>
            <a:off x="1979712" y="3684869"/>
            <a:ext cx="2770926" cy="707732"/>
            <a:chOff x="2087625" y="1385348"/>
            <a:chExt cx="2770926" cy="707732"/>
          </a:xfrm>
        </p:grpSpPr>
        <p:grpSp>
          <p:nvGrpSpPr>
            <p:cNvPr id="39" name="组合 38">
              <a:extLst>
                <a:ext uri="{FF2B5EF4-FFF2-40B4-BE49-F238E27FC236}">
                  <a16:creationId xmlns:a16="http://schemas.microsoft.com/office/drawing/2014/main" id="{F65F0CD8-F510-C2AA-614F-FF46B62C74AA}"/>
                </a:ext>
              </a:extLst>
            </p:cNvPr>
            <p:cNvGrpSpPr/>
            <p:nvPr/>
          </p:nvGrpSpPr>
          <p:grpSpPr>
            <a:xfrm>
              <a:off x="2087625" y="1385348"/>
              <a:ext cx="789325" cy="369332"/>
              <a:chOff x="1368622" y="1385348"/>
              <a:chExt cx="789325" cy="369332"/>
            </a:xfrm>
          </p:grpSpPr>
          <p:sp>
            <p:nvSpPr>
              <p:cNvPr id="50" name="Rectangle 6">
                <a:extLst>
                  <a:ext uri="{FF2B5EF4-FFF2-40B4-BE49-F238E27FC236}">
                    <a16:creationId xmlns:a16="http://schemas.microsoft.com/office/drawing/2014/main" id="{A752380F-5D88-FBE7-935F-C88BFD079D66}"/>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1" name="文本框 50">
                <a:extLst>
                  <a:ext uri="{FF2B5EF4-FFF2-40B4-BE49-F238E27FC236}">
                    <a16:creationId xmlns:a16="http://schemas.microsoft.com/office/drawing/2014/main" id="{0444AC5C-DD6F-8089-FF93-0489BE36E592}"/>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0" name="文本框 39">
              <a:extLst>
                <a:ext uri="{FF2B5EF4-FFF2-40B4-BE49-F238E27FC236}">
                  <a16:creationId xmlns:a16="http://schemas.microsoft.com/office/drawing/2014/main" id="{9E5699F4-4DEB-62DD-5128-075896FD3347}"/>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41" name="Rectangle 6">
              <a:extLst>
                <a:ext uri="{FF2B5EF4-FFF2-40B4-BE49-F238E27FC236}">
                  <a16:creationId xmlns:a16="http://schemas.microsoft.com/office/drawing/2014/main" id="{A199D082-DB47-175B-A137-16BDF9FC91A2}"/>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2" name="文本框 41">
              <a:extLst>
                <a:ext uri="{FF2B5EF4-FFF2-40B4-BE49-F238E27FC236}">
                  <a16:creationId xmlns:a16="http://schemas.microsoft.com/office/drawing/2014/main" id="{65744FAD-9F25-CF2B-95A8-129D0CE6267B}"/>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2</a:t>
              </a:r>
              <a:endParaRPr lang="zh-CN" altLang="en-US" baseline="-25000" dirty="0"/>
            </a:p>
          </p:txBody>
        </p:sp>
        <p:sp>
          <p:nvSpPr>
            <p:cNvPr id="43" name="文本框 42">
              <a:extLst>
                <a:ext uri="{FF2B5EF4-FFF2-40B4-BE49-F238E27FC236}">
                  <a16:creationId xmlns:a16="http://schemas.microsoft.com/office/drawing/2014/main" id="{E18A4A33-3A9F-6968-A58C-C28073D6692D}"/>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44" name="组合 43">
              <a:extLst>
                <a:ext uri="{FF2B5EF4-FFF2-40B4-BE49-F238E27FC236}">
                  <a16:creationId xmlns:a16="http://schemas.microsoft.com/office/drawing/2014/main" id="{2D5C878A-AAC0-BBA4-F9C0-9F6F3D86B896}"/>
                </a:ext>
              </a:extLst>
            </p:cNvPr>
            <p:cNvGrpSpPr/>
            <p:nvPr/>
          </p:nvGrpSpPr>
          <p:grpSpPr>
            <a:xfrm>
              <a:off x="4069226" y="1385348"/>
              <a:ext cx="789325" cy="369332"/>
              <a:chOff x="1368622" y="1385348"/>
              <a:chExt cx="789325" cy="369332"/>
            </a:xfrm>
          </p:grpSpPr>
          <p:sp>
            <p:nvSpPr>
              <p:cNvPr id="48" name="Rectangle 6">
                <a:extLst>
                  <a:ext uri="{FF2B5EF4-FFF2-40B4-BE49-F238E27FC236}">
                    <a16:creationId xmlns:a16="http://schemas.microsoft.com/office/drawing/2014/main" id="{89E776A8-3DC1-078B-33EA-6045997FD347}"/>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9" name="文本框 48">
                <a:extLst>
                  <a:ext uri="{FF2B5EF4-FFF2-40B4-BE49-F238E27FC236}">
                    <a16:creationId xmlns:a16="http://schemas.microsoft.com/office/drawing/2014/main" id="{314CAEEB-9CB5-41AA-3351-C158AE73498E}"/>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2</a:t>
                </a:r>
                <a:endParaRPr lang="zh-CN" altLang="en-US" baseline="-25000" dirty="0"/>
              </a:p>
            </p:txBody>
          </p:sp>
        </p:grpSp>
      </p:grpSp>
      <p:sp>
        <p:nvSpPr>
          <p:cNvPr id="52" name="文本框 51">
            <a:extLst>
              <a:ext uri="{FF2B5EF4-FFF2-40B4-BE49-F238E27FC236}">
                <a16:creationId xmlns:a16="http://schemas.microsoft.com/office/drawing/2014/main" id="{E883C975-0DEE-C0AE-B8E6-D7570B050C42}"/>
              </a:ext>
            </a:extLst>
          </p:cNvPr>
          <p:cNvSpPr txBox="1"/>
          <p:nvPr/>
        </p:nvSpPr>
        <p:spPr>
          <a:xfrm>
            <a:off x="4402963" y="3756024"/>
            <a:ext cx="1428682" cy="430887"/>
          </a:xfrm>
          <a:prstGeom prst="rect">
            <a:avLst/>
          </a:prstGeom>
          <a:noFill/>
        </p:spPr>
        <p:txBody>
          <a:bodyPr wrap="square">
            <a:spAutoFit/>
          </a:bodyPr>
          <a:lstStyle/>
          <a:p>
            <a:pPr algn="ctr"/>
            <a:r>
              <a:rPr lang="en-US" altLang="zh-CN" sz="2200" dirty="0"/>
              <a:t>+ …</a:t>
            </a:r>
            <a:endParaRPr lang="zh-CN" altLang="en-US" sz="2200" dirty="0"/>
          </a:p>
        </p:txBody>
      </p:sp>
    </p:spTree>
    <p:extLst>
      <p:ext uri="{BB962C8B-B14F-4D97-AF65-F5344CB8AC3E}">
        <p14:creationId xmlns:p14="http://schemas.microsoft.com/office/powerpoint/2010/main" val="3473350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B7A0E7-9468-883E-4FE8-5063EF0BFE56}"/>
              </a:ext>
            </a:extLst>
          </p:cNvPr>
          <p:cNvSpPr>
            <a:spLocks noGrp="1"/>
          </p:cNvSpPr>
          <p:nvPr>
            <p:ph type="title"/>
          </p:nvPr>
        </p:nvSpPr>
        <p:spPr/>
        <p:txBody>
          <a:bodyPr/>
          <a:lstStyle/>
          <a:p>
            <a:r>
              <a:rPr kumimoji="1" lang="en-US" altLang="zh-CN" dirty="0"/>
              <a:t>Step #2: fused QK</a:t>
            </a:r>
            <a:r>
              <a:rPr kumimoji="1" lang="en-US" altLang="zh-CN" baseline="30000" dirty="0"/>
              <a:t>T</a:t>
            </a:r>
            <a:r>
              <a:rPr kumimoji="1" lang="en-US" altLang="zh-CN" dirty="0"/>
              <a:t>V  + </a:t>
            </a:r>
            <a:r>
              <a:rPr kumimoji="1" lang="en-US" altLang="zh-CN" dirty="0" err="1"/>
              <a:t>Softmax</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DF5E9268-BF93-DC7A-F387-3A079D54D59C}"/>
              </a:ext>
            </a:extLst>
          </p:cNvPr>
          <p:cNvSpPr>
            <a:spLocks noGrp="1"/>
          </p:cNvSpPr>
          <p:nvPr>
            <p:ph idx="1"/>
          </p:nvPr>
        </p:nvSpPr>
        <p:spPr>
          <a:xfrm>
            <a:off x="457200" y="1129308"/>
            <a:ext cx="8229600" cy="918743"/>
          </a:xfrm>
        </p:spPr>
        <p:txBody>
          <a:bodyPr/>
          <a:lstStyle/>
          <a:p>
            <a:r>
              <a:rPr kumimoji="1" lang="en-US" altLang="zh-CN" dirty="0"/>
              <a:t>To better illustrate the algorithm, we made some extension </a:t>
            </a:r>
          </a:p>
        </p:txBody>
      </p:sp>
      <p:sp>
        <p:nvSpPr>
          <p:cNvPr id="4" name="灯片编号占位符 3">
            <a:extLst>
              <a:ext uri="{FF2B5EF4-FFF2-40B4-BE49-F238E27FC236}">
                <a16:creationId xmlns:a16="http://schemas.microsoft.com/office/drawing/2014/main" id="{22791037-0974-64EB-63C8-FF37027EBCC2}"/>
              </a:ext>
            </a:extLst>
          </p:cNvPr>
          <p:cNvSpPr>
            <a:spLocks noGrp="1"/>
          </p:cNvSpPr>
          <p:nvPr>
            <p:ph type="sldNum" sz="quarter" idx="12"/>
          </p:nvPr>
        </p:nvSpPr>
        <p:spPr/>
        <p:txBody>
          <a:bodyPr/>
          <a:lstStyle/>
          <a:p>
            <a:fld id="{ADE361C3-C043-4A6E-BDCE-8DA1E7D90A3B}" type="slidenum">
              <a:rPr lang="zh-CN" altLang="en-US" smtClean="0"/>
              <a:pPr/>
              <a:t>22</a:t>
            </a:fld>
            <a:endParaRPr lang="zh-CN" altLang="en-US" dirty="0"/>
          </a:p>
        </p:txBody>
      </p:sp>
      <p:grpSp>
        <p:nvGrpSpPr>
          <p:cNvPr id="10" name="组合 9">
            <a:extLst>
              <a:ext uri="{FF2B5EF4-FFF2-40B4-BE49-F238E27FC236}">
                <a16:creationId xmlns:a16="http://schemas.microsoft.com/office/drawing/2014/main" id="{2D6EB59C-E05E-DED3-E04A-70989688DFC9}"/>
              </a:ext>
            </a:extLst>
          </p:cNvPr>
          <p:cNvGrpSpPr/>
          <p:nvPr/>
        </p:nvGrpSpPr>
        <p:grpSpPr>
          <a:xfrm>
            <a:off x="940840" y="3003210"/>
            <a:ext cx="789325" cy="369332"/>
            <a:chOff x="1368622" y="1385348"/>
            <a:chExt cx="789325" cy="369332"/>
          </a:xfrm>
        </p:grpSpPr>
        <p:sp>
          <p:nvSpPr>
            <p:cNvPr id="11" name="Rectangle 6">
              <a:extLst>
                <a:ext uri="{FF2B5EF4-FFF2-40B4-BE49-F238E27FC236}">
                  <a16:creationId xmlns:a16="http://schemas.microsoft.com/office/drawing/2014/main" id="{B14F5C4D-C542-F20C-3B1F-23699EE30E03}"/>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文本框 11">
              <a:extLst>
                <a:ext uri="{FF2B5EF4-FFF2-40B4-BE49-F238E27FC236}">
                  <a16:creationId xmlns:a16="http://schemas.microsoft.com/office/drawing/2014/main" id="{C71C9F49-53EE-A79A-4115-04DBD1ACE9C6}"/>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13" name="文本框 12">
            <a:extLst>
              <a:ext uri="{FF2B5EF4-FFF2-40B4-BE49-F238E27FC236}">
                <a16:creationId xmlns:a16="http://schemas.microsoft.com/office/drawing/2014/main" id="{FA6715C7-148A-D0F5-5182-08007A25F24A}"/>
              </a:ext>
            </a:extLst>
          </p:cNvPr>
          <p:cNvSpPr txBox="1"/>
          <p:nvPr/>
        </p:nvSpPr>
        <p:spPr>
          <a:xfrm>
            <a:off x="1626640" y="3021543"/>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grpSp>
        <p:nvGrpSpPr>
          <p:cNvPr id="14" name="组合 13">
            <a:extLst>
              <a:ext uri="{FF2B5EF4-FFF2-40B4-BE49-F238E27FC236}">
                <a16:creationId xmlns:a16="http://schemas.microsoft.com/office/drawing/2014/main" id="{BF6F0DA9-16CD-8A29-17C3-B5ED42D10261}"/>
              </a:ext>
            </a:extLst>
          </p:cNvPr>
          <p:cNvGrpSpPr/>
          <p:nvPr/>
        </p:nvGrpSpPr>
        <p:grpSpPr>
          <a:xfrm>
            <a:off x="1984857" y="3003210"/>
            <a:ext cx="2770926" cy="707732"/>
            <a:chOff x="2087625" y="1385348"/>
            <a:chExt cx="2770926" cy="707732"/>
          </a:xfrm>
        </p:grpSpPr>
        <p:grpSp>
          <p:nvGrpSpPr>
            <p:cNvPr id="15" name="组合 14">
              <a:extLst>
                <a:ext uri="{FF2B5EF4-FFF2-40B4-BE49-F238E27FC236}">
                  <a16:creationId xmlns:a16="http://schemas.microsoft.com/office/drawing/2014/main" id="{CAACFABE-051F-2FAA-1CFC-E50F9F9CCAFE}"/>
                </a:ext>
              </a:extLst>
            </p:cNvPr>
            <p:cNvGrpSpPr/>
            <p:nvPr/>
          </p:nvGrpSpPr>
          <p:grpSpPr>
            <a:xfrm>
              <a:off x="2087625" y="1385348"/>
              <a:ext cx="789325" cy="369332"/>
              <a:chOff x="1368622" y="1385348"/>
              <a:chExt cx="789325" cy="369332"/>
            </a:xfrm>
          </p:grpSpPr>
          <p:sp>
            <p:nvSpPr>
              <p:cNvPr id="23" name="Rectangle 6">
                <a:extLst>
                  <a:ext uri="{FF2B5EF4-FFF2-40B4-BE49-F238E27FC236}">
                    <a16:creationId xmlns:a16="http://schemas.microsoft.com/office/drawing/2014/main" id="{27830ACB-2EAB-7622-0521-E55DF4232976}"/>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文本框 23">
                <a:extLst>
                  <a:ext uri="{FF2B5EF4-FFF2-40B4-BE49-F238E27FC236}">
                    <a16:creationId xmlns:a16="http://schemas.microsoft.com/office/drawing/2014/main" id="{B638F25D-902F-BF87-AA33-5BDD88E3388F}"/>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16" name="文本框 15">
              <a:extLst>
                <a:ext uri="{FF2B5EF4-FFF2-40B4-BE49-F238E27FC236}">
                  <a16:creationId xmlns:a16="http://schemas.microsoft.com/office/drawing/2014/main" id="{8FDB659C-7F84-A9DE-7818-71AFB2A8DB2C}"/>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7" name="Rectangle 6">
              <a:extLst>
                <a:ext uri="{FF2B5EF4-FFF2-40B4-BE49-F238E27FC236}">
                  <a16:creationId xmlns:a16="http://schemas.microsoft.com/office/drawing/2014/main" id="{E5820030-FD10-80EE-871F-94146BD0A0C3}"/>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文本框 17">
              <a:extLst>
                <a:ext uri="{FF2B5EF4-FFF2-40B4-BE49-F238E27FC236}">
                  <a16:creationId xmlns:a16="http://schemas.microsoft.com/office/drawing/2014/main" id="{F02CB088-FF8F-C803-50D2-1657CB5F7A6B}"/>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sp>
          <p:nvSpPr>
            <p:cNvPr id="19" name="文本框 18">
              <a:extLst>
                <a:ext uri="{FF2B5EF4-FFF2-40B4-BE49-F238E27FC236}">
                  <a16:creationId xmlns:a16="http://schemas.microsoft.com/office/drawing/2014/main" id="{EEFD4B6A-D5F2-768A-6E47-D9610410EF83}"/>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20" name="组合 19">
              <a:extLst>
                <a:ext uri="{FF2B5EF4-FFF2-40B4-BE49-F238E27FC236}">
                  <a16:creationId xmlns:a16="http://schemas.microsoft.com/office/drawing/2014/main" id="{502602A2-2480-4C1D-FBD8-DAFE52EC9A89}"/>
                </a:ext>
              </a:extLst>
            </p:cNvPr>
            <p:cNvGrpSpPr/>
            <p:nvPr/>
          </p:nvGrpSpPr>
          <p:grpSpPr>
            <a:xfrm>
              <a:off x="4069226" y="1385348"/>
              <a:ext cx="789325" cy="369332"/>
              <a:chOff x="1368622" y="1385348"/>
              <a:chExt cx="789325" cy="369332"/>
            </a:xfrm>
          </p:grpSpPr>
          <p:sp>
            <p:nvSpPr>
              <p:cNvPr id="21" name="Rectangle 6">
                <a:extLst>
                  <a:ext uri="{FF2B5EF4-FFF2-40B4-BE49-F238E27FC236}">
                    <a16:creationId xmlns:a16="http://schemas.microsoft.com/office/drawing/2014/main" id="{46F2DB6A-DA34-2AAC-5ED1-5174083EE5D8}"/>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2" name="文本框 21">
                <a:extLst>
                  <a:ext uri="{FF2B5EF4-FFF2-40B4-BE49-F238E27FC236}">
                    <a16:creationId xmlns:a16="http://schemas.microsoft.com/office/drawing/2014/main" id="{F41BBCB9-4740-827B-46C0-233F5DD39DEA}"/>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grpSp>
      <p:sp>
        <p:nvSpPr>
          <p:cNvPr id="25" name="文本框 24">
            <a:extLst>
              <a:ext uri="{FF2B5EF4-FFF2-40B4-BE49-F238E27FC236}">
                <a16:creationId xmlns:a16="http://schemas.microsoft.com/office/drawing/2014/main" id="{99CB8C42-FC5C-8B92-4520-CE0B34F23AD3}"/>
              </a:ext>
            </a:extLst>
          </p:cNvPr>
          <p:cNvSpPr txBox="1"/>
          <p:nvPr/>
        </p:nvSpPr>
        <p:spPr>
          <a:xfrm>
            <a:off x="4685256" y="3003209"/>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26" name="组合 25">
            <a:extLst>
              <a:ext uri="{FF2B5EF4-FFF2-40B4-BE49-F238E27FC236}">
                <a16:creationId xmlns:a16="http://schemas.microsoft.com/office/drawing/2014/main" id="{94741BE4-E02F-61C1-EB12-AD5429444F1B}"/>
              </a:ext>
            </a:extLst>
          </p:cNvPr>
          <p:cNvGrpSpPr/>
          <p:nvPr/>
        </p:nvGrpSpPr>
        <p:grpSpPr>
          <a:xfrm>
            <a:off x="5230955" y="3001824"/>
            <a:ext cx="2770926" cy="707732"/>
            <a:chOff x="2087625" y="1385348"/>
            <a:chExt cx="2770926" cy="707732"/>
          </a:xfrm>
        </p:grpSpPr>
        <p:grpSp>
          <p:nvGrpSpPr>
            <p:cNvPr id="27" name="组合 26">
              <a:extLst>
                <a:ext uri="{FF2B5EF4-FFF2-40B4-BE49-F238E27FC236}">
                  <a16:creationId xmlns:a16="http://schemas.microsoft.com/office/drawing/2014/main" id="{78DF88FE-7F39-8021-5353-51F54AF0FD16}"/>
                </a:ext>
              </a:extLst>
            </p:cNvPr>
            <p:cNvGrpSpPr/>
            <p:nvPr/>
          </p:nvGrpSpPr>
          <p:grpSpPr>
            <a:xfrm>
              <a:off x="2087625" y="1385348"/>
              <a:ext cx="789325" cy="369332"/>
              <a:chOff x="1368622" y="1385348"/>
              <a:chExt cx="789325" cy="369332"/>
            </a:xfrm>
          </p:grpSpPr>
          <p:sp>
            <p:nvSpPr>
              <p:cNvPr id="35" name="Rectangle 6">
                <a:extLst>
                  <a:ext uri="{FF2B5EF4-FFF2-40B4-BE49-F238E27FC236}">
                    <a16:creationId xmlns:a16="http://schemas.microsoft.com/office/drawing/2014/main" id="{94B1D04A-7B22-536A-F0B0-E83860CB4355}"/>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6" name="文本框 35">
                <a:extLst>
                  <a:ext uri="{FF2B5EF4-FFF2-40B4-BE49-F238E27FC236}">
                    <a16:creationId xmlns:a16="http://schemas.microsoft.com/office/drawing/2014/main" id="{2D7F6527-CC42-273E-361B-7F210835A392}"/>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28" name="文本框 27">
              <a:extLst>
                <a:ext uri="{FF2B5EF4-FFF2-40B4-BE49-F238E27FC236}">
                  <a16:creationId xmlns:a16="http://schemas.microsoft.com/office/drawing/2014/main" id="{59B7A96B-B451-CEEF-EBF7-E439ADC87485}"/>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29" name="Rectangle 6">
              <a:extLst>
                <a:ext uri="{FF2B5EF4-FFF2-40B4-BE49-F238E27FC236}">
                  <a16:creationId xmlns:a16="http://schemas.microsoft.com/office/drawing/2014/main" id="{EF79B49D-2B4C-C55B-66A2-144466B652EA}"/>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0" name="文本框 29">
              <a:extLst>
                <a:ext uri="{FF2B5EF4-FFF2-40B4-BE49-F238E27FC236}">
                  <a16:creationId xmlns:a16="http://schemas.microsoft.com/office/drawing/2014/main" id="{4BDDD521-34B7-C76F-03F2-B636B9F9A260}"/>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sp>
          <p:nvSpPr>
            <p:cNvPr id="31" name="文本框 30">
              <a:extLst>
                <a:ext uri="{FF2B5EF4-FFF2-40B4-BE49-F238E27FC236}">
                  <a16:creationId xmlns:a16="http://schemas.microsoft.com/office/drawing/2014/main" id="{E348BCA2-9D91-5F54-ECAC-21BD5D3E1D15}"/>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32" name="组合 31">
              <a:extLst>
                <a:ext uri="{FF2B5EF4-FFF2-40B4-BE49-F238E27FC236}">
                  <a16:creationId xmlns:a16="http://schemas.microsoft.com/office/drawing/2014/main" id="{C6447D90-EF9E-531A-E5D2-58BB58B9B305}"/>
                </a:ext>
              </a:extLst>
            </p:cNvPr>
            <p:cNvGrpSpPr/>
            <p:nvPr/>
          </p:nvGrpSpPr>
          <p:grpSpPr>
            <a:xfrm>
              <a:off x="4069226" y="1385348"/>
              <a:ext cx="789325" cy="369332"/>
              <a:chOff x="1368622" y="1385348"/>
              <a:chExt cx="789325" cy="369332"/>
            </a:xfrm>
          </p:grpSpPr>
          <p:sp>
            <p:nvSpPr>
              <p:cNvPr id="33" name="Rectangle 6">
                <a:extLst>
                  <a:ext uri="{FF2B5EF4-FFF2-40B4-BE49-F238E27FC236}">
                    <a16:creationId xmlns:a16="http://schemas.microsoft.com/office/drawing/2014/main" id="{9147D3B0-8CA3-5022-7252-95686CCF1351}"/>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4" name="文本框 33">
                <a:extLst>
                  <a:ext uri="{FF2B5EF4-FFF2-40B4-BE49-F238E27FC236}">
                    <a16:creationId xmlns:a16="http://schemas.microsoft.com/office/drawing/2014/main" id="{0F929802-3684-9FF5-1DCD-1C7D4FAA7D45}"/>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grpSp>
      </p:grpSp>
      <p:sp>
        <p:nvSpPr>
          <p:cNvPr id="37" name="文本框 36">
            <a:extLst>
              <a:ext uri="{FF2B5EF4-FFF2-40B4-BE49-F238E27FC236}">
                <a16:creationId xmlns:a16="http://schemas.microsoft.com/office/drawing/2014/main" id="{CE7E42EA-71B5-36F1-4569-940D901857BF}"/>
              </a:ext>
            </a:extLst>
          </p:cNvPr>
          <p:cNvSpPr txBox="1"/>
          <p:nvPr/>
        </p:nvSpPr>
        <p:spPr>
          <a:xfrm>
            <a:off x="1552809" y="3982568"/>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38" name="组合 37">
            <a:extLst>
              <a:ext uri="{FF2B5EF4-FFF2-40B4-BE49-F238E27FC236}">
                <a16:creationId xmlns:a16="http://schemas.microsoft.com/office/drawing/2014/main" id="{42A23EFD-CD9E-BA31-95F1-0F18EDB7D525}"/>
              </a:ext>
            </a:extLst>
          </p:cNvPr>
          <p:cNvGrpSpPr/>
          <p:nvPr/>
        </p:nvGrpSpPr>
        <p:grpSpPr>
          <a:xfrm>
            <a:off x="1979712" y="4045217"/>
            <a:ext cx="2770926" cy="707732"/>
            <a:chOff x="2087625" y="1385348"/>
            <a:chExt cx="2770926" cy="707732"/>
          </a:xfrm>
        </p:grpSpPr>
        <p:grpSp>
          <p:nvGrpSpPr>
            <p:cNvPr id="39" name="组合 38">
              <a:extLst>
                <a:ext uri="{FF2B5EF4-FFF2-40B4-BE49-F238E27FC236}">
                  <a16:creationId xmlns:a16="http://schemas.microsoft.com/office/drawing/2014/main" id="{F65F0CD8-F510-C2AA-614F-FF46B62C74AA}"/>
                </a:ext>
              </a:extLst>
            </p:cNvPr>
            <p:cNvGrpSpPr/>
            <p:nvPr/>
          </p:nvGrpSpPr>
          <p:grpSpPr>
            <a:xfrm>
              <a:off x="2087625" y="1385348"/>
              <a:ext cx="789325" cy="369332"/>
              <a:chOff x="1368622" y="1385348"/>
              <a:chExt cx="789325" cy="369332"/>
            </a:xfrm>
          </p:grpSpPr>
          <p:sp>
            <p:nvSpPr>
              <p:cNvPr id="50" name="Rectangle 6">
                <a:extLst>
                  <a:ext uri="{FF2B5EF4-FFF2-40B4-BE49-F238E27FC236}">
                    <a16:creationId xmlns:a16="http://schemas.microsoft.com/office/drawing/2014/main" id="{A752380F-5D88-FBE7-935F-C88BFD079D66}"/>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1" name="文本框 50">
                <a:extLst>
                  <a:ext uri="{FF2B5EF4-FFF2-40B4-BE49-F238E27FC236}">
                    <a16:creationId xmlns:a16="http://schemas.microsoft.com/office/drawing/2014/main" id="{0444AC5C-DD6F-8089-FF93-0489BE36E592}"/>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0" name="文本框 39">
              <a:extLst>
                <a:ext uri="{FF2B5EF4-FFF2-40B4-BE49-F238E27FC236}">
                  <a16:creationId xmlns:a16="http://schemas.microsoft.com/office/drawing/2014/main" id="{9E5699F4-4DEB-62DD-5128-075896FD3347}"/>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41" name="Rectangle 6">
              <a:extLst>
                <a:ext uri="{FF2B5EF4-FFF2-40B4-BE49-F238E27FC236}">
                  <a16:creationId xmlns:a16="http://schemas.microsoft.com/office/drawing/2014/main" id="{A199D082-DB47-175B-A137-16BDF9FC91A2}"/>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2" name="文本框 41">
              <a:extLst>
                <a:ext uri="{FF2B5EF4-FFF2-40B4-BE49-F238E27FC236}">
                  <a16:creationId xmlns:a16="http://schemas.microsoft.com/office/drawing/2014/main" id="{65744FAD-9F25-CF2B-95A8-129D0CE6267B}"/>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2</a:t>
              </a:r>
              <a:endParaRPr lang="zh-CN" altLang="en-US" baseline="-25000" dirty="0"/>
            </a:p>
          </p:txBody>
        </p:sp>
        <p:sp>
          <p:nvSpPr>
            <p:cNvPr id="43" name="文本框 42">
              <a:extLst>
                <a:ext uri="{FF2B5EF4-FFF2-40B4-BE49-F238E27FC236}">
                  <a16:creationId xmlns:a16="http://schemas.microsoft.com/office/drawing/2014/main" id="{E18A4A33-3A9F-6968-A58C-C28073D6692D}"/>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44" name="组合 43">
              <a:extLst>
                <a:ext uri="{FF2B5EF4-FFF2-40B4-BE49-F238E27FC236}">
                  <a16:creationId xmlns:a16="http://schemas.microsoft.com/office/drawing/2014/main" id="{2D5C878A-AAC0-BBA4-F9C0-9F6F3D86B896}"/>
                </a:ext>
              </a:extLst>
            </p:cNvPr>
            <p:cNvGrpSpPr/>
            <p:nvPr/>
          </p:nvGrpSpPr>
          <p:grpSpPr>
            <a:xfrm>
              <a:off x="4069226" y="1385348"/>
              <a:ext cx="789325" cy="369332"/>
              <a:chOff x="1368622" y="1385348"/>
              <a:chExt cx="789325" cy="369332"/>
            </a:xfrm>
          </p:grpSpPr>
          <p:sp>
            <p:nvSpPr>
              <p:cNvPr id="48" name="Rectangle 6">
                <a:extLst>
                  <a:ext uri="{FF2B5EF4-FFF2-40B4-BE49-F238E27FC236}">
                    <a16:creationId xmlns:a16="http://schemas.microsoft.com/office/drawing/2014/main" id="{89E776A8-3DC1-078B-33EA-6045997FD347}"/>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9" name="文本框 48">
                <a:extLst>
                  <a:ext uri="{FF2B5EF4-FFF2-40B4-BE49-F238E27FC236}">
                    <a16:creationId xmlns:a16="http://schemas.microsoft.com/office/drawing/2014/main" id="{314CAEEB-9CB5-41AA-3351-C158AE73498E}"/>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2</a:t>
                </a:r>
                <a:endParaRPr lang="zh-CN" altLang="en-US" baseline="-25000" dirty="0"/>
              </a:p>
            </p:txBody>
          </p:sp>
        </p:grpSp>
      </p:grpSp>
      <p:sp>
        <p:nvSpPr>
          <p:cNvPr id="52" name="文本框 51">
            <a:extLst>
              <a:ext uri="{FF2B5EF4-FFF2-40B4-BE49-F238E27FC236}">
                <a16:creationId xmlns:a16="http://schemas.microsoft.com/office/drawing/2014/main" id="{E883C975-0DEE-C0AE-B8E6-D7570B050C42}"/>
              </a:ext>
            </a:extLst>
          </p:cNvPr>
          <p:cNvSpPr txBox="1"/>
          <p:nvPr/>
        </p:nvSpPr>
        <p:spPr>
          <a:xfrm>
            <a:off x="4402963" y="4116372"/>
            <a:ext cx="1428682" cy="430887"/>
          </a:xfrm>
          <a:prstGeom prst="rect">
            <a:avLst/>
          </a:prstGeom>
          <a:noFill/>
        </p:spPr>
        <p:txBody>
          <a:bodyPr wrap="square">
            <a:spAutoFit/>
          </a:bodyPr>
          <a:lstStyle/>
          <a:p>
            <a:pPr algn="ctr"/>
            <a:r>
              <a:rPr lang="en-US" altLang="zh-CN" sz="2200" dirty="0"/>
              <a:t>+ …</a:t>
            </a:r>
            <a:endParaRPr lang="zh-CN" altLang="en-US" sz="2200" dirty="0"/>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F69CAE7F-3B0E-443A-674E-B20CA5F0171D}"/>
                  </a:ext>
                </a:extLst>
              </p:cNvPr>
              <p:cNvSpPr txBox="1"/>
              <p:nvPr/>
            </p:nvSpPr>
            <p:spPr>
              <a:xfrm>
                <a:off x="1234760" y="2353752"/>
                <a:ext cx="34785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𝑂</m:t>
                      </m:r>
                      <m:r>
                        <a:rPr kumimoji="1" lang="en-US" altLang="zh-CN" b="0" i="1" smtClean="0">
                          <a:latin typeface="Cambria Math" panose="02040503050406030204" pitchFamily="18" charset="0"/>
                        </a:rPr>
                        <m:t>0</m:t>
                      </m:r>
                    </m:oMath>
                  </m:oMathPara>
                </a14:m>
                <a:endParaRPr kumimoji="1" lang="zh-CN" altLang="en-US" dirty="0"/>
              </a:p>
            </p:txBody>
          </p:sp>
        </mc:Choice>
        <mc:Fallback xmlns="">
          <p:sp>
            <p:nvSpPr>
              <p:cNvPr id="5" name="文本框 4">
                <a:extLst>
                  <a:ext uri="{FF2B5EF4-FFF2-40B4-BE49-F238E27FC236}">
                    <a16:creationId xmlns:a16="http://schemas.microsoft.com/office/drawing/2014/main" id="{F69CAE7F-3B0E-443A-674E-B20CA5F0171D}"/>
                  </a:ext>
                </a:extLst>
              </p:cNvPr>
              <p:cNvSpPr txBox="1">
                <a:spLocks noRot="1" noChangeAspect="1" noMove="1" noResize="1" noEditPoints="1" noAdjustHandles="1" noChangeArrowheads="1" noChangeShapeType="1" noTextEdit="1"/>
              </p:cNvSpPr>
              <p:nvPr/>
            </p:nvSpPr>
            <p:spPr>
              <a:xfrm>
                <a:off x="1234760" y="2353752"/>
                <a:ext cx="347852" cy="276999"/>
              </a:xfrm>
              <a:prstGeom prst="rect">
                <a:avLst/>
              </a:prstGeom>
              <a:blipFill>
                <a:blip r:embed="rId2"/>
                <a:stretch>
                  <a:fillRect l="-14286" r="-14286" b="-869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BC2C90E7-A5DE-0AE8-21E5-71B75D2F5798}"/>
                  </a:ext>
                </a:extLst>
              </p:cNvPr>
              <p:cNvSpPr txBox="1"/>
              <p:nvPr/>
            </p:nvSpPr>
            <p:spPr>
              <a:xfrm>
                <a:off x="2682111" y="2354732"/>
                <a:ext cx="300660" cy="276999"/>
              </a:xfrm>
              <a:prstGeom prst="rect">
                <a:avLst/>
              </a:prstGeom>
              <a:noFill/>
            </p:spPr>
            <p:txBody>
              <a:bodyPr wrap="square" lIns="0" tIns="0" rIns="0" bIns="0" rtlCol="0">
                <a:spAutoFit/>
              </a:bodyPr>
              <a:lstStyle/>
              <a:p>
                <a:r>
                  <a:rPr kumimoji="1" lang="en-US" altLang="zh-CN" b="0" dirty="0"/>
                  <a:t>x</a:t>
                </a:r>
                <a14:m>
                  <m:oMath xmlns:m="http://schemas.openxmlformats.org/officeDocument/2006/math">
                    <m:r>
                      <a:rPr kumimoji="1" lang="en-US" altLang="zh-CN" b="0" i="1" baseline="-25000" smtClean="0">
                        <a:latin typeface="Cambria Math" panose="02040503050406030204" pitchFamily="18" charset="0"/>
                      </a:rPr>
                      <m:t>0</m:t>
                    </m:r>
                  </m:oMath>
                </a14:m>
                <a:endParaRPr kumimoji="1" lang="zh-CN" altLang="en-US" baseline="-25000" dirty="0"/>
              </a:p>
            </p:txBody>
          </p:sp>
        </mc:Choice>
        <mc:Fallback xmlns="">
          <p:sp>
            <p:nvSpPr>
              <p:cNvPr id="6" name="文本框 5">
                <a:extLst>
                  <a:ext uri="{FF2B5EF4-FFF2-40B4-BE49-F238E27FC236}">
                    <a16:creationId xmlns:a16="http://schemas.microsoft.com/office/drawing/2014/main" id="{BC2C90E7-A5DE-0AE8-21E5-71B75D2F5798}"/>
                  </a:ext>
                </a:extLst>
              </p:cNvPr>
              <p:cNvSpPr txBox="1">
                <a:spLocks noRot="1" noChangeAspect="1" noMove="1" noResize="1" noEditPoints="1" noAdjustHandles="1" noChangeArrowheads="1" noChangeShapeType="1" noTextEdit="1"/>
              </p:cNvSpPr>
              <p:nvPr/>
            </p:nvSpPr>
            <p:spPr>
              <a:xfrm>
                <a:off x="2682111" y="2354732"/>
                <a:ext cx="300660" cy="276999"/>
              </a:xfrm>
              <a:prstGeom prst="rect">
                <a:avLst/>
              </a:prstGeom>
              <a:blipFill>
                <a:blip r:embed="rId3"/>
                <a:stretch>
                  <a:fillRect l="-45833" t="-26087" b="-47826"/>
                </a:stretch>
              </a:blipFill>
            </p:spPr>
            <p:txBody>
              <a:bodyPr/>
              <a:lstStyle/>
              <a:p>
                <a:r>
                  <a:rPr lang="zh-CN" altLang="en-US">
                    <a:noFill/>
                  </a:rPr>
                  <a:t> </a:t>
                </a:r>
              </a:p>
            </p:txBody>
          </p:sp>
        </mc:Fallback>
      </mc:AlternateContent>
      <p:sp>
        <p:nvSpPr>
          <p:cNvPr id="8" name="左大括号 7">
            <a:extLst>
              <a:ext uri="{FF2B5EF4-FFF2-40B4-BE49-F238E27FC236}">
                <a16:creationId xmlns:a16="http://schemas.microsoft.com/office/drawing/2014/main" id="{1EE140F3-77C9-FFA7-3971-641FE2E23384}"/>
              </a:ext>
            </a:extLst>
          </p:cNvPr>
          <p:cNvSpPr/>
          <p:nvPr/>
        </p:nvSpPr>
        <p:spPr>
          <a:xfrm rot="5400000">
            <a:off x="2705736" y="2292780"/>
            <a:ext cx="253410" cy="1074783"/>
          </a:xfrm>
          <a:prstGeom prst="leftBrace">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45" name="左大括号 44">
            <a:extLst>
              <a:ext uri="{FF2B5EF4-FFF2-40B4-BE49-F238E27FC236}">
                <a16:creationId xmlns:a16="http://schemas.microsoft.com/office/drawing/2014/main" id="{C6F2E7B5-54A5-0D2D-157D-4E21777B9C7A}"/>
              </a:ext>
            </a:extLst>
          </p:cNvPr>
          <p:cNvSpPr/>
          <p:nvPr/>
        </p:nvSpPr>
        <p:spPr>
          <a:xfrm rot="5400000">
            <a:off x="5942600" y="2292781"/>
            <a:ext cx="253410" cy="1074783"/>
          </a:xfrm>
          <a:prstGeom prst="leftBrace">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1E73B28A-352A-14BF-21EE-E98962E012C3}"/>
                  </a:ext>
                </a:extLst>
              </p:cNvPr>
              <p:cNvSpPr txBox="1"/>
              <p:nvPr/>
            </p:nvSpPr>
            <p:spPr>
              <a:xfrm>
                <a:off x="5999532" y="2353444"/>
                <a:ext cx="300660" cy="276999"/>
              </a:xfrm>
              <a:prstGeom prst="rect">
                <a:avLst/>
              </a:prstGeom>
              <a:noFill/>
            </p:spPr>
            <p:txBody>
              <a:bodyPr wrap="square" lIns="0" tIns="0" rIns="0" bIns="0" rtlCol="0">
                <a:spAutoFit/>
              </a:bodyPr>
              <a:lstStyle/>
              <a:p>
                <a:r>
                  <a:rPr kumimoji="1" lang="en-US" altLang="zh-CN" b="0" dirty="0"/>
                  <a:t>x</a:t>
                </a:r>
                <a14:m>
                  <m:oMath xmlns:m="http://schemas.openxmlformats.org/officeDocument/2006/math">
                    <m:r>
                      <a:rPr kumimoji="1" lang="en-US" altLang="zh-CN" b="0" i="1" baseline="-25000" smtClean="0">
                        <a:latin typeface="Cambria Math" panose="02040503050406030204" pitchFamily="18" charset="0"/>
                      </a:rPr>
                      <m:t>1</m:t>
                    </m:r>
                  </m:oMath>
                </a14:m>
                <a:endParaRPr kumimoji="1" lang="zh-CN" altLang="en-US" baseline="-25000" dirty="0"/>
              </a:p>
            </p:txBody>
          </p:sp>
        </mc:Choice>
        <mc:Fallback xmlns="">
          <p:sp>
            <p:nvSpPr>
              <p:cNvPr id="46" name="文本框 45">
                <a:extLst>
                  <a:ext uri="{FF2B5EF4-FFF2-40B4-BE49-F238E27FC236}">
                    <a16:creationId xmlns:a16="http://schemas.microsoft.com/office/drawing/2014/main" id="{1E73B28A-352A-14BF-21EE-E98962E012C3}"/>
                  </a:ext>
                </a:extLst>
              </p:cNvPr>
              <p:cNvSpPr txBox="1">
                <a:spLocks noRot="1" noChangeAspect="1" noMove="1" noResize="1" noEditPoints="1" noAdjustHandles="1" noChangeArrowheads="1" noChangeShapeType="1" noTextEdit="1"/>
              </p:cNvSpPr>
              <p:nvPr/>
            </p:nvSpPr>
            <p:spPr>
              <a:xfrm>
                <a:off x="5999532" y="2353444"/>
                <a:ext cx="300660" cy="276999"/>
              </a:xfrm>
              <a:prstGeom prst="rect">
                <a:avLst/>
              </a:prstGeom>
              <a:blipFill>
                <a:blip r:embed="rId4"/>
                <a:stretch>
                  <a:fillRect l="-45833" t="-26087" b="-478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90DCB194-0457-7B97-A1AB-E109A2382B41}"/>
                  </a:ext>
                </a:extLst>
              </p:cNvPr>
              <p:cNvSpPr txBox="1"/>
              <p:nvPr/>
            </p:nvSpPr>
            <p:spPr>
              <a:xfrm>
                <a:off x="4130140" y="2353444"/>
                <a:ext cx="300660" cy="276999"/>
              </a:xfrm>
              <a:prstGeom prst="rect">
                <a:avLst/>
              </a:prstGeom>
              <a:noFill/>
            </p:spPr>
            <p:txBody>
              <a:bodyPr wrap="square" lIns="0" tIns="0" rIns="0" bIns="0" rtlCol="0">
                <a:spAutoFit/>
              </a:bodyPr>
              <a:lstStyle/>
              <a:p>
                <a:r>
                  <a:rPr kumimoji="1" lang="en-US" altLang="zh-CN" b="0" dirty="0"/>
                  <a:t>v</a:t>
                </a:r>
                <a14:m>
                  <m:oMath xmlns:m="http://schemas.openxmlformats.org/officeDocument/2006/math">
                    <m:r>
                      <a:rPr kumimoji="1" lang="en-US" altLang="zh-CN" b="0" i="1" baseline="-25000" smtClean="0">
                        <a:latin typeface="Cambria Math" panose="02040503050406030204" pitchFamily="18" charset="0"/>
                      </a:rPr>
                      <m:t>0</m:t>
                    </m:r>
                  </m:oMath>
                </a14:m>
                <a:endParaRPr kumimoji="1" lang="zh-CN" altLang="en-US" baseline="-25000" dirty="0"/>
              </a:p>
            </p:txBody>
          </p:sp>
        </mc:Choice>
        <mc:Fallback xmlns="">
          <p:sp>
            <p:nvSpPr>
              <p:cNvPr id="47" name="文本框 46">
                <a:extLst>
                  <a:ext uri="{FF2B5EF4-FFF2-40B4-BE49-F238E27FC236}">
                    <a16:creationId xmlns:a16="http://schemas.microsoft.com/office/drawing/2014/main" id="{90DCB194-0457-7B97-A1AB-E109A2382B41}"/>
                  </a:ext>
                </a:extLst>
              </p:cNvPr>
              <p:cNvSpPr txBox="1">
                <a:spLocks noRot="1" noChangeAspect="1" noMove="1" noResize="1" noEditPoints="1" noAdjustHandles="1" noChangeArrowheads="1" noChangeShapeType="1" noTextEdit="1"/>
              </p:cNvSpPr>
              <p:nvPr/>
            </p:nvSpPr>
            <p:spPr>
              <a:xfrm>
                <a:off x="4130140" y="2353444"/>
                <a:ext cx="300660" cy="276999"/>
              </a:xfrm>
              <a:prstGeom prst="rect">
                <a:avLst/>
              </a:prstGeom>
              <a:blipFill>
                <a:blip r:embed="rId5"/>
                <a:stretch>
                  <a:fillRect l="-50000" t="-26087" b="-478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A21AD849-BA34-00FD-0A46-2742570BB12A}"/>
                  </a:ext>
                </a:extLst>
              </p:cNvPr>
              <p:cNvSpPr txBox="1"/>
              <p:nvPr/>
            </p:nvSpPr>
            <p:spPr>
              <a:xfrm>
                <a:off x="7257947" y="2356304"/>
                <a:ext cx="300660" cy="276999"/>
              </a:xfrm>
              <a:prstGeom prst="rect">
                <a:avLst/>
              </a:prstGeom>
              <a:noFill/>
            </p:spPr>
            <p:txBody>
              <a:bodyPr wrap="square" lIns="0" tIns="0" rIns="0" bIns="0" rtlCol="0">
                <a:spAutoFit/>
              </a:bodyPr>
              <a:lstStyle/>
              <a:p>
                <a:r>
                  <a:rPr kumimoji="1" lang="en-US" altLang="zh-CN" b="0" dirty="0"/>
                  <a:t>v</a:t>
                </a:r>
                <a14:m>
                  <m:oMath xmlns:m="http://schemas.openxmlformats.org/officeDocument/2006/math">
                    <m:r>
                      <a:rPr kumimoji="1" lang="en-US" altLang="zh-CN" b="0" i="1" baseline="-25000" smtClean="0">
                        <a:latin typeface="Cambria Math" panose="02040503050406030204" pitchFamily="18" charset="0"/>
                      </a:rPr>
                      <m:t>1</m:t>
                    </m:r>
                  </m:oMath>
                </a14:m>
                <a:endParaRPr kumimoji="1" lang="zh-CN" altLang="en-US" baseline="-25000" dirty="0"/>
              </a:p>
            </p:txBody>
          </p:sp>
        </mc:Choice>
        <mc:Fallback xmlns="">
          <p:sp>
            <p:nvSpPr>
              <p:cNvPr id="53" name="文本框 52">
                <a:extLst>
                  <a:ext uri="{FF2B5EF4-FFF2-40B4-BE49-F238E27FC236}">
                    <a16:creationId xmlns:a16="http://schemas.microsoft.com/office/drawing/2014/main" id="{A21AD849-BA34-00FD-0A46-2742570BB12A}"/>
                  </a:ext>
                </a:extLst>
              </p:cNvPr>
              <p:cNvSpPr txBox="1">
                <a:spLocks noRot="1" noChangeAspect="1" noMove="1" noResize="1" noEditPoints="1" noAdjustHandles="1" noChangeArrowheads="1" noChangeShapeType="1" noTextEdit="1"/>
              </p:cNvSpPr>
              <p:nvPr/>
            </p:nvSpPr>
            <p:spPr>
              <a:xfrm>
                <a:off x="7257947" y="2356304"/>
                <a:ext cx="300660" cy="276999"/>
              </a:xfrm>
              <a:prstGeom prst="rect">
                <a:avLst/>
              </a:prstGeom>
              <a:blipFill>
                <a:blip r:embed="rId6"/>
                <a:stretch>
                  <a:fillRect l="-44000" t="-21739" b="-47826"/>
                </a:stretch>
              </a:blipFill>
            </p:spPr>
            <p:txBody>
              <a:bodyPr/>
              <a:lstStyle/>
              <a:p>
                <a:r>
                  <a:rPr lang="zh-CN" altLang="en-US">
                    <a:noFill/>
                  </a:rPr>
                  <a:t> </a:t>
                </a:r>
              </a:p>
            </p:txBody>
          </p:sp>
        </mc:Fallback>
      </mc:AlternateContent>
      <p:grpSp>
        <p:nvGrpSpPr>
          <p:cNvPr id="7" name="组合 6">
            <a:extLst>
              <a:ext uri="{FF2B5EF4-FFF2-40B4-BE49-F238E27FC236}">
                <a16:creationId xmlns:a16="http://schemas.microsoft.com/office/drawing/2014/main" id="{C98D7625-39E1-2C34-B6D9-730C7C45519B}"/>
              </a:ext>
            </a:extLst>
          </p:cNvPr>
          <p:cNvGrpSpPr/>
          <p:nvPr/>
        </p:nvGrpSpPr>
        <p:grpSpPr>
          <a:xfrm>
            <a:off x="7661651" y="473892"/>
            <a:ext cx="1155888" cy="1155696"/>
            <a:chOff x="7088520" y="3429996"/>
            <a:chExt cx="1155888" cy="1155696"/>
          </a:xfrm>
        </p:grpSpPr>
        <p:sp>
          <p:nvSpPr>
            <p:cNvPr id="9" name="Rectangle 6">
              <a:extLst>
                <a:ext uri="{FF2B5EF4-FFF2-40B4-BE49-F238E27FC236}">
                  <a16:creationId xmlns:a16="http://schemas.microsoft.com/office/drawing/2014/main" id="{337652D9-9700-FDA7-E79A-70D21FABBE59}"/>
                </a:ext>
              </a:extLst>
            </p:cNvPr>
            <p:cNvSpPr/>
            <p:nvPr/>
          </p:nvSpPr>
          <p:spPr>
            <a:xfrm>
              <a:off x="7088520" y="3429996"/>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4" name="Rectangle 6">
              <a:extLst>
                <a:ext uri="{FF2B5EF4-FFF2-40B4-BE49-F238E27FC236}">
                  <a16:creationId xmlns:a16="http://schemas.microsoft.com/office/drawing/2014/main" id="{B4227244-60B2-467E-9CFF-4ADF96A7EA74}"/>
                </a:ext>
              </a:extLst>
            </p:cNvPr>
            <p:cNvSpPr/>
            <p:nvPr/>
          </p:nvSpPr>
          <p:spPr>
            <a:xfrm>
              <a:off x="7376744"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5" name="Rectangle 6">
              <a:extLst>
                <a:ext uri="{FF2B5EF4-FFF2-40B4-BE49-F238E27FC236}">
                  <a16:creationId xmlns:a16="http://schemas.microsoft.com/office/drawing/2014/main" id="{41BDF4BD-E8FB-E3BA-65EF-43D19FB345DF}"/>
                </a:ext>
              </a:extLst>
            </p:cNvPr>
            <p:cNvSpPr/>
            <p:nvPr/>
          </p:nvSpPr>
          <p:spPr>
            <a:xfrm>
              <a:off x="7664776" y="3429996"/>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6" name="Rectangle 6">
              <a:extLst>
                <a:ext uri="{FF2B5EF4-FFF2-40B4-BE49-F238E27FC236}">
                  <a16:creationId xmlns:a16="http://schemas.microsoft.com/office/drawing/2014/main" id="{1D1A780E-FE4E-1D6D-0A90-7FDED170DD6D}"/>
                </a:ext>
              </a:extLst>
            </p:cNvPr>
            <p:cNvSpPr/>
            <p:nvPr/>
          </p:nvSpPr>
          <p:spPr>
            <a:xfrm>
              <a:off x="7952808" y="3430784"/>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7" name="Rectangle 6">
              <a:extLst>
                <a:ext uri="{FF2B5EF4-FFF2-40B4-BE49-F238E27FC236}">
                  <a16:creationId xmlns:a16="http://schemas.microsoft.com/office/drawing/2014/main" id="{831FC4B6-6164-30E2-E93D-9402CF9DD558}"/>
                </a:ext>
              </a:extLst>
            </p:cNvPr>
            <p:cNvSpPr/>
            <p:nvPr/>
          </p:nvSpPr>
          <p:spPr>
            <a:xfrm>
              <a:off x="7088520"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8" name="Rectangle 6">
              <a:extLst>
                <a:ext uri="{FF2B5EF4-FFF2-40B4-BE49-F238E27FC236}">
                  <a16:creationId xmlns:a16="http://schemas.microsoft.com/office/drawing/2014/main" id="{0B777EC9-4155-1DCA-0FAB-B6B53D57ADE9}"/>
                </a:ext>
              </a:extLst>
            </p:cNvPr>
            <p:cNvSpPr/>
            <p:nvPr/>
          </p:nvSpPr>
          <p:spPr>
            <a:xfrm>
              <a:off x="7376744" y="3718028"/>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9" name="Rectangle 6">
              <a:extLst>
                <a:ext uri="{FF2B5EF4-FFF2-40B4-BE49-F238E27FC236}">
                  <a16:creationId xmlns:a16="http://schemas.microsoft.com/office/drawing/2014/main" id="{FBB61145-90D9-7192-930C-6D77A78B5226}"/>
                </a:ext>
              </a:extLst>
            </p:cNvPr>
            <p:cNvSpPr/>
            <p:nvPr/>
          </p:nvSpPr>
          <p:spPr>
            <a:xfrm>
              <a:off x="7664776"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0" name="Rectangle 6">
              <a:extLst>
                <a:ext uri="{FF2B5EF4-FFF2-40B4-BE49-F238E27FC236}">
                  <a16:creationId xmlns:a16="http://schemas.microsoft.com/office/drawing/2014/main" id="{032DA16A-D866-465D-CE14-459CB0AB3D8D}"/>
                </a:ext>
              </a:extLst>
            </p:cNvPr>
            <p:cNvSpPr/>
            <p:nvPr/>
          </p:nvSpPr>
          <p:spPr>
            <a:xfrm>
              <a:off x="7952808" y="3718028"/>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1" name="Rectangle 6">
              <a:extLst>
                <a:ext uri="{FF2B5EF4-FFF2-40B4-BE49-F238E27FC236}">
                  <a16:creationId xmlns:a16="http://schemas.microsoft.com/office/drawing/2014/main" id="{9EEEBF83-3992-EBB6-4B06-9ECDBC4A7712}"/>
                </a:ext>
              </a:extLst>
            </p:cNvPr>
            <p:cNvSpPr/>
            <p:nvPr/>
          </p:nvSpPr>
          <p:spPr>
            <a:xfrm>
              <a:off x="7088520"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2" name="Rectangle 6">
              <a:extLst>
                <a:ext uri="{FF2B5EF4-FFF2-40B4-BE49-F238E27FC236}">
                  <a16:creationId xmlns:a16="http://schemas.microsoft.com/office/drawing/2014/main" id="{131EB905-0598-585E-FA7F-62B1530E1F8D}"/>
                </a:ext>
              </a:extLst>
            </p:cNvPr>
            <p:cNvSpPr/>
            <p:nvPr/>
          </p:nvSpPr>
          <p:spPr>
            <a:xfrm>
              <a:off x="7376744"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3" name="Rectangle 6">
              <a:extLst>
                <a:ext uri="{FF2B5EF4-FFF2-40B4-BE49-F238E27FC236}">
                  <a16:creationId xmlns:a16="http://schemas.microsoft.com/office/drawing/2014/main" id="{EAA8178B-59D8-3EAF-8E7A-FFCFE2C4AB38}"/>
                </a:ext>
              </a:extLst>
            </p:cNvPr>
            <p:cNvSpPr/>
            <p:nvPr/>
          </p:nvSpPr>
          <p:spPr>
            <a:xfrm>
              <a:off x="7664776" y="4006060"/>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4" name="Rectangle 6">
              <a:extLst>
                <a:ext uri="{FF2B5EF4-FFF2-40B4-BE49-F238E27FC236}">
                  <a16:creationId xmlns:a16="http://schemas.microsoft.com/office/drawing/2014/main" id="{FF43DA7B-39EA-846E-6485-6EDF038B85D5}"/>
                </a:ext>
              </a:extLst>
            </p:cNvPr>
            <p:cNvSpPr/>
            <p:nvPr/>
          </p:nvSpPr>
          <p:spPr>
            <a:xfrm>
              <a:off x="7952808" y="4006060"/>
              <a:ext cx="291600" cy="29160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5" name="Rectangle 6">
              <a:extLst>
                <a:ext uri="{FF2B5EF4-FFF2-40B4-BE49-F238E27FC236}">
                  <a16:creationId xmlns:a16="http://schemas.microsoft.com/office/drawing/2014/main" id="{22CF0FDA-FDC8-25F2-5A13-4843FABF1821}"/>
                </a:ext>
              </a:extLst>
            </p:cNvPr>
            <p:cNvSpPr/>
            <p:nvPr/>
          </p:nvSpPr>
          <p:spPr>
            <a:xfrm>
              <a:off x="7088520"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6" name="Rectangle 6">
              <a:extLst>
                <a:ext uri="{FF2B5EF4-FFF2-40B4-BE49-F238E27FC236}">
                  <a16:creationId xmlns:a16="http://schemas.microsoft.com/office/drawing/2014/main" id="{3ADBEECD-80F8-B94D-4A38-1ABF618A55BE}"/>
                </a:ext>
              </a:extLst>
            </p:cNvPr>
            <p:cNvSpPr/>
            <p:nvPr/>
          </p:nvSpPr>
          <p:spPr>
            <a:xfrm>
              <a:off x="7376744"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7" name="Rectangle 6">
              <a:extLst>
                <a:ext uri="{FF2B5EF4-FFF2-40B4-BE49-F238E27FC236}">
                  <a16:creationId xmlns:a16="http://schemas.microsoft.com/office/drawing/2014/main" id="{932BB57C-9E10-5145-388C-D2D3E8D1E13B}"/>
                </a:ext>
              </a:extLst>
            </p:cNvPr>
            <p:cNvSpPr/>
            <p:nvPr/>
          </p:nvSpPr>
          <p:spPr>
            <a:xfrm>
              <a:off x="7664776"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68" name="Rectangle 6">
              <a:extLst>
                <a:ext uri="{FF2B5EF4-FFF2-40B4-BE49-F238E27FC236}">
                  <a16:creationId xmlns:a16="http://schemas.microsoft.com/office/drawing/2014/main" id="{C77919E6-BF4D-E959-6B92-96795CD01DD2}"/>
                </a:ext>
              </a:extLst>
            </p:cNvPr>
            <p:cNvSpPr/>
            <p:nvPr/>
          </p:nvSpPr>
          <p:spPr>
            <a:xfrm>
              <a:off x="7952808" y="4294092"/>
              <a:ext cx="291600" cy="291600"/>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grpSp>
      <mc:AlternateContent xmlns:mc="http://schemas.openxmlformats.org/markup-compatibility/2006">
        <mc:Choice xmlns:a14="http://schemas.microsoft.com/office/drawing/2010/main" Requires="a14">
          <p:sp>
            <p:nvSpPr>
              <p:cNvPr id="69" name="文本框 68">
                <a:extLst>
                  <a:ext uri="{FF2B5EF4-FFF2-40B4-BE49-F238E27FC236}">
                    <a16:creationId xmlns:a16="http://schemas.microsoft.com/office/drawing/2014/main" id="{E8EAC788-8750-666E-5B80-A08A2703FE2E}"/>
                  </a:ext>
                </a:extLst>
              </p:cNvPr>
              <p:cNvSpPr txBox="1"/>
              <p:nvPr/>
            </p:nvSpPr>
            <p:spPr>
              <a:xfrm>
                <a:off x="7701221" y="432280"/>
                <a:ext cx="300660" cy="276999"/>
              </a:xfrm>
              <a:prstGeom prst="rect">
                <a:avLst/>
              </a:prstGeom>
              <a:noFill/>
            </p:spPr>
            <p:txBody>
              <a:bodyPr wrap="square" lIns="0" tIns="0" rIns="0" bIns="0" rtlCol="0">
                <a:spAutoFit/>
              </a:bodyPr>
              <a:lstStyle/>
              <a:p>
                <a:r>
                  <a:rPr kumimoji="1" lang="en-US" altLang="zh-CN" b="0" dirty="0"/>
                  <a:t>x</a:t>
                </a:r>
                <a14:m>
                  <m:oMath xmlns:m="http://schemas.openxmlformats.org/officeDocument/2006/math">
                    <m:r>
                      <a:rPr kumimoji="1" lang="en-US" altLang="zh-CN" b="0" i="1" baseline="-25000" smtClean="0">
                        <a:latin typeface="Cambria Math" panose="02040503050406030204" pitchFamily="18" charset="0"/>
                      </a:rPr>
                      <m:t>0</m:t>
                    </m:r>
                  </m:oMath>
                </a14:m>
                <a:endParaRPr kumimoji="1" lang="zh-CN" altLang="en-US" baseline="-25000" dirty="0"/>
              </a:p>
            </p:txBody>
          </p:sp>
        </mc:Choice>
        <mc:Fallback>
          <p:sp>
            <p:nvSpPr>
              <p:cNvPr id="69" name="文本框 68">
                <a:extLst>
                  <a:ext uri="{FF2B5EF4-FFF2-40B4-BE49-F238E27FC236}">
                    <a16:creationId xmlns:a16="http://schemas.microsoft.com/office/drawing/2014/main" id="{E8EAC788-8750-666E-5B80-A08A2703FE2E}"/>
                  </a:ext>
                </a:extLst>
              </p:cNvPr>
              <p:cNvSpPr txBox="1">
                <a:spLocks noRot="1" noChangeAspect="1" noMove="1" noResize="1" noEditPoints="1" noAdjustHandles="1" noChangeArrowheads="1" noChangeShapeType="1" noTextEdit="1"/>
              </p:cNvSpPr>
              <p:nvPr/>
            </p:nvSpPr>
            <p:spPr>
              <a:xfrm>
                <a:off x="7701221" y="432280"/>
                <a:ext cx="300660" cy="276999"/>
              </a:xfrm>
              <a:prstGeom prst="rect">
                <a:avLst/>
              </a:prstGeom>
              <a:blipFill>
                <a:blip r:embed="rId7"/>
                <a:stretch>
                  <a:fillRect l="-44000" t="-27273" b="-54545"/>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0" name="文本框 69">
                <a:extLst>
                  <a:ext uri="{FF2B5EF4-FFF2-40B4-BE49-F238E27FC236}">
                    <a16:creationId xmlns:a16="http://schemas.microsoft.com/office/drawing/2014/main" id="{B3D8C28F-F067-5364-10D3-52A3794D1EEC}"/>
                  </a:ext>
                </a:extLst>
              </p:cNvPr>
              <p:cNvSpPr txBox="1"/>
              <p:nvPr/>
            </p:nvSpPr>
            <p:spPr>
              <a:xfrm>
                <a:off x="8028384" y="431455"/>
                <a:ext cx="300660" cy="276999"/>
              </a:xfrm>
              <a:prstGeom prst="rect">
                <a:avLst/>
              </a:prstGeom>
              <a:noFill/>
            </p:spPr>
            <p:txBody>
              <a:bodyPr wrap="square" lIns="0" tIns="0" rIns="0" bIns="0" rtlCol="0">
                <a:spAutoFit/>
              </a:bodyPr>
              <a:lstStyle/>
              <a:p>
                <a:r>
                  <a:rPr kumimoji="1" lang="en-US" altLang="zh-CN" b="0" dirty="0"/>
                  <a:t>x</a:t>
                </a:r>
                <a14:m>
                  <m:oMath xmlns:m="http://schemas.openxmlformats.org/officeDocument/2006/math">
                    <m:r>
                      <a:rPr kumimoji="1" lang="en-US" altLang="zh-CN" b="0" i="0" baseline="-25000" smtClean="0">
                        <a:latin typeface="Cambria Math" panose="02040503050406030204" pitchFamily="18" charset="0"/>
                      </a:rPr>
                      <m:t>1</m:t>
                    </m:r>
                  </m:oMath>
                </a14:m>
                <a:endParaRPr kumimoji="1" lang="zh-CN" altLang="en-US" baseline="-25000" dirty="0"/>
              </a:p>
            </p:txBody>
          </p:sp>
        </mc:Choice>
        <mc:Fallback>
          <p:sp>
            <p:nvSpPr>
              <p:cNvPr id="70" name="文本框 69">
                <a:extLst>
                  <a:ext uri="{FF2B5EF4-FFF2-40B4-BE49-F238E27FC236}">
                    <a16:creationId xmlns:a16="http://schemas.microsoft.com/office/drawing/2014/main" id="{B3D8C28F-F067-5364-10D3-52A3794D1EEC}"/>
                  </a:ext>
                </a:extLst>
              </p:cNvPr>
              <p:cNvSpPr txBox="1">
                <a:spLocks noRot="1" noChangeAspect="1" noMove="1" noResize="1" noEditPoints="1" noAdjustHandles="1" noChangeArrowheads="1" noChangeShapeType="1" noTextEdit="1"/>
              </p:cNvSpPr>
              <p:nvPr/>
            </p:nvSpPr>
            <p:spPr>
              <a:xfrm>
                <a:off x="8028384" y="431455"/>
                <a:ext cx="300660" cy="276999"/>
              </a:xfrm>
              <a:prstGeom prst="rect">
                <a:avLst/>
              </a:prstGeom>
              <a:blipFill>
                <a:blip r:embed="rId8"/>
                <a:stretch>
                  <a:fillRect l="-45833" t="-27273" b="-5454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525412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B7A0E7-9468-883E-4FE8-5063EF0BFE56}"/>
              </a:ext>
            </a:extLst>
          </p:cNvPr>
          <p:cNvSpPr>
            <a:spLocks noGrp="1"/>
          </p:cNvSpPr>
          <p:nvPr>
            <p:ph type="title"/>
          </p:nvPr>
        </p:nvSpPr>
        <p:spPr/>
        <p:txBody>
          <a:bodyPr/>
          <a:lstStyle/>
          <a:p>
            <a:r>
              <a:rPr kumimoji="1" lang="en-US" altLang="zh-CN" dirty="0"/>
              <a:t>Step #2: fused QK</a:t>
            </a:r>
            <a:r>
              <a:rPr kumimoji="1" lang="en-US" altLang="zh-CN" baseline="30000" dirty="0"/>
              <a:t>T</a:t>
            </a:r>
            <a:r>
              <a:rPr kumimoji="1" lang="en-US" altLang="zh-CN" dirty="0"/>
              <a:t>V  + </a:t>
            </a:r>
            <a:r>
              <a:rPr kumimoji="1" lang="en-US" altLang="zh-CN" dirty="0" err="1"/>
              <a:t>Softmax</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DF5E9268-BF93-DC7A-F387-3A079D54D59C}"/>
              </a:ext>
            </a:extLst>
          </p:cNvPr>
          <p:cNvSpPr>
            <a:spLocks noGrp="1"/>
          </p:cNvSpPr>
          <p:nvPr>
            <p:ph idx="1"/>
          </p:nvPr>
        </p:nvSpPr>
        <p:spPr>
          <a:xfrm>
            <a:off x="457200" y="1129307"/>
            <a:ext cx="8686800" cy="2253234"/>
          </a:xfrm>
        </p:spPr>
        <p:txBody>
          <a:bodyPr>
            <a:normAutofit lnSpcReduction="10000"/>
          </a:bodyPr>
          <a:lstStyle/>
          <a:p>
            <a:r>
              <a:rPr kumimoji="1" lang="en-US" altLang="zh-CN" dirty="0"/>
              <a:t>To better illustrate the algorithm, we made some extension </a:t>
            </a:r>
          </a:p>
          <a:p>
            <a:pPr lvl="1"/>
            <a:r>
              <a:rPr kumimoji="1" lang="en-US" altLang="zh-CN" dirty="0"/>
              <a:t>Fused QK</a:t>
            </a:r>
            <a:r>
              <a:rPr kumimoji="1" lang="en-US" altLang="zh-CN" baseline="30000" dirty="0"/>
              <a:t>T</a:t>
            </a:r>
            <a:r>
              <a:rPr kumimoji="1" lang="en-US" altLang="zh-CN" dirty="0"/>
              <a:t>V:                       O0 = X0 * V0 + X1 * V1 + … </a:t>
            </a:r>
          </a:p>
          <a:p>
            <a:pPr lvl="1"/>
            <a:r>
              <a:rPr kumimoji="1" lang="en-US" altLang="zh-CN" dirty="0"/>
              <a:t>Fused QK</a:t>
            </a:r>
            <a:r>
              <a:rPr kumimoji="1" lang="en-US" altLang="zh-CN" baseline="30000" dirty="0"/>
              <a:t>T</a:t>
            </a:r>
            <a:r>
              <a:rPr kumimoji="1" lang="en-US" altLang="zh-CN" dirty="0"/>
              <a:t>V + </a:t>
            </a:r>
            <a:r>
              <a:rPr kumimoji="1" lang="en-US" altLang="zh-CN" dirty="0" err="1"/>
              <a:t>Softmax</a:t>
            </a:r>
            <a:r>
              <a:rPr kumimoji="1" lang="en-US" altLang="zh-CN" dirty="0"/>
              <a:t>:      O0 = </a:t>
            </a:r>
            <a:r>
              <a:rPr kumimoji="1" lang="en-US" altLang="zh-CN" b="1" dirty="0" err="1">
                <a:solidFill>
                  <a:srgbClr val="FF0000"/>
                </a:solidFill>
              </a:rPr>
              <a:t>Softmax</a:t>
            </a:r>
            <a:r>
              <a:rPr kumimoji="1" lang="en-US" altLang="zh-CN" b="1" dirty="0">
                <a:solidFill>
                  <a:srgbClr val="FF0000"/>
                </a:solidFill>
              </a:rPr>
              <a:t>(X0, X) </a:t>
            </a:r>
            <a:r>
              <a:rPr kumimoji="1" lang="en-US" altLang="zh-CN" dirty="0"/>
              <a:t>* V0 + </a:t>
            </a:r>
            <a:r>
              <a:rPr kumimoji="1" lang="en-US" altLang="zh-CN" b="1" dirty="0" err="1">
                <a:solidFill>
                  <a:srgbClr val="FF0000"/>
                </a:solidFill>
              </a:rPr>
              <a:t>Softmax</a:t>
            </a:r>
            <a:r>
              <a:rPr kumimoji="1" lang="en-US" altLang="zh-CN" b="1" dirty="0">
                <a:solidFill>
                  <a:srgbClr val="FF0000"/>
                </a:solidFill>
              </a:rPr>
              <a:t>(X1, X) </a:t>
            </a:r>
            <a:r>
              <a:rPr kumimoji="1" lang="en-US" altLang="zh-CN" dirty="0"/>
              <a:t>*</a:t>
            </a:r>
            <a:r>
              <a:rPr kumimoji="1" lang="zh-CN" altLang="en-US" dirty="0"/>
              <a:t> </a:t>
            </a:r>
            <a:r>
              <a:rPr kumimoji="1" lang="en-US" altLang="zh-CN" dirty="0"/>
              <a:t>V1 + …</a:t>
            </a:r>
          </a:p>
          <a:p>
            <a:r>
              <a:rPr kumimoji="1" lang="en-US" altLang="zh-CN" dirty="0"/>
              <a:t>Question: how to make the </a:t>
            </a:r>
            <a:r>
              <a:rPr kumimoji="1" lang="en-US" altLang="zh-CN" dirty="0" err="1"/>
              <a:t>softmax</a:t>
            </a:r>
            <a:r>
              <a:rPr kumimoji="1" lang="en-US" altLang="zh-CN" dirty="0"/>
              <a:t> operators combined together? </a:t>
            </a:r>
          </a:p>
          <a:p>
            <a:pPr lvl="1"/>
            <a:r>
              <a:rPr kumimoji="1" lang="en-US" altLang="zh-CN" dirty="0"/>
              <a:t>Check [1] fort</a:t>
            </a:r>
            <a:r>
              <a:rPr kumimoji="1" lang="zh-CN" altLang="en-US" dirty="0"/>
              <a:t> </a:t>
            </a:r>
            <a:r>
              <a:rPr kumimoji="1" lang="en-US" altLang="zh-CN" dirty="0"/>
              <a:t>the</a:t>
            </a:r>
            <a:r>
              <a:rPr kumimoji="1" lang="zh-CN" altLang="en-US" dirty="0"/>
              <a:t> </a:t>
            </a:r>
            <a:r>
              <a:rPr kumimoji="1" lang="en-US" altLang="zh-CN" b="1" dirty="0">
                <a:solidFill>
                  <a:srgbClr val="C00000"/>
                </a:solidFill>
              </a:rPr>
              <a:t>online</a:t>
            </a:r>
            <a:r>
              <a:rPr kumimoji="1" lang="zh-CN" altLang="en-US" b="1" dirty="0">
                <a:solidFill>
                  <a:srgbClr val="C00000"/>
                </a:solidFill>
              </a:rPr>
              <a:t> </a:t>
            </a:r>
            <a:r>
              <a:rPr kumimoji="1" lang="en-US" altLang="zh-CN" b="1" dirty="0" err="1">
                <a:solidFill>
                  <a:srgbClr val="C00000"/>
                </a:solidFill>
              </a:rPr>
              <a:t>softmax</a:t>
            </a:r>
            <a:r>
              <a:rPr kumimoji="1" lang="zh-CN" altLang="en-US" b="1" dirty="0">
                <a:solidFill>
                  <a:srgbClr val="C00000"/>
                </a:solidFill>
              </a:rPr>
              <a:t> </a:t>
            </a:r>
            <a:r>
              <a:rPr kumimoji="1" lang="en-US" altLang="zh-CN" dirty="0"/>
              <a:t>if you are interested! </a:t>
            </a:r>
          </a:p>
        </p:txBody>
      </p:sp>
      <p:sp>
        <p:nvSpPr>
          <p:cNvPr id="4" name="灯片编号占位符 3">
            <a:extLst>
              <a:ext uri="{FF2B5EF4-FFF2-40B4-BE49-F238E27FC236}">
                <a16:creationId xmlns:a16="http://schemas.microsoft.com/office/drawing/2014/main" id="{22791037-0974-64EB-63C8-FF37027EBCC2}"/>
              </a:ext>
            </a:extLst>
          </p:cNvPr>
          <p:cNvSpPr>
            <a:spLocks noGrp="1"/>
          </p:cNvSpPr>
          <p:nvPr>
            <p:ph type="sldNum" sz="quarter" idx="12"/>
          </p:nvPr>
        </p:nvSpPr>
        <p:spPr/>
        <p:txBody>
          <a:bodyPr/>
          <a:lstStyle/>
          <a:p>
            <a:fld id="{ADE361C3-C043-4A6E-BDCE-8DA1E7D90A3B}" type="slidenum">
              <a:rPr lang="zh-CN" altLang="en-US" smtClean="0"/>
              <a:pPr/>
              <a:t>23</a:t>
            </a:fld>
            <a:endParaRPr lang="zh-CN" altLang="en-US" dirty="0"/>
          </a:p>
        </p:txBody>
      </p:sp>
      <p:grpSp>
        <p:nvGrpSpPr>
          <p:cNvPr id="10" name="组合 9">
            <a:extLst>
              <a:ext uri="{FF2B5EF4-FFF2-40B4-BE49-F238E27FC236}">
                <a16:creationId xmlns:a16="http://schemas.microsoft.com/office/drawing/2014/main" id="{2D6EB59C-E05E-DED3-E04A-70989688DFC9}"/>
              </a:ext>
            </a:extLst>
          </p:cNvPr>
          <p:cNvGrpSpPr/>
          <p:nvPr/>
        </p:nvGrpSpPr>
        <p:grpSpPr>
          <a:xfrm>
            <a:off x="1001965" y="3944824"/>
            <a:ext cx="789325" cy="369332"/>
            <a:chOff x="1368622" y="1385348"/>
            <a:chExt cx="789325" cy="369332"/>
          </a:xfrm>
        </p:grpSpPr>
        <p:sp>
          <p:nvSpPr>
            <p:cNvPr id="11" name="Rectangle 6">
              <a:extLst>
                <a:ext uri="{FF2B5EF4-FFF2-40B4-BE49-F238E27FC236}">
                  <a16:creationId xmlns:a16="http://schemas.microsoft.com/office/drawing/2014/main" id="{B14F5C4D-C542-F20C-3B1F-23699EE30E03}"/>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2" name="文本框 11">
              <a:extLst>
                <a:ext uri="{FF2B5EF4-FFF2-40B4-BE49-F238E27FC236}">
                  <a16:creationId xmlns:a16="http://schemas.microsoft.com/office/drawing/2014/main" id="{C71C9F49-53EE-A79A-4115-04DBD1ACE9C6}"/>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O</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13" name="文本框 12">
            <a:extLst>
              <a:ext uri="{FF2B5EF4-FFF2-40B4-BE49-F238E27FC236}">
                <a16:creationId xmlns:a16="http://schemas.microsoft.com/office/drawing/2014/main" id="{FA6715C7-148A-D0F5-5182-08007A25F24A}"/>
              </a:ext>
            </a:extLst>
          </p:cNvPr>
          <p:cNvSpPr txBox="1"/>
          <p:nvPr/>
        </p:nvSpPr>
        <p:spPr>
          <a:xfrm>
            <a:off x="1687765" y="3963157"/>
            <a:ext cx="432048" cy="369332"/>
          </a:xfrm>
          <a:prstGeom prst="rect">
            <a:avLst/>
          </a:prstGeom>
          <a:noFill/>
        </p:spPr>
        <p:txBody>
          <a:bodyPr wrap="square">
            <a:spAutoFit/>
          </a:bodyPr>
          <a:lstStyle/>
          <a:p>
            <a:r>
              <a:rPr lang="en-US" altLang="zh-CN" b="1" dirty="0">
                <a:latin typeface="Lato" panose="020F0502020204030203" pitchFamily="34" charset="0"/>
                <a:cs typeface="Arial" panose="020B0604020202020204" pitchFamily="34" charset="0"/>
              </a:rPr>
              <a:t>=</a:t>
            </a:r>
            <a:endParaRPr lang="zh-CN" altLang="en-US" dirty="0"/>
          </a:p>
        </p:txBody>
      </p:sp>
      <p:grpSp>
        <p:nvGrpSpPr>
          <p:cNvPr id="14" name="组合 13">
            <a:extLst>
              <a:ext uri="{FF2B5EF4-FFF2-40B4-BE49-F238E27FC236}">
                <a16:creationId xmlns:a16="http://schemas.microsoft.com/office/drawing/2014/main" id="{BF6F0DA9-16CD-8A29-17C3-B5ED42D10261}"/>
              </a:ext>
            </a:extLst>
          </p:cNvPr>
          <p:cNvGrpSpPr/>
          <p:nvPr/>
        </p:nvGrpSpPr>
        <p:grpSpPr>
          <a:xfrm>
            <a:off x="2045982" y="3944824"/>
            <a:ext cx="2770926" cy="707732"/>
            <a:chOff x="2087625" y="1385348"/>
            <a:chExt cx="2770926" cy="707732"/>
          </a:xfrm>
        </p:grpSpPr>
        <p:grpSp>
          <p:nvGrpSpPr>
            <p:cNvPr id="15" name="组合 14">
              <a:extLst>
                <a:ext uri="{FF2B5EF4-FFF2-40B4-BE49-F238E27FC236}">
                  <a16:creationId xmlns:a16="http://schemas.microsoft.com/office/drawing/2014/main" id="{CAACFABE-051F-2FAA-1CFC-E50F9F9CCAFE}"/>
                </a:ext>
              </a:extLst>
            </p:cNvPr>
            <p:cNvGrpSpPr/>
            <p:nvPr/>
          </p:nvGrpSpPr>
          <p:grpSpPr>
            <a:xfrm>
              <a:off x="2087625" y="1385348"/>
              <a:ext cx="789325" cy="369332"/>
              <a:chOff x="1368622" y="1385348"/>
              <a:chExt cx="789325" cy="369332"/>
            </a:xfrm>
          </p:grpSpPr>
          <p:sp>
            <p:nvSpPr>
              <p:cNvPr id="23" name="Rectangle 6">
                <a:extLst>
                  <a:ext uri="{FF2B5EF4-FFF2-40B4-BE49-F238E27FC236}">
                    <a16:creationId xmlns:a16="http://schemas.microsoft.com/office/drawing/2014/main" id="{27830ACB-2EAB-7622-0521-E55DF4232976}"/>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4" name="文本框 23">
                <a:extLst>
                  <a:ext uri="{FF2B5EF4-FFF2-40B4-BE49-F238E27FC236}">
                    <a16:creationId xmlns:a16="http://schemas.microsoft.com/office/drawing/2014/main" id="{B638F25D-902F-BF87-AA33-5BDD88E3388F}"/>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16" name="文本框 15">
              <a:extLst>
                <a:ext uri="{FF2B5EF4-FFF2-40B4-BE49-F238E27FC236}">
                  <a16:creationId xmlns:a16="http://schemas.microsoft.com/office/drawing/2014/main" id="{8FDB659C-7F84-A9DE-7818-71AFB2A8DB2C}"/>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17" name="Rectangle 6">
              <a:extLst>
                <a:ext uri="{FF2B5EF4-FFF2-40B4-BE49-F238E27FC236}">
                  <a16:creationId xmlns:a16="http://schemas.microsoft.com/office/drawing/2014/main" id="{E5820030-FD10-80EE-871F-94146BD0A0C3}"/>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18" name="文本框 17">
              <a:extLst>
                <a:ext uri="{FF2B5EF4-FFF2-40B4-BE49-F238E27FC236}">
                  <a16:creationId xmlns:a16="http://schemas.microsoft.com/office/drawing/2014/main" id="{F02CB088-FF8F-C803-50D2-1657CB5F7A6B}"/>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sp>
          <p:nvSpPr>
            <p:cNvPr id="19" name="文本框 18">
              <a:extLst>
                <a:ext uri="{FF2B5EF4-FFF2-40B4-BE49-F238E27FC236}">
                  <a16:creationId xmlns:a16="http://schemas.microsoft.com/office/drawing/2014/main" id="{EEFD4B6A-D5F2-768A-6E47-D9610410EF83}"/>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20" name="组合 19">
              <a:extLst>
                <a:ext uri="{FF2B5EF4-FFF2-40B4-BE49-F238E27FC236}">
                  <a16:creationId xmlns:a16="http://schemas.microsoft.com/office/drawing/2014/main" id="{502602A2-2480-4C1D-FBD8-DAFE52EC9A89}"/>
                </a:ext>
              </a:extLst>
            </p:cNvPr>
            <p:cNvGrpSpPr/>
            <p:nvPr/>
          </p:nvGrpSpPr>
          <p:grpSpPr>
            <a:xfrm>
              <a:off x="4069226" y="1385348"/>
              <a:ext cx="789325" cy="369332"/>
              <a:chOff x="1368622" y="1385348"/>
              <a:chExt cx="789325" cy="369332"/>
            </a:xfrm>
          </p:grpSpPr>
          <p:sp>
            <p:nvSpPr>
              <p:cNvPr id="21" name="Rectangle 6">
                <a:extLst>
                  <a:ext uri="{FF2B5EF4-FFF2-40B4-BE49-F238E27FC236}">
                    <a16:creationId xmlns:a16="http://schemas.microsoft.com/office/drawing/2014/main" id="{46F2DB6A-DA34-2AAC-5ED1-5174083EE5D8}"/>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22" name="文本框 21">
                <a:extLst>
                  <a:ext uri="{FF2B5EF4-FFF2-40B4-BE49-F238E27FC236}">
                    <a16:creationId xmlns:a16="http://schemas.microsoft.com/office/drawing/2014/main" id="{F41BBCB9-4740-827B-46C0-233F5DD39DEA}"/>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grpSp>
      <p:sp>
        <p:nvSpPr>
          <p:cNvPr id="25" name="文本框 24">
            <a:extLst>
              <a:ext uri="{FF2B5EF4-FFF2-40B4-BE49-F238E27FC236}">
                <a16:creationId xmlns:a16="http://schemas.microsoft.com/office/drawing/2014/main" id="{99CB8C42-FC5C-8B92-4520-CE0B34F23AD3}"/>
              </a:ext>
            </a:extLst>
          </p:cNvPr>
          <p:cNvSpPr txBox="1"/>
          <p:nvPr/>
        </p:nvSpPr>
        <p:spPr>
          <a:xfrm>
            <a:off x="4746381" y="3944823"/>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26" name="组合 25">
            <a:extLst>
              <a:ext uri="{FF2B5EF4-FFF2-40B4-BE49-F238E27FC236}">
                <a16:creationId xmlns:a16="http://schemas.microsoft.com/office/drawing/2014/main" id="{94741BE4-E02F-61C1-EB12-AD5429444F1B}"/>
              </a:ext>
            </a:extLst>
          </p:cNvPr>
          <p:cNvGrpSpPr/>
          <p:nvPr/>
        </p:nvGrpSpPr>
        <p:grpSpPr>
          <a:xfrm>
            <a:off x="5292080" y="3943438"/>
            <a:ext cx="2770926" cy="707732"/>
            <a:chOff x="2087625" y="1385348"/>
            <a:chExt cx="2770926" cy="707732"/>
          </a:xfrm>
        </p:grpSpPr>
        <p:grpSp>
          <p:nvGrpSpPr>
            <p:cNvPr id="27" name="组合 26">
              <a:extLst>
                <a:ext uri="{FF2B5EF4-FFF2-40B4-BE49-F238E27FC236}">
                  <a16:creationId xmlns:a16="http://schemas.microsoft.com/office/drawing/2014/main" id="{78DF88FE-7F39-8021-5353-51F54AF0FD16}"/>
                </a:ext>
              </a:extLst>
            </p:cNvPr>
            <p:cNvGrpSpPr/>
            <p:nvPr/>
          </p:nvGrpSpPr>
          <p:grpSpPr>
            <a:xfrm>
              <a:off x="2087625" y="1385348"/>
              <a:ext cx="789325" cy="369332"/>
              <a:chOff x="1368622" y="1385348"/>
              <a:chExt cx="789325" cy="369332"/>
            </a:xfrm>
          </p:grpSpPr>
          <p:sp>
            <p:nvSpPr>
              <p:cNvPr id="35" name="Rectangle 6">
                <a:extLst>
                  <a:ext uri="{FF2B5EF4-FFF2-40B4-BE49-F238E27FC236}">
                    <a16:creationId xmlns:a16="http://schemas.microsoft.com/office/drawing/2014/main" id="{94B1D04A-7B22-536A-F0B0-E83860CB4355}"/>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6" name="文本框 35">
                <a:extLst>
                  <a:ext uri="{FF2B5EF4-FFF2-40B4-BE49-F238E27FC236}">
                    <a16:creationId xmlns:a16="http://schemas.microsoft.com/office/drawing/2014/main" id="{2D7F6527-CC42-273E-361B-7F210835A392}"/>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28" name="文本框 27">
              <a:extLst>
                <a:ext uri="{FF2B5EF4-FFF2-40B4-BE49-F238E27FC236}">
                  <a16:creationId xmlns:a16="http://schemas.microsoft.com/office/drawing/2014/main" id="{59B7A96B-B451-CEEF-EBF7-E439ADC87485}"/>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29" name="Rectangle 6">
              <a:extLst>
                <a:ext uri="{FF2B5EF4-FFF2-40B4-BE49-F238E27FC236}">
                  <a16:creationId xmlns:a16="http://schemas.microsoft.com/office/drawing/2014/main" id="{EF79B49D-2B4C-C55B-66A2-144466B652EA}"/>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0" name="文本框 29">
              <a:extLst>
                <a:ext uri="{FF2B5EF4-FFF2-40B4-BE49-F238E27FC236}">
                  <a16:creationId xmlns:a16="http://schemas.microsoft.com/office/drawing/2014/main" id="{4BDDD521-34B7-C76F-03F2-B636B9F9A260}"/>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sp>
          <p:nvSpPr>
            <p:cNvPr id="31" name="文本框 30">
              <a:extLst>
                <a:ext uri="{FF2B5EF4-FFF2-40B4-BE49-F238E27FC236}">
                  <a16:creationId xmlns:a16="http://schemas.microsoft.com/office/drawing/2014/main" id="{E348BCA2-9D91-5F54-ECAC-21BD5D3E1D15}"/>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32" name="组合 31">
              <a:extLst>
                <a:ext uri="{FF2B5EF4-FFF2-40B4-BE49-F238E27FC236}">
                  <a16:creationId xmlns:a16="http://schemas.microsoft.com/office/drawing/2014/main" id="{C6447D90-EF9E-531A-E5D2-58BB58B9B305}"/>
                </a:ext>
              </a:extLst>
            </p:cNvPr>
            <p:cNvGrpSpPr/>
            <p:nvPr/>
          </p:nvGrpSpPr>
          <p:grpSpPr>
            <a:xfrm>
              <a:off x="4069226" y="1385348"/>
              <a:ext cx="789325" cy="369332"/>
              <a:chOff x="1368622" y="1385348"/>
              <a:chExt cx="789325" cy="369332"/>
            </a:xfrm>
          </p:grpSpPr>
          <p:sp>
            <p:nvSpPr>
              <p:cNvPr id="33" name="Rectangle 6">
                <a:extLst>
                  <a:ext uri="{FF2B5EF4-FFF2-40B4-BE49-F238E27FC236}">
                    <a16:creationId xmlns:a16="http://schemas.microsoft.com/office/drawing/2014/main" id="{9147D3B0-8CA3-5022-7252-95686CCF1351}"/>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34" name="文本框 33">
                <a:extLst>
                  <a:ext uri="{FF2B5EF4-FFF2-40B4-BE49-F238E27FC236}">
                    <a16:creationId xmlns:a16="http://schemas.microsoft.com/office/drawing/2014/main" id="{0F929802-3684-9FF5-1DCD-1C7D4FAA7D45}"/>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latin typeface="Lato" panose="020F0502020204030203" pitchFamily="34" charset="0"/>
                    <a:cs typeface="Arial" panose="020B0604020202020204" pitchFamily="34" charset="0"/>
                  </a:rPr>
                  <a:t>1</a:t>
                </a:r>
                <a:endParaRPr lang="zh-CN" altLang="en-US" baseline="-25000" dirty="0"/>
              </a:p>
            </p:txBody>
          </p:sp>
        </p:grpSp>
      </p:grpSp>
      <p:sp>
        <p:nvSpPr>
          <p:cNvPr id="37" name="文本框 36">
            <a:extLst>
              <a:ext uri="{FF2B5EF4-FFF2-40B4-BE49-F238E27FC236}">
                <a16:creationId xmlns:a16="http://schemas.microsoft.com/office/drawing/2014/main" id="{CE7E42EA-71B5-36F1-4569-940D901857BF}"/>
              </a:ext>
            </a:extLst>
          </p:cNvPr>
          <p:cNvSpPr txBox="1"/>
          <p:nvPr/>
        </p:nvSpPr>
        <p:spPr>
          <a:xfrm>
            <a:off x="1613934" y="4607399"/>
            <a:ext cx="432048" cy="430887"/>
          </a:xfrm>
          <a:prstGeom prst="rect">
            <a:avLst/>
          </a:prstGeom>
          <a:noFill/>
        </p:spPr>
        <p:txBody>
          <a:bodyPr wrap="square">
            <a:spAutoFit/>
          </a:bodyPr>
          <a:lstStyle/>
          <a:p>
            <a:pPr algn="ctr"/>
            <a:r>
              <a:rPr lang="en-US" altLang="zh-CN" sz="2200" dirty="0"/>
              <a:t>+</a:t>
            </a:r>
            <a:endParaRPr lang="zh-CN" altLang="en-US" sz="2200" dirty="0"/>
          </a:p>
        </p:txBody>
      </p:sp>
      <p:grpSp>
        <p:nvGrpSpPr>
          <p:cNvPr id="38" name="组合 37">
            <a:extLst>
              <a:ext uri="{FF2B5EF4-FFF2-40B4-BE49-F238E27FC236}">
                <a16:creationId xmlns:a16="http://schemas.microsoft.com/office/drawing/2014/main" id="{42A23EFD-CD9E-BA31-95F1-0F18EDB7D525}"/>
              </a:ext>
            </a:extLst>
          </p:cNvPr>
          <p:cNvGrpSpPr/>
          <p:nvPr/>
        </p:nvGrpSpPr>
        <p:grpSpPr>
          <a:xfrm>
            <a:off x="2040837" y="4670048"/>
            <a:ext cx="2770926" cy="707732"/>
            <a:chOff x="2087625" y="1385348"/>
            <a:chExt cx="2770926" cy="707732"/>
          </a:xfrm>
        </p:grpSpPr>
        <p:grpSp>
          <p:nvGrpSpPr>
            <p:cNvPr id="39" name="组合 38">
              <a:extLst>
                <a:ext uri="{FF2B5EF4-FFF2-40B4-BE49-F238E27FC236}">
                  <a16:creationId xmlns:a16="http://schemas.microsoft.com/office/drawing/2014/main" id="{F65F0CD8-F510-C2AA-614F-FF46B62C74AA}"/>
                </a:ext>
              </a:extLst>
            </p:cNvPr>
            <p:cNvGrpSpPr/>
            <p:nvPr/>
          </p:nvGrpSpPr>
          <p:grpSpPr>
            <a:xfrm>
              <a:off x="2087625" y="1385348"/>
              <a:ext cx="789325" cy="369332"/>
              <a:chOff x="1368622" y="1385348"/>
              <a:chExt cx="789325" cy="369332"/>
            </a:xfrm>
          </p:grpSpPr>
          <p:sp>
            <p:nvSpPr>
              <p:cNvPr id="50" name="Rectangle 6">
                <a:extLst>
                  <a:ext uri="{FF2B5EF4-FFF2-40B4-BE49-F238E27FC236}">
                    <a16:creationId xmlns:a16="http://schemas.microsoft.com/office/drawing/2014/main" id="{A752380F-5D88-FBE7-935F-C88BFD079D66}"/>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51" name="文本框 50">
                <a:extLst>
                  <a:ext uri="{FF2B5EF4-FFF2-40B4-BE49-F238E27FC236}">
                    <a16:creationId xmlns:a16="http://schemas.microsoft.com/office/drawing/2014/main" id="{0444AC5C-DD6F-8089-FF93-0489BE36E592}"/>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Q</a:t>
                </a:r>
                <a:r>
                  <a:rPr lang="en-US" altLang="zh-CN" b="1" baseline="-25000" dirty="0">
                    <a:solidFill>
                      <a:schemeClr val="tx1"/>
                    </a:solidFill>
                    <a:latin typeface="Lato" panose="020F0502020204030203" pitchFamily="34" charset="0"/>
                    <a:cs typeface="Arial" panose="020B0604020202020204" pitchFamily="34" charset="0"/>
                  </a:rPr>
                  <a:t>0</a:t>
                </a:r>
                <a:endParaRPr lang="zh-CN" altLang="en-US" baseline="-25000" dirty="0"/>
              </a:p>
            </p:txBody>
          </p:sp>
        </p:grpSp>
        <p:sp>
          <p:nvSpPr>
            <p:cNvPr id="40" name="文本框 39">
              <a:extLst>
                <a:ext uri="{FF2B5EF4-FFF2-40B4-BE49-F238E27FC236}">
                  <a16:creationId xmlns:a16="http://schemas.microsoft.com/office/drawing/2014/main" id="{9E5699F4-4DEB-62DD-5128-075896FD3347}"/>
                </a:ext>
              </a:extLst>
            </p:cNvPr>
            <p:cNvSpPr txBox="1"/>
            <p:nvPr/>
          </p:nvSpPr>
          <p:spPr>
            <a:xfrm>
              <a:off x="2737021" y="1385348"/>
              <a:ext cx="432048" cy="430887"/>
            </a:xfrm>
            <a:prstGeom prst="rect">
              <a:avLst/>
            </a:prstGeom>
            <a:noFill/>
          </p:spPr>
          <p:txBody>
            <a:bodyPr wrap="square">
              <a:spAutoFit/>
            </a:bodyPr>
            <a:lstStyle/>
            <a:p>
              <a:pPr algn="ctr"/>
              <a:r>
                <a:rPr lang="en-US" altLang="zh-CN" sz="2200" dirty="0"/>
                <a:t>X</a:t>
              </a:r>
              <a:endParaRPr lang="zh-CN" altLang="en-US" sz="2200" dirty="0"/>
            </a:p>
          </p:txBody>
        </p:sp>
        <p:sp>
          <p:nvSpPr>
            <p:cNvPr id="41" name="Rectangle 6">
              <a:extLst>
                <a:ext uri="{FF2B5EF4-FFF2-40B4-BE49-F238E27FC236}">
                  <a16:creationId xmlns:a16="http://schemas.microsoft.com/office/drawing/2014/main" id="{A199D082-DB47-175B-A137-16BDF9FC91A2}"/>
                </a:ext>
              </a:extLst>
            </p:cNvPr>
            <p:cNvSpPr/>
            <p:nvPr/>
          </p:nvSpPr>
          <p:spPr>
            <a:xfrm>
              <a:off x="3182269" y="1452946"/>
              <a:ext cx="355156" cy="640134"/>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2" name="文本框 41">
              <a:extLst>
                <a:ext uri="{FF2B5EF4-FFF2-40B4-BE49-F238E27FC236}">
                  <a16:creationId xmlns:a16="http://schemas.microsoft.com/office/drawing/2014/main" id="{65744FAD-9F25-CF2B-95A8-129D0CE6267B}"/>
                </a:ext>
              </a:extLst>
            </p:cNvPr>
            <p:cNvSpPr txBox="1"/>
            <p:nvPr/>
          </p:nvSpPr>
          <p:spPr>
            <a:xfrm>
              <a:off x="3129819" y="1549249"/>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K</a:t>
              </a:r>
              <a:r>
                <a:rPr lang="en-US" altLang="zh-CN" b="1" baseline="-25000" dirty="0">
                  <a:solidFill>
                    <a:schemeClr val="tx1"/>
                  </a:solidFill>
                  <a:latin typeface="Lato" panose="020F0502020204030203" pitchFamily="34" charset="0"/>
                  <a:cs typeface="Arial" panose="020B0604020202020204" pitchFamily="34" charset="0"/>
                </a:rPr>
                <a:t>2</a:t>
              </a:r>
              <a:endParaRPr lang="zh-CN" altLang="en-US" baseline="-25000" dirty="0"/>
            </a:p>
          </p:txBody>
        </p:sp>
        <p:sp>
          <p:nvSpPr>
            <p:cNvPr id="43" name="文本框 42">
              <a:extLst>
                <a:ext uri="{FF2B5EF4-FFF2-40B4-BE49-F238E27FC236}">
                  <a16:creationId xmlns:a16="http://schemas.microsoft.com/office/drawing/2014/main" id="{E18A4A33-3A9F-6968-A58C-C28073D6692D}"/>
                </a:ext>
              </a:extLst>
            </p:cNvPr>
            <p:cNvSpPr txBox="1"/>
            <p:nvPr/>
          </p:nvSpPr>
          <p:spPr>
            <a:xfrm>
              <a:off x="3568353" y="1385348"/>
              <a:ext cx="432048" cy="430887"/>
            </a:xfrm>
            <a:prstGeom prst="rect">
              <a:avLst/>
            </a:prstGeom>
            <a:noFill/>
          </p:spPr>
          <p:txBody>
            <a:bodyPr wrap="square">
              <a:spAutoFit/>
            </a:bodyPr>
            <a:lstStyle/>
            <a:p>
              <a:pPr algn="ctr"/>
              <a:r>
                <a:rPr lang="en-US" altLang="zh-CN" sz="2200" dirty="0"/>
                <a:t>X</a:t>
              </a:r>
              <a:endParaRPr lang="zh-CN" altLang="en-US" sz="2200" dirty="0"/>
            </a:p>
          </p:txBody>
        </p:sp>
        <p:grpSp>
          <p:nvGrpSpPr>
            <p:cNvPr id="44" name="组合 43">
              <a:extLst>
                <a:ext uri="{FF2B5EF4-FFF2-40B4-BE49-F238E27FC236}">
                  <a16:creationId xmlns:a16="http://schemas.microsoft.com/office/drawing/2014/main" id="{2D5C878A-AAC0-BBA4-F9C0-9F6F3D86B896}"/>
                </a:ext>
              </a:extLst>
            </p:cNvPr>
            <p:cNvGrpSpPr/>
            <p:nvPr/>
          </p:nvGrpSpPr>
          <p:grpSpPr>
            <a:xfrm>
              <a:off x="4069226" y="1385348"/>
              <a:ext cx="789325" cy="369332"/>
              <a:chOff x="1368622" y="1385348"/>
              <a:chExt cx="789325" cy="369332"/>
            </a:xfrm>
          </p:grpSpPr>
          <p:sp>
            <p:nvSpPr>
              <p:cNvPr id="48" name="Rectangle 6">
                <a:extLst>
                  <a:ext uri="{FF2B5EF4-FFF2-40B4-BE49-F238E27FC236}">
                    <a16:creationId xmlns:a16="http://schemas.microsoft.com/office/drawing/2014/main" id="{89E776A8-3DC1-078B-33EA-6045997FD347}"/>
                  </a:ext>
                </a:extLst>
              </p:cNvPr>
              <p:cNvSpPr/>
              <p:nvPr/>
            </p:nvSpPr>
            <p:spPr>
              <a:xfrm>
                <a:off x="1368622" y="1442780"/>
                <a:ext cx="647874" cy="291135"/>
              </a:xfrm>
              <a:prstGeom prst="rect">
                <a:avLst/>
              </a:prstGeom>
              <a:solidFill>
                <a:srgbClr val="F19ED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algn="ctr">
                  <a:lnSpc>
                    <a:spcPct val="85000"/>
                  </a:lnSpc>
                </a:pPr>
                <a:endParaRPr lang="en-IL" dirty="0">
                  <a:solidFill>
                    <a:schemeClr val="tx1"/>
                  </a:solidFill>
                  <a:latin typeface="Lato" panose="020F0502020204030203" pitchFamily="34" charset="0"/>
                  <a:cs typeface="Arial" panose="020B0604020202020204" pitchFamily="34" charset="0"/>
                </a:endParaRPr>
              </a:p>
            </p:txBody>
          </p:sp>
          <p:sp>
            <p:nvSpPr>
              <p:cNvPr id="49" name="文本框 48">
                <a:extLst>
                  <a:ext uri="{FF2B5EF4-FFF2-40B4-BE49-F238E27FC236}">
                    <a16:creationId xmlns:a16="http://schemas.microsoft.com/office/drawing/2014/main" id="{314CAEEB-9CB5-41AA-3351-C158AE73498E}"/>
                  </a:ext>
                </a:extLst>
              </p:cNvPr>
              <p:cNvSpPr txBox="1"/>
              <p:nvPr/>
            </p:nvSpPr>
            <p:spPr>
              <a:xfrm>
                <a:off x="1477487" y="1385348"/>
                <a:ext cx="680460" cy="369332"/>
              </a:xfrm>
              <a:prstGeom prst="rect">
                <a:avLst/>
              </a:prstGeom>
              <a:noFill/>
            </p:spPr>
            <p:txBody>
              <a:bodyPr wrap="square">
                <a:spAutoFit/>
              </a:bodyPr>
              <a:lstStyle/>
              <a:p>
                <a:r>
                  <a:rPr lang="en-US" altLang="zh-CN" b="1" dirty="0">
                    <a:solidFill>
                      <a:schemeClr val="tx1"/>
                    </a:solidFill>
                    <a:latin typeface="Lato" panose="020F0502020204030203" pitchFamily="34" charset="0"/>
                    <a:cs typeface="Arial" panose="020B0604020202020204" pitchFamily="34" charset="0"/>
                  </a:rPr>
                  <a:t>V</a:t>
                </a:r>
                <a:r>
                  <a:rPr lang="en-US" altLang="zh-CN" b="1" baseline="-25000" dirty="0">
                    <a:solidFill>
                      <a:schemeClr val="tx1"/>
                    </a:solidFill>
                    <a:latin typeface="Lato" panose="020F0502020204030203" pitchFamily="34" charset="0"/>
                    <a:cs typeface="Arial" panose="020B0604020202020204" pitchFamily="34" charset="0"/>
                  </a:rPr>
                  <a:t>2</a:t>
                </a:r>
                <a:endParaRPr lang="zh-CN" altLang="en-US" baseline="-25000" dirty="0"/>
              </a:p>
            </p:txBody>
          </p:sp>
        </p:grpSp>
      </p:grpSp>
      <p:sp>
        <p:nvSpPr>
          <p:cNvPr id="52" name="文本框 51">
            <a:extLst>
              <a:ext uri="{FF2B5EF4-FFF2-40B4-BE49-F238E27FC236}">
                <a16:creationId xmlns:a16="http://schemas.microsoft.com/office/drawing/2014/main" id="{E883C975-0DEE-C0AE-B8E6-D7570B050C42}"/>
              </a:ext>
            </a:extLst>
          </p:cNvPr>
          <p:cNvSpPr txBox="1"/>
          <p:nvPr/>
        </p:nvSpPr>
        <p:spPr>
          <a:xfrm>
            <a:off x="4464088" y="4741203"/>
            <a:ext cx="1428682" cy="430887"/>
          </a:xfrm>
          <a:prstGeom prst="rect">
            <a:avLst/>
          </a:prstGeom>
          <a:noFill/>
        </p:spPr>
        <p:txBody>
          <a:bodyPr wrap="square">
            <a:spAutoFit/>
          </a:bodyPr>
          <a:lstStyle/>
          <a:p>
            <a:pPr algn="ctr"/>
            <a:r>
              <a:rPr lang="en-US" altLang="zh-CN" sz="2200" dirty="0"/>
              <a:t>+ …</a:t>
            </a:r>
            <a:endParaRPr lang="zh-CN" altLang="en-US" sz="2200" dirty="0"/>
          </a:p>
        </p:txBody>
      </p:sp>
      <mc:AlternateContent xmlns:mc="http://schemas.openxmlformats.org/markup-compatibility/2006">
        <mc:Choice xmlns:a14="http://schemas.microsoft.com/office/drawing/2010/main" Requires="a14">
          <p:sp>
            <p:nvSpPr>
              <p:cNvPr id="5" name="文本框 4">
                <a:extLst>
                  <a:ext uri="{FF2B5EF4-FFF2-40B4-BE49-F238E27FC236}">
                    <a16:creationId xmlns:a16="http://schemas.microsoft.com/office/drawing/2014/main" id="{F69CAE7F-3B0E-443A-674E-B20CA5F0171D}"/>
                  </a:ext>
                </a:extLst>
              </p:cNvPr>
              <p:cNvSpPr txBox="1"/>
              <p:nvPr/>
            </p:nvSpPr>
            <p:spPr>
              <a:xfrm>
                <a:off x="1295885" y="3295366"/>
                <a:ext cx="283732" cy="2706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𝑂</m:t>
                      </m:r>
                      <m:r>
                        <a:rPr kumimoji="1" lang="en-US" altLang="zh-CN" b="0" i="1" baseline="-25000" smtClean="0">
                          <a:latin typeface="Cambria Math" panose="02040503050406030204" pitchFamily="18" charset="0"/>
                        </a:rPr>
                        <m:t>0</m:t>
                      </m:r>
                    </m:oMath>
                  </m:oMathPara>
                </a14:m>
                <a:endParaRPr kumimoji="1" lang="zh-CN" altLang="en-US" baseline="-25000" dirty="0"/>
              </a:p>
            </p:txBody>
          </p:sp>
        </mc:Choice>
        <mc:Fallback>
          <p:sp>
            <p:nvSpPr>
              <p:cNvPr id="5" name="文本框 4">
                <a:extLst>
                  <a:ext uri="{FF2B5EF4-FFF2-40B4-BE49-F238E27FC236}">
                    <a16:creationId xmlns:a16="http://schemas.microsoft.com/office/drawing/2014/main" id="{F69CAE7F-3B0E-443A-674E-B20CA5F0171D}"/>
                  </a:ext>
                </a:extLst>
              </p:cNvPr>
              <p:cNvSpPr txBox="1">
                <a:spLocks noRot="1" noChangeAspect="1" noMove="1" noResize="1" noEditPoints="1" noAdjustHandles="1" noChangeArrowheads="1" noChangeShapeType="1" noTextEdit="1"/>
              </p:cNvSpPr>
              <p:nvPr/>
            </p:nvSpPr>
            <p:spPr>
              <a:xfrm>
                <a:off x="1295885" y="3295366"/>
                <a:ext cx="283732" cy="270652"/>
              </a:xfrm>
              <a:prstGeom prst="rect">
                <a:avLst/>
              </a:prstGeom>
              <a:blipFill>
                <a:blip r:embed="rId2"/>
                <a:stretch>
                  <a:fillRect l="-21739" r="-8696" b="-1363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BC2C90E7-A5DE-0AE8-21E5-71B75D2F5798}"/>
                  </a:ext>
                </a:extLst>
              </p:cNvPr>
              <p:cNvSpPr txBox="1"/>
              <p:nvPr/>
            </p:nvSpPr>
            <p:spPr>
              <a:xfrm>
                <a:off x="2743236" y="3296346"/>
                <a:ext cx="300660" cy="276999"/>
              </a:xfrm>
              <a:prstGeom prst="rect">
                <a:avLst/>
              </a:prstGeom>
              <a:noFill/>
            </p:spPr>
            <p:txBody>
              <a:bodyPr wrap="square" lIns="0" tIns="0" rIns="0" bIns="0" rtlCol="0">
                <a:spAutoFit/>
              </a:bodyPr>
              <a:lstStyle/>
              <a:p>
                <a:r>
                  <a:rPr kumimoji="1" lang="en-US" altLang="zh-CN" b="0" dirty="0"/>
                  <a:t>x</a:t>
                </a:r>
                <a14:m>
                  <m:oMath xmlns:m="http://schemas.openxmlformats.org/officeDocument/2006/math">
                    <m:r>
                      <a:rPr kumimoji="1" lang="en-US" altLang="zh-CN" b="0" i="1" baseline="-25000" smtClean="0">
                        <a:latin typeface="Cambria Math" panose="02040503050406030204" pitchFamily="18" charset="0"/>
                      </a:rPr>
                      <m:t>0</m:t>
                    </m:r>
                  </m:oMath>
                </a14:m>
                <a:endParaRPr kumimoji="1" lang="zh-CN" altLang="en-US" baseline="-25000" dirty="0"/>
              </a:p>
            </p:txBody>
          </p:sp>
        </mc:Choice>
        <mc:Fallback>
          <p:sp>
            <p:nvSpPr>
              <p:cNvPr id="6" name="文本框 5">
                <a:extLst>
                  <a:ext uri="{FF2B5EF4-FFF2-40B4-BE49-F238E27FC236}">
                    <a16:creationId xmlns:a16="http://schemas.microsoft.com/office/drawing/2014/main" id="{BC2C90E7-A5DE-0AE8-21E5-71B75D2F5798}"/>
                  </a:ext>
                </a:extLst>
              </p:cNvPr>
              <p:cNvSpPr txBox="1">
                <a:spLocks noRot="1" noChangeAspect="1" noMove="1" noResize="1" noEditPoints="1" noAdjustHandles="1" noChangeArrowheads="1" noChangeShapeType="1" noTextEdit="1"/>
              </p:cNvSpPr>
              <p:nvPr/>
            </p:nvSpPr>
            <p:spPr>
              <a:xfrm>
                <a:off x="2743236" y="3296346"/>
                <a:ext cx="300660" cy="276999"/>
              </a:xfrm>
              <a:prstGeom prst="rect">
                <a:avLst/>
              </a:prstGeom>
              <a:blipFill>
                <a:blip r:embed="rId3"/>
                <a:stretch>
                  <a:fillRect l="-50000" t="-26087" b="-47826"/>
                </a:stretch>
              </a:blipFill>
            </p:spPr>
            <p:txBody>
              <a:bodyPr/>
              <a:lstStyle/>
              <a:p>
                <a:r>
                  <a:rPr lang="zh-CN" altLang="en-US">
                    <a:noFill/>
                  </a:rPr>
                  <a:t> </a:t>
                </a:r>
              </a:p>
            </p:txBody>
          </p:sp>
        </mc:Fallback>
      </mc:AlternateContent>
      <p:sp>
        <p:nvSpPr>
          <p:cNvPr id="8" name="左大括号 7">
            <a:extLst>
              <a:ext uri="{FF2B5EF4-FFF2-40B4-BE49-F238E27FC236}">
                <a16:creationId xmlns:a16="http://schemas.microsoft.com/office/drawing/2014/main" id="{1EE140F3-77C9-FFA7-3971-641FE2E23384}"/>
              </a:ext>
            </a:extLst>
          </p:cNvPr>
          <p:cNvSpPr/>
          <p:nvPr/>
        </p:nvSpPr>
        <p:spPr>
          <a:xfrm rot="5400000">
            <a:off x="2766861" y="3234394"/>
            <a:ext cx="253410" cy="1074783"/>
          </a:xfrm>
          <a:prstGeom prst="leftBrace">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45" name="左大括号 44">
            <a:extLst>
              <a:ext uri="{FF2B5EF4-FFF2-40B4-BE49-F238E27FC236}">
                <a16:creationId xmlns:a16="http://schemas.microsoft.com/office/drawing/2014/main" id="{C6F2E7B5-54A5-0D2D-157D-4E21777B9C7A}"/>
              </a:ext>
            </a:extLst>
          </p:cNvPr>
          <p:cNvSpPr/>
          <p:nvPr/>
        </p:nvSpPr>
        <p:spPr>
          <a:xfrm rot="5400000">
            <a:off x="6003725" y="3234395"/>
            <a:ext cx="253410" cy="1074783"/>
          </a:xfrm>
          <a:prstGeom prst="leftBrace">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mc:Choice xmlns:a14="http://schemas.microsoft.com/office/drawing/2010/main" Requires="a14">
          <p:sp>
            <p:nvSpPr>
              <p:cNvPr id="46" name="文本框 45">
                <a:extLst>
                  <a:ext uri="{FF2B5EF4-FFF2-40B4-BE49-F238E27FC236}">
                    <a16:creationId xmlns:a16="http://schemas.microsoft.com/office/drawing/2014/main" id="{1E73B28A-352A-14BF-21EE-E98962E012C3}"/>
                  </a:ext>
                </a:extLst>
              </p:cNvPr>
              <p:cNvSpPr txBox="1"/>
              <p:nvPr/>
            </p:nvSpPr>
            <p:spPr>
              <a:xfrm>
                <a:off x="6060657" y="3295058"/>
                <a:ext cx="300660" cy="276999"/>
              </a:xfrm>
              <a:prstGeom prst="rect">
                <a:avLst/>
              </a:prstGeom>
              <a:noFill/>
            </p:spPr>
            <p:txBody>
              <a:bodyPr wrap="square" lIns="0" tIns="0" rIns="0" bIns="0" rtlCol="0">
                <a:spAutoFit/>
              </a:bodyPr>
              <a:lstStyle/>
              <a:p>
                <a:r>
                  <a:rPr kumimoji="1" lang="en-US" altLang="zh-CN" b="0" dirty="0"/>
                  <a:t>x</a:t>
                </a:r>
                <a14:m>
                  <m:oMath xmlns:m="http://schemas.openxmlformats.org/officeDocument/2006/math">
                    <m:r>
                      <a:rPr kumimoji="1" lang="en-US" altLang="zh-CN" b="0" i="1" baseline="-25000" smtClean="0">
                        <a:latin typeface="Cambria Math" panose="02040503050406030204" pitchFamily="18" charset="0"/>
                      </a:rPr>
                      <m:t>1</m:t>
                    </m:r>
                  </m:oMath>
                </a14:m>
                <a:endParaRPr kumimoji="1" lang="zh-CN" altLang="en-US" baseline="-25000" dirty="0"/>
              </a:p>
            </p:txBody>
          </p:sp>
        </mc:Choice>
        <mc:Fallback>
          <p:sp>
            <p:nvSpPr>
              <p:cNvPr id="46" name="文本框 45">
                <a:extLst>
                  <a:ext uri="{FF2B5EF4-FFF2-40B4-BE49-F238E27FC236}">
                    <a16:creationId xmlns:a16="http://schemas.microsoft.com/office/drawing/2014/main" id="{1E73B28A-352A-14BF-21EE-E98962E012C3}"/>
                  </a:ext>
                </a:extLst>
              </p:cNvPr>
              <p:cNvSpPr txBox="1">
                <a:spLocks noRot="1" noChangeAspect="1" noMove="1" noResize="1" noEditPoints="1" noAdjustHandles="1" noChangeArrowheads="1" noChangeShapeType="1" noTextEdit="1"/>
              </p:cNvSpPr>
              <p:nvPr/>
            </p:nvSpPr>
            <p:spPr>
              <a:xfrm>
                <a:off x="6060657" y="3295058"/>
                <a:ext cx="300660" cy="276999"/>
              </a:xfrm>
              <a:prstGeom prst="rect">
                <a:avLst/>
              </a:prstGeom>
              <a:blipFill>
                <a:blip r:embed="rId4"/>
                <a:stretch>
                  <a:fillRect l="-44000" t="-26087" b="-4782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7" name="文本框 46">
                <a:extLst>
                  <a:ext uri="{FF2B5EF4-FFF2-40B4-BE49-F238E27FC236}">
                    <a16:creationId xmlns:a16="http://schemas.microsoft.com/office/drawing/2014/main" id="{90DCB194-0457-7B97-A1AB-E109A2382B41}"/>
                  </a:ext>
                </a:extLst>
              </p:cNvPr>
              <p:cNvSpPr txBox="1"/>
              <p:nvPr/>
            </p:nvSpPr>
            <p:spPr>
              <a:xfrm>
                <a:off x="4191265" y="3295058"/>
                <a:ext cx="300660" cy="276999"/>
              </a:xfrm>
              <a:prstGeom prst="rect">
                <a:avLst/>
              </a:prstGeom>
              <a:noFill/>
            </p:spPr>
            <p:txBody>
              <a:bodyPr wrap="square" lIns="0" tIns="0" rIns="0" bIns="0" rtlCol="0">
                <a:spAutoFit/>
              </a:bodyPr>
              <a:lstStyle/>
              <a:p>
                <a:r>
                  <a:rPr kumimoji="1" lang="en-US" altLang="zh-CN" b="0" dirty="0"/>
                  <a:t>v</a:t>
                </a:r>
                <a14:m>
                  <m:oMath xmlns:m="http://schemas.openxmlformats.org/officeDocument/2006/math">
                    <m:r>
                      <a:rPr kumimoji="1" lang="en-US" altLang="zh-CN" b="0" i="1" baseline="-25000" smtClean="0">
                        <a:latin typeface="Cambria Math" panose="02040503050406030204" pitchFamily="18" charset="0"/>
                      </a:rPr>
                      <m:t>0</m:t>
                    </m:r>
                  </m:oMath>
                </a14:m>
                <a:endParaRPr kumimoji="1" lang="zh-CN" altLang="en-US" baseline="-25000" dirty="0"/>
              </a:p>
            </p:txBody>
          </p:sp>
        </mc:Choice>
        <mc:Fallback>
          <p:sp>
            <p:nvSpPr>
              <p:cNvPr id="47" name="文本框 46">
                <a:extLst>
                  <a:ext uri="{FF2B5EF4-FFF2-40B4-BE49-F238E27FC236}">
                    <a16:creationId xmlns:a16="http://schemas.microsoft.com/office/drawing/2014/main" id="{90DCB194-0457-7B97-A1AB-E109A2382B41}"/>
                  </a:ext>
                </a:extLst>
              </p:cNvPr>
              <p:cNvSpPr txBox="1">
                <a:spLocks noRot="1" noChangeAspect="1" noMove="1" noResize="1" noEditPoints="1" noAdjustHandles="1" noChangeArrowheads="1" noChangeShapeType="1" noTextEdit="1"/>
              </p:cNvSpPr>
              <p:nvPr/>
            </p:nvSpPr>
            <p:spPr>
              <a:xfrm>
                <a:off x="4191265" y="3295058"/>
                <a:ext cx="300660" cy="276999"/>
              </a:xfrm>
              <a:prstGeom prst="rect">
                <a:avLst/>
              </a:prstGeom>
              <a:blipFill>
                <a:blip r:embed="rId5"/>
                <a:stretch>
                  <a:fillRect l="-50000" t="-26087" b="-4782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53" name="文本框 52">
                <a:extLst>
                  <a:ext uri="{FF2B5EF4-FFF2-40B4-BE49-F238E27FC236}">
                    <a16:creationId xmlns:a16="http://schemas.microsoft.com/office/drawing/2014/main" id="{A21AD849-BA34-00FD-0A46-2742570BB12A}"/>
                  </a:ext>
                </a:extLst>
              </p:cNvPr>
              <p:cNvSpPr txBox="1"/>
              <p:nvPr/>
            </p:nvSpPr>
            <p:spPr>
              <a:xfrm>
                <a:off x="7319072" y="3297918"/>
                <a:ext cx="300660" cy="276999"/>
              </a:xfrm>
              <a:prstGeom prst="rect">
                <a:avLst/>
              </a:prstGeom>
              <a:noFill/>
            </p:spPr>
            <p:txBody>
              <a:bodyPr wrap="square" lIns="0" tIns="0" rIns="0" bIns="0" rtlCol="0">
                <a:spAutoFit/>
              </a:bodyPr>
              <a:lstStyle/>
              <a:p>
                <a:r>
                  <a:rPr kumimoji="1" lang="en-US" altLang="zh-CN" b="0" dirty="0"/>
                  <a:t>v</a:t>
                </a:r>
                <a14:m>
                  <m:oMath xmlns:m="http://schemas.openxmlformats.org/officeDocument/2006/math">
                    <m:r>
                      <a:rPr kumimoji="1" lang="en-US" altLang="zh-CN" b="0" i="1" baseline="-25000" smtClean="0">
                        <a:latin typeface="Cambria Math" panose="02040503050406030204" pitchFamily="18" charset="0"/>
                      </a:rPr>
                      <m:t>1</m:t>
                    </m:r>
                  </m:oMath>
                </a14:m>
                <a:endParaRPr kumimoji="1" lang="zh-CN" altLang="en-US" baseline="-25000" dirty="0"/>
              </a:p>
            </p:txBody>
          </p:sp>
        </mc:Choice>
        <mc:Fallback>
          <p:sp>
            <p:nvSpPr>
              <p:cNvPr id="53" name="文本框 52">
                <a:extLst>
                  <a:ext uri="{FF2B5EF4-FFF2-40B4-BE49-F238E27FC236}">
                    <a16:creationId xmlns:a16="http://schemas.microsoft.com/office/drawing/2014/main" id="{A21AD849-BA34-00FD-0A46-2742570BB12A}"/>
                  </a:ext>
                </a:extLst>
              </p:cNvPr>
              <p:cNvSpPr txBox="1">
                <a:spLocks noRot="1" noChangeAspect="1" noMove="1" noResize="1" noEditPoints="1" noAdjustHandles="1" noChangeArrowheads="1" noChangeShapeType="1" noTextEdit="1"/>
              </p:cNvSpPr>
              <p:nvPr/>
            </p:nvSpPr>
            <p:spPr>
              <a:xfrm>
                <a:off x="7319072" y="3297918"/>
                <a:ext cx="300660" cy="276999"/>
              </a:xfrm>
              <a:prstGeom prst="rect">
                <a:avLst/>
              </a:prstGeom>
              <a:blipFill>
                <a:blip r:embed="rId6"/>
                <a:stretch>
                  <a:fillRect l="-50000" t="-26087" b="-47826"/>
                </a:stretch>
              </a:blipFill>
            </p:spPr>
            <p:txBody>
              <a:bodyPr/>
              <a:lstStyle/>
              <a:p>
                <a:r>
                  <a:rPr lang="zh-CN" altLang="en-US">
                    <a:noFill/>
                  </a:rPr>
                  <a:t> </a:t>
                </a:r>
              </a:p>
            </p:txBody>
          </p:sp>
        </mc:Fallback>
      </mc:AlternateContent>
      <p:pic>
        <p:nvPicPr>
          <p:cNvPr id="7" name="Picture 2" descr="softmax | Apple Developer Documentation">
            <a:extLst>
              <a:ext uri="{FF2B5EF4-FFF2-40B4-BE49-F238E27FC236}">
                <a16:creationId xmlns:a16="http://schemas.microsoft.com/office/drawing/2014/main" id="{7D1D8CB3-CEB5-D3FB-690A-8C1E2E0DA4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53609" y="262917"/>
            <a:ext cx="1993522" cy="846088"/>
          </a:xfrm>
          <a:prstGeom prst="rect">
            <a:avLst/>
          </a:prstGeom>
          <a:noFill/>
          <a:extLst>
            <a:ext uri="{909E8E84-426E-40DD-AFC4-6F175D3DCCD1}">
              <a14:hiddenFill xmlns:a14="http://schemas.microsoft.com/office/drawing/2010/main">
                <a:solidFill>
                  <a:srgbClr val="FFFFFF"/>
                </a:solidFill>
              </a14:hiddenFill>
            </a:ext>
          </a:extLst>
        </p:spPr>
      </p:pic>
      <p:sp>
        <p:nvSpPr>
          <p:cNvPr id="54" name="文本框 53">
            <a:extLst>
              <a:ext uri="{FF2B5EF4-FFF2-40B4-BE49-F238E27FC236}">
                <a16:creationId xmlns:a16="http://schemas.microsoft.com/office/drawing/2014/main" id="{649DB215-96EB-06BC-A50C-320935256F2F}"/>
              </a:ext>
            </a:extLst>
          </p:cNvPr>
          <p:cNvSpPr txBox="1"/>
          <p:nvPr/>
        </p:nvSpPr>
        <p:spPr>
          <a:xfrm>
            <a:off x="7453538" y="1178789"/>
            <a:ext cx="1233262" cy="369332"/>
          </a:xfrm>
          <a:prstGeom prst="rect">
            <a:avLst/>
          </a:prstGeom>
          <a:noFill/>
        </p:spPr>
        <p:txBody>
          <a:bodyPr wrap="square">
            <a:spAutoFit/>
          </a:bodyPr>
          <a:lstStyle/>
          <a:p>
            <a:r>
              <a:rPr kumimoji="1" lang="en-US" altLang="zh-CN" dirty="0" err="1"/>
              <a:t>Softmax</a:t>
            </a:r>
            <a:r>
              <a:rPr kumimoji="1" lang="en-US" altLang="zh-CN" dirty="0"/>
              <a:t> </a:t>
            </a:r>
            <a:endParaRPr lang="zh-CN" altLang="en-US" dirty="0"/>
          </a:p>
        </p:txBody>
      </p:sp>
      <p:sp>
        <p:nvSpPr>
          <p:cNvPr id="9" name="文本框 8">
            <a:extLst>
              <a:ext uri="{FF2B5EF4-FFF2-40B4-BE49-F238E27FC236}">
                <a16:creationId xmlns:a16="http://schemas.microsoft.com/office/drawing/2014/main" id="{C12DB21F-0831-E344-BE43-7EF1AAEE801A}"/>
              </a:ext>
            </a:extLst>
          </p:cNvPr>
          <p:cNvSpPr txBox="1"/>
          <p:nvPr/>
        </p:nvSpPr>
        <p:spPr>
          <a:xfrm>
            <a:off x="-11564" y="5387408"/>
            <a:ext cx="7776864" cy="276999"/>
          </a:xfrm>
          <a:prstGeom prst="rect">
            <a:avLst/>
          </a:prstGeom>
          <a:noFill/>
        </p:spPr>
        <p:txBody>
          <a:bodyPr wrap="square">
            <a:spAutoFit/>
          </a:bodyPr>
          <a:lstStyle/>
          <a:p>
            <a:r>
              <a:rPr lang="en" altLang="zh-CN" sz="1200" dirty="0"/>
              <a:t>[1] </a:t>
            </a:r>
            <a:r>
              <a:rPr lang="en" altLang="zh-CN" sz="1200" dirty="0" err="1"/>
              <a:t>FlashAttention</a:t>
            </a:r>
            <a:r>
              <a:rPr lang="en" altLang="zh-CN" sz="1200" dirty="0"/>
              <a:t>: Fast and Memory-Efficient Exact Attention with IO-Awareness, NIPS’22 </a:t>
            </a:r>
          </a:p>
        </p:txBody>
      </p:sp>
    </p:spTree>
    <p:extLst>
      <p:ext uri="{BB962C8B-B14F-4D97-AF65-F5344CB8AC3E}">
        <p14:creationId xmlns:p14="http://schemas.microsoft.com/office/powerpoint/2010/main" val="494217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B8BAD-D57A-587D-9A93-ADB9C641733A}"/>
            </a:ext>
          </a:extLst>
        </p:cNvPr>
        <p:cNvGrpSpPr/>
        <p:nvPr/>
      </p:nvGrpSpPr>
      <p:grpSpPr>
        <a:xfrm>
          <a:off x="0" y="0"/>
          <a:ext cx="0" cy="0"/>
          <a:chOff x="0" y="0"/>
          <a:chExt cx="0" cy="0"/>
        </a:xfrm>
      </p:grpSpPr>
      <p:pic>
        <p:nvPicPr>
          <p:cNvPr id="2" name="Picture 2" descr="http://features.cgsociety.org/newgallerycrits/g85/211485/211485_1140184858.jpg">
            <a:extLst>
              <a:ext uri="{FF2B5EF4-FFF2-40B4-BE49-F238E27FC236}">
                <a16:creationId xmlns:a16="http://schemas.microsoft.com/office/drawing/2014/main" id="{CC9CD114-9C09-88CC-AEB8-FE282542F7C9}"/>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56791" y="2333"/>
            <a:ext cx="9300791" cy="6446921"/>
          </a:xfrm>
          <a:prstGeom prst="rect">
            <a:avLst/>
          </a:prstGeom>
          <a:noFill/>
          <a:extLst>
            <a:ext uri="{909E8E84-426E-40dd-AFC4-6F175D3DCCD1}">
              <a14:hiddenFill xmlns="" xmlns:a14="http://schemas.microsoft.com/office/drawing/2010/main">
                <a:solidFill>
                  <a:srgbClr val="FFFFFF"/>
                </a:solidFill>
              </a14:hiddenFill>
            </a:ext>
          </a:extLst>
        </p:spPr>
      </p:pic>
      <p:sp>
        <p:nvSpPr>
          <p:cNvPr id="5" name="标题 4">
            <a:extLst>
              <a:ext uri="{FF2B5EF4-FFF2-40B4-BE49-F238E27FC236}">
                <a16:creationId xmlns:a16="http://schemas.microsoft.com/office/drawing/2014/main" id="{7C3569BA-7A3F-5064-9CC6-E914E6105278}"/>
              </a:ext>
            </a:extLst>
          </p:cNvPr>
          <p:cNvSpPr>
            <a:spLocks noGrp="1"/>
          </p:cNvSpPr>
          <p:nvPr>
            <p:ph type="ctrTitle"/>
          </p:nvPr>
        </p:nvSpPr>
        <p:spPr>
          <a:xfrm>
            <a:off x="576943" y="323735"/>
            <a:ext cx="7990114" cy="1206485"/>
          </a:xfrm>
        </p:spPr>
        <p:txBody>
          <a:bodyPr>
            <a:noAutofit/>
          </a:bodyPr>
          <a:lstStyle/>
          <a:p>
            <a:pPr>
              <a:lnSpc>
                <a:spcPct val="110000"/>
              </a:lnSpc>
              <a:spcAft>
                <a:spcPts val="1200"/>
              </a:spcAft>
            </a:pPr>
            <a:r>
              <a:rPr kumimoji="1" lang="en-US" altLang="zh-CN" sz="3600" b="0" dirty="0">
                <a:solidFill>
                  <a:schemeClr val="bg1"/>
                </a:solidFill>
                <a:latin typeface="+mn-lt"/>
              </a:rPr>
              <a:t>More to be optimized </a:t>
            </a:r>
            <a:endParaRPr kumimoji="1" lang="zh-CN" altLang="en-US" sz="2000" b="0" dirty="0">
              <a:solidFill>
                <a:schemeClr val="bg1"/>
              </a:solidFill>
              <a:latin typeface="+mn-lt"/>
            </a:endParaRPr>
          </a:p>
        </p:txBody>
      </p:sp>
      <p:pic>
        <p:nvPicPr>
          <p:cNvPr id="4" name="图片 3">
            <a:extLst>
              <a:ext uri="{FF2B5EF4-FFF2-40B4-BE49-F238E27FC236}">
                <a16:creationId xmlns:a16="http://schemas.microsoft.com/office/drawing/2014/main" id="{F2750726-6ABF-BEC4-6B39-91442E688A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641567"/>
            <a:ext cx="3228392" cy="1089667"/>
          </a:xfrm>
          <a:prstGeom prst="rect">
            <a:avLst/>
          </a:prstGeom>
        </p:spPr>
      </p:pic>
      <p:pic>
        <p:nvPicPr>
          <p:cNvPr id="7" name="图片 6" descr="文本, 信件&#10;&#10;AI 生成的内容可能不正确。">
            <a:extLst>
              <a:ext uri="{FF2B5EF4-FFF2-40B4-BE49-F238E27FC236}">
                <a16:creationId xmlns:a16="http://schemas.microsoft.com/office/drawing/2014/main" id="{1BB0DC7B-1145-B31D-4C69-B0AA308B72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9533" y="2330359"/>
            <a:ext cx="3928188" cy="1443874"/>
          </a:xfrm>
          <a:prstGeom prst="rect">
            <a:avLst/>
          </a:prstGeom>
        </p:spPr>
      </p:pic>
      <p:pic>
        <p:nvPicPr>
          <p:cNvPr id="9" name="图片 8">
            <a:extLst>
              <a:ext uri="{FF2B5EF4-FFF2-40B4-BE49-F238E27FC236}">
                <a16:creationId xmlns:a16="http://schemas.microsoft.com/office/drawing/2014/main" id="{81156901-8299-1859-B9EB-F39A977FCD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1350" y="3420026"/>
            <a:ext cx="5504507" cy="1952005"/>
          </a:xfrm>
          <a:prstGeom prst="rect">
            <a:avLst/>
          </a:prstGeom>
        </p:spPr>
      </p:pic>
    </p:spTree>
    <p:extLst>
      <p:ext uri="{BB962C8B-B14F-4D97-AF65-F5344CB8AC3E}">
        <p14:creationId xmlns:p14="http://schemas.microsoft.com/office/powerpoint/2010/main" val="211828057"/>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8A9CAA-6624-3F72-C3FF-DC7682C164DE}"/>
              </a:ext>
            </a:extLst>
          </p:cNvPr>
          <p:cNvSpPr>
            <a:spLocks noGrp="1"/>
          </p:cNvSpPr>
          <p:nvPr>
            <p:ph type="title"/>
          </p:nvPr>
        </p:nvSpPr>
        <p:spPr/>
        <p:txBody>
          <a:bodyPr/>
          <a:lstStyle/>
          <a:p>
            <a:r>
              <a:rPr kumimoji="1" lang="en-US" altLang="zh-CN" dirty="0"/>
              <a:t>More: the future trend </a:t>
            </a:r>
            <a:endParaRPr kumimoji="1" lang="zh-CN" altLang="en-US" dirty="0"/>
          </a:p>
        </p:txBody>
      </p:sp>
      <p:sp>
        <p:nvSpPr>
          <p:cNvPr id="3" name="内容占位符 2">
            <a:extLst>
              <a:ext uri="{FF2B5EF4-FFF2-40B4-BE49-F238E27FC236}">
                <a16:creationId xmlns:a16="http://schemas.microsoft.com/office/drawing/2014/main" id="{23AEF06E-5C3A-EFE6-EF46-DCC14FE426C4}"/>
              </a:ext>
            </a:extLst>
          </p:cNvPr>
          <p:cNvSpPr>
            <a:spLocks noGrp="1"/>
          </p:cNvSpPr>
          <p:nvPr>
            <p:ph idx="1"/>
          </p:nvPr>
        </p:nvSpPr>
        <p:spPr/>
        <p:txBody>
          <a:bodyPr/>
          <a:lstStyle/>
          <a:p>
            <a:endParaRPr kumimoji="1" lang="zh-CN" altLang="en-US"/>
          </a:p>
        </p:txBody>
      </p:sp>
      <p:sp>
        <p:nvSpPr>
          <p:cNvPr id="4" name="灯片编号占位符 3">
            <a:extLst>
              <a:ext uri="{FF2B5EF4-FFF2-40B4-BE49-F238E27FC236}">
                <a16:creationId xmlns:a16="http://schemas.microsoft.com/office/drawing/2014/main" id="{9506B8D9-7C7D-BDE8-72BB-D4EE212C5306}"/>
              </a:ext>
            </a:extLst>
          </p:cNvPr>
          <p:cNvSpPr>
            <a:spLocks noGrp="1"/>
          </p:cNvSpPr>
          <p:nvPr>
            <p:ph type="sldNum" sz="quarter" idx="12"/>
          </p:nvPr>
        </p:nvSpPr>
        <p:spPr/>
        <p:txBody>
          <a:bodyPr/>
          <a:lstStyle/>
          <a:p>
            <a:fld id="{ADE361C3-C043-4A6E-BDCE-8DA1E7D90A3B}" type="slidenum">
              <a:rPr lang="zh-CN" altLang="en-US" smtClean="0"/>
              <a:pPr/>
              <a:t>25</a:t>
            </a:fld>
            <a:endParaRPr lang="zh-CN" altLang="en-US"/>
          </a:p>
        </p:txBody>
      </p:sp>
      <p:pic>
        <p:nvPicPr>
          <p:cNvPr id="5" name="图片 4">
            <a:extLst>
              <a:ext uri="{FF2B5EF4-FFF2-40B4-BE49-F238E27FC236}">
                <a16:creationId xmlns:a16="http://schemas.microsoft.com/office/drawing/2014/main" id="{E47C2861-D7C0-35AC-5707-6F19691DC975}"/>
              </a:ext>
            </a:extLst>
          </p:cNvPr>
          <p:cNvPicPr>
            <a:picLocks noChangeAspect="1"/>
          </p:cNvPicPr>
          <p:nvPr/>
        </p:nvPicPr>
        <p:blipFill>
          <a:blip r:embed="rId2"/>
          <a:stretch>
            <a:fillRect/>
          </a:stretch>
        </p:blipFill>
        <p:spPr>
          <a:xfrm>
            <a:off x="66389" y="1249225"/>
            <a:ext cx="8702502" cy="3216550"/>
          </a:xfrm>
          <a:prstGeom prst="rect">
            <a:avLst/>
          </a:prstGeom>
        </p:spPr>
      </p:pic>
    </p:spTree>
    <p:extLst>
      <p:ext uri="{BB962C8B-B14F-4D97-AF65-F5344CB8AC3E}">
        <p14:creationId xmlns:p14="http://schemas.microsoft.com/office/powerpoint/2010/main" val="2173505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3CA94-7D72-2CF3-AD7E-F1891235DC0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7BF4419-737D-CD6F-1DAF-FA0BE5E61C90}"/>
              </a:ext>
            </a:extLst>
          </p:cNvPr>
          <p:cNvSpPr>
            <a:spLocks noGrp="1"/>
          </p:cNvSpPr>
          <p:nvPr>
            <p:ph type="title"/>
          </p:nvPr>
        </p:nvSpPr>
        <p:spPr/>
        <p:txBody>
          <a:bodyPr/>
          <a:lstStyle/>
          <a:p>
            <a:r>
              <a:rPr kumimoji="1" lang="en-US" altLang="zh-CN" dirty="0"/>
              <a:t>More: the future trend </a:t>
            </a:r>
            <a:endParaRPr kumimoji="1" lang="zh-CN" altLang="en-US" dirty="0"/>
          </a:p>
        </p:txBody>
      </p:sp>
      <p:pic>
        <p:nvPicPr>
          <p:cNvPr id="7" name="内容占位符 6" descr="表格&#10;&#10;AI 生成的内容可能不正确。">
            <a:extLst>
              <a:ext uri="{FF2B5EF4-FFF2-40B4-BE49-F238E27FC236}">
                <a16:creationId xmlns:a16="http://schemas.microsoft.com/office/drawing/2014/main" id="{3294345C-E4A3-A2FC-E5DA-8D1D0F4BCB1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840" y="2003536"/>
            <a:ext cx="8229600" cy="2435516"/>
          </a:xfrm>
        </p:spPr>
      </p:pic>
      <p:sp>
        <p:nvSpPr>
          <p:cNvPr id="4" name="灯片编号占位符 3">
            <a:extLst>
              <a:ext uri="{FF2B5EF4-FFF2-40B4-BE49-F238E27FC236}">
                <a16:creationId xmlns:a16="http://schemas.microsoft.com/office/drawing/2014/main" id="{83945804-7C50-53F6-4F64-63A24C058B3D}"/>
              </a:ext>
            </a:extLst>
          </p:cNvPr>
          <p:cNvSpPr>
            <a:spLocks noGrp="1"/>
          </p:cNvSpPr>
          <p:nvPr>
            <p:ph type="sldNum" sz="quarter" idx="12"/>
          </p:nvPr>
        </p:nvSpPr>
        <p:spPr/>
        <p:txBody>
          <a:bodyPr/>
          <a:lstStyle/>
          <a:p>
            <a:fld id="{ADE361C3-C043-4A6E-BDCE-8DA1E7D90A3B}" type="slidenum">
              <a:rPr lang="zh-CN" altLang="en-US" smtClean="0"/>
              <a:pPr/>
              <a:t>26</a:t>
            </a:fld>
            <a:endParaRPr lang="zh-CN" altLang="en-US"/>
          </a:p>
        </p:txBody>
      </p:sp>
      <p:sp>
        <p:nvSpPr>
          <p:cNvPr id="8" name="文本框 7">
            <a:extLst>
              <a:ext uri="{FF2B5EF4-FFF2-40B4-BE49-F238E27FC236}">
                <a16:creationId xmlns:a16="http://schemas.microsoft.com/office/drawing/2014/main" id="{AECD6782-943E-49BD-4898-A118FC62EB24}"/>
              </a:ext>
            </a:extLst>
          </p:cNvPr>
          <p:cNvSpPr txBox="1"/>
          <p:nvPr/>
        </p:nvSpPr>
        <p:spPr>
          <a:xfrm>
            <a:off x="2822803" y="1514168"/>
            <a:ext cx="1749197" cy="369332"/>
          </a:xfrm>
          <a:prstGeom prst="rect">
            <a:avLst/>
          </a:prstGeom>
          <a:noFill/>
        </p:spPr>
        <p:txBody>
          <a:bodyPr wrap="none" rtlCol="0">
            <a:spAutoFit/>
          </a:bodyPr>
          <a:lstStyle/>
          <a:p>
            <a:r>
              <a:rPr kumimoji="1" lang="en-US" altLang="zh-CN" dirty="0"/>
              <a:t>FLOPS (norm.)</a:t>
            </a:r>
            <a:endParaRPr kumimoji="1" lang="zh-CN" altLang="en-US" dirty="0"/>
          </a:p>
        </p:txBody>
      </p:sp>
      <p:sp>
        <p:nvSpPr>
          <p:cNvPr id="9" name="文本框 8">
            <a:extLst>
              <a:ext uri="{FF2B5EF4-FFF2-40B4-BE49-F238E27FC236}">
                <a16:creationId xmlns:a16="http://schemas.microsoft.com/office/drawing/2014/main" id="{0D71010D-CD41-DA27-222F-7699DCAD6058}"/>
              </a:ext>
            </a:extLst>
          </p:cNvPr>
          <p:cNvSpPr txBox="1"/>
          <p:nvPr/>
        </p:nvSpPr>
        <p:spPr>
          <a:xfrm>
            <a:off x="4975122" y="1514168"/>
            <a:ext cx="556563" cy="369332"/>
          </a:xfrm>
          <a:prstGeom prst="rect">
            <a:avLst/>
          </a:prstGeom>
          <a:noFill/>
        </p:spPr>
        <p:txBody>
          <a:bodyPr wrap="none" rtlCol="0">
            <a:spAutoFit/>
          </a:bodyPr>
          <a:lstStyle/>
          <a:p>
            <a:r>
              <a:rPr kumimoji="1" lang="en-US" altLang="zh-CN" dirty="0"/>
              <a:t>BW</a:t>
            </a:r>
            <a:endParaRPr kumimoji="1" lang="zh-CN" altLang="en-US" dirty="0"/>
          </a:p>
        </p:txBody>
      </p:sp>
      <p:sp>
        <p:nvSpPr>
          <p:cNvPr id="10" name="文本框 9">
            <a:extLst>
              <a:ext uri="{FF2B5EF4-FFF2-40B4-BE49-F238E27FC236}">
                <a16:creationId xmlns:a16="http://schemas.microsoft.com/office/drawing/2014/main" id="{2D271594-1982-A52A-6844-2CD2679C482B}"/>
              </a:ext>
            </a:extLst>
          </p:cNvPr>
          <p:cNvSpPr txBox="1"/>
          <p:nvPr/>
        </p:nvSpPr>
        <p:spPr>
          <a:xfrm>
            <a:off x="7007422" y="1507902"/>
            <a:ext cx="1377300" cy="369332"/>
          </a:xfrm>
          <a:prstGeom prst="rect">
            <a:avLst/>
          </a:prstGeom>
          <a:noFill/>
        </p:spPr>
        <p:txBody>
          <a:bodyPr wrap="none" rtlCol="0">
            <a:spAutoFit/>
          </a:bodyPr>
          <a:lstStyle/>
          <a:p>
            <a:r>
              <a:rPr kumimoji="1" lang="en-US" altLang="zh-CN" dirty="0"/>
              <a:t>FLOPS/BW</a:t>
            </a:r>
            <a:endParaRPr kumimoji="1" lang="zh-CN" altLang="en-US" dirty="0"/>
          </a:p>
        </p:txBody>
      </p:sp>
    </p:spTree>
    <p:extLst>
      <p:ext uri="{BB962C8B-B14F-4D97-AF65-F5344CB8AC3E}">
        <p14:creationId xmlns:p14="http://schemas.microsoft.com/office/powerpoint/2010/main" val="1932035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82B4A3-F3FD-F526-C0DA-40E6AABB774B}"/>
              </a:ext>
            </a:extLst>
          </p:cNvPr>
          <p:cNvSpPr>
            <a:spLocks noGrp="1"/>
          </p:cNvSpPr>
          <p:nvPr>
            <p:ph type="title"/>
          </p:nvPr>
        </p:nvSpPr>
        <p:spPr/>
        <p:txBody>
          <a:bodyPr/>
          <a:lstStyle/>
          <a:p>
            <a:r>
              <a:rPr kumimoji="1" lang="en-US" altLang="zh-CN" dirty="0"/>
              <a:t>HBM is challenging to scale (on a single chip) </a:t>
            </a:r>
            <a:endParaRPr kumimoji="1" lang="zh-CN" altLang="en-US" dirty="0"/>
          </a:p>
        </p:txBody>
      </p:sp>
      <p:pic>
        <p:nvPicPr>
          <p:cNvPr id="6" name="内容占位符 5" descr="图示&#10;&#10;AI 生成的内容可能不正确。">
            <a:extLst>
              <a:ext uri="{FF2B5EF4-FFF2-40B4-BE49-F238E27FC236}">
                <a16:creationId xmlns:a16="http://schemas.microsoft.com/office/drawing/2014/main" id="{3E2A4177-B0BC-A378-049B-6B66DD397E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1828" y="1327185"/>
            <a:ext cx="6511624" cy="3771900"/>
          </a:xfrm>
        </p:spPr>
      </p:pic>
      <p:sp>
        <p:nvSpPr>
          <p:cNvPr id="4" name="灯片编号占位符 3">
            <a:extLst>
              <a:ext uri="{FF2B5EF4-FFF2-40B4-BE49-F238E27FC236}">
                <a16:creationId xmlns:a16="http://schemas.microsoft.com/office/drawing/2014/main" id="{C74C975E-66A4-A850-A91F-37CC6FC40D9D}"/>
              </a:ext>
            </a:extLst>
          </p:cNvPr>
          <p:cNvSpPr>
            <a:spLocks noGrp="1"/>
          </p:cNvSpPr>
          <p:nvPr>
            <p:ph type="sldNum" sz="quarter" idx="12"/>
          </p:nvPr>
        </p:nvSpPr>
        <p:spPr/>
        <p:txBody>
          <a:bodyPr/>
          <a:lstStyle/>
          <a:p>
            <a:fld id="{ADE361C3-C043-4A6E-BDCE-8DA1E7D90A3B}" type="slidenum">
              <a:rPr lang="zh-CN" altLang="en-US" smtClean="0"/>
              <a:pPr/>
              <a:t>27</a:t>
            </a:fld>
            <a:endParaRPr lang="zh-CN" altLang="en-US"/>
          </a:p>
        </p:txBody>
      </p:sp>
    </p:spTree>
    <p:extLst>
      <p:ext uri="{BB962C8B-B14F-4D97-AF65-F5344CB8AC3E}">
        <p14:creationId xmlns:p14="http://schemas.microsoft.com/office/powerpoint/2010/main" val="2296693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1ED1A-F76B-8E26-8CF4-BD4544C63BFC}"/>
            </a:ext>
          </a:extLst>
        </p:cNvPr>
        <p:cNvGrpSpPr/>
        <p:nvPr/>
      </p:nvGrpSpPr>
      <p:grpSpPr>
        <a:xfrm>
          <a:off x="0" y="0"/>
          <a:ext cx="0" cy="0"/>
          <a:chOff x="0" y="0"/>
          <a:chExt cx="0" cy="0"/>
        </a:xfrm>
      </p:grpSpPr>
      <p:sp>
        <p:nvSpPr>
          <p:cNvPr id="5" name="标题 4">
            <a:extLst>
              <a:ext uri="{FF2B5EF4-FFF2-40B4-BE49-F238E27FC236}">
                <a16:creationId xmlns:a16="http://schemas.microsoft.com/office/drawing/2014/main" id="{79370210-0783-E77A-A290-D00F05069171}"/>
              </a:ext>
            </a:extLst>
          </p:cNvPr>
          <p:cNvSpPr>
            <a:spLocks noGrp="1"/>
          </p:cNvSpPr>
          <p:nvPr>
            <p:ph type="ctrTitle"/>
          </p:nvPr>
        </p:nvSpPr>
        <p:spPr>
          <a:xfrm>
            <a:off x="685800" y="1849388"/>
            <a:ext cx="7772400" cy="1600685"/>
          </a:xfrm>
        </p:spPr>
        <p:txBody>
          <a:bodyPr>
            <a:noAutofit/>
          </a:bodyPr>
          <a:lstStyle/>
          <a:p>
            <a:pPr>
              <a:lnSpc>
                <a:spcPct val="110000"/>
              </a:lnSpc>
            </a:pPr>
            <a:r>
              <a:rPr kumimoji="1" lang="en-US" altLang="zh-CN" sz="3600" b="0" dirty="0"/>
              <a:t>From single device to a distributed computing </a:t>
            </a:r>
            <a:endParaRPr kumimoji="1" lang="zh-CN" altLang="en-US" sz="1800" b="0" dirty="0">
              <a:latin typeface="+mn-lt"/>
            </a:endParaRPr>
          </a:p>
        </p:txBody>
      </p:sp>
    </p:spTree>
    <p:extLst>
      <p:ext uri="{BB962C8B-B14F-4D97-AF65-F5344CB8AC3E}">
        <p14:creationId xmlns:p14="http://schemas.microsoft.com/office/powerpoint/2010/main" val="1326317206"/>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1F10D-6ED7-125D-CD7B-54078537F62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F849E44-F53B-B339-A1BB-D891C7B94A70}"/>
              </a:ext>
            </a:extLst>
          </p:cNvPr>
          <p:cNvSpPr>
            <a:spLocks noGrp="1"/>
          </p:cNvSpPr>
          <p:nvPr>
            <p:ph type="title"/>
          </p:nvPr>
        </p:nvSpPr>
        <p:spPr/>
        <p:txBody>
          <a:bodyPr/>
          <a:lstStyle/>
          <a:p>
            <a:r>
              <a:rPr kumimoji="1" lang="en-US" altLang="zh-CN" dirty="0"/>
              <a:t>Computing: is a single device sufficient? </a:t>
            </a:r>
            <a:endParaRPr kumimoji="1" lang="zh-CN" altLang="en-US" dirty="0"/>
          </a:p>
        </p:txBody>
      </p:sp>
      <p:sp>
        <p:nvSpPr>
          <p:cNvPr id="3" name="内容占位符 2">
            <a:extLst>
              <a:ext uri="{FF2B5EF4-FFF2-40B4-BE49-F238E27FC236}">
                <a16:creationId xmlns:a16="http://schemas.microsoft.com/office/drawing/2014/main" id="{86709484-C429-4316-838A-AD79EB31BC9C}"/>
              </a:ext>
            </a:extLst>
          </p:cNvPr>
          <p:cNvSpPr>
            <a:spLocks noGrp="1"/>
          </p:cNvSpPr>
          <p:nvPr>
            <p:ph idx="1"/>
          </p:nvPr>
        </p:nvSpPr>
        <p:spPr>
          <a:xfrm>
            <a:off x="302840" y="1129308"/>
            <a:ext cx="8661648" cy="3771636"/>
          </a:xfrm>
        </p:spPr>
        <p:txBody>
          <a:bodyPr/>
          <a:lstStyle/>
          <a:p>
            <a:r>
              <a:rPr kumimoji="1" lang="en-US" altLang="zh-CN" dirty="0"/>
              <a:t>A device has limited physical capacity to store “cores” (chip size)</a:t>
            </a:r>
          </a:p>
          <a:p>
            <a:pPr lvl="1"/>
            <a:r>
              <a:rPr kumimoji="1" lang="en-US" altLang="zh-CN" dirty="0"/>
              <a:t>Our cores are generalized, e.g., can either be CPU cores, GPU cores (cores w/o cache coherence + many SIMD ALUs, etc.), domain-specific cores (Tensor cores) </a:t>
            </a:r>
          </a:p>
          <a:p>
            <a:r>
              <a:rPr kumimoji="1" lang="en-US" altLang="zh-CN" dirty="0"/>
              <a:t>How to make a single device faster? </a:t>
            </a:r>
          </a:p>
          <a:p>
            <a:pPr lvl="1"/>
            <a:r>
              <a:rPr kumimoji="1" lang="en-US" altLang="zh-CN" dirty="0"/>
              <a:t>Increasing clock rate (has a limit) </a:t>
            </a:r>
          </a:p>
          <a:p>
            <a:pPr lvl="1"/>
            <a:r>
              <a:rPr kumimoji="1" lang="en-US" altLang="zh-CN" dirty="0"/>
              <a:t>Put more cores on a single chip, but has physical limits, e.g., chip size </a:t>
            </a:r>
          </a:p>
        </p:txBody>
      </p:sp>
      <p:sp>
        <p:nvSpPr>
          <p:cNvPr id="4" name="灯片编号占位符 3">
            <a:extLst>
              <a:ext uri="{FF2B5EF4-FFF2-40B4-BE49-F238E27FC236}">
                <a16:creationId xmlns:a16="http://schemas.microsoft.com/office/drawing/2014/main" id="{19C98B20-3F67-52D5-1428-52A1EC868706}"/>
              </a:ext>
            </a:extLst>
          </p:cNvPr>
          <p:cNvSpPr>
            <a:spLocks noGrp="1"/>
          </p:cNvSpPr>
          <p:nvPr>
            <p:ph type="sldNum" sz="quarter" idx="12"/>
          </p:nvPr>
        </p:nvSpPr>
        <p:spPr/>
        <p:txBody>
          <a:bodyPr/>
          <a:lstStyle/>
          <a:p>
            <a:fld id="{ADE361C3-C043-4A6E-BDCE-8DA1E7D90A3B}" type="slidenum">
              <a:rPr lang="zh-CN" altLang="en-US" smtClean="0"/>
              <a:pPr/>
              <a:t>29</a:t>
            </a:fld>
            <a:endParaRPr lang="zh-CN" altLang="en-US" dirty="0"/>
          </a:p>
        </p:txBody>
      </p:sp>
    </p:spTree>
    <p:extLst>
      <p:ext uri="{BB962C8B-B14F-4D97-AF65-F5344CB8AC3E}">
        <p14:creationId xmlns:p14="http://schemas.microsoft.com/office/powerpoint/2010/main" val="3536251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F95DA8-E594-4FC2-6CD3-C3E42E2DE77A}"/>
              </a:ext>
            </a:extLst>
          </p:cNvPr>
          <p:cNvSpPr>
            <a:spLocks noGrp="1"/>
          </p:cNvSpPr>
          <p:nvPr>
            <p:ph type="title"/>
          </p:nvPr>
        </p:nvSpPr>
        <p:spPr/>
        <p:txBody>
          <a:bodyPr/>
          <a:lstStyle/>
          <a:p>
            <a:r>
              <a:rPr kumimoji="1" lang="en-US" altLang="zh-CN" dirty="0"/>
              <a:t>The case for distributed computing </a:t>
            </a:r>
            <a:endParaRPr kumimoji="1" lang="zh-CN" altLang="en-US" dirty="0"/>
          </a:p>
        </p:txBody>
      </p:sp>
      <p:sp>
        <p:nvSpPr>
          <p:cNvPr id="3" name="内容占位符 2">
            <a:extLst>
              <a:ext uri="{FF2B5EF4-FFF2-40B4-BE49-F238E27FC236}">
                <a16:creationId xmlns:a16="http://schemas.microsoft.com/office/drawing/2014/main" id="{850FF230-8F77-B699-49BF-BD2BA4228BB9}"/>
              </a:ext>
            </a:extLst>
          </p:cNvPr>
          <p:cNvSpPr>
            <a:spLocks noGrp="1"/>
          </p:cNvSpPr>
          <p:nvPr>
            <p:ph idx="1"/>
          </p:nvPr>
        </p:nvSpPr>
        <p:spPr>
          <a:xfrm>
            <a:off x="489308" y="4960346"/>
            <a:ext cx="8229600" cy="432048"/>
          </a:xfrm>
        </p:spPr>
        <p:txBody>
          <a:bodyPr/>
          <a:lstStyle/>
          <a:p>
            <a:pPr algn="ctr"/>
            <a:r>
              <a:rPr kumimoji="1" lang="en-US" altLang="zh-CN" dirty="0"/>
              <a:t>Example: Google’s TPU v4 cluster</a:t>
            </a:r>
            <a:endParaRPr kumimoji="1" lang="zh-CN" altLang="en-US" dirty="0"/>
          </a:p>
        </p:txBody>
      </p:sp>
      <p:sp>
        <p:nvSpPr>
          <p:cNvPr id="4" name="灯片编号占位符 3">
            <a:extLst>
              <a:ext uri="{FF2B5EF4-FFF2-40B4-BE49-F238E27FC236}">
                <a16:creationId xmlns:a16="http://schemas.microsoft.com/office/drawing/2014/main" id="{C3659F0E-9ADE-4E27-B550-AA9D9A873B46}"/>
              </a:ext>
            </a:extLst>
          </p:cNvPr>
          <p:cNvSpPr>
            <a:spLocks noGrp="1"/>
          </p:cNvSpPr>
          <p:nvPr>
            <p:ph type="sldNum" sz="quarter" idx="12"/>
          </p:nvPr>
        </p:nvSpPr>
        <p:spPr/>
        <p:txBody>
          <a:bodyPr/>
          <a:lstStyle/>
          <a:p>
            <a:fld id="{ADE361C3-C043-4A6E-BDCE-8DA1E7D90A3B}" type="slidenum">
              <a:rPr lang="zh-CN" altLang="en-US" smtClean="0"/>
              <a:pPr/>
              <a:t>30</a:t>
            </a:fld>
            <a:endParaRPr lang="zh-CN" altLang="en-US" dirty="0"/>
          </a:p>
        </p:txBody>
      </p:sp>
      <p:pic>
        <p:nvPicPr>
          <p:cNvPr id="3074" name="Picture 2" descr="AI Chips: Google TPU. Google's chip designers argue that the… | by Jonathan  Hui | Medium">
            <a:extLst>
              <a:ext uri="{FF2B5EF4-FFF2-40B4-BE49-F238E27FC236}">
                <a16:creationId xmlns:a16="http://schemas.microsoft.com/office/drawing/2014/main" id="{CF643936-C833-41CD-CFB0-58F59DEB5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1319"/>
            <a:ext cx="9144000" cy="386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9761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06C6F-3E90-C143-3AB0-9B6FD7CA8B01}"/>
              </a:ext>
            </a:extLst>
          </p:cNvPr>
          <p:cNvSpPr>
            <a:spLocks noGrp="1"/>
          </p:cNvSpPr>
          <p:nvPr>
            <p:ph type="title"/>
          </p:nvPr>
        </p:nvSpPr>
        <p:spPr/>
        <p:txBody>
          <a:bodyPr/>
          <a:lstStyle/>
          <a:p>
            <a:r>
              <a:rPr kumimoji="1" lang="en" altLang="zh-CN" dirty="0"/>
              <a:t>Spectrum of computation device available</a:t>
            </a:r>
            <a:endParaRPr kumimoji="1" lang="zh-CN" altLang="en-US" dirty="0"/>
          </a:p>
        </p:txBody>
      </p:sp>
      <p:sp>
        <p:nvSpPr>
          <p:cNvPr id="4" name="灯片编号占位符 3">
            <a:extLst>
              <a:ext uri="{FF2B5EF4-FFF2-40B4-BE49-F238E27FC236}">
                <a16:creationId xmlns:a16="http://schemas.microsoft.com/office/drawing/2014/main" id="{639B7F3D-33A4-1ADB-3EB4-82AE69874E6C}"/>
              </a:ext>
            </a:extLst>
          </p:cNvPr>
          <p:cNvSpPr>
            <a:spLocks noGrp="1"/>
          </p:cNvSpPr>
          <p:nvPr>
            <p:ph type="sldNum" sz="quarter" idx="12"/>
          </p:nvPr>
        </p:nvSpPr>
        <p:spPr/>
        <p:txBody>
          <a:bodyPr/>
          <a:lstStyle/>
          <a:p>
            <a:fld id="{ADE361C3-C043-4A6E-BDCE-8DA1E7D90A3B}" type="slidenum">
              <a:rPr lang="zh-CN" altLang="en-US" smtClean="0"/>
              <a:pPr/>
              <a:t>31</a:t>
            </a:fld>
            <a:endParaRPr lang="zh-CN" altLang="en-US" dirty="0"/>
          </a:p>
        </p:txBody>
      </p:sp>
      <p:cxnSp>
        <p:nvCxnSpPr>
          <p:cNvPr id="5" name="直线连接符 4">
            <a:extLst>
              <a:ext uri="{FF2B5EF4-FFF2-40B4-BE49-F238E27FC236}">
                <a16:creationId xmlns:a16="http://schemas.microsoft.com/office/drawing/2014/main" id="{E545E965-18F0-956F-3457-65CF0DAC0056}"/>
              </a:ext>
            </a:extLst>
          </p:cNvPr>
          <p:cNvCxnSpPr/>
          <p:nvPr/>
        </p:nvCxnSpPr>
        <p:spPr>
          <a:xfrm>
            <a:off x="-289048" y="3730251"/>
            <a:ext cx="9433048"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线箭头连接符 5">
            <a:extLst>
              <a:ext uri="{FF2B5EF4-FFF2-40B4-BE49-F238E27FC236}">
                <a16:creationId xmlns:a16="http://schemas.microsoft.com/office/drawing/2014/main" id="{E959E1AD-02CC-00DB-1DBF-5A6C30C79F60}"/>
              </a:ext>
            </a:extLst>
          </p:cNvPr>
          <p:cNvCxnSpPr>
            <a:cxnSpLocks/>
          </p:cNvCxnSpPr>
          <p:nvPr/>
        </p:nvCxnSpPr>
        <p:spPr>
          <a:xfrm>
            <a:off x="1942755" y="5314427"/>
            <a:ext cx="4448444" cy="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CB12A8FE-EDC3-614A-5BB0-9B509A7B2AC7}"/>
              </a:ext>
            </a:extLst>
          </p:cNvPr>
          <p:cNvSpPr/>
          <p:nvPr/>
        </p:nvSpPr>
        <p:spPr>
          <a:xfrm>
            <a:off x="6628051" y="5129017"/>
            <a:ext cx="1659429" cy="369332"/>
          </a:xfrm>
          <a:prstGeom prst="rect">
            <a:avLst/>
          </a:prstGeom>
        </p:spPr>
        <p:txBody>
          <a:bodyPr wrap="none">
            <a:spAutoFit/>
          </a:bodyPr>
          <a:lstStyle/>
          <a:p>
            <a:r>
              <a:rPr kumimoji="1" lang="en-US" altLang="zh-CN" b="1" dirty="0"/>
              <a:t>Performance </a:t>
            </a:r>
          </a:p>
        </p:txBody>
      </p:sp>
      <p:grpSp>
        <p:nvGrpSpPr>
          <p:cNvPr id="9" name="组合 8">
            <a:extLst>
              <a:ext uri="{FF2B5EF4-FFF2-40B4-BE49-F238E27FC236}">
                <a16:creationId xmlns:a16="http://schemas.microsoft.com/office/drawing/2014/main" id="{BBE860CC-4571-16F4-67BA-6F3826BACF00}"/>
              </a:ext>
            </a:extLst>
          </p:cNvPr>
          <p:cNvGrpSpPr/>
          <p:nvPr/>
        </p:nvGrpSpPr>
        <p:grpSpPr>
          <a:xfrm>
            <a:off x="-941956" y="2038436"/>
            <a:ext cx="8250260" cy="2610669"/>
            <a:chOff x="1484554" y="2038436"/>
            <a:chExt cx="8250260" cy="2610669"/>
          </a:xfrm>
        </p:grpSpPr>
        <p:sp>
          <p:nvSpPr>
            <p:cNvPr id="10" name="文本框 9">
              <a:extLst>
                <a:ext uri="{FF2B5EF4-FFF2-40B4-BE49-F238E27FC236}">
                  <a16:creationId xmlns:a16="http://schemas.microsoft.com/office/drawing/2014/main" id="{8FED9ABB-348A-4F88-C1BF-70B643B3856D}"/>
                </a:ext>
              </a:extLst>
            </p:cNvPr>
            <p:cNvSpPr txBox="1"/>
            <p:nvPr/>
          </p:nvSpPr>
          <p:spPr>
            <a:xfrm>
              <a:off x="3212746" y="3997171"/>
              <a:ext cx="2151342" cy="646331"/>
            </a:xfrm>
            <a:prstGeom prst="rect">
              <a:avLst/>
            </a:prstGeom>
            <a:noFill/>
          </p:spPr>
          <p:txBody>
            <a:bodyPr wrap="square">
              <a:spAutoFit/>
            </a:bodyPr>
            <a:lstStyle/>
            <a:p>
              <a:r>
                <a:rPr lang="en" altLang="zh-CN" dirty="0">
                  <a:solidFill>
                    <a:srgbClr val="202124"/>
                  </a:solidFill>
                  <a:effectLst/>
                  <a:ea typeface="Google Sans"/>
                </a:rPr>
                <a:t>Apple M2</a:t>
              </a:r>
            </a:p>
            <a:p>
              <a:r>
                <a:rPr lang="en" altLang="zh-CN" dirty="0">
                  <a:solidFill>
                    <a:srgbClr val="202124"/>
                  </a:solidFill>
                  <a:effectLst/>
                  <a:ea typeface="Google Sans"/>
                </a:rPr>
                <a:t> GPU 3.6 TFLOPs</a:t>
              </a:r>
              <a:endParaRPr lang="zh-CN" altLang="en-US" dirty="0"/>
            </a:p>
          </p:txBody>
        </p:sp>
        <p:sp>
          <p:nvSpPr>
            <p:cNvPr id="11" name="椭圆 10">
              <a:extLst>
                <a:ext uri="{FF2B5EF4-FFF2-40B4-BE49-F238E27FC236}">
                  <a16:creationId xmlns:a16="http://schemas.microsoft.com/office/drawing/2014/main" id="{FB9DD14C-9B1B-7994-9446-5E3D95E75E96}"/>
                </a:ext>
              </a:extLst>
            </p:cNvPr>
            <p:cNvSpPr/>
            <p:nvPr/>
          </p:nvSpPr>
          <p:spPr>
            <a:xfrm>
              <a:off x="3635026" y="3578290"/>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50" name="Picture 2" descr="Apple MacBook Air 13,6&quot; 2022 M2/8/256GB SSD 8C GPU Mitternacht MLY33D/A">
              <a:extLst>
                <a:ext uri="{FF2B5EF4-FFF2-40B4-BE49-F238E27FC236}">
                  <a16:creationId xmlns:a16="http://schemas.microsoft.com/office/drawing/2014/main" id="{3C138975-881C-1879-AB62-4C6373716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192" y="2417190"/>
              <a:ext cx="9017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awei Mate 60 Pro 5G 12 GB + 256 GB Grün">
              <a:extLst>
                <a:ext uri="{FF2B5EF4-FFF2-40B4-BE49-F238E27FC236}">
                  <a16:creationId xmlns:a16="http://schemas.microsoft.com/office/drawing/2014/main" id="{6FF0B0C7-9F62-547C-AA99-2488E7BCAD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4554" y="2299218"/>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椭圆 11">
              <a:extLst>
                <a:ext uri="{FF2B5EF4-FFF2-40B4-BE49-F238E27FC236}">
                  <a16:creationId xmlns:a16="http://schemas.microsoft.com/office/drawing/2014/main" id="{19EE7753-2621-BF04-2E3B-81EBB7D4AEB3}"/>
                </a:ext>
              </a:extLst>
            </p:cNvPr>
            <p:cNvSpPr/>
            <p:nvPr/>
          </p:nvSpPr>
          <p:spPr>
            <a:xfrm>
              <a:off x="1928103" y="3593557"/>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71D61D7-DA58-0C15-77DD-E1C050B3A6A1}"/>
                </a:ext>
              </a:extLst>
            </p:cNvPr>
            <p:cNvSpPr txBox="1"/>
            <p:nvPr/>
          </p:nvSpPr>
          <p:spPr>
            <a:xfrm>
              <a:off x="1484554" y="3997170"/>
              <a:ext cx="1575278" cy="646331"/>
            </a:xfrm>
            <a:prstGeom prst="rect">
              <a:avLst/>
            </a:prstGeom>
            <a:noFill/>
          </p:spPr>
          <p:txBody>
            <a:bodyPr wrap="square">
              <a:spAutoFit/>
            </a:bodyPr>
            <a:lstStyle/>
            <a:p>
              <a:r>
                <a:rPr lang="en" altLang="zh-CN" dirty="0">
                  <a:solidFill>
                    <a:srgbClr val="202124"/>
                  </a:solidFill>
                  <a:effectLst/>
                  <a:ea typeface="Google Sans"/>
                </a:rPr>
                <a:t>Mate60 GPU</a:t>
              </a:r>
            </a:p>
            <a:p>
              <a:r>
                <a:rPr lang="en" altLang="zh-CN" dirty="0">
                  <a:solidFill>
                    <a:srgbClr val="202124"/>
                  </a:solidFill>
                  <a:effectLst/>
                  <a:ea typeface="Google Sans"/>
                </a:rPr>
                <a:t>2.3 TFLOPs</a:t>
              </a:r>
              <a:endParaRPr lang="zh-CN" altLang="en-US" dirty="0"/>
            </a:p>
          </p:txBody>
        </p:sp>
        <p:pic>
          <p:nvPicPr>
            <p:cNvPr id="14" name="Picture 2" descr="NVIDIA A100 | NVIDIA">
              <a:extLst>
                <a:ext uri="{FF2B5EF4-FFF2-40B4-BE49-F238E27FC236}">
                  <a16:creationId xmlns:a16="http://schemas.microsoft.com/office/drawing/2014/main" id="{0C7B907A-FF27-3D94-EE88-35F28F688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681" y="2331486"/>
              <a:ext cx="2097568" cy="1181630"/>
            </a:xfrm>
            <a:prstGeom prst="rect">
              <a:avLst/>
            </a:prstGeom>
            <a:noFill/>
            <a:extLst>
              <a:ext uri="{909E8E84-426E-40DD-AFC4-6F175D3DCCD1}">
                <a14:hiddenFill xmlns:a14="http://schemas.microsoft.com/office/drawing/2010/main">
                  <a:solidFill>
                    <a:srgbClr val="FFFFFF"/>
                  </a:solidFill>
                </a14:hiddenFill>
              </a:ext>
            </a:extLst>
          </p:spPr>
        </p:pic>
        <p:sp>
          <p:nvSpPr>
            <p:cNvPr id="16" name="椭圆 15">
              <a:extLst>
                <a:ext uri="{FF2B5EF4-FFF2-40B4-BE49-F238E27FC236}">
                  <a16:creationId xmlns:a16="http://schemas.microsoft.com/office/drawing/2014/main" id="{E830F29D-C20E-77A3-7E66-D369CB147FE4}"/>
                </a:ext>
              </a:extLst>
            </p:cNvPr>
            <p:cNvSpPr/>
            <p:nvPr/>
          </p:nvSpPr>
          <p:spPr>
            <a:xfrm>
              <a:off x="5957465" y="3592934"/>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85C4BE84-360D-61FE-07F0-CF2E170EF05D}"/>
                </a:ext>
              </a:extLst>
            </p:cNvPr>
            <p:cNvSpPr txBox="1"/>
            <p:nvPr/>
          </p:nvSpPr>
          <p:spPr>
            <a:xfrm>
              <a:off x="5148064" y="3994527"/>
              <a:ext cx="2354502" cy="646331"/>
            </a:xfrm>
            <a:prstGeom prst="rect">
              <a:avLst/>
            </a:prstGeom>
            <a:noFill/>
          </p:spPr>
          <p:txBody>
            <a:bodyPr wrap="square">
              <a:spAutoFit/>
            </a:bodyPr>
            <a:lstStyle/>
            <a:p>
              <a:r>
                <a:rPr lang="en" altLang="zh-CN" dirty="0">
                  <a:solidFill>
                    <a:srgbClr val="202124"/>
                  </a:solidFill>
                  <a:effectLst/>
                  <a:ea typeface="Google Sans"/>
                </a:rPr>
                <a:t>NVIDIA A100</a:t>
              </a:r>
            </a:p>
            <a:p>
              <a:r>
                <a:rPr lang="en" altLang="zh-CN" dirty="0">
                  <a:solidFill>
                    <a:srgbClr val="202124"/>
                  </a:solidFill>
                  <a:effectLst/>
                  <a:ea typeface="Google Sans"/>
                </a:rPr>
                <a:t> GPU 19.5 TFLOPs</a:t>
              </a:r>
              <a:endParaRPr lang="zh-CN" altLang="en-US" dirty="0"/>
            </a:p>
          </p:txBody>
        </p:sp>
        <p:sp>
          <p:nvSpPr>
            <p:cNvPr id="18" name="椭圆 17">
              <a:extLst>
                <a:ext uri="{FF2B5EF4-FFF2-40B4-BE49-F238E27FC236}">
                  <a16:creationId xmlns:a16="http://schemas.microsoft.com/office/drawing/2014/main" id="{DE5C6356-D7D2-0031-BAD4-0BA0450F1AD0}"/>
                </a:ext>
              </a:extLst>
            </p:cNvPr>
            <p:cNvSpPr/>
            <p:nvPr/>
          </p:nvSpPr>
          <p:spPr>
            <a:xfrm>
              <a:off x="8072593" y="3592933"/>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4" name="图片 23" descr="图片包含 游戏机, 电子, 电路&#10;&#10;描述已自动生成">
              <a:extLst>
                <a:ext uri="{FF2B5EF4-FFF2-40B4-BE49-F238E27FC236}">
                  <a16:creationId xmlns:a16="http://schemas.microsoft.com/office/drawing/2014/main" id="{D96C1C85-FEC3-5882-E6C4-6E4D6E31D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9446" y="2038436"/>
              <a:ext cx="1198485" cy="1278384"/>
            </a:xfrm>
            <a:prstGeom prst="rect">
              <a:avLst/>
            </a:prstGeom>
          </p:spPr>
        </p:pic>
        <p:sp>
          <p:nvSpPr>
            <p:cNvPr id="25" name="文本框 24">
              <a:extLst>
                <a:ext uri="{FF2B5EF4-FFF2-40B4-BE49-F238E27FC236}">
                  <a16:creationId xmlns:a16="http://schemas.microsoft.com/office/drawing/2014/main" id="{D9B08133-DE47-0855-45D1-633FDC2A9D57}"/>
                </a:ext>
              </a:extLst>
            </p:cNvPr>
            <p:cNvSpPr txBox="1"/>
            <p:nvPr/>
          </p:nvSpPr>
          <p:spPr>
            <a:xfrm>
              <a:off x="7380312" y="4002774"/>
              <a:ext cx="2354502" cy="646331"/>
            </a:xfrm>
            <a:prstGeom prst="rect">
              <a:avLst/>
            </a:prstGeom>
            <a:noFill/>
          </p:spPr>
          <p:txBody>
            <a:bodyPr wrap="square">
              <a:spAutoFit/>
            </a:bodyPr>
            <a:lstStyle/>
            <a:p>
              <a:r>
                <a:rPr lang="en" altLang="zh-CN" dirty="0">
                  <a:solidFill>
                    <a:srgbClr val="202124"/>
                  </a:solidFill>
                  <a:effectLst/>
                  <a:ea typeface="Google Sans"/>
                </a:rPr>
                <a:t>Google TPUv4</a:t>
              </a:r>
            </a:p>
            <a:p>
              <a:r>
                <a:rPr lang="en-US" altLang="zh-CN" dirty="0"/>
                <a:t>275 TFLOPS</a:t>
              </a:r>
              <a:endParaRPr lang="zh-CN" altLang="en-US" dirty="0"/>
            </a:p>
          </p:txBody>
        </p:sp>
      </p:grpSp>
      <p:sp>
        <p:nvSpPr>
          <p:cNvPr id="15" name="椭圆 14">
            <a:extLst>
              <a:ext uri="{FF2B5EF4-FFF2-40B4-BE49-F238E27FC236}">
                <a16:creationId xmlns:a16="http://schemas.microsoft.com/office/drawing/2014/main" id="{02A4949A-9795-9252-5B5E-6DBACA01F617}"/>
              </a:ext>
            </a:extLst>
          </p:cNvPr>
          <p:cNvSpPr/>
          <p:nvPr/>
        </p:nvSpPr>
        <p:spPr>
          <a:xfrm>
            <a:off x="7710172" y="3592933"/>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19" name="Picture 2" descr="AI Chips: Google TPU. Google's chip designers argue that the… | by Jonathan  Hui | Medium">
            <a:extLst>
              <a:ext uri="{FF2B5EF4-FFF2-40B4-BE49-F238E27FC236}">
                <a16:creationId xmlns:a16="http://schemas.microsoft.com/office/drawing/2014/main" id="{5D10DAFE-786C-6F86-3D7D-C45828215E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69168" y="2060156"/>
            <a:ext cx="2354502" cy="994941"/>
          </a:xfrm>
          <a:prstGeom prst="rect">
            <a:avLst/>
          </a:prstGeom>
          <a:noFill/>
          <a:extLst>
            <a:ext uri="{909E8E84-426E-40DD-AFC4-6F175D3DCCD1}">
              <a14:hiddenFill xmlns:a14="http://schemas.microsoft.com/office/drawing/2010/main">
                <a:solidFill>
                  <a:srgbClr val="FFFFFF"/>
                </a:solidFill>
              </a14:hiddenFill>
            </a:ext>
          </a:extLst>
        </p:spPr>
      </p:pic>
      <p:sp>
        <p:nvSpPr>
          <p:cNvPr id="23" name="文本框 22">
            <a:extLst>
              <a:ext uri="{FF2B5EF4-FFF2-40B4-BE49-F238E27FC236}">
                <a16:creationId xmlns:a16="http://schemas.microsoft.com/office/drawing/2014/main" id="{0441B847-6E9D-539D-37D3-32A347DA3FE2}"/>
              </a:ext>
            </a:extLst>
          </p:cNvPr>
          <p:cNvSpPr txBox="1"/>
          <p:nvPr/>
        </p:nvSpPr>
        <p:spPr>
          <a:xfrm>
            <a:off x="7164288" y="3895052"/>
            <a:ext cx="2354502" cy="861774"/>
          </a:xfrm>
          <a:prstGeom prst="rect">
            <a:avLst/>
          </a:prstGeom>
          <a:noFill/>
        </p:spPr>
        <p:txBody>
          <a:bodyPr wrap="square">
            <a:spAutoFit/>
          </a:bodyPr>
          <a:lstStyle/>
          <a:p>
            <a:r>
              <a:rPr lang="en" altLang="zh-CN" dirty="0">
                <a:solidFill>
                  <a:srgbClr val="202124"/>
                </a:solidFill>
                <a:effectLst/>
                <a:ea typeface="Google Sans"/>
              </a:rPr>
              <a:t>A cluster </a:t>
            </a:r>
          </a:p>
          <a:p>
            <a:r>
              <a:rPr lang="en-US" altLang="zh-CN" sz="3200" b="1" dirty="0">
                <a:solidFill>
                  <a:srgbClr val="FF0000"/>
                </a:solidFill>
              </a:rPr>
              <a:t>?</a:t>
            </a:r>
            <a:r>
              <a:rPr lang="en-US" altLang="zh-CN" dirty="0"/>
              <a:t> TFLOPS</a:t>
            </a:r>
            <a:endParaRPr lang="zh-CN" altLang="en-US" dirty="0"/>
          </a:p>
        </p:txBody>
      </p:sp>
    </p:spTree>
    <p:extLst>
      <p:ext uri="{BB962C8B-B14F-4D97-AF65-F5344CB8AC3E}">
        <p14:creationId xmlns:p14="http://schemas.microsoft.com/office/powerpoint/2010/main" val="2774207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E6D958-FA27-86A5-863C-00AB69BBB32E}"/>
              </a:ext>
            </a:extLst>
          </p:cNvPr>
          <p:cNvSpPr>
            <a:spLocks noGrp="1"/>
          </p:cNvSpPr>
          <p:nvPr>
            <p:ph type="title"/>
          </p:nvPr>
        </p:nvSpPr>
        <p:spPr/>
        <p:txBody>
          <a:bodyPr/>
          <a:lstStyle/>
          <a:p>
            <a:r>
              <a:rPr kumimoji="1" lang="en-US" altLang="zh-CN" dirty="0"/>
              <a:t>Not so easy: many tedious things to cope with </a:t>
            </a:r>
            <a:endParaRPr kumimoji="1" lang="zh-CN" altLang="en-US" dirty="0"/>
          </a:p>
        </p:txBody>
      </p:sp>
      <p:sp>
        <p:nvSpPr>
          <p:cNvPr id="3" name="内容占位符 2">
            <a:extLst>
              <a:ext uri="{FF2B5EF4-FFF2-40B4-BE49-F238E27FC236}">
                <a16:creationId xmlns:a16="http://schemas.microsoft.com/office/drawing/2014/main" id="{586139AC-AFBD-5AC3-B0CF-CEC1B72BD9FF}"/>
              </a:ext>
            </a:extLst>
          </p:cNvPr>
          <p:cNvSpPr>
            <a:spLocks noGrp="1"/>
          </p:cNvSpPr>
          <p:nvPr>
            <p:ph idx="1"/>
          </p:nvPr>
        </p:nvSpPr>
        <p:spPr/>
        <p:txBody>
          <a:bodyPr/>
          <a:lstStyle/>
          <a:p>
            <a:r>
              <a:rPr kumimoji="1" lang="en-US" altLang="zh-CN" dirty="0"/>
              <a:t>e.g., programmers need to manually do the following: </a:t>
            </a:r>
          </a:p>
          <a:p>
            <a:pPr lvl="1"/>
            <a:r>
              <a:rPr kumimoji="1" lang="en-US" altLang="zh-CN" dirty="0"/>
              <a:t>Partition the data </a:t>
            </a:r>
          </a:p>
          <a:p>
            <a:pPr lvl="1"/>
            <a:r>
              <a:rPr kumimoji="1" lang="en-US" altLang="zh-CN" dirty="0"/>
              <a:t>Deploy programs on multiple machines </a:t>
            </a:r>
          </a:p>
          <a:p>
            <a:pPr lvl="1"/>
            <a:r>
              <a:rPr kumimoji="1" lang="en-US" altLang="zh-CN" dirty="0"/>
              <a:t>Schedule the works, e.g., what if the jobs have dependencies? </a:t>
            </a:r>
          </a:p>
          <a:p>
            <a:pPr lvl="1"/>
            <a:r>
              <a:rPr kumimoji="1" lang="en-US" altLang="zh-CN" dirty="0"/>
              <a:t>Fault tolerance</a:t>
            </a:r>
          </a:p>
          <a:p>
            <a:pPr lvl="1"/>
            <a:r>
              <a:rPr kumimoji="1" lang="en-US" altLang="zh-CN" dirty="0"/>
              <a:t>Network communication is much slower than local memory accesses </a:t>
            </a:r>
          </a:p>
        </p:txBody>
      </p:sp>
      <p:sp>
        <p:nvSpPr>
          <p:cNvPr id="4" name="灯片编号占位符 3">
            <a:extLst>
              <a:ext uri="{FF2B5EF4-FFF2-40B4-BE49-F238E27FC236}">
                <a16:creationId xmlns:a16="http://schemas.microsoft.com/office/drawing/2014/main" id="{01422A99-8CD1-3F24-FBA7-288E42E34EDF}"/>
              </a:ext>
            </a:extLst>
          </p:cNvPr>
          <p:cNvSpPr>
            <a:spLocks noGrp="1"/>
          </p:cNvSpPr>
          <p:nvPr>
            <p:ph type="sldNum" sz="quarter" idx="12"/>
          </p:nvPr>
        </p:nvSpPr>
        <p:spPr/>
        <p:txBody>
          <a:bodyPr/>
          <a:lstStyle/>
          <a:p>
            <a:fld id="{ADE361C3-C043-4A6E-BDCE-8DA1E7D90A3B}" type="slidenum">
              <a:rPr lang="zh-CN" altLang="en-US" smtClean="0"/>
              <a:pPr/>
              <a:t>32</a:t>
            </a:fld>
            <a:endParaRPr lang="zh-CN" altLang="en-US" dirty="0"/>
          </a:p>
        </p:txBody>
      </p:sp>
      <p:pic>
        <p:nvPicPr>
          <p:cNvPr id="5" name="Picture 5">
            <a:extLst>
              <a:ext uri="{FF2B5EF4-FFF2-40B4-BE49-F238E27FC236}">
                <a16:creationId xmlns:a16="http://schemas.microsoft.com/office/drawing/2014/main" id="{E5B952C9-E50B-F847-9A2A-7882D80B6978}"/>
              </a:ext>
            </a:extLst>
          </p:cNvPr>
          <p:cNvPicPr>
            <a:picLocks noChangeAspect="1"/>
          </p:cNvPicPr>
          <p:nvPr/>
        </p:nvPicPr>
        <p:blipFill>
          <a:blip r:embed="rId2"/>
          <a:stretch>
            <a:fillRect/>
          </a:stretch>
        </p:blipFill>
        <p:spPr>
          <a:xfrm>
            <a:off x="7020272" y="3657017"/>
            <a:ext cx="1944216" cy="1944216"/>
          </a:xfrm>
          <a:prstGeom prst="rect">
            <a:avLst/>
          </a:prstGeom>
        </p:spPr>
      </p:pic>
    </p:spTree>
    <p:extLst>
      <p:ext uri="{BB962C8B-B14F-4D97-AF65-F5344CB8AC3E}">
        <p14:creationId xmlns:p14="http://schemas.microsoft.com/office/powerpoint/2010/main" val="135278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38D7FF-D939-FACE-3B39-7E6C07234890}"/>
              </a:ext>
            </a:extLst>
          </p:cNvPr>
          <p:cNvSpPr>
            <a:spLocks noGrp="1"/>
          </p:cNvSpPr>
          <p:nvPr>
            <p:ph type="title"/>
          </p:nvPr>
        </p:nvSpPr>
        <p:spPr>
          <a:xfrm>
            <a:off x="457200" y="228866"/>
            <a:ext cx="8939336" cy="900442"/>
          </a:xfrm>
        </p:spPr>
        <p:txBody>
          <a:bodyPr/>
          <a:lstStyle/>
          <a:p>
            <a:r>
              <a:rPr kumimoji="1" lang="en-US" altLang="zh-CN" dirty="0"/>
              <a:t>Use distributed computing frameworks </a:t>
            </a:r>
            <a:r>
              <a:rPr kumimoji="1" lang="en-US" altLang="zh-CN" b="0" dirty="0"/>
              <a:t>for complex queries</a:t>
            </a:r>
            <a:endParaRPr kumimoji="1" lang="zh-CN" altLang="en-US" dirty="0"/>
          </a:p>
        </p:txBody>
      </p:sp>
      <p:sp>
        <p:nvSpPr>
          <p:cNvPr id="3" name="内容占位符 2">
            <a:extLst>
              <a:ext uri="{FF2B5EF4-FFF2-40B4-BE49-F238E27FC236}">
                <a16:creationId xmlns:a16="http://schemas.microsoft.com/office/drawing/2014/main" id="{E4289E03-03A3-2811-1B72-54F9C143659B}"/>
              </a:ext>
            </a:extLst>
          </p:cNvPr>
          <p:cNvSpPr>
            <a:spLocks noGrp="1"/>
          </p:cNvSpPr>
          <p:nvPr>
            <p:ph idx="1"/>
          </p:nvPr>
        </p:nvSpPr>
        <p:spPr>
          <a:xfrm>
            <a:off x="457200" y="1129308"/>
            <a:ext cx="8229600" cy="4356826"/>
          </a:xfrm>
        </p:spPr>
        <p:txBody>
          <a:bodyPr/>
          <a:lstStyle/>
          <a:p>
            <a:r>
              <a:rPr kumimoji="1" lang="en-US" altLang="zh-CN" dirty="0"/>
              <a:t>Each fits a common application scenario </a:t>
            </a:r>
          </a:p>
          <a:p>
            <a:pPr lvl="1"/>
            <a:r>
              <a:rPr kumimoji="1" lang="en-US" altLang="zh-CN" dirty="0"/>
              <a:t>One sit (typically) does not fit all! </a:t>
            </a:r>
          </a:p>
          <a:p>
            <a:r>
              <a:rPr kumimoji="1" lang="en-US" altLang="zh-CN" dirty="0"/>
              <a:t>Batch processing system </a:t>
            </a:r>
          </a:p>
          <a:p>
            <a:pPr lvl="1"/>
            <a:r>
              <a:rPr kumimoji="1" lang="en-US" altLang="zh-CN" dirty="0"/>
              <a:t>Spark, Hadoop, etc.</a:t>
            </a:r>
          </a:p>
          <a:p>
            <a:r>
              <a:rPr kumimoji="1" lang="en-US" altLang="zh-CN" dirty="0"/>
              <a:t>Graph processing system</a:t>
            </a:r>
          </a:p>
          <a:p>
            <a:pPr lvl="1"/>
            <a:r>
              <a:rPr kumimoji="1" lang="en-US" altLang="zh-CN" dirty="0" err="1"/>
              <a:t>GraphLab</a:t>
            </a:r>
            <a:r>
              <a:rPr kumimoji="1" lang="en-US" altLang="zh-CN" dirty="0"/>
              <a:t>, etc. </a:t>
            </a:r>
          </a:p>
          <a:p>
            <a:r>
              <a:rPr kumimoji="1" lang="en-US" altLang="zh-CN" dirty="0"/>
              <a:t>Machine learning system</a:t>
            </a:r>
          </a:p>
          <a:p>
            <a:pPr lvl="1"/>
            <a:r>
              <a:rPr kumimoji="1" lang="en-US" altLang="zh-CN" dirty="0"/>
              <a:t>TensorFlow, </a:t>
            </a:r>
            <a:r>
              <a:rPr kumimoji="1" lang="en-US" altLang="zh-CN" dirty="0" err="1"/>
              <a:t>Pytorch</a:t>
            </a:r>
            <a:r>
              <a:rPr kumimoji="1" lang="en-US" altLang="zh-CN" dirty="0"/>
              <a:t>, etc. </a:t>
            </a:r>
          </a:p>
          <a:p>
            <a:r>
              <a:rPr kumimoji="1" lang="en-US" altLang="zh-CN" dirty="0"/>
              <a:t>Note that we can also use one for another </a:t>
            </a:r>
          </a:p>
          <a:p>
            <a:pPr lvl="1"/>
            <a:r>
              <a:rPr kumimoji="1" lang="en-US" altLang="zh-CN" dirty="0"/>
              <a:t>At the cost of programming effort and performance </a:t>
            </a:r>
          </a:p>
          <a:p>
            <a:endParaRPr kumimoji="1" lang="zh-CN" altLang="en-US" dirty="0"/>
          </a:p>
        </p:txBody>
      </p:sp>
      <p:sp>
        <p:nvSpPr>
          <p:cNvPr id="4" name="灯片编号占位符 3">
            <a:extLst>
              <a:ext uri="{FF2B5EF4-FFF2-40B4-BE49-F238E27FC236}">
                <a16:creationId xmlns:a16="http://schemas.microsoft.com/office/drawing/2014/main" id="{83E85309-C8E0-2FCA-A8B5-1E0C3AA145CC}"/>
              </a:ext>
            </a:extLst>
          </p:cNvPr>
          <p:cNvSpPr>
            <a:spLocks noGrp="1"/>
          </p:cNvSpPr>
          <p:nvPr>
            <p:ph type="sldNum" sz="quarter" idx="12"/>
          </p:nvPr>
        </p:nvSpPr>
        <p:spPr/>
        <p:txBody>
          <a:bodyPr/>
          <a:lstStyle/>
          <a:p>
            <a:fld id="{ADE361C3-C043-4A6E-BDCE-8DA1E7D90A3B}" type="slidenum">
              <a:rPr lang="zh-CN" altLang="en-US" smtClean="0"/>
              <a:t>33</a:t>
            </a:fld>
            <a:endParaRPr lang="zh-CN" altLang="en-US"/>
          </a:p>
        </p:txBody>
      </p:sp>
      <p:pic>
        <p:nvPicPr>
          <p:cNvPr id="5" name="Picture 2" descr="Apache Spark - Wikipedia">
            <a:extLst>
              <a:ext uri="{FF2B5EF4-FFF2-40B4-BE49-F238E27FC236}">
                <a16:creationId xmlns:a16="http://schemas.microsoft.com/office/drawing/2014/main" id="{208A2FBA-DD48-7925-EA9B-199B3EAB02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0459" y="3014964"/>
            <a:ext cx="2125216" cy="11034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pache Hadoop Consulting &amp; Fully Managed Services | Digitalis">
            <a:extLst>
              <a:ext uri="{FF2B5EF4-FFF2-40B4-BE49-F238E27FC236}">
                <a16:creationId xmlns:a16="http://schemas.microsoft.com/office/drawing/2014/main" id="{966D5042-67FE-73E1-EEC5-DB7382C71E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2125" y="1985325"/>
            <a:ext cx="2398544" cy="13602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GraphLab: Big Data Analytics Scaled From Inspiration to Production | AWS  Startups Blog">
            <a:extLst>
              <a:ext uri="{FF2B5EF4-FFF2-40B4-BE49-F238E27FC236}">
                <a16:creationId xmlns:a16="http://schemas.microsoft.com/office/drawing/2014/main" id="{79BFD608-09D3-2DFD-68B3-C13CF8A7A7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4971" y="1161385"/>
            <a:ext cx="1539908" cy="10842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TensorFlow">
            <a:extLst>
              <a:ext uri="{FF2B5EF4-FFF2-40B4-BE49-F238E27FC236}">
                <a16:creationId xmlns:a16="http://schemas.microsoft.com/office/drawing/2014/main" id="{1F0A6F80-C3A4-A5EF-78DC-672DE766E3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4175" y="4120196"/>
            <a:ext cx="2661500" cy="1490439"/>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a:extLst>
              <a:ext uri="{FF2B5EF4-FFF2-40B4-BE49-F238E27FC236}">
                <a16:creationId xmlns:a16="http://schemas.microsoft.com/office/drawing/2014/main" id="{D5E986D5-16AD-C6C6-F9AB-90AA71993EF4}"/>
              </a:ext>
            </a:extLst>
          </p:cNvPr>
          <p:cNvSpPr/>
          <p:nvPr/>
        </p:nvSpPr>
        <p:spPr>
          <a:xfrm>
            <a:off x="323528" y="1929856"/>
            <a:ext cx="4248472" cy="900442"/>
          </a:xfrm>
          <a:prstGeom prst="rect">
            <a:avLst/>
          </a:prstGeom>
          <a:noFill/>
          <a:ln w="127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文本框 10">
            <a:extLst>
              <a:ext uri="{FF2B5EF4-FFF2-40B4-BE49-F238E27FC236}">
                <a16:creationId xmlns:a16="http://schemas.microsoft.com/office/drawing/2014/main" id="{8E43B394-BEA4-898D-A71F-2FD4912A7A81}"/>
              </a:ext>
            </a:extLst>
          </p:cNvPr>
          <p:cNvSpPr txBox="1"/>
          <p:nvPr/>
        </p:nvSpPr>
        <p:spPr>
          <a:xfrm>
            <a:off x="3680447" y="2645632"/>
            <a:ext cx="2021981" cy="369332"/>
          </a:xfrm>
          <a:prstGeom prst="rect">
            <a:avLst/>
          </a:prstGeom>
          <a:solidFill>
            <a:schemeClr val="bg1"/>
          </a:solidFill>
        </p:spPr>
        <p:txBody>
          <a:bodyPr wrap="square">
            <a:spAutoFit/>
          </a:bodyPr>
          <a:lstStyle/>
          <a:p>
            <a:r>
              <a:rPr kumimoji="1" lang="en-US" altLang="zh-CN" dirty="0">
                <a:solidFill>
                  <a:srgbClr val="C00000"/>
                </a:solidFill>
              </a:rPr>
              <a:t>Today’s focus</a:t>
            </a:r>
            <a:endParaRPr lang="zh-CN" altLang="en-US" dirty="0">
              <a:solidFill>
                <a:srgbClr val="C00000"/>
              </a:solidFill>
            </a:endParaRPr>
          </a:p>
        </p:txBody>
      </p:sp>
    </p:spTree>
    <p:extLst>
      <p:ext uri="{BB962C8B-B14F-4D97-AF65-F5344CB8AC3E}">
        <p14:creationId xmlns:p14="http://schemas.microsoft.com/office/powerpoint/2010/main" val="24766171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1F2047-1AC4-3647-BE0A-24124357F629}"/>
              </a:ext>
            </a:extLst>
          </p:cNvPr>
          <p:cNvSpPr>
            <a:spLocks noGrp="1"/>
          </p:cNvSpPr>
          <p:nvPr>
            <p:ph type="title"/>
          </p:nvPr>
        </p:nvSpPr>
        <p:spPr/>
        <p:txBody>
          <a:bodyPr/>
          <a:lstStyle/>
          <a:p>
            <a:r>
              <a:rPr kumimoji="1" lang="en-US" altLang="zh-CN" dirty="0"/>
              <a:t>Example: batching processing</a:t>
            </a:r>
            <a:endParaRPr kumimoji="1" lang="zh-CN" altLang="en-US" dirty="0"/>
          </a:p>
        </p:txBody>
      </p:sp>
      <p:sp>
        <p:nvSpPr>
          <p:cNvPr id="3" name="内容占位符 2">
            <a:extLst>
              <a:ext uri="{FF2B5EF4-FFF2-40B4-BE49-F238E27FC236}">
                <a16:creationId xmlns:a16="http://schemas.microsoft.com/office/drawing/2014/main" id="{0AB1BB02-DEA5-B34E-9F12-F8B80F3087E0}"/>
              </a:ext>
            </a:extLst>
          </p:cNvPr>
          <p:cNvSpPr>
            <a:spLocks noGrp="1"/>
          </p:cNvSpPr>
          <p:nvPr>
            <p:ph idx="1"/>
          </p:nvPr>
        </p:nvSpPr>
        <p:spPr>
          <a:xfrm>
            <a:off x="457200" y="1129308"/>
            <a:ext cx="8229600" cy="1080120"/>
          </a:xfrm>
        </p:spPr>
        <p:txBody>
          <a:bodyPr/>
          <a:lstStyle/>
          <a:p>
            <a:r>
              <a:rPr kumimoji="1" lang="en-US" altLang="zh-CN" dirty="0"/>
              <a:t>Suppose our web server records every requests in a log file</a:t>
            </a:r>
          </a:p>
          <a:p>
            <a:pPr lvl="1"/>
            <a:r>
              <a:rPr kumimoji="1" lang="en-US" altLang="zh-CN" dirty="0"/>
              <a:t>E.g., using </a:t>
            </a:r>
            <a:r>
              <a:rPr kumimoji="1" lang="en-US" altLang="zh-CN" dirty="0" err="1"/>
              <a:t>nginx</a:t>
            </a:r>
            <a:r>
              <a:rPr kumimoji="1" lang="en-US" altLang="zh-CN" dirty="0"/>
              <a:t> log format, a log record looks</a:t>
            </a:r>
            <a:r>
              <a:rPr kumimoji="1" lang="zh-CN" altLang="en-US" dirty="0"/>
              <a:t> </a:t>
            </a:r>
            <a:r>
              <a:rPr kumimoji="1" lang="en-US" altLang="zh-CN" dirty="0"/>
              <a:t>like</a:t>
            </a:r>
            <a:r>
              <a:rPr kumimoji="1" lang="zh-CN" altLang="en-US" dirty="0"/>
              <a:t> </a:t>
            </a:r>
            <a:r>
              <a:rPr kumimoji="1" lang="en-US" altLang="zh-CN" dirty="0"/>
              <a:t>this: </a:t>
            </a:r>
            <a:endParaRPr kumimoji="1" lang="zh-CN" altLang="en-US" dirty="0"/>
          </a:p>
        </p:txBody>
      </p:sp>
      <p:sp>
        <p:nvSpPr>
          <p:cNvPr id="4" name="灯片编号占位符 3">
            <a:extLst>
              <a:ext uri="{FF2B5EF4-FFF2-40B4-BE49-F238E27FC236}">
                <a16:creationId xmlns:a16="http://schemas.microsoft.com/office/drawing/2014/main" id="{8D967E31-70A8-0143-9A17-204724E6A70F}"/>
              </a:ext>
            </a:extLst>
          </p:cNvPr>
          <p:cNvSpPr>
            <a:spLocks noGrp="1"/>
          </p:cNvSpPr>
          <p:nvPr>
            <p:ph type="sldNum" sz="quarter" idx="12"/>
          </p:nvPr>
        </p:nvSpPr>
        <p:spPr/>
        <p:txBody>
          <a:bodyPr/>
          <a:lstStyle/>
          <a:p>
            <a:fld id="{ADE361C3-C043-4A6E-BDCE-8DA1E7D90A3B}" type="slidenum">
              <a:rPr lang="zh-CN" altLang="en-US" smtClean="0"/>
              <a:t>34</a:t>
            </a:fld>
            <a:endParaRPr lang="zh-CN" altLang="en-US"/>
          </a:p>
        </p:txBody>
      </p:sp>
      <p:sp>
        <p:nvSpPr>
          <p:cNvPr id="5" name="矩形 4">
            <a:extLst>
              <a:ext uri="{FF2B5EF4-FFF2-40B4-BE49-F238E27FC236}">
                <a16:creationId xmlns:a16="http://schemas.microsoft.com/office/drawing/2014/main" id="{04F49532-5CA9-4B46-B898-1E11B5C6CF25}"/>
              </a:ext>
            </a:extLst>
          </p:cNvPr>
          <p:cNvSpPr/>
          <p:nvPr/>
        </p:nvSpPr>
        <p:spPr>
          <a:xfrm>
            <a:off x="389509" y="2029750"/>
            <a:ext cx="8507858" cy="1477328"/>
          </a:xfrm>
          <a:prstGeom prst="rect">
            <a:avLst/>
          </a:prstGeom>
          <a:ln>
            <a:solidFill>
              <a:schemeClr val="tx1"/>
            </a:solidFill>
          </a:ln>
        </p:spPr>
        <p:txBody>
          <a:bodyPr wrap="square">
            <a:spAutoFit/>
          </a:bodyPr>
          <a:lstStyle/>
          <a:p>
            <a:r>
              <a:rPr lang="en" altLang="zh-CN" dirty="0">
                <a:latin typeface="Consolas" panose="020B0609020204030204" pitchFamily="49" charset="0"/>
                <a:cs typeface="Consolas" panose="020B0609020204030204" pitchFamily="49" charset="0"/>
              </a:rPr>
              <a:t>216.58.210.78 - - [27/Feb/2015:17:55:11 +0000]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"GET /</a:t>
            </a:r>
            <a:r>
              <a:rPr lang="en" altLang="zh-CN" dirty="0" err="1">
                <a:latin typeface="Consolas" panose="020B0609020204030204" pitchFamily="49" charset="0"/>
                <a:cs typeface="Consolas" panose="020B0609020204030204" pitchFamily="49" charset="0"/>
              </a:rPr>
              <a:t>css</a:t>
            </a:r>
            <a:r>
              <a:rPr lang="en" altLang="zh-CN" dirty="0">
                <a:latin typeface="Consolas" panose="020B0609020204030204" pitchFamily="49" charset="0"/>
                <a:cs typeface="Consolas" panose="020B0609020204030204" pitchFamily="49" charset="0"/>
              </a:rPr>
              <a:t>/</a:t>
            </a:r>
            <a:r>
              <a:rPr lang="en" altLang="zh-CN" dirty="0" err="1">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HTTP/1.1" 200 3377 "http://</a:t>
            </a:r>
            <a:r>
              <a:rPr lang="en" altLang="zh-CN" dirty="0" err="1">
                <a:latin typeface="Consolas" panose="020B0609020204030204" pitchFamily="49" charset="0"/>
                <a:cs typeface="Consolas" panose="020B0609020204030204" pitchFamily="49" charset="0"/>
              </a:rPr>
              <a:t>martin.kleppmann.com</a:t>
            </a:r>
            <a:r>
              <a:rPr lang="en" altLang="zh-CN" dirty="0">
                <a:latin typeface="Consolas" panose="020B0609020204030204" pitchFamily="49" charset="0"/>
                <a:cs typeface="Consolas" panose="020B0609020204030204" pitchFamily="49" charset="0"/>
              </a:rPr>
              <a:t>/"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"Mozilla/5.0 (Macintosh; Intel Mac OS X 10_9_5) </a:t>
            </a:r>
            <a:r>
              <a:rPr lang="en" altLang="zh-CN" dirty="0" err="1">
                <a:latin typeface="Consolas" panose="020B0609020204030204" pitchFamily="49" charset="0"/>
                <a:cs typeface="Consolas" panose="020B0609020204030204" pitchFamily="49" charset="0"/>
              </a:rPr>
              <a:t>AppleWebKit</a:t>
            </a:r>
            <a:r>
              <a:rPr lang="en" altLang="zh-CN" dirty="0">
                <a:latin typeface="Consolas" panose="020B0609020204030204" pitchFamily="49" charset="0"/>
                <a:cs typeface="Consolas" panose="020B0609020204030204" pitchFamily="49" charset="0"/>
              </a:rPr>
              <a:t>/537.36 (KHTML, like Gecko) Chrome/40.0.2214.115 Safari/537.36" </a:t>
            </a:r>
          </a:p>
        </p:txBody>
      </p:sp>
      <p:sp>
        <p:nvSpPr>
          <p:cNvPr id="6" name="内容占位符 2">
            <a:extLst>
              <a:ext uri="{FF2B5EF4-FFF2-40B4-BE49-F238E27FC236}">
                <a16:creationId xmlns:a16="http://schemas.microsoft.com/office/drawing/2014/main" id="{7DDCA8AD-6184-5849-824E-DD739E7FA5CA}"/>
              </a:ext>
            </a:extLst>
          </p:cNvPr>
          <p:cNvSpPr txBox="1">
            <a:spLocks/>
          </p:cNvSpPr>
          <p:nvPr/>
        </p:nvSpPr>
        <p:spPr>
          <a:xfrm>
            <a:off x="457200" y="3712785"/>
            <a:ext cx="8229600" cy="1888447"/>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ea"/>
                <a:ea typeface="+mn-ea"/>
                <a:cs typeface="PingFang SC Bold" panose="020B0400000000000000"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ea"/>
                <a:ea typeface="+mn-ea"/>
                <a:cs typeface="PingFang SC" panose="020B0400000000000000"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Abstract format: </a:t>
            </a:r>
            <a:r>
              <a:rPr lang="en" altLang="zh-CN" b="0" dirty="0">
                <a:latin typeface="Consolas" panose="020B0609020204030204" pitchFamily="49" charset="0"/>
                <a:cs typeface="Consolas" panose="020B0609020204030204" pitchFamily="49" charset="0"/>
              </a:rPr>
              <a:t>$</a:t>
            </a:r>
            <a:r>
              <a:rPr lang="en" altLang="zh-CN" b="0" dirty="0" err="1">
                <a:latin typeface="Consolas" panose="020B0609020204030204" pitchFamily="49" charset="0"/>
                <a:cs typeface="Consolas" panose="020B0609020204030204" pitchFamily="49" charset="0"/>
              </a:rPr>
              <a:t>remote_addr</a:t>
            </a:r>
            <a:r>
              <a:rPr lang="en" altLang="zh-CN" b="0" dirty="0">
                <a:latin typeface="Consolas" panose="020B0609020204030204" pitchFamily="49" charset="0"/>
                <a:cs typeface="Consolas" panose="020B0609020204030204" pitchFamily="49" charset="0"/>
              </a:rPr>
              <a:t> - $</a:t>
            </a:r>
            <a:r>
              <a:rPr lang="en" altLang="zh-CN" b="0" dirty="0" err="1">
                <a:latin typeface="Consolas" panose="020B0609020204030204" pitchFamily="49" charset="0"/>
                <a:cs typeface="Consolas" panose="020B0609020204030204" pitchFamily="49" charset="0"/>
              </a:rPr>
              <a:t>remote_user</a:t>
            </a:r>
            <a:r>
              <a:rPr lang="en" altLang="zh-CN" b="0" dirty="0">
                <a:latin typeface="Consolas" panose="020B0609020204030204" pitchFamily="49" charset="0"/>
                <a:cs typeface="Consolas" panose="020B0609020204030204" pitchFamily="49" charset="0"/>
              </a:rPr>
              <a:t> [$</a:t>
            </a:r>
            <a:r>
              <a:rPr lang="en" altLang="zh-CN" b="0" dirty="0" err="1">
                <a:latin typeface="Consolas" panose="020B0609020204030204" pitchFamily="49" charset="0"/>
                <a:cs typeface="Consolas" panose="020B0609020204030204" pitchFamily="49" charset="0"/>
              </a:rPr>
              <a:t>time_local</a:t>
            </a:r>
            <a:r>
              <a:rPr lang="en" altLang="zh-CN" b="0" dirty="0">
                <a:latin typeface="Consolas" panose="020B0609020204030204" pitchFamily="49" charset="0"/>
                <a:cs typeface="Consolas" panose="020B0609020204030204" pitchFamily="49" charset="0"/>
              </a:rPr>
              <a:t>] "$request" $status $</a:t>
            </a:r>
            <a:r>
              <a:rPr lang="en" altLang="zh-CN" b="0" dirty="0" err="1">
                <a:latin typeface="Consolas" panose="020B0609020204030204" pitchFamily="49" charset="0"/>
                <a:cs typeface="Consolas" panose="020B0609020204030204" pitchFamily="49" charset="0"/>
              </a:rPr>
              <a:t>body_bytes_sent</a:t>
            </a:r>
            <a:r>
              <a:rPr lang="en" altLang="zh-CN" b="0" dirty="0">
                <a:latin typeface="Consolas" panose="020B0609020204030204" pitchFamily="49" charset="0"/>
                <a:cs typeface="Consolas" panose="020B0609020204030204" pitchFamily="49" charset="0"/>
              </a:rPr>
              <a:t> </a:t>
            </a:r>
            <a:br>
              <a:rPr lang="en" altLang="zh-CN" b="0" dirty="0">
                <a:latin typeface="Consolas" panose="020B0609020204030204" pitchFamily="49" charset="0"/>
                <a:cs typeface="Consolas" panose="020B0609020204030204" pitchFamily="49" charset="0"/>
              </a:rPr>
            </a:br>
            <a:r>
              <a:rPr lang="en" altLang="zh-CN" b="0" dirty="0">
                <a:latin typeface="Consolas" panose="020B0609020204030204" pitchFamily="49" charset="0"/>
                <a:cs typeface="Consolas" panose="020B0609020204030204" pitchFamily="49" charset="0"/>
              </a:rPr>
              <a:t>"$</a:t>
            </a:r>
            <a:r>
              <a:rPr lang="en" altLang="zh-CN" b="0" dirty="0" err="1">
                <a:latin typeface="Consolas" panose="020B0609020204030204" pitchFamily="49" charset="0"/>
                <a:cs typeface="Consolas" panose="020B0609020204030204" pitchFamily="49" charset="0"/>
              </a:rPr>
              <a:t>http_referer</a:t>
            </a:r>
            <a:r>
              <a:rPr lang="en" altLang="zh-CN" b="0" dirty="0">
                <a:latin typeface="Consolas" panose="020B0609020204030204" pitchFamily="49" charset="0"/>
                <a:cs typeface="Consolas" panose="020B0609020204030204" pitchFamily="49" charset="0"/>
              </a:rPr>
              <a:t>" "$</a:t>
            </a:r>
            <a:r>
              <a:rPr lang="en" altLang="zh-CN" b="0" dirty="0" err="1">
                <a:latin typeface="Consolas" panose="020B0609020204030204" pitchFamily="49" charset="0"/>
                <a:cs typeface="Consolas" panose="020B0609020204030204" pitchFamily="49" charset="0"/>
              </a:rPr>
              <a:t>http_user_agent</a:t>
            </a:r>
            <a:r>
              <a:rPr lang="en" altLang="zh-CN" b="0" dirty="0">
                <a:latin typeface="Consolas" panose="020B0609020204030204" pitchFamily="49" charset="0"/>
                <a:cs typeface="Consolas" panose="020B0609020204030204" pitchFamily="49" charset="0"/>
              </a:rPr>
              <a:t>" </a:t>
            </a:r>
          </a:p>
          <a:p>
            <a:pPr lvl="1"/>
            <a:r>
              <a:rPr lang="en-US" altLang="zh-CN" b="1" dirty="0">
                <a:solidFill>
                  <a:srgbClr val="C00000"/>
                </a:solidFill>
                <a:latin typeface="+mn-lt"/>
              </a:rPr>
              <a:t>Task (simple log analysis)</a:t>
            </a:r>
            <a:r>
              <a:rPr lang="en-US" altLang="zh-CN" b="0" dirty="0">
                <a:latin typeface="+mn-lt"/>
              </a:rPr>
              <a:t>: how to</a:t>
            </a:r>
            <a:r>
              <a:rPr lang="zh-CN" altLang="en-US" b="0" dirty="0">
                <a:latin typeface="+mn-lt"/>
              </a:rPr>
              <a:t> </a:t>
            </a:r>
            <a:r>
              <a:rPr lang="en-US" altLang="zh-CN" dirty="0"/>
              <a:t>find top</a:t>
            </a:r>
            <a:r>
              <a:rPr lang="zh-CN" altLang="en-US" dirty="0"/>
              <a:t> </a:t>
            </a:r>
            <a:r>
              <a:rPr lang="en-US" altLang="zh-CN" dirty="0"/>
              <a:t>five popular pages?</a:t>
            </a:r>
          </a:p>
          <a:p>
            <a:pPr lvl="1"/>
            <a:endParaRPr lang="en" altLang="zh-CN" b="0" dirty="0">
              <a:latin typeface="+mn-lt"/>
            </a:endParaRPr>
          </a:p>
          <a:p>
            <a:endParaRPr kumimoji="1" lang="zh-CN" altLang="en-US" dirty="0"/>
          </a:p>
        </p:txBody>
      </p:sp>
      <p:pic>
        <p:nvPicPr>
          <p:cNvPr id="7" name="图片 6">
            <a:extLst>
              <a:ext uri="{FF2B5EF4-FFF2-40B4-BE49-F238E27FC236}">
                <a16:creationId xmlns:a16="http://schemas.microsoft.com/office/drawing/2014/main" id="{87C18DD5-0927-9C4F-A4C5-E0672F37C27B}"/>
              </a:ext>
            </a:extLst>
          </p:cNvPr>
          <p:cNvPicPr>
            <a:picLocks noChangeAspect="1"/>
          </p:cNvPicPr>
          <p:nvPr/>
        </p:nvPicPr>
        <p:blipFill>
          <a:blip r:embed="rId3"/>
          <a:stretch>
            <a:fillRect/>
          </a:stretch>
        </p:blipFill>
        <p:spPr>
          <a:xfrm>
            <a:off x="8425271" y="3107619"/>
            <a:ext cx="658440" cy="658440"/>
          </a:xfrm>
          <a:prstGeom prst="rect">
            <a:avLst/>
          </a:prstGeom>
          <a:solidFill>
            <a:schemeClr val="bg1"/>
          </a:solidFill>
        </p:spPr>
      </p:pic>
    </p:spTree>
    <p:extLst>
      <p:ext uri="{BB962C8B-B14F-4D97-AF65-F5344CB8AC3E}">
        <p14:creationId xmlns:p14="http://schemas.microsoft.com/office/powerpoint/2010/main" val="27443801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CC331-5D17-1049-A413-A111EA8120D8}"/>
              </a:ext>
            </a:extLst>
          </p:cNvPr>
          <p:cNvSpPr>
            <a:spLocks noGrp="1"/>
          </p:cNvSpPr>
          <p:nvPr>
            <p:ph type="title"/>
          </p:nvPr>
        </p:nvSpPr>
        <p:spPr/>
        <p:txBody>
          <a:bodyPr/>
          <a:lstStyle/>
          <a:p>
            <a:r>
              <a:rPr kumimoji="1" lang="en-US" altLang="zh-CN" dirty="0"/>
              <a:t>Old days:</a:t>
            </a:r>
            <a:r>
              <a:rPr kumimoji="1" lang="zh-CN" altLang="en-US" dirty="0"/>
              <a:t> </a:t>
            </a:r>
            <a:r>
              <a:rPr kumimoji="1" lang="en-US" altLang="zh-CN" dirty="0"/>
              <a:t>using command line to process the log </a:t>
            </a:r>
            <a:endParaRPr kumimoji="1" lang="zh-CN" altLang="en-US" dirty="0"/>
          </a:p>
        </p:txBody>
      </p:sp>
      <p:sp>
        <p:nvSpPr>
          <p:cNvPr id="3" name="内容占位符 2">
            <a:extLst>
              <a:ext uri="{FF2B5EF4-FFF2-40B4-BE49-F238E27FC236}">
                <a16:creationId xmlns:a16="http://schemas.microsoft.com/office/drawing/2014/main" id="{4692DB24-F9E0-044B-834C-3DA344270275}"/>
              </a:ext>
            </a:extLst>
          </p:cNvPr>
          <p:cNvSpPr>
            <a:spLocks noGrp="1"/>
          </p:cNvSpPr>
          <p:nvPr>
            <p:ph idx="1"/>
          </p:nvPr>
        </p:nvSpPr>
        <p:spPr>
          <a:xfrm>
            <a:off x="457200" y="2929508"/>
            <a:ext cx="8229600" cy="2227262"/>
          </a:xfrm>
        </p:spPr>
        <p:txBody>
          <a:bodyPr/>
          <a:lstStyle/>
          <a:p>
            <a:r>
              <a:rPr lang="en-US" altLang="zh-CN" b="0" dirty="0"/>
              <a:t>Find top</a:t>
            </a:r>
            <a:r>
              <a:rPr lang="zh-CN" altLang="en-US" b="0" dirty="0"/>
              <a:t> </a:t>
            </a:r>
            <a:r>
              <a:rPr lang="en-US" altLang="zh-CN" b="0" dirty="0"/>
              <a:t>five most</a:t>
            </a:r>
            <a:r>
              <a:rPr lang="zh-CN" altLang="en-US" b="0" dirty="0"/>
              <a:t> </a:t>
            </a:r>
            <a:r>
              <a:rPr lang="en-US" altLang="zh-CN" b="0" dirty="0"/>
              <a:t>popular pages w/ command line tools</a:t>
            </a:r>
            <a:endParaRPr kumimoji="1" lang="zh-CN" altLang="en-US" dirty="0"/>
          </a:p>
        </p:txBody>
      </p:sp>
      <p:sp>
        <p:nvSpPr>
          <p:cNvPr id="4" name="灯片编号占位符 3">
            <a:extLst>
              <a:ext uri="{FF2B5EF4-FFF2-40B4-BE49-F238E27FC236}">
                <a16:creationId xmlns:a16="http://schemas.microsoft.com/office/drawing/2014/main" id="{716A5BD2-23E9-CE48-8EE6-7F0FBB9B886E}"/>
              </a:ext>
            </a:extLst>
          </p:cNvPr>
          <p:cNvSpPr>
            <a:spLocks noGrp="1"/>
          </p:cNvSpPr>
          <p:nvPr>
            <p:ph type="sldNum" sz="quarter" idx="12"/>
          </p:nvPr>
        </p:nvSpPr>
        <p:spPr/>
        <p:txBody>
          <a:bodyPr/>
          <a:lstStyle/>
          <a:p>
            <a:fld id="{ADE361C3-C043-4A6E-BDCE-8DA1E7D90A3B}" type="slidenum">
              <a:rPr lang="zh-CN" altLang="en-US" smtClean="0"/>
              <a:t>35</a:t>
            </a:fld>
            <a:endParaRPr lang="zh-CN" altLang="en-US"/>
          </a:p>
        </p:txBody>
      </p:sp>
      <p:sp>
        <p:nvSpPr>
          <p:cNvPr id="5" name="矩形 4">
            <a:extLst>
              <a:ext uri="{FF2B5EF4-FFF2-40B4-BE49-F238E27FC236}">
                <a16:creationId xmlns:a16="http://schemas.microsoft.com/office/drawing/2014/main" id="{0C55A8DD-20CF-A24A-8D05-DA387B922216}"/>
              </a:ext>
            </a:extLst>
          </p:cNvPr>
          <p:cNvSpPr/>
          <p:nvPr/>
        </p:nvSpPr>
        <p:spPr>
          <a:xfrm>
            <a:off x="528638" y="1129308"/>
            <a:ext cx="8229600" cy="1754326"/>
          </a:xfrm>
          <a:prstGeom prst="rect">
            <a:avLst/>
          </a:prstGeom>
          <a:ln>
            <a:solidFill>
              <a:schemeClr val="tx1"/>
            </a:solidFill>
          </a:ln>
        </p:spPr>
        <p:txBody>
          <a:bodyPr wrap="square">
            <a:spAutoFit/>
          </a:bodyPr>
          <a:lstStyle/>
          <a:p>
            <a:r>
              <a:rPr lang="en" altLang="zh-CN" dirty="0">
                <a:latin typeface="Consolas" panose="020B0609020204030204" pitchFamily="49" charset="0"/>
                <a:cs typeface="Consolas" panose="020B0609020204030204" pitchFamily="49" charset="0"/>
              </a:rPr>
              <a:t>216.58.210.78 - [27/Feb/2015:17:55:11 +0000]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"GET </a:t>
            </a:r>
            <a:r>
              <a:rPr lang="en" altLang="zh-CN" dirty="0">
                <a:highlight>
                  <a:srgbClr val="FFFF00"/>
                </a:highlight>
                <a:latin typeface="Consolas" panose="020B0609020204030204" pitchFamily="49" charset="0"/>
                <a:cs typeface="Consolas" panose="020B0609020204030204" pitchFamily="49" charset="0"/>
              </a:rPr>
              <a:t>/</a:t>
            </a:r>
            <a:r>
              <a:rPr lang="en" altLang="zh-CN" dirty="0" err="1">
                <a:highlight>
                  <a:srgbClr val="FFFF00"/>
                </a:highlight>
                <a:latin typeface="Consolas" panose="020B0609020204030204" pitchFamily="49" charset="0"/>
                <a:cs typeface="Consolas" panose="020B0609020204030204" pitchFamily="49" charset="0"/>
              </a:rPr>
              <a:t>css</a:t>
            </a:r>
            <a:r>
              <a:rPr lang="en" altLang="zh-CN" dirty="0">
                <a:highlight>
                  <a:srgbClr val="FFFF00"/>
                </a:highlight>
                <a:latin typeface="Consolas" panose="020B0609020204030204" pitchFamily="49" charset="0"/>
                <a:cs typeface="Consolas" panose="020B0609020204030204" pitchFamily="49" charset="0"/>
              </a:rPr>
              <a:t>/</a:t>
            </a:r>
            <a:r>
              <a:rPr lang="en" altLang="zh-CN" dirty="0" err="1">
                <a:highlight>
                  <a:srgbClr val="FFFF00"/>
                </a:highlight>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HTTP/1.1" 200 3377 "http://</a:t>
            </a:r>
            <a:r>
              <a:rPr lang="en" altLang="zh-CN" dirty="0" err="1">
                <a:latin typeface="Consolas" panose="020B0609020204030204" pitchFamily="49" charset="0"/>
                <a:cs typeface="Consolas" panose="020B0609020204030204" pitchFamily="49" charset="0"/>
              </a:rPr>
              <a:t>martin.kleppmann.com</a:t>
            </a:r>
            <a:r>
              <a:rPr lang="en" altLang="zh-CN" dirty="0">
                <a:latin typeface="Consolas" panose="020B0609020204030204" pitchFamily="49" charset="0"/>
                <a:cs typeface="Consolas" panose="020B0609020204030204" pitchFamily="49" charset="0"/>
              </a:rPr>
              <a:t>/"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"Mozilla/5.0 (Macintosh; Intel Mac OS X 10_9_5) </a:t>
            </a:r>
            <a:r>
              <a:rPr lang="en" altLang="zh-CN" dirty="0" err="1">
                <a:latin typeface="Consolas" panose="020B0609020204030204" pitchFamily="49" charset="0"/>
                <a:cs typeface="Consolas" panose="020B0609020204030204" pitchFamily="49" charset="0"/>
              </a:rPr>
              <a:t>AppleWebKit</a:t>
            </a:r>
            <a:r>
              <a:rPr lang="en" altLang="zh-CN" dirty="0">
                <a:latin typeface="Consolas" panose="020B0609020204030204" pitchFamily="49" charset="0"/>
                <a:cs typeface="Consolas" panose="020B0609020204030204" pitchFamily="49" charset="0"/>
              </a:rPr>
              <a:t>/537.36 (KHTML, like Gecko) Chrome/40.0.2214.115 Safari/537.36" </a:t>
            </a:r>
          </a:p>
        </p:txBody>
      </p:sp>
      <p:pic>
        <p:nvPicPr>
          <p:cNvPr id="6" name="图片 5">
            <a:extLst>
              <a:ext uri="{FF2B5EF4-FFF2-40B4-BE49-F238E27FC236}">
                <a16:creationId xmlns:a16="http://schemas.microsoft.com/office/drawing/2014/main" id="{C7453B3D-7590-4B42-B8D1-112093E13CF9}"/>
              </a:ext>
            </a:extLst>
          </p:cNvPr>
          <p:cNvPicPr>
            <a:picLocks noChangeAspect="1"/>
          </p:cNvPicPr>
          <p:nvPr/>
        </p:nvPicPr>
        <p:blipFill>
          <a:blip r:embed="rId2"/>
          <a:stretch>
            <a:fillRect/>
          </a:stretch>
        </p:blipFill>
        <p:spPr>
          <a:xfrm>
            <a:off x="1911350" y="3297144"/>
            <a:ext cx="5321300" cy="2235200"/>
          </a:xfrm>
          <a:prstGeom prst="rect">
            <a:avLst/>
          </a:prstGeom>
        </p:spPr>
      </p:pic>
      <p:pic>
        <p:nvPicPr>
          <p:cNvPr id="7" name="图片 6">
            <a:extLst>
              <a:ext uri="{FF2B5EF4-FFF2-40B4-BE49-F238E27FC236}">
                <a16:creationId xmlns:a16="http://schemas.microsoft.com/office/drawing/2014/main" id="{D7B14635-2819-7F4B-901A-6F5BEEF70240}"/>
              </a:ext>
            </a:extLst>
          </p:cNvPr>
          <p:cNvPicPr>
            <a:picLocks noChangeAspect="1"/>
          </p:cNvPicPr>
          <p:nvPr/>
        </p:nvPicPr>
        <p:blipFill>
          <a:blip r:embed="rId3"/>
          <a:stretch>
            <a:fillRect/>
          </a:stretch>
        </p:blipFill>
        <p:spPr>
          <a:xfrm>
            <a:off x="8357580" y="2199060"/>
            <a:ext cx="658440" cy="658440"/>
          </a:xfrm>
          <a:prstGeom prst="rect">
            <a:avLst/>
          </a:prstGeom>
          <a:solidFill>
            <a:schemeClr val="bg1"/>
          </a:solidFill>
        </p:spPr>
      </p:pic>
    </p:spTree>
    <p:extLst>
      <p:ext uri="{BB962C8B-B14F-4D97-AF65-F5344CB8AC3E}">
        <p14:creationId xmlns:p14="http://schemas.microsoft.com/office/powerpoint/2010/main" val="16482400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38B278-1570-4B48-87E9-BFB61A5E5874}"/>
              </a:ext>
            </a:extLst>
          </p:cNvPr>
          <p:cNvSpPr>
            <a:spLocks noGrp="1"/>
          </p:cNvSpPr>
          <p:nvPr>
            <p:ph type="title"/>
          </p:nvPr>
        </p:nvSpPr>
        <p:spPr/>
        <p:txBody>
          <a:bodyPr/>
          <a:lstStyle/>
          <a:p>
            <a:r>
              <a:rPr kumimoji="1" lang="en-US" altLang="zh-CN" dirty="0"/>
              <a:t>Does batch processing with command line tools </a:t>
            </a:r>
            <a:r>
              <a:rPr kumimoji="1" lang="en-US" altLang="zh-CN" b="1" dirty="0"/>
              <a:t>scale</a:t>
            </a:r>
            <a:r>
              <a:rPr kumimoji="1" lang="en-US" altLang="zh-CN" dirty="0"/>
              <a:t>? </a:t>
            </a:r>
            <a:endParaRPr kumimoji="1" lang="zh-CN" altLang="en-US" b="1" dirty="0"/>
          </a:p>
        </p:txBody>
      </p:sp>
      <p:sp>
        <p:nvSpPr>
          <p:cNvPr id="3" name="内容占位符 2">
            <a:extLst>
              <a:ext uri="{FF2B5EF4-FFF2-40B4-BE49-F238E27FC236}">
                <a16:creationId xmlns:a16="http://schemas.microsoft.com/office/drawing/2014/main" id="{544B8BDD-48BF-6B40-A63F-DBEC4BF2026A}"/>
              </a:ext>
            </a:extLst>
          </p:cNvPr>
          <p:cNvSpPr>
            <a:spLocks noGrp="1"/>
          </p:cNvSpPr>
          <p:nvPr>
            <p:ph idx="1"/>
          </p:nvPr>
        </p:nvSpPr>
        <p:spPr>
          <a:xfrm>
            <a:off x="457200" y="3649588"/>
            <a:ext cx="8229600" cy="1647374"/>
          </a:xfrm>
        </p:spPr>
        <p:txBody>
          <a:bodyPr/>
          <a:lstStyle/>
          <a:p>
            <a:r>
              <a:rPr kumimoji="1" lang="en-US" altLang="zh-CN" b="0" dirty="0"/>
              <a:t>Command line tools are mostly </a:t>
            </a:r>
            <a:r>
              <a:rPr kumimoji="1" lang="en-US" altLang="zh-CN" dirty="0">
                <a:solidFill>
                  <a:srgbClr val="C00000"/>
                </a:solidFill>
              </a:rPr>
              <a:t>single-threaded</a:t>
            </a:r>
            <a:r>
              <a:rPr kumimoji="1" lang="en-US" altLang="zh-CN" b="0" dirty="0"/>
              <a:t>, and </a:t>
            </a:r>
            <a:r>
              <a:rPr kumimoji="1" lang="en-US" altLang="zh-CN" dirty="0">
                <a:solidFill>
                  <a:srgbClr val="C00000"/>
                </a:solidFill>
              </a:rPr>
              <a:t>single-machine</a:t>
            </a:r>
          </a:p>
          <a:p>
            <a:pPr lvl="1"/>
            <a:r>
              <a:rPr kumimoji="1" lang="zh-CN" altLang="en-US" dirty="0"/>
              <a:t>     </a:t>
            </a:r>
            <a:r>
              <a:rPr kumimoji="1" lang="en-US" altLang="zh-CN" dirty="0"/>
              <a:t>:</a:t>
            </a:r>
            <a:r>
              <a:rPr kumimoji="1" lang="zh-CN" altLang="en-US" dirty="0"/>
              <a:t> </a:t>
            </a:r>
            <a:r>
              <a:rPr kumimoji="1" lang="en-US" altLang="zh-CN" dirty="0"/>
              <a:t>scalability is restricted by the disk capacity</a:t>
            </a:r>
          </a:p>
          <a:p>
            <a:pPr lvl="1"/>
            <a:r>
              <a:rPr kumimoji="1" lang="zh-CN" altLang="en-US" b="0" dirty="0"/>
              <a:t>     ～      </a:t>
            </a:r>
            <a:r>
              <a:rPr kumimoji="1" lang="en-US" altLang="zh-CN" b="0" dirty="0"/>
              <a:t> :</a:t>
            </a:r>
            <a:r>
              <a:rPr kumimoji="1" lang="zh-CN" altLang="en-US" b="0" dirty="0"/>
              <a:t> </a:t>
            </a:r>
            <a:r>
              <a:rPr kumimoji="1" lang="en-US" altLang="zh-CN" b="0" dirty="0"/>
              <a:t>restricted by single-thread computing power</a:t>
            </a:r>
          </a:p>
          <a:p>
            <a:pPr lvl="1"/>
            <a:r>
              <a:rPr kumimoji="1" lang="zh-CN" altLang="en-US" b="0" dirty="0"/>
              <a:t>     </a:t>
            </a:r>
            <a:r>
              <a:rPr kumimoji="1" lang="zh-CN" altLang="en-US" dirty="0"/>
              <a:t>～</a:t>
            </a:r>
            <a:r>
              <a:rPr kumimoji="1" lang="en-US" altLang="zh-CN" dirty="0"/>
              <a:t>   </a:t>
            </a:r>
            <a:r>
              <a:rPr kumimoji="1" lang="zh-CN" altLang="en-US" dirty="0"/>
              <a:t>   </a:t>
            </a:r>
            <a:r>
              <a:rPr kumimoji="1" lang="en-US" altLang="zh-CN" dirty="0"/>
              <a:t> :</a:t>
            </a:r>
            <a:r>
              <a:rPr kumimoji="1" lang="zh-CN" altLang="en-US" dirty="0"/>
              <a:t> </a:t>
            </a:r>
            <a:r>
              <a:rPr kumimoji="1" lang="en-US" altLang="zh-CN" dirty="0"/>
              <a:t>also</a:t>
            </a:r>
            <a:r>
              <a:rPr kumimoji="1" lang="zh-CN" altLang="en-US" dirty="0"/>
              <a:t> </a:t>
            </a:r>
            <a:r>
              <a:rPr kumimoji="1" lang="en-US" altLang="zh-CN" dirty="0"/>
              <a:t>restricted by the machine’s DRAM capacity</a:t>
            </a:r>
          </a:p>
        </p:txBody>
      </p:sp>
      <p:sp>
        <p:nvSpPr>
          <p:cNvPr id="4" name="灯片编号占位符 3">
            <a:extLst>
              <a:ext uri="{FF2B5EF4-FFF2-40B4-BE49-F238E27FC236}">
                <a16:creationId xmlns:a16="http://schemas.microsoft.com/office/drawing/2014/main" id="{9AFFAB20-CA2B-AD42-9581-6BC2EFC3F8F2}"/>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pic>
        <p:nvPicPr>
          <p:cNvPr id="5" name="图片 4">
            <a:extLst>
              <a:ext uri="{FF2B5EF4-FFF2-40B4-BE49-F238E27FC236}">
                <a16:creationId xmlns:a16="http://schemas.microsoft.com/office/drawing/2014/main" id="{BD2540BB-4CF3-234A-B7CE-5A452BF5CD14}"/>
              </a:ext>
            </a:extLst>
          </p:cNvPr>
          <p:cNvPicPr>
            <a:picLocks noChangeAspect="1"/>
          </p:cNvPicPr>
          <p:nvPr/>
        </p:nvPicPr>
        <p:blipFill>
          <a:blip r:embed="rId2"/>
          <a:stretch>
            <a:fillRect/>
          </a:stretch>
        </p:blipFill>
        <p:spPr>
          <a:xfrm>
            <a:off x="1911350" y="1129308"/>
            <a:ext cx="5321300" cy="2235200"/>
          </a:xfrm>
          <a:prstGeom prst="rect">
            <a:avLst/>
          </a:prstGeom>
          <a:ln w="19050">
            <a:solidFill>
              <a:schemeClr val="tx1"/>
            </a:solidFill>
          </a:ln>
        </p:spPr>
      </p:pic>
      <p:sp>
        <p:nvSpPr>
          <p:cNvPr id="6" name="椭圆 5">
            <a:extLst>
              <a:ext uri="{FF2B5EF4-FFF2-40B4-BE49-F238E27FC236}">
                <a16:creationId xmlns:a16="http://schemas.microsoft.com/office/drawing/2014/main" id="{7250AF7F-5BF6-B44C-B28F-ADB5B5D89B17}"/>
              </a:ext>
            </a:extLst>
          </p:cNvPr>
          <p:cNvSpPr/>
          <p:nvPr/>
        </p:nvSpPr>
        <p:spPr>
          <a:xfrm>
            <a:off x="899592" y="408163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7" name="椭圆 6">
            <a:extLst>
              <a:ext uri="{FF2B5EF4-FFF2-40B4-BE49-F238E27FC236}">
                <a16:creationId xmlns:a16="http://schemas.microsoft.com/office/drawing/2014/main" id="{BA93B1E4-6E70-2E49-81EC-27345446F352}"/>
              </a:ext>
            </a:extLst>
          </p:cNvPr>
          <p:cNvSpPr/>
          <p:nvPr/>
        </p:nvSpPr>
        <p:spPr>
          <a:xfrm>
            <a:off x="903875" y="4473275"/>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8" name="椭圆 7">
            <a:extLst>
              <a:ext uri="{FF2B5EF4-FFF2-40B4-BE49-F238E27FC236}">
                <a16:creationId xmlns:a16="http://schemas.microsoft.com/office/drawing/2014/main" id="{90DB9CBD-0F4A-2947-9EA7-8FDCCBE1A1D5}"/>
              </a:ext>
            </a:extLst>
          </p:cNvPr>
          <p:cNvSpPr/>
          <p:nvPr/>
        </p:nvSpPr>
        <p:spPr>
          <a:xfrm>
            <a:off x="1547664" y="4473275"/>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9" name="椭圆 8">
            <a:extLst>
              <a:ext uri="{FF2B5EF4-FFF2-40B4-BE49-F238E27FC236}">
                <a16:creationId xmlns:a16="http://schemas.microsoft.com/office/drawing/2014/main" id="{05BDF662-4FBF-604E-835A-4B2CB14C5C1B}"/>
              </a:ext>
            </a:extLst>
          </p:cNvPr>
          <p:cNvSpPr/>
          <p:nvPr/>
        </p:nvSpPr>
        <p:spPr>
          <a:xfrm>
            <a:off x="903875" y="485994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10" name="椭圆 9">
            <a:extLst>
              <a:ext uri="{FF2B5EF4-FFF2-40B4-BE49-F238E27FC236}">
                <a16:creationId xmlns:a16="http://schemas.microsoft.com/office/drawing/2014/main" id="{B4F182F4-12FE-434B-B8DB-57D84AB95E67}"/>
              </a:ext>
            </a:extLst>
          </p:cNvPr>
          <p:cNvSpPr/>
          <p:nvPr/>
        </p:nvSpPr>
        <p:spPr>
          <a:xfrm>
            <a:off x="1547664" y="485994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12" name="矩形 11">
            <a:extLst>
              <a:ext uri="{FF2B5EF4-FFF2-40B4-BE49-F238E27FC236}">
                <a16:creationId xmlns:a16="http://schemas.microsoft.com/office/drawing/2014/main" id="{B0EE3FBF-7C19-44A7-3FE5-FF519A33A1A0}"/>
              </a:ext>
            </a:extLst>
          </p:cNvPr>
          <p:cNvSpPr/>
          <p:nvPr/>
        </p:nvSpPr>
        <p:spPr>
          <a:xfrm>
            <a:off x="402894" y="4068324"/>
            <a:ext cx="5400600" cy="360040"/>
          </a:xfrm>
          <a:prstGeom prst="rect">
            <a:avLst/>
          </a:prstGeom>
          <a:noFill/>
          <a:ln w="254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标注 12">
            <a:extLst>
              <a:ext uri="{FF2B5EF4-FFF2-40B4-BE49-F238E27FC236}">
                <a16:creationId xmlns:a16="http://schemas.microsoft.com/office/drawing/2014/main" id="{DB505955-C866-C33F-9D49-7B0D5055A555}"/>
              </a:ext>
            </a:extLst>
          </p:cNvPr>
          <p:cNvSpPr/>
          <p:nvPr/>
        </p:nvSpPr>
        <p:spPr>
          <a:xfrm>
            <a:off x="6444208" y="4022075"/>
            <a:ext cx="2304256" cy="510297"/>
          </a:xfrm>
          <a:prstGeom prst="wedgeRectCallout">
            <a:avLst>
              <a:gd name="adj1" fmla="val -67824"/>
              <a:gd name="adj2" fmla="val 17801"/>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5E7153B2-CD69-48B9-FBED-51A491B787F3}"/>
              </a:ext>
            </a:extLst>
          </p:cNvPr>
          <p:cNvSpPr txBox="1"/>
          <p:nvPr/>
        </p:nvSpPr>
        <p:spPr>
          <a:xfrm>
            <a:off x="6610795" y="4079094"/>
            <a:ext cx="2070410" cy="369332"/>
          </a:xfrm>
          <a:prstGeom prst="rect">
            <a:avLst/>
          </a:prstGeom>
          <a:noFill/>
        </p:spPr>
        <p:txBody>
          <a:bodyPr wrap="square">
            <a:spAutoFit/>
          </a:bodyPr>
          <a:lstStyle/>
          <a:p>
            <a:r>
              <a:rPr kumimoji="1" lang="en-US" altLang="zh-CN" b="0" dirty="0"/>
              <a:t>Scale using GFS</a:t>
            </a:r>
            <a:endParaRPr lang="zh-CN" altLang="en-US" dirty="0"/>
          </a:p>
        </p:txBody>
      </p:sp>
    </p:spTree>
    <p:extLst>
      <p:ext uri="{BB962C8B-B14F-4D97-AF65-F5344CB8AC3E}">
        <p14:creationId xmlns:p14="http://schemas.microsoft.com/office/powerpoint/2010/main" val="7285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1774A-EF50-7F5E-77C8-447CD0A5546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5E71789-AB0F-1539-73C3-4904A6A25D24}"/>
              </a:ext>
            </a:extLst>
          </p:cNvPr>
          <p:cNvSpPr>
            <a:spLocks noGrp="1"/>
          </p:cNvSpPr>
          <p:nvPr>
            <p:ph type="title"/>
          </p:nvPr>
        </p:nvSpPr>
        <p:spPr/>
        <p:txBody>
          <a:bodyPr/>
          <a:lstStyle/>
          <a:p>
            <a:r>
              <a:rPr kumimoji="1" lang="en-US" altLang="zh-CN" dirty="0"/>
              <a:t>Does batch processing with command line tools </a:t>
            </a:r>
            <a:r>
              <a:rPr kumimoji="1" lang="en-US" altLang="zh-CN" b="1" dirty="0"/>
              <a:t>scale</a:t>
            </a:r>
            <a:r>
              <a:rPr kumimoji="1" lang="en-US" altLang="zh-CN" dirty="0"/>
              <a:t>? </a:t>
            </a:r>
            <a:endParaRPr kumimoji="1" lang="zh-CN" altLang="en-US" b="1" dirty="0"/>
          </a:p>
        </p:txBody>
      </p:sp>
      <p:sp>
        <p:nvSpPr>
          <p:cNvPr id="3" name="内容占位符 2">
            <a:extLst>
              <a:ext uri="{FF2B5EF4-FFF2-40B4-BE49-F238E27FC236}">
                <a16:creationId xmlns:a16="http://schemas.microsoft.com/office/drawing/2014/main" id="{92DAB77D-4DA4-F91E-AB45-F81F5DD72396}"/>
              </a:ext>
            </a:extLst>
          </p:cNvPr>
          <p:cNvSpPr>
            <a:spLocks noGrp="1"/>
          </p:cNvSpPr>
          <p:nvPr>
            <p:ph idx="1"/>
          </p:nvPr>
        </p:nvSpPr>
        <p:spPr>
          <a:xfrm>
            <a:off x="457200" y="3649588"/>
            <a:ext cx="8229600" cy="1647374"/>
          </a:xfrm>
        </p:spPr>
        <p:txBody>
          <a:bodyPr/>
          <a:lstStyle/>
          <a:p>
            <a:r>
              <a:rPr kumimoji="1" lang="en-US" altLang="zh-CN" b="0" dirty="0"/>
              <a:t>Command line tools are mostly </a:t>
            </a:r>
            <a:r>
              <a:rPr kumimoji="1" lang="en-US" altLang="zh-CN" dirty="0">
                <a:solidFill>
                  <a:srgbClr val="C00000"/>
                </a:solidFill>
              </a:rPr>
              <a:t>single-threaded</a:t>
            </a:r>
            <a:r>
              <a:rPr kumimoji="1" lang="en-US" altLang="zh-CN" b="0" dirty="0"/>
              <a:t>, and </a:t>
            </a:r>
            <a:r>
              <a:rPr kumimoji="1" lang="en-US" altLang="zh-CN" dirty="0">
                <a:solidFill>
                  <a:srgbClr val="C00000"/>
                </a:solidFill>
              </a:rPr>
              <a:t>single-machine</a:t>
            </a:r>
          </a:p>
          <a:p>
            <a:pPr lvl="1"/>
            <a:r>
              <a:rPr kumimoji="1" lang="zh-CN" altLang="en-US" dirty="0"/>
              <a:t>     </a:t>
            </a:r>
            <a:r>
              <a:rPr kumimoji="1" lang="en-US" altLang="zh-CN" dirty="0"/>
              <a:t>:</a:t>
            </a:r>
            <a:r>
              <a:rPr kumimoji="1" lang="zh-CN" altLang="en-US" dirty="0"/>
              <a:t> </a:t>
            </a:r>
            <a:r>
              <a:rPr kumimoji="1" lang="en-US" altLang="zh-CN" dirty="0"/>
              <a:t>scalability is restricted by the disk capacity</a:t>
            </a:r>
          </a:p>
          <a:p>
            <a:pPr lvl="1"/>
            <a:r>
              <a:rPr kumimoji="1" lang="zh-CN" altLang="en-US" b="0" dirty="0"/>
              <a:t>     ～      </a:t>
            </a:r>
            <a:r>
              <a:rPr kumimoji="1" lang="en-US" altLang="zh-CN" b="0" dirty="0"/>
              <a:t> :</a:t>
            </a:r>
            <a:r>
              <a:rPr kumimoji="1" lang="zh-CN" altLang="en-US" b="0" dirty="0"/>
              <a:t> </a:t>
            </a:r>
            <a:r>
              <a:rPr kumimoji="1" lang="en-US" altLang="zh-CN" b="0" dirty="0"/>
              <a:t>restricted by single-thread computing power</a:t>
            </a:r>
          </a:p>
          <a:p>
            <a:pPr lvl="1"/>
            <a:r>
              <a:rPr kumimoji="1" lang="zh-CN" altLang="en-US" b="0" dirty="0"/>
              <a:t>     </a:t>
            </a:r>
            <a:r>
              <a:rPr kumimoji="1" lang="zh-CN" altLang="en-US" dirty="0"/>
              <a:t>～</a:t>
            </a:r>
            <a:r>
              <a:rPr kumimoji="1" lang="en-US" altLang="zh-CN" dirty="0"/>
              <a:t>   </a:t>
            </a:r>
            <a:r>
              <a:rPr kumimoji="1" lang="zh-CN" altLang="en-US" dirty="0"/>
              <a:t>   </a:t>
            </a:r>
            <a:r>
              <a:rPr kumimoji="1" lang="en-US" altLang="zh-CN" dirty="0"/>
              <a:t> :</a:t>
            </a:r>
            <a:r>
              <a:rPr kumimoji="1" lang="zh-CN" altLang="en-US" dirty="0"/>
              <a:t> </a:t>
            </a:r>
            <a:r>
              <a:rPr kumimoji="1" lang="en-US" altLang="zh-CN" dirty="0"/>
              <a:t>also</a:t>
            </a:r>
            <a:r>
              <a:rPr kumimoji="1" lang="zh-CN" altLang="en-US" dirty="0"/>
              <a:t> </a:t>
            </a:r>
            <a:r>
              <a:rPr kumimoji="1" lang="en-US" altLang="zh-CN" dirty="0"/>
              <a:t>restricted by the machine’s DRAM capacity</a:t>
            </a:r>
          </a:p>
        </p:txBody>
      </p:sp>
      <p:sp>
        <p:nvSpPr>
          <p:cNvPr id="4" name="灯片编号占位符 3">
            <a:extLst>
              <a:ext uri="{FF2B5EF4-FFF2-40B4-BE49-F238E27FC236}">
                <a16:creationId xmlns:a16="http://schemas.microsoft.com/office/drawing/2014/main" id="{46CDB1B3-E7D9-A37F-0EA4-0E1346450957}"/>
              </a:ext>
            </a:extLst>
          </p:cNvPr>
          <p:cNvSpPr>
            <a:spLocks noGrp="1"/>
          </p:cNvSpPr>
          <p:nvPr>
            <p:ph type="sldNum" sz="quarter" idx="12"/>
          </p:nvPr>
        </p:nvSpPr>
        <p:spPr/>
        <p:txBody>
          <a:bodyPr/>
          <a:lstStyle/>
          <a:p>
            <a:fld id="{ADE361C3-C043-4A6E-BDCE-8DA1E7D90A3B}" type="slidenum">
              <a:rPr lang="zh-CN" altLang="en-US" smtClean="0"/>
              <a:t>37</a:t>
            </a:fld>
            <a:endParaRPr lang="zh-CN" altLang="en-US"/>
          </a:p>
        </p:txBody>
      </p:sp>
      <p:pic>
        <p:nvPicPr>
          <p:cNvPr id="5" name="图片 4">
            <a:extLst>
              <a:ext uri="{FF2B5EF4-FFF2-40B4-BE49-F238E27FC236}">
                <a16:creationId xmlns:a16="http://schemas.microsoft.com/office/drawing/2014/main" id="{7EB7F11C-AEAD-7789-C962-197D28843808}"/>
              </a:ext>
            </a:extLst>
          </p:cNvPr>
          <p:cNvPicPr>
            <a:picLocks noChangeAspect="1"/>
          </p:cNvPicPr>
          <p:nvPr/>
        </p:nvPicPr>
        <p:blipFill>
          <a:blip r:embed="rId2"/>
          <a:stretch>
            <a:fillRect/>
          </a:stretch>
        </p:blipFill>
        <p:spPr>
          <a:xfrm>
            <a:off x="1911350" y="1129308"/>
            <a:ext cx="5321300" cy="2235200"/>
          </a:xfrm>
          <a:prstGeom prst="rect">
            <a:avLst/>
          </a:prstGeom>
          <a:ln w="19050">
            <a:solidFill>
              <a:schemeClr val="tx1"/>
            </a:solidFill>
          </a:ln>
        </p:spPr>
      </p:pic>
      <p:sp>
        <p:nvSpPr>
          <p:cNvPr id="6" name="椭圆 5">
            <a:extLst>
              <a:ext uri="{FF2B5EF4-FFF2-40B4-BE49-F238E27FC236}">
                <a16:creationId xmlns:a16="http://schemas.microsoft.com/office/drawing/2014/main" id="{6394E7B3-C941-2A85-A267-7297FCBAE53E}"/>
              </a:ext>
            </a:extLst>
          </p:cNvPr>
          <p:cNvSpPr/>
          <p:nvPr/>
        </p:nvSpPr>
        <p:spPr>
          <a:xfrm>
            <a:off x="899592" y="408163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7" name="椭圆 6">
            <a:extLst>
              <a:ext uri="{FF2B5EF4-FFF2-40B4-BE49-F238E27FC236}">
                <a16:creationId xmlns:a16="http://schemas.microsoft.com/office/drawing/2014/main" id="{9E5E03D5-B5B5-EBA7-A7B8-4DA336A2B410}"/>
              </a:ext>
            </a:extLst>
          </p:cNvPr>
          <p:cNvSpPr/>
          <p:nvPr/>
        </p:nvSpPr>
        <p:spPr>
          <a:xfrm>
            <a:off x="903875" y="4473275"/>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8" name="椭圆 7">
            <a:extLst>
              <a:ext uri="{FF2B5EF4-FFF2-40B4-BE49-F238E27FC236}">
                <a16:creationId xmlns:a16="http://schemas.microsoft.com/office/drawing/2014/main" id="{33CDC71D-606A-8259-969F-3991456CA70B}"/>
              </a:ext>
            </a:extLst>
          </p:cNvPr>
          <p:cNvSpPr/>
          <p:nvPr/>
        </p:nvSpPr>
        <p:spPr>
          <a:xfrm>
            <a:off x="1547664" y="4473275"/>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9" name="椭圆 8">
            <a:extLst>
              <a:ext uri="{FF2B5EF4-FFF2-40B4-BE49-F238E27FC236}">
                <a16:creationId xmlns:a16="http://schemas.microsoft.com/office/drawing/2014/main" id="{ADA8FDC4-1E00-02A8-308C-DD3B34E25AA4}"/>
              </a:ext>
            </a:extLst>
          </p:cNvPr>
          <p:cNvSpPr/>
          <p:nvPr/>
        </p:nvSpPr>
        <p:spPr>
          <a:xfrm>
            <a:off x="903875" y="485994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10" name="椭圆 9">
            <a:extLst>
              <a:ext uri="{FF2B5EF4-FFF2-40B4-BE49-F238E27FC236}">
                <a16:creationId xmlns:a16="http://schemas.microsoft.com/office/drawing/2014/main" id="{9429B160-BC98-8F05-53D8-2FC976BA01F3}"/>
              </a:ext>
            </a:extLst>
          </p:cNvPr>
          <p:cNvSpPr/>
          <p:nvPr/>
        </p:nvSpPr>
        <p:spPr>
          <a:xfrm>
            <a:off x="1547664" y="485994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12" name="矩形 11">
            <a:extLst>
              <a:ext uri="{FF2B5EF4-FFF2-40B4-BE49-F238E27FC236}">
                <a16:creationId xmlns:a16="http://schemas.microsoft.com/office/drawing/2014/main" id="{8CEE1896-640D-35FD-D2C6-7A7D4C456B28}"/>
              </a:ext>
            </a:extLst>
          </p:cNvPr>
          <p:cNvSpPr/>
          <p:nvPr/>
        </p:nvSpPr>
        <p:spPr>
          <a:xfrm>
            <a:off x="428498" y="4448426"/>
            <a:ext cx="6735790" cy="848536"/>
          </a:xfrm>
          <a:prstGeom prst="rect">
            <a:avLst/>
          </a:prstGeom>
          <a:noFill/>
          <a:ln w="254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标注 12">
            <a:extLst>
              <a:ext uri="{FF2B5EF4-FFF2-40B4-BE49-F238E27FC236}">
                <a16:creationId xmlns:a16="http://schemas.microsoft.com/office/drawing/2014/main" id="{914F4B7B-5E9D-4852-8E14-E9759089C7C6}"/>
              </a:ext>
            </a:extLst>
          </p:cNvPr>
          <p:cNvSpPr/>
          <p:nvPr/>
        </p:nvSpPr>
        <p:spPr>
          <a:xfrm>
            <a:off x="6444208" y="4022075"/>
            <a:ext cx="2304256" cy="510297"/>
          </a:xfrm>
          <a:prstGeom prst="wedgeRectCallout">
            <a:avLst>
              <a:gd name="adj1" fmla="val -44175"/>
              <a:gd name="adj2" fmla="val 93821"/>
            </a:avLst>
          </a:prstGeom>
          <a:solidFill>
            <a:schemeClr val="bg1"/>
          </a:solid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文本框 14">
            <a:extLst>
              <a:ext uri="{FF2B5EF4-FFF2-40B4-BE49-F238E27FC236}">
                <a16:creationId xmlns:a16="http://schemas.microsoft.com/office/drawing/2014/main" id="{2009B182-168D-DB5C-B72B-A5512710DF59}"/>
              </a:ext>
            </a:extLst>
          </p:cNvPr>
          <p:cNvSpPr txBox="1"/>
          <p:nvPr/>
        </p:nvSpPr>
        <p:spPr>
          <a:xfrm>
            <a:off x="6804248" y="4079094"/>
            <a:ext cx="2070410" cy="369332"/>
          </a:xfrm>
          <a:prstGeom prst="rect">
            <a:avLst/>
          </a:prstGeom>
          <a:noFill/>
        </p:spPr>
        <p:txBody>
          <a:bodyPr wrap="square">
            <a:spAutoFit/>
          </a:bodyPr>
          <a:lstStyle/>
          <a:p>
            <a:r>
              <a:rPr kumimoji="1" lang="en-US" altLang="zh-CN" b="0" dirty="0"/>
              <a:t>How to scale? </a:t>
            </a:r>
            <a:endParaRPr lang="zh-CN" altLang="en-US" dirty="0"/>
          </a:p>
        </p:txBody>
      </p:sp>
    </p:spTree>
    <p:extLst>
      <p:ext uri="{BB962C8B-B14F-4D97-AF65-F5344CB8AC3E}">
        <p14:creationId xmlns:p14="http://schemas.microsoft.com/office/powerpoint/2010/main" val="2625972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D33CCB-850A-2182-A4EE-477A03885686}"/>
              </a:ext>
            </a:extLst>
          </p:cNvPr>
          <p:cNvSpPr>
            <a:spLocks noGrp="1"/>
          </p:cNvSpPr>
          <p:nvPr>
            <p:ph type="title"/>
          </p:nvPr>
        </p:nvSpPr>
        <p:spPr/>
        <p:txBody>
          <a:bodyPr/>
          <a:lstStyle/>
          <a:p>
            <a:r>
              <a:rPr kumimoji="1" lang="en-US" altLang="zh-CN" dirty="0"/>
              <a:t>Scaling log processing using RPC: step #1 </a:t>
            </a:r>
            <a:endParaRPr kumimoji="1" lang="zh-CN" altLang="en-US" dirty="0"/>
          </a:p>
        </p:txBody>
      </p:sp>
      <p:sp>
        <p:nvSpPr>
          <p:cNvPr id="3" name="内容占位符 2">
            <a:extLst>
              <a:ext uri="{FF2B5EF4-FFF2-40B4-BE49-F238E27FC236}">
                <a16:creationId xmlns:a16="http://schemas.microsoft.com/office/drawing/2014/main" id="{9E02E862-050B-B6B0-1D28-11483C870110}"/>
              </a:ext>
            </a:extLst>
          </p:cNvPr>
          <p:cNvSpPr>
            <a:spLocks noGrp="1"/>
          </p:cNvSpPr>
          <p:nvPr>
            <p:ph idx="1"/>
          </p:nvPr>
        </p:nvSpPr>
        <p:spPr>
          <a:xfrm>
            <a:off x="3779912" y="1129308"/>
            <a:ext cx="4968552" cy="1800200"/>
          </a:xfrm>
          <a:ln>
            <a:solidFill>
              <a:schemeClr val="tx1"/>
            </a:solidFill>
          </a:ln>
        </p:spPr>
        <p:txBody>
          <a:bodyPr>
            <a:normAutofit fontScale="92500"/>
          </a:bodyPr>
          <a:lstStyle/>
          <a:p>
            <a:pPr>
              <a:spcBef>
                <a:spcPts val="0"/>
              </a:spcBef>
            </a:pPr>
            <a:r>
              <a:rPr kumimoji="1" lang="en-US" altLang="zh-CN" b="0" dirty="0">
                <a:latin typeface="Consolas" panose="020B0609020204030204" pitchFamily="49" charset="0"/>
                <a:cs typeface="Consolas" panose="020B0609020204030204" pitchFamily="49" charset="0"/>
              </a:rPr>
              <a:t>for w in workers:</a:t>
            </a:r>
          </a:p>
          <a:p>
            <a:pPr>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execute_command</a:t>
            </a:r>
            <a:r>
              <a:rPr kumimoji="1" lang="en-US" altLang="zh-CN" b="0" dirty="0">
                <a:latin typeface="Consolas" panose="020B0609020204030204" pitchFamily="49" charset="0"/>
                <a:cs typeface="Consolas" panose="020B0609020204030204" pitchFamily="49" charset="0"/>
              </a:rPr>
              <a:t>(w,...) // parallelly</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res = []</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for machines in workers:</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    </a:t>
            </a:r>
            <a:r>
              <a:rPr kumimoji="1" lang="en-US" altLang="zh-CN" b="0" dirty="0" err="1">
                <a:solidFill>
                  <a:schemeClr val="bg1"/>
                </a:solidFill>
                <a:latin typeface="Consolas" panose="020B0609020204030204" pitchFamily="49" charset="0"/>
                <a:cs typeface="Consolas" panose="020B0609020204030204" pitchFamily="49" charset="0"/>
              </a:rPr>
              <a:t>res.append</a:t>
            </a:r>
            <a:r>
              <a:rPr kumimoji="1" lang="en-US" altLang="zh-CN" b="0" dirty="0">
                <a:solidFill>
                  <a:schemeClr val="bg1"/>
                </a:solidFill>
                <a:latin typeface="Consolas" panose="020B0609020204030204" pitchFamily="49" charset="0"/>
                <a:cs typeface="Consolas" panose="020B0609020204030204" pitchFamily="49" charset="0"/>
              </a:rPr>
              <a:t>(</a:t>
            </a:r>
            <a:r>
              <a:rPr kumimoji="1" lang="en-US" altLang="zh-CN" b="0" dirty="0" err="1">
                <a:solidFill>
                  <a:schemeClr val="bg1"/>
                </a:solidFill>
                <a:latin typeface="Consolas" panose="020B0609020204030204" pitchFamily="49" charset="0"/>
                <a:cs typeface="Consolas" panose="020B0609020204030204" pitchFamily="49" charset="0"/>
              </a:rPr>
              <a:t>get_res</a:t>
            </a:r>
            <a:r>
              <a:rPr kumimoji="1" lang="en-US" altLang="zh-CN" b="0" dirty="0">
                <a:solidFill>
                  <a:schemeClr val="bg1"/>
                </a:solidFill>
                <a:latin typeface="Consolas" panose="020B0609020204030204" pitchFamily="49" charset="0"/>
                <a:cs typeface="Consolas" panose="020B0609020204030204" pitchFamily="49" charset="0"/>
              </a:rPr>
              <a:t>(w))</a:t>
            </a:r>
            <a:endParaRPr kumimoji="1" lang="zh-CN" altLang="en-US" b="0" dirty="0">
              <a:solidFill>
                <a:schemeClr val="bg1"/>
              </a:solidFill>
              <a:latin typeface="Consolas" panose="020B0609020204030204" pitchFamily="49" charset="0"/>
              <a:cs typeface="Consolas" panose="020B0609020204030204" pitchFamily="49" charset="0"/>
            </a:endParaRPr>
          </a:p>
        </p:txBody>
      </p:sp>
      <p:sp>
        <p:nvSpPr>
          <p:cNvPr id="4" name="灯片编号占位符 3">
            <a:extLst>
              <a:ext uri="{FF2B5EF4-FFF2-40B4-BE49-F238E27FC236}">
                <a16:creationId xmlns:a16="http://schemas.microsoft.com/office/drawing/2014/main" id="{551B5F4A-2968-E3AC-9562-1D1A9C64F318}"/>
              </a:ext>
            </a:extLst>
          </p:cNvPr>
          <p:cNvSpPr>
            <a:spLocks noGrp="1"/>
          </p:cNvSpPr>
          <p:nvPr>
            <p:ph type="sldNum" sz="quarter" idx="12"/>
          </p:nvPr>
        </p:nvSpPr>
        <p:spPr/>
        <p:txBody>
          <a:bodyPr/>
          <a:lstStyle/>
          <a:p>
            <a:fld id="{ADE361C3-C043-4A6E-BDCE-8DA1E7D90A3B}" type="slidenum">
              <a:rPr lang="zh-CN" altLang="en-US" smtClean="0"/>
              <a:t>38</a:t>
            </a:fld>
            <a:endParaRPr lang="zh-CN" altLang="en-US"/>
          </a:p>
        </p:txBody>
      </p:sp>
      <p:pic>
        <p:nvPicPr>
          <p:cNvPr id="5" name="图片 4">
            <a:extLst>
              <a:ext uri="{FF2B5EF4-FFF2-40B4-BE49-F238E27FC236}">
                <a16:creationId xmlns:a16="http://schemas.microsoft.com/office/drawing/2014/main" id="{D8089DAC-55D4-F7BC-4571-B5F45487D97D}"/>
              </a:ext>
            </a:extLst>
          </p:cNvPr>
          <p:cNvPicPr>
            <a:picLocks noChangeAspect="1"/>
          </p:cNvPicPr>
          <p:nvPr/>
        </p:nvPicPr>
        <p:blipFill>
          <a:blip r:embed="rId2"/>
          <a:stretch>
            <a:fillRect/>
          </a:stretch>
        </p:blipFill>
        <p:spPr>
          <a:xfrm>
            <a:off x="827584" y="4585692"/>
            <a:ext cx="936104" cy="936104"/>
          </a:xfrm>
          <a:prstGeom prst="rect">
            <a:avLst/>
          </a:prstGeom>
        </p:spPr>
      </p:pic>
      <p:pic>
        <p:nvPicPr>
          <p:cNvPr id="6" name="图片 5">
            <a:extLst>
              <a:ext uri="{FF2B5EF4-FFF2-40B4-BE49-F238E27FC236}">
                <a16:creationId xmlns:a16="http://schemas.microsoft.com/office/drawing/2014/main" id="{FEA49E9E-CDD2-69CC-D7D6-1861D8F67F09}"/>
              </a:ext>
            </a:extLst>
          </p:cNvPr>
          <p:cNvPicPr>
            <a:picLocks noChangeAspect="1"/>
          </p:cNvPicPr>
          <p:nvPr/>
        </p:nvPicPr>
        <p:blipFill>
          <a:blip r:embed="rId2"/>
          <a:stretch>
            <a:fillRect/>
          </a:stretch>
        </p:blipFill>
        <p:spPr>
          <a:xfrm>
            <a:off x="2267744" y="4585692"/>
            <a:ext cx="936104" cy="936104"/>
          </a:xfrm>
          <a:prstGeom prst="rect">
            <a:avLst/>
          </a:prstGeom>
        </p:spPr>
      </p:pic>
      <p:pic>
        <p:nvPicPr>
          <p:cNvPr id="7" name="图片 6">
            <a:extLst>
              <a:ext uri="{FF2B5EF4-FFF2-40B4-BE49-F238E27FC236}">
                <a16:creationId xmlns:a16="http://schemas.microsoft.com/office/drawing/2014/main" id="{A41CA51F-5C06-455F-C352-6575CF555108}"/>
              </a:ext>
            </a:extLst>
          </p:cNvPr>
          <p:cNvPicPr>
            <a:picLocks noChangeAspect="1"/>
          </p:cNvPicPr>
          <p:nvPr/>
        </p:nvPicPr>
        <p:blipFill>
          <a:blip r:embed="rId2"/>
          <a:stretch>
            <a:fillRect/>
          </a:stretch>
        </p:blipFill>
        <p:spPr>
          <a:xfrm>
            <a:off x="3707904" y="4581499"/>
            <a:ext cx="936104" cy="936104"/>
          </a:xfrm>
          <a:prstGeom prst="rect">
            <a:avLst/>
          </a:prstGeom>
        </p:spPr>
      </p:pic>
      <p:pic>
        <p:nvPicPr>
          <p:cNvPr id="8" name="图片 7">
            <a:extLst>
              <a:ext uri="{FF2B5EF4-FFF2-40B4-BE49-F238E27FC236}">
                <a16:creationId xmlns:a16="http://schemas.microsoft.com/office/drawing/2014/main" id="{181FFCEA-0F34-B4C6-B862-F7DE7B596ADA}"/>
              </a:ext>
            </a:extLst>
          </p:cNvPr>
          <p:cNvPicPr>
            <a:picLocks noChangeAspect="1"/>
          </p:cNvPicPr>
          <p:nvPr/>
        </p:nvPicPr>
        <p:blipFill>
          <a:blip r:embed="rId2"/>
          <a:stretch>
            <a:fillRect/>
          </a:stretch>
        </p:blipFill>
        <p:spPr>
          <a:xfrm>
            <a:off x="6228184" y="4585692"/>
            <a:ext cx="936104" cy="936104"/>
          </a:xfrm>
          <a:prstGeom prst="rect">
            <a:avLst/>
          </a:prstGeom>
        </p:spPr>
      </p:pic>
      <p:pic>
        <p:nvPicPr>
          <p:cNvPr id="9" name="图片 8">
            <a:extLst>
              <a:ext uri="{FF2B5EF4-FFF2-40B4-BE49-F238E27FC236}">
                <a16:creationId xmlns:a16="http://schemas.microsoft.com/office/drawing/2014/main" id="{F8978F66-AA4D-D582-46B5-29C79CFC2444}"/>
              </a:ext>
            </a:extLst>
          </p:cNvPr>
          <p:cNvPicPr>
            <a:picLocks noChangeAspect="1"/>
          </p:cNvPicPr>
          <p:nvPr/>
        </p:nvPicPr>
        <p:blipFill>
          <a:blip r:embed="rId2"/>
          <a:stretch>
            <a:fillRect/>
          </a:stretch>
        </p:blipFill>
        <p:spPr>
          <a:xfrm>
            <a:off x="827584" y="1381336"/>
            <a:ext cx="936104" cy="936104"/>
          </a:xfrm>
          <a:prstGeom prst="rect">
            <a:avLst/>
          </a:prstGeom>
        </p:spPr>
      </p:pic>
      <p:pic>
        <p:nvPicPr>
          <p:cNvPr id="10" name="图片 9">
            <a:extLst>
              <a:ext uri="{FF2B5EF4-FFF2-40B4-BE49-F238E27FC236}">
                <a16:creationId xmlns:a16="http://schemas.microsoft.com/office/drawing/2014/main" id="{596FDB43-FCE5-6B22-43AF-B79F16EC68BC}"/>
              </a:ext>
            </a:extLst>
          </p:cNvPr>
          <p:cNvPicPr>
            <a:picLocks noChangeAspect="1"/>
          </p:cNvPicPr>
          <p:nvPr/>
        </p:nvPicPr>
        <p:blipFill>
          <a:blip r:embed="rId3"/>
          <a:stretch>
            <a:fillRect/>
          </a:stretch>
        </p:blipFill>
        <p:spPr>
          <a:xfrm>
            <a:off x="181352" y="3721596"/>
            <a:ext cx="2228568" cy="936105"/>
          </a:xfrm>
          <a:prstGeom prst="rect">
            <a:avLst/>
          </a:prstGeom>
          <a:ln w="19050">
            <a:solidFill>
              <a:schemeClr val="tx1"/>
            </a:solidFill>
          </a:ln>
        </p:spPr>
      </p:pic>
      <p:pic>
        <p:nvPicPr>
          <p:cNvPr id="11" name="图片 10">
            <a:extLst>
              <a:ext uri="{FF2B5EF4-FFF2-40B4-BE49-F238E27FC236}">
                <a16:creationId xmlns:a16="http://schemas.microsoft.com/office/drawing/2014/main" id="{01FD8C92-A3D2-D89C-311E-B8C91E1E5972}"/>
              </a:ext>
            </a:extLst>
          </p:cNvPr>
          <p:cNvPicPr>
            <a:picLocks noChangeAspect="1"/>
          </p:cNvPicPr>
          <p:nvPr/>
        </p:nvPicPr>
        <p:blipFill>
          <a:blip r:embed="rId3"/>
          <a:stretch>
            <a:fillRect/>
          </a:stretch>
        </p:blipFill>
        <p:spPr>
          <a:xfrm>
            <a:off x="1717783" y="3712325"/>
            <a:ext cx="2228568" cy="936105"/>
          </a:xfrm>
          <a:prstGeom prst="rect">
            <a:avLst/>
          </a:prstGeom>
          <a:ln w="19050">
            <a:solidFill>
              <a:schemeClr val="tx1"/>
            </a:solidFill>
          </a:ln>
        </p:spPr>
      </p:pic>
      <p:pic>
        <p:nvPicPr>
          <p:cNvPr id="12" name="图片 11">
            <a:extLst>
              <a:ext uri="{FF2B5EF4-FFF2-40B4-BE49-F238E27FC236}">
                <a16:creationId xmlns:a16="http://schemas.microsoft.com/office/drawing/2014/main" id="{7C1DB684-68AF-2E34-37AC-AF68AC22263B}"/>
              </a:ext>
            </a:extLst>
          </p:cNvPr>
          <p:cNvPicPr>
            <a:picLocks noChangeAspect="1"/>
          </p:cNvPicPr>
          <p:nvPr/>
        </p:nvPicPr>
        <p:blipFill>
          <a:blip r:embed="rId3"/>
          <a:stretch>
            <a:fillRect/>
          </a:stretch>
        </p:blipFill>
        <p:spPr>
          <a:xfrm>
            <a:off x="3295723" y="3711470"/>
            <a:ext cx="2228568" cy="936105"/>
          </a:xfrm>
          <a:prstGeom prst="rect">
            <a:avLst/>
          </a:prstGeom>
          <a:ln w="19050">
            <a:solidFill>
              <a:schemeClr val="tx1"/>
            </a:solidFill>
          </a:ln>
        </p:spPr>
      </p:pic>
      <p:pic>
        <p:nvPicPr>
          <p:cNvPr id="13" name="图片 12">
            <a:extLst>
              <a:ext uri="{FF2B5EF4-FFF2-40B4-BE49-F238E27FC236}">
                <a16:creationId xmlns:a16="http://schemas.microsoft.com/office/drawing/2014/main" id="{F47656A7-6F4B-8767-EA09-F87FEDE45546}"/>
              </a:ext>
            </a:extLst>
          </p:cNvPr>
          <p:cNvPicPr>
            <a:picLocks noChangeAspect="1"/>
          </p:cNvPicPr>
          <p:nvPr/>
        </p:nvPicPr>
        <p:blipFill>
          <a:blip r:embed="rId3"/>
          <a:stretch>
            <a:fillRect/>
          </a:stretch>
        </p:blipFill>
        <p:spPr>
          <a:xfrm>
            <a:off x="5868144" y="3721596"/>
            <a:ext cx="2228568" cy="936105"/>
          </a:xfrm>
          <a:prstGeom prst="rect">
            <a:avLst/>
          </a:prstGeom>
          <a:ln w="19050">
            <a:solidFill>
              <a:schemeClr val="tx1"/>
            </a:solidFill>
          </a:ln>
        </p:spPr>
      </p:pic>
      <p:sp>
        <p:nvSpPr>
          <p:cNvPr id="15" name="矩形 14">
            <a:extLst>
              <a:ext uri="{FF2B5EF4-FFF2-40B4-BE49-F238E27FC236}">
                <a16:creationId xmlns:a16="http://schemas.microsoft.com/office/drawing/2014/main" id="{00F17EDF-5CA0-8A99-C3A4-F48ACDDA5C17}"/>
              </a:ext>
            </a:extLst>
          </p:cNvPr>
          <p:cNvSpPr/>
          <p:nvPr/>
        </p:nvSpPr>
        <p:spPr>
          <a:xfrm>
            <a:off x="4933460" y="3805773"/>
            <a:ext cx="72008" cy="100932"/>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C5F41FB1-3422-AD19-C6A1-99FCC52C16AD}"/>
              </a:ext>
            </a:extLst>
          </p:cNvPr>
          <p:cNvSpPr txBox="1"/>
          <p:nvPr/>
        </p:nvSpPr>
        <p:spPr>
          <a:xfrm>
            <a:off x="4791434" y="3756211"/>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.3</a:t>
            </a:r>
            <a:endParaRPr kumimoji="1" lang="zh-CN" altLang="en-US" sz="700" dirty="0">
              <a:latin typeface="Consolas" panose="020B0609020204030204" pitchFamily="49" charset="0"/>
              <a:cs typeface="Consolas" panose="020B0609020204030204" pitchFamily="49" charset="0"/>
            </a:endParaRPr>
          </a:p>
        </p:txBody>
      </p:sp>
      <p:sp>
        <p:nvSpPr>
          <p:cNvPr id="17" name="矩形 16">
            <a:extLst>
              <a:ext uri="{FF2B5EF4-FFF2-40B4-BE49-F238E27FC236}">
                <a16:creationId xmlns:a16="http://schemas.microsoft.com/office/drawing/2014/main" id="{BC3F2221-E2F6-FCFB-A7BF-A96707DD0B7D}"/>
              </a:ext>
            </a:extLst>
          </p:cNvPr>
          <p:cNvSpPr/>
          <p:nvPr/>
        </p:nvSpPr>
        <p:spPr>
          <a:xfrm>
            <a:off x="7524328" y="3793604"/>
            <a:ext cx="72008" cy="150493"/>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7B76BD1F-C80B-7AB9-BD58-57A72BD4AA1B}"/>
              </a:ext>
            </a:extLst>
          </p:cNvPr>
          <p:cNvSpPr txBox="1"/>
          <p:nvPr/>
        </p:nvSpPr>
        <p:spPr>
          <a:xfrm>
            <a:off x="7382302" y="3764273"/>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.4</a:t>
            </a:r>
            <a:endParaRPr kumimoji="1" lang="zh-CN" altLang="en-US" sz="700" dirty="0">
              <a:latin typeface="Consolas" panose="020B0609020204030204" pitchFamily="49" charset="0"/>
              <a:cs typeface="Consolas" panose="020B0609020204030204" pitchFamily="49" charset="0"/>
            </a:endParaRPr>
          </a:p>
        </p:txBody>
      </p:sp>
      <p:cxnSp>
        <p:nvCxnSpPr>
          <p:cNvPr id="19" name="直线连接符 18">
            <a:extLst>
              <a:ext uri="{FF2B5EF4-FFF2-40B4-BE49-F238E27FC236}">
                <a16:creationId xmlns:a16="http://schemas.microsoft.com/office/drawing/2014/main" id="{74F44762-CD75-B867-EC19-334E44FE79B1}"/>
              </a:ext>
            </a:extLst>
          </p:cNvPr>
          <p:cNvCxnSpPr/>
          <p:nvPr/>
        </p:nvCxnSpPr>
        <p:spPr>
          <a:xfrm flipV="1">
            <a:off x="1907704" y="1129308"/>
            <a:ext cx="1872208"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线连接符 19">
            <a:extLst>
              <a:ext uri="{FF2B5EF4-FFF2-40B4-BE49-F238E27FC236}">
                <a16:creationId xmlns:a16="http://schemas.microsoft.com/office/drawing/2014/main" id="{918E8C93-2569-EE15-49C3-600836FFBF1D}"/>
              </a:ext>
            </a:extLst>
          </p:cNvPr>
          <p:cNvCxnSpPr>
            <a:cxnSpLocks/>
          </p:cNvCxnSpPr>
          <p:nvPr/>
        </p:nvCxnSpPr>
        <p:spPr>
          <a:xfrm>
            <a:off x="1763688" y="2097011"/>
            <a:ext cx="2016224" cy="8158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任意形状 22">
            <a:extLst>
              <a:ext uri="{FF2B5EF4-FFF2-40B4-BE49-F238E27FC236}">
                <a16:creationId xmlns:a16="http://schemas.microsoft.com/office/drawing/2014/main" id="{D1BCF1C6-0DBD-B7E0-B06A-10963A429AA7}"/>
              </a:ext>
            </a:extLst>
          </p:cNvPr>
          <p:cNvSpPr/>
          <p:nvPr/>
        </p:nvSpPr>
        <p:spPr>
          <a:xfrm>
            <a:off x="928914" y="1596571"/>
            <a:ext cx="3338286" cy="2075543"/>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任意形状 25">
            <a:extLst>
              <a:ext uri="{FF2B5EF4-FFF2-40B4-BE49-F238E27FC236}">
                <a16:creationId xmlns:a16="http://schemas.microsoft.com/office/drawing/2014/main" id="{C1D3A09C-338C-0F07-FD97-FFB05B7E8F3E}"/>
              </a:ext>
            </a:extLst>
          </p:cNvPr>
          <p:cNvSpPr/>
          <p:nvPr/>
        </p:nvSpPr>
        <p:spPr>
          <a:xfrm>
            <a:off x="2753772" y="1748972"/>
            <a:ext cx="1665827" cy="2007240"/>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任意形状 26">
            <a:extLst>
              <a:ext uri="{FF2B5EF4-FFF2-40B4-BE49-F238E27FC236}">
                <a16:creationId xmlns:a16="http://schemas.microsoft.com/office/drawing/2014/main" id="{774F8EDD-4BD8-FE70-CBE0-D5CF9AFF85FE}"/>
              </a:ext>
            </a:extLst>
          </p:cNvPr>
          <p:cNvSpPr/>
          <p:nvPr/>
        </p:nvSpPr>
        <p:spPr>
          <a:xfrm flipH="1">
            <a:off x="5257283" y="1767331"/>
            <a:ext cx="45905" cy="2007241"/>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任意形状 27">
            <a:extLst>
              <a:ext uri="{FF2B5EF4-FFF2-40B4-BE49-F238E27FC236}">
                <a16:creationId xmlns:a16="http://schemas.microsoft.com/office/drawing/2014/main" id="{2F5AA7DC-03CF-CE3F-AF0B-6FE7B1AA6E7C}"/>
              </a:ext>
            </a:extLst>
          </p:cNvPr>
          <p:cNvSpPr/>
          <p:nvPr/>
        </p:nvSpPr>
        <p:spPr>
          <a:xfrm flipH="1">
            <a:off x="5409682" y="1919732"/>
            <a:ext cx="1492675" cy="1649038"/>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C6FF347C-D6DA-6C47-BD4C-2141BD858492}"/>
              </a:ext>
            </a:extLst>
          </p:cNvPr>
          <p:cNvSpPr txBox="1"/>
          <p:nvPr/>
        </p:nvSpPr>
        <p:spPr>
          <a:xfrm>
            <a:off x="5076056" y="4864885"/>
            <a:ext cx="811007" cy="369332"/>
          </a:xfrm>
          <a:prstGeom prst="rect">
            <a:avLst/>
          </a:prstGeom>
          <a:noFill/>
        </p:spPr>
        <p:txBody>
          <a:bodyPr wrap="square" rtlCol="0">
            <a:spAutoFit/>
          </a:bodyPr>
          <a:lstStyle/>
          <a:p>
            <a:pPr algn="ctr"/>
            <a:r>
              <a:rPr kumimoji="1" lang="en-US" altLang="zh-CN" dirty="0"/>
              <a:t>…</a:t>
            </a:r>
            <a:endParaRPr kumimoji="1" lang="zh-CN" altLang="en-US" dirty="0"/>
          </a:p>
        </p:txBody>
      </p:sp>
    </p:spTree>
    <p:extLst>
      <p:ext uri="{BB962C8B-B14F-4D97-AF65-F5344CB8AC3E}">
        <p14:creationId xmlns:p14="http://schemas.microsoft.com/office/powerpoint/2010/main" val="3463205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D33CCB-850A-2182-A4EE-477A03885686}"/>
              </a:ext>
            </a:extLst>
          </p:cNvPr>
          <p:cNvSpPr>
            <a:spLocks noGrp="1"/>
          </p:cNvSpPr>
          <p:nvPr>
            <p:ph type="title"/>
          </p:nvPr>
        </p:nvSpPr>
        <p:spPr/>
        <p:txBody>
          <a:bodyPr/>
          <a:lstStyle/>
          <a:p>
            <a:r>
              <a:rPr kumimoji="1" lang="en-US" altLang="zh-CN" dirty="0"/>
              <a:t>Scaling log processing using RPC: step #2</a:t>
            </a:r>
            <a:endParaRPr kumimoji="1" lang="zh-CN" altLang="en-US" dirty="0"/>
          </a:p>
        </p:txBody>
      </p:sp>
      <p:sp>
        <p:nvSpPr>
          <p:cNvPr id="3" name="内容占位符 2">
            <a:extLst>
              <a:ext uri="{FF2B5EF4-FFF2-40B4-BE49-F238E27FC236}">
                <a16:creationId xmlns:a16="http://schemas.microsoft.com/office/drawing/2014/main" id="{9E02E862-050B-B6B0-1D28-11483C870110}"/>
              </a:ext>
            </a:extLst>
          </p:cNvPr>
          <p:cNvSpPr>
            <a:spLocks noGrp="1"/>
          </p:cNvSpPr>
          <p:nvPr>
            <p:ph idx="1"/>
          </p:nvPr>
        </p:nvSpPr>
        <p:spPr>
          <a:xfrm>
            <a:off x="3779912" y="1129308"/>
            <a:ext cx="4968552" cy="1800200"/>
          </a:xfrm>
          <a:ln>
            <a:solidFill>
              <a:schemeClr val="tx1"/>
            </a:solidFill>
          </a:ln>
        </p:spPr>
        <p:txBody>
          <a:bodyPr>
            <a:normAutofit fontScale="92500"/>
          </a:bodyPr>
          <a:lstStyle/>
          <a:p>
            <a:pPr>
              <a:spcBef>
                <a:spcPts val="0"/>
              </a:spcBef>
            </a:pPr>
            <a:r>
              <a:rPr kumimoji="1" lang="en-US" altLang="zh-CN" b="0" dirty="0">
                <a:solidFill>
                  <a:schemeClr val="accent6"/>
                </a:solidFill>
                <a:latin typeface="Consolas" panose="020B0609020204030204" pitchFamily="49" charset="0"/>
                <a:cs typeface="Consolas" panose="020B0609020204030204" pitchFamily="49" charset="0"/>
              </a:rPr>
              <a:t>for w in workers:</a:t>
            </a:r>
          </a:p>
          <a:p>
            <a:pPr>
              <a:spcBef>
                <a:spcPts val="0"/>
              </a:spcBef>
            </a:pPr>
            <a:r>
              <a:rPr kumimoji="1" lang="en-US" altLang="zh-CN" b="0" dirty="0">
                <a:solidFill>
                  <a:schemeClr val="accent6"/>
                </a:solidFill>
                <a:latin typeface="Consolas" panose="020B0609020204030204" pitchFamily="49" charset="0"/>
                <a:cs typeface="Consolas" panose="020B0609020204030204" pitchFamily="49" charset="0"/>
              </a:rPr>
              <a:t>    </a:t>
            </a:r>
            <a:r>
              <a:rPr kumimoji="1" lang="en-US" altLang="zh-CN" b="0" dirty="0" err="1">
                <a:solidFill>
                  <a:schemeClr val="accent6"/>
                </a:solidFill>
                <a:latin typeface="Consolas" panose="020B0609020204030204" pitchFamily="49" charset="0"/>
                <a:cs typeface="Consolas" panose="020B0609020204030204" pitchFamily="49" charset="0"/>
              </a:rPr>
              <a:t>execute_command</a:t>
            </a:r>
            <a:r>
              <a:rPr kumimoji="1" lang="en-US" altLang="zh-CN" b="0" dirty="0">
                <a:solidFill>
                  <a:schemeClr val="accent6"/>
                </a:solidFill>
                <a:latin typeface="Consolas" panose="020B0609020204030204" pitchFamily="49" charset="0"/>
                <a:cs typeface="Consolas" panose="020B0609020204030204" pitchFamily="49" charset="0"/>
              </a:rPr>
              <a:t>(w,...) // parallelly</a:t>
            </a:r>
          </a:p>
          <a:p>
            <a:pPr>
              <a:spcBef>
                <a:spcPts val="0"/>
              </a:spcBef>
            </a:pPr>
            <a:r>
              <a:rPr kumimoji="1" lang="en-US" altLang="zh-CN" b="0" dirty="0">
                <a:solidFill>
                  <a:schemeClr val="tx1"/>
                </a:solidFill>
                <a:latin typeface="Consolas" panose="020B0609020204030204" pitchFamily="49" charset="0"/>
                <a:cs typeface="Consolas" panose="020B0609020204030204" pitchFamily="49" charset="0"/>
              </a:rPr>
              <a:t>res = []</a:t>
            </a:r>
          </a:p>
          <a:p>
            <a:pPr>
              <a:spcBef>
                <a:spcPts val="0"/>
              </a:spcBef>
            </a:pPr>
            <a:r>
              <a:rPr kumimoji="1" lang="en-US" altLang="zh-CN" b="0" dirty="0">
                <a:solidFill>
                  <a:schemeClr val="tx1"/>
                </a:solidFill>
                <a:latin typeface="Consolas" panose="020B0609020204030204" pitchFamily="49" charset="0"/>
                <a:cs typeface="Consolas" panose="020B0609020204030204" pitchFamily="49" charset="0"/>
              </a:rPr>
              <a:t>for machines in workers:</a:t>
            </a:r>
          </a:p>
          <a:p>
            <a:pPr>
              <a:spcBef>
                <a:spcPts val="0"/>
              </a:spcBef>
            </a:pPr>
            <a:r>
              <a:rPr kumimoji="1" lang="en-US" altLang="zh-CN" b="0" dirty="0">
                <a:solidFill>
                  <a:schemeClr val="tx1"/>
                </a:solidFill>
                <a:latin typeface="Consolas" panose="020B0609020204030204" pitchFamily="49" charset="0"/>
                <a:cs typeface="Consolas" panose="020B0609020204030204" pitchFamily="49" charset="0"/>
              </a:rPr>
              <a:t>    </a:t>
            </a:r>
            <a:r>
              <a:rPr kumimoji="1" lang="en-US" altLang="zh-CN" b="0" dirty="0" err="1">
                <a:solidFill>
                  <a:schemeClr val="tx1"/>
                </a:solidFill>
                <a:latin typeface="Consolas" panose="020B0609020204030204" pitchFamily="49" charset="0"/>
                <a:cs typeface="Consolas" panose="020B0609020204030204" pitchFamily="49" charset="0"/>
              </a:rPr>
              <a:t>res.append</a:t>
            </a:r>
            <a:r>
              <a:rPr kumimoji="1" lang="en-US" altLang="zh-CN" b="0" dirty="0">
                <a:solidFill>
                  <a:schemeClr val="tx1"/>
                </a:solidFill>
                <a:latin typeface="Consolas" panose="020B0609020204030204" pitchFamily="49" charset="0"/>
                <a:cs typeface="Consolas" panose="020B0609020204030204" pitchFamily="49" charset="0"/>
              </a:rPr>
              <a:t>(</a:t>
            </a:r>
            <a:r>
              <a:rPr kumimoji="1" lang="en-US" altLang="zh-CN" b="0" dirty="0" err="1">
                <a:solidFill>
                  <a:schemeClr val="tx1"/>
                </a:solidFill>
                <a:latin typeface="Consolas" panose="020B0609020204030204" pitchFamily="49" charset="0"/>
                <a:cs typeface="Consolas" panose="020B0609020204030204" pitchFamily="49" charset="0"/>
              </a:rPr>
              <a:t>get_res</a:t>
            </a:r>
            <a:r>
              <a:rPr kumimoji="1" lang="en-US" altLang="zh-CN" b="0" dirty="0">
                <a:solidFill>
                  <a:schemeClr val="tx1"/>
                </a:solidFill>
                <a:latin typeface="Consolas" panose="020B0609020204030204" pitchFamily="49" charset="0"/>
                <a:cs typeface="Consolas" panose="020B0609020204030204" pitchFamily="49" charset="0"/>
              </a:rPr>
              <a:t>(w))</a:t>
            </a:r>
            <a:endParaRPr kumimoji="1" lang="zh-CN" altLang="en-US" b="0" dirty="0">
              <a:solidFill>
                <a:schemeClr val="tx1"/>
              </a:solidFill>
              <a:latin typeface="Consolas" panose="020B0609020204030204" pitchFamily="49" charset="0"/>
              <a:cs typeface="Consolas" panose="020B0609020204030204" pitchFamily="49" charset="0"/>
            </a:endParaRPr>
          </a:p>
        </p:txBody>
      </p:sp>
      <p:sp>
        <p:nvSpPr>
          <p:cNvPr id="4" name="灯片编号占位符 3">
            <a:extLst>
              <a:ext uri="{FF2B5EF4-FFF2-40B4-BE49-F238E27FC236}">
                <a16:creationId xmlns:a16="http://schemas.microsoft.com/office/drawing/2014/main" id="{551B5F4A-2968-E3AC-9562-1D1A9C64F318}"/>
              </a:ext>
            </a:extLst>
          </p:cNvPr>
          <p:cNvSpPr>
            <a:spLocks noGrp="1"/>
          </p:cNvSpPr>
          <p:nvPr>
            <p:ph type="sldNum" sz="quarter" idx="12"/>
          </p:nvPr>
        </p:nvSpPr>
        <p:spPr/>
        <p:txBody>
          <a:bodyPr/>
          <a:lstStyle/>
          <a:p>
            <a:fld id="{ADE361C3-C043-4A6E-BDCE-8DA1E7D90A3B}" type="slidenum">
              <a:rPr lang="zh-CN" altLang="en-US" smtClean="0"/>
              <a:t>39</a:t>
            </a:fld>
            <a:endParaRPr lang="zh-CN" altLang="en-US"/>
          </a:p>
        </p:txBody>
      </p:sp>
      <p:pic>
        <p:nvPicPr>
          <p:cNvPr id="5" name="图片 4">
            <a:extLst>
              <a:ext uri="{FF2B5EF4-FFF2-40B4-BE49-F238E27FC236}">
                <a16:creationId xmlns:a16="http://schemas.microsoft.com/office/drawing/2014/main" id="{D8089DAC-55D4-F7BC-4571-B5F45487D97D}"/>
              </a:ext>
            </a:extLst>
          </p:cNvPr>
          <p:cNvPicPr>
            <a:picLocks noChangeAspect="1"/>
          </p:cNvPicPr>
          <p:nvPr/>
        </p:nvPicPr>
        <p:blipFill>
          <a:blip r:embed="rId3"/>
          <a:stretch>
            <a:fillRect/>
          </a:stretch>
        </p:blipFill>
        <p:spPr>
          <a:xfrm>
            <a:off x="827584" y="4585692"/>
            <a:ext cx="936104" cy="936104"/>
          </a:xfrm>
          <a:prstGeom prst="rect">
            <a:avLst/>
          </a:prstGeom>
        </p:spPr>
      </p:pic>
      <p:pic>
        <p:nvPicPr>
          <p:cNvPr id="6" name="图片 5">
            <a:extLst>
              <a:ext uri="{FF2B5EF4-FFF2-40B4-BE49-F238E27FC236}">
                <a16:creationId xmlns:a16="http://schemas.microsoft.com/office/drawing/2014/main" id="{FEA49E9E-CDD2-69CC-D7D6-1861D8F67F09}"/>
              </a:ext>
            </a:extLst>
          </p:cNvPr>
          <p:cNvPicPr>
            <a:picLocks noChangeAspect="1"/>
          </p:cNvPicPr>
          <p:nvPr/>
        </p:nvPicPr>
        <p:blipFill>
          <a:blip r:embed="rId3"/>
          <a:stretch>
            <a:fillRect/>
          </a:stretch>
        </p:blipFill>
        <p:spPr>
          <a:xfrm>
            <a:off x="2267744" y="4585692"/>
            <a:ext cx="936104" cy="936104"/>
          </a:xfrm>
          <a:prstGeom prst="rect">
            <a:avLst/>
          </a:prstGeom>
        </p:spPr>
      </p:pic>
      <p:pic>
        <p:nvPicPr>
          <p:cNvPr id="7" name="图片 6">
            <a:extLst>
              <a:ext uri="{FF2B5EF4-FFF2-40B4-BE49-F238E27FC236}">
                <a16:creationId xmlns:a16="http://schemas.microsoft.com/office/drawing/2014/main" id="{A41CA51F-5C06-455F-C352-6575CF555108}"/>
              </a:ext>
            </a:extLst>
          </p:cNvPr>
          <p:cNvPicPr>
            <a:picLocks noChangeAspect="1"/>
          </p:cNvPicPr>
          <p:nvPr/>
        </p:nvPicPr>
        <p:blipFill>
          <a:blip r:embed="rId3"/>
          <a:stretch>
            <a:fillRect/>
          </a:stretch>
        </p:blipFill>
        <p:spPr>
          <a:xfrm>
            <a:off x="3707904" y="4581499"/>
            <a:ext cx="936104" cy="936104"/>
          </a:xfrm>
          <a:prstGeom prst="rect">
            <a:avLst/>
          </a:prstGeom>
        </p:spPr>
      </p:pic>
      <p:pic>
        <p:nvPicPr>
          <p:cNvPr id="8" name="图片 7">
            <a:extLst>
              <a:ext uri="{FF2B5EF4-FFF2-40B4-BE49-F238E27FC236}">
                <a16:creationId xmlns:a16="http://schemas.microsoft.com/office/drawing/2014/main" id="{181FFCEA-0F34-B4C6-B862-F7DE7B596ADA}"/>
              </a:ext>
            </a:extLst>
          </p:cNvPr>
          <p:cNvPicPr>
            <a:picLocks noChangeAspect="1"/>
          </p:cNvPicPr>
          <p:nvPr/>
        </p:nvPicPr>
        <p:blipFill>
          <a:blip r:embed="rId3"/>
          <a:stretch>
            <a:fillRect/>
          </a:stretch>
        </p:blipFill>
        <p:spPr>
          <a:xfrm>
            <a:off x="6228184" y="4585692"/>
            <a:ext cx="936104" cy="936104"/>
          </a:xfrm>
          <a:prstGeom prst="rect">
            <a:avLst/>
          </a:prstGeom>
        </p:spPr>
      </p:pic>
      <p:pic>
        <p:nvPicPr>
          <p:cNvPr id="9" name="图片 8">
            <a:extLst>
              <a:ext uri="{FF2B5EF4-FFF2-40B4-BE49-F238E27FC236}">
                <a16:creationId xmlns:a16="http://schemas.microsoft.com/office/drawing/2014/main" id="{F8978F66-AA4D-D582-46B5-29C79CFC2444}"/>
              </a:ext>
            </a:extLst>
          </p:cNvPr>
          <p:cNvPicPr>
            <a:picLocks noChangeAspect="1"/>
          </p:cNvPicPr>
          <p:nvPr/>
        </p:nvPicPr>
        <p:blipFill>
          <a:blip r:embed="rId3"/>
          <a:stretch>
            <a:fillRect/>
          </a:stretch>
        </p:blipFill>
        <p:spPr>
          <a:xfrm>
            <a:off x="827584" y="1381336"/>
            <a:ext cx="936104" cy="936104"/>
          </a:xfrm>
          <a:prstGeom prst="rect">
            <a:avLst/>
          </a:prstGeom>
        </p:spPr>
      </p:pic>
      <p:pic>
        <p:nvPicPr>
          <p:cNvPr id="10" name="图片 9">
            <a:extLst>
              <a:ext uri="{FF2B5EF4-FFF2-40B4-BE49-F238E27FC236}">
                <a16:creationId xmlns:a16="http://schemas.microsoft.com/office/drawing/2014/main" id="{596FDB43-FCE5-6B22-43AF-B79F16EC68BC}"/>
              </a:ext>
            </a:extLst>
          </p:cNvPr>
          <p:cNvPicPr>
            <a:picLocks noChangeAspect="1"/>
          </p:cNvPicPr>
          <p:nvPr/>
        </p:nvPicPr>
        <p:blipFill>
          <a:blip r:embed="rId4"/>
          <a:stretch>
            <a:fillRect/>
          </a:stretch>
        </p:blipFill>
        <p:spPr>
          <a:xfrm>
            <a:off x="181352" y="3721596"/>
            <a:ext cx="2228568" cy="936105"/>
          </a:xfrm>
          <a:prstGeom prst="rect">
            <a:avLst/>
          </a:prstGeom>
          <a:ln w="19050">
            <a:solidFill>
              <a:schemeClr val="tx1"/>
            </a:solidFill>
          </a:ln>
        </p:spPr>
      </p:pic>
      <p:pic>
        <p:nvPicPr>
          <p:cNvPr id="11" name="图片 10">
            <a:extLst>
              <a:ext uri="{FF2B5EF4-FFF2-40B4-BE49-F238E27FC236}">
                <a16:creationId xmlns:a16="http://schemas.microsoft.com/office/drawing/2014/main" id="{01FD8C92-A3D2-D89C-311E-B8C91E1E5972}"/>
              </a:ext>
            </a:extLst>
          </p:cNvPr>
          <p:cNvPicPr>
            <a:picLocks noChangeAspect="1"/>
          </p:cNvPicPr>
          <p:nvPr/>
        </p:nvPicPr>
        <p:blipFill>
          <a:blip r:embed="rId4"/>
          <a:stretch>
            <a:fillRect/>
          </a:stretch>
        </p:blipFill>
        <p:spPr>
          <a:xfrm>
            <a:off x="1717783" y="3712325"/>
            <a:ext cx="2228568" cy="936105"/>
          </a:xfrm>
          <a:prstGeom prst="rect">
            <a:avLst/>
          </a:prstGeom>
          <a:ln w="19050">
            <a:solidFill>
              <a:schemeClr val="tx1"/>
            </a:solidFill>
          </a:ln>
        </p:spPr>
      </p:pic>
      <p:pic>
        <p:nvPicPr>
          <p:cNvPr id="12" name="图片 11">
            <a:extLst>
              <a:ext uri="{FF2B5EF4-FFF2-40B4-BE49-F238E27FC236}">
                <a16:creationId xmlns:a16="http://schemas.microsoft.com/office/drawing/2014/main" id="{7C1DB684-68AF-2E34-37AC-AF68AC22263B}"/>
              </a:ext>
            </a:extLst>
          </p:cNvPr>
          <p:cNvPicPr>
            <a:picLocks noChangeAspect="1"/>
          </p:cNvPicPr>
          <p:nvPr/>
        </p:nvPicPr>
        <p:blipFill>
          <a:blip r:embed="rId4"/>
          <a:stretch>
            <a:fillRect/>
          </a:stretch>
        </p:blipFill>
        <p:spPr>
          <a:xfrm>
            <a:off x="3295723" y="3711470"/>
            <a:ext cx="2228568" cy="936105"/>
          </a:xfrm>
          <a:prstGeom prst="rect">
            <a:avLst/>
          </a:prstGeom>
          <a:ln w="19050">
            <a:solidFill>
              <a:schemeClr val="tx1"/>
            </a:solidFill>
          </a:ln>
        </p:spPr>
      </p:pic>
      <p:pic>
        <p:nvPicPr>
          <p:cNvPr id="13" name="图片 12">
            <a:extLst>
              <a:ext uri="{FF2B5EF4-FFF2-40B4-BE49-F238E27FC236}">
                <a16:creationId xmlns:a16="http://schemas.microsoft.com/office/drawing/2014/main" id="{F47656A7-6F4B-8767-EA09-F87FEDE45546}"/>
              </a:ext>
            </a:extLst>
          </p:cNvPr>
          <p:cNvPicPr>
            <a:picLocks noChangeAspect="1"/>
          </p:cNvPicPr>
          <p:nvPr/>
        </p:nvPicPr>
        <p:blipFill>
          <a:blip r:embed="rId4"/>
          <a:stretch>
            <a:fillRect/>
          </a:stretch>
        </p:blipFill>
        <p:spPr>
          <a:xfrm>
            <a:off x="5868144" y="3721596"/>
            <a:ext cx="2228568" cy="936105"/>
          </a:xfrm>
          <a:prstGeom prst="rect">
            <a:avLst/>
          </a:prstGeom>
          <a:ln w="19050">
            <a:solidFill>
              <a:schemeClr val="tx1"/>
            </a:solidFill>
          </a:ln>
        </p:spPr>
      </p:pic>
      <p:sp>
        <p:nvSpPr>
          <p:cNvPr id="15" name="矩形 14">
            <a:extLst>
              <a:ext uri="{FF2B5EF4-FFF2-40B4-BE49-F238E27FC236}">
                <a16:creationId xmlns:a16="http://schemas.microsoft.com/office/drawing/2014/main" id="{00F17EDF-5CA0-8A99-C3A4-F48ACDDA5C17}"/>
              </a:ext>
            </a:extLst>
          </p:cNvPr>
          <p:cNvSpPr/>
          <p:nvPr/>
        </p:nvSpPr>
        <p:spPr>
          <a:xfrm>
            <a:off x="4933460" y="3805773"/>
            <a:ext cx="72008" cy="100932"/>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C5F41FB1-3422-AD19-C6A1-99FCC52C16AD}"/>
              </a:ext>
            </a:extLst>
          </p:cNvPr>
          <p:cNvSpPr txBox="1"/>
          <p:nvPr/>
        </p:nvSpPr>
        <p:spPr>
          <a:xfrm>
            <a:off x="4791434" y="3756211"/>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.3</a:t>
            </a:r>
            <a:endParaRPr kumimoji="1" lang="zh-CN" altLang="en-US" sz="700" dirty="0">
              <a:latin typeface="Consolas" panose="020B0609020204030204" pitchFamily="49" charset="0"/>
              <a:cs typeface="Consolas" panose="020B0609020204030204" pitchFamily="49" charset="0"/>
            </a:endParaRPr>
          </a:p>
        </p:txBody>
      </p:sp>
      <p:sp>
        <p:nvSpPr>
          <p:cNvPr id="17" name="矩形 16">
            <a:extLst>
              <a:ext uri="{FF2B5EF4-FFF2-40B4-BE49-F238E27FC236}">
                <a16:creationId xmlns:a16="http://schemas.microsoft.com/office/drawing/2014/main" id="{BC3F2221-E2F6-FCFB-A7BF-A96707DD0B7D}"/>
              </a:ext>
            </a:extLst>
          </p:cNvPr>
          <p:cNvSpPr/>
          <p:nvPr/>
        </p:nvSpPr>
        <p:spPr>
          <a:xfrm>
            <a:off x="7524328" y="3793604"/>
            <a:ext cx="72008" cy="150493"/>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7B76BD1F-C80B-7AB9-BD58-57A72BD4AA1B}"/>
              </a:ext>
            </a:extLst>
          </p:cNvPr>
          <p:cNvSpPr txBox="1"/>
          <p:nvPr/>
        </p:nvSpPr>
        <p:spPr>
          <a:xfrm>
            <a:off x="7382302" y="3764273"/>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.4</a:t>
            </a:r>
            <a:endParaRPr kumimoji="1" lang="zh-CN" altLang="en-US" sz="700" dirty="0">
              <a:latin typeface="Consolas" panose="020B0609020204030204" pitchFamily="49" charset="0"/>
              <a:cs typeface="Consolas" panose="020B0609020204030204" pitchFamily="49" charset="0"/>
            </a:endParaRPr>
          </a:p>
        </p:txBody>
      </p:sp>
      <p:cxnSp>
        <p:nvCxnSpPr>
          <p:cNvPr id="19" name="直线连接符 18">
            <a:extLst>
              <a:ext uri="{FF2B5EF4-FFF2-40B4-BE49-F238E27FC236}">
                <a16:creationId xmlns:a16="http://schemas.microsoft.com/office/drawing/2014/main" id="{74F44762-CD75-B867-EC19-334E44FE79B1}"/>
              </a:ext>
            </a:extLst>
          </p:cNvPr>
          <p:cNvCxnSpPr/>
          <p:nvPr/>
        </p:nvCxnSpPr>
        <p:spPr>
          <a:xfrm flipV="1">
            <a:off x="1907704" y="1129308"/>
            <a:ext cx="1872208"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线连接符 19">
            <a:extLst>
              <a:ext uri="{FF2B5EF4-FFF2-40B4-BE49-F238E27FC236}">
                <a16:creationId xmlns:a16="http://schemas.microsoft.com/office/drawing/2014/main" id="{918E8C93-2569-EE15-49C3-600836FFBF1D}"/>
              </a:ext>
            </a:extLst>
          </p:cNvPr>
          <p:cNvCxnSpPr>
            <a:cxnSpLocks/>
          </p:cNvCxnSpPr>
          <p:nvPr/>
        </p:nvCxnSpPr>
        <p:spPr>
          <a:xfrm>
            <a:off x="1763688" y="2097011"/>
            <a:ext cx="2016224" cy="8158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任意形状 22">
            <a:extLst>
              <a:ext uri="{FF2B5EF4-FFF2-40B4-BE49-F238E27FC236}">
                <a16:creationId xmlns:a16="http://schemas.microsoft.com/office/drawing/2014/main" id="{D1BCF1C6-0DBD-B7E0-B06A-10963A429AA7}"/>
              </a:ext>
            </a:extLst>
          </p:cNvPr>
          <p:cNvSpPr/>
          <p:nvPr/>
        </p:nvSpPr>
        <p:spPr>
          <a:xfrm flipH="1" flipV="1">
            <a:off x="827584" y="2698103"/>
            <a:ext cx="4536506" cy="1056690"/>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任意形状 25">
            <a:extLst>
              <a:ext uri="{FF2B5EF4-FFF2-40B4-BE49-F238E27FC236}">
                <a16:creationId xmlns:a16="http://schemas.microsoft.com/office/drawing/2014/main" id="{C1D3A09C-338C-0F07-FD97-FFB05B7E8F3E}"/>
              </a:ext>
            </a:extLst>
          </p:cNvPr>
          <p:cNvSpPr/>
          <p:nvPr/>
        </p:nvSpPr>
        <p:spPr>
          <a:xfrm flipH="1" flipV="1">
            <a:off x="2591716" y="2762152"/>
            <a:ext cx="3060404" cy="959441"/>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任意形状 26">
            <a:extLst>
              <a:ext uri="{FF2B5EF4-FFF2-40B4-BE49-F238E27FC236}">
                <a16:creationId xmlns:a16="http://schemas.microsoft.com/office/drawing/2014/main" id="{774F8EDD-4BD8-FE70-CBE0-D5CF9AFF85FE}"/>
              </a:ext>
            </a:extLst>
          </p:cNvPr>
          <p:cNvSpPr/>
          <p:nvPr/>
        </p:nvSpPr>
        <p:spPr>
          <a:xfrm flipH="1" flipV="1">
            <a:off x="4123765" y="2790226"/>
            <a:ext cx="1838809" cy="937912"/>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任意形状 27">
            <a:extLst>
              <a:ext uri="{FF2B5EF4-FFF2-40B4-BE49-F238E27FC236}">
                <a16:creationId xmlns:a16="http://schemas.microsoft.com/office/drawing/2014/main" id="{2F5AA7DC-03CF-CE3F-AF0B-6FE7B1AA6E7C}"/>
              </a:ext>
            </a:extLst>
          </p:cNvPr>
          <p:cNvSpPr/>
          <p:nvPr/>
        </p:nvSpPr>
        <p:spPr>
          <a:xfrm flipV="1">
            <a:off x="6293070" y="2790226"/>
            <a:ext cx="151138" cy="936107"/>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C6FF347C-D6DA-6C47-BD4C-2141BD858492}"/>
              </a:ext>
            </a:extLst>
          </p:cNvPr>
          <p:cNvSpPr txBox="1"/>
          <p:nvPr/>
        </p:nvSpPr>
        <p:spPr>
          <a:xfrm>
            <a:off x="5076056" y="4864885"/>
            <a:ext cx="811007" cy="369332"/>
          </a:xfrm>
          <a:prstGeom prst="rect">
            <a:avLst/>
          </a:prstGeom>
          <a:noFill/>
        </p:spPr>
        <p:txBody>
          <a:bodyPr wrap="square" rtlCol="0">
            <a:spAutoFit/>
          </a:bodyPr>
          <a:lstStyle/>
          <a:p>
            <a:pPr algn="ctr"/>
            <a:r>
              <a:rPr kumimoji="1" lang="en-US" altLang="zh-CN" dirty="0"/>
              <a:t>…</a:t>
            </a:r>
            <a:endParaRPr kumimoji="1" lang="zh-CN" altLang="en-US" dirty="0"/>
          </a:p>
        </p:txBody>
      </p:sp>
    </p:spTree>
    <p:extLst>
      <p:ext uri="{BB962C8B-B14F-4D97-AF65-F5344CB8AC3E}">
        <p14:creationId xmlns:p14="http://schemas.microsoft.com/office/powerpoint/2010/main" val="10230745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22DFE-0491-EB2E-4C0B-5AC9CD7CB57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7B98906-3BE1-0ACB-1A41-A8D18583BBF7}"/>
              </a:ext>
            </a:extLst>
          </p:cNvPr>
          <p:cNvSpPr>
            <a:spLocks noGrp="1"/>
          </p:cNvSpPr>
          <p:nvPr>
            <p:ph type="title"/>
          </p:nvPr>
        </p:nvSpPr>
        <p:spPr/>
        <p:txBody>
          <a:bodyPr/>
          <a:lstStyle/>
          <a:p>
            <a:r>
              <a:rPr kumimoji="1" lang="en-US" altLang="zh-CN" dirty="0"/>
              <a:t>From theory to reality </a:t>
            </a:r>
            <a:endParaRPr kumimoji="1" lang="zh-CN" altLang="en-US" dirty="0"/>
          </a:p>
        </p:txBody>
      </p:sp>
      <p:sp>
        <p:nvSpPr>
          <p:cNvPr id="3" name="内容占位符 2">
            <a:extLst>
              <a:ext uri="{FF2B5EF4-FFF2-40B4-BE49-F238E27FC236}">
                <a16:creationId xmlns:a16="http://schemas.microsoft.com/office/drawing/2014/main" id="{9263019C-FA0E-A4DC-F7DC-1D5C2C36AE1F}"/>
              </a:ext>
            </a:extLst>
          </p:cNvPr>
          <p:cNvSpPr>
            <a:spLocks noGrp="1"/>
          </p:cNvSpPr>
          <p:nvPr>
            <p:ph idx="1"/>
          </p:nvPr>
        </p:nvSpPr>
        <p:spPr/>
        <p:txBody>
          <a:bodyPr/>
          <a:lstStyle/>
          <a:p>
            <a:r>
              <a:rPr kumimoji="1" lang="en-US" altLang="zh-CN" dirty="0"/>
              <a:t>Strategy (in theory)  </a:t>
            </a:r>
          </a:p>
          <a:p>
            <a:pPr lvl="1"/>
            <a:r>
              <a:rPr kumimoji="1" lang="en-US" altLang="zh-CN" dirty="0"/>
              <a:t>Step 1: decompose the file into M pieces, count top 5 concurrently </a:t>
            </a:r>
          </a:p>
          <a:p>
            <a:pPr lvl="1"/>
            <a:r>
              <a:rPr kumimoji="1" lang="en-US" altLang="zh-CN" dirty="0"/>
              <a:t>Step 2: merge the top 5 from all the others &amp; calculate the final top 5</a:t>
            </a:r>
            <a:endParaRPr kumimoji="1" lang="zh-CN" altLang="en-US" dirty="0"/>
          </a:p>
          <a:p>
            <a:r>
              <a:rPr kumimoji="1" lang="en-US" altLang="zh-CN" dirty="0"/>
              <a:t>Step #1 </a:t>
            </a:r>
          </a:p>
          <a:p>
            <a:pPr lvl="1"/>
            <a:r>
              <a:rPr kumimoji="1" lang="en-US" altLang="zh-CN" dirty="0"/>
              <a:t>How to decompose? How to assign threads to do chunks? </a:t>
            </a:r>
          </a:p>
          <a:p>
            <a:pPr lvl="1"/>
            <a:r>
              <a:rPr kumimoji="1" lang="en-US" altLang="zh-CN" b="1" dirty="0"/>
              <a:t>Try #1:  </a:t>
            </a:r>
            <a:r>
              <a:rPr kumimoji="1" lang="en-US" altLang="zh-CN" dirty="0"/>
              <a:t>RPC to M machines, run the program, each given a different file</a:t>
            </a:r>
          </a:p>
        </p:txBody>
      </p:sp>
      <p:sp>
        <p:nvSpPr>
          <p:cNvPr id="4" name="灯片编号占位符 3">
            <a:extLst>
              <a:ext uri="{FF2B5EF4-FFF2-40B4-BE49-F238E27FC236}">
                <a16:creationId xmlns:a16="http://schemas.microsoft.com/office/drawing/2014/main" id="{6E628057-51D7-31EB-A71F-865F5B99ABB2}"/>
              </a:ext>
            </a:extLst>
          </p:cNvPr>
          <p:cNvSpPr>
            <a:spLocks noGrp="1"/>
          </p:cNvSpPr>
          <p:nvPr>
            <p:ph type="sldNum" sz="quarter" idx="12"/>
          </p:nvPr>
        </p:nvSpPr>
        <p:spPr/>
        <p:txBody>
          <a:bodyPr/>
          <a:lstStyle/>
          <a:p>
            <a:fld id="{ADE361C3-C043-4A6E-BDCE-8DA1E7D90A3B}" type="slidenum">
              <a:rPr lang="zh-CN" altLang="en-US" smtClean="0"/>
              <a:t>40</a:t>
            </a:fld>
            <a:endParaRPr lang="zh-CN" altLang="en-US"/>
          </a:p>
        </p:txBody>
      </p:sp>
      <p:sp>
        <p:nvSpPr>
          <p:cNvPr id="5" name="矩形 4">
            <a:extLst>
              <a:ext uri="{FF2B5EF4-FFF2-40B4-BE49-F238E27FC236}">
                <a16:creationId xmlns:a16="http://schemas.microsoft.com/office/drawing/2014/main" id="{DA656A9D-B56C-15D9-8F88-E2CB37020BF6}"/>
              </a:ext>
            </a:extLst>
          </p:cNvPr>
          <p:cNvSpPr/>
          <p:nvPr/>
        </p:nvSpPr>
        <p:spPr>
          <a:xfrm>
            <a:off x="251520" y="1514439"/>
            <a:ext cx="7941568" cy="432048"/>
          </a:xfrm>
          <a:prstGeom prst="rect">
            <a:avLst/>
          </a:prstGeom>
          <a:ln w="28575">
            <a:solidFill>
              <a:srgbClr val="C00000"/>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 name="文本框 5">
            <a:extLst>
              <a:ext uri="{FF2B5EF4-FFF2-40B4-BE49-F238E27FC236}">
                <a16:creationId xmlns:a16="http://schemas.microsoft.com/office/drawing/2014/main" id="{DB0C8022-4FFF-B813-ED45-9702D294370B}"/>
              </a:ext>
            </a:extLst>
          </p:cNvPr>
          <p:cNvSpPr txBox="1"/>
          <p:nvPr/>
        </p:nvSpPr>
        <p:spPr>
          <a:xfrm>
            <a:off x="4152342" y="661203"/>
            <a:ext cx="4534458" cy="646331"/>
          </a:xfrm>
          <a:prstGeom prst="rect">
            <a:avLst/>
          </a:prstGeom>
          <a:noFill/>
        </p:spPr>
        <p:txBody>
          <a:bodyPr wrap="square">
            <a:spAutoFit/>
          </a:bodyPr>
          <a:lstStyle/>
          <a:p>
            <a:r>
              <a:rPr kumimoji="1" lang="en-US" altLang="zh-CN" b="0" dirty="0">
                <a:solidFill>
                  <a:srgbClr val="C00000"/>
                </a:solidFill>
              </a:rPr>
              <a:t>Challenge #1: what if the file is too large, &amp; there are 10K+ servers? </a:t>
            </a:r>
            <a:endParaRPr lang="zh-CN" altLang="en-US" dirty="0">
              <a:solidFill>
                <a:srgbClr val="C00000"/>
              </a:solidFill>
            </a:endParaRPr>
          </a:p>
        </p:txBody>
      </p:sp>
    </p:spTree>
    <p:extLst>
      <p:ext uri="{BB962C8B-B14F-4D97-AF65-F5344CB8AC3E}">
        <p14:creationId xmlns:p14="http://schemas.microsoft.com/office/powerpoint/2010/main" val="2460925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A4D5E-DE67-1937-813F-A7084944752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A35F9BCA-68B4-BBC3-9952-E72C9A37007E}"/>
              </a:ext>
            </a:extLst>
          </p:cNvPr>
          <p:cNvSpPr>
            <a:spLocks noGrp="1"/>
          </p:cNvSpPr>
          <p:nvPr>
            <p:ph type="title"/>
          </p:nvPr>
        </p:nvSpPr>
        <p:spPr/>
        <p:txBody>
          <a:bodyPr/>
          <a:lstStyle/>
          <a:p>
            <a:r>
              <a:rPr kumimoji="1" lang="en-US" altLang="zh-CN" dirty="0"/>
              <a:t>From theory to reality </a:t>
            </a:r>
            <a:endParaRPr kumimoji="1" lang="zh-CN" altLang="en-US" dirty="0"/>
          </a:p>
        </p:txBody>
      </p:sp>
      <p:sp>
        <p:nvSpPr>
          <p:cNvPr id="3" name="内容占位符 2">
            <a:extLst>
              <a:ext uri="{FF2B5EF4-FFF2-40B4-BE49-F238E27FC236}">
                <a16:creationId xmlns:a16="http://schemas.microsoft.com/office/drawing/2014/main" id="{E21F6134-5274-2804-230A-534D6A6D3A9B}"/>
              </a:ext>
            </a:extLst>
          </p:cNvPr>
          <p:cNvSpPr>
            <a:spLocks noGrp="1"/>
          </p:cNvSpPr>
          <p:nvPr>
            <p:ph idx="1"/>
          </p:nvPr>
        </p:nvSpPr>
        <p:spPr/>
        <p:txBody>
          <a:bodyPr/>
          <a:lstStyle/>
          <a:p>
            <a:r>
              <a:rPr kumimoji="1" lang="en-US" altLang="zh-CN" dirty="0"/>
              <a:t>Strategy (in theory)  </a:t>
            </a:r>
          </a:p>
          <a:p>
            <a:pPr lvl="1"/>
            <a:r>
              <a:rPr kumimoji="1" lang="en-US" altLang="zh-CN" dirty="0"/>
              <a:t>Step 1: decompose the file into M pieces, count top 5 concurrently </a:t>
            </a:r>
          </a:p>
          <a:p>
            <a:pPr lvl="1"/>
            <a:r>
              <a:rPr kumimoji="1" lang="en-US" altLang="zh-CN" dirty="0"/>
              <a:t>Step 2: merge the top 5 from all the others &amp; calculate the final top 5</a:t>
            </a:r>
            <a:endParaRPr kumimoji="1" lang="zh-CN" altLang="en-US" dirty="0"/>
          </a:p>
          <a:p>
            <a:r>
              <a:rPr kumimoji="1" lang="en-US" altLang="zh-CN" dirty="0"/>
              <a:t>Step #1 </a:t>
            </a:r>
          </a:p>
          <a:p>
            <a:pPr lvl="1"/>
            <a:r>
              <a:rPr kumimoji="1" lang="en-US" altLang="zh-CN" dirty="0"/>
              <a:t>How to decompose? How to assign threads to do chunks? </a:t>
            </a:r>
          </a:p>
          <a:p>
            <a:pPr lvl="1"/>
            <a:r>
              <a:rPr kumimoji="1" lang="en-US" altLang="zh-CN" b="1" dirty="0"/>
              <a:t>Try #1:  </a:t>
            </a:r>
            <a:r>
              <a:rPr kumimoji="1" lang="en-US" altLang="zh-CN" dirty="0"/>
              <a:t>RPC to M machines, run the program, each given a different file</a:t>
            </a:r>
          </a:p>
        </p:txBody>
      </p:sp>
      <p:sp>
        <p:nvSpPr>
          <p:cNvPr id="4" name="灯片编号占位符 3">
            <a:extLst>
              <a:ext uri="{FF2B5EF4-FFF2-40B4-BE49-F238E27FC236}">
                <a16:creationId xmlns:a16="http://schemas.microsoft.com/office/drawing/2014/main" id="{3A3701A0-0F20-8EF1-BCB2-22B41E324FB0}"/>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sp>
        <p:nvSpPr>
          <p:cNvPr id="5" name="矩形 4">
            <a:extLst>
              <a:ext uri="{FF2B5EF4-FFF2-40B4-BE49-F238E27FC236}">
                <a16:creationId xmlns:a16="http://schemas.microsoft.com/office/drawing/2014/main" id="{7C1F8F04-7658-E943-158F-A6D17465514A}"/>
              </a:ext>
            </a:extLst>
          </p:cNvPr>
          <p:cNvSpPr/>
          <p:nvPr/>
        </p:nvSpPr>
        <p:spPr>
          <a:xfrm>
            <a:off x="446856" y="3179042"/>
            <a:ext cx="7941568" cy="432048"/>
          </a:xfrm>
          <a:prstGeom prst="rect">
            <a:avLst/>
          </a:prstGeom>
          <a:ln w="28575">
            <a:solidFill>
              <a:srgbClr val="C00000"/>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 name="文本框 5">
            <a:extLst>
              <a:ext uri="{FF2B5EF4-FFF2-40B4-BE49-F238E27FC236}">
                <a16:creationId xmlns:a16="http://schemas.microsoft.com/office/drawing/2014/main" id="{5F6E983B-2CD1-5472-4CF6-F5FE02AD13BC}"/>
              </a:ext>
            </a:extLst>
          </p:cNvPr>
          <p:cNvSpPr txBox="1"/>
          <p:nvPr/>
        </p:nvSpPr>
        <p:spPr>
          <a:xfrm>
            <a:off x="2401416" y="3702019"/>
            <a:ext cx="6285384" cy="646331"/>
          </a:xfrm>
          <a:prstGeom prst="rect">
            <a:avLst/>
          </a:prstGeom>
          <a:noFill/>
        </p:spPr>
        <p:txBody>
          <a:bodyPr wrap="square">
            <a:spAutoFit/>
          </a:bodyPr>
          <a:lstStyle/>
          <a:p>
            <a:r>
              <a:rPr kumimoji="1" lang="en-US" altLang="zh-CN" b="0" dirty="0">
                <a:solidFill>
                  <a:srgbClr val="C00000"/>
                </a:solidFill>
              </a:rPr>
              <a:t>Challenge #2: how to effectively receive responses from multiple RPCs? </a:t>
            </a:r>
            <a:endParaRPr lang="zh-CN" altLang="en-US" dirty="0">
              <a:solidFill>
                <a:srgbClr val="C00000"/>
              </a:solidFill>
            </a:endParaRPr>
          </a:p>
        </p:txBody>
      </p:sp>
    </p:spTree>
    <p:extLst>
      <p:ext uri="{BB962C8B-B14F-4D97-AF65-F5344CB8AC3E}">
        <p14:creationId xmlns:p14="http://schemas.microsoft.com/office/powerpoint/2010/main" val="30481968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D6C66-9203-EE82-D43A-34CE1ED0B12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C71AF3F-79DD-8589-80C7-232A529315CC}"/>
              </a:ext>
            </a:extLst>
          </p:cNvPr>
          <p:cNvSpPr>
            <a:spLocks noGrp="1"/>
          </p:cNvSpPr>
          <p:nvPr>
            <p:ph type="title"/>
          </p:nvPr>
        </p:nvSpPr>
        <p:spPr/>
        <p:txBody>
          <a:bodyPr/>
          <a:lstStyle/>
          <a:p>
            <a:r>
              <a:rPr kumimoji="1" lang="en-US" altLang="zh-CN" dirty="0"/>
              <a:t>Scaling log processing using RPC: step #1 </a:t>
            </a:r>
            <a:endParaRPr kumimoji="1" lang="zh-CN" altLang="en-US" dirty="0"/>
          </a:p>
        </p:txBody>
      </p:sp>
      <p:sp>
        <p:nvSpPr>
          <p:cNvPr id="3" name="内容占位符 2">
            <a:extLst>
              <a:ext uri="{FF2B5EF4-FFF2-40B4-BE49-F238E27FC236}">
                <a16:creationId xmlns:a16="http://schemas.microsoft.com/office/drawing/2014/main" id="{6DB7B113-CF90-5128-0EE5-213E4B3A338B}"/>
              </a:ext>
            </a:extLst>
          </p:cNvPr>
          <p:cNvSpPr>
            <a:spLocks noGrp="1"/>
          </p:cNvSpPr>
          <p:nvPr>
            <p:ph idx="1"/>
          </p:nvPr>
        </p:nvSpPr>
        <p:spPr>
          <a:xfrm>
            <a:off x="3779912" y="1129308"/>
            <a:ext cx="4968552" cy="1800200"/>
          </a:xfrm>
          <a:ln>
            <a:solidFill>
              <a:schemeClr val="tx1"/>
            </a:solidFill>
          </a:ln>
        </p:spPr>
        <p:txBody>
          <a:bodyPr>
            <a:normAutofit fontScale="92500"/>
          </a:bodyPr>
          <a:lstStyle/>
          <a:p>
            <a:pPr>
              <a:spcBef>
                <a:spcPts val="0"/>
              </a:spcBef>
            </a:pPr>
            <a:r>
              <a:rPr kumimoji="1" lang="en-US" altLang="zh-CN" b="0" dirty="0">
                <a:latin typeface="Consolas" panose="020B0609020204030204" pitchFamily="49" charset="0"/>
                <a:cs typeface="Consolas" panose="020B0609020204030204" pitchFamily="49" charset="0"/>
              </a:rPr>
              <a:t>for w in workers:</a:t>
            </a:r>
          </a:p>
          <a:p>
            <a:pPr>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execute_command</a:t>
            </a:r>
            <a:r>
              <a:rPr kumimoji="1" lang="en-US" altLang="zh-CN" b="0" dirty="0">
                <a:latin typeface="Consolas" panose="020B0609020204030204" pitchFamily="49" charset="0"/>
                <a:cs typeface="Consolas" panose="020B0609020204030204" pitchFamily="49" charset="0"/>
              </a:rPr>
              <a:t>(w,...) // parallelly</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res = []</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for machines in workers:</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    </a:t>
            </a:r>
            <a:r>
              <a:rPr kumimoji="1" lang="en-US" altLang="zh-CN" b="0" dirty="0" err="1">
                <a:solidFill>
                  <a:schemeClr val="bg1"/>
                </a:solidFill>
                <a:latin typeface="Consolas" panose="020B0609020204030204" pitchFamily="49" charset="0"/>
                <a:cs typeface="Consolas" panose="020B0609020204030204" pitchFamily="49" charset="0"/>
              </a:rPr>
              <a:t>res.append</a:t>
            </a:r>
            <a:r>
              <a:rPr kumimoji="1" lang="en-US" altLang="zh-CN" b="0" dirty="0">
                <a:solidFill>
                  <a:schemeClr val="bg1"/>
                </a:solidFill>
                <a:latin typeface="Consolas" panose="020B0609020204030204" pitchFamily="49" charset="0"/>
                <a:cs typeface="Consolas" panose="020B0609020204030204" pitchFamily="49" charset="0"/>
              </a:rPr>
              <a:t>(</a:t>
            </a:r>
            <a:r>
              <a:rPr kumimoji="1" lang="en-US" altLang="zh-CN" b="0" dirty="0" err="1">
                <a:solidFill>
                  <a:schemeClr val="bg1"/>
                </a:solidFill>
                <a:latin typeface="Consolas" panose="020B0609020204030204" pitchFamily="49" charset="0"/>
                <a:cs typeface="Consolas" panose="020B0609020204030204" pitchFamily="49" charset="0"/>
              </a:rPr>
              <a:t>get_res</a:t>
            </a:r>
            <a:r>
              <a:rPr kumimoji="1" lang="en-US" altLang="zh-CN" b="0" dirty="0">
                <a:solidFill>
                  <a:schemeClr val="bg1"/>
                </a:solidFill>
                <a:latin typeface="Consolas" panose="020B0609020204030204" pitchFamily="49" charset="0"/>
                <a:cs typeface="Consolas" panose="020B0609020204030204" pitchFamily="49" charset="0"/>
              </a:rPr>
              <a:t>(w))</a:t>
            </a:r>
            <a:endParaRPr kumimoji="1" lang="zh-CN" altLang="en-US" b="0" dirty="0">
              <a:solidFill>
                <a:schemeClr val="bg1"/>
              </a:solidFill>
              <a:latin typeface="Consolas" panose="020B0609020204030204" pitchFamily="49" charset="0"/>
              <a:cs typeface="Consolas" panose="020B0609020204030204" pitchFamily="49" charset="0"/>
            </a:endParaRPr>
          </a:p>
        </p:txBody>
      </p:sp>
      <p:sp>
        <p:nvSpPr>
          <p:cNvPr id="4" name="灯片编号占位符 3">
            <a:extLst>
              <a:ext uri="{FF2B5EF4-FFF2-40B4-BE49-F238E27FC236}">
                <a16:creationId xmlns:a16="http://schemas.microsoft.com/office/drawing/2014/main" id="{279DBDD9-425B-2F29-B505-50B1FC275C56}"/>
              </a:ext>
            </a:extLst>
          </p:cNvPr>
          <p:cNvSpPr>
            <a:spLocks noGrp="1"/>
          </p:cNvSpPr>
          <p:nvPr>
            <p:ph type="sldNum" sz="quarter" idx="12"/>
          </p:nvPr>
        </p:nvSpPr>
        <p:spPr/>
        <p:txBody>
          <a:bodyPr/>
          <a:lstStyle/>
          <a:p>
            <a:fld id="{ADE361C3-C043-4A6E-BDCE-8DA1E7D90A3B}" type="slidenum">
              <a:rPr lang="zh-CN" altLang="en-US" smtClean="0"/>
              <a:t>42</a:t>
            </a:fld>
            <a:endParaRPr lang="zh-CN" altLang="en-US"/>
          </a:p>
        </p:txBody>
      </p:sp>
      <p:pic>
        <p:nvPicPr>
          <p:cNvPr id="5" name="图片 4">
            <a:extLst>
              <a:ext uri="{FF2B5EF4-FFF2-40B4-BE49-F238E27FC236}">
                <a16:creationId xmlns:a16="http://schemas.microsoft.com/office/drawing/2014/main" id="{7C11782A-FBDF-3C2C-C526-F2B5D4AAA171}"/>
              </a:ext>
            </a:extLst>
          </p:cNvPr>
          <p:cNvPicPr>
            <a:picLocks noChangeAspect="1"/>
          </p:cNvPicPr>
          <p:nvPr/>
        </p:nvPicPr>
        <p:blipFill>
          <a:blip r:embed="rId2"/>
          <a:stretch>
            <a:fillRect/>
          </a:stretch>
        </p:blipFill>
        <p:spPr>
          <a:xfrm>
            <a:off x="827584" y="4585692"/>
            <a:ext cx="936104" cy="936104"/>
          </a:xfrm>
          <a:prstGeom prst="rect">
            <a:avLst/>
          </a:prstGeom>
        </p:spPr>
      </p:pic>
      <p:pic>
        <p:nvPicPr>
          <p:cNvPr id="6" name="图片 5">
            <a:extLst>
              <a:ext uri="{FF2B5EF4-FFF2-40B4-BE49-F238E27FC236}">
                <a16:creationId xmlns:a16="http://schemas.microsoft.com/office/drawing/2014/main" id="{5C9F574E-3F36-B3E6-3E90-3804FCF95F4D}"/>
              </a:ext>
            </a:extLst>
          </p:cNvPr>
          <p:cNvPicPr>
            <a:picLocks noChangeAspect="1"/>
          </p:cNvPicPr>
          <p:nvPr/>
        </p:nvPicPr>
        <p:blipFill>
          <a:blip r:embed="rId2"/>
          <a:stretch>
            <a:fillRect/>
          </a:stretch>
        </p:blipFill>
        <p:spPr>
          <a:xfrm>
            <a:off x="2267744" y="4585692"/>
            <a:ext cx="936104" cy="936104"/>
          </a:xfrm>
          <a:prstGeom prst="rect">
            <a:avLst/>
          </a:prstGeom>
        </p:spPr>
      </p:pic>
      <p:pic>
        <p:nvPicPr>
          <p:cNvPr id="7" name="图片 6">
            <a:extLst>
              <a:ext uri="{FF2B5EF4-FFF2-40B4-BE49-F238E27FC236}">
                <a16:creationId xmlns:a16="http://schemas.microsoft.com/office/drawing/2014/main" id="{E8DEF2B2-BFEF-E149-9B8F-E675D77F3935}"/>
              </a:ext>
            </a:extLst>
          </p:cNvPr>
          <p:cNvPicPr>
            <a:picLocks noChangeAspect="1"/>
          </p:cNvPicPr>
          <p:nvPr/>
        </p:nvPicPr>
        <p:blipFill>
          <a:blip r:embed="rId2"/>
          <a:stretch>
            <a:fillRect/>
          </a:stretch>
        </p:blipFill>
        <p:spPr>
          <a:xfrm>
            <a:off x="3707904" y="4581499"/>
            <a:ext cx="936104" cy="936104"/>
          </a:xfrm>
          <a:prstGeom prst="rect">
            <a:avLst/>
          </a:prstGeom>
        </p:spPr>
      </p:pic>
      <p:pic>
        <p:nvPicPr>
          <p:cNvPr id="8" name="图片 7">
            <a:extLst>
              <a:ext uri="{FF2B5EF4-FFF2-40B4-BE49-F238E27FC236}">
                <a16:creationId xmlns:a16="http://schemas.microsoft.com/office/drawing/2014/main" id="{4CB699DF-4748-B44B-ECE1-D10665F51A1C}"/>
              </a:ext>
            </a:extLst>
          </p:cNvPr>
          <p:cNvPicPr>
            <a:picLocks noChangeAspect="1"/>
          </p:cNvPicPr>
          <p:nvPr/>
        </p:nvPicPr>
        <p:blipFill>
          <a:blip r:embed="rId2"/>
          <a:stretch>
            <a:fillRect/>
          </a:stretch>
        </p:blipFill>
        <p:spPr>
          <a:xfrm>
            <a:off x="6228184" y="4585692"/>
            <a:ext cx="936104" cy="936104"/>
          </a:xfrm>
          <a:prstGeom prst="rect">
            <a:avLst/>
          </a:prstGeom>
        </p:spPr>
      </p:pic>
      <p:pic>
        <p:nvPicPr>
          <p:cNvPr id="9" name="图片 8">
            <a:extLst>
              <a:ext uri="{FF2B5EF4-FFF2-40B4-BE49-F238E27FC236}">
                <a16:creationId xmlns:a16="http://schemas.microsoft.com/office/drawing/2014/main" id="{365D097E-922D-0B27-7C0D-FF2C915A6D3B}"/>
              </a:ext>
            </a:extLst>
          </p:cNvPr>
          <p:cNvPicPr>
            <a:picLocks noChangeAspect="1"/>
          </p:cNvPicPr>
          <p:nvPr/>
        </p:nvPicPr>
        <p:blipFill>
          <a:blip r:embed="rId2"/>
          <a:stretch>
            <a:fillRect/>
          </a:stretch>
        </p:blipFill>
        <p:spPr>
          <a:xfrm>
            <a:off x="827584" y="1381336"/>
            <a:ext cx="936104" cy="936104"/>
          </a:xfrm>
          <a:prstGeom prst="rect">
            <a:avLst/>
          </a:prstGeom>
        </p:spPr>
      </p:pic>
      <p:pic>
        <p:nvPicPr>
          <p:cNvPr id="10" name="图片 9">
            <a:extLst>
              <a:ext uri="{FF2B5EF4-FFF2-40B4-BE49-F238E27FC236}">
                <a16:creationId xmlns:a16="http://schemas.microsoft.com/office/drawing/2014/main" id="{AB8DCEF5-031A-0CEC-F513-F480C18A8F98}"/>
              </a:ext>
            </a:extLst>
          </p:cNvPr>
          <p:cNvPicPr>
            <a:picLocks noChangeAspect="1"/>
          </p:cNvPicPr>
          <p:nvPr/>
        </p:nvPicPr>
        <p:blipFill>
          <a:blip r:embed="rId3"/>
          <a:stretch>
            <a:fillRect/>
          </a:stretch>
        </p:blipFill>
        <p:spPr>
          <a:xfrm>
            <a:off x="181352" y="3721596"/>
            <a:ext cx="2228568" cy="936105"/>
          </a:xfrm>
          <a:prstGeom prst="rect">
            <a:avLst/>
          </a:prstGeom>
          <a:ln w="19050">
            <a:solidFill>
              <a:schemeClr val="tx1"/>
            </a:solidFill>
          </a:ln>
        </p:spPr>
      </p:pic>
      <p:pic>
        <p:nvPicPr>
          <p:cNvPr id="11" name="图片 10">
            <a:extLst>
              <a:ext uri="{FF2B5EF4-FFF2-40B4-BE49-F238E27FC236}">
                <a16:creationId xmlns:a16="http://schemas.microsoft.com/office/drawing/2014/main" id="{D041969A-0CE7-5276-0ED8-2D6021667E3A}"/>
              </a:ext>
            </a:extLst>
          </p:cNvPr>
          <p:cNvPicPr>
            <a:picLocks noChangeAspect="1"/>
          </p:cNvPicPr>
          <p:nvPr/>
        </p:nvPicPr>
        <p:blipFill>
          <a:blip r:embed="rId3"/>
          <a:stretch>
            <a:fillRect/>
          </a:stretch>
        </p:blipFill>
        <p:spPr>
          <a:xfrm>
            <a:off x="1717783" y="3712325"/>
            <a:ext cx="2228568" cy="936105"/>
          </a:xfrm>
          <a:prstGeom prst="rect">
            <a:avLst/>
          </a:prstGeom>
          <a:ln w="19050">
            <a:solidFill>
              <a:schemeClr val="tx1"/>
            </a:solidFill>
          </a:ln>
        </p:spPr>
      </p:pic>
      <p:pic>
        <p:nvPicPr>
          <p:cNvPr id="12" name="图片 11">
            <a:extLst>
              <a:ext uri="{FF2B5EF4-FFF2-40B4-BE49-F238E27FC236}">
                <a16:creationId xmlns:a16="http://schemas.microsoft.com/office/drawing/2014/main" id="{A4C75690-8A51-4FEE-B240-1AFC0CE220C2}"/>
              </a:ext>
            </a:extLst>
          </p:cNvPr>
          <p:cNvPicPr>
            <a:picLocks noChangeAspect="1"/>
          </p:cNvPicPr>
          <p:nvPr/>
        </p:nvPicPr>
        <p:blipFill>
          <a:blip r:embed="rId3"/>
          <a:stretch>
            <a:fillRect/>
          </a:stretch>
        </p:blipFill>
        <p:spPr>
          <a:xfrm>
            <a:off x="3295723" y="3711470"/>
            <a:ext cx="2228568" cy="936105"/>
          </a:xfrm>
          <a:prstGeom prst="rect">
            <a:avLst/>
          </a:prstGeom>
          <a:ln w="19050">
            <a:solidFill>
              <a:schemeClr val="tx1"/>
            </a:solidFill>
          </a:ln>
        </p:spPr>
      </p:pic>
      <p:pic>
        <p:nvPicPr>
          <p:cNvPr id="13" name="图片 12">
            <a:extLst>
              <a:ext uri="{FF2B5EF4-FFF2-40B4-BE49-F238E27FC236}">
                <a16:creationId xmlns:a16="http://schemas.microsoft.com/office/drawing/2014/main" id="{997B6AB1-02EE-49D2-6D8B-9E131B7A79A5}"/>
              </a:ext>
            </a:extLst>
          </p:cNvPr>
          <p:cNvPicPr>
            <a:picLocks noChangeAspect="1"/>
          </p:cNvPicPr>
          <p:nvPr/>
        </p:nvPicPr>
        <p:blipFill>
          <a:blip r:embed="rId3"/>
          <a:stretch>
            <a:fillRect/>
          </a:stretch>
        </p:blipFill>
        <p:spPr>
          <a:xfrm>
            <a:off x="5868144" y="3721596"/>
            <a:ext cx="2228568" cy="936105"/>
          </a:xfrm>
          <a:prstGeom prst="rect">
            <a:avLst/>
          </a:prstGeom>
          <a:ln w="19050">
            <a:solidFill>
              <a:schemeClr val="tx1"/>
            </a:solidFill>
          </a:ln>
        </p:spPr>
      </p:pic>
      <p:sp>
        <p:nvSpPr>
          <p:cNvPr id="15" name="矩形 14">
            <a:extLst>
              <a:ext uri="{FF2B5EF4-FFF2-40B4-BE49-F238E27FC236}">
                <a16:creationId xmlns:a16="http://schemas.microsoft.com/office/drawing/2014/main" id="{9BA76306-2C66-3C2D-1A41-9AE47F75CA5C}"/>
              </a:ext>
            </a:extLst>
          </p:cNvPr>
          <p:cNvSpPr/>
          <p:nvPr/>
        </p:nvSpPr>
        <p:spPr>
          <a:xfrm>
            <a:off x="4933460" y="3805773"/>
            <a:ext cx="72008" cy="100932"/>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DF6D9CCE-AFB2-B573-9177-0DD3758B2CBE}"/>
              </a:ext>
            </a:extLst>
          </p:cNvPr>
          <p:cNvSpPr txBox="1"/>
          <p:nvPr/>
        </p:nvSpPr>
        <p:spPr>
          <a:xfrm>
            <a:off x="4791434" y="3756211"/>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.3</a:t>
            </a:r>
            <a:endParaRPr kumimoji="1" lang="zh-CN" altLang="en-US" sz="700" dirty="0">
              <a:latin typeface="Consolas" panose="020B0609020204030204" pitchFamily="49" charset="0"/>
              <a:cs typeface="Consolas" panose="020B0609020204030204" pitchFamily="49" charset="0"/>
            </a:endParaRPr>
          </a:p>
        </p:txBody>
      </p:sp>
      <p:sp>
        <p:nvSpPr>
          <p:cNvPr id="17" name="矩形 16">
            <a:extLst>
              <a:ext uri="{FF2B5EF4-FFF2-40B4-BE49-F238E27FC236}">
                <a16:creationId xmlns:a16="http://schemas.microsoft.com/office/drawing/2014/main" id="{DE8F3D5F-D6AC-D34F-6102-813551D0E286}"/>
              </a:ext>
            </a:extLst>
          </p:cNvPr>
          <p:cNvSpPr/>
          <p:nvPr/>
        </p:nvSpPr>
        <p:spPr>
          <a:xfrm>
            <a:off x="7524328" y="3793604"/>
            <a:ext cx="72008" cy="150493"/>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0E540E56-A459-0D17-324F-16ED5D154039}"/>
              </a:ext>
            </a:extLst>
          </p:cNvPr>
          <p:cNvSpPr txBox="1"/>
          <p:nvPr/>
        </p:nvSpPr>
        <p:spPr>
          <a:xfrm>
            <a:off x="7382302" y="3764273"/>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.4</a:t>
            </a:r>
            <a:endParaRPr kumimoji="1" lang="zh-CN" altLang="en-US" sz="700" dirty="0">
              <a:latin typeface="Consolas" panose="020B0609020204030204" pitchFamily="49" charset="0"/>
              <a:cs typeface="Consolas" panose="020B0609020204030204" pitchFamily="49" charset="0"/>
            </a:endParaRPr>
          </a:p>
        </p:txBody>
      </p:sp>
      <p:cxnSp>
        <p:nvCxnSpPr>
          <p:cNvPr id="19" name="直线连接符 18">
            <a:extLst>
              <a:ext uri="{FF2B5EF4-FFF2-40B4-BE49-F238E27FC236}">
                <a16:creationId xmlns:a16="http://schemas.microsoft.com/office/drawing/2014/main" id="{55592BEC-D06C-8197-D3B9-7DE175DEF1DD}"/>
              </a:ext>
            </a:extLst>
          </p:cNvPr>
          <p:cNvCxnSpPr/>
          <p:nvPr/>
        </p:nvCxnSpPr>
        <p:spPr>
          <a:xfrm flipV="1">
            <a:off x="1907704" y="1129308"/>
            <a:ext cx="1872208"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线连接符 19">
            <a:extLst>
              <a:ext uri="{FF2B5EF4-FFF2-40B4-BE49-F238E27FC236}">
                <a16:creationId xmlns:a16="http://schemas.microsoft.com/office/drawing/2014/main" id="{999AC329-01CB-B1AA-56AF-23AD340362B6}"/>
              </a:ext>
            </a:extLst>
          </p:cNvPr>
          <p:cNvCxnSpPr>
            <a:cxnSpLocks/>
          </p:cNvCxnSpPr>
          <p:nvPr/>
        </p:nvCxnSpPr>
        <p:spPr>
          <a:xfrm>
            <a:off x="1763688" y="2097011"/>
            <a:ext cx="2016224" cy="8158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任意形状 22">
            <a:extLst>
              <a:ext uri="{FF2B5EF4-FFF2-40B4-BE49-F238E27FC236}">
                <a16:creationId xmlns:a16="http://schemas.microsoft.com/office/drawing/2014/main" id="{C4FC85B9-4939-E611-2773-F175D0DAD802}"/>
              </a:ext>
            </a:extLst>
          </p:cNvPr>
          <p:cNvSpPr/>
          <p:nvPr/>
        </p:nvSpPr>
        <p:spPr>
          <a:xfrm>
            <a:off x="928914" y="1596571"/>
            <a:ext cx="3338286" cy="2075543"/>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任意形状 25">
            <a:extLst>
              <a:ext uri="{FF2B5EF4-FFF2-40B4-BE49-F238E27FC236}">
                <a16:creationId xmlns:a16="http://schemas.microsoft.com/office/drawing/2014/main" id="{1F45C641-8966-51A5-AFEE-32FD861BC829}"/>
              </a:ext>
            </a:extLst>
          </p:cNvPr>
          <p:cNvSpPr/>
          <p:nvPr/>
        </p:nvSpPr>
        <p:spPr>
          <a:xfrm>
            <a:off x="2753772" y="1748972"/>
            <a:ext cx="1665827" cy="2007240"/>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任意形状 26">
            <a:extLst>
              <a:ext uri="{FF2B5EF4-FFF2-40B4-BE49-F238E27FC236}">
                <a16:creationId xmlns:a16="http://schemas.microsoft.com/office/drawing/2014/main" id="{BBB3B3F4-DDA5-09B4-1DD2-6435AF458FA0}"/>
              </a:ext>
            </a:extLst>
          </p:cNvPr>
          <p:cNvSpPr/>
          <p:nvPr/>
        </p:nvSpPr>
        <p:spPr>
          <a:xfrm flipH="1">
            <a:off x="5257283" y="1767331"/>
            <a:ext cx="45905" cy="2007241"/>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任意形状 27">
            <a:extLst>
              <a:ext uri="{FF2B5EF4-FFF2-40B4-BE49-F238E27FC236}">
                <a16:creationId xmlns:a16="http://schemas.microsoft.com/office/drawing/2014/main" id="{97A525C9-C663-919A-A164-3ACB219CACD9}"/>
              </a:ext>
            </a:extLst>
          </p:cNvPr>
          <p:cNvSpPr/>
          <p:nvPr/>
        </p:nvSpPr>
        <p:spPr>
          <a:xfrm flipH="1">
            <a:off x="5409682" y="1919732"/>
            <a:ext cx="1492675" cy="1649038"/>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E1C90EC3-04EC-8347-EBC3-9D4AB4857718}"/>
              </a:ext>
            </a:extLst>
          </p:cNvPr>
          <p:cNvSpPr txBox="1"/>
          <p:nvPr/>
        </p:nvSpPr>
        <p:spPr>
          <a:xfrm>
            <a:off x="5076056" y="4864885"/>
            <a:ext cx="811007" cy="369332"/>
          </a:xfrm>
          <a:prstGeom prst="rect">
            <a:avLst/>
          </a:prstGeom>
          <a:noFill/>
        </p:spPr>
        <p:txBody>
          <a:bodyPr wrap="square" rtlCol="0">
            <a:spAutoFit/>
          </a:bodyPr>
          <a:lstStyle/>
          <a:p>
            <a:pPr algn="ctr"/>
            <a:r>
              <a:rPr kumimoji="1" lang="en-US" altLang="zh-CN" dirty="0"/>
              <a:t>…</a:t>
            </a:r>
            <a:endParaRPr kumimoji="1" lang="zh-CN" altLang="en-US" dirty="0"/>
          </a:p>
        </p:txBody>
      </p:sp>
      <p:cxnSp>
        <p:nvCxnSpPr>
          <p:cNvPr id="22" name="直线连接符 21">
            <a:extLst>
              <a:ext uri="{FF2B5EF4-FFF2-40B4-BE49-F238E27FC236}">
                <a16:creationId xmlns:a16="http://schemas.microsoft.com/office/drawing/2014/main" id="{8D1C4809-3B17-AE8D-BFD5-E0D14214E293}"/>
              </a:ext>
            </a:extLst>
          </p:cNvPr>
          <p:cNvCxnSpPr/>
          <p:nvPr/>
        </p:nvCxnSpPr>
        <p:spPr>
          <a:xfrm>
            <a:off x="5843152" y="3774572"/>
            <a:ext cx="1584176" cy="1584176"/>
          </a:xfrm>
          <a:prstGeom prst="line">
            <a:avLst/>
          </a:prstGeom>
          <a:ln w="41275"/>
        </p:spPr>
        <p:style>
          <a:lnRef idx="1">
            <a:schemeClr val="accent1"/>
          </a:lnRef>
          <a:fillRef idx="0">
            <a:schemeClr val="accent1"/>
          </a:fillRef>
          <a:effectRef idx="0">
            <a:schemeClr val="accent1"/>
          </a:effectRef>
          <a:fontRef idx="minor">
            <a:schemeClr val="tx1"/>
          </a:fontRef>
        </p:style>
      </p:cxnSp>
      <p:cxnSp>
        <p:nvCxnSpPr>
          <p:cNvPr id="24" name="直线连接符 23">
            <a:extLst>
              <a:ext uri="{FF2B5EF4-FFF2-40B4-BE49-F238E27FC236}">
                <a16:creationId xmlns:a16="http://schemas.microsoft.com/office/drawing/2014/main" id="{DCEC0E21-2D5A-11D0-BD49-2875E2EFBEBD}"/>
              </a:ext>
            </a:extLst>
          </p:cNvPr>
          <p:cNvCxnSpPr>
            <a:cxnSpLocks/>
          </p:cNvCxnSpPr>
          <p:nvPr/>
        </p:nvCxnSpPr>
        <p:spPr>
          <a:xfrm flipV="1">
            <a:off x="5843152" y="3745241"/>
            <a:ext cx="1512168" cy="1469944"/>
          </a:xfrm>
          <a:prstGeom prst="line">
            <a:avLst/>
          </a:prstGeom>
          <a:ln w="41275"/>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212F186B-07D7-8212-1970-41C66555D6E4}"/>
              </a:ext>
            </a:extLst>
          </p:cNvPr>
          <p:cNvSpPr txBox="1"/>
          <p:nvPr/>
        </p:nvSpPr>
        <p:spPr>
          <a:xfrm>
            <a:off x="3378493" y="3062491"/>
            <a:ext cx="5427129" cy="369332"/>
          </a:xfrm>
          <a:prstGeom prst="rect">
            <a:avLst/>
          </a:prstGeom>
          <a:solidFill>
            <a:schemeClr val="bg1"/>
          </a:solidFill>
        </p:spPr>
        <p:txBody>
          <a:bodyPr wrap="square">
            <a:spAutoFit/>
          </a:bodyPr>
          <a:lstStyle/>
          <a:p>
            <a:r>
              <a:rPr kumimoji="1" lang="en-US" altLang="zh-CN" b="0" dirty="0">
                <a:solidFill>
                  <a:srgbClr val="C00000"/>
                </a:solidFill>
              </a:rPr>
              <a:t>Challenge #3: what if there is a machine failure? </a:t>
            </a:r>
            <a:endParaRPr lang="zh-CN" altLang="en-US" dirty="0">
              <a:solidFill>
                <a:srgbClr val="C00000"/>
              </a:solidFill>
            </a:endParaRPr>
          </a:p>
        </p:txBody>
      </p:sp>
    </p:spTree>
    <p:extLst>
      <p:ext uri="{BB962C8B-B14F-4D97-AF65-F5344CB8AC3E}">
        <p14:creationId xmlns:p14="http://schemas.microsoft.com/office/powerpoint/2010/main" val="1171197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021A4-7DD2-E01D-1495-6CD6D0B94562}"/>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91A3E41-4505-7310-CCB7-5FFDE514862B}"/>
              </a:ext>
            </a:extLst>
          </p:cNvPr>
          <p:cNvSpPr>
            <a:spLocks noGrp="1"/>
          </p:cNvSpPr>
          <p:nvPr>
            <p:ph type="title"/>
          </p:nvPr>
        </p:nvSpPr>
        <p:spPr/>
        <p:txBody>
          <a:bodyPr/>
          <a:lstStyle/>
          <a:p>
            <a:r>
              <a:rPr kumimoji="1" lang="en-US" altLang="zh-CN" dirty="0"/>
              <a:t>Scaling log processing using RPC: step #1 </a:t>
            </a:r>
            <a:endParaRPr kumimoji="1" lang="zh-CN" altLang="en-US" dirty="0"/>
          </a:p>
        </p:txBody>
      </p:sp>
      <p:sp>
        <p:nvSpPr>
          <p:cNvPr id="3" name="内容占位符 2">
            <a:extLst>
              <a:ext uri="{FF2B5EF4-FFF2-40B4-BE49-F238E27FC236}">
                <a16:creationId xmlns:a16="http://schemas.microsoft.com/office/drawing/2014/main" id="{2E0C6151-0DE4-1BE0-70ED-333BBFCA583E}"/>
              </a:ext>
            </a:extLst>
          </p:cNvPr>
          <p:cNvSpPr>
            <a:spLocks noGrp="1"/>
          </p:cNvSpPr>
          <p:nvPr>
            <p:ph idx="1"/>
          </p:nvPr>
        </p:nvSpPr>
        <p:spPr>
          <a:xfrm>
            <a:off x="3779912" y="1129308"/>
            <a:ext cx="4968552" cy="1800200"/>
          </a:xfrm>
          <a:ln>
            <a:solidFill>
              <a:schemeClr val="tx1"/>
            </a:solidFill>
          </a:ln>
        </p:spPr>
        <p:txBody>
          <a:bodyPr>
            <a:normAutofit fontScale="92500"/>
          </a:bodyPr>
          <a:lstStyle/>
          <a:p>
            <a:pPr>
              <a:spcBef>
                <a:spcPts val="0"/>
              </a:spcBef>
            </a:pPr>
            <a:r>
              <a:rPr kumimoji="1" lang="en-US" altLang="zh-CN" b="0" dirty="0">
                <a:latin typeface="Consolas" panose="020B0609020204030204" pitchFamily="49" charset="0"/>
                <a:cs typeface="Consolas" panose="020B0609020204030204" pitchFamily="49" charset="0"/>
              </a:rPr>
              <a:t>for w in workers:</a:t>
            </a:r>
          </a:p>
          <a:p>
            <a:pPr>
              <a:spcBef>
                <a:spcPts val="0"/>
              </a:spcBef>
            </a:pPr>
            <a:r>
              <a:rPr kumimoji="1" lang="en-US" altLang="zh-CN" b="0" dirty="0">
                <a:latin typeface="Consolas" panose="020B0609020204030204" pitchFamily="49" charset="0"/>
                <a:cs typeface="Consolas" panose="020B0609020204030204" pitchFamily="49" charset="0"/>
              </a:rPr>
              <a:t>    </a:t>
            </a:r>
            <a:r>
              <a:rPr kumimoji="1" lang="en-US" altLang="zh-CN" b="0" dirty="0" err="1">
                <a:latin typeface="Consolas" panose="020B0609020204030204" pitchFamily="49" charset="0"/>
                <a:cs typeface="Consolas" panose="020B0609020204030204" pitchFamily="49" charset="0"/>
              </a:rPr>
              <a:t>execute_command</a:t>
            </a:r>
            <a:r>
              <a:rPr kumimoji="1" lang="en-US" altLang="zh-CN" b="0" dirty="0">
                <a:latin typeface="Consolas" panose="020B0609020204030204" pitchFamily="49" charset="0"/>
                <a:cs typeface="Consolas" panose="020B0609020204030204" pitchFamily="49" charset="0"/>
              </a:rPr>
              <a:t>(w,...) // parallelly</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res = []</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for machines in workers:</a:t>
            </a:r>
          </a:p>
          <a:p>
            <a:pPr>
              <a:spcBef>
                <a:spcPts val="0"/>
              </a:spcBef>
            </a:pPr>
            <a:r>
              <a:rPr kumimoji="1" lang="en-US" altLang="zh-CN" b="0" dirty="0">
                <a:solidFill>
                  <a:schemeClr val="bg1"/>
                </a:solidFill>
                <a:latin typeface="Consolas" panose="020B0609020204030204" pitchFamily="49" charset="0"/>
                <a:cs typeface="Consolas" panose="020B0609020204030204" pitchFamily="49" charset="0"/>
              </a:rPr>
              <a:t>    </a:t>
            </a:r>
            <a:r>
              <a:rPr kumimoji="1" lang="en-US" altLang="zh-CN" b="0" dirty="0" err="1">
                <a:solidFill>
                  <a:schemeClr val="bg1"/>
                </a:solidFill>
                <a:latin typeface="Consolas" panose="020B0609020204030204" pitchFamily="49" charset="0"/>
                <a:cs typeface="Consolas" panose="020B0609020204030204" pitchFamily="49" charset="0"/>
              </a:rPr>
              <a:t>res.append</a:t>
            </a:r>
            <a:r>
              <a:rPr kumimoji="1" lang="en-US" altLang="zh-CN" b="0" dirty="0">
                <a:solidFill>
                  <a:schemeClr val="bg1"/>
                </a:solidFill>
                <a:latin typeface="Consolas" panose="020B0609020204030204" pitchFamily="49" charset="0"/>
                <a:cs typeface="Consolas" panose="020B0609020204030204" pitchFamily="49" charset="0"/>
              </a:rPr>
              <a:t>(</a:t>
            </a:r>
            <a:r>
              <a:rPr kumimoji="1" lang="en-US" altLang="zh-CN" b="0" dirty="0" err="1">
                <a:solidFill>
                  <a:schemeClr val="bg1"/>
                </a:solidFill>
                <a:latin typeface="Consolas" panose="020B0609020204030204" pitchFamily="49" charset="0"/>
                <a:cs typeface="Consolas" panose="020B0609020204030204" pitchFamily="49" charset="0"/>
              </a:rPr>
              <a:t>get_res</a:t>
            </a:r>
            <a:r>
              <a:rPr kumimoji="1" lang="en-US" altLang="zh-CN" b="0" dirty="0">
                <a:solidFill>
                  <a:schemeClr val="bg1"/>
                </a:solidFill>
                <a:latin typeface="Consolas" panose="020B0609020204030204" pitchFamily="49" charset="0"/>
                <a:cs typeface="Consolas" panose="020B0609020204030204" pitchFamily="49" charset="0"/>
              </a:rPr>
              <a:t>(w))</a:t>
            </a:r>
            <a:endParaRPr kumimoji="1" lang="zh-CN" altLang="en-US" b="0" dirty="0">
              <a:solidFill>
                <a:schemeClr val="bg1"/>
              </a:solidFill>
              <a:latin typeface="Consolas" panose="020B0609020204030204" pitchFamily="49" charset="0"/>
              <a:cs typeface="Consolas" panose="020B0609020204030204" pitchFamily="49" charset="0"/>
            </a:endParaRPr>
          </a:p>
        </p:txBody>
      </p:sp>
      <p:sp>
        <p:nvSpPr>
          <p:cNvPr id="4" name="灯片编号占位符 3">
            <a:extLst>
              <a:ext uri="{FF2B5EF4-FFF2-40B4-BE49-F238E27FC236}">
                <a16:creationId xmlns:a16="http://schemas.microsoft.com/office/drawing/2014/main" id="{255C9F34-03D9-69FF-B467-63B1168A5202}"/>
              </a:ext>
            </a:extLst>
          </p:cNvPr>
          <p:cNvSpPr>
            <a:spLocks noGrp="1"/>
          </p:cNvSpPr>
          <p:nvPr>
            <p:ph type="sldNum" sz="quarter" idx="12"/>
          </p:nvPr>
        </p:nvSpPr>
        <p:spPr/>
        <p:txBody>
          <a:bodyPr/>
          <a:lstStyle/>
          <a:p>
            <a:fld id="{ADE361C3-C043-4A6E-BDCE-8DA1E7D90A3B}" type="slidenum">
              <a:rPr lang="zh-CN" altLang="en-US" smtClean="0"/>
              <a:t>43</a:t>
            </a:fld>
            <a:endParaRPr lang="zh-CN" altLang="en-US"/>
          </a:p>
        </p:txBody>
      </p:sp>
      <p:pic>
        <p:nvPicPr>
          <p:cNvPr id="5" name="图片 4">
            <a:extLst>
              <a:ext uri="{FF2B5EF4-FFF2-40B4-BE49-F238E27FC236}">
                <a16:creationId xmlns:a16="http://schemas.microsoft.com/office/drawing/2014/main" id="{3719CC6D-98B5-A63C-86E7-85C43461EDA5}"/>
              </a:ext>
            </a:extLst>
          </p:cNvPr>
          <p:cNvPicPr>
            <a:picLocks noChangeAspect="1"/>
          </p:cNvPicPr>
          <p:nvPr/>
        </p:nvPicPr>
        <p:blipFill>
          <a:blip r:embed="rId2"/>
          <a:stretch>
            <a:fillRect/>
          </a:stretch>
        </p:blipFill>
        <p:spPr>
          <a:xfrm>
            <a:off x="827584" y="4585692"/>
            <a:ext cx="936104" cy="936104"/>
          </a:xfrm>
          <a:prstGeom prst="rect">
            <a:avLst/>
          </a:prstGeom>
        </p:spPr>
      </p:pic>
      <p:pic>
        <p:nvPicPr>
          <p:cNvPr id="6" name="图片 5">
            <a:extLst>
              <a:ext uri="{FF2B5EF4-FFF2-40B4-BE49-F238E27FC236}">
                <a16:creationId xmlns:a16="http://schemas.microsoft.com/office/drawing/2014/main" id="{189CE683-D79A-54E2-535E-DCC68255E981}"/>
              </a:ext>
            </a:extLst>
          </p:cNvPr>
          <p:cNvPicPr>
            <a:picLocks noChangeAspect="1"/>
          </p:cNvPicPr>
          <p:nvPr/>
        </p:nvPicPr>
        <p:blipFill>
          <a:blip r:embed="rId2"/>
          <a:stretch>
            <a:fillRect/>
          </a:stretch>
        </p:blipFill>
        <p:spPr>
          <a:xfrm>
            <a:off x="2267744" y="4585692"/>
            <a:ext cx="936104" cy="936104"/>
          </a:xfrm>
          <a:prstGeom prst="rect">
            <a:avLst/>
          </a:prstGeom>
        </p:spPr>
      </p:pic>
      <p:pic>
        <p:nvPicPr>
          <p:cNvPr id="7" name="图片 6">
            <a:extLst>
              <a:ext uri="{FF2B5EF4-FFF2-40B4-BE49-F238E27FC236}">
                <a16:creationId xmlns:a16="http://schemas.microsoft.com/office/drawing/2014/main" id="{5E84B105-F6D7-DD64-1E48-E5B2710E4503}"/>
              </a:ext>
            </a:extLst>
          </p:cNvPr>
          <p:cNvPicPr>
            <a:picLocks noChangeAspect="1"/>
          </p:cNvPicPr>
          <p:nvPr/>
        </p:nvPicPr>
        <p:blipFill>
          <a:blip r:embed="rId2"/>
          <a:stretch>
            <a:fillRect/>
          </a:stretch>
        </p:blipFill>
        <p:spPr>
          <a:xfrm>
            <a:off x="3707904" y="4581499"/>
            <a:ext cx="936104" cy="936104"/>
          </a:xfrm>
          <a:prstGeom prst="rect">
            <a:avLst/>
          </a:prstGeom>
        </p:spPr>
      </p:pic>
      <p:pic>
        <p:nvPicPr>
          <p:cNvPr id="8" name="图片 7">
            <a:extLst>
              <a:ext uri="{FF2B5EF4-FFF2-40B4-BE49-F238E27FC236}">
                <a16:creationId xmlns:a16="http://schemas.microsoft.com/office/drawing/2014/main" id="{8A55CF29-D0AE-627B-6FEA-2A7A51811C89}"/>
              </a:ext>
            </a:extLst>
          </p:cNvPr>
          <p:cNvPicPr>
            <a:picLocks noChangeAspect="1"/>
          </p:cNvPicPr>
          <p:nvPr/>
        </p:nvPicPr>
        <p:blipFill>
          <a:blip r:embed="rId2"/>
          <a:stretch>
            <a:fillRect/>
          </a:stretch>
        </p:blipFill>
        <p:spPr>
          <a:xfrm>
            <a:off x="6228184" y="4585692"/>
            <a:ext cx="936104" cy="936104"/>
          </a:xfrm>
          <a:prstGeom prst="rect">
            <a:avLst/>
          </a:prstGeom>
        </p:spPr>
      </p:pic>
      <p:pic>
        <p:nvPicPr>
          <p:cNvPr id="9" name="图片 8">
            <a:extLst>
              <a:ext uri="{FF2B5EF4-FFF2-40B4-BE49-F238E27FC236}">
                <a16:creationId xmlns:a16="http://schemas.microsoft.com/office/drawing/2014/main" id="{0E8C068B-5933-C5CE-247C-943914F4E522}"/>
              </a:ext>
            </a:extLst>
          </p:cNvPr>
          <p:cNvPicPr>
            <a:picLocks noChangeAspect="1"/>
          </p:cNvPicPr>
          <p:nvPr/>
        </p:nvPicPr>
        <p:blipFill>
          <a:blip r:embed="rId2"/>
          <a:stretch>
            <a:fillRect/>
          </a:stretch>
        </p:blipFill>
        <p:spPr>
          <a:xfrm>
            <a:off x="827584" y="1381336"/>
            <a:ext cx="936104" cy="936104"/>
          </a:xfrm>
          <a:prstGeom prst="rect">
            <a:avLst/>
          </a:prstGeom>
        </p:spPr>
      </p:pic>
      <p:pic>
        <p:nvPicPr>
          <p:cNvPr id="10" name="图片 9">
            <a:extLst>
              <a:ext uri="{FF2B5EF4-FFF2-40B4-BE49-F238E27FC236}">
                <a16:creationId xmlns:a16="http://schemas.microsoft.com/office/drawing/2014/main" id="{C6F2B130-5295-B365-0D4B-31EAEA2795AD}"/>
              </a:ext>
            </a:extLst>
          </p:cNvPr>
          <p:cNvPicPr>
            <a:picLocks noChangeAspect="1"/>
          </p:cNvPicPr>
          <p:nvPr/>
        </p:nvPicPr>
        <p:blipFill>
          <a:blip r:embed="rId3"/>
          <a:stretch>
            <a:fillRect/>
          </a:stretch>
        </p:blipFill>
        <p:spPr>
          <a:xfrm>
            <a:off x="181352" y="3721596"/>
            <a:ext cx="2228568" cy="936105"/>
          </a:xfrm>
          <a:prstGeom prst="rect">
            <a:avLst/>
          </a:prstGeom>
          <a:ln w="19050">
            <a:solidFill>
              <a:schemeClr val="tx1"/>
            </a:solidFill>
          </a:ln>
        </p:spPr>
      </p:pic>
      <p:pic>
        <p:nvPicPr>
          <p:cNvPr id="11" name="图片 10">
            <a:extLst>
              <a:ext uri="{FF2B5EF4-FFF2-40B4-BE49-F238E27FC236}">
                <a16:creationId xmlns:a16="http://schemas.microsoft.com/office/drawing/2014/main" id="{43332605-6ABA-15D5-5130-B44090BDA933}"/>
              </a:ext>
            </a:extLst>
          </p:cNvPr>
          <p:cNvPicPr>
            <a:picLocks noChangeAspect="1"/>
          </p:cNvPicPr>
          <p:nvPr/>
        </p:nvPicPr>
        <p:blipFill>
          <a:blip r:embed="rId3"/>
          <a:stretch>
            <a:fillRect/>
          </a:stretch>
        </p:blipFill>
        <p:spPr>
          <a:xfrm>
            <a:off x="1717783" y="3712325"/>
            <a:ext cx="2228568" cy="936105"/>
          </a:xfrm>
          <a:prstGeom prst="rect">
            <a:avLst/>
          </a:prstGeom>
          <a:ln w="19050">
            <a:solidFill>
              <a:schemeClr val="tx1"/>
            </a:solidFill>
          </a:ln>
        </p:spPr>
      </p:pic>
      <p:pic>
        <p:nvPicPr>
          <p:cNvPr id="12" name="图片 11">
            <a:extLst>
              <a:ext uri="{FF2B5EF4-FFF2-40B4-BE49-F238E27FC236}">
                <a16:creationId xmlns:a16="http://schemas.microsoft.com/office/drawing/2014/main" id="{207E1526-0CE1-15C5-F613-15927FE7532E}"/>
              </a:ext>
            </a:extLst>
          </p:cNvPr>
          <p:cNvPicPr>
            <a:picLocks noChangeAspect="1"/>
          </p:cNvPicPr>
          <p:nvPr/>
        </p:nvPicPr>
        <p:blipFill>
          <a:blip r:embed="rId3"/>
          <a:stretch>
            <a:fillRect/>
          </a:stretch>
        </p:blipFill>
        <p:spPr>
          <a:xfrm>
            <a:off x="3295723" y="3711470"/>
            <a:ext cx="2228568" cy="936105"/>
          </a:xfrm>
          <a:prstGeom prst="rect">
            <a:avLst/>
          </a:prstGeom>
          <a:ln w="19050">
            <a:solidFill>
              <a:schemeClr val="tx1"/>
            </a:solidFill>
          </a:ln>
        </p:spPr>
      </p:pic>
      <p:pic>
        <p:nvPicPr>
          <p:cNvPr id="13" name="图片 12">
            <a:extLst>
              <a:ext uri="{FF2B5EF4-FFF2-40B4-BE49-F238E27FC236}">
                <a16:creationId xmlns:a16="http://schemas.microsoft.com/office/drawing/2014/main" id="{CAB57BA2-4D14-5B4B-9E99-4D9CFA4A17E3}"/>
              </a:ext>
            </a:extLst>
          </p:cNvPr>
          <p:cNvPicPr>
            <a:picLocks noChangeAspect="1"/>
          </p:cNvPicPr>
          <p:nvPr/>
        </p:nvPicPr>
        <p:blipFill>
          <a:blip r:embed="rId3"/>
          <a:stretch>
            <a:fillRect/>
          </a:stretch>
        </p:blipFill>
        <p:spPr>
          <a:xfrm>
            <a:off x="5868144" y="3721596"/>
            <a:ext cx="2228568" cy="936105"/>
          </a:xfrm>
          <a:prstGeom prst="rect">
            <a:avLst/>
          </a:prstGeom>
          <a:ln w="19050">
            <a:solidFill>
              <a:schemeClr val="tx1"/>
            </a:solidFill>
          </a:ln>
        </p:spPr>
      </p:pic>
      <p:sp>
        <p:nvSpPr>
          <p:cNvPr id="15" name="矩形 14">
            <a:extLst>
              <a:ext uri="{FF2B5EF4-FFF2-40B4-BE49-F238E27FC236}">
                <a16:creationId xmlns:a16="http://schemas.microsoft.com/office/drawing/2014/main" id="{C59333E6-3FE4-757C-D647-EBB2A0732DE5}"/>
              </a:ext>
            </a:extLst>
          </p:cNvPr>
          <p:cNvSpPr/>
          <p:nvPr/>
        </p:nvSpPr>
        <p:spPr>
          <a:xfrm>
            <a:off x="4933460" y="3805773"/>
            <a:ext cx="72008" cy="100932"/>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3">
            <a:extLst>
              <a:ext uri="{FF2B5EF4-FFF2-40B4-BE49-F238E27FC236}">
                <a16:creationId xmlns:a16="http://schemas.microsoft.com/office/drawing/2014/main" id="{20099E93-2436-9530-C962-8491DE254480}"/>
              </a:ext>
            </a:extLst>
          </p:cNvPr>
          <p:cNvSpPr txBox="1"/>
          <p:nvPr/>
        </p:nvSpPr>
        <p:spPr>
          <a:xfrm>
            <a:off x="4791434" y="3756211"/>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.3</a:t>
            </a:r>
            <a:endParaRPr kumimoji="1" lang="zh-CN" altLang="en-US" sz="700" dirty="0">
              <a:latin typeface="Consolas" panose="020B0609020204030204" pitchFamily="49" charset="0"/>
              <a:cs typeface="Consolas" panose="020B0609020204030204" pitchFamily="49" charset="0"/>
            </a:endParaRPr>
          </a:p>
        </p:txBody>
      </p:sp>
      <p:sp>
        <p:nvSpPr>
          <p:cNvPr id="17" name="矩形 16">
            <a:extLst>
              <a:ext uri="{FF2B5EF4-FFF2-40B4-BE49-F238E27FC236}">
                <a16:creationId xmlns:a16="http://schemas.microsoft.com/office/drawing/2014/main" id="{92A31F8C-238B-AE27-69DB-27BB6208D7A1}"/>
              </a:ext>
            </a:extLst>
          </p:cNvPr>
          <p:cNvSpPr/>
          <p:nvPr/>
        </p:nvSpPr>
        <p:spPr>
          <a:xfrm>
            <a:off x="7524328" y="3793604"/>
            <a:ext cx="72008" cy="150493"/>
          </a:xfrm>
          <a:prstGeom prst="rect">
            <a:avLst/>
          </a:prstGeom>
          <a:solidFill>
            <a:schemeClr val="bg1"/>
          </a:solidFill>
          <a:ln w="254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7B189467-B5B6-4460-FF02-729C9DE26779}"/>
              </a:ext>
            </a:extLst>
          </p:cNvPr>
          <p:cNvSpPr txBox="1"/>
          <p:nvPr/>
        </p:nvSpPr>
        <p:spPr>
          <a:xfrm>
            <a:off x="7382302" y="3764273"/>
            <a:ext cx="284052" cy="200055"/>
          </a:xfrm>
          <a:prstGeom prst="rect">
            <a:avLst/>
          </a:prstGeom>
          <a:noFill/>
        </p:spPr>
        <p:txBody>
          <a:bodyPr wrap="none" rtlCol="0">
            <a:spAutoFit/>
          </a:bodyPr>
          <a:lstStyle/>
          <a:p>
            <a:r>
              <a:rPr kumimoji="1" lang="en-US" altLang="zh-CN" sz="700" dirty="0">
                <a:latin typeface="Consolas" panose="020B0609020204030204" pitchFamily="49" charset="0"/>
                <a:cs typeface="Consolas" panose="020B0609020204030204" pitchFamily="49" charset="0"/>
              </a:rPr>
              <a:t>.4</a:t>
            </a:r>
            <a:endParaRPr kumimoji="1" lang="zh-CN" altLang="en-US" sz="700" dirty="0">
              <a:latin typeface="Consolas" panose="020B0609020204030204" pitchFamily="49" charset="0"/>
              <a:cs typeface="Consolas" panose="020B0609020204030204" pitchFamily="49" charset="0"/>
            </a:endParaRPr>
          </a:p>
        </p:txBody>
      </p:sp>
      <p:cxnSp>
        <p:nvCxnSpPr>
          <p:cNvPr id="19" name="直线连接符 18">
            <a:extLst>
              <a:ext uri="{FF2B5EF4-FFF2-40B4-BE49-F238E27FC236}">
                <a16:creationId xmlns:a16="http://schemas.microsoft.com/office/drawing/2014/main" id="{14ACE74C-D176-AC2D-E28A-909AE40926BC}"/>
              </a:ext>
            </a:extLst>
          </p:cNvPr>
          <p:cNvCxnSpPr/>
          <p:nvPr/>
        </p:nvCxnSpPr>
        <p:spPr>
          <a:xfrm flipV="1">
            <a:off x="1907704" y="1129308"/>
            <a:ext cx="1872208"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线连接符 19">
            <a:extLst>
              <a:ext uri="{FF2B5EF4-FFF2-40B4-BE49-F238E27FC236}">
                <a16:creationId xmlns:a16="http://schemas.microsoft.com/office/drawing/2014/main" id="{83DE94E5-62E3-F3CA-4DD5-BB4F2BB65D34}"/>
              </a:ext>
            </a:extLst>
          </p:cNvPr>
          <p:cNvCxnSpPr>
            <a:cxnSpLocks/>
          </p:cNvCxnSpPr>
          <p:nvPr/>
        </p:nvCxnSpPr>
        <p:spPr>
          <a:xfrm>
            <a:off x="1763688" y="2097011"/>
            <a:ext cx="2016224" cy="8158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任意形状 22">
            <a:extLst>
              <a:ext uri="{FF2B5EF4-FFF2-40B4-BE49-F238E27FC236}">
                <a16:creationId xmlns:a16="http://schemas.microsoft.com/office/drawing/2014/main" id="{84A2F536-20EA-706D-69F1-603A604656AB}"/>
              </a:ext>
            </a:extLst>
          </p:cNvPr>
          <p:cNvSpPr/>
          <p:nvPr/>
        </p:nvSpPr>
        <p:spPr>
          <a:xfrm>
            <a:off x="928914" y="1596571"/>
            <a:ext cx="3338286" cy="2075543"/>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任意形状 25">
            <a:extLst>
              <a:ext uri="{FF2B5EF4-FFF2-40B4-BE49-F238E27FC236}">
                <a16:creationId xmlns:a16="http://schemas.microsoft.com/office/drawing/2014/main" id="{05308CF5-FC1A-91FB-4B7B-24A0B64C60BA}"/>
              </a:ext>
            </a:extLst>
          </p:cNvPr>
          <p:cNvSpPr/>
          <p:nvPr/>
        </p:nvSpPr>
        <p:spPr>
          <a:xfrm>
            <a:off x="2753772" y="1748972"/>
            <a:ext cx="1665827" cy="2007240"/>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任意形状 26">
            <a:extLst>
              <a:ext uri="{FF2B5EF4-FFF2-40B4-BE49-F238E27FC236}">
                <a16:creationId xmlns:a16="http://schemas.microsoft.com/office/drawing/2014/main" id="{40A1BDDA-771A-6463-56D9-59BF210874DB}"/>
              </a:ext>
            </a:extLst>
          </p:cNvPr>
          <p:cNvSpPr/>
          <p:nvPr/>
        </p:nvSpPr>
        <p:spPr>
          <a:xfrm flipH="1">
            <a:off x="5257283" y="1767331"/>
            <a:ext cx="45905" cy="2007241"/>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任意形状 27">
            <a:extLst>
              <a:ext uri="{FF2B5EF4-FFF2-40B4-BE49-F238E27FC236}">
                <a16:creationId xmlns:a16="http://schemas.microsoft.com/office/drawing/2014/main" id="{8216B839-9417-0212-E5D5-0A0841F00D44}"/>
              </a:ext>
            </a:extLst>
          </p:cNvPr>
          <p:cNvSpPr/>
          <p:nvPr/>
        </p:nvSpPr>
        <p:spPr>
          <a:xfrm flipH="1">
            <a:off x="5409682" y="1919732"/>
            <a:ext cx="1492675" cy="1649038"/>
          </a:xfrm>
          <a:custGeom>
            <a:avLst/>
            <a:gdLst>
              <a:gd name="connsiteX0" fmla="*/ 3338286 w 3338286"/>
              <a:gd name="connsiteY0" fmla="*/ 0 h 2075543"/>
              <a:gd name="connsiteX1" fmla="*/ 0 w 3338286"/>
              <a:gd name="connsiteY1" fmla="*/ 2075543 h 2075543"/>
            </a:gdLst>
            <a:ahLst/>
            <a:cxnLst>
              <a:cxn ang="0">
                <a:pos x="connsiteX0" y="connsiteY0"/>
              </a:cxn>
              <a:cxn ang="0">
                <a:pos x="connsiteX1" y="connsiteY1"/>
              </a:cxn>
            </a:cxnLst>
            <a:rect l="l" t="t" r="r" b="b"/>
            <a:pathLst>
              <a:path w="3338286" h="2075543">
                <a:moveTo>
                  <a:pt x="3338286" y="0"/>
                </a:moveTo>
                <a:lnTo>
                  <a:pt x="0" y="2075543"/>
                </a:ln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1DE2BE10-08EA-E9B7-0734-BCC53928BBF2}"/>
              </a:ext>
            </a:extLst>
          </p:cNvPr>
          <p:cNvSpPr txBox="1"/>
          <p:nvPr/>
        </p:nvSpPr>
        <p:spPr>
          <a:xfrm>
            <a:off x="5076056" y="4864885"/>
            <a:ext cx="811007" cy="369332"/>
          </a:xfrm>
          <a:prstGeom prst="rect">
            <a:avLst/>
          </a:prstGeom>
          <a:noFill/>
        </p:spPr>
        <p:txBody>
          <a:bodyPr wrap="square" rtlCol="0">
            <a:spAutoFit/>
          </a:bodyPr>
          <a:lstStyle/>
          <a:p>
            <a:pPr algn="ctr"/>
            <a:r>
              <a:rPr kumimoji="1" lang="en-US" altLang="zh-CN" dirty="0"/>
              <a:t>…</a:t>
            </a:r>
            <a:endParaRPr kumimoji="1" lang="zh-CN" altLang="en-US" dirty="0"/>
          </a:p>
        </p:txBody>
      </p:sp>
      <p:sp>
        <p:nvSpPr>
          <p:cNvPr id="30" name="文本框 29">
            <a:extLst>
              <a:ext uri="{FF2B5EF4-FFF2-40B4-BE49-F238E27FC236}">
                <a16:creationId xmlns:a16="http://schemas.microsoft.com/office/drawing/2014/main" id="{842D1A4C-FB96-C3DD-B204-CA4A0EDD6288}"/>
              </a:ext>
            </a:extLst>
          </p:cNvPr>
          <p:cNvSpPr txBox="1"/>
          <p:nvPr/>
        </p:nvSpPr>
        <p:spPr>
          <a:xfrm>
            <a:off x="2267745" y="3062491"/>
            <a:ext cx="6537878" cy="646331"/>
          </a:xfrm>
          <a:prstGeom prst="rect">
            <a:avLst/>
          </a:prstGeom>
          <a:solidFill>
            <a:schemeClr val="bg1"/>
          </a:solidFill>
        </p:spPr>
        <p:txBody>
          <a:bodyPr wrap="square">
            <a:spAutoFit/>
          </a:bodyPr>
          <a:lstStyle/>
          <a:p>
            <a:r>
              <a:rPr kumimoji="1" lang="en-US" altLang="zh-CN" b="0" dirty="0">
                <a:solidFill>
                  <a:srgbClr val="C00000"/>
                </a:solidFill>
              </a:rPr>
              <a:t>Challenge #4: load imbalance, what if a machine is slower than the others? </a:t>
            </a:r>
            <a:endParaRPr lang="zh-CN" altLang="en-US" dirty="0">
              <a:solidFill>
                <a:srgbClr val="C00000"/>
              </a:solidFill>
            </a:endParaRPr>
          </a:p>
        </p:txBody>
      </p:sp>
    </p:spTree>
    <p:extLst>
      <p:ext uri="{BB962C8B-B14F-4D97-AF65-F5344CB8AC3E}">
        <p14:creationId xmlns:p14="http://schemas.microsoft.com/office/powerpoint/2010/main" val="34028051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FF9F10-B7A8-124B-A49C-FE8286BD4F14}"/>
              </a:ext>
            </a:extLst>
          </p:cNvPr>
          <p:cNvSpPr>
            <a:spLocks noGrp="1"/>
          </p:cNvSpPr>
          <p:nvPr>
            <p:ph type="title"/>
          </p:nvPr>
        </p:nvSpPr>
        <p:spPr>
          <a:xfrm>
            <a:off x="302840" y="228866"/>
            <a:ext cx="8733656" cy="900442"/>
          </a:xfrm>
        </p:spPr>
        <p:txBody>
          <a:bodyPr/>
          <a:lstStyle/>
          <a:p>
            <a:r>
              <a:rPr kumimoji="1" lang="en-US" altLang="zh-CN" dirty="0"/>
              <a:t>Building application with distributed computing: old days</a:t>
            </a:r>
            <a:endParaRPr kumimoji="1" lang="zh-CN" altLang="en-US" dirty="0"/>
          </a:p>
        </p:txBody>
      </p:sp>
      <p:sp>
        <p:nvSpPr>
          <p:cNvPr id="3" name="内容占位符 2">
            <a:extLst>
              <a:ext uri="{FF2B5EF4-FFF2-40B4-BE49-F238E27FC236}">
                <a16:creationId xmlns:a16="http://schemas.microsoft.com/office/drawing/2014/main" id="{C1268452-2722-5745-9A3B-676FBA3D244B}"/>
              </a:ext>
            </a:extLst>
          </p:cNvPr>
          <p:cNvSpPr>
            <a:spLocks noGrp="1"/>
          </p:cNvSpPr>
          <p:nvPr>
            <p:ph idx="1"/>
          </p:nvPr>
        </p:nvSpPr>
        <p:spPr/>
        <p:txBody>
          <a:bodyPr/>
          <a:lstStyle/>
          <a:p>
            <a:r>
              <a:rPr kumimoji="1" lang="en" altLang="zh-CN" dirty="0">
                <a:solidFill>
                  <a:srgbClr val="C00000"/>
                </a:solidFill>
              </a:rPr>
              <a:t>ML</a:t>
            </a:r>
            <a:r>
              <a:rPr kumimoji="1" lang="en" altLang="zh-CN" b="0" dirty="0"/>
              <a:t> </a:t>
            </a:r>
            <a:r>
              <a:rPr kumimoji="1" lang="en" altLang="zh-CN" dirty="0">
                <a:solidFill>
                  <a:srgbClr val="C00000"/>
                </a:solidFill>
              </a:rPr>
              <a:t>experts</a:t>
            </a:r>
            <a:r>
              <a:rPr kumimoji="1" lang="en" altLang="zh-CN" b="0" dirty="0"/>
              <a:t> repeatedly solve </a:t>
            </a:r>
            <a:r>
              <a:rPr kumimoji="1" lang="en" altLang="zh-CN" dirty="0">
                <a:solidFill>
                  <a:srgbClr val="C00000"/>
                </a:solidFill>
              </a:rPr>
              <a:t>the same </a:t>
            </a:r>
            <a:r>
              <a:rPr kumimoji="1" lang="en" altLang="zh-CN" b="0" dirty="0"/>
              <a:t>parallel design challenges</a:t>
            </a:r>
          </a:p>
          <a:p>
            <a:pPr lvl="1"/>
            <a:r>
              <a:rPr kumimoji="1" lang="en-US" altLang="zh-CN" dirty="0"/>
              <a:t>Implement</a:t>
            </a:r>
            <a:r>
              <a:rPr kumimoji="1" lang="en" altLang="zh-CN" dirty="0"/>
              <a:t> and debug complex parallel &amp; distributed systems</a:t>
            </a:r>
          </a:p>
          <a:p>
            <a:pPr lvl="1"/>
            <a:r>
              <a:rPr kumimoji="1" lang="en" altLang="zh-CN" dirty="0"/>
              <a:t>Tune for a specific parallel platform</a:t>
            </a:r>
          </a:p>
          <a:p>
            <a:r>
              <a:rPr kumimoji="1" lang="en" altLang="zh-CN" b="0" dirty="0"/>
              <a:t>6 months later, </a:t>
            </a:r>
            <a:r>
              <a:rPr kumimoji="1" lang="en-US" altLang="zh-CN" b="0" dirty="0"/>
              <a:t>a</a:t>
            </a:r>
            <a:r>
              <a:rPr kumimoji="1" lang="en" altLang="zh-CN" b="0" dirty="0"/>
              <a:t> conference paper contains: </a:t>
            </a:r>
          </a:p>
          <a:p>
            <a:endParaRPr kumimoji="1" lang="en-US" altLang="zh-CN" b="0" dirty="0"/>
          </a:p>
          <a:p>
            <a:endParaRPr kumimoji="1" lang="en-US" altLang="zh-CN" b="0" dirty="0"/>
          </a:p>
          <a:p>
            <a:r>
              <a:rPr kumimoji="1" lang="en-US" altLang="zh-CN" b="0" dirty="0"/>
              <a:t>However,</a:t>
            </a:r>
            <a:r>
              <a:rPr kumimoji="1" lang="zh-CN" altLang="en-US" b="0" dirty="0"/>
              <a:t> </a:t>
            </a:r>
            <a:r>
              <a:rPr kumimoji="1" lang="en-US" altLang="zh-CN" b="0" dirty="0"/>
              <a:t>the resulting </a:t>
            </a:r>
            <a:r>
              <a:rPr kumimoji="1" lang="en-US" altLang="zh-CN" dirty="0">
                <a:solidFill>
                  <a:srgbClr val="C00000"/>
                </a:solidFill>
              </a:rPr>
              <a:t>code</a:t>
            </a:r>
            <a:r>
              <a:rPr kumimoji="1" lang="zh-CN" altLang="en-US" dirty="0">
                <a:solidFill>
                  <a:srgbClr val="C00000"/>
                </a:solidFill>
              </a:rPr>
              <a:t> </a:t>
            </a:r>
            <a:r>
              <a:rPr kumimoji="1" lang="en-US" altLang="zh-CN" b="0" dirty="0"/>
              <a:t>will</a:t>
            </a:r>
            <a:r>
              <a:rPr kumimoji="1" lang="zh-CN" altLang="en-US" b="0" dirty="0"/>
              <a:t> </a:t>
            </a:r>
            <a:r>
              <a:rPr kumimoji="1" lang="en-US" altLang="zh-CN" b="0" dirty="0"/>
              <a:t>be</a:t>
            </a:r>
            <a:r>
              <a:rPr kumimoji="1" lang="zh-CN" altLang="en-US" b="0" dirty="0"/>
              <a:t> </a:t>
            </a:r>
            <a:r>
              <a:rPr kumimoji="1" lang="en-US" altLang="zh-CN" b="0" dirty="0"/>
              <a:t>difficult to </a:t>
            </a:r>
            <a:r>
              <a:rPr kumimoji="1" lang="en-US" altLang="zh-CN" b="1" dirty="0"/>
              <a:t>maintain</a:t>
            </a:r>
            <a:r>
              <a:rPr kumimoji="1" lang="en-US" altLang="zh-CN" b="0" dirty="0"/>
              <a:t> and </a:t>
            </a:r>
            <a:r>
              <a:rPr kumimoji="1" lang="en-US" altLang="zh-CN" b="1" dirty="0"/>
              <a:t>extend</a:t>
            </a:r>
          </a:p>
          <a:p>
            <a:endParaRPr kumimoji="1" lang="en-US" altLang="zh-CN" b="0" dirty="0"/>
          </a:p>
        </p:txBody>
      </p:sp>
      <p:sp>
        <p:nvSpPr>
          <p:cNvPr id="4" name="灯片编号占位符 3">
            <a:extLst>
              <a:ext uri="{FF2B5EF4-FFF2-40B4-BE49-F238E27FC236}">
                <a16:creationId xmlns:a16="http://schemas.microsoft.com/office/drawing/2014/main" id="{C0D56A5E-FE87-294E-9A38-D2EA598DFD0A}"/>
              </a:ext>
            </a:extLst>
          </p:cNvPr>
          <p:cNvSpPr>
            <a:spLocks noGrp="1"/>
          </p:cNvSpPr>
          <p:nvPr>
            <p:ph type="sldNum" sz="quarter" idx="12"/>
          </p:nvPr>
        </p:nvSpPr>
        <p:spPr/>
        <p:txBody>
          <a:bodyPr/>
          <a:lstStyle/>
          <a:p>
            <a:fld id="{ADE361C3-C043-4A6E-BDCE-8DA1E7D90A3B}" type="slidenum">
              <a:rPr lang="zh-CN" altLang="en-US" smtClean="0"/>
              <a:t>44</a:t>
            </a:fld>
            <a:endParaRPr lang="zh-CN" altLang="en-US"/>
          </a:p>
        </p:txBody>
      </p:sp>
      <p:sp>
        <p:nvSpPr>
          <p:cNvPr id="5" name="Rectangle 6">
            <a:extLst>
              <a:ext uri="{FF2B5EF4-FFF2-40B4-BE49-F238E27FC236}">
                <a16:creationId xmlns:a16="http://schemas.microsoft.com/office/drawing/2014/main" id="{04969F7E-8622-B944-900C-2B1264F05B94}"/>
              </a:ext>
            </a:extLst>
          </p:cNvPr>
          <p:cNvSpPr/>
          <p:nvPr/>
        </p:nvSpPr>
        <p:spPr>
          <a:xfrm>
            <a:off x="457200" y="822195"/>
            <a:ext cx="2005677" cy="369332"/>
          </a:xfrm>
          <a:prstGeom prst="rect">
            <a:avLst/>
          </a:prstGeom>
        </p:spPr>
        <p:txBody>
          <a:bodyPr wrap="none">
            <a:spAutoFit/>
          </a:bodyPr>
          <a:lstStyle/>
          <a:p>
            <a:r>
              <a:rPr lang="en" altLang="zh-CN">
                <a:solidFill>
                  <a:srgbClr val="FF0066"/>
                </a:solidFill>
              </a:rPr>
              <a:t>Graduate Student</a:t>
            </a:r>
          </a:p>
        </p:txBody>
      </p:sp>
      <p:cxnSp>
        <p:nvCxnSpPr>
          <p:cNvPr id="7" name="直线连接符 6">
            <a:extLst>
              <a:ext uri="{FF2B5EF4-FFF2-40B4-BE49-F238E27FC236}">
                <a16:creationId xmlns:a16="http://schemas.microsoft.com/office/drawing/2014/main" id="{60DE9A2A-6F23-B54A-8752-73A86C75A6B7}"/>
              </a:ext>
            </a:extLst>
          </p:cNvPr>
          <p:cNvCxnSpPr>
            <a:cxnSpLocks/>
          </p:cNvCxnSpPr>
          <p:nvPr/>
        </p:nvCxnSpPr>
        <p:spPr>
          <a:xfrm>
            <a:off x="502677" y="1345332"/>
            <a:ext cx="1261011"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3">
            <a:extLst>
              <a:ext uri="{FF2B5EF4-FFF2-40B4-BE49-F238E27FC236}">
                <a16:creationId xmlns:a16="http://schemas.microsoft.com/office/drawing/2014/main" id="{C3B05714-316A-EF46-AA3B-F311202E2D8B}"/>
              </a:ext>
            </a:extLst>
          </p:cNvPr>
          <p:cNvSpPr/>
          <p:nvPr/>
        </p:nvSpPr>
        <p:spPr>
          <a:xfrm>
            <a:off x="2151353" y="3058044"/>
            <a:ext cx="4984170" cy="344128"/>
          </a:xfrm>
          <a:prstGeom prst="rect">
            <a:avLst/>
          </a:prstGeom>
          <a:solidFill>
            <a:srgbClr val="F5FED6"/>
          </a:solidFill>
          <a:effectLst>
            <a:outerShdw blurRad="63500" sx="102000" sy="102000" algn="ctr" rotWithShape="0">
              <a:prstClr val="black">
                <a:alpha val="40000"/>
              </a:prstClr>
            </a:outerShdw>
          </a:effectLst>
        </p:spPr>
        <p:txBody>
          <a:bodyPr wrap="square" lIns="72000" tIns="0" rIns="72000" bIns="36000">
            <a:spAutoFit/>
          </a:bodyPr>
          <a:lstStyle/>
          <a:p>
            <a:pPr algn="ctr"/>
            <a:r>
              <a:rPr lang="en-US" altLang="zh-CN" sz="2000" dirty="0">
                <a:latin typeface="Eras Medium ITC" pitchFamily="34" charset="0"/>
              </a:rPr>
              <a:t>“We implemented ____ in parallel.”</a:t>
            </a:r>
          </a:p>
        </p:txBody>
      </p:sp>
      <p:sp>
        <p:nvSpPr>
          <p:cNvPr id="11" name="Rectangle 13">
            <a:extLst>
              <a:ext uri="{FF2B5EF4-FFF2-40B4-BE49-F238E27FC236}">
                <a16:creationId xmlns:a16="http://schemas.microsoft.com/office/drawing/2014/main" id="{C515576F-9191-8E41-9C6E-A769E5040619}"/>
              </a:ext>
            </a:extLst>
          </p:cNvPr>
          <p:cNvSpPr/>
          <p:nvPr/>
        </p:nvSpPr>
        <p:spPr>
          <a:xfrm>
            <a:off x="1056049" y="4585692"/>
            <a:ext cx="7031902" cy="688256"/>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108000" tIns="36000" rIns="108000" bIns="36000">
            <a:spAutoFit/>
          </a:bodyPr>
          <a:lstStyle/>
          <a:p>
            <a:pPr algn="ctr"/>
            <a:r>
              <a:rPr lang="en-US" altLang="zh-CN" sz="2000" b="1" dirty="0">
                <a:effectLst>
                  <a:outerShdw blurRad="38100" dist="38100" dir="2700000" algn="tl">
                    <a:srgbClr val="000000">
                      <a:alpha val="43137"/>
                    </a:srgbClr>
                  </a:outerShdw>
                </a:effectLst>
                <a:latin typeface="Eras Medium ITC" pitchFamily="34" charset="0"/>
              </a:rPr>
              <a:t>Root cause: couples computation task with distributed implementation</a:t>
            </a:r>
          </a:p>
        </p:txBody>
      </p:sp>
    </p:spTree>
    <p:extLst>
      <p:ext uri="{BB962C8B-B14F-4D97-AF65-F5344CB8AC3E}">
        <p14:creationId xmlns:p14="http://schemas.microsoft.com/office/powerpoint/2010/main" val="240258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t>Sending </a:t>
            </a:r>
            <a:r>
              <a:rPr kumimoji="1" lang="en-US" altLang="zh-CN" dirty="0">
                <a:solidFill>
                  <a:srgbClr val="C00000"/>
                </a:solidFill>
              </a:rPr>
              <a:t>data</a:t>
            </a:r>
            <a:r>
              <a:rPr kumimoji="1" lang="en-US" altLang="zh-CN" b="0" dirty="0"/>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a:p>
            <a:pPr marL="342900" indent="-342900">
              <a:buAutoNum type="arabicPeriod"/>
            </a:pPr>
            <a:r>
              <a:rPr kumimoji="1" lang="en-US" altLang="zh-CN" b="0" dirty="0">
                <a:solidFill>
                  <a:schemeClr val="accent6"/>
                </a:solidFill>
              </a:rPr>
              <a:t>Partition data to to enable more </a:t>
            </a:r>
            <a:r>
              <a:rPr kumimoji="1" lang="en-US" altLang="zh-CN" dirty="0">
                <a:solidFill>
                  <a:schemeClr val="accent6"/>
                </a:solidFill>
              </a:rPr>
              <a:t>parallelism</a:t>
            </a:r>
            <a:r>
              <a:rPr kumimoji="1" lang="en-US" altLang="zh-CN" b="0" dirty="0">
                <a:solidFill>
                  <a:schemeClr val="accent6"/>
                </a:solidFill>
              </a:rPr>
              <a:t>  </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45</a:t>
            </a:fld>
            <a:endParaRPr lang="zh-CN" altLang="en-US"/>
          </a:p>
        </p:txBody>
      </p:sp>
      <p:sp>
        <p:nvSpPr>
          <p:cNvPr id="7" name="Rectangle 5">
            <a:extLst>
              <a:ext uri="{FF2B5EF4-FFF2-40B4-BE49-F238E27FC236}">
                <a16:creationId xmlns:a16="http://schemas.microsoft.com/office/drawing/2014/main" id="{2A40DC65-783B-024D-A23C-83E515FD1B2D}"/>
              </a:ext>
            </a:extLst>
          </p:cNvPr>
          <p:cNvSpPr/>
          <p:nvPr/>
        </p:nvSpPr>
        <p:spPr>
          <a:xfrm>
            <a:off x="4306201" y="913284"/>
            <a:ext cx="4493997" cy="12003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Communicating</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between two machines</a:t>
            </a:r>
          </a:p>
          <a:p>
            <a:r>
              <a:rPr lang="en-US" altLang="zh-CN" i="1" dirty="0">
                <a:effectLst>
                  <a:outerShdw blurRad="38100" dist="38100" dir="2700000" algn="tl">
                    <a:srgbClr val="000000">
                      <a:alpha val="43137"/>
                    </a:srgbClr>
                  </a:outerShdw>
                </a:effectLst>
                <a:latin typeface="Candara" pitchFamily="34" charset="0"/>
              </a:rPr>
              <a:t>can</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be simple,</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e.g., with RPC </a:t>
            </a:r>
          </a:p>
          <a:p>
            <a:endParaRPr lang="en-US" altLang="zh-CN" i="1" dirty="0">
              <a:effectLst>
                <a:outerShdw blurRad="38100" dist="38100" dir="2700000" algn="tl">
                  <a:srgbClr val="000000">
                    <a:alpha val="43137"/>
                  </a:srgbClr>
                </a:outerShdw>
              </a:effectLst>
              <a:latin typeface="Candara" pitchFamily="34" charset="0"/>
            </a:endParaRPr>
          </a:p>
          <a:p>
            <a:r>
              <a:rPr lang="en-US" altLang="zh-CN" i="1" dirty="0">
                <a:effectLst>
                  <a:outerShdw blurRad="38100" dist="38100" dir="2700000" algn="tl">
                    <a:srgbClr val="000000">
                      <a:alpha val="43137"/>
                    </a:srgbClr>
                  </a:outerShdw>
                </a:effectLst>
                <a:latin typeface="Candara" pitchFamily="34" charset="0"/>
              </a:rPr>
              <a:t>But,</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what about </a:t>
            </a:r>
            <a:r>
              <a:rPr lang="en-US" altLang="zh-CN" b="1" i="1" dirty="0">
                <a:solidFill>
                  <a:srgbClr val="BE384B"/>
                </a:solidFill>
                <a:effectLst>
                  <a:outerShdw blurRad="38100" dist="38100" dir="2700000" algn="tl">
                    <a:srgbClr val="000000">
                      <a:alpha val="43137"/>
                    </a:srgbClr>
                  </a:outerShdw>
                </a:effectLst>
                <a:latin typeface="Candara" pitchFamily="34" charset="0"/>
              </a:rPr>
              <a:t>10,000</a:t>
            </a:r>
            <a:r>
              <a:rPr lang="en-US" altLang="zh-CN" i="1" dirty="0">
                <a:effectLst>
                  <a:outerShdw blurRad="38100" dist="38100" dir="2700000" algn="tl">
                    <a:srgbClr val="000000">
                      <a:alpha val="43137"/>
                    </a:srgbClr>
                  </a:outerShdw>
                </a:effectLst>
                <a:latin typeface="Candara" pitchFamily="34" charset="0"/>
              </a:rPr>
              <a:t> machines? </a:t>
            </a:r>
          </a:p>
        </p:txBody>
      </p:sp>
    </p:spTree>
    <p:extLst>
      <p:ext uri="{BB962C8B-B14F-4D97-AF65-F5344CB8AC3E}">
        <p14:creationId xmlns:p14="http://schemas.microsoft.com/office/powerpoint/2010/main" val="22396578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rgbClr val="C00000"/>
                </a:solidFill>
              </a:rPr>
              <a:t>Coordinating</a:t>
            </a:r>
            <a:r>
              <a:rPr kumimoji="1" lang="en-US" altLang="zh-CN" b="0" dirty="0"/>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a:p>
            <a:pPr marL="342900" indent="-342900">
              <a:buFontTx/>
              <a:buAutoNum type="arabicPeriod"/>
            </a:pPr>
            <a:r>
              <a:rPr kumimoji="1" lang="en-US" altLang="zh-CN" b="0" dirty="0">
                <a:solidFill>
                  <a:schemeClr val="accent6"/>
                </a:solidFill>
              </a:rPr>
              <a:t>Partition data to to enable more </a:t>
            </a:r>
            <a:r>
              <a:rPr kumimoji="1" lang="en-US" altLang="zh-CN" dirty="0">
                <a:solidFill>
                  <a:schemeClr val="accent6"/>
                </a:solidFill>
              </a:rPr>
              <a:t>parallelism</a:t>
            </a:r>
            <a:r>
              <a:rPr kumimoji="1" lang="en-US" altLang="zh-CN" b="0" dirty="0">
                <a:solidFill>
                  <a:schemeClr val="accent6"/>
                </a:solidFill>
              </a:rPr>
              <a:t>  </a:t>
            </a:r>
          </a:p>
          <a:p>
            <a:pPr marL="342900" indent="-342900">
              <a:buAutoNum type="arabicPeriod"/>
            </a:pPr>
            <a:endParaRPr kumimoji="1" lang="en-US" altLang="zh-CN" dirty="0">
              <a:solidFill>
                <a:schemeClr val="accent6"/>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46</a:t>
            </a:fld>
            <a:endParaRPr lang="zh-CN" altLang="en-US"/>
          </a:p>
        </p:txBody>
      </p:sp>
      <p:sp>
        <p:nvSpPr>
          <p:cNvPr id="7" name="Rectangle 5">
            <a:extLst>
              <a:ext uri="{FF2B5EF4-FFF2-40B4-BE49-F238E27FC236}">
                <a16:creationId xmlns:a16="http://schemas.microsoft.com/office/drawing/2014/main" id="{2A40DC65-783B-024D-A23C-83E515FD1B2D}"/>
              </a:ext>
            </a:extLst>
          </p:cNvPr>
          <p:cNvSpPr/>
          <p:nvPr/>
        </p:nvSpPr>
        <p:spPr>
          <a:xfrm>
            <a:off x="4306201" y="1525326"/>
            <a:ext cx="4493997"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When can we collect computing results from all the computing nodes? </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13527362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t>Recovering from node </a:t>
            </a:r>
            <a:r>
              <a:rPr kumimoji="1" lang="en-US" altLang="zh-CN" dirty="0">
                <a:solidFill>
                  <a:srgbClr val="C00000"/>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a:p>
            <a:pPr marL="342900" indent="-342900">
              <a:buFontTx/>
              <a:buAutoNum type="arabicPeriod"/>
            </a:pPr>
            <a:r>
              <a:rPr kumimoji="1" lang="en-US" altLang="zh-CN" b="0" dirty="0">
                <a:solidFill>
                  <a:schemeClr val="accent6"/>
                </a:solidFill>
              </a:rPr>
              <a:t>Partition data to to enable more </a:t>
            </a:r>
            <a:r>
              <a:rPr kumimoji="1" lang="en-US" altLang="zh-CN" dirty="0">
                <a:solidFill>
                  <a:schemeClr val="accent6"/>
                </a:solidFill>
              </a:rPr>
              <a:t>parallelism</a:t>
            </a:r>
            <a:r>
              <a:rPr kumimoji="1" lang="en-US" altLang="zh-CN" b="0" dirty="0">
                <a:solidFill>
                  <a:schemeClr val="accent6"/>
                </a:solidFill>
              </a:rPr>
              <a:t>  </a:t>
            </a:r>
          </a:p>
          <a:p>
            <a:pPr marL="342900" indent="-342900">
              <a:buAutoNum type="arabicPeriod"/>
            </a:pPr>
            <a:endParaRPr kumimoji="1" lang="en-US" altLang="zh-CN" dirty="0">
              <a:solidFill>
                <a:schemeClr val="accent6"/>
              </a:solidFill>
            </a:endParaRPr>
          </a:p>
          <a:p>
            <a:endParaRPr kumimoji="1" lang="en-US" altLang="zh-CN" dirty="0">
              <a:solidFill>
                <a:schemeClr val="accent6"/>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47</a:t>
            </a:fld>
            <a:endParaRPr lang="zh-CN" altLang="en-US"/>
          </a:p>
        </p:txBody>
      </p:sp>
      <p:sp>
        <p:nvSpPr>
          <p:cNvPr id="7" name="Rectangle 5">
            <a:extLst>
              <a:ext uri="{FF2B5EF4-FFF2-40B4-BE49-F238E27FC236}">
                <a16:creationId xmlns:a16="http://schemas.microsoft.com/office/drawing/2014/main" id="{D5EF7E95-B3B9-0B40-8097-5C5BF45DB405}"/>
              </a:ext>
            </a:extLst>
          </p:cNvPr>
          <p:cNvSpPr/>
          <p:nvPr/>
        </p:nvSpPr>
        <p:spPr>
          <a:xfrm>
            <a:off x="4427984" y="1994329"/>
            <a:ext cx="2642063"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Failure is common,</a:t>
            </a:r>
          </a:p>
          <a:p>
            <a:r>
              <a:rPr lang="en-US" altLang="zh-CN" i="1" dirty="0">
                <a:effectLst>
                  <a:outerShdw blurRad="38100" dist="38100" dir="2700000" algn="tl">
                    <a:srgbClr val="000000">
                      <a:alpha val="43137"/>
                    </a:srgbClr>
                  </a:outerShdw>
                </a:effectLst>
                <a:latin typeface="Candara" pitchFamily="34" charset="0"/>
              </a:rPr>
              <a:t>especially at large-scale</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7971596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t>Optimizing for </a:t>
            </a:r>
            <a:r>
              <a:rPr kumimoji="1" lang="en-US" altLang="zh-CN" dirty="0">
                <a:solidFill>
                  <a:srgbClr val="C00000"/>
                </a:solidFill>
              </a:rPr>
              <a:t>locality</a:t>
            </a:r>
          </a:p>
          <a:p>
            <a:pPr marL="342900" indent="-342900">
              <a:buFontTx/>
              <a:buAutoNum type="arabicPeriod"/>
            </a:pPr>
            <a:r>
              <a:rPr kumimoji="1" lang="en-US" altLang="zh-CN" b="0" dirty="0">
                <a:solidFill>
                  <a:schemeClr val="accent6"/>
                </a:solidFill>
              </a:rPr>
              <a:t>Partition data to to enable more </a:t>
            </a:r>
            <a:r>
              <a:rPr kumimoji="1" lang="en-US" altLang="zh-CN" dirty="0">
                <a:solidFill>
                  <a:schemeClr val="accent6"/>
                </a:solidFill>
              </a:rPr>
              <a:t>parallelism</a:t>
            </a:r>
            <a:r>
              <a:rPr kumimoji="1" lang="en-US" altLang="zh-CN" b="0" dirty="0">
                <a:solidFill>
                  <a:schemeClr val="accent6"/>
                </a:solidFill>
              </a:rPr>
              <a:t>  </a:t>
            </a:r>
          </a:p>
          <a:p>
            <a:pPr marL="342900" indent="-342900">
              <a:buAutoNum type="arabicPeriod"/>
            </a:pPr>
            <a:endParaRPr kumimoji="1" lang="en-US" altLang="zh-CN" dirty="0">
              <a:solidFill>
                <a:srgbClr val="C00000"/>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48</a:t>
            </a:fld>
            <a:endParaRPr lang="zh-CN" altLang="en-US"/>
          </a:p>
        </p:txBody>
      </p:sp>
      <p:sp>
        <p:nvSpPr>
          <p:cNvPr id="7" name="Rectangle 5">
            <a:extLst>
              <a:ext uri="{FF2B5EF4-FFF2-40B4-BE49-F238E27FC236}">
                <a16:creationId xmlns:a16="http://schemas.microsoft.com/office/drawing/2014/main" id="{A699B5B5-BB11-AE42-8BEF-8118BCA1E236}"/>
              </a:ext>
            </a:extLst>
          </p:cNvPr>
          <p:cNvSpPr/>
          <p:nvPr/>
        </p:nvSpPr>
        <p:spPr>
          <a:xfrm>
            <a:off x="3779912" y="2534334"/>
            <a:ext cx="4032448"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Transferring data over network is usually</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much slower than local data access</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24282885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Challenges programmers facing </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a:p>
            <a:pPr marL="342900" indent="-342900">
              <a:buFontTx/>
              <a:buAutoNum type="arabicPeriod"/>
            </a:pPr>
            <a:r>
              <a:rPr kumimoji="1" lang="en-US" altLang="zh-CN" b="0" dirty="0">
                <a:solidFill>
                  <a:schemeClr val="tx1"/>
                </a:solidFill>
              </a:rPr>
              <a:t>Partition data to to enable more </a:t>
            </a:r>
            <a:r>
              <a:rPr kumimoji="1" lang="en-US" altLang="zh-CN" dirty="0">
                <a:solidFill>
                  <a:srgbClr val="C00000"/>
                </a:solidFill>
              </a:rPr>
              <a:t>parallelism</a:t>
            </a:r>
            <a:r>
              <a:rPr kumimoji="1" lang="en-US" altLang="zh-CN" b="0" dirty="0">
                <a:solidFill>
                  <a:schemeClr val="tx1"/>
                </a:solidFill>
              </a:rPr>
              <a:t>  </a:t>
            </a:r>
          </a:p>
          <a:p>
            <a:pPr marL="342900" indent="-342900">
              <a:buAutoNum type="arabicPeriod"/>
            </a:pPr>
            <a:endParaRPr kumimoji="1" lang="en-US" altLang="zh-CN" dirty="0">
              <a:solidFill>
                <a:srgbClr val="C00000"/>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49</a:t>
            </a:fld>
            <a:endParaRPr lang="zh-CN" altLang="en-US"/>
          </a:p>
        </p:txBody>
      </p:sp>
      <p:sp>
        <p:nvSpPr>
          <p:cNvPr id="7" name="Rectangle 5">
            <a:extLst>
              <a:ext uri="{FF2B5EF4-FFF2-40B4-BE49-F238E27FC236}">
                <a16:creationId xmlns:a16="http://schemas.microsoft.com/office/drawing/2014/main" id="{A699B5B5-BB11-AE42-8BEF-8118BCA1E236}"/>
              </a:ext>
            </a:extLst>
          </p:cNvPr>
          <p:cNvSpPr/>
          <p:nvPr/>
        </p:nvSpPr>
        <p:spPr>
          <a:xfrm>
            <a:off x="3923928" y="3577580"/>
            <a:ext cx="4032448"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Reduce the bottleneck of sequential part + as well as for balanced load</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9744633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07B5E4-2C6E-8712-2357-19AD3F620239}"/>
              </a:ext>
            </a:extLst>
          </p:cNvPr>
          <p:cNvSpPr>
            <a:spLocks noGrp="1"/>
          </p:cNvSpPr>
          <p:nvPr>
            <p:ph type="title"/>
          </p:nvPr>
        </p:nvSpPr>
        <p:spPr/>
        <p:txBody>
          <a:bodyPr/>
          <a:lstStyle/>
          <a:p>
            <a:r>
              <a:rPr kumimoji="1" lang="en-US" altLang="zh-CN" dirty="0"/>
              <a:t>Idea: we build a framework to hide the above tasks </a:t>
            </a:r>
            <a:endParaRPr kumimoji="1" lang="zh-CN" altLang="en-US" dirty="0"/>
          </a:p>
        </p:txBody>
      </p:sp>
      <p:sp>
        <p:nvSpPr>
          <p:cNvPr id="3" name="内容占位符 2">
            <a:extLst>
              <a:ext uri="{FF2B5EF4-FFF2-40B4-BE49-F238E27FC236}">
                <a16:creationId xmlns:a16="http://schemas.microsoft.com/office/drawing/2014/main" id="{5FF2C5EC-09A2-1C1A-306E-F6A1152F1336}"/>
              </a:ext>
            </a:extLst>
          </p:cNvPr>
          <p:cNvSpPr>
            <a:spLocks noGrp="1"/>
          </p:cNvSpPr>
          <p:nvPr>
            <p:ph idx="1"/>
          </p:nvPr>
        </p:nvSpPr>
        <p:spPr>
          <a:xfrm>
            <a:off x="302840" y="1129308"/>
            <a:ext cx="8589640" cy="3771636"/>
          </a:xfrm>
        </p:spPr>
        <p:txBody>
          <a:bodyPr/>
          <a:lstStyle/>
          <a:p>
            <a:r>
              <a:rPr kumimoji="1" lang="en-US" altLang="zh-CN" dirty="0"/>
              <a:t>Goal</a:t>
            </a:r>
          </a:p>
          <a:p>
            <a:pPr lvl="1"/>
            <a:r>
              <a:rPr kumimoji="1" lang="en-US" altLang="zh-CN" dirty="0"/>
              <a:t>Reduce programmer’s effort in solving the above challenges </a:t>
            </a:r>
          </a:p>
          <a:p>
            <a:r>
              <a:rPr kumimoji="1" lang="en-US" altLang="zh-CN" dirty="0"/>
              <a:t>Challenges </a:t>
            </a:r>
          </a:p>
          <a:p>
            <a:pPr lvl="1"/>
            <a:r>
              <a:rPr kumimoji="1" lang="en-US" altLang="zh-CN" dirty="0"/>
              <a:t>What is the right </a:t>
            </a:r>
            <a:r>
              <a:rPr kumimoji="1" lang="en-US" altLang="zh-CN" b="1" dirty="0">
                <a:solidFill>
                  <a:srgbClr val="C00000"/>
                </a:solidFill>
              </a:rPr>
              <a:t>abstraction</a:t>
            </a:r>
            <a:r>
              <a:rPr kumimoji="1" lang="en-US" altLang="zh-CN" dirty="0"/>
              <a:t>? Thread &amp; RPC is insufficient </a:t>
            </a:r>
          </a:p>
          <a:p>
            <a:pPr lvl="1"/>
            <a:r>
              <a:rPr kumimoji="1" lang="en-US" altLang="zh-CN" dirty="0"/>
              <a:t>More general, harder to provide the properties presented in the previous slide </a:t>
            </a:r>
          </a:p>
          <a:p>
            <a:pPr lvl="1"/>
            <a:r>
              <a:rPr kumimoji="1" lang="en-US" altLang="zh-CN" dirty="0"/>
              <a:t>E.g., if a thread fails, how can we know its progress? </a:t>
            </a:r>
          </a:p>
        </p:txBody>
      </p:sp>
      <p:sp>
        <p:nvSpPr>
          <p:cNvPr id="4" name="灯片编号占位符 3">
            <a:extLst>
              <a:ext uri="{FF2B5EF4-FFF2-40B4-BE49-F238E27FC236}">
                <a16:creationId xmlns:a16="http://schemas.microsoft.com/office/drawing/2014/main" id="{7AC8F426-7802-663E-340C-86892300A6F9}"/>
              </a:ext>
            </a:extLst>
          </p:cNvPr>
          <p:cNvSpPr>
            <a:spLocks noGrp="1"/>
          </p:cNvSpPr>
          <p:nvPr>
            <p:ph type="sldNum" sz="quarter" idx="12"/>
          </p:nvPr>
        </p:nvSpPr>
        <p:spPr/>
        <p:txBody>
          <a:bodyPr/>
          <a:lstStyle/>
          <a:p>
            <a:fld id="{ADE361C3-C043-4A6E-BDCE-8DA1E7D90A3B}" type="slidenum">
              <a:rPr lang="zh-CN" altLang="en-US" smtClean="0"/>
              <a:t>50</a:t>
            </a:fld>
            <a:endParaRPr lang="zh-CN" altLang="en-US"/>
          </a:p>
        </p:txBody>
      </p:sp>
    </p:spTree>
    <p:extLst>
      <p:ext uri="{BB962C8B-B14F-4D97-AF65-F5344CB8AC3E}">
        <p14:creationId xmlns:p14="http://schemas.microsoft.com/office/powerpoint/2010/main" val="5428292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DCAFB98-BD03-124E-BA9D-920DB71B1A58}"/>
              </a:ext>
            </a:extLst>
          </p:cNvPr>
          <p:cNvSpPr>
            <a:spLocks noGrp="1"/>
          </p:cNvSpPr>
          <p:nvPr>
            <p:ph type="title"/>
          </p:nvPr>
        </p:nvSpPr>
        <p:spPr>
          <a:xfrm>
            <a:off x="722312" y="3672418"/>
            <a:ext cx="8098159" cy="1135062"/>
          </a:xfrm>
        </p:spPr>
        <p:txBody>
          <a:bodyPr>
            <a:normAutofit fontScale="90000"/>
          </a:bodyPr>
          <a:lstStyle/>
          <a:p>
            <a:r>
              <a:rPr lang="en-US" altLang="zh-CN" sz="3667" cap="none" dirty="0">
                <a:latin typeface="+mn-lt"/>
              </a:rPr>
              <a:t>MapReduce</a:t>
            </a:r>
            <a:r>
              <a:rPr lang="en-US" altLang="zh-CN" sz="3600" cap="none" dirty="0">
                <a:latin typeface="+mn-lt"/>
              </a:rPr>
              <a:t>: Simplified Data</a:t>
            </a:r>
            <a:r>
              <a:rPr lang="zh-CN" altLang="en-US" sz="3600" cap="none" dirty="0">
                <a:latin typeface="+mn-lt"/>
              </a:rPr>
              <a:t> </a:t>
            </a:r>
            <a:r>
              <a:rPr lang="en-US" altLang="zh-CN" sz="3600" cap="none" dirty="0">
                <a:latin typeface="+mn-lt"/>
              </a:rPr>
              <a:t>Processing on Large Clusters</a:t>
            </a:r>
            <a:endParaRPr lang="zh-CN" altLang="en-US" dirty="0">
              <a:latin typeface="+mn-lt"/>
            </a:endParaRPr>
          </a:p>
        </p:txBody>
      </p:sp>
      <p:sp>
        <p:nvSpPr>
          <p:cNvPr id="6" name="文本占位符 5">
            <a:extLst>
              <a:ext uri="{FF2B5EF4-FFF2-40B4-BE49-F238E27FC236}">
                <a16:creationId xmlns:a16="http://schemas.microsoft.com/office/drawing/2014/main" id="{43005BE4-44F2-C849-B031-8E94DA2D49E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657CE9D2-E9BA-BE45-86B3-3C64C49BBB09}"/>
              </a:ext>
            </a:extLst>
          </p:cNvPr>
          <p:cNvSpPr>
            <a:spLocks noGrp="1"/>
          </p:cNvSpPr>
          <p:nvPr>
            <p:ph type="sldNum" sz="quarter" idx="12"/>
          </p:nvPr>
        </p:nvSpPr>
        <p:spPr/>
        <p:txBody>
          <a:bodyPr/>
          <a:lstStyle/>
          <a:p>
            <a:fld id="{ADE361C3-C043-4A6E-BDCE-8DA1E7D90A3B}" type="slidenum">
              <a:rPr lang="zh-CN" altLang="en-US" smtClean="0"/>
              <a:t>51</a:t>
            </a:fld>
            <a:endParaRPr lang="zh-CN" altLang="en-US"/>
          </a:p>
        </p:txBody>
      </p:sp>
    </p:spTree>
    <p:extLst>
      <p:ext uri="{BB962C8B-B14F-4D97-AF65-F5344CB8AC3E}">
        <p14:creationId xmlns:p14="http://schemas.microsoft.com/office/powerpoint/2010/main" val="23763738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E34CF4-A154-4449-98F0-B9252018742B}"/>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a distributed batch processing system</a:t>
            </a:r>
            <a:endParaRPr kumimoji="1" lang="zh-CN" altLang="en-US" dirty="0"/>
          </a:p>
        </p:txBody>
      </p:sp>
      <p:sp>
        <p:nvSpPr>
          <p:cNvPr id="3" name="内容占位符 2">
            <a:extLst>
              <a:ext uri="{FF2B5EF4-FFF2-40B4-BE49-F238E27FC236}">
                <a16:creationId xmlns:a16="http://schemas.microsoft.com/office/drawing/2014/main" id="{ECF977A5-AEE8-BD4F-93B6-2C45987BE902}"/>
              </a:ext>
            </a:extLst>
          </p:cNvPr>
          <p:cNvSpPr>
            <a:spLocks noGrp="1"/>
          </p:cNvSpPr>
          <p:nvPr>
            <p:ph idx="1"/>
          </p:nvPr>
        </p:nvSpPr>
        <p:spPr/>
        <p:txBody>
          <a:bodyPr>
            <a:normAutofit/>
          </a:bodyPr>
          <a:lstStyle/>
          <a:p>
            <a:r>
              <a:rPr kumimoji="1" lang="en-US" altLang="zh-CN" b="0" dirty="0"/>
              <a:t>Created by </a:t>
            </a:r>
            <a:r>
              <a:rPr kumimoji="1" lang="en-US" altLang="zh-CN" dirty="0">
                <a:solidFill>
                  <a:srgbClr val="C00000"/>
                </a:solidFill>
              </a:rPr>
              <a:t>Google</a:t>
            </a:r>
            <a:r>
              <a:rPr kumimoji="1" lang="en-US" altLang="zh-CN" b="0" dirty="0"/>
              <a:t> (OSDI’04)</a:t>
            </a:r>
          </a:p>
          <a:p>
            <a:pPr lvl="1"/>
            <a:r>
              <a:rPr kumimoji="1" lang="en-US" altLang="zh-CN" dirty="0"/>
              <a:t>Jeffrey Dean </a:t>
            </a:r>
            <a:r>
              <a:rPr kumimoji="1" lang="en-US" altLang="zh-CN" b="0" dirty="0"/>
              <a:t>and Sanjay Ghemawat</a:t>
            </a:r>
          </a:p>
          <a:p>
            <a:r>
              <a:rPr kumimoji="1" lang="en-US" altLang="zh-CN" b="0" dirty="0"/>
              <a:t>Inspired by LISP (function language)</a:t>
            </a:r>
          </a:p>
          <a:p>
            <a:pPr lvl="1"/>
            <a:r>
              <a:rPr kumimoji="1" lang="en-US" altLang="zh-CN" b="1" dirty="0">
                <a:solidFill>
                  <a:srgbClr val="C00000"/>
                </a:solidFill>
              </a:rPr>
              <a:t>Map</a:t>
            </a:r>
            <a:r>
              <a:rPr kumimoji="1" lang="en-US" altLang="zh-CN" b="0" dirty="0"/>
              <a:t> (function, set of values)</a:t>
            </a:r>
          </a:p>
          <a:p>
            <a:pPr lvl="2"/>
            <a:r>
              <a:rPr kumimoji="1" lang="en-US" altLang="zh-CN" sz="1800" dirty="0"/>
              <a:t>Applies function to each value in the set</a:t>
            </a:r>
          </a:p>
          <a:p>
            <a:pPr lvl="1"/>
            <a:endParaRPr kumimoji="1" lang="en-US" altLang="zh-CN" b="0" dirty="0"/>
          </a:p>
          <a:p>
            <a:pPr lvl="1"/>
            <a:endParaRPr kumimoji="1" lang="en-US" altLang="zh-CN" dirty="0"/>
          </a:p>
          <a:p>
            <a:pPr lvl="1"/>
            <a:r>
              <a:rPr kumimoji="1" lang="en-US" altLang="zh-CN" b="1" dirty="0">
                <a:solidFill>
                  <a:srgbClr val="C00000"/>
                </a:solidFill>
              </a:rPr>
              <a:t>Reduce</a:t>
            </a:r>
            <a:r>
              <a:rPr kumimoji="1" lang="en-US" altLang="zh-CN" dirty="0"/>
              <a:t> (function, set of values)</a:t>
            </a:r>
          </a:p>
          <a:p>
            <a:pPr lvl="2"/>
            <a:r>
              <a:rPr kumimoji="1" lang="en-US" altLang="zh-CN" sz="1800" dirty="0"/>
              <a:t>Combines all the values using a function (e.g., +)</a:t>
            </a:r>
          </a:p>
          <a:p>
            <a:pPr lvl="1"/>
            <a:endParaRPr kumimoji="1" lang="zh-CN" altLang="en-US" b="0" dirty="0"/>
          </a:p>
        </p:txBody>
      </p:sp>
      <p:sp>
        <p:nvSpPr>
          <p:cNvPr id="4" name="灯片编号占位符 3">
            <a:extLst>
              <a:ext uri="{FF2B5EF4-FFF2-40B4-BE49-F238E27FC236}">
                <a16:creationId xmlns:a16="http://schemas.microsoft.com/office/drawing/2014/main" id="{FEE1DEC7-951C-284E-9007-7ACD3774862F}"/>
              </a:ext>
            </a:extLst>
          </p:cNvPr>
          <p:cNvSpPr>
            <a:spLocks noGrp="1"/>
          </p:cNvSpPr>
          <p:nvPr>
            <p:ph type="sldNum" sz="quarter" idx="12"/>
          </p:nvPr>
        </p:nvSpPr>
        <p:spPr/>
        <p:txBody>
          <a:bodyPr/>
          <a:lstStyle/>
          <a:p>
            <a:fld id="{ADE361C3-C043-4A6E-BDCE-8DA1E7D90A3B}" type="slidenum">
              <a:rPr lang="zh-CN" altLang="en-US" smtClean="0"/>
              <a:t>52</a:t>
            </a:fld>
            <a:endParaRPr lang="zh-CN" altLang="en-US"/>
          </a:p>
        </p:txBody>
      </p:sp>
      <p:sp>
        <p:nvSpPr>
          <p:cNvPr id="5" name="Rectangle 5">
            <a:extLst>
              <a:ext uri="{FF2B5EF4-FFF2-40B4-BE49-F238E27FC236}">
                <a16:creationId xmlns:a16="http://schemas.microsoft.com/office/drawing/2014/main" id="{D5FFE48A-4BE6-994A-97C9-839CE5E38C8B}"/>
              </a:ext>
            </a:extLst>
          </p:cNvPr>
          <p:cNvSpPr/>
          <p:nvPr/>
        </p:nvSpPr>
        <p:spPr>
          <a:xfrm>
            <a:off x="899592" y="3289548"/>
            <a:ext cx="6696744"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0" lvl="3" defTabSz="268288">
              <a:buClr>
                <a:srgbClr val="FF0066"/>
              </a:buClr>
              <a:buNone/>
            </a:pPr>
            <a:r>
              <a:rPr lang="en-US" altLang="zh-TW" sz="2000" dirty="0">
                <a:solidFill>
                  <a:srgbClr val="0233BE"/>
                </a:solidFill>
                <a:latin typeface="Verdana" pitchFamily="34" charset="0"/>
                <a:ea typeface="Verdana" pitchFamily="34" charset="0"/>
                <a:cs typeface="Verdana" pitchFamily="34" charset="0"/>
              </a:rPr>
              <a:t>(</a:t>
            </a:r>
            <a:r>
              <a:rPr lang="en-US" altLang="zh-TW" sz="2000" b="1" dirty="0">
                <a:solidFill>
                  <a:srgbClr val="0233BE"/>
                </a:solidFill>
                <a:latin typeface="Verdana" pitchFamily="34" charset="0"/>
                <a:ea typeface="Verdana" pitchFamily="34" charset="0"/>
                <a:cs typeface="Verdana" pitchFamily="34" charset="0"/>
              </a:rPr>
              <a:t>map</a:t>
            </a:r>
            <a:r>
              <a:rPr lang="en-US" altLang="zh-TW" sz="2000" dirty="0">
                <a:solidFill>
                  <a:srgbClr val="0233BE"/>
                </a:solidFill>
                <a:latin typeface="Verdana" pitchFamily="34" charset="0"/>
                <a:ea typeface="Verdana" pitchFamily="34" charset="0"/>
                <a:cs typeface="Verdana" pitchFamily="34" charset="0"/>
              </a:rPr>
              <a:t> </a:t>
            </a:r>
            <a:r>
              <a:rPr lang="en-US" altLang="zh-CN" sz="2000" dirty="0">
                <a:solidFill>
                  <a:srgbClr val="0233BE"/>
                </a:solidFill>
                <a:latin typeface="Verdana" pitchFamily="34" charset="0"/>
                <a:ea typeface="Verdana" pitchFamily="34" charset="0"/>
                <a:cs typeface="Verdana" pitchFamily="34" charset="0"/>
              </a:rPr>
              <a:t>#</a:t>
            </a:r>
            <a:r>
              <a:rPr lang="en-US" altLang="zh-TW" sz="2000" dirty="0">
                <a:solidFill>
                  <a:srgbClr val="0233BE"/>
                </a:solidFill>
                <a:latin typeface="Verdana" pitchFamily="34" charset="0"/>
                <a:ea typeface="Verdana" pitchFamily="34" charset="0"/>
                <a:cs typeface="Verdana" pitchFamily="34" charset="0"/>
              </a:rPr>
              <a:t>‘length’ (() (a) (a b) (a b c))) </a:t>
            </a:r>
            <a:r>
              <a:rPr lang="en-US" altLang="zh-TW" sz="2000" dirty="0">
                <a:solidFill>
                  <a:srgbClr val="0233BE"/>
                </a:solidFill>
                <a:latin typeface="Verdana" pitchFamily="34" charset="0"/>
                <a:ea typeface="Verdana" pitchFamily="34" charset="0"/>
                <a:cs typeface="Verdana" pitchFamily="34" charset="0"/>
                <a:sym typeface="Wingdings" pitchFamily="2" charset="2"/>
              </a:rPr>
              <a:t> (0 1 2 3)</a:t>
            </a:r>
            <a:endParaRPr lang="en-US" altLang="zh-TW" sz="2000" dirty="0">
              <a:solidFill>
                <a:srgbClr val="0233BE"/>
              </a:solidFill>
              <a:latin typeface="Verdana" pitchFamily="34" charset="0"/>
              <a:ea typeface="Verdana" pitchFamily="34" charset="0"/>
              <a:cs typeface="Verdana" pitchFamily="34" charset="0"/>
            </a:endParaRPr>
          </a:p>
        </p:txBody>
      </p:sp>
      <p:sp>
        <p:nvSpPr>
          <p:cNvPr id="8" name="Rectangle 4">
            <a:extLst>
              <a:ext uri="{FF2B5EF4-FFF2-40B4-BE49-F238E27FC236}">
                <a16:creationId xmlns:a16="http://schemas.microsoft.com/office/drawing/2014/main" id="{66EFF6C1-C489-AF4B-B544-0F73F5469262}"/>
              </a:ext>
            </a:extLst>
          </p:cNvPr>
          <p:cNvSpPr/>
          <p:nvPr/>
        </p:nvSpPr>
        <p:spPr>
          <a:xfrm>
            <a:off x="899592" y="4801716"/>
            <a:ext cx="4343400"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0" lvl="3" defTabSz="268288">
              <a:buClr>
                <a:srgbClr val="FF0066"/>
              </a:buClr>
              <a:buNone/>
            </a:pPr>
            <a:r>
              <a:rPr lang="en-US" altLang="zh-TW" sz="2000" dirty="0">
                <a:solidFill>
                  <a:srgbClr val="0233BE"/>
                </a:solidFill>
                <a:latin typeface="Verdana" pitchFamily="34" charset="0"/>
                <a:ea typeface="Verdana" pitchFamily="34" charset="0"/>
                <a:cs typeface="Verdana" pitchFamily="34" charset="0"/>
              </a:rPr>
              <a:t>(</a:t>
            </a:r>
            <a:r>
              <a:rPr lang="en-US" altLang="zh-TW" sz="2000" b="1" dirty="0">
                <a:solidFill>
                  <a:srgbClr val="0233BE"/>
                </a:solidFill>
                <a:latin typeface="Verdana" pitchFamily="34" charset="0"/>
                <a:ea typeface="Verdana" pitchFamily="34" charset="0"/>
                <a:cs typeface="Verdana" pitchFamily="34" charset="0"/>
              </a:rPr>
              <a:t>reduce</a:t>
            </a:r>
            <a:r>
              <a:rPr lang="en-US" altLang="zh-TW" sz="2000" dirty="0">
                <a:solidFill>
                  <a:srgbClr val="0233BE"/>
                </a:solidFill>
                <a:latin typeface="Verdana" pitchFamily="34" charset="0"/>
                <a:ea typeface="Verdana" pitchFamily="34" charset="0"/>
                <a:cs typeface="Verdana" pitchFamily="34" charset="0"/>
              </a:rPr>
              <a:t> #‘+’ (1 2 3 4 5)) </a:t>
            </a:r>
            <a:r>
              <a:rPr lang="en-US" altLang="zh-TW" sz="2000" dirty="0">
                <a:solidFill>
                  <a:srgbClr val="0233BE"/>
                </a:solidFill>
                <a:latin typeface="Verdana" pitchFamily="34" charset="0"/>
                <a:ea typeface="Verdana" pitchFamily="34" charset="0"/>
                <a:cs typeface="Verdana" pitchFamily="34" charset="0"/>
                <a:sym typeface="Wingdings" pitchFamily="2" charset="2"/>
              </a:rPr>
              <a:t> 15</a:t>
            </a:r>
            <a:endParaRPr lang="en-US" altLang="zh-TW" sz="2000" dirty="0">
              <a:solidFill>
                <a:srgbClr val="0233BE"/>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177661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531D39-CF36-59B8-CB67-E0BC23B4AC16}"/>
              </a:ext>
            </a:extLst>
          </p:cNvPr>
          <p:cNvSpPr>
            <a:spLocks noGrp="1"/>
          </p:cNvSpPr>
          <p:nvPr>
            <p:ph type="title"/>
          </p:nvPr>
        </p:nvSpPr>
        <p:spPr/>
        <p:txBody>
          <a:bodyPr/>
          <a:lstStyle/>
          <a:p>
            <a:r>
              <a:rPr kumimoji="1" lang="en-US" altLang="zh-CN" dirty="0"/>
              <a:t>MapReduce abstraction matches our requirements well</a:t>
            </a:r>
            <a:endParaRPr kumimoji="1" lang="zh-CN" altLang="en-US" dirty="0"/>
          </a:p>
        </p:txBody>
      </p:sp>
      <p:sp>
        <p:nvSpPr>
          <p:cNvPr id="3" name="内容占位符 2">
            <a:extLst>
              <a:ext uri="{FF2B5EF4-FFF2-40B4-BE49-F238E27FC236}">
                <a16:creationId xmlns:a16="http://schemas.microsoft.com/office/drawing/2014/main" id="{E63EB83B-934B-E7A8-81C3-3A69BB0C159A}"/>
              </a:ext>
            </a:extLst>
          </p:cNvPr>
          <p:cNvSpPr>
            <a:spLocks noGrp="1"/>
          </p:cNvSpPr>
          <p:nvPr>
            <p:ph idx="1"/>
          </p:nvPr>
        </p:nvSpPr>
        <p:spPr>
          <a:xfrm>
            <a:off x="457200" y="1034480"/>
            <a:ext cx="8229600" cy="4680520"/>
          </a:xfrm>
        </p:spPr>
        <p:txBody>
          <a:bodyPr>
            <a:normAutofit/>
          </a:bodyPr>
          <a:lstStyle/>
          <a:p>
            <a:pPr marL="342900" indent="-342900">
              <a:buAutoNum type="arabicPeriod"/>
            </a:pPr>
            <a:r>
              <a:rPr kumimoji="1" lang="en-US" altLang="zh-CN" sz="1600" b="0" dirty="0">
                <a:solidFill>
                  <a:schemeClr val="tx1"/>
                </a:solidFill>
              </a:rPr>
              <a:t>Sending data to/from nodes</a:t>
            </a:r>
          </a:p>
          <a:p>
            <a:pPr lvl="1" indent="0">
              <a:buNone/>
            </a:pPr>
            <a:r>
              <a:rPr kumimoji="1" lang="en-US" altLang="zh-CN" sz="1600" dirty="0">
                <a:solidFill>
                  <a:schemeClr val="tx1"/>
                </a:solidFill>
              </a:rPr>
              <a:t>Data is sent between </a:t>
            </a:r>
            <a:r>
              <a:rPr kumimoji="1" lang="en-US" altLang="zh-CN" sz="1600" b="1" dirty="0">
                <a:solidFill>
                  <a:srgbClr val="C00000"/>
                </a:solidFill>
              </a:rPr>
              <a:t>Map</a:t>
            </a:r>
            <a:r>
              <a:rPr kumimoji="1" lang="en-US" altLang="zh-CN" sz="1600" dirty="0">
                <a:solidFill>
                  <a:schemeClr val="tx1"/>
                </a:solidFill>
              </a:rPr>
              <a:t> &amp; </a:t>
            </a:r>
            <a:r>
              <a:rPr kumimoji="1" lang="en-US" altLang="zh-CN" sz="1600" b="1" dirty="0">
                <a:solidFill>
                  <a:srgbClr val="C00000"/>
                </a:solidFill>
              </a:rPr>
              <a:t>Reduce, </a:t>
            </a:r>
            <a:r>
              <a:rPr kumimoji="1" lang="en-US" altLang="zh-CN" sz="1600" dirty="0">
                <a:solidFill>
                  <a:schemeClr val="tx1"/>
                </a:solidFill>
              </a:rPr>
              <a:t>can schedule Map on GFS nodes </a:t>
            </a:r>
          </a:p>
          <a:p>
            <a:pPr marL="342900" indent="-342900">
              <a:buAutoNum type="arabicPeriod"/>
            </a:pPr>
            <a:r>
              <a:rPr kumimoji="1" lang="en-US" altLang="zh-CN" sz="1600" b="0" dirty="0">
                <a:solidFill>
                  <a:schemeClr val="tx1"/>
                </a:solidFill>
              </a:rPr>
              <a:t>Coordinating among nodes</a:t>
            </a:r>
          </a:p>
          <a:p>
            <a:pPr lvl="1" indent="0">
              <a:buNone/>
            </a:pPr>
            <a:r>
              <a:rPr kumimoji="1" lang="en-US" altLang="zh-CN" sz="1600" dirty="0">
                <a:solidFill>
                  <a:schemeClr val="tx1"/>
                </a:solidFill>
              </a:rPr>
              <a:t>Use the MapReduce semantic to coordinate </a:t>
            </a:r>
          </a:p>
          <a:p>
            <a:pPr lvl="2"/>
            <a:r>
              <a:rPr kumimoji="1" lang="en-US" altLang="zh-CN" sz="1600" dirty="0"/>
              <a:t>i.e.</a:t>
            </a:r>
            <a:r>
              <a:rPr kumimoji="1" lang="zh-CN" altLang="en-US" sz="1600" dirty="0"/>
              <a:t>，</a:t>
            </a:r>
            <a:r>
              <a:rPr kumimoji="1" lang="en-US" altLang="zh-CN" sz="1600" dirty="0"/>
              <a:t> only need to schedule the reducer after the mapper </a:t>
            </a:r>
          </a:p>
          <a:p>
            <a:pPr marL="342900" indent="-342900">
              <a:buAutoNum type="arabicPeriod"/>
            </a:pPr>
            <a:r>
              <a:rPr kumimoji="1" lang="en-US" altLang="zh-CN" sz="1600" b="0" dirty="0">
                <a:solidFill>
                  <a:schemeClr val="tx1"/>
                </a:solidFill>
              </a:rPr>
              <a:t>Recovering from node failure</a:t>
            </a:r>
          </a:p>
          <a:p>
            <a:pPr lvl="1" indent="0">
              <a:buNone/>
            </a:pPr>
            <a:r>
              <a:rPr kumimoji="1" lang="en-US" altLang="zh-CN" sz="1600" dirty="0">
                <a:solidFill>
                  <a:schemeClr val="tx1"/>
                </a:solidFill>
              </a:rPr>
              <a:t>Via re-execution because the function is stateless </a:t>
            </a:r>
            <a:endParaRPr kumimoji="1" lang="en-US" altLang="zh-CN" sz="1600" b="0" dirty="0">
              <a:solidFill>
                <a:schemeClr val="tx1"/>
              </a:solidFill>
            </a:endParaRPr>
          </a:p>
          <a:p>
            <a:pPr marL="342900" indent="-342900">
              <a:buAutoNum type="arabicPeriod"/>
            </a:pPr>
            <a:r>
              <a:rPr kumimoji="1" lang="en-US" altLang="zh-CN" sz="1600" b="0" dirty="0">
                <a:solidFill>
                  <a:schemeClr val="tx1"/>
                </a:solidFill>
              </a:rPr>
              <a:t>Optimizing for locality</a:t>
            </a:r>
          </a:p>
          <a:p>
            <a:pPr lvl="1" indent="0">
              <a:buNone/>
            </a:pPr>
            <a:r>
              <a:rPr kumimoji="1" lang="en-US" altLang="zh-CN" sz="1600" b="0" dirty="0">
                <a:solidFill>
                  <a:schemeClr val="tx1"/>
                </a:solidFill>
              </a:rPr>
              <a:t>e.g., schedule the map and reduce on the same machine </a:t>
            </a:r>
          </a:p>
          <a:p>
            <a:pPr marL="342900" indent="-342900">
              <a:buFontTx/>
              <a:buAutoNum type="arabicPeriod"/>
            </a:pPr>
            <a:r>
              <a:rPr kumimoji="1" lang="en-US" altLang="zh-CN" sz="1600" b="0" dirty="0">
                <a:solidFill>
                  <a:schemeClr val="tx1"/>
                </a:solidFill>
              </a:rPr>
              <a:t>Partition data to to enable more </a:t>
            </a:r>
            <a:r>
              <a:rPr kumimoji="1" lang="en-US" altLang="zh-CN" sz="1600" dirty="0">
                <a:solidFill>
                  <a:srgbClr val="C00000"/>
                </a:solidFill>
              </a:rPr>
              <a:t>parallelism</a:t>
            </a:r>
            <a:r>
              <a:rPr kumimoji="1" lang="en-US" altLang="zh-CN" sz="1600" b="0" dirty="0">
                <a:solidFill>
                  <a:schemeClr val="tx1"/>
                </a:solidFill>
              </a:rPr>
              <a:t>  </a:t>
            </a:r>
          </a:p>
          <a:p>
            <a:pPr lvl="1" indent="0">
              <a:buNone/>
            </a:pPr>
            <a:r>
              <a:rPr kumimoji="1" lang="en-US" altLang="zh-CN" sz="1600" dirty="0">
                <a:solidFill>
                  <a:schemeClr val="tx1"/>
                </a:solidFill>
              </a:rPr>
              <a:t>Map on different parts of the data can be run in parallel, but what about reduce? </a:t>
            </a:r>
            <a:endParaRPr kumimoji="1" lang="en-US" altLang="zh-CN" sz="1600" b="0" dirty="0">
              <a:solidFill>
                <a:schemeClr val="tx1"/>
              </a:solidFill>
            </a:endParaRPr>
          </a:p>
        </p:txBody>
      </p:sp>
      <p:sp>
        <p:nvSpPr>
          <p:cNvPr id="4" name="灯片编号占位符 3">
            <a:extLst>
              <a:ext uri="{FF2B5EF4-FFF2-40B4-BE49-F238E27FC236}">
                <a16:creationId xmlns:a16="http://schemas.microsoft.com/office/drawing/2014/main" id="{06349766-ACA1-3229-59F1-6E20A47858D1}"/>
              </a:ext>
            </a:extLst>
          </p:cNvPr>
          <p:cNvSpPr>
            <a:spLocks noGrp="1"/>
          </p:cNvSpPr>
          <p:nvPr>
            <p:ph type="sldNum" sz="quarter" idx="12"/>
          </p:nvPr>
        </p:nvSpPr>
        <p:spPr/>
        <p:txBody>
          <a:bodyPr/>
          <a:lstStyle/>
          <a:p>
            <a:fld id="{ADE361C3-C043-4A6E-BDCE-8DA1E7D90A3B}" type="slidenum">
              <a:rPr lang="zh-CN" altLang="en-US" smtClean="0"/>
              <a:t>53</a:t>
            </a:fld>
            <a:endParaRPr lang="zh-CN" altLang="en-US"/>
          </a:p>
        </p:txBody>
      </p:sp>
    </p:spTree>
    <p:extLst>
      <p:ext uri="{BB962C8B-B14F-4D97-AF65-F5344CB8AC3E}">
        <p14:creationId xmlns:p14="http://schemas.microsoft.com/office/powerpoint/2010/main" val="2225422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6443B-9215-3656-AEC8-6C5B8EA17BF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3340AE3-F953-6EF3-CD48-3A8624EC35DF}"/>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Programming</a:t>
            </a:r>
            <a:r>
              <a:rPr kumimoji="1" lang="zh-CN" altLang="en-US" dirty="0"/>
              <a:t> </a:t>
            </a:r>
            <a:r>
              <a:rPr kumimoji="1" lang="en-US" altLang="zh-CN" dirty="0"/>
              <a:t>Interface</a:t>
            </a:r>
            <a:endParaRPr kumimoji="1" lang="zh-CN" altLang="en-US" dirty="0"/>
          </a:p>
        </p:txBody>
      </p:sp>
      <p:sp>
        <p:nvSpPr>
          <p:cNvPr id="3" name="内容占位符 2">
            <a:extLst>
              <a:ext uri="{FF2B5EF4-FFF2-40B4-BE49-F238E27FC236}">
                <a16:creationId xmlns:a16="http://schemas.microsoft.com/office/drawing/2014/main" id="{70C50ED5-6156-89A2-8604-2E1A0BDE4FC6}"/>
              </a:ext>
            </a:extLst>
          </p:cNvPr>
          <p:cNvSpPr>
            <a:spLocks noGrp="1"/>
          </p:cNvSpPr>
          <p:nvPr>
            <p:ph idx="1"/>
          </p:nvPr>
        </p:nvSpPr>
        <p:spPr>
          <a:xfrm>
            <a:off x="457200" y="1129307"/>
            <a:ext cx="8229600" cy="4471925"/>
          </a:xfrm>
        </p:spPr>
        <p:txBody>
          <a:bodyPr>
            <a:normAutofit/>
          </a:bodyPr>
          <a:lstStyle/>
          <a:p>
            <a:r>
              <a:rPr kumimoji="1" lang="en-US" altLang="zh-CN" dirty="0">
                <a:solidFill>
                  <a:srgbClr val="C00000"/>
                </a:solidFill>
              </a:rPr>
              <a:t>Map</a:t>
            </a:r>
            <a:r>
              <a:rPr kumimoji="1" lang="en-US" altLang="zh-CN" b="0" dirty="0"/>
              <a:t>: (input shard) </a:t>
            </a:r>
            <a:r>
              <a:rPr lang="en-US" altLang="zh-CN" dirty="0">
                <a:solidFill>
                  <a:prstClr val="black"/>
                </a:solidFill>
                <a:latin typeface="Verdana" pitchFamily="34" charset="0"/>
                <a:ea typeface="Verdana" pitchFamily="34" charset="0"/>
                <a:cs typeface="Verdana" pitchFamily="34" charset="0"/>
                <a:sym typeface="Wingdings" pitchFamily="2" charset="2"/>
              </a:rPr>
              <a:t></a:t>
            </a:r>
            <a:r>
              <a:rPr kumimoji="1" lang="en-US" altLang="zh-CN" b="0" dirty="0"/>
              <a:t> intermediate (k/v pairs)</a:t>
            </a:r>
          </a:p>
          <a:p>
            <a:pPr lvl="1"/>
            <a:r>
              <a:rPr kumimoji="1" lang="en-US" altLang="zh-CN" dirty="0"/>
              <a:t>Partition the input data into </a:t>
            </a:r>
            <a:r>
              <a:rPr kumimoji="1" lang="en-US" altLang="zh-CN" b="1" dirty="0">
                <a:solidFill>
                  <a:srgbClr val="C00000"/>
                </a:solidFill>
              </a:rPr>
              <a:t>M</a:t>
            </a:r>
            <a:r>
              <a:rPr kumimoji="1" lang="en-US" altLang="zh-CN" dirty="0"/>
              <a:t> “shards”</a:t>
            </a:r>
          </a:p>
          <a:p>
            <a:pPr lvl="1"/>
            <a:r>
              <a:rPr kumimoji="1" lang="en-US" altLang="zh-CN" dirty="0"/>
              <a:t>Group all intermediate values associated with the same key </a:t>
            </a:r>
          </a:p>
          <a:p>
            <a:pPr lvl="1"/>
            <a:r>
              <a:rPr kumimoji="1" lang="en-US" altLang="zh-CN" dirty="0"/>
              <a:t>Pass them to the </a:t>
            </a:r>
            <a:r>
              <a:rPr kumimoji="1" lang="en-US" altLang="zh-CN" b="1" dirty="0">
                <a:solidFill>
                  <a:srgbClr val="C00000"/>
                </a:solidFill>
              </a:rPr>
              <a:t>Reduce</a:t>
            </a:r>
            <a:r>
              <a:rPr kumimoji="1" lang="en-US" altLang="zh-CN" dirty="0"/>
              <a:t> function</a:t>
            </a:r>
          </a:p>
          <a:p>
            <a:r>
              <a:rPr kumimoji="1" lang="en-US" altLang="zh-CN" dirty="0">
                <a:solidFill>
                  <a:srgbClr val="C00000"/>
                </a:solidFill>
              </a:rPr>
              <a:t>Reduce</a:t>
            </a:r>
            <a:r>
              <a:rPr kumimoji="1" lang="en-US" altLang="zh-CN" b="0" dirty="0"/>
              <a:t>: intermediate (k/v pairs) </a:t>
            </a:r>
            <a:r>
              <a:rPr lang="en-US" altLang="zh-CN" dirty="0">
                <a:solidFill>
                  <a:prstClr val="black"/>
                </a:solidFill>
                <a:latin typeface="Verdana" pitchFamily="34" charset="0"/>
                <a:ea typeface="Verdana" pitchFamily="34" charset="0"/>
                <a:cs typeface="Verdana" pitchFamily="34" charset="0"/>
                <a:sym typeface="Wingdings" pitchFamily="2" charset="2"/>
              </a:rPr>
              <a:t></a:t>
            </a:r>
            <a:r>
              <a:rPr kumimoji="1" lang="en-US" altLang="zh-CN" b="0" dirty="0"/>
              <a:t> (results)</a:t>
            </a:r>
          </a:p>
          <a:p>
            <a:pPr lvl="1"/>
            <a:r>
              <a:rPr kumimoji="1" lang="en-US" altLang="zh-CN" dirty="0"/>
              <a:t>Partition the key space into </a:t>
            </a:r>
            <a:r>
              <a:rPr kumimoji="1" lang="en-US" altLang="zh-CN" b="1" dirty="0">
                <a:solidFill>
                  <a:srgbClr val="C00000"/>
                </a:solidFill>
              </a:rPr>
              <a:t>R</a:t>
            </a:r>
            <a:r>
              <a:rPr kumimoji="1" lang="en-US" altLang="zh-CN" dirty="0"/>
              <a:t> “pieces” using a </a:t>
            </a:r>
            <a:r>
              <a:rPr kumimoji="1" lang="en-US" altLang="zh-CN" dirty="0">
                <a:latin typeface="Courier New" panose="02070309020205020404" pitchFamily="49" charset="0"/>
                <a:cs typeface="Courier New" panose="02070309020205020404" pitchFamily="49" charset="0"/>
              </a:rPr>
              <a:t>Partition function </a:t>
            </a:r>
          </a:p>
          <a:p>
            <a:pPr lvl="2"/>
            <a:r>
              <a:rPr kumimoji="1" lang="en-US" altLang="zh-CN" sz="1800" dirty="0"/>
              <a:t>E.g., hash(key) mod R (unsorted)</a:t>
            </a:r>
          </a:p>
          <a:p>
            <a:pPr lvl="1"/>
            <a:r>
              <a:rPr kumimoji="1" lang="en-US" altLang="zh-CN" dirty="0"/>
              <a:t>Accept a key &amp; a set of values</a:t>
            </a:r>
          </a:p>
          <a:p>
            <a:pPr lvl="1"/>
            <a:r>
              <a:rPr kumimoji="1" lang="en-US" altLang="zh-CN" dirty="0"/>
              <a:t>Merge these values to form result of the key</a:t>
            </a:r>
          </a:p>
          <a:p>
            <a:endParaRPr kumimoji="1" lang="en-US" altLang="zh-CN" b="0" dirty="0"/>
          </a:p>
          <a:p>
            <a:endParaRPr kumimoji="1" lang="zh-CN" altLang="en-US" dirty="0"/>
          </a:p>
        </p:txBody>
      </p:sp>
      <p:sp>
        <p:nvSpPr>
          <p:cNvPr id="4" name="灯片编号占位符 3">
            <a:extLst>
              <a:ext uri="{FF2B5EF4-FFF2-40B4-BE49-F238E27FC236}">
                <a16:creationId xmlns:a16="http://schemas.microsoft.com/office/drawing/2014/main" id="{6A58FB2B-57F0-9EDA-5A29-5F4B7BF2B69C}"/>
              </a:ext>
            </a:extLst>
          </p:cNvPr>
          <p:cNvSpPr>
            <a:spLocks noGrp="1"/>
          </p:cNvSpPr>
          <p:nvPr>
            <p:ph type="sldNum" sz="quarter" idx="12"/>
          </p:nvPr>
        </p:nvSpPr>
        <p:spPr/>
        <p:txBody>
          <a:bodyPr/>
          <a:lstStyle/>
          <a:p>
            <a:fld id="{ADE361C3-C043-4A6E-BDCE-8DA1E7D90A3B}" type="slidenum">
              <a:rPr lang="zh-CN" altLang="en-US" smtClean="0"/>
              <a:t>54</a:t>
            </a:fld>
            <a:endParaRPr lang="zh-CN" altLang="en-US"/>
          </a:p>
        </p:txBody>
      </p:sp>
      <p:sp>
        <p:nvSpPr>
          <p:cNvPr id="5" name="矩形 4">
            <a:extLst>
              <a:ext uri="{FF2B5EF4-FFF2-40B4-BE49-F238E27FC236}">
                <a16:creationId xmlns:a16="http://schemas.microsoft.com/office/drawing/2014/main" id="{72735218-3EB2-82C1-AD1F-2D18056472D4}"/>
              </a:ext>
            </a:extLst>
          </p:cNvPr>
          <p:cNvSpPr/>
          <p:nvPr/>
        </p:nvSpPr>
        <p:spPr>
          <a:xfrm>
            <a:off x="338844" y="3145532"/>
            <a:ext cx="8157592" cy="360040"/>
          </a:xfrm>
          <a:prstGeom prst="rect">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34329291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5432A7-4E28-1D42-B037-2BA7E6868C83}"/>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3" name="内容占位符 2">
            <a:extLst>
              <a:ext uri="{FF2B5EF4-FFF2-40B4-BE49-F238E27FC236}">
                <a16:creationId xmlns:a16="http://schemas.microsoft.com/office/drawing/2014/main" id="{07CFF586-D49D-3740-94B7-D3C4F5BBEEC2}"/>
              </a:ext>
            </a:extLst>
          </p:cNvPr>
          <p:cNvSpPr>
            <a:spLocks noGrp="1"/>
          </p:cNvSpPr>
          <p:nvPr>
            <p:ph idx="1"/>
          </p:nvPr>
        </p:nvSpPr>
        <p:spPr>
          <a:xfrm>
            <a:off x="457200" y="2209428"/>
            <a:ext cx="8229600" cy="3087534"/>
          </a:xfrm>
        </p:spPr>
        <p:txBody>
          <a:bodyPr>
            <a:normAutofit/>
          </a:bodyPr>
          <a:lstStyle/>
          <a:p>
            <a:r>
              <a:rPr kumimoji="1" lang="en-US" altLang="zh-CN" b="0" dirty="0"/>
              <a:t>Framework for </a:t>
            </a:r>
            <a:r>
              <a:rPr kumimoji="1" lang="en-US" altLang="zh-CN" dirty="0">
                <a:solidFill>
                  <a:srgbClr val="C00000"/>
                </a:solidFill>
              </a:rPr>
              <a:t>data-parallel</a:t>
            </a:r>
            <a:r>
              <a:rPr kumimoji="1" lang="en-US" altLang="zh-CN" b="0" dirty="0"/>
              <a:t> computing</a:t>
            </a:r>
          </a:p>
          <a:p>
            <a:pPr lvl="1"/>
            <a:r>
              <a:rPr kumimoji="1" lang="en-US" altLang="zh-CN" dirty="0"/>
              <a:t>Programmers get </a:t>
            </a:r>
            <a:r>
              <a:rPr kumimoji="1" lang="en-US" altLang="zh-CN" b="1" dirty="0">
                <a:solidFill>
                  <a:srgbClr val="C00000"/>
                </a:solidFill>
              </a:rPr>
              <a:t>simple yet restricted</a:t>
            </a:r>
            <a:r>
              <a:rPr kumimoji="1" lang="en-US" altLang="zh-CN" dirty="0"/>
              <a:t> API</a:t>
            </a:r>
          </a:p>
          <a:p>
            <a:r>
              <a:rPr kumimoji="1" lang="en-US" altLang="zh-CN" b="0" dirty="0"/>
              <a:t>Users</a:t>
            </a:r>
            <a:r>
              <a:rPr kumimoji="1" lang="zh-CN" altLang="en-US" b="0" dirty="0"/>
              <a:t> </a:t>
            </a:r>
            <a:r>
              <a:rPr kumimoji="1" lang="en-US" altLang="zh-CN" dirty="0">
                <a:solidFill>
                  <a:srgbClr val="C00000"/>
                </a:solidFill>
              </a:rPr>
              <a:t>don’t</a:t>
            </a:r>
            <a:r>
              <a:rPr kumimoji="1" lang="en-US" altLang="zh-CN" b="0" dirty="0"/>
              <a:t> have to worry about handling:</a:t>
            </a:r>
          </a:p>
          <a:p>
            <a:pPr lvl="1">
              <a:buSzPct val="73000"/>
              <a:buFont typeface="Wingdings" pitchFamily="2" charset="2"/>
              <a:buChar char="p"/>
            </a:pPr>
            <a:r>
              <a:rPr kumimoji="1" lang="en-US" altLang="zh-CN" strike="sngStrike" dirty="0"/>
              <a:t> parallelization</a:t>
            </a:r>
          </a:p>
          <a:p>
            <a:pPr lvl="1">
              <a:buSzPct val="73000"/>
              <a:buFont typeface="Wingdings" pitchFamily="2" charset="2"/>
              <a:buChar char="p"/>
            </a:pPr>
            <a:r>
              <a:rPr kumimoji="1" lang="en-US" altLang="zh-CN" strike="sngStrike" dirty="0"/>
              <a:t> data distribution</a:t>
            </a:r>
          </a:p>
          <a:p>
            <a:pPr lvl="1">
              <a:buSzPct val="73000"/>
              <a:buFont typeface="Wingdings" pitchFamily="2" charset="2"/>
              <a:buChar char="p"/>
            </a:pPr>
            <a:r>
              <a:rPr kumimoji="1" lang="en-US" altLang="zh-CN" strike="sngStrike" dirty="0"/>
              <a:t> load balancing</a:t>
            </a:r>
          </a:p>
          <a:p>
            <a:pPr lvl="1">
              <a:buSzPct val="73000"/>
              <a:buFont typeface="Wingdings" pitchFamily="2" charset="2"/>
              <a:buChar char="p"/>
            </a:pPr>
            <a:r>
              <a:rPr kumimoji="1" lang="en-US" altLang="zh-CN" strike="sngStrike" dirty="0"/>
              <a:t> fault tolerance</a:t>
            </a:r>
          </a:p>
        </p:txBody>
      </p:sp>
      <p:sp>
        <p:nvSpPr>
          <p:cNvPr id="4" name="灯片编号占位符 3">
            <a:extLst>
              <a:ext uri="{FF2B5EF4-FFF2-40B4-BE49-F238E27FC236}">
                <a16:creationId xmlns:a16="http://schemas.microsoft.com/office/drawing/2014/main" id="{A64AA1A5-B8DB-174F-9698-7B592AD97EA9}"/>
              </a:ext>
            </a:extLst>
          </p:cNvPr>
          <p:cNvSpPr>
            <a:spLocks noGrp="1"/>
          </p:cNvSpPr>
          <p:nvPr>
            <p:ph type="sldNum" sz="quarter" idx="12"/>
          </p:nvPr>
        </p:nvSpPr>
        <p:spPr/>
        <p:txBody>
          <a:bodyPr/>
          <a:lstStyle/>
          <a:p>
            <a:fld id="{ADE361C3-C043-4A6E-BDCE-8DA1E7D90A3B}" type="slidenum">
              <a:rPr lang="zh-CN" altLang="en-US" smtClean="0"/>
              <a:t>55</a:t>
            </a:fld>
            <a:endParaRPr lang="zh-CN" altLang="en-US"/>
          </a:p>
        </p:txBody>
      </p:sp>
      <p:sp>
        <p:nvSpPr>
          <p:cNvPr id="5" name="Rectangle 6">
            <a:extLst>
              <a:ext uri="{FF2B5EF4-FFF2-40B4-BE49-F238E27FC236}">
                <a16:creationId xmlns:a16="http://schemas.microsoft.com/office/drawing/2014/main" id="{E054A827-7179-E54C-A676-B91AD13B0714}"/>
              </a:ext>
            </a:extLst>
          </p:cNvPr>
          <p:cNvSpPr/>
          <p:nvPr/>
        </p:nvSpPr>
        <p:spPr>
          <a:xfrm>
            <a:off x="1878546" y="1146253"/>
            <a:ext cx="5386908" cy="830997"/>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algn="ctr"/>
            <a:r>
              <a:rPr lang="en-US" altLang="zh-CN" sz="2400" dirty="0">
                <a:latin typeface="Candara" pitchFamily="34" charset="0"/>
                <a:ea typeface="Verdana" pitchFamily="34" charset="0"/>
                <a:cs typeface="Verdana" pitchFamily="34" charset="0"/>
              </a:rPr>
              <a:t>Allows user to process </a:t>
            </a:r>
            <a:r>
              <a:rPr lang="en-US" altLang="zh-CN" sz="2400" i="1" dirty="0">
                <a:solidFill>
                  <a:srgbClr val="C00000"/>
                </a:solidFill>
                <a:effectLst>
                  <a:outerShdw blurRad="38100" dist="38100" dir="2700000" algn="tl">
                    <a:srgbClr val="000000">
                      <a:alpha val="43137"/>
                    </a:srgbClr>
                  </a:outerShdw>
                </a:effectLst>
                <a:latin typeface="Candara" pitchFamily="34" charset="0"/>
                <a:ea typeface="Verdana" pitchFamily="34" charset="0"/>
                <a:cs typeface="Verdana" pitchFamily="34" charset="0"/>
              </a:rPr>
              <a:t>huge</a:t>
            </a:r>
            <a:r>
              <a:rPr lang="en-US" altLang="zh-CN" sz="2400" dirty="0">
                <a:latin typeface="Candara" pitchFamily="34" charset="0"/>
                <a:ea typeface="Verdana" pitchFamily="34" charset="0"/>
                <a:cs typeface="Verdana" pitchFamily="34" charset="0"/>
              </a:rPr>
              <a:t> amounts of data on </a:t>
            </a:r>
            <a:r>
              <a:rPr lang="en-US" altLang="zh-CN" sz="2400" i="1" dirty="0">
                <a:solidFill>
                  <a:srgbClr val="C00000"/>
                </a:solidFill>
                <a:effectLst>
                  <a:outerShdw blurRad="38100" dist="38100" dir="2700000" algn="tl">
                    <a:srgbClr val="000000">
                      <a:alpha val="43137"/>
                    </a:srgbClr>
                  </a:outerShdw>
                </a:effectLst>
                <a:latin typeface="Candara" pitchFamily="34" charset="0"/>
                <a:ea typeface="Verdana" pitchFamily="34" charset="0"/>
                <a:cs typeface="Verdana" pitchFamily="34" charset="0"/>
              </a:rPr>
              <a:t>thousands</a:t>
            </a:r>
            <a:r>
              <a:rPr lang="en-US" altLang="zh-CN" sz="2400" dirty="0">
                <a:latin typeface="Candara" pitchFamily="34" charset="0"/>
                <a:ea typeface="Verdana" pitchFamily="34" charset="0"/>
                <a:cs typeface="Verdana" pitchFamily="34" charset="0"/>
              </a:rPr>
              <a:t> of nodes </a:t>
            </a:r>
            <a:endParaRPr lang="zh-CN" altLang="en-US" sz="2000" dirty="0">
              <a:latin typeface="Candara" pitchFamily="34" charset="0"/>
            </a:endParaRPr>
          </a:p>
        </p:txBody>
      </p:sp>
    </p:spTree>
    <p:extLst>
      <p:ext uri="{BB962C8B-B14F-4D97-AF65-F5344CB8AC3E}">
        <p14:creationId xmlns:p14="http://schemas.microsoft.com/office/powerpoint/2010/main" val="13953155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26E06C-170F-3147-A7D2-7265A1E03D61}"/>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4" name="灯片编号占位符 3">
            <a:extLst>
              <a:ext uri="{FF2B5EF4-FFF2-40B4-BE49-F238E27FC236}">
                <a16:creationId xmlns:a16="http://schemas.microsoft.com/office/drawing/2014/main" id="{F39EE47E-7F44-D547-B210-31AE5CA94B7C}"/>
              </a:ext>
            </a:extLst>
          </p:cNvPr>
          <p:cNvSpPr>
            <a:spLocks noGrp="1"/>
          </p:cNvSpPr>
          <p:nvPr>
            <p:ph type="sldNum" sz="quarter" idx="12"/>
          </p:nvPr>
        </p:nvSpPr>
        <p:spPr/>
        <p:txBody>
          <a:bodyPr/>
          <a:lstStyle/>
          <a:p>
            <a:fld id="{ADE361C3-C043-4A6E-BDCE-8DA1E7D90A3B}" type="slidenum">
              <a:rPr lang="zh-CN" altLang="en-US" smtClean="0"/>
              <a:t>56</a:t>
            </a:fld>
            <a:endParaRPr lang="zh-CN" altLang="en-US" dirty="0"/>
          </a:p>
        </p:txBody>
      </p:sp>
      <p:pic>
        <p:nvPicPr>
          <p:cNvPr id="5" name="Picture 2">
            <a:extLst>
              <a:ext uri="{FF2B5EF4-FFF2-40B4-BE49-F238E27FC236}">
                <a16:creationId xmlns:a16="http://schemas.microsoft.com/office/drawing/2014/main" id="{E5E03B57-FD61-3B47-A073-D07141ECEBAC}"/>
              </a:ext>
            </a:extLst>
          </p:cNvPr>
          <p:cNvPicPr>
            <a:picLocks noChangeAspect="1" noChangeArrowheads="1"/>
          </p:cNvPicPr>
          <p:nvPr/>
        </p:nvPicPr>
        <p:blipFill>
          <a:blip r:embed="rId2"/>
          <a:srcRect/>
          <a:stretch>
            <a:fillRect/>
          </a:stretch>
        </p:blipFill>
        <p:spPr bwMode="auto">
          <a:xfrm>
            <a:off x="1416822" y="3167730"/>
            <a:ext cx="773889" cy="971661"/>
          </a:xfrm>
          <a:prstGeom prst="rect">
            <a:avLst/>
          </a:prstGeom>
          <a:noFill/>
          <a:ln w="9525">
            <a:noFill/>
            <a:miter lim="800000"/>
            <a:headEnd/>
            <a:tailEnd/>
          </a:ln>
        </p:spPr>
      </p:pic>
      <p:sp>
        <p:nvSpPr>
          <p:cNvPr id="6" name="TextBox 7">
            <a:extLst>
              <a:ext uri="{FF2B5EF4-FFF2-40B4-BE49-F238E27FC236}">
                <a16:creationId xmlns:a16="http://schemas.microsoft.com/office/drawing/2014/main" id="{3D03ACDB-1016-C644-BF9A-00DB8BCE0C7C}"/>
              </a:ext>
            </a:extLst>
          </p:cNvPr>
          <p:cNvSpPr txBox="1"/>
          <p:nvPr/>
        </p:nvSpPr>
        <p:spPr>
          <a:xfrm>
            <a:off x="1119163" y="4133568"/>
            <a:ext cx="1357337" cy="400110"/>
          </a:xfrm>
          <a:prstGeom prst="rect">
            <a:avLst/>
          </a:prstGeom>
          <a:noFill/>
          <a:effectLst/>
        </p:spPr>
        <p:txBody>
          <a:bodyPr wrap="square" rtlCol="0">
            <a:spAutoFit/>
          </a:bodyPr>
          <a:lstStyle/>
          <a:p>
            <a:pPr algn="ctr"/>
            <a:r>
              <a:rPr lang="en-US" altLang="zh-CN"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endParaRPr lang="en-US" sz="1833"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7" name="Cloud Callout 8">
            <a:extLst>
              <a:ext uri="{FF2B5EF4-FFF2-40B4-BE49-F238E27FC236}">
                <a16:creationId xmlns:a16="http://schemas.microsoft.com/office/drawing/2014/main" id="{A9AA3B54-4E12-BC41-BB71-B214CC4FD812}"/>
              </a:ext>
            </a:extLst>
          </p:cNvPr>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 name="Rounded Rectangle 9">
            <a:extLst>
              <a:ext uri="{FF2B5EF4-FFF2-40B4-BE49-F238E27FC236}">
                <a16:creationId xmlns:a16="http://schemas.microsoft.com/office/drawing/2014/main" id="{2F9BAF28-4C73-844D-A48A-6D4E89C004D1}"/>
              </a:ext>
            </a:extLst>
          </p:cNvPr>
          <p:cNvSpPr/>
          <p:nvPr/>
        </p:nvSpPr>
        <p:spPr>
          <a:xfrm>
            <a:off x="3083708" y="2587627"/>
            <a:ext cx="1845482" cy="535785"/>
          </a:xfrm>
          <a:prstGeom prst="roundRect">
            <a:avLst>
              <a:gd name="adj" fmla="val 17717"/>
            </a:avLst>
          </a:prstGeom>
          <a:effectLst>
            <a:glow rad="101600">
              <a:schemeClr val="accent1">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Parallelization</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9" name="Rounded Rectangle 10">
            <a:extLst>
              <a:ext uri="{FF2B5EF4-FFF2-40B4-BE49-F238E27FC236}">
                <a16:creationId xmlns:a16="http://schemas.microsoft.com/office/drawing/2014/main" id="{ADCADCC7-10FB-CF44-A572-927A882F0B93}"/>
              </a:ext>
            </a:extLst>
          </p:cNvPr>
          <p:cNvSpPr/>
          <p:nvPr/>
        </p:nvSpPr>
        <p:spPr>
          <a:xfrm>
            <a:off x="3083708" y="1968500"/>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p:txBody>
      </p:sp>
      <p:sp>
        <p:nvSpPr>
          <p:cNvPr id="10" name="Rounded Rectangle 11">
            <a:extLst>
              <a:ext uri="{FF2B5EF4-FFF2-40B4-BE49-F238E27FC236}">
                <a16:creationId xmlns:a16="http://schemas.microsoft.com/office/drawing/2014/main" id="{019C687E-7A5F-5A47-A077-037977FA215A}"/>
              </a:ext>
            </a:extLst>
          </p:cNvPr>
          <p:cNvSpPr/>
          <p:nvPr/>
        </p:nvSpPr>
        <p:spPr>
          <a:xfrm>
            <a:off x="3083708" y="3242475"/>
            <a:ext cx="1845482" cy="654848"/>
          </a:xfrm>
          <a:prstGeom prst="roundRect">
            <a:avLst>
              <a:gd name="adj" fmla="val 17717"/>
            </a:avLst>
          </a:prstGeom>
          <a:solidFill>
            <a:srgbClr val="D09E00"/>
          </a:solidFill>
          <a:ln>
            <a:solidFill>
              <a:srgbClr val="D09E00"/>
            </a:solidFill>
          </a:ln>
          <a:effectLst>
            <a:glow rad="101600">
              <a:srgbClr val="D09E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Data Distribution</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11" name="Rounded Rectangle 12">
            <a:extLst>
              <a:ext uri="{FF2B5EF4-FFF2-40B4-BE49-F238E27FC236}">
                <a16:creationId xmlns:a16="http://schemas.microsoft.com/office/drawing/2014/main" id="{32C2A914-23F9-CE42-971E-AC18151EB02E}"/>
              </a:ext>
            </a:extLst>
          </p:cNvPr>
          <p:cNvSpPr/>
          <p:nvPr/>
        </p:nvSpPr>
        <p:spPr>
          <a:xfrm>
            <a:off x="3083708" y="4016387"/>
            <a:ext cx="1845482" cy="476253"/>
          </a:xfrm>
          <a:prstGeom prst="roundRect">
            <a:avLst>
              <a:gd name="adj" fmla="val 17717"/>
            </a:avLst>
          </a:prstGeom>
          <a:solidFill>
            <a:srgbClr val="00B050"/>
          </a:solidFill>
          <a:ln>
            <a:solidFill>
              <a:srgbClr val="00B050"/>
            </a:solidFill>
          </a:ln>
          <a:effectLst>
            <a:glow rad="101600">
              <a:srgbClr val="00B05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Fault Tolerance</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12" name="Rounded Rectangle 13">
            <a:extLst>
              <a:ext uri="{FF2B5EF4-FFF2-40B4-BE49-F238E27FC236}">
                <a16:creationId xmlns:a16="http://schemas.microsoft.com/office/drawing/2014/main" id="{0E02E888-025E-2147-83BC-93364C5753CC}"/>
              </a:ext>
            </a:extLst>
          </p:cNvPr>
          <p:cNvSpPr/>
          <p:nvPr/>
        </p:nvSpPr>
        <p:spPr>
          <a:xfrm>
            <a:off x="3083708" y="4611704"/>
            <a:ext cx="1845482" cy="476253"/>
          </a:xfrm>
          <a:prstGeom prst="roundRect">
            <a:avLst>
              <a:gd name="adj" fmla="val 17717"/>
            </a:avLst>
          </a:prstGeom>
          <a:solidFill>
            <a:srgbClr val="7030A0"/>
          </a:solidFill>
          <a:ln>
            <a:solidFill>
              <a:srgbClr val="7030A0"/>
            </a:solidFill>
          </a:ln>
          <a:effectLst>
            <a:glow rad="101600">
              <a:srgbClr val="7030A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Load Balance</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Tree>
    <p:extLst>
      <p:ext uri="{BB962C8B-B14F-4D97-AF65-F5344CB8AC3E}">
        <p14:creationId xmlns:p14="http://schemas.microsoft.com/office/powerpoint/2010/main" val="162926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50"/>
                                        <p:tgtEl>
                                          <p:spTgt spid="7"/>
                                        </p:tgtEl>
                                      </p:cBhvr>
                                    </p:animEffect>
                                  </p:childTnLst>
                                </p:cTn>
                              </p:par>
                            </p:childTnLst>
                          </p:cTn>
                        </p:par>
                        <p:par>
                          <p:cTn id="13" fill="hold">
                            <p:stCondLst>
                              <p:cond delay="2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250"/>
                                        <p:tgtEl>
                                          <p:spTgt spid="9"/>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250"/>
                                        <p:tgtEl>
                                          <p:spTgt spid="8"/>
                                        </p:tgtEl>
                                      </p:cBhvr>
                                    </p:animEffect>
                                  </p:childTnLst>
                                </p:cTn>
                              </p:par>
                            </p:childTnLst>
                          </p:cTn>
                        </p:par>
                        <p:par>
                          <p:cTn id="21" fill="hold">
                            <p:stCondLst>
                              <p:cond delay="750"/>
                            </p:stCondLst>
                            <p:childTnLst>
                              <p:par>
                                <p:cTn id="22" presetID="22" presetClass="entr" presetSubtype="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250"/>
                                        <p:tgtEl>
                                          <p:spTgt spid="10"/>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250"/>
                                        <p:tgtEl>
                                          <p:spTgt spid="11"/>
                                        </p:tgtEl>
                                      </p:cBhvr>
                                    </p:animEffect>
                                  </p:childTnLst>
                                </p:cTn>
                              </p:par>
                            </p:childTnLst>
                          </p:cTn>
                        </p:par>
                        <p:par>
                          <p:cTn id="29" fill="hold">
                            <p:stCondLst>
                              <p:cond delay="125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7C8C64-8B7E-FB4C-95CC-6BCC0ADEB7F6}"/>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4" name="灯片编号占位符 3">
            <a:extLst>
              <a:ext uri="{FF2B5EF4-FFF2-40B4-BE49-F238E27FC236}">
                <a16:creationId xmlns:a16="http://schemas.microsoft.com/office/drawing/2014/main" id="{70DBE813-F9AD-7F49-B7CD-7EF8A1D18A37}"/>
              </a:ext>
            </a:extLst>
          </p:cNvPr>
          <p:cNvSpPr>
            <a:spLocks noGrp="1"/>
          </p:cNvSpPr>
          <p:nvPr>
            <p:ph type="sldNum" sz="quarter" idx="12"/>
          </p:nvPr>
        </p:nvSpPr>
        <p:spPr/>
        <p:txBody>
          <a:bodyPr/>
          <a:lstStyle/>
          <a:p>
            <a:fld id="{ADE361C3-C043-4A6E-BDCE-8DA1E7D90A3B}" type="slidenum">
              <a:rPr lang="zh-CN" altLang="en-US" smtClean="0"/>
              <a:t>57</a:t>
            </a:fld>
            <a:endParaRPr lang="zh-CN" altLang="en-US"/>
          </a:p>
        </p:txBody>
      </p:sp>
      <p:pic>
        <p:nvPicPr>
          <p:cNvPr id="5" name="Picture 2">
            <a:extLst>
              <a:ext uri="{FF2B5EF4-FFF2-40B4-BE49-F238E27FC236}">
                <a16:creationId xmlns:a16="http://schemas.microsoft.com/office/drawing/2014/main" id="{7AFA5D17-B962-9A4B-8149-9263D55A4022}"/>
              </a:ext>
            </a:extLst>
          </p:cNvPr>
          <p:cNvPicPr>
            <a:picLocks noChangeAspect="1" noChangeArrowheads="1"/>
          </p:cNvPicPr>
          <p:nvPr/>
        </p:nvPicPr>
        <p:blipFill>
          <a:blip r:embed="rId2"/>
          <a:srcRect/>
          <a:stretch>
            <a:fillRect/>
          </a:stretch>
        </p:blipFill>
        <p:spPr bwMode="auto">
          <a:xfrm>
            <a:off x="1416822" y="3167730"/>
            <a:ext cx="773889" cy="971661"/>
          </a:xfrm>
          <a:prstGeom prst="rect">
            <a:avLst/>
          </a:prstGeom>
          <a:noFill/>
          <a:ln w="9525">
            <a:noFill/>
            <a:miter lim="800000"/>
            <a:headEnd/>
            <a:tailEnd/>
          </a:ln>
        </p:spPr>
      </p:pic>
      <p:sp>
        <p:nvSpPr>
          <p:cNvPr id="6" name="TextBox 7">
            <a:extLst>
              <a:ext uri="{FF2B5EF4-FFF2-40B4-BE49-F238E27FC236}">
                <a16:creationId xmlns:a16="http://schemas.microsoft.com/office/drawing/2014/main" id="{368D8EF2-39E1-954A-9900-A56AAC619FD1}"/>
              </a:ext>
            </a:extLst>
          </p:cNvPr>
          <p:cNvSpPr txBox="1"/>
          <p:nvPr/>
        </p:nvSpPr>
        <p:spPr>
          <a:xfrm>
            <a:off x="1119163" y="4133568"/>
            <a:ext cx="1357337" cy="369332"/>
          </a:xfrm>
          <a:prstGeom prst="rect">
            <a:avLst/>
          </a:prstGeom>
          <a:noFill/>
        </p:spPr>
        <p:txBody>
          <a:bodyPr wrap="square" rtlCol="0">
            <a:spAutoFit/>
          </a:bodyPr>
          <a:lstStyle/>
          <a:p>
            <a:pPr algn="ctr"/>
            <a:r>
              <a:rPr lang="en-US" altLang="zh-CN"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p>
        </p:txBody>
      </p:sp>
      <p:sp>
        <p:nvSpPr>
          <p:cNvPr id="7" name="Cloud Callout 8">
            <a:extLst>
              <a:ext uri="{FF2B5EF4-FFF2-40B4-BE49-F238E27FC236}">
                <a16:creationId xmlns:a16="http://schemas.microsoft.com/office/drawing/2014/main" id="{A37094A4-8E9D-3944-B88C-710C3F4F21D7}"/>
              </a:ext>
            </a:extLst>
          </p:cNvPr>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Verdana" pitchFamily="34" charset="0"/>
              <a:ea typeface="Verdana" pitchFamily="34" charset="0"/>
              <a:cs typeface="Verdana" pitchFamily="34" charset="0"/>
            </a:endParaRPr>
          </a:p>
        </p:txBody>
      </p:sp>
      <p:sp>
        <p:nvSpPr>
          <p:cNvPr id="8" name="Folded Corner 14">
            <a:extLst>
              <a:ext uri="{FF2B5EF4-FFF2-40B4-BE49-F238E27FC236}">
                <a16:creationId xmlns:a16="http://schemas.microsoft.com/office/drawing/2014/main" id="{6711E9DB-306F-9A47-84DA-3DBD66D8DE8A}"/>
              </a:ext>
            </a:extLst>
          </p:cNvPr>
          <p:cNvSpPr/>
          <p:nvPr/>
        </p:nvSpPr>
        <p:spPr>
          <a:xfrm>
            <a:off x="5405444" y="1932758"/>
            <a:ext cx="2797988" cy="3274242"/>
          </a:xfrm>
          <a:prstGeom prst="foldedCorner">
            <a:avLst/>
          </a:prstGeom>
          <a:solidFill>
            <a:srgbClr val="FFFFCD"/>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9" name="Rounded Rectangle 15">
            <a:extLst>
              <a:ext uri="{FF2B5EF4-FFF2-40B4-BE49-F238E27FC236}">
                <a16:creationId xmlns:a16="http://schemas.microsoft.com/office/drawing/2014/main" id="{5688DC0A-6F75-734F-AA5F-DEF2332BAB06}"/>
              </a:ext>
            </a:extLst>
          </p:cNvPr>
          <p:cNvSpPr/>
          <p:nvPr/>
        </p:nvSpPr>
        <p:spPr>
          <a:xfrm>
            <a:off x="3083708" y="2587627"/>
            <a:ext cx="1845482" cy="535785"/>
          </a:xfrm>
          <a:prstGeom prst="roundRect">
            <a:avLst>
              <a:gd name="adj" fmla="val 17717"/>
            </a:avLst>
          </a:prstGeom>
          <a:effectLst>
            <a:glow rad="101600">
              <a:schemeClr val="accent1">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Parallelization</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0" name="Rounded Rectangle 16">
            <a:extLst>
              <a:ext uri="{FF2B5EF4-FFF2-40B4-BE49-F238E27FC236}">
                <a16:creationId xmlns:a16="http://schemas.microsoft.com/office/drawing/2014/main" id="{2AD84D19-247B-3A4F-B5DF-E6C1D461546A}"/>
              </a:ext>
            </a:extLst>
          </p:cNvPr>
          <p:cNvSpPr/>
          <p:nvPr/>
        </p:nvSpPr>
        <p:spPr>
          <a:xfrm>
            <a:off x="3083708" y="1968500"/>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a:p>
            <a:pPr algn="ctr"/>
            <a:endParaRPr lang="zh-CN" altLang="en-US" sz="333" dirty="0">
              <a:effectLst>
                <a:outerShdw blurRad="38100" dist="38100" dir="2700000" algn="tl">
                  <a:srgbClr val="000000">
                    <a:alpha val="43137"/>
                  </a:srgbClr>
                </a:outerShdw>
              </a:effectLst>
              <a:latin typeface="Verdana" pitchFamily="34" charset="0"/>
              <a:cs typeface="Verdana" pitchFamily="34" charset="0"/>
            </a:endParaRPr>
          </a:p>
        </p:txBody>
      </p:sp>
      <p:sp>
        <p:nvSpPr>
          <p:cNvPr id="11" name="Rounded Rectangle 17">
            <a:extLst>
              <a:ext uri="{FF2B5EF4-FFF2-40B4-BE49-F238E27FC236}">
                <a16:creationId xmlns:a16="http://schemas.microsoft.com/office/drawing/2014/main" id="{4AE84D2B-B93D-D748-BB07-06DFD072C237}"/>
              </a:ext>
            </a:extLst>
          </p:cNvPr>
          <p:cNvSpPr/>
          <p:nvPr/>
        </p:nvSpPr>
        <p:spPr>
          <a:xfrm>
            <a:off x="3083708" y="3242475"/>
            <a:ext cx="1845482" cy="654848"/>
          </a:xfrm>
          <a:prstGeom prst="roundRect">
            <a:avLst>
              <a:gd name="adj" fmla="val 17717"/>
            </a:avLst>
          </a:prstGeom>
          <a:solidFill>
            <a:srgbClr val="D09E00"/>
          </a:solidFill>
          <a:ln>
            <a:solidFill>
              <a:srgbClr val="D09E00"/>
            </a:solidFill>
          </a:ln>
          <a:effectLst>
            <a:glow rad="101600">
              <a:srgbClr val="D09E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Data Distribution</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2" name="Rounded Rectangle 18">
            <a:extLst>
              <a:ext uri="{FF2B5EF4-FFF2-40B4-BE49-F238E27FC236}">
                <a16:creationId xmlns:a16="http://schemas.microsoft.com/office/drawing/2014/main" id="{2D51D5D3-762A-8A42-889D-B68172236261}"/>
              </a:ext>
            </a:extLst>
          </p:cNvPr>
          <p:cNvSpPr/>
          <p:nvPr/>
        </p:nvSpPr>
        <p:spPr>
          <a:xfrm>
            <a:off x="3083708" y="4016387"/>
            <a:ext cx="1845482" cy="476253"/>
          </a:xfrm>
          <a:prstGeom prst="roundRect">
            <a:avLst>
              <a:gd name="adj" fmla="val 17717"/>
            </a:avLst>
          </a:prstGeom>
          <a:solidFill>
            <a:srgbClr val="00B050"/>
          </a:solidFill>
          <a:ln>
            <a:solidFill>
              <a:srgbClr val="00B050"/>
            </a:solidFill>
          </a:ln>
          <a:effectLst>
            <a:glow rad="101600">
              <a:srgbClr val="00B05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Fault Tolerance</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3" name="Rounded Rectangle 19">
            <a:extLst>
              <a:ext uri="{FF2B5EF4-FFF2-40B4-BE49-F238E27FC236}">
                <a16:creationId xmlns:a16="http://schemas.microsoft.com/office/drawing/2014/main" id="{9CDEBC4E-5915-B346-A551-4F2D941BEDBF}"/>
              </a:ext>
            </a:extLst>
          </p:cNvPr>
          <p:cNvSpPr/>
          <p:nvPr/>
        </p:nvSpPr>
        <p:spPr>
          <a:xfrm>
            <a:off x="3083708" y="4611704"/>
            <a:ext cx="1845482" cy="476253"/>
          </a:xfrm>
          <a:prstGeom prst="roundRect">
            <a:avLst>
              <a:gd name="adj" fmla="val 17717"/>
            </a:avLst>
          </a:prstGeom>
          <a:solidFill>
            <a:srgbClr val="7030A0"/>
          </a:solidFill>
          <a:ln>
            <a:solidFill>
              <a:srgbClr val="7030A0"/>
            </a:solidFill>
          </a:ln>
          <a:effectLst>
            <a:glow rad="101600">
              <a:srgbClr val="7030A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Load Balance</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4" name="Rounded Rectangle 20">
            <a:extLst>
              <a:ext uri="{FF2B5EF4-FFF2-40B4-BE49-F238E27FC236}">
                <a16:creationId xmlns:a16="http://schemas.microsoft.com/office/drawing/2014/main" id="{ED4CB176-9F14-2043-8DC5-AEE70A88F694}"/>
              </a:ext>
            </a:extLst>
          </p:cNvPr>
          <p:cNvSpPr/>
          <p:nvPr/>
        </p:nvSpPr>
        <p:spPr>
          <a:xfrm>
            <a:off x="3076594" y="3498133"/>
            <a:ext cx="1845482" cy="1130400"/>
          </a:xfrm>
          <a:prstGeom prst="roundRect">
            <a:avLst>
              <a:gd name="adj" fmla="val 17717"/>
            </a:avLst>
          </a:prstGeom>
          <a:solidFill>
            <a:schemeClr val="tx2">
              <a:lumMod val="50000"/>
            </a:schemeClr>
          </a:solidFill>
          <a:ln>
            <a:solidFill>
              <a:schemeClr val="tx2">
                <a:lumMod val="50000"/>
              </a:schemeClr>
            </a:solidFill>
          </a:ln>
          <a:effectLst>
            <a:glow rad="139700">
              <a:schemeClr val="tx2">
                <a:lumMod val="50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MapReduce</a:t>
            </a: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Runtime</a:t>
            </a:r>
            <a:endParaRPr lang="zh-CN" altLang="en-US" sz="2000" dirty="0">
              <a:effectLst>
                <a:outerShdw blurRad="38100" dist="38100" dir="2700000" algn="tl">
                  <a:srgbClr val="000000">
                    <a:alpha val="43137"/>
                  </a:srgbClr>
                </a:outerShdw>
              </a:effectLst>
              <a:latin typeface="Verdana" pitchFamily="34" charset="0"/>
              <a:cs typeface="Verdana" pitchFamily="34" charset="0"/>
            </a:endParaRPr>
          </a:p>
        </p:txBody>
      </p:sp>
      <p:sp>
        <p:nvSpPr>
          <p:cNvPr id="15" name="TextBox 21">
            <a:extLst>
              <a:ext uri="{FF2B5EF4-FFF2-40B4-BE49-F238E27FC236}">
                <a16:creationId xmlns:a16="http://schemas.microsoft.com/office/drawing/2014/main" id="{658C779F-D40C-E94D-83EE-3613D6EFDC0A}"/>
              </a:ext>
            </a:extLst>
          </p:cNvPr>
          <p:cNvSpPr txBox="1"/>
          <p:nvPr/>
        </p:nvSpPr>
        <p:spPr>
          <a:xfrm>
            <a:off x="5464800" y="1933200"/>
            <a:ext cx="2738457" cy="400110"/>
          </a:xfrm>
          <a:prstGeom prst="rect">
            <a:avLst/>
          </a:prstGeom>
          <a:noFill/>
        </p:spPr>
        <p:txBody>
          <a:bodyPr wrap="square" rtlCol="0">
            <a:spAutoFit/>
          </a:bodyPr>
          <a:lstStyle/>
          <a:p>
            <a:r>
              <a:rPr lang="en-US" altLang="zh-CN" sz="2000" b="1" u="sng" dirty="0">
                <a:effectLst>
                  <a:outerShdw blurRad="38100" dist="38100" dir="2700000" algn="tl">
                    <a:srgbClr val="000000">
                      <a:alpha val="43137"/>
                    </a:srgbClr>
                  </a:outerShdw>
                </a:effectLst>
              </a:rPr>
              <a:t>Two Primitives: </a:t>
            </a:r>
            <a:endParaRPr lang="en-US" altLang="zh-CN" sz="2000" b="1" dirty="0"/>
          </a:p>
        </p:txBody>
      </p:sp>
      <p:sp>
        <p:nvSpPr>
          <p:cNvPr id="16" name="TextBox 22">
            <a:extLst>
              <a:ext uri="{FF2B5EF4-FFF2-40B4-BE49-F238E27FC236}">
                <a16:creationId xmlns:a16="http://schemas.microsoft.com/office/drawing/2014/main" id="{2A323441-DAF6-7B45-A4B2-A94802767B99}"/>
              </a:ext>
            </a:extLst>
          </p:cNvPr>
          <p:cNvSpPr txBox="1"/>
          <p:nvPr/>
        </p:nvSpPr>
        <p:spPr>
          <a:xfrm>
            <a:off x="5643570" y="2409012"/>
            <a:ext cx="2440798" cy="589392"/>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Map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input</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sp>
        <p:nvSpPr>
          <p:cNvPr id="17" name="TextBox 23">
            <a:extLst>
              <a:ext uri="{FF2B5EF4-FFF2-40B4-BE49-F238E27FC236}">
                <a16:creationId xmlns:a16="http://schemas.microsoft.com/office/drawing/2014/main" id="{ED03049E-370D-0948-A92B-7DF0F53A6C9E}"/>
              </a:ext>
            </a:extLst>
          </p:cNvPr>
          <p:cNvSpPr txBox="1"/>
          <p:nvPr/>
        </p:nvSpPr>
        <p:spPr>
          <a:xfrm>
            <a:off x="5643570" y="3540114"/>
            <a:ext cx="2559862" cy="339901"/>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Reduce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key</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values</a:t>
            </a:r>
            <a:r>
              <a:rPr lang="en-US" altLang="zh-CN" sz="1333" dirty="0">
                <a:effectLst>
                  <a:outerShdw blurRad="38100" dist="38100" dir="2700000" algn="tl">
                    <a:srgbClr val="000000">
                      <a:alpha val="43137"/>
                    </a:srgbClr>
                  </a:outerShdw>
                </a:effectLst>
                <a:latin typeface="Verdana" pitchFamily="34" charset="0"/>
              </a:rPr>
              <a:t>)</a:t>
            </a:r>
          </a:p>
        </p:txBody>
      </p:sp>
      <p:cxnSp>
        <p:nvCxnSpPr>
          <p:cNvPr id="18" name="Straight Connector 24">
            <a:extLst>
              <a:ext uri="{FF2B5EF4-FFF2-40B4-BE49-F238E27FC236}">
                <a16:creationId xmlns:a16="http://schemas.microsoft.com/office/drawing/2014/main" id="{9F3E4B3A-074C-5242-8E29-2EF804586F32}"/>
              </a:ext>
            </a:extLst>
          </p:cNvPr>
          <p:cNvCxnSpPr/>
          <p:nvPr/>
        </p:nvCxnSpPr>
        <p:spPr>
          <a:xfrm rot="5400000">
            <a:off x="4691063" y="2170885"/>
            <a:ext cx="952507"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25">
            <a:extLst>
              <a:ext uri="{FF2B5EF4-FFF2-40B4-BE49-F238E27FC236}">
                <a16:creationId xmlns:a16="http://schemas.microsoft.com/office/drawing/2014/main" id="{2468CA9E-43F4-4F45-AE45-8E2DC18334B1}"/>
              </a:ext>
            </a:extLst>
          </p:cNvPr>
          <p:cNvCxnSpPr/>
          <p:nvPr/>
        </p:nvCxnSpPr>
        <p:spPr>
          <a:xfrm rot="16200000" flipV="1">
            <a:off x="4274342" y="4075899"/>
            <a:ext cx="1785950"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28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 0 L 0 0.11537 " pathEditMode="relative" ptsTypes="AA">
                                      <p:cBhvr>
                                        <p:cTn id="6" dur="750" fill="hold"/>
                                        <p:tgtEl>
                                          <p:spTgt spid="11"/>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 0.23075 " pathEditMode="relative" ptsTypes="AA">
                                      <p:cBhvr>
                                        <p:cTn id="8" dur="750" fill="hold"/>
                                        <p:tgtEl>
                                          <p:spTgt spid="9"/>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 0 L 0 -0.12578 " pathEditMode="relative" ptsTypes="AA">
                                      <p:cBhvr>
                                        <p:cTn id="10" dur="750" fill="hold"/>
                                        <p:tgtEl>
                                          <p:spTgt spid="13"/>
                                        </p:tgtEl>
                                        <p:attrNameLst>
                                          <p:attrName>ppt_x</p:attrName>
                                          <p:attrName>ppt_y</p:attrName>
                                        </p:attrNameLst>
                                      </p:cBhvr>
                                    </p:animMotion>
                                  </p:childTnLst>
                                </p:cTn>
                              </p:par>
                              <p:par>
                                <p:cTn id="11" presetID="10" presetClass="exit" presetSubtype="0" fill="hold" grpId="1"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0" presetClass="exit" presetSubtype="0" fill="hold" grpId="1" nodeType="with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0" presetClass="path" presetSubtype="0" accel="50000" decel="50000" fill="hold" grpId="0" nodeType="withEffect">
                                  <p:stCondLst>
                                    <p:cond delay="0"/>
                                  </p:stCondLst>
                                  <p:childTnLst>
                                    <p:animMotion origin="layout" path="M -1.94444E-6 -0.00948 L -1.94444E-6 0.16878 " pathEditMode="relative" rAng="0" ptsTypes="AA">
                                      <p:cBhvr>
                                        <p:cTn id="27" dur="750" fill="hold"/>
                                        <p:tgtEl>
                                          <p:spTgt spid="10"/>
                                        </p:tgtEl>
                                        <p:attrNameLst>
                                          <p:attrName>ppt_x</p:attrName>
                                          <p:attrName>ppt_y</p:attrName>
                                        </p:attrNameLst>
                                      </p:cBhvr>
                                      <p:rCtr x="0" y="89"/>
                                    </p:animMotion>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250"/>
                                        <p:tgtEl>
                                          <p:spTgt spid="18"/>
                                        </p:tgtEl>
                                      </p:cBhvr>
                                    </p:animEffect>
                                  </p:childTnLst>
                                </p:cTn>
                              </p:par>
                              <p:par>
                                <p:cTn id="33" presetID="22" presetClass="entr" presetSubtype="8"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250"/>
                                        <p:tgtEl>
                                          <p:spTgt spid="19"/>
                                        </p:tgtEl>
                                      </p:cBhvr>
                                    </p:animEffect>
                                  </p:childTnLst>
                                </p:cTn>
                              </p:par>
                            </p:childTnLst>
                          </p:cTn>
                        </p:par>
                        <p:par>
                          <p:cTn id="36" fill="hold">
                            <p:stCondLst>
                              <p:cond delay="25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nodeType="withEffect">
                                  <p:stCondLst>
                                    <p:cond delay="0"/>
                                  </p:stCondLst>
                                  <p:childTnLst>
                                    <p:set>
                                      <p:cBhvr>
                                        <p:cTn id="44" dur="1" fill="hold">
                                          <p:stCondLst>
                                            <p:cond delay="0"/>
                                          </p:stCondLst>
                                        </p:cTn>
                                        <p:tgtEl>
                                          <p:spTgt spid="16">
                                            <p:txEl>
                                              <p:pRg st="0" end="0"/>
                                            </p:txEl>
                                          </p:spTgt>
                                        </p:tgtEl>
                                        <p:attrNameLst>
                                          <p:attrName>style.visibility</p:attrName>
                                        </p:attrNameLst>
                                      </p:cBhvr>
                                      <p:to>
                                        <p:strVal val="visible"/>
                                      </p:to>
                                    </p:set>
                                    <p:animEffect transition="in" filter="fade">
                                      <p:cBhvr>
                                        <p:cTn id="45" dur="500"/>
                                        <p:tgtEl>
                                          <p:spTgt spid="16">
                                            <p:txEl>
                                              <p:pRg st="0" end="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7">
                                            <p:txEl>
                                              <p:pRg st="0" end="0"/>
                                            </p:txEl>
                                          </p:spTgt>
                                        </p:tgtEl>
                                        <p:attrNameLst>
                                          <p:attrName>style.visibility</p:attrName>
                                        </p:attrNameLst>
                                      </p:cBhvr>
                                      <p:to>
                                        <p:strVal val="visible"/>
                                      </p:to>
                                    </p:set>
                                    <p:animEffect transition="in" filter="fade">
                                      <p:cBhvr>
                                        <p:cTn id="48"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P spid="11" grpId="0" animBg="1"/>
      <p:bldP spid="11" grpId="1" animBg="1"/>
      <p:bldP spid="12" grpId="0" animBg="1"/>
      <p:bldP spid="13" grpId="0" animBg="1"/>
      <p:bldP spid="13" grpId="1" animBg="1"/>
      <p:bldP spid="14" grpId="0" animBg="1"/>
      <p:bldP spid="1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70A3A-41A6-504D-ADF8-1D3CDB0B2377}"/>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kumimoji="1" lang="zh-CN" altLang="en-US" dirty="0"/>
          </a:p>
        </p:txBody>
      </p:sp>
      <p:sp>
        <p:nvSpPr>
          <p:cNvPr id="3" name="内容占位符 2">
            <a:extLst>
              <a:ext uri="{FF2B5EF4-FFF2-40B4-BE49-F238E27FC236}">
                <a16:creationId xmlns:a16="http://schemas.microsoft.com/office/drawing/2014/main" id="{40B29B59-06A1-BB49-922E-026840EFF76F}"/>
              </a:ext>
            </a:extLst>
          </p:cNvPr>
          <p:cNvSpPr>
            <a:spLocks noGrp="1"/>
          </p:cNvSpPr>
          <p:nvPr>
            <p:ph idx="1"/>
          </p:nvPr>
        </p:nvSpPr>
        <p:spPr>
          <a:xfrm>
            <a:off x="457200" y="1921396"/>
            <a:ext cx="8229600" cy="2979548"/>
          </a:xfrm>
        </p:spPr>
        <p:txBody>
          <a:bodyPr/>
          <a:lstStyle/>
          <a:p>
            <a:r>
              <a:rPr kumimoji="1" lang="en-US" altLang="zh-CN" b="0" dirty="0"/>
              <a:t>A simplified process of our previous log analysis example</a:t>
            </a:r>
            <a:endParaRPr kumimoji="1" lang="zh-CN" altLang="en-US" b="0" dirty="0"/>
          </a:p>
        </p:txBody>
      </p:sp>
      <p:sp>
        <p:nvSpPr>
          <p:cNvPr id="4" name="灯片编号占位符 3">
            <a:extLst>
              <a:ext uri="{FF2B5EF4-FFF2-40B4-BE49-F238E27FC236}">
                <a16:creationId xmlns:a16="http://schemas.microsoft.com/office/drawing/2014/main" id="{1D9E7AD2-D5D3-234B-B5BA-0B25C7C10A86}"/>
              </a:ext>
            </a:extLst>
          </p:cNvPr>
          <p:cNvSpPr>
            <a:spLocks noGrp="1"/>
          </p:cNvSpPr>
          <p:nvPr>
            <p:ph type="sldNum" sz="quarter" idx="12"/>
          </p:nvPr>
        </p:nvSpPr>
        <p:spPr/>
        <p:txBody>
          <a:bodyPr/>
          <a:lstStyle/>
          <a:p>
            <a:fld id="{ADE361C3-C043-4A6E-BDCE-8DA1E7D90A3B}" type="slidenum">
              <a:rPr lang="zh-CN" altLang="en-US" smtClean="0"/>
              <a:t>58</a:t>
            </a:fld>
            <a:endParaRPr lang="zh-CN" altLang="en-US"/>
          </a:p>
        </p:txBody>
      </p:sp>
      <p:sp>
        <p:nvSpPr>
          <p:cNvPr id="6" name="Rectangle 3">
            <a:extLst>
              <a:ext uri="{FF2B5EF4-FFF2-40B4-BE49-F238E27FC236}">
                <a16:creationId xmlns:a16="http://schemas.microsoft.com/office/drawing/2014/main" id="{9941C9A0-E5D2-394B-9D3B-F089F92138F1}"/>
              </a:ext>
            </a:extLst>
          </p:cNvPr>
          <p:cNvSpPr/>
          <p:nvPr/>
        </p:nvSpPr>
        <p:spPr>
          <a:xfrm>
            <a:off x="723900" y="1129308"/>
            <a:ext cx="7736532" cy="707886"/>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Word Count: Count # occurrences of each word in a collection of documents </a:t>
            </a:r>
          </a:p>
        </p:txBody>
      </p:sp>
      <p:pic>
        <p:nvPicPr>
          <p:cNvPr id="7" name="图片 6">
            <a:extLst>
              <a:ext uri="{FF2B5EF4-FFF2-40B4-BE49-F238E27FC236}">
                <a16:creationId xmlns:a16="http://schemas.microsoft.com/office/drawing/2014/main" id="{6C69C62B-C1C5-F341-96DB-3DB0AA218DE5}"/>
              </a:ext>
            </a:extLst>
          </p:cNvPr>
          <p:cNvPicPr>
            <a:picLocks noChangeAspect="1"/>
          </p:cNvPicPr>
          <p:nvPr/>
        </p:nvPicPr>
        <p:blipFill>
          <a:blip r:embed="rId2"/>
          <a:stretch>
            <a:fillRect/>
          </a:stretch>
        </p:blipFill>
        <p:spPr>
          <a:xfrm>
            <a:off x="1943138" y="2849724"/>
            <a:ext cx="5400600" cy="1394466"/>
          </a:xfrm>
          <a:prstGeom prst="rect">
            <a:avLst/>
          </a:prstGeom>
        </p:spPr>
      </p:pic>
      <p:sp>
        <p:nvSpPr>
          <p:cNvPr id="8" name="椭圆 7">
            <a:extLst>
              <a:ext uri="{FF2B5EF4-FFF2-40B4-BE49-F238E27FC236}">
                <a16:creationId xmlns:a16="http://schemas.microsoft.com/office/drawing/2014/main" id="{FCE25B09-9E71-AE4C-B3BD-9B7298DD9392}"/>
              </a:ext>
            </a:extLst>
          </p:cNvPr>
          <p:cNvSpPr/>
          <p:nvPr/>
        </p:nvSpPr>
        <p:spPr>
          <a:xfrm>
            <a:off x="6912830" y="2929508"/>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9" name="椭圆 8">
            <a:extLst>
              <a:ext uri="{FF2B5EF4-FFF2-40B4-BE49-F238E27FC236}">
                <a16:creationId xmlns:a16="http://schemas.microsoft.com/office/drawing/2014/main" id="{739C5708-9922-674F-B1F4-7B26E0ED685D}"/>
              </a:ext>
            </a:extLst>
          </p:cNvPr>
          <p:cNvSpPr/>
          <p:nvPr/>
        </p:nvSpPr>
        <p:spPr>
          <a:xfrm>
            <a:off x="6912830" y="3346937"/>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10" name="椭圆 9">
            <a:extLst>
              <a:ext uri="{FF2B5EF4-FFF2-40B4-BE49-F238E27FC236}">
                <a16:creationId xmlns:a16="http://schemas.microsoft.com/office/drawing/2014/main" id="{F5C7C5B5-FC25-944E-8B08-909F4F75E77A}"/>
              </a:ext>
            </a:extLst>
          </p:cNvPr>
          <p:cNvSpPr/>
          <p:nvPr/>
        </p:nvSpPr>
        <p:spPr>
          <a:xfrm>
            <a:off x="6912830" y="3779709"/>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a:t>
            </a:r>
            <a:endParaRPr kumimoji="1" lang="zh-CN" altLang="en-US" dirty="0"/>
          </a:p>
        </p:txBody>
      </p:sp>
    </p:spTree>
    <p:extLst>
      <p:ext uri="{BB962C8B-B14F-4D97-AF65-F5344CB8AC3E}">
        <p14:creationId xmlns:p14="http://schemas.microsoft.com/office/powerpoint/2010/main" val="12312272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70A3A-41A6-504D-ADF8-1D3CDB0B2377}"/>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kumimoji="1" lang="zh-CN" altLang="en-US" dirty="0"/>
          </a:p>
        </p:txBody>
      </p:sp>
      <p:sp>
        <p:nvSpPr>
          <p:cNvPr id="4" name="灯片编号占位符 3">
            <a:extLst>
              <a:ext uri="{FF2B5EF4-FFF2-40B4-BE49-F238E27FC236}">
                <a16:creationId xmlns:a16="http://schemas.microsoft.com/office/drawing/2014/main" id="{1D9E7AD2-D5D3-234B-B5BA-0B25C7C10A86}"/>
              </a:ext>
            </a:extLst>
          </p:cNvPr>
          <p:cNvSpPr>
            <a:spLocks noGrp="1"/>
          </p:cNvSpPr>
          <p:nvPr>
            <p:ph type="sldNum" sz="quarter" idx="12"/>
          </p:nvPr>
        </p:nvSpPr>
        <p:spPr/>
        <p:txBody>
          <a:bodyPr/>
          <a:lstStyle/>
          <a:p>
            <a:fld id="{ADE361C3-C043-4A6E-BDCE-8DA1E7D90A3B}" type="slidenum">
              <a:rPr lang="zh-CN" altLang="en-US" smtClean="0"/>
              <a:t>59</a:t>
            </a:fld>
            <a:endParaRPr lang="zh-CN" altLang="en-US"/>
          </a:p>
        </p:txBody>
      </p:sp>
      <p:sp>
        <p:nvSpPr>
          <p:cNvPr id="11" name="内容占位符 10">
            <a:extLst>
              <a:ext uri="{FF2B5EF4-FFF2-40B4-BE49-F238E27FC236}">
                <a16:creationId xmlns:a16="http://schemas.microsoft.com/office/drawing/2014/main" id="{B7825191-B8FB-B24C-BF61-60C8D1F5C93F}"/>
              </a:ext>
            </a:extLst>
          </p:cNvPr>
          <p:cNvSpPr>
            <a:spLocks noGrp="1"/>
          </p:cNvSpPr>
          <p:nvPr>
            <p:ph idx="1"/>
          </p:nvPr>
        </p:nvSpPr>
        <p:spPr>
          <a:xfrm>
            <a:off x="457200" y="1993404"/>
            <a:ext cx="8229600" cy="2907540"/>
          </a:xfrm>
        </p:spPr>
        <p:txBody>
          <a:bodyPr/>
          <a:lstStyle/>
          <a:p>
            <a:r>
              <a:rPr lang="en-US" altLang="zh-CN" dirty="0"/>
              <a:t>Map:</a:t>
            </a:r>
          </a:p>
          <a:p>
            <a:pPr lvl="1"/>
            <a:r>
              <a:rPr lang="en-US" altLang="zh-CN" dirty="0"/>
              <a:t>Parse data and emit each word with a count (1)</a:t>
            </a:r>
          </a:p>
          <a:p>
            <a:r>
              <a:rPr lang="en-US" altLang="zh-CN" dirty="0"/>
              <a:t>Reduce:</a:t>
            </a:r>
          </a:p>
          <a:p>
            <a:pPr lvl="1"/>
            <a:r>
              <a:rPr lang="en-US" altLang="zh-CN" dirty="0"/>
              <a:t>Reduce: sum together counts each key (words)</a:t>
            </a:r>
          </a:p>
        </p:txBody>
      </p:sp>
      <p:sp>
        <p:nvSpPr>
          <p:cNvPr id="12" name="TextBox 4">
            <a:extLst>
              <a:ext uri="{FF2B5EF4-FFF2-40B4-BE49-F238E27FC236}">
                <a16:creationId xmlns:a16="http://schemas.microsoft.com/office/drawing/2014/main" id="{6DC8C7B2-F104-F24F-8ABA-E30552AD06CC}"/>
              </a:ext>
            </a:extLst>
          </p:cNvPr>
          <p:cNvSpPr txBox="1"/>
          <p:nvPr/>
        </p:nvSpPr>
        <p:spPr>
          <a:xfrm>
            <a:off x="723900" y="4280962"/>
            <a:ext cx="3630448" cy="924740"/>
          </a:xfrm>
          <a:prstGeom prst="rect">
            <a:avLst/>
          </a:prstGeom>
          <a:noFill/>
        </p:spPr>
        <p:txBody>
          <a:bodyPr wrap="square" rtlCol="0">
            <a:spAutoFit/>
          </a:bodyPr>
          <a:lstStyle/>
          <a:p>
            <a:pPr>
              <a:lnSpc>
                <a:spcPct val="120000"/>
              </a:lnSpc>
            </a:pPr>
            <a:r>
              <a:rPr lang="en-US" altLang="zh-CN" sz="1667" b="1" dirty="0">
                <a:solidFill>
                  <a:srgbClr val="FF0066"/>
                </a:solidFill>
                <a:latin typeface="Verdana" pitchFamily="34" charset="0"/>
              </a:rPr>
              <a:t>map</a:t>
            </a:r>
            <a:r>
              <a:rPr lang="en-US" altLang="zh-CN" sz="1667" dirty="0">
                <a:solidFill>
                  <a:srgbClr val="FF0066"/>
                </a:solidFill>
                <a:latin typeface="Verdana" pitchFamily="34" charset="0"/>
              </a:rPr>
              <a:t> </a:t>
            </a:r>
            <a:r>
              <a:rPr lang="en-US" altLang="zh-CN" sz="1500" dirty="0">
                <a:solidFill>
                  <a:srgbClr val="FF0066"/>
                </a:solidFill>
                <a:latin typeface="Verdana" pitchFamily="34" charset="0"/>
              </a:rPr>
              <a:t>(input) # a shard of file</a:t>
            </a:r>
          </a:p>
          <a:p>
            <a:pPr lvl="1">
              <a:lnSpc>
                <a:spcPct val="120000"/>
              </a:lnSpc>
            </a:pPr>
            <a:r>
              <a:rPr lang="en-US" altLang="zh-CN" sz="1500" dirty="0">
                <a:solidFill>
                  <a:srgbClr val="FF0066"/>
                </a:solidFill>
                <a:latin typeface="Verdana" pitchFamily="34" charset="0"/>
              </a:rPr>
              <a:t>for each word w in input</a:t>
            </a:r>
          </a:p>
          <a:p>
            <a:pPr lvl="1">
              <a:lnSpc>
                <a:spcPct val="120000"/>
              </a:lnSpc>
            </a:pPr>
            <a:r>
              <a:rPr lang="en-US" altLang="zh-CN" sz="1500" dirty="0">
                <a:solidFill>
                  <a:srgbClr val="FF0066"/>
                </a:solidFill>
                <a:latin typeface="Verdana" pitchFamily="34" charset="0"/>
              </a:rPr>
              <a:t>	</a:t>
            </a:r>
            <a:r>
              <a:rPr lang="en-US" altLang="zh-CN" sz="1500" i="1" dirty="0" err="1">
                <a:solidFill>
                  <a:srgbClr val="FF0066"/>
                </a:solidFill>
                <a:latin typeface="Verdana" pitchFamily="34" charset="0"/>
              </a:rPr>
              <a:t>EmitIntermediate</a:t>
            </a:r>
            <a:r>
              <a:rPr lang="en-US" altLang="zh-CN" sz="1500" dirty="0">
                <a:solidFill>
                  <a:srgbClr val="FF0066"/>
                </a:solidFill>
                <a:latin typeface="Verdana" pitchFamily="34" charset="0"/>
              </a:rPr>
              <a:t> (w, “1”);</a:t>
            </a:r>
          </a:p>
        </p:txBody>
      </p:sp>
      <p:sp>
        <p:nvSpPr>
          <p:cNvPr id="13" name="TextBox 5">
            <a:extLst>
              <a:ext uri="{FF2B5EF4-FFF2-40B4-BE49-F238E27FC236}">
                <a16:creationId xmlns:a16="http://schemas.microsoft.com/office/drawing/2014/main" id="{C3CC301B-DE52-6245-BD02-0CF1F4E9D995}"/>
              </a:ext>
            </a:extLst>
          </p:cNvPr>
          <p:cNvSpPr txBox="1"/>
          <p:nvPr/>
        </p:nvSpPr>
        <p:spPr>
          <a:xfrm>
            <a:off x="4684036" y="4176995"/>
            <a:ext cx="3757448" cy="1447897"/>
          </a:xfrm>
          <a:prstGeom prst="rect">
            <a:avLst/>
          </a:prstGeom>
          <a:noFill/>
        </p:spPr>
        <p:txBody>
          <a:bodyPr wrap="square" rtlCol="0">
            <a:spAutoFit/>
          </a:bodyPr>
          <a:lstStyle/>
          <a:p>
            <a:pPr>
              <a:lnSpc>
                <a:spcPct val="120000"/>
              </a:lnSpc>
            </a:pPr>
            <a:r>
              <a:rPr lang="en-US" altLang="zh-CN" sz="1500" b="1" dirty="0">
                <a:solidFill>
                  <a:srgbClr val="FF0066"/>
                </a:solidFill>
                <a:latin typeface="Verdana" pitchFamily="34" charset="0"/>
              </a:rPr>
              <a:t>Reduce</a:t>
            </a:r>
            <a:r>
              <a:rPr lang="en-US" altLang="zh-CN" sz="1500" dirty="0">
                <a:solidFill>
                  <a:srgbClr val="FF0066"/>
                </a:solidFill>
                <a:latin typeface="Verdana" pitchFamily="34" charset="0"/>
              </a:rPr>
              <a:t> (String key, Iterator values)</a:t>
            </a:r>
          </a:p>
          <a:p>
            <a:pPr lvl="1">
              <a:lnSpc>
                <a:spcPct val="120000"/>
              </a:lnSpc>
            </a:pPr>
            <a:r>
              <a:rPr lang="en-US" altLang="zh-CN" sz="1500" dirty="0" err="1">
                <a:solidFill>
                  <a:srgbClr val="FF0066"/>
                </a:solidFill>
                <a:latin typeface="Verdana" pitchFamily="34" charset="0"/>
              </a:rPr>
              <a:t>int</a:t>
            </a:r>
            <a:r>
              <a:rPr lang="en-US" altLang="zh-CN" sz="1500" dirty="0">
                <a:solidFill>
                  <a:srgbClr val="FF0066"/>
                </a:solidFill>
                <a:latin typeface="Verdana" pitchFamily="34" charset="0"/>
              </a:rPr>
              <a:t> result = 0;</a:t>
            </a:r>
          </a:p>
          <a:p>
            <a:pPr lvl="1">
              <a:lnSpc>
                <a:spcPct val="120000"/>
              </a:lnSpc>
            </a:pPr>
            <a:r>
              <a:rPr lang="en-US" altLang="zh-CN" sz="1500" dirty="0">
                <a:solidFill>
                  <a:srgbClr val="FF0066"/>
                </a:solidFill>
                <a:latin typeface="Verdana" pitchFamily="34" charset="0"/>
              </a:rPr>
              <a:t>for each v in values</a:t>
            </a:r>
          </a:p>
          <a:p>
            <a:pPr lvl="2">
              <a:lnSpc>
                <a:spcPct val="120000"/>
              </a:lnSpc>
            </a:pPr>
            <a:r>
              <a:rPr lang="en-US" altLang="zh-CN" sz="1500" dirty="0">
                <a:solidFill>
                  <a:srgbClr val="FF0066"/>
                </a:solidFill>
                <a:latin typeface="Verdana" pitchFamily="34" charset="0"/>
              </a:rPr>
              <a:t>result += </a:t>
            </a:r>
            <a:r>
              <a:rPr lang="en-US" altLang="zh-CN" sz="1500" dirty="0" err="1">
                <a:solidFill>
                  <a:srgbClr val="FF0066"/>
                </a:solidFill>
                <a:latin typeface="Verdana" pitchFamily="34" charset="0"/>
              </a:rPr>
              <a:t>ParseInt</a:t>
            </a:r>
            <a:r>
              <a:rPr lang="en-US" altLang="zh-CN" sz="1500" dirty="0">
                <a:solidFill>
                  <a:srgbClr val="FF0066"/>
                </a:solidFill>
                <a:latin typeface="Verdana" pitchFamily="34" charset="0"/>
              </a:rPr>
              <a:t> (v);</a:t>
            </a:r>
          </a:p>
          <a:p>
            <a:pPr lvl="1">
              <a:lnSpc>
                <a:spcPct val="120000"/>
              </a:lnSpc>
            </a:pPr>
            <a:r>
              <a:rPr lang="en-US" altLang="zh-CN" sz="1500" dirty="0">
                <a:solidFill>
                  <a:srgbClr val="FF0066"/>
                </a:solidFill>
                <a:latin typeface="Verdana" pitchFamily="34" charset="0"/>
              </a:rPr>
              <a:t>emit (</a:t>
            </a:r>
            <a:r>
              <a:rPr lang="en-US" altLang="zh-CN" sz="1500" i="1" dirty="0" err="1">
                <a:solidFill>
                  <a:srgbClr val="FF0066"/>
                </a:solidFill>
                <a:latin typeface="Verdana" pitchFamily="34" charset="0"/>
              </a:rPr>
              <a:t>AsString</a:t>
            </a:r>
            <a:r>
              <a:rPr lang="en-US" altLang="zh-CN" sz="1500" i="1" dirty="0">
                <a:solidFill>
                  <a:srgbClr val="FF0066"/>
                </a:solidFill>
                <a:latin typeface="Verdana" pitchFamily="34" charset="0"/>
              </a:rPr>
              <a:t> </a:t>
            </a:r>
            <a:r>
              <a:rPr lang="en-US" altLang="zh-CN" sz="1500" dirty="0">
                <a:solidFill>
                  <a:srgbClr val="FF0066"/>
                </a:solidFill>
                <a:latin typeface="Verdana" pitchFamily="34" charset="0"/>
              </a:rPr>
              <a:t>(result));</a:t>
            </a:r>
          </a:p>
        </p:txBody>
      </p:sp>
      <p:sp>
        <p:nvSpPr>
          <p:cNvPr id="8" name="Rectangle 3">
            <a:extLst>
              <a:ext uri="{FF2B5EF4-FFF2-40B4-BE49-F238E27FC236}">
                <a16:creationId xmlns:a16="http://schemas.microsoft.com/office/drawing/2014/main" id="{FBC32F58-2C38-7B48-94FF-FB67EE152E7E}"/>
              </a:ext>
            </a:extLst>
          </p:cNvPr>
          <p:cNvSpPr/>
          <p:nvPr/>
        </p:nvSpPr>
        <p:spPr>
          <a:xfrm>
            <a:off x="723900" y="1129308"/>
            <a:ext cx="7736532" cy="707886"/>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Word Count: Count the</a:t>
            </a:r>
            <a:r>
              <a:rPr lang="zh-CN" altLang="en-US" sz="2000" dirty="0">
                <a:effectLst>
                  <a:outerShdw blurRad="38100" dist="38100" dir="2700000" algn="tl">
                    <a:srgbClr val="000000">
                      <a:alpha val="43137"/>
                    </a:srgbClr>
                  </a:outerShdw>
                </a:effectLst>
                <a:latin typeface="+mn-ea"/>
                <a:cs typeface="Verdana" pitchFamily="34" charset="0"/>
              </a:rPr>
              <a:t> </a:t>
            </a:r>
            <a:r>
              <a:rPr lang="en-US" altLang="zh-CN" sz="2000" dirty="0">
                <a:effectLst>
                  <a:outerShdw blurRad="38100" dist="38100" dir="2700000" algn="tl">
                    <a:srgbClr val="000000">
                      <a:alpha val="43137"/>
                    </a:srgbClr>
                  </a:outerShdw>
                </a:effectLst>
                <a:latin typeface="+mn-ea"/>
                <a:cs typeface="Verdana" pitchFamily="34" charset="0"/>
              </a:rPr>
              <a:t>occurrences</a:t>
            </a:r>
            <a:r>
              <a:rPr lang="zh-CN" altLang="en-US" sz="2000" dirty="0">
                <a:effectLst>
                  <a:outerShdw blurRad="38100" dist="38100" dir="2700000" algn="tl">
                    <a:srgbClr val="000000">
                      <a:alpha val="43137"/>
                    </a:srgbClr>
                  </a:outerShdw>
                </a:effectLst>
                <a:latin typeface="+mn-ea"/>
                <a:cs typeface="Verdana" pitchFamily="34" charset="0"/>
              </a:rPr>
              <a:t> </a:t>
            </a:r>
            <a:r>
              <a:rPr lang="en-US" altLang="zh-CN" sz="2000" dirty="0">
                <a:effectLst>
                  <a:outerShdw blurRad="38100" dist="38100" dir="2700000" algn="tl">
                    <a:srgbClr val="000000">
                      <a:alpha val="43137"/>
                    </a:srgbClr>
                  </a:outerShdw>
                </a:effectLst>
                <a:latin typeface="+mn-ea"/>
                <a:cs typeface="Verdana" pitchFamily="34" charset="0"/>
              </a:rPr>
              <a:t>number of each word in a collection of documents </a:t>
            </a:r>
          </a:p>
        </p:txBody>
      </p:sp>
    </p:spTree>
    <p:extLst>
      <p:ext uri="{BB962C8B-B14F-4D97-AF65-F5344CB8AC3E}">
        <p14:creationId xmlns:p14="http://schemas.microsoft.com/office/powerpoint/2010/main" val="35404086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srcRect/>
          <a:stretch>
            <a:fillRect/>
          </a:stretch>
        </p:blipFill>
        <p:spPr bwMode="auto">
          <a:xfrm>
            <a:off x="1416822" y="3167730"/>
            <a:ext cx="773889" cy="971661"/>
          </a:xfrm>
          <a:prstGeom prst="rect">
            <a:avLst/>
          </a:prstGeom>
          <a:noFill/>
          <a:ln w="9525">
            <a:noFill/>
            <a:miter lim="800000"/>
            <a:headEnd/>
            <a:tailEnd/>
          </a:ln>
        </p:spPr>
      </p:pic>
      <p:sp>
        <p:nvSpPr>
          <p:cNvPr id="8" name="TextBox 7"/>
          <p:cNvSpPr txBox="1"/>
          <p:nvPr/>
        </p:nvSpPr>
        <p:spPr>
          <a:xfrm>
            <a:off x="1119163" y="4133568"/>
            <a:ext cx="1357337" cy="374398"/>
          </a:xfrm>
          <a:prstGeom prst="rect">
            <a:avLst/>
          </a:prstGeom>
          <a:noFill/>
        </p:spPr>
        <p:txBody>
          <a:bodyPr wrap="square" rtlCol="0">
            <a:spAutoFit/>
          </a:bodyPr>
          <a:lstStyle/>
          <a:p>
            <a:pPr algn="ctr"/>
            <a:r>
              <a:rPr lang="en-US" sz="1833"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p>
        </p:txBody>
      </p:sp>
      <p:sp>
        <p:nvSpPr>
          <p:cNvPr id="9" name="Cloud Callout 8"/>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Verdana" pitchFamily="34" charset="0"/>
              <a:ea typeface="Verdana" pitchFamily="34" charset="0"/>
              <a:cs typeface="Verdana" pitchFamily="34" charset="0"/>
            </a:endParaRPr>
          </a:p>
        </p:txBody>
      </p:sp>
      <p:sp>
        <p:nvSpPr>
          <p:cNvPr id="27" name="Folded Corner 26"/>
          <p:cNvSpPr/>
          <p:nvPr/>
        </p:nvSpPr>
        <p:spPr>
          <a:xfrm>
            <a:off x="5405444" y="1932758"/>
            <a:ext cx="2797988" cy="3274242"/>
          </a:xfrm>
          <a:prstGeom prst="foldedCorner">
            <a:avLst/>
          </a:prstGeom>
          <a:solidFill>
            <a:srgbClr val="FFFFCD"/>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8" name="Rounded Rectangle 27"/>
          <p:cNvSpPr/>
          <p:nvPr/>
        </p:nvSpPr>
        <p:spPr>
          <a:xfrm>
            <a:off x="3083708" y="2935662"/>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p:txBody>
      </p:sp>
      <p:sp>
        <p:nvSpPr>
          <p:cNvPr id="29" name="Rounded Rectangle 28"/>
          <p:cNvSpPr/>
          <p:nvPr/>
        </p:nvSpPr>
        <p:spPr>
          <a:xfrm>
            <a:off x="3083708" y="3540133"/>
            <a:ext cx="1845482" cy="1131102"/>
          </a:xfrm>
          <a:prstGeom prst="roundRect">
            <a:avLst>
              <a:gd name="adj" fmla="val 17717"/>
            </a:avLst>
          </a:prstGeom>
          <a:solidFill>
            <a:schemeClr val="tx2">
              <a:lumMod val="50000"/>
            </a:schemeClr>
          </a:solidFill>
          <a:ln>
            <a:solidFill>
              <a:schemeClr val="tx2">
                <a:lumMod val="50000"/>
              </a:schemeClr>
            </a:solidFill>
          </a:ln>
          <a:effectLst>
            <a:glow rad="139700">
              <a:schemeClr val="tx2">
                <a:lumMod val="50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MapReduce</a:t>
            </a: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Runtime</a:t>
            </a:r>
            <a:endParaRPr lang="zh-CN" altLang="en-US" sz="2000" dirty="0">
              <a:effectLst>
                <a:outerShdw blurRad="38100" dist="38100" dir="2700000" algn="tl">
                  <a:srgbClr val="000000">
                    <a:alpha val="43137"/>
                  </a:srgbClr>
                </a:outerShdw>
              </a:effectLst>
              <a:latin typeface="Verdana" pitchFamily="34" charset="0"/>
              <a:cs typeface="Verdana" pitchFamily="34" charset="0"/>
            </a:endParaRPr>
          </a:p>
        </p:txBody>
      </p:sp>
      <p:sp>
        <p:nvSpPr>
          <p:cNvPr id="30" name="TextBox 29"/>
          <p:cNvSpPr txBox="1"/>
          <p:nvPr/>
        </p:nvSpPr>
        <p:spPr>
          <a:xfrm>
            <a:off x="5464800" y="1932758"/>
            <a:ext cx="2738457" cy="400110"/>
          </a:xfrm>
          <a:prstGeom prst="rect">
            <a:avLst/>
          </a:prstGeom>
          <a:noFill/>
        </p:spPr>
        <p:txBody>
          <a:bodyPr wrap="square" rtlCol="0">
            <a:spAutoFit/>
          </a:bodyPr>
          <a:lstStyle/>
          <a:p>
            <a:r>
              <a:rPr lang="en-US" altLang="zh-CN" sz="2000" b="1" u="sng" dirty="0">
                <a:effectLst>
                  <a:outerShdw blurRad="38100" dist="38100" dir="2700000" algn="tl">
                    <a:srgbClr val="000000">
                      <a:alpha val="43137"/>
                    </a:srgbClr>
                  </a:outerShdw>
                </a:effectLst>
              </a:rPr>
              <a:t>Two Primitive: </a:t>
            </a:r>
            <a:endParaRPr lang="en-US" altLang="zh-CN" sz="2000" b="1" dirty="0"/>
          </a:p>
        </p:txBody>
      </p:sp>
      <p:sp>
        <p:nvSpPr>
          <p:cNvPr id="31" name="TextBox 30"/>
          <p:cNvSpPr txBox="1"/>
          <p:nvPr/>
        </p:nvSpPr>
        <p:spPr>
          <a:xfrm>
            <a:off x="5643570" y="2409012"/>
            <a:ext cx="2440798" cy="1081706"/>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Map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input</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for each </a:t>
            </a:r>
            <a:r>
              <a:rPr lang="en-US" altLang="zh-CN" sz="1333" b="1" i="1" dirty="0">
                <a:latin typeface="Verdana" pitchFamily="34" charset="0"/>
              </a:rPr>
              <a:t>word</a:t>
            </a:r>
            <a:r>
              <a:rPr lang="en-US" altLang="zh-CN" sz="1333" dirty="0">
                <a:effectLst>
                  <a:outerShdw blurRad="38100" dist="38100" dir="2700000" algn="tl">
                    <a:srgbClr val="000000">
                      <a:alpha val="43137"/>
                    </a:srgbClr>
                  </a:outerShdw>
                </a:effectLst>
                <a:latin typeface="Verdana" pitchFamily="34" charset="0"/>
              </a:rPr>
              <a:t> in </a:t>
            </a:r>
            <a:r>
              <a:rPr lang="en-US" altLang="zh-CN" sz="1333" b="1" i="1" dirty="0">
                <a:latin typeface="Verdana" pitchFamily="34" charset="0"/>
              </a:rPr>
              <a:t>input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emit (</a:t>
            </a:r>
            <a:r>
              <a:rPr lang="en-US" altLang="zh-CN" sz="1333" b="1" i="1" dirty="0">
                <a:latin typeface="Verdana" pitchFamily="34" charset="0"/>
              </a:rPr>
              <a:t>word</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1</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sp>
        <p:nvSpPr>
          <p:cNvPr id="32" name="TextBox 31"/>
          <p:cNvSpPr txBox="1"/>
          <p:nvPr/>
        </p:nvSpPr>
        <p:spPr>
          <a:xfrm>
            <a:off x="5643570" y="3540114"/>
            <a:ext cx="2738456" cy="1574085"/>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Reduce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key</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values</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int </a:t>
            </a:r>
            <a:r>
              <a:rPr lang="en-US" altLang="zh-CN" sz="1333" b="1" i="1" dirty="0">
                <a:latin typeface="Verdana" pitchFamily="34" charset="0"/>
              </a:rPr>
              <a:t>sum</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 0;</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for each </a:t>
            </a:r>
            <a:r>
              <a:rPr lang="en-US" altLang="zh-CN" sz="1333" b="1" i="1" dirty="0">
                <a:latin typeface="Verdana" pitchFamily="34" charset="0"/>
              </a:rPr>
              <a:t>value</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in </a:t>
            </a:r>
            <a:r>
              <a:rPr lang="en-US" altLang="zh-CN" sz="1333" b="1" i="1" dirty="0">
                <a:latin typeface="Verdana" pitchFamily="34" charset="0"/>
              </a:rPr>
              <a:t>values</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sum</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emit (</a:t>
            </a:r>
            <a:r>
              <a:rPr lang="en-US" altLang="zh-CN" sz="1333" b="1" i="1" dirty="0">
                <a:latin typeface="Verdana" pitchFamily="34" charset="0"/>
              </a:rPr>
              <a:t>word</a:t>
            </a:r>
            <a:r>
              <a:rPr lang="en-US" altLang="zh-CN" sz="1333" i="1"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sum</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cxnSp>
        <p:nvCxnSpPr>
          <p:cNvPr id="33" name="Straight Connector 32"/>
          <p:cNvCxnSpPr/>
          <p:nvPr/>
        </p:nvCxnSpPr>
        <p:spPr>
          <a:xfrm rot="5400000">
            <a:off x="4691063" y="2170885"/>
            <a:ext cx="952507"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6200000" flipV="1">
            <a:off x="4274342" y="4075899"/>
            <a:ext cx="1785950"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416822" y="2540000"/>
            <a:ext cx="1394277" cy="297658"/>
          </a:xfrm>
          <a:prstGeom prst="rect">
            <a:avLst/>
          </a:prstGeom>
          <a:solidFill>
            <a:srgbClr val="0070C0"/>
          </a:solidFill>
          <a:ln w="38100">
            <a:solidFill>
              <a:srgbClr val="0070C0"/>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76200" tIns="38100" rIns="76200" bIns="38100" numCol="1" spcCol="0" rtlCol="0" fromWordArt="0" anchor="ctr" anchorCtr="0" forceAA="0" compatLnSpc="1">
            <a:prstTxWarp prst="textNoShape">
              <a:avLst/>
            </a:prstTxWarp>
            <a:noAutofit/>
          </a:bodyPr>
          <a:lstStyle>
            <a:defPPr>
              <a:defRPr lang="en-US"/>
            </a:defPPr>
            <a:lvl1pPr algn="ctr">
              <a:defRPr sz="2800" b="1" i="1">
                <a:solidFill>
                  <a:schemeClr val="lt1"/>
                </a:solidFill>
                <a:effectLst>
                  <a:outerShdw blurRad="38100" dist="38100" dir="2700000" algn="tl">
                    <a:srgbClr val="000000">
                      <a:alpha val="43137"/>
                    </a:srgbClr>
                  </a:outerShdw>
                </a:effectLst>
                <a:latin typeface="Candara"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t>Word Count</a:t>
            </a:r>
            <a:endParaRPr lang="en-US" sz="2000" dirty="0"/>
          </a:p>
        </p:txBody>
      </p:sp>
      <p:sp>
        <p:nvSpPr>
          <p:cNvPr id="17" name="标题 1">
            <a:extLst>
              <a:ext uri="{FF2B5EF4-FFF2-40B4-BE49-F238E27FC236}">
                <a16:creationId xmlns:a16="http://schemas.microsoft.com/office/drawing/2014/main" id="{E1D81407-03A9-724C-B99D-0A805824D508}"/>
              </a:ext>
            </a:extLst>
          </p:cNvPr>
          <p:cNvSpPr>
            <a:spLocks noGrp="1"/>
          </p:cNvSpPr>
          <p:nvPr>
            <p:ph type="title"/>
          </p:nvPr>
        </p:nvSpPr>
        <p:spPr>
          <a:xfrm>
            <a:off x="457200" y="228866"/>
            <a:ext cx="8229600" cy="900442"/>
          </a:xfrm>
        </p:spPr>
        <p:txBody>
          <a:bodyPr/>
          <a:lstStyle/>
          <a:p>
            <a:r>
              <a:rPr kumimoji="1" lang="en-US" altLang="zh-CN" dirty="0"/>
              <a:t>MapReduce Programming Model </a:t>
            </a:r>
            <a:endParaRPr kumimoji="1" lang="zh-CN" altLang="en-US" dirty="0"/>
          </a:p>
        </p:txBody>
      </p:sp>
      <p:sp>
        <p:nvSpPr>
          <p:cNvPr id="16" name="文本框 15">
            <a:extLst>
              <a:ext uri="{FF2B5EF4-FFF2-40B4-BE49-F238E27FC236}">
                <a16:creationId xmlns:a16="http://schemas.microsoft.com/office/drawing/2014/main" id="{4561BEAF-1203-B44E-BEB2-BB0C2C3EF37E}"/>
              </a:ext>
            </a:extLst>
          </p:cNvPr>
          <p:cNvSpPr txBox="1"/>
          <p:nvPr/>
        </p:nvSpPr>
        <p:spPr>
          <a:xfrm>
            <a:off x="542100" y="1690321"/>
            <a:ext cx="3297222" cy="646331"/>
          </a:xfrm>
          <a:prstGeom prst="rect">
            <a:avLst/>
          </a:prstGeom>
          <a:noFill/>
        </p:spPr>
        <p:txBody>
          <a:bodyPr wrap="square">
            <a:spAutoFit/>
          </a:bodyPr>
          <a:lstStyle/>
          <a:p>
            <a:pPr algn="ctr"/>
            <a:r>
              <a:rPr kumimoji="1" lang="en-US" altLang="zh-CN" dirty="0"/>
              <a:t>E.g.,</a:t>
            </a:r>
            <a:r>
              <a:rPr kumimoji="1" lang="zh-CN" altLang="en-US" dirty="0"/>
              <a:t> </a:t>
            </a:r>
            <a:r>
              <a:rPr kumimoji="1" lang="en-US" altLang="zh-CN" dirty="0"/>
              <a:t>to</a:t>
            </a:r>
            <a:r>
              <a:rPr kumimoji="1" lang="zh-CN" altLang="en-US" dirty="0"/>
              <a:t> </a:t>
            </a:r>
            <a:r>
              <a:rPr kumimoji="1" lang="en-US" altLang="zh-CN" dirty="0"/>
              <a:t>find</a:t>
            </a:r>
            <a:r>
              <a:rPr kumimoji="1" lang="zh-CN" altLang="en-US" dirty="0"/>
              <a:t>  </a:t>
            </a:r>
            <a:r>
              <a:rPr kumimoji="1" lang="en-US" altLang="zh-CN" dirty="0"/>
              <a:t>the</a:t>
            </a:r>
            <a:r>
              <a:rPr kumimoji="1" lang="zh-CN" altLang="en-US" dirty="0"/>
              <a:t> </a:t>
            </a:r>
            <a:r>
              <a:rPr kumimoji="1" lang="en-US" altLang="zh-CN" dirty="0"/>
              <a:t>most</a:t>
            </a:r>
            <a:r>
              <a:rPr kumimoji="1" lang="zh-CN" altLang="en-US" dirty="0"/>
              <a:t> </a:t>
            </a:r>
            <a:endParaRPr kumimoji="1" lang="en-US" altLang="zh-CN" dirty="0"/>
          </a:p>
          <a:p>
            <a:pPr algn="ctr"/>
            <a:r>
              <a:rPr kumimoji="1" lang="en-US" altLang="zh-CN" dirty="0"/>
              <a:t>popular</a:t>
            </a:r>
            <a:r>
              <a:rPr kumimoji="1" lang="zh-CN" altLang="en-US" dirty="0"/>
              <a:t> </a:t>
            </a:r>
            <a:r>
              <a:rPr kumimoji="1" lang="en-US" altLang="zh-CN" dirty="0"/>
              <a:t>keywords</a:t>
            </a:r>
            <a:r>
              <a:rPr kumimoji="1" lang="zh-CN" altLang="en-US" dirty="0"/>
              <a:t> </a:t>
            </a:r>
            <a:r>
              <a:rPr kumimoji="1" lang="en-US" altLang="zh-CN" dirty="0"/>
              <a:t>(</a:t>
            </a:r>
            <a:r>
              <a:rPr kumimoji="1" lang="zh-CN" altLang="en-US" dirty="0"/>
              <a:t>热词</a:t>
            </a:r>
            <a:r>
              <a:rPr kumimoji="1" lang="en-US" altLang="zh-CN" dirty="0"/>
              <a:t>)</a:t>
            </a:r>
            <a:endParaRPr lang="zh-CN" altLang="en-US" dirty="0"/>
          </a:p>
        </p:txBody>
      </p:sp>
    </p:spTree>
    <p:extLst>
      <p:ext uri="{BB962C8B-B14F-4D97-AF65-F5344CB8AC3E}">
        <p14:creationId xmlns:p14="http://schemas.microsoft.com/office/powerpoint/2010/main" val="315912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750"/>
                                        <p:tgtEl>
                                          <p:spTgt spid="35"/>
                                        </p:tgtEl>
                                      </p:cBhvr>
                                    </p:animEffect>
                                  </p:childTnLst>
                                </p:cTn>
                              </p:par>
                            </p:childTnLst>
                          </p:cTn>
                        </p:par>
                        <p:par>
                          <p:cTn id="8" fill="hold">
                            <p:stCondLst>
                              <p:cond delay="750"/>
                            </p:stCondLst>
                            <p:childTnLst>
                              <p:par>
                                <p:cTn id="9" presetID="0" presetClass="path" presetSubtype="0" accel="50000" decel="50000" fill="hold" grpId="2" nodeType="afterEffect">
                                  <p:stCondLst>
                                    <p:cond delay="0"/>
                                  </p:stCondLst>
                                  <p:childTnLst>
                                    <p:animMotion origin="layout" path="M 0 0 L 0.29913 0.10474 " pathEditMode="relative" ptsTypes="AA">
                                      <p:cBhvr>
                                        <p:cTn id="10" dur="750" fill="hold"/>
                                        <p:tgtEl>
                                          <p:spTgt spid="35"/>
                                        </p:tgtEl>
                                        <p:attrNameLst>
                                          <p:attrName>ppt_x</p:attrName>
                                          <p:attrName>ppt_y</p:attrName>
                                        </p:attrNameLst>
                                      </p:cBhvr>
                                    </p:animMotion>
                                  </p:childTnLst>
                                </p:cTn>
                              </p:par>
                            </p:childTnLst>
                          </p:cTn>
                        </p:par>
                        <p:par>
                          <p:cTn id="11" fill="hold">
                            <p:stCondLst>
                              <p:cond delay="1500"/>
                            </p:stCondLst>
                            <p:childTnLst>
                              <p:par>
                                <p:cTn id="12" presetID="1" presetClass="exit" presetSubtype="0" fill="hold" grpId="1" nodeType="afterEffect">
                                  <p:stCondLst>
                                    <p:cond delay="0"/>
                                  </p:stCondLst>
                                  <p:childTnLst>
                                    <p:set>
                                      <p:cBhvr>
                                        <p:cTn id="13" dur="1" fill="hold">
                                          <p:stCondLst>
                                            <p:cond delay="0"/>
                                          </p:stCondLst>
                                        </p:cTn>
                                        <p:tgtEl>
                                          <p:spTgt spid="35"/>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fade">
                                      <p:cBhvr>
                                        <p:cTn id="17" dur="500"/>
                                        <p:tgtEl>
                                          <p:spTgt spid="31">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1">
                                            <p:txEl>
                                              <p:pRg st="2" end="2"/>
                                            </p:txEl>
                                          </p:spTgt>
                                        </p:tgtEl>
                                        <p:attrNameLst>
                                          <p:attrName>style.visibility</p:attrName>
                                        </p:attrNameLst>
                                      </p:cBhvr>
                                      <p:to>
                                        <p:strVal val="visible"/>
                                      </p:to>
                                    </p:set>
                                    <p:animEffect transition="in" filter="fade">
                                      <p:cBhvr>
                                        <p:cTn id="20" dur="500"/>
                                        <p:tgtEl>
                                          <p:spTgt spid="31">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2">
                                            <p:txEl>
                                              <p:pRg st="1" end="1"/>
                                            </p:txEl>
                                          </p:spTgt>
                                        </p:tgtEl>
                                        <p:attrNameLst>
                                          <p:attrName>style.visibility</p:attrName>
                                        </p:attrNameLst>
                                      </p:cBhvr>
                                      <p:to>
                                        <p:strVal val="visible"/>
                                      </p:to>
                                    </p:set>
                                    <p:animEffect transition="in" filter="fade">
                                      <p:cBhvr>
                                        <p:cTn id="23" dur="500"/>
                                        <p:tgtEl>
                                          <p:spTgt spid="32">
                                            <p:txEl>
                                              <p:pRg st="1" end="1"/>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2">
                                            <p:txEl>
                                              <p:pRg st="2" end="2"/>
                                            </p:txEl>
                                          </p:spTgt>
                                        </p:tgtEl>
                                        <p:attrNameLst>
                                          <p:attrName>style.visibility</p:attrName>
                                        </p:attrNameLst>
                                      </p:cBhvr>
                                      <p:to>
                                        <p:strVal val="visible"/>
                                      </p:to>
                                    </p:set>
                                    <p:animEffect transition="in" filter="fade">
                                      <p:cBhvr>
                                        <p:cTn id="26" dur="500"/>
                                        <p:tgtEl>
                                          <p:spTgt spid="32">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2">
                                            <p:txEl>
                                              <p:pRg st="3" end="3"/>
                                            </p:txEl>
                                          </p:spTgt>
                                        </p:tgtEl>
                                        <p:attrNameLst>
                                          <p:attrName>style.visibility</p:attrName>
                                        </p:attrNameLst>
                                      </p:cBhvr>
                                      <p:to>
                                        <p:strVal val="visible"/>
                                      </p:to>
                                    </p:set>
                                    <p:animEffect transition="in" filter="fade">
                                      <p:cBhvr>
                                        <p:cTn id="29" dur="500"/>
                                        <p:tgtEl>
                                          <p:spTgt spid="32">
                                            <p:txEl>
                                              <p:pRg st="3" end="3"/>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2">
                                            <p:txEl>
                                              <p:pRg st="4" end="4"/>
                                            </p:txEl>
                                          </p:spTgt>
                                        </p:tgtEl>
                                        <p:attrNameLst>
                                          <p:attrName>style.visibility</p:attrName>
                                        </p:attrNameLst>
                                      </p:cBhvr>
                                      <p:to>
                                        <p:strVal val="visible"/>
                                      </p:to>
                                    </p:set>
                                    <p:animEffect transition="in" filter="fade">
                                      <p:cBhvr>
                                        <p:cTn id="32" dur="500"/>
                                        <p:tgtEl>
                                          <p:spTgt spid="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35" grpId="2"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0B27F7-875D-6F41-8B58-DAF06ED6164E}"/>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Execution</a:t>
            </a:r>
            <a:r>
              <a:rPr kumimoji="1" lang="zh-CN" altLang="en-US" dirty="0"/>
              <a:t> </a:t>
            </a:r>
            <a:r>
              <a:rPr kumimoji="1" lang="en-US" altLang="zh-CN" dirty="0"/>
              <a:t>Flow</a:t>
            </a:r>
            <a:endParaRPr kumimoji="1" lang="zh-CN" altLang="en-US" dirty="0"/>
          </a:p>
        </p:txBody>
      </p:sp>
      <p:sp>
        <p:nvSpPr>
          <p:cNvPr id="4" name="灯片编号占位符 3">
            <a:extLst>
              <a:ext uri="{FF2B5EF4-FFF2-40B4-BE49-F238E27FC236}">
                <a16:creationId xmlns:a16="http://schemas.microsoft.com/office/drawing/2014/main" id="{A7A1E230-CD36-0B4E-9FB0-2EA19882EFA4}"/>
              </a:ext>
            </a:extLst>
          </p:cNvPr>
          <p:cNvSpPr>
            <a:spLocks noGrp="1"/>
          </p:cNvSpPr>
          <p:nvPr>
            <p:ph type="sldNum" sz="quarter" idx="12"/>
          </p:nvPr>
        </p:nvSpPr>
        <p:spPr/>
        <p:txBody>
          <a:bodyPr/>
          <a:lstStyle/>
          <a:p>
            <a:fld id="{ADE361C3-C043-4A6E-BDCE-8DA1E7D90A3B}" type="slidenum">
              <a:rPr lang="zh-CN" altLang="en-US" smtClean="0"/>
              <a:t>61</a:t>
            </a:fld>
            <a:endParaRPr lang="zh-CN" altLang="en-US"/>
          </a:p>
        </p:txBody>
      </p:sp>
      <p:grpSp>
        <p:nvGrpSpPr>
          <p:cNvPr id="5" name="Group 10">
            <a:extLst>
              <a:ext uri="{FF2B5EF4-FFF2-40B4-BE49-F238E27FC236}">
                <a16:creationId xmlns:a16="http://schemas.microsoft.com/office/drawing/2014/main" id="{CE5C233D-BEFE-254E-A113-C5C47CFA4AE7}"/>
              </a:ext>
            </a:extLst>
          </p:cNvPr>
          <p:cNvGrpSpPr/>
          <p:nvPr/>
        </p:nvGrpSpPr>
        <p:grpSpPr>
          <a:xfrm>
            <a:off x="1016000" y="4641503"/>
            <a:ext cx="7048501" cy="692498"/>
            <a:chOff x="304800" y="4903053"/>
            <a:chExt cx="8458201" cy="830997"/>
          </a:xfrm>
        </p:grpSpPr>
        <p:sp>
          <p:nvSpPr>
            <p:cNvPr id="6" name="Rectangle 4">
              <a:extLst>
                <a:ext uri="{FF2B5EF4-FFF2-40B4-BE49-F238E27FC236}">
                  <a16:creationId xmlns:a16="http://schemas.microsoft.com/office/drawing/2014/main" id="{D62F145C-876B-1E40-B6FD-357E6AA5B58B}"/>
                </a:ext>
              </a:extLst>
            </p:cNvPr>
            <p:cNvSpPr/>
            <p:nvPr/>
          </p:nvSpPr>
          <p:spPr>
            <a:xfrm>
              <a:off x="2133599" y="490305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Aggregate the results</a:t>
              </a:r>
            </a:p>
            <a:p>
              <a:r>
                <a:rPr lang="en-US" altLang="zh-CN" sz="1600" dirty="0">
                  <a:latin typeface="Candara" pitchFamily="34" charset="0"/>
                  <a:ea typeface="Verdana" pitchFamily="34" charset="0"/>
                  <a:cs typeface="Verdana" pitchFamily="34" charset="0"/>
                </a:rPr>
                <a:t>User function gets called for each unique key</a:t>
              </a:r>
              <a:endParaRPr lang="zh-CN" altLang="en-US" sz="1600" dirty="0">
                <a:latin typeface="Candara" pitchFamily="34" charset="0"/>
              </a:endParaRPr>
            </a:p>
          </p:txBody>
        </p:sp>
        <p:sp>
          <p:nvSpPr>
            <p:cNvPr id="7" name="内容占位符 2">
              <a:extLst>
                <a:ext uri="{FF2B5EF4-FFF2-40B4-BE49-F238E27FC236}">
                  <a16:creationId xmlns:a16="http://schemas.microsoft.com/office/drawing/2014/main" id="{A2820B87-B151-2B4F-ABED-FBC541A6BCCB}"/>
                </a:ext>
              </a:extLst>
            </p:cNvPr>
            <p:cNvSpPr txBox="1">
              <a:spLocks/>
            </p:cNvSpPr>
            <p:nvPr/>
          </p:nvSpPr>
          <p:spPr>
            <a:xfrm>
              <a:off x="304800" y="490305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Reduce</a:t>
              </a:r>
              <a:endParaRPr lang="en-US" altLang="zh-TW" sz="1667" dirty="0">
                <a:solidFill>
                  <a:prstClr val="black"/>
                </a:solidFill>
                <a:latin typeface="Verdana" pitchFamily="34" charset="0"/>
                <a:ea typeface="Verdana" pitchFamily="34" charset="0"/>
                <a:cs typeface="Verdana" pitchFamily="34" charset="0"/>
              </a:endParaRPr>
            </a:p>
          </p:txBody>
        </p:sp>
      </p:grpSp>
      <p:grpSp>
        <p:nvGrpSpPr>
          <p:cNvPr id="8" name="Group 16">
            <a:extLst>
              <a:ext uri="{FF2B5EF4-FFF2-40B4-BE49-F238E27FC236}">
                <a16:creationId xmlns:a16="http://schemas.microsoft.com/office/drawing/2014/main" id="{450D2B90-3493-604E-AE3B-534BDBA4063F}"/>
              </a:ext>
            </a:extLst>
          </p:cNvPr>
          <p:cNvGrpSpPr/>
          <p:nvPr/>
        </p:nvGrpSpPr>
        <p:grpSpPr>
          <a:xfrm>
            <a:off x="1016000" y="1254125"/>
            <a:ext cx="7048501" cy="692498"/>
            <a:chOff x="304797" y="6027003"/>
            <a:chExt cx="8458201" cy="830997"/>
          </a:xfrm>
        </p:grpSpPr>
        <p:sp>
          <p:nvSpPr>
            <p:cNvPr id="9" name="内容占位符 2">
              <a:extLst>
                <a:ext uri="{FF2B5EF4-FFF2-40B4-BE49-F238E27FC236}">
                  <a16:creationId xmlns:a16="http://schemas.microsoft.com/office/drawing/2014/main" id="{1687F556-56E7-5C4E-8AAF-738A37DFE21D}"/>
                </a:ext>
              </a:extLst>
            </p:cNvPr>
            <p:cNvSpPr txBox="1">
              <a:spLocks/>
            </p:cNvSpPr>
            <p:nvPr/>
          </p:nvSpPr>
          <p:spPr>
            <a:xfrm>
              <a:off x="304797" y="60270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Map</a:t>
              </a:r>
              <a:endParaRPr lang="en-US" altLang="zh-TW" sz="583" dirty="0">
                <a:solidFill>
                  <a:prstClr val="black"/>
                </a:solidFill>
                <a:latin typeface="Verdana" pitchFamily="34" charset="0"/>
                <a:ea typeface="Verdana" pitchFamily="34" charset="0"/>
                <a:cs typeface="Verdana" pitchFamily="34" charset="0"/>
              </a:endParaRPr>
            </a:p>
          </p:txBody>
        </p:sp>
        <p:sp>
          <p:nvSpPr>
            <p:cNvPr id="10" name="Rectangle 14">
              <a:extLst>
                <a:ext uri="{FF2B5EF4-FFF2-40B4-BE49-F238E27FC236}">
                  <a16:creationId xmlns:a16="http://schemas.microsoft.com/office/drawing/2014/main" id="{578B9683-69A3-2542-A53E-A081D3B0BEDC}"/>
                </a:ext>
              </a:extLst>
            </p:cNvPr>
            <p:cNvSpPr/>
            <p:nvPr/>
          </p:nvSpPr>
          <p:spPr>
            <a:xfrm>
              <a:off x="2133597" y="60270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Grab the relevant data from the source </a:t>
              </a:r>
            </a:p>
            <a:p>
              <a:r>
                <a:rPr lang="en-US" altLang="zh-CN" sz="1600" dirty="0">
                  <a:latin typeface="Candara" pitchFamily="34" charset="0"/>
                  <a:ea typeface="Verdana" pitchFamily="34" charset="0"/>
                  <a:cs typeface="Verdana" pitchFamily="34" charset="0"/>
                </a:rPr>
                <a:t>User function gets called for each chunk of input</a:t>
              </a:r>
              <a:endParaRPr lang="zh-CN" altLang="en-US" sz="1600" dirty="0">
                <a:latin typeface="Candara" pitchFamily="34" charset="0"/>
              </a:endParaRPr>
            </a:p>
          </p:txBody>
        </p:sp>
      </p:grpSp>
      <p:sp>
        <p:nvSpPr>
          <p:cNvPr id="11" name="Rounded Rectangle 15">
            <a:extLst>
              <a:ext uri="{FF2B5EF4-FFF2-40B4-BE49-F238E27FC236}">
                <a16:creationId xmlns:a16="http://schemas.microsoft.com/office/drawing/2014/main" id="{2532AC3F-CD0D-5847-A17B-F8F826148DCA}"/>
              </a:ext>
            </a:extLst>
          </p:cNvPr>
          <p:cNvSpPr/>
          <p:nvPr/>
        </p:nvSpPr>
        <p:spPr>
          <a:xfrm>
            <a:off x="1016000" y="1047750"/>
            <a:ext cx="7239000" cy="2000250"/>
          </a:xfrm>
          <a:prstGeom prst="roundRect">
            <a:avLst>
              <a:gd name="adj" fmla="val 6322"/>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2" name="Rounded Rectangle 17">
            <a:extLst>
              <a:ext uri="{FF2B5EF4-FFF2-40B4-BE49-F238E27FC236}">
                <a16:creationId xmlns:a16="http://schemas.microsoft.com/office/drawing/2014/main" id="{A61E812D-F7B5-1E4C-8AB3-0C0366A82AC4}"/>
              </a:ext>
            </a:extLst>
          </p:cNvPr>
          <p:cNvSpPr/>
          <p:nvPr/>
        </p:nvSpPr>
        <p:spPr>
          <a:xfrm>
            <a:off x="1016000" y="3524250"/>
            <a:ext cx="7239000" cy="2000250"/>
          </a:xfrm>
          <a:prstGeom prst="roundRect">
            <a:avLst>
              <a:gd name="adj" fmla="val 6322"/>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3" name="Rectangle 18">
            <a:extLst>
              <a:ext uri="{FF2B5EF4-FFF2-40B4-BE49-F238E27FC236}">
                <a16:creationId xmlns:a16="http://schemas.microsoft.com/office/drawing/2014/main" id="{A71DAE4C-0093-9942-BBA0-042BD87D74A9}"/>
              </a:ext>
            </a:extLst>
          </p:cNvPr>
          <p:cNvSpPr/>
          <p:nvPr/>
        </p:nvSpPr>
        <p:spPr>
          <a:xfrm>
            <a:off x="1016001" y="2921000"/>
            <a:ext cx="1714499" cy="317500"/>
          </a:xfrm>
          <a:prstGeom prst="rect">
            <a:avLst/>
          </a:prstGeom>
          <a:solidFill>
            <a:srgbClr val="FF0066"/>
          </a:solidFill>
          <a:ln w="38100">
            <a:solidFill>
              <a:srgbClr val="FF0066"/>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Map Worker</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14" name="Rectangle 19">
            <a:extLst>
              <a:ext uri="{FF2B5EF4-FFF2-40B4-BE49-F238E27FC236}">
                <a16:creationId xmlns:a16="http://schemas.microsoft.com/office/drawing/2014/main" id="{C7A0B7E7-D0EE-A64B-97A7-ED9E85B4A7E2}"/>
              </a:ext>
            </a:extLst>
          </p:cNvPr>
          <p:cNvSpPr/>
          <p:nvPr/>
        </p:nvSpPr>
        <p:spPr>
          <a:xfrm>
            <a:off x="6096000" y="3302000"/>
            <a:ext cx="2159001" cy="317500"/>
          </a:xfrm>
          <a:prstGeom prst="rect">
            <a:avLst/>
          </a:prstGeom>
          <a:solidFill>
            <a:srgbClr val="00B0F0"/>
          </a:solidFill>
          <a:ln w="38100">
            <a:solidFill>
              <a:srgbClr val="00B0F0"/>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Reduce Worker</a:t>
            </a:r>
            <a:endParaRPr lang="zh-CN" altLang="en-US" sz="2333" b="1"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27229337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0B27F7-875D-6F41-8B58-DAF06ED6164E}"/>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Execution</a:t>
            </a:r>
            <a:r>
              <a:rPr kumimoji="1" lang="zh-CN" altLang="en-US" dirty="0"/>
              <a:t> </a:t>
            </a:r>
            <a:r>
              <a:rPr kumimoji="1" lang="en-US" altLang="zh-CN" dirty="0"/>
              <a:t>Flow</a:t>
            </a:r>
            <a:endParaRPr kumimoji="1" lang="zh-CN" altLang="en-US" dirty="0"/>
          </a:p>
        </p:txBody>
      </p:sp>
      <p:sp>
        <p:nvSpPr>
          <p:cNvPr id="4" name="灯片编号占位符 3">
            <a:extLst>
              <a:ext uri="{FF2B5EF4-FFF2-40B4-BE49-F238E27FC236}">
                <a16:creationId xmlns:a16="http://schemas.microsoft.com/office/drawing/2014/main" id="{A7A1E230-CD36-0B4E-9FB0-2EA19882EFA4}"/>
              </a:ext>
            </a:extLst>
          </p:cNvPr>
          <p:cNvSpPr>
            <a:spLocks noGrp="1"/>
          </p:cNvSpPr>
          <p:nvPr>
            <p:ph type="sldNum" sz="quarter" idx="12"/>
          </p:nvPr>
        </p:nvSpPr>
        <p:spPr/>
        <p:txBody>
          <a:bodyPr/>
          <a:lstStyle/>
          <a:p>
            <a:fld id="{ADE361C3-C043-4A6E-BDCE-8DA1E7D90A3B}" type="slidenum">
              <a:rPr lang="zh-CN" altLang="en-US" smtClean="0"/>
              <a:t>62</a:t>
            </a:fld>
            <a:endParaRPr lang="zh-CN" altLang="en-US"/>
          </a:p>
        </p:txBody>
      </p:sp>
      <p:grpSp>
        <p:nvGrpSpPr>
          <p:cNvPr id="5" name="Group 10">
            <a:extLst>
              <a:ext uri="{FF2B5EF4-FFF2-40B4-BE49-F238E27FC236}">
                <a16:creationId xmlns:a16="http://schemas.microsoft.com/office/drawing/2014/main" id="{CE5C233D-BEFE-254E-A113-C5C47CFA4AE7}"/>
              </a:ext>
            </a:extLst>
          </p:cNvPr>
          <p:cNvGrpSpPr/>
          <p:nvPr/>
        </p:nvGrpSpPr>
        <p:grpSpPr>
          <a:xfrm>
            <a:off x="1016000" y="4641503"/>
            <a:ext cx="7048501" cy="692498"/>
            <a:chOff x="304800" y="4903053"/>
            <a:chExt cx="8458201" cy="830997"/>
          </a:xfrm>
        </p:grpSpPr>
        <p:sp>
          <p:nvSpPr>
            <p:cNvPr id="6" name="Rectangle 4">
              <a:extLst>
                <a:ext uri="{FF2B5EF4-FFF2-40B4-BE49-F238E27FC236}">
                  <a16:creationId xmlns:a16="http://schemas.microsoft.com/office/drawing/2014/main" id="{D62F145C-876B-1E40-B6FD-357E6AA5B58B}"/>
                </a:ext>
              </a:extLst>
            </p:cNvPr>
            <p:cNvSpPr/>
            <p:nvPr/>
          </p:nvSpPr>
          <p:spPr>
            <a:xfrm>
              <a:off x="2133599" y="490305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Aggregate the results</a:t>
              </a:r>
            </a:p>
            <a:p>
              <a:r>
                <a:rPr lang="en-US" altLang="zh-CN" sz="1600" dirty="0">
                  <a:latin typeface="Candara" pitchFamily="34" charset="0"/>
                  <a:ea typeface="Verdana" pitchFamily="34" charset="0"/>
                  <a:cs typeface="Verdana" pitchFamily="34" charset="0"/>
                </a:rPr>
                <a:t>User function gets called for each unique key</a:t>
              </a:r>
              <a:endParaRPr lang="zh-CN" altLang="en-US" sz="1600" dirty="0">
                <a:latin typeface="Candara" pitchFamily="34" charset="0"/>
              </a:endParaRPr>
            </a:p>
          </p:txBody>
        </p:sp>
        <p:sp>
          <p:nvSpPr>
            <p:cNvPr id="7" name="内容占位符 2">
              <a:extLst>
                <a:ext uri="{FF2B5EF4-FFF2-40B4-BE49-F238E27FC236}">
                  <a16:creationId xmlns:a16="http://schemas.microsoft.com/office/drawing/2014/main" id="{A2820B87-B151-2B4F-ABED-FBC541A6BCCB}"/>
                </a:ext>
              </a:extLst>
            </p:cNvPr>
            <p:cNvSpPr txBox="1">
              <a:spLocks/>
            </p:cNvSpPr>
            <p:nvPr/>
          </p:nvSpPr>
          <p:spPr>
            <a:xfrm>
              <a:off x="304800" y="490305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Reduce</a:t>
              </a:r>
              <a:endParaRPr lang="en-US" altLang="zh-TW" sz="1667" dirty="0">
                <a:solidFill>
                  <a:prstClr val="black"/>
                </a:solidFill>
                <a:latin typeface="Verdana" pitchFamily="34" charset="0"/>
                <a:ea typeface="Verdana" pitchFamily="34" charset="0"/>
                <a:cs typeface="Verdana" pitchFamily="34" charset="0"/>
              </a:endParaRPr>
            </a:p>
          </p:txBody>
        </p:sp>
      </p:grpSp>
      <p:grpSp>
        <p:nvGrpSpPr>
          <p:cNvPr id="8" name="Group 16">
            <a:extLst>
              <a:ext uri="{FF2B5EF4-FFF2-40B4-BE49-F238E27FC236}">
                <a16:creationId xmlns:a16="http://schemas.microsoft.com/office/drawing/2014/main" id="{450D2B90-3493-604E-AE3B-534BDBA4063F}"/>
              </a:ext>
            </a:extLst>
          </p:cNvPr>
          <p:cNvGrpSpPr/>
          <p:nvPr/>
        </p:nvGrpSpPr>
        <p:grpSpPr>
          <a:xfrm>
            <a:off x="1016000" y="1254125"/>
            <a:ext cx="7048501" cy="692498"/>
            <a:chOff x="304797" y="6027003"/>
            <a:chExt cx="8458201" cy="830997"/>
          </a:xfrm>
        </p:grpSpPr>
        <p:sp>
          <p:nvSpPr>
            <p:cNvPr id="9" name="内容占位符 2">
              <a:extLst>
                <a:ext uri="{FF2B5EF4-FFF2-40B4-BE49-F238E27FC236}">
                  <a16:creationId xmlns:a16="http://schemas.microsoft.com/office/drawing/2014/main" id="{1687F556-56E7-5C4E-8AAF-738A37DFE21D}"/>
                </a:ext>
              </a:extLst>
            </p:cNvPr>
            <p:cNvSpPr txBox="1">
              <a:spLocks/>
            </p:cNvSpPr>
            <p:nvPr/>
          </p:nvSpPr>
          <p:spPr>
            <a:xfrm>
              <a:off x="304797" y="60270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Map</a:t>
              </a:r>
              <a:endParaRPr lang="en-US" altLang="zh-TW" sz="583" dirty="0">
                <a:solidFill>
                  <a:prstClr val="black"/>
                </a:solidFill>
                <a:latin typeface="Verdana" pitchFamily="34" charset="0"/>
                <a:ea typeface="Verdana" pitchFamily="34" charset="0"/>
                <a:cs typeface="Verdana" pitchFamily="34" charset="0"/>
              </a:endParaRPr>
            </a:p>
          </p:txBody>
        </p:sp>
        <p:sp>
          <p:nvSpPr>
            <p:cNvPr id="10" name="Rectangle 14">
              <a:extLst>
                <a:ext uri="{FF2B5EF4-FFF2-40B4-BE49-F238E27FC236}">
                  <a16:creationId xmlns:a16="http://schemas.microsoft.com/office/drawing/2014/main" id="{578B9683-69A3-2542-A53E-A081D3B0BEDC}"/>
                </a:ext>
              </a:extLst>
            </p:cNvPr>
            <p:cNvSpPr/>
            <p:nvPr/>
          </p:nvSpPr>
          <p:spPr>
            <a:xfrm>
              <a:off x="2133597" y="60270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Grab the relevant data from the source </a:t>
              </a:r>
            </a:p>
            <a:p>
              <a:r>
                <a:rPr lang="en-US" altLang="zh-CN" sz="1600" dirty="0">
                  <a:latin typeface="Candara" pitchFamily="34" charset="0"/>
                  <a:ea typeface="Verdana" pitchFamily="34" charset="0"/>
                  <a:cs typeface="Verdana" pitchFamily="34" charset="0"/>
                </a:rPr>
                <a:t>User function gets called for each chunk of input</a:t>
              </a:r>
              <a:endParaRPr lang="zh-CN" altLang="en-US" sz="1600" dirty="0">
                <a:latin typeface="Candara" pitchFamily="34" charset="0"/>
              </a:endParaRPr>
            </a:p>
          </p:txBody>
        </p:sp>
      </p:grpSp>
      <p:sp>
        <p:nvSpPr>
          <p:cNvPr id="11" name="Rounded Rectangle 15">
            <a:extLst>
              <a:ext uri="{FF2B5EF4-FFF2-40B4-BE49-F238E27FC236}">
                <a16:creationId xmlns:a16="http://schemas.microsoft.com/office/drawing/2014/main" id="{2532AC3F-CD0D-5847-A17B-F8F826148DCA}"/>
              </a:ext>
            </a:extLst>
          </p:cNvPr>
          <p:cNvSpPr/>
          <p:nvPr/>
        </p:nvSpPr>
        <p:spPr>
          <a:xfrm>
            <a:off x="1016000" y="1047750"/>
            <a:ext cx="7239000" cy="2000250"/>
          </a:xfrm>
          <a:prstGeom prst="roundRect">
            <a:avLst>
              <a:gd name="adj" fmla="val 6322"/>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2" name="Rounded Rectangle 17">
            <a:extLst>
              <a:ext uri="{FF2B5EF4-FFF2-40B4-BE49-F238E27FC236}">
                <a16:creationId xmlns:a16="http://schemas.microsoft.com/office/drawing/2014/main" id="{A61E812D-F7B5-1E4C-8AB3-0C0366A82AC4}"/>
              </a:ext>
            </a:extLst>
          </p:cNvPr>
          <p:cNvSpPr/>
          <p:nvPr/>
        </p:nvSpPr>
        <p:spPr>
          <a:xfrm>
            <a:off x="1016000" y="3524250"/>
            <a:ext cx="7239000" cy="2000250"/>
          </a:xfrm>
          <a:prstGeom prst="roundRect">
            <a:avLst>
              <a:gd name="adj" fmla="val 6322"/>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3" name="Rectangle 18">
            <a:extLst>
              <a:ext uri="{FF2B5EF4-FFF2-40B4-BE49-F238E27FC236}">
                <a16:creationId xmlns:a16="http://schemas.microsoft.com/office/drawing/2014/main" id="{A71DAE4C-0093-9942-BBA0-042BD87D74A9}"/>
              </a:ext>
            </a:extLst>
          </p:cNvPr>
          <p:cNvSpPr/>
          <p:nvPr/>
        </p:nvSpPr>
        <p:spPr>
          <a:xfrm>
            <a:off x="1016001" y="2921000"/>
            <a:ext cx="1714499" cy="317500"/>
          </a:xfrm>
          <a:prstGeom prst="rect">
            <a:avLst/>
          </a:prstGeom>
          <a:solidFill>
            <a:srgbClr val="FF0066"/>
          </a:solidFill>
          <a:ln w="38100">
            <a:solidFill>
              <a:srgbClr val="FF0066"/>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Map Worker</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14" name="Rectangle 19">
            <a:extLst>
              <a:ext uri="{FF2B5EF4-FFF2-40B4-BE49-F238E27FC236}">
                <a16:creationId xmlns:a16="http://schemas.microsoft.com/office/drawing/2014/main" id="{C7A0B7E7-D0EE-A64B-97A7-ED9E85B4A7E2}"/>
              </a:ext>
            </a:extLst>
          </p:cNvPr>
          <p:cNvSpPr/>
          <p:nvPr/>
        </p:nvSpPr>
        <p:spPr>
          <a:xfrm>
            <a:off x="6096000" y="3302000"/>
            <a:ext cx="2159001" cy="317500"/>
          </a:xfrm>
          <a:prstGeom prst="rect">
            <a:avLst/>
          </a:prstGeom>
          <a:solidFill>
            <a:srgbClr val="00B0F0"/>
          </a:solidFill>
          <a:ln w="38100">
            <a:solidFill>
              <a:srgbClr val="00B0F0"/>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Reduce Worker</a:t>
            </a:r>
            <a:endParaRPr lang="zh-CN" altLang="en-US" sz="2333" b="1" i="1" dirty="0">
              <a:effectLst>
                <a:outerShdw blurRad="38100" dist="38100" dir="2700000" algn="tl">
                  <a:srgbClr val="000000">
                    <a:alpha val="43137"/>
                  </a:srgbClr>
                </a:outerShdw>
              </a:effectLst>
              <a:latin typeface="Candara" pitchFamily="34" charset="0"/>
            </a:endParaRPr>
          </a:p>
        </p:txBody>
      </p:sp>
      <p:grpSp>
        <p:nvGrpSpPr>
          <p:cNvPr id="21" name="Group 12">
            <a:extLst>
              <a:ext uri="{FF2B5EF4-FFF2-40B4-BE49-F238E27FC236}">
                <a16:creationId xmlns:a16="http://schemas.microsoft.com/office/drawing/2014/main" id="{C6B97C3D-9BCF-6F49-AF1B-C6E6657300D4}"/>
              </a:ext>
            </a:extLst>
          </p:cNvPr>
          <p:cNvGrpSpPr/>
          <p:nvPr/>
        </p:nvGrpSpPr>
        <p:grpSpPr>
          <a:xfrm>
            <a:off x="1016000" y="2159000"/>
            <a:ext cx="7048501" cy="692498"/>
            <a:chOff x="304799" y="2331303"/>
            <a:chExt cx="8458201" cy="830997"/>
          </a:xfrm>
        </p:grpSpPr>
        <p:sp>
          <p:nvSpPr>
            <p:cNvPr id="22" name="内容占位符 2">
              <a:extLst>
                <a:ext uri="{FF2B5EF4-FFF2-40B4-BE49-F238E27FC236}">
                  <a16:creationId xmlns:a16="http://schemas.microsoft.com/office/drawing/2014/main" id="{DEA76834-9458-FC4A-BF4C-96ABB57FFFC6}"/>
                </a:ext>
              </a:extLst>
            </p:cNvPr>
            <p:cNvSpPr txBox="1">
              <a:spLocks/>
            </p:cNvSpPr>
            <p:nvPr/>
          </p:nvSpPr>
          <p:spPr>
            <a:xfrm>
              <a:off x="304799" y="23313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Partition</a:t>
              </a:r>
              <a:endParaRPr lang="en-US" altLang="zh-TW" sz="583" dirty="0">
                <a:solidFill>
                  <a:prstClr val="black"/>
                </a:solidFill>
                <a:latin typeface="Verdana" pitchFamily="34" charset="0"/>
                <a:ea typeface="Verdana" pitchFamily="34" charset="0"/>
                <a:cs typeface="Verdana" pitchFamily="34" charset="0"/>
              </a:endParaRPr>
            </a:p>
          </p:txBody>
        </p:sp>
        <p:sp>
          <p:nvSpPr>
            <p:cNvPr id="23" name="Rectangle 7">
              <a:extLst>
                <a:ext uri="{FF2B5EF4-FFF2-40B4-BE49-F238E27FC236}">
                  <a16:creationId xmlns:a16="http://schemas.microsoft.com/office/drawing/2014/main" id="{B2944645-55D8-B141-8789-83A57034FA31}"/>
                </a:ext>
              </a:extLst>
            </p:cNvPr>
            <p:cNvSpPr/>
            <p:nvPr/>
          </p:nvSpPr>
          <p:spPr>
            <a:xfrm>
              <a:off x="2133599" y="23313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Identify which Reducers will handle which keys</a:t>
              </a:r>
            </a:p>
            <a:p>
              <a:r>
                <a:rPr lang="en-US" altLang="zh-CN" sz="1600" dirty="0">
                  <a:latin typeface="Candara" pitchFamily="34" charset="0"/>
                  <a:ea typeface="Verdana" pitchFamily="34" charset="0"/>
                  <a:cs typeface="Verdana" pitchFamily="34" charset="0"/>
                </a:rPr>
                <a:t>Map partitions data to target Reducers</a:t>
              </a:r>
              <a:endParaRPr lang="zh-CN" altLang="en-US" sz="1600" dirty="0">
                <a:latin typeface="Candara" pitchFamily="34" charset="0"/>
              </a:endParaRPr>
            </a:p>
          </p:txBody>
        </p:sp>
      </p:grpSp>
      <p:grpSp>
        <p:nvGrpSpPr>
          <p:cNvPr id="24" name="Group 11">
            <a:extLst>
              <a:ext uri="{FF2B5EF4-FFF2-40B4-BE49-F238E27FC236}">
                <a16:creationId xmlns:a16="http://schemas.microsoft.com/office/drawing/2014/main" id="{769A64F2-4A0B-FD43-A0CF-C1A4E3C0F9B0}"/>
              </a:ext>
            </a:extLst>
          </p:cNvPr>
          <p:cNvGrpSpPr/>
          <p:nvPr/>
        </p:nvGrpSpPr>
        <p:grpSpPr>
          <a:xfrm>
            <a:off x="1016000" y="3752503"/>
            <a:ext cx="7048501" cy="692498"/>
            <a:chOff x="304800" y="3470701"/>
            <a:chExt cx="8458201" cy="830997"/>
          </a:xfrm>
        </p:grpSpPr>
        <p:sp>
          <p:nvSpPr>
            <p:cNvPr id="25" name="内容占位符 2">
              <a:extLst>
                <a:ext uri="{FF2B5EF4-FFF2-40B4-BE49-F238E27FC236}">
                  <a16:creationId xmlns:a16="http://schemas.microsoft.com/office/drawing/2014/main" id="{3F20B88E-5705-4D43-A114-ADC1B91598D4}"/>
                </a:ext>
              </a:extLst>
            </p:cNvPr>
            <p:cNvSpPr txBox="1">
              <a:spLocks/>
            </p:cNvSpPr>
            <p:nvPr/>
          </p:nvSpPr>
          <p:spPr>
            <a:xfrm>
              <a:off x="304800" y="3470701"/>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Sort</a:t>
              </a:r>
              <a:endParaRPr lang="en-US" altLang="zh-TW" sz="583" dirty="0">
                <a:solidFill>
                  <a:prstClr val="black"/>
                </a:solidFill>
                <a:latin typeface="Verdana" pitchFamily="34" charset="0"/>
                <a:ea typeface="Verdana" pitchFamily="34" charset="0"/>
                <a:cs typeface="Verdana" pitchFamily="34" charset="0"/>
              </a:endParaRPr>
            </a:p>
          </p:txBody>
        </p:sp>
        <p:sp>
          <p:nvSpPr>
            <p:cNvPr id="26" name="Rectangle 9">
              <a:extLst>
                <a:ext uri="{FF2B5EF4-FFF2-40B4-BE49-F238E27FC236}">
                  <a16:creationId xmlns:a16="http://schemas.microsoft.com/office/drawing/2014/main" id="{48D36D77-823E-BB45-B6B4-33993E63B8DB}"/>
                </a:ext>
              </a:extLst>
            </p:cNvPr>
            <p:cNvSpPr/>
            <p:nvPr/>
          </p:nvSpPr>
          <p:spPr>
            <a:xfrm>
              <a:off x="2133599" y="3470701"/>
              <a:ext cx="6629402"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Fetch the relevant partition data from all mappers</a:t>
              </a:r>
            </a:p>
            <a:p>
              <a:r>
                <a:rPr lang="en-US" altLang="zh-CN" sz="1600" dirty="0">
                  <a:latin typeface="Candara" pitchFamily="34" charset="0"/>
                  <a:ea typeface="Verdana" pitchFamily="34" charset="0"/>
                  <a:cs typeface="Verdana" pitchFamily="34" charset="0"/>
                </a:rPr>
                <a:t>Sort by keys (Why? Will talk about it later )</a:t>
              </a:r>
              <a:endParaRPr lang="zh-CN" altLang="en-US" sz="1600" dirty="0">
                <a:latin typeface="Candara" pitchFamily="34" charset="0"/>
              </a:endParaRPr>
            </a:p>
          </p:txBody>
        </p:sp>
      </p:grpSp>
    </p:spTree>
    <p:extLst>
      <p:ext uri="{BB962C8B-B14F-4D97-AF65-F5344CB8AC3E}">
        <p14:creationId xmlns:p14="http://schemas.microsoft.com/office/powerpoint/2010/main" val="5364854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Curved Connector 53">
            <a:extLst>
              <a:ext uri="{FF2B5EF4-FFF2-40B4-BE49-F238E27FC236}">
                <a16:creationId xmlns:a16="http://schemas.microsoft.com/office/drawing/2014/main" id="{093654C1-9CD7-C64B-9096-0A37C932F9FF}"/>
              </a:ext>
            </a:extLst>
          </p:cNvPr>
          <p:cNvCxnSpPr>
            <a:cxnSpLocks/>
            <a:stCxn id="28" idx="3"/>
            <a:endCxn id="24" idx="0"/>
          </p:cNvCxnSpPr>
          <p:nvPr/>
        </p:nvCxnSpPr>
        <p:spPr>
          <a:xfrm>
            <a:off x="5397500" y="1364704"/>
            <a:ext cx="762000" cy="2544925"/>
          </a:xfrm>
          <a:prstGeom prst="curved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Freeform 91">
            <a:extLst>
              <a:ext uri="{FF2B5EF4-FFF2-40B4-BE49-F238E27FC236}">
                <a16:creationId xmlns:a16="http://schemas.microsoft.com/office/drawing/2014/main" id="{E4C48398-C24F-1746-830A-7F4DC4E0A846}"/>
              </a:ext>
            </a:extLst>
          </p:cNvPr>
          <p:cNvSpPr/>
          <p:nvPr/>
        </p:nvSpPr>
        <p:spPr>
          <a:xfrm>
            <a:off x="4337298" y="1621443"/>
            <a:ext cx="666750" cy="2506056"/>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57" name="Freeform 91">
            <a:extLst>
              <a:ext uri="{FF2B5EF4-FFF2-40B4-BE49-F238E27FC236}">
                <a16:creationId xmlns:a16="http://schemas.microsoft.com/office/drawing/2014/main" id="{A14E2520-C282-E342-8DAA-F0CEF6409008}"/>
              </a:ext>
            </a:extLst>
          </p:cNvPr>
          <p:cNvSpPr/>
          <p:nvPr/>
        </p:nvSpPr>
        <p:spPr>
          <a:xfrm>
            <a:off x="4121150" y="1575457"/>
            <a:ext cx="666750" cy="1614863"/>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2" name="标题 1">
            <a:extLst>
              <a:ext uri="{FF2B5EF4-FFF2-40B4-BE49-F238E27FC236}">
                <a16:creationId xmlns:a16="http://schemas.microsoft.com/office/drawing/2014/main" id="{29AEDE4B-BB3F-2141-AE70-765C00160AE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4" name="灯片编号占位符 3">
            <a:extLst>
              <a:ext uri="{FF2B5EF4-FFF2-40B4-BE49-F238E27FC236}">
                <a16:creationId xmlns:a16="http://schemas.microsoft.com/office/drawing/2014/main" id="{F392AE90-0D16-6E4F-9105-F65981CFCADE}"/>
              </a:ext>
            </a:extLst>
          </p:cNvPr>
          <p:cNvSpPr>
            <a:spLocks noGrp="1"/>
          </p:cNvSpPr>
          <p:nvPr>
            <p:ph type="sldNum" sz="quarter" idx="12"/>
          </p:nvPr>
        </p:nvSpPr>
        <p:spPr/>
        <p:txBody>
          <a:bodyPr/>
          <a:lstStyle/>
          <a:p>
            <a:fld id="{ADE361C3-C043-4A6E-BDCE-8DA1E7D90A3B}" type="slidenum">
              <a:rPr lang="zh-CN" altLang="en-US" smtClean="0"/>
              <a:t>63</a:t>
            </a:fld>
            <a:endParaRPr lang="zh-CN" altLang="en-US"/>
          </a:p>
        </p:txBody>
      </p:sp>
      <p:sp>
        <p:nvSpPr>
          <p:cNvPr id="5" name="Rectangle 2">
            <a:extLst>
              <a:ext uri="{FF2B5EF4-FFF2-40B4-BE49-F238E27FC236}">
                <a16:creationId xmlns:a16="http://schemas.microsoft.com/office/drawing/2014/main" id="{928C5D46-D9B1-4048-9061-E3E54B13128D}"/>
              </a:ext>
            </a:extLst>
          </p:cNvPr>
          <p:cNvSpPr/>
          <p:nvPr/>
        </p:nvSpPr>
        <p:spPr>
          <a:xfrm>
            <a:off x="1265621" y="203200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0</a:t>
            </a:r>
            <a:endParaRPr lang="zh-CN" altLang="en-US" sz="1400" dirty="0">
              <a:cs typeface="Verdana" pitchFamily="34" charset="0"/>
            </a:endParaRPr>
          </a:p>
        </p:txBody>
      </p:sp>
      <p:sp>
        <p:nvSpPr>
          <p:cNvPr id="6" name="Rectangle 21">
            <a:extLst>
              <a:ext uri="{FF2B5EF4-FFF2-40B4-BE49-F238E27FC236}">
                <a16:creationId xmlns:a16="http://schemas.microsoft.com/office/drawing/2014/main" id="{481F5D69-2821-9D41-8F69-A051FC9E0E5B}"/>
              </a:ext>
            </a:extLst>
          </p:cNvPr>
          <p:cNvSpPr/>
          <p:nvPr/>
        </p:nvSpPr>
        <p:spPr>
          <a:xfrm>
            <a:off x="1265621" y="234512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1</a:t>
            </a:r>
            <a:endParaRPr lang="zh-CN" altLang="en-US" sz="1400" dirty="0">
              <a:cs typeface="Verdana" pitchFamily="34" charset="0"/>
            </a:endParaRPr>
          </a:p>
        </p:txBody>
      </p:sp>
      <p:sp>
        <p:nvSpPr>
          <p:cNvPr id="7" name="Rectangle 22">
            <a:extLst>
              <a:ext uri="{FF2B5EF4-FFF2-40B4-BE49-F238E27FC236}">
                <a16:creationId xmlns:a16="http://schemas.microsoft.com/office/drawing/2014/main" id="{6A4EFD59-AB62-1B40-9DE7-CD2D4330D757}"/>
              </a:ext>
            </a:extLst>
          </p:cNvPr>
          <p:cNvSpPr/>
          <p:nvPr/>
        </p:nvSpPr>
        <p:spPr>
          <a:xfrm>
            <a:off x="1265621" y="266262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2</a:t>
            </a:r>
            <a:endParaRPr lang="zh-CN" altLang="en-US" sz="1400" dirty="0">
              <a:cs typeface="Verdana" pitchFamily="34" charset="0"/>
            </a:endParaRPr>
          </a:p>
        </p:txBody>
      </p:sp>
      <p:sp>
        <p:nvSpPr>
          <p:cNvPr id="8" name="Rectangle 23">
            <a:extLst>
              <a:ext uri="{FF2B5EF4-FFF2-40B4-BE49-F238E27FC236}">
                <a16:creationId xmlns:a16="http://schemas.microsoft.com/office/drawing/2014/main" id="{2AE5ED1A-EAB6-5C4C-901F-4A1BF781D615}"/>
              </a:ext>
            </a:extLst>
          </p:cNvPr>
          <p:cNvSpPr/>
          <p:nvPr/>
        </p:nvSpPr>
        <p:spPr>
          <a:xfrm>
            <a:off x="1265621" y="2971362"/>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3</a:t>
            </a:r>
            <a:endParaRPr lang="zh-CN" altLang="en-US" sz="1400" dirty="0">
              <a:cs typeface="Verdana" pitchFamily="34" charset="0"/>
            </a:endParaRPr>
          </a:p>
        </p:txBody>
      </p:sp>
      <p:sp>
        <p:nvSpPr>
          <p:cNvPr id="9" name="Rectangle 25">
            <a:extLst>
              <a:ext uri="{FF2B5EF4-FFF2-40B4-BE49-F238E27FC236}">
                <a16:creationId xmlns:a16="http://schemas.microsoft.com/office/drawing/2014/main" id="{BED266F8-0A81-3C4D-BD2C-B1E97C357304}"/>
              </a:ext>
            </a:extLst>
          </p:cNvPr>
          <p:cNvSpPr/>
          <p:nvPr/>
        </p:nvSpPr>
        <p:spPr>
          <a:xfrm>
            <a:off x="1265621" y="4008161"/>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M-2</a:t>
            </a:r>
            <a:endParaRPr lang="zh-CN" altLang="en-US" sz="1400" dirty="0">
              <a:cs typeface="Verdana" pitchFamily="34" charset="0"/>
            </a:endParaRPr>
          </a:p>
        </p:txBody>
      </p:sp>
      <p:sp>
        <p:nvSpPr>
          <p:cNvPr id="10" name="Rectangle 26">
            <a:extLst>
              <a:ext uri="{FF2B5EF4-FFF2-40B4-BE49-F238E27FC236}">
                <a16:creationId xmlns:a16="http://schemas.microsoft.com/office/drawing/2014/main" id="{1F94C1CD-5A29-DF46-BCEF-CCEC18B54036}"/>
              </a:ext>
            </a:extLst>
          </p:cNvPr>
          <p:cNvSpPr/>
          <p:nvPr/>
        </p:nvSpPr>
        <p:spPr>
          <a:xfrm>
            <a:off x="1265621" y="4323471"/>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M-1</a:t>
            </a:r>
            <a:endParaRPr lang="zh-CN" altLang="en-US" sz="1400" dirty="0">
              <a:cs typeface="Verdana" pitchFamily="34" charset="0"/>
            </a:endParaRPr>
          </a:p>
        </p:txBody>
      </p:sp>
      <p:sp>
        <p:nvSpPr>
          <p:cNvPr id="11" name="Rectangle 15">
            <a:extLst>
              <a:ext uri="{FF2B5EF4-FFF2-40B4-BE49-F238E27FC236}">
                <a16:creationId xmlns:a16="http://schemas.microsoft.com/office/drawing/2014/main" id="{02D0B7FD-1383-BC48-837B-8F3BE1F12C15}"/>
              </a:ext>
            </a:extLst>
          </p:cNvPr>
          <p:cNvSpPr/>
          <p:nvPr/>
        </p:nvSpPr>
        <p:spPr>
          <a:xfrm>
            <a:off x="4381500" y="21781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12" name="Straight Arrow Connector 28">
            <a:extLst>
              <a:ext uri="{FF2B5EF4-FFF2-40B4-BE49-F238E27FC236}">
                <a16:creationId xmlns:a16="http://schemas.microsoft.com/office/drawing/2014/main" id="{AC87FF00-C4A9-B14D-A06B-531F46703EDA}"/>
              </a:ext>
            </a:extLst>
          </p:cNvPr>
          <p:cNvCxnSpPr>
            <a:stCxn id="13" idx="3"/>
            <a:endCxn id="11" idx="1"/>
          </p:cNvCxnSpPr>
          <p:nvPr/>
        </p:nvCxnSpPr>
        <p:spPr>
          <a:xfrm>
            <a:off x="4127500" y="2413000"/>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ounded Rectangle 29">
            <a:extLst>
              <a:ext uri="{FF2B5EF4-FFF2-40B4-BE49-F238E27FC236}">
                <a16:creationId xmlns:a16="http://schemas.microsoft.com/office/drawing/2014/main" id="{861C0BA2-0C7B-B446-B906-7E67372C548A}"/>
              </a:ext>
            </a:extLst>
          </p:cNvPr>
          <p:cNvSpPr/>
          <p:nvPr/>
        </p:nvSpPr>
        <p:spPr>
          <a:xfrm>
            <a:off x="3111500" y="21792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14" name="Rounded Rectangle 30">
            <a:extLst>
              <a:ext uri="{FF2B5EF4-FFF2-40B4-BE49-F238E27FC236}">
                <a16:creationId xmlns:a16="http://schemas.microsoft.com/office/drawing/2014/main" id="{461037B1-4E0F-AF4F-8918-229D3654D215}"/>
              </a:ext>
            </a:extLst>
          </p:cNvPr>
          <p:cNvSpPr/>
          <p:nvPr/>
        </p:nvSpPr>
        <p:spPr>
          <a:xfrm>
            <a:off x="2984500" y="2032000"/>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15" name="Rectangle 32">
            <a:extLst>
              <a:ext uri="{FF2B5EF4-FFF2-40B4-BE49-F238E27FC236}">
                <a16:creationId xmlns:a16="http://schemas.microsoft.com/office/drawing/2014/main" id="{C3FD2FDD-6634-D448-89CC-A7F8ED6A26E8}"/>
              </a:ext>
            </a:extLst>
          </p:cNvPr>
          <p:cNvSpPr/>
          <p:nvPr/>
        </p:nvSpPr>
        <p:spPr>
          <a:xfrm>
            <a:off x="4381500" y="3301454"/>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16" name="Straight Arrow Connector 33">
            <a:extLst>
              <a:ext uri="{FF2B5EF4-FFF2-40B4-BE49-F238E27FC236}">
                <a16:creationId xmlns:a16="http://schemas.microsoft.com/office/drawing/2014/main" id="{753BAD26-2D3F-E744-8F14-7FE5C07F8152}"/>
              </a:ext>
            </a:extLst>
          </p:cNvPr>
          <p:cNvCxnSpPr>
            <a:stCxn id="17" idx="3"/>
            <a:endCxn id="15" idx="1"/>
          </p:cNvCxnSpPr>
          <p:nvPr/>
        </p:nvCxnSpPr>
        <p:spPr>
          <a:xfrm>
            <a:off x="4127500" y="3536294"/>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ounded Rectangle 34">
            <a:extLst>
              <a:ext uri="{FF2B5EF4-FFF2-40B4-BE49-F238E27FC236}">
                <a16:creationId xmlns:a16="http://schemas.microsoft.com/office/drawing/2014/main" id="{850F6085-A6B4-2C49-8EE3-093AE97DEED4}"/>
              </a:ext>
            </a:extLst>
          </p:cNvPr>
          <p:cNvSpPr/>
          <p:nvPr/>
        </p:nvSpPr>
        <p:spPr>
          <a:xfrm>
            <a:off x="3111500" y="330254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18" name="Rounded Rectangle 35">
            <a:extLst>
              <a:ext uri="{FF2B5EF4-FFF2-40B4-BE49-F238E27FC236}">
                <a16:creationId xmlns:a16="http://schemas.microsoft.com/office/drawing/2014/main" id="{ACF17B82-33B6-7942-9AFD-0449086A8969}"/>
              </a:ext>
            </a:extLst>
          </p:cNvPr>
          <p:cNvSpPr/>
          <p:nvPr/>
        </p:nvSpPr>
        <p:spPr>
          <a:xfrm>
            <a:off x="2984500" y="3155294"/>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19" name="Rectangle 36">
            <a:extLst>
              <a:ext uri="{FF2B5EF4-FFF2-40B4-BE49-F238E27FC236}">
                <a16:creationId xmlns:a16="http://schemas.microsoft.com/office/drawing/2014/main" id="{4091823C-2FF4-1147-ACE7-7C91F246DC90}"/>
              </a:ext>
            </a:extLst>
          </p:cNvPr>
          <p:cNvSpPr/>
          <p:nvPr/>
        </p:nvSpPr>
        <p:spPr>
          <a:xfrm>
            <a:off x="4381500" y="42736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20" name="Straight Arrow Connector 37">
            <a:extLst>
              <a:ext uri="{FF2B5EF4-FFF2-40B4-BE49-F238E27FC236}">
                <a16:creationId xmlns:a16="http://schemas.microsoft.com/office/drawing/2014/main" id="{D2C07DF7-7551-E941-A9C2-66CCCD9301D1}"/>
              </a:ext>
            </a:extLst>
          </p:cNvPr>
          <p:cNvCxnSpPr>
            <a:stCxn id="21" idx="3"/>
            <a:endCxn id="19" idx="1"/>
          </p:cNvCxnSpPr>
          <p:nvPr/>
        </p:nvCxnSpPr>
        <p:spPr>
          <a:xfrm>
            <a:off x="4127500" y="4508500"/>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38">
            <a:extLst>
              <a:ext uri="{FF2B5EF4-FFF2-40B4-BE49-F238E27FC236}">
                <a16:creationId xmlns:a16="http://schemas.microsoft.com/office/drawing/2014/main" id="{C3A4A617-0D94-194C-9EFF-F4F2E3BF73E9}"/>
              </a:ext>
            </a:extLst>
          </p:cNvPr>
          <p:cNvSpPr/>
          <p:nvPr/>
        </p:nvSpPr>
        <p:spPr>
          <a:xfrm>
            <a:off x="3111500" y="42747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2" name="Rounded Rectangle 39">
            <a:extLst>
              <a:ext uri="{FF2B5EF4-FFF2-40B4-BE49-F238E27FC236}">
                <a16:creationId xmlns:a16="http://schemas.microsoft.com/office/drawing/2014/main" id="{9BB77A41-F78F-5448-BDE7-F025F41380AA}"/>
              </a:ext>
            </a:extLst>
          </p:cNvPr>
          <p:cNvSpPr/>
          <p:nvPr/>
        </p:nvSpPr>
        <p:spPr>
          <a:xfrm>
            <a:off x="2984500" y="4127500"/>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23" name="Rounded Rectangle 40">
            <a:extLst>
              <a:ext uri="{FF2B5EF4-FFF2-40B4-BE49-F238E27FC236}">
                <a16:creationId xmlns:a16="http://schemas.microsoft.com/office/drawing/2014/main" id="{D62AA615-4B1E-744D-81C0-217065CCCAE6}"/>
              </a:ext>
            </a:extLst>
          </p:cNvPr>
          <p:cNvSpPr/>
          <p:nvPr/>
        </p:nvSpPr>
        <p:spPr>
          <a:xfrm>
            <a:off x="5524500" y="2687802"/>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Reduce</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4" name="Rounded Rectangle 41">
            <a:extLst>
              <a:ext uri="{FF2B5EF4-FFF2-40B4-BE49-F238E27FC236}">
                <a16:creationId xmlns:a16="http://schemas.microsoft.com/office/drawing/2014/main" id="{85E5857F-83B8-A247-854C-808F7A5198FA}"/>
              </a:ext>
            </a:extLst>
          </p:cNvPr>
          <p:cNvSpPr/>
          <p:nvPr/>
        </p:nvSpPr>
        <p:spPr>
          <a:xfrm>
            <a:off x="5651500" y="3909629"/>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Reduce</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5" name="Rectangle 42">
            <a:extLst>
              <a:ext uri="{FF2B5EF4-FFF2-40B4-BE49-F238E27FC236}">
                <a16:creationId xmlns:a16="http://schemas.microsoft.com/office/drawing/2014/main" id="{F226C3B5-A5F7-C646-A12E-E115F1595C84}"/>
              </a:ext>
            </a:extLst>
          </p:cNvPr>
          <p:cNvSpPr/>
          <p:nvPr/>
        </p:nvSpPr>
        <p:spPr>
          <a:xfrm>
            <a:off x="7112000" y="2612260"/>
            <a:ext cx="825500" cy="578069"/>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400" dirty="0">
                <a:solidFill>
                  <a:schemeClr val="tx1"/>
                </a:solidFill>
                <a:ea typeface="Verdana" pitchFamily="34" charset="0"/>
                <a:cs typeface="Verdana" pitchFamily="34" charset="0"/>
              </a:rPr>
              <a:t>Output</a:t>
            </a:r>
          </a:p>
          <a:p>
            <a:pPr algn="ctr">
              <a:lnSpc>
                <a:spcPct val="80000"/>
              </a:lnSpc>
            </a:pPr>
            <a:r>
              <a:rPr lang="en-US" altLang="zh-CN" sz="1400" dirty="0">
                <a:solidFill>
                  <a:schemeClr val="tx1"/>
                </a:solidFill>
                <a:ea typeface="Verdana" pitchFamily="34" charset="0"/>
                <a:cs typeface="Verdana" pitchFamily="34" charset="0"/>
              </a:rPr>
              <a:t>File 1</a:t>
            </a:r>
            <a:endParaRPr lang="zh-CN" altLang="en-US" sz="1400" dirty="0">
              <a:solidFill>
                <a:schemeClr val="tx1"/>
              </a:solidFill>
              <a:cs typeface="Verdana" pitchFamily="34" charset="0"/>
            </a:endParaRPr>
          </a:p>
        </p:txBody>
      </p:sp>
      <p:sp>
        <p:nvSpPr>
          <p:cNvPr id="26" name="Rectangle 43">
            <a:extLst>
              <a:ext uri="{FF2B5EF4-FFF2-40B4-BE49-F238E27FC236}">
                <a16:creationId xmlns:a16="http://schemas.microsoft.com/office/drawing/2014/main" id="{0913D989-C4EE-A24D-B5EA-03B32C9B02EC}"/>
              </a:ext>
            </a:extLst>
          </p:cNvPr>
          <p:cNvSpPr/>
          <p:nvPr/>
        </p:nvSpPr>
        <p:spPr>
          <a:xfrm>
            <a:off x="7112000" y="3854341"/>
            <a:ext cx="825500" cy="578069"/>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400" dirty="0">
                <a:solidFill>
                  <a:schemeClr val="tx1"/>
                </a:solidFill>
                <a:ea typeface="Verdana" pitchFamily="34" charset="0"/>
                <a:cs typeface="Verdana" pitchFamily="34" charset="0"/>
              </a:rPr>
              <a:t>Output</a:t>
            </a:r>
          </a:p>
          <a:p>
            <a:pPr algn="ctr">
              <a:lnSpc>
                <a:spcPct val="80000"/>
              </a:lnSpc>
            </a:pPr>
            <a:r>
              <a:rPr lang="en-US" altLang="zh-CN" sz="1400" dirty="0">
                <a:solidFill>
                  <a:schemeClr val="tx1"/>
                </a:solidFill>
                <a:ea typeface="Verdana" pitchFamily="34" charset="0"/>
                <a:cs typeface="Verdana" pitchFamily="34" charset="0"/>
              </a:rPr>
              <a:t>File 2</a:t>
            </a:r>
            <a:endParaRPr lang="zh-CN" altLang="en-US" sz="1400" dirty="0">
              <a:solidFill>
                <a:schemeClr val="tx1"/>
              </a:solidFill>
              <a:cs typeface="Verdana" pitchFamily="34" charset="0"/>
            </a:endParaRPr>
          </a:p>
        </p:txBody>
      </p:sp>
      <p:sp>
        <p:nvSpPr>
          <p:cNvPr id="27" name="Oval 44">
            <a:extLst>
              <a:ext uri="{FF2B5EF4-FFF2-40B4-BE49-F238E27FC236}">
                <a16:creationId xmlns:a16="http://schemas.microsoft.com/office/drawing/2014/main" id="{8FF73CBC-FD7E-324A-954E-B85DB9C5DCD2}"/>
              </a:ext>
            </a:extLst>
          </p:cNvPr>
          <p:cNvSpPr/>
          <p:nvPr/>
        </p:nvSpPr>
        <p:spPr>
          <a:xfrm>
            <a:off x="2730500" y="1079500"/>
            <a:ext cx="825500" cy="571500"/>
          </a:xfrm>
          <a:prstGeom prst="ellipse">
            <a:avLst/>
          </a:prstGeom>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400" dirty="0">
                <a:ea typeface="Verdana" pitchFamily="34" charset="0"/>
                <a:cs typeface="Verdana" pitchFamily="34" charset="0"/>
              </a:rPr>
              <a:t>Client</a:t>
            </a:r>
            <a:endParaRPr lang="zh-CN" altLang="en-US" sz="1400" dirty="0">
              <a:ea typeface="Verdana" pitchFamily="34" charset="0"/>
              <a:cs typeface="Verdana" pitchFamily="34" charset="0"/>
            </a:endParaRPr>
          </a:p>
        </p:txBody>
      </p:sp>
      <p:sp>
        <p:nvSpPr>
          <p:cNvPr id="28" name="Rounded Rectangle 45">
            <a:extLst>
              <a:ext uri="{FF2B5EF4-FFF2-40B4-BE49-F238E27FC236}">
                <a16:creationId xmlns:a16="http://schemas.microsoft.com/office/drawing/2014/main" id="{35CFABC2-DF05-CD4F-8FCC-0D706EEB9C03}"/>
              </a:ext>
            </a:extLst>
          </p:cNvPr>
          <p:cNvSpPr/>
          <p:nvPr/>
        </p:nvSpPr>
        <p:spPr>
          <a:xfrm>
            <a:off x="4381500" y="1130958"/>
            <a:ext cx="1016000" cy="467492"/>
          </a:xfrm>
          <a:prstGeom prst="roundRect">
            <a:avLst>
              <a:gd name="adj" fmla="val 39149"/>
            </a:avLst>
          </a:prstGeom>
          <a:solidFill>
            <a:srgbClr val="FFA3C8"/>
          </a:solidFill>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400" dirty="0">
                <a:ea typeface="Verdana" pitchFamily="34" charset="0"/>
                <a:cs typeface="Verdana" pitchFamily="34" charset="0"/>
              </a:rPr>
              <a:t>Master</a:t>
            </a:r>
            <a:endParaRPr lang="zh-CN" altLang="en-US" sz="1400" dirty="0">
              <a:ea typeface="Verdana" pitchFamily="34" charset="0"/>
              <a:cs typeface="Verdana" pitchFamily="34" charset="0"/>
            </a:endParaRPr>
          </a:p>
        </p:txBody>
      </p:sp>
      <p:cxnSp>
        <p:nvCxnSpPr>
          <p:cNvPr id="29" name="Straight Arrow Connector 46">
            <a:extLst>
              <a:ext uri="{FF2B5EF4-FFF2-40B4-BE49-F238E27FC236}">
                <a16:creationId xmlns:a16="http://schemas.microsoft.com/office/drawing/2014/main" id="{78B4868E-8D18-F841-B543-76D6F37A0256}"/>
              </a:ext>
            </a:extLst>
          </p:cNvPr>
          <p:cNvCxnSpPr>
            <a:stCxn id="5" idx="3"/>
          </p:cNvCxnSpPr>
          <p:nvPr/>
        </p:nvCxnSpPr>
        <p:spPr>
          <a:xfrm>
            <a:off x="2413000" y="2190750"/>
            <a:ext cx="698500" cy="15437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Curved Connector 53">
            <a:extLst>
              <a:ext uri="{FF2B5EF4-FFF2-40B4-BE49-F238E27FC236}">
                <a16:creationId xmlns:a16="http://schemas.microsoft.com/office/drawing/2014/main" id="{0F849515-70FF-D64C-95FE-C842B311C149}"/>
              </a:ext>
            </a:extLst>
          </p:cNvPr>
          <p:cNvCxnSpPr>
            <a:cxnSpLocks/>
            <a:stCxn id="28" idx="3"/>
          </p:cNvCxnSpPr>
          <p:nvPr/>
        </p:nvCxnSpPr>
        <p:spPr>
          <a:xfrm>
            <a:off x="5397500" y="1364704"/>
            <a:ext cx="426139" cy="1329693"/>
          </a:xfrm>
          <a:prstGeom prst="curved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61">
            <a:extLst>
              <a:ext uri="{FF2B5EF4-FFF2-40B4-BE49-F238E27FC236}">
                <a16:creationId xmlns:a16="http://schemas.microsoft.com/office/drawing/2014/main" id="{7B4BEDE6-02D9-B847-B916-E7F8CDA91AF7}"/>
              </a:ext>
            </a:extLst>
          </p:cNvPr>
          <p:cNvCxnSpPr>
            <a:stCxn id="6" idx="3"/>
          </p:cNvCxnSpPr>
          <p:nvPr/>
        </p:nvCxnSpPr>
        <p:spPr>
          <a:xfrm>
            <a:off x="2413000" y="2503870"/>
            <a:ext cx="698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69">
            <a:extLst>
              <a:ext uri="{FF2B5EF4-FFF2-40B4-BE49-F238E27FC236}">
                <a16:creationId xmlns:a16="http://schemas.microsoft.com/office/drawing/2014/main" id="{330339A5-362C-5E40-B9F5-12C14996A237}"/>
              </a:ext>
            </a:extLst>
          </p:cNvPr>
          <p:cNvCxnSpPr>
            <a:stCxn id="7" idx="3"/>
          </p:cNvCxnSpPr>
          <p:nvPr/>
        </p:nvCxnSpPr>
        <p:spPr>
          <a:xfrm>
            <a:off x="2413000" y="2821370"/>
            <a:ext cx="698500" cy="60763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72">
            <a:extLst>
              <a:ext uri="{FF2B5EF4-FFF2-40B4-BE49-F238E27FC236}">
                <a16:creationId xmlns:a16="http://schemas.microsoft.com/office/drawing/2014/main" id="{25558424-CACC-F84D-9485-A31209C6C5F3}"/>
              </a:ext>
            </a:extLst>
          </p:cNvPr>
          <p:cNvCxnSpPr>
            <a:stCxn id="10" idx="3"/>
          </p:cNvCxnSpPr>
          <p:nvPr/>
        </p:nvCxnSpPr>
        <p:spPr>
          <a:xfrm flipV="1">
            <a:off x="2413000" y="3770040"/>
            <a:ext cx="730250" cy="71218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75">
            <a:extLst>
              <a:ext uri="{FF2B5EF4-FFF2-40B4-BE49-F238E27FC236}">
                <a16:creationId xmlns:a16="http://schemas.microsoft.com/office/drawing/2014/main" id="{3E1B8147-ACDB-BE41-B36E-14C63AAEFA7B}"/>
              </a:ext>
            </a:extLst>
          </p:cNvPr>
          <p:cNvCxnSpPr>
            <a:stCxn id="9" idx="3"/>
            <a:endCxn id="21" idx="1"/>
          </p:cNvCxnSpPr>
          <p:nvPr/>
        </p:nvCxnSpPr>
        <p:spPr>
          <a:xfrm>
            <a:off x="2413000" y="4166911"/>
            <a:ext cx="698500" cy="34158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79">
            <a:extLst>
              <a:ext uri="{FF2B5EF4-FFF2-40B4-BE49-F238E27FC236}">
                <a16:creationId xmlns:a16="http://schemas.microsoft.com/office/drawing/2014/main" id="{2A644E26-D7C6-4447-8F2D-38E02549D40B}"/>
              </a:ext>
            </a:extLst>
          </p:cNvPr>
          <p:cNvCxnSpPr>
            <a:stCxn id="8" idx="3"/>
          </p:cNvCxnSpPr>
          <p:nvPr/>
        </p:nvCxnSpPr>
        <p:spPr>
          <a:xfrm>
            <a:off x="2413000" y="3130112"/>
            <a:ext cx="730250" cy="120759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Freeform 91">
            <a:extLst>
              <a:ext uri="{FF2B5EF4-FFF2-40B4-BE49-F238E27FC236}">
                <a16:creationId xmlns:a16="http://schemas.microsoft.com/office/drawing/2014/main" id="{D1090DB2-C3FE-E143-863D-033F2E3CB719}"/>
              </a:ext>
            </a:extLst>
          </p:cNvPr>
          <p:cNvSpPr/>
          <p:nvPr/>
        </p:nvSpPr>
        <p:spPr>
          <a:xfrm>
            <a:off x="3968750" y="1598450"/>
            <a:ext cx="666750" cy="592300"/>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cxnSp>
        <p:nvCxnSpPr>
          <p:cNvPr id="37" name="Straight Arrow Connector 92">
            <a:extLst>
              <a:ext uri="{FF2B5EF4-FFF2-40B4-BE49-F238E27FC236}">
                <a16:creationId xmlns:a16="http://schemas.microsoft.com/office/drawing/2014/main" id="{1499ACC3-7914-0E43-8863-0D8288F91A05}"/>
              </a:ext>
            </a:extLst>
          </p:cNvPr>
          <p:cNvCxnSpPr>
            <a:stCxn id="27" idx="6"/>
            <a:endCxn id="28" idx="1"/>
          </p:cNvCxnSpPr>
          <p:nvPr/>
        </p:nvCxnSpPr>
        <p:spPr>
          <a:xfrm flipV="1">
            <a:off x="3556000" y="1364705"/>
            <a:ext cx="825500" cy="5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105">
            <a:extLst>
              <a:ext uri="{FF2B5EF4-FFF2-40B4-BE49-F238E27FC236}">
                <a16:creationId xmlns:a16="http://schemas.microsoft.com/office/drawing/2014/main" id="{AE39F8A8-2F45-2746-86EC-5867EE249AE5}"/>
              </a:ext>
            </a:extLst>
          </p:cNvPr>
          <p:cNvCxnSpPr>
            <a:stCxn id="11" idx="3"/>
            <a:endCxn id="23" idx="1"/>
          </p:cNvCxnSpPr>
          <p:nvPr/>
        </p:nvCxnSpPr>
        <p:spPr>
          <a:xfrm>
            <a:off x="4889500" y="2413000"/>
            <a:ext cx="635000" cy="508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108">
            <a:extLst>
              <a:ext uri="{FF2B5EF4-FFF2-40B4-BE49-F238E27FC236}">
                <a16:creationId xmlns:a16="http://schemas.microsoft.com/office/drawing/2014/main" id="{19D63394-4278-8346-AF76-E2A8800B1E22}"/>
              </a:ext>
            </a:extLst>
          </p:cNvPr>
          <p:cNvCxnSpPr/>
          <p:nvPr/>
        </p:nvCxnSpPr>
        <p:spPr>
          <a:xfrm>
            <a:off x="4889500" y="2612259"/>
            <a:ext cx="825500" cy="13050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111">
            <a:extLst>
              <a:ext uri="{FF2B5EF4-FFF2-40B4-BE49-F238E27FC236}">
                <a16:creationId xmlns:a16="http://schemas.microsoft.com/office/drawing/2014/main" id="{5554FF69-75DE-6644-83C4-3D211EF9AAD3}"/>
              </a:ext>
            </a:extLst>
          </p:cNvPr>
          <p:cNvCxnSpPr>
            <a:stCxn id="15" idx="3"/>
          </p:cNvCxnSpPr>
          <p:nvPr/>
        </p:nvCxnSpPr>
        <p:spPr>
          <a:xfrm flipV="1">
            <a:off x="4889500" y="3048549"/>
            <a:ext cx="635000" cy="4877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114">
            <a:extLst>
              <a:ext uri="{FF2B5EF4-FFF2-40B4-BE49-F238E27FC236}">
                <a16:creationId xmlns:a16="http://schemas.microsoft.com/office/drawing/2014/main" id="{AEA63452-BDF7-4547-8545-31A5C3CE99B9}"/>
              </a:ext>
            </a:extLst>
          </p:cNvPr>
          <p:cNvCxnSpPr>
            <a:endCxn id="24" idx="1"/>
          </p:cNvCxnSpPr>
          <p:nvPr/>
        </p:nvCxnSpPr>
        <p:spPr>
          <a:xfrm>
            <a:off x="4889500" y="3619500"/>
            <a:ext cx="762000" cy="5238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119">
            <a:extLst>
              <a:ext uri="{FF2B5EF4-FFF2-40B4-BE49-F238E27FC236}">
                <a16:creationId xmlns:a16="http://schemas.microsoft.com/office/drawing/2014/main" id="{0EAE1C45-9899-2D4F-A1E9-0DAC799CA1FF}"/>
              </a:ext>
            </a:extLst>
          </p:cNvPr>
          <p:cNvCxnSpPr>
            <a:stCxn id="19" idx="3"/>
          </p:cNvCxnSpPr>
          <p:nvPr/>
        </p:nvCxnSpPr>
        <p:spPr>
          <a:xfrm flipV="1">
            <a:off x="4889500" y="4274755"/>
            <a:ext cx="762000" cy="2337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124">
            <a:extLst>
              <a:ext uri="{FF2B5EF4-FFF2-40B4-BE49-F238E27FC236}">
                <a16:creationId xmlns:a16="http://schemas.microsoft.com/office/drawing/2014/main" id="{634C39AE-A484-9048-9D96-D084749DCDC0}"/>
              </a:ext>
            </a:extLst>
          </p:cNvPr>
          <p:cNvCxnSpPr>
            <a:stCxn id="23" idx="3"/>
          </p:cNvCxnSpPr>
          <p:nvPr/>
        </p:nvCxnSpPr>
        <p:spPr>
          <a:xfrm>
            <a:off x="6540500" y="2921548"/>
            <a:ext cx="571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27">
            <a:extLst>
              <a:ext uri="{FF2B5EF4-FFF2-40B4-BE49-F238E27FC236}">
                <a16:creationId xmlns:a16="http://schemas.microsoft.com/office/drawing/2014/main" id="{789B1F8C-21D3-9D48-AC96-EA94AA0AD59A}"/>
              </a:ext>
            </a:extLst>
          </p:cNvPr>
          <p:cNvCxnSpPr>
            <a:stCxn id="24" idx="3"/>
            <a:endCxn id="26" idx="1"/>
          </p:cNvCxnSpPr>
          <p:nvPr/>
        </p:nvCxnSpPr>
        <p:spPr>
          <a:xfrm>
            <a:off x="6667500" y="4143375"/>
            <a:ext cx="444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Rectangle 141">
            <a:extLst>
              <a:ext uri="{FF2B5EF4-FFF2-40B4-BE49-F238E27FC236}">
                <a16:creationId xmlns:a16="http://schemas.microsoft.com/office/drawing/2014/main" id="{CDBCCD85-DEE8-0B45-9938-4D9797BC1684}"/>
              </a:ext>
            </a:extLst>
          </p:cNvPr>
          <p:cNvSpPr/>
          <p:nvPr/>
        </p:nvSpPr>
        <p:spPr>
          <a:xfrm>
            <a:off x="1483936" y="5035609"/>
            <a:ext cx="631903" cy="523220"/>
          </a:xfrm>
          <a:prstGeom prst="rect">
            <a:avLst/>
          </a:prstGeom>
        </p:spPr>
        <p:txBody>
          <a:bodyPr wrap="non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Input </a:t>
            </a:r>
            <a:b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b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Files</a:t>
            </a:r>
            <a:endParaRPr lang="zh-CN" altLang="en-US" sz="1400" dirty="0">
              <a:effectLst>
                <a:outerShdw blurRad="38100" dist="38100" dir="2700000" algn="tl">
                  <a:srgbClr val="000000">
                    <a:alpha val="43137"/>
                  </a:srgbClr>
                </a:outerShdw>
              </a:effectLst>
            </a:endParaRPr>
          </a:p>
        </p:txBody>
      </p:sp>
      <p:sp>
        <p:nvSpPr>
          <p:cNvPr id="49" name="Rectangle 145">
            <a:extLst>
              <a:ext uri="{FF2B5EF4-FFF2-40B4-BE49-F238E27FC236}">
                <a16:creationId xmlns:a16="http://schemas.microsoft.com/office/drawing/2014/main" id="{6DDE9521-B778-364D-931C-C094E43D545F}"/>
              </a:ext>
            </a:extLst>
          </p:cNvPr>
          <p:cNvSpPr/>
          <p:nvPr/>
        </p:nvSpPr>
        <p:spPr>
          <a:xfrm>
            <a:off x="2921000" y="5035609"/>
            <a:ext cx="1130092"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Map Workers</a:t>
            </a:r>
            <a:endParaRPr lang="zh-CN" altLang="en-US" sz="1400" dirty="0">
              <a:effectLst>
                <a:outerShdw blurRad="38100" dist="38100" dir="2700000" algn="tl">
                  <a:srgbClr val="000000">
                    <a:alpha val="43137"/>
                  </a:srgbClr>
                </a:outerShdw>
              </a:effectLst>
            </a:endParaRPr>
          </a:p>
        </p:txBody>
      </p:sp>
      <p:sp>
        <p:nvSpPr>
          <p:cNvPr id="50" name="Rectangle 146">
            <a:extLst>
              <a:ext uri="{FF2B5EF4-FFF2-40B4-BE49-F238E27FC236}">
                <a16:creationId xmlns:a16="http://schemas.microsoft.com/office/drawing/2014/main" id="{35E2F7B0-653A-DA43-B6B7-8608BF1ED30F}"/>
              </a:ext>
            </a:extLst>
          </p:cNvPr>
          <p:cNvSpPr/>
          <p:nvPr/>
        </p:nvSpPr>
        <p:spPr>
          <a:xfrm>
            <a:off x="4000500" y="5035609"/>
            <a:ext cx="1575687"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Intermediate Files</a:t>
            </a:r>
            <a:endParaRPr lang="zh-CN" altLang="en-US" sz="1400" dirty="0">
              <a:effectLst>
                <a:outerShdw blurRad="38100" dist="38100" dir="2700000" algn="tl">
                  <a:srgbClr val="000000">
                    <a:alpha val="43137"/>
                  </a:srgbClr>
                </a:outerShdw>
              </a:effectLst>
            </a:endParaRPr>
          </a:p>
        </p:txBody>
      </p:sp>
      <p:sp>
        <p:nvSpPr>
          <p:cNvPr id="51" name="Rectangle 147">
            <a:extLst>
              <a:ext uri="{FF2B5EF4-FFF2-40B4-BE49-F238E27FC236}">
                <a16:creationId xmlns:a16="http://schemas.microsoft.com/office/drawing/2014/main" id="{6DD48BB9-D1B8-ED45-B075-30F2BE0F9535}"/>
              </a:ext>
            </a:extLst>
          </p:cNvPr>
          <p:cNvSpPr/>
          <p:nvPr/>
        </p:nvSpPr>
        <p:spPr>
          <a:xfrm>
            <a:off x="5651500" y="5035609"/>
            <a:ext cx="1130092"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Reduce Workers</a:t>
            </a:r>
            <a:endParaRPr lang="zh-CN" altLang="en-US" sz="1400" dirty="0">
              <a:effectLst>
                <a:outerShdw blurRad="38100" dist="38100" dir="2700000" algn="tl">
                  <a:srgbClr val="000000">
                    <a:alpha val="43137"/>
                  </a:srgbClr>
                </a:outerShdw>
              </a:effectLst>
            </a:endParaRPr>
          </a:p>
        </p:txBody>
      </p:sp>
      <p:sp>
        <p:nvSpPr>
          <p:cNvPr id="52" name="Rectangle 148">
            <a:extLst>
              <a:ext uri="{FF2B5EF4-FFF2-40B4-BE49-F238E27FC236}">
                <a16:creationId xmlns:a16="http://schemas.microsoft.com/office/drawing/2014/main" id="{2BA0258D-87F7-F24B-AD67-840A2E557588}"/>
              </a:ext>
            </a:extLst>
          </p:cNvPr>
          <p:cNvSpPr/>
          <p:nvPr/>
        </p:nvSpPr>
        <p:spPr>
          <a:xfrm>
            <a:off x="7147191" y="5035609"/>
            <a:ext cx="771365" cy="523220"/>
          </a:xfrm>
          <a:prstGeom prst="rect">
            <a:avLst/>
          </a:prstGeom>
        </p:spPr>
        <p:txBody>
          <a:bodyPr wrap="non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Output </a:t>
            </a:r>
            <a:b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b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Files</a:t>
            </a:r>
            <a:endParaRPr lang="zh-CN" altLang="en-US" sz="1400" dirty="0">
              <a:effectLst>
                <a:outerShdw blurRad="38100" dist="38100" dir="2700000" algn="tl">
                  <a:srgbClr val="000000">
                    <a:alpha val="43137"/>
                  </a:srgbClr>
                </a:outerShdw>
              </a:effectLst>
            </a:endParaRPr>
          </a:p>
        </p:txBody>
      </p:sp>
      <p:sp>
        <p:nvSpPr>
          <p:cNvPr id="53" name="Rectangle 154">
            <a:extLst>
              <a:ext uri="{FF2B5EF4-FFF2-40B4-BE49-F238E27FC236}">
                <a16:creationId xmlns:a16="http://schemas.microsoft.com/office/drawing/2014/main" id="{71BEC9F7-ED3A-6E43-8EEA-176E225845F3}"/>
              </a:ext>
            </a:extLst>
          </p:cNvPr>
          <p:cNvSpPr/>
          <p:nvPr/>
        </p:nvSpPr>
        <p:spPr>
          <a:xfrm>
            <a:off x="2813362" y="2770908"/>
            <a:ext cx="1130092" cy="307777"/>
          </a:xfrm>
          <a:prstGeom prst="rect">
            <a:avLst/>
          </a:prstGeom>
        </p:spPr>
        <p:txBody>
          <a:bodyPr wrap="square">
            <a:spAutoFit/>
          </a:bodyPr>
          <a:lstStyle/>
          <a:p>
            <a:r>
              <a:rPr lang="en-US" altLang="zh-CN" sz="1200" i="1" dirty="0">
                <a:solidFill>
                  <a:srgbClr val="0233BE"/>
                </a:solidFill>
                <a:ea typeface="Verdana" pitchFamily="34" charset="0"/>
                <a:cs typeface="Verdana" pitchFamily="34" charset="0"/>
              </a:rPr>
              <a:t>M</a:t>
            </a:r>
            <a:r>
              <a:rPr lang="en-US" altLang="zh-CN" sz="1400" i="1" dirty="0">
                <a:solidFill>
                  <a:srgbClr val="0233BE"/>
                </a:solidFill>
                <a:ea typeface="Verdana" pitchFamily="34" charset="0"/>
                <a:cs typeface="Verdana" pitchFamily="34" charset="0"/>
              </a:rPr>
              <a:t> items</a:t>
            </a:r>
            <a:endParaRPr lang="zh-CN" altLang="en-US" sz="1400" i="1" dirty="0">
              <a:solidFill>
                <a:srgbClr val="0233BE"/>
              </a:solidFill>
            </a:endParaRPr>
          </a:p>
        </p:txBody>
      </p:sp>
      <p:sp>
        <p:nvSpPr>
          <p:cNvPr id="54" name="Rectangle 155">
            <a:extLst>
              <a:ext uri="{FF2B5EF4-FFF2-40B4-BE49-F238E27FC236}">
                <a16:creationId xmlns:a16="http://schemas.microsoft.com/office/drawing/2014/main" id="{FF1E7939-9A3C-A449-B310-A2479FAE7B3B}"/>
              </a:ext>
            </a:extLst>
          </p:cNvPr>
          <p:cNvSpPr/>
          <p:nvPr/>
        </p:nvSpPr>
        <p:spPr>
          <a:xfrm>
            <a:off x="5288861" y="3192401"/>
            <a:ext cx="1042779" cy="307777"/>
          </a:xfrm>
          <a:prstGeom prst="rect">
            <a:avLst/>
          </a:prstGeom>
        </p:spPr>
        <p:txBody>
          <a:bodyPr wrap="square">
            <a:spAutoFit/>
          </a:bodyPr>
          <a:lstStyle/>
          <a:p>
            <a:pPr algn="ctr"/>
            <a:r>
              <a:rPr lang="en-US" altLang="zh-CN" sz="1200" i="1" dirty="0">
                <a:solidFill>
                  <a:srgbClr val="0233BE"/>
                </a:solidFill>
                <a:ea typeface="Verdana" pitchFamily="34" charset="0"/>
                <a:cs typeface="Verdana" pitchFamily="34" charset="0"/>
              </a:rPr>
              <a:t>R</a:t>
            </a:r>
            <a:r>
              <a:rPr lang="en-US" altLang="zh-CN" sz="1400" i="1" dirty="0">
                <a:solidFill>
                  <a:srgbClr val="0233BE"/>
                </a:solidFill>
                <a:ea typeface="Verdana" pitchFamily="34" charset="0"/>
                <a:cs typeface="Verdana" pitchFamily="34" charset="0"/>
              </a:rPr>
              <a:t> items</a:t>
            </a:r>
            <a:endParaRPr lang="zh-CN" altLang="en-US" sz="1400" i="1" dirty="0">
              <a:solidFill>
                <a:srgbClr val="0233BE"/>
              </a:solidFill>
            </a:endParaRPr>
          </a:p>
        </p:txBody>
      </p:sp>
      <p:sp>
        <p:nvSpPr>
          <p:cNvPr id="55" name="Rectangle 156">
            <a:extLst>
              <a:ext uri="{FF2B5EF4-FFF2-40B4-BE49-F238E27FC236}">
                <a16:creationId xmlns:a16="http://schemas.microsoft.com/office/drawing/2014/main" id="{F023DF06-5195-3F41-877A-AEFC46FA4F8D}"/>
              </a:ext>
            </a:extLst>
          </p:cNvPr>
          <p:cNvSpPr/>
          <p:nvPr/>
        </p:nvSpPr>
        <p:spPr>
          <a:xfrm>
            <a:off x="5928540" y="1588099"/>
            <a:ext cx="752129" cy="523220"/>
          </a:xfrm>
          <a:prstGeom prst="rect">
            <a:avLst/>
          </a:prstGeom>
        </p:spPr>
        <p:txBody>
          <a:bodyPr wrap="none">
            <a:spAutoFit/>
          </a:bodyPr>
          <a:lstStyle/>
          <a:p>
            <a:r>
              <a:rPr lang="en-US" altLang="zh-CN" sz="1400" dirty="0">
                <a:solidFill>
                  <a:schemeClr val="dk1"/>
                </a:solidFill>
                <a:ea typeface="Verdana" pitchFamily="34" charset="0"/>
                <a:cs typeface="Verdana" pitchFamily="34" charset="0"/>
              </a:rPr>
              <a:t>assign </a:t>
            </a:r>
            <a:br>
              <a:rPr lang="en-US" altLang="zh-CN" sz="1400" dirty="0">
                <a:solidFill>
                  <a:schemeClr val="dk1"/>
                </a:solidFill>
                <a:ea typeface="Verdana" pitchFamily="34" charset="0"/>
                <a:cs typeface="Verdana" pitchFamily="34" charset="0"/>
              </a:rPr>
            </a:br>
            <a:r>
              <a:rPr lang="en-US" altLang="zh-CN" sz="1400" dirty="0">
                <a:solidFill>
                  <a:schemeClr val="dk1"/>
                </a:solidFill>
                <a:ea typeface="Verdana" pitchFamily="34" charset="0"/>
                <a:cs typeface="Verdana" pitchFamily="34" charset="0"/>
              </a:rPr>
              <a:t>tasks</a:t>
            </a:r>
            <a:endParaRPr lang="zh-CN" altLang="en-US" sz="1400" dirty="0"/>
          </a:p>
        </p:txBody>
      </p:sp>
      <p:sp>
        <p:nvSpPr>
          <p:cNvPr id="56" name="Rectangle 141">
            <a:extLst>
              <a:ext uri="{FF2B5EF4-FFF2-40B4-BE49-F238E27FC236}">
                <a16:creationId xmlns:a16="http://schemas.microsoft.com/office/drawing/2014/main" id="{7A04E922-CD0F-1B48-BAC2-3562E70290E5}"/>
              </a:ext>
            </a:extLst>
          </p:cNvPr>
          <p:cNvSpPr/>
          <p:nvPr/>
        </p:nvSpPr>
        <p:spPr>
          <a:xfrm rot="5400000">
            <a:off x="1738805" y="3463272"/>
            <a:ext cx="357790" cy="338554"/>
          </a:xfrm>
          <a:prstGeom prst="rect">
            <a:avLst/>
          </a:prstGeom>
        </p:spPr>
        <p:txBody>
          <a:bodyPr wrap="none">
            <a:spAutoFit/>
          </a:bodyPr>
          <a:lstStyle/>
          <a:p>
            <a:pPr algn="ctr"/>
            <a:r>
              <a:rPr lang="en-US" altLang="zh-CN" sz="1600" dirty="0">
                <a:solidFill>
                  <a:schemeClr val="dk1"/>
                </a:solidFill>
                <a:effectLst>
                  <a:outerShdw blurRad="38100" dist="38100" dir="2700000" algn="tl">
                    <a:srgbClr val="000000">
                      <a:alpha val="43137"/>
                    </a:srgbClr>
                  </a:outerShdw>
                </a:effectLst>
                <a:ea typeface="Verdana" pitchFamily="34" charset="0"/>
                <a:cs typeface="Verdana" pitchFamily="34" charset="0"/>
              </a:rPr>
              <a:t>...</a:t>
            </a:r>
            <a:endParaRPr lang="zh-CN" altLang="en-US" sz="1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48268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E62407-B783-154F-ACA8-746DA38A350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4" name="灯片编号占位符 3">
            <a:extLst>
              <a:ext uri="{FF2B5EF4-FFF2-40B4-BE49-F238E27FC236}">
                <a16:creationId xmlns:a16="http://schemas.microsoft.com/office/drawing/2014/main" id="{036A031A-6E1E-6A42-ACE7-222B0011BC61}"/>
              </a:ext>
            </a:extLst>
          </p:cNvPr>
          <p:cNvSpPr>
            <a:spLocks noGrp="1"/>
          </p:cNvSpPr>
          <p:nvPr>
            <p:ph type="sldNum" sz="quarter" idx="12"/>
          </p:nvPr>
        </p:nvSpPr>
        <p:spPr/>
        <p:txBody>
          <a:bodyPr/>
          <a:lstStyle/>
          <a:p>
            <a:fld id="{ADE361C3-C043-4A6E-BDCE-8DA1E7D90A3B}" type="slidenum">
              <a:rPr lang="zh-CN" altLang="en-US" smtClean="0"/>
              <a:t>64</a:t>
            </a:fld>
            <a:endParaRPr lang="zh-CN" altLang="en-US"/>
          </a:p>
        </p:txBody>
      </p:sp>
      <p:sp>
        <p:nvSpPr>
          <p:cNvPr id="5" name="Rectangle 2">
            <a:extLst>
              <a:ext uri="{FF2B5EF4-FFF2-40B4-BE49-F238E27FC236}">
                <a16:creationId xmlns:a16="http://schemas.microsoft.com/office/drawing/2014/main" id="{95112FEF-2CA8-9840-970D-19885D0D5C33}"/>
              </a:ext>
            </a:extLst>
          </p:cNvPr>
          <p:cNvSpPr/>
          <p:nvPr/>
        </p:nvSpPr>
        <p:spPr>
          <a:xfrm>
            <a:off x="126562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0</a:t>
            </a:r>
            <a:endParaRPr lang="zh-CN" altLang="en-US" sz="1667" dirty="0">
              <a:latin typeface="Verdana" pitchFamily="34" charset="0"/>
              <a:cs typeface="Verdana" pitchFamily="34" charset="0"/>
            </a:endParaRPr>
          </a:p>
        </p:txBody>
      </p:sp>
      <p:sp>
        <p:nvSpPr>
          <p:cNvPr id="6" name="Rectangle 21">
            <a:extLst>
              <a:ext uri="{FF2B5EF4-FFF2-40B4-BE49-F238E27FC236}">
                <a16:creationId xmlns:a16="http://schemas.microsoft.com/office/drawing/2014/main" id="{90654B95-94FA-1B42-A3C6-F190D6926930}"/>
              </a:ext>
            </a:extLst>
          </p:cNvPr>
          <p:cNvSpPr/>
          <p:nvPr/>
        </p:nvSpPr>
        <p:spPr>
          <a:xfrm>
            <a:off x="241300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1</a:t>
            </a:r>
            <a:endParaRPr lang="zh-CN" altLang="en-US" sz="1667" dirty="0">
              <a:latin typeface="Verdana" pitchFamily="34" charset="0"/>
              <a:cs typeface="Verdana" pitchFamily="34" charset="0"/>
            </a:endParaRPr>
          </a:p>
        </p:txBody>
      </p:sp>
      <p:sp>
        <p:nvSpPr>
          <p:cNvPr id="7" name="Rectangle 22">
            <a:extLst>
              <a:ext uri="{FF2B5EF4-FFF2-40B4-BE49-F238E27FC236}">
                <a16:creationId xmlns:a16="http://schemas.microsoft.com/office/drawing/2014/main" id="{0E94D0A8-6491-7443-8FC1-3430AEFC8C55}"/>
              </a:ext>
            </a:extLst>
          </p:cNvPr>
          <p:cNvSpPr/>
          <p:nvPr/>
        </p:nvSpPr>
        <p:spPr>
          <a:xfrm>
            <a:off x="3542862"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
        <p:nvSpPr>
          <p:cNvPr id="8" name="Rectangle 23">
            <a:extLst>
              <a:ext uri="{FF2B5EF4-FFF2-40B4-BE49-F238E27FC236}">
                <a16:creationId xmlns:a16="http://schemas.microsoft.com/office/drawing/2014/main" id="{93FD5DA4-ACF2-5344-9F2B-1CB87717068E}"/>
              </a:ext>
            </a:extLst>
          </p:cNvPr>
          <p:cNvSpPr/>
          <p:nvPr/>
        </p:nvSpPr>
        <p:spPr>
          <a:xfrm>
            <a:off x="469024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3</a:t>
            </a:r>
            <a:endParaRPr lang="zh-CN" altLang="en-US" sz="1667" dirty="0">
              <a:latin typeface="Verdana" pitchFamily="34" charset="0"/>
              <a:cs typeface="Verdana" pitchFamily="34" charset="0"/>
            </a:endParaRPr>
          </a:p>
        </p:txBody>
      </p:sp>
      <p:sp>
        <p:nvSpPr>
          <p:cNvPr id="9" name="Rectangle 25">
            <a:extLst>
              <a:ext uri="{FF2B5EF4-FFF2-40B4-BE49-F238E27FC236}">
                <a16:creationId xmlns:a16="http://schemas.microsoft.com/office/drawing/2014/main" id="{80626192-7513-9E47-870D-8FA0EEAA6886}"/>
              </a:ext>
            </a:extLst>
          </p:cNvPr>
          <p:cNvSpPr/>
          <p:nvPr/>
        </p:nvSpPr>
        <p:spPr>
          <a:xfrm>
            <a:off x="640912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M-1</a:t>
            </a:r>
            <a:endParaRPr lang="zh-CN" altLang="en-US" sz="1667" dirty="0">
              <a:latin typeface="Verdana" pitchFamily="34" charset="0"/>
              <a:cs typeface="Verdana" pitchFamily="34" charset="0"/>
            </a:endParaRPr>
          </a:p>
        </p:txBody>
      </p:sp>
      <p:sp>
        <p:nvSpPr>
          <p:cNvPr id="10" name="Rectangle 141">
            <a:extLst>
              <a:ext uri="{FF2B5EF4-FFF2-40B4-BE49-F238E27FC236}">
                <a16:creationId xmlns:a16="http://schemas.microsoft.com/office/drawing/2014/main" id="{2C76C7D6-B117-354D-86FB-AAEC87A6E144}"/>
              </a:ext>
            </a:extLst>
          </p:cNvPr>
          <p:cNvSpPr/>
          <p:nvPr/>
        </p:nvSpPr>
        <p:spPr>
          <a:xfrm>
            <a:off x="3542862" y="3392458"/>
            <a:ext cx="1961930"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 Files</a:t>
            </a:r>
            <a:endParaRPr lang="zh-CN" altLang="en-US" sz="1500" dirty="0">
              <a:effectLst>
                <a:outerShdw blurRad="38100" dist="38100" dir="2700000" algn="tl">
                  <a:srgbClr val="000000">
                    <a:alpha val="43137"/>
                  </a:srgbClr>
                </a:outerShdw>
              </a:effectLst>
            </a:endParaRPr>
          </a:p>
        </p:txBody>
      </p:sp>
      <p:sp>
        <p:nvSpPr>
          <p:cNvPr id="11" name="Rectangle 52">
            <a:extLst>
              <a:ext uri="{FF2B5EF4-FFF2-40B4-BE49-F238E27FC236}">
                <a16:creationId xmlns:a16="http://schemas.microsoft.com/office/drawing/2014/main" id="{546A0BE1-3975-2141-8489-56E8A6E59A22}"/>
              </a:ext>
            </a:extLst>
          </p:cNvPr>
          <p:cNvSpPr/>
          <p:nvPr/>
        </p:nvSpPr>
        <p:spPr>
          <a:xfrm>
            <a:off x="5778500" y="2690237"/>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2" name="Rectangle 54">
            <a:extLst>
              <a:ext uri="{FF2B5EF4-FFF2-40B4-BE49-F238E27FC236}">
                <a16:creationId xmlns:a16="http://schemas.microsoft.com/office/drawing/2014/main" id="{AC1226F5-4D5F-CE42-A0C4-8725ADFC219F}"/>
              </a:ext>
            </a:extLst>
          </p:cNvPr>
          <p:cNvSpPr/>
          <p:nvPr/>
        </p:nvSpPr>
        <p:spPr>
          <a:xfrm>
            <a:off x="2986690" y="4072484"/>
            <a:ext cx="3277914" cy="400110"/>
          </a:xfrm>
          <a:prstGeom prst="rect">
            <a:avLst/>
          </a:prstGeom>
        </p:spPr>
        <p:txBody>
          <a:bodyPr wrap="squar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Divided into </a:t>
            </a:r>
            <a:r>
              <a:rPr lang="en-US" altLang="zh-CN" sz="2000" dirty="0">
                <a:solidFill>
                  <a:srgbClr val="FF0066"/>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t>
            </a: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shards</a:t>
            </a:r>
            <a:endParaRPr lang="zh-CN" altLang="en-US" dirty="0">
              <a:effectLst>
                <a:outerShdw blurRad="38100" dist="38100" dir="2700000" algn="tl">
                  <a:srgbClr val="000000">
                    <a:alpha val="43137"/>
                  </a:srgbClr>
                </a:outerShdw>
              </a:effectLst>
            </a:endParaRPr>
          </a:p>
        </p:txBody>
      </p:sp>
      <p:sp>
        <p:nvSpPr>
          <p:cNvPr id="14" name="内容占位符 2">
            <a:extLst>
              <a:ext uri="{FF2B5EF4-FFF2-40B4-BE49-F238E27FC236}">
                <a16:creationId xmlns:a16="http://schemas.microsoft.com/office/drawing/2014/main" id="{821C30ED-DF78-964D-B0D5-36D6334F5F20}"/>
              </a:ext>
            </a:extLst>
          </p:cNvPr>
          <p:cNvSpPr>
            <a:spLocks noGrp="1"/>
          </p:cNvSpPr>
          <p:nvPr>
            <p:ph idx="1"/>
          </p:nvPr>
        </p:nvSpPr>
        <p:spPr>
          <a:xfrm>
            <a:off x="457200" y="1129308"/>
            <a:ext cx="8229600" cy="2664296"/>
          </a:xfrm>
        </p:spPr>
        <p:txBody>
          <a:bodyPr/>
          <a:lstStyle/>
          <a:p>
            <a:r>
              <a:rPr kumimoji="1" lang="en-US" altLang="zh-CN" dirty="0">
                <a:solidFill>
                  <a:srgbClr val="C00000"/>
                </a:solidFill>
              </a:rPr>
              <a:t>Step1</a:t>
            </a:r>
            <a:r>
              <a:rPr kumimoji="1" lang="en-US" altLang="zh-CN" b="0" dirty="0"/>
              <a:t>: (Client/Master) split input files into chunks (shards)</a:t>
            </a:r>
          </a:p>
          <a:p>
            <a:pPr lvl="1"/>
            <a:r>
              <a:rPr kumimoji="1" lang="en-US" altLang="zh-CN" dirty="0"/>
              <a:t>Typically, 64MB</a:t>
            </a:r>
          </a:p>
          <a:p>
            <a:pPr lvl="1"/>
            <a:r>
              <a:rPr kumimoji="1" lang="en-US" altLang="zh-CN" dirty="0"/>
              <a:t>Why? Fit the </a:t>
            </a:r>
            <a:r>
              <a:rPr kumimoji="1" lang="en-US" altLang="zh-CN" b="1" dirty="0">
                <a:solidFill>
                  <a:srgbClr val="C00000"/>
                </a:solidFill>
              </a:rPr>
              <a:t>GFS</a:t>
            </a:r>
            <a:r>
              <a:rPr kumimoji="1" lang="en-US" altLang="zh-CN" dirty="0"/>
              <a:t> chunk size, so one RPC is sufficient to read the chunk</a:t>
            </a:r>
          </a:p>
        </p:txBody>
      </p:sp>
    </p:spTree>
    <p:extLst>
      <p:ext uri="{BB962C8B-B14F-4D97-AF65-F5344CB8AC3E}">
        <p14:creationId xmlns:p14="http://schemas.microsoft.com/office/powerpoint/2010/main" val="18531583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B124C1-FCFA-3D48-98AE-90868C422BAA}"/>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709AFB0F-2EE1-F24A-B4E5-6B3D9532D260}"/>
              </a:ext>
            </a:extLst>
          </p:cNvPr>
          <p:cNvSpPr>
            <a:spLocks noGrp="1"/>
          </p:cNvSpPr>
          <p:nvPr>
            <p:ph idx="1"/>
          </p:nvPr>
        </p:nvSpPr>
        <p:spPr>
          <a:xfrm>
            <a:off x="457200" y="1129307"/>
            <a:ext cx="8229600" cy="3051297"/>
          </a:xfrm>
        </p:spPr>
        <p:txBody>
          <a:bodyPr>
            <a:normAutofit/>
          </a:bodyPr>
          <a:lstStyle/>
          <a:p>
            <a:r>
              <a:rPr kumimoji="1" lang="en-US" altLang="zh-CN" dirty="0">
                <a:solidFill>
                  <a:srgbClr val="C00000"/>
                </a:solidFill>
              </a:rPr>
              <a:t>Step2</a:t>
            </a:r>
            <a:r>
              <a:rPr kumimoji="1" lang="en-US" altLang="zh-CN" b="0" dirty="0"/>
              <a:t>: (remote) fork processes</a:t>
            </a:r>
          </a:p>
          <a:p>
            <a:r>
              <a:rPr kumimoji="1" lang="en-US" altLang="zh-CN" b="0" dirty="0"/>
              <a:t>Start up many copies of the program on cluster</a:t>
            </a:r>
          </a:p>
          <a:p>
            <a:pPr lvl="1"/>
            <a:r>
              <a:rPr kumimoji="1" lang="en-US" altLang="zh-CN" b="1" dirty="0">
                <a:solidFill>
                  <a:srgbClr val="C00000"/>
                </a:solidFill>
              </a:rPr>
              <a:t>1 master</a:t>
            </a:r>
            <a:r>
              <a:rPr kumimoji="1" lang="en-US" altLang="zh-CN" dirty="0"/>
              <a:t>: scheduler &amp; coordinator</a:t>
            </a:r>
          </a:p>
          <a:p>
            <a:pPr lvl="1"/>
            <a:r>
              <a:rPr kumimoji="1" lang="en-US" altLang="zh-CN" dirty="0"/>
              <a:t>Lots of </a:t>
            </a:r>
            <a:r>
              <a:rPr kumimoji="1" lang="en-US" altLang="zh-CN" b="1" dirty="0">
                <a:solidFill>
                  <a:srgbClr val="C00000"/>
                </a:solidFill>
              </a:rPr>
              <a:t>workers</a:t>
            </a:r>
          </a:p>
          <a:p>
            <a:r>
              <a:rPr kumimoji="1" lang="en-US" altLang="zh-CN" dirty="0">
                <a:solidFill>
                  <a:srgbClr val="C00000"/>
                </a:solidFill>
              </a:rPr>
              <a:t>Idle workers </a:t>
            </a:r>
            <a:r>
              <a:rPr kumimoji="1" lang="en-US" altLang="zh-CN" b="0" dirty="0"/>
              <a:t>are assigned either</a:t>
            </a:r>
          </a:p>
          <a:p>
            <a:pPr lvl="1"/>
            <a:r>
              <a:rPr kumimoji="1" lang="en-US" altLang="zh-CN" b="0" dirty="0"/>
              <a:t>Map tasks (each works on a shard)</a:t>
            </a:r>
          </a:p>
          <a:p>
            <a:pPr lvl="1"/>
            <a:r>
              <a:rPr kumimoji="1" lang="en-US" altLang="zh-CN" b="0" dirty="0"/>
              <a:t>Reduce tasks (each works on intermediate files)</a:t>
            </a:r>
          </a:p>
          <a:p>
            <a:endParaRPr kumimoji="1" lang="en-US" altLang="zh-CN" b="0" dirty="0"/>
          </a:p>
        </p:txBody>
      </p:sp>
      <p:sp>
        <p:nvSpPr>
          <p:cNvPr id="4" name="灯片编号占位符 3">
            <a:extLst>
              <a:ext uri="{FF2B5EF4-FFF2-40B4-BE49-F238E27FC236}">
                <a16:creationId xmlns:a16="http://schemas.microsoft.com/office/drawing/2014/main" id="{CC58FA14-9D41-874E-9093-44137AA9E8D0}"/>
              </a:ext>
            </a:extLst>
          </p:cNvPr>
          <p:cNvSpPr>
            <a:spLocks noGrp="1"/>
          </p:cNvSpPr>
          <p:nvPr>
            <p:ph type="sldNum" sz="quarter" idx="12"/>
          </p:nvPr>
        </p:nvSpPr>
        <p:spPr/>
        <p:txBody>
          <a:bodyPr/>
          <a:lstStyle/>
          <a:p>
            <a:fld id="{ADE361C3-C043-4A6E-BDCE-8DA1E7D90A3B}" type="slidenum">
              <a:rPr lang="zh-CN" altLang="en-US" smtClean="0"/>
              <a:t>65</a:t>
            </a:fld>
            <a:endParaRPr lang="zh-CN" altLang="en-US"/>
          </a:p>
        </p:txBody>
      </p:sp>
      <p:sp>
        <p:nvSpPr>
          <p:cNvPr id="5" name="Rounded Rectangle 11">
            <a:extLst>
              <a:ext uri="{FF2B5EF4-FFF2-40B4-BE49-F238E27FC236}">
                <a16:creationId xmlns:a16="http://schemas.microsoft.com/office/drawing/2014/main" id="{1B9CA28B-B1D3-6E41-AD3F-AAD4F466D5A7}"/>
              </a:ext>
            </a:extLst>
          </p:cNvPr>
          <p:cNvSpPr/>
          <p:nvPr/>
        </p:nvSpPr>
        <p:spPr>
          <a:xfrm>
            <a:off x="2212776" y="4868369"/>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6" name="Rounded Rectangle 12">
            <a:extLst>
              <a:ext uri="{FF2B5EF4-FFF2-40B4-BE49-F238E27FC236}">
                <a16:creationId xmlns:a16="http://schemas.microsoft.com/office/drawing/2014/main" id="{B82ADC4C-B7D9-114C-AC7E-B87D3FBCD974}"/>
              </a:ext>
            </a:extLst>
          </p:cNvPr>
          <p:cNvSpPr/>
          <p:nvPr/>
        </p:nvSpPr>
        <p:spPr>
          <a:xfrm>
            <a:off x="4959238" y="4856058"/>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7" name="Oval 13">
            <a:extLst>
              <a:ext uri="{FF2B5EF4-FFF2-40B4-BE49-F238E27FC236}">
                <a16:creationId xmlns:a16="http://schemas.microsoft.com/office/drawing/2014/main" id="{9E163513-3DD7-674C-917B-46A540FA4B48}"/>
              </a:ext>
            </a:extLst>
          </p:cNvPr>
          <p:cNvSpPr/>
          <p:nvPr/>
        </p:nvSpPr>
        <p:spPr>
          <a:xfrm>
            <a:off x="2292238" y="4066196"/>
            <a:ext cx="825500" cy="571500"/>
          </a:xfrm>
          <a:prstGeom prst="ellipse">
            <a:avLst/>
          </a:prstGeom>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667" dirty="0">
                <a:latin typeface="Verdana" pitchFamily="34" charset="0"/>
                <a:ea typeface="Verdana" pitchFamily="34" charset="0"/>
                <a:cs typeface="Verdana" pitchFamily="34" charset="0"/>
              </a:rPr>
              <a:t>Client</a:t>
            </a:r>
            <a:endParaRPr lang="zh-CN" altLang="en-US" sz="1667" dirty="0">
              <a:latin typeface="Verdana" pitchFamily="34" charset="0"/>
              <a:ea typeface="Verdana" pitchFamily="34" charset="0"/>
              <a:cs typeface="Verdana" pitchFamily="34" charset="0"/>
            </a:endParaRPr>
          </a:p>
        </p:txBody>
      </p:sp>
      <p:sp>
        <p:nvSpPr>
          <p:cNvPr id="8" name="Rounded Rectangle 14">
            <a:extLst>
              <a:ext uri="{FF2B5EF4-FFF2-40B4-BE49-F238E27FC236}">
                <a16:creationId xmlns:a16="http://schemas.microsoft.com/office/drawing/2014/main" id="{2ECE562A-95E5-BA43-B87E-CB4177675A64}"/>
              </a:ext>
            </a:extLst>
          </p:cNvPr>
          <p:cNvSpPr/>
          <p:nvPr/>
        </p:nvSpPr>
        <p:spPr>
          <a:xfrm>
            <a:off x="4133738" y="4118200"/>
            <a:ext cx="1016000" cy="467492"/>
          </a:xfrm>
          <a:prstGeom prst="roundRect">
            <a:avLst>
              <a:gd name="adj" fmla="val 39149"/>
            </a:avLst>
          </a:prstGeom>
          <a:solidFill>
            <a:srgbClr val="FFA3C8"/>
          </a:solidFill>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667" dirty="0">
                <a:latin typeface="Verdana" pitchFamily="34" charset="0"/>
                <a:ea typeface="Verdana" pitchFamily="34" charset="0"/>
                <a:cs typeface="Verdana" pitchFamily="34" charset="0"/>
              </a:rPr>
              <a:t>Master</a:t>
            </a:r>
            <a:endParaRPr lang="zh-CN" altLang="en-US" sz="1667" dirty="0">
              <a:latin typeface="Verdana" pitchFamily="34" charset="0"/>
              <a:ea typeface="Verdana" pitchFamily="34" charset="0"/>
              <a:cs typeface="Verdana" pitchFamily="34" charset="0"/>
            </a:endParaRPr>
          </a:p>
        </p:txBody>
      </p:sp>
      <p:cxnSp>
        <p:nvCxnSpPr>
          <p:cNvPr id="9" name="Straight Arrow Connector 15">
            <a:extLst>
              <a:ext uri="{FF2B5EF4-FFF2-40B4-BE49-F238E27FC236}">
                <a16:creationId xmlns:a16="http://schemas.microsoft.com/office/drawing/2014/main" id="{97B98E0D-CEC7-C249-A517-676E11DE1555}"/>
              </a:ext>
            </a:extLst>
          </p:cNvPr>
          <p:cNvCxnSpPr>
            <a:stCxn id="7" idx="6"/>
            <a:endCxn id="8" idx="1"/>
          </p:cNvCxnSpPr>
          <p:nvPr/>
        </p:nvCxnSpPr>
        <p:spPr>
          <a:xfrm>
            <a:off x="3117738" y="4351946"/>
            <a:ext cx="1016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6">
            <a:extLst>
              <a:ext uri="{FF2B5EF4-FFF2-40B4-BE49-F238E27FC236}">
                <a16:creationId xmlns:a16="http://schemas.microsoft.com/office/drawing/2014/main" id="{5B776D69-DEAB-114F-A0D4-9AE5CA14FC5D}"/>
              </a:ext>
            </a:extLst>
          </p:cNvPr>
          <p:cNvCxnSpPr>
            <a:cxnSpLocks/>
            <a:stCxn id="7" idx="4"/>
            <a:endCxn id="5" idx="0"/>
          </p:cNvCxnSpPr>
          <p:nvPr/>
        </p:nvCxnSpPr>
        <p:spPr>
          <a:xfrm>
            <a:off x="2704988" y="4637696"/>
            <a:ext cx="15788" cy="23067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7">
            <a:extLst>
              <a:ext uri="{FF2B5EF4-FFF2-40B4-BE49-F238E27FC236}">
                <a16:creationId xmlns:a16="http://schemas.microsoft.com/office/drawing/2014/main" id="{C9965626-20BA-3244-835E-D37C625E7FAC}"/>
              </a:ext>
            </a:extLst>
          </p:cNvPr>
          <p:cNvCxnSpPr>
            <a:stCxn id="7" idx="5"/>
          </p:cNvCxnSpPr>
          <p:nvPr/>
        </p:nvCxnSpPr>
        <p:spPr>
          <a:xfrm>
            <a:off x="2996847" y="4554002"/>
            <a:ext cx="373293" cy="2550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8">
            <a:extLst>
              <a:ext uri="{FF2B5EF4-FFF2-40B4-BE49-F238E27FC236}">
                <a16:creationId xmlns:a16="http://schemas.microsoft.com/office/drawing/2014/main" id="{A72F9E31-5EC3-6148-ADFA-72AD44EA1BB3}"/>
              </a:ext>
            </a:extLst>
          </p:cNvPr>
          <p:cNvSpPr/>
          <p:nvPr/>
        </p:nvSpPr>
        <p:spPr>
          <a:xfrm>
            <a:off x="3117738" y="4066196"/>
            <a:ext cx="1027845"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remote </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fork</a:t>
            </a:r>
            <a:endParaRPr lang="zh-CN" altLang="en-US" sz="1667" dirty="0"/>
          </a:p>
        </p:txBody>
      </p:sp>
      <p:sp>
        <p:nvSpPr>
          <p:cNvPr id="13" name="Rounded Rectangle 19">
            <a:extLst>
              <a:ext uri="{FF2B5EF4-FFF2-40B4-BE49-F238E27FC236}">
                <a16:creationId xmlns:a16="http://schemas.microsoft.com/office/drawing/2014/main" id="{C12C01C9-0D46-8E4E-ADF2-629F35AF5599}"/>
              </a:ext>
            </a:extLst>
          </p:cNvPr>
          <p:cNvSpPr/>
          <p:nvPr/>
        </p:nvSpPr>
        <p:spPr>
          <a:xfrm>
            <a:off x="3625738" y="485605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4" name="Rounded Rectangle 20">
            <a:extLst>
              <a:ext uri="{FF2B5EF4-FFF2-40B4-BE49-F238E27FC236}">
                <a16:creationId xmlns:a16="http://schemas.microsoft.com/office/drawing/2014/main" id="{89EFC111-E8D2-AB47-8A03-179FA4AE857C}"/>
              </a:ext>
            </a:extLst>
          </p:cNvPr>
          <p:cNvSpPr/>
          <p:nvPr/>
        </p:nvSpPr>
        <p:spPr>
          <a:xfrm>
            <a:off x="6372200" y="4856058"/>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5" name="Rectangle 26">
            <a:extLst>
              <a:ext uri="{FF2B5EF4-FFF2-40B4-BE49-F238E27FC236}">
                <a16:creationId xmlns:a16="http://schemas.microsoft.com/office/drawing/2014/main" id="{B692C92E-0785-7C40-838F-6449A70BFC90}"/>
              </a:ext>
            </a:extLst>
          </p:cNvPr>
          <p:cNvSpPr/>
          <p:nvPr/>
        </p:nvSpPr>
        <p:spPr>
          <a:xfrm>
            <a:off x="3244738" y="4570476"/>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6" name="Rectangle 27">
            <a:extLst>
              <a:ext uri="{FF2B5EF4-FFF2-40B4-BE49-F238E27FC236}">
                <a16:creationId xmlns:a16="http://schemas.microsoft.com/office/drawing/2014/main" id="{21E07BF5-74C0-2E40-8251-4602383FD3D4}"/>
              </a:ext>
            </a:extLst>
          </p:cNvPr>
          <p:cNvSpPr/>
          <p:nvPr/>
        </p:nvSpPr>
        <p:spPr>
          <a:xfrm>
            <a:off x="3126496" y="4856059"/>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7" name="Rectangle 28">
            <a:extLst>
              <a:ext uri="{FF2B5EF4-FFF2-40B4-BE49-F238E27FC236}">
                <a16:creationId xmlns:a16="http://schemas.microsoft.com/office/drawing/2014/main" id="{4BE07392-DB52-1942-92AD-DD9C808D5B67}"/>
              </a:ext>
            </a:extLst>
          </p:cNvPr>
          <p:cNvSpPr/>
          <p:nvPr/>
        </p:nvSpPr>
        <p:spPr>
          <a:xfrm>
            <a:off x="5975238" y="4856059"/>
            <a:ext cx="39696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898300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581348-3C42-8B4D-98B4-B2B60981E862}"/>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D0DBAD0E-3B4D-AB4A-B769-AE1CC87EF2AF}"/>
              </a:ext>
            </a:extLst>
          </p:cNvPr>
          <p:cNvSpPr>
            <a:spLocks noGrp="1"/>
          </p:cNvSpPr>
          <p:nvPr>
            <p:ph idx="1"/>
          </p:nvPr>
        </p:nvSpPr>
        <p:spPr/>
        <p:txBody>
          <a:bodyPr/>
          <a:lstStyle/>
          <a:p>
            <a:r>
              <a:rPr kumimoji="1" lang="en-US" altLang="zh-CN" dirty="0">
                <a:solidFill>
                  <a:srgbClr val="C00000"/>
                </a:solidFill>
              </a:rPr>
              <a:t>Step3</a:t>
            </a:r>
            <a:r>
              <a:rPr kumimoji="1" lang="en-US" altLang="zh-CN" b="0" dirty="0"/>
              <a:t>: map task</a:t>
            </a:r>
          </a:p>
          <a:p>
            <a:pPr lvl="1"/>
            <a:r>
              <a:rPr kumimoji="1" lang="en-US" altLang="zh-CN" dirty="0"/>
              <a:t>Reads contents of the input </a:t>
            </a:r>
            <a:r>
              <a:rPr kumimoji="1" lang="en-US" altLang="zh-CN" b="1" dirty="0">
                <a:solidFill>
                  <a:srgbClr val="C00000"/>
                </a:solidFill>
              </a:rPr>
              <a:t>shard</a:t>
            </a:r>
            <a:r>
              <a:rPr kumimoji="1" lang="en-US" altLang="zh-CN" dirty="0"/>
              <a:t> assigned to it</a:t>
            </a:r>
          </a:p>
          <a:p>
            <a:pPr lvl="1"/>
            <a:r>
              <a:rPr kumimoji="1" lang="en-US" altLang="zh-CN" dirty="0"/>
              <a:t>Parses </a:t>
            </a:r>
            <a:r>
              <a:rPr kumimoji="1" lang="en-US" altLang="zh-CN" b="1" dirty="0">
                <a:solidFill>
                  <a:srgbClr val="C00000"/>
                </a:solidFill>
              </a:rPr>
              <a:t>key/value</a:t>
            </a:r>
            <a:r>
              <a:rPr kumimoji="1" lang="en-US" altLang="zh-CN" dirty="0"/>
              <a:t> pairs out of the input data</a:t>
            </a:r>
          </a:p>
          <a:p>
            <a:pPr lvl="1"/>
            <a:r>
              <a:rPr kumimoji="1" lang="en-US" altLang="zh-CN" dirty="0"/>
              <a:t>Passes each pair to a user-defined </a:t>
            </a:r>
            <a:r>
              <a:rPr kumimoji="1" lang="en-US" altLang="zh-CN" b="1" dirty="0">
                <a:solidFill>
                  <a:srgbClr val="C00000"/>
                </a:solidFill>
                <a:latin typeface="Courier New" panose="02070309020205020404" pitchFamily="49" charset="0"/>
                <a:cs typeface="Courier New" panose="02070309020205020404" pitchFamily="49" charset="0"/>
              </a:rPr>
              <a:t>Map</a:t>
            </a:r>
            <a:r>
              <a:rPr kumimoji="1" lang="en-US" altLang="zh-CN" dirty="0"/>
              <a:t> function</a:t>
            </a:r>
          </a:p>
          <a:p>
            <a:pPr lvl="2"/>
            <a:r>
              <a:rPr kumimoji="1" lang="en-US" altLang="zh-CN" sz="1800" dirty="0"/>
              <a:t>Produces </a:t>
            </a:r>
            <a:r>
              <a:rPr kumimoji="1" lang="en-US" altLang="zh-CN" sz="1800" b="1" dirty="0">
                <a:solidFill>
                  <a:srgbClr val="C00000"/>
                </a:solidFill>
              </a:rPr>
              <a:t>intermediate</a:t>
            </a:r>
            <a:r>
              <a:rPr kumimoji="1" lang="en-US" altLang="zh-CN" sz="1800" dirty="0"/>
              <a:t> key/value pairs</a:t>
            </a:r>
          </a:p>
          <a:p>
            <a:pPr lvl="2"/>
            <a:r>
              <a:rPr kumimoji="1" lang="en-US" altLang="zh-CN" sz="1800" dirty="0"/>
              <a:t>These are buffered in </a:t>
            </a:r>
            <a:r>
              <a:rPr kumimoji="1" lang="en-US" altLang="zh-CN" sz="1800" b="1" dirty="0">
                <a:solidFill>
                  <a:srgbClr val="C00000"/>
                </a:solidFill>
              </a:rPr>
              <a:t>memory</a:t>
            </a:r>
          </a:p>
        </p:txBody>
      </p:sp>
      <p:sp>
        <p:nvSpPr>
          <p:cNvPr id="4" name="灯片编号占位符 3">
            <a:extLst>
              <a:ext uri="{FF2B5EF4-FFF2-40B4-BE49-F238E27FC236}">
                <a16:creationId xmlns:a16="http://schemas.microsoft.com/office/drawing/2014/main" id="{1958680B-7AB5-2F4B-8E31-A2331B93AFB7}"/>
              </a:ext>
            </a:extLst>
          </p:cNvPr>
          <p:cNvSpPr>
            <a:spLocks noGrp="1"/>
          </p:cNvSpPr>
          <p:nvPr>
            <p:ph type="sldNum" sz="quarter" idx="12"/>
          </p:nvPr>
        </p:nvSpPr>
        <p:spPr/>
        <p:txBody>
          <a:bodyPr/>
          <a:lstStyle/>
          <a:p>
            <a:fld id="{ADE361C3-C043-4A6E-BDCE-8DA1E7D90A3B}" type="slidenum">
              <a:rPr lang="zh-CN" altLang="en-US" smtClean="0"/>
              <a:t>66</a:t>
            </a:fld>
            <a:endParaRPr lang="zh-CN" altLang="en-US"/>
          </a:p>
        </p:txBody>
      </p:sp>
      <p:sp>
        <p:nvSpPr>
          <p:cNvPr id="5" name="Rounded Rectangle 40">
            <a:extLst>
              <a:ext uri="{FF2B5EF4-FFF2-40B4-BE49-F238E27FC236}">
                <a16:creationId xmlns:a16="http://schemas.microsoft.com/office/drawing/2014/main" id="{F32A7AA1-200E-7A4E-AA35-778588B2A31A}"/>
              </a:ext>
            </a:extLst>
          </p:cNvPr>
          <p:cNvSpPr/>
          <p:nvPr/>
        </p:nvSpPr>
        <p:spPr>
          <a:xfrm>
            <a:off x="3810000" y="442200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6" name="Straight Arrow Connector 41">
            <a:extLst>
              <a:ext uri="{FF2B5EF4-FFF2-40B4-BE49-F238E27FC236}">
                <a16:creationId xmlns:a16="http://schemas.microsoft.com/office/drawing/2014/main" id="{387887AF-30D3-F747-BD59-28B33C900439}"/>
              </a:ext>
            </a:extLst>
          </p:cNvPr>
          <p:cNvCxnSpPr>
            <a:stCxn id="8" idx="3"/>
            <a:endCxn id="5" idx="1"/>
          </p:cNvCxnSpPr>
          <p:nvPr/>
        </p:nvCxnSpPr>
        <p:spPr>
          <a:xfrm>
            <a:off x="2861880" y="4655754"/>
            <a:ext cx="94812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42">
            <a:extLst>
              <a:ext uri="{FF2B5EF4-FFF2-40B4-BE49-F238E27FC236}">
                <a16:creationId xmlns:a16="http://schemas.microsoft.com/office/drawing/2014/main" id="{9B1FE7FD-DD59-5A44-9F28-AB67EA47621D}"/>
              </a:ext>
            </a:extLst>
          </p:cNvPr>
          <p:cNvSpPr/>
          <p:nvPr/>
        </p:nvSpPr>
        <p:spPr>
          <a:xfrm>
            <a:off x="2921000" y="4370004"/>
            <a:ext cx="663964" cy="348878"/>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8" name="Rectangle 43">
            <a:extLst>
              <a:ext uri="{FF2B5EF4-FFF2-40B4-BE49-F238E27FC236}">
                <a16:creationId xmlns:a16="http://schemas.microsoft.com/office/drawing/2014/main" id="{7F2C9721-4155-3844-B869-60A748FD7660}"/>
              </a:ext>
            </a:extLst>
          </p:cNvPr>
          <p:cNvSpPr/>
          <p:nvPr/>
        </p:nvSpPr>
        <p:spPr>
          <a:xfrm>
            <a:off x="1714501" y="4497004"/>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Tree>
    <p:extLst>
      <p:ext uri="{BB962C8B-B14F-4D97-AF65-F5344CB8AC3E}">
        <p14:creationId xmlns:p14="http://schemas.microsoft.com/office/powerpoint/2010/main" val="14796202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C8DF11-4EB3-1245-BC2E-CAA5DD048F14}"/>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26F871A7-C713-F541-B12E-59DD6AF34EB2}"/>
              </a:ext>
            </a:extLst>
          </p:cNvPr>
          <p:cNvSpPr>
            <a:spLocks noGrp="1"/>
          </p:cNvSpPr>
          <p:nvPr>
            <p:ph idx="1"/>
          </p:nvPr>
        </p:nvSpPr>
        <p:spPr/>
        <p:txBody>
          <a:bodyPr/>
          <a:lstStyle/>
          <a:p>
            <a:r>
              <a:rPr kumimoji="1" lang="en-US" altLang="zh-CN" dirty="0">
                <a:solidFill>
                  <a:srgbClr val="C00000"/>
                </a:solidFill>
              </a:rPr>
              <a:t>Step4</a:t>
            </a:r>
            <a:r>
              <a:rPr kumimoji="1" lang="en-US" altLang="zh-CN" b="0" dirty="0"/>
              <a:t>: create intermediate files</a:t>
            </a:r>
          </a:p>
          <a:p>
            <a:pPr lvl="1"/>
            <a:r>
              <a:rPr kumimoji="1" lang="en-US" altLang="zh-CN" dirty="0"/>
              <a:t>Intermediate k/v pairs buffered in </a:t>
            </a:r>
            <a:r>
              <a:rPr kumimoji="1" lang="en-US" altLang="zh-CN" b="1" dirty="0">
                <a:solidFill>
                  <a:srgbClr val="C00000"/>
                </a:solidFill>
              </a:rPr>
              <a:t>memory</a:t>
            </a:r>
            <a:r>
              <a:rPr kumimoji="1" lang="en-US" altLang="zh-CN" dirty="0"/>
              <a:t> and periodically written to the </a:t>
            </a:r>
            <a:r>
              <a:rPr kumimoji="1" lang="en-US" altLang="zh-CN" b="1" dirty="0">
                <a:solidFill>
                  <a:srgbClr val="C00000"/>
                </a:solidFill>
              </a:rPr>
              <a:t>local disk</a:t>
            </a:r>
          </a:p>
          <a:p>
            <a:pPr lvl="2"/>
            <a:r>
              <a:rPr kumimoji="1" lang="en-US" altLang="zh-CN" sz="1800" dirty="0"/>
              <a:t>Partitioned into </a:t>
            </a:r>
            <a:r>
              <a:rPr kumimoji="1" lang="en-US" altLang="zh-CN" sz="1800" b="1" dirty="0">
                <a:solidFill>
                  <a:srgbClr val="C00000"/>
                </a:solidFill>
              </a:rPr>
              <a:t>R</a:t>
            </a:r>
            <a:r>
              <a:rPr kumimoji="1" lang="en-US" altLang="zh-CN" sz="1800" dirty="0"/>
              <a:t> regions by a </a:t>
            </a:r>
            <a:r>
              <a:rPr kumimoji="1" lang="en-US" altLang="zh-CN" sz="1800" dirty="0">
                <a:latin typeface="Courier New" panose="02070309020205020404" pitchFamily="49" charset="0"/>
                <a:cs typeface="Courier New" panose="02070309020205020404" pitchFamily="49" charset="0"/>
              </a:rPr>
              <a:t>Partition</a:t>
            </a:r>
            <a:r>
              <a:rPr kumimoji="1" lang="en-US" altLang="zh-CN" sz="1800" dirty="0"/>
              <a:t> function</a:t>
            </a:r>
          </a:p>
          <a:p>
            <a:pPr lvl="2"/>
            <a:r>
              <a:rPr kumimoji="1" lang="en-US" altLang="zh-CN" sz="1800" dirty="0">
                <a:solidFill>
                  <a:schemeClr val="tx1"/>
                </a:solidFill>
              </a:rPr>
              <a:t>Default function: hash(key) mod R</a:t>
            </a:r>
          </a:p>
          <a:p>
            <a:pPr lvl="2"/>
            <a:endParaRPr kumimoji="1" lang="en-US" altLang="zh-CN" dirty="0"/>
          </a:p>
        </p:txBody>
      </p:sp>
      <p:sp>
        <p:nvSpPr>
          <p:cNvPr id="4" name="灯片编号占位符 3">
            <a:extLst>
              <a:ext uri="{FF2B5EF4-FFF2-40B4-BE49-F238E27FC236}">
                <a16:creationId xmlns:a16="http://schemas.microsoft.com/office/drawing/2014/main" id="{2C9555AC-FEB8-B148-829C-2B9FA915678D}"/>
              </a:ext>
            </a:extLst>
          </p:cNvPr>
          <p:cNvSpPr>
            <a:spLocks noGrp="1"/>
          </p:cNvSpPr>
          <p:nvPr>
            <p:ph type="sldNum" sz="quarter" idx="12"/>
          </p:nvPr>
        </p:nvSpPr>
        <p:spPr/>
        <p:txBody>
          <a:bodyPr/>
          <a:lstStyle/>
          <a:p>
            <a:fld id="{ADE361C3-C043-4A6E-BDCE-8DA1E7D90A3B}" type="slidenum">
              <a:rPr lang="zh-CN" altLang="en-US" smtClean="0"/>
              <a:t>67</a:t>
            </a:fld>
            <a:endParaRPr lang="zh-CN" altLang="en-US"/>
          </a:p>
        </p:txBody>
      </p:sp>
      <p:sp>
        <p:nvSpPr>
          <p:cNvPr id="5" name="Rounded Rectangle 7">
            <a:extLst>
              <a:ext uri="{FF2B5EF4-FFF2-40B4-BE49-F238E27FC236}">
                <a16:creationId xmlns:a16="http://schemas.microsoft.com/office/drawing/2014/main" id="{D6020812-1BB0-D040-90C9-60601D03D581}"/>
              </a:ext>
            </a:extLst>
          </p:cNvPr>
          <p:cNvSpPr/>
          <p:nvPr/>
        </p:nvSpPr>
        <p:spPr>
          <a:xfrm>
            <a:off x="3810000" y="442200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6" name="Straight Arrow Connector 8">
            <a:extLst>
              <a:ext uri="{FF2B5EF4-FFF2-40B4-BE49-F238E27FC236}">
                <a16:creationId xmlns:a16="http://schemas.microsoft.com/office/drawing/2014/main" id="{D31F5704-74B4-AA4C-9C38-8FF79F350105}"/>
              </a:ext>
            </a:extLst>
          </p:cNvPr>
          <p:cNvCxnSpPr>
            <a:stCxn id="8" idx="3"/>
            <a:endCxn id="5" idx="1"/>
          </p:cNvCxnSpPr>
          <p:nvPr/>
        </p:nvCxnSpPr>
        <p:spPr>
          <a:xfrm>
            <a:off x="2861880" y="4655754"/>
            <a:ext cx="94812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9">
            <a:extLst>
              <a:ext uri="{FF2B5EF4-FFF2-40B4-BE49-F238E27FC236}">
                <a16:creationId xmlns:a16="http://schemas.microsoft.com/office/drawing/2014/main" id="{B9680E8B-C8E9-784F-B280-04F2E60B725A}"/>
              </a:ext>
            </a:extLst>
          </p:cNvPr>
          <p:cNvSpPr/>
          <p:nvPr/>
        </p:nvSpPr>
        <p:spPr>
          <a:xfrm>
            <a:off x="2921000" y="4370004"/>
            <a:ext cx="663964" cy="348878"/>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8" name="Rectangle 10">
            <a:extLst>
              <a:ext uri="{FF2B5EF4-FFF2-40B4-BE49-F238E27FC236}">
                <a16:creationId xmlns:a16="http://schemas.microsoft.com/office/drawing/2014/main" id="{F08E7C7D-3B13-A947-B9CE-FD7B53E33B9B}"/>
              </a:ext>
            </a:extLst>
          </p:cNvPr>
          <p:cNvSpPr/>
          <p:nvPr/>
        </p:nvSpPr>
        <p:spPr>
          <a:xfrm>
            <a:off x="1714501" y="4497004"/>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
        <p:nvSpPr>
          <p:cNvPr id="9" name="Rectangle 12">
            <a:extLst>
              <a:ext uri="{FF2B5EF4-FFF2-40B4-BE49-F238E27FC236}">
                <a16:creationId xmlns:a16="http://schemas.microsoft.com/office/drawing/2014/main" id="{5118A8ED-5198-5F48-9584-9EF52F17E0EC}"/>
              </a:ext>
            </a:extLst>
          </p:cNvPr>
          <p:cNvSpPr/>
          <p:nvPr/>
        </p:nvSpPr>
        <p:spPr>
          <a:xfrm>
            <a:off x="5651500" y="3968066"/>
            <a:ext cx="2032000" cy="1375377"/>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t" anchorCtr="0"/>
          <a:lstStyle/>
          <a:p>
            <a:pPr algn="ctr"/>
            <a:r>
              <a:rPr lang="en-US" altLang="zh-CN" sz="1667" dirty="0">
                <a:effectLst>
                  <a:outerShdw blurRad="38100" dist="38100" dir="2700000" algn="tl">
                    <a:srgbClr val="000000">
                      <a:alpha val="43137"/>
                    </a:srgbClr>
                  </a:outerShdw>
                </a:effectLst>
                <a:latin typeface="Verdana" pitchFamily="34" charset="0"/>
                <a:ea typeface="Verdana" pitchFamily="34" charset="0"/>
                <a:cs typeface="Verdana" pitchFamily="34" charset="0"/>
              </a:rPr>
              <a:t>Intermediate File</a:t>
            </a:r>
            <a:endParaRPr lang="zh-CN" altLang="en-US" sz="1667" dirty="0">
              <a:effectLst>
                <a:outerShdw blurRad="38100" dist="38100" dir="2700000" algn="tl">
                  <a:srgbClr val="000000">
                    <a:alpha val="43137"/>
                  </a:srgbClr>
                </a:outerShdw>
              </a:effectLst>
              <a:latin typeface="Verdana" pitchFamily="34" charset="0"/>
              <a:cs typeface="Verdana" pitchFamily="34" charset="0"/>
            </a:endParaRPr>
          </a:p>
        </p:txBody>
      </p:sp>
      <p:cxnSp>
        <p:nvCxnSpPr>
          <p:cNvPr id="10" name="Straight Arrow Connector 13">
            <a:extLst>
              <a:ext uri="{FF2B5EF4-FFF2-40B4-BE49-F238E27FC236}">
                <a16:creationId xmlns:a16="http://schemas.microsoft.com/office/drawing/2014/main" id="{623BA8E6-7713-0D4A-8A4C-53E23F5BCD8F}"/>
              </a:ext>
            </a:extLst>
          </p:cNvPr>
          <p:cNvCxnSpPr>
            <a:stCxn id="5" idx="3"/>
            <a:endCxn id="9" idx="1"/>
          </p:cNvCxnSpPr>
          <p:nvPr/>
        </p:nvCxnSpPr>
        <p:spPr>
          <a:xfrm>
            <a:off x="4826000" y="4655754"/>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4">
            <a:extLst>
              <a:ext uri="{FF2B5EF4-FFF2-40B4-BE49-F238E27FC236}">
                <a16:creationId xmlns:a16="http://schemas.microsoft.com/office/drawing/2014/main" id="{4BA81699-4CFC-544B-BC10-7CA0D2E663E8}"/>
              </a:ext>
            </a:extLst>
          </p:cNvPr>
          <p:cNvSpPr/>
          <p:nvPr/>
        </p:nvSpPr>
        <p:spPr>
          <a:xfrm>
            <a:off x="5969000" y="4357824"/>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1</a:t>
            </a:r>
            <a:endParaRPr lang="zh-CN" altLang="en-US" sz="1500" dirty="0">
              <a:latin typeface="Verdana" pitchFamily="34" charset="0"/>
              <a:cs typeface="Verdana" pitchFamily="34" charset="0"/>
            </a:endParaRPr>
          </a:p>
        </p:txBody>
      </p:sp>
      <p:sp>
        <p:nvSpPr>
          <p:cNvPr id="12" name="Rectangle 16">
            <a:extLst>
              <a:ext uri="{FF2B5EF4-FFF2-40B4-BE49-F238E27FC236}">
                <a16:creationId xmlns:a16="http://schemas.microsoft.com/office/drawing/2014/main" id="{6A81A34D-E780-D545-86C0-C34448E2DD06}"/>
              </a:ext>
            </a:extLst>
          </p:cNvPr>
          <p:cNvSpPr/>
          <p:nvPr/>
        </p:nvSpPr>
        <p:spPr>
          <a:xfrm>
            <a:off x="5969000" y="4982697"/>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R</a:t>
            </a:r>
            <a:endParaRPr lang="zh-CN" altLang="en-US" sz="1500" dirty="0">
              <a:latin typeface="Verdana" pitchFamily="34" charset="0"/>
              <a:cs typeface="Verdana" pitchFamily="34" charset="0"/>
            </a:endParaRPr>
          </a:p>
        </p:txBody>
      </p:sp>
      <p:sp>
        <p:nvSpPr>
          <p:cNvPr id="13" name="Rectangle 17">
            <a:extLst>
              <a:ext uri="{FF2B5EF4-FFF2-40B4-BE49-F238E27FC236}">
                <a16:creationId xmlns:a16="http://schemas.microsoft.com/office/drawing/2014/main" id="{C4F64165-B467-C94C-9EF8-26A33717655A}"/>
              </a:ext>
            </a:extLst>
          </p:cNvPr>
          <p:cNvSpPr/>
          <p:nvPr/>
        </p:nvSpPr>
        <p:spPr>
          <a:xfrm>
            <a:off x="5969000" y="4591570"/>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2</a:t>
            </a:r>
            <a:endParaRPr lang="zh-CN" altLang="en-US" sz="1500" dirty="0">
              <a:latin typeface="Verdana" pitchFamily="34" charset="0"/>
              <a:cs typeface="Verdana" pitchFamily="34" charset="0"/>
            </a:endParaRPr>
          </a:p>
        </p:txBody>
      </p:sp>
      <p:sp>
        <p:nvSpPr>
          <p:cNvPr id="14" name="Rounded Rectangle 19">
            <a:extLst>
              <a:ext uri="{FF2B5EF4-FFF2-40B4-BE49-F238E27FC236}">
                <a16:creationId xmlns:a16="http://schemas.microsoft.com/office/drawing/2014/main" id="{125920BD-3BF1-4A49-9F9E-311D5649AA7D}"/>
              </a:ext>
            </a:extLst>
          </p:cNvPr>
          <p:cNvSpPr/>
          <p:nvPr/>
        </p:nvSpPr>
        <p:spPr>
          <a:xfrm>
            <a:off x="3554453" y="3810000"/>
            <a:ext cx="4319547" cy="1714500"/>
          </a:xfrm>
          <a:prstGeom prst="roundRect">
            <a:avLst>
              <a:gd name="adj" fmla="val 9081"/>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15" name="Rectangle 20">
            <a:extLst>
              <a:ext uri="{FF2B5EF4-FFF2-40B4-BE49-F238E27FC236}">
                <a16:creationId xmlns:a16="http://schemas.microsoft.com/office/drawing/2014/main" id="{D453FE89-3574-254C-82C2-178650DC8543}"/>
              </a:ext>
            </a:extLst>
          </p:cNvPr>
          <p:cNvSpPr/>
          <p:nvPr/>
        </p:nvSpPr>
        <p:spPr>
          <a:xfrm>
            <a:off x="4889500" y="4363095"/>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Tree>
    <p:extLst>
      <p:ext uri="{BB962C8B-B14F-4D97-AF65-F5344CB8AC3E}">
        <p14:creationId xmlns:p14="http://schemas.microsoft.com/office/powerpoint/2010/main" val="7346623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F5FE70-CCC6-624B-9450-9F584F496C6F}"/>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037412E4-D100-9F4F-8481-BF542627E54D}"/>
              </a:ext>
            </a:extLst>
          </p:cNvPr>
          <p:cNvSpPr>
            <a:spLocks noGrp="1"/>
          </p:cNvSpPr>
          <p:nvPr>
            <p:ph idx="1"/>
          </p:nvPr>
        </p:nvSpPr>
        <p:spPr>
          <a:xfrm>
            <a:off x="457200" y="1129308"/>
            <a:ext cx="8229600" cy="2258740"/>
          </a:xfrm>
        </p:spPr>
        <p:txBody>
          <a:bodyPr>
            <a:normAutofit lnSpcReduction="10000"/>
          </a:bodyPr>
          <a:lstStyle/>
          <a:p>
            <a:r>
              <a:rPr kumimoji="1" lang="en-US" altLang="zh-CN" dirty="0">
                <a:solidFill>
                  <a:srgbClr val="C00000"/>
                </a:solidFill>
              </a:rPr>
              <a:t>Step5</a:t>
            </a:r>
            <a:r>
              <a:rPr kumimoji="1" lang="en-US" altLang="zh-CN" b="0" dirty="0"/>
              <a:t>: sorting intermediate data</a:t>
            </a:r>
          </a:p>
          <a:p>
            <a:pPr lvl="1"/>
            <a:r>
              <a:rPr kumimoji="1" lang="en-US" altLang="zh-CN" dirty="0"/>
              <a:t>Notified by master about the location of intermediate files for its partition</a:t>
            </a:r>
          </a:p>
          <a:p>
            <a:pPr lvl="1"/>
            <a:r>
              <a:rPr kumimoji="1" lang="en-US" altLang="zh-CN" dirty="0"/>
              <a:t>Uses </a:t>
            </a:r>
            <a:r>
              <a:rPr kumimoji="1" lang="en-US" altLang="zh-CN" b="1" dirty="0">
                <a:solidFill>
                  <a:srgbClr val="C00000"/>
                </a:solidFill>
              </a:rPr>
              <a:t>RPCs</a:t>
            </a:r>
            <a:r>
              <a:rPr kumimoji="1" lang="en-US" altLang="zh-CN" dirty="0"/>
              <a:t> to read the data from the local disks of map workers</a:t>
            </a:r>
          </a:p>
          <a:p>
            <a:pPr lvl="1"/>
            <a:r>
              <a:rPr kumimoji="1" lang="en-US" altLang="zh-CN" b="1" dirty="0">
                <a:solidFill>
                  <a:srgbClr val="C00000"/>
                </a:solidFill>
              </a:rPr>
              <a:t>Sort</a:t>
            </a:r>
            <a:r>
              <a:rPr kumimoji="1" lang="en-US" altLang="zh-CN" dirty="0">
                <a:solidFill>
                  <a:schemeClr val="tx1"/>
                </a:solidFill>
              </a:rPr>
              <a:t> keys from different intermediate files (like a merge sort)</a:t>
            </a:r>
          </a:p>
          <a:p>
            <a:pPr marL="74250" lvl="1" indent="0">
              <a:buNone/>
            </a:pPr>
            <a:r>
              <a:rPr kumimoji="1" lang="en-US" altLang="zh-CN" dirty="0"/>
              <a:t>    =&gt; All occurrences of the same key are </a:t>
            </a:r>
            <a:r>
              <a:rPr kumimoji="1" lang="en-US" altLang="zh-CN" b="1" dirty="0">
                <a:solidFill>
                  <a:srgbClr val="C00000"/>
                </a:solidFill>
              </a:rPr>
              <a:t>grouped</a:t>
            </a:r>
          </a:p>
          <a:p>
            <a:pPr marL="74250" lvl="1" indent="0">
              <a:buNone/>
            </a:pPr>
            <a:r>
              <a:rPr kumimoji="1" lang="en-US" altLang="zh-CN" dirty="0">
                <a:solidFill>
                  <a:schemeClr val="tx1"/>
                </a:solidFill>
              </a:rPr>
              <a:t>   Note: both mapper and reducer needs to do the sort </a:t>
            </a:r>
          </a:p>
        </p:txBody>
      </p:sp>
      <p:sp>
        <p:nvSpPr>
          <p:cNvPr id="4" name="灯片编号占位符 3">
            <a:extLst>
              <a:ext uri="{FF2B5EF4-FFF2-40B4-BE49-F238E27FC236}">
                <a16:creationId xmlns:a16="http://schemas.microsoft.com/office/drawing/2014/main" id="{AB246EE0-1FB2-694C-8304-27F967E78722}"/>
              </a:ext>
            </a:extLst>
          </p:cNvPr>
          <p:cNvSpPr>
            <a:spLocks noGrp="1"/>
          </p:cNvSpPr>
          <p:nvPr>
            <p:ph type="sldNum" sz="quarter" idx="12"/>
          </p:nvPr>
        </p:nvSpPr>
        <p:spPr/>
        <p:txBody>
          <a:bodyPr/>
          <a:lstStyle/>
          <a:p>
            <a:fld id="{ADE361C3-C043-4A6E-BDCE-8DA1E7D90A3B}" type="slidenum">
              <a:rPr lang="zh-CN" altLang="en-US" smtClean="0"/>
              <a:t>68</a:t>
            </a:fld>
            <a:endParaRPr lang="zh-CN" altLang="en-US"/>
          </a:p>
        </p:txBody>
      </p:sp>
      <p:sp>
        <p:nvSpPr>
          <p:cNvPr id="5" name="Rectangle 15">
            <a:extLst>
              <a:ext uri="{FF2B5EF4-FFF2-40B4-BE49-F238E27FC236}">
                <a16:creationId xmlns:a16="http://schemas.microsoft.com/office/drawing/2014/main" id="{619EC173-C04D-7841-B117-5A6F08D5CE44}"/>
              </a:ext>
            </a:extLst>
          </p:cNvPr>
          <p:cNvSpPr/>
          <p:nvPr/>
        </p:nvSpPr>
        <p:spPr>
          <a:xfrm>
            <a:off x="3298056" y="3816994"/>
            <a:ext cx="1985516"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6" name="Straight Arrow Connector 18">
            <a:extLst>
              <a:ext uri="{FF2B5EF4-FFF2-40B4-BE49-F238E27FC236}">
                <a16:creationId xmlns:a16="http://schemas.microsoft.com/office/drawing/2014/main" id="{1E93440A-FEAB-9C40-9900-4B7EE0768C38}"/>
              </a:ext>
            </a:extLst>
          </p:cNvPr>
          <p:cNvCxnSpPr/>
          <p:nvPr/>
        </p:nvCxnSpPr>
        <p:spPr>
          <a:xfrm>
            <a:off x="2450356" y="4051834"/>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21">
            <a:extLst>
              <a:ext uri="{FF2B5EF4-FFF2-40B4-BE49-F238E27FC236}">
                <a16:creationId xmlns:a16="http://schemas.microsoft.com/office/drawing/2014/main" id="{DA650699-E0DD-8245-BC09-CB854FF523C2}"/>
              </a:ext>
            </a:extLst>
          </p:cNvPr>
          <p:cNvSpPr/>
          <p:nvPr/>
        </p:nvSpPr>
        <p:spPr>
          <a:xfrm>
            <a:off x="1475656" y="381808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8" name="Rounded Rectangle 22">
            <a:extLst>
              <a:ext uri="{FF2B5EF4-FFF2-40B4-BE49-F238E27FC236}">
                <a16:creationId xmlns:a16="http://schemas.microsoft.com/office/drawing/2014/main" id="{F0BE5E55-3390-FA44-B49E-D89117F4FDA2}"/>
              </a:ext>
            </a:extLst>
          </p:cNvPr>
          <p:cNvSpPr/>
          <p:nvPr/>
        </p:nvSpPr>
        <p:spPr>
          <a:xfrm>
            <a:off x="1331640" y="3670834"/>
            <a:ext cx="4142432"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9" name="Rectangle 23">
            <a:extLst>
              <a:ext uri="{FF2B5EF4-FFF2-40B4-BE49-F238E27FC236}">
                <a16:creationId xmlns:a16="http://schemas.microsoft.com/office/drawing/2014/main" id="{A22B23F4-2AC1-124A-881A-6429A692BB38}"/>
              </a:ext>
            </a:extLst>
          </p:cNvPr>
          <p:cNvSpPr/>
          <p:nvPr/>
        </p:nvSpPr>
        <p:spPr>
          <a:xfrm>
            <a:off x="3296311" y="4725700"/>
            <a:ext cx="1987262"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10" name="Straight Arrow Connector 24">
            <a:extLst>
              <a:ext uri="{FF2B5EF4-FFF2-40B4-BE49-F238E27FC236}">
                <a16:creationId xmlns:a16="http://schemas.microsoft.com/office/drawing/2014/main" id="{E98D2088-5762-6943-AFD0-2D59B8961A3D}"/>
              </a:ext>
            </a:extLst>
          </p:cNvPr>
          <p:cNvCxnSpPr/>
          <p:nvPr/>
        </p:nvCxnSpPr>
        <p:spPr>
          <a:xfrm>
            <a:off x="2450356" y="4960540"/>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ounded Rectangle 25">
            <a:extLst>
              <a:ext uri="{FF2B5EF4-FFF2-40B4-BE49-F238E27FC236}">
                <a16:creationId xmlns:a16="http://schemas.microsoft.com/office/drawing/2014/main" id="{FF9B893D-84A3-624D-826A-33E871470D73}"/>
              </a:ext>
            </a:extLst>
          </p:cNvPr>
          <p:cNvSpPr/>
          <p:nvPr/>
        </p:nvSpPr>
        <p:spPr>
          <a:xfrm>
            <a:off x="1475656" y="472679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2" name="Rounded Rectangle 26">
            <a:extLst>
              <a:ext uri="{FF2B5EF4-FFF2-40B4-BE49-F238E27FC236}">
                <a16:creationId xmlns:a16="http://schemas.microsoft.com/office/drawing/2014/main" id="{3C7543F1-79D3-B64F-A9EB-3A683C16917A}"/>
              </a:ext>
            </a:extLst>
          </p:cNvPr>
          <p:cNvSpPr/>
          <p:nvPr/>
        </p:nvSpPr>
        <p:spPr>
          <a:xfrm>
            <a:off x="1331640" y="4579540"/>
            <a:ext cx="4142432"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13" name="Rounded Rectangle 27">
            <a:extLst>
              <a:ext uri="{FF2B5EF4-FFF2-40B4-BE49-F238E27FC236}">
                <a16:creationId xmlns:a16="http://schemas.microsoft.com/office/drawing/2014/main" id="{76320F47-603C-3444-925D-2DF15146AD7D}"/>
              </a:ext>
            </a:extLst>
          </p:cNvPr>
          <p:cNvSpPr/>
          <p:nvPr/>
        </p:nvSpPr>
        <p:spPr>
          <a:xfrm>
            <a:off x="6680572" y="4725700"/>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14" name="Straight Arrow Connector 29">
            <a:extLst>
              <a:ext uri="{FF2B5EF4-FFF2-40B4-BE49-F238E27FC236}">
                <a16:creationId xmlns:a16="http://schemas.microsoft.com/office/drawing/2014/main" id="{A09E2F4A-D7CE-4D44-9477-606947FC443F}"/>
              </a:ext>
            </a:extLst>
          </p:cNvPr>
          <p:cNvCxnSpPr/>
          <p:nvPr/>
        </p:nvCxnSpPr>
        <p:spPr>
          <a:xfrm>
            <a:off x="5283572" y="3944540"/>
            <a:ext cx="1397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30">
            <a:extLst>
              <a:ext uri="{FF2B5EF4-FFF2-40B4-BE49-F238E27FC236}">
                <a16:creationId xmlns:a16="http://schemas.microsoft.com/office/drawing/2014/main" id="{E9D704EA-734C-EC49-9BF2-8E2361B5C134}"/>
              </a:ext>
            </a:extLst>
          </p:cNvPr>
          <p:cNvCxnSpPr/>
          <p:nvPr/>
        </p:nvCxnSpPr>
        <p:spPr>
          <a:xfrm>
            <a:off x="5283572" y="5087541"/>
            <a:ext cx="1397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32">
            <a:extLst>
              <a:ext uri="{FF2B5EF4-FFF2-40B4-BE49-F238E27FC236}">
                <a16:creationId xmlns:a16="http://schemas.microsoft.com/office/drawing/2014/main" id="{0EF09924-7392-B84F-AA47-334CE3FFFBE0}"/>
              </a:ext>
            </a:extLst>
          </p:cNvPr>
          <p:cNvSpPr/>
          <p:nvPr/>
        </p:nvSpPr>
        <p:spPr>
          <a:xfrm>
            <a:off x="6680572" y="3819182"/>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17" name="Straight Arrow Connector 35">
            <a:extLst>
              <a:ext uri="{FF2B5EF4-FFF2-40B4-BE49-F238E27FC236}">
                <a16:creationId xmlns:a16="http://schemas.microsoft.com/office/drawing/2014/main" id="{D5BF68E9-5BDD-EE4B-AE77-0F2B818A571C}"/>
              </a:ext>
            </a:extLst>
          </p:cNvPr>
          <p:cNvCxnSpPr>
            <a:cxnSpLocks/>
            <a:stCxn id="9" idx="3"/>
            <a:endCxn id="16" idx="1"/>
          </p:cNvCxnSpPr>
          <p:nvPr/>
        </p:nvCxnSpPr>
        <p:spPr>
          <a:xfrm flipV="1">
            <a:off x="5283573" y="4052928"/>
            <a:ext cx="1396999" cy="907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39">
            <a:extLst>
              <a:ext uri="{FF2B5EF4-FFF2-40B4-BE49-F238E27FC236}">
                <a16:creationId xmlns:a16="http://schemas.microsoft.com/office/drawing/2014/main" id="{D270705C-A81E-5844-849A-F2F584968AE8}"/>
              </a:ext>
            </a:extLst>
          </p:cNvPr>
          <p:cNvCxnSpPr>
            <a:cxnSpLocks/>
            <a:stCxn id="5" idx="3"/>
            <a:endCxn id="13" idx="1"/>
          </p:cNvCxnSpPr>
          <p:nvPr/>
        </p:nvCxnSpPr>
        <p:spPr>
          <a:xfrm>
            <a:off x="5283572" y="4051834"/>
            <a:ext cx="1397000" cy="907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43">
            <a:extLst>
              <a:ext uri="{FF2B5EF4-FFF2-40B4-BE49-F238E27FC236}">
                <a16:creationId xmlns:a16="http://schemas.microsoft.com/office/drawing/2014/main" id="{D98C7A2E-8101-574A-A730-F6AF13B8FE32}"/>
              </a:ext>
            </a:extLst>
          </p:cNvPr>
          <p:cNvSpPr/>
          <p:nvPr/>
        </p:nvSpPr>
        <p:spPr>
          <a:xfrm>
            <a:off x="2513856" y="3756882"/>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
        <p:nvSpPr>
          <p:cNvPr id="20" name="Rectangle 44">
            <a:extLst>
              <a:ext uri="{FF2B5EF4-FFF2-40B4-BE49-F238E27FC236}">
                <a16:creationId xmlns:a16="http://schemas.microsoft.com/office/drawing/2014/main" id="{A8A3188F-8582-B349-80B9-2AEB8AF7C7A5}"/>
              </a:ext>
            </a:extLst>
          </p:cNvPr>
          <p:cNvSpPr/>
          <p:nvPr/>
        </p:nvSpPr>
        <p:spPr>
          <a:xfrm>
            <a:off x="2512110" y="4665588"/>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
        <p:nvSpPr>
          <p:cNvPr id="21" name="Rectangle 46">
            <a:extLst>
              <a:ext uri="{FF2B5EF4-FFF2-40B4-BE49-F238E27FC236}">
                <a16:creationId xmlns:a16="http://schemas.microsoft.com/office/drawing/2014/main" id="{CE84F2AB-3740-9F41-8B04-0DB7DD4A7968}"/>
              </a:ext>
            </a:extLst>
          </p:cNvPr>
          <p:cNvSpPr/>
          <p:nvPr/>
        </p:nvSpPr>
        <p:spPr>
          <a:xfrm>
            <a:off x="5553491" y="3649588"/>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22" name="Rectangle 49">
            <a:extLst>
              <a:ext uri="{FF2B5EF4-FFF2-40B4-BE49-F238E27FC236}">
                <a16:creationId xmlns:a16="http://schemas.microsoft.com/office/drawing/2014/main" id="{F8F58B80-CC20-204D-9220-C070C32252FE}"/>
              </a:ext>
            </a:extLst>
          </p:cNvPr>
          <p:cNvSpPr/>
          <p:nvPr/>
        </p:nvSpPr>
        <p:spPr>
          <a:xfrm>
            <a:off x="5553491" y="4770040"/>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Tree>
    <p:extLst>
      <p:ext uri="{BB962C8B-B14F-4D97-AF65-F5344CB8AC3E}">
        <p14:creationId xmlns:p14="http://schemas.microsoft.com/office/powerpoint/2010/main" val="23712159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B1A8FE-75AD-2243-B747-85F06B392E3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60D8AC95-5FEA-0F48-A58F-6A6CA10C95F3}"/>
              </a:ext>
            </a:extLst>
          </p:cNvPr>
          <p:cNvSpPr>
            <a:spLocks noGrp="1"/>
          </p:cNvSpPr>
          <p:nvPr>
            <p:ph idx="1"/>
          </p:nvPr>
        </p:nvSpPr>
        <p:spPr/>
        <p:txBody>
          <a:bodyPr/>
          <a:lstStyle/>
          <a:p>
            <a:r>
              <a:rPr kumimoji="1" lang="en-US" altLang="zh-CN" dirty="0">
                <a:solidFill>
                  <a:srgbClr val="C00000"/>
                </a:solidFill>
              </a:rPr>
              <a:t>Step6</a:t>
            </a:r>
            <a:r>
              <a:rPr kumimoji="1" lang="en-US" altLang="zh-CN" b="0" dirty="0"/>
              <a:t>: reduce task</a:t>
            </a:r>
          </a:p>
          <a:p>
            <a:pPr lvl="1"/>
            <a:r>
              <a:rPr kumimoji="1" lang="en-US" altLang="zh-CN" dirty="0"/>
              <a:t>Groups data with a unique intermediate key</a:t>
            </a:r>
          </a:p>
          <a:p>
            <a:pPr lvl="1"/>
            <a:r>
              <a:rPr kumimoji="1" lang="en-US" altLang="zh-CN" dirty="0"/>
              <a:t>User’s </a:t>
            </a:r>
            <a:r>
              <a:rPr kumimoji="1" lang="en-US" altLang="zh-CN" dirty="0">
                <a:latin typeface="Courier New" panose="02070309020205020404" pitchFamily="49" charset="0"/>
                <a:cs typeface="Courier New" panose="02070309020205020404" pitchFamily="49" charset="0"/>
              </a:rPr>
              <a:t>Reduce</a:t>
            </a:r>
            <a:r>
              <a:rPr kumimoji="1" lang="en-US" altLang="zh-CN" dirty="0"/>
              <a:t> function is given the key and the set of intermediate values for that key</a:t>
            </a:r>
          </a:p>
          <a:p>
            <a:pPr lvl="2"/>
            <a:r>
              <a:rPr lang="en-US" altLang="zh-TW" sz="1800" dirty="0">
                <a:solidFill>
                  <a:prstClr val="black"/>
                </a:solidFill>
                <a:latin typeface="Verdana" pitchFamily="34" charset="0"/>
                <a:ea typeface="Verdana" pitchFamily="34" charset="0"/>
                <a:cs typeface="Verdana" pitchFamily="34" charset="0"/>
              </a:rPr>
              <a:t>&lt;key, (value1, value2, ...)&gt;</a:t>
            </a:r>
          </a:p>
          <a:p>
            <a:pPr lvl="1"/>
            <a:r>
              <a:rPr lang="en-US" altLang="zh-TW" sz="1600" dirty="0">
                <a:solidFill>
                  <a:prstClr val="black"/>
                </a:solidFill>
                <a:latin typeface="Verdana" pitchFamily="34" charset="0"/>
                <a:ea typeface="Verdana" pitchFamily="34" charset="0"/>
                <a:cs typeface="Verdana" pitchFamily="34" charset="0"/>
              </a:rPr>
              <a:t>The output is appended to an output file</a:t>
            </a:r>
          </a:p>
          <a:p>
            <a:pPr lvl="1"/>
            <a:endParaRPr kumimoji="1" lang="zh-CN" altLang="en-US" dirty="0"/>
          </a:p>
        </p:txBody>
      </p:sp>
      <p:sp>
        <p:nvSpPr>
          <p:cNvPr id="4" name="灯片编号占位符 3">
            <a:extLst>
              <a:ext uri="{FF2B5EF4-FFF2-40B4-BE49-F238E27FC236}">
                <a16:creationId xmlns:a16="http://schemas.microsoft.com/office/drawing/2014/main" id="{3BF14750-3357-0049-980A-EA2A0ECC073B}"/>
              </a:ext>
            </a:extLst>
          </p:cNvPr>
          <p:cNvSpPr>
            <a:spLocks noGrp="1"/>
          </p:cNvSpPr>
          <p:nvPr>
            <p:ph type="sldNum" sz="quarter" idx="12"/>
          </p:nvPr>
        </p:nvSpPr>
        <p:spPr/>
        <p:txBody>
          <a:bodyPr/>
          <a:lstStyle/>
          <a:p>
            <a:fld id="{ADE361C3-C043-4A6E-BDCE-8DA1E7D90A3B}" type="slidenum">
              <a:rPr lang="zh-CN" altLang="en-US" smtClean="0"/>
              <a:t>69</a:t>
            </a:fld>
            <a:endParaRPr lang="zh-CN" altLang="en-US"/>
          </a:p>
        </p:txBody>
      </p:sp>
      <p:sp>
        <p:nvSpPr>
          <p:cNvPr id="5" name="Rectangle 28">
            <a:extLst>
              <a:ext uri="{FF2B5EF4-FFF2-40B4-BE49-F238E27FC236}">
                <a16:creationId xmlns:a16="http://schemas.microsoft.com/office/drawing/2014/main" id="{5CF0E070-F9CF-494D-9A7B-D95B93E6D63E}"/>
              </a:ext>
            </a:extLst>
          </p:cNvPr>
          <p:cNvSpPr/>
          <p:nvPr/>
        </p:nvSpPr>
        <p:spPr>
          <a:xfrm>
            <a:off x="2032001" y="3619501"/>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6" name="Straight Arrow Connector 36">
            <a:extLst>
              <a:ext uri="{FF2B5EF4-FFF2-40B4-BE49-F238E27FC236}">
                <a16:creationId xmlns:a16="http://schemas.microsoft.com/office/drawing/2014/main" id="{75690996-8D53-F040-A807-D757B042F978}"/>
              </a:ext>
            </a:extLst>
          </p:cNvPr>
          <p:cNvCxnSpPr>
            <a:stCxn id="5" idx="3"/>
          </p:cNvCxnSpPr>
          <p:nvPr/>
        </p:nvCxnSpPr>
        <p:spPr>
          <a:xfrm>
            <a:off x="3619499" y="3864058"/>
            <a:ext cx="1103587" cy="51442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37">
            <a:extLst>
              <a:ext uri="{FF2B5EF4-FFF2-40B4-BE49-F238E27FC236}">
                <a16:creationId xmlns:a16="http://schemas.microsoft.com/office/drawing/2014/main" id="{2BF6140B-F154-324D-B167-41D741EFF215}"/>
              </a:ext>
            </a:extLst>
          </p:cNvPr>
          <p:cNvCxnSpPr>
            <a:stCxn id="12" idx="3"/>
            <a:endCxn id="9" idx="1"/>
          </p:cNvCxnSpPr>
          <p:nvPr/>
        </p:nvCxnSpPr>
        <p:spPr>
          <a:xfrm>
            <a:off x="3619499" y="4506993"/>
            <a:ext cx="110358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 name="Group 50">
            <a:extLst>
              <a:ext uri="{FF2B5EF4-FFF2-40B4-BE49-F238E27FC236}">
                <a16:creationId xmlns:a16="http://schemas.microsoft.com/office/drawing/2014/main" id="{AAC9E681-6181-CD44-B933-2CDEFAD6B798}"/>
              </a:ext>
            </a:extLst>
          </p:cNvPr>
          <p:cNvGrpSpPr/>
          <p:nvPr/>
        </p:nvGrpSpPr>
        <p:grpSpPr>
          <a:xfrm>
            <a:off x="4723086" y="4217958"/>
            <a:ext cx="2692181" cy="578069"/>
            <a:chOff x="3124200" y="5128395"/>
            <a:chExt cx="3230617" cy="693683"/>
          </a:xfrm>
        </p:grpSpPr>
        <p:sp>
          <p:nvSpPr>
            <p:cNvPr id="9" name="Rounded Rectangle 33">
              <a:extLst>
                <a:ext uri="{FF2B5EF4-FFF2-40B4-BE49-F238E27FC236}">
                  <a16:creationId xmlns:a16="http://schemas.microsoft.com/office/drawing/2014/main" id="{6FC905A7-E883-0D40-B9E8-F3AA141EC3E9}"/>
                </a:ext>
              </a:extLst>
            </p:cNvPr>
            <p:cNvSpPr/>
            <p:nvPr/>
          </p:nvSpPr>
          <p:spPr>
            <a:xfrm>
              <a:off x="3124200" y="5194742"/>
              <a:ext cx="1219200" cy="56099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0" name="Rectangle 34">
              <a:extLst>
                <a:ext uri="{FF2B5EF4-FFF2-40B4-BE49-F238E27FC236}">
                  <a16:creationId xmlns:a16="http://schemas.microsoft.com/office/drawing/2014/main" id="{3B3E89B4-FF38-4C46-B848-ABFE88773449}"/>
                </a:ext>
              </a:extLst>
            </p:cNvPr>
            <p:cNvSpPr/>
            <p:nvPr/>
          </p:nvSpPr>
          <p:spPr>
            <a:xfrm>
              <a:off x="5364217" y="5128395"/>
              <a:ext cx="990600" cy="693683"/>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667" dirty="0">
                  <a:solidFill>
                    <a:schemeClr val="tx1"/>
                  </a:solidFill>
                  <a:latin typeface="Verdana" pitchFamily="34" charset="0"/>
                  <a:ea typeface="Verdana" pitchFamily="34" charset="0"/>
                  <a:cs typeface="Verdana" pitchFamily="34" charset="0"/>
                </a:rPr>
                <a:t>Output</a:t>
              </a:r>
            </a:p>
            <a:p>
              <a:pPr algn="ctr">
                <a:lnSpc>
                  <a:spcPct val="80000"/>
                </a:lnSpc>
              </a:pPr>
              <a:r>
                <a:rPr lang="en-US" altLang="zh-CN" sz="1667" dirty="0">
                  <a:solidFill>
                    <a:schemeClr val="tx1"/>
                  </a:solidFill>
                  <a:latin typeface="Verdana" pitchFamily="34" charset="0"/>
                  <a:ea typeface="Verdana" pitchFamily="34" charset="0"/>
                  <a:cs typeface="Verdana" pitchFamily="34" charset="0"/>
                </a:rPr>
                <a:t>File 1</a:t>
              </a:r>
              <a:endParaRPr lang="zh-CN" altLang="en-US" sz="1667" dirty="0">
                <a:solidFill>
                  <a:schemeClr val="tx1"/>
                </a:solidFill>
                <a:latin typeface="Verdana" pitchFamily="34" charset="0"/>
                <a:cs typeface="Verdana" pitchFamily="34" charset="0"/>
              </a:endParaRPr>
            </a:p>
          </p:txBody>
        </p:sp>
        <p:cxnSp>
          <p:nvCxnSpPr>
            <p:cNvPr id="11" name="Straight Arrow Connector 38">
              <a:extLst>
                <a:ext uri="{FF2B5EF4-FFF2-40B4-BE49-F238E27FC236}">
                  <a16:creationId xmlns:a16="http://schemas.microsoft.com/office/drawing/2014/main" id="{E34EF8C5-402E-9D4E-BA86-DCA79E7C66ED}"/>
                </a:ext>
              </a:extLst>
            </p:cNvPr>
            <p:cNvCxnSpPr>
              <a:stCxn id="9" idx="3"/>
              <a:endCxn id="10" idx="1"/>
            </p:cNvCxnSpPr>
            <p:nvPr/>
          </p:nvCxnSpPr>
          <p:spPr>
            <a:xfrm>
              <a:off x="4343400" y="5475237"/>
              <a:ext cx="102081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2" name="Rectangle 41">
            <a:extLst>
              <a:ext uri="{FF2B5EF4-FFF2-40B4-BE49-F238E27FC236}">
                <a16:creationId xmlns:a16="http://schemas.microsoft.com/office/drawing/2014/main" id="{AC3BA18A-DC3A-B14F-878B-E3B5F86754C5}"/>
              </a:ext>
            </a:extLst>
          </p:cNvPr>
          <p:cNvSpPr/>
          <p:nvPr/>
        </p:nvSpPr>
        <p:spPr>
          <a:xfrm>
            <a:off x="2032001" y="4262436"/>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sp>
        <p:nvSpPr>
          <p:cNvPr id="13" name="Rectangle 42">
            <a:extLst>
              <a:ext uri="{FF2B5EF4-FFF2-40B4-BE49-F238E27FC236}">
                <a16:creationId xmlns:a16="http://schemas.microsoft.com/office/drawing/2014/main" id="{69939751-F80B-F24E-89F5-90E3FD18E258}"/>
              </a:ext>
            </a:extLst>
          </p:cNvPr>
          <p:cNvSpPr/>
          <p:nvPr/>
        </p:nvSpPr>
        <p:spPr>
          <a:xfrm>
            <a:off x="2032001" y="4905370"/>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sp>
        <p:nvSpPr>
          <p:cNvPr id="14" name="Rectangle 52">
            <a:extLst>
              <a:ext uri="{FF2B5EF4-FFF2-40B4-BE49-F238E27FC236}">
                <a16:creationId xmlns:a16="http://schemas.microsoft.com/office/drawing/2014/main" id="{567C4A8A-92DD-EF4C-89B0-326C58265291}"/>
              </a:ext>
            </a:extLst>
          </p:cNvPr>
          <p:cNvSpPr/>
          <p:nvPr/>
        </p:nvSpPr>
        <p:spPr>
          <a:xfrm>
            <a:off x="3596005" y="4212694"/>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cxnSp>
        <p:nvCxnSpPr>
          <p:cNvPr id="15" name="Straight Arrow Connector 56">
            <a:extLst>
              <a:ext uri="{FF2B5EF4-FFF2-40B4-BE49-F238E27FC236}">
                <a16:creationId xmlns:a16="http://schemas.microsoft.com/office/drawing/2014/main" id="{D4481CDE-E870-9E49-BD38-4945BA5D032D}"/>
              </a:ext>
            </a:extLst>
          </p:cNvPr>
          <p:cNvCxnSpPr>
            <a:stCxn id="13" idx="3"/>
          </p:cNvCxnSpPr>
          <p:nvPr/>
        </p:nvCxnSpPr>
        <p:spPr>
          <a:xfrm flipV="1">
            <a:off x="3619499" y="4632484"/>
            <a:ext cx="1103587" cy="51744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61">
            <a:extLst>
              <a:ext uri="{FF2B5EF4-FFF2-40B4-BE49-F238E27FC236}">
                <a16:creationId xmlns:a16="http://schemas.microsoft.com/office/drawing/2014/main" id="{E5AD0AD4-D540-174E-9C85-B00E4C49C7A4}"/>
              </a:ext>
            </a:extLst>
          </p:cNvPr>
          <p:cNvSpPr/>
          <p:nvPr/>
        </p:nvSpPr>
        <p:spPr>
          <a:xfrm>
            <a:off x="5803590" y="4187983"/>
            <a:ext cx="721672" cy="348878"/>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Tree>
    <p:extLst>
      <p:ext uri="{BB962C8B-B14F-4D97-AF65-F5344CB8AC3E}">
        <p14:creationId xmlns:p14="http://schemas.microsoft.com/office/powerpoint/2010/main" val="7051152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BDB31D-1914-4344-896A-21592C94838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63137805-A3D6-C74C-8FB0-BCA22BCCED5D}"/>
              </a:ext>
            </a:extLst>
          </p:cNvPr>
          <p:cNvSpPr>
            <a:spLocks noGrp="1"/>
          </p:cNvSpPr>
          <p:nvPr>
            <p:ph idx="1"/>
          </p:nvPr>
        </p:nvSpPr>
        <p:spPr/>
        <p:txBody>
          <a:bodyPr/>
          <a:lstStyle/>
          <a:p>
            <a:r>
              <a:rPr kumimoji="1" lang="en-US" altLang="zh-CN" dirty="0">
                <a:solidFill>
                  <a:schemeClr val="accent1"/>
                </a:solidFill>
              </a:rPr>
              <a:t>Step7</a:t>
            </a:r>
            <a:r>
              <a:rPr kumimoji="1" lang="en-US" altLang="zh-CN" b="0" dirty="0"/>
              <a:t>: return to user</a:t>
            </a:r>
          </a:p>
          <a:p>
            <a:pPr lvl="1"/>
            <a:r>
              <a:rPr kumimoji="1" lang="en-US" altLang="zh-CN" dirty="0"/>
              <a:t>When all map and reduce tasks have completed</a:t>
            </a:r>
          </a:p>
          <a:p>
            <a:pPr lvl="1"/>
            <a:r>
              <a:rPr lang="en-US" altLang="zh-TW" dirty="0">
                <a:solidFill>
                  <a:prstClr val="black"/>
                </a:solidFill>
                <a:latin typeface="Verdana" pitchFamily="34" charset="0"/>
                <a:ea typeface="Verdana" pitchFamily="34" charset="0"/>
                <a:cs typeface="Verdana" pitchFamily="34" charset="0"/>
              </a:rPr>
              <a:t>Master wakes up the user program</a:t>
            </a:r>
          </a:p>
          <a:p>
            <a:pPr lvl="1"/>
            <a:r>
              <a:rPr kumimoji="1" lang="en-US" altLang="zh-CN" dirty="0">
                <a:solidFill>
                  <a:schemeClr val="tx1"/>
                </a:solidFill>
              </a:rPr>
              <a:t>The </a:t>
            </a:r>
            <a:r>
              <a:rPr kumimoji="1" lang="en-US" altLang="zh-CN" b="1" dirty="0">
                <a:solidFill>
                  <a:schemeClr val="tx1"/>
                </a:solidFill>
              </a:rPr>
              <a:t>MapReduce</a:t>
            </a:r>
            <a:r>
              <a:rPr kumimoji="1" lang="en-US" altLang="zh-CN" dirty="0">
                <a:solidFill>
                  <a:schemeClr val="tx1"/>
                </a:solidFill>
              </a:rPr>
              <a:t> call in the user program returns, and the program can resume execution</a:t>
            </a:r>
          </a:p>
          <a:p>
            <a:pPr lvl="2"/>
            <a:r>
              <a:rPr kumimoji="1" lang="en-US" altLang="zh-CN" dirty="0">
                <a:solidFill>
                  <a:schemeClr val="tx1"/>
                </a:solidFill>
              </a:rPr>
              <a:t>Output of MapReduce is available in R output files</a:t>
            </a:r>
          </a:p>
        </p:txBody>
      </p:sp>
      <p:sp>
        <p:nvSpPr>
          <p:cNvPr id="4" name="灯片编号占位符 3">
            <a:extLst>
              <a:ext uri="{FF2B5EF4-FFF2-40B4-BE49-F238E27FC236}">
                <a16:creationId xmlns:a16="http://schemas.microsoft.com/office/drawing/2014/main" id="{E60FD9AB-66D6-4A47-83CE-D75BE13F9067}"/>
              </a:ext>
            </a:extLst>
          </p:cNvPr>
          <p:cNvSpPr>
            <a:spLocks noGrp="1"/>
          </p:cNvSpPr>
          <p:nvPr>
            <p:ph type="sldNum" sz="quarter" idx="12"/>
          </p:nvPr>
        </p:nvSpPr>
        <p:spPr/>
        <p:txBody>
          <a:bodyPr/>
          <a:lstStyle/>
          <a:p>
            <a:fld id="{ADE361C3-C043-4A6E-BDCE-8DA1E7D90A3B}" type="slidenum">
              <a:rPr lang="zh-CN" altLang="en-US" smtClean="0"/>
              <a:t>70</a:t>
            </a:fld>
            <a:endParaRPr lang="zh-CN" altLang="en-US"/>
          </a:p>
        </p:txBody>
      </p:sp>
    </p:spTree>
    <p:extLst>
      <p:ext uri="{BB962C8B-B14F-4D97-AF65-F5344CB8AC3E}">
        <p14:creationId xmlns:p14="http://schemas.microsoft.com/office/powerpoint/2010/main" val="27163866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79500" y="1753914"/>
            <a:ext cx="2921000"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lnSpc>
                <a:spcPct val="90000"/>
              </a:lnSpc>
            </a:pPr>
            <a:r>
              <a:rPr lang="en-US" altLang="zh-CN" sz="1333" dirty="0">
                <a:solidFill>
                  <a:schemeClr val="tx1"/>
                </a:solidFill>
                <a:latin typeface="Eras Medium ITC" pitchFamily="34" charset="0"/>
              </a:rPr>
              <a:t>      </a:t>
            </a:r>
            <a:r>
              <a:rPr lang="en-US" altLang="zh-CN" sz="1333" u="sng" dirty="0">
                <a:solidFill>
                  <a:schemeClr val="tx1"/>
                </a:solidFill>
                <a:latin typeface="Eras Medium ITC" pitchFamily="34" charset="0"/>
              </a:rPr>
              <a:t>It will be seen that this mere painstaking burrower and grub-worm of a poor devil of a Sub-Sub appears to have gone through the long </a:t>
            </a:r>
            <a:r>
              <a:rPr lang="en-US" altLang="zh-CN" sz="1333" u="sng" dirty="0" err="1">
                <a:solidFill>
                  <a:schemeClr val="tx1"/>
                </a:solidFill>
                <a:latin typeface="Eras Medium ITC" pitchFamily="34" charset="0"/>
              </a:rPr>
              <a:t>Vaticans</a:t>
            </a:r>
            <a:r>
              <a:rPr lang="en-US" altLang="zh-CN" sz="1333" u="sng" dirty="0">
                <a:solidFill>
                  <a:schemeClr val="tx1"/>
                </a:solidFill>
                <a:latin typeface="Eras Medium ITC" pitchFamily="34" charset="0"/>
              </a:rPr>
              <a:t> and </a:t>
            </a:r>
            <a:r>
              <a:rPr lang="en-US" altLang="zh-CN" sz="1333" u="sng" dirty="0" err="1">
                <a:solidFill>
                  <a:schemeClr val="tx1"/>
                </a:solidFill>
                <a:latin typeface="Eras Medium ITC" pitchFamily="34" charset="0"/>
              </a:rPr>
              <a:t>streetstalls</a:t>
            </a:r>
            <a:r>
              <a:rPr lang="en-US" altLang="zh-CN" sz="1333" u="sng" dirty="0">
                <a:solidFill>
                  <a:schemeClr val="tx1"/>
                </a:solidFill>
                <a:latin typeface="Eras Medium ITC" pitchFamily="34" charset="0"/>
              </a:rPr>
              <a:t> of the earth, picking up whatever random allusions to whales he could anyways find in any book whatsoever, sacred or profane. Therefore you must not, in every case at least, take the higgledy-piggledy whale statements, however authentic, in these extracts, for veritable gospel cetology. Far from it. As touching the ancient authors generally, as well as the poets here appearing, these extracts are solely valuable or entertaining, as affording a glancing bird's eye view of what has been promiscuously </a:t>
            </a: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6" name="Rectangle 5"/>
          <p:cNvSpPr/>
          <p:nvPr/>
        </p:nvSpPr>
        <p:spPr>
          <a:xfrm>
            <a:off x="4138692" y="1753914"/>
            <a:ext cx="1206500"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6200" tIns="38100" rIns="76200" bIns="38100" numCol="1" spcCol="0" rtlCol="0" fromWordArt="0" anchor="t" anchorCtr="0" forceAA="0" compatLnSpc="1">
            <a:prstTxWarp prst="textNoShape">
              <a:avLst/>
            </a:prstTxWarp>
            <a:noAutofit/>
          </a:bodyPr>
          <a:lstStyle/>
          <a:p>
            <a:pPr algn="just">
              <a:lnSpc>
                <a:spcPct val="90000"/>
              </a:lnSpc>
            </a:pPr>
            <a:r>
              <a:rPr lang="en-US" altLang="zh-CN" sz="1333" dirty="0">
                <a:solidFill>
                  <a:schemeClr val="tx1"/>
                </a:solidFill>
                <a:latin typeface="Eras Medium ITC" pitchFamily="34" charset="0"/>
              </a:rPr>
              <a:t>...</a:t>
            </a:r>
          </a:p>
          <a:p>
            <a:pPr algn="just">
              <a:lnSpc>
                <a:spcPct val="90000"/>
              </a:lnSpc>
            </a:pPr>
            <a:r>
              <a:rPr lang="en-US" altLang="zh-CN" sz="1333" dirty="0">
                <a:solidFill>
                  <a:schemeClr val="tx1"/>
                </a:solidFill>
                <a:latin typeface="Eras Medium ITC" pitchFamily="34" charset="0"/>
              </a:rPr>
              <a:t>it 1</a:t>
            </a:r>
          </a:p>
          <a:p>
            <a:pPr algn="just">
              <a:lnSpc>
                <a:spcPct val="90000"/>
              </a:lnSpc>
            </a:pPr>
            <a:r>
              <a:rPr lang="en-US" altLang="zh-CN" sz="1333" dirty="0">
                <a:solidFill>
                  <a:schemeClr val="tx1"/>
                </a:solidFill>
                <a:latin typeface="Eras Medium ITC" pitchFamily="34" charset="0"/>
              </a:rPr>
              <a:t>will 1</a:t>
            </a:r>
          </a:p>
          <a:p>
            <a:pPr algn="just">
              <a:lnSpc>
                <a:spcPct val="90000"/>
              </a:lnSpc>
            </a:pPr>
            <a:r>
              <a:rPr lang="en-US" altLang="zh-CN" sz="1333" dirty="0">
                <a:solidFill>
                  <a:schemeClr val="tx1"/>
                </a:solidFill>
                <a:latin typeface="Eras Medium ITC" pitchFamily="34" charset="0"/>
              </a:rPr>
              <a:t>be 1</a:t>
            </a:r>
          </a:p>
          <a:p>
            <a:pPr algn="just">
              <a:lnSpc>
                <a:spcPct val="90000"/>
              </a:lnSpc>
            </a:pPr>
            <a:r>
              <a:rPr lang="en-US" altLang="zh-CN" sz="1333" dirty="0">
                <a:solidFill>
                  <a:schemeClr val="tx1"/>
                </a:solidFill>
                <a:latin typeface="Eras Medium ITC" pitchFamily="34" charset="0"/>
              </a:rPr>
              <a:t>seen 1</a:t>
            </a:r>
          </a:p>
          <a:p>
            <a:pPr algn="just">
              <a:lnSpc>
                <a:spcPct val="90000"/>
              </a:lnSpc>
            </a:pPr>
            <a:r>
              <a:rPr lang="en-US" altLang="zh-CN" sz="1333" dirty="0">
                <a:solidFill>
                  <a:schemeClr val="tx1"/>
                </a:solidFill>
                <a:latin typeface="Eras Medium ITC" pitchFamily="34" charset="0"/>
              </a:rPr>
              <a:t>that 1</a:t>
            </a:r>
          </a:p>
          <a:p>
            <a:pPr algn="just">
              <a:lnSpc>
                <a:spcPct val="90000"/>
              </a:lnSpc>
            </a:pPr>
            <a:r>
              <a:rPr lang="en-US" altLang="zh-CN" sz="1333" dirty="0">
                <a:solidFill>
                  <a:schemeClr val="tx1"/>
                </a:solidFill>
                <a:latin typeface="Eras Medium ITC" pitchFamily="34" charset="0"/>
              </a:rPr>
              <a:t>this 1</a:t>
            </a:r>
          </a:p>
          <a:p>
            <a:pPr algn="just">
              <a:lnSpc>
                <a:spcPct val="90000"/>
              </a:lnSpc>
            </a:pPr>
            <a:r>
              <a:rPr lang="en-US" altLang="zh-CN" sz="1333" dirty="0">
                <a:solidFill>
                  <a:schemeClr val="tx1"/>
                </a:solidFill>
                <a:latin typeface="Eras Medium ITC" pitchFamily="34" charset="0"/>
              </a:rPr>
              <a:t>mere 1</a:t>
            </a:r>
          </a:p>
          <a:p>
            <a:pPr algn="just">
              <a:lnSpc>
                <a:spcPct val="90000"/>
              </a:lnSpc>
            </a:pPr>
            <a:r>
              <a:rPr lang="en-US" altLang="zh-CN" sz="1333" dirty="0">
                <a:solidFill>
                  <a:schemeClr val="tx1"/>
                </a:solidFill>
                <a:latin typeface="Eras Medium ITC" pitchFamily="34" charset="0"/>
              </a:rPr>
              <a:t>painstaking 1</a:t>
            </a:r>
          </a:p>
          <a:p>
            <a:pPr algn="just">
              <a:lnSpc>
                <a:spcPct val="90000"/>
              </a:lnSpc>
            </a:pPr>
            <a:r>
              <a:rPr lang="en-US" altLang="zh-CN" sz="1333" dirty="0">
                <a:solidFill>
                  <a:schemeClr val="tx1"/>
                </a:solidFill>
                <a:latin typeface="Eras Medium ITC" pitchFamily="34" charset="0"/>
              </a:rPr>
              <a:t>burrower 1</a:t>
            </a:r>
          </a:p>
          <a:p>
            <a:pPr algn="just">
              <a:lnSpc>
                <a:spcPct val="90000"/>
              </a:lnSpc>
            </a:pPr>
            <a:r>
              <a:rPr lang="en-US" altLang="zh-CN" sz="1333" dirty="0">
                <a:solidFill>
                  <a:schemeClr val="tx1"/>
                </a:solidFill>
                <a:latin typeface="Eras Medium ITC" pitchFamily="34" charset="0"/>
              </a:rPr>
              <a:t>and 1</a:t>
            </a:r>
          </a:p>
          <a:p>
            <a:pPr algn="just">
              <a:lnSpc>
                <a:spcPct val="90000"/>
              </a:lnSpc>
            </a:pPr>
            <a:r>
              <a:rPr lang="en-US" altLang="zh-CN" sz="1333" dirty="0">
                <a:solidFill>
                  <a:schemeClr val="tx1"/>
                </a:solidFill>
                <a:latin typeface="Eras Medium ITC" pitchFamily="34" charset="0"/>
              </a:rPr>
              <a:t>grub-worm 1</a:t>
            </a:r>
          </a:p>
          <a:p>
            <a:pPr algn="just">
              <a:lnSpc>
                <a:spcPct val="90000"/>
              </a:lnSpc>
            </a:pPr>
            <a:r>
              <a:rPr lang="en-US" altLang="zh-CN" sz="1333" dirty="0">
                <a:solidFill>
                  <a:schemeClr val="tx1"/>
                </a:solidFill>
                <a:latin typeface="Eras Medium ITC" pitchFamily="34" charset="0"/>
              </a:rPr>
              <a:t>of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poor 1</a:t>
            </a:r>
          </a:p>
          <a:p>
            <a:pPr algn="just">
              <a:lnSpc>
                <a:spcPct val="90000"/>
              </a:lnSpc>
            </a:pPr>
            <a:r>
              <a:rPr lang="en-US" altLang="zh-CN" sz="1333" dirty="0">
                <a:solidFill>
                  <a:schemeClr val="tx1"/>
                </a:solidFill>
                <a:latin typeface="Eras Medium ITC" pitchFamily="34" charset="0"/>
              </a:rPr>
              <a:t>devil 1</a:t>
            </a:r>
          </a:p>
          <a:p>
            <a:pPr algn="just">
              <a:lnSpc>
                <a:spcPct val="90000"/>
              </a:lnSpc>
            </a:pPr>
            <a:r>
              <a:rPr lang="en-US" altLang="zh-CN" sz="1333" dirty="0">
                <a:solidFill>
                  <a:schemeClr val="tx1"/>
                </a:solidFill>
                <a:latin typeface="Eras Medium ITC" pitchFamily="34" charset="0"/>
              </a:rPr>
              <a:t>of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sub-sub 1</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7" name="Rectangle 6"/>
          <p:cNvSpPr/>
          <p:nvPr/>
        </p:nvSpPr>
        <p:spPr>
          <a:xfrm>
            <a:off x="5483384" y="1753914"/>
            <a:ext cx="1214528"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nchorCtr="0"/>
          <a:lstStyle/>
          <a:p>
            <a:pPr algn="just">
              <a:lnSpc>
                <a:spcPct val="90000"/>
              </a:lnSpc>
            </a:pPr>
            <a:r>
              <a:rPr lang="en-US" altLang="zh-CN" sz="1333" dirty="0">
                <a:solidFill>
                  <a:schemeClr val="tx1"/>
                </a:solidFill>
                <a:latin typeface="Eras Medium ITC" pitchFamily="34" charset="0"/>
              </a:rPr>
              <a:t>...</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aback 1</a:t>
            </a:r>
          </a:p>
          <a:p>
            <a:pPr algn="just">
              <a:lnSpc>
                <a:spcPct val="90000"/>
              </a:lnSpc>
            </a:pPr>
            <a:r>
              <a:rPr lang="en-US" altLang="zh-CN" sz="1333" dirty="0">
                <a:solidFill>
                  <a:schemeClr val="tx1"/>
                </a:solidFill>
                <a:latin typeface="Eras Medium ITC" pitchFamily="34" charset="0"/>
              </a:rPr>
              <a:t>aback 1</a:t>
            </a:r>
          </a:p>
          <a:p>
            <a:pPr algn="just">
              <a:lnSpc>
                <a:spcPct val="90000"/>
              </a:lnSpc>
            </a:pPr>
            <a:r>
              <a:rPr lang="en-US" altLang="zh-CN" sz="1333" dirty="0">
                <a:solidFill>
                  <a:schemeClr val="tx1"/>
                </a:solidFill>
                <a:latin typeface="Eras Medium ITC" pitchFamily="34" charset="0"/>
              </a:rPr>
              <a:t>abaft 1</a:t>
            </a:r>
          </a:p>
          <a:p>
            <a:pPr algn="just">
              <a:lnSpc>
                <a:spcPct val="90000"/>
              </a:lnSpc>
            </a:pPr>
            <a:r>
              <a:rPr lang="en-US" altLang="zh-CN" sz="1333" dirty="0">
                <a:solidFill>
                  <a:schemeClr val="tx1"/>
                </a:solidFill>
                <a:latin typeface="Eras Medium ITC" pitchFamily="34" charset="0"/>
              </a:rPr>
              <a:t>abaft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abased 1</a:t>
            </a:r>
          </a:p>
          <a:p>
            <a:pPr algn="just">
              <a:lnSpc>
                <a:spcPct val="90000"/>
              </a:lnSpc>
            </a:pPr>
            <a:r>
              <a:rPr lang="en-US" altLang="zh-CN" sz="1333" dirty="0">
                <a:solidFill>
                  <a:schemeClr val="tx1"/>
                </a:solidFill>
                <a:latin typeface="Eras Medium ITC" pitchFamily="34" charset="0"/>
              </a:rPr>
              <a:t>abased 1</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8" name="Rectangle 7"/>
          <p:cNvSpPr/>
          <p:nvPr/>
        </p:nvSpPr>
        <p:spPr>
          <a:xfrm>
            <a:off x="6836103" y="1753914"/>
            <a:ext cx="1228397"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nchorCtr="0"/>
          <a:lstStyle/>
          <a:p>
            <a:pPr algn="just">
              <a:lnSpc>
                <a:spcPct val="90000"/>
              </a:lnSpc>
            </a:pPr>
            <a:r>
              <a:rPr lang="en-US" altLang="zh-CN" sz="1333" dirty="0">
                <a:solidFill>
                  <a:schemeClr val="tx1"/>
                </a:solidFill>
                <a:latin typeface="Eras Medium ITC" pitchFamily="34" charset="0"/>
              </a:rPr>
              <a:t>a 4736</a:t>
            </a:r>
          </a:p>
          <a:p>
            <a:pPr algn="just">
              <a:lnSpc>
                <a:spcPct val="90000"/>
              </a:lnSpc>
            </a:pPr>
            <a:r>
              <a:rPr lang="en-US" altLang="zh-CN" sz="1333" dirty="0">
                <a:solidFill>
                  <a:schemeClr val="tx1"/>
                </a:solidFill>
                <a:latin typeface="Eras Medium ITC" pitchFamily="34" charset="0"/>
              </a:rPr>
              <a:t>aback 2</a:t>
            </a:r>
          </a:p>
          <a:p>
            <a:pPr algn="just">
              <a:lnSpc>
                <a:spcPct val="90000"/>
              </a:lnSpc>
            </a:pPr>
            <a:r>
              <a:rPr lang="en-US" altLang="zh-CN" sz="1333" dirty="0">
                <a:solidFill>
                  <a:schemeClr val="tx1"/>
                </a:solidFill>
                <a:latin typeface="Eras Medium ITC" pitchFamily="34" charset="0"/>
              </a:rPr>
              <a:t>abaft 2</a:t>
            </a:r>
          </a:p>
          <a:p>
            <a:pPr algn="just">
              <a:lnSpc>
                <a:spcPct val="90000"/>
              </a:lnSpc>
            </a:pPr>
            <a:r>
              <a:rPr lang="en-US" altLang="zh-CN" sz="1333" dirty="0">
                <a:solidFill>
                  <a:schemeClr val="tx1"/>
                </a:solidFill>
                <a:latin typeface="Eras Medium ITC" pitchFamily="34" charset="0"/>
              </a:rPr>
              <a:t>abandon 3</a:t>
            </a:r>
          </a:p>
          <a:p>
            <a:pPr algn="just">
              <a:lnSpc>
                <a:spcPct val="90000"/>
              </a:lnSpc>
            </a:pPr>
            <a:r>
              <a:rPr lang="en-US" altLang="zh-CN" sz="1333" dirty="0">
                <a:solidFill>
                  <a:schemeClr val="tx1"/>
                </a:solidFill>
                <a:latin typeface="Eras Medium ITC" pitchFamily="34" charset="0"/>
              </a:rPr>
              <a:t>abandoned 7</a:t>
            </a:r>
          </a:p>
          <a:p>
            <a:pPr algn="just">
              <a:lnSpc>
                <a:spcPct val="90000"/>
              </a:lnSpc>
            </a:pPr>
            <a:r>
              <a:rPr lang="en-US" altLang="zh-CN" sz="1333" dirty="0">
                <a:solidFill>
                  <a:schemeClr val="tx1"/>
                </a:solidFill>
                <a:latin typeface="Eras Medium ITC" pitchFamily="34" charset="0"/>
              </a:rPr>
              <a:t>abased 2</a:t>
            </a:r>
          </a:p>
          <a:p>
            <a:pPr algn="just">
              <a:lnSpc>
                <a:spcPct val="90000"/>
              </a:lnSpc>
            </a:pPr>
            <a:r>
              <a:rPr lang="en-US" altLang="zh-CN" sz="1333" dirty="0">
                <a:solidFill>
                  <a:schemeClr val="tx1"/>
                </a:solidFill>
                <a:latin typeface="Eras Medium ITC" pitchFamily="34" charset="0"/>
              </a:rPr>
              <a:t>abasement 1</a:t>
            </a:r>
          </a:p>
          <a:p>
            <a:pPr algn="just">
              <a:lnSpc>
                <a:spcPct val="90000"/>
              </a:lnSpc>
            </a:pPr>
            <a:r>
              <a:rPr lang="en-US" altLang="zh-CN" sz="1333" dirty="0">
                <a:solidFill>
                  <a:schemeClr val="tx1"/>
                </a:solidFill>
                <a:latin typeface="Eras Medium ITC" pitchFamily="34" charset="0"/>
              </a:rPr>
              <a:t>abashed 2</a:t>
            </a:r>
          </a:p>
          <a:p>
            <a:pPr algn="just">
              <a:lnSpc>
                <a:spcPct val="90000"/>
              </a:lnSpc>
            </a:pPr>
            <a:r>
              <a:rPr lang="en-US" altLang="zh-CN" sz="1333" dirty="0">
                <a:solidFill>
                  <a:schemeClr val="tx1"/>
                </a:solidFill>
                <a:latin typeface="Eras Medium ITC" pitchFamily="34" charset="0"/>
              </a:rPr>
              <a:t>abate 1</a:t>
            </a:r>
          </a:p>
          <a:p>
            <a:pPr algn="just">
              <a:lnSpc>
                <a:spcPct val="90000"/>
              </a:lnSpc>
            </a:pPr>
            <a:r>
              <a:rPr lang="en-US" altLang="zh-CN" sz="1333" dirty="0">
                <a:solidFill>
                  <a:schemeClr val="tx1"/>
                </a:solidFill>
                <a:latin typeface="Eras Medium ITC" pitchFamily="34" charset="0"/>
              </a:rPr>
              <a:t>abated 3</a:t>
            </a:r>
          </a:p>
          <a:p>
            <a:pPr algn="just">
              <a:lnSpc>
                <a:spcPct val="90000"/>
              </a:lnSpc>
            </a:pPr>
            <a:r>
              <a:rPr lang="en-US" altLang="zh-CN" sz="1333" dirty="0">
                <a:solidFill>
                  <a:schemeClr val="tx1"/>
                </a:solidFill>
                <a:latin typeface="Eras Medium ITC" pitchFamily="34" charset="0"/>
              </a:rPr>
              <a:t>abatement 1</a:t>
            </a:r>
          </a:p>
          <a:p>
            <a:pPr algn="just">
              <a:lnSpc>
                <a:spcPct val="90000"/>
              </a:lnSpc>
            </a:pPr>
            <a:r>
              <a:rPr lang="en-US" altLang="zh-CN" sz="1333" dirty="0">
                <a:solidFill>
                  <a:schemeClr val="tx1"/>
                </a:solidFill>
                <a:latin typeface="Eras Medium ITC" pitchFamily="34" charset="0"/>
              </a:rPr>
              <a:t>abating 2</a:t>
            </a:r>
          </a:p>
          <a:p>
            <a:pPr algn="just">
              <a:lnSpc>
                <a:spcPct val="90000"/>
              </a:lnSpc>
            </a:pPr>
            <a:r>
              <a:rPr lang="en-US" altLang="zh-CN" sz="1333" dirty="0">
                <a:solidFill>
                  <a:schemeClr val="tx1"/>
                </a:solidFill>
                <a:latin typeface="Eras Medium ITC" pitchFamily="34" charset="0"/>
              </a:rPr>
              <a:t>abbreviate 1</a:t>
            </a:r>
          </a:p>
          <a:p>
            <a:pPr algn="just">
              <a:lnSpc>
                <a:spcPct val="90000"/>
              </a:lnSpc>
            </a:pPr>
            <a:r>
              <a:rPr lang="en-US" altLang="zh-CN" sz="1333" dirty="0">
                <a:solidFill>
                  <a:schemeClr val="tx1"/>
                </a:solidFill>
                <a:latin typeface="Eras Medium ITC" pitchFamily="34" charset="0"/>
              </a:rPr>
              <a:t>abbreviation 1</a:t>
            </a:r>
          </a:p>
          <a:p>
            <a:pPr algn="just">
              <a:lnSpc>
                <a:spcPct val="90000"/>
              </a:lnSpc>
            </a:pPr>
            <a:r>
              <a:rPr lang="en-US" altLang="zh-CN" sz="1333" dirty="0">
                <a:solidFill>
                  <a:schemeClr val="tx1"/>
                </a:solidFill>
                <a:latin typeface="Eras Medium ITC" pitchFamily="34" charset="0"/>
              </a:rPr>
              <a:t>abeam 1</a:t>
            </a:r>
          </a:p>
          <a:p>
            <a:pPr algn="just">
              <a:lnSpc>
                <a:spcPct val="90000"/>
              </a:lnSpc>
            </a:pPr>
            <a:r>
              <a:rPr lang="en-US" altLang="zh-CN" sz="1333" dirty="0">
                <a:solidFill>
                  <a:schemeClr val="tx1"/>
                </a:solidFill>
                <a:latin typeface="Eras Medium ITC" pitchFamily="34" charset="0"/>
              </a:rPr>
              <a:t>abed 2</a:t>
            </a:r>
          </a:p>
          <a:p>
            <a:pPr algn="just">
              <a:lnSpc>
                <a:spcPct val="90000"/>
              </a:lnSpc>
            </a:pPr>
            <a:r>
              <a:rPr lang="en-US" altLang="zh-CN" sz="1333" dirty="0" err="1">
                <a:solidFill>
                  <a:schemeClr val="tx1"/>
                </a:solidFill>
                <a:latin typeface="Eras Medium ITC" pitchFamily="34" charset="0"/>
              </a:rPr>
              <a:t>abednego</a:t>
            </a:r>
            <a:r>
              <a:rPr lang="en-US" altLang="zh-CN" sz="1333" dirty="0">
                <a:solidFill>
                  <a:schemeClr val="tx1"/>
                </a:solidFill>
                <a:latin typeface="Eras Medium ITC" pitchFamily="34" charset="0"/>
              </a:rPr>
              <a:t> 1</a:t>
            </a:r>
          </a:p>
          <a:p>
            <a:pPr algn="just">
              <a:lnSpc>
                <a:spcPct val="90000"/>
              </a:lnSpc>
            </a:pPr>
            <a:r>
              <a:rPr lang="en-US" altLang="zh-CN" sz="1333" dirty="0" err="1">
                <a:solidFill>
                  <a:schemeClr val="tx1"/>
                </a:solidFill>
                <a:latin typeface="Eras Medium ITC" pitchFamily="34" charset="0"/>
              </a:rPr>
              <a:t>abel</a:t>
            </a:r>
            <a:r>
              <a:rPr lang="en-US" altLang="zh-CN" sz="1333" dirty="0">
                <a:solidFill>
                  <a:schemeClr val="tx1"/>
                </a:solidFill>
                <a:latin typeface="Eras Medium ITC" pitchFamily="34" charset="0"/>
              </a:rPr>
              <a:t> 1</a:t>
            </a:r>
          </a:p>
          <a:p>
            <a:pPr algn="just">
              <a:lnSpc>
                <a:spcPct val="90000"/>
              </a:lnSpc>
            </a:pPr>
            <a:r>
              <a:rPr lang="en-US" altLang="zh-CN" sz="1333" dirty="0">
                <a:solidFill>
                  <a:schemeClr val="tx1"/>
                </a:solidFill>
                <a:latin typeface="Eras Medium ITC" pitchFamily="34" charset="0"/>
              </a:rPr>
              <a:t>abhorred 3</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9" name="Rectangle 8"/>
          <p:cNvSpPr/>
          <p:nvPr/>
        </p:nvSpPr>
        <p:spPr>
          <a:xfrm>
            <a:off x="1850441" y="1206500"/>
            <a:ext cx="1451559"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 file</a:t>
            </a:r>
            <a:endParaRPr lang="zh-CN" altLang="en-US" sz="1667" dirty="0">
              <a:effectLst>
                <a:outerShdw blurRad="38100" dist="38100" dir="2700000" algn="tl">
                  <a:srgbClr val="000000">
                    <a:alpha val="43137"/>
                  </a:srgbClr>
                </a:outerShdw>
              </a:effectLst>
            </a:endParaRPr>
          </a:p>
        </p:txBody>
      </p:sp>
      <p:sp>
        <p:nvSpPr>
          <p:cNvPr id="10" name="Rectangle 9"/>
          <p:cNvSpPr/>
          <p:nvPr/>
        </p:nvSpPr>
        <p:spPr>
          <a:xfrm>
            <a:off x="3813875" y="1063575"/>
            <a:ext cx="1531318"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Map</a:t>
            </a:r>
            <a:endParaRPr lang="zh-CN" altLang="en-US" sz="1667" dirty="0">
              <a:effectLst>
                <a:outerShdw blurRad="38100" dist="38100" dir="2700000" algn="tl">
                  <a:srgbClr val="000000">
                    <a:alpha val="43137"/>
                  </a:srgbClr>
                </a:outerShdw>
              </a:effectLst>
            </a:endParaRPr>
          </a:p>
        </p:txBody>
      </p:sp>
      <p:sp>
        <p:nvSpPr>
          <p:cNvPr id="11" name="Rectangle 10"/>
          <p:cNvSpPr/>
          <p:nvPr/>
        </p:nvSpPr>
        <p:spPr>
          <a:xfrm>
            <a:off x="5345193" y="1063575"/>
            <a:ext cx="1352720"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Sort</a:t>
            </a:r>
            <a:endParaRPr lang="zh-CN" altLang="en-US" sz="1667" dirty="0">
              <a:effectLst>
                <a:outerShdw blurRad="38100" dist="38100" dir="2700000" algn="tl">
                  <a:srgbClr val="000000">
                    <a:alpha val="43137"/>
                  </a:srgbClr>
                </a:outerShdw>
              </a:effectLst>
            </a:endParaRPr>
          </a:p>
        </p:txBody>
      </p:sp>
      <p:sp>
        <p:nvSpPr>
          <p:cNvPr id="12" name="Rectangle 11"/>
          <p:cNvSpPr/>
          <p:nvPr/>
        </p:nvSpPr>
        <p:spPr>
          <a:xfrm>
            <a:off x="6930589" y="1063575"/>
            <a:ext cx="1559658"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Reduce</a:t>
            </a:r>
            <a:endParaRPr lang="zh-CN" altLang="en-US" sz="1667" dirty="0">
              <a:effectLst>
                <a:outerShdw blurRad="38100" dist="38100" dir="2700000" algn="tl">
                  <a:srgbClr val="000000">
                    <a:alpha val="43137"/>
                  </a:srgbClr>
                </a:outerShdw>
              </a:effectLst>
            </a:endParaRPr>
          </a:p>
        </p:txBody>
      </p:sp>
      <p:sp>
        <p:nvSpPr>
          <p:cNvPr id="13" name="Rectangle 12"/>
          <p:cNvSpPr/>
          <p:nvPr/>
        </p:nvSpPr>
        <p:spPr>
          <a:xfrm>
            <a:off x="3936274" y="1432372"/>
            <a:ext cx="1611339" cy="323165"/>
          </a:xfrm>
          <a:prstGeom prst="rect">
            <a:avLst/>
          </a:prstGeom>
        </p:spPr>
        <p:txBody>
          <a:bodyPr wrap="none">
            <a:spAutoFit/>
          </a:bodyPr>
          <a:lstStyle/>
          <a:p>
            <a:pPr algn="ctr"/>
            <a:r>
              <a:rPr lang="en-US" altLang="zh-CN" sz="1500" u="sng" dirty="0">
                <a:solidFill>
                  <a:schemeClr val="dk1"/>
                </a:solidFill>
                <a:latin typeface="Verdana" pitchFamily="34" charset="0"/>
                <a:ea typeface="Verdana" pitchFamily="34" charset="0"/>
                <a:cs typeface="Verdana" pitchFamily="34" charset="0"/>
              </a:rPr>
              <a:t>[Intermediate]</a:t>
            </a:r>
            <a:endParaRPr lang="zh-CN" altLang="en-US" sz="1500" u="sng" dirty="0"/>
          </a:p>
        </p:txBody>
      </p:sp>
      <p:sp>
        <p:nvSpPr>
          <p:cNvPr id="14" name="Right Arrow 13"/>
          <p:cNvSpPr/>
          <p:nvPr/>
        </p:nvSpPr>
        <p:spPr>
          <a:xfrm>
            <a:off x="3492500" y="3111500"/>
            <a:ext cx="1249442" cy="889000"/>
          </a:xfrm>
          <a:prstGeom prst="rightArrow">
            <a:avLst>
              <a:gd name="adj1" fmla="val 60345"/>
              <a:gd name="adj2" fmla="val 40948"/>
            </a:avLst>
          </a:prstGeom>
          <a:solidFill>
            <a:srgbClr val="00B0F0">
              <a:alpha val="80000"/>
            </a:srgbClr>
          </a:solidFill>
          <a:ln w="571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33" b="1" dirty="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Map</a:t>
            </a:r>
            <a:endParaRPr lang="zh-CN" altLang="en-US" sz="2333" b="1" dirty="0">
              <a:solidFill>
                <a:schemeClr val="tx1"/>
              </a:solidFill>
              <a:effectLst>
                <a:outerShdw blurRad="38100" dist="38100" dir="2700000" algn="tl">
                  <a:srgbClr val="000000">
                    <a:alpha val="43137"/>
                  </a:srgbClr>
                </a:outerShdw>
              </a:effectLst>
              <a:latin typeface="Verdana" pitchFamily="34" charset="0"/>
              <a:cs typeface="Verdana" pitchFamily="34" charset="0"/>
            </a:endParaRPr>
          </a:p>
        </p:txBody>
      </p:sp>
      <p:sp>
        <p:nvSpPr>
          <p:cNvPr id="15" name="Right Arrow 14"/>
          <p:cNvSpPr/>
          <p:nvPr/>
        </p:nvSpPr>
        <p:spPr>
          <a:xfrm>
            <a:off x="5207000" y="3111500"/>
            <a:ext cx="2286000" cy="889000"/>
          </a:xfrm>
          <a:prstGeom prst="rightArrow">
            <a:avLst>
              <a:gd name="adj1" fmla="val 65517"/>
              <a:gd name="adj2" fmla="val 50000"/>
            </a:avLst>
          </a:prstGeom>
          <a:solidFill>
            <a:srgbClr val="00B0F0">
              <a:alpha val="80000"/>
            </a:srgbClr>
          </a:solidFill>
          <a:ln w="571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33" b="1" dirty="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Reduce</a:t>
            </a:r>
            <a:endParaRPr lang="zh-CN" altLang="en-US" sz="2333" b="1" dirty="0">
              <a:solidFill>
                <a:schemeClr val="tx1"/>
              </a:solidFill>
              <a:effectLst>
                <a:outerShdw blurRad="38100" dist="38100" dir="2700000" algn="tl">
                  <a:srgbClr val="000000">
                    <a:alpha val="43137"/>
                  </a:srgbClr>
                </a:outerShdw>
              </a:effectLst>
              <a:latin typeface="Verdana" pitchFamily="34" charset="0"/>
              <a:cs typeface="Verdana" pitchFamily="34" charset="0"/>
            </a:endParaRPr>
          </a:p>
        </p:txBody>
      </p:sp>
      <p:sp>
        <p:nvSpPr>
          <p:cNvPr id="4" name="标题 3">
            <a:extLst>
              <a:ext uri="{FF2B5EF4-FFF2-40B4-BE49-F238E27FC236}">
                <a16:creationId xmlns:a16="http://schemas.microsoft.com/office/drawing/2014/main" id="{533753E8-F7EE-FC49-9861-160E2B530F02}"/>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 in action</a:t>
            </a:r>
            <a:r>
              <a:rPr kumimoji="1" lang="zh-CN" altLang="en-US" dirty="0"/>
              <a:t>：</a:t>
            </a:r>
            <a:r>
              <a:rPr kumimoji="1" lang="en-US" altLang="zh-CN" dirty="0"/>
              <a:t>Word</a:t>
            </a:r>
            <a:r>
              <a:rPr kumimoji="1" lang="zh-CN" altLang="en-US" dirty="0"/>
              <a:t> </a:t>
            </a:r>
            <a:r>
              <a:rPr kumimoji="1" lang="en-US" altLang="zh-CN" dirty="0"/>
              <a:t>count</a:t>
            </a:r>
            <a:endParaRPr lang="zh-CN" altLang="en-US" dirty="0"/>
          </a:p>
        </p:txBody>
      </p:sp>
    </p:spTree>
    <p:extLst>
      <p:ext uri="{BB962C8B-B14F-4D97-AF65-F5344CB8AC3E}">
        <p14:creationId xmlns:p14="http://schemas.microsoft.com/office/powerpoint/2010/main" val="73013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par>
                                <p:cTn id="20" presetID="1" presetClass="entr" presetSubtype="0" fill="hold" grpId="0" nodeType="withEffect">
                                  <p:stCondLst>
                                    <p:cond delay="250"/>
                                  </p:stCondLst>
                                  <p:childTnLst>
                                    <p:set>
                                      <p:cBhvr>
                                        <p:cTn id="21" dur="1" fill="hold">
                                          <p:stCondLst>
                                            <p:cond delay="0"/>
                                          </p:stCondLst>
                                        </p:cTn>
                                        <p:tgtEl>
                                          <p:spTgt spid="7"/>
                                        </p:tgtEl>
                                        <p:attrNameLst>
                                          <p:attrName>style.visibility</p:attrName>
                                        </p:attrNameLst>
                                      </p:cBhvr>
                                      <p:to>
                                        <p:strVal val="visible"/>
                                      </p:to>
                                    </p:set>
                                  </p:childTnLst>
                                </p:cTn>
                              </p:par>
                              <p:par>
                                <p:cTn id="22" presetID="1" presetClass="entr" presetSubtype="0" fill="hold" grpId="0" nodeType="withEffect">
                                  <p:stCondLst>
                                    <p:cond delay="250"/>
                                  </p:stCondLst>
                                  <p:childTnLst>
                                    <p:set>
                                      <p:cBhvr>
                                        <p:cTn id="23" dur="1" fill="hold">
                                          <p:stCondLst>
                                            <p:cond delay="0"/>
                                          </p:stCondLst>
                                        </p:cTn>
                                        <p:tgtEl>
                                          <p:spTgt spid="11"/>
                                        </p:tgtEl>
                                        <p:attrNameLst>
                                          <p:attrName>style.visibility</p:attrName>
                                        </p:attrNameLst>
                                      </p:cBhvr>
                                      <p:to>
                                        <p:strVal val="visible"/>
                                      </p:to>
                                    </p:set>
                                  </p:childTnLst>
                                </p:cTn>
                              </p:par>
                              <p:par>
                                <p:cTn id="24" presetID="1" presetClass="entr" presetSubtype="0" fill="hold" grpId="0" nodeType="withEffect">
                                  <p:stCondLst>
                                    <p:cond delay="500"/>
                                  </p:stCondLst>
                                  <p:childTnLst>
                                    <p:set>
                                      <p:cBhvr>
                                        <p:cTn id="25" dur="1" fill="hold">
                                          <p:stCondLst>
                                            <p:cond delay="0"/>
                                          </p:stCondLst>
                                        </p:cTn>
                                        <p:tgtEl>
                                          <p:spTgt spid="8"/>
                                        </p:tgtEl>
                                        <p:attrNameLst>
                                          <p:attrName>style.visibility</p:attrName>
                                        </p:attrNameLst>
                                      </p:cBhvr>
                                      <p:to>
                                        <p:strVal val="visible"/>
                                      </p:to>
                                    </p:set>
                                  </p:childTnLst>
                                </p:cTn>
                              </p:par>
                              <p:par>
                                <p:cTn id="26" presetID="1" presetClass="entr" presetSubtype="0" fill="hold" grpId="0" nodeType="withEffect">
                                  <p:stCondLst>
                                    <p:cond delay="500"/>
                                  </p:stCondLst>
                                  <p:childTnLst>
                                    <p:set>
                                      <p:cBhvr>
                                        <p:cTn id="2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1" grpId="0"/>
      <p:bldP spid="12" grpId="0"/>
      <p:bldP spid="13" grpId="0"/>
      <p:bldP spid="14" grpId="0" animBg="1"/>
      <p:bldP spid="1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4C7AAD-4109-074D-83A5-67E90B4C1759}"/>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E80AB517-EE13-EF41-A41B-6091A50A7ED9}"/>
              </a:ext>
            </a:extLst>
          </p:cNvPr>
          <p:cNvSpPr>
            <a:spLocks noGrp="1"/>
          </p:cNvSpPr>
          <p:nvPr>
            <p:ph idx="1"/>
          </p:nvPr>
        </p:nvSpPr>
        <p:spPr>
          <a:xfrm>
            <a:off x="457200" y="1129308"/>
            <a:ext cx="8229600" cy="4032448"/>
          </a:xfrm>
        </p:spPr>
        <p:txBody>
          <a:bodyPr>
            <a:normAutofit/>
          </a:bodyPr>
          <a:lstStyle/>
          <a:p>
            <a:r>
              <a:rPr kumimoji="1" lang="en-US" altLang="zh-CN" dirty="0"/>
              <a:t>Distributed grep</a:t>
            </a:r>
          </a:p>
          <a:p>
            <a:pPr lvl="1"/>
            <a:r>
              <a:rPr kumimoji="1" lang="en-US" altLang="zh-CN" i="1" u="sng" dirty="0">
                <a:solidFill>
                  <a:srgbClr val="C00000"/>
                </a:solidFill>
              </a:rPr>
              <a:t>Search for words in lots of documents</a:t>
            </a:r>
          </a:p>
          <a:p>
            <a:pPr lvl="1"/>
            <a:r>
              <a:rPr kumimoji="1" lang="en-US" altLang="zh-CN" b="1" dirty="0">
                <a:solidFill>
                  <a:srgbClr val="C00000"/>
                </a:solidFill>
              </a:rPr>
              <a:t>Map</a:t>
            </a:r>
            <a:r>
              <a:rPr kumimoji="1" lang="en-US" altLang="zh-CN" dirty="0"/>
              <a:t>: emit a line if it matches a given pattern</a:t>
            </a:r>
          </a:p>
          <a:p>
            <a:pPr lvl="1"/>
            <a:r>
              <a:rPr kumimoji="1" lang="en-US" altLang="zh-CN" b="1" dirty="0">
                <a:solidFill>
                  <a:srgbClr val="C00000"/>
                </a:solidFill>
              </a:rPr>
              <a:t>Reduce</a:t>
            </a:r>
            <a:r>
              <a:rPr kumimoji="1" lang="en-US" altLang="zh-CN" dirty="0"/>
              <a:t>: just output the intermediate data</a:t>
            </a:r>
          </a:p>
          <a:p>
            <a:pPr lvl="1"/>
            <a:endParaRPr kumimoji="1" lang="en-US" altLang="zh-CN" dirty="0"/>
          </a:p>
          <a:p>
            <a:r>
              <a:rPr kumimoji="1" lang="en-US" altLang="zh-CN" dirty="0"/>
              <a:t>Count URL access frequency</a:t>
            </a:r>
          </a:p>
          <a:p>
            <a:pPr lvl="1"/>
            <a:r>
              <a:rPr kumimoji="1" lang="en-US" altLang="zh-CN" i="1" u="sng" dirty="0">
                <a:solidFill>
                  <a:srgbClr val="C00000"/>
                </a:solidFill>
              </a:rPr>
              <a:t>Find the frequency of each URL in web logs</a:t>
            </a:r>
          </a:p>
          <a:p>
            <a:pPr lvl="1"/>
            <a:r>
              <a:rPr kumimoji="1" lang="en-US" altLang="zh-CN" b="1" dirty="0">
                <a:solidFill>
                  <a:srgbClr val="C00000"/>
                </a:solidFill>
              </a:rPr>
              <a:t>Map</a:t>
            </a:r>
            <a:r>
              <a:rPr kumimoji="1" lang="en-US" altLang="zh-CN" dirty="0"/>
              <a:t>: process logs of web page access; </a:t>
            </a:r>
            <a:br>
              <a:rPr kumimoji="1" lang="en-US" altLang="zh-CN" dirty="0"/>
            </a:br>
            <a:r>
              <a:rPr kumimoji="1" lang="en-US" altLang="zh-CN" dirty="0"/>
              <a:t>        output &lt;URL, 1&gt;</a:t>
            </a:r>
          </a:p>
          <a:p>
            <a:pPr lvl="1"/>
            <a:r>
              <a:rPr kumimoji="1" lang="en-US" altLang="zh-CN" b="1" dirty="0">
                <a:solidFill>
                  <a:srgbClr val="C00000"/>
                </a:solidFill>
              </a:rPr>
              <a:t>Reduce</a:t>
            </a:r>
            <a:r>
              <a:rPr kumimoji="1" lang="en-US" altLang="zh-CN" dirty="0"/>
              <a:t>: added values for the same URL</a:t>
            </a:r>
          </a:p>
        </p:txBody>
      </p:sp>
      <p:sp>
        <p:nvSpPr>
          <p:cNvPr id="4" name="灯片编号占位符 3">
            <a:extLst>
              <a:ext uri="{FF2B5EF4-FFF2-40B4-BE49-F238E27FC236}">
                <a16:creationId xmlns:a16="http://schemas.microsoft.com/office/drawing/2014/main" id="{A0B5DF78-1488-3D4E-83AD-DFBA72DB3916}"/>
              </a:ext>
            </a:extLst>
          </p:cNvPr>
          <p:cNvSpPr>
            <a:spLocks noGrp="1"/>
          </p:cNvSpPr>
          <p:nvPr>
            <p:ph type="sldNum" sz="quarter" idx="12"/>
          </p:nvPr>
        </p:nvSpPr>
        <p:spPr/>
        <p:txBody>
          <a:bodyPr/>
          <a:lstStyle/>
          <a:p>
            <a:fld id="{ADE361C3-C043-4A6E-BDCE-8DA1E7D90A3B}" type="slidenum">
              <a:rPr lang="zh-CN" altLang="en-US" smtClean="0"/>
              <a:t>72</a:t>
            </a:fld>
            <a:endParaRPr lang="zh-CN" altLang="en-US"/>
          </a:p>
        </p:txBody>
      </p:sp>
    </p:spTree>
    <p:extLst>
      <p:ext uri="{BB962C8B-B14F-4D97-AF65-F5344CB8AC3E}">
        <p14:creationId xmlns:p14="http://schemas.microsoft.com/office/powerpoint/2010/main" val="16134536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BDDB38-3A98-FE4E-B8F6-0BA9C8E5CAE6}"/>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2FDDA666-B3EB-0348-8B75-97630B8EF23E}"/>
              </a:ext>
            </a:extLst>
          </p:cNvPr>
          <p:cNvSpPr>
            <a:spLocks noGrp="1"/>
          </p:cNvSpPr>
          <p:nvPr>
            <p:ph idx="1"/>
          </p:nvPr>
        </p:nvSpPr>
        <p:spPr>
          <a:xfrm>
            <a:off x="395536" y="1057300"/>
            <a:ext cx="8579296" cy="4032448"/>
          </a:xfrm>
        </p:spPr>
        <p:txBody>
          <a:bodyPr>
            <a:normAutofit fontScale="92500" lnSpcReduction="10000"/>
          </a:bodyPr>
          <a:lstStyle/>
          <a:p>
            <a:r>
              <a:rPr kumimoji="1" lang="en" altLang="zh-CN" dirty="0"/>
              <a:t>Inverted index</a:t>
            </a:r>
          </a:p>
          <a:p>
            <a:pPr lvl="1"/>
            <a:r>
              <a:rPr kumimoji="1" lang="en-US" altLang="zh-CN" i="1" u="sng" dirty="0">
                <a:solidFill>
                  <a:srgbClr val="C00000"/>
                </a:solidFill>
              </a:rPr>
              <a:t>Find what documents contain a specific word</a:t>
            </a:r>
          </a:p>
          <a:p>
            <a:pPr lvl="1"/>
            <a:r>
              <a:rPr kumimoji="1" lang="en-US" altLang="zh-CN" b="1" dirty="0">
                <a:solidFill>
                  <a:srgbClr val="C00000"/>
                </a:solidFill>
              </a:rPr>
              <a:t>Map</a:t>
            </a:r>
            <a:r>
              <a:rPr kumimoji="1" lang="en-US" altLang="zh-CN" dirty="0"/>
              <a:t>: parse document, emit &lt;word, doc-ID&gt;</a:t>
            </a:r>
          </a:p>
          <a:p>
            <a:pPr lvl="1"/>
            <a:r>
              <a:rPr kumimoji="1" lang="en-US" altLang="zh-CN" b="1" dirty="0">
                <a:solidFill>
                  <a:srgbClr val="C00000"/>
                </a:solidFill>
              </a:rPr>
              <a:t>Reduce</a:t>
            </a:r>
            <a:r>
              <a:rPr kumimoji="1" lang="en-US" altLang="zh-CN" dirty="0"/>
              <a:t>: sort the doc-ID for each word, and output &lt;word, list(doc-ID)&gt;</a:t>
            </a:r>
          </a:p>
          <a:p>
            <a:pPr lvl="1"/>
            <a:endParaRPr kumimoji="1" lang="en-US" altLang="zh-CN" dirty="0"/>
          </a:p>
          <a:p>
            <a:r>
              <a:rPr kumimoji="1" lang="en" altLang="zh-CN" dirty="0"/>
              <a:t>Reverse web-link graph</a:t>
            </a:r>
          </a:p>
          <a:p>
            <a:pPr lvl="1"/>
            <a:r>
              <a:rPr kumimoji="1" lang="en-US" altLang="zh-CN" i="1" u="sng" dirty="0">
                <a:solidFill>
                  <a:srgbClr val="C00000"/>
                </a:solidFill>
              </a:rPr>
              <a:t>Find where page links come from </a:t>
            </a:r>
          </a:p>
          <a:p>
            <a:pPr lvl="1"/>
            <a:r>
              <a:rPr kumimoji="1" lang="en-US" altLang="zh-CN" b="1" dirty="0">
                <a:solidFill>
                  <a:srgbClr val="C00000"/>
                </a:solidFill>
              </a:rPr>
              <a:t>Map</a:t>
            </a:r>
            <a:r>
              <a:rPr kumimoji="1" lang="en-US" altLang="zh-CN" dirty="0"/>
              <a:t>: output &lt;target, source&gt; for each link to target in a page source</a:t>
            </a:r>
          </a:p>
          <a:p>
            <a:pPr lvl="1"/>
            <a:r>
              <a:rPr kumimoji="1" lang="en-US" altLang="zh-CN" b="1" dirty="0">
                <a:solidFill>
                  <a:srgbClr val="C00000"/>
                </a:solidFill>
              </a:rPr>
              <a:t>Reduce</a:t>
            </a:r>
            <a:r>
              <a:rPr kumimoji="1" lang="en-US" altLang="zh-CN" dirty="0"/>
              <a:t>: concatenate all source for each target,</a:t>
            </a:r>
            <a:r>
              <a:rPr kumimoji="1" lang="zh-CN" altLang="en-US" dirty="0"/>
              <a:t> </a:t>
            </a:r>
            <a:r>
              <a:rPr kumimoji="1" lang="en-US" altLang="zh-CN" dirty="0"/>
              <a:t>output &lt;target, list(source)&gt;</a:t>
            </a:r>
          </a:p>
          <a:p>
            <a:endParaRPr kumimoji="1" lang="en-US" altLang="zh-CN" dirty="0"/>
          </a:p>
          <a:p>
            <a:r>
              <a:rPr kumimoji="1" lang="en-US" altLang="zh-CN" dirty="0"/>
              <a:t>And more … (Please check the MapReduce paper) </a:t>
            </a:r>
          </a:p>
        </p:txBody>
      </p:sp>
      <p:sp>
        <p:nvSpPr>
          <p:cNvPr id="4" name="灯片编号占位符 3">
            <a:extLst>
              <a:ext uri="{FF2B5EF4-FFF2-40B4-BE49-F238E27FC236}">
                <a16:creationId xmlns:a16="http://schemas.microsoft.com/office/drawing/2014/main" id="{6C30202E-AB0C-3F44-A17E-D4016813099F}"/>
              </a:ext>
            </a:extLst>
          </p:cNvPr>
          <p:cNvSpPr>
            <a:spLocks noGrp="1"/>
          </p:cNvSpPr>
          <p:nvPr>
            <p:ph type="sldNum" sz="quarter" idx="12"/>
          </p:nvPr>
        </p:nvSpPr>
        <p:spPr/>
        <p:txBody>
          <a:bodyPr/>
          <a:lstStyle/>
          <a:p>
            <a:fld id="{ADE361C3-C043-4A6E-BDCE-8DA1E7D90A3B}" type="slidenum">
              <a:rPr lang="zh-CN" altLang="en-US" smtClean="0"/>
              <a:t>73</a:t>
            </a:fld>
            <a:endParaRPr lang="zh-CN" altLang="en-US"/>
          </a:p>
        </p:txBody>
      </p:sp>
    </p:spTree>
    <p:extLst>
      <p:ext uri="{BB962C8B-B14F-4D97-AF65-F5344CB8AC3E}">
        <p14:creationId xmlns:p14="http://schemas.microsoft.com/office/powerpoint/2010/main" val="4364734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Recall, common challenges of  Distributed Computing</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a:xfrm>
            <a:off x="457200" y="1129308"/>
            <a:ext cx="8229600" cy="4356826"/>
          </a:xfrm>
        </p:spPr>
        <p:txBody>
          <a:bodyPr/>
          <a:lstStyle/>
          <a:p>
            <a:pPr marL="342900" indent="-342900">
              <a:buAutoNum type="arabicPeriod"/>
            </a:pPr>
            <a:r>
              <a:rPr kumimoji="1" lang="en-US" altLang="zh-CN" b="0" dirty="0"/>
              <a:t>Sending </a:t>
            </a:r>
            <a:r>
              <a:rPr kumimoji="1" lang="en-US" altLang="zh-CN" dirty="0">
                <a:solidFill>
                  <a:srgbClr val="C00000"/>
                </a:solidFill>
              </a:rPr>
              <a:t>data</a:t>
            </a:r>
            <a:r>
              <a:rPr kumimoji="1" lang="en-US" altLang="zh-CN" b="0" dirty="0"/>
              <a:t> to/from nodes</a:t>
            </a:r>
          </a:p>
          <a:p>
            <a:pPr marL="342900" indent="-342900">
              <a:buAutoNum type="arabicPeriod"/>
            </a:pPr>
            <a:r>
              <a:rPr kumimoji="1" lang="en-US" altLang="zh-CN" dirty="0">
                <a:solidFill>
                  <a:srgbClr val="C00000"/>
                </a:solidFill>
              </a:rPr>
              <a:t>Coordinating</a:t>
            </a:r>
            <a:r>
              <a:rPr kumimoji="1" lang="en-US" altLang="zh-CN" b="0" dirty="0"/>
              <a:t> among nodes</a:t>
            </a:r>
          </a:p>
          <a:p>
            <a:pPr marL="342900" indent="-342900">
              <a:buAutoNum type="arabicPeriod"/>
            </a:pPr>
            <a:r>
              <a:rPr kumimoji="1" lang="en-US" altLang="zh-CN" b="0" dirty="0"/>
              <a:t>Recovering from node </a:t>
            </a:r>
            <a:r>
              <a:rPr kumimoji="1" lang="en-US" altLang="zh-CN" dirty="0">
                <a:solidFill>
                  <a:srgbClr val="C00000"/>
                </a:solidFill>
              </a:rPr>
              <a:t>failure</a:t>
            </a:r>
          </a:p>
          <a:p>
            <a:pPr marL="342900" indent="-342900">
              <a:buAutoNum type="arabicPeriod"/>
            </a:pPr>
            <a:r>
              <a:rPr kumimoji="1" lang="en-US" altLang="zh-CN" b="0" dirty="0"/>
              <a:t>Optimizing for </a:t>
            </a:r>
            <a:r>
              <a:rPr kumimoji="1" lang="en-US" altLang="zh-CN" dirty="0">
                <a:solidFill>
                  <a:srgbClr val="C00000"/>
                </a:solidFill>
              </a:rPr>
              <a:t>locality</a:t>
            </a:r>
          </a:p>
          <a:p>
            <a:pPr marL="342900" indent="-342900">
              <a:buAutoNum type="arabicPeriod"/>
            </a:pPr>
            <a:r>
              <a:rPr kumimoji="1" lang="en-US" altLang="zh-CN" dirty="0">
                <a:solidFill>
                  <a:srgbClr val="C00000"/>
                </a:solidFill>
              </a:rPr>
              <a:t>Partition</a:t>
            </a:r>
            <a:r>
              <a:rPr kumimoji="1" lang="en-US" altLang="zh-CN" b="0" dirty="0">
                <a:solidFill>
                  <a:schemeClr val="tx1"/>
                </a:solidFill>
              </a:rPr>
              <a:t> the data to enable more parallelism </a:t>
            </a:r>
          </a:p>
          <a:p>
            <a:endParaRPr kumimoji="1" lang="en-US" altLang="zh-CN" b="0" dirty="0">
              <a:solidFill>
                <a:schemeClr val="tx1"/>
              </a:solidFill>
            </a:endParaRPr>
          </a:p>
          <a:p>
            <a:r>
              <a:rPr kumimoji="1" lang="en-US" altLang="zh-CN" b="0" dirty="0">
                <a:solidFill>
                  <a:schemeClr val="tx1"/>
                </a:solidFill>
              </a:rPr>
              <a:t>How does MapReduce handle</a:t>
            </a:r>
            <a:r>
              <a:rPr kumimoji="1" lang="zh-CN" altLang="en-US" b="0" dirty="0">
                <a:solidFill>
                  <a:schemeClr val="tx1"/>
                </a:solidFill>
              </a:rPr>
              <a:t> </a:t>
            </a:r>
            <a:r>
              <a:rPr kumimoji="1" lang="en-US" altLang="zh-CN" b="0" dirty="0">
                <a:solidFill>
                  <a:schemeClr val="tx1"/>
                </a:solidFill>
              </a:rPr>
              <a:t>these</a:t>
            </a:r>
            <a:r>
              <a:rPr kumimoji="1" lang="zh-CN" altLang="en-US" b="0" dirty="0">
                <a:solidFill>
                  <a:schemeClr val="tx1"/>
                </a:solidFill>
              </a:rPr>
              <a:t> </a:t>
            </a:r>
            <a:r>
              <a:rPr kumimoji="1" lang="en-US" altLang="zh-CN" b="0" dirty="0">
                <a:solidFill>
                  <a:schemeClr val="tx1"/>
                </a:solidFill>
              </a:rPr>
              <a:t>challenges? </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74</a:t>
            </a:fld>
            <a:endParaRPr lang="zh-CN" altLang="en-US"/>
          </a:p>
        </p:txBody>
      </p:sp>
      <p:sp>
        <p:nvSpPr>
          <p:cNvPr id="5" name="Freeform 7">
            <a:extLst>
              <a:ext uri="{FF2B5EF4-FFF2-40B4-BE49-F238E27FC236}">
                <a16:creationId xmlns:a16="http://schemas.microsoft.com/office/drawing/2014/main" id="{0EBD2520-BE53-8845-B3BC-C07ACFA20F00}"/>
              </a:ext>
            </a:extLst>
          </p:cNvPr>
          <p:cNvSpPr>
            <a:spLocks/>
          </p:cNvSpPr>
          <p:nvPr/>
        </p:nvSpPr>
        <p:spPr bwMode="auto">
          <a:xfrm rot="246088">
            <a:off x="5515505" y="1161147"/>
            <a:ext cx="935888" cy="1843692"/>
          </a:xfrm>
          <a:custGeom>
            <a:avLst/>
            <a:gdLst>
              <a:gd name="T0" fmla="*/ 103 w 672"/>
              <a:gd name="T1" fmla="*/ 125 h 1520"/>
              <a:gd name="T2" fmla="*/ 274 w 672"/>
              <a:gd name="T3" fmla="*/ 125 h 1520"/>
              <a:gd name="T4" fmla="*/ 343 w 672"/>
              <a:gd name="T5" fmla="*/ 874 h 1520"/>
              <a:gd name="T6" fmla="*/ 480 w 672"/>
              <a:gd name="T7" fmla="*/ 989 h 1520"/>
              <a:gd name="T8" fmla="*/ 343 w 672"/>
              <a:gd name="T9" fmla="*/ 1219 h 1520"/>
              <a:gd name="T10" fmla="*/ 240 w 672"/>
              <a:gd name="T11" fmla="*/ 1738 h 1520"/>
              <a:gd name="T12" fmla="*/ 0 w 672"/>
              <a:gd name="T13" fmla="*/ 1738 h 1520"/>
              <a:gd name="T14" fmla="*/ 0 60000 65536"/>
              <a:gd name="T15" fmla="*/ 0 60000 65536"/>
              <a:gd name="T16" fmla="*/ 0 60000 65536"/>
              <a:gd name="T17" fmla="*/ 0 60000 65536"/>
              <a:gd name="T18" fmla="*/ 0 60000 65536"/>
              <a:gd name="T19" fmla="*/ 0 60000 65536"/>
              <a:gd name="T20" fmla="*/ 0 60000 65536"/>
              <a:gd name="T21" fmla="*/ 0 w 672"/>
              <a:gd name="T22" fmla="*/ 0 h 1520"/>
              <a:gd name="T23" fmla="*/ 672 w 672"/>
              <a:gd name="T24" fmla="*/ 1520 h 1520"/>
              <a:gd name="connsiteX0" fmla="*/ 2143 w 10000"/>
              <a:gd name="connsiteY0" fmla="*/ 2039 h 11154"/>
              <a:gd name="connsiteX1" fmla="*/ 5457 w 10000"/>
              <a:gd name="connsiteY1" fmla="*/ 128 h 11154"/>
              <a:gd name="connsiteX2" fmla="*/ 7143 w 10000"/>
              <a:gd name="connsiteY2" fmla="*/ 6144 h 11154"/>
              <a:gd name="connsiteX3" fmla="*/ 10000 w 10000"/>
              <a:gd name="connsiteY3" fmla="*/ 6776 h 11154"/>
              <a:gd name="connsiteX4" fmla="*/ 7143 w 10000"/>
              <a:gd name="connsiteY4" fmla="*/ 8039 h 11154"/>
              <a:gd name="connsiteX5" fmla="*/ 5000 w 10000"/>
              <a:gd name="connsiteY5" fmla="*/ 10881 h 11154"/>
              <a:gd name="connsiteX6" fmla="*/ 0 w 10000"/>
              <a:gd name="connsiteY6" fmla="*/ 10881 h 11154"/>
              <a:gd name="connsiteX0" fmla="*/ 0 w 13702"/>
              <a:gd name="connsiteY0" fmla="*/ 511 h 11571"/>
              <a:gd name="connsiteX1" fmla="*/ 9159 w 13702"/>
              <a:gd name="connsiteY1" fmla="*/ 545 h 11571"/>
              <a:gd name="connsiteX2" fmla="*/ 10845 w 13702"/>
              <a:gd name="connsiteY2" fmla="*/ 6561 h 11571"/>
              <a:gd name="connsiteX3" fmla="*/ 13702 w 13702"/>
              <a:gd name="connsiteY3" fmla="*/ 7193 h 11571"/>
              <a:gd name="connsiteX4" fmla="*/ 10845 w 13702"/>
              <a:gd name="connsiteY4" fmla="*/ 8456 h 11571"/>
              <a:gd name="connsiteX5" fmla="*/ 8702 w 13702"/>
              <a:gd name="connsiteY5" fmla="*/ 11298 h 11571"/>
              <a:gd name="connsiteX6" fmla="*/ 3702 w 13702"/>
              <a:gd name="connsiteY6" fmla="*/ 11298 h 11571"/>
              <a:gd name="connsiteX0" fmla="*/ 0 w 13726"/>
              <a:gd name="connsiteY0" fmla="*/ 343 h 11403"/>
              <a:gd name="connsiteX1" fmla="*/ 9159 w 13726"/>
              <a:gd name="connsiteY1" fmla="*/ 377 h 11403"/>
              <a:gd name="connsiteX2" fmla="*/ 9124 w 13726"/>
              <a:gd name="connsiteY2" fmla="*/ 3985 h 11403"/>
              <a:gd name="connsiteX3" fmla="*/ 13702 w 13726"/>
              <a:gd name="connsiteY3" fmla="*/ 7025 h 11403"/>
              <a:gd name="connsiteX4" fmla="*/ 10845 w 13726"/>
              <a:gd name="connsiteY4" fmla="*/ 8288 h 11403"/>
              <a:gd name="connsiteX5" fmla="*/ 8702 w 13726"/>
              <a:gd name="connsiteY5" fmla="*/ 11130 h 11403"/>
              <a:gd name="connsiteX6" fmla="*/ 3702 w 13726"/>
              <a:gd name="connsiteY6" fmla="*/ 11130 h 11403"/>
              <a:gd name="connsiteX0" fmla="*/ 0 w 12542"/>
              <a:gd name="connsiteY0" fmla="*/ 343 h 11403"/>
              <a:gd name="connsiteX1" fmla="*/ 9159 w 12542"/>
              <a:gd name="connsiteY1" fmla="*/ 377 h 11403"/>
              <a:gd name="connsiteX2" fmla="*/ 9124 w 12542"/>
              <a:gd name="connsiteY2" fmla="*/ 3985 h 11403"/>
              <a:gd name="connsiteX3" fmla="*/ 12502 w 12542"/>
              <a:gd name="connsiteY3" fmla="*/ 5362 h 11403"/>
              <a:gd name="connsiteX4" fmla="*/ 10845 w 12542"/>
              <a:gd name="connsiteY4" fmla="*/ 8288 h 11403"/>
              <a:gd name="connsiteX5" fmla="*/ 8702 w 12542"/>
              <a:gd name="connsiteY5" fmla="*/ 11130 h 11403"/>
              <a:gd name="connsiteX6" fmla="*/ 3702 w 12542"/>
              <a:gd name="connsiteY6" fmla="*/ 11130 h 11403"/>
              <a:gd name="connsiteX0" fmla="*/ 0 w 12502"/>
              <a:gd name="connsiteY0" fmla="*/ 343 h 11403"/>
              <a:gd name="connsiteX1" fmla="*/ 9159 w 12502"/>
              <a:gd name="connsiteY1" fmla="*/ 377 h 11403"/>
              <a:gd name="connsiteX2" fmla="*/ 9124 w 12502"/>
              <a:gd name="connsiteY2" fmla="*/ 3985 h 11403"/>
              <a:gd name="connsiteX3" fmla="*/ 12502 w 12502"/>
              <a:gd name="connsiteY3" fmla="*/ 5362 h 11403"/>
              <a:gd name="connsiteX4" fmla="*/ 8755 w 12502"/>
              <a:gd name="connsiteY4" fmla="*/ 6514 h 11403"/>
              <a:gd name="connsiteX5" fmla="*/ 8702 w 12502"/>
              <a:gd name="connsiteY5" fmla="*/ 11130 h 11403"/>
              <a:gd name="connsiteX6" fmla="*/ 3702 w 12502"/>
              <a:gd name="connsiteY6" fmla="*/ 11130 h 11403"/>
              <a:gd name="connsiteX0" fmla="*/ 0 w 12282"/>
              <a:gd name="connsiteY0" fmla="*/ 343 h 11403"/>
              <a:gd name="connsiteX1" fmla="*/ 9159 w 12282"/>
              <a:gd name="connsiteY1" fmla="*/ 377 h 11403"/>
              <a:gd name="connsiteX2" fmla="*/ 9124 w 12282"/>
              <a:gd name="connsiteY2" fmla="*/ 3985 h 11403"/>
              <a:gd name="connsiteX3" fmla="*/ 12281 w 12282"/>
              <a:gd name="connsiteY3" fmla="*/ 4877 h 11403"/>
              <a:gd name="connsiteX4" fmla="*/ 8755 w 12282"/>
              <a:gd name="connsiteY4" fmla="*/ 6514 h 11403"/>
              <a:gd name="connsiteX5" fmla="*/ 8702 w 12282"/>
              <a:gd name="connsiteY5" fmla="*/ 11130 h 11403"/>
              <a:gd name="connsiteX6" fmla="*/ 3702 w 12282"/>
              <a:gd name="connsiteY6" fmla="*/ 11130 h 1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82" h="11403">
                <a:moveTo>
                  <a:pt x="0" y="343"/>
                </a:moveTo>
                <a:cubicBezTo>
                  <a:pt x="1369" y="1"/>
                  <a:pt x="7638" y="-230"/>
                  <a:pt x="9159" y="377"/>
                </a:cubicBezTo>
                <a:cubicBezTo>
                  <a:pt x="10680" y="984"/>
                  <a:pt x="8604" y="3235"/>
                  <a:pt x="9124" y="3985"/>
                </a:cubicBezTo>
                <a:cubicBezTo>
                  <a:pt x="9644" y="4735"/>
                  <a:pt x="12342" y="4456"/>
                  <a:pt x="12281" y="4877"/>
                </a:cubicBezTo>
                <a:cubicBezTo>
                  <a:pt x="12220" y="5298"/>
                  <a:pt x="9352" y="5472"/>
                  <a:pt x="8755" y="6514"/>
                </a:cubicBezTo>
                <a:cubicBezTo>
                  <a:pt x="8159" y="7556"/>
                  <a:pt x="9892" y="10657"/>
                  <a:pt x="8702" y="11130"/>
                </a:cubicBezTo>
                <a:cubicBezTo>
                  <a:pt x="7512" y="11604"/>
                  <a:pt x="5607" y="11367"/>
                  <a:pt x="3702" y="11130"/>
                </a:cubicBezTo>
              </a:path>
            </a:pathLst>
          </a:custGeom>
          <a:noFill/>
          <a:ln w="28575">
            <a:solidFill>
              <a:srgbClr val="BE384B"/>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C00000"/>
              </a:solidFill>
            </a:endParaRPr>
          </a:p>
        </p:txBody>
      </p:sp>
      <p:sp>
        <p:nvSpPr>
          <p:cNvPr id="6" name="矩形 5">
            <a:extLst>
              <a:ext uri="{FF2B5EF4-FFF2-40B4-BE49-F238E27FC236}">
                <a16:creationId xmlns:a16="http://schemas.microsoft.com/office/drawing/2014/main" id="{52BD6CCD-783F-B443-8060-BF843F30C372}"/>
              </a:ext>
            </a:extLst>
          </p:cNvPr>
          <p:cNvSpPr/>
          <p:nvPr/>
        </p:nvSpPr>
        <p:spPr>
          <a:xfrm>
            <a:off x="6408160" y="1849388"/>
            <a:ext cx="1836248" cy="646331"/>
          </a:xfrm>
          <a:prstGeom prst="rect">
            <a:avLst/>
          </a:prstGeom>
        </p:spPr>
        <p:txBody>
          <a:bodyPr wrap="square">
            <a:spAutoFit/>
          </a:bodyPr>
          <a:lstStyle/>
          <a:p>
            <a:pPr algn="ctr"/>
            <a:r>
              <a:rPr lang="en-US" altLang="zh-CN" b="1" dirty="0">
                <a:solidFill>
                  <a:srgbClr val="C00000"/>
                </a:solidFill>
                <a:latin typeface="+mn-ea"/>
                <a:cs typeface="Verdana" pitchFamily="34" charset="0"/>
              </a:rPr>
              <a:t>Same for </a:t>
            </a:r>
          </a:p>
          <a:p>
            <a:pPr algn="ctr"/>
            <a:r>
              <a:rPr lang="en-US" altLang="zh-CN" b="1" dirty="0">
                <a:solidFill>
                  <a:srgbClr val="C00000"/>
                </a:solidFill>
                <a:latin typeface="+mn-ea"/>
                <a:cs typeface="Verdana" pitchFamily="34" charset="0"/>
              </a:rPr>
              <a:t>all problems</a:t>
            </a:r>
          </a:p>
        </p:txBody>
      </p:sp>
      <p:sp>
        <p:nvSpPr>
          <p:cNvPr id="7" name="矩形 6">
            <a:extLst>
              <a:ext uri="{FF2B5EF4-FFF2-40B4-BE49-F238E27FC236}">
                <a16:creationId xmlns:a16="http://schemas.microsoft.com/office/drawing/2014/main" id="{AF9B3842-CD3E-3705-23DF-A972B4A4F96E}"/>
              </a:ext>
            </a:extLst>
          </p:cNvPr>
          <p:cNvSpPr/>
          <p:nvPr/>
        </p:nvSpPr>
        <p:spPr>
          <a:xfrm>
            <a:off x="302840" y="1057300"/>
            <a:ext cx="4413176" cy="1080120"/>
          </a:xfrm>
          <a:prstGeom prst="rect">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0D3BCD5C-D942-939B-21C6-C190B818702F}"/>
              </a:ext>
            </a:extLst>
          </p:cNvPr>
          <p:cNvSpPr/>
          <p:nvPr/>
        </p:nvSpPr>
        <p:spPr>
          <a:xfrm>
            <a:off x="4154626" y="1898327"/>
            <a:ext cx="1296144" cy="369332"/>
          </a:xfrm>
          <a:prstGeom prst="rect">
            <a:avLst/>
          </a:prstGeom>
          <a:solidFill>
            <a:schemeClr val="bg1"/>
          </a:solidFill>
        </p:spPr>
        <p:txBody>
          <a:bodyPr wrap="square">
            <a:spAutoFit/>
          </a:bodyPr>
          <a:lstStyle/>
          <a:p>
            <a:pPr algn="ctr"/>
            <a:r>
              <a:rPr lang="en-US" altLang="zh-CN" b="1" dirty="0">
                <a:solidFill>
                  <a:srgbClr val="C00000"/>
                </a:solidFill>
                <a:latin typeface="+mn-ea"/>
                <a:cs typeface="Verdana" pitchFamily="34" charset="0"/>
              </a:rPr>
              <a:t>Solved</a:t>
            </a:r>
          </a:p>
        </p:txBody>
      </p:sp>
      <p:sp>
        <p:nvSpPr>
          <p:cNvPr id="9" name="矩形 8">
            <a:extLst>
              <a:ext uri="{FF2B5EF4-FFF2-40B4-BE49-F238E27FC236}">
                <a16:creationId xmlns:a16="http://schemas.microsoft.com/office/drawing/2014/main" id="{37F4921D-78DB-12DA-88E5-5BD096C94AE5}"/>
              </a:ext>
            </a:extLst>
          </p:cNvPr>
          <p:cNvSpPr/>
          <p:nvPr/>
        </p:nvSpPr>
        <p:spPr>
          <a:xfrm>
            <a:off x="302840" y="2941043"/>
            <a:ext cx="5302290" cy="636538"/>
          </a:xfrm>
          <a:prstGeom prst="rect">
            <a:avLst/>
          </a:prstGeom>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BA330A8E-B0E1-FE86-22FB-534420A33080}"/>
              </a:ext>
            </a:extLst>
          </p:cNvPr>
          <p:cNvSpPr/>
          <p:nvPr/>
        </p:nvSpPr>
        <p:spPr>
          <a:xfrm>
            <a:off x="4555782" y="3514910"/>
            <a:ext cx="1296144" cy="369332"/>
          </a:xfrm>
          <a:prstGeom prst="rect">
            <a:avLst/>
          </a:prstGeom>
          <a:solidFill>
            <a:schemeClr val="bg1"/>
          </a:solidFill>
        </p:spPr>
        <p:txBody>
          <a:bodyPr wrap="square">
            <a:spAutoFit/>
          </a:bodyPr>
          <a:lstStyle/>
          <a:p>
            <a:pPr algn="ctr"/>
            <a:r>
              <a:rPr lang="en-US" altLang="zh-CN" b="1" dirty="0">
                <a:solidFill>
                  <a:srgbClr val="C00000"/>
                </a:solidFill>
                <a:latin typeface="+mn-ea"/>
                <a:cs typeface="Verdana" pitchFamily="34" charset="0"/>
              </a:rPr>
              <a:t>Solved</a:t>
            </a:r>
          </a:p>
        </p:txBody>
      </p:sp>
    </p:spTree>
    <p:extLst>
      <p:ext uri="{BB962C8B-B14F-4D97-AF65-F5344CB8AC3E}">
        <p14:creationId xmlns:p14="http://schemas.microsoft.com/office/powerpoint/2010/main" val="3805203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9" grpId="1" animBg="1"/>
      <p:bldP spid="10" grpId="0" animBg="1"/>
      <p:bldP spid="10"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lstStyle/>
          <a:p>
            <a:r>
              <a:rPr kumimoji="1" lang="en-US" altLang="zh-CN" dirty="0"/>
              <a:t>Recall: machine </a:t>
            </a:r>
            <a:r>
              <a:rPr kumimoji="1" lang="en-US" altLang="zh-CN" dirty="0">
                <a:solidFill>
                  <a:srgbClr val="C00000"/>
                </a:solidFill>
              </a:rPr>
              <a:t>failures are common </a:t>
            </a:r>
            <a:r>
              <a:rPr kumimoji="1" lang="en-US" altLang="zh-CN" dirty="0"/>
              <a:t>in datacenters</a:t>
            </a:r>
          </a:p>
          <a:p>
            <a:pPr lvl="1"/>
            <a:r>
              <a:rPr kumimoji="1" lang="en-US" altLang="zh-CN" dirty="0"/>
              <a:t>A MapReduce job can possibly run on thousands of machines</a:t>
            </a:r>
          </a:p>
          <a:p>
            <a:endParaRPr lang="en-US" altLang="zh-TW" b="0" dirty="0">
              <a:solidFill>
                <a:prstClr val="black"/>
              </a:solidFill>
              <a:latin typeface="Arial" panose="020B0604020202020204" pitchFamily="34" charset="0"/>
              <a:ea typeface="Verdana" pitchFamily="34" charset="0"/>
              <a:cs typeface="Arial" panose="020B0604020202020204" pitchFamily="34" charset="0"/>
            </a:endParaRPr>
          </a:p>
          <a:p>
            <a:r>
              <a:rPr lang="en-US" altLang="zh-TW" dirty="0">
                <a:solidFill>
                  <a:prstClr val="black"/>
                </a:solidFill>
                <a:latin typeface="Arial" panose="020B0604020202020204" pitchFamily="34" charset="0"/>
                <a:ea typeface="Verdana" pitchFamily="34" charset="0"/>
                <a:cs typeface="Arial" panose="020B0604020202020204" pitchFamily="34" charset="0"/>
              </a:rPr>
              <a:t>Two choices made MapReduce easy in handling failures</a:t>
            </a:r>
            <a:r>
              <a:rPr lang="en-US" altLang="zh-CN" dirty="0">
                <a:solidFill>
                  <a:prstClr val="black"/>
                </a:solidFill>
                <a:latin typeface="Arial" panose="020B0604020202020204" pitchFamily="34" charset="0"/>
                <a:ea typeface="Verdana" pitchFamily="34" charset="0"/>
                <a:cs typeface="Arial" panose="020B0604020202020204" pitchFamily="34" charset="0"/>
              </a:rPr>
              <a:t>:</a:t>
            </a:r>
            <a:endParaRPr lang="en-US" altLang="zh-TW" dirty="0">
              <a:solidFill>
                <a:prstClr val="black"/>
              </a:solidFill>
              <a:latin typeface="Arial" panose="020B0604020202020204" pitchFamily="34" charset="0"/>
              <a:ea typeface="Verdana" pitchFamily="34" charset="0"/>
              <a:cs typeface="Arial" panose="020B0604020202020204" pitchFamily="34" charset="0"/>
            </a:endParaRPr>
          </a:p>
          <a:p>
            <a:pPr marL="417150" lvl="1" indent="-342900">
              <a:buAutoNum type="arabicPeriod"/>
            </a:pPr>
            <a:r>
              <a:rPr lang="en-US" altLang="zh-TW" dirty="0">
                <a:solidFill>
                  <a:prstClr val="black"/>
                </a:solidFill>
                <a:latin typeface="Arial" panose="020B0604020202020204" pitchFamily="34" charset="0"/>
                <a:ea typeface="Verdana" pitchFamily="34" charset="0"/>
                <a:cs typeface="Arial" panose="020B0604020202020204" pitchFamily="34" charset="0"/>
              </a:rPr>
              <a:t>Programming model simplifies fault recovery</a:t>
            </a:r>
          </a:p>
          <a:p>
            <a:pPr marL="857250" lvl="2" indent="0">
              <a:buNone/>
            </a:pPr>
            <a:r>
              <a:rPr lang="en-US" altLang="zh-TW" sz="1800" dirty="0">
                <a:solidFill>
                  <a:prstClr val="black"/>
                </a:solidFill>
                <a:latin typeface="Arial" panose="020B0604020202020204" pitchFamily="34" charset="0"/>
                <a:ea typeface="Verdana" pitchFamily="34" charset="0"/>
                <a:cs typeface="Arial" panose="020B0604020202020204" pitchFamily="34" charset="0"/>
              </a:rPr>
              <a:t>e.g., </a:t>
            </a:r>
            <a:r>
              <a:rPr lang="en-US" altLang="zh-TW" sz="1800" b="1" dirty="0">
                <a:solidFill>
                  <a:srgbClr val="C00000"/>
                </a:solidFill>
                <a:latin typeface="Arial" panose="020B0604020202020204" pitchFamily="34" charset="0"/>
                <a:ea typeface="Verdana" pitchFamily="34" charset="0"/>
                <a:cs typeface="Arial" panose="020B0604020202020204" pitchFamily="34" charset="0"/>
              </a:rPr>
              <a:t>no side-effect</a:t>
            </a:r>
            <a:r>
              <a:rPr lang="en-US" altLang="zh-TW" sz="1800" dirty="0">
                <a:solidFill>
                  <a:prstClr val="black"/>
                </a:solidFill>
                <a:latin typeface="Arial" panose="020B0604020202020204" pitchFamily="34" charset="0"/>
                <a:ea typeface="Verdana" pitchFamily="34" charset="0"/>
                <a:cs typeface="Arial" panose="020B0604020202020204" pitchFamily="34" charset="0"/>
              </a:rPr>
              <a:t>: a map or a reduce can simply re-execute the computation to recover from failures </a:t>
            </a:r>
          </a:p>
          <a:p>
            <a:pPr marL="417150" lvl="1" indent="-342900">
              <a:buAutoNum type="arabicPeriod"/>
            </a:pPr>
            <a:r>
              <a:rPr lang="en-US" altLang="zh-TW" dirty="0">
                <a:solidFill>
                  <a:prstClr val="black"/>
                </a:solidFill>
                <a:latin typeface="Arial" panose="020B0604020202020204" pitchFamily="34" charset="0"/>
                <a:ea typeface="Verdana" pitchFamily="34" charset="0"/>
                <a:cs typeface="Arial" panose="020B0604020202020204" pitchFamily="34" charset="0"/>
              </a:rPr>
              <a:t>Builds on </a:t>
            </a:r>
            <a:r>
              <a:rPr lang="en-US" altLang="zh-TW" b="1" dirty="0">
                <a:solidFill>
                  <a:srgbClr val="C00000"/>
                </a:solidFill>
                <a:latin typeface="Arial" panose="020B0604020202020204" pitchFamily="34" charset="0"/>
                <a:ea typeface="Verdana" pitchFamily="34" charset="0"/>
                <a:cs typeface="Arial" panose="020B0604020202020204" pitchFamily="34" charset="0"/>
              </a:rPr>
              <a:t>a reliable service </a:t>
            </a:r>
            <a:r>
              <a:rPr lang="en-US" altLang="zh-TW" dirty="0">
                <a:solidFill>
                  <a:prstClr val="black"/>
                </a:solidFill>
                <a:latin typeface="Arial" panose="020B0604020202020204" pitchFamily="34" charset="0"/>
                <a:ea typeface="Verdana" pitchFamily="34" charset="0"/>
                <a:cs typeface="Arial" panose="020B0604020202020204" pitchFamily="34" charset="0"/>
              </a:rPr>
              <a:t>(i.e., GFS) </a:t>
            </a:r>
            <a:r>
              <a:rPr lang="en-US" altLang="zh-TW" b="0" dirty="0">
                <a:solidFill>
                  <a:prstClr val="black"/>
                </a:solidFill>
                <a:latin typeface="Arial" panose="020B0604020202020204" pitchFamily="34" charset="0"/>
                <a:ea typeface="Verdana" pitchFamily="34" charset="0"/>
                <a:cs typeface="Arial" panose="020B0604020202020204" pitchFamily="34" charset="0"/>
              </a:rPr>
              <a:t>  </a:t>
            </a:r>
          </a:p>
          <a:p>
            <a:pPr lvl="1"/>
            <a:endParaRPr kumimoji="1" lang="en-US" altLang="zh-CN" dirty="0">
              <a:solidFill>
                <a:srgbClr val="C00000"/>
              </a:solidFill>
            </a:endParaRPr>
          </a:p>
          <a:p>
            <a:endParaRPr kumimoji="1" lang="en-US" altLang="zh-CN" dirty="0"/>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75</a:t>
            </a:fld>
            <a:endParaRPr lang="zh-CN" altLang="en-US"/>
          </a:p>
        </p:txBody>
      </p:sp>
    </p:spTree>
    <p:extLst>
      <p:ext uri="{BB962C8B-B14F-4D97-AF65-F5344CB8AC3E}">
        <p14:creationId xmlns:p14="http://schemas.microsoft.com/office/powerpoint/2010/main" val="18426589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Worker</a:t>
            </a:r>
            <a:r>
              <a:rPr kumimoji="1" lang="zh-CN" altLang="en-US" dirty="0">
                <a:solidFill>
                  <a:srgbClr val="C00000"/>
                </a:solidFill>
              </a:rPr>
              <a:t> </a:t>
            </a:r>
            <a:r>
              <a:rPr kumimoji="1" lang="en-US" altLang="zh-CN" dirty="0">
                <a:solidFill>
                  <a:srgbClr val="C00000"/>
                </a:solidFill>
              </a:rPr>
              <a:t>failure</a:t>
            </a:r>
            <a:endParaRPr kumimoji="1" lang="en-US" altLang="zh-CN" b="0" dirty="0"/>
          </a:p>
          <a:p>
            <a:pPr lvl="1">
              <a:lnSpc>
                <a:spcPct val="130000"/>
              </a:lnSpc>
            </a:pPr>
            <a:r>
              <a:rPr kumimoji="1" lang="en-US" altLang="zh-CN" dirty="0"/>
              <a:t>Detection </a:t>
            </a:r>
          </a:p>
          <a:p>
            <a:pPr lvl="2">
              <a:lnSpc>
                <a:spcPct val="130000"/>
              </a:lnSpc>
            </a:pPr>
            <a:r>
              <a:rPr kumimoji="1" lang="en-US" altLang="zh-CN" sz="1800" dirty="0"/>
              <a:t>Master pings each worker periodically via heartbeat</a:t>
            </a:r>
          </a:p>
          <a:p>
            <a:pPr lvl="2"/>
            <a:r>
              <a:rPr kumimoji="1" lang="en-US" altLang="zh-CN" sz="1800" dirty="0"/>
              <a:t>If no response is received within a certain time (</a:t>
            </a:r>
            <a:r>
              <a:rPr kumimoji="1" lang="en-US" altLang="zh-CN" sz="1800" b="1" dirty="0">
                <a:solidFill>
                  <a:srgbClr val="C00000"/>
                </a:solidFill>
              </a:rPr>
              <a:t>timeout</a:t>
            </a:r>
            <a:r>
              <a:rPr kumimoji="1" lang="en-US" altLang="zh-CN" sz="1800" dirty="0"/>
              <a:t>), the worker is marked as failed</a:t>
            </a:r>
          </a:p>
          <a:p>
            <a:pPr lvl="1"/>
            <a:r>
              <a:rPr kumimoji="1" lang="en-US" altLang="zh-CN" dirty="0"/>
              <a:t>Recovery </a:t>
            </a:r>
          </a:p>
          <a:p>
            <a:pPr lvl="2"/>
            <a:r>
              <a:rPr kumimoji="1" lang="en-US" altLang="zh-CN" sz="1800" dirty="0"/>
              <a:t>Map or reduce tasks given to this worker are reset back to the initial state and rescheduled for other worker (</a:t>
            </a:r>
            <a:r>
              <a:rPr kumimoji="1" lang="en-US" altLang="zh-CN" sz="1800" b="1" dirty="0">
                <a:solidFill>
                  <a:srgbClr val="C00000"/>
                </a:solidFill>
              </a:rPr>
              <a:t>re-execution</a:t>
            </a:r>
            <a:r>
              <a:rPr kumimoji="1" lang="en-US" altLang="zh-CN" sz="1800" dirty="0"/>
              <a:t>)</a:t>
            </a:r>
          </a:p>
          <a:p>
            <a:pPr lvl="1"/>
            <a:r>
              <a:rPr kumimoji="1" lang="en-US" altLang="zh-CN" dirty="0"/>
              <a:t>Robust: lost 1,600 of 1,800 machines once, but finished fine </a:t>
            </a:r>
          </a:p>
          <a:p>
            <a:r>
              <a:rPr kumimoji="1" lang="en-US" altLang="zh-CN" dirty="0"/>
              <a:t>Question: can we use checkpoint? </a:t>
            </a:r>
          </a:p>
          <a:p>
            <a:pPr lvl="1"/>
            <a:endParaRPr kumimoji="1" lang="en-US" altLang="zh-CN" dirty="0"/>
          </a:p>
          <a:p>
            <a:endParaRPr kumimoji="1" lang="en-US" altLang="zh-CN" dirty="0"/>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76</a:t>
            </a:fld>
            <a:endParaRPr lang="zh-CN" altLang="en-US"/>
          </a:p>
        </p:txBody>
      </p:sp>
    </p:spTree>
    <p:extLst>
      <p:ext uri="{BB962C8B-B14F-4D97-AF65-F5344CB8AC3E}">
        <p14:creationId xmlns:p14="http://schemas.microsoft.com/office/powerpoint/2010/main" val="41532738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Master failure (checkpoint)</a:t>
            </a:r>
          </a:p>
          <a:p>
            <a:pPr lvl="1"/>
            <a:r>
              <a:rPr lang="en-US" altLang="zh-CN" dirty="0">
                <a:solidFill>
                  <a:prstClr val="black"/>
                </a:solidFill>
                <a:ea typeface="Verdana" pitchFamily="34" charset="0"/>
                <a:cs typeface="Verdana" pitchFamily="34" charset="0"/>
              </a:rPr>
              <a:t>Master’s</a:t>
            </a:r>
            <a:r>
              <a:rPr lang="zh-CN" altLang="en-US" dirty="0">
                <a:solidFill>
                  <a:prstClr val="black"/>
                </a:solidFill>
                <a:ea typeface="Verdana" pitchFamily="34" charset="0"/>
                <a:cs typeface="Verdana" pitchFamily="34" charset="0"/>
              </a:rPr>
              <a:t> </a:t>
            </a:r>
            <a:r>
              <a:rPr lang="en-US" altLang="zh-CN" dirty="0">
                <a:solidFill>
                  <a:prstClr val="black"/>
                </a:solidFill>
                <a:ea typeface="Verdana" pitchFamily="34" charset="0"/>
                <a:cs typeface="Verdana" pitchFamily="34" charset="0"/>
              </a:rPr>
              <a:t>s</a:t>
            </a:r>
            <a:r>
              <a:rPr lang="en-US" altLang="zh-TW" dirty="0">
                <a:solidFill>
                  <a:prstClr val="black"/>
                </a:solidFill>
                <a:ea typeface="Verdana" pitchFamily="34" charset="0"/>
                <a:cs typeface="Verdana" pitchFamily="34" charset="0"/>
              </a:rPr>
              <a:t>tate is persisted to </a:t>
            </a:r>
            <a:r>
              <a:rPr lang="en-US" altLang="zh-TW" b="1" dirty="0">
                <a:solidFill>
                  <a:srgbClr val="C00000"/>
                </a:solidFill>
                <a:ea typeface="Verdana" pitchFamily="34" charset="0"/>
                <a:cs typeface="Verdana" pitchFamily="34" charset="0"/>
              </a:rPr>
              <a:t>GFS</a:t>
            </a:r>
          </a:p>
          <a:p>
            <a:pPr lvl="1"/>
            <a:r>
              <a:rPr lang="en-US" altLang="zh-TW" dirty="0">
                <a:solidFill>
                  <a:prstClr val="black"/>
                </a:solidFill>
                <a:ea typeface="Verdana" pitchFamily="34" charset="0"/>
                <a:cs typeface="Verdana" pitchFamily="34" charset="0"/>
              </a:rPr>
              <a:t>Recover master from GFS and continue</a:t>
            </a:r>
          </a:p>
          <a:p>
            <a:r>
              <a:rPr kumimoji="1" lang="en-US" altLang="zh-CN" dirty="0"/>
              <a:t>The state includes: </a:t>
            </a:r>
          </a:p>
          <a:p>
            <a:pPr lvl="1"/>
            <a:r>
              <a:rPr kumimoji="1" lang="en-US" altLang="zh-CN" dirty="0"/>
              <a:t>For each mapper &amp; reduce: executing </a:t>
            </a:r>
            <a:r>
              <a:rPr kumimoji="1" lang="en-US" altLang="zh-CN" b="1" dirty="0">
                <a:solidFill>
                  <a:srgbClr val="C00000"/>
                </a:solidFill>
              </a:rPr>
              <a:t>state</a:t>
            </a:r>
            <a:r>
              <a:rPr kumimoji="1" lang="en-US" altLang="zh-CN" dirty="0"/>
              <a:t>: idle, in-progress or completed </a:t>
            </a:r>
          </a:p>
          <a:p>
            <a:pPr lvl="1"/>
            <a:r>
              <a:rPr kumimoji="1" lang="en-US" altLang="zh-CN" dirty="0"/>
              <a:t>Locations of intermediate files </a:t>
            </a:r>
          </a:p>
          <a:p>
            <a:r>
              <a:rPr kumimoji="1" lang="en-US" altLang="zh-CN" dirty="0"/>
              <a:t>The state is checkpointed to GFS in a periodically manner </a:t>
            </a:r>
          </a:p>
          <a:p>
            <a:pPr lvl="1"/>
            <a:r>
              <a:rPr kumimoji="1" lang="en-US" altLang="zh-CN" dirty="0"/>
              <a:t>i.e., no need to redo all the computation </a:t>
            </a:r>
          </a:p>
          <a:p>
            <a:r>
              <a:rPr kumimoji="1" lang="en-US" altLang="zh-CN" dirty="0"/>
              <a:t>Note that master is unlikely to fail, since there is only one!</a:t>
            </a:r>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77</a:t>
            </a:fld>
            <a:endParaRPr lang="zh-CN" altLang="en-US"/>
          </a:p>
        </p:txBody>
      </p:sp>
    </p:spTree>
    <p:extLst>
      <p:ext uri="{BB962C8B-B14F-4D97-AF65-F5344CB8AC3E}">
        <p14:creationId xmlns:p14="http://schemas.microsoft.com/office/powerpoint/2010/main" val="193749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Fault</a:t>
            </a:r>
            <a:r>
              <a:rPr kumimoji="1" lang="zh-CN" altLang="en-US" dirty="0"/>
              <a:t> </a:t>
            </a:r>
            <a:r>
              <a:rPr kumimoji="1" lang="en-US" altLang="zh-CN" dirty="0"/>
              <a:t>tolerance</a:t>
            </a:r>
            <a:r>
              <a:rPr kumimoji="1" lang="zh-CN" altLang="en-US" dirty="0"/>
              <a:t> </a:t>
            </a:r>
            <a:r>
              <a:rPr kumimoji="1" lang="en-US" altLang="zh-CN" dirty="0"/>
              <a:t>of</a:t>
            </a:r>
            <a:r>
              <a:rPr kumimoji="1" lang="zh-CN" altLang="en-US" dirty="0"/>
              <a:t> </a:t>
            </a:r>
            <a:r>
              <a:rPr kumimoji="1" lang="en-US" altLang="zh-CN" dirty="0"/>
              <a:t>MapReduce</a:t>
            </a:r>
            <a:endParaRPr kumimoji="1" lang="zh-CN" altLang="en-US" dirty="0"/>
          </a:p>
        </p:txBody>
      </p:sp>
      <p:sp>
        <p:nvSpPr>
          <p:cNvPr id="3" name="内容占位符 2"/>
          <p:cNvSpPr>
            <a:spLocks noGrp="1"/>
          </p:cNvSpPr>
          <p:nvPr>
            <p:ph idx="1"/>
          </p:nvPr>
        </p:nvSpPr>
        <p:spPr/>
        <p:txBody>
          <a:bodyPr>
            <a:noAutofit/>
          </a:bodyPr>
          <a:lstStyle/>
          <a:p>
            <a:r>
              <a:rPr kumimoji="1" lang="en-US" altLang="zh-CN" sz="2000" dirty="0">
                <a:solidFill>
                  <a:srgbClr val="C00000"/>
                </a:solidFill>
              </a:rPr>
              <a:t>Problem: bad records </a:t>
            </a:r>
            <a:endParaRPr kumimoji="1" lang="en-US" altLang="zh-CN" sz="2000" dirty="0"/>
          </a:p>
          <a:p>
            <a:pPr lvl="1"/>
            <a:r>
              <a:rPr kumimoji="1" lang="en-US" altLang="zh-CN" dirty="0"/>
              <a:t>Map/Reduce functions sometimes fail for some inputs</a:t>
            </a:r>
          </a:p>
          <a:p>
            <a:pPr lvl="1"/>
            <a:r>
              <a:rPr kumimoji="1" lang="en-US" altLang="zh-CN" dirty="0"/>
              <a:t>Best solution is to debug &amp; fix, but not always possible</a:t>
            </a:r>
          </a:p>
          <a:p>
            <a:pPr lvl="2"/>
            <a:r>
              <a:rPr kumimoji="1" lang="en-US" altLang="zh-CN" sz="1800" dirty="0"/>
              <a:t>E.g., Bugs in the third-party library</a:t>
            </a:r>
          </a:p>
          <a:p>
            <a:pPr lvl="1"/>
            <a:r>
              <a:rPr kumimoji="1" lang="en-US" altLang="zh-CN" dirty="0"/>
              <a:t>MapReduce actually runs a large-scale </a:t>
            </a:r>
            <a:r>
              <a:rPr kumimoji="1" lang="en-US" altLang="zh-CN" dirty="0">
                <a:solidFill>
                  <a:srgbClr val="C00000"/>
                </a:solidFill>
              </a:rPr>
              <a:t>fuzzing</a:t>
            </a:r>
            <a:r>
              <a:rPr kumimoji="1" lang="en-US" altLang="zh-CN" dirty="0"/>
              <a:t> on the user code!</a:t>
            </a:r>
          </a:p>
          <a:p>
            <a:r>
              <a:rPr kumimoji="1" lang="en-US" altLang="zh-CN" dirty="0"/>
              <a:t>MapReduce simply skips them </a:t>
            </a:r>
          </a:p>
          <a:p>
            <a:pPr lvl="1"/>
            <a:r>
              <a:rPr kumimoji="1" lang="en-US" altLang="zh-CN" dirty="0"/>
              <a:t>On segmentation fault:</a:t>
            </a:r>
          </a:p>
          <a:p>
            <a:pPr lvl="2"/>
            <a:r>
              <a:rPr kumimoji="1" lang="en-US" altLang="zh-CN" sz="1800" dirty="0"/>
              <a:t>Send UDP packet to master from signal handler</a:t>
            </a:r>
          </a:p>
          <a:p>
            <a:pPr lvl="2"/>
            <a:r>
              <a:rPr kumimoji="1" lang="en-US" altLang="zh-CN" sz="1800" dirty="0"/>
              <a:t>Include sequence number of record being processed</a:t>
            </a:r>
          </a:p>
          <a:p>
            <a:pPr lvl="1"/>
            <a:r>
              <a:rPr kumimoji="1" lang="en-US" altLang="zh-CN" dirty="0"/>
              <a:t>If master sees two failures for same record:</a:t>
            </a:r>
          </a:p>
          <a:p>
            <a:pPr lvl="2"/>
            <a:r>
              <a:rPr kumimoji="1" lang="en-US" altLang="zh-CN" sz="1800" dirty="0"/>
              <a:t>Next worker is told to </a:t>
            </a:r>
            <a:r>
              <a:rPr kumimoji="1" lang="en-US" altLang="zh-CN" sz="1800" i="1" dirty="0"/>
              <a:t>skip</a:t>
            </a:r>
            <a:r>
              <a:rPr kumimoji="1" lang="en-US" altLang="zh-CN" sz="1800" dirty="0"/>
              <a:t> the record</a:t>
            </a:r>
          </a:p>
        </p:txBody>
      </p:sp>
    </p:spTree>
    <p:extLst>
      <p:ext uri="{BB962C8B-B14F-4D97-AF65-F5344CB8AC3E}">
        <p14:creationId xmlns:p14="http://schemas.microsoft.com/office/powerpoint/2010/main" val="3248243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41D14F-9746-7D4C-8C87-B3FA03CD6333}"/>
              </a:ext>
            </a:extLst>
          </p:cNvPr>
          <p:cNvSpPr>
            <a:spLocks noGrp="1"/>
          </p:cNvSpPr>
          <p:nvPr>
            <p:ph type="title"/>
          </p:nvPr>
        </p:nvSpPr>
        <p:spPr/>
        <p:txBody>
          <a:bodyPr/>
          <a:lstStyle/>
          <a:p>
            <a:r>
              <a:rPr kumimoji="1" lang="en-US" altLang="zh-CN" dirty="0"/>
              <a:t>Optimization for Locality</a:t>
            </a:r>
            <a:endParaRPr kumimoji="1" lang="zh-CN" altLang="en-US" dirty="0"/>
          </a:p>
        </p:txBody>
      </p:sp>
      <p:sp>
        <p:nvSpPr>
          <p:cNvPr id="3" name="内容占位符 2">
            <a:extLst>
              <a:ext uri="{FF2B5EF4-FFF2-40B4-BE49-F238E27FC236}">
                <a16:creationId xmlns:a16="http://schemas.microsoft.com/office/drawing/2014/main" id="{2663B534-4819-B844-B9EA-A78AE77ABBD6}"/>
              </a:ext>
            </a:extLst>
          </p:cNvPr>
          <p:cNvSpPr>
            <a:spLocks noGrp="1"/>
          </p:cNvSpPr>
          <p:nvPr>
            <p:ph idx="1"/>
          </p:nvPr>
        </p:nvSpPr>
        <p:spPr/>
        <p:txBody>
          <a:bodyPr>
            <a:normAutofit/>
          </a:bodyPr>
          <a:lstStyle/>
          <a:p>
            <a:r>
              <a:rPr kumimoji="1" lang="en-US" altLang="zh-CN" dirty="0">
                <a:solidFill>
                  <a:srgbClr val="C00000"/>
                </a:solidFill>
              </a:rPr>
              <a:t>Problem</a:t>
            </a:r>
            <a:r>
              <a:rPr kumimoji="1" lang="en-US" altLang="zh-CN" dirty="0"/>
              <a:t>:</a:t>
            </a:r>
            <a:r>
              <a:rPr kumimoji="1" lang="zh-CN" altLang="en-US" dirty="0"/>
              <a:t> </a:t>
            </a:r>
            <a:r>
              <a:rPr kumimoji="1" lang="en-US" altLang="zh-CN" b="0" dirty="0"/>
              <a:t>the bandwidth of datacenter network (at that time) is scarce </a:t>
            </a:r>
          </a:p>
          <a:p>
            <a:pPr lvl="1"/>
            <a:r>
              <a:rPr kumimoji="1" lang="en-US" altLang="zh-CN" b="0" dirty="0"/>
              <a:t>If a</a:t>
            </a:r>
            <a:r>
              <a:rPr kumimoji="1" lang="zh-CN" altLang="en-US" b="0" dirty="0"/>
              <a:t> </a:t>
            </a:r>
            <a:r>
              <a:rPr kumimoji="1" lang="en-US" altLang="zh-CN" b="0" dirty="0"/>
              <a:t>Map worker reads all the data from the network, it would be slow</a:t>
            </a:r>
          </a:p>
          <a:p>
            <a:r>
              <a:rPr kumimoji="1" lang="en-US" altLang="zh-CN" dirty="0">
                <a:solidFill>
                  <a:srgbClr val="C00000"/>
                </a:solidFill>
              </a:rPr>
              <a:t>Google</a:t>
            </a:r>
            <a:r>
              <a:rPr kumimoji="1" lang="en-US" altLang="zh-CN" b="0" dirty="0"/>
              <a:t>:</a:t>
            </a:r>
            <a:r>
              <a:rPr kumimoji="1" lang="zh-CN" altLang="en-US" b="0" dirty="0"/>
              <a:t> </a:t>
            </a:r>
            <a:r>
              <a:rPr kumimoji="1" lang="en-US" altLang="zh-CN" b="0" dirty="0"/>
              <a:t>Input and Output files are stored</a:t>
            </a:r>
            <a:r>
              <a:rPr kumimoji="1" lang="zh-CN" altLang="en-US" b="0" dirty="0"/>
              <a:t> </a:t>
            </a:r>
            <a:r>
              <a:rPr kumimoji="1" lang="en-US" altLang="zh-CN" b="0" dirty="0"/>
              <a:t>on GFS </a:t>
            </a:r>
          </a:p>
          <a:p>
            <a:pPr lvl="1"/>
            <a:r>
              <a:rPr kumimoji="1" lang="en-US" altLang="zh-CN" dirty="0"/>
              <a:t>Google File System (SOSP’03), see previous lectures</a:t>
            </a:r>
          </a:p>
          <a:p>
            <a:pPr lvl="1"/>
            <a:r>
              <a:rPr kumimoji="1" lang="en-US" altLang="zh-CN" dirty="0"/>
              <a:t>Each chunk is replicated on multiple servers (3)</a:t>
            </a:r>
          </a:p>
        </p:txBody>
      </p:sp>
      <p:sp>
        <p:nvSpPr>
          <p:cNvPr id="4" name="灯片编号占位符 3">
            <a:extLst>
              <a:ext uri="{FF2B5EF4-FFF2-40B4-BE49-F238E27FC236}">
                <a16:creationId xmlns:a16="http://schemas.microsoft.com/office/drawing/2014/main" id="{96BFBAC9-FFE5-2341-B4B7-368CFE7D1EC1}"/>
              </a:ext>
            </a:extLst>
          </p:cNvPr>
          <p:cNvSpPr>
            <a:spLocks noGrp="1"/>
          </p:cNvSpPr>
          <p:nvPr>
            <p:ph type="sldNum" sz="quarter" idx="12"/>
          </p:nvPr>
        </p:nvSpPr>
        <p:spPr/>
        <p:txBody>
          <a:bodyPr/>
          <a:lstStyle/>
          <a:p>
            <a:fld id="{ADE361C3-C043-4A6E-BDCE-8DA1E7D90A3B}" type="slidenum">
              <a:rPr lang="zh-CN" altLang="en-US" smtClean="0"/>
              <a:t>79</a:t>
            </a:fld>
            <a:endParaRPr lang="zh-CN" altLang="en-US"/>
          </a:p>
        </p:txBody>
      </p:sp>
      <p:pic>
        <p:nvPicPr>
          <p:cNvPr id="21" name="图片 20">
            <a:extLst>
              <a:ext uri="{FF2B5EF4-FFF2-40B4-BE49-F238E27FC236}">
                <a16:creationId xmlns:a16="http://schemas.microsoft.com/office/drawing/2014/main" id="{A02704B4-5D60-AB48-95D7-60D4317D8A2F}"/>
              </a:ext>
            </a:extLst>
          </p:cNvPr>
          <p:cNvPicPr>
            <a:picLocks noChangeAspect="1"/>
          </p:cNvPicPr>
          <p:nvPr/>
        </p:nvPicPr>
        <p:blipFill>
          <a:blip r:embed="rId2"/>
          <a:stretch>
            <a:fillRect/>
          </a:stretch>
        </p:blipFill>
        <p:spPr>
          <a:xfrm>
            <a:off x="2699792" y="3400241"/>
            <a:ext cx="4470896" cy="2085893"/>
          </a:xfrm>
          <a:prstGeom prst="rect">
            <a:avLst/>
          </a:prstGeom>
        </p:spPr>
      </p:pic>
      <p:sp>
        <p:nvSpPr>
          <p:cNvPr id="22" name="矩形 21">
            <a:extLst>
              <a:ext uri="{FF2B5EF4-FFF2-40B4-BE49-F238E27FC236}">
                <a16:creationId xmlns:a16="http://schemas.microsoft.com/office/drawing/2014/main" id="{BD361148-6AC9-AC49-B62D-15724C56386E}"/>
              </a:ext>
            </a:extLst>
          </p:cNvPr>
          <p:cNvSpPr/>
          <p:nvPr/>
        </p:nvSpPr>
        <p:spPr>
          <a:xfrm>
            <a:off x="2023556" y="3937000"/>
            <a:ext cx="1565388" cy="553998"/>
          </a:xfrm>
          <a:prstGeom prst="rect">
            <a:avLst/>
          </a:prstGeom>
        </p:spPr>
        <p:txBody>
          <a:bodyPr wrap="square">
            <a:spAutoFit/>
          </a:bodyPr>
          <a:lstStyle/>
          <a:p>
            <a:r>
              <a:rPr kumimoji="1" lang="en-US" altLang="zh-CN" sz="1500" dirty="0"/>
              <a:t>A</a:t>
            </a:r>
            <a:r>
              <a:rPr kumimoji="1" lang="zh-CN" altLang="en-US" sz="1500" dirty="0"/>
              <a:t> </a:t>
            </a:r>
            <a:r>
              <a:rPr kumimoji="1" lang="en-US" altLang="zh-CN" sz="1500" dirty="0"/>
              <a:t>review of GFS architecture </a:t>
            </a:r>
            <a:endParaRPr lang="zh-CN" altLang="en-US" sz="1500" dirty="0"/>
          </a:p>
        </p:txBody>
      </p:sp>
    </p:spTree>
    <p:extLst>
      <p:ext uri="{BB962C8B-B14F-4D97-AF65-F5344CB8AC3E}">
        <p14:creationId xmlns:p14="http://schemas.microsoft.com/office/powerpoint/2010/main" val="7577311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41D14F-9746-7D4C-8C87-B3FA03CD6333}"/>
              </a:ext>
            </a:extLst>
          </p:cNvPr>
          <p:cNvSpPr>
            <a:spLocks noGrp="1"/>
          </p:cNvSpPr>
          <p:nvPr>
            <p:ph type="title"/>
          </p:nvPr>
        </p:nvSpPr>
        <p:spPr/>
        <p:txBody>
          <a:bodyPr/>
          <a:lstStyle/>
          <a:p>
            <a:r>
              <a:rPr kumimoji="1" lang="en-US" altLang="zh-CN" dirty="0"/>
              <a:t>Optimization for Locality</a:t>
            </a:r>
            <a:endParaRPr kumimoji="1" lang="zh-CN" altLang="en-US" dirty="0"/>
          </a:p>
        </p:txBody>
      </p:sp>
      <p:sp>
        <p:nvSpPr>
          <p:cNvPr id="3" name="内容占位符 2">
            <a:extLst>
              <a:ext uri="{FF2B5EF4-FFF2-40B4-BE49-F238E27FC236}">
                <a16:creationId xmlns:a16="http://schemas.microsoft.com/office/drawing/2014/main" id="{2663B534-4819-B844-B9EA-A78AE77ABBD6}"/>
              </a:ext>
            </a:extLst>
          </p:cNvPr>
          <p:cNvSpPr>
            <a:spLocks noGrp="1"/>
          </p:cNvSpPr>
          <p:nvPr>
            <p:ph idx="1"/>
          </p:nvPr>
        </p:nvSpPr>
        <p:spPr/>
        <p:txBody>
          <a:bodyPr>
            <a:normAutofit/>
          </a:bodyPr>
          <a:lstStyle/>
          <a:p>
            <a:r>
              <a:rPr kumimoji="1" lang="en-US" altLang="zh-CN" dirty="0">
                <a:solidFill>
                  <a:srgbClr val="C00000"/>
                </a:solidFill>
              </a:rPr>
              <a:t>Problem</a:t>
            </a:r>
            <a:r>
              <a:rPr kumimoji="1" lang="en-US" altLang="zh-CN" dirty="0"/>
              <a:t>:</a:t>
            </a:r>
            <a:r>
              <a:rPr kumimoji="1" lang="zh-CN" altLang="en-US" dirty="0"/>
              <a:t> </a:t>
            </a:r>
            <a:r>
              <a:rPr kumimoji="1" lang="en-US" altLang="zh-CN" b="0" dirty="0"/>
              <a:t>the bandwidth of datacenter network (at that time) is scarce </a:t>
            </a:r>
          </a:p>
          <a:p>
            <a:pPr lvl="1"/>
            <a:r>
              <a:rPr kumimoji="1" lang="en-US" altLang="zh-CN" dirty="0"/>
              <a:t>If Map worker reads all the data from the network, it would be slow</a:t>
            </a:r>
          </a:p>
          <a:p>
            <a:r>
              <a:rPr kumimoji="1" lang="en-US" altLang="zh-CN" dirty="0">
                <a:solidFill>
                  <a:srgbClr val="C00000"/>
                </a:solidFill>
              </a:rPr>
              <a:t>Google</a:t>
            </a:r>
            <a:r>
              <a:rPr kumimoji="1" lang="en-US" altLang="zh-CN" b="0" dirty="0"/>
              <a:t>:</a:t>
            </a:r>
            <a:r>
              <a:rPr kumimoji="1" lang="zh-CN" altLang="en-US" b="0" dirty="0"/>
              <a:t> </a:t>
            </a:r>
            <a:r>
              <a:rPr kumimoji="1" lang="en-US" altLang="zh-CN" b="0" dirty="0"/>
              <a:t>Input and Output files are stored</a:t>
            </a:r>
            <a:r>
              <a:rPr kumimoji="1" lang="zh-CN" altLang="en-US" b="0" dirty="0"/>
              <a:t> </a:t>
            </a:r>
            <a:r>
              <a:rPr kumimoji="1" lang="en-US" altLang="zh-CN" b="0" dirty="0"/>
              <a:t>on GFS </a:t>
            </a:r>
          </a:p>
          <a:p>
            <a:pPr lvl="1"/>
            <a:r>
              <a:rPr kumimoji="1" lang="en-US" altLang="zh-CN" dirty="0"/>
              <a:t>Google File System (SOSP’03), see previous lectures</a:t>
            </a:r>
          </a:p>
          <a:p>
            <a:pPr lvl="1"/>
            <a:r>
              <a:rPr kumimoji="1" lang="en-US" altLang="zh-CN" dirty="0"/>
              <a:t>Each chunk is replicated on multiple servers (3)</a:t>
            </a:r>
          </a:p>
          <a:p>
            <a:r>
              <a:rPr kumimoji="1" lang="en-US" altLang="zh-CN" b="0" dirty="0"/>
              <a:t>MapReduce runs on </a:t>
            </a:r>
            <a:r>
              <a:rPr kumimoji="1" lang="en-US" altLang="zh-CN" dirty="0">
                <a:solidFill>
                  <a:srgbClr val="C00000"/>
                </a:solidFill>
              </a:rPr>
              <a:t>GFS </a:t>
            </a:r>
            <a:r>
              <a:rPr kumimoji="1" lang="en-US" altLang="zh-CN" dirty="0" err="1">
                <a:solidFill>
                  <a:srgbClr val="C00000"/>
                </a:solidFill>
              </a:rPr>
              <a:t>chunkservers</a:t>
            </a:r>
            <a:endParaRPr kumimoji="1" lang="en-US" altLang="zh-CN" dirty="0">
              <a:solidFill>
                <a:srgbClr val="C00000"/>
              </a:solidFill>
            </a:endParaRPr>
          </a:p>
          <a:p>
            <a:pPr lvl="1"/>
            <a:r>
              <a:rPr kumimoji="1" lang="en-US" altLang="zh-CN" dirty="0"/>
              <a:t>Collocate computation and storage</a:t>
            </a:r>
          </a:p>
          <a:p>
            <a:r>
              <a:rPr kumimoji="1" lang="en-US" altLang="zh-CN" dirty="0">
                <a:solidFill>
                  <a:srgbClr val="C00000"/>
                </a:solidFill>
              </a:rPr>
              <a:t>Master</a:t>
            </a:r>
            <a:r>
              <a:rPr kumimoji="1" lang="en-US" altLang="zh-CN" b="0" dirty="0"/>
              <a:t> tries to </a:t>
            </a:r>
            <a:r>
              <a:rPr kumimoji="1" lang="en-US" altLang="zh-CN" dirty="0">
                <a:solidFill>
                  <a:srgbClr val="C00000"/>
                </a:solidFill>
              </a:rPr>
              <a:t>schedule</a:t>
            </a:r>
            <a:r>
              <a:rPr kumimoji="1" lang="en-US" altLang="zh-CN" b="0" dirty="0"/>
              <a:t> map workers on one of the nodes that has a copy of the input chunk it needs</a:t>
            </a:r>
          </a:p>
        </p:txBody>
      </p:sp>
      <p:sp>
        <p:nvSpPr>
          <p:cNvPr id="4" name="灯片编号占位符 3">
            <a:extLst>
              <a:ext uri="{FF2B5EF4-FFF2-40B4-BE49-F238E27FC236}">
                <a16:creationId xmlns:a16="http://schemas.microsoft.com/office/drawing/2014/main" id="{96BFBAC9-FFE5-2341-B4B7-368CFE7D1EC1}"/>
              </a:ext>
            </a:extLst>
          </p:cNvPr>
          <p:cNvSpPr>
            <a:spLocks noGrp="1"/>
          </p:cNvSpPr>
          <p:nvPr>
            <p:ph type="sldNum" sz="quarter" idx="12"/>
          </p:nvPr>
        </p:nvSpPr>
        <p:spPr/>
        <p:txBody>
          <a:bodyPr/>
          <a:lstStyle/>
          <a:p>
            <a:fld id="{ADE361C3-C043-4A6E-BDCE-8DA1E7D90A3B}" type="slidenum">
              <a:rPr lang="zh-CN" altLang="en-US" smtClean="0"/>
              <a:t>80</a:t>
            </a:fld>
            <a:endParaRPr lang="zh-CN" altLang="en-US"/>
          </a:p>
        </p:txBody>
      </p:sp>
    </p:spTree>
    <p:extLst>
      <p:ext uri="{BB962C8B-B14F-4D97-AF65-F5344CB8AC3E}">
        <p14:creationId xmlns:p14="http://schemas.microsoft.com/office/powerpoint/2010/main" val="3377517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E7EA09-6D21-A943-86C0-BE8E8AF2BAAF}"/>
              </a:ext>
            </a:extLst>
          </p:cNvPr>
          <p:cNvSpPr>
            <a:spLocks noGrp="1"/>
          </p:cNvSpPr>
          <p:nvPr>
            <p:ph type="title"/>
          </p:nvPr>
        </p:nvSpPr>
        <p:spPr/>
        <p:txBody>
          <a:bodyPr/>
          <a:lstStyle/>
          <a:p>
            <a:r>
              <a:rPr kumimoji="1" lang="en-US" altLang="zh-CN" dirty="0"/>
              <a:t>Refinement:</a:t>
            </a:r>
            <a:r>
              <a:rPr kumimoji="1" lang="zh-CN" altLang="en-US" dirty="0"/>
              <a:t> </a:t>
            </a:r>
            <a:r>
              <a:rPr kumimoji="1" lang="en-US" altLang="zh-CN" dirty="0"/>
              <a:t>redundant</a:t>
            </a:r>
            <a:r>
              <a:rPr kumimoji="1" lang="zh-CN" altLang="en-US" dirty="0"/>
              <a:t> </a:t>
            </a:r>
            <a:r>
              <a:rPr kumimoji="1" lang="en-US" altLang="zh-CN" dirty="0"/>
              <a:t>execution</a:t>
            </a:r>
            <a:endParaRPr kumimoji="1" lang="zh-CN" altLang="en-US" dirty="0"/>
          </a:p>
        </p:txBody>
      </p:sp>
      <p:sp>
        <p:nvSpPr>
          <p:cNvPr id="3" name="内容占位符 2">
            <a:extLst>
              <a:ext uri="{FF2B5EF4-FFF2-40B4-BE49-F238E27FC236}">
                <a16:creationId xmlns:a16="http://schemas.microsoft.com/office/drawing/2014/main" id="{5B1795AB-BA1D-1141-8754-F2BFB1895228}"/>
              </a:ext>
            </a:extLst>
          </p:cNvPr>
          <p:cNvSpPr>
            <a:spLocks noGrp="1"/>
          </p:cNvSpPr>
          <p:nvPr>
            <p:ph idx="1"/>
          </p:nvPr>
        </p:nvSpPr>
        <p:spPr/>
        <p:txBody>
          <a:bodyPr>
            <a:normAutofit/>
          </a:bodyPr>
          <a:lstStyle/>
          <a:p>
            <a:r>
              <a:rPr kumimoji="1" lang="en-US" altLang="zh-CN" b="0" dirty="0"/>
              <a:t>Some workers can be slower than others,</a:t>
            </a:r>
            <a:r>
              <a:rPr kumimoji="1" lang="zh-CN" altLang="en-US" b="0" dirty="0"/>
              <a:t> </a:t>
            </a:r>
            <a:r>
              <a:rPr kumimoji="1" lang="en-US" altLang="zh-CN" b="0" dirty="0"/>
              <a:t>aka,</a:t>
            </a:r>
            <a:r>
              <a:rPr kumimoji="1" lang="zh-CN" altLang="en-US" b="0" dirty="0"/>
              <a:t> </a:t>
            </a:r>
            <a:r>
              <a:rPr kumimoji="1" lang="en-US" altLang="zh-CN" b="0" i="1" dirty="0"/>
              <a:t>stragglers</a:t>
            </a:r>
          </a:p>
          <a:p>
            <a:pPr lvl="1"/>
            <a:r>
              <a:rPr kumimoji="1" lang="en-US" altLang="zh-CN" dirty="0"/>
              <a:t>Other jobs consuming resources on machine</a:t>
            </a:r>
          </a:p>
          <a:p>
            <a:pPr lvl="1"/>
            <a:r>
              <a:rPr kumimoji="1" lang="en-US" altLang="zh-CN" dirty="0"/>
              <a:t>Bad disks with soft errors transfer data slowly</a:t>
            </a:r>
          </a:p>
          <a:p>
            <a:pPr lvl="1"/>
            <a:r>
              <a:rPr kumimoji="1" lang="en-US" altLang="zh-CN" dirty="0"/>
              <a:t>Weird things: processor caches disabled </a:t>
            </a:r>
            <a:r>
              <a:rPr lang="en-US" altLang="zh-TW" b="1" dirty="0">
                <a:solidFill>
                  <a:srgbClr val="0233BE"/>
                </a:solidFill>
                <a:latin typeface="Verdana" pitchFamily="34" charset="0"/>
                <a:ea typeface="Verdana" pitchFamily="34" charset="0"/>
                <a:cs typeface="Verdana" pitchFamily="34" charset="0"/>
                <a:sym typeface="Wingdings" pitchFamily="2" charset="2"/>
              </a:rPr>
              <a:t></a:t>
            </a:r>
          </a:p>
          <a:p>
            <a:pPr lvl="1"/>
            <a:endParaRPr kumimoji="1" lang="en-US" altLang="zh-CN" dirty="0"/>
          </a:p>
          <a:p>
            <a:r>
              <a:rPr kumimoji="1" lang="en-US" altLang="zh-CN" b="0" dirty="0"/>
              <a:t>Near end of phase, MapReduce spawn </a:t>
            </a:r>
            <a:r>
              <a:rPr kumimoji="1" lang="en-US" altLang="zh-CN" dirty="0">
                <a:solidFill>
                  <a:srgbClr val="C00000"/>
                </a:solidFill>
              </a:rPr>
              <a:t>backup copies of tasks</a:t>
            </a:r>
          </a:p>
          <a:p>
            <a:pPr lvl="1"/>
            <a:r>
              <a:rPr kumimoji="1" lang="en-US" altLang="zh-CN" dirty="0"/>
              <a:t>Whichever one finishes </a:t>
            </a:r>
            <a:r>
              <a:rPr kumimoji="1" lang="en-US" altLang="zh-CN" b="1" dirty="0">
                <a:solidFill>
                  <a:srgbClr val="C00000"/>
                </a:solidFill>
              </a:rPr>
              <a:t>first</a:t>
            </a:r>
            <a:r>
              <a:rPr kumimoji="1" lang="en-US" altLang="zh-CN" dirty="0"/>
              <a:t> “wins” </a:t>
            </a:r>
            <a:r>
              <a:rPr lang="en-US" altLang="zh-TW" b="1" dirty="0">
                <a:solidFill>
                  <a:srgbClr val="FF0066"/>
                </a:solidFill>
                <a:latin typeface="Verdana" pitchFamily="34" charset="0"/>
                <a:ea typeface="Verdana" pitchFamily="34" charset="0"/>
                <a:cs typeface="Verdana" pitchFamily="34" charset="0"/>
                <a:sym typeface="Wingdings" pitchFamily="2" charset="2"/>
              </a:rPr>
              <a:t></a:t>
            </a:r>
          </a:p>
          <a:p>
            <a:pPr lvl="1"/>
            <a:r>
              <a:rPr kumimoji="1" lang="en-US" altLang="zh-CN" dirty="0"/>
              <a:t>Dramatically shortens job completion time:</a:t>
            </a:r>
            <a:r>
              <a:rPr kumimoji="1" lang="zh-CN" altLang="en-US" b="0" dirty="0"/>
              <a:t>“</a:t>
            </a:r>
            <a:r>
              <a:rPr kumimoji="1" lang="en" altLang="zh-CN" i="1" u="sng" dirty="0"/>
              <a:t>significantly reduces the time to complete large MapReduce operations </a:t>
            </a:r>
            <a:r>
              <a:rPr kumimoji="1" lang="zh-CN" altLang="en-US" b="0" dirty="0"/>
              <a:t>”</a:t>
            </a:r>
            <a:r>
              <a:rPr kumimoji="1" lang="en-US" altLang="zh-CN" b="0" dirty="0"/>
              <a:t>(check the paper)</a:t>
            </a:r>
            <a:endParaRPr kumimoji="1" lang="zh-CN" altLang="en-US" b="0" dirty="0"/>
          </a:p>
        </p:txBody>
      </p:sp>
      <p:sp>
        <p:nvSpPr>
          <p:cNvPr id="4" name="灯片编号占位符 3">
            <a:extLst>
              <a:ext uri="{FF2B5EF4-FFF2-40B4-BE49-F238E27FC236}">
                <a16:creationId xmlns:a16="http://schemas.microsoft.com/office/drawing/2014/main" id="{C38E430B-B8D0-9D43-906E-36FB7E99F639}"/>
              </a:ext>
            </a:extLst>
          </p:cNvPr>
          <p:cNvSpPr>
            <a:spLocks noGrp="1"/>
          </p:cNvSpPr>
          <p:nvPr>
            <p:ph type="sldNum" sz="quarter" idx="12"/>
          </p:nvPr>
        </p:nvSpPr>
        <p:spPr/>
        <p:txBody>
          <a:bodyPr/>
          <a:lstStyle/>
          <a:p>
            <a:fld id="{ADE361C3-C043-4A6E-BDCE-8DA1E7D90A3B}" type="slidenum">
              <a:rPr lang="zh-CN" altLang="en-US" smtClean="0"/>
              <a:t>81</a:t>
            </a:fld>
            <a:endParaRPr lang="zh-CN" altLang="en-US"/>
          </a:p>
        </p:txBody>
      </p:sp>
    </p:spTree>
    <p:extLst>
      <p:ext uri="{BB962C8B-B14F-4D97-AF65-F5344CB8AC3E}">
        <p14:creationId xmlns:p14="http://schemas.microsoft.com/office/powerpoint/2010/main" val="19039099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235502-6888-7C4A-A7F5-2BDC53329D96}"/>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EC522053-FF7B-9D4B-B4BB-E1716969C403}"/>
              </a:ext>
            </a:extLst>
          </p:cNvPr>
          <p:cNvSpPr>
            <a:spLocks noGrp="1"/>
          </p:cNvSpPr>
          <p:nvPr>
            <p:ph idx="1"/>
          </p:nvPr>
        </p:nvSpPr>
        <p:spPr>
          <a:xfrm>
            <a:off x="457200" y="1129308"/>
            <a:ext cx="8229600" cy="4167654"/>
          </a:xfrm>
        </p:spPr>
        <p:txBody>
          <a:bodyPr>
            <a:normAutofit/>
          </a:bodyPr>
          <a:lstStyle/>
          <a:p>
            <a:r>
              <a:rPr kumimoji="1" lang="en-US" altLang="zh-CN" b="0" dirty="0"/>
              <a:t>Get a lot of data from </a:t>
            </a:r>
            <a:r>
              <a:rPr kumimoji="1" lang="en-US" altLang="zh-CN" dirty="0">
                <a:solidFill>
                  <a:srgbClr val="C00000"/>
                </a:solidFill>
              </a:rPr>
              <a:t>input</a:t>
            </a:r>
            <a:r>
              <a:rPr kumimoji="1" lang="en-US" altLang="zh-CN" b="0" dirty="0"/>
              <a:t> files</a:t>
            </a:r>
          </a:p>
          <a:p>
            <a:r>
              <a:rPr kumimoji="1" lang="en-US" altLang="zh-CN" dirty="0">
                <a:solidFill>
                  <a:srgbClr val="C00000"/>
                </a:solidFill>
              </a:rPr>
              <a:t>Map</a:t>
            </a:r>
          </a:p>
          <a:p>
            <a:pPr lvl="1"/>
            <a:r>
              <a:rPr kumimoji="1" lang="en-US" altLang="zh-CN" dirty="0"/>
              <a:t>Parse &amp; extract items of interest</a:t>
            </a:r>
          </a:p>
          <a:p>
            <a:r>
              <a:rPr kumimoji="1" lang="en-US" altLang="zh-CN" dirty="0">
                <a:solidFill>
                  <a:srgbClr val="C00000"/>
                </a:solidFill>
              </a:rPr>
              <a:t>Partition &amp; Sort</a:t>
            </a:r>
          </a:p>
          <a:p>
            <a:r>
              <a:rPr kumimoji="1" lang="en-US" altLang="zh-CN" dirty="0">
                <a:solidFill>
                  <a:srgbClr val="C00000"/>
                </a:solidFill>
              </a:rPr>
              <a:t>Reduce</a:t>
            </a:r>
          </a:p>
          <a:p>
            <a:pPr lvl="1"/>
            <a:r>
              <a:rPr kumimoji="1" lang="en-US" altLang="zh-CN" dirty="0"/>
              <a:t>Aggregate results</a:t>
            </a:r>
          </a:p>
          <a:p>
            <a:r>
              <a:rPr lang="en-US" altLang="zh-CN" b="0" dirty="0">
                <a:solidFill>
                  <a:prstClr val="black"/>
                </a:solidFill>
                <a:ea typeface="Verdana" pitchFamily="34" charset="0"/>
                <a:cs typeface="Verdana" pitchFamily="34" charset="0"/>
              </a:rPr>
              <a:t>Write results to </a:t>
            </a:r>
            <a:r>
              <a:rPr kumimoji="1" lang="en-US" altLang="zh-CN" dirty="0">
                <a:solidFill>
                  <a:srgbClr val="C00000"/>
                </a:solidFill>
              </a:rPr>
              <a:t>output</a:t>
            </a:r>
            <a:r>
              <a:rPr lang="en-US" altLang="zh-CN" b="0" dirty="0">
                <a:solidFill>
                  <a:prstClr val="black"/>
                </a:solidFill>
                <a:ea typeface="Verdana" pitchFamily="34" charset="0"/>
                <a:cs typeface="Verdana" pitchFamily="34" charset="0"/>
              </a:rPr>
              <a:t> files</a:t>
            </a:r>
          </a:p>
          <a:p>
            <a:r>
              <a:rPr lang="en-US" altLang="zh-CN" b="0" u="sng" dirty="0">
                <a:solidFill>
                  <a:prstClr val="black"/>
                </a:solidFill>
                <a:ea typeface="Verdana" pitchFamily="34" charset="0"/>
                <a:cs typeface="Verdana" pitchFamily="34" charset="0"/>
              </a:rPr>
              <a:t>All the other issues, scheduling, fault-tolerance, data partitioning, are handled by the framework </a:t>
            </a:r>
          </a:p>
        </p:txBody>
      </p:sp>
      <p:sp>
        <p:nvSpPr>
          <p:cNvPr id="4" name="灯片编号占位符 3">
            <a:extLst>
              <a:ext uri="{FF2B5EF4-FFF2-40B4-BE49-F238E27FC236}">
                <a16:creationId xmlns:a16="http://schemas.microsoft.com/office/drawing/2014/main" id="{5A55B7A6-5BB6-1F45-BC6E-487768AA85D3}"/>
              </a:ext>
            </a:extLst>
          </p:cNvPr>
          <p:cNvSpPr>
            <a:spLocks noGrp="1"/>
          </p:cNvSpPr>
          <p:nvPr>
            <p:ph type="sldNum" sz="quarter" idx="12"/>
          </p:nvPr>
        </p:nvSpPr>
        <p:spPr/>
        <p:txBody>
          <a:bodyPr/>
          <a:lstStyle/>
          <a:p>
            <a:fld id="{ADE361C3-C043-4A6E-BDCE-8DA1E7D90A3B}" type="slidenum">
              <a:rPr lang="zh-CN" altLang="en-US" smtClean="0"/>
              <a:t>82</a:t>
            </a:fld>
            <a:endParaRPr lang="zh-CN" altLang="en-US"/>
          </a:p>
        </p:txBody>
      </p:sp>
    </p:spTree>
    <p:extLst>
      <p:ext uri="{BB962C8B-B14F-4D97-AF65-F5344CB8AC3E}">
        <p14:creationId xmlns:p14="http://schemas.microsoft.com/office/powerpoint/2010/main" val="28420770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235502-6888-7C4A-A7F5-2BDC53329D96}"/>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EC522053-FF7B-9D4B-B4BB-E1716969C403}"/>
              </a:ext>
            </a:extLst>
          </p:cNvPr>
          <p:cNvSpPr>
            <a:spLocks noGrp="1"/>
          </p:cNvSpPr>
          <p:nvPr>
            <p:ph idx="1"/>
          </p:nvPr>
        </p:nvSpPr>
        <p:spPr>
          <a:xfrm>
            <a:off x="457200" y="1129308"/>
            <a:ext cx="8229600" cy="4167654"/>
          </a:xfrm>
        </p:spPr>
        <p:txBody>
          <a:bodyPr>
            <a:normAutofit/>
          </a:bodyPr>
          <a:lstStyle/>
          <a:p>
            <a:r>
              <a:rPr kumimoji="1" lang="en-US" altLang="zh-CN" b="0" dirty="0"/>
              <a:t>The user does not need to care </a:t>
            </a:r>
            <a:r>
              <a:rPr kumimoji="1" lang="en-US" altLang="zh-CN" b="0" strike="sngStrike" dirty="0"/>
              <a:t>concurrency</a:t>
            </a:r>
            <a:r>
              <a:rPr kumimoji="1" lang="en-US" altLang="zh-CN" b="0" dirty="0"/>
              <a:t>, </a:t>
            </a:r>
            <a:r>
              <a:rPr kumimoji="1" lang="en-US" altLang="zh-CN" b="0" strike="sngStrike" dirty="0"/>
              <a:t>fault-tolerant</a:t>
            </a:r>
            <a:r>
              <a:rPr kumimoji="1" lang="en-US" altLang="zh-CN" b="0" dirty="0"/>
              <a:t>, </a:t>
            </a:r>
            <a:r>
              <a:rPr kumimoji="1" lang="en-US" altLang="zh-CN" b="0" strike="sngStrike" dirty="0"/>
              <a:t>data transfer</a:t>
            </a:r>
            <a:r>
              <a:rPr kumimoji="1" lang="en-US" altLang="zh-CN" b="0" dirty="0"/>
              <a:t>, etc. </a:t>
            </a:r>
          </a:p>
          <a:p>
            <a:r>
              <a:rPr kumimoji="1" lang="en-US" altLang="zh-CN" b="0" dirty="0"/>
              <a:t>Effects: Reduce the user code burden and quality: </a:t>
            </a:r>
          </a:p>
          <a:p>
            <a:pPr lvl="1"/>
            <a:r>
              <a:rPr kumimoji="1" lang="en-US" altLang="zh-CN" dirty="0"/>
              <a:t>Sort:</a:t>
            </a:r>
            <a:r>
              <a:rPr kumimoji="1" lang="zh-CN" altLang="en-US" dirty="0"/>
              <a:t> </a:t>
            </a:r>
            <a:r>
              <a:rPr kumimoji="1" lang="en-US" altLang="zh-CN" dirty="0"/>
              <a:t>only needs 50</a:t>
            </a:r>
            <a:r>
              <a:rPr kumimoji="1" lang="zh-CN" altLang="en-US" dirty="0"/>
              <a:t> </a:t>
            </a:r>
            <a:r>
              <a:rPr kumimoji="1" lang="en-US" altLang="zh-CN" dirty="0"/>
              <a:t>LoC</a:t>
            </a:r>
          </a:p>
          <a:p>
            <a:pPr lvl="1"/>
            <a:r>
              <a:rPr kumimoji="1" lang="en-US" altLang="zh-CN" b="0" dirty="0"/>
              <a:t>Indexing:</a:t>
            </a:r>
            <a:r>
              <a:rPr kumimoji="1" lang="zh-CN" altLang="en-US" b="0" dirty="0"/>
              <a:t> </a:t>
            </a:r>
            <a:r>
              <a:rPr kumimoji="1" lang="en-US" altLang="zh-CN" b="0" dirty="0"/>
              <a:t>reduce the code lines from 3800</a:t>
            </a:r>
            <a:r>
              <a:rPr kumimoji="1" lang="zh-CN" altLang="en-US" b="0" dirty="0"/>
              <a:t> </a:t>
            </a:r>
            <a:r>
              <a:rPr kumimoji="1" lang="en-US" altLang="zh-CN" b="0" dirty="0"/>
              <a:t>L</a:t>
            </a:r>
            <a:r>
              <a:rPr kumimoji="1" lang="en-US" altLang="zh-CN" dirty="0"/>
              <a:t>oC to 700LoC</a:t>
            </a:r>
            <a:r>
              <a:rPr kumimoji="1" lang="zh-CN" altLang="en-US" dirty="0"/>
              <a:t> </a:t>
            </a:r>
            <a:endParaRPr kumimoji="1" lang="zh-CN" altLang="en-US" b="0" dirty="0"/>
          </a:p>
        </p:txBody>
      </p:sp>
      <p:sp>
        <p:nvSpPr>
          <p:cNvPr id="4" name="灯片编号占位符 3">
            <a:extLst>
              <a:ext uri="{FF2B5EF4-FFF2-40B4-BE49-F238E27FC236}">
                <a16:creationId xmlns:a16="http://schemas.microsoft.com/office/drawing/2014/main" id="{5A55B7A6-5BB6-1F45-BC6E-487768AA85D3}"/>
              </a:ext>
            </a:extLst>
          </p:cNvPr>
          <p:cNvSpPr>
            <a:spLocks noGrp="1"/>
          </p:cNvSpPr>
          <p:nvPr>
            <p:ph type="sldNum" sz="quarter" idx="12"/>
          </p:nvPr>
        </p:nvSpPr>
        <p:spPr/>
        <p:txBody>
          <a:bodyPr/>
          <a:lstStyle/>
          <a:p>
            <a:fld id="{ADE361C3-C043-4A6E-BDCE-8DA1E7D90A3B}" type="slidenum">
              <a:rPr lang="zh-CN" altLang="en-US" smtClean="0"/>
              <a:t>83</a:t>
            </a:fld>
            <a:endParaRPr lang="zh-CN" altLang="en-US"/>
          </a:p>
        </p:txBody>
      </p:sp>
    </p:spTree>
    <p:extLst>
      <p:ext uri="{BB962C8B-B14F-4D97-AF65-F5344CB8AC3E}">
        <p14:creationId xmlns:p14="http://schemas.microsoft.com/office/powerpoint/2010/main" val="3849859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048F68-C0D2-F8AA-6CC3-C61EB5B1FAF8}"/>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9DB934A1-F3CD-D242-AB5D-3782D2682264}"/>
              </a:ext>
            </a:extLst>
          </p:cNvPr>
          <p:cNvSpPr>
            <a:spLocks noGrp="1"/>
          </p:cNvSpPr>
          <p:nvPr>
            <p:ph idx="1"/>
          </p:nvPr>
        </p:nvSpPr>
        <p:spPr>
          <a:xfrm>
            <a:off x="457200" y="1129308"/>
            <a:ext cx="3690523" cy="4167654"/>
          </a:xfrm>
        </p:spPr>
        <p:txBody>
          <a:bodyPr>
            <a:normAutofit/>
          </a:bodyPr>
          <a:lstStyle/>
          <a:p>
            <a:r>
              <a:rPr kumimoji="1" lang="en-US" altLang="zh-CN" dirty="0"/>
              <a:t>Pros:</a:t>
            </a:r>
          </a:p>
          <a:p>
            <a:pPr lvl="1"/>
            <a:r>
              <a:rPr kumimoji="1" lang="en-US" altLang="zh-CN" dirty="0"/>
              <a:t>Easy to scale</a:t>
            </a:r>
          </a:p>
          <a:p>
            <a:pPr lvl="1"/>
            <a:r>
              <a:rPr kumimoji="1" lang="en-US" altLang="zh-CN" dirty="0"/>
              <a:t>Fault tolerant </a:t>
            </a:r>
          </a:p>
          <a:p>
            <a:pPr lvl="1"/>
            <a:r>
              <a:rPr kumimoji="1" lang="en-US" altLang="zh-CN" dirty="0"/>
              <a:t>Good performance (depends!)</a:t>
            </a:r>
          </a:p>
          <a:p>
            <a:pPr lvl="2"/>
            <a:r>
              <a:rPr kumimoji="1" lang="en-US" altLang="zh-CN" sz="1800" dirty="0"/>
              <a:t>Good for tasks that suits MapReduce, e.g., wordcount </a:t>
            </a:r>
          </a:p>
          <a:p>
            <a:r>
              <a:rPr kumimoji="1" lang="en-US" altLang="zh-CN" dirty="0"/>
              <a:t>Cons </a:t>
            </a:r>
          </a:p>
          <a:p>
            <a:pPr lvl="1"/>
            <a:r>
              <a:rPr kumimoji="1" lang="en-US" altLang="zh-CN" dirty="0"/>
              <a:t>Limited programming abstraction </a:t>
            </a:r>
            <a:endParaRPr kumimoji="1" lang="zh-CN" altLang="en-US" dirty="0"/>
          </a:p>
        </p:txBody>
      </p:sp>
      <p:sp>
        <p:nvSpPr>
          <p:cNvPr id="4" name="灯片编号占位符 3">
            <a:extLst>
              <a:ext uri="{FF2B5EF4-FFF2-40B4-BE49-F238E27FC236}">
                <a16:creationId xmlns:a16="http://schemas.microsoft.com/office/drawing/2014/main" id="{848AF4AC-147E-2E1B-7146-E83F9F99F0D5}"/>
              </a:ext>
            </a:extLst>
          </p:cNvPr>
          <p:cNvSpPr>
            <a:spLocks noGrp="1"/>
          </p:cNvSpPr>
          <p:nvPr>
            <p:ph type="sldNum" sz="quarter" idx="12"/>
          </p:nvPr>
        </p:nvSpPr>
        <p:spPr/>
        <p:txBody>
          <a:bodyPr/>
          <a:lstStyle/>
          <a:p>
            <a:fld id="{ADE361C3-C043-4A6E-BDCE-8DA1E7D90A3B}" type="slidenum">
              <a:rPr lang="zh-CN" altLang="en-US" smtClean="0"/>
              <a:t>84</a:t>
            </a:fld>
            <a:endParaRPr lang="zh-CN" altLang="en-US"/>
          </a:p>
        </p:txBody>
      </p:sp>
      <p:grpSp>
        <p:nvGrpSpPr>
          <p:cNvPr id="5" name="组合 4">
            <a:extLst>
              <a:ext uri="{FF2B5EF4-FFF2-40B4-BE49-F238E27FC236}">
                <a16:creationId xmlns:a16="http://schemas.microsoft.com/office/drawing/2014/main" id="{2EFCCE80-02E7-ABC7-3B7B-C766B0F2A284}"/>
              </a:ext>
            </a:extLst>
          </p:cNvPr>
          <p:cNvGrpSpPr/>
          <p:nvPr/>
        </p:nvGrpSpPr>
        <p:grpSpPr>
          <a:xfrm>
            <a:off x="4183440" y="1485792"/>
            <a:ext cx="4905419" cy="3471841"/>
            <a:chOff x="3938787" y="1490302"/>
            <a:chExt cx="5208447" cy="3633284"/>
          </a:xfrm>
        </p:grpSpPr>
        <p:sp>
          <p:nvSpPr>
            <p:cNvPr id="6" name="矩形 5">
              <a:extLst>
                <a:ext uri="{FF2B5EF4-FFF2-40B4-BE49-F238E27FC236}">
                  <a16:creationId xmlns:a16="http://schemas.microsoft.com/office/drawing/2014/main" id="{24806379-F9E0-544A-7C40-C01433F94CC7}"/>
                </a:ext>
              </a:extLst>
            </p:cNvPr>
            <p:cNvSpPr/>
            <p:nvPr/>
          </p:nvSpPr>
          <p:spPr>
            <a:xfrm>
              <a:off x="5962809" y="1490302"/>
              <a:ext cx="1298987" cy="386506"/>
            </a:xfrm>
            <a:prstGeom prst="rect">
              <a:avLst/>
            </a:prstGeom>
          </p:spPr>
          <p:txBody>
            <a:bodyPr wrap="none">
              <a:spAutoFit/>
            </a:bodyPr>
            <a:lstStyle/>
            <a:p>
              <a:r>
                <a:rPr kumimoji="1" lang="en-US" altLang="zh-CN" dirty="0"/>
                <a:t>Scalability</a:t>
              </a:r>
              <a:endParaRPr lang="zh-CN" altLang="en-US" dirty="0"/>
            </a:p>
          </p:txBody>
        </p:sp>
        <p:sp>
          <p:nvSpPr>
            <p:cNvPr id="7" name="矩形 6">
              <a:extLst>
                <a:ext uri="{FF2B5EF4-FFF2-40B4-BE49-F238E27FC236}">
                  <a16:creationId xmlns:a16="http://schemas.microsoft.com/office/drawing/2014/main" id="{9B4FA07C-2B5B-D2F2-0358-D851DB6A58AD}"/>
                </a:ext>
              </a:extLst>
            </p:cNvPr>
            <p:cNvSpPr/>
            <p:nvPr/>
          </p:nvSpPr>
          <p:spPr>
            <a:xfrm>
              <a:off x="4572000" y="4737080"/>
              <a:ext cx="1530463" cy="386506"/>
            </a:xfrm>
            <a:prstGeom prst="rect">
              <a:avLst/>
            </a:prstGeom>
          </p:spPr>
          <p:txBody>
            <a:bodyPr wrap="none">
              <a:spAutoFit/>
            </a:bodyPr>
            <a:lstStyle/>
            <a:p>
              <a:r>
                <a:rPr kumimoji="1" lang="en-US" altLang="zh-CN" dirty="0"/>
                <a:t>Consistency</a:t>
              </a:r>
              <a:endParaRPr lang="zh-CN" altLang="en-US" dirty="0"/>
            </a:p>
          </p:txBody>
        </p:sp>
        <p:sp>
          <p:nvSpPr>
            <p:cNvPr id="8" name="矩形 7">
              <a:extLst>
                <a:ext uri="{FF2B5EF4-FFF2-40B4-BE49-F238E27FC236}">
                  <a16:creationId xmlns:a16="http://schemas.microsoft.com/office/drawing/2014/main" id="{3267C76E-661F-E4D5-305A-B688621FA4C7}"/>
                </a:ext>
              </a:extLst>
            </p:cNvPr>
            <p:cNvSpPr/>
            <p:nvPr/>
          </p:nvSpPr>
          <p:spPr>
            <a:xfrm>
              <a:off x="6950899" y="4737080"/>
              <a:ext cx="1884485" cy="386506"/>
            </a:xfrm>
            <a:prstGeom prst="rect">
              <a:avLst/>
            </a:prstGeom>
          </p:spPr>
          <p:txBody>
            <a:bodyPr wrap="none">
              <a:spAutoFit/>
            </a:bodyPr>
            <a:lstStyle/>
            <a:p>
              <a:r>
                <a:rPr kumimoji="1" lang="en-US" altLang="zh-CN" dirty="0"/>
                <a:t>Fault tolerance </a:t>
              </a:r>
            </a:p>
          </p:txBody>
        </p:sp>
        <p:sp>
          <p:nvSpPr>
            <p:cNvPr id="9" name="矩形 8">
              <a:extLst>
                <a:ext uri="{FF2B5EF4-FFF2-40B4-BE49-F238E27FC236}">
                  <a16:creationId xmlns:a16="http://schemas.microsoft.com/office/drawing/2014/main" id="{F215E04B-47CD-7AFA-80F4-8C4936929E24}"/>
                </a:ext>
              </a:extLst>
            </p:cNvPr>
            <p:cNvSpPr/>
            <p:nvPr/>
          </p:nvSpPr>
          <p:spPr>
            <a:xfrm>
              <a:off x="3938787" y="2142936"/>
              <a:ext cx="1639392" cy="676386"/>
            </a:xfrm>
            <a:prstGeom prst="rect">
              <a:avLst/>
            </a:prstGeom>
          </p:spPr>
          <p:txBody>
            <a:bodyPr wrap="none">
              <a:spAutoFit/>
            </a:bodyPr>
            <a:lstStyle/>
            <a:p>
              <a:r>
                <a:rPr kumimoji="1" lang="en-US" altLang="zh-CN" dirty="0"/>
                <a:t>Ease of </a:t>
              </a:r>
            </a:p>
            <a:p>
              <a:r>
                <a:rPr kumimoji="1" lang="en-US" altLang="zh-CN" dirty="0"/>
                <a:t>programming</a:t>
              </a:r>
              <a:endParaRPr lang="zh-CN" altLang="en-US" dirty="0"/>
            </a:p>
          </p:txBody>
        </p:sp>
        <p:sp>
          <p:nvSpPr>
            <p:cNvPr id="10" name="矩形 9">
              <a:extLst>
                <a:ext uri="{FF2B5EF4-FFF2-40B4-BE49-F238E27FC236}">
                  <a16:creationId xmlns:a16="http://schemas.microsoft.com/office/drawing/2014/main" id="{C87CD2B5-283C-ED01-2F0B-0A046E4DE769}"/>
                </a:ext>
              </a:extLst>
            </p:cNvPr>
            <p:cNvSpPr/>
            <p:nvPr/>
          </p:nvSpPr>
          <p:spPr>
            <a:xfrm>
              <a:off x="7548691" y="2281436"/>
              <a:ext cx="1598543" cy="386506"/>
            </a:xfrm>
            <a:prstGeom prst="rect">
              <a:avLst/>
            </a:prstGeom>
          </p:spPr>
          <p:txBody>
            <a:bodyPr wrap="none">
              <a:spAutoFit/>
            </a:bodyPr>
            <a:lstStyle/>
            <a:p>
              <a:r>
                <a:rPr kumimoji="1" lang="en-US" altLang="zh-CN" dirty="0"/>
                <a:t>Performance</a:t>
              </a:r>
              <a:endParaRPr lang="zh-CN" altLang="en-US" dirty="0"/>
            </a:p>
          </p:txBody>
        </p:sp>
        <p:sp>
          <p:nvSpPr>
            <p:cNvPr id="11" name="多边形">
              <a:extLst>
                <a:ext uri="{FF2B5EF4-FFF2-40B4-BE49-F238E27FC236}">
                  <a16:creationId xmlns:a16="http://schemas.microsoft.com/office/drawing/2014/main" id="{F6FE1555-CFB9-949E-2A1A-B6A29BD7304B}"/>
                </a:ext>
              </a:extLst>
            </p:cNvPr>
            <p:cNvSpPr>
              <a:spLocks noChangeAspect="1"/>
            </p:cNvSpPr>
            <p:nvPr/>
          </p:nvSpPr>
          <p:spPr>
            <a:xfrm>
              <a:off x="5162010" y="1972096"/>
              <a:ext cx="2825010" cy="2608246"/>
            </a:xfrm>
            <a:prstGeom prst="pentagon">
              <a:avLst/>
            </a:prstGeom>
            <a:noFill/>
            <a:ln w="6350">
              <a:solidFill>
                <a:schemeClr val="tx2"/>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 name="多边形">
              <a:extLst>
                <a:ext uri="{FF2B5EF4-FFF2-40B4-BE49-F238E27FC236}">
                  <a16:creationId xmlns:a16="http://schemas.microsoft.com/office/drawing/2014/main" id="{F3C61DAC-8FA3-69B5-CD86-E16FFE475B7E}"/>
                </a:ext>
              </a:extLst>
            </p:cNvPr>
            <p:cNvSpPr>
              <a:spLocks noChangeAspect="1"/>
            </p:cNvSpPr>
            <p:nvPr/>
          </p:nvSpPr>
          <p:spPr>
            <a:xfrm>
              <a:off x="5185833" y="2836164"/>
              <a:ext cx="1668636" cy="1772433"/>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285418 h 456612"/>
                <a:gd name="connsiteX1" fmla="*/ 133681 w 300020"/>
                <a:gd name="connsiteY1" fmla="*/ 0 h 456612"/>
                <a:gd name="connsiteX2" fmla="*/ 300020 w 300020"/>
                <a:gd name="connsiteY2" fmla="*/ 285418 h 456612"/>
                <a:gd name="connsiteX3" fmla="*/ 242721 w 300020"/>
                <a:gd name="connsiteY3" fmla="*/ 456612 h 456612"/>
                <a:gd name="connsiteX4" fmla="*/ 57299 w 300020"/>
                <a:gd name="connsiteY4" fmla="*/ 456612 h 456612"/>
                <a:gd name="connsiteX5" fmla="*/ 0 w 300020"/>
                <a:gd name="connsiteY5" fmla="*/ 285418 h 456612"/>
                <a:gd name="connsiteX0" fmla="*/ 0 w 300020"/>
                <a:gd name="connsiteY0" fmla="*/ 269090 h 440284"/>
                <a:gd name="connsiteX1" fmla="*/ 133681 w 300020"/>
                <a:gd name="connsiteY1" fmla="*/ 0 h 440284"/>
                <a:gd name="connsiteX2" fmla="*/ 300020 w 300020"/>
                <a:gd name="connsiteY2" fmla="*/ 269090 h 440284"/>
                <a:gd name="connsiteX3" fmla="*/ 242721 w 300020"/>
                <a:gd name="connsiteY3" fmla="*/ 440284 h 440284"/>
                <a:gd name="connsiteX4" fmla="*/ 57299 w 300020"/>
                <a:gd name="connsiteY4" fmla="*/ 440284 h 440284"/>
                <a:gd name="connsiteX5" fmla="*/ 0 w 300020"/>
                <a:gd name="connsiteY5" fmla="*/ 269090 h 440284"/>
                <a:gd name="connsiteX0" fmla="*/ 0 w 471470"/>
                <a:gd name="connsiteY0" fmla="*/ 269090 h 440284"/>
                <a:gd name="connsiteX1" fmla="*/ 133681 w 471470"/>
                <a:gd name="connsiteY1" fmla="*/ 0 h 440284"/>
                <a:gd name="connsiteX2" fmla="*/ 471470 w 471470"/>
                <a:gd name="connsiteY2" fmla="*/ 228268 h 440284"/>
                <a:gd name="connsiteX3" fmla="*/ 242721 w 471470"/>
                <a:gd name="connsiteY3" fmla="*/ 440284 h 440284"/>
                <a:gd name="connsiteX4" fmla="*/ 57299 w 471470"/>
                <a:gd name="connsiteY4" fmla="*/ 440284 h 440284"/>
                <a:gd name="connsiteX5" fmla="*/ 0 w 471470"/>
                <a:gd name="connsiteY5" fmla="*/ 269090 h 440284"/>
                <a:gd name="connsiteX0" fmla="*/ 0 w 471470"/>
                <a:gd name="connsiteY0" fmla="*/ 269090 h 570912"/>
                <a:gd name="connsiteX1" fmla="*/ 133681 w 471470"/>
                <a:gd name="connsiteY1" fmla="*/ 0 h 570912"/>
                <a:gd name="connsiteX2" fmla="*/ 471470 w 471470"/>
                <a:gd name="connsiteY2" fmla="*/ 228268 h 570912"/>
                <a:gd name="connsiteX3" fmla="*/ 332528 w 471470"/>
                <a:gd name="connsiteY3" fmla="*/ 570912 h 570912"/>
                <a:gd name="connsiteX4" fmla="*/ 57299 w 471470"/>
                <a:gd name="connsiteY4" fmla="*/ 440284 h 570912"/>
                <a:gd name="connsiteX5" fmla="*/ 0 w 471470"/>
                <a:gd name="connsiteY5" fmla="*/ 269090 h 570912"/>
                <a:gd name="connsiteX0" fmla="*/ 0 w 471470"/>
                <a:gd name="connsiteY0" fmla="*/ 269090 h 562748"/>
                <a:gd name="connsiteX1" fmla="*/ 133681 w 471470"/>
                <a:gd name="connsiteY1" fmla="*/ 0 h 562748"/>
                <a:gd name="connsiteX2" fmla="*/ 471470 w 471470"/>
                <a:gd name="connsiteY2" fmla="*/ 228268 h 562748"/>
                <a:gd name="connsiteX3" fmla="*/ 308035 w 471470"/>
                <a:gd name="connsiteY3" fmla="*/ 562748 h 562748"/>
                <a:gd name="connsiteX4" fmla="*/ 57299 w 471470"/>
                <a:gd name="connsiteY4" fmla="*/ 440284 h 562748"/>
                <a:gd name="connsiteX5" fmla="*/ 0 w 471470"/>
                <a:gd name="connsiteY5" fmla="*/ 269090 h 562748"/>
                <a:gd name="connsiteX0" fmla="*/ 8016 w 479486"/>
                <a:gd name="connsiteY0" fmla="*/ 269090 h 562748"/>
                <a:gd name="connsiteX1" fmla="*/ 141697 w 479486"/>
                <a:gd name="connsiteY1" fmla="*/ 0 h 562748"/>
                <a:gd name="connsiteX2" fmla="*/ 479486 w 479486"/>
                <a:gd name="connsiteY2" fmla="*/ 228268 h 562748"/>
                <a:gd name="connsiteX3" fmla="*/ 316051 w 479486"/>
                <a:gd name="connsiteY3" fmla="*/ 562748 h 562748"/>
                <a:gd name="connsiteX4" fmla="*/ 0 w 479486"/>
                <a:gd name="connsiteY4" fmla="*/ 472942 h 562748"/>
                <a:gd name="connsiteX5" fmla="*/ 8016 w 479486"/>
                <a:gd name="connsiteY5" fmla="*/ 269090 h 562748"/>
                <a:gd name="connsiteX0" fmla="*/ 8016 w 479486"/>
                <a:gd name="connsiteY0" fmla="*/ 260926 h 554584"/>
                <a:gd name="connsiteX1" fmla="*/ 158026 w 479486"/>
                <a:gd name="connsiteY1" fmla="*/ 0 h 554584"/>
                <a:gd name="connsiteX2" fmla="*/ 479486 w 479486"/>
                <a:gd name="connsiteY2" fmla="*/ 220104 h 554584"/>
                <a:gd name="connsiteX3" fmla="*/ 316051 w 479486"/>
                <a:gd name="connsiteY3" fmla="*/ 554584 h 554584"/>
                <a:gd name="connsiteX4" fmla="*/ 0 w 479486"/>
                <a:gd name="connsiteY4" fmla="*/ 464778 h 554584"/>
                <a:gd name="connsiteX5" fmla="*/ 8016 w 479486"/>
                <a:gd name="connsiteY5" fmla="*/ 260926 h 554584"/>
                <a:gd name="connsiteX0" fmla="*/ 0 w 471470"/>
                <a:gd name="connsiteY0" fmla="*/ 260926 h 554584"/>
                <a:gd name="connsiteX1" fmla="*/ 150010 w 471470"/>
                <a:gd name="connsiteY1" fmla="*/ 0 h 554584"/>
                <a:gd name="connsiteX2" fmla="*/ 471470 w 471470"/>
                <a:gd name="connsiteY2" fmla="*/ 220104 h 554584"/>
                <a:gd name="connsiteX3" fmla="*/ 308035 w 471470"/>
                <a:gd name="connsiteY3" fmla="*/ 554584 h 554584"/>
                <a:gd name="connsiteX4" fmla="*/ 49134 w 471470"/>
                <a:gd name="connsiteY4" fmla="*/ 440285 h 554584"/>
                <a:gd name="connsiteX5" fmla="*/ 0 w 471470"/>
                <a:gd name="connsiteY5" fmla="*/ 260926 h 554584"/>
                <a:gd name="connsiteX0" fmla="*/ 0 w 471470"/>
                <a:gd name="connsiteY0" fmla="*/ 260926 h 570912"/>
                <a:gd name="connsiteX1" fmla="*/ 150010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471470"/>
                <a:gd name="connsiteY0" fmla="*/ 270070 h 580056"/>
                <a:gd name="connsiteX1" fmla="*/ 140866 w 471470"/>
                <a:gd name="connsiteY1" fmla="*/ 0 h 580056"/>
                <a:gd name="connsiteX2" fmla="*/ 471470 w 471470"/>
                <a:gd name="connsiteY2" fmla="*/ 229248 h 580056"/>
                <a:gd name="connsiteX3" fmla="*/ 348856 w 471470"/>
                <a:gd name="connsiteY3" fmla="*/ 580056 h 580056"/>
                <a:gd name="connsiteX4" fmla="*/ 49134 w 471470"/>
                <a:gd name="connsiteY4" fmla="*/ 449429 h 580056"/>
                <a:gd name="connsiteX5" fmla="*/ 0 w 471470"/>
                <a:gd name="connsiteY5" fmla="*/ 270070 h 580056"/>
                <a:gd name="connsiteX0" fmla="*/ 0 w 471470"/>
                <a:gd name="connsiteY0" fmla="*/ 251782 h 561768"/>
                <a:gd name="connsiteX1" fmla="*/ 131722 w 471470"/>
                <a:gd name="connsiteY1" fmla="*/ 0 h 561768"/>
                <a:gd name="connsiteX2" fmla="*/ 471470 w 471470"/>
                <a:gd name="connsiteY2" fmla="*/ 210960 h 561768"/>
                <a:gd name="connsiteX3" fmla="*/ 348856 w 471470"/>
                <a:gd name="connsiteY3" fmla="*/ 561768 h 561768"/>
                <a:gd name="connsiteX4" fmla="*/ 49134 w 471470"/>
                <a:gd name="connsiteY4" fmla="*/ 431141 h 561768"/>
                <a:gd name="connsiteX5" fmla="*/ 0 w 471470"/>
                <a:gd name="connsiteY5" fmla="*/ 251782 h 561768"/>
                <a:gd name="connsiteX0" fmla="*/ 0 w 471470"/>
                <a:gd name="connsiteY0" fmla="*/ 260926 h 570912"/>
                <a:gd name="connsiteX1" fmla="*/ 168298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706873"/>
                <a:gd name="connsiteY0" fmla="*/ 284176 h 570912"/>
                <a:gd name="connsiteX1" fmla="*/ 403701 w 706873"/>
                <a:gd name="connsiteY1" fmla="*/ 0 h 570912"/>
                <a:gd name="connsiteX2" fmla="*/ 706873 w 706873"/>
                <a:gd name="connsiteY2" fmla="*/ 220104 h 570912"/>
                <a:gd name="connsiteX3" fmla="*/ 584259 w 706873"/>
                <a:gd name="connsiteY3" fmla="*/ 570912 h 570912"/>
                <a:gd name="connsiteX4" fmla="*/ 284537 w 706873"/>
                <a:gd name="connsiteY4" fmla="*/ 440285 h 570912"/>
                <a:gd name="connsiteX5" fmla="*/ 0 w 706873"/>
                <a:gd name="connsiteY5" fmla="*/ 284176 h 570912"/>
                <a:gd name="connsiteX0" fmla="*/ 0 w 706873"/>
                <a:gd name="connsiteY0" fmla="*/ 223146 h 509882"/>
                <a:gd name="connsiteX1" fmla="*/ 403701 w 706873"/>
                <a:gd name="connsiteY1" fmla="*/ 0 h 509882"/>
                <a:gd name="connsiteX2" fmla="*/ 706873 w 706873"/>
                <a:gd name="connsiteY2" fmla="*/ 159074 h 509882"/>
                <a:gd name="connsiteX3" fmla="*/ 584259 w 706873"/>
                <a:gd name="connsiteY3" fmla="*/ 509882 h 509882"/>
                <a:gd name="connsiteX4" fmla="*/ 284537 w 706873"/>
                <a:gd name="connsiteY4" fmla="*/ 379255 h 509882"/>
                <a:gd name="connsiteX5" fmla="*/ 0 w 706873"/>
                <a:gd name="connsiteY5" fmla="*/ 223146 h 509882"/>
                <a:gd name="connsiteX0" fmla="*/ 0 w 640030"/>
                <a:gd name="connsiteY0" fmla="*/ 223146 h 509882"/>
                <a:gd name="connsiteX1" fmla="*/ 403701 w 640030"/>
                <a:gd name="connsiteY1" fmla="*/ 0 h 509882"/>
                <a:gd name="connsiteX2" fmla="*/ 640030 w 640030"/>
                <a:gd name="connsiteY2" fmla="*/ 240448 h 509882"/>
                <a:gd name="connsiteX3" fmla="*/ 584259 w 640030"/>
                <a:gd name="connsiteY3" fmla="*/ 509882 h 509882"/>
                <a:gd name="connsiteX4" fmla="*/ 284537 w 640030"/>
                <a:gd name="connsiteY4" fmla="*/ 379255 h 509882"/>
                <a:gd name="connsiteX5" fmla="*/ 0 w 640030"/>
                <a:gd name="connsiteY5" fmla="*/ 223146 h 509882"/>
                <a:gd name="connsiteX0" fmla="*/ 0 w 640030"/>
                <a:gd name="connsiteY0" fmla="*/ 223146 h 681349"/>
                <a:gd name="connsiteX1" fmla="*/ 403701 w 640030"/>
                <a:gd name="connsiteY1" fmla="*/ 0 h 681349"/>
                <a:gd name="connsiteX2" fmla="*/ 640030 w 640030"/>
                <a:gd name="connsiteY2" fmla="*/ 240448 h 681349"/>
                <a:gd name="connsiteX3" fmla="*/ 639477 w 640030"/>
                <a:gd name="connsiteY3" fmla="*/ 681349 h 681349"/>
                <a:gd name="connsiteX4" fmla="*/ 284537 w 640030"/>
                <a:gd name="connsiteY4" fmla="*/ 379255 h 681349"/>
                <a:gd name="connsiteX5" fmla="*/ 0 w 640030"/>
                <a:gd name="connsiteY5" fmla="*/ 223146 h 681349"/>
                <a:gd name="connsiteX0" fmla="*/ 0 w 640030"/>
                <a:gd name="connsiteY0" fmla="*/ 223146 h 693126"/>
                <a:gd name="connsiteX1" fmla="*/ 403701 w 640030"/>
                <a:gd name="connsiteY1" fmla="*/ 0 h 693126"/>
                <a:gd name="connsiteX2" fmla="*/ 640030 w 640030"/>
                <a:gd name="connsiteY2" fmla="*/ 240448 h 693126"/>
                <a:gd name="connsiteX3" fmla="*/ 639477 w 640030"/>
                <a:gd name="connsiteY3" fmla="*/ 681349 h 693126"/>
                <a:gd name="connsiteX4" fmla="*/ 153757 w 640030"/>
                <a:gd name="connsiteY4" fmla="*/ 693126 h 693126"/>
                <a:gd name="connsiteX5" fmla="*/ 0 w 640030"/>
                <a:gd name="connsiteY5" fmla="*/ 223146 h 693126"/>
                <a:gd name="connsiteX0" fmla="*/ 0 w 640030"/>
                <a:gd name="connsiteY0" fmla="*/ 170834 h 640814"/>
                <a:gd name="connsiteX1" fmla="*/ 415326 w 640030"/>
                <a:gd name="connsiteY1" fmla="*/ 0 h 640814"/>
                <a:gd name="connsiteX2" fmla="*/ 640030 w 640030"/>
                <a:gd name="connsiteY2" fmla="*/ 188136 h 640814"/>
                <a:gd name="connsiteX3" fmla="*/ 639477 w 640030"/>
                <a:gd name="connsiteY3" fmla="*/ 629037 h 640814"/>
                <a:gd name="connsiteX4" fmla="*/ 153757 w 640030"/>
                <a:gd name="connsiteY4" fmla="*/ 640814 h 640814"/>
                <a:gd name="connsiteX5" fmla="*/ 0 w 640030"/>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13322"/>
                <a:gd name="connsiteY0" fmla="*/ 170834 h 640814"/>
                <a:gd name="connsiteX1" fmla="*/ 415326 w 613322"/>
                <a:gd name="connsiteY1" fmla="*/ 0 h 640814"/>
                <a:gd name="connsiteX2" fmla="*/ 584812 w 613322"/>
                <a:gd name="connsiteY2" fmla="*/ 211386 h 640814"/>
                <a:gd name="connsiteX3" fmla="*/ 613321 w 613322"/>
                <a:gd name="connsiteY3" fmla="*/ 565100 h 640814"/>
                <a:gd name="connsiteX4" fmla="*/ 153757 w 613322"/>
                <a:gd name="connsiteY4" fmla="*/ 640814 h 640814"/>
                <a:gd name="connsiteX5" fmla="*/ 0 w 613322"/>
                <a:gd name="connsiteY5" fmla="*/ 170834 h 640814"/>
                <a:gd name="connsiteX0" fmla="*/ 0 w 613321"/>
                <a:gd name="connsiteY0" fmla="*/ 170834 h 640814"/>
                <a:gd name="connsiteX1" fmla="*/ 415326 w 613321"/>
                <a:gd name="connsiteY1" fmla="*/ 0 h 640814"/>
                <a:gd name="connsiteX2" fmla="*/ 584812 w 613321"/>
                <a:gd name="connsiteY2" fmla="*/ 21138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49039 w 613321"/>
                <a:gd name="connsiteY2" fmla="*/ 269172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55211 w 613321"/>
                <a:gd name="connsiteY2" fmla="*/ 27829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06966 h 576946"/>
                <a:gd name="connsiteX1" fmla="*/ 393726 w 613321"/>
                <a:gd name="connsiteY1" fmla="*/ 0 h 576946"/>
                <a:gd name="connsiteX2" fmla="*/ 455211 w 613321"/>
                <a:gd name="connsiteY2" fmla="*/ 214428 h 576946"/>
                <a:gd name="connsiteX3" fmla="*/ 613321 w 613321"/>
                <a:gd name="connsiteY3" fmla="*/ 501232 h 576946"/>
                <a:gd name="connsiteX4" fmla="*/ 153757 w 613321"/>
                <a:gd name="connsiteY4" fmla="*/ 576946 h 576946"/>
                <a:gd name="connsiteX5" fmla="*/ 0 w 613321"/>
                <a:gd name="connsiteY5" fmla="*/ 106966 h 576946"/>
                <a:gd name="connsiteX0" fmla="*/ 0 w 613321"/>
                <a:gd name="connsiteY0" fmla="*/ 37015 h 506995"/>
                <a:gd name="connsiteX1" fmla="*/ 406069 w 613321"/>
                <a:gd name="connsiteY1" fmla="*/ 0 h 506995"/>
                <a:gd name="connsiteX2" fmla="*/ 455211 w 613321"/>
                <a:gd name="connsiteY2" fmla="*/ 144477 h 506995"/>
                <a:gd name="connsiteX3" fmla="*/ 613321 w 613321"/>
                <a:gd name="connsiteY3" fmla="*/ 431281 h 506995"/>
                <a:gd name="connsiteX4" fmla="*/ 153757 w 613321"/>
                <a:gd name="connsiteY4" fmla="*/ 506995 h 506995"/>
                <a:gd name="connsiteX5" fmla="*/ 0 w 613321"/>
                <a:gd name="connsiteY5" fmla="*/ 37015 h 506995"/>
                <a:gd name="connsiteX0" fmla="*/ 0 w 613321"/>
                <a:gd name="connsiteY0" fmla="*/ 37015 h 506995"/>
                <a:gd name="connsiteX1" fmla="*/ 406069 w 613321"/>
                <a:gd name="connsiteY1" fmla="*/ 0 h 506995"/>
                <a:gd name="connsiteX2" fmla="*/ 464468 w 613321"/>
                <a:gd name="connsiteY2" fmla="*/ 177932 h 506995"/>
                <a:gd name="connsiteX3" fmla="*/ 613321 w 613321"/>
                <a:gd name="connsiteY3" fmla="*/ 431281 h 506995"/>
                <a:gd name="connsiteX4" fmla="*/ 153757 w 613321"/>
                <a:gd name="connsiteY4" fmla="*/ 506995 h 506995"/>
                <a:gd name="connsiteX5" fmla="*/ 0 w 613321"/>
                <a:gd name="connsiteY5" fmla="*/ 37015 h 506995"/>
                <a:gd name="connsiteX0" fmla="*/ 0 w 464468"/>
                <a:gd name="connsiteY0" fmla="*/ 37015 h 506995"/>
                <a:gd name="connsiteX1" fmla="*/ 406069 w 464468"/>
                <a:gd name="connsiteY1" fmla="*/ 0 h 506995"/>
                <a:gd name="connsiteX2" fmla="*/ 464468 w 464468"/>
                <a:gd name="connsiteY2" fmla="*/ 177932 h 506995"/>
                <a:gd name="connsiteX3" fmla="*/ 440520 w 464468"/>
                <a:gd name="connsiteY3" fmla="*/ 291379 h 506995"/>
                <a:gd name="connsiteX4" fmla="*/ 153757 w 464468"/>
                <a:gd name="connsiteY4" fmla="*/ 506995 h 506995"/>
                <a:gd name="connsiteX5" fmla="*/ 0 w 464468"/>
                <a:gd name="connsiteY5" fmla="*/ 37015 h 506995"/>
                <a:gd name="connsiteX0" fmla="*/ 0 w 440520"/>
                <a:gd name="connsiteY0" fmla="*/ 37015 h 506995"/>
                <a:gd name="connsiteX1" fmla="*/ 406069 w 440520"/>
                <a:gd name="connsiteY1" fmla="*/ 0 h 506995"/>
                <a:gd name="connsiteX2" fmla="*/ 436696 w 440520"/>
                <a:gd name="connsiteY2" fmla="*/ 184015 h 506995"/>
                <a:gd name="connsiteX3" fmla="*/ 440520 w 440520"/>
                <a:gd name="connsiteY3" fmla="*/ 291379 h 506995"/>
                <a:gd name="connsiteX4" fmla="*/ 153757 w 440520"/>
                <a:gd name="connsiteY4" fmla="*/ 506995 h 506995"/>
                <a:gd name="connsiteX5" fmla="*/ 0 w 440520"/>
                <a:gd name="connsiteY5" fmla="*/ 37015 h 506995"/>
                <a:gd name="connsiteX0" fmla="*/ 0 w 477304"/>
                <a:gd name="connsiteY0" fmla="*/ 37015 h 506995"/>
                <a:gd name="connsiteX1" fmla="*/ 406069 w 477304"/>
                <a:gd name="connsiteY1" fmla="*/ 0 h 506995"/>
                <a:gd name="connsiteX2" fmla="*/ 436696 w 477304"/>
                <a:gd name="connsiteY2" fmla="*/ 184015 h 506995"/>
                <a:gd name="connsiteX3" fmla="*/ 477304 w 477304"/>
                <a:gd name="connsiteY3" fmla="*/ 293192 h 506995"/>
                <a:gd name="connsiteX4" fmla="*/ 153757 w 477304"/>
                <a:gd name="connsiteY4" fmla="*/ 506995 h 506995"/>
                <a:gd name="connsiteX5" fmla="*/ 0 w 477304"/>
                <a:gd name="connsiteY5" fmla="*/ 37015 h 50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7304" h="506995">
                  <a:moveTo>
                    <a:pt x="0" y="37015"/>
                  </a:moveTo>
                  <a:lnTo>
                    <a:pt x="406069" y="0"/>
                  </a:lnTo>
                  <a:lnTo>
                    <a:pt x="436696" y="184015"/>
                  </a:lnTo>
                  <a:lnTo>
                    <a:pt x="477304" y="293192"/>
                  </a:lnTo>
                  <a:lnTo>
                    <a:pt x="153757" y="506995"/>
                  </a:lnTo>
                  <a:lnTo>
                    <a:pt x="0" y="37015"/>
                  </a:lnTo>
                  <a:close/>
                </a:path>
              </a:pathLst>
            </a:custGeom>
            <a:noFill/>
            <a:ln w="22225">
              <a:solidFill>
                <a:srgbClr val="C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dirty="0"/>
            </a:p>
          </p:txBody>
        </p:sp>
      </p:grpSp>
      <p:sp>
        <p:nvSpPr>
          <p:cNvPr id="13" name="多边形">
            <a:extLst>
              <a:ext uri="{FF2B5EF4-FFF2-40B4-BE49-F238E27FC236}">
                <a16:creationId xmlns:a16="http://schemas.microsoft.com/office/drawing/2014/main" id="{AAC47EE5-48AC-3B87-3B94-CD0ED2ED9B80}"/>
              </a:ext>
            </a:extLst>
          </p:cNvPr>
          <p:cNvSpPr>
            <a:spLocks noChangeAspect="1"/>
          </p:cNvSpPr>
          <p:nvPr/>
        </p:nvSpPr>
        <p:spPr>
          <a:xfrm>
            <a:off x="5580112" y="2194796"/>
            <a:ext cx="2164062" cy="2027173"/>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 name="多边形">
            <a:extLst>
              <a:ext uri="{FF2B5EF4-FFF2-40B4-BE49-F238E27FC236}">
                <a16:creationId xmlns:a16="http://schemas.microsoft.com/office/drawing/2014/main" id="{344341C2-F79F-CC08-C957-E622A27FAB09}"/>
              </a:ext>
            </a:extLst>
          </p:cNvPr>
          <p:cNvSpPr>
            <a:spLocks noChangeAspect="1"/>
          </p:cNvSpPr>
          <p:nvPr/>
        </p:nvSpPr>
        <p:spPr>
          <a:xfrm>
            <a:off x="5810956" y="2474654"/>
            <a:ext cx="1719808" cy="1611021"/>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5" name="多边形">
            <a:extLst>
              <a:ext uri="{FF2B5EF4-FFF2-40B4-BE49-F238E27FC236}">
                <a16:creationId xmlns:a16="http://schemas.microsoft.com/office/drawing/2014/main" id="{7B99743A-0EA1-3D13-44AF-F405C976621B}"/>
              </a:ext>
            </a:extLst>
          </p:cNvPr>
          <p:cNvSpPr>
            <a:spLocks noChangeAspect="1"/>
          </p:cNvSpPr>
          <p:nvPr/>
        </p:nvSpPr>
        <p:spPr>
          <a:xfrm>
            <a:off x="6064338" y="2747685"/>
            <a:ext cx="1200932" cy="1124967"/>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6" name="多边形">
            <a:extLst>
              <a:ext uri="{FF2B5EF4-FFF2-40B4-BE49-F238E27FC236}">
                <a16:creationId xmlns:a16="http://schemas.microsoft.com/office/drawing/2014/main" id="{18BFAF0C-FCA1-8926-06F2-B8D59F5AC724}"/>
              </a:ext>
            </a:extLst>
          </p:cNvPr>
          <p:cNvSpPr>
            <a:spLocks noChangeAspect="1"/>
          </p:cNvSpPr>
          <p:nvPr/>
        </p:nvSpPr>
        <p:spPr>
          <a:xfrm>
            <a:off x="6307836" y="3030339"/>
            <a:ext cx="726048" cy="680122"/>
          </a:xfrm>
          <a:prstGeom prst="pentagon">
            <a:avLst/>
          </a:prstGeom>
          <a:noFill/>
          <a:ln w="6350">
            <a:solidFill>
              <a:schemeClr val="bg1">
                <a:lumMod val="8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7" name="矩形 16">
            <a:extLst>
              <a:ext uri="{FF2B5EF4-FFF2-40B4-BE49-F238E27FC236}">
                <a16:creationId xmlns:a16="http://schemas.microsoft.com/office/drawing/2014/main" id="{04A55901-36C8-C441-14A9-E78A2552DE9C}"/>
              </a:ext>
            </a:extLst>
          </p:cNvPr>
          <p:cNvSpPr/>
          <p:nvPr/>
        </p:nvSpPr>
        <p:spPr>
          <a:xfrm>
            <a:off x="5062664" y="903992"/>
            <a:ext cx="3097323" cy="369332"/>
          </a:xfrm>
          <a:prstGeom prst="rect">
            <a:avLst/>
          </a:prstGeom>
        </p:spPr>
        <p:txBody>
          <a:bodyPr wrap="none">
            <a:spAutoFit/>
          </a:bodyPr>
          <a:lstStyle/>
          <a:p>
            <a:r>
              <a:rPr kumimoji="1" lang="en-US" altLang="zh-CN" dirty="0">
                <a:solidFill>
                  <a:srgbClr val="C00000"/>
                </a:solidFill>
                <a:latin typeface="Consolas" panose="020B0609020204030204" pitchFamily="49" charset="0"/>
                <a:cs typeface="Consolas" panose="020B0609020204030204" pitchFamily="49" charset="0"/>
              </a:rPr>
              <a:t>Single device computing</a:t>
            </a:r>
          </a:p>
        </p:txBody>
      </p:sp>
      <p:sp>
        <p:nvSpPr>
          <p:cNvPr id="18" name="多边形">
            <a:extLst>
              <a:ext uri="{FF2B5EF4-FFF2-40B4-BE49-F238E27FC236}">
                <a16:creationId xmlns:a16="http://schemas.microsoft.com/office/drawing/2014/main" id="{47605A04-E9A9-5EC4-4DD2-C703B5240F1C}"/>
              </a:ext>
            </a:extLst>
          </p:cNvPr>
          <p:cNvSpPr>
            <a:spLocks noChangeAspect="1"/>
          </p:cNvSpPr>
          <p:nvPr/>
        </p:nvSpPr>
        <p:spPr>
          <a:xfrm>
            <a:off x="5873893" y="1945857"/>
            <a:ext cx="1833525" cy="2504737"/>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285418 h 456612"/>
              <a:gd name="connsiteX1" fmla="*/ 133681 w 300020"/>
              <a:gd name="connsiteY1" fmla="*/ 0 h 456612"/>
              <a:gd name="connsiteX2" fmla="*/ 300020 w 300020"/>
              <a:gd name="connsiteY2" fmla="*/ 285418 h 456612"/>
              <a:gd name="connsiteX3" fmla="*/ 242721 w 300020"/>
              <a:gd name="connsiteY3" fmla="*/ 456612 h 456612"/>
              <a:gd name="connsiteX4" fmla="*/ 57299 w 300020"/>
              <a:gd name="connsiteY4" fmla="*/ 456612 h 456612"/>
              <a:gd name="connsiteX5" fmla="*/ 0 w 300020"/>
              <a:gd name="connsiteY5" fmla="*/ 285418 h 456612"/>
              <a:gd name="connsiteX0" fmla="*/ 0 w 300020"/>
              <a:gd name="connsiteY0" fmla="*/ 269090 h 440284"/>
              <a:gd name="connsiteX1" fmla="*/ 133681 w 300020"/>
              <a:gd name="connsiteY1" fmla="*/ 0 h 440284"/>
              <a:gd name="connsiteX2" fmla="*/ 300020 w 300020"/>
              <a:gd name="connsiteY2" fmla="*/ 269090 h 440284"/>
              <a:gd name="connsiteX3" fmla="*/ 242721 w 300020"/>
              <a:gd name="connsiteY3" fmla="*/ 440284 h 440284"/>
              <a:gd name="connsiteX4" fmla="*/ 57299 w 300020"/>
              <a:gd name="connsiteY4" fmla="*/ 440284 h 440284"/>
              <a:gd name="connsiteX5" fmla="*/ 0 w 300020"/>
              <a:gd name="connsiteY5" fmla="*/ 269090 h 440284"/>
              <a:gd name="connsiteX0" fmla="*/ 0 w 471470"/>
              <a:gd name="connsiteY0" fmla="*/ 269090 h 440284"/>
              <a:gd name="connsiteX1" fmla="*/ 133681 w 471470"/>
              <a:gd name="connsiteY1" fmla="*/ 0 h 440284"/>
              <a:gd name="connsiteX2" fmla="*/ 471470 w 471470"/>
              <a:gd name="connsiteY2" fmla="*/ 228268 h 440284"/>
              <a:gd name="connsiteX3" fmla="*/ 242721 w 471470"/>
              <a:gd name="connsiteY3" fmla="*/ 440284 h 440284"/>
              <a:gd name="connsiteX4" fmla="*/ 57299 w 471470"/>
              <a:gd name="connsiteY4" fmla="*/ 440284 h 440284"/>
              <a:gd name="connsiteX5" fmla="*/ 0 w 471470"/>
              <a:gd name="connsiteY5" fmla="*/ 269090 h 440284"/>
              <a:gd name="connsiteX0" fmla="*/ 0 w 471470"/>
              <a:gd name="connsiteY0" fmla="*/ 269090 h 570912"/>
              <a:gd name="connsiteX1" fmla="*/ 133681 w 471470"/>
              <a:gd name="connsiteY1" fmla="*/ 0 h 570912"/>
              <a:gd name="connsiteX2" fmla="*/ 471470 w 471470"/>
              <a:gd name="connsiteY2" fmla="*/ 228268 h 570912"/>
              <a:gd name="connsiteX3" fmla="*/ 332528 w 471470"/>
              <a:gd name="connsiteY3" fmla="*/ 570912 h 570912"/>
              <a:gd name="connsiteX4" fmla="*/ 57299 w 471470"/>
              <a:gd name="connsiteY4" fmla="*/ 440284 h 570912"/>
              <a:gd name="connsiteX5" fmla="*/ 0 w 471470"/>
              <a:gd name="connsiteY5" fmla="*/ 269090 h 570912"/>
              <a:gd name="connsiteX0" fmla="*/ 0 w 471470"/>
              <a:gd name="connsiteY0" fmla="*/ 269090 h 562748"/>
              <a:gd name="connsiteX1" fmla="*/ 133681 w 471470"/>
              <a:gd name="connsiteY1" fmla="*/ 0 h 562748"/>
              <a:gd name="connsiteX2" fmla="*/ 471470 w 471470"/>
              <a:gd name="connsiteY2" fmla="*/ 228268 h 562748"/>
              <a:gd name="connsiteX3" fmla="*/ 308035 w 471470"/>
              <a:gd name="connsiteY3" fmla="*/ 562748 h 562748"/>
              <a:gd name="connsiteX4" fmla="*/ 57299 w 471470"/>
              <a:gd name="connsiteY4" fmla="*/ 440284 h 562748"/>
              <a:gd name="connsiteX5" fmla="*/ 0 w 471470"/>
              <a:gd name="connsiteY5" fmla="*/ 269090 h 562748"/>
              <a:gd name="connsiteX0" fmla="*/ 8016 w 479486"/>
              <a:gd name="connsiteY0" fmla="*/ 269090 h 562748"/>
              <a:gd name="connsiteX1" fmla="*/ 141697 w 479486"/>
              <a:gd name="connsiteY1" fmla="*/ 0 h 562748"/>
              <a:gd name="connsiteX2" fmla="*/ 479486 w 479486"/>
              <a:gd name="connsiteY2" fmla="*/ 228268 h 562748"/>
              <a:gd name="connsiteX3" fmla="*/ 316051 w 479486"/>
              <a:gd name="connsiteY3" fmla="*/ 562748 h 562748"/>
              <a:gd name="connsiteX4" fmla="*/ 0 w 479486"/>
              <a:gd name="connsiteY4" fmla="*/ 472942 h 562748"/>
              <a:gd name="connsiteX5" fmla="*/ 8016 w 479486"/>
              <a:gd name="connsiteY5" fmla="*/ 269090 h 562748"/>
              <a:gd name="connsiteX0" fmla="*/ 8016 w 479486"/>
              <a:gd name="connsiteY0" fmla="*/ 260926 h 554584"/>
              <a:gd name="connsiteX1" fmla="*/ 158026 w 479486"/>
              <a:gd name="connsiteY1" fmla="*/ 0 h 554584"/>
              <a:gd name="connsiteX2" fmla="*/ 479486 w 479486"/>
              <a:gd name="connsiteY2" fmla="*/ 220104 h 554584"/>
              <a:gd name="connsiteX3" fmla="*/ 316051 w 479486"/>
              <a:gd name="connsiteY3" fmla="*/ 554584 h 554584"/>
              <a:gd name="connsiteX4" fmla="*/ 0 w 479486"/>
              <a:gd name="connsiteY4" fmla="*/ 464778 h 554584"/>
              <a:gd name="connsiteX5" fmla="*/ 8016 w 479486"/>
              <a:gd name="connsiteY5" fmla="*/ 260926 h 554584"/>
              <a:gd name="connsiteX0" fmla="*/ 0 w 471470"/>
              <a:gd name="connsiteY0" fmla="*/ 260926 h 554584"/>
              <a:gd name="connsiteX1" fmla="*/ 150010 w 471470"/>
              <a:gd name="connsiteY1" fmla="*/ 0 h 554584"/>
              <a:gd name="connsiteX2" fmla="*/ 471470 w 471470"/>
              <a:gd name="connsiteY2" fmla="*/ 220104 h 554584"/>
              <a:gd name="connsiteX3" fmla="*/ 308035 w 471470"/>
              <a:gd name="connsiteY3" fmla="*/ 554584 h 554584"/>
              <a:gd name="connsiteX4" fmla="*/ 49134 w 471470"/>
              <a:gd name="connsiteY4" fmla="*/ 440285 h 554584"/>
              <a:gd name="connsiteX5" fmla="*/ 0 w 471470"/>
              <a:gd name="connsiteY5" fmla="*/ 260926 h 554584"/>
              <a:gd name="connsiteX0" fmla="*/ 0 w 471470"/>
              <a:gd name="connsiteY0" fmla="*/ 260926 h 570912"/>
              <a:gd name="connsiteX1" fmla="*/ 150010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471470"/>
              <a:gd name="connsiteY0" fmla="*/ 270070 h 580056"/>
              <a:gd name="connsiteX1" fmla="*/ 140866 w 471470"/>
              <a:gd name="connsiteY1" fmla="*/ 0 h 580056"/>
              <a:gd name="connsiteX2" fmla="*/ 471470 w 471470"/>
              <a:gd name="connsiteY2" fmla="*/ 229248 h 580056"/>
              <a:gd name="connsiteX3" fmla="*/ 348856 w 471470"/>
              <a:gd name="connsiteY3" fmla="*/ 580056 h 580056"/>
              <a:gd name="connsiteX4" fmla="*/ 49134 w 471470"/>
              <a:gd name="connsiteY4" fmla="*/ 449429 h 580056"/>
              <a:gd name="connsiteX5" fmla="*/ 0 w 471470"/>
              <a:gd name="connsiteY5" fmla="*/ 270070 h 580056"/>
              <a:gd name="connsiteX0" fmla="*/ 0 w 471470"/>
              <a:gd name="connsiteY0" fmla="*/ 251782 h 561768"/>
              <a:gd name="connsiteX1" fmla="*/ 131722 w 471470"/>
              <a:gd name="connsiteY1" fmla="*/ 0 h 561768"/>
              <a:gd name="connsiteX2" fmla="*/ 471470 w 471470"/>
              <a:gd name="connsiteY2" fmla="*/ 210960 h 561768"/>
              <a:gd name="connsiteX3" fmla="*/ 348856 w 471470"/>
              <a:gd name="connsiteY3" fmla="*/ 561768 h 561768"/>
              <a:gd name="connsiteX4" fmla="*/ 49134 w 471470"/>
              <a:gd name="connsiteY4" fmla="*/ 431141 h 561768"/>
              <a:gd name="connsiteX5" fmla="*/ 0 w 471470"/>
              <a:gd name="connsiteY5" fmla="*/ 251782 h 561768"/>
              <a:gd name="connsiteX0" fmla="*/ 0 w 471470"/>
              <a:gd name="connsiteY0" fmla="*/ 260926 h 570912"/>
              <a:gd name="connsiteX1" fmla="*/ 168298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706873"/>
              <a:gd name="connsiteY0" fmla="*/ 284176 h 570912"/>
              <a:gd name="connsiteX1" fmla="*/ 403701 w 706873"/>
              <a:gd name="connsiteY1" fmla="*/ 0 h 570912"/>
              <a:gd name="connsiteX2" fmla="*/ 706873 w 706873"/>
              <a:gd name="connsiteY2" fmla="*/ 220104 h 570912"/>
              <a:gd name="connsiteX3" fmla="*/ 584259 w 706873"/>
              <a:gd name="connsiteY3" fmla="*/ 570912 h 570912"/>
              <a:gd name="connsiteX4" fmla="*/ 284537 w 706873"/>
              <a:gd name="connsiteY4" fmla="*/ 440285 h 570912"/>
              <a:gd name="connsiteX5" fmla="*/ 0 w 706873"/>
              <a:gd name="connsiteY5" fmla="*/ 284176 h 570912"/>
              <a:gd name="connsiteX0" fmla="*/ 0 w 706873"/>
              <a:gd name="connsiteY0" fmla="*/ 223146 h 509882"/>
              <a:gd name="connsiteX1" fmla="*/ 403701 w 706873"/>
              <a:gd name="connsiteY1" fmla="*/ 0 h 509882"/>
              <a:gd name="connsiteX2" fmla="*/ 706873 w 706873"/>
              <a:gd name="connsiteY2" fmla="*/ 159074 h 509882"/>
              <a:gd name="connsiteX3" fmla="*/ 584259 w 706873"/>
              <a:gd name="connsiteY3" fmla="*/ 509882 h 509882"/>
              <a:gd name="connsiteX4" fmla="*/ 284537 w 706873"/>
              <a:gd name="connsiteY4" fmla="*/ 379255 h 509882"/>
              <a:gd name="connsiteX5" fmla="*/ 0 w 706873"/>
              <a:gd name="connsiteY5" fmla="*/ 223146 h 509882"/>
              <a:gd name="connsiteX0" fmla="*/ 0 w 640030"/>
              <a:gd name="connsiteY0" fmla="*/ 223146 h 509882"/>
              <a:gd name="connsiteX1" fmla="*/ 403701 w 640030"/>
              <a:gd name="connsiteY1" fmla="*/ 0 h 509882"/>
              <a:gd name="connsiteX2" fmla="*/ 640030 w 640030"/>
              <a:gd name="connsiteY2" fmla="*/ 240448 h 509882"/>
              <a:gd name="connsiteX3" fmla="*/ 584259 w 640030"/>
              <a:gd name="connsiteY3" fmla="*/ 509882 h 509882"/>
              <a:gd name="connsiteX4" fmla="*/ 284537 w 640030"/>
              <a:gd name="connsiteY4" fmla="*/ 379255 h 509882"/>
              <a:gd name="connsiteX5" fmla="*/ 0 w 640030"/>
              <a:gd name="connsiteY5" fmla="*/ 223146 h 509882"/>
              <a:gd name="connsiteX0" fmla="*/ 0 w 640030"/>
              <a:gd name="connsiteY0" fmla="*/ 223146 h 681349"/>
              <a:gd name="connsiteX1" fmla="*/ 403701 w 640030"/>
              <a:gd name="connsiteY1" fmla="*/ 0 h 681349"/>
              <a:gd name="connsiteX2" fmla="*/ 640030 w 640030"/>
              <a:gd name="connsiteY2" fmla="*/ 240448 h 681349"/>
              <a:gd name="connsiteX3" fmla="*/ 639477 w 640030"/>
              <a:gd name="connsiteY3" fmla="*/ 681349 h 681349"/>
              <a:gd name="connsiteX4" fmla="*/ 284537 w 640030"/>
              <a:gd name="connsiteY4" fmla="*/ 379255 h 681349"/>
              <a:gd name="connsiteX5" fmla="*/ 0 w 640030"/>
              <a:gd name="connsiteY5" fmla="*/ 223146 h 681349"/>
              <a:gd name="connsiteX0" fmla="*/ 0 w 640030"/>
              <a:gd name="connsiteY0" fmla="*/ 223146 h 693126"/>
              <a:gd name="connsiteX1" fmla="*/ 403701 w 640030"/>
              <a:gd name="connsiteY1" fmla="*/ 0 h 693126"/>
              <a:gd name="connsiteX2" fmla="*/ 640030 w 640030"/>
              <a:gd name="connsiteY2" fmla="*/ 240448 h 693126"/>
              <a:gd name="connsiteX3" fmla="*/ 639477 w 640030"/>
              <a:gd name="connsiteY3" fmla="*/ 681349 h 693126"/>
              <a:gd name="connsiteX4" fmla="*/ 153757 w 640030"/>
              <a:gd name="connsiteY4" fmla="*/ 693126 h 693126"/>
              <a:gd name="connsiteX5" fmla="*/ 0 w 640030"/>
              <a:gd name="connsiteY5" fmla="*/ 223146 h 693126"/>
              <a:gd name="connsiteX0" fmla="*/ 0 w 640030"/>
              <a:gd name="connsiteY0" fmla="*/ 170834 h 640814"/>
              <a:gd name="connsiteX1" fmla="*/ 415326 w 640030"/>
              <a:gd name="connsiteY1" fmla="*/ 0 h 640814"/>
              <a:gd name="connsiteX2" fmla="*/ 640030 w 640030"/>
              <a:gd name="connsiteY2" fmla="*/ 188136 h 640814"/>
              <a:gd name="connsiteX3" fmla="*/ 639477 w 640030"/>
              <a:gd name="connsiteY3" fmla="*/ 629037 h 640814"/>
              <a:gd name="connsiteX4" fmla="*/ 153757 w 640030"/>
              <a:gd name="connsiteY4" fmla="*/ 640814 h 640814"/>
              <a:gd name="connsiteX5" fmla="*/ 0 w 640030"/>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39477"/>
              <a:gd name="connsiteY0" fmla="*/ 170834 h 640814"/>
              <a:gd name="connsiteX1" fmla="*/ 415326 w 639477"/>
              <a:gd name="connsiteY1" fmla="*/ 0 h 640814"/>
              <a:gd name="connsiteX2" fmla="*/ 584812 w 639477"/>
              <a:gd name="connsiteY2" fmla="*/ 211386 h 640814"/>
              <a:gd name="connsiteX3" fmla="*/ 639477 w 639477"/>
              <a:gd name="connsiteY3" fmla="*/ 629037 h 640814"/>
              <a:gd name="connsiteX4" fmla="*/ 153757 w 639477"/>
              <a:gd name="connsiteY4" fmla="*/ 640814 h 640814"/>
              <a:gd name="connsiteX5" fmla="*/ 0 w 639477"/>
              <a:gd name="connsiteY5" fmla="*/ 170834 h 640814"/>
              <a:gd name="connsiteX0" fmla="*/ 0 w 613322"/>
              <a:gd name="connsiteY0" fmla="*/ 170834 h 640814"/>
              <a:gd name="connsiteX1" fmla="*/ 415326 w 613322"/>
              <a:gd name="connsiteY1" fmla="*/ 0 h 640814"/>
              <a:gd name="connsiteX2" fmla="*/ 584812 w 613322"/>
              <a:gd name="connsiteY2" fmla="*/ 211386 h 640814"/>
              <a:gd name="connsiteX3" fmla="*/ 613321 w 613322"/>
              <a:gd name="connsiteY3" fmla="*/ 565100 h 640814"/>
              <a:gd name="connsiteX4" fmla="*/ 153757 w 613322"/>
              <a:gd name="connsiteY4" fmla="*/ 640814 h 640814"/>
              <a:gd name="connsiteX5" fmla="*/ 0 w 613322"/>
              <a:gd name="connsiteY5" fmla="*/ 170834 h 640814"/>
              <a:gd name="connsiteX0" fmla="*/ 0 w 613321"/>
              <a:gd name="connsiteY0" fmla="*/ 170834 h 640814"/>
              <a:gd name="connsiteX1" fmla="*/ 415326 w 613321"/>
              <a:gd name="connsiteY1" fmla="*/ 0 h 640814"/>
              <a:gd name="connsiteX2" fmla="*/ 584812 w 613321"/>
              <a:gd name="connsiteY2" fmla="*/ 21138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49039 w 613321"/>
              <a:gd name="connsiteY2" fmla="*/ 269172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70834 h 640814"/>
              <a:gd name="connsiteX1" fmla="*/ 415326 w 613321"/>
              <a:gd name="connsiteY1" fmla="*/ 0 h 640814"/>
              <a:gd name="connsiteX2" fmla="*/ 455211 w 613321"/>
              <a:gd name="connsiteY2" fmla="*/ 278296 h 640814"/>
              <a:gd name="connsiteX3" fmla="*/ 613321 w 613321"/>
              <a:gd name="connsiteY3" fmla="*/ 565100 h 640814"/>
              <a:gd name="connsiteX4" fmla="*/ 153757 w 613321"/>
              <a:gd name="connsiteY4" fmla="*/ 640814 h 640814"/>
              <a:gd name="connsiteX5" fmla="*/ 0 w 613321"/>
              <a:gd name="connsiteY5" fmla="*/ 170834 h 640814"/>
              <a:gd name="connsiteX0" fmla="*/ 0 w 613321"/>
              <a:gd name="connsiteY0" fmla="*/ 106966 h 576946"/>
              <a:gd name="connsiteX1" fmla="*/ 393726 w 613321"/>
              <a:gd name="connsiteY1" fmla="*/ 0 h 576946"/>
              <a:gd name="connsiteX2" fmla="*/ 455211 w 613321"/>
              <a:gd name="connsiteY2" fmla="*/ 214428 h 576946"/>
              <a:gd name="connsiteX3" fmla="*/ 613321 w 613321"/>
              <a:gd name="connsiteY3" fmla="*/ 501232 h 576946"/>
              <a:gd name="connsiteX4" fmla="*/ 153757 w 613321"/>
              <a:gd name="connsiteY4" fmla="*/ 576946 h 576946"/>
              <a:gd name="connsiteX5" fmla="*/ 0 w 613321"/>
              <a:gd name="connsiteY5" fmla="*/ 106966 h 576946"/>
              <a:gd name="connsiteX0" fmla="*/ 0 w 613321"/>
              <a:gd name="connsiteY0" fmla="*/ 37015 h 506995"/>
              <a:gd name="connsiteX1" fmla="*/ 406069 w 613321"/>
              <a:gd name="connsiteY1" fmla="*/ 0 h 506995"/>
              <a:gd name="connsiteX2" fmla="*/ 455211 w 613321"/>
              <a:gd name="connsiteY2" fmla="*/ 144477 h 506995"/>
              <a:gd name="connsiteX3" fmla="*/ 613321 w 613321"/>
              <a:gd name="connsiteY3" fmla="*/ 431281 h 506995"/>
              <a:gd name="connsiteX4" fmla="*/ 153757 w 613321"/>
              <a:gd name="connsiteY4" fmla="*/ 506995 h 506995"/>
              <a:gd name="connsiteX5" fmla="*/ 0 w 613321"/>
              <a:gd name="connsiteY5" fmla="*/ 37015 h 506995"/>
              <a:gd name="connsiteX0" fmla="*/ 0 w 613321"/>
              <a:gd name="connsiteY0" fmla="*/ 37015 h 506995"/>
              <a:gd name="connsiteX1" fmla="*/ 406069 w 613321"/>
              <a:gd name="connsiteY1" fmla="*/ 0 h 506995"/>
              <a:gd name="connsiteX2" fmla="*/ 464468 w 613321"/>
              <a:gd name="connsiteY2" fmla="*/ 177932 h 506995"/>
              <a:gd name="connsiteX3" fmla="*/ 613321 w 613321"/>
              <a:gd name="connsiteY3" fmla="*/ 431281 h 506995"/>
              <a:gd name="connsiteX4" fmla="*/ 153757 w 613321"/>
              <a:gd name="connsiteY4" fmla="*/ 506995 h 506995"/>
              <a:gd name="connsiteX5" fmla="*/ 0 w 613321"/>
              <a:gd name="connsiteY5" fmla="*/ 37015 h 506995"/>
              <a:gd name="connsiteX0" fmla="*/ 0 w 464468"/>
              <a:gd name="connsiteY0" fmla="*/ 37015 h 506995"/>
              <a:gd name="connsiteX1" fmla="*/ 406069 w 464468"/>
              <a:gd name="connsiteY1" fmla="*/ 0 h 506995"/>
              <a:gd name="connsiteX2" fmla="*/ 464468 w 464468"/>
              <a:gd name="connsiteY2" fmla="*/ 177932 h 506995"/>
              <a:gd name="connsiteX3" fmla="*/ 440520 w 464468"/>
              <a:gd name="connsiteY3" fmla="*/ 291379 h 506995"/>
              <a:gd name="connsiteX4" fmla="*/ 153757 w 464468"/>
              <a:gd name="connsiteY4" fmla="*/ 506995 h 506995"/>
              <a:gd name="connsiteX5" fmla="*/ 0 w 464468"/>
              <a:gd name="connsiteY5" fmla="*/ 37015 h 506995"/>
              <a:gd name="connsiteX0" fmla="*/ 0 w 440520"/>
              <a:gd name="connsiteY0" fmla="*/ 37015 h 506995"/>
              <a:gd name="connsiteX1" fmla="*/ 406069 w 440520"/>
              <a:gd name="connsiteY1" fmla="*/ 0 h 506995"/>
              <a:gd name="connsiteX2" fmla="*/ 436696 w 440520"/>
              <a:gd name="connsiteY2" fmla="*/ 184015 h 506995"/>
              <a:gd name="connsiteX3" fmla="*/ 440520 w 440520"/>
              <a:gd name="connsiteY3" fmla="*/ 291379 h 506995"/>
              <a:gd name="connsiteX4" fmla="*/ 153757 w 440520"/>
              <a:gd name="connsiteY4" fmla="*/ 506995 h 506995"/>
              <a:gd name="connsiteX5" fmla="*/ 0 w 440520"/>
              <a:gd name="connsiteY5" fmla="*/ 37015 h 506995"/>
              <a:gd name="connsiteX0" fmla="*/ 0 w 440520"/>
              <a:gd name="connsiteY0" fmla="*/ 37015 h 445844"/>
              <a:gd name="connsiteX1" fmla="*/ 406069 w 440520"/>
              <a:gd name="connsiteY1" fmla="*/ 0 h 445844"/>
              <a:gd name="connsiteX2" fmla="*/ 436696 w 440520"/>
              <a:gd name="connsiteY2" fmla="*/ 184015 h 445844"/>
              <a:gd name="connsiteX3" fmla="*/ 440520 w 440520"/>
              <a:gd name="connsiteY3" fmla="*/ 291379 h 445844"/>
              <a:gd name="connsiteX4" fmla="*/ 180347 w 440520"/>
              <a:gd name="connsiteY4" fmla="*/ 445844 h 445844"/>
              <a:gd name="connsiteX5" fmla="*/ 0 w 440520"/>
              <a:gd name="connsiteY5" fmla="*/ 37015 h 445844"/>
              <a:gd name="connsiteX0" fmla="*/ 0 w 331206"/>
              <a:gd name="connsiteY0" fmla="*/ 92342 h 445844"/>
              <a:gd name="connsiteX1" fmla="*/ 296755 w 331206"/>
              <a:gd name="connsiteY1" fmla="*/ 0 h 445844"/>
              <a:gd name="connsiteX2" fmla="*/ 327382 w 331206"/>
              <a:gd name="connsiteY2" fmla="*/ 184015 h 445844"/>
              <a:gd name="connsiteX3" fmla="*/ 331206 w 331206"/>
              <a:gd name="connsiteY3" fmla="*/ 291379 h 445844"/>
              <a:gd name="connsiteX4" fmla="*/ 71033 w 331206"/>
              <a:gd name="connsiteY4" fmla="*/ 445844 h 445844"/>
              <a:gd name="connsiteX5" fmla="*/ 0 w 331206"/>
              <a:gd name="connsiteY5" fmla="*/ 92342 h 445844"/>
              <a:gd name="connsiteX0" fmla="*/ 0 w 409023"/>
              <a:gd name="connsiteY0" fmla="*/ 182612 h 536114"/>
              <a:gd name="connsiteX1" fmla="*/ 409023 w 409023"/>
              <a:gd name="connsiteY1" fmla="*/ 0 h 536114"/>
              <a:gd name="connsiteX2" fmla="*/ 327382 w 409023"/>
              <a:gd name="connsiteY2" fmla="*/ 274285 h 536114"/>
              <a:gd name="connsiteX3" fmla="*/ 331206 w 409023"/>
              <a:gd name="connsiteY3" fmla="*/ 381649 h 536114"/>
              <a:gd name="connsiteX4" fmla="*/ 71033 w 409023"/>
              <a:gd name="connsiteY4" fmla="*/ 536114 h 536114"/>
              <a:gd name="connsiteX5" fmla="*/ 0 w 409023"/>
              <a:gd name="connsiteY5" fmla="*/ 182612 h 536114"/>
              <a:gd name="connsiteX0" fmla="*/ 0 w 379479"/>
              <a:gd name="connsiteY0" fmla="*/ 217555 h 571057"/>
              <a:gd name="connsiteX1" fmla="*/ 379479 w 379479"/>
              <a:gd name="connsiteY1" fmla="*/ 0 h 571057"/>
              <a:gd name="connsiteX2" fmla="*/ 327382 w 379479"/>
              <a:gd name="connsiteY2" fmla="*/ 309228 h 571057"/>
              <a:gd name="connsiteX3" fmla="*/ 331206 w 379479"/>
              <a:gd name="connsiteY3" fmla="*/ 416592 h 571057"/>
              <a:gd name="connsiteX4" fmla="*/ 71033 w 379479"/>
              <a:gd name="connsiteY4" fmla="*/ 571057 h 571057"/>
              <a:gd name="connsiteX5" fmla="*/ 0 w 379479"/>
              <a:gd name="connsiteY5" fmla="*/ 217555 h 571057"/>
              <a:gd name="connsiteX0" fmla="*/ 0 w 381732"/>
              <a:gd name="connsiteY0" fmla="*/ 217555 h 571057"/>
              <a:gd name="connsiteX1" fmla="*/ 379479 w 381732"/>
              <a:gd name="connsiteY1" fmla="*/ 0 h 571057"/>
              <a:gd name="connsiteX2" fmla="*/ 381732 w 381732"/>
              <a:gd name="connsiteY2" fmla="*/ 9724 h 571057"/>
              <a:gd name="connsiteX3" fmla="*/ 327382 w 381732"/>
              <a:gd name="connsiteY3" fmla="*/ 309228 h 571057"/>
              <a:gd name="connsiteX4" fmla="*/ 331206 w 381732"/>
              <a:gd name="connsiteY4" fmla="*/ 416592 h 571057"/>
              <a:gd name="connsiteX5" fmla="*/ 71033 w 381732"/>
              <a:gd name="connsiteY5" fmla="*/ 571057 h 571057"/>
              <a:gd name="connsiteX6" fmla="*/ 0 w 381732"/>
              <a:gd name="connsiteY6" fmla="*/ 217555 h 571057"/>
              <a:gd name="connsiteX0" fmla="*/ 0 w 408322"/>
              <a:gd name="connsiteY0" fmla="*/ 217555 h 571057"/>
              <a:gd name="connsiteX1" fmla="*/ 379479 w 408322"/>
              <a:gd name="connsiteY1" fmla="*/ 0 h 571057"/>
              <a:gd name="connsiteX2" fmla="*/ 408322 w 408322"/>
              <a:gd name="connsiteY2" fmla="*/ 47579 h 571057"/>
              <a:gd name="connsiteX3" fmla="*/ 327382 w 408322"/>
              <a:gd name="connsiteY3" fmla="*/ 309228 h 571057"/>
              <a:gd name="connsiteX4" fmla="*/ 331206 w 408322"/>
              <a:gd name="connsiteY4" fmla="*/ 416592 h 571057"/>
              <a:gd name="connsiteX5" fmla="*/ 71033 w 408322"/>
              <a:gd name="connsiteY5" fmla="*/ 571057 h 571057"/>
              <a:gd name="connsiteX6" fmla="*/ 0 w 408322"/>
              <a:gd name="connsiteY6" fmla="*/ 217555 h 571057"/>
              <a:gd name="connsiteX0" fmla="*/ 0 w 408322"/>
              <a:gd name="connsiteY0" fmla="*/ 223379 h 576881"/>
              <a:gd name="connsiteX1" fmla="*/ 311527 w 408322"/>
              <a:gd name="connsiteY1" fmla="*/ 0 h 576881"/>
              <a:gd name="connsiteX2" fmla="*/ 408322 w 408322"/>
              <a:gd name="connsiteY2" fmla="*/ 53403 h 576881"/>
              <a:gd name="connsiteX3" fmla="*/ 327382 w 408322"/>
              <a:gd name="connsiteY3" fmla="*/ 315052 h 576881"/>
              <a:gd name="connsiteX4" fmla="*/ 331206 w 408322"/>
              <a:gd name="connsiteY4" fmla="*/ 422416 h 576881"/>
              <a:gd name="connsiteX5" fmla="*/ 71033 w 408322"/>
              <a:gd name="connsiteY5" fmla="*/ 576881 h 576881"/>
              <a:gd name="connsiteX6" fmla="*/ 0 w 408322"/>
              <a:gd name="connsiteY6" fmla="*/ 223379 h 576881"/>
              <a:gd name="connsiteX0" fmla="*/ 0 w 491046"/>
              <a:gd name="connsiteY0" fmla="*/ 223379 h 576881"/>
              <a:gd name="connsiteX1" fmla="*/ 311527 w 491046"/>
              <a:gd name="connsiteY1" fmla="*/ 0 h 576881"/>
              <a:gd name="connsiteX2" fmla="*/ 491046 w 491046"/>
              <a:gd name="connsiteY2" fmla="*/ 152409 h 576881"/>
              <a:gd name="connsiteX3" fmla="*/ 327382 w 491046"/>
              <a:gd name="connsiteY3" fmla="*/ 315052 h 576881"/>
              <a:gd name="connsiteX4" fmla="*/ 331206 w 491046"/>
              <a:gd name="connsiteY4" fmla="*/ 422416 h 576881"/>
              <a:gd name="connsiteX5" fmla="*/ 71033 w 491046"/>
              <a:gd name="connsiteY5" fmla="*/ 576881 h 576881"/>
              <a:gd name="connsiteX6" fmla="*/ 0 w 491046"/>
              <a:gd name="connsiteY6" fmla="*/ 223379 h 576881"/>
              <a:gd name="connsiteX0" fmla="*/ 0 w 478422"/>
              <a:gd name="connsiteY0" fmla="*/ 202643 h 576881"/>
              <a:gd name="connsiteX1" fmla="*/ 298903 w 478422"/>
              <a:gd name="connsiteY1" fmla="*/ 0 h 576881"/>
              <a:gd name="connsiteX2" fmla="*/ 478422 w 478422"/>
              <a:gd name="connsiteY2" fmla="*/ 152409 h 576881"/>
              <a:gd name="connsiteX3" fmla="*/ 314758 w 478422"/>
              <a:gd name="connsiteY3" fmla="*/ 315052 h 576881"/>
              <a:gd name="connsiteX4" fmla="*/ 318582 w 478422"/>
              <a:gd name="connsiteY4" fmla="*/ 422416 h 576881"/>
              <a:gd name="connsiteX5" fmla="*/ 58409 w 478422"/>
              <a:gd name="connsiteY5" fmla="*/ 576881 h 576881"/>
              <a:gd name="connsiteX6" fmla="*/ 0 w 478422"/>
              <a:gd name="connsiteY6" fmla="*/ 202643 h 576881"/>
              <a:gd name="connsiteX0" fmla="*/ 0 w 478422"/>
              <a:gd name="connsiteY0" fmla="*/ 320947 h 695185"/>
              <a:gd name="connsiteX1" fmla="*/ 273014 w 478422"/>
              <a:gd name="connsiteY1" fmla="*/ 0 h 695185"/>
              <a:gd name="connsiteX2" fmla="*/ 478422 w 478422"/>
              <a:gd name="connsiteY2" fmla="*/ 270713 h 695185"/>
              <a:gd name="connsiteX3" fmla="*/ 314758 w 478422"/>
              <a:gd name="connsiteY3" fmla="*/ 433356 h 695185"/>
              <a:gd name="connsiteX4" fmla="*/ 318582 w 478422"/>
              <a:gd name="connsiteY4" fmla="*/ 540720 h 695185"/>
              <a:gd name="connsiteX5" fmla="*/ 58409 w 478422"/>
              <a:gd name="connsiteY5" fmla="*/ 695185 h 695185"/>
              <a:gd name="connsiteX6" fmla="*/ 0 w 478422"/>
              <a:gd name="connsiteY6" fmla="*/ 320947 h 695185"/>
              <a:gd name="connsiteX0" fmla="*/ 0 w 683179"/>
              <a:gd name="connsiteY0" fmla="*/ 320947 h 695185"/>
              <a:gd name="connsiteX1" fmla="*/ 273014 w 683179"/>
              <a:gd name="connsiteY1" fmla="*/ 0 h 695185"/>
              <a:gd name="connsiteX2" fmla="*/ 683179 w 683179"/>
              <a:gd name="connsiteY2" fmla="*/ 291590 h 695185"/>
              <a:gd name="connsiteX3" fmla="*/ 314758 w 683179"/>
              <a:gd name="connsiteY3" fmla="*/ 433356 h 695185"/>
              <a:gd name="connsiteX4" fmla="*/ 318582 w 683179"/>
              <a:gd name="connsiteY4" fmla="*/ 540720 h 695185"/>
              <a:gd name="connsiteX5" fmla="*/ 58409 w 683179"/>
              <a:gd name="connsiteY5" fmla="*/ 695185 h 695185"/>
              <a:gd name="connsiteX6" fmla="*/ 0 w 683179"/>
              <a:gd name="connsiteY6" fmla="*/ 320947 h 695185"/>
              <a:gd name="connsiteX0" fmla="*/ 0 w 683179"/>
              <a:gd name="connsiteY0" fmla="*/ 320947 h 695185"/>
              <a:gd name="connsiteX1" fmla="*/ 273014 w 683179"/>
              <a:gd name="connsiteY1" fmla="*/ 0 h 695185"/>
              <a:gd name="connsiteX2" fmla="*/ 683179 w 683179"/>
              <a:gd name="connsiteY2" fmla="*/ 291590 h 695185"/>
              <a:gd name="connsiteX3" fmla="*/ 430081 w 683179"/>
              <a:gd name="connsiteY3" fmla="*/ 577176 h 695185"/>
              <a:gd name="connsiteX4" fmla="*/ 318582 w 683179"/>
              <a:gd name="connsiteY4" fmla="*/ 540720 h 695185"/>
              <a:gd name="connsiteX5" fmla="*/ 58409 w 683179"/>
              <a:gd name="connsiteY5" fmla="*/ 695185 h 695185"/>
              <a:gd name="connsiteX6" fmla="*/ 0 w 683179"/>
              <a:gd name="connsiteY6" fmla="*/ 320947 h 695185"/>
              <a:gd name="connsiteX0" fmla="*/ 0 w 683179"/>
              <a:gd name="connsiteY0" fmla="*/ 320947 h 762456"/>
              <a:gd name="connsiteX1" fmla="*/ 273014 w 683179"/>
              <a:gd name="connsiteY1" fmla="*/ 0 h 762456"/>
              <a:gd name="connsiteX2" fmla="*/ 683179 w 683179"/>
              <a:gd name="connsiteY2" fmla="*/ 291590 h 762456"/>
              <a:gd name="connsiteX3" fmla="*/ 430081 w 683179"/>
              <a:gd name="connsiteY3" fmla="*/ 577176 h 762456"/>
              <a:gd name="connsiteX4" fmla="*/ 318582 w 683179"/>
              <a:gd name="connsiteY4" fmla="*/ 540720 h 762456"/>
              <a:gd name="connsiteX5" fmla="*/ 34873 w 683179"/>
              <a:gd name="connsiteY5" fmla="*/ 762456 h 762456"/>
              <a:gd name="connsiteX6" fmla="*/ 0 w 683179"/>
              <a:gd name="connsiteY6" fmla="*/ 320947 h 762456"/>
              <a:gd name="connsiteX0" fmla="*/ 0 w 652583"/>
              <a:gd name="connsiteY0" fmla="*/ 276873 h 762456"/>
              <a:gd name="connsiteX1" fmla="*/ 242418 w 652583"/>
              <a:gd name="connsiteY1" fmla="*/ 0 h 762456"/>
              <a:gd name="connsiteX2" fmla="*/ 652583 w 652583"/>
              <a:gd name="connsiteY2" fmla="*/ 291590 h 762456"/>
              <a:gd name="connsiteX3" fmla="*/ 399485 w 652583"/>
              <a:gd name="connsiteY3" fmla="*/ 577176 h 762456"/>
              <a:gd name="connsiteX4" fmla="*/ 287986 w 652583"/>
              <a:gd name="connsiteY4" fmla="*/ 540720 h 762456"/>
              <a:gd name="connsiteX5" fmla="*/ 4277 w 652583"/>
              <a:gd name="connsiteY5" fmla="*/ 762456 h 762456"/>
              <a:gd name="connsiteX6" fmla="*/ 0 w 652583"/>
              <a:gd name="connsiteY6" fmla="*/ 276873 h 762456"/>
              <a:gd name="connsiteX0" fmla="*/ 153420 w 648316"/>
              <a:gd name="connsiteY0" fmla="*/ 249037 h 762456"/>
              <a:gd name="connsiteX1" fmla="*/ 238151 w 648316"/>
              <a:gd name="connsiteY1" fmla="*/ 0 h 762456"/>
              <a:gd name="connsiteX2" fmla="*/ 648316 w 648316"/>
              <a:gd name="connsiteY2" fmla="*/ 291590 h 762456"/>
              <a:gd name="connsiteX3" fmla="*/ 395218 w 648316"/>
              <a:gd name="connsiteY3" fmla="*/ 577176 h 762456"/>
              <a:gd name="connsiteX4" fmla="*/ 283719 w 648316"/>
              <a:gd name="connsiteY4" fmla="*/ 540720 h 762456"/>
              <a:gd name="connsiteX5" fmla="*/ 10 w 648316"/>
              <a:gd name="connsiteY5" fmla="*/ 762456 h 762456"/>
              <a:gd name="connsiteX6" fmla="*/ 153420 w 648316"/>
              <a:gd name="connsiteY6" fmla="*/ 249037 h 762456"/>
              <a:gd name="connsiteX0" fmla="*/ 153420 w 648316"/>
              <a:gd name="connsiteY0" fmla="*/ 249037 h 762456"/>
              <a:gd name="connsiteX1" fmla="*/ 238151 w 648316"/>
              <a:gd name="connsiteY1" fmla="*/ 0 h 762456"/>
              <a:gd name="connsiteX2" fmla="*/ 648316 w 648316"/>
              <a:gd name="connsiteY2" fmla="*/ 291590 h 762456"/>
              <a:gd name="connsiteX3" fmla="*/ 487790 w 648316"/>
              <a:gd name="connsiteY3" fmla="*/ 741916 h 762456"/>
              <a:gd name="connsiteX4" fmla="*/ 283719 w 648316"/>
              <a:gd name="connsiteY4" fmla="*/ 540720 h 762456"/>
              <a:gd name="connsiteX5" fmla="*/ 10 w 648316"/>
              <a:gd name="connsiteY5" fmla="*/ 762456 h 762456"/>
              <a:gd name="connsiteX6" fmla="*/ 153420 w 648316"/>
              <a:gd name="connsiteY6" fmla="*/ 249037 h 762456"/>
              <a:gd name="connsiteX0" fmla="*/ 153420 w 648316"/>
              <a:gd name="connsiteY0" fmla="*/ 249037 h 749783"/>
              <a:gd name="connsiteX1" fmla="*/ 238151 w 648316"/>
              <a:gd name="connsiteY1" fmla="*/ 0 h 749783"/>
              <a:gd name="connsiteX2" fmla="*/ 648316 w 648316"/>
              <a:gd name="connsiteY2" fmla="*/ 291590 h 749783"/>
              <a:gd name="connsiteX3" fmla="*/ 487790 w 648316"/>
              <a:gd name="connsiteY3" fmla="*/ 741916 h 749783"/>
              <a:gd name="connsiteX4" fmla="*/ 283719 w 648316"/>
              <a:gd name="connsiteY4" fmla="*/ 540720 h 749783"/>
              <a:gd name="connsiteX5" fmla="*/ 10 w 648316"/>
              <a:gd name="connsiteY5" fmla="*/ 749783 h 749783"/>
              <a:gd name="connsiteX6" fmla="*/ 153420 w 648316"/>
              <a:gd name="connsiteY6" fmla="*/ 249037 h 749783"/>
              <a:gd name="connsiteX0" fmla="*/ 153420 w 550601"/>
              <a:gd name="connsiteY0" fmla="*/ 249037 h 749783"/>
              <a:gd name="connsiteX1" fmla="*/ 238151 w 550601"/>
              <a:gd name="connsiteY1" fmla="*/ 0 h 749783"/>
              <a:gd name="connsiteX2" fmla="*/ 550601 w 550601"/>
              <a:gd name="connsiteY2" fmla="*/ 283987 h 749783"/>
              <a:gd name="connsiteX3" fmla="*/ 487790 w 550601"/>
              <a:gd name="connsiteY3" fmla="*/ 741916 h 749783"/>
              <a:gd name="connsiteX4" fmla="*/ 283719 w 550601"/>
              <a:gd name="connsiteY4" fmla="*/ 540720 h 749783"/>
              <a:gd name="connsiteX5" fmla="*/ 10 w 550601"/>
              <a:gd name="connsiteY5" fmla="*/ 749783 h 749783"/>
              <a:gd name="connsiteX6" fmla="*/ 153420 w 550601"/>
              <a:gd name="connsiteY6" fmla="*/ 249037 h 749783"/>
              <a:gd name="connsiteX0" fmla="*/ 153420 w 550601"/>
              <a:gd name="connsiteY0" fmla="*/ 249037 h 756407"/>
              <a:gd name="connsiteX1" fmla="*/ 238151 w 550601"/>
              <a:gd name="connsiteY1" fmla="*/ 0 h 756407"/>
              <a:gd name="connsiteX2" fmla="*/ 550601 w 550601"/>
              <a:gd name="connsiteY2" fmla="*/ 283987 h 756407"/>
              <a:gd name="connsiteX3" fmla="*/ 487790 w 550601"/>
              <a:gd name="connsiteY3" fmla="*/ 741916 h 756407"/>
              <a:gd name="connsiteX4" fmla="*/ 283719 w 550601"/>
              <a:gd name="connsiteY4" fmla="*/ 734328 h 756407"/>
              <a:gd name="connsiteX5" fmla="*/ 10 w 550601"/>
              <a:gd name="connsiteY5" fmla="*/ 749783 h 756407"/>
              <a:gd name="connsiteX6" fmla="*/ 153420 w 550601"/>
              <a:gd name="connsiteY6" fmla="*/ 249037 h 756407"/>
              <a:gd name="connsiteX0" fmla="*/ 153420 w 550601"/>
              <a:gd name="connsiteY0" fmla="*/ 249037 h 749783"/>
              <a:gd name="connsiteX1" fmla="*/ 238151 w 550601"/>
              <a:gd name="connsiteY1" fmla="*/ 0 h 749783"/>
              <a:gd name="connsiteX2" fmla="*/ 550601 w 550601"/>
              <a:gd name="connsiteY2" fmla="*/ 283987 h 749783"/>
              <a:gd name="connsiteX3" fmla="*/ 487790 w 550601"/>
              <a:gd name="connsiteY3" fmla="*/ 741916 h 749783"/>
              <a:gd name="connsiteX4" fmla="*/ 10 w 550601"/>
              <a:gd name="connsiteY4" fmla="*/ 749783 h 749783"/>
              <a:gd name="connsiteX5" fmla="*/ 153420 w 550601"/>
              <a:gd name="connsiteY5" fmla="*/ 249037 h 749783"/>
              <a:gd name="connsiteX0" fmla="*/ 65268 w 550613"/>
              <a:gd name="connsiteY0" fmla="*/ 236003 h 749783"/>
              <a:gd name="connsiteX1" fmla="*/ 238163 w 550613"/>
              <a:gd name="connsiteY1" fmla="*/ 0 h 749783"/>
              <a:gd name="connsiteX2" fmla="*/ 550613 w 550613"/>
              <a:gd name="connsiteY2" fmla="*/ 283987 h 749783"/>
              <a:gd name="connsiteX3" fmla="*/ 487802 w 550613"/>
              <a:gd name="connsiteY3" fmla="*/ 741916 h 749783"/>
              <a:gd name="connsiteX4" fmla="*/ 22 w 550613"/>
              <a:gd name="connsiteY4" fmla="*/ 749783 h 749783"/>
              <a:gd name="connsiteX5" fmla="*/ 65268 w 550613"/>
              <a:gd name="connsiteY5" fmla="*/ 236003 h 749783"/>
              <a:gd name="connsiteX0" fmla="*/ 12441 w 550685"/>
              <a:gd name="connsiteY0" fmla="*/ 283796 h 749783"/>
              <a:gd name="connsiteX1" fmla="*/ 238235 w 550685"/>
              <a:gd name="connsiteY1" fmla="*/ 0 h 749783"/>
              <a:gd name="connsiteX2" fmla="*/ 550685 w 550685"/>
              <a:gd name="connsiteY2" fmla="*/ 283987 h 749783"/>
              <a:gd name="connsiteX3" fmla="*/ 487874 w 550685"/>
              <a:gd name="connsiteY3" fmla="*/ 741916 h 749783"/>
              <a:gd name="connsiteX4" fmla="*/ 94 w 550685"/>
              <a:gd name="connsiteY4" fmla="*/ 749783 h 749783"/>
              <a:gd name="connsiteX5" fmla="*/ 12441 w 550685"/>
              <a:gd name="connsiteY5" fmla="*/ 283796 h 749783"/>
              <a:gd name="connsiteX0" fmla="*/ 10614 w 550697"/>
              <a:gd name="connsiteY0" fmla="*/ 352680 h 749783"/>
              <a:gd name="connsiteX1" fmla="*/ 238247 w 550697"/>
              <a:gd name="connsiteY1" fmla="*/ 0 h 749783"/>
              <a:gd name="connsiteX2" fmla="*/ 550697 w 550697"/>
              <a:gd name="connsiteY2" fmla="*/ 283987 h 749783"/>
              <a:gd name="connsiteX3" fmla="*/ 487886 w 550697"/>
              <a:gd name="connsiteY3" fmla="*/ 741916 h 749783"/>
              <a:gd name="connsiteX4" fmla="*/ 106 w 550697"/>
              <a:gd name="connsiteY4" fmla="*/ 749783 h 749783"/>
              <a:gd name="connsiteX5" fmla="*/ 10614 w 550697"/>
              <a:gd name="connsiteY5" fmla="*/ 352680 h 749783"/>
              <a:gd name="connsiteX0" fmla="*/ 10614 w 556868"/>
              <a:gd name="connsiteY0" fmla="*/ 352680 h 749783"/>
              <a:gd name="connsiteX1" fmla="*/ 238247 w 556868"/>
              <a:gd name="connsiteY1" fmla="*/ 0 h 749783"/>
              <a:gd name="connsiteX2" fmla="*/ 556868 w 556868"/>
              <a:gd name="connsiteY2" fmla="*/ 306291 h 749783"/>
              <a:gd name="connsiteX3" fmla="*/ 487886 w 556868"/>
              <a:gd name="connsiteY3" fmla="*/ 741916 h 749783"/>
              <a:gd name="connsiteX4" fmla="*/ 106 w 556868"/>
              <a:gd name="connsiteY4" fmla="*/ 749783 h 749783"/>
              <a:gd name="connsiteX5" fmla="*/ 10614 w 556868"/>
              <a:gd name="connsiteY5" fmla="*/ 352680 h 74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868" h="749783">
                <a:moveTo>
                  <a:pt x="10614" y="352680"/>
                </a:moveTo>
                <a:lnTo>
                  <a:pt x="238247" y="0"/>
                </a:lnTo>
                <a:lnTo>
                  <a:pt x="556868" y="306291"/>
                </a:lnTo>
                <a:lnTo>
                  <a:pt x="487886" y="741916"/>
                </a:lnTo>
                <a:lnTo>
                  <a:pt x="106" y="749783"/>
                </a:lnTo>
                <a:cubicBezTo>
                  <a:pt x="-1320" y="587922"/>
                  <a:pt x="12040" y="514541"/>
                  <a:pt x="10614" y="352680"/>
                </a:cubicBezTo>
                <a:close/>
              </a:path>
            </a:pathLst>
          </a:custGeom>
          <a:noFill/>
          <a:ln w="28575">
            <a:solidFill>
              <a:schemeClr val="tx1">
                <a:lumMod val="85000"/>
                <a:lumOff val="15000"/>
              </a:schemeClr>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dirty="0"/>
          </a:p>
        </p:txBody>
      </p:sp>
      <p:sp>
        <p:nvSpPr>
          <p:cNvPr id="19" name="矩形 18">
            <a:extLst>
              <a:ext uri="{FF2B5EF4-FFF2-40B4-BE49-F238E27FC236}">
                <a16:creationId xmlns:a16="http://schemas.microsoft.com/office/drawing/2014/main" id="{64DF323B-A722-E001-52AD-2DC5769303A5}"/>
              </a:ext>
            </a:extLst>
          </p:cNvPr>
          <p:cNvSpPr/>
          <p:nvPr/>
        </p:nvSpPr>
        <p:spPr>
          <a:xfrm>
            <a:off x="6089704" y="515077"/>
            <a:ext cx="1544012" cy="369332"/>
          </a:xfrm>
          <a:prstGeom prst="rect">
            <a:avLst/>
          </a:prstGeom>
        </p:spPr>
        <p:txBody>
          <a:bodyPr wrap="none">
            <a:spAutoFit/>
          </a:bodyPr>
          <a:lstStyle/>
          <a:p>
            <a:r>
              <a:rPr kumimoji="1" lang="en-US" altLang="zh-CN" b="1" dirty="0"/>
              <a:t>MapReduce</a:t>
            </a:r>
            <a:r>
              <a:rPr kumimoji="1" lang="zh-CN" altLang="en-US" dirty="0"/>
              <a:t> </a:t>
            </a:r>
            <a:endParaRPr lang="zh-CN" altLang="en-US" dirty="0"/>
          </a:p>
        </p:txBody>
      </p:sp>
    </p:spTree>
    <p:extLst>
      <p:ext uri="{BB962C8B-B14F-4D97-AF65-F5344CB8AC3E}">
        <p14:creationId xmlns:p14="http://schemas.microsoft.com/office/powerpoint/2010/main" val="76327592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3C64E-6B56-40DE-DCF7-687DF8699795}"/>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088AC45-8D19-0974-3022-947DC0BFB24A}"/>
              </a:ext>
            </a:extLst>
          </p:cNvPr>
          <p:cNvSpPr>
            <a:spLocks noGrp="1"/>
          </p:cNvSpPr>
          <p:nvPr>
            <p:ph type="title"/>
          </p:nvPr>
        </p:nvSpPr>
        <p:spPr/>
        <p:txBody>
          <a:bodyPr>
            <a:normAutofit fontScale="90000"/>
          </a:bodyPr>
          <a:lstStyle/>
          <a:p>
            <a:r>
              <a:rPr kumimoji="1" lang="en-US" altLang="zh-CN" dirty="0"/>
              <a:t>MapReduce is a pioneering work that helps programmers handle pitfalls in distributed computing, including:</a:t>
            </a:r>
            <a:endParaRPr kumimoji="1" lang="zh-CN" altLang="en-US" dirty="0"/>
          </a:p>
        </p:txBody>
      </p:sp>
      <p:sp>
        <p:nvSpPr>
          <p:cNvPr id="3" name="内容占位符 2">
            <a:extLst>
              <a:ext uri="{FF2B5EF4-FFF2-40B4-BE49-F238E27FC236}">
                <a16:creationId xmlns:a16="http://schemas.microsoft.com/office/drawing/2014/main" id="{D842BC25-1D73-9AF6-27F5-5289BA6F25FF}"/>
              </a:ext>
            </a:extLst>
          </p:cNvPr>
          <p:cNvSpPr>
            <a:spLocks noGrp="1"/>
          </p:cNvSpPr>
          <p:nvPr>
            <p:ph idx="1"/>
          </p:nvPr>
        </p:nvSpPr>
        <p:spPr/>
        <p:txBody>
          <a:bodyPr/>
          <a:lstStyle/>
          <a:p>
            <a:pPr marL="342900" indent="-342900">
              <a:buAutoNum type="arabicPeriod"/>
            </a:pPr>
            <a:r>
              <a:rPr kumimoji="1" lang="en-US" altLang="zh-CN" b="0" dirty="0">
                <a:solidFill>
                  <a:schemeClr val="tx1"/>
                </a:solidFill>
              </a:rPr>
              <a:t>Sending </a:t>
            </a:r>
            <a:r>
              <a:rPr kumimoji="1" lang="en-US" altLang="zh-CN" dirty="0">
                <a:solidFill>
                  <a:schemeClr val="tx1"/>
                </a:solidFill>
              </a:rPr>
              <a:t>data</a:t>
            </a:r>
            <a:r>
              <a:rPr kumimoji="1" lang="en-US" altLang="zh-CN" b="0" dirty="0">
                <a:solidFill>
                  <a:schemeClr val="tx1"/>
                </a:solidFill>
              </a:rPr>
              <a:t> to/from nodes</a:t>
            </a:r>
          </a:p>
          <a:p>
            <a:pPr marL="342900" indent="-342900">
              <a:buAutoNum type="arabicPeriod"/>
            </a:pPr>
            <a:r>
              <a:rPr kumimoji="1" lang="en-US" altLang="zh-CN" dirty="0">
                <a:solidFill>
                  <a:schemeClr val="tx1"/>
                </a:solidFill>
              </a:rPr>
              <a:t>Coordinating</a:t>
            </a:r>
            <a:r>
              <a:rPr kumimoji="1" lang="en-US" altLang="zh-CN" b="0" dirty="0">
                <a:solidFill>
                  <a:schemeClr val="tx1"/>
                </a:solidFill>
              </a:rPr>
              <a:t> among nodes</a:t>
            </a:r>
          </a:p>
          <a:p>
            <a:pPr marL="342900" indent="-342900">
              <a:buAutoNum type="arabicPeriod"/>
            </a:pPr>
            <a:r>
              <a:rPr kumimoji="1" lang="en-US" altLang="zh-CN" b="0" dirty="0">
                <a:solidFill>
                  <a:schemeClr val="tx1"/>
                </a:solidFill>
              </a:rPr>
              <a:t>Recovering from node </a:t>
            </a:r>
            <a:r>
              <a:rPr kumimoji="1" lang="en-US" altLang="zh-CN" dirty="0">
                <a:solidFill>
                  <a:schemeClr val="tx1"/>
                </a:solidFill>
              </a:rPr>
              <a:t>failure</a:t>
            </a:r>
          </a:p>
          <a:p>
            <a:pPr marL="342900" indent="-342900">
              <a:buAutoNum type="arabicPeriod"/>
            </a:pPr>
            <a:r>
              <a:rPr kumimoji="1" lang="en-US" altLang="zh-CN" b="0" dirty="0">
                <a:solidFill>
                  <a:schemeClr val="tx1"/>
                </a:solidFill>
              </a:rPr>
              <a:t>Optimizing for </a:t>
            </a:r>
            <a:r>
              <a:rPr kumimoji="1" lang="en-US" altLang="zh-CN" dirty="0">
                <a:solidFill>
                  <a:schemeClr val="tx1"/>
                </a:solidFill>
              </a:rPr>
              <a:t>locality</a:t>
            </a:r>
          </a:p>
          <a:p>
            <a:pPr marL="342900" indent="-342900">
              <a:buAutoNum type="arabicPeriod"/>
            </a:pPr>
            <a:r>
              <a:rPr kumimoji="1" lang="en-US" altLang="zh-CN" b="0" dirty="0">
                <a:solidFill>
                  <a:schemeClr val="tx1"/>
                </a:solidFill>
              </a:rPr>
              <a:t>Partition data to to enable more </a:t>
            </a:r>
            <a:r>
              <a:rPr kumimoji="1" lang="en-US" altLang="zh-CN" dirty="0">
                <a:solidFill>
                  <a:schemeClr val="tx1"/>
                </a:solidFill>
              </a:rPr>
              <a:t>parallelism</a:t>
            </a:r>
            <a:r>
              <a:rPr kumimoji="1" lang="en-US" altLang="zh-CN" b="0" dirty="0">
                <a:solidFill>
                  <a:schemeClr val="tx1"/>
                </a:solidFill>
              </a:rPr>
              <a:t>  </a:t>
            </a:r>
          </a:p>
        </p:txBody>
      </p:sp>
      <p:sp>
        <p:nvSpPr>
          <p:cNvPr id="4" name="灯片编号占位符 3">
            <a:extLst>
              <a:ext uri="{FF2B5EF4-FFF2-40B4-BE49-F238E27FC236}">
                <a16:creationId xmlns:a16="http://schemas.microsoft.com/office/drawing/2014/main" id="{987D601C-2549-853C-FE76-C027B4864BAD}"/>
              </a:ext>
            </a:extLst>
          </p:cNvPr>
          <p:cNvSpPr>
            <a:spLocks noGrp="1"/>
          </p:cNvSpPr>
          <p:nvPr>
            <p:ph type="sldNum" sz="quarter" idx="12"/>
          </p:nvPr>
        </p:nvSpPr>
        <p:spPr/>
        <p:txBody>
          <a:bodyPr/>
          <a:lstStyle/>
          <a:p>
            <a:fld id="{ADE361C3-C043-4A6E-BDCE-8DA1E7D90A3B}" type="slidenum">
              <a:rPr lang="zh-CN" altLang="en-US" smtClean="0"/>
              <a:t>85</a:t>
            </a:fld>
            <a:endParaRPr lang="zh-CN" altLang="en-US"/>
          </a:p>
        </p:txBody>
      </p:sp>
    </p:spTree>
    <p:extLst>
      <p:ext uri="{BB962C8B-B14F-4D97-AF65-F5344CB8AC3E}">
        <p14:creationId xmlns:p14="http://schemas.microsoft.com/office/powerpoint/2010/main" val="1418045688"/>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28575">
          <a:solidFill>
            <a:schemeClr val="tx1"/>
          </a:solidFill>
          <a:prstDash val="sysDot"/>
          <a:headEnd type="none" w="med" len="med"/>
          <a:tailEnd type="arrow" w="lg" len="lg"/>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55498</TotalTime>
  <Words>5889</Words>
  <Application>Microsoft Macintosh PowerPoint</Application>
  <PresentationFormat>全屏显示(16:10)</PresentationFormat>
  <Paragraphs>1132</Paragraphs>
  <Slides>85</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85</vt:i4>
      </vt:variant>
    </vt:vector>
  </HeadingPairs>
  <TitlesOfParts>
    <vt:vector size="99" baseType="lpstr">
      <vt:lpstr>DengXian</vt:lpstr>
      <vt:lpstr>Google Sans</vt:lpstr>
      <vt:lpstr>Times</vt:lpstr>
      <vt:lpstr>Arial</vt:lpstr>
      <vt:lpstr>Calibri</vt:lpstr>
      <vt:lpstr>Cambria Math</vt:lpstr>
      <vt:lpstr>Candara</vt:lpstr>
      <vt:lpstr>Consolas</vt:lpstr>
      <vt:lpstr>Courier New</vt:lpstr>
      <vt:lpstr>Eras Medium ITC</vt:lpstr>
      <vt:lpstr>Lato</vt:lpstr>
      <vt:lpstr>Verdana</vt:lpstr>
      <vt:lpstr>Wingdings</vt:lpstr>
      <vt:lpstr>1_Office 主题​​</vt:lpstr>
      <vt:lpstr>The distributed (and parallel) programming on a single device &amp; MapReduce</vt:lpstr>
      <vt:lpstr>Review: Memory hierarchy in modern accelerators (e.g., GPUs)  </vt:lpstr>
      <vt:lpstr>Question: what is the HBM load for basic attention? </vt:lpstr>
      <vt:lpstr>What is the memory loads of matrix multiplication?  </vt:lpstr>
      <vt:lpstr>Review: Analysis of tiling (w cache)</vt:lpstr>
      <vt:lpstr>HBM accesses (w/o cache): #number vs. #bytes in tiling </vt:lpstr>
      <vt:lpstr>Back to the analysis of attention </vt:lpstr>
      <vt:lpstr>Analysis: The Q X KT</vt:lpstr>
      <vt:lpstr>Analysis: Softmax </vt:lpstr>
      <vt:lpstr>Analysis: Weight X V (still using tiling with i,j,k)</vt:lpstr>
      <vt:lpstr>Summary: memory accessed in attention </vt:lpstr>
      <vt:lpstr>Idea: fusing the operators </vt:lpstr>
      <vt:lpstr>Step #1: fuse QKTV (let’s forget the softmax for now) </vt:lpstr>
      <vt:lpstr>Example of reusing </vt:lpstr>
      <vt:lpstr>Example of reusing </vt:lpstr>
      <vt:lpstr>Example of reusing </vt:lpstr>
      <vt:lpstr>Why reducing the #HBM accessed?  </vt:lpstr>
      <vt:lpstr>Fused QKTV: the code (under tiling) </vt:lpstr>
      <vt:lpstr>Analysis: fuse QKTV: the code (under tiling) </vt:lpstr>
      <vt:lpstr>Analysis: fuse QKTV: the code (under tiling) </vt:lpstr>
      <vt:lpstr>Step #2: fused QKTV  + Softmax </vt:lpstr>
      <vt:lpstr>Step #2: fused QKTV  + Softmax </vt:lpstr>
      <vt:lpstr>Step #2: fused QKTV  + Softmax </vt:lpstr>
      <vt:lpstr>More to be optimized </vt:lpstr>
      <vt:lpstr>More: the future trend </vt:lpstr>
      <vt:lpstr>More: the future trend </vt:lpstr>
      <vt:lpstr>HBM is challenging to scale (on a single chip) </vt:lpstr>
      <vt:lpstr>From single device to a distributed computing </vt:lpstr>
      <vt:lpstr>Computing: is a single device sufficient? </vt:lpstr>
      <vt:lpstr>The case for distributed computing </vt:lpstr>
      <vt:lpstr>Spectrum of computation device available</vt:lpstr>
      <vt:lpstr>Not so easy: many tedious things to cope with </vt:lpstr>
      <vt:lpstr>Use distributed computing frameworks for complex queries</vt:lpstr>
      <vt:lpstr>Example: batching processing</vt:lpstr>
      <vt:lpstr>Old days: using command line to process the log </vt:lpstr>
      <vt:lpstr>Does batch processing with command line tools scale? </vt:lpstr>
      <vt:lpstr>Does batch processing with command line tools scale? </vt:lpstr>
      <vt:lpstr>Scaling log processing using RPC: step #1 </vt:lpstr>
      <vt:lpstr>Scaling log processing using RPC: step #2</vt:lpstr>
      <vt:lpstr>From theory to reality </vt:lpstr>
      <vt:lpstr>From theory to reality </vt:lpstr>
      <vt:lpstr>Scaling log processing using RPC: step #1 </vt:lpstr>
      <vt:lpstr>Scaling log processing using RPC: step #1 </vt:lpstr>
      <vt:lpstr>Building application with distributed computing: old days</vt:lpstr>
      <vt:lpstr>Challenges programmers facing </vt:lpstr>
      <vt:lpstr>Challenges programmers facing </vt:lpstr>
      <vt:lpstr>Challenges programmers facing </vt:lpstr>
      <vt:lpstr>Challenges programmers facing </vt:lpstr>
      <vt:lpstr>Challenges programmers facing </vt:lpstr>
      <vt:lpstr>Idea: we build a framework to hide the above tasks </vt:lpstr>
      <vt:lpstr>MapReduce: Simplified Data Processing on Large Clusters</vt:lpstr>
      <vt:lpstr>MapReduce: a distributed batch processing system</vt:lpstr>
      <vt:lpstr>MapReduce abstraction matches our requirements well</vt:lpstr>
      <vt:lpstr>MapReduce Programming Interface</vt:lpstr>
      <vt:lpstr>MapReduce Programming Model </vt:lpstr>
      <vt:lpstr>MapReduce Programming Model </vt:lpstr>
      <vt:lpstr>MapReduce Programming Model </vt:lpstr>
      <vt:lpstr>MapReduce example：Word count</vt:lpstr>
      <vt:lpstr>MapReduce example：Word count</vt:lpstr>
      <vt:lpstr>MapReduce Programming Model </vt:lpstr>
      <vt:lpstr>MapReduce Execution Flow</vt:lpstr>
      <vt:lpstr>MapReduce Execution Flow</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example in action：Word count</vt:lpstr>
      <vt:lpstr>Other examples of MapReduce</vt:lpstr>
      <vt:lpstr>Other examples of MapReduce</vt:lpstr>
      <vt:lpstr>Recall, common challenges of  Distributed Computing</vt:lpstr>
      <vt:lpstr>Fault tolerance of MapReduce</vt:lpstr>
      <vt:lpstr>Fault tolerance of MapReduce</vt:lpstr>
      <vt:lpstr>Fault tolerance of MapReduce</vt:lpstr>
      <vt:lpstr>Fault tolerance of MapReduce</vt:lpstr>
      <vt:lpstr>Optimization for Locality</vt:lpstr>
      <vt:lpstr>Optimization for Locality</vt:lpstr>
      <vt:lpstr>Refinement: redundant execution</vt:lpstr>
      <vt:lpstr>Summary of MapReduce </vt:lpstr>
      <vt:lpstr>Summary of MapReduce </vt:lpstr>
      <vt:lpstr>Summary of MapReduce  </vt:lpstr>
      <vt:lpstr>MapReduce is a pioneering work that helps programmers handle pitfalls in distributed computing, including: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星达 魏</cp:lastModifiedBy>
  <cp:revision>2993</cp:revision>
  <cp:lastPrinted>2020-03-02T13:38:09Z</cp:lastPrinted>
  <dcterms:created xsi:type="dcterms:W3CDTF">2017-11-24T09:35:45Z</dcterms:created>
  <dcterms:modified xsi:type="dcterms:W3CDTF">2025-12-19T07:22:35Z</dcterms:modified>
</cp:coreProperties>
</file>