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120"/>
  </p:notesMasterIdLst>
  <p:handoutMasterIdLst>
    <p:handoutMasterId r:id="rId121"/>
  </p:handoutMasterIdLst>
  <p:sldIdLst>
    <p:sldId id="2241" r:id="rId2"/>
    <p:sldId id="4695" r:id="rId3"/>
    <p:sldId id="4696" r:id="rId4"/>
    <p:sldId id="4697" r:id="rId5"/>
    <p:sldId id="9915" r:id="rId6"/>
    <p:sldId id="4698" r:id="rId7"/>
    <p:sldId id="3045" r:id="rId8"/>
    <p:sldId id="2992" r:id="rId9"/>
    <p:sldId id="3002" r:id="rId10"/>
    <p:sldId id="3009" r:id="rId11"/>
    <p:sldId id="2984" r:id="rId12"/>
    <p:sldId id="9916" r:id="rId13"/>
    <p:sldId id="2703" r:id="rId14"/>
    <p:sldId id="2708" r:id="rId15"/>
    <p:sldId id="2709" r:id="rId16"/>
    <p:sldId id="2710" r:id="rId17"/>
    <p:sldId id="2711" r:id="rId18"/>
    <p:sldId id="2715" r:id="rId19"/>
    <p:sldId id="2718" r:id="rId20"/>
    <p:sldId id="9917" r:id="rId21"/>
    <p:sldId id="311" r:id="rId22"/>
    <p:sldId id="313" r:id="rId23"/>
    <p:sldId id="2476" r:id="rId24"/>
    <p:sldId id="2478" r:id="rId25"/>
    <p:sldId id="2726" r:id="rId26"/>
    <p:sldId id="2750" r:id="rId27"/>
    <p:sldId id="9918" r:id="rId28"/>
    <p:sldId id="2733" r:id="rId29"/>
    <p:sldId id="2734" r:id="rId30"/>
    <p:sldId id="2735" r:id="rId31"/>
    <p:sldId id="2756" r:id="rId32"/>
    <p:sldId id="2757" r:id="rId33"/>
    <p:sldId id="2760" r:id="rId34"/>
    <p:sldId id="2766" r:id="rId35"/>
    <p:sldId id="2770" r:id="rId36"/>
    <p:sldId id="2772" r:id="rId37"/>
    <p:sldId id="9919" r:id="rId38"/>
    <p:sldId id="4699" r:id="rId39"/>
    <p:sldId id="340" r:id="rId40"/>
    <p:sldId id="349" r:id="rId41"/>
    <p:sldId id="4700" r:id="rId42"/>
    <p:sldId id="9920" r:id="rId43"/>
    <p:sldId id="264" r:id="rId44"/>
    <p:sldId id="272" r:id="rId45"/>
    <p:sldId id="277" r:id="rId46"/>
    <p:sldId id="9921" r:id="rId47"/>
    <p:sldId id="362" r:id="rId48"/>
    <p:sldId id="364" r:id="rId49"/>
    <p:sldId id="338" r:id="rId50"/>
    <p:sldId id="347" r:id="rId51"/>
    <p:sldId id="341" r:id="rId52"/>
    <p:sldId id="345" r:id="rId53"/>
    <p:sldId id="4701" r:id="rId54"/>
    <p:sldId id="9911" r:id="rId55"/>
    <p:sldId id="2331" r:id="rId56"/>
    <p:sldId id="4702" r:id="rId57"/>
    <p:sldId id="2936" r:id="rId58"/>
    <p:sldId id="2948" r:id="rId59"/>
    <p:sldId id="2909" r:id="rId60"/>
    <p:sldId id="2913" r:id="rId61"/>
    <p:sldId id="2919" r:id="rId62"/>
    <p:sldId id="7670" r:id="rId63"/>
    <p:sldId id="2924" r:id="rId64"/>
    <p:sldId id="7671" r:id="rId65"/>
    <p:sldId id="7672" r:id="rId66"/>
    <p:sldId id="2939" r:id="rId67"/>
    <p:sldId id="7673" r:id="rId68"/>
    <p:sldId id="9893" r:id="rId69"/>
    <p:sldId id="2965" r:id="rId70"/>
    <p:sldId id="867" r:id="rId71"/>
    <p:sldId id="9894" r:id="rId72"/>
    <p:sldId id="9905" r:id="rId73"/>
    <p:sldId id="9907" r:id="rId74"/>
    <p:sldId id="9909" r:id="rId75"/>
    <p:sldId id="9912" r:id="rId76"/>
    <p:sldId id="2931" r:id="rId77"/>
    <p:sldId id="2952" r:id="rId78"/>
    <p:sldId id="2932" r:id="rId79"/>
    <p:sldId id="2866" r:id="rId80"/>
    <p:sldId id="2429" r:id="rId81"/>
    <p:sldId id="4592" r:id="rId82"/>
    <p:sldId id="2880" r:id="rId83"/>
    <p:sldId id="2287" r:id="rId84"/>
    <p:sldId id="2290" r:id="rId85"/>
    <p:sldId id="2291" r:id="rId86"/>
    <p:sldId id="2295" r:id="rId87"/>
    <p:sldId id="2296" r:id="rId88"/>
    <p:sldId id="2446" r:id="rId89"/>
    <p:sldId id="2432" r:id="rId90"/>
    <p:sldId id="2302" r:id="rId91"/>
    <p:sldId id="2304" r:id="rId92"/>
    <p:sldId id="2433" r:id="rId93"/>
    <p:sldId id="2436" r:id="rId94"/>
    <p:sldId id="2441" r:id="rId95"/>
    <p:sldId id="4581" r:id="rId96"/>
    <p:sldId id="4651" r:id="rId97"/>
    <p:sldId id="4596" r:id="rId98"/>
    <p:sldId id="4598" r:id="rId99"/>
    <p:sldId id="4680" r:id="rId100"/>
    <p:sldId id="4604" r:id="rId101"/>
    <p:sldId id="9910" r:id="rId102"/>
    <p:sldId id="4631" r:id="rId103"/>
    <p:sldId id="4633" r:id="rId104"/>
    <p:sldId id="4636" r:id="rId105"/>
    <p:sldId id="4638" r:id="rId106"/>
    <p:sldId id="4640" r:id="rId107"/>
    <p:sldId id="4645" r:id="rId108"/>
    <p:sldId id="4644" r:id="rId109"/>
    <p:sldId id="4654" r:id="rId110"/>
    <p:sldId id="4686" r:id="rId111"/>
    <p:sldId id="4687" r:id="rId112"/>
    <p:sldId id="4690" r:id="rId113"/>
    <p:sldId id="4691" r:id="rId114"/>
    <p:sldId id="4684" r:id="rId115"/>
    <p:sldId id="4685" r:id="rId116"/>
    <p:sldId id="4642" r:id="rId117"/>
    <p:sldId id="9913" r:id="rId118"/>
    <p:sldId id="9914" r:id="rId119"/>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2925" userDrawn="1">
          <p15:clr>
            <a:srgbClr val="A4A3A4"/>
          </p15:clr>
        </p15:guide>
        <p15:guide id="4" orient="horz" pos="18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9D6"/>
    <a:srgbClr val="729FDC"/>
    <a:srgbClr val="0432FF"/>
    <a:srgbClr val="00FDFF"/>
    <a:srgbClr val="B0FFD3"/>
    <a:srgbClr val="BE384B"/>
    <a:srgbClr val="E2EAF7"/>
    <a:srgbClr val="FF5F00"/>
    <a:srgbClr val="FF7E79"/>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2" autoAdjust="0"/>
    <p:restoredTop sz="72287" autoAdjust="0"/>
  </p:normalViewPr>
  <p:slideViewPr>
    <p:cSldViewPr>
      <p:cViewPr varScale="1">
        <p:scale>
          <a:sx n="115" d="100"/>
          <a:sy n="115" d="100"/>
        </p:scale>
        <p:origin x="1608" y="184"/>
      </p:cViewPr>
      <p:guideLst>
        <p:guide pos="2925"/>
        <p:guide orient="horz" pos="1800"/>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2025/12/29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2025/12/29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714089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E23A4-D9A2-2D16-8F14-BB889A3C89C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CFA6EF2-FC7E-98CF-AC70-BF455CD9BD0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C0F8FE-F68A-4154-1B52-6701FF31B544}"/>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912D38A5-DD87-F00F-5FB2-25B20B55E2EF}"/>
              </a:ext>
            </a:extLst>
          </p:cNvPr>
          <p:cNvSpPr>
            <a:spLocks noGrp="1"/>
          </p:cNvSpPr>
          <p:nvPr>
            <p:ph type="sldNum" sz="quarter" idx="5"/>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4007331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Safety can violate if a replication happens partially </a:t>
            </a:r>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2356907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75164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Use heartbeat to announce the leadership. </a:t>
            </a:r>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321740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a:t>1. Delay the commitment of an entry until we know it is committed </a:t>
            </a:r>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375016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BF64A-7475-917C-7173-FB95D6920BA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2D49ED0-F601-A9F9-1C00-ABCB9A6BDEF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B8316C7-7F3A-0CE7-A026-F8A09DBB5062}"/>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CAC3495D-DA0F-4C5B-F88F-355D99ECDB3C}"/>
              </a:ext>
            </a:extLst>
          </p:cNvPr>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4251875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3291301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1729545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15</a:t>
            </a:fld>
            <a:endParaRPr lang="zh-CN" altLang="en-US"/>
          </a:p>
        </p:txBody>
      </p:sp>
    </p:spTree>
    <p:extLst>
      <p:ext uri="{BB962C8B-B14F-4D97-AF65-F5344CB8AC3E}">
        <p14:creationId xmlns:p14="http://schemas.microsoft.com/office/powerpoint/2010/main" val="3921342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16</a:t>
            </a:fld>
            <a:endParaRPr lang="zh-CN" altLang="en-US"/>
          </a:p>
        </p:txBody>
      </p:sp>
    </p:spTree>
    <p:extLst>
      <p:ext uri="{BB962C8B-B14F-4D97-AF65-F5344CB8AC3E}">
        <p14:creationId xmlns:p14="http://schemas.microsoft.com/office/powerpoint/2010/main" val="3933201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1508581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1310522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747556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E9E37-93FC-F03E-8C23-F9B197AF5C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0ABEA9-9557-612B-B0D9-9C1EA89775F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9BDAFE3-5796-94C1-E1C6-896FAB4D3A5E}"/>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E9662D3-BEA7-1440-AB3C-0FB58A86C379}"/>
              </a:ext>
            </a:extLst>
          </p:cNvPr>
          <p:cNvSpPr>
            <a:spLocks noGrp="1"/>
          </p:cNvSpPr>
          <p:nvPr>
            <p:ph type="sldNum" sz="quarter" idx="5"/>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1743227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4006921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2851144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3250155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1622964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6EBBB-CB93-3956-0AA8-E96FA7A2457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BB89EF3-E897-8B37-DD48-173DF7B143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DEDA6EE-FAF2-B564-F3E4-AF5F4FD7F843}"/>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ABAA7BD0-55E1-46E8-1DFA-1B249460A942}"/>
              </a:ext>
            </a:extLst>
          </p:cNvPr>
          <p:cNvSpPr>
            <a:spLocks noGrp="1"/>
          </p:cNvSpPr>
          <p:nvPr>
            <p:ph type="sldNum" sz="quarter" idx="5"/>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3252518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F5F3-380F-C02C-327D-98FFFBD75AE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2F1D97-8AA7-D544-4977-BAFFDF1AE60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E4C9B15-562F-7830-EC89-2F0176787EC3}"/>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82B00321-9922-FFBC-181F-06D357E84F8C}"/>
              </a:ext>
            </a:extLst>
          </p:cNvPr>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3904008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0DAD7-637E-DF38-5EB2-1144EBC5E3C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58313F6-58D0-80D9-5DB8-0EB2C407C8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DFC44BB-6E76-6F04-01BB-C1F2F9A06A5B}"/>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084AC090-0927-68BA-FDC8-F66930677500}"/>
              </a:ext>
            </a:extLst>
          </p:cNvPr>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2304587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3577-42AA-A31F-8048-63285768E81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06D6D4D-3EFD-EC4C-A5A7-1B5C3ED4E7F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677EDD4-381F-E1AC-03BC-DE4B400AA849}"/>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13797BF-C3E3-902B-5802-0329BB4BD897}"/>
              </a:ext>
            </a:extLst>
          </p:cNvPr>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11043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2651693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i="0" u="none" strike="noStrike" kern="1200" dirty="0" err="1">
                <a:solidFill>
                  <a:schemeClr val="tx1"/>
                </a:solidFill>
                <a:effectLst/>
                <a:latin typeface="+mn-lt"/>
                <a:ea typeface="+mn-ea"/>
                <a:cs typeface="+mn-cs"/>
              </a:rPr>
              <a:t>g^i</a:t>
            </a:r>
            <a:r>
              <a:rPr lang="en" altLang="zh-CN" sz="1200" b="0" i="0" u="none" strike="noStrike" kern="1200" dirty="0">
                <a:solidFill>
                  <a:schemeClr val="tx1"/>
                </a:solidFill>
                <a:effectLst/>
                <a:latin typeface="+mn-lt"/>
                <a:ea typeface="+mn-ea"/>
                <a:cs typeface="+mn-cs"/>
              </a:rPr>
              <a:t> mod p ≠ </a:t>
            </a:r>
            <a:r>
              <a:rPr lang="en" altLang="zh-CN" sz="1200" b="0" i="0" u="none" strike="noStrike" kern="1200" dirty="0" err="1">
                <a:solidFill>
                  <a:schemeClr val="tx1"/>
                </a:solidFill>
                <a:effectLst/>
                <a:latin typeface="+mn-lt"/>
                <a:ea typeface="+mn-ea"/>
                <a:cs typeface="+mn-cs"/>
              </a:rPr>
              <a:t>g^j</a:t>
            </a:r>
            <a:r>
              <a:rPr lang="en" altLang="zh-CN" sz="1200" b="0" i="0" u="none" strike="noStrike" kern="1200" dirty="0">
                <a:solidFill>
                  <a:schemeClr val="tx1"/>
                </a:solidFill>
                <a:effectLst/>
                <a:latin typeface="+mn-lt"/>
                <a:ea typeface="+mn-ea"/>
                <a:cs typeface="+mn-cs"/>
              </a:rPr>
              <a:t> mod p </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为素数），其中</a:t>
            </a:r>
            <a:r>
              <a:rPr lang="en" altLang="zh-CN" sz="1200" b="0" i="0" u="none" strike="noStrike" kern="1200" dirty="0" err="1">
                <a:solidFill>
                  <a:schemeClr val="tx1"/>
                </a:solidFill>
                <a:effectLst/>
                <a:latin typeface="+mn-lt"/>
                <a:ea typeface="+mn-ea"/>
                <a:cs typeface="+mn-cs"/>
              </a:rPr>
              <a:t>i≠j</a:t>
            </a:r>
            <a:r>
              <a:rPr lang="zh-CN" altLang="en-US" sz="1200" b="0" i="0" u="none" strike="noStrike" kern="1200" dirty="0">
                <a:solidFill>
                  <a:schemeClr val="tx1"/>
                </a:solidFill>
                <a:effectLst/>
                <a:latin typeface="+mn-lt"/>
                <a:ea typeface="+mn-ea"/>
                <a:cs typeface="+mn-cs"/>
              </a:rPr>
              <a:t>且</a:t>
            </a:r>
            <a:r>
              <a:rPr lang="en" altLang="zh-CN" sz="1200" b="0" i="0" u="none" strike="noStrike" kern="1200" dirty="0" err="1">
                <a:solidFill>
                  <a:schemeClr val="tx1"/>
                </a:solidFill>
                <a:effectLst/>
                <a:latin typeface="+mn-lt"/>
                <a:ea typeface="+mn-ea"/>
                <a:cs typeface="+mn-cs"/>
              </a:rPr>
              <a:t>i</a:t>
            </a:r>
            <a:r>
              <a:rPr lang="en" altLang="zh-CN" sz="1200" b="0" i="0" u="none" strike="noStrike" kern="1200" dirty="0">
                <a:solidFill>
                  <a:schemeClr val="tx1"/>
                </a:solidFill>
                <a:effectLst/>
                <a:latin typeface="+mn-lt"/>
                <a:ea typeface="+mn-ea"/>
                <a:cs typeface="+mn-cs"/>
              </a:rPr>
              <a:t>, j</a:t>
            </a:r>
            <a:r>
              <a:rPr lang="zh-CN" altLang="en-US" sz="1200" b="0" i="0" u="none" strike="noStrike" kern="1200" dirty="0">
                <a:solidFill>
                  <a:schemeClr val="tx1"/>
                </a:solidFill>
                <a:effectLst/>
                <a:latin typeface="+mn-lt"/>
                <a:ea typeface="+mn-ea"/>
                <a:cs typeface="+mn-cs"/>
              </a:rPr>
              <a:t>介于</a:t>
            </a:r>
            <a:r>
              <a:rPr lang="en-US" altLang="zh-CN" sz="1200" b="0" i="0" u="none" strike="noStrike" kern="1200" dirty="0">
                <a:solidFill>
                  <a:schemeClr val="tx1"/>
                </a:solidFill>
                <a:effectLst/>
                <a:latin typeface="+mn-lt"/>
                <a:ea typeface="+mn-ea"/>
                <a:cs typeface="+mn-cs"/>
              </a:rPr>
              <a:t>1</a:t>
            </a:r>
            <a:r>
              <a:rPr lang="zh-CN" altLang="en-US" sz="1200" b="0" i="0" u="none" strike="noStrike" kern="1200" dirty="0">
                <a:solidFill>
                  <a:schemeClr val="tx1"/>
                </a:solidFill>
                <a:effectLst/>
                <a:latin typeface="+mn-lt"/>
                <a:ea typeface="+mn-ea"/>
                <a:cs typeface="+mn-cs"/>
              </a:rPr>
              <a:t>至</a:t>
            </a:r>
            <a:r>
              <a:rPr lang="en-US" altLang="zh-C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p-1)</a:t>
            </a:r>
            <a:r>
              <a:rPr lang="zh-CN" altLang="en-US" sz="1200" b="0" i="0" u="none" strike="noStrike" kern="1200" dirty="0">
                <a:solidFill>
                  <a:schemeClr val="tx1"/>
                </a:solidFill>
                <a:effectLst/>
                <a:latin typeface="+mn-lt"/>
                <a:ea typeface="+mn-ea"/>
                <a:cs typeface="+mn-cs"/>
              </a:rPr>
              <a:t>之间，则</a:t>
            </a:r>
            <a:r>
              <a:rPr lang="en" altLang="zh-CN" sz="1200" b="0" i="0" u="none" strike="noStrike" kern="1200" dirty="0">
                <a:solidFill>
                  <a:schemeClr val="tx1"/>
                </a:solidFill>
                <a:effectLst/>
                <a:latin typeface="+mn-lt"/>
                <a:ea typeface="+mn-ea"/>
                <a:cs typeface="+mn-cs"/>
              </a:rPr>
              <a:t>g</a:t>
            </a:r>
            <a:r>
              <a:rPr lang="zh-CN" altLang="en-US" sz="1200" b="0" i="0" u="none" strike="noStrike" kern="1200" dirty="0">
                <a:solidFill>
                  <a:schemeClr val="tx1"/>
                </a:solidFill>
                <a:effectLst/>
                <a:latin typeface="+mn-lt"/>
                <a:ea typeface="+mn-ea"/>
                <a:cs typeface="+mn-cs"/>
              </a:rPr>
              <a:t>为</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的原根</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52</a:t>
            </a:fld>
            <a:endParaRPr lang="zh-CN" altLang="en-US"/>
          </a:p>
        </p:txBody>
      </p:sp>
    </p:spTree>
    <p:extLst>
      <p:ext uri="{BB962C8B-B14F-4D97-AF65-F5344CB8AC3E}">
        <p14:creationId xmlns:p14="http://schemas.microsoft.com/office/powerpoint/2010/main" val="362174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B6A8F-488A-47BF-8182-BB6211762D5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611D045-3B1B-6070-31AA-75EFB3139E6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EACDA27-65D6-1345-C01E-D1C2EB824A86}"/>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62E9124B-58A1-5CB0-B4E1-31A249131E21}"/>
              </a:ext>
            </a:extLst>
          </p:cNvPr>
          <p:cNvSpPr>
            <a:spLocks noGrp="1"/>
          </p:cNvSpPr>
          <p:nvPr>
            <p:ph type="sldNum" sz="quarter" idx="5"/>
          </p:nvPr>
        </p:nvSpPr>
        <p:spPr/>
        <p:txBody>
          <a:bodyPr/>
          <a:lstStyle/>
          <a:p>
            <a:fld id="{3A84A077-83E9-49A7-9F59-234D78BD6949}" type="slidenum">
              <a:rPr lang="zh-CN" altLang="en-US" smtClean="0"/>
              <a:t>54</a:t>
            </a:fld>
            <a:endParaRPr lang="zh-CN" altLang="en-US"/>
          </a:p>
        </p:txBody>
      </p:sp>
    </p:spTree>
    <p:extLst>
      <p:ext uri="{BB962C8B-B14F-4D97-AF65-F5344CB8AC3E}">
        <p14:creationId xmlns:p14="http://schemas.microsoft.com/office/powerpoint/2010/main" val="3036845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ChatGPT</a:t>
            </a:r>
            <a:r>
              <a:rPr kumimoji="1" lang="en-US" altLang="zh-CN" dirty="0"/>
              <a:t> access data: https://</a:t>
            </a:r>
            <a:r>
              <a:rPr kumimoji="1" lang="en-US" altLang="zh-CN" dirty="0" err="1"/>
              <a:t>www.similarweb.com</a:t>
            </a:r>
            <a:r>
              <a:rPr kumimoji="1" lang="en-US" altLang="zh-CN" dirty="0"/>
              <a:t>/blog/insights/ai-news/</a:t>
            </a:r>
            <a:r>
              <a:rPr kumimoji="1" lang="en-US" altLang="zh-CN" dirty="0" err="1"/>
              <a:t>chatgpt</a:t>
            </a:r>
            <a:r>
              <a:rPr kumimoji="1" lang="en-US" altLang="zh-CN" dirty="0"/>
              <a:t>-growth-flattens/ </a:t>
            </a:r>
          </a:p>
          <a:p>
            <a:endParaRPr kumimoji="1" lang="en-US" altLang="zh-CN" dirty="0"/>
          </a:p>
          <a:p>
            <a:endParaRPr kumimoji="1" lang="en-US" altLang="zh-CN" dirty="0"/>
          </a:p>
          <a:p>
            <a:pPr algn="l"/>
            <a:r>
              <a:rPr lang="zh-CN" altLang="en-US" b="0" i="0" u="none" strike="noStrike" dirty="0">
                <a:solidFill>
                  <a:srgbClr val="374151"/>
                </a:solidFill>
                <a:effectLst/>
                <a:latin typeface="Söhne"/>
              </a:rPr>
              <a:t>要确切地回答</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运行一次推理所需的计算能力与传统计算（如排序）的等价关系，需要具体地了解两个任务的计算复杂性和所用的硬件。然而，我们可以对这个问题进行一个简化的概述。</a:t>
            </a:r>
          </a:p>
          <a:p>
            <a:pPr algn="l">
              <a:buFont typeface="+mj-lt"/>
              <a:buAutoNum type="arabicPeriod"/>
            </a:pPr>
            <a:r>
              <a:rPr lang="en" altLang="zh-CN" b="1" i="0" u="none" strike="noStrike" dirty="0">
                <a:solidFill>
                  <a:srgbClr val="374151"/>
                </a:solidFill>
                <a:effectLst/>
                <a:latin typeface="Söhne"/>
              </a:rPr>
              <a:t>GPT-4</a:t>
            </a:r>
            <a:r>
              <a:rPr lang="zh-CN" altLang="en-US" b="1" i="0" u="none" strike="noStrike" dirty="0">
                <a:solidFill>
                  <a:srgbClr val="374151"/>
                </a:solidFill>
                <a:effectLst/>
                <a:latin typeface="Söhne"/>
              </a:rPr>
              <a:t>的推理</a:t>
            </a:r>
            <a:r>
              <a:rPr lang="en-US" altLang="zh-CN" b="0" i="0" u="none" strike="noStrike" dirty="0">
                <a:solidFill>
                  <a:srgbClr val="374151"/>
                </a:solidFill>
                <a:effectLst/>
                <a:latin typeface="Söhne"/>
              </a:rPr>
              <a:t>:</a:t>
            </a:r>
          </a:p>
          <a:p>
            <a:pPr marL="742950" lvl="1" indent="-285750" algn="l">
              <a:buFont typeface="+mj-lt"/>
              <a:buAutoNum type="arabicPeriod"/>
            </a:pP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进行一次推理（即生成一个响应）通常只涉及前向传播，而不涉及训练。这意味着每个神经元需要与其输入进行一次乘法操作，然后加上一个偏差，并通过激活函数。</a:t>
            </a:r>
          </a:p>
          <a:p>
            <a:pPr marL="742950" lvl="1" indent="-285750" algn="l">
              <a:buFont typeface="+mj-lt"/>
              <a:buAutoNum type="arabicPeriod"/>
            </a:pPr>
            <a:r>
              <a:rPr lang="zh-CN" altLang="en-US" b="0" i="0" u="none" strike="noStrike" dirty="0">
                <a:solidFill>
                  <a:srgbClr val="374151"/>
                </a:solidFill>
                <a:effectLst/>
                <a:latin typeface="Söhne"/>
              </a:rPr>
              <a:t>由于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有数十亿的参数，所以每次推理需要数十亿的这样的操作。这还取决于所选的序列长度和模型配置。</a:t>
            </a:r>
          </a:p>
          <a:p>
            <a:pPr algn="l">
              <a:buFont typeface="+mj-lt"/>
              <a:buAutoNum type="arabicPeriod"/>
            </a:pPr>
            <a:r>
              <a:rPr lang="zh-CN" altLang="en-US" b="1" i="0" u="none" strike="noStrike" dirty="0">
                <a:solidFill>
                  <a:srgbClr val="374151"/>
                </a:solidFill>
                <a:effectLst/>
                <a:latin typeface="Söhne"/>
              </a:rPr>
              <a:t>排序</a:t>
            </a:r>
            <a:r>
              <a:rPr lang="en-US" altLang="zh-CN" b="0" i="0" u="none" strike="noStrike" dirty="0">
                <a:solidFill>
                  <a:srgbClr val="374151"/>
                </a:solidFill>
                <a:effectLst/>
                <a:latin typeface="Söhne"/>
              </a:rPr>
              <a:t>:</a:t>
            </a:r>
          </a:p>
          <a:p>
            <a:pPr marL="742950" lvl="1" indent="-285750" algn="l">
              <a:buFont typeface="+mj-lt"/>
              <a:buAutoNum type="arabicPeriod"/>
            </a:pPr>
            <a:r>
              <a:rPr lang="zh-CN" altLang="en-US" b="0" i="0" u="none" strike="noStrike" dirty="0">
                <a:solidFill>
                  <a:srgbClr val="374151"/>
                </a:solidFill>
                <a:effectLst/>
                <a:latin typeface="Söhne"/>
              </a:rPr>
              <a:t>最常用的排序算法，如快速排序或归并排序，具有</a:t>
            </a:r>
            <a:r>
              <a:rPr lang="en" altLang="zh-CN" b="0" i="0" u="none" strike="noStrike" dirty="0">
                <a:solidFill>
                  <a:srgbClr val="374151"/>
                </a:solidFill>
                <a:effectLst/>
                <a:latin typeface="Söhne"/>
              </a:rPr>
              <a:t>O(n log n)</a:t>
            </a:r>
            <a:r>
              <a:rPr lang="zh-CN" altLang="en-US" b="0" i="0" u="none" strike="noStrike" dirty="0">
                <a:solidFill>
                  <a:srgbClr val="374151"/>
                </a:solidFill>
                <a:effectLst/>
                <a:latin typeface="Söhne"/>
              </a:rPr>
              <a:t>的平均时间复杂性，其中</a:t>
            </a:r>
            <a:r>
              <a:rPr lang="en" altLang="zh-CN" b="0" i="0" u="none" strike="noStrike" dirty="0">
                <a:solidFill>
                  <a:srgbClr val="374151"/>
                </a:solidFill>
                <a:effectLst/>
                <a:latin typeface="Söhne"/>
              </a:rPr>
              <a:t>n</a:t>
            </a:r>
            <a:r>
              <a:rPr lang="zh-CN" altLang="en-US" b="0" i="0" u="none" strike="noStrike" dirty="0">
                <a:solidFill>
                  <a:srgbClr val="374151"/>
                </a:solidFill>
                <a:effectLst/>
                <a:latin typeface="Söhne"/>
              </a:rPr>
              <a:t>是待排序的元素数量。</a:t>
            </a:r>
          </a:p>
          <a:p>
            <a:pPr marL="742950" lvl="1" indent="-285750" algn="l">
              <a:buFont typeface="+mj-lt"/>
              <a:buAutoNum type="arabicPeriod"/>
            </a:pPr>
            <a:r>
              <a:rPr lang="zh-CN" altLang="en-US" b="0" i="0" u="none" strike="noStrike" dirty="0">
                <a:solidFill>
                  <a:srgbClr val="374151"/>
                </a:solidFill>
                <a:effectLst/>
                <a:latin typeface="Söhne"/>
              </a:rPr>
              <a:t>如果我们要排序</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亿个数字，所需的操作数将是在</a:t>
            </a:r>
            <a:r>
              <a:rPr lang="en-US" altLang="zh-CN" b="0" i="0" u="none" strike="noStrike" dirty="0">
                <a:solidFill>
                  <a:srgbClr val="374151"/>
                </a:solidFill>
                <a:effectLst/>
                <a:latin typeface="Söhne"/>
              </a:rPr>
              <a:t>10</a:t>
            </a:r>
            <a:r>
              <a:rPr lang="zh-CN" altLang="en-US" b="0" i="0" u="none" strike="noStrike" dirty="0">
                <a:solidFill>
                  <a:srgbClr val="374151"/>
                </a:solidFill>
                <a:effectLst/>
                <a:latin typeface="Söhne"/>
              </a:rPr>
              <a:t>亿到</a:t>
            </a:r>
            <a:r>
              <a:rPr lang="en-US" altLang="zh-CN" b="0" i="0" u="none" strike="noStrike" dirty="0">
                <a:solidFill>
                  <a:srgbClr val="374151"/>
                </a:solidFill>
                <a:effectLst/>
                <a:latin typeface="Söhne"/>
              </a:rPr>
              <a:t>100</a:t>
            </a:r>
            <a:r>
              <a:rPr lang="zh-CN" altLang="en-US" b="0" i="0" u="none" strike="noStrike" dirty="0">
                <a:solidFill>
                  <a:srgbClr val="374151"/>
                </a:solidFill>
                <a:effectLst/>
                <a:latin typeface="Söhne"/>
              </a:rPr>
              <a:t>亿之间，这取决于常数因子和排序的数据。</a:t>
            </a:r>
          </a:p>
          <a:p>
            <a:pPr algn="l"/>
            <a:r>
              <a:rPr lang="zh-CN" altLang="en-US" b="0" i="0" u="none" strike="noStrike" dirty="0">
                <a:solidFill>
                  <a:srgbClr val="374151"/>
                </a:solidFill>
                <a:effectLst/>
                <a:latin typeface="Söhne"/>
              </a:rPr>
              <a:t>如果我们进行一个非常粗略的比较：</a:t>
            </a:r>
          </a:p>
          <a:p>
            <a:pPr algn="l"/>
            <a:r>
              <a:rPr lang="zh-CN" altLang="en-US" b="0" i="0" u="none" strike="noStrike" dirty="0">
                <a:solidFill>
                  <a:srgbClr val="374151"/>
                </a:solidFill>
                <a:effectLst/>
                <a:latin typeface="Söhne"/>
              </a:rPr>
              <a:t>对于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的一个简单推理与对</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亿个数字的排序，所需的计算操作大致是同一个数量级的。</a:t>
            </a:r>
          </a:p>
          <a:p>
            <a:pPr algn="l"/>
            <a:r>
              <a:rPr lang="zh-CN" altLang="en-US" b="0" i="0" u="none" strike="noStrike" dirty="0">
                <a:solidFill>
                  <a:srgbClr val="374151"/>
                </a:solidFill>
                <a:effectLst/>
                <a:latin typeface="Söhne"/>
              </a:rPr>
              <a:t>但请注意，这是一个非常简化和粗略的比较。实际上，不同的计算任务在不同的硬件上有着不同的效率，因此即使两者需要相同数量的操作，它们也可能在实际执行时间上有所不同。</a:t>
            </a:r>
          </a:p>
          <a:p>
            <a:pPr algn="l"/>
            <a:r>
              <a:rPr lang="zh-CN" altLang="en-US" b="0" i="0" u="none" strike="noStrike" dirty="0">
                <a:solidFill>
                  <a:srgbClr val="374151"/>
                </a:solidFill>
                <a:effectLst/>
                <a:latin typeface="Söhne"/>
              </a:rPr>
              <a:t>此外，实际的操作复杂性和所需的计算能力取决于实际的任务参数和所使用的实现细节。</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55</a:t>
            </a:fld>
            <a:endParaRPr lang="zh-CN" altLang="en-US"/>
          </a:p>
        </p:txBody>
      </p:sp>
    </p:spTree>
    <p:extLst>
      <p:ext uri="{BB962C8B-B14F-4D97-AF65-F5344CB8AC3E}">
        <p14:creationId xmlns:p14="http://schemas.microsoft.com/office/powerpoint/2010/main" val="3678205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35D6F-1C6A-EA84-5BFA-90A86151622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96FBBC4-BF51-A7CA-A15E-406ED9D96EA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9FB5DBE-8E0F-E435-8319-DD43ED93D84D}"/>
              </a:ext>
            </a:extLst>
          </p:cNvPr>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a:extLst>
              <a:ext uri="{FF2B5EF4-FFF2-40B4-BE49-F238E27FC236}">
                <a16:creationId xmlns:a16="http://schemas.microsoft.com/office/drawing/2014/main" id="{0DB92F42-771F-2C12-DAC3-243CAB8EEBF8}"/>
              </a:ext>
            </a:extLst>
          </p:cNvPr>
          <p:cNvSpPr>
            <a:spLocks noGrp="1"/>
          </p:cNvSpPr>
          <p:nvPr>
            <p:ph type="sldNum" sz="quarter" idx="5"/>
          </p:nvPr>
        </p:nvSpPr>
        <p:spPr/>
        <p:txBody>
          <a:bodyPr/>
          <a:lstStyle/>
          <a:p>
            <a:fld id="{3A84A077-83E9-49A7-9F59-234D78BD6949}" type="slidenum">
              <a:rPr lang="zh-CN" altLang="en-US" smtClean="0"/>
              <a:t>57</a:t>
            </a:fld>
            <a:endParaRPr lang="zh-CN" altLang="en-US"/>
          </a:p>
        </p:txBody>
      </p:sp>
    </p:spTree>
    <p:extLst>
      <p:ext uri="{BB962C8B-B14F-4D97-AF65-F5344CB8AC3E}">
        <p14:creationId xmlns:p14="http://schemas.microsoft.com/office/powerpoint/2010/main" val="2884612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17417788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apple M1 has 8 decoder, so it has large instruction-level parallelism </a:t>
            </a:r>
          </a:p>
          <a:p>
            <a:endParaRPr kumimoji="1" lang="en-US" altLang="zh-CN" dirty="0"/>
          </a:p>
          <a:p>
            <a:r>
              <a:rPr kumimoji="1" lang="en" altLang="zh-CN" dirty="0"/>
              <a:t>https://</a:t>
            </a:r>
            <a:r>
              <a:rPr kumimoji="1" lang="en" altLang="zh-CN" dirty="0" err="1"/>
              <a:t>news.ycombinator.com</a:t>
            </a:r>
            <a:r>
              <a:rPr kumimoji="1" lang="en" altLang="zh-CN" dirty="0"/>
              <a:t>/</a:t>
            </a:r>
            <a:r>
              <a:rPr kumimoji="1" lang="en" altLang="zh-CN" dirty="0" err="1"/>
              <a:t>item?id</a:t>
            </a:r>
            <a:r>
              <a:rPr kumimoji="1" lang="en" altLang="zh-CN" dirty="0"/>
              <a:t>=25257932</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59</a:t>
            </a:fld>
            <a:endParaRPr lang="zh-CN" altLang="en-US"/>
          </a:p>
        </p:txBody>
      </p:sp>
    </p:spTree>
    <p:extLst>
      <p:ext uri="{BB962C8B-B14F-4D97-AF65-F5344CB8AC3E}">
        <p14:creationId xmlns:p14="http://schemas.microsoft.com/office/powerpoint/2010/main" val="1166815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14726073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2162079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69</a:t>
            </a:fld>
            <a:endParaRPr lang="zh-CN" altLang="en-US"/>
          </a:p>
        </p:txBody>
      </p:sp>
    </p:spTree>
    <p:extLst>
      <p:ext uri="{BB962C8B-B14F-4D97-AF65-F5344CB8AC3E}">
        <p14:creationId xmlns:p14="http://schemas.microsoft.com/office/powerpoint/2010/main" val="1291538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70</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3201326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71</a:t>
            </a:fld>
            <a:endParaRPr lang="zh-CN" altLang="en-US"/>
          </a:p>
        </p:txBody>
      </p:sp>
    </p:spTree>
    <p:extLst>
      <p:ext uri="{BB962C8B-B14F-4D97-AF65-F5344CB8AC3E}">
        <p14:creationId xmlns:p14="http://schemas.microsoft.com/office/powerpoint/2010/main" val="18498163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72</a:t>
            </a:fld>
            <a:endParaRPr lang="zh-CN" altLang="en-US"/>
          </a:p>
        </p:txBody>
      </p:sp>
    </p:spTree>
    <p:extLst>
      <p:ext uri="{BB962C8B-B14F-4D97-AF65-F5344CB8AC3E}">
        <p14:creationId xmlns:p14="http://schemas.microsoft.com/office/powerpoint/2010/main" val="37447620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73</a:t>
            </a:fld>
            <a:endParaRPr lang="zh-CN" altLang="en-US"/>
          </a:p>
        </p:txBody>
      </p:sp>
    </p:spTree>
    <p:extLst>
      <p:ext uri="{BB962C8B-B14F-4D97-AF65-F5344CB8AC3E}">
        <p14:creationId xmlns:p14="http://schemas.microsoft.com/office/powerpoint/2010/main" val="40660785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87733-2190-0F99-CADE-A2A4E9171D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B1A2C7C-31AC-16E4-BD79-0CD661BD989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E87FB74-9703-7E64-55F7-70BA9CDBA0B0}"/>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11408BB7-2D37-F65F-D49F-C2D7FBA6191D}"/>
              </a:ext>
            </a:extLst>
          </p:cNvPr>
          <p:cNvSpPr>
            <a:spLocks noGrp="1"/>
          </p:cNvSpPr>
          <p:nvPr>
            <p:ph type="sldNum" sz="quarter" idx="5"/>
          </p:nvPr>
        </p:nvSpPr>
        <p:spPr/>
        <p:txBody>
          <a:bodyPr/>
          <a:lstStyle/>
          <a:p>
            <a:fld id="{3A84A077-83E9-49A7-9F59-234D78BD6949}" type="slidenum">
              <a:rPr lang="zh-CN" altLang="en-US" smtClean="0"/>
              <a:t>75</a:t>
            </a:fld>
            <a:endParaRPr lang="zh-CN" altLang="en-US"/>
          </a:p>
        </p:txBody>
      </p:sp>
    </p:spTree>
    <p:extLst>
      <p:ext uri="{BB962C8B-B14F-4D97-AF65-F5344CB8AC3E}">
        <p14:creationId xmlns:p14="http://schemas.microsoft.com/office/powerpoint/2010/main" val="55307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81</a:t>
            </a:fld>
            <a:endParaRPr lang="zh-CN" altLang="en-US"/>
          </a:p>
        </p:txBody>
      </p:sp>
    </p:spTree>
    <p:extLst>
      <p:ext uri="{BB962C8B-B14F-4D97-AF65-F5344CB8AC3E}">
        <p14:creationId xmlns:p14="http://schemas.microsoft.com/office/powerpoint/2010/main" val="9533374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4EF0F-1908-6827-6047-453382C2F76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55896A6-D177-52C4-2415-1D8CD40FC0D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21841-AD7A-1938-8E9B-2106A995A9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Sort may be important.  E.g., </a:t>
            </a:r>
            <a:r>
              <a:rPr lang="en" altLang="zh-CN" sz="1800" dirty="0">
                <a:effectLst/>
                <a:latin typeface="Times"/>
              </a:rPr>
              <a:t>sometimes the output keys are URLs, and we want all entries for a single host to end up in the same output file. </a:t>
            </a:r>
            <a:endParaRPr lang="en" altLang="zh-CN" dirty="0">
              <a:effectLst/>
            </a:endParaRPr>
          </a:p>
          <a:p>
            <a:endParaRPr kumimoji="1" lang="zh-CN" altLang="en-US" dirty="0"/>
          </a:p>
        </p:txBody>
      </p:sp>
      <p:sp>
        <p:nvSpPr>
          <p:cNvPr id="4" name="灯片编号占位符 3">
            <a:extLst>
              <a:ext uri="{FF2B5EF4-FFF2-40B4-BE49-F238E27FC236}">
                <a16:creationId xmlns:a16="http://schemas.microsoft.com/office/drawing/2014/main" id="{9584E1C1-E7DD-530A-A957-0538A46633EF}"/>
              </a:ext>
            </a:extLst>
          </p:cNvPr>
          <p:cNvSpPr>
            <a:spLocks noGrp="1"/>
          </p:cNvSpPr>
          <p:nvPr>
            <p:ph type="sldNum" sz="quarter" idx="5"/>
          </p:nvPr>
        </p:nvSpPr>
        <p:spPr/>
        <p:txBody>
          <a:bodyPr/>
          <a:lstStyle/>
          <a:p>
            <a:fld id="{3A84A077-83E9-49A7-9F59-234D78BD6949}" type="slidenum">
              <a:rPr lang="zh-CN" altLang="en-US" smtClean="0"/>
              <a:t>83</a:t>
            </a:fld>
            <a:endParaRPr lang="zh-CN" altLang="en-US"/>
          </a:p>
        </p:txBody>
      </p:sp>
    </p:spTree>
    <p:extLst>
      <p:ext uri="{BB962C8B-B14F-4D97-AF65-F5344CB8AC3E}">
        <p14:creationId xmlns:p14="http://schemas.microsoft.com/office/powerpoint/2010/main" val="1640613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具体到实现，以文件作为</a:t>
            </a:r>
            <a:r>
              <a:rPr kumimoji="1" lang="en-US" altLang="zh-CN" dirty="0"/>
              <a:t>input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84</a:t>
            </a:fld>
            <a:endParaRPr lang="zh-CN" altLang="en-US"/>
          </a:p>
        </p:txBody>
      </p:sp>
    </p:spTree>
    <p:extLst>
      <p:ext uri="{BB962C8B-B14F-4D97-AF65-F5344CB8AC3E}">
        <p14:creationId xmlns:p14="http://schemas.microsoft.com/office/powerpoint/2010/main" val="12834986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sz="1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87</a:t>
            </a:fld>
            <a:endParaRPr lang="zh-CN" altLang="en-US"/>
          </a:p>
        </p:txBody>
      </p:sp>
    </p:spTree>
    <p:extLst>
      <p:ext uri="{BB962C8B-B14F-4D97-AF65-F5344CB8AC3E}">
        <p14:creationId xmlns:p14="http://schemas.microsoft.com/office/powerpoint/2010/main" val="2257955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92</a:t>
            </a:fld>
            <a:endParaRPr lang="zh-CN" altLang="en-US"/>
          </a:p>
        </p:txBody>
      </p:sp>
    </p:spTree>
    <p:extLst>
      <p:ext uri="{BB962C8B-B14F-4D97-AF65-F5344CB8AC3E}">
        <p14:creationId xmlns:p14="http://schemas.microsoft.com/office/powerpoint/2010/main" val="9772289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Does not consider this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94</a:t>
            </a:fld>
            <a:endParaRPr lang="zh-CN" altLang="en-US"/>
          </a:p>
        </p:txBody>
      </p:sp>
    </p:spTree>
    <p:extLst>
      <p:ext uri="{BB962C8B-B14F-4D97-AF65-F5344CB8AC3E}">
        <p14:creationId xmlns:p14="http://schemas.microsoft.com/office/powerpoint/2010/main" val="60351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75997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107</a:t>
            </a:fld>
            <a:endParaRPr lang="zh-CN" altLang="en-US"/>
          </a:p>
        </p:txBody>
      </p:sp>
    </p:spTree>
    <p:extLst>
      <p:ext uri="{BB962C8B-B14F-4D97-AF65-F5344CB8AC3E}">
        <p14:creationId xmlns:p14="http://schemas.microsoft.com/office/powerpoint/2010/main" val="28550945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Calibri"/>
                <a:ea typeface="Calibri"/>
                <a:cs typeface="Calibri"/>
                <a:sym typeface="Calibri"/>
              </a:rPr>
              <a:t>\begin{align*}</a:t>
            </a:r>
          </a:p>
          <a:p>
            <a:r>
              <a:rPr lang="en-US" sz="1200" b="0" i="0" u="none" strike="noStrike" cap="none" dirty="0">
                <a:solidFill>
                  <a:schemeClr val="dk1"/>
                </a:solidFill>
                <a:effectLst/>
                <a:latin typeface="Calibri"/>
                <a:ea typeface="Calibri"/>
                <a:cs typeface="Calibri"/>
                <a:sym typeface="Calibri"/>
              </a:rPr>
              <a:t>\sum_{</a:t>
            </a:r>
            <a:r>
              <a:rPr lang="en-US" sz="1200" b="0" i="0" u="none" strike="noStrike" cap="none" dirty="0" err="1">
                <a:solidFill>
                  <a:schemeClr val="dk1"/>
                </a:solidFill>
                <a:effectLst/>
                <a:latin typeface="Calibri"/>
                <a:ea typeface="Calibri"/>
                <a:cs typeface="Calibri"/>
                <a:sym typeface="Calibri"/>
              </a:rPr>
              <a:t>i</a:t>
            </a:r>
            <a:r>
              <a:rPr lang="en-US" sz="1200" b="0" i="0" u="none" strike="noStrike" cap="none" dirty="0">
                <a:solidFill>
                  <a:schemeClr val="dk1"/>
                </a:solidFill>
                <a:effectLst/>
                <a:latin typeface="Calibri"/>
                <a:ea typeface="Calibri"/>
                <a:cs typeface="Calibri"/>
                <a:sym typeface="Calibri"/>
              </a:rPr>
              <a:t>=1}^{L} \beta (P-1) \frac{</a:t>
            </a:r>
            <a:r>
              <a:rPr lang="en-US" sz="1200" b="0" i="0" u="none" strike="noStrike" cap="none" dirty="0" err="1">
                <a:solidFill>
                  <a:schemeClr val="dk1"/>
                </a:solidFill>
                <a:effectLst/>
                <a:latin typeface="Calibri"/>
                <a:ea typeface="Calibri"/>
                <a:cs typeface="Calibri"/>
                <a:sym typeface="Calibri"/>
              </a:rPr>
              <a:t>Bd_i</a:t>
            </a:r>
            <a:r>
              <a:rPr lang="en-US" sz="1200" b="0" i="0" u="none" strike="noStrike" cap="none" dirty="0">
                <a:solidFill>
                  <a:schemeClr val="dk1"/>
                </a:solidFill>
                <a:effectLst/>
                <a:latin typeface="Calibri"/>
                <a:ea typeface="Calibri"/>
                <a:cs typeface="Calibri"/>
                <a:sym typeface="Calibri"/>
              </a:rPr>
              <a:t>}{P}\right)</a:t>
            </a:r>
          </a:p>
          <a:p>
            <a:r>
              <a:rPr lang="en-US" sz="1200" b="0" i="0" u="none" strike="noStrike" cap="none" dirty="0">
                <a:solidFill>
                  <a:schemeClr val="dk1"/>
                </a:solidFill>
                <a:effectLst/>
                <a:latin typeface="Calibri"/>
                <a:ea typeface="Calibri"/>
                <a:cs typeface="Calibri"/>
                <a:sym typeface="Calibri"/>
              </a:rPr>
              <a:t>\end{align*}</a:t>
            </a:r>
          </a:p>
          <a:p>
            <a:br>
              <a:rPr lang="en-US"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br>
              <a:rPr lang="en-US"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\begin{align*}</a:t>
            </a:r>
          </a:p>
          <a:p>
            <a:r>
              <a:rPr lang="en-US" sz="1200" b="0" i="0" u="none" strike="noStrike" cap="none" dirty="0">
                <a:solidFill>
                  <a:schemeClr val="dk1"/>
                </a:solidFill>
                <a:effectLst/>
                <a:latin typeface="Calibri"/>
                <a:ea typeface="Calibri"/>
                <a:cs typeface="Calibri"/>
                <a:sym typeface="Calibri"/>
              </a:rPr>
              <a:t>     T_{{comm}}({domain}) =  &amp;\sum_{</a:t>
            </a:r>
            <a:r>
              <a:rPr lang="en-US" sz="1200" b="0" i="0" u="none" strike="noStrike" cap="none" dirty="0" err="1">
                <a:solidFill>
                  <a:schemeClr val="dk1"/>
                </a:solidFill>
                <a:effectLst/>
                <a:latin typeface="Calibri"/>
                <a:ea typeface="Calibri"/>
                <a:cs typeface="Calibri"/>
                <a:sym typeface="Calibri"/>
              </a:rPr>
              <a:t>i</a:t>
            </a:r>
            <a:r>
              <a:rPr lang="en-US" sz="1200" b="0" i="0" u="none" strike="noStrike" cap="none" dirty="0">
                <a:solidFill>
                  <a:schemeClr val="dk1"/>
                </a:solidFill>
                <a:effectLst/>
                <a:latin typeface="Calibri"/>
                <a:ea typeface="Calibri"/>
                <a:cs typeface="Calibri"/>
                <a:sym typeface="Calibri"/>
              </a:rPr>
              <a:t>=1}^{L}\left(\alpha {\log(P)}+ \beta \frac{P-1}{P} </a:t>
            </a:r>
            <a:r>
              <a:rPr lang="en-US" sz="1200" b="0" i="0" u="none" strike="noStrike" cap="none" dirty="0" err="1">
                <a:solidFill>
                  <a:schemeClr val="dk1"/>
                </a:solidFill>
                <a:effectLst/>
                <a:latin typeface="Calibri"/>
                <a:ea typeface="Calibri"/>
                <a:cs typeface="Calibri"/>
                <a:sym typeface="Calibri"/>
              </a:rPr>
              <a:t>Bd_i</a:t>
            </a:r>
            <a:r>
              <a:rPr lang="en-US" sz="1200" b="0" i="0" u="none" strike="noStrike" cap="none" dirty="0">
                <a:solidFill>
                  <a:schemeClr val="dk1"/>
                </a:solidFill>
                <a:effectLst/>
                <a:latin typeface="Calibri"/>
                <a:ea typeface="Calibri"/>
                <a:cs typeface="Calibri"/>
                <a:sym typeface="Calibri"/>
              </a:rPr>
              <a:t>\right)\\</a:t>
            </a:r>
          </a:p>
          <a:p>
            <a:r>
              <a:rPr lang="en-US" sz="1200" b="0" i="0" u="none" strike="noStrike" cap="none" dirty="0">
                <a:solidFill>
                  <a:schemeClr val="dk1"/>
                </a:solidFill>
                <a:effectLst/>
                <a:latin typeface="Calibri"/>
                <a:ea typeface="Calibri"/>
                <a:cs typeface="Calibri"/>
                <a:sym typeface="Calibri"/>
              </a:rPr>
              <a:t> +2&amp;\sum_{</a:t>
            </a:r>
            <a:r>
              <a:rPr lang="en-US" sz="1200" b="0" i="0" u="none" strike="noStrike" cap="none" dirty="0" err="1">
                <a:solidFill>
                  <a:schemeClr val="dk1"/>
                </a:solidFill>
                <a:effectLst/>
                <a:latin typeface="Calibri"/>
                <a:ea typeface="Calibri"/>
                <a:cs typeface="Calibri"/>
                <a:sym typeface="Calibri"/>
              </a:rPr>
              <a:t>i</a:t>
            </a:r>
            <a:r>
              <a:rPr lang="en-US" sz="1200" b="0" i="0" u="none" strike="noStrike" cap="none" dirty="0">
                <a:solidFill>
                  <a:schemeClr val="dk1"/>
                </a:solidFill>
                <a:effectLst/>
                <a:latin typeface="Calibri"/>
                <a:ea typeface="Calibri"/>
                <a:cs typeface="Calibri"/>
                <a:sym typeface="Calibri"/>
              </a:rPr>
              <a:t>=2}^{L}\left(\alpha {\log(P)}+ \beta \frac{P-1}{P} d_{i-1}\right)</a:t>
            </a:r>
          </a:p>
          <a:p>
            <a:r>
              <a:rPr lang="en-US" sz="1200" b="0" i="0" u="none" strike="noStrike" cap="none" dirty="0">
                <a:solidFill>
                  <a:schemeClr val="dk1"/>
                </a:solidFill>
                <a:effectLst/>
                <a:latin typeface="Calibri"/>
                <a:ea typeface="Calibri"/>
                <a:cs typeface="Calibri"/>
                <a:sym typeface="Calibri"/>
              </a:rPr>
              <a:t>\end{align*}</a:t>
            </a:r>
          </a:p>
          <a:p>
            <a:endParaRPr lang="en-US" sz="1200" b="0" i="0" u="none" strike="noStrike" cap="none" dirty="0">
              <a:solidFill>
                <a:schemeClr val="dk1"/>
              </a:solidFill>
              <a:effectLst/>
              <a:latin typeface="Calibri"/>
              <a:ea typeface="Calibri"/>
              <a:cs typeface="Calibri"/>
              <a:sym typeface="Calibri"/>
            </a:endParaRPr>
          </a:p>
          <a:p>
            <a:br>
              <a:rPr lang="en-US"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43963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 altLang="zh-CN" dirty="0"/>
              <a:t>https://</a:t>
            </a:r>
            <a:r>
              <a:rPr kumimoji="1" lang="en" altLang="zh-CN" dirty="0" err="1"/>
              <a:t>wallstreetcn.com</a:t>
            </a:r>
            <a:r>
              <a:rPr kumimoji="1" lang="en" altLang="zh-CN" dirty="0"/>
              <a:t>/articles/3687254</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118</a:t>
            </a:fld>
            <a:endParaRPr lang="zh-CN" altLang="en-US"/>
          </a:p>
        </p:txBody>
      </p:sp>
    </p:spTree>
    <p:extLst>
      <p:ext uri="{BB962C8B-B14F-4D97-AF65-F5344CB8AC3E}">
        <p14:creationId xmlns:p14="http://schemas.microsoft.com/office/powerpoint/2010/main" val="2807933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n-ea"/>
                <a:cs typeface="PingFang SC Bold" panose="020B0400000000000000"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mn-lt"/>
                <a:ea typeface="+mn-ea"/>
                <a:cs typeface="PingFang SC Bold" panose="020B0400000000000000" pitchFamily="34" charset="-122"/>
              </a:defRPr>
            </a:lvl1pPr>
            <a:lvl2pPr marL="360000">
              <a:lnSpc>
                <a:spcPct val="120000"/>
              </a:lnSpc>
              <a:defRPr sz="1800" b="0" i="0">
                <a:latin typeface="+mn-lt"/>
                <a:ea typeface="+mn-ea"/>
                <a:cs typeface="PingFang SC" panose="020B0400000000000000" pitchFamily="34" charset="-122"/>
              </a:defRPr>
            </a:lvl2pPr>
            <a:lvl3pPr>
              <a:lnSpc>
                <a:spcPct val="120000"/>
              </a:lnSpc>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users.ece.cmu.edu/~dbrumley/courses/18487-f10/files/taint-analysis-overview.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8.jpeg"/><Relationship Id="rId4" Type="http://schemas.openxmlformats.org/officeDocument/2006/relationships/image" Target="../media/image37.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hyperlink" Target="https://oc.sjtu.edu.cn/courses/82404/modules/items/1516881" TargetMode="External"/><Relationship Id="rId13" Type="http://schemas.openxmlformats.org/officeDocument/2006/relationships/hyperlink" Target="https://oc.sjtu.edu.cn/courses/82404/modules/items/1518644" TargetMode="External"/><Relationship Id="rId3" Type="http://schemas.openxmlformats.org/officeDocument/2006/relationships/hyperlink" Target="https://oc.sjtu.edu.cn/courses/82404/modules/items/1500544" TargetMode="External"/><Relationship Id="rId7" Type="http://schemas.openxmlformats.org/officeDocument/2006/relationships/hyperlink" Target="https://oc.sjtu.edu.cn/courses/82404/modules/items/1516880" TargetMode="External"/><Relationship Id="rId12" Type="http://schemas.openxmlformats.org/officeDocument/2006/relationships/hyperlink" Target="https://oc.sjtu.edu.cn/courses/82404/modules/items/1517362"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oc.sjtu.edu.cn/courses/82404/modules/items/1508121" TargetMode="External"/><Relationship Id="rId11" Type="http://schemas.openxmlformats.org/officeDocument/2006/relationships/hyperlink" Target="https://oc.sjtu.edu.cn/courses/82404/modules/items/1516884" TargetMode="External"/><Relationship Id="rId5" Type="http://schemas.openxmlformats.org/officeDocument/2006/relationships/hyperlink" Target="https://oc.sjtu.edu.cn/courses/82404/modules/items/1505448" TargetMode="External"/><Relationship Id="rId15" Type="http://schemas.openxmlformats.org/officeDocument/2006/relationships/hyperlink" Target="https://oc.sjtu.edu.cn/courses/82404/modules/items/1521700" TargetMode="External"/><Relationship Id="rId10" Type="http://schemas.openxmlformats.org/officeDocument/2006/relationships/hyperlink" Target="https://oc.sjtu.edu.cn/courses/82404/modules/items/1516883" TargetMode="External"/><Relationship Id="rId4" Type="http://schemas.openxmlformats.org/officeDocument/2006/relationships/hyperlink" Target="https://oc.sjtu.edu.cn/courses/82404/modules/items/1503202" TargetMode="External"/><Relationship Id="rId9" Type="http://schemas.openxmlformats.org/officeDocument/2006/relationships/hyperlink" Target="https://oc.sjtu.edu.cn/courses/82404/modules/items/1516882" TargetMode="External"/><Relationship Id="rId14" Type="http://schemas.openxmlformats.org/officeDocument/2006/relationships/hyperlink" Target="https://oc.sjtu.edu.cn/courses/82404/modules/items/1520117"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61.emf"/><Relationship Id="rId2" Type="http://schemas.openxmlformats.org/officeDocument/2006/relationships/image" Target="../media/image53.emf"/><Relationship Id="rId1" Type="http://schemas.openxmlformats.org/officeDocument/2006/relationships/slideLayout" Target="../slideLayouts/slideLayout2.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s://medium.com/riselab/ai-and-memory-wall-2cb4265cb0b8" TargetMode="External"/><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66.emf"/><Relationship Id="rId7" Type="http://schemas.openxmlformats.org/officeDocument/2006/relationships/image" Target="../media/image70.emf"/><Relationship Id="rId2" Type="http://schemas.openxmlformats.org/officeDocument/2006/relationships/image" Target="../media/image65.emf"/><Relationship Id="rId1" Type="http://schemas.openxmlformats.org/officeDocument/2006/relationships/slideLayout" Target="../slideLayouts/slideLayout2.xml"/><Relationship Id="rId6" Type="http://schemas.openxmlformats.org/officeDocument/2006/relationships/image" Target="../media/image69.emf"/><Relationship Id="rId11" Type="http://schemas.openxmlformats.org/officeDocument/2006/relationships/image" Target="../media/image74.emf"/><Relationship Id="rId5" Type="http://schemas.openxmlformats.org/officeDocument/2006/relationships/image" Target="../media/image68.emf"/><Relationship Id="rId10" Type="http://schemas.openxmlformats.org/officeDocument/2006/relationships/image" Target="../media/image73.emf"/><Relationship Id="rId4" Type="http://schemas.openxmlformats.org/officeDocument/2006/relationships/image" Target="../media/image67.emf"/><Relationship Id="rId9" Type="http://schemas.openxmlformats.org/officeDocument/2006/relationships/image" Target="../media/image72.emf"/></Relationships>
</file>

<file path=ppt/slides/_rels/slide106.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433401" y="1001455"/>
            <a:ext cx="8639311" cy="2104741"/>
          </a:xfrm>
        </p:spPr>
        <p:txBody>
          <a:bodyPr>
            <a:noAutofit/>
          </a:bodyPr>
          <a:lstStyle/>
          <a:p>
            <a:pPr>
              <a:lnSpc>
                <a:spcPct val="110000"/>
              </a:lnSpc>
            </a:pPr>
            <a:r>
              <a:rPr kumimoji="1" lang="en-US" altLang="zh-CN" sz="3600" b="0" dirty="0">
                <a:latin typeface="+mn-lt"/>
              </a:rPr>
              <a:t>Review</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(2025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副标题 5">
            <a:extLst>
              <a:ext uri="{FF2B5EF4-FFF2-40B4-BE49-F238E27FC236}">
                <a16:creationId xmlns:a16="http://schemas.microsoft.com/office/drawing/2014/main" id="{A563D869-0A1B-F945-BE40-E508AA7EF050}"/>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DAF3B5-171A-0B48-73D1-472502ECF4CE}"/>
              </a:ext>
            </a:extLst>
          </p:cNvPr>
          <p:cNvSpPr>
            <a:spLocks noGrp="1"/>
          </p:cNvSpPr>
          <p:nvPr>
            <p:ph type="title"/>
          </p:nvPr>
        </p:nvSpPr>
        <p:spPr/>
        <p:txBody>
          <a:bodyPr/>
          <a:lstStyle/>
          <a:p>
            <a:r>
              <a:rPr kumimoji="1" lang="en-US" altLang="zh-CN" dirty="0"/>
              <a:t>Attention! </a:t>
            </a:r>
            <a:endParaRPr kumimoji="1" lang="zh-CN" altLang="en-US" dirty="0"/>
          </a:p>
        </p:txBody>
      </p:sp>
      <p:sp>
        <p:nvSpPr>
          <p:cNvPr id="3" name="内容占位符 2">
            <a:extLst>
              <a:ext uri="{FF2B5EF4-FFF2-40B4-BE49-F238E27FC236}">
                <a16:creationId xmlns:a16="http://schemas.microsoft.com/office/drawing/2014/main" id="{195B5CAA-77BB-CD5C-F091-9C53313F0AA2}"/>
              </a:ext>
            </a:extLst>
          </p:cNvPr>
          <p:cNvSpPr>
            <a:spLocks noGrp="1"/>
          </p:cNvSpPr>
          <p:nvPr>
            <p:ph idx="1"/>
          </p:nvPr>
        </p:nvSpPr>
        <p:spPr/>
        <p:txBody>
          <a:bodyPr/>
          <a:lstStyle/>
          <a:p>
            <a:r>
              <a:rPr lang="en-US" altLang="zh-CN" i="0" u="none" strike="noStrike" dirty="0">
                <a:solidFill>
                  <a:srgbClr val="333333"/>
                </a:solidFill>
                <a:effectLst/>
                <a:latin typeface="Helvetica" pitchFamily="2" charset="0"/>
              </a:rPr>
              <a:t>Time:    2026-01-05 (08:00-10:00)</a:t>
            </a:r>
          </a:p>
          <a:p>
            <a:r>
              <a:rPr kumimoji="1" lang="en-US" altLang="zh-CN" dirty="0">
                <a:solidFill>
                  <a:srgbClr val="333333"/>
                </a:solidFill>
                <a:latin typeface="Helvetica" pitchFamily="2" charset="0"/>
              </a:rPr>
              <a:t>Locations </a:t>
            </a:r>
          </a:p>
          <a:p>
            <a:pPr lvl="1"/>
            <a:r>
              <a:rPr kumimoji="1" lang="zh-CN" altLang="en-US" dirty="0"/>
              <a:t>东下院</a:t>
            </a:r>
            <a:r>
              <a:rPr kumimoji="1" lang="en-US" altLang="zh-CN" dirty="0"/>
              <a:t>213</a:t>
            </a:r>
          </a:p>
          <a:p>
            <a:pPr lvl="1"/>
            <a:r>
              <a:rPr kumimoji="1" lang="zh-CN" altLang="en-US" dirty="0"/>
              <a:t>东下院</a:t>
            </a:r>
            <a:r>
              <a:rPr kumimoji="1" lang="en-US" altLang="zh-CN" dirty="0"/>
              <a:t>215</a:t>
            </a:r>
            <a:endParaRPr kumimoji="1" lang="zh-CN" altLang="en-US" dirty="0"/>
          </a:p>
        </p:txBody>
      </p:sp>
      <p:sp>
        <p:nvSpPr>
          <p:cNvPr id="4" name="灯片编号占位符 3">
            <a:extLst>
              <a:ext uri="{FF2B5EF4-FFF2-40B4-BE49-F238E27FC236}">
                <a16:creationId xmlns:a16="http://schemas.microsoft.com/office/drawing/2014/main" id="{9D043248-A976-CB24-725D-EFCD4A411457}"/>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spTree>
    <p:extLst>
      <p:ext uri="{BB962C8B-B14F-4D97-AF65-F5344CB8AC3E}">
        <p14:creationId xmlns:p14="http://schemas.microsoft.com/office/powerpoint/2010/main" val="916729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3E93A3-6C71-41FE-5279-4CD306EC8792}"/>
              </a:ext>
            </a:extLst>
          </p:cNvPr>
          <p:cNvSpPr>
            <a:spLocks noGrp="1"/>
          </p:cNvSpPr>
          <p:nvPr>
            <p:ph type="title"/>
          </p:nvPr>
        </p:nvSpPr>
        <p:spPr/>
        <p:txBody>
          <a:bodyPr/>
          <a:lstStyle/>
          <a:p>
            <a:r>
              <a:rPr kumimoji="1" lang="en-US" altLang="zh-CN" dirty="0"/>
              <a:t>What do we learn? </a:t>
            </a:r>
            <a:endParaRPr kumimoji="1" lang="zh-CN" altLang="en-US" dirty="0"/>
          </a:p>
        </p:txBody>
      </p:sp>
      <p:sp>
        <p:nvSpPr>
          <p:cNvPr id="4" name="灯片编号占位符 3">
            <a:extLst>
              <a:ext uri="{FF2B5EF4-FFF2-40B4-BE49-F238E27FC236}">
                <a16:creationId xmlns:a16="http://schemas.microsoft.com/office/drawing/2014/main" id="{47880A87-BCD8-F4DC-5DD5-BD0995115561}"/>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pic>
        <p:nvPicPr>
          <p:cNvPr id="5" name="图片 4">
            <a:extLst>
              <a:ext uri="{FF2B5EF4-FFF2-40B4-BE49-F238E27FC236}">
                <a16:creationId xmlns:a16="http://schemas.microsoft.com/office/drawing/2014/main" id="{FFFDBE70-BB2A-ABC5-A765-DA205FB1850C}"/>
              </a:ext>
            </a:extLst>
          </p:cNvPr>
          <p:cNvPicPr>
            <a:picLocks noChangeAspect="1"/>
          </p:cNvPicPr>
          <p:nvPr/>
        </p:nvPicPr>
        <p:blipFill>
          <a:blip r:embed="rId2"/>
          <a:stretch>
            <a:fillRect/>
          </a:stretch>
        </p:blipFill>
        <p:spPr>
          <a:xfrm>
            <a:off x="0" y="1361864"/>
            <a:ext cx="5076056" cy="1983318"/>
          </a:xfrm>
          <a:prstGeom prst="rect">
            <a:avLst/>
          </a:prstGeom>
        </p:spPr>
      </p:pic>
      <p:pic>
        <p:nvPicPr>
          <p:cNvPr id="6" name="图片 5" descr="图示&#10;&#10;AI 生成的内容可能不正确。">
            <a:extLst>
              <a:ext uri="{FF2B5EF4-FFF2-40B4-BE49-F238E27FC236}">
                <a16:creationId xmlns:a16="http://schemas.microsoft.com/office/drawing/2014/main" id="{C81125FB-2713-7436-E358-B0E9C1AB7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731760"/>
            <a:ext cx="4062810" cy="2444831"/>
          </a:xfrm>
          <a:prstGeom prst="rect">
            <a:avLst/>
          </a:prstGeom>
        </p:spPr>
      </p:pic>
      <p:pic>
        <p:nvPicPr>
          <p:cNvPr id="7" name="图片 6" descr="表格&#10;&#10;AI 生成的内容可能不正确。">
            <a:extLst>
              <a:ext uri="{FF2B5EF4-FFF2-40B4-BE49-F238E27FC236}">
                <a16:creationId xmlns:a16="http://schemas.microsoft.com/office/drawing/2014/main" id="{2999F596-360E-E000-8DF9-55A3F94AA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169530"/>
            <a:ext cx="4099423" cy="2455492"/>
          </a:xfrm>
          <a:prstGeom prst="rect">
            <a:avLst/>
          </a:prstGeom>
        </p:spPr>
      </p:pic>
      <p:sp>
        <p:nvSpPr>
          <p:cNvPr id="8" name="右箭头 7">
            <a:extLst>
              <a:ext uri="{FF2B5EF4-FFF2-40B4-BE49-F238E27FC236}">
                <a16:creationId xmlns:a16="http://schemas.microsoft.com/office/drawing/2014/main" id="{0CD1BEEC-1B02-6A15-F2AD-C076359E2196}"/>
              </a:ext>
            </a:extLst>
          </p:cNvPr>
          <p:cNvSpPr/>
          <p:nvPr/>
        </p:nvSpPr>
        <p:spPr>
          <a:xfrm rot="5400000">
            <a:off x="6209403" y="2769188"/>
            <a:ext cx="720080" cy="682518"/>
          </a:xfrm>
          <a:prstGeom prst="rightArrow">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右箭头 8">
            <a:extLst>
              <a:ext uri="{FF2B5EF4-FFF2-40B4-BE49-F238E27FC236}">
                <a16:creationId xmlns:a16="http://schemas.microsoft.com/office/drawing/2014/main" id="{A479E729-8BCF-5D7B-5D44-C6062BF83DB7}"/>
              </a:ext>
            </a:extLst>
          </p:cNvPr>
          <p:cNvSpPr/>
          <p:nvPr/>
        </p:nvSpPr>
        <p:spPr>
          <a:xfrm rot="19662887">
            <a:off x="3708571" y="1720384"/>
            <a:ext cx="720080" cy="682518"/>
          </a:xfrm>
          <a:prstGeom prst="rightArrow">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172615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76007B-126A-410B-685D-EC7610A751DD}"/>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9A873B7E-F994-C8E8-79D7-87ED3E701126}"/>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t>1. Consistency </a:t>
            </a:r>
            <a:r>
              <a:rPr lang="en" altLang="zh-CN" sz="1500" dirty="0">
                <a:latin typeface="Lato Extended"/>
              </a:rPr>
              <a:t>// ~= Correctness , and availability (~= usability) </a:t>
            </a:r>
          </a:p>
          <a:p>
            <a:pPr lvl="1"/>
            <a:r>
              <a:rPr lang="en" altLang="zh-CN" sz="1500" i="0" u="none" strike="sngStrike" dirty="0">
                <a:effectLst/>
                <a:latin typeface="Lato Extended"/>
              </a:rPr>
              <a:t>Many lectures before …</a:t>
            </a:r>
            <a:r>
              <a:rPr lang="zh-CN" altLang="en-US" sz="1500" i="0" u="none" strike="sngStrike" dirty="0">
                <a:effectLst/>
                <a:latin typeface="Lato Extended"/>
              </a:rPr>
              <a:t> （</a:t>
            </a:r>
            <a:r>
              <a:rPr lang="en-US" altLang="zh-CN" sz="1500" i="0" u="none" strike="sngStrike" dirty="0">
                <a:effectLst/>
                <a:latin typeface="Lato Extended"/>
              </a:rPr>
              <a:t>from the midterm) </a:t>
            </a:r>
            <a:endParaRPr lang="en" altLang="zh-CN" sz="1500" i="0" u="none" strike="sngStrike" dirty="0">
              <a:effectLst/>
              <a:latin typeface="Lato Extended"/>
            </a:endParaRPr>
          </a:p>
          <a:p>
            <a:pPr lvl="1"/>
            <a:r>
              <a:rPr lang="en" altLang="zh-CN" sz="1500" i="0" u="none" strike="noStrike" dirty="0">
                <a:effectLst/>
                <a:latin typeface="Lato Extended"/>
              </a:rPr>
              <a:t>Raft (Lab3 + </a:t>
            </a:r>
            <a:r>
              <a:rPr lang="en" altLang="zh-CN" sz="1500" b="1" i="0" u="none" strike="noStrike" dirty="0">
                <a:effectLst/>
                <a:latin typeface="Lato Extended"/>
                <a:hlinkClick r:id="rId3" tooltip="CSE-15-Paxos-Raft-Review.pptx"/>
              </a:rPr>
              <a:t>CSE-15-</a:t>
            </a:r>
            <a:r>
              <a:rPr lang="en" altLang="zh-CN" sz="1500" b="1" i="0" u="none" strike="sngStrike" dirty="0">
                <a:effectLst/>
                <a:latin typeface="Lato Extended"/>
                <a:hlinkClick r:id="rId3" tooltip="CSE-15-Paxos-Raft-Review.pptx"/>
              </a:rPr>
              <a:t>Paxos</a:t>
            </a:r>
            <a:r>
              <a:rPr lang="en" altLang="zh-CN" sz="1500" b="1" i="0" u="none" strike="noStrike" dirty="0">
                <a:effectLst/>
                <a:latin typeface="Lato Extended"/>
                <a:hlinkClick r:id="rId3" tooltip="CSE-15-Paxos-Raft-Review.pptx"/>
              </a:rPr>
              <a:t>-Raft-</a:t>
            </a:r>
            <a:r>
              <a:rPr lang="en" altLang="zh-CN" sz="1500" b="1" i="0" u="none" strike="sngStrike" dirty="0">
                <a:effectLst/>
                <a:latin typeface="Lato Extended"/>
                <a:hlinkClick r:id="rId3" tooltip="CSE-15-Paxos-Raft-Review.pptx"/>
              </a:rPr>
              <a:t>Review</a:t>
            </a:r>
            <a:r>
              <a:rPr lang="en" altLang="zh-CN" sz="1500" b="1" i="0" u="none" strike="noStrike" dirty="0">
                <a:effectLst/>
                <a:latin typeface="Lato Extended"/>
                <a:hlinkClick r:id="rId3" tooltip="CSE-15-Paxos-Raft-Review.pptx"/>
              </a:rPr>
              <a:t>.pptx</a:t>
            </a:r>
            <a:r>
              <a:rPr lang="en" altLang="zh-CN" sz="1500" i="0" u="none" strike="noStrike" dirty="0">
                <a:effectLst/>
                <a:latin typeface="Lato Extended"/>
              </a:rPr>
              <a:t>) </a:t>
            </a:r>
          </a:p>
          <a:p>
            <a:r>
              <a:rPr lang="en" altLang="zh-CN" sz="1500" dirty="0">
                <a:latin typeface="Lato Extended"/>
              </a:rPr>
              <a:t>2. Case study: networking </a:t>
            </a:r>
          </a:p>
          <a:p>
            <a:pPr lvl="1"/>
            <a:r>
              <a:rPr lang="en" altLang="zh-CN" sz="1500" dirty="0">
                <a:latin typeface="Lato Extended"/>
              </a:rPr>
              <a:t>The link layer </a:t>
            </a:r>
            <a:r>
              <a:rPr lang="en-US" altLang="zh-CN" sz="1500" dirty="0">
                <a:solidFill>
                  <a:srgbClr val="2D3B45"/>
                </a:solidFill>
                <a:latin typeface="Lato Extended"/>
              </a:rPr>
              <a:t>(</a:t>
            </a:r>
            <a:r>
              <a:rPr lang="en" altLang="zh-CN" sz="1500" b="1" i="0" u="none" strike="noStrike" dirty="0">
                <a:effectLst/>
                <a:latin typeface="Lato Extended"/>
                <a:hlinkClick r:id="rId4" tooltip="CSE-16 network-link.pptx"/>
              </a:rPr>
              <a:t>CSE-16 network-link.pptx</a:t>
            </a:r>
            <a:r>
              <a:rPr lang="en-US" altLang="zh-CN" sz="1500" dirty="0">
                <a:solidFill>
                  <a:srgbClr val="2D3B45"/>
                </a:solidFill>
                <a:latin typeface="Lato Extended"/>
              </a:rPr>
              <a:t>)</a:t>
            </a:r>
          </a:p>
          <a:p>
            <a:pPr lvl="1"/>
            <a:r>
              <a:rPr lang="en-US" altLang="zh-CN" sz="1500" dirty="0">
                <a:solidFill>
                  <a:srgbClr val="2D3B45"/>
                </a:solidFill>
                <a:latin typeface="Lato Extended"/>
              </a:rPr>
              <a:t>The network layer (</a:t>
            </a:r>
            <a:r>
              <a:rPr lang="en" altLang="zh-CN" sz="1500" b="1" i="0" u="none" strike="noStrike" dirty="0">
                <a:effectLst/>
                <a:latin typeface="Lato Extended"/>
                <a:hlinkClick r:id="rId5" tooltip="CSE-17 network-ip.pptx"/>
              </a:rPr>
              <a:t>CSE-17 network-ip.pptx</a:t>
            </a:r>
            <a:r>
              <a:rPr lang="en-US" altLang="zh-CN" sz="1500" b="1" i="0" u="none" strike="noStrike" dirty="0">
                <a:solidFill>
                  <a:srgbClr val="2D3B45"/>
                </a:solidFill>
                <a:effectLst/>
                <a:latin typeface="Lato Extended"/>
              </a:rPr>
              <a:t>)</a:t>
            </a:r>
          </a:p>
          <a:p>
            <a:pPr lvl="1"/>
            <a:r>
              <a:rPr lang="en-US" altLang="zh-CN" sz="1500" dirty="0">
                <a:solidFill>
                  <a:srgbClr val="2D3B45"/>
                </a:solidFill>
                <a:latin typeface="Lato Extended"/>
              </a:rPr>
              <a:t>The end-to-end layer (</a:t>
            </a:r>
            <a:r>
              <a:rPr lang="en" altLang="zh-CN" sz="1500" b="1" i="0" u="none" strike="noStrike" dirty="0">
                <a:effectLst/>
                <a:latin typeface="Lato Extended"/>
                <a:hlinkClick r:id="rId6" tooltip="CSE-19 network-end2end.pptx"/>
              </a:rPr>
              <a:t>CSE-19 network-end2end.pptx</a:t>
            </a:r>
            <a:r>
              <a:rPr lang="en-US" altLang="zh-CN" sz="1500" dirty="0">
                <a:solidFill>
                  <a:srgbClr val="2D3B45"/>
                </a:solidFill>
                <a:latin typeface="Lato Extended"/>
              </a:rPr>
              <a:t>)</a:t>
            </a:r>
          </a:p>
          <a:p>
            <a:pPr lvl="1"/>
            <a:r>
              <a:rPr lang="en-US" altLang="zh-CN" sz="1500" dirty="0">
                <a:solidFill>
                  <a:srgbClr val="2D3B45"/>
                </a:solidFill>
                <a:latin typeface="Lato Extended"/>
              </a:rPr>
              <a:t>Naming and network naming (</a:t>
            </a:r>
            <a:r>
              <a:rPr lang="en" altLang="zh-CN" sz="1500" b="1" i="0" u="none" strike="noStrike" dirty="0">
                <a:effectLst/>
                <a:latin typeface="Lato Extended"/>
                <a:hlinkClick r:id="rId7" tooltip="CSE-20 network-dns-cdn.pptx"/>
              </a:rPr>
              <a:t>CSE-20 network-dns-cdn.pptx</a:t>
            </a:r>
            <a:r>
              <a:rPr lang="en-US" altLang="zh-CN" sz="1500" dirty="0">
                <a:solidFill>
                  <a:srgbClr val="2D3B45"/>
                </a:solidFill>
                <a:latin typeface="Lato Extended"/>
              </a:rPr>
              <a:t>)</a:t>
            </a:r>
          </a:p>
          <a:p>
            <a:r>
              <a:rPr lang="en" altLang="zh-CN" sz="1500" dirty="0">
                <a:latin typeface="Lato Extended"/>
              </a:rPr>
              <a:t>3. Security (</a:t>
            </a:r>
            <a:r>
              <a:rPr lang="en" altLang="zh-CN" sz="1500" b="1" i="0" u="none" strike="sngStrike" dirty="0">
                <a:effectLst/>
                <a:latin typeface="Lato Extended"/>
                <a:hlinkClick r:id="rId8" tooltip="CSE-21 secuity-intro.pptx"/>
              </a:rPr>
              <a:t>CSE-21 secuity-intro.pptx</a:t>
            </a:r>
            <a:r>
              <a:rPr lang="en" altLang="zh-CN" sz="1500" b="1" i="0" u="none" strike="noStrike" dirty="0">
                <a:effectLst/>
                <a:latin typeface="Lato Extended"/>
              </a:rPr>
              <a:t>)</a:t>
            </a:r>
            <a:endParaRPr lang="en" altLang="zh-CN" sz="1500" dirty="0">
              <a:latin typeface="Lato Extended"/>
            </a:endParaRPr>
          </a:p>
          <a:p>
            <a:pPr lvl="1"/>
            <a:r>
              <a:rPr lang="en" altLang="zh-CN" sz="1500" dirty="0">
                <a:latin typeface="Lato Extended"/>
              </a:rPr>
              <a:t>ROP and CFI: (</a:t>
            </a:r>
            <a:r>
              <a:rPr lang="en" altLang="zh-CN" sz="1500" b="1" i="0" u="none" strike="noStrike" dirty="0">
                <a:effectLst/>
                <a:latin typeface="Lato Extended"/>
                <a:hlinkClick r:id="rId9" tooltip="CSE-22 ROP and CFI.pptx"/>
              </a:rPr>
              <a:t>CSE-22 ROP and CFI.pptx</a:t>
            </a:r>
            <a:r>
              <a:rPr lang="en" altLang="zh-CN" sz="1500" dirty="0">
                <a:latin typeface="Lato Extended"/>
              </a:rPr>
              <a:t>)</a:t>
            </a:r>
          </a:p>
          <a:p>
            <a:pPr lvl="1"/>
            <a:r>
              <a:rPr lang="en" altLang="zh-CN" sz="1500" dirty="0">
                <a:latin typeface="Lato Extended"/>
              </a:rPr>
              <a:t>Dataflow (</a:t>
            </a:r>
            <a:r>
              <a:rPr lang="en" altLang="zh-CN" sz="1500" b="1" i="0" u="none" strike="noStrike" dirty="0">
                <a:effectLst/>
                <a:latin typeface="Lato Extended"/>
                <a:hlinkClick r:id="rId10" tooltip="CSE-23 secure data flow.pptx"/>
              </a:rPr>
              <a:t>CSE-23 secure data flow.pptx</a:t>
            </a:r>
            <a:r>
              <a:rPr lang="en" altLang="zh-CN" sz="1500" dirty="0">
                <a:latin typeface="Lato Extended"/>
              </a:rPr>
              <a:t>)</a:t>
            </a:r>
          </a:p>
          <a:p>
            <a:r>
              <a:rPr lang="en" altLang="zh-CN" sz="1500" dirty="0">
                <a:latin typeface="Lato Extended"/>
              </a:rPr>
              <a:t>4. Performance: distributed </a:t>
            </a:r>
            <a:r>
              <a:rPr lang="en-US" altLang="zh-CN" sz="1500" dirty="0">
                <a:latin typeface="Lato Extended"/>
              </a:rPr>
              <a:t>and</a:t>
            </a:r>
            <a:r>
              <a:rPr lang="en" altLang="zh-CN" sz="1500" dirty="0">
                <a:latin typeface="Lato Extended"/>
              </a:rPr>
              <a:t> </a:t>
            </a:r>
            <a:r>
              <a:rPr lang="en-US" altLang="zh-CN" sz="1500" dirty="0">
                <a:latin typeface="Lato Extended"/>
              </a:rPr>
              <a:t>parallel</a:t>
            </a:r>
            <a:r>
              <a:rPr lang="en" altLang="zh-CN" sz="1500" dirty="0">
                <a:latin typeface="Lato Extended"/>
              </a:rPr>
              <a:t> computing! </a:t>
            </a:r>
          </a:p>
          <a:p>
            <a:pPr lvl="1"/>
            <a:r>
              <a:rPr lang="en" altLang="zh-CN" sz="1500" dirty="0">
                <a:latin typeface="Lato Extended"/>
              </a:rPr>
              <a:t>Ways to improve FLOPs attained (both hardware and software) (</a:t>
            </a:r>
            <a:r>
              <a:rPr lang="en" altLang="zh-CN" sz="1500" b="1" i="0" u="none" strike="noStrike" dirty="0">
                <a:effectLst/>
                <a:latin typeface="Lato Extended"/>
                <a:hlinkClick r:id="rId11" tooltip="CSE-24-distributed and parallel computing- intro-v1.pptx"/>
              </a:rPr>
              <a:t>CSE-24-distributed and parallel computing- intro-v1.pptx</a:t>
            </a:r>
            <a:r>
              <a:rPr lang="en-US" altLang="zh-CN" sz="1500" dirty="0">
                <a:latin typeface="Lato Extended"/>
              </a:rPr>
              <a:t>,</a:t>
            </a:r>
            <a:r>
              <a:rPr lang="en" altLang="zh-CN" sz="1500" b="1" i="0" u="none" strike="noStrike" dirty="0">
                <a:effectLst/>
                <a:latin typeface="Lato Extended"/>
                <a:hlinkClick r:id="rId12" tooltip="25-gpu+attention.pdf"/>
              </a:rPr>
              <a:t> 25-gpu+attention.pdf</a:t>
            </a:r>
            <a:r>
              <a:rPr lang="en-US" altLang="zh-CN" sz="1500" dirty="0">
                <a:latin typeface="Lato Extended"/>
              </a:rPr>
              <a:t> </a:t>
            </a:r>
            <a:r>
              <a:rPr lang="en" altLang="zh-CN" sz="1500" dirty="0">
                <a:latin typeface="Lato Extended"/>
              </a:rPr>
              <a:t>)</a:t>
            </a:r>
          </a:p>
          <a:p>
            <a:pPr lvl="1"/>
            <a:r>
              <a:rPr lang="en" altLang="zh-CN" sz="1500" dirty="0">
                <a:latin typeface="Lato Extended"/>
              </a:rPr>
              <a:t>Distributed computation techniques (</a:t>
            </a:r>
            <a:r>
              <a:rPr lang="en" altLang="zh-CN" sz="1500" b="1" i="0" u="none" strike="noStrike" dirty="0">
                <a:effectLst/>
                <a:latin typeface="Lato Extended"/>
                <a:hlinkClick r:id="rId13" tooltip="CSE-26-gpu+mapreduce.pptx"/>
              </a:rPr>
              <a:t>CSE-26-gpu+mapreduce.pptx</a:t>
            </a:r>
            <a:r>
              <a:rPr lang="en" altLang="zh-CN" sz="1500" b="1" i="0" u="none" strike="noStrike" dirty="0">
                <a:effectLst/>
                <a:latin typeface="Lato Extended"/>
              </a:rPr>
              <a:t>,</a:t>
            </a:r>
            <a:r>
              <a:rPr lang="en" altLang="zh-CN" sz="1500" b="1" i="0" u="none" strike="noStrike" dirty="0">
                <a:effectLst/>
                <a:latin typeface="Lato Extended"/>
                <a:hlinkClick r:id="rId14" tooltip="CSE-27-distributed training.pptx"/>
              </a:rPr>
              <a:t> CSE-27-distributed training.pptx</a:t>
            </a:r>
            <a:r>
              <a:rPr lang="en" altLang="zh-CN" sz="1500" b="1" i="0" u="none" strike="noStrike" dirty="0">
                <a:effectLst/>
                <a:latin typeface="Lato Extended"/>
              </a:rPr>
              <a:t>, </a:t>
            </a:r>
            <a:r>
              <a:rPr lang="en" altLang="zh-CN" sz="1500" b="1" i="0" u="none" strike="noStrike" dirty="0">
                <a:effectLst/>
                <a:latin typeface="Lato Extended"/>
                <a:hlinkClick r:id="rId15" tooltip="CSE-28-distributed training+RDMA.pptx"/>
              </a:rPr>
              <a:t>CSE-28-distributed training</a:t>
            </a:r>
            <a:r>
              <a:rPr lang="en" altLang="zh-CN" sz="1500" b="1" i="0" u="none" strike="sngStrike" dirty="0">
                <a:effectLst/>
                <a:latin typeface="Lato Extended"/>
                <a:hlinkClick r:id="rId15" tooltip="CSE-28-distributed training+RDMA.pptx"/>
              </a:rPr>
              <a:t>+RDMA</a:t>
            </a:r>
            <a:r>
              <a:rPr lang="en" altLang="zh-CN" sz="1500" b="1" i="0" u="none" strike="noStrike" dirty="0">
                <a:effectLst/>
                <a:latin typeface="Lato Extended"/>
                <a:hlinkClick r:id="rId15" tooltip="CSE-28-distributed training+RDMA.pptx"/>
              </a:rPr>
              <a:t>.pptx</a:t>
            </a:r>
            <a:r>
              <a:rPr lang="en" altLang="zh-CN" sz="1500" dirty="0">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362624B5-96B6-0D2B-F0A9-DD3F35FDF1D9}"/>
              </a:ext>
            </a:extLst>
          </p:cNvPr>
          <p:cNvSpPr>
            <a:spLocks noGrp="1"/>
          </p:cNvSpPr>
          <p:nvPr>
            <p:ph type="sldNum" sz="quarter" idx="12"/>
          </p:nvPr>
        </p:nvSpPr>
        <p:spPr/>
        <p:txBody>
          <a:bodyPr/>
          <a:lstStyle/>
          <a:p>
            <a:fld id="{ADE361C3-C043-4A6E-BDCE-8DA1E7D90A3B}" type="slidenum">
              <a:rPr lang="zh-CN" altLang="en-US" smtClean="0"/>
              <a:t>4</a:t>
            </a:fld>
            <a:endParaRPr lang="zh-CN" altLang="en-US"/>
          </a:p>
        </p:txBody>
      </p:sp>
    </p:spTree>
    <p:extLst>
      <p:ext uri="{BB962C8B-B14F-4D97-AF65-F5344CB8AC3E}">
        <p14:creationId xmlns:p14="http://schemas.microsoft.com/office/powerpoint/2010/main" val="2242282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2A20E-BA16-86C1-CA6B-F40C923BA6F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A189024-837E-237F-51F6-E023586C0B0A}"/>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1F3095BC-802B-3ABE-E1F2-A14985376950}"/>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t>1. Consistency </a:t>
            </a:r>
            <a:r>
              <a:rPr lang="en" altLang="zh-CN" sz="1500" dirty="0">
                <a:latin typeface="Lato Extended"/>
              </a:rPr>
              <a:t>// ~= Correctness , and availability (~= usability) </a:t>
            </a:r>
          </a:p>
          <a:p>
            <a:pPr lvl="1"/>
            <a:r>
              <a:rPr lang="en" altLang="zh-CN" sz="1500" i="0" u="none" strike="sngStrike" dirty="0">
                <a:effectLst/>
                <a:latin typeface="Lato Extended"/>
              </a:rPr>
              <a:t>Many lectures before …</a:t>
            </a:r>
            <a:r>
              <a:rPr lang="zh-CN" altLang="en-US" sz="1500" i="0" u="none" strike="sngStrike" dirty="0">
                <a:effectLst/>
                <a:latin typeface="Lato Extended"/>
              </a:rPr>
              <a:t> （</a:t>
            </a:r>
            <a:r>
              <a:rPr lang="en-US" altLang="zh-CN" sz="1500" i="0" u="none" strike="sngStrike" dirty="0">
                <a:effectLst/>
                <a:latin typeface="Lato Extended"/>
              </a:rPr>
              <a:t>from the midterm) </a:t>
            </a:r>
            <a:endParaRPr lang="en" altLang="zh-CN" sz="1500" i="0" u="none" strike="sngStrike" dirty="0">
              <a:effectLst/>
              <a:latin typeface="Lato Extended"/>
            </a:endParaRPr>
          </a:p>
          <a:p>
            <a:pPr lvl="1"/>
            <a:r>
              <a:rPr lang="en" altLang="zh-CN" sz="1500" i="0" u="none" strike="noStrike" dirty="0">
                <a:effectLst/>
                <a:latin typeface="Lato Extended"/>
              </a:rPr>
              <a:t>Raft (Lab3 + </a:t>
            </a:r>
            <a:r>
              <a:rPr lang="en" altLang="zh-CN" sz="1500" b="1" i="0" u="none" strike="noStrike" dirty="0">
                <a:effectLst/>
                <a:latin typeface="Lato Extended"/>
                <a:hlinkClick r:id="rId3" tooltip="CSE-15-Paxos-Raft-Review.pptx"/>
              </a:rPr>
              <a:t>CSE-15-</a:t>
            </a:r>
            <a:r>
              <a:rPr lang="en" altLang="zh-CN" sz="1500" b="1" i="0" u="none" strike="sngStrike" dirty="0">
                <a:effectLst/>
                <a:latin typeface="Lato Extended"/>
                <a:hlinkClick r:id="rId3" tooltip="CSE-15-Paxos-Raft-Review.pptx"/>
              </a:rPr>
              <a:t>Paxos</a:t>
            </a:r>
            <a:r>
              <a:rPr lang="en" altLang="zh-CN" sz="1500" b="1" i="0" u="none" strike="noStrike" dirty="0">
                <a:effectLst/>
                <a:latin typeface="Lato Extended"/>
                <a:hlinkClick r:id="rId3" tooltip="CSE-15-Paxos-Raft-Review.pptx"/>
              </a:rPr>
              <a:t>-Raft-</a:t>
            </a:r>
            <a:r>
              <a:rPr lang="en" altLang="zh-CN" sz="1500" b="1" i="0" u="none" strike="sngStrike" dirty="0">
                <a:effectLst/>
                <a:latin typeface="Lato Extended"/>
                <a:hlinkClick r:id="rId3" tooltip="CSE-15-Paxos-Raft-Review.pptx"/>
              </a:rPr>
              <a:t>Review</a:t>
            </a:r>
            <a:r>
              <a:rPr lang="en" altLang="zh-CN" sz="1500" b="1" i="0" u="none" strike="noStrike" dirty="0">
                <a:effectLst/>
                <a:latin typeface="Lato Extended"/>
                <a:hlinkClick r:id="rId3" tooltip="CSE-15-Paxos-Raft-Review.pptx"/>
              </a:rPr>
              <a:t>.pptx</a:t>
            </a:r>
            <a:r>
              <a:rPr lang="en" altLang="zh-CN" sz="1500" i="0" u="none" strike="noStrike" dirty="0">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70C55D06-49CC-A40C-CEED-196F94299FAF}"/>
              </a:ext>
            </a:extLst>
          </p:cNvPr>
          <p:cNvSpPr>
            <a:spLocks noGrp="1"/>
          </p:cNvSpPr>
          <p:nvPr>
            <p:ph type="sldNum" sz="quarter" idx="12"/>
          </p:nvPr>
        </p:nvSpPr>
        <p:spPr/>
        <p:txBody>
          <a:bodyPr/>
          <a:lstStyle/>
          <a:p>
            <a:fld id="{ADE361C3-C043-4A6E-BDCE-8DA1E7D90A3B}" type="slidenum">
              <a:rPr lang="zh-CN" altLang="en-US" smtClean="0"/>
              <a:t>5</a:t>
            </a:fld>
            <a:endParaRPr lang="zh-CN" altLang="en-US"/>
          </a:p>
        </p:txBody>
      </p:sp>
    </p:spTree>
    <p:extLst>
      <p:ext uri="{BB962C8B-B14F-4D97-AF65-F5344CB8AC3E}">
        <p14:creationId xmlns:p14="http://schemas.microsoft.com/office/powerpoint/2010/main" val="80792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4573B6-18A8-5EB5-A191-BB94AC2D6194}"/>
              </a:ext>
            </a:extLst>
          </p:cNvPr>
          <p:cNvSpPr>
            <a:spLocks noGrp="1"/>
          </p:cNvSpPr>
          <p:nvPr>
            <p:ph type="title"/>
          </p:nvPr>
        </p:nvSpPr>
        <p:spPr/>
        <p:txBody>
          <a:bodyPr/>
          <a:lstStyle/>
          <a:p>
            <a:r>
              <a:rPr kumimoji="1" lang="en-US" altLang="zh-CN" dirty="0"/>
              <a:t>Why do we design the Raft? </a:t>
            </a:r>
            <a:endParaRPr kumimoji="1" lang="zh-CN" altLang="en-US" dirty="0"/>
          </a:p>
        </p:txBody>
      </p:sp>
      <p:sp>
        <p:nvSpPr>
          <p:cNvPr id="3" name="内容占位符 2">
            <a:extLst>
              <a:ext uri="{FF2B5EF4-FFF2-40B4-BE49-F238E27FC236}">
                <a16:creationId xmlns:a16="http://schemas.microsoft.com/office/drawing/2014/main" id="{1A06B6DF-7D03-E69F-3BE3-63607E0E3750}"/>
              </a:ext>
            </a:extLst>
          </p:cNvPr>
          <p:cNvSpPr>
            <a:spLocks noGrp="1"/>
          </p:cNvSpPr>
          <p:nvPr>
            <p:ph idx="1"/>
          </p:nvPr>
        </p:nvSpPr>
        <p:spPr/>
        <p:txBody>
          <a:bodyPr/>
          <a:lstStyle/>
          <a:p>
            <a:r>
              <a:rPr kumimoji="1" lang="en-US" altLang="zh-CN" dirty="0"/>
              <a:t>The goal: using replicated state machine to ensure fault tolerance </a:t>
            </a:r>
          </a:p>
          <a:p>
            <a:pPr lvl="1"/>
            <a:r>
              <a:rPr kumimoji="1" lang="en-US" altLang="zh-CN" dirty="0"/>
              <a:t>And </a:t>
            </a:r>
            <a:r>
              <a:rPr kumimoji="1" lang="en-US" altLang="zh-CN" b="1" dirty="0">
                <a:solidFill>
                  <a:srgbClr val="C00000"/>
                </a:solidFill>
              </a:rPr>
              <a:t>availability</a:t>
            </a:r>
            <a:r>
              <a:rPr kumimoji="1" lang="en-US" altLang="zh-CN" dirty="0"/>
              <a:t>, i.e., some parts of the system fails, but we can quickly recover (some kind of usability) </a:t>
            </a:r>
          </a:p>
          <a:p>
            <a:r>
              <a:rPr kumimoji="1" lang="en-US" altLang="zh-CN" dirty="0"/>
              <a:t>The challenge: the </a:t>
            </a:r>
            <a:r>
              <a:rPr kumimoji="1" lang="en-US" altLang="zh-CN" dirty="0">
                <a:solidFill>
                  <a:srgbClr val="C00000"/>
                </a:solidFill>
              </a:rPr>
              <a:t>correctness (consistency) </a:t>
            </a:r>
            <a:r>
              <a:rPr kumimoji="1" lang="en-US" altLang="zh-CN" dirty="0"/>
              <a:t>properties may be broken</a:t>
            </a:r>
          </a:p>
          <a:p>
            <a:pPr lvl="1"/>
            <a:r>
              <a:rPr kumimoji="1" lang="en-US" altLang="zh-CN" dirty="0"/>
              <a:t>Since the state of different replicas may be different </a:t>
            </a:r>
          </a:p>
          <a:p>
            <a:r>
              <a:rPr kumimoji="1" lang="en-US" altLang="zh-CN" dirty="0"/>
              <a:t>Here we come Raft (or Paxos, or others) </a:t>
            </a:r>
          </a:p>
          <a:p>
            <a:pPr lvl="1"/>
            <a:r>
              <a:rPr kumimoji="1" lang="en-US" altLang="zh-CN" dirty="0"/>
              <a:t>The inconsistency state is never exposed to the application, in a highly available way (e.g., as long as &gt; half of the replica is connected to a client)</a:t>
            </a:r>
          </a:p>
          <a:p>
            <a:endParaRPr kumimoji="1" lang="zh-CN" altLang="en-US" dirty="0"/>
          </a:p>
        </p:txBody>
      </p:sp>
      <p:sp>
        <p:nvSpPr>
          <p:cNvPr id="4" name="灯片编号占位符 3">
            <a:extLst>
              <a:ext uri="{FF2B5EF4-FFF2-40B4-BE49-F238E27FC236}">
                <a16:creationId xmlns:a16="http://schemas.microsoft.com/office/drawing/2014/main" id="{ACECE61C-FBE2-B517-B524-20E709800FE2}"/>
              </a:ext>
            </a:extLst>
          </p:cNvPr>
          <p:cNvSpPr>
            <a:spLocks noGrp="1"/>
          </p:cNvSpPr>
          <p:nvPr>
            <p:ph type="sldNum" sz="quarter" idx="12"/>
          </p:nvPr>
        </p:nvSpPr>
        <p:spPr/>
        <p:txBody>
          <a:bodyPr/>
          <a:lstStyle/>
          <a:p>
            <a:fld id="{ADE361C3-C043-4A6E-BDCE-8DA1E7D90A3B}" type="slidenum">
              <a:rPr lang="zh-CN" altLang="en-US" smtClean="0"/>
              <a:t>6</a:t>
            </a:fld>
            <a:endParaRPr lang="zh-CN" altLang="en-US"/>
          </a:p>
        </p:txBody>
      </p:sp>
    </p:spTree>
    <p:extLst>
      <p:ext uri="{BB962C8B-B14F-4D97-AF65-F5344CB8AC3E}">
        <p14:creationId xmlns:p14="http://schemas.microsoft.com/office/powerpoint/2010/main" val="328847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910302-6749-64C0-8013-209FAAC63FC4}"/>
              </a:ext>
            </a:extLst>
          </p:cNvPr>
          <p:cNvSpPr>
            <a:spLocks noGrp="1"/>
          </p:cNvSpPr>
          <p:nvPr>
            <p:ph type="title"/>
          </p:nvPr>
        </p:nvSpPr>
        <p:spPr/>
        <p:txBody>
          <a:bodyPr/>
          <a:lstStyle/>
          <a:p>
            <a:r>
              <a:rPr kumimoji="1" lang="en-US" altLang="zh-CN" dirty="0"/>
              <a:t>Raft’s high-level approach: problem decomposition </a:t>
            </a:r>
            <a:endParaRPr kumimoji="1" lang="zh-CN" altLang="en-US" dirty="0"/>
          </a:p>
        </p:txBody>
      </p:sp>
      <p:sp>
        <p:nvSpPr>
          <p:cNvPr id="3" name="内容占位符 2">
            <a:extLst>
              <a:ext uri="{FF2B5EF4-FFF2-40B4-BE49-F238E27FC236}">
                <a16:creationId xmlns:a16="http://schemas.microsoft.com/office/drawing/2014/main" id="{A7BF4BA8-1A03-9EFE-588B-2A2BCDAD3D3D}"/>
              </a:ext>
            </a:extLst>
          </p:cNvPr>
          <p:cNvSpPr>
            <a:spLocks noGrp="1"/>
          </p:cNvSpPr>
          <p:nvPr>
            <p:ph idx="1"/>
          </p:nvPr>
        </p:nvSpPr>
        <p:spPr>
          <a:xfrm>
            <a:off x="302840" y="1129308"/>
            <a:ext cx="8229600" cy="4392488"/>
          </a:xfrm>
        </p:spPr>
        <p:txBody>
          <a:bodyPr>
            <a:normAutofit/>
          </a:bodyPr>
          <a:lstStyle/>
          <a:p>
            <a:pPr marL="342900" indent="-342900">
              <a:buAutoNum type="arabicPeriod"/>
            </a:pPr>
            <a:r>
              <a:rPr kumimoji="1" lang="en-US" altLang="zh-CN" dirty="0"/>
              <a:t>Leader election </a:t>
            </a:r>
          </a:p>
          <a:p>
            <a:pPr marL="360000" marR="0" lvl="1" indent="0" algn="l" defTabSz="914400" rtl="0" eaLnBrk="1" fontAlgn="auto" latinLnBrk="0" hangingPunct="1">
              <a:lnSpc>
                <a:spcPct val="120000"/>
              </a:lnSpc>
              <a:spcBef>
                <a:spcPct val="20000"/>
              </a:spcBef>
              <a:spcAft>
                <a:spcPts val="0"/>
              </a:spcAft>
              <a:buClrTx/>
              <a:buSzTx/>
              <a:buFont typeface="Arial" pitchFamily="34" charset="0"/>
              <a:buNone/>
              <a:tabLst/>
              <a:defRPr/>
            </a:pPr>
            <a:r>
              <a:rPr kumimoji="1" lang="en-US" altLang="zh-CN" sz="1800" b="0"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Select one server as the leader (Similar to primary-backup, w/o replication)</a:t>
            </a:r>
          </a:p>
          <a:p>
            <a:pPr marL="360000" marR="0" lvl="1" indent="0" algn="l" defTabSz="914400" rtl="0" eaLnBrk="1" fontAlgn="auto" latinLnBrk="0" hangingPunct="1">
              <a:lnSpc>
                <a:spcPct val="120000"/>
              </a:lnSpc>
              <a:spcBef>
                <a:spcPct val="20000"/>
              </a:spcBef>
              <a:spcAft>
                <a:spcPts val="0"/>
              </a:spcAft>
              <a:buClrTx/>
              <a:buSzTx/>
              <a:buFont typeface="Arial" pitchFamily="34" charset="0"/>
              <a:buNone/>
              <a:tabLst/>
              <a:defRPr/>
            </a:pPr>
            <a:r>
              <a:rPr kumimoji="1" lang="en-US" altLang="zh-CN" dirty="0">
                <a:solidFill>
                  <a:srgbClr val="000000">
                    <a:lumMod val="75000"/>
                    <a:lumOff val="25000"/>
                  </a:srgbClr>
                </a:solidFill>
                <a:latin typeface="Arial" panose="020B0604020202020204"/>
              </a:rPr>
              <a:t>Detect crashes, choose new leader </a:t>
            </a:r>
            <a:endParaRPr kumimoji="1" lang="en-US" altLang="zh-CN" dirty="0"/>
          </a:p>
          <a:p>
            <a:pPr marL="342900" indent="-342900">
              <a:buAutoNum type="arabicPeriod"/>
            </a:pPr>
            <a:r>
              <a:rPr kumimoji="1" lang="en-US" altLang="zh-CN" dirty="0"/>
              <a:t>Log replication (normal operation) </a:t>
            </a:r>
          </a:p>
          <a:p>
            <a:pPr lvl="1" indent="0">
              <a:buNone/>
            </a:pPr>
            <a:r>
              <a:rPr kumimoji="1" lang="en-US" altLang="zh-CN" dirty="0"/>
              <a:t>Leader accepts commands from clients, append to its log </a:t>
            </a:r>
          </a:p>
          <a:p>
            <a:pPr lvl="1" indent="0">
              <a:buNone/>
            </a:pPr>
            <a:r>
              <a:rPr kumimoji="1" lang="en-US" altLang="zh-CN" dirty="0"/>
              <a:t>Leader replicates its log to other servers (overwrites inconsistencies)</a:t>
            </a:r>
          </a:p>
          <a:p>
            <a:pPr marL="342900" indent="-342900">
              <a:buAutoNum type="arabicPeriod"/>
            </a:pPr>
            <a:r>
              <a:rPr kumimoji="1" lang="en-US" altLang="zh-CN" dirty="0"/>
              <a:t>Safety </a:t>
            </a:r>
          </a:p>
          <a:p>
            <a:pPr lvl="1" indent="0">
              <a:buNone/>
            </a:pPr>
            <a:r>
              <a:rPr kumimoji="1" lang="en-US" altLang="zh-CN" dirty="0"/>
              <a:t>Keep logs consistent (e.g., out-of-order log entries are not exposed) </a:t>
            </a:r>
          </a:p>
        </p:txBody>
      </p:sp>
      <p:sp>
        <p:nvSpPr>
          <p:cNvPr id="4" name="灯片编号占位符 3">
            <a:extLst>
              <a:ext uri="{FF2B5EF4-FFF2-40B4-BE49-F238E27FC236}">
                <a16:creationId xmlns:a16="http://schemas.microsoft.com/office/drawing/2014/main" id="{6B030BE3-A953-412A-7176-704FA36819B3}"/>
              </a:ext>
            </a:extLst>
          </p:cNvPr>
          <p:cNvSpPr>
            <a:spLocks noGrp="1"/>
          </p:cNvSpPr>
          <p:nvPr>
            <p:ph type="sldNum" sz="quarter" idx="12"/>
          </p:nvPr>
        </p:nvSpPr>
        <p:spPr/>
        <p:txBody>
          <a:bodyPr/>
          <a:lstStyle/>
          <a:p>
            <a:fld id="{ADE361C3-C043-4A6E-BDCE-8DA1E7D90A3B}" type="slidenum">
              <a:rPr lang="zh-CN" altLang="en-US" smtClean="0"/>
              <a:pPr/>
              <a:t>7</a:t>
            </a:fld>
            <a:endParaRPr lang="zh-CN" altLang="en-US"/>
          </a:p>
        </p:txBody>
      </p:sp>
    </p:spTree>
    <p:extLst>
      <p:ext uri="{BB962C8B-B14F-4D97-AF65-F5344CB8AC3E}">
        <p14:creationId xmlns:p14="http://schemas.microsoft.com/office/powerpoint/2010/main" val="4203773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4E7227-A684-BB4E-A6AC-418A848820F6}"/>
              </a:ext>
            </a:extLst>
          </p:cNvPr>
          <p:cNvSpPr>
            <a:spLocks noGrp="1"/>
          </p:cNvSpPr>
          <p:nvPr>
            <p:ph type="title"/>
          </p:nvPr>
        </p:nvSpPr>
        <p:spPr/>
        <p:txBody>
          <a:bodyPr/>
          <a:lstStyle/>
          <a:p>
            <a:r>
              <a:rPr kumimoji="1" lang="en-US" altLang="zh-CN"/>
              <a:t>Raft server states </a:t>
            </a:r>
            <a:endParaRPr kumimoji="1" lang="zh-CN" altLang="en-US"/>
          </a:p>
        </p:txBody>
      </p:sp>
      <p:sp>
        <p:nvSpPr>
          <p:cNvPr id="3" name="内容占位符 2">
            <a:extLst>
              <a:ext uri="{FF2B5EF4-FFF2-40B4-BE49-F238E27FC236}">
                <a16:creationId xmlns:a16="http://schemas.microsoft.com/office/drawing/2014/main" id="{36D31019-4F24-844E-805B-DB7AD3BCC50F}"/>
              </a:ext>
            </a:extLst>
          </p:cNvPr>
          <p:cNvSpPr>
            <a:spLocks noGrp="1"/>
          </p:cNvSpPr>
          <p:nvPr>
            <p:ph idx="1"/>
          </p:nvPr>
        </p:nvSpPr>
        <p:spPr>
          <a:xfrm>
            <a:off x="302840" y="1129308"/>
            <a:ext cx="8229600" cy="3164842"/>
          </a:xfrm>
        </p:spPr>
        <p:txBody>
          <a:bodyPr/>
          <a:lstStyle/>
          <a:p>
            <a:r>
              <a:rPr kumimoji="1" lang="en-US" altLang="zh-CN" dirty="0"/>
              <a:t>At any time, each server is either: </a:t>
            </a:r>
          </a:p>
          <a:p>
            <a:pPr lvl="1"/>
            <a:r>
              <a:rPr kumimoji="1" lang="en-US" altLang="zh-CN" b="1" dirty="0">
                <a:solidFill>
                  <a:srgbClr val="C00000"/>
                </a:solidFill>
              </a:rPr>
              <a:t>Leader</a:t>
            </a:r>
            <a:r>
              <a:rPr kumimoji="1" lang="en-US" altLang="zh-CN" dirty="0"/>
              <a:t>: </a:t>
            </a:r>
            <a:r>
              <a:rPr lang="en" altLang="zh-CN" dirty="0"/>
              <a:t>handles all client interactions, log replication</a:t>
            </a:r>
          </a:p>
          <a:p>
            <a:pPr lvl="2"/>
            <a:r>
              <a:rPr lang="en" altLang="zh-CN" sz="1800" dirty="0"/>
              <a:t>Invariant</a:t>
            </a:r>
            <a:r>
              <a:rPr lang="zh-CN" altLang="en-US" sz="1800" dirty="0"/>
              <a:t> </a:t>
            </a:r>
            <a:r>
              <a:rPr lang="en-US" altLang="zh-CN" sz="1800" dirty="0"/>
              <a:t>achieved</a:t>
            </a:r>
            <a:r>
              <a:rPr lang="en" altLang="zh-CN" sz="1800" dirty="0"/>
              <a:t>: At most 1 viable leader at a time </a:t>
            </a:r>
          </a:p>
          <a:p>
            <a:pPr lvl="1"/>
            <a:r>
              <a:rPr lang="en" altLang="zh-CN" b="1" dirty="0">
                <a:solidFill>
                  <a:srgbClr val="C00000"/>
                </a:solidFill>
              </a:rPr>
              <a:t>Follower</a:t>
            </a:r>
            <a:r>
              <a:rPr lang="en" altLang="zh-CN" dirty="0"/>
              <a:t>: passive (only responds to incoming RPCs) </a:t>
            </a:r>
          </a:p>
          <a:p>
            <a:pPr lvl="1"/>
            <a:r>
              <a:rPr lang="en" altLang="zh-CN" b="1" dirty="0">
                <a:solidFill>
                  <a:srgbClr val="C00000"/>
                </a:solidFill>
              </a:rPr>
              <a:t>Candidate</a:t>
            </a:r>
            <a:r>
              <a:rPr lang="en" altLang="zh-CN" dirty="0"/>
              <a:t>: used to elect a new leader </a:t>
            </a:r>
          </a:p>
          <a:p>
            <a:r>
              <a:rPr lang="en" altLang="zh-CN" dirty="0"/>
              <a:t>Normal workloads</a:t>
            </a:r>
          </a:p>
          <a:p>
            <a:pPr lvl="1"/>
            <a:r>
              <a:rPr lang="en" altLang="zh-CN" dirty="0"/>
              <a:t>1 server is the leader, others are the followers </a:t>
            </a:r>
          </a:p>
          <a:p>
            <a:pPr lvl="1"/>
            <a:endParaRPr kumimoji="1" lang="zh-CN" altLang="en-US" dirty="0"/>
          </a:p>
        </p:txBody>
      </p:sp>
      <p:sp>
        <p:nvSpPr>
          <p:cNvPr id="4" name="灯片编号占位符 3">
            <a:extLst>
              <a:ext uri="{FF2B5EF4-FFF2-40B4-BE49-F238E27FC236}">
                <a16:creationId xmlns:a16="http://schemas.microsoft.com/office/drawing/2014/main" id="{729F42B5-D40E-4E48-838C-954F39DFC839}"/>
              </a:ext>
            </a:extLst>
          </p:cNvPr>
          <p:cNvSpPr>
            <a:spLocks noGrp="1"/>
          </p:cNvSpPr>
          <p:nvPr>
            <p:ph type="sldNum" sz="quarter" idx="12"/>
          </p:nvPr>
        </p:nvSpPr>
        <p:spPr/>
        <p:txBody>
          <a:bodyPr/>
          <a:lstStyle/>
          <a:p>
            <a:fld id="{ADE361C3-C043-4A6E-BDCE-8DA1E7D90A3B}" type="slidenum">
              <a:rPr lang="zh-CN" altLang="en-US" smtClean="0"/>
              <a:pPr/>
              <a:t>8</a:t>
            </a:fld>
            <a:endParaRPr lang="zh-CN" altLang="en-US"/>
          </a:p>
        </p:txBody>
      </p:sp>
      <p:grpSp>
        <p:nvGrpSpPr>
          <p:cNvPr id="12" name="组合 11">
            <a:extLst>
              <a:ext uri="{FF2B5EF4-FFF2-40B4-BE49-F238E27FC236}">
                <a16:creationId xmlns:a16="http://schemas.microsoft.com/office/drawing/2014/main" id="{981C5414-3C33-BB41-A4CA-48CDBE72E73D}"/>
              </a:ext>
            </a:extLst>
          </p:cNvPr>
          <p:cNvGrpSpPr/>
          <p:nvPr/>
        </p:nvGrpSpPr>
        <p:grpSpPr>
          <a:xfrm>
            <a:off x="5868144" y="228866"/>
            <a:ext cx="3102274" cy="1520849"/>
            <a:chOff x="5156082" y="573312"/>
            <a:chExt cx="3102274" cy="1520849"/>
          </a:xfrm>
        </p:grpSpPr>
        <p:grpSp>
          <p:nvGrpSpPr>
            <p:cNvPr id="5" name="Group 14">
              <a:extLst>
                <a:ext uri="{FF2B5EF4-FFF2-40B4-BE49-F238E27FC236}">
                  <a16:creationId xmlns:a16="http://schemas.microsoft.com/office/drawing/2014/main" id="{B070ABEB-CF9C-DD49-BEC2-B4E1A53F397A}"/>
                </a:ext>
              </a:extLst>
            </p:cNvPr>
            <p:cNvGrpSpPr/>
            <p:nvPr/>
          </p:nvGrpSpPr>
          <p:grpSpPr>
            <a:xfrm>
              <a:off x="5791082" y="807812"/>
              <a:ext cx="1694148" cy="1089803"/>
              <a:chOff x="3276496" y="3419714"/>
              <a:chExt cx="1896936" cy="1201097"/>
            </a:xfrm>
          </p:grpSpPr>
          <p:sp>
            <p:nvSpPr>
              <p:cNvPr id="6" name="Cloud 15">
                <a:extLst>
                  <a:ext uri="{FF2B5EF4-FFF2-40B4-BE49-F238E27FC236}">
                    <a16:creationId xmlns:a16="http://schemas.microsoft.com/office/drawing/2014/main" id="{1C379E36-1353-924E-A29A-0A980A5FBFFF}"/>
                  </a:ext>
                </a:extLst>
              </p:cNvPr>
              <p:cNvSpPr/>
              <p:nvPr/>
            </p:nvSpPr>
            <p:spPr>
              <a:xfrm>
                <a:off x="3276496" y="3419714"/>
                <a:ext cx="1896936" cy="1201097"/>
              </a:xfrm>
              <a:prstGeom prst="cloud">
                <a:avLst/>
              </a:prstGeom>
              <a:solidFill>
                <a:schemeClr val="bg1"/>
              </a:solidFill>
              <a:ln w="3175">
                <a:solidFill>
                  <a:schemeClr val="tx1">
                    <a:lumMod val="50000"/>
                    <a:lumOff val="50000"/>
                  </a:schemeClr>
                </a:solidFill>
                <a:prstDash val="sysDot"/>
              </a:ln>
            </p:spPr>
            <p:style>
              <a:lnRef idx="1">
                <a:schemeClr val="accent5"/>
              </a:lnRef>
              <a:fillRef idx="2">
                <a:schemeClr val="accent5"/>
              </a:fillRef>
              <a:effectRef idx="1">
                <a:schemeClr val="accent5"/>
              </a:effectRef>
              <a:fontRef idx="minor">
                <a:schemeClr val="dk1"/>
              </a:fontRef>
            </p:style>
            <p:txBody>
              <a:bodyPr wrap="none" tIns="30000" bIns="30000" rtlCol="0" anchor="ctr"/>
              <a:lstStyle/>
              <a:p>
                <a:pPr algn="ctr" fontAlgn="base">
                  <a:spcBef>
                    <a:spcPct val="0"/>
                  </a:spcBef>
                  <a:spcAft>
                    <a:spcPct val="0"/>
                  </a:spcAft>
                </a:pPr>
                <a:endParaRPr lang="zh-CN" altLang="en-US" sz="1667">
                  <a:solidFill>
                    <a:prstClr val="black"/>
                  </a:solidFill>
                  <a:latin typeface="Candara" pitchFamily="34" charset="0"/>
                  <a:cs typeface="Verdana" pitchFamily="34" charset="0"/>
                </a:endParaRPr>
              </a:p>
            </p:txBody>
          </p:sp>
          <p:sp>
            <p:nvSpPr>
              <p:cNvPr id="7" name="Rectangle 16">
                <a:extLst>
                  <a:ext uri="{FF2B5EF4-FFF2-40B4-BE49-F238E27FC236}">
                    <a16:creationId xmlns:a16="http://schemas.microsoft.com/office/drawing/2014/main" id="{5D6BE21F-2A9B-4E4B-A4A7-E617C4285A13}"/>
                  </a:ext>
                </a:extLst>
              </p:cNvPr>
              <p:cNvSpPr/>
              <p:nvPr/>
            </p:nvSpPr>
            <p:spPr>
              <a:xfrm>
                <a:off x="3276497" y="3711007"/>
                <a:ext cx="1825835" cy="497434"/>
              </a:xfrm>
              <a:prstGeom prst="rect">
                <a:avLst/>
              </a:prstGeom>
            </p:spPr>
            <p:txBody>
              <a:bodyPr wrap="square">
                <a:spAutoFit/>
              </a:bodyPr>
              <a:lstStyle/>
              <a:p>
                <a:pPr algn="ctr" fontAlgn="base">
                  <a:spcBef>
                    <a:spcPct val="0"/>
                  </a:spcBef>
                  <a:spcAft>
                    <a:spcPct val="0"/>
                  </a:spcAft>
                </a:pPr>
                <a:r>
                  <a:rPr lang="en-US" altLang="zh-CN" sz="2333" i="1">
                    <a:solidFill>
                      <a:prstClr val="white">
                        <a:lumMod val="65000"/>
                      </a:prstClr>
                    </a:solidFill>
                    <a:latin typeface="Candara" pitchFamily="34" charset="0"/>
                    <a:ea typeface="Verdana" pitchFamily="34" charset="0"/>
                    <a:cs typeface="Verdana" pitchFamily="34" charset="0"/>
                  </a:rPr>
                  <a:t>Network</a:t>
                </a:r>
                <a:endParaRPr lang="zh-CN" altLang="en-US" sz="2000" i="1">
                  <a:solidFill>
                    <a:prstClr val="white">
                      <a:lumMod val="65000"/>
                    </a:prstClr>
                  </a:solidFill>
                  <a:latin typeface="Candara" pitchFamily="34" charset="0"/>
                  <a:ea typeface="ＭＳ Ｐゴシック" charset="-128"/>
                </a:endParaRPr>
              </a:p>
            </p:txBody>
          </p:sp>
        </p:grpSp>
        <p:sp>
          <p:nvSpPr>
            <p:cNvPr id="8" name="Rounded Rectangle 9">
              <a:extLst>
                <a:ext uri="{FF2B5EF4-FFF2-40B4-BE49-F238E27FC236}">
                  <a16:creationId xmlns:a16="http://schemas.microsoft.com/office/drawing/2014/main" id="{057662B6-3025-5C4F-B02C-4225EA0D23E1}"/>
                </a:ext>
              </a:extLst>
            </p:cNvPr>
            <p:cNvSpPr/>
            <p:nvPr/>
          </p:nvSpPr>
          <p:spPr>
            <a:xfrm>
              <a:off x="5156082" y="573312"/>
              <a:ext cx="1260000" cy="420001"/>
            </a:xfrm>
            <a:prstGeom prst="roundRect">
              <a:avLst/>
            </a:prstGeom>
            <a:solidFill>
              <a:srgbClr val="FF0066"/>
            </a:solidFill>
            <a:ln w="1270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bIns="0" rtlCol="0" anchor="ctr"/>
            <a:lstStyle/>
            <a:p>
              <a:pPr algn="ctr" fontAlgn="base">
                <a:lnSpc>
                  <a:spcPct val="80000"/>
                </a:lnSpc>
                <a:spcBef>
                  <a:spcPct val="0"/>
                </a:spcBef>
                <a:spcAft>
                  <a:spcPct val="0"/>
                </a:spcAft>
              </a:pPr>
              <a:r>
                <a:rPr lang="en-US" altLang="zh-CN" sz="2000" b="1">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Server</a:t>
              </a:r>
              <a:endParaRPr lang="zh-CN" altLang="en-US" sz="2000" b="1">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9" name="Rounded Rectangle 9">
              <a:extLst>
                <a:ext uri="{FF2B5EF4-FFF2-40B4-BE49-F238E27FC236}">
                  <a16:creationId xmlns:a16="http://schemas.microsoft.com/office/drawing/2014/main" id="{FB62927E-695E-764E-8C6A-71EAC5CBA961}"/>
                </a:ext>
              </a:extLst>
            </p:cNvPr>
            <p:cNvSpPr/>
            <p:nvPr/>
          </p:nvSpPr>
          <p:spPr>
            <a:xfrm>
              <a:off x="6008156" y="1674160"/>
              <a:ext cx="1260000" cy="420001"/>
            </a:xfrm>
            <a:prstGeom prst="roundRect">
              <a:avLst/>
            </a:prstGeom>
            <a:solidFill>
              <a:srgbClr val="FF0066"/>
            </a:solidFill>
            <a:ln w="1270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bIns="0" rtlCol="0" anchor="ctr"/>
            <a:lstStyle/>
            <a:p>
              <a:pPr algn="ctr" fontAlgn="base">
                <a:lnSpc>
                  <a:spcPct val="80000"/>
                </a:lnSpc>
                <a:spcBef>
                  <a:spcPct val="0"/>
                </a:spcBef>
                <a:spcAft>
                  <a:spcPct val="0"/>
                </a:spcAft>
              </a:pPr>
              <a:r>
                <a:rPr lang="en-US" altLang="zh-CN" sz="2000" b="1">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Server</a:t>
              </a:r>
              <a:endParaRPr lang="zh-CN" altLang="en-US" sz="2000" b="1">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sp>
          <p:nvSpPr>
            <p:cNvPr id="10" name="Rounded Rectangle 9">
              <a:extLst>
                <a:ext uri="{FF2B5EF4-FFF2-40B4-BE49-F238E27FC236}">
                  <a16:creationId xmlns:a16="http://schemas.microsoft.com/office/drawing/2014/main" id="{254665E7-823A-6841-8721-05068E92B43C}"/>
                </a:ext>
              </a:extLst>
            </p:cNvPr>
            <p:cNvSpPr/>
            <p:nvPr/>
          </p:nvSpPr>
          <p:spPr>
            <a:xfrm>
              <a:off x="6998356" y="671348"/>
              <a:ext cx="1260000" cy="420001"/>
            </a:xfrm>
            <a:prstGeom prst="roundRect">
              <a:avLst/>
            </a:prstGeom>
            <a:solidFill>
              <a:srgbClr val="FF0066"/>
            </a:solidFill>
            <a:ln w="12700">
              <a:solidFill>
                <a:schemeClr val="tx1"/>
              </a:solidFill>
            </a:ln>
          </p:spPr>
          <p:style>
            <a:lnRef idx="1">
              <a:schemeClr val="accent3"/>
            </a:lnRef>
            <a:fillRef idx="2">
              <a:schemeClr val="accent3"/>
            </a:fillRef>
            <a:effectRef idx="1">
              <a:schemeClr val="accent3"/>
            </a:effectRef>
            <a:fontRef idx="minor">
              <a:schemeClr val="dk1"/>
            </a:fontRef>
          </p:style>
          <p:txBody>
            <a:bodyPr wrap="none" lIns="0" tIns="30000" rIns="0" bIns="0" rtlCol="0" anchor="ctr"/>
            <a:lstStyle/>
            <a:p>
              <a:pPr algn="ctr" fontAlgn="base">
                <a:lnSpc>
                  <a:spcPct val="80000"/>
                </a:lnSpc>
                <a:spcBef>
                  <a:spcPct val="0"/>
                </a:spcBef>
                <a:spcAft>
                  <a:spcPct val="0"/>
                </a:spcAft>
              </a:pPr>
              <a:r>
                <a:rPr lang="en-US" altLang="zh-CN" sz="2000" b="1">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rPr>
                <a:t>Server</a:t>
              </a:r>
              <a:endParaRPr lang="zh-CN" altLang="en-US" sz="2000" b="1">
                <a:solidFill>
                  <a:prstClr val="white"/>
                </a:solidFill>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grpSp>
      <p:grpSp>
        <p:nvGrpSpPr>
          <p:cNvPr id="18" name="组合 17">
            <a:extLst>
              <a:ext uri="{FF2B5EF4-FFF2-40B4-BE49-F238E27FC236}">
                <a16:creationId xmlns:a16="http://schemas.microsoft.com/office/drawing/2014/main" id="{87C1A3F0-570B-2241-B591-3D009E1B1BF9}"/>
              </a:ext>
            </a:extLst>
          </p:cNvPr>
          <p:cNvGrpSpPr/>
          <p:nvPr/>
        </p:nvGrpSpPr>
        <p:grpSpPr>
          <a:xfrm>
            <a:off x="1703702" y="4441678"/>
            <a:ext cx="1491480" cy="573501"/>
            <a:chOff x="1125960" y="4556364"/>
            <a:chExt cx="1491480" cy="573501"/>
          </a:xfrm>
        </p:grpSpPr>
        <p:sp>
          <p:nvSpPr>
            <p:cNvPr id="13" name="椭圆 12">
              <a:extLst>
                <a:ext uri="{FF2B5EF4-FFF2-40B4-BE49-F238E27FC236}">
                  <a16:creationId xmlns:a16="http://schemas.microsoft.com/office/drawing/2014/main" id="{28811D2B-5966-8F47-BFAD-789682627D77}"/>
                </a:ext>
              </a:extLst>
            </p:cNvPr>
            <p:cNvSpPr/>
            <p:nvPr/>
          </p:nvSpPr>
          <p:spPr>
            <a:xfrm>
              <a:off x="1331640" y="4556364"/>
              <a:ext cx="1080120" cy="573501"/>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5F6F8668-F997-D842-9A74-EC5BBB4E80AB}"/>
                </a:ext>
              </a:extLst>
            </p:cNvPr>
            <p:cNvSpPr txBox="1"/>
            <p:nvPr/>
          </p:nvSpPr>
          <p:spPr>
            <a:xfrm>
              <a:off x="1125960" y="4705414"/>
              <a:ext cx="1491480" cy="317331"/>
            </a:xfrm>
            <a:prstGeom prst="rect">
              <a:avLst/>
            </a:prstGeom>
            <a:noFill/>
          </p:spPr>
          <p:txBody>
            <a:bodyPr wrap="square">
              <a:spAutoFit/>
            </a:bodyPr>
            <a:lstStyle/>
            <a:p>
              <a:pPr algn="ctr" fontAlgn="base">
                <a:lnSpc>
                  <a:spcPct val="80000"/>
                </a:lnSpc>
                <a:spcBef>
                  <a:spcPct val="0"/>
                </a:spcBef>
                <a:spcAft>
                  <a:spcPct val="0"/>
                </a:spcAft>
              </a:pPr>
              <a:r>
                <a:rPr lang="en-US" altLang="zh-CN"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rPr>
                <a:t>Follower</a:t>
              </a:r>
              <a:endParaRPr lang="zh-CN" altLang="en-US"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grpSp>
      <p:grpSp>
        <p:nvGrpSpPr>
          <p:cNvPr id="15" name="组合 14">
            <a:extLst>
              <a:ext uri="{FF2B5EF4-FFF2-40B4-BE49-F238E27FC236}">
                <a16:creationId xmlns:a16="http://schemas.microsoft.com/office/drawing/2014/main" id="{BAF3894E-106B-2E45-BB73-52F43462C1AB}"/>
              </a:ext>
            </a:extLst>
          </p:cNvPr>
          <p:cNvGrpSpPr/>
          <p:nvPr/>
        </p:nvGrpSpPr>
        <p:grpSpPr>
          <a:xfrm>
            <a:off x="3898468" y="4441676"/>
            <a:ext cx="1491480" cy="573501"/>
            <a:chOff x="1125960" y="4556364"/>
            <a:chExt cx="1491480" cy="573501"/>
          </a:xfrm>
        </p:grpSpPr>
        <p:sp>
          <p:nvSpPr>
            <p:cNvPr id="16" name="椭圆 15">
              <a:extLst>
                <a:ext uri="{FF2B5EF4-FFF2-40B4-BE49-F238E27FC236}">
                  <a16:creationId xmlns:a16="http://schemas.microsoft.com/office/drawing/2014/main" id="{37C8AF1F-52BC-924E-B20B-6AD3146024C0}"/>
                </a:ext>
              </a:extLst>
            </p:cNvPr>
            <p:cNvSpPr/>
            <p:nvPr/>
          </p:nvSpPr>
          <p:spPr>
            <a:xfrm>
              <a:off x="1331640" y="4556364"/>
              <a:ext cx="1080120" cy="573501"/>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D62BAA6D-E3E3-EB41-97FC-FBFEE3B07182}"/>
                </a:ext>
              </a:extLst>
            </p:cNvPr>
            <p:cNvSpPr txBox="1"/>
            <p:nvPr/>
          </p:nvSpPr>
          <p:spPr>
            <a:xfrm>
              <a:off x="1125960" y="4705414"/>
              <a:ext cx="1491480" cy="317331"/>
            </a:xfrm>
            <a:prstGeom prst="rect">
              <a:avLst/>
            </a:prstGeom>
            <a:noFill/>
          </p:spPr>
          <p:txBody>
            <a:bodyPr wrap="square">
              <a:spAutoFit/>
            </a:bodyPr>
            <a:lstStyle/>
            <a:p>
              <a:pPr algn="ctr" fontAlgn="base">
                <a:lnSpc>
                  <a:spcPct val="80000"/>
                </a:lnSpc>
                <a:spcBef>
                  <a:spcPct val="0"/>
                </a:spcBef>
                <a:spcAft>
                  <a:spcPct val="0"/>
                </a:spcAft>
              </a:pPr>
              <a:r>
                <a:rPr lang="en-US" altLang="zh-CN"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rPr>
                <a:t>Candidate</a:t>
              </a:r>
              <a:endParaRPr lang="zh-CN" altLang="en-US"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grpSp>
      <p:sp>
        <p:nvSpPr>
          <p:cNvPr id="23" name="文本框 22">
            <a:extLst>
              <a:ext uri="{FF2B5EF4-FFF2-40B4-BE49-F238E27FC236}">
                <a16:creationId xmlns:a16="http://schemas.microsoft.com/office/drawing/2014/main" id="{A080FE9E-725C-0144-B2FC-3270C1945255}"/>
              </a:ext>
            </a:extLst>
          </p:cNvPr>
          <p:cNvSpPr txBox="1"/>
          <p:nvPr/>
        </p:nvSpPr>
        <p:spPr>
          <a:xfrm>
            <a:off x="573753" y="4511124"/>
            <a:ext cx="924269" cy="369332"/>
          </a:xfrm>
          <a:prstGeom prst="rect">
            <a:avLst/>
          </a:prstGeom>
          <a:noFill/>
        </p:spPr>
        <p:txBody>
          <a:bodyPr wrap="square">
            <a:spAutoFit/>
          </a:bodyPr>
          <a:lstStyle/>
          <a:p>
            <a:r>
              <a:rPr lang="en" altLang="zh-CN"/>
              <a:t>Start</a:t>
            </a:r>
            <a:endParaRPr lang="zh-CN" altLang="en-US"/>
          </a:p>
        </p:txBody>
      </p:sp>
      <p:sp>
        <p:nvSpPr>
          <p:cNvPr id="14" name="任意形状 13">
            <a:extLst>
              <a:ext uri="{FF2B5EF4-FFF2-40B4-BE49-F238E27FC236}">
                <a16:creationId xmlns:a16="http://schemas.microsoft.com/office/drawing/2014/main" id="{99D0ABF4-F866-AD4F-B52B-639198D697D7}"/>
              </a:ext>
            </a:extLst>
          </p:cNvPr>
          <p:cNvSpPr/>
          <p:nvPr/>
        </p:nvSpPr>
        <p:spPr>
          <a:xfrm>
            <a:off x="3024054" y="4342796"/>
            <a:ext cx="924025" cy="346810"/>
          </a:xfrm>
          <a:custGeom>
            <a:avLst/>
            <a:gdLst>
              <a:gd name="connsiteX0" fmla="*/ 0 w 924025"/>
              <a:gd name="connsiteY0" fmla="*/ 298684 h 346810"/>
              <a:gd name="connsiteX1" fmla="*/ 317634 w 924025"/>
              <a:gd name="connsiteY1" fmla="*/ 301 h 346810"/>
              <a:gd name="connsiteX2" fmla="*/ 924025 w 924025"/>
              <a:gd name="connsiteY2" fmla="*/ 346810 h 346810"/>
            </a:gdLst>
            <a:ahLst/>
            <a:cxnLst>
              <a:cxn ang="0">
                <a:pos x="connsiteX0" y="connsiteY0"/>
              </a:cxn>
              <a:cxn ang="0">
                <a:pos x="connsiteX1" y="connsiteY1"/>
              </a:cxn>
              <a:cxn ang="0">
                <a:pos x="connsiteX2" y="connsiteY2"/>
              </a:cxn>
            </a:cxnLst>
            <a:rect l="l" t="t" r="r" b="b"/>
            <a:pathLst>
              <a:path w="924025" h="346810">
                <a:moveTo>
                  <a:pt x="0" y="298684"/>
                </a:moveTo>
                <a:cubicBezTo>
                  <a:pt x="81815" y="145482"/>
                  <a:pt x="163630" y="-7720"/>
                  <a:pt x="317634" y="301"/>
                </a:cubicBezTo>
                <a:cubicBezTo>
                  <a:pt x="471638" y="8322"/>
                  <a:pt x="697831" y="177566"/>
                  <a:pt x="924025" y="34681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任意形状 23">
            <a:extLst>
              <a:ext uri="{FF2B5EF4-FFF2-40B4-BE49-F238E27FC236}">
                <a16:creationId xmlns:a16="http://schemas.microsoft.com/office/drawing/2014/main" id="{E30B2A44-7DCE-4F48-8B88-6A44DF5B9F82}"/>
              </a:ext>
            </a:extLst>
          </p:cNvPr>
          <p:cNvSpPr/>
          <p:nvPr/>
        </p:nvSpPr>
        <p:spPr>
          <a:xfrm>
            <a:off x="1317057" y="4281337"/>
            <a:ext cx="686911" cy="304355"/>
          </a:xfrm>
          <a:custGeom>
            <a:avLst/>
            <a:gdLst>
              <a:gd name="connsiteX0" fmla="*/ 0 w 924025"/>
              <a:gd name="connsiteY0" fmla="*/ 298684 h 346810"/>
              <a:gd name="connsiteX1" fmla="*/ 317634 w 924025"/>
              <a:gd name="connsiteY1" fmla="*/ 301 h 346810"/>
              <a:gd name="connsiteX2" fmla="*/ 924025 w 924025"/>
              <a:gd name="connsiteY2" fmla="*/ 346810 h 346810"/>
            </a:gdLst>
            <a:ahLst/>
            <a:cxnLst>
              <a:cxn ang="0">
                <a:pos x="connsiteX0" y="connsiteY0"/>
              </a:cxn>
              <a:cxn ang="0">
                <a:pos x="connsiteX1" y="connsiteY1"/>
              </a:cxn>
              <a:cxn ang="0">
                <a:pos x="connsiteX2" y="connsiteY2"/>
              </a:cxn>
            </a:cxnLst>
            <a:rect l="l" t="t" r="r" b="b"/>
            <a:pathLst>
              <a:path w="924025" h="346810">
                <a:moveTo>
                  <a:pt x="0" y="298684"/>
                </a:moveTo>
                <a:cubicBezTo>
                  <a:pt x="81815" y="145482"/>
                  <a:pt x="163630" y="-7720"/>
                  <a:pt x="317634" y="301"/>
                </a:cubicBezTo>
                <a:cubicBezTo>
                  <a:pt x="471638" y="8322"/>
                  <a:pt x="697831" y="177566"/>
                  <a:pt x="924025" y="34681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文本框 25">
            <a:extLst>
              <a:ext uri="{FF2B5EF4-FFF2-40B4-BE49-F238E27FC236}">
                <a16:creationId xmlns:a16="http://schemas.microsoft.com/office/drawing/2014/main" id="{E2CA3B11-ECF8-9948-A551-8FAFAA4554CC}"/>
              </a:ext>
            </a:extLst>
          </p:cNvPr>
          <p:cNvSpPr txBox="1"/>
          <p:nvPr/>
        </p:nvSpPr>
        <p:spPr>
          <a:xfrm>
            <a:off x="2852548" y="4081420"/>
            <a:ext cx="4663440" cy="338554"/>
          </a:xfrm>
          <a:prstGeom prst="rect">
            <a:avLst/>
          </a:prstGeom>
          <a:solidFill>
            <a:schemeClr val="bg1"/>
          </a:solidFill>
        </p:spPr>
        <p:txBody>
          <a:bodyPr wrap="square">
            <a:spAutoFit/>
          </a:bodyPr>
          <a:lstStyle/>
          <a:p>
            <a:r>
              <a:rPr lang="en" altLang="zh-CN" sz="1600"/>
              <a:t>Timeout</a:t>
            </a:r>
            <a:r>
              <a:rPr lang="en-US" altLang="zh-CN" sz="1600"/>
              <a:t>, start election</a:t>
            </a:r>
            <a:endParaRPr lang="zh-CN" altLang="en-US" sz="1600"/>
          </a:p>
        </p:txBody>
      </p:sp>
      <p:sp>
        <p:nvSpPr>
          <p:cNvPr id="27" name="任意形状 26">
            <a:extLst>
              <a:ext uri="{FF2B5EF4-FFF2-40B4-BE49-F238E27FC236}">
                <a16:creationId xmlns:a16="http://schemas.microsoft.com/office/drawing/2014/main" id="{397EC25E-9CBB-FA49-91AE-4E22A8FD784B}"/>
              </a:ext>
            </a:extLst>
          </p:cNvPr>
          <p:cNvSpPr/>
          <p:nvPr/>
        </p:nvSpPr>
        <p:spPr>
          <a:xfrm>
            <a:off x="5256860" y="4337719"/>
            <a:ext cx="924025" cy="346810"/>
          </a:xfrm>
          <a:custGeom>
            <a:avLst/>
            <a:gdLst>
              <a:gd name="connsiteX0" fmla="*/ 0 w 924025"/>
              <a:gd name="connsiteY0" fmla="*/ 298684 h 346810"/>
              <a:gd name="connsiteX1" fmla="*/ 317634 w 924025"/>
              <a:gd name="connsiteY1" fmla="*/ 301 h 346810"/>
              <a:gd name="connsiteX2" fmla="*/ 924025 w 924025"/>
              <a:gd name="connsiteY2" fmla="*/ 346810 h 346810"/>
            </a:gdLst>
            <a:ahLst/>
            <a:cxnLst>
              <a:cxn ang="0">
                <a:pos x="connsiteX0" y="connsiteY0"/>
              </a:cxn>
              <a:cxn ang="0">
                <a:pos x="connsiteX1" y="connsiteY1"/>
              </a:cxn>
              <a:cxn ang="0">
                <a:pos x="connsiteX2" y="connsiteY2"/>
              </a:cxn>
            </a:cxnLst>
            <a:rect l="l" t="t" r="r" b="b"/>
            <a:pathLst>
              <a:path w="924025" h="346810">
                <a:moveTo>
                  <a:pt x="0" y="298684"/>
                </a:moveTo>
                <a:cubicBezTo>
                  <a:pt x="81815" y="145482"/>
                  <a:pt x="163630" y="-7720"/>
                  <a:pt x="317634" y="301"/>
                </a:cubicBezTo>
                <a:cubicBezTo>
                  <a:pt x="471638" y="8322"/>
                  <a:pt x="697831" y="177566"/>
                  <a:pt x="924025" y="34681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1853B05D-FD44-BB46-BC5D-56282B3C4B0A}"/>
              </a:ext>
            </a:extLst>
          </p:cNvPr>
          <p:cNvSpPr txBox="1"/>
          <p:nvPr/>
        </p:nvSpPr>
        <p:spPr>
          <a:xfrm>
            <a:off x="5297034" y="4145052"/>
            <a:ext cx="4663440" cy="338554"/>
          </a:xfrm>
          <a:prstGeom prst="rect">
            <a:avLst/>
          </a:prstGeom>
          <a:solidFill>
            <a:schemeClr val="bg1"/>
          </a:solidFill>
        </p:spPr>
        <p:txBody>
          <a:bodyPr wrap="square">
            <a:spAutoFit/>
          </a:bodyPr>
          <a:lstStyle/>
          <a:p>
            <a:r>
              <a:rPr lang="en-US" altLang="zh-CN" sz="1600"/>
              <a:t>Receive acks from majority of servers</a:t>
            </a:r>
            <a:endParaRPr lang="zh-CN" altLang="en-US" sz="1600"/>
          </a:p>
        </p:txBody>
      </p:sp>
      <p:grpSp>
        <p:nvGrpSpPr>
          <p:cNvPr id="20" name="组合 19">
            <a:extLst>
              <a:ext uri="{FF2B5EF4-FFF2-40B4-BE49-F238E27FC236}">
                <a16:creationId xmlns:a16="http://schemas.microsoft.com/office/drawing/2014/main" id="{BDA1E199-2CA2-C14F-A63A-A9401AF94F02}"/>
              </a:ext>
            </a:extLst>
          </p:cNvPr>
          <p:cNvGrpSpPr/>
          <p:nvPr/>
        </p:nvGrpSpPr>
        <p:grpSpPr>
          <a:xfrm>
            <a:off x="6032848" y="4441676"/>
            <a:ext cx="1491480" cy="573501"/>
            <a:chOff x="1125960" y="4556364"/>
            <a:chExt cx="1491480" cy="573501"/>
          </a:xfrm>
        </p:grpSpPr>
        <p:sp>
          <p:nvSpPr>
            <p:cNvPr id="21" name="椭圆 20">
              <a:extLst>
                <a:ext uri="{FF2B5EF4-FFF2-40B4-BE49-F238E27FC236}">
                  <a16:creationId xmlns:a16="http://schemas.microsoft.com/office/drawing/2014/main" id="{1552BB60-2107-B54C-92D1-F5A38193E66D}"/>
                </a:ext>
              </a:extLst>
            </p:cNvPr>
            <p:cNvSpPr/>
            <p:nvPr/>
          </p:nvSpPr>
          <p:spPr>
            <a:xfrm>
              <a:off x="1331640" y="4556364"/>
              <a:ext cx="1080120" cy="573501"/>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63189D85-1740-A848-99A6-35BBE3005589}"/>
                </a:ext>
              </a:extLst>
            </p:cNvPr>
            <p:cNvSpPr txBox="1"/>
            <p:nvPr/>
          </p:nvSpPr>
          <p:spPr>
            <a:xfrm>
              <a:off x="1125960" y="4705414"/>
              <a:ext cx="1491480" cy="317331"/>
            </a:xfrm>
            <a:prstGeom prst="rect">
              <a:avLst/>
            </a:prstGeom>
            <a:noFill/>
          </p:spPr>
          <p:txBody>
            <a:bodyPr wrap="square">
              <a:spAutoFit/>
            </a:bodyPr>
            <a:lstStyle/>
            <a:p>
              <a:pPr algn="ctr" fontAlgn="base">
                <a:lnSpc>
                  <a:spcPct val="80000"/>
                </a:lnSpc>
                <a:spcBef>
                  <a:spcPct val="0"/>
                </a:spcBef>
                <a:spcAft>
                  <a:spcPct val="0"/>
                </a:spcAft>
              </a:pPr>
              <a:r>
                <a:rPr lang="en-US" altLang="zh-CN"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rPr>
                <a:t>Leader</a:t>
              </a:r>
              <a:endParaRPr lang="zh-CN" altLang="en-US"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endParaRPr>
            </a:p>
          </p:txBody>
        </p:sp>
      </p:grpSp>
      <p:sp>
        <p:nvSpPr>
          <p:cNvPr id="29" name="任意形状 28">
            <a:extLst>
              <a:ext uri="{FF2B5EF4-FFF2-40B4-BE49-F238E27FC236}">
                <a16:creationId xmlns:a16="http://schemas.microsoft.com/office/drawing/2014/main" id="{D3C2A0FD-BD79-6D46-9AD7-F8C46578EA19}"/>
              </a:ext>
            </a:extLst>
          </p:cNvPr>
          <p:cNvSpPr/>
          <p:nvPr/>
        </p:nvSpPr>
        <p:spPr>
          <a:xfrm>
            <a:off x="2935111" y="5000978"/>
            <a:ext cx="3533422" cy="372547"/>
          </a:xfrm>
          <a:custGeom>
            <a:avLst/>
            <a:gdLst>
              <a:gd name="connsiteX0" fmla="*/ 3533422 w 3533422"/>
              <a:gd name="connsiteY0" fmla="*/ 11289 h 372547"/>
              <a:gd name="connsiteX1" fmla="*/ 2111022 w 3533422"/>
              <a:gd name="connsiteY1" fmla="*/ 372533 h 372547"/>
              <a:gd name="connsiteX2" fmla="*/ 0 w 3533422"/>
              <a:gd name="connsiteY2" fmla="*/ 0 h 372547"/>
            </a:gdLst>
            <a:ahLst/>
            <a:cxnLst>
              <a:cxn ang="0">
                <a:pos x="connsiteX0" y="connsiteY0"/>
              </a:cxn>
              <a:cxn ang="0">
                <a:pos x="connsiteX1" y="connsiteY1"/>
              </a:cxn>
              <a:cxn ang="0">
                <a:pos x="connsiteX2" y="connsiteY2"/>
              </a:cxn>
            </a:cxnLst>
            <a:rect l="l" t="t" r="r" b="b"/>
            <a:pathLst>
              <a:path w="3533422" h="372547">
                <a:moveTo>
                  <a:pt x="3533422" y="11289"/>
                </a:moveTo>
                <a:cubicBezTo>
                  <a:pt x="3116674" y="192852"/>
                  <a:pt x="2699926" y="374415"/>
                  <a:pt x="2111022" y="372533"/>
                </a:cubicBezTo>
                <a:cubicBezTo>
                  <a:pt x="1522118" y="370652"/>
                  <a:pt x="761059" y="185326"/>
                  <a:pt x="0" y="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9372A6B-5757-3B48-A30C-C4D80C6BDECA}"/>
              </a:ext>
            </a:extLst>
          </p:cNvPr>
          <p:cNvSpPr txBox="1"/>
          <p:nvPr/>
        </p:nvSpPr>
        <p:spPr>
          <a:xfrm>
            <a:off x="4616178" y="5278983"/>
            <a:ext cx="3120214" cy="338554"/>
          </a:xfrm>
          <a:prstGeom prst="rect">
            <a:avLst/>
          </a:prstGeom>
          <a:solidFill>
            <a:schemeClr val="bg1"/>
          </a:solidFill>
        </p:spPr>
        <p:txBody>
          <a:bodyPr wrap="square">
            <a:spAutoFit/>
          </a:bodyPr>
          <a:lstStyle/>
          <a:p>
            <a:r>
              <a:rPr lang="en-US" altLang="zh-CN" sz="1600"/>
              <a:t>Discover server w/ high term </a:t>
            </a:r>
            <a:endParaRPr lang="zh-CN" altLang="en-US" sz="1600"/>
          </a:p>
        </p:txBody>
      </p:sp>
      <p:sp>
        <p:nvSpPr>
          <p:cNvPr id="11" name="任意形状 10">
            <a:extLst>
              <a:ext uri="{FF2B5EF4-FFF2-40B4-BE49-F238E27FC236}">
                <a16:creationId xmlns:a16="http://schemas.microsoft.com/office/drawing/2014/main" id="{A729A380-3273-BC4E-98D5-87744DB42D6E}"/>
              </a:ext>
            </a:extLst>
          </p:cNvPr>
          <p:cNvSpPr/>
          <p:nvPr/>
        </p:nvSpPr>
        <p:spPr>
          <a:xfrm>
            <a:off x="1656095" y="4971393"/>
            <a:ext cx="2548043" cy="575729"/>
          </a:xfrm>
          <a:custGeom>
            <a:avLst/>
            <a:gdLst>
              <a:gd name="connsiteX0" fmla="*/ 2548043 w 2548043"/>
              <a:gd name="connsiteY0" fmla="*/ 84083 h 575729"/>
              <a:gd name="connsiteX1" fmla="*/ 1518029 w 2548043"/>
              <a:gd name="connsiteY1" fmla="*/ 504497 h 575729"/>
              <a:gd name="connsiteX2" fmla="*/ 78112 w 2548043"/>
              <a:gd name="connsiteY2" fmla="*/ 525517 h 575729"/>
              <a:gd name="connsiteX3" fmla="*/ 319850 w 2548043"/>
              <a:gd name="connsiteY3" fmla="*/ 0 h 575729"/>
            </a:gdLst>
            <a:ahLst/>
            <a:cxnLst>
              <a:cxn ang="0">
                <a:pos x="connsiteX0" y="connsiteY0"/>
              </a:cxn>
              <a:cxn ang="0">
                <a:pos x="connsiteX1" y="connsiteY1"/>
              </a:cxn>
              <a:cxn ang="0">
                <a:pos x="connsiteX2" y="connsiteY2"/>
              </a:cxn>
              <a:cxn ang="0">
                <a:pos x="connsiteX3" y="connsiteY3"/>
              </a:cxn>
            </a:cxnLst>
            <a:rect l="l" t="t" r="r" b="b"/>
            <a:pathLst>
              <a:path w="2548043" h="575729">
                <a:moveTo>
                  <a:pt x="2548043" y="84083"/>
                </a:moveTo>
                <a:cubicBezTo>
                  <a:pt x="2238863" y="257504"/>
                  <a:pt x="1929684" y="430925"/>
                  <a:pt x="1518029" y="504497"/>
                </a:cubicBezTo>
                <a:cubicBezTo>
                  <a:pt x="1106374" y="578069"/>
                  <a:pt x="277809" y="609600"/>
                  <a:pt x="78112" y="525517"/>
                </a:cubicBezTo>
                <a:cubicBezTo>
                  <a:pt x="-121585" y="441434"/>
                  <a:pt x="99132" y="220717"/>
                  <a:pt x="319850" y="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文本框 30">
            <a:extLst>
              <a:ext uri="{FF2B5EF4-FFF2-40B4-BE49-F238E27FC236}">
                <a16:creationId xmlns:a16="http://schemas.microsoft.com/office/drawing/2014/main" id="{59469347-072F-6C46-9CC4-E43D5E6AE493}"/>
              </a:ext>
            </a:extLst>
          </p:cNvPr>
          <p:cNvSpPr txBox="1"/>
          <p:nvPr/>
        </p:nvSpPr>
        <p:spPr>
          <a:xfrm>
            <a:off x="138906" y="5178168"/>
            <a:ext cx="2622339" cy="584775"/>
          </a:xfrm>
          <a:prstGeom prst="rect">
            <a:avLst/>
          </a:prstGeom>
          <a:noFill/>
        </p:spPr>
        <p:txBody>
          <a:bodyPr wrap="square">
            <a:spAutoFit/>
          </a:bodyPr>
          <a:lstStyle/>
          <a:p>
            <a:r>
              <a:rPr lang="en-US" altLang="zh-CN" sz="1600"/>
              <a:t>Discover current</a:t>
            </a:r>
            <a:r>
              <a:rPr lang="zh-CN" altLang="en-US" sz="1600"/>
              <a:t> </a:t>
            </a:r>
            <a:r>
              <a:rPr lang="en-US" altLang="zh-CN" sz="1600"/>
              <a:t>server or  </a:t>
            </a:r>
          </a:p>
          <a:p>
            <a:r>
              <a:rPr lang="en-US" altLang="zh-CN" sz="1600"/>
              <a:t>w/ high term </a:t>
            </a:r>
            <a:endParaRPr lang="zh-CN" altLang="en-US" sz="1600"/>
          </a:p>
        </p:txBody>
      </p:sp>
      <p:grpSp>
        <p:nvGrpSpPr>
          <p:cNvPr id="32" name="组合 31">
            <a:extLst>
              <a:ext uri="{FF2B5EF4-FFF2-40B4-BE49-F238E27FC236}">
                <a16:creationId xmlns:a16="http://schemas.microsoft.com/office/drawing/2014/main" id="{56D41E11-496F-C04F-8194-B5FD8012A4D5}"/>
              </a:ext>
            </a:extLst>
          </p:cNvPr>
          <p:cNvGrpSpPr/>
          <p:nvPr/>
        </p:nvGrpSpPr>
        <p:grpSpPr>
          <a:xfrm>
            <a:off x="6367272" y="2366525"/>
            <a:ext cx="2686291" cy="747309"/>
            <a:chOff x="911200" y="1040360"/>
            <a:chExt cx="2686291" cy="747309"/>
          </a:xfrm>
        </p:grpSpPr>
        <p:sp>
          <p:nvSpPr>
            <p:cNvPr id="33" name="矩形 32">
              <a:extLst>
                <a:ext uri="{FF2B5EF4-FFF2-40B4-BE49-F238E27FC236}">
                  <a16:creationId xmlns:a16="http://schemas.microsoft.com/office/drawing/2014/main" id="{150C32F9-07AE-6B4E-9981-E5C3D07BE736}"/>
                </a:ext>
              </a:extLst>
            </p:cNvPr>
            <p:cNvSpPr/>
            <p:nvPr/>
          </p:nvSpPr>
          <p:spPr>
            <a:xfrm>
              <a:off x="912507" y="1040360"/>
              <a:ext cx="2684984" cy="747309"/>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33">
              <a:extLst>
                <a:ext uri="{FF2B5EF4-FFF2-40B4-BE49-F238E27FC236}">
                  <a16:creationId xmlns:a16="http://schemas.microsoft.com/office/drawing/2014/main" id="{07B559B3-3611-CE47-9E24-6FDC220837E4}"/>
                </a:ext>
              </a:extLst>
            </p:cNvPr>
            <p:cNvSpPr/>
            <p:nvPr/>
          </p:nvSpPr>
          <p:spPr>
            <a:xfrm>
              <a:off x="911200" y="1092301"/>
              <a:ext cx="2595582" cy="646331"/>
            </a:xfrm>
            <a:prstGeom prst="rect">
              <a:avLst/>
            </a:prstGeom>
          </p:spPr>
          <p:txBody>
            <a:bodyPr wrap="none">
              <a:spAutoFit/>
            </a:bodyPr>
            <a:lstStyle/>
            <a:p>
              <a:r>
                <a:rPr kumimoji="1" lang="en-US" altLang="zh-CN">
                  <a:cs typeface="Consolas" panose="020B0609020204030204" pitchFamily="49" charset="0"/>
                </a:rPr>
                <a:t>Servers communicates </a:t>
              </a:r>
            </a:p>
            <a:p>
              <a:r>
                <a:rPr kumimoji="1" lang="en-US" altLang="zh-CN">
                  <a:cs typeface="Consolas" panose="020B0609020204030204" pitchFamily="49" charset="0"/>
                </a:rPr>
                <a:t>w/ RPCs</a:t>
              </a:r>
              <a:endParaRPr lang="zh-CN" altLang="en-US">
                <a:cs typeface="Consolas" panose="020B0609020204030204" pitchFamily="49" charset="0"/>
              </a:endParaRPr>
            </a:p>
          </p:txBody>
        </p:sp>
      </p:grpSp>
    </p:spTree>
    <p:extLst>
      <p:ext uri="{BB962C8B-B14F-4D97-AF65-F5344CB8AC3E}">
        <p14:creationId xmlns:p14="http://schemas.microsoft.com/office/powerpoint/2010/main" val="3387855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示, 日程表&#10;&#10;描述已自动生成">
            <a:extLst>
              <a:ext uri="{FF2B5EF4-FFF2-40B4-BE49-F238E27FC236}">
                <a16:creationId xmlns:a16="http://schemas.microsoft.com/office/drawing/2014/main" id="{98BECD81-F6DC-304C-BEEB-4E00A110C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9991" y="96701"/>
            <a:ext cx="4528592" cy="1164771"/>
          </a:xfrm>
          <a:prstGeom prst="rect">
            <a:avLst/>
          </a:prstGeom>
        </p:spPr>
      </p:pic>
      <p:sp>
        <p:nvSpPr>
          <p:cNvPr id="2" name="标题 1">
            <a:extLst>
              <a:ext uri="{FF2B5EF4-FFF2-40B4-BE49-F238E27FC236}">
                <a16:creationId xmlns:a16="http://schemas.microsoft.com/office/drawing/2014/main" id="{95BE0348-88A7-374B-980F-1188C84D6FA2}"/>
              </a:ext>
            </a:extLst>
          </p:cNvPr>
          <p:cNvSpPr>
            <a:spLocks noGrp="1"/>
          </p:cNvSpPr>
          <p:nvPr>
            <p:ph type="title"/>
          </p:nvPr>
        </p:nvSpPr>
        <p:spPr/>
        <p:txBody>
          <a:bodyPr/>
          <a:lstStyle/>
          <a:p>
            <a:r>
              <a:rPr lang="en" altLang="zh-CN" dirty="0"/>
              <a:t>Leader election</a:t>
            </a:r>
            <a:endParaRPr kumimoji="1" lang="zh-CN" altLang="en-US" dirty="0"/>
          </a:p>
        </p:txBody>
      </p:sp>
      <p:sp>
        <p:nvSpPr>
          <p:cNvPr id="3" name="内容占位符 2">
            <a:extLst>
              <a:ext uri="{FF2B5EF4-FFF2-40B4-BE49-F238E27FC236}">
                <a16:creationId xmlns:a16="http://schemas.microsoft.com/office/drawing/2014/main" id="{F2BBCB27-3074-C745-A6E3-112358CEFA74}"/>
              </a:ext>
            </a:extLst>
          </p:cNvPr>
          <p:cNvSpPr>
            <a:spLocks noGrp="1"/>
          </p:cNvSpPr>
          <p:nvPr>
            <p:ph idx="1"/>
          </p:nvPr>
        </p:nvSpPr>
        <p:spPr>
          <a:xfrm>
            <a:off x="302839" y="1129308"/>
            <a:ext cx="8625743" cy="3771636"/>
          </a:xfrm>
        </p:spPr>
        <p:txBody>
          <a:bodyPr/>
          <a:lstStyle/>
          <a:p>
            <a:pPr marL="342900" indent="-342900">
              <a:buAutoNum type="arabicPeriod"/>
            </a:pPr>
            <a:r>
              <a:rPr kumimoji="1" lang="en-US" altLang="zh-CN" b="0"/>
              <a:t>Change its</a:t>
            </a:r>
            <a:r>
              <a:rPr kumimoji="1" lang="zh-CN" altLang="en-US" b="0"/>
              <a:t> </a:t>
            </a:r>
            <a:r>
              <a:rPr kumimoji="1" lang="en-US" altLang="zh-CN" b="0"/>
              <a:t>state to the candidate state </a:t>
            </a:r>
          </a:p>
          <a:p>
            <a:pPr marL="342900" indent="-342900">
              <a:buAutoNum type="arabicPeriod"/>
            </a:pPr>
            <a:r>
              <a:rPr kumimoji="1" lang="en" altLang="zh-CN" b="0"/>
              <a:t>Increment current term </a:t>
            </a:r>
          </a:p>
          <a:p>
            <a:pPr marL="342900" indent="-342900">
              <a:buAutoNum type="arabicPeriod"/>
            </a:pPr>
            <a:r>
              <a:rPr kumimoji="1" lang="en" altLang="zh-CN" b="0"/>
              <a:t>Vote for </a:t>
            </a:r>
            <a:r>
              <a:rPr kumimoji="1" lang="en-US" altLang="zh-CN" b="0"/>
              <a:t>it</a:t>
            </a:r>
            <a:r>
              <a:rPr kumimoji="1" lang="en" altLang="zh-CN" b="0"/>
              <a:t>self </a:t>
            </a:r>
          </a:p>
          <a:p>
            <a:pPr lvl="1" indent="0">
              <a:buNone/>
            </a:pPr>
            <a:r>
              <a:rPr lang="en" altLang="zh-CN"/>
              <a:t>Send </a:t>
            </a:r>
            <a:r>
              <a:rPr lang="en" altLang="zh-CN" b="1" err="1">
                <a:solidFill>
                  <a:srgbClr val="C00000"/>
                </a:solidFill>
                <a:latin typeface="Consolas" panose="020B0609020204030204" pitchFamily="49" charset="0"/>
                <a:cs typeface="Consolas" panose="020B0609020204030204" pitchFamily="49" charset="0"/>
              </a:rPr>
              <a:t>RequestVote</a:t>
            </a:r>
            <a:r>
              <a:rPr lang="en" altLang="zh-CN" b="1">
                <a:solidFill>
                  <a:srgbClr val="C00000"/>
                </a:solidFill>
                <a:latin typeface="Consolas" panose="020B0609020204030204" pitchFamily="49" charset="0"/>
                <a:cs typeface="Consolas" panose="020B0609020204030204" pitchFamily="49" charset="0"/>
              </a:rPr>
              <a:t> RPC</a:t>
            </a:r>
            <a:r>
              <a:rPr lang="en" altLang="zh-CN"/>
              <a:t>s to all other servers, retry until either </a:t>
            </a:r>
          </a:p>
          <a:p>
            <a:pPr marL="1600200" lvl="2" indent="-457200">
              <a:buFont typeface="+mj-ea"/>
              <a:buAutoNum type="circleNumDbPlain"/>
            </a:pPr>
            <a:r>
              <a:rPr lang="en" altLang="zh-CN" sz="1800"/>
              <a:t>Receive votes from majority of servers </a:t>
            </a:r>
            <a:r>
              <a:rPr lang="en-US" altLang="zh-CN" sz="1800"/>
              <a:t>➔ Become</a:t>
            </a:r>
            <a:r>
              <a:rPr lang="zh-CN" altLang="en-US" sz="1800"/>
              <a:t> </a:t>
            </a:r>
            <a:r>
              <a:rPr lang="en-US" altLang="zh-CN" sz="1800"/>
              <a:t>the leader!</a:t>
            </a:r>
          </a:p>
          <a:p>
            <a:pPr marL="1600200" lvl="2" indent="-457200">
              <a:buFont typeface="+mj-ea"/>
              <a:buAutoNum type="circleNumDbPlain"/>
            </a:pPr>
            <a:r>
              <a:rPr lang="en-US" altLang="zh-CN" sz="1800"/>
              <a:t>Receiver RPC from a valid leader  ➔ Return to the follower </a:t>
            </a:r>
          </a:p>
          <a:p>
            <a:pPr lvl="2" indent="0">
              <a:buNone/>
            </a:pPr>
            <a:endParaRPr lang="en" altLang="zh-CN" sz="1800"/>
          </a:p>
          <a:p>
            <a:pPr marL="1600200" lvl="2" indent="-457200">
              <a:buFont typeface="+mj-ea"/>
              <a:buAutoNum type="circleNumDbPlain"/>
            </a:pPr>
            <a:endParaRPr kumimoji="1" lang="zh-CN" altLang="en-US" b="0"/>
          </a:p>
        </p:txBody>
      </p:sp>
      <p:sp>
        <p:nvSpPr>
          <p:cNvPr id="4" name="灯片编号占位符 3">
            <a:extLst>
              <a:ext uri="{FF2B5EF4-FFF2-40B4-BE49-F238E27FC236}">
                <a16:creationId xmlns:a16="http://schemas.microsoft.com/office/drawing/2014/main" id="{3917A775-AE91-0F4E-AF7D-7A9415AA3671}"/>
              </a:ext>
            </a:extLst>
          </p:cNvPr>
          <p:cNvSpPr>
            <a:spLocks noGrp="1"/>
          </p:cNvSpPr>
          <p:nvPr>
            <p:ph type="sldNum" sz="quarter" idx="12"/>
          </p:nvPr>
        </p:nvSpPr>
        <p:spPr/>
        <p:txBody>
          <a:bodyPr/>
          <a:lstStyle/>
          <a:p>
            <a:fld id="{ADE361C3-C043-4A6E-BDCE-8DA1E7D90A3B}" type="slidenum">
              <a:rPr lang="zh-CN" altLang="en-US" smtClean="0"/>
              <a:pPr/>
              <a:t>9</a:t>
            </a:fld>
            <a:endParaRPr lang="zh-CN" altLang="en-US"/>
          </a:p>
        </p:txBody>
      </p:sp>
      <p:grpSp>
        <p:nvGrpSpPr>
          <p:cNvPr id="6" name="组合 5">
            <a:extLst>
              <a:ext uri="{FF2B5EF4-FFF2-40B4-BE49-F238E27FC236}">
                <a16:creationId xmlns:a16="http://schemas.microsoft.com/office/drawing/2014/main" id="{95CF28BA-E1E4-1244-AFB4-E0B234A0C092}"/>
              </a:ext>
            </a:extLst>
          </p:cNvPr>
          <p:cNvGrpSpPr/>
          <p:nvPr/>
        </p:nvGrpSpPr>
        <p:grpSpPr>
          <a:xfrm>
            <a:off x="1326314" y="3796889"/>
            <a:ext cx="6141141" cy="583586"/>
            <a:chOff x="403124" y="989206"/>
            <a:chExt cx="6141141" cy="583586"/>
          </a:xfrm>
        </p:grpSpPr>
        <p:sp>
          <p:nvSpPr>
            <p:cNvPr id="7" name="矩形 6">
              <a:extLst>
                <a:ext uri="{FF2B5EF4-FFF2-40B4-BE49-F238E27FC236}">
                  <a16:creationId xmlns:a16="http://schemas.microsoft.com/office/drawing/2014/main" id="{6D8E3675-3814-104D-B89C-7547C12CBF3A}"/>
                </a:ext>
              </a:extLst>
            </p:cNvPr>
            <p:cNvSpPr/>
            <p:nvPr/>
          </p:nvSpPr>
          <p:spPr>
            <a:xfrm>
              <a:off x="403124" y="989206"/>
              <a:ext cx="6141141" cy="583586"/>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14237A53-0CAA-BE41-91A2-AF279A3CD9D3}"/>
                </a:ext>
              </a:extLst>
            </p:cNvPr>
            <p:cNvSpPr/>
            <p:nvPr/>
          </p:nvSpPr>
          <p:spPr>
            <a:xfrm>
              <a:off x="1374401" y="1073025"/>
              <a:ext cx="4198585" cy="369332"/>
            </a:xfrm>
            <a:prstGeom prst="rect">
              <a:avLst/>
            </a:prstGeom>
          </p:spPr>
          <p:txBody>
            <a:bodyPr wrap="none">
              <a:spAutoFit/>
            </a:bodyPr>
            <a:lstStyle/>
            <a:p>
              <a:r>
                <a:rPr kumimoji="1" lang="en-US" altLang="zh-CN" dirty="0">
                  <a:cs typeface="Consolas" panose="020B0609020204030204" pitchFamily="49" charset="0"/>
                </a:rPr>
                <a:t>When an election should be triggered? </a:t>
              </a:r>
              <a:endParaRPr lang="zh-CN" altLang="en-US" dirty="0">
                <a:cs typeface="Consolas" panose="020B0609020204030204" pitchFamily="49" charset="0"/>
              </a:endParaRPr>
            </a:p>
          </p:txBody>
        </p:sp>
      </p:grpSp>
      <p:grpSp>
        <p:nvGrpSpPr>
          <p:cNvPr id="10" name="组合 9">
            <a:extLst>
              <a:ext uri="{FF2B5EF4-FFF2-40B4-BE49-F238E27FC236}">
                <a16:creationId xmlns:a16="http://schemas.microsoft.com/office/drawing/2014/main" id="{54248750-4375-6440-8514-0D5DEF9AE9F1}"/>
              </a:ext>
            </a:extLst>
          </p:cNvPr>
          <p:cNvGrpSpPr/>
          <p:nvPr/>
        </p:nvGrpSpPr>
        <p:grpSpPr>
          <a:xfrm>
            <a:off x="1828119" y="4599104"/>
            <a:ext cx="5545108" cy="583586"/>
            <a:chOff x="882101" y="1040361"/>
            <a:chExt cx="5545108" cy="583586"/>
          </a:xfrm>
        </p:grpSpPr>
        <p:sp>
          <p:nvSpPr>
            <p:cNvPr id="11" name="矩形 10">
              <a:extLst>
                <a:ext uri="{FF2B5EF4-FFF2-40B4-BE49-F238E27FC236}">
                  <a16:creationId xmlns:a16="http://schemas.microsoft.com/office/drawing/2014/main" id="{B57344A1-9355-564C-BC5A-667B65671DBD}"/>
                </a:ext>
              </a:extLst>
            </p:cNvPr>
            <p:cNvSpPr/>
            <p:nvPr/>
          </p:nvSpPr>
          <p:spPr>
            <a:xfrm>
              <a:off x="912506" y="1040361"/>
              <a:ext cx="5457357" cy="583586"/>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377815F9-C77B-AE46-AFA9-0F7D4B6A5CDD}"/>
                </a:ext>
              </a:extLst>
            </p:cNvPr>
            <p:cNvSpPr/>
            <p:nvPr/>
          </p:nvSpPr>
          <p:spPr>
            <a:xfrm>
              <a:off x="882101" y="1147488"/>
              <a:ext cx="5545108" cy="369332"/>
            </a:xfrm>
            <a:prstGeom prst="rect">
              <a:avLst/>
            </a:prstGeom>
          </p:spPr>
          <p:txBody>
            <a:bodyPr wrap="none">
              <a:spAutoFit/>
            </a:bodyPr>
            <a:lstStyle/>
            <a:p>
              <a:r>
                <a:rPr kumimoji="1" lang="en-US" altLang="zh-CN" dirty="0">
                  <a:cs typeface="Consolas" panose="020B0609020204030204" pitchFamily="49" charset="0"/>
                </a:rPr>
                <a:t>When can a follower accept the vote of a candidate?</a:t>
              </a:r>
              <a:endParaRPr lang="zh-CN" altLang="en-US" dirty="0">
                <a:cs typeface="Consolas" panose="020B0609020204030204" pitchFamily="49" charset="0"/>
              </a:endParaRPr>
            </a:p>
          </p:txBody>
        </p:sp>
      </p:grpSp>
    </p:spTree>
    <p:extLst>
      <p:ext uri="{BB962C8B-B14F-4D97-AF65-F5344CB8AC3E}">
        <p14:creationId xmlns:p14="http://schemas.microsoft.com/office/powerpoint/2010/main" val="112907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873ECD-B4FF-444C-8580-AE8392BE9BA8}"/>
              </a:ext>
            </a:extLst>
          </p:cNvPr>
          <p:cNvSpPr>
            <a:spLocks noGrp="1"/>
          </p:cNvSpPr>
          <p:nvPr>
            <p:ph type="title"/>
          </p:nvPr>
        </p:nvSpPr>
        <p:spPr/>
        <p:txBody>
          <a:bodyPr/>
          <a:lstStyle/>
          <a:p>
            <a:r>
              <a:rPr kumimoji="1" lang="en-US" altLang="zh-CN" dirty="0"/>
              <a:t>Log replication </a:t>
            </a:r>
            <a:endParaRPr kumimoji="1" lang="zh-CN" altLang="en-US" dirty="0"/>
          </a:p>
        </p:txBody>
      </p:sp>
      <p:sp>
        <p:nvSpPr>
          <p:cNvPr id="3" name="内容占位符 2">
            <a:extLst>
              <a:ext uri="{FF2B5EF4-FFF2-40B4-BE49-F238E27FC236}">
                <a16:creationId xmlns:a16="http://schemas.microsoft.com/office/drawing/2014/main" id="{853E89D5-6E7F-724E-91AF-6CD8453734B6}"/>
              </a:ext>
            </a:extLst>
          </p:cNvPr>
          <p:cNvSpPr>
            <a:spLocks noGrp="1"/>
          </p:cNvSpPr>
          <p:nvPr>
            <p:ph idx="1"/>
          </p:nvPr>
        </p:nvSpPr>
        <p:spPr>
          <a:xfrm>
            <a:off x="300558" y="2529333"/>
            <a:ext cx="8843442" cy="3071899"/>
          </a:xfrm>
        </p:spPr>
        <p:txBody>
          <a:bodyPr>
            <a:normAutofit/>
          </a:bodyPr>
          <a:lstStyle/>
          <a:p>
            <a:pPr marL="342900" indent="-342900">
              <a:lnSpc>
                <a:spcPct val="100000"/>
              </a:lnSpc>
              <a:buFont typeface="+mj-ea"/>
              <a:buAutoNum type="circleNumDbPlain"/>
            </a:pPr>
            <a:r>
              <a:rPr kumimoji="1" lang="en-US" altLang="zh-CN" b="0" dirty="0"/>
              <a:t>Send command to the leader </a:t>
            </a:r>
          </a:p>
          <a:p>
            <a:pPr marL="342900" indent="-342900">
              <a:lnSpc>
                <a:spcPct val="100000"/>
              </a:lnSpc>
              <a:buFont typeface="+mj-ea"/>
              <a:buAutoNum type="circleNumDbPlain"/>
            </a:pPr>
            <a:r>
              <a:rPr kumimoji="1" lang="en" altLang="zh-CN" b="0" dirty="0"/>
              <a:t>Leader appends command to its log</a:t>
            </a:r>
          </a:p>
          <a:p>
            <a:pPr marL="342900" indent="-342900">
              <a:lnSpc>
                <a:spcPct val="100000"/>
              </a:lnSpc>
              <a:buFont typeface="+mj-ea"/>
              <a:buAutoNum type="circleNumDbPlain"/>
            </a:pPr>
            <a:r>
              <a:rPr kumimoji="1" lang="en" altLang="zh-CN" b="0" dirty="0"/>
              <a:t>Leader sends </a:t>
            </a:r>
            <a:r>
              <a:rPr kumimoji="1" lang="en" altLang="zh-CN" b="0" dirty="0" err="1">
                <a:latin typeface="Consolas" panose="020B0609020204030204" pitchFamily="49" charset="0"/>
                <a:cs typeface="Consolas" panose="020B0609020204030204" pitchFamily="49" charset="0"/>
              </a:rPr>
              <a:t>AppendEntries</a:t>
            </a:r>
            <a:r>
              <a:rPr kumimoji="1" lang="en" altLang="zh-CN" b="0" dirty="0"/>
              <a:t> RPCs to followers</a:t>
            </a:r>
          </a:p>
          <a:p>
            <a:pPr marL="342900" indent="-342900">
              <a:lnSpc>
                <a:spcPct val="100000"/>
              </a:lnSpc>
              <a:buFont typeface="+mj-ea"/>
              <a:buAutoNum type="circleNumDbPlain"/>
            </a:pPr>
            <a:r>
              <a:rPr kumimoji="1" lang="en" altLang="zh-CN" b="0" dirty="0"/>
              <a:t>Once</a:t>
            </a:r>
            <a:r>
              <a:rPr kumimoji="1" lang="zh-CN" altLang="en-US" b="0" dirty="0"/>
              <a:t> </a:t>
            </a:r>
            <a:r>
              <a:rPr kumimoji="1" lang="en-US" altLang="zh-CN" b="0" dirty="0"/>
              <a:t>a</a:t>
            </a:r>
            <a:r>
              <a:rPr kumimoji="1" lang="en" altLang="zh-CN" b="0" dirty="0"/>
              <a:t> new entry</a:t>
            </a:r>
            <a:r>
              <a:rPr kumimoji="1" lang="zh-CN" altLang="en-US" b="0" dirty="0"/>
              <a:t> </a:t>
            </a:r>
            <a:r>
              <a:rPr kumimoji="1" lang="en-US" altLang="zh-CN" b="0" dirty="0"/>
              <a:t>(of</a:t>
            </a:r>
            <a:r>
              <a:rPr kumimoji="1" lang="zh-CN" altLang="en-US" b="0" dirty="0"/>
              <a:t> </a:t>
            </a:r>
            <a:r>
              <a:rPr kumimoji="1" lang="en-US" altLang="zh-CN" b="0" dirty="0"/>
              <a:t>log)</a:t>
            </a:r>
            <a:r>
              <a:rPr kumimoji="1" lang="en" altLang="zh-CN" b="0" dirty="0"/>
              <a:t> </a:t>
            </a:r>
            <a:r>
              <a:rPr kumimoji="1" lang="en" altLang="zh-CN" dirty="0">
                <a:solidFill>
                  <a:srgbClr val="C00000"/>
                </a:solidFill>
              </a:rPr>
              <a:t>committed</a:t>
            </a:r>
            <a:r>
              <a:rPr kumimoji="1" lang="en" altLang="zh-CN" b="0" dirty="0"/>
              <a:t>:</a:t>
            </a:r>
          </a:p>
          <a:p>
            <a:pPr lvl="1" indent="0">
              <a:buNone/>
            </a:pPr>
            <a:r>
              <a:rPr kumimoji="1" lang="en-US" altLang="zh-CN" b="0" dirty="0"/>
              <a:t>Leader passes command to its state machine, returns results to client </a:t>
            </a:r>
          </a:p>
          <a:p>
            <a:pPr lvl="1" indent="0">
              <a:buNone/>
            </a:pPr>
            <a:r>
              <a:rPr kumimoji="1" lang="en-US" altLang="zh-CN" b="0" dirty="0"/>
              <a:t>Notifies followers </a:t>
            </a:r>
            <a:r>
              <a:rPr kumimoji="1" lang="en-US" altLang="zh-CN" dirty="0"/>
              <a:t>of committed entries, </a:t>
            </a:r>
            <a:r>
              <a:rPr kumimoji="1" lang="en" altLang="zh-CN" dirty="0"/>
              <a:t> </a:t>
            </a:r>
            <a:r>
              <a:rPr kumimoji="1" lang="en" altLang="zh-CN" b="0" dirty="0"/>
              <a:t>Follower pass committed commands to their state machines </a:t>
            </a:r>
            <a:endParaRPr kumimoji="1" lang="zh-CN" altLang="en-US" b="0" dirty="0"/>
          </a:p>
        </p:txBody>
      </p:sp>
      <p:sp>
        <p:nvSpPr>
          <p:cNvPr id="4" name="灯片编号占位符 3">
            <a:extLst>
              <a:ext uri="{FF2B5EF4-FFF2-40B4-BE49-F238E27FC236}">
                <a16:creationId xmlns:a16="http://schemas.microsoft.com/office/drawing/2014/main" id="{8E125458-E51D-444F-9C78-0199A1814A7B}"/>
              </a:ext>
            </a:extLst>
          </p:cNvPr>
          <p:cNvSpPr>
            <a:spLocks noGrp="1"/>
          </p:cNvSpPr>
          <p:nvPr>
            <p:ph type="sldNum" sz="quarter" idx="12"/>
          </p:nvPr>
        </p:nvSpPr>
        <p:spPr/>
        <p:txBody>
          <a:bodyPr/>
          <a:lstStyle/>
          <a:p>
            <a:fld id="{ADE361C3-C043-4A6E-BDCE-8DA1E7D90A3B}" type="slidenum">
              <a:rPr lang="zh-CN" altLang="en-US" smtClean="0"/>
              <a:pPr/>
              <a:t>10</a:t>
            </a:fld>
            <a:endParaRPr lang="zh-CN" altLang="en-US"/>
          </a:p>
        </p:txBody>
      </p:sp>
      <p:pic>
        <p:nvPicPr>
          <p:cNvPr id="5" name="图片 4">
            <a:extLst>
              <a:ext uri="{FF2B5EF4-FFF2-40B4-BE49-F238E27FC236}">
                <a16:creationId xmlns:a16="http://schemas.microsoft.com/office/drawing/2014/main" id="{0CAA699B-947D-FF4D-BCD6-00CAF62DCFAD}"/>
              </a:ext>
            </a:extLst>
          </p:cNvPr>
          <p:cNvPicPr>
            <a:picLocks noChangeAspect="1"/>
          </p:cNvPicPr>
          <p:nvPr/>
        </p:nvPicPr>
        <p:blipFill>
          <a:blip r:embed="rId2"/>
          <a:stretch>
            <a:fillRect/>
          </a:stretch>
        </p:blipFill>
        <p:spPr>
          <a:xfrm>
            <a:off x="2029346" y="1212670"/>
            <a:ext cx="883816" cy="883816"/>
          </a:xfrm>
          <a:prstGeom prst="rect">
            <a:avLst/>
          </a:prstGeom>
        </p:spPr>
      </p:pic>
      <p:pic>
        <p:nvPicPr>
          <p:cNvPr id="13" name="图片 12">
            <a:extLst>
              <a:ext uri="{FF2B5EF4-FFF2-40B4-BE49-F238E27FC236}">
                <a16:creationId xmlns:a16="http://schemas.microsoft.com/office/drawing/2014/main" id="{3025C1FA-86C8-8D4C-8A77-F33A605B1C8F}"/>
              </a:ext>
            </a:extLst>
          </p:cNvPr>
          <p:cNvPicPr>
            <a:picLocks noChangeAspect="1"/>
          </p:cNvPicPr>
          <p:nvPr/>
        </p:nvPicPr>
        <p:blipFill>
          <a:blip r:embed="rId3"/>
          <a:stretch>
            <a:fillRect/>
          </a:stretch>
        </p:blipFill>
        <p:spPr>
          <a:xfrm>
            <a:off x="4898692" y="1051445"/>
            <a:ext cx="2664296" cy="1463783"/>
          </a:xfrm>
          <a:prstGeom prst="rect">
            <a:avLst/>
          </a:prstGeom>
        </p:spPr>
      </p:pic>
      <p:sp>
        <p:nvSpPr>
          <p:cNvPr id="16" name="文本框 15">
            <a:extLst>
              <a:ext uri="{FF2B5EF4-FFF2-40B4-BE49-F238E27FC236}">
                <a16:creationId xmlns:a16="http://schemas.microsoft.com/office/drawing/2014/main" id="{CD09DAD7-6AD2-764F-8A9A-ABB6E0B24432}"/>
              </a:ext>
            </a:extLst>
          </p:cNvPr>
          <p:cNvSpPr txBox="1"/>
          <p:nvPr/>
        </p:nvSpPr>
        <p:spPr>
          <a:xfrm>
            <a:off x="2038176" y="2111644"/>
            <a:ext cx="1051855" cy="369332"/>
          </a:xfrm>
          <a:prstGeom prst="rect">
            <a:avLst/>
          </a:prstGeom>
          <a:noFill/>
        </p:spPr>
        <p:txBody>
          <a:bodyPr wrap="square">
            <a:spAutoFit/>
          </a:bodyPr>
          <a:lstStyle/>
          <a:p>
            <a:r>
              <a:rPr lang="en-US" altLang="zh-CN"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rPr>
              <a:t>Client</a:t>
            </a:r>
            <a:endParaRPr lang="zh-CN" altLang="en-US"/>
          </a:p>
        </p:txBody>
      </p:sp>
      <p:sp>
        <p:nvSpPr>
          <p:cNvPr id="17" name="任意形状 16">
            <a:extLst>
              <a:ext uri="{FF2B5EF4-FFF2-40B4-BE49-F238E27FC236}">
                <a16:creationId xmlns:a16="http://schemas.microsoft.com/office/drawing/2014/main" id="{956A5055-C7D3-9643-AA14-3B9CC8D613EB}"/>
              </a:ext>
            </a:extLst>
          </p:cNvPr>
          <p:cNvSpPr/>
          <p:nvPr/>
        </p:nvSpPr>
        <p:spPr>
          <a:xfrm>
            <a:off x="2931090" y="1289717"/>
            <a:ext cx="1866378" cy="1091934"/>
          </a:xfrm>
          <a:custGeom>
            <a:avLst/>
            <a:gdLst>
              <a:gd name="connsiteX0" fmla="*/ 0 w 1866378"/>
              <a:gd name="connsiteY0" fmla="*/ 1027598 h 1091934"/>
              <a:gd name="connsiteX1" fmla="*/ 1002083 w 1866378"/>
              <a:gd name="connsiteY1" fmla="*/ 1002546 h 1091934"/>
              <a:gd name="connsiteX2" fmla="*/ 951978 w 1866378"/>
              <a:gd name="connsiteY2" fmla="*/ 163302 h 1091934"/>
              <a:gd name="connsiteX3" fmla="*/ 1866378 w 1866378"/>
              <a:gd name="connsiteY3" fmla="*/ 464 h 1091934"/>
            </a:gdLst>
            <a:ahLst/>
            <a:cxnLst>
              <a:cxn ang="0">
                <a:pos x="connsiteX0" y="connsiteY0"/>
              </a:cxn>
              <a:cxn ang="0">
                <a:pos x="connsiteX1" y="connsiteY1"/>
              </a:cxn>
              <a:cxn ang="0">
                <a:pos x="connsiteX2" y="connsiteY2"/>
              </a:cxn>
              <a:cxn ang="0">
                <a:pos x="connsiteX3" y="connsiteY3"/>
              </a:cxn>
            </a:cxnLst>
            <a:rect l="l" t="t" r="r" b="b"/>
            <a:pathLst>
              <a:path w="1866378" h="1091934">
                <a:moveTo>
                  <a:pt x="0" y="1027598"/>
                </a:moveTo>
                <a:cubicBezTo>
                  <a:pt x="421710" y="1087096"/>
                  <a:pt x="843420" y="1146595"/>
                  <a:pt x="1002083" y="1002546"/>
                </a:cubicBezTo>
                <a:cubicBezTo>
                  <a:pt x="1160746" y="858497"/>
                  <a:pt x="807929" y="330316"/>
                  <a:pt x="951978" y="163302"/>
                </a:cubicBezTo>
                <a:cubicBezTo>
                  <a:pt x="1096027" y="-3712"/>
                  <a:pt x="1481202" y="-1624"/>
                  <a:pt x="1866378" y="464"/>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AAC1B166-FF55-4B48-9013-90DE2BBCA105}"/>
              </a:ext>
            </a:extLst>
          </p:cNvPr>
          <p:cNvSpPr txBox="1"/>
          <p:nvPr/>
        </p:nvSpPr>
        <p:spPr>
          <a:xfrm>
            <a:off x="3320881" y="1533622"/>
            <a:ext cx="1346962" cy="369332"/>
          </a:xfrm>
          <a:prstGeom prst="rect">
            <a:avLst/>
          </a:prstGeom>
          <a:solidFill>
            <a:schemeClr val="bg1"/>
          </a:solidFill>
        </p:spPr>
        <p:txBody>
          <a:bodyPr wrap="square">
            <a:spAutoFit/>
          </a:bodyPr>
          <a:lstStyle/>
          <a:p>
            <a:r>
              <a:rPr lang="en-US" altLang="zh-CN" sz="1800" b="1">
                <a:effectLst>
                  <a:outerShdw blurRad="38100" dist="38100" dir="2700000" algn="tl">
                    <a:srgbClr val="000000">
                      <a:alpha val="43137"/>
                    </a:srgbClr>
                  </a:outerShdw>
                </a:effectLst>
                <a:latin typeface="Eras Medium ITC" pitchFamily="34" charset="0"/>
                <a:ea typeface="Verdana" pitchFamily="34" charset="0"/>
                <a:cs typeface="Verdana" pitchFamily="34" charset="0"/>
              </a:rPr>
              <a:t>Command</a:t>
            </a:r>
            <a:endParaRPr lang="zh-CN" altLang="en-US"/>
          </a:p>
        </p:txBody>
      </p:sp>
      <p:grpSp>
        <p:nvGrpSpPr>
          <p:cNvPr id="6" name="组合 5">
            <a:extLst>
              <a:ext uri="{FF2B5EF4-FFF2-40B4-BE49-F238E27FC236}">
                <a16:creationId xmlns:a16="http://schemas.microsoft.com/office/drawing/2014/main" id="{63F3645B-2AD2-71EC-1B5C-B7886B6CE0F9}"/>
              </a:ext>
            </a:extLst>
          </p:cNvPr>
          <p:cNvGrpSpPr/>
          <p:nvPr/>
        </p:nvGrpSpPr>
        <p:grpSpPr>
          <a:xfrm>
            <a:off x="2961495" y="4956812"/>
            <a:ext cx="5737080" cy="583586"/>
            <a:chOff x="912506" y="1040361"/>
            <a:chExt cx="5737080" cy="583586"/>
          </a:xfrm>
        </p:grpSpPr>
        <p:sp>
          <p:nvSpPr>
            <p:cNvPr id="7" name="矩形 6">
              <a:extLst>
                <a:ext uri="{FF2B5EF4-FFF2-40B4-BE49-F238E27FC236}">
                  <a16:creationId xmlns:a16="http://schemas.microsoft.com/office/drawing/2014/main" id="{CABC37BF-D3D2-B821-C152-49E70EB0679E}"/>
                </a:ext>
              </a:extLst>
            </p:cNvPr>
            <p:cNvSpPr/>
            <p:nvPr/>
          </p:nvSpPr>
          <p:spPr>
            <a:xfrm>
              <a:off x="912506" y="1040361"/>
              <a:ext cx="5725305" cy="583586"/>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2CED4EC3-34BA-AA3B-1E32-DA3126A874E6}"/>
                </a:ext>
              </a:extLst>
            </p:cNvPr>
            <p:cNvSpPr/>
            <p:nvPr/>
          </p:nvSpPr>
          <p:spPr>
            <a:xfrm>
              <a:off x="933341" y="1122960"/>
              <a:ext cx="5716245" cy="369332"/>
            </a:xfrm>
            <a:prstGeom prst="rect">
              <a:avLst/>
            </a:prstGeom>
          </p:spPr>
          <p:txBody>
            <a:bodyPr wrap="none">
              <a:spAutoFit/>
            </a:bodyPr>
            <a:lstStyle/>
            <a:p>
              <a:r>
                <a:rPr kumimoji="1" lang="en-US" altLang="zh-CN" dirty="0">
                  <a:cs typeface="Consolas" panose="020B0609020204030204" pitchFamily="49" charset="0"/>
                </a:rPr>
                <a:t>What if the follower’s log is inconsistent w/ the leader?</a:t>
              </a:r>
              <a:endParaRPr lang="zh-CN" altLang="en-US" dirty="0">
                <a:cs typeface="Consolas" panose="020B0609020204030204" pitchFamily="49" charset="0"/>
              </a:endParaRPr>
            </a:p>
          </p:txBody>
        </p:sp>
      </p:grpSp>
    </p:spTree>
    <p:extLst>
      <p:ext uri="{BB962C8B-B14F-4D97-AF65-F5344CB8AC3E}">
        <p14:creationId xmlns:p14="http://schemas.microsoft.com/office/powerpoint/2010/main" val="284031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DECD6F-C843-964B-B1E8-20AE75D42FF4}"/>
              </a:ext>
            </a:extLst>
          </p:cNvPr>
          <p:cNvSpPr>
            <a:spLocks noGrp="1"/>
          </p:cNvSpPr>
          <p:nvPr>
            <p:ph type="title"/>
          </p:nvPr>
        </p:nvSpPr>
        <p:spPr/>
        <p:txBody>
          <a:bodyPr/>
          <a:lstStyle/>
          <a:p>
            <a:r>
              <a:rPr kumimoji="1" lang="en-US" altLang="zh-CN"/>
              <a:t>Safety requirement of the commit entry </a:t>
            </a:r>
            <a:endParaRPr kumimoji="1" lang="zh-CN" altLang="en-US"/>
          </a:p>
        </p:txBody>
      </p:sp>
      <p:sp>
        <p:nvSpPr>
          <p:cNvPr id="3" name="内容占位符 2">
            <a:extLst>
              <a:ext uri="{FF2B5EF4-FFF2-40B4-BE49-F238E27FC236}">
                <a16:creationId xmlns:a16="http://schemas.microsoft.com/office/drawing/2014/main" id="{375C69D5-54DF-8B49-89F4-B14D0CD520B5}"/>
              </a:ext>
            </a:extLst>
          </p:cNvPr>
          <p:cNvSpPr>
            <a:spLocks noGrp="1"/>
          </p:cNvSpPr>
          <p:nvPr>
            <p:ph idx="1"/>
          </p:nvPr>
        </p:nvSpPr>
        <p:spPr>
          <a:xfrm>
            <a:off x="302840" y="1777380"/>
            <a:ext cx="8229600" cy="2956730"/>
          </a:xfrm>
        </p:spPr>
        <p:txBody>
          <a:bodyPr/>
          <a:lstStyle/>
          <a:p>
            <a:r>
              <a:rPr lang="en-US" altLang="zh-CN" dirty="0"/>
              <a:t>Raft safety property:</a:t>
            </a:r>
          </a:p>
          <a:p>
            <a:pPr lvl="1"/>
            <a:r>
              <a:rPr lang="en-US" altLang="zh-CN" dirty="0"/>
              <a:t>If a leader has decided that a log entry is committed, that entry will be present in the logs of all future leaders (no overwritten)</a:t>
            </a:r>
          </a:p>
          <a:p>
            <a:r>
              <a:rPr lang="en-US" altLang="zh-CN" dirty="0"/>
              <a:t>This guarantees the safety requirement</a:t>
            </a:r>
          </a:p>
          <a:p>
            <a:pPr lvl="1"/>
            <a:r>
              <a:rPr lang="en-US" altLang="zh-CN" dirty="0"/>
              <a:t>Leaders never overwrite entries in their logs</a:t>
            </a:r>
          </a:p>
          <a:p>
            <a:pPr lvl="1"/>
            <a:r>
              <a:rPr lang="en-US" altLang="zh-CN" dirty="0"/>
              <a:t>Only entries in the leader’s log can be committed</a:t>
            </a:r>
          </a:p>
          <a:p>
            <a:pPr lvl="1"/>
            <a:r>
              <a:rPr lang="en-US" altLang="zh-CN" dirty="0"/>
              <a:t>Entries must be committed before applying to state machine</a:t>
            </a:r>
          </a:p>
          <a:p>
            <a:pPr lvl="1"/>
            <a:endParaRPr lang="en-US" altLang="zh-CN" dirty="0"/>
          </a:p>
          <a:p>
            <a:endParaRPr kumimoji="1" lang="zh-CN" altLang="en-US" dirty="0"/>
          </a:p>
        </p:txBody>
      </p:sp>
      <p:sp>
        <p:nvSpPr>
          <p:cNvPr id="4" name="灯片编号占位符 3">
            <a:extLst>
              <a:ext uri="{FF2B5EF4-FFF2-40B4-BE49-F238E27FC236}">
                <a16:creationId xmlns:a16="http://schemas.microsoft.com/office/drawing/2014/main" id="{8762D404-9F9E-0942-B848-FA32DD4CE844}"/>
              </a:ext>
            </a:extLst>
          </p:cNvPr>
          <p:cNvSpPr>
            <a:spLocks noGrp="1"/>
          </p:cNvSpPr>
          <p:nvPr>
            <p:ph type="sldNum" sz="quarter" idx="12"/>
          </p:nvPr>
        </p:nvSpPr>
        <p:spPr/>
        <p:txBody>
          <a:bodyPr/>
          <a:lstStyle/>
          <a:p>
            <a:fld id="{ADE361C3-C043-4A6E-BDCE-8DA1E7D90A3B}" type="slidenum">
              <a:rPr lang="zh-CN" altLang="en-US" smtClean="0"/>
              <a:pPr/>
              <a:t>11</a:t>
            </a:fld>
            <a:endParaRPr lang="zh-CN" altLang="en-US"/>
          </a:p>
        </p:txBody>
      </p:sp>
      <p:grpSp>
        <p:nvGrpSpPr>
          <p:cNvPr id="6" name="组合 5">
            <a:extLst>
              <a:ext uri="{FF2B5EF4-FFF2-40B4-BE49-F238E27FC236}">
                <a16:creationId xmlns:a16="http://schemas.microsoft.com/office/drawing/2014/main" id="{4A3C8711-2D5B-2F43-819C-8F7800968DD5}"/>
              </a:ext>
            </a:extLst>
          </p:cNvPr>
          <p:cNvGrpSpPr/>
          <p:nvPr/>
        </p:nvGrpSpPr>
        <p:grpSpPr>
          <a:xfrm>
            <a:off x="380020" y="968943"/>
            <a:ext cx="8075240" cy="975271"/>
            <a:chOff x="911200" y="1040360"/>
            <a:chExt cx="2686291" cy="975271"/>
          </a:xfrm>
        </p:grpSpPr>
        <p:sp>
          <p:nvSpPr>
            <p:cNvPr id="7" name="矩形 6">
              <a:extLst>
                <a:ext uri="{FF2B5EF4-FFF2-40B4-BE49-F238E27FC236}">
                  <a16:creationId xmlns:a16="http://schemas.microsoft.com/office/drawing/2014/main" id="{5664D294-A180-914F-A188-41023DDF7FBE}"/>
                </a:ext>
              </a:extLst>
            </p:cNvPr>
            <p:cNvSpPr/>
            <p:nvPr/>
          </p:nvSpPr>
          <p:spPr>
            <a:xfrm>
              <a:off x="912507" y="1040360"/>
              <a:ext cx="2684984" cy="747309"/>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960B0E7B-1C3A-754A-80B5-3C5B24D5F895}"/>
                </a:ext>
              </a:extLst>
            </p:cNvPr>
            <p:cNvSpPr/>
            <p:nvPr/>
          </p:nvSpPr>
          <p:spPr>
            <a:xfrm>
              <a:off x="911200" y="1092301"/>
              <a:ext cx="2684985" cy="923330"/>
            </a:xfrm>
            <a:prstGeom prst="rect">
              <a:avLst/>
            </a:prstGeom>
          </p:spPr>
          <p:txBody>
            <a:bodyPr wrap="square">
              <a:spAutoFit/>
            </a:bodyPr>
            <a:lstStyle/>
            <a:p>
              <a:r>
                <a:rPr kumimoji="1" lang="en-US" altLang="zh-CN">
                  <a:cs typeface="Consolas" panose="020B0609020204030204" pitchFamily="49" charset="0"/>
                </a:rPr>
                <a:t>Once a log entry has been applied to a state machine, no other state machine must apply a different value for that log entry</a:t>
              </a:r>
            </a:p>
            <a:p>
              <a:r>
                <a:rPr kumimoji="1" lang="en-US" altLang="zh-CN">
                  <a:cs typeface="Consolas" panose="020B0609020204030204" pitchFamily="49" charset="0"/>
                </a:rPr>
                <a:t> </a:t>
              </a:r>
              <a:endParaRPr lang="zh-CN" altLang="en-US">
                <a:cs typeface="Consolas" panose="020B0609020204030204" pitchFamily="49" charset="0"/>
              </a:endParaRPr>
            </a:p>
          </p:txBody>
        </p:sp>
      </p:grpSp>
      <p:pic>
        <p:nvPicPr>
          <p:cNvPr id="9" name="图片 8">
            <a:extLst>
              <a:ext uri="{FF2B5EF4-FFF2-40B4-BE49-F238E27FC236}">
                <a16:creationId xmlns:a16="http://schemas.microsoft.com/office/drawing/2014/main" id="{3E8E8F79-4721-C34F-8342-45248D77D0B6}"/>
              </a:ext>
            </a:extLst>
          </p:cNvPr>
          <p:cNvPicPr>
            <a:picLocks noChangeAspect="1"/>
          </p:cNvPicPr>
          <p:nvPr/>
        </p:nvPicPr>
        <p:blipFill>
          <a:blip r:embed="rId3"/>
          <a:stretch>
            <a:fillRect/>
          </a:stretch>
        </p:blipFill>
        <p:spPr>
          <a:xfrm>
            <a:off x="859677" y="4519278"/>
            <a:ext cx="7112000" cy="1143000"/>
          </a:xfrm>
          <a:prstGeom prst="rect">
            <a:avLst/>
          </a:prstGeom>
        </p:spPr>
      </p:pic>
    </p:spTree>
    <p:extLst>
      <p:ext uri="{BB962C8B-B14F-4D97-AF65-F5344CB8AC3E}">
        <p14:creationId xmlns:p14="http://schemas.microsoft.com/office/powerpoint/2010/main" val="2421211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F1BCB-709E-036F-7576-84DA567BBD9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042B23E-6A7B-B5BB-F2C7-F649D897281E}"/>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Typical cases why these properties are challenging to hold, and ways to achieve them </a:t>
            </a:r>
            <a:endParaRPr kumimoji="1" lang="zh-CN" altLang="en-US" sz="2000" dirty="0"/>
          </a:p>
        </p:txBody>
      </p:sp>
      <p:sp>
        <p:nvSpPr>
          <p:cNvPr id="3" name="内容占位符 2">
            <a:extLst>
              <a:ext uri="{FF2B5EF4-FFF2-40B4-BE49-F238E27FC236}">
                <a16:creationId xmlns:a16="http://schemas.microsoft.com/office/drawing/2014/main" id="{585E7036-A721-D7A3-DDBA-447066CFA9FB}"/>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latin typeface="Lato Extended"/>
              </a:rPr>
              <a:t>2. Case study: networking </a:t>
            </a:r>
          </a:p>
          <a:p>
            <a:pPr lvl="1"/>
            <a:r>
              <a:rPr lang="en" altLang="zh-CN" sz="1500" dirty="0">
                <a:latin typeface="Lato Extended"/>
              </a:rPr>
              <a:t>The link layer </a:t>
            </a:r>
            <a:r>
              <a:rPr lang="en-US" altLang="zh-CN" sz="1500" dirty="0">
                <a:solidFill>
                  <a:srgbClr val="2D3B45"/>
                </a:solidFill>
                <a:latin typeface="Lato Extended"/>
              </a:rPr>
              <a:t>(</a:t>
            </a:r>
            <a:r>
              <a:rPr lang="en" altLang="zh-CN" sz="1500" b="1" i="0" u="none" strike="noStrike" dirty="0">
                <a:effectLst/>
                <a:latin typeface="Lato Extended"/>
                <a:hlinkClick r:id="rId4" tooltip="CSE-16 network-link.pptx"/>
              </a:rPr>
              <a:t>CSE-16 network-link.pptx</a:t>
            </a:r>
            <a:r>
              <a:rPr lang="en-US" altLang="zh-CN" sz="1500" dirty="0">
                <a:solidFill>
                  <a:srgbClr val="2D3B45"/>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B1411D38-7DA3-FD8D-F451-58772A7F5746}"/>
              </a:ext>
            </a:extLst>
          </p:cNvPr>
          <p:cNvSpPr>
            <a:spLocks noGrp="1"/>
          </p:cNvSpPr>
          <p:nvPr>
            <p:ph type="sldNum" sz="quarter" idx="12"/>
          </p:nvPr>
        </p:nvSpPr>
        <p:spPr/>
        <p:txBody>
          <a:bodyPr/>
          <a:lstStyle/>
          <a:p>
            <a:fld id="{ADE361C3-C043-4A6E-BDCE-8DA1E7D90A3B}" type="slidenum">
              <a:rPr lang="zh-CN" altLang="en-US" smtClean="0"/>
              <a:t>12</a:t>
            </a:fld>
            <a:endParaRPr lang="zh-CN" altLang="en-US"/>
          </a:p>
        </p:txBody>
      </p:sp>
    </p:spTree>
    <p:extLst>
      <p:ext uri="{BB962C8B-B14F-4D97-AF65-F5344CB8AC3E}">
        <p14:creationId xmlns:p14="http://schemas.microsoft.com/office/powerpoint/2010/main" val="1093484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ea typeface="MS PGothic" panose="020B0600070205080204" pitchFamily="34" charset="-128"/>
              </a:rPr>
              <a:t>Review: The Link Layer</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p:txBody>
          <a:bodyPr>
            <a:normAutofit/>
          </a:bodyPr>
          <a:lstStyle/>
          <a:p>
            <a:pPr>
              <a:lnSpc>
                <a:spcPct val="150000"/>
              </a:lnSpc>
            </a:pPr>
            <a:r>
              <a:rPr lang="en-US" altLang="zh-CN" dirty="0">
                <a:ea typeface="MS PGothic" panose="020B0600070205080204" pitchFamily="34" charset="-128"/>
              </a:rPr>
              <a:t>The bottom-most layer of the three layers</a:t>
            </a:r>
          </a:p>
          <a:p>
            <a:pPr>
              <a:lnSpc>
                <a:spcPct val="150000"/>
              </a:lnSpc>
            </a:pPr>
            <a:r>
              <a:rPr lang="en-US" altLang="zh-CN" dirty="0">
                <a:ea typeface="MS PGothic" panose="020B0600070205080204" pitchFamily="34" charset="-128"/>
              </a:rPr>
              <a:t>Purpose: moving data directly from one physical location to another</a:t>
            </a:r>
          </a:p>
          <a:p>
            <a:pPr lvl="1">
              <a:lnSpc>
                <a:spcPct val="150000"/>
              </a:lnSpc>
            </a:pPr>
            <a:r>
              <a:rPr lang="en-US" altLang="zh-CN" dirty="0">
                <a:ea typeface="MS PGothic" panose="020B0600070205080204" pitchFamily="34" charset="-128"/>
              </a:rPr>
              <a:t>1. Physical transmission</a:t>
            </a:r>
          </a:p>
          <a:p>
            <a:pPr lvl="1">
              <a:lnSpc>
                <a:spcPct val="150000"/>
              </a:lnSpc>
            </a:pPr>
            <a:r>
              <a:rPr lang="en-US" altLang="zh-CN" dirty="0">
                <a:ea typeface="MS PGothic" panose="020B0600070205080204" pitchFamily="34" charset="-128"/>
              </a:rPr>
              <a:t>2. Multiplexing the link </a:t>
            </a:r>
          </a:p>
          <a:p>
            <a:pPr lvl="1">
              <a:lnSpc>
                <a:spcPct val="150000"/>
              </a:lnSpc>
            </a:pPr>
            <a:r>
              <a:rPr lang="en-US" altLang="zh-CN" dirty="0">
                <a:ea typeface="MS PGothic" panose="020B0600070205080204" pitchFamily="34" charset="-128"/>
              </a:rPr>
              <a:t>3. Framing bits &amp; bit sequences</a:t>
            </a:r>
          </a:p>
          <a:p>
            <a:pPr lvl="1">
              <a:lnSpc>
                <a:spcPct val="150000"/>
              </a:lnSpc>
            </a:pPr>
            <a:r>
              <a:rPr lang="en-US" altLang="zh-CN" dirty="0">
                <a:ea typeface="MS PGothic" panose="020B0600070205080204" pitchFamily="34" charset="-128"/>
              </a:rPr>
              <a:t>4. Detecting transmission errors</a:t>
            </a:r>
            <a:r>
              <a:rPr lang="zh-CN" altLang="en-US" dirty="0">
                <a:ea typeface="MS PGothic" panose="020B0600070205080204" pitchFamily="34" charset="-128"/>
              </a:rPr>
              <a:t> </a:t>
            </a:r>
            <a:endParaRPr lang="en-US" altLang="zh-CN" dirty="0">
              <a:ea typeface="MS PGothic" panose="020B0600070205080204" pitchFamily="34" charset="-128"/>
            </a:endParaRPr>
          </a:p>
          <a:p>
            <a:pPr lvl="1">
              <a:lnSpc>
                <a:spcPct val="150000"/>
              </a:lnSpc>
            </a:pPr>
            <a:r>
              <a:rPr lang="en-US" altLang="zh-CN" dirty="0">
                <a:ea typeface="MS PGothic" panose="020B0600070205080204" pitchFamily="34" charset="-128"/>
              </a:rPr>
              <a:t>5. Providing a useful interface to the up layer</a:t>
            </a:r>
          </a:p>
          <a:p>
            <a:pPr>
              <a:lnSpc>
                <a:spcPct val="150000"/>
              </a:lnSpc>
            </a:pPr>
            <a:endParaRPr lang="en-US" altLang="zh-CN" dirty="0">
              <a:ea typeface="MS PGothic" panose="020B0600070205080204" pitchFamily="34" charset="-128"/>
            </a:endParaRP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13</a:t>
            </a:fld>
            <a:endParaRPr lang="zh-CN" altLang="en-US"/>
          </a:p>
        </p:txBody>
      </p:sp>
    </p:spTree>
    <p:extLst>
      <p:ext uri="{BB962C8B-B14F-4D97-AF65-F5344CB8AC3E}">
        <p14:creationId xmlns:p14="http://schemas.microsoft.com/office/powerpoint/2010/main" val="2784873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ea typeface="MS PGothic" panose="020B0600070205080204" pitchFamily="34" charset="-128"/>
              </a:rPr>
              <a:t>Physical transmission: Signal Transmission on Analog Line</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p:txBody>
          <a:bodyPr>
            <a:normAutofit/>
          </a:bodyPr>
          <a:lstStyle/>
          <a:p>
            <a:endParaRPr lang="en-US" altLang="zh-CN" dirty="0">
              <a:ea typeface="MS PGothic" panose="020B0600070205080204" pitchFamily="34" charset="-128"/>
            </a:endParaRPr>
          </a:p>
          <a:p>
            <a:endParaRPr lang="en-US" altLang="zh-CN" dirty="0">
              <a:ea typeface="MS PGothic" panose="020B0600070205080204" pitchFamily="34" charset="-128"/>
            </a:endParaRPr>
          </a:p>
          <a:p>
            <a:endParaRPr lang="en-US" altLang="zh-CN" dirty="0">
              <a:ea typeface="MS PGothic" panose="020B0600070205080204" pitchFamily="34" charset="-128"/>
            </a:endParaRPr>
          </a:p>
          <a:p>
            <a:endParaRPr lang="en-US" altLang="zh-CN" dirty="0">
              <a:ea typeface="MS PGothic" panose="020B0600070205080204" pitchFamily="34" charset="-128"/>
            </a:endParaRPr>
          </a:p>
          <a:p>
            <a:endParaRPr lang="en-US" altLang="zh-CN" dirty="0">
              <a:ea typeface="MS PGothic" panose="020B0600070205080204" pitchFamily="34" charset="-128"/>
            </a:endParaRPr>
          </a:p>
          <a:p>
            <a:endParaRPr lang="en-US" altLang="zh-CN" dirty="0">
              <a:ea typeface="MS PGothic" panose="020B0600070205080204" pitchFamily="34" charset="-128"/>
            </a:endParaRPr>
          </a:p>
          <a:p>
            <a:r>
              <a:rPr lang="en-US" altLang="zh-CN" dirty="0">
                <a:ea typeface="MS PGothic" panose="020B0600070205080204" pitchFamily="34" charset="-128"/>
              </a:rPr>
              <a:t>It is hard for B to understand the signal</a:t>
            </a:r>
          </a:p>
          <a:p>
            <a:pPr lvl="1"/>
            <a:r>
              <a:rPr lang="en-US" altLang="zh-CN" dirty="0">
                <a:ea typeface="MS PGothic" panose="020B0600070205080204" pitchFamily="34" charset="-128"/>
              </a:rPr>
              <a:t>B doesn't have a copy of A's clock, so when to sample the signal?</a:t>
            </a: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pic>
        <p:nvPicPr>
          <p:cNvPr id="5" name="Picture 5">
            <a:extLst>
              <a:ext uri="{FF2B5EF4-FFF2-40B4-BE49-F238E27FC236}">
                <a16:creationId xmlns:a16="http://schemas.microsoft.com/office/drawing/2014/main" id="{FD2C131A-B46B-4B41-868B-9A357BE2A3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43050"/>
            <a:ext cx="7239000" cy="1325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45418287-9FE0-C642-96EB-251BBF5C96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777728"/>
            <a:ext cx="6540104"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444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t>VCO: Voltage Controlled Oscillator</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a:xfrm>
            <a:off x="457200" y="1129308"/>
            <a:ext cx="8229600" cy="4167654"/>
          </a:xfrm>
        </p:spPr>
        <p:txBody>
          <a:bodyPr>
            <a:normAutofit/>
          </a:bodyPr>
          <a:lstStyle/>
          <a:p>
            <a:pPr>
              <a:lnSpc>
                <a:spcPct val="100000"/>
              </a:lnSpc>
            </a:pPr>
            <a:r>
              <a:rPr lang="en-US" altLang="zh-CN" dirty="0"/>
              <a:t>How to make two ends agree on the data rate </a:t>
            </a:r>
            <a:r>
              <a:rPr lang="en-US" altLang="zh-CN" dirty="0">
                <a:highlight>
                  <a:srgbClr val="FFFF00"/>
                </a:highlight>
              </a:rPr>
              <a:t>without</a:t>
            </a:r>
            <a:r>
              <a:rPr lang="en-US" altLang="zh-CN" dirty="0"/>
              <a:t> clock line?</a:t>
            </a:r>
          </a:p>
          <a:p>
            <a:pPr>
              <a:lnSpc>
                <a:spcPct val="100000"/>
              </a:lnSpc>
            </a:pPr>
            <a:endParaRPr lang="en-US" altLang="zh-CN" dirty="0"/>
          </a:p>
          <a:p>
            <a:pPr>
              <a:lnSpc>
                <a:spcPct val="114000"/>
              </a:lnSpc>
            </a:pPr>
            <a:r>
              <a:rPr lang="en-US" altLang="zh-CN" dirty="0"/>
              <a:t>The receiver run a VCO at about the same data rate</a:t>
            </a:r>
          </a:p>
          <a:p>
            <a:pPr lvl="1">
              <a:lnSpc>
                <a:spcPct val="114000"/>
              </a:lnSpc>
            </a:pPr>
            <a:r>
              <a:rPr lang="en-US" altLang="zh-CN" dirty="0"/>
              <a:t>VCO's output is multiplied by the voltage of incoming signal</a:t>
            </a:r>
          </a:p>
          <a:p>
            <a:pPr lvl="1">
              <a:lnSpc>
                <a:spcPct val="114000"/>
              </a:lnSpc>
            </a:pPr>
            <a:r>
              <a:rPr lang="en-US" altLang="zh-CN" dirty="0"/>
              <a:t>The product is suitably filtered and sent back to adjust the VCO</a:t>
            </a:r>
          </a:p>
          <a:p>
            <a:pPr lvl="1">
              <a:lnSpc>
                <a:spcPct val="114000"/>
              </a:lnSpc>
            </a:pPr>
            <a:r>
              <a:rPr lang="en-US" altLang="zh-CN" dirty="0"/>
              <a:t>VCO will finally be </a:t>
            </a:r>
            <a:r>
              <a:rPr lang="en-US" altLang="zh-CN" b="1" dirty="0">
                <a:solidFill>
                  <a:srgbClr val="0096FF"/>
                </a:solidFill>
              </a:rPr>
              <a:t>locked</a:t>
            </a:r>
            <a:r>
              <a:rPr lang="en-US" altLang="zh-CN" dirty="0"/>
              <a:t> to both the frequency and phase of the arriving signal: phase-locked loop</a:t>
            </a:r>
          </a:p>
          <a:p>
            <a:pPr lvl="1">
              <a:lnSpc>
                <a:spcPct val="114000"/>
              </a:lnSpc>
            </a:pPr>
            <a:r>
              <a:rPr lang="en-US" altLang="zh-CN" dirty="0"/>
              <a:t>Then the VCO becomes a clock source for the receiver</a:t>
            </a:r>
          </a:p>
          <a:p>
            <a:pPr marL="74250" lvl="1" indent="0">
              <a:lnSpc>
                <a:spcPct val="114000"/>
              </a:lnSpc>
              <a:buNone/>
            </a:pPr>
            <a:endParaRPr lang="en-US" altLang="zh-CN" dirty="0"/>
          </a:p>
          <a:p>
            <a:pPr>
              <a:lnSpc>
                <a:spcPct val="100000"/>
              </a:lnSpc>
            </a:pPr>
            <a:r>
              <a:rPr lang="en-US" altLang="zh-CN" dirty="0">
                <a:solidFill>
                  <a:srgbClr val="C00000"/>
                </a:solidFill>
                <a:ea typeface="MS PGothic" panose="020B0600070205080204" pitchFamily="34" charset="-128"/>
              </a:rPr>
              <a:t>Problem: if no transition in the stream (e.g., a lot of zero), the phase-locked loop cannot synchronize</a:t>
            </a:r>
          </a:p>
          <a:p>
            <a:pPr>
              <a:lnSpc>
                <a:spcPct val="100000"/>
              </a:lnSpc>
            </a:pPr>
            <a:endParaRPr lang="en-US" altLang="zh-CN" dirty="0">
              <a:ea typeface="MS PGothic" panose="020B0600070205080204" pitchFamily="34" charset="-128"/>
            </a:endParaRP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pic>
        <p:nvPicPr>
          <p:cNvPr id="5" name="图片 3">
            <a:extLst>
              <a:ext uri="{FF2B5EF4-FFF2-40B4-BE49-F238E27FC236}">
                <a16:creationId xmlns:a16="http://schemas.microsoft.com/office/drawing/2014/main" id="{B0209C2C-AFD1-3942-8DDC-3B4850129B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1561698"/>
            <a:ext cx="2004877"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2749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t>Manchester Code</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p:txBody>
          <a:bodyPr>
            <a:normAutofit/>
          </a:bodyPr>
          <a:lstStyle/>
          <a:p>
            <a:r>
              <a:rPr lang="en-US" altLang="zh-CN" dirty="0"/>
              <a:t>Solution: sender encodes the data to ensure transitions</a:t>
            </a:r>
          </a:p>
          <a:p>
            <a:r>
              <a:rPr lang="en-US" altLang="zh-CN" dirty="0"/>
              <a:t>Phase encoding: at least 1 level transition for a bit</a:t>
            </a:r>
          </a:p>
          <a:p>
            <a:pPr lvl="1"/>
            <a:r>
              <a:rPr lang="en-US" altLang="zh-CN" dirty="0"/>
              <a:t>Manchester code: 0 -&gt; 01, 1 -&gt; 10</a:t>
            </a:r>
          </a:p>
          <a:p>
            <a:pPr lvl="1"/>
            <a:r>
              <a:rPr lang="en-US" altLang="zh-CN" dirty="0"/>
              <a:t>Max data rate is only half, but simple enough</a:t>
            </a: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sp>
        <p:nvSpPr>
          <p:cNvPr id="5" name="Rectangle 84">
            <a:extLst>
              <a:ext uri="{FF2B5EF4-FFF2-40B4-BE49-F238E27FC236}">
                <a16:creationId xmlns:a16="http://schemas.microsoft.com/office/drawing/2014/main" id="{BEB94B22-C0B9-DF4E-96C9-6A2D60636B21}"/>
              </a:ext>
            </a:extLst>
          </p:cNvPr>
          <p:cNvSpPr>
            <a:spLocks noChangeArrowheads="1"/>
          </p:cNvSpPr>
          <p:nvPr/>
        </p:nvSpPr>
        <p:spPr bwMode="auto">
          <a:xfrm>
            <a:off x="1079898" y="4719414"/>
            <a:ext cx="906065" cy="4366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7866" tIns="33338" rIns="67866" bIns="33338">
            <a:spAutoFit/>
          </a:bodyPr>
          <a:lstStyle/>
          <a:p>
            <a:pPr>
              <a:defRPr/>
            </a:pPr>
            <a:r>
              <a:rPr lang="en-US" altLang="zh-CN" sz="1200">
                <a:solidFill>
                  <a:srgbClr val="CC0000"/>
                </a:solidFill>
                <a:latin typeface="Calibri" charset="0"/>
                <a:ea typeface="宋体" charset="0"/>
                <a:cs typeface="宋体" charset="0"/>
              </a:rPr>
              <a:t>Manchester</a:t>
            </a:r>
          </a:p>
          <a:p>
            <a:pPr>
              <a:defRPr/>
            </a:pPr>
            <a:r>
              <a:rPr lang="en-US" altLang="zh-CN" sz="1200">
                <a:solidFill>
                  <a:srgbClr val="CC0000"/>
                </a:solidFill>
                <a:latin typeface="Calibri" charset="0"/>
                <a:ea typeface="宋体" charset="0"/>
                <a:cs typeface="宋体" charset="0"/>
              </a:rPr>
              <a:t>Encoding</a:t>
            </a:r>
          </a:p>
        </p:txBody>
      </p:sp>
      <p:sp>
        <p:nvSpPr>
          <p:cNvPr id="6" name="Line 85">
            <a:extLst>
              <a:ext uri="{FF2B5EF4-FFF2-40B4-BE49-F238E27FC236}">
                <a16:creationId xmlns:a16="http://schemas.microsoft.com/office/drawing/2014/main" id="{006BA4B8-03E2-BE4C-B9C4-B7FAC6F10E02}"/>
              </a:ext>
            </a:extLst>
          </p:cNvPr>
          <p:cNvSpPr>
            <a:spLocks noChangeShapeType="1"/>
          </p:cNvSpPr>
          <p:nvPr/>
        </p:nvSpPr>
        <p:spPr bwMode="auto">
          <a:xfrm flipV="1">
            <a:off x="2051447" y="4948014"/>
            <a:ext cx="5232797" cy="2381"/>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7" name="Rectangle 86">
            <a:extLst>
              <a:ext uri="{FF2B5EF4-FFF2-40B4-BE49-F238E27FC236}">
                <a16:creationId xmlns:a16="http://schemas.microsoft.com/office/drawing/2014/main" id="{7B904BA8-09D9-7944-9704-94D2BC92231C}"/>
              </a:ext>
            </a:extLst>
          </p:cNvPr>
          <p:cNvSpPr>
            <a:spLocks noChangeArrowheads="1"/>
          </p:cNvSpPr>
          <p:nvPr/>
        </p:nvSpPr>
        <p:spPr bwMode="auto">
          <a:xfrm>
            <a:off x="2051448" y="4948014"/>
            <a:ext cx="28217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8" name="Rectangle 87">
            <a:extLst>
              <a:ext uri="{FF2B5EF4-FFF2-40B4-BE49-F238E27FC236}">
                <a16:creationId xmlns:a16="http://schemas.microsoft.com/office/drawing/2014/main" id="{BB83D1E2-93B1-1842-ACDF-187099E0867C}"/>
              </a:ext>
            </a:extLst>
          </p:cNvPr>
          <p:cNvSpPr>
            <a:spLocks noChangeArrowheads="1"/>
          </p:cNvSpPr>
          <p:nvPr/>
        </p:nvSpPr>
        <p:spPr bwMode="auto">
          <a:xfrm>
            <a:off x="2337198" y="4776564"/>
            <a:ext cx="501253" cy="17025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9" name="Line 91">
            <a:extLst>
              <a:ext uri="{FF2B5EF4-FFF2-40B4-BE49-F238E27FC236}">
                <a16:creationId xmlns:a16="http://schemas.microsoft.com/office/drawing/2014/main" id="{C4D58553-5335-3041-9026-529084D53818}"/>
              </a:ext>
            </a:extLst>
          </p:cNvPr>
          <p:cNvSpPr>
            <a:spLocks noChangeShapeType="1"/>
          </p:cNvSpPr>
          <p:nvPr/>
        </p:nvSpPr>
        <p:spPr bwMode="auto">
          <a:xfrm>
            <a:off x="2051447" y="4776564"/>
            <a:ext cx="0" cy="171450"/>
          </a:xfrm>
          <a:prstGeom prst="line">
            <a:avLst/>
          </a:prstGeom>
          <a:noFill/>
          <a:ln w="1905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zh-CN" altLang="en-US" sz="1350">
              <a:latin typeface="Calibri" charset="0"/>
              <a:ea typeface="宋体" charset="0"/>
              <a:cs typeface="宋体" charset="0"/>
            </a:endParaRPr>
          </a:p>
        </p:txBody>
      </p:sp>
      <p:sp>
        <p:nvSpPr>
          <p:cNvPr id="10" name="Rectangle 92">
            <a:extLst>
              <a:ext uri="{FF2B5EF4-FFF2-40B4-BE49-F238E27FC236}">
                <a16:creationId xmlns:a16="http://schemas.microsoft.com/office/drawing/2014/main" id="{DCA625E8-1BEA-6C42-B8A4-B2FAAAD6A24C}"/>
              </a:ext>
            </a:extLst>
          </p:cNvPr>
          <p:cNvSpPr>
            <a:spLocks noChangeArrowheads="1"/>
          </p:cNvSpPr>
          <p:nvPr/>
        </p:nvSpPr>
        <p:spPr bwMode="auto">
          <a:xfrm>
            <a:off x="2851548" y="4948014"/>
            <a:ext cx="507206"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1" name="Rectangle 94">
            <a:extLst>
              <a:ext uri="{FF2B5EF4-FFF2-40B4-BE49-F238E27FC236}">
                <a16:creationId xmlns:a16="http://schemas.microsoft.com/office/drawing/2014/main" id="{8BCE396D-6247-894B-ABEF-477C6C5F57F0}"/>
              </a:ext>
            </a:extLst>
          </p:cNvPr>
          <p:cNvSpPr>
            <a:spLocks noChangeArrowheads="1"/>
          </p:cNvSpPr>
          <p:nvPr/>
        </p:nvSpPr>
        <p:spPr bwMode="auto">
          <a:xfrm>
            <a:off x="3365897" y="4776564"/>
            <a:ext cx="6286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2" name="Rectangle 95">
            <a:extLst>
              <a:ext uri="{FF2B5EF4-FFF2-40B4-BE49-F238E27FC236}">
                <a16:creationId xmlns:a16="http://schemas.microsoft.com/office/drawing/2014/main" id="{C0E544CB-4978-C74D-B108-EDE84F90B7FA}"/>
              </a:ext>
            </a:extLst>
          </p:cNvPr>
          <p:cNvSpPr>
            <a:spLocks noChangeArrowheads="1"/>
          </p:cNvSpPr>
          <p:nvPr/>
        </p:nvSpPr>
        <p:spPr bwMode="auto">
          <a:xfrm>
            <a:off x="3994547" y="4948014"/>
            <a:ext cx="5143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3" name="Rectangle 96">
            <a:extLst>
              <a:ext uri="{FF2B5EF4-FFF2-40B4-BE49-F238E27FC236}">
                <a16:creationId xmlns:a16="http://schemas.microsoft.com/office/drawing/2014/main" id="{ADA377A0-6E9C-924C-89D5-41ADA734E13D}"/>
              </a:ext>
            </a:extLst>
          </p:cNvPr>
          <p:cNvSpPr>
            <a:spLocks noChangeArrowheads="1"/>
          </p:cNvSpPr>
          <p:nvPr/>
        </p:nvSpPr>
        <p:spPr bwMode="auto">
          <a:xfrm>
            <a:off x="4508898" y="4776564"/>
            <a:ext cx="26312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4" name="Rectangle 97">
            <a:extLst>
              <a:ext uri="{FF2B5EF4-FFF2-40B4-BE49-F238E27FC236}">
                <a16:creationId xmlns:a16="http://schemas.microsoft.com/office/drawing/2014/main" id="{B2A9024A-B4C1-1043-A498-81A60CA1E524}"/>
              </a:ext>
            </a:extLst>
          </p:cNvPr>
          <p:cNvSpPr>
            <a:spLocks noChangeArrowheads="1"/>
          </p:cNvSpPr>
          <p:nvPr/>
        </p:nvSpPr>
        <p:spPr bwMode="auto">
          <a:xfrm>
            <a:off x="4794648" y="4948014"/>
            <a:ext cx="26312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5" name="Rectangle 98">
            <a:extLst>
              <a:ext uri="{FF2B5EF4-FFF2-40B4-BE49-F238E27FC236}">
                <a16:creationId xmlns:a16="http://schemas.microsoft.com/office/drawing/2014/main" id="{06808F19-F911-E146-85AE-D8443818B9BC}"/>
              </a:ext>
            </a:extLst>
          </p:cNvPr>
          <p:cNvSpPr>
            <a:spLocks noChangeArrowheads="1"/>
          </p:cNvSpPr>
          <p:nvPr/>
        </p:nvSpPr>
        <p:spPr bwMode="auto">
          <a:xfrm>
            <a:off x="5080398" y="4776564"/>
            <a:ext cx="263128"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6" name="Rectangle 99">
            <a:extLst>
              <a:ext uri="{FF2B5EF4-FFF2-40B4-BE49-F238E27FC236}">
                <a16:creationId xmlns:a16="http://schemas.microsoft.com/office/drawing/2014/main" id="{6FFD52ED-D500-2647-B9C6-87AB5ADE3D6C}"/>
              </a:ext>
            </a:extLst>
          </p:cNvPr>
          <p:cNvSpPr>
            <a:spLocks noChangeArrowheads="1"/>
          </p:cNvSpPr>
          <p:nvPr/>
        </p:nvSpPr>
        <p:spPr bwMode="auto">
          <a:xfrm>
            <a:off x="5345906" y="4948014"/>
            <a:ext cx="263129" cy="169069"/>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7" name="Rectangle 101">
            <a:extLst>
              <a:ext uri="{FF2B5EF4-FFF2-40B4-BE49-F238E27FC236}">
                <a16:creationId xmlns:a16="http://schemas.microsoft.com/office/drawing/2014/main" id="{E65F16C1-ADAA-4448-A7B8-FBCFB32157B4}"/>
              </a:ext>
            </a:extLst>
          </p:cNvPr>
          <p:cNvSpPr>
            <a:spLocks noChangeArrowheads="1"/>
          </p:cNvSpPr>
          <p:nvPr/>
        </p:nvSpPr>
        <p:spPr bwMode="auto">
          <a:xfrm>
            <a:off x="5611416" y="4776564"/>
            <a:ext cx="5143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8" name="Rectangle 102">
            <a:extLst>
              <a:ext uri="{FF2B5EF4-FFF2-40B4-BE49-F238E27FC236}">
                <a16:creationId xmlns:a16="http://schemas.microsoft.com/office/drawing/2014/main" id="{F9BAB7F2-8B4E-3D40-B542-392003FD99C6}"/>
              </a:ext>
            </a:extLst>
          </p:cNvPr>
          <p:cNvSpPr>
            <a:spLocks noChangeArrowheads="1"/>
          </p:cNvSpPr>
          <p:nvPr/>
        </p:nvSpPr>
        <p:spPr bwMode="auto">
          <a:xfrm>
            <a:off x="6146006" y="4948014"/>
            <a:ext cx="2857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19" name="Rectangle 103">
            <a:extLst>
              <a:ext uri="{FF2B5EF4-FFF2-40B4-BE49-F238E27FC236}">
                <a16:creationId xmlns:a16="http://schemas.microsoft.com/office/drawing/2014/main" id="{2309FD4C-C0CA-EB41-B98D-4F48640FADC0}"/>
              </a:ext>
            </a:extLst>
          </p:cNvPr>
          <p:cNvSpPr>
            <a:spLocks noChangeArrowheads="1"/>
          </p:cNvSpPr>
          <p:nvPr/>
        </p:nvSpPr>
        <p:spPr bwMode="auto">
          <a:xfrm>
            <a:off x="6431756" y="4776564"/>
            <a:ext cx="2857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0" name="Rectangle 104">
            <a:extLst>
              <a:ext uri="{FF2B5EF4-FFF2-40B4-BE49-F238E27FC236}">
                <a16:creationId xmlns:a16="http://schemas.microsoft.com/office/drawing/2014/main" id="{2CBAC2BA-E91D-574F-B1B1-0583192D9E10}"/>
              </a:ext>
            </a:extLst>
          </p:cNvPr>
          <p:cNvSpPr>
            <a:spLocks noChangeArrowheads="1"/>
          </p:cNvSpPr>
          <p:nvPr/>
        </p:nvSpPr>
        <p:spPr bwMode="auto">
          <a:xfrm>
            <a:off x="6717506" y="4948014"/>
            <a:ext cx="285750" cy="171450"/>
          </a:xfrm>
          <a:prstGeom prst="rect">
            <a:avLst/>
          </a:prstGeom>
          <a:noFill/>
          <a:ln w="2540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1" name="Rectangle 40">
            <a:extLst>
              <a:ext uri="{FF2B5EF4-FFF2-40B4-BE49-F238E27FC236}">
                <a16:creationId xmlns:a16="http://schemas.microsoft.com/office/drawing/2014/main" id="{2037EFED-4D5C-B64A-8C11-4CD9B1127A85}"/>
              </a:ext>
            </a:extLst>
          </p:cNvPr>
          <p:cNvSpPr>
            <a:spLocks noChangeArrowheads="1"/>
          </p:cNvSpPr>
          <p:nvPr/>
        </p:nvSpPr>
        <p:spPr bwMode="auto">
          <a:xfrm>
            <a:off x="1067991" y="4149104"/>
            <a:ext cx="747930" cy="2519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200">
                <a:latin typeface="Calibri" charset="0"/>
                <a:ea typeface="宋体" charset="0"/>
                <a:cs typeface="宋体" charset="0"/>
              </a:rPr>
              <a:t>Polar NRZ</a:t>
            </a:r>
          </a:p>
        </p:txBody>
      </p:sp>
      <p:sp>
        <p:nvSpPr>
          <p:cNvPr id="22" name="Line 41">
            <a:extLst>
              <a:ext uri="{FF2B5EF4-FFF2-40B4-BE49-F238E27FC236}">
                <a16:creationId xmlns:a16="http://schemas.microsoft.com/office/drawing/2014/main" id="{3EED80DB-10B6-9D47-8DBF-111315C32BE1}"/>
              </a:ext>
            </a:extLst>
          </p:cNvPr>
          <p:cNvSpPr>
            <a:spLocks noChangeShapeType="1"/>
          </p:cNvSpPr>
          <p:nvPr/>
        </p:nvSpPr>
        <p:spPr bwMode="auto">
          <a:xfrm>
            <a:off x="2046685" y="4369370"/>
            <a:ext cx="5175647" cy="0"/>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3" name="Rectangle 42">
            <a:extLst>
              <a:ext uri="{FF2B5EF4-FFF2-40B4-BE49-F238E27FC236}">
                <a16:creationId xmlns:a16="http://schemas.microsoft.com/office/drawing/2014/main" id="{CED95926-9343-3E45-8781-0D08A8A75551}"/>
              </a:ext>
            </a:extLst>
          </p:cNvPr>
          <p:cNvSpPr>
            <a:spLocks noChangeArrowheads="1"/>
          </p:cNvSpPr>
          <p:nvPr/>
        </p:nvSpPr>
        <p:spPr bwMode="auto">
          <a:xfrm>
            <a:off x="4248150" y="4199111"/>
            <a:ext cx="1646635" cy="169069"/>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4" name="Rectangle 43">
            <a:extLst>
              <a:ext uri="{FF2B5EF4-FFF2-40B4-BE49-F238E27FC236}">
                <a16:creationId xmlns:a16="http://schemas.microsoft.com/office/drawing/2014/main" id="{4F185DC2-22DB-5647-9D7D-1FAEAA9979C7}"/>
              </a:ext>
            </a:extLst>
          </p:cNvPr>
          <p:cNvSpPr>
            <a:spLocks noChangeArrowheads="1"/>
          </p:cNvSpPr>
          <p:nvPr/>
        </p:nvSpPr>
        <p:spPr bwMode="auto">
          <a:xfrm>
            <a:off x="5897166" y="4362227"/>
            <a:ext cx="1091803" cy="186928"/>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5" name="Rectangle 73">
            <a:extLst>
              <a:ext uri="{FF2B5EF4-FFF2-40B4-BE49-F238E27FC236}">
                <a16:creationId xmlns:a16="http://schemas.microsoft.com/office/drawing/2014/main" id="{313FC598-9D43-7A48-B366-EBE1081821FA}"/>
              </a:ext>
            </a:extLst>
          </p:cNvPr>
          <p:cNvSpPr>
            <a:spLocks noChangeArrowheads="1"/>
          </p:cNvSpPr>
          <p:nvPr/>
        </p:nvSpPr>
        <p:spPr bwMode="auto">
          <a:xfrm>
            <a:off x="2577704" y="4369370"/>
            <a:ext cx="559594" cy="170259"/>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6" name="Rectangle 74">
            <a:extLst>
              <a:ext uri="{FF2B5EF4-FFF2-40B4-BE49-F238E27FC236}">
                <a16:creationId xmlns:a16="http://schemas.microsoft.com/office/drawing/2014/main" id="{F25C07E8-467D-B84D-A353-4F895E96D3FC}"/>
              </a:ext>
            </a:extLst>
          </p:cNvPr>
          <p:cNvSpPr>
            <a:spLocks noChangeArrowheads="1"/>
          </p:cNvSpPr>
          <p:nvPr/>
        </p:nvSpPr>
        <p:spPr bwMode="auto">
          <a:xfrm>
            <a:off x="3688557" y="4369370"/>
            <a:ext cx="559594" cy="170259"/>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7" name="Rectangle 75">
            <a:extLst>
              <a:ext uri="{FF2B5EF4-FFF2-40B4-BE49-F238E27FC236}">
                <a16:creationId xmlns:a16="http://schemas.microsoft.com/office/drawing/2014/main" id="{F96A27C0-487C-8E46-B3DB-FDC0852BD32F}"/>
              </a:ext>
            </a:extLst>
          </p:cNvPr>
          <p:cNvSpPr>
            <a:spLocks noChangeArrowheads="1"/>
          </p:cNvSpPr>
          <p:nvPr/>
        </p:nvSpPr>
        <p:spPr bwMode="auto">
          <a:xfrm>
            <a:off x="2018110" y="4191967"/>
            <a:ext cx="559594" cy="170260"/>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8" name="Rectangle 76">
            <a:extLst>
              <a:ext uri="{FF2B5EF4-FFF2-40B4-BE49-F238E27FC236}">
                <a16:creationId xmlns:a16="http://schemas.microsoft.com/office/drawing/2014/main" id="{D3FCF153-C94D-FE46-9FF2-B1EB7DF864AE}"/>
              </a:ext>
            </a:extLst>
          </p:cNvPr>
          <p:cNvSpPr>
            <a:spLocks noChangeArrowheads="1"/>
          </p:cNvSpPr>
          <p:nvPr/>
        </p:nvSpPr>
        <p:spPr bwMode="auto">
          <a:xfrm>
            <a:off x="3137298" y="4199111"/>
            <a:ext cx="559594" cy="170260"/>
          </a:xfrm>
          <a:prstGeom prst="rect">
            <a:avLst/>
          </a:prstGeom>
          <a:noFill/>
          <a:ln w="254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29" name="Rectangle 16">
            <a:extLst>
              <a:ext uri="{FF2B5EF4-FFF2-40B4-BE49-F238E27FC236}">
                <a16:creationId xmlns:a16="http://schemas.microsoft.com/office/drawing/2014/main" id="{B7469694-0C02-3D4B-9AB2-AA64C157609A}"/>
              </a:ext>
            </a:extLst>
          </p:cNvPr>
          <p:cNvSpPr>
            <a:spLocks noChangeArrowheads="1"/>
          </p:cNvSpPr>
          <p:nvPr/>
        </p:nvSpPr>
        <p:spPr bwMode="auto">
          <a:xfrm>
            <a:off x="2189560" y="3705002"/>
            <a:ext cx="23098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7866" tIns="33338" rIns="67866" bIns="33338">
            <a:spAutoFit/>
          </a:bodyPr>
          <a:lstStyle/>
          <a:p>
            <a:pPr>
              <a:defRPr/>
            </a:pPr>
            <a:r>
              <a:rPr lang="en-US" altLang="zh-CN" sz="1500">
                <a:latin typeface="Calibri" charset="0"/>
                <a:ea typeface="宋体" charset="0"/>
                <a:cs typeface="宋体" charset="0"/>
              </a:rPr>
              <a:t>1</a:t>
            </a:r>
          </a:p>
        </p:txBody>
      </p:sp>
      <p:sp>
        <p:nvSpPr>
          <p:cNvPr id="30" name="Rectangle 17">
            <a:extLst>
              <a:ext uri="{FF2B5EF4-FFF2-40B4-BE49-F238E27FC236}">
                <a16:creationId xmlns:a16="http://schemas.microsoft.com/office/drawing/2014/main" id="{8936FC40-F543-9348-A873-DDA9CAD53AA1}"/>
              </a:ext>
            </a:extLst>
          </p:cNvPr>
          <p:cNvSpPr>
            <a:spLocks noChangeArrowheads="1"/>
          </p:cNvSpPr>
          <p:nvPr/>
        </p:nvSpPr>
        <p:spPr bwMode="auto">
          <a:xfrm>
            <a:off x="2753917"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1" name="Rectangle 18">
            <a:extLst>
              <a:ext uri="{FF2B5EF4-FFF2-40B4-BE49-F238E27FC236}">
                <a16:creationId xmlns:a16="http://schemas.microsoft.com/office/drawing/2014/main" id="{CFA3833E-CE72-7442-AB42-2B6B24BF9FFD}"/>
              </a:ext>
            </a:extLst>
          </p:cNvPr>
          <p:cNvSpPr>
            <a:spLocks noChangeArrowheads="1"/>
          </p:cNvSpPr>
          <p:nvPr/>
        </p:nvSpPr>
        <p:spPr bwMode="auto">
          <a:xfrm>
            <a:off x="3303985"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1</a:t>
            </a:r>
          </a:p>
        </p:txBody>
      </p:sp>
      <p:sp>
        <p:nvSpPr>
          <p:cNvPr id="32" name="Rectangle 19">
            <a:extLst>
              <a:ext uri="{FF2B5EF4-FFF2-40B4-BE49-F238E27FC236}">
                <a16:creationId xmlns:a16="http://schemas.microsoft.com/office/drawing/2014/main" id="{2E4D06C2-3DD2-1448-94A7-52A0F10CFD6E}"/>
              </a:ext>
            </a:extLst>
          </p:cNvPr>
          <p:cNvSpPr>
            <a:spLocks noChangeArrowheads="1"/>
          </p:cNvSpPr>
          <p:nvPr/>
        </p:nvSpPr>
        <p:spPr bwMode="auto">
          <a:xfrm>
            <a:off x="3851673" y="3683570"/>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3" name="Rectangle 20">
            <a:extLst>
              <a:ext uri="{FF2B5EF4-FFF2-40B4-BE49-F238E27FC236}">
                <a16:creationId xmlns:a16="http://schemas.microsoft.com/office/drawing/2014/main" id="{A1ECDBF1-5AF8-354F-99BD-7125DCC985C7}"/>
              </a:ext>
            </a:extLst>
          </p:cNvPr>
          <p:cNvSpPr>
            <a:spLocks noChangeArrowheads="1"/>
          </p:cNvSpPr>
          <p:nvPr/>
        </p:nvSpPr>
        <p:spPr bwMode="auto">
          <a:xfrm>
            <a:off x="4401742"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1</a:t>
            </a:r>
          </a:p>
        </p:txBody>
      </p:sp>
      <p:sp>
        <p:nvSpPr>
          <p:cNvPr id="34" name="Rectangle 21">
            <a:extLst>
              <a:ext uri="{FF2B5EF4-FFF2-40B4-BE49-F238E27FC236}">
                <a16:creationId xmlns:a16="http://schemas.microsoft.com/office/drawing/2014/main" id="{4014E9F5-95FE-1F47-A08B-755E4FD9C233}"/>
              </a:ext>
            </a:extLst>
          </p:cNvPr>
          <p:cNvSpPr>
            <a:spLocks noChangeArrowheads="1"/>
          </p:cNvSpPr>
          <p:nvPr/>
        </p:nvSpPr>
        <p:spPr bwMode="auto">
          <a:xfrm>
            <a:off x="4967288"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1</a:t>
            </a:r>
          </a:p>
        </p:txBody>
      </p:sp>
      <p:sp>
        <p:nvSpPr>
          <p:cNvPr id="35" name="Rectangle 22">
            <a:extLst>
              <a:ext uri="{FF2B5EF4-FFF2-40B4-BE49-F238E27FC236}">
                <a16:creationId xmlns:a16="http://schemas.microsoft.com/office/drawing/2014/main" id="{89440A64-4995-224E-A55D-644C60C20EE0}"/>
              </a:ext>
            </a:extLst>
          </p:cNvPr>
          <p:cNvSpPr>
            <a:spLocks noChangeArrowheads="1"/>
          </p:cNvSpPr>
          <p:nvPr/>
        </p:nvSpPr>
        <p:spPr bwMode="auto">
          <a:xfrm>
            <a:off x="6030517"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6" name="Rectangle 23">
            <a:extLst>
              <a:ext uri="{FF2B5EF4-FFF2-40B4-BE49-F238E27FC236}">
                <a16:creationId xmlns:a16="http://schemas.microsoft.com/office/drawing/2014/main" id="{E99D81BD-9535-1D44-9F21-7BE448D4A916}"/>
              </a:ext>
            </a:extLst>
          </p:cNvPr>
          <p:cNvSpPr>
            <a:spLocks noChangeArrowheads="1"/>
          </p:cNvSpPr>
          <p:nvPr/>
        </p:nvSpPr>
        <p:spPr bwMode="auto">
          <a:xfrm>
            <a:off x="6582967" y="3705002"/>
            <a:ext cx="23484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67866" tIns="33338" rIns="67866" bIns="33338">
            <a:spAutoFit/>
          </a:bodyPr>
          <a:lstStyle/>
          <a:p>
            <a:pPr>
              <a:defRPr/>
            </a:pPr>
            <a:r>
              <a:rPr lang="en-US" altLang="zh-CN" sz="1500">
                <a:latin typeface="Calibri" charset="0"/>
                <a:ea typeface="宋体" charset="0"/>
                <a:cs typeface="宋体" charset="0"/>
              </a:rPr>
              <a:t>0</a:t>
            </a:r>
          </a:p>
        </p:txBody>
      </p:sp>
      <p:sp>
        <p:nvSpPr>
          <p:cNvPr id="37" name="Rectangle 24">
            <a:extLst>
              <a:ext uri="{FF2B5EF4-FFF2-40B4-BE49-F238E27FC236}">
                <a16:creationId xmlns:a16="http://schemas.microsoft.com/office/drawing/2014/main" id="{EE13537D-B6D1-3C48-A8D0-857BB5302B11}"/>
              </a:ext>
            </a:extLst>
          </p:cNvPr>
          <p:cNvSpPr>
            <a:spLocks noChangeArrowheads="1"/>
          </p:cNvSpPr>
          <p:nvPr/>
        </p:nvSpPr>
        <p:spPr bwMode="auto">
          <a:xfrm>
            <a:off x="5510213" y="3705002"/>
            <a:ext cx="269081" cy="298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5400">
                <a:solidFill>
                  <a:schemeClr val="bg2"/>
                </a:solidFill>
                <a:prstDash val="sysDot"/>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67866" tIns="33338" rIns="67866" bIns="33338">
            <a:spAutoFit/>
          </a:bodyPr>
          <a:lstStyle/>
          <a:p>
            <a:pPr>
              <a:defRPr/>
            </a:pPr>
            <a:r>
              <a:rPr lang="en-US" altLang="zh-CN" sz="1500">
                <a:latin typeface="Calibri" charset="0"/>
                <a:ea typeface="宋体" charset="0"/>
                <a:cs typeface="宋体" charset="0"/>
              </a:rPr>
              <a:t>1</a:t>
            </a:r>
          </a:p>
        </p:txBody>
      </p:sp>
      <p:sp>
        <p:nvSpPr>
          <p:cNvPr id="38" name="Line 2">
            <a:extLst>
              <a:ext uri="{FF2B5EF4-FFF2-40B4-BE49-F238E27FC236}">
                <a16:creationId xmlns:a16="http://schemas.microsoft.com/office/drawing/2014/main" id="{4198C663-1600-B848-B34B-17E0C2CF3433}"/>
              </a:ext>
            </a:extLst>
          </p:cNvPr>
          <p:cNvSpPr>
            <a:spLocks noChangeShapeType="1"/>
          </p:cNvSpPr>
          <p:nvPr/>
        </p:nvSpPr>
        <p:spPr bwMode="auto">
          <a:xfrm>
            <a:off x="2046685" y="3769295"/>
            <a:ext cx="2381" cy="1464469"/>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39" name="Line 3">
            <a:extLst>
              <a:ext uri="{FF2B5EF4-FFF2-40B4-BE49-F238E27FC236}">
                <a16:creationId xmlns:a16="http://schemas.microsoft.com/office/drawing/2014/main" id="{843957EF-D374-2A40-B288-5B941E38F45E}"/>
              </a:ext>
            </a:extLst>
          </p:cNvPr>
          <p:cNvSpPr>
            <a:spLocks noChangeShapeType="1"/>
          </p:cNvSpPr>
          <p:nvPr/>
        </p:nvSpPr>
        <p:spPr bwMode="auto">
          <a:xfrm>
            <a:off x="2575323"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0" name="Line 4">
            <a:extLst>
              <a:ext uri="{FF2B5EF4-FFF2-40B4-BE49-F238E27FC236}">
                <a16:creationId xmlns:a16="http://schemas.microsoft.com/office/drawing/2014/main" id="{193AE63F-3F1F-D64D-852D-DA0B696E7C2C}"/>
              </a:ext>
            </a:extLst>
          </p:cNvPr>
          <p:cNvSpPr>
            <a:spLocks noChangeShapeType="1"/>
          </p:cNvSpPr>
          <p:nvPr/>
        </p:nvSpPr>
        <p:spPr bwMode="auto">
          <a:xfrm>
            <a:off x="3132535" y="3728814"/>
            <a:ext cx="2381" cy="1447800"/>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1" name="Line 5">
            <a:extLst>
              <a:ext uri="{FF2B5EF4-FFF2-40B4-BE49-F238E27FC236}">
                <a16:creationId xmlns:a16="http://schemas.microsoft.com/office/drawing/2014/main" id="{85F3BF70-F8AE-3F4D-9A2D-80FBEE4F1CD8}"/>
              </a:ext>
            </a:extLst>
          </p:cNvPr>
          <p:cNvSpPr>
            <a:spLocks noChangeShapeType="1"/>
          </p:cNvSpPr>
          <p:nvPr/>
        </p:nvSpPr>
        <p:spPr bwMode="auto">
          <a:xfrm>
            <a:off x="3677842" y="3728814"/>
            <a:ext cx="2381" cy="1451372"/>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2" name="Line 6">
            <a:extLst>
              <a:ext uri="{FF2B5EF4-FFF2-40B4-BE49-F238E27FC236}">
                <a16:creationId xmlns:a16="http://schemas.microsoft.com/office/drawing/2014/main" id="{35E1B373-AF68-AC4D-B420-E256E747E95A}"/>
              </a:ext>
            </a:extLst>
          </p:cNvPr>
          <p:cNvSpPr>
            <a:spLocks noChangeShapeType="1"/>
          </p:cNvSpPr>
          <p:nvPr/>
        </p:nvSpPr>
        <p:spPr bwMode="auto">
          <a:xfrm>
            <a:off x="4231481" y="3739530"/>
            <a:ext cx="0"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3" name="Line 7">
            <a:extLst>
              <a:ext uri="{FF2B5EF4-FFF2-40B4-BE49-F238E27FC236}">
                <a16:creationId xmlns:a16="http://schemas.microsoft.com/office/drawing/2014/main" id="{68A26326-34DE-5648-BAEA-50A5359C5F9F}"/>
              </a:ext>
            </a:extLst>
          </p:cNvPr>
          <p:cNvSpPr>
            <a:spLocks noChangeShapeType="1"/>
          </p:cNvSpPr>
          <p:nvPr/>
        </p:nvSpPr>
        <p:spPr bwMode="auto">
          <a:xfrm>
            <a:off x="4780360"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4" name="Line 8">
            <a:extLst>
              <a:ext uri="{FF2B5EF4-FFF2-40B4-BE49-F238E27FC236}">
                <a16:creationId xmlns:a16="http://schemas.microsoft.com/office/drawing/2014/main" id="{A035E8FC-CBE9-9F4D-8134-BD781289B2A9}"/>
              </a:ext>
            </a:extLst>
          </p:cNvPr>
          <p:cNvSpPr>
            <a:spLocks noChangeShapeType="1"/>
          </p:cNvSpPr>
          <p:nvPr/>
        </p:nvSpPr>
        <p:spPr bwMode="auto">
          <a:xfrm>
            <a:off x="5331619" y="3728814"/>
            <a:ext cx="2381" cy="1451372"/>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5" name="Line 9">
            <a:extLst>
              <a:ext uri="{FF2B5EF4-FFF2-40B4-BE49-F238E27FC236}">
                <a16:creationId xmlns:a16="http://schemas.microsoft.com/office/drawing/2014/main" id="{CF38AB92-97C8-D24A-A5E0-FFD7FD9663DB}"/>
              </a:ext>
            </a:extLst>
          </p:cNvPr>
          <p:cNvSpPr>
            <a:spLocks noChangeShapeType="1"/>
          </p:cNvSpPr>
          <p:nvPr/>
        </p:nvSpPr>
        <p:spPr bwMode="auto">
          <a:xfrm>
            <a:off x="5882879" y="3728814"/>
            <a:ext cx="2381" cy="1451372"/>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6" name="Line 10">
            <a:extLst>
              <a:ext uri="{FF2B5EF4-FFF2-40B4-BE49-F238E27FC236}">
                <a16:creationId xmlns:a16="http://schemas.microsoft.com/office/drawing/2014/main" id="{39CD5C1C-C528-6C48-A0CB-AA722D707444}"/>
              </a:ext>
            </a:extLst>
          </p:cNvPr>
          <p:cNvSpPr>
            <a:spLocks noChangeShapeType="1"/>
          </p:cNvSpPr>
          <p:nvPr/>
        </p:nvSpPr>
        <p:spPr bwMode="auto">
          <a:xfrm>
            <a:off x="6434138"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
        <p:nvSpPr>
          <p:cNvPr id="47" name="Line 11">
            <a:extLst>
              <a:ext uri="{FF2B5EF4-FFF2-40B4-BE49-F238E27FC236}">
                <a16:creationId xmlns:a16="http://schemas.microsoft.com/office/drawing/2014/main" id="{B5D21963-1AE9-8A4C-9F06-1513CF69B830}"/>
              </a:ext>
            </a:extLst>
          </p:cNvPr>
          <p:cNvSpPr>
            <a:spLocks noChangeShapeType="1"/>
          </p:cNvSpPr>
          <p:nvPr/>
        </p:nvSpPr>
        <p:spPr bwMode="auto">
          <a:xfrm>
            <a:off x="6985398" y="3739530"/>
            <a:ext cx="2381" cy="1440656"/>
          </a:xfrm>
          <a:prstGeom prst="line">
            <a:avLst/>
          </a:prstGeom>
          <a:noFill/>
          <a:ln w="12700">
            <a:solidFill>
              <a:schemeClr val="tx1">
                <a:lumMod val="50000"/>
                <a:lumOff val="5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zh-CN" altLang="en-US" sz="1350">
              <a:latin typeface="Calibri" charset="0"/>
              <a:ea typeface="宋体" charset="0"/>
              <a:cs typeface="宋体" charset="0"/>
            </a:endParaRPr>
          </a:p>
        </p:txBody>
      </p:sp>
    </p:spTree>
    <p:extLst>
      <p:ext uri="{BB962C8B-B14F-4D97-AF65-F5344CB8AC3E}">
        <p14:creationId xmlns:p14="http://schemas.microsoft.com/office/powerpoint/2010/main" val="119584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t>How to Share a Connection?</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p:txBody>
          <a:bodyPr>
            <a:normAutofit/>
          </a:bodyPr>
          <a:lstStyle/>
          <a:p>
            <a:r>
              <a:rPr lang="en-US" altLang="zh-CN" dirty="0"/>
              <a:t>Isochronous communication (telephone communication)</a:t>
            </a:r>
          </a:p>
          <a:p>
            <a:pPr lvl="1"/>
            <a:r>
              <a:rPr lang="en-US" altLang="zh-CN" dirty="0"/>
              <a:t>Needs prior arrangement between switches</a:t>
            </a:r>
          </a:p>
          <a:p>
            <a:pPr lvl="1"/>
            <a:r>
              <a:rPr lang="en-US" altLang="zh-CN" dirty="0"/>
              <a:t>Connection: set up and tear down</a:t>
            </a:r>
          </a:p>
          <a:p>
            <a:pPr lvl="1"/>
            <a:r>
              <a:rPr lang="en-US" altLang="zh-CN" b="1" dirty="0">
                <a:solidFill>
                  <a:srgbClr val="0096FF"/>
                </a:solidFill>
              </a:rPr>
              <a:t>Stream</a:t>
            </a:r>
            <a:r>
              <a:rPr lang="en-US" altLang="zh-CN" dirty="0"/>
              <a:t>: continuous bits flows out of a phone</a:t>
            </a:r>
          </a:p>
          <a:p>
            <a:pPr>
              <a:spcBef>
                <a:spcPts val="1800"/>
              </a:spcBef>
            </a:pPr>
            <a:r>
              <a:rPr lang="en-US" altLang="zh-CN" dirty="0"/>
              <a:t>Asynchronous communication (data communication)</a:t>
            </a:r>
          </a:p>
          <a:p>
            <a:pPr lvl="1"/>
            <a:r>
              <a:rPr lang="en-US" altLang="zh-CN" b="1" dirty="0">
                <a:solidFill>
                  <a:srgbClr val="0096FF"/>
                </a:solidFill>
              </a:rPr>
              <a:t>Message</a:t>
            </a:r>
            <a:r>
              <a:rPr lang="en-US" altLang="zh-CN" dirty="0"/>
              <a:t>: burst, ill-suited to fixed size and spacing of isochronous frames</a:t>
            </a:r>
          </a:p>
          <a:p>
            <a:pPr lvl="1"/>
            <a:r>
              <a:rPr lang="en-US" altLang="zh-CN" dirty="0"/>
              <a:t>Connectionless, asynchronous</a:t>
            </a: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spTree>
    <p:extLst>
      <p:ext uri="{BB962C8B-B14F-4D97-AF65-F5344CB8AC3E}">
        <p14:creationId xmlns:p14="http://schemas.microsoft.com/office/powerpoint/2010/main" val="160574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t>Frame and Packet: Asynchronous Link</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p:txBody>
          <a:bodyPr>
            <a:normAutofit/>
          </a:bodyPr>
          <a:lstStyle/>
          <a:p>
            <a:r>
              <a:rPr lang="en-US" altLang="zh-CN" dirty="0"/>
              <a:t>Frame can be of any length, carried at any time that the link is free</a:t>
            </a:r>
          </a:p>
          <a:p>
            <a:r>
              <a:rPr lang="en-US" altLang="zh-CN" dirty="0"/>
              <a:t>Packet: a variable-length frame with its </a:t>
            </a:r>
            <a:r>
              <a:rPr lang="en-US" altLang="zh-CN" dirty="0">
                <a:solidFill>
                  <a:srgbClr val="0096FF"/>
                </a:solidFill>
              </a:rPr>
              <a:t>guidance info</a:t>
            </a:r>
            <a:r>
              <a:rPr lang="zh-CN" altLang="en-US" dirty="0">
                <a:solidFill>
                  <a:srgbClr val="0096FF"/>
                </a:solidFill>
              </a:rPr>
              <a:t> </a:t>
            </a:r>
            <a:r>
              <a:rPr lang="en-US" altLang="zh-CN" dirty="0">
                <a:solidFill>
                  <a:srgbClr val="0096FF"/>
                </a:solidFill>
              </a:rPr>
              <a:t>(header)</a:t>
            </a:r>
          </a:p>
          <a:p>
            <a:r>
              <a:rPr lang="en-US" altLang="zh-CN" dirty="0"/>
              <a:t>Connectionless transmission: no state maintained</a:t>
            </a:r>
          </a:p>
          <a:p>
            <a:r>
              <a:rPr lang="en-US" altLang="zh-CN" dirty="0"/>
              <a:t>Segment and reassemble</a:t>
            </a:r>
          </a:p>
          <a:p>
            <a:r>
              <a:rPr lang="en-US" altLang="zh-CN" dirty="0"/>
              <a:t>Packet voice: replacing many parts of isochronous network</a:t>
            </a:r>
            <a:endParaRPr lang="zh-CN" altLang="zh-CN" dirty="0"/>
          </a:p>
          <a:p>
            <a:endParaRPr lang="en-US" altLang="zh-CN" dirty="0">
              <a:solidFill>
                <a:srgbClr val="0096FF"/>
              </a:solidFill>
            </a:endParaRP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pic>
        <p:nvPicPr>
          <p:cNvPr id="5" name="Picture 1">
            <a:extLst>
              <a:ext uri="{FF2B5EF4-FFF2-40B4-BE49-F238E27FC236}">
                <a16:creationId xmlns:a16="http://schemas.microsoft.com/office/drawing/2014/main" id="{57875526-459C-9B47-A0D7-F35E1FA351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3577580"/>
            <a:ext cx="5455444"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52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ea typeface="MS PGothic" panose="020B0600070205080204" pitchFamily="34" charset="-128"/>
              </a:rPr>
              <a:t>Fault tolerance: Error Handling</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p:txBody>
          <a:bodyPr>
            <a:normAutofit/>
          </a:bodyPr>
          <a:lstStyle/>
          <a:p>
            <a:r>
              <a:rPr lang="en-US" altLang="zh-CN" dirty="0">
                <a:ea typeface="MS PGothic" panose="020B0600070205080204" pitchFamily="34" charset="-128"/>
              </a:rPr>
              <a:t>Error detection code</a:t>
            </a:r>
          </a:p>
          <a:p>
            <a:pPr lvl="1"/>
            <a:r>
              <a:rPr lang="en-US" altLang="zh-CN" dirty="0">
                <a:ea typeface="MS PGothic" panose="020B0600070205080204" pitchFamily="34" charset="-128"/>
              </a:rPr>
              <a:t>Adding redundancy: e.g., checksum at the end</a:t>
            </a:r>
          </a:p>
          <a:p>
            <a:r>
              <a:rPr lang="en-US" altLang="zh-CN" dirty="0">
                <a:ea typeface="MS PGothic" panose="020B0600070205080204" pitchFamily="34" charset="-128"/>
              </a:rPr>
              <a:t>What to do if detect an error</a:t>
            </a:r>
          </a:p>
          <a:p>
            <a:pPr lvl="1"/>
            <a:r>
              <a:rPr lang="en-US" altLang="zh-CN" dirty="0">
                <a:ea typeface="MS PGothic" panose="020B0600070205080204" pitchFamily="34" charset="-128"/>
              </a:rPr>
              <a:t>Error correction code: with enough redundancy</a:t>
            </a:r>
          </a:p>
          <a:p>
            <a:pPr lvl="2"/>
            <a:r>
              <a:rPr lang="en-US" altLang="zh-CN" sz="1600" dirty="0">
                <a:ea typeface="MS PGothic" panose="020B0600070205080204" pitchFamily="34" charset="-128"/>
              </a:rPr>
              <a:t>Where noise is well understood, e.g., disk</a:t>
            </a:r>
          </a:p>
          <a:p>
            <a:pPr lvl="1"/>
            <a:r>
              <a:rPr lang="en-US" altLang="zh-CN" dirty="0">
                <a:ea typeface="MS PGothic" panose="020B0600070205080204" pitchFamily="34" charset="-128"/>
              </a:rPr>
              <a:t>Ask sender to resend: sender holds frame in buffer</a:t>
            </a:r>
          </a:p>
          <a:p>
            <a:pPr lvl="1"/>
            <a:r>
              <a:rPr lang="en-US" altLang="zh-CN" dirty="0">
                <a:ea typeface="MS PGothic" panose="020B0600070205080204" pitchFamily="34" charset="-128"/>
              </a:rPr>
              <a:t>Let receiver discard the frame</a:t>
            </a:r>
          </a:p>
          <a:p>
            <a:pPr lvl="1"/>
            <a:r>
              <a:rPr lang="en-US" altLang="zh-CN" dirty="0">
                <a:ea typeface="MS PGothic" panose="020B0600070205080204" pitchFamily="34" charset="-128"/>
              </a:rPr>
              <a:t>Blending these techniques</a:t>
            </a:r>
            <a:endParaRPr lang="en-US" altLang="zh-CN" sz="2000" dirty="0">
              <a:ea typeface="MS PGothic" panose="020B0600070205080204" pitchFamily="34" charset="-128"/>
            </a:endParaRP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spTree>
    <p:extLst>
      <p:ext uri="{BB962C8B-B14F-4D97-AF65-F5344CB8AC3E}">
        <p14:creationId xmlns:p14="http://schemas.microsoft.com/office/powerpoint/2010/main" val="124463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DFCF4-C92C-00B1-A9E8-381FFAA892F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9C13857-AE88-D46F-6A5E-86E557810FD4}"/>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2F9B682C-7B5E-9D1C-8451-BF6A7F904BD0}"/>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rgbClr val="2D3B45"/>
                </a:solidFill>
                <a:latin typeface="Lato Extended"/>
              </a:rPr>
              <a:t>The network layer (</a:t>
            </a:r>
            <a:r>
              <a:rPr lang="en" altLang="zh-CN" sz="1500" b="1" i="0" u="none" strike="noStrike" dirty="0">
                <a:effectLst/>
                <a:latin typeface="Lato Extended"/>
                <a:hlinkClick r:id="rId5" tooltip="CSE-17 network-ip.pptx"/>
              </a:rPr>
              <a:t>CSE-17 network-ip.pptx</a:t>
            </a:r>
            <a:r>
              <a:rPr lang="en-US" altLang="zh-CN" sz="1500" b="1" i="0" u="none" strike="noStrike" dirty="0">
                <a:solidFill>
                  <a:srgbClr val="2D3B45"/>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93AAE3CC-9B74-5189-8B72-8C106ED9F4C4}"/>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2446447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841276"/>
            <a:ext cx="3451821" cy="2966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6" name="Title 1"/>
          <p:cNvSpPr>
            <a:spLocks noGrp="1"/>
          </p:cNvSpPr>
          <p:nvPr>
            <p:ph type="title"/>
          </p:nvPr>
        </p:nvSpPr>
        <p:spPr/>
        <p:txBody>
          <a:bodyPr>
            <a:normAutofit/>
          </a:bodyPr>
          <a:lstStyle/>
          <a:p>
            <a:r>
              <a:rPr lang="en-US" altLang="zh-CN" dirty="0"/>
              <a:t>Review: The Network Layer</a:t>
            </a:r>
          </a:p>
        </p:txBody>
      </p:sp>
      <p:sp>
        <p:nvSpPr>
          <p:cNvPr id="31747" name="Content Placeholder 2"/>
          <p:cNvSpPr>
            <a:spLocks noGrp="1"/>
          </p:cNvSpPr>
          <p:nvPr>
            <p:ph idx="1"/>
          </p:nvPr>
        </p:nvSpPr>
        <p:spPr>
          <a:xfrm>
            <a:off x="628650" y="1521354"/>
            <a:ext cx="8323660" cy="3626115"/>
          </a:xfrm>
        </p:spPr>
        <p:txBody>
          <a:bodyPr>
            <a:normAutofit/>
          </a:bodyPr>
          <a:lstStyle/>
          <a:p>
            <a:pPr eaLnBrk="1" hangingPunct="1"/>
            <a:r>
              <a:rPr lang="en-US" altLang="zh-CN" sz="1800" dirty="0">
                <a:ea typeface="等线" panose="02010600030101010101" pitchFamily="2" charset="-122"/>
              </a:rPr>
              <a:t>Addressing interface</a:t>
            </a:r>
          </a:p>
          <a:p>
            <a:pPr lvl="1"/>
            <a:r>
              <a:rPr lang="en-US" altLang="zh-CN" sz="1800" dirty="0">
                <a:ea typeface="等线" panose="02010600030101010101" pitchFamily="2" charset="-122"/>
              </a:rPr>
              <a:t>Network attachment points</a:t>
            </a:r>
          </a:p>
          <a:p>
            <a:pPr lvl="1"/>
            <a:r>
              <a:rPr lang="en-US" altLang="zh-CN" sz="1800" dirty="0">
                <a:ea typeface="等线" panose="02010600030101010101" pitchFamily="2" charset="-122"/>
              </a:rPr>
              <a:t>Network address</a:t>
            </a:r>
          </a:p>
          <a:p>
            <a:pPr lvl="1"/>
            <a:r>
              <a:rPr lang="en-US" altLang="zh-CN" sz="1800" dirty="0">
                <a:ea typeface="等线" panose="02010600030101010101" pitchFamily="2" charset="-122"/>
              </a:rPr>
              <a:t>Source &amp; destination</a:t>
            </a:r>
          </a:p>
          <a:p>
            <a:pPr lvl="1" eaLnBrk="1" hangingPunct="1"/>
            <a:endParaRPr lang="en-US" altLang="zh-CN" sz="1800" dirty="0">
              <a:ea typeface="等线" panose="02010600030101010101" pitchFamily="2" charset="-122"/>
            </a:endParaRPr>
          </a:p>
          <a:p>
            <a:pPr lvl="1" eaLnBrk="1" hangingPunct="1"/>
            <a:endParaRPr lang="en-US" altLang="zh-CN" sz="1800" dirty="0">
              <a:ea typeface="等线" panose="02010600030101010101" pitchFamily="2" charset="-122"/>
            </a:endParaRPr>
          </a:p>
          <a:p>
            <a:pPr eaLnBrk="1" hangingPunct="1"/>
            <a:r>
              <a:rPr lang="en-US" altLang="zh-CN" sz="1600" b="1" dirty="0">
                <a:ea typeface="等线" panose="02010600030101010101" pitchFamily="2" charset="-122"/>
              </a:rPr>
              <a:t>NETWORK_SEND</a:t>
            </a:r>
            <a:r>
              <a:rPr lang="en-US" altLang="zh-CN" sz="1600" dirty="0">
                <a:ea typeface="等线" panose="02010600030101010101" pitchFamily="2" charset="-122"/>
              </a:rPr>
              <a:t> (</a:t>
            </a:r>
            <a:r>
              <a:rPr lang="en-US" altLang="zh-CN" sz="1600" dirty="0" err="1">
                <a:ea typeface="等线" panose="02010600030101010101" pitchFamily="2" charset="-122"/>
              </a:rPr>
              <a:t>segment_buffer</a:t>
            </a:r>
            <a:r>
              <a:rPr lang="en-US" altLang="zh-CN" sz="1600" dirty="0">
                <a:ea typeface="等线" panose="02010600030101010101" pitchFamily="2" charset="-122"/>
              </a:rPr>
              <a:t>, </a:t>
            </a:r>
            <a:r>
              <a:rPr lang="en-US" altLang="zh-CN" sz="1600" dirty="0" err="1">
                <a:ea typeface="等线" panose="02010600030101010101" pitchFamily="2" charset="-122"/>
              </a:rPr>
              <a:t>destnation</a:t>
            </a:r>
            <a:r>
              <a:rPr lang="en-US" altLang="zh-CN" sz="1600" dirty="0">
                <a:ea typeface="等线" panose="02010600030101010101" pitchFamily="2" charset="-122"/>
              </a:rPr>
              <a:t>, </a:t>
            </a:r>
            <a:r>
              <a:rPr lang="en-US" altLang="zh-CN" sz="1600" dirty="0" err="1">
                <a:ea typeface="等线" panose="02010600030101010101" pitchFamily="2" charset="-122"/>
              </a:rPr>
              <a:t>network_protocol</a:t>
            </a:r>
            <a:r>
              <a:rPr lang="en-US" altLang="zh-CN" sz="1600" dirty="0">
                <a:ea typeface="等线" panose="02010600030101010101" pitchFamily="2" charset="-122"/>
              </a:rPr>
              <a:t>, </a:t>
            </a:r>
            <a:r>
              <a:rPr lang="en-US" altLang="zh-CN" sz="1600" dirty="0" err="1">
                <a:ea typeface="等线" panose="02010600030101010101" pitchFamily="2" charset="-122"/>
              </a:rPr>
              <a:t>end_layer_protocol</a:t>
            </a:r>
            <a:r>
              <a:rPr lang="en-US" altLang="zh-CN" sz="1600" dirty="0">
                <a:ea typeface="等线" panose="02010600030101010101" pitchFamily="2" charset="-122"/>
              </a:rPr>
              <a:t>)</a:t>
            </a:r>
          </a:p>
          <a:p>
            <a:pPr eaLnBrk="1" hangingPunct="1"/>
            <a:r>
              <a:rPr lang="en-US" altLang="zh-CN" sz="1600" b="1" dirty="0">
                <a:ea typeface="等线" panose="02010600030101010101" pitchFamily="2" charset="-122"/>
              </a:rPr>
              <a:t>NETWORK_HANDLE </a:t>
            </a:r>
            <a:r>
              <a:rPr lang="en-US" altLang="zh-CN" sz="1600" dirty="0">
                <a:ea typeface="等线" panose="02010600030101010101" pitchFamily="2" charset="-122"/>
              </a:rPr>
              <a:t>(packet, </a:t>
            </a:r>
            <a:r>
              <a:rPr lang="en-US" altLang="zh-CN" sz="1600" dirty="0" err="1">
                <a:ea typeface="等线" panose="02010600030101010101" pitchFamily="2" charset="-122"/>
              </a:rPr>
              <a:t>network_protocol</a:t>
            </a:r>
            <a:r>
              <a:rPr lang="en-US" altLang="zh-CN" sz="1600" dirty="0">
                <a:ea typeface="等线" panose="02010600030101010101" pitchFamily="2" charset="-122"/>
              </a:rPr>
              <a:t>)</a:t>
            </a:r>
          </a:p>
        </p:txBody>
      </p:sp>
      <p:sp>
        <p:nvSpPr>
          <p:cNvPr id="31748"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Calibri" charset="0"/>
                <a:ea typeface="宋体" charset="0"/>
                <a:cs typeface="宋体" charset="0"/>
              </a:defRPr>
            </a:lvl1pPr>
            <a:lvl2pPr marL="579501" indent="-222885">
              <a:defRPr sz="1900">
                <a:solidFill>
                  <a:schemeClr val="tx1"/>
                </a:solidFill>
                <a:latin typeface="Calibri" charset="0"/>
                <a:ea typeface="宋体" charset="0"/>
              </a:defRPr>
            </a:lvl2pPr>
            <a:lvl3pPr marL="891540" indent="-178308">
              <a:defRPr sz="1900">
                <a:solidFill>
                  <a:schemeClr val="tx1"/>
                </a:solidFill>
                <a:latin typeface="Calibri" charset="0"/>
                <a:ea typeface="宋体" charset="0"/>
              </a:defRPr>
            </a:lvl3pPr>
            <a:lvl4pPr marL="1248156" indent="-178308">
              <a:defRPr sz="1900">
                <a:solidFill>
                  <a:schemeClr val="tx1"/>
                </a:solidFill>
                <a:latin typeface="Calibri" charset="0"/>
                <a:ea typeface="宋体" charset="0"/>
              </a:defRPr>
            </a:lvl4pPr>
            <a:lvl5pPr marL="1604772" indent="-178308">
              <a:defRPr sz="1900">
                <a:solidFill>
                  <a:schemeClr val="tx1"/>
                </a:solidFill>
                <a:latin typeface="Calibri" charset="0"/>
                <a:ea typeface="宋体" charset="0"/>
              </a:defRPr>
            </a:lvl5pPr>
            <a:lvl6pPr marL="1961388" indent="-178308" eaLnBrk="0" fontAlgn="base" hangingPunct="0">
              <a:spcBef>
                <a:spcPct val="0"/>
              </a:spcBef>
              <a:spcAft>
                <a:spcPct val="0"/>
              </a:spcAft>
              <a:defRPr sz="1900">
                <a:solidFill>
                  <a:schemeClr val="tx1"/>
                </a:solidFill>
                <a:latin typeface="Calibri" charset="0"/>
                <a:ea typeface="宋体" charset="0"/>
              </a:defRPr>
            </a:lvl6pPr>
            <a:lvl7pPr marL="2318004" indent="-178308" eaLnBrk="0" fontAlgn="base" hangingPunct="0">
              <a:spcBef>
                <a:spcPct val="0"/>
              </a:spcBef>
              <a:spcAft>
                <a:spcPct val="0"/>
              </a:spcAft>
              <a:defRPr sz="1900">
                <a:solidFill>
                  <a:schemeClr val="tx1"/>
                </a:solidFill>
                <a:latin typeface="Calibri" charset="0"/>
                <a:ea typeface="宋体" charset="0"/>
              </a:defRPr>
            </a:lvl7pPr>
            <a:lvl8pPr marL="2674620" indent="-178308" eaLnBrk="0" fontAlgn="base" hangingPunct="0">
              <a:spcBef>
                <a:spcPct val="0"/>
              </a:spcBef>
              <a:spcAft>
                <a:spcPct val="0"/>
              </a:spcAft>
              <a:defRPr sz="1900">
                <a:solidFill>
                  <a:schemeClr val="tx1"/>
                </a:solidFill>
                <a:latin typeface="Calibri" charset="0"/>
                <a:ea typeface="宋体" charset="0"/>
              </a:defRPr>
            </a:lvl8pPr>
            <a:lvl9pPr marL="3031236" indent="-178308" eaLnBrk="0" fontAlgn="base" hangingPunct="0">
              <a:spcBef>
                <a:spcPct val="0"/>
              </a:spcBef>
              <a:spcAft>
                <a:spcPct val="0"/>
              </a:spcAft>
              <a:defRPr sz="1900">
                <a:solidFill>
                  <a:schemeClr val="tx1"/>
                </a:solidFill>
                <a:latin typeface="Calibri" charset="0"/>
                <a:ea typeface="宋体"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2A88DBE6-FAF8-5A45-9443-D62EC7F411F8}" type="slidenum">
              <a:rPr kumimoji="0" lang="zh-CN" altLang="en-US" sz="1100" b="0" i="0" u="none" strike="noStrike" kern="1200" cap="none" spc="0" normalizeH="0" baseline="0" noProof="0">
                <a:ln>
                  <a:noFill/>
                </a:ln>
                <a:solidFill>
                  <a:prstClr val="black"/>
                </a:solidFill>
                <a:effectLst/>
                <a:uLnTx/>
                <a:uFillTx/>
                <a:latin typeface="Arial" panose="020B0604020202020204" pitchFamily="34" charset="0"/>
                <a:ea typeface="Adobe 楷体 Std R" charset="0"/>
                <a:cs typeface="Arial" panose="020B0604020202020204" pitchFamily="34" charset="0"/>
              </a:rPr>
              <a:pPr marL="0" marR="0" lvl="0" indent="0" algn="r" defTabSz="914400" rtl="0" eaLnBrk="0" fontAlgn="auto" latinLnBrk="0" hangingPunct="0">
                <a:lnSpc>
                  <a:spcPct val="100000"/>
                </a:lnSpc>
                <a:spcBef>
                  <a:spcPts val="0"/>
                </a:spcBef>
                <a:spcAft>
                  <a:spcPts val="0"/>
                </a:spcAft>
                <a:buClrTx/>
                <a:buSzTx/>
                <a:buFontTx/>
                <a:buNone/>
                <a:tabLst/>
                <a:defRPr/>
              </a:pPr>
              <a:t>21</a:t>
            </a:fld>
            <a:endParaRPr kumimoji="0" lang="en-US" altLang="zh-CN" sz="1100" b="0" i="0" u="none" strike="noStrike" kern="1200" cap="none" spc="0" normalizeH="0" baseline="0" noProof="0">
              <a:ln>
                <a:noFill/>
              </a:ln>
              <a:solidFill>
                <a:prstClr val="black"/>
              </a:solidFill>
              <a:effectLst/>
              <a:uLnTx/>
              <a:uFillTx/>
              <a:latin typeface="Arial" panose="020B0604020202020204" pitchFamily="34" charset="0"/>
              <a:ea typeface="Adobe 楷体 Std R" charset="0"/>
              <a:cs typeface="Arial" panose="020B0604020202020204" pitchFamily="34" charset="0"/>
            </a:endParaRPr>
          </a:p>
        </p:txBody>
      </p:sp>
    </p:spTree>
    <p:extLst>
      <p:ext uri="{BB962C8B-B14F-4D97-AF65-F5344CB8AC3E}">
        <p14:creationId xmlns:p14="http://schemas.microsoft.com/office/powerpoint/2010/main" val="3007499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r>
              <a:rPr lang="en-US" altLang="zh-CN" dirty="0"/>
              <a:t>Managing the Forwarding Table: Routing</a:t>
            </a:r>
          </a:p>
        </p:txBody>
      </p:sp>
      <p:sp>
        <p:nvSpPr>
          <p:cNvPr id="36866" name="Content Placeholder 2"/>
          <p:cNvSpPr>
            <a:spLocks noGrp="1"/>
          </p:cNvSpPr>
          <p:nvPr>
            <p:ph idx="1"/>
          </p:nvPr>
        </p:nvSpPr>
        <p:spPr/>
        <p:txBody>
          <a:bodyPr>
            <a:noAutofit/>
          </a:bodyPr>
          <a:lstStyle/>
          <a:p>
            <a:pPr eaLnBrk="1" hangingPunct="1"/>
            <a:r>
              <a:rPr lang="en-US" altLang="zh-CN" sz="2000" dirty="0">
                <a:ea typeface="等线" panose="02010600030101010101" pitchFamily="2" charset="-122"/>
              </a:rPr>
              <a:t>Routing (or path-finding)</a:t>
            </a:r>
          </a:p>
          <a:p>
            <a:pPr lvl="1" eaLnBrk="1" hangingPunct="1"/>
            <a:r>
              <a:rPr lang="en-US" altLang="zh-CN" sz="1800" dirty="0">
                <a:ea typeface="等线" panose="02010600030101010101" pitchFamily="2" charset="-122"/>
              </a:rPr>
              <a:t>Constructing the tables</a:t>
            </a:r>
          </a:p>
          <a:p>
            <a:pPr eaLnBrk="1" hangingPunct="1"/>
            <a:r>
              <a:rPr lang="en-US" altLang="zh-CN" sz="2000" dirty="0">
                <a:ea typeface="等线" panose="02010600030101010101" pitchFamily="2" charset="-122"/>
              </a:rPr>
              <a:t>Impractical by hand</a:t>
            </a:r>
          </a:p>
          <a:p>
            <a:pPr lvl="1" eaLnBrk="1" hangingPunct="1"/>
            <a:r>
              <a:rPr lang="en-US" altLang="zh-CN" sz="1800" dirty="0">
                <a:ea typeface="等线" panose="02010600030101010101" pitchFamily="2" charset="-122"/>
              </a:rPr>
              <a:t>Determining the best paths requires calculation</a:t>
            </a:r>
          </a:p>
          <a:p>
            <a:pPr lvl="1" eaLnBrk="1" hangingPunct="1"/>
            <a:r>
              <a:rPr lang="en-US" altLang="zh-CN" sz="1800" dirty="0">
                <a:ea typeface="等线" panose="02010600030101010101" pitchFamily="2" charset="-122"/>
              </a:rPr>
              <a:t>Recalculating the table when links change</a:t>
            </a:r>
          </a:p>
          <a:p>
            <a:pPr lvl="1" eaLnBrk="1" hangingPunct="1"/>
            <a:r>
              <a:rPr lang="en-US" altLang="zh-CN" sz="1800" dirty="0">
                <a:ea typeface="等线" panose="02010600030101010101" pitchFamily="2" charset="-122"/>
              </a:rPr>
              <a:t>Recalculating the table when link fails</a:t>
            </a:r>
          </a:p>
          <a:p>
            <a:pPr lvl="1" eaLnBrk="1" hangingPunct="1"/>
            <a:r>
              <a:rPr lang="en-US" altLang="zh-CN" sz="1800" dirty="0">
                <a:ea typeface="等线" panose="02010600030101010101" pitchFamily="2" charset="-122"/>
              </a:rPr>
              <a:t>Adapt according to traffic congestion</a:t>
            </a:r>
          </a:p>
          <a:p>
            <a:pPr eaLnBrk="1" hangingPunct="1"/>
            <a:r>
              <a:rPr lang="en-US" altLang="zh-CN" sz="2000" dirty="0">
                <a:ea typeface="等线" panose="02010600030101010101" pitchFamily="2" charset="-122"/>
              </a:rPr>
              <a:t>Static routing vs. adaptive routing</a:t>
            </a:r>
          </a:p>
          <a:p>
            <a:pPr lvl="1" eaLnBrk="1" hangingPunct="1"/>
            <a:r>
              <a:rPr lang="en-US" altLang="zh-CN" sz="1800" dirty="0">
                <a:ea typeface="等线" panose="02010600030101010101" pitchFamily="2" charset="-122"/>
              </a:rPr>
              <a:t>Adaptive routing requires exchange of info</a:t>
            </a:r>
          </a:p>
        </p:txBody>
      </p:sp>
      <p:sp>
        <p:nvSpPr>
          <p:cNvPr id="36867"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Calibri" charset="0"/>
                <a:ea typeface="宋体" charset="0"/>
                <a:cs typeface="宋体" charset="0"/>
              </a:defRPr>
            </a:lvl1pPr>
            <a:lvl2pPr marL="579501" indent="-222885">
              <a:defRPr sz="1900">
                <a:solidFill>
                  <a:schemeClr val="tx1"/>
                </a:solidFill>
                <a:latin typeface="Calibri" charset="0"/>
                <a:ea typeface="宋体" charset="0"/>
              </a:defRPr>
            </a:lvl2pPr>
            <a:lvl3pPr marL="891540" indent="-178308">
              <a:defRPr sz="1900">
                <a:solidFill>
                  <a:schemeClr val="tx1"/>
                </a:solidFill>
                <a:latin typeface="Calibri" charset="0"/>
                <a:ea typeface="宋体" charset="0"/>
              </a:defRPr>
            </a:lvl3pPr>
            <a:lvl4pPr marL="1248156" indent="-178308">
              <a:defRPr sz="1900">
                <a:solidFill>
                  <a:schemeClr val="tx1"/>
                </a:solidFill>
                <a:latin typeface="Calibri" charset="0"/>
                <a:ea typeface="宋体" charset="0"/>
              </a:defRPr>
            </a:lvl4pPr>
            <a:lvl5pPr marL="1604772" indent="-178308">
              <a:defRPr sz="1900">
                <a:solidFill>
                  <a:schemeClr val="tx1"/>
                </a:solidFill>
                <a:latin typeface="Calibri" charset="0"/>
                <a:ea typeface="宋体" charset="0"/>
              </a:defRPr>
            </a:lvl5pPr>
            <a:lvl6pPr marL="1961388" indent="-178308" eaLnBrk="0" fontAlgn="base" hangingPunct="0">
              <a:spcBef>
                <a:spcPct val="0"/>
              </a:spcBef>
              <a:spcAft>
                <a:spcPct val="0"/>
              </a:spcAft>
              <a:defRPr sz="1900">
                <a:solidFill>
                  <a:schemeClr val="tx1"/>
                </a:solidFill>
                <a:latin typeface="Calibri" charset="0"/>
                <a:ea typeface="宋体" charset="0"/>
              </a:defRPr>
            </a:lvl6pPr>
            <a:lvl7pPr marL="2318004" indent="-178308" eaLnBrk="0" fontAlgn="base" hangingPunct="0">
              <a:spcBef>
                <a:spcPct val="0"/>
              </a:spcBef>
              <a:spcAft>
                <a:spcPct val="0"/>
              </a:spcAft>
              <a:defRPr sz="1900">
                <a:solidFill>
                  <a:schemeClr val="tx1"/>
                </a:solidFill>
                <a:latin typeface="Calibri" charset="0"/>
                <a:ea typeface="宋体" charset="0"/>
              </a:defRPr>
            </a:lvl7pPr>
            <a:lvl8pPr marL="2674620" indent="-178308" eaLnBrk="0" fontAlgn="base" hangingPunct="0">
              <a:spcBef>
                <a:spcPct val="0"/>
              </a:spcBef>
              <a:spcAft>
                <a:spcPct val="0"/>
              </a:spcAft>
              <a:defRPr sz="1900">
                <a:solidFill>
                  <a:schemeClr val="tx1"/>
                </a:solidFill>
                <a:latin typeface="Calibri" charset="0"/>
                <a:ea typeface="宋体" charset="0"/>
              </a:defRPr>
            </a:lvl8pPr>
            <a:lvl9pPr marL="3031236" indent="-178308" eaLnBrk="0" fontAlgn="base" hangingPunct="0">
              <a:spcBef>
                <a:spcPct val="0"/>
              </a:spcBef>
              <a:spcAft>
                <a:spcPct val="0"/>
              </a:spcAft>
              <a:defRPr sz="1900">
                <a:solidFill>
                  <a:schemeClr val="tx1"/>
                </a:solidFill>
                <a:latin typeface="Calibri" charset="0"/>
                <a:ea typeface="宋体"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83CE7CAD-4E83-2D45-AE1C-F8E16CFA27D7}" type="slidenum">
              <a:rPr kumimoji="0" lang="zh-CN" altLang="en-US" sz="1100" b="0" i="0" u="none" strike="noStrike" kern="1200" cap="none" spc="0" normalizeH="0" baseline="0" noProof="0">
                <a:ln>
                  <a:noFill/>
                </a:ln>
                <a:solidFill>
                  <a:prstClr val="black"/>
                </a:solidFill>
                <a:effectLst/>
                <a:uLnTx/>
                <a:uFillTx/>
                <a:latin typeface="Arial" panose="020B0604020202020204" pitchFamily="34" charset="0"/>
                <a:ea typeface="Adobe 楷体 Std R" charset="0"/>
                <a:cs typeface="Arial" panose="020B0604020202020204" pitchFamily="34" charset="0"/>
              </a:rPr>
              <a:pPr marL="0" marR="0" lvl="0" indent="0" algn="r" defTabSz="914400" rtl="0" eaLnBrk="0" fontAlgn="auto" latinLnBrk="0" hangingPunct="0">
                <a:lnSpc>
                  <a:spcPct val="100000"/>
                </a:lnSpc>
                <a:spcBef>
                  <a:spcPts val="0"/>
                </a:spcBef>
                <a:spcAft>
                  <a:spcPts val="0"/>
                </a:spcAft>
                <a:buClrTx/>
                <a:buSzTx/>
                <a:buFontTx/>
                <a:buNone/>
                <a:tabLst/>
                <a:defRPr/>
              </a:pPr>
              <a:t>22</a:t>
            </a:fld>
            <a:endParaRPr kumimoji="0" lang="en-US" altLang="zh-CN" sz="1100" b="0" i="0" u="none" strike="noStrike" kern="1200" cap="none" spc="0" normalizeH="0" baseline="0" noProof="0">
              <a:ln>
                <a:noFill/>
              </a:ln>
              <a:solidFill>
                <a:prstClr val="black"/>
              </a:solidFill>
              <a:effectLst/>
              <a:uLnTx/>
              <a:uFillTx/>
              <a:latin typeface="Arial" panose="020B0604020202020204" pitchFamily="34" charset="0"/>
              <a:ea typeface="Adobe 楷体 Std R" charset="0"/>
              <a:cs typeface="Arial" panose="020B0604020202020204" pitchFamily="34" charset="0"/>
            </a:endParaRPr>
          </a:p>
        </p:txBody>
      </p:sp>
      <p:pic>
        <p:nvPicPr>
          <p:cNvPr id="2" name="图片 1"/>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69496" y="1633364"/>
            <a:ext cx="504056" cy="504056"/>
          </a:xfrm>
          <a:prstGeom prst="rect">
            <a:avLst/>
          </a:prstGeom>
        </p:spPr>
      </p:pic>
      <p:pic>
        <p:nvPicPr>
          <p:cNvPr id="6" name="图片 5"/>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88224" y="1633364"/>
            <a:ext cx="504056" cy="504056"/>
          </a:xfrm>
          <a:prstGeom prst="rect">
            <a:avLst/>
          </a:prstGeom>
        </p:spPr>
      </p:pic>
      <p:pic>
        <p:nvPicPr>
          <p:cNvPr id="7" name="图片 6"/>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15944" y="1633364"/>
            <a:ext cx="504056" cy="504056"/>
          </a:xfrm>
          <a:prstGeom prst="rect">
            <a:avLst/>
          </a:prstGeom>
        </p:spPr>
      </p:pic>
      <p:pic>
        <p:nvPicPr>
          <p:cNvPr id="8" name="图片 7"/>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49344" y="1633364"/>
            <a:ext cx="504056" cy="504056"/>
          </a:xfrm>
          <a:prstGeom prst="rect">
            <a:avLst/>
          </a:prstGeom>
        </p:spPr>
      </p:pic>
      <p:pic>
        <p:nvPicPr>
          <p:cNvPr id="9" name="图片 8"/>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182744" y="1633364"/>
            <a:ext cx="504056" cy="504056"/>
          </a:xfrm>
          <a:prstGeom prst="rect">
            <a:avLst/>
          </a:prstGeom>
        </p:spPr>
      </p:pic>
      <p:pic>
        <p:nvPicPr>
          <p:cNvPr id="3" name="图片 2"/>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151948" y="3073524"/>
            <a:ext cx="432048" cy="432048"/>
          </a:xfrm>
          <a:prstGeom prst="rect">
            <a:avLst/>
          </a:prstGeom>
        </p:spPr>
      </p:pic>
      <p:sp>
        <p:nvSpPr>
          <p:cNvPr id="4" name="文本框 3"/>
          <p:cNvSpPr txBox="1"/>
          <p:nvPr/>
        </p:nvSpPr>
        <p:spPr>
          <a:xfrm>
            <a:off x="6280420" y="2632874"/>
            <a:ext cx="217491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96FF"/>
                </a:solidFill>
                <a:effectLst/>
                <a:uLnTx/>
                <a:uFillTx/>
                <a:latin typeface="Arial" panose="020B0604020202020204" pitchFamily="34" charset="0"/>
                <a:ea typeface="等线" panose="02010600030101010101" pitchFamily="2" charset="-122"/>
                <a:cs typeface="Arial" panose="020B0604020202020204" pitchFamily="34" charset="0"/>
              </a:rPr>
              <a:t>Where are you going?</a:t>
            </a:r>
            <a:endParaRPr kumimoji="0" lang="zh-CN" altLang="en-US" sz="1600" b="0" i="0" u="none" strike="noStrike" kern="1200" cap="none" spc="0" normalizeH="0" baseline="0" noProof="0" dirty="0">
              <a:ln>
                <a:noFill/>
              </a:ln>
              <a:solidFill>
                <a:srgbClr val="0096FF"/>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10" name="肘形连接符 9"/>
          <p:cNvCxnSpPr>
            <a:stCxn id="4" idx="0"/>
            <a:endCxn id="2" idx="2"/>
          </p:cNvCxnSpPr>
          <p:nvPr/>
        </p:nvCxnSpPr>
        <p:spPr>
          <a:xfrm rot="16200000" flipV="1">
            <a:off x="6596973" y="1861971"/>
            <a:ext cx="495454" cy="1046352"/>
          </a:xfrm>
          <a:prstGeom prst="bentConnector3">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肘形连接符 13"/>
          <p:cNvCxnSpPr>
            <a:stCxn id="4" idx="0"/>
            <a:endCxn id="6" idx="2"/>
          </p:cNvCxnSpPr>
          <p:nvPr/>
        </p:nvCxnSpPr>
        <p:spPr>
          <a:xfrm rot="16200000" flipV="1">
            <a:off x="6856337" y="2121335"/>
            <a:ext cx="495454" cy="527624"/>
          </a:xfrm>
          <a:prstGeom prst="bentConnector3">
            <a:avLst>
              <a:gd name="adj1" fmla="val 50000"/>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肘形连接符 16"/>
          <p:cNvCxnSpPr>
            <a:stCxn id="4" idx="0"/>
            <a:endCxn id="7" idx="2"/>
          </p:cNvCxnSpPr>
          <p:nvPr/>
        </p:nvCxnSpPr>
        <p:spPr>
          <a:xfrm rot="5400000" flipH="1" flipV="1">
            <a:off x="7120197" y="2385099"/>
            <a:ext cx="495454" cy="96"/>
          </a:xfrm>
          <a:prstGeom prst="bentConnector3">
            <a:avLst>
              <a:gd name="adj1" fmla="val 50000"/>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4" idx="0"/>
            <a:endCxn id="8" idx="2"/>
          </p:cNvCxnSpPr>
          <p:nvPr/>
        </p:nvCxnSpPr>
        <p:spPr>
          <a:xfrm rot="5400000" flipH="1" flipV="1">
            <a:off x="7386897" y="2118399"/>
            <a:ext cx="495454" cy="533496"/>
          </a:xfrm>
          <a:prstGeom prst="bentConnector3">
            <a:avLst>
              <a:gd name="adj1" fmla="val 50000"/>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23" name="肘形连接符 22"/>
          <p:cNvCxnSpPr>
            <a:stCxn id="4" idx="0"/>
            <a:endCxn id="9" idx="2"/>
          </p:cNvCxnSpPr>
          <p:nvPr/>
        </p:nvCxnSpPr>
        <p:spPr>
          <a:xfrm rot="5400000" flipH="1" flipV="1">
            <a:off x="7653597" y="1851699"/>
            <a:ext cx="495454" cy="1066896"/>
          </a:xfrm>
          <a:prstGeom prst="bentConnector3">
            <a:avLst>
              <a:gd name="adj1" fmla="val 50000"/>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360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lang="en-US" altLang="zh-CN" dirty="0"/>
              <a:t>IP Route Table</a:t>
            </a:r>
            <a:endParaRPr kumimoji="1" lang="zh-CN" altLang="en-US" dirty="0"/>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pic>
        <p:nvPicPr>
          <p:cNvPr id="28" name="Picture 6" descr="http://wiki.olc.edu/images/4/49/Network_routers.jpg">
            <a:extLst>
              <a:ext uri="{FF2B5EF4-FFF2-40B4-BE49-F238E27FC236}">
                <a16:creationId xmlns:a16="http://schemas.microsoft.com/office/drawing/2014/main" id="{29676912-8400-BF4C-9709-90A25CB81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78" t="3098" r="1968" b="3011"/>
          <a:stretch>
            <a:fillRect/>
          </a:stretch>
        </p:blipFill>
        <p:spPr bwMode="auto">
          <a:xfrm>
            <a:off x="1600200" y="1587500"/>
            <a:ext cx="5740004" cy="33959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矩形 7">
            <a:extLst>
              <a:ext uri="{FF2B5EF4-FFF2-40B4-BE49-F238E27FC236}">
                <a16:creationId xmlns:a16="http://schemas.microsoft.com/office/drawing/2014/main" id="{95A8162E-A62B-D549-AEED-B75366458121}"/>
              </a:ext>
            </a:extLst>
          </p:cNvPr>
          <p:cNvSpPr>
            <a:spLocks noChangeArrowheads="1"/>
          </p:cNvSpPr>
          <p:nvPr/>
        </p:nvSpPr>
        <p:spPr bwMode="auto">
          <a:xfrm>
            <a:off x="3962400" y="2984500"/>
            <a:ext cx="1828800" cy="1333500"/>
          </a:xfrm>
          <a:prstGeom prst="rect">
            <a:avLst/>
          </a:prstGeom>
          <a:noFill/>
          <a:ln w="38100">
            <a:solidFill>
              <a:srgbClr val="0096FF"/>
            </a:solidFill>
            <a:round/>
            <a:headEnd/>
            <a:tailEnd/>
          </a:ln>
          <a:extLst>
            <a:ext uri="{909E8E84-426E-40dd-AFC4-6F175D3DCCD1}">
              <a14:hiddenFill xmlns="" xmlns:a14="http://schemas.microsoft.com/office/drawing/2010/main">
                <a:solidFill>
                  <a:srgbClr val="FFFFFF"/>
                </a:solidFill>
              </a14:hiddenFill>
            </a:ext>
          </a:extLst>
        </p:spPr>
        <p:txBody>
          <a:bodyPr lIns="71323" tIns="35662" rIns="71323" bIns="35662"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pic>
        <p:nvPicPr>
          <p:cNvPr id="30" name="Picture 2" descr="“路由器”的图片搜索结果">
            <a:extLst>
              <a:ext uri="{FF2B5EF4-FFF2-40B4-BE49-F238E27FC236}">
                <a16:creationId xmlns:a16="http://schemas.microsoft.com/office/drawing/2014/main" id="{1C99CCB6-8CDE-F84B-A353-0BDBF12063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2162" b="37679"/>
          <a:stretch/>
        </p:blipFill>
        <p:spPr bwMode="auto">
          <a:xfrm>
            <a:off x="4644008" y="4513684"/>
            <a:ext cx="2857500" cy="576064"/>
          </a:xfrm>
          <a:prstGeom prst="rect">
            <a:avLst/>
          </a:prstGeom>
          <a:noFill/>
          <a:extLst>
            <a:ext uri="{909E8E84-426E-40DD-AFC4-6F175D3DCCD1}">
              <a14:hiddenFill xmlns:a14="http://schemas.microsoft.com/office/drawing/2010/main">
                <a:solidFill>
                  <a:srgbClr val="FFFFFF"/>
                </a:solidFill>
              </a14:hiddenFill>
            </a:ext>
          </a:extLst>
        </p:spPr>
      </p:pic>
      <p:sp>
        <p:nvSpPr>
          <p:cNvPr id="31" name="文本框 30">
            <a:extLst>
              <a:ext uri="{FF2B5EF4-FFF2-40B4-BE49-F238E27FC236}">
                <a16:creationId xmlns:a16="http://schemas.microsoft.com/office/drawing/2014/main" id="{4A2EBF0E-72EF-8D47-A53F-FD3DB82A334F}"/>
              </a:ext>
            </a:extLst>
          </p:cNvPr>
          <p:cNvSpPr txBox="1"/>
          <p:nvPr/>
        </p:nvSpPr>
        <p:spPr>
          <a:xfrm>
            <a:off x="4620879" y="5236436"/>
            <a:ext cx="2857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96FF"/>
                </a:solidFill>
                <a:effectLst/>
                <a:uLnTx/>
                <a:uFillTx/>
                <a:latin typeface="Arial" panose="020B0604020202020204" pitchFamily="34" charset="0"/>
                <a:ea typeface="等线" panose="02010600030101010101" pitchFamily="2" charset="-122"/>
                <a:cs typeface="Arial" panose="020B0604020202020204" pitchFamily="34" charset="0"/>
              </a:rPr>
              <a:t>Interface 1 … Interface N</a:t>
            </a:r>
            <a:endParaRPr kumimoji="0" lang="zh-CN" altLang="en-US" sz="1800" b="0" i="0" u="none" strike="noStrike" kern="1200" cap="none" spc="0" normalizeH="0" baseline="0" noProof="0" dirty="0">
              <a:ln>
                <a:noFill/>
              </a:ln>
              <a:solidFill>
                <a:srgbClr val="0096FF"/>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32" name="直接连接符 3">
            <a:extLst>
              <a:ext uri="{FF2B5EF4-FFF2-40B4-BE49-F238E27FC236}">
                <a16:creationId xmlns:a16="http://schemas.microsoft.com/office/drawing/2014/main" id="{514EDB41-03E6-7844-8F45-9233FE47DBCB}"/>
              </a:ext>
            </a:extLst>
          </p:cNvPr>
          <p:cNvCxnSpPr/>
          <p:nvPr/>
        </p:nvCxnSpPr>
        <p:spPr>
          <a:xfrm flipH="1">
            <a:off x="5580112" y="4896604"/>
            <a:ext cx="211088" cy="339832"/>
          </a:xfrm>
          <a:prstGeom prst="line">
            <a:avLst/>
          </a:prstGeom>
          <a:ln w="12700">
            <a:solidFill>
              <a:srgbClr val="0096FF"/>
            </a:solidFill>
          </a:ln>
        </p:spPr>
        <p:style>
          <a:lnRef idx="1">
            <a:schemeClr val="accent1"/>
          </a:lnRef>
          <a:fillRef idx="0">
            <a:schemeClr val="accent1"/>
          </a:fillRef>
          <a:effectRef idx="0">
            <a:schemeClr val="accent1"/>
          </a:effectRef>
          <a:fontRef idx="minor">
            <a:schemeClr val="tx1"/>
          </a:fontRef>
        </p:style>
      </p:cxnSp>
      <p:cxnSp>
        <p:nvCxnSpPr>
          <p:cNvPr id="33" name="直接连接符 5">
            <a:extLst>
              <a:ext uri="{FF2B5EF4-FFF2-40B4-BE49-F238E27FC236}">
                <a16:creationId xmlns:a16="http://schemas.microsoft.com/office/drawing/2014/main" id="{7A8867E3-D920-7845-910E-A60233848DEB}"/>
              </a:ext>
            </a:extLst>
          </p:cNvPr>
          <p:cNvCxnSpPr/>
          <p:nvPr/>
        </p:nvCxnSpPr>
        <p:spPr>
          <a:xfrm>
            <a:off x="6526777" y="4922893"/>
            <a:ext cx="205463" cy="313543"/>
          </a:xfrm>
          <a:prstGeom prst="line">
            <a:avLst/>
          </a:prstGeom>
          <a:ln w="12700">
            <a:solidFill>
              <a:srgbClr val="0096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600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kumimoji="1" lang="en-US" altLang="zh-CN" dirty="0"/>
              <a:t>Distributed Routing:</a:t>
            </a:r>
            <a:r>
              <a:rPr kumimoji="1" lang="zh-CN" altLang="en-US" dirty="0"/>
              <a:t> </a:t>
            </a:r>
            <a:r>
              <a:rPr kumimoji="1" lang="en-US" altLang="zh-CN" dirty="0"/>
              <a:t>3</a:t>
            </a:r>
            <a:r>
              <a:rPr kumimoji="1" lang="zh-CN" altLang="en-US" dirty="0"/>
              <a:t> </a:t>
            </a:r>
            <a:r>
              <a:rPr kumimoji="1" lang="en-US" altLang="zh-CN" dirty="0"/>
              <a:t>Steps</a:t>
            </a:r>
            <a:r>
              <a:rPr kumimoji="1" lang="zh-CN" altLang="en-US" dirty="0"/>
              <a:t> </a:t>
            </a:r>
            <a:r>
              <a:rPr kumimoji="1" lang="en-US" altLang="zh-CN" dirty="0"/>
              <a:t>in</a:t>
            </a:r>
            <a:r>
              <a:rPr kumimoji="1" lang="zh-CN" altLang="en-US" dirty="0"/>
              <a:t> </a:t>
            </a:r>
            <a:r>
              <a:rPr kumimoji="1" lang="en-US" altLang="zh-CN" dirty="0"/>
              <a:t>General </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a:xfrm>
            <a:off x="457200" y="1129308"/>
            <a:ext cx="5842992" cy="3771636"/>
          </a:xfrm>
        </p:spPr>
        <p:txBody>
          <a:bodyPr>
            <a:normAutofit/>
          </a:bodyPr>
          <a:lstStyle/>
          <a:p>
            <a:pPr marL="342900" indent="-342900">
              <a:buAutoNum type="arabicPeriod"/>
            </a:pPr>
            <a:r>
              <a:rPr kumimoji="1" lang="en-US" altLang="zh-CN" dirty="0"/>
              <a:t>Nodes learn about their neighbors via the </a:t>
            </a:r>
            <a:r>
              <a:rPr kumimoji="1" lang="en-US" altLang="zh-CN" dirty="0">
                <a:solidFill>
                  <a:schemeClr val="accent1"/>
                </a:solidFill>
              </a:rPr>
              <a:t>HELLO protocol </a:t>
            </a:r>
          </a:p>
          <a:p>
            <a:pPr marL="342900" indent="-342900">
              <a:buAutoNum type="arabicPeriod"/>
            </a:pPr>
            <a:endParaRPr kumimoji="1" lang="zh-CN" altLang="en-US" dirty="0">
              <a:solidFill>
                <a:srgbClr val="0096FF"/>
              </a:solidFill>
            </a:endParaRPr>
          </a:p>
          <a:p>
            <a:pPr marL="342900" indent="-342900">
              <a:buFontTx/>
              <a:buAutoNum type="arabicPeriod"/>
            </a:pPr>
            <a:r>
              <a:rPr kumimoji="1" lang="en-US" altLang="zh-CN" dirty="0"/>
              <a:t>Nodes learn about other reachable nodes via </a:t>
            </a:r>
            <a:r>
              <a:rPr kumimoji="1" lang="en-US" altLang="zh-CN" dirty="0">
                <a:solidFill>
                  <a:schemeClr val="accent1"/>
                </a:solidFill>
              </a:rPr>
              <a:t>advertisements</a:t>
            </a:r>
            <a:r>
              <a:rPr kumimoji="1" lang="en-US" altLang="zh-CN" dirty="0"/>
              <a:t> </a:t>
            </a:r>
          </a:p>
          <a:p>
            <a:pPr marL="342900" indent="-342900">
              <a:buFontTx/>
              <a:buAutoNum type="arabicPeriod"/>
            </a:pPr>
            <a:endParaRPr kumimoji="1" lang="en-US" altLang="zh-CN" dirty="0"/>
          </a:p>
          <a:p>
            <a:pPr marL="342900" indent="-342900">
              <a:buFontTx/>
              <a:buAutoNum type="arabicPeriod"/>
            </a:pPr>
            <a:r>
              <a:rPr kumimoji="1" lang="en-US" altLang="zh-CN" dirty="0"/>
              <a:t>Nodes determine the </a:t>
            </a:r>
            <a:r>
              <a:rPr kumimoji="1" lang="en-US" altLang="zh-CN" dirty="0">
                <a:solidFill>
                  <a:schemeClr val="accent1"/>
                </a:solidFill>
              </a:rPr>
              <a:t>minimum-cost</a:t>
            </a:r>
            <a:r>
              <a:rPr kumimoji="1" lang="en-US" altLang="zh-CN" dirty="0"/>
              <a:t> routes (of the routes they know about) </a:t>
            </a: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p:pic>
        <p:nvPicPr>
          <p:cNvPr id="9" name="图片 8">
            <a:extLst>
              <a:ext uri="{FF2B5EF4-FFF2-40B4-BE49-F238E27FC236}">
                <a16:creationId xmlns:a16="http://schemas.microsoft.com/office/drawing/2014/main" id="{A4543BFB-790D-1745-9F74-FEA863841AB3}"/>
              </a:ext>
            </a:extLst>
          </p:cNvPr>
          <p:cNvPicPr>
            <a:picLocks noChangeAspect="1"/>
          </p:cNvPicPr>
          <p:nvPr/>
        </p:nvPicPr>
        <p:blipFill>
          <a:blip r:embed="rId3"/>
          <a:stretch>
            <a:fillRect/>
          </a:stretch>
        </p:blipFill>
        <p:spPr>
          <a:xfrm>
            <a:off x="6548220" y="841276"/>
            <a:ext cx="1744399" cy="1139359"/>
          </a:xfrm>
          <a:prstGeom prst="rect">
            <a:avLst/>
          </a:prstGeom>
        </p:spPr>
      </p:pic>
      <p:pic>
        <p:nvPicPr>
          <p:cNvPr id="14" name="图片 13">
            <a:extLst>
              <a:ext uri="{FF2B5EF4-FFF2-40B4-BE49-F238E27FC236}">
                <a16:creationId xmlns:a16="http://schemas.microsoft.com/office/drawing/2014/main" id="{85A7FD69-9BAC-5545-B23D-275F741711B5}"/>
              </a:ext>
            </a:extLst>
          </p:cNvPr>
          <p:cNvPicPr>
            <a:picLocks noChangeAspect="1"/>
          </p:cNvPicPr>
          <p:nvPr/>
        </p:nvPicPr>
        <p:blipFill>
          <a:blip r:embed="rId4"/>
          <a:stretch>
            <a:fillRect/>
          </a:stretch>
        </p:blipFill>
        <p:spPr>
          <a:xfrm>
            <a:off x="6516217" y="2281436"/>
            <a:ext cx="1776402" cy="1189555"/>
          </a:xfrm>
          <a:prstGeom prst="rect">
            <a:avLst/>
          </a:prstGeom>
        </p:spPr>
      </p:pic>
      <p:pic>
        <p:nvPicPr>
          <p:cNvPr id="15" name="图片 14">
            <a:extLst>
              <a:ext uri="{FF2B5EF4-FFF2-40B4-BE49-F238E27FC236}">
                <a16:creationId xmlns:a16="http://schemas.microsoft.com/office/drawing/2014/main" id="{7A8F9A93-58FE-974C-9D52-4A3192665E46}"/>
              </a:ext>
            </a:extLst>
          </p:cNvPr>
          <p:cNvPicPr>
            <a:picLocks noChangeAspect="1"/>
          </p:cNvPicPr>
          <p:nvPr/>
        </p:nvPicPr>
        <p:blipFill>
          <a:blip r:embed="rId5"/>
          <a:stretch>
            <a:fillRect/>
          </a:stretch>
        </p:blipFill>
        <p:spPr>
          <a:xfrm>
            <a:off x="6548220" y="3797609"/>
            <a:ext cx="1696188" cy="1138645"/>
          </a:xfrm>
          <a:prstGeom prst="rect">
            <a:avLst/>
          </a:prstGeom>
        </p:spPr>
      </p:pic>
    </p:spTree>
    <p:extLst>
      <p:ext uri="{BB962C8B-B14F-4D97-AF65-F5344CB8AC3E}">
        <p14:creationId xmlns:p14="http://schemas.microsoft.com/office/powerpoint/2010/main" val="355024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Routing</a:t>
            </a:r>
            <a:r>
              <a:rPr kumimoji="1" lang="zh-CN" altLang="en-US" dirty="0"/>
              <a:t> </a:t>
            </a:r>
            <a:r>
              <a:rPr kumimoji="1" lang="en-US" altLang="zh-CN" dirty="0"/>
              <a:t>Protocol</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a:xfrm>
            <a:off x="457200" y="1129308"/>
            <a:ext cx="8435280" cy="3771636"/>
          </a:xfrm>
        </p:spPr>
        <p:txBody>
          <a:bodyPr>
            <a:normAutofit/>
          </a:bodyPr>
          <a:lstStyle/>
          <a:p>
            <a:r>
              <a:rPr kumimoji="1" lang="en-US" altLang="zh-CN" sz="1600" dirty="0"/>
              <a:t>Protocol 1: </a:t>
            </a:r>
            <a:r>
              <a:rPr kumimoji="1" lang="en-US" altLang="zh-CN" sz="1600" dirty="0">
                <a:solidFill>
                  <a:srgbClr val="0096FF"/>
                </a:solidFill>
              </a:rPr>
              <a:t>Link-state</a:t>
            </a:r>
          </a:p>
          <a:p>
            <a:pPr lvl="1"/>
            <a:r>
              <a:rPr kumimoji="1" lang="en-US" altLang="zh-CN" sz="1600" dirty="0"/>
              <a:t>A</a:t>
            </a:r>
            <a:r>
              <a:rPr kumimoji="1" lang="zh-CN" altLang="en-US" sz="1600" dirty="0"/>
              <a:t> </a:t>
            </a:r>
            <a:r>
              <a:rPr kumimoji="1" lang="en-US" altLang="zh-CN" sz="1600" dirty="0"/>
              <a:t>node's</a:t>
            </a:r>
            <a:r>
              <a:rPr kumimoji="1" lang="zh-CN" altLang="en-US" sz="1600" dirty="0"/>
              <a:t> </a:t>
            </a:r>
            <a:r>
              <a:rPr kumimoji="1" lang="en-US" altLang="zh-CN" sz="1600" dirty="0"/>
              <a:t>advertisements</a:t>
            </a:r>
            <a:r>
              <a:rPr kumimoji="1" lang="zh-CN" altLang="en-US" sz="1600" dirty="0"/>
              <a:t> </a:t>
            </a:r>
            <a:r>
              <a:rPr kumimoji="1" lang="en-US" altLang="zh-CN" sz="1600" dirty="0"/>
              <a:t>contain</a:t>
            </a:r>
            <a:r>
              <a:rPr kumimoji="1" lang="zh-CN" altLang="en-US" sz="1600" dirty="0"/>
              <a:t> </a:t>
            </a:r>
            <a:r>
              <a:rPr kumimoji="1" lang="en-US" altLang="zh-CN" sz="1600" dirty="0"/>
              <a:t>a</a:t>
            </a:r>
            <a:r>
              <a:rPr kumimoji="1" lang="zh-CN" altLang="en-US" sz="1600" dirty="0"/>
              <a:t> </a:t>
            </a:r>
            <a:r>
              <a:rPr kumimoji="1" lang="en-US" altLang="zh-CN" sz="1600" dirty="0"/>
              <a:t>list</a:t>
            </a:r>
            <a:r>
              <a:rPr kumimoji="1" lang="zh-CN" altLang="en-US" sz="1600" dirty="0"/>
              <a:t> </a:t>
            </a:r>
            <a:r>
              <a:rPr kumimoji="1" lang="en-US" altLang="zh-CN" sz="1600" dirty="0"/>
              <a:t>of</a:t>
            </a:r>
            <a:r>
              <a:rPr kumimoji="1" lang="zh-CN" altLang="en-US" sz="1600" dirty="0"/>
              <a:t> </a:t>
            </a:r>
            <a:r>
              <a:rPr kumimoji="1" lang="en-US" altLang="zh-CN" sz="1600" dirty="0"/>
              <a:t>its</a:t>
            </a:r>
            <a:r>
              <a:rPr kumimoji="1" lang="zh-CN" altLang="en-US" sz="1600" dirty="0"/>
              <a:t> </a:t>
            </a:r>
            <a:r>
              <a:rPr kumimoji="1" lang="en-US" altLang="zh-CN" sz="1600" dirty="0"/>
              <a:t>neighbors</a:t>
            </a:r>
            <a:r>
              <a:rPr kumimoji="1" lang="zh-CN" altLang="en-US" sz="1600" dirty="0"/>
              <a:t> </a:t>
            </a:r>
            <a:r>
              <a:rPr kumimoji="1" lang="en-US" altLang="zh-CN" sz="1600" dirty="0"/>
              <a:t>and</a:t>
            </a:r>
            <a:r>
              <a:rPr kumimoji="1" lang="zh-CN" altLang="en-US" sz="1600" dirty="0"/>
              <a:t> </a:t>
            </a:r>
            <a:r>
              <a:rPr kumimoji="1" lang="en-US" altLang="zh-CN" sz="1600" dirty="0"/>
              <a:t>its</a:t>
            </a:r>
            <a:r>
              <a:rPr kumimoji="1" lang="zh-CN" altLang="en-US" sz="1600" dirty="0"/>
              <a:t> </a:t>
            </a:r>
            <a:r>
              <a:rPr kumimoji="1" lang="en-US" altLang="zh-CN" sz="1600" dirty="0"/>
              <a:t>link</a:t>
            </a:r>
            <a:r>
              <a:rPr kumimoji="1" lang="zh-CN" altLang="en-US" sz="1600" dirty="0"/>
              <a:t> </a:t>
            </a:r>
            <a:r>
              <a:rPr kumimoji="1" lang="en-US" altLang="zh-CN" sz="1600" dirty="0"/>
              <a:t>costs</a:t>
            </a:r>
            <a:r>
              <a:rPr kumimoji="1" lang="zh-CN" altLang="en-US" sz="1600" dirty="0"/>
              <a:t> </a:t>
            </a:r>
            <a:r>
              <a:rPr kumimoji="1" lang="en-US" altLang="zh-CN" sz="1600" dirty="0"/>
              <a:t>to</a:t>
            </a:r>
            <a:r>
              <a:rPr kumimoji="1" lang="zh-CN" altLang="en-US" sz="1600" dirty="0"/>
              <a:t> </a:t>
            </a:r>
            <a:r>
              <a:rPr kumimoji="1" lang="en-US" altLang="zh-CN" sz="1600" dirty="0"/>
              <a:t>those</a:t>
            </a:r>
            <a:r>
              <a:rPr kumimoji="1" lang="zh-CN" altLang="en-US" sz="1600" dirty="0"/>
              <a:t> </a:t>
            </a:r>
            <a:r>
              <a:rPr kumimoji="1" lang="en-US" altLang="zh-CN" sz="1600" dirty="0"/>
              <a:t>nodes</a:t>
            </a:r>
          </a:p>
          <a:p>
            <a:pPr lvl="1"/>
            <a:r>
              <a:rPr kumimoji="1" lang="en-US" altLang="zh-CN" sz="1600" dirty="0"/>
              <a:t>Nodes advertise to </a:t>
            </a:r>
            <a:r>
              <a:rPr kumimoji="1" lang="en-US" altLang="zh-CN" sz="1600" u="sng" dirty="0"/>
              <a:t>everyone</a:t>
            </a:r>
            <a:r>
              <a:rPr kumimoji="1" lang="zh-CN" altLang="en-US" sz="1600" dirty="0"/>
              <a:t> </a:t>
            </a:r>
            <a:r>
              <a:rPr kumimoji="1" lang="en-US" altLang="zh-CN" sz="1600" dirty="0"/>
              <a:t>their </a:t>
            </a:r>
            <a:r>
              <a:rPr kumimoji="1" lang="en-US" altLang="zh-CN" sz="1600" u="sng" dirty="0"/>
              <a:t>costs to their neighbors</a:t>
            </a:r>
            <a:endParaRPr kumimoji="1" lang="zh-CN" altLang="en-US" sz="1600" u="sng" dirty="0"/>
          </a:p>
          <a:p>
            <a:pPr lvl="2"/>
            <a:r>
              <a:rPr kumimoji="1" lang="en-US" altLang="zh-CN" sz="1600" dirty="0"/>
              <a:t>via </a:t>
            </a:r>
            <a:r>
              <a:rPr kumimoji="1" lang="en-US" altLang="zh-CN" sz="1600" i="1" dirty="0">
                <a:solidFill>
                  <a:srgbClr val="C00000"/>
                </a:solidFill>
              </a:rPr>
              <a:t>flooding</a:t>
            </a:r>
            <a:endParaRPr kumimoji="1" lang="zh-CN" altLang="en-US" sz="1600" i="1" dirty="0">
              <a:solidFill>
                <a:srgbClr val="C00000"/>
              </a:solidFill>
            </a:endParaRPr>
          </a:p>
          <a:p>
            <a:pPr lvl="1"/>
            <a:r>
              <a:rPr kumimoji="1" lang="en-US" altLang="zh-CN" sz="1600" dirty="0"/>
              <a:t>Integrate using </a:t>
            </a:r>
            <a:r>
              <a:rPr kumimoji="1" lang="en-US" altLang="zh-CN" sz="1600" b="1" dirty="0"/>
              <a:t>Dijkstra's</a:t>
            </a:r>
            <a:r>
              <a:rPr kumimoji="1" lang="zh-CN" altLang="en-US" sz="1600" b="1" dirty="0"/>
              <a:t> </a:t>
            </a:r>
            <a:r>
              <a:rPr kumimoji="1" lang="en-US" altLang="zh-CN" sz="1600" b="1" dirty="0"/>
              <a:t>shortest</a:t>
            </a:r>
            <a:r>
              <a:rPr kumimoji="1" lang="zh-CN" altLang="en-US" sz="1600" b="1" dirty="0"/>
              <a:t> </a:t>
            </a:r>
            <a:r>
              <a:rPr kumimoji="1" lang="en-US" altLang="zh-CN" sz="1600" b="1" dirty="0"/>
              <a:t>path</a:t>
            </a:r>
            <a:r>
              <a:rPr kumimoji="1" lang="zh-CN" altLang="en-US" sz="1600" b="1" dirty="0"/>
              <a:t> </a:t>
            </a:r>
            <a:r>
              <a:rPr kumimoji="1" lang="en-US" altLang="zh-CN" sz="1600" b="1" dirty="0"/>
              <a:t>algorithm</a:t>
            </a:r>
          </a:p>
          <a:p>
            <a:pPr lvl="1"/>
            <a:endParaRPr kumimoji="1" lang="en-US" altLang="zh-CN" sz="1600" b="1" dirty="0"/>
          </a:p>
          <a:p>
            <a:r>
              <a:rPr kumimoji="1" lang="en-US" altLang="zh-CN" sz="1600" dirty="0"/>
              <a:t>Protocol 2: </a:t>
            </a:r>
            <a:r>
              <a:rPr kumimoji="1" lang="en-US" altLang="zh-CN" sz="1600" dirty="0">
                <a:solidFill>
                  <a:srgbClr val="0096FF"/>
                </a:solidFill>
              </a:rPr>
              <a:t>Distance-vector</a:t>
            </a:r>
          </a:p>
          <a:p>
            <a:pPr lvl="1"/>
            <a:r>
              <a:rPr kumimoji="1" lang="en-US" altLang="zh-CN" sz="1600" dirty="0"/>
              <a:t>Nodes advertise to </a:t>
            </a:r>
            <a:r>
              <a:rPr kumimoji="1" lang="en-US" altLang="zh-CN" sz="1600" u="sng" dirty="0"/>
              <a:t>neighbors</a:t>
            </a:r>
            <a:r>
              <a:rPr kumimoji="1" lang="en-US" altLang="zh-CN" sz="1600" dirty="0"/>
              <a:t> with their </a:t>
            </a:r>
            <a:r>
              <a:rPr kumimoji="1" lang="en-US" altLang="zh-CN" sz="1600" u="sng" dirty="0"/>
              <a:t>cost to all known nodes</a:t>
            </a:r>
            <a:endParaRPr kumimoji="1" lang="zh-CN" altLang="en-US" sz="1600" u="sng" dirty="0"/>
          </a:p>
          <a:p>
            <a:pPr lvl="1"/>
            <a:r>
              <a:rPr kumimoji="1" lang="en-US" altLang="zh-CN" sz="1600" dirty="0"/>
              <a:t>Update routes via </a:t>
            </a:r>
            <a:r>
              <a:rPr kumimoji="1" lang="en-US" altLang="zh-CN" sz="1600" b="1" dirty="0"/>
              <a:t>Bellman-Ford</a:t>
            </a:r>
            <a:r>
              <a:rPr kumimoji="1" lang="zh-CN" altLang="en-US" sz="1600" b="1" dirty="0"/>
              <a:t> </a:t>
            </a:r>
            <a:r>
              <a:rPr kumimoji="1" lang="en-US" altLang="zh-CN" sz="1600" dirty="0"/>
              <a:t>integration</a:t>
            </a:r>
            <a:endParaRPr kumimoji="1" lang="zh-CN" altLang="en-US" sz="1600" dirty="0"/>
          </a:p>
          <a:p>
            <a:endParaRPr kumimoji="1" lang="zh-CN" altLang="en-US" sz="1600" dirty="0">
              <a:solidFill>
                <a:srgbClr val="0096FF"/>
              </a:solidFill>
            </a:endParaRPr>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spTree>
    <p:extLst>
      <p:ext uri="{BB962C8B-B14F-4D97-AF65-F5344CB8AC3E}">
        <p14:creationId xmlns:p14="http://schemas.microsoft.com/office/powerpoint/2010/main" val="2146916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7AEAA8B-9C16-AC4B-A596-3F51569B2571}"/>
              </a:ext>
            </a:extLst>
          </p:cNvPr>
          <p:cNvSpPr>
            <a:spLocks noGrp="1"/>
          </p:cNvSpPr>
          <p:nvPr>
            <p:ph type="title"/>
          </p:nvPr>
        </p:nvSpPr>
        <p:spPr/>
        <p:txBody>
          <a:bodyPr/>
          <a:lstStyle/>
          <a:p>
            <a:r>
              <a:rPr kumimoji="1" lang="en-US" altLang="zh-CN" dirty="0"/>
              <a:t>3</a:t>
            </a:r>
            <a:r>
              <a:rPr kumimoji="1" lang="zh-CN" altLang="en-US" dirty="0"/>
              <a:t> </a:t>
            </a:r>
            <a:r>
              <a:rPr kumimoji="1" lang="en-US" altLang="zh-CN" dirty="0"/>
              <a:t>Ways</a:t>
            </a:r>
            <a:r>
              <a:rPr kumimoji="1" lang="zh-CN" altLang="en-US" dirty="0"/>
              <a:t> </a:t>
            </a:r>
            <a:r>
              <a:rPr kumimoji="1" lang="en-US" altLang="zh-CN" dirty="0"/>
              <a:t>to</a:t>
            </a:r>
            <a:r>
              <a:rPr kumimoji="1" lang="zh-CN" altLang="en-US" dirty="0"/>
              <a:t> </a:t>
            </a:r>
            <a:r>
              <a:rPr kumimoji="1" lang="en-US" altLang="zh-CN" dirty="0"/>
              <a:t>Scale</a:t>
            </a:r>
            <a:endParaRPr kumimoji="1" lang="zh-CN" altLang="en-US" dirty="0"/>
          </a:p>
        </p:txBody>
      </p:sp>
      <p:sp>
        <p:nvSpPr>
          <p:cNvPr id="3" name="内容占位符 2">
            <a:extLst>
              <a:ext uri="{FF2B5EF4-FFF2-40B4-BE49-F238E27FC236}">
                <a16:creationId xmlns:a16="http://schemas.microsoft.com/office/drawing/2014/main" id="{AC35285A-68A7-404E-A726-A5B4BC85B374}"/>
              </a:ext>
            </a:extLst>
          </p:cNvPr>
          <p:cNvSpPr>
            <a:spLocks noGrp="1"/>
          </p:cNvSpPr>
          <p:nvPr>
            <p:ph idx="1"/>
          </p:nvPr>
        </p:nvSpPr>
        <p:spPr>
          <a:xfrm>
            <a:off x="457200" y="1129308"/>
            <a:ext cx="8435280" cy="4356826"/>
          </a:xfrm>
        </p:spPr>
        <p:txBody>
          <a:bodyPr>
            <a:normAutofit/>
          </a:bodyPr>
          <a:lstStyle/>
          <a:p>
            <a:r>
              <a:rPr lang="en-US" altLang="zh-CN" dirty="0"/>
              <a:t>Hierarchy of Routing</a:t>
            </a:r>
            <a:endParaRPr lang="zh-CN" altLang="en-US" dirty="0"/>
          </a:p>
          <a:p>
            <a:pPr lvl="1"/>
            <a:r>
              <a:rPr lang="en-US" altLang="zh-CN" dirty="0"/>
              <a:t>Route between </a:t>
            </a:r>
            <a:r>
              <a:rPr lang="en-US" altLang="zh-CN" b="1" dirty="0">
                <a:solidFill>
                  <a:srgbClr val="0096FF"/>
                </a:solidFill>
              </a:rPr>
              <a:t>regions</a:t>
            </a:r>
            <a:r>
              <a:rPr lang="en-US" altLang="zh-CN" dirty="0"/>
              <a:t>, and then within a</a:t>
            </a:r>
            <a:br>
              <a:rPr lang="zh-CN" altLang="en-US" dirty="0"/>
            </a:br>
            <a:r>
              <a:rPr lang="en-US" altLang="zh-CN" dirty="0"/>
              <a:t>region </a:t>
            </a:r>
            <a:endParaRPr lang="zh-CN" altLang="en-US" dirty="0"/>
          </a:p>
          <a:p>
            <a:r>
              <a:rPr kumimoji="1" lang="en-US" altLang="zh-CN" dirty="0"/>
              <a:t>Path-vector Routing</a:t>
            </a:r>
            <a:endParaRPr kumimoji="1" lang="zh-CN" altLang="en-US" dirty="0"/>
          </a:p>
          <a:p>
            <a:pPr lvl="1"/>
            <a:r>
              <a:rPr kumimoji="1" lang="en-US" altLang="zh-CN" dirty="0"/>
              <a:t>Advertisements include the path, to better </a:t>
            </a:r>
            <a:br>
              <a:rPr kumimoji="1" lang="zh-CN" altLang="en-US" dirty="0"/>
            </a:br>
            <a:r>
              <a:rPr kumimoji="1" lang="en-US" altLang="zh-CN" dirty="0"/>
              <a:t>detect routing loops</a:t>
            </a:r>
            <a:endParaRPr kumimoji="1" lang="zh-CN" altLang="en-US" dirty="0"/>
          </a:p>
          <a:p>
            <a:r>
              <a:rPr lang="en-US" altLang="zh-CN" dirty="0"/>
              <a:t>Topological Addressing</a:t>
            </a:r>
            <a:endParaRPr lang="zh-CN" altLang="en-US" dirty="0"/>
          </a:p>
          <a:p>
            <a:pPr lvl="1"/>
            <a:r>
              <a:rPr lang="en-US" altLang="zh-CN" dirty="0"/>
              <a:t>Assign addresses in contiguous blocks to </a:t>
            </a:r>
            <a:br>
              <a:rPr lang="zh-CN" altLang="en-US" dirty="0"/>
            </a:br>
            <a:r>
              <a:rPr lang="en-US" altLang="zh-CN" dirty="0"/>
              <a:t>make advertisements smaller </a:t>
            </a:r>
            <a:endParaRPr kumimoji="1" lang="en-US" altLang="zh-CN" dirty="0"/>
          </a:p>
          <a:p>
            <a:endParaRPr kumimoji="1" lang="en" altLang="zh-CN" dirty="0"/>
          </a:p>
        </p:txBody>
      </p:sp>
      <p:sp>
        <p:nvSpPr>
          <p:cNvPr id="4" name="灯片编号占位符 3">
            <a:extLst>
              <a:ext uri="{FF2B5EF4-FFF2-40B4-BE49-F238E27FC236}">
                <a16:creationId xmlns:a16="http://schemas.microsoft.com/office/drawing/2014/main" id="{DD1AFDC6-BED2-EA4B-8B0F-E58915B37368}"/>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pic>
        <p:nvPicPr>
          <p:cNvPr id="5" name="图片 4">
            <a:extLst>
              <a:ext uri="{FF2B5EF4-FFF2-40B4-BE49-F238E27FC236}">
                <a16:creationId xmlns:a16="http://schemas.microsoft.com/office/drawing/2014/main" id="{4E30D1CB-B58A-7E46-A98F-E5F5CA76189C}"/>
              </a:ext>
            </a:extLst>
          </p:cNvPr>
          <p:cNvPicPr>
            <a:picLocks noChangeAspect="1"/>
          </p:cNvPicPr>
          <p:nvPr/>
        </p:nvPicPr>
        <p:blipFill>
          <a:blip r:embed="rId3"/>
          <a:stretch>
            <a:fillRect/>
          </a:stretch>
        </p:blipFill>
        <p:spPr>
          <a:xfrm>
            <a:off x="6372200" y="1273324"/>
            <a:ext cx="2270948" cy="3888432"/>
          </a:xfrm>
          <a:prstGeom prst="rect">
            <a:avLst/>
          </a:prstGeom>
        </p:spPr>
      </p:pic>
    </p:spTree>
    <p:extLst>
      <p:ext uri="{BB962C8B-B14F-4D97-AF65-F5344CB8AC3E}">
        <p14:creationId xmlns:p14="http://schemas.microsoft.com/office/powerpoint/2010/main" val="3721665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58D6F-1098-AF3E-C796-696BAB33697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847151D-6240-BFA1-38FB-97E3209D6A62}"/>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7F211593-E62B-397B-C387-0375B7346A69}"/>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rgbClr val="2D3B45"/>
                </a:solidFill>
                <a:latin typeface="Lato Extended"/>
              </a:rPr>
              <a:t>The end-to-end layer (</a:t>
            </a:r>
            <a:r>
              <a:rPr lang="en" altLang="zh-CN" sz="1500" b="1" i="0" u="none" strike="noStrike" dirty="0">
                <a:effectLst/>
                <a:latin typeface="Lato Extended"/>
                <a:hlinkClick r:id="rId6" tooltip="CSE-19 network-end2end.pptx"/>
              </a:rPr>
              <a:t>CSE-19 network-end2end.pptx</a:t>
            </a:r>
            <a:r>
              <a:rPr lang="en-US" altLang="zh-CN" sz="1500" dirty="0">
                <a:solidFill>
                  <a:srgbClr val="2D3B45"/>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6DC981F8-503D-74C0-F8AC-FB556BE0FDEA}"/>
              </a:ext>
            </a:extLst>
          </p:cNvPr>
          <p:cNvSpPr>
            <a:spLocks noGrp="1"/>
          </p:cNvSpPr>
          <p:nvPr>
            <p:ph type="sldNum" sz="quarter" idx="12"/>
          </p:nvPr>
        </p:nvSpPr>
        <p:spPr/>
        <p:txBody>
          <a:bodyPr/>
          <a:lstStyle/>
          <a:p>
            <a:fld id="{ADE361C3-C043-4A6E-BDCE-8DA1E7D90A3B}" type="slidenum">
              <a:rPr lang="zh-CN" altLang="en-US" smtClean="0"/>
              <a:t>27</a:t>
            </a:fld>
            <a:endParaRPr lang="zh-CN" altLang="en-US"/>
          </a:p>
        </p:txBody>
      </p:sp>
    </p:spTree>
    <p:extLst>
      <p:ext uri="{BB962C8B-B14F-4D97-AF65-F5344CB8AC3E}">
        <p14:creationId xmlns:p14="http://schemas.microsoft.com/office/powerpoint/2010/main" val="4210900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The End-to-end Layer</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rmAutofit/>
          </a:bodyPr>
          <a:lstStyle/>
          <a:p>
            <a:r>
              <a:rPr lang="en-US" altLang="zh-CN" dirty="0">
                <a:ea typeface="ＭＳ Ｐゴシック" charset="0"/>
              </a:rPr>
              <a:t>Network layer has no guarantees on:</a:t>
            </a:r>
          </a:p>
          <a:p>
            <a:pPr lvl="1"/>
            <a:r>
              <a:rPr lang="en-US" altLang="zh-CN" dirty="0">
                <a:ea typeface="ＭＳ Ｐゴシック" charset="0"/>
              </a:rPr>
              <a:t>Delay			- Order of arrival</a:t>
            </a:r>
          </a:p>
          <a:p>
            <a:pPr lvl="1"/>
            <a:r>
              <a:rPr lang="en-US" altLang="zh-CN" dirty="0">
                <a:ea typeface="ＭＳ Ｐゴシック" charset="0"/>
              </a:rPr>
              <a:t>Certainty of arrival		- Accuracy of content</a:t>
            </a:r>
          </a:p>
          <a:p>
            <a:pPr lvl="1"/>
            <a:r>
              <a:rPr lang="en-US" altLang="zh-CN" dirty="0">
                <a:ea typeface="ＭＳ Ｐゴシック" charset="0"/>
              </a:rPr>
              <a:t>Right place to deliver</a:t>
            </a:r>
          </a:p>
          <a:p>
            <a:endParaRPr lang="en-US" altLang="zh-CN" dirty="0">
              <a:ea typeface="ＭＳ Ｐゴシック" charset="0"/>
            </a:endParaRPr>
          </a:p>
          <a:p>
            <a:r>
              <a:rPr lang="en-US" altLang="zh-CN" dirty="0">
                <a:ea typeface="ＭＳ Ｐゴシック" charset="0"/>
              </a:rPr>
              <a:t>End-to-end layer</a:t>
            </a:r>
          </a:p>
          <a:p>
            <a:pPr lvl="1"/>
            <a:r>
              <a:rPr lang="en-US" altLang="zh-CN" dirty="0">
                <a:ea typeface="ＭＳ Ｐゴシック" charset="0"/>
              </a:rPr>
              <a:t>No single design is likely to suffice</a:t>
            </a:r>
          </a:p>
          <a:p>
            <a:pPr lvl="1"/>
            <a:r>
              <a:rPr lang="en-US" altLang="zh-CN" dirty="0">
                <a:ea typeface="ＭＳ Ｐゴシック" charset="0"/>
              </a:rPr>
              <a:t>Transport protocol for each class of application</a:t>
            </a:r>
          </a:p>
          <a:p>
            <a:endParaRPr kumimoji="1" lang="zh-CN" altLang="en-US" dirty="0"/>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28</a:t>
            </a:fld>
            <a:endParaRPr lang="zh-CN" altLang="en-US"/>
          </a:p>
        </p:txBody>
      </p:sp>
    </p:spTree>
    <p:extLst>
      <p:ext uri="{BB962C8B-B14F-4D97-AF65-F5344CB8AC3E}">
        <p14:creationId xmlns:p14="http://schemas.microsoft.com/office/powerpoint/2010/main" val="1794777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Famous Transport Protocols</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rmAutofit/>
          </a:bodyPr>
          <a:lstStyle/>
          <a:p>
            <a:pPr>
              <a:lnSpc>
                <a:spcPct val="100000"/>
              </a:lnSpc>
            </a:pPr>
            <a:r>
              <a:rPr lang="en-US" altLang="zh-CN" dirty="0">
                <a:ea typeface="ＭＳ Ｐゴシック" charset="0"/>
              </a:rPr>
              <a:t>UDP (User Datagram Protocol)</a:t>
            </a:r>
          </a:p>
          <a:p>
            <a:pPr lvl="1">
              <a:lnSpc>
                <a:spcPct val="100000"/>
              </a:lnSpc>
            </a:pPr>
            <a:r>
              <a:rPr lang="en-US" altLang="zh-CN" dirty="0">
                <a:ea typeface="ＭＳ Ｐゴシック" charset="0"/>
              </a:rPr>
              <a:t>Be used directly for some simple applications</a:t>
            </a:r>
          </a:p>
          <a:p>
            <a:pPr lvl="1">
              <a:lnSpc>
                <a:spcPct val="100000"/>
              </a:lnSpc>
            </a:pPr>
            <a:r>
              <a:rPr lang="en-US" altLang="zh-CN" dirty="0">
                <a:ea typeface="ＭＳ Ｐゴシック" charset="0"/>
              </a:rPr>
              <a:t>Also be used as a component for other protocols</a:t>
            </a:r>
          </a:p>
          <a:p>
            <a:pPr>
              <a:lnSpc>
                <a:spcPct val="100000"/>
              </a:lnSpc>
            </a:pPr>
            <a:r>
              <a:rPr lang="en-US" altLang="zh-CN" dirty="0">
                <a:ea typeface="ＭＳ Ｐゴシック" charset="0"/>
              </a:rPr>
              <a:t>TCP (Transmission Control Protocol)</a:t>
            </a:r>
          </a:p>
          <a:p>
            <a:pPr lvl="1">
              <a:lnSpc>
                <a:spcPct val="100000"/>
              </a:lnSpc>
            </a:pPr>
            <a:r>
              <a:rPr lang="en-US" altLang="zh-CN" dirty="0">
                <a:ea typeface="ＭＳ Ｐゴシック" charset="0"/>
              </a:rPr>
              <a:t>Keep order, no missing, no duplication</a:t>
            </a:r>
          </a:p>
          <a:p>
            <a:pPr lvl="1">
              <a:lnSpc>
                <a:spcPct val="100000"/>
              </a:lnSpc>
            </a:pPr>
            <a:r>
              <a:rPr lang="en-US" altLang="zh-CN" dirty="0">
                <a:ea typeface="ＭＳ Ｐゴシック" charset="0"/>
              </a:rPr>
              <a:t>Provision for flow control</a:t>
            </a:r>
          </a:p>
          <a:p>
            <a:pPr>
              <a:lnSpc>
                <a:spcPct val="100000"/>
              </a:lnSpc>
            </a:pPr>
            <a:r>
              <a:rPr lang="en-US" altLang="zh-CN" dirty="0">
                <a:ea typeface="ＭＳ Ｐゴシック" charset="0"/>
              </a:rPr>
              <a:t>RTP (Real-time Transport Protocol)</a:t>
            </a:r>
          </a:p>
          <a:p>
            <a:pPr lvl="1">
              <a:lnSpc>
                <a:spcPct val="100000"/>
              </a:lnSpc>
            </a:pPr>
            <a:r>
              <a:rPr lang="en-US" altLang="zh-CN" dirty="0">
                <a:ea typeface="ＭＳ Ｐゴシック" charset="0"/>
              </a:rPr>
              <a:t>Built on UDP</a:t>
            </a:r>
          </a:p>
          <a:p>
            <a:pPr lvl="1">
              <a:lnSpc>
                <a:spcPct val="100000"/>
              </a:lnSpc>
            </a:pPr>
            <a:r>
              <a:rPr lang="en-US" altLang="zh-CN" dirty="0">
                <a:ea typeface="ＭＳ Ｐゴシック" charset="0"/>
              </a:rPr>
              <a:t>Be used for streaming video or voice, etc.</a:t>
            </a:r>
          </a:p>
          <a:p>
            <a:pPr>
              <a:lnSpc>
                <a:spcPct val="100000"/>
              </a:lnSpc>
            </a:pPr>
            <a:r>
              <a:rPr lang="en-US" altLang="zh-CN" dirty="0">
                <a:ea typeface="ＭＳ Ｐゴシック" charset="0"/>
              </a:rPr>
              <a:t>No "one size fits all"</a:t>
            </a:r>
          </a:p>
          <a:p>
            <a:endParaRPr kumimoji="1" lang="zh-CN" altLang="en-US" dirty="0"/>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spTree>
    <p:extLst>
      <p:ext uri="{BB962C8B-B14F-4D97-AF65-F5344CB8AC3E}">
        <p14:creationId xmlns:p14="http://schemas.microsoft.com/office/powerpoint/2010/main" val="3432803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Assurance of End-to-end Protocol</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rmAutofit/>
          </a:bodyPr>
          <a:lstStyle/>
          <a:p>
            <a:pPr marL="401193" indent="-401193">
              <a:buFont typeface="Calibri Light" charset="0"/>
              <a:buAutoNum type="arabicPeriod"/>
            </a:pPr>
            <a:r>
              <a:rPr lang="en-US" altLang="zh-CN" dirty="0">
                <a:ea typeface="ＭＳ Ｐゴシック" charset="0"/>
              </a:rPr>
              <a:t>Assurance of at-least-once delivery</a:t>
            </a:r>
          </a:p>
          <a:p>
            <a:pPr marL="401193" indent="-401193">
              <a:buFont typeface="Calibri Light" charset="0"/>
              <a:buAutoNum type="arabicPeriod"/>
            </a:pPr>
            <a:r>
              <a:rPr lang="en-US" altLang="zh-CN" dirty="0">
                <a:ea typeface="ＭＳ Ｐゴシック" charset="0"/>
              </a:rPr>
              <a:t>Assurance of at-most-once delivery</a:t>
            </a:r>
          </a:p>
          <a:p>
            <a:pPr marL="401193" indent="-401193">
              <a:buFont typeface="Calibri Light" charset="0"/>
              <a:buAutoNum type="arabicPeriod"/>
            </a:pPr>
            <a:r>
              <a:rPr lang="en-US" altLang="zh-CN" dirty="0">
                <a:ea typeface="ＭＳ Ｐゴシック" charset="0"/>
              </a:rPr>
              <a:t>Assurance of data integrity</a:t>
            </a:r>
          </a:p>
          <a:p>
            <a:pPr marL="401193" indent="-401193">
              <a:buFont typeface="Calibri Light" charset="0"/>
              <a:buAutoNum type="arabicPeriod"/>
            </a:pPr>
            <a:r>
              <a:rPr lang="en-US" altLang="zh-CN" dirty="0">
                <a:ea typeface="ＭＳ Ｐゴシック" charset="0"/>
              </a:rPr>
              <a:t>Assurance of stream order &amp; closing of connections</a:t>
            </a:r>
          </a:p>
          <a:p>
            <a:pPr marL="401193" indent="-401193">
              <a:buFont typeface="Calibri Light" charset="0"/>
              <a:buAutoNum type="arabicPeriod"/>
            </a:pPr>
            <a:r>
              <a:rPr lang="en-US" altLang="zh-CN" dirty="0">
                <a:ea typeface="ＭＳ Ｐゴシック" charset="0"/>
              </a:rPr>
              <a:t>Assurance of jitter control</a:t>
            </a:r>
          </a:p>
          <a:p>
            <a:pPr marL="401193" indent="-401193">
              <a:buFont typeface="Calibri Light" charset="0"/>
              <a:buAutoNum type="arabicPeriod"/>
            </a:pPr>
            <a:r>
              <a:rPr lang="en-US" altLang="zh-CN" dirty="0">
                <a:ea typeface="ＭＳ Ｐゴシック" charset="0"/>
              </a:rPr>
              <a:t>Assurance of authenticity and privacy</a:t>
            </a:r>
          </a:p>
          <a:p>
            <a:pPr marL="401193" indent="-401193">
              <a:buFont typeface="Calibri Light" charset="0"/>
              <a:buAutoNum type="arabicPeriod"/>
            </a:pPr>
            <a:r>
              <a:rPr lang="en-US" altLang="zh-CN" dirty="0">
                <a:ea typeface="ＭＳ Ｐゴシック" charset="0"/>
              </a:rPr>
              <a:t>Assurance of end-to-end performance</a:t>
            </a:r>
            <a:endParaRPr kumimoji="1" lang="zh-CN" altLang="en-US" dirty="0"/>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30</a:t>
            </a:fld>
            <a:endParaRPr lang="zh-CN" altLang="en-US"/>
          </a:p>
        </p:txBody>
      </p:sp>
    </p:spTree>
    <p:extLst>
      <p:ext uri="{BB962C8B-B14F-4D97-AF65-F5344CB8AC3E}">
        <p14:creationId xmlns:p14="http://schemas.microsoft.com/office/powerpoint/2010/main" val="3099356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ea typeface="MS PGothic" panose="020B0600070205080204" pitchFamily="34" charset="-128"/>
              </a:rPr>
              <a:t>7. End-to-end Performance</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Autofit/>
          </a:bodyPr>
          <a:lstStyle/>
          <a:p>
            <a:r>
              <a:rPr lang="en-US" altLang="zh-CN" dirty="0">
                <a:ea typeface="MS PGothic" panose="020B0600070205080204" pitchFamily="34" charset="-128"/>
              </a:rPr>
              <a:t>Multi-segment message questions</a:t>
            </a:r>
          </a:p>
          <a:p>
            <a:pPr lvl="1"/>
            <a:r>
              <a:rPr lang="en-US" altLang="zh-CN" dirty="0">
                <a:ea typeface="MS PGothic" panose="020B0600070205080204" pitchFamily="34" charset="-128"/>
              </a:rPr>
              <a:t>Trade-off between complexity and performance</a:t>
            </a:r>
          </a:p>
          <a:p>
            <a:pPr lvl="1"/>
            <a:r>
              <a:rPr lang="en-US" altLang="zh-CN" dirty="0">
                <a:ea typeface="MS PGothic" panose="020B0600070205080204" pitchFamily="34" charset="-128"/>
              </a:rPr>
              <a:t>Lock-step protocol</a:t>
            </a:r>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pic>
        <p:nvPicPr>
          <p:cNvPr id="5" name="Picture 4">
            <a:extLst>
              <a:ext uri="{FF2B5EF4-FFF2-40B4-BE49-F238E27FC236}">
                <a16:creationId xmlns:a16="http://schemas.microsoft.com/office/drawing/2014/main" id="{36D3F304-43FE-6943-8B6A-6A32FFD809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5592" y="2641476"/>
            <a:ext cx="5520704" cy="2808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4500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ea typeface="MS PGothic" panose="020B0600070205080204" pitchFamily="34" charset="-128"/>
              </a:rPr>
              <a:t>Overlapping Transmissions</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Autofit/>
          </a:bodyPr>
          <a:lstStyle/>
          <a:p>
            <a:r>
              <a:rPr lang="en-US" altLang="zh-CN" dirty="0">
                <a:ea typeface="MS PGothic" panose="020B0600070205080204" pitchFamily="34" charset="-128"/>
              </a:rPr>
              <a:t>Pipelining technique</a:t>
            </a:r>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pic>
        <p:nvPicPr>
          <p:cNvPr id="5" name="Picture 5">
            <a:extLst>
              <a:ext uri="{FF2B5EF4-FFF2-40B4-BE49-F238E27FC236}">
                <a16:creationId xmlns:a16="http://schemas.microsoft.com/office/drawing/2014/main" id="{262A5E05-86A8-F045-95BD-FB9D53F206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33364"/>
            <a:ext cx="8077200" cy="3616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76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Sliding Window</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3985592" y="1069434"/>
            <a:ext cx="4762872" cy="4248472"/>
          </a:xfrm>
        </p:spPr>
        <p:txBody>
          <a:bodyPr>
            <a:noAutofit/>
          </a:bodyPr>
          <a:lstStyle/>
          <a:p>
            <a:r>
              <a:rPr lang="en-US" altLang="zh-CN" dirty="0"/>
              <a:t>Sender advances the window by 1 for each in-sequence ACK it receives</a:t>
            </a:r>
          </a:p>
          <a:p>
            <a:pPr lvl="1"/>
            <a:r>
              <a:rPr lang="en-US" altLang="zh-CN" dirty="0"/>
              <a:t>Reduces idle periods</a:t>
            </a:r>
          </a:p>
          <a:p>
            <a:pPr lvl="1"/>
            <a:r>
              <a:rPr lang="en-US" altLang="zh-CN" dirty="0"/>
              <a:t>Pipelining idea</a:t>
            </a:r>
          </a:p>
          <a:p>
            <a:pPr lvl="1"/>
            <a:endParaRPr lang="en-US" altLang="zh-CN" dirty="0"/>
          </a:p>
          <a:p>
            <a:r>
              <a:rPr lang="en-US" altLang="zh-CN" dirty="0"/>
              <a:t>But what</a:t>
            </a:r>
            <a:r>
              <a:rPr lang="en-US" altLang="en-US" dirty="0">
                <a:ea typeface="宋体" panose="02010600030101010101" pitchFamily="2" charset="-122"/>
              </a:rPr>
              <a:t>'</a:t>
            </a:r>
            <a:r>
              <a:rPr lang="en-US" altLang="zh-CN" dirty="0"/>
              <a:t>s the correct value for the window?</a:t>
            </a:r>
          </a:p>
          <a:p>
            <a:pPr lvl="1"/>
            <a:r>
              <a:rPr lang="en-US" altLang="zh-CN" dirty="0"/>
              <a:t>We</a:t>
            </a:r>
            <a:r>
              <a:rPr lang="en-US" altLang="en-US" dirty="0">
                <a:ea typeface="宋体" panose="02010600030101010101" pitchFamily="2" charset="-122"/>
              </a:rPr>
              <a:t>'</a:t>
            </a:r>
            <a:r>
              <a:rPr lang="en-US" altLang="zh-CN" dirty="0"/>
              <a:t>ll revisit this question</a:t>
            </a:r>
          </a:p>
          <a:p>
            <a:pPr lvl="1"/>
            <a:r>
              <a:rPr lang="en-US" altLang="zh-CN" dirty="0"/>
              <a:t>First, we need to understand windows</a:t>
            </a:r>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pic>
        <p:nvPicPr>
          <p:cNvPr id="6" name="Picture 4">
            <a:extLst>
              <a:ext uri="{FF2B5EF4-FFF2-40B4-BE49-F238E27FC236}">
                <a16:creationId xmlns:a16="http://schemas.microsoft.com/office/drawing/2014/main" id="{2E0874D0-079E-DA46-BAED-62C26BBE7E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6726" y="1417340"/>
            <a:ext cx="3183731" cy="35456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16931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Network Congestion</a:t>
            </a:r>
            <a:endParaRPr kumimoji="1" lang="zh-CN" altLang="en-US" dirty="0"/>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34</a:t>
            </a:fld>
            <a:endParaRPr lang="zh-CN" altLang="en-US"/>
          </a:p>
        </p:txBody>
      </p:sp>
      <p:pic>
        <p:nvPicPr>
          <p:cNvPr id="7" name="图片 3">
            <a:extLst>
              <a:ext uri="{FF2B5EF4-FFF2-40B4-BE49-F238E27FC236}">
                <a16:creationId xmlns:a16="http://schemas.microsoft.com/office/drawing/2014/main" id="{920FD942-E87E-B94A-A31F-EDA47D4B69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6654" y="1345332"/>
            <a:ext cx="5600700" cy="36647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2548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AIMD (Additive Increase, Multiplicative Decrease)</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Autofit/>
          </a:bodyPr>
          <a:lstStyle/>
          <a:p>
            <a:endParaRPr kumimoji="1" lang="en-US" altLang="zh-CN" dirty="0"/>
          </a:p>
          <a:p>
            <a:endParaRPr kumimoji="1" lang="en-US" altLang="zh-CN" dirty="0"/>
          </a:p>
          <a:p>
            <a:endParaRPr kumimoji="1" lang="en-US" altLang="zh-CN" dirty="0"/>
          </a:p>
          <a:p>
            <a:endParaRPr kumimoji="1" lang="en-US" altLang="zh-CN" dirty="0"/>
          </a:p>
          <a:p>
            <a:endParaRPr kumimoji="1" lang="en-US" altLang="zh-CN" dirty="0"/>
          </a:p>
          <a:p>
            <a:r>
              <a:rPr kumimoji="1" lang="en-US" altLang="zh-CN" dirty="0"/>
              <a:t>Every RTT:</a:t>
            </a:r>
          </a:p>
          <a:p>
            <a:pPr lvl="1"/>
            <a:r>
              <a:rPr kumimoji="1" lang="en-US" altLang="zh-CN" dirty="0"/>
              <a:t>No drop: </a:t>
            </a:r>
            <a:r>
              <a:rPr kumimoji="1" lang="en-US" altLang="zh-CN" dirty="0" err="1"/>
              <a:t>cwnd</a:t>
            </a:r>
            <a:r>
              <a:rPr kumimoji="1" lang="en-US" altLang="zh-CN" dirty="0"/>
              <a:t> = </a:t>
            </a:r>
            <a:r>
              <a:rPr kumimoji="1" lang="en-US" altLang="zh-CN" dirty="0" err="1"/>
              <a:t>cwnd</a:t>
            </a:r>
            <a:r>
              <a:rPr kumimoji="1" lang="en-US" altLang="zh-CN" dirty="0"/>
              <a:t> + 1</a:t>
            </a:r>
          </a:p>
          <a:p>
            <a:pPr lvl="1"/>
            <a:r>
              <a:rPr kumimoji="1" lang="en-US" altLang="zh-CN" dirty="0"/>
              <a:t>A drop: </a:t>
            </a:r>
            <a:r>
              <a:rPr kumimoji="1" lang="en-US" altLang="zh-CN" dirty="0" err="1"/>
              <a:t>cwnd</a:t>
            </a:r>
            <a:r>
              <a:rPr kumimoji="1" lang="en-US" altLang="zh-CN" dirty="0"/>
              <a:t> = </a:t>
            </a:r>
            <a:r>
              <a:rPr kumimoji="1" lang="en-US" altLang="zh-CN" dirty="0" err="1"/>
              <a:t>cwnd</a:t>
            </a:r>
            <a:r>
              <a:rPr kumimoji="1" lang="en-US" altLang="zh-CN" dirty="0"/>
              <a:t> / 2</a:t>
            </a:r>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pic>
        <p:nvPicPr>
          <p:cNvPr id="5" name="Picture 4">
            <a:extLst>
              <a:ext uri="{FF2B5EF4-FFF2-40B4-BE49-F238E27FC236}">
                <a16:creationId xmlns:a16="http://schemas.microsoft.com/office/drawing/2014/main" id="{EEF67B71-DC79-CD46-8832-96903347F9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273324"/>
            <a:ext cx="7020074" cy="220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35769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ea typeface="MS PGothic" panose="020B0600070205080204" pitchFamily="34" charset="-128"/>
              </a:rPr>
              <a:t>Retrofitting TCP</a:t>
            </a:r>
            <a:endParaRPr kumimoji="1" lang="zh-CN" altLang="en-US" dirty="0"/>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pic>
        <p:nvPicPr>
          <p:cNvPr id="7" name="Picture 2">
            <a:extLst>
              <a:ext uri="{FF2B5EF4-FFF2-40B4-BE49-F238E27FC236}">
                <a16:creationId xmlns:a16="http://schemas.microsoft.com/office/drawing/2014/main" id="{66596285-7E6A-254E-A972-CF53D942B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32323"/>
            <a:ext cx="8028385" cy="35397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542889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B1BC7-BBDC-489E-FC43-5F23E329814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AB1EC68-D6B1-605D-03EB-2AF60DAD4762}"/>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146700E0-BFA7-13E2-A23D-E3EC80A2B93E}"/>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rgbClr val="2D3B45"/>
                </a:solidFill>
                <a:latin typeface="Lato Extended"/>
              </a:rPr>
              <a:t>Naming and network naming (</a:t>
            </a:r>
            <a:r>
              <a:rPr lang="en" altLang="zh-CN" sz="1500" b="1" i="0" u="none" strike="noStrike" dirty="0">
                <a:effectLst/>
                <a:latin typeface="Lato Extended"/>
                <a:hlinkClick r:id="rId7" tooltip="CSE-20 network-dns-cdn.pptx"/>
              </a:rPr>
              <a:t>CSE-20 network-dns-cdn.pptx</a:t>
            </a:r>
            <a:r>
              <a:rPr lang="en-US" altLang="zh-CN" sz="1500" dirty="0">
                <a:solidFill>
                  <a:srgbClr val="2D3B45"/>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80D062F7-1902-83B5-2D53-C9960D1D1BC5}"/>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Tree>
    <p:extLst>
      <p:ext uri="{BB962C8B-B14F-4D97-AF65-F5344CB8AC3E}">
        <p14:creationId xmlns:p14="http://schemas.microsoft.com/office/powerpoint/2010/main" val="40745743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A49D-B1A3-3C4D-8347-ACD53A671C7A}"/>
              </a:ext>
            </a:extLst>
          </p:cNvPr>
          <p:cNvSpPr>
            <a:spLocks noGrp="1"/>
          </p:cNvSpPr>
          <p:nvPr>
            <p:ph type="title"/>
          </p:nvPr>
        </p:nvSpPr>
        <p:spPr/>
        <p:txBody>
          <a:bodyPr/>
          <a:lstStyle/>
          <a:p>
            <a:r>
              <a:rPr lang="en-US" altLang="zh-CN" dirty="0"/>
              <a:t>DNS: Binding IP and Domain Name</a:t>
            </a:r>
            <a:endParaRPr kumimoji="1" lang="zh-CN" altLang="en-US" dirty="0"/>
          </a:p>
        </p:txBody>
      </p:sp>
      <p:sp>
        <p:nvSpPr>
          <p:cNvPr id="3" name="内容占位符 2">
            <a:extLst>
              <a:ext uri="{FF2B5EF4-FFF2-40B4-BE49-F238E27FC236}">
                <a16:creationId xmlns:a16="http://schemas.microsoft.com/office/drawing/2014/main" id="{FF0C0635-A498-334E-896E-C86A95C0BEFD}"/>
              </a:ext>
            </a:extLst>
          </p:cNvPr>
          <p:cNvSpPr>
            <a:spLocks noGrp="1"/>
          </p:cNvSpPr>
          <p:nvPr>
            <p:ph idx="1"/>
          </p:nvPr>
        </p:nvSpPr>
        <p:spPr>
          <a:xfrm>
            <a:off x="457200" y="1129308"/>
            <a:ext cx="8229600" cy="4248472"/>
          </a:xfrm>
        </p:spPr>
        <p:txBody>
          <a:bodyPr>
            <a:normAutofit/>
          </a:bodyPr>
          <a:lstStyle/>
          <a:p>
            <a:r>
              <a:rPr lang="en-US" altLang="zh-CN" dirty="0">
                <a:solidFill>
                  <a:srgbClr val="0096FF"/>
                </a:solidFill>
                <a:latin typeface="+mn-lt"/>
              </a:rPr>
              <a:t>Names</a:t>
            </a:r>
            <a:r>
              <a:rPr lang="en-US" altLang="zh-CN" dirty="0">
                <a:latin typeface="+mn-lt"/>
              </a:rPr>
              <a:t>: hostname strings</a:t>
            </a:r>
          </a:p>
          <a:p>
            <a:pPr lvl="1"/>
            <a:r>
              <a:rPr lang="en-US" altLang="zh-CN" dirty="0">
                <a:latin typeface="+mn-lt"/>
              </a:rPr>
              <a:t>E.g., </a:t>
            </a:r>
            <a:r>
              <a:rPr lang="en-US" altLang="zh-CN" u="sng" dirty="0" err="1">
                <a:latin typeface="+mn-lt"/>
              </a:rPr>
              <a:t>www.sjtu.edu.cn</a:t>
            </a:r>
            <a:endParaRPr lang="en-US" altLang="zh-CN" u="sng" dirty="0">
              <a:latin typeface="+mn-lt"/>
            </a:endParaRPr>
          </a:p>
          <a:p>
            <a:r>
              <a:rPr lang="en-US" altLang="zh-CN" dirty="0">
                <a:solidFill>
                  <a:srgbClr val="0096FF"/>
                </a:solidFill>
                <a:latin typeface="+mn-lt"/>
              </a:rPr>
              <a:t>Values</a:t>
            </a:r>
            <a:r>
              <a:rPr lang="en-US" altLang="zh-CN" dirty="0">
                <a:latin typeface="+mn-lt"/>
              </a:rPr>
              <a:t>: IP addresses</a:t>
            </a:r>
          </a:p>
          <a:p>
            <a:pPr lvl="1"/>
            <a:r>
              <a:rPr lang="en-US" altLang="zh-CN" dirty="0">
                <a:latin typeface="+mn-lt"/>
              </a:rPr>
              <a:t>E.g., 202.120.2.119</a:t>
            </a:r>
          </a:p>
          <a:p>
            <a:r>
              <a:rPr lang="en-US" altLang="zh-CN" dirty="0">
                <a:solidFill>
                  <a:srgbClr val="0096FF"/>
                </a:solidFill>
                <a:latin typeface="+mn-lt"/>
              </a:rPr>
              <a:t>Look-up</a:t>
            </a:r>
            <a:r>
              <a:rPr lang="en-US" altLang="zh-CN" dirty="0">
                <a:latin typeface="+mn-lt"/>
              </a:rPr>
              <a:t> </a:t>
            </a:r>
            <a:r>
              <a:rPr lang="en-US" altLang="zh-CN" dirty="0">
                <a:solidFill>
                  <a:srgbClr val="0096FF"/>
                </a:solidFill>
                <a:latin typeface="+mn-lt"/>
              </a:rPr>
              <a:t>algorithm</a:t>
            </a:r>
          </a:p>
          <a:p>
            <a:pPr lvl="1"/>
            <a:r>
              <a:rPr lang="en-US" altLang="zh-CN" dirty="0">
                <a:latin typeface="+mn-lt"/>
              </a:rPr>
              <a:t>Resolves a hostname to an IP address so that your machine knows where to send packets</a:t>
            </a:r>
            <a:endParaRPr lang="zh-CN" altLang="en-US" dirty="0">
              <a:latin typeface="+mn-lt"/>
            </a:endParaRPr>
          </a:p>
          <a:p>
            <a:endParaRPr kumimoji="1" lang="zh-CN" altLang="en-US" dirty="0"/>
          </a:p>
        </p:txBody>
      </p:sp>
      <p:sp>
        <p:nvSpPr>
          <p:cNvPr id="4" name="灯片编号占位符 3">
            <a:extLst>
              <a:ext uri="{FF2B5EF4-FFF2-40B4-BE49-F238E27FC236}">
                <a16:creationId xmlns:a16="http://schemas.microsoft.com/office/drawing/2014/main" id="{C63D517B-1FD9-A044-9B81-F77D6BF99686}"/>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Tree>
    <p:extLst>
      <p:ext uri="{BB962C8B-B14F-4D97-AF65-F5344CB8AC3E}">
        <p14:creationId xmlns:p14="http://schemas.microsoft.com/office/powerpoint/2010/main" val="699062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等线" panose="02010600030101010101" pitchFamily="2" charset="-122"/>
              </a:rPr>
              <a:t>DNS Hierarchy (a partial view)</a:t>
            </a:r>
            <a:endParaRPr lang="zh-CN" altLang="en-US" dirty="0">
              <a:ea typeface="等线" panose="02010600030101010101" pitchFamily="2" charset="-122"/>
            </a:endParaRPr>
          </a:p>
        </p:txBody>
      </p:sp>
      <p:pic>
        <p:nvPicPr>
          <p:cNvPr id="3" name="图片 2">
            <a:extLst>
              <a:ext uri="{FF2B5EF4-FFF2-40B4-BE49-F238E27FC236}">
                <a16:creationId xmlns:a16="http://schemas.microsoft.com/office/drawing/2014/main" id="{E12EF469-7546-0C49-874A-C4E4130C44EC}"/>
              </a:ext>
            </a:extLst>
          </p:cNvPr>
          <p:cNvPicPr>
            <a:picLocks noChangeAspect="1"/>
          </p:cNvPicPr>
          <p:nvPr/>
        </p:nvPicPr>
        <p:blipFill>
          <a:blip r:embed="rId2"/>
          <a:stretch>
            <a:fillRect/>
          </a:stretch>
        </p:blipFill>
        <p:spPr>
          <a:xfrm>
            <a:off x="683568" y="1129308"/>
            <a:ext cx="7950200" cy="4114800"/>
          </a:xfrm>
          <a:prstGeom prst="rect">
            <a:avLst/>
          </a:prstGeom>
        </p:spPr>
      </p:pic>
      <p:sp>
        <p:nvSpPr>
          <p:cNvPr id="43" name="灯片编号占位符 3">
            <a:extLst>
              <a:ext uri="{FF2B5EF4-FFF2-40B4-BE49-F238E27FC236}">
                <a16:creationId xmlns:a16="http://schemas.microsoft.com/office/drawing/2014/main" id="{CADA4870-683D-5147-9CD0-BDBCC52F824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39</a:t>
            </a:fld>
            <a:endParaRPr lang="zh-CN" altLang="en-US"/>
          </a:p>
        </p:txBody>
      </p:sp>
    </p:spTree>
    <p:extLst>
      <p:ext uri="{BB962C8B-B14F-4D97-AF65-F5344CB8AC3E}">
        <p14:creationId xmlns:p14="http://schemas.microsoft.com/office/powerpoint/2010/main" val="1152509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Fault Tolerant</a:t>
            </a:r>
            <a:endParaRPr lang="zh-CN" altLang="en-US" dirty="0"/>
          </a:p>
        </p:txBody>
      </p:sp>
      <p:sp>
        <p:nvSpPr>
          <p:cNvPr id="3" name="内容占位符 2"/>
          <p:cNvSpPr>
            <a:spLocks noGrp="1"/>
          </p:cNvSpPr>
          <p:nvPr>
            <p:ph idx="1"/>
          </p:nvPr>
        </p:nvSpPr>
        <p:spPr/>
        <p:txBody>
          <a:bodyPr/>
          <a:lstStyle/>
          <a:p>
            <a:r>
              <a:rPr lang="en-US" altLang="zh-CN" dirty="0"/>
              <a:t>Each zone can have </a:t>
            </a:r>
            <a:r>
              <a:rPr lang="en-US" altLang="zh-CN" b="1" dirty="0">
                <a:solidFill>
                  <a:srgbClr val="0096FF"/>
                </a:solidFill>
              </a:rPr>
              <a:t>multiple</a:t>
            </a:r>
            <a:r>
              <a:rPr lang="en-US" altLang="zh-CN" dirty="0"/>
              <a:t> name servers</a:t>
            </a:r>
          </a:p>
          <a:p>
            <a:pPr lvl="1"/>
            <a:r>
              <a:rPr lang="en-US" altLang="zh-CN" dirty="0"/>
              <a:t>A </a:t>
            </a:r>
            <a:r>
              <a:rPr lang="en-US" altLang="zh-CN" b="1" dirty="0"/>
              <a:t>delegation</a:t>
            </a:r>
            <a:r>
              <a:rPr lang="en-US" altLang="zh-CN" dirty="0"/>
              <a:t> usually contains a list of name servers</a:t>
            </a:r>
          </a:p>
          <a:p>
            <a:pPr lvl="1"/>
            <a:r>
              <a:rPr lang="en-US" altLang="zh-CN" dirty="0"/>
              <a:t>If one name server is down, others can be used</a:t>
            </a:r>
          </a:p>
        </p:txBody>
      </p:sp>
      <p:sp>
        <p:nvSpPr>
          <p:cNvPr id="4" name="灯片编号占位符 3">
            <a:extLst>
              <a:ext uri="{FF2B5EF4-FFF2-40B4-BE49-F238E27FC236}">
                <a16:creationId xmlns:a16="http://schemas.microsoft.com/office/drawing/2014/main" id="{A8731458-7A44-3646-93FA-D9887335B5C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40</a:t>
            </a:fld>
            <a:endParaRPr lang="zh-CN" altLang="en-US"/>
          </a:p>
        </p:txBody>
      </p:sp>
    </p:spTree>
    <p:extLst>
      <p:ext uri="{BB962C8B-B14F-4D97-AF65-F5344CB8AC3E}">
        <p14:creationId xmlns:p14="http://schemas.microsoft.com/office/powerpoint/2010/main" val="3419294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DE3DE-9450-62C4-3804-75F810E791CD}"/>
              </a:ext>
            </a:extLst>
          </p:cNvPr>
          <p:cNvSpPr>
            <a:spLocks noGrp="1"/>
          </p:cNvSpPr>
          <p:nvPr>
            <p:ph type="title"/>
          </p:nvPr>
        </p:nvSpPr>
        <p:spPr/>
        <p:txBody>
          <a:bodyPr/>
          <a:lstStyle/>
          <a:p>
            <a:r>
              <a:rPr kumimoji="1" lang="en-US" altLang="zh-CN" dirty="0"/>
              <a:t>Three enhancements </a:t>
            </a:r>
            <a:endParaRPr kumimoji="1" lang="zh-CN" altLang="en-US" dirty="0"/>
          </a:p>
        </p:txBody>
      </p:sp>
      <p:sp>
        <p:nvSpPr>
          <p:cNvPr id="3" name="内容占位符 2">
            <a:extLst>
              <a:ext uri="{FF2B5EF4-FFF2-40B4-BE49-F238E27FC236}">
                <a16:creationId xmlns:a16="http://schemas.microsoft.com/office/drawing/2014/main" id="{FF669E0D-59F8-C65F-E219-3CB1656CD835}"/>
              </a:ext>
            </a:extLst>
          </p:cNvPr>
          <p:cNvSpPr>
            <a:spLocks noGrp="1"/>
          </p:cNvSpPr>
          <p:nvPr>
            <p:ph idx="1"/>
          </p:nvPr>
        </p:nvSpPr>
        <p:spPr/>
        <p:txBody>
          <a:bodyPr/>
          <a:lstStyle/>
          <a:p>
            <a:r>
              <a:rPr lang="en-US" altLang="zh-CN" dirty="0"/>
              <a:t>1. The initial DNS request can go to any name server, not just the root server</a:t>
            </a:r>
          </a:p>
          <a:p>
            <a:r>
              <a:rPr lang="en-US" altLang="zh-CN" dirty="0"/>
              <a:t>2. Recursion</a:t>
            </a:r>
          </a:p>
          <a:p>
            <a:r>
              <a:rPr lang="en-US" altLang="zh-CN" dirty="0"/>
              <a:t>3. Caching</a:t>
            </a:r>
          </a:p>
          <a:p>
            <a:pPr lvl="1"/>
            <a:r>
              <a:rPr kumimoji="1" lang="en-US" altLang="zh-CN" dirty="0"/>
              <a:t>What about consistency? Remember: CAP!</a:t>
            </a:r>
            <a:endParaRPr kumimoji="1" lang="zh-CN" altLang="en-US" dirty="0"/>
          </a:p>
        </p:txBody>
      </p:sp>
      <p:sp>
        <p:nvSpPr>
          <p:cNvPr id="4" name="灯片编号占位符 3">
            <a:extLst>
              <a:ext uri="{FF2B5EF4-FFF2-40B4-BE49-F238E27FC236}">
                <a16:creationId xmlns:a16="http://schemas.microsoft.com/office/drawing/2014/main" id="{0E5DAD89-CFCC-FCF7-F261-2F471A2F7C2A}"/>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spTree>
    <p:extLst>
      <p:ext uri="{BB962C8B-B14F-4D97-AF65-F5344CB8AC3E}">
        <p14:creationId xmlns:p14="http://schemas.microsoft.com/office/powerpoint/2010/main" val="1755609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E4D91-1E94-71E4-AD31-D84E5839CE9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CBD2C7C-DAE4-2911-D6ED-E7A59F2182BD}"/>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6509671D-5280-9CC2-4FF5-E0B51E7D9CBC}"/>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rgbClr val="BE384B"/>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rgbClr val="BE384B"/>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rgbClr val="BE384B"/>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rgbClr val="BE384B"/>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latin typeface="Lato Extended"/>
              </a:rPr>
              <a:t>ROP and CFI: (</a:t>
            </a:r>
            <a:r>
              <a:rPr lang="en" altLang="zh-CN" sz="1500" b="1" i="0" u="none" strike="noStrike" dirty="0">
                <a:effectLst/>
                <a:latin typeface="Lato Extended"/>
                <a:hlinkClick r:id="rId9" tooltip="CSE-22 ROP and CFI.pptx"/>
              </a:rPr>
              <a:t>CSE-22 ROP and CFI.pptx</a:t>
            </a:r>
            <a:r>
              <a:rPr lang="en" altLang="zh-CN" sz="1500" dirty="0">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E939217D-9C96-6F87-9D22-97631D7FE9A5}"/>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spTree>
    <p:extLst>
      <p:ext uri="{BB962C8B-B14F-4D97-AF65-F5344CB8AC3E}">
        <p14:creationId xmlns:p14="http://schemas.microsoft.com/office/powerpoint/2010/main" val="3284936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Attack: Code Reuse (instead of inject) Attack</a:t>
            </a:r>
          </a:p>
        </p:txBody>
      </p:sp>
      <p:sp>
        <p:nvSpPr>
          <p:cNvPr id="3" name="Content Placeholder 2"/>
          <p:cNvSpPr>
            <a:spLocks noGrp="1"/>
          </p:cNvSpPr>
          <p:nvPr>
            <p:ph idx="1"/>
          </p:nvPr>
        </p:nvSpPr>
        <p:spPr>
          <a:xfrm>
            <a:off x="457201" y="1076187"/>
            <a:ext cx="6563071" cy="4302497"/>
          </a:xfrm>
        </p:spPr>
        <p:txBody>
          <a:bodyPr>
            <a:noAutofit/>
          </a:bodyPr>
          <a:lstStyle/>
          <a:p>
            <a:r>
              <a:rPr lang="en-US" dirty="0"/>
              <a:t>ROP: Return-oriented Programming</a:t>
            </a:r>
          </a:p>
          <a:p>
            <a:pPr lvl="1"/>
            <a:r>
              <a:rPr lang="en-US" dirty="0"/>
              <a:t>Find code gadgets in existed code base</a:t>
            </a:r>
          </a:p>
          <a:p>
            <a:pPr lvl="2"/>
            <a:r>
              <a:rPr lang="en-US" dirty="0"/>
              <a:t>Usually 1-3 instructions, ends with 'ret'</a:t>
            </a:r>
          </a:p>
          <a:p>
            <a:pPr lvl="2"/>
            <a:r>
              <a:rPr lang="en-US" dirty="0"/>
              <a:t>In </a:t>
            </a:r>
            <a:r>
              <a:rPr lang="en-US" dirty="0" err="1"/>
              <a:t>libc</a:t>
            </a:r>
            <a:r>
              <a:rPr lang="en-US" dirty="0"/>
              <a:t> and application, intended and unintended</a:t>
            </a:r>
          </a:p>
          <a:p>
            <a:pPr lvl="1"/>
            <a:r>
              <a:rPr lang="en-US" dirty="0"/>
              <a:t>Push address of gadgets on the stack</a:t>
            </a:r>
          </a:p>
          <a:p>
            <a:pPr lvl="1"/>
            <a:r>
              <a:rPr lang="en-US" dirty="0"/>
              <a:t>Leverage 'ret' at the end of gadget to</a:t>
            </a:r>
            <a:br>
              <a:rPr lang="en-US" dirty="0"/>
            </a:br>
            <a:r>
              <a:rPr lang="en-US" dirty="0"/>
              <a:t> connect each code gadgets</a:t>
            </a:r>
            <a:endParaRPr lang="en-US" sz="3600" dirty="0"/>
          </a:p>
          <a:p>
            <a:pPr lvl="1"/>
            <a:r>
              <a:rPr lang="en-US" b="1" dirty="0">
                <a:solidFill>
                  <a:schemeClr val="accent1"/>
                </a:solidFill>
              </a:rPr>
              <a:t>No code injection</a:t>
            </a:r>
          </a:p>
        </p:txBody>
      </p:sp>
      <p:sp>
        <p:nvSpPr>
          <p:cNvPr id="4" name="Rectangle 3"/>
          <p:cNvSpPr/>
          <p:nvPr/>
        </p:nvSpPr>
        <p:spPr>
          <a:xfrm>
            <a:off x="6912660" y="1076188"/>
            <a:ext cx="1425663" cy="4302495"/>
          </a:xfrm>
          <a:prstGeom prst="rect">
            <a:avLst/>
          </a:prstGeom>
          <a:solidFill>
            <a:schemeClr val="bg1">
              <a:lumMod val="85000"/>
              <a:alpha val="30000"/>
            </a:schemeClr>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latin typeface="Consolas" panose="020B0609020204030204" pitchFamily="49" charset="0"/>
              <a:cs typeface="Consolas" panose="020B0609020204030204" pitchFamily="49" charset="0"/>
            </a:endParaRPr>
          </a:p>
        </p:txBody>
      </p:sp>
      <p:sp>
        <p:nvSpPr>
          <p:cNvPr id="7" name="Rectangle 6"/>
          <p:cNvSpPr/>
          <p:nvPr/>
        </p:nvSpPr>
        <p:spPr>
          <a:xfrm>
            <a:off x="6912660" y="2747600"/>
            <a:ext cx="1425663" cy="267784"/>
          </a:xfrm>
          <a:prstGeom prst="rect">
            <a:avLst/>
          </a:prstGeom>
          <a:solidFill>
            <a:schemeClr val="bg1">
              <a:lumMod val="65000"/>
              <a:alpha val="30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Consolas" panose="020B0609020204030204" pitchFamily="49" charset="0"/>
                <a:cs typeface="Consolas" panose="020B0609020204030204" pitchFamily="49" charset="0"/>
              </a:rPr>
              <a:t>return </a:t>
            </a:r>
            <a:r>
              <a:rPr lang="en-US" sz="1600" dirty="0" err="1">
                <a:solidFill>
                  <a:schemeClr val="tx1"/>
                </a:solidFill>
                <a:latin typeface="Consolas" panose="020B0609020204030204" pitchFamily="49" charset="0"/>
                <a:cs typeface="Consolas" panose="020B0609020204030204" pitchFamily="49" charset="0"/>
              </a:rPr>
              <a:t>addr</a:t>
            </a:r>
            <a:endParaRPr lang="en-US" sz="1600" dirty="0">
              <a:solidFill>
                <a:schemeClr val="tx1"/>
              </a:solidFill>
              <a:latin typeface="Consolas" panose="020B0609020204030204" pitchFamily="49" charset="0"/>
              <a:cs typeface="Consolas" panose="020B0609020204030204" pitchFamily="49" charset="0"/>
            </a:endParaRPr>
          </a:p>
        </p:txBody>
      </p:sp>
      <p:sp>
        <p:nvSpPr>
          <p:cNvPr id="8" name="Rectangle 7"/>
          <p:cNvSpPr/>
          <p:nvPr/>
        </p:nvSpPr>
        <p:spPr>
          <a:xfrm>
            <a:off x="6912660" y="3014385"/>
            <a:ext cx="1425663" cy="267784"/>
          </a:xfrm>
          <a:prstGeom prst="rect">
            <a:avLst/>
          </a:prstGeom>
          <a:solidFill>
            <a:schemeClr val="bg1">
              <a:lumMod val="65000"/>
              <a:alpha val="30000"/>
            </a:scheme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Consolas" panose="020B0609020204030204" pitchFamily="49" charset="0"/>
                <a:cs typeface="Consolas" panose="020B0609020204030204" pitchFamily="49" charset="0"/>
              </a:rPr>
              <a:t>saved </a:t>
            </a:r>
            <a:r>
              <a:rPr lang="en-US" sz="1600" dirty="0" err="1">
                <a:solidFill>
                  <a:schemeClr val="tx1"/>
                </a:solidFill>
                <a:latin typeface="Consolas" panose="020B0609020204030204" pitchFamily="49" charset="0"/>
                <a:cs typeface="Consolas" panose="020B0609020204030204" pitchFamily="49" charset="0"/>
              </a:rPr>
              <a:t>ebp</a:t>
            </a:r>
            <a:endParaRPr lang="en-US" sz="1600" dirty="0">
              <a:solidFill>
                <a:schemeClr val="tx1"/>
              </a:solidFill>
              <a:latin typeface="Consolas" panose="020B0609020204030204" pitchFamily="49" charset="0"/>
              <a:cs typeface="Consolas" panose="020B0609020204030204" pitchFamily="49" charset="0"/>
            </a:endParaRPr>
          </a:p>
        </p:txBody>
      </p:sp>
      <p:sp>
        <p:nvSpPr>
          <p:cNvPr id="15" name="Rectangle 14"/>
          <p:cNvSpPr/>
          <p:nvPr/>
        </p:nvSpPr>
        <p:spPr>
          <a:xfrm>
            <a:off x="6912662" y="3686162"/>
            <a:ext cx="142566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cxnSp>
        <p:nvCxnSpPr>
          <p:cNvPr id="29" name="Straight Arrow Connector 28"/>
          <p:cNvCxnSpPr/>
          <p:nvPr/>
        </p:nvCxnSpPr>
        <p:spPr>
          <a:xfrm flipH="1" flipV="1">
            <a:off x="8338323" y="3695268"/>
            <a:ext cx="348477" cy="1025"/>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686801" y="2907410"/>
            <a:ext cx="0" cy="778752"/>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8338323" y="2907410"/>
            <a:ext cx="348477"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6912661" y="4252490"/>
            <a:ext cx="142566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sp>
        <p:nvSpPr>
          <p:cNvPr id="24" name="Rectangle 23"/>
          <p:cNvSpPr/>
          <p:nvPr/>
        </p:nvSpPr>
        <p:spPr>
          <a:xfrm>
            <a:off x="6912662" y="4803966"/>
            <a:ext cx="1425663" cy="277769"/>
          </a:xfrm>
          <a:prstGeom prst="rect">
            <a:avLst/>
          </a:prstGeom>
          <a:solidFill>
            <a:srgbClr val="008000">
              <a:alpha val="50000"/>
            </a:srgbClr>
          </a:solid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sp>
        <p:nvSpPr>
          <p:cNvPr id="27" name="Rectangle 26"/>
          <p:cNvSpPr/>
          <p:nvPr/>
        </p:nvSpPr>
        <p:spPr>
          <a:xfrm>
            <a:off x="6912660" y="2746575"/>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sp>
        <p:nvSpPr>
          <p:cNvPr id="28" name="Rectangle 27"/>
          <p:cNvSpPr/>
          <p:nvPr/>
        </p:nvSpPr>
        <p:spPr>
          <a:xfrm>
            <a:off x="6912662" y="2464811"/>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sp>
        <p:nvSpPr>
          <p:cNvPr id="30" name="Rectangle 29"/>
          <p:cNvSpPr/>
          <p:nvPr/>
        </p:nvSpPr>
        <p:spPr>
          <a:xfrm>
            <a:off x="6912662" y="2188901"/>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cxnSp>
        <p:nvCxnSpPr>
          <p:cNvPr id="31" name="Straight Arrow Connector 30"/>
          <p:cNvCxnSpPr/>
          <p:nvPr/>
        </p:nvCxnSpPr>
        <p:spPr>
          <a:xfrm flipH="1">
            <a:off x="8338324" y="4803966"/>
            <a:ext cx="634956" cy="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8839199" y="2615995"/>
            <a:ext cx="0" cy="1674642"/>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a:off x="8338324" y="2615995"/>
            <a:ext cx="500878"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H="1">
            <a:off x="8346621" y="4290637"/>
            <a:ext cx="500878" cy="0"/>
          </a:xfrm>
          <a:prstGeom prst="straightConnector1">
            <a:avLst/>
          </a:prstGeom>
          <a:ln>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8973280" y="2343607"/>
            <a:ext cx="0" cy="2460359"/>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a:off x="8359990" y="2343607"/>
            <a:ext cx="613291" cy="0"/>
          </a:xfrm>
          <a:prstGeom prst="line">
            <a:avLst/>
          </a:prstGeom>
          <a:ln>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6535326" y="4270559"/>
            <a:ext cx="377337"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535325" y="3943319"/>
            <a:ext cx="2" cy="32724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6535326" y="3943318"/>
            <a:ext cx="348477" cy="0"/>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6523344" y="4803966"/>
            <a:ext cx="425255"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6535323" y="4511058"/>
            <a:ext cx="2" cy="292908"/>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H="1" flipV="1">
            <a:off x="6523347" y="4511057"/>
            <a:ext cx="389314" cy="1"/>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6912660" y="3004400"/>
            <a:ext cx="1425663" cy="277769"/>
          </a:xfrm>
          <a:prstGeom prst="rect">
            <a:avLst/>
          </a:prstGeom>
          <a:solidFill>
            <a:srgbClr val="800000">
              <a:alpha val="50000"/>
            </a:srgbClr>
          </a:solid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Consolas" panose="020B0609020204030204" pitchFamily="49" charset="0"/>
                <a:cs typeface="Consolas" panose="020B0609020204030204" pitchFamily="49" charset="0"/>
              </a:rPr>
              <a:t>0101011010</a:t>
            </a:r>
          </a:p>
        </p:txBody>
      </p:sp>
    </p:spTree>
    <p:extLst>
      <p:ext uri="{BB962C8B-B14F-4D97-AF65-F5344CB8AC3E}">
        <p14:creationId xmlns:p14="http://schemas.microsoft.com/office/powerpoint/2010/main" val="133186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0"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0"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500"/>
                                        <p:tgtEl>
                                          <p:spTgt spid="7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
                                            <p:txEl>
                                              <p:pRg st="5" end="5"/>
                                            </p:txEl>
                                          </p:spTgt>
                                        </p:tgtEl>
                                        <p:attrNameLst>
                                          <p:attrName>style.visibility</p:attrName>
                                        </p:attrNameLst>
                                      </p:cBhvr>
                                      <p:to>
                                        <p:strVal val="visible"/>
                                      </p:to>
                                    </p:set>
                                    <p:animEffect transition="in" filter="fade">
                                      <p:cBhvr>
                                        <p:cTn id="71" dur="500"/>
                                        <p:tgtEl>
                                          <p:spTgt spid="3">
                                            <p:txEl>
                                              <p:pRg st="5" end="5"/>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par>
                                <p:cTn id="78" presetID="10" presetClass="entr" presetSubtype="0" fill="hold"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par>
                                <p:cTn id="81" presetID="10" presetClass="entr" presetSubtype="0" fill="hold"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par>
                                <p:cTn id="84" presetID="10" presetClass="entr" presetSubtype="0" fill="hold" nodeType="withEffect">
                                  <p:stCondLst>
                                    <p:cond delay="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500"/>
                                        <p:tgtEl>
                                          <p:spTgt spid="70"/>
                                        </p:tgtEl>
                                      </p:cBhvr>
                                    </p:animEffect>
                                  </p:childTnLst>
                                </p:cTn>
                              </p:par>
                              <p:par>
                                <p:cTn id="87" presetID="10" presetClass="entr" presetSubtype="0" fill="hold"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500"/>
                                        <p:tgtEl>
                                          <p:spTgt spid="7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3">
                                            <p:txEl>
                                              <p:pRg st="6" end="6"/>
                                            </p:txEl>
                                          </p:spTgt>
                                        </p:tgtEl>
                                        <p:attrNameLst>
                                          <p:attrName>style.visibility</p:attrName>
                                        </p:attrNameLst>
                                      </p:cBhvr>
                                      <p:to>
                                        <p:strVal val="visible"/>
                                      </p:to>
                                    </p:set>
                                    <p:animEffect transition="in" filter="fade">
                                      <p:cBhvr>
                                        <p:cTn id="9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4" grpId="0" animBg="1"/>
      <p:bldP spid="27" grpId="0" animBg="1"/>
      <p:bldP spid="28" grpId="0" animBg="1"/>
      <p:bldP spid="30" grpId="0" animBg="1"/>
      <p:bldP spid="7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CFI: Control-Flow Integrity</a:t>
            </a:r>
            <a:endParaRPr lang="zh-CN" altLang="en-US" dirty="0"/>
          </a:p>
        </p:txBody>
      </p:sp>
      <p:sp>
        <p:nvSpPr>
          <p:cNvPr id="3" name="内容占位符 2"/>
          <p:cNvSpPr>
            <a:spLocks noGrp="1"/>
          </p:cNvSpPr>
          <p:nvPr>
            <p:ph idx="1"/>
          </p:nvPr>
        </p:nvSpPr>
        <p:spPr>
          <a:xfrm>
            <a:off x="457200" y="1333500"/>
            <a:ext cx="8229600" cy="4044279"/>
          </a:xfrm>
        </p:spPr>
        <p:txBody>
          <a:bodyPr>
            <a:normAutofit/>
          </a:bodyPr>
          <a:lstStyle/>
          <a:p>
            <a:r>
              <a:rPr lang="en-US" altLang="zh-CN" dirty="0"/>
              <a:t>Main idea: pre-determine </a:t>
            </a:r>
            <a:r>
              <a:rPr lang="en-US" altLang="zh-CN" b="1" dirty="0">
                <a:solidFill>
                  <a:srgbClr val="C00000"/>
                </a:solidFill>
              </a:rPr>
              <a:t>control flow graph </a:t>
            </a:r>
            <a:r>
              <a:rPr lang="en-US" altLang="zh-CN" dirty="0"/>
              <a:t>(CFG) of an application</a:t>
            </a:r>
          </a:p>
          <a:p>
            <a:pPr lvl="1"/>
            <a:r>
              <a:rPr lang="en-US" altLang="zh-CN" dirty="0"/>
              <a:t>Static analysis of source code</a:t>
            </a:r>
          </a:p>
          <a:p>
            <a:pPr lvl="1"/>
            <a:r>
              <a:rPr lang="en-US" altLang="zh-CN" dirty="0"/>
              <a:t>Static binary analysis   </a:t>
            </a:r>
            <a:r>
              <a:rPr lang="en-US" altLang="zh-CN" dirty="0">
                <a:solidFill>
                  <a:srgbClr val="C00000"/>
                </a:solidFill>
                <a:sym typeface="Symbol" panose="05050102010706020507" pitchFamily="18" charset="2"/>
              </a:rPr>
              <a:t> </a:t>
            </a:r>
            <a:r>
              <a:rPr lang="en-US" altLang="zh-CN" b="1" dirty="0">
                <a:solidFill>
                  <a:srgbClr val="C00000"/>
                </a:solidFill>
              </a:rPr>
              <a:t>CFI</a:t>
            </a:r>
          </a:p>
          <a:p>
            <a:pPr lvl="1"/>
            <a:r>
              <a:rPr lang="en-US" altLang="zh-CN" dirty="0"/>
              <a:t>Execution profiling</a:t>
            </a:r>
          </a:p>
          <a:p>
            <a:pPr lvl="1"/>
            <a:r>
              <a:rPr lang="en-US" altLang="zh-CN" dirty="0"/>
              <a:t>Explicit specification of security policy</a:t>
            </a:r>
          </a:p>
          <a:p>
            <a:r>
              <a:rPr lang="en-US" altLang="zh-CN" dirty="0"/>
              <a:t>Execution must follow the pre-determined control flow graph</a:t>
            </a:r>
          </a:p>
        </p:txBody>
      </p:sp>
    </p:spTree>
    <p:extLst>
      <p:ext uri="{BB962C8B-B14F-4D97-AF65-F5344CB8AC3E}">
        <p14:creationId xmlns:p14="http://schemas.microsoft.com/office/powerpoint/2010/main" val="214655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679" y="1489348"/>
            <a:ext cx="8336641" cy="3266764"/>
          </a:xfrm>
          <a:prstGeom prst="rect">
            <a:avLst/>
          </a:prstGeom>
          <a:noFill/>
          <a:ln>
            <a:solidFill>
              <a:schemeClr val="accent5"/>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2" name="Rectangle 11"/>
          <p:cNvSpPr>
            <a:spLocks noGrp="1" noChangeArrowheads="1"/>
          </p:cNvSpPr>
          <p:nvPr>
            <p:ph type="title"/>
          </p:nvPr>
        </p:nvSpPr>
        <p:spPr/>
        <p:txBody>
          <a:bodyPr/>
          <a:lstStyle/>
          <a:p>
            <a:r>
              <a:rPr lang="en-US" altLang="zh-CN">
                <a:ea typeface="宋体" panose="02010600030101010101" pitchFamily="2" charset="-122"/>
              </a:rPr>
              <a:t>CFG Example</a:t>
            </a:r>
          </a:p>
        </p:txBody>
      </p:sp>
    </p:spTree>
    <p:extLst>
      <p:ext uri="{BB962C8B-B14F-4D97-AF65-F5344CB8AC3E}">
        <p14:creationId xmlns:p14="http://schemas.microsoft.com/office/powerpoint/2010/main" val="2983173840"/>
      </p:ext>
    </p:extLst>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E176C-A13F-E176-BD52-13CDC28FE6A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46B3A88-EF05-77D5-79E6-AA9BD29E3E67}"/>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D90C1E30-5354-F173-5137-8B522E3039E6}"/>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latin typeface="Lato Extended"/>
              </a:rPr>
              <a:t>Dataflow (</a:t>
            </a:r>
            <a:r>
              <a:rPr lang="en" altLang="zh-CN" sz="1500" b="1" i="0" u="none" strike="noStrike" dirty="0">
                <a:effectLst/>
                <a:latin typeface="Lato Extended"/>
                <a:hlinkClick r:id="rId10" tooltip="CSE-23 secure data flow.pptx"/>
              </a:rPr>
              <a:t>CSE-23 secure data flow.pptx</a:t>
            </a:r>
            <a:r>
              <a:rPr lang="en" altLang="zh-CN" sz="1500" dirty="0">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24E0F357-1050-FC29-E8F9-37CAA5DDB90F}"/>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spTree>
    <p:extLst>
      <p:ext uri="{BB962C8B-B14F-4D97-AF65-F5344CB8AC3E}">
        <p14:creationId xmlns:p14="http://schemas.microsoft.com/office/powerpoint/2010/main" val="20878459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a:t>
            </a:r>
            <a:r>
              <a:rPr kumimoji="1" lang="en-US" altLang="zh-CN" dirty="0">
                <a:solidFill>
                  <a:schemeClr val="accent1"/>
                </a:solidFill>
              </a:rPr>
              <a:t>data exposure</a:t>
            </a:r>
            <a:r>
              <a:rPr kumimoji="1" lang="en-US" altLang="zh-CN" dirty="0"/>
              <a:t>"</a:t>
            </a:r>
            <a:endParaRPr kumimoji="1" lang="zh-CN" altLang="en-US" dirty="0"/>
          </a:p>
        </p:txBody>
      </p:sp>
    </p:spTree>
    <p:extLst>
      <p:ext uri="{BB962C8B-B14F-4D97-AF65-F5344CB8AC3E}">
        <p14:creationId xmlns:p14="http://schemas.microsoft.com/office/powerpoint/2010/main" val="34576203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48</a:t>
            </a:fld>
            <a:endParaRPr lang="en-US" dirty="0"/>
          </a:p>
        </p:txBody>
      </p:sp>
      <p:sp>
        <p:nvSpPr>
          <p:cNvPr id="2" name="Content Placeholder 1"/>
          <p:cNvSpPr>
            <a:spLocks noGrp="1"/>
          </p:cNvSpPr>
          <p:nvPr>
            <p:ph sz="half" idx="4294967295"/>
          </p:nvPr>
        </p:nvSpPr>
        <p:spPr>
          <a:xfrm>
            <a:off x="4572000" y="1333500"/>
            <a:ext cx="4572000" cy="3771900"/>
          </a:xfrm>
        </p:spPr>
        <p:txBody>
          <a:bodyPr>
            <a:normAutofit fontScale="77500" lnSpcReduction="20000"/>
          </a:bodyPr>
          <a:lstStyle/>
          <a:p>
            <a:r>
              <a:rPr lang="en-US" dirty="0"/>
              <a:t>Example sourced from CMU ECE</a:t>
            </a:r>
          </a:p>
          <a:p>
            <a:pPr lvl="1"/>
            <a:r>
              <a:rPr lang="en-US" dirty="0">
                <a:hlinkClick r:id="rId3"/>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Tree>
    <p:extLst>
      <p:ext uri="{BB962C8B-B14F-4D97-AF65-F5344CB8AC3E}">
        <p14:creationId xmlns:p14="http://schemas.microsoft.com/office/powerpoint/2010/main" val="3537033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8176637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638362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
        <p:nvSpPr>
          <p:cNvPr id="22" name="文本框 21">
            <a:extLst>
              <a:ext uri="{FF2B5EF4-FFF2-40B4-BE49-F238E27FC236}">
                <a16:creationId xmlns:a16="http://schemas.microsoft.com/office/drawing/2014/main" id="{3F08ABBA-3615-394A-B36F-B8A23FF1C7EA}"/>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3" name="文本框 22">
            <a:extLst>
              <a:ext uri="{FF2B5EF4-FFF2-40B4-BE49-F238E27FC236}">
                <a16:creationId xmlns:a16="http://schemas.microsoft.com/office/drawing/2014/main" id="{E69EA28F-055E-444D-8FF4-A102EB3597C3}"/>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5182872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259632" y="265212"/>
            <a:ext cx="6624736" cy="4686528"/>
          </a:xfrm>
          <a:prstGeom prst="rect">
            <a:avLst/>
          </a:prstGeom>
        </p:spPr>
      </p:pic>
      <p:sp>
        <p:nvSpPr>
          <p:cNvPr id="2" name="文本框 1">
            <a:extLst>
              <a:ext uri="{FF2B5EF4-FFF2-40B4-BE49-F238E27FC236}">
                <a16:creationId xmlns:a16="http://schemas.microsoft.com/office/drawing/2014/main" id="{031C44DA-4EE8-874E-867A-F3E919F28C35}"/>
              </a:ext>
            </a:extLst>
          </p:cNvPr>
          <p:cNvSpPr txBox="1"/>
          <p:nvPr/>
        </p:nvSpPr>
        <p:spPr>
          <a:xfrm>
            <a:off x="1403648" y="5161756"/>
            <a:ext cx="6840760" cy="369332"/>
          </a:xfrm>
          <a:prstGeom prst="rect">
            <a:avLst/>
          </a:prstGeom>
          <a:noFill/>
          <a:ln>
            <a:solidFill>
              <a:schemeClr val="accent1"/>
            </a:solidFill>
          </a:ln>
        </p:spPr>
        <p:txBody>
          <a:bodyPr wrap="square" rtlCol="0">
            <a:spAutoFit/>
          </a:bodyPr>
          <a:lstStyle/>
          <a:p>
            <a:pPr algn="ct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g</a:t>
            </a:r>
            <a:r>
              <a:rPr kumimoji="1" lang="en-US" altLang="zh-CN" baseline="30000" dirty="0">
                <a:highlight>
                  <a:srgbClr val="FFFF00"/>
                </a:highlight>
                <a:latin typeface="Arial" panose="020B0604020202020204" pitchFamily="34" charset="0"/>
                <a:cs typeface="Arial" panose="020B0604020202020204" pitchFamily="34" charset="0"/>
              </a:rPr>
              <a:t>ab</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mod</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endParaRPr kumimoji="1" lang="zh-CN" alt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0F33E66C-B18B-424D-B534-790BCCAD0F13}"/>
              </a:ext>
            </a:extLst>
          </p:cNvPr>
          <p:cNvSpPr txBox="1"/>
          <p:nvPr/>
        </p:nvSpPr>
        <p:spPr>
          <a:xfrm>
            <a:off x="270588" y="3073524"/>
            <a:ext cx="4661452" cy="646331"/>
          </a:xfrm>
          <a:prstGeom prst="rect">
            <a:avLst/>
          </a:prstGeom>
          <a:noFill/>
        </p:spPr>
        <p:txBody>
          <a:bodyPr wrap="square">
            <a:spAutoFit/>
          </a:bodyPr>
          <a:lstStyle/>
          <a:p>
            <a:r>
              <a:rPr kumimoji="1" lang="en-US" altLang="zh-CN" dirty="0">
                <a:solidFill>
                  <a:schemeClr val="accent1"/>
                </a:solidFill>
              </a:rPr>
              <a:t>Diffie-Hellman</a:t>
            </a:r>
          </a:p>
          <a:p>
            <a:r>
              <a:rPr kumimoji="1" lang="en-US" altLang="zh-CN" dirty="0">
                <a:solidFill>
                  <a:schemeClr val="accent1"/>
                </a:solidFill>
              </a:rPr>
              <a:t>Key Exchange</a:t>
            </a:r>
            <a:endParaRPr lang="zh-CN" altLang="en-US" dirty="0">
              <a:solidFill>
                <a:schemeClr val="accent1"/>
              </a:solidFill>
            </a:endParaRPr>
          </a:p>
        </p:txBody>
      </p:sp>
      <p:sp>
        <p:nvSpPr>
          <p:cNvPr id="6" name="矩形 5">
            <a:extLst>
              <a:ext uri="{FF2B5EF4-FFF2-40B4-BE49-F238E27FC236}">
                <a16:creationId xmlns:a16="http://schemas.microsoft.com/office/drawing/2014/main" id="{92E0182E-02E8-8F49-912D-A8D4DE877516}"/>
              </a:ext>
            </a:extLst>
          </p:cNvPr>
          <p:cNvSpPr/>
          <p:nvPr/>
        </p:nvSpPr>
        <p:spPr>
          <a:xfrm>
            <a:off x="162576" y="1921396"/>
            <a:ext cx="8873920" cy="3030344"/>
          </a:xfrm>
          <a:prstGeom prst="rect">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56048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26545765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5FD63-DB64-0465-9A69-CE893CEBB32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B417F44-5B21-72F3-1948-8D8344578C6A}"/>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9741CD53-7640-C1D9-C689-4A0BEAD3D7AA}"/>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tx1"/>
                </a:solidFill>
                <a:latin typeface="Lato Extended"/>
              </a:rPr>
              <a:t>4. Performance: distributed </a:t>
            </a:r>
            <a:r>
              <a:rPr lang="en-US" altLang="zh-CN" sz="1500" dirty="0">
                <a:solidFill>
                  <a:schemeClr val="tx1"/>
                </a:solidFill>
                <a:latin typeface="Lato Extended"/>
              </a:rPr>
              <a:t>and</a:t>
            </a:r>
            <a:r>
              <a:rPr lang="en" altLang="zh-CN" sz="1500" dirty="0">
                <a:solidFill>
                  <a:schemeClr val="tx1"/>
                </a:solidFill>
                <a:latin typeface="Lato Extended"/>
              </a:rPr>
              <a:t> </a:t>
            </a:r>
            <a:r>
              <a:rPr lang="en-US" altLang="zh-CN" sz="1500" dirty="0">
                <a:solidFill>
                  <a:schemeClr val="tx1"/>
                </a:solidFill>
                <a:latin typeface="Lato Extended"/>
              </a:rPr>
              <a:t>parallel</a:t>
            </a:r>
            <a:r>
              <a:rPr lang="en" altLang="zh-CN" sz="1500" dirty="0">
                <a:solidFill>
                  <a:schemeClr val="tx1"/>
                </a:solidFill>
                <a:latin typeface="Lato Extended"/>
              </a:rPr>
              <a:t> computing! </a:t>
            </a:r>
          </a:p>
          <a:p>
            <a:pPr lvl="1"/>
            <a:r>
              <a:rPr lang="en" altLang="zh-CN" sz="1500" dirty="0">
                <a:latin typeface="Lato Extended"/>
              </a:rPr>
              <a:t>Ways to improve FLOPs attained (both hardware and software) (</a:t>
            </a:r>
            <a:r>
              <a:rPr lang="en" altLang="zh-CN" sz="1500" b="1" i="0" u="none" strike="noStrike" dirty="0">
                <a:effectLst/>
                <a:latin typeface="Lato Extended"/>
                <a:hlinkClick r:id="rId11" tooltip="CSE-24-distributed and parallel computing- intro-v1.pptx"/>
              </a:rPr>
              <a:t>CSE-24-distributed and parallel computing- intro-v1.pptx</a:t>
            </a:r>
            <a:r>
              <a:rPr lang="en-US" altLang="zh-CN" sz="1500" dirty="0">
                <a:latin typeface="Lato Extended"/>
              </a:rPr>
              <a:t>,</a:t>
            </a:r>
            <a:r>
              <a:rPr lang="en" altLang="zh-CN" sz="1500" b="1" i="0" u="none" strike="noStrike" dirty="0">
                <a:effectLst/>
                <a:latin typeface="Lato Extended"/>
                <a:hlinkClick r:id="rId12" tooltip="25-gpu+attention.pdf"/>
              </a:rPr>
              <a:t> 25-gpu+attention.pdf</a:t>
            </a:r>
            <a:r>
              <a:rPr lang="en-US" altLang="zh-CN" sz="1500" dirty="0">
                <a:latin typeface="Lato Extended"/>
              </a:rPr>
              <a:t> </a:t>
            </a:r>
            <a:r>
              <a:rPr lang="en" altLang="zh-CN" sz="1500" dirty="0">
                <a:latin typeface="Lato Extended"/>
              </a:rPr>
              <a:t>)</a:t>
            </a:r>
          </a:p>
          <a:p>
            <a:pPr lvl="1"/>
            <a:r>
              <a:rPr lang="en" altLang="zh-CN" sz="1500" dirty="0">
                <a:solidFill>
                  <a:schemeClr val="bg1">
                    <a:lumMod val="85000"/>
                  </a:schemeClr>
                </a:solidFill>
                <a:latin typeface="Lato Extended"/>
              </a:rPr>
              <a:t>Distributed computation techniques (</a:t>
            </a:r>
            <a:r>
              <a:rPr lang="en" altLang="zh-CN" sz="1500" b="1" i="0" u="none" strike="noStrike" dirty="0">
                <a:solidFill>
                  <a:schemeClr val="bg1">
                    <a:lumMod val="85000"/>
                  </a:schemeClr>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CSE-27-distributed training.pptx</a:t>
            </a:r>
            <a:r>
              <a:rPr lang="en" altLang="zh-CN" sz="1500" b="1" i="0" u="none" strike="noStrike" dirty="0">
                <a:solidFill>
                  <a:schemeClr val="bg1">
                    <a:lumMod val="85000"/>
                  </a:schemeClr>
                </a:solidFill>
                <a:effectLst/>
                <a:latin typeface="Lato Extended"/>
              </a:rPr>
              <a:t>, </a:t>
            </a:r>
            <a:r>
              <a:rPr lang="en" altLang="zh-CN" sz="1500" b="1" i="0" u="none" strike="noStrike" dirty="0">
                <a:solidFill>
                  <a:schemeClr val="bg1">
                    <a:lumMod val="85000"/>
                  </a:schemeClr>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CED3ABC1-D127-59AB-BAC3-497D8BC335F7}"/>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spTree>
    <p:extLst>
      <p:ext uri="{BB962C8B-B14F-4D97-AF65-F5344CB8AC3E}">
        <p14:creationId xmlns:p14="http://schemas.microsoft.com/office/powerpoint/2010/main" val="17435229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6A86C4-7759-FF2C-F78C-80397783DDED}"/>
              </a:ext>
            </a:extLst>
          </p:cNvPr>
          <p:cNvSpPr>
            <a:spLocks noGrp="1"/>
          </p:cNvSpPr>
          <p:nvPr>
            <p:ph type="title"/>
          </p:nvPr>
        </p:nvSpPr>
        <p:spPr/>
        <p:txBody>
          <a:bodyPr/>
          <a:lstStyle/>
          <a:p>
            <a:r>
              <a:rPr kumimoji="1" lang="en-US" altLang="zh-CN" dirty="0"/>
              <a:t>Review: Scalable web apps are everywhere: AI era</a:t>
            </a:r>
            <a:endParaRPr kumimoji="1" lang="zh-CN" altLang="en-US" dirty="0"/>
          </a:p>
        </p:txBody>
      </p:sp>
      <p:sp>
        <p:nvSpPr>
          <p:cNvPr id="3" name="内容占位符 2">
            <a:extLst>
              <a:ext uri="{FF2B5EF4-FFF2-40B4-BE49-F238E27FC236}">
                <a16:creationId xmlns:a16="http://schemas.microsoft.com/office/drawing/2014/main" id="{479FB51C-FCA1-6B11-04C0-1198DDB8377E}"/>
              </a:ext>
            </a:extLst>
          </p:cNvPr>
          <p:cNvSpPr>
            <a:spLocks noGrp="1"/>
          </p:cNvSpPr>
          <p:nvPr>
            <p:ph idx="1"/>
          </p:nvPr>
        </p:nvSpPr>
        <p:spPr>
          <a:xfrm>
            <a:off x="457200" y="1129307"/>
            <a:ext cx="6049492" cy="4585693"/>
          </a:xfrm>
        </p:spPr>
        <p:txBody>
          <a:bodyPr>
            <a:normAutofit fontScale="92500" lnSpcReduction="10000"/>
          </a:bodyPr>
          <a:lstStyle/>
          <a:p>
            <a:r>
              <a:rPr kumimoji="1" lang="en-US" altLang="zh-CN" dirty="0"/>
              <a:t>Essentially, also a web APP</a:t>
            </a:r>
          </a:p>
          <a:p>
            <a:pPr lvl="1"/>
            <a:r>
              <a:rPr kumimoji="1" lang="en-US" altLang="zh-CN" dirty="0"/>
              <a:t>Pre-AI era: request handling = order an item</a:t>
            </a:r>
          </a:p>
          <a:p>
            <a:pPr lvl="1"/>
            <a:r>
              <a:rPr kumimoji="1" lang="en-US" altLang="zh-CN" dirty="0"/>
              <a:t>AI era: request handling = use model to do an </a:t>
            </a:r>
            <a:br>
              <a:rPr kumimoji="1" lang="en-US" altLang="zh-CN" dirty="0"/>
            </a:br>
            <a:r>
              <a:rPr kumimoji="1" lang="en-US" altLang="zh-CN" dirty="0"/>
              <a:t>inference </a:t>
            </a:r>
          </a:p>
          <a:p>
            <a:r>
              <a:rPr kumimoji="1" lang="en-US" altLang="zh-CN" dirty="0"/>
              <a:t>The same system requirements </a:t>
            </a:r>
          </a:p>
          <a:p>
            <a:pPr lvl="1"/>
            <a:r>
              <a:rPr kumimoji="1" lang="en-US" altLang="zh-CN" dirty="0"/>
              <a:t>High request rate </a:t>
            </a:r>
          </a:p>
          <a:p>
            <a:pPr lvl="1"/>
            <a:r>
              <a:rPr kumimoji="1" lang="en-US" altLang="zh-CN" dirty="0"/>
              <a:t>Massive data: both for training &amp; for serving </a:t>
            </a:r>
            <a:br>
              <a:rPr kumimoji="1" lang="en-US" altLang="zh-CN" dirty="0"/>
            </a:br>
            <a:r>
              <a:rPr kumimoji="1" lang="en-US" altLang="zh-CN" dirty="0"/>
              <a:t>history data </a:t>
            </a:r>
          </a:p>
          <a:p>
            <a:r>
              <a:rPr kumimoji="1" lang="en-US" altLang="zh-CN" dirty="0"/>
              <a:t>New requirements </a:t>
            </a:r>
          </a:p>
          <a:p>
            <a:pPr lvl="1"/>
            <a:r>
              <a:rPr kumimoji="1" lang="en-US" altLang="zh-CN" dirty="0"/>
              <a:t>Huge computation power required </a:t>
            </a:r>
          </a:p>
          <a:p>
            <a:pPr lvl="1"/>
            <a:r>
              <a:rPr kumimoji="1" lang="en-US" altLang="zh-CN" b="1" dirty="0">
                <a:solidFill>
                  <a:srgbClr val="C00000"/>
                </a:solidFill>
              </a:rPr>
              <a:t>According to GPT (</a:t>
            </a:r>
            <a:r>
              <a:rPr kumimoji="1" lang="en-US" altLang="zh-CN" b="1" dirty="0">
                <a:solidFill>
                  <a:srgbClr val="C00000"/>
                </a:solidFill>
                <a:sym typeface="Wingdings" pitchFamily="2" charset="2"/>
              </a:rPr>
              <a:t>), an inference of GPT</a:t>
            </a:r>
            <a:br>
              <a:rPr kumimoji="1" lang="en-US" altLang="zh-CN" b="1" dirty="0">
                <a:solidFill>
                  <a:srgbClr val="C00000"/>
                </a:solidFill>
                <a:sym typeface="Wingdings" pitchFamily="2" charset="2"/>
              </a:rPr>
            </a:br>
            <a:r>
              <a:rPr kumimoji="1" lang="en-US" altLang="zh-CN" b="1" dirty="0">
                <a:solidFill>
                  <a:srgbClr val="C00000"/>
                </a:solidFill>
                <a:sym typeface="Wingdings" pitchFamily="2" charset="2"/>
              </a:rPr>
              <a:t> ~= sorting 100,000,000</a:t>
            </a:r>
            <a:r>
              <a:rPr kumimoji="1" lang="zh-CN" altLang="en-US" b="1" dirty="0">
                <a:solidFill>
                  <a:srgbClr val="C00000"/>
                </a:solidFill>
                <a:sym typeface="Wingdings" pitchFamily="2" charset="2"/>
              </a:rPr>
              <a:t> </a:t>
            </a:r>
            <a:r>
              <a:rPr kumimoji="1" lang="en-US" altLang="zh-CN" b="1" dirty="0">
                <a:solidFill>
                  <a:srgbClr val="C00000"/>
                </a:solidFill>
                <a:sym typeface="Wingdings" pitchFamily="2" charset="2"/>
              </a:rPr>
              <a:t>numbers</a:t>
            </a:r>
            <a:r>
              <a:rPr kumimoji="1" lang="zh-CN" altLang="en-US" b="1" dirty="0">
                <a:solidFill>
                  <a:srgbClr val="C00000"/>
                </a:solidFill>
                <a:sym typeface="Wingdings" pitchFamily="2" charset="2"/>
              </a:rPr>
              <a:t> </a:t>
            </a:r>
            <a:r>
              <a:rPr kumimoji="1" lang="en-US" altLang="zh-CN" b="1" dirty="0">
                <a:solidFill>
                  <a:srgbClr val="C00000"/>
                </a:solidFill>
              </a:rPr>
              <a:t> </a:t>
            </a:r>
            <a:br>
              <a:rPr kumimoji="1" lang="en-US" altLang="zh-CN" dirty="0"/>
            </a:br>
            <a:endParaRPr kumimoji="1" lang="zh-CN" altLang="en-US" dirty="0"/>
          </a:p>
        </p:txBody>
      </p:sp>
      <p:sp>
        <p:nvSpPr>
          <p:cNvPr id="4" name="灯片编号占位符 3">
            <a:extLst>
              <a:ext uri="{FF2B5EF4-FFF2-40B4-BE49-F238E27FC236}">
                <a16:creationId xmlns:a16="http://schemas.microsoft.com/office/drawing/2014/main" id="{789CED46-0484-346C-696A-254FA68A829B}"/>
              </a:ext>
            </a:extLst>
          </p:cNvPr>
          <p:cNvSpPr>
            <a:spLocks noGrp="1"/>
          </p:cNvSpPr>
          <p:nvPr>
            <p:ph type="sldNum" sz="quarter" idx="12"/>
          </p:nvPr>
        </p:nvSpPr>
        <p:spPr/>
        <p:txBody>
          <a:bodyPr/>
          <a:lstStyle/>
          <a:p>
            <a:fld id="{ADE361C3-C043-4A6E-BDCE-8DA1E7D90A3B}" type="slidenum">
              <a:rPr lang="zh-CN" altLang="en-US" smtClean="0"/>
              <a:pPr/>
              <a:t>55</a:t>
            </a:fld>
            <a:endParaRPr lang="zh-CN" altLang="en-US" dirty="0"/>
          </a:p>
        </p:txBody>
      </p:sp>
      <p:pic>
        <p:nvPicPr>
          <p:cNvPr id="1028" name="Picture 4" descr="chart: ChatGPT in context">
            <a:extLst>
              <a:ext uri="{FF2B5EF4-FFF2-40B4-BE49-F238E27FC236}">
                <a16:creationId xmlns:a16="http://schemas.microsoft.com/office/drawing/2014/main" id="{B278EA9E-EB38-597B-D884-EB8EB6BCA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9256" y="1875202"/>
            <a:ext cx="3177240" cy="1964594"/>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图形用户界面, 应用程序&#10;&#10;描述已自动生成">
            <a:extLst>
              <a:ext uri="{FF2B5EF4-FFF2-40B4-BE49-F238E27FC236}">
                <a16:creationId xmlns:a16="http://schemas.microsoft.com/office/drawing/2014/main" id="{2E035A8C-75B6-9F46-E8E7-7CB9FE38E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4036588"/>
            <a:ext cx="1474593" cy="1490364"/>
          </a:xfrm>
          <a:prstGeom prst="rect">
            <a:avLst/>
          </a:prstGeom>
        </p:spPr>
      </p:pic>
      <p:sp>
        <p:nvSpPr>
          <p:cNvPr id="8" name="圆角矩形标注 7">
            <a:extLst>
              <a:ext uri="{FF2B5EF4-FFF2-40B4-BE49-F238E27FC236}">
                <a16:creationId xmlns:a16="http://schemas.microsoft.com/office/drawing/2014/main" id="{B54E8C61-F95B-CEAF-CD11-076F6E7F1FC6}"/>
              </a:ext>
            </a:extLst>
          </p:cNvPr>
          <p:cNvSpPr/>
          <p:nvPr/>
        </p:nvSpPr>
        <p:spPr>
          <a:xfrm>
            <a:off x="5489248" y="4701414"/>
            <a:ext cx="2034887" cy="496986"/>
          </a:xfrm>
          <a:prstGeom prst="wedgeRoundRectCallout">
            <a:avLst>
              <a:gd name="adj1" fmla="val 57587"/>
              <a:gd name="adj2" fmla="val -137171"/>
              <a:gd name="adj3" fmla="val 16667"/>
            </a:avLst>
          </a:prstGeom>
          <a:solidFill>
            <a:schemeClr val="bg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EB0828A-7EBB-5572-3396-FA42D53F3353}"/>
              </a:ext>
            </a:extLst>
          </p:cNvPr>
          <p:cNvSpPr txBox="1"/>
          <p:nvPr/>
        </p:nvSpPr>
        <p:spPr>
          <a:xfrm>
            <a:off x="5505286" y="4729708"/>
            <a:ext cx="2034887" cy="369332"/>
          </a:xfrm>
          <a:prstGeom prst="rect">
            <a:avLst/>
          </a:prstGeom>
          <a:noFill/>
        </p:spPr>
        <p:txBody>
          <a:bodyPr wrap="square">
            <a:spAutoFit/>
          </a:bodyPr>
          <a:lstStyle/>
          <a:p>
            <a:r>
              <a:rPr kumimoji="1" lang="en-US" altLang="zh-CN" dirty="0"/>
              <a:t>Per-user sessions </a:t>
            </a:r>
            <a:endParaRPr lang="zh-CN" altLang="en-US" dirty="0"/>
          </a:p>
        </p:txBody>
      </p:sp>
      <p:pic>
        <p:nvPicPr>
          <p:cNvPr id="1026" name="Picture 2" descr="Can ChatGPT Help Write Accessible Content? Opportunities and Caveats –  GrackleDocs">
            <a:extLst>
              <a:ext uri="{FF2B5EF4-FFF2-40B4-BE49-F238E27FC236}">
                <a16:creationId xmlns:a16="http://schemas.microsoft.com/office/drawing/2014/main" id="{E347023C-2AF5-AD22-2BCD-8CC44C917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124" y="1063149"/>
            <a:ext cx="2256940" cy="66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3111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F2D067-4243-FD6D-A44D-757668AACF5B}"/>
              </a:ext>
            </a:extLst>
          </p:cNvPr>
          <p:cNvSpPr>
            <a:spLocks noGrp="1"/>
          </p:cNvSpPr>
          <p:nvPr>
            <p:ph type="title"/>
          </p:nvPr>
        </p:nvSpPr>
        <p:spPr/>
        <p:txBody>
          <a:bodyPr/>
          <a:lstStyle/>
          <a:p>
            <a:r>
              <a:rPr kumimoji="1" lang="en-US" altLang="zh-CN" dirty="0"/>
              <a:t>Ways to improve the computation intensity </a:t>
            </a:r>
            <a:endParaRPr kumimoji="1" lang="zh-CN" altLang="en-US" dirty="0"/>
          </a:p>
        </p:txBody>
      </p:sp>
      <p:sp>
        <p:nvSpPr>
          <p:cNvPr id="4" name="灯片编号占位符 3">
            <a:extLst>
              <a:ext uri="{FF2B5EF4-FFF2-40B4-BE49-F238E27FC236}">
                <a16:creationId xmlns:a16="http://schemas.microsoft.com/office/drawing/2014/main" id="{199F2A0C-62D9-AC69-0C2B-A8BE636D3330}"/>
              </a:ext>
            </a:extLst>
          </p:cNvPr>
          <p:cNvSpPr>
            <a:spLocks noGrp="1"/>
          </p:cNvSpPr>
          <p:nvPr>
            <p:ph type="sldNum" sz="quarter" idx="12"/>
          </p:nvPr>
        </p:nvSpPr>
        <p:spPr/>
        <p:txBody>
          <a:bodyPr/>
          <a:lstStyle/>
          <a:p>
            <a:fld id="{ADE361C3-C043-4A6E-BDCE-8DA1E7D90A3B}" type="slidenum">
              <a:rPr lang="zh-CN" altLang="en-US" smtClean="0"/>
              <a:t>56</a:t>
            </a:fld>
            <a:endParaRPr lang="zh-CN" altLang="en-US"/>
          </a:p>
        </p:txBody>
      </p:sp>
      <p:cxnSp>
        <p:nvCxnSpPr>
          <p:cNvPr id="6" name="直线箭头连接符 5">
            <a:extLst>
              <a:ext uri="{FF2B5EF4-FFF2-40B4-BE49-F238E27FC236}">
                <a16:creationId xmlns:a16="http://schemas.microsoft.com/office/drawing/2014/main" id="{BF38899C-6024-AE4C-1705-EF95D855E24B}"/>
              </a:ext>
            </a:extLst>
          </p:cNvPr>
          <p:cNvCxnSpPr/>
          <p:nvPr/>
        </p:nvCxnSpPr>
        <p:spPr>
          <a:xfrm flipV="1">
            <a:off x="4427984" y="1705372"/>
            <a:ext cx="0" cy="1584176"/>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 name="直线箭头连接符 6">
            <a:extLst>
              <a:ext uri="{FF2B5EF4-FFF2-40B4-BE49-F238E27FC236}">
                <a16:creationId xmlns:a16="http://schemas.microsoft.com/office/drawing/2014/main" id="{E92E1D7A-2DE7-E8BB-84D7-BCCDFD1C82E6}"/>
              </a:ext>
            </a:extLst>
          </p:cNvPr>
          <p:cNvCxnSpPr>
            <a:cxnSpLocks/>
          </p:cNvCxnSpPr>
          <p:nvPr/>
        </p:nvCxnSpPr>
        <p:spPr>
          <a:xfrm flipH="1">
            <a:off x="2763416" y="3289548"/>
            <a:ext cx="1664568" cy="783704"/>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 name="直线箭头连接符 8">
            <a:extLst>
              <a:ext uri="{FF2B5EF4-FFF2-40B4-BE49-F238E27FC236}">
                <a16:creationId xmlns:a16="http://schemas.microsoft.com/office/drawing/2014/main" id="{DE51B114-3DDD-6F2B-40AF-DB9312087094}"/>
              </a:ext>
            </a:extLst>
          </p:cNvPr>
          <p:cNvCxnSpPr>
            <a:cxnSpLocks/>
          </p:cNvCxnSpPr>
          <p:nvPr/>
        </p:nvCxnSpPr>
        <p:spPr>
          <a:xfrm>
            <a:off x="4427984" y="3289548"/>
            <a:ext cx="2016224" cy="0"/>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93A0D126-7C15-5C80-BB15-F39079CED406}"/>
              </a:ext>
            </a:extLst>
          </p:cNvPr>
          <p:cNvSpPr/>
          <p:nvPr/>
        </p:nvSpPr>
        <p:spPr>
          <a:xfrm>
            <a:off x="3275856" y="1232674"/>
            <a:ext cx="2852063" cy="369332"/>
          </a:xfrm>
          <a:prstGeom prst="rect">
            <a:avLst/>
          </a:prstGeom>
        </p:spPr>
        <p:txBody>
          <a:bodyPr wrap="none">
            <a:spAutoFit/>
          </a:bodyPr>
          <a:lstStyle/>
          <a:p>
            <a:r>
              <a:rPr kumimoji="1" lang="en-US" altLang="zh-CN" b="1" dirty="0"/>
              <a:t>Single device capability </a:t>
            </a:r>
          </a:p>
        </p:txBody>
      </p:sp>
      <p:sp>
        <p:nvSpPr>
          <p:cNvPr id="13" name="矩形 12">
            <a:extLst>
              <a:ext uri="{FF2B5EF4-FFF2-40B4-BE49-F238E27FC236}">
                <a16:creationId xmlns:a16="http://schemas.microsoft.com/office/drawing/2014/main" id="{7CF5848F-A7C9-B226-74C8-D6136C3DA149}"/>
              </a:ext>
            </a:extLst>
          </p:cNvPr>
          <p:cNvSpPr/>
          <p:nvPr/>
        </p:nvSpPr>
        <p:spPr>
          <a:xfrm>
            <a:off x="4407087" y="3496734"/>
            <a:ext cx="4826962" cy="369332"/>
          </a:xfrm>
          <a:prstGeom prst="rect">
            <a:avLst/>
          </a:prstGeom>
        </p:spPr>
        <p:txBody>
          <a:bodyPr wrap="none">
            <a:spAutoFit/>
          </a:bodyPr>
          <a:lstStyle/>
          <a:p>
            <a:r>
              <a:rPr kumimoji="1" lang="en-US" altLang="zh-CN" b="1" dirty="0"/>
              <a:t>System methods to fully utilize the device </a:t>
            </a:r>
          </a:p>
        </p:txBody>
      </p:sp>
      <p:sp>
        <p:nvSpPr>
          <p:cNvPr id="14" name="矩形 13">
            <a:extLst>
              <a:ext uri="{FF2B5EF4-FFF2-40B4-BE49-F238E27FC236}">
                <a16:creationId xmlns:a16="http://schemas.microsoft.com/office/drawing/2014/main" id="{1BE6BA85-834E-EBCA-DC39-0E2B8D00BB85}"/>
              </a:ext>
            </a:extLst>
          </p:cNvPr>
          <p:cNvSpPr/>
          <p:nvPr/>
        </p:nvSpPr>
        <p:spPr>
          <a:xfrm>
            <a:off x="716477" y="4297660"/>
            <a:ext cx="6442789" cy="369332"/>
          </a:xfrm>
          <a:prstGeom prst="rect">
            <a:avLst/>
          </a:prstGeom>
        </p:spPr>
        <p:txBody>
          <a:bodyPr wrap="none">
            <a:spAutoFit/>
          </a:bodyPr>
          <a:lstStyle/>
          <a:p>
            <a:r>
              <a:rPr kumimoji="1" lang="en-US" altLang="zh-CN" b="1" dirty="0"/>
              <a:t>System methods to do computation on multiple devices  </a:t>
            </a:r>
          </a:p>
        </p:txBody>
      </p:sp>
    </p:spTree>
    <p:extLst>
      <p:ext uri="{BB962C8B-B14F-4D97-AF65-F5344CB8AC3E}">
        <p14:creationId xmlns:p14="http://schemas.microsoft.com/office/powerpoint/2010/main" val="3143967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DDA45-B073-94AE-726A-E3384BE71DB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3DE8D8C-B3C6-6655-FB55-2E4505F40F66}"/>
              </a:ext>
            </a:extLst>
          </p:cNvPr>
          <p:cNvSpPr>
            <a:spLocks noGrp="1"/>
          </p:cNvSpPr>
          <p:nvPr>
            <p:ph type="title"/>
          </p:nvPr>
        </p:nvSpPr>
        <p:spPr/>
        <p:txBody>
          <a:bodyPr/>
          <a:lstStyle/>
          <a:p>
            <a:r>
              <a:rPr kumimoji="1" lang="en" altLang="zh-CN" dirty="0"/>
              <a:t>Spectrum of computation device available </a:t>
            </a:r>
            <a:endParaRPr kumimoji="1" lang="zh-CN" altLang="en-US" dirty="0"/>
          </a:p>
        </p:txBody>
      </p:sp>
      <p:sp>
        <p:nvSpPr>
          <p:cNvPr id="4" name="灯片编号占位符 3">
            <a:extLst>
              <a:ext uri="{FF2B5EF4-FFF2-40B4-BE49-F238E27FC236}">
                <a16:creationId xmlns:a16="http://schemas.microsoft.com/office/drawing/2014/main" id="{0985EFC7-F4F9-2FCD-17EC-5B1C0E6C05AE}"/>
              </a:ext>
            </a:extLst>
          </p:cNvPr>
          <p:cNvSpPr>
            <a:spLocks noGrp="1"/>
          </p:cNvSpPr>
          <p:nvPr>
            <p:ph type="sldNum" sz="quarter" idx="12"/>
          </p:nvPr>
        </p:nvSpPr>
        <p:spPr/>
        <p:txBody>
          <a:bodyPr/>
          <a:lstStyle/>
          <a:p>
            <a:fld id="{ADE361C3-C043-4A6E-BDCE-8DA1E7D90A3B}" type="slidenum">
              <a:rPr lang="zh-CN" altLang="en-US" smtClean="0"/>
              <a:pPr/>
              <a:t>57</a:t>
            </a:fld>
            <a:endParaRPr lang="zh-CN" altLang="en-US" dirty="0"/>
          </a:p>
        </p:txBody>
      </p:sp>
      <p:cxnSp>
        <p:nvCxnSpPr>
          <p:cNvPr id="5" name="直线连接符 4">
            <a:extLst>
              <a:ext uri="{FF2B5EF4-FFF2-40B4-BE49-F238E27FC236}">
                <a16:creationId xmlns:a16="http://schemas.microsoft.com/office/drawing/2014/main" id="{7A863C3C-10CE-9CCB-04F9-362FAA191F3F}"/>
              </a:ext>
            </a:extLst>
          </p:cNvPr>
          <p:cNvCxnSpPr/>
          <p:nvPr/>
        </p:nvCxnSpPr>
        <p:spPr>
          <a:xfrm>
            <a:off x="-289048" y="3001516"/>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8CDB4DB4-8AE6-F9A0-87DD-7B0DA1BA6F45}"/>
              </a:ext>
            </a:extLst>
          </p:cNvPr>
          <p:cNvCxnSpPr>
            <a:cxnSpLocks/>
          </p:cNvCxnSpPr>
          <p:nvPr/>
        </p:nvCxnSpPr>
        <p:spPr>
          <a:xfrm>
            <a:off x="1942755" y="4585692"/>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4F9D6BE0-9C1B-8322-D88B-A722C2A51C49}"/>
              </a:ext>
            </a:extLst>
          </p:cNvPr>
          <p:cNvSpPr/>
          <p:nvPr/>
        </p:nvSpPr>
        <p:spPr>
          <a:xfrm>
            <a:off x="6628051" y="4400282"/>
            <a:ext cx="1659429" cy="369332"/>
          </a:xfrm>
          <a:prstGeom prst="rect">
            <a:avLst/>
          </a:prstGeom>
        </p:spPr>
        <p:txBody>
          <a:bodyPr wrap="none">
            <a:spAutoFit/>
          </a:bodyPr>
          <a:lstStyle/>
          <a:p>
            <a:r>
              <a:rPr kumimoji="1" lang="en-US" altLang="zh-CN" b="1" dirty="0"/>
              <a:t>Performance </a:t>
            </a:r>
          </a:p>
        </p:txBody>
      </p:sp>
      <p:sp>
        <p:nvSpPr>
          <p:cNvPr id="10" name="文本框 9">
            <a:extLst>
              <a:ext uri="{FF2B5EF4-FFF2-40B4-BE49-F238E27FC236}">
                <a16:creationId xmlns:a16="http://schemas.microsoft.com/office/drawing/2014/main" id="{D208F492-FE8E-9DD4-6711-4F952030EEAE}"/>
              </a:ext>
            </a:extLst>
          </p:cNvPr>
          <p:cNvSpPr txBox="1"/>
          <p:nvPr/>
        </p:nvSpPr>
        <p:spPr>
          <a:xfrm>
            <a:off x="3212746" y="3268436"/>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C632B2FB-9A49-5A55-2D97-7C766D2011A3}"/>
              </a:ext>
            </a:extLst>
          </p:cNvPr>
          <p:cNvSpPr/>
          <p:nvPr/>
        </p:nvSpPr>
        <p:spPr>
          <a:xfrm>
            <a:off x="3635026" y="284955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64111A1A-5137-5008-2871-27F2EF6D5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1688455"/>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80DDA2DF-4393-912E-D52C-FAA63D7EA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1570483"/>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FB98B5D5-C827-D14F-C300-BC29DDDA83A3}"/>
              </a:ext>
            </a:extLst>
          </p:cNvPr>
          <p:cNvSpPr/>
          <p:nvPr/>
        </p:nvSpPr>
        <p:spPr>
          <a:xfrm>
            <a:off x="1928103" y="2864822"/>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49C2E13D-B371-F4B4-CEE4-07EB8027084C}"/>
              </a:ext>
            </a:extLst>
          </p:cNvPr>
          <p:cNvSpPr txBox="1"/>
          <p:nvPr/>
        </p:nvSpPr>
        <p:spPr>
          <a:xfrm>
            <a:off x="1484554" y="3268435"/>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F2885B0D-DCE1-4775-C5F0-27F371D2DC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1602751"/>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34E36AA0-D829-2C2B-9CF0-E5357CC61C57}"/>
              </a:ext>
            </a:extLst>
          </p:cNvPr>
          <p:cNvSpPr/>
          <p:nvPr/>
        </p:nvSpPr>
        <p:spPr>
          <a:xfrm>
            <a:off x="5957465" y="2864199"/>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982782D2-65A1-BAB2-62CE-7321E3F46509}"/>
              </a:ext>
            </a:extLst>
          </p:cNvPr>
          <p:cNvSpPr txBox="1"/>
          <p:nvPr/>
        </p:nvSpPr>
        <p:spPr>
          <a:xfrm>
            <a:off x="5148064" y="3265792"/>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2593D2A-0263-E88E-E15A-6A078DBB8A1A}"/>
              </a:ext>
            </a:extLst>
          </p:cNvPr>
          <p:cNvSpPr/>
          <p:nvPr/>
        </p:nvSpPr>
        <p:spPr>
          <a:xfrm>
            <a:off x="8072593" y="2864198"/>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 name="图片 19" descr="银色的电脑&#10;&#10;描述已自动生成">
            <a:extLst>
              <a:ext uri="{FF2B5EF4-FFF2-40B4-BE49-F238E27FC236}">
                <a16:creationId xmlns:a16="http://schemas.microsoft.com/office/drawing/2014/main" id="{60DAE998-8472-A613-06A0-9BB78768D2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654" y="1705372"/>
            <a:ext cx="1230524" cy="917679"/>
          </a:xfrm>
          <a:prstGeom prst="rect">
            <a:avLst/>
          </a:prstGeom>
        </p:spPr>
      </p:pic>
      <p:sp>
        <p:nvSpPr>
          <p:cNvPr id="21" name="椭圆 20">
            <a:extLst>
              <a:ext uri="{FF2B5EF4-FFF2-40B4-BE49-F238E27FC236}">
                <a16:creationId xmlns:a16="http://schemas.microsoft.com/office/drawing/2014/main" id="{C3DCE817-66DD-3091-B215-D4FC5325DD3C}"/>
              </a:ext>
            </a:extLst>
          </p:cNvPr>
          <p:cNvSpPr/>
          <p:nvPr/>
        </p:nvSpPr>
        <p:spPr>
          <a:xfrm>
            <a:off x="531496" y="286357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4C781CEA-6CB5-282E-3785-1ECF823D252E}"/>
              </a:ext>
            </a:extLst>
          </p:cNvPr>
          <p:cNvSpPr txBox="1"/>
          <p:nvPr/>
        </p:nvSpPr>
        <p:spPr>
          <a:xfrm>
            <a:off x="-3723" y="3265792"/>
            <a:ext cx="1575278" cy="2031325"/>
          </a:xfrm>
          <a:prstGeom prst="rect">
            <a:avLst/>
          </a:prstGeom>
          <a:noFill/>
        </p:spPr>
        <p:txBody>
          <a:bodyPr wrap="square">
            <a:spAutoFit/>
          </a:bodyPr>
          <a:lstStyle/>
          <a:p>
            <a:r>
              <a:rPr lang="en" altLang="zh-CN" dirty="0">
                <a:solidFill>
                  <a:srgbClr val="202124"/>
                </a:solidFill>
                <a:effectLst/>
                <a:ea typeface="Google Sans"/>
              </a:rPr>
              <a:t>Intel i5-9600K, </a:t>
            </a:r>
          </a:p>
          <a:p>
            <a:r>
              <a:rPr lang="en" altLang="zh-CN" dirty="0">
                <a:solidFill>
                  <a:srgbClr val="202124"/>
                </a:solidFill>
                <a:effectLst/>
                <a:ea typeface="Google Sans"/>
              </a:rPr>
              <a:t>single core: 6.3GFLOPS</a:t>
            </a:r>
          </a:p>
          <a:p>
            <a:r>
              <a:rPr lang="en" altLang="zh-CN" dirty="0">
                <a:solidFill>
                  <a:srgbClr val="202124"/>
                </a:solidFill>
                <a:ea typeface="Google Sans"/>
              </a:rPr>
              <a:t>Multiple cores: 37.7GFLOPS</a:t>
            </a:r>
            <a:r>
              <a:rPr lang="en" altLang="zh-CN" dirty="0">
                <a:solidFill>
                  <a:srgbClr val="202124"/>
                </a:solidFill>
                <a:effectLst/>
                <a:ea typeface="Google Sans"/>
              </a:rPr>
              <a:t> </a:t>
            </a:r>
            <a:endParaRPr lang="zh-CN" altLang="en-US" dirty="0"/>
          </a:p>
        </p:txBody>
      </p:sp>
      <p:pic>
        <p:nvPicPr>
          <p:cNvPr id="24" name="图片 23" descr="图片包含 游戏机, 电子, 电路&#10;&#10;描述已自动生成">
            <a:extLst>
              <a:ext uri="{FF2B5EF4-FFF2-40B4-BE49-F238E27FC236}">
                <a16:creationId xmlns:a16="http://schemas.microsoft.com/office/drawing/2014/main" id="{589CC53E-F33E-1CE3-FC41-F12535D6E4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9446" y="1309701"/>
            <a:ext cx="1198485" cy="1278384"/>
          </a:xfrm>
          <a:prstGeom prst="rect">
            <a:avLst/>
          </a:prstGeom>
        </p:spPr>
      </p:pic>
      <p:sp>
        <p:nvSpPr>
          <p:cNvPr id="25" name="文本框 24">
            <a:extLst>
              <a:ext uri="{FF2B5EF4-FFF2-40B4-BE49-F238E27FC236}">
                <a16:creationId xmlns:a16="http://schemas.microsoft.com/office/drawing/2014/main" id="{4CE70CC6-4B36-B86B-9CC5-E2FB09B3F320}"/>
              </a:ext>
            </a:extLst>
          </p:cNvPr>
          <p:cNvSpPr txBox="1"/>
          <p:nvPr/>
        </p:nvSpPr>
        <p:spPr>
          <a:xfrm>
            <a:off x="7380312" y="3274039"/>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spTree>
    <p:extLst>
      <p:ext uri="{BB962C8B-B14F-4D97-AF65-F5344CB8AC3E}">
        <p14:creationId xmlns:p14="http://schemas.microsoft.com/office/powerpoint/2010/main" val="941941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58</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730251"/>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5314427"/>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5129017"/>
            <a:ext cx="1659429" cy="369332"/>
          </a:xfrm>
          <a:prstGeom prst="rect">
            <a:avLst/>
          </a:prstGeom>
        </p:spPr>
        <p:txBody>
          <a:bodyPr wrap="none">
            <a:spAutoFit/>
          </a:bodyPr>
          <a:lstStyle/>
          <a:p>
            <a:r>
              <a:rPr kumimoji="1" lang="en-US" altLang="zh-CN" b="1" dirty="0"/>
              <a:t>Performance </a:t>
            </a:r>
          </a:p>
        </p:txBody>
      </p:sp>
      <p:grpSp>
        <p:nvGrpSpPr>
          <p:cNvPr id="9" name="组合 8">
            <a:extLst>
              <a:ext uri="{FF2B5EF4-FFF2-40B4-BE49-F238E27FC236}">
                <a16:creationId xmlns:a16="http://schemas.microsoft.com/office/drawing/2014/main" id="{BBE860CC-4571-16F4-67BA-6F3826BACF00}"/>
              </a:ext>
            </a:extLst>
          </p:cNvPr>
          <p:cNvGrpSpPr/>
          <p:nvPr/>
        </p:nvGrpSpPr>
        <p:grpSpPr>
          <a:xfrm>
            <a:off x="-941956" y="2038436"/>
            <a:ext cx="8250260" cy="2610669"/>
            <a:chOff x="1484554" y="2038436"/>
            <a:chExt cx="8250260" cy="2610669"/>
          </a:xfrm>
        </p:grpSpPr>
        <p:sp>
          <p:nvSpPr>
            <p:cNvPr id="10" name="文本框 9">
              <a:extLst>
                <a:ext uri="{FF2B5EF4-FFF2-40B4-BE49-F238E27FC236}">
                  <a16:creationId xmlns:a16="http://schemas.microsoft.com/office/drawing/2014/main" id="{8FED9ABB-348A-4F88-C1BF-70B643B3856D}"/>
                </a:ext>
              </a:extLst>
            </p:cNvPr>
            <p:cNvSpPr txBox="1"/>
            <p:nvPr/>
          </p:nvSpPr>
          <p:spPr>
            <a:xfrm>
              <a:off x="3212746" y="3997171"/>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3578290"/>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2417190"/>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2299218"/>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3593557"/>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997170"/>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2331486"/>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3592934"/>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994527"/>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9446" y="2038436"/>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4002774"/>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grpSp>
      <p:sp>
        <p:nvSpPr>
          <p:cNvPr id="15" name="椭圆 14">
            <a:extLst>
              <a:ext uri="{FF2B5EF4-FFF2-40B4-BE49-F238E27FC236}">
                <a16:creationId xmlns:a16="http://schemas.microsoft.com/office/drawing/2014/main" id="{02A4949A-9795-9252-5B5E-6DBACA01F617}"/>
              </a:ext>
            </a:extLst>
          </p:cNvPr>
          <p:cNvSpPr/>
          <p:nvPr/>
        </p:nvSpPr>
        <p:spPr>
          <a:xfrm>
            <a:off x="7710172"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19" name="Picture 2" descr="AI Chips: Google TPU. Google's chip designers argue that the… | by Jonathan  Hui | Medium">
            <a:extLst>
              <a:ext uri="{FF2B5EF4-FFF2-40B4-BE49-F238E27FC236}">
                <a16:creationId xmlns:a16="http://schemas.microsoft.com/office/drawing/2014/main" id="{5D10DAFE-786C-6F86-3D7D-C45828215E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9168" y="2060156"/>
            <a:ext cx="2354502" cy="994941"/>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22">
            <a:extLst>
              <a:ext uri="{FF2B5EF4-FFF2-40B4-BE49-F238E27FC236}">
                <a16:creationId xmlns:a16="http://schemas.microsoft.com/office/drawing/2014/main" id="{0441B847-6E9D-539D-37D3-32A347DA3FE2}"/>
              </a:ext>
            </a:extLst>
          </p:cNvPr>
          <p:cNvSpPr txBox="1"/>
          <p:nvPr/>
        </p:nvSpPr>
        <p:spPr>
          <a:xfrm>
            <a:off x="7164288" y="3895052"/>
            <a:ext cx="2354502" cy="861774"/>
          </a:xfrm>
          <a:prstGeom prst="rect">
            <a:avLst/>
          </a:prstGeom>
          <a:noFill/>
        </p:spPr>
        <p:txBody>
          <a:bodyPr wrap="square">
            <a:spAutoFit/>
          </a:bodyPr>
          <a:lstStyle/>
          <a:p>
            <a:r>
              <a:rPr lang="en" altLang="zh-CN" dirty="0">
                <a:solidFill>
                  <a:srgbClr val="202124"/>
                </a:solidFill>
                <a:effectLst/>
                <a:ea typeface="Google Sans"/>
              </a:rPr>
              <a:t>A cluster </a:t>
            </a:r>
          </a:p>
          <a:p>
            <a:r>
              <a:rPr lang="en-US" altLang="zh-CN" sz="3200" b="1" dirty="0">
                <a:solidFill>
                  <a:srgbClr val="FF0000"/>
                </a:solidFill>
              </a:rPr>
              <a:t>?</a:t>
            </a:r>
            <a:r>
              <a:rPr lang="en-US" altLang="zh-CN" dirty="0"/>
              <a:t> TFLOPS</a:t>
            </a:r>
            <a:endParaRPr lang="zh-CN" altLang="en-US" dirty="0"/>
          </a:p>
        </p:txBody>
      </p:sp>
      <p:cxnSp>
        <p:nvCxnSpPr>
          <p:cNvPr id="3" name="直线箭头连接符 2">
            <a:extLst>
              <a:ext uri="{FF2B5EF4-FFF2-40B4-BE49-F238E27FC236}">
                <a16:creationId xmlns:a16="http://schemas.microsoft.com/office/drawing/2014/main" id="{9496019B-4E5B-D032-68C2-F2D2ADBD82FA}"/>
              </a:ext>
            </a:extLst>
          </p:cNvPr>
          <p:cNvCxnSpPr>
            <a:cxnSpLocks/>
          </p:cNvCxnSpPr>
          <p:nvPr/>
        </p:nvCxnSpPr>
        <p:spPr>
          <a:xfrm>
            <a:off x="2923842" y="1417340"/>
            <a:ext cx="4448444" cy="0"/>
          </a:xfrm>
          <a:prstGeom prst="straightConnector1">
            <a:avLst/>
          </a:prstGeom>
          <a:ln w="22225">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DA190B17-794F-9AA8-45CE-7C4D79D0217E}"/>
              </a:ext>
            </a:extLst>
          </p:cNvPr>
          <p:cNvSpPr/>
          <p:nvPr/>
        </p:nvSpPr>
        <p:spPr>
          <a:xfrm>
            <a:off x="783916" y="1232674"/>
            <a:ext cx="2005677" cy="369332"/>
          </a:xfrm>
          <a:prstGeom prst="rect">
            <a:avLst/>
          </a:prstGeom>
        </p:spPr>
        <p:txBody>
          <a:bodyPr wrap="none">
            <a:spAutoFit/>
          </a:bodyPr>
          <a:lstStyle/>
          <a:p>
            <a:r>
              <a:rPr kumimoji="1" lang="en-US" altLang="zh-CN" b="1" dirty="0"/>
              <a:t>Programmability</a:t>
            </a:r>
          </a:p>
        </p:txBody>
      </p:sp>
    </p:spTree>
    <p:extLst>
      <p:ext uri="{BB962C8B-B14F-4D97-AF65-F5344CB8AC3E}">
        <p14:creationId xmlns:p14="http://schemas.microsoft.com/office/powerpoint/2010/main" val="435947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B00B6B-9506-F57A-D780-4917BE57E91E}"/>
              </a:ext>
            </a:extLst>
          </p:cNvPr>
          <p:cNvSpPr>
            <a:spLocks noGrp="1"/>
          </p:cNvSpPr>
          <p:nvPr>
            <p:ph type="title"/>
          </p:nvPr>
        </p:nvSpPr>
        <p:spPr>
          <a:xfrm>
            <a:off x="457200" y="228866"/>
            <a:ext cx="8579296" cy="900442"/>
          </a:xfrm>
        </p:spPr>
        <p:txBody>
          <a:bodyPr/>
          <a:lstStyle/>
          <a:p>
            <a:r>
              <a:rPr kumimoji="1" lang="en-US" altLang="zh-CN" dirty="0"/>
              <a:t>The single-core machine: easy to program, hard to scale</a:t>
            </a:r>
            <a:endParaRPr kumimoji="1" lang="zh-CN" altLang="en-US" dirty="0"/>
          </a:p>
        </p:txBody>
      </p:sp>
      <p:sp>
        <p:nvSpPr>
          <p:cNvPr id="3" name="内容占位符 2">
            <a:extLst>
              <a:ext uri="{FF2B5EF4-FFF2-40B4-BE49-F238E27FC236}">
                <a16:creationId xmlns:a16="http://schemas.microsoft.com/office/drawing/2014/main" id="{7A52FC46-B3CE-19FB-C163-7A4278431343}"/>
              </a:ext>
            </a:extLst>
          </p:cNvPr>
          <p:cNvSpPr>
            <a:spLocks noGrp="1"/>
          </p:cNvSpPr>
          <p:nvPr>
            <p:ph idx="1"/>
          </p:nvPr>
        </p:nvSpPr>
        <p:spPr/>
        <p:txBody>
          <a:bodyPr/>
          <a:lstStyle/>
          <a:p>
            <a:r>
              <a:rPr kumimoji="1" lang="en-US" altLang="zh-CN" dirty="0"/>
              <a:t>Parallelism methods </a:t>
            </a:r>
          </a:p>
          <a:p>
            <a:pPr lvl="1"/>
            <a:r>
              <a:rPr kumimoji="1" lang="en-US" altLang="zh-CN" dirty="0"/>
              <a:t>Pipeline</a:t>
            </a:r>
          </a:p>
          <a:p>
            <a:pPr lvl="1"/>
            <a:r>
              <a:rPr kumimoji="1" lang="en-US" altLang="zh-CN" dirty="0"/>
              <a:t>Instruction-level parallelism (</a:t>
            </a:r>
            <a:r>
              <a:rPr kumimoji="1" lang="en-US" altLang="zh-CN" dirty="0" err="1"/>
              <a:t>a.k.a</a:t>
            </a:r>
            <a:r>
              <a:rPr kumimoji="1" lang="en-US" altLang="zh-CN" dirty="0"/>
              <a:t>, super scalar) </a:t>
            </a:r>
          </a:p>
          <a:p>
            <a:r>
              <a:rPr kumimoji="1" lang="en-US" altLang="zh-CN" dirty="0"/>
              <a:t>How does it scale? </a:t>
            </a:r>
          </a:p>
          <a:p>
            <a:pPr lvl="1"/>
            <a:r>
              <a:rPr kumimoji="1" lang="en" altLang="zh-CN" dirty="0"/>
              <a:t>More efficient </a:t>
            </a:r>
            <a:r>
              <a:rPr kumimoji="1" lang="en-US" altLang="zh-CN" dirty="0"/>
              <a:t>pipeline design &amp; implementation, e.g., reduce bubble stall </a:t>
            </a:r>
            <a:r>
              <a:rPr kumimoji="1" lang="en" altLang="zh-CN" dirty="0"/>
              <a:t> </a:t>
            </a:r>
          </a:p>
          <a:p>
            <a:pPr lvl="1"/>
            <a:r>
              <a:rPr kumimoji="1" lang="en-US" altLang="zh-CN" dirty="0"/>
              <a:t>Fast clock rate, e.g., 10 MHz -&gt; 3G Hz </a:t>
            </a:r>
            <a:endParaRPr kumimoji="1" lang="en" altLang="zh-CN" dirty="0"/>
          </a:p>
          <a:p>
            <a:pPr lvl="1"/>
            <a:r>
              <a:rPr kumimoji="1" lang="en" altLang="zh-CN" dirty="0"/>
              <a:t>Exploiting wider instruction-level parallelism (ILP), e.g., issue 4 instructions / cycle</a:t>
            </a:r>
          </a:p>
          <a:p>
            <a:pPr indent="-285750"/>
            <a:r>
              <a:rPr kumimoji="1" lang="en-US" altLang="zh-CN" dirty="0"/>
              <a:t>Optimal result: 12G Flops/sec</a:t>
            </a:r>
            <a:endParaRPr kumimoji="1" lang="zh-CN" altLang="en-US" dirty="0"/>
          </a:p>
        </p:txBody>
      </p:sp>
      <p:sp>
        <p:nvSpPr>
          <p:cNvPr id="4" name="灯片编号占位符 3">
            <a:extLst>
              <a:ext uri="{FF2B5EF4-FFF2-40B4-BE49-F238E27FC236}">
                <a16:creationId xmlns:a16="http://schemas.microsoft.com/office/drawing/2014/main" id="{38F21B10-6474-9725-AF28-3021AA440647}"/>
              </a:ext>
            </a:extLst>
          </p:cNvPr>
          <p:cNvSpPr>
            <a:spLocks noGrp="1"/>
          </p:cNvSpPr>
          <p:nvPr>
            <p:ph type="sldNum" sz="quarter" idx="12"/>
          </p:nvPr>
        </p:nvSpPr>
        <p:spPr/>
        <p:txBody>
          <a:bodyPr/>
          <a:lstStyle/>
          <a:p>
            <a:fld id="{ADE361C3-C043-4A6E-BDCE-8DA1E7D90A3B}" type="slidenum">
              <a:rPr lang="zh-CN" altLang="en-US" smtClean="0"/>
              <a:pPr/>
              <a:t>59</a:t>
            </a:fld>
            <a:endParaRPr lang="zh-CN" altLang="en-US" dirty="0"/>
          </a:p>
        </p:txBody>
      </p:sp>
    </p:spTree>
    <p:extLst>
      <p:ext uri="{BB962C8B-B14F-4D97-AF65-F5344CB8AC3E}">
        <p14:creationId xmlns:p14="http://schemas.microsoft.com/office/powerpoint/2010/main" val="13689428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B34D1F-6B6C-0EE0-417C-2E11A7D0901B}"/>
              </a:ext>
            </a:extLst>
          </p:cNvPr>
          <p:cNvSpPr>
            <a:spLocks noGrp="1"/>
          </p:cNvSpPr>
          <p:nvPr>
            <p:ph type="title"/>
          </p:nvPr>
        </p:nvSpPr>
        <p:spPr/>
        <p:txBody>
          <a:bodyPr/>
          <a:lstStyle/>
          <a:p>
            <a:r>
              <a:rPr kumimoji="1" lang="en-US" altLang="zh-CN" dirty="0"/>
              <a:t>Approach #1 of multi-core: add more physical cores </a:t>
            </a:r>
            <a:endParaRPr kumimoji="1" lang="zh-CN" altLang="en-US" dirty="0"/>
          </a:p>
        </p:txBody>
      </p:sp>
      <p:sp>
        <p:nvSpPr>
          <p:cNvPr id="3" name="内容占位符 2">
            <a:extLst>
              <a:ext uri="{FF2B5EF4-FFF2-40B4-BE49-F238E27FC236}">
                <a16:creationId xmlns:a16="http://schemas.microsoft.com/office/drawing/2014/main" id="{BD748F10-E59B-CA35-F472-DBA2B4B0FF5F}"/>
              </a:ext>
            </a:extLst>
          </p:cNvPr>
          <p:cNvSpPr>
            <a:spLocks noGrp="1"/>
          </p:cNvSpPr>
          <p:nvPr>
            <p:ph idx="1"/>
          </p:nvPr>
        </p:nvSpPr>
        <p:spPr>
          <a:xfrm>
            <a:off x="302840" y="4153644"/>
            <a:ext cx="8229600" cy="1143318"/>
          </a:xfrm>
        </p:spPr>
        <p:txBody>
          <a:bodyPr/>
          <a:lstStyle/>
          <a:p>
            <a:r>
              <a:rPr kumimoji="1" lang="en-US" altLang="zh-CN" dirty="0"/>
              <a:t>Add more cores to our system </a:t>
            </a:r>
          </a:p>
          <a:p>
            <a:pPr lvl="1"/>
            <a:r>
              <a:rPr kumimoji="1" lang="en-US" altLang="zh-CN" dirty="0"/>
              <a:t>Instead of increasing the power of fetch/decode or the entire pipeline, add multiple cores together on a simple chip </a:t>
            </a:r>
            <a:endParaRPr kumimoji="1" lang="zh-CN" altLang="en-US" dirty="0"/>
          </a:p>
        </p:txBody>
      </p:sp>
      <p:sp>
        <p:nvSpPr>
          <p:cNvPr id="4" name="灯片编号占位符 3">
            <a:extLst>
              <a:ext uri="{FF2B5EF4-FFF2-40B4-BE49-F238E27FC236}">
                <a16:creationId xmlns:a16="http://schemas.microsoft.com/office/drawing/2014/main" id="{12EE7AB8-AB92-9E6D-B486-795675B58BBE}"/>
              </a:ext>
            </a:extLst>
          </p:cNvPr>
          <p:cNvSpPr>
            <a:spLocks noGrp="1"/>
          </p:cNvSpPr>
          <p:nvPr>
            <p:ph type="sldNum" sz="quarter" idx="12"/>
          </p:nvPr>
        </p:nvSpPr>
        <p:spPr/>
        <p:txBody>
          <a:bodyPr/>
          <a:lstStyle/>
          <a:p>
            <a:fld id="{ADE361C3-C043-4A6E-BDCE-8DA1E7D90A3B}" type="slidenum">
              <a:rPr lang="zh-CN" altLang="en-US" smtClean="0"/>
              <a:pPr/>
              <a:t>60</a:t>
            </a:fld>
            <a:endParaRPr lang="zh-CN" altLang="en-US" dirty="0"/>
          </a:p>
        </p:txBody>
      </p:sp>
      <p:pic>
        <p:nvPicPr>
          <p:cNvPr id="5" name="图片 4">
            <a:extLst>
              <a:ext uri="{FF2B5EF4-FFF2-40B4-BE49-F238E27FC236}">
                <a16:creationId xmlns:a16="http://schemas.microsoft.com/office/drawing/2014/main" id="{6BFAA041-80F2-08DB-FB78-B584E80E5177}"/>
              </a:ext>
            </a:extLst>
          </p:cNvPr>
          <p:cNvPicPr>
            <a:picLocks noChangeAspect="1"/>
          </p:cNvPicPr>
          <p:nvPr/>
        </p:nvPicPr>
        <p:blipFill>
          <a:blip r:embed="rId2"/>
          <a:stretch>
            <a:fillRect/>
          </a:stretch>
        </p:blipFill>
        <p:spPr>
          <a:xfrm>
            <a:off x="1115616" y="913284"/>
            <a:ext cx="6478488" cy="2943487"/>
          </a:xfrm>
          <a:prstGeom prst="rect">
            <a:avLst/>
          </a:prstGeom>
        </p:spPr>
      </p:pic>
    </p:spTree>
    <p:extLst>
      <p:ext uri="{BB962C8B-B14F-4D97-AF65-F5344CB8AC3E}">
        <p14:creationId xmlns:p14="http://schemas.microsoft.com/office/powerpoint/2010/main" val="3306707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809660-9F51-2AD9-8284-3703879FCEFC}"/>
              </a:ext>
            </a:extLst>
          </p:cNvPr>
          <p:cNvSpPr>
            <a:spLocks noGrp="1"/>
          </p:cNvSpPr>
          <p:nvPr>
            <p:ph type="title"/>
          </p:nvPr>
        </p:nvSpPr>
        <p:spPr/>
        <p:txBody>
          <a:bodyPr/>
          <a:lstStyle/>
          <a:p>
            <a:r>
              <a:rPr kumimoji="1" lang="en-US" altLang="zh-CN" dirty="0"/>
              <a:t>Problem: coherence under memory access hierarchy </a:t>
            </a:r>
            <a:endParaRPr kumimoji="1" lang="zh-CN" altLang="en-US" dirty="0"/>
          </a:p>
        </p:txBody>
      </p:sp>
      <p:sp>
        <p:nvSpPr>
          <p:cNvPr id="3" name="内容占位符 2">
            <a:extLst>
              <a:ext uri="{FF2B5EF4-FFF2-40B4-BE49-F238E27FC236}">
                <a16:creationId xmlns:a16="http://schemas.microsoft.com/office/drawing/2014/main" id="{E33B1515-90BE-D9AE-D2C4-F1EA5C4E6E98}"/>
              </a:ext>
            </a:extLst>
          </p:cNvPr>
          <p:cNvSpPr>
            <a:spLocks noGrp="1"/>
          </p:cNvSpPr>
          <p:nvPr>
            <p:ph idx="1"/>
          </p:nvPr>
        </p:nvSpPr>
        <p:spPr>
          <a:xfrm>
            <a:off x="302840" y="1129308"/>
            <a:ext cx="8538320" cy="3771636"/>
          </a:xfrm>
        </p:spPr>
        <p:txBody>
          <a:bodyPr/>
          <a:lstStyle/>
          <a:p>
            <a:r>
              <a:rPr kumimoji="1" lang="en-US" altLang="zh-CN" dirty="0"/>
              <a:t>Updates are first stored in the cache for better performance </a:t>
            </a:r>
          </a:p>
          <a:p>
            <a:pPr lvl="1"/>
            <a:r>
              <a:rPr kumimoji="1" lang="en-US" altLang="zh-CN" dirty="0"/>
              <a:t>Without synchronization, different core’s cache may have different values</a:t>
            </a:r>
          </a:p>
          <a:p>
            <a:r>
              <a:rPr kumimoji="1" lang="en-US" altLang="zh-CN" dirty="0"/>
              <a:t>The consistency problem described earlier happens in a multi-core setting</a:t>
            </a:r>
          </a:p>
          <a:p>
            <a:pPr lvl="1"/>
            <a:r>
              <a:rPr kumimoji="1" lang="en-US" altLang="zh-CN" dirty="0"/>
              <a:t>E.g., if core 1 writes to addr0, and core 2 should see it later </a:t>
            </a:r>
            <a:endParaRPr kumimoji="1" lang="zh-CN" altLang="en-US" dirty="0"/>
          </a:p>
        </p:txBody>
      </p:sp>
      <p:sp>
        <p:nvSpPr>
          <p:cNvPr id="4" name="灯片编号占位符 3">
            <a:extLst>
              <a:ext uri="{FF2B5EF4-FFF2-40B4-BE49-F238E27FC236}">
                <a16:creationId xmlns:a16="http://schemas.microsoft.com/office/drawing/2014/main" id="{5C3E3106-56A3-91C9-360C-96D030C1D815}"/>
              </a:ext>
            </a:extLst>
          </p:cNvPr>
          <p:cNvSpPr>
            <a:spLocks noGrp="1"/>
          </p:cNvSpPr>
          <p:nvPr>
            <p:ph type="sldNum" sz="quarter" idx="12"/>
          </p:nvPr>
        </p:nvSpPr>
        <p:spPr/>
        <p:txBody>
          <a:bodyPr/>
          <a:lstStyle/>
          <a:p>
            <a:fld id="{ADE361C3-C043-4A6E-BDCE-8DA1E7D90A3B}" type="slidenum">
              <a:rPr lang="zh-CN" altLang="en-US" smtClean="0"/>
              <a:pPr/>
              <a:t>61</a:t>
            </a:fld>
            <a:endParaRPr lang="zh-CN" altLang="en-US" dirty="0"/>
          </a:p>
        </p:txBody>
      </p:sp>
      <p:pic>
        <p:nvPicPr>
          <p:cNvPr id="5" name="图片 4">
            <a:extLst>
              <a:ext uri="{FF2B5EF4-FFF2-40B4-BE49-F238E27FC236}">
                <a16:creationId xmlns:a16="http://schemas.microsoft.com/office/drawing/2014/main" id="{07F8C5C4-E0E3-58F5-1D10-E71F804C47AF}"/>
              </a:ext>
            </a:extLst>
          </p:cNvPr>
          <p:cNvPicPr>
            <a:picLocks noChangeAspect="1"/>
          </p:cNvPicPr>
          <p:nvPr/>
        </p:nvPicPr>
        <p:blipFill>
          <a:blip r:embed="rId3"/>
          <a:stretch>
            <a:fillRect/>
          </a:stretch>
        </p:blipFill>
        <p:spPr>
          <a:xfrm>
            <a:off x="1259632" y="2863694"/>
            <a:ext cx="5985892" cy="2719677"/>
          </a:xfrm>
          <a:prstGeom prst="rect">
            <a:avLst/>
          </a:prstGeom>
        </p:spPr>
      </p:pic>
    </p:spTree>
    <p:extLst>
      <p:ext uri="{BB962C8B-B14F-4D97-AF65-F5344CB8AC3E}">
        <p14:creationId xmlns:p14="http://schemas.microsoft.com/office/powerpoint/2010/main" val="6552319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16A303-5670-C72F-0552-FEA16ADA10CC}"/>
              </a:ext>
            </a:extLst>
          </p:cNvPr>
          <p:cNvSpPr>
            <a:spLocks noGrp="1"/>
          </p:cNvSpPr>
          <p:nvPr>
            <p:ph type="title"/>
          </p:nvPr>
        </p:nvSpPr>
        <p:spPr/>
        <p:txBody>
          <a:bodyPr/>
          <a:lstStyle/>
          <a:p>
            <a:r>
              <a:rPr kumimoji="1" lang="en-US" altLang="zh-CN" dirty="0"/>
              <a:t>Approach #2 of multi-core: increase per-core density </a:t>
            </a:r>
            <a:endParaRPr kumimoji="1" lang="zh-CN" altLang="en-US" dirty="0"/>
          </a:p>
        </p:txBody>
      </p:sp>
      <p:sp>
        <p:nvSpPr>
          <p:cNvPr id="4" name="灯片编号占位符 3">
            <a:extLst>
              <a:ext uri="{FF2B5EF4-FFF2-40B4-BE49-F238E27FC236}">
                <a16:creationId xmlns:a16="http://schemas.microsoft.com/office/drawing/2014/main" id="{133330CE-0483-B542-D0E4-2E3C1BA65567}"/>
              </a:ext>
            </a:extLst>
          </p:cNvPr>
          <p:cNvSpPr>
            <a:spLocks noGrp="1"/>
          </p:cNvSpPr>
          <p:nvPr>
            <p:ph type="sldNum" sz="quarter" idx="12"/>
          </p:nvPr>
        </p:nvSpPr>
        <p:spPr/>
        <p:txBody>
          <a:bodyPr/>
          <a:lstStyle/>
          <a:p>
            <a:fld id="{ADE361C3-C043-4A6E-BDCE-8DA1E7D90A3B}" type="slidenum">
              <a:rPr lang="zh-CN" altLang="en-US" smtClean="0"/>
              <a:pPr/>
              <a:t>62</a:t>
            </a:fld>
            <a:endParaRPr lang="zh-CN" altLang="en-US" dirty="0"/>
          </a:p>
        </p:txBody>
      </p:sp>
      <p:pic>
        <p:nvPicPr>
          <p:cNvPr id="6" name="内容占位符 5" descr="图示&#10;&#10;描述已自动生成">
            <a:extLst>
              <a:ext uri="{FF2B5EF4-FFF2-40B4-BE49-F238E27FC236}">
                <a16:creationId xmlns:a16="http://schemas.microsoft.com/office/drawing/2014/main" id="{E324D61B-7A1B-C2FD-6E38-014A7E71641B}"/>
              </a:ext>
            </a:extLst>
          </p:cNvPr>
          <p:cNvPicPr>
            <a:picLocks noChangeAspect="1"/>
          </p:cNvPicPr>
          <p:nvPr/>
        </p:nvPicPr>
        <p:blipFill rotWithShape="1">
          <a:blip r:embed="rId2">
            <a:extLst>
              <a:ext uri="{28A0092B-C50C-407E-A947-70E740481C1C}">
                <a14:useLocalDpi xmlns:a14="http://schemas.microsoft.com/office/drawing/2010/main" val="0"/>
              </a:ext>
            </a:extLst>
          </a:blip>
          <a:srcRect r="61290"/>
          <a:stretch/>
        </p:blipFill>
        <p:spPr>
          <a:xfrm>
            <a:off x="459609" y="1549735"/>
            <a:ext cx="2592288" cy="3651126"/>
          </a:xfrm>
          <a:prstGeom prst="rect">
            <a:avLst/>
          </a:prstGeom>
        </p:spPr>
      </p:pic>
      <p:sp>
        <p:nvSpPr>
          <p:cNvPr id="7" name="右箭头 6">
            <a:extLst>
              <a:ext uri="{FF2B5EF4-FFF2-40B4-BE49-F238E27FC236}">
                <a16:creationId xmlns:a16="http://schemas.microsoft.com/office/drawing/2014/main" id="{C45A0D6E-8424-7EF6-039C-F89ED0FE47FE}"/>
              </a:ext>
            </a:extLst>
          </p:cNvPr>
          <p:cNvSpPr/>
          <p:nvPr/>
        </p:nvSpPr>
        <p:spPr>
          <a:xfrm>
            <a:off x="3870254" y="2871242"/>
            <a:ext cx="864096" cy="1008112"/>
          </a:xfrm>
          <a:prstGeom prst="rightArrow">
            <a:avLst/>
          </a:prstGeom>
          <a:ln w="12700">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8" name="内容占位符 5" descr="表格&#10;&#10;低可信度描述已自动生成">
            <a:extLst>
              <a:ext uri="{FF2B5EF4-FFF2-40B4-BE49-F238E27FC236}">
                <a16:creationId xmlns:a16="http://schemas.microsoft.com/office/drawing/2014/main" id="{DBB35C7F-F5BF-6A15-C323-2A2BADA06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489348"/>
            <a:ext cx="2890043" cy="3771900"/>
          </a:xfrm>
          <a:prstGeom prst="rect">
            <a:avLst/>
          </a:prstGeom>
        </p:spPr>
      </p:pic>
      <p:sp>
        <p:nvSpPr>
          <p:cNvPr id="5" name="文本框 4">
            <a:extLst>
              <a:ext uri="{FF2B5EF4-FFF2-40B4-BE49-F238E27FC236}">
                <a16:creationId xmlns:a16="http://schemas.microsoft.com/office/drawing/2014/main" id="{2B050B05-EBAA-3BEB-A5E4-07BCC86C3D40}"/>
              </a:ext>
            </a:extLst>
          </p:cNvPr>
          <p:cNvSpPr txBox="1"/>
          <p:nvPr/>
        </p:nvSpPr>
        <p:spPr>
          <a:xfrm>
            <a:off x="3055541" y="970189"/>
            <a:ext cx="3032918" cy="369332"/>
          </a:xfrm>
          <a:prstGeom prst="rect">
            <a:avLst/>
          </a:prstGeom>
          <a:noFill/>
        </p:spPr>
        <p:txBody>
          <a:bodyPr wrap="square">
            <a:spAutoFit/>
          </a:bodyPr>
          <a:lstStyle/>
          <a:p>
            <a:r>
              <a:rPr kumimoji="1" lang="en-US" altLang="zh-CN" dirty="0"/>
              <a:t>More ALUs on a single core</a:t>
            </a:r>
            <a:endParaRPr lang="zh-CN" altLang="en-US" dirty="0"/>
          </a:p>
        </p:txBody>
      </p:sp>
    </p:spTree>
    <p:extLst>
      <p:ext uri="{BB962C8B-B14F-4D97-AF65-F5344CB8AC3E}">
        <p14:creationId xmlns:p14="http://schemas.microsoft.com/office/powerpoint/2010/main" val="34697323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22694E-B409-8002-070B-EAA2F98348A2}"/>
              </a:ext>
            </a:extLst>
          </p:cNvPr>
          <p:cNvSpPr>
            <a:spLocks noGrp="1"/>
          </p:cNvSpPr>
          <p:nvPr>
            <p:ph type="title"/>
          </p:nvPr>
        </p:nvSpPr>
        <p:spPr/>
        <p:txBody>
          <a:bodyPr/>
          <a:lstStyle/>
          <a:p>
            <a:r>
              <a:rPr kumimoji="1" lang="en" altLang="zh-CN" dirty="0"/>
              <a:t>Add ALUs to increase compute capability </a:t>
            </a:r>
            <a:endParaRPr kumimoji="1" lang="zh-CN" altLang="en-US" dirty="0"/>
          </a:p>
        </p:txBody>
      </p:sp>
      <p:sp>
        <p:nvSpPr>
          <p:cNvPr id="3" name="内容占位符 2">
            <a:extLst>
              <a:ext uri="{FF2B5EF4-FFF2-40B4-BE49-F238E27FC236}">
                <a16:creationId xmlns:a16="http://schemas.microsoft.com/office/drawing/2014/main" id="{51CC52BE-F18C-9C3F-E894-9B99C0F6BDDB}"/>
              </a:ext>
            </a:extLst>
          </p:cNvPr>
          <p:cNvSpPr>
            <a:spLocks noGrp="1"/>
          </p:cNvSpPr>
          <p:nvPr>
            <p:ph idx="1"/>
          </p:nvPr>
        </p:nvSpPr>
        <p:spPr>
          <a:xfrm>
            <a:off x="302840" y="1129308"/>
            <a:ext cx="5349280" cy="4356826"/>
          </a:xfrm>
        </p:spPr>
        <p:txBody>
          <a:bodyPr>
            <a:normAutofit/>
          </a:bodyPr>
          <a:lstStyle/>
          <a:p>
            <a:r>
              <a:rPr kumimoji="1" lang="en-US" altLang="zh-CN" dirty="0"/>
              <a:t>Observation: data-parallel parallelism  </a:t>
            </a:r>
          </a:p>
          <a:p>
            <a:pPr lvl="1"/>
            <a:r>
              <a:rPr kumimoji="1" lang="en-US" altLang="zh-CN" dirty="0"/>
              <a:t>Huge computation usually means operate on a huge amount of data </a:t>
            </a:r>
          </a:p>
          <a:p>
            <a:pPr lvl="1"/>
            <a:r>
              <a:rPr kumimoji="1" lang="en-US" altLang="zh-CN" dirty="0"/>
              <a:t>Yet, the computation (instruction) on each of the data is similar </a:t>
            </a:r>
          </a:p>
          <a:p>
            <a:r>
              <a:rPr kumimoji="1" lang="en-US" altLang="zh-CN" dirty="0"/>
              <a:t>SIMD processing </a:t>
            </a:r>
          </a:p>
          <a:p>
            <a:pPr lvl="1"/>
            <a:r>
              <a:rPr kumimoji="1" lang="en-US" altLang="zh-CN" dirty="0"/>
              <a:t>Single instruction, multiple data </a:t>
            </a:r>
          </a:p>
          <a:p>
            <a:pPr lvl="1"/>
            <a:r>
              <a:rPr kumimoji="1" lang="en-US" altLang="zh-CN" dirty="0"/>
              <a:t>Same instruction broadcast to multiple ALUs in parallel </a:t>
            </a:r>
          </a:p>
          <a:p>
            <a:r>
              <a:rPr kumimoji="1" lang="en-US" altLang="zh-CN" dirty="0"/>
              <a:t>Question: why not different instructions </a:t>
            </a:r>
          </a:p>
          <a:p>
            <a:pPr lvl="1"/>
            <a:r>
              <a:rPr kumimoji="1" lang="en-US" altLang="zh-CN" dirty="0"/>
              <a:t>Cost of manage per-ALU instruction stream</a:t>
            </a:r>
            <a:endParaRPr kumimoji="1" lang="zh-CN" altLang="en-US" dirty="0"/>
          </a:p>
        </p:txBody>
      </p:sp>
      <p:sp>
        <p:nvSpPr>
          <p:cNvPr id="4" name="灯片编号占位符 3">
            <a:extLst>
              <a:ext uri="{FF2B5EF4-FFF2-40B4-BE49-F238E27FC236}">
                <a16:creationId xmlns:a16="http://schemas.microsoft.com/office/drawing/2014/main" id="{085C7CF8-76C2-D6AB-10FB-71D82E6181D1}"/>
              </a:ext>
            </a:extLst>
          </p:cNvPr>
          <p:cNvSpPr>
            <a:spLocks noGrp="1"/>
          </p:cNvSpPr>
          <p:nvPr>
            <p:ph type="sldNum" sz="quarter" idx="12"/>
          </p:nvPr>
        </p:nvSpPr>
        <p:spPr/>
        <p:txBody>
          <a:bodyPr/>
          <a:lstStyle/>
          <a:p>
            <a:fld id="{ADE361C3-C043-4A6E-BDCE-8DA1E7D90A3B}" type="slidenum">
              <a:rPr lang="zh-CN" altLang="en-US" smtClean="0"/>
              <a:pPr/>
              <a:t>63</a:t>
            </a:fld>
            <a:endParaRPr lang="zh-CN" altLang="en-US" dirty="0"/>
          </a:p>
        </p:txBody>
      </p:sp>
      <p:pic>
        <p:nvPicPr>
          <p:cNvPr id="5" name="内容占位符 5" descr="表格&#10;&#10;低可信度描述已自动生成">
            <a:extLst>
              <a:ext uri="{FF2B5EF4-FFF2-40B4-BE49-F238E27FC236}">
                <a16:creationId xmlns:a16="http://schemas.microsoft.com/office/drawing/2014/main" id="{937F217D-3061-E5D6-B27E-4A733B7A8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9751" y="1327185"/>
            <a:ext cx="2890043" cy="3771900"/>
          </a:xfrm>
          <a:prstGeom prst="rect">
            <a:avLst/>
          </a:prstGeom>
        </p:spPr>
      </p:pic>
    </p:spTree>
    <p:extLst>
      <p:ext uri="{BB962C8B-B14F-4D97-AF65-F5344CB8AC3E}">
        <p14:creationId xmlns:p14="http://schemas.microsoft.com/office/powerpoint/2010/main" val="2616346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791A1A-AAD6-5299-3E31-6D8B84D6EE4D}"/>
              </a:ext>
            </a:extLst>
          </p:cNvPr>
          <p:cNvSpPr>
            <a:spLocks noGrp="1"/>
          </p:cNvSpPr>
          <p:nvPr>
            <p:ph type="title"/>
          </p:nvPr>
        </p:nvSpPr>
        <p:spPr/>
        <p:txBody>
          <a:bodyPr/>
          <a:lstStyle/>
          <a:p>
            <a:r>
              <a:rPr kumimoji="1" lang="en-US" altLang="zh-CN" dirty="0"/>
              <a:t>Conditional execution under SIMD </a:t>
            </a:r>
            <a:endParaRPr kumimoji="1" lang="zh-CN" altLang="en-US" dirty="0"/>
          </a:p>
        </p:txBody>
      </p:sp>
      <p:sp>
        <p:nvSpPr>
          <p:cNvPr id="3" name="内容占位符 2">
            <a:extLst>
              <a:ext uri="{FF2B5EF4-FFF2-40B4-BE49-F238E27FC236}">
                <a16:creationId xmlns:a16="http://schemas.microsoft.com/office/drawing/2014/main" id="{A2BEA59F-D5AF-B380-24E3-32F6A1DEFF2B}"/>
              </a:ext>
            </a:extLst>
          </p:cNvPr>
          <p:cNvSpPr>
            <a:spLocks noGrp="1"/>
          </p:cNvSpPr>
          <p:nvPr>
            <p:ph idx="1"/>
          </p:nvPr>
        </p:nvSpPr>
        <p:spPr>
          <a:xfrm>
            <a:off x="302840" y="1129308"/>
            <a:ext cx="8383960" cy="3771636"/>
          </a:xfrm>
        </p:spPr>
        <p:txBody>
          <a:bodyPr/>
          <a:lstStyle/>
          <a:p>
            <a:r>
              <a:rPr kumimoji="1" lang="en-US" altLang="zh-CN" dirty="0"/>
              <a:t>Constrain of SIMD: every SIMD ALUs share the same program counter (PC)</a:t>
            </a:r>
          </a:p>
          <a:p>
            <a:pPr lvl="1"/>
            <a:r>
              <a:rPr kumimoji="1" lang="en-US" altLang="zh-CN" dirty="0"/>
              <a:t>But conditional execution have 2 branches </a:t>
            </a:r>
          </a:p>
          <a:p>
            <a:pPr lvl="1"/>
            <a:endParaRPr kumimoji="1" lang="en-US" altLang="zh-CN" dirty="0"/>
          </a:p>
          <a:p>
            <a:r>
              <a:rPr kumimoji="1" lang="en-US" altLang="zh-CN" dirty="0"/>
              <a:t>Solution: masked instruction </a:t>
            </a:r>
          </a:p>
          <a:p>
            <a:pPr lvl="1"/>
            <a:r>
              <a:rPr kumimoji="1" lang="en-US" altLang="zh-CN" dirty="0"/>
              <a:t>Basic idea: execute all branches sequentially </a:t>
            </a:r>
          </a:p>
          <a:p>
            <a:pPr lvl="1"/>
            <a:r>
              <a:rPr kumimoji="1" lang="en-US" altLang="zh-CN" dirty="0"/>
              <a:t>Each ALU has a mask to indicate whether the instruction will be executed </a:t>
            </a:r>
          </a:p>
        </p:txBody>
      </p:sp>
      <p:sp>
        <p:nvSpPr>
          <p:cNvPr id="4" name="灯片编号占位符 3">
            <a:extLst>
              <a:ext uri="{FF2B5EF4-FFF2-40B4-BE49-F238E27FC236}">
                <a16:creationId xmlns:a16="http://schemas.microsoft.com/office/drawing/2014/main" id="{B003AD0A-DB35-CB0A-D93A-C5ABA8DE6E12}"/>
              </a:ext>
            </a:extLst>
          </p:cNvPr>
          <p:cNvSpPr>
            <a:spLocks noGrp="1"/>
          </p:cNvSpPr>
          <p:nvPr>
            <p:ph type="sldNum" sz="quarter" idx="12"/>
          </p:nvPr>
        </p:nvSpPr>
        <p:spPr/>
        <p:txBody>
          <a:bodyPr/>
          <a:lstStyle/>
          <a:p>
            <a:fld id="{ADE361C3-C043-4A6E-BDCE-8DA1E7D90A3B}" type="slidenum">
              <a:rPr lang="zh-CN" altLang="en-US" smtClean="0"/>
              <a:pPr/>
              <a:t>64</a:t>
            </a:fld>
            <a:endParaRPr lang="zh-CN" altLang="en-US" dirty="0"/>
          </a:p>
        </p:txBody>
      </p:sp>
    </p:spTree>
    <p:extLst>
      <p:ext uri="{BB962C8B-B14F-4D97-AF65-F5344CB8AC3E}">
        <p14:creationId xmlns:p14="http://schemas.microsoft.com/office/powerpoint/2010/main" val="13701576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063514-F4E7-402D-EAB5-E54D2660950A}"/>
              </a:ext>
            </a:extLst>
          </p:cNvPr>
          <p:cNvSpPr>
            <a:spLocks noGrp="1"/>
          </p:cNvSpPr>
          <p:nvPr>
            <p:ph type="title"/>
          </p:nvPr>
        </p:nvSpPr>
        <p:spPr/>
        <p:txBody>
          <a:bodyPr/>
          <a:lstStyle/>
          <a:p>
            <a:r>
              <a:rPr kumimoji="1" lang="en-US" altLang="zh-CN" dirty="0"/>
              <a:t>Summary: parallelism on a single device </a:t>
            </a:r>
            <a:endParaRPr kumimoji="1" lang="zh-CN" altLang="en-US" dirty="0"/>
          </a:p>
        </p:txBody>
      </p:sp>
      <p:sp>
        <p:nvSpPr>
          <p:cNvPr id="3" name="内容占位符 2">
            <a:extLst>
              <a:ext uri="{FF2B5EF4-FFF2-40B4-BE49-F238E27FC236}">
                <a16:creationId xmlns:a16="http://schemas.microsoft.com/office/drawing/2014/main" id="{96CE8CB1-84C5-1ECB-B6B2-490EAF6B02C5}"/>
              </a:ext>
            </a:extLst>
          </p:cNvPr>
          <p:cNvSpPr>
            <a:spLocks noGrp="1"/>
          </p:cNvSpPr>
          <p:nvPr>
            <p:ph idx="1"/>
          </p:nvPr>
        </p:nvSpPr>
        <p:spPr/>
        <p:txBody>
          <a:bodyPr/>
          <a:lstStyle/>
          <a:p>
            <a:r>
              <a:rPr kumimoji="1" lang="en-US" altLang="zh-CN" dirty="0"/>
              <a:t>3 parallelism strategies on a single device </a:t>
            </a:r>
          </a:p>
          <a:p>
            <a:pPr lvl="1"/>
            <a:r>
              <a:rPr kumimoji="1" lang="en-US" altLang="zh-CN" dirty="0"/>
              <a:t>Single core+: pipeline + super scalar with instruction level parallelism (ILP)</a:t>
            </a:r>
          </a:p>
          <a:p>
            <a:pPr lvl="1"/>
            <a:r>
              <a:rPr kumimoji="1" lang="en-US" altLang="zh-CN" dirty="0"/>
              <a:t>Single core++: added SIMD support </a:t>
            </a:r>
          </a:p>
          <a:p>
            <a:pPr lvl="1"/>
            <a:r>
              <a:rPr kumimoji="1" lang="en-US" altLang="zh-CN" dirty="0"/>
              <a:t>Multiple core: a single core (single core, single core+, single core++) can be glued together !  </a:t>
            </a:r>
          </a:p>
          <a:p>
            <a:r>
              <a:rPr kumimoji="1" lang="en-US" altLang="zh-CN" dirty="0"/>
              <a:t>Question: what’s next? Single core+++++? </a:t>
            </a:r>
          </a:p>
          <a:p>
            <a:pPr lvl="1"/>
            <a:r>
              <a:rPr kumimoji="1" lang="en-US" altLang="zh-CN" dirty="0"/>
              <a:t>Solution (Out of the scope of this lecture): domain-specific accelerators ! </a:t>
            </a:r>
            <a:endParaRPr kumimoji="1" lang="zh-CN" altLang="en-US" dirty="0"/>
          </a:p>
        </p:txBody>
      </p:sp>
      <p:sp>
        <p:nvSpPr>
          <p:cNvPr id="4" name="灯片编号占位符 3">
            <a:extLst>
              <a:ext uri="{FF2B5EF4-FFF2-40B4-BE49-F238E27FC236}">
                <a16:creationId xmlns:a16="http://schemas.microsoft.com/office/drawing/2014/main" id="{F4C30949-0C0D-307B-E06F-AE779ED5857E}"/>
              </a:ext>
            </a:extLst>
          </p:cNvPr>
          <p:cNvSpPr>
            <a:spLocks noGrp="1"/>
          </p:cNvSpPr>
          <p:nvPr>
            <p:ph type="sldNum" sz="quarter" idx="12"/>
          </p:nvPr>
        </p:nvSpPr>
        <p:spPr/>
        <p:txBody>
          <a:bodyPr/>
          <a:lstStyle/>
          <a:p>
            <a:fld id="{ADE361C3-C043-4A6E-BDCE-8DA1E7D90A3B}" type="slidenum">
              <a:rPr lang="zh-CN" altLang="en-US" smtClean="0"/>
              <a:pPr/>
              <a:t>65</a:t>
            </a:fld>
            <a:endParaRPr lang="zh-CN" altLang="en-US" dirty="0"/>
          </a:p>
        </p:txBody>
      </p:sp>
    </p:spTree>
    <p:extLst>
      <p:ext uri="{BB962C8B-B14F-4D97-AF65-F5344CB8AC3E}">
        <p14:creationId xmlns:p14="http://schemas.microsoft.com/office/powerpoint/2010/main" val="1863751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D5F651-2F5C-7201-4109-C9FB2D1EF554}"/>
              </a:ext>
            </a:extLst>
          </p:cNvPr>
          <p:cNvSpPr>
            <a:spLocks noGrp="1"/>
          </p:cNvSpPr>
          <p:nvPr>
            <p:ph type="title"/>
          </p:nvPr>
        </p:nvSpPr>
        <p:spPr/>
        <p:txBody>
          <a:bodyPr/>
          <a:lstStyle/>
          <a:p>
            <a:r>
              <a:rPr kumimoji="1" lang="en-US" altLang="zh-CN" dirty="0"/>
              <a:t>The era of domain-specific accelerators </a:t>
            </a:r>
            <a:endParaRPr kumimoji="1" lang="zh-CN" altLang="en-US" dirty="0"/>
          </a:p>
        </p:txBody>
      </p:sp>
      <p:sp>
        <p:nvSpPr>
          <p:cNvPr id="3" name="内容占位符 2">
            <a:extLst>
              <a:ext uri="{FF2B5EF4-FFF2-40B4-BE49-F238E27FC236}">
                <a16:creationId xmlns:a16="http://schemas.microsoft.com/office/drawing/2014/main" id="{6A2E1B54-4A00-2D7F-E4AB-4E0117D1FCE7}"/>
              </a:ext>
            </a:extLst>
          </p:cNvPr>
          <p:cNvSpPr>
            <a:spLocks noGrp="1"/>
          </p:cNvSpPr>
          <p:nvPr>
            <p:ph idx="1"/>
          </p:nvPr>
        </p:nvSpPr>
        <p:spPr>
          <a:xfrm>
            <a:off x="302840" y="1129308"/>
            <a:ext cx="8229600" cy="4356826"/>
          </a:xfrm>
        </p:spPr>
        <p:txBody>
          <a:bodyPr>
            <a:normAutofit/>
          </a:bodyPr>
          <a:lstStyle/>
          <a:p>
            <a:r>
              <a:rPr kumimoji="1" lang="en-US" altLang="zh-CN" dirty="0"/>
              <a:t>Accelerators (even on general-purpose computing devices) </a:t>
            </a:r>
          </a:p>
          <a:p>
            <a:pPr lvl="1"/>
            <a:r>
              <a:rPr kumimoji="1" lang="en-US" altLang="zh-CN" dirty="0"/>
              <a:t>Hardware designed to fulfill a single task </a:t>
            </a:r>
          </a:p>
          <a:p>
            <a:pPr lvl="1"/>
            <a:r>
              <a:rPr kumimoji="1" lang="en-US" altLang="zh-CN" dirty="0"/>
              <a:t>Typically are not general-purpose, e.g., not programmable  </a:t>
            </a:r>
          </a:p>
          <a:p>
            <a:r>
              <a:rPr kumimoji="1" lang="en-US" altLang="zh-CN" dirty="0"/>
              <a:t>CPU: </a:t>
            </a:r>
          </a:p>
          <a:p>
            <a:pPr lvl="1"/>
            <a:r>
              <a:rPr kumimoji="1" lang="en-US" altLang="zh-CN" dirty="0"/>
              <a:t>SIMD + Matrix accelerators (e.g., Intel’s AMX accelerators) </a:t>
            </a:r>
          </a:p>
          <a:p>
            <a:r>
              <a:rPr kumimoji="1" lang="en-US" altLang="zh-CN" dirty="0"/>
              <a:t>GPU:</a:t>
            </a:r>
          </a:p>
          <a:p>
            <a:pPr lvl="1"/>
            <a:r>
              <a:rPr kumimoji="1" lang="en-US" altLang="zh-CN" dirty="0"/>
              <a:t> </a:t>
            </a:r>
            <a:r>
              <a:rPr kumimoji="1" lang="en-US" altLang="zh-CN" dirty="0" err="1"/>
              <a:t>Tensorcore</a:t>
            </a:r>
            <a:r>
              <a:rPr kumimoji="1" lang="en-US" altLang="zh-CN" dirty="0"/>
              <a:t>: accelerators for matrix operations </a:t>
            </a:r>
          </a:p>
          <a:p>
            <a:r>
              <a:rPr kumimoji="1" lang="en-US" altLang="zh-CN" dirty="0"/>
              <a:t>TPU (Tensor processing unit): </a:t>
            </a:r>
          </a:p>
          <a:p>
            <a:pPr lvl="1"/>
            <a:r>
              <a:rPr kumimoji="1" lang="en-US" altLang="zh-CN" dirty="0"/>
              <a:t>tensor process (optimized for large matrix operations)</a:t>
            </a:r>
          </a:p>
          <a:p>
            <a:endParaRPr kumimoji="1" lang="zh-CN" altLang="en-US" dirty="0"/>
          </a:p>
        </p:txBody>
      </p:sp>
      <p:sp>
        <p:nvSpPr>
          <p:cNvPr id="4" name="灯片编号占位符 3">
            <a:extLst>
              <a:ext uri="{FF2B5EF4-FFF2-40B4-BE49-F238E27FC236}">
                <a16:creationId xmlns:a16="http://schemas.microsoft.com/office/drawing/2014/main" id="{842F1D62-A489-8308-AF39-676218817E74}"/>
              </a:ext>
            </a:extLst>
          </p:cNvPr>
          <p:cNvSpPr>
            <a:spLocks noGrp="1"/>
          </p:cNvSpPr>
          <p:nvPr>
            <p:ph type="sldNum" sz="quarter" idx="12"/>
          </p:nvPr>
        </p:nvSpPr>
        <p:spPr/>
        <p:txBody>
          <a:bodyPr/>
          <a:lstStyle/>
          <a:p>
            <a:fld id="{ADE361C3-C043-4A6E-BDCE-8DA1E7D90A3B}" type="slidenum">
              <a:rPr lang="zh-CN" altLang="en-US" smtClean="0"/>
              <a:pPr/>
              <a:t>66</a:t>
            </a:fld>
            <a:endParaRPr lang="zh-CN" altLang="en-US" dirty="0"/>
          </a:p>
        </p:txBody>
      </p:sp>
      <p:pic>
        <p:nvPicPr>
          <p:cNvPr id="5" name="图片 4">
            <a:extLst>
              <a:ext uri="{FF2B5EF4-FFF2-40B4-BE49-F238E27FC236}">
                <a16:creationId xmlns:a16="http://schemas.microsoft.com/office/drawing/2014/main" id="{EEE5BA9B-E21A-733B-3226-086680ABDF52}"/>
              </a:ext>
            </a:extLst>
          </p:cNvPr>
          <p:cNvPicPr>
            <a:picLocks noChangeAspect="1"/>
          </p:cNvPicPr>
          <p:nvPr/>
        </p:nvPicPr>
        <p:blipFill>
          <a:blip r:embed="rId2"/>
          <a:stretch>
            <a:fillRect/>
          </a:stretch>
        </p:blipFill>
        <p:spPr>
          <a:xfrm>
            <a:off x="7210047" y="1127659"/>
            <a:ext cx="1476753" cy="2931790"/>
          </a:xfrm>
          <a:prstGeom prst="rect">
            <a:avLst/>
          </a:prstGeom>
        </p:spPr>
      </p:pic>
    </p:spTree>
    <p:extLst>
      <p:ext uri="{BB962C8B-B14F-4D97-AF65-F5344CB8AC3E}">
        <p14:creationId xmlns:p14="http://schemas.microsoft.com/office/powerpoint/2010/main" val="39089367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09306-A37E-A251-D95F-DC662D66707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B085A93-9451-51C2-09AC-32BDE7C8E066}"/>
              </a:ext>
            </a:extLst>
          </p:cNvPr>
          <p:cNvSpPr>
            <a:spLocks noGrp="1"/>
          </p:cNvSpPr>
          <p:nvPr>
            <p:ph type="title"/>
          </p:nvPr>
        </p:nvSpPr>
        <p:spPr/>
        <p:txBody>
          <a:bodyPr/>
          <a:lstStyle/>
          <a:p>
            <a:r>
              <a:rPr kumimoji="1" lang="en-US" altLang="zh-CN" dirty="0"/>
              <a:t>Ways to improve the computation intensity </a:t>
            </a:r>
            <a:endParaRPr kumimoji="1" lang="zh-CN" altLang="en-US" dirty="0"/>
          </a:p>
        </p:txBody>
      </p:sp>
      <p:sp>
        <p:nvSpPr>
          <p:cNvPr id="4" name="灯片编号占位符 3">
            <a:extLst>
              <a:ext uri="{FF2B5EF4-FFF2-40B4-BE49-F238E27FC236}">
                <a16:creationId xmlns:a16="http://schemas.microsoft.com/office/drawing/2014/main" id="{64C5E006-49DC-446A-FD20-AE554237BBD2}"/>
              </a:ext>
            </a:extLst>
          </p:cNvPr>
          <p:cNvSpPr>
            <a:spLocks noGrp="1"/>
          </p:cNvSpPr>
          <p:nvPr>
            <p:ph type="sldNum" sz="quarter" idx="12"/>
          </p:nvPr>
        </p:nvSpPr>
        <p:spPr/>
        <p:txBody>
          <a:bodyPr/>
          <a:lstStyle/>
          <a:p>
            <a:fld id="{ADE361C3-C043-4A6E-BDCE-8DA1E7D90A3B}" type="slidenum">
              <a:rPr lang="zh-CN" altLang="en-US" smtClean="0"/>
              <a:t>67</a:t>
            </a:fld>
            <a:endParaRPr lang="zh-CN" altLang="en-US"/>
          </a:p>
        </p:txBody>
      </p:sp>
      <p:cxnSp>
        <p:nvCxnSpPr>
          <p:cNvPr id="6" name="直线箭头连接符 5">
            <a:extLst>
              <a:ext uri="{FF2B5EF4-FFF2-40B4-BE49-F238E27FC236}">
                <a16:creationId xmlns:a16="http://schemas.microsoft.com/office/drawing/2014/main" id="{316ACD47-F440-8690-9B30-0722CFA09541}"/>
              </a:ext>
            </a:extLst>
          </p:cNvPr>
          <p:cNvCxnSpPr/>
          <p:nvPr/>
        </p:nvCxnSpPr>
        <p:spPr>
          <a:xfrm flipV="1">
            <a:off x="4427984" y="1705372"/>
            <a:ext cx="0" cy="1584176"/>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 name="直线箭头连接符 6">
            <a:extLst>
              <a:ext uri="{FF2B5EF4-FFF2-40B4-BE49-F238E27FC236}">
                <a16:creationId xmlns:a16="http://schemas.microsoft.com/office/drawing/2014/main" id="{64E5A27A-25F7-4AC0-8BFA-4C88AD520FBC}"/>
              </a:ext>
            </a:extLst>
          </p:cNvPr>
          <p:cNvCxnSpPr>
            <a:cxnSpLocks/>
          </p:cNvCxnSpPr>
          <p:nvPr/>
        </p:nvCxnSpPr>
        <p:spPr>
          <a:xfrm flipH="1">
            <a:off x="2763416" y="3289548"/>
            <a:ext cx="1664568" cy="783704"/>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 name="直线箭头连接符 8">
            <a:extLst>
              <a:ext uri="{FF2B5EF4-FFF2-40B4-BE49-F238E27FC236}">
                <a16:creationId xmlns:a16="http://schemas.microsoft.com/office/drawing/2014/main" id="{66BBF1BB-DE17-508A-7CFD-0A9705A01230}"/>
              </a:ext>
            </a:extLst>
          </p:cNvPr>
          <p:cNvCxnSpPr>
            <a:cxnSpLocks/>
          </p:cNvCxnSpPr>
          <p:nvPr/>
        </p:nvCxnSpPr>
        <p:spPr>
          <a:xfrm>
            <a:off x="4427984" y="3289548"/>
            <a:ext cx="2016224" cy="0"/>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7DBA83AB-FA33-1946-9825-F4D2808CD221}"/>
              </a:ext>
            </a:extLst>
          </p:cNvPr>
          <p:cNvSpPr/>
          <p:nvPr/>
        </p:nvSpPr>
        <p:spPr>
          <a:xfrm>
            <a:off x="3275856" y="1232674"/>
            <a:ext cx="2852063" cy="369332"/>
          </a:xfrm>
          <a:prstGeom prst="rect">
            <a:avLst/>
          </a:prstGeom>
        </p:spPr>
        <p:txBody>
          <a:bodyPr wrap="none">
            <a:spAutoFit/>
          </a:bodyPr>
          <a:lstStyle/>
          <a:p>
            <a:r>
              <a:rPr kumimoji="1" lang="en-US" altLang="zh-CN" b="1" dirty="0">
                <a:solidFill>
                  <a:schemeClr val="bg1">
                    <a:lumMod val="65000"/>
                  </a:schemeClr>
                </a:solidFill>
              </a:rPr>
              <a:t>Single device capability </a:t>
            </a:r>
          </a:p>
        </p:txBody>
      </p:sp>
      <p:sp>
        <p:nvSpPr>
          <p:cNvPr id="13" name="矩形 12">
            <a:extLst>
              <a:ext uri="{FF2B5EF4-FFF2-40B4-BE49-F238E27FC236}">
                <a16:creationId xmlns:a16="http://schemas.microsoft.com/office/drawing/2014/main" id="{FC62DAB5-0762-B1BF-0E85-E6CAAD0F0926}"/>
              </a:ext>
            </a:extLst>
          </p:cNvPr>
          <p:cNvSpPr/>
          <p:nvPr/>
        </p:nvSpPr>
        <p:spPr>
          <a:xfrm>
            <a:off x="4139719" y="3590823"/>
            <a:ext cx="4826962" cy="369332"/>
          </a:xfrm>
          <a:prstGeom prst="rect">
            <a:avLst/>
          </a:prstGeom>
        </p:spPr>
        <p:txBody>
          <a:bodyPr wrap="none">
            <a:spAutoFit/>
          </a:bodyPr>
          <a:lstStyle/>
          <a:p>
            <a:r>
              <a:rPr kumimoji="1" lang="en-US" altLang="zh-CN" b="1" dirty="0"/>
              <a:t>System methods to fully utilize the device </a:t>
            </a:r>
          </a:p>
        </p:txBody>
      </p:sp>
      <p:sp>
        <p:nvSpPr>
          <p:cNvPr id="14" name="矩形 13">
            <a:extLst>
              <a:ext uri="{FF2B5EF4-FFF2-40B4-BE49-F238E27FC236}">
                <a16:creationId xmlns:a16="http://schemas.microsoft.com/office/drawing/2014/main" id="{09F9D004-E679-6F48-5007-D1336D74C4B3}"/>
              </a:ext>
            </a:extLst>
          </p:cNvPr>
          <p:cNvSpPr/>
          <p:nvPr/>
        </p:nvSpPr>
        <p:spPr>
          <a:xfrm>
            <a:off x="716477" y="4297660"/>
            <a:ext cx="6442789" cy="369332"/>
          </a:xfrm>
          <a:prstGeom prst="rect">
            <a:avLst/>
          </a:prstGeom>
        </p:spPr>
        <p:txBody>
          <a:bodyPr wrap="none">
            <a:spAutoFit/>
          </a:bodyPr>
          <a:lstStyle/>
          <a:p>
            <a:r>
              <a:rPr kumimoji="1" lang="en-US" altLang="zh-CN" b="1" dirty="0"/>
              <a:t>System methods to do computation on multiple devices  </a:t>
            </a:r>
          </a:p>
        </p:txBody>
      </p:sp>
      <p:sp>
        <p:nvSpPr>
          <p:cNvPr id="3" name="椭圆 2">
            <a:extLst>
              <a:ext uri="{FF2B5EF4-FFF2-40B4-BE49-F238E27FC236}">
                <a16:creationId xmlns:a16="http://schemas.microsoft.com/office/drawing/2014/main" id="{ADA33DD1-01AE-EFFA-97B9-5D407373ED59}"/>
              </a:ext>
            </a:extLst>
          </p:cNvPr>
          <p:cNvSpPr/>
          <p:nvPr/>
        </p:nvSpPr>
        <p:spPr>
          <a:xfrm>
            <a:off x="3998559" y="3383637"/>
            <a:ext cx="4878073" cy="783704"/>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499104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7668C-5703-5799-644A-337EF0D08F60}"/>
            </a:ext>
          </a:extLst>
        </p:cNvPr>
        <p:cNvGrpSpPr/>
        <p:nvPr/>
      </p:nvGrpSpPr>
      <p:grpSpPr>
        <a:xfrm>
          <a:off x="0" y="0"/>
          <a:ext cx="0" cy="0"/>
          <a:chOff x="0" y="0"/>
          <a:chExt cx="0" cy="0"/>
        </a:xfrm>
      </p:grpSpPr>
      <p:pic>
        <p:nvPicPr>
          <p:cNvPr id="6" name="内容占位符 5" descr="图示&#10;&#10;描述已自动生成">
            <a:extLst>
              <a:ext uri="{FF2B5EF4-FFF2-40B4-BE49-F238E27FC236}">
                <a16:creationId xmlns:a16="http://schemas.microsoft.com/office/drawing/2014/main" id="{1F8A9498-7DC5-C691-4FEE-C9FFC85715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0" y="1705372"/>
            <a:ext cx="4429000" cy="3481862"/>
          </a:xfrm>
        </p:spPr>
      </p:pic>
      <p:sp>
        <p:nvSpPr>
          <p:cNvPr id="2" name="标题 1">
            <a:extLst>
              <a:ext uri="{FF2B5EF4-FFF2-40B4-BE49-F238E27FC236}">
                <a16:creationId xmlns:a16="http://schemas.microsoft.com/office/drawing/2014/main" id="{E80465AE-A8A3-FC25-711A-A02952164E69}"/>
              </a:ext>
            </a:extLst>
          </p:cNvPr>
          <p:cNvSpPr>
            <a:spLocks noGrp="1"/>
          </p:cNvSpPr>
          <p:nvPr>
            <p:ph type="title"/>
          </p:nvPr>
        </p:nvSpPr>
        <p:spPr/>
        <p:txBody>
          <a:bodyPr/>
          <a:lstStyle/>
          <a:p>
            <a:r>
              <a:rPr kumimoji="1" lang="en-US" altLang="zh-CN" dirty="0"/>
              <a:t>Memory</a:t>
            </a:r>
            <a:r>
              <a:rPr kumimoji="1" lang="zh-CN" altLang="en-US" dirty="0"/>
              <a:t> </a:t>
            </a:r>
            <a:r>
              <a:rPr kumimoji="1" lang="en-US" altLang="zh-CN" dirty="0"/>
              <a:t>hierarchy in modern GPUs </a:t>
            </a:r>
            <a:endParaRPr kumimoji="1" lang="zh-CN" altLang="en-US" dirty="0"/>
          </a:p>
        </p:txBody>
      </p:sp>
      <p:sp>
        <p:nvSpPr>
          <p:cNvPr id="4" name="灯片编号占位符 3">
            <a:extLst>
              <a:ext uri="{FF2B5EF4-FFF2-40B4-BE49-F238E27FC236}">
                <a16:creationId xmlns:a16="http://schemas.microsoft.com/office/drawing/2014/main" id="{56E63BB5-B95C-A6BB-7076-3D9BFA0D78BB}"/>
              </a:ext>
            </a:extLst>
          </p:cNvPr>
          <p:cNvSpPr>
            <a:spLocks noGrp="1"/>
          </p:cNvSpPr>
          <p:nvPr>
            <p:ph type="sldNum" sz="quarter" idx="12"/>
          </p:nvPr>
        </p:nvSpPr>
        <p:spPr/>
        <p:txBody>
          <a:bodyPr/>
          <a:lstStyle/>
          <a:p>
            <a:fld id="{ADE361C3-C043-4A6E-BDCE-8DA1E7D90A3B}" type="slidenum">
              <a:rPr lang="zh-CN" altLang="en-US" smtClean="0"/>
              <a:pPr/>
              <a:t>68</a:t>
            </a:fld>
            <a:endParaRPr lang="zh-CN" altLang="en-US" dirty="0"/>
          </a:p>
        </p:txBody>
      </p:sp>
      <p:sp>
        <p:nvSpPr>
          <p:cNvPr id="7" name="文本框 6">
            <a:extLst>
              <a:ext uri="{FF2B5EF4-FFF2-40B4-BE49-F238E27FC236}">
                <a16:creationId xmlns:a16="http://schemas.microsoft.com/office/drawing/2014/main" id="{C1987113-38F7-ECC2-1B71-9FDCBD9C2E6C}"/>
              </a:ext>
            </a:extLst>
          </p:cNvPr>
          <p:cNvSpPr txBox="1"/>
          <p:nvPr/>
        </p:nvSpPr>
        <p:spPr>
          <a:xfrm>
            <a:off x="0" y="5438001"/>
            <a:ext cx="6660232" cy="276999"/>
          </a:xfrm>
          <a:prstGeom prst="rect">
            <a:avLst/>
          </a:prstGeom>
          <a:noFill/>
        </p:spPr>
        <p:txBody>
          <a:bodyPr wrap="square">
            <a:spAutoFit/>
          </a:bodyPr>
          <a:lstStyle/>
          <a:p>
            <a:r>
              <a:rPr lang="en-US" altLang="zh-CN" sz="1200" dirty="0">
                <a:latin typeface="Lato" panose="020F0502020204030203" pitchFamily="34" charset="0"/>
                <a:cs typeface="Arial" panose="020B0604020202020204" pitchFamily="34" charset="0"/>
              </a:rPr>
              <a:t>Source: https://</a:t>
            </a:r>
            <a:r>
              <a:rPr lang="en-US" altLang="zh-CN" sz="1200" dirty="0" err="1">
                <a:latin typeface="Lato" panose="020F0502020204030203" pitchFamily="34" charset="0"/>
                <a:cs typeface="Arial" panose="020B0604020202020204" pitchFamily="34" charset="0"/>
              </a:rPr>
              <a:t>github.com</a:t>
            </a:r>
            <a:r>
              <a:rPr lang="en-US" altLang="zh-CN" sz="1200" dirty="0">
                <a:latin typeface="Lato" panose="020F0502020204030203" pitchFamily="34" charset="0"/>
                <a:cs typeface="Arial" panose="020B0604020202020204" pitchFamily="34" charset="0"/>
              </a:rPr>
              <a:t>/Dao-</a:t>
            </a:r>
            <a:r>
              <a:rPr lang="en-US" altLang="zh-CN" sz="1200" dirty="0" err="1">
                <a:latin typeface="Lato" panose="020F0502020204030203" pitchFamily="34" charset="0"/>
                <a:cs typeface="Arial" panose="020B0604020202020204" pitchFamily="34" charset="0"/>
              </a:rPr>
              <a:t>AILab</a:t>
            </a:r>
            <a:r>
              <a:rPr lang="en-US" altLang="zh-CN" sz="1200" dirty="0">
                <a:latin typeface="Lato" panose="020F0502020204030203" pitchFamily="34" charset="0"/>
                <a:cs typeface="Arial" panose="020B0604020202020204" pitchFamily="34" charset="0"/>
              </a:rPr>
              <a:t>/</a:t>
            </a:r>
            <a:r>
              <a:rPr lang="en-US" altLang="zh-CN" sz="1200" dirty="0" err="1">
                <a:latin typeface="Lato" panose="020F0502020204030203" pitchFamily="34" charset="0"/>
                <a:cs typeface="Arial" panose="020B0604020202020204" pitchFamily="34" charset="0"/>
              </a:rPr>
              <a:t>flash-attention?tab</a:t>
            </a:r>
            <a:r>
              <a:rPr lang="en-US" altLang="zh-CN" sz="1200" dirty="0">
                <a:latin typeface="Lato" panose="020F0502020204030203" pitchFamily="34" charset="0"/>
                <a:cs typeface="Arial" panose="020B0604020202020204" pitchFamily="34" charset="0"/>
              </a:rPr>
              <a:t>=readme-</a:t>
            </a:r>
            <a:r>
              <a:rPr lang="en-US" altLang="zh-CN" sz="1200" dirty="0" err="1">
                <a:latin typeface="Lato" panose="020F0502020204030203" pitchFamily="34" charset="0"/>
                <a:cs typeface="Arial" panose="020B0604020202020204" pitchFamily="34" charset="0"/>
              </a:rPr>
              <a:t>ov</a:t>
            </a:r>
            <a:r>
              <a:rPr lang="en-US" altLang="zh-CN" sz="1200" dirty="0">
                <a:latin typeface="Lato" panose="020F0502020204030203" pitchFamily="34" charset="0"/>
                <a:cs typeface="Arial" panose="020B0604020202020204" pitchFamily="34" charset="0"/>
              </a:rPr>
              <a:t>-file</a:t>
            </a:r>
            <a:endParaRPr lang="zh-CN" altLang="en-US" sz="1200" dirty="0"/>
          </a:p>
        </p:txBody>
      </p:sp>
      <p:sp>
        <p:nvSpPr>
          <p:cNvPr id="8" name="内容占位符 2">
            <a:extLst>
              <a:ext uri="{FF2B5EF4-FFF2-40B4-BE49-F238E27FC236}">
                <a16:creationId xmlns:a16="http://schemas.microsoft.com/office/drawing/2014/main" id="{C35A6F67-2E16-819D-DE88-12C9A133F574}"/>
              </a:ext>
            </a:extLst>
          </p:cNvPr>
          <p:cNvSpPr txBox="1">
            <a:spLocks/>
          </p:cNvSpPr>
          <p:nvPr/>
        </p:nvSpPr>
        <p:spPr>
          <a:xfrm>
            <a:off x="45720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GPU also has memory hierarchy </a:t>
            </a:r>
          </a:p>
          <a:p>
            <a:pPr lvl="1"/>
            <a:r>
              <a:rPr kumimoji="1" lang="en-US" altLang="zh-CN" dirty="0"/>
              <a:t>SRAM: e.g., registered files, ultra fast but small </a:t>
            </a:r>
          </a:p>
          <a:p>
            <a:pPr lvl="1"/>
            <a:r>
              <a:rPr kumimoji="1" lang="en-US" altLang="zh-CN" dirty="0"/>
              <a:t>HBM: relative fast, sufficiently large </a:t>
            </a:r>
          </a:p>
          <a:p>
            <a:r>
              <a:rPr kumimoji="1" lang="en-US" altLang="zh-CN" dirty="0"/>
              <a:t>SRAM bandwidth is not the bottleneck</a:t>
            </a:r>
          </a:p>
          <a:p>
            <a:r>
              <a:rPr kumimoji="1" lang="en-US" altLang="zh-CN" dirty="0"/>
              <a:t>Goal: minimize the HBM load </a:t>
            </a:r>
          </a:p>
          <a:p>
            <a:pPr lvl="1"/>
            <a:r>
              <a:rPr kumimoji="1" lang="en-US" altLang="zh-CN" dirty="0"/>
              <a:t>Currently requires </a:t>
            </a:r>
            <a:r>
              <a:rPr kumimoji="1" lang="en-US" altLang="zh-CN" b="1" dirty="0">
                <a:solidFill>
                  <a:srgbClr val="C00000"/>
                </a:solidFill>
              </a:rPr>
              <a:t>case-by-case analyze </a:t>
            </a:r>
          </a:p>
        </p:txBody>
      </p:sp>
    </p:spTree>
    <p:extLst>
      <p:ext uri="{BB962C8B-B14F-4D97-AF65-F5344CB8AC3E}">
        <p14:creationId xmlns:p14="http://schemas.microsoft.com/office/powerpoint/2010/main" val="16226497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668326-DE5C-9ACD-C22A-4C96310459D2}"/>
              </a:ext>
            </a:extLst>
          </p:cNvPr>
          <p:cNvSpPr>
            <a:spLocks noGrp="1"/>
          </p:cNvSpPr>
          <p:nvPr>
            <p:ph type="title"/>
          </p:nvPr>
        </p:nvSpPr>
        <p:spPr/>
        <p:txBody>
          <a:bodyPr/>
          <a:lstStyle/>
          <a:p>
            <a:r>
              <a:rPr kumimoji="1" lang="en-US" altLang="zh-CN" dirty="0"/>
              <a:t>Memory stalls (Communication stalls) </a:t>
            </a:r>
            <a:endParaRPr kumimoji="1" lang="zh-CN" altLang="en-US" dirty="0"/>
          </a:p>
        </p:txBody>
      </p:sp>
      <p:sp>
        <p:nvSpPr>
          <p:cNvPr id="3" name="内容占位符 2">
            <a:extLst>
              <a:ext uri="{FF2B5EF4-FFF2-40B4-BE49-F238E27FC236}">
                <a16:creationId xmlns:a16="http://schemas.microsoft.com/office/drawing/2014/main" id="{AAE6157C-796D-2395-E6F3-3FBEC5E25660}"/>
              </a:ext>
            </a:extLst>
          </p:cNvPr>
          <p:cNvSpPr>
            <a:spLocks noGrp="1"/>
          </p:cNvSpPr>
          <p:nvPr>
            <p:ph idx="1"/>
          </p:nvPr>
        </p:nvSpPr>
        <p:spPr>
          <a:xfrm>
            <a:off x="302840" y="1129308"/>
            <a:ext cx="8229600" cy="4356826"/>
          </a:xfrm>
        </p:spPr>
        <p:txBody>
          <a:bodyPr>
            <a:normAutofit/>
          </a:bodyPr>
          <a:lstStyle/>
          <a:p>
            <a:r>
              <a:rPr kumimoji="1" lang="en" altLang="zh-CN" dirty="0"/>
              <a:t>A processor “stalls” when it cannot run the next instruction in an instruction stream because of a dependency on a previous instruction. </a:t>
            </a:r>
          </a:p>
          <a:p>
            <a:r>
              <a:rPr kumimoji="1" lang="en" altLang="zh-CN" dirty="0"/>
              <a:t>Accessing memory is a major source of stalls </a:t>
            </a:r>
          </a:p>
          <a:p>
            <a:endParaRPr kumimoji="1" lang="en" altLang="zh-CN" dirty="0"/>
          </a:p>
          <a:p>
            <a:endParaRPr kumimoji="1" lang="en" altLang="zh-CN" dirty="0"/>
          </a:p>
          <a:p>
            <a:endParaRPr kumimoji="1" lang="en" altLang="zh-CN" dirty="0"/>
          </a:p>
          <a:p>
            <a:r>
              <a:rPr kumimoji="1" lang="en" altLang="zh-CN" dirty="0"/>
              <a:t>Memory access times ~ 100’s of cycles</a:t>
            </a:r>
          </a:p>
          <a:p>
            <a:pPr lvl="1"/>
            <a:r>
              <a:rPr kumimoji="1" lang="en" altLang="zh-CN" dirty="0"/>
              <a:t>Memory “access time” is a measure of latency </a:t>
            </a:r>
          </a:p>
          <a:p>
            <a:r>
              <a:rPr kumimoji="1" lang="en-US" altLang="zh-CN" dirty="0"/>
              <a:t>Reducing memory stalls is a large topic, out of the scope of this lecture</a:t>
            </a:r>
            <a:endParaRPr kumimoji="1" lang="zh-CN" altLang="en-US" dirty="0"/>
          </a:p>
        </p:txBody>
      </p:sp>
      <p:sp>
        <p:nvSpPr>
          <p:cNvPr id="4" name="灯片编号占位符 3">
            <a:extLst>
              <a:ext uri="{FF2B5EF4-FFF2-40B4-BE49-F238E27FC236}">
                <a16:creationId xmlns:a16="http://schemas.microsoft.com/office/drawing/2014/main" id="{A7BE6E4D-913A-CC11-A3B5-D0C0E2FBD070}"/>
              </a:ext>
            </a:extLst>
          </p:cNvPr>
          <p:cNvSpPr>
            <a:spLocks noGrp="1"/>
          </p:cNvSpPr>
          <p:nvPr>
            <p:ph type="sldNum" sz="quarter" idx="12"/>
          </p:nvPr>
        </p:nvSpPr>
        <p:spPr/>
        <p:txBody>
          <a:bodyPr/>
          <a:lstStyle/>
          <a:p>
            <a:fld id="{ADE361C3-C043-4A6E-BDCE-8DA1E7D90A3B}" type="slidenum">
              <a:rPr lang="zh-CN" altLang="en-US" smtClean="0"/>
              <a:pPr/>
              <a:t>69</a:t>
            </a:fld>
            <a:endParaRPr lang="zh-CN" altLang="en-US" dirty="0"/>
          </a:p>
        </p:txBody>
      </p:sp>
      <p:pic>
        <p:nvPicPr>
          <p:cNvPr id="6" name="图片 5" descr="图形用户界面&#10;&#10;中度可信度描述已自动生成">
            <a:extLst>
              <a:ext uri="{FF2B5EF4-FFF2-40B4-BE49-F238E27FC236}">
                <a16:creationId xmlns:a16="http://schemas.microsoft.com/office/drawing/2014/main" id="{5CB18CC6-80E4-CB71-DAD0-9D983C35B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425452"/>
            <a:ext cx="7772400" cy="1057087"/>
          </a:xfrm>
          <a:prstGeom prst="rect">
            <a:avLst/>
          </a:prstGeom>
        </p:spPr>
      </p:pic>
    </p:spTree>
    <p:extLst>
      <p:ext uri="{BB962C8B-B14F-4D97-AF65-F5344CB8AC3E}">
        <p14:creationId xmlns:p14="http://schemas.microsoft.com/office/powerpoint/2010/main" val="30448567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Analysis method: the roofline model </a:t>
            </a:r>
            <a:endParaRPr lang="en-US" altLang="en-US" sz="1200" dirty="0"/>
          </a:p>
        </p:txBody>
      </p:sp>
      <p:sp>
        <p:nvSpPr>
          <p:cNvPr id="808963" name="Line 3"/>
          <p:cNvSpPr>
            <a:spLocks noChangeShapeType="1"/>
          </p:cNvSpPr>
          <p:nvPr/>
        </p:nvSpPr>
        <p:spPr bwMode="auto">
          <a:xfrm flipV="1">
            <a:off x="580057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625777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671378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717098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7626994"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8084194" y="144101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8540203" y="144101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5344566" y="441162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5344566" y="395442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5344566" y="34984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5344566" y="30412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5344566" y="25840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5344566" y="21268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5344566" y="16696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4450407" y="41830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5115966"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8</a:t>
            </a:r>
            <a:endParaRPr lang="en-US" altLang="en-US" sz="1200"/>
          </a:p>
        </p:txBody>
      </p:sp>
      <p:sp>
        <p:nvSpPr>
          <p:cNvPr id="808979" name="Line 19"/>
          <p:cNvSpPr>
            <a:spLocks noChangeShapeType="1"/>
          </p:cNvSpPr>
          <p:nvPr/>
        </p:nvSpPr>
        <p:spPr bwMode="auto">
          <a:xfrm>
            <a:off x="5344566" y="486882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5344567" y="5326020"/>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flop:DRAM byte ratio</a:t>
            </a:r>
          </a:p>
        </p:txBody>
      </p:sp>
      <p:sp>
        <p:nvSpPr>
          <p:cNvPr id="808981" name="Text Box 21"/>
          <p:cNvSpPr txBox="1">
            <a:spLocks noChangeArrowheads="1"/>
          </p:cNvSpPr>
          <p:nvPr/>
        </p:nvSpPr>
        <p:spPr bwMode="auto">
          <a:xfrm rot="16200000">
            <a:off x="2948432" y="292274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4450407" y="37258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4450407" y="326981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4450407" y="28126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4450407" y="23554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4450407" y="18982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4450407" y="14410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5563641"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6010125"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6494710"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6942385"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7390060"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7846069"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8303270" y="486882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5344566" y="144577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4431357" y="46402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8997" name="Group 37"/>
          <p:cNvGrpSpPr>
            <a:grpSpLocks/>
          </p:cNvGrpSpPr>
          <p:nvPr/>
        </p:nvGrpSpPr>
        <p:grpSpPr bwMode="auto">
          <a:xfrm>
            <a:off x="7613898" y="1902975"/>
            <a:ext cx="926306" cy="396478"/>
            <a:chOff x="2673" y="1253"/>
            <a:chExt cx="778" cy="333"/>
          </a:xfrm>
        </p:grpSpPr>
        <p:sp>
          <p:nvSpPr>
            <p:cNvPr id="808998" name="Rectangle 38"/>
            <p:cNvSpPr>
              <a:spLocks noChangeArrowheads="1"/>
            </p:cNvSpPr>
            <p:nvPr/>
          </p:nvSpPr>
          <p:spPr bwMode="auto">
            <a:xfrm>
              <a:off x="2688" y="1487"/>
              <a:ext cx="763" cy="99"/>
            </a:xfrm>
            <a:prstGeom prst="rect">
              <a:avLst/>
            </a:prstGeom>
            <a:solidFill>
              <a:srgbClr val="E6E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8999" name="Line 39"/>
            <p:cNvSpPr>
              <a:spLocks noChangeShapeType="1"/>
            </p:cNvSpPr>
            <p:nvPr/>
          </p:nvSpPr>
          <p:spPr bwMode="auto">
            <a:xfrm flipH="1" flipV="1">
              <a:off x="2685" y="1487"/>
              <a:ext cx="766" cy="1"/>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0" name="Text Box 40"/>
            <p:cNvSpPr txBox="1">
              <a:spLocks noChangeArrowheads="1"/>
            </p:cNvSpPr>
            <p:nvPr/>
          </p:nvSpPr>
          <p:spPr bwMode="auto">
            <a:xfrm>
              <a:off x="2673" y="1253"/>
              <a:ext cx="763"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dirty="0">
                  <a:solidFill>
                    <a:srgbClr val="0000FF"/>
                  </a:solidFill>
                </a:rPr>
                <a:t>Peak flops</a:t>
              </a:r>
            </a:p>
          </p:txBody>
        </p:sp>
      </p:grpSp>
      <p:grpSp>
        <p:nvGrpSpPr>
          <p:cNvPr id="809001" name="Group 41"/>
          <p:cNvGrpSpPr>
            <a:grpSpLocks/>
          </p:cNvGrpSpPr>
          <p:nvPr/>
        </p:nvGrpSpPr>
        <p:grpSpPr bwMode="auto">
          <a:xfrm>
            <a:off x="5004048" y="2182770"/>
            <a:ext cx="3018235" cy="2400300"/>
            <a:chOff x="481" y="1488"/>
            <a:chExt cx="2535" cy="2016"/>
          </a:xfrm>
        </p:grpSpPr>
        <p:sp>
          <p:nvSpPr>
            <p:cNvPr id="809002" name="Freeform 42"/>
            <p:cNvSpPr>
              <a:spLocks/>
            </p:cNvSpPr>
            <p:nvPr/>
          </p:nvSpPr>
          <p:spPr bwMode="auto">
            <a:xfrm>
              <a:off x="783" y="1488"/>
              <a:ext cx="1920" cy="2016"/>
            </a:xfrm>
            <a:custGeom>
              <a:avLst/>
              <a:gdLst>
                <a:gd name="T0" fmla="*/ 0 w 1920"/>
                <a:gd name="T1" fmla="*/ 1920 h 2016"/>
                <a:gd name="T2" fmla="*/ 0 w 1920"/>
                <a:gd name="T3" fmla="*/ 2016 h 2016"/>
                <a:gd name="T4" fmla="*/ 1920 w 1920"/>
                <a:gd name="T5" fmla="*/ 96 h 2016"/>
                <a:gd name="T6" fmla="*/ 1920 w 1920"/>
                <a:gd name="T7" fmla="*/ 0 h 2016"/>
                <a:gd name="T8" fmla="*/ 0 w 1920"/>
                <a:gd name="T9" fmla="*/ 1920 h 2016"/>
              </a:gdLst>
              <a:ahLst/>
              <a:cxnLst>
                <a:cxn ang="0">
                  <a:pos x="T0" y="T1"/>
                </a:cxn>
                <a:cxn ang="0">
                  <a:pos x="T2" y="T3"/>
                </a:cxn>
                <a:cxn ang="0">
                  <a:pos x="T4" y="T5"/>
                </a:cxn>
                <a:cxn ang="0">
                  <a:pos x="T6" y="T7"/>
                </a:cxn>
                <a:cxn ang="0">
                  <a:pos x="T8" y="T9"/>
                </a:cxn>
              </a:cxnLst>
              <a:rect l="0" t="0" r="r" b="b"/>
              <a:pathLst>
                <a:path w="1920" h="2016">
                  <a:moveTo>
                    <a:pt x="0" y="1920"/>
                  </a:moveTo>
                  <a:lnTo>
                    <a:pt x="0" y="2016"/>
                  </a:lnTo>
                  <a:lnTo>
                    <a:pt x="1920" y="96"/>
                  </a:lnTo>
                  <a:lnTo>
                    <a:pt x="1920" y="0"/>
                  </a:lnTo>
                  <a:lnTo>
                    <a:pt x="0" y="1920"/>
                  </a:lnTo>
                  <a:close/>
                </a:path>
              </a:pathLst>
            </a:custGeom>
            <a:solidFill>
              <a:srgbClr val="E6E6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3" name="Line 43"/>
            <p:cNvSpPr>
              <a:spLocks noChangeShapeType="1"/>
            </p:cNvSpPr>
            <p:nvPr/>
          </p:nvSpPr>
          <p:spPr bwMode="auto">
            <a:xfrm flipV="1">
              <a:off x="767" y="1489"/>
              <a:ext cx="1917" cy="1919"/>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4" name="Text Box 44"/>
            <p:cNvSpPr txBox="1">
              <a:spLocks noChangeArrowheads="1"/>
            </p:cNvSpPr>
            <p:nvPr/>
          </p:nvSpPr>
          <p:spPr bwMode="auto">
            <a:xfrm rot="18900000">
              <a:off x="481" y="2113"/>
              <a:ext cx="2535"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dirty="0">
                  <a:solidFill>
                    <a:srgbClr val="0000FF"/>
                  </a:solidFill>
                </a:rPr>
                <a:t>Stream Bandwidth</a:t>
              </a:r>
            </a:p>
          </p:txBody>
        </p:sp>
      </p:grpSp>
      <p:grpSp>
        <p:nvGrpSpPr>
          <p:cNvPr id="809005" name="Group 45"/>
          <p:cNvGrpSpPr>
            <a:grpSpLocks/>
          </p:cNvGrpSpPr>
          <p:nvPr/>
        </p:nvGrpSpPr>
        <p:grpSpPr bwMode="auto">
          <a:xfrm>
            <a:off x="6948343" y="2710216"/>
            <a:ext cx="222647" cy="2157413"/>
            <a:chOff x="2114" y="1931"/>
            <a:chExt cx="187" cy="1812"/>
          </a:xfrm>
        </p:grpSpPr>
        <p:sp>
          <p:nvSpPr>
            <p:cNvPr id="809006" name="Line 46"/>
            <p:cNvSpPr>
              <a:spLocks noChangeShapeType="1"/>
            </p:cNvSpPr>
            <p:nvPr/>
          </p:nvSpPr>
          <p:spPr bwMode="auto">
            <a:xfrm flipV="1">
              <a:off x="2301" y="1931"/>
              <a:ext cx="0" cy="1776"/>
            </a:xfrm>
            <a:prstGeom prst="line">
              <a:avLst/>
            </a:prstGeom>
            <a:noFill/>
            <a:ln w="38100">
              <a:solidFill>
                <a:srgbClr val="FF0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7" name="Text Box 47"/>
            <p:cNvSpPr txBox="1">
              <a:spLocks noChangeArrowheads="1"/>
            </p:cNvSpPr>
            <p:nvPr/>
          </p:nvSpPr>
          <p:spPr bwMode="auto">
            <a:xfrm rot="16200000">
              <a:off x="1296" y="2781"/>
              <a:ext cx="178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1200" dirty="0">
                  <a:solidFill>
                    <a:srgbClr val="FF0080"/>
                  </a:solidFill>
                </a:rPr>
                <a:t>Kernel’s Arithmetic Intensity</a:t>
              </a:r>
            </a:p>
          </p:txBody>
        </p:sp>
      </p:grpSp>
      <p:sp>
        <p:nvSpPr>
          <p:cNvPr id="809008" name="Rectangle 48"/>
          <p:cNvSpPr>
            <a:spLocks noChangeArrowheads="1"/>
          </p:cNvSpPr>
          <p:nvPr/>
        </p:nvSpPr>
        <p:spPr bwMode="auto">
          <a:xfrm>
            <a:off x="5600701" y="1141810"/>
            <a:ext cx="193476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dirty="0"/>
          </a:p>
        </p:txBody>
      </p:sp>
      <p:sp>
        <p:nvSpPr>
          <p:cNvPr id="3" name="内容占位符 2">
            <a:extLst>
              <a:ext uri="{FF2B5EF4-FFF2-40B4-BE49-F238E27FC236}">
                <a16:creationId xmlns:a16="http://schemas.microsoft.com/office/drawing/2014/main" id="{4C45E692-F210-7B2B-9F7A-8B512BA47D33}"/>
              </a:ext>
            </a:extLst>
          </p:cNvPr>
          <p:cNvSpPr>
            <a:spLocks noGrp="1"/>
          </p:cNvSpPr>
          <p:nvPr>
            <p:ph idx="1"/>
          </p:nvPr>
        </p:nvSpPr>
        <p:spPr>
          <a:xfrm>
            <a:off x="302840" y="1129308"/>
            <a:ext cx="3764033" cy="4032448"/>
          </a:xfrm>
        </p:spPr>
        <p:txBody>
          <a:bodyPr/>
          <a:lstStyle/>
          <a:p>
            <a:r>
              <a:rPr kumimoji="1" lang="en-US" altLang="zh-CN" dirty="0"/>
              <a:t>Given an application</a:t>
            </a:r>
          </a:p>
          <a:p>
            <a:pPr lvl="1"/>
            <a:r>
              <a:rPr kumimoji="1" lang="en-US" altLang="zh-CN" dirty="0">
                <a:solidFill>
                  <a:schemeClr val="tx1"/>
                </a:solidFill>
              </a:rPr>
              <a:t>If we know how many FLOPs performed per-memory read, we can see whether it is computation bound or memory bound </a:t>
            </a:r>
          </a:p>
          <a:p>
            <a:r>
              <a:rPr kumimoji="1" lang="en-US" altLang="zh-CN" dirty="0">
                <a:solidFill>
                  <a:schemeClr val="tx1"/>
                </a:solidFill>
              </a:rPr>
              <a:t>Benefit</a:t>
            </a:r>
          </a:p>
          <a:p>
            <a:pPr lvl="1"/>
            <a:r>
              <a:rPr kumimoji="1" lang="en-US" altLang="zh-CN" dirty="0">
                <a:solidFill>
                  <a:schemeClr val="tx1"/>
                </a:solidFill>
              </a:rPr>
              <a:t>Give hints on the optimization directions </a:t>
            </a:r>
          </a:p>
          <a:p>
            <a:pPr lvl="1"/>
            <a:endParaRPr kumimoji="1" lang="en-US" altLang="zh-CN" dirty="0">
              <a:solidFill>
                <a:srgbClr val="C00000"/>
              </a:solidFill>
            </a:endParaRPr>
          </a:p>
        </p:txBody>
      </p:sp>
    </p:spTree>
    <p:extLst>
      <p:ext uri="{BB962C8B-B14F-4D97-AF65-F5344CB8AC3E}">
        <p14:creationId xmlns:p14="http://schemas.microsoft.com/office/powerpoint/2010/main" val="25756847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9EA51A-712C-9312-0882-CA9A3E7F1EC1}"/>
              </a:ext>
            </a:extLst>
          </p:cNvPr>
          <p:cNvSpPr>
            <a:spLocks noGrp="1"/>
          </p:cNvSpPr>
          <p:nvPr>
            <p:ph type="title"/>
          </p:nvPr>
        </p:nvSpPr>
        <p:spPr/>
        <p:txBody>
          <a:bodyPr/>
          <a:lstStyle/>
          <a:p>
            <a:r>
              <a:rPr kumimoji="1" lang="en-US" altLang="zh-CN" dirty="0"/>
              <a:t>Question: what is the HBM load for basic attention? </a:t>
            </a:r>
            <a:endParaRPr kumimoji="1" lang="zh-CN" altLang="en-US" dirty="0"/>
          </a:p>
        </p:txBody>
      </p:sp>
      <p:sp>
        <p:nvSpPr>
          <p:cNvPr id="3" name="内容占位符 2">
            <a:extLst>
              <a:ext uri="{FF2B5EF4-FFF2-40B4-BE49-F238E27FC236}">
                <a16:creationId xmlns:a16="http://schemas.microsoft.com/office/drawing/2014/main" id="{C35532CA-6AC5-29A2-C039-A7BE32D2FAE7}"/>
              </a:ext>
            </a:extLst>
          </p:cNvPr>
          <p:cNvSpPr>
            <a:spLocks noGrp="1"/>
          </p:cNvSpPr>
          <p:nvPr>
            <p:ph idx="1"/>
          </p:nvPr>
        </p:nvSpPr>
        <p:spPr>
          <a:xfrm>
            <a:off x="457200" y="1129308"/>
            <a:ext cx="8229600" cy="2952328"/>
          </a:xfrm>
        </p:spPr>
        <p:txBody>
          <a:bodyPr/>
          <a:lstStyle/>
          <a:p>
            <a:r>
              <a:rPr kumimoji="1" lang="en-US" altLang="zh-CN" dirty="0"/>
              <a:t>Recap: each HBM load will load a block of data to the SRAM</a:t>
            </a:r>
          </a:p>
          <a:p>
            <a:pPr lvl="1"/>
            <a:r>
              <a:rPr kumimoji="1" lang="en-US" altLang="zh-CN" dirty="0"/>
              <a:t>Like load </a:t>
            </a:r>
            <a:r>
              <a:rPr kumimoji="1" lang="en-US" altLang="zh-CN" dirty="0" err="1"/>
              <a:t>cacheline</a:t>
            </a:r>
            <a:r>
              <a:rPr kumimoji="1" lang="en-US" altLang="zh-CN" dirty="0"/>
              <a:t> in the CPU </a:t>
            </a:r>
          </a:p>
          <a:p>
            <a:r>
              <a:rPr kumimoji="1" lang="en-US" altLang="zh-CN" dirty="0"/>
              <a:t>But, how many loads depends on how the operator is implemented </a:t>
            </a:r>
          </a:p>
          <a:p>
            <a:pPr lvl="1"/>
            <a:r>
              <a:rPr kumimoji="1" lang="en-US" altLang="zh-CN" dirty="0"/>
              <a:t>So we should break down the operator </a:t>
            </a:r>
          </a:p>
          <a:p>
            <a:r>
              <a:rPr kumimoji="1" lang="en-US" altLang="zh-CN" dirty="0"/>
              <a:t>Key operators in the basic attention </a:t>
            </a:r>
          </a:p>
          <a:p>
            <a:pPr lvl="1"/>
            <a:r>
              <a:rPr kumimoji="1" lang="en-US" altLang="zh-CN" dirty="0"/>
              <a:t>Matrix multiplications &amp; </a:t>
            </a:r>
            <a:r>
              <a:rPr kumimoji="1" lang="en-US" altLang="zh-CN" dirty="0" err="1"/>
              <a:t>softmax</a:t>
            </a:r>
            <a:r>
              <a:rPr kumimoji="1" lang="en-US" altLang="zh-CN" dirty="0"/>
              <a:t>  </a:t>
            </a:r>
            <a:endParaRPr kumimoji="1" lang="zh-CN" altLang="en-US" dirty="0"/>
          </a:p>
        </p:txBody>
      </p:sp>
      <p:sp>
        <p:nvSpPr>
          <p:cNvPr id="4" name="灯片编号占位符 3">
            <a:extLst>
              <a:ext uri="{FF2B5EF4-FFF2-40B4-BE49-F238E27FC236}">
                <a16:creationId xmlns:a16="http://schemas.microsoft.com/office/drawing/2014/main" id="{6F815C64-0B9B-2605-AA9F-600E4198AF2C}"/>
              </a:ext>
            </a:extLst>
          </p:cNvPr>
          <p:cNvSpPr>
            <a:spLocks noGrp="1"/>
          </p:cNvSpPr>
          <p:nvPr>
            <p:ph type="sldNum" sz="quarter" idx="12"/>
          </p:nvPr>
        </p:nvSpPr>
        <p:spPr/>
        <p:txBody>
          <a:bodyPr/>
          <a:lstStyle/>
          <a:p>
            <a:fld id="{ADE361C3-C043-4A6E-BDCE-8DA1E7D90A3B}" type="slidenum">
              <a:rPr lang="zh-CN" altLang="en-US" smtClean="0"/>
              <a:pPr/>
              <a:t>71</a:t>
            </a:fld>
            <a:endParaRPr lang="zh-CN" altLang="en-US" dirty="0"/>
          </a:p>
        </p:txBody>
      </p:sp>
      <p:sp>
        <p:nvSpPr>
          <p:cNvPr id="5" name="Rectangle 6">
            <a:extLst>
              <a:ext uri="{FF2B5EF4-FFF2-40B4-BE49-F238E27FC236}">
                <a16:creationId xmlns:a16="http://schemas.microsoft.com/office/drawing/2014/main" id="{002E7F6A-68F4-95D3-AF4F-1D2FD0B65676}"/>
              </a:ext>
            </a:extLst>
          </p:cNvPr>
          <p:cNvSpPr/>
          <p:nvPr/>
        </p:nvSpPr>
        <p:spPr>
          <a:xfrm>
            <a:off x="467544" y="3999752"/>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AB5C47CA-288A-674D-5124-2F7970C5C57E}"/>
              </a:ext>
            </a:extLst>
          </p:cNvPr>
          <p:cNvSpPr/>
          <p:nvPr/>
        </p:nvSpPr>
        <p:spPr>
          <a:xfrm rot="5400000">
            <a:off x="1806927" y="4254421"/>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8A74837F-A876-759E-D937-9F06BBD8FED7}"/>
              </a:ext>
            </a:extLst>
          </p:cNvPr>
          <p:cNvSpPr txBox="1"/>
          <p:nvPr/>
        </p:nvSpPr>
        <p:spPr>
          <a:xfrm>
            <a:off x="611560" y="4297660"/>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DE5E9F43-70ED-C993-0884-DF6D0B4802D0}"/>
              </a:ext>
            </a:extLst>
          </p:cNvPr>
          <p:cNvSpPr txBox="1"/>
          <p:nvPr/>
        </p:nvSpPr>
        <p:spPr>
          <a:xfrm>
            <a:off x="1907704" y="4657700"/>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17F2E8E4-8430-B8D6-A355-8F6FC6B23B4E}"/>
              </a:ext>
            </a:extLst>
          </p:cNvPr>
          <p:cNvSpPr txBox="1"/>
          <p:nvPr/>
        </p:nvSpPr>
        <p:spPr>
          <a:xfrm>
            <a:off x="1115616" y="4298400"/>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10" name="组合 9">
            <a:extLst>
              <a:ext uri="{FF2B5EF4-FFF2-40B4-BE49-F238E27FC236}">
                <a16:creationId xmlns:a16="http://schemas.microsoft.com/office/drawing/2014/main" id="{BB21795D-EC65-ED8E-C0C7-EB96AE6F7C7C}"/>
              </a:ext>
            </a:extLst>
          </p:cNvPr>
          <p:cNvGrpSpPr/>
          <p:nvPr/>
        </p:nvGrpSpPr>
        <p:grpSpPr>
          <a:xfrm>
            <a:off x="4139952" y="3937620"/>
            <a:ext cx="1155888" cy="1155696"/>
            <a:chOff x="7088520" y="3429996"/>
            <a:chExt cx="1155888" cy="1155696"/>
          </a:xfrm>
        </p:grpSpPr>
        <p:sp>
          <p:nvSpPr>
            <p:cNvPr id="11" name="Rectangle 6">
              <a:extLst>
                <a:ext uri="{FF2B5EF4-FFF2-40B4-BE49-F238E27FC236}">
                  <a16:creationId xmlns:a16="http://schemas.microsoft.com/office/drawing/2014/main" id="{C520FA2D-792F-F7AC-8610-8108C12B0354}"/>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DC1E7209-9D83-617E-54AD-CAB73B5ECD03}"/>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C4E6D8A7-89D7-BEFC-E599-27ACC0F4F5FF}"/>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BF0E96A3-AAE0-DAC8-CB91-65948EB76C6A}"/>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67319C30-BFAF-D6DC-B6EA-CED07ED0D673}"/>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27042443-4D4E-CC87-B81F-C4571BF84B72}"/>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1EC96829-43F1-CD23-769D-F57CEBD545F4}"/>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95429E00-6D0C-4784-74C8-0AA3DBC98FC8}"/>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5801E64A-3297-F855-F641-D71D228412F3}"/>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B8D7ACB4-6B16-73F9-F06F-30B00B8F7AC0}"/>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8403DF01-A652-58EA-C7AC-B7DB60680104}"/>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Rectangle 6">
              <a:extLst>
                <a:ext uri="{FF2B5EF4-FFF2-40B4-BE49-F238E27FC236}">
                  <a16:creationId xmlns:a16="http://schemas.microsoft.com/office/drawing/2014/main" id="{A7B420F5-EA19-D40A-681A-22CEC54EDCB9}"/>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Rectangle 6">
              <a:extLst>
                <a:ext uri="{FF2B5EF4-FFF2-40B4-BE49-F238E27FC236}">
                  <a16:creationId xmlns:a16="http://schemas.microsoft.com/office/drawing/2014/main" id="{3E4C7741-C7FF-F7FE-C425-405A4C40C5CE}"/>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Rectangle 6">
              <a:extLst>
                <a:ext uri="{FF2B5EF4-FFF2-40B4-BE49-F238E27FC236}">
                  <a16:creationId xmlns:a16="http://schemas.microsoft.com/office/drawing/2014/main" id="{82B23EA3-16B6-3419-4C8A-F94CCB9395C9}"/>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Rectangle 6">
              <a:extLst>
                <a:ext uri="{FF2B5EF4-FFF2-40B4-BE49-F238E27FC236}">
                  <a16:creationId xmlns:a16="http://schemas.microsoft.com/office/drawing/2014/main" id="{5B9D34C4-A01B-86D3-D80A-64EF3325BA64}"/>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6" name="Rectangle 6">
              <a:extLst>
                <a:ext uri="{FF2B5EF4-FFF2-40B4-BE49-F238E27FC236}">
                  <a16:creationId xmlns:a16="http://schemas.microsoft.com/office/drawing/2014/main" id="{3460181A-8F43-2C40-641D-DB08DA920980}"/>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49" name="文本框 48">
            <a:extLst>
              <a:ext uri="{FF2B5EF4-FFF2-40B4-BE49-F238E27FC236}">
                <a16:creationId xmlns:a16="http://schemas.microsoft.com/office/drawing/2014/main" id="{26EAA7DB-17A7-8530-FA55-3A84D151B5CF}"/>
              </a:ext>
            </a:extLst>
          </p:cNvPr>
          <p:cNvSpPr txBox="1"/>
          <p:nvPr/>
        </p:nvSpPr>
        <p:spPr>
          <a:xfrm>
            <a:off x="3059832" y="4441676"/>
            <a:ext cx="2736304" cy="369332"/>
          </a:xfrm>
          <a:prstGeom prst="rect">
            <a:avLst/>
          </a:prstGeom>
          <a:noFill/>
        </p:spPr>
        <p:txBody>
          <a:bodyPr wrap="square">
            <a:spAutoFit/>
          </a:bodyPr>
          <a:lstStyle/>
          <a:p>
            <a:r>
              <a:rPr lang="en-US" altLang="zh-CN" b="1" dirty="0" err="1">
                <a:latin typeface="Lato" panose="020F0502020204030203" pitchFamily="34" charset="0"/>
                <a:cs typeface="Arial" panose="020B0604020202020204" pitchFamily="34" charset="0"/>
              </a:rPr>
              <a:t>Softmax</a:t>
            </a:r>
            <a:r>
              <a:rPr lang="en-US" altLang="zh-CN" b="1" dirty="0">
                <a:latin typeface="Lato" panose="020F0502020204030203" pitchFamily="34" charset="0"/>
                <a:cs typeface="Arial" panose="020B0604020202020204" pitchFamily="34" charset="0"/>
              </a:rPr>
              <a:t>(                             )</a:t>
            </a:r>
            <a:endParaRPr lang="zh-CN" altLang="en-US" baseline="30000" dirty="0"/>
          </a:p>
        </p:txBody>
      </p:sp>
      <p:grpSp>
        <p:nvGrpSpPr>
          <p:cNvPr id="50" name="组合 49">
            <a:extLst>
              <a:ext uri="{FF2B5EF4-FFF2-40B4-BE49-F238E27FC236}">
                <a16:creationId xmlns:a16="http://schemas.microsoft.com/office/drawing/2014/main" id="{ACD55F42-521F-D060-ADEF-FE5BDD989D66}"/>
              </a:ext>
            </a:extLst>
          </p:cNvPr>
          <p:cNvGrpSpPr/>
          <p:nvPr/>
        </p:nvGrpSpPr>
        <p:grpSpPr>
          <a:xfrm>
            <a:off x="6156374" y="3934856"/>
            <a:ext cx="1155888" cy="1155696"/>
            <a:chOff x="7088520" y="3429996"/>
            <a:chExt cx="1155888" cy="1155696"/>
          </a:xfrm>
        </p:grpSpPr>
        <p:sp>
          <p:nvSpPr>
            <p:cNvPr id="51" name="Rectangle 6">
              <a:extLst>
                <a:ext uri="{FF2B5EF4-FFF2-40B4-BE49-F238E27FC236}">
                  <a16:creationId xmlns:a16="http://schemas.microsoft.com/office/drawing/2014/main" id="{98B04F14-4EB1-4AD8-132E-AFF772EC9C2A}"/>
                </a:ext>
              </a:extLst>
            </p:cNvPr>
            <p:cNvSpPr/>
            <p:nvPr/>
          </p:nvSpPr>
          <p:spPr>
            <a:xfrm>
              <a:off x="7088520" y="3429996"/>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2" name="Rectangle 6">
              <a:extLst>
                <a:ext uri="{FF2B5EF4-FFF2-40B4-BE49-F238E27FC236}">
                  <a16:creationId xmlns:a16="http://schemas.microsoft.com/office/drawing/2014/main" id="{EC244CA6-3998-CCB5-75A3-3650C1D76F2B}"/>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3" name="Rectangle 6">
              <a:extLst>
                <a:ext uri="{FF2B5EF4-FFF2-40B4-BE49-F238E27FC236}">
                  <a16:creationId xmlns:a16="http://schemas.microsoft.com/office/drawing/2014/main" id="{65AE16B9-DC25-2ACA-A08F-F7C0E36AF911}"/>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4" name="Rectangle 6">
              <a:extLst>
                <a:ext uri="{FF2B5EF4-FFF2-40B4-BE49-F238E27FC236}">
                  <a16:creationId xmlns:a16="http://schemas.microsoft.com/office/drawing/2014/main" id="{7C81338D-6993-8168-8160-31FBAD06AC76}"/>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5" name="Rectangle 6">
              <a:extLst>
                <a:ext uri="{FF2B5EF4-FFF2-40B4-BE49-F238E27FC236}">
                  <a16:creationId xmlns:a16="http://schemas.microsoft.com/office/drawing/2014/main" id="{BB5D227D-2402-AA8E-1F73-1BCF3359F5CF}"/>
                </a:ext>
              </a:extLst>
            </p:cNvPr>
            <p:cNvSpPr/>
            <p:nvPr/>
          </p:nvSpPr>
          <p:spPr>
            <a:xfrm>
              <a:off x="7088520"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Rectangle 6">
              <a:extLst>
                <a:ext uri="{FF2B5EF4-FFF2-40B4-BE49-F238E27FC236}">
                  <a16:creationId xmlns:a16="http://schemas.microsoft.com/office/drawing/2014/main" id="{820521B9-56DE-5B61-279B-956A6DDE6975}"/>
                </a:ext>
              </a:extLst>
            </p:cNvPr>
            <p:cNvSpPr/>
            <p:nvPr/>
          </p:nvSpPr>
          <p:spPr>
            <a:xfrm>
              <a:off x="7376744"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Rectangle 6">
              <a:extLst>
                <a:ext uri="{FF2B5EF4-FFF2-40B4-BE49-F238E27FC236}">
                  <a16:creationId xmlns:a16="http://schemas.microsoft.com/office/drawing/2014/main" id="{B3CA4DAC-6AFD-06FD-80D6-961B43B9EF80}"/>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8" name="Rectangle 6">
              <a:extLst>
                <a:ext uri="{FF2B5EF4-FFF2-40B4-BE49-F238E27FC236}">
                  <a16:creationId xmlns:a16="http://schemas.microsoft.com/office/drawing/2014/main" id="{A46903DB-CC52-CC13-0C87-5B402FF28636}"/>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9" name="Rectangle 6">
              <a:extLst>
                <a:ext uri="{FF2B5EF4-FFF2-40B4-BE49-F238E27FC236}">
                  <a16:creationId xmlns:a16="http://schemas.microsoft.com/office/drawing/2014/main" id="{BF02F3F4-662F-6CA5-6F3B-FE0B2C8A6A99}"/>
                </a:ext>
              </a:extLst>
            </p:cNvPr>
            <p:cNvSpPr/>
            <p:nvPr/>
          </p:nvSpPr>
          <p:spPr>
            <a:xfrm>
              <a:off x="7088520"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0" name="Rectangle 6">
              <a:extLst>
                <a:ext uri="{FF2B5EF4-FFF2-40B4-BE49-F238E27FC236}">
                  <a16:creationId xmlns:a16="http://schemas.microsoft.com/office/drawing/2014/main" id="{D9D074AA-182A-7815-97F5-F271870F6D5E}"/>
                </a:ext>
              </a:extLst>
            </p:cNvPr>
            <p:cNvSpPr/>
            <p:nvPr/>
          </p:nvSpPr>
          <p:spPr>
            <a:xfrm>
              <a:off x="7376744"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Rectangle 6">
              <a:extLst>
                <a:ext uri="{FF2B5EF4-FFF2-40B4-BE49-F238E27FC236}">
                  <a16:creationId xmlns:a16="http://schemas.microsoft.com/office/drawing/2014/main" id="{EA50E0E8-A083-245E-1068-489B76E33F3A}"/>
                </a:ext>
              </a:extLst>
            </p:cNvPr>
            <p:cNvSpPr/>
            <p:nvPr/>
          </p:nvSpPr>
          <p:spPr>
            <a:xfrm>
              <a:off x="7664776"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2" name="Rectangle 6">
              <a:extLst>
                <a:ext uri="{FF2B5EF4-FFF2-40B4-BE49-F238E27FC236}">
                  <a16:creationId xmlns:a16="http://schemas.microsoft.com/office/drawing/2014/main" id="{8AAB8BEE-5A8D-2A97-93DE-B349192DCCA4}"/>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Rectangle 6">
              <a:extLst>
                <a:ext uri="{FF2B5EF4-FFF2-40B4-BE49-F238E27FC236}">
                  <a16:creationId xmlns:a16="http://schemas.microsoft.com/office/drawing/2014/main" id="{06538837-2461-5D37-56B0-526533A37300}"/>
                </a:ext>
              </a:extLst>
            </p:cNvPr>
            <p:cNvSpPr/>
            <p:nvPr/>
          </p:nvSpPr>
          <p:spPr>
            <a:xfrm>
              <a:off x="7088520"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4" name="Rectangle 6">
              <a:extLst>
                <a:ext uri="{FF2B5EF4-FFF2-40B4-BE49-F238E27FC236}">
                  <a16:creationId xmlns:a16="http://schemas.microsoft.com/office/drawing/2014/main" id="{245500E9-6BD1-4E66-016D-E97DE5F2E019}"/>
                </a:ext>
              </a:extLst>
            </p:cNvPr>
            <p:cNvSpPr/>
            <p:nvPr/>
          </p:nvSpPr>
          <p:spPr>
            <a:xfrm>
              <a:off x="7376744"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5" name="Rectangle 6">
              <a:extLst>
                <a:ext uri="{FF2B5EF4-FFF2-40B4-BE49-F238E27FC236}">
                  <a16:creationId xmlns:a16="http://schemas.microsoft.com/office/drawing/2014/main" id="{53D9E592-73F6-CE29-06CF-F95B2A2C66D3}"/>
                </a:ext>
              </a:extLst>
            </p:cNvPr>
            <p:cNvSpPr/>
            <p:nvPr/>
          </p:nvSpPr>
          <p:spPr>
            <a:xfrm>
              <a:off x="7664776"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6" name="Rectangle 6">
              <a:extLst>
                <a:ext uri="{FF2B5EF4-FFF2-40B4-BE49-F238E27FC236}">
                  <a16:creationId xmlns:a16="http://schemas.microsoft.com/office/drawing/2014/main" id="{346BAB31-0434-E19D-7878-38D44A8311E1}"/>
                </a:ext>
              </a:extLst>
            </p:cNvPr>
            <p:cNvSpPr/>
            <p:nvPr/>
          </p:nvSpPr>
          <p:spPr>
            <a:xfrm>
              <a:off x="7952808"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67" name="Rectangle 6">
            <a:extLst>
              <a:ext uri="{FF2B5EF4-FFF2-40B4-BE49-F238E27FC236}">
                <a16:creationId xmlns:a16="http://schemas.microsoft.com/office/drawing/2014/main" id="{9BFEBCDD-78CA-FDB5-7C35-941B1F1C5D2F}"/>
              </a:ext>
            </a:extLst>
          </p:cNvPr>
          <p:cNvSpPr/>
          <p:nvPr/>
        </p:nvSpPr>
        <p:spPr>
          <a:xfrm>
            <a:off x="8028582" y="3937620"/>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8" name="文本框 67">
            <a:extLst>
              <a:ext uri="{FF2B5EF4-FFF2-40B4-BE49-F238E27FC236}">
                <a16:creationId xmlns:a16="http://schemas.microsoft.com/office/drawing/2014/main" id="{562861AF-2940-5524-31F0-B143534D9EB1}"/>
              </a:ext>
            </a:extLst>
          </p:cNvPr>
          <p:cNvSpPr txBox="1"/>
          <p:nvPr/>
        </p:nvSpPr>
        <p:spPr>
          <a:xfrm>
            <a:off x="8172598" y="4356056"/>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69" name="文本框 68">
            <a:extLst>
              <a:ext uri="{FF2B5EF4-FFF2-40B4-BE49-F238E27FC236}">
                <a16:creationId xmlns:a16="http://schemas.microsoft.com/office/drawing/2014/main" id="{892E9219-3073-D3AB-12A3-60D0679F80C4}"/>
              </a:ext>
            </a:extLst>
          </p:cNvPr>
          <p:cNvSpPr txBox="1"/>
          <p:nvPr/>
        </p:nvSpPr>
        <p:spPr>
          <a:xfrm>
            <a:off x="7452518" y="4298400"/>
            <a:ext cx="432048" cy="430887"/>
          </a:xfrm>
          <a:prstGeom prst="rect">
            <a:avLst/>
          </a:prstGeom>
          <a:noFill/>
        </p:spPr>
        <p:txBody>
          <a:bodyPr wrap="square">
            <a:spAutoFit/>
          </a:bodyPr>
          <a:lstStyle/>
          <a:p>
            <a:pPr algn="ctr"/>
            <a:r>
              <a:rPr lang="en-US" altLang="zh-CN" sz="2200" dirty="0"/>
              <a:t>X</a:t>
            </a:r>
            <a:endParaRPr lang="zh-CN" altLang="en-US" sz="2200" dirty="0"/>
          </a:p>
        </p:txBody>
      </p:sp>
      <p:cxnSp>
        <p:nvCxnSpPr>
          <p:cNvPr id="71" name="直线连接符 70">
            <a:extLst>
              <a:ext uri="{FF2B5EF4-FFF2-40B4-BE49-F238E27FC236}">
                <a16:creationId xmlns:a16="http://schemas.microsoft.com/office/drawing/2014/main" id="{7D91019A-2FD0-A0B7-FF2A-A88BCC20BC18}"/>
              </a:ext>
            </a:extLst>
          </p:cNvPr>
          <p:cNvCxnSpPr>
            <a:cxnSpLocks/>
          </p:cNvCxnSpPr>
          <p:nvPr/>
        </p:nvCxnSpPr>
        <p:spPr>
          <a:xfrm>
            <a:off x="2987824"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5642593F-6932-B5D5-F37F-F6E5718D3925}"/>
              </a:ext>
            </a:extLst>
          </p:cNvPr>
          <p:cNvCxnSpPr>
            <a:cxnSpLocks/>
          </p:cNvCxnSpPr>
          <p:nvPr/>
        </p:nvCxnSpPr>
        <p:spPr>
          <a:xfrm>
            <a:off x="5724128"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6316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6D76A2-1D6C-FD2F-4765-A870A67DBC00}"/>
              </a:ext>
            </a:extLst>
          </p:cNvPr>
          <p:cNvSpPr>
            <a:spLocks noGrp="1"/>
          </p:cNvSpPr>
          <p:nvPr>
            <p:ph type="title"/>
          </p:nvPr>
        </p:nvSpPr>
        <p:spPr/>
        <p:txBody>
          <a:bodyPr/>
          <a:lstStyle/>
          <a:p>
            <a:r>
              <a:rPr kumimoji="1" lang="en-US" altLang="zh-CN" dirty="0"/>
              <a:t>Analysis: change the loop order can improve the number of data required loaded! </a:t>
            </a:r>
            <a:endParaRPr kumimoji="1" lang="zh-CN" altLang="en-US" dirty="0"/>
          </a:p>
        </p:txBody>
      </p:sp>
      <p:sp>
        <p:nvSpPr>
          <p:cNvPr id="4" name="灯片编号占位符 3">
            <a:extLst>
              <a:ext uri="{FF2B5EF4-FFF2-40B4-BE49-F238E27FC236}">
                <a16:creationId xmlns:a16="http://schemas.microsoft.com/office/drawing/2014/main" id="{F54F148E-851E-9202-25DA-877457B7463F}"/>
              </a:ext>
            </a:extLst>
          </p:cNvPr>
          <p:cNvSpPr>
            <a:spLocks noGrp="1"/>
          </p:cNvSpPr>
          <p:nvPr>
            <p:ph type="sldNum" sz="quarter" idx="12"/>
          </p:nvPr>
        </p:nvSpPr>
        <p:spPr/>
        <p:txBody>
          <a:bodyPr/>
          <a:lstStyle/>
          <a:p>
            <a:fld id="{ADE361C3-C043-4A6E-BDCE-8DA1E7D90A3B}" type="slidenum">
              <a:rPr lang="zh-CN" altLang="en-US" smtClean="0"/>
              <a:pPr/>
              <a:t>72</a:t>
            </a:fld>
            <a:endParaRPr lang="zh-CN" altLang="en-US" dirty="0"/>
          </a:p>
        </p:txBody>
      </p:sp>
      <p:sp>
        <p:nvSpPr>
          <p:cNvPr id="5" name="内容占位符 2">
            <a:extLst>
              <a:ext uri="{FF2B5EF4-FFF2-40B4-BE49-F238E27FC236}">
                <a16:creationId xmlns:a16="http://schemas.microsoft.com/office/drawing/2014/main" id="{5333658A-D651-146D-1B57-AF74F12B5315}"/>
              </a:ext>
            </a:extLst>
          </p:cNvPr>
          <p:cNvSpPr>
            <a:spLocks noGrp="1"/>
          </p:cNvSpPr>
          <p:nvPr>
            <p:ph idx="1"/>
          </p:nvPr>
        </p:nvSpPr>
        <p:spPr>
          <a:xfrm>
            <a:off x="457200" y="1129308"/>
            <a:ext cx="8229600" cy="3456384"/>
          </a:xfrm>
          <a:solidFill>
            <a:schemeClr val="accent4">
              <a:lumMod val="20000"/>
              <a:lumOff val="80000"/>
            </a:schemeClr>
          </a:solidFill>
          <a:ln>
            <a:solidFill>
              <a:schemeClr val="tx1"/>
            </a:solidFill>
          </a:ln>
        </p:spPr>
        <p:txBody>
          <a:bodyPr>
            <a:normAutofit/>
          </a:bodyPr>
          <a:lstStyle/>
          <a:p>
            <a:pPr>
              <a:spcBef>
                <a:spcPts val="0"/>
              </a:spcBef>
            </a:pP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k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0..K:</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solidFill>
                  <a:srgbClr val="0432FF"/>
                </a:solidFill>
                <a:latin typeface="Consolas" panose="020B0609020204030204" pitchFamily="49" charset="0"/>
                <a:cs typeface="Consolas" panose="020B0609020204030204" pitchFamily="49" charset="0"/>
              </a:rPr>
              <a:t>HBM_read</a:t>
            </a:r>
            <a:r>
              <a:rPr kumimoji="1" lang="en-US" altLang="zh-CN" b="0" dirty="0">
                <a:solidFill>
                  <a:srgbClr val="0432FF"/>
                </a:solidFill>
                <a:latin typeface="Consolas" panose="020B0609020204030204" pitchFamily="49" charset="0"/>
                <a:cs typeface="Consolas" panose="020B0609020204030204" pitchFamily="49" charset="0"/>
              </a:rPr>
              <a:t>(A[</a:t>
            </a:r>
            <a:r>
              <a:rPr kumimoji="1" lang="en-US" altLang="zh-CN" b="0" dirty="0" err="1">
                <a:solidFill>
                  <a:srgbClr val="0432FF"/>
                </a:solidFill>
                <a:latin typeface="Consolas" panose="020B0609020204030204" pitchFamily="49" charset="0"/>
                <a:cs typeface="Consolas" panose="020B0609020204030204" pitchFamily="49" charset="0"/>
              </a:rPr>
              <a:t>i</a:t>
            </a:r>
            <a:r>
              <a:rPr kumimoji="1" lang="en-US" altLang="zh-CN" b="0" dirty="0">
                <a:solidFill>
                  <a:srgbClr val="0432FF"/>
                </a:solidFill>
                <a:latin typeface="Consolas" panose="020B0609020204030204" pitchFamily="49" charset="0"/>
                <a:cs typeface="Consolas" panose="020B0609020204030204" pitchFamily="49" charset="0"/>
              </a:rPr>
              <a:t>][k])</a:t>
            </a:r>
            <a:endParaRPr kumimoji="1" lang="en-US" altLang="zh-CN" b="0" dirty="0">
              <a:latin typeface="Consolas" panose="020B0609020204030204" pitchFamily="49" charset="0"/>
              <a:cs typeface="Consolas" panose="020B0609020204030204" pitchFamily="49" charset="0"/>
            </a:endParaRP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j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0..M:</a:t>
            </a:r>
          </a:p>
          <a:p>
            <a:pPr>
              <a:spcBef>
                <a:spcPts val="0"/>
              </a:spcBef>
            </a:pPr>
            <a:r>
              <a:rPr kumimoji="1" lang="en-US" altLang="zh-CN" dirty="0">
                <a:solidFill>
                  <a:srgbClr val="0432FF"/>
                </a:solidFill>
                <a:latin typeface="Consolas" panose="020B0609020204030204" pitchFamily="49" charset="0"/>
                <a:cs typeface="Consolas" panose="020B0609020204030204" pitchFamily="49" charset="0"/>
              </a:rPr>
              <a:t>            if</a:t>
            </a:r>
            <a:r>
              <a:rPr kumimoji="1" lang="en-US" altLang="zh-CN" b="0" dirty="0">
                <a:solidFill>
                  <a:srgbClr val="0432FF"/>
                </a:solidFill>
                <a:latin typeface="Consolas" panose="020B0609020204030204" pitchFamily="49" charset="0"/>
                <a:cs typeface="Consolas" panose="020B0609020204030204" pitchFamily="49" charset="0"/>
              </a:rPr>
              <a:t> j % BB == 0:</a:t>
            </a:r>
          </a:p>
          <a:p>
            <a:pPr>
              <a:spcBef>
                <a:spcPts val="0"/>
              </a:spcBef>
            </a:pPr>
            <a:r>
              <a:rPr kumimoji="1" lang="en-US" altLang="zh-CN" b="0" dirty="0">
                <a:solidFill>
                  <a:srgbClr val="0432FF"/>
                </a:solidFill>
                <a:latin typeface="Consolas" panose="020B0609020204030204" pitchFamily="49" charset="0"/>
                <a:cs typeface="Consolas" panose="020B0609020204030204" pitchFamily="49" charset="0"/>
              </a:rPr>
              <a:t>               </a:t>
            </a:r>
            <a:r>
              <a:rPr kumimoji="1" lang="en-US" altLang="zh-CN" b="0" dirty="0" err="1">
                <a:solidFill>
                  <a:srgbClr val="0432FF"/>
                </a:solidFill>
                <a:latin typeface="Consolas" panose="020B0609020204030204" pitchFamily="49" charset="0"/>
                <a:cs typeface="Consolas" panose="020B0609020204030204" pitchFamily="49" charset="0"/>
              </a:rPr>
              <a:t>HBM_read</a:t>
            </a:r>
            <a:r>
              <a:rPr kumimoji="1" lang="en-US" altLang="zh-CN" b="0" dirty="0">
                <a:solidFill>
                  <a:srgbClr val="0432FF"/>
                </a:solidFill>
                <a:latin typeface="Consolas" panose="020B0609020204030204" pitchFamily="49" charset="0"/>
                <a:cs typeface="Consolas" panose="020B0609020204030204" pitchFamily="49" charset="0"/>
              </a:rPr>
              <a:t>(B[k][j])</a:t>
            </a:r>
          </a:p>
          <a:p>
            <a:pPr>
              <a:spcBef>
                <a:spcPts val="0"/>
              </a:spcBef>
            </a:pPr>
            <a:r>
              <a:rPr kumimoji="1" lang="en-US" altLang="zh-CN" b="0" dirty="0">
                <a:solidFill>
                  <a:srgbClr val="0432FF"/>
                </a:solidFill>
                <a:latin typeface="Consolas" panose="020B0609020204030204" pitchFamily="49" charset="0"/>
                <a:cs typeface="Consolas" panose="020B0609020204030204" pitchFamily="49" charset="0"/>
              </a:rPr>
              <a:t>               </a:t>
            </a:r>
            <a:r>
              <a:rPr kumimoji="1" lang="en-US" altLang="zh-CN" b="0" dirty="0" err="1">
                <a:solidFill>
                  <a:srgbClr val="0432FF"/>
                </a:solidFill>
                <a:latin typeface="Consolas" panose="020B0609020204030204" pitchFamily="49" charset="0"/>
                <a:cs typeface="Consolas" panose="020B0609020204030204" pitchFamily="49" charset="0"/>
              </a:rPr>
              <a:t>HBM_read</a:t>
            </a:r>
            <a:r>
              <a:rPr kumimoji="1" lang="en-US" altLang="zh-CN" b="0" dirty="0">
                <a:solidFill>
                  <a:srgbClr val="0432FF"/>
                </a:solidFill>
                <a:latin typeface="Consolas" panose="020B0609020204030204" pitchFamily="49" charset="0"/>
                <a:cs typeface="Consolas" panose="020B0609020204030204" pitchFamily="49" charset="0"/>
              </a:rPr>
              <a:t>(C[</a:t>
            </a:r>
            <a:r>
              <a:rPr kumimoji="1" lang="en-US" altLang="zh-CN" b="0" dirty="0" err="1">
                <a:solidFill>
                  <a:srgbClr val="0432FF"/>
                </a:solidFill>
                <a:latin typeface="Consolas" panose="020B0609020204030204" pitchFamily="49" charset="0"/>
                <a:cs typeface="Consolas" panose="020B0609020204030204" pitchFamily="49" charset="0"/>
              </a:rPr>
              <a:t>i</a:t>
            </a:r>
            <a:r>
              <a:rPr kumimoji="1" lang="en-US" altLang="zh-CN" b="0" dirty="0">
                <a:solidFill>
                  <a:srgbClr val="0432FF"/>
                </a:solidFill>
                <a:latin typeface="Consolas" panose="020B0609020204030204" pitchFamily="49" charset="0"/>
                <a:cs typeface="Consolas" panose="020B0609020204030204" pitchFamily="49" charset="0"/>
              </a:rPr>
              <a:t>][j])</a:t>
            </a:r>
            <a:endParaRPr kumimoji="1" lang="en-US" altLang="zh-CN" b="0" dirty="0">
              <a:latin typeface="Consolas" panose="020B0609020204030204" pitchFamily="49" charset="0"/>
              <a:cs typeface="Consolas" panose="020B0609020204030204" pitchFamily="49" charset="0"/>
            </a:endParaRPr>
          </a:p>
          <a:p>
            <a:pPr>
              <a:spcBef>
                <a:spcPts val="0"/>
              </a:spcBef>
            </a:pPr>
            <a:r>
              <a:rPr kumimoji="1" lang="en-US" altLang="zh-CN" b="0" dirty="0">
                <a:latin typeface="Consolas" panose="020B0609020204030204" pitchFamily="49" charset="0"/>
                <a:cs typeface="Consolas" panose="020B0609020204030204" pitchFamily="49" charset="0"/>
              </a:rPr>
              <a:t>            C[</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][j] += A[</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][k] * B[k][j]</a:t>
            </a:r>
          </a:p>
          <a:p>
            <a:pPr>
              <a:spcBef>
                <a:spcPts val="0"/>
              </a:spcBef>
            </a:pPr>
            <a:r>
              <a:rPr kumimoji="1" lang="en-US" altLang="zh-CN" b="0" dirty="0">
                <a:solidFill>
                  <a:srgbClr val="0432FF"/>
                </a:solidFill>
                <a:latin typeface="Consolas" panose="020B0609020204030204" pitchFamily="49" charset="0"/>
                <a:cs typeface="Consolas" panose="020B0609020204030204" pitchFamily="49" charset="0"/>
              </a:rPr>
              <a:t>    </a:t>
            </a:r>
            <a:r>
              <a:rPr kumimoji="1" lang="en-US" altLang="zh-CN" dirty="0">
                <a:solidFill>
                  <a:srgbClr val="0432FF"/>
                </a:solidFill>
                <a:latin typeface="Consolas" panose="020B0609020204030204" pitchFamily="49" charset="0"/>
                <a:cs typeface="Consolas" panose="020B0609020204030204" pitchFamily="49" charset="0"/>
              </a:rPr>
              <a:t>if</a:t>
            </a:r>
            <a:r>
              <a:rPr kumimoji="1" lang="en-US" altLang="zh-CN" b="0" dirty="0">
                <a:solidFill>
                  <a:srgbClr val="0432FF"/>
                </a:solidFill>
                <a:latin typeface="Consolas" panose="020B0609020204030204" pitchFamily="49" charset="0"/>
                <a:cs typeface="Consolas" panose="020B0609020204030204" pitchFamily="49" charset="0"/>
              </a:rPr>
              <a:t> j % BB == 0: </a:t>
            </a:r>
          </a:p>
          <a:p>
            <a:pPr>
              <a:spcBef>
                <a:spcPts val="0"/>
              </a:spcBef>
            </a:pPr>
            <a:r>
              <a:rPr kumimoji="1" lang="en-US" altLang="zh-CN" b="0" dirty="0">
                <a:solidFill>
                  <a:srgbClr val="0432FF"/>
                </a:solidFill>
                <a:latin typeface="Consolas" panose="020B0609020204030204" pitchFamily="49" charset="0"/>
                <a:cs typeface="Consolas" panose="020B0609020204030204" pitchFamily="49" charset="0"/>
              </a:rPr>
              <a:t>       </a:t>
            </a:r>
            <a:r>
              <a:rPr kumimoji="1" lang="en-US" altLang="zh-CN" b="0" dirty="0" err="1">
                <a:solidFill>
                  <a:srgbClr val="0432FF"/>
                </a:solidFill>
                <a:latin typeface="Consolas" panose="020B0609020204030204" pitchFamily="49" charset="0"/>
                <a:cs typeface="Consolas" panose="020B0609020204030204" pitchFamily="49" charset="0"/>
              </a:rPr>
              <a:t>HBM_write</a:t>
            </a:r>
            <a:r>
              <a:rPr kumimoji="1" lang="en-US" altLang="zh-CN" b="0" dirty="0">
                <a:solidFill>
                  <a:srgbClr val="0432FF"/>
                </a:solidFill>
                <a:latin typeface="Consolas" panose="020B0609020204030204" pitchFamily="49" charset="0"/>
                <a:cs typeface="Consolas" panose="020B0609020204030204" pitchFamily="49" charset="0"/>
              </a:rPr>
              <a:t>(C[</a:t>
            </a:r>
            <a:r>
              <a:rPr kumimoji="1" lang="en-US" altLang="zh-CN" b="0" dirty="0" err="1">
                <a:solidFill>
                  <a:srgbClr val="0432FF"/>
                </a:solidFill>
                <a:latin typeface="Consolas" panose="020B0609020204030204" pitchFamily="49" charset="0"/>
                <a:cs typeface="Consolas" panose="020B0609020204030204" pitchFamily="49" charset="0"/>
              </a:rPr>
              <a:t>i</a:t>
            </a:r>
            <a:r>
              <a:rPr kumimoji="1" lang="en-US" altLang="zh-CN" b="0" dirty="0">
                <a:solidFill>
                  <a:srgbClr val="0432FF"/>
                </a:solidFill>
                <a:latin typeface="Consolas" panose="020B0609020204030204" pitchFamily="49" charset="0"/>
                <a:cs typeface="Consolas" panose="020B0609020204030204" pitchFamily="49" charset="0"/>
              </a:rPr>
              <a:t>][j])</a:t>
            </a:r>
            <a:endParaRPr kumimoji="1" lang="zh-CN" altLang="en-US" b="0" i="1" dirty="0">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D378CA7B-D357-A0F0-3E64-EFCA31579806}"/>
                  </a:ext>
                </a:extLst>
              </p:cNvPr>
              <p:cNvSpPr txBox="1">
                <a:spLocks/>
              </p:cNvSpPr>
              <p:nvPr/>
            </p:nvSpPr>
            <p:spPr>
              <a:xfrm>
                <a:off x="395536" y="4657700"/>
                <a:ext cx="8928992" cy="1129308"/>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Result: the above code will roughly give </a:t>
                </a:r>
                <a14:m>
                  <m:oMath xmlns:m="http://schemas.openxmlformats.org/officeDocument/2006/math">
                    <m:r>
                      <a:rPr kumimoji="1" lang="en-US" altLang="zh-CN" b="0" i="1" smtClean="0">
                        <a:latin typeface="Cambria Math" panose="02040503050406030204" pitchFamily="18" charset="0"/>
                        <a:ea typeface="Cambria Math" panose="02040503050406030204" pitchFamily="18" charset="0"/>
                      </a:rPr>
                      <m:t>𝑂</m:t>
                    </m:r>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𝑀𝐾𝑁</m:t>
                        </m:r>
                      </m:num>
                      <m:den>
                        <m:r>
                          <a:rPr kumimoji="1" lang="en-US" altLang="zh-CN" b="0" i="1" smtClean="0">
                            <a:latin typeface="Cambria Math" panose="02040503050406030204" pitchFamily="18" charset="0"/>
                            <a:ea typeface="Cambria Math" panose="02040503050406030204" pitchFamily="18" charset="0"/>
                          </a:rPr>
                          <m:t>𝐵𝐵</m:t>
                        </m:r>
                      </m:den>
                    </m:f>
                    <m:r>
                      <a:rPr kumimoji="1" lang="en-US" altLang="zh-CN" b="0" i="1" smtClean="0">
                        <a:latin typeface="Cambria Math" panose="02040503050406030204" pitchFamily="18" charset="0"/>
                        <a:ea typeface="Cambria Math" panose="02040503050406030204" pitchFamily="18" charset="0"/>
                      </a:rPr>
                      <m:t>)</m:t>
                    </m:r>
                  </m:oMath>
                </a14:m>
                <a:r>
                  <a:rPr kumimoji="1" lang="en-US" altLang="zh-CN" dirty="0"/>
                  <a:t> , a great improvement!</a:t>
                </a:r>
              </a:p>
            </p:txBody>
          </p:sp>
        </mc:Choice>
        <mc:Fallback xmlns="">
          <p:sp>
            <p:nvSpPr>
              <p:cNvPr id="3" name="内容占位符 2">
                <a:extLst>
                  <a:ext uri="{FF2B5EF4-FFF2-40B4-BE49-F238E27FC236}">
                    <a16:creationId xmlns:a16="http://schemas.microsoft.com/office/drawing/2014/main" id="{D378CA7B-D357-A0F0-3E64-EFCA31579806}"/>
                  </a:ext>
                </a:extLst>
              </p:cNvPr>
              <p:cNvSpPr txBox="1">
                <a:spLocks noRot="1" noChangeAspect="1" noMove="1" noResize="1" noEditPoints="1" noAdjustHandles="1" noChangeArrowheads="1" noChangeShapeType="1" noTextEdit="1"/>
              </p:cNvSpPr>
              <p:nvPr/>
            </p:nvSpPr>
            <p:spPr>
              <a:xfrm>
                <a:off x="395536" y="4657700"/>
                <a:ext cx="8928992" cy="1129308"/>
              </a:xfrm>
              <a:prstGeom prst="rect">
                <a:avLst/>
              </a:prstGeom>
              <a:blipFill>
                <a:blip r:embed="rId3"/>
                <a:stretch>
                  <a:fillRect l="-71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288387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E54C1E-2B7D-DF22-076A-554039D29CDE}"/>
              </a:ext>
            </a:extLst>
          </p:cNvPr>
          <p:cNvSpPr>
            <a:spLocks noGrp="1"/>
          </p:cNvSpPr>
          <p:nvPr>
            <p:ph type="title"/>
          </p:nvPr>
        </p:nvSpPr>
        <p:spPr/>
        <p:txBody>
          <a:bodyPr/>
          <a:lstStyle/>
          <a:p>
            <a:r>
              <a:rPr kumimoji="1" lang="en-US" altLang="zh-CN" dirty="0"/>
              <a:t>Tiling is an effective way to improve HBM loads </a:t>
            </a:r>
            <a:endParaRPr kumimoji="1" lang="zh-CN" altLang="en-US" dirty="0"/>
          </a:p>
        </p:txBody>
      </p:sp>
      <p:sp>
        <p:nvSpPr>
          <p:cNvPr id="3" name="内容占位符 2">
            <a:extLst>
              <a:ext uri="{FF2B5EF4-FFF2-40B4-BE49-F238E27FC236}">
                <a16:creationId xmlns:a16="http://schemas.microsoft.com/office/drawing/2014/main" id="{4CC57CC4-FA13-82D8-D201-96D1346A75C7}"/>
              </a:ext>
            </a:extLst>
          </p:cNvPr>
          <p:cNvSpPr>
            <a:spLocks noGrp="1"/>
          </p:cNvSpPr>
          <p:nvPr>
            <p:ph idx="1"/>
          </p:nvPr>
        </p:nvSpPr>
        <p:spPr>
          <a:xfrm>
            <a:off x="457200" y="1129308"/>
            <a:ext cx="8229600" cy="1008112"/>
          </a:xfrm>
        </p:spPr>
        <p:txBody>
          <a:bodyPr/>
          <a:lstStyle/>
          <a:p>
            <a:r>
              <a:rPr kumimoji="1" lang="en-US" altLang="zh-CN" dirty="0"/>
              <a:t>Question: can we improve HBM reads w/o adding more writes? </a:t>
            </a:r>
          </a:p>
          <a:p>
            <a:pPr lvl="1"/>
            <a:r>
              <a:rPr kumimoji="1" lang="en-US" altLang="zh-CN" dirty="0"/>
              <a:t>Yes. We can compute the end matrix in a block-version </a:t>
            </a:r>
            <a:endParaRPr kumimoji="1" lang="zh-CN" altLang="en-US" dirty="0"/>
          </a:p>
        </p:txBody>
      </p:sp>
      <p:sp>
        <p:nvSpPr>
          <p:cNvPr id="4" name="灯片编号占位符 3">
            <a:extLst>
              <a:ext uri="{FF2B5EF4-FFF2-40B4-BE49-F238E27FC236}">
                <a16:creationId xmlns:a16="http://schemas.microsoft.com/office/drawing/2014/main" id="{0BE8EE8B-0AFC-839E-4EC1-443AFF93895E}"/>
              </a:ext>
            </a:extLst>
          </p:cNvPr>
          <p:cNvSpPr>
            <a:spLocks noGrp="1"/>
          </p:cNvSpPr>
          <p:nvPr>
            <p:ph type="sldNum" sz="quarter" idx="12"/>
          </p:nvPr>
        </p:nvSpPr>
        <p:spPr/>
        <p:txBody>
          <a:bodyPr/>
          <a:lstStyle/>
          <a:p>
            <a:fld id="{ADE361C3-C043-4A6E-BDCE-8DA1E7D90A3B}" type="slidenum">
              <a:rPr lang="zh-CN" altLang="en-US" smtClean="0"/>
              <a:pPr/>
              <a:t>73</a:t>
            </a:fld>
            <a:endParaRPr lang="zh-CN" altLang="en-US" dirty="0"/>
          </a:p>
        </p:txBody>
      </p:sp>
      <p:sp>
        <p:nvSpPr>
          <p:cNvPr id="5" name="内容占位符 2">
            <a:extLst>
              <a:ext uri="{FF2B5EF4-FFF2-40B4-BE49-F238E27FC236}">
                <a16:creationId xmlns:a16="http://schemas.microsoft.com/office/drawing/2014/main" id="{93B06934-4F17-A9E8-0B3A-CC715963FDCF}"/>
              </a:ext>
            </a:extLst>
          </p:cNvPr>
          <p:cNvSpPr txBox="1">
            <a:spLocks/>
          </p:cNvSpPr>
          <p:nvPr/>
        </p:nvSpPr>
        <p:spPr>
          <a:xfrm>
            <a:off x="467544" y="1993404"/>
            <a:ext cx="8229600" cy="1584176"/>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j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0..M/</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k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0..K/</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C[</a:t>
            </a:r>
            <a:r>
              <a:rPr kumimoji="1" lang="en-US" altLang="zh-CN" b="0" dirty="0" err="1">
                <a:latin typeface="Consolas" panose="020B0609020204030204" pitchFamily="49" charset="0"/>
                <a:cs typeface="Consolas" panose="020B0609020204030204" pitchFamily="49" charset="0"/>
              </a:rPr>
              <a:t>i:i</a:t>
            </a:r>
            <a:r>
              <a:rPr kumimoji="1" lang="en-US" altLang="zh-CN" b="0" dirty="0">
                <a:latin typeface="Consolas" panose="020B0609020204030204" pitchFamily="49" charset="0"/>
                <a:cs typeface="Consolas" panose="020B0609020204030204" pitchFamily="49" charset="0"/>
              </a:rPr>
              <a:t>+ B</a:t>
            </a:r>
            <a:r>
              <a:rPr kumimoji="1" lang="en-US" altLang="zh-CN" b="0" baseline="-25000" dirty="0">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j:j+B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 += A[</a:t>
            </a:r>
            <a:r>
              <a:rPr kumimoji="1" lang="en-US" altLang="zh-CN" b="0" dirty="0" err="1">
                <a:latin typeface="Consolas" panose="020B0609020204030204" pitchFamily="49" charset="0"/>
                <a:cs typeface="Consolas" panose="020B0609020204030204" pitchFamily="49" charset="0"/>
              </a:rPr>
              <a:t>i:i+B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k:k+B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 </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 B[</a:t>
            </a:r>
            <a:r>
              <a:rPr kumimoji="1" lang="en-US" altLang="zh-CN" b="0" dirty="0" err="1">
                <a:latin typeface="Consolas" panose="020B0609020204030204" pitchFamily="49" charset="0"/>
                <a:cs typeface="Consolas" panose="020B0609020204030204" pitchFamily="49" charset="0"/>
              </a:rPr>
              <a:t>k+B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j:j+B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a:t>
            </a:r>
            <a:endParaRPr kumimoji="1" lang="zh-CN" altLang="en-US" b="0" dirty="0">
              <a:latin typeface="Consolas" panose="020B0609020204030204" pitchFamily="49" charset="0"/>
              <a:cs typeface="Consolas" panose="020B0609020204030204" pitchFamily="49" charset="0"/>
            </a:endParaRPr>
          </a:p>
        </p:txBody>
      </p:sp>
      <p:sp>
        <p:nvSpPr>
          <p:cNvPr id="6" name="Rectangle 6">
            <a:extLst>
              <a:ext uri="{FF2B5EF4-FFF2-40B4-BE49-F238E27FC236}">
                <a16:creationId xmlns:a16="http://schemas.microsoft.com/office/drawing/2014/main" id="{655FE00F-3DE7-23E1-EDD8-3553B3597668}"/>
              </a:ext>
            </a:extLst>
          </p:cNvPr>
          <p:cNvSpPr>
            <a:spLocks noGrp="1" noRot="1" noMove="1" noResize="1" noEditPoints="1" noAdjustHandles="1" noChangeArrowheads="1" noChangeShapeType="1"/>
          </p:cNvSpPr>
          <p:nvPr/>
        </p:nvSpPr>
        <p:spPr>
          <a:xfrm>
            <a:off x="1825184" y="4081636"/>
            <a:ext cx="648000"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Rectangle 6">
            <a:extLst>
              <a:ext uri="{FF2B5EF4-FFF2-40B4-BE49-F238E27FC236}">
                <a16:creationId xmlns:a16="http://schemas.microsoft.com/office/drawing/2014/main" id="{70EC08ED-9358-F212-DDA4-67DA01AA5EC4}"/>
              </a:ext>
            </a:extLst>
          </p:cNvPr>
          <p:cNvSpPr>
            <a:spLocks noGrp="1" noRot="1" noMove="1" noResize="1" noEditPoints="1" noAdjustHandles="1" noChangeArrowheads="1" noChangeShapeType="1"/>
          </p:cNvSpPr>
          <p:nvPr/>
        </p:nvSpPr>
        <p:spPr>
          <a:xfrm rot="5400000">
            <a:off x="3823151" y="4326429"/>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8" name="文本框 7">
            <a:extLst>
              <a:ext uri="{FF2B5EF4-FFF2-40B4-BE49-F238E27FC236}">
                <a16:creationId xmlns:a16="http://schemas.microsoft.com/office/drawing/2014/main" id="{0E9AD4E1-2E29-03FD-58A5-885C16D1698D}"/>
              </a:ext>
            </a:extLst>
          </p:cNvPr>
          <p:cNvSpPr txBox="1"/>
          <p:nvPr/>
        </p:nvSpPr>
        <p:spPr>
          <a:xfrm>
            <a:off x="2775560" y="4380284"/>
            <a:ext cx="432048" cy="430887"/>
          </a:xfrm>
          <a:prstGeom prst="rect">
            <a:avLst/>
          </a:prstGeom>
          <a:noFill/>
        </p:spPr>
        <p:txBody>
          <a:bodyPr wrap="square">
            <a:spAutoFit/>
          </a:bodyPr>
          <a:lstStyle/>
          <a:p>
            <a:pPr algn="ctr"/>
            <a:r>
              <a:rPr lang="en-US" altLang="zh-CN" sz="2200" b="1" dirty="0"/>
              <a:t>X</a:t>
            </a:r>
            <a:endParaRPr lang="zh-CN" altLang="en-US" sz="2200" b="1" dirty="0"/>
          </a:p>
        </p:txBody>
      </p:sp>
      <p:grpSp>
        <p:nvGrpSpPr>
          <p:cNvPr id="9" name="组合 8">
            <a:extLst>
              <a:ext uri="{FF2B5EF4-FFF2-40B4-BE49-F238E27FC236}">
                <a16:creationId xmlns:a16="http://schemas.microsoft.com/office/drawing/2014/main" id="{DA5B3EEB-8867-C7E2-0297-9D463DE8F30D}"/>
              </a:ext>
            </a:extLst>
          </p:cNvPr>
          <p:cNvGrpSpPr/>
          <p:nvPr/>
        </p:nvGrpSpPr>
        <p:grpSpPr>
          <a:xfrm>
            <a:off x="5940152" y="4081636"/>
            <a:ext cx="1155888" cy="1155696"/>
            <a:chOff x="7088520" y="3429996"/>
            <a:chExt cx="1155888" cy="1155696"/>
          </a:xfrm>
        </p:grpSpPr>
        <p:sp>
          <p:nvSpPr>
            <p:cNvPr id="11" name="Rectangle 6">
              <a:extLst>
                <a:ext uri="{FF2B5EF4-FFF2-40B4-BE49-F238E27FC236}">
                  <a16:creationId xmlns:a16="http://schemas.microsoft.com/office/drawing/2014/main" id="{6DE3F253-B3B3-6104-75B1-0196ED26C9C1}"/>
                </a:ext>
              </a:extLst>
            </p:cNvPr>
            <p:cNvSpPr/>
            <p:nvPr/>
          </p:nvSpPr>
          <p:spPr>
            <a:xfrm>
              <a:off x="7376744"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33B3A33F-EB65-EF4B-6D67-B30C3A37BA92}"/>
                </a:ext>
              </a:extLst>
            </p:cNvPr>
            <p:cNvSpPr/>
            <p:nvPr/>
          </p:nvSpPr>
          <p:spPr>
            <a:xfrm>
              <a:off x="7664776"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3F0EBE8A-CEC6-80FF-9D54-39833D64256F}"/>
                </a:ext>
              </a:extLst>
            </p:cNvPr>
            <p:cNvSpPr/>
            <p:nvPr/>
          </p:nvSpPr>
          <p:spPr>
            <a:xfrm>
              <a:off x="7952808" y="3430784"/>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1F579B24-FC0D-8D4C-18EA-BDBEA0D0CDD9}"/>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BE506F49-3136-B855-4B94-70CF0C13F8B5}"/>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4C784AA7-BDFC-3F1D-68AD-75643969E3C9}"/>
                </a:ext>
              </a:extLst>
            </p:cNvPr>
            <p:cNvSpPr/>
            <p:nvPr/>
          </p:nvSpPr>
          <p:spPr>
            <a:xfrm>
              <a:off x="7664776"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7B78F175-9F22-2495-B835-20B1D906741B}"/>
                </a:ext>
              </a:extLst>
            </p:cNvPr>
            <p:cNvSpPr/>
            <p:nvPr/>
          </p:nvSpPr>
          <p:spPr>
            <a:xfrm>
              <a:off x="7952808"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37580054-098D-0906-FA67-E12F810BCF78}"/>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D9C4B111-DBA3-0C2B-9FD8-D30E630C05CA}"/>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0E872B79-5F29-95C7-87C5-1780E8C817A0}"/>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A6B3BC3A-B817-A75F-2404-5642D859B0FA}"/>
                </a:ext>
              </a:extLst>
            </p:cNvPr>
            <p:cNvSpPr/>
            <p:nvPr/>
          </p:nvSpPr>
          <p:spPr>
            <a:xfrm>
              <a:off x="7952808"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Rectangle 6">
              <a:extLst>
                <a:ext uri="{FF2B5EF4-FFF2-40B4-BE49-F238E27FC236}">
                  <a16:creationId xmlns:a16="http://schemas.microsoft.com/office/drawing/2014/main" id="{AD9535ED-B791-8049-AC06-70B4B5133ACA}"/>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Rectangle 6">
              <a:extLst>
                <a:ext uri="{FF2B5EF4-FFF2-40B4-BE49-F238E27FC236}">
                  <a16:creationId xmlns:a16="http://schemas.microsoft.com/office/drawing/2014/main" id="{D247EA5F-9C8C-EB57-229C-30F40D1BC953}"/>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Rectangle 6">
              <a:extLst>
                <a:ext uri="{FF2B5EF4-FFF2-40B4-BE49-F238E27FC236}">
                  <a16:creationId xmlns:a16="http://schemas.microsoft.com/office/drawing/2014/main" id="{BB143693-6BCE-75FC-9C2B-B433BD9360B0}"/>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Rectangle 6">
              <a:extLst>
                <a:ext uri="{FF2B5EF4-FFF2-40B4-BE49-F238E27FC236}">
                  <a16:creationId xmlns:a16="http://schemas.microsoft.com/office/drawing/2014/main" id="{749B4D01-9DD7-7D9B-68E5-BFE1B44F2E6F}"/>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0" name="Rectangle 6">
              <a:extLst>
                <a:ext uri="{FF2B5EF4-FFF2-40B4-BE49-F238E27FC236}">
                  <a16:creationId xmlns:a16="http://schemas.microsoft.com/office/drawing/2014/main" id="{7A330ED1-BA42-CCA0-D6FF-B9AE238F5016}"/>
                </a:ext>
              </a:extLst>
            </p:cNvPr>
            <p:cNvSpPr/>
            <p:nvPr/>
          </p:nvSpPr>
          <p:spPr>
            <a:xfrm>
              <a:off x="7088520" y="3429996"/>
              <a:ext cx="1152128" cy="1152128"/>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26" name="文本框 25">
            <a:extLst>
              <a:ext uri="{FF2B5EF4-FFF2-40B4-BE49-F238E27FC236}">
                <a16:creationId xmlns:a16="http://schemas.microsoft.com/office/drawing/2014/main" id="{2661E1D6-E7A5-BFCA-C025-E4876545A77E}"/>
              </a:ext>
            </a:extLst>
          </p:cNvPr>
          <p:cNvSpPr txBox="1"/>
          <p:nvPr/>
        </p:nvSpPr>
        <p:spPr>
          <a:xfrm>
            <a:off x="5151824" y="4369668"/>
            <a:ext cx="432048" cy="430887"/>
          </a:xfrm>
          <a:prstGeom prst="rect">
            <a:avLst/>
          </a:prstGeom>
          <a:noFill/>
        </p:spPr>
        <p:txBody>
          <a:bodyPr wrap="square">
            <a:spAutoFit/>
          </a:bodyPr>
          <a:lstStyle/>
          <a:p>
            <a:pPr algn="ctr"/>
            <a:r>
              <a:rPr lang="en-US" altLang="zh-CN" sz="2200" b="1" dirty="0"/>
              <a:t>=</a:t>
            </a:r>
            <a:endParaRPr lang="zh-CN" altLang="en-US" sz="2200" b="1" dirty="0"/>
          </a:p>
        </p:txBody>
      </p:sp>
      <p:sp>
        <p:nvSpPr>
          <p:cNvPr id="27" name="Rectangle 6">
            <a:extLst>
              <a:ext uri="{FF2B5EF4-FFF2-40B4-BE49-F238E27FC236}">
                <a16:creationId xmlns:a16="http://schemas.microsoft.com/office/drawing/2014/main" id="{7F31116E-4B76-B670-8FD5-89E0AA0E8323}"/>
              </a:ext>
            </a:extLst>
          </p:cNvPr>
          <p:cNvSpPr>
            <a:spLocks/>
          </p:cNvSpPr>
          <p:nvPr/>
        </p:nvSpPr>
        <p:spPr>
          <a:xfrm flipV="1">
            <a:off x="1829536" y="4081635"/>
            <a:ext cx="212264" cy="432048"/>
          </a:xfrm>
          <a:prstGeom prst="rect">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9" name="Rectangle 6">
            <a:extLst>
              <a:ext uri="{FF2B5EF4-FFF2-40B4-BE49-F238E27FC236}">
                <a16:creationId xmlns:a16="http://schemas.microsoft.com/office/drawing/2014/main" id="{C1815BEA-B7BA-CB6D-A389-628ADC9A8BE0}"/>
              </a:ext>
            </a:extLst>
          </p:cNvPr>
          <p:cNvSpPr>
            <a:spLocks/>
          </p:cNvSpPr>
          <p:nvPr/>
        </p:nvSpPr>
        <p:spPr>
          <a:xfrm rot="16200000" flipV="1">
            <a:off x="3672480" y="4477100"/>
            <a:ext cx="214863" cy="432048"/>
          </a:xfrm>
          <a:prstGeom prst="rect">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0" name="文本框 29">
            <a:extLst>
              <a:ext uri="{FF2B5EF4-FFF2-40B4-BE49-F238E27FC236}">
                <a16:creationId xmlns:a16="http://schemas.microsoft.com/office/drawing/2014/main" id="{06C3B409-B9D5-D344-4572-371BCBE291CD}"/>
              </a:ext>
            </a:extLst>
          </p:cNvPr>
          <p:cNvSpPr txBox="1"/>
          <p:nvPr/>
        </p:nvSpPr>
        <p:spPr>
          <a:xfrm>
            <a:off x="1403648" y="408240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B</a:t>
            </a:r>
            <a:r>
              <a:rPr lang="en-US" altLang="zh-CN" i="1" baseline="-25000" dirty="0">
                <a:solidFill>
                  <a:schemeClr val="tx1"/>
                </a:solidFill>
                <a:latin typeface="Lato" panose="020F0502020204030203" pitchFamily="34" charset="0"/>
                <a:cs typeface="Arial" panose="020B0604020202020204" pitchFamily="34" charset="0"/>
              </a:rPr>
              <a:t>N</a:t>
            </a:r>
            <a:endParaRPr lang="zh-CN" altLang="en-US" baseline="-25000" dirty="0"/>
          </a:p>
        </p:txBody>
      </p:sp>
      <p:sp>
        <p:nvSpPr>
          <p:cNvPr id="31" name="文本框 30">
            <a:extLst>
              <a:ext uri="{FF2B5EF4-FFF2-40B4-BE49-F238E27FC236}">
                <a16:creationId xmlns:a16="http://schemas.microsoft.com/office/drawing/2014/main" id="{DEB02906-56CA-19C6-F110-6C3C0B9F9D80}"/>
              </a:ext>
            </a:extLst>
          </p:cNvPr>
          <p:cNvSpPr txBox="1"/>
          <p:nvPr/>
        </p:nvSpPr>
        <p:spPr>
          <a:xfrm>
            <a:off x="1763688" y="365040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B</a:t>
            </a:r>
            <a:r>
              <a:rPr lang="en-US" altLang="zh-CN" i="1" baseline="-25000" dirty="0">
                <a:solidFill>
                  <a:schemeClr val="tx1"/>
                </a:solidFill>
                <a:latin typeface="Lato" panose="020F0502020204030203" pitchFamily="34" charset="0"/>
                <a:cs typeface="Arial" panose="020B0604020202020204" pitchFamily="34" charset="0"/>
              </a:rPr>
              <a:t>K</a:t>
            </a:r>
            <a:endParaRPr lang="zh-CN" altLang="en-US" baseline="-25000" dirty="0"/>
          </a:p>
        </p:txBody>
      </p:sp>
      <p:sp>
        <p:nvSpPr>
          <p:cNvPr id="32" name="文本框 31">
            <a:extLst>
              <a:ext uri="{FF2B5EF4-FFF2-40B4-BE49-F238E27FC236}">
                <a16:creationId xmlns:a16="http://schemas.microsoft.com/office/drawing/2014/main" id="{5D448461-65B1-C659-B1AC-5FB112AD389D}"/>
              </a:ext>
            </a:extLst>
          </p:cNvPr>
          <p:cNvSpPr txBox="1"/>
          <p:nvPr/>
        </p:nvSpPr>
        <p:spPr>
          <a:xfrm>
            <a:off x="3203848" y="4513684"/>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B</a:t>
            </a:r>
            <a:r>
              <a:rPr lang="en-US" altLang="zh-CN" i="1" baseline="-25000" dirty="0">
                <a:solidFill>
                  <a:schemeClr val="tx1"/>
                </a:solidFill>
                <a:latin typeface="Lato" panose="020F0502020204030203" pitchFamily="34" charset="0"/>
                <a:cs typeface="Arial" panose="020B0604020202020204" pitchFamily="34" charset="0"/>
              </a:rPr>
              <a:t>K</a:t>
            </a:r>
            <a:endParaRPr lang="zh-CN" altLang="en-US" baseline="-25000" dirty="0"/>
          </a:p>
        </p:txBody>
      </p:sp>
      <p:sp>
        <p:nvSpPr>
          <p:cNvPr id="33" name="文本框 32">
            <a:extLst>
              <a:ext uri="{FF2B5EF4-FFF2-40B4-BE49-F238E27FC236}">
                <a16:creationId xmlns:a16="http://schemas.microsoft.com/office/drawing/2014/main" id="{257B6243-089E-0D39-4878-FF8B4C690F8F}"/>
              </a:ext>
            </a:extLst>
          </p:cNvPr>
          <p:cNvSpPr txBox="1"/>
          <p:nvPr/>
        </p:nvSpPr>
        <p:spPr>
          <a:xfrm>
            <a:off x="3563888" y="421636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B</a:t>
            </a:r>
            <a:r>
              <a:rPr lang="en-US" altLang="zh-CN" i="1" baseline="-25000" dirty="0">
                <a:solidFill>
                  <a:schemeClr val="tx1"/>
                </a:solidFill>
                <a:latin typeface="Lato" panose="020F0502020204030203" pitchFamily="34" charset="0"/>
                <a:cs typeface="Arial" panose="020B0604020202020204" pitchFamily="34" charset="0"/>
              </a:rPr>
              <a:t>M</a:t>
            </a:r>
            <a:endParaRPr lang="zh-CN" altLang="en-US" baseline="-25000" dirty="0"/>
          </a:p>
        </p:txBody>
      </p:sp>
      <p:sp>
        <p:nvSpPr>
          <p:cNvPr id="34" name="Rectangle 6">
            <a:extLst>
              <a:ext uri="{FF2B5EF4-FFF2-40B4-BE49-F238E27FC236}">
                <a16:creationId xmlns:a16="http://schemas.microsoft.com/office/drawing/2014/main" id="{0CC518B3-09BD-9807-5B2A-432F635AA0ED}"/>
              </a:ext>
            </a:extLst>
          </p:cNvPr>
          <p:cNvSpPr>
            <a:spLocks/>
          </p:cNvSpPr>
          <p:nvPr/>
        </p:nvSpPr>
        <p:spPr>
          <a:xfrm rot="16200000" flipV="1">
            <a:off x="5940176" y="4081612"/>
            <a:ext cx="432000" cy="432048"/>
          </a:xfrm>
          <a:prstGeom prst="rect">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5" name="文本框 34">
            <a:extLst>
              <a:ext uri="{FF2B5EF4-FFF2-40B4-BE49-F238E27FC236}">
                <a16:creationId xmlns:a16="http://schemas.microsoft.com/office/drawing/2014/main" id="{71546D3D-2BDC-9EF0-B2CA-1A33430A3812}"/>
              </a:ext>
            </a:extLst>
          </p:cNvPr>
          <p:cNvSpPr txBox="1"/>
          <p:nvPr/>
        </p:nvSpPr>
        <p:spPr>
          <a:xfrm>
            <a:off x="5940000" y="365040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B</a:t>
            </a:r>
            <a:r>
              <a:rPr lang="en-US" altLang="zh-CN" i="1" baseline="-25000" dirty="0">
                <a:solidFill>
                  <a:schemeClr val="tx1"/>
                </a:solidFill>
                <a:latin typeface="Lato" panose="020F0502020204030203" pitchFamily="34" charset="0"/>
                <a:cs typeface="Arial" panose="020B0604020202020204" pitchFamily="34" charset="0"/>
              </a:rPr>
              <a:t>M</a:t>
            </a:r>
            <a:endParaRPr lang="zh-CN" altLang="en-US" baseline="-25000" dirty="0"/>
          </a:p>
        </p:txBody>
      </p:sp>
      <p:sp>
        <p:nvSpPr>
          <p:cNvPr id="36" name="文本框 35">
            <a:extLst>
              <a:ext uri="{FF2B5EF4-FFF2-40B4-BE49-F238E27FC236}">
                <a16:creationId xmlns:a16="http://schemas.microsoft.com/office/drawing/2014/main" id="{528E65E8-7361-F535-A97E-79DBAFCCC155}"/>
              </a:ext>
            </a:extLst>
          </p:cNvPr>
          <p:cNvSpPr txBox="1"/>
          <p:nvPr/>
        </p:nvSpPr>
        <p:spPr>
          <a:xfrm>
            <a:off x="5508104" y="408240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B</a:t>
            </a:r>
            <a:r>
              <a:rPr lang="en-US" altLang="zh-CN" i="1" baseline="-25000" dirty="0">
                <a:solidFill>
                  <a:schemeClr val="tx1"/>
                </a:solidFill>
                <a:latin typeface="Lato" panose="020F0502020204030203" pitchFamily="34" charset="0"/>
                <a:cs typeface="Arial" panose="020B0604020202020204" pitchFamily="34" charset="0"/>
              </a:rPr>
              <a:t>N</a:t>
            </a:r>
            <a:endParaRPr lang="zh-CN" altLang="en-US" baseline="-25000" dirty="0"/>
          </a:p>
        </p:txBody>
      </p:sp>
      <p:sp>
        <p:nvSpPr>
          <p:cNvPr id="28" name="矩形 27">
            <a:extLst>
              <a:ext uri="{FF2B5EF4-FFF2-40B4-BE49-F238E27FC236}">
                <a16:creationId xmlns:a16="http://schemas.microsoft.com/office/drawing/2014/main" id="{22B4F7AB-1EF5-2E1F-2797-319B64444A21}"/>
              </a:ext>
            </a:extLst>
          </p:cNvPr>
          <p:cNvSpPr/>
          <p:nvPr/>
        </p:nvSpPr>
        <p:spPr>
          <a:xfrm>
            <a:off x="1825184" y="4081635"/>
            <a:ext cx="648000" cy="432001"/>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矩形 36">
            <a:extLst>
              <a:ext uri="{FF2B5EF4-FFF2-40B4-BE49-F238E27FC236}">
                <a16:creationId xmlns:a16="http://schemas.microsoft.com/office/drawing/2014/main" id="{ECD14328-2F40-EC99-3A12-E4917A5B9316}"/>
              </a:ext>
            </a:extLst>
          </p:cNvPr>
          <p:cNvSpPr/>
          <p:nvPr/>
        </p:nvSpPr>
        <p:spPr>
          <a:xfrm>
            <a:off x="3563886" y="4585112"/>
            <a:ext cx="428482" cy="6478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6835483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98272-E60C-131E-908F-7515F124593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51D7290-78F8-9E79-9DFC-D1A06C99B48B}"/>
              </a:ext>
            </a:extLst>
          </p:cNvPr>
          <p:cNvSpPr>
            <a:spLocks noGrp="1"/>
          </p:cNvSpPr>
          <p:nvPr>
            <p:ph type="title"/>
          </p:nvPr>
        </p:nvSpPr>
        <p:spPr/>
        <p:txBody>
          <a:bodyPr/>
          <a:lstStyle/>
          <a:p>
            <a:r>
              <a:rPr kumimoji="1" lang="en-US" altLang="zh-CN" dirty="0"/>
              <a:t>Ways to improve the computation intensity </a:t>
            </a:r>
            <a:endParaRPr kumimoji="1" lang="zh-CN" altLang="en-US" dirty="0"/>
          </a:p>
        </p:txBody>
      </p:sp>
      <p:sp>
        <p:nvSpPr>
          <p:cNvPr id="4" name="灯片编号占位符 3">
            <a:extLst>
              <a:ext uri="{FF2B5EF4-FFF2-40B4-BE49-F238E27FC236}">
                <a16:creationId xmlns:a16="http://schemas.microsoft.com/office/drawing/2014/main" id="{9D54F4C6-59A6-41BB-B021-2ABAF5CD4625}"/>
              </a:ext>
            </a:extLst>
          </p:cNvPr>
          <p:cNvSpPr>
            <a:spLocks noGrp="1"/>
          </p:cNvSpPr>
          <p:nvPr>
            <p:ph type="sldNum" sz="quarter" idx="12"/>
          </p:nvPr>
        </p:nvSpPr>
        <p:spPr/>
        <p:txBody>
          <a:bodyPr/>
          <a:lstStyle/>
          <a:p>
            <a:fld id="{ADE361C3-C043-4A6E-BDCE-8DA1E7D90A3B}" type="slidenum">
              <a:rPr lang="zh-CN" altLang="en-US" smtClean="0"/>
              <a:t>74</a:t>
            </a:fld>
            <a:endParaRPr lang="zh-CN" altLang="en-US"/>
          </a:p>
        </p:txBody>
      </p:sp>
      <p:cxnSp>
        <p:nvCxnSpPr>
          <p:cNvPr id="6" name="直线箭头连接符 5">
            <a:extLst>
              <a:ext uri="{FF2B5EF4-FFF2-40B4-BE49-F238E27FC236}">
                <a16:creationId xmlns:a16="http://schemas.microsoft.com/office/drawing/2014/main" id="{17A48D25-EB31-3CFC-9E9B-41D3177EA56A}"/>
              </a:ext>
            </a:extLst>
          </p:cNvPr>
          <p:cNvCxnSpPr/>
          <p:nvPr/>
        </p:nvCxnSpPr>
        <p:spPr>
          <a:xfrm flipV="1">
            <a:off x="4427984" y="1705372"/>
            <a:ext cx="0" cy="1584176"/>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 name="直线箭头连接符 6">
            <a:extLst>
              <a:ext uri="{FF2B5EF4-FFF2-40B4-BE49-F238E27FC236}">
                <a16:creationId xmlns:a16="http://schemas.microsoft.com/office/drawing/2014/main" id="{7A0285EB-849D-04BB-7AE1-2945D9687E59}"/>
              </a:ext>
            </a:extLst>
          </p:cNvPr>
          <p:cNvCxnSpPr>
            <a:cxnSpLocks/>
          </p:cNvCxnSpPr>
          <p:nvPr/>
        </p:nvCxnSpPr>
        <p:spPr>
          <a:xfrm flipH="1">
            <a:off x="2763416" y="3289548"/>
            <a:ext cx="1664568" cy="783704"/>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 name="直线箭头连接符 8">
            <a:extLst>
              <a:ext uri="{FF2B5EF4-FFF2-40B4-BE49-F238E27FC236}">
                <a16:creationId xmlns:a16="http://schemas.microsoft.com/office/drawing/2014/main" id="{09A4065B-B21C-F386-7661-65CF2C3122FD}"/>
              </a:ext>
            </a:extLst>
          </p:cNvPr>
          <p:cNvCxnSpPr>
            <a:cxnSpLocks/>
          </p:cNvCxnSpPr>
          <p:nvPr/>
        </p:nvCxnSpPr>
        <p:spPr>
          <a:xfrm>
            <a:off x="4427984" y="3289548"/>
            <a:ext cx="2016224" cy="0"/>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BF2BB7D8-12CD-C608-C398-43DB621AE727}"/>
              </a:ext>
            </a:extLst>
          </p:cNvPr>
          <p:cNvSpPr/>
          <p:nvPr/>
        </p:nvSpPr>
        <p:spPr>
          <a:xfrm>
            <a:off x="3275856" y="1232674"/>
            <a:ext cx="2852063" cy="369332"/>
          </a:xfrm>
          <a:prstGeom prst="rect">
            <a:avLst/>
          </a:prstGeom>
        </p:spPr>
        <p:txBody>
          <a:bodyPr wrap="none">
            <a:spAutoFit/>
          </a:bodyPr>
          <a:lstStyle/>
          <a:p>
            <a:r>
              <a:rPr kumimoji="1" lang="en-US" altLang="zh-CN" b="1" dirty="0">
                <a:solidFill>
                  <a:schemeClr val="bg1">
                    <a:lumMod val="65000"/>
                  </a:schemeClr>
                </a:solidFill>
              </a:rPr>
              <a:t>Single device capability </a:t>
            </a:r>
          </a:p>
        </p:txBody>
      </p:sp>
      <p:sp>
        <p:nvSpPr>
          <p:cNvPr id="13" name="矩形 12">
            <a:extLst>
              <a:ext uri="{FF2B5EF4-FFF2-40B4-BE49-F238E27FC236}">
                <a16:creationId xmlns:a16="http://schemas.microsoft.com/office/drawing/2014/main" id="{6B82356C-1864-E114-570A-416B13856AD7}"/>
              </a:ext>
            </a:extLst>
          </p:cNvPr>
          <p:cNvSpPr/>
          <p:nvPr/>
        </p:nvSpPr>
        <p:spPr>
          <a:xfrm>
            <a:off x="4139719" y="3590823"/>
            <a:ext cx="4826962" cy="369332"/>
          </a:xfrm>
          <a:prstGeom prst="rect">
            <a:avLst/>
          </a:prstGeom>
        </p:spPr>
        <p:txBody>
          <a:bodyPr wrap="none">
            <a:spAutoFit/>
          </a:bodyPr>
          <a:lstStyle/>
          <a:p>
            <a:r>
              <a:rPr kumimoji="1" lang="en-US" altLang="zh-CN" b="1" dirty="0"/>
              <a:t>System methods to fully utilize the device </a:t>
            </a:r>
          </a:p>
        </p:txBody>
      </p:sp>
      <p:sp>
        <p:nvSpPr>
          <p:cNvPr id="14" name="矩形 13">
            <a:extLst>
              <a:ext uri="{FF2B5EF4-FFF2-40B4-BE49-F238E27FC236}">
                <a16:creationId xmlns:a16="http://schemas.microsoft.com/office/drawing/2014/main" id="{549124D9-A5B1-F684-DCFB-A73316B5E3D1}"/>
              </a:ext>
            </a:extLst>
          </p:cNvPr>
          <p:cNvSpPr/>
          <p:nvPr/>
        </p:nvSpPr>
        <p:spPr>
          <a:xfrm>
            <a:off x="716477" y="4297660"/>
            <a:ext cx="6442789" cy="369332"/>
          </a:xfrm>
          <a:prstGeom prst="rect">
            <a:avLst/>
          </a:prstGeom>
        </p:spPr>
        <p:txBody>
          <a:bodyPr wrap="none">
            <a:spAutoFit/>
          </a:bodyPr>
          <a:lstStyle/>
          <a:p>
            <a:r>
              <a:rPr kumimoji="1" lang="en-US" altLang="zh-CN" b="1" dirty="0"/>
              <a:t>System methods to do computation on multiple devices  </a:t>
            </a:r>
          </a:p>
        </p:txBody>
      </p:sp>
      <p:sp>
        <p:nvSpPr>
          <p:cNvPr id="3" name="椭圆 2">
            <a:extLst>
              <a:ext uri="{FF2B5EF4-FFF2-40B4-BE49-F238E27FC236}">
                <a16:creationId xmlns:a16="http://schemas.microsoft.com/office/drawing/2014/main" id="{3C8F32C2-C452-E1A8-1915-FCD255303D86}"/>
              </a:ext>
            </a:extLst>
          </p:cNvPr>
          <p:cNvSpPr/>
          <p:nvPr/>
        </p:nvSpPr>
        <p:spPr>
          <a:xfrm>
            <a:off x="558023" y="4090474"/>
            <a:ext cx="6442789" cy="783704"/>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5515366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01597-B3C6-97F2-339C-2ECAA44F32F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5E14E1F-3765-90A5-82E8-4CC35FD9EC1E}"/>
              </a:ext>
            </a:extLst>
          </p:cNvPr>
          <p:cNvSpPr>
            <a:spLocks noGrp="1"/>
          </p:cNvSpPr>
          <p:nvPr>
            <p:ph type="title"/>
          </p:nvPr>
        </p:nvSpPr>
        <p:spPr>
          <a:xfrm>
            <a:off x="328246" y="111636"/>
            <a:ext cx="8229600" cy="900442"/>
          </a:xfrm>
        </p:spPr>
        <p:txBody>
          <a:bodyPr>
            <a:normAutofit/>
          </a:bodyPr>
          <a:lstStyle/>
          <a:p>
            <a:r>
              <a:rPr kumimoji="1" lang="en-US" altLang="zh-CN" sz="2000" dirty="0"/>
              <a:t>What do we learn? Analyze the desired properties, and achieve them with general/specific techniques </a:t>
            </a:r>
            <a:endParaRPr kumimoji="1" lang="zh-CN" altLang="en-US" sz="2000" dirty="0"/>
          </a:p>
        </p:txBody>
      </p:sp>
      <p:sp>
        <p:nvSpPr>
          <p:cNvPr id="3" name="内容占位符 2">
            <a:extLst>
              <a:ext uri="{FF2B5EF4-FFF2-40B4-BE49-F238E27FC236}">
                <a16:creationId xmlns:a16="http://schemas.microsoft.com/office/drawing/2014/main" id="{54D49DE4-390B-8DDD-F741-AF94D0B5F02A}"/>
              </a:ext>
            </a:extLst>
          </p:cNvPr>
          <p:cNvSpPr>
            <a:spLocks noGrp="1"/>
          </p:cNvSpPr>
          <p:nvPr>
            <p:ph idx="1"/>
          </p:nvPr>
        </p:nvSpPr>
        <p:spPr>
          <a:xfrm>
            <a:off x="339969" y="989004"/>
            <a:ext cx="8229600" cy="4585692"/>
          </a:xfrm>
        </p:spPr>
        <p:txBody>
          <a:bodyPr>
            <a:normAutofit fontScale="92500" lnSpcReduction="20000"/>
          </a:bodyPr>
          <a:lstStyle/>
          <a:p>
            <a:r>
              <a:rPr kumimoji="1" lang="en-US" altLang="zh-CN" sz="1500" dirty="0">
                <a:solidFill>
                  <a:schemeClr val="bg1">
                    <a:lumMod val="85000"/>
                  </a:schemeClr>
                </a:solidFill>
              </a:rPr>
              <a:t>1. Consistency // ~= Correctness , and availability (~= usability) </a:t>
            </a:r>
          </a:p>
          <a:p>
            <a:pPr lvl="1"/>
            <a:r>
              <a:rPr lang="en" altLang="zh-CN" sz="1500" i="0" u="none" strike="sngStrike" dirty="0">
                <a:solidFill>
                  <a:schemeClr val="bg1">
                    <a:lumMod val="85000"/>
                  </a:schemeClr>
                </a:solidFill>
                <a:effectLst/>
                <a:latin typeface="Lato Extended"/>
              </a:rPr>
              <a:t>Many lectures before …</a:t>
            </a:r>
            <a:r>
              <a:rPr lang="zh-CN" altLang="en-US" sz="1500" i="0" u="none" strike="sngStrike" dirty="0">
                <a:solidFill>
                  <a:schemeClr val="bg1">
                    <a:lumMod val="85000"/>
                  </a:schemeClr>
                </a:solidFill>
                <a:effectLst/>
                <a:latin typeface="Lato Extended"/>
              </a:rPr>
              <a:t> （</a:t>
            </a:r>
            <a:r>
              <a:rPr lang="en-US" altLang="zh-CN" sz="1500" i="0" u="none" strike="sngStrike" dirty="0">
                <a:solidFill>
                  <a:schemeClr val="bg1">
                    <a:lumMod val="85000"/>
                  </a:schemeClr>
                </a:solidFill>
                <a:effectLst/>
                <a:latin typeface="Lato Extended"/>
              </a:rPr>
              <a:t>from the midterm) </a:t>
            </a:r>
            <a:endParaRPr lang="en" altLang="zh-CN" sz="1500" i="0" u="none" strike="sngStrike" dirty="0">
              <a:solidFill>
                <a:schemeClr val="bg1">
                  <a:lumMod val="85000"/>
                </a:schemeClr>
              </a:solidFill>
              <a:effectLst/>
              <a:latin typeface="Lato Extended"/>
            </a:endParaRPr>
          </a:p>
          <a:p>
            <a:pPr lvl="1"/>
            <a:r>
              <a:rPr lang="en" altLang="zh-CN" sz="1500" i="0" u="none" strike="noStrike" dirty="0">
                <a:solidFill>
                  <a:schemeClr val="bg1">
                    <a:lumMod val="85000"/>
                  </a:schemeClr>
                </a:solidFill>
                <a:effectLst/>
                <a:latin typeface="Lato Extended"/>
              </a:rPr>
              <a:t>Raft (Lab3 + </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CSE-15-</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Paxos</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-Raft-</a:t>
            </a:r>
            <a:r>
              <a:rPr lang="en" altLang="zh-CN" sz="1500" b="1" i="0" u="none" strike="sng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Review</a:t>
            </a:r>
            <a:r>
              <a:rPr lang="en" altLang="zh-CN" sz="1500" b="1" i="0" u="none" strike="noStrike" dirty="0">
                <a:solidFill>
                  <a:schemeClr val="bg1">
                    <a:lumMod val="85000"/>
                  </a:schemeClr>
                </a:solidFill>
                <a:effectLst/>
                <a:latin typeface="Lato Extended"/>
                <a:hlinkClick r:id="rId3" tooltip="CSE-15-Paxos-Raft-Review.pptx">
                  <a:extLst>
                    <a:ext uri="{A12FA001-AC4F-418D-AE19-62706E023703}">
                      <ahyp:hlinkClr xmlns:ahyp="http://schemas.microsoft.com/office/drawing/2018/hyperlinkcolor" val="tx"/>
                    </a:ext>
                  </a:extLst>
                </a:hlinkClick>
              </a:rPr>
              <a:t>.pptx</a:t>
            </a:r>
            <a:r>
              <a:rPr lang="en" altLang="zh-CN" sz="1500" i="0" u="none" strike="noStrike" dirty="0">
                <a:solidFill>
                  <a:schemeClr val="bg1">
                    <a:lumMod val="85000"/>
                  </a:schemeClr>
                </a:solidFill>
                <a:effectLst/>
                <a:latin typeface="Lato Extended"/>
              </a:rPr>
              <a:t>) </a:t>
            </a:r>
          </a:p>
          <a:p>
            <a:r>
              <a:rPr lang="en" altLang="zh-CN" sz="1500" dirty="0">
                <a:solidFill>
                  <a:schemeClr val="bg1">
                    <a:lumMod val="85000"/>
                  </a:schemeClr>
                </a:solidFill>
                <a:latin typeface="Lato Extended"/>
              </a:rPr>
              <a:t>2. Case study: networking </a:t>
            </a:r>
          </a:p>
          <a:p>
            <a:pPr lvl="1"/>
            <a:r>
              <a:rPr lang="en" altLang="zh-CN" sz="1500" dirty="0">
                <a:solidFill>
                  <a:schemeClr val="bg1">
                    <a:lumMod val="85000"/>
                  </a:schemeClr>
                </a:solidFill>
                <a:latin typeface="Lato Extended"/>
              </a:rPr>
              <a:t>The link layer </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4" tooltip="CSE-16 network-link.pptx">
                  <a:extLst>
                    <a:ext uri="{A12FA001-AC4F-418D-AE19-62706E023703}">
                      <ahyp:hlinkClr xmlns:ahyp="http://schemas.microsoft.com/office/drawing/2018/hyperlinkcolor" val="tx"/>
                    </a:ext>
                  </a:extLst>
                </a:hlinkClick>
              </a:rPr>
              <a:t>CSE-16 network-link.pptx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The network layer (</a:t>
            </a:r>
            <a:r>
              <a:rPr lang="en" altLang="zh-CN" sz="1500" b="1" i="0" u="none" strike="noStrike" dirty="0">
                <a:solidFill>
                  <a:schemeClr val="bg1">
                    <a:lumMod val="85000"/>
                  </a:schemeClr>
                </a:solidFill>
                <a:effectLst/>
                <a:latin typeface="Lato Extended"/>
                <a:hlinkClick r:id="rId5" tooltip="CSE-17 network-ip.pptx">
                  <a:extLst>
                    <a:ext uri="{A12FA001-AC4F-418D-AE19-62706E023703}">
                      <ahyp:hlinkClr xmlns:ahyp="http://schemas.microsoft.com/office/drawing/2018/hyperlinkcolor" val="tx"/>
                    </a:ext>
                  </a:extLst>
                </a:hlinkClick>
              </a:rPr>
              <a:t>CSE-17 network-ip.pptx</a:t>
            </a:r>
            <a:r>
              <a:rPr lang="en-US" altLang="zh-CN" sz="1500" b="1" i="0" u="none" strike="noStrike" dirty="0">
                <a:solidFill>
                  <a:schemeClr val="bg1">
                    <a:lumMod val="85000"/>
                  </a:schemeClr>
                </a:solidFill>
                <a:effectLst/>
                <a:latin typeface="Lato Extended"/>
              </a:rPr>
              <a:t>)</a:t>
            </a:r>
          </a:p>
          <a:p>
            <a:pPr lvl="1"/>
            <a:r>
              <a:rPr lang="en-US" altLang="zh-CN" sz="1500" dirty="0">
                <a:solidFill>
                  <a:schemeClr val="bg1">
                    <a:lumMod val="85000"/>
                  </a:schemeClr>
                </a:solidFill>
                <a:latin typeface="Lato Extended"/>
              </a:rPr>
              <a:t>The end-to-end layer (</a:t>
            </a:r>
            <a:r>
              <a:rPr lang="en" altLang="zh-CN" sz="1500" b="1" i="0" u="none" strike="noStrike" dirty="0">
                <a:solidFill>
                  <a:schemeClr val="bg1">
                    <a:lumMod val="85000"/>
                  </a:schemeClr>
                </a:solidFill>
                <a:effectLst/>
                <a:latin typeface="Lato Extended"/>
                <a:hlinkClick r:id="rId6" tooltip="CSE-19 network-end2end.pptx">
                  <a:extLst>
                    <a:ext uri="{A12FA001-AC4F-418D-AE19-62706E023703}">
                      <ahyp:hlinkClr xmlns:ahyp="http://schemas.microsoft.com/office/drawing/2018/hyperlinkcolor" val="tx"/>
                    </a:ext>
                  </a:extLst>
                </a:hlinkClick>
              </a:rPr>
              <a:t>CSE-19 network-end2end.pptx</a:t>
            </a:r>
            <a:r>
              <a:rPr lang="en-US" altLang="zh-CN" sz="1500" dirty="0">
                <a:solidFill>
                  <a:schemeClr val="bg1">
                    <a:lumMod val="85000"/>
                  </a:schemeClr>
                </a:solidFill>
                <a:latin typeface="Lato Extended"/>
              </a:rPr>
              <a:t>)</a:t>
            </a:r>
          </a:p>
          <a:p>
            <a:pPr lvl="1"/>
            <a:r>
              <a:rPr lang="en-US" altLang="zh-CN" sz="1500" dirty="0">
                <a:solidFill>
                  <a:schemeClr val="bg1">
                    <a:lumMod val="85000"/>
                  </a:schemeClr>
                </a:solidFill>
                <a:latin typeface="Lato Extended"/>
              </a:rPr>
              <a:t>Naming and network naming (</a:t>
            </a:r>
            <a:r>
              <a:rPr lang="en" altLang="zh-CN" sz="1500" b="1" i="0" u="none" strike="noStrike" dirty="0">
                <a:solidFill>
                  <a:schemeClr val="bg1">
                    <a:lumMod val="85000"/>
                  </a:schemeClr>
                </a:solidFill>
                <a:effectLst/>
                <a:latin typeface="Lato Extended"/>
                <a:hlinkClick r:id="rId7" tooltip="CSE-20 network-dns-cdn.pptx">
                  <a:extLst>
                    <a:ext uri="{A12FA001-AC4F-418D-AE19-62706E023703}">
                      <ahyp:hlinkClr xmlns:ahyp="http://schemas.microsoft.com/office/drawing/2018/hyperlinkcolor" val="tx"/>
                    </a:ext>
                  </a:extLst>
                </a:hlinkClick>
              </a:rPr>
              <a:t>CSE-20 network-dns-cdn.pptx</a:t>
            </a:r>
            <a:r>
              <a:rPr lang="en-US"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3. Security (</a:t>
            </a:r>
            <a:r>
              <a:rPr lang="en" altLang="zh-CN" sz="1500" b="1" i="0" u="none" strike="sngStrike" dirty="0">
                <a:solidFill>
                  <a:schemeClr val="bg1">
                    <a:lumMod val="85000"/>
                  </a:schemeClr>
                </a:solidFill>
                <a:effectLst/>
                <a:latin typeface="Lato Extended"/>
                <a:hlinkClick r:id="rId8" tooltip="CSE-21 secuity-intro.pptx">
                  <a:extLst>
                    <a:ext uri="{A12FA001-AC4F-418D-AE19-62706E023703}">
                      <ahyp:hlinkClr xmlns:ahyp="http://schemas.microsoft.com/office/drawing/2018/hyperlinkcolor" val="tx"/>
                    </a:ext>
                  </a:extLst>
                </a:hlinkClick>
              </a:rPr>
              <a:t>CSE-21 secuity-intro.pptx</a:t>
            </a:r>
            <a:r>
              <a:rPr lang="en" altLang="zh-CN" sz="1500" b="1" i="0" u="none" strike="noStrike" dirty="0">
                <a:solidFill>
                  <a:schemeClr val="bg1">
                    <a:lumMod val="85000"/>
                  </a:schemeClr>
                </a:solidFill>
                <a:effectLst/>
                <a:latin typeface="Lato Extended"/>
              </a:rPr>
              <a:t>)</a:t>
            </a:r>
            <a:endParaRPr lang="en" altLang="zh-CN" sz="1500" dirty="0">
              <a:solidFill>
                <a:schemeClr val="bg1">
                  <a:lumMod val="85000"/>
                </a:schemeClr>
              </a:solidFill>
              <a:latin typeface="Lato Extended"/>
            </a:endParaRPr>
          </a:p>
          <a:p>
            <a:pPr lvl="1"/>
            <a:r>
              <a:rPr lang="en" altLang="zh-CN" sz="1500" dirty="0">
                <a:solidFill>
                  <a:schemeClr val="bg1">
                    <a:lumMod val="85000"/>
                  </a:schemeClr>
                </a:solidFill>
                <a:latin typeface="Lato Extended"/>
              </a:rPr>
              <a:t>ROP and CFI: (</a:t>
            </a:r>
            <a:r>
              <a:rPr lang="en" altLang="zh-CN" sz="1500" b="1" i="0" u="none" strike="noStrike" dirty="0">
                <a:solidFill>
                  <a:schemeClr val="bg1">
                    <a:lumMod val="85000"/>
                  </a:schemeClr>
                </a:solidFill>
                <a:effectLst/>
                <a:latin typeface="Lato Extended"/>
                <a:hlinkClick r:id="rId9" tooltip="CSE-22 ROP and CFI.pptx">
                  <a:extLst>
                    <a:ext uri="{A12FA001-AC4F-418D-AE19-62706E023703}">
                      <ahyp:hlinkClr xmlns:ahyp="http://schemas.microsoft.com/office/drawing/2018/hyperlinkcolor" val="tx"/>
                    </a:ext>
                  </a:extLst>
                </a:hlinkClick>
              </a:rPr>
              <a:t>CSE-22 ROP and CFI.pptx</a:t>
            </a:r>
            <a:r>
              <a:rPr lang="en" altLang="zh-CN" sz="1500" dirty="0">
                <a:solidFill>
                  <a:schemeClr val="bg1">
                    <a:lumMod val="85000"/>
                  </a:schemeClr>
                </a:solidFill>
                <a:latin typeface="Lato Extended"/>
              </a:rPr>
              <a:t>)</a:t>
            </a:r>
          </a:p>
          <a:p>
            <a:pPr lvl="1"/>
            <a:r>
              <a:rPr lang="en" altLang="zh-CN" sz="1500" dirty="0">
                <a:solidFill>
                  <a:schemeClr val="bg1">
                    <a:lumMod val="85000"/>
                  </a:schemeClr>
                </a:solidFill>
                <a:latin typeface="Lato Extended"/>
              </a:rPr>
              <a:t>Dataflow (</a:t>
            </a:r>
            <a:r>
              <a:rPr lang="en" altLang="zh-CN" sz="1500" b="1" i="0" u="none" strike="noStrike" dirty="0">
                <a:solidFill>
                  <a:schemeClr val="bg1">
                    <a:lumMod val="85000"/>
                  </a:schemeClr>
                </a:solidFill>
                <a:effectLst/>
                <a:latin typeface="Lato Extended"/>
                <a:hlinkClick r:id="rId10" tooltip="CSE-23 secure data flow.pptx">
                  <a:extLst>
                    <a:ext uri="{A12FA001-AC4F-418D-AE19-62706E023703}">
                      <ahyp:hlinkClr xmlns:ahyp="http://schemas.microsoft.com/office/drawing/2018/hyperlinkcolor" val="tx"/>
                    </a:ext>
                  </a:extLst>
                </a:hlinkClick>
              </a:rPr>
              <a:t>CSE-23 secure data flow.pptx</a:t>
            </a:r>
            <a:r>
              <a:rPr lang="en" altLang="zh-CN" sz="1500" dirty="0">
                <a:solidFill>
                  <a:schemeClr val="bg1">
                    <a:lumMod val="85000"/>
                  </a:schemeClr>
                </a:solidFill>
                <a:latin typeface="Lato Extended"/>
              </a:rPr>
              <a:t>)</a:t>
            </a:r>
          </a:p>
          <a:p>
            <a:r>
              <a:rPr lang="en" altLang="zh-CN" sz="1500" dirty="0">
                <a:solidFill>
                  <a:schemeClr val="bg1">
                    <a:lumMod val="85000"/>
                  </a:schemeClr>
                </a:solidFill>
                <a:latin typeface="Lato Extended"/>
              </a:rPr>
              <a:t>4. Performance: distributed </a:t>
            </a:r>
            <a:r>
              <a:rPr lang="en-US" altLang="zh-CN" sz="1500" dirty="0">
                <a:solidFill>
                  <a:schemeClr val="bg1">
                    <a:lumMod val="85000"/>
                  </a:schemeClr>
                </a:solidFill>
                <a:latin typeface="Lato Extended"/>
              </a:rPr>
              <a:t>and</a:t>
            </a:r>
            <a:r>
              <a:rPr lang="en" altLang="zh-CN" sz="1500" dirty="0">
                <a:solidFill>
                  <a:schemeClr val="bg1">
                    <a:lumMod val="85000"/>
                  </a:schemeClr>
                </a:solidFill>
                <a:latin typeface="Lato Extended"/>
              </a:rPr>
              <a:t> </a:t>
            </a:r>
            <a:r>
              <a:rPr lang="en-US" altLang="zh-CN" sz="1500" dirty="0">
                <a:solidFill>
                  <a:schemeClr val="bg1">
                    <a:lumMod val="85000"/>
                  </a:schemeClr>
                </a:solidFill>
                <a:latin typeface="Lato Extended"/>
              </a:rPr>
              <a:t>parallel</a:t>
            </a:r>
            <a:r>
              <a:rPr lang="en" altLang="zh-CN" sz="1500" dirty="0">
                <a:solidFill>
                  <a:schemeClr val="bg1">
                    <a:lumMod val="85000"/>
                  </a:schemeClr>
                </a:solidFill>
                <a:latin typeface="Lato Extended"/>
              </a:rPr>
              <a:t> computing! </a:t>
            </a:r>
          </a:p>
          <a:p>
            <a:pPr lvl="1"/>
            <a:r>
              <a:rPr lang="en" altLang="zh-CN" sz="1500" dirty="0">
                <a:solidFill>
                  <a:schemeClr val="bg1">
                    <a:lumMod val="85000"/>
                  </a:schemeClr>
                </a:solidFill>
                <a:latin typeface="Lato Extended"/>
              </a:rPr>
              <a:t>Ways to improve FLOPs attained (both hardware and software) (</a:t>
            </a:r>
            <a:r>
              <a:rPr lang="en" altLang="zh-CN" sz="1500" b="1" i="0" u="none" strike="noStrike" dirty="0">
                <a:solidFill>
                  <a:schemeClr val="bg1">
                    <a:lumMod val="85000"/>
                  </a:schemeClr>
                </a:solidFill>
                <a:effectLst/>
                <a:latin typeface="Lato Extended"/>
                <a:hlinkClick r:id="rId11" tooltip="CSE-24-distributed and parallel computing- intro-v1.pptx">
                  <a:extLst>
                    <a:ext uri="{A12FA001-AC4F-418D-AE19-62706E023703}">
                      <ahyp:hlinkClr xmlns:ahyp="http://schemas.microsoft.com/office/drawing/2018/hyperlinkcolor" val="tx"/>
                    </a:ext>
                  </a:extLst>
                </a:hlinkClick>
              </a:rPr>
              <a:t>CSE-24-distributed and parallel computing- intro-v1.pptx</a:t>
            </a:r>
            <a:r>
              <a:rPr lang="en-US" altLang="zh-CN" sz="1500" dirty="0">
                <a:solidFill>
                  <a:schemeClr val="bg1">
                    <a:lumMod val="85000"/>
                  </a:schemeClr>
                </a:solidFill>
                <a:latin typeface="Lato Extended"/>
              </a:rPr>
              <a:t>,</a:t>
            </a:r>
            <a:r>
              <a:rPr lang="en" altLang="zh-CN" sz="1500" b="1" i="0" u="none" strike="noStrike" dirty="0">
                <a:solidFill>
                  <a:schemeClr val="bg1">
                    <a:lumMod val="85000"/>
                  </a:schemeClr>
                </a:solidFill>
                <a:effectLst/>
                <a:latin typeface="Lato Extended"/>
                <a:hlinkClick r:id="rId12" tooltip="25-gpu+attention.pdf">
                  <a:extLst>
                    <a:ext uri="{A12FA001-AC4F-418D-AE19-62706E023703}">
                      <ahyp:hlinkClr xmlns:ahyp="http://schemas.microsoft.com/office/drawing/2018/hyperlinkcolor" val="tx"/>
                    </a:ext>
                  </a:extLst>
                </a:hlinkClick>
              </a:rPr>
              <a:t> 25-gpu+attention.pdf</a:t>
            </a:r>
            <a:r>
              <a:rPr lang="en-US" altLang="zh-CN" sz="1500" dirty="0">
                <a:solidFill>
                  <a:schemeClr val="bg1">
                    <a:lumMod val="85000"/>
                  </a:schemeClr>
                </a:solidFill>
                <a:latin typeface="Lato Extended"/>
              </a:rPr>
              <a:t> </a:t>
            </a:r>
            <a:r>
              <a:rPr lang="en" altLang="zh-CN" sz="1500" dirty="0">
                <a:solidFill>
                  <a:schemeClr val="bg1">
                    <a:lumMod val="85000"/>
                  </a:schemeClr>
                </a:solidFill>
                <a:latin typeface="Lato Extended"/>
              </a:rPr>
              <a:t>)</a:t>
            </a:r>
          </a:p>
          <a:p>
            <a:pPr lvl="1"/>
            <a:r>
              <a:rPr lang="en" altLang="zh-CN" sz="1500" dirty="0">
                <a:solidFill>
                  <a:schemeClr val="tx1"/>
                </a:solidFill>
                <a:latin typeface="Lato Extended"/>
              </a:rPr>
              <a:t>Distributed computation techniques (</a:t>
            </a:r>
            <a:r>
              <a:rPr lang="en" altLang="zh-CN" sz="1500" b="1" i="0" u="none" strike="noStrike" dirty="0">
                <a:solidFill>
                  <a:schemeClr val="tx1"/>
                </a:solidFill>
                <a:effectLst/>
                <a:latin typeface="Lato Extended"/>
                <a:hlinkClick r:id="rId13" tooltip="CSE-26-gpu+mapreduce.pptx">
                  <a:extLst>
                    <a:ext uri="{A12FA001-AC4F-418D-AE19-62706E023703}">
                      <ahyp:hlinkClr xmlns:ahyp="http://schemas.microsoft.com/office/drawing/2018/hyperlinkcolor" val="tx"/>
                    </a:ext>
                  </a:extLst>
                </a:hlinkClick>
              </a:rPr>
              <a:t>CSE-26-gpu+mapreduce.pptx</a:t>
            </a:r>
            <a:r>
              <a:rPr lang="en" altLang="zh-CN" sz="1500" b="1" i="0" u="none" strike="noStrike" dirty="0">
                <a:solidFill>
                  <a:schemeClr val="bg1">
                    <a:lumMod val="85000"/>
                  </a:schemeClr>
                </a:solidFill>
                <a:effectLst/>
                <a:latin typeface="Lato Extended"/>
              </a:rPr>
              <a:t>,</a:t>
            </a:r>
            <a:r>
              <a:rPr lang="en" altLang="zh-CN" sz="1500" b="1" i="0" u="none" strike="noStrike" dirty="0">
                <a:solidFill>
                  <a:schemeClr val="bg1">
                    <a:lumMod val="85000"/>
                  </a:schemeClr>
                </a:solidFill>
                <a:effectLst/>
                <a:latin typeface="Lato Extended"/>
                <a:hlinkClick r:id="rId14" tooltip="CSE-27-distributed training.pptx">
                  <a:extLst>
                    <a:ext uri="{A12FA001-AC4F-418D-AE19-62706E023703}">
                      <ahyp:hlinkClr xmlns:ahyp="http://schemas.microsoft.com/office/drawing/2018/hyperlinkcolor" val="tx"/>
                    </a:ext>
                  </a:extLst>
                </a:hlinkClick>
              </a:rPr>
              <a:t> </a:t>
            </a:r>
            <a:r>
              <a:rPr lang="en" altLang="zh-CN" sz="1500" b="1" i="0" u="none" strike="noStrike" dirty="0">
                <a:solidFill>
                  <a:schemeClr val="tx1"/>
                </a:solidFill>
                <a:effectLst/>
                <a:latin typeface="Lato Extended"/>
                <a:hlinkClick r:id="rId14" tooltip="CSE-27-distributed training.pptx">
                  <a:extLst>
                    <a:ext uri="{A12FA001-AC4F-418D-AE19-62706E023703}">
                      <ahyp:hlinkClr xmlns:ahyp="http://schemas.microsoft.com/office/drawing/2018/hyperlinkcolor" val="tx"/>
                    </a:ext>
                  </a:extLst>
                </a:hlinkClick>
              </a:rPr>
              <a:t>CSE-27-distributed training.pptx</a:t>
            </a:r>
            <a:r>
              <a:rPr lang="en" altLang="zh-CN" sz="1500" b="1" i="0" u="none" strike="noStrike" dirty="0">
                <a:solidFill>
                  <a:schemeClr val="tx1"/>
                </a:solidFill>
                <a:effectLst/>
                <a:latin typeface="Lato Extended"/>
              </a:rPr>
              <a:t>, </a:t>
            </a:r>
            <a:r>
              <a:rPr lang="en" altLang="zh-CN" sz="1500" b="1" i="0" u="none" strike="noStrike" dirty="0">
                <a:solidFill>
                  <a:schemeClr val="tx1"/>
                </a:solidFill>
                <a:effectLst/>
                <a:latin typeface="Lato Extended"/>
                <a:hlinkClick r:id="rId15" tooltip="CSE-28-distributed training+RDMA.pptx">
                  <a:extLst>
                    <a:ext uri="{A12FA001-AC4F-418D-AE19-62706E023703}">
                      <ahyp:hlinkClr xmlns:ahyp="http://schemas.microsoft.com/office/drawing/2018/hyperlinkcolor" val="tx"/>
                    </a:ext>
                  </a:extLst>
                </a:hlinkClick>
              </a:rPr>
              <a:t>CSE-28-distributed training+RDMA.pptx</a:t>
            </a:r>
            <a:r>
              <a:rPr lang="en" altLang="zh-CN" sz="1500" dirty="0">
                <a:solidFill>
                  <a:schemeClr val="bg1">
                    <a:lumMod val="85000"/>
                  </a:schemeClr>
                </a:solidFill>
                <a:latin typeface="Lato Extended"/>
              </a:rPr>
              <a:t>) </a:t>
            </a:r>
          </a:p>
          <a:p>
            <a:pPr lvl="1"/>
            <a:endParaRPr lang="en" altLang="zh-CN" sz="1700" dirty="0">
              <a:latin typeface="Lato Extended"/>
            </a:endParaRPr>
          </a:p>
        </p:txBody>
      </p:sp>
      <p:sp>
        <p:nvSpPr>
          <p:cNvPr id="4" name="灯片编号占位符 3">
            <a:extLst>
              <a:ext uri="{FF2B5EF4-FFF2-40B4-BE49-F238E27FC236}">
                <a16:creationId xmlns:a16="http://schemas.microsoft.com/office/drawing/2014/main" id="{2A9C1AFB-08D5-2C1F-86E4-B4DE9E03B110}"/>
              </a:ext>
            </a:extLst>
          </p:cNvPr>
          <p:cNvSpPr>
            <a:spLocks noGrp="1"/>
          </p:cNvSpPr>
          <p:nvPr>
            <p:ph type="sldNum" sz="quarter" idx="12"/>
          </p:nvPr>
        </p:nvSpPr>
        <p:spPr/>
        <p:txBody>
          <a:bodyPr/>
          <a:lstStyle/>
          <a:p>
            <a:fld id="{ADE361C3-C043-4A6E-BDCE-8DA1E7D90A3B}" type="slidenum">
              <a:rPr lang="zh-CN" altLang="en-US" smtClean="0"/>
              <a:t>75</a:t>
            </a:fld>
            <a:endParaRPr lang="zh-CN" altLang="en-US" dirty="0"/>
          </a:p>
        </p:txBody>
      </p:sp>
    </p:spTree>
    <p:extLst>
      <p:ext uri="{BB962C8B-B14F-4D97-AF65-F5344CB8AC3E}">
        <p14:creationId xmlns:p14="http://schemas.microsoft.com/office/powerpoint/2010/main" val="10680892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8"/>
            <a:ext cx="8661648" cy="3771636"/>
          </a:xfrm>
        </p:spPr>
        <p:txBody>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How to make a single device faster? </a:t>
            </a:r>
          </a:p>
          <a:p>
            <a:pPr lvl="1"/>
            <a:r>
              <a:rPr kumimoji="1" lang="en-US" altLang="zh-CN" dirty="0"/>
              <a:t>Increasing clock rate (has a limit) </a:t>
            </a:r>
          </a:p>
          <a:p>
            <a:pPr lvl="1"/>
            <a:r>
              <a:rPr kumimoji="1" lang="en-US" altLang="zh-CN" dirty="0"/>
              <a:t>Put more cores on a single chip, but has physical limits, e.g., chip size </a:t>
            </a:r>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76</a:t>
            </a:fld>
            <a:endParaRPr lang="zh-CN" altLang="en-US" dirty="0"/>
          </a:p>
        </p:txBody>
      </p:sp>
    </p:spTree>
    <p:extLst>
      <p:ext uri="{BB962C8B-B14F-4D97-AF65-F5344CB8AC3E}">
        <p14:creationId xmlns:p14="http://schemas.microsoft.com/office/powerpoint/2010/main" val="815515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7"/>
            <a:ext cx="8661648" cy="4471925"/>
          </a:xfrm>
        </p:spPr>
        <p:txBody>
          <a:bodyPr>
            <a:normAutofit/>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Why? Recall our previous calculation </a:t>
            </a:r>
          </a:p>
          <a:p>
            <a:pPr lvl="1"/>
            <a:r>
              <a:rPr kumimoji="1" lang="en-US" altLang="zh-CN" dirty="0"/>
              <a:t>Basically, a A100 needs 30 seconds for an A100 GPU to finish an iteration on a single input (</a:t>
            </a:r>
            <a:r>
              <a:rPr kumimoji="1" lang="en-US" altLang="zh-CN" dirty="0" err="1"/>
              <a:t>a.k.a</a:t>
            </a:r>
            <a:r>
              <a:rPr kumimoji="1" lang="en-US" altLang="zh-CN" dirty="0"/>
              <a:t>, token) in the optimal case </a:t>
            </a:r>
          </a:p>
          <a:p>
            <a:pPr lvl="1"/>
            <a:r>
              <a:rPr kumimoji="1" lang="en-US" altLang="zh-CN" dirty="0"/>
              <a:t>How many tokens are trained? 13T tokens! [1] </a:t>
            </a:r>
          </a:p>
          <a:p>
            <a:pPr lvl="1"/>
            <a:r>
              <a:rPr kumimoji="1" lang="en-US" altLang="zh-CN" dirty="0"/>
              <a:t>To use one A100 to train GPT-4, we need about 412 years to finish the training</a:t>
            </a:r>
            <a:endParaRPr kumimoji="1" lang="zh-CN" altLang="en-US" dirty="0"/>
          </a:p>
          <a:p>
            <a:endParaRPr kumimoji="1" lang="en-US" altLang="zh-CN" dirty="0"/>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77</a:t>
            </a:fld>
            <a:endParaRPr lang="zh-CN" altLang="en-US" dirty="0"/>
          </a:p>
        </p:txBody>
      </p:sp>
      <p:sp>
        <p:nvSpPr>
          <p:cNvPr id="5" name="文本框 4">
            <a:extLst>
              <a:ext uri="{FF2B5EF4-FFF2-40B4-BE49-F238E27FC236}">
                <a16:creationId xmlns:a16="http://schemas.microsoft.com/office/drawing/2014/main" id="{5A8A25ED-6588-E406-566C-DF5110EC9152}"/>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8162678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F95DA8-E594-4FC2-6CD3-C3E42E2DE77A}"/>
              </a:ext>
            </a:extLst>
          </p:cNvPr>
          <p:cNvSpPr>
            <a:spLocks noGrp="1"/>
          </p:cNvSpPr>
          <p:nvPr>
            <p:ph type="title"/>
          </p:nvPr>
        </p:nvSpPr>
        <p:spPr/>
        <p:txBody>
          <a:bodyPr/>
          <a:lstStyle/>
          <a:p>
            <a:r>
              <a:rPr kumimoji="1" lang="en-US" altLang="zh-CN" dirty="0"/>
              <a:t>The case for distributed computing </a:t>
            </a:r>
            <a:endParaRPr kumimoji="1" lang="zh-CN" altLang="en-US" dirty="0"/>
          </a:p>
        </p:txBody>
      </p:sp>
      <p:sp>
        <p:nvSpPr>
          <p:cNvPr id="3" name="内容占位符 2">
            <a:extLst>
              <a:ext uri="{FF2B5EF4-FFF2-40B4-BE49-F238E27FC236}">
                <a16:creationId xmlns:a16="http://schemas.microsoft.com/office/drawing/2014/main" id="{850FF230-8F77-B699-49BF-BD2BA4228BB9}"/>
              </a:ext>
            </a:extLst>
          </p:cNvPr>
          <p:cNvSpPr>
            <a:spLocks noGrp="1"/>
          </p:cNvSpPr>
          <p:nvPr>
            <p:ph idx="1"/>
          </p:nvPr>
        </p:nvSpPr>
        <p:spPr>
          <a:xfrm>
            <a:off x="489308" y="4960346"/>
            <a:ext cx="8229600" cy="432048"/>
          </a:xfrm>
        </p:spPr>
        <p:txBody>
          <a:bodyPr/>
          <a:lstStyle/>
          <a:p>
            <a:pPr algn="ctr"/>
            <a:r>
              <a:rPr kumimoji="1" lang="en-US" altLang="zh-CN" dirty="0"/>
              <a:t>Example: Google’s TPU v4 cluster</a:t>
            </a:r>
            <a:endParaRPr kumimoji="1" lang="zh-CN" altLang="en-US" dirty="0"/>
          </a:p>
        </p:txBody>
      </p:sp>
      <p:sp>
        <p:nvSpPr>
          <p:cNvPr id="4" name="灯片编号占位符 3">
            <a:extLst>
              <a:ext uri="{FF2B5EF4-FFF2-40B4-BE49-F238E27FC236}">
                <a16:creationId xmlns:a16="http://schemas.microsoft.com/office/drawing/2014/main" id="{C3659F0E-9ADE-4E27-B550-AA9D9A873B46}"/>
              </a:ext>
            </a:extLst>
          </p:cNvPr>
          <p:cNvSpPr>
            <a:spLocks noGrp="1"/>
          </p:cNvSpPr>
          <p:nvPr>
            <p:ph type="sldNum" sz="quarter" idx="12"/>
          </p:nvPr>
        </p:nvSpPr>
        <p:spPr/>
        <p:txBody>
          <a:bodyPr/>
          <a:lstStyle/>
          <a:p>
            <a:fld id="{ADE361C3-C043-4A6E-BDCE-8DA1E7D90A3B}" type="slidenum">
              <a:rPr lang="zh-CN" altLang="en-US" smtClean="0"/>
              <a:pPr/>
              <a:t>78</a:t>
            </a:fld>
            <a:endParaRPr lang="zh-CN" altLang="en-US" dirty="0"/>
          </a:p>
        </p:txBody>
      </p:sp>
      <p:pic>
        <p:nvPicPr>
          <p:cNvPr id="3074" name="Picture 2" descr="AI Chips: Google TPU. Google's chip designers argue that the… | by Jonathan  Hui | Medium">
            <a:extLst>
              <a:ext uri="{FF2B5EF4-FFF2-40B4-BE49-F238E27FC236}">
                <a16:creationId xmlns:a16="http://schemas.microsoft.com/office/drawing/2014/main" id="{CF643936-C833-41CD-CFB0-58F59DEB5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1319"/>
            <a:ext cx="9144000" cy="3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9761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38D7FF-D939-FACE-3B39-7E6C07234890}"/>
              </a:ext>
            </a:extLst>
          </p:cNvPr>
          <p:cNvSpPr>
            <a:spLocks noGrp="1"/>
          </p:cNvSpPr>
          <p:nvPr>
            <p:ph type="title"/>
          </p:nvPr>
        </p:nvSpPr>
        <p:spPr>
          <a:xfrm>
            <a:off x="457200" y="228866"/>
            <a:ext cx="8939336" cy="900442"/>
          </a:xfrm>
        </p:spPr>
        <p:txBody>
          <a:bodyPr/>
          <a:lstStyle/>
          <a:p>
            <a:r>
              <a:rPr kumimoji="1" lang="en-US" altLang="zh-CN" dirty="0"/>
              <a:t>Use distributed computing frameworks </a:t>
            </a:r>
            <a:r>
              <a:rPr kumimoji="1" lang="en-US" altLang="zh-CN" b="0" dirty="0"/>
              <a:t>for complex queries</a:t>
            </a:r>
            <a:endParaRPr kumimoji="1" lang="zh-CN" altLang="en-US" dirty="0"/>
          </a:p>
        </p:txBody>
      </p:sp>
      <p:sp>
        <p:nvSpPr>
          <p:cNvPr id="3" name="内容占位符 2">
            <a:extLst>
              <a:ext uri="{FF2B5EF4-FFF2-40B4-BE49-F238E27FC236}">
                <a16:creationId xmlns:a16="http://schemas.microsoft.com/office/drawing/2014/main" id="{E4289E03-03A3-2811-1B72-54F9C143659B}"/>
              </a:ext>
            </a:extLst>
          </p:cNvPr>
          <p:cNvSpPr>
            <a:spLocks noGrp="1"/>
          </p:cNvSpPr>
          <p:nvPr>
            <p:ph idx="1"/>
          </p:nvPr>
        </p:nvSpPr>
        <p:spPr>
          <a:xfrm>
            <a:off x="457200" y="1129308"/>
            <a:ext cx="8229600" cy="4356826"/>
          </a:xfrm>
        </p:spPr>
        <p:txBody>
          <a:bodyPr/>
          <a:lstStyle/>
          <a:p>
            <a:r>
              <a:rPr kumimoji="1" lang="en-US" altLang="zh-CN" dirty="0"/>
              <a:t>Each fits a common application scenario </a:t>
            </a:r>
          </a:p>
          <a:p>
            <a:pPr lvl="1"/>
            <a:r>
              <a:rPr kumimoji="1" lang="en-US" altLang="zh-CN" dirty="0"/>
              <a:t>One sit (typically) does not fit all! </a:t>
            </a:r>
          </a:p>
          <a:p>
            <a:r>
              <a:rPr kumimoji="1" lang="en-US" altLang="zh-CN" dirty="0"/>
              <a:t>Batch processing system </a:t>
            </a:r>
          </a:p>
          <a:p>
            <a:pPr lvl="1"/>
            <a:r>
              <a:rPr kumimoji="1" lang="en-US" altLang="zh-CN" dirty="0"/>
              <a:t>Spark, Hadoop, etc.</a:t>
            </a:r>
          </a:p>
          <a:p>
            <a:r>
              <a:rPr kumimoji="1" lang="en-US" altLang="zh-CN" dirty="0"/>
              <a:t>Graph processing system</a:t>
            </a:r>
          </a:p>
          <a:p>
            <a:pPr lvl="1"/>
            <a:r>
              <a:rPr kumimoji="1" lang="en-US" altLang="zh-CN" dirty="0" err="1"/>
              <a:t>GraphLab</a:t>
            </a:r>
            <a:r>
              <a:rPr kumimoji="1" lang="en-US" altLang="zh-CN" dirty="0"/>
              <a:t>, etc. </a:t>
            </a:r>
          </a:p>
          <a:p>
            <a:r>
              <a:rPr kumimoji="1" lang="en-US" altLang="zh-CN" dirty="0"/>
              <a:t>Machine learning system</a:t>
            </a:r>
          </a:p>
          <a:p>
            <a:pPr lvl="1"/>
            <a:r>
              <a:rPr kumimoji="1" lang="en-US" altLang="zh-CN" dirty="0"/>
              <a:t>TensorFlow, </a:t>
            </a:r>
            <a:r>
              <a:rPr kumimoji="1" lang="en-US" altLang="zh-CN" dirty="0" err="1"/>
              <a:t>Pytorch</a:t>
            </a:r>
            <a:r>
              <a:rPr kumimoji="1" lang="en-US" altLang="zh-CN" dirty="0"/>
              <a:t>, etc. </a:t>
            </a:r>
          </a:p>
          <a:p>
            <a:r>
              <a:rPr kumimoji="1" lang="en-US" altLang="zh-CN" dirty="0"/>
              <a:t>Note that we can also use one for another </a:t>
            </a:r>
          </a:p>
          <a:p>
            <a:pPr lvl="1"/>
            <a:r>
              <a:rPr kumimoji="1" lang="en-US" altLang="zh-CN" dirty="0"/>
              <a:t>At the cost of programming effort and performance </a:t>
            </a:r>
          </a:p>
          <a:p>
            <a:endParaRPr kumimoji="1" lang="zh-CN" altLang="en-US" dirty="0"/>
          </a:p>
        </p:txBody>
      </p:sp>
      <p:sp>
        <p:nvSpPr>
          <p:cNvPr id="4" name="灯片编号占位符 3">
            <a:extLst>
              <a:ext uri="{FF2B5EF4-FFF2-40B4-BE49-F238E27FC236}">
                <a16:creationId xmlns:a16="http://schemas.microsoft.com/office/drawing/2014/main" id="{83E85309-C8E0-2FCA-A8B5-1E0C3AA145CC}"/>
              </a:ext>
            </a:extLst>
          </p:cNvPr>
          <p:cNvSpPr>
            <a:spLocks noGrp="1"/>
          </p:cNvSpPr>
          <p:nvPr>
            <p:ph type="sldNum" sz="quarter" idx="12"/>
          </p:nvPr>
        </p:nvSpPr>
        <p:spPr/>
        <p:txBody>
          <a:bodyPr/>
          <a:lstStyle/>
          <a:p>
            <a:fld id="{ADE361C3-C043-4A6E-BDCE-8DA1E7D90A3B}" type="slidenum">
              <a:rPr lang="zh-CN" altLang="en-US" smtClean="0"/>
              <a:t>79</a:t>
            </a:fld>
            <a:endParaRPr lang="zh-CN" altLang="en-US"/>
          </a:p>
        </p:txBody>
      </p:sp>
      <p:pic>
        <p:nvPicPr>
          <p:cNvPr id="5" name="Picture 2" descr="Apache Spark - Wikipedia">
            <a:extLst>
              <a:ext uri="{FF2B5EF4-FFF2-40B4-BE49-F238E27FC236}">
                <a16:creationId xmlns:a16="http://schemas.microsoft.com/office/drawing/2014/main" id="{208A2FBA-DD48-7925-EA9B-199B3EAB0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0459" y="3014964"/>
            <a:ext cx="2125216" cy="1103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pache Hadoop Consulting &amp; Fully Managed Services | Digitalis">
            <a:extLst>
              <a:ext uri="{FF2B5EF4-FFF2-40B4-BE49-F238E27FC236}">
                <a16:creationId xmlns:a16="http://schemas.microsoft.com/office/drawing/2014/main" id="{966D5042-67FE-73E1-EEC5-DB7382C71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125" y="1985325"/>
            <a:ext cx="2398544" cy="1360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raphLab: Big Data Analytics Scaled From Inspiration to Production | AWS  Startups Blog">
            <a:extLst>
              <a:ext uri="{FF2B5EF4-FFF2-40B4-BE49-F238E27FC236}">
                <a16:creationId xmlns:a16="http://schemas.microsoft.com/office/drawing/2014/main" id="{79BFD608-09D3-2DFD-68B3-C13CF8A7A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4971" y="1161385"/>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ensorFlow">
            <a:extLst>
              <a:ext uri="{FF2B5EF4-FFF2-40B4-BE49-F238E27FC236}">
                <a16:creationId xmlns:a16="http://schemas.microsoft.com/office/drawing/2014/main" id="{1F0A6F80-C3A4-A5EF-78DC-672DE766E3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175" y="4120196"/>
            <a:ext cx="2661500" cy="149043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a16="http://schemas.microsoft.com/office/drawing/2014/main" id="{D5E986D5-16AD-C6C6-F9AB-90AA71993EF4}"/>
              </a:ext>
            </a:extLst>
          </p:cNvPr>
          <p:cNvSpPr/>
          <p:nvPr/>
        </p:nvSpPr>
        <p:spPr>
          <a:xfrm>
            <a:off x="323528" y="1929856"/>
            <a:ext cx="4248472" cy="900442"/>
          </a:xfrm>
          <a:prstGeom prst="rect">
            <a:avLst/>
          </a:prstGeom>
          <a:noFill/>
          <a:ln w="127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8E43B394-BEA4-898D-A71F-2FD4912A7A81}"/>
              </a:ext>
            </a:extLst>
          </p:cNvPr>
          <p:cNvSpPr txBox="1"/>
          <p:nvPr/>
        </p:nvSpPr>
        <p:spPr>
          <a:xfrm>
            <a:off x="3680447" y="2645632"/>
            <a:ext cx="2021981" cy="369332"/>
          </a:xfrm>
          <a:prstGeom prst="rect">
            <a:avLst/>
          </a:prstGeom>
          <a:solidFill>
            <a:schemeClr val="bg1"/>
          </a:solidFill>
        </p:spPr>
        <p:txBody>
          <a:bodyPr wrap="square">
            <a:spAutoFit/>
          </a:bodyPr>
          <a:lstStyle/>
          <a:p>
            <a:r>
              <a:rPr kumimoji="1" lang="en-US" altLang="zh-CN" dirty="0">
                <a:solidFill>
                  <a:srgbClr val="C00000"/>
                </a:solidFill>
              </a:rPr>
              <a:t>Today’s focus</a:t>
            </a:r>
            <a:endParaRPr lang="zh-CN" altLang="en-US" dirty="0">
              <a:solidFill>
                <a:srgbClr val="C00000"/>
              </a:solidFill>
            </a:endParaRPr>
          </a:p>
        </p:txBody>
      </p:sp>
    </p:spTree>
    <p:extLst>
      <p:ext uri="{BB962C8B-B14F-4D97-AF65-F5344CB8AC3E}">
        <p14:creationId xmlns:p14="http://schemas.microsoft.com/office/powerpoint/2010/main" val="24766171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FF9F10-B7A8-124B-A49C-FE8286BD4F14}"/>
              </a:ext>
            </a:extLst>
          </p:cNvPr>
          <p:cNvSpPr>
            <a:spLocks noGrp="1"/>
          </p:cNvSpPr>
          <p:nvPr>
            <p:ph type="title"/>
          </p:nvPr>
        </p:nvSpPr>
        <p:spPr>
          <a:xfrm>
            <a:off x="302840" y="228866"/>
            <a:ext cx="8733656" cy="900442"/>
          </a:xfrm>
        </p:spPr>
        <p:txBody>
          <a:bodyPr/>
          <a:lstStyle/>
          <a:p>
            <a:r>
              <a:rPr kumimoji="1" lang="en-US" altLang="zh-CN" dirty="0"/>
              <a:t>Building application with distributed computing: old days</a:t>
            </a:r>
            <a:endParaRPr kumimoji="1" lang="zh-CN" altLang="en-US" dirty="0"/>
          </a:p>
        </p:txBody>
      </p:sp>
      <p:sp>
        <p:nvSpPr>
          <p:cNvPr id="3" name="内容占位符 2">
            <a:extLst>
              <a:ext uri="{FF2B5EF4-FFF2-40B4-BE49-F238E27FC236}">
                <a16:creationId xmlns:a16="http://schemas.microsoft.com/office/drawing/2014/main" id="{C1268452-2722-5745-9A3B-676FBA3D244B}"/>
              </a:ext>
            </a:extLst>
          </p:cNvPr>
          <p:cNvSpPr>
            <a:spLocks noGrp="1"/>
          </p:cNvSpPr>
          <p:nvPr>
            <p:ph idx="1"/>
          </p:nvPr>
        </p:nvSpPr>
        <p:spPr/>
        <p:txBody>
          <a:bodyPr/>
          <a:lstStyle/>
          <a:p>
            <a:r>
              <a:rPr kumimoji="1" lang="en" altLang="zh-CN" dirty="0">
                <a:solidFill>
                  <a:srgbClr val="C00000"/>
                </a:solidFill>
              </a:rPr>
              <a:t>ML</a:t>
            </a:r>
            <a:r>
              <a:rPr kumimoji="1" lang="en" altLang="zh-CN" b="0" dirty="0"/>
              <a:t> </a:t>
            </a:r>
            <a:r>
              <a:rPr kumimoji="1" lang="en" altLang="zh-CN" dirty="0">
                <a:solidFill>
                  <a:srgbClr val="C00000"/>
                </a:solidFill>
              </a:rPr>
              <a:t>experts</a:t>
            </a:r>
            <a:r>
              <a:rPr kumimoji="1" lang="en" altLang="zh-CN" b="0" dirty="0"/>
              <a:t> repeatedly solve </a:t>
            </a:r>
            <a:r>
              <a:rPr kumimoji="1" lang="en" altLang="zh-CN" dirty="0">
                <a:solidFill>
                  <a:srgbClr val="C00000"/>
                </a:solidFill>
              </a:rPr>
              <a:t>the same </a:t>
            </a:r>
            <a:r>
              <a:rPr kumimoji="1" lang="en" altLang="zh-CN" b="0" dirty="0"/>
              <a:t>parallel design challenges</a:t>
            </a:r>
          </a:p>
          <a:p>
            <a:pPr lvl="1"/>
            <a:r>
              <a:rPr kumimoji="1" lang="en-US" altLang="zh-CN" dirty="0"/>
              <a:t>Implement</a:t>
            </a:r>
            <a:r>
              <a:rPr kumimoji="1" lang="en" altLang="zh-CN" dirty="0"/>
              <a:t> and debug complex parallel &amp; distributed systems</a:t>
            </a:r>
          </a:p>
          <a:p>
            <a:pPr lvl="1"/>
            <a:r>
              <a:rPr kumimoji="1" lang="en" altLang="zh-CN" dirty="0"/>
              <a:t>Tune for a specific parallel platform</a:t>
            </a:r>
          </a:p>
          <a:p>
            <a:r>
              <a:rPr kumimoji="1" lang="en" altLang="zh-CN" b="0" dirty="0"/>
              <a:t>6 months later, </a:t>
            </a:r>
            <a:r>
              <a:rPr kumimoji="1" lang="en-US" altLang="zh-CN" b="0" dirty="0"/>
              <a:t>a</a:t>
            </a:r>
            <a:r>
              <a:rPr kumimoji="1" lang="en" altLang="zh-CN" b="0" dirty="0"/>
              <a:t> conference paper contains: </a:t>
            </a:r>
          </a:p>
          <a:p>
            <a:endParaRPr kumimoji="1" lang="en-US" altLang="zh-CN" b="0" dirty="0"/>
          </a:p>
          <a:p>
            <a:endParaRPr kumimoji="1" lang="en-US" altLang="zh-CN" b="0" dirty="0"/>
          </a:p>
          <a:p>
            <a:r>
              <a:rPr kumimoji="1" lang="en-US" altLang="zh-CN" b="0" dirty="0"/>
              <a:t>However,</a:t>
            </a:r>
            <a:r>
              <a:rPr kumimoji="1" lang="zh-CN" altLang="en-US" b="0" dirty="0"/>
              <a:t> </a:t>
            </a:r>
            <a:r>
              <a:rPr kumimoji="1" lang="en-US" altLang="zh-CN" b="0" dirty="0"/>
              <a:t>the resulting </a:t>
            </a:r>
            <a:r>
              <a:rPr kumimoji="1" lang="en-US" altLang="zh-CN" dirty="0">
                <a:solidFill>
                  <a:srgbClr val="C00000"/>
                </a:solidFill>
              </a:rPr>
              <a:t>code</a:t>
            </a:r>
            <a:r>
              <a:rPr kumimoji="1" lang="zh-CN" altLang="en-US" dirty="0">
                <a:solidFill>
                  <a:srgbClr val="C00000"/>
                </a:solidFill>
              </a:rPr>
              <a:t> </a:t>
            </a:r>
            <a:r>
              <a:rPr kumimoji="1" lang="en-US" altLang="zh-CN" b="0" dirty="0"/>
              <a:t>will</a:t>
            </a:r>
            <a:r>
              <a:rPr kumimoji="1" lang="zh-CN" altLang="en-US" b="0" dirty="0"/>
              <a:t> </a:t>
            </a:r>
            <a:r>
              <a:rPr kumimoji="1" lang="en-US" altLang="zh-CN" b="0" dirty="0"/>
              <a:t>be</a:t>
            </a:r>
            <a:r>
              <a:rPr kumimoji="1" lang="zh-CN" altLang="en-US" b="0" dirty="0"/>
              <a:t> </a:t>
            </a:r>
            <a:r>
              <a:rPr kumimoji="1" lang="en-US" altLang="zh-CN" b="0" dirty="0"/>
              <a:t>difficult to </a:t>
            </a:r>
            <a:r>
              <a:rPr kumimoji="1" lang="en-US" altLang="zh-CN" b="1" dirty="0"/>
              <a:t>maintain</a:t>
            </a:r>
            <a:r>
              <a:rPr kumimoji="1" lang="en-US" altLang="zh-CN" b="0" dirty="0"/>
              <a:t> and </a:t>
            </a:r>
            <a:r>
              <a:rPr kumimoji="1" lang="en-US" altLang="zh-CN" b="1" dirty="0"/>
              <a:t>extend</a:t>
            </a:r>
          </a:p>
          <a:p>
            <a:endParaRPr kumimoji="1" lang="en-US" altLang="zh-CN" b="0" dirty="0"/>
          </a:p>
        </p:txBody>
      </p:sp>
      <p:sp>
        <p:nvSpPr>
          <p:cNvPr id="4" name="灯片编号占位符 3">
            <a:extLst>
              <a:ext uri="{FF2B5EF4-FFF2-40B4-BE49-F238E27FC236}">
                <a16:creationId xmlns:a16="http://schemas.microsoft.com/office/drawing/2014/main" id="{C0D56A5E-FE87-294E-9A38-D2EA598DFD0A}"/>
              </a:ext>
            </a:extLst>
          </p:cNvPr>
          <p:cNvSpPr>
            <a:spLocks noGrp="1"/>
          </p:cNvSpPr>
          <p:nvPr>
            <p:ph type="sldNum" sz="quarter" idx="12"/>
          </p:nvPr>
        </p:nvSpPr>
        <p:spPr/>
        <p:txBody>
          <a:bodyPr/>
          <a:lstStyle/>
          <a:p>
            <a:fld id="{ADE361C3-C043-4A6E-BDCE-8DA1E7D90A3B}" type="slidenum">
              <a:rPr lang="zh-CN" altLang="en-US" smtClean="0"/>
              <a:t>80</a:t>
            </a:fld>
            <a:endParaRPr lang="zh-CN" altLang="en-US"/>
          </a:p>
        </p:txBody>
      </p:sp>
      <p:sp>
        <p:nvSpPr>
          <p:cNvPr id="5" name="Rectangle 6">
            <a:extLst>
              <a:ext uri="{FF2B5EF4-FFF2-40B4-BE49-F238E27FC236}">
                <a16:creationId xmlns:a16="http://schemas.microsoft.com/office/drawing/2014/main" id="{04969F7E-8622-B944-900C-2B1264F05B94}"/>
              </a:ext>
            </a:extLst>
          </p:cNvPr>
          <p:cNvSpPr/>
          <p:nvPr/>
        </p:nvSpPr>
        <p:spPr>
          <a:xfrm>
            <a:off x="457200" y="822195"/>
            <a:ext cx="2005677" cy="369332"/>
          </a:xfrm>
          <a:prstGeom prst="rect">
            <a:avLst/>
          </a:prstGeom>
        </p:spPr>
        <p:txBody>
          <a:bodyPr wrap="none">
            <a:spAutoFit/>
          </a:bodyPr>
          <a:lstStyle/>
          <a:p>
            <a:r>
              <a:rPr lang="en" altLang="zh-CN">
                <a:solidFill>
                  <a:srgbClr val="FF0066"/>
                </a:solidFill>
              </a:rPr>
              <a:t>Graduate Student</a:t>
            </a:r>
          </a:p>
        </p:txBody>
      </p:sp>
      <p:cxnSp>
        <p:nvCxnSpPr>
          <p:cNvPr id="7" name="直线连接符 6">
            <a:extLst>
              <a:ext uri="{FF2B5EF4-FFF2-40B4-BE49-F238E27FC236}">
                <a16:creationId xmlns:a16="http://schemas.microsoft.com/office/drawing/2014/main" id="{60DE9A2A-6F23-B54A-8752-73A86C75A6B7}"/>
              </a:ext>
            </a:extLst>
          </p:cNvPr>
          <p:cNvCxnSpPr>
            <a:cxnSpLocks/>
          </p:cNvCxnSpPr>
          <p:nvPr/>
        </p:nvCxnSpPr>
        <p:spPr>
          <a:xfrm>
            <a:off x="502677" y="1345332"/>
            <a:ext cx="126101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3">
            <a:extLst>
              <a:ext uri="{FF2B5EF4-FFF2-40B4-BE49-F238E27FC236}">
                <a16:creationId xmlns:a16="http://schemas.microsoft.com/office/drawing/2014/main" id="{C3B05714-316A-EF46-AA3B-F311202E2D8B}"/>
              </a:ext>
            </a:extLst>
          </p:cNvPr>
          <p:cNvSpPr/>
          <p:nvPr/>
        </p:nvSpPr>
        <p:spPr>
          <a:xfrm>
            <a:off x="2151353" y="3058044"/>
            <a:ext cx="4984170" cy="344128"/>
          </a:xfrm>
          <a:prstGeom prst="rect">
            <a:avLst/>
          </a:prstGeom>
          <a:solidFill>
            <a:srgbClr val="F5FED6"/>
          </a:solidFill>
          <a:effectLst>
            <a:outerShdw blurRad="63500" sx="102000" sy="102000" algn="ctr" rotWithShape="0">
              <a:prstClr val="black">
                <a:alpha val="40000"/>
              </a:prstClr>
            </a:outerShdw>
          </a:effectLst>
        </p:spPr>
        <p:txBody>
          <a:bodyPr wrap="square" lIns="72000" tIns="0" rIns="72000" bIns="36000">
            <a:spAutoFit/>
          </a:bodyPr>
          <a:lstStyle/>
          <a:p>
            <a:pPr algn="ctr"/>
            <a:r>
              <a:rPr lang="en-US" altLang="zh-CN" sz="2000" dirty="0">
                <a:latin typeface="Eras Medium ITC" pitchFamily="34" charset="0"/>
              </a:rPr>
              <a:t>“We implemented ____ in parallel.”</a:t>
            </a:r>
          </a:p>
        </p:txBody>
      </p:sp>
      <p:sp>
        <p:nvSpPr>
          <p:cNvPr id="11" name="Rectangle 13">
            <a:extLst>
              <a:ext uri="{FF2B5EF4-FFF2-40B4-BE49-F238E27FC236}">
                <a16:creationId xmlns:a16="http://schemas.microsoft.com/office/drawing/2014/main" id="{C515576F-9191-8E41-9C6E-A769E5040619}"/>
              </a:ext>
            </a:extLst>
          </p:cNvPr>
          <p:cNvSpPr/>
          <p:nvPr/>
        </p:nvSpPr>
        <p:spPr>
          <a:xfrm>
            <a:off x="1056049" y="4585692"/>
            <a:ext cx="7031902" cy="688256"/>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108000" tIns="36000" rIns="108000" bIns="36000">
            <a:spAutoFit/>
          </a:bodyPr>
          <a:lstStyle/>
          <a:p>
            <a:pPr algn="ctr"/>
            <a:r>
              <a:rPr lang="en-US" altLang="zh-CN" sz="2000" b="1" dirty="0">
                <a:effectLst>
                  <a:outerShdw blurRad="38100" dist="38100" dir="2700000" algn="tl">
                    <a:srgbClr val="000000">
                      <a:alpha val="43137"/>
                    </a:srgbClr>
                  </a:outerShdw>
                </a:effectLst>
                <a:latin typeface="Eras Medium ITC" pitchFamily="34" charset="0"/>
              </a:rPr>
              <a:t>Root cause: couples computation task with distributed implementation</a:t>
            </a:r>
          </a:p>
        </p:txBody>
      </p:sp>
    </p:spTree>
    <p:extLst>
      <p:ext uri="{BB962C8B-B14F-4D97-AF65-F5344CB8AC3E}">
        <p14:creationId xmlns:p14="http://schemas.microsoft.com/office/powerpoint/2010/main" val="240258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tx1"/>
                </a:solidFill>
              </a:rPr>
              <a:t>Sending </a:t>
            </a:r>
            <a:r>
              <a:rPr kumimoji="1" lang="en-US" altLang="zh-CN" dirty="0">
                <a:solidFill>
                  <a:schemeClr val="tx1"/>
                </a:solidFill>
              </a:rPr>
              <a:t>data</a:t>
            </a:r>
            <a:r>
              <a:rPr kumimoji="1" lang="en-US" altLang="zh-CN" b="0" dirty="0">
                <a:solidFill>
                  <a:schemeClr val="tx1"/>
                </a:solidFill>
              </a:rPr>
              <a:t> to/from nodes</a:t>
            </a:r>
          </a:p>
          <a:p>
            <a:pPr marL="342900" indent="-342900">
              <a:buAutoNum type="arabicPeriod"/>
            </a:pPr>
            <a:r>
              <a:rPr kumimoji="1" lang="en-US" altLang="zh-CN" dirty="0">
                <a:solidFill>
                  <a:schemeClr val="tx1"/>
                </a:solidFill>
              </a:rPr>
              <a:t>Coordinating</a:t>
            </a:r>
            <a:r>
              <a:rPr kumimoji="1" lang="en-US" altLang="zh-CN" b="0" dirty="0">
                <a:solidFill>
                  <a:schemeClr val="tx1"/>
                </a:solidFill>
              </a:rPr>
              <a:t> among nodes</a:t>
            </a:r>
          </a:p>
          <a:p>
            <a:pPr marL="342900" indent="-342900">
              <a:buAutoNum type="arabicPeriod"/>
            </a:pPr>
            <a:r>
              <a:rPr kumimoji="1" lang="en-US" altLang="zh-CN" b="0" dirty="0">
                <a:solidFill>
                  <a:schemeClr val="tx1"/>
                </a:solidFill>
              </a:rPr>
              <a:t>Recovering from node </a:t>
            </a:r>
            <a:r>
              <a:rPr kumimoji="1" lang="en-US" altLang="zh-CN" dirty="0">
                <a:solidFill>
                  <a:schemeClr val="tx1"/>
                </a:solidFill>
              </a:rPr>
              <a:t>failure</a:t>
            </a:r>
          </a:p>
          <a:p>
            <a:pPr marL="342900" indent="-342900">
              <a:buAutoNum type="arabicPeriod"/>
            </a:pPr>
            <a:r>
              <a:rPr kumimoji="1" lang="en-US" altLang="zh-CN" b="0" dirty="0">
                <a:solidFill>
                  <a:schemeClr val="tx1"/>
                </a:solidFill>
              </a:rPr>
              <a:t>Optimizing for </a:t>
            </a:r>
            <a:r>
              <a:rPr kumimoji="1" lang="en-US" altLang="zh-CN" dirty="0">
                <a:solidFill>
                  <a:schemeClr val="tx1"/>
                </a:solidFill>
              </a:rPr>
              <a:t>locality</a:t>
            </a:r>
          </a:p>
          <a:p>
            <a:pPr marL="342900" indent="-342900">
              <a:buFontTx/>
              <a:buAutoNum type="arabicPeriod"/>
            </a:pPr>
            <a:r>
              <a:rPr kumimoji="1" lang="en-US" altLang="zh-CN" b="0" dirty="0">
                <a:solidFill>
                  <a:schemeClr val="tx1"/>
                </a:solidFill>
              </a:rPr>
              <a:t>Partition data to to enable more </a:t>
            </a:r>
            <a:r>
              <a:rPr kumimoji="1" lang="en-US" altLang="zh-CN" dirty="0">
                <a:solidFill>
                  <a:schemeClr val="tx1"/>
                </a:solidFill>
              </a:rPr>
              <a:t>parallelism</a:t>
            </a:r>
            <a:r>
              <a:rPr kumimoji="1" lang="en-US" altLang="zh-CN" b="0" dirty="0">
                <a:solidFill>
                  <a:schemeClr val="tx1"/>
                </a:solidFill>
              </a:rPr>
              <a:t>  </a:t>
            </a:r>
          </a:p>
          <a:p>
            <a:pPr marL="342900" indent="-342900">
              <a:buAutoNum type="arabicPeriod"/>
            </a:pPr>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81</a:t>
            </a:fld>
            <a:endParaRPr lang="zh-CN" altLang="en-US"/>
          </a:p>
        </p:txBody>
      </p:sp>
    </p:spTree>
    <p:extLst>
      <p:ext uri="{BB962C8B-B14F-4D97-AF65-F5344CB8AC3E}">
        <p14:creationId xmlns:p14="http://schemas.microsoft.com/office/powerpoint/2010/main" val="9744633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07B5E4-2C6E-8712-2357-19AD3F620239}"/>
              </a:ext>
            </a:extLst>
          </p:cNvPr>
          <p:cNvSpPr>
            <a:spLocks noGrp="1"/>
          </p:cNvSpPr>
          <p:nvPr>
            <p:ph type="title"/>
          </p:nvPr>
        </p:nvSpPr>
        <p:spPr/>
        <p:txBody>
          <a:bodyPr/>
          <a:lstStyle/>
          <a:p>
            <a:r>
              <a:rPr kumimoji="1" lang="en-US" altLang="zh-CN" dirty="0"/>
              <a:t>Idea: we build a framework to hide the above tasks </a:t>
            </a:r>
            <a:endParaRPr kumimoji="1" lang="zh-CN" altLang="en-US" dirty="0"/>
          </a:p>
        </p:txBody>
      </p:sp>
      <p:sp>
        <p:nvSpPr>
          <p:cNvPr id="3" name="内容占位符 2">
            <a:extLst>
              <a:ext uri="{FF2B5EF4-FFF2-40B4-BE49-F238E27FC236}">
                <a16:creationId xmlns:a16="http://schemas.microsoft.com/office/drawing/2014/main" id="{5FF2C5EC-09A2-1C1A-306E-F6A1152F1336}"/>
              </a:ext>
            </a:extLst>
          </p:cNvPr>
          <p:cNvSpPr>
            <a:spLocks noGrp="1"/>
          </p:cNvSpPr>
          <p:nvPr>
            <p:ph idx="1"/>
          </p:nvPr>
        </p:nvSpPr>
        <p:spPr>
          <a:xfrm>
            <a:off x="302840" y="1129308"/>
            <a:ext cx="8589640" cy="3771636"/>
          </a:xfrm>
        </p:spPr>
        <p:txBody>
          <a:bodyPr/>
          <a:lstStyle/>
          <a:p>
            <a:r>
              <a:rPr kumimoji="1" lang="en-US" altLang="zh-CN" dirty="0"/>
              <a:t>Goal</a:t>
            </a:r>
          </a:p>
          <a:p>
            <a:pPr lvl="1"/>
            <a:r>
              <a:rPr kumimoji="1" lang="en-US" altLang="zh-CN" dirty="0"/>
              <a:t>Reduce programmer’s effort in solving the above challenges </a:t>
            </a:r>
          </a:p>
          <a:p>
            <a:r>
              <a:rPr kumimoji="1" lang="en-US" altLang="zh-CN" dirty="0"/>
              <a:t>Challenges </a:t>
            </a:r>
          </a:p>
          <a:p>
            <a:pPr lvl="1"/>
            <a:r>
              <a:rPr kumimoji="1" lang="en-US" altLang="zh-CN" dirty="0"/>
              <a:t>What is the right </a:t>
            </a:r>
            <a:r>
              <a:rPr kumimoji="1" lang="en-US" altLang="zh-CN" b="1" dirty="0">
                <a:solidFill>
                  <a:srgbClr val="C00000"/>
                </a:solidFill>
              </a:rPr>
              <a:t>abstraction</a:t>
            </a:r>
            <a:r>
              <a:rPr kumimoji="1" lang="en-US" altLang="zh-CN" dirty="0"/>
              <a:t>? Thread &amp; RPC is insufficient </a:t>
            </a:r>
          </a:p>
          <a:p>
            <a:pPr lvl="1"/>
            <a:r>
              <a:rPr kumimoji="1" lang="en-US" altLang="zh-CN" dirty="0"/>
              <a:t>More general, harder to provide the properties presented in the previous slide </a:t>
            </a:r>
          </a:p>
          <a:p>
            <a:pPr lvl="1"/>
            <a:r>
              <a:rPr kumimoji="1" lang="en-US" altLang="zh-CN" dirty="0"/>
              <a:t>E.g., if a thread fails, how can we know its progress? </a:t>
            </a:r>
          </a:p>
        </p:txBody>
      </p:sp>
      <p:sp>
        <p:nvSpPr>
          <p:cNvPr id="4" name="灯片编号占位符 3">
            <a:extLst>
              <a:ext uri="{FF2B5EF4-FFF2-40B4-BE49-F238E27FC236}">
                <a16:creationId xmlns:a16="http://schemas.microsoft.com/office/drawing/2014/main" id="{7AC8F426-7802-663E-340C-86892300A6F9}"/>
              </a:ext>
            </a:extLst>
          </p:cNvPr>
          <p:cNvSpPr>
            <a:spLocks noGrp="1"/>
          </p:cNvSpPr>
          <p:nvPr>
            <p:ph type="sldNum" sz="quarter" idx="12"/>
          </p:nvPr>
        </p:nvSpPr>
        <p:spPr/>
        <p:txBody>
          <a:bodyPr/>
          <a:lstStyle/>
          <a:p>
            <a:fld id="{ADE361C3-C043-4A6E-BDCE-8DA1E7D90A3B}" type="slidenum">
              <a:rPr lang="zh-CN" altLang="en-US" smtClean="0"/>
              <a:t>82</a:t>
            </a:fld>
            <a:endParaRPr lang="zh-CN" altLang="en-US"/>
          </a:p>
        </p:txBody>
      </p:sp>
    </p:spTree>
    <p:extLst>
      <p:ext uri="{BB962C8B-B14F-4D97-AF65-F5344CB8AC3E}">
        <p14:creationId xmlns:p14="http://schemas.microsoft.com/office/powerpoint/2010/main" val="5428292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6443B-9215-3656-AEC8-6C5B8EA17BF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3340AE3-F953-6EF3-CD48-3A8624EC35DF}"/>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Programming</a:t>
            </a:r>
            <a:r>
              <a:rPr kumimoji="1" lang="zh-CN" altLang="en-US" dirty="0"/>
              <a:t> </a:t>
            </a:r>
            <a:r>
              <a:rPr kumimoji="1" lang="en-US" altLang="zh-CN" dirty="0"/>
              <a:t>Interface</a:t>
            </a:r>
            <a:endParaRPr kumimoji="1" lang="zh-CN" altLang="en-US" dirty="0"/>
          </a:p>
        </p:txBody>
      </p:sp>
      <p:sp>
        <p:nvSpPr>
          <p:cNvPr id="3" name="内容占位符 2">
            <a:extLst>
              <a:ext uri="{FF2B5EF4-FFF2-40B4-BE49-F238E27FC236}">
                <a16:creationId xmlns:a16="http://schemas.microsoft.com/office/drawing/2014/main" id="{70C50ED5-6156-89A2-8604-2E1A0BDE4FC6}"/>
              </a:ext>
            </a:extLst>
          </p:cNvPr>
          <p:cNvSpPr>
            <a:spLocks noGrp="1"/>
          </p:cNvSpPr>
          <p:nvPr>
            <p:ph idx="1"/>
          </p:nvPr>
        </p:nvSpPr>
        <p:spPr>
          <a:xfrm>
            <a:off x="457200" y="1129307"/>
            <a:ext cx="8229600" cy="4471925"/>
          </a:xfrm>
        </p:spPr>
        <p:txBody>
          <a:bodyPr>
            <a:normAutofit/>
          </a:bodyPr>
          <a:lstStyle/>
          <a:p>
            <a:r>
              <a:rPr kumimoji="1" lang="en-US" altLang="zh-CN" dirty="0">
                <a:solidFill>
                  <a:srgbClr val="C00000"/>
                </a:solidFill>
              </a:rPr>
              <a:t>Map</a:t>
            </a:r>
            <a:r>
              <a:rPr kumimoji="1" lang="en-US" altLang="zh-CN" b="0" dirty="0"/>
              <a:t>: (input shard)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intermediate (k/v pairs)</a:t>
            </a:r>
          </a:p>
          <a:p>
            <a:pPr lvl="1"/>
            <a:r>
              <a:rPr kumimoji="1" lang="en-US" altLang="zh-CN" dirty="0"/>
              <a:t>Partition the input data into </a:t>
            </a:r>
            <a:r>
              <a:rPr kumimoji="1" lang="en-US" altLang="zh-CN" b="1" dirty="0">
                <a:solidFill>
                  <a:srgbClr val="C00000"/>
                </a:solidFill>
              </a:rPr>
              <a:t>M</a:t>
            </a:r>
            <a:r>
              <a:rPr kumimoji="1" lang="en-US" altLang="zh-CN" dirty="0"/>
              <a:t> “shards”</a:t>
            </a:r>
          </a:p>
          <a:p>
            <a:pPr lvl="1"/>
            <a:r>
              <a:rPr kumimoji="1" lang="en-US" altLang="zh-CN" dirty="0"/>
              <a:t>Group all intermediate values associated with the same key </a:t>
            </a:r>
          </a:p>
          <a:p>
            <a:pPr lvl="1"/>
            <a:r>
              <a:rPr kumimoji="1" lang="en-US" altLang="zh-CN" dirty="0"/>
              <a:t>Pass them to the </a:t>
            </a:r>
            <a:r>
              <a:rPr kumimoji="1" lang="en-US" altLang="zh-CN" b="1" dirty="0">
                <a:solidFill>
                  <a:srgbClr val="C00000"/>
                </a:solidFill>
              </a:rPr>
              <a:t>Reduce</a:t>
            </a:r>
            <a:r>
              <a:rPr kumimoji="1" lang="en-US" altLang="zh-CN" dirty="0"/>
              <a:t> function</a:t>
            </a:r>
          </a:p>
          <a:p>
            <a:r>
              <a:rPr kumimoji="1" lang="en-US" altLang="zh-CN" dirty="0">
                <a:solidFill>
                  <a:srgbClr val="C00000"/>
                </a:solidFill>
              </a:rPr>
              <a:t>Reduce</a:t>
            </a:r>
            <a:r>
              <a:rPr kumimoji="1" lang="en-US" altLang="zh-CN" b="0" dirty="0"/>
              <a:t>: intermediate (k/v pairs)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(results)</a:t>
            </a:r>
          </a:p>
          <a:p>
            <a:pPr lvl="1"/>
            <a:r>
              <a:rPr kumimoji="1" lang="en-US" altLang="zh-CN" dirty="0"/>
              <a:t>Partition the key space into </a:t>
            </a:r>
            <a:r>
              <a:rPr kumimoji="1" lang="en-US" altLang="zh-CN" b="1" dirty="0">
                <a:solidFill>
                  <a:srgbClr val="C00000"/>
                </a:solidFill>
              </a:rPr>
              <a:t>R</a:t>
            </a:r>
            <a:r>
              <a:rPr kumimoji="1" lang="en-US" altLang="zh-CN" dirty="0"/>
              <a:t> “pieces” using a </a:t>
            </a:r>
            <a:r>
              <a:rPr kumimoji="1" lang="en-US" altLang="zh-CN" dirty="0">
                <a:latin typeface="Courier New" panose="02070309020205020404" pitchFamily="49" charset="0"/>
                <a:cs typeface="Courier New" panose="02070309020205020404" pitchFamily="49" charset="0"/>
              </a:rPr>
              <a:t>Partition function </a:t>
            </a:r>
          </a:p>
          <a:p>
            <a:pPr lvl="2"/>
            <a:r>
              <a:rPr kumimoji="1" lang="en-US" altLang="zh-CN" sz="1800" dirty="0"/>
              <a:t>E.g., hash(key) mod R (unsorted)</a:t>
            </a:r>
          </a:p>
          <a:p>
            <a:pPr lvl="1"/>
            <a:r>
              <a:rPr kumimoji="1" lang="en-US" altLang="zh-CN" dirty="0"/>
              <a:t>Accept a key &amp; a set of values</a:t>
            </a:r>
          </a:p>
          <a:p>
            <a:pPr lvl="1"/>
            <a:r>
              <a:rPr kumimoji="1" lang="en-US" altLang="zh-CN" dirty="0"/>
              <a:t>Merge these values to form result of the key</a:t>
            </a:r>
          </a:p>
          <a:p>
            <a:endParaRPr kumimoji="1" lang="en-US" altLang="zh-CN" b="0" dirty="0"/>
          </a:p>
          <a:p>
            <a:endParaRPr kumimoji="1" lang="zh-CN" altLang="en-US" dirty="0"/>
          </a:p>
        </p:txBody>
      </p:sp>
      <p:sp>
        <p:nvSpPr>
          <p:cNvPr id="4" name="灯片编号占位符 3">
            <a:extLst>
              <a:ext uri="{FF2B5EF4-FFF2-40B4-BE49-F238E27FC236}">
                <a16:creationId xmlns:a16="http://schemas.microsoft.com/office/drawing/2014/main" id="{6A58FB2B-57F0-9EDA-5A29-5F4B7BF2B69C}"/>
              </a:ext>
            </a:extLst>
          </p:cNvPr>
          <p:cNvSpPr>
            <a:spLocks noGrp="1"/>
          </p:cNvSpPr>
          <p:nvPr>
            <p:ph type="sldNum" sz="quarter" idx="12"/>
          </p:nvPr>
        </p:nvSpPr>
        <p:spPr/>
        <p:txBody>
          <a:bodyPr/>
          <a:lstStyle/>
          <a:p>
            <a:fld id="{ADE361C3-C043-4A6E-BDCE-8DA1E7D90A3B}" type="slidenum">
              <a:rPr lang="zh-CN" altLang="en-US" smtClean="0"/>
              <a:t>83</a:t>
            </a:fld>
            <a:endParaRPr lang="zh-CN" altLang="en-US"/>
          </a:p>
        </p:txBody>
      </p:sp>
      <p:sp>
        <p:nvSpPr>
          <p:cNvPr id="5" name="矩形 4">
            <a:extLst>
              <a:ext uri="{FF2B5EF4-FFF2-40B4-BE49-F238E27FC236}">
                <a16:creationId xmlns:a16="http://schemas.microsoft.com/office/drawing/2014/main" id="{72735218-3EB2-82C1-AD1F-2D18056472D4}"/>
              </a:ext>
            </a:extLst>
          </p:cNvPr>
          <p:cNvSpPr/>
          <p:nvPr/>
        </p:nvSpPr>
        <p:spPr>
          <a:xfrm>
            <a:off x="338844" y="3145532"/>
            <a:ext cx="8157592" cy="360040"/>
          </a:xfrm>
          <a:prstGeom prst="rect">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34329291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urved Connector 53">
            <a:extLst>
              <a:ext uri="{FF2B5EF4-FFF2-40B4-BE49-F238E27FC236}">
                <a16:creationId xmlns:a16="http://schemas.microsoft.com/office/drawing/2014/main" id="{093654C1-9CD7-C64B-9096-0A37C932F9FF}"/>
              </a:ext>
            </a:extLst>
          </p:cNvPr>
          <p:cNvCxnSpPr>
            <a:cxnSpLocks/>
            <a:stCxn id="28" idx="3"/>
            <a:endCxn id="24" idx="0"/>
          </p:cNvCxnSpPr>
          <p:nvPr/>
        </p:nvCxnSpPr>
        <p:spPr>
          <a:xfrm>
            <a:off x="5397500" y="1364704"/>
            <a:ext cx="762000" cy="2544925"/>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Freeform 91">
            <a:extLst>
              <a:ext uri="{FF2B5EF4-FFF2-40B4-BE49-F238E27FC236}">
                <a16:creationId xmlns:a16="http://schemas.microsoft.com/office/drawing/2014/main" id="{E4C48398-C24F-1746-830A-7F4DC4E0A846}"/>
              </a:ext>
            </a:extLst>
          </p:cNvPr>
          <p:cNvSpPr/>
          <p:nvPr/>
        </p:nvSpPr>
        <p:spPr>
          <a:xfrm>
            <a:off x="4337298" y="1621443"/>
            <a:ext cx="666750" cy="2506056"/>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57" name="Freeform 91">
            <a:extLst>
              <a:ext uri="{FF2B5EF4-FFF2-40B4-BE49-F238E27FC236}">
                <a16:creationId xmlns:a16="http://schemas.microsoft.com/office/drawing/2014/main" id="{A14E2520-C282-E342-8DAA-F0CEF6409008}"/>
              </a:ext>
            </a:extLst>
          </p:cNvPr>
          <p:cNvSpPr/>
          <p:nvPr/>
        </p:nvSpPr>
        <p:spPr>
          <a:xfrm>
            <a:off x="4121150" y="1575457"/>
            <a:ext cx="666750" cy="1614863"/>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2" name="标题 1">
            <a:extLst>
              <a:ext uri="{FF2B5EF4-FFF2-40B4-BE49-F238E27FC236}">
                <a16:creationId xmlns:a16="http://schemas.microsoft.com/office/drawing/2014/main" id="{29AEDE4B-BB3F-2141-AE70-765C00160AE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F392AE90-0D16-6E4F-9105-F65981CFCADE}"/>
              </a:ext>
            </a:extLst>
          </p:cNvPr>
          <p:cNvSpPr>
            <a:spLocks noGrp="1"/>
          </p:cNvSpPr>
          <p:nvPr>
            <p:ph type="sldNum" sz="quarter" idx="12"/>
          </p:nvPr>
        </p:nvSpPr>
        <p:spPr/>
        <p:txBody>
          <a:bodyPr/>
          <a:lstStyle/>
          <a:p>
            <a:fld id="{ADE361C3-C043-4A6E-BDCE-8DA1E7D90A3B}" type="slidenum">
              <a:rPr lang="zh-CN" altLang="en-US" smtClean="0"/>
              <a:t>84</a:t>
            </a:fld>
            <a:endParaRPr lang="zh-CN" altLang="en-US"/>
          </a:p>
        </p:txBody>
      </p:sp>
      <p:sp>
        <p:nvSpPr>
          <p:cNvPr id="5" name="Rectangle 2">
            <a:extLst>
              <a:ext uri="{FF2B5EF4-FFF2-40B4-BE49-F238E27FC236}">
                <a16:creationId xmlns:a16="http://schemas.microsoft.com/office/drawing/2014/main" id="{928C5D46-D9B1-4048-9061-E3E54B13128D}"/>
              </a:ext>
            </a:extLst>
          </p:cNvPr>
          <p:cNvSpPr/>
          <p:nvPr/>
        </p:nvSpPr>
        <p:spPr>
          <a:xfrm>
            <a:off x="1265621" y="203200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0</a:t>
            </a:r>
            <a:endParaRPr lang="zh-CN" altLang="en-US" sz="1400" dirty="0">
              <a:cs typeface="Verdana" pitchFamily="34" charset="0"/>
            </a:endParaRPr>
          </a:p>
        </p:txBody>
      </p:sp>
      <p:sp>
        <p:nvSpPr>
          <p:cNvPr id="6" name="Rectangle 21">
            <a:extLst>
              <a:ext uri="{FF2B5EF4-FFF2-40B4-BE49-F238E27FC236}">
                <a16:creationId xmlns:a16="http://schemas.microsoft.com/office/drawing/2014/main" id="{481F5D69-2821-9D41-8F69-A051FC9E0E5B}"/>
              </a:ext>
            </a:extLst>
          </p:cNvPr>
          <p:cNvSpPr/>
          <p:nvPr/>
        </p:nvSpPr>
        <p:spPr>
          <a:xfrm>
            <a:off x="1265621" y="23451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1</a:t>
            </a:r>
            <a:endParaRPr lang="zh-CN" altLang="en-US" sz="1400" dirty="0">
              <a:cs typeface="Verdana" pitchFamily="34" charset="0"/>
            </a:endParaRPr>
          </a:p>
        </p:txBody>
      </p:sp>
      <p:sp>
        <p:nvSpPr>
          <p:cNvPr id="7" name="Rectangle 22">
            <a:extLst>
              <a:ext uri="{FF2B5EF4-FFF2-40B4-BE49-F238E27FC236}">
                <a16:creationId xmlns:a16="http://schemas.microsoft.com/office/drawing/2014/main" id="{6A4EFD59-AB62-1B40-9DE7-CD2D4330D757}"/>
              </a:ext>
            </a:extLst>
          </p:cNvPr>
          <p:cNvSpPr/>
          <p:nvPr/>
        </p:nvSpPr>
        <p:spPr>
          <a:xfrm>
            <a:off x="1265621" y="26626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2</a:t>
            </a:r>
            <a:endParaRPr lang="zh-CN" altLang="en-US" sz="1400" dirty="0">
              <a:cs typeface="Verdana" pitchFamily="34" charset="0"/>
            </a:endParaRPr>
          </a:p>
        </p:txBody>
      </p:sp>
      <p:sp>
        <p:nvSpPr>
          <p:cNvPr id="8" name="Rectangle 23">
            <a:extLst>
              <a:ext uri="{FF2B5EF4-FFF2-40B4-BE49-F238E27FC236}">
                <a16:creationId xmlns:a16="http://schemas.microsoft.com/office/drawing/2014/main" id="{2AE5ED1A-EAB6-5C4C-901F-4A1BF781D615}"/>
              </a:ext>
            </a:extLst>
          </p:cNvPr>
          <p:cNvSpPr/>
          <p:nvPr/>
        </p:nvSpPr>
        <p:spPr>
          <a:xfrm>
            <a:off x="1265621" y="2971362"/>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3</a:t>
            </a:r>
            <a:endParaRPr lang="zh-CN" altLang="en-US" sz="1400" dirty="0">
              <a:cs typeface="Verdana" pitchFamily="34" charset="0"/>
            </a:endParaRPr>
          </a:p>
        </p:txBody>
      </p:sp>
      <p:sp>
        <p:nvSpPr>
          <p:cNvPr id="9" name="Rectangle 25">
            <a:extLst>
              <a:ext uri="{FF2B5EF4-FFF2-40B4-BE49-F238E27FC236}">
                <a16:creationId xmlns:a16="http://schemas.microsoft.com/office/drawing/2014/main" id="{BED266F8-0A81-3C4D-BD2C-B1E97C357304}"/>
              </a:ext>
            </a:extLst>
          </p:cNvPr>
          <p:cNvSpPr/>
          <p:nvPr/>
        </p:nvSpPr>
        <p:spPr>
          <a:xfrm>
            <a:off x="1265621" y="400816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M-2</a:t>
            </a:r>
            <a:endParaRPr lang="zh-CN" altLang="en-US" sz="1400" dirty="0">
              <a:cs typeface="Verdana" pitchFamily="34" charset="0"/>
            </a:endParaRPr>
          </a:p>
        </p:txBody>
      </p:sp>
      <p:sp>
        <p:nvSpPr>
          <p:cNvPr id="10" name="Rectangle 26">
            <a:extLst>
              <a:ext uri="{FF2B5EF4-FFF2-40B4-BE49-F238E27FC236}">
                <a16:creationId xmlns:a16="http://schemas.microsoft.com/office/drawing/2014/main" id="{1F94C1CD-5A29-DF46-BCEF-CCEC18B54036}"/>
              </a:ext>
            </a:extLst>
          </p:cNvPr>
          <p:cNvSpPr/>
          <p:nvPr/>
        </p:nvSpPr>
        <p:spPr>
          <a:xfrm>
            <a:off x="1265621" y="432347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M-1</a:t>
            </a:r>
            <a:endParaRPr lang="zh-CN" altLang="en-US" sz="1400" dirty="0">
              <a:cs typeface="Verdana" pitchFamily="34" charset="0"/>
            </a:endParaRPr>
          </a:p>
        </p:txBody>
      </p:sp>
      <p:sp>
        <p:nvSpPr>
          <p:cNvPr id="11" name="Rectangle 15">
            <a:extLst>
              <a:ext uri="{FF2B5EF4-FFF2-40B4-BE49-F238E27FC236}">
                <a16:creationId xmlns:a16="http://schemas.microsoft.com/office/drawing/2014/main" id="{02D0B7FD-1383-BC48-837B-8F3BE1F12C15}"/>
              </a:ext>
            </a:extLst>
          </p:cNvPr>
          <p:cNvSpPr/>
          <p:nvPr/>
        </p:nvSpPr>
        <p:spPr>
          <a:xfrm>
            <a:off x="4381500" y="21781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2" name="Straight Arrow Connector 28">
            <a:extLst>
              <a:ext uri="{FF2B5EF4-FFF2-40B4-BE49-F238E27FC236}">
                <a16:creationId xmlns:a16="http://schemas.microsoft.com/office/drawing/2014/main" id="{AC87FF00-C4A9-B14D-A06B-531F46703EDA}"/>
              </a:ext>
            </a:extLst>
          </p:cNvPr>
          <p:cNvCxnSpPr>
            <a:stCxn id="13" idx="3"/>
            <a:endCxn id="11" idx="1"/>
          </p:cNvCxnSpPr>
          <p:nvPr/>
        </p:nvCxnSpPr>
        <p:spPr>
          <a:xfrm>
            <a:off x="4127500" y="24130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29">
            <a:extLst>
              <a:ext uri="{FF2B5EF4-FFF2-40B4-BE49-F238E27FC236}">
                <a16:creationId xmlns:a16="http://schemas.microsoft.com/office/drawing/2014/main" id="{861C0BA2-0C7B-B446-B906-7E67372C548A}"/>
              </a:ext>
            </a:extLst>
          </p:cNvPr>
          <p:cNvSpPr/>
          <p:nvPr/>
        </p:nvSpPr>
        <p:spPr>
          <a:xfrm>
            <a:off x="3111500" y="21792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4" name="Rounded Rectangle 30">
            <a:extLst>
              <a:ext uri="{FF2B5EF4-FFF2-40B4-BE49-F238E27FC236}">
                <a16:creationId xmlns:a16="http://schemas.microsoft.com/office/drawing/2014/main" id="{461037B1-4E0F-AF4F-8918-229D3654D215}"/>
              </a:ext>
            </a:extLst>
          </p:cNvPr>
          <p:cNvSpPr/>
          <p:nvPr/>
        </p:nvSpPr>
        <p:spPr>
          <a:xfrm>
            <a:off x="2984500" y="20320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5" name="Rectangle 32">
            <a:extLst>
              <a:ext uri="{FF2B5EF4-FFF2-40B4-BE49-F238E27FC236}">
                <a16:creationId xmlns:a16="http://schemas.microsoft.com/office/drawing/2014/main" id="{C3FD2FDD-6634-D448-89CC-A7F8ED6A26E8}"/>
              </a:ext>
            </a:extLst>
          </p:cNvPr>
          <p:cNvSpPr/>
          <p:nvPr/>
        </p:nvSpPr>
        <p:spPr>
          <a:xfrm>
            <a:off x="4381500" y="3301454"/>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6" name="Straight Arrow Connector 33">
            <a:extLst>
              <a:ext uri="{FF2B5EF4-FFF2-40B4-BE49-F238E27FC236}">
                <a16:creationId xmlns:a16="http://schemas.microsoft.com/office/drawing/2014/main" id="{753BAD26-2D3F-E744-8F14-7FE5C07F8152}"/>
              </a:ext>
            </a:extLst>
          </p:cNvPr>
          <p:cNvCxnSpPr>
            <a:stCxn id="17" idx="3"/>
            <a:endCxn id="15" idx="1"/>
          </p:cNvCxnSpPr>
          <p:nvPr/>
        </p:nvCxnSpPr>
        <p:spPr>
          <a:xfrm>
            <a:off x="4127500" y="3536294"/>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34">
            <a:extLst>
              <a:ext uri="{FF2B5EF4-FFF2-40B4-BE49-F238E27FC236}">
                <a16:creationId xmlns:a16="http://schemas.microsoft.com/office/drawing/2014/main" id="{850F6085-A6B4-2C49-8EE3-093AE97DEED4}"/>
              </a:ext>
            </a:extLst>
          </p:cNvPr>
          <p:cNvSpPr/>
          <p:nvPr/>
        </p:nvSpPr>
        <p:spPr>
          <a:xfrm>
            <a:off x="3111500" y="330254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8" name="Rounded Rectangle 35">
            <a:extLst>
              <a:ext uri="{FF2B5EF4-FFF2-40B4-BE49-F238E27FC236}">
                <a16:creationId xmlns:a16="http://schemas.microsoft.com/office/drawing/2014/main" id="{ACF17B82-33B6-7942-9AFD-0449086A8969}"/>
              </a:ext>
            </a:extLst>
          </p:cNvPr>
          <p:cNvSpPr/>
          <p:nvPr/>
        </p:nvSpPr>
        <p:spPr>
          <a:xfrm>
            <a:off x="2984500" y="3155294"/>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9" name="Rectangle 36">
            <a:extLst>
              <a:ext uri="{FF2B5EF4-FFF2-40B4-BE49-F238E27FC236}">
                <a16:creationId xmlns:a16="http://schemas.microsoft.com/office/drawing/2014/main" id="{4091823C-2FF4-1147-ACE7-7C91F246DC90}"/>
              </a:ext>
            </a:extLst>
          </p:cNvPr>
          <p:cNvSpPr/>
          <p:nvPr/>
        </p:nvSpPr>
        <p:spPr>
          <a:xfrm>
            <a:off x="4381500" y="42736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20" name="Straight Arrow Connector 37">
            <a:extLst>
              <a:ext uri="{FF2B5EF4-FFF2-40B4-BE49-F238E27FC236}">
                <a16:creationId xmlns:a16="http://schemas.microsoft.com/office/drawing/2014/main" id="{D2C07DF7-7551-E941-A9C2-66CCCD9301D1}"/>
              </a:ext>
            </a:extLst>
          </p:cNvPr>
          <p:cNvCxnSpPr>
            <a:stCxn id="21" idx="3"/>
            <a:endCxn id="19" idx="1"/>
          </p:cNvCxnSpPr>
          <p:nvPr/>
        </p:nvCxnSpPr>
        <p:spPr>
          <a:xfrm>
            <a:off x="4127500" y="45085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38">
            <a:extLst>
              <a:ext uri="{FF2B5EF4-FFF2-40B4-BE49-F238E27FC236}">
                <a16:creationId xmlns:a16="http://schemas.microsoft.com/office/drawing/2014/main" id="{C3A4A617-0D94-194C-9EFF-F4F2E3BF73E9}"/>
              </a:ext>
            </a:extLst>
          </p:cNvPr>
          <p:cNvSpPr/>
          <p:nvPr/>
        </p:nvSpPr>
        <p:spPr>
          <a:xfrm>
            <a:off x="3111500" y="42747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2" name="Rounded Rectangle 39">
            <a:extLst>
              <a:ext uri="{FF2B5EF4-FFF2-40B4-BE49-F238E27FC236}">
                <a16:creationId xmlns:a16="http://schemas.microsoft.com/office/drawing/2014/main" id="{9BB77A41-F78F-5448-BDE7-F025F41380AA}"/>
              </a:ext>
            </a:extLst>
          </p:cNvPr>
          <p:cNvSpPr/>
          <p:nvPr/>
        </p:nvSpPr>
        <p:spPr>
          <a:xfrm>
            <a:off x="2984500" y="41275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23" name="Rounded Rectangle 40">
            <a:extLst>
              <a:ext uri="{FF2B5EF4-FFF2-40B4-BE49-F238E27FC236}">
                <a16:creationId xmlns:a16="http://schemas.microsoft.com/office/drawing/2014/main" id="{D62AA615-4B1E-744D-81C0-217065CCCAE6}"/>
              </a:ext>
            </a:extLst>
          </p:cNvPr>
          <p:cNvSpPr/>
          <p:nvPr/>
        </p:nvSpPr>
        <p:spPr>
          <a:xfrm>
            <a:off x="5524500" y="268780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4" name="Rounded Rectangle 41">
            <a:extLst>
              <a:ext uri="{FF2B5EF4-FFF2-40B4-BE49-F238E27FC236}">
                <a16:creationId xmlns:a16="http://schemas.microsoft.com/office/drawing/2014/main" id="{85E5857F-83B8-A247-854C-808F7A5198FA}"/>
              </a:ext>
            </a:extLst>
          </p:cNvPr>
          <p:cNvSpPr/>
          <p:nvPr/>
        </p:nvSpPr>
        <p:spPr>
          <a:xfrm>
            <a:off x="5651500" y="3909629"/>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5" name="Rectangle 42">
            <a:extLst>
              <a:ext uri="{FF2B5EF4-FFF2-40B4-BE49-F238E27FC236}">
                <a16:creationId xmlns:a16="http://schemas.microsoft.com/office/drawing/2014/main" id="{F226C3B5-A5F7-C646-A12E-E115F1595C84}"/>
              </a:ext>
            </a:extLst>
          </p:cNvPr>
          <p:cNvSpPr/>
          <p:nvPr/>
        </p:nvSpPr>
        <p:spPr>
          <a:xfrm>
            <a:off x="7112000" y="2612260"/>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1</a:t>
            </a:r>
            <a:endParaRPr lang="zh-CN" altLang="en-US" sz="1400" dirty="0">
              <a:solidFill>
                <a:schemeClr val="tx1"/>
              </a:solidFill>
              <a:cs typeface="Verdana" pitchFamily="34" charset="0"/>
            </a:endParaRPr>
          </a:p>
        </p:txBody>
      </p:sp>
      <p:sp>
        <p:nvSpPr>
          <p:cNvPr id="26" name="Rectangle 43">
            <a:extLst>
              <a:ext uri="{FF2B5EF4-FFF2-40B4-BE49-F238E27FC236}">
                <a16:creationId xmlns:a16="http://schemas.microsoft.com/office/drawing/2014/main" id="{0913D989-C4EE-A24D-B5EA-03B32C9B02EC}"/>
              </a:ext>
            </a:extLst>
          </p:cNvPr>
          <p:cNvSpPr/>
          <p:nvPr/>
        </p:nvSpPr>
        <p:spPr>
          <a:xfrm>
            <a:off x="7112000" y="3854341"/>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2</a:t>
            </a:r>
            <a:endParaRPr lang="zh-CN" altLang="en-US" sz="1400" dirty="0">
              <a:solidFill>
                <a:schemeClr val="tx1"/>
              </a:solidFill>
              <a:cs typeface="Verdana" pitchFamily="34" charset="0"/>
            </a:endParaRPr>
          </a:p>
        </p:txBody>
      </p:sp>
      <p:sp>
        <p:nvSpPr>
          <p:cNvPr id="27" name="Oval 44">
            <a:extLst>
              <a:ext uri="{FF2B5EF4-FFF2-40B4-BE49-F238E27FC236}">
                <a16:creationId xmlns:a16="http://schemas.microsoft.com/office/drawing/2014/main" id="{8FF73CBC-FD7E-324A-954E-B85DB9C5DCD2}"/>
              </a:ext>
            </a:extLst>
          </p:cNvPr>
          <p:cNvSpPr/>
          <p:nvPr/>
        </p:nvSpPr>
        <p:spPr>
          <a:xfrm>
            <a:off x="2730500" y="1079500"/>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Client</a:t>
            </a:r>
            <a:endParaRPr lang="zh-CN" altLang="en-US" sz="1400" dirty="0">
              <a:ea typeface="Verdana" pitchFamily="34" charset="0"/>
              <a:cs typeface="Verdana" pitchFamily="34" charset="0"/>
            </a:endParaRPr>
          </a:p>
        </p:txBody>
      </p:sp>
      <p:sp>
        <p:nvSpPr>
          <p:cNvPr id="28" name="Rounded Rectangle 45">
            <a:extLst>
              <a:ext uri="{FF2B5EF4-FFF2-40B4-BE49-F238E27FC236}">
                <a16:creationId xmlns:a16="http://schemas.microsoft.com/office/drawing/2014/main" id="{35CFABC2-DF05-CD4F-8FCC-0D706EEB9C03}"/>
              </a:ext>
            </a:extLst>
          </p:cNvPr>
          <p:cNvSpPr/>
          <p:nvPr/>
        </p:nvSpPr>
        <p:spPr>
          <a:xfrm>
            <a:off x="4381500" y="1130958"/>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Master</a:t>
            </a:r>
            <a:endParaRPr lang="zh-CN" altLang="en-US" sz="1400" dirty="0">
              <a:ea typeface="Verdana" pitchFamily="34" charset="0"/>
              <a:cs typeface="Verdana" pitchFamily="34" charset="0"/>
            </a:endParaRPr>
          </a:p>
        </p:txBody>
      </p:sp>
      <p:cxnSp>
        <p:nvCxnSpPr>
          <p:cNvPr id="29" name="Straight Arrow Connector 46">
            <a:extLst>
              <a:ext uri="{FF2B5EF4-FFF2-40B4-BE49-F238E27FC236}">
                <a16:creationId xmlns:a16="http://schemas.microsoft.com/office/drawing/2014/main" id="{78B4868E-8D18-F841-B543-76D6F37A0256}"/>
              </a:ext>
            </a:extLst>
          </p:cNvPr>
          <p:cNvCxnSpPr>
            <a:stCxn id="5" idx="3"/>
          </p:cNvCxnSpPr>
          <p:nvPr/>
        </p:nvCxnSpPr>
        <p:spPr>
          <a:xfrm>
            <a:off x="2413000" y="2190750"/>
            <a:ext cx="698500" cy="15437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53">
            <a:extLst>
              <a:ext uri="{FF2B5EF4-FFF2-40B4-BE49-F238E27FC236}">
                <a16:creationId xmlns:a16="http://schemas.microsoft.com/office/drawing/2014/main" id="{0F849515-70FF-D64C-95FE-C842B311C149}"/>
              </a:ext>
            </a:extLst>
          </p:cNvPr>
          <p:cNvCxnSpPr>
            <a:cxnSpLocks/>
            <a:stCxn id="28" idx="3"/>
          </p:cNvCxnSpPr>
          <p:nvPr/>
        </p:nvCxnSpPr>
        <p:spPr>
          <a:xfrm>
            <a:off x="5397500" y="1364704"/>
            <a:ext cx="426139" cy="1329693"/>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61">
            <a:extLst>
              <a:ext uri="{FF2B5EF4-FFF2-40B4-BE49-F238E27FC236}">
                <a16:creationId xmlns:a16="http://schemas.microsoft.com/office/drawing/2014/main" id="{7B4BEDE6-02D9-B847-B916-E7F8CDA91AF7}"/>
              </a:ext>
            </a:extLst>
          </p:cNvPr>
          <p:cNvCxnSpPr>
            <a:stCxn id="6" idx="3"/>
          </p:cNvCxnSpPr>
          <p:nvPr/>
        </p:nvCxnSpPr>
        <p:spPr>
          <a:xfrm>
            <a:off x="2413000" y="2503870"/>
            <a:ext cx="698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69">
            <a:extLst>
              <a:ext uri="{FF2B5EF4-FFF2-40B4-BE49-F238E27FC236}">
                <a16:creationId xmlns:a16="http://schemas.microsoft.com/office/drawing/2014/main" id="{330339A5-362C-5E40-B9F5-12C14996A237}"/>
              </a:ext>
            </a:extLst>
          </p:cNvPr>
          <p:cNvCxnSpPr>
            <a:stCxn id="7" idx="3"/>
          </p:cNvCxnSpPr>
          <p:nvPr/>
        </p:nvCxnSpPr>
        <p:spPr>
          <a:xfrm>
            <a:off x="2413000" y="2821370"/>
            <a:ext cx="698500" cy="6076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72">
            <a:extLst>
              <a:ext uri="{FF2B5EF4-FFF2-40B4-BE49-F238E27FC236}">
                <a16:creationId xmlns:a16="http://schemas.microsoft.com/office/drawing/2014/main" id="{25558424-CACC-F84D-9485-A31209C6C5F3}"/>
              </a:ext>
            </a:extLst>
          </p:cNvPr>
          <p:cNvCxnSpPr>
            <a:stCxn id="10" idx="3"/>
          </p:cNvCxnSpPr>
          <p:nvPr/>
        </p:nvCxnSpPr>
        <p:spPr>
          <a:xfrm flipV="1">
            <a:off x="2413000" y="3770040"/>
            <a:ext cx="730250" cy="71218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5">
            <a:extLst>
              <a:ext uri="{FF2B5EF4-FFF2-40B4-BE49-F238E27FC236}">
                <a16:creationId xmlns:a16="http://schemas.microsoft.com/office/drawing/2014/main" id="{3E1B8147-ACDB-BE41-B36E-14C63AAEFA7B}"/>
              </a:ext>
            </a:extLst>
          </p:cNvPr>
          <p:cNvCxnSpPr>
            <a:stCxn id="9" idx="3"/>
            <a:endCxn id="21" idx="1"/>
          </p:cNvCxnSpPr>
          <p:nvPr/>
        </p:nvCxnSpPr>
        <p:spPr>
          <a:xfrm>
            <a:off x="2413000" y="4166911"/>
            <a:ext cx="698500" cy="3415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79">
            <a:extLst>
              <a:ext uri="{FF2B5EF4-FFF2-40B4-BE49-F238E27FC236}">
                <a16:creationId xmlns:a16="http://schemas.microsoft.com/office/drawing/2014/main" id="{2A644E26-D7C6-4447-8F2D-38E02549D40B}"/>
              </a:ext>
            </a:extLst>
          </p:cNvPr>
          <p:cNvCxnSpPr>
            <a:stCxn id="8" idx="3"/>
          </p:cNvCxnSpPr>
          <p:nvPr/>
        </p:nvCxnSpPr>
        <p:spPr>
          <a:xfrm>
            <a:off x="2413000" y="3130112"/>
            <a:ext cx="730250" cy="120759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Freeform 91">
            <a:extLst>
              <a:ext uri="{FF2B5EF4-FFF2-40B4-BE49-F238E27FC236}">
                <a16:creationId xmlns:a16="http://schemas.microsoft.com/office/drawing/2014/main" id="{D1090DB2-C3FE-E143-863D-033F2E3CB719}"/>
              </a:ext>
            </a:extLst>
          </p:cNvPr>
          <p:cNvSpPr/>
          <p:nvPr/>
        </p:nvSpPr>
        <p:spPr>
          <a:xfrm>
            <a:off x="3968750" y="1598450"/>
            <a:ext cx="666750" cy="592300"/>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cxnSp>
        <p:nvCxnSpPr>
          <p:cNvPr id="37" name="Straight Arrow Connector 92">
            <a:extLst>
              <a:ext uri="{FF2B5EF4-FFF2-40B4-BE49-F238E27FC236}">
                <a16:creationId xmlns:a16="http://schemas.microsoft.com/office/drawing/2014/main" id="{1499ACC3-7914-0E43-8863-0D8288F91A05}"/>
              </a:ext>
            </a:extLst>
          </p:cNvPr>
          <p:cNvCxnSpPr>
            <a:stCxn id="27" idx="6"/>
            <a:endCxn id="28" idx="1"/>
          </p:cNvCxnSpPr>
          <p:nvPr/>
        </p:nvCxnSpPr>
        <p:spPr>
          <a:xfrm flipV="1">
            <a:off x="3556000" y="1364705"/>
            <a:ext cx="825500" cy="5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105">
            <a:extLst>
              <a:ext uri="{FF2B5EF4-FFF2-40B4-BE49-F238E27FC236}">
                <a16:creationId xmlns:a16="http://schemas.microsoft.com/office/drawing/2014/main" id="{AE39F8A8-2F45-2746-86EC-5867EE249AE5}"/>
              </a:ext>
            </a:extLst>
          </p:cNvPr>
          <p:cNvCxnSpPr>
            <a:stCxn id="11" idx="3"/>
            <a:endCxn id="23" idx="1"/>
          </p:cNvCxnSpPr>
          <p:nvPr/>
        </p:nvCxnSpPr>
        <p:spPr>
          <a:xfrm>
            <a:off x="4889500" y="2413000"/>
            <a:ext cx="635000" cy="508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108">
            <a:extLst>
              <a:ext uri="{FF2B5EF4-FFF2-40B4-BE49-F238E27FC236}">
                <a16:creationId xmlns:a16="http://schemas.microsoft.com/office/drawing/2014/main" id="{19D63394-4278-8346-AF76-E2A8800B1E22}"/>
              </a:ext>
            </a:extLst>
          </p:cNvPr>
          <p:cNvCxnSpPr/>
          <p:nvPr/>
        </p:nvCxnSpPr>
        <p:spPr>
          <a:xfrm>
            <a:off x="4889500" y="2612259"/>
            <a:ext cx="825500" cy="130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111">
            <a:extLst>
              <a:ext uri="{FF2B5EF4-FFF2-40B4-BE49-F238E27FC236}">
                <a16:creationId xmlns:a16="http://schemas.microsoft.com/office/drawing/2014/main" id="{5554FF69-75DE-6644-83C4-3D211EF9AAD3}"/>
              </a:ext>
            </a:extLst>
          </p:cNvPr>
          <p:cNvCxnSpPr>
            <a:stCxn id="15" idx="3"/>
          </p:cNvCxnSpPr>
          <p:nvPr/>
        </p:nvCxnSpPr>
        <p:spPr>
          <a:xfrm flipV="1">
            <a:off x="4889500" y="3048549"/>
            <a:ext cx="635000" cy="487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114">
            <a:extLst>
              <a:ext uri="{FF2B5EF4-FFF2-40B4-BE49-F238E27FC236}">
                <a16:creationId xmlns:a16="http://schemas.microsoft.com/office/drawing/2014/main" id="{AEA63452-BDF7-4547-8545-31A5C3CE99B9}"/>
              </a:ext>
            </a:extLst>
          </p:cNvPr>
          <p:cNvCxnSpPr>
            <a:endCxn id="24" idx="1"/>
          </p:cNvCxnSpPr>
          <p:nvPr/>
        </p:nvCxnSpPr>
        <p:spPr>
          <a:xfrm>
            <a:off x="4889500" y="3619500"/>
            <a:ext cx="762000" cy="523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119">
            <a:extLst>
              <a:ext uri="{FF2B5EF4-FFF2-40B4-BE49-F238E27FC236}">
                <a16:creationId xmlns:a16="http://schemas.microsoft.com/office/drawing/2014/main" id="{0EAE1C45-9899-2D4F-A1E9-0DAC799CA1FF}"/>
              </a:ext>
            </a:extLst>
          </p:cNvPr>
          <p:cNvCxnSpPr>
            <a:stCxn id="19" idx="3"/>
          </p:cNvCxnSpPr>
          <p:nvPr/>
        </p:nvCxnSpPr>
        <p:spPr>
          <a:xfrm flipV="1">
            <a:off x="4889500" y="4274755"/>
            <a:ext cx="762000" cy="233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24">
            <a:extLst>
              <a:ext uri="{FF2B5EF4-FFF2-40B4-BE49-F238E27FC236}">
                <a16:creationId xmlns:a16="http://schemas.microsoft.com/office/drawing/2014/main" id="{634C39AE-A484-9048-9D96-D084749DCDC0}"/>
              </a:ext>
            </a:extLst>
          </p:cNvPr>
          <p:cNvCxnSpPr>
            <a:stCxn id="23" idx="3"/>
          </p:cNvCxnSpPr>
          <p:nvPr/>
        </p:nvCxnSpPr>
        <p:spPr>
          <a:xfrm>
            <a:off x="6540500" y="2921548"/>
            <a:ext cx="571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27">
            <a:extLst>
              <a:ext uri="{FF2B5EF4-FFF2-40B4-BE49-F238E27FC236}">
                <a16:creationId xmlns:a16="http://schemas.microsoft.com/office/drawing/2014/main" id="{789B1F8C-21D3-9D48-AC96-EA94AA0AD59A}"/>
              </a:ext>
            </a:extLst>
          </p:cNvPr>
          <p:cNvCxnSpPr>
            <a:stCxn id="24" idx="3"/>
            <a:endCxn id="26" idx="1"/>
          </p:cNvCxnSpPr>
          <p:nvPr/>
        </p:nvCxnSpPr>
        <p:spPr>
          <a:xfrm>
            <a:off x="6667500" y="4143375"/>
            <a:ext cx="444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Rectangle 141">
            <a:extLst>
              <a:ext uri="{FF2B5EF4-FFF2-40B4-BE49-F238E27FC236}">
                <a16:creationId xmlns:a16="http://schemas.microsoft.com/office/drawing/2014/main" id="{CDBCCD85-DEE8-0B45-9938-4D9797BC1684}"/>
              </a:ext>
            </a:extLst>
          </p:cNvPr>
          <p:cNvSpPr/>
          <p:nvPr/>
        </p:nvSpPr>
        <p:spPr>
          <a:xfrm>
            <a:off x="1483936" y="5035609"/>
            <a:ext cx="631903"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49" name="Rectangle 145">
            <a:extLst>
              <a:ext uri="{FF2B5EF4-FFF2-40B4-BE49-F238E27FC236}">
                <a16:creationId xmlns:a16="http://schemas.microsoft.com/office/drawing/2014/main" id="{6DDE9521-B778-364D-931C-C094E43D545F}"/>
              </a:ext>
            </a:extLst>
          </p:cNvPr>
          <p:cNvSpPr/>
          <p:nvPr/>
        </p:nvSpPr>
        <p:spPr>
          <a:xfrm>
            <a:off x="29210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Map Workers</a:t>
            </a:r>
            <a:endParaRPr lang="zh-CN" altLang="en-US" sz="1400" dirty="0">
              <a:effectLst>
                <a:outerShdw blurRad="38100" dist="38100" dir="2700000" algn="tl">
                  <a:srgbClr val="000000">
                    <a:alpha val="43137"/>
                  </a:srgbClr>
                </a:outerShdw>
              </a:effectLst>
            </a:endParaRPr>
          </a:p>
        </p:txBody>
      </p:sp>
      <p:sp>
        <p:nvSpPr>
          <p:cNvPr id="50" name="Rectangle 146">
            <a:extLst>
              <a:ext uri="{FF2B5EF4-FFF2-40B4-BE49-F238E27FC236}">
                <a16:creationId xmlns:a16="http://schemas.microsoft.com/office/drawing/2014/main" id="{35E2F7B0-653A-DA43-B6B7-8608BF1ED30F}"/>
              </a:ext>
            </a:extLst>
          </p:cNvPr>
          <p:cNvSpPr/>
          <p:nvPr/>
        </p:nvSpPr>
        <p:spPr>
          <a:xfrm>
            <a:off x="4000500" y="5035609"/>
            <a:ext cx="1575687"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Intermediate Files</a:t>
            </a:r>
            <a:endParaRPr lang="zh-CN" altLang="en-US" sz="1400" dirty="0">
              <a:effectLst>
                <a:outerShdw blurRad="38100" dist="38100" dir="2700000" algn="tl">
                  <a:srgbClr val="000000">
                    <a:alpha val="43137"/>
                  </a:srgbClr>
                </a:outerShdw>
              </a:effectLst>
            </a:endParaRPr>
          </a:p>
        </p:txBody>
      </p:sp>
      <p:sp>
        <p:nvSpPr>
          <p:cNvPr id="51" name="Rectangle 147">
            <a:extLst>
              <a:ext uri="{FF2B5EF4-FFF2-40B4-BE49-F238E27FC236}">
                <a16:creationId xmlns:a16="http://schemas.microsoft.com/office/drawing/2014/main" id="{6DD48BB9-D1B8-ED45-B075-30F2BE0F9535}"/>
              </a:ext>
            </a:extLst>
          </p:cNvPr>
          <p:cNvSpPr/>
          <p:nvPr/>
        </p:nvSpPr>
        <p:spPr>
          <a:xfrm>
            <a:off x="56515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Reduce Workers</a:t>
            </a:r>
            <a:endParaRPr lang="zh-CN" altLang="en-US" sz="1400" dirty="0">
              <a:effectLst>
                <a:outerShdw blurRad="38100" dist="38100" dir="2700000" algn="tl">
                  <a:srgbClr val="000000">
                    <a:alpha val="43137"/>
                  </a:srgbClr>
                </a:outerShdw>
              </a:effectLst>
            </a:endParaRPr>
          </a:p>
        </p:txBody>
      </p:sp>
      <p:sp>
        <p:nvSpPr>
          <p:cNvPr id="52" name="Rectangle 148">
            <a:extLst>
              <a:ext uri="{FF2B5EF4-FFF2-40B4-BE49-F238E27FC236}">
                <a16:creationId xmlns:a16="http://schemas.microsoft.com/office/drawing/2014/main" id="{2BA0258D-87F7-F24B-AD67-840A2E557588}"/>
              </a:ext>
            </a:extLst>
          </p:cNvPr>
          <p:cNvSpPr/>
          <p:nvPr/>
        </p:nvSpPr>
        <p:spPr>
          <a:xfrm>
            <a:off x="7147191" y="5035609"/>
            <a:ext cx="771365"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Output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53" name="Rectangle 154">
            <a:extLst>
              <a:ext uri="{FF2B5EF4-FFF2-40B4-BE49-F238E27FC236}">
                <a16:creationId xmlns:a16="http://schemas.microsoft.com/office/drawing/2014/main" id="{71BEC9F7-ED3A-6E43-8EEA-176E225845F3}"/>
              </a:ext>
            </a:extLst>
          </p:cNvPr>
          <p:cNvSpPr/>
          <p:nvPr/>
        </p:nvSpPr>
        <p:spPr>
          <a:xfrm>
            <a:off x="2813362" y="2770908"/>
            <a:ext cx="1130092" cy="307777"/>
          </a:xfrm>
          <a:prstGeom prst="rect">
            <a:avLst/>
          </a:prstGeom>
        </p:spPr>
        <p:txBody>
          <a:bodyPr wrap="square">
            <a:spAutoFit/>
          </a:bodyPr>
          <a:lstStyle/>
          <a:p>
            <a:r>
              <a:rPr lang="en-US" altLang="zh-CN" sz="1200" i="1" dirty="0">
                <a:solidFill>
                  <a:srgbClr val="0233BE"/>
                </a:solidFill>
                <a:ea typeface="Verdana" pitchFamily="34" charset="0"/>
                <a:cs typeface="Verdana" pitchFamily="34" charset="0"/>
              </a:rPr>
              <a:t>M</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4" name="Rectangle 155">
            <a:extLst>
              <a:ext uri="{FF2B5EF4-FFF2-40B4-BE49-F238E27FC236}">
                <a16:creationId xmlns:a16="http://schemas.microsoft.com/office/drawing/2014/main" id="{FF1E7939-9A3C-A449-B310-A2479FAE7B3B}"/>
              </a:ext>
            </a:extLst>
          </p:cNvPr>
          <p:cNvSpPr/>
          <p:nvPr/>
        </p:nvSpPr>
        <p:spPr>
          <a:xfrm>
            <a:off x="5288861" y="3192401"/>
            <a:ext cx="1042779" cy="307777"/>
          </a:xfrm>
          <a:prstGeom prst="rect">
            <a:avLst/>
          </a:prstGeom>
        </p:spPr>
        <p:txBody>
          <a:bodyPr wrap="square">
            <a:spAutoFit/>
          </a:bodyPr>
          <a:lstStyle/>
          <a:p>
            <a:pPr algn="ctr"/>
            <a:r>
              <a:rPr lang="en-US" altLang="zh-CN" sz="1200" i="1" dirty="0">
                <a:solidFill>
                  <a:srgbClr val="0233BE"/>
                </a:solidFill>
                <a:ea typeface="Verdana" pitchFamily="34" charset="0"/>
                <a:cs typeface="Verdana" pitchFamily="34" charset="0"/>
              </a:rPr>
              <a:t>R</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5" name="Rectangle 156">
            <a:extLst>
              <a:ext uri="{FF2B5EF4-FFF2-40B4-BE49-F238E27FC236}">
                <a16:creationId xmlns:a16="http://schemas.microsoft.com/office/drawing/2014/main" id="{F023DF06-5195-3F41-877A-AEFC46FA4F8D}"/>
              </a:ext>
            </a:extLst>
          </p:cNvPr>
          <p:cNvSpPr/>
          <p:nvPr/>
        </p:nvSpPr>
        <p:spPr>
          <a:xfrm>
            <a:off x="5928540" y="1588099"/>
            <a:ext cx="752129" cy="523220"/>
          </a:xfrm>
          <a:prstGeom prst="rect">
            <a:avLst/>
          </a:prstGeom>
        </p:spPr>
        <p:txBody>
          <a:bodyPr wrap="none">
            <a:spAutoFit/>
          </a:bodyPr>
          <a:lstStyle/>
          <a:p>
            <a:r>
              <a:rPr lang="en-US" altLang="zh-CN" sz="1400" dirty="0">
                <a:solidFill>
                  <a:schemeClr val="dk1"/>
                </a:solidFill>
                <a:ea typeface="Verdana" pitchFamily="34" charset="0"/>
                <a:cs typeface="Verdana" pitchFamily="34" charset="0"/>
              </a:rPr>
              <a:t>assign </a:t>
            </a:r>
            <a:br>
              <a:rPr lang="en-US" altLang="zh-CN" sz="1400" dirty="0">
                <a:solidFill>
                  <a:schemeClr val="dk1"/>
                </a:solidFill>
                <a:ea typeface="Verdana" pitchFamily="34" charset="0"/>
                <a:cs typeface="Verdana" pitchFamily="34" charset="0"/>
              </a:rPr>
            </a:br>
            <a:r>
              <a:rPr lang="en-US" altLang="zh-CN" sz="1400" dirty="0">
                <a:solidFill>
                  <a:schemeClr val="dk1"/>
                </a:solidFill>
                <a:ea typeface="Verdana" pitchFamily="34" charset="0"/>
                <a:cs typeface="Verdana" pitchFamily="34" charset="0"/>
              </a:rPr>
              <a:t>tasks</a:t>
            </a:r>
            <a:endParaRPr lang="zh-CN" altLang="en-US" sz="1400" dirty="0"/>
          </a:p>
        </p:txBody>
      </p:sp>
      <p:sp>
        <p:nvSpPr>
          <p:cNvPr id="56" name="Rectangle 141">
            <a:extLst>
              <a:ext uri="{FF2B5EF4-FFF2-40B4-BE49-F238E27FC236}">
                <a16:creationId xmlns:a16="http://schemas.microsoft.com/office/drawing/2014/main" id="{7A04E922-CD0F-1B48-BAC2-3562E70290E5}"/>
              </a:ext>
            </a:extLst>
          </p:cNvPr>
          <p:cNvSpPr/>
          <p:nvPr/>
        </p:nvSpPr>
        <p:spPr>
          <a:xfrm rot="5400000">
            <a:off x="1738805" y="3463272"/>
            <a:ext cx="357790" cy="338554"/>
          </a:xfrm>
          <a:prstGeom prst="rect">
            <a:avLst/>
          </a:prstGeom>
        </p:spPr>
        <p:txBody>
          <a:bodyPr wrap="none">
            <a:spAutoFit/>
          </a:bodyPr>
          <a:lstStyle/>
          <a:p>
            <a:pPr algn="ctr"/>
            <a:r>
              <a:rPr lang="en-US" altLang="zh-CN" sz="1600" dirty="0">
                <a:solidFill>
                  <a:schemeClr val="dk1"/>
                </a:solidFill>
                <a:effectLst>
                  <a:outerShdw blurRad="38100" dist="38100" dir="2700000" algn="tl">
                    <a:srgbClr val="000000">
                      <a:alpha val="43137"/>
                    </a:srgbClr>
                  </a:outerShdw>
                </a:effectLst>
                <a:ea typeface="Verdana" pitchFamily="34" charset="0"/>
                <a:cs typeface="Verdana" pitchFamily="34" charset="0"/>
              </a:rPr>
              <a:t>...</a:t>
            </a:r>
            <a:endParaRPr lang="zh-CN" alt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48268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62407-B783-154F-ACA8-746DA38A350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036A031A-6E1E-6A42-ACE7-222B0011BC61}"/>
              </a:ext>
            </a:extLst>
          </p:cNvPr>
          <p:cNvSpPr>
            <a:spLocks noGrp="1"/>
          </p:cNvSpPr>
          <p:nvPr>
            <p:ph type="sldNum" sz="quarter" idx="12"/>
          </p:nvPr>
        </p:nvSpPr>
        <p:spPr/>
        <p:txBody>
          <a:bodyPr/>
          <a:lstStyle/>
          <a:p>
            <a:fld id="{ADE361C3-C043-4A6E-BDCE-8DA1E7D90A3B}" type="slidenum">
              <a:rPr lang="zh-CN" altLang="en-US" smtClean="0"/>
              <a:t>85</a:t>
            </a:fld>
            <a:endParaRPr lang="zh-CN" altLang="en-US"/>
          </a:p>
        </p:txBody>
      </p:sp>
      <p:sp>
        <p:nvSpPr>
          <p:cNvPr id="5" name="Rectangle 2">
            <a:extLst>
              <a:ext uri="{FF2B5EF4-FFF2-40B4-BE49-F238E27FC236}">
                <a16:creationId xmlns:a16="http://schemas.microsoft.com/office/drawing/2014/main" id="{95112FEF-2CA8-9840-970D-19885D0D5C33}"/>
              </a:ext>
            </a:extLst>
          </p:cNvPr>
          <p:cNvSpPr/>
          <p:nvPr/>
        </p:nvSpPr>
        <p:spPr>
          <a:xfrm>
            <a:off x="12656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0</a:t>
            </a:r>
            <a:endParaRPr lang="zh-CN" altLang="en-US" sz="1667" dirty="0">
              <a:latin typeface="Verdana" pitchFamily="34" charset="0"/>
              <a:cs typeface="Verdana" pitchFamily="34" charset="0"/>
            </a:endParaRPr>
          </a:p>
        </p:txBody>
      </p:sp>
      <p:sp>
        <p:nvSpPr>
          <p:cNvPr id="6" name="Rectangle 21">
            <a:extLst>
              <a:ext uri="{FF2B5EF4-FFF2-40B4-BE49-F238E27FC236}">
                <a16:creationId xmlns:a16="http://schemas.microsoft.com/office/drawing/2014/main" id="{90654B95-94FA-1B42-A3C6-F190D6926930}"/>
              </a:ext>
            </a:extLst>
          </p:cNvPr>
          <p:cNvSpPr/>
          <p:nvPr/>
        </p:nvSpPr>
        <p:spPr>
          <a:xfrm>
            <a:off x="241300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1</a:t>
            </a:r>
            <a:endParaRPr lang="zh-CN" altLang="en-US" sz="1667" dirty="0">
              <a:latin typeface="Verdana" pitchFamily="34" charset="0"/>
              <a:cs typeface="Verdana" pitchFamily="34" charset="0"/>
            </a:endParaRPr>
          </a:p>
        </p:txBody>
      </p:sp>
      <p:sp>
        <p:nvSpPr>
          <p:cNvPr id="7" name="Rectangle 22">
            <a:extLst>
              <a:ext uri="{FF2B5EF4-FFF2-40B4-BE49-F238E27FC236}">
                <a16:creationId xmlns:a16="http://schemas.microsoft.com/office/drawing/2014/main" id="{0E94D0A8-6491-7443-8FC1-3430AEFC8C55}"/>
              </a:ext>
            </a:extLst>
          </p:cNvPr>
          <p:cNvSpPr/>
          <p:nvPr/>
        </p:nvSpPr>
        <p:spPr>
          <a:xfrm>
            <a:off x="3542862"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8" name="Rectangle 23">
            <a:extLst>
              <a:ext uri="{FF2B5EF4-FFF2-40B4-BE49-F238E27FC236}">
                <a16:creationId xmlns:a16="http://schemas.microsoft.com/office/drawing/2014/main" id="{93FD5DA4-ACF2-5344-9F2B-1CB87717068E}"/>
              </a:ext>
            </a:extLst>
          </p:cNvPr>
          <p:cNvSpPr/>
          <p:nvPr/>
        </p:nvSpPr>
        <p:spPr>
          <a:xfrm>
            <a:off x="469024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3</a:t>
            </a:r>
            <a:endParaRPr lang="zh-CN" altLang="en-US" sz="1667" dirty="0">
              <a:latin typeface="Verdana" pitchFamily="34" charset="0"/>
              <a:cs typeface="Verdana" pitchFamily="34" charset="0"/>
            </a:endParaRPr>
          </a:p>
        </p:txBody>
      </p:sp>
      <p:sp>
        <p:nvSpPr>
          <p:cNvPr id="9" name="Rectangle 25">
            <a:extLst>
              <a:ext uri="{FF2B5EF4-FFF2-40B4-BE49-F238E27FC236}">
                <a16:creationId xmlns:a16="http://schemas.microsoft.com/office/drawing/2014/main" id="{80626192-7513-9E47-870D-8FA0EEAA6886}"/>
              </a:ext>
            </a:extLst>
          </p:cNvPr>
          <p:cNvSpPr/>
          <p:nvPr/>
        </p:nvSpPr>
        <p:spPr>
          <a:xfrm>
            <a:off x="64091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M-1</a:t>
            </a:r>
            <a:endParaRPr lang="zh-CN" altLang="en-US" sz="1667" dirty="0">
              <a:latin typeface="Verdana" pitchFamily="34" charset="0"/>
              <a:cs typeface="Verdana" pitchFamily="34" charset="0"/>
            </a:endParaRPr>
          </a:p>
        </p:txBody>
      </p:sp>
      <p:sp>
        <p:nvSpPr>
          <p:cNvPr id="10" name="Rectangle 141">
            <a:extLst>
              <a:ext uri="{FF2B5EF4-FFF2-40B4-BE49-F238E27FC236}">
                <a16:creationId xmlns:a16="http://schemas.microsoft.com/office/drawing/2014/main" id="{2C76C7D6-B117-354D-86FB-AAEC87A6E144}"/>
              </a:ext>
            </a:extLst>
          </p:cNvPr>
          <p:cNvSpPr/>
          <p:nvPr/>
        </p:nvSpPr>
        <p:spPr>
          <a:xfrm>
            <a:off x="3542862" y="3392458"/>
            <a:ext cx="1961930"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Files</a:t>
            </a:r>
            <a:endParaRPr lang="zh-CN" altLang="en-US" sz="1500" dirty="0">
              <a:effectLst>
                <a:outerShdw blurRad="38100" dist="38100" dir="2700000" algn="tl">
                  <a:srgbClr val="000000">
                    <a:alpha val="43137"/>
                  </a:srgbClr>
                </a:outerShdw>
              </a:effectLst>
            </a:endParaRPr>
          </a:p>
        </p:txBody>
      </p:sp>
      <p:sp>
        <p:nvSpPr>
          <p:cNvPr id="11" name="Rectangle 52">
            <a:extLst>
              <a:ext uri="{FF2B5EF4-FFF2-40B4-BE49-F238E27FC236}">
                <a16:creationId xmlns:a16="http://schemas.microsoft.com/office/drawing/2014/main" id="{546A0BE1-3975-2141-8489-56E8A6E59A22}"/>
              </a:ext>
            </a:extLst>
          </p:cNvPr>
          <p:cNvSpPr/>
          <p:nvPr/>
        </p:nvSpPr>
        <p:spPr>
          <a:xfrm>
            <a:off x="5778500" y="2690237"/>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2" name="Rectangle 54">
            <a:extLst>
              <a:ext uri="{FF2B5EF4-FFF2-40B4-BE49-F238E27FC236}">
                <a16:creationId xmlns:a16="http://schemas.microsoft.com/office/drawing/2014/main" id="{AC1226F5-4D5F-CE42-A0C4-8725ADFC219F}"/>
              </a:ext>
            </a:extLst>
          </p:cNvPr>
          <p:cNvSpPr/>
          <p:nvPr/>
        </p:nvSpPr>
        <p:spPr>
          <a:xfrm>
            <a:off x="2986690" y="4072484"/>
            <a:ext cx="3277914" cy="400110"/>
          </a:xfrm>
          <a:prstGeom prst="rect">
            <a:avLst/>
          </a:prstGeom>
        </p:spPr>
        <p:txBody>
          <a:bodyPr wrap="squar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Divided into </a:t>
            </a:r>
            <a:r>
              <a:rPr lang="en-US" altLang="zh-CN" sz="2000"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t>
            </a: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shards</a:t>
            </a:r>
            <a:endParaRPr lang="zh-CN" altLang="en-US" dirty="0">
              <a:effectLst>
                <a:outerShdw blurRad="38100" dist="38100" dir="2700000" algn="tl">
                  <a:srgbClr val="000000">
                    <a:alpha val="43137"/>
                  </a:srgbClr>
                </a:outerShdw>
              </a:effectLst>
            </a:endParaRPr>
          </a:p>
        </p:txBody>
      </p:sp>
      <p:sp>
        <p:nvSpPr>
          <p:cNvPr id="14" name="内容占位符 2">
            <a:extLst>
              <a:ext uri="{FF2B5EF4-FFF2-40B4-BE49-F238E27FC236}">
                <a16:creationId xmlns:a16="http://schemas.microsoft.com/office/drawing/2014/main" id="{821C30ED-DF78-964D-B0D5-36D6334F5F20}"/>
              </a:ext>
            </a:extLst>
          </p:cNvPr>
          <p:cNvSpPr>
            <a:spLocks noGrp="1"/>
          </p:cNvSpPr>
          <p:nvPr>
            <p:ph idx="1"/>
          </p:nvPr>
        </p:nvSpPr>
        <p:spPr>
          <a:xfrm>
            <a:off x="457200" y="1129308"/>
            <a:ext cx="8229600" cy="2664296"/>
          </a:xfrm>
        </p:spPr>
        <p:txBody>
          <a:bodyPr/>
          <a:lstStyle/>
          <a:p>
            <a:r>
              <a:rPr kumimoji="1" lang="en-US" altLang="zh-CN" dirty="0">
                <a:solidFill>
                  <a:srgbClr val="C00000"/>
                </a:solidFill>
              </a:rPr>
              <a:t>Step1</a:t>
            </a:r>
            <a:r>
              <a:rPr kumimoji="1" lang="en-US" altLang="zh-CN" b="0" dirty="0"/>
              <a:t>: (Client/Master) split input files into chunks (shards)</a:t>
            </a:r>
          </a:p>
          <a:p>
            <a:pPr lvl="1"/>
            <a:r>
              <a:rPr kumimoji="1" lang="en-US" altLang="zh-CN" dirty="0"/>
              <a:t>Typically, 64MB</a:t>
            </a:r>
          </a:p>
          <a:p>
            <a:pPr lvl="1"/>
            <a:r>
              <a:rPr kumimoji="1" lang="en-US" altLang="zh-CN" dirty="0"/>
              <a:t>Why? Fit the </a:t>
            </a:r>
            <a:r>
              <a:rPr kumimoji="1" lang="en-US" altLang="zh-CN" b="1" dirty="0">
                <a:solidFill>
                  <a:srgbClr val="C00000"/>
                </a:solidFill>
              </a:rPr>
              <a:t>GFS</a:t>
            </a:r>
            <a:r>
              <a:rPr kumimoji="1" lang="en-US" altLang="zh-CN" dirty="0"/>
              <a:t> chunk size, so one RPC is sufficient to read the chunk</a:t>
            </a:r>
          </a:p>
        </p:txBody>
      </p:sp>
    </p:spTree>
    <p:extLst>
      <p:ext uri="{BB962C8B-B14F-4D97-AF65-F5344CB8AC3E}">
        <p14:creationId xmlns:p14="http://schemas.microsoft.com/office/powerpoint/2010/main" val="18531583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C8DF11-4EB3-1245-BC2E-CAA5DD048F14}"/>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26F871A7-C713-F541-B12E-59DD6AF34EB2}"/>
              </a:ext>
            </a:extLst>
          </p:cNvPr>
          <p:cNvSpPr>
            <a:spLocks noGrp="1"/>
          </p:cNvSpPr>
          <p:nvPr>
            <p:ph idx="1"/>
          </p:nvPr>
        </p:nvSpPr>
        <p:spPr/>
        <p:txBody>
          <a:bodyPr/>
          <a:lstStyle/>
          <a:p>
            <a:r>
              <a:rPr kumimoji="1" lang="en-US" altLang="zh-CN" dirty="0">
                <a:solidFill>
                  <a:srgbClr val="C00000"/>
                </a:solidFill>
              </a:rPr>
              <a:t>Step4</a:t>
            </a:r>
            <a:r>
              <a:rPr kumimoji="1" lang="en-US" altLang="zh-CN" b="0" dirty="0"/>
              <a:t>: create intermediate files</a:t>
            </a:r>
          </a:p>
          <a:p>
            <a:pPr lvl="1"/>
            <a:r>
              <a:rPr kumimoji="1" lang="en-US" altLang="zh-CN" dirty="0"/>
              <a:t>Intermediate k/v pairs buffered in </a:t>
            </a:r>
            <a:r>
              <a:rPr kumimoji="1" lang="en-US" altLang="zh-CN" b="1" dirty="0">
                <a:solidFill>
                  <a:srgbClr val="C00000"/>
                </a:solidFill>
              </a:rPr>
              <a:t>memory</a:t>
            </a:r>
            <a:r>
              <a:rPr kumimoji="1" lang="en-US" altLang="zh-CN" dirty="0"/>
              <a:t> and periodically written to the </a:t>
            </a:r>
            <a:r>
              <a:rPr kumimoji="1" lang="en-US" altLang="zh-CN" b="1" dirty="0">
                <a:solidFill>
                  <a:srgbClr val="C00000"/>
                </a:solidFill>
              </a:rPr>
              <a:t>local disk</a:t>
            </a:r>
          </a:p>
          <a:p>
            <a:pPr lvl="2"/>
            <a:r>
              <a:rPr kumimoji="1" lang="en-US" altLang="zh-CN" sz="1800" dirty="0"/>
              <a:t>Partitioned into </a:t>
            </a:r>
            <a:r>
              <a:rPr kumimoji="1" lang="en-US" altLang="zh-CN" sz="1800" b="1" dirty="0">
                <a:solidFill>
                  <a:srgbClr val="C00000"/>
                </a:solidFill>
              </a:rPr>
              <a:t>R</a:t>
            </a:r>
            <a:r>
              <a:rPr kumimoji="1" lang="en-US" altLang="zh-CN" sz="1800" dirty="0"/>
              <a:t> regions by a </a:t>
            </a:r>
            <a:r>
              <a:rPr kumimoji="1" lang="en-US" altLang="zh-CN" sz="1800" dirty="0">
                <a:latin typeface="Courier New" panose="02070309020205020404" pitchFamily="49" charset="0"/>
                <a:cs typeface="Courier New" panose="02070309020205020404" pitchFamily="49" charset="0"/>
              </a:rPr>
              <a:t>Partition</a:t>
            </a:r>
            <a:r>
              <a:rPr kumimoji="1" lang="en-US" altLang="zh-CN" sz="1800" dirty="0"/>
              <a:t> function</a:t>
            </a:r>
          </a:p>
          <a:p>
            <a:pPr lvl="2"/>
            <a:r>
              <a:rPr kumimoji="1" lang="en-US" altLang="zh-CN" sz="1800" dirty="0">
                <a:solidFill>
                  <a:schemeClr val="tx1"/>
                </a:solidFill>
              </a:rPr>
              <a:t>Default function: hash(key) mod R</a:t>
            </a:r>
          </a:p>
          <a:p>
            <a:pPr lvl="2"/>
            <a:endParaRPr kumimoji="1" lang="en-US" altLang="zh-CN" dirty="0"/>
          </a:p>
        </p:txBody>
      </p:sp>
      <p:sp>
        <p:nvSpPr>
          <p:cNvPr id="4" name="灯片编号占位符 3">
            <a:extLst>
              <a:ext uri="{FF2B5EF4-FFF2-40B4-BE49-F238E27FC236}">
                <a16:creationId xmlns:a16="http://schemas.microsoft.com/office/drawing/2014/main" id="{2C9555AC-FEB8-B148-829C-2B9FA915678D}"/>
              </a:ext>
            </a:extLst>
          </p:cNvPr>
          <p:cNvSpPr>
            <a:spLocks noGrp="1"/>
          </p:cNvSpPr>
          <p:nvPr>
            <p:ph type="sldNum" sz="quarter" idx="12"/>
          </p:nvPr>
        </p:nvSpPr>
        <p:spPr/>
        <p:txBody>
          <a:bodyPr/>
          <a:lstStyle/>
          <a:p>
            <a:fld id="{ADE361C3-C043-4A6E-BDCE-8DA1E7D90A3B}" type="slidenum">
              <a:rPr lang="zh-CN" altLang="en-US" smtClean="0"/>
              <a:t>86</a:t>
            </a:fld>
            <a:endParaRPr lang="zh-CN" altLang="en-US"/>
          </a:p>
        </p:txBody>
      </p:sp>
      <p:sp>
        <p:nvSpPr>
          <p:cNvPr id="5" name="Rounded Rectangle 7">
            <a:extLst>
              <a:ext uri="{FF2B5EF4-FFF2-40B4-BE49-F238E27FC236}">
                <a16:creationId xmlns:a16="http://schemas.microsoft.com/office/drawing/2014/main" id="{D6020812-1BB0-D040-90C9-60601D03D581}"/>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D31F5704-74B4-AA4C-9C38-8FF79F350105}"/>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9">
            <a:extLst>
              <a:ext uri="{FF2B5EF4-FFF2-40B4-BE49-F238E27FC236}">
                <a16:creationId xmlns:a16="http://schemas.microsoft.com/office/drawing/2014/main" id="{B9680E8B-C8E9-784F-B280-04F2E60B725A}"/>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10">
            <a:extLst>
              <a:ext uri="{FF2B5EF4-FFF2-40B4-BE49-F238E27FC236}">
                <a16:creationId xmlns:a16="http://schemas.microsoft.com/office/drawing/2014/main" id="{F08E7C7D-3B13-A947-B9CE-FD7B53E33B9B}"/>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9" name="Rectangle 12">
            <a:extLst>
              <a:ext uri="{FF2B5EF4-FFF2-40B4-BE49-F238E27FC236}">
                <a16:creationId xmlns:a16="http://schemas.microsoft.com/office/drawing/2014/main" id="{5118A8ED-5198-5F48-9584-9EF52F17E0EC}"/>
              </a:ext>
            </a:extLst>
          </p:cNvPr>
          <p:cNvSpPr/>
          <p:nvPr/>
        </p:nvSpPr>
        <p:spPr>
          <a:xfrm>
            <a:off x="5651500" y="3968066"/>
            <a:ext cx="2032000" cy="1375377"/>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t" anchorCtr="0"/>
          <a:lstStyle/>
          <a:p>
            <a:pPr algn="ctr"/>
            <a:r>
              <a:rPr lang="en-US" altLang="zh-CN" sz="1667" dirty="0">
                <a:effectLst>
                  <a:outerShdw blurRad="38100" dist="38100" dir="2700000" algn="tl">
                    <a:srgbClr val="000000">
                      <a:alpha val="43137"/>
                    </a:srgbClr>
                  </a:outerShdw>
                </a:effectLst>
                <a:latin typeface="Verdana" pitchFamily="34" charset="0"/>
                <a:ea typeface="Verdana" pitchFamily="34" charset="0"/>
                <a:cs typeface="Verdana" pitchFamily="34" charset="0"/>
              </a:rPr>
              <a:t>Intermediate File</a:t>
            </a:r>
            <a:endParaRPr lang="zh-CN" altLang="en-US" sz="1667" dirty="0">
              <a:effectLst>
                <a:outerShdw blurRad="38100" dist="38100" dir="2700000" algn="tl">
                  <a:srgbClr val="000000">
                    <a:alpha val="43137"/>
                  </a:srgbClr>
                </a:outerShdw>
              </a:effectLst>
              <a:latin typeface="Verdana" pitchFamily="34" charset="0"/>
              <a:cs typeface="Verdana" pitchFamily="34" charset="0"/>
            </a:endParaRPr>
          </a:p>
        </p:txBody>
      </p:sp>
      <p:cxnSp>
        <p:nvCxnSpPr>
          <p:cNvPr id="10" name="Straight Arrow Connector 13">
            <a:extLst>
              <a:ext uri="{FF2B5EF4-FFF2-40B4-BE49-F238E27FC236}">
                <a16:creationId xmlns:a16="http://schemas.microsoft.com/office/drawing/2014/main" id="{623BA8E6-7713-0D4A-8A4C-53E23F5BCD8F}"/>
              </a:ext>
            </a:extLst>
          </p:cNvPr>
          <p:cNvCxnSpPr>
            <a:stCxn id="5" idx="3"/>
            <a:endCxn id="9" idx="1"/>
          </p:cNvCxnSpPr>
          <p:nvPr/>
        </p:nvCxnSpPr>
        <p:spPr>
          <a:xfrm>
            <a:off x="4826000" y="465575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4">
            <a:extLst>
              <a:ext uri="{FF2B5EF4-FFF2-40B4-BE49-F238E27FC236}">
                <a16:creationId xmlns:a16="http://schemas.microsoft.com/office/drawing/2014/main" id="{4BA81699-4CFC-544B-BC10-7CA0D2E663E8}"/>
              </a:ext>
            </a:extLst>
          </p:cNvPr>
          <p:cNvSpPr/>
          <p:nvPr/>
        </p:nvSpPr>
        <p:spPr>
          <a:xfrm>
            <a:off x="5969000" y="4357824"/>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1</a:t>
            </a:r>
            <a:endParaRPr lang="zh-CN" altLang="en-US" sz="1500" dirty="0">
              <a:latin typeface="Verdana" pitchFamily="34" charset="0"/>
              <a:cs typeface="Verdana" pitchFamily="34" charset="0"/>
            </a:endParaRPr>
          </a:p>
        </p:txBody>
      </p:sp>
      <p:sp>
        <p:nvSpPr>
          <p:cNvPr id="12" name="Rectangle 16">
            <a:extLst>
              <a:ext uri="{FF2B5EF4-FFF2-40B4-BE49-F238E27FC236}">
                <a16:creationId xmlns:a16="http://schemas.microsoft.com/office/drawing/2014/main" id="{6A81A34D-E780-D545-86C0-C34448E2DD06}"/>
              </a:ext>
            </a:extLst>
          </p:cNvPr>
          <p:cNvSpPr/>
          <p:nvPr/>
        </p:nvSpPr>
        <p:spPr>
          <a:xfrm>
            <a:off x="5969000" y="4982697"/>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R</a:t>
            </a:r>
            <a:endParaRPr lang="zh-CN" altLang="en-US" sz="1500" dirty="0">
              <a:latin typeface="Verdana" pitchFamily="34" charset="0"/>
              <a:cs typeface="Verdana" pitchFamily="34" charset="0"/>
            </a:endParaRPr>
          </a:p>
        </p:txBody>
      </p:sp>
      <p:sp>
        <p:nvSpPr>
          <p:cNvPr id="13" name="Rectangle 17">
            <a:extLst>
              <a:ext uri="{FF2B5EF4-FFF2-40B4-BE49-F238E27FC236}">
                <a16:creationId xmlns:a16="http://schemas.microsoft.com/office/drawing/2014/main" id="{C4F64165-B467-C94C-9EF8-26A33717655A}"/>
              </a:ext>
            </a:extLst>
          </p:cNvPr>
          <p:cNvSpPr/>
          <p:nvPr/>
        </p:nvSpPr>
        <p:spPr>
          <a:xfrm>
            <a:off x="5969000" y="4591570"/>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2</a:t>
            </a:r>
            <a:endParaRPr lang="zh-CN" altLang="en-US" sz="1500" dirty="0">
              <a:latin typeface="Verdana" pitchFamily="34" charset="0"/>
              <a:cs typeface="Verdana" pitchFamily="34" charset="0"/>
            </a:endParaRPr>
          </a:p>
        </p:txBody>
      </p:sp>
      <p:sp>
        <p:nvSpPr>
          <p:cNvPr id="14" name="Rounded Rectangle 19">
            <a:extLst>
              <a:ext uri="{FF2B5EF4-FFF2-40B4-BE49-F238E27FC236}">
                <a16:creationId xmlns:a16="http://schemas.microsoft.com/office/drawing/2014/main" id="{125920BD-3BF1-4A49-9F9E-311D5649AA7D}"/>
              </a:ext>
            </a:extLst>
          </p:cNvPr>
          <p:cNvSpPr/>
          <p:nvPr/>
        </p:nvSpPr>
        <p:spPr>
          <a:xfrm>
            <a:off x="3554453" y="3810000"/>
            <a:ext cx="4319547" cy="1714500"/>
          </a:xfrm>
          <a:prstGeom prst="roundRect">
            <a:avLst>
              <a:gd name="adj" fmla="val 9081"/>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5" name="Rectangle 20">
            <a:extLst>
              <a:ext uri="{FF2B5EF4-FFF2-40B4-BE49-F238E27FC236}">
                <a16:creationId xmlns:a16="http://schemas.microsoft.com/office/drawing/2014/main" id="{D453FE89-3574-254C-82C2-178650DC8543}"/>
              </a:ext>
            </a:extLst>
          </p:cNvPr>
          <p:cNvSpPr/>
          <p:nvPr/>
        </p:nvSpPr>
        <p:spPr>
          <a:xfrm>
            <a:off x="4889500" y="4363095"/>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346623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5FE70-CCC6-624B-9450-9F584F496C6F}"/>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037412E4-D100-9F4F-8481-BF542627E54D}"/>
              </a:ext>
            </a:extLst>
          </p:cNvPr>
          <p:cNvSpPr>
            <a:spLocks noGrp="1"/>
          </p:cNvSpPr>
          <p:nvPr>
            <p:ph idx="1"/>
          </p:nvPr>
        </p:nvSpPr>
        <p:spPr>
          <a:xfrm>
            <a:off x="457200" y="1129308"/>
            <a:ext cx="8229600" cy="2258740"/>
          </a:xfrm>
        </p:spPr>
        <p:txBody>
          <a:bodyPr>
            <a:normAutofit lnSpcReduction="10000"/>
          </a:bodyPr>
          <a:lstStyle/>
          <a:p>
            <a:r>
              <a:rPr kumimoji="1" lang="en-US" altLang="zh-CN" dirty="0">
                <a:solidFill>
                  <a:srgbClr val="C00000"/>
                </a:solidFill>
              </a:rPr>
              <a:t>Step5</a:t>
            </a:r>
            <a:r>
              <a:rPr kumimoji="1" lang="en-US" altLang="zh-CN" b="0" dirty="0"/>
              <a:t>: sorting intermediate data</a:t>
            </a:r>
          </a:p>
          <a:p>
            <a:pPr lvl="1"/>
            <a:r>
              <a:rPr kumimoji="1" lang="en-US" altLang="zh-CN" dirty="0"/>
              <a:t>Notified by master about the location of intermediate files for its partition</a:t>
            </a:r>
          </a:p>
          <a:p>
            <a:pPr lvl="1"/>
            <a:r>
              <a:rPr kumimoji="1" lang="en-US" altLang="zh-CN" dirty="0"/>
              <a:t>Uses </a:t>
            </a:r>
            <a:r>
              <a:rPr kumimoji="1" lang="en-US" altLang="zh-CN" b="1" dirty="0">
                <a:solidFill>
                  <a:srgbClr val="C00000"/>
                </a:solidFill>
              </a:rPr>
              <a:t>RPCs</a:t>
            </a:r>
            <a:r>
              <a:rPr kumimoji="1" lang="en-US" altLang="zh-CN" dirty="0"/>
              <a:t> to read the data from the local disks of map workers</a:t>
            </a:r>
          </a:p>
          <a:p>
            <a:pPr lvl="1"/>
            <a:r>
              <a:rPr kumimoji="1" lang="en-US" altLang="zh-CN" b="1" dirty="0">
                <a:solidFill>
                  <a:srgbClr val="C00000"/>
                </a:solidFill>
              </a:rPr>
              <a:t>Sort</a:t>
            </a:r>
            <a:r>
              <a:rPr kumimoji="1" lang="en-US" altLang="zh-CN" dirty="0">
                <a:solidFill>
                  <a:schemeClr val="tx1"/>
                </a:solidFill>
              </a:rPr>
              <a:t> keys from different intermediate files (like a merge sort)</a:t>
            </a:r>
          </a:p>
          <a:p>
            <a:pPr marL="74250" lvl="1" indent="0">
              <a:buNone/>
            </a:pPr>
            <a:r>
              <a:rPr kumimoji="1" lang="en-US" altLang="zh-CN" dirty="0"/>
              <a:t>    =&gt; All occurrences of the same key are </a:t>
            </a:r>
            <a:r>
              <a:rPr kumimoji="1" lang="en-US" altLang="zh-CN" b="1" dirty="0">
                <a:solidFill>
                  <a:srgbClr val="C00000"/>
                </a:solidFill>
              </a:rPr>
              <a:t>grouped</a:t>
            </a:r>
          </a:p>
          <a:p>
            <a:pPr marL="74250" lvl="1" indent="0">
              <a:buNone/>
            </a:pPr>
            <a:r>
              <a:rPr kumimoji="1" lang="en-US" altLang="zh-CN" dirty="0">
                <a:solidFill>
                  <a:schemeClr val="tx1"/>
                </a:solidFill>
              </a:rPr>
              <a:t>   Note: both mapper and reducer needs to do the sort </a:t>
            </a:r>
          </a:p>
        </p:txBody>
      </p:sp>
      <p:sp>
        <p:nvSpPr>
          <p:cNvPr id="4" name="灯片编号占位符 3">
            <a:extLst>
              <a:ext uri="{FF2B5EF4-FFF2-40B4-BE49-F238E27FC236}">
                <a16:creationId xmlns:a16="http://schemas.microsoft.com/office/drawing/2014/main" id="{AB246EE0-1FB2-694C-8304-27F967E78722}"/>
              </a:ext>
            </a:extLst>
          </p:cNvPr>
          <p:cNvSpPr>
            <a:spLocks noGrp="1"/>
          </p:cNvSpPr>
          <p:nvPr>
            <p:ph type="sldNum" sz="quarter" idx="12"/>
          </p:nvPr>
        </p:nvSpPr>
        <p:spPr/>
        <p:txBody>
          <a:bodyPr/>
          <a:lstStyle/>
          <a:p>
            <a:fld id="{ADE361C3-C043-4A6E-BDCE-8DA1E7D90A3B}" type="slidenum">
              <a:rPr lang="zh-CN" altLang="en-US" smtClean="0"/>
              <a:t>87</a:t>
            </a:fld>
            <a:endParaRPr lang="zh-CN" altLang="en-US"/>
          </a:p>
        </p:txBody>
      </p:sp>
      <p:sp>
        <p:nvSpPr>
          <p:cNvPr id="5" name="Rectangle 15">
            <a:extLst>
              <a:ext uri="{FF2B5EF4-FFF2-40B4-BE49-F238E27FC236}">
                <a16:creationId xmlns:a16="http://schemas.microsoft.com/office/drawing/2014/main" id="{619EC173-C04D-7841-B117-5A6F08D5CE44}"/>
              </a:ext>
            </a:extLst>
          </p:cNvPr>
          <p:cNvSpPr/>
          <p:nvPr/>
        </p:nvSpPr>
        <p:spPr>
          <a:xfrm>
            <a:off x="3298056" y="3816994"/>
            <a:ext cx="1985516"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18">
            <a:extLst>
              <a:ext uri="{FF2B5EF4-FFF2-40B4-BE49-F238E27FC236}">
                <a16:creationId xmlns:a16="http://schemas.microsoft.com/office/drawing/2014/main" id="{1E93440A-FEAB-9C40-9900-4B7EE0768C38}"/>
              </a:ext>
            </a:extLst>
          </p:cNvPr>
          <p:cNvCxnSpPr/>
          <p:nvPr/>
        </p:nvCxnSpPr>
        <p:spPr>
          <a:xfrm>
            <a:off x="2450356" y="405183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21">
            <a:extLst>
              <a:ext uri="{FF2B5EF4-FFF2-40B4-BE49-F238E27FC236}">
                <a16:creationId xmlns:a16="http://schemas.microsoft.com/office/drawing/2014/main" id="{DA650699-E0DD-8245-BC09-CB854FF523C2}"/>
              </a:ext>
            </a:extLst>
          </p:cNvPr>
          <p:cNvSpPr/>
          <p:nvPr/>
        </p:nvSpPr>
        <p:spPr>
          <a:xfrm>
            <a:off x="1475656" y="381808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8" name="Rounded Rectangle 22">
            <a:extLst>
              <a:ext uri="{FF2B5EF4-FFF2-40B4-BE49-F238E27FC236}">
                <a16:creationId xmlns:a16="http://schemas.microsoft.com/office/drawing/2014/main" id="{F0BE5E55-3390-FA44-B49E-D89117F4FDA2}"/>
              </a:ext>
            </a:extLst>
          </p:cNvPr>
          <p:cNvSpPr/>
          <p:nvPr/>
        </p:nvSpPr>
        <p:spPr>
          <a:xfrm>
            <a:off x="1331640" y="3670834"/>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ectangle 23">
            <a:extLst>
              <a:ext uri="{FF2B5EF4-FFF2-40B4-BE49-F238E27FC236}">
                <a16:creationId xmlns:a16="http://schemas.microsoft.com/office/drawing/2014/main" id="{A22B23F4-2AC1-124A-881A-6429A692BB38}"/>
              </a:ext>
            </a:extLst>
          </p:cNvPr>
          <p:cNvSpPr/>
          <p:nvPr/>
        </p:nvSpPr>
        <p:spPr>
          <a:xfrm>
            <a:off x="3296311" y="4725700"/>
            <a:ext cx="1987262"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10" name="Straight Arrow Connector 24">
            <a:extLst>
              <a:ext uri="{FF2B5EF4-FFF2-40B4-BE49-F238E27FC236}">
                <a16:creationId xmlns:a16="http://schemas.microsoft.com/office/drawing/2014/main" id="{E98D2088-5762-6943-AFD0-2D59B8961A3D}"/>
              </a:ext>
            </a:extLst>
          </p:cNvPr>
          <p:cNvCxnSpPr/>
          <p:nvPr/>
        </p:nvCxnSpPr>
        <p:spPr>
          <a:xfrm>
            <a:off x="2450356" y="4960540"/>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ounded Rectangle 25">
            <a:extLst>
              <a:ext uri="{FF2B5EF4-FFF2-40B4-BE49-F238E27FC236}">
                <a16:creationId xmlns:a16="http://schemas.microsoft.com/office/drawing/2014/main" id="{FF9B893D-84A3-624D-826A-33E871470D73}"/>
              </a:ext>
            </a:extLst>
          </p:cNvPr>
          <p:cNvSpPr/>
          <p:nvPr/>
        </p:nvSpPr>
        <p:spPr>
          <a:xfrm>
            <a:off x="1475656" y="472679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2" name="Rounded Rectangle 26">
            <a:extLst>
              <a:ext uri="{FF2B5EF4-FFF2-40B4-BE49-F238E27FC236}">
                <a16:creationId xmlns:a16="http://schemas.microsoft.com/office/drawing/2014/main" id="{3C7543F1-79D3-B64F-A9EB-3A683C16917A}"/>
              </a:ext>
            </a:extLst>
          </p:cNvPr>
          <p:cNvSpPr/>
          <p:nvPr/>
        </p:nvSpPr>
        <p:spPr>
          <a:xfrm>
            <a:off x="1331640" y="4579540"/>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3" name="Rounded Rectangle 27">
            <a:extLst>
              <a:ext uri="{FF2B5EF4-FFF2-40B4-BE49-F238E27FC236}">
                <a16:creationId xmlns:a16="http://schemas.microsoft.com/office/drawing/2014/main" id="{76320F47-603C-3444-925D-2DF15146AD7D}"/>
              </a:ext>
            </a:extLst>
          </p:cNvPr>
          <p:cNvSpPr/>
          <p:nvPr/>
        </p:nvSpPr>
        <p:spPr>
          <a:xfrm>
            <a:off x="6680572" y="4725700"/>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4" name="Straight Arrow Connector 29">
            <a:extLst>
              <a:ext uri="{FF2B5EF4-FFF2-40B4-BE49-F238E27FC236}">
                <a16:creationId xmlns:a16="http://schemas.microsoft.com/office/drawing/2014/main" id="{A09E2F4A-D7CE-4D44-9477-606947FC443F}"/>
              </a:ext>
            </a:extLst>
          </p:cNvPr>
          <p:cNvCxnSpPr/>
          <p:nvPr/>
        </p:nvCxnSpPr>
        <p:spPr>
          <a:xfrm>
            <a:off x="5283572" y="3944540"/>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30">
            <a:extLst>
              <a:ext uri="{FF2B5EF4-FFF2-40B4-BE49-F238E27FC236}">
                <a16:creationId xmlns:a16="http://schemas.microsoft.com/office/drawing/2014/main" id="{E9D704EA-734C-EC49-9BF2-8E2361B5C134}"/>
              </a:ext>
            </a:extLst>
          </p:cNvPr>
          <p:cNvCxnSpPr/>
          <p:nvPr/>
        </p:nvCxnSpPr>
        <p:spPr>
          <a:xfrm>
            <a:off x="5283572" y="5087541"/>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32">
            <a:extLst>
              <a:ext uri="{FF2B5EF4-FFF2-40B4-BE49-F238E27FC236}">
                <a16:creationId xmlns:a16="http://schemas.microsoft.com/office/drawing/2014/main" id="{0EF09924-7392-B84F-AA47-334CE3FFFBE0}"/>
              </a:ext>
            </a:extLst>
          </p:cNvPr>
          <p:cNvSpPr/>
          <p:nvPr/>
        </p:nvSpPr>
        <p:spPr>
          <a:xfrm>
            <a:off x="6680572" y="381918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7" name="Straight Arrow Connector 35">
            <a:extLst>
              <a:ext uri="{FF2B5EF4-FFF2-40B4-BE49-F238E27FC236}">
                <a16:creationId xmlns:a16="http://schemas.microsoft.com/office/drawing/2014/main" id="{D5BF68E9-5BDD-EE4B-AE77-0F2B818A571C}"/>
              </a:ext>
            </a:extLst>
          </p:cNvPr>
          <p:cNvCxnSpPr>
            <a:cxnSpLocks/>
            <a:stCxn id="9" idx="3"/>
            <a:endCxn id="16" idx="1"/>
          </p:cNvCxnSpPr>
          <p:nvPr/>
        </p:nvCxnSpPr>
        <p:spPr>
          <a:xfrm flipV="1">
            <a:off x="5283573" y="4052928"/>
            <a:ext cx="1396999"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39">
            <a:extLst>
              <a:ext uri="{FF2B5EF4-FFF2-40B4-BE49-F238E27FC236}">
                <a16:creationId xmlns:a16="http://schemas.microsoft.com/office/drawing/2014/main" id="{D270705C-A81E-5844-849A-F2F584968AE8}"/>
              </a:ext>
            </a:extLst>
          </p:cNvPr>
          <p:cNvCxnSpPr>
            <a:cxnSpLocks/>
            <a:stCxn id="5" idx="3"/>
            <a:endCxn id="13" idx="1"/>
          </p:cNvCxnSpPr>
          <p:nvPr/>
        </p:nvCxnSpPr>
        <p:spPr>
          <a:xfrm>
            <a:off x="5283572" y="4051834"/>
            <a:ext cx="1397000"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43">
            <a:extLst>
              <a:ext uri="{FF2B5EF4-FFF2-40B4-BE49-F238E27FC236}">
                <a16:creationId xmlns:a16="http://schemas.microsoft.com/office/drawing/2014/main" id="{D98C7A2E-8101-574A-A730-F6AF13B8FE32}"/>
              </a:ext>
            </a:extLst>
          </p:cNvPr>
          <p:cNvSpPr/>
          <p:nvPr/>
        </p:nvSpPr>
        <p:spPr>
          <a:xfrm>
            <a:off x="2513856" y="3756882"/>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0" name="Rectangle 44">
            <a:extLst>
              <a:ext uri="{FF2B5EF4-FFF2-40B4-BE49-F238E27FC236}">
                <a16:creationId xmlns:a16="http://schemas.microsoft.com/office/drawing/2014/main" id="{A8A3188F-8582-B349-80B9-2AEB8AF7C7A5}"/>
              </a:ext>
            </a:extLst>
          </p:cNvPr>
          <p:cNvSpPr/>
          <p:nvPr/>
        </p:nvSpPr>
        <p:spPr>
          <a:xfrm>
            <a:off x="2512110" y="4665588"/>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1" name="Rectangle 46">
            <a:extLst>
              <a:ext uri="{FF2B5EF4-FFF2-40B4-BE49-F238E27FC236}">
                <a16:creationId xmlns:a16="http://schemas.microsoft.com/office/drawing/2014/main" id="{CE84F2AB-3740-9F41-8B04-0DB7DD4A7968}"/>
              </a:ext>
            </a:extLst>
          </p:cNvPr>
          <p:cNvSpPr/>
          <p:nvPr/>
        </p:nvSpPr>
        <p:spPr>
          <a:xfrm>
            <a:off x="5553491" y="3649588"/>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22" name="Rectangle 49">
            <a:extLst>
              <a:ext uri="{FF2B5EF4-FFF2-40B4-BE49-F238E27FC236}">
                <a16:creationId xmlns:a16="http://schemas.microsoft.com/office/drawing/2014/main" id="{F8F58B80-CC20-204D-9220-C070C32252FE}"/>
              </a:ext>
            </a:extLst>
          </p:cNvPr>
          <p:cNvSpPr/>
          <p:nvPr/>
        </p:nvSpPr>
        <p:spPr>
          <a:xfrm>
            <a:off x="5553491" y="4770040"/>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Tree>
    <p:extLst>
      <p:ext uri="{BB962C8B-B14F-4D97-AF65-F5344CB8AC3E}">
        <p14:creationId xmlns:p14="http://schemas.microsoft.com/office/powerpoint/2010/main" val="23712159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Worker</a:t>
            </a:r>
            <a:r>
              <a:rPr kumimoji="1" lang="zh-CN" altLang="en-US" dirty="0">
                <a:solidFill>
                  <a:srgbClr val="C00000"/>
                </a:solidFill>
              </a:rPr>
              <a:t> </a:t>
            </a:r>
            <a:r>
              <a:rPr kumimoji="1" lang="en-US" altLang="zh-CN" dirty="0">
                <a:solidFill>
                  <a:srgbClr val="C00000"/>
                </a:solidFill>
              </a:rPr>
              <a:t>failure</a:t>
            </a:r>
            <a:endParaRPr kumimoji="1" lang="en-US" altLang="zh-CN" b="0" dirty="0"/>
          </a:p>
          <a:p>
            <a:pPr lvl="1">
              <a:lnSpc>
                <a:spcPct val="130000"/>
              </a:lnSpc>
            </a:pPr>
            <a:r>
              <a:rPr kumimoji="1" lang="en-US" altLang="zh-CN" dirty="0"/>
              <a:t>Detection </a:t>
            </a:r>
          </a:p>
          <a:p>
            <a:pPr lvl="2">
              <a:lnSpc>
                <a:spcPct val="130000"/>
              </a:lnSpc>
            </a:pPr>
            <a:r>
              <a:rPr kumimoji="1" lang="en-US" altLang="zh-CN" sz="1800" dirty="0"/>
              <a:t>Master pings each worker periodically via heartbeat</a:t>
            </a:r>
          </a:p>
          <a:p>
            <a:pPr lvl="2"/>
            <a:r>
              <a:rPr kumimoji="1" lang="en-US" altLang="zh-CN" sz="1800" dirty="0"/>
              <a:t>If no response is received within a certain time (</a:t>
            </a:r>
            <a:r>
              <a:rPr kumimoji="1" lang="en-US" altLang="zh-CN" sz="1800" b="1" dirty="0">
                <a:solidFill>
                  <a:srgbClr val="C00000"/>
                </a:solidFill>
              </a:rPr>
              <a:t>timeout</a:t>
            </a:r>
            <a:r>
              <a:rPr kumimoji="1" lang="en-US" altLang="zh-CN" sz="1800" dirty="0"/>
              <a:t>), the worker is marked as failed</a:t>
            </a:r>
          </a:p>
          <a:p>
            <a:pPr lvl="1"/>
            <a:r>
              <a:rPr kumimoji="1" lang="en-US" altLang="zh-CN" dirty="0"/>
              <a:t>Recovery </a:t>
            </a:r>
          </a:p>
          <a:p>
            <a:pPr lvl="2"/>
            <a:r>
              <a:rPr kumimoji="1" lang="en-US" altLang="zh-CN" sz="1800" dirty="0"/>
              <a:t>Map or reduce tasks given to this worker are reset back to the initial state and rescheduled for other worker (</a:t>
            </a:r>
            <a:r>
              <a:rPr kumimoji="1" lang="en-US" altLang="zh-CN" sz="1800" b="1" dirty="0">
                <a:solidFill>
                  <a:srgbClr val="C00000"/>
                </a:solidFill>
              </a:rPr>
              <a:t>re-execution</a:t>
            </a:r>
            <a:r>
              <a:rPr kumimoji="1" lang="en-US" altLang="zh-CN" sz="1800" dirty="0"/>
              <a:t>)</a:t>
            </a:r>
          </a:p>
          <a:p>
            <a:pPr lvl="1"/>
            <a:r>
              <a:rPr kumimoji="1" lang="en-US" altLang="zh-CN" dirty="0"/>
              <a:t>Robust: lost 1,600 of 1,800 machines once, but finished fine </a:t>
            </a:r>
          </a:p>
          <a:p>
            <a:r>
              <a:rPr kumimoji="1" lang="en-US" altLang="zh-CN" dirty="0"/>
              <a:t>Question: can we use checkpoint? </a:t>
            </a:r>
          </a:p>
          <a:p>
            <a:pPr lvl="1"/>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88</a:t>
            </a:fld>
            <a:endParaRPr lang="zh-CN" altLang="en-US"/>
          </a:p>
        </p:txBody>
      </p:sp>
    </p:spTree>
    <p:extLst>
      <p:ext uri="{BB962C8B-B14F-4D97-AF65-F5344CB8AC3E}">
        <p14:creationId xmlns:p14="http://schemas.microsoft.com/office/powerpoint/2010/main" val="41532738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Master failure (checkpoint)</a:t>
            </a:r>
          </a:p>
          <a:p>
            <a:pPr lvl="1"/>
            <a:r>
              <a:rPr lang="en-US" altLang="zh-CN" dirty="0">
                <a:solidFill>
                  <a:prstClr val="black"/>
                </a:solidFill>
                <a:ea typeface="Verdana" pitchFamily="34" charset="0"/>
                <a:cs typeface="Verdana" pitchFamily="34" charset="0"/>
              </a:rPr>
              <a:t>Master’s</a:t>
            </a:r>
            <a:r>
              <a:rPr lang="zh-CN" altLang="en-US" dirty="0">
                <a:solidFill>
                  <a:prstClr val="black"/>
                </a:solidFill>
                <a:ea typeface="Verdana" pitchFamily="34" charset="0"/>
                <a:cs typeface="Verdana" pitchFamily="34" charset="0"/>
              </a:rPr>
              <a:t> </a:t>
            </a:r>
            <a:r>
              <a:rPr lang="en-US" altLang="zh-CN" dirty="0">
                <a:solidFill>
                  <a:prstClr val="black"/>
                </a:solidFill>
                <a:ea typeface="Verdana" pitchFamily="34" charset="0"/>
                <a:cs typeface="Verdana" pitchFamily="34" charset="0"/>
              </a:rPr>
              <a:t>s</a:t>
            </a:r>
            <a:r>
              <a:rPr lang="en-US" altLang="zh-TW" dirty="0">
                <a:solidFill>
                  <a:prstClr val="black"/>
                </a:solidFill>
                <a:ea typeface="Verdana" pitchFamily="34" charset="0"/>
                <a:cs typeface="Verdana" pitchFamily="34" charset="0"/>
              </a:rPr>
              <a:t>tate is persisted to </a:t>
            </a:r>
            <a:r>
              <a:rPr lang="en-US" altLang="zh-TW" b="1" dirty="0">
                <a:solidFill>
                  <a:srgbClr val="C00000"/>
                </a:solidFill>
                <a:ea typeface="Verdana" pitchFamily="34" charset="0"/>
                <a:cs typeface="Verdana" pitchFamily="34" charset="0"/>
              </a:rPr>
              <a:t>GFS</a:t>
            </a:r>
          </a:p>
          <a:p>
            <a:pPr lvl="1"/>
            <a:r>
              <a:rPr lang="en-US" altLang="zh-TW" dirty="0">
                <a:solidFill>
                  <a:prstClr val="black"/>
                </a:solidFill>
                <a:ea typeface="Verdana" pitchFamily="34" charset="0"/>
                <a:cs typeface="Verdana" pitchFamily="34" charset="0"/>
              </a:rPr>
              <a:t>Recover master from GFS and continue</a:t>
            </a:r>
          </a:p>
          <a:p>
            <a:r>
              <a:rPr kumimoji="1" lang="en-US" altLang="zh-CN" dirty="0"/>
              <a:t>The state includes: </a:t>
            </a:r>
          </a:p>
          <a:p>
            <a:pPr lvl="1"/>
            <a:r>
              <a:rPr kumimoji="1" lang="en-US" altLang="zh-CN" dirty="0"/>
              <a:t>For each mapper &amp; reduce: executing </a:t>
            </a:r>
            <a:r>
              <a:rPr kumimoji="1" lang="en-US" altLang="zh-CN" b="1" dirty="0">
                <a:solidFill>
                  <a:srgbClr val="C00000"/>
                </a:solidFill>
              </a:rPr>
              <a:t>state</a:t>
            </a:r>
            <a:r>
              <a:rPr kumimoji="1" lang="en-US" altLang="zh-CN" dirty="0"/>
              <a:t>: idle, in-progress or completed </a:t>
            </a:r>
          </a:p>
          <a:p>
            <a:pPr lvl="1"/>
            <a:r>
              <a:rPr kumimoji="1" lang="en-US" altLang="zh-CN" dirty="0"/>
              <a:t>Locations of intermediate files </a:t>
            </a:r>
          </a:p>
          <a:p>
            <a:r>
              <a:rPr kumimoji="1" lang="en-US" altLang="zh-CN" dirty="0"/>
              <a:t>The state is checkpointed to GFS in a periodically manner </a:t>
            </a:r>
          </a:p>
          <a:p>
            <a:pPr lvl="1"/>
            <a:r>
              <a:rPr kumimoji="1" lang="en-US" altLang="zh-CN" dirty="0"/>
              <a:t>i.e., no need to redo all the computation </a:t>
            </a:r>
          </a:p>
          <a:p>
            <a:r>
              <a:rPr kumimoji="1" lang="en-US" altLang="zh-CN" dirty="0"/>
              <a:t>Note that master is unlikely to fail, since there is only one!</a:t>
            </a:r>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89</a:t>
            </a:fld>
            <a:endParaRPr lang="zh-CN" altLang="en-US"/>
          </a:p>
        </p:txBody>
      </p:sp>
    </p:spTree>
    <p:extLst>
      <p:ext uri="{BB962C8B-B14F-4D97-AF65-F5344CB8AC3E}">
        <p14:creationId xmlns:p14="http://schemas.microsoft.com/office/powerpoint/2010/main" val="19374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Optimization for 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b="0" dirty="0"/>
              <a:t>If a</a:t>
            </a:r>
            <a:r>
              <a:rPr kumimoji="1" lang="zh-CN" altLang="en-US" b="0" dirty="0"/>
              <a:t> </a:t>
            </a:r>
            <a:r>
              <a:rPr kumimoji="1" lang="en-US" altLang="zh-CN" b="0" dirty="0"/>
              <a:t>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90</a:t>
            </a:fld>
            <a:endParaRPr lang="zh-CN" altLang="en-US"/>
          </a:p>
        </p:txBody>
      </p:sp>
      <p:pic>
        <p:nvPicPr>
          <p:cNvPr id="21" name="图片 20">
            <a:extLst>
              <a:ext uri="{FF2B5EF4-FFF2-40B4-BE49-F238E27FC236}">
                <a16:creationId xmlns:a16="http://schemas.microsoft.com/office/drawing/2014/main" id="{A02704B4-5D60-AB48-95D7-60D4317D8A2F}"/>
              </a:ext>
            </a:extLst>
          </p:cNvPr>
          <p:cNvPicPr>
            <a:picLocks noChangeAspect="1"/>
          </p:cNvPicPr>
          <p:nvPr/>
        </p:nvPicPr>
        <p:blipFill>
          <a:blip r:embed="rId2"/>
          <a:stretch>
            <a:fillRect/>
          </a:stretch>
        </p:blipFill>
        <p:spPr>
          <a:xfrm>
            <a:off x="2699792" y="3400241"/>
            <a:ext cx="4470896" cy="2085893"/>
          </a:xfrm>
          <a:prstGeom prst="rect">
            <a:avLst/>
          </a:prstGeom>
        </p:spPr>
      </p:pic>
      <p:sp>
        <p:nvSpPr>
          <p:cNvPr id="22" name="矩形 21">
            <a:extLst>
              <a:ext uri="{FF2B5EF4-FFF2-40B4-BE49-F238E27FC236}">
                <a16:creationId xmlns:a16="http://schemas.microsoft.com/office/drawing/2014/main" id="{BD361148-6AC9-AC49-B62D-15724C56386E}"/>
              </a:ext>
            </a:extLst>
          </p:cNvPr>
          <p:cNvSpPr/>
          <p:nvPr/>
        </p:nvSpPr>
        <p:spPr>
          <a:xfrm>
            <a:off x="2023556" y="3937000"/>
            <a:ext cx="1565388" cy="553998"/>
          </a:xfrm>
          <a:prstGeom prst="rect">
            <a:avLst/>
          </a:prstGeom>
        </p:spPr>
        <p:txBody>
          <a:bodyPr wrap="square">
            <a:spAutoFit/>
          </a:bodyPr>
          <a:lstStyle/>
          <a:p>
            <a:r>
              <a:rPr kumimoji="1" lang="en-US" altLang="zh-CN" sz="1500" dirty="0"/>
              <a:t>A</a:t>
            </a:r>
            <a:r>
              <a:rPr kumimoji="1" lang="zh-CN" altLang="en-US" sz="1500" dirty="0"/>
              <a:t> </a:t>
            </a:r>
            <a:r>
              <a:rPr kumimoji="1" lang="en-US" altLang="zh-CN" sz="1500" dirty="0"/>
              <a:t>review of GFS architecture </a:t>
            </a:r>
            <a:endParaRPr lang="zh-CN" altLang="en-US" sz="1500" dirty="0"/>
          </a:p>
        </p:txBody>
      </p:sp>
    </p:spTree>
    <p:extLst>
      <p:ext uri="{BB962C8B-B14F-4D97-AF65-F5344CB8AC3E}">
        <p14:creationId xmlns:p14="http://schemas.microsoft.com/office/powerpoint/2010/main" val="7577311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7EA09-6D21-A943-86C0-BE8E8AF2BAAF}"/>
              </a:ext>
            </a:extLst>
          </p:cNvPr>
          <p:cNvSpPr>
            <a:spLocks noGrp="1"/>
          </p:cNvSpPr>
          <p:nvPr>
            <p:ph type="title"/>
          </p:nvPr>
        </p:nvSpPr>
        <p:spPr/>
        <p:txBody>
          <a:bodyPr/>
          <a:lstStyle/>
          <a:p>
            <a:r>
              <a:rPr kumimoji="1" lang="en-US" altLang="zh-CN" dirty="0"/>
              <a:t>Refinement:</a:t>
            </a:r>
            <a:r>
              <a:rPr kumimoji="1" lang="zh-CN" altLang="en-US" dirty="0"/>
              <a:t> </a:t>
            </a:r>
            <a:r>
              <a:rPr kumimoji="1" lang="en-US" altLang="zh-CN" dirty="0"/>
              <a:t>redundant</a:t>
            </a:r>
            <a:r>
              <a:rPr kumimoji="1" lang="zh-CN" altLang="en-US" dirty="0"/>
              <a:t> </a:t>
            </a:r>
            <a:r>
              <a:rPr kumimoji="1" lang="en-US" altLang="zh-CN" dirty="0"/>
              <a:t>execution</a:t>
            </a:r>
            <a:endParaRPr kumimoji="1" lang="zh-CN" altLang="en-US" dirty="0"/>
          </a:p>
        </p:txBody>
      </p:sp>
      <p:sp>
        <p:nvSpPr>
          <p:cNvPr id="3" name="内容占位符 2">
            <a:extLst>
              <a:ext uri="{FF2B5EF4-FFF2-40B4-BE49-F238E27FC236}">
                <a16:creationId xmlns:a16="http://schemas.microsoft.com/office/drawing/2014/main" id="{5B1795AB-BA1D-1141-8754-F2BFB1895228}"/>
              </a:ext>
            </a:extLst>
          </p:cNvPr>
          <p:cNvSpPr>
            <a:spLocks noGrp="1"/>
          </p:cNvSpPr>
          <p:nvPr>
            <p:ph idx="1"/>
          </p:nvPr>
        </p:nvSpPr>
        <p:spPr/>
        <p:txBody>
          <a:bodyPr>
            <a:normAutofit/>
          </a:bodyPr>
          <a:lstStyle/>
          <a:p>
            <a:r>
              <a:rPr kumimoji="1" lang="en-US" altLang="zh-CN" b="0" dirty="0"/>
              <a:t>Some workers can be slower than others,</a:t>
            </a:r>
            <a:r>
              <a:rPr kumimoji="1" lang="zh-CN" altLang="en-US" b="0" dirty="0"/>
              <a:t> </a:t>
            </a:r>
            <a:r>
              <a:rPr kumimoji="1" lang="en-US" altLang="zh-CN" b="0" dirty="0"/>
              <a:t>aka,</a:t>
            </a:r>
            <a:r>
              <a:rPr kumimoji="1" lang="zh-CN" altLang="en-US" b="0" dirty="0"/>
              <a:t> </a:t>
            </a:r>
            <a:r>
              <a:rPr kumimoji="1" lang="en-US" altLang="zh-CN" b="0" i="1" dirty="0"/>
              <a:t>stragglers</a:t>
            </a:r>
          </a:p>
          <a:p>
            <a:pPr lvl="1"/>
            <a:r>
              <a:rPr kumimoji="1" lang="en-US" altLang="zh-CN" dirty="0"/>
              <a:t>Other jobs consuming resources on machine</a:t>
            </a:r>
          </a:p>
          <a:p>
            <a:pPr lvl="1"/>
            <a:r>
              <a:rPr kumimoji="1" lang="en-US" altLang="zh-CN" dirty="0"/>
              <a:t>Bad disks with soft errors transfer data slowly</a:t>
            </a:r>
          </a:p>
          <a:p>
            <a:pPr lvl="1"/>
            <a:r>
              <a:rPr kumimoji="1" lang="en-US" altLang="zh-CN" dirty="0"/>
              <a:t>Weird things: processor caches disabled </a:t>
            </a:r>
            <a:r>
              <a:rPr lang="en-US" altLang="zh-TW" b="1" dirty="0">
                <a:solidFill>
                  <a:srgbClr val="0233BE"/>
                </a:solidFill>
                <a:latin typeface="Verdana" pitchFamily="34" charset="0"/>
                <a:ea typeface="Verdana" pitchFamily="34" charset="0"/>
                <a:cs typeface="Verdana" pitchFamily="34" charset="0"/>
                <a:sym typeface="Wingdings" pitchFamily="2" charset="2"/>
              </a:rPr>
              <a:t></a:t>
            </a:r>
          </a:p>
          <a:p>
            <a:pPr lvl="1"/>
            <a:endParaRPr kumimoji="1" lang="en-US" altLang="zh-CN" dirty="0"/>
          </a:p>
          <a:p>
            <a:r>
              <a:rPr kumimoji="1" lang="en-US" altLang="zh-CN" b="0" dirty="0"/>
              <a:t>Near end of phase, MapReduce spawn </a:t>
            </a:r>
            <a:r>
              <a:rPr kumimoji="1" lang="en-US" altLang="zh-CN" dirty="0">
                <a:solidFill>
                  <a:srgbClr val="C00000"/>
                </a:solidFill>
              </a:rPr>
              <a:t>backup copies of tasks</a:t>
            </a:r>
          </a:p>
          <a:p>
            <a:pPr lvl="1"/>
            <a:r>
              <a:rPr kumimoji="1" lang="en-US" altLang="zh-CN" dirty="0"/>
              <a:t>Whichever one finishes </a:t>
            </a:r>
            <a:r>
              <a:rPr kumimoji="1" lang="en-US" altLang="zh-CN" b="1" dirty="0">
                <a:solidFill>
                  <a:srgbClr val="C00000"/>
                </a:solidFill>
              </a:rPr>
              <a:t>first</a:t>
            </a:r>
            <a:r>
              <a:rPr kumimoji="1" lang="en-US" altLang="zh-CN" dirty="0"/>
              <a:t> “wins” </a:t>
            </a:r>
            <a:r>
              <a:rPr lang="en-US" altLang="zh-TW" b="1" dirty="0">
                <a:solidFill>
                  <a:srgbClr val="FF0066"/>
                </a:solidFill>
                <a:latin typeface="Verdana" pitchFamily="34" charset="0"/>
                <a:ea typeface="Verdana" pitchFamily="34" charset="0"/>
                <a:cs typeface="Verdana" pitchFamily="34" charset="0"/>
                <a:sym typeface="Wingdings" pitchFamily="2" charset="2"/>
              </a:rPr>
              <a:t></a:t>
            </a:r>
          </a:p>
          <a:p>
            <a:pPr lvl="1"/>
            <a:r>
              <a:rPr kumimoji="1" lang="en-US" altLang="zh-CN" dirty="0"/>
              <a:t>Dramatically shortens job completion time:</a:t>
            </a:r>
            <a:r>
              <a:rPr kumimoji="1" lang="zh-CN" altLang="en-US" b="0" dirty="0"/>
              <a:t>“</a:t>
            </a:r>
            <a:r>
              <a:rPr kumimoji="1" lang="en" altLang="zh-CN" i="1" u="sng" dirty="0"/>
              <a:t>significantly reduces the time to complete large MapReduce operations </a:t>
            </a:r>
            <a:r>
              <a:rPr kumimoji="1" lang="zh-CN" altLang="en-US" b="0" dirty="0"/>
              <a:t>”</a:t>
            </a:r>
            <a:r>
              <a:rPr kumimoji="1" lang="en-US" altLang="zh-CN" b="0" dirty="0"/>
              <a:t>(check the paper)</a:t>
            </a:r>
            <a:endParaRPr kumimoji="1" lang="zh-CN" altLang="en-US" b="0" dirty="0"/>
          </a:p>
        </p:txBody>
      </p:sp>
      <p:sp>
        <p:nvSpPr>
          <p:cNvPr id="4" name="灯片编号占位符 3">
            <a:extLst>
              <a:ext uri="{FF2B5EF4-FFF2-40B4-BE49-F238E27FC236}">
                <a16:creationId xmlns:a16="http://schemas.microsoft.com/office/drawing/2014/main" id="{C38E430B-B8D0-9D43-906E-36FB7E99F639}"/>
              </a:ext>
            </a:extLst>
          </p:cNvPr>
          <p:cNvSpPr>
            <a:spLocks noGrp="1"/>
          </p:cNvSpPr>
          <p:nvPr>
            <p:ph type="sldNum" sz="quarter" idx="12"/>
          </p:nvPr>
        </p:nvSpPr>
        <p:spPr/>
        <p:txBody>
          <a:bodyPr/>
          <a:lstStyle/>
          <a:p>
            <a:fld id="{ADE361C3-C043-4A6E-BDCE-8DA1E7D90A3B}" type="slidenum">
              <a:rPr lang="zh-CN" altLang="en-US" smtClean="0"/>
              <a:t>91</a:t>
            </a:fld>
            <a:endParaRPr lang="zh-CN" altLang="en-US"/>
          </a:p>
        </p:txBody>
      </p:sp>
    </p:spTree>
    <p:extLst>
      <p:ext uri="{BB962C8B-B14F-4D97-AF65-F5344CB8AC3E}">
        <p14:creationId xmlns:p14="http://schemas.microsoft.com/office/powerpoint/2010/main" val="19039099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899544-9A97-DC4C-A5F6-E96B7E7630C5}"/>
              </a:ext>
            </a:extLst>
          </p:cNvPr>
          <p:cNvSpPr>
            <a:spLocks noGrp="1"/>
          </p:cNvSpPr>
          <p:nvPr>
            <p:ph type="title"/>
          </p:nvPr>
        </p:nvSpPr>
        <p:spPr/>
        <p:txBody>
          <a:bodyPr>
            <a:normAutofit/>
          </a:bodyPr>
          <a:lstStyle/>
          <a:p>
            <a:r>
              <a:rPr kumimoji="1" lang="en-US" altLang="zh-CN" sz="2000" dirty="0"/>
              <a:t>Restrictiveness of MapReduce Programming Model</a:t>
            </a:r>
            <a:endParaRPr kumimoji="1" lang="zh-CN" altLang="en-US" sz="2300" dirty="0"/>
          </a:p>
        </p:txBody>
      </p:sp>
      <p:sp>
        <p:nvSpPr>
          <p:cNvPr id="3" name="内容占位符 2">
            <a:extLst>
              <a:ext uri="{FF2B5EF4-FFF2-40B4-BE49-F238E27FC236}">
                <a16:creationId xmlns:a16="http://schemas.microsoft.com/office/drawing/2014/main" id="{701CB072-A3BC-7249-AD33-74218069BC13}"/>
              </a:ext>
            </a:extLst>
          </p:cNvPr>
          <p:cNvSpPr>
            <a:spLocks noGrp="1"/>
          </p:cNvSpPr>
          <p:nvPr>
            <p:ph idx="1"/>
          </p:nvPr>
        </p:nvSpPr>
        <p:spPr/>
        <p:txBody>
          <a:bodyPr/>
          <a:lstStyle/>
          <a:p>
            <a:r>
              <a:rPr kumimoji="1" lang="en-US" altLang="zh-CN" dirty="0">
                <a:solidFill>
                  <a:srgbClr val="C00000"/>
                </a:solidFill>
              </a:rPr>
              <a:t>MapReduce</a:t>
            </a:r>
            <a:r>
              <a:rPr kumimoji="1" lang="en-US" altLang="zh-CN" b="0" dirty="0"/>
              <a:t> runtime is not optimized for </a:t>
            </a:r>
            <a:r>
              <a:rPr kumimoji="1" lang="en-US" altLang="zh-CN" dirty="0">
                <a:solidFill>
                  <a:srgbClr val="C00000"/>
                </a:solidFill>
              </a:rPr>
              <a:t>multi-stage execution </a:t>
            </a:r>
          </a:p>
          <a:p>
            <a:pPr lvl="1"/>
            <a:r>
              <a:rPr kumimoji="1" lang="en-US" altLang="zh-CN" b="0" dirty="0"/>
              <a:t>Persistent I/O (e.g., GFS)</a:t>
            </a:r>
          </a:p>
          <a:p>
            <a:pPr marL="74250" lvl="1" indent="0">
              <a:buNone/>
            </a:pPr>
            <a:endParaRPr kumimoji="1" lang="zh-CN" altLang="en-US" b="0" dirty="0"/>
          </a:p>
        </p:txBody>
      </p:sp>
      <p:sp>
        <p:nvSpPr>
          <p:cNvPr id="4" name="灯片编号占位符 3">
            <a:extLst>
              <a:ext uri="{FF2B5EF4-FFF2-40B4-BE49-F238E27FC236}">
                <a16:creationId xmlns:a16="http://schemas.microsoft.com/office/drawing/2014/main" id="{BE257E26-F88D-C046-A57F-7F4800878C37}"/>
              </a:ext>
            </a:extLst>
          </p:cNvPr>
          <p:cNvSpPr>
            <a:spLocks noGrp="1"/>
          </p:cNvSpPr>
          <p:nvPr>
            <p:ph type="sldNum" sz="quarter" idx="12"/>
          </p:nvPr>
        </p:nvSpPr>
        <p:spPr/>
        <p:txBody>
          <a:bodyPr/>
          <a:lstStyle/>
          <a:p>
            <a:fld id="{ADE361C3-C043-4A6E-BDCE-8DA1E7D90A3B}" type="slidenum">
              <a:rPr lang="zh-CN" altLang="en-US" smtClean="0"/>
              <a:t>92</a:t>
            </a:fld>
            <a:endParaRPr lang="zh-CN" altLang="en-US"/>
          </a:p>
        </p:txBody>
      </p:sp>
      <p:sp>
        <p:nvSpPr>
          <p:cNvPr id="5" name="TextBox 172">
            <a:extLst>
              <a:ext uri="{FF2B5EF4-FFF2-40B4-BE49-F238E27FC236}">
                <a16:creationId xmlns:a16="http://schemas.microsoft.com/office/drawing/2014/main" id="{773BD134-340C-CC41-9C83-76575FA0D161}"/>
              </a:ext>
            </a:extLst>
          </p:cNvPr>
          <p:cNvSpPr txBox="1"/>
          <p:nvPr/>
        </p:nvSpPr>
        <p:spPr>
          <a:xfrm>
            <a:off x="7491394" y="2530378"/>
            <a:ext cx="596638"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Time</a:t>
            </a:r>
          </a:p>
        </p:txBody>
      </p:sp>
      <p:cxnSp>
        <p:nvCxnSpPr>
          <p:cNvPr id="6" name="Straight Arrow Connector 4">
            <a:extLst>
              <a:ext uri="{FF2B5EF4-FFF2-40B4-BE49-F238E27FC236}">
                <a16:creationId xmlns:a16="http://schemas.microsoft.com/office/drawing/2014/main" id="{5FAFD43B-0A05-604A-A587-1785FB38BF47}"/>
              </a:ext>
            </a:extLst>
          </p:cNvPr>
          <p:cNvCxnSpPr/>
          <p:nvPr/>
        </p:nvCxnSpPr>
        <p:spPr>
          <a:xfrm flipV="1">
            <a:off x="1333500" y="2433030"/>
            <a:ext cx="6690000" cy="1"/>
          </a:xfrm>
          <a:prstGeom prst="straightConnector1">
            <a:avLst/>
          </a:prstGeom>
          <a:ln w="127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 name="Rectangle 119">
            <a:extLst>
              <a:ext uri="{FF2B5EF4-FFF2-40B4-BE49-F238E27FC236}">
                <a16:creationId xmlns:a16="http://schemas.microsoft.com/office/drawing/2014/main" id="{5103B455-1F26-1241-B333-F29447AC2E06}"/>
              </a:ext>
            </a:extLst>
          </p:cNvPr>
          <p:cNvSpPr/>
          <p:nvPr/>
        </p:nvSpPr>
        <p:spPr>
          <a:xfrm>
            <a:off x="1333500" y="269907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8" name="Rectangle 121">
            <a:extLst>
              <a:ext uri="{FF2B5EF4-FFF2-40B4-BE49-F238E27FC236}">
                <a16:creationId xmlns:a16="http://schemas.microsoft.com/office/drawing/2014/main" id="{1816729A-26A1-B141-A600-534A6582BC8A}"/>
              </a:ext>
            </a:extLst>
          </p:cNvPr>
          <p:cNvSpPr/>
          <p:nvPr/>
        </p:nvSpPr>
        <p:spPr>
          <a:xfrm>
            <a:off x="1333500" y="332969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9" name="Rectangle 122">
            <a:extLst>
              <a:ext uri="{FF2B5EF4-FFF2-40B4-BE49-F238E27FC236}">
                <a16:creationId xmlns:a16="http://schemas.microsoft.com/office/drawing/2014/main" id="{BC0C8E43-8FA9-F84B-B8BA-FC7E75905BF3}"/>
              </a:ext>
            </a:extLst>
          </p:cNvPr>
          <p:cNvSpPr/>
          <p:nvPr/>
        </p:nvSpPr>
        <p:spPr>
          <a:xfrm>
            <a:off x="1333500" y="3706848"/>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0" name="Rectangle 123">
            <a:extLst>
              <a:ext uri="{FF2B5EF4-FFF2-40B4-BE49-F238E27FC236}">
                <a16:creationId xmlns:a16="http://schemas.microsoft.com/office/drawing/2014/main" id="{8AA53DCD-8089-9046-B47E-161ED030FD17}"/>
              </a:ext>
            </a:extLst>
          </p:cNvPr>
          <p:cNvSpPr/>
          <p:nvPr/>
        </p:nvSpPr>
        <p:spPr>
          <a:xfrm>
            <a:off x="1333500" y="423072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1" name="Rectangle 124">
            <a:extLst>
              <a:ext uri="{FF2B5EF4-FFF2-40B4-BE49-F238E27FC236}">
                <a16:creationId xmlns:a16="http://schemas.microsoft.com/office/drawing/2014/main" id="{D8CC3109-C540-454F-BB15-C275C8858F0E}"/>
              </a:ext>
            </a:extLst>
          </p:cNvPr>
          <p:cNvSpPr/>
          <p:nvPr/>
        </p:nvSpPr>
        <p:spPr>
          <a:xfrm>
            <a:off x="1333500" y="4546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12" name="Group 6148">
            <a:extLst>
              <a:ext uri="{FF2B5EF4-FFF2-40B4-BE49-F238E27FC236}">
                <a16:creationId xmlns:a16="http://schemas.microsoft.com/office/drawing/2014/main" id="{1229FC61-BF47-4244-93D5-93D48FC94A6C}"/>
              </a:ext>
            </a:extLst>
          </p:cNvPr>
          <p:cNvGrpSpPr/>
          <p:nvPr/>
        </p:nvGrpSpPr>
        <p:grpSpPr>
          <a:xfrm>
            <a:off x="2466251" y="2846331"/>
            <a:ext cx="1494669" cy="300000"/>
            <a:chOff x="2045100" y="3620161"/>
            <a:chExt cx="1793603" cy="360000"/>
          </a:xfrm>
        </p:grpSpPr>
        <p:sp>
          <p:nvSpPr>
            <p:cNvPr id="13" name="Rounded Rectangle 127">
              <a:extLst>
                <a:ext uri="{FF2B5EF4-FFF2-40B4-BE49-F238E27FC236}">
                  <a16:creationId xmlns:a16="http://schemas.microsoft.com/office/drawing/2014/main" id="{173F6603-40B6-7540-BCAB-28AD55B460ED}"/>
                </a:ext>
              </a:extLst>
            </p:cNvPr>
            <p:cNvSpPr/>
            <p:nvPr/>
          </p:nvSpPr>
          <p:spPr>
            <a:xfrm>
              <a:off x="2045100" y="3620161"/>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14" name="Rounded Rectangle 136">
              <a:extLst>
                <a:ext uri="{FF2B5EF4-FFF2-40B4-BE49-F238E27FC236}">
                  <a16:creationId xmlns:a16="http://schemas.microsoft.com/office/drawing/2014/main" id="{D53D1B23-6B07-A740-A59F-7442DAEE3D75}"/>
                </a:ext>
              </a:extLst>
            </p:cNvPr>
            <p:cNvSpPr/>
            <p:nvPr/>
          </p:nvSpPr>
          <p:spPr>
            <a:xfrm>
              <a:off x="2758703" y="3620161"/>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15" name="Straight Arrow Connector 138">
            <a:extLst>
              <a:ext uri="{FF2B5EF4-FFF2-40B4-BE49-F238E27FC236}">
                <a16:creationId xmlns:a16="http://schemas.microsoft.com/office/drawing/2014/main" id="{A0AC1E8F-C440-F342-BF29-EA501D430616}"/>
              </a:ext>
            </a:extLst>
          </p:cNvPr>
          <p:cNvCxnSpPr>
            <a:stCxn id="7" idx="3"/>
            <a:endCxn id="13" idx="1"/>
          </p:cNvCxnSpPr>
          <p:nvPr/>
        </p:nvCxnSpPr>
        <p:spPr>
          <a:xfrm>
            <a:off x="1933500" y="2849077"/>
            <a:ext cx="532750"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40">
            <a:extLst>
              <a:ext uri="{FF2B5EF4-FFF2-40B4-BE49-F238E27FC236}">
                <a16:creationId xmlns:a16="http://schemas.microsoft.com/office/drawing/2014/main" id="{8FB96427-D0FC-AE45-8B58-2F79902DBE12}"/>
              </a:ext>
            </a:extLst>
          </p:cNvPr>
          <p:cNvCxnSpPr>
            <a:stCxn id="8" idx="3"/>
          </p:cNvCxnSpPr>
          <p:nvPr/>
        </p:nvCxnSpPr>
        <p:spPr>
          <a:xfrm>
            <a:off x="1933500" y="3479697"/>
            <a:ext cx="532750" cy="85658"/>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41">
            <a:extLst>
              <a:ext uri="{FF2B5EF4-FFF2-40B4-BE49-F238E27FC236}">
                <a16:creationId xmlns:a16="http://schemas.microsoft.com/office/drawing/2014/main" id="{8F7C119C-8FA6-2441-BE1C-2F34ED559D0A}"/>
              </a:ext>
            </a:extLst>
          </p:cNvPr>
          <p:cNvCxnSpPr>
            <a:stCxn id="11" idx="3"/>
            <a:endCxn id="24" idx="1"/>
          </p:cNvCxnSpPr>
          <p:nvPr/>
        </p:nvCxnSpPr>
        <p:spPr>
          <a:xfrm flipV="1">
            <a:off x="1933500" y="4647313"/>
            <a:ext cx="532750" cy="487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42">
            <a:extLst>
              <a:ext uri="{FF2B5EF4-FFF2-40B4-BE49-F238E27FC236}">
                <a16:creationId xmlns:a16="http://schemas.microsoft.com/office/drawing/2014/main" id="{F7409640-03A6-184D-9B4D-EEF90DAFB93B}"/>
              </a:ext>
            </a:extLst>
          </p:cNvPr>
          <p:cNvCxnSpPr>
            <a:stCxn id="10" idx="3"/>
          </p:cNvCxnSpPr>
          <p:nvPr/>
        </p:nvCxnSpPr>
        <p:spPr>
          <a:xfrm>
            <a:off x="1933500" y="4380720"/>
            <a:ext cx="532750" cy="150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43">
            <a:extLst>
              <a:ext uri="{FF2B5EF4-FFF2-40B4-BE49-F238E27FC236}">
                <a16:creationId xmlns:a16="http://schemas.microsoft.com/office/drawing/2014/main" id="{B72BDADB-CC91-BE47-B0F8-D56E8CC7EA80}"/>
              </a:ext>
            </a:extLst>
          </p:cNvPr>
          <p:cNvCxnSpPr>
            <a:stCxn id="9" idx="3"/>
            <a:endCxn id="21" idx="1"/>
          </p:cNvCxnSpPr>
          <p:nvPr/>
        </p:nvCxnSpPr>
        <p:spPr>
          <a:xfrm flipV="1">
            <a:off x="1933500" y="3675108"/>
            <a:ext cx="532750" cy="18174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0" name="Group 6146">
            <a:extLst>
              <a:ext uri="{FF2B5EF4-FFF2-40B4-BE49-F238E27FC236}">
                <a16:creationId xmlns:a16="http://schemas.microsoft.com/office/drawing/2014/main" id="{3B10985D-44BB-C943-91B2-13E66CCE2756}"/>
              </a:ext>
            </a:extLst>
          </p:cNvPr>
          <p:cNvGrpSpPr/>
          <p:nvPr/>
        </p:nvGrpSpPr>
        <p:grpSpPr>
          <a:xfrm>
            <a:off x="2466251" y="3516366"/>
            <a:ext cx="1494669" cy="308742"/>
            <a:chOff x="2045100" y="4424203"/>
            <a:chExt cx="1793603" cy="370490"/>
          </a:xfrm>
        </p:grpSpPr>
        <p:sp>
          <p:nvSpPr>
            <p:cNvPr id="21" name="Rounded Rectangle 131">
              <a:extLst>
                <a:ext uri="{FF2B5EF4-FFF2-40B4-BE49-F238E27FC236}">
                  <a16:creationId xmlns:a16="http://schemas.microsoft.com/office/drawing/2014/main" id="{D2E6CCCD-ABE1-1A4F-82C5-E67AF2691E23}"/>
                </a:ext>
              </a:extLst>
            </p:cNvPr>
            <p:cNvSpPr/>
            <p:nvPr/>
          </p:nvSpPr>
          <p:spPr>
            <a:xfrm>
              <a:off x="2045100" y="4434693"/>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2" name="Rounded Rectangle 151">
              <a:extLst>
                <a:ext uri="{FF2B5EF4-FFF2-40B4-BE49-F238E27FC236}">
                  <a16:creationId xmlns:a16="http://schemas.microsoft.com/office/drawing/2014/main" id="{8587584D-5606-9F42-A6ED-2E2BD0BC0D14}"/>
                </a:ext>
              </a:extLst>
            </p:cNvPr>
            <p:cNvSpPr/>
            <p:nvPr/>
          </p:nvSpPr>
          <p:spPr>
            <a:xfrm>
              <a:off x="2758703" y="4424203"/>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23" name="Group 6145">
            <a:extLst>
              <a:ext uri="{FF2B5EF4-FFF2-40B4-BE49-F238E27FC236}">
                <a16:creationId xmlns:a16="http://schemas.microsoft.com/office/drawing/2014/main" id="{D6A34F03-62C0-CD4A-A129-70A832FDB5E1}"/>
              </a:ext>
            </a:extLst>
          </p:cNvPr>
          <p:cNvGrpSpPr/>
          <p:nvPr/>
        </p:nvGrpSpPr>
        <p:grpSpPr>
          <a:xfrm>
            <a:off x="2466251" y="4497313"/>
            <a:ext cx="1494669" cy="300000"/>
            <a:chOff x="2045100" y="5601340"/>
            <a:chExt cx="1793603" cy="360000"/>
          </a:xfrm>
        </p:grpSpPr>
        <p:sp>
          <p:nvSpPr>
            <p:cNvPr id="24" name="Rounded Rectangle 135">
              <a:extLst>
                <a:ext uri="{FF2B5EF4-FFF2-40B4-BE49-F238E27FC236}">
                  <a16:creationId xmlns:a16="http://schemas.microsoft.com/office/drawing/2014/main" id="{47597F52-0B9E-5849-AA54-E14C81B19B20}"/>
                </a:ext>
              </a:extLst>
            </p:cNvPr>
            <p:cNvSpPr/>
            <p:nvPr/>
          </p:nvSpPr>
          <p:spPr>
            <a:xfrm>
              <a:off x="2045100" y="560134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5" name="Rounded Rectangle 152">
              <a:extLst>
                <a:ext uri="{FF2B5EF4-FFF2-40B4-BE49-F238E27FC236}">
                  <a16:creationId xmlns:a16="http://schemas.microsoft.com/office/drawing/2014/main" id="{7D6F634E-2369-0E46-80D1-F39895FC47E6}"/>
                </a:ext>
              </a:extLst>
            </p:cNvPr>
            <p:cNvSpPr/>
            <p:nvPr/>
          </p:nvSpPr>
          <p:spPr>
            <a:xfrm>
              <a:off x="2758703" y="560134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26" name="Straight Arrow Connector 173">
            <a:extLst>
              <a:ext uri="{FF2B5EF4-FFF2-40B4-BE49-F238E27FC236}">
                <a16:creationId xmlns:a16="http://schemas.microsoft.com/office/drawing/2014/main" id="{4E0A7654-4812-ED42-ABC1-E6CBD2A80B52}"/>
              </a:ext>
            </a:extLst>
          </p:cNvPr>
          <p:cNvCxnSpPr>
            <a:stCxn id="8" idx="3"/>
          </p:cNvCxnSpPr>
          <p:nvPr/>
        </p:nvCxnSpPr>
        <p:spPr>
          <a:xfrm flipV="1">
            <a:off x="1933500" y="3114030"/>
            <a:ext cx="532750" cy="36566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7" name="Rectangle 174">
            <a:extLst>
              <a:ext uri="{FF2B5EF4-FFF2-40B4-BE49-F238E27FC236}">
                <a16:creationId xmlns:a16="http://schemas.microsoft.com/office/drawing/2014/main" id="{1EE86BB6-8EB6-D644-9FDE-521635D24317}"/>
              </a:ext>
            </a:extLst>
          </p:cNvPr>
          <p:cNvSpPr/>
          <p:nvPr/>
        </p:nvSpPr>
        <p:spPr>
          <a:xfrm>
            <a:off x="4254500" y="2687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8" name="Rectangle 175">
            <a:extLst>
              <a:ext uri="{FF2B5EF4-FFF2-40B4-BE49-F238E27FC236}">
                <a16:creationId xmlns:a16="http://schemas.microsoft.com/office/drawing/2014/main" id="{C38A408E-2567-224B-AACF-9966EC7719B5}"/>
              </a:ext>
            </a:extLst>
          </p:cNvPr>
          <p:cNvSpPr/>
          <p:nvPr/>
        </p:nvSpPr>
        <p:spPr>
          <a:xfrm>
            <a:off x="4254500" y="331765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9" name="Rectangle 176">
            <a:extLst>
              <a:ext uri="{FF2B5EF4-FFF2-40B4-BE49-F238E27FC236}">
                <a16:creationId xmlns:a16="http://schemas.microsoft.com/office/drawing/2014/main" id="{58BB703C-8F3B-2A4E-9403-4948E416E19C}"/>
              </a:ext>
            </a:extLst>
          </p:cNvPr>
          <p:cNvSpPr/>
          <p:nvPr/>
        </p:nvSpPr>
        <p:spPr>
          <a:xfrm>
            <a:off x="4254500" y="3830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30" name="Rectangle 177">
            <a:extLst>
              <a:ext uri="{FF2B5EF4-FFF2-40B4-BE49-F238E27FC236}">
                <a16:creationId xmlns:a16="http://schemas.microsoft.com/office/drawing/2014/main" id="{77569E9E-C973-774D-B928-431F2F603FD9}"/>
              </a:ext>
            </a:extLst>
          </p:cNvPr>
          <p:cNvSpPr/>
          <p:nvPr/>
        </p:nvSpPr>
        <p:spPr>
          <a:xfrm>
            <a:off x="4254500" y="4736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31" name="Group 6149">
            <a:extLst>
              <a:ext uri="{FF2B5EF4-FFF2-40B4-BE49-F238E27FC236}">
                <a16:creationId xmlns:a16="http://schemas.microsoft.com/office/drawing/2014/main" id="{7EC84DBB-AE08-0746-8767-C7E765A71E3D}"/>
              </a:ext>
            </a:extLst>
          </p:cNvPr>
          <p:cNvGrpSpPr/>
          <p:nvPr/>
        </p:nvGrpSpPr>
        <p:grpSpPr>
          <a:xfrm>
            <a:off x="5363331" y="2834284"/>
            <a:ext cx="1494669" cy="300000"/>
            <a:chOff x="5550300" y="3605705"/>
            <a:chExt cx="1793603" cy="360000"/>
          </a:xfrm>
        </p:grpSpPr>
        <p:sp>
          <p:nvSpPr>
            <p:cNvPr id="32" name="Rounded Rectangle 179">
              <a:extLst>
                <a:ext uri="{FF2B5EF4-FFF2-40B4-BE49-F238E27FC236}">
                  <a16:creationId xmlns:a16="http://schemas.microsoft.com/office/drawing/2014/main" id="{8FC93DDB-08C7-2740-8624-646A47E6560A}"/>
                </a:ext>
              </a:extLst>
            </p:cNvPr>
            <p:cNvSpPr/>
            <p:nvPr/>
          </p:nvSpPr>
          <p:spPr>
            <a:xfrm>
              <a:off x="5550300" y="3605705"/>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33" name="Rounded Rectangle 182">
              <a:extLst>
                <a:ext uri="{FF2B5EF4-FFF2-40B4-BE49-F238E27FC236}">
                  <a16:creationId xmlns:a16="http://schemas.microsoft.com/office/drawing/2014/main" id="{86938B1A-8DF5-794D-8B90-F7A2F8285F26}"/>
                </a:ext>
              </a:extLst>
            </p:cNvPr>
            <p:cNvSpPr/>
            <p:nvPr/>
          </p:nvSpPr>
          <p:spPr>
            <a:xfrm>
              <a:off x="6263903" y="3605705"/>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34" name="Straight Arrow Connector 183">
            <a:extLst>
              <a:ext uri="{FF2B5EF4-FFF2-40B4-BE49-F238E27FC236}">
                <a16:creationId xmlns:a16="http://schemas.microsoft.com/office/drawing/2014/main" id="{06B13549-D978-2340-A206-D1D78468CAC9}"/>
              </a:ext>
            </a:extLst>
          </p:cNvPr>
          <p:cNvCxnSpPr>
            <a:stCxn id="27" idx="3"/>
            <a:endCxn id="32" idx="1"/>
          </p:cNvCxnSpPr>
          <p:nvPr/>
        </p:nvCxnSpPr>
        <p:spPr>
          <a:xfrm>
            <a:off x="4854500" y="2837031"/>
            <a:ext cx="508831"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184">
            <a:extLst>
              <a:ext uri="{FF2B5EF4-FFF2-40B4-BE49-F238E27FC236}">
                <a16:creationId xmlns:a16="http://schemas.microsoft.com/office/drawing/2014/main" id="{F459AF22-D56F-E642-9869-5A73CB063602}"/>
              </a:ext>
            </a:extLst>
          </p:cNvPr>
          <p:cNvCxnSpPr>
            <a:stCxn id="28" idx="3"/>
            <a:endCxn id="39" idx="1"/>
          </p:cNvCxnSpPr>
          <p:nvPr/>
        </p:nvCxnSpPr>
        <p:spPr>
          <a:xfrm>
            <a:off x="4854500" y="3467650"/>
            <a:ext cx="508831" cy="19541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186">
            <a:extLst>
              <a:ext uri="{FF2B5EF4-FFF2-40B4-BE49-F238E27FC236}">
                <a16:creationId xmlns:a16="http://schemas.microsoft.com/office/drawing/2014/main" id="{074206D9-826D-4C45-BC27-D9C419F4328A}"/>
              </a:ext>
            </a:extLst>
          </p:cNvPr>
          <p:cNvCxnSpPr>
            <a:stCxn id="30" idx="3"/>
          </p:cNvCxnSpPr>
          <p:nvPr/>
        </p:nvCxnSpPr>
        <p:spPr>
          <a:xfrm flipV="1">
            <a:off x="4854500" y="4320530"/>
            <a:ext cx="508831" cy="566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187">
            <a:extLst>
              <a:ext uri="{FF2B5EF4-FFF2-40B4-BE49-F238E27FC236}">
                <a16:creationId xmlns:a16="http://schemas.microsoft.com/office/drawing/2014/main" id="{307925DD-103E-214E-B00E-9B9E9918F79C}"/>
              </a:ext>
            </a:extLst>
          </p:cNvPr>
          <p:cNvCxnSpPr>
            <a:stCxn id="29" idx="3"/>
          </p:cNvCxnSpPr>
          <p:nvPr/>
        </p:nvCxnSpPr>
        <p:spPr>
          <a:xfrm>
            <a:off x="4854500" y="3980030"/>
            <a:ext cx="508831" cy="9525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38" name="Group 6152">
            <a:extLst>
              <a:ext uri="{FF2B5EF4-FFF2-40B4-BE49-F238E27FC236}">
                <a16:creationId xmlns:a16="http://schemas.microsoft.com/office/drawing/2014/main" id="{8A1ED3D2-01EE-4A49-B4A7-754EC2A17A45}"/>
              </a:ext>
            </a:extLst>
          </p:cNvPr>
          <p:cNvGrpSpPr/>
          <p:nvPr/>
        </p:nvGrpSpPr>
        <p:grpSpPr>
          <a:xfrm>
            <a:off x="5363331" y="3504319"/>
            <a:ext cx="1494669" cy="308742"/>
            <a:chOff x="5550300" y="4409747"/>
            <a:chExt cx="1793603" cy="370490"/>
          </a:xfrm>
        </p:grpSpPr>
        <p:sp>
          <p:nvSpPr>
            <p:cNvPr id="39" name="Rounded Rectangle 180">
              <a:extLst>
                <a:ext uri="{FF2B5EF4-FFF2-40B4-BE49-F238E27FC236}">
                  <a16:creationId xmlns:a16="http://schemas.microsoft.com/office/drawing/2014/main" id="{6D680D42-DC4A-5644-B307-D2203A48C47C}"/>
                </a:ext>
              </a:extLst>
            </p:cNvPr>
            <p:cNvSpPr/>
            <p:nvPr/>
          </p:nvSpPr>
          <p:spPr>
            <a:xfrm>
              <a:off x="5550300" y="4420237"/>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0" name="Rounded Rectangle 188">
              <a:extLst>
                <a:ext uri="{FF2B5EF4-FFF2-40B4-BE49-F238E27FC236}">
                  <a16:creationId xmlns:a16="http://schemas.microsoft.com/office/drawing/2014/main" id="{8F120FBF-80A8-9942-A1D8-B705F2CF4285}"/>
                </a:ext>
              </a:extLst>
            </p:cNvPr>
            <p:cNvSpPr/>
            <p:nvPr/>
          </p:nvSpPr>
          <p:spPr>
            <a:xfrm>
              <a:off x="6263903" y="4409747"/>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41" name="Group 6151">
            <a:extLst>
              <a:ext uri="{FF2B5EF4-FFF2-40B4-BE49-F238E27FC236}">
                <a16:creationId xmlns:a16="http://schemas.microsoft.com/office/drawing/2014/main" id="{3D20A8EA-A49A-0644-80FD-42B6F3D62216}"/>
              </a:ext>
            </a:extLst>
          </p:cNvPr>
          <p:cNvGrpSpPr/>
          <p:nvPr/>
        </p:nvGrpSpPr>
        <p:grpSpPr>
          <a:xfrm>
            <a:off x="5363331" y="4020530"/>
            <a:ext cx="1494669" cy="300000"/>
            <a:chOff x="5550300" y="5029200"/>
            <a:chExt cx="1793603" cy="360000"/>
          </a:xfrm>
        </p:grpSpPr>
        <p:sp>
          <p:nvSpPr>
            <p:cNvPr id="42" name="Rounded Rectangle 181">
              <a:extLst>
                <a:ext uri="{FF2B5EF4-FFF2-40B4-BE49-F238E27FC236}">
                  <a16:creationId xmlns:a16="http://schemas.microsoft.com/office/drawing/2014/main" id="{D5D13220-44E9-1842-8590-CF6891446F4A}"/>
                </a:ext>
              </a:extLst>
            </p:cNvPr>
            <p:cNvSpPr/>
            <p:nvPr/>
          </p:nvSpPr>
          <p:spPr>
            <a:xfrm>
              <a:off x="5550300" y="50292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3" name="Rounded Rectangle 189">
              <a:extLst>
                <a:ext uri="{FF2B5EF4-FFF2-40B4-BE49-F238E27FC236}">
                  <a16:creationId xmlns:a16="http://schemas.microsoft.com/office/drawing/2014/main" id="{2AE642AA-31CA-AA40-B007-A6A1F8AB996C}"/>
                </a:ext>
              </a:extLst>
            </p:cNvPr>
            <p:cNvSpPr/>
            <p:nvPr/>
          </p:nvSpPr>
          <p:spPr>
            <a:xfrm>
              <a:off x="6263903" y="50292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44" name="Straight Arrow Connector 190">
            <a:extLst>
              <a:ext uri="{FF2B5EF4-FFF2-40B4-BE49-F238E27FC236}">
                <a16:creationId xmlns:a16="http://schemas.microsoft.com/office/drawing/2014/main" id="{54FF36E7-9EDD-2240-93F5-0D4802987CF7}"/>
              </a:ext>
            </a:extLst>
          </p:cNvPr>
          <p:cNvCxnSpPr>
            <a:stCxn id="28" idx="3"/>
          </p:cNvCxnSpPr>
          <p:nvPr/>
        </p:nvCxnSpPr>
        <p:spPr>
          <a:xfrm flipV="1">
            <a:off x="4854500" y="3114030"/>
            <a:ext cx="508831" cy="35362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91">
            <a:extLst>
              <a:ext uri="{FF2B5EF4-FFF2-40B4-BE49-F238E27FC236}">
                <a16:creationId xmlns:a16="http://schemas.microsoft.com/office/drawing/2014/main" id="{3975462D-59AC-6645-88E3-89456E3471E6}"/>
              </a:ext>
            </a:extLst>
          </p:cNvPr>
          <p:cNvCxnSpPr>
            <a:stCxn id="22" idx="3"/>
            <a:endCxn id="28" idx="1"/>
          </p:cNvCxnSpPr>
          <p:nvPr/>
        </p:nvCxnSpPr>
        <p:spPr>
          <a:xfrm flipV="1">
            <a:off x="3960920" y="3467650"/>
            <a:ext cx="293581" cy="19871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92">
            <a:extLst>
              <a:ext uri="{FF2B5EF4-FFF2-40B4-BE49-F238E27FC236}">
                <a16:creationId xmlns:a16="http://schemas.microsoft.com/office/drawing/2014/main" id="{8C842BC0-5A70-E444-B55C-4A682AF60B71}"/>
              </a:ext>
            </a:extLst>
          </p:cNvPr>
          <p:cNvCxnSpPr>
            <a:stCxn id="22" idx="3"/>
            <a:endCxn id="29" idx="1"/>
          </p:cNvCxnSpPr>
          <p:nvPr/>
        </p:nvCxnSpPr>
        <p:spPr>
          <a:xfrm>
            <a:off x="3960920" y="3666366"/>
            <a:ext cx="293581" cy="31366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193">
            <a:extLst>
              <a:ext uri="{FF2B5EF4-FFF2-40B4-BE49-F238E27FC236}">
                <a16:creationId xmlns:a16="http://schemas.microsoft.com/office/drawing/2014/main" id="{77D3C2B0-A691-5049-AF8D-CAC60F159F86}"/>
              </a:ext>
            </a:extLst>
          </p:cNvPr>
          <p:cNvCxnSpPr>
            <a:stCxn id="25" idx="3"/>
            <a:endCxn id="30" idx="1"/>
          </p:cNvCxnSpPr>
          <p:nvPr/>
        </p:nvCxnSpPr>
        <p:spPr>
          <a:xfrm>
            <a:off x="3960920" y="4647313"/>
            <a:ext cx="293581" cy="2392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194">
            <a:extLst>
              <a:ext uri="{FF2B5EF4-FFF2-40B4-BE49-F238E27FC236}">
                <a16:creationId xmlns:a16="http://schemas.microsoft.com/office/drawing/2014/main" id="{7E39F268-2D25-6F4D-A24E-90DC26D079AB}"/>
              </a:ext>
            </a:extLst>
          </p:cNvPr>
          <p:cNvCxnSpPr>
            <a:stCxn id="14" idx="3"/>
            <a:endCxn id="27" idx="1"/>
          </p:cNvCxnSpPr>
          <p:nvPr/>
        </p:nvCxnSpPr>
        <p:spPr>
          <a:xfrm flipV="1">
            <a:off x="3960920" y="2837030"/>
            <a:ext cx="293581" cy="15930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195">
            <a:extLst>
              <a:ext uri="{FF2B5EF4-FFF2-40B4-BE49-F238E27FC236}">
                <a16:creationId xmlns:a16="http://schemas.microsoft.com/office/drawing/2014/main" id="{57E3AAAF-EFDE-4E46-8C0F-2B4E05A80408}"/>
              </a:ext>
            </a:extLst>
          </p:cNvPr>
          <p:cNvCxnSpPr>
            <a:stCxn id="14" idx="3"/>
            <a:endCxn id="28" idx="1"/>
          </p:cNvCxnSpPr>
          <p:nvPr/>
        </p:nvCxnSpPr>
        <p:spPr>
          <a:xfrm>
            <a:off x="3960920" y="2996331"/>
            <a:ext cx="293581" cy="47131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0" name="Group 6150">
            <a:extLst>
              <a:ext uri="{FF2B5EF4-FFF2-40B4-BE49-F238E27FC236}">
                <a16:creationId xmlns:a16="http://schemas.microsoft.com/office/drawing/2014/main" id="{BA9B91F8-6E20-B445-A071-629C29E2DBFE}"/>
              </a:ext>
            </a:extLst>
          </p:cNvPr>
          <p:cNvGrpSpPr/>
          <p:nvPr/>
        </p:nvGrpSpPr>
        <p:grpSpPr>
          <a:xfrm>
            <a:off x="5363331" y="4609530"/>
            <a:ext cx="1494669" cy="300000"/>
            <a:chOff x="5521597" y="5736000"/>
            <a:chExt cx="1793603" cy="360000"/>
          </a:xfrm>
        </p:grpSpPr>
        <p:sp>
          <p:nvSpPr>
            <p:cNvPr id="51" name="Rounded Rectangle 196">
              <a:extLst>
                <a:ext uri="{FF2B5EF4-FFF2-40B4-BE49-F238E27FC236}">
                  <a16:creationId xmlns:a16="http://schemas.microsoft.com/office/drawing/2014/main" id="{870AB0B6-E9EA-E144-A893-9FC3BF6AE74E}"/>
                </a:ext>
              </a:extLst>
            </p:cNvPr>
            <p:cNvSpPr/>
            <p:nvPr/>
          </p:nvSpPr>
          <p:spPr>
            <a:xfrm>
              <a:off x="5521597" y="57360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52" name="Rounded Rectangle 197">
              <a:extLst>
                <a:ext uri="{FF2B5EF4-FFF2-40B4-BE49-F238E27FC236}">
                  <a16:creationId xmlns:a16="http://schemas.microsoft.com/office/drawing/2014/main" id="{FC59DD1D-B129-5D41-BCDA-3A6753FA8412}"/>
                </a:ext>
              </a:extLst>
            </p:cNvPr>
            <p:cNvSpPr/>
            <p:nvPr/>
          </p:nvSpPr>
          <p:spPr>
            <a:xfrm>
              <a:off x="6235200" y="57360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53" name="Straight Arrow Connector 198">
            <a:extLst>
              <a:ext uri="{FF2B5EF4-FFF2-40B4-BE49-F238E27FC236}">
                <a16:creationId xmlns:a16="http://schemas.microsoft.com/office/drawing/2014/main" id="{B8D70063-A53D-5443-B321-365291E885A8}"/>
              </a:ext>
            </a:extLst>
          </p:cNvPr>
          <p:cNvCxnSpPr>
            <a:stCxn id="30" idx="3"/>
            <a:endCxn id="51" idx="1"/>
          </p:cNvCxnSpPr>
          <p:nvPr/>
        </p:nvCxnSpPr>
        <p:spPr>
          <a:xfrm flipV="1">
            <a:off x="4854500" y="4759530"/>
            <a:ext cx="508831" cy="127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4" name="Rectangle 207">
            <a:extLst>
              <a:ext uri="{FF2B5EF4-FFF2-40B4-BE49-F238E27FC236}">
                <a16:creationId xmlns:a16="http://schemas.microsoft.com/office/drawing/2014/main" id="{431099D7-7EC4-524D-84FA-7747C2D6F625}"/>
              </a:ext>
            </a:extLst>
          </p:cNvPr>
          <p:cNvSpPr/>
          <p:nvPr/>
        </p:nvSpPr>
        <p:spPr>
          <a:xfrm>
            <a:off x="7282348" y="3114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55" name="Rectangle 208">
            <a:extLst>
              <a:ext uri="{FF2B5EF4-FFF2-40B4-BE49-F238E27FC236}">
                <a16:creationId xmlns:a16="http://schemas.microsoft.com/office/drawing/2014/main" id="{7D2F927C-A2F4-C341-9999-360C77F4E01C}"/>
              </a:ext>
            </a:extLst>
          </p:cNvPr>
          <p:cNvSpPr/>
          <p:nvPr/>
        </p:nvSpPr>
        <p:spPr>
          <a:xfrm>
            <a:off x="7282348" y="4020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cxnSp>
        <p:nvCxnSpPr>
          <p:cNvPr id="56" name="Straight Arrow Connector 209">
            <a:extLst>
              <a:ext uri="{FF2B5EF4-FFF2-40B4-BE49-F238E27FC236}">
                <a16:creationId xmlns:a16="http://schemas.microsoft.com/office/drawing/2014/main" id="{EA1AF2AA-3480-FA43-83DC-F0872B051414}"/>
              </a:ext>
            </a:extLst>
          </p:cNvPr>
          <p:cNvCxnSpPr>
            <a:stCxn id="33" idx="3"/>
            <a:endCxn id="54" idx="1"/>
          </p:cNvCxnSpPr>
          <p:nvPr/>
        </p:nvCxnSpPr>
        <p:spPr>
          <a:xfrm>
            <a:off x="6858000" y="2984285"/>
            <a:ext cx="424348" cy="27974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212">
            <a:extLst>
              <a:ext uri="{FF2B5EF4-FFF2-40B4-BE49-F238E27FC236}">
                <a16:creationId xmlns:a16="http://schemas.microsoft.com/office/drawing/2014/main" id="{8D1A7B55-C9E4-314D-B12A-35694BFAB617}"/>
              </a:ext>
            </a:extLst>
          </p:cNvPr>
          <p:cNvCxnSpPr>
            <a:stCxn id="40" idx="3"/>
          </p:cNvCxnSpPr>
          <p:nvPr/>
        </p:nvCxnSpPr>
        <p:spPr>
          <a:xfrm flipV="1">
            <a:off x="6858000" y="3414031"/>
            <a:ext cx="424348" cy="24028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215">
            <a:extLst>
              <a:ext uri="{FF2B5EF4-FFF2-40B4-BE49-F238E27FC236}">
                <a16:creationId xmlns:a16="http://schemas.microsoft.com/office/drawing/2014/main" id="{068E26D3-DBC0-8A40-9A75-DA462A6A964A}"/>
              </a:ext>
            </a:extLst>
          </p:cNvPr>
          <p:cNvCxnSpPr>
            <a:stCxn id="43" idx="3"/>
            <a:endCxn id="55" idx="1"/>
          </p:cNvCxnSpPr>
          <p:nvPr/>
        </p:nvCxnSpPr>
        <p:spPr>
          <a:xfrm>
            <a:off x="6858000" y="4170530"/>
            <a:ext cx="424348" cy="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218">
            <a:extLst>
              <a:ext uri="{FF2B5EF4-FFF2-40B4-BE49-F238E27FC236}">
                <a16:creationId xmlns:a16="http://schemas.microsoft.com/office/drawing/2014/main" id="{F7E7D30E-6881-544A-B6C1-1B4895DAF393}"/>
              </a:ext>
            </a:extLst>
          </p:cNvPr>
          <p:cNvCxnSpPr>
            <a:stCxn id="52" idx="3"/>
          </p:cNvCxnSpPr>
          <p:nvPr/>
        </p:nvCxnSpPr>
        <p:spPr>
          <a:xfrm flipV="1">
            <a:off x="6858000" y="4320530"/>
            <a:ext cx="424348" cy="439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0" name="Rectangle 234">
            <a:extLst>
              <a:ext uri="{FF2B5EF4-FFF2-40B4-BE49-F238E27FC236}">
                <a16:creationId xmlns:a16="http://schemas.microsoft.com/office/drawing/2014/main" id="{ED4E75FC-C494-1D4B-BD20-46DD3821AD5D}"/>
              </a:ext>
            </a:extLst>
          </p:cNvPr>
          <p:cNvSpPr/>
          <p:nvPr/>
        </p:nvSpPr>
        <p:spPr bwMode="auto">
          <a:xfrm rot="5400000">
            <a:off x="11865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1" name="Rectangle 235">
            <a:extLst>
              <a:ext uri="{FF2B5EF4-FFF2-40B4-BE49-F238E27FC236}">
                <a16:creationId xmlns:a16="http://schemas.microsoft.com/office/drawing/2014/main" id="{EF828C35-D1C8-FE4B-92D0-D3EF006B2629}"/>
              </a:ext>
            </a:extLst>
          </p:cNvPr>
          <p:cNvSpPr/>
          <p:nvPr/>
        </p:nvSpPr>
        <p:spPr bwMode="auto">
          <a:xfrm rot="5400000">
            <a:off x="2804978"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2" name="Rectangle 236">
            <a:extLst>
              <a:ext uri="{FF2B5EF4-FFF2-40B4-BE49-F238E27FC236}">
                <a16:creationId xmlns:a16="http://schemas.microsoft.com/office/drawing/2014/main" id="{FC3A4D55-6C2D-4C4A-98CA-E389BCB2E83F}"/>
              </a:ext>
            </a:extLst>
          </p:cNvPr>
          <p:cNvSpPr/>
          <p:nvPr/>
        </p:nvSpPr>
        <p:spPr bwMode="auto">
          <a:xfrm rot="5400000">
            <a:off x="41710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3" name="Rectangle 237">
            <a:extLst>
              <a:ext uri="{FF2B5EF4-FFF2-40B4-BE49-F238E27FC236}">
                <a16:creationId xmlns:a16="http://schemas.microsoft.com/office/drawing/2014/main" id="{A19B7602-678C-0C48-A9EE-8697A218915C}"/>
              </a:ext>
            </a:extLst>
          </p:cNvPr>
          <p:cNvSpPr/>
          <p:nvPr/>
        </p:nvSpPr>
        <p:spPr bwMode="auto">
          <a:xfrm rot="5400000">
            <a:off x="5826522"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4" name="左大括号 63">
            <a:extLst>
              <a:ext uri="{FF2B5EF4-FFF2-40B4-BE49-F238E27FC236}">
                <a16:creationId xmlns:a16="http://schemas.microsoft.com/office/drawing/2014/main" id="{ED326D81-ECE0-7E4C-8BED-D1E7EFBC0BFE}"/>
              </a:ext>
            </a:extLst>
          </p:cNvPr>
          <p:cNvSpPr/>
          <p:nvPr/>
        </p:nvSpPr>
        <p:spPr>
          <a:xfrm rot="5400000">
            <a:off x="2443414" y="1294509"/>
            <a:ext cx="255113" cy="2127288"/>
          </a:xfrm>
          <a:prstGeom prst="leftBrace">
            <a:avLst>
              <a:gd name="adj1" fmla="val 51452"/>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5" name="TextBox 172">
            <a:extLst>
              <a:ext uri="{FF2B5EF4-FFF2-40B4-BE49-F238E27FC236}">
                <a16:creationId xmlns:a16="http://schemas.microsoft.com/office/drawing/2014/main" id="{EBA029C5-325B-1047-BFE7-447CAF11E42A}"/>
              </a:ext>
            </a:extLst>
          </p:cNvPr>
          <p:cNvSpPr txBox="1"/>
          <p:nvPr/>
        </p:nvSpPr>
        <p:spPr>
          <a:xfrm>
            <a:off x="2285475" y="1939814"/>
            <a:ext cx="570990"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Awk</a:t>
            </a:r>
          </a:p>
        </p:txBody>
      </p:sp>
      <p:sp>
        <p:nvSpPr>
          <p:cNvPr id="66" name="左大括号 65">
            <a:extLst>
              <a:ext uri="{FF2B5EF4-FFF2-40B4-BE49-F238E27FC236}">
                <a16:creationId xmlns:a16="http://schemas.microsoft.com/office/drawing/2014/main" id="{6B8D65CE-CC82-B649-9F3F-5E8BAE457A11}"/>
              </a:ext>
            </a:extLst>
          </p:cNvPr>
          <p:cNvSpPr/>
          <p:nvPr/>
        </p:nvSpPr>
        <p:spPr>
          <a:xfrm rot="5400000">
            <a:off x="5701501" y="1294510"/>
            <a:ext cx="255113" cy="2127288"/>
          </a:xfrm>
          <a:prstGeom prst="leftBrace">
            <a:avLst>
              <a:gd name="adj1" fmla="val 43368"/>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7" name="TextBox 172">
            <a:extLst>
              <a:ext uri="{FF2B5EF4-FFF2-40B4-BE49-F238E27FC236}">
                <a16:creationId xmlns:a16="http://schemas.microsoft.com/office/drawing/2014/main" id="{6DA7FC7F-9CF4-1F47-8CEB-8CCBD5549E72}"/>
              </a:ext>
            </a:extLst>
          </p:cNvPr>
          <p:cNvSpPr txBox="1"/>
          <p:nvPr/>
        </p:nvSpPr>
        <p:spPr>
          <a:xfrm>
            <a:off x="5576424" y="1939815"/>
            <a:ext cx="505267"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sort</a:t>
            </a:r>
          </a:p>
        </p:txBody>
      </p:sp>
      <p:sp>
        <p:nvSpPr>
          <p:cNvPr id="68" name="TextBox 172">
            <a:extLst>
              <a:ext uri="{FF2B5EF4-FFF2-40B4-BE49-F238E27FC236}">
                <a16:creationId xmlns:a16="http://schemas.microsoft.com/office/drawing/2014/main" id="{453CE9B3-2587-AF41-9A16-133B8B75082A}"/>
              </a:ext>
            </a:extLst>
          </p:cNvPr>
          <p:cNvSpPr txBox="1"/>
          <p:nvPr/>
        </p:nvSpPr>
        <p:spPr>
          <a:xfrm>
            <a:off x="7049858" y="1718011"/>
            <a:ext cx="668774" cy="584775"/>
          </a:xfrm>
          <a:prstGeom prst="rect">
            <a:avLst/>
          </a:prstGeom>
          <a:noFill/>
        </p:spPr>
        <p:txBody>
          <a:bodyPr wrap="none" rtlCol="0">
            <a:spAutoFit/>
          </a:bodyPr>
          <a:lstStyle/>
          <a:p>
            <a:pPr algn="ctr"/>
            <a:r>
              <a:rPr lang="en-US" sz="3200" b="1" dirty="0">
                <a:effectLst>
                  <a:outerShdw blurRad="38100" dist="38100" dir="2700000" algn="tl">
                    <a:srgbClr val="000000">
                      <a:alpha val="43137"/>
                    </a:srgbClr>
                  </a:outerShdw>
                </a:effectLst>
                <a:latin typeface="Eras Medium ITC" pitchFamily="34" charset="0"/>
              </a:rPr>
              <a:t>. . .</a:t>
            </a:r>
          </a:p>
        </p:txBody>
      </p:sp>
    </p:spTree>
    <p:extLst>
      <p:ext uri="{BB962C8B-B14F-4D97-AF65-F5344CB8AC3E}">
        <p14:creationId xmlns:p14="http://schemas.microsoft.com/office/powerpoint/2010/main" val="410397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 altLang="zh-CN" dirty="0"/>
              <a:t>The computation graph abstraction </a:t>
            </a:r>
            <a:endParaRPr kumimoji="1" lang="zh-CN" altLang="en-US" b="1" dirty="0">
              <a:solidFill>
                <a:srgbClr val="0432FF"/>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 altLang="zh-CN" dirty="0"/>
              <a:t>Computations </a:t>
            </a:r>
            <a:r>
              <a:rPr kumimoji="1" lang="en-US" altLang="zh-CN" dirty="0"/>
              <a:t>are</a:t>
            </a:r>
            <a:r>
              <a:rPr kumimoji="1" lang="zh-CN" altLang="en-US" dirty="0"/>
              <a:t> </a:t>
            </a:r>
            <a:r>
              <a:rPr kumimoji="1" lang="en" altLang="zh-CN" dirty="0"/>
              <a:t>expressed as a </a:t>
            </a:r>
            <a:r>
              <a:rPr kumimoji="1" lang="en" altLang="zh-CN" dirty="0">
                <a:solidFill>
                  <a:schemeClr val="accent1"/>
                </a:solidFill>
              </a:rPr>
              <a:t>graph (Directly acrylic graph) </a:t>
            </a:r>
          </a:p>
          <a:p>
            <a:pPr lvl="1"/>
            <a:r>
              <a:rPr kumimoji="1" lang="en" altLang="zh-CN" dirty="0"/>
              <a:t>Vertices are computations (or data) </a:t>
            </a:r>
          </a:p>
          <a:p>
            <a:pPr lvl="1"/>
            <a:r>
              <a:rPr kumimoji="1" lang="en" altLang="zh-CN" dirty="0"/>
              <a:t>Edges are communication channels</a:t>
            </a:r>
          </a:p>
          <a:p>
            <a:pPr lvl="1"/>
            <a:r>
              <a:rPr kumimoji="1" lang="en" altLang="zh-CN" dirty="0"/>
              <a:t>Each vertex has several input and output edges</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93</a:t>
            </a:fld>
            <a:endParaRPr lang="zh-CN" altLang="en-US"/>
          </a:p>
        </p:txBody>
      </p:sp>
      <p:sp>
        <p:nvSpPr>
          <p:cNvPr id="53" name="Flowchart: Connector 3">
            <a:extLst>
              <a:ext uri="{FF2B5EF4-FFF2-40B4-BE49-F238E27FC236}">
                <a16:creationId xmlns:a16="http://schemas.microsoft.com/office/drawing/2014/main" id="{0F83A794-2098-C043-9B51-C1B2E080BF3B}"/>
              </a:ext>
            </a:extLst>
          </p:cNvPr>
          <p:cNvSpPr/>
          <p:nvPr/>
        </p:nvSpPr>
        <p:spPr>
          <a:xfrm>
            <a:off x="2938518" y="438150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4" name="Flowchart: Connector 4">
            <a:extLst>
              <a:ext uri="{FF2B5EF4-FFF2-40B4-BE49-F238E27FC236}">
                <a16:creationId xmlns:a16="http://schemas.microsoft.com/office/drawing/2014/main" id="{80C0337C-E6A7-F245-95BD-ADCB1EF74F04}"/>
              </a:ext>
            </a:extLst>
          </p:cNvPr>
          <p:cNvSpPr/>
          <p:nvPr/>
        </p:nvSpPr>
        <p:spPr>
          <a:xfrm>
            <a:off x="2476500" y="5016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5" name="Flowchart: Connector 5">
            <a:extLst>
              <a:ext uri="{FF2B5EF4-FFF2-40B4-BE49-F238E27FC236}">
                <a16:creationId xmlns:a16="http://schemas.microsoft.com/office/drawing/2014/main" id="{A68C36B0-84B3-6F4D-BF93-91B6B0628C67}"/>
              </a:ext>
            </a:extLst>
          </p:cNvPr>
          <p:cNvSpPr/>
          <p:nvPr/>
        </p:nvSpPr>
        <p:spPr>
          <a:xfrm>
            <a:off x="3616685" y="3973328"/>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6" name="Flowchart: Connector 6">
            <a:extLst>
              <a:ext uri="{FF2B5EF4-FFF2-40B4-BE49-F238E27FC236}">
                <a16:creationId xmlns:a16="http://schemas.microsoft.com/office/drawing/2014/main" id="{878A29CD-4743-4E4A-941E-2D9EAE18C722}"/>
              </a:ext>
            </a:extLst>
          </p:cNvPr>
          <p:cNvSpPr/>
          <p:nvPr/>
        </p:nvSpPr>
        <p:spPr>
          <a:xfrm>
            <a:off x="3912791" y="32385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7" name="Flowchart: Connector 7">
            <a:extLst>
              <a:ext uri="{FF2B5EF4-FFF2-40B4-BE49-F238E27FC236}">
                <a16:creationId xmlns:a16="http://schemas.microsoft.com/office/drawing/2014/main" id="{32CEB1C9-9432-0449-9837-4DE89FB647D1}"/>
              </a:ext>
            </a:extLst>
          </p:cNvPr>
          <p:cNvSpPr/>
          <p:nvPr/>
        </p:nvSpPr>
        <p:spPr>
          <a:xfrm>
            <a:off x="3492500" y="4889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8" name="Flowchart: Connector 8">
            <a:extLst>
              <a:ext uri="{FF2B5EF4-FFF2-40B4-BE49-F238E27FC236}">
                <a16:creationId xmlns:a16="http://schemas.microsoft.com/office/drawing/2014/main" id="{C8A87037-BFAC-814F-A098-82F548DFF861}"/>
              </a:ext>
            </a:extLst>
          </p:cNvPr>
          <p:cNvSpPr/>
          <p:nvPr/>
        </p:nvSpPr>
        <p:spPr>
          <a:xfrm>
            <a:off x="4826000" y="4663081"/>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9" name="Flowchart: Connector 9">
            <a:extLst>
              <a:ext uri="{FF2B5EF4-FFF2-40B4-BE49-F238E27FC236}">
                <a16:creationId xmlns:a16="http://schemas.microsoft.com/office/drawing/2014/main" id="{EAB4643B-8DB2-C348-8C63-BB672BF2DCBC}"/>
              </a:ext>
            </a:extLst>
          </p:cNvPr>
          <p:cNvSpPr/>
          <p:nvPr/>
        </p:nvSpPr>
        <p:spPr>
          <a:xfrm>
            <a:off x="5143500" y="5086994"/>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60" name="Rectangle 10">
            <a:extLst>
              <a:ext uri="{FF2B5EF4-FFF2-40B4-BE49-F238E27FC236}">
                <a16:creationId xmlns:a16="http://schemas.microsoft.com/office/drawing/2014/main" id="{7EB6A145-72EC-2C4E-9603-751D97573F4E}"/>
              </a:ext>
            </a:extLst>
          </p:cNvPr>
          <p:cNvSpPr/>
          <p:nvPr/>
        </p:nvSpPr>
        <p:spPr>
          <a:xfrm>
            <a:off x="4002060" y="524057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61" name="Straight Arrow Connector 12">
            <a:extLst>
              <a:ext uri="{FF2B5EF4-FFF2-40B4-BE49-F238E27FC236}">
                <a16:creationId xmlns:a16="http://schemas.microsoft.com/office/drawing/2014/main" id="{91A3B1A7-204B-0248-8D10-DCFA1713F3E3}"/>
              </a:ext>
            </a:extLst>
          </p:cNvPr>
          <p:cNvCxnSpPr>
            <a:stCxn id="54" idx="7"/>
            <a:endCxn id="53" idx="3"/>
          </p:cNvCxnSpPr>
          <p:nvPr/>
        </p:nvCxnSpPr>
        <p:spPr>
          <a:xfrm flipV="1">
            <a:off x="2681353" y="4586353"/>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14">
            <a:extLst>
              <a:ext uri="{FF2B5EF4-FFF2-40B4-BE49-F238E27FC236}">
                <a16:creationId xmlns:a16="http://schemas.microsoft.com/office/drawing/2014/main" id="{01BF9C1F-0B81-4240-9F5B-371A8D2CBF33}"/>
              </a:ext>
            </a:extLst>
          </p:cNvPr>
          <p:cNvCxnSpPr>
            <a:stCxn id="57" idx="1"/>
            <a:endCxn id="53" idx="5"/>
          </p:cNvCxnSpPr>
          <p:nvPr/>
        </p:nvCxnSpPr>
        <p:spPr>
          <a:xfrm flipH="1" flipV="1">
            <a:off x="3143370" y="4586353"/>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Flowchart: Connector 17">
            <a:extLst>
              <a:ext uri="{FF2B5EF4-FFF2-40B4-BE49-F238E27FC236}">
                <a16:creationId xmlns:a16="http://schemas.microsoft.com/office/drawing/2014/main" id="{AA85A733-43F8-CE46-AF2C-A11B92CB0DF1}"/>
              </a:ext>
            </a:extLst>
          </p:cNvPr>
          <p:cNvSpPr/>
          <p:nvPr/>
        </p:nvSpPr>
        <p:spPr>
          <a:xfrm>
            <a:off x="3917370" y="4516283"/>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4" name="Straight Arrow Connector 18">
            <a:extLst>
              <a:ext uri="{FF2B5EF4-FFF2-40B4-BE49-F238E27FC236}">
                <a16:creationId xmlns:a16="http://schemas.microsoft.com/office/drawing/2014/main" id="{87465E3F-D748-8F41-81C0-9FE8C961ACAE}"/>
              </a:ext>
            </a:extLst>
          </p:cNvPr>
          <p:cNvCxnSpPr>
            <a:stCxn id="57" idx="7"/>
            <a:endCxn id="63" idx="3"/>
          </p:cNvCxnSpPr>
          <p:nvPr/>
        </p:nvCxnSpPr>
        <p:spPr>
          <a:xfrm flipV="1">
            <a:off x="3697353" y="4721136"/>
            <a:ext cx="255165" cy="20351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21">
            <a:extLst>
              <a:ext uri="{FF2B5EF4-FFF2-40B4-BE49-F238E27FC236}">
                <a16:creationId xmlns:a16="http://schemas.microsoft.com/office/drawing/2014/main" id="{BB639821-648F-3047-B105-7ED394D227C7}"/>
              </a:ext>
            </a:extLst>
          </p:cNvPr>
          <p:cNvCxnSpPr>
            <a:stCxn id="59" idx="1"/>
            <a:endCxn id="63" idx="5"/>
          </p:cNvCxnSpPr>
          <p:nvPr/>
        </p:nvCxnSpPr>
        <p:spPr>
          <a:xfrm flipH="1" flipV="1">
            <a:off x="4122223" y="4721136"/>
            <a:ext cx="1056425" cy="40100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Flowchart: Connector 24">
            <a:extLst>
              <a:ext uri="{FF2B5EF4-FFF2-40B4-BE49-F238E27FC236}">
                <a16:creationId xmlns:a16="http://schemas.microsoft.com/office/drawing/2014/main" id="{EA5A3BFC-8051-EB4C-BF19-3233480F4BF2}"/>
              </a:ext>
            </a:extLst>
          </p:cNvPr>
          <p:cNvSpPr/>
          <p:nvPr/>
        </p:nvSpPr>
        <p:spPr>
          <a:xfrm>
            <a:off x="4674167"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7" name="Straight Arrow Connector 26">
            <a:extLst>
              <a:ext uri="{FF2B5EF4-FFF2-40B4-BE49-F238E27FC236}">
                <a16:creationId xmlns:a16="http://schemas.microsoft.com/office/drawing/2014/main" id="{6E03DE17-95BF-B64D-92B8-1314E53CC88B}"/>
              </a:ext>
            </a:extLst>
          </p:cNvPr>
          <p:cNvCxnSpPr>
            <a:stCxn id="58" idx="0"/>
            <a:endCxn id="66" idx="4"/>
          </p:cNvCxnSpPr>
          <p:nvPr/>
        </p:nvCxnSpPr>
        <p:spPr>
          <a:xfrm flipH="1" flipV="1">
            <a:off x="4794167" y="4423081"/>
            <a:ext cx="151833" cy="240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29">
            <a:extLst>
              <a:ext uri="{FF2B5EF4-FFF2-40B4-BE49-F238E27FC236}">
                <a16:creationId xmlns:a16="http://schemas.microsoft.com/office/drawing/2014/main" id="{B7765203-A0D5-EE44-9AB7-2994B96054E0}"/>
              </a:ext>
            </a:extLst>
          </p:cNvPr>
          <p:cNvCxnSpPr>
            <a:stCxn id="59" idx="7"/>
            <a:endCxn id="69" idx="4"/>
          </p:cNvCxnSpPr>
          <p:nvPr/>
        </p:nvCxnSpPr>
        <p:spPr>
          <a:xfrm flipV="1">
            <a:off x="5348353" y="4423081"/>
            <a:ext cx="246648" cy="69906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Flowchart: Connector 32">
            <a:extLst>
              <a:ext uri="{FF2B5EF4-FFF2-40B4-BE49-F238E27FC236}">
                <a16:creationId xmlns:a16="http://schemas.microsoft.com/office/drawing/2014/main" id="{42F14688-713A-124B-BE3A-8FF54F08EE5D}"/>
              </a:ext>
            </a:extLst>
          </p:cNvPr>
          <p:cNvSpPr/>
          <p:nvPr/>
        </p:nvSpPr>
        <p:spPr>
          <a:xfrm>
            <a:off x="5475000"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0" name="Straight Arrow Connector 33">
            <a:extLst>
              <a:ext uri="{FF2B5EF4-FFF2-40B4-BE49-F238E27FC236}">
                <a16:creationId xmlns:a16="http://schemas.microsoft.com/office/drawing/2014/main" id="{42A4E6F8-021F-DB47-BF8D-2148F4870507}"/>
              </a:ext>
            </a:extLst>
          </p:cNvPr>
          <p:cNvCxnSpPr>
            <a:stCxn id="58" idx="7"/>
            <a:endCxn id="69" idx="3"/>
          </p:cNvCxnSpPr>
          <p:nvPr/>
        </p:nvCxnSpPr>
        <p:spPr>
          <a:xfrm flipV="1">
            <a:off x="5030853" y="4387933"/>
            <a:ext cx="479295" cy="310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36">
            <a:extLst>
              <a:ext uri="{FF2B5EF4-FFF2-40B4-BE49-F238E27FC236}">
                <a16:creationId xmlns:a16="http://schemas.microsoft.com/office/drawing/2014/main" id="{C6383F52-BB6E-8341-AE49-C6A28E258998}"/>
              </a:ext>
            </a:extLst>
          </p:cNvPr>
          <p:cNvCxnSpPr>
            <a:stCxn id="53" idx="7"/>
            <a:endCxn id="55" idx="3"/>
          </p:cNvCxnSpPr>
          <p:nvPr/>
        </p:nvCxnSpPr>
        <p:spPr>
          <a:xfrm flipV="1">
            <a:off x="3143370" y="4178181"/>
            <a:ext cx="508463" cy="23846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Flowchart: Connector 39">
            <a:extLst>
              <a:ext uri="{FF2B5EF4-FFF2-40B4-BE49-F238E27FC236}">
                <a16:creationId xmlns:a16="http://schemas.microsoft.com/office/drawing/2014/main" id="{7B6FCA9C-E2B4-C048-A701-3E60881EC05E}"/>
              </a:ext>
            </a:extLst>
          </p:cNvPr>
          <p:cNvSpPr/>
          <p:nvPr/>
        </p:nvSpPr>
        <p:spPr>
          <a:xfrm>
            <a:off x="4159637" y="4031156"/>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3" name="Flowchart: Connector 40">
            <a:extLst>
              <a:ext uri="{FF2B5EF4-FFF2-40B4-BE49-F238E27FC236}">
                <a16:creationId xmlns:a16="http://schemas.microsoft.com/office/drawing/2014/main" id="{F047AD7E-F113-034C-82AA-A684420D0CF7}"/>
              </a:ext>
            </a:extLst>
          </p:cNvPr>
          <p:cNvSpPr/>
          <p:nvPr/>
        </p:nvSpPr>
        <p:spPr>
          <a:xfrm>
            <a:off x="4699000" y="3788081"/>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4" name="Straight Arrow Connector 41">
            <a:extLst>
              <a:ext uri="{FF2B5EF4-FFF2-40B4-BE49-F238E27FC236}">
                <a16:creationId xmlns:a16="http://schemas.microsoft.com/office/drawing/2014/main" id="{5FBCC6E1-C7BB-7E40-B1A5-0B6AA761DF4B}"/>
              </a:ext>
            </a:extLst>
          </p:cNvPr>
          <p:cNvCxnSpPr>
            <a:stCxn id="69" idx="1"/>
            <a:endCxn id="77" idx="4"/>
          </p:cNvCxnSpPr>
          <p:nvPr/>
        </p:nvCxnSpPr>
        <p:spPr>
          <a:xfrm flipH="1" flipV="1">
            <a:off x="5270500" y="4011473"/>
            <a:ext cx="239648" cy="2067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44">
            <a:extLst>
              <a:ext uri="{FF2B5EF4-FFF2-40B4-BE49-F238E27FC236}">
                <a16:creationId xmlns:a16="http://schemas.microsoft.com/office/drawing/2014/main" id="{DB8E643B-E63C-F342-AEFC-8574AE8C9D39}"/>
              </a:ext>
            </a:extLst>
          </p:cNvPr>
          <p:cNvCxnSpPr>
            <a:stCxn id="63" idx="7"/>
            <a:endCxn id="72" idx="4"/>
          </p:cNvCxnSpPr>
          <p:nvPr/>
        </p:nvCxnSpPr>
        <p:spPr>
          <a:xfrm flipV="1">
            <a:off x="4122223" y="4271156"/>
            <a:ext cx="157414" cy="28027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47">
            <a:extLst>
              <a:ext uri="{FF2B5EF4-FFF2-40B4-BE49-F238E27FC236}">
                <a16:creationId xmlns:a16="http://schemas.microsoft.com/office/drawing/2014/main" id="{F58FDBA0-4BD4-2546-B901-CA57B59B9868}"/>
              </a:ext>
            </a:extLst>
          </p:cNvPr>
          <p:cNvCxnSpPr>
            <a:stCxn id="66" idx="0"/>
            <a:endCxn id="73" idx="4"/>
          </p:cNvCxnSpPr>
          <p:nvPr/>
        </p:nvCxnSpPr>
        <p:spPr>
          <a:xfrm flipV="1">
            <a:off x="4794167" y="4028081"/>
            <a:ext cx="24833" cy="155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Flowchart: Connector 52">
            <a:extLst>
              <a:ext uri="{FF2B5EF4-FFF2-40B4-BE49-F238E27FC236}">
                <a16:creationId xmlns:a16="http://schemas.microsoft.com/office/drawing/2014/main" id="{991B7C72-D4E7-4549-AC81-237556047FEF}"/>
              </a:ext>
            </a:extLst>
          </p:cNvPr>
          <p:cNvSpPr/>
          <p:nvPr/>
        </p:nvSpPr>
        <p:spPr>
          <a:xfrm>
            <a:off x="5150500" y="3771473"/>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8" name="Flowchart: Connector 55">
            <a:extLst>
              <a:ext uri="{FF2B5EF4-FFF2-40B4-BE49-F238E27FC236}">
                <a16:creationId xmlns:a16="http://schemas.microsoft.com/office/drawing/2014/main" id="{69DF1A0E-D644-A045-BCA8-E1BF04BC4373}"/>
              </a:ext>
            </a:extLst>
          </p:cNvPr>
          <p:cNvSpPr/>
          <p:nvPr/>
        </p:nvSpPr>
        <p:spPr>
          <a:xfrm>
            <a:off x="4653718" y="31750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9" name="Straight Arrow Connector 56">
            <a:extLst>
              <a:ext uri="{FF2B5EF4-FFF2-40B4-BE49-F238E27FC236}">
                <a16:creationId xmlns:a16="http://schemas.microsoft.com/office/drawing/2014/main" id="{7D4CAB11-E2FD-C94D-8E2C-E2DA55FFFE4E}"/>
              </a:ext>
            </a:extLst>
          </p:cNvPr>
          <p:cNvCxnSpPr>
            <a:stCxn id="55" idx="7"/>
            <a:endCxn id="56" idx="3"/>
          </p:cNvCxnSpPr>
          <p:nvPr/>
        </p:nvCxnSpPr>
        <p:spPr>
          <a:xfrm flipV="1">
            <a:off x="3821538" y="3443353"/>
            <a:ext cx="126401" cy="56512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59">
            <a:extLst>
              <a:ext uri="{FF2B5EF4-FFF2-40B4-BE49-F238E27FC236}">
                <a16:creationId xmlns:a16="http://schemas.microsoft.com/office/drawing/2014/main" id="{82A909B8-8609-4A4D-8318-D4B7CE3BF0E6}"/>
              </a:ext>
            </a:extLst>
          </p:cNvPr>
          <p:cNvCxnSpPr>
            <a:stCxn id="55" idx="6"/>
            <a:endCxn id="78" idx="2"/>
          </p:cNvCxnSpPr>
          <p:nvPr/>
        </p:nvCxnSpPr>
        <p:spPr>
          <a:xfrm flipV="1">
            <a:off x="3856685" y="3295000"/>
            <a:ext cx="797033" cy="7983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62">
            <a:extLst>
              <a:ext uri="{FF2B5EF4-FFF2-40B4-BE49-F238E27FC236}">
                <a16:creationId xmlns:a16="http://schemas.microsoft.com/office/drawing/2014/main" id="{78D00093-582B-FB4A-8B86-BC7E12149656}"/>
              </a:ext>
            </a:extLst>
          </p:cNvPr>
          <p:cNvCxnSpPr>
            <a:stCxn id="72" idx="0"/>
            <a:endCxn id="56" idx="4"/>
          </p:cNvCxnSpPr>
          <p:nvPr/>
        </p:nvCxnSpPr>
        <p:spPr>
          <a:xfrm flipH="1" flipV="1">
            <a:off x="4032791" y="3478500"/>
            <a:ext cx="246846" cy="5526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65">
            <a:extLst>
              <a:ext uri="{FF2B5EF4-FFF2-40B4-BE49-F238E27FC236}">
                <a16:creationId xmlns:a16="http://schemas.microsoft.com/office/drawing/2014/main" id="{99D71594-AF9A-EE46-9104-DFDAB7C10FBD}"/>
              </a:ext>
            </a:extLst>
          </p:cNvPr>
          <p:cNvCxnSpPr>
            <a:stCxn id="72" idx="7"/>
            <a:endCxn id="78" idx="3"/>
          </p:cNvCxnSpPr>
          <p:nvPr/>
        </p:nvCxnSpPr>
        <p:spPr>
          <a:xfrm flipV="1">
            <a:off x="4364490" y="3379853"/>
            <a:ext cx="324376" cy="68645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68">
            <a:extLst>
              <a:ext uri="{FF2B5EF4-FFF2-40B4-BE49-F238E27FC236}">
                <a16:creationId xmlns:a16="http://schemas.microsoft.com/office/drawing/2014/main" id="{EFC01637-3306-F143-9B01-8FA5EC422A05}"/>
              </a:ext>
            </a:extLst>
          </p:cNvPr>
          <p:cNvCxnSpPr>
            <a:stCxn id="73" idx="2"/>
            <a:endCxn id="56" idx="5"/>
          </p:cNvCxnSpPr>
          <p:nvPr/>
        </p:nvCxnSpPr>
        <p:spPr>
          <a:xfrm flipH="1" flipV="1">
            <a:off x="4117643" y="3443353"/>
            <a:ext cx="581357" cy="4647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71">
            <a:extLst>
              <a:ext uri="{FF2B5EF4-FFF2-40B4-BE49-F238E27FC236}">
                <a16:creationId xmlns:a16="http://schemas.microsoft.com/office/drawing/2014/main" id="{041F087A-4B20-2547-B364-933559AB8197}"/>
              </a:ext>
            </a:extLst>
          </p:cNvPr>
          <p:cNvCxnSpPr>
            <a:stCxn id="73" idx="0"/>
            <a:endCxn id="78" idx="4"/>
          </p:cNvCxnSpPr>
          <p:nvPr/>
        </p:nvCxnSpPr>
        <p:spPr>
          <a:xfrm flipH="1" flipV="1">
            <a:off x="4773718" y="3415000"/>
            <a:ext cx="45283" cy="37308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76">
            <a:extLst>
              <a:ext uri="{FF2B5EF4-FFF2-40B4-BE49-F238E27FC236}">
                <a16:creationId xmlns:a16="http://schemas.microsoft.com/office/drawing/2014/main" id="{00DB711F-99BC-DD4B-B27B-F93C8C7D164E}"/>
              </a:ext>
            </a:extLst>
          </p:cNvPr>
          <p:cNvCxnSpPr>
            <a:stCxn id="77" idx="1"/>
            <a:endCxn id="78" idx="5"/>
          </p:cNvCxnSpPr>
          <p:nvPr/>
        </p:nvCxnSpPr>
        <p:spPr>
          <a:xfrm flipH="1" flipV="1">
            <a:off x="4858570" y="3379853"/>
            <a:ext cx="327078" cy="42676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79">
            <a:extLst>
              <a:ext uri="{FF2B5EF4-FFF2-40B4-BE49-F238E27FC236}">
                <a16:creationId xmlns:a16="http://schemas.microsoft.com/office/drawing/2014/main" id="{F4A4CC10-8001-5749-898A-0A12D2046A57}"/>
              </a:ext>
            </a:extLst>
          </p:cNvPr>
          <p:cNvCxnSpPr>
            <a:stCxn id="77" idx="1"/>
            <a:endCxn id="56" idx="6"/>
          </p:cNvCxnSpPr>
          <p:nvPr/>
        </p:nvCxnSpPr>
        <p:spPr>
          <a:xfrm flipH="1" flipV="1">
            <a:off x="4152791" y="3358500"/>
            <a:ext cx="1032857" cy="44812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Rectangle 89">
            <a:extLst>
              <a:ext uri="{FF2B5EF4-FFF2-40B4-BE49-F238E27FC236}">
                <a16:creationId xmlns:a16="http://schemas.microsoft.com/office/drawing/2014/main" id="{6E737293-09BA-1149-BBB0-AC957D06A946}"/>
              </a:ext>
            </a:extLst>
          </p:cNvPr>
          <p:cNvSpPr/>
          <p:nvPr/>
        </p:nvSpPr>
        <p:spPr>
          <a:xfrm>
            <a:off x="5329663" y="2921000"/>
            <a:ext cx="1035861"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Outputs</a:t>
            </a:r>
            <a:endParaRPr lang="zh-CN" altLang="en-US" sz="1667" dirty="0">
              <a:effectLst>
                <a:outerShdw blurRad="38100" dist="38100" dir="2700000" algn="tl">
                  <a:srgbClr val="000000">
                    <a:alpha val="43137"/>
                  </a:srgbClr>
                </a:outerShdw>
              </a:effectLst>
            </a:endParaRPr>
          </a:p>
        </p:txBody>
      </p:sp>
      <p:sp>
        <p:nvSpPr>
          <p:cNvPr id="88" name="Rectangle 90">
            <a:extLst>
              <a:ext uri="{FF2B5EF4-FFF2-40B4-BE49-F238E27FC236}">
                <a16:creationId xmlns:a16="http://schemas.microsoft.com/office/drawing/2014/main" id="{7D107E46-897A-5944-B4BB-CB6F77DFAB36}"/>
              </a:ext>
            </a:extLst>
          </p:cNvPr>
          <p:cNvSpPr/>
          <p:nvPr/>
        </p:nvSpPr>
        <p:spPr>
          <a:xfrm>
            <a:off x="5570340" y="4553595"/>
            <a:ext cx="2351926"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Channels</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(file, pipe, memory)</a:t>
            </a:r>
            <a:endParaRPr lang="zh-CN" altLang="en-US" sz="1667" dirty="0">
              <a:effectLst>
                <a:outerShdw blurRad="38100" dist="38100" dir="2700000" algn="tl">
                  <a:srgbClr val="000000">
                    <a:alpha val="43137"/>
                  </a:srgbClr>
                </a:outerShdw>
              </a:effectLst>
            </a:endParaRPr>
          </a:p>
        </p:txBody>
      </p:sp>
      <p:sp>
        <p:nvSpPr>
          <p:cNvPr id="89" name="Rectangle 91">
            <a:extLst>
              <a:ext uri="{FF2B5EF4-FFF2-40B4-BE49-F238E27FC236}">
                <a16:creationId xmlns:a16="http://schemas.microsoft.com/office/drawing/2014/main" id="{F4E66E4D-6948-664A-ACD1-E704C7B2D676}"/>
              </a:ext>
            </a:extLst>
          </p:cNvPr>
          <p:cNvSpPr/>
          <p:nvPr/>
        </p:nvSpPr>
        <p:spPr>
          <a:xfrm>
            <a:off x="1936704" y="3415000"/>
            <a:ext cx="1319593"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Processing</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Vertices</a:t>
            </a:r>
            <a:endParaRPr lang="zh-CN" altLang="en-US" sz="1667" dirty="0">
              <a:effectLst>
                <a:outerShdw blurRad="38100" dist="38100" dir="2700000" algn="tl">
                  <a:srgbClr val="000000">
                    <a:alpha val="43137"/>
                  </a:srgbClr>
                </a:outerShdw>
              </a:effectLst>
            </a:endParaRPr>
          </a:p>
        </p:txBody>
      </p:sp>
      <p:cxnSp>
        <p:nvCxnSpPr>
          <p:cNvPr id="90" name="Straight Arrow Connector 92">
            <a:extLst>
              <a:ext uri="{FF2B5EF4-FFF2-40B4-BE49-F238E27FC236}">
                <a16:creationId xmlns:a16="http://schemas.microsoft.com/office/drawing/2014/main" id="{D75A3252-DDA2-CC4A-83AE-9D6D9B697862}"/>
              </a:ext>
            </a:extLst>
          </p:cNvPr>
          <p:cNvCxnSpPr/>
          <p:nvPr/>
        </p:nvCxnSpPr>
        <p:spPr>
          <a:xfrm>
            <a:off x="3058518" y="3806621"/>
            <a:ext cx="497483" cy="16670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6">
            <a:extLst>
              <a:ext uri="{FF2B5EF4-FFF2-40B4-BE49-F238E27FC236}">
                <a16:creationId xmlns:a16="http://schemas.microsoft.com/office/drawing/2014/main" id="{0387F9DE-3AC6-4F48-A67E-02DCB56AC6B9}"/>
              </a:ext>
            </a:extLst>
          </p:cNvPr>
          <p:cNvCxnSpPr/>
          <p:nvPr/>
        </p:nvCxnSpPr>
        <p:spPr>
          <a:xfrm>
            <a:off x="2716500" y="3973329"/>
            <a:ext cx="222018" cy="344876"/>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9">
            <a:extLst>
              <a:ext uri="{FF2B5EF4-FFF2-40B4-BE49-F238E27FC236}">
                <a16:creationId xmlns:a16="http://schemas.microsoft.com/office/drawing/2014/main" id="{5C079689-F23B-A045-BEBF-4AA53780E8E6}"/>
              </a:ext>
            </a:extLst>
          </p:cNvPr>
          <p:cNvCxnSpPr>
            <a:stCxn id="60" idx="3"/>
          </p:cNvCxnSpPr>
          <p:nvPr/>
        </p:nvCxnSpPr>
        <p:spPr>
          <a:xfrm flipV="1">
            <a:off x="4874415" y="520700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Arrow Connector 100">
            <a:extLst>
              <a:ext uri="{FF2B5EF4-FFF2-40B4-BE49-F238E27FC236}">
                <a16:creationId xmlns:a16="http://schemas.microsoft.com/office/drawing/2014/main" id="{6B2C3318-F10D-EB46-8E65-82864FDF4199}"/>
              </a:ext>
            </a:extLst>
          </p:cNvPr>
          <p:cNvCxnSpPr/>
          <p:nvPr/>
        </p:nvCxnSpPr>
        <p:spPr>
          <a:xfrm flipH="1" flipV="1">
            <a:off x="3746501" y="514350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105">
            <a:extLst>
              <a:ext uri="{FF2B5EF4-FFF2-40B4-BE49-F238E27FC236}">
                <a16:creationId xmlns:a16="http://schemas.microsoft.com/office/drawing/2014/main" id="{C41C3B6E-40F4-F64E-8C33-84262383D125}"/>
              </a:ext>
            </a:extLst>
          </p:cNvPr>
          <p:cNvCxnSpPr/>
          <p:nvPr/>
        </p:nvCxnSpPr>
        <p:spPr>
          <a:xfrm flipH="1" flipV="1">
            <a:off x="4939001" y="2937789"/>
            <a:ext cx="406183" cy="119999"/>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106">
            <a:extLst>
              <a:ext uri="{FF2B5EF4-FFF2-40B4-BE49-F238E27FC236}">
                <a16:creationId xmlns:a16="http://schemas.microsoft.com/office/drawing/2014/main" id="{DE884F89-43B2-5248-A938-A66D1342460A}"/>
              </a:ext>
            </a:extLst>
          </p:cNvPr>
          <p:cNvCxnSpPr/>
          <p:nvPr/>
        </p:nvCxnSpPr>
        <p:spPr>
          <a:xfrm flipH="1">
            <a:off x="5606572" y="4698229"/>
            <a:ext cx="552928" cy="3"/>
          </a:xfrm>
          <a:prstGeom prst="straightConnector1">
            <a:avLst/>
          </a:prstGeom>
          <a:ln>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6" name="Flowchart: Connector 112">
            <a:extLst>
              <a:ext uri="{FF2B5EF4-FFF2-40B4-BE49-F238E27FC236}">
                <a16:creationId xmlns:a16="http://schemas.microsoft.com/office/drawing/2014/main" id="{16FBDB89-C28F-484F-A3B5-DB7C2F46EEB2}"/>
              </a:ext>
            </a:extLst>
          </p:cNvPr>
          <p:cNvSpPr/>
          <p:nvPr/>
        </p:nvSpPr>
        <p:spPr>
          <a:xfrm>
            <a:off x="3912791" y="2794000"/>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97" name="Flowchart: Connector 113">
            <a:extLst>
              <a:ext uri="{FF2B5EF4-FFF2-40B4-BE49-F238E27FC236}">
                <a16:creationId xmlns:a16="http://schemas.microsoft.com/office/drawing/2014/main" id="{68C3852F-B718-674A-A003-D8428E45980A}"/>
              </a:ext>
            </a:extLst>
          </p:cNvPr>
          <p:cNvSpPr/>
          <p:nvPr/>
        </p:nvSpPr>
        <p:spPr>
          <a:xfrm>
            <a:off x="4653718" y="2754288"/>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98" name="Straight Arrow Connector 114">
            <a:extLst>
              <a:ext uri="{FF2B5EF4-FFF2-40B4-BE49-F238E27FC236}">
                <a16:creationId xmlns:a16="http://schemas.microsoft.com/office/drawing/2014/main" id="{D680BC9A-7797-294B-B8FF-53F0C6D55638}"/>
              </a:ext>
            </a:extLst>
          </p:cNvPr>
          <p:cNvCxnSpPr>
            <a:stCxn id="56" idx="0"/>
            <a:endCxn id="96" idx="4"/>
          </p:cNvCxnSpPr>
          <p:nvPr/>
        </p:nvCxnSpPr>
        <p:spPr>
          <a:xfrm flipV="1">
            <a:off x="4032791" y="3034000"/>
            <a:ext cx="0" cy="204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117">
            <a:extLst>
              <a:ext uri="{FF2B5EF4-FFF2-40B4-BE49-F238E27FC236}">
                <a16:creationId xmlns:a16="http://schemas.microsoft.com/office/drawing/2014/main" id="{EC2121EA-C1D9-F54D-8C43-F6799E1C1578}"/>
              </a:ext>
            </a:extLst>
          </p:cNvPr>
          <p:cNvCxnSpPr>
            <a:stCxn id="78" idx="0"/>
            <a:endCxn id="97" idx="4"/>
          </p:cNvCxnSpPr>
          <p:nvPr/>
        </p:nvCxnSpPr>
        <p:spPr>
          <a:xfrm flipV="1">
            <a:off x="4773718" y="2994288"/>
            <a:ext cx="0" cy="18071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7981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F5C86-D848-7D46-BF49-CC874EB6B924}"/>
              </a:ext>
            </a:extLst>
          </p:cNvPr>
          <p:cNvSpPr>
            <a:spLocks noGrp="1"/>
          </p:cNvSpPr>
          <p:nvPr>
            <p:ph type="title"/>
          </p:nvPr>
        </p:nvSpPr>
        <p:spPr/>
        <p:txBody>
          <a:bodyPr/>
          <a:lstStyle/>
          <a:p>
            <a:r>
              <a:rPr kumimoji="1" lang="en" altLang="zh-CN" dirty="0"/>
              <a:t>Scheduling in job manager</a:t>
            </a:r>
            <a:endParaRPr kumimoji="1" lang="zh-CN" altLang="en-US" dirty="0"/>
          </a:p>
        </p:txBody>
      </p:sp>
      <p:sp>
        <p:nvSpPr>
          <p:cNvPr id="3" name="内容占位符 2">
            <a:extLst>
              <a:ext uri="{FF2B5EF4-FFF2-40B4-BE49-F238E27FC236}">
                <a16:creationId xmlns:a16="http://schemas.microsoft.com/office/drawing/2014/main" id="{02DBCEED-5272-774F-824A-496D8B18A02D}"/>
              </a:ext>
            </a:extLst>
          </p:cNvPr>
          <p:cNvSpPr>
            <a:spLocks noGrp="1"/>
          </p:cNvSpPr>
          <p:nvPr>
            <p:ph idx="1"/>
          </p:nvPr>
        </p:nvSpPr>
        <p:spPr/>
        <p:txBody>
          <a:bodyPr/>
          <a:lstStyle/>
          <a:p>
            <a:r>
              <a:rPr kumimoji="1" lang="en" altLang="zh-CN" dirty="0"/>
              <a:t>General scheduling rules</a:t>
            </a:r>
          </a:p>
          <a:p>
            <a:pPr lvl="1"/>
            <a:r>
              <a:rPr kumimoji="1" lang="en" altLang="zh-CN" dirty="0"/>
              <a:t>Vertex can run anywhere once all its inputs are ready</a:t>
            </a:r>
          </a:p>
          <a:p>
            <a:pPr lvl="2"/>
            <a:r>
              <a:rPr kumimoji="1" lang="en" altLang="zh-CN" dirty="0"/>
              <a:t>Prefer executing a vertex near its inputs </a:t>
            </a:r>
            <a:r>
              <a:rPr kumimoji="1" lang="en" altLang="zh-CN" b="1" dirty="0">
                <a:solidFill>
                  <a:srgbClr val="C00000"/>
                </a:solidFill>
              </a:rPr>
              <a:t>(locality)</a:t>
            </a:r>
          </a:p>
          <a:p>
            <a:r>
              <a:rPr kumimoji="1" lang="en" altLang="zh-CN" dirty="0"/>
              <a:t>Fault tolerance</a:t>
            </a:r>
          </a:p>
          <a:p>
            <a:pPr lvl="1"/>
            <a:r>
              <a:rPr kumimoji="1" lang="en" altLang="zh-CN" dirty="0"/>
              <a:t>Vertex </a:t>
            </a:r>
            <a:r>
              <a:rPr kumimoji="1" lang="en" altLang="zh-CN" b="1" dirty="0">
                <a:solidFill>
                  <a:srgbClr val="C00000"/>
                </a:solidFill>
              </a:rPr>
              <a:t>fails</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it again, assuming that the program is </a:t>
            </a:r>
            <a:r>
              <a:rPr lang="en-US" altLang="zh-CN" sz="1800" b="1" dirty="0">
                <a:solidFill>
                  <a:srgbClr val="C00000"/>
                </a:solidFill>
                <a:effectLst>
                  <a:outerShdw blurRad="38100" dist="38100" dir="2700000" algn="tl">
                    <a:srgbClr val="000000">
                      <a:alpha val="43137"/>
                    </a:srgbClr>
                  </a:outerShdw>
                </a:effectLst>
                <a:latin typeface="+mn-ea"/>
                <a:cs typeface="Verdana" pitchFamily="34" charset="0"/>
              </a:rPr>
              <a:t>idempotent</a:t>
            </a:r>
            <a:endParaRPr kumimoji="1" lang="en" altLang="zh-CN" dirty="0"/>
          </a:p>
          <a:p>
            <a:pPr lvl="1"/>
            <a:r>
              <a:rPr kumimoji="1" lang="en" altLang="zh-CN" dirty="0"/>
              <a:t>Vertex’s inputs are gone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upstream vertices again </a:t>
            </a:r>
            <a:r>
              <a:rPr kumimoji="1" lang="en" altLang="zh-CN" b="1" dirty="0">
                <a:solidFill>
                  <a:srgbClr val="C00000"/>
                </a:solidFill>
              </a:rPr>
              <a:t>(recursively)</a:t>
            </a:r>
          </a:p>
          <a:p>
            <a:pPr lvl="1"/>
            <a:r>
              <a:rPr kumimoji="1" lang="en" altLang="zh-CN" dirty="0"/>
              <a:t>Vertex is </a:t>
            </a:r>
            <a:r>
              <a:rPr kumimoji="1" lang="en" altLang="zh-CN" b="1" dirty="0">
                <a:solidFill>
                  <a:srgbClr val="C00000"/>
                </a:solidFill>
              </a:rPr>
              <a:t>slow</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another copy elsewhere and use output from whichever finishes </a:t>
            </a:r>
            <a:r>
              <a:rPr kumimoji="1" lang="en" altLang="zh-CN" b="1" dirty="0">
                <a:solidFill>
                  <a:srgbClr val="C00000"/>
                </a:solidFill>
              </a:rPr>
              <a:t>first</a:t>
            </a:r>
          </a:p>
          <a:p>
            <a:endParaRPr kumimoji="1" lang="zh-CN" altLang="en-US" dirty="0"/>
          </a:p>
        </p:txBody>
      </p:sp>
      <p:sp>
        <p:nvSpPr>
          <p:cNvPr id="4" name="灯片编号占位符 3">
            <a:extLst>
              <a:ext uri="{FF2B5EF4-FFF2-40B4-BE49-F238E27FC236}">
                <a16:creationId xmlns:a16="http://schemas.microsoft.com/office/drawing/2014/main" id="{64357BAA-6188-F44C-8267-5C10F17DAB45}"/>
              </a:ext>
            </a:extLst>
          </p:cNvPr>
          <p:cNvSpPr>
            <a:spLocks noGrp="1"/>
          </p:cNvSpPr>
          <p:nvPr>
            <p:ph type="sldNum" sz="quarter" idx="12"/>
          </p:nvPr>
        </p:nvSpPr>
        <p:spPr/>
        <p:txBody>
          <a:bodyPr/>
          <a:lstStyle/>
          <a:p>
            <a:fld id="{ADE361C3-C043-4A6E-BDCE-8DA1E7D90A3B}" type="slidenum">
              <a:rPr lang="zh-CN" altLang="en-US" smtClean="0"/>
              <a:t>94</a:t>
            </a:fld>
            <a:endParaRPr lang="zh-CN" altLang="en-US"/>
          </a:p>
        </p:txBody>
      </p:sp>
    </p:spTree>
    <p:extLst>
      <p:ext uri="{BB962C8B-B14F-4D97-AF65-F5344CB8AC3E}">
        <p14:creationId xmlns:p14="http://schemas.microsoft.com/office/powerpoint/2010/main" val="10611167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2579341"/>
          </a:xfrm>
        </p:spPr>
        <p:txBody>
          <a:bodyPr>
            <a:noAutofit/>
          </a:bodyPr>
          <a:lstStyle/>
          <a:p>
            <a:pPr>
              <a:lnSpc>
                <a:spcPct val="110000"/>
              </a:lnSpc>
            </a:pPr>
            <a:r>
              <a:rPr kumimoji="1" lang="en-US" altLang="zh-CN" sz="3600" b="0" dirty="0">
                <a:latin typeface="+mn-lt"/>
              </a:rPr>
              <a:t>Case study: Distributed training</a:t>
            </a:r>
            <a:endParaRPr kumimoji="1" lang="zh-CN" altLang="en-US" sz="1800" b="0" dirty="0">
              <a:latin typeface="+mn-lt"/>
            </a:endParaRPr>
          </a:p>
        </p:txBody>
      </p:sp>
    </p:spTree>
    <p:extLst>
      <p:ext uri="{BB962C8B-B14F-4D97-AF65-F5344CB8AC3E}">
        <p14:creationId xmlns:p14="http://schemas.microsoft.com/office/powerpoint/2010/main" val="1511721124"/>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293465-0816-37D4-BDD2-5208E6364ADA}"/>
              </a:ext>
            </a:extLst>
          </p:cNvPr>
          <p:cNvSpPr>
            <a:spLocks noGrp="1"/>
          </p:cNvSpPr>
          <p:nvPr>
            <p:ph type="title"/>
          </p:nvPr>
        </p:nvSpPr>
        <p:spPr/>
        <p:txBody>
          <a:bodyPr/>
          <a:lstStyle/>
          <a:p>
            <a:r>
              <a:rPr kumimoji="1" lang="en" altLang="zh-CN"/>
              <a:t>Pseudocode for </a:t>
            </a:r>
            <a:r>
              <a:rPr kumimoji="1" lang="en-US" altLang="zh-CN"/>
              <a:t>Stochastic Gradient Descent </a:t>
            </a:r>
            <a:endParaRPr kumimoji="1" lang="zh-CN" altLang="en-US"/>
          </a:p>
        </p:txBody>
      </p:sp>
      <p:sp>
        <p:nvSpPr>
          <p:cNvPr id="4" name="灯片编号占位符 3">
            <a:extLst>
              <a:ext uri="{FF2B5EF4-FFF2-40B4-BE49-F238E27FC236}">
                <a16:creationId xmlns:a16="http://schemas.microsoft.com/office/drawing/2014/main" id="{19E85DD3-ED03-A9DC-B404-01BDF164DA7E}"/>
              </a:ext>
            </a:extLst>
          </p:cNvPr>
          <p:cNvSpPr>
            <a:spLocks noGrp="1"/>
          </p:cNvSpPr>
          <p:nvPr>
            <p:ph type="sldNum" sz="quarter" idx="12"/>
          </p:nvPr>
        </p:nvSpPr>
        <p:spPr/>
        <p:txBody>
          <a:bodyPr/>
          <a:lstStyle/>
          <a:p>
            <a:fld id="{ADE361C3-C043-4A6E-BDCE-8DA1E7D90A3B}" type="slidenum">
              <a:rPr lang="zh-CN" altLang="en-US" smtClean="0"/>
              <a:pPr/>
              <a:t>96</a:t>
            </a:fld>
            <a:endParaRPr lang="zh-CN" altLang="en-US"/>
          </a:p>
        </p:txBody>
      </p:sp>
      <p:sp>
        <p:nvSpPr>
          <p:cNvPr id="7" name="文本框 6">
            <a:extLst>
              <a:ext uri="{FF2B5EF4-FFF2-40B4-BE49-F238E27FC236}">
                <a16:creationId xmlns:a16="http://schemas.microsoft.com/office/drawing/2014/main" id="{37D78AD2-51C2-A5C3-6D91-EA2930CA7FFB}"/>
              </a:ext>
            </a:extLst>
          </p:cNvPr>
          <p:cNvSpPr txBox="1"/>
          <p:nvPr/>
        </p:nvSpPr>
        <p:spPr>
          <a:xfrm>
            <a:off x="391130" y="913284"/>
            <a:ext cx="3605474" cy="1107996"/>
          </a:xfrm>
          <a:prstGeom prst="rect">
            <a:avLst/>
          </a:prstGeom>
          <a:noFill/>
        </p:spPr>
        <p:txBody>
          <a:bodyPr wrap="none" rtlCol="0">
            <a:spAutoFit/>
          </a:bodyPr>
          <a:lstStyle/>
          <a:p>
            <a:r>
              <a:rPr kumimoji="1" lang="en-US" altLang="zh-CN" sz="2200">
                <a:solidFill>
                  <a:srgbClr val="009051"/>
                </a:solidFill>
                <a:latin typeface="Consolas" panose="020B0609020204030204" pitchFamily="49" charset="0"/>
                <a:cs typeface="Consolas" panose="020B0609020204030204" pitchFamily="49" charset="0"/>
              </a:rPr>
              <a:t>// execute on a master</a:t>
            </a:r>
          </a:p>
          <a:p>
            <a:r>
              <a:rPr kumimoji="1" lang="en-US" altLang="zh-CN" sz="2200">
                <a:latin typeface="Consolas" panose="020B0609020204030204" pitchFamily="49" charset="0"/>
                <a:cs typeface="Consolas" panose="020B0609020204030204" pitchFamily="49" charset="0"/>
              </a:rPr>
              <a:t>for </a:t>
            </a:r>
            <a:r>
              <a:rPr kumimoji="1" lang="en-US" altLang="zh-CN" sz="2200" err="1">
                <a:latin typeface="Consolas" panose="020B0609020204030204" pitchFamily="49" charset="0"/>
                <a:cs typeface="Consolas" panose="020B0609020204030204" pitchFamily="49" charset="0"/>
              </a:rPr>
              <a:t>iter</a:t>
            </a:r>
            <a:r>
              <a:rPr kumimoji="1" lang="en-US" altLang="zh-CN" sz="2200">
                <a:latin typeface="Consolas" panose="020B0609020204030204" pitchFamily="49" charset="0"/>
                <a:cs typeface="Consolas" panose="020B0609020204030204" pitchFamily="49" charset="0"/>
              </a:rPr>
              <a:t> in </a:t>
            </a:r>
            <a:r>
              <a:rPr kumimoji="1" lang="en-US" altLang="zh-CN" sz="2200" err="1">
                <a:latin typeface="Consolas" panose="020B0609020204030204" pitchFamily="49" charset="0"/>
                <a:cs typeface="Consolas" panose="020B0609020204030204" pitchFamily="49" charset="0"/>
              </a:rPr>
              <a:t>num_iters</a:t>
            </a:r>
            <a:r>
              <a:rPr kumimoji="1" lang="en-US" altLang="zh-CN" sz="2200">
                <a:latin typeface="Consolas" panose="020B0609020204030204" pitchFamily="49" charset="0"/>
                <a:cs typeface="Consolas" panose="020B0609020204030204" pitchFamily="49" charset="0"/>
              </a:rPr>
              <a:t>:</a:t>
            </a:r>
          </a:p>
          <a:p>
            <a:r>
              <a:rPr kumimoji="1" lang="en-US" altLang="zh-CN" sz="2200"/>
              <a:t>     </a:t>
            </a:r>
            <a:endParaRPr kumimoji="1" lang="zh-CN" altLang="en-US" sz="2200"/>
          </a:p>
        </p:txBody>
      </p:sp>
      <p:pic>
        <p:nvPicPr>
          <p:cNvPr id="8" name="Picture 2">
            <a:extLst>
              <a:ext uri="{FF2B5EF4-FFF2-40B4-BE49-F238E27FC236}">
                <a16:creationId xmlns:a16="http://schemas.microsoft.com/office/drawing/2014/main" id="{D455A234-B7D4-10F6-6E79-BB5BC7104464}"/>
              </a:ext>
            </a:extLst>
          </p:cNvPr>
          <p:cNvPicPr>
            <a:picLocks noChangeAspect="1"/>
          </p:cNvPicPr>
          <p:nvPr/>
        </p:nvPicPr>
        <p:blipFill>
          <a:blip r:embed="rId2"/>
          <a:stretch>
            <a:fillRect/>
          </a:stretch>
        </p:blipFill>
        <p:spPr>
          <a:xfrm>
            <a:off x="1096609" y="1692508"/>
            <a:ext cx="3356039" cy="870085"/>
          </a:xfrm>
          <a:prstGeom prst="rect">
            <a:avLst/>
          </a:prstGeom>
        </p:spPr>
      </p:pic>
      <p:sp>
        <p:nvSpPr>
          <p:cNvPr id="11" name="矩形 10">
            <a:extLst>
              <a:ext uri="{FF2B5EF4-FFF2-40B4-BE49-F238E27FC236}">
                <a16:creationId xmlns:a16="http://schemas.microsoft.com/office/drawing/2014/main" id="{3825B8D7-D5F9-15F9-5252-7530D50D2BD5}"/>
              </a:ext>
            </a:extLst>
          </p:cNvPr>
          <p:cNvSpPr/>
          <p:nvPr/>
        </p:nvSpPr>
        <p:spPr>
          <a:xfrm>
            <a:off x="1312633" y="1913268"/>
            <a:ext cx="144016" cy="163960"/>
          </a:xfrm>
          <a:prstGeom prst="rect">
            <a:avLst/>
          </a:prstGeom>
          <a:solidFill>
            <a:schemeClr val="bg1"/>
          </a:solidFill>
          <a:ln w="28575">
            <a:no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EB3132A-743D-26FD-D3D2-4057C50B36F9}"/>
              </a:ext>
            </a:extLst>
          </p:cNvPr>
          <p:cNvSpPr txBox="1"/>
          <p:nvPr/>
        </p:nvSpPr>
        <p:spPr>
          <a:xfrm>
            <a:off x="1096609" y="1767066"/>
            <a:ext cx="1280528" cy="338554"/>
          </a:xfrm>
          <a:prstGeom prst="rect">
            <a:avLst/>
          </a:prstGeom>
          <a:noFill/>
        </p:spPr>
        <p:txBody>
          <a:bodyPr wrap="square">
            <a:spAutoFit/>
          </a:bodyPr>
          <a:lstStyle/>
          <a:p>
            <a:r>
              <a:rPr kumimoji="1" lang="en-US" altLang="zh-CN" sz="1600">
                <a:latin typeface="Consolas" panose="020B0609020204030204" pitchFamily="49" charset="0"/>
                <a:cs typeface="Consolas" panose="020B0609020204030204" pitchFamily="49" charset="0"/>
              </a:rPr>
              <a:t>iter+1</a:t>
            </a:r>
            <a:endParaRPr lang="zh-CN" altLang="en-US" sz="1600"/>
          </a:p>
        </p:txBody>
      </p:sp>
      <p:sp>
        <p:nvSpPr>
          <p:cNvPr id="12" name="矩形 11">
            <a:extLst>
              <a:ext uri="{FF2B5EF4-FFF2-40B4-BE49-F238E27FC236}">
                <a16:creationId xmlns:a16="http://schemas.microsoft.com/office/drawing/2014/main" id="{98552F77-EABF-F455-4DB0-C422D2E4C995}"/>
              </a:ext>
            </a:extLst>
          </p:cNvPr>
          <p:cNvSpPr/>
          <p:nvPr/>
        </p:nvSpPr>
        <p:spPr>
          <a:xfrm>
            <a:off x="2054257" y="1913268"/>
            <a:ext cx="194480" cy="216024"/>
          </a:xfrm>
          <a:prstGeom prst="rect">
            <a:avLst/>
          </a:prstGeom>
          <a:solidFill>
            <a:schemeClr val="bg1"/>
          </a:solidFill>
          <a:ln w="28575">
            <a:no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矩形 12">
            <a:extLst>
              <a:ext uri="{FF2B5EF4-FFF2-40B4-BE49-F238E27FC236}">
                <a16:creationId xmlns:a16="http://schemas.microsoft.com/office/drawing/2014/main" id="{8AD37DFF-E279-0009-D7BC-9EB56CE60305}"/>
              </a:ext>
            </a:extLst>
          </p:cNvPr>
          <p:cNvSpPr/>
          <p:nvPr/>
        </p:nvSpPr>
        <p:spPr>
          <a:xfrm>
            <a:off x="4192953" y="1692507"/>
            <a:ext cx="194480" cy="216024"/>
          </a:xfrm>
          <a:prstGeom prst="rect">
            <a:avLst/>
          </a:prstGeom>
          <a:solidFill>
            <a:schemeClr val="bg1"/>
          </a:solidFill>
          <a:ln w="28575">
            <a:no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B39DB62C-3381-040A-F1CD-2E90C238B1E2}"/>
              </a:ext>
            </a:extLst>
          </p:cNvPr>
          <p:cNvSpPr txBox="1"/>
          <p:nvPr/>
        </p:nvSpPr>
        <p:spPr>
          <a:xfrm>
            <a:off x="1921625" y="1767066"/>
            <a:ext cx="1280528" cy="338554"/>
          </a:xfrm>
          <a:prstGeom prst="rect">
            <a:avLst/>
          </a:prstGeom>
          <a:noFill/>
        </p:spPr>
        <p:txBody>
          <a:bodyPr wrap="square">
            <a:spAutoFit/>
          </a:bodyPr>
          <a:lstStyle/>
          <a:p>
            <a:r>
              <a:rPr kumimoji="1" lang="en-US" altLang="zh-CN" sz="1600" err="1">
                <a:latin typeface="Consolas" panose="020B0609020204030204" pitchFamily="49" charset="0"/>
                <a:cs typeface="Consolas" panose="020B0609020204030204" pitchFamily="49" charset="0"/>
              </a:rPr>
              <a:t>iter</a:t>
            </a:r>
            <a:endParaRPr lang="zh-CN" altLang="en-US" sz="1600"/>
          </a:p>
        </p:txBody>
      </p:sp>
      <p:sp>
        <p:nvSpPr>
          <p:cNvPr id="15" name="文本框 14">
            <a:extLst>
              <a:ext uri="{FF2B5EF4-FFF2-40B4-BE49-F238E27FC236}">
                <a16:creationId xmlns:a16="http://schemas.microsoft.com/office/drawing/2014/main" id="{17BF7D73-B655-C23A-8686-DC8546D6E1CB}"/>
              </a:ext>
            </a:extLst>
          </p:cNvPr>
          <p:cNvSpPr txBox="1"/>
          <p:nvPr/>
        </p:nvSpPr>
        <p:spPr>
          <a:xfrm>
            <a:off x="4061819" y="1597789"/>
            <a:ext cx="1280528" cy="338554"/>
          </a:xfrm>
          <a:prstGeom prst="rect">
            <a:avLst/>
          </a:prstGeom>
          <a:noFill/>
        </p:spPr>
        <p:txBody>
          <a:bodyPr wrap="square">
            <a:spAutoFit/>
          </a:bodyPr>
          <a:lstStyle/>
          <a:p>
            <a:r>
              <a:rPr kumimoji="1" lang="en-US" altLang="zh-CN" sz="1600" err="1">
                <a:latin typeface="Consolas" panose="020B0609020204030204" pitchFamily="49" charset="0"/>
                <a:cs typeface="Consolas" panose="020B0609020204030204" pitchFamily="49" charset="0"/>
              </a:rPr>
              <a:t>iter</a:t>
            </a:r>
            <a:endParaRPr lang="zh-CN" altLang="en-US" sz="1600"/>
          </a:p>
        </p:txBody>
      </p:sp>
      <p:sp>
        <p:nvSpPr>
          <p:cNvPr id="16" name="左大括号 15">
            <a:extLst>
              <a:ext uri="{FF2B5EF4-FFF2-40B4-BE49-F238E27FC236}">
                <a16:creationId xmlns:a16="http://schemas.microsoft.com/office/drawing/2014/main" id="{A5BFD719-F049-9EB6-B3FE-DEF036D99A2E}"/>
              </a:ext>
            </a:extLst>
          </p:cNvPr>
          <p:cNvSpPr/>
          <p:nvPr/>
        </p:nvSpPr>
        <p:spPr>
          <a:xfrm>
            <a:off x="4702083" y="1597789"/>
            <a:ext cx="517989" cy="964804"/>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3" name="图片 2">
            <a:extLst>
              <a:ext uri="{FF2B5EF4-FFF2-40B4-BE49-F238E27FC236}">
                <a16:creationId xmlns:a16="http://schemas.microsoft.com/office/drawing/2014/main" id="{B1174021-4AEE-AC24-62B2-E62508A51A13}"/>
              </a:ext>
            </a:extLst>
          </p:cNvPr>
          <p:cNvPicPr>
            <a:picLocks noChangeAspect="1"/>
          </p:cNvPicPr>
          <p:nvPr/>
        </p:nvPicPr>
        <p:blipFill>
          <a:blip r:embed="rId3"/>
          <a:stretch>
            <a:fillRect/>
          </a:stretch>
        </p:blipFill>
        <p:spPr>
          <a:xfrm>
            <a:off x="5806698" y="1208191"/>
            <a:ext cx="2187468" cy="3387771"/>
          </a:xfrm>
          <a:prstGeom prst="rect">
            <a:avLst/>
          </a:prstGeom>
        </p:spPr>
      </p:pic>
      <p:sp>
        <p:nvSpPr>
          <p:cNvPr id="6" name="文本框 5">
            <a:extLst>
              <a:ext uri="{FF2B5EF4-FFF2-40B4-BE49-F238E27FC236}">
                <a16:creationId xmlns:a16="http://schemas.microsoft.com/office/drawing/2014/main" id="{A697E108-2FEF-E21C-A786-3377849803E4}"/>
              </a:ext>
            </a:extLst>
          </p:cNvPr>
          <p:cNvSpPr txBox="1"/>
          <p:nvPr/>
        </p:nvSpPr>
        <p:spPr>
          <a:xfrm>
            <a:off x="391130" y="4272796"/>
            <a:ext cx="4669276" cy="646331"/>
          </a:xfrm>
          <a:prstGeom prst="rect">
            <a:avLst/>
          </a:prstGeom>
          <a:noFill/>
        </p:spPr>
        <p:txBody>
          <a:bodyPr wrap="square">
            <a:spAutoFit/>
          </a:bodyPr>
          <a:lstStyle/>
          <a:p>
            <a:r>
              <a:rPr kumimoji="1" lang="en-US" altLang="zh-CN" dirty="0">
                <a:highlight>
                  <a:srgbClr val="FFFF00"/>
                </a:highlight>
              </a:rPr>
              <a:t>Problem: the graph cannot be parallelized across different nodes! </a:t>
            </a:r>
          </a:p>
        </p:txBody>
      </p:sp>
    </p:spTree>
    <p:extLst>
      <p:ext uri="{BB962C8B-B14F-4D97-AF65-F5344CB8AC3E}">
        <p14:creationId xmlns:p14="http://schemas.microsoft.com/office/powerpoint/2010/main" val="162624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DBD7DA-E1EA-6024-3B6B-E24A87701D4F}"/>
              </a:ext>
            </a:extLst>
          </p:cNvPr>
          <p:cNvSpPr>
            <a:spLocks noGrp="1"/>
          </p:cNvSpPr>
          <p:nvPr>
            <p:ph type="title"/>
          </p:nvPr>
        </p:nvSpPr>
        <p:spPr/>
        <p:txBody>
          <a:bodyPr/>
          <a:lstStyle/>
          <a:p>
            <a:r>
              <a:rPr lang="en-US" altLang="zh-CN" dirty="0"/>
              <a:t>Review: Parallelization Opportunities</a:t>
            </a:r>
            <a:endParaRPr kumimoji="1" lang="zh-CN" altLang="en-US" dirty="0"/>
          </a:p>
        </p:txBody>
      </p:sp>
      <p:sp>
        <p:nvSpPr>
          <p:cNvPr id="4" name="灯片编号占位符 3">
            <a:extLst>
              <a:ext uri="{FF2B5EF4-FFF2-40B4-BE49-F238E27FC236}">
                <a16:creationId xmlns:a16="http://schemas.microsoft.com/office/drawing/2014/main" id="{A70D772A-2045-5C36-6DE3-C064B54C5234}"/>
              </a:ext>
            </a:extLst>
          </p:cNvPr>
          <p:cNvSpPr>
            <a:spLocks noGrp="1"/>
          </p:cNvSpPr>
          <p:nvPr>
            <p:ph type="sldNum" sz="quarter" idx="12"/>
          </p:nvPr>
        </p:nvSpPr>
        <p:spPr/>
        <p:txBody>
          <a:bodyPr/>
          <a:lstStyle/>
          <a:p>
            <a:fld id="{ADE361C3-C043-4A6E-BDCE-8DA1E7D90A3B}" type="slidenum">
              <a:rPr lang="zh-CN" altLang="en-US" smtClean="0"/>
              <a:pPr/>
              <a:t>97</a:t>
            </a:fld>
            <a:endParaRPr lang="zh-CN" altLang="en-US"/>
          </a:p>
        </p:txBody>
      </p:sp>
      <p:sp>
        <p:nvSpPr>
          <p:cNvPr id="5" name="TextBox 13">
            <a:extLst>
              <a:ext uri="{FF2B5EF4-FFF2-40B4-BE49-F238E27FC236}">
                <a16:creationId xmlns:a16="http://schemas.microsoft.com/office/drawing/2014/main" id="{6723E6D5-95ED-0593-F952-7C1CFB17CFF7}"/>
              </a:ext>
            </a:extLst>
          </p:cNvPr>
          <p:cNvSpPr txBox="1"/>
          <p:nvPr/>
        </p:nvSpPr>
        <p:spPr>
          <a:xfrm>
            <a:off x="419267" y="1273324"/>
            <a:ext cx="4157663" cy="1061829"/>
          </a:xfrm>
          <a:prstGeom prst="rect">
            <a:avLst/>
          </a:prstGeom>
        </p:spPr>
        <p:txBody>
          <a:bodyPr wrap="square" rtlCol="0">
            <a:spAutoFit/>
          </a:bodyPr>
          <a:lstStyle/>
          <a:p>
            <a:r>
              <a:rPr lang="en-US" sz="2100" b="1" i="1"/>
              <a:t>Data Parallelism: </a:t>
            </a:r>
            <a:r>
              <a:rPr lang="en-US" sz="2100" i="1"/>
              <a:t>Distribute the processing of data to multiple PEs.</a:t>
            </a:r>
          </a:p>
        </p:txBody>
      </p:sp>
      <p:sp>
        <p:nvSpPr>
          <p:cNvPr id="6" name="TextBox 21">
            <a:extLst>
              <a:ext uri="{FF2B5EF4-FFF2-40B4-BE49-F238E27FC236}">
                <a16:creationId xmlns:a16="http://schemas.microsoft.com/office/drawing/2014/main" id="{66F6CDD6-55C0-AECA-CAA7-A1897B27E50C}"/>
              </a:ext>
            </a:extLst>
          </p:cNvPr>
          <p:cNvSpPr txBox="1"/>
          <p:nvPr/>
        </p:nvSpPr>
        <p:spPr>
          <a:xfrm>
            <a:off x="355788" y="2547010"/>
            <a:ext cx="4157663" cy="1061829"/>
          </a:xfrm>
          <a:prstGeom prst="rect">
            <a:avLst/>
          </a:prstGeom>
        </p:spPr>
        <p:txBody>
          <a:bodyPr wrap="square" rtlCol="0">
            <a:spAutoFit/>
          </a:bodyPr>
          <a:lstStyle/>
          <a:p>
            <a:r>
              <a:rPr lang="en-US" sz="2100" b="1" i="1"/>
              <a:t>Model Parallelism: </a:t>
            </a:r>
            <a:r>
              <a:rPr lang="en-US" sz="2100" i="1"/>
              <a:t>Break the model and distribute processing of every layer to multiple PEs</a:t>
            </a:r>
          </a:p>
        </p:txBody>
      </p:sp>
      <p:sp>
        <p:nvSpPr>
          <p:cNvPr id="7" name="TextBox 22">
            <a:extLst>
              <a:ext uri="{FF2B5EF4-FFF2-40B4-BE49-F238E27FC236}">
                <a16:creationId xmlns:a16="http://schemas.microsoft.com/office/drawing/2014/main" id="{C9F93DE7-D743-7C79-302A-35D6896E7475}"/>
              </a:ext>
            </a:extLst>
          </p:cNvPr>
          <p:cNvSpPr txBox="1"/>
          <p:nvPr/>
        </p:nvSpPr>
        <p:spPr>
          <a:xfrm>
            <a:off x="355788" y="3903221"/>
            <a:ext cx="4157663" cy="1061829"/>
          </a:xfrm>
          <a:prstGeom prst="rect">
            <a:avLst/>
          </a:prstGeom>
        </p:spPr>
        <p:txBody>
          <a:bodyPr wrap="square" rtlCol="0">
            <a:spAutoFit/>
          </a:bodyPr>
          <a:lstStyle/>
          <a:p>
            <a:r>
              <a:rPr lang="en-US" sz="2100" i="1"/>
              <a:t>For either approach it is also possible to use </a:t>
            </a:r>
            <a:r>
              <a:rPr lang="en-US" sz="2100" b="1" i="1"/>
              <a:t>synchronous</a:t>
            </a:r>
            <a:r>
              <a:rPr lang="en-US" sz="2100" i="1"/>
              <a:t> or </a:t>
            </a:r>
            <a:r>
              <a:rPr lang="en-US" sz="2100" b="1" i="1"/>
              <a:t>asynchronous</a:t>
            </a:r>
            <a:r>
              <a:rPr lang="en-US" sz="2100" i="1"/>
              <a:t> updates</a:t>
            </a:r>
          </a:p>
        </p:txBody>
      </p:sp>
      <p:pic>
        <p:nvPicPr>
          <p:cNvPr id="8" name="Picture 2">
            <a:extLst>
              <a:ext uri="{FF2B5EF4-FFF2-40B4-BE49-F238E27FC236}">
                <a16:creationId xmlns:a16="http://schemas.microsoft.com/office/drawing/2014/main" id="{D9E67624-8B7E-BA8A-6270-048D96CD6678}"/>
              </a:ext>
            </a:extLst>
          </p:cNvPr>
          <p:cNvPicPr>
            <a:picLocks noChangeAspect="1"/>
          </p:cNvPicPr>
          <p:nvPr/>
        </p:nvPicPr>
        <p:blipFill>
          <a:blip r:embed="rId2"/>
          <a:stretch>
            <a:fillRect/>
          </a:stretch>
        </p:blipFill>
        <p:spPr>
          <a:xfrm>
            <a:off x="5006555" y="1343067"/>
            <a:ext cx="3356039" cy="870085"/>
          </a:xfrm>
          <a:prstGeom prst="rect">
            <a:avLst/>
          </a:prstGeom>
        </p:spPr>
      </p:pic>
      <p:sp>
        <p:nvSpPr>
          <p:cNvPr id="9" name="Rectangle 7">
            <a:extLst>
              <a:ext uri="{FF2B5EF4-FFF2-40B4-BE49-F238E27FC236}">
                <a16:creationId xmlns:a16="http://schemas.microsoft.com/office/drawing/2014/main" id="{1E28A3A3-4C6D-5ECE-EE4A-3C16783D4116}"/>
              </a:ext>
            </a:extLst>
          </p:cNvPr>
          <p:cNvSpPr/>
          <p:nvPr/>
        </p:nvSpPr>
        <p:spPr>
          <a:xfrm>
            <a:off x="6765939" y="1229078"/>
            <a:ext cx="581187" cy="107844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grpSp>
        <p:nvGrpSpPr>
          <p:cNvPr id="10" name="Group 10">
            <a:extLst>
              <a:ext uri="{FF2B5EF4-FFF2-40B4-BE49-F238E27FC236}">
                <a16:creationId xmlns:a16="http://schemas.microsoft.com/office/drawing/2014/main" id="{2B100721-A8F3-0558-6CA6-5E3FEF562D21}"/>
              </a:ext>
            </a:extLst>
          </p:cNvPr>
          <p:cNvGrpSpPr/>
          <p:nvPr/>
        </p:nvGrpSpPr>
        <p:grpSpPr>
          <a:xfrm>
            <a:off x="5004048" y="3903221"/>
            <a:ext cx="3356039" cy="870085"/>
            <a:chOff x="6512014" y="5211762"/>
            <a:chExt cx="4474719" cy="1160113"/>
          </a:xfrm>
        </p:grpSpPr>
        <p:pic>
          <p:nvPicPr>
            <p:cNvPr id="11" name="Picture 17">
              <a:extLst>
                <a:ext uri="{FF2B5EF4-FFF2-40B4-BE49-F238E27FC236}">
                  <a16:creationId xmlns:a16="http://schemas.microsoft.com/office/drawing/2014/main" id="{38E94DF6-9E30-0639-9CDB-24F979B2B4D8}"/>
                </a:ext>
              </a:extLst>
            </p:cNvPr>
            <p:cNvPicPr>
              <a:picLocks noChangeAspect="1"/>
            </p:cNvPicPr>
            <p:nvPr/>
          </p:nvPicPr>
          <p:blipFill>
            <a:blip r:embed="rId2"/>
            <a:stretch>
              <a:fillRect/>
            </a:stretch>
          </p:blipFill>
          <p:spPr>
            <a:xfrm>
              <a:off x="6512014" y="5211762"/>
              <a:ext cx="4474719" cy="1160113"/>
            </a:xfrm>
            <a:prstGeom prst="rect">
              <a:avLst/>
            </a:prstGeom>
          </p:spPr>
        </p:pic>
        <p:sp>
          <p:nvSpPr>
            <p:cNvPr id="12" name="Rectangle 18">
              <a:extLst>
                <a:ext uri="{FF2B5EF4-FFF2-40B4-BE49-F238E27FC236}">
                  <a16:creationId xmlns:a16="http://schemas.microsoft.com/office/drawing/2014/main" id="{60B0111C-C1C8-3473-A018-A6A2BD488916}"/>
                </a:ext>
              </a:extLst>
            </p:cNvPr>
            <p:cNvSpPr/>
            <p:nvPr/>
          </p:nvSpPr>
          <p:spPr>
            <a:xfrm>
              <a:off x="7067227" y="5589924"/>
              <a:ext cx="387458" cy="40791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grpSp>
      <p:grpSp>
        <p:nvGrpSpPr>
          <p:cNvPr id="13" name="Group 11">
            <a:extLst>
              <a:ext uri="{FF2B5EF4-FFF2-40B4-BE49-F238E27FC236}">
                <a16:creationId xmlns:a16="http://schemas.microsoft.com/office/drawing/2014/main" id="{B1A64ED5-3B84-C593-E463-6D734E5AEB19}"/>
              </a:ext>
            </a:extLst>
          </p:cNvPr>
          <p:cNvGrpSpPr/>
          <p:nvPr/>
        </p:nvGrpSpPr>
        <p:grpSpPr>
          <a:xfrm>
            <a:off x="5004049" y="2764955"/>
            <a:ext cx="3356039" cy="870085"/>
            <a:chOff x="6512015" y="3694074"/>
            <a:chExt cx="4474719" cy="1160113"/>
          </a:xfrm>
        </p:grpSpPr>
        <p:pic>
          <p:nvPicPr>
            <p:cNvPr id="14" name="Picture 15">
              <a:extLst>
                <a:ext uri="{FF2B5EF4-FFF2-40B4-BE49-F238E27FC236}">
                  <a16:creationId xmlns:a16="http://schemas.microsoft.com/office/drawing/2014/main" id="{C7081445-9C97-DDE4-D2F6-9113AC71CA32}"/>
                </a:ext>
              </a:extLst>
            </p:cNvPr>
            <p:cNvPicPr>
              <a:picLocks noChangeAspect="1"/>
            </p:cNvPicPr>
            <p:nvPr/>
          </p:nvPicPr>
          <p:blipFill>
            <a:blip r:embed="rId2"/>
            <a:stretch>
              <a:fillRect/>
            </a:stretch>
          </p:blipFill>
          <p:spPr>
            <a:xfrm>
              <a:off x="6512015" y="3694074"/>
              <a:ext cx="4474719" cy="1160113"/>
            </a:xfrm>
            <a:prstGeom prst="rect">
              <a:avLst/>
            </a:prstGeom>
          </p:spPr>
        </p:pic>
        <p:sp>
          <p:nvSpPr>
            <p:cNvPr id="15" name="Rectangle 24">
              <a:extLst>
                <a:ext uri="{FF2B5EF4-FFF2-40B4-BE49-F238E27FC236}">
                  <a16:creationId xmlns:a16="http://schemas.microsoft.com/office/drawing/2014/main" id="{9828A39D-FA7F-153E-8BBA-CAB51326D360}"/>
                </a:ext>
              </a:extLst>
            </p:cNvPr>
            <p:cNvSpPr/>
            <p:nvPr/>
          </p:nvSpPr>
          <p:spPr>
            <a:xfrm>
              <a:off x="9636119" y="3694074"/>
              <a:ext cx="1350614" cy="109440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39999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9F8B5A-4359-D61B-3881-F140AFCD10DF}"/>
              </a:ext>
            </a:extLst>
          </p:cNvPr>
          <p:cNvSpPr>
            <a:spLocks noGrp="1"/>
          </p:cNvSpPr>
          <p:nvPr>
            <p:ph type="title"/>
          </p:nvPr>
        </p:nvSpPr>
        <p:spPr/>
        <p:txBody>
          <a:bodyPr/>
          <a:lstStyle/>
          <a:p>
            <a:r>
              <a:rPr lang="en-US" altLang="zh-CN"/>
              <a:t>Synchronous Data Parallelism</a:t>
            </a:r>
            <a:endParaRPr kumimoji="1" lang="zh-CN" altLang="en-US"/>
          </a:p>
        </p:txBody>
      </p:sp>
      <p:sp>
        <p:nvSpPr>
          <p:cNvPr id="3" name="内容占位符 2">
            <a:extLst>
              <a:ext uri="{FF2B5EF4-FFF2-40B4-BE49-F238E27FC236}">
                <a16:creationId xmlns:a16="http://schemas.microsoft.com/office/drawing/2014/main" id="{E4FCA2FC-6043-9A3D-F701-5640699FF9C2}"/>
              </a:ext>
            </a:extLst>
          </p:cNvPr>
          <p:cNvSpPr>
            <a:spLocks noGrp="1"/>
          </p:cNvSpPr>
          <p:nvPr>
            <p:ph idx="1"/>
          </p:nvPr>
        </p:nvSpPr>
        <p:spPr>
          <a:xfrm>
            <a:off x="302839" y="1129308"/>
            <a:ext cx="6314023" cy="3771636"/>
          </a:xfrm>
        </p:spPr>
        <p:txBody>
          <a:bodyPr/>
          <a:lstStyle/>
          <a:p>
            <a:r>
              <a:rPr kumimoji="1" lang="en-US" altLang="zh-CN" dirty="0"/>
              <a:t>Parallelize on the x (and y) </a:t>
            </a:r>
          </a:p>
          <a:p>
            <a:pPr lvl="1"/>
            <a:r>
              <a:rPr kumimoji="1" lang="en-US" altLang="zh-CN" dirty="0"/>
              <a:t>Observation: the sum operator can be easily parallelized  </a:t>
            </a:r>
            <a:endParaRPr kumimoji="1" lang="zh-CN" altLang="en-US" dirty="0"/>
          </a:p>
        </p:txBody>
      </p:sp>
      <p:sp>
        <p:nvSpPr>
          <p:cNvPr id="5" name="下箭头 4">
            <a:extLst>
              <a:ext uri="{FF2B5EF4-FFF2-40B4-BE49-F238E27FC236}">
                <a16:creationId xmlns:a16="http://schemas.microsoft.com/office/drawing/2014/main" id="{E79D9007-C807-6009-F2D2-082B82411F61}"/>
              </a:ext>
            </a:extLst>
          </p:cNvPr>
          <p:cNvSpPr/>
          <p:nvPr/>
        </p:nvSpPr>
        <p:spPr>
          <a:xfrm rot="16200000">
            <a:off x="3786717" y="3408677"/>
            <a:ext cx="864096" cy="706470"/>
          </a:xfrm>
          <a:prstGeom prst="downArrow">
            <a:avLst/>
          </a:prstGeom>
          <a:solidFill>
            <a:schemeClr val="bg1"/>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grpSp>
        <p:nvGrpSpPr>
          <p:cNvPr id="6" name="组合 5">
            <a:extLst>
              <a:ext uri="{FF2B5EF4-FFF2-40B4-BE49-F238E27FC236}">
                <a16:creationId xmlns:a16="http://schemas.microsoft.com/office/drawing/2014/main" id="{2A4892F2-48DD-4104-E5C2-F7A3A6CF463C}"/>
              </a:ext>
            </a:extLst>
          </p:cNvPr>
          <p:cNvGrpSpPr/>
          <p:nvPr/>
        </p:nvGrpSpPr>
        <p:grpSpPr>
          <a:xfrm>
            <a:off x="913131" y="3153903"/>
            <a:ext cx="1368152" cy="616380"/>
            <a:chOff x="7884368" y="1584003"/>
            <a:chExt cx="1368152" cy="616380"/>
          </a:xfrm>
        </p:grpSpPr>
        <p:sp>
          <p:nvSpPr>
            <p:cNvPr id="7" name="矩形 6">
              <a:extLst>
                <a:ext uri="{FF2B5EF4-FFF2-40B4-BE49-F238E27FC236}">
                  <a16:creationId xmlns:a16="http://schemas.microsoft.com/office/drawing/2014/main" id="{D6B404D4-A8BE-8E4C-9A32-850BF9E2E6A2}"/>
                </a:ext>
              </a:extLst>
            </p:cNvPr>
            <p:cNvSpPr/>
            <p:nvPr/>
          </p:nvSpPr>
          <p:spPr>
            <a:xfrm>
              <a:off x="7884368" y="1584003"/>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8" name="文本框 7">
              <a:extLst>
                <a:ext uri="{FF2B5EF4-FFF2-40B4-BE49-F238E27FC236}">
                  <a16:creationId xmlns:a16="http://schemas.microsoft.com/office/drawing/2014/main" id="{45BF3EDA-54F9-12FD-4FD8-68AC88B76FF1}"/>
                </a:ext>
              </a:extLst>
            </p:cNvPr>
            <p:cNvSpPr txBox="1"/>
            <p:nvPr/>
          </p:nvSpPr>
          <p:spPr>
            <a:xfrm>
              <a:off x="7981230" y="1714322"/>
              <a:ext cx="1271290" cy="369332"/>
            </a:xfrm>
            <a:prstGeom prst="rect">
              <a:avLst/>
            </a:prstGeom>
            <a:noFill/>
          </p:spPr>
          <p:txBody>
            <a:bodyPr wrap="square">
              <a:spAutoFit/>
            </a:bodyPr>
            <a:lstStyle/>
            <a:p>
              <a:r>
                <a:rPr kumimoji="1" lang="en-US" altLang="zh-CN"/>
                <a:t>Forward</a:t>
              </a:r>
              <a:endParaRPr lang="zh-CN" altLang="en-US"/>
            </a:p>
          </p:txBody>
        </p:sp>
      </p:grpSp>
      <p:cxnSp>
        <p:nvCxnSpPr>
          <p:cNvPr id="9" name="直线箭头连接符 8">
            <a:extLst>
              <a:ext uri="{FF2B5EF4-FFF2-40B4-BE49-F238E27FC236}">
                <a16:creationId xmlns:a16="http://schemas.microsoft.com/office/drawing/2014/main" id="{F96B086D-8BB6-E989-F599-F343EBBB1D50}"/>
              </a:ext>
            </a:extLst>
          </p:cNvPr>
          <p:cNvCxnSpPr>
            <a:cxnSpLocks/>
          </p:cNvCxnSpPr>
          <p:nvPr/>
        </p:nvCxnSpPr>
        <p:spPr>
          <a:xfrm>
            <a:off x="1597207" y="3770283"/>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3F910B59-0A2B-1D32-F5C1-A031BD9CA059}"/>
              </a:ext>
            </a:extLst>
          </p:cNvPr>
          <p:cNvGrpSpPr/>
          <p:nvPr/>
        </p:nvGrpSpPr>
        <p:grpSpPr>
          <a:xfrm>
            <a:off x="592159" y="2027471"/>
            <a:ext cx="629816" cy="616380"/>
            <a:chOff x="7884368" y="1584003"/>
            <a:chExt cx="629816" cy="616380"/>
          </a:xfrm>
        </p:grpSpPr>
        <p:sp>
          <p:nvSpPr>
            <p:cNvPr id="11" name="矩形 10">
              <a:extLst>
                <a:ext uri="{FF2B5EF4-FFF2-40B4-BE49-F238E27FC236}">
                  <a16:creationId xmlns:a16="http://schemas.microsoft.com/office/drawing/2014/main" id="{A90C10A7-7155-586F-2683-C2B93E9AF531}"/>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955CAAE9-6418-69C4-DC93-FB200AAAE90C}"/>
                </a:ext>
              </a:extLst>
            </p:cNvPr>
            <p:cNvSpPr txBox="1"/>
            <p:nvPr/>
          </p:nvSpPr>
          <p:spPr>
            <a:xfrm>
              <a:off x="8029661" y="1700732"/>
              <a:ext cx="484523" cy="369332"/>
            </a:xfrm>
            <a:prstGeom prst="rect">
              <a:avLst/>
            </a:prstGeom>
            <a:noFill/>
          </p:spPr>
          <p:txBody>
            <a:bodyPr wrap="square">
              <a:spAutoFit/>
            </a:bodyPr>
            <a:lstStyle/>
            <a:p>
              <a:r>
                <a:rPr kumimoji="1" lang="en-US" altLang="zh-CN"/>
                <a:t>x</a:t>
              </a:r>
              <a:endParaRPr lang="zh-CN" altLang="en-US"/>
            </a:p>
          </p:txBody>
        </p:sp>
      </p:grpSp>
      <p:grpSp>
        <p:nvGrpSpPr>
          <p:cNvPr id="13" name="组合 12">
            <a:extLst>
              <a:ext uri="{FF2B5EF4-FFF2-40B4-BE49-F238E27FC236}">
                <a16:creationId xmlns:a16="http://schemas.microsoft.com/office/drawing/2014/main" id="{B1363D9E-E85B-4844-C537-5451647CA5BC}"/>
              </a:ext>
            </a:extLst>
          </p:cNvPr>
          <p:cNvGrpSpPr/>
          <p:nvPr/>
        </p:nvGrpSpPr>
        <p:grpSpPr>
          <a:xfrm>
            <a:off x="1451914" y="2027471"/>
            <a:ext cx="629816" cy="616380"/>
            <a:chOff x="7884368" y="1584003"/>
            <a:chExt cx="629816" cy="616380"/>
          </a:xfrm>
        </p:grpSpPr>
        <p:sp>
          <p:nvSpPr>
            <p:cNvPr id="14" name="矩形 13">
              <a:extLst>
                <a:ext uri="{FF2B5EF4-FFF2-40B4-BE49-F238E27FC236}">
                  <a16:creationId xmlns:a16="http://schemas.microsoft.com/office/drawing/2014/main" id="{948E0444-99A5-063B-13A7-47BCF607D2E6}"/>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DC9320CE-EA4A-EC7A-ABA3-96A4FB66F039}"/>
                </a:ext>
              </a:extLst>
            </p:cNvPr>
            <p:cNvSpPr txBox="1"/>
            <p:nvPr/>
          </p:nvSpPr>
          <p:spPr>
            <a:xfrm>
              <a:off x="8029661" y="1700732"/>
              <a:ext cx="484523" cy="369332"/>
            </a:xfrm>
            <a:prstGeom prst="rect">
              <a:avLst/>
            </a:prstGeom>
            <a:noFill/>
          </p:spPr>
          <p:txBody>
            <a:bodyPr wrap="square">
              <a:spAutoFit/>
            </a:bodyPr>
            <a:lstStyle/>
            <a:p>
              <a:r>
                <a:rPr kumimoji="1" lang="en-US" altLang="zh-CN"/>
                <a:t>y</a:t>
              </a:r>
              <a:endParaRPr lang="zh-CN" altLang="en-US"/>
            </a:p>
          </p:txBody>
        </p:sp>
      </p:grpSp>
      <p:cxnSp>
        <p:nvCxnSpPr>
          <p:cNvPr id="16" name="直线箭头连接符 15">
            <a:extLst>
              <a:ext uri="{FF2B5EF4-FFF2-40B4-BE49-F238E27FC236}">
                <a16:creationId xmlns:a16="http://schemas.microsoft.com/office/drawing/2014/main" id="{97095F7D-217B-77C5-98FA-C621DF7D9B1F}"/>
              </a:ext>
            </a:extLst>
          </p:cNvPr>
          <p:cNvCxnSpPr>
            <a:cxnSpLocks/>
            <a:stCxn id="11" idx="2"/>
          </p:cNvCxnSpPr>
          <p:nvPr/>
        </p:nvCxnSpPr>
        <p:spPr>
          <a:xfrm>
            <a:off x="882851" y="2643851"/>
            <a:ext cx="387554" cy="523074"/>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E23EA02B-8123-81CA-4A2C-DAF87998F1C2}"/>
              </a:ext>
            </a:extLst>
          </p:cNvPr>
          <p:cNvCxnSpPr>
            <a:cxnSpLocks/>
            <a:stCxn id="14" idx="2"/>
            <a:endCxn id="7" idx="0"/>
          </p:cNvCxnSpPr>
          <p:nvPr/>
        </p:nvCxnSpPr>
        <p:spPr>
          <a:xfrm flipH="1">
            <a:off x="1542947" y="2643851"/>
            <a:ext cx="199659" cy="5100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id="{68B20982-7E7E-F9A7-8F8F-CDDD310EE7B0}"/>
              </a:ext>
            </a:extLst>
          </p:cNvPr>
          <p:cNvGrpSpPr/>
          <p:nvPr/>
        </p:nvGrpSpPr>
        <p:grpSpPr>
          <a:xfrm>
            <a:off x="928371" y="4380648"/>
            <a:ext cx="1463983" cy="616380"/>
            <a:chOff x="7884367" y="1584003"/>
            <a:chExt cx="1463983" cy="616380"/>
          </a:xfrm>
        </p:grpSpPr>
        <p:sp>
          <p:nvSpPr>
            <p:cNvPr id="19" name="矩形 18">
              <a:extLst>
                <a:ext uri="{FF2B5EF4-FFF2-40B4-BE49-F238E27FC236}">
                  <a16:creationId xmlns:a16="http://schemas.microsoft.com/office/drawing/2014/main" id="{0F555F57-BD54-43F0-6A58-2DABFBD17876}"/>
                </a:ext>
              </a:extLst>
            </p:cNvPr>
            <p:cNvSpPr/>
            <p:nvPr/>
          </p:nvSpPr>
          <p:spPr>
            <a:xfrm>
              <a:off x="7884367" y="1584003"/>
              <a:ext cx="1463983"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FF0F66EF-DFB9-7170-A894-49C3D5AC8682}"/>
                </a:ext>
              </a:extLst>
            </p:cNvPr>
            <p:cNvSpPr txBox="1"/>
            <p:nvPr/>
          </p:nvSpPr>
          <p:spPr>
            <a:xfrm>
              <a:off x="7981230" y="1714322"/>
              <a:ext cx="1271290" cy="369332"/>
            </a:xfrm>
            <a:prstGeom prst="rect">
              <a:avLst/>
            </a:prstGeom>
            <a:noFill/>
          </p:spPr>
          <p:txBody>
            <a:bodyPr wrap="square">
              <a:spAutoFit/>
            </a:bodyPr>
            <a:lstStyle/>
            <a:p>
              <a:r>
                <a:rPr kumimoji="1" lang="en-US" altLang="zh-CN"/>
                <a:t>Backward</a:t>
              </a:r>
              <a:endParaRPr lang="zh-CN" altLang="en-US"/>
            </a:p>
          </p:txBody>
        </p:sp>
      </p:grpSp>
      <p:grpSp>
        <p:nvGrpSpPr>
          <p:cNvPr id="21" name="组合 20">
            <a:extLst>
              <a:ext uri="{FF2B5EF4-FFF2-40B4-BE49-F238E27FC236}">
                <a16:creationId xmlns:a16="http://schemas.microsoft.com/office/drawing/2014/main" id="{2E070C4C-E3AE-7C52-2605-F529EEB69EF1}"/>
              </a:ext>
            </a:extLst>
          </p:cNvPr>
          <p:cNvGrpSpPr/>
          <p:nvPr/>
        </p:nvGrpSpPr>
        <p:grpSpPr>
          <a:xfrm>
            <a:off x="2416023" y="2029750"/>
            <a:ext cx="629816" cy="616380"/>
            <a:chOff x="7884368" y="1584003"/>
            <a:chExt cx="629816" cy="616380"/>
          </a:xfrm>
        </p:grpSpPr>
        <p:sp>
          <p:nvSpPr>
            <p:cNvPr id="22" name="矩形 21">
              <a:extLst>
                <a:ext uri="{FF2B5EF4-FFF2-40B4-BE49-F238E27FC236}">
                  <a16:creationId xmlns:a16="http://schemas.microsoft.com/office/drawing/2014/main" id="{7D4B244C-E2DF-C4F3-0D9D-027EDC5BCADB}"/>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B381FDAD-ADB8-CFAC-49AD-1B89A554619B}"/>
                </a:ext>
              </a:extLst>
            </p:cNvPr>
            <p:cNvSpPr txBox="1"/>
            <p:nvPr/>
          </p:nvSpPr>
          <p:spPr>
            <a:xfrm>
              <a:off x="8029661" y="1700732"/>
              <a:ext cx="484523" cy="369332"/>
            </a:xfrm>
            <a:prstGeom prst="rect">
              <a:avLst/>
            </a:prstGeom>
            <a:noFill/>
          </p:spPr>
          <p:txBody>
            <a:bodyPr wrap="square">
              <a:spAutoFit/>
            </a:bodyPr>
            <a:lstStyle/>
            <a:p>
              <a:r>
                <a:rPr kumimoji="1" lang="en-US" altLang="zh-CN"/>
                <a:t>w</a:t>
              </a:r>
              <a:endParaRPr lang="zh-CN" altLang="en-US"/>
            </a:p>
          </p:txBody>
        </p:sp>
      </p:grpSp>
      <p:cxnSp>
        <p:nvCxnSpPr>
          <p:cNvPr id="24" name="直线箭头连接符 23">
            <a:extLst>
              <a:ext uri="{FF2B5EF4-FFF2-40B4-BE49-F238E27FC236}">
                <a16:creationId xmlns:a16="http://schemas.microsoft.com/office/drawing/2014/main" id="{A4D8CA82-92B3-2A74-D497-7C57E67F5F72}"/>
              </a:ext>
            </a:extLst>
          </p:cNvPr>
          <p:cNvCxnSpPr>
            <a:cxnSpLocks/>
            <a:stCxn id="22" idx="2"/>
          </p:cNvCxnSpPr>
          <p:nvPr/>
        </p:nvCxnSpPr>
        <p:spPr>
          <a:xfrm flipH="1">
            <a:off x="2113802" y="2646130"/>
            <a:ext cx="592913" cy="561475"/>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DCC5AF21-7AD4-EBE0-8CE0-AFB38F1FB9F6}"/>
              </a:ext>
            </a:extLst>
          </p:cNvPr>
          <p:cNvCxnSpPr>
            <a:cxnSpLocks/>
            <a:stCxn id="19" idx="2"/>
          </p:cNvCxnSpPr>
          <p:nvPr/>
        </p:nvCxnSpPr>
        <p:spPr>
          <a:xfrm>
            <a:off x="1660363" y="4997028"/>
            <a:ext cx="0" cy="432163"/>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26" name="Picture 1">
            <a:extLst>
              <a:ext uri="{FF2B5EF4-FFF2-40B4-BE49-F238E27FC236}">
                <a16:creationId xmlns:a16="http://schemas.microsoft.com/office/drawing/2014/main" id="{85F210CE-0C6F-216C-39C7-BEF00EEC21B7}"/>
              </a:ext>
            </a:extLst>
          </p:cNvPr>
          <p:cNvPicPr>
            <a:picLocks noChangeAspect="1"/>
          </p:cNvPicPr>
          <p:nvPr/>
        </p:nvPicPr>
        <p:blipFill>
          <a:blip r:embed="rId2"/>
          <a:stretch>
            <a:fillRect/>
          </a:stretch>
        </p:blipFill>
        <p:spPr>
          <a:xfrm>
            <a:off x="999863" y="5206760"/>
            <a:ext cx="511200" cy="255600"/>
          </a:xfrm>
          <a:prstGeom prst="rect">
            <a:avLst/>
          </a:prstGeom>
        </p:spPr>
      </p:pic>
      <p:pic>
        <p:nvPicPr>
          <p:cNvPr id="27" name="Picture 2">
            <a:extLst>
              <a:ext uri="{FF2B5EF4-FFF2-40B4-BE49-F238E27FC236}">
                <a16:creationId xmlns:a16="http://schemas.microsoft.com/office/drawing/2014/main" id="{936AC6D3-B379-27B4-0ED4-98064FF19B12}"/>
              </a:ext>
            </a:extLst>
          </p:cNvPr>
          <p:cNvPicPr>
            <a:picLocks noChangeAspect="1"/>
          </p:cNvPicPr>
          <p:nvPr/>
        </p:nvPicPr>
        <p:blipFill>
          <a:blip r:embed="rId3"/>
          <a:stretch>
            <a:fillRect/>
          </a:stretch>
        </p:blipFill>
        <p:spPr>
          <a:xfrm>
            <a:off x="5446623" y="397205"/>
            <a:ext cx="3356039" cy="870085"/>
          </a:xfrm>
          <a:prstGeom prst="rect">
            <a:avLst/>
          </a:prstGeom>
        </p:spPr>
      </p:pic>
      <p:sp>
        <p:nvSpPr>
          <p:cNvPr id="28" name="Rectangle 7">
            <a:extLst>
              <a:ext uri="{FF2B5EF4-FFF2-40B4-BE49-F238E27FC236}">
                <a16:creationId xmlns:a16="http://schemas.microsoft.com/office/drawing/2014/main" id="{571D733A-F115-2E16-CED4-50D3DB1910A4}"/>
              </a:ext>
            </a:extLst>
          </p:cNvPr>
          <p:cNvSpPr/>
          <p:nvPr/>
        </p:nvSpPr>
        <p:spPr>
          <a:xfrm>
            <a:off x="7176520" y="293025"/>
            <a:ext cx="581187" cy="1078444"/>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grpSp>
        <p:nvGrpSpPr>
          <p:cNvPr id="59" name="组合 58">
            <a:extLst>
              <a:ext uri="{FF2B5EF4-FFF2-40B4-BE49-F238E27FC236}">
                <a16:creationId xmlns:a16="http://schemas.microsoft.com/office/drawing/2014/main" id="{6676DD09-1380-2583-17FB-4A8D78882060}"/>
              </a:ext>
            </a:extLst>
          </p:cNvPr>
          <p:cNvGrpSpPr/>
          <p:nvPr/>
        </p:nvGrpSpPr>
        <p:grpSpPr>
          <a:xfrm>
            <a:off x="548345" y="2027471"/>
            <a:ext cx="576059" cy="616380"/>
            <a:chOff x="638921" y="2203432"/>
            <a:chExt cx="576059" cy="616380"/>
          </a:xfrm>
        </p:grpSpPr>
        <p:sp>
          <p:nvSpPr>
            <p:cNvPr id="50" name="矩形 49">
              <a:extLst>
                <a:ext uri="{FF2B5EF4-FFF2-40B4-BE49-F238E27FC236}">
                  <a16:creationId xmlns:a16="http://schemas.microsoft.com/office/drawing/2014/main" id="{08BD7ECD-01FA-66C6-B874-C66C115DBE74}"/>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58" name="文本框 57">
              <a:extLst>
                <a:ext uri="{FF2B5EF4-FFF2-40B4-BE49-F238E27FC236}">
                  <a16:creationId xmlns:a16="http://schemas.microsoft.com/office/drawing/2014/main" id="{905284C8-2312-3E2B-262F-1E144811D8B2}"/>
                </a:ext>
              </a:extLst>
            </p:cNvPr>
            <p:cNvSpPr txBox="1"/>
            <p:nvPr/>
          </p:nvSpPr>
          <p:spPr>
            <a:xfrm>
              <a:off x="638921" y="2303622"/>
              <a:ext cx="576059" cy="369332"/>
            </a:xfrm>
            <a:prstGeom prst="rect">
              <a:avLst/>
            </a:prstGeom>
            <a:noFill/>
          </p:spPr>
          <p:txBody>
            <a:bodyPr wrap="square">
              <a:spAutoFit/>
            </a:bodyPr>
            <a:lstStyle/>
            <a:p>
              <a:r>
                <a:rPr kumimoji="1" lang="en-US" altLang="zh-CN"/>
                <a:t>X</a:t>
              </a:r>
              <a:r>
                <a:rPr kumimoji="1" lang="en-US" altLang="zh-CN" baseline="-25000"/>
                <a:t>0</a:t>
              </a:r>
              <a:endParaRPr lang="zh-CN" altLang="en-US" baseline="-25000"/>
            </a:p>
          </p:txBody>
        </p:sp>
      </p:grpSp>
      <p:grpSp>
        <p:nvGrpSpPr>
          <p:cNvPr id="61" name="组合 60">
            <a:extLst>
              <a:ext uri="{FF2B5EF4-FFF2-40B4-BE49-F238E27FC236}">
                <a16:creationId xmlns:a16="http://schemas.microsoft.com/office/drawing/2014/main" id="{B608B5C8-854C-2644-891F-0C3411B8E14E}"/>
              </a:ext>
            </a:extLst>
          </p:cNvPr>
          <p:cNvGrpSpPr/>
          <p:nvPr/>
        </p:nvGrpSpPr>
        <p:grpSpPr>
          <a:xfrm>
            <a:off x="831040" y="2031267"/>
            <a:ext cx="576059" cy="616380"/>
            <a:chOff x="921616" y="2207228"/>
            <a:chExt cx="576059" cy="616380"/>
          </a:xfrm>
        </p:grpSpPr>
        <p:sp>
          <p:nvSpPr>
            <p:cNvPr id="51" name="矩形 50">
              <a:extLst>
                <a:ext uri="{FF2B5EF4-FFF2-40B4-BE49-F238E27FC236}">
                  <a16:creationId xmlns:a16="http://schemas.microsoft.com/office/drawing/2014/main" id="{DC0C3D7B-351B-A17E-52F3-218C16E28764}"/>
                </a:ext>
              </a:extLst>
            </p:cNvPr>
            <p:cNvSpPr/>
            <p:nvPr/>
          </p:nvSpPr>
          <p:spPr>
            <a:xfrm>
              <a:off x="982906" y="2207228"/>
              <a:ext cx="271503" cy="616380"/>
            </a:xfrm>
            <a:prstGeom prst="rect">
              <a:avLst/>
            </a:prstGeom>
            <a:solidFill>
              <a:srgbClr val="FFFC00"/>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0" name="文本框 59">
              <a:extLst>
                <a:ext uri="{FF2B5EF4-FFF2-40B4-BE49-F238E27FC236}">
                  <a16:creationId xmlns:a16="http://schemas.microsoft.com/office/drawing/2014/main" id="{C946EE13-C85A-0790-EBF3-5E0ADE0A407D}"/>
                </a:ext>
              </a:extLst>
            </p:cNvPr>
            <p:cNvSpPr txBox="1"/>
            <p:nvPr/>
          </p:nvSpPr>
          <p:spPr>
            <a:xfrm>
              <a:off x="921616" y="2317458"/>
              <a:ext cx="576059" cy="369332"/>
            </a:xfrm>
            <a:prstGeom prst="rect">
              <a:avLst/>
            </a:prstGeom>
            <a:noFill/>
          </p:spPr>
          <p:txBody>
            <a:bodyPr wrap="square">
              <a:spAutoFit/>
            </a:bodyPr>
            <a:lstStyle/>
            <a:p>
              <a:r>
                <a:rPr kumimoji="1" lang="en-US" altLang="zh-CN"/>
                <a:t>X</a:t>
              </a:r>
              <a:r>
                <a:rPr kumimoji="1" lang="en-US" altLang="zh-CN" baseline="-25000"/>
                <a:t>1</a:t>
              </a:r>
              <a:endParaRPr lang="zh-CN" altLang="en-US" baseline="-25000"/>
            </a:p>
          </p:txBody>
        </p:sp>
      </p:grpSp>
      <p:grpSp>
        <p:nvGrpSpPr>
          <p:cNvPr id="62" name="组合 61">
            <a:extLst>
              <a:ext uri="{FF2B5EF4-FFF2-40B4-BE49-F238E27FC236}">
                <a16:creationId xmlns:a16="http://schemas.microsoft.com/office/drawing/2014/main" id="{3A27D197-71B3-1EC7-DDA6-0C2AFEC49F87}"/>
              </a:ext>
            </a:extLst>
          </p:cNvPr>
          <p:cNvGrpSpPr/>
          <p:nvPr/>
        </p:nvGrpSpPr>
        <p:grpSpPr>
          <a:xfrm>
            <a:off x="1404464" y="2029690"/>
            <a:ext cx="576059" cy="616380"/>
            <a:chOff x="638921" y="2203432"/>
            <a:chExt cx="576059" cy="616380"/>
          </a:xfrm>
        </p:grpSpPr>
        <p:sp>
          <p:nvSpPr>
            <p:cNvPr id="63" name="矩形 62">
              <a:extLst>
                <a:ext uri="{FF2B5EF4-FFF2-40B4-BE49-F238E27FC236}">
                  <a16:creationId xmlns:a16="http://schemas.microsoft.com/office/drawing/2014/main" id="{C66EA0B1-9F48-51BC-6DAA-FC1E48F77403}"/>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4" name="文本框 63">
              <a:extLst>
                <a:ext uri="{FF2B5EF4-FFF2-40B4-BE49-F238E27FC236}">
                  <a16:creationId xmlns:a16="http://schemas.microsoft.com/office/drawing/2014/main" id="{FC86B210-0F4D-3277-2E43-4FBB17A56C18}"/>
                </a:ext>
              </a:extLst>
            </p:cNvPr>
            <p:cNvSpPr txBox="1"/>
            <p:nvPr/>
          </p:nvSpPr>
          <p:spPr>
            <a:xfrm>
              <a:off x="638921" y="2303622"/>
              <a:ext cx="576059" cy="369332"/>
            </a:xfrm>
            <a:prstGeom prst="rect">
              <a:avLst/>
            </a:prstGeom>
            <a:noFill/>
          </p:spPr>
          <p:txBody>
            <a:bodyPr wrap="square">
              <a:spAutoFit/>
            </a:bodyPr>
            <a:lstStyle/>
            <a:p>
              <a:r>
                <a:rPr kumimoji="1" lang="en-US" altLang="zh-CN"/>
                <a:t>Y</a:t>
              </a:r>
              <a:r>
                <a:rPr kumimoji="1" lang="en-US" altLang="zh-CN" baseline="-25000"/>
                <a:t>0</a:t>
              </a:r>
              <a:endParaRPr lang="zh-CN" altLang="en-US" baseline="-25000"/>
            </a:p>
          </p:txBody>
        </p:sp>
      </p:grpSp>
      <p:grpSp>
        <p:nvGrpSpPr>
          <p:cNvPr id="65" name="组合 64">
            <a:extLst>
              <a:ext uri="{FF2B5EF4-FFF2-40B4-BE49-F238E27FC236}">
                <a16:creationId xmlns:a16="http://schemas.microsoft.com/office/drawing/2014/main" id="{9824229B-670D-BFD0-7AC0-1747828E1952}"/>
              </a:ext>
            </a:extLst>
          </p:cNvPr>
          <p:cNvGrpSpPr/>
          <p:nvPr/>
        </p:nvGrpSpPr>
        <p:grpSpPr>
          <a:xfrm>
            <a:off x="1687159" y="2033486"/>
            <a:ext cx="576059" cy="616380"/>
            <a:chOff x="921616" y="2207228"/>
            <a:chExt cx="576059" cy="616380"/>
          </a:xfrm>
        </p:grpSpPr>
        <p:sp>
          <p:nvSpPr>
            <p:cNvPr id="66" name="矩形 65">
              <a:extLst>
                <a:ext uri="{FF2B5EF4-FFF2-40B4-BE49-F238E27FC236}">
                  <a16:creationId xmlns:a16="http://schemas.microsoft.com/office/drawing/2014/main" id="{769CDB85-94E4-9EE8-9435-10D5BB8759EA}"/>
                </a:ext>
              </a:extLst>
            </p:cNvPr>
            <p:cNvSpPr/>
            <p:nvPr/>
          </p:nvSpPr>
          <p:spPr>
            <a:xfrm>
              <a:off x="982906" y="2207228"/>
              <a:ext cx="271503" cy="616380"/>
            </a:xfrm>
            <a:prstGeom prst="rect">
              <a:avLst/>
            </a:prstGeom>
            <a:solidFill>
              <a:srgbClr val="FFFC00"/>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7" name="文本框 66">
              <a:extLst>
                <a:ext uri="{FF2B5EF4-FFF2-40B4-BE49-F238E27FC236}">
                  <a16:creationId xmlns:a16="http://schemas.microsoft.com/office/drawing/2014/main" id="{66B5CA29-2F1A-9C21-2AF1-08A21E09D497}"/>
                </a:ext>
              </a:extLst>
            </p:cNvPr>
            <p:cNvSpPr txBox="1"/>
            <p:nvPr/>
          </p:nvSpPr>
          <p:spPr>
            <a:xfrm>
              <a:off x="921616" y="2317458"/>
              <a:ext cx="576059" cy="369332"/>
            </a:xfrm>
            <a:prstGeom prst="rect">
              <a:avLst/>
            </a:prstGeom>
            <a:noFill/>
          </p:spPr>
          <p:txBody>
            <a:bodyPr wrap="square">
              <a:spAutoFit/>
            </a:bodyPr>
            <a:lstStyle/>
            <a:p>
              <a:r>
                <a:rPr kumimoji="1" lang="en-US" altLang="zh-CN"/>
                <a:t>Y</a:t>
              </a:r>
              <a:r>
                <a:rPr kumimoji="1" lang="en-US" altLang="zh-CN" baseline="-25000"/>
                <a:t>1</a:t>
              </a:r>
              <a:endParaRPr lang="zh-CN" altLang="en-US" baseline="-25000"/>
            </a:p>
          </p:txBody>
        </p:sp>
      </p:grpSp>
      <p:grpSp>
        <p:nvGrpSpPr>
          <p:cNvPr id="68" name="组合 67">
            <a:extLst>
              <a:ext uri="{FF2B5EF4-FFF2-40B4-BE49-F238E27FC236}">
                <a16:creationId xmlns:a16="http://schemas.microsoft.com/office/drawing/2014/main" id="{ECB51616-13D8-5ADF-B52A-CBCFBEB4298C}"/>
              </a:ext>
            </a:extLst>
          </p:cNvPr>
          <p:cNvGrpSpPr/>
          <p:nvPr/>
        </p:nvGrpSpPr>
        <p:grpSpPr>
          <a:xfrm>
            <a:off x="4931946" y="3153903"/>
            <a:ext cx="1368152" cy="616380"/>
            <a:chOff x="7884368" y="1584003"/>
            <a:chExt cx="1368152" cy="616380"/>
          </a:xfrm>
        </p:grpSpPr>
        <p:sp>
          <p:nvSpPr>
            <p:cNvPr id="69" name="矩形 68">
              <a:extLst>
                <a:ext uri="{FF2B5EF4-FFF2-40B4-BE49-F238E27FC236}">
                  <a16:creationId xmlns:a16="http://schemas.microsoft.com/office/drawing/2014/main" id="{4E47FA0D-877E-D856-7B19-541D48A2E214}"/>
                </a:ext>
              </a:extLst>
            </p:cNvPr>
            <p:cNvSpPr/>
            <p:nvPr/>
          </p:nvSpPr>
          <p:spPr>
            <a:xfrm>
              <a:off x="7884368" y="1584003"/>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0" name="文本框 69">
              <a:extLst>
                <a:ext uri="{FF2B5EF4-FFF2-40B4-BE49-F238E27FC236}">
                  <a16:creationId xmlns:a16="http://schemas.microsoft.com/office/drawing/2014/main" id="{B21B3EF3-942D-6551-3A73-557257222A9C}"/>
                </a:ext>
              </a:extLst>
            </p:cNvPr>
            <p:cNvSpPr txBox="1"/>
            <p:nvPr/>
          </p:nvSpPr>
          <p:spPr>
            <a:xfrm>
              <a:off x="7981230" y="1714322"/>
              <a:ext cx="1271290" cy="369332"/>
            </a:xfrm>
            <a:prstGeom prst="rect">
              <a:avLst/>
            </a:prstGeom>
            <a:noFill/>
          </p:spPr>
          <p:txBody>
            <a:bodyPr wrap="square">
              <a:spAutoFit/>
            </a:bodyPr>
            <a:lstStyle/>
            <a:p>
              <a:r>
                <a:rPr kumimoji="1" lang="en-US" altLang="zh-CN"/>
                <a:t>Forward</a:t>
              </a:r>
              <a:endParaRPr lang="zh-CN" altLang="en-US"/>
            </a:p>
          </p:txBody>
        </p:sp>
      </p:grpSp>
      <p:cxnSp>
        <p:nvCxnSpPr>
          <p:cNvPr id="71" name="直线箭头连接符 70">
            <a:extLst>
              <a:ext uri="{FF2B5EF4-FFF2-40B4-BE49-F238E27FC236}">
                <a16:creationId xmlns:a16="http://schemas.microsoft.com/office/drawing/2014/main" id="{6D5FC2C4-33AF-1D34-F15E-49C1DBBCFC20}"/>
              </a:ext>
            </a:extLst>
          </p:cNvPr>
          <p:cNvCxnSpPr>
            <a:cxnSpLocks/>
          </p:cNvCxnSpPr>
          <p:nvPr/>
        </p:nvCxnSpPr>
        <p:spPr>
          <a:xfrm>
            <a:off x="5616022" y="3770283"/>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8" name="直线箭头连接符 77">
            <a:extLst>
              <a:ext uri="{FF2B5EF4-FFF2-40B4-BE49-F238E27FC236}">
                <a16:creationId xmlns:a16="http://schemas.microsoft.com/office/drawing/2014/main" id="{C99BE996-58AF-4EFF-2A20-344A5224D0BD}"/>
              </a:ext>
            </a:extLst>
          </p:cNvPr>
          <p:cNvCxnSpPr>
            <a:cxnSpLocks/>
          </p:cNvCxnSpPr>
          <p:nvPr/>
        </p:nvCxnSpPr>
        <p:spPr>
          <a:xfrm>
            <a:off x="4757902" y="2669482"/>
            <a:ext cx="387554" cy="523074"/>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9" name="直线箭头连接符 78">
            <a:extLst>
              <a:ext uri="{FF2B5EF4-FFF2-40B4-BE49-F238E27FC236}">
                <a16:creationId xmlns:a16="http://schemas.microsoft.com/office/drawing/2014/main" id="{D0D79F5E-A973-EC79-24CD-572D2414F05E}"/>
              </a:ext>
            </a:extLst>
          </p:cNvPr>
          <p:cNvCxnSpPr>
            <a:cxnSpLocks/>
            <a:endCxn id="69" idx="0"/>
          </p:cNvCxnSpPr>
          <p:nvPr/>
        </p:nvCxnSpPr>
        <p:spPr>
          <a:xfrm>
            <a:off x="5553741" y="2708135"/>
            <a:ext cx="8021" cy="445768"/>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80" name="组合 79">
            <a:extLst>
              <a:ext uri="{FF2B5EF4-FFF2-40B4-BE49-F238E27FC236}">
                <a16:creationId xmlns:a16="http://schemas.microsoft.com/office/drawing/2014/main" id="{8C118C50-5F24-8E8B-4A16-9F362A48FF09}"/>
              </a:ext>
            </a:extLst>
          </p:cNvPr>
          <p:cNvGrpSpPr/>
          <p:nvPr/>
        </p:nvGrpSpPr>
        <p:grpSpPr>
          <a:xfrm>
            <a:off x="4947186" y="4380648"/>
            <a:ext cx="1463983" cy="616380"/>
            <a:chOff x="7884367" y="1584003"/>
            <a:chExt cx="1463983" cy="616380"/>
          </a:xfrm>
        </p:grpSpPr>
        <p:sp>
          <p:nvSpPr>
            <p:cNvPr id="81" name="矩形 80">
              <a:extLst>
                <a:ext uri="{FF2B5EF4-FFF2-40B4-BE49-F238E27FC236}">
                  <a16:creationId xmlns:a16="http://schemas.microsoft.com/office/drawing/2014/main" id="{E86EE7EE-4881-EF0D-6E30-DADD3DFEE3D0}"/>
                </a:ext>
              </a:extLst>
            </p:cNvPr>
            <p:cNvSpPr/>
            <p:nvPr/>
          </p:nvSpPr>
          <p:spPr>
            <a:xfrm>
              <a:off x="7884367" y="1584003"/>
              <a:ext cx="1463983"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82" name="文本框 81">
              <a:extLst>
                <a:ext uri="{FF2B5EF4-FFF2-40B4-BE49-F238E27FC236}">
                  <a16:creationId xmlns:a16="http://schemas.microsoft.com/office/drawing/2014/main" id="{628BECB3-460D-CE34-161A-24A87BE18CF9}"/>
                </a:ext>
              </a:extLst>
            </p:cNvPr>
            <p:cNvSpPr txBox="1"/>
            <p:nvPr/>
          </p:nvSpPr>
          <p:spPr>
            <a:xfrm>
              <a:off x="7981230" y="1714322"/>
              <a:ext cx="1271290" cy="369332"/>
            </a:xfrm>
            <a:prstGeom prst="rect">
              <a:avLst/>
            </a:prstGeom>
            <a:noFill/>
          </p:spPr>
          <p:txBody>
            <a:bodyPr wrap="square">
              <a:spAutoFit/>
            </a:bodyPr>
            <a:lstStyle/>
            <a:p>
              <a:r>
                <a:rPr kumimoji="1" lang="en-US" altLang="zh-CN"/>
                <a:t>Backward</a:t>
              </a:r>
              <a:endParaRPr lang="zh-CN" altLang="en-US"/>
            </a:p>
          </p:txBody>
        </p:sp>
      </p:grpSp>
      <p:grpSp>
        <p:nvGrpSpPr>
          <p:cNvPr id="83" name="组合 82">
            <a:extLst>
              <a:ext uri="{FF2B5EF4-FFF2-40B4-BE49-F238E27FC236}">
                <a16:creationId xmlns:a16="http://schemas.microsoft.com/office/drawing/2014/main" id="{52A33BFC-178D-0904-FE27-8716E9C9A3DD}"/>
              </a:ext>
            </a:extLst>
          </p:cNvPr>
          <p:cNvGrpSpPr/>
          <p:nvPr/>
        </p:nvGrpSpPr>
        <p:grpSpPr>
          <a:xfrm>
            <a:off x="6043985" y="2023242"/>
            <a:ext cx="629816" cy="616380"/>
            <a:chOff x="7884368" y="1584003"/>
            <a:chExt cx="629816" cy="616380"/>
          </a:xfrm>
        </p:grpSpPr>
        <p:sp>
          <p:nvSpPr>
            <p:cNvPr id="84" name="矩形 83">
              <a:extLst>
                <a:ext uri="{FF2B5EF4-FFF2-40B4-BE49-F238E27FC236}">
                  <a16:creationId xmlns:a16="http://schemas.microsoft.com/office/drawing/2014/main" id="{DC84BB9D-749A-B976-4A9C-9925EBC2E88F}"/>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85" name="文本框 84">
              <a:extLst>
                <a:ext uri="{FF2B5EF4-FFF2-40B4-BE49-F238E27FC236}">
                  <a16:creationId xmlns:a16="http://schemas.microsoft.com/office/drawing/2014/main" id="{DB25DB4D-4CC1-2CEC-B8C5-906580D6188E}"/>
                </a:ext>
              </a:extLst>
            </p:cNvPr>
            <p:cNvSpPr txBox="1"/>
            <p:nvPr/>
          </p:nvSpPr>
          <p:spPr>
            <a:xfrm>
              <a:off x="8029661" y="1700732"/>
              <a:ext cx="484523" cy="369332"/>
            </a:xfrm>
            <a:prstGeom prst="rect">
              <a:avLst/>
            </a:prstGeom>
            <a:noFill/>
          </p:spPr>
          <p:txBody>
            <a:bodyPr wrap="square">
              <a:spAutoFit/>
            </a:bodyPr>
            <a:lstStyle/>
            <a:p>
              <a:r>
                <a:rPr kumimoji="1" lang="en-US" altLang="zh-CN"/>
                <a:t>w</a:t>
              </a:r>
              <a:endParaRPr lang="zh-CN" altLang="en-US"/>
            </a:p>
          </p:txBody>
        </p:sp>
      </p:grpSp>
      <p:cxnSp>
        <p:nvCxnSpPr>
          <p:cNvPr id="86" name="直线箭头连接符 85">
            <a:extLst>
              <a:ext uri="{FF2B5EF4-FFF2-40B4-BE49-F238E27FC236}">
                <a16:creationId xmlns:a16="http://schemas.microsoft.com/office/drawing/2014/main" id="{A2AD613C-C049-4984-FBEB-79CC121C330A}"/>
              </a:ext>
            </a:extLst>
          </p:cNvPr>
          <p:cNvCxnSpPr>
            <a:cxnSpLocks/>
            <a:stCxn id="84" idx="2"/>
          </p:cNvCxnSpPr>
          <p:nvPr/>
        </p:nvCxnSpPr>
        <p:spPr>
          <a:xfrm flipH="1">
            <a:off x="5929880" y="2639622"/>
            <a:ext cx="404797" cy="480046"/>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87" name="直线箭头连接符 86">
            <a:extLst>
              <a:ext uri="{FF2B5EF4-FFF2-40B4-BE49-F238E27FC236}">
                <a16:creationId xmlns:a16="http://schemas.microsoft.com/office/drawing/2014/main" id="{77656A30-1B2D-072C-32E4-2C7684D2E311}"/>
              </a:ext>
            </a:extLst>
          </p:cNvPr>
          <p:cNvCxnSpPr>
            <a:cxnSpLocks/>
            <a:stCxn id="81" idx="2"/>
          </p:cNvCxnSpPr>
          <p:nvPr/>
        </p:nvCxnSpPr>
        <p:spPr>
          <a:xfrm>
            <a:off x="5679178" y="4997028"/>
            <a:ext cx="0" cy="432163"/>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88" name="Picture 1">
            <a:extLst>
              <a:ext uri="{FF2B5EF4-FFF2-40B4-BE49-F238E27FC236}">
                <a16:creationId xmlns:a16="http://schemas.microsoft.com/office/drawing/2014/main" id="{57B3819F-48D3-FBE3-B8CD-43B7B3FFF0FD}"/>
              </a:ext>
            </a:extLst>
          </p:cNvPr>
          <p:cNvPicPr>
            <a:picLocks noChangeAspect="1"/>
          </p:cNvPicPr>
          <p:nvPr/>
        </p:nvPicPr>
        <p:blipFill>
          <a:blip r:embed="rId2"/>
          <a:stretch>
            <a:fillRect/>
          </a:stretch>
        </p:blipFill>
        <p:spPr>
          <a:xfrm>
            <a:off x="5018678" y="5206760"/>
            <a:ext cx="511200" cy="255600"/>
          </a:xfrm>
          <a:prstGeom prst="rect">
            <a:avLst/>
          </a:prstGeom>
        </p:spPr>
      </p:pic>
      <p:grpSp>
        <p:nvGrpSpPr>
          <p:cNvPr id="89" name="组合 88">
            <a:extLst>
              <a:ext uri="{FF2B5EF4-FFF2-40B4-BE49-F238E27FC236}">
                <a16:creationId xmlns:a16="http://schemas.microsoft.com/office/drawing/2014/main" id="{A6E070EF-D4D2-A846-60F2-F054E505567B}"/>
              </a:ext>
            </a:extLst>
          </p:cNvPr>
          <p:cNvGrpSpPr/>
          <p:nvPr/>
        </p:nvGrpSpPr>
        <p:grpSpPr>
          <a:xfrm>
            <a:off x="4567160" y="2027471"/>
            <a:ext cx="576059" cy="616380"/>
            <a:chOff x="638921" y="2203432"/>
            <a:chExt cx="576059" cy="616380"/>
          </a:xfrm>
        </p:grpSpPr>
        <p:sp>
          <p:nvSpPr>
            <p:cNvPr id="90" name="矩形 89">
              <a:extLst>
                <a:ext uri="{FF2B5EF4-FFF2-40B4-BE49-F238E27FC236}">
                  <a16:creationId xmlns:a16="http://schemas.microsoft.com/office/drawing/2014/main" id="{43923D81-ED08-E6D4-61C5-D76BEB8E4548}"/>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1" name="文本框 90">
              <a:extLst>
                <a:ext uri="{FF2B5EF4-FFF2-40B4-BE49-F238E27FC236}">
                  <a16:creationId xmlns:a16="http://schemas.microsoft.com/office/drawing/2014/main" id="{77C76472-D87C-6C30-6998-9BF2AB0330E1}"/>
                </a:ext>
              </a:extLst>
            </p:cNvPr>
            <p:cNvSpPr txBox="1"/>
            <p:nvPr/>
          </p:nvSpPr>
          <p:spPr>
            <a:xfrm>
              <a:off x="638921" y="2303622"/>
              <a:ext cx="576059" cy="369332"/>
            </a:xfrm>
            <a:prstGeom prst="rect">
              <a:avLst/>
            </a:prstGeom>
            <a:noFill/>
          </p:spPr>
          <p:txBody>
            <a:bodyPr wrap="square">
              <a:spAutoFit/>
            </a:bodyPr>
            <a:lstStyle/>
            <a:p>
              <a:r>
                <a:rPr kumimoji="1" lang="en-US" altLang="zh-CN"/>
                <a:t>X</a:t>
              </a:r>
              <a:r>
                <a:rPr kumimoji="1" lang="en-US" altLang="zh-CN" baseline="-25000"/>
                <a:t>0</a:t>
              </a:r>
              <a:endParaRPr lang="zh-CN" altLang="en-US" baseline="-25000"/>
            </a:p>
          </p:txBody>
        </p:sp>
      </p:grpSp>
      <p:grpSp>
        <p:nvGrpSpPr>
          <p:cNvPr id="92" name="组合 91">
            <a:extLst>
              <a:ext uri="{FF2B5EF4-FFF2-40B4-BE49-F238E27FC236}">
                <a16:creationId xmlns:a16="http://schemas.microsoft.com/office/drawing/2014/main" id="{AE1CACB8-76C4-63A9-4705-C5B53ABB1BCB}"/>
              </a:ext>
            </a:extLst>
          </p:cNvPr>
          <p:cNvGrpSpPr/>
          <p:nvPr/>
        </p:nvGrpSpPr>
        <p:grpSpPr>
          <a:xfrm>
            <a:off x="7236301" y="2027471"/>
            <a:ext cx="576059" cy="616380"/>
            <a:chOff x="921616" y="2207228"/>
            <a:chExt cx="576059" cy="616380"/>
          </a:xfrm>
        </p:grpSpPr>
        <p:sp>
          <p:nvSpPr>
            <p:cNvPr id="93" name="矩形 92">
              <a:extLst>
                <a:ext uri="{FF2B5EF4-FFF2-40B4-BE49-F238E27FC236}">
                  <a16:creationId xmlns:a16="http://schemas.microsoft.com/office/drawing/2014/main" id="{134380E4-DF97-2AF4-0BCA-7C29A7706995}"/>
                </a:ext>
              </a:extLst>
            </p:cNvPr>
            <p:cNvSpPr/>
            <p:nvPr/>
          </p:nvSpPr>
          <p:spPr>
            <a:xfrm>
              <a:off x="982906" y="2207228"/>
              <a:ext cx="271503" cy="616380"/>
            </a:xfrm>
            <a:prstGeom prst="rect">
              <a:avLst/>
            </a:prstGeom>
            <a:solidFill>
              <a:srgbClr val="FFFC00"/>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4" name="文本框 93">
              <a:extLst>
                <a:ext uri="{FF2B5EF4-FFF2-40B4-BE49-F238E27FC236}">
                  <a16:creationId xmlns:a16="http://schemas.microsoft.com/office/drawing/2014/main" id="{53158F90-09DA-2619-0AC6-586D050A661A}"/>
                </a:ext>
              </a:extLst>
            </p:cNvPr>
            <p:cNvSpPr txBox="1"/>
            <p:nvPr/>
          </p:nvSpPr>
          <p:spPr>
            <a:xfrm>
              <a:off x="921616" y="2317458"/>
              <a:ext cx="576059" cy="369332"/>
            </a:xfrm>
            <a:prstGeom prst="rect">
              <a:avLst/>
            </a:prstGeom>
            <a:noFill/>
          </p:spPr>
          <p:txBody>
            <a:bodyPr wrap="square">
              <a:spAutoFit/>
            </a:bodyPr>
            <a:lstStyle/>
            <a:p>
              <a:r>
                <a:rPr kumimoji="1" lang="en-US" altLang="zh-CN"/>
                <a:t>X</a:t>
              </a:r>
              <a:r>
                <a:rPr kumimoji="1" lang="en-US" altLang="zh-CN" baseline="-25000"/>
                <a:t>1</a:t>
              </a:r>
              <a:endParaRPr lang="zh-CN" altLang="en-US" baseline="-25000"/>
            </a:p>
          </p:txBody>
        </p:sp>
      </p:grpSp>
      <p:grpSp>
        <p:nvGrpSpPr>
          <p:cNvPr id="95" name="组合 94">
            <a:extLst>
              <a:ext uri="{FF2B5EF4-FFF2-40B4-BE49-F238E27FC236}">
                <a16:creationId xmlns:a16="http://schemas.microsoft.com/office/drawing/2014/main" id="{D5839A92-3462-17F0-6FF3-698EAB98CCD4}"/>
              </a:ext>
            </a:extLst>
          </p:cNvPr>
          <p:cNvGrpSpPr/>
          <p:nvPr/>
        </p:nvGrpSpPr>
        <p:grpSpPr>
          <a:xfrm>
            <a:off x="5423279" y="2029690"/>
            <a:ext cx="576059" cy="616380"/>
            <a:chOff x="638921" y="2203432"/>
            <a:chExt cx="576059" cy="616380"/>
          </a:xfrm>
        </p:grpSpPr>
        <p:sp>
          <p:nvSpPr>
            <p:cNvPr id="96" name="矩形 95">
              <a:extLst>
                <a:ext uri="{FF2B5EF4-FFF2-40B4-BE49-F238E27FC236}">
                  <a16:creationId xmlns:a16="http://schemas.microsoft.com/office/drawing/2014/main" id="{346404C1-B0F0-A435-5A13-11E090C13E8E}"/>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7" name="文本框 96">
              <a:extLst>
                <a:ext uri="{FF2B5EF4-FFF2-40B4-BE49-F238E27FC236}">
                  <a16:creationId xmlns:a16="http://schemas.microsoft.com/office/drawing/2014/main" id="{8AE210A5-039D-12E9-FDD2-94F0BE332D2A}"/>
                </a:ext>
              </a:extLst>
            </p:cNvPr>
            <p:cNvSpPr txBox="1"/>
            <p:nvPr/>
          </p:nvSpPr>
          <p:spPr>
            <a:xfrm>
              <a:off x="638921" y="2303622"/>
              <a:ext cx="576059" cy="369332"/>
            </a:xfrm>
            <a:prstGeom prst="rect">
              <a:avLst/>
            </a:prstGeom>
            <a:noFill/>
          </p:spPr>
          <p:txBody>
            <a:bodyPr wrap="square">
              <a:spAutoFit/>
            </a:bodyPr>
            <a:lstStyle/>
            <a:p>
              <a:r>
                <a:rPr kumimoji="1" lang="en-US" altLang="zh-CN"/>
                <a:t>Y</a:t>
              </a:r>
              <a:r>
                <a:rPr kumimoji="1" lang="en-US" altLang="zh-CN" baseline="-25000"/>
                <a:t>0</a:t>
              </a:r>
              <a:endParaRPr lang="zh-CN" altLang="en-US" baseline="-25000"/>
            </a:p>
          </p:txBody>
        </p:sp>
      </p:grpSp>
      <p:grpSp>
        <p:nvGrpSpPr>
          <p:cNvPr id="98" name="组合 97">
            <a:extLst>
              <a:ext uri="{FF2B5EF4-FFF2-40B4-BE49-F238E27FC236}">
                <a16:creationId xmlns:a16="http://schemas.microsoft.com/office/drawing/2014/main" id="{6E63E73A-89AE-41ED-4BB9-5FE635AC9A5D}"/>
              </a:ext>
            </a:extLst>
          </p:cNvPr>
          <p:cNvGrpSpPr/>
          <p:nvPr/>
        </p:nvGrpSpPr>
        <p:grpSpPr>
          <a:xfrm>
            <a:off x="7704524" y="2027471"/>
            <a:ext cx="576059" cy="616380"/>
            <a:chOff x="921616" y="2207228"/>
            <a:chExt cx="576059" cy="616380"/>
          </a:xfrm>
        </p:grpSpPr>
        <p:sp>
          <p:nvSpPr>
            <p:cNvPr id="99" name="矩形 98">
              <a:extLst>
                <a:ext uri="{FF2B5EF4-FFF2-40B4-BE49-F238E27FC236}">
                  <a16:creationId xmlns:a16="http://schemas.microsoft.com/office/drawing/2014/main" id="{8FF84528-9ECA-A94A-4C06-14E1DBCCE32B}"/>
                </a:ext>
              </a:extLst>
            </p:cNvPr>
            <p:cNvSpPr/>
            <p:nvPr/>
          </p:nvSpPr>
          <p:spPr>
            <a:xfrm>
              <a:off x="982906" y="2207228"/>
              <a:ext cx="271503" cy="616380"/>
            </a:xfrm>
            <a:prstGeom prst="rect">
              <a:avLst/>
            </a:prstGeom>
            <a:solidFill>
              <a:srgbClr val="FFFC00"/>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0" name="文本框 99">
              <a:extLst>
                <a:ext uri="{FF2B5EF4-FFF2-40B4-BE49-F238E27FC236}">
                  <a16:creationId xmlns:a16="http://schemas.microsoft.com/office/drawing/2014/main" id="{6E88B1B9-6985-1B83-6B76-12727A466506}"/>
                </a:ext>
              </a:extLst>
            </p:cNvPr>
            <p:cNvSpPr txBox="1"/>
            <p:nvPr/>
          </p:nvSpPr>
          <p:spPr>
            <a:xfrm>
              <a:off x="921616" y="2317458"/>
              <a:ext cx="576059" cy="369332"/>
            </a:xfrm>
            <a:prstGeom prst="rect">
              <a:avLst/>
            </a:prstGeom>
            <a:noFill/>
          </p:spPr>
          <p:txBody>
            <a:bodyPr wrap="square">
              <a:spAutoFit/>
            </a:bodyPr>
            <a:lstStyle/>
            <a:p>
              <a:r>
                <a:rPr kumimoji="1" lang="en-US" altLang="zh-CN"/>
                <a:t>Y</a:t>
              </a:r>
              <a:r>
                <a:rPr kumimoji="1" lang="en-US" altLang="zh-CN" baseline="-25000"/>
                <a:t>1</a:t>
              </a:r>
              <a:endParaRPr lang="zh-CN" altLang="en-US" baseline="-25000"/>
            </a:p>
          </p:txBody>
        </p:sp>
      </p:grpSp>
      <p:sp>
        <p:nvSpPr>
          <p:cNvPr id="103" name="文本框 102">
            <a:extLst>
              <a:ext uri="{FF2B5EF4-FFF2-40B4-BE49-F238E27FC236}">
                <a16:creationId xmlns:a16="http://schemas.microsoft.com/office/drawing/2014/main" id="{E8A1E003-F047-0FE1-EEFC-694725A52ADD}"/>
              </a:ext>
            </a:extLst>
          </p:cNvPr>
          <p:cNvSpPr txBox="1"/>
          <p:nvPr/>
        </p:nvSpPr>
        <p:spPr>
          <a:xfrm>
            <a:off x="5413131" y="5306508"/>
            <a:ext cx="402060" cy="369332"/>
          </a:xfrm>
          <a:prstGeom prst="rect">
            <a:avLst/>
          </a:prstGeom>
          <a:noFill/>
        </p:spPr>
        <p:txBody>
          <a:bodyPr wrap="square">
            <a:spAutoFit/>
          </a:bodyPr>
          <a:lstStyle/>
          <a:p>
            <a:r>
              <a:rPr kumimoji="1" lang="en-US" altLang="zh-CN"/>
              <a:t>0</a:t>
            </a:r>
            <a:endParaRPr lang="zh-CN" altLang="en-US"/>
          </a:p>
        </p:txBody>
      </p:sp>
      <p:grpSp>
        <p:nvGrpSpPr>
          <p:cNvPr id="105" name="组合 104">
            <a:extLst>
              <a:ext uri="{FF2B5EF4-FFF2-40B4-BE49-F238E27FC236}">
                <a16:creationId xmlns:a16="http://schemas.microsoft.com/office/drawing/2014/main" id="{F00D714D-4710-A97A-DE9F-E4F061F68FBB}"/>
              </a:ext>
            </a:extLst>
          </p:cNvPr>
          <p:cNvGrpSpPr/>
          <p:nvPr/>
        </p:nvGrpSpPr>
        <p:grpSpPr>
          <a:xfrm>
            <a:off x="8258856" y="2027471"/>
            <a:ext cx="629816" cy="616380"/>
            <a:chOff x="7884368" y="1584003"/>
            <a:chExt cx="629816" cy="616380"/>
          </a:xfrm>
        </p:grpSpPr>
        <p:sp>
          <p:nvSpPr>
            <p:cNvPr id="106" name="矩形 105">
              <a:extLst>
                <a:ext uri="{FF2B5EF4-FFF2-40B4-BE49-F238E27FC236}">
                  <a16:creationId xmlns:a16="http://schemas.microsoft.com/office/drawing/2014/main" id="{BCECDB8F-2752-5C30-AA6A-44EF81F7C5E0}"/>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7" name="文本框 106">
              <a:extLst>
                <a:ext uri="{FF2B5EF4-FFF2-40B4-BE49-F238E27FC236}">
                  <a16:creationId xmlns:a16="http://schemas.microsoft.com/office/drawing/2014/main" id="{BF0501CA-3DEE-5958-BFB9-0D6FC034987D}"/>
                </a:ext>
              </a:extLst>
            </p:cNvPr>
            <p:cNvSpPr txBox="1"/>
            <p:nvPr/>
          </p:nvSpPr>
          <p:spPr>
            <a:xfrm>
              <a:off x="8029661" y="1700732"/>
              <a:ext cx="484523" cy="369332"/>
            </a:xfrm>
            <a:prstGeom prst="rect">
              <a:avLst/>
            </a:prstGeom>
            <a:noFill/>
          </p:spPr>
          <p:txBody>
            <a:bodyPr wrap="square">
              <a:spAutoFit/>
            </a:bodyPr>
            <a:lstStyle/>
            <a:p>
              <a:r>
                <a:rPr kumimoji="1" lang="en-US" altLang="zh-CN"/>
                <a:t>w</a:t>
              </a:r>
              <a:endParaRPr lang="zh-CN" altLang="en-US"/>
            </a:p>
          </p:txBody>
        </p:sp>
      </p:grpSp>
      <p:grpSp>
        <p:nvGrpSpPr>
          <p:cNvPr id="108" name="组合 107">
            <a:extLst>
              <a:ext uri="{FF2B5EF4-FFF2-40B4-BE49-F238E27FC236}">
                <a16:creationId xmlns:a16="http://schemas.microsoft.com/office/drawing/2014/main" id="{EECA6BD9-B027-94D9-D729-8515BFC60A37}"/>
              </a:ext>
            </a:extLst>
          </p:cNvPr>
          <p:cNvGrpSpPr/>
          <p:nvPr/>
        </p:nvGrpSpPr>
        <p:grpSpPr>
          <a:xfrm>
            <a:off x="7480434" y="3159328"/>
            <a:ext cx="1368152" cy="616380"/>
            <a:chOff x="7884368" y="1584003"/>
            <a:chExt cx="1368152" cy="616380"/>
          </a:xfrm>
        </p:grpSpPr>
        <p:sp>
          <p:nvSpPr>
            <p:cNvPr id="109" name="矩形 108">
              <a:extLst>
                <a:ext uri="{FF2B5EF4-FFF2-40B4-BE49-F238E27FC236}">
                  <a16:creationId xmlns:a16="http://schemas.microsoft.com/office/drawing/2014/main" id="{4B1633A5-07A9-509F-35DA-86D5BBCD4D85}"/>
                </a:ext>
              </a:extLst>
            </p:cNvPr>
            <p:cNvSpPr/>
            <p:nvPr/>
          </p:nvSpPr>
          <p:spPr>
            <a:xfrm>
              <a:off x="7884368" y="1584003"/>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10" name="文本框 109">
              <a:extLst>
                <a:ext uri="{FF2B5EF4-FFF2-40B4-BE49-F238E27FC236}">
                  <a16:creationId xmlns:a16="http://schemas.microsoft.com/office/drawing/2014/main" id="{6A38DA40-1957-A524-BA24-895181A4DBE8}"/>
                </a:ext>
              </a:extLst>
            </p:cNvPr>
            <p:cNvSpPr txBox="1"/>
            <p:nvPr/>
          </p:nvSpPr>
          <p:spPr>
            <a:xfrm>
              <a:off x="7981230" y="1714322"/>
              <a:ext cx="1271290" cy="369332"/>
            </a:xfrm>
            <a:prstGeom prst="rect">
              <a:avLst/>
            </a:prstGeom>
            <a:noFill/>
          </p:spPr>
          <p:txBody>
            <a:bodyPr wrap="square">
              <a:spAutoFit/>
            </a:bodyPr>
            <a:lstStyle/>
            <a:p>
              <a:r>
                <a:rPr kumimoji="1" lang="en-US" altLang="zh-CN"/>
                <a:t>Forward</a:t>
              </a:r>
              <a:endParaRPr lang="zh-CN" altLang="en-US"/>
            </a:p>
          </p:txBody>
        </p:sp>
      </p:grpSp>
      <p:cxnSp>
        <p:nvCxnSpPr>
          <p:cNvPr id="111" name="直线箭头连接符 110">
            <a:extLst>
              <a:ext uri="{FF2B5EF4-FFF2-40B4-BE49-F238E27FC236}">
                <a16:creationId xmlns:a16="http://schemas.microsoft.com/office/drawing/2014/main" id="{6A009FD9-3A66-2F64-CBB4-BFA8E3838830}"/>
              </a:ext>
            </a:extLst>
          </p:cNvPr>
          <p:cNvCxnSpPr>
            <a:cxnSpLocks/>
          </p:cNvCxnSpPr>
          <p:nvPr/>
        </p:nvCxnSpPr>
        <p:spPr>
          <a:xfrm>
            <a:off x="8164510" y="3775708"/>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12" name="直线箭头连接符 111">
            <a:extLst>
              <a:ext uri="{FF2B5EF4-FFF2-40B4-BE49-F238E27FC236}">
                <a16:creationId xmlns:a16="http://schemas.microsoft.com/office/drawing/2014/main" id="{E6993BBE-E886-8C47-D3E4-5AB9691BB147}"/>
              </a:ext>
            </a:extLst>
          </p:cNvPr>
          <p:cNvCxnSpPr>
            <a:cxnSpLocks/>
          </p:cNvCxnSpPr>
          <p:nvPr/>
        </p:nvCxnSpPr>
        <p:spPr>
          <a:xfrm>
            <a:off x="7306390" y="2674907"/>
            <a:ext cx="387554" cy="523074"/>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13" name="直线箭头连接符 112">
            <a:extLst>
              <a:ext uri="{FF2B5EF4-FFF2-40B4-BE49-F238E27FC236}">
                <a16:creationId xmlns:a16="http://schemas.microsoft.com/office/drawing/2014/main" id="{BC7FDE12-1A62-8E80-A4C9-49AD031246C2}"/>
              </a:ext>
            </a:extLst>
          </p:cNvPr>
          <p:cNvCxnSpPr>
            <a:cxnSpLocks/>
            <a:endCxn id="109" idx="0"/>
          </p:cNvCxnSpPr>
          <p:nvPr/>
        </p:nvCxnSpPr>
        <p:spPr>
          <a:xfrm>
            <a:off x="8102229" y="2713560"/>
            <a:ext cx="8021" cy="445768"/>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14" name="组合 113">
            <a:extLst>
              <a:ext uri="{FF2B5EF4-FFF2-40B4-BE49-F238E27FC236}">
                <a16:creationId xmlns:a16="http://schemas.microsoft.com/office/drawing/2014/main" id="{F632FEEA-B792-96DA-4AD1-2651438DFA3A}"/>
              </a:ext>
            </a:extLst>
          </p:cNvPr>
          <p:cNvGrpSpPr/>
          <p:nvPr/>
        </p:nvGrpSpPr>
        <p:grpSpPr>
          <a:xfrm>
            <a:off x="7495674" y="4386073"/>
            <a:ext cx="1463983" cy="616380"/>
            <a:chOff x="7884367" y="1584003"/>
            <a:chExt cx="1463983" cy="616380"/>
          </a:xfrm>
        </p:grpSpPr>
        <p:sp>
          <p:nvSpPr>
            <p:cNvPr id="115" name="矩形 114">
              <a:extLst>
                <a:ext uri="{FF2B5EF4-FFF2-40B4-BE49-F238E27FC236}">
                  <a16:creationId xmlns:a16="http://schemas.microsoft.com/office/drawing/2014/main" id="{28294546-6D18-BA4C-7950-1470F17E0239}"/>
                </a:ext>
              </a:extLst>
            </p:cNvPr>
            <p:cNvSpPr/>
            <p:nvPr/>
          </p:nvSpPr>
          <p:spPr>
            <a:xfrm>
              <a:off x="7884367" y="1584003"/>
              <a:ext cx="1463983"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16" name="文本框 115">
              <a:extLst>
                <a:ext uri="{FF2B5EF4-FFF2-40B4-BE49-F238E27FC236}">
                  <a16:creationId xmlns:a16="http://schemas.microsoft.com/office/drawing/2014/main" id="{320244EE-D5D5-3D50-6A85-ADC6BF6453F8}"/>
                </a:ext>
              </a:extLst>
            </p:cNvPr>
            <p:cNvSpPr txBox="1"/>
            <p:nvPr/>
          </p:nvSpPr>
          <p:spPr>
            <a:xfrm>
              <a:off x="7981230" y="1714322"/>
              <a:ext cx="1271290" cy="369332"/>
            </a:xfrm>
            <a:prstGeom prst="rect">
              <a:avLst/>
            </a:prstGeom>
            <a:noFill/>
          </p:spPr>
          <p:txBody>
            <a:bodyPr wrap="square">
              <a:spAutoFit/>
            </a:bodyPr>
            <a:lstStyle/>
            <a:p>
              <a:r>
                <a:rPr kumimoji="1" lang="en-US" altLang="zh-CN"/>
                <a:t>Backward</a:t>
              </a:r>
              <a:endParaRPr lang="zh-CN" altLang="en-US"/>
            </a:p>
          </p:txBody>
        </p:sp>
      </p:grpSp>
      <p:cxnSp>
        <p:nvCxnSpPr>
          <p:cNvPr id="117" name="直线箭头连接符 116">
            <a:extLst>
              <a:ext uri="{FF2B5EF4-FFF2-40B4-BE49-F238E27FC236}">
                <a16:creationId xmlns:a16="http://schemas.microsoft.com/office/drawing/2014/main" id="{816A271E-1C21-2264-3FB9-039504C777AC}"/>
              </a:ext>
            </a:extLst>
          </p:cNvPr>
          <p:cNvCxnSpPr>
            <a:cxnSpLocks/>
          </p:cNvCxnSpPr>
          <p:nvPr/>
        </p:nvCxnSpPr>
        <p:spPr>
          <a:xfrm flipH="1">
            <a:off x="8478368" y="2645047"/>
            <a:ext cx="404797" cy="480046"/>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30570AD4-C7D3-F0DA-4431-FA74A13852DB}"/>
              </a:ext>
            </a:extLst>
          </p:cNvPr>
          <p:cNvCxnSpPr>
            <a:cxnSpLocks/>
            <a:stCxn id="115" idx="2"/>
          </p:cNvCxnSpPr>
          <p:nvPr/>
        </p:nvCxnSpPr>
        <p:spPr>
          <a:xfrm>
            <a:off x="8227666" y="5002453"/>
            <a:ext cx="0" cy="432163"/>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pic>
        <p:nvPicPr>
          <p:cNvPr id="119" name="Picture 1">
            <a:extLst>
              <a:ext uri="{FF2B5EF4-FFF2-40B4-BE49-F238E27FC236}">
                <a16:creationId xmlns:a16="http://schemas.microsoft.com/office/drawing/2014/main" id="{6285579D-833E-95EE-C7E3-8956C128DDAB}"/>
              </a:ext>
            </a:extLst>
          </p:cNvPr>
          <p:cNvPicPr>
            <a:picLocks noChangeAspect="1"/>
          </p:cNvPicPr>
          <p:nvPr/>
        </p:nvPicPr>
        <p:blipFill>
          <a:blip r:embed="rId2"/>
          <a:stretch>
            <a:fillRect/>
          </a:stretch>
        </p:blipFill>
        <p:spPr>
          <a:xfrm>
            <a:off x="7567166" y="5212185"/>
            <a:ext cx="511200" cy="255600"/>
          </a:xfrm>
          <a:prstGeom prst="rect">
            <a:avLst/>
          </a:prstGeom>
        </p:spPr>
      </p:pic>
      <p:sp>
        <p:nvSpPr>
          <p:cNvPr id="120" name="文本框 119">
            <a:extLst>
              <a:ext uri="{FF2B5EF4-FFF2-40B4-BE49-F238E27FC236}">
                <a16:creationId xmlns:a16="http://schemas.microsoft.com/office/drawing/2014/main" id="{C9640BC9-F772-7709-84A7-2D83BAC85A70}"/>
              </a:ext>
            </a:extLst>
          </p:cNvPr>
          <p:cNvSpPr txBox="1"/>
          <p:nvPr/>
        </p:nvSpPr>
        <p:spPr>
          <a:xfrm>
            <a:off x="7961619" y="5311933"/>
            <a:ext cx="402060" cy="369332"/>
          </a:xfrm>
          <a:prstGeom prst="rect">
            <a:avLst/>
          </a:prstGeom>
          <a:noFill/>
        </p:spPr>
        <p:txBody>
          <a:bodyPr wrap="square">
            <a:spAutoFit/>
          </a:bodyPr>
          <a:lstStyle/>
          <a:p>
            <a:r>
              <a:rPr kumimoji="1" lang="en-US" altLang="zh-CN"/>
              <a:t>1</a:t>
            </a:r>
            <a:endParaRPr lang="zh-CN" altLang="en-US"/>
          </a:p>
        </p:txBody>
      </p:sp>
    </p:spTree>
    <p:extLst>
      <p:ext uri="{BB962C8B-B14F-4D97-AF65-F5344CB8AC3E}">
        <p14:creationId xmlns:p14="http://schemas.microsoft.com/office/powerpoint/2010/main" val="34360981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A6DD80-DF3F-6AAE-8AE5-2AC87D747DAF}"/>
              </a:ext>
            </a:extLst>
          </p:cNvPr>
          <p:cNvSpPr>
            <a:spLocks noGrp="1"/>
          </p:cNvSpPr>
          <p:nvPr>
            <p:ph type="title"/>
          </p:nvPr>
        </p:nvSpPr>
        <p:spPr/>
        <p:txBody>
          <a:bodyPr/>
          <a:lstStyle/>
          <a:p>
            <a:r>
              <a:rPr kumimoji="1" lang="en-US" altLang="zh-CN" dirty="0"/>
              <a:t>Design goal: high GPU utilization (MFU)</a:t>
            </a:r>
            <a:endParaRPr kumimoji="1" lang="zh-CN" altLang="en-US" dirty="0"/>
          </a:p>
        </p:txBody>
      </p:sp>
      <p:sp>
        <p:nvSpPr>
          <p:cNvPr id="3" name="内容占位符 2">
            <a:extLst>
              <a:ext uri="{FF2B5EF4-FFF2-40B4-BE49-F238E27FC236}">
                <a16:creationId xmlns:a16="http://schemas.microsoft.com/office/drawing/2014/main" id="{8DDF3AD0-B451-6848-6721-1A2FA591678E}"/>
              </a:ext>
            </a:extLst>
          </p:cNvPr>
          <p:cNvSpPr>
            <a:spLocks noGrp="1"/>
          </p:cNvSpPr>
          <p:nvPr>
            <p:ph idx="1"/>
          </p:nvPr>
        </p:nvSpPr>
        <p:spPr/>
        <p:txBody>
          <a:bodyPr/>
          <a:lstStyle/>
          <a:p>
            <a:r>
              <a:rPr kumimoji="1" lang="en" altLang="zh-CN" dirty="0"/>
              <a:t>Model FLOPs Utilization</a:t>
            </a:r>
          </a:p>
          <a:p>
            <a:r>
              <a:rPr kumimoji="1" lang="en" altLang="zh-CN" dirty="0"/>
              <a:t>Depends on several factors </a:t>
            </a:r>
          </a:p>
          <a:p>
            <a:pPr marL="417150" lvl="1" indent="-342900">
              <a:buFont typeface="+mj-lt"/>
              <a:buAutoNum type="arabicPeriod"/>
            </a:pPr>
            <a:r>
              <a:rPr kumimoji="1" lang="en" altLang="zh-CN" dirty="0"/>
              <a:t>Whether the forward + backward can fully utilize the GPUs?</a:t>
            </a:r>
          </a:p>
          <a:p>
            <a:pPr marL="417150" lvl="1" indent="-342900">
              <a:buFont typeface="+mj-lt"/>
              <a:buAutoNum type="arabicPeriod"/>
            </a:pPr>
            <a:r>
              <a:rPr kumimoji="1" lang="en" altLang="zh-CN" dirty="0"/>
              <a:t>Whether the data loader has a sufficient speed? </a:t>
            </a:r>
          </a:p>
          <a:p>
            <a:pPr marL="417150" lvl="1" indent="-342900">
              <a:buFont typeface="+mj-lt"/>
              <a:buAutoNum type="arabicPeriod"/>
            </a:pPr>
            <a:r>
              <a:rPr kumimoji="1" lang="en" altLang="zh-CN" dirty="0"/>
              <a:t>Whether the gradients is fast enough? </a:t>
            </a:r>
            <a:endParaRPr kumimoji="1" lang="zh-CN" altLang="en-US" dirty="0"/>
          </a:p>
        </p:txBody>
      </p:sp>
      <p:sp>
        <p:nvSpPr>
          <p:cNvPr id="4" name="灯片编号占位符 3">
            <a:extLst>
              <a:ext uri="{FF2B5EF4-FFF2-40B4-BE49-F238E27FC236}">
                <a16:creationId xmlns:a16="http://schemas.microsoft.com/office/drawing/2014/main" id="{CF2ADA3A-240E-452F-7939-5117A42D06A1}"/>
              </a:ext>
            </a:extLst>
          </p:cNvPr>
          <p:cNvSpPr>
            <a:spLocks noGrp="1"/>
          </p:cNvSpPr>
          <p:nvPr>
            <p:ph type="sldNum" sz="quarter" idx="12"/>
          </p:nvPr>
        </p:nvSpPr>
        <p:spPr/>
        <p:txBody>
          <a:bodyPr/>
          <a:lstStyle/>
          <a:p>
            <a:fld id="{ADE361C3-C043-4A6E-BDCE-8DA1E7D90A3B}" type="slidenum">
              <a:rPr lang="zh-CN" altLang="en-US" smtClean="0"/>
              <a:t>99</a:t>
            </a:fld>
            <a:endParaRPr lang="zh-CN" altLang="en-US"/>
          </a:p>
        </p:txBody>
      </p:sp>
      <p:cxnSp>
        <p:nvCxnSpPr>
          <p:cNvPr id="5" name="直线连接符 4">
            <a:extLst>
              <a:ext uri="{FF2B5EF4-FFF2-40B4-BE49-F238E27FC236}">
                <a16:creationId xmlns:a16="http://schemas.microsoft.com/office/drawing/2014/main" id="{176E4734-9C8F-8EF6-CBBE-3F43254DED47}"/>
              </a:ext>
            </a:extLst>
          </p:cNvPr>
          <p:cNvCxnSpPr/>
          <p:nvPr/>
        </p:nvCxnSpPr>
        <p:spPr>
          <a:xfrm>
            <a:off x="1834745" y="3704134"/>
            <a:ext cx="0" cy="177285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a16="http://schemas.microsoft.com/office/drawing/2014/main" id="{AA967793-09A1-DE7B-DF0A-6860A276D236}"/>
              </a:ext>
            </a:extLst>
          </p:cNvPr>
          <p:cNvGrpSpPr/>
          <p:nvPr/>
        </p:nvGrpSpPr>
        <p:grpSpPr>
          <a:xfrm>
            <a:off x="1047344" y="3839563"/>
            <a:ext cx="576064" cy="576064"/>
            <a:chOff x="1935252" y="3577580"/>
            <a:chExt cx="576064" cy="576064"/>
          </a:xfrm>
        </p:grpSpPr>
        <p:pic>
          <p:nvPicPr>
            <p:cNvPr id="7" name="图片 6">
              <a:extLst>
                <a:ext uri="{FF2B5EF4-FFF2-40B4-BE49-F238E27FC236}">
                  <a16:creationId xmlns:a16="http://schemas.microsoft.com/office/drawing/2014/main" id="{5B1120C9-B9E6-7584-D5D5-A07639E76E49}"/>
                </a:ext>
              </a:extLst>
            </p:cNvPr>
            <p:cNvPicPr>
              <a:picLocks noChangeAspect="1"/>
            </p:cNvPicPr>
            <p:nvPr/>
          </p:nvPicPr>
          <p:blipFill>
            <a:blip r:embed="rId2"/>
            <a:stretch>
              <a:fillRect/>
            </a:stretch>
          </p:blipFill>
          <p:spPr>
            <a:xfrm>
              <a:off x="1935252" y="3577580"/>
              <a:ext cx="576064" cy="576064"/>
            </a:xfrm>
            <a:prstGeom prst="rect">
              <a:avLst/>
            </a:prstGeom>
          </p:spPr>
        </p:pic>
        <p:sp>
          <p:nvSpPr>
            <p:cNvPr id="8" name="文本框 7">
              <a:extLst>
                <a:ext uri="{FF2B5EF4-FFF2-40B4-BE49-F238E27FC236}">
                  <a16:creationId xmlns:a16="http://schemas.microsoft.com/office/drawing/2014/main" id="{EC498A8E-686B-307F-DA70-88C214C87E84}"/>
                </a:ext>
              </a:extLst>
            </p:cNvPr>
            <p:cNvSpPr txBox="1"/>
            <p:nvPr/>
          </p:nvSpPr>
          <p:spPr>
            <a:xfrm>
              <a:off x="2066831" y="3640643"/>
              <a:ext cx="312906" cy="369332"/>
            </a:xfrm>
            <a:prstGeom prst="rect">
              <a:avLst/>
            </a:prstGeom>
            <a:noFill/>
          </p:spPr>
          <p:txBody>
            <a:bodyPr wrap="none" rtlCol="0">
              <a:spAutoFit/>
            </a:bodyPr>
            <a:lstStyle/>
            <a:p>
              <a:r>
                <a:rPr kumimoji="1" lang="en-US" altLang="zh-CN"/>
                <a:t>0</a:t>
              </a:r>
              <a:endParaRPr kumimoji="1" lang="zh-CN" altLang="en-US"/>
            </a:p>
          </p:txBody>
        </p:sp>
      </p:grpSp>
      <p:grpSp>
        <p:nvGrpSpPr>
          <p:cNvPr id="9" name="组合 8">
            <a:extLst>
              <a:ext uri="{FF2B5EF4-FFF2-40B4-BE49-F238E27FC236}">
                <a16:creationId xmlns:a16="http://schemas.microsoft.com/office/drawing/2014/main" id="{746E14F4-314D-C4DF-C2AE-E9A9E0103890}"/>
              </a:ext>
            </a:extLst>
          </p:cNvPr>
          <p:cNvGrpSpPr/>
          <p:nvPr/>
        </p:nvGrpSpPr>
        <p:grpSpPr>
          <a:xfrm>
            <a:off x="1047344" y="4900928"/>
            <a:ext cx="576064" cy="576064"/>
            <a:chOff x="1935252" y="3577580"/>
            <a:chExt cx="576064" cy="576064"/>
          </a:xfrm>
        </p:grpSpPr>
        <p:pic>
          <p:nvPicPr>
            <p:cNvPr id="10" name="图片 9">
              <a:extLst>
                <a:ext uri="{FF2B5EF4-FFF2-40B4-BE49-F238E27FC236}">
                  <a16:creationId xmlns:a16="http://schemas.microsoft.com/office/drawing/2014/main" id="{C666F680-DB25-D7CB-4C7F-1FCB54D73760}"/>
                </a:ext>
              </a:extLst>
            </p:cNvPr>
            <p:cNvPicPr>
              <a:picLocks noChangeAspect="1"/>
            </p:cNvPicPr>
            <p:nvPr/>
          </p:nvPicPr>
          <p:blipFill>
            <a:blip r:embed="rId2"/>
            <a:stretch>
              <a:fillRect/>
            </a:stretch>
          </p:blipFill>
          <p:spPr>
            <a:xfrm>
              <a:off x="1935252" y="3577580"/>
              <a:ext cx="576064" cy="576064"/>
            </a:xfrm>
            <a:prstGeom prst="rect">
              <a:avLst/>
            </a:prstGeom>
          </p:spPr>
        </p:pic>
        <p:sp>
          <p:nvSpPr>
            <p:cNvPr id="11" name="文本框 10">
              <a:extLst>
                <a:ext uri="{FF2B5EF4-FFF2-40B4-BE49-F238E27FC236}">
                  <a16:creationId xmlns:a16="http://schemas.microsoft.com/office/drawing/2014/main" id="{553A276E-8BC6-C839-2CA5-5C72CD4749B4}"/>
                </a:ext>
              </a:extLst>
            </p:cNvPr>
            <p:cNvSpPr txBox="1"/>
            <p:nvPr/>
          </p:nvSpPr>
          <p:spPr>
            <a:xfrm>
              <a:off x="2066831" y="3640643"/>
              <a:ext cx="312906" cy="369332"/>
            </a:xfrm>
            <a:prstGeom prst="rect">
              <a:avLst/>
            </a:prstGeom>
            <a:noFill/>
          </p:spPr>
          <p:txBody>
            <a:bodyPr wrap="none" rtlCol="0">
              <a:spAutoFit/>
            </a:bodyPr>
            <a:lstStyle/>
            <a:p>
              <a:r>
                <a:rPr kumimoji="1" lang="en-US" altLang="zh-CN"/>
                <a:t>1</a:t>
              </a:r>
              <a:endParaRPr kumimoji="1" lang="zh-CN" altLang="en-US"/>
            </a:p>
          </p:txBody>
        </p:sp>
      </p:grpSp>
      <p:cxnSp>
        <p:nvCxnSpPr>
          <p:cNvPr id="12" name="直线连接符 11">
            <a:extLst>
              <a:ext uri="{FF2B5EF4-FFF2-40B4-BE49-F238E27FC236}">
                <a16:creationId xmlns:a16="http://schemas.microsoft.com/office/drawing/2014/main" id="{14370824-5B1D-01B7-90E4-56786990E199}"/>
              </a:ext>
            </a:extLst>
          </p:cNvPr>
          <p:cNvCxnSpPr/>
          <p:nvPr/>
        </p:nvCxnSpPr>
        <p:spPr>
          <a:xfrm>
            <a:off x="1691680" y="4087292"/>
            <a:ext cx="6480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F60229F0-EAF6-3B01-C0BF-6652B5F8D007}"/>
              </a:ext>
            </a:extLst>
          </p:cNvPr>
          <p:cNvCxnSpPr/>
          <p:nvPr/>
        </p:nvCxnSpPr>
        <p:spPr>
          <a:xfrm>
            <a:off x="1691680" y="5188960"/>
            <a:ext cx="64807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95F29EAB-5642-AFB3-D8F3-79C42C4DBD54}"/>
              </a:ext>
            </a:extLst>
          </p:cNvPr>
          <p:cNvSpPr/>
          <p:nvPr/>
        </p:nvSpPr>
        <p:spPr>
          <a:xfrm>
            <a:off x="2051719" y="3948792"/>
            <a:ext cx="620825" cy="323156"/>
          </a:xfrm>
          <a:prstGeom prst="rect">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3C36E625-E05F-FED7-9072-F4AB57A2B55B}"/>
              </a:ext>
            </a:extLst>
          </p:cNvPr>
          <p:cNvSpPr txBox="1"/>
          <p:nvPr/>
        </p:nvSpPr>
        <p:spPr>
          <a:xfrm>
            <a:off x="1475656" y="4338043"/>
            <a:ext cx="1441420" cy="369332"/>
          </a:xfrm>
          <a:prstGeom prst="rect">
            <a:avLst/>
          </a:prstGeom>
          <a:solidFill>
            <a:schemeClr val="bg1"/>
          </a:solidFill>
        </p:spPr>
        <p:txBody>
          <a:bodyPr wrap="none" rtlCol="0">
            <a:spAutoFit/>
          </a:bodyPr>
          <a:lstStyle/>
          <a:p>
            <a:r>
              <a:rPr kumimoji="1" lang="en-US" altLang="zh-CN" dirty="0"/>
              <a:t>Data loader </a:t>
            </a:r>
            <a:endParaRPr kumimoji="1" lang="zh-CN" altLang="en-US" dirty="0"/>
          </a:p>
        </p:txBody>
      </p:sp>
      <p:sp>
        <p:nvSpPr>
          <p:cNvPr id="16" name="矩形 15">
            <a:extLst>
              <a:ext uri="{FF2B5EF4-FFF2-40B4-BE49-F238E27FC236}">
                <a16:creationId xmlns:a16="http://schemas.microsoft.com/office/drawing/2014/main" id="{C19A8302-735A-6ADB-DE2E-07FEDAE7554D}"/>
              </a:ext>
            </a:extLst>
          </p:cNvPr>
          <p:cNvSpPr/>
          <p:nvPr/>
        </p:nvSpPr>
        <p:spPr>
          <a:xfrm>
            <a:off x="2987824" y="3960581"/>
            <a:ext cx="1027944" cy="323156"/>
          </a:xfrm>
          <a:prstGeom prst="rect">
            <a:avLst/>
          </a:prstGeom>
          <a:solidFill>
            <a:srgbClr val="FFC000"/>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E3AEBB96-6E31-2369-422F-8CBB1C288D4F}"/>
              </a:ext>
            </a:extLst>
          </p:cNvPr>
          <p:cNvSpPr/>
          <p:nvPr/>
        </p:nvSpPr>
        <p:spPr>
          <a:xfrm>
            <a:off x="4084040" y="3955577"/>
            <a:ext cx="2128952" cy="323156"/>
          </a:xfrm>
          <a:prstGeom prst="rect">
            <a:avLst/>
          </a:prstGeom>
          <a:solidFill>
            <a:srgbClr val="FFC000"/>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DDC7A660-AC58-B434-3B62-52AE205B09B9}"/>
              </a:ext>
            </a:extLst>
          </p:cNvPr>
          <p:cNvSpPr txBox="1"/>
          <p:nvPr/>
        </p:nvSpPr>
        <p:spPr>
          <a:xfrm>
            <a:off x="3367695" y="4341999"/>
            <a:ext cx="2345514" cy="369332"/>
          </a:xfrm>
          <a:prstGeom prst="rect">
            <a:avLst/>
          </a:prstGeom>
          <a:noFill/>
        </p:spPr>
        <p:txBody>
          <a:bodyPr wrap="none" rtlCol="0">
            <a:spAutoFit/>
          </a:bodyPr>
          <a:lstStyle/>
          <a:p>
            <a:r>
              <a:rPr kumimoji="1" lang="en-US" altLang="zh-CN" dirty="0"/>
              <a:t>Forward + backward </a:t>
            </a:r>
            <a:endParaRPr kumimoji="1" lang="zh-CN" altLang="en-US" dirty="0"/>
          </a:p>
        </p:txBody>
      </p:sp>
      <p:cxnSp>
        <p:nvCxnSpPr>
          <p:cNvPr id="19" name="直线连接符 18">
            <a:extLst>
              <a:ext uri="{FF2B5EF4-FFF2-40B4-BE49-F238E27FC236}">
                <a16:creationId xmlns:a16="http://schemas.microsoft.com/office/drawing/2014/main" id="{61A245E9-A859-5617-DA96-E37D315894EC}"/>
              </a:ext>
            </a:extLst>
          </p:cNvPr>
          <p:cNvCxnSpPr/>
          <p:nvPr/>
        </p:nvCxnSpPr>
        <p:spPr>
          <a:xfrm>
            <a:off x="7524328" y="3820946"/>
            <a:ext cx="0" cy="177285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4E3AFE90-C1AD-8FBC-3086-4FE560CFA9E5}"/>
              </a:ext>
            </a:extLst>
          </p:cNvPr>
          <p:cNvSpPr/>
          <p:nvPr/>
        </p:nvSpPr>
        <p:spPr>
          <a:xfrm>
            <a:off x="2051719" y="4965495"/>
            <a:ext cx="620825" cy="323156"/>
          </a:xfrm>
          <a:prstGeom prst="rect">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31AC6E83-450D-065A-13D7-2972D782EC70}"/>
              </a:ext>
            </a:extLst>
          </p:cNvPr>
          <p:cNvSpPr/>
          <p:nvPr/>
        </p:nvSpPr>
        <p:spPr>
          <a:xfrm>
            <a:off x="2987824" y="4977284"/>
            <a:ext cx="1027944" cy="323156"/>
          </a:xfrm>
          <a:prstGeom prst="rect">
            <a:avLst/>
          </a:prstGeom>
          <a:solidFill>
            <a:srgbClr val="FFC000"/>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2B2E5063-4ADE-D06F-B635-3674021F23B1}"/>
              </a:ext>
            </a:extLst>
          </p:cNvPr>
          <p:cNvSpPr/>
          <p:nvPr/>
        </p:nvSpPr>
        <p:spPr>
          <a:xfrm>
            <a:off x="4084040" y="4972280"/>
            <a:ext cx="2128952" cy="323156"/>
          </a:xfrm>
          <a:prstGeom prst="rect">
            <a:avLst/>
          </a:prstGeom>
          <a:solidFill>
            <a:srgbClr val="FFC000"/>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3" name="直线箭头连接符 22">
            <a:extLst>
              <a:ext uri="{FF2B5EF4-FFF2-40B4-BE49-F238E27FC236}">
                <a16:creationId xmlns:a16="http://schemas.microsoft.com/office/drawing/2014/main" id="{820A9F9B-BB81-0226-8541-0B0B82A59403}"/>
              </a:ext>
            </a:extLst>
          </p:cNvPr>
          <p:cNvCxnSpPr/>
          <p:nvPr/>
        </p:nvCxnSpPr>
        <p:spPr>
          <a:xfrm>
            <a:off x="6212992" y="4087292"/>
            <a:ext cx="735272" cy="1101668"/>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id="{19802BB6-C422-D403-668E-DB15AA306BBF}"/>
              </a:ext>
            </a:extLst>
          </p:cNvPr>
          <p:cNvCxnSpPr>
            <a:cxnSpLocks/>
            <a:stCxn id="22" idx="3"/>
          </p:cNvCxnSpPr>
          <p:nvPr/>
        </p:nvCxnSpPr>
        <p:spPr>
          <a:xfrm flipV="1">
            <a:off x="6212992" y="4075870"/>
            <a:ext cx="735272" cy="1057988"/>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597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D6F47C-A9A8-DB9A-EC04-34862FE91651}"/>
              </a:ext>
            </a:extLst>
          </p:cNvPr>
          <p:cNvSpPr>
            <a:spLocks noGrp="1"/>
          </p:cNvSpPr>
          <p:nvPr>
            <p:ph type="title"/>
          </p:nvPr>
        </p:nvSpPr>
        <p:spPr/>
        <p:txBody>
          <a:bodyPr/>
          <a:lstStyle/>
          <a:p>
            <a:r>
              <a:rPr kumimoji="1" lang="en-US" altLang="zh-CN" dirty="0"/>
              <a:t>Key operator: </a:t>
            </a:r>
            <a:r>
              <a:rPr kumimoji="1" lang="en-US" altLang="zh-CN" dirty="0" err="1"/>
              <a:t>allreduce</a:t>
            </a:r>
            <a:r>
              <a:rPr kumimoji="1" lang="en-US" altLang="zh-CN" dirty="0"/>
              <a:t> </a:t>
            </a:r>
            <a:endParaRPr kumimoji="1" lang="zh-CN" altLang="en-US" dirty="0"/>
          </a:p>
        </p:txBody>
      </p:sp>
      <p:sp>
        <p:nvSpPr>
          <p:cNvPr id="4" name="灯片编号占位符 3">
            <a:extLst>
              <a:ext uri="{FF2B5EF4-FFF2-40B4-BE49-F238E27FC236}">
                <a16:creationId xmlns:a16="http://schemas.microsoft.com/office/drawing/2014/main" id="{6EB85B38-898C-D2AD-E750-26DE364464A1}"/>
              </a:ext>
            </a:extLst>
          </p:cNvPr>
          <p:cNvSpPr>
            <a:spLocks noGrp="1"/>
          </p:cNvSpPr>
          <p:nvPr>
            <p:ph type="sldNum" sz="quarter" idx="12"/>
          </p:nvPr>
        </p:nvSpPr>
        <p:spPr/>
        <p:txBody>
          <a:bodyPr/>
          <a:lstStyle/>
          <a:p>
            <a:fld id="{ADE361C3-C043-4A6E-BDCE-8DA1E7D90A3B}" type="slidenum">
              <a:rPr lang="zh-CN" altLang="en-US" smtClean="0"/>
              <a:pPr/>
              <a:t>100</a:t>
            </a:fld>
            <a:endParaRPr lang="zh-CN" altLang="en-US"/>
          </a:p>
        </p:txBody>
      </p:sp>
      <p:sp>
        <p:nvSpPr>
          <p:cNvPr id="5" name="Rounded Rectangle 95">
            <a:extLst>
              <a:ext uri="{FF2B5EF4-FFF2-40B4-BE49-F238E27FC236}">
                <a16:creationId xmlns:a16="http://schemas.microsoft.com/office/drawing/2014/main" id="{C685356B-3C5D-DEF2-C3F6-2AA4852F35EB}"/>
              </a:ext>
            </a:extLst>
          </p:cNvPr>
          <p:cNvSpPr/>
          <p:nvPr/>
        </p:nvSpPr>
        <p:spPr>
          <a:xfrm>
            <a:off x="2525041" y="2519016"/>
            <a:ext cx="2068049" cy="1396228"/>
          </a:xfrm>
          <a:prstGeom prst="roundRect">
            <a:avLst/>
          </a:prstGeom>
          <a:solidFill>
            <a:srgbClr val="9BBB59">
              <a:lumMod val="60000"/>
              <a:lumOff val="40000"/>
            </a:srgbClr>
          </a:solidFill>
          <a:ln w="25400" cap="flat" cmpd="sng" algn="ctr">
            <a:solidFill>
              <a:srgbClr val="9BBB59">
                <a:shade val="50000"/>
              </a:srgbClr>
            </a:solidFill>
            <a:prstDash val="solid"/>
          </a:ln>
          <a:effectLst/>
        </p:spPr>
        <p:txBody>
          <a:bodyPr rtlCol="0" anchor="ctr"/>
          <a:lstStyle/>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r>
              <a:rPr lang="en-US" sz="1500" b="1">
                <a:solidFill>
                  <a:srgbClr val="FFFFFF"/>
                </a:solidFill>
              </a:rPr>
              <a:t>GPU 2</a:t>
            </a:r>
            <a:endParaRPr lang="en-US" sz="1500" b="1" kern="0">
              <a:solidFill>
                <a:srgbClr val="FFFFFF"/>
              </a:solidFill>
              <a:latin typeface="Arial"/>
            </a:endParaRPr>
          </a:p>
        </p:txBody>
      </p:sp>
      <p:sp>
        <p:nvSpPr>
          <p:cNvPr id="6" name="Rounded Rectangle 96">
            <a:extLst>
              <a:ext uri="{FF2B5EF4-FFF2-40B4-BE49-F238E27FC236}">
                <a16:creationId xmlns:a16="http://schemas.microsoft.com/office/drawing/2014/main" id="{2216967C-885B-13F5-3586-C151D34CA01F}"/>
              </a:ext>
            </a:extLst>
          </p:cNvPr>
          <p:cNvSpPr/>
          <p:nvPr/>
        </p:nvSpPr>
        <p:spPr>
          <a:xfrm>
            <a:off x="4727482" y="2531130"/>
            <a:ext cx="2068049" cy="1396228"/>
          </a:xfrm>
          <a:prstGeom prst="roundRect">
            <a:avLst/>
          </a:prstGeom>
          <a:solidFill>
            <a:srgbClr val="9BBB59">
              <a:lumMod val="60000"/>
              <a:lumOff val="40000"/>
            </a:srgbClr>
          </a:solidFill>
          <a:ln w="25400" cap="flat" cmpd="sng" algn="ctr">
            <a:solidFill>
              <a:srgbClr val="9BBB59">
                <a:shade val="50000"/>
              </a:srgbClr>
            </a:solidFill>
            <a:prstDash val="solid"/>
          </a:ln>
          <a:effectLst/>
        </p:spPr>
        <p:txBody>
          <a:bodyPr rtlCol="0" anchor="ctr"/>
          <a:lstStyle/>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r>
              <a:rPr lang="en-US" sz="1500" b="1">
                <a:solidFill>
                  <a:srgbClr val="FFFFFF"/>
                </a:solidFill>
              </a:rPr>
              <a:t>GPU 3</a:t>
            </a:r>
            <a:endParaRPr lang="en-US" sz="1500" b="1" kern="0">
              <a:solidFill>
                <a:srgbClr val="FFFFFF"/>
              </a:solidFill>
              <a:latin typeface="Arial"/>
            </a:endParaRPr>
          </a:p>
        </p:txBody>
      </p:sp>
      <p:sp>
        <p:nvSpPr>
          <p:cNvPr id="7" name="Rounded Rectangle 97">
            <a:extLst>
              <a:ext uri="{FF2B5EF4-FFF2-40B4-BE49-F238E27FC236}">
                <a16:creationId xmlns:a16="http://schemas.microsoft.com/office/drawing/2014/main" id="{54A5222F-4B64-7258-A9F6-096D91ACD660}"/>
              </a:ext>
            </a:extLst>
          </p:cNvPr>
          <p:cNvSpPr/>
          <p:nvPr/>
        </p:nvSpPr>
        <p:spPr>
          <a:xfrm>
            <a:off x="6902434" y="2531130"/>
            <a:ext cx="2068049" cy="1396228"/>
          </a:xfrm>
          <a:prstGeom prst="roundRect">
            <a:avLst/>
          </a:prstGeom>
          <a:solidFill>
            <a:srgbClr val="9BBB59">
              <a:lumMod val="60000"/>
              <a:lumOff val="40000"/>
            </a:srgbClr>
          </a:solidFill>
          <a:ln w="25400" cap="flat" cmpd="sng" algn="ctr">
            <a:solidFill>
              <a:srgbClr val="9BBB59">
                <a:shade val="50000"/>
              </a:srgbClr>
            </a:solidFill>
            <a:prstDash val="solid"/>
          </a:ln>
          <a:effectLst/>
        </p:spPr>
        <p:txBody>
          <a:bodyPr rtlCol="0" anchor="ctr"/>
          <a:lstStyle/>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r>
              <a:rPr lang="en-US" sz="1500" b="1">
                <a:solidFill>
                  <a:srgbClr val="FFFFFF"/>
                </a:solidFill>
              </a:rPr>
              <a:t>GPU 4</a:t>
            </a:r>
            <a:endParaRPr lang="en-US" sz="1500" b="1" kern="0">
              <a:solidFill>
                <a:srgbClr val="FFFFFF"/>
              </a:solidFill>
              <a:latin typeface="Arial"/>
            </a:endParaRPr>
          </a:p>
        </p:txBody>
      </p:sp>
      <p:cxnSp>
        <p:nvCxnSpPr>
          <p:cNvPr id="8" name="Straight Arrow Connector 81">
            <a:extLst>
              <a:ext uri="{FF2B5EF4-FFF2-40B4-BE49-F238E27FC236}">
                <a16:creationId xmlns:a16="http://schemas.microsoft.com/office/drawing/2014/main" id="{1440814B-4F42-9130-2BED-E87FB14CBC04}"/>
              </a:ext>
            </a:extLst>
          </p:cNvPr>
          <p:cNvCxnSpPr>
            <a:cxnSpLocks/>
            <a:stCxn id="14" idx="2"/>
            <a:endCxn id="15" idx="0"/>
          </p:cNvCxnSpPr>
          <p:nvPr/>
        </p:nvCxnSpPr>
        <p:spPr>
          <a:xfrm flipH="1">
            <a:off x="1412082" y="2103688"/>
            <a:ext cx="3531877" cy="397883"/>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9" name="Straight Arrow Connector 82">
            <a:extLst>
              <a:ext uri="{FF2B5EF4-FFF2-40B4-BE49-F238E27FC236}">
                <a16:creationId xmlns:a16="http://schemas.microsoft.com/office/drawing/2014/main" id="{46FF4243-69E3-7C25-9FFE-99619EF885B2}"/>
              </a:ext>
            </a:extLst>
          </p:cNvPr>
          <p:cNvCxnSpPr>
            <a:cxnSpLocks/>
            <a:stCxn id="14" idx="2"/>
            <a:endCxn id="5" idx="0"/>
          </p:cNvCxnSpPr>
          <p:nvPr/>
        </p:nvCxnSpPr>
        <p:spPr>
          <a:xfrm flipH="1">
            <a:off x="3559066" y="2103688"/>
            <a:ext cx="1384893" cy="415328"/>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10" name="Straight Arrow Connector 83">
            <a:extLst>
              <a:ext uri="{FF2B5EF4-FFF2-40B4-BE49-F238E27FC236}">
                <a16:creationId xmlns:a16="http://schemas.microsoft.com/office/drawing/2014/main" id="{40805E12-D358-1CBF-36C4-EFDA5C7CB356}"/>
              </a:ext>
            </a:extLst>
          </p:cNvPr>
          <p:cNvCxnSpPr>
            <a:cxnSpLocks/>
            <a:stCxn id="14" idx="2"/>
            <a:endCxn id="6" idx="0"/>
          </p:cNvCxnSpPr>
          <p:nvPr/>
        </p:nvCxnSpPr>
        <p:spPr>
          <a:xfrm>
            <a:off x="4943959" y="2103688"/>
            <a:ext cx="817548" cy="427442"/>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11" name="Straight Arrow Connector 84">
            <a:extLst>
              <a:ext uri="{FF2B5EF4-FFF2-40B4-BE49-F238E27FC236}">
                <a16:creationId xmlns:a16="http://schemas.microsoft.com/office/drawing/2014/main" id="{51565BC6-85B1-0F2E-8DBE-A755BD56FAAF}"/>
              </a:ext>
            </a:extLst>
          </p:cNvPr>
          <p:cNvCxnSpPr>
            <a:cxnSpLocks/>
            <a:stCxn id="14" idx="2"/>
            <a:endCxn id="7" idx="0"/>
          </p:cNvCxnSpPr>
          <p:nvPr/>
        </p:nvCxnSpPr>
        <p:spPr>
          <a:xfrm>
            <a:off x="4943959" y="2103688"/>
            <a:ext cx="2992499" cy="427442"/>
          </a:xfrm>
          <a:prstGeom prst="straightConnector1">
            <a:avLst/>
          </a:prstGeom>
          <a:noFill/>
          <a:ln w="38100" cap="flat" cmpd="sng" algn="ctr">
            <a:solidFill>
              <a:srgbClr val="4F81BD">
                <a:shade val="95000"/>
                <a:satMod val="105000"/>
              </a:srgbClr>
            </a:solidFill>
            <a:prstDash val="solid"/>
            <a:tailEnd type="triangle"/>
          </a:ln>
          <a:effectLst/>
        </p:spPr>
      </p:cxnSp>
      <p:grpSp>
        <p:nvGrpSpPr>
          <p:cNvPr id="12" name="Group 5">
            <a:extLst>
              <a:ext uri="{FF2B5EF4-FFF2-40B4-BE49-F238E27FC236}">
                <a16:creationId xmlns:a16="http://schemas.microsoft.com/office/drawing/2014/main" id="{B2AE6F11-5BAB-8401-1EAD-30F86D72A261}"/>
              </a:ext>
            </a:extLst>
          </p:cNvPr>
          <p:cNvGrpSpPr/>
          <p:nvPr/>
        </p:nvGrpSpPr>
        <p:grpSpPr>
          <a:xfrm>
            <a:off x="2893981" y="1025244"/>
            <a:ext cx="3356039" cy="1078444"/>
            <a:chOff x="515707" y="5420075"/>
            <a:chExt cx="4474719" cy="1437925"/>
          </a:xfrm>
        </p:grpSpPr>
        <p:pic>
          <p:nvPicPr>
            <p:cNvPr id="13" name="Picture 44">
              <a:extLst>
                <a:ext uri="{FF2B5EF4-FFF2-40B4-BE49-F238E27FC236}">
                  <a16:creationId xmlns:a16="http://schemas.microsoft.com/office/drawing/2014/main" id="{FF31095C-8223-E045-8AF1-F9D8031AF343}"/>
                </a:ext>
              </a:extLst>
            </p:cNvPr>
            <p:cNvPicPr>
              <a:picLocks noChangeAspect="1"/>
            </p:cNvPicPr>
            <p:nvPr/>
          </p:nvPicPr>
          <p:blipFill>
            <a:blip r:embed="rId2"/>
            <a:stretch>
              <a:fillRect/>
            </a:stretch>
          </p:blipFill>
          <p:spPr>
            <a:xfrm>
              <a:off x="515707" y="5572060"/>
              <a:ext cx="4474719" cy="1160113"/>
            </a:xfrm>
            <a:prstGeom prst="rect">
              <a:avLst/>
            </a:prstGeom>
          </p:spPr>
        </p:pic>
        <p:sp>
          <p:nvSpPr>
            <p:cNvPr id="14" name="Rectangle 45">
              <a:extLst>
                <a:ext uri="{FF2B5EF4-FFF2-40B4-BE49-F238E27FC236}">
                  <a16:creationId xmlns:a16="http://schemas.microsoft.com/office/drawing/2014/main" id="{7943C3FE-CC30-6B9D-73C9-645E48629E5C}"/>
                </a:ext>
              </a:extLst>
            </p:cNvPr>
            <p:cNvSpPr/>
            <p:nvPr/>
          </p:nvSpPr>
          <p:spPr>
            <a:xfrm>
              <a:off x="2861554" y="5420075"/>
              <a:ext cx="774916" cy="143792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grpSp>
      <p:sp>
        <p:nvSpPr>
          <p:cNvPr id="15" name="Rounded Rectangle 85">
            <a:extLst>
              <a:ext uri="{FF2B5EF4-FFF2-40B4-BE49-F238E27FC236}">
                <a16:creationId xmlns:a16="http://schemas.microsoft.com/office/drawing/2014/main" id="{18A7F813-1E93-90A0-E7B0-926DA440A328}"/>
              </a:ext>
            </a:extLst>
          </p:cNvPr>
          <p:cNvSpPr/>
          <p:nvPr/>
        </p:nvSpPr>
        <p:spPr>
          <a:xfrm>
            <a:off x="430012" y="2501571"/>
            <a:ext cx="1964141" cy="1396228"/>
          </a:xfrm>
          <a:prstGeom prst="roundRect">
            <a:avLst/>
          </a:prstGeom>
          <a:solidFill>
            <a:srgbClr val="9BBB59">
              <a:lumMod val="60000"/>
              <a:lumOff val="40000"/>
            </a:srgbClr>
          </a:solidFill>
          <a:ln w="25400" cap="flat" cmpd="sng" algn="ctr">
            <a:solidFill>
              <a:srgbClr val="9BBB59">
                <a:shade val="50000"/>
              </a:srgbClr>
            </a:solidFill>
            <a:prstDash val="solid"/>
          </a:ln>
          <a:effectLst/>
        </p:spPr>
        <p:txBody>
          <a:bodyPr rtlCol="0" anchor="ctr"/>
          <a:lstStyle/>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endParaRPr lang="en-US" sz="1500" b="1">
              <a:solidFill>
                <a:srgbClr val="FFFFFF"/>
              </a:solidFill>
            </a:endParaRPr>
          </a:p>
          <a:p>
            <a:pPr algn="ctr" defTabSz="685800">
              <a:defRPr/>
            </a:pPr>
            <a:r>
              <a:rPr lang="en-US" sz="1500" b="1">
                <a:solidFill>
                  <a:srgbClr val="FFFFFF"/>
                </a:solidFill>
              </a:rPr>
              <a:t>GPU 1</a:t>
            </a:r>
            <a:endParaRPr lang="en-US" sz="1500" b="1" kern="0">
              <a:solidFill>
                <a:srgbClr val="FFFFFF"/>
              </a:solidFill>
              <a:latin typeface="Arial"/>
            </a:endParaRPr>
          </a:p>
        </p:txBody>
      </p:sp>
      <p:pic>
        <p:nvPicPr>
          <p:cNvPr id="16" name="Picture 24">
            <a:extLst>
              <a:ext uri="{FF2B5EF4-FFF2-40B4-BE49-F238E27FC236}">
                <a16:creationId xmlns:a16="http://schemas.microsoft.com/office/drawing/2014/main" id="{80E5D11B-95BB-2D17-6CA1-A86C77C6E8E1}"/>
              </a:ext>
            </a:extLst>
          </p:cNvPr>
          <p:cNvPicPr>
            <a:picLocks noChangeAspect="1"/>
          </p:cNvPicPr>
          <p:nvPr/>
        </p:nvPicPr>
        <p:blipFill>
          <a:blip r:embed="rId3"/>
          <a:stretch>
            <a:fillRect/>
          </a:stretch>
        </p:blipFill>
        <p:spPr>
          <a:xfrm>
            <a:off x="672255" y="2681330"/>
            <a:ext cx="1479654" cy="830418"/>
          </a:xfrm>
          <a:prstGeom prst="rect">
            <a:avLst/>
          </a:prstGeom>
        </p:spPr>
      </p:pic>
      <p:pic>
        <p:nvPicPr>
          <p:cNvPr id="17" name="Picture 25">
            <a:extLst>
              <a:ext uri="{FF2B5EF4-FFF2-40B4-BE49-F238E27FC236}">
                <a16:creationId xmlns:a16="http://schemas.microsoft.com/office/drawing/2014/main" id="{AB68C8D6-7EEE-2876-DE50-2E265B46FF57}"/>
              </a:ext>
            </a:extLst>
          </p:cNvPr>
          <p:cNvPicPr>
            <a:picLocks noChangeAspect="1"/>
          </p:cNvPicPr>
          <p:nvPr/>
        </p:nvPicPr>
        <p:blipFill>
          <a:blip r:embed="rId4"/>
          <a:stretch>
            <a:fillRect/>
          </a:stretch>
        </p:blipFill>
        <p:spPr>
          <a:xfrm>
            <a:off x="2709774" y="2647358"/>
            <a:ext cx="1698582" cy="898361"/>
          </a:xfrm>
          <a:prstGeom prst="rect">
            <a:avLst/>
          </a:prstGeom>
        </p:spPr>
      </p:pic>
      <p:pic>
        <p:nvPicPr>
          <p:cNvPr id="18" name="Picture 26">
            <a:extLst>
              <a:ext uri="{FF2B5EF4-FFF2-40B4-BE49-F238E27FC236}">
                <a16:creationId xmlns:a16="http://schemas.microsoft.com/office/drawing/2014/main" id="{108FACAD-D630-1742-EB34-162FC977D3E8}"/>
              </a:ext>
            </a:extLst>
          </p:cNvPr>
          <p:cNvPicPr>
            <a:picLocks noChangeAspect="1"/>
          </p:cNvPicPr>
          <p:nvPr/>
        </p:nvPicPr>
        <p:blipFill>
          <a:blip r:embed="rId5"/>
          <a:stretch>
            <a:fillRect/>
          </a:stretch>
        </p:blipFill>
        <p:spPr>
          <a:xfrm>
            <a:off x="4857256" y="2646196"/>
            <a:ext cx="1804272" cy="898361"/>
          </a:xfrm>
          <a:prstGeom prst="rect">
            <a:avLst/>
          </a:prstGeom>
        </p:spPr>
      </p:pic>
      <p:pic>
        <p:nvPicPr>
          <p:cNvPr id="19" name="Picture 27">
            <a:extLst>
              <a:ext uri="{FF2B5EF4-FFF2-40B4-BE49-F238E27FC236}">
                <a16:creationId xmlns:a16="http://schemas.microsoft.com/office/drawing/2014/main" id="{B16EAFEA-1EF7-DDC2-7F69-1A7D0598BC44}"/>
              </a:ext>
            </a:extLst>
          </p:cNvPr>
          <p:cNvPicPr>
            <a:picLocks noChangeAspect="1"/>
          </p:cNvPicPr>
          <p:nvPr/>
        </p:nvPicPr>
        <p:blipFill>
          <a:blip r:embed="rId6"/>
          <a:stretch>
            <a:fillRect/>
          </a:stretch>
        </p:blipFill>
        <p:spPr>
          <a:xfrm>
            <a:off x="7019223" y="2683942"/>
            <a:ext cx="1834469" cy="860615"/>
          </a:xfrm>
          <a:prstGeom prst="rect">
            <a:avLst/>
          </a:prstGeom>
        </p:spPr>
      </p:pic>
      <p:pic>
        <p:nvPicPr>
          <p:cNvPr id="20" name="Picture 37">
            <a:extLst>
              <a:ext uri="{FF2B5EF4-FFF2-40B4-BE49-F238E27FC236}">
                <a16:creationId xmlns:a16="http://schemas.microsoft.com/office/drawing/2014/main" id="{28A333EF-C87F-DB93-91F5-2B4A1E167ABF}"/>
              </a:ext>
            </a:extLst>
          </p:cNvPr>
          <p:cNvPicPr>
            <a:picLocks noChangeAspect="1"/>
          </p:cNvPicPr>
          <p:nvPr/>
        </p:nvPicPr>
        <p:blipFill>
          <a:blip r:embed="rId7"/>
          <a:stretch>
            <a:fillRect/>
          </a:stretch>
        </p:blipFill>
        <p:spPr>
          <a:xfrm>
            <a:off x="2649277" y="4354800"/>
            <a:ext cx="4048125" cy="1000125"/>
          </a:xfrm>
          <a:prstGeom prst="rect">
            <a:avLst/>
          </a:prstGeom>
        </p:spPr>
      </p:pic>
      <p:sp>
        <p:nvSpPr>
          <p:cNvPr id="21" name="Rounded Rectangle 98">
            <a:extLst>
              <a:ext uri="{FF2B5EF4-FFF2-40B4-BE49-F238E27FC236}">
                <a16:creationId xmlns:a16="http://schemas.microsoft.com/office/drawing/2014/main" id="{44BAD15C-ED61-6430-65C1-0C801F75A5FC}"/>
              </a:ext>
            </a:extLst>
          </p:cNvPr>
          <p:cNvSpPr/>
          <p:nvPr/>
        </p:nvSpPr>
        <p:spPr>
          <a:xfrm>
            <a:off x="430012" y="4055700"/>
            <a:ext cx="8531388" cy="239982"/>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algn="ctr" defTabSz="685800">
              <a:defRPr/>
            </a:pPr>
            <a:r>
              <a:rPr lang="en-US" sz="1350" b="1" kern="0">
                <a:solidFill>
                  <a:srgbClr val="FFFFFF"/>
                </a:solidFill>
                <a:latin typeface="Arial"/>
              </a:rPr>
              <a:t>ALLREDUCE</a:t>
            </a:r>
          </a:p>
        </p:txBody>
      </p:sp>
      <p:sp>
        <p:nvSpPr>
          <p:cNvPr id="22" name="Rounded Rectangle 99">
            <a:extLst>
              <a:ext uri="{FF2B5EF4-FFF2-40B4-BE49-F238E27FC236}">
                <a16:creationId xmlns:a16="http://schemas.microsoft.com/office/drawing/2014/main" id="{1EC1B935-A3C0-6354-CA84-6AD111821F9A}"/>
              </a:ext>
            </a:extLst>
          </p:cNvPr>
          <p:cNvSpPr/>
          <p:nvPr/>
        </p:nvSpPr>
        <p:spPr>
          <a:xfrm>
            <a:off x="4134862" y="4398074"/>
            <a:ext cx="2660669" cy="91357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a:defRPr/>
            </a:pPr>
            <a:endParaRPr lang="en-US" sz="1350" b="1" kern="0">
              <a:solidFill>
                <a:srgbClr val="FFFFFF"/>
              </a:solidFill>
              <a:latin typeface="Arial"/>
            </a:endParaRPr>
          </a:p>
        </p:txBody>
      </p:sp>
    </p:spTree>
    <p:extLst>
      <p:ext uri="{BB962C8B-B14F-4D97-AF65-F5344CB8AC3E}">
        <p14:creationId xmlns:p14="http://schemas.microsoft.com/office/powerpoint/2010/main" val="36171867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D42FF1-F493-947D-63F9-596D389B7773}"/>
              </a:ext>
            </a:extLst>
          </p:cNvPr>
          <p:cNvSpPr>
            <a:spLocks noGrp="1"/>
          </p:cNvSpPr>
          <p:nvPr>
            <p:ph type="title"/>
          </p:nvPr>
        </p:nvSpPr>
        <p:spPr/>
        <p:txBody>
          <a:bodyPr/>
          <a:lstStyle/>
          <a:p>
            <a:r>
              <a:rPr kumimoji="1" lang="en-US" altLang="zh-CN" err="1"/>
              <a:t>Allreduce</a:t>
            </a:r>
            <a:r>
              <a:rPr kumimoji="1" lang="en-US" altLang="zh-CN"/>
              <a:t>: put it all together</a:t>
            </a:r>
            <a:endParaRPr kumimoji="1" lang="zh-CN" altLang="en-US"/>
          </a:p>
        </p:txBody>
      </p:sp>
      <p:sp>
        <p:nvSpPr>
          <p:cNvPr id="3" name="内容占位符 2">
            <a:extLst>
              <a:ext uri="{FF2B5EF4-FFF2-40B4-BE49-F238E27FC236}">
                <a16:creationId xmlns:a16="http://schemas.microsoft.com/office/drawing/2014/main" id="{8156AB31-EA30-135A-E541-3CE37309332C}"/>
              </a:ext>
            </a:extLst>
          </p:cNvPr>
          <p:cNvSpPr>
            <a:spLocks noGrp="1"/>
          </p:cNvSpPr>
          <p:nvPr>
            <p:ph idx="1"/>
          </p:nvPr>
        </p:nvSpPr>
        <p:spPr/>
        <p:txBody>
          <a:bodyPr/>
          <a:lstStyle/>
          <a:p>
            <a:r>
              <a:rPr kumimoji="1" lang="en-US" altLang="zh-CN" dirty="0"/>
              <a:t>Trade-off between rounds vs. fan-in performance</a:t>
            </a:r>
          </a:p>
          <a:p>
            <a:pPr lvl="1"/>
            <a:r>
              <a:rPr kumimoji="1" lang="en-US" altLang="zh-CN" dirty="0"/>
              <a:t>P: # processors/machines/GPUs participated in the computation  </a:t>
            </a:r>
          </a:p>
          <a:p>
            <a:pPr lvl="1"/>
            <a:r>
              <a:rPr kumimoji="1" lang="en-US" altLang="zh-CN" dirty="0"/>
              <a:t>N: the size of the data to be reduced </a:t>
            </a:r>
          </a:p>
        </p:txBody>
      </p:sp>
      <p:sp>
        <p:nvSpPr>
          <p:cNvPr id="4" name="灯片编号占位符 3">
            <a:extLst>
              <a:ext uri="{FF2B5EF4-FFF2-40B4-BE49-F238E27FC236}">
                <a16:creationId xmlns:a16="http://schemas.microsoft.com/office/drawing/2014/main" id="{E6E0F4BD-54A4-2094-8891-60780C7448FA}"/>
              </a:ext>
            </a:extLst>
          </p:cNvPr>
          <p:cNvSpPr>
            <a:spLocks noGrp="1"/>
          </p:cNvSpPr>
          <p:nvPr>
            <p:ph type="sldNum" sz="quarter" idx="12"/>
          </p:nvPr>
        </p:nvSpPr>
        <p:spPr/>
        <p:txBody>
          <a:bodyPr/>
          <a:lstStyle/>
          <a:p>
            <a:fld id="{ADE361C3-C043-4A6E-BDCE-8DA1E7D90A3B}" type="slidenum">
              <a:rPr lang="zh-CN" altLang="en-US" smtClean="0"/>
              <a:pPr/>
              <a:t>101</a:t>
            </a:fld>
            <a:endParaRPr lang="zh-CN" altLang="en-US"/>
          </a:p>
        </p:txBody>
      </p:sp>
      <p:graphicFrame>
        <p:nvGraphicFramePr>
          <p:cNvPr id="5" name="表格 5">
            <a:extLst>
              <a:ext uri="{FF2B5EF4-FFF2-40B4-BE49-F238E27FC236}">
                <a16:creationId xmlns:a16="http://schemas.microsoft.com/office/drawing/2014/main" id="{855CAD8B-CAF0-96D4-42A8-CD82301DFF6C}"/>
              </a:ext>
            </a:extLst>
          </p:cNvPr>
          <p:cNvGraphicFramePr>
            <a:graphicFrameLocks noGrp="1"/>
          </p:cNvGraphicFramePr>
          <p:nvPr/>
        </p:nvGraphicFramePr>
        <p:xfrm>
          <a:off x="243424" y="2641476"/>
          <a:ext cx="8657152" cy="2450052"/>
        </p:xfrm>
        <a:graphic>
          <a:graphicData uri="http://schemas.openxmlformats.org/drawingml/2006/table">
            <a:tbl>
              <a:tblPr firstRow="1" bandRow="1">
                <a:effectLst>
                  <a:outerShdw blurRad="190500" dist="101600" dir="5400000" sx="101000" sy="101000" algn="ctr" rotWithShape="0">
                    <a:srgbClr val="000000">
                      <a:alpha val="80000"/>
                    </a:srgbClr>
                  </a:outerShdw>
                </a:effectLst>
                <a:tableStyleId>{2D5ABB26-0587-4C30-8999-92F81FD0307C}</a:tableStyleId>
              </a:tblPr>
              <a:tblGrid>
                <a:gridCol w="3246210">
                  <a:extLst>
                    <a:ext uri="{9D8B030D-6E8A-4147-A177-3AD203B41FA5}">
                      <a16:colId xmlns:a16="http://schemas.microsoft.com/office/drawing/2014/main" val="3787013270"/>
                    </a:ext>
                  </a:extLst>
                </a:gridCol>
                <a:gridCol w="1043779">
                  <a:extLst>
                    <a:ext uri="{9D8B030D-6E8A-4147-A177-3AD203B41FA5}">
                      <a16:colId xmlns:a16="http://schemas.microsoft.com/office/drawing/2014/main" val="1915222947"/>
                    </a:ext>
                  </a:extLst>
                </a:gridCol>
                <a:gridCol w="2222057">
                  <a:extLst>
                    <a:ext uri="{9D8B030D-6E8A-4147-A177-3AD203B41FA5}">
                      <a16:colId xmlns:a16="http://schemas.microsoft.com/office/drawing/2014/main" val="3683160664"/>
                    </a:ext>
                  </a:extLst>
                </a:gridCol>
                <a:gridCol w="2145106">
                  <a:extLst>
                    <a:ext uri="{9D8B030D-6E8A-4147-A177-3AD203B41FA5}">
                      <a16:colId xmlns:a16="http://schemas.microsoft.com/office/drawing/2014/main" val="3344955544"/>
                    </a:ext>
                  </a:extLst>
                </a:gridCol>
              </a:tblGrid>
              <a:tr h="384920">
                <a:tc>
                  <a:txBody>
                    <a:bodyPr/>
                    <a:lstStyle/>
                    <a:p>
                      <a:pPr algn="ctr"/>
                      <a:r>
                        <a:rPr lang="zh-CN" altLang="en-US" sz="1800" b="1">
                          <a:solidFill>
                            <a:schemeClr val="bg1"/>
                          </a:solidFill>
                          <a:effectLst/>
                          <a:latin typeface="+mn-lt"/>
                          <a:ea typeface="Microsoft YaHei" panose="020B0503020204020204" pitchFamily="34" charset="-122"/>
                          <a:cs typeface="Helvetica Neue" panose="02000503000000020004" pitchFamily="2" charset="0"/>
                        </a:rPr>
                        <a:t>                                                                       </a:t>
                      </a:r>
                      <a:endParaRPr lang="en" sz="1800">
                        <a:solidFill>
                          <a:schemeClr val="bg1"/>
                        </a:solidFill>
                        <a:effectLst/>
                        <a:latin typeface="+mn-lt"/>
                        <a:ea typeface="Helvetica Neue" panose="02000503000000020004" pitchFamily="2" charset="0"/>
                        <a:cs typeface="Helvetica Neue" panose="02000503000000020004" pitchFamily="2" charset="0"/>
                      </a:endParaRPr>
                    </a:p>
                  </a:txBody>
                  <a:tcPr anchor="ctr">
                    <a:solidFill>
                      <a:schemeClr val="tx1"/>
                    </a:solidFill>
                  </a:tcPr>
                </a:tc>
                <a:tc>
                  <a:txBody>
                    <a:bodyPr/>
                    <a:lstStyle/>
                    <a:p>
                      <a:pPr algn="ctr"/>
                      <a:r>
                        <a:rPr lang="en" sz="1800" b="1">
                          <a:solidFill>
                            <a:schemeClr val="bg1"/>
                          </a:solidFill>
                          <a:effectLst/>
                          <a:latin typeface="+mn-lt"/>
                          <a:ea typeface="Helvetica Neue" panose="02000503000000020004" pitchFamily="2" charset="0"/>
                          <a:cs typeface="Helvetica Neue" panose="02000503000000020004" pitchFamily="2" charset="0"/>
                        </a:rPr>
                        <a:t>Round</a:t>
                      </a:r>
                    </a:p>
                  </a:txBody>
                  <a:tcPr anchor="ctr">
                    <a:solidFill>
                      <a:schemeClr val="tx1"/>
                    </a:solidFill>
                  </a:tcPr>
                </a:tc>
                <a:tc>
                  <a:txBody>
                    <a:bodyPr/>
                    <a:lstStyle/>
                    <a:p>
                      <a:pPr algn="ctr"/>
                      <a:r>
                        <a:rPr lang="en" sz="1800" b="1">
                          <a:solidFill>
                            <a:schemeClr val="bg1"/>
                          </a:solidFill>
                          <a:effectLst/>
                          <a:latin typeface="+mn-lt"/>
                          <a:ea typeface="Helvetica Neue" panose="02000503000000020004" pitchFamily="2" charset="0"/>
                          <a:cs typeface="Helvetica Neue" panose="02000503000000020004" pitchFamily="2" charset="0"/>
                        </a:rPr>
                        <a:t>Peak node bandwidth</a:t>
                      </a:r>
                    </a:p>
                  </a:txBody>
                  <a:tcPr anchor="ctr">
                    <a:solidFill>
                      <a:schemeClr val="tx1"/>
                    </a:solidFill>
                  </a:tcPr>
                </a:tc>
                <a:tc>
                  <a:txBody>
                    <a:bodyPr/>
                    <a:lstStyle/>
                    <a:p>
                      <a:pPr algn="ctr"/>
                      <a:r>
                        <a:rPr lang="en" sz="1800" b="1" dirty="0">
                          <a:solidFill>
                            <a:schemeClr val="bg1"/>
                          </a:solidFill>
                          <a:effectLst/>
                          <a:latin typeface="+mn-lt"/>
                          <a:ea typeface="Helvetica Neue" panose="02000503000000020004" pitchFamily="2" charset="0"/>
                          <a:cs typeface="Helvetica Neue" panose="02000503000000020004" pitchFamily="2" charset="0"/>
                        </a:rPr>
                        <a:t>Per-node</a:t>
                      </a:r>
                    </a:p>
                    <a:p>
                      <a:pPr algn="ctr"/>
                      <a:r>
                        <a:rPr lang="en" sz="1800" b="1" dirty="0">
                          <a:solidFill>
                            <a:schemeClr val="bg1"/>
                          </a:solidFill>
                          <a:effectLst/>
                          <a:latin typeface="+mn-lt"/>
                          <a:ea typeface="Helvetica Neue" panose="02000503000000020004" pitchFamily="2" charset="0"/>
                          <a:cs typeface="Helvetica Neue" panose="02000503000000020004" pitchFamily="2" charset="0"/>
                        </a:rPr>
                        <a:t> fan-in</a:t>
                      </a:r>
                    </a:p>
                  </a:txBody>
                  <a:tcPr anchor="ctr">
                    <a:solidFill>
                      <a:schemeClr val="tx1"/>
                    </a:solidFill>
                  </a:tcPr>
                </a:tc>
                <a:extLst>
                  <a:ext uri="{0D108BD9-81ED-4DB2-BD59-A6C34878D82A}">
                    <a16:rowId xmlns:a16="http://schemas.microsoft.com/office/drawing/2014/main" val="2278074788"/>
                  </a:ext>
                </a:extLst>
              </a:tr>
              <a:tr h="410864">
                <a:tc>
                  <a:txBody>
                    <a:bodyPr/>
                    <a:lstStyle/>
                    <a:p>
                      <a:pPr algn="ctr"/>
                      <a:r>
                        <a:rPr lang="en" sz="1800" b="0">
                          <a:effectLst/>
                          <a:latin typeface="+mn-lt"/>
                          <a:ea typeface="Helvetica Neue" panose="02000503000000020004" pitchFamily="2" charset="0"/>
                          <a:cs typeface="Helvetica Neue" panose="02000503000000020004" pitchFamily="2" charset="0"/>
                        </a:rPr>
                        <a:t>Parameter server (PS)</a:t>
                      </a:r>
                    </a:p>
                  </a:txBody>
                  <a:tcPr marL="0" marR="0" marT="0" marB="0" anchor="ctr">
                    <a:solidFill>
                      <a:schemeClr val="bg1">
                        <a:lumMod val="95000"/>
                      </a:schemeClr>
                    </a:solidFill>
                  </a:tcPr>
                </a:tc>
                <a:tc>
                  <a:txBody>
                    <a:bodyPr/>
                    <a:lstStyle/>
                    <a:p>
                      <a:pPr algn="ctr"/>
                      <a:r>
                        <a:rPr lang="en" sz="1800" dirty="0">
                          <a:effectLst/>
                          <a:latin typeface="+mn-lt"/>
                          <a:ea typeface="Helvetica Neue" panose="02000503000000020004" pitchFamily="2" charset="0"/>
                          <a:cs typeface="Helvetica Neue" panose="02000503000000020004" pitchFamily="2" charset="0"/>
                        </a:rPr>
                        <a:t>O(1)</a:t>
                      </a:r>
                    </a:p>
                  </a:txBody>
                  <a:tcPr marL="0" marR="0" marT="0" marB="0" anchor="ctr">
                    <a:solidFill>
                      <a:schemeClr val="bg1"/>
                    </a:solidFill>
                  </a:tcPr>
                </a:tc>
                <a:tc>
                  <a:txBody>
                    <a:bodyPr/>
                    <a:lstStyle/>
                    <a:p>
                      <a:pPr algn="ctr"/>
                      <a:r>
                        <a:rPr lang="en" sz="1800">
                          <a:effectLst/>
                          <a:latin typeface="+mn-lt"/>
                          <a:ea typeface="Helvetica Neue" panose="02000503000000020004" pitchFamily="2" charset="0"/>
                          <a:cs typeface="Helvetica Neue" panose="02000503000000020004" pitchFamily="2" charset="0"/>
                        </a:rPr>
                        <a:t>O(N * P)</a:t>
                      </a:r>
                    </a:p>
                  </a:txBody>
                  <a:tcPr marL="0" marR="0" marT="0" marB="0" anchor="ctr">
                    <a:solidFill>
                      <a:schemeClr val="bg1"/>
                    </a:solidFill>
                  </a:tcPr>
                </a:tc>
                <a:tc>
                  <a:txBody>
                    <a:bodyPr/>
                    <a:lstStyle/>
                    <a:p>
                      <a:pPr algn="ctr"/>
                      <a:r>
                        <a:rPr lang="en-US" altLang="zh-CN" sz="1800" b="0" dirty="0">
                          <a:effectLst/>
                          <a:latin typeface="+mn-lt"/>
                          <a:ea typeface="Microsoft YaHei" panose="020B0503020204020204" pitchFamily="34" charset="-122"/>
                          <a:cs typeface="Helvetica Neue" panose="02000503000000020004" pitchFamily="2" charset="0"/>
                        </a:rPr>
                        <a:t>O(P)</a:t>
                      </a:r>
                      <a:endParaRPr lang="zh-CN" altLang="en-US" sz="1800" b="0" dirty="0">
                        <a:effectLst/>
                        <a:latin typeface="+mn-lt"/>
                        <a:ea typeface="Microsoft YaHei" panose="020B0503020204020204" pitchFamily="34" charset="-122"/>
                        <a:cs typeface="Helvetica Neue" panose="02000503000000020004" pitchFamily="2" charset="0"/>
                      </a:endParaRPr>
                    </a:p>
                  </a:txBody>
                  <a:tcPr marL="0" marR="0" marT="0" marB="0" anchor="ctr">
                    <a:solidFill>
                      <a:schemeClr val="bg1"/>
                    </a:solidFill>
                  </a:tcPr>
                </a:tc>
                <a:extLst>
                  <a:ext uri="{0D108BD9-81ED-4DB2-BD59-A6C34878D82A}">
                    <a16:rowId xmlns:a16="http://schemas.microsoft.com/office/drawing/2014/main" val="1868995956"/>
                  </a:ext>
                </a:extLst>
              </a:tr>
              <a:tr h="410864">
                <a:tc>
                  <a:txBody>
                    <a:bodyPr/>
                    <a:lstStyle/>
                    <a:p>
                      <a:pPr algn="ctr"/>
                      <a:r>
                        <a:rPr kumimoji="1" lang="en-US" altLang="zh-CN" dirty="0"/>
                        <a:t>Co-located &amp; sharded PS </a:t>
                      </a:r>
                      <a:endParaRPr lang="en" sz="1800" b="0" dirty="0">
                        <a:effectLst/>
                        <a:latin typeface="+mn-lt"/>
                        <a:ea typeface="Helvetica Neue" panose="02000503000000020004" pitchFamily="2" charset="0"/>
                        <a:cs typeface="Helvetica Neue" panose="02000503000000020004" pitchFamily="2" charset="0"/>
                      </a:endParaRPr>
                    </a:p>
                  </a:txBody>
                  <a:tcPr marL="0" marR="0" marT="0" marB="0"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800" dirty="0">
                          <a:effectLst/>
                          <a:latin typeface="+mn-lt"/>
                          <a:ea typeface="Helvetica Neue" panose="02000503000000020004" pitchFamily="2" charset="0"/>
                          <a:cs typeface="Helvetica Neue" panose="02000503000000020004" pitchFamily="2" charset="0"/>
                        </a:rPr>
                        <a:t>O(1)</a:t>
                      </a:r>
                    </a:p>
                  </a:txBody>
                  <a:tcPr marL="0" marR="0" marT="0" marB="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800" dirty="0">
                          <a:effectLst/>
                          <a:latin typeface="+mn-lt"/>
                          <a:ea typeface="Helvetica Neue" panose="02000503000000020004" pitchFamily="2" charset="0"/>
                          <a:cs typeface="Helvetica Neue" panose="02000503000000020004" pitchFamily="2" charset="0"/>
                        </a:rPr>
                        <a:t>O(N)</a:t>
                      </a:r>
                    </a:p>
                  </a:txBody>
                  <a:tcPr marL="0" marR="0" marT="0" marB="0" anchor="ctr">
                    <a:solidFill>
                      <a:schemeClr val="bg1"/>
                    </a:solidFill>
                  </a:tcPr>
                </a:tc>
                <a:tc>
                  <a:txBody>
                    <a:bodyPr/>
                    <a:lstStyle/>
                    <a:p>
                      <a:pPr marL="0" marR="0" lvl="0" indent="0" algn="ctr" defTabSz="410765" rtl="0" eaLnBrk="1" fontAlgn="auto" latinLnBrk="0" hangingPunct="1">
                        <a:lnSpc>
                          <a:spcPct val="100000"/>
                        </a:lnSpc>
                        <a:spcBef>
                          <a:spcPts val="0"/>
                        </a:spcBef>
                        <a:spcAft>
                          <a:spcPts val="0"/>
                        </a:spcAft>
                        <a:buClrTx/>
                        <a:buSzTx/>
                        <a:buFontTx/>
                        <a:buNone/>
                        <a:tabLst/>
                        <a:defRPr/>
                      </a:pPr>
                      <a:r>
                        <a:rPr lang="en-US" altLang="zh-CN" sz="1800" b="0" dirty="0">
                          <a:effectLst/>
                          <a:latin typeface="+mn-lt"/>
                          <a:ea typeface="Microsoft YaHei" panose="020B0503020204020204" pitchFamily="34" charset="-122"/>
                          <a:cs typeface="Helvetica Neue" panose="02000503000000020004" pitchFamily="2" charset="0"/>
                        </a:rPr>
                        <a:t>O(P)</a:t>
                      </a:r>
                      <a:endParaRPr lang="zh-CN" altLang="en-US" sz="1800" b="0" dirty="0">
                        <a:effectLst/>
                        <a:latin typeface="+mn-lt"/>
                        <a:ea typeface="Microsoft YaHei" panose="020B0503020204020204" pitchFamily="34" charset="-122"/>
                        <a:cs typeface="Helvetica Neue" panose="02000503000000020004" pitchFamily="2" charset="0"/>
                      </a:endParaRPr>
                    </a:p>
                  </a:txBody>
                  <a:tcPr marL="0" marR="0" marT="0" marB="0" anchor="ctr">
                    <a:solidFill>
                      <a:schemeClr val="bg1"/>
                    </a:solidFill>
                  </a:tcPr>
                </a:tc>
                <a:extLst>
                  <a:ext uri="{0D108BD9-81ED-4DB2-BD59-A6C34878D82A}">
                    <a16:rowId xmlns:a16="http://schemas.microsoft.com/office/drawing/2014/main" val="4240595098"/>
                  </a:ext>
                </a:extLst>
              </a:tr>
              <a:tr h="410864">
                <a:tc>
                  <a:txBody>
                    <a:bodyPr/>
                    <a:lstStyle/>
                    <a:p>
                      <a:pPr algn="ctr"/>
                      <a:r>
                        <a:rPr lang="en" sz="1800" b="0" dirty="0">
                          <a:effectLst/>
                          <a:latin typeface="+mn-lt"/>
                          <a:ea typeface="Helvetica Neue" panose="02000503000000020004" pitchFamily="2" charset="0"/>
                          <a:cs typeface="Helvetica Neue" panose="02000503000000020004" pitchFamily="2" charset="0"/>
                        </a:rPr>
                        <a:t>Decentralized </a:t>
                      </a:r>
                      <a:r>
                        <a:rPr lang="en" sz="1800" b="0" dirty="0" err="1">
                          <a:effectLst/>
                          <a:latin typeface="+mn-lt"/>
                          <a:ea typeface="Helvetica Neue" panose="02000503000000020004" pitchFamily="2" charset="0"/>
                          <a:cs typeface="Helvetica Neue" panose="02000503000000020004" pitchFamily="2" charset="0"/>
                        </a:rPr>
                        <a:t>Allreduce</a:t>
                      </a:r>
                      <a:endParaRPr lang="en" sz="1800" b="0" dirty="0">
                        <a:effectLst/>
                        <a:latin typeface="+mn-lt"/>
                        <a:ea typeface="Helvetica Neue" panose="02000503000000020004" pitchFamily="2" charset="0"/>
                        <a:cs typeface="Helvetica Neue" panose="02000503000000020004" pitchFamily="2" charset="0"/>
                      </a:endParaRPr>
                    </a:p>
                  </a:txBody>
                  <a:tcPr marL="0" marR="0" marT="0" marB="0" anchor="ctr">
                    <a:solidFill>
                      <a:schemeClr val="bg1">
                        <a:lumMod val="95000"/>
                      </a:schemeClr>
                    </a:solidFill>
                  </a:tcPr>
                </a:tc>
                <a:tc>
                  <a:txBody>
                    <a:bodyPr/>
                    <a:lstStyle/>
                    <a:p>
                      <a:pPr algn="ctr"/>
                      <a:r>
                        <a:rPr lang="en" sz="1800" dirty="0">
                          <a:effectLst/>
                          <a:latin typeface="+mn-lt"/>
                          <a:ea typeface="Helvetica Neue" panose="02000503000000020004" pitchFamily="2" charset="0"/>
                          <a:cs typeface="Helvetica Neue" panose="02000503000000020004" pitchFamily="2" charset="0"/>
                        </a:rPr>
                        <a:t>O(P)</a:t>
                      </a:r>
                    </a:p>
                  </a:txBody>
                  <a:tcPr marL="0" marR="0" marT="0" marB="0" anchor="ctr">
                    <a:solidFill>
                      <a:schemeClr val="bg1"/>
                    </a:solidFill>
                  </a:tcPr>
                </a:tc>
                <a:tc>
                  <a:txBody>
                    <a:bodyPr/>
                    <a:lstStyle/>
                    <a:p>
                      <a:pPr algn="ctr"/>
                      <a:r>
                        <a:rPr lang="en" sz="1800" dirty="0">
                          <a:effectLst/>
                          <a:latin typeface="+mn-lt"/>
                          <a:ea typeface="Helvetica Neue" panose="02000503000000020004" pitchFamily="2" charset="0"/>
                          <a:cs typeface="Helvetica Neue" panose="02000503000000020004" pitchFamily="2" charset="0"/>
                        </a:rPr>
                        <a:t>O(N)</a:t>
                      </a:r>
                    </a:p>
                  </a:txBody>
                  <a:tcPr marL="0" marR="0" marT="0" marB="0" anchor="ctr">
                    <a:solidFill>
                      <a:schemeClr val="bg1"/>
                    </a:solidFill>
                  </a:tcPr>
                </a:tc>
                <a:tc>
                  <a:txBody>
                    <a:bodyPr/>
                    <a:lstStyle/>
                    <a:p>
                      <a:pPr marL="0" marR="0" lvl="0" indent="0" algn="ctr" defTabSz="410765" eaLnBrk="1" fontAlgn="auto" latinLnBrk="0" hangingPunct="1">
                        <a:lnSpc>
                          <a:spcPct val="100000"/>
                        </a:lnSpc>
                        <a:spcBef>
                          <a:spcPts val="0"/>
                        </a:spcBef>
                        <a:spcAft>
                          <a:spcPts val="0"/>
                        </a:spcAft>
                        <a:buClrTx/>
                        <a:buSzTx/>
                        <a:buFontTx/>
                        <a:buNone/>
                        <a:tabLst/>
                        <a:defRPr/>
                      </a:pPr>
                      <a:r>
                        <a:rPr lang="en-US" altLang="zh-CN" sz="1800" b="0">
                          <a:effectLst/>
                          <a:latin typeface="+mn-lt"/>
                          <a:ea typeface="Microsoft YaHei" panose="020B0503020204020204" pitchFamily="34" charset="-122"/>
                          <a:cs typeface="Helvetica Neue" panose="02000503000000020004" pitchFamily="2" charset="0"/>
                        </a:rPr>
                        <a:t>O(1)</a:t>
                      </a:r>
                      <a:endParaRPr lang="zh-CN" altLang="en-US" sz="1800" b="0">
                        <a:effectLst/>
                        <a:latin typeface="+mn-lt"/>
                        <a:ea typeface="Microsoft YaHei" panose="020B0503020204020204" pitchFamily="34" charset="-122"/>
                        <a:cs typeface="Helvetica Neue" panose="02000503000000020004" pitchFamily="2" charset="0"/>
                      </a:endParaRPr>
                    </a:p>
                  </a:txBody>
                  <a:tcPr marL="0" marR="0" marT="0" marB="0" anchor="ctr">
                    <a:solidFill>
                      <a:schemeClr val="bg1"/>
                    </a:solidFill>
                  </a:tcPr>
                </a:tc>
                <a:extLst>
                  <a:ext uri="{0D108BD9-81ED-4DB2-BD59-A6C34878D82A}">
                    <a16:rowId xmlns:a16="http://schemas.microsoft.com/office/drawing/2014/main" val="4199504389"/>
                  </a:ext>
                </a:extLst>
              </a:tr>
              <a:tr h="577380">
                <a:tc>
                  <a:txBody>
                    <a:bodyPr/>
                    <a:lstStyle/>
                    <a:p>
                      <a:pPr algn="ctr"/>
                      <a:r>
                        <a:rPr lang="en" sz="1800" b="0">
                          <a:effectLst/>
                          <a:latin typeface="+mn-lt"/>
                          <a:ea typeface="Helvetica Neue" panose="02000503000000020004" pitchFamily="2" charset="0"/>
                          <a:cs typeface="Helvetica Neue" panose="02000503000000020004" pitchFamily="2" charset="0"/>
                        </a:rPr>
                        <a:t>Ring </a:t>
                      </a:r>
                      <a:r>
                        <a:rPr lang="en" sz="1800" b="0" err="1">
                          <a:effectLst/>
                          <a:latin typeface="+mn-lt"/>
                          <a:ea typeface="Helvetica Neue" panose="02000503000000020004" pitchFamily="2" charset="0"/>
                          <a:cs typeface="Helvetica Neue" panose="02000503000000020004" pitchFamily="2" charset="0"/>
                        </a:rPr>
                        <a:t>allreduce</a:t>
                      </a:r>
                      <a:endParaRPr lang="en" sz="1800" b="0">
                        <a:effectLst/>
                        <a:latin typeface="+mn-lt"/>
                        <a:ea typeface="Helvetica Neue" panose="02000503000000020004" pitchFamily="2" charset="0"/>
                        <a:cs typeface="Helvetica Neue" panose="02000503000000020004" pitchFamily="2" charset="0"/>
                      </a:endParaRPr>
                    </a:p>
                  </a:txBody>
                  <a:tcPr marL="0" marR="0" marT="0" marB="0" anchor="ctr">
                    <a:solidFill>
                      <a:schemeClr val="bg1">
                        <a:lumMod val="95000"/>
                      </a:schemeClr>
                    </a:solidFill>
                  </a:tcPr>
                </a:tc>
                <a:tc>
                  <a:txBody>
                    <a:bodyPr/>
                    <a:lstStyle/>
                    <a:p>
                      <a:pPr algn="ctr"/>
                      <a:r>
                        <a:rPr lang="en" sz="1800" dirty="0">
                          <a:effectLst/>
                          <a:latin typeface="+mn-lt"/>
                          <a:ea typeface="Helvetica Neue" panose="02000503000000020004" pitchFamily="2" charset="0"/>
                          <a:cs typeface="Helvetica Neue" panose="02000503000000020004" pitchFamily="2" charset="0"/>
                        </a:rPr>
                        <a:t>O(2 * P)</a:t>
                      </a:r>
                    </a:p>
                  </a:txBody>
                  <a:tcPr marL="0" marR="0" marT="0" marB="0" anchor="ctr">
                    <a:solidFill>
                      <a:schemeClr val="bg1"/>
                    </a:solidFill>
                  </a:tcPr>
                </a:tc>
                <a:tc>
                  <a:txBody>
                    <a:bodyPr/>
                    <a:lstStyle/>
                    <a:p>
                      <a:pPr algn="ctr"/>
                      <a:r>
                        <a:rPr lang="en" sz="1800" dirty="0">
                          <a:effectLst/>
                          <a:latin typeface="+mn-lt"/>
                          <a:ea typeface="Helvetica Neue" panose="02000503000000020004" pitchFamily="2" charset="0"/>
                          <a:cs typeface="Helvetica Neue" panose="02000503000000020004" pitchFamily="2" charset="0"/>
                        </a:rPr>
                        <a:t>O(N/P)</a:t>
                      </a:r>
                    </a:p>
                  </a:txBody>
                  <a:tcPr marL="0" marR="0" marT="0" marB="0" anchor="ctr">
                    <a:solidFill>
                      <a:schemeClr val="bg1"/>
                    </a:solidFill>
                  </a:tcPr>
                </a:tc>
                <a:tc>
                  <a:txBody>
                    <a:bodyPr/>
                    <a:lstStyle/>
                    <a:p>
                      <a:pPr algn="ctr"/>
                      <a:r>
                        <a:rPr lang="en-US" altLang="zh-CN" sz="1800" b="0" dirty="0">
                          <a:effectLst/>
                          <a:latin typeface="+mn-lt"/>
                          <a:ea typeface="Microsoft YaHei" panose="020B0503020204020204" pitchFamily="34" charset="-122"/>
                          <a:cs typeface="Helvetica Neue" panose="02000503000000020004" pitchFamily="2" charset="0"/>
                        </a:rPr>
                        <a:t>O(1)</a:t>
                      </a:r>
                      <a:endParaRPr lang="zh-CN" altLang="en-US" sz="1800" b="0" dirty="0">
                        <a:effectLst/>
                        <a:latin typeface="+mn-lt"/>
                        <a:ea typeface="Microsoft YaHei" panose="020B0503020204020204" pitchFamily="34" charset="-122"/>
                        <a:cs typeface="Helvetica Neue" panose="02000503000000020004" pitchFamily="2" charset="0"/>
                      </a:endParaRPr>
                    </a:p>
                  </a:txBody>
                  <a:tcPr marL="0" marR="0" marT="0" marB="0" anchor="ctr">
                    <a:solidFill>
                      <a:schemeClr val="bg1"/>
                    </a:solidFill>
                  </a:tcPr>
                </a:tc>
                <a:extLst>
                  <a:ext uri="{0D108BD9-81ED-4DB2-BD59-A6C34878D82A}">
                    <a16:rowId xmlns:a16="http://schemas.microsoft.com/office/drawing/2014/main" val="235769957"/>
                  </a:ext>
                </a:extLst>
              </a:tr>
            </a:tbl>
          </a:graphicData>
        </a:graphic>
      </p:graphicFrame>
    </p:spTree>
    <p:extLst>
      <p:ext uri="{BB962C8B-B14F-4D97-AF65-F5344CB8AC3E}">
        <p14:creationId xmlns:p14="http://schemas.microsoft.com/office/powerpoint/2010/main" val="33252447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C18CAC-C8A5-5E1F-0E47-FF7E0FED6DDD}"/>
              </a:ext>
            </a:extLst>
          </p:cNvPr>
          <p:cNvSpPr>
            <a:spLocks noGrp="1"/>
          </p:cNvSpPr>
          <p:nvPr>
            <p:ph type="title"/>
          </p:nvPr>
        </p:nvSpPr>
        <p:spPr/>
        <p:txBody>
          <a:bodyPr/>
          <a:lstStyle/>
          <a:p>
            <a:r>
              <a:rPr kumimoji="1" lang="en-US" altLang="zh-CN"/>
              <a:t>Drawback of data parallelism: replicated model </a:t>
            </a:r>
            <a:endParaRPr kumimoji="1" lang="zh-CN" altLang="en-US"/>
          </a:p>
        </p:txBody>
      </p:sp>
      <p:sp>
        <p:nvSpPr>
          <p:cNvPr id="3" name="内容占位符 2">
            <a:extLst>
              <a:ext uri="{FF2B5EF4-FFF2-40B4-BE49-F238E27FC236}">
                <a16:creationId xmlns:a16="http://schemas.microsoft.com/office/drawing/2014/main" id="{FE5C294F-428D-7B13-6123-F773AEE46D93}"/>
              </a:ext>
            </a:extLst>
          </p:cNvPr>
          <p:cNvSpPr>
            <a:spLocks noGrp="1"/>
          </p:cNvSpPr>
          <p:nvPr>
            <p:ph idx="1"/>
          </p:nvPr>
        </p:nvSpPr>
        <p:spPr/>
        <p:txBody>
          <a:bodyPr/>
          <a:lstStyle/>
          <a:p>
            <a:r>
              <a:rPr kumimoji="1" lang="en-US" altLang="zh-CN"/>
              <a:t>Data parallelism assumes the model (parameters) are replicated on all the processes  </a:t>
            </a:r>
          </a:p>
          <a:p>
            <a:pPr lvl="1"/>
            <a:r>
              <a:rPr kumimoji="1" lang="en-US" altLang="zh-CN"/>
              <a:t>Such that they can do the forward &amp; backward pass dependently </a:t>
            </a:r>
          </a:p>
          <a:p>
            <a:pPr lvl="1"/>
            <a:r>
              <a:rPr kumimoji="1" lang="en-US" altLang="zh-CN"/>
              <a:t>What if the model cannot fit onto the device? </a:t>
            </a:r>
          </a:p>
          <a:p>
            <a:r>
              <a:rPr kumimoji="1" lang="en-US" altLang="zh-CN"/>
              <a:t>Current trends: models are becoming larger and larger </a:t>
            </a:r>
          </a:p>
          <a:p>
            <a:pPr lvl="1"/>
            <a:r>
              <a:rPr lang="en" altLang="zh-CN"/>
              <a:t>No country (or company) can tolerate the risk of falling behind in the AI race</a:t>
            </a:r>
            <a:endParaRPr kumimoji="1" lang="zh-CN" altLang="en-US"/>
          </a:p>
        </p:txBody>
      </p:sp>
      <p:sp>
        <p:nvSpPr>
          <p:cNvPr id="4" name="灯片编号占位符 3">
            <a:extLst>
              <a:ext uri="{FF2B5EF4-FFF2-40B4-BE49-F238E27FC236}">
                <a16:creationId xmlns:a16="http://schemas.microsoft.com/office/drawing/2014/main" id="{A02E0D25-364D-9599-9440-8BB8D5633AEA}"/>
              </a:ext>
            </a:extLst>
          </p:cNvPr>
          <p:cNvSpPr>
            <a:spLocks noGrp="1"/>
          </p:cNvSpPr>
          <p:nvPr>
            <p:ph type="sldNum" sz="quarter" idx="12"/>
          </p:nvPr>
        </p:nvSpPr>
        <p:spPr/>
        <p:txBody>
          <a:bodyPr/>
          <a:lstStyle/>
          <a:p>
            <a:fld id="{ADE361C3-C043-4A6E-BDCE-8DA1E7D90A3B}" type="slidenum">
              <a:rPr lang="zh-CN" altLang="en-US" smtClean="0"/>
              <a:pPr/>
              <a:t>102</a:t>
            </a:fld>
            <a:endParaRPr lang="zh-CN" altLang="en-US"/>
          </a:p>
        </p:txBody>
      </p:sp>
    </p:spTree>
    <p:extLst>
      <p:ext uri="{BB962C8B-B14F-4D97-AF65-F5344CB8AC3E}">
        <p14:creationId xmlns:p14="http://schemas.microsoft.com/office/powerpoint/2010/main" val="20496740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9AA51A-4059-D9B4-334B-02C329DC6F1D}"/>
              </a:ext>
            </a:extLst>
          </p:cNvPr>
          <p:cNvSpPr>
            <a:spLocks noGrp="1"/>
          </p:cNvSpPr>
          <p:nvPr>
            <p:ph type="title"/>
          </p:nvPr>
        </p:nvSpPr>
        <p:spPr/>
        <p:txBody>
          <a:bodyPr/>
          <a:lstStyle/>
          <a:p>
            <a:r>
              <a:rPr kumimoji="1" lang="en-US" altLang="zh-CN"/>
              <a:t>Trend: </a:t>
            </a:r>
            <a:r>
              <a:rPr lang="en-US" altLang="zh-CN"/>
              <a:t>Training Large Models</a:t>
            </a:r>
            <a:endParaRPr kumimoji="1" lang="zh-CN" altLang="en-US"/>
          </a:p>
        </p:txBody>
      </p:sp>
      <p:sp>
        <p:nvSpPr>
          <p:cNvPr id="4" name="灯片编号占位符 3">
            <a:extLst>
              <a:ext uri="{FF2B5EF4-FFF2-40B4-BE49-F238E27FC236}">
                <a16:creationId xmlns:a16="http://schemas.microsoft.com/office/drawing/2014/main" id="{0874AE73-8441-E8BD-EAC8-0A0E8E411197}"/>
              </a:ext>
            </a:extLst>
          </p:cNvPr>
          <p:cNvSpPr>
            <a:spLocks noGrp="1"/>
          </p:cNvSpPr>
          <p:nvPr>
            <p:ph type="sldNum" sz="quarter" idx="12"/>
          </p:nvPr>
        </p:nvSpPr>
        <p:spPr/>
        <p:txBody>
          <a:bodyPr/>
          <a:lstStyle/>
          <a:p>
            <a:fld id="{ADE361C3-C043-4A6E-BDCE-8DA1E7D90A3B}" type="slidenum">
              <a:rPr lang="zh-CN" altLang="en-US" smtClean="0"/>
              <a:pPr/>
              <a:t>103</a:t>
            </a:fld>
            <a:endParaRPr lang="zh-CN" altLang="en-US"/>
          </a:p>
        </p:txBody>
      </p:sp>
      <p:pic>
        <p:nvPicPr>
          <p:cNvPr id="7" name="Picture 4">
            <a:extLst>
              <a:ext uri="{FF2B5EF4-FFF2-40B4-BE49-F238E27FC236}">
                <a16:creationId xmlns:a16="http://schemas.microsoft.com/office/drawing/2014/main" id="{490ABB5F-6655-7B2D-9529-31EAA21170D9}"/>
              </a:ext>
            </a:extLst>
          </p:cNvPr>
          <p:cNvPicPr>
            <a:picLocks noChangeAspect="1"/>
          </p:cNvPicPr>
          <p:nvPr/>
        </p:nvPicPr>
        <p:blipFill>
          <a:blip r:embed="rId2"/>
          <a:stretch>
            <a:fillRect/>
          </a:stretch>
        </p:blipFill>
        <p:spPr>
          <a:xfrm>
            <a:off x="709078" y="1091143"/>
            <a:ext cx="7725845" cy="3961871"/>
          </a:xfrm>
          <a:prstGeom prst="rect">
            <a:avLst/>
          </a:prstGeom>
        </p:spPr>
      </p:pic>
      <p:sp>
        <p:nvSpPr>
          <p:cNvPr id="8" name="TextBox 9">
            <a:extLst>
              <a:ext uri="{FF2B5EF4-FFF2-40B4-BE49-F238E27FC236}">
                <a16:creationId xmlns:a16="http://schemas.microsoft.com/office/drawing/2014/main" id="{08A6F1B4-6719-3C10-258B-45A5E446DF25}"/>
              </a:ext>
            </a:extLst>
          </p:cNvPr>
          <p:cNvSpPr txBox="1"/>
          <p:nvPr/>
        </p:nvSpPr>
        <p:spPr>
          <a:xfrm>
            <a:off x="0" y="5449097"/>
            <a:ext cx="6906329" cy="230832"/>
          </a:xfrm>
          <a:prstGeom prst="rect">
            <a:avLst/>
          </a:prstGeom>
          <a:noFill/>
          <a:ln>
            <a:solidFill>
              <a:schemeClr val="tx1"/>
            </a:solidFill>
            <a:prstDash val="dash"/>
          </a:ln>
        </p:spPr>
        <p:txBody>
          <a:bodyPr wrap="square" rtlCol="0">
            <a:spAutoFit/>
          </a:bodyPr>
          <a:lstStyle/>
          <a:p>
            <a:pPr lvl="0"/>
            <a:r>
              <a:rPr lang="en-US" sz="900"/>
              <a:t>Amir </a:t>
            </a:r>
            <a:r>
              <a:rPr lang="en-US" sz="900" err="1"/>
              <a:t>Gholami</a:t>
            </a:r>
            <a:r>
              <a:rPr lang="en-US" sz="900"/>
              <a:t>, </a:t>
            </a:r>
            <a:r>
              <a:rPr lang="en-US" sz="900" err="1"/>
              <a:t>Zhewei</a:t>
            </a:r>
            <a:r>
              <a:rPr lang="en-US" sz="900"/>
              <a:t> Yao, </a:t>
            </a:r>
            <a:r>
              <a:rPr lang="en-US" sz="900" err="1"/>
              <a:t>Sehoon</a:t>
            </a:r>
            <a:r>
              <a:rPr lang="en-US" sz="900"/>
              <a:t> Kim, Michael W. Mahoney, Kurt Keutzer, </a:t>
            </a:r>
            <a:r>
              <a:rPr lang="en-US" sz="900">
                <a:hlinkClick r:id="rId3"/>
              </a:rPr>
              <a:t>AI and Memory Wall</a:t>
            </a:r>
            <a:r>
              <a:rPr lang="en-US" sz="900"/>
              <a:t>, </a:t>
            </a:r>
            <a:r>
              <a:rPr lang="en-US" sz="900" err="1"/>
              <a:t>Riselab</a:t>
            </a:r>
            <a:r>
              <a:rPr lang="en-US" sz="900"/>
              <a:t> Medium Blogpost, 2021.</a:t>
            </a:r>
          </a:p>
        </p:txBody>
      </p:sp>
      <p:sp>
        <p:nvSpPr>
          <p:cNvPr id="11" name="Oval 5">
            <a:extLst>
              <a:ext uri="{FF2B5EF4-FFF2-40B4-BE49-F238E27FC236}">
                <a16:creationId xmlns:a16="http://schemas.microsoft.com/office/drawing/2014/main" id="{E9F70753-3E5B-6A6D-296E-80D49EBAC3BD}"/>
              </a:ext>
            </a:extLst>
          </p:cNvPr>
          <p:cNvSpPr/>
          <p:nvPr/>
        </p:nvSpPr>
        <p:spPr>
          <a:xfrm rot="19562140">
            <a:off x="6124808" y="1351437"/>
            <a:ext cx="2124345" cy="1601710"/>
          </a:xfrm>
          <a:prstGeom prst="ellipse">
            <a:avLst/>
          </a:prstGeom>
          <a:solidFill>
            <a:srgbClr val="7030A0">
              <a:alpha val="81000"/>
            </a:srgbClr>
          </a:solidFill>
          <a:ln>
            <a:headEnd type="none" w="med" len="med"/>
            <a:tailEnd type="none"/>
          </a:ln>
        </p:spPr>
        <p:style>
          <a:lnRef idx="2">
            <a:schemeClr val="accent4">
              <a:shade val="50000"/>
            </a:schemeClr>
          </a:lnRef>
          <a:fillRef idx="1">
            <a:schemeClr val="accent4"/>
          </a:fillRef>
          <a:effectRef idx="0">
            <a:schemeClr val="accent4"/>
          </a:effectRef>
          <a:fontRef idx="minor">
            <a:schemeClr val="lt1"/>
          </a:fontRef>
        </p:style>
        <p:txBody>
          <a:bodyPr lIns="0" rIns="0" rtlCol="0" anchor="ctr"/>
          <a:lstStyle/>
          <a:p>
            <a:pPr algn="ctr"/>
            <a:r>
              <a:rPr lang="en-US" sz="2100" b="1">
                <a:latin typeface="Gill Sans Light"/>
                <a:cs typeface="Gill Sans Light"/>
              </a:rPr>
              <a:t>Beyond single chip memory</a:t>
            </a:r>
          </a:p>
        </p:txBody>
      </p:sp>
    </p:spTree>
    <p:extLst>
      <p:ext uri="{BB962C8B-B14F-4D97-AF65-F5344CB8AC3E}">
        <p14:creationId xmlns:p14="http://schemas.microsoft.com/office/powerpoint/2010/main" val="254413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407E8C-B707-9275-0B77-5689E6781BC5}"/>
              </a:ext>
            </a:extLst>
          </p:cNvPr>
          <p:cNvSpPr>
            <a:spLocks noGrp="1"/>
          </p:cNvSpPr>
          <p:nvPr>
            <p:ph type="title"/>
          </p:nvPr>
        </p:nvSpPr>
        <p:spPr/>
        <p:txBody>
          <a:bodyPr/>
          <a:lstStyle/>
          <a:p>
            <a:r>
              <a:rPr kumimoji="1" lang="en-US" altLang="zh-CN"/>
              <a:t>Pipeline parallelism </a:t>
            </a:r>
            <a:endParaRPr kumimoji="1" lang="zh-CN" altLang="en-US"/>
          </a:p>
        </p:txBody>
      </p:sp>
      <p:sp>
        <p:nvSpPr>
          <p:cNvPr id="3" name="内容占位符 2">
            <a:extLst>
              <a:ext uri="{FF2B5EF4-FFF2-40B4-BE49-F238E27FC236}">
                <a16:creationId xmlns:a16="http://schemas.microsoft.com/office/drawing/2014/main" id="{1D4F3A95-C2CF-F6DA-B212-BE3A323CDACA}"/>
              </a:ext>
            </a:extLst>
          </p:cNvPr>
          <p:cNvSpPr>
            <a:spLocks noGrp="1"/>
          </p:cNvSpPr>
          <p:nvPr>
            <p:ph idx="1"/>
          </p:nvPr>
        </p:nvSpPr>
        <p:spPr>
          <a:xfrm>
            <a:off x="302839" y="1129308"/>
            <a:ext cx="5623029" cy="1874845"/>
          </a:xfrm>
        </p:spPr>
        <p:txBody>
          <a:bodyPr>
            <a:normAutofit/>
          </a:bodyPr>
          <a:lstStyle/>
          <a:p>
            <a:r>
              <a:rPr kumimoji="1" lang="en-US" altLang="zh-CN"/>
              <a:t>Partition the computation layer-by-layer, each partition is deployed on a device </a:t>
            </a:r>
          </a:p>
          <a:p>
            <a:pPr lvl="1"/>
            <a:r>
              <a:rPr kumimoji="1" lang="en-US" altLang="zh-CN"/>
              <a:t>Note that different layers can be grouped together </a:t>
            </a:r>
          </a:p>
          <a:p>
            <a:pPr lvl="1"/>
            <a:r>
              <a:rPr kumimoji="1" lang="en-US" altLang="zh-CN"/>
              <a:t>The strategy is out of the scope of this course</a:t>
            </a:r>
          </a:p>
          <a:p>
            <a:pPr marL="74250" lvl="1" indent="0">
              <a:buNone/>
            </a:pPr>
            <a:endParaRPr kumimoji="1" lang="zh-CN" altLang="en-US"/>
          </a:p>
        </p:txBody>
      </p:sp>
      <p:sp>
        <p:nvSpPr>
          <p:cNvPr id="4" name="灯片编号占位符 3">
            <a:extLst>
              <a:ext uri="{FF2B5EF4-FFF2-40B4-BE49-F238E27FC236}">
                <a16:creationId xmlns:a16="http://schemas.microsoft.com/office/drawing/2014/main" id="{480648EF-28A3-1723-B534-44FC5C5BBC3E}"/>
              </a:ext>
            </a:extLst>
          </p:cNvPr>
          <p:cNvSpPr>
            <a:spLocks noGrp="1"/>
          </p:cNvSpPr>
          <p:nvPr>
            <p:ph type="sldNum" sz="quarter" idx="12"/>
          </p:nvPr>
        </p:nvSpPr>
        <p:spPr>
          <a:xfrm>
            <a:off x="6843046" y="4648890"/>
            <a:ext cx="2133600" cy="304271"/>
          </a:xfrm>
        </p:spPr>
        <p:txBody>
          <a:bodyPr/>
          <a:lstStyle/>
          <a:p>
            <a:fld id="{ADE361C3-C043-4A6E-BDCE-8DA1E7D90A3B}" type="slidenum">
              <a:rPr lang="zh-CN" altLang="en-US" smtClean="0"/>
              <a:pPr/>
              <a:t>104</a:t>
            </a:fld>
            <a:endParaRPr lang="zh-CN" altLang="en-US"/>
          </a:p>
        </p:txBody>
      </p:sp>
      <p:pic>
        <p:nvPicPr>
          <p:cNvPr id="6" name="图片 5" descr="图示&#10;&#10;描述已自动生成">
            <a:extLst>
              <a:ext uri="{FF2B5EF4-FFF2-40B4-BE49-F238E27FC236}">
                <a16:creationId xmlns:a16="http://schemas.microsoft.com/office/drawing/2014/main" id="{9295CEF8-D0D7-99D1-D962-4FC90A42B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17241" y="3089016"/>
            <a:ext cx="2860712" cy="2050599"/>
          </a:xfrm>
          <a:prstGeom prst="rect">
            <a:avLst/>
          </a:prstGeom>
        </p:spPr>
      </p:pic>
      <p:grpSp>
        <p:nvGrpSpPr>
          <p:cNvPr id="8" name="组合 7">
            <a:extLst>
              <a:ext uri="{FF2B5EF4-FFF2-40B4-BE49-F238E27FC236}">
                <a16:creationId xmlns:a16="http://schemas.microsoft.com/office/drawing/2014/main" id="{9981A786-439A-B839-A030-0840D628758B}"/>
              </a:ext>
            </a:extLst>
          </p:cNvPr>
          <p:cNvGrpSpPr/>
          <p:nvPr/>
        </p:nvGrpSpPr>
        <p:grpSpPr>
          <a:xfrm>
            <a:off x="6200711" y="2738149"/>
            <a:ext cx="1368152" cy="616380"/>
            <a:chOff x="7884368" y="1584003"/>
            <a:chExt cx="1368152" cy="616380"/>
          </a:xfrm>
        </p:grpSpPr>
        <p:sp>
          <p:nvSpPr>
            <p:cNvPr id="9" name="矩形 8">
              <a:extLst>
                <a:ext uri="{FF2B5EF4-FFF2-40B4-BE49-F238E27FC236}">
                  <a16:creationId xmlns:a16="http://schemas.microsoft.com/office/drawing/2014/main" id="{567A0755-33BC-30F4-DDE4-8BE0BE90495A}"/>
                </a:ext>
              </a:extLst>
            </p:cNvPr>
            <p:cNvSpPr/>
            <p:nvPr/>
          </p:nvSpPr>
          <p:spPr>
            <a:xfrm>
              <a:off x="7884368" y="1584003"/>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3220E985-8679-6BB9-5EFD-0C0C4F4A927C}"/>
                </a:ext>
              </a:extLst>
            </p:cNvPr>
            <p:cNvSpPr txBox="1"/>
            <p:nvPr/>
          </p:nvSpPr>
          <p:spPr>
            <a:xfrm>
              <a:off x="7981230" y="1714322"/>
              <a:ext cx="1271290" cy="369332"/>
            </a:xfrm>
            <a:prstGeom prst="rect">
              <a:avLst/>
            </a:prstGeom>
            <a:noFill/>
          </p:spPr>
          <p:txBody>
            <a:bodyPr wrap="square">
              <a:spAutoFit/>
            </a:bodyPr>
            <a:lstStyle/>
            <a:p>
              <a:r>
                <a:rPr kumimoji="1" lang="en-US" altLang="zh-CN"/>
                <a:t>Layer #1</a:t>
              </a:r>
              <a:endParaRPr lang="zh-CN" altLang="en-US"/>
            </a:p>
          </p:txBody>
        </p:sp>
      </p:grpSp>
      <p:cxnSp>
        <p:nvCxnSpPr>
          <p:cNvPr id="11" name="直线箭头连接符 10">
            <a:extLst>
              <a:ext uri="{FF2B5EF4-FFF2-40B4-BE49-F238E27FC236}">
                <a16:creationId xmlns:a16="http://schemas.microsoft.com/office/drawing/2014/main" id="{9649BD0C-76C4-A724-877A-77168A6C5DAD}"/>
              </a:ext>
            </a:extLst>
          </p:cNvPr>
          <p:cNvCxnSpPr>
            <a:cxnSpLocks/>
          </p:cNvCxnSpPr>
          <p:nvPr/>
        </p:nvCxnSpPr>
        <p:spPr>
          <a:xfrm>
            <a:off x="6884787" y="3354529"/>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773748E9-602C-D3D0-48A2-F273621FB901}"/>
              </a:ext>
            </a:extLst>
          </p:cNvPr>
          <p:cNvCxnSpPr>
            <a:cxnSpLocks/>
          </p:cNvCxnSpPr>
          <p:nvPr/>
        </p:nvCxnSpPr>
        <p:spPr>
          <a:xfrm>
            <a:off x="6026667" y="2253728"/>
            <a:ext cx="387554" cy="523074"/>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66DD1BC6-B0F2-8B57-9308-D2509075382C}"/>
              </a:ext>
            </a:extLst>
          </p:cNvPr>
          <p:cNvCxnSpPr>
            <a:cxnSpLocks/>
            <a:endCxn id="9" idx="0"/>
          </p:cNvCxnSpPr>
          <p:nvPr/>
        </p:nvCxnSpPr>
        <p:spPr>
          <a:xfrm>
            <a:off x="6822506" y="2292381"/>
            <a:ext cx="8021" cy="445768"/>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BB2BE353-241F-7E2E-A0FC-A61D450990EF}"/>
              </a:ext>
            </a:extLst>
          </p:cNvPr>
          <p:cNvGrpSpPr/>
          <p:nvPr/>
        </p:nvGrpSpPr>
        <p:grpSpPr>
          <a:xfrm>
            <a:off x="7312750" y="1607488"/>
            <a:ext cx="581384" cy="616380"/>
            <a:chOff x="7884368" y="1584003"/>
            <a:chExt cx="581384" cy="616380"/>
          </a:xfrm>
        </p:grpSpPr>
        <p:sp>
          <p:nvSpPr>
            <p:cNvPr id="15" name="矩形 14">
              <a:extLst>
                <a:ext uri="{FF2B5EF4-FFF2-40B4-BE49-F238E27FC236}">
                  <a16:creationId xmlns:a16="http://schemas.microsoft.com/office/drawing/2014/main" id="{76868CA4-684C-43E5-DC98-847BA32EB27A}"/>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14520BEF-E6D4-64A6-5FB3-B6910D177B60}"/>
                </a:ext>
              </a:extLst>
            </p:cNvPr>
            <p:cNvSpPr txBox="1"/>
            <p:nvPr/>
          </p:nvSpPr>
          <p:spPr>
            <a:xfrm>
              <a:off x="7949303" y="1704750"/>
              <a:ext cx="484523" cy="369332"/>
            </a:xfrm>
            <a:prstGeom prst="rect">
              <a:avLst/>
            </a:prstGeom>
            <a:noFill/>
          </p:spPr>
          <p:txBody>
            <a:bodyPr wrap="square">
              <a:spAutoFit/>
            </a:bodyPr>
            <a:lstStyle/>
            <a:p>
              <a:r>
                <a:rPr kumimoji="1" lang="en-US" altLang="zh-CN"/>
                <a:t>w1</a:t>
              </a:r>
              <a:endParaRPr lang="zh-CN" altLang="en-US"/>
            </a:p>
          </p:txBody>
        </p:sp>
      </p:grpSp>
      <p:cxnSp>
        <p:nvCxnSpPr>
          <p:cNvPr id="17" name="直线箭头连接符 16">
            <a:extLst>
              <a:ext uri="{FF2B5EF4-FFF2-40B4-BE49-F238E27FC236}">
                <a16:creationId xmlns:a16="http://schemas.microsoft.com/office/drawing/2014/main" id="{F2382600-462E-36A8-2139-2867151BEDD5}"/>
              </a:ext>
            </a:extLst>
          </p:cNvPr>
          <p:cNvCxnSpPr>
            <a:cxnSpLocks/>
            <a:stCxn id="15" idx="2"/>
          </p:cNvCxnSpPr>
          <p:nvPr/>
        </p:nvCxnSpPr>
        <p:spPr>
          <a:xfrm flipH="1">
            <a:off x="7198645" y="2223868"/>
            <a:ext cx="404797" cy="480046"/>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id="{479A3701-6173-A357-BE05-FC418F3AD933}"/>
              </a:ext>
            </a:extLst>
          </p:cNvPr>
          <p:cNvGrpSpPr/>
          <p:nvPr/>
        </p:nvGrpSpPr>
        <p:grpSpPr>
          <a:xfrm>
            <a:off x="5835925" y="1611717"/>
            <a:ext cx="576059" cy="616380"/>
            <a:chOff x="638921" y="2203432"/>
            <a:chExt cx="576059" cy="616380"/>
          </a:xfrm>
        </p:grpSpPr>
        <p:sp>
          <p:nvSpPr>
            <p:cNvPr id="19" name="矩形 18">
              <a:extLst>
                <a:ext uri="{FF2B5EF4-FFF2-40B4-BE49-F238E27FC236}">
                  <a16:creationId xmlns:a16="http://schemas.microsoft.com/office/drawing/2014/main" id="{1076C303-6922-B6DA-BDA0-512141E4A345}"/>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3431C2CF-F571-0673-C6B9-733E8BC78DFA}"/>
                </a:ext>
              </a:extLst>
            </p:cNvPr>
            <p:cNvSpPr txBox="1"/>
            <p:nvPr/>
          </p:nvSpPr>
          <p:spPr>
            <a:xfrm>
              <a:off x="638921" y="2303622"/>
              <a:ext cx="576059" cy="369332"/>
            </a:xfrm>
            <a:prstGeom prst="rect">
              <a:avLst/>
            </a:prstGeom>
            <a:noFill/>
          </p:spPr>
          <p:txBody>
            <a:bodyPr wrap="square">
              <a:spAutoFit/>
            </a:bodyPr>
            <a:lstStyle/>
            <a:p>
              <a:r>
                <a:rPr kumimoji="1" lang="en-US" altLang="zh-CN"/>
                <a:t>X</a:t>
              </a:r>
              <a:endParaRPr lang="zh-CN" altLang="en-US" baseline="-25000"/>
            </a:p>
          </p:txBody>
        </p:sp>
      </p:grpSp>
      <p:grpSp>
        <p:nvGrpSpPr>
          <p:cNvPr id="21" name="组合 20">
            <a:extLst>
              <a:ext uri="{FF2B5EF4-FFF2-40B4-BE49-F238E27FC236}">
                <a16:creationId xmlns:a16="http://schemas.microsoft.com/office/drawing/2014/main" id="{96A672C8-BC99-D2AC-2E69-F056215EB51B}"/>
              </a:ext>
            </a:extLst>
          </p:cNvPr>
          <p:cNvGrpSpPr/>
          <p:nvPr/>
        </p:nvGrpSpPr>
        <p:grpSpPr>
          <a:xfrm>
            <a:off x="6692044" y="1613936"/>
            <a:ext cx="576059" cy="616380"/>
            <a:chOff x="638921" y="2203432"/>
            <a:chExt cx="576059" cy="616380"/>
          </a:xfrm>
        </p:grpSpPr>
        <p:sp>
          <p:nvSpPr>
            <p:cNvPr id="22" name="矩形 21">
              <a:extLst>
                <a:ext uri="{FF2B5EF4-FFF2-40B4-BE49-F238E27FC236}">
                  <a16:creationId xmlns:a16="http://schemas.microsoft.com/office/drawing/2014/main" id="{7FCAF6F8-E3B4-AB2D-B3E5-2B7097A6B0EC}"/>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1E2F6C22-93DC-ADF5-08B7-031DA49D4FA1}"/>
                </a:ext>
              </a:extLst>
            </p:cNvPr>
            <p:cNvSpPr txBox="1"/>
            <p:nvPr/>
          </p:nvSpPr>
          <p:spPr>
            <a:xfrm>
              <a:off x="638921" y="2303622"/>
              <a:ext cx="576059" cy="369332"/>
            </a:xfrm>
            <a:prstGeom prst="rect">
              <a:avLst/>
            </a:prstGeom>
            <a:noFill/>
          </p:spPr>
          <p:txBody>
            <a:bodyPr wrap="square">
              <a:spAutoFit/>
            </a:bodyPr>
            <a:lstStyle/>
            <a:p>
              <a:r>
                <a:rPr kumimoji="1" lang="en-US" altLang="zh-CN"/>
                <a:t>Y</a:t>
              </a:r>
              <a:endParaRPr lang="zh-CN" altLang="en-US" baseline="-25000"/>
            </a:p>
          </p:txBody>
        </p:sp>
      </p:grpSp>
      <p:sp>
        <p:nvSpPr>
          <p:cNvPr id="24" name="矩形 23">
            <a:extLst>
              <a:ext uri="{FF2B5EF4-FFF2-40B4-BE49-F238E27FC236}">
                <a16:creationId xmlns:a16="http://schemas.microsoft.com/office/drawing/2014/main" id="{54AB1070-FE7C-6CBA-F687-E653B10BAB5C}"/>
              </a:ext>
            </a:extLst>
          </p:cNvPr>
          <p:cNvSpPr/>
          <p:nvPr/>
        </p:nvSpPr>
        <p:spPr>
          <a:xfrm>
            <a:off x="6198411" y="3871608"/>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FAB7EC45-2036-CA29-F7A1-694CE7DE67BA}"/>
              </a:ext>
            </a:extLst>
          </p:cNvPr>
          <p:cNvSpPr txBox="1"/>
          <p:nvPr/>
        </p:nvSpPr>
        <p:spPr>
          <a:xfrm>
            <a:off x="6295273" y="4001927"/>
            <a:ext cx="1271290" cy="369332"/>
          </a:xfrm>
          <a:prstGeom prst="rect">
            <a:avLst/>
          </a:prstGeom>
          <a:noFill/>
        </p:spPr>
        <p:txBody>
          <a:bodyPr wrap="square">
            <a:spAutoFit/>
          </a:bodyPr>
          <a:lstStyle/>
          <a:p>
            <a:r>
              <a:rPr kumimoji="1" lang="en-US" altLang="zh-CN"/>
              <a:t>Layer #2</a:t>
            </a:r>
            <a:endParaRPr lang="zh-CN" altLang="en-US"/>
          </a:p>
        </p:txBody>
      </p:sp>
      <p:cxnSp>
        <p:nvCxnSpPr>
          <p:cNvPr id="26" name="直线箭头连接符 25">
            <a:extLst>
              <a:ext uri="{FF2B5EF4-FFF2-40B4-BE49-F238E27FC236}">
                <a16:creationId xmlns:a16="http://schemas.microsoft.com/office/drawing/2014/main" id="{EB958621-7F17-109E-A804-6D0F39533649}"/>
              </a:ext>
            </a:extLst>
          </p:cNvPr>
          <p:cNvCxnSpPr>
            <a:cxnSpLocks/>
          </p:cNvCxnSpPr>
          <p:nvPr/>
        </p:nvCxnSpPr>
        <p:spPr>
          <a:xfrm>
            <a:off x="6896408" y="4487988"/>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id="{1A2A7D5F-F488-2ED5-4AB8-6FC0B091DCA8}"/>
              </a:ext>
            </a:extLst>
          </p:cNvPr>
          <p:cNvGrpSpPr/>
          <p:nvPr/>
        </p:nvGrpSpPr>
        <p:grpSpPr>
          <a:xfrm>
            <a:off x="7787602" y="3378721"/>
            <a:ext cx="581384" cy="616380"/>
            <a:chOff x="7884368" y="1584003"/>
            <a:chExt cx="581384" cy="616380"/>
          </a:xfrm>
        </p:grpSpPr>
        <p:sp>
          <p:nvSpPr>
            <p:cNvPr id="28" name="矩形 27">
              <a:extLst>
                <a:ext uri="{FF2B5EF4-FFF2-40B4-BE49-F238E27FC236}">
                  <a16:creationId xmlns:a16="http://schemas.microsoft.com/office/drawing/2014/main" id="{5E7A5CF7-814F-CE81-57D5-8D34629BE3E0}"/>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9" name="文本框 28">
              <a:extLst>
                <a:ext uri="{FF2B5EF4-FFF2-40B4-BE49-F238E27FC236}">
                  <a16:creationId xmlns:a16="http://schemas.microsoft.com/office/drawing/2014/main" id="{BEA24DB5-EEF1-57B6-C0C5-97A7C0335060}"/>
                </a:ext>
              </a:extLst>
            </p:cNvPr>
            <p:cNvSpPr txBox="1"/>
            <p:nvPr/>
          </p:nvSpPr>
          <p:spPr>
            <a:xfrm>
              <a:off x="7949303" y="1704750"/>
              <a:ext cx="484523" cy="369332"/>
            </a:xfrm>
            <a:prstGeom prst="rect">
              <a:avLst/>
            </a:prstGeom>
            <a:noFill/>
          </p:spPr>
          <p:txBody>
            <a:bodyPr wrap="square">
              <a:spAutoFit/>
            </a:bodyPr>
            <a:lstStyle/>
            <a:p>
              <a:r>
                <a:rPr kumimoji="1" lang="en-US" altLang="zh-CN"/>
                <a:t>w2</a:t>
              </a:r>
              <a:endParaRPr lang="zh-CN" altLang="en-US"/>
            </a:p>
          </p:txBody>
        </p:sp>
      </p:grpSp>
      <p:cxnSp>
        <p:nvCxnSpPr>
          <p:cNvPr id="30" name="直线箭头连接符 29">
            <a:extLst>
              <a:ext uri="{FF2B5EF4-FFF2-40B4-BE49-F238E27FC236}">
                <a16:creationId xmlns:a16="http://schemas.microsoft.com/office/drawing/2014/main" id="{5C6B2EEA-6B90-EF9B-A69A-26286266722E}"/>
              </a:ext>
            </a:extLst>
          </p:cNvPr>
          <p:cNvCxnSpPr>
            <a:cxnSpLocks/>
            <a:stCxn id="28" idx="1"/>
          </p:cNvCxnSpPr>
          <p:nvPr/>
        </p:nvCxnSpPr>
        <p:spPr>
          <a:xfrm flipH="1">
            <a:off x="7458043" y="3686911"/>
            <a:ext cx="329559" cy="32731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B2246CB9-4B90-0AFE-0660-039471F67E1C}"/>
              </a:ext>
            </a:extLst>
          </p:cNvPr>
          <p:cNvSpPr txBox="1"/>
          <p:nvPr/>
        </p:nvSpPr>
        <p:spPr>
          <a:xfrm>
            <a:off x="1305823" y="5250998"/>
            <a:ext cx="1775472" cy="369332"/>
          </a:xfrm>
          <a:prstGeom prst="rect">
            <a:avLst/>
          </a:prstGeom>
          <a:noFill/>
        </p:spPr>
        <p:txBody>
          <a:bodyPr wrap="square">
            <a:spAutoFit/>
          </a:bodyPr>
          <a:lstStyle/>
          <a:p>
            <a:r>
              <a:rPr kumimoji="1" lang="en-US" altLang="zh-CN" dirty="0"/>
              <a:t>The model </a:t>
            </a:r>
            <a:endParaRPr lang="zh-CN" altLang="en-US" dirty="0"/>
          </a:p>
        </p:txBody>
      </p:sp>
      <p:sp>
        <p:nvSpPr>
          <p:cNvPr id="33" name="文本框 32">
            <a:extLst>
              <a:ext uri="{FF2B5EF4-FFF2-40B4-BE49-F238E27FC236}">
                <a16:creationId xmlns:a16="http://schemas.microsoft.com/office/drawing/2014/main" id="{D97ABE83-D675-44C5-F1E3-30E57576DA61}"/>
              </a:ext>
            </a:extLst>
          </p:cNvPr>
          <p:cNvSpPr txBox="1"/>
          <p:nvPr/>
        </p:nvSpPr>
        <p:spPr>
          <a:xfrm>
            <a:off x="3747121" y="4464910"/>
            <a:ext cx="1775472" cy="923330"/>
          </a:xfrm>
          <a:prstGeom prst="rect">
            <a:avLst/>
          </a:prstGeom>
          <a:noFill/>
        </p:spPr>
        <p:txBody>
          <a:bodyPr wrap="square">
            <a:spAutoFit/>
          </a:bodyPr>
          <a:lstStyle/>
          <a:p>
            <a:r>
              <a:rPr kumimoji="1" lang="en-US" altLang="zh-CN"/>
              <a:t>The partitioned computation graph </a:t>
            </a:r>
            <a:endParaRPr lang="zh-CN" altLang="en-US"/>
          </a:p>
        </p:txBody>
      </p:sp>
      <p:sp>
        <p:nvSpPr>
          <p:cNvPr id="34" name="右箭头 33">
            <a:extLst>
              <a:ext uri="{FF2B5EF4-FFF2-40B4-BE49-F238E27FC236}">
                <a16:creationId xmlns:a16="http://schemas.microsoft.com/office/drawing/2014/main" id="{A0081DA1-4DAF-598A-1959-1137DDD3F594}"/>
              </a:ext>
            </a:extLst>
          </p:cNvPr>
          <p:cNvSpPr/>
          <p:nvPr/>
        </p:nvSpPr>
        <p:spPr>
          <a:xfrm>
            <a:off x="3106512" y="4607203"/>
            <a:ext cx="385368" cy="491750"/>
          </a:xfrm>
          <a:prstGeom prst="rightArrow">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36" name="直线连接符 35">
            <a:extLst>
              <a:ext uri="{FF2B5EF4-FFF2-40B4-BE49-F238E27FC236}">
                <a16:creationId xmlns:a16="http://schemas.microsoft.com/office/drawing/2014/main" id="{83905313-7074-06DD-2884-A5572C76B247}"/>
              </a:ext>
            </a:extLst>
          </p:cNvPr>
          <p:cNvCxnSpPr>
            <a:cxnSpLocks/>
          </p:cNvCxnSpPr>
          <p:nvPr/>
        </p:nvCxnSpPr>
        <p:spPr>
          <a:xfrm flipH="1">
            <a:off x="1251967" y="4029098"/>
            <a:ext cx="2047229"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线连接符 38">
            <a:extLst>
              <a:ext uri="{FF2B5EF4-FFF2-40B4-BE49-F238E27FC236}">
                <a16:creationId xmlns:a16="http://schemas.microsoft.com/office/drawing/2014/main" id="{B3D03195-C06E-47CC-9B42-23F4A2CD9564}"/>
              </a:ext>
            </a:extLst>
          </p:cNvPr>
          <p:cNvCxnSpPr>
            <a:cxnSpLocks/>
          </p:cNvCxnSpPr>
          <p:nvPr/>
        </p:nvCxnSpPr>
        <p:spPr>
          <a:xfrm flipH="1">
            <a:off x="5634835" y="3489643"/>
            <a:ext cx="3105564"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右箭头 41">
            <a:extLst>
              <a:ext uri="{FF2B5EF4-FFF2-40B4-BE49-F238E27FC236}">
                <a16:creationId xmlns:a16="http://schemas.microsoft.com/office/drawing/2014/main" id="{64DC4453-C7D6-BD1C-ED48-1BE810FAABA3}"/>
              </a:ext>
            </a:extLst>
          </p:cNvPr>
          <p:cNvSpPr/>
          <p:nvPr/>
        </p:nvSpPr>
        <p:spPr>
          <a:xfrm rot="19326461">
            <a:off x="7996570" y="2441795"/>
            <a:ext cx="385368" cy="491750"/>
          </a:xfrm>
          <a:prstGeom prst="rightArrow">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43" name="图片 42">
            <a:extLst>
              <a:ext uri="{FF2B5EF4-FFF2-40B4-BE49-F238E27FC236}">
                <a16:creationId xmlns:a16="http://schemas.microsoft.com/office/drawing/2014/main" id="{0F746097-5721-7160-CC5C-62E3A2868364}"/>
              </a:ext>
            </a:extLst>
          </p:cNvPr>
          <p:cNvPicPr>
            <a:picLocks noChangeAspect="1"/>
          </p:cNvPicPr>
          <p:nvPr/>
        </p:nvPicPr>
        <p:blipFill>
          <a:blip r:embed="rId3"/>
          <a:stretch>
            <a:fillRect/>
          </a:stretch>
        </p:blipFill>
        <p:spPr>
          <a:xfrm>
            <a:off x="8496299" y="2114885"/>
            <a:ext cx="616380" cy="616380"/>
          </a:xfrm>
          <a:prstGeom prst="rect">
            <a:avLst/>
          </a:prstGeom>
          <a:solidFill>
            <a:schemeClr val="bg1"/>
          </a:solidFill>
        </p:spPr>
      </p:pic>
      <p:sp>
        <p:nvSpPr>
          <p:cNvPr id="44" name="右箭头 43">
            <a:extLst>
              <a:ext uri="{FF2B5EF4-FFF2-40B4-BE49-F238E27FC236}">
                <a16:creationId xmlns:a16="http://schemas.microsoft.com/office/drawing/2014/main" id="{8376A374-E728-6BDD-2892-C09A976726AD}"/>
              </a:ext>
            </a:extLst>
          </p:cNvPr>
          <p:cNvSpPr/>
          <p:nvPr/>
        </p:nvSpPr>
        <p:spPr>
          <a:xfrm>
            <a:off x="7886182" y="4219465"/>
            <a:ext cx="385368" cy="491750"/>
          </a:xfrm>
          <a:prstGeom prst="rightArrow">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45" name="图片 44">
            <a:extLst>
              <a:ext uri="{FF2B5EF4-FFF2-40B4-BE49-F238E27FC236}">
                <a16:creationId xmlns:a16="http://schemas.microsoft.com/office/drawing/2014/main" id="{C1E3F7E7-8CBA-FEE1-1A10-FF78D4094B51}"/>
              </a:ext>
            </a:extLst>
          </p:cNvPr>
          <p:cNvPicPr>
            <a:picLocks noChangeAspect="1"/>
          </p:cNvPicPr>
          <p:nvPr/>
        </p:nvPicPr>
        <p:blipFill>
          <a:blip r:embed="rId3"/>
          <a:stretch>
            <a:fillRect/>
          </a:stretch>
        </p:blipFill>
        <p:spPr>
          <a:xfrm>
            <a:off x="8447816" y="4240205"/>
            <a:ext cx="616380" cy="616380"/>
          </a:xfrm>
          <a:prstGeom prst="rect">
            <a:avLst/>
          </a:prstGeom>
          <a:solidFill>
            <a:schemeClr val="bg1"/>
          </a:solidFill>
        </p:spPr>
      </p:pic>
    </p:spTree>
    <p:extLst>
      <p:ext uri="{BB962C8B-B14F-4D97-AF65-F5344CB8AC3E}">
        <p14:creationId xmlns:p14="http://schemas.microsoft.com/office/powerpoint/2010/main" val="4962263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840659-6730-D86E-0E74-FAC7F506F77F}"/>
              </a:ext>
            </a:extLst>
          </p:cNvPr>
          <p:cNvSpPr>
            <a:spLocks noGrp="1"/>
          </p:cNvSpPr>
          <p:nvPr>
            <p:ph type="title"/>
          </p:nvPr>
        </p:nvSpPr>
        <p:spPr/>
        <p:txBody>
          <a:bodyPr/>
          <a:lstStyle/>
          <a:p>
            <a:r>
              <a:rPr lang="en-US" altLang="zh-CN"/>
              <a:t>Pipeline parallelism</a:t>
            </a:r>
            <a:endParaRPr kumimoji="1" lang="zh-CN" altLang="en-US"/>
          </a:p>
        </p:txBody>
      </p:sp>
      <p:sp>
        <p:nvSpPr>
          <p:cNvPr id="4" name="灯片编号占位符 3">
            <a:extLst>
              <a:ext uri="{FF2B5EF4-FFF2-40B4-BE49-F238E27FC236}">
                <a16:creationId xmlns:a16="http://schemas.microsoft.com/office/drawing/2014/main" id="{898C94C8-48B4-826B-EDA4-FE9A1C941890}"/>
              </a:ext>
            </a:extLst>
          </p:cNvPr>
          <p:cNvSpPr>
            <a:spLocks noGrp="1"/>
          </p:cNvSpPr>
          <p:nvPr>
            <p:ph type="sldNum" sz="quarter" idx="12"/>
          </p:nvPr>
        </p:nvSpPr>
        <p:spPr/>
        <p:txBody>
          <a:bodyPr/>
          <a:lstStyle/>
          <a:p>
            <a:fld id="{ADE361C3-C043-4A6E-BDCE-8DA1E7D90A3B}" type="slidenum">
              <a:rPr lang="zh-CN" altLang="en-US" smtClean="0"/>
              <a:pPr/>
              <a:t>105</a:t>
            </a:fld>
            <a:endParaRPr lang="zh-CN" altLang="en-US"/>
          </a:p>
        </p:txBody>
      </p:sp>
      <p:pic>
        <p:nvPicPr>
          <p:cNvPr id="5" name="Picture 3">
            <a:extLst>
              <a:ext uri="{FF2B5EF4-FFF2-40B4-BE49-F238E27FC236}">
                <a16:creationId xmlns:a16="http://schemas.microsoft.com/office/drawing/2014/main" id="{C1A47297-87B2-A0ED-99F0-1850B0B9814B}"/>
              </a:ext>
            </a:extLst>
          </p:cNvPr>
          <p:cNvPicPr>
            <a:picLocks noChangeAspect="1"/>
          </p:cNvPicPr>
          <p:nvPr/>
        </p:nvPicPr>
        <p:blipFill rotWithShape="1">
          <a:blip r:embed="rId2"/>
          <a:srcRect r="52632" b="64637"/>
          <a:stretch/>
        </p:blipFill>
        <p:spPr>
          <a:xfrm>
            <a:off x="3377935" y="1252470"/>
            <a:ext cx="2958823" cy="1605030"/>
          </a:xfrm>
          <a:prstGeom prst="rect">
            <a:avLst/>
          </a:prstGeom>
        </p:spPr>
      </p:pic>
      <p:pic>
        <p:nvPicPr>
          <p:cNvPr id="6" name="Picture 4">
            <a:extLst>
              <a:ext uri="{FF2B5EF4-FFF2-40B4-BE49-F238E27FC236}">
                <a16:creationId xmlns:a16="http://schemas.microsoft.com/office/drawing/2014/main" id="{9C3CC67E-B1B8-CB6A-AA96-03DAF335BF51}"/>
              </a:ext>
            </a:extLst>
          </p:cNvPr>
          <p:cNvPicPr>
            <a:picLocks noChangeAspect="1"/>
          </p:cNvPicPr>
          <p:nvPr/>
        </p:nvPicPr>
        <p:blipFill rotWithShape="1">
          <a:blip r:embed="rId3"/>
          <a:srcRect l="-1" t="9139" r="82992" b="52674"/>
          <a:stretch/>
        </p:blipFill>
        <p:spPr>
          <a:xfrm>
            <a:off x="386184" y="1427097"/>
            <a:ext cx="327472" cy="1628842"/>
          </a:xfrm>
          <a:prstGeom prst="rect">
            <a:avLst/>
          </a:prstGeom>
        </p:spPr>
      </p:pic>
      <p:pic>
        <p:nvPicPr>
          <p:cNvPr id="7" name="Picture 31">
            <a:extLst>
              <a:ext uri="{FF2B5EF4-FFF2-40B4-BE49-F238E27FC236}">
                <a16:creationId xmlns:a16="http://schemas.microsoft.com/office/drawing/2014/main" id="{7D44695A-71DB-8CF9-F6DE-385BE2318F78}"/>
              </a:ext>
            </a:extLst>
          </p:cNvPr>
          <p:cNvPicPr>
            <a:picLocks noChangeAspect="1"/>
          </p:cNvPicPr>
          <p:nvPr/>
        </p:nvPicPr>
        <p:blipFill>
          <a:blip r:embed="rId4"/>
          <a:stretch>
            <a:fillRect/>
          </a:stretch>
        </p:blipFill>
        <p:spPr>
          <a:xfrm>
            <a:off x="1123544" y="1307016"/>
            <a:ext cx="909325" cy="1605031"/>
          </a:xfrm>
          <a:prstGeom prst="rect">
            <a:avLst/>
          </a:prstGeom>
        </p:spPr>
      </p:pic>
      <p:pic>
        <p:nvPicPr>
          <p:cNvPr id="8" name="Picture 32">
            <a:extLst>
              <a:ext uri="{FF2B5EF4-FFF2-40B4-BE49-F238E27FC236}">
                <a16:creationId xmlns:a16="http://schemas.microsoft.com/office/drawing/2014/main" id="{574572AD-F33F-9614-647E-AB4AF3E331B2}"/>
              </a:ext>
            </a:extLst>
          </p:cNvPr>
          <p:cNvPicPr>
            <a:picLocks noChangeAspect="1"/>
          </p:cNvPicPr>
          <p:nvPr/>
        </p:nvPicPr>
        <p:blipFill>
          <a:blip r:embed="rId5"/>
          <a:stretch>
            <a:fillRect/>
          </a:stretch>
        </p:blipFill>
        <p:spPr>
          <a:xfrm>
            <a:off x="1491010" y="1622094"/>
            <a:ext cx="174392" cy="236399"/>
          </a:xfrm>
          <a:prstGeom prst="rect">
            <a:avLst/>
          </a:prstGeom>
        </p:spPr>
      </p:pic>
      <p:pic>
        <p:nvPicPr>
          <p:cNvPr id="9" name="Picture 33">
            <a:extLst>
              <a:ext uri="{FF2B5EF4-FFF2-40B4-BE49-F238E27FC236}">
                <a16:creationId xmlns:a16="http://schemas.microsoft.com/office/drawing/2014/main" id="{D3B0F604-771D-19B5-4456-720623F697AB}"/>
              </a:ext>
            </a:extLst>
          </p:cNvPr>
          <p:cNvPicPr>
            <a:picLocks noChangeAspect="1"/>
          </p:cNvPicPr>
          <p:nvPr/>
        </p:nvPicPr>
        <p:blipFill>
          <a:blip r:embed="rId6"/>
          <a:stretch>
            <a:fillRect/>
          </a:stretch>
        </p:blipFill>
        <p:spPr>
          <a:xfrm>
            <a:off x="2058721" y="1304478"/>
            <a:ext cx="909326" cy="410590"/>
          </a:xfrm>
          <a:prstGeom prst="rect">
            <a:avLst/>
          </a:prstGeom>
        </p:spPr>
      </p:pic>
      <p:pic>
        <p:nvPicPr>
          <p:cNvPr id="10" name="Picture 34">
            <a:extLst>
              <a:ext uri="{FF2B5EF4-FFF2-40B4-BE49-F238E27FC236}">
                <a16:creationId xmlns:a16="http://schemas.microsoft.com/office/drawing/2014/main" id="{DD3C926D-4C1B-DD6D-8F95-60970CBCDE44}"/>
              </a:ext>
            </a:extLst>
          </p:cNvPr>
          <p:cNvPicPr>
            <a:picLocks noChangeAspect="1"/>
          </p:cNvPicPr>
          <p:nvPr/>
        </p:nvPicPr>
        <p:blipFill>
          <a:blip r:embed="rId7"/>
          <a:stretch>
            <a:fillRect/>
          </a:stretch>
        </p:blipFill>
        <p:spPr>
          <a:xfrm>
            <a:off x="2058722" y="1713381"/>
            <a:ext cx="909326" cy="410590"/>
          </a:xfrm>
          <a:prstGeom prst="rect">
            <a:avLst/>
          </a:prstGeom>
        </p:spPr>
      </p:pic>
      <p:pic>
        <p:nvPicPr>
          <p:cNvPr id="11" name="Picture 35">
            <a:extLst>
              <a:ext uri="{FF2B5EF4-FFF2-40B4-BE49-F238E27FC236}">
                <a16:creationId xmlns:a16="http://schemas.microsoft.com/office/drawing/2014/main" id="{F6E0F6E3-A409-C624-83D4-D34AD93DE20F}"/>
              </a:ext>
            </a:extLst>
          </p:cNvPr>
          <p:cNvPicPr>
            <a:picLocks noChangeAspect="1"/>
          </p:cNvPicPr>
          <p:nvPr/>
        </p:nvPicPr>
        <p:blipFill>
          <a:blip r:embed="rId8"/>
          <a:stretch>
            <a:fillRect/>
          </a:stretch>
        </p:blipFill>
        <p:spPr>
          <a:xfrm>
            <a:off x="2058722" y="2111091"/>
            <a:ext cx="909326" cy="410590"/>
          </a:xfrm>
          <a:prstGeom prst="rect">
            <a:avLst/>
          </a:prstGeom>
        </p:spPr>
      </p:pic>
      <p:pic>
        <p:nvPicPr>
          <p:cNvPr id="12" name="Picture 36">
            <a:extLst>
              <a:ext uri="{FF2B5EF4-FFF2-40B4-BE49-F238E27FC236}">
                <a16:creationId xmlns:a16="http://schemas.microsoft.com/office/drawing/2014/main" id="{09475391-2CE6-55AB-228A-7A88E5AEA462}"/>
              </a:ext>
            </a:extLst>
          </p:cNvPr>
          <p:cNvPicPr>
            <a:picLocks noChangeAspect="1"/>
          </p:cNvPicPr>
          <p:nvPr/>
        </p:nvPicPr>
        <p:blipFill>
          <a:blip r:embed="rId9"/>
          <a:stretch>
            <a:fillRect/>
          </a:stretch>
        </p:blipFill>
        <p:spPr>
          <a:xfrm>
            <a:off x="2058722" y="2513565"/>
            <a:ext cx="909326" cy="410590"/>
          </a:xfrm>
          <a:prstGeom prst="rect">
            <a:avLst/>
          </a:prstGeom>
        </p:spPr>
      </p:pic>
      <p:pic>
        <p:nvPicPr>
          <p:cNvPr id="13" name="Picture 37">
            <a:extLst>
              <a:ext uri="{FF2B5EF4-FFF2-40B4-BE49-F238E27FC236}">
                <a16:creationId xmlns:a16="http://schemas.microsoft.com/office/drawing/2014/main" id="{7E688D73-3943-F682-7859-A5A37B854200}"/>
              </a:ext>
            </a:extLst>
          </p:cNvPr>
          <p:cNvPicPr>
            <a:picLocks noChangeAspect="1"/>
          </p:cNvPicPr>
          <p:nvPr/>
        </p:nvPicPr>
        <p:blipFill>
          <a:blip r:embed="rId5"/>
          <a:stretch>
            <a:fillRect/>
          </a:stretch>
        </p:blipFill>
        <p:spPr>
          <a:xfrm>
            <a:off x="1480343" y="2021350"/>
            <a:ext cx="174392" cy="236399"/>
          </a:xfrm>
          <a:prstGeom prst="rect">
            <a:avLst/>
          </a:prstGeom>
        </p:spPr>
      </p:pic>
      <p:pic>
        <p:nvPicPr>
          <p:cNvPr id="14" name="Picture 38">
            <a:extLst>
              <a:ext uri="{FF2B5EF4-FFF2-40B4-BE49-F238E27FC236}">
                <a16:creationId xmlns:a16="http://schemas.microsoft.com/office/drawing/2014/main" id="{7E300D80-A7AE-6635-F339-0E39FE1A4444}"/>
              </a:ext>
            </a:extLst>
          </p:cNvPr>
          <p:cNvPicPr>
            <a:picLocks noChangeAspect="1"/>
          </p:cNvPicPr>
          <p:nvPr/>
        </p:nvPicPr>
        <p:blipFill>
          <a:blip r:embed="rId5"/>
          <a:stretch>
            <a:fillRect/>
          </a:stretch>
        </p:blipFill>
        <p:spPr>
          <a:xfrm>
            <a:off x="1491010" y="2421871"/>
            <a:ext cx="174392" cy="236399"/>
          </a:xfrm>
          <a:prstGeom prst="rect">
            <a:avLst/>
          </a:prstGeom>
        </p:spPr>
      </p:pic>
      <p:pic>
        <p:nvPicPr>
          <p:cNvPr id="15" name="Picture 39">
            <a:extLst>
              <a:ext uri="{FF2B5EF4-FFF2-40B4-BE49-F238E27FC236}">
                <a16:creationId xmlns:a16="http://schemas.microsoft.com/office/drawing/2014/main" id="{10846374-B03F-3CF6-D0A0-05D1E0A5866B}"/>
              </a:ext>
            </a:extLst>
          </p:cNvPr>
          <p:cNvPicPr>
            <a:picLocks noChangeAspect="1"/>
          </p:cNvPicPr>
          <p:nvPr/>
        </p:nvPicPr>
        <p:blipFill>
          <a:blip r:embed="rId10"/>
          <a:stretch>
            <a:fillRect/>
          </a:stretch>
        </p:blipFill>
        <p:spPr>
          <a:xfrm>
            <a:off x="2407624" y="2423251"/>
            <a:ext cx="174390" cy="236399"/>
          </a:xfrm>
          <a:prstGeom prst="rect">
            <a:avLst/>
          </a:prstGeom>
        </p:spPr>
      </p:pic>
      <p:pic>
        <p:nvPicPr>
          <p:cNvPr id="16" name="Picture 40">
            <a:extLst>
              <a:ext uri="{FF2B5EF4-FFF2-40B4-BE49-F238E27FC236}">
                <a16:creationId xmlns:a16="http://schemas.microsoft.com/office/drawing/2014/main" id="{691A20B5-E634-392D-99C1-47282B098AE6}"/>
              </a:ext>
            </a:extLst>
          </p:cNvPr>
          <p:cNvPicPr>
            <a:picLocks noChangeAspect="1"/>
          </p:cNvPicPr>
          <p:nvPr/>
        </p:nvPicPr>
        <p:blipFill>
          <a:blip r:embed="rId10"/>
          <a:stretch>
            <a:fillRect/>
          </a:stretch>
        </p:blipFill>
        <p:spPr>
          <a:xfrm>
            <a:off x="2405136" y="2027860"/>
            <a:ext cx="174390" cy="236399"/>
          </a:xfrm>
          <a:prstGeom prst="rect">
            <a:avLst/>
          </a:prstGeom>
        </p:spPr>
      </p:pic>
      <p:pic>
        <p:nvPicPr>
          <p:cNvPr id="17" name="Picture 41">
            <a:extLst>
              <a:ext uri="{FF2B5EF4-FFF2-40B4-BE49-F238E27FC236}">
                <a16:creationId xmlns:a16="http://schemas.microsoft.com/office/drawing/2014/main" id="{32F885F2-4F0A-7A9D-254C-4CC238CA1680}"/>
              </a:ext>
            </a:extLst>
          </p:cNvPr>
          <p:cNvPicPr>
            <a:picLocks noChangeAspect="1"/>
          </p:cNvPicPr>
          <p:nvPr/>
        </p:nvPicPr>
        <p:blipFill>
          <a:blip r:embed="rId10"/>
          <a:stretch>
            <a:fillRect/>
          </a:stretch>
        </p:blipFill>
        <p:spPr>
          <a:xfrm>
            <a:off x="2405136" y="1620433"/>
            <a:ext cx="174390" cy="236399"/>
          </a:xfrm>
          <a:prstGeom prst="rect">
            <a:avLst/>
          </a:prstGeom>
        </p:spPr>
      </p:pic>
      <p:cxnSp>
        <p:nvCxnSpPr>
          <p:cNvPr id="18" name="Straight Arrow Connector 43">
            <a:extLst>
              <a:ext uri="{FF2B5EF4-FFF2-40B4-BE49-F238E27FC236}">
                <a16:creationId xmlns:a16="http://schemas.microsoft.com/office/drawing/2014/main" id="{6FAF3276-EAF0-A245-9133-F35109ABB994}"/>
              </a:ext>
            </a:extLst>
          </p:cNvPr>
          <p:cNvCxnSpPr>
            <a:cxnSpLocks/>
          </p:cNvCxnSpPr>
          <p:nvPr/>
        </p:nvCxnSpPr>
        <p:spPr>
          <a:xfrm>
            <a:off x="3715940" y="1707799"/>
            <a:ext cx="135015" cy="87398"/>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44">
            <a:extLst>
              <a:ext uri="{FF2B5EF4-FFF2-40B4-BE49-F238E27FC236}">
                <a16:creationId xmlns:a16="http://schemas.microsoft.com/office/drawing/2014/main" id="{5E0149D4-03C6-4E83-054D-B6958D11372E}"/>
              </a:ext>
            </a:extLst>
          </p:cNvPr>
          <p:cNvCxnSpPr>
            <a:cxnSpLocks/>
          </p:cNvCxnSpPr>
          <p:nvPr/>
        </p:nvCxnSpPr>
        <p:spPr>
          <a:xfrm>
            <a:off x="4073753" y="2065832"/>
            <a:ext cx="135015" cy="87398"/>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45">
            <a:extLst>
              <a:ext uri="{FF2B5EF4-FFF2-40B4-BE49-F238E27FC236}">
                <a16:creationId xmlns:a16="http://schemas.microsoft.com/office/drawing/2014/main" id="{98B79336-2540-3C77-2213-F2BE4783F59E}"/>
              </a:ext>
            </a:extLst>
          </p:cNvPr>
          <p:cNvCxnSpPr>
            <a:cxnSpLocks/>
          </p:cNvCxnSpPr>
          <p:nvPr/>
        </p:nvCxnSpPr>
        <p:spPr>
          <a:xfrm>
            <a:off x="4451254" y="2434282"/>
            <a:ext cx="135015" cy="87398"/>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49">
            <a:extLst>
              <a:ext uri="{FF2B5EF4-FFF2-40B4-BE49-F238E27FC236}">
                <a16:creationId xmlns:a16="http://schemas.microsoft.com/office/drawing/2014/main" id="{BF64FA39-E42E-9DE0-FB6A-985A44576C30}"/>
              </a:ext>
            </a:extLst>
          </p:cNvPr>
          <p:cNvCxnSpPr>
            <a:cxnSpLocks/>
          </p:cNvCxnSpPr>
          <p:nvPr/>
        </p:nvCxnSpPr>
        <p:spPr>
          <a:xfrm flipV="1">
            <a:off x="5553835" y="2050092"/>
            <a:ext cx="119916" cy="89457"/>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50">
            <a:extLst>
              <a:ext uri="{FF2B5EF4-FFF2-40B4-BE49-F238E27FC236}">
                <a16:creationId xmlns:a16="http://schemas.microsoft.com/office/drawing/2014/main" id="{9A6BAF3A-8C3C-EBB2-C8EB-2747AA55A362}"/>
              </a:ext>
            </a:extLst>
          </p:cNvPr>
          <p:cNvCxnSpPr>
            <a:cxnSpLocks/>
          </p:cNvCxnSpPr>
          <p:nvPr/>
        </p:nvCxnSpPr>
        <p:spPr>
          <a:xfrm flipV="1">
            <a:off x="5179646" y="2409828"/>
            <a:ext cx="119916" cy="89457"/>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51">
            <a:extLst>
              <a:ext uri="{FF2B5EF4-FFF2-40B4-BE49-F238E27FC236}">
                <a16:creationId xmlns:a16="http://schemas.microsoft.com/office/drawing/2014/main" id="{7BA6299B-DD11-A3F5-034C-CC80C49724DC}"/>
              </a:ext>
            </a:extLst>
          </p:cNvPr>
          <p:cNvCxnSpPr>
            <a:cxnSpLocks/>
          </p:cNvCxnSpPr>
          <p:nvPr/>
        </p:nvCxnSpPr>
        <p:spPr>
          <a:xfrm flipV="1">
            <a:off x="5907296" y="1679435"/>
            <a:ext cx="119916" cy="89457"/>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56">
            <a:extLst>
              <a:ext uri="{FF2B5EF4-FFF2-40B4-BE49-F238E27FC236}">
                <a16:creationId xmlns:a16="http://schemas.microsoft.com/office/drawing/2014/main" id="{2F8D91DD-5AD2-35AD-F5B0-34155D66EBE1}"/>
              </a:ext>
            </a:extLst>
          </p:cNvPr>
          <p:cNvCxnSpPr>
            <a:cxnSpLocks/>
          </p:cNvCxnSpPr>
          <p:nvPr/>
        </p:nvCxnSpPr>
        <p:spPr>
          <a:xfrm>
            <a:off x="3426618" y="1241754"/>
            <a:ext cx="1159651" cy="107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58">
            <a:extLst>
              <a:ext uri="{FF2B5EF4-FFF2-40B4-BE49-F238E27FC236}">
                <a16:creationId xmlns:a16="http://schemas.microsoft.com/office/drawing/2014/main" id="{6067FB7F-74CD-F433-DD01-F901643FD0CA}"/>
              </a:ext>
            </a:extLst>
          </p:cNvPr>
          <p:cNvSpPr txBox="1"/>
          <p:nvPr/>
        </p:nvSpPr>
        <p:spPr>
          <a:xfrm>
            <a:off x="3603465" y="948343"/>
            <a:ext cx="1479412" cy="323165"/>
          </a:xfrm>
          <a:prstGeom prst="rect">
            <a:avLst/>
          </a:prstGeom>
        </p:spPr>
        <p:txBody>
          <a:bodyPr wrap="square" rtlCol="0">
            <a:spAutoFit/>
          </a:bodyPr>
          <a:lstStyle/>
          <a:p>
            <a:r>
              <a:rPr lang="en-US" sz="1500"/>
              <a:t>Time</a:t>
            </a:r>
          </a:p>
        </p:txBody>
      </p:sp>
      <p:sp>
        <p:nvSpPr>
          <p:cNvPr id="26" name="Freeform 60">
            <a:extLst>
              <a:ext uri="{FF2B5EF4-FFF2-40B4-BE49-F238E27FC236}">
                <a16:creationId xmlns:a16="http://schemas.microsoft.com/office/drawing/2014/main" id="{A3A08896-D63D-10B6-1C60-16A094707DF0}"/>
              </a:ext>
            </a:extLst>
          </p:cNvPr>
          <p:cNvSpPr/>
          <p:nvPr/>
        </p:nvSpPr>
        <p:spPr>
          <a:xfrm>
            <a:off x="3774278" y="1365250"/>
            <a:ext cx="2171700" cy="1092200"/>
          </a:xfrm>
          <a:custGeom>
            <a:avLst/>
            <a:gdLst>
              <a:gd name="connsiteX0" fmla="*/ 0 w 2895600"/>
              <a:gd name="connsiteY0" fmla="*/ 0 h 1456267"/>
              <a:gd name="connsiteX1" fmla="*/ 0 w 2895600"/>
              <a:gd name="connsiteY1" fmla="*/ 499534 h 1456267"/>
              <a:gd name="connsiteX2" fmla="*/ 482600 w 2895600"/>
              <a:gd name="connsiteY2" fmla="*/ 499534 h 1456267"/>
              <a:gd name="connsiteX3" fmla="*/ 482600 w 2895600"/>
              <a:gd name="connsiteY3" fmla="*/ 973667 h 1456267"/>
              <a:gd name="connsiteX4" fmla="*/ 965200 w 2895600"/>
              <a:gd name="connsiteY4" fmla="*/ 973667 h 1456267"/>
              <a:gd name="connsiteX5" fmla="*/ 965200 w 2895600"/>
              <a:gd name="connsiteY5" fmla="*/ 1456267 h 1456267"/>
              <a:gd name="connsiteX6" fmla="*/ 1938867 w 2895600"/>
              <a:gd name="connsiteY6" fmla="*/ 1456267 h 1456267"/>
              <a:gd name="connsiteX7" fmla="*/ 1938867 w 2895600"/>
              <a:gd name="connsiteY7" fmla="*/ 956734 h 1456267"/>
              <a:gd name="connsiteX8" fmla="*/ 2413000 w 2895600"/>
              <a:gd name="connsiteY8" fmla="*/ 956734 h 1456267"/>
              <a:gd name="connsiteX9" fmla="*/ 2413000 w 2895600"/>
              <a:gd name="connsiteY9" fmla="*/ 482600 h 1456267"/>
              <a:gd name="connsiteX10" fmla="*/ 2895600 w 2895600"/>
              <a:gd name="connsiteY10" fmla="*/ 491067 h 1456267"/>
              <a:gd name="connsiteX11" fmla="*/ 2895600 w 2895600"/>
              <a:gd name="connsiteY11" fmla="*/ 0 h 1456267"/>
              <a:gd name="connsiteX12" fmla="*/ 0 w 2895600"/>
              <a:gd name="connsiteY12" fmla="*/ 0 h 145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5600" h="1456267">
                <a:moveTo>
                  <a:pt x="0" y="0"/>
                </a:moveTo>
                <a:lnTo>
                  <a:pt x="0" y="499534"/>
                </a:lnTo>
                <a:lnTo>
                  <a:pt x="482600" y="499534"/>
                </a:lnTo>
                <a:lnTo>
                  <a:pt x="482600" y="973667"/>
                </a:lnTo>
                <a:lnTo>
                  <a:pt x="965200" y="973667"/>
                </a:lnTo>
                <a:lnTo>
                  <a:pt x="965200" y="1456267"/>
                </a:lnTo>
                <a:lnTo>
                  <a:pt x="1938867" y="1456267"/>
                </a:lnTo>
                <a:lnTo>
                  <a:pt x="1938867" y="956734"/>
                </a:lnTo>
                <a:lnTo>
                  <a:pt x="2413000" y="956734"/>
                </a:lnTo>
                <a:lnTo>
                  <a:pt x="2413000" y="482600"/>
                </a:lnTo>
                <a:lnTo>
                  <a:pt x="2895600" y="491067"/>
                </a:lnTo>
                <a:lnTo>
                  <a:pt x="2895600" y="0"/>
                </a:lnTo>
                <a:lnTo>
                  <a:pt x="0" y="0"/>
                </a:lnTo>
                <a:close/>
              </a:path>
            </a:pathLst>
          </a:cu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cxnSp>
        <p:nvCxnSpPr>
          <p:cNvPr id="27" name="Straight Arrow Connector 62">
            <a:extLst>
              <a:ext uri="{FF2B5EF4-FFF2-40B4-BE49-F238E27FC236}">
                <a16:creationId xmlns:a16="http://schemas.microsoft.com/office/drawing/2014/main" id="{891D8018-1CB9-C6AF-486A-D1FF9CA4C06A}"/>
              </a:ext>
            </a:extLst>
          </p:cNvPr>
          <p:cNvCxnSpPr/>
          <p:nvPr/>
        </p:nvCxnSpPr>
        <p:spPr>
          <a:xfrm flipV="1">
            <a:off x="5299562" y="948343"/>
            <a:ext cx="1449099" cy="356135"/>
          </a:xfrm>
          <a:prstGeom prst="straightConnector1">
            <a:avLst/>
          </a:prstGeom>
          <a:ln w="38100">
            <a:tailEnd type="triangle"/>
          </a:ln>
        </p:spPr>
        <p:style>
          <a:lnRef idx="3">
            <a:schemeClr val="accent4"/>
          </a:lnRef>
          <a:fillRef idx="0">
            <a:schemeClr val="accent4"/>
          </a:fillRef>
          <a:effectRef idx="2">
            <a:schemeClr val="accent4"/>
          </a:effectRef>
          <a:fontRef idx="minor">
            <a:schemeClr val="tx1"/>
          </a:fontRef>
        </p:style>
      </p:cxnSp>
      <p:sp>
        <p:nvSpPr>
          <p:cNvPr id="28" name="TextBox 63">
            <a:extLst>
              <a:ext uri="{FF2B5EF4-FFF2-40B4-BE49-F238E27FC236}">
                <a16:creationId xmlns:a16="http://schemas.microsoft.com/office/drawing/2014/main" id="{20B25D26-F1AC-6B7C-B497-196164AF8616}"/>
              </a:ext>
            </a:extLst>
          </p:cNvPr>
          <p:cNvSpPr txBox="1"/>
          <p:nvPr/>
        </p:nvSpPr>
        <p:spPr>
          <a:xfrm>
            <a:off x="6746644" y="664894"/>
            <a:ext cx="2577884" cy="646331"/>
          </a:xfrm>
          <a:prstGeom prst="rect">
            <a:avLst/>
          </a:prstGeom>
        </p:spPr>
        <p:txBody>
          <a:bodyPr wrap="square" rtlCol="0">
            <a:spAutoFit/>
          </a:bodyPr>
          <a:lstStyle/>
          <a:p>
            <a:r>
              <a:rPr lang="en-US">
                <a:solidFill>
                  <a:srgbClr val="FF0000"/>
                </a:solidFill>
              </a:rPr>
              <a:t>Bubble where processes are idle</a:t>
            </a:r>
          </a:p>
        </p:txBody>
      </p:sp>
      <p:pic>
        <p:nvPicPr>
          <p:cNvPr id="31" name="Picture 6">
            <a:extLst>
              <a:ext uri="{FF2B5EF4-FFF2-40B4-BE49-F238E27FC236}">
                <a16:creationId xmlns:a16="http://schemas.microsoft.com/office/drawing/2014/main" id="{4341D2F3-2010-C1A2-2E7F-8FFA7F914D9F}"/>
              </a:ext>
            </a:extLst>
          </p:cNvPr>
          <p:cNvPicPr>
            <a:picLocks noChangeAspect="1"/>
          </p:cNvPicPr>
          <p:nvPr/>
        </p:nvPicPr>
        <p:blipFill rotWithShape="1">
          <a:blip r:embed="rId11"/>
          <a:srcRect b="56090"/>
          <a:stretch/>
        </p:blipFill>
        <p:spPr>
          <a:xfrm>
            <a:off x="5580954" y="3525881"/>
            <a:ext cx="3482577" cy="886650"/>
          </a:xfrm>
          <a:prstGeom prst="rect">
            <a:avLst/>
          </a:prstGeom>
        </p:spPr>
      </p:pic>
      <p:sp>
        <p:nvSpPr>
          <p:cNvPr id="35" name="内容占位符 2">
            <a:extLst>
              <a:ext uri="{FF2B5EF4-FFF2-40B4-BE49-F238E27FC236}">
                <a16:creationId xmlns:a16="http://schemas.microsoft.com/office/drawing/2014/main" id="{0408697E-82F9-70C1-DF37-C29B61B9B080}"/>
              </a:ext>
            </a:extLst>
          </p:cNvPr>
          <p:cNvSpPr txBox="1">
            <a:spLocks/>
          </p:cNvSpPr>
          <p:nvPr/>
        </p:nvSpPr>
        <p:spPr>
          <a:xfrm>
            <a:off x="1848527" y="4983271"/>
            <a:ext cx="4176464" cy="519868"/>
          </a:xfrm>
          <a:prstGeom prst="rect">
            <a:avLst/>
          </a:prstGeom>
          <a:solidFill>
            <a:srgbClr val="FAEADC"/>
          </a:solidFill>
          <a:ln w="3810">
            <a:solidFill>
              <a:schemeClr val="tx1"/>
            </a:solidFill>
          </a:ln>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15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sz="2400"/>
              <a:t>How to reduce bubble? </a:t>
            </a:r>
            <a:endParaRPr kumimoji="1" lang="en-US" altLang="zh-CN" b="0"/>
          </a:p>
        </p:txBody>
      </p:sp>
      <p:sp>
        <p:nvSpPr>
          <p:cNvPr id="33" name="内容占位符 32">
            <a:extLst>
              <a:ext uri="{FF2B5EF4-FFF2-40B4-BE49-F238E27FC236}">
                <a16:creationId xmlns:a16="http://schemas.microsoft.com/office/drawing/2014/main" id="{F07443A0-E1A7-32A6-9714-D1ED4D7D7B87}"/>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143511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par>
                                <p:cTn id="21" presetID="22" presetClass="entr" presetSubtype="1"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300"/>
                                        <p:tgtEl>
                                          <p:spTgt spid="18"/>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300"/>
                                        <p:tgtEl>
                                          <p:spTgt spid="19"/>
                                        </p:tgtEl>
                                      </p:cBhvr>
                                    </p:animEffect>
                                  </p:childTnLst>
                                </p:cTn>
                              </p:par>
                            </p:childTnLst>
                          </p:cTn>
                        </p:par>
                        <p:par>
                          <p:cTn id="28" fill="hold">
                            <p:stCondLst>
                              <p:cond delay="18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3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14"/>
                                        </p:tgtEl>
                                        <p:attrNameLst>
                                          <p:attrName>style.visibility</p:attrName>
                                        </p:attrNameLst>
                                      </p:cBhvr>
                                      <p:to>
                                        <p:strVal val="hidden"/>
                                      </p:to>
                                    </p:set>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par>
                          <p:cTn id="44" fill="hold">
                            <p:stCondLst>
                              <p:cond delay="500"/>
                            </p:stCondLst>
                            <p:childTnLst>
                              <p:par>
                                <p:cTn id="45" presetID="1" presetClass="exit" presetSubtype="0" fill="hold" nodeType="afterEffect">
                                  <p:stCondLst>
                                    <p:cond delay="0"/>
                                  </p:stCondLst>
                                  <p:childTnLst>
                                    <p:set>
                                      <p:cBhvr>
                                        <p:cTn id="46" dur="1" fill="hold">
                                          <p:stCondLst>
                                            <p:cond delay="0"/>
                                          </p:stCondLst>
                                        </p:cTn>
                                        <p:tgtEl>
                                          <p:spTgt spid="13"/>
                                        </p:tgtEl>
                                        <p:attrNameLst>
                                          <p:attrName>style.visibility</p:attrName>
                                        </p:attrNameLst>
                                      </p:cBhvr>
                                      <p:to>
                                        <p:strVal val="hidden"/>
                                      </p:to>
                                    </p:set>
                                  </p:childTnLst>
                                </p:cTn>
                              </p:par>
                            </p:childTnLst>
                          </p:cTn>
                        </p:par>
                        <p:par>
                          <p:cTn id="47" fill="hold">
                            <p:stCondLst>
                              <p:cond delay="500"/>
                            </p:stCondLst>
                            <p:childTnLst>
                              <p:par>
                                <p:cTn id="48" presetID="22" presetClass="entr" presetSubtype="4"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childTnLst>
                          </p:cTn>
                        </p:par>
                        <p:par>
                          <p:cTn id="51" fill="hold">
                            <p:stCondLst>
                              <p:cond delay="1000"/>
                            </p:stCondLst>
                            <p:childTnLst>
                              <p:par>
                                <p:cTn id="52" presetID="1" presetClass="entr" presetSubtype="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childTnLst>
                                </p:cTn>
                              </p:par>
                            </p:childTnLst>
                          </p:cTn>
                        </p:par>
                        <p:par>
                          <p:cTn id="54" fill="hold">
                            <p:stCondLst>
                              <p:cond delay="1000"/>
                            </p:stCondLst>
                            <p:childTnLst>
                              <p:par>
                                <p:cTn id="55" presetID="1" presetClass="exit" presetSubtype="0" fill="hold" nodeType="afterEffect">
                                  <p:stCondLst>
                                    <p:cond delay="0"/>
                                  </p:stCondLst>
                                  <p:childTnLst>
                                    <p:set>
                                      <p:cBhvr>
                                        <p:cTn id="56" dur="1" fill="hold">
                                          <p:stCondLst>
                                            <p:cond delay="0"/>
                                          </p:stCondLst>
                                        </p:cTn>
                                        <p:tgtEl>
                                          <p:spTgt spid="8"/>
                                        </p:tgtEl>
                                        <p:attrNameLst>
                                          <p:attrName>style.visibility</p:attrName>
                                        </p:attrNameLst>
                                      </p:cBhvr>
                                      <p:to>
                                        <p:strVal val="hidden"/>
                                      </p:to>
                                    </p:se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par>
                          <p:cTn id="61" fill="hold">
                            <p:stCondLst>
                              <p:cond delay="1500"/>
                            </p:stCondLst>
                            <p:childTnLst>
                              <p:par>
                                <p:cTn id="62" presetID="1" presetClass="entr" presetSubtype="0" fill="hold" nodeType="afterEffect">
                                  <p:stCondLst>
                                    <p:cond delay="0"/>
                                  </p:stCondLst>
                                  <p:childTnLst>
                                    <p:set>
                                      <p:cBhvr>
                                        <p:cTn id="63" dur="1" fill="hold">
                                          <p:stCondLst>
                                            <p:cond delay="0"/>
                                          </p:stCondLst>
                                        </p:cTn>
                                        <p:tgtEl>
                                          <p:spTgt spid="9"/>
                                        </p:tgtEl>
                                        <p:attrNameLst>
                                          <p:attrName>style.visibility</p:attrName>
                                        </p:attrNameLst>
                                      </p:cBhvr>
                                      <p:to>
                                        <p:strVal val="visible"/>
                                      </p:to>
                                    </p:set>
                                  </p:childTnLst>
                                </p:cTn>
                              </p:par>
                              <p:par>
                                <p:cTn id="64" presetID="22" presetClass="entr" presetSubtype="4"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down)">
                                      <p:cBhvr>
                                        <p:cTn id="66" dur="300"/>
                                        <p:tgtEl>
                                          <p:spTgt spid="22"/>
                                        </p:tgtEl>
                                      </p:cBhvr>
                                    </p:animEffect>
                                  </p:childTnLst>
                                </p:cTn>
                              </p:par>
                            </p:childTnLst>
                          </p:cTn>
                        </p:par>
                        <p:par>
                          <p:cTn id="67" fill="hold">
                            <p:stCondLst>
                              <p:cond delay="1800"/>
                            </p:stCondLst>
                            <p:childTnLst>
                              <p:par>
                                <p:cTn id="68" presetID="22" presetClass="entr" presetSubtype="4"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down)">
                                      <p:cBhvr>
                                        <p:cTn id="70" dur="300"/>
                                        <p:tgtEl>
                                          <p:spTgt spid="21"/>
                                        </p:tgtEl>
                                      </p:cBhvr>
                                    </p:animEffect>
                                  </p:childTnLst>
                                </p:cTn>
                              </p:par>
                            </p:childTnLst>
                          </p:cTn>
                        </p:par>
                        <p:par>
                          <p:cTn id="71" fill="hold">
                            <p:stCondLst>
                              <p:cond delay="2100"/>
                            </p:stCondLst>
                            <p:childTnLst>
                              <p:par>
                                <p:cTn id="72" presetID="22" presetClass="entr" presetSubtype="4"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down)">
                                      <p:cBhvr>
                                        <p:cTn id="74" dur="300"/>
                                        <p:tgtEl>
                                          <p:spTgt spid="23"/>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p:bldP spid="35"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0CDDBC-666C-097B-7F7C-97B20AAE0CB4}"/>
              </a:ext>
            </a:extLst>
          </p:cNvPr>
          <p:cNvSpPr>
            <a:spLocks noGrp="1"/>
          </p:cNvSpPr>
          <p:nvPr>
            <p:ph type="title"/>
          </p:nvPr>
        </p:nvSpPr>
        <p:spPr/>
        <p:txBody>
          <a:bodyPr/>
          <a:lstStyle/>
          <a:p>
            <a:r>
              <a:rPr kumimoji="1" lang="en-US" altLang="zh-CN"/>
              <a:t>Technique: micro-batching </a:t>
            </a:r>
            <a:endParaRPr kumimoji="1" lang="zh-CN" altLang="en-US"/>
          </a:p>
        </p:txBody>
      </p:sp>
      <p:sp>
        <p:nvSpPr>
          <p:cNvPr id="3" name="内容占位符 2">
            <a:extLst>
              <a:ext uri="{FF2B5EF4-FFF2-40B4-BE49-F238E27FC236}">
                <a16:creationId xmlns:a16="http://schemas.microsoft.com/office/drawing/2014/main" id="{9F0547E2-7FDE-888A-4E3E-CBD4FAB0D387}"/>
              </a:ext>
            </a:extLst>
          </p:cNvPr>
          <p:cNvSpPr>
            <a:spLocks noGrp="1"/>
          </p:cNvSpPr>
          <p:nvPr>
            <p:ph idx="1"/>
          </p:nvPr>
        </p:nvSpPr>
        <p:spPr/>
        <p:txBody>
          <a:bodyPr/>
          <a:lstStyle/>
          <a:p>
            <a:r>
              <a:rPr lang="en-US" altLang="zh-CN" dirty="0"/>
              <a:t>Reducing the bubble size by breaking the batch size into smaller pieces to reduce the idle time of the processes</a:t>
            </a:r>
          </a:p>
          <a:p>
            <a:pPr lvl="1"/>
            <a:r>
              <a:rPr lang="en-US" altLang="zh-CN" dirty="0"/>
              <a:t>Reduces bubble size in an easy way to implement</a:t>
            </a:r>
          </a:p>
          <a:p>
            <a:r>
              <a:rPr lang="en-US" altLang="zh-CN" dirty="0"/>
              <a:t>Question: to what extent can micro-batching improves performance?</a:t>
            </a:r>
          </a:p>
          <a:p>
            <a:pPr lvl="1"/>
            <a:r>
              <a:rPr lang="en-US" altLang="zh-CN" dirty="0"/>
              <a:t>The bubble size depends on the #partitions (p)</a:t>
            </a:r>
          </a:p>
          <a:p>
            <a:pPr lvl="1"/>
            <a:r>
              <a:rPr lang="en-US" altLang="zh-CN" dirty="0"/>
              <a:t>The ratio bubble overhead depends on the overall pipeline numbers (m) </a:t>
            </a:r>
          </a:p>
        </p:txBody>
      </p:sp>
      <p:sp>
        <p:nvSpPr>
          <p:cNvPr id="4" name="灯片编号占位符 3">
            <a:extLst>
              <a:ext uri="{FF2B5EF4-FFF2-40B4-BE49-F238E27FC236}">
                <a16:creationId xmlns:a16="http://schemas.microsoft.com/office/drawing/2014/main" id="{E91DB1C1-A443-C0D6-A7D5-15303FFA1246}"/>
              </a:ext>
            </a:extLst>
          </p:cNvPr>
          <p:cNvSpPr>
            <a:spLocks noGrp="1"/>
          </p:cNvSpPr>
          <p:nvPr>
            <p:ph type="sldNum" sz="quarter" idx="12"/>
          </p:nvPr>
        </p:nvSpPr>
        <p:spPr/>
        <p:txBody>
          <a:bodyPr/>
          <a:lstStyle/>
          <a:p>
            <a:fld id="{ADE361C3-C043-4A6E-BDCE-8DA1E7D90A3B}" type="slidenum">
              <a:rPr lang="zh-CN" altLang="en-US" smtClean="0"/>
              <a:pPr/>
              <a:t>106</a:t>
            </a:fld>
            <a:endParaRPr lang="zh-CN" altLang="en-US"/>
          </a:p>
        </p:txBody>
      </p:sp>
      <p:pic>
        <p:nvPicPr>
          <p:cNvPr id="5" name="Picture 97">
            <a:extLst>
              <a:ext uri="{FF2B5EF4-FFF2-40B4-BE49-F238E27FC236}">
                <a16:creationId xmlns:a16="http://schemas.microsoft.com/office/drawing/2014/main" id="{090DFAED-F9F8-810C-C564-7A49EC90AA45}"/>
              </a:ext>
            </a:extLst>
          </p:cNvPr>
          <p:cNvPicPr>
            <a:picLocks noChangeAspect="1"/>
          </p:cNvPicPr>
          <p:nvPr/>
        </p:nvPicPr>
        <p:blipFill rotWithShape="1">
          <a:blip r:embed="rId2"/>
          <a:srcRect l="11950" t="22338" r="21210" b="57471"/>
          <a:stretch/>
        </p:blipFill>
        <p:spPr>
          <a:xfrm>
            <a:off x="1547664" y="4047411"/>
            <a:ext cx="8568952" cy="1452091"/>
          </a:xfrm>
          <a:prstGeom prst="rect">
            <a:avLst/>
          </a:prstGeom>
        </p:spPr>
      </p:pic>
      <p:sp>
        <p:nvSpPr>
          <p:cNvPr id="6" name="右大括号 5">
            <a:extLst>
              <a:ext uri="{FF2B5EF4-FFF2-40B4-BE49-F238E27FC236}">
                <a16:creationId xmlns:a16="http://schemas.microsoft.com/office/drawing/2014/main" id="{31083E44-1191-C9A5-C5F6-32142882F80C}"/>
              </a:ext>
            </a:extLst>
          </p:cNvPr>
          <p:cNvSpPr/>
          <p:nvPr/>
        </p:nvSpPr>
        <p:spPr>
          <a:xfrm rot="16200000">
            <a:off x="2159732" y="3829608"/>
            <a:ext cx="216024" cy="86409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261DB986-61B0-E8DC-C003-8086ECA11C0D}"/>
              </a:ext>
            </a:extLst>
          </p:cNvPr>
          <p:cNvSpPr txBox="1"/>
          <p:nvPr/>
        </p:nvSpPr>
        <p:spPr>
          <a:xfrm>
            <a:off x="2079230" y="3801556"/>
            <a:ext cx="377026" cy="369332"/>
          </a:xfrm>
          <a:prstGeom prst="rect">
            <a:avLst/>
          </a:prstGeom>
          <a:noFill/>
        </p:spPr>
        <p:txBody>
          <a:bodyPr wrap="none" rtlCol="0">
            <a:spAutoFit/>
          </a:bodyPr>
          <a:lstStyle/>
          <a:p>
            <a:r>
              <a:rPr kumimoji="1" lang="en-US" altLang="zh-CN" dirty="0"/>
              <a:t>m</a:t>
            </a:r>
            <a:endParaRPr kumimoji="1" lang="zh-CN" altLang="en-US" dirty="0"/>
          </a:p>
        </p:txBody>
      </p:sp>
      <p:sp>
        <p:nvSpPr>
          <p:cNvPr id="8" name="右大括号 7">
            <a:extLst>
              <a:ext uri="{FF2B5EF4-FFF2-40B4-BE49-F238E27FC236}">
                <a16:creationId xmlns:a16="http://schemas.microsoft.com/office/drawing/2014/main" id="{0C45CDF6-9B8E-B538-9DD6-716E4D34A586}"/>
              </a:ext>
            </a:extLst>
          </p:cNvPr>
          <p:cNvSpPr/>
          <p:nvPr/>
        </p:nvSpPr>
        <p:spPr>
          <a:xfrm rot="10800000">
            <a:off x="1217732" y="4428408"/>
            <a:ext cx="216024" cy="86409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 name="文本框 8">
            <a:extLst>
              <a:ext uri="{FF2B5EF4-FFF2-40B4-BE49-F238E27FC236}">
                <a16:creationId xmlns:a16="http://schemas.microsoft.com/office/drawing/2014/main" id="{58AA7571-1CE4-A0D2-1DF8-271B21878815}"/>
              </a:ext>
            </a:extLst>
          </p:cNvPr>
          <p:cNvSpPr txBox="1"/>
          <p:nvPr/>
        </p:nvSpPr>
        <p:spPr>
          <a:xfrm>
            <a:off x="783753" y="4675790"/>
            <a:ext cx="312906" cy="369332"/>
          </a:xfrm>
          <a:prstGeom prst="rect">
            <a:avLst/>
          </a:prstGeom>
          <a:noFill/>
        </p:spPr>
        <p:txBody>
          <a:bodyPr wrap="none" rtlCol="0">
            <a:spAutoFit/>
          </a:bodyPr>
          <a:lstStyle/>
          <a:p>
            <a:r>
              <a:rPr kumimoji="1" lang="en-US" altLang="zh-CN" dirty="0"/>
              <a:t>p</a:t>
            </a:r>
            <a:endParaRPr kumimoji="1" lang="zh-CN" altLang="en-US" dirty="0"/>
          </a:p>
        </p:txBody>
      </p:sp>
    </p:spTree>
    <p:extLst>
      <p:ext uri="{BB962C8B-B14F-4D97-AF65-F5344CB8AC3E}">
        <p14:creationId xmlns:p14="http://schemas.microsoft.com/office/powerpoint/2010/main" val="37423960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727AE0-C81F-DE1A-25D4-851F0CE9D5AA}"/>
              </a:ext>
            </a:extLst>
          </p:cNvPr>
          <p:cNvSpPr>
            <a:spLocks noGrp="1"/>
          </p:cNvSpPr>
          <p:nvPr>
            <p:ph type="title"/>
          </p:nvPr>
        </p:nvSpPr>
        <p:spPr/>
        <p:txBody>
          <a:bodyPr/>
          <a:lstStyle/>
          <a:p>
            <a:r>
              <a:rPr kumimoji="1" lang="en-US" altLang="zh-CN"/>
              <a:t>Pipeline parallelism &amp; the number of micro-batch </a:t>
            </a:r>
            <a:endParaRPr kumimoji="1" lang="zh-CN" altLang="en-US"/>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34268F9-64DC-9D30-3855-BC494D987F95}"/>
                  </a:ext>
                </a:extLst>
              </p:cNvPr>
              <p:cNvSpPr>
                <a:spLocks noGrp="1"/>
              </p:cNvSpPr>
              <p:nvPr>
                <p:ph idx="1"/>
              </p:nvPr>
            </p:nvSpPr>
            <p:spPr>
              <a:xfrm>
                <a:off x="302840" y="1129308"/>
                <a:ext cx="8229600" cy="4356826"/>
              </a:xfrm>
            </p:spPr>
            <p:txBody>
              <a:bodyPr/>
              <a:lstStyle/>
              <a:p>
                <a:r>
                  <a:rPr kumimoji="1" lang="en-US" altLang="zh-CN"/>
                  <a:t>Question: what is the bubble size ? </a:t>
                </a:r>
              </a:p>
              <a:p>
                <a:pPr lvl="1"/>
                <a:r>
                  <a:rPr kumimoji="1" lang="en-US" altLang="zh-CN"/>
                  <a:t>p – 1 (p == #devices)</a:t>
                </a:r>
              </a:p>
              <a:p>
                <a:r>
                  <a:rPr kumimoji="1" lang="en-US" altLang="zh-CN"/>
                  <a:t>Question: what is the overhead? </a:t>
                </a:r>
              </a:p>
              <a:p>
                <a:pPr lvl="1"/>
                <a14:m>
                  <m:oMath xmlns:m="http://schemas.openxmlformats.org/officeDocument/2006/math">
                    <m:r>
                      <m:rPr>
                        <m:sty m:val="p"/>
                      </m:rPr>
                      <a:rPr kumimoji="1" lang="en-US" altLang="zh-CN" b="0" i="0" smtClean="0">
                        <a:latin typeface="Cambria Math" panose="02040503050406030204" pitchFamily="18" charset="0"/>
                      </a:rPr>
                      <m:t>t</m:t>
                    </m:r>
                    <m:r>
                      <a:rPr kumimoji="1" lang="en-US" altLang="zh-CN" b="0" i="1" baseline="-25000" smtClean="0">
                        <a:latin typeface="Cambria Math" panose="02040503050406030204" pitchFamily="18" charset="0"/>
                      </a:rPr>
                      <m:t>𝑓</m:t>
                    </m:r>
                  </m:oMath>
                </a14:m>
                <a:r>
                  <a:rPr kumimoji="1" lang="en-US" altLang="zh-CN" b="0" baseline="-25000"/>
                  <a:t> </a:t>
                </a:r>
                <a:r>
                  <a:rPr kumimoji="1" lang="en-US" altLang="zh-CN" b="0"/>
                  <a:t>: time of a forward of a micro-batch (m) </a:t>
                </a:r>
              </a:p>
              <a:p>
                <a:pPr lvl="1"/>
                <a14:m>
                  <m:oMath xmlns:m="http://schemas.openxmlformats.org/officeDocument/2006/math">
                    <m:r>
                      <m:rPr>
                        <m:sty m:val="p"/>
                      </m:rPr>
                      <a:rPr kumimoji="1" lang="en-US" altLang="zh-CN" b="0" i="0" smtClean="0">
                        <a:latin typeface="Cambria Math" panose="02040503050406030204" pitchFamily="18" charset="0"/>
                      </a:rPr>
                      <m:t>t</m:t>
                    </m:r>
                    <m:r>
                      <m:rPr>
                        <m:sty m:val="p"/>
                      </m:rPr>
                      <a:rPr kumimoji="1" lang="en-US" altLang="zh-CN" b="0" i="0" baseline="-25000" smtClean="0">
                        <a:latin typeface="Cambria Math" panose="02040503050406030204" pitchFamily="18" charset="0"/>
                      </a:rPr>
                      <m:t>b</m:t>
                    </m:r>
                  </m:oMath>
                </a14:m>
                <a:r>
                  <a:rPr kumimoji="1" lang="en-US" altLang="zh-CN" b="0" baseline="-25000"/>
                  <a:t> </a:t>
                </a:r>
                <a:r>
                  <a:rPr kumimoji="1" lang="en-US" altLang="zh-CN" b="0"/>
                  <a:t>: time of a </a:t>
                </a:r>
                <a:r>
                  <a:rPr kumimoji="1" lang="en-US" altLang="zh-CN"/>
                  <a:t>backward of a micro-batch (m) </a:t>
                </a:r>
                <a:endParaRPr kumimoji="1" lang="en-US" altLang="zh-CN" b="0"/>
              </a:p>
              <a:p>
                <a:pPr lvl="1"/>
                <a:r>
                  <a:rPr kumimoji="1" lang="en-US" altLang="zh-CN" b="0"/>
                  <a:t>Ideal process time: </a:t>
                </a:r>
                <a14:m>
                  <m:oMath xmlns:m="http://schemas.openxmlformats.org/officeDocument/2006/math">
                    <m:r>
                      <a:rPr kumimoji="1" lang="en-US" altLang="zh-CN" b="0" i="1" smtClean="0">
                        <a:latin typeface="Cambria Math" panose="02040503050406030204" pitchFamily="18" charset="0"/>
                      </a:rPr>
                      <m:t>𝑚</m:t>
                    </m:r>
                    <m:r>
                      <a:rPr kumimoji="1" lang="en-US" altLang="zh-CN" b="0" i="1" smtClean="0">
                        <a:latin typeface="Cambria Math" panose="02040503050406030204" pitchFamily="18" charset="0"/>
                      </a:rPr>
                      <m:t> ∗</m:t>
                    </m:r>
                    <m:d>
                      <m:dPr>
                        <m:ctrlPr>
                          <a:rPr kumimoji="1" lang="en-US" altLang="zh-CN" b="0" i="1" smtClean="0">
                            <a:latin typeface="Cambria Math" panose="02040503050406030204" pitchFamily="18" charset="0"/>
                            <a:ea typeface="Cambria Math" panose="02040503050406030204" pitchFamily="18" charset="0"/>
                          </a:rPr>
                        </m:ctrlPr>
                      </m:dPr>
                      <m:e>
                        <m:r>
                          <a:rPr kumimoji="1" lang="en-US" altLang="zh-CN" b="0" i="1" smtClean="0">
                            <a:latin typeface="Cambria Math" panose="02040503050406030204" pitchFamily="18" charset="0"/>
                            <a:ea typeface="Cambria Math" panose="02040503050406030204" pitchFamily="18" charset="0"/>
                          </a:rPr>
                          <m:t>𝑡𝑓</m:t>
                        </m:r>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𝑡𝑏</m:t>
                        </m:r>
                      </m:e>
                    </m:d>
                  </m:oMath>
                </a14:m>
                <a:r>
                  <a:rPr kumimoji="1" lang="en-US" altLang="zh-CN" b="0"/>
                  <a:t> </a:t>
                </a:r>
              </a:p>
              <a:p>
                <a:pPr lvl="1"/>
                <a:r>
                  <a:rPr kumimoji="1" lang="en-US" altLang="zh-CN"/>
                  <a:t>Wasted time of bubble: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 −1</m:t>
                        </m:r>
                      </m:e>
                    </m:d>
                    <m:r>
                      <a:rPr kumimoji="1" lang="en-US" altLang="zh-CN" b="0" i="1" smtClean="0">
                        <a:latin typeface="Cambria Math" panose="02040503050406030204" pitchFamily="18" charset="0"/>
                        <a:ea typeface="Cambria Math" panose="02040503050406030204" pitchFamily="18" charset="0"/>
                      </a:rPr>
                      <m:t>∗</m:t>
                    </m:r>
                    <m:d>
                      <m:dPr>
                        <m:ctrlPr>
                          <a:rPr kumimoji="1" lang="en-US" altLang="zh-CN" b="0" i="1" smtClean="0">
                            <a:latin typeface="Cambria Math" panose="02040503050406030204" pitchFamily="18" charset="0"/>
                            <a:ea typeface="Cambria Math" panose="02040503050406030204" pitchFamily="18" charset="0"/>
                          </a:rPr>
                        </m:ctrlPr>
                      </m:dPr>
                      <m:e>
                        <m:r>
                          <a:rPr kumimoji="1" lang="en-US" altLang="zh-CN" b="0" i="1" smtClean="0">
                            <a:latin typeface="Cambria Math" panose="02040503050406030204" pitchFamily="18" charset="0"/>
                            <a:ea typeface="Cambria Math" panose="02040503050406030204" pitchFamily="18" charset="0"/>
                          </a:rPr>
                          <m:t>𝑡𝑓</m:t>
                        </m:r>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𝑡𝑏</m:t>
                        </m:r>
                      </m:e>
                    </m:d>
                  </m:oMath>
                </a14:m>
                <a:endParaRPr kumimoji="1" lang="en-US" altLang="zh-CN"/>
              </a:p>
              <a:p>
                <a:pPr lvl="1"/>
                <a:r>
                  <a:rPr kumimoji="1" lang="en-US" altLang="zh-CN"/>
                  <a:t>Bubble time fraction: </a:t>
                </a:r>
                <a14:m>
                  <m:oMath xmlns:m="http://schemas.openxmlformats.org/officeDocument/2006/math">
                    <m:f>
                      <m:fPr>
                        <m:ctrlPr>
                          <a:rPr kumimoji="1" lang="en-US" altLang="zh-CN" i="1" smtClean="0">
                            <a:latin typeface="Cambria Math" panose="02040503050406030204" pitchFamily="18" charset="0"/>
                          </a:rPr>
                        </m:ctrlPr>
                      </m:fPr>
                      <m:num>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 −1</m:t>
                        </m:r>
                      </m:num>
                      <m:den>
                        <m:r>
                          <a:rPr kumimoji="1" lang="en-US" altLang="zh-CN" b="0" i="1" smtClean="0">
                            <a:latin typeface="Cambria Math" panose="02040503050406030204" pitchFamily="18" charset="0"/>
                          </a:rPr>
                          <m:t>𝑚</m:t>
                        </m:r>
                      </m:den>
                    </m:f>
                  </m:oMath>
                </a14:m>
                <a:endParaRPr kumimoji="1" lang="en-US" altLang="zh-CN"/>
              </a:p>
              <a:p>
                <a:endParaRPr kumimoji="1" lang="en-US" altLang="zh-CN"/>
              </a:p>
            </p:txBody>
          </p:sp>
        </mc:Choice>
        <mc:Fallback xmlns="">
          <p:sp>
            <p:nvSpPr>
              <p:cNvPr id="3" name="内容占位符 2">
                <a:extLst>
                  <a:ext uri="{FF2B5EF4-FFF2-40B4-BE49-F238E27FC236}">
                    <a16:creationId xmlns:a16="http://schemas.microsoft.com/office/drawing/2014/main" id="{834268F9-64DC-9D30-3855-BC494D987F95}"/>
                  </a:ext>
                </a:extLst>
              </p:cNvPr>
              <p:cNvSpPr>
                <a:spLocks noGrp="1" noRot="1" noChangeAspect="1" noMove="1" noResize="1" noEditPoints="1" noAdjustHandles="1" noChangeArrowheads="1" noChangeShapeType="1" noTextEdit="1"/>
              </p:cNvSpPr>
              <p:nvPr>
                <p:ph idx="1"/>
              </p:nvPr>
            </p:nvSpPr>
            <p:spPr>
              <a:xfrm>
                <a:off x="302840" y="1129308"/>
                <a:ext cx="8229600" cy="4356826"/>
              </a:xfrm>
              <a:blipFill>
                <a:blip r:embed="rId3"/>
                <a:stretch>
                  <a:fillRect l="-667"/>
                </a:stretch>
              </a:blipFill>
            </p:spPr>
            <p:txBody>
              <a:bodyPr/>
              <a:lstStyle/>
              <a:p>
                <a:r>
                  <a:rPr lang="en-US">
                    <a:noFill/>
                  </a:rPr>
                  <a:t> </a:t>
                </a:r>
              </a:p>
            </p:txBody>
          </p:sp>
        </mc:Fallback>
      </mc:AlternateContent>
      <p:sp>
        <p:nvSpPr>
          <p:cNvPr id="4" name="灯片编号占位符 3">
            <a:extLst>
              <a:ext uri="{FF2B5EF4-FFF2-40B4-BE49-F238E27FC236}">
                <a16:creationId xmlns:a16="http://schemas.microsoft.com/office/drawing/2014/main" id="{E4BEA19C-53ED-307C-594F-16F2406929F6}"/>
              </a:ext>
            </a:extLst>
          </p:cNvPr>
          <p:cNvSpPr>
            <a:spLocks noGrp="1"/>
          </p:cNvSpPr>
          <p:nvPr>
            <p:ph type="sldNum" sz="quarter" idx="12"/>
          </p:nvPr>
        </p:nvSpPr>
        <p:spPr/>
        <p:txBody>
          <a:bodyPr/>
          <a:lstStyle/>
          <a:p>
            <a:fld id="{ADE361C3-C043-4A6E-BDCE-8DA1E7D90A3B}" type="slidenum">
              <a:rPr lang="zh-CN" altLang="en-US" smtClean="0"/>
              <a:pPr/>
              <a:t>107</a:t>
            </a:fld>
            <a:endParaRPr lang="zh-CN" altLang="en-US"/>
          </a:p>
        </p:txBody>
      </p:sp>
    </p:spTree>
    <p:extLst>
      <p:ext uri="{BB962C8B-B14F-4D97-AF65-F5344CB8AC3E}">
        <p14:creationId xmlns:p14="http://schemas.microsoft.com/office/powerpoint/2010/main" val="12216574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84E0D7-8CC9-15D5-E871-4CCBC60E99E7}"/>
              </a:ext>
            </a:extLst>
          </p:cNvPr>
          <p:cNvSpPr>
            <a:spLocks noGrp="1"/>
          </p:cNvSpPr>
          <p:nvPr>
            <p:ph type="title"/>
          </p:nvPr>
        </p:nvSpPr>
        <p:spPr/>
        <p:txBody>
          <a:bodyPr/>
          <a:lstStyle/>
          <a:p>
            <a:r>
              <a:rPr kumimoji="1" lang="en-US" altLang="zh-CN"/>
              <a:t>Tensor parallelism</a:t>
            </a:r>
            <a:endParaRPr kumimoji="1" lang="zh-CN" altLang="en-US"/>
          </a:p>
        </p:txBody>
      </p:sp>
      <p:sp>
        <p:nvSpPr>
          <p:cNvPr id="3" name="内容占位符 2">
            <a:extLst>
              <a:ext uri="{FF2B5EF4-FFF2-40B4-BE49-F238E27FC236}">
                <a16:creationId xmlns:a16="http://schemas.microsoft.com/office/drawing/2014/main" id="{67E19DA1-D316-3DF0-B95F-AA7A519FD680}"/>
              </a:ext>
            </a:extLst>
          </p:cNvPr>
          <p:cNvSpPr>
            <a:spLocks noGrp="1"/>
          </p:cNvSpPr>
          <p:nvPr>
            <p:ph idx="1"/>
          </p:nvPr>
        </p:nvSpPr>
        <p:spPr>
          <a:xfrm>
            <a:off x="302840" y="1129308"/>
            <a:ext cx="4240284" cy="4032448"/>
          </a:xfrm>
        </p:spPr>
        <p:txBody>
          <a:bodyPr/>
          <a:lstStyle/>
          <a:p>
            <a:r>
              <a:rPr kumimoji="1" lang="en-US" altLang="zh-CN" dirty="0"/>
              <a:t>Partition the parameters of a layer</a:t>
            </a:r>
          </a:p>
          <a:p>
            <a:pPr lvl="1"/>
            <a:r>
              <a:rPr kumimoji="1" lang="en-US" altLang="zh-CN" dirty="0"/>
              <a:t>Each partition is deployed on a separate GPU </a:t>
            </a:r>
          </a:p>
          <a:p>
            <a:r>
              <a:rPr kumimoji="1" lang="en-US" altLang="zh-CN" dirty="0"/>
              <a:t>Pros </a:t>
            </a:r>
          </a:p>
          <a:p>
            <a:pPr lvl="1"/>
            <a:r>
              <a:rPr kumimoji="1" lang="en-US" altLang="zh-CN" dirty="0"/>
              <a:t>Support pipeline parallelism with a large layer </a:t>
            </a:r>
          </a:p>
          <a:p>
            <a:pPr lvl="1"/>
            <a:r>
              <a:rPr kumimoji="1" lang="en-US" altLang="zh-CN" dirty="0"/>
              <a:t>Fit the hardware architecture of modern servers</a:t>
            </a:r>
            <a:endParaRPr kumimoji="1" lang="zh-CN" altLang="en-US" dirty="0"/>
          </a:p>
        </p:txBody>
      </p:sp>
      <p:sp>
        <p:nvSpPr>
          <p:cNvPr id="4" name="灯片编号占位符 3">
            <a:extLst>
              <a:ext uri="{FF2B5EF4-FFF2-40B4-BE49-F238E27FC236}">
                <a16:creationId xmlns:a16="http://schemas.microsoft.com/office/drawing/2014/main" id="{E20FED7E-69AE-D31A-2390-4F74D407A5A5}"/>
              </a:ext>
            </a:extLst>
          </p:cNvPr>
          <p:cNvSpPr>
            <a:spLocks noGrp="1"/>
          </p:cNvSpPr>
          <p:nvPr>
            <p:ph type="sldNum" sz="quarter" idx="12"/>
          </p:nvPr>
        </p:nvSpPr>
        <p:spPr/>
        <p:txBody>
          <a:bodyPr/>
          <a:lstStyle/>
          <a:p>
            <a:fld id="{ADE361C3-C043-4A6E-BDCE-8DA1E7D90A3B}" type="slidenum">
              <a:rPr lang="zh-CN" altLang="en-US" smtClean="0"/>
              <a:pPr/>
              <a:t>108</a:t>
            </a:fld>
            <a:endParaRPr lang="zh-CN" altLang="en-US"/>
          </a:p>
        </p:txBody>
      </p:sp>
      <p:grpSp>
        <p:nvGrpSpPr>
          <p:cNvPr id="6" name="组合 5">
            <a:extLst>
              <a:ext uri="{FF2B5EF4-FFF2-40B4-BE49-F238E27FC236}">
                <a16:creationId xmlns:a16="http://schemas.microsoft.com/office/drawing/2014/main" id="{C9856591-53E5-ABB1-91F1-15AF2FB9321D}"/>
              </a:ext>
            </a:extLst>
          </p:cNvPr>
          <p:cNvGrpSpPr/>
          <p:nvPr/>
        </p:nvGrpSpPr>
        <p:grpSpPr>
          <a:xfrm>
            <a:off x="5909386" y="1876528"/>
            <a:ext cx="1368152" cy="616380"/>
            <a:chOff x="7884368" y="1584003"/>
            <a:chExt cx="1368152" cy="616380"/>
          </a:xfrm>
        </p:grpSpPr>
        <p:sp>
          <p:nvSpPr>
            <p:cNvPr id="7" name="矩形 6">
              <a:extLst>
                <a:ext uri="{FF2B5EF4-FFF2-40B4-BE49-F238E27FC236}">
                  <a16:creationId xmlns:a16="http://schemas.microsoft.com/office/drawing/2014/main" id="{0322D31A-F0BD-74BB-86CA-D2B961B344B0}"/>
                </a:ext>
              </a:extLst>
            </p:cNvPr>
            <p:cNvSpPr/>
            <p:nvPr/>
          </p:nvSpPr>
          <p:spPr>
            <a:xfrm>
              <a:off x="7884368" y="1584003"/>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8" name="文本框 7">
              <a:extLst>
                <a:ext uri="{FF2B5EF4-FFF2-40B4-BE49-F238E27FC236}">
                  <a16:creationId xmlns:a16="http://schemas.microsoft.com/office/drawing/2014/main" id="{600C181E-45F2-B5E0-97FE-71EE19D6553D}"/>
                </a:ext>
              </a:extLst>
            </p:cNvPr>
            <p:cNvSpPr txBox="1"/>
            <p:nvPr/>
          </p:nvSpPr>
          <p:spPr>
            <a:xfrm>
              <a:off x="7981230" y="1714322"/>
              <a:ext cx="1271290" cy="369332"/>
            </a:xfrm>
            <a:prstGeom prst="rect">
              <a:avLst/>
            </a:prstGeom>
            <a:noFill/>
          </p:spPr>
          <p:txBody>
            <a:bodyPr wrap="square">
              <a:spAutoFit/>
            </a:bodyPr>
            <a:lstStyle/>
            <a:p>
              <a:r>
                <a:rPr kumimoji="1" lang="en-US" altLang="zh-CN"/>
                <a:t>Layer #1</a:t>
              </a:r>
              <a:endParaRPr lang="zh-CN" altLang="en-US"/>
            </a:p>
          </p:txBody>
        </p:sp>
      </p:grpSp>
      <p:cxnSp>
        <p:nvCxnSpPr>
          <p:cNvPr id="9" name="直线箭头连接符 8">
            <a:extLst>
              <a:ext uri="{FF2B5EF4-FFF2-40B4-BE49-F238E27FC236}">
                <a16:creationId xmlns:a16="http://schemas.microsoft.com/office/drawing/2014/main" id="{FD3E18C0-C09D-1A49-E3AE-3BCBB212AAD3}"/>
              </a:ext>
            </a:extLst>
          </p:cNvPr>
          <p:cNvCxnSpPr>
            <a:cxnSpLocks/>
          </p:cNvCxnSpPr>
          <p:nvPr/>
        </p:nvCxnSpPr>
        <p:spPr>
          <a:xfrm>
            <a:off x="6593462" y="2492908"/>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 name="直线箭头连接符 9">
            <a:extLst>
              <a:ext uri="{FF2B5EF4-FFF2-40B4-BE49-F238E27FC236}">
                <a16:creationId xmlns:a16="http://schemas.microsoft.com/office/drawing/2014/main" id="{F2D19BF1-4BE6-1130-8246-A7778D9F45C4}"/>
              </a:ext>
            </a:extLst>
          </p:cNvPr>
          <p:cNvCxnSpPr>
            <a:cxnSpLocks/>
          </p:cNvCxnSpPr>
          <p:nvPr/>
        </p:nvCxnSpPr>
        <p:spPr>
          <a:xfrm>
            <a:off x="5735342" y="1392107"/>
            <a:ext cx="387554" cy="523074"/>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84F6CB7F-7817-D16B-0BC3-90E4BA871AC8}"/>
              </a:ext>
            </a:extLst>
          </p:cNvPr>
          <p:cNvCxnSpPr>
            <a:cxnSpLocks/>
            <a:endCxn id="7" idx="0"/>
          </p:cNvCxnSpPr>
          <p:nvPr/>
        </p:nvCxnSpPr>
        <p:spPr>
          <a:xfrm>
            <a:off x="6531181" y="1430760"/>
            <a:ext cx="8021" cy="445768"/>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a16="http://schemas.microsoft.com/office/drawing/2014/main" id="{4126DCAA-8A62-21A4-3AA2-D45B4B0B445F}"/>
              </a:ext>
            </a:extLst>
          </p:cNvPr>
          <p:cNvGrpSpPr/>
          <p:nvPr/>
        </p:nvGrpSpPr>
        <p:grpSpPr>
          <a:xfrm>
            <a:off x="7021425" y="745867"/>
            <a:ext cx="581384" cy="616380"/>
            <a:chOff x="7884368" y="1584003"/>
            <a:chExt cx="581384" cy="616380"/>
          </a:xfrm>
        </p:grpSpPr>
        <p:sp>
          <p:nvSpPr>
            <p:cNvPr id="13" name="矩形 12">
              <a:extLst>
                <a:ext uri="{FF2B5EF4-FFF2-40B4-BE49-F238E27FC236}">
                  <a16:creationId xmlns:a16="http://schemas.microsoft.com/office/drawing/2014/main" id="{D4651100-EFBE-1457-494B-B87066B872B6}"/>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30593C11-40B8-A6B1-7D0C-33C8123F1C6D}"/>
                </a:ext>
              </a:extLst>
            </p:cNvPr>
            <p:cNvSpPr txBox="1"/>
            <p:nvPr/>
          </p:nvSpPr>
          <p:spPr>
            <a:xfrm>
              <a:off x="7949303" y="1704750"/>
              <a:ext cx="484523" cy="369332"/>
            </a:xfrm>
            <a:prstGeom prst="rect">
              <a:avLst/>
            </a:prstGeom>
            <a:noFill/>
          </p:spPr>
          <p:txBody>
            <a:bodyPr wrap="square">
              <a:spAutoFit/>
            </a:bodyPr>
            <a:lstStyle/>
            <a:p>
              <a:r>
                <a:rPr kumimoji="1" lang="en-US" altLang="zh-CN"/>
                <a:t>w1</a:t>
              </a:r>
              <a:endParaRPr lang="zh-CN" altLang="en-US"/>
            </a:p>
          </p:txBody>
        </p:sp>
      </p:grpSp>
      <p:cxnSp>
        <p:nvCxnSpPr>
          <p:cNvPr id="15" name="直线箭头连接符 14">
            <a:extLst>
              <a:ext uri="{FF2B5EF4-FFF2-40B4-BE49-F238E27FC236}">
                <a16:creationId xmlns:a16="http://schemas.microsoft.com/office/drawing/2014/main" id="{5A808883-E5E8-D235-E5D1-EEDF1AEECC09}"/>
              </a:ext>
            </a:extLst>
          </p:cNvPr>
          <p:cNvCxnSpPr>
            <a:cxnSpLocks/>
            <a:stCxn id="13" idx="2"/>
          </p:cNvCxnSpPr>
          <p:nvPr/>
        </p:nvCxnSpPr>
        <p:spPr>
          <a:xfrm flipH="1">
            <a:off x="6907320" y="1362247"/>
            <a:ext cx="404797" cy="480046"/>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16" name="组合 15">
            <a:extLst>
              <a:ext uri="{FF2B5EF4-FFF2-40B4-BE49-F238E27FC236}">
                <a16:creationId xmlns:a16="http://schemas.microsoft.com/office/drawing/2014/main" id="{F62378F0-4D2E-F1C2-1D4B-655685D0E40D}"/>
              </a:ext>
            </a:extLst>
          </p:cNvPr>
          <p:cNvGrpSpPr/>
          <p:nvPr/>
        </p:nvGrpSpPr>
        <p:grpSpPr>
          <a:xfrm>
            <a:off x="5544600" y="750096"/>
            <a:ext cx="576059" cy="616380"/>
            <a:chOff x="638921" y="2203432"/>
            <a:chExt cx="576059" cy="616380"/>
          </a:xfrm>
        </p:grpSpPr>
        <p:sp>
          <p:nvSpPr>
            <p:cNvPr id="17" name="矩形 16">
              <a:extLst>
                <a:ext uri="{FF2B5EF4-FFF2-40B4-BE49-F238E27FC236}">
                  <a16:creationId xmlns:a16="http://schemas.microsoft.com/office/drawing/2014/main" id="{A8BF6EE0-FC7B-57A2-7695-B6B1178A7631}"/>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1A20B694-B503-AD60-9D47-7D2137EA8C1C}"/>
                </a:ext>
              </a:extLst>
            </p:cNvPr>
            <p:cNvSpPr txBox="1"/>
            <p:nvPr/>
          </p:nvSpPr>
          <p:spPr>
            <a:xfrm>
              <a:off x="638921" y="2303622"/>
              <a:ext cx="576059" cy="369332"/>
            </a:xfrm>
            <a:prstGeom prst="rect">
              <a:avLst/>
            </a:prstGeom>
            <a:noFill/>
          </p:spPr>
          <p:txBody>
            <a:bodyPr wrap="square">
              <a:spAutoFit/>
            </a:bodyPr>
            <a:lstStyle/>
            <a:p>
              <a:r>
                <a:rPr kumimoji="1" lang="en-US" altLang="zh-CN"/>
                <a:t>X</a:t>
              </a:r>
              <a:endParaRPr lang="zh-CN" altLang="en-US" baseline="-25000"/>
            </a:p>
          </p:txBody>
        </p:sp>
      </p:grpSp>
      <p:grpSp>
        <p:nvGrpSpPr>
          <p:cNvPr id="19" name="组合 18">
            <a:extLst>
              <a:ext uri="{FF2B5EF4-FFF2-40B4-BE49-F238E27FC236}">
                <a16:creationId xmlns:a16="http://schemas.microsoft.com/office/drawing/2014/main" id="{42EBE299-EBEB-DDF3-40B9-020378C4F7EA}"/>
              </a:ext>
            </a:extLst>
          </p:cNvPr>
          <p:cNvGrpSpPr/>
          <p:nvPr/>
        </p:nvGrpSpPr>
        <p:grpSpPr>
          <a:xfrm>
            <a:off x="6400719" y="752315"/>
            <a:ext cx="576059" cy="616380"/>
            <a:chOff x="638921" y="2203432"/>
            <a:chExt cx="576059" cy="616380"/>
          </a:xfrm>
        </p:grpSpPr>
        <p:sp>
          <p:nvSpPr>
            <p:cNvPr id="20" name="矩形 19">
              <a:extLst>
                <a:ext uri="{FF2B5EF4-FFF2-40B4-BE49-F238E27FC236}">
                  <a16:creationId xmlns:a16="http://schemas.microsoft.com/office/drawing/2014/main" id="{384586A5-B146-4C9B-543B-F02DCCE54A07}"/>
                </a:ext>
              </a:extLst>
            </p:cNvPr>
            <p:cNvSpPr/>
            <p:nvPr/>
          </p:nvSpPr>
          <p:spPr>
            <a:xfrm>
              <a:off x="683568" y="2203432"/>
              <a:ext cx="292471" cy="616380"/>
            </a:xfrm>
            <a:prstGeom prst="rect">
              <a:avLst/>
            </a:prstGeom>
            <a:solidFill>
              <a:srgbClr val="CDCCFE"/>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1" name="文本框 20">
              <a:extLst>
                <a:ext uri="{FF2B5EF4-FFF2-40B4-BE49-F238E27FC236}">
                  <a16:creationId xmlns:a16="http://schemas.microsoft.com/office/drawing/2014/main" id="{E6EC7FE2-FF40-D564-C590-5ABDC6CA7FE5}"/>
                </a:ext>
              </a:extLst>
            </p:cNvPr>
            <p:cNvSpPr txBox="1"/>
            <p:nvPr/>
          </p:nvSpPr>
          <p:spPr>
            <a:xfrm>
              <a:off x="638921" y="2303622"/>
              <a:ext cx="576059" cy="369332"/>
            </a:xfrm>
            <a:prstGeom prst="rect">
              <a:avLst/>
            </a:prstGeom>
            <a:noFill/>
          </p:spPr>
          <p:txBody>
            <a:bodyPr wrap="square">
              <a:spAutoFit/>
            </a:bodyPr>
            <a:lstStyle/>
            <a:p>
              <a:r>
                <a:rPr kumimoji="1" lang="en-US" altLang="zh-CN"/>
                <a:t>Y</a:t>
              </a:r>
              <a:endParaRPr lang="zh-CN" altLang="en-US" baseline="-25000"/>
            </a:p>
          </p:txBody>
        </p:sp>
      </p:grpSp>
      <p:sp>
        <p:nvSpPr>
          <p:cNvPr id="22" name="矩形 21">
            <a:extLst>
              <a:ext uri="{FF2B5EF4-FFF2-40B4-BE49-F238E27FC236}">
                <a16:creationId xmlns:a16="http://schemas.microsoft.com/office/drawing/2014/main" id="{5223176E-2637-EA70-0FB9-3B1C82BF172D}"/>
              </a:ext>
            </a:extLst>
          </p:cNvPr>
          <p:cNvSpPr/>
          <p:nvPr/>
        </p:nvSpPr>
        <p:spPr>
          <a:xfrm>
            <a:off x="5907086" y="3009987"/>
            <a:ext cx="1259632"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95D4F221-A107-9D5C-EE8E-84DA10F17661}"/>
              </a:ext>
            </a:extLst>
          </p:cNvPr>
          <p:cNvSpPr txBox="1"/>
          <p:nvPr/>
        </p:nvSpPr>
        <p:spPr>
          <a:xfrm>
            <a:off x="6003948" y="3140306"/>
            <a:ext cx="1271290" cy="369332"/>
          </a:xfrm>
          <a:prstGeom prst="rect">
            <a:avLst/>
          </a:prstGeom>
          <a:noFill/>
        </p:spPr>
        <p:txBody>
          <a:bodyPr wrap="square">
            <a:spAutoFit/>
          </a:bodyPr>
          <a:lstStyle/>
          <a:p>
            <a:r>
              <a:rPr kumimoji="1" lang="en-US" altLang="zh-CN"/>
              <a:t>Layer #2</a:t>
            </a:r>
            <a:endParaRPr lang="zh-CN" altLang="en-US"/>
          </a:p>
        </p:txBody>
      </p:sp>
      <p:cxnSp>
        <p:nvCxnSpPr>
          <p:cNvPr id="24" name="直线箭头连接符 23">
            <a:extLst>
              <a:ext uri="{FF2B5EF4-FFF2-40B4-BE49-F238E27FC236}">
                <a16:creationId xmlns:a16="http://schemas.microsoft.com/office/drawing/2014/main" id="{5334834F-216F-EBFF-B82E-126127F77734}"/>
              </a:ext>
            </a:extLst>
          </p:cNvPr>
          <p:cNvCxnSpPr>
            <a:cxnSpLocks/>
          </p:cNvCxnSpPr>
          <p:nvPr/>
        </p:nvCxnSpPr>
        <p:spPr>
          <a:xfrm>
            <a:off x="6605083" y="3626367"/>
            <a:ext cx="0" cy="529752"/>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A620AAFD-B396-1245-6A83-AE29FF1717CE}"/>
              </a:ext>
            </a:extLst>
          </p:cNvPr>
          <p:cNvGrpSpPr/>
          <p:nvPr/>
        </p:nvGrpSpPr>
        <p:grpSpPr>
          <a:xfrm>
            <a:off x="7496277" y="2517100"/>
            <a:ext cx="581384" cy="616380"/>
            <a:chOff x="7884368" y="1584003"/>
            <a:chExt cx="581384" cy="616380"/>
          </a:xfrm>
        </p:grpSpPr>
        <p:sp>
          <p:nvSpPr>
            <p:cNvPr id="26" name="矩形 25">
              <a:extLst>
                <a:ext uri="{FF2B5EF4-FFF2-40B4-BE49-F238E27FC236}">
                  <a16:creationId xmlns:a16="http://schemas.microsoft.com/office/drawing/2014/main" id="{90606BF1-6489-3DC1-9C6A-E1835D9A83F9}"/>
                </a:ext>
              </a:extLst>
            </p:cNvPr>
            <p:cNvSpPr/>
            <p:nvPr/>
          </p:nvSpPr>
          <p:spPr>
            <a:xfrm>
              <a:off x="7884368" y="1584003"/>
              <a:ext cx="581384" cy="616380"/>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7" name="文本框 26">
              <a:extLst>
                <a:ext uri="{FF2B5EF4-FFF2-40B4-BE49-F238E27FC236}">
                  <a16:creationId xmlns:a16="http://schemas.microsoft.com/office/drawing/2014/main" id="{C7BF563F-A935-0387-5DBD-5C8BA774F4D2}"/>
                </a:ext>
              </a:extLst>
            </p:cNvPr>
            <p:cNvSpPr txBox="1"/>
            <p:nvPr/>
          </p:nvSpPr>
          <p:spPr>
            <a:xfrm>
              <a:off x="7949303" y="1704750"/>
              <a:ext cx="484523" cy="369332"/>
            </a:xfrm>
            <a:prstGeom prst="rect">
              <a:avLst/>
            </a:prstGeom>
            <a:noFill/>
          </p:spPr>
          <p:txBody>
            <a:bodyPr wrap="square">
              <a:spAutoFit/>
            </a:bodyPr>
            <a:lstStyle/>
            <a:p>
              <a:r>
                <a:rPr kumimoji="1" lang="en-US" altLang="zh-CN"/>
                <a:t>w2</a:t>
              </a:r>
              <a:endParaRPr lang="zh-CN" altLang="en-US"/>
            </a:p>
          </p:txBody>
        </p:sp>
      </p:grpSp>
      <p:cxnSp>
        <p:nvCxnSpPr>
          <p:cNvPr id="28" name="直线箭头连接符 27">
            <a:extLst>
              <a:ext uri="{FF2B5EF4-FFF2-40B4-BE49-F238E27FC236}">
                <a16:creationId xmlns:a16="http://schemas.microsoft.com/office/drawing/2014/main" id="{7F21EC92-EA34-3974-3F3D-4B6EDACAA521}"/>
              </a:ext>
            </a:extLst>
          </p:cNvPr>
          <p:cNvCxnSpPr>
            <a:cxnSpLocks/>
            <a:stCxn id="26" idx="1"/>
          </p:cNvCxnSpPr>
          <p:nvPr/>
        </p:nvCxnSpPr>
        <p:spPr>
          <a:xfrm flipH="1">
            <a:off x="7166718" y="2825290"/>
            <a:ext cx="329559" cy="32731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9" name="直线连接符 28">
            <a:extLst>
              <a:ext uri="{FF2B5EF4-FFF2-40B4-BE49-F238E27FC236}">
                <a16:creationId xmlns:a16="http://schemas.microsoft.com/office/drawing/2014/main" id="{E1F5267E-A6BF-4D6A-7E6C-4215CFA47198}"/>
              </a:ext>
            </a:extLst>
          </p:cNvPr>
          <p:cNvCxnSpPr>
            <a:cxnSpLocks/>
          </p:cNvCxnSpPr>
          <p:nvPr/>
        </p:nvCxnSpPr>
        <p:spPr>
          <a:xfrm flipH="1">
            <a:off x="7312117" y="2847639"/>
            <a:ext cx="912890" cy="9861"/>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右箭头 29">
            <a:extLst>
              <a:ext uri="{FF2B5EF4-FFF2-40B4-BE49-F238E27FC236}">
                <a16:creationId xmlns:a16="http://schemas.microsoft.com/office/drawing/2014/main" id="{E378E7EE-C12D-AC07-3BE8-6CDEE8C0D6C7}"/>
              </a:ext>
            </a:extLst>
          </p:cNvPr>
          <p:cNvSpPr/>
          <p:nvPr/>
        </p:nvSpPr>
        <p:spPr>
          <a:xfrm rot="19326461">
            <a:off x="7729251" y="443820"/>
            <a:ext cx="385368" cy="491750"/>
          </a:xfrm>
          <a:prstGeom prst="rightArrow">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31" name="图片 30">
            <a:extLst>
              <a:ext uri="{FF2B5EF4-FFF2-40B4-BE49-F238E27FC236}">
                <a16:creationId xmlns:a16="http://schemas.microsoft.com/office/drawing/2014/main" id="{06F537FE-E327-18AA-9549-DCABFF34AAB1}"/>
              </a:ext>
            </a:extLst>
          </p:cNvPr>
          <p:cNvPicPr>
            <a:picLocks noChangeAspect="1"/>
          </p:cNvPicPr>
          <p:nvPr/>
        </p:nvPicPr>
        <p:blipFill>
          <a:blip r:embed="rId2"/>
          <a:stretch>
            <a:fillRect/>
          </a:stretch>
        </p:blipFill>
        <p:spPr>
          <a:xfrm>
            <a:off x="8228980" y="116910"/>
            <a:ext cx="616380" cy="616380"/>
          </a:xfrm>
          <a:prstGeom prst="rect">
            <a:avLst/>
          </a:prstGeom>
          <a:solidFill>
            <a:schemeClr val="bg1"/>
          </a:solidFill>
        </p:spPr>
      </p:pic>
      <p:sp>
        <p:nvSpPr>
          <p:cNvPr id="32" name="右箭头 31">
            <a:extLst>
              <a:ext uri="{FF2B5EF4-FFF2-40B4-BE49-F238E27FC236}">
                <a16:creationId xmlns:a16="http://schemas.microsoft.com/office/drawing/2014/main" id="{965511D6-33DE-B11F-E039-934CFDD8CE82}"/>
              </a:ext>
            </a:extLst>
          </p:cNvPr>
          <p:cNvSpPr/>
          <p:nvPr/>
        </p:nvSpPr>
        <p:spPr>
          <a:xfrm>
            <a:off x="7747997" y="1158464"/>
            <a:ext cx="385368" cy="491750"/>
          </a:xfrm>
          <a:prstGeom prst="rightArrow">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33" name="图片 32">
            <a:extLst>
              <a:ext uri="{FF2B5EF4-FFF2-40B4-BE49-F238E27FC236}">
                <a16:creationId xmlns:a16="http://schemas.microsoft.com/office/drawing/2014/main" id="{CD6E2C4E-8EB7-814F-2C0F-17F3A4B0456F}"/>
              </a:ext>
            </a:extLst>
          </p:cNvPr>
          <p:cNvPicPr>
            <a:picLocks noChangeAspect="1"/>
          </p:cNvPicPr>
          <p:nvPr/>
        </p:nvPicPr>
        <p:blipFill>
          <a:blip r:embed="rId2"/>
          <a:stretch>
            <a:fillRect/>
          </a:stretch>
        </p:blipFill>
        <p:spPr>
          <a:xfrm>
            <a:off x="8225007" y="1189401"/>
            <a:ext cx="616380" cy="616380"/>
          </a:xfrm>
          <a:prstGeom prst="rect">
            <a:avLst/>
          </a:prstGeom>
          <a:solidFill>
            <a:schemeClr val="bg1"/>
          </a:solidFill>
        </p:spPr>
      </p:pic>
      <p:cxnSp>
        <p:nvCxnSpPr>
          <p:cNvPr id="34" name="直线连接符 33">
            <a:extLst>
              <a:ext uri="{FF2B5EF4-FFF2-40B4-BE49-F238E27FC236}">
                <a16:creationId xmlns:a16="http://schemas.microsoft.com/office/drawing/2014/main" id="{4E6C70A4-8123-0CCE-500C-195E8B0925DA}"/>
              </a:ext>
            </a:extLst>
          </p:cNvPr>
          <p:cNvCxnSpPr>
            <a:cxnSpLocks/>
          </p:cNvCxnSpPr>
          <p:nvPr/>
        </p:nvCxnSpPr>
        <p:spPr>
          <a:xfrm flipH="1" flipV="1">
            <a:off x="6809921" y="1004694"/>
            <a:ext cx="977048" cy="10851"/>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pic>
        <p:nvPicPr>
          <p:cNvPr id="38" name="图片 37">
            <a:extLst>
              <a:ext uri="{FF2B5EF4-FFF2-40B4-BE49-F238E27FC236}">
                <a16:creationId xmlns:a16="http://schemas.microsoft.com/office/drawing/2014/main" id="{44105E64-4444-C82E-BACE-172764751B3E}"/>
              </a:ext>
            </a:extLst>
          </p:cNvPr>
          <p:cNvPicPr>
            <a:picLocks noChangeAspect="1"/>
          </p:cNvPicPr>
          <p:nvPr/>
        </p:nvPicPr>
        <p:blipFill>
          <a:blip r:embed="rId3"/>
          <a:stretch>
            <a:fillRect/>
          </a:stretch>
        </p:blipFill>
        <p:spPr>
          <a:xfrm>
            <a:off x="4397383" y="4354489"/>
            <a:ext cx="4469870" cy="846517"/>
          </a:xfrm>
          <a:prstGeom prst="rect">
            <a:avLst/>
          </a:prstGeom>
        </p:spPr>
      </p:pic>
    </p:spTree>
    <p:extLst>
      <p:ext uri="{BB962C8B-B14F-4D97-AF65-F5344CB8AC3E}">
        <p14:creationId xmlns:p14="http://schemas.microsoft.com/office/powerpoint/2010/main" val="40968423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80B36-0FA0-3848-BCEB-3D1ABBEDED57}"/>
              </a:ext>
            </a:extLst>
          </p:cNvPr>
          <p:cNvSpPr>
            <a:spLocks noGrp="1"/>
          </p:cNvSpPr>
          <p:nvPr>
            <p:ph type="title"/>
          </p:nvPr>
        </p:nvSpPr>
        <p:spPr/>
        <p:txBody>
          <a:bodyPr/>
          <a:lstStyle/>
          <a:p>
            <a:r>
              <a:rPr lang="en-US" dirty="0"/>
              <a:t>Model Parallelism (use matrix multiplication as an example): Forward Pass</a:t>
            </a:r>
          </a:p>
        </p:txBody>
      </p:sp>
      <p:sp>
        <p:nvSpPr>
          <p:cNvPr id="133" name="Rectangle 132">
            <a:extLst>
              <a:ext uri="{FF2B5EF4-FFF2-40B4-BE49-F238E27FC236}">
                <a16:creationId xmlns:a16="http://schemas.microsoft.com/office/drawing/2014/main" id="{3228FA46-7ADF-584B-A404-F1E9EFB3C12C}"/>
              </a:ext>
            </a:extLst>
          </p:cNvPr>
          <p:cNvSpPr/>
          <p:nvPr/>
        </p:nvSpPr>
        <p:spPr>
          <a:xfrm>
            <a:off x="1611702" y="1513160"/>
            <a:ext cx="1532455" cy="822960"/>
          </a:xfrm>
          <a:prstGeom prst="rect">
            <a:avLst/>
          </a:prstGeom>
          <a:solidFill>
            <a:srgbClr val="4472C4">
              <a:alpha val="45000"/>
            </a:srgbClr>
          </a:solidFill>
          <a:ln w="12700" cap="flat" cmpd="sng" algn="ctr">
            <a:solidFill>
              <a:srgbClr val="4472C4">
                <a:shade val="50000"/>
              </a:srgbClr>
            </a:solidFill>
            <a:prstDash val="solid"/>
            <a:miter lim="800000"/>
          </a:ln>
          <a:effectLst/>
        </p:spPr>
        <p:txBody>
          <a:bodyPr rtlCol="0" anchor="ctr"/>
          <a:lstStyle/>
          <a:p>
            <a:pPr algn="ctr" defTabSz="685800">
              <a:defRPr/>
            </a:pPr>
            <a:r>
              <a:rPr lang="en-US" sz="1350">
                <a:solidFill>
                  <a:prstClr val="white"/>
                </a:solidFill>
                <a:latin typeface="Calibri" panose="020F0502020204030204"/>
              </a:rPr>
              <a:t>P</a:t>
            </a:r>
            <a:r>
              <a:rPr lang="en-US" sz="1350" baseline="-25000">
                <a:solidFill>
                  <a:prstClr val="white"/>
                </a:solidFill>
                <a:latin typeface="Calibri" panose="020F0502020204030204"/>
              </a:rPr>
              <a:t>0</a:t>
            </a:r>
          </a:p>
        </p:txBody>
      </p:sp>
      <p:sp>
        <p:nvSpPr>
          <p:cNvPr id="134" name="Rectangle 133">
            <a:extLst>
              <a:ext uri="{FF2B5EF4-FFF2-40B4-BE49-F238E27FC236}">
                <a16:creationId xmlns:a16="http://schemas.microsoft.com/office/drawing/2014/main" id="{EBDB9838-B6CB-8147-8800-13856FAD3A18}"/>
              </a:ext>
            </a:extLst>
          </p:cNvPr>
          <p:cNvSpPr/>
          <p:nvPr/>
        </p:nvSpPr>
        <p:spPr>
          <a:xfrm>
            <a:off x="1611702" y="2336120"/>
            <a:ext cx="1532455" cy="822960"/>
          </a:xfrm>
          <a:prstGeom prst="rect">
            <a:avLst/>
          </a:prstGeom>
          <a:noFill/>
          <a:ln w="12700" cap="flat" cmpd="sng" algn="ctr">
            <a:solidFill>
              <a:srgbClr val="4472C4">
                <a:shade val="50000"/>
              </a:srgbClr>
            </a:solidFill>
            <a:prstDash val="solid"/>
            <a:miter lim="800000"/>
          </a:ln>
          <a:effectLst/>
        </p:spPr>
        <p:txBody>
          <a:bodyPr rtlCol="0" anchor="ctr"/>
          <a:lstStyle/>
          <a:p>
            <a:pPr algn="ctr" defTabSz="685800">
              <a:defRPr/>
            </a:pPr>
            <a:r>
              <a:rPr lang="en-US" sz="1350">
                <a:solidFill>
                  <a:prstClr val="black"/>
                </a:solidFill>
                <a:latin typeface="Calibri" panose="020F0502020204030204"/>
              </a:rPr>
              <a:t>P</a:t>
            </a:r>
            <a:r>
              <a:rPr lang="en-US" sz="1350" baseline="-25000">
                <a:solidFill>
                  <a:prstClr val="black"/>
                </a:solidFill>
                <a:latin typeface="Calibri" panose="020F0502020204030204"/>
              </a:rPr>
              <a:t>1</a:t>
            </a:r>
          </a:p>
        </p:txBody>
      </p:sp>
      <p:sp>
        <p:nvSpPr>
          <p:cNvPr id="135" name="Rectangle 134">
            <a:extLst>
              <a:ext uri="{FF2B5EF4-FFF2-40B4-BE49-F238E27FC236}">
                <a16:creationId xmlns:a16="http://schemas.microsoft.com/office/drawing/2014/main" id="{06273F63-85AC-904A-BDB8-E34A7ECD59AD}"/>
              </a:ext>
            </a:extLst>
          </p:cNvPr>
          <p:cNvSpPr/>
          <p:nvPr/>
        </p:nvSpPr>
        <p:spPr>
          <a:xfrm>
            <a:off x="3884555" y="1513159"/>
            <a:ext cx="810062" cy="1645919"/>
          </a:xfrm>
          <a:prstGeom prst="rect">
            <a:avLst/>
          </a:prstGeom>
          <a:solidFill>
            <a:srgbClr val="FFC000">
              <a:alpha val="45000"/>
            </a:srgbClr>
          </a:solidFill>
          <a:ln w="12700" cap="flat" cmpd="sng" algn="ctr">
            <a:solidFill>
              <a:srgbClr val="4472C4">
                <a:shade val="50000"/>
              </a:srgbClr>
            </a:solidFill>
            <a:prstDash val="solid"/>
            <a:miter lim="800000"/>
          </a:ln>
          <a:effectLst/>
        </p:spPr>
        <p:txBody>
          <a:bodyPr rtlCol="0" anchor="ctr"/>
          <a:lstStyle/>
          <a:p>
            <a:pPr algn="ctr" defTabSz="685800">
              <a:defRPr/>
            </a:pPr>
            <a:r>
              <a:rPr lang="en-US" sz="1350">
                <a:solidFill>
                  <a:sysClr val="windowText" lastClr="000000"/>
                </a:solidFill>
                <a:latin typeface="Calibri" panose="020F0502020204030204"/>
              </a:rPr>
              <a:t>P</a:t>
            </a:r>
            <a:r>
              <a:rPr lang="en-US" sz="1350" baseline="-25000">
                <a:solidFill>
                  <a:sysClr val="windowText" lastClr="000000"/>
                </a:solidFill>
                <a:latin typeface="Calibri" panose="020F0502020204030204"/>
              </a:rPr>
              <a:t>0</a:t>
            </a:r>
          </a:p>
          <a:p>
            <a:pPr algn="ctr" defTabSz="685800">
              <a:defRPr/>
            </a:pPr>
            <a:r>
              <a:rPr lang="en-US" sz="1350">
                <a:solidFill>
                  <a:sysClr val="windowText" lastClr="000000"/>
                </a:solidFill>
                <a:latin typeface="Calibri" panose="020F0502020204030204"/>
              </a:rPr>
              <a:t>P</a:t>
            </a:r>
            <a:r>
              <a:rPr lang="en-US" sz="1350" baseline="-25000">
                <a:solidFill>
                  <a:sysClr val="windowText" lastClr="000000"/>
                </a:solidFill>
                <a:latin typeface="Calibri" panose="020F0502020204030204"/>
              </a:rPr>
              <a:t>1</a:t>
            </a:r>
          </a:p>
        </p:txBody>
      </p:sp>
      <p:sp>
        <p:nvSpPr>
          <p:cNvPr id="137" name="TextBox 136">
            <a:extLst>
              <a:ext uri="{FF2B5EF4-FFF2-40B4-BE49-F238E27FC236}">
                <a16:creationId xmlns:a16="http://schemas.microsoft.com/office/drawing/2014/main" id="{E2AF9CDF-7F9A-4046-8BC8-3B812D9A7EF7}"/>
              </a:ext>
            </a:extLst>
          </p:cNvPr>
          <p:cNvSpPr txBox="1"/>
          <p:nvPr/>
        </p:nvSpPr>
        <p:spPr>
          <a:xfrm>
            <a:off x="3272892" y="2186078"/>
            <a:ext cx="300082" cy="369332"/>
          </a:xfrm>
          <a:prstGeom prst="rect">
            <a:avLst/>
          </a:prstGeom>
          <a:noFill/>
        </p:spPr>
        <p:txBody>
          <a:bodyPr wrap="none" rtlCol="0">
            <a:spAutoFit/>
          </a:bodyPr>
          <a:lstStyle/>
          <a:p>
            <a:pPr>
              <a:buClrTx/>
              <a:buFontTx/>
              <a:buNone/>
            </a:pPr>
            <a:r>
              <a:rPr lang="en-US" b="1">
                <a:solidFill>
                  <a:prstClr val="black"/>
                </a:solidFill>
                <a:latin typeface="Calibri" panose="020F0502020204030204"/>
              </a:rPr>
              <a:t>*</a:t>
            </a:r>
          </a:p>
        </p:txBody>
      </p:sp>
      <p:cxnSp>
        <p:nvCxnSpPr>
          <p:cNvPr id="138" name="Straight Connector 137">
            <a:extLst>
              <a:ext uri="{FF2B5EF4-FFF2-40B4-BE49-F238E27FC236}">
                <a16:creationId xmlns:a16="http://schemas.microsoft.com/office/drawing/2014/main" id="{111C61F1-B3D9-7945-BF56-4F687F995DD9}"/>
              </a:ext>
            </a:extLst>
          </p:cNvPr>
          <p:cNvCxnSpPr/>
          <p:nvPr/>
        </p:nvCxnSpPr>
        <p:spPr>
          <a:xfrm>
            <a:off x="1512405" y="1513160"/>
            <a:ext cx="1009" cy="846043"/>
          </a:xfrm>
          <a:prstGeom prst="line">
            <a:avLst/>
          </a:prstGeom>
          <a:noFill/>
          <a:ln w="6350" cap="flat" cmpd="sng" algn="ctr">
            <a:solidFill>
              <a:sysClr val="windowText" lastClr="000000"/>
            </a:solidFill>
            <a:prstDash val="solid"/>
            <a:miter lim="800000"/>
            <a:headEnd type="oval"/>
            <a:tailEnd type="oval"/>
          </a:ln>
          <a:effectLst/>
        </p:spPr>
      </p:cxnSp>
      <p:sp>
        <p:nvSpPr>
          <p:cNvPr id="139" name="TextBox 138">
            <a:extLst>
              <a:ext uri="{FF2B5EF4-FFF2-40B4-BE49-F238E27FC236}">
                <a16:creationId xmlns:a16="http://schemas.microsoft.com/office/drawing/2014/main" id="{1DFDBBBC-981C-5045-9F19-36C65EDEBCD8}"/>
              </a:ext>
            </a:extLst>
          </p:cNvPr>
          <p:cNvSpPr txBox="1"/>
          <p:nvPr/>
        </p:nvSpPr>
        <p:spPr>
          <a:xfrm>
            <a:off x="1119713" y="1808020"/>
            <a:ext cx="460382" cy="300082"/>
          </a:xfrm>
          <a:prstGeom prst="rect">
            <a:avLst/>
          </a:prstGeom>
          <a:noFill/>
        </p:spPr>
        <p:txBody>
          <a:bodyPr wrap="none" rtlCol="0">
            <a:spAutoFit/>
          </a:bodyPr>
          <a:lstStyle/>
          <a:p>
            <a:pPr>
              <a:buClrTx/>
              <a:buFontTx/>
              <a:buNone/>
            </a:pPr>
            <a:r>
              <a:rPr lang="en-US" sz="1350">
                <a:solidFill>
                  <a:prstClr val="black"/>
                </a:solidFill>
                <a:latin typeface="Calibri" panose="020F0502020204030204"/>
              </a:rPr>
              <a:t>d</a:t>
            </a:r>
            <a:r>
              <a:rPr lang="en-US" sz="1350" baseline="-25000">
                <a:solidFill>
                  <a:prstClr val="black"/>
                </a:solidFill>
                <a:latin typeface="Calibri" panose="020F0502020204030204"/>
              </a:rPr>
              <a:t>i</a:t>
            </a:r>
            <a:r>
              <a:rPr lang="en-US" sz="1350">
                <a:solidFill>
                  <a:prstClr val="black"/>
                </a:solidFill>
                <a:latin typeface="Calibri" panose="020F0502020204030204"/>
              </a:rPr>
              <a:t>/P</a:t>
            </a:r>
            <a:endParaRPr lang="en-US" sz="1350" baseline="-25000">
              <a:solidFill>
                <a:prstClr val="black"/>
              </a:solidFill>
              <a:latin typeface="Calibri" panose="020F0502020204030204"/>
            </a:endParaRPr>
          </a:p>
        </p:txBody>
      </p:sp>
      <p:cxnSp>
        <p:nvCxnSpPr>
          <p:cNvPr id="140" name="Straight Connector 139">
            <a:extLst>
              <a:ext uri="{FF2B5EF4-FFF2-40B4-BE49-F238E27FC236}">
                <a16:creationId xmlns:a16="http://schemas.microsoft.com/office/drawing/2014/main" id="{44C3B74D-5487-FB49-93EF-CF4E14A390DB}"/>
              </a:ext>
            </a:extLst>
          </p:cNvPr>
          <p:cNvCxnSpPr/>
          <p:nvPr/>
        </p:nvCxnSpPr>
        <p:spPr>
          <a:xfrm flipV="1">
            <a:off x="1635926" y="1417641"/>
            <a:ext cx="1440884" cy="1226"/>
          </a:xfrm>
          <a:prstGeom prst="line">
            <a:avLst/>
          </a:prstGeom>
          <a:noFill/>
          <a:ln w="6350" cap="flat" cmpd="sng" algn="ctr">
            <a:solidFill>
              <a:sysClr val="windowText" lastClr="000000"/>
            </a:solidFill>
            <a:prstDash val="solid"/>
            <a:miter lim="800000"/>
            <a:headEnd type="oval"/>
            <a:tailEnd type="oval"/>
          </a:ln>
          <a:effectLst/>
        </p:spPr>
      </p:cxnSp>
      <p:sp>
        <p:nvSpPr>
          <p:cNvPr id="141" name="TextBox 140">
            <a:extLst>
              <a:ext uri="{FF2B5EF4-FFF2-40B4-BE49-F238E27FC236}">
                <a16:creationId xmlns:a16="http://schemas.microsoft.com/office/drawing/2014/main" id="{5CB7B564-42E6-BF49-8AAD-265D55276DBA}"/>
              </a:ext>
            </a:extLst>
          </p:cNvPr>
          <p:cNvSpPr txBox="1"/>
          <p:nvPr/>
        </p:nvSpPr>
        <p:spPr>
          <a:xfrm>
            <a:off x="2208518" y="1081306"/>
            <a:ext cx="303288" cy="300082"/>
          </a:xfrm>
          <a:prstGeom prst="rect">
            <a:avLst/>
          </a:prstGeom>
          <a:noFill/>
        </p:spPr>
        <p:txBody>
          <a:bodyPr wrap="none" rtlCol="0">
            <a:spAutoFit/>
          </a:bodyPr>
          <a:lstStyle/>
          <a:p>
            <a:pPr>
              <a:buClrTx/>
              <a:buFontTx/>
              <a:buNone/>
            </a:pPr>
            <a:r>
              <a:rPr lang="en-US" sz="1350">
                <a:solidFill>
                  <a:prstClr val="black"/>
                </a:solidFill>
                <a:latin typeface="Calibri" panose="020F0502020204030204"/>
              </a:rPr>
              <a:t>d</a:t>
            </a:r>
            <a:r>
              <a:rPr lang="en-US" sz="1350" baseline="-25000">
                <a:solidFill>
                  <a:prstClr val="black"/>
                </a:solidFill>
                <a:latin typeface="Calibri" panose="020F0502020204030204"/>
              </a:rPr>
              <a:t>i</a:t>
            </a:r>
          </a:p>
        </p:txBody>
      </p:sp>
      <p:cxnSp>
        <p:nvCxnSpPr>
          <p:cNvPr id="142" name="Straight Connector 141">
            <a:extLst>
              <a:ext uri="{FF2B5EF4-FFF2-40B4-BE49-F238E27FC236}">
                <a16:creationId xmlns:a16="http://schemas.microsoft.com/office/drawing/2014/main" id="{867A4441-54BB-B340-A405-B3E5E3388682}"/>
              </a:ext>
            </a:extLst>
          </p:cNvPr>
          <p:cNvCxnSpPr>
            <a:cxnSpLocks/>
          </p:cNvCxnSpPr>
          <p:nvPr/>
        </p:nvCxnSpPr>
        <p:spPr>
          <a:xfrm>
            <a:off x="3884555" y="1428049"/>
            <a:ext cx="810062" cy="0"/>
          </a:xfrm>
          <a:prstGeom prst="line">
            <a:avLst/>
          </a:prstGeom>
          <a:noFill/>
          <a:ln w="6350" cap="flat" cmpd="sng" algn="ctr">
            <a:solidFill>
              <a:sysClr val="windowText" lastClr="000000"/>
            </a:solidFill>
            <a:prstDash val="solid"/>
            <a:miter lim="800000"/>
            <a:headEnd type="oval"/>
            <a:tailEnd type="oval"/>
          </a:ln>
          <a:effectLst/>
        </p:spPr>
      </p:cxnSp>
      <p:sp>
        <p:nvSpPr>
          <p:cNvPr id="143" name="TextBox 142">
            <a:extLst>
              <a:ext uri="{FF2B5EF4-FFF2-40B4-BE49-F238E27FC236}">
                <a16:creationId xmlns:a16="http://schemas.microsoft.com/office/drawing/2014/main" id="{5EA89593-AC88-8E42-851F-4538444DAA6D}"/>
              </a:ext>
            </a:extLst>
          </p:cNvPr>
          <p:cNvSpPr txBox="1"/>
          <p:nvPr/>
        </p:nvSpPr>
        <p:spPr>
          <a:xfrm>
            <a:off x="4173448" y="1164321"/>
            <a:ext cx="279244" cy="300082"/>
          </a:xfrm>
          <a:prstGeom prst="rect">
            <a:avLst/>
          </a:prstGeom>
          <a:noFill/>
        </p:spPr>
        <p:txBody>
          <a:bodyPr wrap="none" rtlCol="0">
            <a:spAutoFit/>
          </a:bodyPr>
          <a:lstStyle/>
          <a:p>
            <a:pPr>
              <a:buClrTx/>
              <a:buFontTx/>
              <a:buNone/>
            </a:pPr>
            <a:r>
              <a:rPr lang="en-US" sz="1350">
                <a:solidFill>
                  <a:prstClr val="black"/>
                </a:solidFill>
                <a:latin typeface="Calibri" panose="020F0502020204030204"/>
              </a:rPr>
              <a:t>B</a:t>
            </a:r>
            <a:endParaRPr lang="en-US" sz="1350" baseline="-25000">
              <a:solidFill>
                <a:prstClr val="black"/>
              </a:solidFill>
              <a:latin typeface="Calibri" panose="020F0502020204030204"/>
            </a:endParaRPr>
          </a:p>
        </p:txBody>
      </p:sp>
      <p:sp>
        <p:nvSpPr>
          <p:cNvPr id="144" name="TextBox 143">
            <a:extLst>
              <a:ext uri="{FF2B5EF4-FFF2-40B4-BE49-F238E27FC236}">
                <a16:creationId xmlns:a16="http://schemas.microsoft.com/office/drawing/2014/main" id="{C75CC6DF-E302-2647-A73A-59AA5B1C1704}"/>
              </a:ext>
            </a:extLst>
          </p:cNvPr>
          <p:cNvSpPr txBox="1"/>
          <p:nvPr/>
        </p:nvSpPr>
        <p:spPr>
          <a:xfrm>
            <a:off x="2099955" y="3244188"/>
            <a:ext cx="473445" cy="415498"/>
          </a:xfrm>
          <a:prstGeom prst="rect">
            <a:avLst/>
          </a:prstGeom>
          <a:noFill/>
        </p:spPr>
        <p:txBody>
          <a:bodyPr wrap="square" rtlCol="0">
            <a:spAutoFit/>
          </a:bodyPr>
          <a:lstStyle/>
          <a:p>
            <a:pPr algn="ctr">
              <a:buClrTx/>
              <a:buFontTx/>
              <a:buNone/>
            </a:pPr>
            <a:r>
              <a:rPr lang="en-US" sz="2100">
                <a:solidFill>
                  <a:prstClr val="black"/>
                </a:solidFill>
                <a:latin typeface="Calibri" panose="020F0502020204030204"/>
              </a:rPr>
              <a:t>W</a:t>
            </a:r>
          </a:p>
        </p:txBody>
      </p:sp>
      <p:sp>
        <p:nvSpPr>
          <p:cNvPr id="145" name="TextBox 144">
            <a:extLst>
              <a:ext uri="{FF2B5EF4-FFF2-40B4-BE49-F238E27FC236}">
                <a16:creationId xmlns:a16="http://schemas.microsoft.com/office/drawing/2014/main" id="{90760ECC-B865-8340-BD08-FCCAA806FE08}"/>
              </a:ext>
            </a:extLst>
          </p:cNvPr>
          <p:cNvSpPr txBox="1"/>
          <p:nvPr/>
        </p:nvSpPr>
        <p:spPr>
          <a:xfrm>
            <a:off x="4046426" y="3251561"/>
            <a:ext cx="473445" cy="415498"/>
          </a:xfrm>
          <a:prstGeom prst="rect">
            <a:avLst/>
          </a:prstGeom>
          <a:noFill/>
        </p:spPr>
        <p:txBody>
          <a:bodyPr wrap="square" rtlCol="0">
            <a:spAutoFit/>
          </a:bodyPr>
          <a:lstStyle/>
          <a:p>
            <a:pPr algn="ctr">
              <a:buClrTx/>
              <a:buFontTx/>
              <a:buNone/>
            </a:pPr>
            <a:r>
              <a:rPr lang="en-US" sz="2100">
                <a:solidFill>
                  <a:prstClr val="black"/>
                </a:solidFill>
                <a:latin typeface="Calibri" panose="020F0502020204030204"/>
              </a:rPr>
              <a:t>X</a:t>
            </a:r>
          </a:p>
        </p:txBody>
      </p:sp>
      <p:cxnSp>
        <p:nvCxnSpPr>
          <p:cNvPr id="147" name="Straight Connector 146">
            <a:extLst>
              <a:ext uri="{FF2B5EF4-FFF2-40B4-BE49-F238E27FC236}">
                <a16:creationId xmlns:a16="http://schemas.microsoft.com/office/drawing/2014/main" id="{CADD9487-2FC3-1748-A408-079EEC2CAD47}"/>
              </a:ext>
            </a:extLst>
          </p:cNvPr>
          <p:cNvCxnSpPr/>
          <p:nvPr/>
        </p:nvCxnSpPr>
        <p:spPr>
          <a:xfrm>
            <a:off x="3768728" y="1534513"/>
            <a:ext cx="0" cy="1641968"/>
          </a:xfrm>
          <a:prstGeom prst="line">
            <a:avLst/>
          </a:prstGeom>
          <a:noFill/>
          <a:ln w="6350" cap="flat" cmpd="sng" algn="ctr">
            <a:solidFill>
              <a:sysClr val="windowText" lastClr="000000"/>
            </a:solidFill>
            <a:prstDash val="solid"/>
            <a:miter lim="800000"/>
            <a:headEnd type="oval"/>
            <a:tailEnd type="oval"/>
          </a:ln>
          <a:effectLst/>
        </p:spPr>
      </p:cxnSp>
      <p:sp>
        <p:nvSpPr>
          <p:cNvPr id="148" name="TextBox 147">
            <a:extLst>
              <a:ext uri="{FF2B5EF4-FFF2-40B4-BE49-F238E27FC236}">
                <a16:creationId xmlns:a16="http://schemas.microsoft.com/office/drawing/2014/main" id="{CBD096F6-B050-834E-B1F7-15D4A0A7B1DC}"/>
              </a:ext>
            </a:extLst>
          </p:cNvPr>
          <p:cNvSpPr txBox="1"/>
          <p:nvPr/>
        </p:nvSpPr>
        <p:spPr>
          <a:xfrm>
            <a:off x="3486636" y="2186077"/>
            <a:ext cx="303288" cy="300082"/>
          </a:xfrm>
          <a:prstGeom prst="rect">
            <a:avLst/>
          </a:prstGeom>
          <a:noFill/>
        </p:spPr>
        <p:txBody>
          <a:bodyPr wrap="none" rtlCol="0">
            <a:spAutoFit/>
          </a:bodyPr>
          <a:lstStyle/>
          <a:p>
            <a:pPr>
              <a:buClrTx/>
              <a:buFontTx/>
              <a:buNone/>
            </a:pPr>
            <a:r>
              <a:rPr lang="en-US" sz="1350">
                <a:solidFill>
                  <a:prstClr val="black"/>
                </a:solidFill>
                <a:latin typeface="Calibri" panose="020F0502020204030204"/>
              </a:rPr>
              <a:t>d</a:t>
            </a:r>
            <a:r>
              <a:rPr lang="en-US" sz="1350" baseline="-25000">
                <a:solidFill>
                  <a:prstClr val="black"/>
                </a:solidFill>
                <a:latin typeface="Calibri" panose="020F0502020204030204"/>
              </a:rPr>
              <a:t>i</a:t>
            </a:r>
          </a:p>
        </p:txBody>
      </p:sp>
      <p:cxnSp>
        <p:nvCxnSpPr>
          <p:cNvPr id="149" name="Straight Arrow Connector 148">
            <a:extLst>
              <a:ext uri="{FF2B5EF4-FFF2-40B4-BE49-F238E27FC236}">
                <a16:creationId xmlns:a16="http://schemas.microsoft.com/office/drawing/2014/main" id="{C3C9E2D9-FB8D-1441-B1DD-91676229018E}"/>
              </a:ext>
            </a:extLst>
          </p:cNvPr>
          <p:cNvCxnSpPr>
            <a:cxnSpLocks/>
          </p:cNvCxnSpPr>
          <p:nvPr/>
        </p:nvCxnSpPr>
        <p:spPr>
          <a:xfrm flipH="1">
            <a:off x="4918294" y="2336120"/>
            <a:ext cx="450587" cy="0"/>
          </a:xfrm>
          <a:prstGeom prst="straightConnector1">
            <a:avLst/>
          </a:prstGeom>
          <a:noFill/>
          <a:ln w="31750" cap="flat" cmpd="sng" algn="ctr">
            <a:solidFill>
              <a:sysClr val="windowText" lastClr="000000"/>
            </a:solidFill>
            <a:prstDash val="solid"/>
            <a:miter lim="800000"/>
            <a:headEnd type="triangle" w="lg" len="lg"/>
            <a:tailEnd type="none"/>
          </a:ln>
          <a:effectLst/>
        </p:spPr>
      </p:cxnSp>
      <p:sp>
        <p:nvSpPr>
          <p:cNvPr id="150" name="Rectangle 149">
            <a:extLst>
              <a:ext uri="{FF2B5EF4-FFF2-40B4-BE49-F238E27FC236}">
                <a16:creationId xmlns:a16="http://schemas.microsoft.com/office/drawing/2014/main" id="{68897216-7C53-4942-8BE5-237B79417D01}"/>
              </a:ext>
            </a:extLst>
          </p:cNvPr>
          <p:cNvSpPr/>
          <p:nvPr/>
        </p:nvSpPr>
        <p:spPr>
          <a:xfrm>
            <a:off x="5527572" y="1500390"/>
            <a:ext cx="808247" cy="822960"/>
          </a:xfrm>
          <a:prstGeom prst="rect">
            <a:avLst/>
          </a:prstGeom>
          <a:solidFill>
            <a:srgbClr val="FFC000">
              <a:alpha val="45000"/>
            </a:srgbClr>
          </a:solidFill>
          <a:ln w="12700" cap="flat" cmpd="sng" algn="ctr">
            <a:solidFill>
              <a:srgbClr val="4472C4">
                <a:shade val="50000"/>
              </a:srgbClr>
            </a:solidFill>
            <a:prstDash val="solid"/>
            <a:miter lim="800000"/>
          </a:ln>
          <a:effectLst/>
        </p:spPr>
        <p:txBody>
          <a:bodyPr rtlCol="0" anchor="ctr"/>
          <a:lstStyle/>
          <a:p>
            <a:pPr algn="ctr" defTabSz="685800">
              <a:defRPr/>
            </a:pPr>
            <a:r>
              <a:rPr lang="en-US" sz="1350">
                <a:solidFill>
                  <a:sysClr val="windowText" lastClr="000000"/>
                </a:solidFill>
                <a:latin typeface="Calibri" panose="020F0502020204030204"/>
              </a:rPr>
              <a:t>P</a:t>
            </a:r>
            <a:r>
              <a:rPr lang="en-US" sz="1350" baseline="-25000">
                <a:solidFill>
                  <a:sysClr val="windowText" lastClr="000000"/>
                </a:solidFill>
                <a:latin typeface="Calibri" panose="020F0502020204030204"/>
              </a:rPr>
              <a:t>0</a:t>
            </a:r>
          </a:p>
        </p:txBody>
      </p:sp>
      <p:sp>
        <p:nvSpPr>
          <p:cNvPr id="151" name="Rectangle 150">
            <a:extLst>
              <a:ext uri="{FF2B5EF4-FFF2-40B4-BE49-F238E27FC236}">
                <a16:creationId xmlns:a16="http://schemas.microsoft.com/office/drawing/2014/main" id="{677E67E4-5DA1-0D47-9A48-844E0EC8AC48}"/>
              </a:ext>
            </a:extLst>
          </p:cNvPr>
          <p:cNvSpPr/>
          <p:nvPr/>
        </p:nvSpPr>
        <p:spPr>
          <a:xfrm>
            <a:off x="5523737" y="2323350"/>
            <a:ext cx="809054" cy="822960"/>
          </a:xfrm>
          <a:prstGeom prst="rect">
            <a:avLst/>
          </a:prstGeom>
          <a:noFill/>
          <a:ln w="12700" cap="flat" cmpd="sng" algn="ctr">
            <a:solidFill>
              <a:srgbClr val="4472C4">
                <a:shade val="50000"/>
              </a:srgbClr>
            </a:solidFill>
            <a:prstDash val="solid"/>
            <a:miter lim="800000"/>
          </a:ln>
          <a:effectLst/>
        </p:spPr>
        <p:txBody>
          <a:bodyPr rtlCol="0" anchor="ctr"/>
          <a:lstStyle/>
          <a:p>
            <a:pPr algn="ctr" defTabSz="685800">
              <a:defRPr/>
            </a:pPr>
            <a:r>
              <a:rPr lang="en-US" sz="1350">
                <a:solidFill>
                  <a:prstClr val="black"/>
                </a:solidFill>
                <a:latin typeface="Calibri" panose="020F0502020204030204"/>
              </a:rPr>
              <a:t>P</a:t>
            </a:r>
            <a:r>
              <a:rPr lang="en-US" sz="1350" baseline="-25000">
                <a:solidFill>
                  <a:prstClr val="black"/>
                </a:solidFill>
                <a:latin typeface="Calibri" panose="020F0502020204030204"/>
              </a:rPr>
              <a:t>1</a:t>
            </a:r>
          </a:p>
        </p:txBody>
      </p:sp>
      <p:cxnSp>
        <p:nvCxnSpPr>
          <p:cNvPr id="152" name="Straight Connector 151">
            <a:extLst>
              <a:ext uri="{FF2B5EF4-FFF2-40B4-BE49-F238E27FC236}">
                <a16:creationId xmlns:a16="http://schemas.microsoft.com/office/drawing/2014/main" id="{CAD8647F-73E8-5546-89E9-E63F06DFCA24}"/>
              </a:ext>
            </a:extLst>
          </p:cNvPr>
          <p:cNvCxnSpPr>
            <a:cxnSpLocks/>
          </p:cNvCxnSpPr>
          <p:nvPr/>
        </p:nvCxnSpPr>
        <p:spPr>
          <a:xfrm>
            <a:off x="6436532" y="1540110"/>
            <a:ext cx="0" cy="753082"/>
          </a:xfrm>
          <a:prstGeom prst="line">
            <a:avLst/>
          </a:prstGeom>
          <a:noFill/>
          <a:ln w="6350" cap="flat" cmpd="sng" algn="ctr">
            <a:solidFill>
              <a:sysClr val="windowText" lastClr="000000"/>
            </a:solidFill>
            <a:prstDash val="solid"/>
            <a:miter lim="800000"/>
            <a:headEnd type="oval"/>
            <a:tailEnd type="oval"/>
          </a:ln>
          <a:effectLst/>
        </p:spPr>
      </p:cxnSp>
      <p:sp>
        <p:nvSpPr>
          <p:cNvPr id="153" name="TextBox 152">
            <a:extLst>
              <a:ext uri="{FF2B5EF4-FFF2-40B4-BE49-F238E27FC236}">
                <a16:creationId xmlns:a16="http://schemas.microsoft.com/office/drawing/2014/main" id="{D046F9D8-51C7-7A44-B93B-F109A08F7CFE}"/>
              </a:ext>
            </a:extLst>
          </p:cNvPr>
          <p:cNvSpPr txBox="1"/>
          <p:nvPr/>
        </p:nvSpPr>
        <p:spPr>
          <a:xfrm>
            <a:off x="6536236" y="1752808"/>
            <a:ext cx="460382" cy="300082"/>
          </a:xfrm>
          <a:prstGeom prst="rect">
            <a:avLst/>
          </a:prstGeom>
          <a:noFill/>
        </p:spPr>
        <p:txBody>
          <a:bodyPr wrap="none" rtlCol="0">
            <a:spAutoFit/>
          </a:bodyPr>
          <a:lstStyle/>
          <a:p>
            <a:pPr>
              <a:buClrTx/>
              <a:buFontTx/>
              <a:buNone/>
            </a:pPr>
            <a:r>
              <a:rPr lang="en-US" sz="1350">
                <a:solidFill>
                  <a:prstClr val="black"/>
                </a:solidFill>
                <a:latin typeface="Calibri" panose="020F0502020204030204"/>
              </a:rPr>
              <a:t>d</a:t>
            </a:r>
            <a:r>
              <a:rPr lang="en-US" sz="1350" baseline="-25000">
                <a:solidFill>
                  <a:prstClr val="black"/>
                </a:solidFill>
                <a:latin typeface="Calibri" panose="020F0502020204030204"/>
              </a:rPr>
              <a:t>i</a:t>
            </a:r>
            <a:r>
              <a:rPr lang="en-US" sz="1350">
                <a:solidFill>
                  <a:prstClr val="black"/>
                </a:solidFill>
                <a:latin typeface="Calibri" panose="020F0502020204030204"/>
              </a:rPr>
              <a:t>/P</a:t>
            </a:r>
            <a:endParaRPr lang="en-US" sz="1350" baseline="-25000">
              <a:solidFill>
                <a:prstClr val="black"/>
              </a:solidFill>
              <a:latin typeface="Calibri" panose="020F0502020204030204"/>
            </a:endParaRPr>
          </a:p>
        </p:txBody>
      </p:sp>
      <p:sp>
        <p:nvSpPr>
          <p:cNvPr id="154" name="TextBox 153">
            <a:extLst>
              <a:ext uri="{FF2B5EF4-FFF2-40B4-BE49-F238E27FC236}">
                <a16:creationId xmlns:a16="http://schemas.microsoft.com/office/drawing/2014/main" id="{38C89509-8E2B-F146-845B-9D177B6891B6}"/>
              </a:ext>
            </a:extLst>
          </p:cNvPr>
          <p:cNvSpPr txBox="1"/>
          <p:nvPr/>
        </p:nvSpPr>
        <p:spPr>
          <a:xfrm>
            <a:off x="5828294" y="1101256"/>
            <a:ext cx="279244" cy="300082"/>
          </a:xfrm>
          <a:prstGeom prst="rect">
            <a:avLst/>
          </a:prstGeom>
          <a:noFill/>
        </p:spPr>
        <p:txBody>
          <a:bodyPr wrap="none" rtlCol="0">
            <a:spAutoFit/>
          </a:bodyPr>
          <a:lstStyle/>
          <a:p>
            <a:pPr>
              <a:buClrTx/>
              <a:buFontTx/>
              <a:buNone/>
            </a:pPr>
            <a:r>
              <a:rPr lang="en-US" sz="1350">
                <a:solidFill>
                  <a:prstClr val="black"/>
                </a:solidFill>
                <a:latin typeface="Calibri" panose="020F0502020204030204"/>
              </a:rPr>
              <a:t>B</a:t>
            </a:r>
            <a:endParaRPr lang="en-US" sz="1350" baseline="-25000">
              <a:solidFill>
                <a:prstClr val="black"/>
              </a:solidFill>
              <a:latin typeface="Calibri" panose="020F0502020204030204"/>
            </a:endParaRPr>
          </a:p>
        </p:txBody>
      </p:sp>
      <p:cxnSp>
        <p:nvCxnSpPr>
          <p:cNvPr id="155" name="Straight Connector 154">
            <a:extLst>
              <a:ext uri="{FF2B5EF4-FFF2-40B4-BE49-F238E27FC236}">
                <a16:creationId xmlns:a16="http://schemas.microsoft.com/office/drawing/2014/main" id="{B1B7A36F-5BA4-414B-B58C-FCADFAA7E73C}"/>
              </a:ext>
            </a:extLst>
          </p:cNvPr>
          <p:cNvCxnSpPr>
            <a:cxnSpLocks/>
          </p:cNvCxnSpPr>
          <p:nvPr/>
        </p:nvCxnSpPr>
        <p:spPr>
          <a:xfrm>
            <a:off x="5523737" y="1402379"/>
            <a:ext cx="809054" cy="15261"/>
          </a:xfrm>
          <a:prstGeom prst="line">
            <a:avLst/>
          </a:prstGeom>
          <a:noFill/>
          <a:ln w="6350" cap="flat" cmpd="sng" algn="ctr">
            <a:solidFill>
              <a:sysClr val="windowText" lastClr="000000"/>
            </a:solidFill>
            <a:prstDash val="solid"/>
            <a:miter lim="800000"/>
            <a:headEnd type="oval"/>
            <a:tailEnd type="oval"/>
          </a:ln>
          <a:effectLst/>
        </p:spPr>
      </p:cxnSp>
      <p:sp>
        <p:nvSpPr>
          <p:cNvPr id="156" name="TextBox 155">
            <a:extLst>
              <a:ext uri="{FF2B5EF4-FFF2-40B4-BE49-F238E27FC236}">
                <a16:creationId xmlns:a16="http://schemas.microsoft.com/office/drawing/2014/main" id="{1E759E7E-5A40-EF43-9DEF-4925CE2E8A8C}"/>
              </a:ext>
            </a:extLst>
          </p:cNvPr>
          <p:cNvSpPr txBox="1"/>
          <p:nvPr/>
        </p:nvSpPr>
        <p:spPr>
          <a:xfrm>
            <a:off x="5561329" y="3221217"/>
            <a:ext cx="682639" cy="415498"/>
          </a:xfrm>
          <a:prstGeom prst="rect">
            <a:avLst/>
          </a:prstGeom>
          <a:noFill/>
        </p:spPr>
        <p:txBody>
          <a:bodyPr wrap="square" rtlCol="0">
            <a:spAutoFit/>
          </a:bodyPr>
          <a:lstStyle/>
          <a:p>
            <a:pPr>
              <a:buClrTx/>
              <a:buFontTx/>
              <a:buNone/>
            </a:pPr>
            <a:r>
              <a:rPr lang="en-US" sz="2100">
                <a:solidFill>
                  <a:prstClr val="black"/>
                </a:solidFill>
                <a:latin typeface="Calibri" panose="020F0502020204030204"/>
              </a:rPr>
              <a:t>Y</a:t>
            </a:r>
            <a:r>
              <a:rPr lang="en-US" sz="2100" baseline="30000">
                <a:solidFill>
                  <a:prstClr val="black"/>
                </a:solidFill>
                <a:latin typeface="Calibri" panose="020F0502020204030204"/>
              </a:rPr>
              <a:t>local</a:t>
            </a:r>
          </a:p>
        </p:txBody>
      </p:sp>
      <p:grpSp>
        <p:nvGrpSpPr>
          <p:cNvPr id="158" name="Group 157">
            <a:extLst>
              <a:ext uri="{FF2B5EF4-FFF2-40B4-BE49-F238E27FC236}">
                <a16:creationId xmlns:a16="http://schemas.microsoft.com/office/drawing/2014/main" id="{456D0515-BA76-CB4D-857E-407FADCB877B}"/>
              </a:ext>
            </a:extLst>
          </p:cNvPr>
          <p:cNvGrpSpPr/>
          <p:nvPr/>
        </p:nvGrpSpPr>
        <p:grpSpPr>
          <a:xfrm>
            <a:off x="6646829" y="1490187"/>
            <a:ext cx="1309547" cy="2146528"/>
            <a:chOff x="8385163" y="2016444"/>
            <a:chExt cx="1746062" cy="2862036"/>
          </a:xfrm>
        </p:grpSpPr>
        <p:sp>
          <p:nvSpPr>
            <p:cNvPr id="136" name="Rectangle 135">
              <a:extLst>
                <a:ext uri="{FF2B5EF4-FFF2-40B4-BE49-F238E27FC236}">
                  <a16:creationId xmlns:a16="http://schemas.microsoft.com/office/drawing/2014/main" id="{FFD22382-1A6D-CE41-BFB8-335BE883E546}"/>
                </a:ext>
              </a:extLst>
            </p:cNvPr>
            <p:cNvSpPr/>
            <p:nvPr/>
          </p:nvSpPr>
          <p:spPr>
            <a:xfrm>
              <a:off x="9086816" y="2016444"/>
              <a:ext cx="1044409" cy="2194560"/>
            </a:xfrm>
            <a:prstGeom prst="rect">
              <a:avLst/>
            </a:prstGeom>
            <a:solidFill>
              <a:srgbClr val="FFC000">
                <a:alpha val="45000"/>
              </a:srgbClr>
            </a:solidFill>
            <a:ln w="12700" cap="flat" cmpd="sng" algn="ctr">
              <a:solidFill>
                <a:srgbClr val="4472C4">
                  <a:shade val="50000"/>
                </a:srgbClr>
              </a:solidFill>
              <a:prstDash val="solid"/>
              <a:miter lim="800000"/>
            </a:ln>
            <a:effectLst/>
          </p:spPr>
          <p:txBody>
            <a:bodyPr rtlCol="0" anchor="ctr"/>
            <a:lstStyle/>
            <a:p>
              <a:pPr algn="ctr" defTabSz="685800">
                <a:defRPr/>
              </a:pPr>
              <a:r>
                <a:rPr lang="en-US" sz="1350">
                  <a:solidFill>
                    <a:sysClr val="windowText" lastClr="000000"/>
                  </a:solidFill>
                  <a:latin typeface="Calibri" panose="020F0502020204030204"/>
                </a:rPr>
                <a:t>P</a:t>
              </a:r>
              <a:r>
                <a:rPr lang="en-US" sz="1350" baseline="-25000">
                  <a:solidFill>
                    <a:sysClr val="windowText" lastClr="000000"/>
                  </a:solidFill>
                  <a:latin typeface="Calibri" panose="020F0502020204030204"/>
                </a:rPr>
                <a:t>0</a:t>
              </a:r>
            </a:p>
            <a:p>
              <a:pPr algn="ctr" defTabSz="685800">
                <a:defRPr/>
              </a:pPr>
              <a:r>
                <a:rPr lang="en-US" sz="1350">
                  <a:solidFill>
                    <a:sysClr val="windowText" lastClr="000000"/>
                  </a:solidFill>
                  <a:latin typeface="Calibri" panose="020F0502020204030204"/>
                </a:rPr>
                <a:t>P</a:t>
              </a:r>
              <a:r>
                <a:rPr lang="en-US" sz="1350" baseline="-25000">
                  <a:solidFill>
                    <a:sysClr val="windowText" lastClr="000000"/>
                  </a:solidFill>
                  <a:latin typeface="Calibri" panose="020F0502020204030204"/>
                </a:rPr>
                <a:t>1</a:t>
              </a:r>
            </a:p>
          </p:txBody>
        </p:sp>
        <p:sp>
          <p:nvSpPr>
            <p:cNvPr id="146" name="TextBox 145">
              <a:extLst>
                <a:ext uri="{FF2B5EF4-FFF2-40B4-BE49-F238E27FC236}">
                  <a16:creationId xmlns:a16="http://schemas.microsoft.com/office/drawing/2014/main" id="{CB59A5B5-CF36-F94E-A197-2E7AC64C5F9E}"/>
                </a:ext>
              </a:extLst>
            </p:cNvPr>
            <p:cNvSpPr txBox="1"/>
            <p:nvPr/>
          </p:nvSpPr>
          <p:spPr>
            <a:xfrm>
              <a:off x="9293391" y="4324483"/>
              <a:ext cx="631260" cy="553997"/>
            </a:xfrm>
            <a:prstGeom prst="rect">
              <a:avLst/>
            </a:prstGeom>
            <a:noFill/>
          </p:spPr>
          <p:txBody>
            <a:bodyPr wrap="square" rtlCol="0">
              <a:spAutoFit/>
            </a:bodyPr>
            <a:lstStyle/>
            <a:p>
              <a:pPr algn="ctr">
                <a:buClrTx/>
                <a:buFontTx/>
                <a:buNone/>
              </a:pPr>
              <a:r>
                <a:rPr lang="en-US" sz="2100">
                  <a:solidFill>
                    <a:prstClr val="black"/>
                  </a:solidFill>
                  <a:latin typeface="Calibri" panose="020F0502020204030204"/>
                </a:rPr>
                <a:t>Y</a:t>
              </a:r>
              <a:endParaRPr lang="en-US" sz="2100" baseline="30000">
                <a:solidFill>
                  <a:prstClr val="black"/>
                </a:solidFill>
                <a:latin typeface="Calibri" panose="020F0502020204030204"/>
              </a:endParaRPr>
            </a:p>
          </p:txBody>
        </p:sp>
        <p:cxnSp>
          <p:nvCxnSpPr>
            <p:cNvPr id="157" name="Straight Arrow Connector 156">
              <a:extLst>
                <a:ext uri="{FF2B5EF4-FFF2-40B4-BE49-F238E27FC236}">
                  <a16:creationId xmlns:a16="http://schemas.microsoft.com/office/drawing/2014/main" id="{AD7D2E38-0D3A-1244-A66B-FAD4D1935CD5}"/>
                </a:ext>
              </a:extLst>
            </p:cNvPr>
            <p:cNvCxnSpPr>
              <a:cxnSpLocks/>
            </p:cNvCxnSpPr>
            <p:nvPr/>
          </p:nvCxnSpPr>
          <p:spPr>
            <a:xfrm flipH="1">
              <a:off x="8385163" y="3151256"/>
              <a:ext cx="600782" cy="0"/>
            </a:xfrm>
            <a:prstGeom prst="straightConnector1">
              <a:avLst/>
            </a:prstGeom>
            <a:noFill/>
            <a:ln w="31750" cap="flat" cmpd="sng" algn="ctr">
              <a:solidFill>
                <a:sysClr val="windowText" lastClr="000000"/>
              </a:solidFill>
              <a:prstDash val="solid"/>
              <a:miter lim="800000"/>
              <a:headEnd type="triangle" w="lg" len="lg"/>
              <a:tailEnd type="none"/>
            </a:ln>
            <a:effectLst/>
          </p:spPr>
        </p:cxnSp>
      </p:grpSp>
      <mc:AlternateContent xmlns:mc="http://schemas.openxmlformats.org/markup-compatibility/2006" xmlns:a14="http://schemas.microsoft.com/office/drawing/2010/main">
        <mc:Choice Requires="a14">
          <p:sp>
            <p:nvSpPr>
              <p:cNvPr id="161" name="TextBox 160">
                <a:extLst>
                  <a:ext uri="{FF2B5EF4-FFF2-40B4-BE49-F238E27FC236}">
                    <a16:creationId xmlns:a16="http://schemas.microsoft.com/office/drawing/2014/main" id="{6BDDCBCC-0955-BE4D-A267-0FBB8686047F}"/>
                  </a:ext>
                </a:extLst>
              </p:cNvPr>
              <p:cNvSpPr txBox="1"/>
              <p:nvPr/>
            </p:nvSpPr>
            <p:spPr>
              <a:xfrm>
                <a:off x="56687" y="4047649"/>
                <a:ext cx="9082268" cy="1047787"/>
              </a:xfrm>
              <a:prstGeom prst="rect">
                <a:avLst/>
              </a:prstGeom>
            </p:spPr>
            <p:txBody>
              <a:bodyPr wrap="square" rtlCol="0">
                <a:spAutoFit/>
              </a:bodyPr>
              <a:lstStyle/>
              <a:p>
                <a:pPr marL="257175" indent="-257175">
                  <a:buFont typeface="Arial" panose="020B0604020202020204" pitchFamily="34" charset="0"/>
                  <a:buChar char="•"/>
                </a:pPr>
                <a:r>
                  <a:rPr lang="en-US" dirty="0"/>
                  <a:t>Requires an all gather communication so that all processes get each others activation data</a:t>
                </a:r>
              </a:p>
              <a:p>
                <a:pPr marL="257175" indent="-257175">
                  <a:buFont typeface="Arial" panose="020B0604020202020204" pitchFamily="34" charset="0"/>
                  <a:buChar char="•"/>
                </a:pPr>
                <a:r>
                  <a:rPr lang="en-US" dirty="0"/>
                  <a:t>Suppose with a simple forward, each node needs to send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 −1) × </m:t>
                    </m:r>
                    <m:f>
                      <m:fPr>
                        <m:ctrlPr>
                          <a:rPr lang="en-US" altLang="zh-CN" b="0" i="1" smtClean="0">
                            <a:latin typeface="Cambria Math" panose="02040503050406030204" pitchFamily="18" charset="0"/>
                            <a:ea typeface="Cambria Math" panose="02040503050406030204" pitchFamily="18" charset="0"/>
                          </a:rPr>
                        </m:ctrlPr>
                      </m:fPr>
                      <m:num>
                        <m:r>
                          <a:rPr lang="en-US" altLang="zh-CN" b="0" i="1" smtClean="0">
                            <a:latin typeface="Cambria Math" panose="02040503050406030204" pitchFamily="18" charset="0"/>
                            <a:ea typeface="Cambria Math" panose="02040503050406030204" pitchFamily="18" charset="0"/>
                          </a:rPr>
                          <m:t>𝑑𝑖</m:t>
                        </m:r>
                        <m:r>
                          <a:rPr lang="en-US" altLang="zh-CN" b="0" i="1" smtClean="0">
                            <a:latin typeface="Cambria Math" panose="02040503050406030204" pitchFamily="18" charset="0"/>
                            <a:ea typeface="Cambria Math" panose="02040503050406030204" pitchFamily="18" charset="0"/>
                          </a:rPr>
                          <m:t> × </m:t>
                        </m:r>
                        <m:r>
                          <a:rPr lang="en-US" altLang="zh-CN" b="0" i="1" smtClean="0">
                            <a:latin typeface="Cambria Math" panose="02040503050406030204" pitchFamily="18" charset="0"/>
                            <a:ea typeface="Cambria Math" panose="02040503050406030204" pitchFamily="18" charset="0"/>
                          </a:rPr>
                          <m:t>𝐵</m:t>
                        </m:r>
                      </m:num>
                      <m:den>
                        <m:r>
                          <a:rPr lang="en-US" altLang="zh-CN" b="0" i="1" smtClean="0">
                            <a:latin typeface="Cambria Math" panose="02040503050406030204" pitchFamily="18" charset="0"/>
                            <a:ea typeface="Cambria Math" panose="02040503050406030204" pitchFamily="18" charset="0"/>
                          </a:rPr>
                          <m:t>𝑃</m:t>
                        </m:r>
                        <m:r>
                          <a:rPr lang="en-US" altLang="zh-CN" b="0" i="1" smtClean="0">
                            <a:latin typeface="Cambria Math" panose="02040503050406030204" pitchFamily="18" charset="0"/>
                            <a:ea typeface="Cambria Math" panose="02040503050406030204" pitchFamily="18" charset="0"/>
                          </a:rPr>
                          <m:t> </m:t>
                        </m:r>
                      </m:den>
                    </m:f>
                  </m:oMath>
                </a14:m>
                <a:r>
                  <a:rPr lang="en-US" dirty="0"/>
                  <a:t> ~= </a:t>
                </a:r>
                <a14:m>
                  <m:oMath xmlns:m="http://schemas.openxmlformats.org/officeDocument/2006/math">
                    <m:r>
                      <a:rPr lang="en-US" b="0" i="1" smtClean="0">
                        <a:latin typeface="Cambria Math" panose="02040503050406030204" pitchFamily="18" charset="0"/>
                      </a:rPr>
                      <m:t>𝑑𝑖</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𝐵</m:t>
                    </m:r>
                  </m:oMath>
                </a14:m>
                <a:endParaRPr lang="en-US" dirty="0"/>
              </a:p>
            </p:txBody>
          </p:sp>
        </mc:Choice>
        <mc:Fallback xmlns="">
          <p:sp>
            <p:nvSpPr>
              <p:cNvPr id="161" name="TextBox 160">
                <a:extLst>
                  <a:ext uri="{FF2B5EF4-FFF2-40B4-BE49-F238E27FC236}">
                    <a16:creationId xmlns:a16="http://schemas.microsoft.com/office/drawing/2014/main" id="{6BDDCBCC-0955-BE4D-A267-0FBB8686047F}"/>
                  </a:ext>
                </a:extLst>
              </p:cNvPr>
              <p:cNvSpPr txBox="1">
                <a:spLocks noRot="1" noChangeAspect="1" noMove="1" noResize="1" noEditPoints="1" noAdjustHandles="1" noChangeArrowheads="1" noChangeShapeType="1" noTextEdit="1"/>
              </p:cNvSpPr>
              <p:nvPr/>
            </p:nvSpPr>
            <p:spPr>
              <a:xfrm>
                <a:off x="56687" y="4047649"/>
                <a:ext cx="9082268" cy="1047787"/>
              </a:xfrm>
              <a:prstGeom prst="rect">
                <a:avLst/>
              </a:prstGeom>
              <a:blipFill>
                <a:blip r:embed="rId3"/>
                <a:stretch>
                  <a:fillRect l="-419" t="-2381" b="-5952"/>
                </a:stretch>
              </a:blipFill>
            </p:spPr>
            <p:txBody>
              <a:bodyPr/>
              <a:lstStyle/>
              <a:p>
                <a:r>
                  <a:rPr lang="zh-CN" altLang="en-US">
                    <a:noFill/>
                  </a:rPr>
                  <a:t> </a:t>
                </a:r>
              </a:p>
            </p:txBody>
          </p:sp>
        </mc:Fallback>
      </mc:AlternateContent>
      <p:pic>
        <p:nvPicPr>
          <p:cNvPr id="3" name="图片 2">
            <a:extLst>
              <a:ext uri="{FF2B5EF4-FFF2-40B4-BE49-F238E27FC236}">
                <a16:creationId xmlns:a16="http://schemas.microsoft.com/office/drawing/2014/main" id="{665F56E4-3DF2-8DF0-D5F8-5B7B4AAF8162}"/>
              </a:ext>
            </a:extLst>
          </p:cNvPr>
          <p:cNvPicPr>
            <a:picLocks noChangeAspect="1"/>
          </p:cNvPicPr>
          <p:nvPr/>
        </p:nvPicPr>
        <p:blipFill>
          <a:blip r:embed="rId3"/>
          <a:stretch>
            <a:fillRect/>
          </a:stretch>
        </p:blipFill>
        <p:spPr>
          <a:xfrm>
            <a:off x="461482" y="1448306"/>
            <a:ext cx="576064" cy="576064"/>
          </a:xfrm>
          <a:prstGeom prst="rect">
            <a:avLst/>
          </a:prstGeom>
        </p:spPr>
      </p:pic>
      <p:pic>
        <p:nvPicPr>
          <p:cNvPr id="4" name="图片 3">
            <a:extLst>
              <a:ext uri="{FF2B5EF4-FFF2-40B4-BE49-F238E27FC236}">
                <a16:creationId xmlns:a16="http://schemas.microsoft.com/office/drawing/2014/main" id="{01428DF8-7C21-50BC-7FBD-E8CCCBE09F2D}"/>
              </a:ext>
            </a:extLst>
          </p:cNvPr>
          <p:cNvPicPr>
            <a:picLocks noChangeAspect="1"/>
          </p:cNvPicPr>
          <p:nvPr/>
        </p:nvPicPr>
        <p:blipFill>
          <a:blip r:embed="rId3"/>
          <a:stretch>
            <a:fillRect/>
          </a:stretch>
        </p:blipFill>
        <p:spPr>
          <a:xfrm>
            <a:off x="461482" y="2690798"/>
            <a:ext cx="576064" cy="576064"/>
          </a:xfrm>
          <a:prstGeom prst="rect">
            <a:avLst/>
          </a:prstGeom>
        </p:spPr>
      </p:pic>
    </p:spTree>
    <p:extLst>
      <p:ext uri="{BB962C8B-B14F-4D97-AF65-F5344CB8AC3E}">
        <p14:creationId xmlns:p14="http://schemas.microsoft.com/office/powerpoint/2010/main" val="13999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7BFB44-F0FB-DD28-B79E-23C5293BF97F}"/>
              </a:ext>
            </a:extLst>
          </p:cNvPr>
          <p:cNvSpPr>
            <a:spLocks noGrp="1"/>
          </p:cNvSpPr>
          <p:nvPr>
            <p:ph type="title"/>
          </p:nvPr>
        </p:nvSpPr>
        <p:spPr/>
        <p:txBody>
          <a:bodyPr/>
          <a:lstStyle/>
          <a:p>
            <a:r>
              <a:rPr kumimoji="1" lang="en-US" altLang="zh-CN" dirty="0"/>
              <a:t>The cost of model parallelism </a:t>
            </a:r>
            <a:endParaRPr kumimoji="1" lang="zh-CN" altLang="en-US" dirty="0"/>
          </a:p>
        </p:txBody>
      </p:sp>
      <p:sp>
        <p:nvSpPr>
          <p:cNvPr id="4" name="灯片编号占位符 3">
            <a:extLst>
              <a:ext uri="{FF2B5EF4-FFF2-40B4-BE49-F238E27FC236}">
                <a16:creationId xmlns:a16="http://schemas.microsoft.com/office/drawing/2014/main" id="{9DD48177-27E9-8D02-CAFD-BB9E4CD2A6C8}"/>
              </a:ext>
            </a:extLst>
          </p:cNvPr>
          <p:cNvSpPr>
            <a:spLocks noGrp="1"/>
          </p:cNvSpPr>
          <p:nvPr>
            <p:ph type="sldNum" sz="quarter" idx="12"/>
          </p:nvPr>
        </p:nvSpPr>
        <p:spPr/>
        <p:txBody>
          <a:bodyPr/>
          <a:lstStyle/>
          <a:p>
            <a:fld id="{ADE361C3-C043-4A6E-BDCE-8DA1E7D90A3B}" type="slidenum">
              <a:rPr lang="zh-CN" altLang="en-US" smtClean="0"/>
              <a:t>110</a:t>
            </a:fld>
            <a:endParaRPr lang="zh-CN" altLang="en-US"/>
          </a:p>
        </p:txBody>
      </p:sp>
      <p:grpSp>
        <p:nvGrpSpPr>
          <p:cNvPr id="10" name="组合 9">
            <a:extLst>
              <a:ext uri="{FF2B5EF4-FFF2-40B4-BE49-F238E27FC236}">
                <a16:creationId xmlns:a16="http://schemas.microsoft.com/office/drawing/2014/main" id="{A6BA9696-F6EA-9308-DB66-AC374429F848}"/>
              </a:ext>
            </a:extLst>
          </p:cNvPr>
          <p:cNvGrpSpPr/>
          <p:nvPr/>
        </p:nvGrpSpPr>
        <p:grpSpPr>
          <a:xfrm>
            <a:off x="1259632" y="1921396"/>
            <a:ext cx="8568952" cy="1452091"/>
            <a:chOff x="1259632" y="2131454"/>
            <a:chExt cx="8568952" cy="1452091"/>
          </a:xfrm>
        </p:grpSpPr>
        <p:pic>
          <p:nvPicPr>
            <p:cNvPr id="6" name="Picture 97">
              <a:extLst>
                <a:ext uri="{FF2B5EF4-FFF2-40B4-BE49-F238E27FC236}">
                  <a16:creationId xmlns:a16="http://schemas.microsoft.com/office/drawing/2014/main" id="{B947578F-91EF-55DE-8344-8AE0B695B4A1}"/>
                </a:ext>
              </a:extLst>
            </p:cNvPr>
            <p:cNvPicPr>
              <a:picLocks noChangeAspect="1"/>
            </p:cNvPicPr>
            <p:nvPr/>
          </p:nvPicPr>
          <p:blipFill rotWithShape="1">
            <a:blip r:embed="rId2"/>
            <a:srcRect l="11950" t="22338" r="21210" b="57471"/>
            <a:stretch/>
          </p:blipFill>
          <p:spPr>
            <a:xfrm>
              <a:off x="1259632" y="2131454"/>
              <a:ext cx="8568952" cy="1452091"/>
            </a:xfrm>
            <a:prstGeom prst="rect">
              <a:avLst/>
            </a:prstGeom>
          </p:spPr>
        </p:pic>
        <p:cxnSp>
          <p:nvCxnSpPr>
            <p:cNvPr id="8" name="直线箭头连接符 7">
              <a:extLst>
                <a:ext uri="{FF2B5EF4-FFF2-40B4-BE49-F238E27FC236}">
                  <a16:creationId xmlns:a16="http://schemas.microsoft.com/office/drawing/2014/main" id="{7731E9B2-0045-8B12-186C-6130A349093E}"/>
                </a:ext>
              </a:extLst>
            </p:cNvPr>
            <p:cNvCxnSpPr/>
            <p:nvPr/>
          </p:nvCxnSpPr>
          <p:spPr>
            <a:xfrm>
              <a:off x="1691680" y="2635510"/>
              <a:ext cx="144016" cy="2219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 name="内容占位符 2">
            <a:extLst>
              <a:ext uri="{FF2B5EF4-FFF2-40B4-BE49-F238E27FC236}">
                <a16:creationId xmlns:a16="http://schemas.microsoft.com/office/drawing/2014/main" id="{E9366255-D8CD-AF5B-0790-7FFE6A950FF5}"/>
              </a:ext>
            </a:extLst>
          </p:cNvPr>
          <p:cNvSpPr>
            <a:spLocks noGrp="1"/>
          </p:cNvSpPr>
          <p:nvPr>
            <p:ph idx="1"/>
          </p:nvPr>
        </p:nvSpPr>
        <p:spPr>
          <a:xfrm>
            <a:off x="302840" y="1129308"/>
            <a:ext cx="6645424" cy="1008803"/>
          </a:xfrm>
        </p:spPr>
        <p:txBody>
          <a:bodyPr/>
          <a:lstStyle/>
          <a:p>
            <a:r>
              <a:rPr kumimoji="1" lang="en-US" altLang="zh-CN" dirty="0"/>
              <a:t>Networking cost during model parallelism </a:t>
            </a:r>
            <a:endParaRPr kumimoji="1" lang="zh-CN" altLang="en-US" dirty="0"/>
          </a:p>
        </p:txBody>
      </p:sp>
      <p:sp>
        <p:nvSpPr>
          <p:cNvPr id="11" name="矩形 10">
            <a:extLst>
              <a:ext uri="{FF2B5EF4-FFF2-40B4-BE49-F238E27FC236}">
                <a16:creationId xmlns:a16="http://schemas.microsoft.com/office/drawing/2014/main" id="{1F0BFCE7-9F66-CA51-1C02-D5A90F9C5C8C}"/>
              </a:ext>
            </a:extLst>
          </p:cNvPr>
          <p:cNvSpPr/>
          <p:nvPr/>
        </p:nvSpPr>
        <p:spPr>
          <a:xfrm>
            <a:off x="1403648" y="2065412"/>
            <a:ext cx="792088" cy="792088"/>
          </a:xfrm>
          <a:prstGeom prst="rect">
            <a:avLst/>
          </a:pr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a:extLst>
              <a:ext uri="{FF2B5EF4-FFF2-40B4-BE49-F238E27FC236}">
                <a16:creationId xmlns:a16="http://schemas.microsoft.com/office/drawing/2014/main" id="{14080A23-427E-EFD2-1002-90B9D64CB225}"/>
              </a:ext>
            </a:extLst>
          </p:cNvPr>
          <p:cNvCxnSpPr/>
          <p:nvPr/>
        </p:nvCxnSpPr>
        <p:spPr>
          <a:xfrm flipH="1">
            <a:off x="611560" y="2857500"/>
            <a:ext cx="792088" cy="1416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线连接符 13">
            <a:extLst>
              <a:ext uri="{FF2B5EF4-FFF2-40B4-BE49-F238E27FC236}">
                <a16:creationId xmlns:a16="http://schemas.microsoft.com/office/drawing/2014/main" id="{5D1C2C10-24CB-962F-66BC-04D542A687FF}"/>
              </a:ext>
            </a:extLst>
          </p:cNvPr>
          <p:cNvCxnSpPr>
            <a:cxnSpLocks/>
          </p:cNvCxnSpPr>
          <p:nvPr/>
        </p:nvCxnSpPr>
        <p:spPr>
          <a:xfrm>
            <a:off x="2195736" y="2923266"/>
            <a:ext cx="3240360" cy="10143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7CFCE5AB-8CC1-2B45-51BC-587E0251FAEB}"/>
              </a:ext>
            </a:extLst>
          </p:cNvPr>
          <p:cNvSpPr/>
          <p:nvPr/>
        </p:nvSpPr>
        <p:spPr>
          <a:xfrm>
            <a:off x="611560" y="4273929"/>
            <a:ext cx="432048" cy="455779"/>
          </a:xfrm>
          <a:prstGeom prst="rect">
            <a:avLst/>
          </a:prstGeom>
          <a:solidFill>
            <a:srgbClr val="729FDC"/>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0</a:t>
            </a:r>
            <a:endParaRPr kumimoji="1" lang="zh-CN" altLang="en-US" dirty="0">
              <a:solidFill>
                <a:schemeClr val="tx1"/>
              </a:solidFill>
            </a:endParaRPr>
          </a:p>
        </p:txBody>
      </p:sp>
      <p:sp>
        <p:nvSpPr>
          <p:cNvPr id="18" name="矩形 17">
            <a:extLst>
              <a:ext uri="{FF2B5EF4-FFF2-40B4-BE49-F238E27FC236}">
                <a16:creationId xmlns:a16="http://schemas.microsoft.com/office/drawing/2014/main" id="{5B4875C5-115A-A6D2-6EB4-568D3F53D674}"/>
              </a:ext>
            </a:extLst>
          </p:cNvPr>
          <p:cNvSpPr/>
          <p:nvPr/>
        </p:nvSpPr>
        <p:spPr>
          <a:xfrm>
            <a:off x="1331640" y="4899423"/>
            <a:ext cx="432048" cy="455779"/>
          </a:xfrm>
          <a:prstGeom prst="rect">
            <a:avLst/>
          </a:prstGeom>
          <a:solidFill>
            <a:srgbClr val="729FDC"/>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0</a:t>
            </a:r>
            <a:endParaRPr kumimoji="1" lang="zh-CN" altLang="en-US" dirty="0">
              <a:solidFill>
                <a:schemeClr val="tx1"/>
              </a:solidFill>
            </a:endParaRPr>
          </a:p>
        </p:txBody>
      </p:sp>
      <p:cxnSp>
        <p:nvCxnSpPr>
          <p:cNvPr id="20" name="直线箭头连接符 19">
            <a:extLst>
              <a:ext uri="{FF2B5EF4-FFF2-40B4-BE49-F238E27FC236}">
                <a16:creationId xmlns:a16="http://schemas.microsoft.com/office/drawing/2014/main" id="{A43CF76C-D112-B5A9-3D4A-7341872F8F8D}"/>
              </a:ext>
            </a:extLst>
          </p:cNvPr>
          <p:cNvCxnSpPr/>
          <p:nvPr/>
        </p:nvCxnSpPr>
        <p:spPr>
          <a:xfrm>
            <a:off x="1043608" y="4729708"/>
            <a:ext cx="288032" cy="144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连接符 21">
            <a:extLst>
              <a:ext uri="{FF2B5EF4-FFF2-40B4-BE49-F238E27FC236}">
                <a16:creationId xmlns:a16="http://schemas.microsoft.com/office/drawing/2014/main" id="{154D56B4-28C5-BAE2-0B0D-86F2ADED7BF5}"/>
              </a:ext>
            </a:extLst>
          </p:cNvPr>
          <p:cNvCxnSpPr/>
          <p:nvPr/>
        </p:nvCxnSpPr>
        <p:spPr>
          <a:xfrm>
            <a:off x="1043608" y="3937620"/>
            <a:ext cx="0" cy="1511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线连接符 22">
            <a:extLst>
              <a:ext uri="{FF2B5EF4-FFF2-40B4-BE49-F238E27FC236}">
                <a16:creationId xmlns:a16="http://schemas.microsoft.com/office/drawing/2014/main" id="{6DEBCBD5-AD56-94A4-5673-C254F1D17533}"/>
              </a:ext>
            </a:extLst>
          </p:cNvPr>
          <p:cNvCxnSpPr/>
          <p:nvPr/>
        </p:nvCxnSpPr>
        <p:spPr>
          <a:xfrm>
            <a:off x="1328240" y="3937619"/>
            <a:ext cx="0" cy="1511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线连接符 24">
            <a:extLst>
              <a:ext uri="{FF2B5EF4-FFF2-40B4-BE49-F238E27FC236}">
                <a16:creationId xmlns:a16="http://schemas.microsoft.com/office/drawing/2014/main" id="{1670EF94-5291-6008-C279-45644CC0AAAC}"/>
              </a:ext>
            </a:extLst>
          </p:cNvPr>
          <p:cNvCxnSpPr>
            <a:cxnSpLocks/>
          </p:cNvCxnSpPr>
          <p:nvPr/>
        </p:nvCxnSpPr>
        <p:spPr>
          <a:xfrm>
            <a:off x="1043608" y="4081636"/>
            <a:ext cx="2846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FDE5982C-8192-BCD6-D5D0-A27713C166B0}"/>
              </a:ext>
            </a:extLst>
          </p:cNvPr>
          <p:cNvSpPr txBox="1"/>
          <p:nvPr/>
        </p:nvSpPr>
        <p:spPr>
          <a:xfrm>
            <a:off x="1502282" y="4132486"/>
            <a:ext cx="5008970" cy="369332"/>
          </a:xfrm>
          <a:prstGeom prst="rect">
            <a:avLst/>
          </a:prstGeom>
          <a:noFill/>
        </p:spPr>
        <p:txBody>
          <a:bodyPr wrap="square">
            <a:spAutoFit/>
          </a:bodyPr>
          <a:lstStyle/>
          <a:p>
            <a:r>
              <a:rPr kumimoji="1" lang="en-US" altLang="zh-CN" dirty="0"/>
              <a:t>The network communication time </a:t>
            </a:r>
            <a:endParaRPr kumimoji="1" lang="zh-CN" altLang="en-US" dirty="0"/>
          </a:p>
        </p:txBody>
      </p:sp>
      <p:sp>
        <p:nvSpPr>
          <p:cNvPr id="30" name="任意形状 29">
            <a:extLst>
              <a:ext uri="{FF2B5EF4-FFF2-40B4-BE49-F238E27FC236}">
                <a16:creationId xmlns:a16="http://schemas.microsoft.com/office/drawing/2014/main" id="{B34F0F29-700E-1098-927A-E4618D56B6C7}"/>
              </a:ext>
            </a:extLst>
          </p:cNvPr>
          <p:cNvSpPr/>
          <p:nvPr/>
        </p:nvSpPr>
        <p:spPr>
          <a:xfrm>
            <a:off x="1152639" y="3597865"/>
            <a:ext cx="865305" cy="585717"/>
          </a:xfrm>
          <a:custGeom>
            <a:avLst/>
            <a:gdLst>
              <a:gd name="connsiteX0" fmla="*/ 757081 w 865305"/>
              <a:gd name="connsiteY0" fmla="*/ 585717 h 585717"/>
              <a:gd name="connsiteX1" fmla="*/ 813726 w 865305"/>
              <a:gd name="connsiteY1" fmla="*/ 164931 h 585717"/>
              <a:gd name="connsiteX2" fmla="*/ 109719 w 865305"/>
              <a:gd name="connsiteY2" fmla="*/ 11183 h 585717"/>
              <a:gd name="connsiteX3" fmla="*/ 12614 w 865305"/>
              <a:gd name="connsiteY3" fmla="*/ 440061 h 585717"/>
            </a:gdLst>
            <a:ahLst/>
            <a:cxnLst>
              <a:cxn ang="0">
                <a:pos x="connsiteX0" y="connsiteY0"/>
              </a:cxn>
              <a:cxn ang="0">
                <a:pos x="connsiteX1" y="connsiteY1"/>
              </a:cxn>
              <a:cxn ang="0">
                <a:pos x="connsiteX2" y="connsiteY2"/>
              </a:cxn>
              <a:cxn ang="0">
                <a:pos x="connsiteX3" y="connsiteY3"/>
              </a:cxn>
            </a:cxnLst>
            <a:rect l="l" t="t" r="r" b="b"/>
            <a:pathLst>
              <a:path w="865305" h="585717">
                <a:moveTo>
                  <a:pt x="757081" y="585717"/>
                </a:moveTo>
                <a:cubicBezTo>
                  <a:pt x="839350" y="423202"/>
                  <a:pt x="921620" y="260687"/>
                  <a:pt x="813726" y="164931"/>
                </a:cubicBezTo>
                <a:cubicBezTo>
                  <a:pt x="705832" y="69175"/>
                  <a:pt x="243238" y="-34672"/>
                  <a:pt x="109719" y="11183"/>
                </a:cubicBezTo>
                <a:cubicBezTo>
                  <a:pt x="-23800" y="57038"/>
                  <a:pt x="-5593" y="248549"/>
                  <a:pt x="12614" y="440061"/>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3745983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图片 183" descr="图示&#10;&#10;AI 生成的内容可能不正确。">
            <a:extLst>
              <a:ext uri="{FF2B5EF4-FFF2-40B4-BE49-F238E27FC236}">
                <a16:creationId xmlns:a16="http://schemas.microsoft.com/office/drawing/2014/main" id="{6ACCAECF-C10F-8423-E0F0-90D3AAAC47D1}"/>
              </a:ext>
            </a:extLst>
          </p:cNvPr>
          <p:cNvPicPr>
            <a:picLocks noChangeAspect="1"/>
          </p:cNvPicPr>
          <p:nvPr/>
        </p:nvPicPr>
        <p:blipFill>
          <a:blip r:embed="rId2">
            <a:extLst>
              <a:ext uri="{28A0092B-C50C-407E-A947-70E740481C1C}">
                <a14:useLocalDpi xmlns:a14="http://schemas.microsoft.com/office/drawing/2010/main" val="0"/>
              </a:ext>
            </a:extLst>
          </a:blip>
          <a:srcRect r="14278"/>
          <a:stretch/>
        </p:blipFill>
        <p:spPr>
          <a:xfrm>
            <a:off x="7171934" y="2917973"/>
            <a:ext cx="1750493" cy="2313432"/>
          </a:xfrm>
          <a:prstGeom prst="rect">
            <a:avLst/>
          </a:prstGeom>
        </p:spPr>
      </p:pic>
      <p:sp>
        <p:nvSpPr>
          <p:cNvPr id="2" name="标题 1">
            <a:extLst>
              <a:ext uri="{FF2B5EF4-FFF2-40B4-BE49-F238E27FC236}">
                <a16:creationId xmlns:a16="http://schemas.microsoft.com/office/drawing/2014/main" id="{3CE8D93B-F320-81AF-A151-B3EC794FAB0C}"/>
              </a:ext>
            </a:extLst>
          </p:cNvPr>
          <p:cNvSpPr>
            <a:spLocks noGrp="1"/>
          </p:cNvSpPr>
          <p:nvPr>
            <p:ph type="title"/>
          </p:nvPr>
        </p:nvSpPr>
        <p:spPr/>
        <p:txBody>
          <a:bodyPr/>
          <a:lstStyle/>
          <a:p>
            <a:r>
              <a:rPr kumimoji="1" lang="en-US" altLang="zh-CN" dirty="0"/>
              <a:t>Analysis of the network cost of model parallelism </a:t>
            </a:r>
            <a:endParaRPr kumimoji="1" lang="zh-CN" altLang="en-US" dirty="0"/>
          </a:p>
        </p:txBody>
      </p:sp>
      <p:sp>
        <p:nvSpPr>
          <p:cNvPr id="138" name="矩形 137">
            <a:extLst>
              <a:ext uri="{FF2B5EF4-FFF2-40B4-BE49-F238E27FC236}">
                <a16:creationId xmlns:a16="http://schemas.microsoft.com/office/drawing/2014/main" id="{EDBF2F06-2D92-327D-0277-37DF131BF737}"/>
              </a:ext>
            </a:extLst>
          </p:cNvPr>
          <p:cNvSpPr/>
          <p:nvPr/>
        </p:nvSpPr>
        <p:spPr>
          <a:xfrm>
            <a:off x="1619672" y="1489348"/>
            <a:ext cx="1944216" cy="792088"/>
          </a:xfrm>
          <a:prstGeom prst="rect">
            <a:avLst/>
          </a:prstGeom>
          <a:solidFill>
            <a:srgbClr val="F6F9D6"/>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1" name="直线箭头连接符 140">
            <a:extLst>
              <a:ext uri="{FF2B5EF4-FFF2-40B4-BE49-F238E27FC236}">
                <a16:creationId xmlns:a16="http://schemas.microsoft.com/office/drawing/2014/main" id="{C3040632-A011-B29E-9DAD-BB152009FFE9}"/>
              </a:ext>
            </a:extLst>
          </p:cNvPr>
          <p:cNvCxnSpPr>
            <a:cxnSpLocks/>
          </p:cNvCxnSpPr>
          <p:nvPr/>
        </p:nvCxnSpPr>
        <p:spPr>
          <a:xfrm>
            <a:off x="3563888" y="1849388"/>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74979E91-6AC2-48D7-4011-8627EFC50D9B}"/>
              </a:ext>
            </a:extLst>
          </p:cNvPr>
          <p:cNvSpPr/>
          <p:nvPr/>
        </p:nvSpPr>
        <p:spPr>
          <a:xfrm>
            <a:off x="5004048" y="1489348"/>
            <a:ext cx="1944216" cy="792088"/>
          </a:xfrm>
          <a:prstGeom prst="rect">
            <a:avLst/>
          </a:prstGeom>
          <a:solidFill>
            <a:srgbClr val="F6F9D6"/>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6" name="直线箭头连接符 145">
            <a:extLst>
              <a:ext uri="{FF2B5EF4-FFF2-40B4-BE49-F238E27FC236}">
                <a16:creationId xmlns:a16="http://schemas.microsoft.com/office/drawing/2014/main" id="{94E53C85-54FD-670C-6BF6-CE6B1E6753A1}"/>
              </a:ext>
            </a:extLst>
          </p:cNvPr>
          <p:cNvCxnSpPr>
            <a:cxnSpLocks/>
          </p:cNvCxnSpPr>
          <p:nvPr/>
        </p:nvCxnSpPr>
        <p:spPr>
          <a:xfrm>
            <a:off x="323528" y="1822535"/>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7" name="直线箭头连接符 146">
            <a:extLst>
              <a:ext uri="{FF2B5EF4-FFF2-40B4-BE49-F238E27FC236}">
                <a16:creationId xmlns:a16="http://schemas.microsoft.com/office/drawing/2014/main" id="{C2A03783-250F-6806-BAA9-225C35E64A6B}"/>
              </a:ext>
            </a:extLst>
          </p:cNvPr>
          <p:cNvCxnSpPr>
            <a:cxnSpLocks/>
          </p:cNvCxnSpPr>
          <p:nvPr/>
        </p:nvCxnSpPr>
        <p:spPr>
          <a:xfrm>
            <a:off x="6948264" y="1849388"/>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9" name="文本框 148">
            <a:extLst>
              <a:ext uri="{FF2B5EF4-FFF2-40B4-BE49-F238E27FC236}">
                <a16:creationId xmlns:a16="http://schemas.microsoft.com/office/drawing/2014/main" id="{BFA97988-9AAD-1F2F-2022-8D63180A653C}"/>
              </a:ext>
            </a:extLst>
          </p:cNvPr>
          <p:cNvSpPr txBox="1"/>
          <p:nvPr/>
        </p:nvSpPr>
        <p:spPr>
          <a:xfrm>
            <a:off x="971600" y="2489335"/>
            <a:ext cx="3217101" cy="646331"/>
          </a:xfrm>
          <a:prstGeom prst="rect">
            <a:avLst/>
          </a:prstGeom>
          <a:noFill/>
        </p:spPr>
        <p:txBody>
          <a:bodyPr wrap="square">
            <a:spAutoFit/>
          </a:bodyPr>
          <a:lstStyle/>
          <a:p>
            <a:pPr algn="ctr"/>
            <a:r>
              <a:rPr lang="en-US" altLang="zh-CN" dirty="0"/>
              <a:t>One layer (deployed on 2 GPUs w/ Tensor parallelism) </a:t>
            </a:r>
          </a:p>
        </p:txBody>
      </p:sp>
      <p:sp>
        <p:nvSpPr>
          <p:cNvPr id="150" name="文本框 149">
            <a:extLst>
              <a:ext uri="{FF2B5EF4-FFF2-40B4-BE49-F238E27FC236}">
                <a16:creationId xmlns:a16="http://schemas.microsoft.com/office/drawing/2014/main" id="{6F172B99-087F-2410-2591-54950C220BE0}"/>
              </a:ext>
            </a:extLst>
          </p:cNvPr>
          <p:cNvSpPr txBox="1"/>
          <p:nvPr/>
        </p:nvSpPr>
        <p:spPr>
          <a:xfrm>
            <a:off x="4572000" y="2489334"/>
            <a:ext cx="3217101" cy="646331"/>
          </a:xfrm>
          <a:prstGeom prst="rect">
            <a:avLst/>
          </a:prstGeom>
          <a:noFill/>
        </p:spPr>
        <p:txBody>
          <a:bodyPr wrap="square">
            <a:spAutoFit/>
          </a:bodyPr>
          <a:lstStyle/>
          <a:p>
            <a:pPr algn="ctr"/>
            <a:r>
              <a:rPr lang="en-US" altLang="zh-CN" dirty="0"/>
              <a:t>One layer (deployed on 2 GPUs w/ Tensor parallelism) </a:t>
            </a:r>
          </a:p>
        </p:txBody>
      </p:sp>
      <p:sp>
        <p:nvSpPr>
          <p:cNvPr id="151" name="矩形 150">
            <a:extLst>
              <a:ext uri="{FF2B5EF4-FFF2-40B4-BE49-F238E27FC236}">
                <a16:creationId xmlns:a16="http://schemas.microsoft.com/office/drawing/2014/main" id="{B607AB65-554E-E4C2-404E-C2F9CCF2977F}"/>
              </a:ext>
            </a:extLst>
          </p:cNvPr>
          <p:cNvSpPr/>
          <p:nvPr/>
        </p:nvSpPr>
        <p:spPr>
          <a:xfrm>
            <a:off x="2987824" y="1129308"/>
            <a:ext cx="2448272" cy="1360026"/>
          </a:xfrm>
          <a:prstGeom prst="rect">
            <a:avLst/>
          </a:pr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2" name="文本框 151">
            <a:extLst>
              <a:ext uri="{FF2B5EF4-FFF2-40B4-BE49-F238E27FC236}">
                <a16:creationId xmlns:a16="http://schemas.microsoft.com/office/drawing/2014/main" id="{41362859-35E3-C49C-C273-24E85836E8F4}"/>
              </a:ext>
            </a:extLst>
          </p:cNvPr>
          <p:cNvSpPr txBox="1"/>
          <p:nvPr/>
        </p:nvSpPr>
        <p:spPr>
          <a:xfrm>
            <a:off x="3419346" y="886277"/>
            <a:ext cx="1585229" cy="646331"/>
          </a:xfrm>
          <a:prstGeom prst="rect">
            <a:avLst/>
          </a:prstGeom>
          <a:solidFill>
            <a:schemeClr val="bg1"/>
          </a:solidFill>
        </p:spPr>
        <p:txBody>
          <a:bodyPr wrap="square">
            <a:spAutoFit/>
          </a:bodyPr>
          <a:lstStyle/>
          <a:p>
            <a:pPr algn="ctr"/>
            <a:r>
              <a:rPr lang="en-US" altLang="zh-CN" dirty="0"/>
              <a:t>Pipeline parallelism </a:t>
            </a:r>
          </a:p>
        </p:txBody>
      </p:sp>
      <p:cxnSp>
        <p:nvCxnSpPr>
          <p:cNvPr id="154" name="直线连接符 153">
            <a:extLst>
              <a:ext uri="{FF2B5EF4-FFF2-40B4-BE49-F238E27FC236}">
                <a16:creationId xmlns:a16="http://schemas.microsoft.com/office/drawing/2014/main" id="{A60C2C05-6B66-7A69-35C2-6EFE91C212D9}"/>
              </a:ext>
            </a:extLst>
          </p:cNvPr>
          <p:cNvCxnSpPr/>
          <p:nvPr/>
        </p:nvCxnSpPr>
        <p:spPr>
          <a:xfrm flipH="1">
            <a:off x="899592" y="2281436"/>
            <a:ext cx="72008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线连接符 154">
            <a:extLst>
              <a:ext uri="{FF2B5EF4-FFF2-40B4-BE49-F238E27FC236}">
                <a16:creationId xmlns:a16="http://schemas.microsoft.com/office/drawing/2014/main" id="{D1071112-57E8-E398-E79E-02B8FCB94833}"/>
              </a:ext>
            </a:extLst>
          </p:cNvPr>
          <p:cNvCxnSpPr>
            <a:cxnSpLocks/>
          </p:cNvCxnSpPr>
          <p:nvPr/>
        </p:nvCxnSpPr>
        <p:spPr>
          <a:xfrm>
            <a:off x="3563888" y="2281436"/>
            <a:ext cx="624813" cy="16110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2" name="图片 181">
            <a:extLst>
              <a:ext uri="{FF2B5EF4-FFF2-40B4-BE49-F238E27FC236}">
                <a16:creationId xmlns:a16="http://schemas.microsoft.com/office/drawing/2014/main" id="{B715520E-D6B7-B21A-91B4-6415F003322B}"/>
              </a:ext>
            </a:extLst>
          </p:cNvPr>
          <p:cNvPicPr>
            <a:picLocks noChangeAspect="1"/>
          </p:cNvPicPr>
          <p:nvPr/>
        </p:nvPicPr>
        <p:blipFill>
          <a:blip r:embed="rId3"/>
          <a:stretch>
            <a:fillRect/>
          </a:stretch>
        </p:blipFill>
        <p:spPr>
          <a:xfrm>
            <a:off x="123974" y="4052151"/>
            <a:ext cx="5727700" cy="863600"/>
          </a:xfrm>
          <a:prstGeom prst="rect">
            <a:avLst/>
          </a:prstGeom>
        </p:spPr>
      </p:pic>
      <p:sp>
        <p:nvSpPr>
          <p:cNvPr id="185" name="文本框 184">
            <a:extLst>
              <a:ext uri="{FF2B5EF4-FFF2-40B4-BE49-F238E27FC236}">
                <a16:creationId xmlns:a16="http://schemas.microsoft.com/office/drawing/2014/main" id="{654F19BC-AA30-E978-E2DF-FCE7E6C6EC09}"/>
              </a:ext>
            </a:extLst>
          </p:cNvPr>
          <p:cNvSpPr txBox="1"/>
          <p:nvPr/>
        </p:nvSpPr>
        <p:spPr>
          <a:xfrm>
            <a:off x="5976156" y="5231405"/>
            <a:ext cx="4817934" cy="307777"/>
          </a:xfrm>
          <a:prstGeom prst="rect">
            <a:avLst/>
          </a:prstGeom>
          <a:noFill/>
        </p:spPr>
        <p:txBody>
          <a:bodyPr wrap="square">
            <a:spAutoFit/>
          </a:bodyPr>
          <a:lstStyle/>
          <a:p>
            <a:pPr lvl="1"/>
            <a:r>
              <a:rPr kumimoji="1" lang="en-US" altLang="zh-CN" sz="1400" dirty="0"/>
              <a:t>See: Attention is all you need </a:t>
            </a:r>
            <a:endParaRPr kumimoji="1" lang="zh-CN" altLang="en-US" sz="1400" dirty="0"/>
          </a:p>
        </p:txBody>
      </p:sp>
    </p:spTree>
    <p:extLst>
      <p:ext uri="{BB962C8B-B14F-4D97-AF65-F5344CB8AC3E}">
        <p14:creationId xmlns:p14="http://schemas.microsoft.com/office/powerpoint/2010/main" val="30831024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6E116-4C3B-D3CA-8DF0-D0CBC082E58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1AE6FB5-545F-1122-5569-59DFF7AA701F}"/>
              </a:ext>
            </a:extLst>
          </p:cNvPr>
          <p:cNvSpPr>
            <a:spLocks noGrp="1"/>
          </p:cNvSpPr>
          <p:nvPr>
            <p:ph type="title"/>
          </p:nvPr>
        </p:nvSpPr>
        <p:spPr/>
        <p:txBody>
          <a:bodyPr/>
          <a:lstStyle/>
          <a:p>
            <a:r>
              <a:rPr kumimoji="1" lang="en-US" altLang="zh-CN" dirty="0"/>
              <a:t>Analysis of the network cost of model parallelism </a:t>
            </a:r>
            <a:endParaRPr kumimoji="1" lang="zh-CN" altLang="en-US" dirty="0"/>
          </a:p>
        </p:txBody>
      </p:sp>
      <p:sp>
        <p:nvSpPr>
          <p:cNvPr id="4" name="灯片编号占位符 3">
            <a:extLst>
              <a:ext uri="{FF2B5EF4-FFF2-40B4-BE49-F238E27FC236}">
                <a16:creationId xmlns:a16="http://schemas.microsoft.com/office/drawing/2014/main" id="{B921FED4-408D-360B-1862-6C1055777EA9}"/>
              </a:ext>
            </a:extLst>
          </p:cNvPr>
          <p:cNvSpPr>
            <a:spLocks noGrp="1"/>
          </p:cNvSpPr>
          <p:nvPr>
            <p:ph type="sldNum" sz="quarter" idx="12"/>
          </p:nvPr>
        </p:nvSpPr>
        <p:spPr/>
        <p:txBody>
          <a:bodyPr/>
          <a:lstStyle/>
          <a:p>
            <a:fld id="{ADE361C3-C043-4A6E-BDCE-8DA1E7D90A3B}" type="slidenum">
              <a:rPr lang="zh-CN" altLang="en-US" smtClean="0"/>
              <a:t>112</a:t>
            </a:fld>
            <a:endParaRPr lang="zh-CN" altLang="en-US"/>
          </a:p>
        </p:txBody>
      </p:sp>
      <p:sp>
        <p:nvSpPr>
          <p:cNvPr id="138" name="矩形 137">
            <a:extLst>
              <a:ext uri="{FF2B5EF4-FFF2-40B4-BE49-F238E27FC236}">
                <a16:creationId xmlns:a16="http://schemas.microsoft.com/office/drawing/2014/main" id="{074D1752-D4C2-812D-AF26-F5E158809E93}"/>
              </a:ext>
            </a:extLst>
          </p:cNvPr>
          <p:cNvSpPr/>
          <p:nvPr/>
        </p:nvSpPr>
        <p:spPr>
          <a:xfrm>
            <a:off x="1619672" y="1489348"/>
            <a:ext cx="1944216" cy="792088"/>
          </a:xfrm>
          <a:prstGeom prst="rect">
            <a:avLst/>
          </a:prstGeom>
          <a:solidFill>
            <a:srgbClr val="F6F9D6"/>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1" name="直线箭头连接符 140">
            <a:extLst>
              <a:ext uri="{FF2B5EF4-FFF2-40B4-BE49-F238E27FC236}">
                <a16:creationId xmlns:a16="http://schemas.microsoft.com/office/drawing/2014/main" id="{B797D230-98A4-14AF-87BD-7E5AED8916AB}"/>
              </a:ext>
            </a:extLst>
          </p:cNvPr>
          <p:cNvCxnSpPr>
            <a:cxnSpLocks/>
          </p:cNvCxnSpPr>
          <p:nvPr/>
        </p:nvCxnSpPr>
        <p:spPr>
          <a:xfrm>
            <a:off x="3563888" y="1849388"/>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B5771631-B76F-22E6-3058-A94998E420AC}"/>
              </a:ext>
            </a:extLst>
          </p:cNvPr>
          <p:cNvSpPr/>
          <p:nvPr/>
        </p:nvSpPr>
        <p:spPr>
          <a:xfrm>
            <a:off x="5004048" y="1489348"/>
            <a:ext cx="1944216" cy="792088"/>
          </a:xfrm>
          <a:prstGeom prst="rect">
            <a:avLst/>
          </a:prstGeom>
          <a:solidFill>
            <a:srgbClr val="F6F9D6"/>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6" name="直线箭头连接符 145">
            <a:extLst>
              <a:ext uri="{FF2B5EF4-FFF2-40B4-BE49-F238E27FC236}">
                <a16:creationId xmlns:a16="http://schemas.microsoft.com/office/drawing/2014/main" id="{23F07F42-A2F2-4E3A-4458-7A1881780677}"/>
              </a:ext>
            </a:extLst>
          </p:cNvPr>
          <p:cNvCxnSpPr>
            <a:cxnSpLocks/>
          </p:cNvCxnSpPr>
          <p:nvPr/>
        </p:nvCxnSpPr>
        <p:spPr>
          <a:xfrm>
            <a:off x="323528" y="1822535"/>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7" name="直线箭头连接符 146">
            <a:extLst>
              <a:ext uri="{FF2B5EF4-FFF2-40B4-BE49-F238E27FC236}">
                <a16:creationId xmlns:a16="http://schemas.microsoft.com/office/drawing/2014/main" id="{77E47724-F447-DFCB-FA87-E45A8DFA0CAB}"/>
              </a:ext>
            </a:extLst>
          </p:cNvPr>
          <p:cNvCxnSpPr>
            <a:cxnSpLocks/>
          </p:cNvCxnSpPr>
          <p:nvPr/>
        </p:nvCxnSpPr>
        <p:spPr>
          <a:xfrm>
            <a:off x="6948264" y="1849388"/>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9" name="文本框 148">
            <a:extLst>
              <a:ext uri="{FF2B5EF4-FFF2-40B4-BE49-F238E27FC236}">
                <a16:creationId xmlns:a16="http://schemas.microsoft.com/office/drawing/2014/main" id="{A92F9443-9E1E-7BE6-63BC-934522E39B07}"/>
              </a:ext>
            </a:extLst>
          </p:cNvPr>
          <p:cNvSpPr txBox="1"/>
          <p:nvPr/>
        </p:nvSpPr>
        <p:spPr>
          <a:xfrm>
            <a:off x="971600" y="2489335"/>
            <a:ext cx="3217101" cy="646331"/>
          </a:xfrm>
          <a:prstGeom prst="rect">
            <a:avLst/>
          </a:prstGeom>
          <a:noFill/>
        </p:spPr>
        <p:txBody>
          <a:bodyPr wrap="square">
            <a:spAutoFit/>
          </a:bodyPr>
          <a:lstStyle/>
          <a:p>
            <a:pPr algn="ctr"/>
            <a:r>
              <a:rPr lang="en-US" altLang="zh-CN" dirty="0"/>
              <a:t>One layer (deployed on 2 GPUs w/ Tensor parallelism) </a:t>
            </a:r>
          </a:p>
        </p:txBody>
      </p:sp>
      <p:sp>
        <p:nvSpPr>
          <p:cNvPr id="150" name="文本框 149">
            <a:extLst>
              <a:ext uri="{FF2B5EF4-FFF2-40B4-BE49-F238E27FC236}">
                <a16:creationId xmlns:a16="http://schemas.microsoft.com/office/drawing/2014/main" id="{C92D7FB6-475A-6826-2158-77B7A6A0FE9B}"/>
              </a:ext>
            </a:extLst>
          </p:cNvPr>
          <p:cNvSpPr txBox="1"/>
          <p:nvPr/>
        </p:nvSpPr>
        <p:spPr>
          <a:xfrm>
            <a:off x="4572000" y="2489334"/>
            <a:ext cx="3217101" cy="646331"/>
          </a:xfrm>
          <a:prstGeom prst="rect">
            <a:avLst/>
          </a:prstGeom>
          <a:noFill/>
        </p:spPr>
        <p:txBody>
          <a:bodyPr wrap="square">
            <a:spAutoFit/>
          </a:bodyPr>
          <a:lstStyle/>
          <a:p>
            <a:pPr algn="ctr"/>
            <a:r>
              <a:rPr lang="en-US" altLang="zh-CN" dirty="0"/>
              <a:t>One layer (deployed on 2 GPUs w/ Tensor parallelism) </a:t>
            </a:r>
          </a:p>
        </p:txBody>
      </p:sp>
      <p:sp>
        <p:nvSpPr>
          <p:cNvPr id="151" name="矩形 150">
            <a:extLst>
              <a:ext uri="{FF2B5EF4-FFF2-40B4-BE49-F238E27FC236}">
                <a16:creationId xmlns:a16="http://schemas.microsoft.com/office/drawing/2014/main" id="{9BBFBDE4-2BC2-9657-DA2C-09997E6C9F79}"/>
              </a:ext>
            </a:extLst>
          </p:cNvPr>
          <p:cNvSpPr/>
          <p:nvPr/>
        </p:nvSpPr>
        <p:spPr>
          <a:xfrm>
            <a:off x="2987824" y="1129308"/>
            <a:ext cx="2448272" cy="1360026"/>
          </a:xfrm>
          <a:prstGeom prst="rect">
            <a:avLst/>
          </a:pr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2" name="文本框 151">
            <a:extLst>
              <a:ext uri="{FF2B5EF4-FFF2-40B4-BE49-F238E27FC236}">
                <a16:creationId xmlns:a16="http://schemas.microsoft.com/office/drawing/2014/main" id="{77754B9A-BF71-D9DA-4159-CACC5385F20E}"/>
              </a:ext>
            </a:extLst>
          </p:cNvPr>
          <p:cNvSpPr txBox="1"/>
          <p:nvPr/>
        </p:nvSpPr>
        <p:spPr>
          <a:xfrm>
            <a:off x="3419346" y="886277"/>
            <a:ext cx="1585229" cy="646331"/>
          </a:xfrm>
          <a:prstGeom prst="rect">
            <a:avLst/>
          </a:prstGeom>
          <a:solidFill>
            <a:schemeClr val="bg1"/>
          </a:solidFill>
        </p:spPr>
        <p:txBody>
          <a:bodyPr wrap="square">
            <a:spAutoFit/>
          </a:bodyPr>
          <a:lstStyle/>
          <a:p>
            <a:pPr algn="ctr"/>
            <a:r>
              <a:rPr lang="en-US" altLang="zh-CN" dirty="0"/>
              <a:t>Pipeline parallelism </a:t>
            </a:r>
          </a:p>
        </p:txBody>
      </p:sp>
      <p:sp>
        <p:nvSpPr>
          <p:cNvPr id="3" name="文本框 2">
            <a:extLst>
              <a:ext uri="{FF2B5EF4-FFF2-40B4-BE49-F238E27FC236}">
                <a16:creationId xmlns:a16="http://schemas.microsoft.com/office/drawing/2014/main" id="{2E81A656-B940-2F7E-E04B-71FF357BEFFC}"/>
              </a:ext>
            </a:extLst>
          </p:cNvPr>
          <p:cNvSpPr txBox="1"/>
          <p:nvPr/>
        </p:nvSpPr>
        <p:spPr>
          <a:xfrm>
            <a:off x="3890994" y="1578488"/>
            <a:ext cx="518604" cy="461665"/>
          </a:xfrm>
          <a:prstGeom prst="rect">
            <a:avLst/>
          </a:prstGeom>
          <a:solidFill>
            <a:schemeClr val="bg1"/>
          </a:solidFill>
        </p:spPr>
        <p:txBody>
          <a:bodyPr wrap="square">
            <a:spAutoFit/>
          </a:bodyPr>
          <a:lstStyle/>
          <a:p>
            <a:pPr algn="ctr"/>
            <a:r>
              <a:rPr lang="en-US" altLang="zh-CN" sz="2400" b="1" dirty="0">
                <a:solidFill>
                  <a:srgbClr val="C00000"/>
                </a:solidFill>
              </a:rPr>
              <a:t>Z</a:t>
            </a:r>
          </a:p>
        </p:txBody>
      </p:sp>
      <mc:AlternateContent xmlns:mc="http://schemas.openxmlformats.org/markup-compatibility/2006" xmlns:a14="http://schemas.microsoft.com/office/drawing/2010/main">
        <mc:Choice Requires="a14">
          <p:sp>
            <p:nvSpPr>
              <p:cNvPr id="5" name="TextBox 160">
                <a:extLst>
                  <a:ext uri="{FF2B5EF4-FFF2-40B4-BE49-F238E27FC236}">
                    <a16:creationId xmlns:a16="http://schemas.microsoft.com/office/drawing/2014/main" id="{31A3A2E5-59DE-9E48-BE9C-5BCC17E3A024}"/>
                  </a:ext>
                </a:extLst>
              </p:cNvPr>
              <p:cNvSpPr txBox="1"/>
              <p:nvPr/>
            </p:nvSpPr>
            <p:spPr>
              <a:xfrm>
                <a:off x="539552" y="3238162"/>
                <a:ext cx="8424936" cy="2215991"/>
              </a:xfrm>
              <a:prstGeom prst="rect">
                <a:avLst/>
              </a:prstGeom>
            </p:spPr>
            <p:txBody>
              <a:bodyPr wrap="square" rtlCol="0">
                <a:spAutoFit/>
              </a:bodyPr>
              <a:lstStyle/>
              <a:p>
                <a:pPr>
                  <a:spcAft>
                    <a:spcPts val="1200"/>
                  </a:spcAft>
                </a:pPr>
                <a:r>
                  <a:rPr lang="en-US" dirty="0"/>
                  <a:t>Tensor parallelism cost: </a:t>
                </a:r>
              </a:p>
              <a:p>
                <a:pPr marL="257175" indent="-257175">
                  <a:spcAft>
                    <a:spcPts val="1200"/>
                  </a:spcAft>
                  <a:buFont typeface="Arial" panose="020B0604020202020204" pitchFamily="34" charset="0"/>
                  <a:buChar char="•"/>
                </a:pPr>
                <a:r>
                  <a:rPr lang="en-US" dirty="0"/>
                  <a:t>Forward ~= </a:t>
                </a:r>
                <a14:m>
                  <m:oMath xmlns:m="http://schemas.openxmlformats.org/officeDocument/2006/math">
                    <m:r>
                      <a:rPr lang="en-US" altLang="zh-CN" b="0" i="0" smtClean="0">
                        <a:latin typeface="Cambria Math" panose="02040503050406030204" pitchFamily="18" charset="0"/>
                      </a:rPr>
                      <m:t>2</m:t>
                    </m:r>
                    <m:r>
                      <a:rPr lang="en-US" altLang="zh-CN" i="1">
                        <a:latin typeface="Cambria Math" panose="02040503050406030204" pitchFamily="18" charset="0"/>
                      </a:rPr>
                      <m:t>×</m:t>
                    </m:r>
                    <m:r>
                      <a:rPr lang="en-US" b="0" i="1" smtClean="0">
                        <a:latin typeface="Cambria Math" panose="02040503050406030204" pitchFamily="18" charset="0"/>
                      </a:rPr>
                      <m:t>𝑑𝑖</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𝐵</m:t>
                    </m:r>
                  </m:oMath>
                </a14:m>
                <a:endParaRPr lang="en-US" b="0" dirty="0">
                  <a:ea typeface="Cambria Math" panose="02040503050406030204" pitchFamily="18" charset="0"/>
                </a:endParaRPr>
              </a:p>
              <a:p>
                <a:pPr marL="257175" indent="-257175">
                  <a:spcAft>
                    <a:spcPts val="1200"/>
                  </a:spcAft>
                  <a:buFont typeface="Arial" panose="020B0604020202020204" pitchFamily="34" charset="0"/>
                  <a:buChar char="•"/>
                </a:pPr>
                <a:r>
                  <a:rPr lang="en-US" dirty="0"/>
                  <a:t>Backward ~= </a:t>
                </a:r>
                <a14:m>
                  <m:oMath xmlns:m="http://schemas.openxmlformats.org/officeDocument/2006/math">
                    <m:r>
                      <a:rPr lang="en-US" dirty="0">
                        <a:latin typeface="Cambria Math" panose="02040503050406030204" pitchFamily="18" charset="0"/>
                      </a:rPr>
                      <m:t>4</m:t>
                    </m:r>
                    <m:r>
                      <a:rPr lang="en-US" altLang="zh-CN" i="1">
                        <a:latin typeface="Cambria Math" panose="02040503050406030204" pitchFamily="18" charset="0"/>
                      </a:rPr>
                      <m:t>×</m:t>
                    </m:r>
                    <m:r>
                      <a:rPr lang="en-US" altLang="zh-CN" b="0" i="1" smtClean="0">
                        <a:latin typeface="Cambria Math" panose="02040503050406030204" pitchFamily="18" charset="0"/>
                      </a:rPr>
                      <m:t> </m:t>
                    </m:r>
                    <m:r>
                      <a:rPr lang="en-US" altLang="zh-CN" i="1">
                        <a:latin typeface="Cambria Math" panose="02040503050406030204" pitchFamily="18" charset="0"/>
                      </a:rPr>
                      <m:t>𝑑𝑖</m:t>
                    </m:r>
                    <m:r>
                      <a:rPr lang="en-US" altLang="zh-CN" i="1">
                        <a:latin typeface="Cambria Math" panose="02040503050406030204" pitchFamily="18" charset="0"/>
                      </a:rPr>
                      <m:t> × </m:t>
                    </m:r>
                    <m:r>
                      <a:rPr lang="en-US" altLang="zh-CN" i="1">
                        <a:latin typeface="Cambria Math" panose="02040503050406030204" pitchFamily="18" charset="0"/>
                        <a:ea typeface="Cambria Math" panose="02040503050406030204" pitchFamily="18" charset="0"/>
                      </a:rPr>
                      <m:t>𝐵</m:t>
                    </m:r>
                  </m:oMath>
                </a14:m>
                <a:endParaRPr lang="en-US" altLang="zh-CN" dirty="0">
                  <a:ea typeface="Cambria Math" panose="02040503050406030204" pitchFamily="18" charset="0"/>
                </a:endParaRPr>
              </a:p>
              <a:p>
                <a:pPr>
                  <a:spcAft>
                    <a:spcPts val="1200"/>
                  </a:spcAft>
                </a:pPr>
                <a:r>
                  <a:rPr lang="en-US" altLang="zh-CN" dirty="0">
                    <a:ea typeface="Cambria Math" panose="02040503050406030204" pitchFamily="18" charset="0"/>
                  </a:rPr>
                  <a:t>Note that the actual cost is much higher because we need to consider other blocks like attention  (model-specific details are out of the scope of this lecture)</a:t>
                </a:r>
                <a:r>
                  <a:rPr lang="en-US" altLang="zh-CN" dirty="0"/>
                  <a:t>, and possible multiple layers per pipeline stage </a:t>
                </a:r>
                <a:endParaRPr lang="en-US" altLang="zh-CN" dirty="0">
                  <a:ea typeface="Cambria Math" panose="02040503050406030204" pitchFamily="18" charset="0"/>
                </a:endParaRPr>
              </a:p>
            </p:txBody>
          </p:sp>
        </mc:Choice>
        <mc:Fallback xmlns="">
          <p:sp>
            <p:nvSpPr>
              <p:cNvPr id="5" name="TextBox 160">
                <a:extLst>
                  <a:ext uri="{FF2B5EF4-FFF2-40B4-BE49-F238E27FC236}">
                    <a16:creationId xmlns:a16="http://schemas.microsoft.com/office/drawing/2014/main" id="{31A3A2E5-59DE-9E48-BE9C-5BCC17E3A024}"/>
                  </a:ext>
                </a:extLst>
              </p:cNvPr>
              <p:cNvSpPr txBox="1">
                <a:spLocks noRot="1" noChangeAspect="1" noMove="1" noResize="1" noEditPoints="1" noAdjustHandles="1" noChangeArrowheads="1" noChangeShapeType="1" noTextEdit="1"/>
              </p:cNvSpPr>
              <p:nvPr/>
            </p:nvSpPr>
            <p:spPr>
              <a:xfrm>
                <a:off x="539552" y="3238162"/>
                <a:ext cx="8424936" cy="2215991"/>
              </a:xfrm>
              <a:prstGeom prst="rect">
                <a:avLst/>
              </a:prstGeom>
              <a:blipFill>
                <a:blip r:embed="rId2"/>
                <a:stretch>
                  <a:fillRect l="-602" t="-1136" b="-34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1194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5AFC3-81BA-0AF8-E240-2BEFF397485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30CB8A6-A5A9-13C8-6814-64CD4B723B81}"/>
              </a:ext>
            </a:extLst>
          </p:cNvPr>
          <p:cNvSpPr>
            <a:spLocks noGrp="1"/>
          </p:cNvSpPr>
          <p:nvPr>
            <p:ph type="title"/>
          </p:nvPr>
        </p:nvSpPr>
        <p:spPr/>
        <p:txBody>
          <a:bodyPr/>
          <a:lstStyle/>
          <a:p>
            <a:r>
              <a:rPr kumimoji="1" lang="en-US" altLang="zh-CN" dirty="0"/>
              <a:t>Analysis of the network cost of model parallelism </a:t>
            </a:r>
            <a:endParaRPr kumimoji="1" lang="zh-CN" altLang="en-US" dirty="0"/>
          </a:p>
        </p:txBody>
      </p:sp>
      <p:sp>
        <p:nvSpPr>
          <p:cNvPr id="4" name="灯片编号占位符 3">
            <a:extLst>
              <a:ext uri="{FF2B5EF4-FFF2-40B4-BE49-F238E27FC236}">
                <a16:creationId xmlns:a16="http://schemas.microsoft.com/office/drawing/2014/main" id="{2568AAA0-B491-AAD8-373A-C1535C3DB07C}"/>
              </a:ext>
            </a:extLst>
          </p:cNvPr>
          <p:cNvSpPr>
            <a:spLocks noGrp="1"/>
          </p:cNvSpPr>
          <p:nvPr>
            <p:ph type="sldNum" sz="quarter" idx="12"/>
          </p:nvPr>
        </p:nvSpPr>
        <p:spPr/>
        <p:txBody>
          <a:bodyPr/>
          <a:lstStyle/>
          <a:p>
            <a:fld id="{ADE361C3-C043-4A6E-BDCE-8DA1E7D90A3B}" type="slidenum">
              <a:rPr lang="zh-CN" altLang="en-US" smtClean="0"/>
              <a:t>113</a:t>
            </a:fld>
            <a:endParaRPr lang="zh-CN" altLang="en-US"/>
          </a:p>
        </p:txBody>
      </p:sp>
      <p:sp>
        <p:nvSpPr>
          <p:cNvPr id="138" name="矩形 137">
            <a:extLst>
              <a:ext uri="{FF2B5EF4-FFF2-40B4-BE49-F238E27FC236}">
                <a16:creationId xmlns:a16="http://schemas.microsoft.com/office/drawing/2014/main" id="{855FE591-F918-9093-061E-755D24466CC8}"/>
              </a:ext>
            </a:extLst>
          </p:cNvPr>
          <p:cNvSpPr/>
          <p:nvPr/>
        </p:nvSpPr>
        <p:spPr>
          <a:xfrm>
            <a:off x="1619672" y="1489348"/>
            <a:ext cx="1944216" cy="792088"/>
          </a:xfrm>
          <a:prstGeom prst="rect">
            <a:avLst/>
          </a:prstGeom>
          <a:solidFill>
            <a:srgbClr val="F6F9D6"/>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1" name="直线箭头连接符 140">
            <a:extLst>
              <a:ext uri="{FF2B5EF4-FFF2-40B4-BE49-F238E27FC236}">
                <a16:creationId xmlns:a16="http://schemas.microsoft.com/office/drawing/2014/main" id="{A4CADDC0-0BA5-844F-C5AE-F0EA5FDAE0C0}"/>
              </a:ext>
            </a:extLst>
          </p:cNvPr>
          <p:cNvCxnSpPr>
            <a:cxnSpLocks/>
          </p:cNvCxnSpPr>
          <p:nvPr/>
        </p:nvCxnSpPr>
        <p:spPr>
          <a:xfrm>
            <a:off x="3563888" y="1849388"/>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E309F612-014C-8BDF-DDAF-A925EE7F88D7}"/>
              </a:ext>
            </a:extLst>
          </p:cNvPr>
          <p:cNvSpPr/>
          <p:nvPr/>
        </p:nvSpPr>
        <p:spPr>
          <a:xfrm>
            <a:off x="5004048" y="1489348"/>
            <a:ext cx="1944216" cy="792088"/>
          </a:xfrm>
          <a:prstGeom prst="rect">
            <a:avLst/>
          </a:prstGeom>
          <a:solidFill>
            <a:srgbClr val="F6F9D6"/>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6" name="直线箭头连接符 145">
            <a:extLst>
              <a:ext uri="{FF2B5EF4-FFF2-40B4-BE49-F238E27FC236}">
                <a16:creationId xmlns:a16="http://schemas.microsoft.com/office/drawing/2014/main" id="{8AE8596A-01D6-3F8C-1BD5-5C2AC2ED1089}"/>
              </a:ext>
            </a:extLst>
          </p:cNvPr>
          <p:cNvCxnSpPr>
            <a:cxnSpLocks/>
          </p:cNvCxnSpPr>
          <p:nvPr/>
        </p:nvCxnSpPr>
        <p:spPr>
          <a:xfrm>
            <a:off x="323528" y="1822535"/>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7" name="直线箭头连接符 146">
            <a:extLst>
              <a:ext uri="{FF2B5EF4-FFF2-40B4-BE49-F238E27FC236}">
                <a16:creationId xmlns:a16="http://schemas.microsoft.com/office/drawing/2014/main" id="{4CE7AE2D-C44E-A20A-4A5E-56FEB5202BAD}"/>
              </a:ext>
            </a:extLst>
          </p:cNvPr>
          <p:cNvCxnSpPr>
            <a:cxnSpLocks/>
          </p:cNvCxnSpPr>
          <p:nvPr/>
        </p:nvCxnSpPr>
        <p:spPr>
          <a:xfrm>
            <a:off x="6948264" y="1849388"/>
            <a:ext cx="12961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9" name="文本框 148">
            <a:extLst>
              <a:ext uri="{FF2B5EF4-FFF2-40B4-BE49-F238E27FC236}">
                <a16:creationId xmlns:a16="http://schemas.microsoft.com/office/drawing/2014/main" id="{9E57BCE5-1DD6-4898-C423-AD3BDFDDC0BC}"/>
              </a:ext>
            </a:extLst>
          </p:cNvPr>
          <p:cNvSpPr txBox="1"/>
          <p:nvPr/>
        </p:nvSpPr>
        <p:spPr>
          <a:xfrm>
            <a:off x="971600" y="2489335"/>
            <a:ext cx="3217101" cy="646331"/>
          </a:xfrm>
          <a:prstGeom prst="rect">
            <a:avLst/>
          </a:prstGeom>
          <a:noFill/>
        </p:spPr>
        <p:txBody>
          <a:bodyPr wrap="square">
            <a:spAutoFit/>
          </a:bodyPr>
          <a:lstStyle/>
          <a:p>
            <a:pPr algn="ctr"/>
            <a:r>
              <a:rPr lang="en-US" altLang="zh-CN" dirty="0"/>
              <a:t>One layer (deployed on 2 GPUs w/ Tensor parallelism) </a:t>
            </a:r>
          </a:p>
        </p:txBody>
      </p:sp>
      <p:sp>
        <p:nvSpPr>
          <p:cNvPr id="150" name="文本框 149">
            <a:extLst>
              <a:ext uri="{FF2B5EF4-FFF2-40B4-BE49-F238E27FC236}">
                <a16:creationId xmlns:a16="http://schemas.microsoft.com/office/drawing/2014/main" id="{73D1EE08-6164-0666-13E4-53F68EA690E9}"/>
              </a:ext>
            </a:extLst>
          </p:cNvPr>
          <p:cNvSpPr txBox="1"/>
          <p:nvPr/>
        </p:nvSpPr>
        <p:spPr>
          <a:xfrm>
            <a:off x="4572000" y="2489334"/>
            <a:ext cx="3217101" cy="646331"/>
          </a:xfrm>
          <a:prstGeom prst="rect">
            <a:avLst/>
          </a:prstGeom>
          <a:noFill/>
        </p:spPr>
        <p:txBody>
          <a:bodyPr wrap="square">
            <a:spAutoFit/>
          </a:bodyPr>
          <a:lstStyle/>
          <a:p>
            <a:pPr algn="ctr"/>
            <a:r>
              <a:rPr lang="en-US" altLang="zh-CN" dirty="0"/>
              <a:t>One layer (deployed on 2 GPUs w/ Tensor parallelism) </a:t>
            </a:r>
          </a:p>
        </p:txBody>
      </p:sp>
      <p:sp>
        <p:nvSpPr>
          <p:cNvPr id="151" name="矩形 150">
            <a:extLst>
              <a:ext uri="{FF2B5EF4-FFF2-40B4-BE49-F238E27FC236}">
                <a16:creationId xmlns:a16="http://schemas.microsoft.com/office/drawing/2014/main" id="{C046C8FB-6D75-A7DD-CAB1-A33F05C2B44F}"/>
              </a:ext>
            </a:extLst>
          </p:cNvPr>
          <p:cNvSpPr/>
          <p:nvPr/>
        </p:nvSpPr>
        <p:spPr>
          <a:xfrm>
            <a:off x="2987824" y="1129308"/>
            <a:ext cx="2448272" cy="1360026"/>
          </a:xfrm>
          <a:prstGeom prst="rect">
            <a:avLst/>
          </a:pr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2" name="文本框 151">
            <a:extLst>
              <a:ext uri="{FF2B5EF4-FFF2-40B4-BE49-F238E27FC236}">
                <a16:creationId xmlns:a16="http://schemas.microsoft.com/office/drawing/2014/main" id="{85A6CFB5-4D62-C61D-2426-FF3498C65EC2}"/>
              </a:ext>
            </a:extLst>
          </p:cNvPr>
          <p:cNvSpPr txBox="1"/>
          <p:nvPr/>
        </p:nvSpPr>
        <p:spPr>
          <a:xfrm>
            <a:off x="3419346" y="886277"/>
            <a:ext cx="1585229" cy="646331"/>
          </a:xfrm>
          <a:prstGeom prst="rect">
            <a:avLst/>
          </a:prstGeom>
          <a:solidFill>
            <a:schemeClr val="bg1"/>
          </a:solidFill>
        </p:spPr>
        <p:txBody>
          <a:bodyPr wrap="square">
            <a:spAutoFit/>
          </a:bodyPr>
          <a:lstStyle/>
          <a:p>
            <a:pPr algn="ctr"/>
            <a:r>
              <a:rPr lang="en-US" altLang="zh-CN" dirty="0"/>
              <a:t>Pipeline parallelism </a:t>
            </a:r>
          </a:p>
        </p:txBody>
      </p:sp>
      <p:sp>
        <p:nvSpPr>
          <p:cNvPr id="3" name="文本框 2">
            <a:extLst>
              <a:ext uri="{FF2B5EF4-FFF2-40B4-BE49-F238E27FC236}">
                <a16:creationId xmlns:a16="http://schemas.microsoft.com/office/drawing/2014/main" id="{7DBB56CB-4CDB-5677-3D1C-CDE1A8836D87}"/>
              </a:ext>
            </a:extLst>
          </p:cNvPr>
          <p:cNvSpPr txBox="1"/>
          <p:nvPr/>
        </p:nvSpPr>
        <p:spPr>
          <a:xfrm>
            <a:off x="3890994" y="1578488"/>
            <a:ext cx="518604" cy="461665"/>
          </a:xfrm>
          <a:prstGeom prst="rect">
            <a:avLst/>
          </a:prstGeom>
          <a:solidFill>
            <a:schemeClr val="bg1"/>
          </a:solidFill>
        </p:spPr>
        <p:txBody>
          <a:bodyPr wrap="square">
            <a:spAutoFit/>
          </a:bodyPr>
          <a:lstStyle/>
          <a:p>
            <a:pPr algn="ctr"/>
            <a:r>
              <a:rPr lang="en-US" altLang="zh-CN" sz="2400" b="1" dirty="0">
                <a:solidFill>
                  <a:srgbClr val="C00000"/>
                </a:solidFill>
              </a:rPr>
              <a:t>Z</a:t>
            </a:r>
          </a:p>
        </p:txBody>
      </p:sp>
      <mc:AlternateContent xmlns:mc="http://schemas.openxmlformats.org/markup-compatibility/2006" xmlns:a14="http://schemas.microsoft.com/office/drawing/2010/main">
        <mc:Choice Requires="a14">
          <p:sp>
            <p:nvSpPr>
              <p:cNvPr id="5" name="TextBox 160">
                <a:extLst>
                  <a:ext uri="{FF2B5EF4-FFF2-40B4-BE49-F238E27FC236}">
                    <a16:creationId xmlns:a16="http://schemas.microsoft.com/office/drawing/2014/main" id="{30E3AA24-5175-D1D5-3F25-33CB302EC6B2}"/>
                  </a:ext>
                </a:extLst>
              </p:cNvPr>
              <p:cNvSpPr txBox="1"/>
              <p:nvPr/>
            </p:nvSpPr>
            <p:spPr>
              <a:xfrm>
                <a:off x="755576" y="3446060"/>
                <a:ext cx="9082268" cy="1661993"/>
              </a:xfrm>
              <a:prstGeom prst="rect">
                <a:avLst/>
              </a:prstGeom>
            </p:spPr>
            <p:txBody>
              <a:bodyPr wrap="square" rtlCol="0">
                <a:spAutoFit/>
              </a:bodyPr>
              <a:lstStyle/>
              <a:p>
                <a:pPr>
                  <a:spcAft>
                    <a:spcPts val="1200"/>
                  </a:spcAft>
                </a:pPr>
                <a:r>
                  <a:rPr lang="en-US" dirty="0"/>
                  <a:t>Pipeline parallelism cost: </a:t>
                </a:r>
              </a:p>
              <a:p>
                <a:pPr marL="257175" indent="-257175">
                  <a:spcAft>
                    <a:spcPts val="1200"/>
                  </a:spcAft>
                  <a:buFont typeface="Arial" panose="020B0604020202020204" pitchFamily="34" charset="0"/>
                  <a:buChar char="•"/>
                </a:pPr>
                <a:r>
                  <a:rPr lang="en-US" dirty="0"/>
                  <a:t>Forward ~= </a:t>
                </a:r>
                <a14:m>
                  <m:oMath xmlns:m="http://schemas.openxmlformats.org/officeDocument/2006/math">
                    <m:r>
                      <a:rPr lang="en-US" b="0" i="1" smtClean="0">
                        <a:latin typeface="Cambria Math" panose="02040503050406030204" pitchFamily="18" charset="0"/>
                      </a:rPr>
                      <m:t>𝑑𝑖</m:t>
                    </m:r>
                    <m:r>
                      <a:rPr lang="en-US" b="0" i="1" smtClean="0">
                        <a:latin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𝐵</m:t>
                    </m:r>
                  </m:oMath>
                </a14:m>
                <a:endParaRPr lang="en-US" b="0" dirty="0">
                  <a:ea typeface="Cambria Math" panose="02040503050406030204" pitchFamily="18" charset="0"/>
                </a:endParaRPr>
              </a:p>
              <a:p>
                <a:pPr marL="257175" indent="-257175">
                  <a:spcAft>
                    <a:spcPts val="1200"/>
                  </a:spcAft>
                  <a:buFont typeface="Arial" panose="020B0604020202020204" pitchFamily="34" charset="0"/>
                  <a:buChar char="•"/>
                </a:pPr>
                <a:r>
                  <a:rPr lang="en-US" dirty="0"/>
                  <a:t>Backward ~= </a:t>
                </a:r>
                <a14:m>
                  <m:oMath xmlns:m="http://schemas.openxmlformats.org/officeDocument/2006/math">
                    <m:r>
                      <a:rPr lang="en-US" altLang="zh-CN" i="1">
                        <a:latin typeface="Cambria Math" panose="02040503050406030204" pitchFamily="18" charset="0"/>
                      </a:rPr>
                      <m:t>𝑑𝑖</m:t>
                    </m:r>
                    <m:r>
                      <a:rPr lang="en-US" altLang="zh-CN" i="1">
                        <a:latin typeface="Cambria Math" panose="02040503050406030204" pitchFamily="18" charset="0"/>
                      </a:rPr>
                      <m:t> × </m:t>
                    </m:r>
                    <m:r>
                      <a:rPr lang="en-US" altLang="zh-CN" i="1">
                        <a:latin typeface="Cambria Math" panose="02040503050406030204" pitchFamily="18" charset="0"/>
                        <a:ea typeface="Cambria Math" panose="02040503050406030204" pitchFamily="18" charset="0"/>
                      </a:rPr>
                      <m:t>𝐵</m:t>
                    </m:r>
                  </m:oMath>
                </a14:m>
                <a:endParaRPr lang="en-US" altLang="zh-CN" dirty="0">
                  <a:ea typeface="Cambria Math" panose="02040503050406030204" pitchFamily="18" charset="0"/>
                </a:endParaRPr>
              </a:p>
              <a:p>
                <a:pPr>
                  <a:spcAft>
                    <a:spcPts val="1200"/>
                  </a:spcAft>
                </a:pPr>
                <a:endParaRPr lang="en-US" dirty="0"/>
              </a:p>
            </p:txBody>
          </p:sp>
        </mc:Choice>
        <mc:Fallback xmlns="">
          <p:sp>
            <p:nvSpPr>
              <p:cNvPr id="5" name="TextBox 160">
                <a:extLst>
                  <a:ext uri="{FF2B5EF4-FFF2-40B4-BE49-F238E27FC236}">
                    <a16:creationId xmlns:a16="http://schemas.microsoft.com/office/drawing/2014/main" id="{30E3AA24-5175-D1D5-3F25-33CB302EC6B2}"/>
                  </a:ext>
                </a:extLst>
              </p:cNvPr>
              <p:cNvSpPr txBox="1">
                <a:spLocks noRot="1" noChangeAspect="1" noMove="1" noResize="1" noEditPoints="1" noAdjustHandles="1" noChangeArrowheads="1" noChangeShapeType="1" noTextEdit="1"/>
              </p:cNvSpPr>
              <p:nvPr/>
            </p:nvSpPr>
            <p:spPr>
              <a:xfrm>
                <a:off x="755576" y="3446060"/>
                <a:ext cx="9082268" cy="1661993"/>
              </a:xfrm>
              <a:prstGeom prst="rect">
                <a:avLst/>
              </a:prstGeom>
              <a:blipFill>
                <a:blip r:embed="rId2"/>
                <a:stretch>
                  <a:fillRect l="-559" t="-151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6231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707A7-725C-7F8D-5760-B27C19FA62B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338A033-BF43-9751-F3D7-BB8A54C24ABE}"/>
              </a:ext>
            </a:extLst>
          </p:cNvPr>
          <p:cNvSpPr>
            <a:spLocks noGrp="1"/>
          </p:cNvSpPr>
          <p:nvPr>
            <p:ph type="title"/>
          </p:nvPr>
        </p:nvSpPr>
        <p:spPr/>
        <p:txBody>
          <a:bodyPr/>
          <a:lstStyle/>
          <a:p>
            <a:r>
              <a:rPr kumimoji="1" lang="en-US" altLang="zh-CN" dirty="0"/>
              <a:t>Review: Communication heterogeneity</a:t>
            </a:r>
            <a:endParaRPr kumimoji="1" lang="zh-CN" altLang="en-US" dirty="0"/>
          </a:p>
        </p:txBody>
      </p:sp>
      <p:sp>
        <p:nvSpPr>
          <p:cNvPr id="3" name="内容占位符 2">
            <a:extLst>
              <a:ext uri="{FF2B5EF4-FFF2-40B4-BE49-F238E27FC236}">
                <a16:creationId xmlns:a16="http://schemas.microsoft.com/office/drawing/2014/main" id="{8412798E-DE9C-7CC0-07E5-4F7F7A787E4D}"/>
              </a:ext>
            </a:extLst>
          </p:cNvPr>
          <p:cNvSpPr>
            <a:spLocks noGrp="1"/>
          </p:cNvSpPr>
          <p:nvPr>
            <p:ph idx="1"/>
          </p:nvPr>
        </p:nvSpPr>
        <p:spPr>
          <a:xfrm>
            <a:off x="302840" y="1129307"/>
            <a:ext cx="8229600" cy="4356827"/>
          </a:xfrm>
        </p:spPr>
        <p:txBody>
          <a:bodyPr/>
          <a:lstStyle/>
          <a:p>
            <a:r>
              <a:rPr kumimoji="1" lang="en-US" altLang="zh-CN" dirty="0"/>
              <a:t>Different nodes’ link capacity differs</a:t>
            </a:r>
          </a:p>
          <a:p>
            <a:pPr lvl="1"/>
            <a:r>
              <a:rPr kumimoji="1" lang="en-US" altLang="zh-CN" dirty="0"/>
              <a:t>Internode: high bandwidth (e.g., 450GBps)</a:t>
            </a:r>
          </a:p>
          <a:p>
            <a:pPr lvl="1"/>
            <a:r>
              <a:rPr kumimoji="1" lang="en-US" altLang="zh-CN" dirty="0"/>
              <a:t>Intranode: relative slow bandwidth  (e.g., 100GBps)</a:t>
            </a:r>
          </a:p>
          <a:p>
            <a:pPr lvl="1"/>
            <a:endParaRPr kumimoji="1" lang="en-US" altLang="zh-CN" dirty="0"/>
          </a:p>
          <a:p>
            <a:pPr lvl="1"/>
            <a:endParaRPr kumimoji="1" lang="en-US" altLang="zh-CN" dirty="0"/>
          </a:p>
          <a:p>
            <a:pPr lvl="1"/>
            <a:endParaRPr kumimoji="1" lang="en-US" altLang="zh-CN" dirty="0"/>
          </a:p>
          <a:p>
            <a:pPr lvl="1"/>
            <a:endParaRPr kumimoji="1" lang="en-US" altLang="zh-CN" dirty="0"/>
          </a:p>
          <a:p>
            <a:pPr lvl="1"/>
            <a:endParaRPr kumimoji="1" lang="en-US" altLang="zh-CN" dirty="0"/>
          </a:p>
          <a:p>
            <a:r>
              <a:rPr kumimoji="1" lang="en-US" altLang="zh-CN" dirty="0"/>
              <a:t>Optimization opportunities</a:t>
            </a:r>
          </a:p>
          <a:p>
            <a:pPr lvl="1"/>
            <a:r>
              <a:rPr kumimoji="1" lang="en-US" altLang="zh-CN" dirty="0"/>
              <a:t>We can do a parameter server within a server, and do rings across servers</a:t>
            </a:r>
          </a:p>
          <a:p>
            <a:endParaRPr kumimoji="1" lang="en-US" altLang="zh-CN" dirty="0"/>
          </a:p>
        </p:txBody>
      </p:sp>
      <p:sp>
        <p:nvSpPr>
          <p:cNvPr id="4" name="灯片编号占位符 3">
            <a:extLst>
              <a:ext uri="{FF2B5EF4-FFF2-40B4-BE49-F238E27FC236}">
                <a16:creationId xmlns:a16="http://schemas.microsoft.com/office/drawing/2014/main" id="{66CCA68B-60F9-C9E1-D976-62E313F6324F}"/>
              </a:ext>
            </a:extLst>
          </p:cNvPr>
          <p:cNvSpPr>
            <a:spLocks noGrp="1"/>
          </p:cNvSpPr>
          <p:nvPr>
            <p:ph type="sldNum" sz="quarter" idx="12"/>
          </p:nvPr>
        </p:nvSpPr>
        <p:spPr/>
        <p:txBody>
          <a:bodyPr/>
          <a:lstStyle/>
          <a:p>
            <a:fld id="{ADE361C3-C043-4A6E-BDCE-8DA1E7D90A3B}" type="slidenum">
              <a:rPr lang="zh-CN" altLang="en-US" smtClean="0"/>
              <a:pPr/>
              <a:t>114</a:t>
            </a:fld>
            <a:endParaRPr lang="zh-CN" altLang="en-US"/>
          </a:p>
        </p:txBody>
      </p:sp>
      <p:grpSp>
        <p:nvGrpSpPr>
          <p:cNvPr id="8" name="组合 7">
            <a:extLst>
              <a:ext uri="{FF2B5EF4-FFF2-40B4-BE49-F238E27FC236}">
                <a16:creationId xmlns:a16="http://schemas.microsoft.com/office/drawing/2014/main" id="{18A0F285-CC56-D2A3-89F7-060F90E2D3E0}"/>
              </a:ext>
            </a:extLst>
          </p:cNvPr>
          <p:cNvGrpSpPr/>
          <p:nvPr/>
        </p:nvGrpSpPr>
        <p:grpSpPr>
          <a:xfrm>
            <a:off x="758608" y="2425452"/>
            <a:ext cx="1296144" cy="612068"/>
            <a:chOff x="1475656" y="2605472"/>
            <a:chExt cx="1296144" cy="612068"/>
          </a:xfrm>
        </p:grpSpPr>
        <p:sp>
          <p:nvSpPr>
            <p:cNvPr id="5" name="矩形 4">
              <a:extLst>
                <a:ext uri="{FF2B5EF4-FFF2-40B4-BE49-F238E27FC236}">
                  <a16:creationId xmlns:a16="http://schemas.microsoft.com/office/drawing/2014/main" id="{19062281-F81F-83DF-E1A5-A1052D3DA7AA}"/>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447D8C6A-DA22-9716-3CDB-7021CBB21EFA}"/>
                </a:ext>
              </a:extLst>
            </p:cNvPr>
            <p:cNvSpPr txBox="1"/>
            <p:nvPr/>
          </p:nvSpPr>
          <p:spPr>
            <a:xfrm>
              <a:off x="1655676" y="2726840"/>
              <a:ext cx="936104" cy="369332"/>
            </a:xfrm>
            <a:prstGeom prst="rect">
              <a:avLst/>
            </a:prstGeom>
            <a:noFill/>
          </p:spPr>
          <p:txBody>
            <a:bodyPr wrap="square">
              <a:spAutoFit/>
            </a:bodyPr>
            <a:lstStyle/>
            <a:p>
              <a:r>
                <a:rPr kumimoji="1" lang="en-US" altLang="zh-CN"/>
                <a:t>GPU 0</a:t>
              </a:r>
              <a:endParaRPr lang="zh-CN" altLang="en-US"/>
            </a:p>
          </p:txBody>
        </p:sp>
      </p:grpSp>
      <p:grpSp>
        <p:nvGrpSpPr>
          <p:cNvPr id="9" name="组合 8">
            <a:extLst>
              <a:ext uri="{FF2B5EF4-FFF2-40B4-BE49-F238E27FC236}">
                <a16:creationId xmlns:a16="http://schemas.microsoft.com/office/drawing/2014/main" id="{3018AA28-F17F-B1C7-A2D8-572064FA8FF8}"/>
              </a:ext>
            </a:extLst>
          </p:cNvPr>
          <p:cNvGrpSpPr/>
          <p:nvPr/>
        </p:nvGrpSpPr>
        <p:grpSpPr>
          <a:xfrm>
            <a:off x="758608" y="3469569"/>
            <a:ext cx="1296144" cy="612068"/>
            <a:chOff x="1475656" y="2605472"/>
            <a:chExt cx="1296144" cy="612068"/>
          </a:xfrm>
        </p:grpSpPr>
        <p:sp>
          <p:nvSpPr>
            <p:cNvPr id="10" name="矩形 9">
              <a:extLst>
                <a:ext uri="{FF2B5EF4-FFF2-40B4-BE49-F238E27FC236}">
                  <a16:creationId xmlns:a16="http://schemas.microsoft.com/office/drawing/2014/main" id="{009F7A00-3562-6FCA-D8ED-CD9FF2024645}"/>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47E5F435-416B-FABA-69A3-D45865065CEB}"/>
                </a:ext>
              </a:extLst>
            </p:cNvPr>
            <p:cNvSpPr txBox="1"/>
            <p:nvPr/>
          </p:nvSpPr>
          <p:spPr>
            <a:xfrm>
              <a:off x="1655676" y="2726840"/>
              <a:ext cx="936104" cy="369332"/>
            </a:xfrm>
            <a:prstGeom prst="rect">
              <a:avLst/>
            </a:prstGeom>
            <a:noFill/>
          </p:spPr>
          <p:txBody>
            <a:bodyPr wrap="square">
              <a:spAutoFit/>
            </a:bodyPr>
            <a:lstStyle/>
            <a:p>
              <a:r>
                <a:rPr kumimoji="1" lang="en-US" altLang="zh-CN"/>
                <a:t>GPU 1</a:t>
              </a:r>
              <a:endParaRPr lang="zh-CN" altLang="en-US"/>
            </a:p>
          </p:txBody>
        </p:sp>
      </p:grpSp>
      <p:grpSp>
        <p:nvGrpSpPr>
          <p:cNvPr id="12" name="组合 11">
            <a:extLst>
              <a:ext uri="{FF2B5EF4-FFF2-40B4-BE49-F238E27FC236}">
                <a16:creationId xmlns:a16="http://schemas.microsoft.com/office/drawing/2014/main" id="{CAFC8677-FD50-9A5E-A504-51EA75DF4112}"/>
              </a:ext>
            </a:extLst>
          </p:cNvPr>
          <p:cNvGrpSpPr/>
          <p:nvPr/>
        </p:nvGrpSpPr>
        <p:grpSpPr>
          <a:xfrm>
            <a:off x="2414792" y="2425452"/>
            <a:ext cx="1296144" cy="612068"/>
            <a:chOff x="1475656" y="2605472"/>
            <a:chExt cx="1296144" cy="612068"/>
          </a:xfrm>
        </p:grpSpPr>
        <p:sp>
          <p:nvSpPr>
            <p:cNvPr id="13" name="矩形 12">
              <a:extLst>
                <a:ext uri="{FF2B5EF4-FFF2-40B4-BE49-F238E27FC236}">
                  <a16:creationId xmlns:a16="http://schemas.microsoft.com/office/drawing/2014/main" id="{B0005E54-1555-0106-FC09-834A3BE0DA0F}"/>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70BB3709-25CF-1E1E-A67C-DD9D93C00DA8}"/>
                </a:ext>
              </a:extLst>
            </p:cNvPr>
            <p:cNvSpPr txBox="1"/>
            <p:nvPr/>
          </p:nvSpPr>
          <p:spPr>
            <a:xfrm>
              <a:off x="1655676" y="2726840"/>
              <a:ext cx="936104" cy="369332"/>
            </a:xfrm>
            <a:prstGeom prst="rect">
              <a:avLst/>
            </a:prstGeom>
            <a:noFill/>
          </p:spPr>
          <p:txBody>
            <a:bodyPr wrap="square">
              <a:spAutoFit/>
            </a:bodyPr>
            <a:lstStyle/>
            <a:p>
              <a:r>
                <a:rPr kumimoji="1" lang="en-US" altLang="zh-CN"/>
                <a:t>GPU 2</a:t>
              </a:r>
              <a:endParaRPr lang="zh-CN" altLang="en-US"/>
            </a:p>
          </p:txBody>
        </p:sp>
      </p:grpSp>
      <p:grpSp>
        <p:nvGrpSpPr>
          <p:cNvPr id="15" name="组合 14">
            <a:extLst>
              <a:ext uri="{FF2B5EF4-FFF2-40B4-BE49-F238E27FC236}">
                <a16:creationId xmlns:a16="http://schemas.microsoft.com/office/drawing/2014/main" id="{A6E95CF6-FE50-34FE-247D-1D5C2677287C}"/>
              </a:ext>
            </a:extLst>
          </p:cNvPr>
          <p:cNvGrpSpPr/>
          <p:nvPr/>
        </p:nvGrpSpPr>
        <p:grpSpPr>
          <a:xfrm>
            <a:off x="2414792" y="3469569"/>
            <a:ext cx="1296144" cy="612068"/>
            <a:chOff x="1475656" y="2605472"/>
            <a:chExt cx="1296144" cy="612068"/>
          </a:xfrm>
        </p:grpSpPr>
        <p:sp>
          <p:nvSpPr>
            <p:cNvPr id="16" name="矩形 15">
              <a:extLst>
                <a:ext uri="{FF2B5EF4-FFF2-40B4-BE49-F238E27FC236}">
                  <a16:creationId xmlns:a16="http://schemas.microsoft.com/office/drawing/2014/main" id="{9C3BE197-789B-511E-F571-9CAB8D645812}"/>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630F0569-9158-981D-7512-1A011DE034EF}"/>
                </a:ext>
              </a:extLst>
            </p:cNvPr>
            <p:cNvSpPr txBox="1"/>
            <p:nvPr/>
          </p:nvSpPr>
          <p:spPr>
            <a:xfrm>
              <a:off x="1655676" y="2726840"/>
              <a:ext cx="936104" cy="369332"/>
            </a:xfrm>
            <a:prstGeom prst="rect">
              <a:avLst/>
            </a:prstGeom>
            <a:noFill/>
          </p:spPr>
          <p:txBody>
            <a:bodyPr wrap="square">
              <a:spAutoFit/>
            </a:bodyPr>
            <a:lstStyle/>
            <a:p>
              <a:r>
                <a:rPr kumimoji="1" lang="en-US" altLang="zh-CN"/>
                <a:t>GPU 3</a:t>
              </a:r>
              <a:endParaRPr lang="zh-CN" altLang="en-US"/>
            </a:p>
          </p:txBody>
        </p:sp>
      </p:grpSp>
      <p:grpSp>
        <p:nvGrpSpPr>
          <p:cNvPr id="18" name="组合 17">
            <a:extLst>
              <a:ext uri="{FF2B5EF4-FFF2-40B4-BE49-F238E27FC236}">
                <a16:creationId xmlns:a16="http://schemas.microsoft.com/office/drawing/2014/main" id="{AA581109-3B8B-7895-FFE8-AB9B3D7AD66E}"/>
              </a:ext>
            </a:extLst>
          </p:cNvPr>
          <p:cNvGrpSpPr/>
          <p:nvPr/>
        </p:nvGrpSpPr>
        <p:grpSpPr>
          <a:xfrm>
            <a:off x="5079088" y="2425452"/>
            <a:ext cx="1296144" cy="612068"/>
            <a:chOff x="1475656" y="2605472"/>
            <a:chExt cx="1296144" cy="612068"/>
          </a:xfrm>
        </p:grpSpPr>
        <p:sp>
          <p:nvSpPr>
            <p:cNvPr id="19" name="矩形 18">
              <a:extLst>
                <a:ext uri="{FF2B5EF4-FFF2-40B4-BE49-F238E27FC236}">
                  <a16:creationId xmlns:a16="http://schemas.microsoft.com/office/drawing/2014/main" id="{EB6B1682-CF5B-C407-EA48-98039F0E81AC}"/>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B4CA2759-57C8-BBF6-8C39-1971203EAAD5}"/>
                </a:ext>
              </a:extLst>
            </p:cNvPr>
            <p:cNvSpPr txBox="1"/>
            <p:nvPr/>
          </p:nvSpPr>
          <p:spPr>
            <a:xfrm>
              <a:off x="1655676" y="2726840"/>
              <a:ext cx="936104" cy="369332"/>
            </a:xfrm>
            <a:prstGeom prst="rect">
              <a:avLst/>
            </a:prstGeom>
            <a:noFill/>
          </p:spPr>
          <p:txBody>
            <a:bodyPr wrap="square">
              <a:spAutoFit/>
            </a:bodyPr>
            <a:lstStyle/>
            <a:p>
              <a:r>
                <a:rPr kumimoji="1" lang="en-US" altLang="zh-CN"/>
                <a:t>GPU 0</a:t>
              </a:r>
              <a:endParaRPr lang="zh-CN" altLang="en-US"/>
            </a:p>
          </p:txBody>
        </p:sp>
      </p:grpSp>
      <p:grpSp>
        <p:nvGrpSpPr>
          <p:cNvPr id="21" name="组合 20">
            <a:extLst>
              <a:ext uri="{FF2B5EF4-FFF2-40B4-BE49-F238E27FC236}">
                <a16:creationId xmlns:a16="http://schemas.microsoft.com/office/drawing/2014/main" id="{3BD74162-D60A-1D69-DC79-E66D495E95B8}"/>
              </a:ext>
            </a:extLst>
          </p:cNvPr>
          <p:cNvGrpSpPr/>
          <p:nvPr/>
        </p:nvGrpSpPr>
        <p:grpSpPr>
          <a:xfrm>
            <a:off x="5079088" y="3469569"/>
            <a:ext cx="1296144" cy="612068"/>
            <a:chOff x="1475656" y="2605472"/>
            <a:chExt cx="1296144" cy="612068"/>
          </a:xfrm>
        </p:grpSpPr>
        <p:sp>
          <p:nvSpPr>
            <p:cNvPr id="22" name="矩形 21">
              <a:extLst>
                <a:ext uri="{FF2B5EF4-FFF2-40B4-BE49-F238E27FC236}">
                  <a16:creationId xmlns:a16="http://schemas.microsoft.com/office/drawing/2014/main" id="{63127499-752A-2DC5-A265-5EEB11392709}"/>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408B32B1-7F9C-C1E9-F763-17B902A2AEBC}"/>
                </a:ext>
              </a:extLst>
            </p:cNvPr>
            <p:cNvSpPr txBox="1"/>
            <p:nvPr/>
          </p:nvSpPr>
          <p:spPr>
            <a:xfrm>
              <a:off x="1655676" y="2726840"/>
              <a:ext cx="936104" cy="369332"/>
            </a:xfrm>
            <a:prstGeom prst="rect">
              <a:avLst/>
            </a:prstGeom>
            <a:noFill/>
          </p:spPr>
          <p:txBody>
            <a:bodyPr wrap="square">
              <a:spAutoFit/>
            </a:bodyPr>
            <a:lstStyle/>
            <a:p>
              <a:r>
                <a:rPr kumimoji="1" lang="en-US" altLang="zh-CN"/>
                <a:t>GPU 1</a:t>
              </a:r>
              <a:endParaRPr lang="zh-CN" altLang="en-US"/>
            </a:p>
          </p:txBody>
        </p:sp>
      </p:grpSp>
      <p:grpSp>
        <p:nvGrpSpPr>
          <p:cNvPr id="24" name="组合 23">
            <a:extLst>
              <a:ext uri="{FF2B5EF4-FFF2-40B4-BE49-F238E27FC236}">
                <a16:creationId xmlns:a16="http://schemas.microsoft.com/office/drawing/2014/main" id="{4BA7735C-6A67-8519-EFEB-D482C43C7FAF}"/>
              </a:ext>
            </a:extLst>
          </p:cNvPr>
          <p:cNvGrpSpPr/>
          <p:nvPr/>
        </p:nvGrpSpPr>
        <p:grpSpPr>
          <a:xfrm>
            <a:off x="6735272" y="2425452"/>
            <a:ext cx="1296144" cy="612068"/>
            <a:chOff x="1475656" y="2605472"/>
            <a:chExt cx="1296144" cy="612068"/>
          </a:xfrm>
        </p:grpSpPr>
        <p:sp>
          <p:nvSpPr>
            <p:cNvPr id="25" name="矩形 24">
              <a:extLst>
                <a:ext uri="{FF2B5EF4-FFF2-40B4-BE49-F238E27FC236}">
                  <a16:creationId xmlns:a16="http://schemas.microsoft.com/office/drawing/2014/main" id="{6CF0FFCA-BF7C-14AB-F0D6-5048E2B214D8}"/>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6" name="文本框 25">
              <a:extLst>
                <a:ext uri="{FF2B5EF4-FFF2-40B4-BE49-F238E27FC236}">
                  <a16:creationId xmlns:a16="http://schemas.microsoft.com/office/drawing/2014/main" id="{9200C221-7C07-101E-841C-9D304754DDD2}"/>
                </a:ext>
              </a:extLst>
            </p:cNvPr>
            <p:cNvSpPr txBox="1"/>
            <p:nvPr/>
          </p:nvSpPr>
          <p:spPr>
            <a:xfrm>
              <a:off x="1655676" y="2726840"/>
              <a:ext cx="936104" cy="369332"/>
            </a:xfrm>
            <a:prstGeom prst="rect">
              <a:avLst/>
            </a:prstGeom>
            <a:noFill/>
          </p:spPr>
          <p:txBody>
            <a:bodyPr wrap="square">
              <a:spAutoFit/>
            </a:bodyPr>
            <a:lstStyle/>
            <a:p>
              <a:r>
                <a:rPr kumimoji="1" lang="en-US" altLang="zh-CN"/>
                <a:t>GPU 2</a:t>
              </a:r>
              <a:endParaRPr lang="zh-CN" altLang="en-US"/>
            </a:p>
          </p:txBody>
        </p:sp>
      </p:grpSp>
      <p:grpSp>
        <p:nvGrpSpPr>
          <p:cNvPr id="27" name="组合 26">
            <a:extLst>
              <a:ext uri="{FF2B5EF4-FFF2-40B4-BE49-F238E27FC236}">
                <a16:creationId xmlns:a16="http://schemas.microsoft.com/office/drawing/2014/main" id="{D585CC27-0FE7-2604-2720-BB0F6A35DC61}"/>
              </a:ext>
            </a:extLst>
          </p:cNvPr>
          <p:cNvGrpSpPr/>
          <p:nvPr/>
        </p:nvGrpSpPr>
        <p:grpSpPr>
          <a:xfrm>
            <a:off x="6525601" y="3473044"/>
            <a:ext cx="1296144" cy="612068"/>
            <a:chOff x="1475656" y="2605472"/>
            <a:chExt cx="1296144" cy="612068"/>
          </a:xfrm>
        </p:grpSpPr>
        <p:sp>
          <p:nvSpPr>
            <p:cNvPr id="28" name="矩形 27">
              <a:extLst>
                <a:ext uri="{FF2B5EF4-FFF2-40B4-BE49-F238E27FC236}">
                  <a16:creationId xmlns:a16="http://schemas.microsoft.com/office/drawing/2014/main" id="{2CE7CE1E-F20D-F25D-00EB-4A687E7DCF54}"/>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9" name="文本框 28">
              <a:extLst>
                <a:ext uri="{FF2B5EF4-FFF2-40B4-BE49-F238E27FC236}">
                  <a16:creationId xmlns:a16="http://schemas.microsoft.com/office/drawing/2014/main" id="{889E8F40-A828-993F-E2C2-FFE6585A643E}"/>
                </a:ext>
              </a:extLst>
            </p:cNvPr>
            <p:cNvSpPr txBox="1"/>
            <p:nvPr/>
          </p:nvSpPr>
          <p:spPr>
            <a:xfrm>
              <a:off x="1655676" y="2726840"/>
              <a:ext cx="936104" cy="369332"/>
            </a:xfrm>
            <a:prstGeom prst="rect">
              <a:avLst/>
            </a:prstGeom>
            <a:noFill/>
          </p:spPr>
          <p:txBody>
            <a:bodyPr wrap="square">
              <a:spAutoFit/>
            </a:bodyPr>
            <a:lstStyle/>
            <a:p>
              <a:r>
                <a:rPr kumimoji="1" lang="en-US" altLang="zh-CN"/>
                <a:t>GPU 3</a:t>
              </a:r>
              <a:endParaRPr lang="zh-CN" altLang="en-US"/>
            </a:p>
          </p:txBody>
        </p:sp>
      </p:grpSp>
      <p:cxnSp>
        <p:nvCxnSpPr>
          <p:cNvPr id="31" name="直线连接符 30">
            <a:extLst>
              <a:ext uri="{FF2B5EF4-FFF2-40B4-BE49-F238E27FC236}">
                <a16:creationId xmlns:a16="http://schemas.microsoft.com/office/drawing/2014/main" id="{AA1AE8DD-185C-A6EC-C321-5ECABBF49B92}"/>
              </a:ext>
            </a:extLst>
          </p:cNvPr>
          <p:cNvCxnSpPr>
            <a:cxnSpLocks/>
            <a:stCxn id="5" idx="2"/>
          </p:cNvCxnSpPr>
          <p:nvPr/>
        </p:nvCxnSpPr>
        <p:spPr>
          <a:xfrm>
            <a:off x="1406680" y="3037520"/>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线连接符 33">
            <a:extLst>
              <a:ext uri="{FF2B5EF4-FFF2-40B4-BE49-F238E27FC236}">
                <a16:creationId xmlns:a16="http://schemas.microsoft.com/office/drawing/2014/main" id="{93680778-69D1-CB3A-1F5E-0C08DAC188FF}"/>
              </a:ext>
            </a:extLst>
          </p:cNvPr>
          <p:cNvCxnSpPr>
            <a:cxnSpLocks/>
          </p:cNvCxnSpPr>
          <p:nvPr/>
        </p:nvCxnSpPr>
        <p:spPr>
          <a:xfrm flipV="1">
            <a:off x="1406680" y="3037520"/>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线连接符 35">
            <a:extLst>
              <a:ext uri="{FF2B5EF4-FFF2-40B4-BE49-F238E27FC236}">
                <a16:creationId xmlns:a16="http://schemas.microsoft.com/office/drawing/2014/main" id="{1CB9ADB8-ADEC-C91A-142A-D655710CAB57}"/>
              </a:ext>
            </a:extLst>
          </p:cNvPr>
          <p:cNvCxnSpPr>
            <a:cxnSpLocks/>
          </p:cNvCxnSpPr>
          <p:nvPr/>
        </p:nvCxnSpPr>
        <p:spPr>
          <a:xfrm>
            <a:off x="5811392" y="3034915"/>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线连接符 36">
            <a:extLst>
              <a:ext uri="{FF2B5EF4-FFF2-40B4-BE49-F238E27FC236}">
                <a16:creationId xmlns:a16="http://schemas.microsoft.com/office/drawing/2014/main" id="{E1C66AC1-40BB-6EC6-3F45-EB36E2F43BDE}"/>
              </a:ext>
            </a:extLst>
          </p:cNvPr>
          <p:cNvCxnSpPr>
            <a:cxnSpLocks/>
          </p:cNvCxnSpPr>
          <p:nvPr/>
        </p:nvCxnSpPr>
        <p:spPr>
          <a:xfrm flipV="1">
            <a:off x="5811392" y="3034915"/>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线连接符 37">
            <a:extLst>
              <a:ext uri="{FF2B5EF4-FFF2-40B4-BE49-F238E27FC236}">
                <a16:creationId xmlns:a16="http://schemas.microsoft.com/office/drawing/2014/main" id="{95CAEDA3-F9F4-EFAF-E05E-409741E8ACA5}"/>
              </a:ext>
            </a:extLst>
          </p:cNvPr>
          <p:cNvCxnSpPr>
            <a:cxnSpLocks/>
          </p:cNvCxnSpPr>
          <p:nvPr/>
        </p:nvCxnSpPr>
        <p:spPr>
          <a:xfrm>
            <a:off x="2166258" y="3248285"/>
            <a:ext cx="4352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B96785C6-B093-1586-B25D-EAAFD60F6BE8}"/>
              </a:ext>
            </a:extLst>
          </p:cNvPr>
          <p:cNvSpPr txBox="1"/>
          <p:nvPr/>
        </p:nvSpPr>
        <p:spPr>
          <a:xfrm>
            <a:off x="7672460" y="3060084"/>
            <a:ext cx="1440160" cy="369332"/>
          </a:xfrm>
          <a:prstGeom prst="rect">
            <a:avLst/>
          </a:prstGeom>
          <a:noFill/>
        </p:spPr>
        <p:txBody>
          <a:bodyPr wrap="square">
            <a:spAutoFit/>
          </a:bodyPr>
          <a:lstStyle/>
          <a:p>
            <a:r>
              <a:rPr kumimoji="1" lang="en-US" altLang="zh-CN" err="1"/>
              <a:t>NVLink</a:t>
            </a:r>
            <a:endParaRPr lang="zh-CN" altLang="en-US"/>
          </a:p>
        </p:txBody>
      </p:sp>
      <p:sp>
        <p:nvSpPr>
          <p:cNvPr id="42" name="文本框 41">
            <a:extLst>
              <a:ext uri="{FF2B5EF4-FFF2-40B4-BE49-F238E27FC236}">
                <a16:creationId xmlns:a16="http://schemas.microsoft.com/office/drawing/2014/main" id="{BBD8AE73-B78E-EAEC-A412-9E3E652C36F9}"/>
              </a:ext>
            </a:extLst>
          </p:cNvPr>
          <p:cNvSpPr txBox="1"/>
          <p:nvPr/>
        </p:nvSpPr>
        <p:spPr>
          <a:xfrm>
            <a:off x="318488" y="3061250"/>
            <a:ext cx="1440160" cy="369332"/>
          </a:xfrm>
          <a:prstGeom prst="rect">
            <a:avLst/>
          </a:prstGeom>
          <a:noFill/>
        </p:spPr>
        <p:txBody>
          <a:bodyPr wrap="square">
            <a:spAutoFit/>
          </a:bodyPr>
          <a:lstStyle/>
          <a:p>
            <a:r>
              <a:rPr kumimoji="1" lang="en-US" altLang="zh-CN" err="1"/>
              <a:t>NVLink</a:t>
            </a:r>
            <a:endParaRPr lang="zh-CN" altLang="en-US"/>
          </a:p>
        </p:txBody>
      </p:sp>
      <p:sp>
        <p:nvSpPr>
          <p:cNvPr id="43" name="文本框 42">
            <a:extLst>
              <a:ext uri="{FF2B5EF4-FFF2-40B4-BE49-F238E27FC236}">
                <a16:creationId xmlns:a16="http://schemas.microsoft.com/office/drawing/2014/main" id="{4E90FCC8-0A59-4DE0-4D56-BF875804AF1D}"/>
              </a:ext>
            </a:extLst>
          </p:cNvPr>
          <p:cNvSpPr txBox="1"/>
          <p:nvPr/>
        </p:nvSpPr>
        <p:spPr>
          <a:xfrm>
            <a:off x="3998968" y="3041039"/>
            <a:ext cx="864096" cy="369332"/>
          </a:xfrm>
          <a:prstGeom prst="rect">
            <a:avLst/>
          </a:prstGeom>
          <a:solidFill>
            <a:schemeClr val="bg1"/>
          </a:solidFill>
        </p:spPr>
        <p:txBody>
          <a:bodyPr wrap="square">
            <a:spAutoFit/>
          </a:bodyPr>
          <a:lstStyle/>
          <a:p>
            <a:r>
              <a:rPr kumimoji="1" lang="en-US" altLang="zh-CN"/>
              <a:t>RDMA</a:t>
            </a:r>
            <a:endParaRPr lang="zh-CN" altLang="en-US"/>
          </a:p>
        </p:txBody>
      </p:sp>
      <p:sp>
        <p:nvSpPr>
          <p:cNvPr id="6" name="矩形 5">
            <a:extLst>
              <a:ext uri="{FF2B5EF4-FFF2-40B4-BE49-F238E27FC236}">
                <a16:creationId xmlns:a16="http://schemas.microsoft.com/office/drawing/2014/main" id="{1ABDE3B8-2C46-47A5-FCFB-2FBAFFC2D381}"/>
              </a:ext>
            </a:extLst>
          </p:cNvPr>
          <p:cNvSpPr/>
          <p:nvPr/>
        </p:nvSpPr>
        <p:spPr>
          <a:xfrm>
            <a:off x="148480" y="2281436"/>
            <a:ext cx="3850488" cy="1944216"/>
          </a:xfrm>
          <a:prstGeom prst="rect">
            <a:avLst/>
          </a:prstGeom>
          <a:noFill/>
          <a:ln w="28575">
            <a:solidFill>
              <a:srgbClr val="FF0000">
                <a:alpha val="99000"/>
              </a:srgb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0" name="矩形 29">
            <a:extLst>
              <a:ext uri="{FF2B5EF4-FFF2-40B4-BE49-F238E27FC236}">
                <a16:creationId xmlns:a16="http://schemas.microsoft.com/office/drawing/2014/main" id="{507820D3-087C-532A-B27D-B8466AA80AEE}"/>
              </a:ext>
            </a:extLst>
          </p:cNvPr>
          <p:cNvSpPr/>
          <p:nvPr/>
        </p:nvSpPr>
        <p:spPr>
          <a:xfrm>
            <a:off x="4942904" y="2284258"/>
            <a:ext cx="3850488" cy="1944216"/>
          </a:xfrm>
          <a:prstGeom prst="rect">
            <a:avLst/>
          </a:prstGeom>
          <a:noFill/>
          <a:ln w="28575">
            <a:solidFill>
              <a:srgbClr val="FF0000">
                <a:alpha val="99000"/>
              </a:srgb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2" name="文本框 31">
            <a:extLst>
              <a:ext uri="{FF2B5EF4-FFF2-40B4-BE49-F238E27FC236}">
                <a16:creationId xmlns:a16="http://schemas.microsoft.com/office/drawing/2014/main" id="{7A485F07-6894-1E0E-F68A-DCB3097BBCD7}"/>
              </a:ext>
            </a:extLst>
          </p:cNvPr>
          <p:cNvSpPr txBox="1"/>
          <p:nvPr/>
        </p:nvSpPr>
        <p:spPr>
          <a:xfrm>
            <a:off x="7812360" y="1870152"/>
            <a:ext cx="1440160" cy="369332"/>
          </a:xfrm>
          <a:prstGeom prst="rect">
            <a:avLst/>
          </a:prstGeom>
          <a:noFill/>
        </p:spPr>
        <p:txBody>
          <a:bodyPr wrap="square">
            <a:spAutoFit/>
          </a:bodyPr>
          <a:lstStyle/>
          <a:p>
            <a:r>
              <a:rPr kumimoji="1" lang="en-US" altLang="zh-CN">
                <a:solidFill>
                  <a:srgbClr val="FF0000"/>
                </a:solidFill>
              </a:rPr>
              <a:t>Server</a:t>
            </a:r>
            <a:endParaRPr lang="zh-CN" altLang="en-US">
              <a:solidFill>
                <a:srgbClr val="FF0000"/>
              </a:solidFill>
            </a:endParaRPr>
          </a:p>
        </p:txBody>
      </p:sp>
      <p:sp>
        <p:nvSpPr>
          <p:cNvPr id="33" name="矩形 32">
            <a:extLst>
              <a:ext uri="{FF2B5EF4-FFF2-40B4-BE49-F238E27FC236}">
                <a16:creationId xmlns:a16="http://schemas.microsoft.com/office/drawing/2014/main" id="{8AC1F787-0041-49D1-F978-35D69D383E9C}"/>
              </a:ext>
            </a:extLst>
          </p:cNvPr>
          <p:cNvSpPr/>
          <p:nvPr/>
        </p:nvSpPr>
        <p:spPr>
          <a:xfrm>
            <a:off x="353160" y="2333419"/>
            <a:ext cx="3394720" cy="1840250"/>
          </a:xfrm>
          <a:prstGeom prst="rect">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A layer with TP </a:t>
            </a:r>
            <a:endParaRPr kumimoji="1" lang="zh-CN" altLang="en-US" dirty="0">
              <a:solidFill>
                <a:schemeClr val="tx1"/>
              </a:solidFill>
            </a:endParaRPr>
          </a:p>
        </p:txBody>
      </p:sp>
    </p:spTree>
    <p:extLst>
      <p:ext uri="{BB962C8B-B14F-4D97-AF65-F5344CB8AC3E}">
        <p14:creationId xmlns:p14="http://schemas.microsoft.com/office/powerpoint/2010/main" val="8138667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27A17-4659-BDFA-9E83-06EA415B638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5AFBF06-33A0-BF1C-2913-D44DFCD05E54}"/>
              </a:ext>
            </a:extLst>
          </p:cNvPr>
          <p:cNvSpPr>
            <a:spLocks noGrp="1"/>
          </p:cNvSpPr>
          <p:nvPr>
            <p:ph type="title"/>
          </p:nvPr>
        </p:nvSpPr>
        <p:spPr/>
        <p:txBody>
          <a:bodyPr/>
          <a:lstStyle/>
          <a:p>
            <a:r>
              <a:rPr kumimoji="1" lang="en-US" altLang="zh-CN" dirty="0"/>
              <a:t>Review: Communication heterogeneity</a:t>
            </a:r>
            <a:endParaRPr kumimoji="1" lang="zh-CN" altLang="en-US" dirty="0"/>
          </a:p>
        </p:txBody>
      </p:sp>
      <p:sp>
        <p:nvSpPr>
          <p:cNvPr id="3" name="内容占位符 2">
            <a:extLst>
              <a:ext uri="{FF2B5EF4-FFF2-40B4-BE49-F238E27FC236}">
                <a16:creationId xmlns:a16="http://schemas.microsoft.com/office/drawing/2014/main" id="{4B115538-000E-C851-049B-4CE1F9ABC788}"/>
              </a:ext>
            </a:extLst>
          </p:cNvPr>
          <p:cNvSpPr>
            <a:spLocks noGrp="1"/>
          </p:cNvSpPr>
          <p:nvPr>
            <p:ph idx="1"/>
          </p:nvPr>
        </p:nvSpPr>
        <p:spPr>
          <a:xfrm>
            <a:off x="302840" y="1129307"/>
            <a:ext cx="8229600" cy="4356827"/>
          </a:xfrm>
        </p:spPr>
        <p:txBody>
          <a:bodyPr/>
          <a:lstStyle/>
          <a:p>
            <a:r>
              <a:rPr kumimoji="1" lang="en-US" altLang="zh-CN" dirty="0"/>
              <a:t>Different nodes’ link capacity differs</a:t>
            </a:r>
          </a:p>
          <a:p>
            <a:pPr lvl="1"/>
            <a:r>
              <a:rPr kumimoji="1" lang="en-US" altLang="zh-CN" dirty="0"/>
              <a:t>Internode: high bandwidth (e.g., 450GBps)</a:t>
            </a:r>
          </a:p>
          <a:p>
            <a:pPr lvl="1"/>
            <a:r>
              <a:rPr kumimoji="1" lang="en-US" altLang="zh-CN" dirty="0"/>
              <a:t>Intranode: relative slow bandwidth  (e.g., 100GBps)</a:t>
            </a:r>
          </a:p>
          <a:p>
            <a:pPr lvl="1"/>
            <a:endParaRPr kumimoji="1" lang="en-US" altLang="zh-CN" dirty="0"/>
          </a:p>
          <a:p>
            <a:pPr lvl="1"/>
            <a:endParaRPr kumimoji="1" lang="en-US" altLang="zh-CN" dirty="0"/>
          </a:p>
          <a:p>
            <a:pPr lvl="1"/>
            <a:endParaRPr kumimoji="1" lang="en-US" altLang="zh-CN" dirty="0"/>
          </a:p>
          <a:p>
            <a:pPr lvl="1"/>
            <a:endParaRPr kumimoji="1" lang="en-US" altLang="zh-CN" dirty="0"/>
          </a:p>
          <a:p>
            <a:pPr lvl="1"/>
            <a:endParaRPr kumimoji="1" lang="en-US" altLang="zh-CN" dirty="0"/>
          </a:p>
          <a:p>
            <a:r>
              <a:rPr kumimoji="1" lang="en-US" altLang="zh-CN" dirty="0"/>
              <a:t>Optimization opportunities</a:t>
            </a:r>
          </a:p>
          <a:p>
            <a:pPr lvl="1"/>
            <a:r>
              <a:rPr kumimoji="1" lang="en-US" altLang="zh-CN" dirty="0"/>
              <a:t>We can do a parameter server within a server, and do rings across servers</a:t>
            </a:r>
          </a:p>
          <a:p>
            <a:endParaRPr kumimoji="1" lang="en-US" altLang="zh-CN" dirty="0"/>
          </a:p>
        </p:txBody>
      </p:sp>
      <p:sp>
        <p:nvSpPr>
          <p:cNvPr id="4" name="灯片编号占位符 3">
            <a:extLst>
              <a:ext uri="{FF2B5EF4-FFF2-40B4-BE49-F238E27FC236}">
                <a16:creationId xmlns:a16="http://schemas.microsoft.com/office/drawing/2014/main" id="{2F47402F-3C52-46B7-6C65-FA9F34F69174}"/>
              </a:ext>
            </a:extLst>
          </p:cNvPr>
          <p:cNvSpPr>
            <a:spLocks noGrp="1"/>
          </p:cNvSpPr>
          <p:nvPr>
            <p:ph type="sldNum" sz="quarter" idx="12"/>
          </p:nvPr>
        </p:nvSpPr>
        <p:spPr/>
        <p:txBody>
          <a:bodyPr/>
          <a:lstStyle/>
          <a:p>
            <a:fld id="{ADE361C3-C043-4A6E-BDCE-8DA1E7D90A3B}" type="slidenum">
              <a:rPr lang="zh-CN" altLang="en-US" smtClean="0"/>
              <a:pPr/>
              <a:t>115</a:t>
            </a:fld>
            <a:endParaRPr lang="zh-CN" altLang="en-US"/>
          </a:p>
        </p:txBody>
      </p:sp>
      <p:grpSp>
        <p:nvGrpSpPr>
          <p:cNvPr id="8" name="组合 7">
            <a:extLst>
              <a:ext uri="{FF2B5EF4-FFF2-40B4-BE49-F238E27FC236}">
                <a16:creationId xmlns:a16="http://schemas.microsoft.com/office/drawing/2014/main" id="{221B5349-2DBA-D45C-10EF-F256926CE1E6}"/>
              </a:ext>
            </a:extLst>
          </p:cNvPr>
          <p:cNvGrpSpPr/>
          <p:nvPr/>
        </p:nvGrpSpPr>
        <p:grpSpPr>
          <a:xfrm>
            <a:off x="758608" y="2425452"/>
            <a:ext cx="1296144" cy="612068"/>
            <a:chOff x="1475656" y="2605472"/>
            <a:chExt cx="1296144" cy="612068"/>
          </a:xfrm>
        </p:grpSpPr>
        <p:sp>
          <p:nvSpPr>
            <p:cNvPr id="5" name="矩形 4">
              <a:extLst>
                <a:ext uri="{FF2B5EF4-FFF2-40B4-BE49-F238E27FC236}">
                  <a16:creationId xmlns:a16="http://schemas.microsoft.com/office/drawing/2014/main" id="{C7ED2AD1-67E5-E016-BEAD-A5879A7AD269}"/>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837356D0-40A9-A3CA-FACC-39CB6A1CBF52}"/>
                </a:ext>
              </a:extLst>
            </p:cNvPr>
            <p:cNvSpPr txBox="1"/>
            <p:nvPr/>
          </p:nvSpPr>
          <p:spPr>
            <a:xfrm>
              <a:off x="1655676" y="2726840"/>
              <a:ext cx="936104" cy="369332"/>
            </a:xfrm>
            <a:prstGeom prst="rect">
              <a:avLst/>
            </a:prstGeom>
            <a:noFill/>
          </p:spPr>
          <p:txBody>
            <a:bodyPr wrap="square">
              <a:spAutoFit/>
            </a:bodyPr>
            <a:lstStyle/>
            <a:p>
              <a:r>
                <a:rPr kumimoji="1" lang="en-US" altLang="zh-CN"/>
                <a:t>GPU 0</a:t>
              </a:r>
              <a:endParaRPr lang="zh-CN" altLang="en-US"/>
            </a:p>
          </p:txBody>
        </p:sp>
      </p:grpSp>
      <p:grpSp>
        <p:nvGrpSpPr>
          <p:cNvPr id="9" name="组合 8">
            <a:extLst>
              <a:ext uri="{FF2B5EF4-FFF2-40B4-BE49-F238E27FC236}">
                <a16:creationId xmlns:a16="http://schemas.microsoft.com/office/drawing/2014/main" id="{13E58F74-2023-2A75-AED6-5DAD757E56B6}"/>
              </a:ext>
            </a:extLst>
          </p:cNvPr>
          <p:cNvGrpSpPr/>
          <p:nvPr/>
        </p:nvGrpSpPr>
        <p:grpSpPr>
          <a:xfrm>
            <a:off x="758608" y="3469569"/>
            <a:ext cx="1296144" cy="612068"/>
            <a:chOff x="1475656" y="2605472"/>
            <a:chExt cx="1296144" cy="612068"/>
          </a:xfrm>
        </p:grpSpPr>
        <p:sp>
          <p:nvSpPr>
            <p:cNvPr id="10" name="矩形 9">
              <a:extLst>
                <a:ext uri="{FF2B5EF4-FFF2-40B4-BE49-F238E27FC236}">
                  <a16:creationId xmlns:a16="http://schemas.microsoft.com/office/drawing/2014/main" id="{7AA7F585-A7C6-67B7-A249-6857FE883186}"/>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F5A17364-5A71-9E08-A081-0C2E5FB52166}"/>
                </a:ext>
              </a:extLst>
            </p:cNvPr>
            <p:cNvSpPr txBox="1"/>
            <p:nvPr/>
          </p:nvSpPr>
          <p:spPr>
            <a:xfrm>
              <a:off x="1655676" y="2726840"/>
              <a:ext cx="936104" cy="369332"/>
            </a:xfrm>
            <a:prstGeom prst="rect">
              <a:avLst/>
            </a:prstGeom>
            <a:noFill/>
          </p:spPr>
          <p:txBody>
            <a:bodyPr wrap="square">
              <a:spAutoFit/>
            </a:bodyPr>
            <a:lstStyle/>
            <a:p>
              <a:r>
                <a:rPr kumimoji="1" lang="en-US" altLang="zh-CN"/>
                <a:t>GPU 1</a:t>
              </a:r>
              <a:endParaRPr lang="zh-CN" altLang="en-US"/>
            </a:p>
          </p:txBody>
        </p:sp>
      </p:grpSp>
      <p:grpSp>
        <p:nvGrpSpPr>
          <p:cNvPr id="12" name="组合 11">
            <a:extLst>
              <a:ext uri="{FF2B5EF4-FFF2-40B4-BE49-F238E27FC236}">
                <a16:creationId xmlns:a16="http://schemas.microsoft.com/office/drawing/2014/main" id="{C5B5B3CD-D74D-0F40-2621-65659E68D54A}"/>
              </a:ext>
            </a:extLst>
          </p:cNvPr>
          <p:cNvGrpSpPr/>
          <p:nvPr/>
        </p:nvGrpSpPr>
        <p:grpSpPr>
          <a:xfrm>
            <a:off x="2414792" y="2425452"/>
            <a:ext cx="1296144" cy="612068"/>
            <a:chOff x="1475656" y="2605472"/>
            <a:chExt cx="1296144" cy="612068"/>
          </a:xfrm>
        </p:grpSpPr>
        <p:sp>
          <p:nvSpPr>
            <p:cNvPr id="13" name="矩形 12">
              <a:extLst>
                <a:ext uri="{FF2B5EF4-FFF2-40B4-BE49-F238E27FC236}">
                  <a16:creationId xmlns:a16="http://schemas.microsoft.com/office/drawing/2014/main" id="{5BABD997-E317-F364-BDE2-C4FC507E1070}"/>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351179F3-6BEA-51CD-50B7-4DD795AB51A8}"/>
                </a:ext>
              </a:extLst>
            </p:cNvPr>
            <p:cNvSpPr txBox="1"/>
            <p:nvPr/>
          </p:nvSpPr>
          <p:spPr>
            <a:xfrm>
              <a:off x="1655676" y="2726840"/>
              <a:ext cx="936104" cy="369332"/>
            </a:xfrm>
            <a:prstGeom prst="rect">
              <a:avLst/>
            </a:prstGeom>
            <a:noFill/>
          </p:spPr>
          <p:txBody>
            <a:bodyPr wrap="square">
              <a:spAutoFit/>
            </a:bodyPr>
            <a:lstStyle/>
            <a:p>
              <a:r>
                <a:rPr kumimoji="1" lang="en-US" altLang="zh-CN"/>
                <a:t>GPU 2</a:t>
              </a:r>
              <a:endParaRPr lang="zh-CN" altLang="en-US"/>
            </a:p>
          </p:txBody>
        </p:sp>
      </p:grpSp>
      <p:grpSp>
        <p:nvGrpSpPr>
          <p:cNvPr id="15" name="组合 14">
            <a:extLst>
              <a:ext uri="{FF2B5EF4-FFF2-40B4-BE49-F238E27FC236}">
                <a16:creationId xmlns:a16="http://schemas.microsoft.com/office/drawing/2014/main" id="{11BB0431-AF09-E99D-A50F-C97885AA92E8}"/>
              </a:ext>
            </a:extLst>
          </p:cNvPr>
          <p:cNvGrpSpPr/>
          <p:nvPr/>
        </p:nvGrpSpPr>
        <p:grpSpPr>
          <a:xfrm>
            <a:off x="2414792" y="3469569"/>
            <a:ext cx="1296144" cy="612068"/>
            <a:chOff x="1475656" y="2605472"/>
            <a:chExt cx="1296144" cy="612068"/>
          </a:xfrm>
        </p:grpSpPr>
        <p:sp>
          <p:nvSpPr>
            <p:cNvPr id="16" name="矩形 15">
              <a:extLst>
                <a:ext uri="{FF2B5EF4-FFF2-40B4-BE49-F238E27FC236}">
                  <a16:creationId xmlns:a16="http://schemas.microsoft.com/office/drawing/2014/main" id="{7E5BF0B1-FFF2-3AAE-760F-BBC3C1DE2515}"/>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F0B374EB-2391-E2BE-FEF1-08623BBFCC19}"/>
                </a:ext>
              </a:extLst>
            </p:cNvPr>
            <p:cNvSpPr txBox="1"/>
            <p:nvPr/>
          </p:nvSpPr>
          <p:spPr>
            <a:xfrm>
              <a:off x="1655676" y="2726840"/>
              <a:ext cx="936104" cy="369332"/>
            </a:xfrm>
            <a:prstGeom prst="rect">
              <a:avLst/>
            </a:prstGeom>
            <a:noFill/>
          </p:spPr>
          <p:txBody>
            <a:bodyPr wrap="square">
              <a:spAutoFit/>
            </a:bodyPr>
            <a:lstStyle/>
            <a:p>
              <a:r>
                <a:rPr kumimoji="1" lang="en-US" altLang="zh-CN"/>
                <a:t>GPU 3</a:t>
              </a:r>
              <a:endParaRPr lang="zh-CN" altLang="en-US"/>
            </a:p>
          </p:txBody>
        </p:sp>
      </p:grpSp>
      <p:grpSp>
        <p:nvGrpSpPr>
          <p:cNvPr id="18" name="组合 17">
            <a:extLst>
              <a:ext uri="{FF2B5EF4-FFF2-40B4-BE49-F238E27FC236}">
                <a16:creationId xmlns:a16="http://schemas.microsoft.com/office/drawing/2014/main" id="{1160A447-13A0-23CD-519F-E9080A45FF5F}"/>
              </a:ext>
            </a:extLst>
          </p:cNvPr>
          <p:cNvGrpSpPr/>
          <p:nvPr/>
        </p:nvGrpSpPr>
        <p:grpSpPr>
          <a:xfrm>
            <a:off x="5079088" y="2425452"/>
            <a:ext cx="1296144" cy="612068"/>
            <a:chOff x="1475656" y="2605472"/>
            <a:chExt cx="1296144" cy="612068"/>
          </a:xfrm>
        </p:grpSpPr>
        <p:sp>
          <p:nvSpPr>
            <p:cNvPr id="19" name="矩形 18">
              <a:extLst>
                <a:ext uri="{FF2B5EF4-FFF2-40B4-BE49-F238E27FC236}">
                  <a16:creationId xmlns:a16="http://schemas.microsoft.com/office/drawing/2014/main" id="{20985C36-3C4E-6169-D03D-A8B14012618E}"/>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B8F829DB-A57A-21D1-6D1F-927D3796FB91}"/>
                </a:ext>
              </a:extLst>
            </p:cNvPr>
            <p:cNvSpPr txBox="1"/>
            <p:nvPr/>
          </p:nvSpPr>
          <p:spPr>
            <a:xfrm>
              <a:off x="1655676" y="2726840"/>
              <a:ext cx="936104" cy="369332"/>
            </a:xfrm>
            <a:prstGeom prst="rect">
              <a:avLst/>
            </a:prstGeom>
            <a:noFill/>
          </p:spPr>
          <p:txBody>
            <a:bodyPr wrap="square">
              <a:spAutoFit/>
            </a:bodyPr>
            <a:lstStyle/>
            <a:p>
              <a:r>
                <a:rPr kumimoji="1" lang="en-US" altLang="zh-CN"/>
                <a:t>GPU 0</a:t>
              </a:r>
              <a:endParaRPr lang="zh-CN" altLang="en-US"/>
            </a:p>
          </p:txBody>
        </p:sp>
      </p:grpSp>
      <p:grpSp>
        <p:nvGrpSpPr>
          <p:cNvPr id="21" name="组合 20">
            <a:extLst>
              <a:ext uri="{FF2B5EF4-FFF2-40B4-BE49-F238E27FC236}">
                <a16:creationId xmlns:a16="http://schemas.microsoft.com/office/drawing/2014/main" id="{45E9D59F-227B-E465-19F8-6D27A2C1F2B1}"/>
              </a:ext>
            </a:extLst>
          </p:cNvPr>
          <p:cNvGrpSpPr/>
          <p:nvPr/>
        </p:nvGrpSpPr>
        <p:grpSpPr>
          <a:xfrm>
            <a:off x="5079088" y="3469569"/>
            <a:ext cx="1296144" cy="612068"/>
            <a:chOff x="1475656" y="2605472"/>
            <a:chExt cx="1296144" cy="612068"/>
          </a:xfrm>
        </p:grpSpPr>
        <p:sp>
          <p:nvSpPr>
            <p:cNvPr id="22" name="矩形 21">
              <a:extLst>
                <a:ext uri="{FF2B5EF4-FFF2-40B4-BE49-F238E27FC236}">
                  <a16:creationId xmlns:a16="http://schemas.microsoft.com/office/drawing/2014/main" id="{6CA0E1F6-0743-CF3F-78BC-4972AE33C4C9}"/>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AA0C2A14-6E76-AD01-CF7C-FC0011CEA5AD}"/>
                </a:ext>
              </a:extLst>
            </p:cNvPr>
            <p:cNvSpPr txBox="1"/>
            <p:nvPr/>
          </p:nvSpPr>
          <p:spPr>
            <a:xfrm>
              <a:off x="1655676" y="2726840"/>
              <a:ext cx="936104" cy="369332"/>
            </a:xfrm>
            <a:prstGeom prst="rect">
              <a:avLst/>
            </a:prstGeom>
            <a:noFill/>
          </p:spPr>
          <p:txBody>
            <a:bodyPr wrap="square">
              <a:spAutoFit/>
            </a:bodyPr>
            <a:lstStyle/>
            <a:p>
              <a:r>
                <a:rPr kumimoji="1" lang="en-US" altLang="zh-CN"/>
                <a:t>GPU 1</a:t>
              </a:r>
              <a:endParaRPr lang="zh-CN" altLang="en-US"/>
            </a:p>
          </p:txBody>
        </p:sp>
      </p:grpSp>
      <p:grpSp>
        <p:nvGrpSpPr>
          <p:cNvPr id="24" name="组合 23">
            <a:extLst>
              <a:ext uri="{FF2B5EF4-FFF2-40B4-BE49-F238E27FC236}">
                <a16:creationId xmlns:a16="http://schemas.microsoft.com/office/drawing/2014/main" id="{4890EAFA-812C-6844-FD56-2E7F61B682CF}"/>
              </a:ext>
            </a:extLst>
          </p:cNvPr>
          <p:cNvGrpSpPr/>
          <p:nvPr/>
        </p:nvGrpSpPr>
        <p:grpSpPr>
          <a:xfrm>
            <a:off x="6735272" y="2425452"/>
            <a:ext cx="1296144" cy="612068"/>
            <a:chOff x="1475656" y="2605472"/>
            <a:chExt cx="1296144" cy="612068"/>
          </a:xfrm>
        </p:grpSpPr>
        <p:sp>
          <p:nvSpPr>
            <p:cNvPr id="25" name="矩形 24">
              <a:extLst>
                <a:ext uri="{FF2B5EF4-FFF2-40B4-BE49-F238E27FC236}">
                  <a16:creationId xmlns:a16="http://schemas.microsoft.com/office/drawing/2014/main" id="{0213B541-2263-A85F-79B0-A8961537C5E4}"/>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6" name="文本框 25">
              <a:extLst>
                <a:ext uri="{FF2B5EF4-FFF2-40B4-BE49-F238E27FC236}">
                  <a16:creationId xmlns:a16="http://schemas.microsoft.com/office/drawing/2014/main" id="{E0FB9948-8783-9B00-2FB3-E59BD920F83E}"/>
                </a:ext>
              </a:extLst>
            </p:cNvPr>
            <p:cNvSpPr txBox="1"/>
            <p:nvPr/>
          </p:nvSpPr>
          <p:spPr>
            <a:xfrm>
              <a:off x="1655676" y="2726840"/>
              <a:ext cx="936104" cy="369332"/>
            </a:xfrm>
            <a:prstGeom prst="rect">
              <a:avLst/>
            </a:prstGeom>
            <a:noFill/>
          </p:spPr>
          <p:txBody>
            <a:bodyPr wrap="square">
              <a:spAutoFit/>
            </a:bodyPr>
            <a:lstStyle/>
            <a:p>
              <a:r>
                <a:rPr kumimoji="1" lang="en-US" altLang="zh-CN"/>
                <a:t>GPU 2</a:t>
              </a:r>
              <a:endParaRPr lang="zh-CN" altLang="en-US"/>
            </a:p>
          </p:txBody>
        </p:sp>
      </p:grpSp>
      <p:grpSp>
        <p:nvGrpSpPr>
          <p:cNvPr id="27" name="组合 26">
            <a:extLst>
              <a:ext uri="{FF2B5EF4-FFF2-40B4-BE49-F238E27FC236}">
                <a16:creationId xmlns:a16="http://schemas.microsoft.com/office/drawing/2014/main" id="{91BC07AB-E9D3-DFC8-D5C2-0584CA109B70}"/>
              </a:ext>
            </a:extLst>
          </p:cNvPr>
          <p:cNvGrpSpPr/>
          <p:nvPr/>
        </p:nvGrpSpPr>
        <p:grpSpPr>
          <a:xfrm>
            <a:off x="6525601" y="3473044"/>
            <a:ext cx="1296144" cy="612068"/>
            <a:chOff x="1475656" y="2605472"/>
            <a:chExt cx="1296144" cy="612068"/>
          </a:xfrm>
        </p:grpSpPr>
        <p:sp>
          <p:nvSpPr>
            <p:cNvPr id="28" name="矩形 27">
              <a:extLst>
                <a:ext uri="{FF2B5EF4-FFF2-40B4-BE49-F238E27FC236}">
                  <a16:creationId xmlns:a16="http://schemas.microsoft.com/office/drawing/2014/main" id="{1F2BA2E4-3D2D-ABA0-4D9E-253DDA1228EE}"/>
                </a:ext>
              </a:extLst>
            </p:cNvPr>
            <p:cNvSpPr/>
            <p:nvPr/>
          </p:nvSpPr>
          <p:spPr>
            <a:xfrm>
              <a:off x="1475656" y="2605472"/>
              <a:ext cx="1296144" cy="612068"/>
            </a:xfrm>
            <a:prstGeom prst="rect">
              <a:avLst/>
            </a:prstGeom>
            <a:noFill/>
            <a:ln w="12700">
              <a:solidFill>
                <a:schemeClr val="tx1">
                  <a:alpha val="99000"/>
                </a:scheme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9" name="文本框 28">
              <a:extLst>
                <a:ext uri="{FF2B5EF4-FFF2-40B4-BE49-F238E27FC236}">
                  <a16:creationId xmlns:a16="http://schemas.microsoft.com/office/drawing/2014/main" id="{1D21AA15-5E2A-1A00-54A7-8D46FF2AFCAA}"/>
                </a:ext>
              </a:extLst>
            </p:cNvPr>
            <p:cNvSpPr txBox="1"/>
            <p:nvPr/>
          </p:nvSpPr>
          <p:spPr>
            <a:xfrm>
              <a:off x="1655676" y="2726840"/>
              <a:ext cx="936104" cy="369332"/>
            </a:xfrm>
            <a:prstGeom prst="rect">
              <a:avLst/>
            </a:prstGeom>
            <a:noFill/>
          </p:spPr>
          <p:txBody>
            <a:bodyPr wrap="square">
              <a:spAutoFit/>
            </a:bodyPr>
            <a:lstStyle/>
            <a:p>
              <a:r>
                <a:rPr kumimoji="1" lang="en-US" altLang="zh-CN"/>
                <a:t>GPU 3</a:t>
              </a:r>
              <a:endParaRPr lang="zh-CN" altLang="en-US"/>
            </a:p>
          </p:txBody>
        </p:sp>
      </p:grpSp>
      <p:cxnSp>
        <p:nvCxnSpPr>
          <p:cNvPr id="31" name="直线连接符 30">
            <a:extLst>
              <a:ext uri="{FF2B5EF4-FFF2-40B4-BE49-F238E27FC236}">
                <a16:creationId xmlns:a16="http://schemas.microsoft.com/office/drawing/2014/main" id="{54526CAC-F6AC-3DA6-7C1E-3D447520EAB0}"/>
              </a:ext>
            </a:extLst>
          </p:cNvPr>
          <p:cNvCxnSpPr>
            <a:cxnSpLocks/>
            <a:stCxn id="5" idx="2"/>
          </p:cNvCxnSpPr>
          <p:nvPr/>
        </p:nvCxnSpPr>
        <p:spPr>
          <a:xfrm>
            <a:off x="1406680" y="3037520"/>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线连接符 33">
            <a:extLst>
              <a:ext uri="{FF2B5EF4-FFF2-40B4-BE49-F238E27FC236}">
                <a16:creationId xmlns:a16="http://schemas.microsoft.com/office/drawing/2014/main" id="{441F6155-DF3B-2F4E-F6AC-A552FF007B14}"/>
              </a:ext>
            </a:extLst>
          </p:cNvPr>
          <p:cNvCxnSpPr>
            <a:cxnSpLocks/>
          </p:cNvCxnSpPr>
          <p:nvPr/>
        </p:nvCxnSpPr>
        <p:spPr>
          <a:xfrm flipV="1">
            <a:off x="1406680" y="3037520"/>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线连接符 35">
            <a:extLst>
              <a:ext uri="{FF2B5EF4-FFF2-40B4-BE49-F238E27FC236}">
                <a16:creationId xmlns:a16="http://schemas.microsoft.com/office/drawing/2014/main" id="{4406331E-29DB-62C4-F5E9-BFB61C05BDA5}"/>
              </a:ext>
            </a:extLst>
          </p:cNvPr>
          <p:cNvCxnSpPr>
            <a:cxnSpLocks/>
          </p:cNvCxnSpPr>
          <p:nvPr/>
        </p:nvCxnSpPr>
        <p:spPr>
          <a:xfrm>
            <a:off x="5811392" y="3034915"/>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线连接符 36">
            <a:extLst>
              <a:ext uri="{FF2B5EF4-FFF2-40B4-BE49-F238E27FC236}">
                <a16:creationId xmlns:a16="http://schemas.microsoft.com/office/drawing/2014/main" id="{52FACFE1-18C2-4484-DEB2-FED77ADE03E5}"/>
              </a:ext>
            </a:extLst>
          </p:cNvPr>
          <p:cNvCxnSpPr>
            <a:cxnSpLocks/>
          </p:cNvCxnSpPr>
          <p:nvPr/>
        </p:nvCxnSpPr>
        <p:spPr>
          <a:xfrm flipV="1">
            <a:off x="5811392" y="3034915"/>
            <a:ext cx="1512168" cy="432049"/>
          </a:xfrm>
          <a:prstGeom prst="line">
            <a:avLst/>
          </a:prstGeom>
          <a:ln w="539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线连接符 37">
            <a:extLst>
              <a:ext uri="{FF2B5EF4-FFF2-40B4-BE49-F238E27FC236}">
                <a16:creationId xmlns:a16="http://schemas.microsoft.com/office/drawing/2014/main" id="{B895DE06-3E0C-A402-1002-B0DBF23387EA}"/>
              </a:ext>
            </a:extLst>
          </p:cNvPr>
          <p:cNvCxnSpPr>
            <a:cxnSpLocks/>
          </p:cNvCxnSpPr>
          <p:nvPr/>
        </p:nvCxnSpPr>
        <p:spPr>
          <a:xfrm>
            <a:off x="2166258" y="3248285"/>
            <a:ext cx="4352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3DA0621F-0F84-129C-B386-3ADB8D14A93F}"/>
              </a:ext>
            </a:extLst>
          </p:cNvPr>
          <p:cNvSpPr txBox="1"/>
          <p:nvPr/>
        </p:nvSpPr>
        <p:spPr>
          <a:xfrm>
            <a:off x="7672460" y="3060084"/>
            <a:ext cx="1440160" cy="369332"/>
          </a:xfrm>
          <a:prstGeom prst="rect">
            <a:avLst/>
          </a:prstGeom>
          <a:noFill/>
        </p:spPr>
        <p:txBody>
          <a:bodyPr wrap="square">
            <a:spAutoFit/>
          </a:bodyPr>
          <a:lstStyle/>
          <a:p>
            <a:r>
              <a:rPr kumimoji="1" lang="en-US" altLang="zh-CN" err="1"/>
              <a:t>NVLink</a:t>
            </a:r>
            <a:endParaRPr lang="zh-CN" altLang="en-US"/>
          </a:p>
        </p:txBody>
      </p:sp>
      <p:sp>
        <p:nvSpPr>
          <p:cNvPr id="42" name="文本框 41">
            <a:extLst>
              <a:ext uri="{FF2B5EF4-FFF2-40B4-BE49-F238E27FC236}">
                <a16:creationId xmlns:a16="http://schemas.microsoft.com/office/drawing/2014/main" id="{0C22DA54-10B0-3C8E-15DE-C4ED516515CA}"/>
              </a:ext>
            </a:extLst>
          </p:cNvPr>
          <p:cNvSpPr txBox="1"/>
          <p:nvPr/>
        </p:nvSpPr>
        <p:spPr>
          <a:xfrm>
            <a:off x="318488" y="3061250"/>
            <a:ext cx="1440160" cy="369332"/>
          </a:xfrm>
          <a:prstGeom prst="rect">
            <a:avLst/>
          </a:prstGeom>
          <a:noFill/>
        </p:spPr>
        <p:txBody>
          <a:bodyPr wrap="square">
            <a:spAutoFit/>
          </a:bodyPr>
          <a:lstStyle/>
          <a:p>
            <a:r>
              <a:rPr kumimoji="1" lang="en-US" altLang="zh-CN" err="1"/>
              <a:t>NVLink</a:t>
            </a:r>
            <a:endParaRPr lang="zh-CN" altLang="en-US"/>
          </a:p>
        </p:txBody>
      </p:sp>
      <p:sp>
        <p:nvSpPr>
          <p:cNvPr id="43" name="文本框 42">
            <a:extLst>
              <a:ext uri="{FF2B5EF4-FFF2-40B4-BE49-F238E27FC236}">
                <a16:creationId xmlns:a16="http://schemas.microsoft.com/office/drawing/2014/main" id="{6789EFB2-DB62-8D1B-7AEA-5D421101A2D7}"/>
              </a:ext>
            </a:extLst>
          </p:cNvPr>
          <p:cNvSpPr txBox="1"/>
          <p:nvPr/>
        </p:nvSpPr>
        <p:spPr>
          <a:xfrm>
            <a:off x="3998968" y="3041039"/>
            <a:ext cx="864096" cy="369332"/>
          </a:xfrm>
          <a:prstGeom prst="rect">
            <a:avLst/>
          </a:prstGeom>
          <a:solidFill>
            <a:schemeClr val="bg1"/>
          </a:solidFill>
        </p:spPr>
        <p:txBody>
          <a:bodyPr wrap="square">
            <a:spAutoFit/>
          </a:bodyPr>
          <a:lstStyle/>
          <a:p>
            <a:r>
              <a:rPr kumimoji="1" lang="en-US" altLang="zh-CN"/>
              <a:t>RDMA</a:t>
            </a:r>
            <a:endParaRPr lang="zh-CN" altLang="en-US"/>
          </a:p>
        </p:txBody>
      </p:sp>
      <p:sp>
        <p:nvSpPr>
          <p:cNvPr id="6" name="矩形 5">
            <a:extLst>
              <a:ext uri="{FF2B5EF4-FFF2-40B4-BE49-F238E27FC236}">
                <a16:creationId xmlns:a16="http://schemas.microsoft.com/office/drawing/2014/main" id="{DF59001D-A9B1-B17F-D304-303179B20FB6}"/>
              </a:ext>
            </a:extLst>
          </p:cNvPr>
          <p:cNvSpPr/>
          <p:nvPr/>
        </p:nvSpPr>
        <p:spPr>
          <a:xfrm>
            <a:off x="148480" y="2281436"/>
            <a:ext cx="3850488" cy="1944216"/>
          </a:xfrm>
          <a:prstGeom prst="rect">
            <a:avLst/>
          </a:prstGeom>
          <a:noFill/>
          <a:ln w="28575">
            <a:solidFill>
              <a:srgbClr val="FF0000">
                <a:alpha val="99000"/>
              </a:srgb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0" name="矩形 29">
            <a:extLst>
              <a:ext uri="{FF2B5EF4-FFF2-40B4-BE49-F238E27FC236}">
                <a16:creationId xmlns:a16="http://schemas.microsoft.com/office/drawing/2014/main" id="{692F09F3-3F71-AE29-5706-332D0D0C8AEA}"/>
              </a:ext>
            </a:extLst>
          </p:cNvPr>
          <p:cNvSpPr/>
          <p:nvPr/>
        </p:nvSpPr>
        <p:spPr>
          <a:xfrm>
            <a:off x="4942904" y="2284258"/>
            <a:ext cx="3850488" cy="1944216"/>
          </a:xfrm>
          <a:prstGeom prst="rect">
            <a:avLst/>
          </a:prstGeom>
          <a:noFill/>
          <a:ln w="28575">
            <a:solidFill>
              <a:srgbClr val="FF0000">
                <a:alpha val="99000"/>
              </a:srgbClr>
            </a:solidFill>
            <a:prstDash val="solid"/>
            <a:headEnd type="none" w="med" len="med"/>
            <a:tailEnd type="arrow" w="lg" len="lg"/>
            <a:extLst>
              <a:ext uri="{C807C97D-BFC1-408E-A445-0C87EB9F89A2}">
                <ask:lineSketchStyleProps xmlns:ask="http://schemas.microsoft.com/office/drawing/2018/sketchyshapes">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2" name="文本框 31">
            <a:extLst>
              <a:ext uri="{FF2B5EF4-FFF2-40B4-BE49-F238E27FC236}">
                <a16:creationId xmlns:a16="http://schemas.microsoft.com/office/drawing/2014/main" id="{AB82B9FC-2BEA-7DD9-D1C8-3C4AF02E0251}"/>
              </a:ext>
            </a:extLst>
          </p:cNvPr>
          <p:cNvSpPr txBox="1"/>
          <p:nvPr/>
        </p:nvSpPr>
        <p:spPr>
          <a:xfrm>
            <a:off x="7812360" y="1870152"/>
            <a:ext cx="1440160" cy="369332"/>
          </a:xfrm>
          <a:prstGeom prst="rect">
            <a:avLst/>
          </a:prstGeom>
          <a:noFill/>
        </p:spPr>
        <p:txBody>
          <a:bodyPr wrap="square">
            <a:spAutoFit/>
          </a:bodyPr>
          <a:lstStyle/>
          <a:p>
            <a:r>
              <a:rPr kumimoji="1" lang="en-US" altLang="zh-CN">
                <a:solidFill>
                  <a:srgbClr val="FF0000"/>
                </a:solidFill>
              </a:rPr>
              <a:t>Server</a:t>
            </a:r>
            <a:endParaRPr lang="zh-CN" altLang="en-US">
              <a:solidFill>
                <a:srgbClr val="FF0000"/>
              </a:solidFill>
            </a:endParaRPr>
          </a:p>
        </p:txBody>
      </p:sp>
      <p:sp>
        <p:nvSpPr>
          <p:cNvPr id="33" name="矩形 32">
            <a:extLst>
              <a:ext uri="{FF2B5EF4-FFF2-40B4-BE49-F238E27FC236}">
                <a16:creationId xmlns:a16="http://schemas.microsoft.com/office/drawing/2014/main" id="{6E29F4D8-EEE5-F410-D979-5B04A1E195BA}"/>
              </a:ext>
            </a:extLst>
          </p:cNvPr>
          <p:cNvSpPr/>
          <p:nvPr/>
        </p:nvSpPr>
        <p:spPr>
          <a:xfrm>
            <a:off x="353160" y="2333419"/>
            <a:ext cx="3394720" cy="1840250"/>
          </a:xfrm>
          <a:prstGeom prst="rect">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A layer with TP </a:t>
            </a:r>
            <a:endParaRPr kumimoji="1" lang="zh-CN" altLang="en-US" dirty="0">
              <a:solidFill>
                <a:schemeClr val="tx1"/>
              </a:solidFill>
            </a:endParaRPr>
          </a:p>
        </p:txBody>
      </p:sp>
      <p:sp>
        <p:nvSpPr>
          <p:cNvPr id="35" name="矩形 34">
            <a:extLst>
              <a:ext uri="{FF2B5EF4-FFF2-40B4-BE49-F238E27FC236}">
                <a16:creationId xmlns:a16="http://schemas.microsoft.com/office/drawing/2014/main" id="{D8AA1734-6AA6-7F76-129A-DF9D4541854F}"/>
              </a:ext>
            </a:extLst>
          </p:cNvPr>
          <p:cNvSpPr/>
          <p:nvPr/>
        </p:nvSpPr>
        <p:spPr>
          <a:xfrm>
            <a:off x="5079088" y="2324625"/>
            <a:ext cx="3394720" cy="1840250"/>
          </a:xfrm>
          <a:prstGeom prst="rect">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A layer with TP </a:t>
            </a:r>
            <a:endParaRPr kumimoji="1" lang="zh-CN" altLang="en-US" dirty="0">
              <a:solidFill>
                <a:schemeClr val="tx1"/>
              </a:solidFill>
            </a:endParaRPr>
          </a:p>
        </p:txBody>
      </p:sp>
      <p:sp>
        <p:nvSpPr>
          <p:cNvPr id="39" name="左右箭头 38">
            <a:extLst>
              <a:ext uri="{FF2B5EF4-FFF2-40B4-BE49-F238E27FC236}">
                <a16:creationId xmlns:a16="http://schemas.microsoft.com/office/drawing/2014/main" id="{C8305662-DB98-0607-7ACB-008BA17042C2}"/>
              </a:ext>
            </a:extLst>
          </p:cNvPr>
          <p:cNvSpPr/>
          <p:nvPr/>
        </p:nvSpPr>
        <p:spPr>
          <a:xfrm>
            <a:off x="3303243" y="2647232"/>
            <a:ext cx="2088232" cy="1031392"/>
          </a:xfrm>
          <a:prstGeom prst="leftRightArrow">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PP</a:t>
            </a:r>
            <a:endParaRPr kumimoji="1" lang="zh-CN" altLang="en-US" dirty="0">
              <a:solidFill>
                <a:schemeClr val="tx1"/>
              </a:solidFill>
            </a:endParaRPr>
          </a:p>
        </p:txBody>
      </p:sp>
    </p:spTree>
    <p:extLst>
      <p:ext uri="{BB962C8B-B14F-4D97-AF65-F5344CB8AC3E}">
        <p14:creationId xmlns:p14="http://schemas.microsoft.com/office/powerpoint/2010/main" val="29918979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954E19-391B-0F1A-8BBE-1566D8F4772B}"/>
              </a:ext>
            </a:extLst>
          </p:cNvPr>
          <p:cNvSpPr>
            <a:spLocks noGrp="1"/>
          </p:cNvSpPr>
          <p:nvPr>
            <p:ph type="title"/>
          </p:nvPr>
        </p:nvSpPr>
        <p:spPr/>
        <p:txBody>
          <a:bodyPr/>
          <a:lstStyle/>
          <a:p>
            <a:r>
              <a:rPr kumimoji="1" lang="en-US" altLang="zh-CN"/>
              <a:t>Put it altogether: parallelize distributed training  </a:t>
            </a:r>
            <a:endParaRPr kumimoji="1" lang="zh-CN" altLang="en-US"/>
          </a:p>
        </p:txBody>
      </p:sp>
      <p:sp>
        <p:nvSpPr>
          <p:cNvPr id="3" name="内容占位符 2">
            <a:extLst>
              <a:ext uri="{FF2B5EF4-FFF2-40B4-BE49-F238E27FC236}">
                <a16:creationId xmlns:a16="http://schemas.microsoft.com/office/drawing/2014/main" id="{210187FF-235B-EB37-F07B-BD396A948B86}"/>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9BA7D67B-48F8-CE78-3156-4CAC49C97EA8}"/>
              </a:ext>
            </a:extLst>
          </p:cNvPr>
          <p:cNvSpPr>
            <a:spLocks noGrp="1"/>
          </p:cNvSpPr>
          <p:nvPr>
            <p:ph type="sldNum" sz="quarter" idx="12"/>
          </p:nvPr>
        </p:nvSpPr>
        <p:spPr/>
        <p:txBody>
          <a:bodyPr/>
          <a:lstStyle/>
          <a:p>
            <a:fld id="{ADE361C3-C043-4A6E-BDCE-8DA1E7D90A3B}" type="slidenum">
              <a:rPr lang="zh-CN" altLang="en-US" smtClean="0"/>
              <a:pPr/>
              <a:t>116</a:t>
            </a:fld>
            <a:endParaRPr lang="zh-CN" altLang="en-US"/>
          </a:p>
        </p:txBody>
      </p:sp>
      <p:pic>
        <p:nvPicPr>
          <p:cNvPr id="6146" name="Picture 2" descr="3D parallelism in DeepSpeed">
            <a:extLst>
              <a:ext uri="{FF2B5EF4-FFF2-40B4-BE49-F238E27FC236}">
                <a16:creationId xmlns:a16="http://schemas.microsoft.com/office/drawing/2014/main" id="{1191CFE0-1C32-6699-7BF3-75577FFAF1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258" y="1129570"/>
            <a:ext cx="7088764" cy="425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9292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3D2BC-8456-5B6A-4D91-478A90B7B90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0EA567C-5674-24C3-9246-8700F63B2C99}"/>
              </a:ext>
            </a:extLst>
          </p:cNvPr>
          <p:cNvSpPr>
            <a:spLocks noGrp="1"/>
          </p:cNvSpPr>
          <p:nvPr>
            <p:ph type="title"/>
          </p:nvPr>
        </p:nvSpPr>
        <p:spPr/>
        <p:txBody>
          <a:bodyPr/>
          <a:lstStyle/>
          <a:p>
            <a:r>
              <a:rPr kumimoji="1" lang="en-US" altLang="zh-CN" dirty="0"/>
              <a:t>What do we learn? </a:t>
            </a:r>
            <a:endParaRPr kumimoji="1" lang="zh-CN" altLang="en-US" dirty="0"/>
          </a:p>
        </p:txBody>
      </p:sp>
      <p:sp>
        <p:nvSpPr>
          <p:cNvPr id="4" name="灯片编号占位符 3">
            <a:extLst>
              <a:ext uri="{FF2B5EF4-FFF2-40B4-BE49-F238E27FC236}">
                <a16:creationId xmlns:a16="http://schemas.microsoft.com/office/drawing/2014/main" id="{7456F110-C021-16C7-9E61-C4D0CBA016F0}"/>
              </a:ext>
            </a:extLst>
          </p:cNvPr>
          <p:cNvSpPr>
            <a:spLocks noGrp="1"/>
          </p:cNvSpPr>
          <p:nvPr>
            <p:ph type="sldNum" sz="quarter" idx="12"/>
          </p:nvPr>
        </p:nvSpPr>
        <p:spPr/>
        <p:txBody>
          <a:bodyPr/>
          <a:lstStyle/>
          <a:p>
            <a:fld id="{ADE361C3-C043-4A6E-BDCE-8DA1E7D90A3B}" type="slidenum">
              <a:rPr lang="zh-CN" altLang="en-US" smtClean="0"/>
              <a:t>117</a:t>
            </a:fld>
            <a:endParaRPr lang="zh-CN" altLang="en-US"/>
          </a:p>
        </p:txBody>
      </p:sp>
      <p:pic>
        <p:nvPicPr>
          <p:cNvPr id="5" name="图片 4">
            <a:extLst>
              <a:ext uri="{FF2B5EF4-FFF2-40B4-BE49-F238E27FC236}">
                <a16:creationId xmlns:a16="http://schemas.microsoft.com/office/drawing/2014/main" id="{F4CDE32E-CEA1-50D6-67FF-4CFA4E514436}"/>
              </a:ext>
            </a:extLst>
          </p:cNvPr>
          <p:cNvPicPr>
            <a:picLocks noChangeAspect="1"/>
          </p:cNvPicPr>
          <p:nvPr/>
        </p:nvPicPr>
        <p:blipFill>
          <a:blip r:embed="rId2"/>
          <a:stretch>
            <a:fillRect/>
          </a:stretch>
        </p:blipFill>
        <p:spPr>
          <a:xfrm>
            <a:off x="176654" y="1478943"/>
            <a:ext cx="5076056" cy="1983318"/>
          </a:xfrm>
          <a:prstGeom prst="rect">
            <a:avLst/>
          </a:prstGeom>
        </p:spPr>
      </p:pic>
      <p:pic>
        <p:nvPicPr>
          <p:cNvPr id="6" name="图片 5" descr="图示&#10;&#10;AI 生成的内容可能不正确。">
            <a:extLst>
              <a:ext uri="{FF2B5EF4-FFF2-40B4-BE49-F238E27FC236}">
                <a16:creationId xmlns:a16="http://schemas.microsoft.com/office/drawing/2014/main" id="{45CBD4F9-C1AA-EE77-8E02-A901322E0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731760"/>
            <a:ext cx="4062810" cy="2444831"/>
          </a:xfrm>
          <a:prstGeom prst="rect">
            <a:avLst/>
          </a:prstGeom>
        </p:spPr>
      </p:pic>
      <p:pic>
        <p:nvPicPr>
          <p:cNvPr id="7" name="图片 6" descr="表格&#10;&#10;AI 生成的内容可能不正确。">
            <a:extLst>
              <a:ext uri="{FF2B5EF4-FFF2-40B4-BE49-F238E27FC236}">
                <a16:creationId xmlns:a16="http://schemas.microsoft.com/office/drawing/2014/main" id="{258EAC74-4AF2-6C39-C5A8-CB64496F71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3169530"/>
            <a:ext cx="4099423" cy="2455492"/>
          </a:xfrm>
          <a:prstGeom prst="rect">
            <a:avLst/>
          </a:prstGeom>
        </p:spPr>
      </p:pic>
      <p:sp>
        <p:nvSpPr>
          <p:cNvPr id="8" name="右箭头 7">
            <a:extLst>
              <a:ext uri="{FF2B5EF4-FFF2-40B4-BE49-F238E27FC236}">
                <a16:creationId xmlns:a16="http://schemas.microsoft.com/office/drawing/2014/main" id="{5AE9161F-4A40-D58F-BDD9-AD3AB983107E}"/>
              </a:ext>
            </a:extLst>
          </p:cNvPr>
          <p:cNvSpPr/>
          <p:nvPr/>
        </p:nvSpPr>
        <p:spPr>
          <a:xfrm rot="5400000">
            <a:off x="6209403" y="2769188"/>
            <a:ext cx="720080" cy="682518"/>
          </a:xfrm>
          <a:prstGeom prst="rightArrow">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右箭头 8">
            <a:extLst>
              <a:ext uri="{FF2B5EF4-FFF2-40B4-BE49-F238E27FC236}">
                <a16:creationId xmlns:a16="http://schemas.microsoft.com/office/drawing/2014/main" id="{84BA775A-106D-7175-42C0-8D6198C7C36C}"/>
              </a:ext>
            </a:extLst>
          </p:cNvPr>
          <p:cNvSpPr/>
          <p:nvPr/>
        </p:nvSpPr>
        <p:spPr>
          <a:xfrm rot="19662887">
            <a:off x="3708571" y="1720384"/>
            <a:ext cx="720080" cy="682518"/>
          </a:xfrm>
          <a:prstGeom prst="rightArrow">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044C79F0-B860-6C38-1FF0-5F10CC921351}"/>
              </a:ext>
            </a:extLst>
          </p:cNvPr>
          <p:cNvSpPr txBox="1"/>
          <p:nvPr/>
        </p:nvSpPr>
        <p:spPr>
          <a:xfrm>
            <a:off x="677104" y="4162017"/>
            <a:ext cx="1236236" cy="369332"/>
          </a:xfrm>
          <a:prstGeom prst="rect">
            <a:avLst/>
          </a:prstGeom>
          <a:noFill/>
        </p:spPr>
        <p:txBody>
          <a:bodyPr wrap="none" rtlCol="0">
            <a:spAutoFit/>
          </a:bodyPr>
          <a:lstStyle/>
          <a:p>
            <a:pPr algn="ctr"/>
            <a:r>
              <a:rPr kumimoji="1" lang="en-US" altLang="zh-CN" dirty="0"/>
              <a:t>Database </a:t>
            </a:r>
            <a:endParaRPr kumimoji="1" lang="zh-CN" altLang="en-US" dirty="0"/>
          </a:p>
        </p:txBody>
      </p:sp>
      <p:sp>
        <p:nvSpPr>
          <p:cNvPr id="10" name="文本框 9">
            <a:extLst>
              <a:ext uri="{FF2B5EF4-FFF2-40B4-BE49-F238E27FC236}">
                <a16:creationId xmlns:a16="http://schemas.microsoft.com/office/drawing/2014/main" id="{14D44917-8995-229E-33EF-0B54575A1D6D}"/>
              </a:ext>
            </a:extLst>
          </p:cNvPr>
          <p:cNvSpPr txBox="1"/>
          <p:nvPr/>
        </p:nvSpPr>
        <p:spPr>
          <a:xfrm>
            <a:off x="934258" y="4538583"/>
            <a:ext cx="2172390" cy="369332"/>
          </a:xfrm>
          <a:prstGeom prst="rect">
            <a:avLst/>
          </a:prstGeom>
          <a:noFill/>
        </p:spPr>
        <p:txBody>
          <a:bodyPr wrap="none" rtlCol="0">
            <a:spAutoFit/>
          </a:bodyPr>
          <a:lstStyle/>
          <a:p>
            <a:pPr algn="ctr"/>
            <a:r>
              <a:rPr kumimoji="1" lang="en-US" altLang="zh-CN" dirty="0"/>
              <a:t>Distributed training </a:t>
            </a:r>
            <a:endParaRPr kumimoji="1" lang="zh-CN" altLang="en-US" dirty="0"/>
          </a:p>
        </p:txBody>
      </p:sp>
      <p:sp>
        <p:nvSpPr>
          <p:cNvPr id="11" name="文本框 10">
            <a:extLst>
              <a:ext uri="{FF2B5EF4-FFF2-40B4-BE49-F238E27FC236}">
                <a16:creationId xmlns:a16="http://schemas.microsoft.com/office/drawing/2014/main" id="{13DB8325-CC77-5C97-B88E-19E3091A27C1}"/>
              </a:ext>
            </a:extLst>
          </p:cNvPr>
          <p:cNvSpPr txBox="1"/>
          <p:nvPr/>
        </p:nvSpPr>
        <p:spPr>
          <a:xfrm>
            <a:off x="818086" y="3796139"/>
            <a:ext cx="2018501" cy="369332"/>
          </a:xfrm>
          <a:prstGeom prst="rect">
            <a:avLst/>
          </a:prstGeom>
          <a:noFill/>
        </p:spPr>
        <p:txBody>
          <a:bodyPr wrap="none" rtlCol="0">
            <a:spAutoFit/>
          </a:bodyPr>
          <a:lstStyle/>
          <a:p>
            <a:pPr algn="ctr"/>
            <a:r>
              <a:rPr kumimoji="1" lang="en-US" altLang="zh-CN" dirty="0"/>
              <a:t>Batch processing </a:t>
            </a:r>
            <a:endParaRPr kumimoji="1" lang="zh-CN" altLang="en-US" dirty="0"/>
          </a:p>
        </p:txBody>
      </p:sp>
      <p:sp>
        <p:nvSpPr>
          <p:cNvPr id="12" name="文本框 11">
            <a:extLst>
              <a:ext uri="{FF2B5EF4-FFF2-40B4-BE49-F238E27FC236}">
                <a16:creationId xmlns:a16="http://schemas.microsoft.com/office/drawing/2014/main" id="{7C700B9E-80AD-4BC8-82D7-824FB6B2C411}"/>
              </a:ext>
            </a:extLst>
          </p:cNvPr>
          <p:cNvSpPr txBox="1"/>
          <p:nvPr/>
        </p:nvSpPr>
        <p:spPr>
          <a:xfrm>
            <a:off x="2714682" y="4162017"/>
            <a:ext cx="1193596" cy="369332"/>
          </a:xfrm>
          <a:prstGeom prst="rect">
            <a:avLst/>
          </a:prstGeom>
          <a:noFill/>
        </p:spPr>
        <p:txBody>
          <a:bodyPr wrap="none" rtlCol="0">
            <a:spAutoFit/>
          </a:bodyPr>
          <a:lstStyle/>
          <a:p>
            <a:pPr algn="ctr"/>
            <a:r>
              <a:rPr kumimoji="1" lang="en-US" altLang="zh-CN" dirty="0" err="1"/>
              <a:t>ChatAPP</a:t>
            </a:r>
            <a:r>
              <a:rPr kumimoji="1" lang="en-US" altLang="zh-CN" dirty="0"/>
              <a:t> </a:t>
            </a:r>
            <a:endParaRPr kumimoji="1" lang="zh-CN" altLang="en-US" dirty="0"/>
          </a:p>
        </p:txBody>
      </p:sp>
      <p:sp>
        <p:nvSpPr>
          <p:cNvPr id="13" name="文本框 12">
            <a:extLst>
              <a:ext uri="{FF2B5EF4-FFF2-40B4-BE49-F238E27FC236}">
                <a16:creationId xmlns:a16="http://schemas.microsoft.com/office/drawing/2014/main" id="{316C484F-970F-596D-7650-2AC4117D01B7}"/>
              </a:ext>
            </a:extLst>
          </p:cNvPr>
          <p:cNvSpPr txBox="1"/>
          <p:nvPr/>
        </p:nvSpPr>
        <p:spPr>
          <a:xfrm>
            <a:off x="2784330" y="4764283"/>
            <a:ext cx="1787670" cy="369332"/>
          </a:xfrm>
          <a:prstGeom prst="rect">
            <a:avLst/>
          </a:prstGeom>
          <a:noFill/>
        </p:spPr>
        <p:txBody>
          <a:bodyPr wrap="none" rtlCol="0">
            <a:spAutoFit/>
          </a:bodyPr>
          <a:lstStyle/>
          <a:p>
            <a:pPr algn="ctr"/>
            <a:r>
              <a:rPr kumimoji="1" lang="en-US" altLang="zh-CN" dirty="0"/>
              <a:t>Key-value store</a:t>
            </a:r>
            <a:endParaRPr kumimoji="1" lang="zh-CN" altLang="en-US" dirty="0"/>
          </a:p>
        </p:txBody>
      </p:sp>
      <p:sp>
        <p:nvSpPr>
          <p:cNvPr id="14" name="椭圆 13">
            <a:extLst>
              <a:ext uri="{FF2B5EF4-FFF2-40B4-BE49-F238E27FC236}">
                <a16:creationId xmlns:a16="http://schemas.microsoft.com/office/drawing/2014/main" id="{C32D86D5-540E-42B1-6109-BF69CF7F91C1}"/>
              </a:ext>
            </a:extLst>
          </p:cNvPr>
          <p:cNvSpPr/>
          <p:nvPr/>
        </p:nvSpPr>
        <p:spPr>
          <a:xfrm>
            <a:off x="457200" y="3577580"/>
            <a:ext cx="4402832" cy="1908554"/>
          </a:xfrm>
          <a:prstGeom prst="ellipse">
            <a:avLst/>
          </a:prstGeom>
          <a:noFill/>
          <a:ln w="63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9FB48D66-A633-EEEE-8729-BA27095071B8}"/>
              </a:ext>
            </a:extLst>
          </p:cNvPr>
          <p:cNvSpPr txBox="1"/>
          <p:nvPr/>
        </p:nvSpPr>
        <p:spPr>
          <a:xfrm>
            <a:off x="2096471" y="4802766"/>
            <a:ext cx="646332" cy="646331"/>
          </a:xfrm>
          <a:prstGeom prst="rect">
            <a:avLst/>
          </a:prstGeom>
          <a:noFill/>
        </p:spPr>
        <p:txBody>
          <a:bodyPr wrap="none" rtlCol="0">
            <a:spAutoFit/>
          </a:bodyPr>
          <a:lstStyle/>
          <a:p>
            <a:pPr algn="ctr"/>
            <a:r>
              <a:rPr kumimoji="1" lang="en-US" altLang="zh-CN" sz="3600" b="1" dirty="0"/>
              <a:t>…</a:t>
            </a:r>
            <a:endParaRPr kumimoji="1" lang="zh-CN" altLang="en-US" sz="3600" b="1" dirty="0"/>
          </a:p>
        </p:txBody>
      </p:sp>
      <p:sp>
        <p:nvSpPr>
          <p:cNvPr id="16" name="文本框 15">
            <a:extLst>
              <a:ext uri="{FF2B5EF4-FFF2-40B4-BE49-F238E27FC236}">
                <a16:creationId xmlns:a16="http://schemas.microsoft.com/office/drawing/2014/main" id="{42049EF5-E4AF-49BA-5468-E1D1AC680B5A}"/>
              </a:ext>
            </a:extLst>
          </p:cNvPr>
          <p:cNvSpPr txBox="1"/>
          <p:nvPr/>
        </p:nvSpPr>
        <p:spPr>
          <a:xfrm>
            <a:off x="3055921" y="3702073"/>
            <a:ext cx="1338828" cy="369332"/>
          </a:xfrm>
          <a:prstGeom prst="rect">
            <a:avLst/>
          </a:prstGeom>
          <a:noFill/>
        </p:spPr>
        <p:txBody>
          <a:bodyPr wrap="none" rtlCol="0">
            <a:spAutoFit/>
          </a:bodyPr>
          <a:lstStyle/>
          <a:p>
            <a:pPr algn="ctr"/>
            <a:r>
              <a:rPr kumimoji="1" lang="en-US" altLang="zh-CN" dirty="0"/>
              <a:t>Networking</a:t>
            </a:r>
            <a:endParaRPr kumimoji="1" lang="zh-CN" altLang="en-US" dirty="0"/>
          </a:p>
        </p:txBody>
      </p:sp>
      <p:sp>
        <p:nvSpPr>
          <p:cNvPr id="17" name="文本框 16">
            <a:extLst>
              <a:ext uri="{FF2B5EF4-FFF2-40B4-BE49-F238E27FC236}">
                <a16:creationId xmlns:a16="http://schemas.microsoft.com/office/drawing/2014/main" id="{700A5CE4-C3F5-B28F-851D-E0FDCE2C366A}"/>
              </a:ext>
            </a:extLst>
          </p:cNvPr>
          <p:cNvSpPr txBox="1"/>
          <p:nvPr/>
        </p:nvSpPr>
        <p:spPr>
          <a:xfrm>
            <a:off x="384343" y="4910731"/>
            <a:ext cx="1851789" cy="646331"/>
          </a:xfrm>
          <a:prstGeom prst="rect">
            <a:avLst/>
          </a:prstGeom>
          <a:noFill/>
        </p:spPr>
        <p:txBody>
          <a:bodyPr wrap="none" rtlCol="0">
            <a:spAutoFit/>
          </a:bodyPr>
          <a:lstStyle/>
          <a:p>
            <a:pPr algn="ctr"/>
            <a:r>
              <a:rPr kumimoji="1" lang="en-US" altLang="zh-CN" dirty="0"/>
              <a:t>Communication </a:t>
            </a:r>
          </a:p>
          <a:p>
            <a:pPr algn="ctr"/>
            <a:r>
              <a:rPr kumimoji="1" lang="en-US" altLang="zh-CN" dirty="0"/>
              <a:t>channel</a:t>
            </a:r>
            <a:endParaRPr kumimoji="1" lang="zh-CN" altLang="en-US" dirty="0"/>
          </a:p>
        </p:txBody>
      </p:sp>
    </p:spTree>
    <p:extLst>
      <p:ext uri="{BB962C8B-B14F-4D97-AF65-F5344CB8AC3E}">
        <p14:creationId xmlns:p14="http://schemas.microsoft.com/office/powerpoint/2010/main" val="10618134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701928-0898-D4DB-9DC8-4C5A6DE81E05}"/>
              </a:ext>
            </a:extLst>
          </p:cNvPr>
          <p:cNvSpPr>
            <a:spLocks noGrp="1"/>
          </p:cNvSpPr>
          <p:nvPr>
            <p:ph type="title"/>
          </p:nvPr>
        </p:nvSpPr>
        <p:spPr/>
        <p:txBody>
          <a:bodyPr/>
          <a:lstStyle/>
          <a:p>
            <a:r>
              <a:rPr kumimoji="1" lang="zh-CN" altLang="en-US" dirty="0"/>
              <a:t>系统～</a:t>
            </a:r>
            <a:r>
              <a:rPr kumimoji="1" lang="en-US" altLang="zh-CN" dirty="0"/>
              <a:t>=</a:t>
            </a:r>
            <a:r>
              <a:rPr kumimoji="1" lang="zh-CN" altLang="en-US" dirty="0"/>
              <a:t> </a:t>
            </a:r>
            <a:r>
              <a:rPr kumimoji="1" lang="en-US" altLang="zh-CN" dirty="0"/>
              <a:t>AI</a:t>
            </a:r>
            <a:r>
              <a:rPr kumimoji="1" lang="zh-CN" altLang="en-US" dirty="0"/>
              <a:t>时代的铲子</a:t>
            </a:r>
          </a:p>
        </p:txBody>
      </p:sp>
      <p:sp>
        <p:nvSpPr>
          <p:cNvPr id="3" name="内容占位符 2">
            <a:extLst>
              <a:ext uri="{FF2B5EF4-FFF2-40B4-BE49-F238E27FC236}">
                <a16:creationId xmlns:a16="http://schemas.microsoft.com/office/drawing/2014/main" id="{7F90C409-3FC5-A3F2-BDBC-1514DB0A8199}"/>
              </a:ext>
            </a:extLst>
          </p:cNvPr>
          <p:cNvSpPr>
            <a:spLocks noGrp="1"/>
          </p:cNvSpPr>
          <p:nvPr>
            <p:ph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0A455ECC-76AD-DEB8-8AE3-DD7C8B2D188E}"/>
              </a:ext>
            </a:extLst>
          </p:cNvPr>
          <p:cNvSpPr>
            <a:spLocks noGrp="1"/>
          </p:cNvSpPr>
          <p:nvPr>
            <p:ph type="sldNum" sz="quarter" idx="12"/>
          </p:nvPr>
        </p:nvSpPr>
        <p:spPr/>
        <p:txBody>
          <a:bodyPr/>
          <a:lstStyle/>
          <a:p>
            <a:fld id="{ADE361C3-C043-4A6E-BDCE-8DA1E7D90A3B}" type="slidenum">
              <a:rPr lang="zh-CN" altLang="en-US" smtClean="0"/>
              <a:t>118</a:t>
            </a:fld>
            <a:endParaRPr lang="zh-CN" altLang="en-US"/>
          </a:p>
        </p:txBody>
      </p:sp>
      <p:pic>
        <p:nvPicPr>
          <p:cNvPr id="5" name="图片 4">
            <a:extLst>
              <a:ext uri="{FF2B5EF4-FFF2-40B4-BE49-F238E27FC236}">
                <a16:creationId xmlns:a16="http://schemas.microsoft.com/office/drawing/2014/main" id="{79DCE5B2-2567-9548-9042-913E0F8F7E07}"/>
              </a:ext>
            </a:extLst>
          </p:cNvPr>
          <p:cNvPicPr>
            <a:picLocks noChangeAspect="1"/>
          </p:cNvPicPr>
          <p:nvPr/>
        </p:nvPicPr>
        <p:blipFill>
          <a:blip r:embed="rId3"/>
          <a:stretch>
            <a:fillRect/>
          </a:stretch>
        </p:blipFill>
        <p:spPr>
          <a:xfrm>
            <a:off x="3862264" y="557297"/>
            <a:ext cx="4824536" cy="4739665"/>
          </a:xfrm>
          <a:prstGeom prst="rect">
            <a:avLst/>
          </a:prstGeom>
        </p:spPr>
      </p:pic>
      <p:pic>
        <p:nvPicPr>
          <p:cNvPr id="1026" name="Picture 2" descr="已生成图片">
            <a:extLst>
              <a:ext uri="{FF2B5EF4-FFF2-40B4-BE49-F238E27FC236}">
                <a16:creationId xmlns:a16="http://schemas.microsoft.com/office/drawing/2014/main" id="{A74A15DD-D21F-313D-2560-B347DE6CB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086" y="1701319"/>
            <a:ext cx="3638178" cy="2425452"/>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BEC69645-76D4-EC45-9583-170E0A059921}"/>
              </a:ext>
            </a:extLst>
          </p:cNvPr>
          <p:cNvSpPr txBox="1"/>
          <p:nvPr/>
        </p:nvSpPr>
        <p:spPr>
          <a:xfrm>
            <a:off x="0" y="5369665"/>
            <a:ext cx="1702710" cy="323165"/>
          </a:xfrm>
          <a:prstGeom prst="rect">
            <a:avLst/>
          </a:prstGeom>
          <a:noFill/>
        </p:spPr>
        <p:txBody>
          <a:bodyPr wrap="none" rtlCol="0">
            <a:spAutoFit/>
          </a:bodyPr>
          <a:lstStyle/>
          <a:p>
            <a:r>
              <a:rPr kumimoji="1" lang="en-US" altLang="zh-CN" sz="1500" dirty="0"/>
              <a:t>Credits: ChatGPT</a:t>
            </a:r>
            <a:endParaRPr kumimoji="1" lang="zh-CN" altLang="en-US" sz="1500" dirty="0"/>
          </a:p>
        </p:txBody>
      </p:sp>
      <p:grpSp>
        <p:nvGrpSpPr>
          <p:cNvPr id="7" name="组合 6">
            <a:extLst>
              <a:ext uri="{FF2B5EF4-FFF2-40B4-BE49-F238E27FC236}">
                <a16:creationId xmlns:a16="http://schemas.microsoft.com/office/drawing/2014/main" id="{136387CD-71D6-17E1-8D3F-6D5FE7F282E8}"/>
              </a:ext>
            </a:extLst>
          </p:cNvPr>
          <p:cNvGrpSpPr/>
          <p:nvPr/>
        </p:nvGrpSpPr>
        <p:grpSpPr>
          <a:xfrm>
            <a:off x="2355024" y="4585692"/>
            <a:ext cx="4576827" cy="531276"/>
            <a:chOff x="2355024" y="4653043"/>
            <a:chExt cx="4576827" cy="531276"/>
          </a:xfrm>
        </p:grpSpPr>
        <p:sp>
          <p:nvSpPr>
            <p:cNvPr id="8" name="矩形 7">
              <a:extLst>
                <a:ext uri="{FF2B5EF4-FFF2-40B4-BE49-F238E27FC236}">
                  <a16:creationId xmlns:a16="http://schemas.microsoft.com/office/drawing/2014/main" id="{A0C9E7EA-48D0-F9DC-AB1A-6BB7BF9C0D88}"/>
                </a:ext>
              </a:extLst>
            </p:cNvPr>
            <p:cNvSpPr/>
            <p:nvPr/>
          </p:nvSpPr>
          <p:spPr>
            <a:xfrm>
              <a:off x="2355024" y="4653043"/>
              <a:ext cx="4576827" cy="531276"/>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A61366E1-E834-DD71-02DC-283EDC3EC526}"/>
                </a:ext>
              </a:extLst>
            </p:cNvPr>
            <p:cNvSpPr/>
            <p:nvPr/>
          </p:nvSpPr>
          <p:spPr>
            <a:xfrm>
              <a:off x="2881576" y="4662884"/>
              <a:ext cx="3523722" cy="461665"/>
            </a:xfrm>
            <a:prstGeom prst="rect">
              <a:avLst/>
            </a:prstGeom>
          </p:spPr>
          <p:txBody>
            <a:bodyPr wrap="none">
              <a:spAutoFit/>
            </a:bodyPr>
            <a:lstStyle/>
            <a:p>
              <a:r>
                <a:rPr kumimoji="1" lang="en-US" altLang="zh-CN" sz="2400" dirty="0">
                  <a:cs typeface="Consolas" panose="020B0609020204030204" pitchFamily="49" charset="0"/>
                </a:rPr>
                <a:t>Happy building systems!</a:t>
              </a:r>
              <a:endParaRPr lang="zh-CN" altLang="en-US" sz="2400" dirty="0">
                <a:cs typeface="Consolas" panose="020B0609020204030204" pitchFamily="49" charset="0"/>
              </a:endParaRPr>
            </a:p>
          </p:txBody>
        </p:sp>
      </p:grpSp>
    </p:spTree>
    <p:extLst>
      <p:ext uri="{BB962C8B-B14F-4D97-AF65-F5344CB8AC3E}">
        <p14:creationId xmlns:p14="http://schemas.microsoft.com/office/powerpoint/2010/main" val="1478451663"/>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47569</TotalTime>
  <Words>8140</Words>
  <Application>Microsoft Macintosh PowerPoint</Application>
  <PresentationFormat>全屏显示(16:10)</PresentationFormat>
  <Paragraphs>1344</Paragraphs>
  <Slides>118</Slides>
  <Notes>49</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118</vt:i4>
      </vt:variant>
    </vt:vector>
  </HeadingPairs>
  <TitlesOfParts>
    <vt:vector size="142" baseType="lpstr">
      <vt:lpstr>DengXian</vt:lpstr>
      <vt:lpstr>DengXian</vt:lpstr>
      <vt:lpstr>宋体</vt:lpstr>
      <vt:lpstr>Google Sans</vt:lpstr>
      <vt:lpstr>Lato Extended</vt:lpstr>
      <vt:lpstr>ＭＳ Ｐゴシック</vt:lpstr>
      <vt:lpstr>ＭＳ Ｐゴシック</vt:lpstr>
      <vt:lpstr>Söhne</vt:lpstr>
      <vt:lpstr>Times</vt:lpstr>
      <vt:lpstr>Arial</vt:lpstr>
      <vt:lpstr>Calibri</vt:lpstr>
      <vt:lpstr>Calibri Light</vt:lpstr>
      <vt:lpstr>Cambria Math</vt:lpstr>
      <vt:lpstr>Candara</vt:lpstr>
      <vt:lpstr>Consolas</vt:lpstr>
      <vt:lpstr>Courier New</vt:lpstr>
      <vt:lpstr>Eras Medium ITC</vt:lpstr>
      <vt:lpstr>Gill Sans Light</vt:lpstr>
      <vt:lpstr>Helvetica</vt:lpstr>
      <vt:lpstr>Lato</vt:lpstr>
      <vt:lpstr>Symbol</vt:lpstr>
      <vt:lpstr>Verdana</vt:lpstr>
      <vt:lpstr>Wingdings</vt:lpstr>
      <vt:lpstr>1_Office 主题​​</vt:lpstr>
      <vt:lpstr>Review</vt:lpstr>
      <vt:lpstr>Attention! </vt:lpstr>
      <vt:lpstr>What do we learn? </vt:lpstr>
      <vt:lpstr>What do we learn? Analyze the desired properties, and achieve them with general/specific techniques </vt:lpstr>
      <vt:lpstr>What do we learn? Analyze the desired properties, and achieve them with general/specific techniques </vt:lpstr>
      <vt:lpstr>Why do we design the Raft? </vt:lpstr>
      <vt:lpstr>Raft’s high-level approach: problem decomposition </vt:lpstr>
      <vt:lpstr>Raft server states </vt:lpstr>
      <vt:lpstr>Leader election</vt:lpstr>
      <vt:lpstr>Log replication </vt:lpstr>
      <vt:lpstr>Safety requirement of the commit entry </vt:lpstr>
      <vt:lpstr>What do we learn? Typical cases why these properties are challenging to hold, and ways to achieve them </vt:lpstr>
      <vt:lpstr>Review: The Link Layer</vt:lpstr>
      <vt:lpstr>Physical transmission: Signal Transmission on Analog Line</vt:lpstr>
      <vt:lpstr>VCO: Voltage Controlled Oscillator</vt:lpstr>
      <vt:lpstr>Manchester Code</vt:lpstr>
      <vt:lpstr>How to Share a Connection?</vt:lpstr>
      <vt:lpstr>Frame and Packet: Asynchronous Link</vt:lpstr>
      <vt:lpstr>Fault tolerance: Error Handling</vt:lpstr>
      <vt:lpstr>What do we learn? Analyze the desired properties, and achieve them with general/specific techniques </vt:lpstr>
      <vt:lpstr>Review: The Network Layer</vt:lpstr>
      <vt:lpstr>Managing the Forwarding Table: Routing</vt:lpstr>
      <vt:lpstr>IP Route Table</vt:lpstr>
      <vt:lpstr>Distributed Routing: 3 Steps in General </vt:lpstr>
      <vt:lpstr>Two Types of Routing Protocol</vt:lpstr>
      <vt:lpstr>3 Ways to Scale</vt:lpstr>
      <vt:lpstr>What do we learn? Analyze the desired properties, and achieve them with general/specific techniques </vt:lpstr>
      <vt:lpstr>The End-to-end Layer</vt:lpstr>
      <vt:lpstr>Famous Transport Protocols</vt:lpstr>
      <vt:lpstr>Assurance of End-to-end Protocol</vt:lpstr>
      <vt:lpstr>7. End-to-end Performance</vt:lpstr>
      <vt:lpstr>Overlapping Transmissions</vt:lpstr>
      <vt:lpstr>Sliding Window</vt:lpstr>
      <vt:lpstr>Network Congestion</vt:lpstr>
      <vt:lpstr>AIMD (Additive Increase, Multiplicative Decrease)</vt:lpstr>
      <vt:lpstr>Retrofitting TCP</vt:lpstr>
      <vt:lpstr>What do we learn? Analyze the desired properties, and achieve them with general/specific techniques </vt:lpstr>
      <vt:lpstr>DNS: Binding IP and Domain Name</vt:lpstr>
      <vt:lpstr>DNS Hierarchy (a partial view)</vt:lpstr>
      <vt:lpstr>Fault Tolerant</vt:lpstr>
      <vt:lpstr>Three enhancements </vt:lpstr>
      <vt:lpstr>What do we learn? Analyze the desired properties, and achieve them with general/specific techniques </vt:lpstr>
      <vt:lpstr>Attack: Code Reuse (instead of inject) Attack</vt:lpstr>
      <vt:lpstr>CFI: Control-Flow Integrity</vt:lpstr>
      <vt:lpstr>CFG Example</vt:lpstr>
      <vt:lpstr>What do we learn? Analyze the desired properties, and achieve them with general/specific techniques </vt:lpstr>
      <vt:lpstr>Data Lifetime</vt:lpstr>
      <vt:lpstr>Dynamic Taint Analysis</vt:lpstr>
      <vt:lpstr>Secure Channel</vt:lpstr>
      <vt:lpstr>RSA Algorithm</vt:lpstr>
      <vt:lpstr>PowerPoint 演示文稿</vt:lpstr>
      <vt:lpstr>PowerPoint 演示文稿</vt:lpstr>
      <vt:lpstr>RSA Algorithm</vt:lpstr>
      <vt:lpstr>What do we learn? Analyze the desired properties, and achieve them with general/specific techniques </vt:lpstr>
      <vt:lpstr>Review: Scalable web apps are everywhere: AI era</vt:lpstr>
      <vt:lpstr>Ways to improve the computation intensity </vt:lpstr>
      <vt:lpstr>Spectrum of computation device available </vt:lpstr>
      <vt:lpstr>Spectrum of computation device available</vt:lpstr>
      <vt:lpstr>The single-core machine: easy to program, hard to scale</vt:lpstr>
      <vt:lpstr>Approach #1 of multi-core: add more physical cores </vt:lpstr>
      <vt:lpstr>Problem: coherence under memory access hierarchy </vt:lpstr>
      <vt:lpstr>Approach #2 of multi-core: increase per-core density </vt:lpstr>
      <vt:lpstr>Add ALUs to increase compute capability </vt:lpstr>
      <vt:lpstr>Conditional execution under SIMD </vt:lpstr>
      <vt:lpstr>Summary: parallelism on a single device </vt:lpstr>
      <vt:lpstr>The era of domain-specific accelerators </vt:lpstr>
      <vt:lpstr>Ways to improve the computation intensity </vt:lpstr>
      <vt:lpstr>Memory hierarchy in modern GPUs </vt:lpstr>
      <vt:lpstr>Memory stalls (Communication stalls) </vt:lpstr>
      <vt:lpstr>Analysis method: the roofline model </vt:lpstr>
      <vt:lpstr>Question: what is the HBM load for basic attention? </vt:lpstr>
      <vt:lpstr>Analysis: change the loop order can improve the number of data required loaded! </vt:lpstr>
      <vt:lpstr>Tiling is an effective way to improve HBM loads </vt:lpstr>
      <vt:lpstr>Ways to improve the computation intensity </vt:lpstr>
      <vt:lpstr>What do we learn? Analyze the desired properties, and achieve them with general/specific techniques </vt:lpstr>
      <vt:lpstr>Question: is a single device sufficient? </vt:lpstr>
      <vt:lpstr>Question: is a single device sufficient? </vt:lpstr>
      <vt:lpstr>The case for distributed computing </vt:lpstr>
      <vt:lpstr>Use distributed computing frameworks for complex queries</vt:lpstr>
      <vt:lpstr>Building application with distributed computing: old days</vt:lpstr>
      <vt:lpstr>Challenges programmers facing </vt:lpstr>
      <vt:lpstr>Idea: we build a framework to hide the above tasks </vt:lpstr>
      <vt:lpstr>MapReduce Programming Interface</vt:lpstr>
      <vt:lpstr>MapReduce: The Complete Picture</vt:lpstr>
      <vt:lpstr>MapReduce: The Complete Picture</vt:lpstr>
      <vt:lpstr>MapReduce: The Complete Picture</vt:lpstr>
      <vt:lpstr>MapReduce: The Complete Picture</vt:lpstr>
      <vt:lpstr>Fault tolerance of MapReduce</vt:lpstr>
      <vt:lpstr>Fault tolerance of MapReduce</vt:lpstr>
      <vt:lpstr>Optimization for Locality</vt:lpstr>
      <vt:lpstr>Refinement: redundant execution</vt:lpstr>
      <vt:lpstr>Restrictiveness of MapReduce Programming Model</vt:lpstr>
      <vt:lpstr>The computation graph abstraction </vt:lpstr>
      <vt:lpstr>Scheduling in job manager</vt:lpstr>
      <vt:lpstr>Case study: Distributed training</vt:lpstr>
      <vt:lpstr>Pseudocode for Stochastic Gradient Descent </vt:lpstr>
      <vt:lpstr>Review: Parallelization Opportunities</vt:lpstr>
      <vt:lpstr>Synchronous Data Parallelism</vt:lpstr>
      <vt:lpstr>Design goal: high GPU utilization (MFU)</vt:lpstr>
      <vt:lpstr>Key operator: allreduce </vt:lpstr>
      <vt:lpstr>Allreduce: put it all together</vt:lpstr>
      <vt:lpstr>Drawback of data parallelism: replicated model </vt:lpstr>
      <vt:lpstr>Trend: Training Large Models</vt:lpstr>
      <vt:lpstr>Pipeline parallelism </vt:lpstr>
      <vt:lpstr>Pipeline parallelism</vt:lpstr>
      <vt:lpstr>Technique: micro-batching </vt:lpstr>
      <vt:lpstr>Pipeline parallelism &amp; the number of micro-batch </vt:lpstr>
      <vt:lpstr>Tensor parallelism</vt:lpstr>
      <vt:lpstr>Model Parallelism (use matrix multiplication as an example): Forward Pass</vt:lpstr>
      <vt:lpstr>The cost of model parallelism </vt:lpstr>
      <vt:lpstr>Analysis of the network cost of model parallelism </vt:lpstr>
      <vt:lpstr>Analysis of the network cost of model parallelism </vt:lpstr>
      <vt:lpstr>Analysis of the network cost of model parallelism </vt:lpstr>
      <vt:lpstr>Review: Communication heterogeneity</vt:lpstr>
      <vt:lpstr>Review: Communication heterogeneity</vt:lpstr>
      <vt:lpstr>Put it altogether: parallelize distributed training  </vt:lpstr>
      <vt:lpstr>What do we learn? </vt:lpstr>
      <vt:lpstr>系统～= AI时代的铲子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星达 魏</cp:lastModifiedBy>
  <cp:revision>3091</cp:revision>
  <cp:lastPrinted>2020-03-02T13:38:09Z</cp:lastPrinted>
  <dcterms:created xsi:type="dcterms:W3CDTF">2017-11-24T09:35:45Z</dcterms:created>
  <dcterms:modified xsi:type="dcterms:W3CDTF">2025-12-30T07:15:09Z</dcterms:modified>
</cp:coreProperties>
</file>