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1306" r:id="rId2"/>
    <p:sldId id="1416" r:id="rId3"/>
    <p:sldId id="1432" r:id="rId4"/>
    <p:sldId id="1433" r:id="rId5"/>
    <p:sldId id="1434" r:id="rId6"/>
    <p:sldId id="1435" r:id="rId7"/>
    <p:sldId id="1436" r:id="rId8"/>
    <p:sldId id="1437" r:id="rId9"/>
    <p:sldId id="1439" r:id="rId10"/>
    <p:sldId id="1440" r:id="rId11"/>
    <p:sldId id="1441" r:id="rId12"/>
    <p:sldId id="1476" r:id="rId13"/>
    <p:sldId id="1477" r:id="rId14"/>
    <p:sldId id="1442" r:id="rId15"/>
    <p:sldId id="1443" r:id="rId16"/>
    <p:sldId id="1444" r:id="rId17"/>
    <p:sldId id="1445" r:id="rId18"/>
    <p:sldId id="1446" r:id="rId19"/>
    <p:sldId id="1447" r:id="rId20"/>
    <p:sldId id="1531" r:id="rId21"/>
    <p:sldId id="1448" r:id="rId22"/>
    <p:sldId id="1449" r:id="rId23"/>
    <p:sldId id="1450" r:id="rId24"/>
    <p:sldId id="1452" r:id="rId25"/>
    <p:sldId id="1453" r:id="rId26"/>
    <p:sldId id="1454" r:id="rId27"/>
    <p:sldId id="1455" r:id="rId28"/>
    <p:sldId id="1457" r:id="rId29"/>
    <p:sldId id="1458" r:id="rId30"/>
    <p:sldId id="1459" r:id="rId31"/>
    <p:sldId id="1460" r:id="rId32"/>
    <p:sldId id="1461" r:id="rId33"/>
    <p:sldId id="1478" r:id="rId34"/>
    <p:sldId id="1462" r:id="rId35"/>
    <p:sldId id="1463" r:id="rId36"/>
    <p:sldId id="1465" r:id="rId37"/>
    <p:sldId id="1464" r:id="rId38"/>
    <p:sldId id="1466" r:id="rId39"/>
    <p:sldId id="1467" r:id="rId40"/>
    <p:sldId id="1468" r:id="rId41"/>
    <p:sldId id="1469" r:id="rId42"/>
    <p:sldId id="1470" r:id="rId43"/>
    <p:sldId id="1471" r:id="rId44"/>
    <p:sldId id="1473" r:id="rId45"/>
    <p:sldId id="1472" r:id="rId46"/>
    <p:sldId id="1474" r:id="rId47"/>
    <p:sldId id="1475" r:id="rId48"/>
    <p:sldId id="1479" r:id="rId49"/>
    <p:sldId id="1480" r:id="rId50"/>
    <p:sldId id="1481" r:id="rId51"/>
    <p:sldId id="1482" r:id="rId52"/>
    <p:sldId id="1484" r:id="rId53"/>
    <p:sldId id="1485" r:id="rId54"/>
    <p:sldId id="1486" r:id="rId55"/>
    <p:sldId id="1487" r:id="rId56"/>
    <p:sldId id="1488" r:id="rId57"/>
    <p:sldId id="1489" r:id="rId58"/>
    <p:sldId id="1490" r:id="rId59"/>
    <p:sldId id="1491" r:id="rId60"/>
    <p:sldId id="1492" r:id="rId61"/>
    <p:sldId id="1493" r:id="rId62"/>
    <p:sldId id="1494" r:id="rId63"/>
    <p:sldId id="1496" r:id="rId64"/>
    <p:sldId id="1497" r:id="rId65"/>
    <p:sldId id="1499" r:id="rId66"/>
    <p:sldId id="1500" r:id="rId67"/>
    <p:sldId id="1501" r:id="rId68"/>
    <p:sldId id="1502" r:id="rId69"/>
    <p:sldId id="1503" r:id="rId70"/>
    <p:sldId id="1504" r:id="rId71"/>
    <p:sldId id="1506" r:id="rId72"/>
    <p:sldId id="1507" r:id="rId73"/>
    <p:sldId id="1505" r:id="rId74"/>
    <p:sldId id="1508" r:id="rId75"/>
    <p:sldId id="1509" r:id="rId76"/>
    <p:sldId id="1510" r:id="rId77"/>
    <p:sldId id="1511" r:id="rId78"/>
    <p:sldId id="1512" r:id="rId79"/>
    <p:sldId id="1513" r:id="rId80"/>
    <p:sldId id="1514" r:id="rId81"/>
    <p:sldId id="1526" r:id="rId82"/>
    <p:sldId id="1515" r:id="rId83"/>
    <p:sldId id="1517" r:id="rId84"/>
    <p:sldId id="1516" r:id="rId85"/>
    <p:sldId id="1518" r:id="rId86"/>
    <p:sldId id="1519" r:id="rId87"/>
    <p:sldId id="1520" r:id="rId88"/>
    <p:sldId id="1521" r:id="rId89"/>
    <p:sldId id="1522" r:id="rId90"/>
    <p:sldId id="1523" r:id="rId91"/>
    <p:sldId id="1524" r:id="rId92"/>
    <p:sldId id="1525" r:id="rId93"/>
    <p:sldId id="1527" r:id="rId94"/>
    <p:sldId id="1528" r:id="rId95"/>
    <p:sldId id="1529" r:id="rId96"/>
    <p:sldId id="1530" r:id="rId97"/>
    <p:sldId id="1498" r:id="rId98"/>
    <p:sldId id="1358" r:id="rId99"/>
    <p:sldId id="1495" r:id="rId10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846"/>
    <a:srgbClr val="D24942"/>
    <a:srgbClr val="C8FDFF"/>
    <a:srgbClr val="DBFFAA"/>
    <a:srgbClr val="C8FFC9"/>
    <a:srgbClr val="FFB8B9"/>
    <a:srgbClr val="941100"/>
    <a:srgbClr val="212121"/>
    <a:srgbClr val="005493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638" autoAdjust="0"/>
    <p:restoredTop sz="95142" autoAdjust="0"/>
  </p:normalViewPr>
  <p:slideViewPr>
    <p:cSldViewPr>
      <p:cViewPr varScale="1">
        <p:scale>
          <a:sx n="130" d="100"/>
          <a:sy n="130" d="100"/>
        </p:scale>
        <p:origin x="200" y="224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sz="3200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07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266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241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576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926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502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840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457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208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514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694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344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Heiti SC Medium" pitchFamily="2" charset="-128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8" y="439060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5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2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4"/>
            <a:ext cx="7772400" cy="1225021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4000" dirty="0"/>
              <a:t>Language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Virtual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Machines</a:t>
            </a:r>
            <a:endParaRPr kumimoji="1" lang="zh-CN" altLang="en-US" sz="4000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682" y="3575045"/>
            <a:ext cx="7772400" cy="108012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Mingyu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Wu</a:t>
            </a:r>
            <a:endParaRPr kumimoji="1"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27984" y="4655165"/>
            <a:ext cx="1794136" cy="64807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159D463-C756-444B-A2CF-CFE78FF9AF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3563889" y="4655165"/>
            <a:ext cx="648072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C8DA4-EF3D-B840-8823-3A03CACC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AE8BD4-CF62-FA40-8055-9D00398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3554430"/>
            <a:ext cx="7772400" cy="1250156"/>
          </a:xfrm>
        </p:spPr>
        <p:txBody>
          <a:bodyPr/>
          <a:lstStyle/>
          <a:p>
            <a:r>
              <a:rPr kumimoji="1" lang="en-US" altLang="zh-CN" dirty="0"/>
              <a:t>--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5D135-F033-2343-AF57-89B770BA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60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6CE986-73D8-AD4B-8E2B-D3898CE0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Workflow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Native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5F9336-ABBA-1A46-8FC8-5FF4AFA6F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0DAC36A2-08A5-5946-8D51-B66C4AF38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C4E680E-B74D-ED4E-AAE6-D465DEB8F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209428"/>
            <a:ext cx="6234167" cy="216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892426-6E82-374F-AFF7-E39113DF8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ISAs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6B44B1-7DC8-8D4F-9C41-B9FF4C7E6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C20E15-FD3D-9C47-A4F8-6A27E135E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009BB8-B833-2C47-B91C-217E24020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0" y="1993404"/>
            <a:ext cx="63373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6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27F8C1-7AD8-2B47-8C44-46F4BEE9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“One for Each”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97EAB1-45A8-6749-BB02-E99B8A092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04530C-F9D2-1A46-A4F9-29DF4FA6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483B8B-F44A-124A-8151-71D293CCB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50" y="1454019"/>
            <a:ext cx="6261100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02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F442EF-61A1-B648-A9C9-60E65A05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However…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BD6A12-8414-8141-9F87-243C5A4DB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deployment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complicated!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B9CBEA-CD1C-4C47-A67A-1F1C7E6B4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AAC1A1-3C94-264A-AECE-0E967484C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006600"/>
            <a:ext cx="67056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09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660221-AF8A-0A44-ABC9-9F417559A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7D0F98-D7A1-9146-8E58-9BBBCA8BE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Out-of-bound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Use-after-free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08A399-7901-9D44-A33C-9455EC9F9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4432E6-497B-2946-B69A-1E9B0C3639A8}"/>
              </a:ext>
            </a:extLst>
          </p:cNvPr>
          <p:cNvSpPr txBox="1"/>
          <p:nvPr/>
        </p:nvSpPr>
        <p:spPr>
          <a:xfrm>
            <a:off x="854204" y="2065412"/>
            <a:ext cx="39068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malloc(10);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kumimoji="1" lang="en-US" altLang="zh-CN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oops!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506E81F-F53F-044F-A39C-D43A392B7FD1}"/>
              </a:ext>
            </a:extLst>
          </p:cNvPr>
          <p:cNvSpPr txBox="1"/>
          <p:nvPr/>
        </p:nvSpPr>
        <p:spPr>
          <a:xfrm>
            <a:off x="854204" y="3865612"/>
            <a:ext cx="376898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free(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kumimoji="1" lang="en-US" altLang="zh-CN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oops!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87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0E362570-F0A8-1C4B-A180-16561246F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34" y="1129308"/>
            <a:ext cx="8784976" cy="2159101"/>
          </a:xfrm>
        </p:spPr>
        <p:txBody>
          <a:bodyPr>
            <a:noAutofit/>
          </a:bodyPr>
          <a:lstStyle/>
          <a:p>
            <a:r>
              <a:rPr lang="en-US" altLang="zh-CN" sz="5000" b="0" dirty="0">
                <a:latin typeface="Candara" panose="020E0502030303020204" pitchFamily="34" charset="0"/>
              </a:rPr>
              <a:t>“All problems in computer science can be solved by another level of indirection”</a:t>
            </a:r>
            <a:endParaRPr kumimoji="1" lang="zh-CN" altLang="en-US" sz="5000" dirty="0">
              <a:latin typeface="Candara" panose="020E0502030303020204" pitchFamily="34" charset="0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72F28441-4001-F846-9161-5DF3641E4D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3810" y="3839942"/>
            <a:ext cx="6400800" cy="1460500"/>
          </a:xfrm>
        </p:spPr>
        <p:txBody>
          <a:bodyPr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David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Wheeler</a:t>
            </a:r>
          </a:p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University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of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Cambridge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8BA476-7F0B-3A4D-8D11-F128CE2B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161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594210-E37E-7C40-9FB0-66F85D661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JVM: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"Indirection"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3E6FBE-A29F-9B4E-8DFA-030DBC597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29ACD1-2B1C-2445-A9B7-41274A96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A5D4817-1BCC-0E41-BC88-1F7AEDDE4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19813"/>
            <a:ext cx="71628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09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594210-E37E-7C40-9FB0-66F85D661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JVM: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"Indirection"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3E6FBE-A29F-9B4E-8DFA-030DBC597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29ACD1-2B1C-2445-A9B7-41274A96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A5D4817-1BCC-0E41-BC88-1F7AEDDE4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319813"/>
            <a:ext cx="7162800" cy="37084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736D28E-2B9B-AB42-A981-9B4D9DAB1172}"/>
              </a:ext>
            </a:extLst>
          </p:cNvPr>
          <p:cNvSpPr txBox="1"/>
          <p:nvPr/>
        </p:nvSpPr>
        <p:spPr>
          <a:xfrm>
            <a:off x="879834" y="5124664"/>
            <a:ext cx="128753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a.b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= c;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B59598-1152-EB4D-8B4A-BDE893D4FC0F}"/>
              </a:ext>
            </a:extLst>
          </p:cNvPr>
          <p:cNvSpPr txBox="1"/>
          <p:nvPr/>
        </p:nvSpPr>
        <p:spPr>
          <a:xfrm>
            <a:off x="2771800" y="5125985"/>
            <a:ext cx="1287532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astore_0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91CA078-2838-7140-BFFD-3A8866428769}"/>
              </a:ext>
            </a:extLst>
          </p:cNvPr>
          <p:cNvSpPr txBox="1"/>
          <p:nvPr/>
        </p:nvSpPr>
        <p:spPr>
          <a:xfrm>
            <a:off x="5552876" y="5118825"/>
            <a:ext cx="2936845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, 0xc(%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199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E96087-3EDC-D245-B5FC-F70638FF8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Security Enhancement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E14332-4BBB-2944-93D5-2D55F5224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88C3A522-337C-0849-A0C4-EC5283A6F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Out-of-bound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  </a:t>
            </a:r>
            <a:r>
              <a:rPr kumimoji="1" lang="en-US" altLang="zh-CN" dirty="0">
                <a:sym typeface="Wingdings" pitchFamily="2" charset="2"/>
              </a:rPr>
              <a:t>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runtime check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Use-after-free </a:t>
            </a:r>
            <a:r>
              <a:rPr kumimoji="1" lang="en-US" altLang="zh-CN" dirty="0">
                <a:sym typeface="Wingdings" pitchFamily="2" charset="2"/>
              </a:rPr>
              <a:t> </a:t>
            </a:r>
            <a:r>
              <a:rPr kumimoji="1" lang="en-US" altLang="zh-CN" dirty="0">
                <a:solidFill>
                  <a:srgbClr val="C00000"/>
                </a:solidFill>
                <a:sym typeface="Wingdings" pitchFamily="2" charset="2"/>
              </a:rPr>
              <a:t>no free at all!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99E192E-5822-F64B-A6BA-29E40E3E9000}"/>
              </a:ext>
            </a:extLst>
          </p:cNvPr>
          <p:cNvSpPr txBox="1"/>
          <p:nvPr/>
        </p:nvSpPr>
        <p:spPr>
          <a:xfrm>
            <a:off x="854204" y="2065412"/>
            <a:ext cx="652614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malloc(10);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kumimoji="1" lang="en-US" altLang="zh-CN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ArrayOutOfBoundException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E10EC93-33C1-4041-8566-61921F43FF82}"/>
              </a:ext>
            </a:extLst>
          </p:cNvPr>
          <p:cNvSpPr txBox="1"/>
          <p:nvPr/>
        </p:nvSpPr>
        <p:spPr>
          <a:xfrm>
            <a:off x="854204" y="3865612"/>
            <a:ext cx="459613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free(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kumimoji="1" lang="en-US" altLang="zh-CN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No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problem!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3C6A512E-0885-234F-91CC-4F0769677F5E}"/>
              </a:ext>
            </a:extLst>
          </p:cNvPr>
          <p:cNvCxnSpPr>
            <a:cxnSpLocks/>
          </p:cNvCxnSpPr>
          <p:nvPr/>
        </p:nvCxnSpPr>
        <p:spPr>
          <a:xfrm>
            <a:off x="854204" y="4009628"/>
            <a:ext cx="148554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6ABEB8C-90D9-B04A-8C88-45DE51E2646D}"/>
              </a:ext>
            </a:extLst>
          </p:cNvPr>
          <p:cNvCxnSpPr>
            <a:cxnSpLocks/>
          </p:cNvCxnSpPr>
          <p:nvPr/>
        </p:nvCxnSpPr>
        <p:spPr>
          <a:xfrm>
            <a:off x="854204" y="4081636"/>
            <a:ext cx="148554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445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49B3E6-D88A-1340-836A-D31DC5D4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JVM: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E22A77-000C-2B47-A056-5C280763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</a:p>
          <a:p>
            <a:pPr lvl="1"/>
            <a:r>
              <a:rPr kumimoji="1" lang="en-US" altLang="zh-CN" sz="2000" dirty="0"/>
              <a:t>Interpreter</a:t>
            </a:r>
          </a:p>
          <a:p>
            <a:pPr lvl="1"/>
            <a:r>
              <a:rPr kumimoji="1" lang="en-US" altLang="zh-CN" sz="2000" dirty="0"/>
              <a:t>JIT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compiler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</a:p>
          <a:p>
            <a:pPr lvl="1"/>
            <a:r>
              <a:rPr kumimoji="1" lang="en-US" altLang="zh-CN" sz="2000" dirty="0"/>
              <a:t>Heap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layout</a:t>
            </a:r>
          </a:p>
          <a:p>
            <a:pPr lvl="1"/>
            <a:r>
              <a:rPr kumimoji="1" lang="en-US" altLang="zh-CN" sz="2000" dirty="0"/>
              <a:t>Basic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algorithms</a:t>
            </a:r>
          </a:p>
          <a:p>
            <a:pPr lvl="1"/>
            <a:r>
              <a:rPr kumimoji="1" lang="en-US" altLang="zh-CN" sz="2000" dirty="0"/>
              <a:t>Modern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garbage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collectors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4B703E-FCDB-234C-A315-FBF8E4CB2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244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C8DA4-EF3D-B840-8823-3A03CACCB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/>
          <a:lstStyle/>
          <a:p>
            <a:r>
              <a:rPr kumimoji="1" lang="en-US" altLang="zh-CN" dirty="0"/>
              <a:t>Execution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AE8BD4-CF62-FA40-8055-9D00398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3554430"/>
            <a:ext cx="7772400" cy="1250156"/>
          </a:xfrm>
        </p:spPr>
        <p:txBody>
          <a:bodyPr/>
          <a:lstStyle/>
          <a:p>
            <a:r>
              <a:rPr kumimoji="1" lang="en-US" altLang="zh-CN" dirty="0"/>
              <a:t>-- Interpreter &amp; compiler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5D135-F033-2343-AF57-89B770BA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125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58B3-8A0F-F84C-B396-910CA0E2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Mode: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Interpretation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11B31-7BB0-904C-9F4A-D13E556F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JVM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interpreter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those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stack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2DCECD-7939-AE4B-8F73-B76437D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EE734BC-3737-5649-ACFF-141899110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382227"/>
            <a:ext cx="4960590" cy="293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66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58B3-8A0F-F84C-B396-910CA0E2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Stack-based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Interpretation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11B31-7BB0-904C-9F4A-D13E556F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 (bytecode)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2DCECD-7939-AE4B-8F73-B76437D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FBFA03D-FABD-EE4E-8D38-AD5E9769D1DA}"/>
              </a:ext>
            </a:extLst>
          </p:cNvPr>
          <p:cNvSpPr txBox="1"/>
          <p:nvPr/>
        </p:nvSpPr>
        <p:spPr>
          <a:xfrm>
            <a:off x="3563977" y="3659875"/>
            <a:ext cx="142539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7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iadd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5092D3-0EB1-9144-AE5A-13F00A21F9E6}"/>
              </a:ext>
            </a:extLst>
          </p:cNvPr>
          <p:cNvSpPr txBox="1"/>
          <p:nvPr/>
        </p:nvSpPr>
        <p:spPr>
          <a:xfrm>
            <a:off x="3357189" y="318844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Bytecode stream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8F3D602-F284-2142-AFC5-38E86CBF9DCD}"/>
              </a:ext>
            </a:extLst>
          </p:cNvPr>
          <p:cNvSpPr txBox="1"/>
          <p:nvPr/>
        </p:nvSpPr>
        <p:spPr>
          <a:xfrm>
            <a:off x="415924" y="3937620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42 + 7;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54B19AD-8688-B042-A4EC-9F6EEEBC5C0C}"/>
              </a:ext>
            </a:extLst>
          </p:cNvPr>
          <p:cNvSpPr txBox="1"/>
          <p:nvPr/>
        </p:nvSpPr>
        <p:spPr>
          <a:xfrm>
            <a:off x="641947" y="319425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source code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197CD89D-78CC-BF47-A931-894596B6957C}"/>
              </a:ext>
            </a:extLst>
          </p:cNvPr>
          <p:cNvCxnSpPr/>
          <p:nvPr/>
        </p:nvCxnSpPr>
        <p:spPr>
          <a:xfrm>
            <a:off x="2864196" y="4225652"/>
            <a:ext cx="4929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525EB453-571C-C14F-82B4-609DE90E5FA9}"/>
              </a:ext>
            </a:extLst>
          </p:cNvPr>
          <p:cNvSpPr/>
          <p:nvPr/>
        </p:nvSpPr>
        <p:spPr>
          <a:xfrm>
            <a:off x="6444208" y="3675936"/>
            <a:ext cx="111710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C224B0F-42D8-0943-BBCF-D64524419A20}"/>
              </a:ext>
            </a:extLst>
          </p:cNvPr>
          <p:cNvSpPr txBox="1"/>
          <p:nvPr/>
        </p:nvSpPr>
        <p:spPr>
          <a:xfrm>
            <a:off x="6418305" y="3188447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stack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7F3A3EC8-FC99-0B4F-B814-EA7E419CC591}"/>
              </a:ext>
            </a:extLst>
          </p:cNvPr>
          <p:cNvCxnSpPr/>
          <p:nvPr/>
        </p:nvCxnSpPr>
        <p:spPr>
          <a:xfrm flipH="1">
            <a:off x="7587215" y="4860204"/>
            <a:ext cx="29715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72F0E4C-2917-5B41-816A-5CC312794DBF}"/>
              </a:ext>
            </a:extLst>
          </p:cNvPr>
          <p:cNvSpPr txBox="1"/>
          <p:nvPr/>
        </p:nvSpPr>
        <p:spPr>
          <a:xfrm>
            <a:off x="7812360" y="4695305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Candara" panose="020E0502030303020204" pitchFamily="34" charset="0"/>
              </a:rPr>
              <a:t>top</a:t>
            </a:r>
            <a:endParaRPr kumimoji="1" lang="zh-CN" altLang="en-US" sz="14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366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58B3-8A0F-F84C-B396-910CA0E2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Stack-based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Interpretation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11B31-7BB0-904C-9F4A-D13E556F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 (bytecode)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2DCECD-7939-AE4B-8F73-B76437D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9C1F3AA-6AA3-2946-B980-D0E4C147D719}"/>
              </a:ext>
            </a:extLst>
          </p:cNvPr>
          <p:cNvCxnSpPr>
            <a:cxnSpLocks/>
          </p:cNvCxnSpPr>
          <p:nvPr/>
        </p:nvCxnSpPr>
        <p:spPr>
          <a:xfrm flipH="1">
            <a:off x="5004048" y="3793604"/>
            <a:ext cx="288031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DF54A070-ECBB-E343-9C6D-9046D1A7F53E}"/>
              </a:ext>
            </a:extLst>
          </p:cNvPr>
          <p:cNvSpPr/>
          <p:nvPr/>
        </p:nvSpPr>
        <p:spPr>
          <a:xfrm>
            <a:off x="6444208" y="3675936"/>
            <a:ext cx="111710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74B7A8-7701-9B44-913B-BA28203301CD}"/>
              </a:ext>
            </a:extLst>
          </p:cNvPr>
          <p:cNvSpPr txBox="1"/>
          <p:nvPr/>
        </p:nvSpPr>
        <p:spPr>
          <a:xfrm>
            <a:off x="6418305" y="3188447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stack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6430A573-8546-1246-87BE-18023F2E2082}"/>
              </a:ext>
            </a:extLst>
          </p:cNvPr>
          <p:cNvCxnSpPr/>
          <p:nvPr/>
        </p:nvCxnSpPr>
        <p:spPr>
          <a:xfrm flipH="1">
            <a:off x="7618851" y="5154082"/>
            <a:ext cx="29715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49E50DD-C539-E249-AEA2-D9786006D747}"/>
              </a:ext>
            </a:extLst>
          </p:cNvPr>
          <p:cNvSpPr txBox="1"/>
          <p:nvPr/>
        </p:nvSpPr>
        <p:spPr>
          <a:xfrm>
            <a:off x="7843996" y="4989183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Candara" panose="020E0502030303020204" pitchFamily="34" charset="0"/>
              </a:rPr>
              <a:t>top</a:t>
            </a:r>
            <a:endParaRPr kumimoji="1" lang="zh-CN" altLang="en-US" sz="1400" b="1" dirty="0">
              <a:latin typeface="Candara" panose="020E0502030303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FF436B-E698-F94A-B35F-94D1B3C6DCB7}"/>
              </a:ext>
            </a:extLst>
          </p:cNvPr>
          <p:cNvSpPr/>
          <p:nvPr/>
        </p:nvSpPr>
        <p:spPr>
          <a:xfrm>
            <a:off x="6444208" y="4876265"/>
            <a:ext cx="1117104" cy="29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Candara" panose="020E0502030303020204" pitchFamily="34" charset="0"/>
              </a:rPr>
              <a:t>42</a:t>
            </a:r>
            <a:endParaRPr kumimoji="1" lang="zh-CN" alt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61C3101-DF91-3C4E-8C64-6BCADD084D13}"/>
              </a:ext>
            </a:extLst>
          </p:cNvPr>
          <p:cNvSpPr txBox="1"/>
          <p:nvPr/>
        </p:nvSpPr>
        <p:spPr>
          <a:xfrm>
            <a:off x="3563977" y="3659875"/>
            <a:ext cx="142539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7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iadd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F257CDA-ACE1-634B-A5A0-82472E8A6B2D}"/>
              </a:ext>
            </a:extLst>
          </p:cNvPr>
          <p:cNvSpPr txBox="1"/>
          <p:nvPr/>
        </p:nvSpPr>
        <p:spPr>
          <a:xfrm>
            <a:off x="3357189" y="318844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Bytecode stream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1631185-629F-C648-9869-8D99B70B3647}"/>
              </a:ext>
            </a:extLst>
          </p:cNvPr>
          <p:cNvSpPr txBox="1"/>
          <p:nvPr/>
        </p:nvSpPr>
        <p:spPr>
          <a:xfrm>
            <a:off x="415924" y="3937620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42 + 7;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8DD02D-7D38-F84A-B64B-01ACEF33032F}"/>
              </a:ext>
            </a:extLst>
          </p:cNvPr>
          <p:cNvSpPr txBox="1"/>
          <p:nvPr/>
        </p:nvSpPr>
        <p:spPr>
          <a:xfrm>
            <a:off x="641947" y="319425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source code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48B8D14-F693-C543-9378-1BF72C106478}"/>
              </a:ext>
            </a:extLst>
          </p:cNvPr>
          <p:cNvCxnSpPr/>
          <p:nvPr/>
        </p:nvCxnSpPr>
        <p:spPr>
          <a:xfrm>
            <a:off x="2864196" y="4225652"/>
            <a:ext cx="4929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213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58B3-8A0F-F84C-B396-910CA0E2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Stack-based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Interpretation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11B31-7BB0-904C-9F4A-D13E556F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 (bytecode)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2DCECD-7939-AE4B-8F73-B76437D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9C1F3AA-6AA3-2946-B980-D0E4C147D719}"/>
              </a:ext>
            </a:extLst>
          </p:cNvPr>
          <p:cNvCxnSpPr>
            <a:cxnSpLocks/>
          </p:cNvCxnSpPr>
          <p:nvPr/>
        </p:nvCxnSpPr>
        <p:spPr>
          <a:xfrm flipH="1">
            <a:off x="5030892" y="4081636"/>
            <a:ext cx="288031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DF54A070-ECBB-E343-9C6D-9046D1A7F53E}"/>
              </a:ext>
            </a:extLst>
          </p:cNvPr>
          <p:cNvSpPr/>
          <p:nvPr/>
        </p:nvSpPr>
        <p:spPr>
          <a:xfrm>
            <a:off x="6444208" y="3675936"/>
            <a:ext cx="111710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74B7A8-7701-9B44-913B-BA28203301CD}"/>
              </a:ext>
            </a:extLst>
          </p:cNvPr>
          <p:cNvSpPr txBox="1"/>
          <p:nvPr/>
        </p:nvSpPr>
        <p:spPr>
          <a:xfrm>
            <a:off x="6418305" y="3188447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stack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6430A573-8546-1246-87BE-18023F2E2082}"/>
              </a:ext>
            </a:extLst>
          </p:cNvPr>
          <p:cNvCxnSpPr/>
          <p:nvPr/>
        </p:nvCxnSpPr>
        <p:spPr>
          <a:xfrm flipH="1">
            <a:off x="7587215" y="5458353"/>
            <a:ext cx="29715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49E50DD-C539-E249-AEA2-D9786006D747}"/>
              </a:ext>
            </a:extLst>
          </p:cNvPr>
          <p:cNvSpPr txBox="1"/>
          <p:nvPr/>
        </p:nvSpPr>
        <p:spPr>
          <a:xfrm>
            <a:off x="7812360" y="5293454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Candara" panose="020E0502030303020204" pitchFamily="34" charset="0"/>
              </a:rPr>
              <a:t>top</a:t>
            </a:r>
            <a:endParaRPr kumimoji="1" lang="zh-CN" altLang="en-US" sz="1400" b="1" dirty="0">
              <a:latin typeface="Candara" panose="020E0502030303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FF436B-E698-F94A-B35F-94D1B3C6DCB7}"/>
              </a:ext>
            </a:extLst>
          </p:cNvPr>
          <p:cNvSpPr/>
          <p:nvPr/>
        </p:nvSpPr>
        <p:spPr>
          <a:xfrm>
            <a:off x="6444208" y="4876265"/>
            <a:ext cx="1117104" cy="29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Candara" panose="020E0502030303020204" pitchFamily="34" charset="0"/>
              </a:rPr>
              <a:t>42</a:t>
            </a:r>
            <a:endParaRPr kumimoji="1" lang="zh-CN" alt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61C3101-DF91-3C4E-8C64-6BCADD084D13}"/>
              </a:ext>
            </a:extLst>
          </p:cNvPr>
          <p:cNvSpPr txBox="1"/>
          <p:nvPr/>
        </p:nvSpPr>
        <p:spPr>
          <a:xfrm>
            <a:off x="3563977" y="3659875"/>
            <a:ext cx="142539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7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iadd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F257CDA-ACE1-634B-A5A0-82472E8A6B2D}"/>
              </a:ext>
            </a:extLst>
          </p:cNvPr>
          <p:cNvSpPr txBox="1"/>
          <p:nvPr/>
        </p:nvSpPr>
        <p:spPr>
          <a:xfrm>
            <a:off x="3357189" y="318844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Bytecode stream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1631185-629F-C648-9869-8D99B70B3647}"/>
              </a:ext>
            </a:extLst>
          </p:cNvPr>
          <p:cNvSpPr txBox="1"/>
          <p:nvPr/>
        </p:nvSpPr>
        <p:spPr>
          <a:xfrm>
            <a:off x="415924" y="3937620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42 + 7;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8DD02D-7D38-F84A-B64B-01ACEF33032F}"/>
              </a:ext>
            </a:extLst>
          </p:cNvPr>
          <p:cNvSpPr txBox="1"/>
          <p:nvPr/>
        </p:nvSpPr>
        <p:spPr>
          <a:xfrm>
            <a:off x="641947" y="319425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source code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48B8D14-F693-C543-9378-1BF72C106478}"/>
              </a:ext>
            </a:extLst>
          </p:cNvPr>
          <p:cNvCxnSpPr/>
          <p:nvPr/>
        </p:nvCxnSpPr>
        <p:spPr>
          <a:xfrm>
            <a:off x="2864196" y="4225652"/>
            <a:ext cx="4929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3C8A587E-E414-DA4F-8D39-D14A0F28ACF3}"/>
              </a:ext>
            </a:extLst>
          </p:cNvPr>
          <p:cNvSpPr/>
          <p:nvPr/>
        </p:nvSpPr>
        <p:spPr>
          <a:xfrm>
            <a:off x="6442952" y="5175015"/>
            <a:ext cx="1117104" cy="29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Candara" panose="020E0502030303020204" pitchFamily="34" charset="0"/>
              </a:rPr>
              <a:t>7</a:t>
            </a:r>
            <a:endParaRPr kumimoji="1" lang="zh-CN" alt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364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58B3-8A0F-F84C-B396-910CA0E2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Stack-based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Interpretation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11B31-7BB0-904C-9F4A-D13E556F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 (bytecode)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2DCECD-7939-AE4B-8F73-B76437D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9C1F3AA-6AA3-2946-B980-D0E4C147D719}"/>
              </a:ext>
            </a:extLst>
          </p:cNvPr>
          <p:cNvCxnSpPr>
            <a:cxnSpLocks/>
          </p:cNvCxnSpPr>
          <p:nvPr/>
        </p:nvCxnSpPr>
        <p:spPr>
          <a:xfrm flipH="1">
            <a:off x="5030892" y="4369668"/>
            <a:ext cx="288031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DF54A070-ECBB-E343-9C6D-9046D1A7F53E}"/>
              </a:ext>
            </a:extLst>
          </p:cNvPr>
          <p:cNvSpPr/>
          <p:nvPr/>
        </p:nvSpPr>
        <p:spPr>
          <a:xfrm>
            <a:off x="6444208" y="3675936"/>
            <a:ext cx="111710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74B7A8-7701-9B44-913B-BA28203301CD}"/>
              </a:ext>
            </a:extLst>
          </p:cNvPr>
          <p:cNvSpPr txBox="1"/>
          <p:nvPr/>
        </p:nvSpPr>
        <p:spPr>
          <a:xfrm>
            <a:off x="6418305" y="3188447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stack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6430A573-8546-1246-87BE-18023F2E2082}"/>
              </a:ext>
            </a:extLst>
          </p:cNvPr>
          <p:cNvCxnSpPr/>
          <p:nvPr/>
        </p:nvCxnSpPr>
        <p:spPr>
          <a:xfrm flipH="1">
            <a:off x="7587215" y="4788010"/>
            <a:ext cx="29715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49E50DD-C539-E249-AEA2-D9786006D747}"/>
              </a:ext>
            </a:extLst>
          </p:cNvPr>
          <p:cNvSpPr txBox="1"/>
          <p:nvPr/>
        </p:nvSpPr>
        <p:spPr>
          <a:xfrm>
            <a:off x="7812360" y="4623111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Candara" panose="020E0502030303020204" pitchFamily="34" charset="0"/>
              </a:rPr>
              <a:t>top</a:t>
            </a:r>
            <a:endParaRPr kumimoji="1" lang="zh-CN" altLang="en-US" sz="1400" b="1" dirty="0">
              <a:latin typeface="Candara" panose="020E0502030303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FF436B-E698-F94A-B35F-94D1B3C6DCB7}"/>
              </a:ext>
            </a:extLst>
          </p:cNvPr>
          <p:cNvSpPr/>
          <p:nvPr/>
        </p:nvSpPr>
        <p:spPr>
          <a:xfrm>
            <a:off x="6444208" y="4876265"/>
            <a:ext cx="1117104" cy="29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Candara" panose="020E0502030303020204" pitchFamily="34" charset="0"/>
              </a:rPr>
              <a:t>42</a:t>
            </a:r>
            <a:endParaRPr kumimoji="1" lang="zh-CN" alt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61C3101-DF91-3C4E-8C64-6BCADD084D13}"/>
              </a:ext>
            </a:extLst>
          </p:cNvPr>
          <p:cNvSpPr txBox="1"/>
          <p:nvPr/>
        </p:nvSpPr>
        <p:spPr>
          <a:xfrm>
            <a:off x="3563977" y="3659875"/>
            <a:ext cx="142539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7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iadd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F257CDA-ACE1-634B-A5A0-82472E8A6B2D}"/>
              </a:ext>
            </a:extLst>
          </p:cNvPr>
          <p:cNvSpPr txBox="1"/>
          <p:nvPr/>
        </p:nvSpPr>
        <p:spPr>
          <a:xfrm>
            <a:off x="3357189" y="318844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Bytecode stream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1631185-629F-C648-9869-8D99B70B3647}"/>
              </a:ext>
            </a:extLst>
          </p:cNvPr>
          <p:cNvSpPr txBox="1"/>
          <p:nvPr/>
        </p:nvSpPr>
        <p:spPr>
          <a:xfrm>
            <a:off x="415924" y="3937620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42 + 7;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8DD02D-7D38-F84A-B64B-01ACEF33032F}"/>
              </a:ext>
            </a:extLst>
          </p:cNvPr>
          <p:cNvSpPr txBox="1"/>
          <p:nvPr/>
        </p:nvSpPr>
        <p:spPr>
          <a:xfrm>
            <a:off x="641947" y="319425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source code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48B8D14-F693-C543-9378-1BF72C106478}"/>
              </a:ext>
            </a:extLst>
          </p:cNvPr>
          <p:cNvCxnSpPr/>
          <p:nvPr/>
        </p:nvCxnSpPr>
        <p:spPr>
          <a:xfrm>
            <a:off x="2864196" y="4225652"/>
            <a:ext cx="4929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3C8A587E-E414-DA4F-8D39-D14A0F28ACF3}"/>
              </a:ext>
            </a:extLst>
          </p:cNvPr>
          <p:cNvSpPr/>
          <p:nvPr/>
        </p:nvSpPr>
        <p:spPr>
          <a:xfrm>
            <a:off x="6442952" y="5175015"/>
            <a:ext cx="1117104" cy="29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Candara" panose="020E0502030303020204" pitchFamily="34" charset="0"/>
              </a:rPr>
              <a:t>7</a:t>
            </a:r>
            <a:endParaRPr kumimoji="1" lang="zh-CN" alt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0754BAB4-4F4C-6743-A094-79D900BE9DE0}"/>
              </a:ext>
            </a:extLst>
          </p:cNvPr>
          <p:cNvSpPr/>
          <p:nvPr/>
        </p:nvSpPr>
        <p:spPr>
          <a:xfrm>
            <a:off x="7638752" y="4876265"/>
            <a:ext cx="155448" cy="59750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EA0DDD0-05CF-774D-BA88-B3003CB04D60}"/>
              </a:ext>
            </a:extLst>
          </p:cNvPr>
          <p:cNvSpPr txBox="1"/>
          <p:nvPr/>
        </p:nvSpPr>
        <p:spPr>
          <a:xfrm>
            <a:off x="7739138" y="5014570"/>
            <a:ext cx="873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solidFill>
                  <a:srgbClr val="BD3846"/>
                </a:solidFill>
                <a:latin typeface="Candara" panose="020E0502030303020204" pitchFamily="34" charset="0"/>
              </a:rPr>
              <a:t>add</a:t>
            </a:r>
            <a:r>
              <a:rPr kumimoji="1" lang="zh-CN" altLang="en-US" sz="1400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1400" b="1" dirty="0">
                <a:solidFill>
                  <a:srgbClr val="BD3846"/>
                </a:solidFill>
                <a:latin typeface="Candara" panose="020E0502030303020204" pitchFamily="34" charset="0"/>
              </a:rPr>
              <a:t>-&gt;</a:t>
            </a:r>
            <a:r>
              <a:rPr kumimoji="1" lang="zh-CN" altLang="en-US" sz="1400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1400" b="1" dirty="0">
                <a:solidFill>
                  <a:srgbClr val="BD3846"/>
                </a:solidFill>
                <a:latin typeface="Candara" panose="020E0502030303020204" pitchFamily="34" charset="0"/>
              </a:rPr>
              <a:t>49</a:t>
            </a:r>
            <a:endParaRPr kumimoji="1" lang="zh-CN" altLang="en-US" sz="1400" b="1" dirty="0">
              <a:solidFill>
                <a:srgbClr val="BD384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57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58B3-8A0F-F84C-B396-910CA0E2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Stack-based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Interpretation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11B31-7BB0-904C-9F4A-D13E556F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 (bytecode)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2DCECD-7939-AE4B-8F73-B76437D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9C1F3AA-6AA3-2946-B980-D0E4C147D719}"/>
              </a:ext>
            </a:extLst>
          </p:cNvPr>
          <p:cNvCxnSpPr>
            <a:cxnSpLocks/>
          </p:cNvCxnSpPr>
          <p:nvPr/>
        </p:nvCxnSpPr>
        <p:spPr>
          <a:xfrm flipH="1">
            <a:off x="5030892" y="4369668"/>
            <a:ext cx="288031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DF54A070-ECBB-E343-9C6D-9046D1A7F53E}"/>
              </a:ext>
            </a:extLst>
          </p:cNvPr>
          <p:cNvSpPr/>
          <p:nvPr/>
        </p:nvSpPr>
        <p:spPr>
          <a:xfrm>
            <a:off x="6444208" y="3675936"/>
            <a:ext cx="111710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74B7A8-7701-9B44-913B-BA28203301CD}"/>
              </a:ext>
            </a:extLst>
          </p:cNvPr>
          <p:cNvSpPr txBox="1"/>
          <p:nvPr/>
        </p:nvSpPr>
        <p:spPr>
          <a:xfrm>
            <a:off x="6418305" y="3188447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stack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6430A573-8546-1246-87BE-18023F2E2082}"/>
              </a:ext>
            </a:extLst>
          </p:cNvPr>
          <p:cNvCxnSpPr/>
          <p:nvPr/>
        </p:nvCxnSpPr>
        <p:spPr>
          <a:xfrm flipH="1">
            <a:off x="7587215" y="5154082"/>
            <a:ext cx="29715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49E50DD-C539-E249-AEA2-D9786006D747}"/>
              </a:ext>
            </a:extLst>
          </p:cNvPr>
          <p:cNvSpPr txBox="1"/>
          <p:nvPr/>
        </p:nvSpPr>
        <p:spPr>
          <a:xfrm>
            <a:off x="7812360" y="4989183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Candara" panose="020E0502030303020204" pitchFamily="34" charset="0"/>
              </a:rPr>
              <a:t>top</a:t>
            </a:r>
            <a:endParaRPr kumimoji="1" lang="zh-CN" altLang="en-US" sz="1400" b="1" dirty="0">
              <a:latin typeface="Candara" panose="020E0502030303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FF436B-E698-F94A-B35F-94D1B3C6DCB7}"/>
              </a:ext>
            </a:extLst>
          </p:cNvPr>
          <p:cNvSpPr/>
          <p:nvPr/>
        </p:nvSpPr>
        <p:spPr>
          <a:xfrm>
            <a:off x="6444208" y="4876265"/>
            <a:ext cx="1117104" cy="29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Candara" panose="020E0502030303020204" pitchFamily="34" charset="0"/>
              </a:rPr>
              <a:t>49</a:t>
            </a:r>
            <a:endParaRPr kumimoji="1" lang="zh-CN" alt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61C3101-DF91-3C4E-8C64-6BCADD084D13}"/>
              </a:ext>
            </a:extLst>
          </p:cNvPr>
          <p:cNvSpPr txBox="1"/>
          <p:nvPr/>
        </p:nvSpPr>
        <p:spPr>
          <a:xfrm>
            <a:off x="3563977" y="3659875"/>
            <a:ext cx="142539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7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iadd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F257CDA-ACE1-634B-A5A0-82472E8A6B2D}"/>
              </a:ext>
            </a:extLst>
          </p:cNvPr>
          <p:cNvSpPr txBox="1"/>
          <p:nvPr/>
        </p:nvSpPr>
        <p:spPr>
          <a:xfrm>
            <a:off x="3357189" y="318844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Bytecode stream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1631185-629F-C648-9869-8D99B70B3647}"/>
              </a:ext>
            </a:extLst>
          </p:cNvPr>
          <p:cNvSpPr txBox="1"/>
          <p:nvPr/>
        </p:nvSpPr>
        <p:spPr>
          <a:xfrm>
            <a:off x="415924" y="3937620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42 + 7;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8DD02D-7D38-F84A-B64B-01ACEF33032F}"/>
              </a:ext>
            </a:extLst>
          </p:cNvPr>
          <p:cNvSpPr txBox="1"/>
          <p:nvPr/>
        </p:nvSpPr>
        <p:spPr>
          <a:xfrm>
            <a:off x="641947" y="319425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source code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48B8D14-F693-C543-9378-1BF72C106478}"/>
              </a:ext>
            </a:extLst>
          </p:cNvPr>
          <p:cNvCxnSpPr/>
          <p:nvPr/>
        </p:nvCxnSpPr>
        <p:spPr>
          <a:xfrm>
            <a:off x="2864196" y="4225652"/>
            <a:ext cx="4929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199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158B3-8A0F-F84C-B396-910CA0E2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Stack-based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Interpretation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511B31-7BB0-904C-9F4A-D13E556F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 (bytecode)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stack</a:t>
            </a:r>
          </a:p>
          <a:p>
            <a:r>
              <a:rPr kumimoji="1" lang="en-US" altLang="zh-CN" sz="2200" dirty="0"/>
              <a:t>Other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languages (like Python) have similar design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2DCECD-7939-AE4B-8F73-B76437D5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9C1F3AA-6AA3-2946-B980-D0E4C147D719}"/>
              </a:ext>
            </a:extLst>
          </p:cNvPr>
          <p:cNvCxnSpPr>
            <a:cxnSpLocks/>
          </p:cNvCxnSpPr>
          <p:nvPr/>
        </p:nvCxnSpPr>
        <p:spPr>
          <a:xfrm flipH="1">
            <a:off x="5030892" y="4369668"/>
            <a:ext cx="288031" cy="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DF54A070-ECBB-E343-9C6D-9046D1A7F53E}"/>
              </a:ext>
            </a:extLst>
          </p:cNvPr>
          <p:cNvSpPr/>
          <p:nvPr/>
        </p:nvSpPr>
        <p:spPr>
          <a:xfrm>
            <a:off x="6444208" y="3675936"/>
            <a:ext cx="111710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B74B7A8-7701-9B44-913B-BA28203301CD}"/>
              </a:ext>
            </a:extLst>
          </p:cNvPr>
          <p:cNvSpPr txBox="1"/>
          <p:nvPr/>
        </p:nvSpPr>
        <p:spPr>
          <a:xfrm>
            <a:off x="6418305" y="3188447"/>
            <a:ext cx="1168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stack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6430A573-8546-1246-87BE-18023F2E2082}"/>
              </a:ext>
            </a:extLst>
          </p:cNvPr>
          <p:cNvCxnSpPr/>
          <p:nvPr/>
        </p:nvCxnSpPr>
        <p:spPr>
          <a:xfrm flipH="1">
            <a:off x="7587215" y="5154082"/>
            <a:ext cx="29715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49E50DD-C539-E249-AEA2-D9786006D747}"/>
              </a:ext>
            </a:extLst>
          </p:cNvPr>
          <p:cNvSpPr txBox="1"/>
          <p:nvPr/>
        </p:nvSpPr>
        <p:spPr>
          <a:xfrm>
            <a:off x="7812360" y="4989183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b="1" dirty="0">
                <a:latin typeface="Candara" panose="020E0502030303020204" pitchFamily="34" charset="0"/>
              </a:rPr>
              <a:t>top</a:t>
            </a:r>
            <a:endParaRPr kumimoji="1" lang="zh-CN" altLang="en-US" sz="1400" b="1" dirty="0">
              <a:latin typeface="Candara" panose="020E050203030302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7FF436B-E698-F94A-B35F-94D1B3C6DCB7}"/>
              </a:ext>
            </a:extLst>
          </p:cNvPr>
          <p:cNvSpPr/>
          <p:nvPr/>
        </p:nvSpPr>
        <p:spPr>
          <a:xfrm>
            <a:off x="6444208" y="4876265"/>
            <a:ext cx="1117104" cy="2987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Candara" panose="020E0502030303020204" pitchFamily="34" charset="0"/>
              </a:rPr>
              <a:t>49</a:t>
            </a:r>
            <a:endParaRPr kumimoji="1" lang="zh-CN" altLang="en-US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61C3101-DF91-3C4E-8C64-6BCADD084D13}"/>
              </a:ext>
            </a:extLst>
          </p:cNvPr>
          <p:cNvSpPr txBox="1"/>
          <p:nvPr/>
        </p:nvSpPr>
        <p:spPr>
          <a:xfrm>
            <a:off x="3563977" y="3659875"/>
            <a:ext cx="142539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7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iadd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F257CDA-ACE1-634B-A5A0-82472E8A6B2D}"/>
              </a:ext>
            </a:extLst>
          </p:cNvPr>
          <p:cNvSpPr txBox="1"/>
          <p:nvPr/>
        </p:nvSpPr>
        <p:spPr>
          <a:xfrm>
            <a:off x="3357189" y="3188447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Bytecode stream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1631185-629F-C648-9869-8D99B70B3647}"/>
              </a:ext>
            </a:extLst>
          </p:cNvPr>
          <p:cNvSpPr txBox="1"/>
          <p:nvPr/>
        </p:nvSpPr>
        <p:spPr>
          <a:xfrm>
            <a:off x="415924" y="3937620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z = 42 + 7;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8DD02D-7D38-F84A-B64B-01ACEF33032F}"/>
              </a:ext>
            </a:extLst>
          </p:cNvPr>
          <p:cNvSpPr txBox="1"/>
          <p:nvPr/>
        </p:nvSpPr>
        <p:spPr>
          <a:xfrm>
            <a:off x="641947" y="319425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latin typeface="Candara" panose="020E0502030303020204" pitchFamily="34" charset="0"/>
              </a:rPr>
              <a:t>Java source code</a:t>
            </a:r>
            <a:endParaRPr kumimoji="1" lang="zh-CN" altLang="en-US" b="1" i="1" dirty="0">
              <a:latin typeface="Candara" panose="020E0502030303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48B8D14-F693-C543-9378-1BF72C106478}"/>
              </a:ext>
            </a:extLst>
          </p:cNvPr>
          <p:cNvCxnSpPr/>
          <p:nvPr/>
        </p:nvCxnSpPr>
        <p:spPr>
          <a:xfrm>
            <a:off x="2864196" y="4225652"/>
            <a:ext cx="49299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23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3D94BD-6B15-8343-BAF7-83ADAAFE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F55497-0F8A-7C44-B574-3A05C837E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Too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many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memory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operations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(&gt;=1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per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bytecode)</a:t>
            </a:r>
          </a:p>
          <a:p>
            <a:pPr lvl="1"/>
            <a:r>
              <a:rPr kumimoji="1" lang="en-US" altLang="zh-CN" sz="2000" dirty="0"/>
              <a:t>Low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utilization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registers</a:t>
            </a:r>
          </a:p>
          <a:p>
            <a:r>
              <a:rPr kumimoji="1" lang="en-US" altLang="zh-CN" sz="2200" dirty="0"/>
              <a:t>Missing optimization opportunities</a:t>
            </a:r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B73E6A-9663-0745-94DE-6CB0FEBDD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B71DA4-5ED6-A248-A6D8-4FF31C38A0D5}"/>
              </a:ext>
            </a:extLst>
          </p:cNvPr>
          <p:cNvSpPr txBox="1"/>
          <p:nvPr/>
        </p:nvSpPr>
        <p:spPr>
          <a:xfrm>
            <a:off x="964387" y="3544289"/>
            <a:ext cx="1425390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42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bipush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7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iadd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  <a:endParaRPr kumimoji="1"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F3FBB2-D7AF-8A45-B664-512255C1A1C8}"/>
              </a:ext>
            </a:extLst>
          </p:cNvPr>
          <p:cNvSpPr txBox="1"/>
          <p:nvPr/>
        </p:nvSpPr>
        <p:spPr>
          <a:xfrm>
            <a:off x="3923928" y="2844491"/>
            <a:ext cx="2114681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$42, %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push $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994FF1-C30E-A343-833E-D496BA1AC7C2}"/>
              </a:ext>
            </a:extLst>
          </p:cNvPr>
          <p:cNvSpPr txBox="1"/>
          <p:nvPr/>
        </p:nvSpPr>
        <p:spPr>
          <a:xfrm>
            <a:off x="3923928" y="3631762"/>
            <a:ext cx="2114681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$7, %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push $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07DF413-E426-DB4F-81CE-724FFC80D6C1}"/>
              </a:ext>
            </a:extLst>
          </p:cNvPr>
          <p:cNvSpPr txBox="1"/>
          <p:nvPr/>
        </p:nvSpPr>
        <p:spPr>
          <a:xfrm>
            <a:off x="3923928" y="4419034"/>
            <a:ext cx="2114681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pop %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pop $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add $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, $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push $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4FA284AF-98CF-A14E-A91C-CBB861C3E206}"/>
              </a:ext>
            </a:extLst>
          </p:cNvPr>
          <p:cNvCxnSpPr>
            <a:cxnSpLocks/>
          </p:cNvCxnSpPr>
          <p:nvPr/>
        </p:nvCxnSpPr>
        <p:spPr>
          <a:xfrm flipV="1">
            <a:off x="2332539" y="3237886"/>
            <a:ext cx="1512168" cy="504056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D95963E8-EDCA-084D-B84F-F2D93C7E30FC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188523" y="3954928"/>
            <a:ext cx="1735405" cy="3038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E68D6E6-1D0C-D44C-AEA5-79A0D9B08E17}"/>
              </a:ext>
            </a:extLst>
          </p:cNvPr>
          <p:cNvCxnSpPr>
            <a:cxnSpLocks/>
          </p:cNvCxnSpPr>
          <p:nvPr/>
        </p:nvCxnSpPr>
        <p:spPr>
          <a:xfrm>
            <a:off x="1684467" y="4278093"/>
            <a:ext cx="2160240" cy="255937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3637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E08AE5-6D77-1044-9C06-5BB10FBC0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Solution: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JIT</a:t>
            </a:r>
            <a:r>
              <a:rPr kumimoji="1" lang="zh-CN" altLang="en-US" dirty="0"/>
              <a:t> </a:t>
            </a:r>
            <a:r>
              <a:rPr kumimoji="1" lang="en-US" altLang="zh-CN" dirty="0"/>
              <a:t>(Just-In-Time)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72945E-48C2-0D48-95C5-D21882ABA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executed</a:t>
            </a:r>
          </a:p>
          <a:p>
            <a:pPr lvl="1"/>
            <a:r>
              <a:rPr kumimoji="1" lang="en-US" altLang="zh-CN" sz="2000" dirty="0"/>
              <a:t>"Hot"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means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executed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times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1DA764-2544-0543-BC78-4910965E6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5E4A63F-E347-3746-A6A7-2A5CAF72F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2405360"/>
            <a:ext cx="64770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45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9F618-4701-8043-8C2C-A007C3C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3710D-F00E-374A-88EA-1FBCEA13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inlining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4C8DCB-8C03-8C4D-B059-AC0B7661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A0DB1F3-3A4C-3649-AC2A-06BFFDD2FCE4}"/>
              </a:ext>
            </a:extLst>
          </p:cNvPr>
          <p:cNvSpPr txBox="1"/>
          <p:nvPr/>
        </p:nvSpPr>
        <p:spPr>
          <a:xfrm>
            <a:off x="462756" y="2464832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D36347-9285-A347-A9C4-7A51128B627F}"/>
              </a:ext>
            </a:extLst>
          </p:cNvPr>
          <p:cNvSpPr txBox="1"/>
          <p:nvPr/>
        </p:nvSpPr>
        <p:spPr>
          <a:xfrm>
            <a:off x="1009348" y="1993404"/>
            <a:ext cx="1159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20FEBA1-6669-F942-AA6C-D88323AF21F3}"/>
              </a:ext>
            </a:extLst>
          </p:cNvPr>
          <p:cNvSpPr txBox="1"/>
          <p:nvPr/>
        </p:nvSpPr>
        <p:spPr>
          <a:xfrm>
            <a:off x="3374106" y="2464832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EBBB6A-B24A-D64B-B4DD-1DB08AD34EA9}"/>
              </a:ext>
            </a:extLst>
          </p:cNvPr>
          <p:cNvSpPr txBox="1"/>
          <p:nvPr/>
        </p:nvSpPr>
        <p:spPr>
          <a:xfrm>
            <a:off x="3920698" y="1993404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8367E3B-8C09-9B4E-BE32-EDC99751CCCA}"/>
              </a:ext>
            </a:extLst>
          </p:cNvPr>
          <p:cNvSpPr txBox="1"/>
          <p:nvPr/>
        </p:nvSpPr>
        <p:spPr>
          <a:xfrm>
            <a:off x="6234989" y="2464832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2C9981-44E0-F94B-B5AC-CF51F69B6BFA}"/>
              </a:ext>
            </a:extLst>
          </p:cNvPr>
          <p:cNvSpPr txBox="1"/>
          <p:nvPr/>
        </p:nvSpPr>
        <p:spPr>
          <a:xfrm>
            <a:off x="6781581" y="1993404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B183FA38-450F-ED46-9056-7D59370DFD7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15296" y="2608849"/>
            <a:ext cx="658810" cy="3176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5D888D92-17B4-324A-AD48-482781FB647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5626646" y="2608849"/>
            <a:ext cx="608343" cy="3176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767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9F618-4701-8043-8C2C-A007C3C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3710D-F00E-374A-88EA-1FBCEA13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inlining</a:t>
            </a:r>
            <a:endParaRPr kumimoji="1" lang="en-US" altLang="zh-CN" dirty="0"/>
          </a:p>
          <a:p>
            <a:r>
              <a:rPr kumimoji="1" lang="en-US" altLang="zh-CN" dirty="0"/>
              <a:t>Choice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4C8DCB-8C03-8C4D-B059-AC0B7661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B77777-8C6C-4E4C-B6BD-02D498D162C3}"/>
              </a:ext>
            </a:extLst>
          </p:cNvPr>
          <p:cNvSpPr txBox="1"/>
          <p:nvPr/>
        </p:nvSpPr>
        <p:spPr>
          <a:xfrm>
            <a:off x="462756" y="3492888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code…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F63E465-278A-454B-B6E5-FB3FE7ABFB97}"/>
              </a:ext>
            </a:extLst>
          </p:cNvPr>
          <p:cNvSpPr txBox="1"/>
          <p:nvPr/>
        </p:nvSpPr>
        <p:spPr>
          <a:xfrm>
            <a:off x="3374106" y="3492888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B1E9B49-243F-0849-AD0E-DAF44313733D}"/>
              </a:ext>
            </a:extLst>
          </p:cNvPr>
          <p:cNvSpPr txBox="1"/>
          <p:nvPr/>
        </p:nvSpPr>
        <p:spPr>
          <a:xfrm>
            <a:off x="6234989" y="3492888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1F121362-26B7-9248-B49B-5B9A09A363FF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2715296" y="3636908"/>
            <a:ext cx="658810" cy="31764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85838612-40DC-2E42-BCF8-74A63C035456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5626646" y="3636905"/>
            <a:ext cx="608343" cy="3176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B6575E56-90C2-0045-9069-8BA81A770375}"/>
              </a:ext>
            </a:extLst>
          </p:cNvPr>
          <p:cNvSpPr txBox="1"/>
          <p:nvPr/>
        </p:nvSpPr>
        <p:spPr>
          <a:xfrm>
            <a:off x="954878" y="2846557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(Compiled)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6496DA6-AC03-1242-AAE0-D6ECEA41BA0D}"/>
              </a:ext>
            </a:extLst>
          </p:cNvPr>
          <p:cNvSpPr txBox="1"/>
          <p:nvPr/>
        </p:nvSpPr>
        <p:spPr>
          <a:xfrm>
            <a:off x="3895422" y="3031223"/>
            <a:ext cx="1148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1C1BC29-2EB7-1B45-B2F5-55EE7E0C318C}"/>
              </a:ext>
            </a:extLst>
          </p:cNvPr>
          <p:cNvSpPr txBox="1"/>
          <p:nvPr/>
        </p:nvSpPr>
        <p:spPr>
          <a:xfrm>
            <a:off x="6756305" y="3031223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365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9F618-4701-8043-8C2C-A007C3C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3710D-F00E-374A-88EA-1FBCEA13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inlining</a:t>
            </a:r>
            <a:endParaRPr kumimoji="1" lang="en-US" altLang="zh-CN" dirty="0"/>
          </a:p>
          <a:p>
            <a:r>
              <a:rPr kumimoji="1" lang="en-US" altLang="zh-CN" dirty="0"/>
              <a:t>Choice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inline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4C8DCB-8C03-8C4D-B059-AC0B7661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B77777-8C6C-4E4C-B6BD-02D498D162C3}"/>
              </a:ext>
            </a:extLst>
          </p:cNvPr>
          <p:cNvSpPr txBox="1"/>
          <p:nvPr/>
        </p:nvSpPr>
        <p:spPr>
          <a:xfrm>
            <a:off x="2195736" y="3492888"/>
            <a:ext cx="2252540" cy="147732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A…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B1E9B49-243F-0849-AD0E-DAF44313733D}"/>
              </a:ext>
            </a:extLst>
          </p:cNvPr>
          <p:cNvSpPr txBox="1"/>
          <p:nvPr/>
        </p:nvSpPr>
        <p:spPr>
          <a:xfrm>
            <a:off x="5512373" y="3492888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1F121362-26B7-9248-B49B-5B9A09A363FF}"/>
              </a:ext>
            </a:extLst>
          </p:cNvPr>
          <p:cNvCxnSpPr>
            <a:cxnSpLocks/>
            <a:stCxn id="25" idx="3"/>
            <a:endCxn id="27" idx="1"/>
          </p:cNvCxnSpPr>
          <p:nvPr/>
        </p:nvCxnSpPr>
        <p:spPr>
          <a:xfrm flipV="1">
            <a:off x="4448276" y="3816054"/>
            <a:ext cx="1064097" cy="41549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B6575E56-90C2-0045-9069-8BA81A770375}"/>
              </a:ext>
            </a:extLst>
          </p:cNvPr>
          <p:cNvSpPr txBox="1"/>
          <p:nvPr/>
        </p:nvSpPr>
        <p:spPr>
          <a:xfrm>
            <a:off x="2687858" y="284655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A/B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(Compiled)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1C1BC29-2EB7-1B45-B2F5-55EE7E0C318C}"/>
              </a:ext>
            </a:extLst>
          </p:cNvPr>
          <p:cNvSpPr txBox="1"/>
          <p:nvPr/>
        </p:nvSpPr>
        <p:spPr>
          <a:xfrm>
            <a:off x="6033689" y="3031223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CA98834F-BEEB-6B48-9D3C-C037CCA60DA8}"/>
              </a:ext>
            </a:extLst>
          </p:cNvPr>
          <p:cNvSpPr/>
          <p:nvPr/>
        </p:nvSpPr>
        <p:spPr>
          <a:xfrm>
            <a:off x="1907704" y="3492888"/>
            <a:ext cx="216024" cy="1452844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468C25-735D-A341-B848-CAAF03DED292}"/>
              </a:ext>
            </a:extLst>
          </p:cNvPr>
          <p:cNvSpPr txBox="1"/>
          <p:nvPr/>
        </p:nvSpPr>
        <p:spPr>
          <a:xfrm>
            <a:off x="672539" y="402380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Candara" panose="020E0502030303020204" pitchFamily="34" charset="0"/>
              </a:rPr>
              <a:t>More code!</a:t>
            </a:r>
            <a:endParaRPr kumimoji="1" lang="zh-CN" altLang="en-US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448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9F618-4701-8043-8C2C-A007C3C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3710D-F00E-374A-88EA-1FBCEA13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inlining</a:t>
            </a:r>
            <a:endParaRPr kumimoji="1" lang="en-US" altLang="zh-CN" dirty="0"/>
          </a:p>
          <a:p>
            <a:r>
              <a:rPr kumimoji="1" lang="en-US" altLang="zh-CN" dirty="0"/>
              <a:t>Choice</a:t>
            </a:r>
            <a:r>
              <a:rPr kumimoji="1" lang="zh-CN" altLang="en-US" dirty="0"/>
              <a:t> </a:t>
            </a:r>
            <a:r>
              <a:rPr kumimoji="1" lang="en-US" altLang="zh-CN" dirty="0"/>
              <a:t>3:</a:t>
            </a:r>
            <a:r>
              <a:rPr kumimoji="1" lang="zh-CN" altLang="en-US" dirty="0"/>
              <a:t> </a:t>
            </a:r>
            <a:r>
              <a:rPr kumimoji="1" lang="en-US" altLang="zh-CN" dirty="0"/>
              <a:t>inline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4C8DCB-8C03-8C4D-B059-AC0B7661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B77777-8C6C-4E4C-B6BD-02D498D162C3}"/>
              </a:ext>
            </a:extLst>
          </p:cNvPr>
          <p:cNvSpPr txBox="1"/>
          <p:nvPr/>
        </p:nvSpPr>
        <p:spPr>
          <a:xfrm>
            <a:off x="3347864" y="3654201"/>
            <a:ext cx="2252540" cy="147732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A…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6575E56-90C2-0045-9069-8BA81A770375}"/>
              </a:ext>
            </a:extLst>
          </p:cNvPr>
          <p:cNvSpPr txBox="1"/>
          <p:nvPr/>
        </p:nvSpPr>
        <p:spPr>
          <a:xfrm>
            <a:off x="3707904" y="3007870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A/B/C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(Compiled)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4EE151E0-249E-FA4F-B292-3477C396E82F}"/>
              </a:ext>
            </a:extLst>
          </p:cNvPr>
          <p:cNvSpPr/>
          <p:nvPr/>
        </p:nvSpPr>
        <p:spPr>
          <a:xfrm>
            <a:off x="3059832" y="3678685"/>
            <a:ext cx="216024" cy="1426452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723A714-612A-814E-9EBF-5494BC4D62A4}"/>
              </a:ext>
            </a:extLst>
          </p:cNvPr>
          <p:cNvSpPr txBox="1"/>
          <p:nvPr/>
        </p:nvSpPr>
        <p:spPr>
          <a:xfrm>
            <a:off x="1203625" y="4207245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Candara" panose="020E0502030303020204" pitchFamily="34" charset="0"/>
              </a:rPr>
              <a:t>More more code!</a:t>
            </a:r>
            <a:endParaRPr kumimoji="1" lang="zh-CN" altLang="en-US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9F618-4701-8043-8C2C-A007C3C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3710D-F00E-374A-88EA-1FBCEA13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about polymorphism?</a:t>
            </a:r>
          </a:p>
          <a:p>
            <a:pPr lvl="1"/>
            <a:r>
              <a:rPr kumimoji="1" lang="en-US" altLang="zh-CN" sz="2000" dirty="0"/>
              <a:t>More choices!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4C8DCB-8C03-8C4D-B059-AC0B76617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A0DB1F3-3A4C-3649-AC2A-06BFFDD2FCE4}"/>
              </a:ext>
            </a:extLst>
          </p:cNvPr>
          <p:cNvSpPr txBox="1"/>
          <p:nvPr/>
        </p:nvSpPr>
        <p:spPr>
          <a:xfrm>
            <a:off x="462756" y="3083607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D36347-9285-A347-A9C4-7A51128B627F}"/>
              </a:ext>
            </a:extLst>
          </p:cNvPr>
          <p:cNvSpPr txBox="1"/>
          <p:nvPr/>
        </p:nvSpPr>
        <p:spPr>
          <a:xfrm>
            <a:off x="1009348" y="2612179"/>
            <a:ext cx="1159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20FEBA1-6669-F942-AA6C-D88323AF21F3}"/>
              </a:ext>
            </a:extLst>
          </p:cNvPr>
          <p:cNvSpPr txBox="1"/>
          <p:nvPr/>
        </p:nvSpPr>
        <p:spPr>
          <a:xfrm>
            <a:off x="3374106" y="3083607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EBBB6A-B24A-D64B-B4DD-1DB08AD34EA9}"/>
              </a:ext>
            </a:extLst>
          </p:cNvPr>
          <p:cNvSpPr txBox="1"/>
          <p:nvPr/>
        </p:nvSpPr>
        <p:spPr>
          <a:xfrm>
            <a:off x="3920698" y="2612179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B1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8367E3B-8C09-9B4E-BE32-EDC99751CCCA}"/>
              </a:ext>
            </a:extLst>
          </p:cNvPr>
          <p:cNvSpPr txBox="1"/>
          <p:nvPr/>
        </p:nvSpPr>
        <p:spPr>
          <a:xfrm>
            <a:off x="6234989" y="3083607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2C9981-44E0-F94B-B5AC-CF51F69B6BFA}"/>
              </a:ext>
            </a:extLst>
          </p:cNvPr>
          <p:cNvSpPr txBox="1"/>
          <p:nvPr/>
        </p:nvSpPr>
        <p:spPr>
          <a:xfrm>
            <a:off x="6781581" y="2612179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B183FA38-450F-ED46-9056-7D59370DFD7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715296" y="3227624"/>
            <a:ext cx="658810" cy="3176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5D888D92-17B4-324A-AD48-482781FB6475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5626646" y="3227624"/>
            <a:ext cx="608343" cy="3176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FA5CB5AE-BE0D-234C-97DC-0036E5332691}"/>
              </a:ext>
            </a:extLst>
          </p:cNvPr>
          <p:cNvSpPr txBox="1"/>
          <p:nvPr/>
        </p:nvSpPr>
        <p:spPr>
          <a:xfrm>
            <a:off x="3374106" y="4643472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DDB4439-DBF3-D34C-9121-D0A0B6A2B441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715296" y="3545272"/>
            <a:ext cx="633577" cy="113133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1946D17A-7D5C-AF4B-BFD7-BA24214E8776}"/>
              </a:ext>
            </a:extLst>
          </p:cNvPr>
          <p:cNvSpPr txBox="1"/>
          <p:nvPr/>
        </p:nvSpPr>
        <p:spPr>
          <a:xfrm>
            <a:off x="6225339" y="4664892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F89B1C91-739E-904F-905F-8B34B4463BDA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5626646" y="4719920"/>
            <a:ext cx="598693" cy="38521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DDA584DF-DCD8-1A4D-B53E-4C1A1D5488C8}"/>
              </a:ext>
            </a:extLst>
          </p:cNvPr>
          <p:cNvSpPr txBox="1"/>
          <p:nvPr/>
        </p:nvSpPr>
        <p:spPr>
          <a:xfrm>
            <a:off x="3886265" y="4266983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B2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0207F02-A1FC-4A4D-BFB5-CC089FCA599C}"/>
              </a:ext>
            </a:extLst>
          </p:cNvPr>
          <p:cNvSpPr txBox="1"/>
          <p:nvPr/>
        </p:nvSpPr>
        <p:spPr>
          <a:xfrm>
            <a:off x="6773044" y="4264902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 D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973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9F618-4701-8043-8C2C-A007C3C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3710D-F00E-374A-88EA-1FBCEA13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Choice 1: compile A only</a:t>
            </a:r>
          </a:p>
          <a:p>
            <a:pPr lvl="1"/>
            <a:r>
              <a:rPr kumimoji="1" lang="en-US" altLang="zh-CN" sz="2000" dirty="0"/>
              <a:t>Suitable for all cases where all methods are hot</a:t>
            </a:r>
          </a:p>
          <a:p>
            <a:pPr lvl="1"/>
            <a:endParaRPr kumimoji="1" lang="zh-CN" altLang="en-US" dirty="0"/>
          </a:p>
        </p:txBody>
      </p:sp>
      <p:sp>
        <p:nvSpPr>
          <p:cNvPr id="8" name="灯片编号占位符 3">
            <a:extLst>
              <a:ext uri="{FF2B5EF4-FFF2-40B4-BE49-F238E27FC236}">
                <a16:creationId xmlns:a16="http://schemas.microsoft.com/office/drawing/2014/main" id="{2BE38E5E-867C-6E4F-ABB6-6564F4F9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3929D5-758F-2049-824E-9B05B359994E}"/>
              </a:ext>
            </a:extLst>
          </p:cNvPr>
          <p:cNvSpPr txBox="1"/>
          <p:nvPr/>
        </p:nvSpPr>
        <p:spPr>
          <a:xfrm>
            <a:off x="3374106" y="3083607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D06A571-8D85-C446-B11C-6F4C24315189}"/>
              </a:ext>
            </a:extLst>
          </p:cNvPr>
          <p:cNvSpPr txBox="1"/>
          <p:nvPr/>
        </p:nvSpPr>
        <p:spPr>
          <a:xfrm>
            <a:off x="6234989" y="3083607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19351DA2-0FCB-5F42-9E76-4339DE9249EB}"/>
              </a:ext>
            </a:extLst>
          </p:cNvPr>
          <p:cNvCxnSpPr>
            <a:cxnSpLocks/>
          </p:cNvCxnSpPr>
          <p:nvPr/>
        </p:nvCxnSpPr>
        <p:spPr>
          <a:xfrm flipV="1">
            <a:off x="2715296" y="3227624"/>
            <a:ext cx="658810" cy="3176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66124CA-AD71-7A43-81FD-C93FEEC142D7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5626646" y="3227624"/>
            <a:ext cx="608343" cy="3176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26BF592C-92E7-4946-84ED-71E8D7338ED9}"/>
              </a:ext>
            </a:extLst>
          </p:cNvPr>
          <p:cNvSpPr txBox="1"/>
          <p:nvPr/>
        </p:nvSpPr>
        <p:spPr>
          <a:xfrm>
            <a:off x="3374106" y="4643472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invokevirtual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3E6B8B65-1D2E-E248-AC63-8C2A2B0DCAFA}"/>
              </a:ext>
            </a:extLst>
          </p:cNvPr>
          <p:cNvCxnSpPr>
            <a:cxnSpLocks/>
          </p:cNvCxnSpPr>
          <p:nvPr/>
        </p:nvCxnSpPr>
        <p:spPr>
          <a:xfrm>
            <a:off x="2715296" y="3545272"/>
            <a:ext cx="633577" cy="113133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4A24200E-3D34-0847-8791-371D0FDAA5D8}"/>
              </a:ext>
            </a:extLst>
          </p:cNvPr>
          <p:cNvSpPr txBox="1"/>
          <p:nvPr/>
        </p:nvSpPr>
        <p:spPr>
          <a:xfrm>
            <a:off x="6225339" y="4664892"/>
            <a:ext cx="2252540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DDBF06A-B7E5-6345-A7CF-FDB427CD7A04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5626646" y="4719920"/>
            <a:ext cx="598693" cy="38521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E4B1C855-ADB9-3241-AE6A-F7E6A8694F52}"/>
              </a:ext>
            </a:extLst>
          </p:cNvPr>
          <p:cNvSpPr txBox="1"/>
          <p:nvPr/>
        </p:nvSpPr>
        <p:spPr>
          <a:xfrm>
            <a:off x="3886265" y="4266983"/>
            <a:ext cx="1253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B2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1B72C82-5BA1-E741-A170-3583CB524ADF}"/>
              </a:ext>
            </a:extLst>
          </p:cNvPr>
          <p:cNvSpPr txBox="1"/>
          <p:nvPr/>
        </p:nvSpPr>
        <p:spPr>
          <a:xfrm>
            <a:off x="6773044" y="4264902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 D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A659496-D4D1-6642-B351-5A3D5A59E4AA}"/>
              </a:ext>
            </a:extLst>
          </p:cNvPr>
          <p:cNvSpPr txBox="1"/>
          <p:nvPr/>
        </p:nvSpPr>
        <p:spPr>
          <a:xfrm>
            <a:off x="462756" y="3086298"/>
            <a:ext cx="2252540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code…</a:t>
            </a:r>
          </a:p>
          <a:p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call_dispatch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code…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A65DAD4-89DA-DB43-832E-29B1461DCDC9}"/>
              </a:ext>
            </a:extLst>
          </p:cNvPr>
          <p:cNvSpPr txBox="1"/>
          <p:nvPr/>
        </p:nvSpPr>
        <p:spPr>
          <a:xfrm>
            <a:off x="954878" y="2439967"/>
            <a:ext cx="1268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(Compiled)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FD115C3-3CBB-3142-A7EC-A3A6A49B4B3E}"/>
              </a:ext>
            </a:extLst>
          </p:cNvPr>
          <p:cNvSpPr txBox="1"/>
          <p:nvPr/>
        </p:nvSpPr>
        <p:spPr>
          <a:xfrm>
            <a:off x="3920698" y="2612179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B1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AB54ACD-C67F-8F46-88DB-E57F9B85FE68}"/>
              </a:ext>
            </a:extLst>
          </p:cNvPr>
          <p:cNvSpPr txBox="1"/>
          <p:nvPr/>
        </p:nvSpPr>
        <p:spPr>
          <a:xfrm>
            <a:off x="6781581" y="2612179"/>
            <a:ext cx="1140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1526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9F618-4701-8043-8C2C-A007C3C8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C3710D-F00E-374A-88EA-1FBCEA134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Choice 2: compile only for one path</a:t>
            </a:r>
          </a:p>
          <a:p>
            <a:pPr lvl="1"/>
            <a:r>
              <a:rPr kumimoji="1" lang="en-US" altLang="zh-CN" sz="2000" dirty="0"/>
              <a:t>Suitable for cases where only one path is hot</a:t>
            </a:r>
          </a:p>
          <a:p>
            <a:pPr lvl="1"/>
            <a:endParaRPr kumimoji="1"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9E4156F-AF24-EC4A-B801-A0D8875F61A3}"/>
              </a:ext>
            </a:extLst>
          </p:cNvPr>
          <p:cNvSpPr txBox="1"/>
          <p:nvPr/>
        </p:nvSpPr>
        <p:spPr>
          <a:xfrm>
            <a:off x="451638" y="3429789"/>
            <a:ext cx="3474701" cy="203132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If not B1 call 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slowpath</a:t>
            </a:r>
            <a:endParaRPr kumimoji="1" lang="en-US" altLang="zh-CN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B1…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call C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B1…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native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kumimoji="1" lang="zh-CN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A…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AEC4A14-5F9A-8243-8D77-F8A64D369B47}"/>
              </a:ext>
            </a:extLst>
          </p:cNvPr>
          <p:cNvSpPr txBox="1"/>
          <p:nvPr/>
        </p:nvSpPr>
        <p:spPr>
          <a:xfrm>
            <a:off x="1262142" y="2681361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A/B1/C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(Compiled)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613F691-B239-314D-AEEF-AAF614A8498E}"/>
              </a:ext>
            </a:extLst>
          </p:cNvPr>
          <p:cNvSpPr txBox="1"/>
          <p:nvPr/>
        </p:nvSpPr>
        <p:spPr>
          <a:xfrm>
            <a:off x="6699310" y="4288370"/>
            <a:ext cx="1710203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698F3FC-9A18-7C48-8F87-44CD49D39831}"/>
              </a:ext>
            </a:extLst>
          </p:cNvPr>
          <p:cNvSpPr txBox="1"/>
          <p:nvPr/>
        </p:nvSpPr>
        <p:spPr>
          <a:xfrm>
            <a:off x="6973163" y="3937620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Method D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6310A2A-D9F2-9A47-A71B-CB89051A34F3}"/>
              </a:ext>
            </a:extLst>
          </p:cNvPr>
          <p:cNvSpPr txBox="1"/>
          <p:nvPr/>
        </p:nvSpPr>
        <p:spPr>
          <a:xfrm>
            <a:off x="4477479" y="4288370"/>
            <a:ext cx="1710203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call D</a:t>
            </a:r>
          </a:p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2105638-C1FC-7F48-9325-75AB1388AE4F}"/>
              </a:ext>
            </a:extLst>
          </p:cNvPr>
          <p:cNvSpPr txBox="1"/>
          <p:nvPr/>
        </p:nvSpPr>
        <p:spPr>
          <a:xfrm>
            <a:off x="4751332" y="3937620"/>
            <a:ext cx="116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Slow path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4B847332-4EBD-8A49-A098-A76C75B9D24C}"/>
              </a:ext>
            </a:extLst>
          </p:cNvPr>
          <p:cNvCxnSpPr>
            <a:cxnSpLocks/>
          </p:cNvCxnSpPr>
          <p:nvPr/>
        </p:nvCxnSpPr>
        <p:spPr>
          <a:xfrm>
            <a:off x="3709988" y="3937620"/>
            <a:ext cx="765889" cy="4648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FB982D5-59DE-1F46-A7A6-CB6BC2D76F64}"/>
              </a:ext>
            </a:extLst>
          </p:cNvPr>
          <p:cNvCxnSpPr>
            <a:cxnSpLocks/>
          </p:cNvCxnSpPr>
          <p:nvPr/>
        </p:nvCxnSpPr>
        <p:spPr>
          <a:xfrm flipV="1">
            <a:off x="5420191" y="4378249"/>
            <a:ext cx="1279119" cy="3717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7977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8DDC3-6FAD-1044-BF03-C5402BE00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4EC25E-07B8-5F41-97E6-0F55CCD6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real call graph can be very complex…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0AFC2E-B96B-B145-817A-B155CA47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806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8DDC3-6FAD-1044-BF03-C5402BE00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4EC25E-07B8-5F41-97E6-0F55CCD6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real call graph can be very complex…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0AFC2E-B96B-B145-817A-B155CA47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C8422F-8F37-3E4B-A141-9A4A4E7B8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687" y="0"/>
            <a:ext cx="667462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34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F8DDC3-6FAD-1044-BF03-C5402BE00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JIT:</a:t>
            </a:r>
            <a:r>
              <a:rPr kumimoji="1" lang="zh-CN" altLang="en-US" dirty="0"/>
              <a:t> </a:t>
            </a:r>
            <a:r>
              <a:rPr kumimoji="1" lang="en-US" altLang="zh-CN" dirty="0"/>
              <a:t>Aggressive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Conservative?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4EC25E-07B8-5F41-97E6-0F55CCD6F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Summary: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tradeoff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runtime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overhead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0AFC2E-B96B-B145-817A-B155CA47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左右箭头 4">
            <a:extLst>
              <a:ext uri="{FF2B5EF4-FFF2-40B4-BE49-F238E27FC236}">
                <a16:creationId xmlns:a16="http://schemas.microsoft.com/office/drawing/2014/main" id="{F043FB47-3EFD-F143-B423-0F981C968EF5}"/>
              </a:ext>
            </a:extLst>
          </p:cNvPr>
          <p:cNvSpPr/>
          <p:nvPr/>
        </p:nvSpPr>
        <p:spPr>
          <a:xfrm>
            <a:off x="1941091" y="4513684"/>
            <a:ext cx="4536504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700311-8098-7049-A245-5527AABFDAE7}"/>
              </a:ext>
            </a:extLst>
          </p:cNvPr>
          <p:cNvSpPr txBox="1"/>
          <p:nvPr/>
        </p:nvSpPr>
        <p:spPr>
          <a:xfrm>
            <a:off x="6504198" y="4552584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Aggressive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448F22-8D14-5540-8158-198DA39773B8}"/>
              </a:ext>
            </a:extLst>
          </p:cNvPr>
          <p:cNvSpPr txBox="1"/>
          <p:nvPr/>
        </p:nvSpPr>
        <p:spPr>
          <a:xfrm>
            <a:off x="493259" y="4564177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Conservative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CDC80F-35A4-8243-98CB-DB7A3372E574}"/>
              </a:ext>
            </a:extLst>
          </p:cNvPr>
          <p:cNvSpPr txBox="1"/>
          <p:nvPr/>
        </p:nvSpPr>
        <p:spPr>
          <a:xfrm>
            <a:off x="473674" y="2901039"/>
            <a:ext cx="3092513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Worse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code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Fewer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compilation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slow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paths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Less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memory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consumption</a:t>
            </a:r>
            <a:endParaRPr kumimoji="1" lang="zh-CN" altLang="en-US" dirty="0">
              <a:solidFill>
                <a:srgbClr val="BD3846"/>
              </a:solidFill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248C49A-DB34-EE4E-A9FF-53FB74B5DBB2}"/>
              </a:ext>
            </a:extLst>
          </p:cNvPr>
          <p:cNvSpPr txBox="1"/>
          <p:nvPr/>
        </p:nvSpPr>
        <p:spPr>
          <a:xfrm>
            <a:off x="5196890" y="2901038"/>
            <a:ext cx="3193503" cy="1200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Better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code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compilation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tasks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Less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slow</a:t>
            </a:r>
            <a:r>
              <a:rPr kumimoji="1" lang="zh-CN" altLang="en-US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BD3846"/>
                </a:solidFill>
                <a:latin typeface="Candara" panose="020E0502030303020204" pitchFamily="34" charset="0"/>
              </a:rPr>
              <a:t>paths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memory</a:t>
            </a:r>
            <a:r>
              <a:rPr kumimoji="1" lang="zh-CN" altLang="en-US" dirty="0">
                <a:solidFill>
                  <a:srgbClr val="0070C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0070C0"/>
                </a:solidFill>
                <a:latin typeface="Candara" panose="020E0502030303020204" pitchFamily="34" charset="0"/>
              </a:rPr>
              <a:t>consumption</a:t>
            </a:r>
            <a:endParaRPr kumimoji="1" lang="zh-CN" altLang="en-US" dirty="0">
              <a:solidFill>
                <a:srgbClr val="0070C0"/>
              </a:solidFill>
              <a:latin typeface="Candara" panose="020E0502030303020204" pitchFamily="34" charset="0"/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73D865C4-1F13-6F4F-BEC7-48A460CD4346}"/>
              </a:ext>
            </a:extLst>
          </p:cNvPr>
          <p:cNvCxnSpPr/>
          <p:nvPr/>
        </p:nvCxnSpPr>
        <p:spPr>
          <a:xfrm flipH="1" flipV="1">
            <a:off x="1619672" y="4019253"/>
            <a:ext cx="321419" cy="533331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AEFF5BBC-CEE3-654F-BEC0-16392CB70E2E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6330187" y="4101367"/>
            <a:ext cx="463455" cy="451218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825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DC8DA4-EF3D-B840-8823-3A03CACCB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/>
          <a:lstStyle/>
          <a:p>
            <a:r>
              <a:rPr kumimoji="1" lang="en-US" altLang="zh-CN" dirty="0"/>
              <a:t>Memory management</a:t>
            </a:r>
            <a:endParaRPr kumimoji="1"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AE8BD4-CF62-FA40-8055-9D00398FC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3554430"/>
            <a:ext cx="7772400" cy="1250156"/>
          </a:xfrm>
        </p:spPr>
        <p:txBody>
          <a:bodyPr/>
          <a:lstStyle/>
          <a:p>
            <a:r>
              <a:rPr kumimoji="1" lang="en-US" altLang="zh-CN" dirty="0"/>
              <a:t>-- aka garbage collection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B5D135-F033-2343-AF57-89B770BA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964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11A0FB-BE9E-1E4D-9958-466AB5ECB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123EAB-A12D-D54C-919B-E3F033EF7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Java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organized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Java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Heap</a:t>
            </a:r>
            <a:endParaRPr kumimoji="1" lang="zh-CN" altLang="en-US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3DA3BC-C64C-6F4C-BEC9-5C62E211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653B1BB-99E5-1646-BA27-94F0CD9E9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198296"/>
            <a:ext cx="6079032" cy="311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267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11A0FB-BE9E-1E4D-9958-466AB5ECB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"Free"-free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3DA3BC-C64C-6F4C-BEC9-5C62E211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D88A99A-29D8-1643-9488-1DBAEB9F2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i="1" dirty="0"/>
              <a:t>free()</a:t>
            </a:r>
            <a:r>
              <a:rPr lang="zh-CN" altLang="en-US" i="1" dirty="0"/>
              <a:t> 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required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Java</a:t>
            </a:r>
          </a:p>
          <a:p>
            <a:pPr lvl="1"/>
            <a:r>
              <a:rPr lang="en-US" altLang="zh-CN" sz="2000" dirty="0"/>
              <a:t>Only</a:t>
            </a:r>
            <a:r>
              <a:rPr lang="zh-CN" altLang="en-US" sz="2000" dirty="0"/>
              <a:t> </a:t>
            </a:r>
            <a:r>
              <a:rPr lang="en-US" altLang="zh-CN" sz="2000" dirty="0"/>
              <a:t>allocation</a:t>
            </a:r>
            <a:r>
              <a:rPr lang="zh-CN" altLang="en-US" sz="2000" dirty="0"/>
              <a:t> </a:t>
            </a:r>
            <a:r>
              <a:rPr lang="en-US" altLang="zh-CN" sz="2000" dirty="0"/>
              <a:t>(new)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required</a:t>
            </a:r>
          </a:p>
          <a:p>
            <a:pPr lvl="1"/>
            <a:endParaRPr lang="en-US" altLang="zh-CN" sz="2000" dirty="0"/>
          </a:p>
          <a:p>
            <a:r>
              <a:rPr lang="en-US" altLang="zh-CN" sz="2200" dirty="0"/>
              <a:t>JVM</a:t>
            </a:r>
            <a:r>
              <a:rPr lang="zh-CN" altLang="en-US" sz="2200" dirty="0"/>
              <a:t> </a:t>
            </a:r>
            <a:r>
              <a:rPr lang="en-US" altLang="zh-CN" sz="2200" dirty="0"/>
              <a:t>reclaims</a:t>
            </a:r>
            <a:r>
              <a:rPr lang="zh-CN" altLang="en-US" sz="2200" dirty="0"/>
              <a:t> </a:t>
            </a:r>
            <a:r>
              <a:rPr lang="en-US" altLang="zh-CN" sz="2200" dirty="0"/>
              <a:t>unused</a:t>
            </a:r>
            <a:r>
              <a:rPr lang="zh-CN" altLang="en-US" sz="2200" dirty="0"/>
              <a:t> </a:t>
            </a:r>
            <a:r>
              <a:rPr lang="en-US" altLang="zh-CN" sz="2200" dirty="0"/>
              <a:t>memory</a:t>
            </a:r>
            <a:r>
              <a:rPr lang="zh-CN" altLang="en-US" sz="2200" dirty="0"/>
              <a:t> </a:t>
            </a:r>
            <a:r>
              <a:rPr lang="en-US" altLang="zh-CN" sz="2200" dirty="0"/>
              <a:t>by</a:t>
            </a:r>
            <a:r>
              <a:rPr lang="zh-CN" altLang="en-US" sz="2200" dirty="0"/>
              <a:t> </a:t>
            </a:r>
            <a:r>
              <a:rPr lang="en-US" altLang="zh-CN" sz="2200" dirty="0"/>
              <a:t>garbage</a:t>
            </a:r>
            <a:r>
              <a:rPr lang="zh-CN" altLang="en-US" sz="2200" dirty="0"/>
              <a:t> </a:t>
            </a:r>
            <a:r>
              <a:rPr lang="en-US" altLang="zh-CN" sz="2200" dirty="0"/>
              <a:t>collection</a:t>
            </a:r>
            <a:r>
              <a:rPr lang="zh-CN" altLang="en-US" sz="2200" dirty="0"/>
              <a:t> </a:t>
            </a:r>
            <a:r>
              <a:rPr lang="en-US" altLang="zh-CN" sz="2200" dirty="0"/>
              <a:t>(GC)</a:t>
            </a:r>
          </a:p>
          <a:p>
            <a:pPr lvl="1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970965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11A0FB-BE9E-1E4D-9958-466AB5ECB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"Free"-free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3DA3BC-C64C-6F4C-BEC9-5C62E211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D88A99A-29D8-1643-9488-1DBAEB9F2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i="1" dirty="0"/>
              <a:t>free()</a:t>
            </a:r>
            <a:r>
              <a:rPr lang="zh-CN" altLang="en-US" i="1" dirty="0"/>
              <a:t> 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required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Java</a:t>
            </a:r>
          </a:p>
          <a:p>
            <a:pPr lvl="1"/>
            <a:r>
              <a:rPr lang="en-US" altLang="zh-CN" sz="2000" dirty="0"/>
              <a:t>Only</a:t>
            </a:r>
            <a:r>
              <a:rPr lang="zh-CN" altLang="en-US" sz="2000" dirty="0"/>
              <a:t> </a:t>
            </a:r>
            <a:r>
              <a:rPr lang="en-US" altLang="zh-CN" sz="2000" dirty="0"/>
              <a:t>allocation</a:t>
            </a:r>
            <a:r>
              <a:rPr lang="zh-CN" altLang="en-US" sz="2000" dirty="0"/>
              <a:t> </a:t>
            </a:r>
            <a:r>
              <a:rPr lang="en-US" altLang="zh-CN" sz="2000" dirty="0"/>
              <a:t>(new)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required</a:t>
            </a:r>
          </a:p>
          <a:p>
            <a:pPr lvl="1"/>
            <a:endParaRPr lang="en-US" altLang="zh-CN" sz="2000" dirty="0"/>
          </a:p>
          <a:p>
            <a:r>
              <a:rPr lang="en-US" altLang="zh-CN" sz="2200" dirty="0"/>
              <a:t>JVM</a:t>
            </a:r>
            <a:r>
              <a:rPr lang="zh-CN" altLang="en-US" sz="2200" dirty="0"/>
              <a:t> </a:t>
            </a:r>
            <a:r>
              <a:rPr lang="en-US" altLang="zh-CN" sz="2200" dirty="0"/>
              <a:t>reclaims</a:t>
            </a:r>
            <a:r>
              <a:rPr lang="zh-CN" altLang="en-US" sz="2200" dirty="0"/>
              <a:t> </a:t>
            </a:r>
            <a:r>
              <a:rPr lang="en-US" altLang="zh-CN" sz="2200" dirty="0"/>
              <a:t>unused</a:t>
            </a:r>
            <a:r>
              <a:rPr lang="zh-CN" altLang="en-US" sz="2200" dirty="0"/>
              <a:t> </a:t>
            </a:r>
            <a:r>
              <a:rPr lang="en-US" altLang="zh-CN" sz="2200" dirty="0"/>
              <a:t>memory</a:t>
            </a:r>
            <a:r>
              <a:rPr lang="zh-CN" altLang="en-US" sz="2200" dirty="0"/>
              <a:t> </a:t>
            </a:r>
            <a:r>
              <a:rPr lang="en-US" altLang="zh-CN" sz="2200" dirty="0"/>
              <a:t>by</a:t>
            </a:r>
            <a:r>
              <a:rPr lang="zh-CN" altLang="en-US" sz="2200" dirty="0"/>
              <a:t> </a:t>
            </a:r>
            <a:r>
              <a:rPr lang="en-US" altLang="zh-CN" sz="2200" dirty="0"/>
              <a:t>garbage</a:t>
            </a:r>
            <a:r>
              <a:rPr lang="zh-CN" altLang="en-US" sz="2200" dirty="0"/>
              <a:t> </a:t>
            </a:r>
            <a:r>
              <a:rPr lang="en-US" altLang="zh-CN" sz="2200" dirty="0"/>
              <a:t>collection</a:t>
            </a:r>
            <a:r>
              <a:rPr lang="zh-CN" altLang="en-US" sz="2200" dirty="0"/>
              <a:t> </a:t>
            </a:r>
            <a:r>
              <a:rPr lang="en-US" altLang="zh-CN" sz="2200" dirty="0"/>
              <a:t>(GC)</a:t>
            </a:r>
          </a:p>
          <a:p>
            <a:pPr lvl="1"/>
            <a:r>
              <a:rPr lang="en-US" altLang="zh-CN" sz="2000" dirty="0"/>
              <a:t>Recognize</a:t>
            </a:r>
            <a:r>
              <a:rPr lang="zh-CN" altLang="en-US" sz="2000" dirty="0"/>
              <a:t> </a:t>
            </a:r>
            <a:r>
              <a:rPr lang="en-US" altLang="zh-CN" sz="2000" dirty="0"/>
              <a:t>live/dead</a:t>
            </a:r>
            <a:r>
              <a:rPr lang="zh-CN" altLang="en-US" sz="2000" dirty="0"/>
              <a:t> </a:t>
            </a:r>
            <a:r>
              <a:rPr lang="en-US" altLang="zh-CN" sz="2000" dirty="0"/>
              <a:t>objects</a:t>
            </a:r>
          </a:p>
          <a:p>
            <a:pPr lvl="1"/>
            <a:endParaRPr lang="zh-CN" altLang="en-US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B584A5-10B5-FE4D-B5B5-8C3B0B4E3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797037"/>
            <a:ext cx="31369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63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11A0FB-BE9E-1E4D-9958-466AB5ECB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"Free"-free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53DA3BC-C64C-6F4C-BEC9-5C62E211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0D88A99A-29D8-1643-9488-1DBAEB9F2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i="1" dirty="0"/>
              <a:t>free()</a:t>
            </a:r>
            <a:r>
              <a:rPr lang="zh-CN" altLang="en-US" i="1" dirty="0"/>
              <a:t> 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required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Java</a:t>
            </a:r>
          </a:p>
          <a:p>
            <a:pPr lvl="1"/>
            <a:r>
              <a:rPr lang="en-US" altLang="zh-CN" sz="2000" dirty="0"/>
              <a:t>Only</a:t>
            </a:r>
            <a:r>
              <a:rPr lang="zh-CN" altLang="en-US" sz="2000" dirty="0"/>
              <a:t> </a:t>
            </a:r>
            <a:r>
              <a:rPr lang="en-US" altLang="zh-CN" sz="2000" dirty="0"/>
              <a:t>allocation</a:t>
            </a:r>
            <a:r>
              <a:rPr lang="zh-CN" altLang="en-US" sz="2000" dirty="0"/>
              <a:t> </a:t>
            </a:r>
            <a:r>
              <a:rPr lang="en-US" altLang="zh-CN" sz="2000" dirty="0"/>
              <a:t>(new)</a:t>
            </a:r>
            <a:r>
              <a:rPr lang="zh-CN" altLang="en-US" sz="2000" dirty="0"/>
              <a:t> </a:t>
            </a:r>
            <a:r>
              <a:rPr lang="en-US" altLang="zh-CN" sz="2000" dirty="0"/>
              <a:t>is</a:t>
            </a:r>
            <a:r>
              <a:rPr lang="zh-CN" altLang="en-US" sz="2000" dirty="0"/>
              <a:t> </a:t>
            </a:r>
            <a:r>
              <a:rPr lang="en-US" altLang="zh-CN" sz="2000" dirty="0"/>
              <a:t>required</a:t>
            </a:r>
          </a:p>
          <a:p>
            <a:pPr lvl="1"/>
            <a:endParaRPr lang="en-US" altLang="zh-CN" sz="2000" dirty="0"/>
          </a:p>
          <a:p>
            <a:r>
              <a:rPr lang="en-US" altLang="zh-CN" sz="2200" dirty="0"/>
              <a:t>JVM</a:t>
            </a:r>
            <a:r>
              <a:rPr lang="zh-CN" altLang="en-US" sz="2200" dirty="0"/>
              <a:t> </a:t>
            </a:r>
            <a:r>
              <a:rPr lang="en-US" altLang="zh-CN" sz="2200" dirty="0"/>
              <a:t>reclaims</a:t>
            </a:r>
            <a:r>
              <a:rPr lang="zh-CN" altLang="en-US" sz="2200" dirty="0"/>
              <a:t> </a:t>
            </a:r>
            <a:r>
              <a:rPr lang="en-US" altLang="zh-CN" sz="2200" dirty="0"/>
              <a:t>unused</a:t>
            </a:r>
            <a:r>
              <a:rPr lang="zh-CN" altLang="en-US" sz="2200" dirty="0"/>
              <a:t> </a:t>
            </a:r>
            <a:r>
              <a:rPr lang="en-US" altLang="zh-CN" sz="2200" dirty="0"/>
              <a:t>memory</a:t>
            </a:r>
            <a:r>
              <a:rPr lang="zh-CN" altLang="en-US" sz="2200" dirty="0"/>
              <a:t> </a:t>
            </a:r>
            <a:r>
              <a:rPr lang="en-US" altLang="zh-CN" sz="2200" dirty="0"/>
              <a:t>by</a:t>
            </a:r>
            <a:r>
              <a:rPr lang="zh-CN" altLang="en-US" sz="2200" dirty="0"/>
              <a:t> </a:t>
            </a:r>
            <a:r>
              <a:rPr lang="en-US" altLang="zh-CN" sz="2200" dirty="0"/>
              <a:t>garbage</a:t>
            </a:r>
            <a:r>
              <a:rPr lang="zh-CN" altLang="en-US" sz="2200" dirty="0"/>
              <a:t> </a:t>
            </a:r>
            <a:r>
              <a:rPr lang="en-US" altLang="zh-CN" sz="2200" dirty="0"/>
              <a:t>collection</a:t>
            </a:r>
            <a:r>
              <a:rPr lang="zh-CN" altLang="en-US" sz="2200" dirty="0"/>
              <a:t> </a:t>
            </a:r>
            <a:r>
              <a:rPr lang="en-US" altLang="zh-CN" sz="2200" dirty="0"/>
              <a:t>(GC)</a:t>
            </a:r>
          </a:p>
          <a:p>
            <a:pPr lvl="1"/>
            <a:r>
              <a:rPr lang="en-US" altLang="zh-CN" sz="2000" dirty="0"/>
              <a:t>Recognize</a:t>
            </a:r>
            <a:r>
              <a:rPr lang="zh-CN" altLang="en-US" sz="2000" dirty="0"/>
              <a:t> </a:t>
            </a:r>
            <a:r>
              <a:rPr lang="en-US" altLang="zh-CN" sz="2000" dirty="0"/>
              <a:t>live/dead</a:t>
            </a:r>
            <a:r>
              <a:rPr lang="zh-CN" altLang="en-US" sz="2000" dirty="0"/>
              <a:t> </a:t>
            </a:r>
            <a:r>
              <a:rPr lang="en-US" altLang="zh-CN" sz="2000" dirty="0"/>
              <a:t>objects</a:t>
            </a:r>
          </a:p>
          <a:p>
            <a:pPr lvl="1"/>
            <a:r>
              <a:rPr lang="en-US" altLang="zh-CN" sz="2000" dirty="0"/>
              <a:t>Manage</a:t>
            </a:r>
            <a:r>
              <a:rPr lang="zh-CN" altLang="en-US" sz="2000" dirty="0"/>
              <a:t> </a:t>
            </a:r>
            <a:r>
              <a:rPr lang="en-US" altLang="zh-CN" sz="2000" dirty="0"/>
              <a:t>heap</a:t>
            </a:r>
            <a:r>
              <a:rPr lang="zh-CN" altLang="en-US" sz="2000" dirty="0"/>
              <a:t> </a:t>
            </a:r>
            <a:r>
              <a:rPr lang="en-US" altLang="zh-CN" sz="2000" dirty="0"/>
              <a:t>space</a:t>
            </a:r>
            <a:endParaRPr lang="zh-CN" altLang="en-US" sz="2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CF971E-6135-284E-9195-8DAFB1373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797037"/>
            <a:ext cx="31369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88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AED80C-3034-5E49-859C-B77F2064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18D8-7DEF-374A-9C11-2E91CC0E6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Straightforward</a:t>
            </a:r>
          </a:p>
          <a:p>
            <a:pPr marL="457200" lvl="1" indent="0">
              <a:buNone/>
            </a:pPr>
            <a:endParaRPr kumimoji="1" lang="en-US" altLang="zh-CN" sz="2000" dirty="0"/>
          </a:p>
          <a:p>
            <a:pPr lvl="1"/>
            <a:endParaRPr kumimoji="1" lang="en-US" altLang="zh-CN" sz="2000" dirty="0"/>
          </a:p>
          <a:p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welcomed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Java</a:t>
            </a:r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7811E9-9701-4E48-9CFC-1215240F8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9A26875-C57C-714A-9CDE-A12767982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079437"/>
            <a:ext cx="31369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4186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AED80C-3034-5E49-859C-B77F2064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18D8-7DEF-374A-9C11-2E91CC0E6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Straightforward</a:t>
            </a:r>
          </a:p>
          <a:p>
            <a:pPr lvl="1"/>
            <a:endParaRPr kumimoji="1" lang="en-US" altLang="zh-CN" sz="2000" dirty="0"/>
          </a:p>
          <a:p>
            <a:pPr lvl="1"/>
            <a:endParaRPr kumimoji="1" lang="en-US" altLang="zh-CN" sz="2000" dirty="0"/>
          </a:p>
          <a:p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welcomed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Java</a:t>
            </a:r>
          </a:p>
          <a:p>
            <a:pPr lvl="1"/>
            <a:r>
              <a:rPr kumimoji="1" lang="en-US" altLang="zh-CN" sz="2000" dirty="0"/>
              <a:t>Fragmentations</a:t>
            </a:r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7811E9-9701-4E48-9CFC-1215240F8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5E067D5-6EA8-1648-A03F-B0D6FA411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248549"/>
            <a:ext cx="31369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88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AED80C-3034-5E49-859C-B77F2064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18D8-7DEF-374A-9C11-2E91CC0E6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Straightforward</a:t>
            </a:r>
          </a:p>
          <a:p>
            <a:pPr lvl="1"/>
            <a:endParaRPr kumimoji="1" lang="en-US" altLang="zh-CN" sz="2000" dirty="0"/>
          </a:p>
          <a:p>
            <a:pPr lvl="1"/>
            <a:endParaRPr kumimoji="1" lang="en-US" altLang="zh-CN" sz="2000" dirty="0"/>
          </a:p>
          <a:p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welcomed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Java</a:t>
            </a:r>
          </a:p>
          <a:p>
            <a:pPr lvl="1"/>
            <a:r>
              <a:rPr kumimoji="1" lang="en-US" altLang="zh-CN" sz="2000" dirty="0"/>
              <a:t>Fragmentations</a:t>
            </a:r>
          </a:p>
          <a:p>
            <a:pPr lvl="1"/>
            <a:r>
              <a:rPr kumimoji="1" lang="en-US" altLang="zh-CN" sz="2000" dirty="0"/>
              <a:t>Multi-threaded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contention</a:t>
            </a:r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7811E9-9701-4E48-9CFC-1215240F8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B3598A-7950-BB4E-A348-75AD0DAB4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3932598"/>
            <a:ext cx="32766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8174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AED80C-3034-5E49-859C-B77F2064B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List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A118D8-7DEF-374A-9C11-2E91CC0E6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Straightforward</a:t>
            </a:r>
          </a:p>
          <a:p>
            <a:pPr lvl="1"/>
            <a:endParaRPr kumimoji="1" lang="en-US" altLang="zh-CN" sz="2000" dirty="0"/>
          </a:p>
          <a:p>
            <a:pPr lvl="1"/>
            <a:endParaRPr kumimoji="1" lang="en-US" altLang="zh-CN" sz="2000" dirty="0"/>
          </a:p>
          <a:p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welcomed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Java</a:t>
            </a:r>
          </a:p>
          <a:p>
            <a:pPr lvl="1"/>
            <a:r>
              <a:rPr kumimoji="1" lang="en-US" altLang="zh-CN" sz="2000" dirty="0"/>
              <a:t>Fragmentations</a:t>
            </a:r>
          </a:p>
          <a:p>
            <a:pPr lvl="1"/>
            <a:r>
              <a:rPr kumimoji="1" lang="en-US" altLang="zh-CN" sz="2000" dirty="0"/>
              <a:t>Multi-threaded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contention</a:t>
            </a:r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7811E9-9701-4E48-9CFC-1215240F8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B3598A-7950-BB4E-A348-75AD0DAB4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3932598"/>
            <a:ext cx="3276600" cy="1384300"/>
          </a:xfrm>
          <a:prstGeom prst="rect">
            <a:avLst/>
          </a:prstGeom>
        </p:spPr>
      </p:pic>
      <p:sp>
        <p:nvSpPr>
          <p:cNvPr id="6" name="右大括号 5">
            <a:extLst>
              <a:ext uri="{FF2B5EF4-FFF2-40B4-BE49-F238E27FC236}">
                <a16:creationId xmlns:a16="http://schemas.microsoft.com/office/drawing/2014/main" id="{21D456AB-A0DF-5449-96A6-7E96DA359A25}"/>
              </a:ext>
            </a:extLst>
          </p:cNvPr>
          <p:cNvSpPr/>
          <p:nvPr/>
        </p:nvSpPr>
        <p:spPr>
          <a:xfrm>
            <a:off x="4741912" y="3396801"/>
            <a:ext cx="288032" cy="648072"/>
          </a:xfrm>
          <a:prstGeom prst="rightBrace">
            <a:avLst/>
          </a:prstGeom>
          <a:ln w="25400">
            <a:solidFill>
              <a:srgbClr val="BD38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BD3846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CB0AF8E-5BCE-1146-B893-755C78417006}"/>
              </a:ext>
            </a:extLst>
          </p:cNvPr>
          <p:cNvSpPr txBox="1"/>
          <p:nvPr/>
        </p:nvSpPr>
        <p:spPr>
          <a:xfrm>
            <a:off x="5048978" y="3536171"/>
            <a:ext cx="289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Java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prefers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fast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allocation!</a:t>
            </a:r>
            <a:endParaRPr kumimoji="1" lang="zh-CN" altLang="en-US" b="1" dirty="0">
              <a:solidFill>
                <a:srgbClr val="BD384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1848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1D336-93EA-444E-95E1-FDDDF75E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Contiguous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28B978-145F-2640-9B97-9165C8011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contiguous</a:t>
            </a:r>
          </a:p>
          <a:p>
            <a:pPr lvl="1"/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bump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pointer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mark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much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used</a:t>
            </a:r>
          </a:p>
          <a:p>
            <a:pPr lvl="1"/>
            <a:r>
              <a:rPr kumimoji="1" lang="en-US" altLang="zh-CN" sz="2000" dirty="0"/>
              <a:t>Allocation: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Lock-free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atomic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instructions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(CAS)</a:t>
            </a:r>
          </a:p>
          <a:p>
            <a:pPr lvl="1"/>
            <a:endParaRPr kumimoji="1" lang="en-US" altLang="zh-CN" sz="2000" dirty="0"/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59605E-F079-4C4B-B33B-3322037D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9DC56A7-0FC4-2A40-9794-0EB814571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50" y="4081636"/>
            <a:ext cx="31369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675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71D336-93EA-444E-95E1-FDDDF75E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Contiguous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28B978-145F-2640-9B97-9165C8011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contiguous</a:t>
            </a:r>
          </a:p>
          <a:p>
            <a:pPr lvl="1"/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bump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pointer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mark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much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used</a:t>
            </a:r>
          </a:p>
          <a:p>
            <a:pPr lvl="1"/>
            <a:r>
              <a:rPr kumimoji="1" lang="en-US" altLang="zh-CN" sz="2000" dirty="0"/>
              <a:t>Fast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allocation: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Lock-free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atomic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instructions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(CAS)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sz="2200" dirty="0"/>
              <a:t>GC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is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responsible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for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compacting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live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objects</a:t>
            </a:r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59605E-F079-4C4B-B33B-3322037D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9DC56A7-0FC4-2A40-9794-0EB814571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4365972"/>
            <a:ext cx="3136900" cy="9398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B539F9B-DE2D-D94D-B841-8554DD384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909579"/>
            <a:ext cx="3136900" cy="393700"/>
          </a:xfrm>
          <a:prstGeom prst="rect">
            <a:avLst/>
          </a:prstGeom>
        </p:spPr>
      </p:pic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D0D785B-DA21-8A4D-A6FE-868E0B6D62A1}"/>
              </a:ext>
            </a:extLst>
          </p:cNvPr>
          <p:cNvCxnSpPr/>
          <p:nvPr/>
        </p:nvCxnSpPr>
        <p:spPr>
          <a:xfrm>
            <a:off x="4139952" y="5105137"/>
            <a:ext cx="64807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9A27E924-4F5B-4F43-A546-63BB04AD6D49}"/>
              </a:ext>
            </a:extLst>
          </p:cNvPr>
          <p:cNvSpPr txBox="1"/>
          <p:nvPr/>
        </p:nvSpPr>
        <p:spPr>
          <a:xfrm>
            <a:off x="4244216" y="4735805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solidFill>
                  <a:srgbClr val="D24942"/>
                </a:solidFill>
                <a:latin typeface="Candara" panose="020E0502030303020204" pitchFamily="34" charset="0"/>
              </a:rPr>
              <a:t>GC</a:t>
            </a:r>
            <a:endParaRPr kumimoji="1" lang="zh-CN" altLang="en-US" b="1" i="1" dirty="0">
              <a:solidFill>
                <a:srgbClr val="D24942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237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013624-AF1C-AA43-BA57-84E8E14F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Contiguous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8558DF-5541-0946-AAB5-25B0FFD99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heap</a:t>
            </a:r>
          </a:p>
          <a:p>
            <a:pPr lvl="1"/>
            <a:r>
              <a:rPr kumimoji="1" lang="en-US" altLang="zh-CN" sz="2000" dirty="0"/>
              <a:t>Allocate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portion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CAS</a:t>
            </a:r>
          </a:p>
          <a:p>
            <a:pPr lvl="1"/>
            <a:r>
              <a:rPr kumimoji="1" lang="en-US" altLang="zh-CN" sz="2000" dirty="0"/>
              <a:t>Then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allocate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locally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7B13F2-A85C-304C-96E4-330232BA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06F4988-9534-7C45-BFA2-79083F25E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2552700"/>
            <a:ext cx="4305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145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42EE6-DF2E-D740-AF28-65BA43A5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D3325F-B44C-AD43-829A-0D03EBD6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Counting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in-references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9E63A0-05F5-534D-844D-E32C18CA4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DBF299-1075-D44B-B46A-F06F3172F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2857264"/>
            <a:ext cx="44069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164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42EE6-DF2E-D740-AF28-65BA43A5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D3325F-B44C-AD43-829A-0D03EBD6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Counting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in-references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</a:t>
            </a:r>
          </a:p>
          <a:p>
            <a:pPr lvl="1"/>
            <a:r>
              <a:rPr kumimoji="1" lang="en-US" altLang="zh-CN" sz="2000" dirty="0"/>
              <a:t>Immediate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reclamation: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reclaim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when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refcnt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0</a:t>
            </a:r>
          </a:p>
          <a:p>
            <a:pPr lvl="1"/>
            <a:r>
              <a:rPr kumimoji="1" lang="en-US" altLang="zh-CN" sz="2000" dirty="0"/>
              <a:t>Used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prototype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systems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</a:t>
            </a:r>
            <a:r>
              <a:rPr kumimoji="1" lang="en-US" altLang="zh-CN" sz="2000" dirty="0" err="1"/>
              <a:t>NVHeap</a:t>
            </a:r>
            <a:r>
              <a:rPr kumimoji="1" lang="en-US" altLang="zh-CN" sz="2000" dirty="0"/>
              <a:t>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ASPLOS11)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9E63A0-05F5-534D-844D-E32C18CA4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6037C8-324C-4B4B-9B83-C871DC8C8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050" y="2997731"/>
            <a:ext cx="44323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8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42EE6-DF2E-D740-AF28-65BA43A5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D3325F-B44C-AD43-829A-0D03EBD6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welcomed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Java</a:t>
            </a:r>
          </a:p>
          <a:p>
            <a:pPr lvl="1"/>
            <a:r>
              <a:rPr kumimoji="1" lang="en-US" altLang="zh-CN" sz="1900" dirty="0"/>
              <a:t>Performance: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30%+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worse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than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others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(</a:t>
            </a:r>
            <a:r>
              <a:rPr kumimoji="1" lang="en-US" altLang="zh-CN" sz="1900" dirty="0" err="1"/>
              <a:t>Shahriyar</a:t>
            </a:r>
            <a:r>
              <a:rPr kumimoji="1" lang="en-US" altLang="zh-CN" sz="1900" dirty="0"/>
              <a:t>,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OOPSLA13)</a:t>
            </a:r>
          </a:p>
          <a:p>
            <a:pPr lvl="1"/>
            <a:r>
              <a:rPr kumimoji="1" lang="en-US" altLang="zh-CN" sz="1900" dirty="0"/>
              <a:t>Tightly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integrated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with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free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lists</a:t>
            </a:r>
            <a:r>
              <a:rPr kumimoji="1" lang="zh-CN" altLang="en-US" sz="1900" dirty="0"/>
              <a:t> </a:t>
            </a:r>
            <a:endParaRPr kumimoji="1" lang="en-US" altLang="zh-CN" sz="1900" dirty="0"/>
          </a:p>
          <a:p>
            <a:pPr lvl="1"/>
            <a:r>
              <a:rPr kumimoji="1" lang="en-US" altLang="zh-CN" sz="1900" dirty="0"/>
              <a:t>Failing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to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resolve</a:t>
            </a:r>
            <a:r>
              <a:rPr kumimoji="1" lang="zh-CN" altLang="en-US" sz="1900" dirty="0"/>
              <a:t> </a:t>
            </a:r>
            <a:r>
              <a:rPr kumimoji="1" lang="en-US" altLang="zh-CN" sz="1900" dirty="0"/>
              <a:t>cycles</a:t>
            </a:r>
          </a:p>
          <a:p>
            <a:pPr lvl="1"/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9E63A0-05F5-534D-844D-E32C18CA4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3D06F0F-E03C-5341-9EB0-9D55A452A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3456856"/>
            <a:ext cx="2806576" cy="216979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7142D18-84A1-614A-8A1B-45E7B9DA2186}"/>
              </a:ext>
            </a:extLst>
          </p:cNvPr>
          <p:cNvSpPr txBox="1"/>
          <p:nvPr/>
        </p:nvSpPr>
        <p:spPr>
          <a:xfrm>
            <a:off x="4775385" y="4009880"/>
            <a:ext cx="3124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Collector: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all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objects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are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alive!</a:t>
            </a:r>
            <a:endParaRPr kumimoji="1" lang="zh-CN" altLang="en-US" b="1" dirty="0">
              <a:solidFill>
                <a:srgbClr val="BD384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7227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42EE6-DF2E-D740-AF28-65BA43A5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Tracing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D3325F-B44C-AD43-829A-0D03EBD6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Identifying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traversing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graphs</a:t>
            </a:r>
          </a:p>
          <a:p>
            <a:pPr lvl="1"/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points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called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"roots"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9E63A0-05F5-534D-844D-E32C18CA4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26A05D-6193-7A46-8CB4-A37E3E2BD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654" y="2857500"/>
            <a:ext cx="3207722" cy="276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13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42EE6-DF2E-D740-AF28-65BA43A5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Tracing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D3325F-B44C-AD43-829A-0D03EBD6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Identifying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traversing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graphs</a:t>
            </a:r>
          </a:p>
          <a:p>
            <a:pPr lvl="1"/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points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called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"roots"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9E63A0-05F5-534D-844D-E32C18CA4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CFB620E-5E20-8349-B1FA-10DC5180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831831"/>
            <a:ext cx="3207722" cy="276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2042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442EE6-DF2E-D740-AF28-65BA43A5B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Algorithm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Tracing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D3325F-B44C-AD43-829A-0D03EBD69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Identifying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objects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traversing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graphs</a:t>
            </a:r>
          </a:p>
          <a:p>
            <a:pPr lvl="1"/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points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are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called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"roots”</a:t>
            </a:r>
          </a:p>
          <a:p>
            <a:pPr lvl="1"/>
            <a:r>
              <a:rPr kumimoji="1" lang="en-US" altLang="zh-CN" sz="2000" dirty="0"/>
              <a:t>Solve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cycle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problem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sz="2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9E63A0-05F5-534D-844D-E32C18CA4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588ADFB-933D-9D4F-A058-F535A2279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415" y="2831831"/>
            <a:ext cx="3243035" cy="270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539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754BDF-57F6-1448-83B9-9742ED9A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Popular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EB6103-7AF4-1842-BBC0-68FE7D517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integrated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layout</a:t>
            </a:r>
          </a:p>
          <a:p>
            <a:pPr lvl="1"/>
            <a:r>
              <a:rPr kumimoji="1" lang="en-US" altLang="zh-CN" sz="2000" dirty="0"/>
              <a:t>Free-list: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Mark-Sweep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(Boehm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GC)</a:t>
            </a:r>
          </a:p>
          <a:p>
            <a:pPr lvl="1"/>
            <a:r>
              <a:rPr kumimoji="1" lang="en-US" altLang="zh-CN" sz="2000" dirty="0"/>
              <a:t>Contiguous: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Mark-Copy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(PS,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G1,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Shenandoah…)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07FE85-70BF-0E4E-B9E6-F469F7B7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1617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1C0849-FA76-4B44-AF93-339E1C295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D11304-D4A8-DA4B-AC92-60885B542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goal: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</a:t>
            </a:r>
            <a:r>
              <a:rPr kumimoji="1" lang="zh-CN" altLang="en-US" dirty="0"/>
              <a:t> </a:t>
            </a:r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</a:t>
            </a:r>
          </a:p>
          <a:p>
            <a:pPr lvl="1"/>
            <a:r>
              <a:rPr kumimoji="1" lang="en-US" altLang="zh-CN" sz="2000" dirty="0"/>
              <a:t>Stop-the-world: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Java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must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paused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during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</a:p>
          <a:p>
            <a:pPr lvl="1"/>
            <a:r>
              <a:rPr kumimoji="1" lang="en-US" altLang="zh-CN" sz="2000" dirty="0"/>
              <a:t>Task-based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parallelism: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dividing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collections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tasks</a:t>
            </a:r>
          </a:p>
          <a:p>
            <a:pPr marL="457200" lvl="1" indent="0">
              <a:buNone/>
            </a:pPr>
            <a:endParaRPr kumimoji="1" lang="en-US" altLang="zh-CN" sz="2000" dirty="0"/>
          </a:p>
          <a:p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</a:p>
          <a:p>
            <a:pPr lvl="1"/>
            <a:r>
              <a:rPr kumimoji="1" lang="en-US" altLang="zh-CN" sz="2000" dirty="0"/>
              <a:t>Generational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F5EF24-F8E2-AA4C-8826-70A4B8031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337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DA90C-2B11-9C4B-B70F-614D267B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Stop-The-World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988197-F792-A24C-9808-411ABF853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JVM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leverages</a:t>
            </a:r>
            <a:r>
              <a:rPr kumimoji="1" lang="zh-CN" altLang="en-US" dirty="0"/>
              <a:t> </a:t>
            </a:r>
            <a:r>
              <a:rPr kumimoji="1" lang="en-US" altLang="zh-CN" i="1" dirty="0" err="1"/>
              <a:t>safepoint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Java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threads</a:t>
            </a:r>
          </a:p>
          <a:p>
            <a:pPr lvl="1"/>
            <a:r>
              <a:rPr kumimoji="1" lang="en-US" altLang="zh-CN" sz="2000" dirty="0"/>
              <a:t>Java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queue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lock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held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51FD0-88EF-5B44-A510-19988E577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971EC9-86E4-FB4D-B6C8-DF1E2F3FB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624" y="3010797"/>
            <a:ext cx="3408040" cy="259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461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DA90C-2B11-9C4B-B70F-614D267BC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Stop-The-World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988197-F792-A24C-9808-411ABF853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JVM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leverages</a:t>
            </a:r>
            <a:r>
              <a:rPr kumimoji="1" lang="zh-CN" altLang="en-US" dirty="0"/>
              <a:t> </a:t>
            </a:r>
            <a:r>
              <a:rPr kumimoji="1" lang="en-US" altLang="zh-CN" i="1" dirty="0" err="1"/>
              <a:t>safepoint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Java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threads</a:t>
            </a:r>
          </a:p>
          <a:p>
            <a:pPr lvl="1"/>
            <a:r>
              <a:rPr kumimoji="1" lang="en-US" altLang="zh-CN" sz="2000" dirty="0"/>
              <a:t>Java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queue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lock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held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sz="2200" dirty="0"/>
              <a:t>Aiming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at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high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GC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throughput</a:t>
            </a:r>
          </a:p>
          <a:p>
            <a:pPr lvl="1"/>
            <a:r>
              <a:rPr kumimoji="1" lang="en-US" altLang="zh-CN" sz="2000" dirty="0"/>
              <a:t>CPU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monopolized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</a:p>
          <a:p>
            <a:pPr lvl="1"/>
            <a:r>
              <a:rPr kumimoji="1" lang="en-US" altLang="zh-CN" sz="2000" dirty="0"/>
              <a:t>No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coordination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between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and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Java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51FD0-88EF-5B44-A510-19988E577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971EC9-86E4-FB4D-B6C8-DF1E2F3FB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624" y="3010797"/>
            <a:ext cx="3408040" cy="259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270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730D4-8175-FA47-A251-BBC98575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Parallelism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A1ED6D-055D-9341-9018-189666B20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Dividing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roots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tasks</a:t>
            </a:r>
          </a:p>
          <a:p>
            <a:pPr lvl="1"/>
            <a:r>
              <a:rPr kumimoji="1" lang="en-US" altLang="zh-CN" sz="2000" dirty="0"/>
              <a:t>Each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work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independently</a:t>
            </a:r>
            <a:r>
              <a:rPr kumimoji="1" lang="zh-CN" altLang="en-US" dirty="0"/>
              <a:t> 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023046-8185-314D-B864-589966BC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F01A7FC-94A2-A142-8655-67CFC0954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479021"/>
            <a:ext cx="4255120" cy="297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765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730D4-8175-FA47-A251-BBC98575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Parallelism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A1ED6D-055D-9341-9018-189666B20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Dividing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roots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tasks</a:t>
            </a:r>
          </a:p>
          <a:p>
            <a:pPr lvl="1"/>
            <a:r>
              <a:rPr kumimoji="1" lang="en-US" altLang="zh-CN" sz="2000" dirty="0"/>
              <a:t>Each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work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independently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Problem:</a:t>
            </a:r>
            <a:r>
              <a:rPr kumimoji="1" lang="zh-CN" altLang="en-US" dirty="0"/>
              <a:t>  </a:t>
            </a:r>
            <a:r>
              <a:rPr kumimoji="1" lang="en-US" altLang="zh-CN" dirty="0"/>
              <a:t>Load-imbalance</a:t>
            </a:r>
          </a:p>
          <a:p>
            <a:pPr lvl="1"/>
            <a:r>
              <a:rPr kumimoji="1" lang="en-US" altLang="zh-CN" sz="2000" dirty="0"/>
              <a:t>Workload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graph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predict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023046-8185-314D-B864-589966BC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836C374-406D-374A-8B22-39E46AE3CD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2502412"/>
            <a:ext cx="4110771" cy="295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748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730D4-8175-FA47-A251-BBC98575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Parallelism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A1ED6D-055D-9341-9018-189666B20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Solution: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work-stealing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(finer-grained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tasks)</a:t>
            </a:r>
          </a:p>
          <a:p>
            <a:pPr lvl="1"/>
            <a:r>
              <a:rPr kumimoji="1" lang="en-US" altLang="zh-CN" sz="2000" dirty="0"/>
              <a:t>Abstracting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references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tasks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023046-8185-314D-B864-589966BC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EEA98C0-DFD8-E148-A960-CB164FE78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2324631"/>
            <a:ext cx="4495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840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730D4-8175-FA47-A251-BBC98575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Task-based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Parallelism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A1ED6D-055D-9341-9018-189666B20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Solution: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work-stealing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(finer-grained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tasks)</a:t>
            </a:r>
          </a:p>
          <a:p>
            <a:pPr lvl="1"/>
            <a:r>
              <a:rPr kumimoji="1" lang="en-US" altLang="zh-CN" sz="2000" dirty="0"/>
              <a:t>Abstracting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references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tasks</a:t>
            </a:r>
          </a:p>
          <a:p>
            <a:pPr lvl="1"/>
            <a:r>
              <a:rPr kumimoji="1" lang="en-US" altLang="zh-CN" sz="2000" dirty="0"/>
              <a:t>Allow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task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stealing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between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threads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023046-8185-314D-B864-589966BC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912498-2252-D348-8180-F2A62E19A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382417"/>
            <a:ext cx="4207768" cy="306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704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E730D4-8175-FA47-A251-BBC98575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A1ED6D-055D-9341-9018-189666B20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triggered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exhausted</a:t>
            </a:r>
          </a:p>
          <a:p>
            <a:pPr lvl="1"/>
            <a:r>
              <a:rPr kumimoji="1" lang="en-US" altLang="zh-CN" sz="2000" dirty="0"/>
              <a:t>Pause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time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proportional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object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size</a:t>
            </a:r>
          </a:p>
          <a:p>
            <a:pPr lvl="1"/>
            <a:r>
              <a:rPr kumimoji="1" lang="en-US" altLang="zh-CN" sz="2000" dirty="0"/>
              <a:t>400MB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object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size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-&gt;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100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ms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pause</a:t>
            </a:r>
            <a:r>
              <a:rPr kumimoji="1" lang="zh-CN" altLang="en-US" sz="2000" dirty="0"/>
              <a:t> </a:t>
            </a:r>
            <a:endParaRPr kumimoji="1" lang="en-US" altLang="zh-CN" sz="2000" dirty="0"/>
          </a:p>
          <a:p>
            <a:pPr lvl="1"/>
            <a:r>
              <a:rPr kumimoji="1" lang="en-US" altLang="zh-CN" sz="2000" dirty="0">
                <a:solidFill>
                  <a:srgbClr val="BD3846"/>
                </a:solidFill>
              </a:rPr>
              <a:t>Not scalable: what</a:t>
            </a:r>
            <a:r>
              <a:rPr kumimoji="1" lang="zh-CN" altLang="en-US" sz="2000" dirty="0">
                <a:solidFill>
                  <a:srgbClr val="BD3846"/>
                </a:solidFill>
              </a:rPr>
              <a:t> </a:t>
            </a:r>
            <a:r>
              <a:rPr kumimoji="1" lang="en-US" altLang="zh-CN" sz="2000" dirty="0">
                <a:solidFill>
                  <a:srgbClr val="BD3846"/>
                </a:solidFill>
              </a:rPr>
              <a:t>about</a:t>
            </a:r>
            <a:r>
              <a:rPr kumimoji="1" lang="zh-CN" altLang="en-US" sz="2000" dirty="0">
                <a:solidFill>
                  <a:srgbClr val="BD3846"/>
                </a:solidFill>
              </a:rPr>
              <a:t> </a:t>
            </a:r>
            <a:r>
              <a:rPr kumimoji="1" lang="en-US" altLang="zh-CN" sz="2000" dirty="0">
                <a:solidFill>
                  <a:srgbClr val="BD3846"/>
                </a:solidFill>
              </a:rPr>
              <a:t>10GB?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023046-8185-314D-B864-589966BC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1192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772381-5247-ED41-A9A2-C2961E44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Generational GC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15E6E5-C69D-944C-9571-42EC7FE11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Dividing Java heap into multiple spaces</a:t>
            </a:r>
          </a:p>
          <a:p>
            <a:pPr lvl="1"/>
            <a:r>
              <a:rPr kumimoji="1" lang="en-US" altLang="zh-CN" sz="2000" dirty="0"/>
              <a:t>In PS it has two spaces: </a:t>
            </a:r>
            <a:r>
              <a:rPr kumimoji="1" lang="en-US" altLang="zh-CN" sz="2000" i="1" dirty="0"/>
              <a:t>young</a:t>
            </a:r>
            <a:r>
              <a:rPr kumimoji="1" lang="en-US" altLang="zh-CN" sz="2000" dirty="0"/>
              <a:t> and </a:t>
            </a:r>
            <a:r>
              <a:rPr kumimoji="1" lang="en-US" altLang="zh-CN" sz="2000" i="1" dirty="0"/>
              <a:t>old</a:t>
            </a:r>
          </a:p>
          <a:p>
            <a:pPr lvl="1"/>
            <a:r>
              <a:rPr kumimoji="1" lang="en-US" altLang="zh-CN" sz="2000" dirty="0"/>
              <a:t>The size of young gen can be small and fixed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A95C6B-2EDE-094D-886F-173A8BF1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BC5242-9375-C14C-BC75-2FD59264C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50" y="4609837"/>
            <a:ext cx="47371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525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772381-5247-ED41-A9A2-C2961E44A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 Generational GC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15E6E5-C69D-944C-9571-42EC7FE11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Dividing Java heap into multiple spaces</a:t>
            </a:r>
          </a:p>
          <a:p>
            <a:pPr lvl="1"/>
            <a:r>
              <a:rPr kumimoji="1" lang="en-US" altLang="zh-CN" sz="2000" dirty="0"/>
              <a:t>In PS it has two spaces: </a:t>
            </a:r>
            <a:r>
              <a:rPr kumimoji="1" lang="en-US" altLang="zh-CN" sz="2000" i="1" dirty="0"/>
              <a:t>young</a:t>
            </a:r>
            <a:r>
              <a:rPr kumimoji="1" lang="en-US" altLang="zh-CN" sz="2000" dirty="0"/>
              <a:t> and </a:t>
            </a:r>
            <a:r>
              <a:rPr kumimoji="1" lang="en-US" altLang="zh-CN" sz="2000" i="1" dirty="0"/>
              <a:t>old</a:t>
            </a:r>
          </a:p>
          <a:p>
            <a:pPr lvl="1"/>
            <a:r>
              <a:rPr kumimoji="1" lang="en-US" altLang="zh-CN" sz="2000" dirty="0"/>
              <a:t>The size of young gen can be small and fixed</a:t>
            </a:r>
            <a:endParaRPr kumimoji="1" lang="en-US" altLang="zh-CN" sz="2200" dirty="0"/>
          </a:p>
          <a:p>
            <a:r>
              <a:rPr kumimoji="1" lang="en-US" altLang="zh-CN" dirty="0"/>
              <a:t>GC is also two-fold</a:t>
            </a:r>
          </a:p>
          <a:p>
            <a:pPr lvl="1"/>
            <a:r>
              <a:rPr kumimoji="1" lang="en-US" altLang="zh-CN" sz="2000" dirty="0"/>
              <a:t>Minor GC: only collecting young-space (fast and frequent)</a:t>
            </a:r>
          </a:p>
          <a:p>
            <a:pPr lvl="1"/>
            <a:r>
              <a:rPr kumimoji="1" lang="en-US" altLang="zh-CN" sz="2000" dirty="0"/>
              <a:t>Major GC: collecting both spaces (slow but infrequent)</a:t>
            </a:r>
          </a:p>
          <a:p>
            <a:endParaRPr kumimoji="1" lang="en-US" altLang="zh-CN" sz="2200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A95C6B-2EDE-094D-886F-173A8BF1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5C6F52E-5821-144C-8CDD-CEDC38EA4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4089027"/>
            <a:ext cx="3512964" cy="164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69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6CFA4-B72E-EE4B-BB17-802DE1A6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Minor GC: Collecting Young Only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6E312C-152E-1547-88AE-A2549EB49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Based on "generational hypothesis"</a:t>
            </a:r>
          </a:p>
          <a:p>
            <a:pPr lvl="1"/>
            <a:r>
              <a:rPr kumimoji="1" lang="en-US" altLang="zh-CN" sz="2000" dirty="0"/>
              <a:t>Most objects have short life spans</a:t>
            </a:r>
          </a:p>
          <a:p>
            <a:pPr lvl="1"/>
            <a:r>
              <a:rPr kumimoji="1" lang="en-US" altLang="zh-CN" sz="2000" dirty="0"/>
              <a:t>Collecting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young-space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efficient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memory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reclamation</a:t>
            </a:r>
          </a:p>
          <a:p>
            <a:pPr lvl="1"/>
            <a:r>
              <a:rPr kumimoji="1" lang="en-US" altLang="zh-CN" sz="2000" dirty="0"/>
              <a:t>What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hypothesis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does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hold?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(Yak,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OSDI16)</a:t>
            </a:r>
          </a:p>
          <a:p>
            <a:endParaRPr kumimoji="1" lang="en-US" altLang="zh-CN" sz="2200" dirty="0"/>
          </a:p>
          <a:p>
            <a:pPr lvl="1"/>
            <a:endParaRPr kumimoji="1" lang="en-US" altLang="zh-CN" sz="2000" dirty="0"/>
          </a:p>
          <a:p>
            <a:endParaRPr kumimoji="1" lang="en-US" altLang="zh-CN" sz="2200" dirty="0"/>
          </a:p>
          <a:p>
            <a:pPr lvl="1"/>
            <a:endParaRPr kumimoji="1" lang="en-US" altLang="zh-CN" sz="2000" dirty="0"/>
          </a:p>
          <a:p>
            <a:endParaRPr kumimoji="1" lang="en-US" altLang="zh-CN" sz="2200" dirty="0"/>
          </a:p>
          <a:p>
            <a:pPr lvl="1"/>
            <a:endParaRPr kumimoji="1" lang="en-US" altLang="zh-CN" sz="2000" dirty="0"/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9096AD-CA61-2742-A6A6-B77703A5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7E7A64-4870-914C-A4B2-829330C7B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823727"/>
            <a:ext cx="47371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0474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6CFA4-B72E-EE4B-BB17-802DE1A6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</a:t>
            </a:r>
            <a:r>
              <a:rPr kumimoji="1" lang="zh-CN" altLang="en-US" dirty="0"/>
              <a:t> </a:t>
            </a:r>
            <a:r>
              <a:rPr kumimoji="1" lang="en-US" altLang="zh-CN" dirty="0"/>
              <a:t>Cross-Space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6E312C-152E-1547-88AE-A2549EB49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old-space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young-space</a:t>
            </a:r>
          </a:p>
          <a:p>
            <a:pPr lvl="1"/>
            <a:r>
              <a:rPr kumimoji="1" lang="en-US" altLang="zh-CN" sz="2000" dirty="0"/>
              <a:t>They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should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treated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roots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during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minor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</a:p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identify</a:t>
            </a:r>
            <a:r>
              <a:rPr kumimoji="1" lang="zh-CN" altLang="en-US" dirty="0"/>
              <a:t> </a:t>
            </a:r>
            <a:r>
              <a:rPr kumimoji="1" lang="en-US" altLang="zh-CN" dirty="0"/>
              <a:t>cross-space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references?</a:t>
            </a:r>
          </a:p>
          <a:p>
            <a:pPr lvl="1"/>
            <a:r>
              <a:rPr kumimoji="1" lang="en-US" altLang="zh-CN" sz="2000" dirty="0"/>
              <a:t>Scanning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whole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old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space: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why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need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minor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GC?</a:t>
            </a:r>
          </a:p>
          <a:p>
            <a:pPr lvl="1"/>
            <a:r>
              <a:rPr kumimoji="1" lang="en-US" altLang="zh-CN" sz="2000" dirty="0"/>
              <a:t>Remembering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references: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overhead</a:t>
            </a:r>
          </a:p>
          <a:p>
            <a:pPr lvl="1"/>
            <a:endParaRPr kumimoji="1" lang="en-US" altLang="zh-CN" sz="2000" dirty="0"/>
          </a:p>
          <a:p>
            <a:endParaRPr kumimoji="1" lang="en-US" altLang="zh-CN" sz="2200" dirty="0"/>
          </a:p>
          <a:p>
            <a:pPr lvl="1"/>
            <a:endParaRPr kumimoji="1" lang="en-US" altLang="zh-CN" sz="2000" dirty="0"/>
          </a:p>
          <a:p>
            <a:endParaRPr kumimoji="1" lang="en-US" altLang="zh-CN" sz="2200" dirty="0"/>
          </a:p>
          <a:p>
            <a:pPr lvl="1"/>
            <a:endParaRPr kumimoji="1" lang="en-US" altLang="zh-CN" sz="2000" dirty="0"/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9096AD-CA61-2742-A6A6-B77703A5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D1C171-1979-654B-8407-B692C3ED5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222627"/>
            <a:ext cx="47371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37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76CFA4-B72E-EE4B-BB17-802DE1A65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6E312C-152E-1547-88AE-A2549EB49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400" dirty="0"/>
              <a:t>Dividing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old-space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into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many</a:t>
            </a:r>
            <a:r>
              <a:rPr kumimoji="1" lang="zh-CN" altLang="en-US" sz="2400" dirty="0"/>
              <a:t> </a:t>
            </a:r>
            <a:r>
              <a:rPr kumimoji="1" lang="en-US" altLang="zh-CN" sz="2400" i="1" dirty="0"/>
              <a:t>regions</a:t>
            </a:r>
          </a:p>
          <a:p>
            <a:pPr lvl="1"/>
            <a:r>
              <a:rPr kumimoji="1" lang="en-US" altLang="zh-CN" sz="2000" dirty="0"/>
              <a:t>Using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bit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(card)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each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region</a:t>
            </a:r>
          </a:p>
          <a:p>
            <a:endParaRPr kumimoji="1" lang="en-US" altLang="zh-CN" sz="2000" dirty="0"/>
          </a:p>
          <a:p>
            <a:r>
              <a:rPr kumimoji="1" lang="en-US" altLang="zh-CN" sz="2400" dirty="0"/>
              <a:t>When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cross-space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write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happens,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dirty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card</a:t>
            </a:r>
          </a:p>
          <a:p>
            <a:pPr lvl="1"/>
            <a:r>
              <a:rPr kumimoji="1" lang="en-US" altLang="zh-CN" sz="2000" dirty="0"/>
              <a:t>Scanning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dirty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cards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during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minor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</a:p>
          <a:p>
            <a:endParaRPr kumimoji="1" lang="en-US" altLang="zh-CN" sz="2200" dirty="0"/>
          </a:p>
          <a:p>
            <a:pPr lvl="1"/>
            <a:endParaRPr kumimoji="1" lang="en-US" altLang="zh-CN" sz="2000" dirty="0"/>
          </a:p>
          <a:p>
            <a:endParaRPr kumimoji="1" lang="en-US" altLang="zh-CN" sz="2200" dirty="0"/>
          </a:p>
          <a:p>
            <a:pPr lvl="1"/>
            <a:endParaRPr kumimoji="1" lang="en-US" altLang="zh-CN" sz="2000" dirty="0"/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9096AD-CA61-2742-A6A6-B77703A5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9FEECE-D881-1841-BC9A-B250EF2A6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50" y="3797300"/>
            <a:ext cx="47371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377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864C19-50C7-2F46-AD2C-ED76DBB9E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G1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BBBC36-FFB1-794C-A302-90E3EDB70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074EF1-94B9-9144-B2B4-94101633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E0B5F6-87E3-FB4E-887A-BDEAE2870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65" y="2246750"/>
            <a:ext cx="8191035" cy="34438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E29995C-3873-8543-BDA6-9BEF48BE2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65" y="1417638"/>
            <a:ext cx="5867400" cy="558800"/>
          </a:xfrm>
          <a:prstGeom prst="rect">
            <a:avLst/>
          </a:prstGeom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id="{20F6BD50-AEA4-8040-9CAC-09F3BA0DDC8E}"/>
              </a:ext>
            </a:extLst>
          </p:cNvPr>
          <p:cNvSpPr/>
          <p:nvPr/>
        </p:nvSpPr>
        <p:spPr>
          <a:xfrm>
            <a:off x="3070776" y="3745477"/>
            <a:ext cx="996797" cy="208975"/>
          </a:xfrm>
          <a:prstGeom prst="round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39379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6EE63-0FAB-1849-8B2C-8983E9AD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Highlight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G1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F3C0CD-9C83-5F4A-86F9-418F82014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Controllable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pauses</a:t>
            </a:r>
          </a:p>
          <a:p>
            <a:pPr lvl="1"/>
            <a:r>
              <a:rPr kumimoji="1" lang="en-US" altLang="zh-CN" sz="2000" dirty="0"/>
              <a:t>Soft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limits</a:t>
            </a:r>
          </a:p>
          <a:p>
            <a:pPr lvl="1"/>
            <a:r>
              <a:rPr kumimoji="1" lang="en-US" altLang="zh-CN" sz="2000" dirty="0"/>
              <a:t>Region-based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heap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layout</a:t>
            </a:r>
          </a:p>
          <a:p>
            <a:pPr lvl="1"/>
            <a:r>
              <a:rPr kumimoji="1" lang="en-US" altLang="zh-CN" sz="2000" dirty="0"/>
              <a:t>Mixed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sz="2400" dirty="0"/>
              <a:t>(Partially)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concurrent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execution</a:t>
            </a:r>
          </a:p>
          <a:p>
            <a:pPr lvl="1"/>
            <a:r>
              <a:rPr kumimoji="1" lang="en-US" altLang="zh-CN" sz="2000" dirty="0"/>
              <a:t>Concurrent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marking</a:t>
            </a:r>
          </a:p>
          <a:p>
            <a:pPr lvl="1"/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D47B2B-A14D-5F46-BA33-A225A7998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554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AE523-9328-494F-B2C5-A318FDA0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Pauses: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88856F-A882-A544-9D07-B453601C9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G1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maximum</a:t>
            </a:r>
            <a:r>
              <a:rPr kumimoji="1" lang="zh-CN" altLang="en-US" dirty="0"/>
              <a:t> </a:t>
            </a:r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sz="2000" dirty="0"/>
              <a:t>e.g.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–</a:t>
            </a:r>
            <a:r>
              <a:rPr kumimoji="1" lang="en-US" altLang="zh-CN" sz="2000" dirty="0" err="1"/>
              <a:t>XX:MaxGCPauseMillis</a:t>
            </a:r>
            <a:r>
              <a:rPr kumimoji="1" lang="en-US" altLang="zh-CN" sz="2000" dirty="0"/>
              <a:t>=50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dirty="0"/>
              <a:t>G1 will adjust the heap layout to meet the limit</a:t>
            </a:r>
          </a:p>
          <a:p>
            <a:pPr lvl="1"/>
            <a:r>
              <a:rPr kumimoji="1" lang="en-US" altLang="zh-CN" sz="2000" dirty="0"/>
              <a:t>The layout must be adjustable and flexible</a:t>
            </a:r>
          </a:p>
          <a:p>
            <a:pPr lvl="1"/>
            <a:r>
              <a:rPr kumimoji="1" lang="en-US" altLang="zh-CN" sz="2000" dirty="0"/>
              <a:t>Two spaces are not enough!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96CFC3-4153-3845-9FAF-2EEFCF04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4449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AE523-9328-494F-B2C5-A318FDA0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Pauses: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88856F-A882-A544-9D07-B453601C9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G1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maximum</a:t>
            </a:r>
            <a:r>
              <a:rPr kumimoji="1" lang="zh-CN" altLang="en-US" dirty="0"/>
              <a:t> </a:t>
            </a:r>
            <a:r>
              <a:rPr kumimoji="1" lang="en-US" altLang="zh-CN" dirty="0"/>
              <a:t>GC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sz="2000" dirty="0"/>
              <a:t>e.g.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–</a:t>
            </a:r>
            <a:r>
              <a:rPr kumimoji="1" lang="en-US" altLang="zh-CN" sz="2000" dirty="0" err="1"/>
              <a:t>XX:MaxGCPauseMillis</a:t>
            </a:r>
            <a:r>
              <a:rPr kumimoji="1" lang="en-US" altLang="zh-CN" sz="2000" dirty="0"/>
              <a:t>=50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dirty="0"/>
              <a:t>G1 will adjust the heap layout to meet the limit</a:t>
            </a:r>
          </a:p>
          <a:p>
            <a:pPr lvl="1"/>
            <a:r>
              <a:rPr kumimoji="1" lang="en-US" altLang="zh-CN" sz="2000" dirty="0"/>
              <a:t>The layout must be adjustable and flexible</a:t>
            </a:r>
          </a:p>
          <a:p>
            <a:pPr lvl="1"/>
            <a:r>
              <a:rPr kumimoji="1" lang="en-US" altLang="zh-CN" sz="2000" dirty="0"/>
              <a:t>Two spaces are not enough!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96CFC3-4153-3845-9FAF-2EEFCF04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4434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AE523-9328-494F-B2C5-A318FDA0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Region-based Heap Layout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88856F-A882-A544-9D07-B453601C9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Dividing the whole heap space into many </a:t>
            </a:r>
            <a:r>
              <a:rPr kumimoji="1" lang="en-US" altLang="zh-CN" i="1" dirty="0"/>
              <a:t>regions</a:t>
            </a:r>
          </a:p>
          <a:p>
            <a:pPr lvl="1"/>
            <a:r>
              <a:rPr kumimoji="1" lang="en-US" altLang="zh-CN" sz="2000" dirty="0"/>
              <a:t>Young-space now can be segregated</a:t>
            </a:r>
          </a:p>
          <a:p>
            <a:pPr lvl="1"/>
            <a:endParaRPr kumimoji="1" lang="en-US" altLang="zh-CN" sz="2000" dirty="0"/>
          </a:p>
          <a:p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96CFC3-4153-3845-9FAF-2EEFCF04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F4F08E2-0900-6249-BFD7-CD75D814B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3019187"/>
            <a:ext cx="2559042" cy="255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53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AE523-9328-494F-B2C5-A318FDA0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Region-based Heap Layout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88856F-A882-A544-9D07-B453601C9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Dividing the whole heap space into many </a:t>
            </a:r>
            <a:r>
              <a:rPr kumimoji="1" lang="en-US" altLang="zh-CN" i="1" dirty="0"/>
              <a:t>regions</a:t>
            </a:r>
          </a:p>
          <a:p>
            <a:pPr lvl="1"/>
            <a:r>
              <a:rPr kumimoji="1" lang="en-US" altLang="zh-CN" sz="2000" dirty="0"/>
              <a:t>Young-space now can be segregated</a:t>
            </a:r>
          </a:p>
          <a:p>
            <a:pPr lvl="1"/>
            <a:r>
              <a:rPr kumimoji="1" lang="en-US" altLang="zh-CN" sz="2000" dirty="0"/>
              <a:t>Easy to enlarge/shrink</a:t>
            </a:r>
          </a:p>
          <a:p>
            <a:pPr lvl="1"/>
            <a:endParaRPr kumimoji="1" lang="en-US" altLang="zh-CN" sz="2200" dirty="0"/>
          </a:p>
          <a:p>
            <a:pPr marL="457200" lvl="1" indent="0">
              <a:buNone/>
            </a:pPr>
            <a:r>
              <a:rPr kumimoji="1" lang="en-US" altLang="zh-CN" sz="2000" dirty="0"/>
              <a:t> 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96CFC3-4153-3845-9FAF-2EEFCF04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B735F34-7A1D-9D44-A13B-61F2EBEFF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109" y="3070063"/>
            <a:ext cx="2531167" cy="25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824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0AE523-9328-494F-B2C5-A318FDA05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Region-based Heap Layout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88856F-A882-A544-9D07-B453601C9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Dividing the whole heap space into many </a:t>
            </a:r>
            <a:r>
              <a:rPr kumimoji="1" lang="en-US" altLang="zh-CN" i="1" dirty="0"/>
              <a:t>regions</a:t>
            </a:r>
          </a:p>
          <a:p>
            <a:pPr lvl="1"/>
            <a:r>
              <a:rPr kumimoji="1" lang="en-US" altLang="zh-CN" sz="2000" dirty="0"/>
              <a:t>Young-space now can be segregated</a:t>
            </a:r>
          </a:p>
          <a:p>
            <a:pPr lvl="1"/>
            <a:r>
              <a:rPr kumimoji="1" lang="en-US" altLang="zh-CN" sz="2000" dirty="0"/>
              <a:t>Easy to enlarge/shrink</a:t>
            </a:r>
          </a:p>
          <a:p>
            <a:pPr lvl="1"/>
            <a:r>
              <a:rPr kumimoji="1" lang="en-US" altLang="zh-CN" sz="2000" dirty="0"/>
              <a:t>Also designed for </a:t>
            </a:r>
            <a:r>
              <a:rPr kumimoji="1" lang="en-US" altLang="zh-CN" sz="2000" b="1" dirty="0"/>
              <a:t>mixed GC</a:t>
            </a:r>
          </a:p>
          <a:p>
            <a:pPr lvl="1"/>
            <a:endParaRPr kumimoji="1" lang="en-US" altLang="zh-CN" sz="2200" dirty="0"/>
          </a:p>
          <a:p>
            <a:pPr marL="457200" lvl="1" indent="0">
              <a:buNone/>
            </a:pPr>
            <a:r>
              <a:rPr kumimoji="1" lang="en-US" altLang="zh-CN" sz="2000" dirty="0"/>
              <a:t> 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596CFC3-4153-3845-9FAF-2EEFCF04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B735F34-7A1D-9D44-A13B-61F2EBEFF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9109" y="3070063"/>
            <a:ext cx="2531167" cy="253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23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5950EC-ED35-5D4D-A89A-AF584571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 Mixed GC: </a:t>
            </a:r>
            <a:r>
              <a:rPr kumimoji="1" lang="en-US" altLang="zh-CN" i="1" dirty="0"/>
              <a:t>Meeting</a:t>
            </a:r>
            <a:r>
              <a:rPr kumimoji="1" lang="en-US" altLang="zh-CN" dirty="0"/>
              <a:t> the Soft Limit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E952AF-C160-9E40-AA1A-BE5EBB33F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Prior GC (like PSGC) only has two inflexible GC algorithms</a:t>
            </a:r>
          </a:p>
          <a:p>
            <a:pPr lvl="1"/>
            <a:r>
              <a:rPr kumimoji="1" lang="en-US" altLang="zh-CN" sz="2000" dirty="0"/>
              <a:t>Minor GC pause: too short</a:t>
            </a:r>
          </a:p>
          <a:p>
            <a:pPr lvl="1"/>
            <a:r>
              <a:rPr kumimoji="1" lang="en-US" altLang="zh-CN" sz="2000" dirty="0"/>
              <a:t>Major GC pause: too long</a:t>
            </a:r>
          </a:p>
          <a:p>
            <a:pPr lvl="1"/>
            <a:endParaRPr kumimoji="1" lang="en-US" altLang="zh-CN" sz="2000" dirty="0"/>
          </a:p>
          <a:p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40BDC6-C975-8A4C-AF7B-A20AC7C7B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C2EAE1CC-52D2-0044-9EF3-FB467F676A62}"/>
              </a:ext>
            </a:extLst>
          </p:cNvPr>
          <p:cNvCxnSpPr>
            <a:cxnSpLocks/>
          </p:cNvCxnSpPr>
          <p:nvPr/>
        </p:nvCxnSpPr>
        <p:spPr>
          <a:xfrm>
            <a:off x="1691680" y="5105137"/>
            <a:ext cx="5472608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40AFAAF-1F66-8548-BC78-B0F6DF30D670}"/>
              </a:ext>
            </a:extLst>
          </p:cNvPr>
          <p:cNvSpPr txBox="1"/>
          <p:nvPr/>
        </p:nvSpPr>
        <p:spPr>
          <a:xfrm>
            <a:off x="1547664" y="4569243"/>
            <a:ext cx="1840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Minor GC (10 </a:t>
            </a:r>
            <a:r>
              <a:rPr kumimoji="1" lang="en-US" altLang="zh-CN" dirty="0" err="1">
                <a:latin typeface="Candara" panose="020E0502030303020204" pitchFamily="34" charset="0"/>
              </a:rPr>
              <a:t>ms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8AC22364-411A-6546-93B2-549CD2D46D00}"/>
              </a:ext>
            </a:extLst>
          </p:cNvPr>
          <p:cNvCxnSpPr/>
          <p:nvPr/>
        </p:nvCxnSpPr>
        <p:spPr>
          <a:xfrm>
            <a:off x="2483768" y="4945732"/>
            <a:ext cx="0" cy="1594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D1064530-E09A-E045-8256-7B006921153D}"/>
              </a:ext>
            </a:extLst>
          </p:cNvPr>
          <p:cNvCxnSpPr/>
          <p:nvPr/>
        </p:nvCxnSpPr>
        <p:spPr>
          <a:xfrm>
            <a:off x="6732240" y="4938575"/>
            <a:ext cx="0" cy="1594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3587749-D7C1-6041-AB86-B07BA784DF91}"/>
              </a:ext>
            </a:extLst>
          </p:cNvPr>
          <p:cNvSpPr txBox="1"/>
          <p:nvPr/>
        </p:nvSpPr>
        <p:spPr>
          <a:xfrm>
            <a:off x="5740622" y="4576400"/>
            <a:ext cx="198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Major GC (200 </a:t>
            </a:r>
            <a:r>
              <a:rPr kumimoji="1" lang="en-US" altLang="zh-CN" dirty="0" err="1">
                <a:latin typeface="Candara" panose="020E0502030303020204" pitchFamily="34" charset="0"/>
              </a:rPr>
              <a:t>ms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F37ABE89-B44D-7E48-8B53-D0779F4BE09D}"/>
              </a:ext>
            </a:extLst>
          </p:cNvPr>
          <p:cNvCxnSpPr/>
          <p:nvPr/>
        </p:nvCxnSpPr>
        <p:spPr>
          <a:xfrm>
            <a:off x="4572000" y="4938574"/>
            <a:ext cx="0" cy="1594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18045816-CEA6-8245-83E6-ED5693088B2D}"/>
              </a:ext>
            </a:extLst>
          </p:cNvPr>
          <p:cNvSpPr txBox="1"/>
          <p:nvPr/>
        </p:nvSpPr>
        <p:spPr>
          <a:xfrm>
            <a:off x="3667771" y="4580518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Soft Limit (50 </a:t>
            </a:r>
            <a:r>
              <a:rPr kumimoji="1" lang="en-US" altLang="zh-CN" dirty="0" err="1">
                <a:latin typeface="Candara" panose="020E0502030303020204" pitchFamily="34" charset="0"/>
              </a:rPr>
              <a:t>ms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4271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5950EC-ED35-5D4D-A89A-AF584571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 Mixed GC: </a:t>
            </a:r>
            <a:r>
              <a:rPr kumimoji="1" lang="en-US" altLang="zh-CN" i="1" dirty="0"/>
              <a:t>Meeting</a:t>
            </a:r>
            <a:r>
              <a:rPr kumimoji="1" lang="en-US" altLang="zh-CN" dirty="0"/>
              <a:t> the Soft Limit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E952AF-C160-9E40-AA1A-BE5EBB33F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Prior GC (like PSGC) only has two inflexible GC algorithms</a:t>
            </a:r>
          </a:p>
          <a:p>
            <a:pPr lvl="1"/>
            <a:r>
              <a:rPr kumimoji="1" lang="en-US" altLang="zh-CN" sz="2000" dirty="0"/>
              <a:t>Minor GC pause: too short</a:t>
            </a:r>
          </a:p>
          <a:p>
            <a:pPr lvl="1"/>
            <a:r>
              <a:rPr kumimoji="1" lang="en-US" altLang="zh-CN" sz="2000" dirty="0"/>
              <a:t>Major GC pause: too long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sz="2200" dirty="0"/>
              <a:t>Solution: collect young-space and part of old-space</a:t>
            </a:r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40BDC6-C975-8A4C-AF7B-A20AC7C7B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C2EAE1CC-52D2-0044-9EF3-FB467F676A62}"/>
              </a:ext>
            </a:extLst>
          </p:cNvPr>
          <p:cNvCxnSpPr>
            <a:cxnSpLocks/>
          </p:cNvCxnSpPr>
          <p:nvPr/>
        </p:nvCxnSpPr>
        <p:spPr>
          <a:xfrm>
            <a:off x="1691680" y="5296960"/>
            <a:ext cx="5472608" cy="0"/>
          </a:xfrm>
          <a:prstGeom prst="straightConnector1">
            <a:avLst/>
          </a:prstGeom>
          <a:ln w="38100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40AFAAF-1F66-8548-BC78-B0F6DF30D670}"/>
              </a:ext>
            </a:extLst>
          </p:cNvPr>
          <p:cNvSpPr txBox="1"/>
          <p:nvPr/>
        </p:nvSpPr>
        <p:spPr>
          <a:xfrm>
            <a:off x="1547664" y="4761066"/>
            <a:ext cx="1840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Minor GC (10 </a:t>
            </a:r>
            <a:r>
              <a:rPr kumimoji="1" lang="en-US" altLang="zh-CN" dirty="0" err="1">
                <a:latin typeface="Candara" panose="020E0502030303020204" pitchFamily="34" charset="0"/>
              </a:rPr>
              <a:t>ms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8AC22364-411A-6546-93B2-549CD2D46D00}"/>
              </a:ext>
            </a:extLst>
          </p:cNvPr>
          <p:cNvCxnSpPr/>
          <p:nvPr/>
        </p:nvCxnSpPr>
        <p:spPr>
          <a:xfrm>
            <a:off x="2483768" y="5137555"/>
            <a:ext cx="0" cy="1594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D1064530-E09A-E045-8256-7B006921153D}"/>
              </a:ext>
            </a:extLst>
          </p:cNvPr>
          <p:cNvCxnSpPr/>
          <p:nvPr/>
        </p:nvCxnSpPr>
        <p:spPr>
          <a:xfrm>
            <a:off x="6732240" y="5130398"/>
            <a:ext cx="0" cy="1594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3587749-D7C1-6041-AB86-B07BA784DF91}"/>
              </a:ext>
            </a:extLst>
          </p:cNvPr>
          <p:cNvSpPr txBox="1"/>
          <p:nvPr/>
        </p:nvSpPr>
        <p:spPr>
          <a:xfrm>
            <a:off x="5740622" y="4768223"/>
            <a:ext cx="198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Major GC (200 </a:t>
            </a:r>
            <a:r>
              <a:rPr kumimoji="1" lang="en-US" altLang="zh-CN" dirty="0" err="1">
                <a:latin typeface="Candara" panose="020E0502030303020204" pitchFamily="34" charset="0"/>
              </a:rPr>
              <a:t>ms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F37ABE89-B44D-7E48-8B53-D0779F4BE09D}"/>
              </a:ext>
            </a:extLst>
          </p:cNvPr>
          <p:cNvCxnSpPr/>
          <p:nvPr/>
        </p:nvCxnSpPr>
        <p:spPr>
          <a:xfrm>
            <a:off x="4572000" y="5130397"/>
            <a:ext cx="0" cy="1594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18045816-CEA6-8245-83E6-ED5693088B2D}"/>
              </a:ext>
            </a:extLst>
          </p:cNvPr>
          <p:cNvSpPr txBox="1"/>
          <p:nvPr/>
        </p:nvSpPr>
        <p:spPr>
          <a:xfrm>
            <a:off x="3667771" y="4772341"/>
            <a:ext cx="1917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Soft Limit (50 </a:t>
            </a:r>
            <a:r>
              <a:rPr kumimoji="1" lang="en-US" altLang="zh-CN" dirty="0" err="1">
                <a:latin typeface="Candara" panose="020E0502030303020204" pitchFamily="34" charset="0"/>
              </a:rPr>
              <a:t>ms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2F4CD263-4BBC-F540-8BC6-371F7B320982}"/>
              </a:ext>
            </a:extLst>
          </p:cNvPr>
          <p:cNvCxnSpPr>
            <a:cxnSpLocks/>
          </p:cNvCxnSpPr>
          <p:nvPr/>
        </p:nvCxnSpPr>
        <p:spPr>
          <a:xfrm>
            <a:off x="4572000" y="4561491"/>
            <a:ext cx="0" cy="19957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D2B4DEB4-AC63-CA40-804D-124F3CF8A60F}"/>
              </a:ext>
            </a:extLst>
          </p:cNvPr>
          <p:cNvSpPr txBox="1"/>
          <p:nvPr/>
        </p:nvSpPr>
        <p:spPr>
          <a:xfrm>
            <a:off x="4015597" y="4212706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Mixed GC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5531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D21F9-A26E-BD47-BABD-F593AB13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Mixed GC: Collection Set (</a:t>
            </a:r>
            <a:r>
              <a:rPr kumimoji="1" lang="en-US" altLang="zh-CN" dirty="0" err="1"/>
              <a:t>CSet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D357CD-FDA2-E647-8239-8CEDAB807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Mixed GC should construct a </a:t>
            </a:r>
            <a:r>
              <a:rPr kumimoji="1" lang="en-US" altLang="zh-CN" dirty="0" err="1"/>
              <a:t>CSet</a:t>
            </a:r>
            <a:r>
              <a:rPr kumimoji="1" lang="en-US" altLang="zh-CN" dirty="0"/>
              <a:t> to reach a close-to-soft-limit GC pause</a:t>
            </a:r>
          </a:p>
          <a:p>
            <a:pPr lvl="1"/>
            <a:r>
              <a:rPr kumimoji="1" lang="en-US" altLang="zh-CN" sz="2000" dirty="0"/>
              <a:t>Including all young regions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2634A7-4F76-C64D-BA9C-CD1C1E20F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F97A66D-4790-104A-8A17-0B9F9B4A1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719394"/>
            <a:ext cx="2743731" cy="274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439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D21F9-A26E-BD47-BABD-F593AB13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Mixed GC: Collection Set (</a:t>
            </a:r>
            <a:r>
              <a:rPr kumimoji="1" lang="en-US" altLang="zh-CN" dirty="0" err="1"/>
              <a:t>CSet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D357CD-FDA2-E647-8239-8CEDAB807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Mixed GC should construct a </a:t>
            </a:r>
            <a:r>
              <a:rPr kumimoji="1" lang="en-US" altLang="zh-CN" dirty="0" err="1"/>
              <a:t>CSet</a:t>
            </a:r>
            <a:r>
              <a:rPr kumimoji="1" lang="en-US" altLang="zh-CN" dirty="0"/>
              <a:t> to reach a close-to-soft-limit GC pause</a:t>
            </a:r>
          </a:p>
          <a:p>
            <a:pPr lvl="1"/>
            <a:r>
              <a:rPr kumimoji="1" lang="en-US" altLang="zh-CN" sz="2000" dirty="0"/>
              <a:t>Including all young regions</a:t>
            </a:r>
          </a:p>
          <a:p>
            <a:pPr lvl="1"/>
            <a:r>
              <a:rPr kumimoji="1" lang="en-US" altLang="zh-CN" sz="2000" dirty="0"/>
              <a:t>Adding old regions and estimating</a:t>
            </a:r>
          </a:p>
          <a:p>
            <a:pPr marL="457200" lvl="1" indent="0">
              <a:buNone/>
            </a:pPr>
            <a:r>
              <a:rPr kumimoji="1" lang="en-US" altLang="zh-CN" sz="2000" dirty="0"/>
              <a:t>    the GC pause</a:t>
            </a:r>
          </a:p>
          <a:p>
            <a:pPr lvl="1"/>
            <a:r>
              <a:rPr kumimoji="1" lang="en-US" altLang="zh-CN" sz="2000" dirty="0"/>
              <a:t>Until the estimated pause time </a:t>
            </a:r>
          </a:p>
          <a:p>
            <a:pPr marL="457200" lvl="1" indent="0">
              <a:buNone/>
            </a:pPr>
            <a:r>
              <a:rPr kumimoji="1" lang="en-US" altLang="zh-CN" sz="2000" dirty="0"/>
              <a:t>    reaching the soft limit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2634A7-4F76-C64D-BA9C-CD1C1E20F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DCA9681-7AEE-E443-89AC-CD262164D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943709"/>
            <a:ext cx="2643763" cy="2643763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16C4D1D4-4E9D-B241-9574-820665909EBC}"/>
              </a:ext>
            </a:extLst>
          </p:cNvPr>
          <p:cNvCxnSpPr/>
          <p:nvPr/>
        </p:nvCxnSpPr>
        <p:spPr>
          <a:xfrm flipV="1">
            <a:off x="7452320" y="2569468"/>
            <a:ext cx="216024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1D745168-83A5-8A48-8058-35572FD495A3}"/>
              </a:ext>
            </a:extLst>
          </p:cNvPr>
          <p:cNvSpPr txBox="1"/>
          <p:nvPr/>
        </p:nvSpPr>
        <p:spPr>
          <a:xfrm>
            <a:off x="6991938" y="2289352"/>
            <a:ext cx="1476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10ms to collect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F7DDDE7-D26E-FD47-AFAB-D12757C9C732}"/>
              </a:ext>
            </a:extLst>
          </p:cNvPr>
          <p:cNvCxnSpPr>
            <a:cxnSpLocks/>
          </p:cNvCxnSpPr>
          <p:nvPr/>
        </p:nvCxnSpPr>
        <p:spPr>
          <a:xfrm flipV="1">
            <a:off x="6553200" y="3793604"/>
            <a:ext cx="1742683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8084393D-6928-F344-952B-14184E44CD3B}"/>
              </a:ext>
            </a:extLst>
          </p:cNvPr>
          <p:cNvSpPr txBox="1"/>
          <p:nvPr/>
        </p:nvSpPr>
        <p:spPr>
          <a:xfrm>
            <a:off x="8259941" y="3583757"/>
            <a:ext cx="992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20ms </a:t>
            </a:r>
          </a:p>
          <a:p>
            <a:r>
              <a:rPr kumimoji="1" lang="en-US" altLang="zh-CN" sz="1600" dirty="0">
                <a:latin typeface="Candara" panose="020E0502030303020204" pitchFamily="34" charset="0"/>
              </a:rPr>
              <a:t>to collect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B4440361-1B68-6847-B37B-9BF1C2A613B0}"/>
              </a:ext>
            </a:extLst>
          </p:cNvPr>
          <p:cNvCxnSpPr>
            <a:cxnSpLocks/>
          </p:cNvCxnSpPr>
          <p:nvPr/>
        </p:nvCxnSpPr>
        <p:spPr>
          <a:xfrm flipV="1">
            <a:off x="6553200" y="4780582"/>
            <a:ext cx="1742683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162419BC-79ED-7644-A7D1-81C935CF9724}"/>
              </a:ext>
            </a:extLst>
          </p:cNvPr>
          <p:cNvSpPr txBox="1"/>
          <p:nvPr/>
        </p:nvSpPr>
        <p:spPr>
          <a:xfrm>
            <a:off x="8259941" y="4570735"/>
            <a:ext cx="992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15 </a:t>
            </a:r>
            <a:r>
              <a:rPr kumimoji="1" lang="en-US" altLang="zh-CN" sz="1600" dirty="0" err="1">
                <a:latin typeface="Candara" panose="020E0502030303020204" pitchFamily="34" charset="0"/>
              </a:rPr>
              <a:t>ms</a:t>
            </a:r>
            <a:r>
              <a:rPr kumimoji="1" lang="en-US" altLang="zh-CN" sz="1600" dirty="0">
                <a:latin typeface="Candara" panose="020E0502030303020204" pitchFamily="34" charset="0"/>
              </a:rPr>
              <a:t> </a:t>
            </a:r>
          </a:p>
          <a:p>
            <a:r>
              <a:rPr kumimoji="1" lang="en-US" altLang="zh-CN" sz="1600" dirty="0">
                <a:latin typeface="Candara" panose="020E0502030303020204" pitchFamily="34" charset="0"/>
              </a:rPr>
              <a:t>to collect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405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D21F9-A26E-BD47-BABD-F593AB131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Mixed GC: Collection Set (</a:t>
            </a:r>
            <a:r>
              <a:rPr kumimoji="1" lang="en-US" altLang="zh-CN" dirty="0" err="1"/>
              <a:t>CSet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D357CD-FDA2-E647-8239-8CEDAB807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Mixed GC should construct a </a:t>
            </a:r>
            <a:r>
              <a:rPr kumimoji="1" lang="en-US" altLang="zh-CN" dirty="0" err="1"/>
              <a:t>CSet</a:t>
            </a:r>
            <a:r>
              <a:rPr kumimoji="1" lang="en-US" altLang="zh-CN" dirty="0"/>
              <a:t> to reach a close-to-soft-limit GC pause</a:t>
            </a:r>
          </a:p>
          <a:p>
            <a:pPr lvl="1"/>
            <a:r>
              <a:rPr kumimoji="1" lang="en-US" altLang="zh-CN" sz="2000" dirty="0"/>
              <a:t>Including all young regions</a:t>
            </a:r>
          </a:p>
          <a:p>
            <a:pPr lvl="1"/>
            <a:r>
              <a:rPr kumimoji="1" lang="en-US" altLang="zh-CN" sz="2000" dirty="0"/>
              <a:t>Adding old regions and estimating</a:t>
            </a:r>
          </a:p>
          <a:p>
            <a:pPr marL="457200" lvl="1" indent="0">
              <a:buNone/>
            </a:pPr>
            <a:r>
              <a:rPr kumimoji="1" lang="en-US" altLang="zh-CN" sz="2000" dirty="0"/>
              <a:t>    the GC pause</a:t>
            </a:r>
          </a:p>
          <a:p>
            <a:pPr lvl="1"/>
            <a:r>
              <a:rPr kumimoji="1" lang="en-US" altLang="zh-CN" sz="2000" dirty="0"/>
              <a:t>Until the estimated pause time </a:t>
            </a:r>
          </a:p>
          <a:p>
            <a:pPr marL="457200" lvl="1" indent="0">
              <a:buNone/>
            </a:pPr>
            <a:r>
              <a:rPr kumimoji="1" lang="en-US" altLang="zh-CN" sz="2000" dirty="0"/>
              <a:t>    reaching the soft limit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2634A7-4F76-C64D-BA9C-CD1C1E20F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DCA9681-7AEE-E443-89AC-CD262164D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943709"/>
            <a:ext cx="2643763" cy="26437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28F4CFA-DFF2-BD4F-A01A-42263FA90DD3}"/>
              </a:ext>
            </a:extLst>
          </p:cNvPr>
          <p:cNvSpPr txBox="1"/>
          <p:nvPr/>
        </p:nvSpPr>
        <p:spPr>
          <a:xfrm>
            <a:off x="683568" y="4770161"/>
            <a:ext cx="43268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 b="1" dirty="0">
                <a:solidFill>
                  <a:srgbClr val="BD3846"/>
                </a:solidFill>
                <a:latin typeface="Candara" panose="020E0502030303020204" pitchFamily="34" charset="0"/>
              </a:rPr>
              <a:t>Problem: which regions to collect?</a:t>
            </a:r>
            <a:endParaRPr kumimoji="1" lang="zh-CN" altLang="en-US" sz="2200" b="1" dirty="0">
              <a:solidFill>
                <a:srgbClr val="BD3846"/>
              </a:solidFill>
              <a:latin typeface="Candara" panose="020E0502030303020204" pitchFamily="34" charset="0"/>
            </a:endParaRPr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17710C71-CF19-A04F-A97A-ED3E616D0A54}"/>
              </a:ext>
            </a:extLst>
          </p:cNvPr>
          <p:cNvCxnSpPr/>
          <p:nvPr/>
        </p:nvCxnSpPr>
        <p:spPr>
          <a:xfrm flipV="1">
            <a:off x="7452320" y="2569468"/>
            <a:ext cx="216024" cy="50405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2FEC2F60-1772-EA4B-9017-B9EF60BB3455}"/>
              </a:ext>
            </a:extLst>
          </p:cNvPr>
          <p:cNvSpPr txBox="1"/>
          <p:nvPr/>
        </p:nvSpPr>
        <p:spPr>
          <a:xfrm>
            <a:off x="6991938" y="2289352"/>
            <a:ext cx="1476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10ms to collect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D693ED00-A967-C649-BB96-53184D7DA840}"/>
              </a:ext>
            </a:extLst>
          </p:cNvPr>
          <p:cNvCxnSpPr>
            <a:cxnSpLocks/>
          </p:cNvCxnSpPr>
          <p:nvPr/>
        </p:nvCxnSpPr>
        <p:spPr>
          <a:xfrm flipV="1">
            <a:off x="6553200" y="3793604"/>
            <a:ext cx="1742683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145EEC4-8760-9940-BAAD-E81C4F58AE21}"/>
              </a:ext>
            </a:extLst>
          </p:cNvPr>
          <p:cNvSpPr txBox="1"/>
          <p:nvPr/>
        </p:nvSpPr>
        <p:spPr>
          <a:xfrm>
            <a:off x="8259941" y="3583757"/>
            <a:ext cx="992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20ms </a:t>
            </a:r>
          </a:p>
          <a:p>
            <a:r>
              <a:rPr kumimoji="1" lang="en-US" altLang="zh-CN" sz="1600" dirty="0">
                <a:latin typeface="Candara" panose="020E0502030303020204" pitchFamily="34" charset="0"/>
              </a:rPr>
              <a:t>to collect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FDBDDDA-CA0C-204A-8922-709BF16BFF54}"/>
              </a:ext>
            </a:extLst>
          </p:cNvPr>
          <p:cNvCxnSpPr>
            <a:cxnSpLocks/>
          </p:cNvCxnSpPr>
          <p:nvPr/>
        </p:nvCxnSpPr>
        <p:spPr>
          <a:xfrm flipV="1">
            <a:off x="6553200" y="4780582"/>
            <a:ext cx="1742683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1030AE3-A3FF-EA42-B676-9E170DCD5E41}"/>
              </a:ext>
            </a:extLst>
          </p:cNvPr>
          <p:cNvSpPr txBox="1"/>
          <p:nvPr/>
        </p:nvSpPr>
        <p:spPr>
          <a:xfrm>
            <a:off x="8259941" y="4570735"/>
            <a:ext cx="9925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15 </a:t>
            </a:r>
            <a:r>
              <a:rPr kumimoji="1" lang="en-US" altLang="zh-CN" sz="1600" dirty="0" err="1">
                <a:latin typeface="Candara" panose="020E0502030303020204" pitchFamily="34" charset="0"/>
              </a:rPr>
              <a:t>ms</a:t>
            </a:r>
            <a:r>
              <a:rPr kumimoji="1" lang="en-US" altLang="zh-CN" sz="1600" dirty="0">
                <a:latin typeface="Candara" panose="020E0502030303020204" pitchFamily="34" charset="0"/>
              </a:rPr>
              <a:t> </a:t>
            </a:r>
          </a:p>
          <a:p>
            <a:r>
              <a:rPr kumimoji="1" lang="en-US" altLang="zh-CN" sz="1600" dirty="0">
                <a:latin typeface="Candara" panose="020E0502030303020204" pitchFamily="34" charset="0"/>
              </a:rPr>
              <a:t>to collect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6205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01D1E-2DBE-F845-8809-215C1E5B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Concurrent Marking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0C5F33-6A85-594E-960D-CA11CCD60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400" dirty="0"/>
              <a:t>Before STW collection, mark live objects concurrently</a:t>
            </a:r>
          </a:p>
          <a:p>
            <a:endParaRPr kumimoji="1" lang="en-US" altLang="zh-CN" dirty="0"/>
          </a:p>
          <a:p>
            <a:r>
              <a:rPr kumimoji="1" lang="en-US" altLang="zh-CN" sz="2400" dirty="0"/>
              <a:t>Handling concurrent update</a:t>
            </a:r>
          </a:p>
          <a:p>
            <a:pPr lvl="1"/>
            <a:r>
              <a:rPr kumimoji="1" lang="en-US" altLang="zh-CN" sz="2000" dirty="0"/>
              <a:t>Java threads will write update into </a:t>
            </a:r>
            <a:r>
              <a:rPr kumimoji="1" lang="en-US" altLang="zh-CN" sz="2000" i="1" dirty="0"/>
              <a:t>logs</a:t>
            </a:r>
          </a:p>
          <a:p>
            <a:pPr lvl="1"/>
            <a:r>
              <a:rPr kumimoji="1" lang="en-US" altLang="zh-CN" sz="2000" dirty="0"/>
              <a:t>Marking threads will consume </a:t>
            </a:r>
          </a:p>
          <a:p>
            <a:pPr marL="457200" lvl="1" indent="0">
              <a:buNone/>
            </a:pPr>
            <a:r>
              <a:rPr kumimoji="1" lang="en-US" altLang="zh-CN" sz="2000" dirty="0"/>
              <a:t>    the logs periodically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524188-67E0-F04C-A486-41082CC9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5B6B9E-1848-B642-BF7F-C8FCD4901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399" y="2291157"/>
            <a:ext cx="3970784" cy="301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635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01D1E-2DBE-F845-8809-215C1E5B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Live Data Profiling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0C5F33-6A85-594E-960D-CA11CCD60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400" dirty="0"/>
              <a:t>After concurrent marking, count per-region live object size</a:t>
            </a:r>
          </a:p>
          <a:p>
            <a:pPr lvl="1"/>
            <a:r>
              <a:rPr kumimoji="1" lang="en-US" altLang="zh-CN" sz="2000" dirty="0"/>
              <a:t>Choose regions with the least live object for collection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524188-67E0-F04C-A486-41082CC9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E76A7AE-AF3A-A14E-AB81-841AF79E8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860" y="2834180"/>
            <a:ext cx="2628280" cy="2628280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841F0EE6-7D2D-1540-8401-386C94800EAC}"/>
              </a:ext>
            </a:extLst>
          </p:cNvPr>
          <p:cNvCxnSpPr>
            <a:cxnSpLocks/>
          </p:cNvCxnSpPr>
          <p:nvPr/>
        </p:nvCxnSpPr>
        <p:spPr>
          <a:xfrm>
            <a:off x="5220072" y="3001516"/>
            <a:ext cx="93610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EF75DF25-4A9F-E349-B9A5-2CCAD56CA84D}"/>
              </a:ext>
            </a:extLst>
          </p:cNvPr>
          <p:cNvSpPr txBox="1"/>
          <p:nvPr/>
        </p:nvSpPr>
        <p:spPr>
          <a:xfrm>
            <a:off x="6097462" y="2816850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live data: 0%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70700E5F-5B9E-CA46-8B32-669F41631A3E}"/>
              </a:ext>
            </a:extLst>
          </p:cNvPr>
          <p:cNvCxnSpPr>
            <a:cxnSpLocks/>
          </p:cNvCxnSpPr>
          <p:nvPr/>
        </p:nvCxnSpPr>
        <p:spPr>
          <a:xfrm>
            <a:off x="2987824" y="3649588"/>
            <a:ext cx="93610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FE607272-ABAA-6F49-983E-849FF6F61C48}"/>
              </a:ext>
            </a:extLst>
          </p:cNvPr>
          <p:cNvSpPr txBox="1"/>
          <p:nvPr/>
        </p:nvSpPr>
        <p:spPr>
          <a:xfrm>
            <a:off x="1691680" y="3464922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live data: 2%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7038EA9C-2927-A44A-9254-BC096F93E39C}"/>
              </a:ext>
            </a:extLst>
          </p:cNvPr>
          <p:cNvCxnSpPr>
            <a:cxnSpLocks/>
          </p:cNvCxnSpPr>
          <p:nvPr/>
        </p:nvCxnSpPr>
        <p:spPr>
          <a:xfrm>
            <a:off x="2987824" y="4657700"/>
            <a:ext cx="93610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9C65E77-16DD-FE45-836C-3190D45959AC}"/>
              </a:ext>
            </a:extLst>
          </p:cNvPr>
          <p:cNvSpPr txBox="1"/>
          <p:nvPr/>
        </p:nvSpPr>
        <p:spPr>
          <a:xfrm>
            <a:off x="1718910" y="4464996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live data: 3%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455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01D1E-2DBE-F845-8809-215C1E5B5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Live Data Profiling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0C5F33-6A85-594E-960D-CA11CCD60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400" dirty="0"/>
              <a:t>After concurrent marking, count per-region live object size</a:t>
            </a:r>
          </a:p>
          <a:p>
            <a:pPr lvl="1"/>
            <a:r>
              <a:rPr kumimoji="1" lang="en-US" altLang="zh-CN" sz="2000" dirty="0"/>
              <a:t>Choose regions with the least live object for collection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524188-67E0-F04C-A486-41082CC9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E76A7AE-AF3A-A14E-AB81-841AF79E8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860" y="2834180"/>
            <a:ext cx="2628280" cy="262828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6A3EA13-BF6F-9D42-ACA8-ABC211701A28}"/>
              </a:ext>
            </a:extLst>
          </p:cNvPr>
          <p:cNvSpPr txBox="1"/>
          <p:nvPr/>
        </p:nvSpPr>
        <p:spPr>
          <a:xfrm>
            <a:off x="2517591" y="5394675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Think about the name: “Garbage First”</a:t>
            </a:r>
            <a:endParaRPr kumimoji="1" lang="zh-CN" altLang="en-US" b="1" dirty="0">
              <a:solidFill>
                <a:srgbClr val="BD3846"/>
              </a:solidFill>
              <a:latin typeface="Candara" panose="020E0502030303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841F0EE6-7D2D-1540-8401-386C94800EAC}"/>
              </a:ext>
            </a:extLst>
          </p:cNvPr>
          <p:cNvCxnSpPr>
            <a:cxnSpLocks/>
          </p:cNvCxnSpPr>
          <p:nvPr/>
        </p:nvCxnSpPr>
        <p:spPr>
          <a:xfrm>
            <a:off x="5220072" y="3001516"/>
            <a:ext cx="93610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EF75DF25-4A9F-E349-B9A5-2CCAD56CA84D}"/>
              </a:ext>
            </a:extLst>
          </p:cNvPr>
          <p:cNvSpPr txBox="1"/>
          <p:nvPr/>
        </p:nvSpPr>
        <p:spPr>
          <a:xfrm>
            <a:off x="6097462" y="2816850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live data: 0%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70700E5F-5B9E-CA46-8B32-669F41631A3E}"/>
              </a:ext>
            </a:extLst>
          </p:cNvPr>
          <p:cNvCxnSpPr>
            <a:cxnSpLocks/>
          </p:cNvCxnSpPr>
          <p:nvPr/>
        </p:nvCxnSpPr>
        <p:spPr>
          <a:xfrm>
            <a:off x="2987824" y="3649588"/>
            <a:ext cx="93610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FE607272-ABAA-6F49-983E-849FF6F61C48}"/>
              </a:ext>
            </a:extLst>
          </p:cNvPr>
          <p:cNvSpPr txBox="1"/>
          <p:nvPr/>
        </p:nvSpPr>
        <p:spPr>
          <a:xfrm>
            <a:off x="1691680" y="3464922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live data: 2%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7038EA9C-2927-A44A-9254-BC096F93E39C}"/>
              </a:ext>
            </a:extLst>
          </p:cNvPr>
          <p:cNvCxnSpPr>
            <a:cxnSpLocks/>
          </p:cNvCxnSpPr>
          <p:nvPr/>
        </p:nvCxnSpPr>
        <p:spPr>
          <a:xfrm>
            <a:off x="2987824" y="4657700"/>
            <a:ext cx="93610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9C65E77-16DD-FE45-836C-3190D45959AC}"/>
              </a:ext>
            </a:extLst>
          </p:cNvPr>
          <p:cNvSpPr txBox="1"/>
          <p:nvPr/>
        </p:nvSpPr>
        <p:spPr>
          <a:xfrm>
            <a:off x="1718910" y="4464996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live data: 3%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4897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150803-8266-9344-A15F-CF02F707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Shenandoah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8C2289-6016-FC44-8E76-EF89B4BCB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 ultra-low pause time GC regardless of heap size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05A633-2C2C-CF45-B35E-69F80AEF4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6325723-C395-7042-8A11-19AA64420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16" y="2633384"/>
            <a:ext cx="9144000" cy="1171869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418A0A9-D56E-914E-B238-1E6944DC50A3}"/>
              </a:ext>
            </a:extLst>
          </p:cNvPr>
          <p:cNvCxnSpPr/>
          <p:nvPr/>
        </p:nvCxnSpPr>
        <p:spPr>
          <a:xfrm>
            <a:off x="2123728" y="3713504"/>
            <a:ext cx="542426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C21D1209-9E29-3949-949F-5B7C8190E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174" y="102195"/>
            <a:ext cx="1978314" cy="132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3312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8FA2EE-B478-B243-AE58-8FBCAE966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Workflow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Shenandoah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313B06-D7CE-3845-8424-F12E7C6B4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init</a:t>
            </a:r>
            <a:r>
              <a:rPr kumimoji="1" lang="en-US" altLang="zh-CN" dirty="0"/>
              <a:t>/final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mark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pauses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348033-08E2-E740-8B15-CAF3F627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87F4C1-4D11-C548-8479-2FB2EC176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61" y="1720904"/>
            <a:ext cx="7225878" cy="399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046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BCFC66-ED23-F040-9B04-F75A04C3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Highlight of Shenandoah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090E45-0194-B04B-BCCC-5873D722A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Concurrent collection</a:t>
            </a:r>
          </a:p>
          <a:p>
            <a:pPr lvl="1"/>
            <a:r>
              <a:rPr kumimoji="1" lang="en-US" altLang="zh-CN" sz="2000" dirty="0"/>
              <a:t>Indirect references</a:t>
            </a:r>
          </a:p>
          <a:p>
            <a:pPr marL="0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Lazy reference update</a:t>
            </a:r>
          </a:p>
          <a:p>
            <a:pPr lvl="1"/>
            <a:r>
              <a:rPr kumimoji="1" lang="en-US" altLang="zh-CN" sz="2000" dirty="0"/>
              <a:t>Piggy-backed with concurrent marking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90AA02-32F8-F844-8C5E-E29BEF8E0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5331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FA079F-5D74-B54B-BFAC-6A6A4C1F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Concurrent Collection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B4AE56-E8AF-9F48-8278-754F1DAF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GC threads will generate a new copy of objects</a:t>
            </a:r>
          </a:p>
          <a:p>
            <a:pPr lvl="1"/>
            <a:r>
              <a:rPr kumimoji="1" lang="en-US" altLang="zh-CN" sz="2000" dirty="0"/>
              <a:t>Two copies will co-exist</a:t>
            </a:r>
          </a:p>
          <a:p>
            <a:pPr lvl="1"/>
            <a:endParaRPr kumimoji="1" lang="en-US" altLang="zh-CN" sz="2000" dirty="0"/>
          </a:p>
          <a:p>
            <a:endParaRPr kumimoji="1" lang="zh-CN" altLang="en-US" sz="2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EC1BC5-3952-C34E-A1F5-196EA7AB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8E0F42-DD20-D04E-8DD7-4CABCE70E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743995"/>
            <a:ext cx="36068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1103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FA079F-5D74-B54B-BFAC-6A6A4C1F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Concurrent Collection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B4AE56-E8AF-9F48-8278-754F1DAF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GC threads will generate a new copy of objects</a:t>
            </a:r>
          </a:p>
          <a:p>
            <a:pPr lvl="1"/>
            <a:r>
              <a:rPr kumimoji="1" lang="en-US" altLang="zh-CN" sz="2000" dirty="0"/>
              <a:t>Two copies will co-exist</a:t>
            </a:r>
          </a:p>
          <a:p>
            <a:pPr lvl="1"/>
            <a:endParaRPr kumimoji="1" lang="en-US" altLang="zh-CN" sz="2000" dirty="0"/>
          </a:p>
          <a:p>
            <a:r>
              <a:rPr kumimoji="1" lang="en-US" altLang="zh-CN" sz="2400" dirty="0"/>
              <a:t>Direct update would cause </a:t>
            </a:r>
          </a:p>
          <a:p>
            <a:pPr marL="0" indent="0">
              <a:buNone/>
            </a:pPr>
            <a:r>
              <a:rPr kumimoji="1" lang="en-US" altLang="zh-CN" sz="2400" dirty="0"/>
              <a:t>    problems</a:t>
            </a:r>
          </a:p>
          <a:p>
            <a:pPr lvl="1"/>
            <a:r>
              <a:rPr kumimoji="1" lang="en-US" altLang="zh-CN" sz="2000" dirty="0"/>
              <a:t>Updates may not be observed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EC1BC5-3952-C34E-A1F5-196EA7AB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F665FA-5930-FE40-8267-07834F55F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500" y="2743995"/>
            <a:ext cx="41275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253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FA079F-5D74-B54B-BFAC-6A6A4C1F6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Concurrent Collection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B4AE56-E8AF-9F48-8278-754F1DAF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Solution: Indirect pointer</a:t>
            </a:r>
          </a:p>
          <a:p>
            <a:pPr lvl="1"/>
            <a:r>
              <a:rPr kumimoji="1" lang="en-US" altLang="zh-CN" sz="2000" dirty="0"/>
              <a:t>Always point to the newest version</a:t>
            </a:r>
          </a:p>
          <a:p>
            <a:pPr lvl="1"/>
            <a:r>
              <a:rPr kumimoji="1" lang="en-US" altLang="zh-CN" sz="2000" dirty="0"/>
              <a:t>All read/writes will be forwarded to the newest one</a:t>
            </a:r>
          </a:p>
          <a:p>
            <a:endParaRPr kumimoji="1" lang="en-US" altLang="zh-CN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EC1BC5-3952-C34E-A1F5-196EA7AB9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7BF6FF-79D5-6B49-A127-3F06B0F46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881731"/>
            <a:ext cx="41275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00462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2DAA30-2FFB-F842-B7ED-68FBCDD2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In-Reference 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0F4DAC-757D-EC46-8CA4-3A82B5674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(similar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G1)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00282D-B1C2-4245-8357-6C95D932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EAE901-B549-A148-9E53-CFC46D11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705" y="2896131"/>
            <a:ext cx="33401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572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2DAA30-2FFB-F842-B7ED-68FBCDD2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In-Reference 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0F4DAC-757D-EC46-8CA4-3A82B5674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(similar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G1)</a:t>
            </a:r>
          </a:p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out-references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00282D-B1C2-4245-8357-6C95D932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8193ECE-0F0E-BF45-A2E3-010B16462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900" y="2909460"/>
            <a:ext cx="33401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517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2DAA30-2FFB-F842-B7ED-68FBCDD2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In-Reference 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0F4DAC-757D-EC46-8CA4-3A82B5674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heap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copied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(similar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G1)</a:t>
            </a:r>
          </a:p>
          <a:p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out-references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updated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00282D-B1C2-4245-8357-6C95D932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653F85C-E2A8-8341-B94D-E9E43D4B1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744" y="2896131"/>
            <a:ext cx="3340100" cy="2705100"/>
          </a:xfrm>
          <a:prstGeom prst="rect">
            <a:avLst/>
          </a:prstGeom>
        </p:spPr>
      </p:pic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EB53EF6-17A1-4545-82E6-012AC9F3AD0C}"/>
              </a:ext>
            </a:extLst>
          </p:cNvPr>
          <p:cNvCxnSpPr/>
          <p:nvPr/>
        </p:nvCxnSpPr>
        <p:spPr>
          <a:xfrm flipH="1" flipV="1">
            <a:off x="4860032" y="3937620"/>
            <a:ext cx="1693168" cy="28803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129991E0-35D3-E54E-8FE7-DD62C362545A}"/>
              </a:ext>
            </a:extLst>
          </p:cNvPr>
          <p:cNvSpPr txBox="1"/>
          <p:nvPr/>
        </p:nvSpPr>
        <p:spPr>
          <a:xfrm>
            <a:off x="1221226" y="3568288"/>
            <a:ext cx="435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in-references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may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cause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dangling</a:t>
            </a:r>
            <a:r>
              <a:rPr kumimoji="1" lang="zh-CN" altLang="en-US" b="1" dirty="0">
                <a:solidFill>
                  <a:srgbClr val="BD3846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solidFill>
                  <a:srgbClr val="BD3846"/>
                </a:solidFill>
                <a:latin typeface="Candara" panose="020E0502030303020204" pitchFamily="34" charset="0"/>
              </a:rPr>
              <a:t>pointers</a:t>
            </a:r>
            <a:endParaRPr kumimoji="1" lang="zh-CN" altLang="en-US" b="1" dirty="0">
              <a:solidFill>
                <a:srgbClr val="BD384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1272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2DAA30-2FFB-F842-B7ED-68FBCDD2C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In-Reference 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0F4DAC-757D-EC46-8CA4-3A82B5674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1: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Stop-The-World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</a:t>
            </a:r>
          </a:p>
          <a:p>
            <a:pPr lvl="1"/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pause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time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(violating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goal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Shenandoah)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2:</a:t>
            </a:r>
            <a:r>
              <a:rPr kumimoji="1" lang="zh-CN" altLang="en-US" dirty="0"/>
              <a:t> </a:t>
            </a:r>
            <a:r>
              <a:rPr kumimoji="1" lang="en-US" altLang="zh-CN" dirty="0"/>
              <a:t>piggy-backed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marking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phase</a:t>
            </a:r>
          </a:p>
          <a:p>
            <a:pPr lvl="1"/>
            <a:r>
              <a:rPr kumimoji="1" lang="en-US" altLang="zh-CN" sz="2000" dirty="0"/>
              <a:t>Concurrent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marking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whole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heap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(similar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G1)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00282D-B1C2-4245-8357-6C95D9325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7283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E1C930-725E-764D-9306-05E11D001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Lazy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6B76A6-ECDF-724B-A1C1-1326098BD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Keeping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dummy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collection</a:t>
            </a:r>
          </a:p>
          <a:p>
            <a:pPr lvl="1"/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DE19DC-3659-1D4B-AE9A-20122401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82AC40D-EF41-5041-AC23-D4CD00FBD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900" y="2896131"/>
            <a:ext cx="33401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29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E1C930-725E-764D-9306-05E11D001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Lazy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6B76A6-ECDF-724B-A1C1-1326098BD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Keeping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dummy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collection</a:t>
            </a:r>
          </a:p>
          <a:p>
            <a:pPr lvl="1"/>
            <a:r>
              <a:rPr kumimoji="1" lang="en-US" altLang="zh-CN" sz="2000" dirty="0"/>
              <a:t>Still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indirect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pointer</a:t>
            </a:r>
          </a:p>
          <a:p>
            <a:r>
              <a:rPr kumimoji="1" lang="en-US" altLang="zh-CN" dirty="0"/>
              <a:t>Correct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during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marking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DE19DC-3659-1D4B-AE9A-20122401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82AC40D-EF41-5041-AC23-D4CD00FBD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900" y="2896131"/>
            <a:ext cx="3340100" cy="2705100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E7EF4621-1AF1-034C-9DFE-A5D0543558DD}"/>
              </a:ext>
            </a:extLst>
          </p:cNvPr>
          <p:cNvSpPr/>
          <p:nvPr/>
        </p:nvSpPr>
        <p:spPr>
          <a:xfrm rot="18667914">
            <a:off x="6409183" y="3693535"/>
            <a:ext cx="288032" cy="576064"/>
          </a:xfrm>
          <a:prstGeom prst="ellipse">
            <a:avLst/>
          </a:prstGeom>
          <a:noFill/>
          <a:ln>
            <a:solidFill>
              <a:srgbClr val="BD38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6924745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E1C930-725E-764D-9306-05E11D001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Lazy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Updates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6B76A6-ECDF-724B-A1C1-1326098BD5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Keeping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dummy</a:t>
            </a:r>
            <a:r>
              <a:rPr kumimoji="1" lang="zh-CN" altLang="en-US" dirty="0"/>
              <a:t> </a:t>
            </a:r>
            <a:r>
              <a:rPr kumimoji="1" lang="en-US" altLang="zh-CN" dirty="0"/>
              <a:t>object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collection</a:t>
            </a:r>
          </a:p>
          <a:p>
            <a:pPr lvl="1"/>
            <a:r>
              <a:rPr kumimoji="1" lang="en-US" altLang="zh-CN" sz="2000" dirty="0"/>
              <a:t>Still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indirect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pointer</a:t>
            </a:r>
          </a:p>
          <a:p>
            <a:r>
              <a:rPr kumimoji="1" lang="en-US" altLang="zh-CN" dirty="0"/>
              <a:t>Correct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during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marking</a:t>
            </a:r>
          </a:p>
          <a:p>
            <a:pPr lvl="1"/>
            <a:r>
              <a:rPr kumimoji="1" lang="en-US" altLang="zh-CN" sz="2000" dirty="0"/>
              <a:t>Now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object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reclaimed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DE19DC-3659-1D4B-AE9A-20122401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0C0056A-3CC9-6F46-8E3B-9C20E4FD0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3900" y="2897773"/>
            <a:ext cx="33401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9028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8FA2EE-B478-B243-AE58-8FBCAE966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Shenandoah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313B06-D7CE-3845-8424-F12E7C6B4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The pauses are really short!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348033-08E2-E740-8B15-CAF3F627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B4F5566-FB81-6643-90C3-C500DCB0A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1250"/>
            <a:ext cx="9144000" cy="3029694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00FC264F-83B2-0E49-B416-546CB2689E98}"/>
              </a:ext>
            </a:extLst>
          </p:cNvPr>
          <p:cNvSpPr/>
          <p:nvPr/>
        </p:nvSpPr>
        <p:spPr>
          <a:xfrm>
            <a:off x="2483768" y="2137420"/>
            <a:ext cx="64807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8BBB3FF-BCBF-D14B-B51F-B09FAF7C5A56}"/>
              </a:ext>
            </a:extLst>
          </p:cNvPr>
          <p:cNvSpPr/>
          <p:nvPr/>
        </p:nvSpPr>
        <p:spPr>
          <a:xfrm>
            <a:off x="2627784" y="2691622"/>
            <a:ext cx="64807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28467D0-A6BA-444E-8E92-F31896F57483}"/>
              </a:ext>
            </a:extLst>
          </p:cNvPr>
          <p:cNvSpPr/>
          <p:nvPr/>
        </p:nvSpPr>
        <p:spPr>
          <a:xfrm>
            <a:off x="3275856" y="3508251"/>
            <a:ext cx="64807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1632CB0-808F-D94A-AB22-8CF26DE48AFA}"/>
              </a:ext>
            </a:extLst>
          </p:cNvPr>
          <p:cNvSpPr/>
          <p:nvPr/>
        </p:nvSpPr>
        <p:spPr>
          <a:xfrm>
            <a:off x="3347864" y="4060581"/>
            <a:ext cx="648072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764870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8FA2EE-B478-B243-AE58-8FBCAE966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Results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Shenandoah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313B06-D7CE-3845-8424-F12E7C6B4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But the concurrent execution time is long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348033-08E2-E740-8B15-CAF3F6274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B4F5566-FB81-6643-90C3-C500DCB0A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1250"/>
            <a:ext cx="9144000" cy="3029694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00FC264F-83B2-0E49-B416-546CB2689E98}"/>
              </a:ext>
            </a:extLst>
          </p:cNvPr>
          <p:cNvSpPr/>
          <p:nvPr/>
        </p:nvSpPr>
        <p:spPr>
          <a:xfrm>
            <a:off x="5333256" y="2403590"/>
            <a:ext cx="894928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8BBB3FF-BCBF-D14B-B51F-B09FAF7C5A56}"/>
              </a:ext>
            </a:extLst>
          </p:cNvPr>
          <p:cNvSpPr/>
          <p:nvPr/>
        </p:nvSpPr>
        <p:spPr>
          <a:xfrm>
            <a:off x="5657292" y="3223962"/>
            <a:ext cx="895908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28467D0-A6BA-444E-8E92-F31896F57483}"/>
              </a:ext>
            </a:extLst>
          </p:cNvPr>
          <p:cNvSpPr/>
          <p:nvPr/>
        </p:nvSpPr>
        <p:spPr>
          <a:xfrm>
            <a:off x="6520376" y="3777924"/>
            <a:ext cx="859935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990295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8B0DA2-8759-594B-935B-877759ADE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Comparison Among Modern GCs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6CF118-323A-DA4B-A3DF-7F54DC29C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SpecJBB2015 (online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supermarket)</a:t>
            </a:r>
          </a:p>
          <a:p>
            <a:pPr lvl="1"/>
            <a:r>
              <a:rPr kumimoji="1" lang="en-US" altLang="zh-CN" sz="2000" dirty="0"/>
              <a:t>80 cores, 16GB heap</a:t>
            </a:r>
          </a:p>
          <a:p>
            <a:pPr lvl="1"/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A85A4C-ADE8-C846-B0E3-5B2951720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9E8190-E5C5-304B-99F6-6ADAA71FC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38088"/>
            <a:ext cx="4122610" cy="27631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DAC160D-EC11-7144-90F0-EE7795F47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838088"/>
            <a:ext cx="4216675" cy="282619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F892384-FCB1-1F42-9AD7-F0BA07124DB7}"/>
              </a:ext>
            </a:extLst>
          </p:cNvPr>
          <p:cNvSpPr txBox="1"/>
          <p:nvPr/>
        </p:nvSpPr>
        <p:spPr>
          <a:xfrm>
            <a:off x="1763688" y="2449229"/>
            <a:ext cx="1847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Candara" panose="020E0502030303020204" pitchFamily="34" charset="0"/>
              </a:rPr>
              <a:t>Low</a:t>
            </a:r>
            <a:r>
              <a:rPr kumimoji="1" lang="zh-CN" altLang="en-US" b="1" dirty="0"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latin typeface="Candara" panose="020E0502030303020204" pitchFamily="34" charset="0"/>
              </a:rPr>
              <a:t>Throughput</a:t>
            </a:r>
            <a:endParaRPr kumimoji="1" lang="zh-CN" altLang="en-US" b="1" dirty="0">
              <a:latin typeface="Candara" panose="020E0502030303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A333B5E-6EE4-6244-A545-71002858B2D0}"/>
              </a:ext>
            </a:extLst>
          </p:cNvPr>
          <p:cNvSpPr txBox="1"/>
          <p:nvPr/>
        </p:nvSpPr>
        <p:spPr>
          <a:xfrm>
            <a:off x="5936438" y="2468756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Candara" panose="020E0502030303020204" pitchFamily="34" charset="0"/>
              </a:rPr>
              <a:t>High</a:t>
            </a:r>
            <a:r>
              <a:rPr kumimoji="1" lang="zh-CN" altLang="en-US" b="1" dirty="0"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latin typeface="Candara" panose="020E0502030303020204" pitchFamily="34" charset="0"/>
              </a:rPr>
              <a:t>Throughput</a:t>
            </a:r>
            <a:endParaRPr kumimoji="1" lang="zh-CN" altLang="en-US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630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83DEF3-D6AE-C548-BF30-4DDD5D1FC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3869AA-D423-2C48-8D4F-34912CAB2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02869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PSGC: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Stop-The-World</a:t>
            </a:r>
          </a:p>
          <a:p>
            <a:pPr lvl="1"/>
            <a:r>
              <a:rPr kumimoji="1" lang="en-US" altLang="zh-CN" sz="2000" dirty="0"/>
              <a:t>Throughput-oriented</a:t>
            </a:r>
          </a:p>
          <a:p>
            <a:pPr lvl="1"/>
            <a:r>
              <a:rPr kumimoji="1" lang="en-US" altLang="zh-CN" sz="2000" dirty="0"/>
              <a:t>Large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pauses</a:t>
            </a:r>
          </a:p>
          <a:p>
            <a:r>
              <a:rPr kumimoji="1" lang="en-US" altLang="zh-CN" dirty="0"/>
              <a:t>G1GC:</a:t>
            </a:r>
            <a:r>
              <a:rPr kumimoji="1" lang="zh-CN" altLang="en-US" dirty="0"/>
              <a:t> </a:t>
            </a:r>
            <a:r>
              <a:rPr kumimoji="1" lang="en-US" altLang="zh-CN" dirty="0"/>
              <a:t>adjustable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partially-concurrent</a:t>
            </a:r>
          </a:p>
          <a:p>
            <a:pPr lvl="1"/>
            <a:r>
              <a:rPr kumimoji="1" lang="en-US" altLang="zh-CN" sz="2000" dirty="0"/>
              <a:t>Concurrent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marking</a:t>
            </a:r>
          </a:p>
          <a:p>
            <a:pPr lvl="1"/>
            <a:r>
              <a:rPr kumimoji="1" lang="en-US" altLang="zh-CN" sz="2000" dirty="0"/>
              <a:t>Controllable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pauses</a:t>
            </a:r>
          </a:p>
          <a:p>
            <a:r>
              <a:rPr kumimoji="1" lang="en-US" altLang="zh-CN" dirty="0"/>
              <a:t>Shenandoah: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mostly-concurrent</a:t>
            </a:r>
          </a:p>
          <a:p>
            <a:pPr lvl="1"/>
            <a:r>
              <a:rPr kumimoji="1" lang="en-US" altLang="zh-CN" sz="2200" dirty="0"/>
              <a:t>Concurrent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collection</a:t>
            </a:r>
          </a:p>
          <a:p>
            <a:pPr lvl="1"/>
            <a:r>
              <a:rPr kumimoji="1" lang="en-US" altLang="zh-CN" sz="2200" dirty="0"/>
              <a:t>Ultra-low GC pauses</a:t>
            </a:r>
          </a:p>
          <a:p>
            <a:pPr lvl="1"/>
            <a:r>
              <a:rPr kumimoji="1" lang="en-US" altLang="zh-CN" sz="2200" dirty="0"/>
              <a:t>Hurting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application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throughput</a:t>
            </a:r>
            <a:endParaRPr kumimoji="1"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B5B4A1-65C1-9648-B09B-7035B741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  <p:sp>
        <p:nvSpPr>
          <p:cNvPr id="5" name="左右箭头 4">
            <a:extLst>
              <a:ext uri="{FF2B5EF4-FFF2-40B4-BE49-F238E27FC236}">
                <a16:creationId xmlns:a16="http://schemas.microsoft.com/office/drawing/2014/main" id="{72C7156E-6E52-2842-BE10-C55858CA0217}"/>
              </a:ext>
            </a:extLst>
          </p:cNvPr>
          <p:cNvSpPr/>
          <p:nvPr/>
        </p:nvSpPr>
        <p:spPr>
          <a:xfrm rot="5400000">
            <a:off x="5952697" y="2898190"/>
            <a:ext cx="3614010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C82231-7606-5143-A608-E1888BC4C28C}"/>
              </a:ext>
            </a:extLst>
          </p:cNvPr>
          <p:cNvSpPr txBox="1"/>
          <p:nvPr/>
        </p:nvSpPr>
        <p:spPr>
          <a:xfrm>
            <a:off x="6702203" y="100436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Better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Throughput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A46CB2-1F97-084A-969F-C19CDB005C0D}"/>
              </a:ext>
            </a:extLst>
          </p:cNvPr>
          <p:cNvSpPr txBox="1"/>
          <p:nvPr/>
        </p:nvSpPr>
        <p:spPr>
          <a:xfrm>
            <a:off x="6702203" y="4967038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Better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Latency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E39BAD-D589-6C4B-B98D-3BE21EF3C7B1}"/>
              </a:ext>
            </a:extLst>
          </p:cNvPr>
          <p:cNvSpPr txBox="1"/>
          <p:nvPr/>
        </p:nvSpPr>
        <p:spPr>
          <a:xfrm>
            <a:off x="8037111" y="1427907"/>
            <a:ext cx="402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Candara" panose="020E0502030303020204" pitchFamily="34" charset="0"/>
              </a:rPr>
              <a:t>PS</a:t>
            </a:r>
            <a:endParaRPr kumimoji="1" lang="zh-CN" altLang="en-US" sz="1600" b="1" dirty="0"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973767D-BD19-704E-B3DC-CD5D8032B2BA}"/>
              </a:ext>
            </a:extLst>
          </p:cNvPr>
          <p:cNvSpPr txBox="1"/>
          <p:nvPr/>
        </p:nvSpPr>
        <p:spPr>
          <a:xfrm>
            <a:off x="8031121" y="2965726"/>
            <a:ext cx="3818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Candara" panose="020E0502030303020204" pitchFamily="34" charset="0"/>
              </a:rPr>
              <a:t>G1</a:t>
            </a:r>
            <a:endParaRPr kumimoji="1" lang="zh-CN" altLang="en-US" sz="1600" b="1" dirty="0">
              <a:latin typeface="Candara" panose="020E0502030303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0DEB15-538D-C74D-9D1D-3A5114882988}"/>
              </a:ext>
            </a:extLst>
          </p:cNvPr>
          <p:cNvSpPr txBox="1"/>
          <p:nvPr/>
        </p:nvSpPr>
        <p:spPr>
          <a:xfrm>
            <a:off x="7904201" y="4561788"/>
            <a:ext cx="1276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b="1" dirty="0">
                <a:latin typeface="Candara" panose="020E0502030303020204" pitchFamily="34" charset="0"/>
              </a:rPr>
              <a:t>Shenandoah</a:t>
            </a:r>
            <a:endParaRPr kumimoji="1" lang="zh-CN" altLang="en-US" sz="1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890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FE254E-A489-594E-B32B-57CB1765E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Topics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JVM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8ACC91-9C8D-4542-9777-5515081FB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Communication</a:t>
            </a:r>
          </a:p>
          <a:p>
            <a:pPr lvl="1"/>
            <a:r>
              <a:rPr kumimoji="1" lang="en-US" altLang="zh-CN" sz="2000" dirty="0"/>
              <a:t>Reducing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transfer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overhead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(Skyway,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ASPLOS18)</a:t>
            </a:r>
          </a:p>
          <a:p>
            <a:r>
              <a:rPr kumimoji="1" lang="en-US" altLang="zh-CN" sz="2400" dirty="0"/>
              <a:t>Multi-JVMs</a:t>
            </a:r>
          </a:p>
          <a:p>
            <a:pPr lvl="1"/>
            <a:r>
              <a:rPr kumimoji="1" lang="en-US" altLang="zh-CN" sz="2000" dirty="0"/>
              <a:t>Coordination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policies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(Taurus,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ASPLOS16)</a:t>
            </a:r>
          </a:p>
          <a:p>
            <a:pPr lvl="1"/>
            <a:r>
              <a:rPr kumimoji="1" lang="en-US" altLang="zh-CN" sz="2000" dirty="0"/>
              <a:t>Elastic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Java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heap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</a:t>
            </a:r>
            <a:r>
              <a:rPr kumimoji="1" lang="en-US" altLang="zh-CN" sz="2000" dirty="0" err="1"/>
              <a:t>ElasticMem</a:t>
            </a:r>
            <a:r>
              <a:rPr kumimoji="1" lang="en-US" altLang="zh-CN" sz="2000" dirty="0"/>
              <a:t>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ATC17)</a:t>
            </a:r>
          </a:p>
          <a:p>
            <a:r>
              <a:rPr kumimoji="1" lang="en-US" altLang="zh-CN" sz="2200" dirty="0"/>
              <a:t>Non-volatile</a:t>
            </a:r>
            <a:r>
              <a:rPr kumimoji="1" lang="zh-CN" altLang="en-US" sz="2200" dirty="0"/>
              <a:t> </a:t>
            </a:r>
            <a:r>
              <a:rPr kumimoji="1" lang="en-US" altLang="zh-CN" sz="2200" dirty="0"/>
              <a:t>Memory</a:t>
            </a:r>
          </a:p>
          <a:p>
            <a:pPr lvl="1"/>
            <a:r>
              <a:rPr kumimoji="1" lang="en-US" altLang="zh-CN" sz="2000" dirty="0"/>
              <a:t>Native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support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(Espresso,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ASPLOS18)</a:t>
            </a:r>
          </a:p>
          <a:p>
            <a:pPr lvl="1"/>
            <a:r>
              <a:rPr kumimoji="1" lang="en-US" altLang="zh-CN" sz="2000" dirty="0"/>
              <a:t>Automatic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persistence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(</a:t>
            </a:r>
            <a:r>
              <a:rPr kumimoji="1" lang="en-US" altLang="zh-CN" sz="2000" dirty="0" err="1"/>
              <a:t>AutoPersist</a:t>
            </a:r>
            <a:r>
              <a:rPr kumimoji="1" lang="en-US" altLang="zh-CN" sz="2000" dirty="0"/>
              <a:t>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PLDI19)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0C3BB0-16CF-3445-AC31-76651B1D3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8528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j-lt"/>
              </a:rPr>
              <a:t>Conclusion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2460103"/>
          </a:xfrm>
        </p:spPr>
        <p:txBody>
          <a:bodyPr>
            <a:normAutofit lnSpcReduction="10000"/>
          </a:bodyPr>
          <a:lstStyle/>
          <a:p>
            <a:r>
              <a:rPr kumimoji="1" lang="en" altLang="zh-CN" sz="2000" b="0" dirty="0">
                <a:latin typeface="+mn-ea"/>
                <a:ea typeface="+mn-ea"/>
              </a:rPr>
              <a:t>Language virtual machines: an </a:t>
            </a:r>
            <a:r>
              <a:rPr kumimoji="1" lang="en-US" altLang="zh-CN" sz="2000" b="0" dirty="0">
                <a:latin typeface="+mn-ea"/>
                <a:ea typeface="+mn-ea"/>
              </a:rPr>
              <a:t>"</a:t>
            </a:r>
            <a:r>
              <a:rPr kumimoji="1" lang="en" altLang="zh-CN" sz="2000" b="0" dirty="0">
                <a:latin typeface="+mn-ea"/>
                <a:ea typeface="+mn-ea"/>
              </a:rPr>
              <a:t>indirection</a:t>
            </a:r>
            <a:r>
              <a:rPr kumimoji="1" lang="en-US" altLang="zh-CN" sz="2000" b="0" dirty="0">
                <a:latin typeface="+mn-ea"/>
                <a:ea typeface="+mn-ea"/>
              </a:rPr>
              <a:t>"</a:t>
            </a:r>
            <a:r>
              <a:rPr kumimoji="1" lang="en" altLang="zh-CN" sz="2000" b="0" dirty="0">
                <a:latin typeface="+mn-ea"/>
                <a:ea typeface="+mn-ea"/>
              </a:rPr>
              <a:t> for portability and safety</a:t>
            </a:r>
          </a:p>
          <a:p>
            <a:endParaRPr kumimoji="1" lang="en" altLang="zh-CN" sz="2000" b="0" dirty="0">
              <a:latin typeface="+mn-lt"/>
            </a:endParaRPr>
          </a:p>
          <a:p>
            <a:r>
              <a:rPr kumimoji="1" lang="en" altLang="zh-CN" sz="2000" b="0" dirty="0">
                <a:latin typeface="+mn-ea"/>
                <a:ea typeface="+mn-ea"/>
              </a:rPr>
              <a:t>Introduction to JVM</a:t>
            </a:r>
          </a:p>
          <a:p>
            <a:pPr lvl="1"/>
            <a:r>
              <a:rPr kumimoji="1" lang="en" altLang="zh-CN" sz="1800" dirty="0">
                <a:latin typeface="+mn-ea"/>
                <a:ea typeface="+mn-ea"/>
              </a:rPr>
              <a:t>Code execution: interpreter &amp; JIT compiler</a:t>
            </a:r>
          </a:p>
          <a:p>
            <a:pPr lvl="1"/>
            <a:r>
              <a:rPr kumimoji="1" lang="en" altLang="zh-CN" sz="1800" b="0" dirty="0">
                <a:latin typeface="+mn-ea"/>
                <a:ea typeface="+mn-ea"/>
              </a:rPr>
              <a:t>Memory </a:t>
            </a:r>
            <a:r>
              <a:rPr kumimoji="1" lang="en" altLang="zh-CN" sz="1800" dirty="0">
                <a:latin typeface="+mn-ea"/>
                <a:ea typeface="+mn-ea"/>
              </a:rPr>
              <a:t>management (GC): basics &amp; modern GC designs</a:t>
            </a:r>
            <a:endParaRPr kumimoji="1" lang="en" altLang="zh-CN" sz="1800" b="0" dirty="0">
              <a:latin typeface="+mn-ea"/>
              <a:ea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1618A6-BF01-B543-BA58-B46F14C9D490}"/>
              </a:ext>
            </a:extLst>
          </p:cNvPr>
          <p:cNvSpPr txBox="1"/>
          <p:nvPr/>
        </p:nvSpPr>
        <p:spPr>
          <a:xfrm>
            <a:off x="6553200" y="4452084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+mj-lt"/>
                <a:ea typeface="微软雅黑"/>
                <a:cs typeface="+mn-ea"/>
                <a:sym typeface="+mn-lt"/>
              </a:rPr>
              <a:t>Thanks!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微软雅黑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1EE4B4-9D00-EA49-8C6A-4485852A2C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99277" y="5138121"/>
            <a:ext cx="1263004" cy="4562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411C07-B3D6-0448-8993-A7AFF2C810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554104" y="5141611"/>
            <a:ext cx="452727" cy="4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3967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0E362570-F0A8-1C4B-A180-16561246F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34" y="1129308"/>
            <a:ext cx="8784976" cy="2159101"/>
          </a:xfrm>
        </p:spPr>
        <p:txBody>
          <a:bodyPr>
            <a:noAutofit/>
          </a:bodyPr>
          <a:lstStyle/>
          <a:p>
            <a:r>
              <a:rPr lang="en-US" altLang="zh-CN" sz="5000" b="0" dirty="0">
                <a:latin typeface="Candara" panose="020E0502030303020204" pitchFamily="34" charset="0"/>
              </a:rPr>
              <a:t>“All problems in computer science can be solved by another level of indirection…</a:t>
            </a:r>
            <a:br>
              <a:rPr lang="en-US" altLang="zh-CN" sz="5000" b="0" dirty="0">
                <a:latin typeface="Candara" panose="020E0502030303020204" pitchFamily="34" charset="0"/>
              </a:rPr>
            </a:br>
            <a:r>
              <a:rPr lang="en-US" altLang="zh-CN" sz="5000" b="0" dirty="0">
                <a:latin typeface="Candara" panose="020E0502030303020204" pitchFamily="34" charset="0"/>
              </a:rPr>
              <a:t>except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for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the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problem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of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too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many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levels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of</a:t>
            </a:r>
            <a:r>
              <a:rPr lang="zh-CN" altLang="en-US" sz="5000" b="0" dirty="0">
                <a:latin typeface="Candara" panose="020E0502030303020204" pitchFamily="34" charset="0"/>
              </a:rPr>
              <a:t> </a:t>
            </a:r>
            <a:r>
              <a:rPr lang="en-US" altLang="zh-CN" sz="5000" b="0" dirty="0">
                <a:latin typeface="Candara" panose="020E0502030303020204" pitchFamily="34" charset="0"/>
              </a:rPr>
              <a:t>indirection.”</a:t>
            </a:r>
            <a:endParaRPr kumimoji="1" lang="zh-CN" altLang="en-US" sz="5000" dirty="0">
              <a:latin typeface="Candara" panose="020E0502030303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8BA476-7F0B-3A4D-8D11-F128CE2B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  <p:sp>
        <p:nvSpPr>
          <p:cNvPr id="7" name="副标题 5">
            <a:extLst>
              <a:ext uri="{FF2B5EF4-FFF2-40B4-BE49-F238E27FC236}">
                <a16:creationId xmlns:a16="http://schemas.microsoft.com/office/drawing/2014/main" id="{B5B45132-D3C5-6A4C-9BB4-60DCD5BBF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2686" y="4369668"/>
            <a:ext cx="6400800" cy="1460500"/>
          </a:xfrm>
        </p:spPr>
        <p:txBody>
          <a:bodyPr/>
          <a:lstStyle/>
          <a:p>
            <a:pPr algn="r"/>
            <a:r>
              <a:rPr kumimoji="1" lang="en-US" altLang="zh-CN" dirty="0">
                <a:solidFill>
                  <a:schemeClr val="tx1"/>
                </a:solidFill>
              </a:rPr>
              <a:t>Unknown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254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50133</TotalTime>
  <Words>2881</Words>
  <Application>Microsoft Macintosh PowerPoint</Application>
  <PresentationFormat>全屏显示(16:10)</PresentationFormat>
  <Paragraphs>780</Paragraphs>
  <Slides>99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99</vt:i4>
      </vt:variant>
    </vt:vector>
  </HeadingPairs>
  <TitlesOfParts>
    <vt:vector size="106" baseType="lpstr">
      <vt:lpstr>等线</vt:lpstr>
      <vt:lpstr>微软雅黑</vt:lpstr>
      <vt:lpstr>Arial</vt:lpstr>
      <vt:lpstr>Calibri</vt:lpstr>
      <vt:lpstr>Candara</vt:lpstr>
      <vt:lpstr>Courier New</vt:lpstr>
      <vt:lpstr>Office 主题​​</vt:lpstr>
      <vt:lpstr>Language Virtual Machines</vt:lpstr>
      <vt:lpstr>Introduction</vt:lpstr>
      <vt:lpstr>Workflow for Native Languages</vt:lpstr>
      <vt:lpstr>Problem: Multiple ISAs</vt:lpstr>
      <vt:lpstr>Solution: “One for Each”</vt:lpstr>
      <vt:lpstr>However…</vt:lpstr>
      <vt:lpstr>Another Consideration: Security</vt:lpstr>
      <vt:lpstr>“All problems in computer science can be solved by another level of indirection”</vt:lpstr>
      <vt:lpstr>JVM: The "Indirection"</vt:lpstr>
      <vt:lpstr>JVM: The "Indirection"</vt:lpstr>
      <vt:lpstr>Security Enhancement</vt:lpstr>
      <vt:lpstr>An Introduction to JVM: Outline</vt:lpstr>
      <vt:lpstr>Execution</vt:lpstr>
      <vt:lpstr>Execution Mode: Interpretation</vt:lpstr>
      <vt:lpstr>Stack-based Interpretation</vt:lpstr>
      <vt:lpstr>Stack-based Interpretation</vt:lpstr>
      <vt:lpstr>Stack-based Interpretation</vt:lpstr>
      <vt:lpstr>Stack-based Interpretation</vt:lpstr>
      <vt:lpstr>Stack-based Interpretation</vt:lpstr>
      <vt:lpstr>Stack-based Interpretation</vt:lpstr>
      <vt:lpstr>Problem: Efficiency</vt:lpstr>
      <vt:lpstr>Solution: JIT (Just-In-Time) Compiler</vt:lpstr>
      <vt:lpstr>JIT: Aggressive Or Conservative?</vt:lpstr>
      <vt:lpstr>JIT: Aggressive Or Conservative?</vt:lpstr>
      <vt:lpstr>JIT: Aggressive Or Conservative?</vt:lpstr>
      <vt:lpstr>JIT: Aggressive Or Conservative?</vt:lpstr>
      <vt:lpstr>JIT: Aggressive Or Conservative?</vt:lpstr>
      <vt:lpstr>JIT: Aggressive Or Conservative?</vt:lpstr>
      <vt:lpstr>JIT: Aggressive Or Conservative?</vt:lpstr>
      <vt:lpstr>JIT: Aggressive Or Conservative?</vt:lpstr>
      <vt:lpstr>JIT: Aggressive Or Conservative?</vt:lpstr>
      <vt:lpstr>JIT: Aggressive Or Conservative?</vt:lpstr>
      <vt:lpstr>Memory management</vt:lpstr>
      <vt:lpstr>Where is data?</vt:lpstr>
      <vt:lpstr>"Free"-free Memory Management</vt:lpstr>
      <vt:lpstr>"Free"-free Memory Management</vt:lpstr>
      <vt:lpstr>"Free"-free Memory Management</vt:lpstr>
      <vt:lpstr>Heap Layout 1: Free List</vt:lpstr>
      <vt:lpstr>Heap Layout 1: Free List</vt:lpstr>
      <vt:lpstr>Heap Layout 1: Free List</vt:lpstr>
      <vt:lpstr>Heap Layout 1: Free List</vt:lpstr>
      <vt:lpstr>Heap Layout 2: Contiguous Space</vt:lpstr>
      <vt:lpstr>Heap Layout 2: Contiguous Space</vt:lpstr>
      <vt:lpstr>Heap Layout 2: Contiguous Space</vt:lpstr>
      <vt:lpstr>GC Algorithm 1: Reference Counting</vt:lpstr>
      <vt:lpstr>GC Algorithm 1: Reference Counting</vt:lpstr>
      <vt:lpstr>GC Algorithm 1: Reference Counting</vt:lpstr>
      <vt:lpstr>GC Algorithm 2: Tracing</vt:lpstr>
      <vt:lpstr>GC Algorithm 2: Tracing</vt:lpstr>
      <vt:lpstr>GC Algorithm 2: Tracing</vt:lpstr>
      <vt:lpstr>Tracing GC is Popular</vt:lpstr>
      <vt:lpstr>Case Study: PS</vt:lpstr>
      <vt:lpstr>Stop-The-World</vt:lpstr>
      <vt:lpstr>Stop-The-World</vt:lpstr>
      <vt:lpstr>Task-based Parallelism</vt:lpstr>
      <vt:lpstr>Task-based Parallelism</vt:lpstr>
      <vt:lpstr>Task-based Parallelism</vt:lpstr>
      <vt:lpstr>Task-based Parallelism</vt:lpstr>
      <vt:lpstr>Latency Consideration</vt:lpstr>
      <vt:lpstr>Solution: Generational GC</vt:lpstr>
      <vt:lpstr>Solution: Generational GC</vt:lpstr>
      <vt:lpstr>Minor GC: Collecting Young Only</vt:lpstr>
      <vt:lpstr>Problem: Cross-Space References</vt:lpstr>
      <vt:lpstr>Solution: Card Table</vt:lpstr>
      <vt:lpstr>Case Study: G1</vt:lpstr>
      <vt:lpstr>Design Highlight of G1</vt:lpstr>
      <vt:lpstr>Controlling GC Pauses: Soft Limit</vt:lpstr>
      <vt:lpstr>Controlling GC Pauses: Soft Limit</vt:lpstr>
      <vt:lpstr>Region-based Heap Layout</vt:lpstr>
      <vt:lpstr>Region-based Heap Layout</vt:lpstr>
      <vt:lpstr>Region-based Heap Layout</vt:lpstr>
      <vt:lpstr> Mixed GC: Meeting the Soft Limit</vt:lpstr>
      <vt:lpstr> Mixed GC: Meeting the Soft Limit</vt:lpstr>
      <vt:lpstr>Mixed GC: Collection Set (CSet)</vt:lpstr>
      <vt:lpstr>Mixed GC: Collection Set (CSet)</vt:lpstr>
      <vt:lpstr>Mixed GC: Collection Set (CSet)</vt:lpstr>
      <vt:lpstr>Concurrent Marking</vt:lpstr>
      <vt:lpstr>Live Data Profiling</vt:lpstr>
      <vt:lpstr>Live Data Profiling</vt:lpstr>
      <vt:lpstr>Case Study: Shenandoah</vt:lpstr>
      <vt:lpstr>Workflow of Shenandoah</vt:lpstr>
      <vt:lpstr>Design Highlight of Shenandoah </vt:lpstr>
      <vt:lpstr>Concurrent Collection</vt:lpstr>
      <vt:lpstr>Concurrent Collection</vt:lpstr>
      <vt:lpstr>Concurrent Collection</vt:lpstr>
      <vt:lpstr>In-Reference Updates</vt:lpstr>
      <vt:lpstr>In-Reference Updates</vt:lpstr>
      <vt:lpstr>In-Reference Updates</vt:lpstr>
      <vt:lpstr>In-Reference Updates</vt:lpstr>
      <vt:lpstr>Lazy Reference Updates</vt:lpstr>
      <vt:lpstr>Lazy Reference Updates</vt:lpstr>
      <vt:lpstr>Lazy Reference Updates</vt:lpstr>
      <vt:lpstr>Results of Shenandoah</vt:lpstr>
      <vt:lpstr>Results of Shenandoah</vt:lpstr>
      <vt:lpstr>Comparison Among Modern GCs</vt:lpstr>
      <vt:lpstr>Summary: Throughput vs. Latency</vt:lpstr>
      <vt:lpstr>Other Topics on JVM</vt:lpstr>
      <vt:lpstr>Conclusion</vt:lpstr>
      <vt:lpstr>“All problems in computer science can be solved by another level of indirection… except for the problem of too many levels of indirection.”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wu mingyu</cp:lastModifiedBy>
  <cp:revision>1628</cp:revision>
  <cp:lastPrinted>2016-06-13T07:55:34Z</cp:lastPrinted>
  <dcterms:created xsi:type="dcterms:W3CDTF">2017-11-24T09:35:45Z</dcterms:created>
  <dcterms:modified xsi:type="dcterms:W3CDTF">2020-11-03T07:56:00Z</dcterms:modified>
</cp:coreProperties>
</file>