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handoutMasterIdLst>
    <p:handoutMasterId r:id="rId79"/>
  </p:handoutMasterIdLst>
  <p:sldIdLst>
    <p:sldId id="1306" r:id="rId2"/>
    <p:sldId id="1430" r:id="rId3"/>
    <p:sldId id="1416" r:id="rId4"/>
    <p:sldId id="1364" r:id="rId5"/>
    <p:sldId id="1432" r:id="rId6"/>
    <p:sldId id="1437" r:id="rId7"/>
    <p:sldId id="1433" r:id="rId8"/>
    <p:sldId id="1487" r:id="rId9"/>
    <p:sldId id="1488" r:id="rId10"/>
    <p:sldId id="1489" r:id="rId11"/>
    <p:sldId id="1434" r:id="rId12"/>
    <p:sldId id="1490" r:id="rId13"/>
    <p:sldId id="1470" r:id="rId14"/>
    <p:sldId id="1493" r:id="rId15"/>
    <p:sldId id="1494" r:id="rId16"/>
    <p:sldId id="1495" r:id="rId17"/>
    <p:sldId id="1496" r:id="rId18"/>
    <p:sldId id="1497" r:id="rId19"/>
    <p:sldId id="1436" r:id="rId20"/>
    <p:sldId id="1498" r:id="rId21"/>
    <p:sldId id="1438" r:id="rId22"/>
    <p:sldId id="1471" r:id="rId23"/>
    <p:sldId id="1440" r:id="rId24"/>
    <p:sldId id="1491" r:id="rId25"/>
    <p:sldId id="1492" r:id="rId26"/>
    <p:sldId id="1472" r:id="rId27"/>
    <p:sldId id="1443" r:id="rId28"/>
    <p:sldId id="1473" r:id="rId29"/>
    <p:sldId id="1444" r:id="rId30"/>
    <p:sldId id="1446" r:id="rId31"/>
    <p:sldId id="1500" r:id="rId32"/>
    <p:sldId id="1499" r:id="rId33"/>
    <p:sldId id="1501" r:id="rId34"/>
    <p:sldId id="1502" r:id="rId35"/>
    <p:sldId id="1447" r:id="rId36"/>
    <p:sldId id="1448" r:id="rId37"/>
    <p:sldId id="1449" r:id="rId38"/>
    <p:sldId id="1451" r:id="rId39"/>
    <p:sldId id="1503" r:id="rId40"/>
    <p:sldId id="1504" r:id="rId41"/>
    <p:sldId id="1505" r:id="rId42"/>
    <p:sldId id="1452" r:id="rId43"/>
    <p:sldId id="1453" r:id="rId44"/>
    <p:sldId id="1454" r:id="rId45"/>
    <p:sldId id="1476" r:id="rId46"/>
    <p:sldId id="1455" r:id="rId47"/>
    <p:sldId id="1474" r:id="rId48"/>
    <p:sldId id="1475" r:id="rId49"/>
    <p:sldId id="1478" r:id="rId50"/>
    <p:sldId id="1479" r:id="rId51"/>
    <p:sldId id="1480" r:id="rId52"/>
    <p:sldId id="1481" r:id="rId53"/>
    <p:sldId id="1506" r:id="rId54"/>
    <p:sldId id="1507" r:id="rId55"/>
    <p:sldId id="1508" r:id="rId56"/>
    <p:sldId id="1510" r:id="rId57"/>
    <p:sldId id="1509" r:id="rId58"/>
    <p:sldId id="1512" r:id="rId59"/>
    <p:sldId id="1511" r:id="rId60"/>
    <p:sldId id="1485" r:id="rId61"/>
    <p:sldId id="1514" r:id="rId62"/>
    <p:sldId id="1477" r:id="rId63"/>
    <p:sldId id="1482" r:id="rId64"/>
    <p:sldId id="1513" r:id="rId65"/>
    <p:sldId id="1484" r:id="rId66"/>
    <p:sldId id="1483" r:id="rId67"/>
    <p:sldId id="1486" r:id="rId68"/>
    <p:sldId id="1520" r:id="rId69"/>
    <p:sldId id="1515" r:id="rId70"/>
    <p:sldId id="1516" r:id="rId71"/>
    <p:sldId id="1517" r:id="rId72"/>
    <p:sldId id="1521" r:id="rId73"/>
    <p:sldId id="1518" r:id="rId74"/>
    <p:sldId id="1522" r:id="rId75"/>
    <p:sldId id="1519" r:id="rId76"/>
    <p:sldId id="1469" r:id="rId7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B2635"/>
    <a:srgbClr val="C8FDFF"/>
    <a:srgbClr val="DBFFAA"/>
    <a:srgbClr val="C8FFC9"/>
    <a:srgbClr val="FFB8B9"/>
    <a:srgbClr val="941100"/>
    <a:srgbClr val="212121"/>
    <a:srgbClr val="005493"/>
    <a:srgbClr val="FF2F92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44" autoAdjust="0"/>
    <p:restoredTop sz="96405" autoAdjust="0"/>
  </p:normalViewPr>
  <p:slideViewPr>
    <p:cSldViewPr>
      <p:cViewPr varScale="1">
        <p:scale>
          <a:sx n="152" d="100"/>
          <a:sy n="152" d="100"/>
        </p:scale>
        <p:origin x="1624" y="176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49368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6" d="100"/>
          <a:sy n="126" d="100"/>
        </p:scale>
        <p:origin x="447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31409110670999"/>
          <c:y val="2.42792109256449E-2"/>
          <c:w val="0.73681027335432703"/>
          <c:h val="0.84037924318640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Two-Phase Locking (2PL)</c:v>
                </c:pt>
              </c:strCache>
            </c:strRef>
          </c:tx>
          <c:spPr>
            <a:ln w="63500" cap="sq"/>
          </c:spPr>
          <c:marker>
            <c:spPr>
              <a:noFill/>
              <a:ln>
                <a:noFill/>
              </a:ln>
            </c:spPr>
          </c:marker>
          <c:xVal>
            <c:numRef>
              <c:f>Sheet1!$A$2:$A$20</c:f>
              <c:numCache>
                <c:formatCode>General</c:formatCode>
                <c:ptCount val="19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30</c:v>
                </c:pt>
                <c:pt idx="12">
                  <c:v>40</c:v>
                </c:pt>
                <c:pt idx="13">
                  <c:v>50</c:v>
                </c:pt>
                <c:pt idx="14">
                  <c:v>60</c:v>
                </c:pt>
                <c:pt idx="15">
                  <c:v>70</c:v>
                </c:pt>
                <c:pt idx="16">
                  <c:v>80</c:v>
                </c:pt>
                <c:pt idx="17">
                  <c:v>90</c:v>
                </c:pt>
                <c:pt idx="18">
                  <c:v>100</c:v>
                </c:pt>
              </c:numCache>
            </c:numRef>
          </c:xVal>
          <c:yVal>
            <c:numRef>
              <c:f>Sheet1!$B$2:$B$20</c:f>
              <c:numCache>
                <c:formatCode>General</c:formatCode>
                <c:ptCount val="19"/>
                <c:pt idx="0">
                  <c:v>4760</c:v>
                </c:pt>
                <c:pt idx="1">
                  <c:v>4671</c:v>
                </c:pt>
                <c:pt idx="2">
                  <c:v>4560</c:v>
                </c:pt>
                <c:pt idx="3">
                  <c:v>4469</c:v>
                </c:pt>
                <c:pt idx="4">
                  <c:v>4423</c:v>
                </c:pt>
                <c:pt idx="5">
                  <c:v>4424</c:v>
                </c:pt>
                <c:pt idx="6">
                  <c:v>4311</c:v>
                </c:pt>
                <c:pt idx="7">
                  <c:v>4253</c:v>
                </c:pt>
                <c:pt idx="8">
                  <c:v>4195</c:v>
                </c:pt>
                <c:pt idx="9">
                  <c:v>4181</c:v>
                </c:pt>
                <c:pt idx="10">
                  <c:v>4119</c:v>
                </c:pt>
                <c:pt idx="11">
                  <c:v>3499</c:v>
                </c:pt>
                <c:pt idx="12">
                  <c:v>2950</c:v>
                </c:pt>
                <c:pt idx="13">
                  <c:v>2451</c:v>
                </c:pt>
                <c:pt idx="14">
                  <c:v>1950</c:v>
                </c:pt>
                <c:pt idx="15">
                  <c:v>1715</c:v>
                </c:pt>
                <c:pt idx="16">
                  <c:v>1460</c:v>
                </c:pt>
                <c:pt idx="17">
                  <c:v>1141</c:v>
                </c:pt>
                <c:pt idx="18">
                  <c:v>1120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E00-C647-A4B6-A443569032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Optimistic Concurrency Control (OCC)</c:v>
                </c:pt>
              </c:strCache>
            </c:strRef>
          </c:tx>
          <c:spPr>
            <a:ln w="63500"/>
          </c:spPr>
          <c:marker>
            <c:symbol val="diamond"/>
            <c:size val="9"/>
            <c:spPr>
              <a:noFill/>
              <a:ln>
                <a:noFill/>
              </a:ln>
            </c:spPr>
          </c:marker>
          <c:xVal>
            <c:numRef>
              <c:f>Sheet1!$A$2:$A$20</c:f>
              <c:numCache>
                <c:formatCode>General</c:formatCode>
                <c:ptCount val="19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30</c:v>
                </c:pt>
                <c:pt idx="12">
                  <c:v>40</c:v>
                </c:pt>
                <c:pt idx="13">
                  <c:v>50</c:v>
                </c:pt>
                <c:pt idx="14">
                  <c:v>60</c:v>
                </c:pt>
                <c:pt idx="15">
                  <c:v>70</c:v>
                </c:pt>
                <c:pt idx="16">
                  <c:v>80</c:v>
                </c:pt>
                <c:pt idx="17">
                  <c:v>90</c:v>
                </c:pt>
                <c:pt idx="18">
                  <c:v>100</c:v>
                </c:pt>
              </c:numCache>
            </c:numRef>
          </c:xVal>
          <c:yVal>
            <c:numRef>
              <c:f>Sheet1!$C$2:$C$20</c:f>
              <c:numCache>
                <c:formatCode>General</c:formatCode>
                <c:ptCount val="19"/>
                <c:pt idx="0">
                  <c:v>5771</c:v>
                </c:pt>
                <c:pt idx="1">
                  <c:v>5290</c:v>
                </c:pt>
                <c:pt idx="2">
                  <c:v>4925</c:v>
                </c:pt>
                <c:pt idx="3">
                  <c:v>4663</c:v>
                </c:pt>
                <c:pt idx="4">
                  <c:v>4376</c:v>
                </c:pt>
                <c:pt idx="5">
                  <c:v>4147</c:v>
                </c:pt>
                <c:pt idx="6">
                  <c:v>3999</c:v>
                </c:pt>
                <c:pt idx="7">
                  <c:v>3829</c:v>
                </c:pt>
                <c:pt idx="8">
                  <c:v>3628</c:v>
                </c:pt>
                <c:pt idx="9">
                  <c:v>3556</c:v>
                </c:pt>
                <c:pt idx="10">
                  <c:v>3409</c:v>
                </c:pt>
                <c:pt idx="11">
                  <c:v>2364</c:v>
                </c:pt>
                <c:pt idx="12">
                  <c:v>1774</c:v>
                </c:pt>
                <c:pt idx="13">
                  <c:v>1412</c:v>
                </c:pt>
                <c:pt idx="14">
                  <c:v>1122</c:v>
                </c:pt>
                <c:pt idx="15">
                  <c:v>949</c:v>
                </c:pt>
                <c:pt idx="16">
                  <c:v>778</c:v>
                </c:pt>
                <c:pt idx="17">
                  <c:v>686</c:v>
                </c:pt>
                <c:pt idx="18">
                  <c:v>577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E00-C647-A4B6-A44356903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8882360"/>
        <c:axId val="2138993256"/>
      </c:scatterChart>
      <c:valAx>
        <c:axId val="2138882360"/>
        <c:scaling>
          <c:orientation val="minMax"/>
          <c:max val="10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# of </a:t>
                </a:r>
                <a:r>
                  <a:rPr lang="en-US" sz="2000" b="0" baseline="0" dirty="0"/>
                  <a:t>concurrent transactions</a:t>
                </a:r>
                <a:endParaRPr lang="zh-CN" sz="2000" b="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one"/>
        <c:crossAx val="2138993256"/>
        <c:crosses val="autoZero"/>
        <c:crossBetween val="midCat"/>
      </c:valAx>
      <c:valAx>
        <c:axId val="213899325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altLang="zh-CN" sz="2000" b="0" dirty="0"/>
                  <a:t>Throughput </a:t>
                </a:r>
              </a:p>
              <a:p>
                <a:pPr>
                  <a:defRPr sz="2000" b="0"/>
                </a:pPr>
                <a:r>
                  <a:rPr lang="en-US" altLang="zh-CN" sz="2000" b="0" baseline="0" dirty="0"/>
                  <a:t>transaction/s</a:t>
                </a:r>
                <a:endParaRPr lang="zh-CN" sz="2000" b="0" dirty="0"/>
              </a:p>
            </c:rich>
          </c:tx>
          <c:layout>
            <c:manualLayout>
              <c:xMode val="edge"/>
              <c:yMode val="edge"/>
              <c:x val="6.2934544224916705E-2"/>
              <c:y val="0.21978755690440099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crossAx val="2138882360"/>
        <c:crosses val="autoZero"/>
        <c:crossBetween val="midCat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23263064465229999"/>
          <c:y val="4.41561420907364E-2"/>
          <c:w val="0.749399107898437"/>
          <c:h val="0.233657197553026"/>
        </c:manualLayout>
      </c:layout>
      <c:overlay val="0"/>
      <c:txPr>
        <a:bodyPr/>
        <a:lstStyle/>
        <a:p>
          <a:pPr>
            <a:defRPr sz="2000"/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sz="3200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sz="4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573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268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739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123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04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672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378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0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066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15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67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19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271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610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790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600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963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081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73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10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5629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530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976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7666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8220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5154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2978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609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9016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6554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009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1891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3062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45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Heiti SC Medium" pitchFamily="2" charset="-128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000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8" y="439060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5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0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news.cs.nyu.edu/~jinyang/fa10/schedule.html" TargetMode="Externa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4"/>
            <a:ext cx="7772400" cy="1225021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4000" dirty="0"/>
              <a:t>Transaction</a:t>
            </a:r>
            <a:endParaRPr kumimoji="1" lang="zh-CN" altLang="en-US" sz="27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289548"/>
            <a:ext cx="7772400" cy="108012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Xingda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Wei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Nov</a:t>
            </a:r>
            <a:r>
              <a:rPr kumimoji="1"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. 10, 2020</a:t>
            </a:r>
            <a:endParaRPr kumimoji="1" lang="en" altLang="zh-CN" sz="2000" i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A03B533-905A-A84F-942D-3D6764DF7266}"/>
              </a:ext>
            </a:extLst>
          </p:cNvPr>
          <p:cNvGrpSpPr/>
          <p:nvPr/>
        </p:nvGrpSpPr>
        <p:grpSpPr>
          <a:xfrm>
            <a:off x="3242884" y="4580830"/>
            <a:ext cx="2658231" cy="648072"/>
            <a:chOff x="3419873" y="4711072"/>
            <a:chExt cx="2658231" cy="64807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3A70DCB-3E4D-4449-82B8-441C200AB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83968" y="4711072"/>
              <a:ext cx="1794136" cy="648072"/>
            </a:xfrm>
            <a:prstGeom prst="rect">
              <a:avLst/>
            </a:prstGeom>
          </p:spPr>
        </p:pic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0159D463-C756-444B-A2CF-CFE78FF9A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/>
            <a:stretch/>
          </p:blipFill>
          <p:spPr>
            <a:xfrm>
              <a:off x="3419873" y="4711072"/>
              <a:ext cx="648072" cy="648072"/>
            </a:xfrm>
            <a:prstGeom prst="rect">
              <a:avLst/>
            </a:prstGeom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84FFA8EA-EBD7-C948-8E18-A51080B567CD}"/>
              </a:ext>
            </a:extLst>
          </p:cNvPr>
          <p:cNvSpPr txBox="1"/>
          <p:nvPr/>
        </p:nvSpPr>
        <p:spPr>
          <a:xfrm>
            <a:off x="0" y="5440065"/>
            <a:ext cx="3888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Credits:</a:t>
            </a:r>
            <a:r>
              <a:rPr lang="en" altLang="zh-CN" sz="1000" dirty="0">
                <a:hlinkClick r:id="rId5"/>
              </a:rPr>
              <a:t>http://news.cs.nyu.edu/~jinyang/fa10/schedule.html</a:t>
            </a:r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kumimoji="1" lang="zh-CN" altLang="en-US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655C5-F016-6B44-88CA-B7FF2BCF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>
            <a:normAutofit/>
          </a:bodyPr>
          <a:lstStyle/>
          <a:p>
            <a:r>
              <a:rPr kumimoji="1" lang="en-US" altLang="zh-CN" sz="2600" dirty="0"/>
              <a:t>Transaction: key pillar for online trading system</a:t>
            </a:r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ED2EA8-1728-4E43-BC94-4EB6BCA9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32FDC6A-A646-504E-8653-34366C401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581" y="1371308"/>
            <a:ext cx="3852838" cy="36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01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52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3BB9DB-FAF6-5C44-9CAC-78DB3C65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Transaction(TX)  is a user </a:t>
            </a:r>
            <a:r>
              <a:rPr kumimoji="1" lang="en-US" altLang="zh-CN" dirty="0" err="1"/>
              <a:t>specified“program</a:t>
            </a:r>
            <a:r>
              <a:rPr kumimoji="1" lang="en-US" altLang="zh-CN" dirty="0"/>
              <a:t>”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267D24-7440-7845-BC31-E1941DD6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id="{F11B66FC-2490-FA46-81A4-DD7B4FB65528}"/>
              </a:ext>
            </a:extLst>
          </p:cNvPr>
          <p:cNvGrpSpPr>
            <a:grpSpLocks/>
          </p:cNvGrpSpPr>
          <p:nvPr/>
        </p:nvGrpSpPr>
        <p:grpSpPr bwMode="auto">
          <a:xfrm>
            <a:off x="683568" y="1273324"/>
            <a:ext cx="3775075" cy="3276600"/>
            <a:chOff x="192" y="816"/>
            <a:chExt cx="2378" cy="2064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449C3B7A-798B-554A-B3E0-EAC45273F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BD90647F-41C4-A84E-AC01-9994CD222E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3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Transfer $100  from A to B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6D842E-5F12-E341-A8A8-3AD768E6530A}"/>
              </a:ext>
            </a:extLst>
          </p:cNvPr>
          <p:cNvGrpSpPr>
            <a:grpSpLocks/>
          </p:cNvGrpSpPr>
          <p:nvPr/>
        </p:nvGrpSpPr>
        <p:grpSpPr bwMode="auto">
          <a:xfrm>
            <a:off x="4639072" y="1349524"/>
            <a:ext cx="3097212" cy="1828800"/>
            <a:chOff x="3216" y="912"/>
            <a:chExt cx="1951" cy="1152"/>
          </a:xfrm>
        </p:grpSpPr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65E711A1-442B-984F-A471-AC9C67363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21" name="Text Box 16">
              <a:extLst>
                <a:ext uri="{FF2B5EF4-FFF2-40B4-BE49-F238E27FC236}">
                  <a16:creationId xmlns:a16="http://schemas.microsoft.com/office/drawing/2014/main" id="{6064AF65-17D5-134B-9840-9F0AE6C37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9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Report sum of money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143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E3BDFE-B096-5E40-9BA4-C06B3DCC6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Transaction executions are concurrent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FF6B67-FC07-3148-BFE7-5D8DB2585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EF6DD0F8-DE84-704D-AE55-897A7ECB3C97}"/>
              </a:ext>
            </a:extLst>
          </p:cNvPr>
          <p:cNvGrpSpPr>
            <a:grpSpLocks/>
          </p:cNvGrpSpPr>
          <p:nvPr/>
        </p:nvGrpSpPr>
        <p:grpSpPr bwMode="auto">
          <a:xfrm>
            <a:off x="463691" y="1105272"/>
            <a:ext cx="3775075" cy="3276600"/>
            <a:chOff x="192" y="816"/>
            <a:chExt cx="2378" cy="2064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612E33C4-68C3-F64A-9B3F-1F1E6B714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D67C0BB8-3EEF-DA43-B883-5EC1A5B955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3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Transfer $100  from A to B</a:t>
              </a:r>
            </a:p>
          </p:txBody>
        </p:sp>
      </p:grpSp>
      <p:sp>
        <p:nvSpPr>
          <p:cNvPr id="11" name="AutoShape 6">
            <a:extLst>
              <a:ext uri="{FF2B5EF4-FFF2-40B4-BE49-F238E27FC236}">
                <a16:creationId xmlns:a16="http://schemas.microsoft.com/office/drawing/2014/main" id="{F09C62FF-44E3-2345-ACB9-F4C607E84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1351" y="4391913"/>
            <a:ext cx="2819400" cy="1219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altLang="zh-CN" sz="2000"/>
          </a:p>
          <a:p>
            <a:pPr algn="ctr"/>
            <a:r>
              <a:rPr lang="en-US" altLang="zh-CN" sz="2000"/>
              <a:t>Storage </a:t>
            </a:r>
          </a:p>
          <a:p>
            <a:pPr algn="ctr"/>
            <a:r>
              <a:rPr lang="en-US" altLang="zh-CN" sz="2000"/>
              <a:t>system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8909A49-9C37-6D44-A87A-2D86CD128991}"/>
              </a:ext>
            </a:extLst>
          </p:cNvPr>
          <p:cNvCxnSpPr>
            <a:cxnSpLocks/>
          </p:cNvCxnSpPr>
          <p:nvPr/>
        </p:nvCxnSpPr>
        <p:spPr>
          <a:xfrm>
            <a:off x="3892691" y="3793604"/>
            <a:ext cx="918660" cy="664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818CE20-6585-7A43-BB50-8A4D6894F06B}"/>
              </a:ext>
            </a:extLst>
          </p:cNvPr>
          <p:cNvCxnSpPr>
            <a:cxnSpLocks/>
          </p:cNvCxnSpPr>
          <p:nvPr/>
        </p:nvCxnSpPr>
        <p:spPr>
          <a:xfrm flipH="1">
            <a:off x="6066724" y="3368094"/>
            <a:ext cx="377484" cy="1023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89040D76-99A8-2D4B-BDE8-B88058C27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0528" y="4704966"/>
            <a:ext cx="8229600" cy="658153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r>
              <a:rPr kumimoji="1" lang="en-US" altLang="zh-CN" dirty="0">
                <a:latin typeface="+mn-ea"/>
                <a:ea typeface="+mn-ea"/>
              </a:rPr>
              <a:t>Executed from different threads,</a:t>
            </a:r>
          </a:p>
          <a:p>
            <a:pPr marL="457200" lvl="1" indent="0">
              <a:buNone/>
            </a:pPr>
            <a:r>
              <a:rPr kumimoji="1" lang="en-US" altLang="zh-CN" dirty="0">
                <a:latin typeface="+mn-ea"/>
                <a:ea typeface="+mn-ea"/>
              </a:rPr>
              <a:t>even different machines (distributed).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FE77C2-0634-6D46-9D5E-247A28D2EB79}"/>
              </a:ext>
            </a:extLst>
          </p:cNvPr>
          <p:cNvGrpSpPr>
            <a:grpSpLocks/>
          </p:cNvGrpSpPr>
          <p:nvPr/>
        </p:nvGrpSpPr>
        <p:grpSpPr bwMode="auto">
          <a:xfrm>
            <a:off x="5076056" y="1525266"/>
            <a:ext cx="3097212" cy="1828800"/>
            <a:chOff x="3216" y="912"/>
            <a:chExt cx="1951" cy="1152"/>
          </a:xfrm>
        </p:grpSpPr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CB6EEABA-A787-A343-A81B-DCFBF07A1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21" name="Text Box 16">
              <a:extLst>
                <a:ext uri="{FF2B5EF4-FFF2-40B4-BE49-F238E27FC236}">
                  <a16:creationId xmlns:a16="http://schemas.microsoft.com/office/drawing/2014/main" id="{1CF88EE4-2E2E-544F-ACCE-233594FD8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9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Report sum of money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9828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B10245-84F7-6347-AD75-A6FF972E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concurrency ? To achieve high performance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E4FA8A-5F96-404F-BA65-64434FB8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Moore’s law</a:t>
            </a:r>
            <a:r>
              <a:rPr lang="zh-CN" altLang="en-US" b="0" dirty="0"/>
              <a:t> </a:t>
            </a:r>
            <a:r>
              <a:rPr lang="en-US" altLang="zh-CN" b="0" dirty="0"/>
              <a:t>is dead, single core cannot become faster</a:t>
            </a:r>
          </a:p>
          <a:p>
            <a:r>
              <a:rPr kumimoji="1" lang="en-US" altLang="zh-CN" b="0" dirty="0"/>
              <a:t>Scaling database to many machines</a:t>
            </a:r>
          </a:p>
          <a:p>
            <a:pPr marL="0" indent="0">
              <a:buNone/>
            </a:pPr>
            <a:r>
              <a:rPr kumimoji="1" lang="en-US" altLang="zh-CN" b="0" dirty="0"/>
              <a:t>	- For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bigger capacity &amp; better fault tolerance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0CFAD3-BFE8-8D4B-A520-200069EF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7" name="Group 17">
            <a:extLst>
              <a:ext uri="{FF2B5EF4-FFF2-40B4-BE49-F238E27FC236}">
                <a16:creationId xmlns:a16="http://schemas.microsoft.com/office/drawing/2014/main" id="{15E9E810-6842-CA44-B2DF-D76CAEDB14B9}"/>
              </a:ext>
            </a:extLst>
          </p:cNvPr>
          <p:cNvGrpSpPr/>
          <p:nvPr/>
        </p:nvGrpSpPr>
        <p:grpSpPr>
          <a:xfrm>
            <a:off x="827584" y="3484076"/>
            <a:ext cx="3312869" cy="1139568"/>
            <a:chOff x="777435" y="4197640"/>
            <a:chExt cx="3312869" cy="1139568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430F210D-8FB1-F041-B1C9-BF664A96A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435" y="4197640"/>
              <a:ext cx="1066912" cy="1066912"/>
            </a:xfrm>
            <a:prstGeom prst="rect">
              <a:avLst/>
            </a:prstGeom>
          </p:spPr>
        </p:pic>
        <p:sp>
          <p:nvSpPr>
            <p:cNvPr id="9" name="Rounded Rectangle 33">
              <a:extLst>
                <a:ext uri="{FF2B5EF4-FFF2-40B4-BE49-F238E27FC236}">
                  <a16:creationId xmlns:a16="http://schemas.microsoft.com/office/drawing/2014/main" id="{B4223974-65C8-974C-9E65-8BB083B584FF}"/>
                </a:ext>
              </a:extLst>
            </p:cNvPr>
            <p:cNvSpPr/>
            <p:nvPr/>
          </p:nvSpPr>
          <p:spPr>
            <a:xfrm>
              <a:off x="1331640" y="4701586"/>
              <a:ext cx="2758664" cy="635622"/>
            </a:xfrm>
            <a:prstGeom prst="round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177800" indent="-177800"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800" b="1" dirty="0">
                  <a:solidFill>
                    <a:srgbClr val="074FAE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9.56 million tickets/day</a:t>
              </a:r>
              <a:endParaRPr lang="zh-CN" altLang="en-US" sz="2800" b="1" dirty="0">
                <a:solidFill>
                  <a:srgbClr val="074FAE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6F40D5DE-6017-B640-9FEB-3B7252D7F1DB}"/>
              </a:ext>
            </a:extLst>
          </p:cNvPr>
          <p:cNvGrpSpPr/>
          <p:nvPr/>
        </p:nvGrpSpPr>
        <p:grpSpPr>
          <a:xfrm>
            <a:off x="4860032" y="3733427"/>
            <a:ext cx="3502149" cy="1296144"/>
            <a:chOff x="2987824" y="1556792"/>
            <a:chExt cx="3502149" cy="1296144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A80E8EC7-5C9F-1942-880B-A2EA6B127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824" y="1556792"/>
              <a:ext cx="3013990" cy="87338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ounded Rectangle 1">
              <a:extLst>
                <a:ext uri="{FF2B5EF4-FFF2-40B4-BE49-F238E27FC236}">
                  <a16:creationId xmlns:a16="http://schemas.microsoft.com/office/drawing/2014/main" id="{0769E5E4-9129-E349-8BC5-87E4DDC27170}"/>
                </a:ext>
              </a:extLst>
            </p:cNvPr>
            <p:cNvSpPr/>
            <p:nvPr/>
          </p:nvSpPr>
          <p:spPr>
            <a:xfrm>
              <a:off x="3357941" y="2217314"/>
              <a:ext cx="3132032" cy="635622"/>
            </a:xfrm>
            <a:prstGeom prst="round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177800" indent="-177800"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800" b="1" dirty="0">
                  <a:solidFill>
                    <a:srgbClr val="FE4D01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$9.3 billion/day</a:t>
              </a:r>
              <a:endParaRPr lang="zh-CN" altLang="en-US" sz="2800" b="1" dirty="0">
                <a:solidFill>
                  <a:srgbClr val="FE4D01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064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7D38C-2F28-1D4F-9D6F-98C696CB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>
            <a:normAutofit/>
          </a:bodyPr>
          <a:lstStyle/>
          <a:p>
            <a:r>
              <a:rPr kumimoji="1" lang="en-US" altLang="zh-CN" sz="2600" dirty="0"/>
              <a:t>Wildly execute transactions causes inconsistency</a:t>
            </a:r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280F9B-EB11-9641-8F7F-1938706A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11" name="Group 14">
            <a:extLst>
              <a:ext uri="{FF2B5EF4-FFF2-40B4-BE49-F238E27FC236}">
                <a16:creationId xmlns:a16="http://schemas.microsoft.com/office/drawing/2014/main" id="{441AB92C-5A5A-3243-A531-0DFF404042E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775075" cy="3276600"/>
            <a:chOff x="192" y="816"/>
            <a:chExt cx="2378" cy="2064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52978748-715C-7E4A-9409-743A8D919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&gt;=100)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13" name="Text Box 8">
              <a:extLst>
                <a:ext uri="{FF2B5EF4-FFF2-40B4-BE49-F238E27FC236}">
                  <a16:creationId xmlns:a16="http://schemas.microsoft.com/office/drawing/2014/main" id="{B4A98B6E-569E-6348-9058-A28FC47D3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3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Transfer $100  from A to B</a:t>
              </a:r>
            </a:p>
          </p:txBody>
        </p:sp>
      </p:grpSp>
      <p:grpSp>
        <p:nvGrpSpPr>
          <p:cNvPr id="14" name="Group 18">
            <a:extLst>
              <a:ext uri="{FF2B5EF4-FFF2-40B4-BE49-F238E27FC236}">
                <a16:creationId xmlns:a16="http://schemas.microsoft.com/office/drawing/2014/main" id="{5E7BD3FE-2AD6-044C-BB48-2A8FF47FD476}"/>
              </a:ext>
            </a:extLst>
          </p:cNvPr>
          <p:cNvGrpSpPr>
            <a:grpSpLocks/>
          </p:cNvGrpSpPr>
          <p:nvPr/>
        </p:nvGrpSpPr>
        <p:grpSpPr bwMode="auto">
          <a:xfrm>
            <a:off x="4639072" y="1349524"/>
            <a:ext cx="3097212" cy="1828800"/>
            <a:chOff x="3216" y="912"/>
            <a:chExt cx="1951" cy="1152"/>
          </a:xfrm>
        </p:grpSpPr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EC772CAE-DEDA-094E-BE42-D827F0568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F10E9AC7-5EAF-1240-BF0D-770C9BC1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9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Report sum of money</a:t>
              </a:r>
            </a:p>
          </p:txBody>
        </p:sp>
      </p:grp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2A7314A1-A9BE-A246-BFE5-D0F25E3E4701}"/>
              </a:ext>
            </a:extLst>
          </p:cNvPr>
          <p:cNvCxnSpPr>
            <a:cxnSpLocks/>
          </p:cNvCxnSpPr>
          <p:nvPr/>
        </p:nvCxnSpPr>
        <p:spPr>
          <a:xfrm>
            <a:off x="457200" y="5161756"/>
            <a:ext cx="72298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6CFD552C-A1EF-654A-BC90-4BDE4FA23D09}"/>
              </a:ext>
            </a:extLst>
          </p:cNvPr>
          <p:cNvSpPr/>
          <p:nvPr/>
        </p:nvSpPr>
        <p:spPr>
          <a:xfrm>
            <a:off x="7687072" y="4977090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097975-9B3E-BD4C-94C1-59FB9846C639}"/>
              </a:ext>
            </a:extLst>
          </p:cNvPr>
          <p:cNvSpPr/>
          <p:nvPr/>
        </p:nvSpPr>
        <p:spPr>
          <a:xfrm>
            <a:off x="1475656" y="4792424"/>
            <a:ext cx="1651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B_bal</a:t>
            </a:r>
            <a:r>
              <a:rPr kumimoji="1" lang="en-US" altLang="zh-CN" dirty="0">
                <a:latin typeface="+mn-ea"/>
              </a:rPr>
              <a:t> += 100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7E13CB6-42D7-104D-8D05-7B4BF1E13B4F}"/>
              </a:ext>
            </a:extLst>
          </p:cNvPr>
          <p:cNvSpPr/>
          <p:nvPr/>
        </p:nvSpPr>
        <p:spPr>
          <a:xfrm>
            <a:off x="179512" y="4792424"/>
            <a:ext cx="1035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Transfer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0632F1D-2E87-1B4D-AAA8-36807C7637C6}"/>
              </a:ext>
            </a:extLst>
          </p:cNvPr>
          <p:cNvSpPr/>
          <p:nvPr/>
        </p:nvSpPr>
        <p:spPr>
          <a:xfrm>
            <a:off x="258571" y="521228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Report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668A6C4-3C1E-F84A-BFE5-3A062DDCC110}"/>
              </a:ext>
            </a:extLst>
          </p:cNvPr>
          <p:cNvSpPr/>
          <p:nvPr/>
        </p:nvSpPr>
        <p:spPr>
          <a:xfrm>
            <a:off x="4932040" y="3431375"/>
            <a:ext cx="986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 = 100</a:t>
            </a:r>
          </a:p>
          <a:p>
            <a:r>
              <a:rPr lang="en-US" altLang="zh-CN" dirty="0"/>
              <a:t>B = 100</a:t>
            </a:r>
          </a:p>
        </p:txBody>
      </p:sp>
    </p:spTree>
    <p:extLst>
      <p:ext uri="{BB962C8B-B14F-4D97-AF65-F5344CB8AC3E}">
        <p14:creationId xmlns:p14="http://schemas.microsoft.com/office/powerpoint/2010/main" val="157407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7D38C-2F28-1D4F-9D6F-98C696CB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>
            <a:normAutofit/>
          </a:bodyPr>
          <a:lstStyle/>
          <a:p>
            <a:r>
              <a:rPr kumimoji="1" lang="en-US" altLang="zh-CN" sz="2600" dirty="0"/>
              <a:t>Wildly execute transactions causes inconsistency</a:t>
            </a:r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280F9B-EB11-9641-8F7F-1938706A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11" name="Group 14">
            <a:extLst>
              <a:ext uri="{FF2B5EF4-FFF2-40B4-BE49-F238E27FC236}">
                <a16:creationId xmlns:a16="http://schemas.microsoft.com/office/drawing/2014/main" id="{441AB92C-5A5A-3243-A531-0DFF404042E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775075" cy="3276600"/>
            <a:chOff x="192" y="816"/>
            <a:chExt cx="2378" cy="2064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52978748-715C-7E4A-9409-743A8D919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&gt;=100)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13" name="Text Box 8">
              <a:extLst>
                <a:ext uri="{FF2B5EF4-FFF2-40B4-BE49-F238E27FC236}">
                  <a16:creationId xmlns:a16="http://schemas.microsoft.com/office/drawing/2014/main" id="{B4A98B6E-569E-6348-9058-A28FC47D3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3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Transfer $100  from A to B</a:t>
              </a:r>
            </a:p>
          </p:txBody>
        </p:sp>
      </p:grpSp>
      <p:grpSp>
        <p:nvGrpSpPr>
          <p:cNvPr id="14" name="Group 18">
            <a:extLst>
              <a:ext uri="{FF2B5EF4-FFF2-40B4-BE49-F238E27FC236}">
                <a16:creationId xmlns:a16="http://schemas.microsoft.com/office/drawing/2014/main" id="{5E7BD3FE-2AD6-044C-BB48-2A8FF47FD476}"/>
              </a:ext>
            </a:extLst>
          </p:cNvPr>
          <p:cNvGrpSpPr>
            <a:grpSpLocks/>
          </p:cNvGrpSpPr>
          <p:nvPr/>
        </p:nvGrpSpPr>
        <p:grpSpPr bwMode="auto">
          <a:xfrm>
            <a:off x="4639072" y="1349524"/>
            <a:ext cx="3097212" cy="1828800"/>
            <a:chOff x="3216" y="912"/>
            <a:chExt cx="1951" cy="1152"/>
          </a:xfrm>
        </p:grpSpPr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EC772CAE-DEDA-094E-BE42-D827F0568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F10E9AC7-5EAF-1240-BF0D-770C9BC1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9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Report sum of money</a:t>
              </a:r>
            </a:p>
          </p:txBody>
        </p:sp>
      </p:grp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2A7314A1-A9BE-A246-BFE5-D0F25E3E4701}"/>
              </a:ext>
            </a:extLst>
          </p:cNvPr>
          <p:cNvCxnSpPr>
            <a:cxnSpLocks/>
          </p:cNvCxnSpPr>
          <p:nvPr/>
        </p:nvCxnSpPr>
        <p:spPr>
          <a:xfrm>
            <a:off x="457200" y="5161756"/>
            <a:ext cx="72298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6CFD552C-A1EF-654A-BC90-4BDE4FA23D09}"/>
              </a:ext>
            </a:extLst>
          </p:cNvPr>
          <p:cNvSpPr/>
          <p:nvPr/>
        </p:nvSpPr>
        <p:spPr>
          <a:xfrm>
            <a:off x="7687072" y="4977090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097975-9B3E-BD4C-94C1-59FB9846C639}"/>
              </a:ext>
            </a:extLst>
          </p:cNvPr>
          <p:cNvSpPr/>
          <p:nvPr/>
        </p:nvSpPr>
        <p:spPr>
          <a:xfrm>
            <a:off x="1475656" y="4792424"/>
            <a:ext cx="1651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B_bal</a:t>
            </a:r>
            <a:r>
              <a:rPr kumimoji="1" lang="en-US" altLang="zh-CN" dirty="0">
                <a:latin typeface="+mn-ea"/>
              </a:rPr>
              <a:t> += 100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078DB5E-9DD6-E44B-BBB7-A2B6EE781180}"/>
              </a:ext>
            </a:extLst>
          </p:cNvPr>
          <p:cNvSpPr/>
          <p:nvPr/>
        </p:nvSpPr>
        <p:spPr>
          <a:xfrm>
            <a:off x="2802295" y="5212283"/>
            <a:ext cx="1479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+mn-ea"/>
              </a:rPr>
              <a:t>B_bal</a:t>
            </a:r>
            <a:r>
              <a:rPr kumimoji="1" lang="en-US" altLang="zh-CN" dirty="0">
                <a:solidFill>
                  <a:srgbClr val="FF0000"/>
                </a:solidFill>
                <a:latin typeface="+mn-ea"/>
              </a:rPr>
              <a:t> = 200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7E13CB6-42D7-104D-8D05-7B4BF1E13B4F}"/>
              </a:ext>
            </a:extLst>
          </p:cNvPr>
          <p:cNvSpPr/>
          <p:nvPr/>
        </p:nvSpPr>
        <p:spPr>
          <a:xfrm>
            <a:off x="179512" y="4792424"/>
            <a:ext cx="1035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Transfer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0632F1D-2E87-1B4D-AAA8-36807C7637C6}"/>
              </a:ext>
            </a:extLst>
          </p:cNvPr>
          <p:cNvSpPr/>
          <p:nvPr/>
        </p:nvSpPr>
        <p:spPr>
          <a:xfrm>
            <a:off x="258571" y="521228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Report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DC1A396-629D-C444-957C-05E14AC42AD2}"/>
              </a:ext>
            </a:extLst>
          </p:cNvPr>
          <p:cNvSpPr/>
          <p:nvPr/>
        </p:nvSpPr>
        <p:spPr>
          <a:xfrm>
            <a:off x="4932040" y="3431375"/>
            <a:ext cx="986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 = 100</a:t>
            </a:r>
          </a:p>
          <a:p>
            <a:r>
              <a:rPr lang="en-US" altLang="zh-CN" dirty="0"/>
              <a:t>B = 100</a:t>
            </a:r>
          </a:p>
        </p:txBody>
      </p:sp>
    </p:spTree>
    <p:extLst>
      <p:ext uri="{BB962C8B-B14F-4D97-AF65-F5344CB8AC3E}">
        <p14:creationId xmlns:p14="http://schemas.microsoft.com/office/powerpoint/2010/main" val="2048983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7D38C-2F28-1D4F-9D6F-98C696CB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>
            <a:normAutofit/>
          </a:bodyPr>
          <a:lstStyle/>
          <a:p>
            <a:r>
              <a:rPr kumimoji="1" lang="en-US" altLang="zh-CN" sz="2600" dirty="0"/>
              <a:t>Wildly execute transactions causes inconsistency</a:t>
            </a:r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280F9B-EB11-9641-8F7F-1938706A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11" name="Group 14">
            <a:extLst>
              <a:ext uri="{FF2B5EF4-FFF2-40B4-BE49-F238E27FC236}">
                <a16:creationId xmlns:a16="http://schemas.microsoft.com/office/drawing/2014/main" id="{441AB92C-5A5A-3243-A531-0DFF404042E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775075" cy="3276600"/>
            <a:chOff x="192" y="816"/>
            <a:chExt cx="2378" cy="2064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52978748-715C-7E4A-9409-743A8D919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&gt;=100)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13" name="Text Box 8">
              <a:extLst>
                <a:ext uri="{FF2B5EF4-FFF2-40B4-BE49-F238E27FC236}">
                  <a16:creationId xmlns:a16="http://schemas.microsoft.com/office/drawing/2014/main" id="{B4A98B6E-569E-6348-9058-A28FC47D3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3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Transfer $100  from A to B</a:t>
              </a:r>
            </a:p>
          </p:txBody>
        </p:sp>
      </p:grpSp>
      <p:grpSp>
        <p:nvGrpSpPr>
          <p:cNvPr id="14" name="Group 18">
            <a:extLst>
              <a:ext uri="{FF2B5EF4-FFF2-40B4-BE49-F238E27FC236}">
                <a16:creationId xmlns:a16="http://schemas.microsoft.com/office/drawing/2014/main" id="{5E7BD3FE-2AD6-044C-BB48-2A8FF47FD476}"/>
              </a:ext>
            </a:extLst>
          </p:cNvPr>
          <p:cNvGrpSpPr>
            <a:grpSpLocks/>
          </p:cNvGrpSpPr>
          <p:nvPr/>
        </p:nvGrpSpPr>
        <p:grpSpPr bwMode="auto">
          <a:xfrm>
            <a:off x="4639072" y="1349524"/>
            <a:ext cx="3097212" cy="1828800"/>
            <a:chOff x="3216" y="912"/>
            <a:chExt cx="1951" cy="1152"/>
          </a:xfrm>
        </p:grpSpPr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EC772CAE-DEDA-094E-BE42-D827F0568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F10E9AC7-5EAF-1240-BF0D-770C9BC1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9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Report sum of money</a:t>
              </a:r>
            </a:p>
          </p:txBody>
        </p:sp>
      </p:grp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2A7314A1-A9BE-A246-BFE5-D0F25E3E4701}"/>
              </a:ext>
            </a:extLst>
          </p:cNvPr>
          <p:cNvCxnSpPr>
            <a:cxnSpLocks/>
          </p:cNvCxnSpPr>
          <p:nvPr/>
        </p:nvCxnSpPr>
        <p:spPr>
          <a:xfrm>
            <a:off x="457200" y="5161756"/>
            <a:ext cx="72298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6CFD552C-A1EF-654A-BC90-4BDE4FA23D09}"/>
              </a:ext>
            </a:extLst>
          </p:cNvPr>
          <p:cNvSpPr/>
          <p:nvPr/>
        </p:nvSpPr>
        <p:spPr>
          <a:xfrm>
            <a:off x="7687072" y="4977090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097975-9B3E-BD4C-94C1-59FB9846C639}"/>
              </a:ext>
            </a:extLst>
          </p:cNvPr>
          <p:cNvSpPr/>
          <p:nvPr/>
        </p:nvSpPr>
        <p:spPr>
          <a:xfrm>
            <a:off x="1475656" y="4792424"/>
            <a:ext cx="1651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B_bal</a:t>
            </a:r>
            <a:r>
              <a:rPr kumimoji="1" lang="en-US" altLang="zh-CN" dirty="0">
                <a:latin typeface="+mn-ea"/>
              </a:rPr>
              <a:t> += 100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078DB5E-9DD6-E44B-BBB7-A2B6EE781180}"/>
              </a:ext>
            </a:extLst>
          </p:cNvPr>
          <p:cNvSpPr/>
          <p:nvPr/>
        </p:nvSpPr>
        <p:spPr>
          <a:xfrm>
            <a:off x="2802295" y="5212283"/>
            <a:ext cx="1479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+mn-ea"/>
              </a:rPr>
              <a:t>B_bal</a:t>
            </a:r>
            <a:r>
              <a:rPr kumimoji="1" lang="en-US" altLang="zh-CN" dirty="0">
                <a:solidFill>
                  <a:srgbClr val="FF0000"/>
                </a:solidFill>
                <a:latin typeface="+mn-ea"/>
              </a:rPr>
              <a:t> = 200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7E13CB6-42D7-104D-8D05-7B4BF1E13B4F}"/>
              </a:ext>
            </a:extLst>
          </p:cNvPr>
          <p:cNvSpPr/>
          <p:nvPr/>
        </p:nvSpPr>
        <p:spPr>
          <a:xfrm>
            <a:off x="179512" y="4792424"/>
            <a:ext cx="1035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Transfer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0632F1D-2E87-1B4D-AAA8-36807C7637C6}"/>
              </a:ext>
            </a:extLst>
          </p:cNvPr>
          <p:cNvSpPr/>
          <p:nvPr/>
        </p:nvSpPr>
        <p:spPr>
          <a:xfrm>
            <a:off x="258571" y="521228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Report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3654B5E-2E24-EA47-BDF6-4FA571ACAA1F}"/>
              </a:ext>
            </a:extLst>
          </p:cNvPr>
          <p:cNvSpPr/>
          <p:nvPr/>
        </p:nvSpPr>
        <p:spPr>
          <a:xfrm>
            <a:off x="4215972" y="5212283"/>
            <a:ext cx="1497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A_bal</a:t>
            </a:r>
            <a:r>
              <a:rPr kumimoji="1" lang="en-US" altLang="zh-CN" dirty="0">
                <a:latin typeface="+mn-ea"/>
              </a:rPr>
              <a:t> = 100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D825393-27A5-CC40-8747-459E89152127}"/>
              </a:ext>
            </a:extLst>
          </p:cNvPr>
          <p:cNvSpPr/>
          <p:nvPr/>
        </p:nvSpPr>
        <p:spPr>
          <a:xfrm>
            <a:off x="4932040" y="3431375"/>
            <a:ext cx="986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 = 100</a:t>
            </a:r>
          </a:p>
          <a:p>
            <a:r>
              <a:rPr lang="en-US" altLang="zh-CN" dirty="0"/>
              <a:t>B = 100</a:t>
            </a:r>
          </a:p>
        </p:txBody>
      </p:sp>
    </p:spTree>
    <p:extLst>
      <p:ext uri="{BB962C8B-B14F-4D97-AF65-F5344CB8AC3E}">
        <p14:creationId xmlns:p14="http://schemas.microsoft.com/office/powerpoint/2010/main" val="91368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7D38C-2F28-1D4F-9D6F-98C696CB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>
            <a:normAutofit/>
          </a:bodyPr>
          <a:lstStyle/>
          <a:p>
            <a:r>
              <a:rPr kumimoji="1" lang="en-US" altLang="zh-CN" sz="2600" dirty="0"/>
              <a:t>Wildly execute transactions causes inconsistency</a:t>
            </a:r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280F9B-EB11-9641-8F7F-1938706A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grpSp>
        <p:nvGrpSpPr>
          <p:cNvPr id="11" name="Group 14">
            <a:extLst>
              <a:ext uri="{FF2B5EF4-FFF2-40B4-BE49-F238E27FC236}">
                <a16:creationId xmlns:a16="http://schemas.microsoft.com/office/drawing/2014/main" id="{441AB92C-5A5A-3243-A531-0DFF404042E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775075" cy="3276600"/>
            <a:chOff x="192" y="816"/>
            <a:chExt cx="2378" cy="2064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52978748-715C-7E4A-9409-743A8D919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&gt;=100)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13" name="Text Box 8">
              <a:extLst>
                <a:ext uri="{FF2B5EF4-FFF2-40B4-BE49-F238E27FC236}">
                  <a16:creationId xmlns:a16="http://schemas.microsoft.com/office/drawing/2014/main" id="{B4A98B6E-569E-6348-9058-A28FC47D3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3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Transfer $100  from A to B</a:t>
              </a:r>
            </a:p>
          </p:txBody>
        </p:sp>
      </p:grpSp>
      <p:grpSp>
        <p:nvGrpSpPr>
          <p:cNvPr id="14" name="Group 18">
            <a:extLst>
              <a:ext uri="{FF2B5EF4-FFF2-40B4-BE49-F238E27FC236}">
                <a16:creationId xmlns:a16="http://schemas.microsoft.com/office/drawing/2014/main" id="{5E7BD3FE-2AD6-044C-BB48-2A8FF47FD476}"/>
              </a:ext>
            </a:extLst>
          </p:cNvPr>
          <p:cNvGrpSpPr>
            <a:grpSpLocks/>
          </p:cNvGrpSpPr>
          <p:nvPr/>
        </p:nvGrpSpPr>
        <p:grpSpPr bwMode="auto">
          <a:xfrm>
            <a:off x="4639072" y="1349524"/>
            <a:ext cx="3097212" cy="1828800"/>
            <a:chOff x="3216" y="912"/>
            <a:chExt cx="1951" cy="1152"/>
          </a:xfrm>
        </p:grpSpPr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EC772CAE-DEDA-094E-BE42-D827F0568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F10E9AC7-5EAF-1240-BF0D-770C9BC1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9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Report sum of money</a:t>
              </a:r>
            </a:p>
          </p:txBody>
        </p:sp>
      </p:grp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2A7314A1-A9BE-A246-BFE5-D0F25E3E4701}"/>
              </a:ext>
            </a:extLst>
          </p:cNvPr>
          <p:cNvCxnSpPr>
            <a:cxnSpLocks/>
          </p:cNvCxnSpPr>
          <p:nvPr/>
        </p:nvCxnSpPr>
        <p:spPr>
          <a:xfrm>
            <a:off x="457200" y="5161756"/>
            <a:ext cx="72298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6CFD552C-A1EF-654A-BC90-4BDE4FA23D09}"/>
              </a:ext>
            </a:extLst>
          </p:cNvPr>
          <p:cNvSpPr/>
          <p:nvPr/>
        </p:nvSpPr>
        <p:spPr>
          <a:xfrm>
            <a:off x="7687072" y="4977090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097975-9B3E-BD4C-94C1-59FB9846C639}"/>
              </a:ext>
            </a:extLst>
          </p:cNvPr>
          <p:cNvSpPr/>
          <p:nvPr/>
        </p:nvSpPr>
        <p:spPr>
          <a:xfrm>
            <a:off x="1475656" y="4792424"/>
            <a:ext cx="1651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B_bal</a:t>
            </a:r>
            <a:r>
              <a:rPr kumimoji="1" lang="en-US" altLang="zh-CN" dirty="0">
                <a:latin typeface="+mn-ea"/>
              </a:rPr>
              <a:t> += 100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078DB5E-9DD6-E44B-BBB7-A2B6EE781180}"/>
              </a:ext>
            </a:extLst>
          </p:cNvPr>
          <p:cNvSpPr/>
          <p:nvPr/>
        </p:nvSpPr>
        <p:spPr>
          <a:xfrm>
            <a:off x="2802295" y="5212283"/>
            <a:ext cx="1479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+mn-ea"/>
              </a:rPr>
              <a:t>B_bal</a:t>
            </a:r>
            <a:r>
              <a:rPr kumimoji="1" lang="en-US" altLang="zh-CN" dirty="0">
                <a:solidFill>
                  <a:srgbClr val="FF0000"/>
                </a:solidFill>
                <a:latin typeface="+mn-ea"/>
              </a:rPr>
              <a:t> = 200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7E13CB6-42D7-104D-8D05-7B4BF1E13B4F}"/>
              </a:ext>
            </a:extLst>
          </p:cNvPr>
          <p:cNvSpPr/>
          <p:nvPr/>
        </p:nvSpPr>
        <p:spPr>
          <a:xfrm>
            <a:off x="179512" y="4792424"/>
            <a:ext cx="1035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Transfer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0632F1D-2E87-1B4D-AAA8-36807C7637C6}"/>
              </a:ext>
            </a:extLst>
          </p:cNvPr>
          <p:cNvSpPr/>
          <p:nvPr/>
        </p:nvSpPr>
        <p:spPr>
          <a:xfrm>
            <a:off x="258571" y="521228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Report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3654B5E-2E24-EA47-BDF6-4FA571ACAA1F}"/>
              </a:ext>
            </a:extLst>
          </p:cNvPr>
          <p:cNvSpPr/>
          <p:nvPr/>
        </p:nvSpPr>
        <p:spPr>
          <a:xfrm>
            <a:off x="4215972" y="5212283"/>
            <a:ext cx="1497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A_bal</a:t>
            </a:r>
            <a:r>
              <a:rPr kumimoji="1" lang="en-US" altLang="zh-CN" dirty="0">
                <a:latin typeface="+mn-ea"/>
              </a:rPr>
              <a:t> = 100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CEF286E-9A1D-964C-9A21-19DB966D1954}"/>
              </a:ext>
            </a:extLst>
          </p:cNvPr>
          <p:cNvSpPr/>
          <p:nvPr/>
        </p:nvSpPr>
        <p:spPr>
          <a:xfrm>
            <a:off x="5652120" y="4792424"/>
            <a:ext cx="1596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+mn-ea"/>
              </a:rPr>
              <a:t>A_bal</a:t>
            </a:r>
            <a:r>
              <a:rPr kumimoji="1" lang="en-US" altLang="zh-CN" dirty="0">
                <a:latin typeface="+mn-ea"/>
              </a:rPr>
              <a:t> -= 100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9E3F8AD-1EC5-8A48-A831-D43DE8816BC0}"/>
              </a:ext>
            </a:extLst>
          </p:cNvPr>
          <p:cNvSpPr/>
          <p:nvPr/>
        </p:nvSpPr>
        <p:spPr>
          <a:xfrm>
            <a:off x="4932040" y="3431375"/>
            <a:ext cx="986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 = 100</a:t>
            </a:r>
          </a:p>
          <a:p>
            <a:r>
              <a:rPr lang="en-US" altLang="zh-CN" dirty="0"/>
              <a:t>B = 100</a:t>
            </a: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0D87969C-D498-5541-A2F6-2E15FD82E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295" y="5231897"/>
            <a:ext cx="2972568" cy="36933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62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277DD-B507-A549-ABD3-BB3D3634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9B31FC-A739-964A-8AC2-75D1ECD2D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zh-CN" dirty="0"/>
              <a:t>Leave it to application programmers</a:t>
            </a:r>
          </a:p>
          <a:p>
            <a:pPr marL="990600" lvl="1" indent="-533400"/>
            <a:r>
              <a:rPr lang="en-US" altLang="zh-CN" dirty="0"/>
              <a:t>Application programmers are responsible for locking data items</a:t>
            </a:r>
          </a:p>
          <a:p>
            <a:pPr marL="609600" indent="-609600">
              <a:buFontTx/>
              <a:buAutoNum type="arabicPeriod"/>
            </a:pPr>
            <a:r>
              <a:rPr lang="en-US" altLang="zh-CN" dirty="0"/>
              <a:t>System performs automatic concurrency control</a:t>
            </a:r>
          </a:p>
          <a:p>
            <a:pPr marL="990600" lvl="1" indent="-533400"/>
            <a:r>
              <a:rPr lang="en-US" altLang="zh-CN" dirty="0"/>
              <a:t>Concurrent transactions execute as if serially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304D87-AD81-834E-B99A-772F60589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466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277DD-B507-A549-ABD3-BB3D3634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9B31FC-A739-964A-8AC2-75D1ECD2D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zh-CN" dirty="0"/>
              <a:t>Leave it to application programmers</a:t>
            </a:r>
          </a:p>
          <a:p>
            <a:pPr marL="990600" lvl="1" indent="-533400"/>
            <a:r>
              <a:rPr lang="en-US" altLang="zh-CN" dirty="0"/>
              <a:t>Application programmers are responsible for locking data items</a:t>
            </a:r>
          </a:p>
          <a:p>
            <a:pPr marL="609600" indent="-609600">
              <a:buFontTx/>
              <a:buAutoNum type="arabicPeriod"/>
            </a:pPr>
            <a:r>
              <a:rPr lang="en-US" altLang="zh-CN" dirty="0"/>
              <a:t>System performs automatic concurrency control</a:t>
            </a:r>
          </a:p>
          <a:p>
            <a:pPr marL="990600" lvl="1" indent="-533400"/>
            <a:r>
              <a:rPr lang="en-US" altLang="zh-CN" dirty="0"/>
              <a:t>Concurrent transactions execute as if </a:t>
            </a:r>
            <a:r>
              <a:rPr lang="en-US" altLang="zh-CN" dirty="0" err="1"/>
              <a:t>seriall</a:t>
            </a:r>
            <a:endParaRPr lang="en-US" altLang="zh-CN" dirty="0"/>
          </a:p>
          <a:p>
            <a:pPr marL="990600" lvl="1" indent="-533400"/>
            <a:r>
              <a:rPr lang="en-US" altLang="zh-CN" dirty="0"/>
              <a:t>Even</a:t>
            </a:r>
            <a:r>
              <a:rPr lang="zh-CN" altLang="en-US" dirty="0"/>
              <a:t> </a:t>
            </a:r>
            <a:r>
              <a:rPr lang="en-US" altLang="zh-CN" dirty="0"/>
              <a:t>when the environment is concurrent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304D87-AD81-834E-B99A-772F60589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825A4D-D0E1-2B4E-B97C-1EA5EC1B8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2209428"/>
            <a:ext cx="7406005" cy="90044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952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564E2B-CC73-3746-9B38-CDABF7900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guarantees transaction is ACID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71125B-4A49-294A-9D74-BFB2F77EF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A (Atomicity)</a:t>
            </a:r>
          </a:p>
          <a:p>
            <a:pPr lvl="1"/>
            <a:r>
              <a:rPr kumimoji="1" lang="en" altLang="zh-CN" dirty="0"/>
              <a:t>All-or-nothing </a:t>
            </a:r>
            <a:r>
              <a:rPr kumimoji="1" lang="en" altLang="zh-CN" dirty="0" err="1"/>
              <a:t>w.r.t.</a:t>
            </a:r>
            <a:r>
              <a:rPr kumimoji="1" lang="en" altLang="zh-CN" dirty="0"/>
              <a:t> failures</a:t>
            </a:r>
          </a:p>
          <a:p>
            <a:r>
              <a:rPr kumimoji="1" lang="en" altLang="zh-CN" dirty="0"/>
              <a:t>C (Consistency)</a:t>
            </a:r>
          </a:p>
          <a:p>
            <a:pPr lvl="1"/>
            <a:r>
              <a:rPr kumimoji="1" lang="en" altLang="zh-CN" dirty="0"/>
              <a:t>Transactions maintain any internal storage state invariants</a:t>
            </a:r>
          </a:p>
          <a:p>
            <a:r>
              <a:rPr kumimoji="1" lang="en" altLang="zh-CN" dirty="0"/>
              <a:t>I (Isolation)</a:t>
            </a:r>
          </a:p>
          <a:p>
            <a:pPr lvl="1"/>
            <a:r>
              <a:rPr kumimoji="1" lang="en" altLang="zh-CN" dirty="0"/>
              <a:t>Concurrently executing transactions do not interfere</a:t>
            </a:r>
          </a:p>
          <a:p>
            <a:r>
              <a:rPr kumimoji="1" lang="en" altLang="zh-CN" dirty="0"/>
              <a:t>D (Durability)</a:t>
            </a:r>
          </a:p>
          <a:p>
            <a:pPr lvl="1"/>
            <a:r>
              <a:rPr kumimoji="1" lang="en" altLang="zh-CN" dirty="0"/>
              <a:t>Effect of transactions survive failures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B74EA-0EAE-934C-B4FF-755D0712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283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92773-AAAF-CA42-AD63-965EE0B2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ACID in details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6741B3-C4B1-F841-BF9C-5098A69C9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98" y="4548652"/>
            <a:ext cx="8229600" cy="900443"/>
          </a:xfrm>
        </p:spPr>
        <p:txBody>
          <a:bodyPr/>
          <a:lstStyle/>
          <a:p>
            <a:r>
              <a:rPr kumimoji="1" lang="en-US" altLang="zh-CN" dirty="0"/>
              <a:t>Atomicity: T1 completes or nothing. </a:t>
            </a:r>
          </a:p>
          <a:p>
            <a:pPr lvl="1"/>
            <a:r>
              <a:rPr kumimoji="1" lang="en-US" altLang="zh-CN" dirty="0"/>
              <a:t>E.g., If</a:t>
            </a:r>
            <a:r>
              <a:rPr kumimoji="1" lang="zh-CN" altLang="en-US" dirty="0"/>
              <a:t> </a:t>
            </a:r>
            <a:r>
              <a:rPr kumimoji="1" lang="en-US" altLang="zh-CN" dirty="0"/>
              <a:t>B += 100 =&gt; A -= 100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EC312B-449A-0D4D-A54B-BBBFAC55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C67A1264-E88D-CB40-BC14-D2AD831A232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429000" cy="3276600"/>
            <a:chOff x="192" y="816"/>
            <a:chExt cx="2160" cy="2064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0199E04-3608-D742-9B77-5F7EFED6D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885FF3A7-6705-284C-AF10-2005155DE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0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T1: Transfer $100  from A to B</a:t>
              </a:r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1D1235D7-3CF5-CE4B-AEF7-1E9D18037489}"/>
              </a:ext>
            </a:extLst>
          </p:cNvPr>
          <p:cNvGrpSpPr>
            <a:grpSpLocks/>
          </p:cNvGrpSpPr>
          <p:nvPr/>
        </p:nvGrpSpPr>
        <p:grpSpPr bwMode="auto">
          <a:xfrm>
            <a:off x="4639073" y="1349524"/>
            <a:ext cx="3048000" cy="1828800"/>
            <a:chOff x="3216" y="912"/>
            <a:chExt cx="1920" cy="1152"/>
          </a:xfrm>
        </p:grpSpPr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99B7FD14-8F6F-6C45-B5F2-C1FB1B68C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164A7D58-F793-C84A-9484-92A3C23F9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7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T2: Report sum of money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055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92773-AAAF-CA42-AD63-965EE0B2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ACID in details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6741B3-C4B1-F841-BF9C-5098A69C9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98" y="4548652"/>
            <a:ext cx="8229600" cy="900443"/>
          </a:xfrm>
        </p:spPr>
        <p:txBody>
          <a:bodyPr/>
          <a:lstStyle/>
          <a:p>
            <a:r>
              <a:rPr kumimoji="1" lang="en-US" altLang="zh-CN" dirty="0"/>
              <a:t>Consistency: guarantees application semantics</a:t>
            </a:r>
          </a:p>
          <a:p>
            <a:pPr lvl="1"/>
            <a:r>
              <a:rPr kumimoji="1" lang="en-US" altLang="zh-CN" dirty="0"/>
              <a:t>E.g.., (</a:t>
            </a:r>
            <a:r>
              <a:rPr kumimoji="1" lang="en-US" altLang="zh-CN" dirty="0" err="1"/>
              <a:t>A_bal</a:t>
            </a:r>
            <a:r>
              <a:rPr kumimoji="1" lang="en-US" altLang="zh-CN" dirty="0"/>
              <a:t> + </a:t>
            </a:r>
            <a:r>
              <a:rPr kumimoji="1" lang="en-US" altLang="zh-CN" dirty="0" err="1"/>
              <a:t>B_bal</a:t>
            </a:r>
            <a:r>
              <a:rPr kumimoji="1" lang="en-US" altLang="zh-CN" dirty="0"/>
              <a:t>) is not changed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EC312B-449A-0D4D-A54B-BBBFAC55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C67A1264-E88D-CB40-BC14-D2AD831A232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429000" cy="3276600"/>
            <a:chOff x="192" y="816"/>
            <a:chExt cx="2160" cy="2064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0199E04-3608-D742-9B77-5F7EFED6D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885FF3A7-6705-284C-AF10-2005155DE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0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T1: Transfer $100  from A to B</a:t>
              </a:r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1D1235D7-3CF5-CE4B-AEF7-1E9D18037489}"/>
              </a:ext>
            </a:extLst>
          </p:cNvPr>
          <p:cNvGrpSpPr>
            <a:grpSpLocks/>
          </p:cNvGrpSpPr>
          <p:nvPr/>
        </p:nvGrpSpPr>
        <p:grpSpPr bwMode="auto">
          <a:xfrm>
            <a:off x="4639073" y="1349524"/>
            <a:ext cx="3048000" cy="1828800"/>
            <a:chOff x="3216" y="912"/>
            <a:chExt cx="1920" cy="1152"/>
          </a:xfrm>
        </p:grpSpPr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99B7FD14-8F6F-6C45-B5F2-C1FB1B68C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164A7D58-F793-C84A-9484-92A3C23F9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7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T2: Report sum of money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1230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92773-AAAF-CA42-AD63-965EE0B2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ACID in details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6741B3-C4B1-F841-BF9C-5098A69C9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98" y="4548652"/>
            <a:ext cx="8229600" cy="900443"/>
          </a:xfrm>
        </p:spPr>
        <p:txBody>
          <a:bodyPr/>
          <a:lstStyle/>
          <a:p>
            <a:r>
              <a:rPr kumimoji="1" lang="en-US" altLang="zh-CN" dirty="0"/>
              <a:t>Isolation: T1 &amp; T2 isolated from each other</a:t>
            </a:r>
          </a:p>
          <a:p>
            <a:pPr lvl="1"/>
            <a:r>
              <a:rPr kumimoji="1" lang="en-US" altLang="zh-CN" dirty="0"/>
              <a:t>E.g., T2 does not sees T1’s intermediate result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EC312B-449A-0D4D-A54B-BBBFAC55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C67A1264-E88D-CB40-BC14-D2AD831A232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429000" cy="3276600"/>
            <a:chOff x="192" y="816"/>
            <a:chExt cx="2160" cy="2064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0199E04-3608-D742-9B77-5F7EFED6D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885FF3A7-6705-284C-AF10-2005155DE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0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T1: Transfer $100  from A to B</a:t>
              </a:r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1D1235D7-3CF5-CE4B-AEF7-1E9D18037489}"/>
              </a:ext>
            </a:extLst>
          </p:cNvPr>
          <p:cNvGrpSpPr>
            <a:grpSpLocks/>
          </p:cNvGrpSpPr>
          <p:nvPr/>
        </p:nvGrpSpPr>
        <p:grpSpPr bwMode="auto">
          <a:xfrm>
            <a:off x="4639073" y="1349524"/>
            <a:ext cx="3048000" cy="1828800"/>
            <a:chOff x="3216" y="912"/>
            <a:chExt cx="1920" cy="1152"/>
          </a:xfrm>
        </p:grpSpPr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99B7FD14-8F6F-6C45-B5F2-C1FB1B68C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164A7D58-F793-C84A-9484-92A3C23F9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7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T2: Report sum of money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904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92773-AAAF-CA42-AD63-965EE0B2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ACID in details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6741B3-C4B1-F841-BF9C-5098A69C9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98" y="4548652"/>
            <a:ext cx="8229600" cy="900443"/>
          </a:xfrm>
        </p:spPr>
        <p:txBody>
          <a:bodyPr/>
          <a:lstStyle/>
          <a:p>
            <a:r>
              <a:rPr kumimoji="1" lang="en" altLang="zh-CN" dirty="0"/>
              <a:t>Durability: storage survives compute failures</a:t>
            </a:r>
          </a:p>
          <a:p>
            <a:pPr lvl="1"/>
            <a:r>
              <a:rPr kumimoji="1" lang="en" altLang="zh-CN" dirty="0"/>
              <a:t>E.g., changes of T1 persists after client/server failures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EC312B-449A-0D4D-A54B-BBBFAC55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id="{C67A1264-E88D-CB40-BC14-D2AD831A2323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85292"/>
            <a:ext cx="3429000" cy="3276600"/>
            <a:chOff x="192" y="816"/>
            <a:chExt cx="2160" cy="2064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0199E04-3608-D742-9B77-5F7EFED6D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152"/>
              <a:ext cx="1920" cy="172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/>
                <a:t>If (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&gt;100)  {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 += 100</a:t>
              </a:r>
            </a:p>
            <a:p>
              <a:r>
                <a:rPr lang="en-US" altLang="zh-CN" sz="2000" dirty="0"/>
                <a:t>  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  -= 100</a:t>
              </a:r>
            </a:p>
            <a:p>
              <a:r>
                <a:rPr lang="en-US" altLang="zh-CN" sz="2000" dirty="0"/>
                <a:t>   WRITE(A, </a:t>
              </a:r>
              <a:r>
                <a:rPr lang="en-US" altLang="zh-CN" sz="2000" dirty="0" err="1"/>
                <a:t>A_bal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   WRITE(B, </a:t>
              </a:r>
              <a:r>
                <a:rPr lang="en-US" altLang="zh-CN" sz="2000" dirty="0" err="1"/>
                <a:t>B_bal</a:t>
              </a:r>
              <a:r>
                <a:rPr lang="en-US" altLang="zh-CN" sz="2000" dirty="0"/>
                <a:t>)</a:t>
              </a:r>
            </a:p>
            <a:p>
              <a:r>
                <a:rPr lang="en-US" altLang="zh-CN" sz="2000" dirty="0"/>
                <a:t>}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885FF3A7-6705-284C-AF10-2005155DE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816"/>
              <a:ext cx="20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T1: Transfer $100  from A to B</a:t>
              </a:r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1D1235D7-3CF5-CE4B-AEF7-1E9D18037489}"/>
              </a:ext>
            </a:extLst>
          </p:cNvPr>
          <p:cNvGrpSpPr>
            <a:grpSpLocks/>
          </p:cNvGrpSpPr>
          <p:nvPr/>
        </p:nvGrpSpPr>
        <p:grpSpPr bwMode="auto">
          <a:xfrm>
            <a:off x="4639073" y="1349524"/>
            <a:ext cx="3048000" cy="1828800"/>
            <a:chOff x="3216" y="912"/>
            <a:chExt cx="1920" cy="1152"/>
          </a:xfrm>
        </p:grpSpPr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99B7FD14-8F6F-6C45-B5F2-C1FB1B68C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48"/>
              <a:ext cx="1920" cy="8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CN" sz="2000" dirty="0" err="1"/>
                <a:t>A_bal</a:t>
              </a:r>
              <a:r>
                <a:rPr lang="en-US" altLang="zh-CN" sz="2000" dirty="0"/>
                <a:t> = READ(A)</a:t>
              </a:r>
            </a:p>
            <a:p>
              <a:r>
                <a:rPr lang="en-US" altLang="zh-CN" sz="2000" dirty="0" err="1"/>
                <a:t>B_bal</a:t>
              </a:r>
              <a:r>
                <a:rPr lang="en-US" altLang="zh-CN" sz="2000" dirty="0"/>
                <a:t> = READ(B)</a:t>
              </a:r>
            </a:p>
            <a:p>
              <a:r>
                <a:rPr lang="en-US" altLang="zh-CN" sz="2000" dirty="0"/>
                <a:t>Print(</a:t>
              </a:r>
              <a:r>
                <a:rPr lang="en-US" altLang="zh-CN" sz="2000" dirty="0" err="1"/>
                <a:t>A_bal+B_bal</a:t>
              </a:r>
              <a:r>
                <a:rPr lang="en-US" altLang="zh-CN" sz="2000" dirty="0"/>
                <a:t>)</a:t>
              </a:r>
            </a:p>
          </p:txBody>
        </p:sp>
        <p:sp>
          <p:nvSpPr>
            <p:cNvPr id="10" name="Text Box 16">
              <a:extLst>
                <a:ext uri="{FF2B5EF4-FFF2-40B4-BE49-F238E27FC236}">
                  <a16:creationId xmlns:a16="http://schemas.microsoft.com/office/drawing/2014/main" id="{164A7D58-F793-C84A-9484-92A3C23F9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912"/>
              <a:ext cx="17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T2: Report sum of money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742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71125B-4A49-294A-9D74-BFB2F77EF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A (Atomicity)</a:t>
            </a:r>
          </a:p>
          <a:p>
            <a:pPr lvl="1"/>
            <a:r>
              <a:rPr kumimoji="1" lang="en" altLang="zh-CN" dirty="0"/>
              <a:t>All-or-nothing </a:t>
            </a:r>
            <a:r>
              <a:rPr kumimoji="1" lang="en" altLang="zh-CN" dirty="0" err="1"/>
              <a:t>w.r.t.</a:t>
            </a:r>
            <a:r>
              <a:rPr kumimoji="1" lang="en" altLang="zh-CN" dirty="0"/>
              <a:t> failures</a:t>
            </a:r>
          </a:p>
          <a:p>
            <a:r>
              <a:rPr kumimoji="1" lang="en" altLang="zh-CN" dirty="0"/>
              <a:t>C (Consistency)</a:t>
            </a:r>
          </a:p>
          <a:p>
            <a:pPr lvl="1"/>
            <a:r>
              <a:rPr kumimoji="1" lang="en" altLang="zh-CN" dirty="0"/>
              <a:t>Transactions maintain any internal storage state invariants</a:t>
            </a:r>
          </a:p>
          <a:p>
            <a:r>
              <a:rPr kumimoji="1" lang="en" altLang="zh-CN" dirty="0"/>
              <a:t>I (Isolation)</a:t>
            </a:r>
          </a:p>
          <a:p>
            <a:pPr lvl="1"/>
            <a:r>
              <a:rPr kumimoji="1" lang="en" altLang="zh-CN" dirty="0"/>
              <a:t>Concurrently executing transactions do not interfere</a:t>
            </a:r>
          </a:p>
          <a:p>
            <a:r>
              <a:rPr kumimoji="1" lang="en" altLang="zh-CN" dirty="0"/>
              <a:t>D (Durability)</a:t>
            </a:r>
          </a:p>
          <a:p>
            <a:pPr lvl="1"/>
            <a:r>
              <a:rPr kumimoji="1" lang="en" altLang="zh-CN" dirty="0"/>
              <a:t>Effect of transactions survive failures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B74EA-0EAE-934C-B4FF-755D0712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792F6B-4DEA-5542-B802-2E4F371F9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3073524"/>
            <a:ext cx="7406005" cy="90044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3190AD4E-BE36-F143-8BA2-5EE2C33CF5C7}"/>
              </a:ext>
            </a:extLst>
          </p:cNvPr>
          <p:cNvSpPr txBox="1">
            <a:spLocks/>
          </p:cNvSpPr>
          <p:nvPr/>
        </p:nvSpPr>
        <p:spPr>
          <a:xfrm>
            <a:off x="611560" y="241236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ea"/>
                <a:ea typeface="+mj-ea"/>
                <a:cs typeface="Heiti SC Medium" pitchFamily="2" charset="-128"/>
              </a:defRPr>
            </a:lvl1pPr>
          </a:lstStyle>
          <a:p>
            <a:r>
              <a:rPr kumimoji="1" lang="en-US" altLang="zh-CN" dirty="0"/>
              <a:t>System guarantees transaction is ACID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41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4A4E4D-1937-1643-BFB5-69994FBE9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Ideal isolation semantic: </a:t>
            </a:r>
            <a:r>
              <a:rPr lang="en-US" altLang="zh-CN" dirty="0"/>
              <a:t>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BEA81D-F353-624B-B578-845C7068C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Definition: execution of a set of transactions is equivalent to </a:t>
            </a:r>
            <a:r>
              <a:rPr lang="en-US" altLang="zh-CN" u="sng" dirty="0"/>
              <a:t>some</a:t>
            </a:r>
            <a:r>
              <a:rPr lang="en-US" altLang="zh-CN" dirty="0"/>
              <a:t> serial order</a:t>
            </a:r>
          </a:p>
          <a:p>
            <a:pPr lvl="1"/>
            <a:r>
              <a:rPr lang="en-US" altLang="zh-CN" dirty="0"/>
              <a:t>Two executions are </a:t>
            </a:r>
            <a:r>
              <a:rPr lang="en-US" altLang="zh-CN" i="1" dirty="0"/>
              <a:t>equivalent</a:t>
            </a:r>
            <a:r>
              <a:rPr lang="en-US" altLang="zh-CN" dirty="0"/>
              <a:t> if they have the same effect on database and produce same output.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2934F4-0C8C-B748-A08B-9280AB27D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824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2964EA-5E18-0646-83C3-98F59266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</a:t>
            </a:r>
            <a:r>
              <a:rPr lang="en-US" altLang="zh-CN" dirty="0"/>
              <a:t>serializability?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F336AD-E2C2-4D41-A784-7A493B89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CD65537-6EEC-7441-A3E6-A2E42A96B365}"/>
              </a:ext>
            </a:extLst>
          </p:cNvPr>
          <p:cNvSpPr txBox="1">
            <a:spLocks/>
          </p:cNvSpPr>
          <p:nvPr/>
        </p:nvSpPr>
        <p:spPr>
          <a:xfrm>
            <a:off x="436498" y="3433564"/>
            <a:ext cx="8229600" cy="2015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24E47325-9277-374C-A273-543CEBEA7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820143"/>
          </a:xfrm>
        </p:spPr>
        <p:txBody>
          <a:bodyPr/>
          <a:lstStyle/>
          <a:p>
            <a:r>
              <a:rPr kumimoji="1" lang="en-US" altLang="zh-CN" dirty="0"/>
              <a:t>Suppose each TX transfers system from a consistent state</a:t>
            </a:r>
          </a:p>
          <a:p>
            <a:pPr marL="0" indent="0">
              <a:buNone/>
            </a:pPr>
            <a:r>
              <a:rPr kumimoji="1" lang="en-US" altLang="zh-CN" dirty="0"/>
              <a:t>to another consistent state</a:t>
            </a:r>
          </a:p>
          <a:p>
            <a:pPr marL="400050" lvl="1" indent="0">
              <a:buNone/>
            </a:pPr>
            <a:r>
              <a:rPr kumimoji="1" lang="en-US" altLang="zh-CN" dirty="0"/>
              <a:t> CS -&gt; TX -&gt; CS</a:t>
            </a:r>
          </a:p>
          <a:p>
            <a:pPr marL="400050" lvl="1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Then the final state of executing </a:t>
            </a:r>
            <a:r>
              <a:rPr kumimoji="1" lang="en-US" altLang="zh-CN" dirty="0">
                <a:solidFill>
                  <a:srgbClr val="FF0000"/>
                </a:solidFill>
              </a:rPr>
              <a:t>all</a:t>
            </a:r>
            <a:r>
              <a:rPr kumimoji="1" lang="en-US" altLang="zh-CN" dirty="0"/>
              <a:t> TXs is consistent </a:t>
            </a:r>
          </a:p>
          <a:p>
            <a:pPr marL="400050" lvl="1" indent="0">
              <a:buNone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CS -&gt; TX</a:t>
            </a:r>
            <a:r>
              <a:rPr kumimoji="1" lang="en-US" altLang="zh-CN" baseline="-25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1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-&gt; TX</a:t>
            </a:r>
            <a:r>
              <a:rPr kumimoji="1" lang="en-US" altLang="zh-CN" baseline="-25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2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… </a:t>
            </a:r>
            <a:r>
              <a:rPr kumimoji="1" lang="en-US" altLang="zh-CN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TX</a:t>
            </a:r>
            <a:r>
              <a:rPr kumimoji="1" lang="en-US" altLang="zh-CN" baseline="-250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n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-&gt; CS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6235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FA44C1-03A8-964A-A6A9-8EEAE329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529A1-49ED-134A-842C-F5183E3C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793FBC-191D-EE42-A70E-7C0C6EEE7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064" y="1671722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950E03-6ED0-B542-8196-49C029372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864" y="1214522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528FC41-D4B1-1648-857F-E28F14B0A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865341"/>
            <a:ext cx="899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/>
              <a:t>Serializable?   </a:t>
            </a:r>
            <a:r>
              <a:rPr lang="en-US" altLang="zh-CN" dirty="0">
                <a:solidFill>
                  <a:schemeClr val="tx2"/>
                </a:solidFill>
              </a:rPr>
              <a:t>R(A),R(B),</a:t>
            </a:r>
            <a:r>
              <a:rPr lang="en-US" altLang="zh-CN" dirty="0">
                <a:solidFill>
                  <a:srgbClr val="FF0000"/>
                </a:solidFill>
              </a:rPr>
              <a:t>R(A),R(B),C </a:t>
            </a:r>
            <a:r>
              <a:rPr lang="en-US" altLang="zh-CN" dirty="0">
                <a:solidFill>
                  <a:schemeClr val="tx2"/>
                </a:solidFill>
              </a:rPr>
              <a:t>W(A),W(B),C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CB4262CF-444B-6044-A122-C1DF2B23B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008341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/>
              <a:t>Serializable? </a:t>
            </a:r>
            <a:r>
              <a:rPr lang="en-US" altLang="zh-CN">
                <a:solidFill>
                  <a:schemeClr val="tx2"/>
                </a:solidFill>
              </a:rPr>
              <a:t>R(A),R(B), W(A), </a:t>
            </a:r>
            <a:r>
              <a:rPr lang="en-US" altLang="zh-CN">
                <a:solidFill>
                  <a:srgbClr val="FF0000"/>
                </a:solidFill>
              </a:rPr>
              <a:t>R(A),R(B),C, </a:t>
            </a:r>
            <a:r>
              <a:rPr lang="en-US" altLang="zh-CN">
                <a:solidFill>
                  <a:schemeClr val="tx2"/>
                </a:solidFill>
              </a:rPr>
              <a:t>W(B),C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50F59424-9CCC-9C47-9280-F0E113EC8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36" y="4398741"/>
            <a:ext cx="8991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/>
              <a:t>Yes, equivalent serial schedule: </a:t>
            </a:r>
            <a:r>
              <a:rPr lang="en-US" altLang="zh-CN" dirty="0">
                <a:solidFill>
                  <a:srgbClr val="FF0000"/>
                </a:solidFill>
              </a:rPr>
              <a:t>R(A),R(B),C,</a:t>
            </a:r>
            <a:r>
              <a:rPr lang="en-US" altLang="zh-CN" dirty="0">
                <a:solidFill>
                  <a:schemeClr val="tx2"/>
                </a:solidFill>
              </a:rPr>
              <a:t>R(A),R(B),W(A),W(B),C</a:t>
            </a:r>
          </a:p>
        </p:txBody>
      </p:sp>
    </p:spTree>
    <p:extLst>
      <p:ext uri="{BB962C8B-B14F-4D97-AF65-F5344CB8AC3E}">
        <p14:creationId xmlns:p14="http://schemas.microsoft.com/office/powerpoint/2010/main" val="300217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713A26-8CCA-6140-B7DC-1105A0215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Realize 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31453B-56A4-F746-8512-233487CEF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81" y="1057300"/>
            <a:ext cx="8229600" cy="4436254"/>
          </a:xfrm>
        </p:spPr>
        <p:txBody>
          <a:bodyPr/>
          <a:lstStyle/>
          <a:p>
            <a:r>
              <a:rPr lang="en-US" altLang="zh-CN" dirty="0"/>
              <a:t>Using the standard technique in concurrent programming</a:t>
            </a:r>
          </a:p>
          <a:p>
            <a:pPr lvl="1"/>
            <a:r>
              <a:rPr lang="en-US" altLang="zh-CN" dirty="0"/>
              <a:t>Locking-based approach	</a:t>
            </a:r>
          </a:p>
          <a:p>
            <a:r>
              <a:rPr lang="en-US" altLang="zh-CN" dirty="0"/>
              <a:t>Strawman solution 1:</a:t>
            </a:r>
          </a:p>
          <a:p>
            <a:pPr lvl="1"/>
            <a:r>
              <a:rPr lang="en-US" altLang="zh-CN" dirty="0"/>
              <a:t>Grab </a:t>
            </a:r>
            <a:r>
              <a:rPr lang="en-US" altLang="zh-CN" u="sng" dirty="0"/>
              <a:t>global lock </a:t>
            </a:r>
            <a:r>
              <a:rPr lang="en-US" altLang="zh-CN" dirty="0"/>
              <a:t>before transaction starts</a:t>
            </a:r>
          </a:p>
          <a:p>
            <a:pPr lvl="1"/>
            <a:r>
              <a:rPr lang="en-US" altLang="zh-CN" dirty="0"/>
              <a:t>Release global lock after transaction commits</a:t>
            </a:r>
          </a:p>
          <a:p>
            <a:r>
              <a:rPr lang="en-US" altLang="zh-CN" dirty="0"/>
              <a:t>Strawman solution 2:</a:t>
            </a:r>
          </a:p>
          <a:p>
            <a:pPr lvl="1"/>
            <a:r>
              <a:rPr lang="en-US" altLang="zh-CN" dirty="0"/>
              <a:t>Grab lock on item X before reading/writing X</a:t>
            </a:r>
          </a:p>
          <a:p>
            <a:pPr lvl="1"/>
            <a:r>
              <a:rPr lang="en-US" altLang="zh-CN" dirty="0"/>
              <a:t>Release lock on X after reading/writing X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F4D347-034F-F249-B054-4E1CC6F8C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853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D7695D-68A0-1C43-A35A-0487343F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Strawman 2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3A03D3-D9F3-A544-91DA-AEB5676C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0A5733-76A5-7F4B-A72B-E9DA491AA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705372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6D57FEB-2938-BC4E-9327-F189CEAE8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48172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98F864F8-3E2D-B948-B06F-EA101B82E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83" y="3534172"/>
            <a:ext cx="8153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/>
              <a:t>Possible with strawman 2? (short-duration locks) </a:t>
            </a:r>
          </a:p>
          <a:p>
            <a:r>
              <a:rPr lang="en-US" altLang="zh-CN" dirty="0">
                <a:solidFill>
                  <a:schemeClr val="tx2"/>
                </a:solidFill>
              </a:rPr>
              <a:t>R(A),R(B), W(A), </a:t>
            </a:r>
            <a:r>
              <a:rPr lang="en-US" altLang="zh-CN" dirty="0">
                <a:solidFill>
                  <a:srgbClr val="FF0000"/>
                </a:solidFill>
              </a:rPr>
              <a:t>R(A),R(B),C, </a:t>
            </a:r>
            <a:r>
              <a:rPr lang="en-US" altLang="zh-CN" dirty="0">
                <a:solidFill>
                  <a:schemeClr val="tx2"/>
                </a:solidFill>
              </a:rPr>
              <a:t>W(B),C</a:t>
            </a:r>
          </a:p>
        </p:txBody>
      </p:sp>
    </p:spTree>
    <p:extLst>
      <p:ext uri="{BB962C8B-B14F-4D97-AF65-F5344CB8AC3E}">
        <p14:creationId xmlns:p14="http://schemas.microsoft.com/office/powerpoint/2010/main" val="3716174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D7695D-68A0-1C43-A35A-0487343F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Strawman 2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3A03D3-D9F3-A544-91DA-AEB5676C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0A5733-76A5-7F4B-A72B-E9DA491AA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705372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6D57FEB-2938-BC4E-9327-F189CEAE8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48172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98F864F8-3E2D-B948-B06F-EA101B82E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83" y="3534172"/>
            <a:ext cx="8153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/>
              <a:t>Possible with strawman 2? (short-duration locks) </a:t>
            </a:r>
          </a:p>
          <a:p>
            <a:r>
              <a:rPr lang="en-US" altLang="zh-CN" dirty="0">
                <a:solidFill>
                  <a:schemeClr val="tx2"/>
                </a:solidFill>
              </a:rPr>
              <a:t>R(A),R(B), W(A), </a:t>
            </a:r>
            <a:r>
              <a:rPr lang="en-US" altLang="zh-CN" dirty="0">
                <a:solidFill>
                  <a:srgbClr val="FF0000"/>
                </a:solidFill>
              </a:rPr>
              <a:t>R(A),R(B),C, </a:t>
            </a:r>
            <a:r>
              <a:rPr lang="en-US" altLang="zh-CN" dirty="0">
                <a:solidFill>
                  <a:schemeClr val="tx2"/>
                </a:solidFill>
              </a:rPr>
              <a:t>W(B),C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1D333377-F602-7546-A59D-0BEA29E92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347303"/>
            <a:ext cx="4343400" cy="914400"/>
          </a:xfrm>
          <a:prstGeom prst="wedgeRoundRectCallout">
            <a:avLst>
              <a:gd name="adj1" fmla="val -94960"/>
              <a:gd name="adj2" fmla="val -77371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dirty="0"/>
              <a:t>Read an uncommitted value</a:t>
            </a:r>
          </a:p>
        </p:txBody>
      </p:sp>
    </p:spTree>
    <p:extLst>
      <p:ext uri="{BB962C8B-B14F-4D97-AF65-F5344CB8AC3E}">
        <p14:creationId xmlns:p14="http://schemas.microsoft.com/office/powerpoint/2010/main" val="2077347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D7695D-68A0-1C43-A35A-0487343F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Strawman 2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3A03D3-D9F3-A544-91DA-AEB5676C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0A5733-76A5-7F4B-A72B-E9DA491AA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705372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6D57FEB-2938-BC4E-9327-F189CEAE8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248172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98F864F8-3E2D-B948-B06F-EA101B82E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83" y="3534172"/>
            <a:ext cx="8153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/>
              <a:t>Possible with strawman 2? (short-duration locks) </a:t>
            </a:r>
          </a:p>
          <a:p>
            <a:r>
              <a:rPr lang="en-US" altLang="zh-CN" dirty="0">
                <a:solidFill>
                  <a:schemeClr val="tx2"/>
                </a:solidFill>
              </a:rPr>
              <a:t>R(A),R(B), W(A), </a:t>
            </a:r>
            <a:r>
              <a:rPr lang="en-US" altLang="zh-CN" dirty="0">
                <a:solidFill>
                  <a:srgbClr val="FF0000"/>
                </a:solidFill>
              </a:rPr>
              <a:t>R(A),R(B),C, </a:t>
            </a:r>
            <a:r>
              <a:rPr lang="en-US" altLang="zh-CN" dirty="0">
                <a:solidFill>
                  <a:schemeClr val="tx2"/>
                </a:solidFill>
              </a:rPr>
              <a:t>W(B),C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585A512A-8CF4-F947-A693-D95E72E5D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432697"/>
            <a:ext cx="4191000" cy="914400"/>
          </a:xfrm>
          <a:prstGeom prst="wedgeRoundRectCallout">
            <a:avLst>
              <a:gd name="adj1" fmla="val 9388"/>
              <a:gd name="adj2" fmla="val -79117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dirty="0"/>
              <a:t>Locks on writes should be held </a:t>
            </a:r>
          </a:p>
          <a:p>
            <a:pPr algn="ctr"/>
            <a:r>
              <a:rPr lang="en-US" altLang="zh-CN" dirty="0"/>
              <a:t>till end of transaction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1D333377-F602-7546-A59D-0BEA29E92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347303"/>
            <a:ext cx="4343400" cy="914400"/>
          </a:xfrm>
          <a:prstGeom prst="wedgeRoundRectCallout">
            <a:avLst>
              <a:gd name="adj1" fmla="val -94960"/>
              <a:gd name="adj2" fmla="val -77371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/>
              <a:t>Read an uncommitted value</a:t>
            </a:r>
          </a:p>
        </p:txBody>
      </p:sp>
    </p:spTree>
    <p:extLst>
      <p:ext uri="{BB962C8B-B14F-4D97-AF65-F5344CB8AC3E}">
        <p14:creationId xmlns:p14="http://schemas.microsoft.com/office/powerpoint/2010/main" val="20590820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C97B19-D5C4-704D-8128-86F581FA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More Strawman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A18004-6FED-934D-8619-1094AA3C6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Strawman 3</a:t>
            </a:r>
          </a:p>
          <a:p>
            <a:pPr lvl="1"/>
            <a:r>
              <a:rPr lang="en-US" altLang="zh-CN" dirty="0"/>
              <a:t>Grab lock on item X before read/writing X</a:t>
            </a:r>
          </a:p>
          <a:p>
            <a:pPr lvl="1"/>
            <a:r>
              <a:rPr lang="en-US" altLang="zh-CN" dirty="0"/>
              <a:t>Release locks at the end of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B78CAE-71E5-5149-B851-4BCBE188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033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296F6-27BF-5E41-9BDB-7CE3543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Strawman 2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2C0A7-9E26-814E-BDF0-CA9DFA7D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07B8AD-1AEC-9641-9A9E-B9396702D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388" y="1281708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A03367-3F20-7A41-883F-1F2D334BE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1816" y="1281708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373296F2-DA2D-434C-91FA-06E456E8CF2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4976097"/>
            <a:ext cx="7772400" cy="457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zh-CN" sz="2400" dirty="0"/>
              <a:t>Possible? </a:t>
            </a:r>
            <a:r>
              <a:rPr lang="en-US" altLang="zh-CN" sz="2400" dirty="0">
                <a:solidFill>
                  <a:schemeClr val="tx2"/>
                </a:solidFill>
              </a:rPr>
              <a:t>R(A),R(B), W(A), </a:t>
            </a:r>
            <a:r>
              <a:rPr lang="en-US" altLang="zh-CN" sz="2400" dirty="0">
                <a:solidFill>
                  <a:srgbClr val="FF0000"/>
                </a:solidFill>
              </a:rPr>
              <a:t>R(A),R(B),C </a:t>
            </a:r>
            <a:r>
              <a:rPr lang="en-US" altLang="zh-CN" sz="2400" dirty="0">
                <a:solidFill>
                  <a:schemeClr val="tx2"/>
                </a:solidFill>
              </a:rPr>
              <a:t>W(B),C</a:t>
            </a:r>
          </a:p>
        </p:txBody>
      </p:sp>
    </p:spTree>
    <p:extLst>
      <p:ext uri="{BB962C8B-B14F-4D97-AF65-F5344CB8AC3E}">
        <p14:creationId xmlns:p14="http://schemas.microsoft.com/office/powerpoint/2010/main" val="103504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50AFC0D-0026-324D-9CE5-BA932C30B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0663FF-3849-0843-AF0B-51DEB2B3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Strawman 3 is also called 2PL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E35BE2-29F2-874E-A20D-1729F3927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523999"/>
          </a:xfrm>
        </p:spPr>
        <p:txBody>
          <a:bodyPr/>
          <a:lstStyle/>
          <a:p>
            <a:r>
              <a:rPr kumimoji="1" lang="en" altLang="zh-CN" dirty="0"/>
              <a:t>2 phase locking (2PL)</a:t>
            </a:r>
            <a:r>
              <a:rPr kumimoji="1" lang="zh-CN" altLang="en-US" dirty="0"/>
              <a:t> </a:t>
            </a:r>
            <a:r>
              <a:rPr kumimoji="1" lang="en-US" altLang="zh-CN" dirty="0"/>
              <a:t>guarantees serializability</a:t>
            </a:r>
            <a:endParaRPr kumimoji="1" lang="en" altLang="zh-CN" dirty="0"/>
          </a:p>
          <a:p>
            <a:pPr lvl="1"/>
            <a:r>
              <a:rPr kumimoji="1" lang="en" altLang="zh-CN" dirty="0"/>
              <a:t>A growing phase in which the transaction is acquiring locks</a:t>
            </a:r>
          </a:p>
          <a:p>
            <a:pPr lvl="1"/>
            <a:r>
              <a:rPr kumimoji="1" lang="en" altLang="zh-CN" dirty="0"/>
              <a:t>A shrinking phase in which locks are released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8D0CCE-E201-D24D-8B1B-8715CFDD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452A2CB-05AD-3746-B809-A386817F7AE6}"/>
              </a:ext>
            </a:extLst>
          </p:cNvPr>
          <p:cNvGrpSpPr/>
          <p:nvPr/>
        </p:nvGrpSpPr>
        <p:grpSpPr>
          <a:xfrm>
            <a:off x="1403648" y="2875992"/>
            <a:ext cx="6059016" cy="2637584"/>
            <a:chOff x="457200" y="1813384"/>
            <a:chExt cx="6059016" cy="2637584"/>
          </a:xfrm>
        </p:grpSpPr>
        <p:cxnSp>
          <p:nvCxnSpPr>
            <p:cNvPr id="44" name="直线箭头连接符 43">
              <a:extLst>
                <a:ext uri="{FF2B5EF4-FFF2-40B4-BE49-F238E27FC236}">
                  <a16:creationId xmlns:a16="http://schemas.microsoft.com/office/drawing/2014/main" id="{CAF3B547-B9FF-964A-9FEE-47B12538EB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7664" y="1813384"/>
              <a:ext cx="0" cy="20882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88E2DD88-D9A9-8B48-8C71-125964722A6E}"/>
                </a:ext>
              </a:extLst>
            </p:cNvPr>
            <p:cNvCxnSpPr>
              <a:cxnSpLocks/>
            </p:cNvCxnSpPr>
            <p:nvPr/>
          </p:nvCxnSpPr>
          <p:spPr>
            <a:xfrm>
              <a:off x="1547664" y="3901616"/>
              <a:ext cx="49685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0CFCBB96-AAA2-3C4B-BB29-7AC6BC0B75BB}"/>
                </a:ext>
              </a:extLst>
            </p:cNvPr>
            <p:cNvGrpSpPr/>
            <p:nvPr/>
          </p:nvGrpSpPr>
          <p:grpSpPr>
            <a:xfrm>
              <a:off x="457200" y="2425452"/>
              <a:ext cx="4402832" cy="2025516"/>
              <a:chOff x="457200" y="2425452"/>
              <a:chExt cx="4402832" cy="2025516"/>
            </a:xfrm>
          </p:grpSpPr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D5BE299E-6765-DA4B-969C-D0FE891A42FD}"/>
                  </a:ext>
                </a:extLst>
              </p:cNvPr>
              <p:cNvSpPr/>
              <p:nvPr/>
            </p:nvSpPr>
            <p:spPr>
              <a:xfrm>
                <a:off x="3059832" y="4081636"/>
                <a:ext cx="1702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A TX’s life time</a:t>
                </a: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96609C15-973C-5F40-9E5F-6334D1534B3F}"/>
                  </a:ext>
                </a:extLst>
              </p:cNvPr>
              <p:cNvSpPr/>
              <p:nvPr/>
            </p:nvSpPr>
            <p:spPr>
              <a:xfrm>
                <a:off x="457200" y="2425452"/>
                <a:ext cx="10310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#locks</a:t>
                </a:r>
              </a:p>
              <a:p>
                <a:r>
                  <a:rPr lang="en-US" altLang="zh-CN" dirty="0"/>
                  <a:t>grabbed</a:t>
                </a:r>
              </a:p>
            </p:txBody>
          </p:sp>
          <p:cxnSp>
            <p:nvCxnSpPr>
              <p:cNvPr id="49" name="直线连接符 48">
                <a:extLst>
                  <a:ext uri="{FF2B5EF4-FFF2-40B4-BE49-F238E27FC236}">
                    <a16:creationId xmlns:a16="http://schemas.microsoft.com/office/drawing/2014/main" id="{732C0B63-ACE8-394A-9B1F-A2535EFD3A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79712" y="3433564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线连接符 49">
                <a:extLst>
                  <a:ext uri="{FF2B5EF4-FFF2-40B4-BE49-F238E27FC236}">
                    <a16:creationId xmlns:a16="http://schemas.microsoft.com/office/drawing/2014/main" id="{67CEBCFD-13E4-2C45-8D57-C8D9356D2B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9712" y="3433564"/>
                <a:ext cx="5760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线连接符 50">
                <a:extLst>
                  <a:ext uri="{FF2B5EF4-FFF2-40B4-BE49-F238E27FC236}">
                    <a16:creationId xmlns:a16="http://schemas.microsoft.com/office/drawing/2014/main" id="{C30DD8A4-FC57-7D45-8BEC-57E0F2492F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55776" y="2965512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线连接符 51">
                <a:extLst>
                  <a:ext uri="{FF2B5EF4-FFF2-40B4-BE49-F238E27FC236}">
                    <a16:creationId xmlns:a16="http://schemas.microsoft.com/office/drawing/2014/main" id="{2DEB6172-2CFF-0B4D-B746-AADAD0DA24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55776" y="2965512"/>
                <a:ext cx="5760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线连接符 52">
                <a:extLst>
                  <a:ext uri="{FF2B5EF4-FFF2-40B4-BE49-F238E27FC236}">
                    <a16:creationId xmlns:a16="http://schemas.microsoft.com/office/drawing/2014/main" id="{308AEEAB-FDC6-E041-B6DD-394D74E3C8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1840" y="2497460"/>
                <a:ext cx="5760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线连接符 53">
                <a:extLst>
                  <a:ext uri="{FF2B5EF4-FFF2-40B4-BE49-F238E27FC236}">
                    <a16:creationId xmlns:a16="http://schemas.microsoft.com/office/drawing/2014/main" id="{5A032B70-C7D6-F840-A237-30D457906B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5317" y="2497460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线连接符 54">
                <a:extLst>
                  <a:ext uri="{FF2B5EF4-FFF2-40B4-BE49-F238E27FC236}">
                    <a16:creationId xmlns:a16="http://schemas.microsoft.com/office/drawing/2014/main" id="{B328EDB1-56F1-884D-ABB3-FDA704AD89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07904" y="2497460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线连接符 55">
                <a:extLst>
                  <a:ext uri="{FF2B5EF4-FFF2-40B4-BE49-F238E27FC236}">
                    <a16:creationId xmlns:a16="http://schemas.microsoft.com/office/drawing/2014/main" id="{F80C7990-35A0-5241-A538-3FC89981E9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3968" y="2965512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线连接符 56">
                <a:extLst>
                  <a:ext uri="{FF2B5EF4-FFF2-40B4-BE49-F238E27FC236}">
                    <a16:creationId xmlns:a16="http://schemas.microsoft.com/office/drawing/2014/main" id="{0C9307A6-F2CD-BF47-93CA-43F74896E0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7904" y="2961819"/>
                <a:ext cx="5760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线连接符 57">
                <a:extLst>
                  <a:ext uri="{FF2B5EF4-FFF2-40B4-BE49-F238E27FC236}">
                    <a16:creationId xmlns:a16="http://schemas.microsoft.com/office/drawing/2014/main" id="{057A02CC-54B5-7C42-A69A-CAF45E007E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60032" y="3433564"/>
                <a:ext cx="0" cy="4680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线连接符 58">
                <a:extLst>
                  <a:ext uri="{FF2B5EF4-FFF2-40B4-BE49-F238E27FC236}">
                    <a16:creationId xmlns:a16="http://schemas.microsoft.com/office/drawing/2014/main" id="{06886C69-755E-F04D-A072-8407C639B4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3968" y="3433564"/>
                <a:ext cx="5760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id="{77EE1413-C278-5940-B7FE-758BD519C018}"/>
              </a:ext>
            </a:extLst>
          </p:cNvPr>
          <p:cNvSpPr/>
          <p:nvPr/>
        </p:nvSpPr>
        <p:spPr>
          <a:xfrm>
            <a:off x="2878016" y="3015275"/>
            <a:ext cx="1133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Access A</a:t>
            </a: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7B59B891-0341-8442-BF61-028BA4CC0B78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2926160" y="3384607"/>
            <a:ext cx="518710" cy="987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61">
            <a:extLst>
              <a:ext uri="{FF2B5EF4-FFF2-40B4-BE49-F238E27FC236}">
                <a16:creationId xmlns:a16="http://schemas.microsoft.com/office/drawing/2014/main" id="{6780DF08-F26F-4D49-8EB8-4AAF9FCA14FD}"/>
              </a:ext>
            </a:extLst>
          </p:cNvPr>
          <p:cNvCxnSpPr>
            <a:cxnSpLocks/>
          </p:cNvCxnSpPr>
          <p:nvPr/>
        </p:nvCxnSpPr>
        <p:spPr>
          <a:xfrm>
            <a:off x="4086202" y="2977139"/>
            <a:ext cx="1" cy="25364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矩形 62">
            <a:extLst>
              <a:ext uri="{FF2B5EF4-FFF2-40B4-BE49-F238E27FC236}">
                <a16:creationId xmlns:a16="http://schemas.microsoft.com/office/drawing/2014/main" id="{007039E7-638D-3647-8930-3120BB6F0183}"/>
              </a:ext>
            </a:extLst>
          </p:cNvPr>
          <p:cNvSpPr/>
          <p:nvPr/>
        </p:nvSpPr>
        <p:spPr>
          <a:xfrm>
            <a:off x="4006280" y="2649017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time</a:t>
            </a:r>
          </a:p>
        </p:txBody>
      </p:sp>
    </p:spTree>
    <p:extLst>
      <p:ext uri="{BB962C8B-B14F-4D97-AF65-F5344CB8AC3E}">
        <p14:creationId xmlns:p14="http://schemas.microsoft.com/office/powerpoint/2010/main" val="1803345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40085-1B79-3B4E-8658-29DB4418A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2PL: deadlocks?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6A43E1-EAF1-B349-A4D3-3003436A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DBF1FD2-1457-D749-ACD1-749C87192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388" y="1281708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86B10F1-99B2-A24E-A680-37A32B114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1816" y="1281708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14E688-F5A4-E042-9424-4D3565645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1816" y="1488508"/>
            <a:ext cx="2448272" cy="151300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48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296F6-27BF-5E41-9BDB-7CE3543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2PL: deadlocks?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2C0A7-9E26-814E-BDF0-CA9DFA7D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FE3ACB-4C68-2340-AF72-FD7D4D7CCFC2}"/>
              </a:ext>
            </a:extLst>
          </p:cNvPr>
          <p:cNvCxnSpPr>
            <a:cxnSpLocks/>
          </p:cNvCxnSpPr>
          <p:nvPr/>
        </p:nvCxnSpPr>
        <p:spPr>
          <a:xfrm>
            <a:off x="8172400" y="1129308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A63B825-1679-574E-8296-B3D444152E76}"/>
              </a:ext>
            </a:extLst>
          </p:cNvPr>
          <p:cNvSpPr/>
          <p:nvPr/>
        </p:nvSpPr>
        <p:spPr>
          <a:xfrm>
            <a:off x="7633591" y="4905082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0C42E5D-484C-414D-A896-8B023B4B7066}"/>
              </a:ext>
            </a:extLst>
          </p:cNvPr>
          <p:cNvSpPr/>
          <p:nvPr/>
        </p:nvSpPr>
        <p:spPr>
          <a:xfrm>
            <a:off x="7486377" y="1072976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45A5700-C2C9-7543-85FA-A07052E8B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581" y="586749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73E88E66-3A9E-8C42-94C9-F8CEB098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476" y="586750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3B8CACB8-D496-4842-BD08-872A44D23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17" y="1464854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F90FCB94-5B47-C84C-911A-6D913D127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885" y="1782230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</p:spTree>
    <p:extLst>
      <p:ext uri="{BB962C8B-B14F-4D97-AF65-F5344CB8AC3E}">
        <p14:creationId xmlns:p14="http://schemas.microsoft.com/office/powerpoint/2010/main" val="207639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296F6-27BF-5E41-9BDB-7CE3543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2PL: deadlocks?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2C0A7-9E26-814E-BDF0-CA9DFA7D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FE3ACB-4C68-2340-AF72-FD7D4D7CCFC2}"/>
              </a:ext>
            </a:extLst>
          </p:cNvPr>
          <p:cNvCxnSpPr>
            <a:cxnSpLocks/>
          </p:cNvCxnSpPr>
          <p:nvPr/>
        </p:nvCxnSpPr>
        <p:spPr>
          <a:xfrm>
            <a:off x="8172400" y="1129308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A63B825-1679-574E-8296-B3D444152E76}"/>
              </a:ext>
            </a:extLst>
          </p:cNvPr>
          <p:cNvSpPr/>
          <p:nvPr/>
        </p:nvSpPr>
        <p:spPr>
          <a:xfrm>
            <a:off x="7633591" y="4905082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0C42E5D-484C-414D-A896-8B023B4B7066}"/>
              </a:ext>
            </a:extLst>
          </p:cNvPr>
          <p:cNvSpPr/>
          <p:nvPr/>
        </p:nvSpPr>
        <p:spPr>
          <a:xfrm>
            <a:off x="7486377" y="1072976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45A5700-C2C9-7543-85FA-A07052E8B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581" y="586749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73E88E66-3A9E-8C42-94C9-F8CEB098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476" y="586750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93012E5-9D94-6843-B053-D1B811286DE2}"/>
              </a:ext>
            </a:extLst>
          </p:cNvPr>
          <p:cNvSpPr txBox="1"/>
          <p:nvPr/>
        </p:nvSpPr>
        <p:spPr>
          <a:xfrm>
            <a:off x="8249727" y="2498713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sz="2600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FBAAE8-EFE6-2B4C-AC54-FEF185890503}"/>
              </a:ext>
            </a:extLst>
          </p:cNvPr>
          <p:cNvSpPr/>
          <p:nvPr/>
        </p:nvSpPr>
        <p:spPr>
          <a:xfrm>
            <a:off x="8172400" y="1416323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L(B)</a:t>
            </a:r>
            <a:endParaRPr lang="zh-CN" altLang="en-US" dirty="0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648CA28A-4C96-CA47-AEB0-D7459327A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17" y="1464854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59091E0-7729-A54E-85C8-E869E08D5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885" y="1782230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</p:spTree>
    <p:extLst>
      <p:ext uri="{BB962C8B-B14F-4D97-AF65-F5344CB8AC3E}">
        <p14:creationId xmlns:p14="http://schemas.microsoft.com/office/powerpoint/2010/main" val="3672961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296F6-27BF-5E41-9BDB-7CE3543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2PL: deadlocks?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2C0A7-9E26-814E-BDF0-CA9DFA7D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FE3ACB-4C68-2340-AF72-FD7D4D7CCFC2}"/>
              </a:ext>
            </a:extLst>
          </p:cNvPr>
          <p:cNvCxnSpPr>
            <a:cxnSpLocks/>
          </p:cNvCxnSpPr>
          <p:nvPr/>
        </p:nvCxnSpPr>
        <p:spPr>
          <a:xfrm>
            <a:off x="8172400" y="1129308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A63B825-1679-574E-8296-B3D444152E76}"/>
              </a:ext>
            </a:extLst>
          </p:cNvPr>
          <p:cNvSpPr/>
          <p:nvPr/>
        </p:nvSpPr>
        <p:spPr>
          <a:xfrm>
            <a:off x="7633591" y="4905082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0C42E5D-484C-414D-A896-8B023B4B7066}"/>
              </a:ext>
            </a:extLst>
          </p:cNvPr>
          <p:cNvSpPr/>
          <p:nvPr/>
        </p:nvSpPr>
        <p:spPr>
          <a:xfrm>
            <a:off x="7486377" y="1072976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D19E2EE-BD89-234E-8DDE-A03CEAD8FE2A}"/>
              </a:ext>
            </a:extLst>
          </p:cNvPr>
          <p:cNvSpPr/>
          <p:nvPr/>
        </p:nvSpPr>
        <p:spPr>
          <a:xfrm>
            <a:off x="8172400" y="1416323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L(B)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4017834-CDE2-6141-92A8-86479C4A36DE}"/>
              </a:ext>
            </a:extLst>
          </p:cNvPr>
          <p:cNvSpPr/>
          <p:nvPr/>
        </p:nvSpPr>
        <p:spPr>
          <a:xfrm>
            <a:off x="8194802" y="1808201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45A5700-C2C9-7543-85FA-A07052E8B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581" y="586749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73E88E66-3A9E-8C42-94C9-F8CEB098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476" y="586750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BF865F83-58EC-0D4C-A00A-72E1AD3C9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17" y="1464854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A604100-4FA2-5048-A80F-5721BD53E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885" y="1782230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</p:spTree>
    <p:extLst>
      <p:ext uri="{BB962C8B-B14F-4D97-AF65-F5344CB8AC3E}">
        <p14:creationId xmlns:p14="http://schemas.microsoft.com/office/powerpoint/2010/main" val="3035092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296F6-27BF-5E41-9BDB-7CE3543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2PL: deadlocks?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2C0A7-9E26-814E-BDF0-CA9DFA7D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FE3ACB-4C68-2340-AF72-FD7D4D7CCFC2}"/>
              </a:ext>
            </a:extLst>
          </p:cNvPr>
          <p:cNvCxnSpPr>
            <a:cxnSpLocks/>
          </p:cNvCxnSpPr>
          <p:nvPr/>
        </p:nvCxnSpPr>
        <p:spPr>
          <a:xfrm>
            <a:off x="8172400" y="1129308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A63B825-1679-574E-8296-B3D444152E76}"/>
              </a:ext>
            </a:extLst>
          </p:cNvPr>
          <p:cNvSpPr/>
          <p:nvPr/>
        </p:nvSpPr>
        <p:spPr>
          <a:xfrm>
            <a:off x="7633591" y="4905082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0C42E5D-484C-414D-A896-8B023B4B7066}"/>
              </a:ext>
            </a:extLst>
          </p:cNvPr>
          <p:cNvSpPr/>
          <p:nvPr/>
        </p:nvSpPr>
        <p:spPr>
          <a:xfrm>
            <a:off x="7486377" y="1072976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D19E2EE-BD89-234E-8DDE-A03CEAD8FE2A}"/>
              </a:ext>
            </a:extLst>
          </p:cNvPr>
          <p:cNvSpPr/>
          <p:nvPr/>
        </p:nvSpPr>
        <p:spPr>
          <a:xfrm>
            <a:off x="8172400" y="1416323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L(B)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4017834-CDE2-6141-92A8-86479C4A36DE}"/>
              </a:ext>
            </a:extLst>
          </p:cNvPr>
          <p:cNvSpPr/>
          <p:nvPr/>
        </p:nvSpPr>
        <p:spPr>
          <a:xfrm>
            <a:off x="8194802" y="1808201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47BA7E3-17B6-234A-8876-1EB326FCEC5E}"/>
              </a:ext>
            </a:extLst>
          </p:cNvPr>
          <p:cNvSpPr/>
          <p:nvPr/>
        </p:nvSpPr>
        <p:spPr>
          <a:xfrm>
            <a:off x="7504010" y="2169803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L(B)</a:t>
            </a:r>
            <a:endParaRPr lang="zh-CN" altLang="en-US" dirty="0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45A5700-C2C9-7543-85FA-A07052E8B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581" y="586749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73E88E66-3A9E-8C42-94C9-F8CEB098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476" y="586750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E9B2D888-5FEF-1F47-9335-B723D364F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17" y="1464854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25D288CD-3881-9A44-9820-548B3104C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885" y="1782230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</p:spTree>
    <p:extLst>
      <p:ext uri="{BB962C8B-B14F-4D97-AF65-F5344CB8AC3E}">
        <p14:creationId xmlns:p14="http://schemas.microsoft.com/office/powerpoint/2010/main" val="388514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296F6-27BF-5E41-9BDB-7CE3543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2PL: deadlocks?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2C0A7-9E26-814E-BDF0-CA9DFA7D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FE3ACB-4C68-2340-AF72-FD7D4D7CCFC2}"/>
              </a:ext>
            </a:extLst>
          </p:cNvPr>
          <p:cNvCxnSpPr>
            <a:cxnSpLocks/>
          </p:cNvCxnSpPr>
          <p:nvPr/>
        </p:nvCxnSpPr>
        <p:spPr>
          <a:xfrm>
            <a:off x="8172400" y="1129308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A63B825-1679-574E-8296-B3D444152E76}"/>
              </a:ext>
            </a:extLst>
          </p:cNvPr>
          <p:cNvSpPr/>
          <p:nvPr/>
        </p:nvSpPr>
        <p:spPr>
          <a:xfrm>
            <a:off x="7633591" y="4905082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0C42E5D-484C-414D-A896-8B023B4B7066}"/>
              </a:ext>
            </a:extLst>
          </p:cNvPr>
          <p:cNvSpPr/>
          <p:nvPr/>
        </p:nvSpPr>
        <p:spPr>
          <a:xfrm>
            <a:off x="7486377" y="1072976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D19E2EE-BD89-234E-8DDE-A03CEAD8FE2A}"/>
              </a:ext>
            </a:extLst>
          </p:cNvPr>
          <p:cNvSpPr/>
          <p:nvPr/>
        </p:nvSpPr>
        <p:spPr>
          <a:xfrm>
            <a:off x="8172400" y="1416323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L(B)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4017834-CDE2-6141-92A8-86479C4A36DE}"/>
              </a:ext>
            </a:extLst>
          </p:cNvPr>
          <p:cNvSpPr/>
          <p:nvPr/>
        </p:nvSpPr>
        <p:spPr>
          <a:xfrm>
            <a:off x="8194802" y="1808201"/>
            <a:ext cx="619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L(A)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47BA7E3-17B6-234A-8876-1EB326FCEC5E}"/>
              </a:ext>
            </a:extLst>
          </p:cNvPr>
          <p:cNvSpPr/>
          <p:nvPr/>
        </p:nvSpPr>
        <p:spPr>
          <a:xfrm>
            <a:off x="7504010" y="2169803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L(B)</a:t>
            </a:r>
            <a:endParaRPr lang="zh-CN" altLang="en-US" dirty="0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45A5700-C2C9-7543-85FA-A07052E8B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581" y="586749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73E88E66-3A9E-8C42-94C9-F8CEB098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476" y="586750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63E92AA-EAC3-D64B-BFBE-0FD6DA9AA39B}"/>
              </a:ext>
            </a:extLst>
          </p:cNvPr>
          <p:cNvSpPr/>
          <p:nvPr/>
        </p:nvSpPr>
        <p:spPr>
          <a:xfrm>
            <a:off x="7430809" y="1796726"/>
            <a:ext cx="1483181" cy="824671"/>
          </a:xfrm>
          <a:prstGeom prst="ellipse">
            <a:avLst/>
          </a:prstGeom>
          <a:solidFill>
            <a:schemeClr val="accent1">
              <a:alpha val="52000"/>
            </a:schemeClr>
          </a:solidFill>
          <a:ln>
            <a:solidFill>
              <a:schemeClr val="bg1">
                <a:alpha val="34118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93012E5-9D94-6843-B053-D1B811286DE2}"/>
              </a:ext>
            </a:extLst>
          </p:cNvPr>
          <p:cNvSpPr txBox="1"/>
          <p:nvPr/>
        </p:nvSpPr>
        <p:spPr>
          <a:xfrm>
            <a:off x="8249727" y="2498713"/>
            <a:ext cx="38824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600" b="1" dirty="0"/>
              <a:t>?</a:t>
            </a:r>
            <a:endParaRPr kumimoji="1" lang="zh-CN" altLang="en-US" sz="2600" b="1" dirty="0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A0B1A9FD-33ED-4240-BCF8-C781E10CD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17" y="1464854"/>
            <a:ext cx="3200400" cy="32255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CFA52D2A-5F45-7E42-B4E9-BF56B2016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885" y="1782230"/>
            <a:ext cx="3124200" cy="2590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>
                <a:solidFill>
                  <a:srgbClr val="996633"/>
                </a:solidFill>
              </a:rPr>
              <a:t>lock(B)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lock(A)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/>
              <a:t>Print(</a:t>
            </a:r>
            <a:r>
              <a:rPr lang="en-US" altLang="zh-CN" sz="2000" dirty="0" err="1"/>
              <a:t>A_bal+B_bal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unlock(A)</a:t>
            </a:r>
          </a:p>
          <a:p>
            <a:r>
              <a:rPr lang="en-US" altLang="zh-CN" sz="2000" dirty="0">
                <a:solidFill>
                  <a:srgbClr val="996633"/>
                </a:solidFill>
              </a:rPr>
              <a:t>unlock(B)</a:t>
            </a:r>
          </a:p>
        </p:txBody>
      </p:sp>
    </p:spTree>
    <p:extLst>
      <p:ext uri="{BB962C8B-B14F-4D97-AF65-F5344CB8AC3E}">
        <p14:creationId xmlns:p14="http://schemas.microsoft.com/office/powerpoint/2010/main" val="237735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C9A88-6169-1542-B120-285A3B018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600" dirty="0"/>
              <a:t>Disadvantages of locking-based approach</a:t>
            </a:r>
            <a:endParaRPr kumimoji="1" lang="zh-CN" altLang="en-US" sz="2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CD7404-0BE7-E443-B843-D457D8D9E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/>
              <a:t>Need to detect deadlocks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Distributed implementation needs distributed deadlock detection (bad)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Read-only transactions can block update transactions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Big performance hit if there are long running read-only transactions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33BC8C-FA97-D642-A0AA-6E9D972D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0977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0E42D8-58DC-1F4D-8C4F-1673593D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4BA405-6B52-554C-B2FA-B15320A8B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Reads do not acquire locks</a:t>
            </a:r>
            <a:endParaRPr kumimoji="1" lang="zh-CN" altLang="en-US" dirty="0"/>
          </a:p>
          <a:p>
            <a:pPr>
              <a:buFontTx/>
              <a:buChar char="-"/>
            </a:pPr>
            <a:r>
              <a:rPr kumimoji="1" lang="en-US" altLang="zh-CN" dirty="0"/>
              <a:t>Use validation-based scheme </a:t>
            </a:r>
          </a:p>
          <a:p>
            <a:pPr marL="0" indent="0">
              <a:buNone/>
            </a:pPr>
            <a:r>
              <a:rPr kumimoji="1" lang="en-US" altLang="zh-CN" dirty="0"/>
              <a:t>No deadlock </a:t>
            </a:r>
          </a:p>
          <a:p>
            <a:pPr marL="0" indent="0">
              <a:buNone/>
            </a:pPr>
            <a:r>
              <a:rPr kumimoji="1" lang="en-US" altLang="zh-CN" dirty="0"/>
              <a:t>-   Use speculative execution to ensure a deterministic locking order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1C03FB-76DD-054B-9E16-641A9DC3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57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9FD0A-251D-9A41-903E-22DE3E2FB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AF6F6-B01F-4040-B213-50CE86EE1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OCC execute transaction speculatively </a:t>
            </a:r>
          </a:p>
          <a:p>
            <a:pPr lvl="1"/>
            <a:r>
              <a:rPr kumimoji="1" lang="en-US" altLang="zh-CN" dirty="0"/>
              <a:t>Execution phase (execute TX with (near no) concurrency control) </a:t>
            </a:r>
          </a:p>
          <a:p>
            <a:pPr lvl="1"/>
            <a:r>
              <a:rPr kumimoji="1" lang="en-US" altLang="zh-CN" dirty="0"/>
              <a:t>Validation phase (verify the result of execution phase) </a:t>
            </a:r>
          </a:p>
          <a:p>
            <a:pPr lvl="1"/>
            <a:r>
              <a:rPr kumimoji="1" lang="en-US" altLang="zh-CN" dirty="0"/>
              <a:t>Commit phase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Only lock the write-set in the validation phase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80B046-4DCD-F745-B383-B9B722F1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FB3DB6-C715-F74B-9258-4A260B7B9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2137419"/>
            <a:ext cx="2448272" cy="43204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0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89CB8-2955-284F-A070-5F50D3C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FE576F5-CC15-7F41-8727-80C1128D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an example</a:t>
            </a:r>
            <a:endParaRPr kumimoji="1" lang="zh-CN" altLang="en-US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37BFE58-D8BC-AA4F-B0BF-431594B7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2070134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504DD0-D625-F341-B925-6F3F3FF90FC4}"/>
              </a:ext>
            </a:extLst>
          </p:cNvPr>
          <p:cNvSpPr/>
          <p:nvPr/>
        </p:nvSpPr>
        <p:spPr>
          <a:xfrm>
            <a:off x="683568" y="1673317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Original transaction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0825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89CB8-2955-284F-A070-5F50D3C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FE576F5-CC15-7F41-8727-80C1128D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an example</a:t>
            </a:r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A444B17-981D-4C45-8DB6-276DEE525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648" y="703493"/>
            <a:ext cx="3200400" cy="16424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= READ(A)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= READ(B)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+= 100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 -= 100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37BFE58-D8BC-AA4F-B0BF-431594B7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2070134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504DD0-D625-F341-B925-6F3F3FF90FC4}"/>
              </a:ext>
            </a:extLst>
          </p:cNvPr>
          <p:cNvSpPr/>
          <p:nvPr/>
        </p:nvSpPr>
        <p:spPr>
          <a:xfrm>
            <a:off x="683568" y="1673317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Original transaction 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9B800D-404F-9F4B-A873-EF5CDCB9BBBD}"/>
              </a:ext>
            </a:extLst>
          </p:cNvPr>
          <p:cNvSpPr/>
          <p:nvPr/>
        </p:nvSpPr>
        <p:spPr>
          <a:xfrm>
            <a:off x="4853677" y="33416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Executed using OCC</a:t>
            </a:r>
            <a:endParaRPr lang="zh-CN" alt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AD284B3-4726-EE40-9003-76950201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272" y="2211346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Execution phase</a:t>
            </a:r>
          </a:p>
        </p:txBody>
      </p:sp>
    </p:spTree>
    <p:extLst>
      <p:ext uri="{BB962C8B-B14F-4D97-AF65-F5344CB8AC3E}">
        <p14:creationId xmlns:p14="http://schemas.microsoft.com/office/powerpoint/2010/main" val="1658822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89CB8-2955-284F-A070-5F50D3C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FE576F5-CC15-7F41-8727-80C1128D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an example</a:t>
            </a:r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A444B17-981D-4C45-8DB6-276DEE525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648" y="703493"/>
            <a:ext cx="3200400" cy="16424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= READ(A)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= READ(B)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+= 100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 -= 100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37BFE58-D8BC-AA4F-B0BF-431594B7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2070134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504DD0-D625-F341-B925-6F3F3FF90FC4}"/>
              </a:ext>
            </a:extLst>
          </p:cNvPr>
          <p:cNvSpPr/>
          <p:nvPr/>
        </p:nvSpPr>
        <p:spPr>
          <a:xfrm>
            <a:off x="683568" y="1673317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Original transaction 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9B800D-404F-9F4B-A873-EF5CDCB9BBBD}"/>
              </a:ext>
            </a:extLst>
          </p:cNvPr>
          <p:cNvSpPr/>
          <p:nvPr/>
        </p:nvSpPr>
        <p:spPr>
          <a:xfrm>
            <a:off x="4853677" y="33416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Executed using OCC</a:t>
            </a:r>
            <a:endParaRPr lang="zh-CN" alt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AD284B3-4726-EE40-9003-76950201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272" y="2211346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Execution phase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1D62FC0-BFEC-6F4A-81CB-1A4FD318D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808" y="2783574"/>
            <a:ext cx="4248472" cy="124319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Lock(A)</a:t>
            </a:r>
          </a:p>
          <a:p>
            <a:r>
              <a:rPr lang="en-US" altLang="zh-CN" sz="2000" dirty="0"/>
              <a:t>Lock(B)</a:t>
            </a:r>
          </a:p>
          <a:p>
            <a:r>
              <a:rPr lang="en-US" altLang="zh-CN" sz="2000" dirty="0"/>
              <a:t>Abort if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 or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 has changed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0625DF8-C70A-C448-A31B-4D44DE040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4432" y="3892194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Validation phase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F0BBA0B5-77F4-F046-A0FE-5E6CFA7E8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524" y="2856115"/>
            <a:ext cx="1197612" cy="706051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25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89CB8-2955-284F-A070-5F50D3C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FE576F5-CC15-7F41-8727-80C1128D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an example</a:t>
            </a:r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A444B17-981D-4C45-8DB6-276DEE525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648" y="703493"/>
            <a:ext cx="3200400" cy="16424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= READ(A)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= READ(B)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+= 100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 -= 100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37BFE58-D8BC-AA4F-B0BF-431594B7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2070134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504DD0-D625-F341-B925-6F3F3FF90FC4}"/>
              </a:ext>
            </a:extLst>
          </p:cNvPr>
          <p:cNvSpPr/>
          <p:nvPr/>
        </p:nvSpPr>
        <p:spPr>
          <a:xfrm>
            <a:off x="683568" y="1673317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Original transaction 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9B800D-404F-9F4B-A873-EF5CDCB9BBBD}"/>
              </a:ext>
            </a:extLst>
          </p:cNvPr>
          <p:cNvSpPr/>
          <p:nvPr/>
        </p:nvSpPr>
        <p:spPr>
          <a:xfrm>
            <a:off x="4853677" y="33416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Executed using OCC</a:t>
            </a:r>
            <a:endParaRPr lang="zh-CN" alt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AD284B3-4726-EE40-9003-76950201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272" y="2211346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Execution phase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1D62FC0-BFEC-6F4A-81CB-1A4FD318D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808" y="2783574"/>
            <a:ext cx="4248472" cy="124319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Lock(A)</a:t>
            </a:r>
          </a:p>
          <a:p>
            <a:r>
              <a:rPr lang="en-US" altLang="zh-CN" sz="2000" dirty="0"/>
              <a:t>Lock(B)</a:t>
            </a:r>
          </a:p>
          <a:p>
            <a:r>
              <a:rPr lang="en-US" altLang="zh-CN" sz="2000" dirty="0"/>
              <a:t>Abort if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 or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 has changed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0625DF8-C70A-C448-A31B-4D44DE040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4432" y="3892194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Validation phase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EF0AE5E7-3C37-FE4F-98DD-2E1575A54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024" y="4276266"/>
            <a:ext cx="3200400" cy="133345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</a:t>
            </a:r>
          </a:p>
          <a:p>
            <a:r>
              <a:rPr lang="en-US" altLang="zh-CN" sz="2000" dirty="0"/>
              <a:t>// unlock A and B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CEB1AEF9-4F9F-244F-BBD8-6137A724D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358304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Commit phase</a:t>
            </a:r>
          </a:p>
        </p:txBody>
      </p:sp>
    </p:spTree>
    <p:extLst>
      <p:ext uri="{BB962C8B-B14F-4D97-AF65-F5344CB8AC3E}">
        <p14:creationId xmlns:p14="http://schemas.microsoft.com/office/powerpoint/2010/main" val="39491712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C89CB8-2955-284F-A070-5F50D3C2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4FE576F5-CC15-7F41-8727-80C1128D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an example</a:t>
            </a:r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A444B17-981D-4C45-8DB6-276DEE525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648" y="703493"/>
            <a:ext cx="3200400" cy="16424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= READ(A)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= READ(B)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+= 100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 -= 100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9B800D-404F-9F4B-A873-EF5CDCB9BBBD}"/>
              </a:ext>
            </a:extLst>
          </p:cNvPr>
          <p:cNvSpPr/>
          <p:nvPr/>
        </p:nvSpPr>
        <p:spPr>
          <a:xfrm>
            <a:off x="4853677" y="33416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Executed using OCC</a:t>
            </a:r>
            <a:endParaRPr lang="zh-CN" alt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AD284B3-4726-EE40-9003-769502010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272" y="2211346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Execution phase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1D62FC0-BFEC-6F4A-81CB-1A4FD318D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808" y="2783574"/>
            <a:ext cx="4248472" cy="124319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Lock(A)</a:t>
            </a:r>
          </a:p>
          <a:p>
            <a:r>
              <a:rPr lang="en-US" altLang="zh-CN" sz="2000" dirty="0"/>
              <a:t>Lock(B)</a:t>
            </a:r>
          </a:p>
          <a:p>
            <a:r>
              <a:rPr lang="en-US" altLang="zh-CN" sz="2000" dirty="0"/>
              <a:t>Abort if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 or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 has changed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0625DF8-C70A-C448-A31B-4D44DE040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4432" y="3892194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Validation phase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EF0AE5E7-3C37-FE4F-98DD-2E1575A54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024" y="4276266"/>
            <a:ext cx="3200400" cy="1333456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</a:t>
            </a:r>
          </a:p>
          <a:p>
            <a:r>
              <a:rPr lang="en-US" altLang="zh-CN" sz="2000" dirty="0"/>
              <a:t>// unlock A and B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CEB1AEF9-4F9F-244F-BBD8-6137A724D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358304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Commit phase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AB9A5AD-F54E-354A-84A3-4547DED85821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163803"/>
            <a:ext cx="8077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Why no deadlock? </a:t>
            </a:r>
          </a:p>
          <a:p>
            <a:pPr lvl="1"/>
            <a:r>
              <a:rPr lang="en-US" altLang="zh-CN" sz="1800" dirty="0"/>
              <a:t>after execution phase,</a:t>
            </a:r>
          </a:p>
          <a:p>
            <a:pPr marL="457200" lvl="1" indent="0">
              <a:buNone/>
            </a:pPr>
            <a:r>
              <a:rPr lang="en-US" altLang="zh-CN" sz="1800" dirty="0"/>
              <a:t>We explore all the </a:t>
            </a:r>
          </a:p>
          <a:p>
            <a:pPr marL="457200" lvl="1" indent="0">
              <a:buNone/>
            </a:pPr>
            <a:r>
              <a:rPr lang="en-US" altLang="zh-CN" sz="1800" dirty="0"/>
              <a:t>Involved data</a:t>
            </a:r>
          </a:p>
          <a:p>
            <a:pPr lvl="1"/>
            <a:endParaRPr lang="en-US" altLang="zh-CN" dirty="0"/>
          </a:p>
          <a:p>
            <a:r>
              <a:rPr lang="en-US" altLang="zh-CN" sz="2000" dirty="0"/>
              <a:t>Thus, we can assign</a:t>
            </a:r>
          </a:p>
          <a:p>
            <a:pPr marL="0" indent="0">
              <a:buNone/>
            </a:pPr>
            <a:r>
              <a:rPr lang="en-US" altLang="zh-CN" sz="2000" dirty="0"/>
              <a:t>a deterministic lock order</a:t>
            </a:r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570116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ED072F-28D9-E346-9C99-51E09BF4B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an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E2D6E7-6BB2-D848-AAD9-89685BAB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43DD636-FC2C-8149-974A-D9EEC9385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33364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453D4F9-D0D3-D54B-935D-1ECB1F7EAF6F}"/>
              </a:ext>
            </a:extLst>
          </p:cNvPr>
          <p:cNvSpPr/>
          <p:nvPr/>
        </p:nvSpPr>
        <p:spPr>
          <a:xfrm>
            <a:off x="683568" y="1264032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Original transaction 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0A024AE-3787-6B44-ADD8-8516FEA22EF7}"/>
              </a:ext>
            </a:extLst>
          </p:cNvPr>
          <p:cNvSpPr/>
          <p:nvPr/>
        </p:nvSpPr>
        <p:spPr>
          <a:xfrm>
            <a:off x="4788024" y="1129308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Executed using OCC</a:t>
            </a:r>
            <a:endParaRPr lang="zh-CN" altLang="en-US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EAFA87F-A645-1043-B053-3ED6B82A7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016" y="1498640"/>
            <a:ext cx="3048000" cy="91369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= READ(A)</a:t>
            </a:r>
          </a:p>
          <a:p>
            <a:r>
              <a:rPr lang="en-US" altLang="zh-CN" sz="2000" dirty="0"/>
              <a:t>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 = READ(B)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70F3A83-8AF3-984D-A561-594094DB6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272" y="2211346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Execution phase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2633EEF-CFE9-D64F-9A92-86FAA1C5C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426" y="2817260"/>
            <a:ext cx="3884374" cy="91369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Abort if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 or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 changed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C479D4A-FC20-6D42-8118-CF3414CBE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5682" y="3529966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Validation phase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8ECFDC9C-95FB-4A42-9A88-1368CD09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1012" y="4108555"/>
            <a:ext cx="4209459" cy="91369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Rrint</a:t>
            </a:r>
            <a:r>
              <a:rPr lang="en-US" altLang="zh-CN" sz="2000" dirty="0"/>
              <a:t>(cache[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] + cache[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])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033534-AB8E-8644-9F57-A8F308EAA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269" y="4821261"/>
            <a:ext cx="2081200" cy="322728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i="1" dirty="0"/>
              <a:t>Commit phase</a:t>
            </a:r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C332EF0F-B1A7-4648-A266-822E8C992239}"/>
              </a:ext>
            </a:extLst>
          </p:cNvPr>
          <p:cNvSpPr/>
          <p:nvPr/>
        </p:nvSpPr>
        <p:spPr>
          <a:xfrm>
            <a:off x="3829673" y="196896"/>
            <a:ext cx="1647102" cy="2782722"/>
          </a:xfrm>
          <a:custGeom>
            <a:avLst/>
            <a:gdLst>
              <a:gd name="connsiteX0" fmla="*/ 1165839 w 1647102"/>
              <a:gd name="connsiteY0" fmla="*/ 2767685 h 2782722"/>
              <a:gd name="connsiteX1" fmla="*/ 713451 w 1647102"/>
              <a:gd name="connsiteY1" fmla="*/ 2758060 h 2782722"/>
              <a:gd name="connsiteX2" fmla="*/ 646074 w 1647102"/>
              <a:gd name="connsiteY2" fmla="*/ 2729184 h 2782722"/>
              <a:gd name="connsiteX3" fmla="*/ 559447 w 1647102"/>
              <a:gd name="connsiteY3" fmla="*/ 2671432 h 2782722"/>
              <a:gd name="connsiteX4" fmla="*/ 443944 w 1647102"/>
              <a:gd name="connsiteY4" fmla="*/ 2584805 h 2782722"/>
              <a:gd name="connsiteX5" fmla="*/ 309190 w 1647102"/>
              <a:gd name="connsiteY5" fmla="*/ 2421176 h 2782722"/>
              <a:gd name="connsiteX6" fmla="*/ 251439 w 1647102"/>
              <a:gd name="connsiteY6" fmla="*/ 2353799 h 2782722"/>
              <a:gd name="connsiteX7" fmla="*/ 212938 w 1647102"/>
              <a:gd name="connsiteY7" fmla="*/ 2267171 h 2782722"/>
              <a:gd name="connsiteX8" fmla="*/ 164811 w 1647102"/>
              <a:gd name="connsiteY8" fmla="*/ 2180544 h 2782722"/>
              <a:gd name="connsiteX9" fmla="*/ 87809 w 1647102"/>
              <a:gd name="connsiteY9" fmla="*/ 1968788 h 2782722"/>
              <a:gd name="connsiteX10" fmla="*/ 39683 w 1647102"/>
              <a:gd name="connsiteY10" fmla="*/ 1718531 h 2782722"/>
              <a:gd name="connsiteX11" fmla="*/ 10807 w 1647102"/>
              <a:gd name="connsiteY11" fmla="*/ 1583778 h 2782722"/>
              <a:gd name="connsiteX12" fmla="*/ 20432 w 1647102"/>
              <a:gd name="connsiteY12" fmla="*/ 698253 h 2782722"/>
              <a:gd name="connsiteX13" fmla="*/ 30058 w 1647102"/>
              <a:gd name="connsiteY13" fmla="*/ 650127 h 2782722"/>
              <a:gd name="connsiteX14" fmla="*/ 39683 w 1647102"/>
              <a:gd name="connsiteY14" fmla="*/ 592376 h 2782722"/>
              <a:gd name="connsiteX15" fmla="*/ 78184 w 1647102"/>
              <a:gd name="connsiteY15" fmla="*/ 515373 h 2782722"/>
              <a:gd name="connsiteX16" fmla="*/ 97434 w 1647102"/>
              <a:gd name="connsiteY16" fmla="*/ 467247 h 2782722"/>
              <a:gd name="connsiteX17" fmla="*/ 116685 w 1647102"/>
              <a:gd name="connsiteY17" fmla="*/ 438371 h 2782722"/>
              <a:gd name="connsiteX18" fmla="*/ 174436 w 1647102"/>
              <a:gd name="connsiteY18" fmla="*/ 361369 h 2782722"/>
              <a:gd name="connsiteX19" fmla="*/ 203312 w 1647102"/>
              <a:gd name="connsiteY19" fmla="*/ 322868 h 2782722"/>
              <a:gd name="connsiteX20" fmla="*/ 270689 w 1647102"/>
              <a:gd name="connsiteY20" fmla="*/ 245866 h 2782722"/>
              <a:gd name="connsiteX21" fmla="*/ 347691 w 1647102"/>
              <a:gd name="connsiteY21" fmla="*/ 188115 h 2782722"/>
              <a:gd name="connsiteX22" fmla="*/ 386192 w 1647102"/>
              <a:gd name="connsiteY22" fmla="*/ 159239 h 2782722"/>
              <a:gd name="connsiteX23" fmla="*/ 482445 w 1647102"/>
              <a:gd name="connsiteY23" fmla="*/ 111112 h 2782722"/>
              <a:gd name="connsiteX24" fmla="*/ 530571 w 1647102"/>
              <a:gd name="connsiteY24" fmla="*/ 91862 h 2782722"/>
              <a:gd name="connsiteX25" fmla="*/ 617199 w 1647102"/>
              <a:gd name="connsiteY25" fmla="*/ 53361 h 2782722"/>
              <a:gd name="connsiteX26" fmla="*/ 665325 w 1647102"/>
              <a:gd name="connsiteY26" fmla="*/ 43736 h 2782722"/>
              <a:gd name="connsiteX27" fmla="*/ 771203 w 1647102"/>
              <a:gd name="connsiteY27" fmla="*/ 14860 h 2782722"/>
              <a:gd name="connsiteX28" fmla="*/ 886706 w 1647102"/>
              <a:gd name="connsiteY28" fmla="*/ 5235 h 2782722"/>
              <a:gd name="connsiteX29" fmla="*/ 1252466 w 1647102"/>
              <a:gd name="connsiteY29" fmla="*/ 24485 h 2782722"/>
              <a:gd name="connsiteX30" fmla="*/ 1329468 w 1647102"/>
              <a:gd name="connsiteY30" fmla="*/ 53361 h 2782722"/>
              <a:gd name="connsiteX31" fmla="*/ 1387220 w 1647102"/>
              <a:gd name="connsiteY31" fmla="*/ 91862 h 2782722"/>
              <a:gd name="connsiteX32" fmla="*/ 1416095 w 1647102"/>
              <a:gd name="connsiteY32" fmla="*/ 120738 h 2782722"/>
              <a:gd name="connsiteX33" fmla="*/ 1444971 w 1647102"/>
              <a:gd name="connsiteY33" fmla="*/ 139988 h 2782722"/>
              <a:gd name="connsiteX34" fmla="*/ 1483472 w 1647102"/>
              <a:gd name="connsiteY34" fmla="*/ 197740 h 2782722"/>
              <a:gd name="connsiteX35" fmla="*/ 1512348 w 1647102"/>
              <a:gd name="connsiteY35" fmla="*/ 226616 h 2782722"/>
              <a:gd name="connsiteX36" fmla="*/ 1531599 w 1647102"/>
              <a:gd name="connsiteY36" fmla="*/ 265117 h 2782722"/>
              <a:gd name="connsiteX37" fmla="*/ 1550849 w 1647102"/>
              <a:gd name="connsiteY37" fmla="*/ 293992 h 2782722"/>
              <a:gd name="connsiteX38" fmla="*/ 1579725 w 1647102"/>
              <a:gd name="connsiteY38" fmla="*/ 332493 h 2782722"/>
              <a:gd name="connsiteX39" fmla="*/ 1618226 w 1647102"/>
              <a:gd name="connsiteY39" fmla="*/ 409496 h 2782722"/>
              <a:gd name="connsiteX40" fmla="*/ 1637476 w 1647102"/>
              <a:gd name="connsiteY40" fmla="*/ 476872 h 2782722"/>
              <a:gd name="connsiteX41" fmla="*/ 1647102 w 1647102"/>
              <a:gd name="connsiteY41" fmla="*/ 505748 h 2782722"/>
              <a:gd name="connsiteX42" fmla="*/ 1637476 w 1647102"/>
              <a:gd name="connsiteY42" fmla="*/ 698253 h 2782722"/>
              <a:gd name="connsiteX43" fmla="*/ 1627851 w 1647102"/>
              <a:gd name="connsiteY43" fmla="*/ 727129 h 2782722"/>
              <a:gd name="connsiteX44" fmla="*/ 1618226 w 1647102"/>
              <a:gd name="connsiteY44" fmla="*/ 765630 h 2782722"/>
              <a:gd name="connsiteX45" fmla="*/ 1608601 w 1647102"/>
              <a:gd name="connsiteY45" fmla="*/ 794506 h 2782722"/>
              <a:gd name="connsiteX46" fmla="*/ 1598975 w 1647102"/>
              <a:gd name="connsiteY46" fmla="*/ 842632 h 2782722"/>
              <a:gd name="connsiteX47" fmla="*/ 1570100 w 1647102"/>
              <a:gd name="connsiteY47" fmla="*/ 890759 h 2782722"/>
              <a:gd name="connsiteX48" fmla="*/ 1560474 w 1647102"/>
              <a:gd name="connsiteY48" fmla="*/ 929260 h 2782722"/>
              <a:gd name="connsiteX49" fmla="*/ 1531599 w 1647102"/>
              <a:gd name="connsiteY49" fmla="*/ 977386 h 2782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647102" h="2782722">
                <a:moveTo>
                  <a:pt x="1165839" y="2767685"/>
                </a:moveTo>
                <a:cubicBezTo>
                  <a:pt x="982592" y="2788045"/>
                  <a:pt x="1004333" y="2790380"/>
                  <a:pt x="713451" y="2758060"/>
                </a:cubicBezTo>
                <a:cubicBezTo>
                  <a:pt x="689166" y="2755362"/>
                  <a:pt x="668260" y="2739424"/>
                  <a:pt x="646074" y="2729184"/>
                </a:cubicBezTo>
                <a:cubicBezTo>
                  <a:pt x="535660" y="2678223"/>
                  <a:pt x="629149" y="2725645"/>
                  <a:pt x="559447" y="2671432"/>
                </a:cubicBezTo>
                <a:cubicBezTo>
                  <a:pt x="454565" y="2589858"/>
                  <a:pt x="547932" y="2679340"/>
                  <a:pt x="443944" y="2584805"/>
                </a:cubicBezTo>
                <a:cubicBezTo>
                  <a:pt x="373866" y="2521098"/>
                  <a:pt x="383808" y="2515692"/>
                  <a:pt x="309190" y="2421176"/>
                </a:cubicBezTo>
                <a:cubicBezTo>
                  <a:pt x="290861" y="2397959"/>
                  <a:pt x="267116" y="2378883"/>
                  <a:pt x="251439" y="2353799"/>
                </a:cubicBezTo>
                <a:cubicBezTo>
                  <a:pt x="234691" y="2327003"/>
                  <a:pt x="227070" y="2295434"/>
                  <a:pt x="212938" y="2267171"/>
                </a:cubicBezTo>
                <a:cubicBezTo>
                  <a:pt x="198165" y="2237626"/>
                  <a:pt x="178952" y="2210397"/>
                  <a:pt x="164811" y="2180544"/>
                </a:cubicBezTo>
                <a:cubicBezTo>
                  <a:pt x="141974" y="2132333"/>
                  <a:pt x="101140" y="2016398"/>
                  <a:pt x="87809" y="1968788"/>
                </a:cubicBezTo>
                <a:cubicBezTo>
                  <a:pt x="49708" y="1832715"/>
                  <a:pt x="65181" y="1856219"/>
                  <a:pt x="39683" y="1718531"/>
                </a:cubicBezTo>
                <a:cubicBezTo>
                  <a:pt x="31318" y="1673362"/>
                  <a:pt x="20432" y="1628696"/>
                  <a:pt x="10807" y="1583778"/>
                </a:cubicBezTo>
                <a:cubicBezTo>
                  <a:pt x="-4447" y="1156659"/>
                  <a:pt x="-5519" y="1295114"/>
                  <a:pt x="20432" y="698253"/>
                </a:cubicBezTo>
                <a:cubicBezTo>
                  <a:pt x="21143" y="681909"/>
                  <a:pt x="27131" y="666223"/>
                  <a:pt x="30058" y="650127"/>
                </a:cubicBezTo>
                <a:cubicBezTo>
                  <a:pt x="33549" y="630926"/>
                  <a:pt x="33119" y="610755"/>
                  <a:pt x="39683" y="592376"/>
                </a:cubicBezTo>
                <a:cubicBezTo>
                  <a:pt x="49335" y="565351"/>
                  <a:pt x="67526" y="542018"/>
                  <a:pt x="78184" y="515373"/>
                </a:cubicBezTo>
                <a:cubicBezTo>
                  <a:pt x="84601" y="499331"/>
                  <a:pt x="89707" y="482701"/>
                  <a:pt x="97434" y="467247"/>
                </a:cubicBezTo>
                <a:cubicBezTo>
                  <a:pt x="102607" y="456900"/>
                  <a:pt x="109881" y="447727"/>
                  <a:pt x="116685" y="438371"/>
                </a:cubicBezTo>
                <a:cubicBezTo>
                  <a:pt x="135556" y="412423"/>
                  <a:pt x="155186" y="387036"/>
                  <a:pt x="174436" y="361369"/>
                </a:cubicBezTo>
                <a:lnTo>
                  <a:pt x="203312" y="322868"/>
                </a:lnTo>
                <a:cubicBezTo>
                  <a:pt x="228392" y="289429"/>
                  <a:pt x="237460" y="273557"/>
                  <a:pt x="270689" y="245866"/>
                </a:cubicBezTo>
                <a:cubicBezTo>
                  <a:pt x="295337" y="225326"/>
                  <a:pt x="322024" y="207365"/>
                  <a:pt x="347691" y="188115"/>
                </a:cubicBezTo>
                <a:cubicBezTo>
                  <a:pt x="360525" y="178490"/>
                  <a:pt x="371297" y="165197"/>
                  <a:pt x="386192" y="159239"/>
                </a:cubicBezTo>
                <a:cubicBezTo>
                  <a:pt x="509827" y="109784"/>
                  <a:pt x="356553" y="174058"/>
                  <a:pt x="482445" y="111112"/>
                </a:cubicBezTo>
                <a:cubicBezTo>
                  <a:pt x="497899" y="103385"/>
                  <a:pt x="514782" y="98879"/>
                  <a:pt x="530571" y="91862"/>
                </a:cubicBezTo>
                <a:cubicBezTo>
                  <a:pt x="569957" y="74357"/>
                  <a:pt x="573293" y="66532"/>
                  <a:pt x="617199" y="53361"/>
                </a:cubicBezTo>
                <a:cubicBezTo>
                  <a:pt x="632869" y="48660"/>
                  <a:pt x="649542" y="48041"/>
                  <a:pt x="665325" y="43736"/>
                </a:cubicBezTo>
                <a:cubicBezTo>
                  <a:pt x="722433" y="28161"/>
                  <a:pt x="716210" y="21330"/>
                  <a:pt x="771203" y="14860"/>
                </a:cubicBezTo>
                <a:cubicBezTo>
                  <a:pt x="809573" y="10346"/>
                  <a:pt x="848205" y="8443"/>
                  <a:pt x="886706" y="5235"/>
                </a:cubicBezTo>
                <a:cubicBezTo>
                  <a:pt x="1098045" y="11273"/>
                  <a:pt x="1129269" y="-20314"/>
                  <a:pt x="1252466" y="24485"/>
                </a:cubicBezTo>
                <a:cubicBezTo>
                  <a:pt x="1278228" y="33853"/>
                  <a:pt x="1303801" y="43736"/>
                  <a:pt x="1329468" y="53361"/>
                </a:cubicBezTo>
                <a:cubicBezTo>
                  <a:pt x="1421589" y="145482"/>
                  <a:pt x="1303638" y="36140"/>
                  <a:pt x="1387220" y="91862"/>
                </a:cubicBezTo>
                <a:cubicBezTo>
                  <a:pt x="1398546" y="99413"/>
                  <a:pt x="1405638" y="112024"/>
                  <a:pt x="1416095" y="120738"/>
                </a:cubicBezTo>
                <a:cubicBezTo>
                  <a:pt x="1424982" y="128144"/>
                  <a:pt x="1435346" y="133571"/>
                  <a:pt x="1444971" y="139988"/>
                </a:cubicBezTo>
                <a:cubicBezTo>
                  <a:pt x="1457805" y="159239"/>
                  <a:pt x="1469268" y="179477"/>
                  <a:pt x="1483472" y="197740"/>
                </a:cubicBezTo>
                <a:cubicBezTo>
                  <a:pt x="1491829" y="208485"/>
                  <a:pt x="1504436" y="215539"/>
                  <a:pt x="1512348" y="226616"/>
                </a:cubicBezTo>
                <a:cubicBezTo>
                  <a:pt x="1520688" y="238292"/>
                  <a:pt x="1524480" y="252659"/>
                  <a:pt x="1531599" y="265117"/>
                </a:cubicBezTo>
                <a:cubicBezTo>
                  <a:pt x="1537338" y="275161"/>
                  <a:pt x="1544125" y="284579"/>
                  <a:pt x="1550849" y="293992"/>
                </a:cubicBezTo>
                <a:cubicBezTo>
                  <a:pt x="1560173" y="307046"/>
                  <a:pt x="1571934" y="318470"/>
                  <a:pt x="1579725" y="332493"/>
                </a:cubicBezTo>
                <a:cubicBezTo>
                  <a:pt x="1658209" y="473766"/>
                  <a:pt x="1552608" y="311070"/>
                  <a:pt x="1618226" y="409496"/>
                </a:cubicBezTo>
                <a:cubicBezTo>
                  <a:pt x="1641308" y="478742"/>
                  <a:pt x="1613298" y="392253"/>
                  <a:pt x="1637476" y="476872"/>
                </a:cubicBezTo>
                <a:cubicBezTo>
                  <a:pt x="1640263" y="486628"/>
                  <a:pt x="1643893" y="496123"/>
                  <a:pt x="1647102" y="505748"/>
                </a:cubicBezTo>
                <a:cubicBezTo>
                  <a:pt x="1643893" y="569916"/>
                  <a:pt x="1643042" y="634246"/>
                  <a:pt x="1637476" y="698253"/>
                </a:cubicBezTo>
                <a:cubicBezTo>
                  <a:pt x="1636597" y="708361"/>
                  <a:pt x="1630638" y="717373"/>
                  <a:pt x="1627851" y="727129"/>
                </a:cubicBezTo>
                <a:cubicBezTo>
                  <a:pt x="1624217" y="739849"/>
                  <a:pt x="1621860" y="752910"/>
                  <a:pt x="1618226" y="765630"/>
                </a:cubicBezTo>
                <a:cubicBezTo>
                  <a:pt x="1615439" y="775386"/>
                  <a:pt x="1611062" y="784663"/>
                  <a:pt x="1608601" y="794506"/>
                </a:cubicBezTo>
                <a:cubicBezTo>
                  <a:pt x="1604633" y="810377"/>
                  <a:pt x="1605051" y="827442"/>
                  <a:pt x="1598975" y="842632"/>
                </a:cubicBezTo>
                <a:cubicBezTo>
                  <a:pt x="1592027" y="860002"/>
                  <a:pt x="1579725" y="874717"/>
                  <a:pt x="1570100" y="890759"/>
                </a:cubicBezTo>
                <a:cubicBezTo>
                  <a:pt x="1566891" y="903593"/>
                  <a:pt x="1564275" y="916589"/>
                  <a:pt x="1560474" y="929260"/>
                </a:cubicBezTo>
                <a:cubicBezTo>
                  <a:pt x="1541380" y="992906"/>
                  <a:pt x="1555217" y="1001004"/>
                  <a:pt x="1531599" y="977386"/>
                </a:cubicBezTo>
              </a:path>
            </a:pathLst>
          </a:custGeom>
          <a:noFill/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368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557D61-F660-214B-A06A-E3494C422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OCC: how to handle aborts?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C733BC-35AA-7941-A5DE-B5F84979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Only retry the execution</a:t>
            </a:r>
          </a:p>
          <a:p>
            <a:pPr lvl="1"/>
            <a:r>
              <a:rPr kumimoji="1" lang="en-US" altLang="zh-CN" dirty="0"/>
              <a:t>Excessive retries cause low performances</a:t>
            </a:r>
          </a:p>
          <a:p>
            <a:r>
              <a:rPr kumimoji="1" lang="en-US" altLang="zh-CN" dirty="0"/>
              <a:t>Cause live lock if there are many contentions !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CF4D81-A382-EB45-8C68-53E91905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261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D0A2E7-CC90-8D48-8D3E-56E14F6A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38208E-B65E-374E-8A81-54542323A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have talked about transaction’s ACID property</a:t>
            </a:r>
          </a:p>
          <a:p>
            <a:r>
              <a:rPr kumimoji="1" lang="en-US" altLang="zh-CN" dirty="0"/>
              <a:t>We have presented two classic protocols to ensure (ACI) transaction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Most protocols nowadays are those two protocol’s variations !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904FC8-1F09-F448-9E20-14AF9C9BE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5195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9A6AFF-3118-F34B-8B5E-A3AC3A8EA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9515400" cy="900442"/>
          </a:xfrm>
        </p:spPr>
        <p:txBody>
          <a:bodyPr>
            <a:normAutofit/>
          </a:bodyPr>
          <a:lstStyle/>
          <a:p>
            <a:r>
              <a:rPr lang="en-US" altLang="zh-CN" dirty="0"/>
              <a:t>However, Serializability is Costly under Contention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CD4191-DE7F-9743-AFB7-2594AA7D0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DC4F28CF-0287-E844-A344-E123569AB5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733318"/>
              </p:ext>
            </p:extLst>
          </p:nvPr>
        </p:nvGraphicFramePr>
        <p:xfrm>
          <a:off x="0" y="1104460"/>
          <a:ext cx="8758644" cy="4821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894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870906-0DDB-384B-A988-A76548A23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Recap: why 2PL &amp; OCC fails under contention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20D990-8846-E44D-92F4-35E6D3699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2PL</a:t>
            </a:r>
          </a:p>
          <a:p>
            <a:pPr lvl="1"/>
            <a:r>
              <a:rPr kumimoji="1" lang="en-US" altLang="zh-CN" dirty="0"/>
              <a:t>Contented transactions block each other</a:t>
            </a:r>
          </a:p>
          <a:p>
            <a:pPr lvl="1"/>
            <a:r>
              <a:rPr kumimoji="1" lang="en-US" altLang="zh-CN" dirty="0"/>
              <a:t>Read-only transactions block writers </a:t>
            </a:r>
          </a:p>
          <a:p>
            <a:pPr lvl="1"/>
            <a:r>
              <a:rPr kumimoji="1" lang="en-US" altLang="zh-CN" dirty="0"/>
              <a:t>Dead lock (hard in a distributed setting)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OCC</a:t>
            </a:r>
          </a:p>
          <a:p>
            <a:pPr lvl="1"/>
            <a:r>
              <a:rPr kumimoji="1" lang="en-US" altLang="zh-CN" dirty="0"/>
              <a:t>Contented transaction frequently retries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81516-C488-2E4E-B0D4-CF427BD8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005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6C2DC5-2A5D-B343-84D1-935FA446D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Observations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B5935-110B-514E-90B4-270D8DD87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Read-only transaction dominates (real) workloads</a:t>
            </a:r>
          </a:p>
          <a:p>
            <a:pPr lvl="1"/>
            <a:r>
              <a:rPr kumimoji="1" lang="en-US" altLang="zh-CN" dirty="0"/>
              <a:t>e.g., 99.8% requests to Facebook TAO are reads[1]</a:t>
            </a:r>
          </a:p>
          <a:p>
            <a:r>
              <a:rPr kumimoji="1" lang="en-US" altLang="zh-CN" dirty="0"/>
              <a:t>Read-only transaction are long-running[2]</a:t>
            </a:r>
          </a:p>
          <a:p>
            <a:pPr lvl="1"/>
            <a:r>
              <a:rPr kumimoji="1" lang="en-US" altLang="zh-CN" dirty="0"/>
              <a:t>Blocking or retry are both unaccepted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B875E7-A26C-2146-A310-139D6F30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D3D4039-787A-2547-A293-B0D2D5871F77}"/>
              </a:ext>
            </a:extLst>
          </p:cNvPr>
          <p:cNvSpPr txBox="1"/>
          <p:nvPr/>
        </p:nvSpPr>
        <p:spPr>
          <a:xfrm>
            <a:off x="0" y="5233764"/>
            <a:ext cx="3888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[1] TAO [ATC’13]</a:t>
            </a:r>
            <a:endParaRPr kumimoji="1" lang="zh-CN" altLang="en-US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14D9F8-2DD1-B343-BF8F-5209C5E17698}"/>
              </a:ext>
            </a:extLst>
          </p:cNvPr>
          <p:cNvSpPr txBox="1"/>
          <p:nvPr/>
        </p:nvSpPr>
        <p:spPr>
          <a:xfrm>
            <a:off x="-1" y="5439181"/>
            <a:ext cx="4211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[2] Challenges to adopting stronger consistency at scale. [HOTOS’15]</a:t>
            </a:r>
            <a:endParaRPr kumimoji="1" lang="zh-CN" altLang="en-US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718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397CC9-05F3-3E4E-9F8A-4259F744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Multi-version protocols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5F186A-BCC9-4F4C-8C2B-A694E1333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data item is associated with multiple versions</a:t>
            </a:r>
          </a:p>
          <a:p>
            <a:r>
              <a:rPr lang="en-US" altLang="zh-CN" dirty="0"/>
              <a:t>Multi-version transactions:</a:t>
            </a:r>
          </a:p>
          <a:p>
            <a:pPr lvl="1"/>
            <a:r>
              <a:rPr lang="en-US" altLang="zh-CN" dirty="0"/>
              <a:t>Reads choose the appropriate version from a consistent view (no locking and retry! 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2E89C4-6DD8-E944-839D-B0F50624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589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CF4CA2-04E9-6344-B7CA-A7120BBB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(not serializable)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82526E-B193-054A-9681-1708296B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 popular multi-version concurrency control scheme</a:t>
            </a:r>
          </a:p>
          <a:p>
            <a:r>
              <a:rPr lang="en-US" altLang="zh-CN" dirty="0"/>
              <a:t>A transaction:</a:t>
            </a:r>
          </a:p>
          <a:p>
            <a:pPr lvl="1"/>
            <a:r>
              <a:rPr lang="en-US" altLang="zh-CN" dirty="0"/>
              <a:t>reads a “snapshot” of database image</a:t>
            </a:r>
          </a:p>
          <a:p>
            <a:pPr lvl="1"/>
            <a:r>
              <a:rPr lang="en-US" altLang="zh-CN" dirty="0"/>
              <a:t>Can commit only if there are no write-write conflict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AE64B2-3910-A94B-931C-30BE4E5C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669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D8F7E8-5398-CC46-B78A-924A45B2A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Implementing Snapshot Isolation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73947E-4986-744B-B4E8-FD0EE80C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Line 7">
            <a:extLst>
              <a:ext uri="{FF2B5EF4-FFF2-40B4-BE49-F238E27FC236}">
                <a16:creationId xmlns:a16="http://schemas.microsoft.com/office/drawing/2014/main" id="{2E118FD0-6E8F-914F-A30D-4BFFEA9AE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4471" y="2742828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B271708B-0FA9-C443-9C4B-4E4519509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871" y="2209428"/>
            <a:ext cx="81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/>
              <a:t>R(A)</a:t>
            </a: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04A933BD-3CC0-AE45-A8D8-811AF67FF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071" y="2209428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/>
              <a:t>W(B)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038E73F5-6E56-A944-B12D-9655C0E8F7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4038600"/>
            <a:ext cx="8153400" cy="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Text Box 16">
            <a:extLst>
              <a:ext uri="{FF2B5EF4-FFF2-40B4-BE49-F238E27FC236}">
                <a16:creationId xmlns:a16="http://schemas.microsoft.com/office/drawing/2014/main" id="{33023704-0854-B145-9776-99A1194B1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4086225"/>
            <a:ext cx="760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/>
              <a:t>time</a:t>
            </a: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78088672-1378-094C-819B-3D3427056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416508"/>
            <a:ext cx="3276600" cy="721370"/>
          </a:xfrm>
          <a:prstGeom prst="wedgeRectCallout">
            <a:avLst>
              <a:gd name="adj1" fmla="val -31153"/>
              <a:gd name="adj2" fmla="val 126639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zh-CN" sz="2000" dirty="0"/>
              <a:t> T is assigned </a:t>
            </a:r>
          </a:p>
          <a:p>
            <a:r>
              <a:rPr lang="en-US" altLang="zh-CN" sz="2000" dirty="0"/>
              <a:t>a start </a:t>
            </a:r>
            <a:r>
              <a:rPr lang="en-US" altLang="zh-CN" sz="2000" dirty="0" err="1"/>
              <a:t>timestamp,T.sts</a:t>
            </a:r>
            <a:endParaRPr lang="en-US" altLang="zh-CN" sz="2000" dirty="0"/>
          </a:p>
        </p:txBody>
      </p:sp>
      <p:sp>
        <p:nvSpPr>
          <p:cNvPr id="11" name="AutoShape 12">
            <a:extLst>
              <a:ext uri="{FF2B5EF4-FFF2-40B4-BE49-F238E27FC236}">
                <a16:creationId xmlns:a16="http://schemas.microsoft.com/office/drawing/2014/main" id="{F2CBB7ED-0BAF-D245-8DEA-EC457FAC5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7621" y="4225285"/>
            <a:ext cx="3733800" cy="648439"/>
          </a:xfrm>
          <a:prstGeom prst="wedgeRectCallout">
            <a:avLst>
              <a:gd name="adj1" fmla="val -9056"/>
              <a:gd name="adj2" fmla="val -275523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zh-CN" sz="2000"/>
              <a:t> T buffers writes to B and adds</a:t>
            </a:r>
          </a:p>
          <a:p>
            <a:r>
              <a:rPr lang="en-US" altLang="zh-CN" sz="2000"/>
              <a:t>B to its writeset, T.wset += {B}</a:t>
            </a:r>
            <a:endParaRPr lang="en-US" altLang="zh-CN"/>
          </a:p>
        </p:txBody>
      </p:sp>
      <p:sp>
        <p:nvSpPr>
          <p:cNvPr id="12" name="AutoShape 13">
            <a:extLst>
              <a:ext uri="{FF2B5EF4-FFF2-40B4-BE49-F238E27FC236}">
                <a16:creationId xmlns:a16="http://schemas.microsoft.com/office/drawing/2014/main" id="{D557F869-1EEC-6545-8C68-E6A19DE02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015" y="841276"/>
            <a:ext cx="4800600" cy="1354831"/>
          </a:xfrm>
          <a:prstGeom prst="wedgeRectCallout">
            <a:avLst>
              <a:gd name="adj1" fmla="val -18153"/>
              <a:gd name="adj2" fmla="val 81532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zh-CN" sz="2000"/>
              <a:t> T is assigned a commit timestamp</a:t>
            </a:r>
          </a:p>
          <a:p>
            <a:pPr>
              <a:buFontTx/>
              <a:buChar char="•"/>
            </a:pPr>
            <a:r>
              <a:rPr lang="en-US" altLang="zh-CN" sz="2000"/>
              <a:t> System checks forall T’, </a:t>
            </a:r>
          </a:p>
          <a:p>
            <a:r>
              <a:rPr lang="en-US" altLang="zh-CN" sz="2000"/>
              <a:t>s.t. T’.cts &gt; T.sts &amp;&amp; T’.cts &lt; T.cts</a:t>
            </a:r>
          </a:p>
          <a:p>
            <a:r>
              <a:rPr lang="en-US" altLang="zh-CN" sz="2000"/>
              <a:t>T’.wset and T.wset do not overlap </a:t>
            </a:r>
            <a:endParaRPr lang="en-US" altLang="zh-CN"/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7019293D-6E5B-8347-8952-FD17FA77D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59" y="3265156"/>
            <a:ext cx="3733800" cy="721365"/>
          </a:xfrm>
          <a:prstGeom prst="wedgeRectCallout">
            <a:avLst>
              <a:gd name="adj1" fmla="val -9056"/>
              <a:gd name="adj2" fmla="val -121875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zh-CN" sz="2000" dirty="0"/>
              <a:t> T reads the biggest version</a:t>
            </a:r>
          </a:p>
          <a:p>
            <a:r>
              <a:rPr lang="en-US" altLang="zh-CN" sz="2000" dirty="0"/>
              <a:t>of A, A(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), such that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 &lt;= </a:t>
            </a:r>
            <a:r>
              <a:rPr lang="en-US" altLang="zh-CN" sz="2000" dirty="0" err="1"/>
              <a:t>T.sts</a:t>
            </a:r>
            <a:r>
              <a:rPr lang="en-US" altLang="zh-CN" sz="2000" dirty="0"/>
              <a:t>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0190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37731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69971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67673B-C137-D343-B397-EA66FDD25A37}"/>
              </a:ext>
            </a:extLst>
          </p:cNvPr>
          <p:cNvSpPr/>
          <p:nvPr/>
        </p:nvSpPr>
        <p:spPr>
          <a:xfrm>
            <a:off x="5516908" y="1881128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Cache[A] = 0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3921AB-0A96-0A41-9F45-ECF9C7B88A55}"/>
              </a:ext>
            </a:extLst>
          </p:cNvPr>
          <p:cNvSpPr/>
          <p:nvPr/>
        </p:nvSpPr>
        <p:spPr>
          <a:xfrm>
            <a:off x="5516908" y="2268895"/>
            <a:ext cx="17812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Cache[B] = 200</a:t>
            </a:r>
          </a:p>
        </p:txBody>
      </p:sp>
    </p:spTree>
    <p:extLst>
      <p:ext uri="{BB962C8B-B14F-4D97-AF65-F5344CB8AC3E}">
        <p14:creationId xmlns:p14="http://schemas.microsoft.com/office/powerpoint/2010/main" val="10253455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72A66DA9-2D5D-364E-9D1A-E68BBA3373BE}"/>
              </a:ext>
            </a:extLst>
          </p:cNvPr>
          <p:cNvCxnSpPr>
            <a:cxnSpLocks/>
          </p:cNvCxnSpPr>
          <p:nvPr/>
        </p:nvCxnSpPr>
        <p:spPr>
          <a:xfrm>
            <a:off x="7811428" y="2713484"/>
            <a:ext cx="0" cy="230425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C30BDA0-5AB8-234F-8589-027145797C53}"/>
              </a:ext>
            </a:extLst>
          </p:cNvPr>
          <p:cNvSpPr/>
          <p:nvPr/>
        </p:nvSpPr>
        <p:spPr>
          <a:xfrm>
            <a:off x="7298166" y="2277792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=2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67673B-C137-D343-B397-EA66FDD25A37}"/>
              </a:ext>
            </a:extLst>
          </p:cNvPr>
          <p:cNvSpPr/>
          <p:nvPr/>
        </p:nvSpPr>
        <p:spPr>
          <a:xfrm>
            <a:off x="5516908" y="1881128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Cache[A] = 0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3921AB-0A96-0A41-9F45-ECF9C7B88A55}"/>
              </a:ext>
            </a:extLst>
          </p:cNvPr>
          <p:cNvSpPr/>
          <p:nvPr/>
        </p:nvSpPr>
        <p:spPr>
          <a:xfrm>
            <a:off x="5516908" y="2268895"/>
            <a:ext cx="17812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Cache[B] = 200</a:t>
            </a:r>
          </a:p>
        </p:txBody>
      </p:sp>
      <p:sp>
        <p:nvSpPr>
          <p:cNvPr id="26" name="AutoShape 8">
            <a:extLst>
              <a:ext uri="{FF2B5EF4-FFF2-40B4-BE49-F238E27FC236}">
                <a16:creationId xmlns:a16="http://schemas.microsoft.com/office/drawing/2014/main" id="{6D405CE2-AC73-0649-97F2-4F2ABAC3E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7993" y="3210931"/>
            <a:ext cx="3276600" cy="721370"/>
          </a:xfrm>
          <a:prstGeom prst="wedgeRectCallout">
            <a:avLst>
              <a:gd name="adj1" fmla="val 67550"/>
              <a:gd name="adj2" fmla="val -94855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Which time of A to read? </a:t>
            </a:r>
          </a:p>
        </p:txBody>
      </p:sp>
    </p:spTree>
    <p:extLst>
      <p:ext uri="{BB962C8B-B14F-4D97-AF65-F5344CB8AC3E}">
        <p14:creationId xmlns:p14="http://schemas.microsoft.com/office/powerpoint/2010/main" val="133079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72A66DA9-2D5D-364E-9D1A-E68BBA3373BE}"/>
              </a:ext>
            </a:extLst>
          </p:cNvPr>
          <p:cNvCxnSpPr>
            <a:cxnSpLocks/>
          </p:cNvCxnSpPr>
          <p:nvPr/>
        </p:nvCxnSpPr>
        <p:spPr>
          <a:xfrm>
            <a:off x="7811428" y="2713484"/>
            <a:ext cx="0" cy="230425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C30BDA0-5AB8-234F-8589-027145797C53}"/>
              </a:ext>
            </a:extLst>
          </p:cNvPr>
          <p:cNvSpPr/>
          <p:nvPr/>
        </p:nvSpPr>
        <p:spPr>
          <a:xfrm>
            <a:off x="7298166" y="2277792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=2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67673B-C137-D343-B397-EA66FDD25A37}"/>
              </a:ext>
            </a:extLst>
          </p:cNvPr>
          <p:cNvSpPr/>
          <p:nvPr/>
        </p:nvSpPr>
        <p:spPr>
          <a:xfrm>
            <a:off x="5516908" y="1881128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Cache[A] = 0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3921AB-0A96-0A41-9F45-ECF9C7B88A55}"/>
              </a:ext>
            </a:extLst>
          </p:cNvPr>
          <p:cNvSpPr/>
          <p:nvPr/>
        </p:nvSpPr>
        <p:spPr>
          <a:xfrm>
            <a:off x="5516908" y="2268895"/>
            <a:ext cx="17812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Cache[B] = 200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E40822-8A5C-1E40-A84C-FFB7481F7374}"/>
              </a:ext>
            </a:extLst>
          </p:cNvPr>
          <p:cNvSpPr/>
          <p:nvPr/>
        </p:nvSpPr>
        <p:spPr>
          <a:xfrm>
            <a:off x="7402195" y="2857500"/>
            <a:ext cx="9861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A0=100</a:t>
            </a:r>
          </a:p>
        </p:txBody>
      </p:sp>
    </p:spTree>
    <p:extLst>
      <p:ext uri="{BB962C8B-B14F-4D97-AF65-F5344CB8AC3E}">
        <p14:creationId xmlns:p14="http://schemas.microsoft.com/office/powerpoint/2010/main" val="19638006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72A66DA9-2D5D-364E-9D1A-E68BBA3373BE}"/>
              </a:ext>
            </a:extLst>
          </p:cNvPr>
          <p:cNvCxnSpPr>
            <a:cxnSpLocks/>
          </p:cNvCxnSpPr>
          <p:nvPr/>
        </p:nvCxnSpPr>
        <p:spPr>
          <a:xfrm>
            <a:off x="7811428" y="2713484"/>
            <a:ext cx="0" cy="230425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C30BDA0-5AB8-234F-8589-027145797C53}"/>
              </a:ext>
            </a:extLst>
          </p:cNvPr>
          <p:cNvSpPr/>
          <p:nvPr/>
        </p:nvSpPr>
        <p:spPr>
          <a:xfrm>
            <a:off x="7298166" y="2277792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=2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67673B-C137-D343-B397-EA66FDD25A37}"/>
              </a:ext>
            </a:extLst>
          </p:cNvPr>
          <p:cNvSpPr/>
          <p:nvPr/>
        </p:nvSpPr>
        <p:spPr>
          <a:xfrm>
            <a:off x="5516908" y="1881128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Cache[A] = 0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3921AB-0A96-0A41-9F45-ECF9C7B88A55}"/>
              </a:ext>
            </a:extLst>
          </p:cNvPr>
          <p:cNvSpPr/>
          <p:nvPr/>
        </p:nvSpPr>
        <p:spPr>
          <a:xfrm>
            <a:off x="5516908" y="2268895"/>
            <a:ext cx="17812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Cache[B] = 200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E40822-8A5C-1E40-A84C-FFB7481F7374}"/>
              </a:ext>
            </a:extLst>
          </p:cNvPr>
          <p:cNvSpPr/>
          <p:nvPr/>
        </p:nvSpPr>
        <p:spPr>
          <a:xfrm>
            <a:off x="7402195" y="2857500"/>
            <a:ext cx="9861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A0=100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90095F9-8704-D941-A9F0-56E098FA1BA4}"/>
              </a:ext>
            </a:extLst>
          </p:cNvPr>
          <p:cNvSpPr/>
          <p:nvPr/>
        </p:nvSpPr>
        <p:spPr>
          <a:xfrm>
            <a:off x="5679490" y="3001516"/>
            <a:ext cx="155042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Commit_ts</a:t>
            </a:r>
            <a:r>
              <a:rPr lang="en-US" altLang="zh-CN" dirty="0"/>
              <a:t>=3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2C76D29-66A4-9046-9E28-3A10C731AE08}"/>
              </a:ext>
            </a:extLst>
          </p:cNvPr>
          <p:cNvSpPr/>
          <p:nvPr/>
        </p:nvSpPr>
        <p:spPr>
          <a:xfrm>
            <a:off x="6214397" y="3397221"/>
            <a:ext cx="8579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A3 = 0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323712F-7EBC-2D45-8CA6-6CC4E0CCDDF0}"/>
              </a:ext>
            </a:extLst>
          </p:cNvPr>
          <p:cNvSpPr/>
          <p:nvPr/>
        </p:nvSpPr>
        <p:spPr>
          <a:xfrm>
            <a:off x="6214397" y="3755301"/>
            <a:ext cx="8579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B3 = 0</a:t>
            </a:r>
          </a:p>
        </p:txBody>
      </p:sp>
    </p:spTree>
    <p:extLst>
      <p:ext uri="{BB962C8B-B14F-4D97-AF65-F5344CB8AC3E}">
        <p14:creationId xmlns:p14="http://schemas.microsoft.com/office/powerpoint/2010/main" val="10512931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72A66DA9-2D5D-364E-9D1A-E68BBA3373BE}"/>
              </a:ext>
            </a:extLst>
          </p:cNvPr>
          <p:cNvCxnSpPr>
            <a:cxnSpLocks/>
          </p:cNvCxnSpPr>
          <p:nvPr/>
        </p:nvCxnSpPr>
        <p:spPr>
          <a:xfrm>
            <a:off x="7811428" y="2713484"/>
            <a:ext cx="0" cy="230425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C30BDA0-5AB8-234F-8589-027145797C53}"/>
              </a:ext>
            </a:extLst>
          </p:cNvPr>
          <p:cNvSpPr/>
          <p:nvPr/>
        </p:nvSpPr>
        <p:spPr>
          <a:xfrm>
            <a:off x="7298166" y="2277792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=2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67673B-C137-D343-B397-EA66FDD25A37}"/>
              </a:ext>
            </a:extLst>
          </p:cNvPr>
          <p:cNvSpPr/>
          <p:nvPr/>
        </p:nvSpPr>
        <p:spPr>
          <a:xfrm>
            <a:off x="5516908" y="1881128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Cache[A] = 0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3921AB-0A96-0A41-9F45-ECF9C7B88A55}"/>
              </a:ext>
            </a:extLst>
          </p:cNvPr>
          <p:cNvSpPr/>
          <p:nvPr/>
        </p:nvSpPr>
        <p:spPr>
          <a:xfrm>
            <a:off x="5516908" y="2268895"/>
            <a:ext cx="17812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Cache[B] = 200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E40822-8A5C-1E40-A84C-FFB7481F7374}"/>
              </a:ext>
            </a:extLst>
          </p:cNvPr>
          <p:cNvSpPr/>
          <p:nvPr/>
        </p:nvSpPr>
        <p:spPr>
          <a:xfrm>
            <a:off x="7402195" y="2857500"/>
            <a:ext cx="9861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A0=100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90095F9-8704-D941-A9F0-56E098FA1BA4}"/>
              </a:ext>
            </a:extLst>
          </p:cNvPr>
          <p:cNvSpPr/>
          <p:nvPr/>
        </p:nvSpPr>
        <p:spPr>
          <a:xfrm>
            <a:off x="5679490" y="3001516"/>
            <a:ext cx="155042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Commit_ts</a:t>
            </a:r>
            <a:r>
              <a:rPr lang="en-US" altLang="zh-CN" dirty="0"/>
              <a:t>=3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2C76D29-66A4-9046-9E28-3A10C731AE08}"/>
              </a:ext>
            </a:extLst>
          </p:cNvPr>
          <p:cNvSpPr/>
          <p:nvPr/>
        </p:nvSpPr>
        <p:spPr>
          <a:xfrm>
            <a:off x="6214397" y="3397221"/>
            <a:ext cx="8579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A3 = 0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323712F-7EBC-2D45-8CA6-6CC4E0CCDDF0}"/>
              </a:ext>
            </a:extLst>
          </p:cNvPr>
          <p:cNvSpPr/>
          <p:nvPr/>
        </p:nvSpPr>
        <p:spPr>
          <a:xfrm>
            <a:off x="6214397" y="3755301"/>
            <a:ext cx="111440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B3 </a:t>
            </a:r>
            <a:r>
              <a:rPr lang="en-US" altLang="zh-CN"/>
              <a:t>= 200</a:t>
            </a:r>
            <a:endParaRPr lang="en-US" altLang="zh-CN" dirty="0"/>
          </a:p>
        </p:txBody>
      </p:sp>
      <p:sp>
        <p:nvSpPr>
          <p:cNvPr id="26" name="AutoShape 8">
            <a:extLst>
              <a:ext uri="{FF2B5EF4-FFF2-40B4-BE49-F238E27FC236}">
                <a16:creationId xmlns:a16="http://schemas.microsoft.com/office/drawing/2014/main" id="{4F72AC0D-648E-5D40-B60D-0971E1122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396" y="4682413"/>
            <a:ext cx="3276600" cy="721370"/>
          </a:xfrm>
          <a:prstGeom prst="wedgeRectCallout">
            <a:avLst>
              <a:gd name="adj1" fmla="val 67550"/>
              <a:gd name="adj2" fmla="val -94855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/>
              <a:t>Which time of B to read? </a:t>
            </a:r>
          </a:p>
        </p:txBody>
      </p:sp>
    </p:spTree>
    <p:extLst>
      <p:ext uri="{BB962C8B-B14F-4D97-AF65-F5344CB8AC3E}">
        <p14:creationId xmlns:p14="http://schemas.microsoft.com/office/powerpoint/2010/main" val="298290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499AF-D8D7-FA4F-94D8-24D66AF3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Isolation: a concrete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66F1E-D1F9-AB4B-8E2C-D35B1DB1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1079F9-C51D-714B-A7D2-D1C50BBE7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288" y="3829705"/>
            <a:ext cx="3048000" cy="12954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/>
              <a:t>A_bal = READ(A)</a:t>
            </a:r>
          </a:p>
          <a:p>
            <a:r>
              <a:rPr lang="en-US" altLang="zh-CN" sz="2000"/>
              <a:t>B_bal = READ(B)</a:t>
            </a:r>
          </a:p>
          <a:p>
            <a:r>
              <a:rPr lang="en-US" altLang="zh-CN" sz="2000"/>
              <a:t>Print(A_bal+B_bal)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D9E0C9-D5EA-3745-AF7C-60D57959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19458"/>
            <a:ext cx="3048000" cy="2286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zh-CN" sz="2000" dirty="0" err="1"/>
              <a:t>A_bal</a:t>
            </a:r>
            <a:r>
              <a:rPr lang="en-US" altLang="zh-CN" sz="2000" dirty="0"/>
              <a:t> = READ(A)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= READ(B)</a:t>
            </a:r>
          </a:p>
          <a:p>
            <a:r>
              <a:rPr lang="en-US" altLang="zh-CN" sz="2000" dirty="0" err="1"/>
              <a:t>B_bal</a:t>
            </a:r>
            <a:r>
              <a:rPr lang="en-US" altLang="zh-CN" sz="2000" dirty="0"/>
              <a:t> += 100</a:t>
            </a:r>
          </a:p>
          <a:p>
            <a:r>
              <a:rPr lang="en-US" altLang="zh-CN" sz="2000" dirty="0" err="1"/>
              <a:t>A_bal</a:t>
            </a:r>
            <a:r>
              <a:rPr lang="en-US" altLang="zh-CN" sz="2000" dirty="0"/>
              <a:t>  -= 100</a:t>
            </a:r>
          </a:p>
          <a:p>
            <a:r>
              <a:rPr lang="en-US" altLang="zh-CN" sz="2000" dirty="0"/>
              <a:t>WRITE(A, </a:t>
            </a:r>
            <a:r>
              <a:rPr lang="en-US" altLang="zh-CN" sz="2000" dirty="0" err="1"/>
              <a:t>A_bal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WRITE(B, </a:t>
            </a:r>
            <a:r>
              <a:rPr lang="en-US" altLang="zh-CN" sz="2000" dirty="0" err="1"/>
              <a:t>B_bal</a:t>
            </a:r>
            <a:r>
              <a:rPr lang="en-US" altLang="zh-CN" sz="2000" dirty="0"/>
              <a:t>)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7C4BDBB-CC56-2040-9BEF-EEEEA2322447}"/>
              </a:ext>
            </a:extLst>
          </p:cNvPr>
          <p:cNvCxnSpPr>
            <a:cxnSpLocks/>
          </p:cNvCxnSpPr>
          <p:nvPr/>
        </p:nvCxnSpPr>
        <p:spPr>
          <a:xfrm>
            <a:off x="7298164" y="1490406"/>
            <a:ext cx="0" cy="360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1AB85729-4063-4642-AD4D-41E05C89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47848"/>
            <a:ext cx="425083" cy="28947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AC1CF5A-4A69-BE4D-835B-505726BFE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119" y="956767"/>
            <a:ext cx="353075" cy="2894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 sz="2000" dirty="0">
              <a:solidFill>
                <a:srgbClr val="996633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7BE3474-7C99-E44A-AA08-108587C03552}"/>
              </a:ext>
            </a:extLst>
          </p:cNvPr>
          <p:cNvCxnSpPr>
            <a:cxnSpLocks/>
          </p:cNvCxnSpPr>
          <p:nvPr/>
        </p:nvCxnSpPr>
        <p:spPr>
          <a:xfrm>
            <a:off x="6746657" y="1633364"/>
            <a:ext cx="0" cy="2986999"/>
          </a:xfrm>
          <a:prstGeom prst="straightConnector1">
            <a:avLst/>
          </a:prstGeom>
          <a:ln cap="sq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72A66DA9-2D5D-364E-9D1A-E68BBA3373BE}"/>
              </a:ext>
            </a:extLst>
          </p:cNvPr>
          <p:cNvCxnSpPr>
            <a:cxnSpLocks/>
          </p:cNvCxnSpPr>
          <p:nvPr/>
        </p:nvCxnSpPr>
        <p:spPr>
          <a:xfrm>
            <a:off x="7811428" y="2713484"/>
            <a:ext cx="0" cy="2304256"/>
          </a:xfrm>
          <a:prstGeom prst="straightConnector1">
            <a:avLst/>
          </a:prstGeom>
          <a:ln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161CFC9-A489-E445-ADD3-55330A14E106}"/>
              </a:ext>
            </a:extLst>
          </p:cNvPr>
          <p:cNvSpPr/>
          <p:nvPr/>
        </p:nvSpPr>
        <p:spPr>
          <a:xfrm>
            <a:off x="4297288" y="1461812"/>
            <a:ext cx="11144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A0 = 100</a:t>
            </a:r>
          </a:p>
          <a:p>
            <a:r>
              <a:rPr lang="en-US" altLang="zh-CN" dirty="0"/>
              <a:t>B0 = 100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CE58256-092B-444C-AE9E-2348DBBADEB4}"/>
              </a:ext>
            </a:extLst>
          </p:cNvPr>
          <p:cNvSpPr/>
          <p:nvPr/>
        </p:nvSpPr>
        <p:spPr>
          <a:xfrm>
            <a:off x="6125332" y="1255135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=1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C30BDA0-5AB8-234F-8589-027145797C53}"/>
              </a:ext>
            </a:extLst>
          </p:cNvPr>
          <p:cNvSpPr/>
          <p:nvPr/>
        </p:nvSpPr>
        <p:spPr>
          <a:xfrm>
            <a:off x="7298166" y="2277792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Start_ts</a:t>
            </a:r>
            <a:r>
              <a:rPr lang="en-US" altLang="zh-CN" dirty="0"/>
              <a:t>=2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B0BB-8BAD-E04E-86AA-801C1022010D}"/>
              </a:ext>
            </a:extLst>
          </p:cNvPr>
          <p:cNvSpPr/>
          <p:nvPr/>
        </p:nvSpPr>
        <p:spPr>
          <a:xfrm>
            <a:off x="6689005" y="5099703"/>
            <a:ext cx="112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+mn-ea"/>
              </a:rPr>
              <a:t>Timeline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67673B-C137-D343-B397-EA66FDD25A37}"/>
              </a:ext>
            </a:extLst>
          </p:cNvPr>
          <p:cNvSpPr/>
          <p:nvPr/>
        </p:nvSpPr>
        <p:spPr>
          <a:xfrm>
            <a:off x="5516908" y="1881128"/>
            <a:ext cx="152477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Cache[A] = 0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F3921AB-0A96-0A41-9F45-ECF9C7B88A55}"/>
              </a:ext>
            </a:extLst>
          </p:cNvPr>
          <p:cNvSpPr/>
          <p:nvPr/>
        </p:nvSpPr>
        <p:spPr>
          <a:xfrm>
            <a:off x="5516908" y="2268895"/>
            <a:ext cx="17812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Cache[B] = 200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FE40822-8A5C-1E40-A84C-FFB7481F7374}"/>
              </a:ext>
            </a:extLst>
          </p:cNvPr>
          <p:cNvSpPr/>
          <p:nvPr/>
        </p:nvSpPr>
        <p:spPr>
          <a:xfrm>
            <a:off x="7402195" y="2857500"/>
            <a:ext cx="9861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A0=100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90095F9-8704-D941-A9F0-56E098FA1BA4}"/>
              </a:ext>
            </a:extLst>
          </p:cNvPr>
          <p:cNvSpPr/>
          <p:nvPr/>
        </p:nvSpPr>
        <p:spPr>
          <a:xfrm>
            <a:off x="5679490" y="3001516"/>
            <a:ext cx="155042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Commit_ts</a:t>
            </a:r>
            <a:r>
              <a:rPr lang="en-US" altLang="zh-CN" dirty="0"/>
              <a:t>=3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2C76D29-66A4-9046-9E28-3A10C731AE08}"/>
              </a:ext>
            </a:extLst>
          </p:cNvPr>
          <p:cNvSpPr/>
          <p:nvPr/>
        </p:nvSpPr>
        <p:spPr>
          <a:xfrm>
            <a:off x="6214397" y="3397221"/>
            <a:ext cx="8579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A3 = 0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323712F-7EBC-2D45-8CA6-6CC4E0CCDDF0}"/>
              </a:ext>
            </a:extLst>
          </p:cNvPr>
          <p:cNvSpPr/>
          <p:nvPr/>
        </p:nvSpPr>
        <p:spPr>
          <a:xfrm>
            <a:off x="6214397" y="3755301"/>
            <a:ext cx="8579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B3 = 0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AA07084-BA52-6846-921E-F55DB3D62194}"/>
              </a:ext>
            </a:extLst>
          </p:cNvPr>
          <p:cNvSpPr/>
          <p:nvPr/>
        </p:nvSpPr>
        <p:spPr>
          <a:xfrm>
            <a:off x="7426406" y="4144208"/>
            <a:ext cx="9861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B0=100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FDDCF39C-CEB1-B64A-B988-49146EF2C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406" y="2899623"/>
            <a:ext cx="961955" cy="1611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01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F2BF2B-004D-8F43-A669-0C8C9318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Snapshot isolation &lt; 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DC26A-00DA-C640-B409-4FC31F4D2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write-skew problem</a:t>
            </a:r>
          </a:p>
          <a:p>
            <a:r>
              <a:rPr lang="en-US" altLang="zh-CN" dirty="0"/>
              <a:t>Please refer to “A critique of </a:t>
            </a:r>
            <a:r>
              <a:rPr lang="en-US" altLang="zh-CN" dirty="0" err="1"/>
              <a:t>ansi</a:t>
            </a:r>
            <a:r>
              <a:rPr lang="en-US" altLang="zh-CN" dirty="0"/>
              <a:t> </a:t>
            </a:r>
            <a:r>
              <a:rPr lang="en-US" altLang="zh-CN" dirty="0" err="1"/>
              <a:t>sql</a:t>
            </a:r>
            <a:r>
              <a:rPr lang="en-US" altLang="zh-CN" dirty="0"/>
              <a:t> isolation levels [SIGMOD’95” for more </a:t>
            </a:r>
            <a:r>
              <a:rPr lang="en-US" altLang="zh-CN" dirty="0" err="1"/>
              <a:t>detailes</a:t>
            </a:r>
            <a:r>
              <a:rPr lang="en-US" altLang="zh-CN" dirty="0"/>
              <a:t>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8FF1F6-BC73-A440-A399-896B2C75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342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From algorithms to systems  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5923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8DC037-FCBC-AF4A-884E-CC1A28B1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Towards modern transaction systems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F70B9B-D2FB-664D-B9A2-647F55A40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60A07AA-7828-5D49-8012-630020B4A570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/>
              <a:t>2PL, OCC and SI are decades old 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Yet nowadays they are still the golden standard of concurrency control !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How can we continuously improve transaction’s performance? </a:t>
            </a:r>
          </a:p>
          <a:p>
            <a:pPr lvl="1">
              <a:lnSpc>
                <a:spcPct val="150000"/>
              </a:lnSpc>
            </a:pPr>
            <a:r>
              <a:rPr lang="en-US" altLang="zh-CN" dirty="0"/>
              <a:t>Through better system designs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87187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DF8D3A-93F5-8445-B29F-5A506F58F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Transactions are slow in (traditional) databases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C3BE2-C290-2D49-9158-C54782769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2BEE26-34FB-F74D-A34D-D8D653724B40}"/>
              </a:ext>
            </a:extLst>
          </p:cNvPr>
          <p:cNvSpPr txBox="1"/>
          <p:nvPr/>
        </p:nvSpPr>
        <p:spPr>
          <a:xfrm>
            <a:off x="593550" y="1172538"/>
            <a:ext cx="82989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r>
              <a:rPr kumimoji="1" lang="en-US" altLang="zh-CN" sz="2000" dirty="0"/>
              <a:t>Only </a:t>
            </a:r>
            <a:r>
              <a:rPr kumimoji="1" lang="en-US" altLang="zh-CN" sz="2000" b="1" dirty="0">
                <a:solidFill>
                  <a:srgbClr val="FF0066"/>
                </a:solidFill>
              </a:rPr>
              <a:t>4% of wall-clock time </a:t>
            </a:r>
            <a:r>
              <a:rPr kumimoji="1" lang="en-US" altLang="zh-CN" sz="2000" dirty="0"/>
              <a:t>spent on useful data processing, while the rest is occupied with </a:t>
            </a:r>
            <a:r>
              <a:rPr kumimoji="1" lang="en-US" altLang="zh-CN" sz="2000" b="1" dirty="0">
                <a:solidFill>
                  <a:srgbClr val="FF0066"/>
                </a:solidFill>
              </a:rPr>
              <a:t>buffer pools</a:t>
            </a:r>
            <a:r>
              <a:rPr kumimoji="1" lang="en-US" altLang="zh-CN" sz="2000" dirty="0"/>
              <a:t>, </a:t>
            </a:r>
            <a:r>
              <a:rPr kumimoji="1" lang="en-US" altLang="zh-CN" sz="2000" b="1" dirty="0">
                <a:solidFill>
                  <a:srgbClr val="FF0066"/>
                </a:solidFill>
              </a:rPr>
              <a:t>locking</a:t>
            </a:r>
            <a:r>
              <a:rPr kumimoji="1" lang="en-US" altLang="zh-CN" sz="2000" dirty="0"/>
              <a:t>, </a:t>
            </a:r>
            <a:r>
              <a:rPr kumimoji="1" lang="en-US" altLang="zh-CN" sz="2000" b="1" dirty="0">
                <a:solidFill>
                  <a:srgbClr val="FF0066"/>
                </a:solidFill>
              </a:rPr>
              <a:t>latching</a:t>
            </a:r>
            <a:r>
              <a:rPr kumimoji="1" lang="en-US" altLang="zh-CN" sz="2000" dirty="0"/>
              <a:t>, </a:t>
            </a:r>
            <a:r>
              <a:rPr kumimoji="1" lang="en-US" altLang="zh-CN" sz="2000" b="1" dirty="0">
                <a:solidFill>
                  <a:srgbClr val="FF0066"/>
                </a:solidFill>
              </a:rPr>
              <a:t>recovery</a:t>
            </a:r>
            <a:r>
              <a:rPr kumimoji="1" lang="en-US" altLang="zh-CN" sz="2000" dirty="0"/>
              <a:t>.</a:t>
            </a:r>
            <a:r>
              <a:rPr kumimoji="1" lang="en-US" altLang="zh-CN" sz="2000" baseline="30000" dirty="0">
                <a:solidFill>
                  <a:srgbClr val="FF0066"/>
                </a:solidFill>
              </a:rPr>
              <a:t>1</a:t>
            </a:r>
          </a:p>
          <a:p>
            <a:pPr algn="r"/>
            <a:r>
              <a:rPr kumimoji="1" lang="en-US" altLang="zh-CN" sz="2000" dirty="0"/>
              <a:t>-- Michael </a:t>
            </a:r>
            <a:r>
              <a:rPr kumimoji="1" lang="en-US" altLang="zh-CN" sz="2000" i="1" dirty="0" err="1"/>
              <a:t>Stonebraker</a:t>
            </a:r>
            <a:endParaRPr kumimoji="1" lang="en-US" altLang="zh-CN" sz="2000" i="1" dirty="0"/>
          </a:p>
        </p:txBody>
      </p:sp>
      <p:pic>
        <p:nvPicPr>
          <p:cNvPr id="6" name="Picture 24">
            <a:extLst>
              <a:ext uri="{FF2B5EF4-FFF2-40B4-BE49-F238E27FC236}">
                <a16:creationId xmlns:a16="http://schemas.microsoft.com/office/drawing/2014/main" id="{D9A1D204-EC67-3945-8D66-77E4517F3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327070"/>
            <a:ext cx="4777802" cy="3129646"/>
          </a:xfrm>
          <a:prstGeom prst="rect">
            <a:avLst/>
          </a:prstGeom>
          <a:ln>
            <a:noFill/>
          </a:ln>
        </p:spPr>
      </p:pic>
      <p:sp>
        <p:nvSpPr>
          <p:cNvPr id="7" name="AutoShape 8">
            <a:extLst>
              <a:ext uri="{FF2B5EF4-FFF2-40B4-BE49-F238E27FC236}">
                <a16:creationId xmlns:a16="http://schemas.microsoft.com/office/drawing/2014/main" id="{3FD0ED42-0C74-9C40-BE8B-6460CCAE6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826294"/>
            <a:ext cx="4320480" cy="721370"/>
          </a:xfrm>
          <a:prstGeom prst="wedgeRectCallout">
            <a:avLst>
              <a:gd name="adj1" fmla="val -82854"/>
              <a:gd name="adj2" fmla="val 141316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zh-CN" sz="2000" dirty="0"/>
              <a:t>50% of time spent on ensuring ACI</a:t>
            </a:r>
          </a:p>
        </p:txBody>
      </p:sp>
    </p:spTree>
    <p:extLst>
      <p:ext uri="{BB962C8B-B14F-4D97-AF65-F5344CB8AC3E}">
        <p14:creationId xmlns:p14="http://schemas.microsoft.com/office/powerpoint/2010/main" val="30474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A32E24-5CE6-2749-9047-C8BEEA2EF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ACI = algorithms + implementations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F1751D-3D3E-0D4E-AA74-C60FB619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Algorithms (protocols):</a:t>
            </a:r>
          </a:p>
          <a:p>
            <a:pPr lvl="1"/>
            <a:r>
              <a:rPr kumimoji="1" lang="en-US" altLang="zh-CN" dirty="0"/>
              <a:t>2PL, OCC, </a:t>
            </a:r>
            <a:r>
              <a:rPr kumimoji="1" lang="en-US" altLang="zh-CN" dirty="0" err="1"/>
              <a:t>etc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Implementations</a:t>
            </a:r>
          </a:p>
          <a:p>
            <a:pPr lvl="1"/>
            <a:r>
              <a:rPr kumimoji="1" lang="en-US" altLang="zh-CN" dirty="0"/>
              <a:t>Locking methods (read-write locks), deadlock detection mechanism, </a:t>
            </a:r>
            <a:r>
              <a:rPr kumimoji="1" lang="en-US" altLang="zh-CN" dirty="0" err="1"/>
              <a:t>etc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How to place data (e.g., in-memory, disk, NVM)</a:t>
            </a:r>
          </a:p>
          <a:p>
            <a:pPr lvl="1"/>
            <a:r>
              <a:rPr kumimoji="1" lang="en-US" altLang="zh-CN" dirty="0"/>
              <a:t>Different system design choices matters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EEDBF5-6C59-1D42-923F-98C962C5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261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CD090A-DB8A-1046-BABB-79D08898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</a:t>
            </a:r>
            <a:r>
              <a:rPr kumimoji="1" lang="en-US" altLang="zh-CN" dirty="0" err="1"/>
              <a:t>Hstore</a:t>
            </a:r>
            <a:r>
              <a:rPr kumimoji="1" lang="en-US" altLang="zh-CN" dirty="0"/>
              <a:t>[VLDB’08]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8CE749-DBFA-8B44-8690-F14CB7E95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Put all database in memory</a:t>
            </a:r>
          </a:p>
          <a:p>
            <a:pPr lvl="1"/>
            <a:r>
              <a:rPr kumimoji="1" lang="en-US" altLang="zh-CN" dirty="0"/>
              <a:t>Eliminate buffer pool overhead</a:t>
            </a:r>
          </a:p>
          <a:p>
            <a:r>
              <a:rPr kumimoji="1" lang="en-US" altLang="zh-CN" dirty="0"/>
              <a:t>But other parts need redesign</a:t>
            </a:r>
          </a:p>
          <a:p>
            <a:pPr lvl="1"/>
            <a:r>
              <a:rPr kumimoji="1" lang="en-US" altLang="zh-CN" dirty="0"/>
              <a:t>How to do fault tolerance?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DC1348-C722-5642-AE7B-0817AF2EA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5" name="Picture 24">
            <a:extLst>
              <a:ext uri="{FF2B5EF4-FFF2-40B4-BE49-F238E27FC236}">
                <a16:creationId xmlns:a16="http://schemas.microsoft.com/office/drawing/2014/main" id="{BB13CE3F-4044-C84C-8A5D-63545116C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3" y="2585354"/>
            <a:ext cx="4514117" cy="3129646"/>
          </a:xfrm>
          <a:prstGeom prst="rect">
            <a:avLst/>
          </a:prstGeom>
          <a:ln>
            <a:noFill/>
          </a:ln>
        </p:spPr>
      </p:pic>
      <p:sp>
        <p:nvSpPr>
          <p:cNvPr id="6" name="AutoShape 8">
            <a:extLst>
              <a:ext uri="{FF2B5EF4-FFF2-40B4-BE49-F238E27FC236}">
                <a16:creationId xmlns:a16="http://schemas.microsoft.com/office/drawing/2014/main" id="{2D52E0FC-E432-114C-A5DF-192923395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302842"/>
            <a:ext cx="4777802" cy="721370"/>
          </a:xfrm>
          <a:prstGeom prst="wedgeRectCallout">
            <a:avLst>
              <a:gd name="adj1" fmla="val 53266"/>
              <a:gd name="adj2" fmla="val -126879"/>
            </a:avLst>
          </a:prstGeom>
          <a:solidFill>
            <a:srgbClr val="FFFE8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Tx/>
              <a:buChar char="•"/>
            </a:pPr>
            <a:r>
              <a:rPr lang="en-US" altLang="zh-CN" sz="2000" dirty="0"/>
              <a:t>Totally eliminates buffer pool overhead</a:t>
            </a:r>
          </a:p>
        </p:txBody>
      </p:sp>
    </p:spTree>
    <p:extLst>
      <p:ext uri="{BB962C8B-B14F-4D97-AF65-F5344CB8AC3E}">
        <p14:creationId xmlns:p14="http://schemas.microsoft.com/office/powerpoint/2010/main" val="71464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166D5-6E4F-2347-A977-3C203533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9011344" cy="900442"/>
          </a:xfrm>
        </p:spPr>
        <p:txBody>
          <a:bodyPr/>
          <a:lstStyle/>
          <a:p>
            <a:r>
              <a:rPr kumimoji="1" lang="en-US" altLang="zh-CN" dirty="0"/>
              <a:t>A better algorithm does yield better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D5B4C0-F01B-584C-9CD4-458D482F1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Multi-version incurs better performance</a:t>
            </a:r>
          </a:p>
          <a:p>
            <a:pPr lvl="1"/>
            <a:r>
              <a:rPr kumimoji="1" lang="en-US" altLang="zh-CN" dirty="0"/>
              <a:t>E.g., No abort read-only TX, </a:t>
            </a:r>
            <a:r>
              <a:rPr kumimoji="1" lang="en-US" altLang="zh-CN" dirty="0" err="1"/>
              <a:t>etc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But incurs additional scalability bottleneck</a:t>
            </a:r>
          </a:p>
          <a:p>
            <a:pPr lvl="1"/>
            <a:r>
              <a:rPr kumimoji="1" lang="en-US" altLang="zh-CN" dirty="0"/>
              <a:t>A global counter is used to assign timestamps </a:t>
            </a:r>
          </a:p>
          <a:p>
            <a:pPr lvl="1"/>
            <a:r>
              <a:rPr kumimoji="1" lang="en-US" altLang="zh-CN" dirty="0"/>
              <a:t>Global timestamp allocation is slow, even on a single modern multi-core machine 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CABE7-9300-BC44-970C-09E1F138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6859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92C01-C184-2841-BDE0-6538A050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Scalability bottleneck in multi-core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14FC9A-F5D6-1549-A917-A2E550C7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B0D9204-053A-CD47-BA8C-D43558CB3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089206"/>
            <a:ext cx="3528392" cy="2182219"/>
          </a:xfrm>
          <a:prstGeom prst="rect">
            <a:avLst/>
          </a:prstGeom>
        </p:spPr>
      </p:pic>
      <p:sp>
        <p:nvSpPr>
          <p:cNvPr id="6" name="TextBox 24">
            <a:extLst>
              <a:ext uri="{FF2B5EF4-FFF2-40B4-BE49-F238E27FC236}">
                <a16:creationId xmlns:a16="http://schemas.microsoft.com/office/drawing/2014/main" id="{00F7D2D2-80FC-FF4E-B64E-C58BE345E122}"/>
              </a:ext>
            </a:extLst>
          </p:cNvPr>
          <p:cNvSpPr txBox="1"/>
          <p:nvPr/>
        </p:nvSpPr>
        <p:spPr>
          <a:xfrm>
            <a:off x="611560" y="1273324"/>
            <a:ext cx="5581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ourier"/>
                <a:cs typeface="Courier"/>
              </a:rPr>
              <a:t>txn_commit</a:t>
            </a:r>
            <a:r>
              <a:rPr lang="en-US" sz="1400" dirty="0">
                <a:latin typeface="Courier"/>
                <a:cs typeface="Courier"/>
              </a:rPr>
              <a:t>() </a:t>
            </a:r>
          </a:p>
          <a:p>
            <a:r>
              <a:rPr lang="en-US" sz="1400" dirty="0">
                <a:latin typeface="Courier"/>
                <a:cs typeface="Courier"/>
              </a:rPr>
              <a:t>{</a:t>
            </a:r>
          </a:p>
          <a:p>
            <a:r>
              <a:rPr lang="en-US" sz="1400" dirty="0">
                <a:latin typeface="Courier"/>
                <a:cs typeface="Courier"/>
              </a:rPr>
              <a:t>    // prepare commit</a:t>
            </a:r>
          </a:p>
          <a:p>
            <a:r>
              <a:rPr lang="en-US" sz="1400" dirty="0">
                <a:latin typeface="Courier"/>
                <a:cs typeface="Courier"/>
              </a:rPr>
              <a:t>    // […]</a:t>
            </a:r>
          </a:p>
          <a:p>
            <a:r>
              <a:rPr lang="en-US" sz="1400" dirty="0">
                <a:latin typeface="Courier"/>
                <a:cs typeface="Courier"/>
              </a:rPr>
              <a:t>    </a:t>
            </a:r>
            <a:r>
              <a:rPr lang="en-US" sz="1400" b="1" dirty="0" err="1">
                <a:solidFill>
                  <a:srgbClr val="FF0000"/>
                </a:solidFill>
                <a:latin typeface="Courier"/>
                <a:cs typeface="Courier"/>
              </a:rPr>
              <a:t>commit_tid</a:t>
            </a:r>
            <a:r>
              <a:rPr lang="en-US" sz="1400" b="1" dirty="0">
                <a:solidFill>
                  <a:srgbClr val="FF0000"/>
                </a:solidFill>
                <a:latin typeface="Courier"/>
                <a:cs typeface="Courier"/>
              </a:rPr>
              <a:t> = </a:t>
            </a:r>
            <a:r>
              <a:rPr lang="en-US" sz="1400" b="1" dirty="0" err="1">
                <a:solidFill>
                  <a:srgbClr val="FF0000"/>
                </a:solidFill>
                <a:latin typeface="Courier"/>
                <a:cs typeface="Courier"/>
              </a:rPr>
              <a:t>atomic_fetch_and_add</a:t>
            </a:r>
            <a:r>
              <a:rPr lang="en-US" sz="1400" b="1" dirty="0">
                <a:solidFill>
                  <a:srgbClr val="FF0000"/>
                </a:solidFill>
                <a:latin typeface="Courier"/>
                <a:cs typeface="Courier"/>
              </a:rPr>
              <a:t>(&amp;</a:t>
            </a:r>
            <a:r>
              <a:rPr lang="en-US" sz="1400" b="1" dirty="0" err="1">
                <a:solidFill>
                  <a:srgbClr val="FF0000"/>
                </a:solidFill>
                <a:latin typeface="Courier"/>
                <a:cs typeface="Courier"/>
              </a:rPr>
              <a:t>global_tid</a:t>
            </a:r>
            <a:r>
              <a:rPr lang="en-US" sz="1400" b="1" dirty="0">
                <a:solidFill>
                  <a:srgbClr val="FF000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00" dirty="0">
                <a:latin typeface="Courier"/>
                <a:cs typeface="Courier"/>
              </a:rPr>
              <a:t>    // quickly serialize transactions a la </a:t>
            </a:r>
            <a:r>
              <a:rPr lang="en-US" sz="1400" dirty="0" err="1">
                <a:latin typeface="Courier"/>
                <a:cs typeface="Courier"/>
              </a:rPr>
              <a:t>Hekaton</a:t>
            </a:r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}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37B48D8-F56B-D344-AF5D-E40D10769D03}"/>
              </a:ext>
            </a:extLst>
          </p:cNvPr>
          <p:cNvSpPr txBox="1"/>
          <p:nvPr/>
        </p:nvSpPr>
        <p:spPr>
          <a:xfrm>
            <a:off x="-1" y="5439181"/>
            <a:ext cx="4211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kumimoji="1" lang="en-US" altLang="zh-CN" sz="1000" i="1" dirty="0" err="1">
                <a:solidFill>
                  <a:schemeClr val="bg1">
                    <a:lumMod val="50000"/>
                  </a:schemeClr>
                </a:solidFill>
              </a:rPr>
              <a:t>Hekaton</a:t>
            </a:r>
            <a:r>
              <a:rPr kumimoji="1" lang="en-US" altLang="zh-CN" sz="1000" i="1" dirty="0">
                <a:solidFill>
                  <a:schemeClr val="bg1">
                    <a:lumMod val="50000"/>
                  </a:schemeClr>
                </a:solidFill>
              </a:rPr>
              <a:t>] concurrency control engine in Microsoft SQL server</a:t>
            </a:r>
            <a:endParaRPr kumimoji="1" lang="zh-CN" altLang="en-US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9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71125B-4A49-294A-9D74-BFB2F77EF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A (Atomicity)</a:t>
            </a:r>
          </a:p>
          <a:p>
            <a:pPr lvl="1"/>
            <a:r>
              <a:rPr kumimoji="1" lang="en" altLang="zh-CN" dirty="0"/>
              <a:t>All-or-nothing </a:t>
            </a:r>
            <a:r>
              <a:rPr kumimoji="1" lang="en" altLang="zh-CN" dirty="0" err="1"/>
              <a:t>w.r.t.</a:t>
            </a:r>
            <a:r>
              <a:rPr kumimoji="1" lang="en" altLang="zh-CN" dirty="0"/>
              <a:t> failures</a:t>
            </a:r>
          </a:p>
          <a:p>
            <a:r>
              <a:rPr kumimoji="1" lang="en" altLang="zh-CN" dirty="0"/>
              <a:t>C (Consistency)</a:t>
            </a:r>
          </a:p>
          <a:p>
            <a:pPr lvl="1"/>
            <a:r>
              <a:rPr kumimoji="1" lang="en" altLang="zh-CN" dirty="0"/>
              <a:t>Transactions maintain any internal storage state invariants</a:t>
            </a:r>
          </a:p>
          <a:p>
            <a:r>
              <a:rPr kumimoji="1" lang="en" altLang="zh-CN" dirty="0"/>
              <a:t>I (Isolation)</a:t>
            </a:r>
          </a:p>
          <a:p>
            <a:pPr lvl="1"/>
            <a:r>
              <a:rPr kumimoji="1" lang="en" altLang="zh-CN" dirty="0"/>
              <a:t>Concurrently executing transactions do not interfere</a:t>
            </a:r>
          </a:p>
          <a:p>
            <a:r>
              <a:rPr kumimoji="1" lang="en" altLang="zh-CN" dirty="0"/>
              <a:t>D (Durability)</a:t>
            </a:r>
          </a:p>
          <a:p>
            <a:pPr lvl="1"/>
            <a:r>
              <a:rPr kumimoji="1" lang="en" altLang="zh-CN" dirty="0"/>
              <a:t>Effect of transactions survive failures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B74EA-0EAE-934C-B4FF-755D0712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792F6B-4DEA-5542-B802-2E4F371F9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009628"/>
            <a:ext cx="7406005" cy="90044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3190AD4E-BE36-F143-8BA2-5EE2C33CF5C7}"/>
              </a:ext>
            </a:extLst>
          </p:cNvPr>
          <p:cNvSpPr txBox="1">
            <a:spLocks/>
          </p:cNvSpPr>
          <p:nvPr/>
        </p:nvSpPr>
        <p:spPr>
          <a:xfrm>
            <a:off x="611560" y="241236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ea"/>
                <a:ea typeface="+mj-ea"/>
                <a:cs typeface="Heiti SC Medium" pitchFamily="2" charset="-128"/>
              </a:defRPr>
            </a:lvl1pPr>
          </a:lstStyle>
          <a:p>
            <a:r>
              <a:rPr kumimoji="1" lang="en-US" altLang="zh-CN" dirty="0"/>
              <a:t>Recap: ACI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324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95708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166D5-6E4F-2347-A977-3C203533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9011344" cy="900442"/>
          </a:xfrm>
        </p:spPr>
        <p:txBody>
          <a:bodyPr/>
          <a:lstStyle/>
          <a:p>
            <a:r>
              <a:rPr kumimoji="1" lang="en-US" altLang="zh-CN" dirty="0"/>
              <a:t>Durability vs. Availability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CABE7-9300-BC44-970C-09E1F138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2209C8A2-8029-9749-BC1C-5E7622C15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Durability</a:t>
            </a:r>
          </a:p>
          <a:p>
            <a:pPr lvl="1"/>
            <a:r>
              <a:rPr lang="en-US" altLang="zh-CN" dirty="0"/>
              <a:t>Storage states survives even if there is failures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dirty="0" err="1"/>
              <a:t>TX’modifications</a:t>
            </a:r>
            <a:r>
              <a:rPr lang="en-US" altLang="zh-CN" dirty="0"/>
              <a:t> flushed to non-volatile storage 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Availability (for distributed systems)</a:t>
            </a:r>
          </a:p>
          <a:p>
            <a:pPr lvl="1"/>
            <a:r>
              <a:rPr lang="en-US" altLang="zh-CN" dirty="0"/>
              <a:t>System survives even if there is failure) </a:t>
            </a:r>
          </a:p>
        </p:txBody>
      </p:sp>
    </p:spTree>
    <p:extLst>
      <p:ext uri="{BB962C8B-B14F-4D97-AF65-F5344CB8AC3E}">
        <p14:creationId xmlns:p14="http://schemas.microsoft.com/office/powerpoint/2010/main" val="598294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873F1-B32E-DB42-BF42-998AA8EC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Logging for durability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03B070-B33A-0649-B2C9-3A366FA0E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Logging rules </a:t>
            </a:r>
          </a:p>
          <a:p>
            <a:pPr lvl="1"/>
            <a:r>
              <a:rPr lang="en" altLang="zh-CN" dirty="0"/>
              <a:t>Write log record to disk before modifying persistent state </a:t>
            </a:r>
          </a:p>
          <a:p>
            <a:r>
              <a:rPr kumimoji="1" lang="en-US" altLang="zh-CN" dirty="0"/>
              <a:t>Recovery</a:t>
            </a:r>
          </a:p>
          <a:p>
            <a:pPr lvl="1"/>
            <a:r>
              <a:rPr kumimoji="1" lang="en-US" altLang="zh-CN" dirty="0"/>
              <a:t> After system reboots, drain the logs and recover system states to a consistent state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26C9D-98F6-7E44-9984-A872F2E0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0858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3D1CD-886E-0F44-B05D-DE49E881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Challenges of logging for in-memory databases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A11A53-1027-B14C-8D3D-582C260A8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recovery logs to a consistent state ?</a:t>
            </a:r>
          </a:p>
          <a:p>
            <a:pPr lvl="1"/>
            <a:r>
              <a:rPr kumimoji="1" lang="en-US" altLang="zh-CN" dirty="0"/>
              <a:t>If T2 reads T1’s modifications, T2’ log must be recovered after T1’s log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How to hide disk latency ?</a:t>
            </a:r>
          </a:p>
          <a:p>
            <a:pPr lvl="1"/>
            <a:r>
              <a:rPr kumimoji="1" lang="en-US" altLang="zh-CN" dirty="0"/>
              <a:t>Typically several orders of magnitude longer than TX’s lifetime!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Please refer to Silo[SOSP’13]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E15F42-BFF7-9545-8747-62B554A74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0120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24782-16D7-4E41-955C-595A76FA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+ Replication for Availability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80917E-DB7B-4C43-B91D-222118E16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maintain system’s function when there is machine failures ? </a:t>
            </a:r>
          </a:p>
          <a:p>
            <a:pPr lvl="1"/>
            <a:r>
              <a:rPr kumimoji="1" lang="en-US" altLang="zh-CN" dirty="0"/>
              <a:t>Replication: data are replicated to multiple machines; If one machine fails, redirect the workloads to its replica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Challenge: How to maintain ACID when there is replications ?</a:t>
            </a:r>
          </a:p>
          <a:p>
            <a:pPr lvl="1"/>
            <a:r>
              <a:rPr kumimoji="1" lang="en-US" altLang="zh-CN" dirty="0"/>
              <a:t>Use logging to sync replica’s states by a consensus protocol, e.g.,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568F7B-BA5D-784F-A0BB-FDA607339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2246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38432-1B31-344A-9C57-EB1176DD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Spanner[OSDI’10]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E65DA8-EA4C-7241-8AA1-0DA5A43AF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distributed (geo-replicated) databases </a:t>
            </a:r>
          </a:p>
          <a:p>
            <a:r>
              <a:rPr kumimoji="1" lang="en-US" altLang="zh-CN" dirty="0"/>
              <a:t>Use two-phase locking for concurrency control </a:t>
            </a:r>
          </a:p>
          <a:p>
            <a:r>
              <a:rPr kumimoji="1" lang="en-US" altLang="zh-CN" dirty="0"/>
              <a:t>Uses </a:t>
            </a:r>
            <a:r>
              <a:rPr kumimoji="1" lang="en-US" altLang="zh-CN" dirty="0" err="1">
                <a:solidFill>
                  <a:srgbClr val="FF0000"/>
                </a:solidFill>
              </a:rPr>
              <a:t>paxos</a:t>
            </a:r>
            <a:r>
              <a:rPr kumimoji="1" lang="en-US" altLang="zh-CN" dirty="0"/>
              <a:t> to sync replication’s state</a:t>
            </a:r>
          </a:p>
          <a:p>
            <a:pPr lvl="1"/>
            <a:r>
              <a:rPr kumimoji="1" lang="en-US" altLang="zh-CN" dirty="0"/>
              <a:t>So that each replica group function as a single machine with no failure  </a:t>
            </a:r>
          </a:p>
          <a:p>
            <a:pPr marL="457200" lvl="1" indent="0">
              <a:buNone/>
            </a:pP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E2B013-B10A-FE45-84D4-B21B875C6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6737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C687FE-A013-5D45-87DC-758FEE36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</a:t>
            </a:r>
            <a:r>
              <a:rPr kumimoji="1" lang="en-US" altLang="zh-CN" dirty="0" err="1"/>
              <a:t>FaRM</a:t>
            </a:r>
            <a:r>
              <a:rPr kumimoji="1" lang="en-US" altLang="zh-CN" dirty="0"/>
              <a:t>[SOSP’15]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350BE8-6793-3F49-BBF8-779E383C1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Drawback of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:</a:t>
            </a:r>
          </a:p>
          <a:p>
            <a:pPr lvl="1"/>
            <a:r>
              <a:rPr kumimoji="1" lang="en-US" altLang="zh-CN" dirty="0"/>
              <a:t>At least two network-roundtrips for a single request (e.g., lock, read/write)</a:t>
            </a:r>
          </a:p>
          <a:p>
            <a:r>
              <a:rPr kumimoji="1" lang="en-US" altLang="zh-CN" dirty="0" err="1"/>
              <a:t>FaRM</a:t>
            </a:r>
            <a:r>
              <a:rPr kumimoji="1" lang="en-US" altLang="zh-CN" dirty="0"/>
              <a:t>  uses primary backup replication with vertical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OCC for concurrency control </a:t>
            </a:r>
          </a:p>
          <a:p>
            <a:pPr lvl="1"/>
            <a:r>
              <a:rPr kumimoji="1" lang="en-US" altLang="zh-CN" dirty="0"/>
              <a:t>Only the commit phase need to ship log to replicas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4EF663-8CBE-EA45-8E01-DF4531E28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5578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2264C2-711E-9742-8341-65751D14B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8782E-9A3A-B04C-A205-4C659FA70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975829"/>
          </a:xfrm>
        </p:spPr>
        <p:txBody>
          <a:bodyPr/>
          <a:lstStyle/>
          <a:p>
            <a:r>
              <a:rPr kumimoji="1" lang="en-US" altLang="zh-CN" dirty="0"/>
              <a:t>Protocols to ensure transaction’s ACI property</a:t>
            </a:r>
          </a:p>
          <a:p>
            <a:r>
              <a:rPr kumimoji="1" lang="en-US" altLang="zh-CN" dirty="0"/>
              <a:t>How system implementation affect transaction’s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55810-4CA7-7947-9681-F47CF5F12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ADAF30-C7F2-284F-985A-122552B8C01D}"/>
              </a:ext>
            </a:extLst>
          </p:cNvPr>
          <p:cNvSpPr txBox="1"/>
          <p:nvPr/>
        </p:nvSpPr>
        <p:spPr>
          <a:xfrm>
            <a:off x="6553200" y="4452084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+mj-lt"/>
                <a:ea typeface="微软雅黑"/>
                <a:cs typeface="+mn-ea"/>
                <a:sym typeface="+mn-lt"/>
              </a:rPr>
              <a:t>Thanks!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微软雅黑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978D907-7163-8C4B-92D7-3EDC4B6FF6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99277" y="5138121"/>
            <a:ext cx="1263004" cy="4562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940A55F-3B8A-7242-B646-0A8C2BD17C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554104" y="5141611"/>
            <a:ext cx="452727" cy="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10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52280</TotalTime>
  <Words>5512</Words>
  <Application>Microsoft Macintosh PowerPoint</Application>
  <PresentationFormat>全屏显示(16:10)</PresentationFormat>
  <Paragraphs>968</Paragraphs>
  <Slides>76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3" baseType="lpstr">
      <vt:lpstr>DengXian</vt:lpstr>
      <vt:lpstr>微软雅黑</vt:lpstr>
      <vt:lpstr>Arial</vt:lpstr>
      <vt:lpstr>Calibri</vt:lpstr>
      <vt:lpstr>Century Gothic</vt:lpstr>
      <vt:lpstr>Courier</vt:lpstr>
      <vt:lpstr>Office 主题​​</vt:lpstr>
      <vt:lpstr>Transaction</vt:lpstr>
      <vt:lpstr>Transaction: key pillar for online trading system</vt:lpstr>
      <vt:lpstr>Introduction</vt:lpstr>
      <vt:lpstr>Transaction(TX)  is a user specified“program” </vt:lpstr>
      <vt:lpstr>Transaction executions are concurrent</vt:lpstr>
      <vt:lpstr>Why concurrency ? To achieve high performance </vt:lpstr>
      <vt:lpstr>Wildly execute transactions causes inconsistency</vt:lpstr>
      <vt:lpstr>Wildly execute transactions causes inconsistency</vt:lpstr>
      <vt:lpstr>Wildly execute transactions causes inconsistency</vt:lpstr>
      <vt:lpstr>Wildly execute transactions causes inconsistency</vt:lpstr>
      <vt:lpstr>Solutions? </vt:lpstr>
      <vt:lpstr>Solutions? </vt:lpstr>
      <vt:lpstr>System guarantees transaction is ACID</vt:lpstr>
      <vt:lpstr>What is ACID in details ? </vt:lpstr>
      <vt:lpstr>What is ACID in details ? </vt:lpstr>
      <vt:lpstr>What is ACID in details ? </vt:lpstr>
      <vt:lpstr>What is ACID in details ? </vt:lpstr>
      <vt:lpstr>PowerPoint 演示文稿</vt:lpstr>
      <vt:lpstr>Ideal isolation semantic: serializability</vt:lpstr>
      <vt:lpstr>Why serializability? </vt:lpstr>
      <vt:lpstr>Examples</vt:lpstr>
      <vt:lpstr>Realize serializability</vt:lpstr>
      <vt:lpstr>Strawman 2</vt:lpstr>
      <vt:lpstr>Strawman 2</vt:lpstr>
      <vt:lpstr>Strawman 2</vt:lpstr>
      <vt:lpstr>More Strawman</vt:lpstr>
      <vt:lpstr>Strawman 2</vt:lpstr>
      <vt:lpstr>Strawman 3 is also called 2PL</vt:lpstr>
      <vt:lpstr>2PL: deadlocks? </vt:lpstr>
      <vt:lpstr>2PL: deadlocks? </vt:lpstr>
      <vt:lpstr>2PL: deadlocks? </vt:lpstr>
      <vt:lpstr>2PL: deadlocks? </vt:lpstr>
      <vt:lpstr>2PL: deadlocks? </vt:lpstr>
      <vt:lpstr>2PL: deadlocks? </vt:lpstr>
      <vt:lpstr>Disadvantages of locking-based approach</vt:lpstr>
      <vt:lpstr>Optimistic concurrency control </vt:lpstr>
      <vt:lpstr>Optimistic concurrency control </vt:lpstr>
      <vt:lpstr>OCC: an example</vt:lpstr>
      <vt:lpstr>OCC: an example</vt:lpstr>
      <vt:lpstr>OCC: an example</vt:lpstr>
      <vt:lpstr>OCC: an example</vt:lpstr>
      <vt:lpstr>OCC: an example</vt:lpstr>
      <vt:lpstr>OCC: an example</vt:lpstr>
      <vt:lpstr>OCC: how to handle aborts? </vt:lpstr>
      <vt:lpstr>Recap </vt:lpstr>
      <vt:lpstr>However, Serializability is Costly under Contention</vt:lpstr>
      <vt:lpstr>Recap: why 2PL &amp; OCC fails under contention ? </vt:lpstr>
      <vt:lpstr>Observations </vt:lpstr>
      <vt:lpstr>Multi-version protocols </vt:lpstr>
      <vt:lpstr>Snapshot Isolation (not serializable)</vt:lpstr>
      <vt:lpstr>Implementing Snapshot Isolation </vt:lpstr>
      <vt:lpstr>Snapshot Isolation: a concrete example</vt:lpstr>
      <vt:lpstr>Snapshot Isolation: a concrete example</vt:lpstr>
      <vt:lpstr>Snapshot Isolation: a concrete example</vt:lpstr>
      <vt:lpstr>Snapshot Isolation: a concrete example</vt:lpstr>
      <vt:lpstr>Snapshot Isolation: a concrete example</vt:lpstr>
      <vt:lpstr>Snapshot Isolation: a concrete example</vt:lpstr>
      <vt:lpstr>Snapshot Isolation: a concrete example</vt:lpstr>
      <vt:lpstr>Snapshot Isolation: a concrete example</vt:lpstr>
      <vt:lpstr>Snapshot isolation &lt; serializability</vt:lpstr>
      <vt:lpstr>From algorithms to systems  </vt:lpstr>
      <vt:lpstr>Towards modern transaction systems</vt:lpstr>
      <vt:lpstr>Transactions are slow in (traditional) databases</vt:lpstr>
      <vt:lpstr>ACI = algorithms + implementations </vt:lpstr>
      <vt:lpstr>Case study: Hstore[VLDB’08]</vt:lpstr>
      <vt:lpstr>A better algorithm does yield better performance</vt:lpstr>
      <vt:lpstr>Scalability bottleneck in multi-core server</vt:lpstr>
      <vt:lpstr>PowerPoint 演示文稿</vt:lpstr>
      <vt:lpstr>Fault tolerance</vt:lpstr>
      <vt:lpstr>Durability vs. Availability  </vt:lpstr>
      <vt:lpstr>Logging for durability</vt:lpstr>
      <vt:lpstr>Challenges of logging for in-memory databases</vt:lpstr>
      <vt:lpstr>Logging + Replication for Availability </vt:lpstr>
      <vt:lpstr>Case study: Spanner[OSDI’10]</vt:lpstr>
      <vt:lpstr>Case study: FaRM[SOSP’15]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Microsoft Office User</cp:lastModifiedBy>
  <cp:revision>1658</cp:revision>
  <cp:lastPrinted>2016-06-13T07:55:34Z</cp:lastPrinted>
  <dcterms:created xsi:type="dcterms:W3CDTF">2017-11-24T09:35:45Z</dcterms:created>
  <dcterms:modified xsi:type="dcterms:W3CDTF">2020-11-10T10:48:59Z</dcterms:modified>
</cp:coreProperties>
</file>