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1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6"/>
  </p:notesMasterIdLst>
  <p:handoutMasterIdLst>
    <p:handoutMasterId r:id="rId87"/>
  </p:handoutMasterIdLst>
  <p:sldIdLst>
    <p:sldId id="1306" r:id="rId2"/>
    <p:sldId id="1731" r:id="rId3"/>
    <p:sldId id="1359" r:id="rId4"/>
    <p:sldId id="1737" r:id="rId5"/>
    <p:sldId id="1726" r:id="rId6"/>
    <p:sldId id="1725" r:id="rId7"/>
    <p:sldId id="1716" r:id="rId8"/>
    <p:sldId id="1718" r:id="rId9"/>
    <p:sldId id="1717" r:id="rId10"/>
    <p:sldId id="1719" r:id="rId11"/>
    <p:sldId id="1720" r:id="rId12"/>
    <p:sldId id="1721" r:id="rId13"/>
    <p:sldId id="1722" r:id="rId14"/>
    <p:sldId id="1723" r:id="rId15"/>
    <p:sldId id="1724" r:id="rId16"/>
    <p:sldId id="1728" r:id="rId17"/>
    <p:sldId id="261" r:id="rId18"/>
    <p:sldId id="262" r:id="rId19"/>
    <p:sldId id="1738" r:id="rId20"/>
    <p:sldId id="263" r:id="rId21"/>
    <p:sldId id="1739" r:id="rId22"/>
    <p:sldId id="264" r:id="rId23"/>
    <p:sldId id="265" r:id="rId24"/>
    <p:sldId id="266" r:id="rId25"/>
    <p:sldId id="267" r:id="rId26"/>
    <p:sldId id="268" r:id="rId27"/>
    <p:sldId id="269" r:id="rId28"/>
    <p:sldId id="1740" r:id="rId29"/>
    <p:sldId id="1741" r:id="rId30"/>
    <p:sldId id="270" r:id="rId31"/>
    <p:sldId id="271" r:id="rId32"/>
    <p:sldId id="272" r:id="rId33"/>
    <p:sldId id="1727" r:id="rId34"/>
    <p:sldId id="1742" r:id="rId35"/>
    <p:sldId id="274" r:id="rId36"/>
    <p:sldId id="275" r:id="rId37"/>
    <p:sldId id="276" r:id="rId38"/>
    <p:sldId id="277" r:id="rId39"/>
    <p:sldId id="278" r:id="rId40"/>
    <p:sldId id="279" r:id="rId41"/>
    <p:sldId id="482" r:id="rId42"/>
    <p:sldId id="1692" r:id="rId43"/>
    <p:sldId id="1714" r:id="rId44"/>
    <p:sldId id="1456" r:id="rId45"/>
    <p:sldId id="1729" r:id="rId46"/>
    <p:sldId id="1368" r:id="rId47"/>
    <p:sldId id="1370" r:id="rId48"/>
    <p:sldId id="1307" r:id="rId49"/>
    <p:sldId id="1694" r:id="rId50"/>
    <p:sldId id="1640" r:id="rId51"/>
    <p:sldId id="1392" r:id="rId52"/>
    <p:sldId id="1327" r:id="rId53"/>
    <p:sldId id="1356" r:id="rId54"/>
    <p:sldId id="1730" r:id="rId55"/>
    <p:sldId id="1314" r:id="rId56"/>
    <p:sldId id="1315" r:id="rId57"/>
    <p:sldId id="1352" r:id="rId58"/>
    <p:sldId id="1349" r:id="rId59"/>
    <p:sldId id="1316" r:id="rId60"/>
    <p:sldId id="1353" r:id="rId61"/>
    <p:sldId id="1346" r:id="rId62"/>
    <p:sldId id="1732" r:id="rId63"/>
    <p:sldId id="1733" r:id="rId64"/>
    <p:sldId id="1734" r:id="rId65"/>
    <p:sldId id="1735" r:id="rId66"/>
    <p:sldId id="1695" r:id="rId67"/>
    <p:sldId id="1697" r:id="rId68"/>
    <p:sldId id="1696" r:id="rId69"/>
    <p:sldId id="1698" r:id="rId70"/>
    <p:sldId id="1699" r:id="rId71"/>
    <p:sldId id="1700" r:id="rId72"/>
    <p:sldId id="1701" r:id="rId73"/>
    <p:sldId id="273" r:id="rId74"/>
    <p:sldId id="1702" r:id="rId75"/>
    <p:sldId id="1703" r:id="rId76"/>
    <p:sldId id="1706" r:id="rId77"/>
    <p:sldId id="1708" r:id="rId78"/>
    <p:sldId id="1709" r:id="rId79"/>
    <p:sldId id="1705" r:id="rId80"/>
    <p:sldId id="1710" r:id="rId81"/>
    <p:sldId id="1704" r:id="rId82"/>
    <p:sldId id="1711" r:id="rId83"/>
    <p:sldId id="1712" r:id="rId84"/>
    <p:sldId id="1736" r:id="rId85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7" userDrawn="1">
          <p15:clr>
            <a:srgbClr val="A4A3A4"/>
          </p15:clr>
        </p15:guide>
        <p15:guide id="2" pos="476" userDrawn="1">
          <p15:clr>
            <a:srgbClr val="A4A3A4"/>
          </p15:clr>
        </p15:guide>
        <p15:guide id="3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F92"/>
    <a:srgbClr val="009193"/>
    <a:srgbClr val="941100"/>
    <a:srgbClr val="212121"/>
    <a:srgbClr val="005493"/>
    <a:srgbClr val="9437FF"/>
    <a:srgbClr val="73FEFF"/>
    <a:srgbClr val="ED3C64"/>
    <a:srgbClr val="00FB92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9" autoAdjust="0"/>
    <p:restoredTop sz="79607" autoAdjust="0"/>
  </p:normalViewPr>
  <p:slideViewPr>
    <p:cSldViewPr>
      <p:cViewPr>
        <p:scale>
          <a:sx n="130" d="100"/>
          <a:sy n="130" d="100"/>
        </p:scale>
        <p:origin x="176" y="-88"/>
      </p:cViewPr>
      <p:guideLst>
        <p:guide orient="horz" pos="847"/>
        <p:guide pos="476"/>
        <p:guide pos="2880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2020/11/26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2020/11/26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1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9243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006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844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089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801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6403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227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909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382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180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49508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14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1484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6632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84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HLT: Halt CPU till next interrupt.</a:t>
            </a:r>
          </a:p>
          <a:p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INVLPG: Invalidate a page entry in the translation look-aside buffer (TLB).</a:t>
            </a:r>
          </a:p>
          <a:p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LIDT: Load Interrupt Descriptor Table.</a:t>
            </a:r>
          </a:p>
          <a:p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MOV CR registers: load or store control registers. In this case the MOV instruction (a non-privileged instruction on its own) is accessing a privileged register.</a:t>
            </a:r>
          </a:p>
          <a:p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RDMSR, WRMSR: Read / write model specific registers (MSR).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(https://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sites.google.com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/site/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masumzh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/articles/x86-architecture-basics/x86-architecture-basics)</a:t>
            </a:r>
            <a:endParaRPr lang="en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480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X86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selector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(CS)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register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indicate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privilege</a:t>
            </a:r>
            <a:r>
              <a:rPr kumimoji="1" lang="zh-CN" altLang="en-US" dirty="0"/>
              <a:t> </a:t>
            </a:r>
            <a:r>
              <a:rPr kumimoji="1" lang="en-US" altLang="zh-CN" dirty="0"/>
              <a:t>level</a:t>
            </a:r>
            <a:r>
              <a:rPr kumimoji="1" lang="zh-CN" altLang="en-US" dirty="0"/>
              <a:t> </a:t>
            </a:r>
            <a:r>
              <a:rPr kumimoji="1" lang="en-US" altLang="zh-CN" dirty="0"/>
              <a:t>(CPL)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65669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1475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5235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两种做法，</a:t>
            </a:r>
            <a:r>
              <a:rPr kumimoji="1" lang="en-US" altLang="zh-CN" dirty="0"/>
              <a:t>fixing</a:t>
            </a:r>
            <a:r>
              <a:rPr kumimoji="1" lang="zh-CN" altLang="en-US" dirty="0"/>
              <a:t>和</a:t>
            </a:r>
            <a:r>
              <a:rPr kumimoji="1" lang="en-US" altLang="zh-CN" dirty="0"/>
              <a:t>notifying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55411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7497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80318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21557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5641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3097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991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47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5335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48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0826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49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6823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50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0913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51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42913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25525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16055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10667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8091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624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58834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165797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43780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834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81393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70042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7283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11636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57311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08470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67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91031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68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14461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69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71956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70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28138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71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06772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72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6879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87767-24F0-D848-BF63-B08C7AC21D3B}" type="slidenum">
              <a:rPr kumimoji="1" lang="zh-CN" altLang="en-US" smtClean="0"/>
              <a:t>73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1633964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74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00974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75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3438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76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7163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77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86941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78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64951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79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4440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80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65572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81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09915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82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92562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pPr/>
              <a:t>83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07622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686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ea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1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4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8" y="439060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5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2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ea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ea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tiff"/><Relationship Id="rId3" Type="http://schemas.openxmlformats.org/officeDocument/2006/relationships/image" Target="../media/image43.tiff"/><Relationship Id="rId7" Type="http://schemas.openxmlformats.org/officeDocument/2006/relationships/image" Target="../media/image45.tif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8.tiff"/><Relationship Id="rId4" Type="http://schemas.openxmlformats.org/officeDocument/2006/relationships/image" Target="../media/image44.png"/><Relationship Id="rId9" Type="http://schemas.openxmlformats.org/officeDocument/2006/relationships/image" Target="../media/image47.tif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7981" y="1729079"/>
            <a:ext cx="7636789" cy="1225021"/>
          </a:xfrm>
        </p:spPr>
        <p:txBody>
          <a:bodyPr>
            <a:normAutofit fontScale="90000"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dirty="0"/>
              <a:t>Hardware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129025"/>
            <a:ext cx="7772400" cy="1096627"/>
          </a:xfrm>
        </p:spPr>
        <p:txBody>
          <a:bodyPr>
            <a:normAutofit/>
          </a:bodyPr>
          <a:lstStyle/>
          <a:p>
            <a:pPr>
              <a:lnSpc>
                <a:spcPct val="125000"/>
              </a:lnSpc>
              <a:spcBef>
                <a:spcPts val="0"/>
              </a:spcBef>
            </a:pP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Dong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Du</a:t>
            </a:r>
          </a:p>
          <a:p>
            <a:pPr>
              <a:lnSpc>
                <a:spcPct val="125000"/>
              </a:lnSpc>
              <a:spcBef>
                <a:spcPts val="0"/>
              </a:spcBef>
            </a:pP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IPADS,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Shanghai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Jiao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Tong</a:t>
            </a:r>
            <a:r>
              <a:rPr kumimoji="1"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kumimoji="1"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University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CA937A4-8284-2A4F-A5E3-F6428535C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213" y="4578554"/>
            <a:ext cx="2168124" cy="776869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0159D463-C756-444B-A2CF-CFE78FF9AF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4860032" y="4543452"/>
            <a:ext cx="859283" cy="85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6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Hardware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8A0DC-04D9-A541-870E-9225DB7C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preface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《Modern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Systems》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2</a:t>
            </a:fld>
            <a:endParaRPr lang="zh-CN" altLang="en-US" dirty="0">
              <a:latin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9E6E6E2-9C35-9A41-A9A0-65EB05804A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869"/>
          <a:stretch/>
        </p:blipFill>
        <p:spPr>
          <a:xfrm>
            <a:off x="3203848" y="2209428"/>
            <a:ext cx="5791200" cy="278549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BC6A834-CE06-AC46-A578-3E0586763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731" y="1921396"/>
            <a:ext cx="2588869" cy="278549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7067C96-3084-9F44-B706-D9167A19F966}"/>
              </a:ext>
            </a:extLst>
          </p:cNvPr>
          <p:cNvSpPr txBox="1"/>
          <p:nvPr/>
        </p:nvSpPr>
        <p:spPr>
          <a:xfrm>
            <a:off x="683568" y="5152464"/>
            <a:ext cx="3640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chemeClr val="accent1"/>
                </a:solidFill>
              </a:rPr>
              <a:t>“</a:t>
            </a:r>
            <a:r>
              <a:rPr kumimoji="1" lang="zh-CN" altLang="en-US" b="1" dirty="0">
                <a:solidFill>
                  <a:schemeClr val="accent1"/>
                </a:solidFill>
              </a:rPr>
              <a:t>操作系统</a:t>
            </a:r>
            <a:r>
              <a:rPr kumimoji="1" lang="en-US" altLang="zh-CN" b="1" dirty="0">
                <a:solidFill>
                  <a:schemeClr val="accent1"/>
                </a:solidFill>
              </a:rPr>
              <a:t>…</a:t>
            </a:r>
            <a:r>
              <a:rPr kumimoji="1" lang="zh-CN" altLang="en-US" b="1" dirty="0">
                <a:solidFill>
                  <a:schemeClr val="accent1"/>
                </a:solidFill>
              </a:rPr>
              <a:t>负责管理硬件资源</a:t>
            </a:r>
            <a:r>
              <a:rPr kumimoji="1" lang="en-US" altLang="zh-CN" b="1" dirty="0">
                <a:solidFill>
                  <a:schemeClr val="accent1"/>
                </a:solidFill>
              </a:rPr>
              <a:t>…”</a:t>
            </a:r>
            <a:endParaRPr kumimoji="1"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FC5E751-3CE9-EF40-8335-32F813C3FE5F}"/>
              </a:ext>
            </a:extLst>
          </p:cNvPr>
          <p:cNvSpPr/>
          <p:nvPr/>
        </p:nvSpPr>
        <p:spPr>
          <a:xfrm>
            <a:off x="3779912" y="2641476"/>
            <a:ext cx="5112568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55ECE209-753C-B240-AF87-1C9CA2CCF246}"/>
              </a:ext>
            </a:extLst>
          </p:cNvPr>
          <p:cNvCxnSpPr>
            <a:cxnSpLocks/>
          </p:cNvCxnSpPr>
          <p:nvPr/>
        </p:nvCxnSpPr>
        <p:spPr>
          <a:xfrm flipV="1">
            <a:off x="2267744" y="2837330"/>
            <a:ext cx="1610072" cy="226193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DC4DB8BC-388D-E34E-8020-CF77EAA016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783" y="2464680"/>
            <a:ext cx="434828" cy="37931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1EC281F-618F-8641-93A4-C5B495E5F1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8284" y="2436135"/>
            <a:ext cx="417316" cy="38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233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Hardware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8A0DC-04D9-A541-870E-9225DB7C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Operating system functionality fundamentally </a:t>
            </a:r>
            <a:r>
              <a:rPr kumimoji="1" lang="en-US" altLang="zh-CN" dirty="0">
                <a:solidFill>
                  <a:schemeClr val="accent1"/>
                </a:solidFill>
              </a:rPr>
              <a:t>depends  upon</a:t>
            </a:r>
            <a:r>
              <a:rPr kumimoji="1" lang="en-US" altLang="zh-CN" dirty="0"/>
              <a:t> the architectural features of the computer</a:t>
            </a:r>
          </a:p>
          <a:p>
            <a:r>
              <a:rPr kumimoji="1" lang="en-US" altLang="zh-CN" dirty="0"/>
              <a:t>Architectural support can greatly simplify or  complicate OS tasks</a:t>
            </a:r>
          </a:p>
          <a:p>
            <a:pPr lvl="1"/>
            <a:r>
              <a:rPr kumimoji="1" lang="en-US" altLang="zh-CN" dirty="0"/>
              <a:t>Early PC operating systems (DOS, MacOS) lacked virtual  memory in part because the architecture did not support it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3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C9D6A0B-168D-7F44-81B3-AE57177482E1}"/>
              </a:ext>
            </a:extLst>
          </p:cNvPr>
          <p:cNvSpPr txBox="1"/>
          <p:nvPr/>
        </p:nvSpPr>
        <p:spPr>
          <a:xfrm>
            <a:off x="56604" y="5407223"/>
            <a:ext cx="868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Credit:</a:t>
            </a:r>
            <a:r>
              <a:rPr kumimoji="1"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kumimoji="1"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UCSD,</a:t>
            </a:r>
            <a:r>
              <a:rPr kumimoji="1"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kumimoji="1" lang="en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</a:t>
            </a:r>
            <a:r>
              <a:rPr kumimoji="1" lang="en" altLang="zh-CN" sz="14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cseweb.ucsd.edu</a:t>
            </a:r>
            <a:r>
              <a:rPr kumimoji="1" lang="en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/classes/fa05/cse120/lectures/120-l2.pdf</a:t>
            </a:r>
            <a:endParaRPr kumimoji="1" lang="zh-CN" altLang="en-US" sz="14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481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4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A4101C41-E59A-9E45-963C-0609745DA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/>
              <a:t>Security</a:t>
            </a:r>
          </a:p>
          <a:p>
            <a:pPr lvl="1"/>
            <a:r>
              <a:rPr lang="en-US" altLang="zh-CN" dirty="0"/>
              <a:t>Intel</a:t>
            </a:r>
            <a:r>
              <a:rPr lang="zh-CN" altLang="en-US" dirty="0"/>
              <a:t> </a:t>
            </a:r>
            <a:r>
              <a:rPr lang="en-US" altLang="zh-CN" dirty="0"/>
              <a:t>SGX,</a:t>
            </a:r>
            <a:r>
              <a:rPr lang="zh-CN" altLang="en-US" dirty="0"/>
              <a:t> </a:t>
            </a:r>
            <a:r>
              <a:rPr lang="en-US" altLang="zh-CN" dirty="0"/>
              <a:t>AMD</a:t>
            </a:r>
            <a:r>
              <a:rPr lang="zh-CN" altLang="en-US" dirty="0"/>
              <a:t> </a:t>
            </a:r>
            <a:r>
              <a:rPr lang="en-US" altLang="zh-CN" dirty="0"/>
              <a:t>SEV,</a:t>
            </a:r>
            <a:r>
              <a:rPr lang="zh-CN" altLang="en-US" dirty="0"/>
              <a:t> </a:t>
            </a:r>
            <a:r>
              <a:rPr lang="en-US" altLang="zh-CN" dirty="0"/>
              <a:t>ARM</a:t>
            </a:r>
            <a:r>
              <a:rPr lang="zh-CN" altLang="en-US" dirty="0"/>
              <a:t> </a:t>
            </a:r>
            <a:r>
              <a:rPr lang="en-US" altLang="zh-CN" dirty="0" err="1"/>
              <a:t>Trustzone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MPK,</a:t>
            </a:r>
            <a:r>
              <a:rPr lang="zh-CN" altLang="en-US" dirty="0"/>
              <a:t> </a:t>
            </a:r>
            <a:r>
              <a:rPr lang="en-US" altLang="zh-CN" dirty="0"/>
              <a:t>MPX,</a:t>
            </a:r>
            <a:r>
              <a:rPr lang="zh-CN" altLang="en-US" dirty="0"/>
              <a:t> </a:t>
            </a:r>
            <a:r>
              <a:rPr lang="en-US" altLang="zh-CN" dirty="0"/>
              <a:t>CET,</a:t>
            </a:r>
            <a:r>
              <a:rPr lang="zh-CN" altLang="en-US" dirty="0"/>
              <a:t> </a:t>
            </a:r>
            <a:r>
              <a:rPr lang="en-US" altLang="zh-CN" dirty="0"/>
              <a:t>TDX,</a:t>
            </a:r>
            <a:r>
              <a:rPr lang="zh-CN" altLang="en-US" dirty="0"/>
              <a:t> </a:t>
            </a:r>
            <a:r>
              <a:rPr lang="en-US" altLang="zh-CN" dirty="0"/>
              <a:t>PMP,</a:t>
            </a:r>
            <a:r>
              <a:rPr lang="zh-CN" altLang="en-US" dirty="0"/>
              <a:t> </a:t>
            </a:r>
            <a:r>
              <a:rPr lang="en-US" altLang="zh-CN" dirty="0"/>
              <a:t>…</a:t>
            </a:r>
          </a:p>
          <a:p>
            <a:r>
              <a:rPr lang="en-US" altLang="zh-CN" dirty="0"/>
              <a:t>Virtualization</a:t>
            </a:r>
          </a:p>
          <a:p>
            <a:pPr lvl="1"/>
            <a:r>
              <a:rPr lang="en-US" altLang="zh-CN" dirty="0"/>
              <a:t>EPT/NPT,</a:t>
            </a:r>
            <a:r>
              <a:rPr lang="zh-CN" altLang="en-US" dirty="0"/>
              <a:t> </a:t>
            </a:r>
            <a:r>
              <a:rPr lang="en-US" altLang="zh-CN" dirty="0"/>
              <a:t>VT-d,</a:t>
            </a:r>
            <a:r>
              <a:rPr lang="zh-CN" altLang="en-US" dirty="0"/>
              <a:t> </a:t>
            </a:r>
            <a:r>
              <a:rPr lang="en-US" altLang="zh-CN" dirty="0"/>
              <a:t>Root/Non-Root</a:t>
            </a:r>
            <a:r>
              <a:rPr lang="zh-CN" altLang="en-US" dirty="0"/>
              <a:t> </a:t>
            </a:r>
            <a:r>
              <a:rPr lang="en-US" altLang="zh-CN" dirty="0"/>
              <a:t>modes,</a:t>
            </a:r>
            <a:r>
              <a:rPr lang="zh-CN" altLang="en-US" dirty="0"/>
              <a:t> </a:t>
            </a:r>
            <a:r>
              <a:rPr lang="en-US" altLang="zh-CN" dirty="0"/>
              <a:t>IOMMU,</a:t>
            </a:r>
            <a:r>
              <a:rPr lang="zh-CN" altLang="en-US" dirty="0"/>
              <a:t> </a:t>
            </a:r>
            <a:r>
              <a:rPr lang="en-US" altLang="zh-CN" dirty="0"/>
              <a:t>…</a:t>
            </a:r>
          </a:p>
          <a:p>
            <a:r>
              <a:rPr lang="en-US" altLang="zh-CN" dirty="0"/>
              <a:t>Others</a:t>
            </a:r>
          </a:p>
          <a:p>
            <a:pPr lvl="1"/>
            <a:r>
              <a:rPr lang="en-US" altLang="zh-CN" dirty="0"/>
              <a:t>HTM,</a:t>
            </a:r>
            <a:r>
              <a:rPr lang="zh-CN" altLang="en-US" dirty="0"/>
              <a:t> </a:t>
            </a:r>
            <a:r>
              <a:rPr lang="en-US" altLang="zh-CN" dirty="0"/>
              <a:t>…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F64BE9A-F26E-4140-8E20-0CA637EF74EA}"/>
              </a:ext>
            </a:extLst>
          </p:cNvPr>
          <p:cNvSpPr txBox="1"/>
          <p:nvPr/>
        </p:nvSpPr>
        <p:spPr>
          <a:xfrm>
            <a:off x="2239797" y="1321131"/>
            <a:ext cx="48989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Lect-10: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Arch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for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Security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9AB3A18-D366-E941-A901-58638E2CA33A}"/>
              </a:ext>
            </a:extLst>
          </p:cNvPr>
          <p:cNvSpPr txBox="1"/>
          <p:nvPr/>
        </p:nvSpPr>
        <p:spPr>
          <a:xfrm>
            <a:off x="2987824" y="2713484"/>
            <a:ext cx="41174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Lect-06: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Virtualization</a:t>
            </a:r>
            <a:endParaRPr kumimoji="1" lang="zh-CN" altLang="en-US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3210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Hardware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8A0DC-04D9-A541-870E-9225DB7C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zh-CN" dirty="0"/>
              <a:t>Protection (kernel/user mode)</a:t>
            </a:r>
          </a:p>
          <a:p>
            <a:r>
              <a:rPr kumimoji="1" lang="en-US" altLang="zh-CN" dirty="0"/>
              <a:t>Protected instructions</a:t>
            </a:r>
          </a:p>
          <a:p>
            <a:r>
              <a:rPr kumimoji="1" lang="en-US" altLang="zh-CN" dirty="0"/>
              <a:t>Memory protection</a:t>
            </a:r>
          </a:p>
          <a:p>
            <a:r>
              <a:rPr kumimoji="1" lang="en-US" altLang="zh-CN" dirty="0"/>
              <a:t>System calls</a:t>
            </a:r>
          </a:p>
          <a:p>
            <a:r>
              <a:rPr kumimoji="1" lang="en-US" altLang="zh-CN" dirty="0"/>
              <a:t>Interrupts and exceptions</a:t>
            </a:r>
          </a:p>
          <a:p>
            <a:r>
              <a:rPr kumimoji="1" lang="en-US" altLang="zh-CN" dirty="0"/>
              <a:t>Timer (clock)</a:t>
            </a:r>
          </a:p>
          <a:p>
            <a:r>
              <a:rPr kumimoji="1" lang="en-US" altLang="zh-CN" dirty="0"/>
              <a:t>I/O control and operation</a:t>
            </a:r>
          </a:p>
          <a:p>
            <a:r>
              <a:rPr kumimoji="1" lang="en-US" altLang="zh-CN" dirty="0"/>
              <a:t>Synchronization (atomic instructions)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5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604E190-5969-B44B-A848-9419B6982569}"/>
              </a:ext>
            </a:extLst>
          </p:cNvPr>
          <p:cNvSpPr txBox="1"/>
          <p:nvPr/>
        </p:nvSpPr>
        <p:spPr>
          <a:xfrm>
            <a:off x="3995936" y="3501737"/>
            <a:ext cx="41472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How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did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get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here?</a:t>
            </a:r>
            <a:endParaRPr kumimoji="1" lang="zh-CN" altLang="en-US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60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Let’s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beginning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8A0DC-04D9-A541-870E-9225DB7C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>
            <a:normAutofit/>
          </a:bodyPr>
          <a:lstStyle/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6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9B80ABD7-B422-AC46-B241-D91C20687143}"/>
              </a:ext>
            </a:extLst>
          </p:cNvPr>
          <p:cNvSpPr/>
          <p:nvPr/>
        </p:nvSpPr>
        <p:spPr>
          <a:xfrm>
            <a:off x="683568" y="1001032"/>
            <a:ext cx="7560840" cy="42959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F8C043F-6387-EE45-AA32-C55D0D61ECC5}"/>
              </a:ext>
            </a:extLst>
          </p:cNvPr>
          <p:cNvSpPr txBox="1"/>
          <p:nvPr/>
        </p:nvSpPr>
        <p:spPr>
          <a:xfrm>
            <a:off x="56604" y="5407223"/>
            <a:ext cx="868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Credit:</a:t>
            </a:r>
            <a:r>
              <a:rPr kumimoji="1"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kumimoji="1"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Cornel</a:t>
            </a:r>
            <a:r>
              <a:rPr kumimoji="1"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kumimoji="1" lang="en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http://</a:t>
            </a:r>
            <a:r>
              <a:rPr kumimoji="1" lang="en" altLang="zh-CN" sz="14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www.cs.cornell.edu</a:t>
            </a:r>
            <a:r>
              <a:rPr kumimoji="1" lang="en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/courses/cs4410/2018sp/schedule/slides/02-arch-support.pdf</a:t>
            </a:r>
            <a:endParaRPr kumimoji="1" lang="zh-CN" altLang="en-US" sz="14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407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History of Operating Systems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8A0DC-04D9-A541-870E-9225DB7C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7859216" cy="3771636"/>
          </a:xfrm>
        </p:spPr>
        <p:txBody>
          <a:bodyPr>
            <a:norm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" altLang="zh-CN" sz="2400" spc="-160" dirty="0">
                <a:solidFill>
                  <a:schemeClr val="accent1"/>
                </a:solidFill>
                <a:latin typeface="Arial"/>
                <a:cs typeface="Arial"/>
              </a:rPr>
              <a:t>Phase </a:t>
            </a:r>
            <a:r>
              <a:rPr lang="en" altLang="zh-CN" sz="2400" spc="-5" dirty="0">
                <a:solidFill>
                  <a:schemeClr val="accent1"/>
                </a:solidFill>
                <a:latin typeface="Arial"/>
                <a:cs typeface="Arial"/>
              </a:rPr>
              <a:t>1: </a:t>
            </a:r>
            <a:r>
              <a:rPr lang="en" altLang="zh-CN" sz="2400" spc="-125" dirty="0">
                <a:solidFill>
                  <a:schemeClr val="accent1"/>
                </a:solidFill>
                <a:latin typeface="Arial"/>
                <a:cs typeface="Arial"/>
              </a:rPr>
              <a:t>Hardware </a:t>
            </a:r>
            <a:r>
              <a:rPr lang="en" altLang="zh-CN" sz="2400" spc="-130" dirty="0">
                <a:solidFill>
                  <a:schemeClr val="accent1"/>
                </a:solidFill>
                <a:latin typeface="Arial"/>
                <a:cs typeface="Arial"/>
              </a:rPr>
              <a:t>expensive, </a:t>
            </a:r>
            <a:r>
              <a:rPr lang="en" altLang="zh-CN" sz="2400" spc="-80" dirty="0">
                <a:solidFill>
                  <a:schemeClr val="accent1"/>
                </a:solidFill>
                <a:latin typeface="Arial"/>
                <a:cs typeface="Arial"/>
              </a:rPr>
              <a:t>humans</a:t>
            </a:r>
            <a:r>
              <a:rPr lang="en" altLang="zh-CN" sz="2400" spc="-1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lang="en" altLang="zh-CN" sz="2400" spc="-100" dirty="0">
                <a:solidFill>
                  <a:schemeClr val="accent1"/>
                </a:solidFill>
                <a:latin typeface="Arial"/>
                <a:cs typeface="Arial"/>
              </a:rPr>
              <a:t>cheap</a:t>
            </a:r>
            <a:endParaRPr lang="en" altLang="zh-CN" sz="2400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982980" marR="1530350">
              <a:lnSpc>
                <a:spcPct val="116700"/>
              </a:lnSpc>
              <a:spcBef>
                <a:spcPts val="50"/>
              </a:spcBef>
            </a:pPr>
            <a:r>
              <a:rPr lang="en" altLang="zh-CN" sz="2000" i="1" spc="-150" dirty="0">
                <a:solidFill>
                  <a:srgbClr val="191B0E"/>
                </a:solidFill>
                <a:latin typeface="Arial"/>
                <a:cs typeface="Arial"/>
              </a:rPr>
              <a:t>User </a:t>
            </a:r>
            <a:r>
              <a:rPr lang="en" altLang="zh-CN" sz="2000" i="1" dirty="0">
                <a:solidFill>
                  <a:srgbClr val="191B0E"/>
                </a:solidFill>
                <a:latin typeface="Arial"/>
                <a:cs typeface="Arial"/>
              </a:rPr>
              <a:t>at </a:t>
            </a:r>
            <a:r>
              <a:rPr lang="en" altLang="zh-CN" sz="2000" i="1" spc="-95" dirty="0">
                <a:solidFill>
                  <a:srgbClr val="191B0E"/>
                </a:solidFill>
                <a:latin typeface="Arial"/>
                <a:cs typeface="Arial"/>
              </a:rPr>
              <a:t>console: single-user </a:t>
            </a:r>
            <a:r>
              <a:rPr lang="en" altLang="zh-CN" sz="2000" i="1" spc="-125" dirty="0">
                <a:solidFill>
                  <a:srgbClr val="191B0E"/>
                </a:solidFill>
                <a:latin typeface="Arial"/>
                <a:cs typeface="Arial"/>
              </a:rPr>
              <a:t>systems </a:t>
            </a:r>
          </a:p>
          <a:p>
            <a:pPr marL="982980" marR="1530350">
              <a:lnSpc>
                <a:spcPct val="116700"/>
              </a:lnSpc>
              <a:spcBef>
                <a:spcPts val="50"/>
              </a:spcBef>
            </a:pPr>
            <a:r>
              <a:rPr lang="en" altLang="zh-CN" sz="2000" i="1" spc="-70" dirty="0">
                <a:solidFill>
                  <a:srgbClr val="191B0E"/>
                </a:solidFill>
                <a:latin typeface="Arial"/>
                <a:cs typeface="Arial"/>
              </a:rPr>
              <a:t>Batching</a:t>
            </a:r>
            <a:r>
              <a:rPr lang="zh-CN" altLang="en-US" sz="2000" i="1" spc="-110" dirty="0">
                <a:solidFill>
                  <a:srgbClr val="191B0E"/>
                </a:solidFill>
                <a:latin typeface="Arial"/>
                <a:cs typeface="Arial"/>
              </a:rPr>
              <a:t> </a:t>
            </a:r>
            <a:r>
              <a:rPr lang="en" altLang="zh-CN" sz="2000" i="1" spc="-125" dirty="0">
                <a:solidFill>
                  <a:srgbClr val="191B0E"/>
                </a:solidFill>
                <a:latin typeface="Arial"/>
                <a:cs typeface="Arial"/>
              </a:rPr>
              <a:t>systems</a:t>
            </a:r>
            <a:endParaRPr lang="en" altLang="zh-CN" sz="2000" dirty="0">
              <a:latin typeface="Arial"/>
              <a:cs typeface="Arial"/>
            </a:endParaRPr>
          </a:p>
          <a:p>
            <a:pPr marL="982980">
              <a:lnSpc>
                <a:spcPct val="100000"/>
              </a:lnSpc>
              <a:spcBef>
                <a:spcPts val="600"/>
              </a:spcBef>
            </a:pPr>
            <a:r>
              <a:rPr lang="en" altLang="zh-CN" sz="2000" i="1" spc="-65" dirty="0">
                <a:solidFill>
                  <a:srgbClr val="191B0E"/>
                </a:solidFill>
                <a:latin typeface="Arial"/>
                <a:cs typeface="Arial"/>
              </a:rPr>
              <a:t>Multi-programming</a:t>
            </a:r>
            <a:r>
              <a:rPr lang="en" altLang="zh-CN" sz="2000" i="1" spc="-110" dirty="0">
                <a:solidFill>
                  <a:srgbClr val="191B0E"/>
                </a:solidFill>
                <a:latin typeface="Arial"/>
                <a:cs typeface="Arial"/>
              </a:rPr>
              <a:t> </a:t>
            </a:r>
            <a:r>
              <a:rPr lang="en" altLang="zh-CN" sz="2000" i="1" spc="-125" dirty="0">
                <a:solidFill>
                  <a:srgbClr val="191B0E"/>
                </a:solidFill>
                <a:latin typeface="Arial"/>
                <a:cs typeface="Arial"/>
              </a:rPr>
              <a:t>systems</a:t>
            </a:r>
            <a:endParaRPr lang="en" altLang="zh-CN" sz="2000" dirty="0">
              <a:latin typeface="Arial"/>
              <a:cs typeface="Arial"/>
            </a:endParaRPr>
          </a:p>
          <a:p>
            <a:endParaRPr kumimoji="1" lang="en-US" altLang="zh-CN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7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00957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Hand Programmed Machines </a:t>
            </a:r>
            <a:br>
              <a:rPr kumimoji="1" lang="en-US" altLang="zh-CN" dirty="0"/>
            </a:br>
            <a:r>
              <a:rPr kumimoji="1" lang="en-US" altLang="zh-CN" dirty="0"/>
              <a:t>(1945-1955)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8A0DC-04D9-A541-870E-9225DB7C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5040616" cy="3771636"/>
          </a:xfrm>
        </p:spPr>
        <p:txBody>
          <a:bodyPr>
            <a:norm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Single user systems</a:t>
            </a:r>
          </a:p>
          <a:p>
            <a:pPr marL="0" indent="0">
              <a:lnSpc>
                <a:spcPct val="100000"/>
              </a:lnSpc>
              <a:spcBef>
                <a:spcPts val="840"/>
              </a:spcBef>
              <a:buNone/>
            </a:pPr>
            <a:endParaRPr lang="en" altLang="zh-CN" sz="2400" spc="-16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OS =</a:t>
            </a:r>
            <a:r>
              <a:rPr lang="zh-CN" altLang="en-US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lang="en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loader + libraries</a:t>
            </a: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endParaRPr lang="en" altLang="zh-CN" sz="2400" spc="-16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Problem:</a:t>
            </a:r>
            <a:r>
              <a:rPr lang="zh-CN" altLang="en-US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lang="en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low utilization of  expensive components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8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  <p:grpSp>
        <p:nvGrpSpPr>
          <p:cNvPr id="6" name="object 12">
            <a:extLst>
              <a:ext uri="{FF2B5EF4-FFF2-40B4-BE49-F238E27FC236}">
                <a16:creationId xmlns:a16="http://schemas.microsoft.com/office/drawing/2014/main" id="{C8B71C82-77AF-6E4E-A03B-A205603ABDF2}"/>
              </a:ext>
            </a:extLst>
          </p:cNvPr>
          <p:cNvGrpSpPr/>
          <p:nvPr/>
        </p:nvGrpSpPr>
        <p:grpSpPr>
          <a:xfrm>
            <a:off x="5432935" y="1167831"/>
            <a:ext cx="3219830" cy="3937306"/>
            <a:chOff x="5096586" y="1696720"/>
            <a:chExt cx="4639310" cy="5673090"/>
          </a:xfrm>
        </p:grpSpPr>
        <p:sp>
          <p:nvSpPr>
            <p:cNvPr id="7" name="object 13">
              <a:extLst>
                <a:ext uri="{FF2B5EF4-FFF2-40B4-BE49-F238E27FC236}">
                  <a16:creationId xmlns:a16="http://schemas.microsoft.com/office/drawing/2014/main" id="{4352B728-8FA9-1B49-9377-DED0CF60D3FE}"/>
                </a:ext>
              </a:extLst>
            </p:cNvPr>
            <p:cNvSpPr/>
            <p:nvPr/>
          </p:nvSpPr>
          <p:spPr>
            <a:xfrm>
              <a:off x="5190070" y="1782229"/>
              <a:ext cx="4453470" cy="549487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4">
              <a:extLst>
                <a:ext uri="{FF2B5EF4-FFF2-40B4-BE49-F238E27FC236}">
                  <a16:creationId xmlns:a16="http://schemas.microsoft.com/office/drawing/2014/main" id="{9EE945A3-8C0A-A148-AB23-AFE67DB77AFF}"/>
                </a:ext>
              </a:extLst>
            </p:cNvPr>
            <p:cNvSpPr/>
            <p:nvPr/>
          </p:nvSpPr>
          <p:spPr>
            <a:xfrm>
              <a:off x="5096586" y="1696719"/>
              <a:ext cx="4639310" cy="5673090"/>
            </a:xfrm>
            <a:custGeom>
              <a:avLst/>
              <a:gdLst/>
              <a:ahLst/>
              <a:cxnLst/>
              <a:rect l="l" t="t" r="r" b="b"/>
              <a:pathLst>
                <a:path w="4639309" h="5673090">
                  <a:moveTo>
                    <a:pt x="4563757" y="74930"/>
                  </a:moveTo>
                  <a:lnTo>
                    <a:pt x="4544885" y="74930"/>
                  </a:lnTo>
                  <a:lnTo>
                    <a:pt x="4544885" y="93980"/>
                  </a:lnTo>
                  <a:lnTo>
                    <a:pt x="4544885" y="5579110"/>
                  </a:lnTo>
                  <a:lnTo>
                    <a:pt x="94322" y="5579110"/>
                  </a:lnTo>
                  <a:lnTo>
                    <a:pt x="94322" y="93980"/>
                  </a:lnTo>
                  <a:lnTo>
                    <a:pt x="4544885" y="93980"/>
                  </a:lnTo>
                  <a:lnTo>
                    <a:pt x="4544885" y="74930"/>
                  </a:lnTo>
                  <a:lnTo>
                    <a:pt x="75463" y="74930"/>
                  </a:lnTo>
                  <a:lnTo>
                    <a:pt x="75463" y="93980"/>
                  </a:lnTo>
                  <a:lnTo>
                    <a:pt x="75463" y="5579110"/>
                  </a:lnTo>
                  <a:lnTo>
                    <a:pt x="75463" y="5598160"/>
                  </a:lnTo>
                  <a:lnTo>
                    <a:pt x="4563757" y="5598160"/>
                  </a:lnTo>
                  <a:lnTo>
                    <a:pt x="4563757" y="5579110"/>
                  </a:lnTo>
                  <a:lnTo>
                    <a:pt x="4563757" y="93980"/>
                  </a:lnTo>
                  <a:lnTo>
                    <a:pt x="4563757" y="93789"/>
                  </a:lnTo>
                  <a:lnTo>
                    <a:pt x="4563757" y="74930"/>
                  </a:lnTo>
                  <a:close/>
                </a:path>
                <a:path w="4639309" h="5673090">
                  <a:moveTo>
                    <a:pt x="4639221" y="56057"/>
                  </a:moveTo>
                  <a:lnTo>
                    <a:pt x="4582617" y="56057"/>
                  </a:lnTo>
                  <a:lnTo>
                    <a:pt x="4582617" y="5616854"/>
                  </a:lnTo>
                  <a:lnTo>
                    <a:pt x="4639221" y="5616854"/>
                  </a:lnTo>
                  <a:lnTo>
                    <a:pt x="4639221" y="56057"/>
                  </a:lnTo>
                  <a:close/>
                </a:path>
                <a:path w="4639309" h="5673090">
                  <a:moveTo>
                    <a:pt x="4639221" y="0"/>
                  </a:moveTo>
                  <a:lnTo>
                    <a:pt x="0" y="0"/>
                  </a:lnTo>
                  <a:lnTo>
                    <a:pt x="0" y="55880"/>
                  </a:lnTo>
                  <a:lnTo>
                    <a:pt x="0" y="5617210"/>
                  </a:lnTo>
                  <a:lnTo>
                    <a:pt x="0" y="5673090"/>
                  </a:lnTo>
                  <a:lnTo>
                    <a:pt x="4639221" y="5673090"/>
                  </a:lnTo>
                  <a:lnTo>
                    <a:pt x="4639221" y="5617210"/>
                  </a:lnTo>
                  <a:lnTo>
                    <a:pt x="56591" y="5617210"/>
                  </a:lnTo>
                  <a:lnTo>
                    <a:pt x="56591" y="55880"/>
                  </a:lnTo>
                  <a:lnTo>
                    <a:pt x="4639221" y="55880"/>
                  </a:lnTo>
                  <a:lnTo>
                    <a:pt x="463922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70459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Batch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processing</a:t>
            </a:r>
            <a:br>
              <a:rPr kumimoji="1" lang="en-US" altLang="zh-CN" dirty="0"/>
            </a:br>
            <a:r>
              <a:rPr kumimoji="1" lang="en-US" altLang="zh-CN" dirty="0"/>
              <a:t>(1955-1965)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8A0DC-04D9-A541-870E-9225DB7C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119" y="1435895"/>
            <a:ext cx="5040616" cy="3771636"/>
          </a:xfrm>
        </p:spPr>
        <p:txBody>
          <a:bodyPr>
            <a:norm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OS =</a:t>
            </a:r>
            <a:r>
              <a:rPr lang="zh-CN" altLang="en-US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lang="en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loader + </a:t>
            </a:r>
            <a:r>
              <a:rPr lang="en-US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sequencer</a:t>
            </a:r>
            <a:r>
              <a:rPr lang="zh-CN" altLang="en-US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+</a:t>
            </a:r>
            <a:r>
              <a:rPr lang="zh-CN" altLang="en-US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output</a:t>
            </a:r>
            <a:r>
              <a:rPr lang="zh-CN" altLang="en-US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processor</a:t>
            </a:r>
            <a:endParaRPr lang="en" altLang="zh-CN" sz="2400" spc="-16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endParaRPr lang="en" altLang="zh-CN" sz="2400" spc="-16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9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  <p:grpSp>
        <p:nvGrpSpPr>
          <p:cNvPr id="11" name="object 10">
            <a:extLst>
              <a:ext uri="{FF2B5EF4-FFF2-40B4-BE49-F238E27FC236}">
                <a16:creationId xmlns:a16="http://schemas.microsoft.com/office/drawing/2014/main" id="{8D4AF6ED-DFD6-6E42-86E7-1E43C44DB0D0}"/>
              </a:ext>
            </a:extLst>
          </p:cNvPr>
          <p:cNvGrpSpPr/>
          <p:nvPr/>
        </p:nvGrpSpPr>
        <p:grpSpPr>
          <a:xfrm>
            <a:off x="5906945" y="-48996"/>
            <a:ext cx="3269615" cy="4480560"/>
            <a:chOff x="6543916" y="308609"/>
            <a:chExt cx="3269615" cy="4480560"/>
          </a:xfrm>
        </p:grpSpPr>
        <p:sp>
          <p:nvSpPr>
            <p:cNvPr id="12" name="object 11">
              <a:extLst>
                <a:ext uri="{FF2B5EF4-FFF2-40B4-BE49-F238E27FC236}">
                  <a16:creationId xmlns:a16="http://schemas.microsoft.com/office/drawing/2014/main" id="{47FA0AAE-7FA0-D14C-835F-1C468059CED3}"/>
                </a:ext>
              </a:extLst>
            </p:cNvPr>
            <p:cNvSpPr/>
            <p:nvPr/>
          </p:nvSpPr>
          <p:spPr>
            <a:xfrm>
              <a:off x="6637870" y="402170"/>
              <a:ext cx="3081870" cy="138852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2">
              <a:extLst>
                <a:ext uri="{FF2B5EF4-FFF2-40B4-BE49-F238E27FC236}">
                  <a16:creationId xmlns:a16="http://schemas.microsoft.com/office/drawing/2014/main" id="{DDECA256-D008-8943-912C-B2E2CF7CF83D}"/>
                </a:ext>
              </a:extLst>
            </p:cNvPr>
            <p:cNvSpPr/>
            <p:nvPr/>
          </p:nvSpPr>
          <p:spPr>
            <a:xfrm>
              <a:off x="6551993" y="308609"/>
              <a:ext cx="3261360" cy="1573530"/>
            </a:xfrm>
            <a:custGeom>
              <a:avLst/>
              <a:gdLst/>
              <a:ahLst/>
              <a:cxnLst/>
              <a:rect l="l" t="t" r="r" b="b"/>
              <a:pathLst>
                <a:path w="3261359" h="1573530">
                  <a:moveTo>
                    <a:pt x="3185757" y="74930"/>
                  </a:moveTo>
                  <a:lnTo>
                    <a:pt x="75463" y="74930"/>
                  </a:lnTo>
                  <a:lnTo>
                    <a:pt x="75463" y="93980"/>
                  </a:lnTo>
                  <a:lnTo>
                    <a:pt x="75463" y="1478280"/>
                  </a:lnTo>
                  <a:lnTo>
                    <a:pt x="75463" y="1497330"/>
                  </a:lnTo>
                  <a:lnTo>
                    <a:pt x="3185757" y="1497330"/>
                  </a:lnTo>
                  <a:lnTo>
                    <a:pt x="3185757" y="1478800"/>
                  </a:lnTo>
                  <a:lnTo>
                    <a:pt x="3185757" y="1478280"/>
                  </a:lnTo>
                  <a:lnTo>
                    <a:pt x="3185757" y="94399"/>
                  </a:lnTo>
                  <a:lnTo>
                    <a:pt x="3166897" y="94399"/>
                  </a:lnTo>
                  <a:lnTo>
                    <a:pt x="3166897" y="1478280"/>
                  </a:lnTo>
                  <a:lnTo>
                    <a:pt x="94322" y="1478280"/>
                  </a:lnTo>
                  <a:lnTo>
                    <a:pt x="94322" y="93980"/>
                  </a:lnTo>
                  <a:lnTo>
                    <a:pt x="3185757" y="93980"/>
                  </a:lnTo>
                  <a:lnTo>
                    <a:pt x="3185757" y="74930"/>
                  </a:lnTo>
                  <a:close/>
                </a:path>
                <a:path w="3261359" h="1573530">
                  <a:moveTo>
                    <a:pt x="3261220" y="0"/>
                  </a:moveTo>
                  <a:lnTo>
                    <a:pt x="3204629" y="0"/>
                  </a:lnTo>
                  <a:lnTo>
                    <a:pt x="3204629" y="57150"/>
                  </a:lnTo>
                  <a:lnTo>
                    <a:pt x="3204629" y="1516380"/>
                  </a:lnTo>
                  <a:lnTo>
                    <a:pt x="56591" y="1516380"/>
                  </a:lnTo>
                  <a:lnTo>
                    <a:pt x="56591" y="57150"/>
                  </a:lnTo>
                  <a:lnTo>
                    <a:pt x="3204629" y="57150"/>
                  </a:lnTo>
                  <a:lnTo>
                    <a:pt x="3204629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0" y="1516380"/>
                  </a:lnTo>
                  <a:lnTo>
                    <a:pt x="0" y="1573530"/>
                  </a:lnTo>
                  <a:lnTo>
                    <a:pt x="3261220" y="1573530"/>
                  </a:lnTo>
                  <a:lnTo>
                    <a:pt x="3261220" y="1516545"/>
                  </a:lnTo>
                  <a:lnTo>
                    <a:pt x="3261220" y="1516380"/>
                  </a:lnTo>
                  <a:lnTo>
                    <a:pt x="3261220" y="57150"/>
                  </a:lnTo>
                  <a:lnTo>
                    <a:pt x="3261220" y="56667"/>
                  </a:lnTo>
                  <a:lnTo>
                    <a:pt x="326122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3">
              <a:extLst>
                <a:ext uri="{FF2B5EF4-FFF2-40B4-BE49-F238E27FC236}">
                  <a16:creationId xmlns:a16="http://schemas.microsoft.com/office/drawing/2014/main" id="{614B93F6-200B-0142-8BC0-01BFAD022A36}"/>
                </a:ext>
              </a:extLst>
            </p:cNvPr>
            <p:cNvSpPr/>
            <p:nvPr/>
          </p:nvSpPr>
          <p:spPr>
            <a:xfrm>
              <a:off x="6637870" y="2019299"/>
              <a:ext cx="3081870" cy="267547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4">
              <a:extLst>
                <a:ext uri="{FF2B5EF4-FFF2-40B4-BE49-F238E27FC236}">
                  <a16:creationId xmlns:a16="http://schemas.microsoft.com/office/drawing/2014/main" id="{C9735794-18F2-C545-8517-4FF84004D8B1}"/>
                </a:ext>
              </a:extLst>
            </p:cNvPr>
            <p:cNvSpPr/>
            <p:nvPr/>
          </p:nvSpPr>
          <p:spPr>
            <a:xfrm>
              <a:off x="6543916" y="1925319"/>
              <a:ext cx="3269615" cy="2863850"/>
            </a:xfrm>
            <a:custGeom>
              <a:avLst/>
              <a:gdLst/>
              <a:ahLst/>
              <a:cxnLst/>
              <a:rect l="l" t="t" r="r" b="b"/>
              <a:pathLst>
                <a:path w="3269615" h="2863850">
                  <a:moveTo>
                    <a:pt x="3193834" y="76200"/>
                  </a:moveTo>
                  <a:lnTo>
                    <a:pt x="3174974" y="76200"/>
                  </a:lnTo>
                  <a:lnTo>
                    <a:pt x="3174974" y="95250"/>
                  </a:lnTo>
                  <a:lnTo>
                    <a:pt x="3174974" y="2768600"/>
                  </a:lnTo>
                  <a:lnTo>
                    <a:pt x="94335" y="2768600"/>
                  </a:lnTo>
                  <a:lnTo>
                    <a:pt x="94335" y="95250"/>
                  </a:lnTo>
                  <a:lnTo>
                    <a:pt x="3174974" y="95250"/>
                  </a:lnTo>
                  <a:lnTo>
                    <a:pt x="3174974" y="76200"/>
                  </a:lnTo>
                  <a:lnTo>
                    <a:pt x="75463" y="76200"/>
                  </a:lnTo>
                  <a:lnTo>
                    <a:pt x="75463" y="95250"/>
                  </a:lnTo>
                  <a:lnTo>
                    <a:pt x="75463" y="2768600"/>
                  </a:lnTo>
                  <a:lnTo>
                    <a:pt x="75463" y="2787650"/>
                  </a:lnTo>
                  <a:lnTo>
                    <a:pt x="3193834" y="2787650"/>
                  </a:lnTo>
                  <a:lnTo>
                    <a:pt x="3193834" y="2769006"/>
                  </a:lnTo>
                  <a:lnTo>
                    <a:pt x="3193834" y="2768600"/>
                  </a:lnTo>
                  <a:lnTo>
                    <a:pt x="3193834" y="95250"/>
                  </a:lnTo>
                  <a:lnTo>
                    <a:pt x="3193834" y="94830"/>
                  </a:lnTo>
                  <a:lnTo>
                    <a:pt x="3193834" y="76200"/>
                  </a:lnTo>
                  <a:close/>
                </a:path>
                <a:path w="3269615" h="2863850">
                  <a:moveTo>
                    <a:pt x="3269297" y="0"/>
                  </a:moveTo>
                  <a:lnTo>
                    <a:pt x="3212706" y="0"/>
                  </a:lnTo>
                  <a:lnTo>
                    <a:pt x="3212706" y="57150"/>
                  </a:lnTo>
                  <a:lnTo>
                    <a:pt x="3212706" y="2806700"/>
                  </a:lnTo>
                  <a:lnTo>
                    <a:pt x="56603" y="2806700"/>
                  </a:lnTo>
                  <a:lnTo>
                    <a:pt x="56603" y="57150"/>
                  </a:lnTo>
                  <a:lnTo>
                    <a:pt x="3212706" y="57150"/>
                  </a:lnTo>
                  <a:lnTo>
                    <a:pt x="3212706" y="0"/>
                  </a:lnTo>
                  <a:lnTo>
                    <a:pt x="0" y="0"/>
                  </a:lnTo>
                  <a:lnTo>
                    <a:pt x="0" y="57150"/>
                  </a:lnTo>
                  <a:lnTo>
                    <a:pt x="0" y="2806700"/>
                  </a:lnTo>
                  <a:lnTo>
                    <a:pt x="0" y="2863850"/>
                  </a:lnTo>
                  <a:lnTo>
                    <a:pt x="3269297" y="2863850"/>
                  </a:lnTo>
                  <a:lnTo>
                    <a:pt x="3269297" y="2806725"/>
                  </a:lnTo>
                  <a:lnTo>
                    <a:pt x="3269297" y="57150"/>
                  </a:lnTo>
                  <a:lnTo>
                    <a:pt x="326929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>
            <a:extLst>
              <a:ext uri="{FF2B5EF4-FFF2-40B4-BE49-F238E27FC236}">
                <a16:creationId xmlns:a16="http://schemas.microsoft.com/office/drawing/2014/main" id="{A905F5E0-2A2B-804E-9ABC-09DDDEFF649B}"/>
              </a:ext>
            </a:extLst>
          </p:cNvPr>
          <p:cNvSpPr txBox="1"/>
          <p:nvPr/>
        </p:nvSpPr>
        <p:spPr>
          <a:xfrm>
            <a:off x="322658" y="2240638"/>
            <a:ext cx="10547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60" dirty="0">
                <a:latin typeface="Arial"/>
                <a:cs typeface="Arial"/>
              </a:rPr>
              <a:t>I</a:t>
            </a:r>
            <a:r>
              <a:rPr sz="3000" spc="300" dirty="0">
                <a:latin typeface="Arial"/>
                <a:cs typeface="Arial"/>
              </a:rPr>
              <a:t>n</a:t>
            </a:r>
            <a:r>
              <a:rPr sz="3000" spc="-20" dirty="0">
                <a:latin typeface="Arial"/>
                <a:cs typeface="Arial"/>
              </a:rPr>
              <a:t>p</a:t>
            </a:r>
            <a:r>
              <a:rPr sz="3000" spc="300" dirty="0">
                <a:latin typeface="Arial"/>
                <a:cs typeface="Arial"/>
              </a:rPr>
              <a:t>u</a:t>
            </a:r>
            <a:r>
              <a:rPr sz="3000" spc="665" dirty="0">
                <a:latin typeface="Arial"/>
                <a:cs typeface="Arial"/>
              </a:rPr>
              <a:t>t</a:t>
            </a:r>
            <a:endParaRPr sz="3000"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37C9CD79-EAB8-B644-A10B-8866DC5C20C1}"/>
              </a:ext>
            </a:extLst>
          </p:cNvPr>
          <p:cNvSpPr/>
          <p:nvPr/>
        </p:nvSpPr>
        <p:spPr>
          <a:xfrm>
            <a:off x="2718858" y="4193007"/>
            <a:ext cx="2387600" cy="6434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F8CB7252-AAA5-B54B-9ABB-FEA7256AB567}"/>
              </a:ext>
            </a:extLst>
          </p:cNvPr>
          <p:cNvSpPr txBox="1"/>
          <p:nvPr/>
        </p:nvSpPr>
        <p:spPr>
          <a:xfrm>
            <a:off x="2772388" y="5119459"/>
            <a:ext cx="2221230" cy="474345"/>
          </a:xfrm>
          <a:prstGeom prst="rect">
            <a:avLst/>
          </a:prstGeom>
          <a:solidFill>
            <a:srgbClr val="C9DAE4"/>
          </a:solidFill>
          <a:ln w="26952">
            <a:solidFill>
              <a:srgbClr val="403D34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450"/>
              </a:spcBef>
            </a:pPr>
            <a:r>
              <a:rPr sz="2100" spc="-35" dirty="0">
                <a:latin typeface="Arial"/>
                <a:cs typeface="Arial"/>
              </a:rPr>
              <a:t>Operating</a:t>
            </a:r>
            <a:r>
              <a:rPr sz="2100" spc="-185" dirty="0">
                <a:latin typeface="Arial"/>
                <a:cs typeface="Arial"/>
              </a:rPr>
              <a:t> </a:t>
            </a:r>
            <a:r>
              <a:rPr sz="2100" spc="-80" dirty="0">
                <a:latin typeface="Arial"/>
                <a:cs typeface="Arial"/>
              </a:rPr>
              <a:t>System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10360820-5426-434E-936F-122DED360A9B}"/>
              </a:ext>
            </a:extLst>
          </p:cNvPr>
          <p:cNvSpPr txBox="1"/>
          <p:nvPr/>
        </p:nvSpPr>
        <p:spPr>
          <a:xfrm>
            <a:off x="2772388" y="4519244"/>
            <a:ext cx="2221230" cy="474345"/>
          </a:xfrm>
          <a:prstGeom prst="rect">
            <a:avLst/>
          </a:prstGeom>
          <a:ln w="26952">
            <a:solidFill>
              <a:srgbClr val="403D34"/>
            </a:solidFill>
          </a:ln>
        </p:spPr>
        <p:txBody>
          <a:bodyPr vert="horz" wrap="square" lIns="0" tIns="64769" rIns="0" bIns="0" rtlCol="0">
            <a:spAutoFit/>
          </a:bodyPr>
          <a:lstStyle/>
          <a:p>
            <a:pPr marL="55244">
              <a:lnSpc>
                <a:spcPct val="100000"/>
              </a:lnSpc>
              <a:spcBef>
                <a:spcPts val="509"/>
              </a:spcBef>
            </a:pPr>
            <a:r>
              <a:rPr sz="2100" spc="-40" dirty="0">
                <a:latin typeface="Arial"/>
                <a:cs typeface="Arial"/>
              </a:rPr>
              <a:t>“System</a:t>
            </a:r>
            <a:r>
              <a:rPr sz="2100" spc="-210" dirty="0">
                <a:latin typeface="Arial"/>
                <a:cs typeface="Arial"/>
              </a:rPr>
              <a:t> </a:t>
            </a:r>
            <a:r>
              <a:rPr sz="2100" spc="-10" dirty="0">
                <a:latin typeface="Arial"/>
                <a:cs typeface="Arial"/>
              </a:rPr>
              <a:t>Software”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36CC3747-8246-214B-9DDA-174E4696190F}"/>
              </a:ext>
            </a:extLst>
          </p:cNvPr>
          <p:cNvSpPr txBox="1"/>
          <p:nvPr/>
        </p:nvSpPr>
        <p:spPr>
          <a:xfrm>
            <a:off x="2772388" y="3976128"/>
            <a:ext cx="2221230" cy="474345"/>
          </a:xfrm>
          <a:prstGeom prst="rect">
            <a:avLst/>
          </a:prstGeom>
          <a:solidFill>
            <a:srgbClr val="EFEDE3"/>
          </a:solidFill>
          <a:ln w="26952">
            <a:solidFill>
              <a:srgbClr val="403D34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331470">
              <a:lnSpc>
                <a:spcPct val="100000"/>
              </a:lnSpc>
              <a:spcBef>
                <a:spcPts val="455"/>
              </a:spcBef>
            </a:pPr>
            <a:r>
              <a:rPr sz="2100" spc="-100" dirty="0">
                <a:latin typeface="Arial"/>
                <a:cs typeface="Arial"/>
              </a:rPr>
              <a:t>User</a:t>
            </a:r>
            <a:r>
              <a:rPr sz="2100" spc="-170" dirty="0">
                <a:latin typeface="Arial"/>
                <a:cs typeface="Arial"/>
              </a:rPr>
              <a:t> </a:t>
            </a:r>
            <a:r>
              <a:rPr sz="2100" spc="-45" dirty="0">
                <a:latin typeface="Arial"/>
                <a:cs typeface="Arial"/>
              </a:rPr>
              <a:t>Program</a:t>
            </a:r>
            <a:endParaRPr sz="2100"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87360D25-8729-B64B-95C7-50D2CCC43C96}"/>
              </a:ext>
            </a:extLst>
          </p:cNvPr>
          <p:cNvSpPr txBox="1"/>
          <p:nvPr/>
        </p:nvSpPr>
        <p:spPr>
          <a:xfrm>
            <a:off x="2772388" y="3407600"/>
            <a:ext cx="2221230" cy="382797"/>
          </a:xfrm>
          <a:prstGeom prst="rect">
            <a:avLst/>
          </a:prstGeom>
          <a:solidFill>
            <a:srgbClr val="EFEDE3"/>
          </a:solidFill>
          <a:ln w="26952">
            <a:solidFill>
              <a:srgbClr val="403D34"/>
            </a:solidFill>
          </a:ln>
        </p:spPr>
        <p:txBody>
          <a:bodyPr vert="horz" wrap="square" lIns="0" tIns="59055" rIns="0" bIns="0" rtlCol="0">
            <a:spAutoFit/>
          </a:bodyPr>
          <a:lstStyle/>
          <a:p>
            <a:pPr marL="559435">
              <a:lnSpc>
                <a:spcPct val="100000"/>
              </a:lnSpc>
              <a:spcBef>
                <a:spcPts val="465"/>
              </a:spcBef>
            </a:pPr>
            <a:r>
              <a:rPr sz="2100" spc="-100" dirty="0">
                <a:latin typeface="Arial"/>
                <a:cs typeface="Arial"/>
              </a:rPr>
              <a:t>User</a:t>
            </a:r>
            <a:r>
              <a:rPr sz="2100" spc="-170" dirty="0">
                <a:latin typeface="Arial"/>
                <a:cs typeface="Arial"/>
              </a:rPr>
              <a:t> </a:t>
            </a:r>
            <a:r>
              <a:rPr sz="2100" spc="-65" dirty="0">
                <a:latin typeface="Arial"/>
                <a:cs typeface="Arial"/>
              </a:rPr>
              <a:t>Data</a:t>
            </a:r>
            <a:endParaRPr sz="2100" dirty="0">
              <a:latin typeface="Arial"/>
              <a:cs typeface="Arial"/>
            </a:endParaRPr>
          </a:p>
        </p:txBody>
      </p: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D066F977-C812-6242-BB10-8851AD568C0A}"/>
              </a:ext>
            </a:extLst>
          </p:cNvPr>
          <p:cNvGrpSpPr/>
          <p:nvPr/>
        </p:nvGrpSpPr>
        <p:grpSpPr>
          <a:xfrm>
            <a:off x="6261988" y="3228730"/>
            <a:ext cx="1854200" cy="2455229"/>
            <a:chOff x="6190187" y="4210044"/>
            <a:chExt cx="1854200" cy="2455229"/>
          </a:xfrm>
        </p:grpSpPr>
        <p:grpSp>
          <p:nvGrpSpPr>
            <p:cNvPr id="17" name="object 17">
              <a:extLst>
                <a:ext uri="{FF2B5EF4-FFF2-40B4-BE49-F238E27FC236}">
                  <a16:creationId xmlns:a16="http://schemas.microsoft.com/office/drawing/2014/main" id="{AFBD6366-5952-0C4A-86AF-E61F71925800}"/>
                </a:ext>
              </a:extLst>
            </p:cNvPr>
            <p:cNvGrpSpPr/>
            <p:nvPr/>
          </p:nvGrpSpPr>
          <p:grpSpPr>
            <a:xfrm>
              <a:off x="6503458" y="4226870"/>
              <a:ext cx="1168400" cy="1033144"/>
              <a:chOff x="7289800" y="4838696"/>
              <a:chExt cx="1168400" cy="1033144"/>
            </a:xfrm>
          </p:grpSpPr>
          <p:sp>
            <p:nvSpPr>
              <p:cNvPr id="18" name="object 18">
                <a:extLst>
                  <a:ext uri="{FF2B5EF4-FFF2-40B4-BE49-F238E27FC236}">
                    <a16:creationId xmlns:a16="http://schemas.microsoft.com/office/drawing/2014/main" id="{24631B25-164A-0C40-B59C-6F53162FC4C4}"/>
                  </a:ext>
                </a:extLst>
              </p:cNvPr>
              <p:cNvSpPr/>
              <p:nvPr/>
            </p:nvSpPr>
            <p:spPr>
              <a:xfrm>
                <a:off x="7289800" y="4838696"/>
                <a:ext cx="1168400" cy="1032932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19">
                <a:extLst>
                  <a:ext uri="{FF2B5EF4-FFF2-40B4-BE49-F238E27FC236}">
                    <a16:creationId xmlns:a16="http://schemas.microsoft.com/office/drawing/2014/main" id="{88D6523E-1CB4-5540-A3EB-129BFB99142D}"/>
                  </a:ext>
                </a:extLst>
              </p:cNvPr>
              <p:cNvSpPr/>
              <p:nvPr/>
            </p:nvSpPr>
            <p:spPr>
              <a:xfrm>
                <a:off x="7300963" y="4850133"/>
                <a:ext cx="994915" cy="862262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20" name="object 20">
              <a:extLst>
                <a:ext uri="{FF2B5EF4-FFF2-40B4-BE49-F238E27FC236}">
                  <a16:creationId xmlns:a16="http://schemas.microsoft.com/office/drawing/2014/main" id="{E81C16C2-C3DE-4E4A-B0C2-E669A636138E}"/>
                </a:ext>
              </a:extLst>
            </p:cNvPr>
            <p:cNvSpPr txBox="1"/>
            <p:nvPr/>
          </p:nvSpPr>
          <p:spPr>
            <a:xfrm>
              <a:off x="6514621" y="4210044"/>
              <a:ext cx="995044" cy="862330"/>
            </a:xfrm>
            <a:prstGeom prst="rect">
              <a:avLst/>
            </a:prstGeom>
            <a:ln w="26952">
              <a:solidFill>
                <a:srgbClr val="403D34"/>
              </a:solidFill>
            </a:ln>
          </p:spPr>
          <p:txBody>
            <a:bodyPr vert="horz" wrap="square" lIns="0" tIns="508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40"/>
                </a:spcBef>
              </a:pPr>
              <a:endParaRPr sz="2550" dirty="0">
                <a:latin typeface="Times New Roman"/>
                <a:cs typeface="Times New Roman"/>
              </a:endParaRPr>
            </a:p>
            <a:p>
              <a:pPr marL="57785">
                <a:lnSpc>
                  <a:spcPct val="100000"/>
                </a:lnSpc>
                <a:spcBef>
                  <a:spcPts val="5"/>
                </a:spcBef>
              </a:pPr>
              <a:r>
                <a:rPr sz="3000" spc="-85" dirty="0">
                  <a:solidFill>
                    <a:srgbClr val="FFFFFF"/>
                  </a:solidFill>
                  <a:latin typeface="Arial"/>
                  <a:cs typeface="Arial"/>
                </a:rPr>
                <a:t>Tape</a:t>
              </a:r>
              <a:endParaRPr sz="3000" dirty="0">
                <a:latin typeface="Arial"/>
                <a:cs typeface="Arial"/>
              </a:endParaRPr>
            </a:p>
          </p:txBody>
        </p:sp>
        <p:grpSp>
          <p:nvGrpSpPr>
            <p:cNvPr id="21" name="object 21">
              <a:extLst>
                <a:ext uri="{FF2B5EF4-FFF2-40B4-BE49-F238E27FC236}">
                  <a16:creationId xmlns:a16="http://schemas.microsoft.com/office/drawing/2014/main" id="{00BF545E-94F4-BF44-8A8C-0E937D1C8212}"/>
                </a:ext>
              </a:extLst>
            </p:cNvPr>
            <p:cNvGrpSpPr/>
            <p:nvPr/>
          </p:nvGrpSpPr>
          <p:grpSpPr>
            <a:xfrm>
              <a:off x="6617339" y="4307671"/>
              <a:ext cx="772033" cy="257879"/>
              <a:chOff x="7403681" y="4919497"/>
              <a:chExt cx="772033" cy="257879"/>
            </a:xfrm>
          </p:grpSpPr>
          <p:sp>
            <p:nvSpPr>
              <p:cNvPr id="22" name="object 22">
                <a:extLst>
                  <a:ext uri="{FF2B5EF4-FFF2-40B4-BE49-F238E27FC236}">
                    <a16:creationId xmlns:a16="http://schemas.microsoft.com/office/drawing/2014/main" id="{C9C89D39-534E-B345-A45C-3EC6A9549508}"/>
                  </a:ext>
                </a:extLst>
              </p:cNvPr>
              <p:cNvSpPr/>
              <p:nvPr/>
            </p:nvSpPr>
            <p:spPr>
              <a:xfrm>
                <a:off x="7403682" y="4919497"/>
                <a:ext cx="189505" cy="217931"/>
              </a:xfrm>
              <a:prstGeom prst="rect">
                <a:avLst/>
              </a:prstGeom>
              <a:blipFill>
                <a:blip r:embed="rId8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23">
                <a:extLst>
                  <a:ext uri="{FF2B5EF4-FFF2-40B4-BE49-F238E27FC236}">
                    <a16:creationId xmlns:a16="http://schemas.microsoft.com/office/drawing/2014/main" id="{FA2652E0-B7F3-9240-B185-1A81E30ACEAB}"/>
                  </a:ext>
                </a:extLst>
              </p:cNvPr>
              <p:cNvSpPr/>
              <p:nvPr/>
            </p:nvSpPr>
            <p:spPr>
              <a:xfrm>
                <a:off x="7403681" y="4919497"/>
                <a:ext cx="189865" cy="218440"/>
              </a:xfrm>
              <a:custGeom>
                <a:avLst/>
                <a:gdLst/>
                <a:ahLst/>
                <a:cxnLst/>
                <a:rect l="l" t="t" r="r" b="b"/>
                <a:pathLst>
                  <a:path w="189865" h="218439">
                    <a:moveTo>
                      <a:pt x="0" y="108967"/>
                    </a:moveTo>
                    <a:lnTo>
                      <a:pt x="7446" y="66552"/>
                    </a:lnTo>
                    <a:lnTo>
                      <a:pt x="27752" y="31915"/>
                    </a:lnTo>
                    <a:lnTo>
                      <a:pt x="57871" y="8563"/>
                    </a:lnTo>
                    <a:lnTo>
                      <a:pt x="94754" y="0"/>
                    </a:lnTo>
                    <a:lnTo>
                      <a:pt x="131636" y="8563"/>
                    </a:lnTo>
                    <a:lnTo>
                      <a:pt x="161755" y="31915"/>
                    </a:lnTo>
                    <a:lnTo>
                      <a:pt x="182061" y="66552"/>
                    </a:lnTo>
                    <a:lnTo>
                      <a:pt x="189508" y="108967"/>
                    </a:lnTo>
                    <a:lnTo>
                      <a:pt x="182061" y="151382"/>
                    </a:lnTo>
                    <a:lnTo>
                      <a:pt x="161755" y="186018"/>
                    </a:lnTo>
                    <a:lnTo>
                      <a:pt x="131636" y="209371"/>
                    </a:lnTo>
                    <a:lnTo>
                      <a:pt x="94754" y="217934"/>
                    </a:lnTo>
                    <a:lnTo>
                      <a:pt x="57871" y="209371"/>
                    </a:lnTo>
                    <a:lnTo>
                      <a:pt x="27752" y="186018"/>
                    </a:lnTo>
                    <a:lnTo>
                      <a:pt x="7446" y="151382"/>
                    </a:lnTo>
                    <a:lnTo>
                      <a:pt x="0" y="108967"/>
                    </a:lnTo>
                    <a:close/>
                  </a:path>
                </a:pathLst>
              </a:custGeom>
              <a:ln w="26952">
                <a:solidFill>
                  <a:srgbClr val="403D34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24">
                <a:extLst>
                  <a:ext uri="{FF2B5EF4-FFF2-40B4-BE49-F238E27FC236}">
                    <a16:creationId xmlns:a16="http://schemas.microsoft.com/office/drawing/2014/main" id="{4522E0C6-27A5-4049-B8F3-8277ACA09D56}"/>
                  </a:ext>
                </a:extLst>
              </p:cNvPr>
              <p:cNvSpPr/>
              <p:nvPr/>
            </p:nvSpPr>
            <p:spPr>
              <a:xfrm>
                <a:off x="7985850" y="4919497"/>
                <a:ext cx="189505" cy="217931"/>
              </a:xfrm>
              <a:prstGeom prst="rect">
                <a:avLst/>
              </a:prstGeom>
              <a:blipFill>
                <a:blip r:embed="rId9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25">
                <a:extLst>
                  <a:ext uri="{FF2B5EF4-FFF2-40B4-BE49-F238E27FC236}">
                    <a16:creationId xmlns:a16="http://schemas.microsoft.com/office/drawing/2014/main" id="{B153F4DC-32AD-9F46-80BA-C15ADFCBEACA}"/>
                  </a:ext>
                </a:extLst>
              </p:cNvPr>
              <p:cNvSpPr/>
              <p:nvPr/>
            </p:nvSpPr>
            <p:spPr>
              <a:xfrm>
                <a:off x="7985849" y="4919497"/>
                <a:ext cx="189865" cy="218440"/>
              </a:xfrm>
              <a:custGeom>
                <a:avLst/>
                <a:gdLst/>
                <a:ahLst/>
                <a:cxnLst/>
                <a:rect l="l" t="t" r="r" b="b"/>
                <a:pathLst>
                  <a:path w="189865" h="218439">
                    <a:moveTo>
                      <a:pt x="0" y="108967"/>
                    </a:moveTo>
                    <a:lnTo>
                      <a:pt x="7446" y="66552"/>
                    </a:lnTo>
                    <a:lnTo>
                      <a:pt x="27752" y="31915"/>
                    </a:lnTo>
                    <a:lnTo>
                      <a:pt x="57871" y="8563"/>
                    </a:lnTo>
                    <a:lnTo>
                      <a:pt x="94754" y="0"/>
                    </a:lnTo>
                    <a:lnTo>
                      <a:pt x="131636" y="8563"/>
                    </a:lnTo>
                    <a:lnTo>
                      <a:pt x="161755" y="31915"/>
                    </a:lnTo>
                    <a:lnTo>
                      <a:pt x="182061" y="66552"/>
                    </a:lnTo>
                    <a:lnTo>
                      <a:pt x="189508" y="108967"/>
                    </a:lnTo>
                    <a:lnTo>
                      <a:pt x="182061" y="151382"/>
                    </a:lnTo>
                    <a:lnTo>
                      <a:pt x="161755" y="186018"/>
                    </a:lnTo>
                    <a:lnTo>
                      <a:pt x="131636" y="209371"/>
                    </a:lnTo>
                    <a:lnTo>
                      <a:pt x="94754" y="217934"/>
                    </a:lnTo>
                    <a:lnTo>
                      <a:pt x="57871" y="209371"/>
                    </a:lnTo>
                    <a:lnTo>
                      <a:pt x="27752" y="186018"/>
                    </a:lnTo>
                    <a:lnTo>
                      <a:pt x="7446" y="151382"/>
                    </a:lnTo>
                    <a:lnTo>
                      <a:pt x="0" y="108967"/>
                    </a:lnTo>
                    <a:close/>
                  </a:path>
                </a:pathLst>
              </a:custGeom>
              <a:ln w="26952">
                <a:solidFill>
                  <a:srgbClr val="403D34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26">
                <a:extLst>
                  <a:ext uri="{FF2B5EF4-FFF2-40B4-BE49-F238E27FC236}">
                    <a16:creationId xmlns:a16="http://schemas.microsoft.com/office/drawing/2014/main" id="{6E602E72-C962-3147-BCA5-A8AA4AD6A85A}"/>
                  </a:ext>
                </a:extLst>
              </p:cNvPr>
              <p:cNvSpPr/>
              <p:nvPr/>
            </p:nvSpPr>
            <p:spPr>
              <a:xfrm>
                <a:off x="7694765" y="5090046"/>
                <a:ext cx="189508" cy="85279"/>
              </a:xfrm>
              <a:prstGeom prst="rect">
                <a:avLst/>
              </a:prstGeom>
              <a:blipFill>
                <a:blip r:embed="rId10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" name="object 27">
                <a:extLst>
                  <a:ext uri="{FF2B5EF4-FFF2-40B4-BE49-F238E27FC236}">
                    <a16:creationId xmlns:a16="http://schemas.microsoft.com/office/drawing/2014/main" id="{BE201E95-D645-5744-8E20-05428BE30ABF}"/>
                  </a:ext>
                </a:extLst>
              </p:cNvPr>
              <p:cNvSpPr/>
              <p:nvPr/>
            </p:nvSpPr>
            <p:spPr>
              <a:xfrm>
                <a:off x="7694765" y="5090045"/>
                <a:ext cx="189865" cy="85725"/>
              </a:xfrm>
              <a:custGeom>
                <a:avLst/>
                <a:gdLst/>
                <a:ahLst/>
                <a:cxnLst/>
                <a:rect l="l" t="t" r="r" b="b"/>
                <a:pathLst>
                  <a:path w="189865" h="85725">
                    <a:moveTo>
                      <a:pt x="0" y="0"/>
                    </a:moveTo>
                    <a:lnTo>
                      <a:pt x="189508" y="0"/>
                    </a:lnTo>
                    <a:lnTo>
                      <a:pt x="189508" y="85279"/>
                    </a:lnTo>
                    <a:lnTo>
                      <a:pt x="0" y="85279"/>
                    </a:lnTo>
                    <a:lnTo>
                      <a:pt x="0" y="0"/>
                    </a:lnTo>
                    <a:close/>
                  </a:path>
                </a:pathLst>
              </a:custGeom>
              <a:ln w="26952">
                <a:solidFill>
                  <a:srgbClr val="403D34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28">
                <a:extLst>
                  <a:ext uri="{FF2B5EF4-FFF2-40B4-BE49-F238E27FC236}">
                    <a16:creationId xmlns:a16="http://schemas.microsoft.com/office/drawing/2014/main" id="{5460BB6C-B1A3-EF43-99B1-6762B6743A80}"/>
                  </a:ext>
                </a:extLst>
              </p:cNvPr>
              <p:cNvSpPr/>
              <p:nvPr/>
            </p:nvSpPr>
            <p:spPr>
              <a:xfrm>
                <a:off x="7480998" y="5146903"/>
                <a:ext cx="20891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208915" h="28575">
                    <a:moveTo>
                      <a:pt x="0" y="0"/>
                    </a:moveTo>
                    <a:lnTo>
                      <a:pt x="208458" y="28427"/>
                    </a:lnTo>
                  </a:path>
                </a:pathLst>
              </a:custGeom>
              <a:ln w="40428">
                <a:solidFill>
                  <a:srgbClr val="403D34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29">
                <a:extLst>
                  <a:ext uri="{FF2B5EF4-FFF2-40B4-BE49-F238E27FC236}">
                    <a16:creationId xmlns:a16="http://schemas.microsoft.com/office/drawing/2014/main" id="{A7D07AB8-C4D2-9E4E-A508-03AFE60CC0C7}"/>
                  </a:ext>
                </a:extLst>
              </p:cNvPr>
              <p:cNvSpPr/>
              <p:nvPr/>
            </p:nvSpPr>
            <p:spPr>
              <a:xfrm>
                <a:off x="7900949" y="5146896"/>
                <a:ext cx="180340" cy="30480"/>
              </a:xfrm>
              <a:custGeom>
                <a:avLst/>
                <a:gdLst/>
                <a:ahLst/>
                <a:cxnLst/>
                <a:rect l="l" t="t" r="r" b="b"/>
                <a:pathLst>
                  <a:path w="180340" h="30479">
                    <a:moveTo>
                      <a:pt x="0" y="30322"/>
                    </a:moveTo>
                    <a:lnTo>
                      <a:pt x="180033" y="0"/>
                    </a:lnTo>
                  </a:path>
                </a:pathLst>
              </a:custGeom>
              <a:ln w="40428">
                <a:solidFill>
                  <a:srgbClr val="403D34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31" name="object 31">
              <a:extLst>
                <a:ext uri="{FF2B5EF4-FFF2-40B4-BE49-F238E27FC236}">
                  <a16:creationId xmlns:a16="http://schemas.microsoft.com/office/drawing/2014/main" id="{E5BF12B9-8407-D847-8EAB-AFC36220185F}"/>
                </a:ext>
              </a:extLst>
            </p:cNvPr>
            <p:cNvGrpSpPr/>
            <p:nvPr/>
          </p:nvGrpSpPr>
          <p:grpSpPr>
            <a:xfrm>
              <a:off x="6190187" y="5640806"/>
              <a:ext cx="1854200" cy="1024467"/>
              <a:chOff x="6976529" y="6252632"/>
              <a:chExt cx="1854200" cy="1024467"/>
            </a:xfrm>
          </p:grpSpPr>
          <p:sp>
            <p:nvSpPr>
              <p:cNvPr id="32" name="object 32">
                <a:extLst>
                  <a:ext uri="{FF2B5EF4-FFF2-40B4-BE49-F238E27FC236}">
                    <a16:creationId xmlns:a16="http://schemas.microsoft.com/office/drawing/2014/main" id="{65E6880C-02AD-0448-B256-4C56CF5B0BF4}"/>
                  </a:ext>
                </a:extLst>
              </p:cNvPr>
              <p:cNvSpPr/>
              <p:nvPr/>
            </p:nvSpPr>
            <p:spPr>
              <a:xfrm>
                <a:off x="6976529" y="6252632"/>
                <a:ext cx="1854200" cy="1024467"/>
              </a:xfrm>
              <a:prstGeom prst="rect">
                <a:avLst/>
              </a:prstGeom>
              <a:blipFill>
                <a:blip r:embed="rId11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34">
                <a:extLst>
                  <a:ext uri="{FF2B5EF4-FFF2-40B4-BE49-F238E27FC236}">
                    <a16:creationId xmlns:a16="http://schemas.microsoft.com/office/drawing/2014/main" id="{1A5A60DE-0EEB-CA41-B93A-68B31594749A}"/>
                  </a:ext>
                </a:extLst>
              </p:cNvPr>
              <p:cNvSpPr/>
              <p:nvPr/>
            </p:nvSpPr>
            <p:spPr>
              <a:xfrm>
                <a:off x="7028773" y="6304882"/>
                <a:ext cx="1683385" cy="855344"/>
              </a:xfrm>
              <a:custGeom>
                <a:avLst/>
                <a:gdLst/>
                <a:ahLst/>
                <a:cxnLst/>
                <a:rect l="l" t="t" r="r" b="b"/>
                <a:pathLst>
                  <a:path w="1683384" h="855345">
                    <a:moveTo>
                      <a:pt x="1682864" y="0"/>
                    </a:moveTo>
                    <a:lnTo>
                      <a:pt x="0" y="0"/>
                    </a:lnTo>
                    <a:lnTo>
                      <a:pt x="0" y="855314"/>
                    </a:lnTo>
                    <a:lnTo>
                      <a:pt x="1682864" y="855314"/>
                    </a:lnTo>
                    <a:lnTo>
                      <a:pt x="1682864" y="0"/>
                    </a:lnTo>
                    <a:close/>
                  </a:path>
                </a:pathLst>
              </a:custGeom>
              <a:solidFill>
                <a:srgbClr val="E6C069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6" name="object 36">
              <a:extLst>
                <a:ext uri="{FF2B5EF4-FFF2-40B4-BE49-F238E27FC236}">
                  <a16:creationId xmlns:a16="http://schemas.microsoft.com/office/drawing/2014/main" id="{14D568F5-A349-084F-83C5-18F2BDEF6A0A}"/>
                </a:ext>
              </a:extLst>
            </p:cNvPr>
            <p:cNvSpPr txBox="1"/>
            <p:nvPr/>
          </p:nvSpPr>
          <p:spPr>
            <a:xfrm>
              <a:off x="6249026" y="5788974"/>
              <a:ext cx="1581785" cy="32060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sz="2000" spc="400" dirty="0">
                  <a:latin typeface="Arial"/>
                  <a:cs typeface="Arial"/>
                </a:rPr>
                <a:t>Printer</a:t>
              </a:r>
              <a:endParaRPr sz="2000" dirty="0">
                <a:latin typeface="Arial"/>
                <a:cs typeface="Arial"/>
              </a:endParaRPr>
            </a:p>
          </p:txBody>
        </p:sp>
        <p:sp>
          <p:nvSpPr>
            <p:cNvPr id="48" name="object 48">
              <a:extLst>
                <a:ext uri="{FF2B5EF4-FFF2-40B4-BE49-F238E27FC236}">
                  <a16:creationId xmlns:a16="http://schemas.microsoft.com/office/drawing/2014/main" id="{DA2A1774-774A-5A4D-9210-A62B801BD8F6}"/>
                </a:ext>
              </a:extLst>
            </p:cNvPr>
            <p:cNvSpPr txBox="1"/>
            <p:nvPr/>
          </p:nvSpPr>
          <p:spPr>
            <a:xfrm>
              <a:off x="6334750" y="6196904"/>
              <a:ext cx="1410335" cy="32060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sz="2000" spc="310" dirty="0">
                  <a:latin typeface="Arial"/>
                  <a:cs typeface="Arial"/>
                </a:rPr>
                <a:t>Output</a:t>
              </a:r>
              <a:endParaRPr sz="2000" dirty="0">
                <a:latin typeface="Arial"/>
                <a:cs typeface="Arial"/>
              </a:endParaRPr>
            </a:p>
          </p:txBody>
        </p:sp>
      </p:grpSp>
      <p:grpSp>
        <p:nvGrpSpPr>
          <p:cNvPr id="49" name="object 49">
            <a:extLst>
              <a:ext uri="{FF2B5EF4-FFF2-40B4-BE49-F238E27FC236}">
                <a16:creationId xmlns:a16="http://schemas.microsoft.com/office/drawing/2014/main" id="{447D6F50-EAFE-2B49-9C00-42E1FD579A7C}"/>
              </a:ext>
            </a:extLst>
          </p:cNvPr>
          <p:cNvGrpSpPr/>
          <p:nvPr/>
        </p:nvGrpSpPr>
        <p:grpSpPr>
          <a:xfrm>
            <a:off x="382058" y="4152900"/>
            <a:ext cx="7025329" cy="1250844"/>
            <a:chOff x="1168400" y="4764726"/>
            <a:chExt cx="7025329" cy="1250844"/>
          </a:xfrm>
        </p:grpSpPr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9FA4346D-88A7-6040-A67F-F91D4A8AEB57}"/>
                </a:ext>
              </a:extLst>
            </p:cNvPr>
            <p:cNvSpPr/>
            <p:nvPr/>
          </p:nvSpPr>
          <p:spPr>
            <a:xfrm>
              <a:off x="7722796" y="4764726"/>
              <a:ext cx="441959" cy="404495"/>
            </a:xfrm>
            <a:custGeom>
              <a:avLst/>
              <a:gdLst/>
              <a:ahLst/>
              <a:cxnLst/>
              <a:rect l="l" t="t" r="r" b="b"/>
              <a:pathLst>
                <a:path w="441959" h="404495">
                  <a:moveTo>
                    <a:pt x="331444" y="0"/>
                  </a:moveTo>
                  <a:lnTo>
                    <a:pt x="110490" y="0"/>
                  </a:lnTo>
                  <a:lnTo>
                    <a:pt x="110490" y="202196"/>
                  </a:lnTo>
                  <a:lnTo>
                    <a:pt x="0" y="202196"/>
                  </a:lnTo>
                  <a:lnTo>
                    <a:pt x="220967" y="404406"/>
                  </a:lnTo>
                  <a:lnTo>
                    <a:pt x="441921" y="202196"/>
                  </a:lnTo>
                  <a:lnTo>
                    <a:pt x="331444" y="202196"/>
                  </a:lnTo>
                  <a:lnTo>
                    <a:pt x="331444" y="0"/>
                  </a:lnTo>
                  <a:close/>
                </a:path>
              </a:pathLst>
            </a:custGeom>
            <a:solidFill>
              <a:srgbClr val="8C8D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>
              <a:extLst>
                <a:ext uri="{FF2B5EF4-FFF2-40B4-BE49-F238E27FC236}">
                  <a16:creationId xmlns:a16="http://schemas.microsoft.com/office/drawing/2014/main" id="{A1F0C426-7EDC-5547-8346-61D1B92F59F7}"/>
                </a:ext>
              </a:extLst>
            </p:cNvPr>
            <p:cNvSpPr/>
            <p:nvPr/>
          </p:nvSpPr>
          <p:spPr>
            <a:xfrm>
              <a:off x="7751770" y="4780758"/>
              <a:ext cx="441959" cy="404495"/>
            </a:xfrm>
            <a:custGeom>
              <a:avLst/>
              <a:gdLst/>
              <a:ahLst/>
              <a:cxnLst/>
              <a:rect l="l" t="t" r="r" b="b"/>
              <a:pathLst>
                <a:path w="441959" h="404495">
                  <a:moveTo>
                    <a:pt x="331444" y="0"/>
                  </a:moveTo>
                  <a:lnTo>
                    <a:pt x="110490" y="0"/>
                  </a:lnTo>
                  <a:lnTo>
                    <a:pt x="110490" y="202196"/>
                  </a:lnTo>
                  <a:lnTo>
                    <a:pt x="0" y="202196"/>
                  </a:lnTo>
                  <a:lnTo>
                    <a:pt x="220967" y="404406"/>
                  </a:lnTo>
                  <a:lnTo>
                    <a:pt x="275865" y="354164"/>
                  </a:lnTo>
                  <a:lnTo>
                    <a:pt x="220967" y="354164"/>
                  </a:lnTo>
                  <a:lnTo>
                    <a:pt x="95402" y="239255"/>
                  </a:lnTo>
                  <a:lnTo>
                    <a:pt x="147548" y="239255"/>
                  </a:lnTo>
                  <a:lnTo>
                    <a:pt x="147548" y="37058"/>
                  </a:lnTo>
                  <a:lnTo>
                    <a:pt x="331444" y="37058"/>
                  </a:lnTo>
                  <a:lnTo>
                    <a:pt x="331444" y="0"/>
                  </a:lnTo>
                  <a:close/>
                </a:path>
                <a:path w="441959" h="404495">
                  <a:moveTo>
                    <a:pt x="331444" y="37058"/>
                  </a:moveTo>
                  <a:lnTo>
                    <a:pt x="294385" y="37058"/>
                  </a:lnTo>
                  <a:lnTo>
                    <a:pt x="294385" y="239255"/>
                  </a:lnTo>
                  <a:lnTo>
                    <a:pt x="346532" y="239255"/>
                  </a:lnTo>
                  <a:lnTo>
                    <a:pt x="220967" y="354164"/>
                  </a:lnTo>
                  <a:lnTo>
                    <a:pt x="275865" y="354164"/>
                  </a:lnTo>
                  <a:lnTo>
                    <a:pt x="441921" y="202196"/>
                  </a:lnTo>
                  <a:lnTo>
                    <a:pt x="331444" y="202196"/>
                  </a:lnTo>
                  <a:lnTo>
                    <a:pt x="331444" y="37058"/>
                  </a:lnTo>
                  <a:close/>
                </a:path>
              </a:pathLst>
            </a:custGeom>
            <a:solidFill>
              <a:srgbClr val="6566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>
              <a:extLst>
                <a:ext uri="{FF2B5EF4-FFF2-40B4-BE49-F238E27FC236}">
                  <a16:creationId xmlns:a16="http://schemas.microsoft.com/office/drawing/2014/main" id="{28ACDBE5-6F0A-1A41-8E3A-06DEF7E8360C}"/>
                </a:ext>
              </a:extLst>
            </p:cNvPr>
            <p:cNvSpPr/>
            <p:nvPr/>
          </p:nvSpPr>
          <p:spPr>
            <a:xfrm>
              <a:off x="1168400" y="4991103"/>
              <a:ext cx="1159932" cy="1024467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>
              <a:extLst>
                <a:ext uri="{FF2B5EF4-FFF2-40B4-BE49-F238E27FC236}">
                  <a16:creationId xmlns:a16="http://schemas.microsoft.com/office/drawing/2014/main" id="{1027A352-EACF-274F-92D3-67158DA03EA3}"/>
                </a:ext>
              </a:extLst>
            </p:cNvPr>
            <p:cNvSpPr/>
            <p:nvPr/>
          </p:nvSpPr>
          <p:spPr>
            <a:xfrm>
              <a:off x="1174784" y="4996133"/>
              <a:ext cx="994915" cy="862262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>
            <a:extLst>
              <a:ext uri="{FF2B5EF4-FFF2-40B4-BE49-F238E27FC236}">
                <a16:creationId xmlns:a16="http://schemas.microsoft.com/office/drawing/2014/main" id="{1243892B-B155-1C4F-8F76-7C213E639574}"/>
              </a:ext>
            </a:extLst>
          </p:cNvPr>
          <p:cNvSpPr txBox="1"/>
          <p:nvPr/>
        </p:nvSpPr>
        <p:spPr>
          <a:xfrm>
            <a:off x="3082672" y="2708665"/>
            <a:ext cx="1959636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70" dirty="0">
                <a:latin typeface="Arial"/>
                <a:cs typeface="Arial"/>
              </a:rPr>
              <a:t>C</a:t>
            </a:r>
            <a:r>
              <a:rPr sz="3000" spc="55" dirty="0">
                <a:latin typeface="Arial"/>
                <a:cs typeface="Arial"/>
              </a:rPr>
              <a:t>o</a:t>
            </a:r>
            <a:r>
              <a:rPr sz="3000" spc="-220" dirty="0">
                <a:latin typeface="Arial"/>
                <a:cs typeface="Arial"/>
              </a:rPr>
              <a:t>m</a:t>
            </a:r>
            <a:r>
              <a:rPr sz="3000" spc="-145" dirty="0">
                <a:latin typeface="Arial"/>
                <a:cs typeface="Arial"/>
              </a:rPr>
              <a:t>p</a:t>
            </a:r>
            <a:r>
              <a:rPr sz="3000" spc="305" dirty="0">
                <a:latin typeface="Arial"/>
                <a:cs typeface="Arial"/>
              </a:rPr>
              <a:t>u</a:t>
            </a:r>
            <a:r>
              <a:rPr lang="en-US" altLang="zh-CN" sz="3000" spc="-5" dirty="0">
                <a:latin typeface="Arial"/>
                <a:cs typeface="Arial"/>
              </a:rPr>
              <a:t>ter</a:t>
            </a:r>
            <a:endParaRPr sz="3000" dirty="0"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DFBC58E5-9887-2C4E-A464-DEAFA785BF6E}"/>
              </a:ext>
            </a:extLst>
          </p:cNvPr>
          <p:cNvSpPr txBox="1"/>
          <p:nvPr/>
        </p:nvSpPr>
        <p:spPr>
          <a:xfrm>
            <a:off x="388442" y="4471826"/>
            <a:ext cx="995044" cy="862330"/>
          </a:xfrm>
          <a:prstGeom prst="rect">
            <a:avLst/>
          </a:prstGeom>
          <a:ln w="26952">
            <a:solidFill>
              <a:srgbClr val="403D34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57785">
              <a:lnSpc>
                <a:spcPct val="100000"/>
              </a:lnSpc>
            </a:pPr>
            <a:r>
              <a:rPr sz="3000" spc="-85" dirty="0">
                <a:solidFill>
                  <a:srgbClr val="FFFFFF"/>
                </a:solidFill>
                <a:latin typeface="Arial"/>
                <a:cs typeface="Arial"/>
              </a:rPr>
              <a:t>Tape</a:t>
            </a:r>
            <a:endParaRPr sz="3000" dirty="0">
              <a:latin typeface="Arial"/>
              <a:cs typeface="Arial"/>
            </a:endParaRPr>
          </a:p>
        </p:txBody>
      </p:sp>
      <p:grpSp>
        <p:nvGrpSpPr>
          <p:cNvPr id="56" name="object 56">
            <a:extLst>
              <a:ext uri="{FF2B5EF4-FFF2-40B4-BE49-F238E27FC236}">
                <a16:creationId xmlns:a16="http://schemas.microsoft.com/office/drawing/2014/main" id="{4E5D5D00-FA01-E34E-BC99-D731809D0D29}"/>
              </a:ext>
            </a:extLst>
          </p:cNvPr>
          <p:cNvGrpSpPr/>
          <p:nvPr/>
        </p:nvGrpSpPr>
        <p:grpSpPr>
          <a:xfrm>
            <a:off x="34925" y="2824243"/>
            <a:ext cx="2015070" cy="1974829"/>
            <a:chOff x="821267" y="3348558"/>
            <a:chExt cx="2015070" cy="1974829"/>
          </a:xfrm>
        </p:grpSpPr>
        <p:sp>
          <p:nvSpPr>
            <p:cNvPr id="57" name="object 57">
              <a:extLst>
                <a:ext uri="{FF2B5EF4-FFF2-40B4-BE49-F238E27FC236}">
                  <a16:creationId xmlns:a16="http://schemas.microsoft.com/office/drawing/2014/main" id="{AF60F357-4227-E944-BE8C-405B4CEFEE54}"/>
                </a:ext>
              </a:extLst>
            </p:cNvPr>
            <p:cNvSpPr/>
            <p:nvPr/>
          </p:nvSpPr>
          <p:spPr>
            <a:xfrm>
              <a:off x="1277494" y="5065496"/>
              <a:ext cx="189505" cy="217931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>
              <a:extLst>
                <a:ext uri="{FF2B5EF4-FFF2-40B4-BE49-F238E27FC236}">
                  <a16:creationId xmlns:a16="http://schemas.microsoft.com/office/drawing/2014/main" id="{29389074-7B2B-AA4B-B203-C16885054598}"/>
                </a:ext>
              </a:extLst>
            </p:cNvPr>
            <p:cNvSpPr/>
            <p:nvPr/>
          </p:nvSpPr>
          <p:spPr>
            <a:xfrm>
              <a:off x="1277493" y="5065496"/>
              <a:ext cx="189865" cy="218440"/>
            </a:xfrm>
            <a:custGeom>
              <a:avLst/>
              <a:gdLst/>
              <a:ahLst/>
              <a:cxnLst/>
              <a:rect l="l" t="t" r="r" b="b"/>
              <a:pathLst>
                <a:path w="189865" h="218439">
                  <a:moveTo>
                    <a:pt x="0" y="108967"/>
                  </a:moveTo>
                  <a:lnTo>
                    <a:pt x="7446" y="66552"/>
                  </a:lnTo>
                  <a:lnTo>
                    <a:pt x="27752" y="31915"/>
                  </a:lnTo>
                  <a:lnTo>
                    <a:pt x="57871" y="8563"/>
                  </a:lnTo>
                  <a:lnTo>
                    <a:pt x="94754" y="0"/>
                  </a:lnTo>
                  <a:lnTo>
                    <a:pt x="131636" y="8563"/>
                  </a:lnTo>
                  <a:lnTo>
                    <a:pt x="161755" y="31915"/>
                  </a:lnTo>
                  <a:lnTo>
                    <a:pt x="182061" y="66552"/>
                  </a:lnTo>
                  <a:lnTo>
                    <a:pt x="189508" y="108967"/>
                  </a:lnTo>
                  <a:lnTo>
                    <a:pt x="182061" y="151382"/>
                  </a:lnTo>
                  <a:lnTo>
                    <a:pt x="161755" y="186018"/>
                  </a:lnTo>
                  <a:lnTo>
                    <a:pt x="131636" y="209371"/>
                  </a:lnTo>
                  <a:lnTo>
                    <a:pt x="94754" y="217934"/>
                  </a:lnTo>
                  <a:lnTo>
                    <a:pt x="57871" y="209371"/>
                  </a:lnTo>
                  <a:lnTo>
                    <a:pt x="27752" y="186018"/>
                  </a:lnTo>
                  <a:lnTo>
                    <a:pt x="7446" y="151382"/>
                  </a:lnTo>
                  <a:lnTo>
                    <a:pt x="0" y="108967"/>
                  </a:lnTo>
                  <a:close/>
                </a:path>
              </a:pathLst>
            </a:custGeom>
            <a:ln w="26952">
              <a:solidFill>
                <a:srgbClr val="403D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>
              <a:extLst>
                <a:ext uri="{FF2B5EF4-FFF2-40B4-BE49-F238E27FC236}">
                  <a16:creationId xmlns:a16="http://schemas.microsoft.com/office/drawing/2014/main" id="{EE5877B9-C437-9F47-9D26-D74C73803623}"/>
                </a:ext>
              </a:extLst>
            </p:cNvPr>
            <p:cNvSpPr/>
            <p:nvPr/>
          </p:nvSpPr>
          <p:spPr>
            <a:xfrm>
              <a:off x="1859662" y="5065496"/>
              <a:ext cx="189505" cy="217931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>
              <a:extLst>
                <a:ext uri="{FF2B5EF4-FFF2-40B4-BE49-F238E27FC236}">
                  <a16:creationId xmlns:a16="http://schemas.microsoft.com/office/drawing/2014/main" id="{59661688-BF6E-0248-AA76-EFC92CA5259C}"/>
                </a:ext>
              </a:extLst>
            </p:cNvPr>
            <p:cNvSpPr/>
            <p:nvPr/>
          </p:nvSpPr>
          <p:spPr>
            <a:xfrm>
              <a:off x="1859661" y="5065496"/>
              <a:ext cx="189865" cy="218440"/>
            </a:xfrm>
            <a:custGeom>
              <a:avLst/>
              <a:gdLst/>
              <a:ahLst/>
              <a:cxnLst/>
              <a:rect l="l" t="t" r="r" b="b"/>
              <a:pathLst>
                <a:path w="189864" h="218439">
                  <a:moveTo>
                    <a:pt x="0" y="108967"/>
                  </a:moveTo>
                  <a:lnTo>
                    <a:pt x="7446" y="66552"/>
                  </a:lnTo>
                  <a:lnTo>
                    <a:pt x="27752" y="31915"/>
                  </a:lnTo>
                  <a:lnTo>
                    <a:pt x="57871" y="8563"/>
                  </a:lnTo>
                  <a:lnTo>
                    <a:pt x="94754" y="0"/>
                  </a:lnTo>
                  <a:lnTo>
                    <a:pt x="131636" y="8563"/>
                  </a:lnTo>
                  <a:lnTo>
                    <a:pt x="161755" y="31915"/>
                  </a:lnTo>
                  <a:lnTo>
                    <a:pt x="182061" y="66552"/>
                  </a:lnTo>
                  <a:lnTo>
                    <a:pt x="189508" y="108967"/>
                  </a:lnTo>
                  <a:lnTo>
                    <a:pt x="182061" y="151382"/>
                  </a:lnTo>
                  <a:lnTo>
                    <a:pt x="161755" y="186018"/>
                  </a:lnTo>
                  <a:lnTo>
                    <a:pt x="131636" y="209371"/>
                  </a:lnTo>
                  <a:lnTo>
                    <a:pt x="94754" y="217934"/>
                  </a:lnTo>
                  <a:lnTo>
                    <a:pt x="57871" y="209371"/>
                  </a:lnTo>
                  <a:lnTo>
                    <a:pt x="27752" y="186018"/>
                  </a:lnTo>
                  <a:lnTo>
                    <a:pt x="7446" y="151382"/>
                  </a:lnTo>
                  <a:lnTo>
                    <a:pt x="0" y="108967"/>
                  </a:lnTo>
                  <a:close/>
                </a:path>
              </a:pathLst>
            </a:custGeom>
            <a:ln w="26952">
              <a:solidFill>
                <a:srgbClr val="403D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>
              <a:extLst>
                <a:ext uri="{FF2B5EF4-FFF2-40B4-BE49-F238E27FC236}">
                  <a16:creationId xmlns:a16="http://schemas.microsoft.com/office/drawing/2014/main" id="{667CE8F9-9A27-E945-A2FB-05213C61B229}"/>
                </a:ext>
              </a:extLst>
            </p:cNvPr>
            <p:cNvSpPr/>
            <p:nvPr/>
          </p:nvSpPr>
          <p:spPr>
            <a:xfrm>
              <a:off x="1568576" y="5236058"/>
              <a:ext cx="189508" cy="85279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>
              <a:extLst>
                <a:ext uri="{FF2B5EF4-FFF2-40B4-BE49-F238E27FC236}">
                  <a16:creationId xmlns:a16="http://schemas.microsoft.com/office/drawing/2014/main" id="{4C57B4A5-469B-A349-AEF4-EE9D34B77254}"/>
                </a:ext>
              </a:extLst>
            </p:cNvPr>
            <p:cNvSpPr/>
            <p:nvPr/>
          </p:nvSpPr>
          <p:spPr>
            <a:xfrm>
              <a:off x="1568576" y="5236057"/>
              <a:ext cx="189865" cy="85725"/>
            </a:xfrm>
            <a:custGeom>
              <a:avLst/>
              <a:gdLst/>
              <a:ahLst/>
              <a:cxnLst/>
              <a:rect l="l" t="t" r="r" b="b"/>
              <a:pathLst>
                <a:path w="189864" h="85725">
                  <a:moveTo>
                    <a:pt x="0" y="0"/>
                  </a:moveTo>
                  <a:lnTo>
                    <a:pt x="189508" y="0"/>
                  </a:lnTo>
                  <a:lnTo>
                    <a:pt x="189508" y="85279"/>
                  </a:lnTo>
                  <a:lnTo>
                    <a:pt x="0" y="85279"/>
                  </a:lnTo>
                  <a:lnTo>
                    <a:pt x="0" y="0"/>
                  </a:lnTo>
                  <a:close/>
                </a:path>
              </a:pathLst>
            </a:custGeom>
            <a:ln w="26952">
              <a:solidFill>
                <a:srgbClr val="403D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>
              <a:extLst>
                <a:ext uri="{FF2B5EF4-FFF2-40B4-BE49-F238E27FC236}">
                  <a16:creationId xmlns:a16="http://schemas.microsoft.com/office/drawing/2014/main" id="{FD236ABC-8AAF-574E-84D1-E76AAEF7B52E}"/>
                </a:ext>
              </a:extLst>
            </p:cNvPr>
            <p:cNvSpPr/>
            <p:nvPr/>
          </p:nvSpPr>
          <p:spPr>
            <a:xfrm>
              <a:off x="1354810" y="5292902"/>
              <a:ext cx="208915" cy="28575"/>
            </a:xfrm>
            <a:custGeom>
              <a:avLst/>
              <a:gdLst/>
              <a:ahLst/>
              <a:cxnLst/>
              <a:rect l="l" t="t" r="r" b="b"/>
              <a:pathLst>
                <a:path w="208915" h="28575">
                  <a:moveTo>
                    <a:pt x="0" y="0"/>
                  </a:moveTo>
                  <a:lnTo>
                    <a:pt x="208458" y="28427"/>
                  </a:lnTo>
                </a:path>
              </a:pathLst>
            </a:custGeom>
            <a:ln w="40428">
              <a:solidFill>
                <a:srgbClr val="403D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>
              <a:extLst>
                <a:ext uri="{FF2B5EF4-FFF2-40B4-BE49-F238E27FC236}">
                  <a16:creationId xmlns:a16="http://schemas.microsoft.com/office/drawing/2014/main" id="{01AE3269-17F9-9145-98B1-F08B0A382A69}"/>
                </a:ext>
              </a:extLst>
            </p:cNvPr>
            <p:cNvSpPr/>
            <p:nvPr/>
          </p:nvSpPr>
          <p:spPr>
            <a:xfrm>
              <a:off x="1774761" y="5292907"/>
              <a:ext cx="180340" cy="30480"/>
            </a:xfrm>
            <a:custGeom>
              <a:avLst/>
              <a:gdLst/>
              <a:ahLst/>
              <a:cxnLst/>
              <a:rect l="l" t="t" r="r" b="b"/>
              <a:pathLst>
                <a:path w="180339" h="30479">
                  <a:moveTo>
                    <a:pt x="0" y="30322"/>
                  </a:moveTo>
                  <a:lnTo>
                    <a:pt x="180033" y="0"/>
                  </a:lnTo>
                </a:path>
              </a:pathLst>
            </a:custGeom>
            <a:ln w="40428">
              <a:solidFill>
                <a:srgbClr val="403D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>
              <a:extLst>
                <a:ext uri="{FF2B5EF4-FFF2-40B4-BE49-F238E27FC236}">
                  <a16:creationId xmlns:a16="http://schemas.microsoft.com/office/drawing/2014/main" id="{D099449A-C92B-BE4C-BD15-9EA61AA5FC26}"/>
                </a:ext>
              </a:extLst>
            </p:cNvPr>
            <p:cNvSpPr/>
            <p:nvPr/>
          </p:nvSpPr>
          <p:spPr>
            <a:xfrm>
              <a:off x="905932" y="3534832"/>
              <a:ext cx="1845729" cy="1024467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>
              <a:extLst>
                <a:ext uri="{FF2B5EF4-FFF2-40B4-BE49-F238E27FC236}">
                  <a16:creationId xmlns:a16="http://schemas.microsoft.com/office/drawing/2014/main" id="{AE75F590-99FE-634D-A2A4-AAFDFF35FBA2}"/>
                </a:ext>
              </a:extLst>
            </p:cNvPr>
            <p:cNvSpPr/>
            <p:nvPr/>
          </p:nvSpPr>
          <p:spPr>
            <a:xfrm>
              <a:off x="821267" y="3348558"/>
              <a:ext cx="2015070" cy="1532470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>
              <a:extLst>
                <a:ext uri="{FF2B5EF4-FFF2-40B4-BE49-F238E27FC236}">
                  <a16:creationId xmlns:a16="http://schemas.microsoft.com/office/drawing/2014/main" id="{294E27A6-F8F2-B34A-8404-1C806B5595DB}"/>
                </a:ext>
              </a:extLst>
            </p:cNvPr>
            <p:cNvSpPr/>
            <p:nvPr/>
          </p:nvSpPr>
          <p:spPr>
            <a:xfrm>
              <a:off x="910939" y="3542111"/>
              <a:ext cx="1683385" cy="855344"/>
            </a:xfrm>
            <a:custGeom>
              <a:avLst/>
              <a:gdLst/>
              <a:ahLst/>
              <a:cxnLst/>
              <a:rect l="l" t="t" r="r" b="b"/>
              <a:pathLst>
                <a:path w="1683385" h="855345">
                  <a:moveTo>
                    <a:pt x="1682864" y="0"/>
                  </a:moveTo>
                  <a:lnTo>
                    <a:pt x="0" y="0"/>
                  </a:lnTo>
                  <a:lnTo>
                    <a:pt x="0" y="855314"/>
                  </a:lnTo>
                  <a:lnTo>
                    <a:pt x="1682864" y="855314"/>
                  </a:lnTo>
                  <a:lnTo>
                    <a:pt x="1682864" y="0"/>
                  </a:lnTo>
                  <a:close/>
                </a:path>
              </a:pathLst>
            </a:custGeom>
            <a:solidFill>
              <a:srgbClr val="8DAB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>
              <a:extLst>
                <a:ext uri="{FF2B5EF4-FFF2-40B4-BE49-F238E27FC236}">
                  <a16:creationId xmlns:a16="http://schemas.microsoft.com/office/drawing/2014/main" id="{8013C3F7-2328-2D45-BC18-6382503ACCF8}"/>
                </a:ext>
              </a:extLst>
            </p:cNvPr>
            <p:cNvSpPr/>
            <p:nvPr/>
          </p:nvSpPr>
          <p:spPr>
            <a:xfrm>
              <a:off x="910939" y="3542106"/>
              <a:ext cx="1683385" cy="855344"/>
            </a:xfrm>
            <a:custGeom>
              <a:avLst/>
              <a:gdLst/>
              <a:ahLst/>
              <a:cxnLst/>
              <a:rect l="l" t="t" r="r" b="b"/>
              <a:pathLst>
                <a:path w="1683385" h="855345">
                  <a:moveTo>
                    <a:pt x="0" y="0"/>
                  </a:moveTo>
                  <a:lnTo>
                    <a:pt x="1682870" y="0"/>
                  </a:lnTo>
                  <a:lnTo>
                    <a:pt x="1682870" y="855315"/>
                  </a:lnTo>
                  <a:lnTo>
                    <a:pt x="0" y="855315"/>
                  </a:lnTo>
                  <a:lnTo>
                    <a:pt x="0" y="0"/>
                  </a:lnTo>
                  <a:close/>
                </a:path>
              </a:pathLst>
            </a:custGeom>
            <a:ln w="26952">
              <a:solidFill>
                <a:srgbClr val="403D3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>
            <a:extLst>
              <a:ext uri="{FF2B5EF4-FFF2-40B4-BE49-F238E27FC236}">
                <a16:creationId xmlns:a16="http://schemas.microsoft.com/office/drawing/2014/main" id="{5FE42A79-6EDE-AB4C-8290-D96BEA129835}"/>
              </a:ext>
            </a:extLst>
          </p:cNvPr>
          <p:cNvSpPr txBox="1"/>
          <p:nvPr/>
        </p:nvSpPr>
        <p:spPr>
          <a:xfrm>
            <a:off x="233287" y="2962480"/>
            <a:ext cx="1359535" cy="1004569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 indent="222250">
              <a:lnSpc>
                <a:spcPct val="100699"/>
              </a:lnSpc>
              <a:spcBef>
                <a:spcPts val="70"/>
              </a:spcBef>
            </a:pPr>
            <a:r>
              <a:rPr sz="3200" spc="15" dirty="0">
                <a:latin typeface="Arial"/>
                <a:cs typeface="Arial"/>
              </a:rPr>
              <a:t>Card  </a:t>
            </a:r>
            <a:r>
              <a:rPr sz="3200" dirty="0">
                <a:latin typeface="Arial"/>
                <a:cs typeface="Arial"/>
              </a:rPr>
              <a:t>Reader</a:t>
            </a:r>
          </a:p>
        </p:txBody>
      </p:sp>
      <p:grpSp>
        <p:nvGrpSpPr>
          <p:cNvPr id="72" name="object 72">
            <a:extLst>
              <a:ext uri="{FF2B5EF4-FFF2-40B4-BE49-F238E27FC236}">
                <a16:creationId xmlns:a16="http://schemas.microsoft.com/office/drawing/2014/main" id="{596FE242-6180-364A-8A71-3FFF5764E8A9}"/>
              </a:ext>
            </a:extLst>
          </p:cNvPr>
          <p:cNvGrpSpPr/>
          <p:nvPr/>
        </p:nvGrpSpPr>
        <p:grpSpPr>
          <a:xfrm>
            <a:off x="680660" y="3567669"/>
            <a:ext cx="5483294" cy="1131212"/>
            <a:chOff x="1467002" y="3949705"/>
            <a:chExt cx="5483294" cy="1131212"/>
          </a:xfrm>
        </p:grpSpPr>
        <p:sp>
          <p:nvSpPr>
            <p:cNvPr id="73" name="object 73">
              <a:extLst>
                <a:ext uri="{FF2B5EF4-FFF2-40B4-BE49-F238E27FC236}">
                  <a16:creationId xmlns:a16="http://schemas.microsoft.com/office/drawing/2014/main" id="{CB1465FA-A3FA-E344-9C44-AD0CD68663F6}"/>
                </a:ext>
              </a:extLst>
            </p:cNvPr>
            <p:cNvSpPr/>
            <p:nvPr/>
          </p:nvSpPr>
          <p:spPr>
            <a:xfrm>
              <a:off x="1467002" y="4247648"/>
              <a:ext cx="441959" cy="404495"/>
            </a:xfrm>
            <a:custGeom>
              <a:avLst/>
              <a:gdLst/>
              <a:ahLst/>
              <a:cxnLst/>
              <a:rect l="l" t="t" r="r" b="b"/>
              <a:pathLst>
                <a:path w="441960" h="404495">
                  <a:moveTo>
                    <a:pt x="331444" y="0"/>
                  </a:moveTo>
                  <a:lnTo>
                    <a:pt x="110477" y="0"/>
                  </a:lnTo>
                  <a:lnTo>
                    <a:pt x="110477" y="202196"/>
                  </a:lnTo>
                  <a:lnTo>
                    <a:pt x="0" y="202196"/>
                  </a:lnTo>
                  <a:lnTo>
                    <a:pt x="220967" y="404406"/>
                  </a:lnTo>
                  <a:lnTo>
                    <a:pt x="441921" y="202196"/>
                  </a:lnTo>
                  <a:lnTo>
                    <a:pt x="331444" y="202196"/>
                  </a:lnTo>
                  <a:lnTo>
                    <a:pt x="331444" y="0"/>
                  </a:lnTo>
                  <a:close/>
                </a:path>
              </a:pathLst>
            </a:custGeom>
            <a:solidFill>
              <a:srgbClr val="8C8D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>
              <a:extLst>
                <a:ext uri="{FF2B5EF4-FFF2-40B4-BE49-F238E27FC236}">
                  <a16:creationId xmlns:a16="http://schemas.microsoft.com/office/drawing/2014/main" id="{88EA73CB-D90E-8040-B304-C2AA22C32D84}"/>
                </a:ext>
              </a:extLst>
            </p:cNvPr>
            <p:cNvSpPr/>
            <p:nvPr/>
          </p:nvSpPr>
          <p:spPr>
            <a:xfrm>
              <a:off x="1467002" y="4203193"/>
              <a:ext cx="441959" cy="404495"/>
            </a:xfrm>
            <a:custGeom>
              <a:avLst/>
              <a:gdLst/>
              <a:ahLst/>
              <a:cxnLst/>
              <a:rect l="l" t="t" r="r" b="b"/>
              <a:pathLst>
                <a:path w="441960" h="404495">
                  <a:moveTo>
                    <a:pt x="331444" y="0"/>
                  </a:moveTo>
                  <a:lnTo>
                    <a:pt x="110477" y="0"/>
                  </a:lnTo>
                  <a:lnTo>
                    <a:pt x="110477" y="202196"/>
                  </a:lnTo>
                  <a:lnTo>
                    <a:pt x="0" y="202196"/>
                  </a:lnTo>
                  <a:lnTo>
                    <a:pt x="220967" y="404406"/>
                  </a:lnTo>
                  <a:lnTo>
                    <a:pt x="275865" y="354164"/>
                  </a:lnTo>
                  <a:lnTo>
                    <a:pt x="220967" y="354164"/>
                  </a:lnTo>
                  <a:lnTo>
                    <a:pt x="95389" y="239255"/>
                  </a:lnTo>
                  <a:lnTo>
                    <a:pt x="147535" y="239255"/>
                  </a:lnTo>
                  <a:lnTo>
                    <a:pt x="147535" y="37058"/>
                  </a:lnTo>
                  <a:lnTo>
                    <a:pt x="331444" y="37058"/>
                  </a:lnTo>
                  <a:lnTo>
                    <a:pt x="331444" y="0"/>
                  </a:lnTo>
                  <a:close/>
                </a:path>
                <a:path w="441960" h="404495">
                  <a:moveTo>
                    <a:pt x="331444" y="37058"/>
                  </a:moveTo>
                  <a:lnTo>
                    <a:pt x="294386" y="37058"/>
                  </a:lnTo>
                  <a:lnTo>
                    <a:pt x="294386" y="239255"/>
                  </a:lnTo>
                  <a:lnTo>
                    <a:pt x="346532" y="239255"/>
                  </a:lnTo>
                  <a:lnTo>
                    <a:pt x="220967" y="354164"/>
                  </a:lnTo>
                  <a:lnTo>
                    <a:pt x="275865" y="354164"/>
                  </a:lnTo>
                  <a:lnTo>
                    <a:pt x="441921" y="202196"/>
                  </a:lnTo>
                  <a:lnTo>
                    <a:pt x="331444" y="202196"/>
                  </a:lnTo>
                  <a:lnTo>
                    <a:pt x="331444" y="37058"/>
                  </a:lnTo>
                  <a:close/>
                </a:path>
              </a:pathLst>
            </a:custGeom>
            <a:solidFill>
              <a:srgbClr val="6566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>
              <a:extLst>
                <a:ext uri="{FF2B5EF4-FFF2-40B4-BE49-F238E27FC236}">
                  <a16:creationId xmlns:a16="http://schemas.microsoft.com/office/drawing/2014/main" id="{76B69339-4C09-9A42-96AC-8FABE802885A}"/>
                </a:ext>
              </a:extLst>
            </p:cNvPr>
            <p:cNvSpPr/>
            <p:nvPr/>
          </p:nvSpPr>
          <p:spPr>
            <a:xfrm>
              <a:off x="2389643" y="4595105"/>
              <a:ext cx="864235" cy="441959"/>
            </a:xfrm>
            <a:custGeom>
              <a:avLst/>
              <a:gdLst/>
              <a:ahLst/>
              <a:cxnLst/>
              <a:rect l="l" t="t" r="r" b="b"/>
              <a:pathLst>
                <a:path w="864235" h="441960">
                  <a:moveTo>
                    <a:pt x="643267" y="0"/>
                  </a:moveTo>
                  <a:lnTo>
                    <a:pt x="643267" y="110477"/>
                  </a:lnTo>
                  <a:lnTo>
                    <a:pt x="0" y="110477"/>
                  </a:lnTo>
                  <a:lnTo>
                    <a:pt x="0" y="331444"/>
                  </a:lnTo>
                  <a:lnTo>
                    <a:pt x="643267" y="331444"/>
                  </a:lnTo>
                  <a:lnTo>
                    <a:pt x="643267" y="441921"/>
                  </a:lnTo>
                  <a:lnTo>
                    <a:pt x="864222" y="220954"/>
                  </a:lnTo>
                  <a:lnTo>
                    <a:pt x="643267" y="0"/>
                  </a:lnTo>
                  <a:close/>
                </a:path>
              </a:pathLst>
            </a:custGeom>
            <a:solidFill>
              <a:srgbClr val="8C8D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>
              <a:extLst>
                <a:ext uri="{FF2B5EF4-FFF2-40B4-BE49-F238E27FC236}">
                  <a16:creationId xmlns:a16="http://schemas.microsoft.com/office/drawing/2014/main" id="{FA2BFCA7-CFD5-F549-A609-5CE1570317D5}"/>
                </a:ext>
              </a:extLst>
            </p:cNvPr>
            <p:cNvSpPr/>
            <p:nvPr/>
          </p:nvSpPr>
          <p:spPr>
            <a:xfrm>
              <a:off x="2389643" y="4638958"/>
              <a:ext cx="864235" cy="441959"/>
            </a:xfrm>
            <a:custGeom>
              <a:avLst/>
              <a:gdLst/>
              <a:ahLst/>
              <a:cxnLst/>
              <a:rect l="l" t="t" r="r" b="b"/>
              <a:pathLst>
                <a:path w="864235" h="441960">
                  <a:moveTo>
                    <a:pt x="643267" y="0"/>
                  </a:moveTo>
                  <a:lnTo>
                    <a:pt x="643267" y="110477"/>
                  </a:lnTo>
                  <a:lnTo>
                    <a:pt x="0" y="110477"/>
                  </a:lnTo>
                  <a:lnTo>
                    <a:pt x="0" y="331444"/>
                  </a:lnTo>
                  <a:lnTo>
                    <a:pt x="643267" y="331444"/>
                  </a:lnTo>
                  <a:lnTo>
                    <a:pt x="643267" y="441921"/>
                  </a:lnTo>
                  <a:lnTo>
                    <a:pt x="732734" y="352450"/>
                  </a:lnTo>
                  <a:lnTo>
                    <a:pt x="680326" y="352450"/>
                  </a:lnTo>
                  <a:lnTo>
                    <a:pt x="680326" y="294386"/>
                  </a:lnTo>
                  <a:lnTo>
                    <a:pt x="37058" y="294386"/>
                  </a:lnTo>
                  <a:lnTo>
                    <a:pt x="37058" y="147535"/>
                  </a:lnTo>
                  <a:lnTo>
                    <a:pt x="680326" y="147535"/>
                  </a:lnTo>
                  <a:lnTo>
                    <a:pt x="680326" y="89471"/>
                  </a:lnTo>
                  <a:lnTo>
                    <a:pt x="732739" y="89471"/>
                  </a:lnTo>
                  <a:lnTo>
                    <a:pt x="643267" y="0"/>
                  </a:lnTo>
                  <a:close/>
                </a:path>
                <a:path w="864235" h="441960">
                  <a:moveTo>
                    <a:pt x="732739" y="89471"/>
                  </a:moveTo>
                  <a:lnTo>
                    <a:pt x="680326" y="89471"/>
                  </a:lnTo>
                  <a:lnTo>
                    <a:pt x="811809" y="220954"/>
                  </a:lnTo>
                  <a:lnTo>
                    <a:pt x="680326" y="352450"/>
                  </a:lnTo>
                  <a:lnTo>
                    <a:pt x="732734" y="352450"/>
                  </a:lnTo>
                  <a:lnTo>
                    <a:pt x="864222" y="220954"/>
                  </a:lnTo>
                  <a:lnTo>
                    <a:pt x="732739" y="89471"/>
                  </a:lnTo>
                  <a:close/>
                </a:path>
              </a:pathLst>
            </a:custGeom>
            <a:solidFill>
              <a:srgbClr val="6566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>
              <a:extLst>
                <a:ext uri="{FF2B5EF4-FFF2-40B4-BE49-F238E27FC236}">
                  <a16:creationId xmlns:a16="http://schemas.microsoft.com/office/drawing/2014/main" id="{8A10207B-D48A-2146-9B2D-3BC2C2D40AD9}"/>
                </a:ext>
              </a:extLst>
            </p:cNvPr>
            <p:cNvSpPr/>
            <p:nvPr/>
          </p:nvSpPr>
          <p:spPr>
            <a:xfrm>
              <a:off x="6085766" y="3956459"/>
              <a:ext cx="864235" cy="441959"/>
            </a:xfrm>
            <a:custGeom>
              <a:avLst/>
              <a:gdLst/>
              <a:ahLst/>
              <a:cxnLst/>
              <a:rect l="l" t="t" r="r" b="b"/>
              <a:pathLst>
                <a:path w="864234" h="441960">
                  <a:moveTo>
                    <a:pt x="643254" y="0"/>
                  </a:moveTo>
                  <a:lnTo>
                    <a:pt x="643254" y="110477"/>
                  </a:lnTo>
                  <a:lnTo>
                    <a:pt x="0" y="110477"/>
                  </a:lnTo>
                  <a:lnTo>
                    <a:pt x="0" y="331444"/>
                  </a:lnTo>
                  <a:lnTo>
                    <a:pt x="643254" y="331444"/>
                  </a:lnTo>
                  <a:lnTo>
                    <a:pt x="643254" y="441921"/>
                  </a:lnTo>
                  <a:lnTo>
                    <a:pt x="864209" y="220954"/>
                  </a:lnTo>
                  <a:lnTo>
                    <a:pt x="643254" y="0"/>
                  </a:lnTo>
                  <a:close/>
                </a:path>
              </a:pathLst>
            </a:custGeom>
            <a:solidFill>
              <a:srgbClr val="8C8D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>
              <a:extLst>
                <a:ext uri="{FF2B5EF4-FFF2-40B4-BE49-F238E27FC236}">
                  <a16:creationId xmlns:a16="http://schemas.microsoft.com/office/drawing/2014/main" id="{C37D51DC-E87F-114C-A69F-0F5CCA835512}"/>
                </a:ext>
              </a:extLst>
            </p:cNvPr>
            <p:cNvSpPr/>
            <p:nvPr/>
          </p:nvSpPr>
          <p:spPr>
            <a:xfrm>
              <a:off x="6086061" y="3949705"/>
              <a:ext cx="864235" cy="441959"/>
            </a:xfrm>
            <a:custGeom>
              <a:avLst/>
              <a:gdLst/>
              <a:ahLst/>
              <a:cxnLst/>
              <a:rect l="l" t="t" r="r" b="b"/>
              <a:pathLst>
                <a:path w="864234" h="441960">
                  <a:moveTo>
                    <a:pt x="643254" y="0"/>
                  </a:moveTo>
                  <a:lnTo>
                    <a:pt x="643254" y="110477"/>
                  </a:lnTo>
                  <a:lnTo>
                    <a:pt x="0" y="110477"/>
                  </a:lnTo>
                  <a:lnTo>
                    <a:pt x="0" y="331444"/>
                  </a:lnTo>
                  <a:lnTo>
                    <a:pt x="643254" y="331444"/>
                  </a:lnTo>
                  <a:lnTo>
                    <a:pt x="643254" y="441921"/>
                  </a:lnTo>
                  <a:lnTo>
                    <a:pt x="732721" y="352450"/>
                  </a:lnTo>
                  <a:lnTo>
                    <a:pt x="680313" y="352450"/>
                  </a:lnTo>
                  <a:lnTo>
                    <a:pt x="680313" y="294386"/>
                  </a:lnTo>
                  <a:lnTo>
                    <a:pt x="37058" y="294386"/>
                  </a:lnTo>
                  <a:lnTo>
                    <a:pt x="37058" y="147535"/>
                  </a:lnTo>
                  <a:lnTo>
                    <a:pt x="680313" y="147535"/>
                  </a:lnTo>
                  <a:lnTo>
                    <a:pt x="680313" y="89471"/>
                  </a:lnTo>
                  <a:lnTo>
                    <a:pt x="732726" y="89471"/>
                  </a:lnTo>
                  <a:lnTo>
                    <a:pt x="643254" y="0"/>
                  </a:lnTo>
                  <a:close/>
                </a:path>
                <a:path w="864234" h="441960">
                  <a:moveTo>
                    <a:pt x="732726" y="89471"/>
                  </a:moveTo>
                  <a:lnTo>
                    <a:pt x="680313" y="89471"/>
                  </a:lnTo>
                  <a:lnTo>
                    <a:pt x="811809" y="220954"/>
                  </a:lnTo>
                  <a:lnTo>
                    <a:pt x="680313" y="352450"/>
                  </a:lnTo>
                  <a:lnTo>
                    <a:pt x="732721" y="352450"/>
                  </a:lnTo>
                  <a:lnTo>
                    <a:pt x="864209" y="220954"/>
                  </a:lnTo>
                  <a:lnTo>
                    <a:pt x="732726" y="89471"/>
                  </a:lnTo>
                  <a:close/>
                </a:path>
              </a:pathLst>
            </a:custGeom>
            <a:solidFill>
              <a:srgbClr val="65666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27215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Multiprogramming</a:t>
            </a:r>
            <a:br>
              <a:rPr kumimoji="1" lang="en-US" altLang="zh-CN" dirty="0"/>
            </a:br>
            <a:r>
              <a:rPr kumimoji="1" lang="en-US" altLang="zh-CN" dirty="0"/>
              <a:t>(1965-1980)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10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9146DEC-F724-0343-BCA0-0129A1A16389}"/>
              </a:ext>
            </a:extLst>
          </p:cNvPr>
          <p:cNvGrpSpPr/>
          <p:nvPr/>
        </p:nvGrpSpPr>
        <p:grpSpPr>
          <a:xfrm>
            <a:off x="1898861" y="1663078"/>
            <a:ext cx="6725772" cy="3890510"/>
            <a:chOff x="828627" y="1205586"/>
            <a:chExt cx="8416201" cy="4868336"/>
          </a:xfrm>
        </p:grpSpPr>
        <p:sp>
          <p:nvSpPr>
            <p:cNvPr id="69" name="object 14">
              <a:extLst>
                <a:ext uri="{FF2B5EF4-FFF2-40B4-BE49-F238E27FC236}">
                  <a16:creationId xmlns:a16="http://schemas.microsoft.com/office/drawing/2014/main" id="{8ED18244-43EE-634D-8A2E-F2AF28FEFD4D}"/>
                </a:ext>
              </a:extLst>
            </p:cNvPr>
            <p:cNvSpPr/>
            <p:nvPr/>
          </p:nvSpPr>
          <p:spPr>
            <a:xfrm>
              <a:off x="828627" y="5176379"/>
              <a:ext cx="2387600" cy="6434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id="{F3477AAC-4278-074E-9F8D-C20E5422699E}"/>
                </a:ext>
              </a:extLst>
            </p:cNvPr>
            <p:cNvSpPr txBox="1"/>
            <p:nvPr/>
          </p:nvSpPr>
          <p:spPr>
            <a:xfrm>
              <a:off x="880963" y="5234024"/>
              <a:ext cx="2221231" cy="389945"/>
            </a:xfrm>
            <a:prstGeom prst="rect">
              <a:avLst/>
            </a:prstGeom>
            <a:solidFill>
              <a:srgbClr val="C9DAE4"/>
            </a:solidFill>
            <a:ln w="26952">
              <a:solidFill>
                <a:srgbClr val="403D34"/>
              </a:solidFill>
            </a:ln>
          </p:spPr>
          <p:txBody>
            <a:bodyPr vert="horz" wrap="square" lIns="0" tIns="64769" rIns="0" bIns="0" rtlCol="0">
              <a:spAutoFit/>
            </a:bodyPr>
            <a:lstStyle/>
            <a:p>
              <a:pPr marL="99695">
                <a:lnSpc>
                  <a:spcPct val="100000"/>
                </a:lnSpc>
                <a:spcBef>
                  <a:spcPts val="509"/>
                </a:spcBef>
              </a:pPr>
              <a:r>
                <a:rPr sz="1600" spc="-35" dirty="0">
                  <a:latin typeface="Arial"/>
                  <a:cs typeface="Arial"/>
                </a:rPr>
                <a:t>Operating</a:t>
              </a:r>
              <a:r>
                <a:rPr sz="1600" spc="-185" dirty="0">
                  <a:latin typeface="Arial"/>
                  <a:cs typeface="Arial"/>
                </a:rPr>
                <a:t> </a:t>
              </a:r>
              <a:r>
                <a:rPr sz="1600" spc="-80" dirty="0">
                  <a:latin typeface="Arial"/>
                  <a:cs typeface="Arial"/>
                </a:rPr>
                <a:t>System</a:t>
              </a:r>
              <a:endParaRPr sz="1600">
                <a:latin typeface="Arial"/>
                <a:cs typeface="Arial"/>
              </a:endParaRPr>
            </a:p>
          </p:txBody>
        </p:sp>
        <p:grpSp>
          <p:nvGrpSpPr>
            <p:cNvPr id="79" name="object 16">
              <a:extLst>
                <a:ext uri="{FF2B5EF4-FFF2-40B4-BE49-F238E27FC236}">
                  <a16:creationId xmlns:a16="http://schemas.microsoft.com/office/drawing/2014/main" id="{72BEAE2F-C179-C340-9F09-FC42B15E24C4}"/>
                </a:ext>
              </a:extLst>
            </p:cNvPr>
            <p:cNvGrpSpPr/>
            <p:nvPr/>
          </p:nvGrpSpPr>
          <p:grpSpPr>
            <a:xfrm>
              <a:off x="828627" y="4600646"/>
              <a:ext cx="2387600" cy="643890"/>
              <a:chOff x="1075267" y="5981700"/>
              <a:chExt cx="2387600" cy="643890"/>
            </a:xfrm>
          </p:grpSpPr>
          <p:sp>
            <p:nvSpPr>
              <p:cNvPr id="81" name="object 17">
                <a:extLst>
                  <a:ext uri="{FF2B5EF4-FFF2-40B4-BE49-F238E27FC236}">
                    <a16:creationId xmlns:a16="http://schemas.microsoft.com/office/drawing/2014/main" id="{67864F06-7E02-E049-B60D-EB751995343D}"/>
                  </a:ext>
                </a:extLst>
              </p:cNvPr>
              <p:cNvSpPr/>
              <p:nvPr/>
            </p:nvSpPr>
            <p:spPr>
              <a:xfrm>
                <a:off x="1075267" y="5981700"/>
                <a:ext cx="2387600" cy="64346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82" name="object 18">
                <a:extLst>
                  <a:ext uri="{FF2B5EF4-FFF2-40B4-BE49-F238E27FC236}">
                    <a16:creationId xmlns:a16="http://schemas.microsoft.com/office/drawing/2014/main" id="{5EE77D21-7577-2841-B94E-F94C04F811BF}"/>
                  </a:ext>
                </a:extLst>
              </p:cNvPr>
              <p:cNvSpPr/>
              <p:nvPr/>
            </p:nvSpPr>
            <p:spPr>
              <a:xfrm>
                <a:off x="1127603" y="6040107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2220937" y="0"/>
                    </a:moveTo>
                    <a:lnTo>
                      <a:pt x="0" y="0"/>
                    </a:lnTo>
                    <a:lnTo>
                      <a:pt x="0" y="473768"/>
                    </a:lnTo>
                    <a:lnTo>
                      <a:pt x="2220937" y="473768"/>
                    </a:lnTo>
                    <a:lnTo>
                      <a:pt x="2220937" y="0"/>
                    </a:lnTo>
                    <a:close/>
                  </a:path>
                </a:pathLst>
              </a:custGeom>
              <a:solidFill>
                <a:srgbClr val="C9DAE4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83" name="object 19">
              <a:extLst>
                <a:ext uri="{FF2B5EF4-FFF2-40B4-BE49-F238E27FC236}">
                  <a16:creationId xmlns:a16="http://schemas.microsoft.com/office/drawing/2014/main" id="{54467E76-90DD-AE46-834A-41AE50CE945D}"/>
                </a:ext>
              </a:extLst>
            </p:cNvPr>
            <p:cNvSpPr txBox="1"/>
            <p:nvPr/>
          </p:nvSpPr>
          <p:spPr>
            <a:xfrm>
              <a:off x="880963" y="4659053"/>
              <a:ext cx="2221231" cy="389144"/>
            </a:xfrm>
            <a:prstGeom prst="rect">
              <a:avLst/>
            </a:prstGeom>
            <a:ln w="26952">
              <a:solidFill>
                <a:srgbClr val="403D34"/>
              </a:solidFill>
            </a:ln>
          </p:spPr>
          <p:txBody>
            <a:bodyPr vert="horz" wrap="square" lIns="0" tIns="64135" rIns="0" bIns="0" rtlCol="0">
              <a:spAutoFit/>
            </a:bodyPr>
            <a:lstStyle/>
            <a:p>
              <a:pPr marL="55244">
                <a:lnSpc>
                  <a:spcPct val="100000"/>
                </a:lnSpc>
                <a:spcBef>
                  <a:spcPts val="505"/>
                </a:spcBef>
              </a:pPr>
              <a:r>
                <a:rPr sz="1600" spc="-40" dirty="0">
                  <a:latin typeface="Arial"/>
                  <a:cs typeface="Arial"/>
                </a:rPr>
                <a:t>“System</a:t>
              </a:r>
              <a:r>
                <a:rPr sz="1600" spc="-210" dirty="0">
                  <a:latin typeface="Arial"/>
                  <a:cs typeface="Arial"/>
                </a:rPr>
                <a:t> </a:t>
              </a:r>
              <a:r>
                <a:rPr sz="1600" spc="-10" dirty="0">
                  <a:latin typeface="Arial"/>
                  <a:cs typeface="Arial"/>
                </a:rPr>
                <a:t>Software”</a:t>
              </a:r>
              <a:endParaRPr sz="1600">
                <a:latin typeface="Arial"/>
                <a:cs typeface="Arial"/>
              </a:endParaRPr>
            </a:p>
          </p:txBody>
        </p:sp>
        <p:grpSp>
          <p:nvGrpSpPr>
            <p:cNvPr id="84" name="object 20">
              <a:extLst>
                <a:ext uri="{FF2B5EF4-FFF2-40B4-BE49-F238E27FC236}">
                  <a16:creationId xmlns:a16="http://schemas.microsoft.com/office/drawing/2014/main" id="{A3EEDD7C-FE75-C947-B3AC-305C80E6D72F}"/>
                </a:ext>
              </a:extLst>
            </p:cNvPr>
            <p:cNvGrpSpPr/>
            <p:nvPr/>
          </p:nvGrpSpPr>
          <p:grpSpPr>
            <a:xfrm>
              <a:off x="828627" y="4058779"/>
              <a:ext cx="2387600" cy="643890"/>
              <a:chOff x="1075267" y="5439833"/>
              <a:chExt cx="2387600" cy="643890"/>
            </a:xfrm>
          </p:grpSpPr>
          <p:sp>
            <p:nvSpPr>
              <p:cNvPr id="85" name="object 21">
                <a:extLst>
                  <a:ext uri="{FF2B5EF4-FFF2-40B4-BE49-F238E27FC236}">
                    <a16:creationId xmlns:a16="http://schemas.microsoft.com/office/drawing/2014/main" id="{19EB591C-4B23-B048-9E45-AADBE87D7D7F}"/>
                  </a:ext>
                </a:extLst>
              </p:cNvPr>
              <p:cNvSpPr/>
              <p:nvPr/>
            </p:nvSpPr>
            <p:spPr>
              <a:xfrm>
                <a:off x="1075267" y="5439833"/>
                <a:ext cx="2387600" cy="643467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86" name="object 22">
                <a:extLst>
                  <a:ext uri="{FF2B5EF4-FFF2-40B4-BE49-F238E27FC236}">
                    <a16:creationId xmlns:a16="http://schemas.microsoft.com/office/drawing/2014/main" id="{9BF44070-E374-4B49-A6EE-DDE3250FE11A}"/>
                  </a:ext>
                </a:extLst>
              </p:cNvPr>
              <p:cNvSpPr/>
              <p:nvPr/>
            </p:nvSpPr>
            <p:spPr>
              <a:xfrm>
                <a:off x="1127603" y="5496983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2220937" y="0"/>
                    </a:moveTo>
                    <a:lnTo>
                      <a:pt x="0" y="0"/>
                    </a:lnTo>
                    <a:lnTo>
                      <a:pt x="0" y="473769"/>
                    </a:lnTo>
                    <a:lnTo>
                      <a:pt x="2220937" y="473769"/>
                    </a:lnTo>
                    <a:lnTo>
                      <a:pt x="2220937" y="0"/>
                    </a:lnTo>
                    <a:close/>
                  </a:path>
                </a:pathLst>
              </a:custGeom>
              <a:solidFill>
                <a:srgbClr val="EFEDE3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87" name="object 23">
                <a:extLst>
                  <a:ext uri="{FF2B5EF4-FFF2-40B4-BE49-F238E27FC236}">
                    <a16:creationId xmlns:a16="http://schemas.microsoft.com/office/drawing/2014/main" id="{A0E655C3-AC91-CB4B-B407-EB66674CD20C}"/>
                  </a:ext>
                </a:extLst>
              </p:cNvPr>
              <p:cNvSpPr/>
              <p:nvPr/>
            </p:nvSpPr>
            <p:spPr>
              <a:xfrm>
                <a:off x="1127603" y="5496979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0" y="0"/>
                    </a:moveTo>
                    <a:lnTo>
                      <a:pt x="2220938" y="0"/>
                    </a:lnTo>
                    <a:lnTo>
                      <a:pt x="2220938" y="473769"/>
                    </a:lnTo>
                    <a:lnTo>
                      <a:pt x="0" y="473769"/>
                    </a:lnTo>
                    <a:lnTo>
                      <a:pt x="0" y="0"/>
                    </a:lnTo>
                    <a:close/>
                  </a:path>
                </a:pathLst>
              </a:custGeom>
              <a:ln w="26952">
                <a:solidFill>
                  <a:srgbClr val="403D34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88" name="object 24">
              <a:extLst>
                <a:ext uri="{FF2B5EF4-FFF2-40B4-BE49-F238E27FC236}">
                  <a16:creationId xmlns:a16="http://schemas.microsoft.com/office/drawing/2014/main" id="{1B818014-5D26-974D-9AE9-1920DB2AC5A1}"/>
                </a:ext>
              </a:extLst>
            </p:cNvPr>
            <p:cNvSpPr txBox="1"/>
            <p:nvPr/>
          </p:nvSpPr>
          <p:spPr>
            <a:xfrm>
              <a:off x="1105707" y="4156144"/>
              <a:ext cx="1771014" cy="328966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600" spc="-100" dirty="0">
                  <a:latin typeface="Arial"/>
                  <a:cs typeface="Arial"/>
                </a:rPr>
                <a:t>User </a:t>
              </a:r>
              <a:r>
                <a:rPr sz="1600" spc="-45" dirty="0">
                  <a:latin typeface="Arial"/>
                  <a:cs typeface="Arial"/>
                </a:rPr>
                <a:t>Program</a:t>
              </a:r>
              <a:r>
                <a:rPr sz="1600" spc="-280" dirty="0">
                  <a:latin typeface="Arial"/>
                  <a:cs typeface="Arial"/>
                </a:rPr>
                <a:t> </a:t>
              </a:r>
              <a:r>
                <a:rPr sz="1600" spc="-110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grpSp>
          <p:nvGrpSpPr>
            <p:cNvPr id="89" name="object 25">
              <a:extLst>
                <a:ext uri="{FF2B5EF4-FFF2-40B4-BE49-F238E27FC236}">
                  <a16:creationId xmlns:a16="http://schemas.microsoft.com/office/drawing/2014/main" id="{B9FBD324-7FD4-5945-B485-7652D202791B}"/>
                </a:ext>
              </a:extLst>
            </p:cNvPr>
            <p:cNvGrpSpPr/>
            <p:nvPr/>
          </p:nvGrpSpPr>
          <p:grpSpPr>
            <a:xfrm>
              <a:off x="828627" y="3508449"/>
              <a:ext cx="2387600" cy="643890"/>
              <a:chOff x="1075267" y="4889503"/>
              <a:chExt cx="2387600" cy="643890"/>
            </a:xfrm>
          </p:grpSpPr>
          <p:sp>
            <p:nvSpPr>
              <p:cNvPr id="90" name="object 26">
                <a:extLst>
                  <a:ext uri="{FF2B5EF4-FFF2-40B4-BE49-F238E27FC236}">
                    <a16:creationId xmlns:a16="http://schemas.microsoft.com/office/drawing/2014/main" id="{1BED1DEF-9A89-6F49-8F95-503018DCF7A9}"/>
                  </a:ext>
                </a:extLst>
              </p:cNvPr>
              <p:cNvSpPr/>
              <p:nvPr/>
            </p:nvSpPr>
            <p:spPr>
              <a:xfrm>
                <a:off x="1075267" y="4889503"/>
                <a:ext cx="2387600" cy="643467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91" name="object 27">
                <a:extLst>
                  <a:ext uri="{FF2B5EF4-FFF2-40B4-BE49-F238E27FC236}">
                    <a16:creationId xmlns:a16="http://schemas.microsoft.com/office/drawing/2014/main" id="{BB49A523-B791-2A4C-A796-603E8A82920E}"/>
                  </a:ext>
                </a:extLst>
              </p:cNvPr>
              <p:cNvSpPr/>
              <p:nvPr/>
            </p:nvSpPr>
            <p:spPr>
              <a:xfrm>
                <a:off x="1127603" y="4942361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2220937" y="0"/>
                    </a:moveTo>
                    <a:lnTo>
                      <a:pt x="0" y="0"/>
                    </a:lnTo>
                    <a:lnTo>
                      <a:pt x="0" y="473769"/>
                    </a:lnTo>
                    <a:lnTo>
                      <a:pt x="2220937" y="473769"/>
                    </a:lnTo>
                    <a:lnTo>
                      <a:pt x="2220937" y="0"/>
                    </a:lnTo>
                    <a:close/>
                  </a:path>
                </a:pathLst>
              </a:custGeom>
              <a:solidFill>
                <a:srgbClr val="EFEDE3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92" name="object 28">
              <a:extLst>
                <a:ext uri="{FF2B5EF4-FFF2-40B4-BE49-F238E27FC236}">
                  <a16:creationId xmlns:a16="http://schemas.microsoft.com/office/drawing/2014/main" id="{DB29FD2B-F7CF-6F4B-9748-C09376861849}"/>
                </a:ext>
              </a:extLst>
            </p:cNvPr>
            <p:cNvSpPr txBox="1"/>
            <p:nvPr/>
          </p:nvSpPr>
          <p:spPr>
            <a:xfrm>
              <a:off x="880963" y="3561302"/>
              <a:ext cx="2221231" cy="374701"/>
            </a:xfrm>
            <a:prstGeom prst="rect">
              <a:avLst/>
            </a:prstGeom>
            <a:ln w="26952">
              <a:solidFill>
                <a:srgbClr val="403D34"/>
              </a:solidFill>
            </a:ln>
          </p:spPr>
          <p:txBody>
            <a:bodyPr vert="horz" wrap="square" lIns="0" tIns="52705" rIns="0" bIns="0" rtlCol="0">
              <a:spAutoFit/>
            </a:bodyPr>
            <a:lstStyle/>
            <a:p>
              <a:pPr marL="236854">
                <a:lnSpc>
                  <a:spcPct val="100000"/>
                </a:lnSpc>
                <a:spcBef>
                  <a:spcPts val="415"/>
                </a:spcBef>
              </a:pPr>
              <a:r>
                <a:rPr sz="1600" spc="-100" dirty="0">
                  <a:latin typeface="Arial"/>
                  <a:cs typeface="Arial"/>
                </a:rPr>
                <a:t>User </a:t>
              </a:r>
              <a:r>
                <a:rPr sz="1600" spc="-45" dirty="0">
                  <a:latin typeface="Arial"/>
                  <a:cs typeface="Arial"/>
                </a:rPr>
                <a:t>Program</a:t>
              </a:r>
              <a:r>
                <a:rPr sz="1600" spc="-245" dirty="0">
                  <a:latin typeface="Arial"/>
                  <a:cs typeface="Arial"/>
                </a:rPr>
                <a:t> </a:t>
              </a:r>
              <a:r>
                <a:rPr sz="1600" spc="-110" dirty="0">
                  <a:latin typeface="Arial"/>
                  <a:cs typeface="Arial"/>
                </a:rPr>
                <a:t>2</a:t>
              </a:r>
              <a:endParaRPr sz="1600">
                <a:latin typeface="Arial"/>
                <a:cs typeface="Arial"/>
              </a:endParaRPr>
            </a:p>
          </p:txBody>
        </p:sp>
        <p:grpSp>
          <p:nvGrpSpPr>
            <p:cNvPr id="93" name="object 29">
              <a:extLst>
                <a:ext uri="{FF2B5EF4-FFF2-40B4-BE49-F238E27FC236}">
                  <a16:creationId xmlns:a16="http://schemas.microsoft.com/office/drawing/2014/main" id="{D80B1A62-8D6E-3E4D-879E-68F4FBB66E23}"/>
                </a:ext>
              </a:extLst>
            </p:cNvPr>
            <p:cNvGrpSpPr/>
            <p:nvPr/>
          </p:nvGrpSpPr>
          <p:grpSpPr>
            <a:xfrm>
              <a:off x="828627" y="2204579"/>
              <a:ext cx="2387600" cy="643890"/>
              <a:chOff x="1075267" y="3585633"/>
              <a:chExt cx="2387600" cy="643890"/>
            </a:xfrm>
          </p:grpSpPr>
          <p:sp>
            <p:nvSpPr>
              <p:cNvPr id="94" name="object 30">
                <a:extLst>
                  <a:ext uri="{FF2B5EF4-FFF2-40B4-BE49-F238E27FC236}">
                    <a16:creationId xmlns:a16="http://schemas.microsoft.com/office/drawing/2014/main" id="{F5F5D182-2738-EA41-BEC3-29F56A692F92}"/>
                  </a:ext>
                </a:extLst>
              </p:cNvPr>
              <p:cNvSpPr/>
              <p:nvPr/>
            </p:nvSpPr>
            <p:spPr>
              <a:xfrm>
                <a:off x="1075267" y="3585633"/>
                <a:ext cx="2387600" cy="643467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95" name="object 31">
                <a:extLst>
                  <a:ext uri="{FF2B5EF4-FFF2-40B4-BE49-F238E27FC236}">
                    <a16:creationId xmlns:a16="http://schemas.microsoft.com/office/drawing/2014/main" id="{C64A7025-3394-F840-BA07-A4D7A56D03AC}"/>
                  </a:ext>
                </a:extLst>
              </p:cNvPr>
              <p:cNvSpPr/>
              <p:nvPr/>
            </p:nvSpPr>
            <p:spPr>
              <a:xfrm>
                <a:off x="1127603" y="3643432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2220937" y="0"/>
                    </a:moveTo>
                    <a:lnTo>
                      <a:pt x="0" y="0"/>
                    </a:lnTo>
                    <a:lnTo>
                      <a:pt x="0" y="473768"/>
                    </a:lnTo>
                    <a:lnTo>
                      <a:pt x="2220937" y="473768"/>
                    </a:lnTo>
                    <a:lnTo>
                      <a:pt x="2220937" y="0"/>
                    </a:lnTo>
                    <a:close/>
                  </a:path>
                </a:pathLst>
              </a:custGeom>
              <a:solidFill>
                <a:srgbClr val="EFEDE3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96" name="object 32">
              <a:extLst>
                <a:ext uri="{FF2B5EF4-FFF2-40B4-BE49-F238E27FC236}">
                  <a16:creationId xmlns:a16="http://schemas.microsoft.com/office/drawing/2014/main" id="{19214E31-630C-934D-9547-0CD180134D1F}"/>
                </a:ext>
              </a:extLst>
            </p:cNvPr>
            <p:cNvSpPr txBox="1"/>
            <p:nvPr/>
          </p:nvSpPr>
          <p:spPr>
            <a:xfrm>
              <a:off x="880963" y="2262385"/>
              <a:ext cx="2221231" cy="379515"/>
            </a:xfrm>
            <a:prstGeom prst="rect">
              <a:avLst/>
            </a:prstGeom>
            <a:ln w="26952">
              <a:solidFill>
                <a:srgbClr val="403D34"/>
              </a:solidFill>
            </a:ln>
          </p:spPr>
          <p:txBody>
            <a:bodyPr vert="horz" wrap="square" lIns="0" tIns="56515" rIns="0" bIns="0" rtlCol="0">
              <a:spAutoFit/>
            </a:bodyPr>
            <a:lstStyle/>
            <a:p>
              <a:pPr marL="230504">
                <a:lnSpc>
                  <a:spcPct val="100000"/>
                </a:lnSpc>
                <a:spcBef>
                  <a:spcPts val="445"/>
                </a:spcBef>
              </a:pPr>
              <a:r>
                <a:rPr sz="1600" spc="-100" dirty="0">
                  <a:latin typeface="Arial"/>
                  <a:cs typeface="Arial"/>
                </a:rPr>
                <a:t>User </a:t>
              </a:r>
              <a:r>
                <a:rPr sz="1600" spc="-45" dirty="0">
                  <a:latin typeface="Arial"/>
                  <a:cs typeface="Arial"/>
                </a:rPr>
                <a:t>Program</a:t>
              </a:r>
              <a:r>
                <a:rPr sz="1600" spc="-245" dirty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n</a:t>
              </a:r>
              <a:endParaRPr sz="1600">
                <a:latin typeface="Arial"/>
                <a:cs typeface="Arial"/>
              </a:endParaRPr>
            </a:p>
          </p:txBody>
        </p:sp>
        <p:grpSp>
          <p:nvGrpSpPr>
            <p:cNvPr id="97" name="object 33">
              <a:extLst>
                <a:ext uri="{FF2B5EF4-FFF2-40B4-BE49-F238E27FC236}">
                  <a16:creationId xmlns:a16="http://schemas.microsoft.com/office/drawing/2014/main" id="{02440D43-EC05-504D-860D-1F3AC5CA2C15}"/>
                </a:ext>
              </a:extLst>
            </p:cNvPr>
            <p:cNvGrpSpPr/>
            <p:nvPr/>
          </p:nvGrpSpPr>
          <p:grpSpPr>
            <a:xfrm>
              <a:off x="4851101" y="3549936"/>
              <a:ext cx="3974465" cy="2512695"/>
              <a:chOff x="5097741" y="4930990"/>
              <a:chExt cx="3974465" cy="2512695"/>
            </a:xfrm>
          </p:grpSpPr>
          <p:sp>
            <p:nvSpPr>
              <p:cNvPr id="98" name="object 34">
                <a:extLst>
                  <a:ext uri="{FF2B5EF4-FFF2-40B4-BE49-F238E27FC236}">
                    <a16:creationId xmlns:a16="http://schemas.microsoft.com/office/drawing/2014/main" id="{F654BDB4-6115-2A40-9B26-3EFD719EA12A}"/>
                  </a:ext>
                </a:extLst>
              </p:cNvPr>
              <p:cNvSpPr/>
              <p:nvPr/>
            </p:nvSpPr>
            <p:spPr>
              <a:xfrm>
                <a:off x="5097741" y="4930990"/>
                <a:ext cx="3974465" cy="2512695"/>
              </a:xfrm>
              <a:custGeom>
                <a:avLst/>
                <a:gdLst/>
                <a:ahLst/>
                <a:cxnLst/>
                <a:rect l="l" t="t" r="r" b="b"/>
                <a:pathLst>
                  <a:path w="3974465" h="2512695">
                    <a:moveTo>
                      <a:pt x="3974287" y="0"/>
                    </a:moveTo>
                    <a:lnTo>
                      <a:pt x="0" y="0"/>
                    </a:lnTo>
                    <a:lnTo>
                      <a:pt x="0" y="2512352"/>
                    </a:lnTo>
                    <a:lnTo>
                      <a:pt x="3974287" y="2512352"/>
                    </a:lnTo>
                    <a:lnTo>
                      <a:pt x="3974287" y="0"/>
                    </a:lnTo>
                    <a:close/>
                  </a:path>
                </a:pathLst>
              </a:custGeom>
              <a:solidFill>
                <a:srgbClr val="E4ECF1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99" name="object 35">
                <a:extLst>
                  <a:ext uri="{FF2B5EF4-FFF2-40B4-BE49-F238E27FC236}">
                    <a16:creationId xmlns:a16="http://schemas.microsoft.com/office/drawing/2014/main" id="{812333B0-BE85-A94E-969D-B578C54CA9DF}"/>
                  </a:ext>
                </a:extLst>
              </p:cNvPr>
              <p:cNvSpPr/>
              <p:nvPr/>
            </p:nvSpPr>
            <p:spPr>
              <a:xfrm>
                <a:off x="5097741" y="4930990"/>
                <a:ext cx="3974465" cy="2512695"/>
              </a:xfrm>
              <a:custGeom>
                <a:avLst/>
                <a:gdLst/>
                <a:ahLst/>
                <a:cxnLst/>
                <a:rect l="l" t="t" r="r" b="b"/>
                <a:pathLst>
                  <a:path w="3974465" h="2512695">
                    <a:moveTo>
                      <a:pt x="0" y="0"/>
                    </a:moveTo>
                    <a:lnTo>
                      <a:pt x="3974298" y="0"/>
                    </a:lnTo>
                    <a:lnTo>
                      <a:pt x="3974298" y="2512351"/>
                    </a:lnTo>
                    <a:lnTo>
                      <a:pt x="0" y="2512351"/>
                    </a:lnTo>
                    <a:lnTo>
                      <a:pt x="0" y="0"/>
                    </a:lnTo>
                    <a:close/>
                  </a:path>
                </a:pathLst>
              </a:custGeom>
              <a:ln w="30321">
                <a:solidFill>
                  <a:srgbClr val="00206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114" name="object 50">
              <a:extLst>
                <a:ext uri="{FF2B5EF4-FFF2-40B4-BE49-F238E27FC236}">
                  <a16:creationId xmlns:a16="http://schemas.microsoft.com/office/drawing/2014/main" id="{6B110F3F-ECF2-9D4A-A26E-A9048793B9A3}"/>
                </a:ext>
              </a:extLst>
            </p:cNvPr>
            <p:cNvSpPr txBox="1"/>
            <p:nvPr/>
          </p:nvSpPr>
          <p:spPr>
            <a:xfrm>
              <a:off x="4927731" y="3651533"/>
              <a:ext cx="4317097" cy="2200227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332105">
                <a:lnSpc>
                  <a:spcPct val="101400"/>
                </a:lnSpc>
                <a:spcBef>
                  <a:spcPts val="95"/>
                </a:spcBef>
                <a:tabLst>
                  <a:tab pos="1156335" algn="l"/>
                  <a:tab pos="1972945" algn="l"/>
                </a:tabLst>
              </a:pPr>
              <a:r>
                <a:rPr lang="en" sz="1600" spc="65" dirty="0">
                  <a:cs typeface="Arial"/>
                </a:rPr>
                <a:t>S</a:t>
              </a:r>
              <a:r>
                <a:rPr sz="1600" spc="65" dirty="0" err="1">
                  <a:cs typeface="Arial"/>
                </a:rPr>
                <a:t>ystem</a:t>
              </a:r>
              <a:r>
                <a:rPr lang="zh-CN" altLang="en-US" sz="1600" spc="65" dirty="0">
                  <a:cs typeface="Arial"/>
                </a:rPr>
                <a:t> </a:t>
              </a:r>
              <a:r>
                <a:rPr sz="1600" spc="420" dirty="0">
                  <a:cs typeface="Arial"/>
                </a:rPr>
                <a:t>call</a:t>
              </a:r>
              <a:r>
                <a:rPr lang="zh-CN" altLang="en-US" sz="1600" spc="420" dirty="0">
                  <a:cs typeface="Arial"/>
                </a:rPr>
                <a:t> </a:t>
              </a:r>
              <a:r>
                <a:rPr sz="1600" spc="-95" dirty="0">
                  <a:solidFill>
                    <a:srgbClr val="0070C0"/>
                  </a:solidFill>
                  <a:cs typeface="Arial"/>
                </a:rPr>
                <a:t>Read</a:t>
              </a:r>
              <a:r>
                <a:rPr sz="1600" spc="515" dirty="0">
                  <a:solidFill>
                    <a:srgbClr val="0070C0"/>
                  </a:solidFill>
                  <a:cs typeface="Arial"/>
                </a:rPr>
                <a:t>(</a:t>
              </a:r>
              <a:r>
                <a:rPr sz="1600" spc="215" dirty="0">
                  <a:solidFill>
                    <a:srgbClr val="0070C0"/>
                  </a:solidFill>
                  <a:cs typeface="Arial"/>
                </a:rPr>
                <a:t>var</a:t>
              </a:r>
              <a:r>
                <a:rPr sz="1600" spc="455" dirty="0">
                  <a:solidFill>
                    <a:srgbClr val="0070C0"/>
                  </a:solidFill>
                  <a:cs typeface="Arial"/>
                </a:rPr>
                <a:t>)  </a:t>
              </a:r>
              <a:r>
                <a:rPr sz="1600" spc="155" dirty="0">
                  <a:cs typeface="Arial"/>
                </a:rPr>
                <a:t>begin</a:t>
              </a:r>
              <a:endParaRPr sz="1600" dirty="0">
                <a:cs typeface="Arial"/>
              </a:endParaRPr>
            </a:p>
            <a:p>
              <a:pPr marL="339090">
                <a:lnSpc>
                  <a:spcPct val="100000"/>
                </a:lnSpc>
                <a:spcBef>
                  <a:spcPts val="40"/>
                </a:spcBef>
                <a:tabLst>
                  <a:tab pos="2626995" algn="l"/>
                </a:tabLst>
              </a:pPr>
              <a:r>
                <a:rPr sz="1600" spc="275" dirty="0">
                  <a:solidFill>
                    <a:srgbClr val="7030A0"/>
                  </a:solidFill>
                  <a:cs typeface="Arial"/>
                </a:rPr>
                <a:t>StartIO(input</a:t>
              </a:r>
              <a:r>
                <a:rPr lang="zh-CN" altLang="en-US" sz="1600" spc="275" dirty="0">
                  <a:solidFill>
                    <a:srgbClr val="7030A0"/>
                  </a:solidFill>
                  <a:cs typeface="Arial"/>
                </a:rPr>
                <a:t> </a:t>
              </a:r>
              <a:r>
                <a:rPr sz="1600" spc="220" dirty="0">
                  <a:solidFill>
                    <a:srgbClr val="7030A0"/>
                  </a:solidFill>
                  <a:cs typeface="Arial"/>
                </a:rPr>
                <a:t>device)</a:t>
              </a:r>
              <a:endParaRPr sz="1600" dirty="0">
                <a:cs typeface="Arial"/>
              </a:endParaRPr>
            </a:p>
            <a:p>
              <a:pPr marL="339090" marR="331470">
                <a:lnSpc>
                  <a:spcPct val="101400"/>
                </a:lnSpc>
                <a:spcBef>
                  <a:spcPts val="65"/>
                </a:spcBef>
                <a:tabLst>
                  <a:tab pos="2299970" algn="l"/>
                </a:tabLst>
              </a:pPr>
              <a:r>
                <a:rPr sz="1600" spc="280" dirty="0">
                  <a:solidFill>
                    <a:srgbClr val="7030A0"/>
                  </a:solidFill>
                  <a:cs typeface="Arial"/>
                </a:rPr>
                <a:t>WaitIO(interrupt)  </a:t>
              </a:r>
              <a:r>
                <a:rPr sz="1600" spc="-25" dirty="0" err="1">
                  <a:solidFill>
                    <a:srgbClr val="7030A0"/>
                  </a:solidFill>
                  <a:cs typeface="Arial"/>
                </a:rPr>
                <a:t>EndIO</a:t>
              </a:r>
              <a:r>
                <a:rPr sz="1600" spc="320" dirty="0">
                  <a:solidFill>
                    <a:srgbClr val="7030A0"/>
                  </a:solidFill>
                  <a:cs typeface="Arial"/>
                </a:rPr>
                <a:t>(</a:t>
              </a:r>
              <a:r>
                <a:rPr lang="en-US" altLang="zh-CN" sz="1600" spc="320" dirty="0">
                  <a:solidFill>
                    <a:srgbClr val="7030A0"/>
                  </a:solidFill>
                  <a:cs typeface="Arial"/>
                </a:rPr>
                <a:t>input</a:t>
              </a:r>
              <a:r>
                <a:rPr lang="zh-CN" altLang="en-US" sz="1600" spc="320" dirty="0">
                  <a:solidFill>
                    <a:srgbClr val="7030A0"/>
                  </a:solidFill>
                  <a:cs typeface="Arial"/>
                </a:rPr>
                <a:t> </a:t>
              </a:r>
              <a:r>
                <a:rPr sz="1600" spc="220" dirty="0">
                  <a:solidFill>
                    <a:srgbClr val="7030A0"/>
                  </a:solidFill>
                  <a:cs typeface="Arial"/>
                </a:rPr>
                <a:t>device)</a:t>
              </a:r>
              <a:endParaRPr sz="1600" dirty="0">
                <a:cs typeface="Arial"/>
              </a:endParaRPr>
            </a:p>
            <a:p>
              <a:pPr marL="339090">
                <a:lnSpc>
                  <a:spcPct val="100000"/>
                </a:lnSpc>
                <a:spcBef>
                  <a:spcPts val="40"/>
                </a:spcBef>
              </a:pPr>
              <a:r>
                <a:rPr sz="1600" spc="640" dirty="0">
                  <a:solidFill>
                    <a:srgbClr val="7030A0"/>
                  </a:solidFill>
                  <a:cs typeface="Arial"/>
                </a:rPr>
                <a:t>...</a:t>
              </a:r>
              <a:endParaRPr sz="1600" dirty="0">
                <a:cs typeface="Arial"/>
              </a:endParaRPr>
            </a:p>
            <a:p>
              <a:pPr marL="12700">
                <a:lnSpc>
                  <a:spcPct val="100000"/>
                </a:lnSpc>
                <a:spcBef>
                  <a:spcPts val="40"/>
                </a:spcBef>
                <a:tabLst>
                  <a:tab pos="666115" algn="l"/>
                </a:tabLst>
              </a:pPr>
              <a:r>
                <a:rPr sz="1600" dirty="0">
                  <a:cs typeface="Arial"/>
                </a:rPr>
                <a:t>end	</a:t>
              </a:r>
              <a:r>
                <a:rPr sz="1600" spc="-95" dirty="0">
                  <a:cs typeface="Arial"/>
                </a:rPr>
                <a:t>Read</a:t>
              </a:r>
              <a:endParaRPr sz="1600" dirty="0">
                <a:cs typeface="Arial"/>
              </a:endParaRPr>
            </a:p>
          </p:txBody>
        </p:sp>
        <p:grpSp>
          <p:nvGrpSpPr>
            <p:cNvPr id="115" name="object 51">
              <a:extLst>
                <a:ext uri="{FF2B5EF4-FFF2-40B4-BE49-F238E27FC236}">
                  <a16:creationId xmlns:a16="http://schemas.microsoft.com/office/drawing/2014/main" id="{69566D0B-CA4D-4948-8961-550B9CB98C40}"/>
                </a:ext>
              </a:extLst>
            </p:cNvPr>
            <p:cNvGrpSpPr/>
            <p:nvPr/>
          </p:nvGrpSpPr>
          <p:grpSpPr>
            <a:xfrm>
              <a:off x="3217500" y="1219067"/>
              <a:ext cx="5608066" cy="4854855"/>
              <a:chOff x="3464140" y="2600121"/>
              <a:chExt cx="5608066" cy="4854855"/>
            </a:xfrm>
          </p:grpSpPr>
          <p:sp>
            <p:nvSpPr>
              <p:cNvPr id="116" name="object 52">
                <a:extLst>
                  <a:ext uri="{FF2B5EF4-FFF2-40B4-BE49-F238E27FC236}">
                    <a16:creationId xmlns:a16="http://schemas.microsoft.com/office/drawing/2014/main" id="{E649392C-070C-9045-9B15-ED2BF9E4ED5B}"/>
                  </a:ext>
                </a:extLst>
              </p:cNvPr>
              <p:cNvSpPr/>
              <p:nvPr/>
            </p:nvSpPr>
            <p:spPr>
              <a:xfrm>
                <a:off x="3464140" y="6372936"/>
                <a:ext cx="1633855" cy="1082040"/>
              </a:xfrm>
              <a:custGeom>
                <a:avLst/>
                <a:gdLst/>
                <a:ahLst/>
                <a:cxnLst/>
                <a:rect l="l" t="t" r="r" b="b"/>
                <a:pathLst>
                  <a:path w="1633854" h="1082040">
                    <a:moveTo>
                      <a:pt x="0" y="0"/>
                    </a:moveTo>
                    <a:lnTo>
                      <a:pt x="1633602" y="1081771"/>
                    </a:lnTo>
                  </a:path>
                </a:pathLst>
              </a:custGeom>
              <a:ln w="26952">
                <a:solidFill>
                  <a:srgbClr val="021EAA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117" name="object 53">
                <a:extLst>
                  <a:ext uri="{FF2B5EF4-FFF2-40B4-BE49-F238E27FC236}">
                    <a16:creationId xmlns:a16="http://schemas.microsoft.com/office/drawing/2014/main" id="{CE54E329-BD8D-7C49-83B0-17070E08EBF0}"/>
                  </a:ext>
                </a:extLst>
              </p:cNvPr>
              <p:cNvSpPr/>
              <p:nvPr/>
            </p:nvSpPr>
            <p:spPr>
              <a:xfrm>
                <a:off x="3464140" y="4982513"/>
                <a:ext cx="1633855" cy="1308735"/>
              </a:xfrm>
              <a:custGeom>
                <a:avLst/>
                <a:gdLst/>
                <a:ahLst/>
                <a:cxnLst/>
                <a:rect l="l" t="t" r="r" b="b"/>
                <a:pathLst>
                  <a:path w="1633854" h="1308735">
                    <a:moveTo>
                      <a:pt x="0" y="1308520"/>
                    </a:moveTo>
                    <a:lnTo>
                      <a:pt x="1633602" y="0"/>
                    </a:lnTo>
                  </a:path>
                </a:pathLst>
              </a:custGeom>
              <a:ln w="26952">
                <a:solidFill>
                  <a:srgbClr val="021EAA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118" name="object 54">
                <a:extLst>
                  <a:ext uri="{FF2B5EF4-FFF2-40B4-BE49-F238E27FC236}">
                    <a16:creationId xmlns:a16="http://schemas.microsoft.com/office/drawing/2014/main" id="{24B43CC8-0AD5-E449-AC1C-199F44F5F562}"/>
                  </a:ext>
                </a:extLst>
              </p:cNvPr>
              <p:cNvSpPr/>
              <p:nvPr/>
            </p:nvSpPr>
            <p:spPr>
              <a:xfrm>
                <a:off x="5097741" y="2600121"/>
                <a:ext cx="3974465" cy="2169160"/>
              </a:xfrm>
              <a:custGeom>
                <a:avLst/>
                <a:gdLst/>
                <a:ahLst/>
                <a:cxnLst/>
                <a:rect l="l" t="t" r="r" b="b"/>
                <a:pathLst>
                  <a:path w="3974465" h="2169160">
                    <a:moveTo>
                      <a:pt x="3974287" y="0"/>
                    </a:moveTo>
                    <a:lnTo>
                      <a:pt x="0" y="0"/>
                    </a:lnTo>
                    <a:lnTo>
                      <a:pt x="0" y="2169147"/>
                    </a:lnTo>
                    <a:lnTo>
                      <a:pt x="3974287" y="2169147"/>
                    </a:lnTo>
                    <a:lnTo>
                      <a:pt x="3974287" y="0"/>
                    </a:lnTo>
                    <a:close/>
                  </a:path>
                </a:pathLst>
              </a:custGeom>
              <a:solidFill>
                <a:srgbClr val="FAF2E1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119" name="object 55">
                <a:extLst>
                  <a:ext uri="{FF2B5EF4-FFF2-40B4-BE49-F238E27FC236}">
                    <a16:creationId xmlns:a16="http://schemas.microsoft.com/office/drawing/2014/main" id="{6F1451BB-C5DD-6B4C-8C3D-9251F91C250C}"/>
                  </a:ext>
                </a:extLst>
              </p:cNvPr>
              <p:cNvSpPr/>
              <p:nvPr/>
            </p:nvSpPr>
            <p:spPr>
              <a:xfrm>
                <a:off x="5097741" y="2600121"/>
                <a:ext cx="3974465" cy="2169160"/>
              </a:xfrm>
              <a:custGeom>
                <a:avLst/>
                <a:gdLst/>
                <a:ahLst/>
                <a:cxnLst/>
                <a:rect l="l" t="t" r="r" b="b"/>
                <a:pathLst>
                  <a:path w="3974465" h="2169160">
                    <a:moveTo>
                      <a:pt x="0" y="0"/>
                    </a:moveTo>
                    <a:lnTo>
                      <a:pt x="3974298" y="0"/>
                    </a:lnTo>
                    <a:lnTo>
                      <a:pt x="3974298" y="2169156"/>
                    </a:lnTo>
                    <a:lnTo>
                      <a:pt x="0" y="2169156"/>
                    </a:lnTo>
                    <a:lnTo>
                      <a:pt x="0" y="0"/>
                    </a:lnTo>
                    <a:close/>
                  </a:path>
                </a:pathLst>
              </a:custGeom>
              <a:ln w="30321">
                <a:solidFill>
                  <a:srgbClr val="897B61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130" name="object 66">
              <a:extLst>
                <a:ext uri="{FF2B5EF4-FFF2-40B4-BE49-F238E27FC236}">
                  <a16:creationId xmlns:a16="http://schemas.microsoft.com/office/drawing/2014/main" id="{A424BB95-9956-6248-A1CE-E3E841F955FD}"/>
                </a:ext>
              </a:extLst>
            </p:cNvPr>
            <p:cNvSpPr txBox="1"/>
            <p:nvPr/>
          </p:nvSpPr>
          <p:spPr>
            <a:xfrm>
              <a:off x="4959304" y="1228064"/>
              <a:ext cx="2744252" cy="1902069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331470">
                <a:lnSpc>
                  <a:spcPct val="101400"/>
                </a:lnSpc>
                <a:spcBef>
                  <a:spcPts val="95"/>
                </a:spcBef>
                <a:tabLst>
                  <a:tab pos="1320165" algn="l"/>
                </a:tabLst>
              </a:pPr>
              <a:r>
                <a:rPr lang="en" sz="1600" spc="55" dirty="0">
                  <a:latin typeface="Arial"/>
                  <a:cs typeface="Arial"/>
                </a:rPr>
                <a:t>P</a:t>
              </a:r>
              <a:r>
                <a:rPr sz="1600" spc="55" dirty="0" err="1">
                  <a:latin typeface="Arial"/>
                  <a:cs typeface="Arial"/>
                </a:rPr>
                <a:t>rogra</a:t>
              </a:r>
              <a:r>
                <a:rPr lang="en-US" altLang="zh-CN" sz="1600" spc="55" dirty="0" err="1">
                  <a:latin typeface="Arial"/>
                  <a:cs typeface="Arial"/>
                </a:rPr>
                <a:t>m</a:t>
              </a:r>
              <a:r>
                <a:rPr lang="zh-CN" altLang="en-US" sz="1600" spc="55" dirty="0">
                  <a:latin typeface="Arial"/>
                  <a:cs typeface="Arial"/>
                </a:rPr>
                <a:t> </a:t>
              </a:r>
              <a:r>
                <a:rPr sz="1600" spc="-155" dirty="0">
                  <a:latin typeface="Arial"/>
                  <a:cs typeface="Arial"/>
                </a:rPr>
                <a:t>P</a:t>
              </a:r>
              <a:endParaRPr lang="en-US" altLang="zh-CN" sz="1600" spc="-155" dirty="0">
                <a:latin typeface="Arial"/>
                <a:cs typeface="Arial"/>
              </a:endParaRPr>
            </a:p>
            <a:p>
              <a:pPr marL="12700" marR="331470">
                <a:lnSpc>
                  <a:spcPct val="101400"/>
                </a:lnSpc>
                <a:spcBef>
                  <a:spcPts val="95"/>
                </a:spcBef>
                <a:tabLst>
                  <a:tab pos="1320165" algn="l"/>
                </a:tabLst>
              </a:pPr>
              <a:r>
                <a:rPr sz="1600" spc="155" dirty="0">
                  <a:latin typeface="Arial"/>
                  <a:cs typeface="Arial"/>
                </a:rPr>
                <a:t>begin</a:t>
              </a:r>
              <a:endParaRPr sz="1600" dirty="0">
                <a:latin typeface="Arial"/>
                <a:cs typeface="Arial"/>
              </a:endParaRPr>
            </a:p>
            <a:p>
              <a:pPr marL="339090">
                <a:lnSpc>
                  <a:spcPct val="100000"/>
                </a:lnSpc>
                <a:spcBef>
                  <a:spcPts val="40"/>
                </a:spcBef>
              </a:pPr>
              <a:r>
                <a:rPr sz="1600" spc="640" dirty="0">
                  <a:latin typeface="Arial"/>
                  <a:cs typeface="Arial"/>
                </a:rPr>
                <a:t>...</a:t>
              </a:r>
              <a:endParaRPr sz="1600" dirty="0">
                <a:latin typeface="Arial"/>
                <a:cs typeface="Arial"/>
              </a:endParaRPr>
            </a:p>
            <a:p>
              <a:pPr marL="339090">
                <a:lnSpc>
                  <a:spcPct val="100000"/>
                </a:lnSpc>
                <a:spcBef>
                  <a:spcPts val="105"/>
                </a:spcBef>
              </a:pPr>
              <a:r>
                <a:rPr sz="1600" spc="145" dirty="0">
                  <a:solidFill>
                    <a:srgbClr val="0070C0"/>
                  </a:solidFill>
                  <a:latin typeface="Arial"/>
                  <a:cs typeface="Arial"/>
                </a:rPr>
                <a:t>Read(var)</a:t>
              </a:r>
              <a:endParaRPr sz="1600" dirty="0">
                <a:latin typeface="Arial"/>
                <a:cs typeface="Arial"/>
              </a:endParaRPr>
            </a:p>
            <a:p>
              <a:pPr marL="339090">
                <a:lnSpc>
                  <a:spcPct val="100000"/>
                </a:lnSpc>
                <a:spcBef>
                  <a:spcPts val="40"/>
                </a:spcBef>
              </a:pPr>
              <a:r>
                <a:rPr sz="1600" spc="640" dirty="0">
                  <a:latin typeface="Arial"/>
                  <a:cs typeface="Arial"/>
                </a:rPr>
                <a:t>...</a:t>
              </a:r>
              <a:endParaRPr sz="1600" dirty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spcBef>
                  <a:spcPts val="40"/>
                </a:spcBef>
                <a:tabLst>
                  <a:tab pos="666115" algn="l"/>
                </a:tabLst>
              </a:pPr>
              <a:r>
                <a:rPr sz="1600" dirty="0">
                  <a:latin typeface="Arial"/>
                  <a:cs typeface="Arial"/>
                </a:rPr>
                <a:t>end	</a:t>
              </a:r>
              <a:r>
                <a:rPr sz="1600" spc="-254" dirty="0">
                  <a:latin typeface="Arial"/>
                  <a:cs typeface="Arial"/>
                </a:rPr>
                <a:t>P</a:t>
              </a:r>
              <a:endParaRPr sz="1600" dirty="0">
                <a:latin typeface="Arial"/>
                <a:cs typeface="Arial"/>
              </a:endParaRPr>
            </a:p>
          </p:txBody>
        </p:sp>
        <p:grpSp>
          <p:nvGrpSpPr>
            <p:cNvPr id="131" name="object 67">
              <a:extLst>
                <a:ext uri="{FF2B5EF4-FFF2-40B4-BE49-F238E27FC236}">
                  <a16:creationId xmlns:a16="http://schemas.microsoft.com/office/drawing/2014/main" id="{7B34AC8A-DF87-DB48-86B3-095EFD724F75}"/>
                </a:ext>
              </a:extLst>
            </p:cNvPr>
            <p:cNvGrpSpPr/>
            <p:nvPr/>
          </p:nvGrpSpPr>
          <p:grpSpPr>
            <a:xfrm>
              <a:off x="3204024" y="1205586"/>
              <a:ext cx="1661160" cy="2190750"/>
              <a:chOff x="3450664" y="2586640"/>
              <a:chExt cx="1661160" cy="2190750"/>
            </a:xfrm>
          </p:grpSpPr>
          <p:sp>
            <p:nvSpPr>
              <p:cNvPr id="132" name="object 68">
                <a:extLst>
                  <a:ext uri="{FF2B5EF4-FFF2-40B4-BE49-F238E27FC236}">
                    <a16:creationId xmlns:a16="http://schemas.microsoft.com/office/drawing/2014/main" id="{26788AD6-57A4-904E-8367-620EF359DE90}"/>
                  </a:ext>
                </a:extLst>
              </p:cNvPr>
              <p:cNvSpPr/>
              <p:nvPr/>
            </p:nvSpPr>
            <p:spPr>
              <a:xfrm>
                <a:off x="3464141" y="3868991"/>
                <a:ext cx="1633855" cy="894715"/>
              </a:xfrm>
              <a:custGeom>
                <a:avLst/>
                <a:gdLst/>
                <a:ahLst/>
                <a:cxnLst/>
                <a:rect l="l" t="t" r="r" b="b"/>
                <a:pathLst>
                  <a:path w="1633854" h="894714">
                    <a:moveTo>
                      <a:pt x="0" y="0"/>
                    </a:moveTo>
                    <a:lnTo>
                      <a:pt x="1633602" y="894481"/>
                    </a:lnTo>
                  </a:path>
                </a:pathLst>
              </a:custGeom>
              <a:ln w="26952">
                <a:solidFill>
                  <a:srgbClr val="453E3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133" name="object 69">
                <a:extLst>
                  <a:ext uri="{FF2B5EF4-FFF2-40B4-BE49-F238E27FC236}">
                    <a16:creationId xmlns:a16="http://schemas.microsoft.com/office/drawing/2014/main" id="{2D155074-8428-0945-8560-DB095444BE6D}"/>
                  </a:ext>
                </a:extLst>
              </p:cNvPr>
              <p:cNvSpPr/>
              <p:nvPr/>
            </p:nvSpPr>
            <p:spPr>
              <a:xfrm>
                <a:off x="3464141" y="2600117"/>
                <a:ext cx="1633855" cy="1187450"/>
              </a:xfrm>
              <a:custGeom>
                <a:avLst/>
                <a:gdLst/>
                <a:ahLst/>
                <a:cxnLst/>
                <a:rect l="l" t="t" r="r" b="b"/>
                <a:pathLst>
                  <a:path w="1633854" h="1187450">
                    <a:moveTo>
                      <a:pt x="0" y="1186959"/>
                    </a:moveTo>
                    <a:lnTo>
                      <a:pt x="1633602" y="0"/>
                    </a:lnTo>
                  </a:path>
                </a:pathLst>
              </a:custGeom>
              <a:ln w="26952">
                <a:solidFill>
                  <a:srgbClr val="453E30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</p:grpSp>
      <p:sp>
        <p:nvSpPr>
          <p:cNvPr id="190" name="内容占位符 2">
            <a:extLst>
              <a:ext uri="{FF2B5EF4-FFF2-40B4-BE49-F238E27FC236}">
                <a16:creationId xmlns:a16="http://schemas.microsoft.com/office/drawing/2014/main" id="{6E64A10C-0E64-DF4B-9210-A3CC7A2EE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498" y="1064684"/>
            <a:ext cx="5040616" cy="3771636"/>
          </a:xfrm>
        </p:spPr>
        <p:txBody>
          <a:bodyPr>
            <a:norm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Keep several jobs in memory </a:t>
            </a: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Multiplex CPU between jobs</a:t>
            </a: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endParaRPr lang="en" altLang="zh-CN" sz="2400" spc="-16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endParaRPr lang="en" altLang="zh-CN" sz="2400" spc="-16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999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Multiprogramming</a:t>
            </a:r>
            <a:br>
              <a:rPr kumimoji="1" lang="en-US" altLang="zh-CN" dirty="0"/>
            </a:br>
            <a:r>
              <a:rPr kumimoji="1" lang="en-US" altLang="zh-CN" dirty="0"/>
              <a:t>(1965-1980)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8A0DC-04D9-A541-870E-9225DB7C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498" y="1064684"/>
            <a:ext cx="5040616" cy="3771636"/>
          </a:xfrm>
        </p:spPr>
        <p:txBody>
          <a:bodyPr>
            <a:norm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Keep several jobs in memory </a:t>
            </a: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Multiplex CPU between jobs</a:t>
            </a: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endParaRPr lang="en" altLang="zh-CN" sz="2400" spc="-16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endParaRPr lang="en" altLang="zh-CN" sz="2400" spc="-16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11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9146DEC-F724-0343-BCA0-0129A1A16389}"/>
              </a:ext>
            </a:extLst>
          </p:cNvPr>
          <p:cNvGrpSpPr/>
          <p:nvPr/>
        </p:nvGrpSpPr>
        <p:grpSpPr>
          <a:xfrm>
            <a:off x="1898861" y="2461419"/>
            <a:ext cx="1908041" cy="2889125"/>
            <a:chOff x="828627" y="2204579"/>
            <a:chExt cx="2387600" cy="3615267"/>
          </a:xfrm>
        </p:grpSpPr>
        <p:sp>
          <p:nvSpPr>
            <p:cNvPr id="69" name="object 14">
              <a:extLst>
                <a:ext uri="{FF2B5EF4-FFF2-40B4-BE49-F238E27FC236}">
                  <a16:creationId xmlns:a16="http://schemas.microsoft.com/office/drawing/2014/main" id="{8ED18244-43EE-634D-8A2E-F2AF28FEFD4D}"/>
                </a:ext>
              </a:extLst>
            </p:cNvPr>
            <p:cNvSpPr/>
            <p:nvPr/>
          </p:nvSpPr>
          <p:spPr>
            <a:xfrm>
              <a:off x="828627" y="5176379"/>
              <a:ext cx="2387600" cy="6434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id="{F3477AAC-4278-074E-9F8D-C20E5422699E}"/>
                </a:ext>
              </a:extLst>
            </p:cNvPr>
            <p:cNvSpPr txBox="1"/>
            <p:nvPr/>
          </p:nvSpPr>
          <p:spPr>
            <a:xfrm>
              <a:off x="880963" y="5234024"/>
              <a:ext cx="2221231" cy="389945"/>
            </a:xfrm>
            <a:prstGeom prst="rect">
              <a:avLst/>
            </a:prstGeom>
            <a:solidFill>
              <a:srgbClr val="C9DAE4"/>
            </a:solidFill>
            <a:ln w="26952">
              <a:solidFill>
                <a:srgbClr val="403D34"/>
              </a:solidFill>
            </a:ln>
          </p:spPr>
          <p:txBody>
            <a:bodyPr vert="horz" wrap="square" lIns="0" tIns="64769" rIns="0" bIns="0" rtlCol="0">
              <a:spAutoFit/>
            </a:bodyPr>
            <a:lstStyle/>
            <a:p>
              <a:pPr marL="99695">
                <a:lnSpc>
                  <a:spcPct val="100000"/>
                </a:lnSpc>
                <a:spcBef>
                  <a:spcPts val="509"/>
                </a:spcBef>
              </a:pPr>
              <a:r>
                <a:rPr sz="1600" spc="-35" dirty="0">
                  <a:latin typeface="Arial"/>
                  <a:cs typeface="Arial"/>
                </a:rPr>
                <a:t>Operating</a:t>
              </a:r>
              <a:r>
                <a:rPr sz="1600" spc="-185" dirty="0">
                  <a:latin typeface="Arial"/>
                  <a:cs typeface="Arial"/>
                </a:rPr>
                <a:t> </a:t>
              </a:r>
              <a:r>
                <a:rPr sz="1600" spc="-80" dirty="0">
                  <a:latin typeface="Arial"/>
                  <a:cs typeface="Arial"/>
                </a:rPr>
                <a:t>System</a:t>
              </a:r>
              <a:endParaRPr sz="1600">
                <a:latin typeface="Arial"/>
                <a:cs typeface="Arial"/>
              </a:endParaRPr>
            </a:p>
          </p:txBody>
        </p:sp>
        <p:grpSp>
          <p:nvGrpSpPr>
            <p:cNvPr id="79" name="object 16">
              <a:extLst>
                <a:ext uri="{FF2B5EF4-FFF2-40B4-BE49-F238E27FC236}">
                  <a16:creationId xmlns:a16="http://schemas.microsoft.com/office/drawing/2014/main" id="{72BEAE2F-C179-C340-9F09-FC42B15E24C4}"/>
                </a:ext>
              </a:extLst>
            </p:cNvPr>
            <p:cNvGrpSpPr/>
            <p:nvPr/>
          </p:nvGrpSpPr>
          <p:grpSpPr>
            <a:xfrm>
              <a:off x="828627" y="4600646"/>
              <a:ext cx="2387600" cy="643890"/>
              <a:chOff x="1075267" y="5981700"/>
              <a:chExt cx="2387600" cy="643890"/>
            </a:xfrm>
          </p:grpSpPr>
          <p:sp>
            <p:nvSpPr>
              <p:cNvPr id="81" name="object 17">
                <a:extLst>
                  <a:ext uri="{FF2B5EF4-FFF2-40B4-BE49-F238E27FC236}">
                    <a16:creationId xmlns:a16="http://schemas.microsoft.com/office/drawing/2014/main" id="{67864F06-7E02-E049-B60D-EB751995343D}"/>
                  </a:ext>
                </a:extLst>
              </p:cNvPr>
              <p:cNvSpPr/>
              <p:nvPr/>
            </p:nvSpPr>
            <p:spPr>
              <a:xfrm>
                <a:off x="1075267" y="5981700"/>
                <a:ext cx="2387600" cy="64346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82" name="object 18">
                <a:extLst>
                  <a:ext uri="{FF2B5EF4-FFF2-40B4-BE49-F238E27FC236}">
                    <a16:creationId xmlns:a16="http://schemas.microsoft.com/office/drawing/2014/main" id="{5EE77D21-7577-2841-B94E-F94C04F811BF}"/>
                  </a:ext>
                </a:extLst>
              </p:cNvPr>
              <p:cNvSpPr/>
              <p:nvPr/>
            </p:nvSpPr>
            <p:spPr>
              <a:xfrm>
                <a:off x="1127603" y="6040107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2220937" y="0"/>
                    </a:moveTo>
                    <a:lnTo>
                      <a:pt x="0" y="0"/>
                    </a:lnTo>
                    <a:lnTo>
                      <a:pt x="0" y="473768"/>
                    </a:lnTo>
                    <a:lnTo>
                      <a:pt x="2220937" y="473768"/>
                    </a:lnTo>
                    <a:lnTo>
                      <a:pt x="2220937" y="0"/>
                    </a:lnTo>
                    <a:close/>
                  </a:path>
                </a:pathLst>
              </a:custGeom>
              <a:solidFill>
                <a:srgbClr val="C9DAE4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83" name="object 19">
              <a:extLst>
                <a:ext uri="{FF2B5EF4-FFF2-40B4-BE49-F238E27FC236}">
                  <a16:creationId xmlns:a16="http://schemas.microsoft.com/office/drawing/2014/main" id="{54467E76-90DD-AE46-834A-41AE50CE945D}"/>
                </a:ext>
              </a:extLst>
            </p:cNvPr>
            <p:cNvSpPr txBox="1"/>
            <p:nvPr/>
          </p:nvSpPr>
          <p:spPr>
            <a:xfrm>
              <a:off x="880963" y="4659053"/>
              <a:ext cx="2221231" cy="389144"/>
            </a:xfrm>
            <a:prstGeom prst="rect">
              <a:avLst/>
            </a:prstGeom>
            <a:ln w="26952">
              <a:solidFill>
                <a:srgbClr val="403D34"/>
              </a:solidFill>
            </a:ln>
          </p:spPr>
          <p:txBody>
            <a:bodyPr vert="horz" wrap="square" lIns="0" tIns="64135" rIns="0" bIns="0" rtlCol="0">
              <a:spAutoFit/>
            </a:bodyPr>
            <a:lstStyle/>
            <a:p>
              <a:pPr marL="55244">
                <a:lnSpc>
                  <a:spcPct val="100000"/>
                </a:lnSpc>
                <a:spcBef>
                  <a:spcPts val="505"/>
                </a:spcBef>
              </a:pPr>
              <a:r>
                <a:rPr sz="1600" spc="-40" dirty="0">
                  <a:latin typeface="Arial"/>
                  <a:cs typeface="Arial"/>
                </a:rPr>
                <a:t>“System</a:t>
              </a:r>
              <a:r>
                <a:rPr sz="1600" spc="-210" dirty="0">
                  <a:latin typeface="Arial"/>
                  <a:cs typeface="Arial"/>
                </a:rPr>
                <a:t> </a:t>
              </a:r>
              <a:r>
                <a:rPr sz="1600" spc="-10" dirty="0">
                  <a:latin typeface="Arial"/>
                  <a:cs typeface="Arial"/>
                </a:rPr>
                <a:t>Software”</a:t>
              </a:r>
              <a:endParaRPr sz="1600">
                <a:latin typeface="Arial"/>
                <a:cs typeface="Arial"/>
              </a:endParaRPr>
            </a:p>
          </p:txBody>
        </p:sp>
        <p:grpSp>
          <p:nvGrpSpPr>
            <p:cNvPr id="84" name="object 20">
              <a:extLst>
                <a:ext uri="{FF2B5EF4-FFF2-40B4-BE49-F238E27FC236}">
                  <a16:creationId xmlns:a16="http://schemas.microsoft.com/office/drawing/2014/main" id="{A3EEDD7C-FE75-C947-B3AC-305C80E6D72F}"/>
                </a:ext>
              </a:extLst>
            </p:cNvPr>
            <p:cNvGrpSpPr/>
            <p:nvPr/>
          </p:nvGrpSpPr>
          <p:grpSpPr>
            <a:xfrm>
              <a:off x="828627" y="4058779"/>
              <a:ext cx="2387600" cy="643890"/>
              <a:chOff x="1075267" y="5439833"/>
              <a:chExt cx="2387600" cy="643890"/>
            </a:xfrm>
          </p:grpSpPr>
          <p:sp>
            <p:nvSpPr>
              <p:cNvPr id="85" name="object 21">
                <a:extLst>
                  <a:ext uri="{FF2B5EF4-FFF2-40B4-BE49-F238E27FC236}">
                    <a16:creationId xmlns:a16="http://schemas.microsoft.com/office/drawing/2014/main" id="{19EB591C-4B23-B048-9E45-AADBE87D7D7F}"/>
                  </a:ext>
                </a:extLst>
              </p:cNvPr>
              <p:cNvSpPr/>
              <p:nvPr/>
            </p:nvSpPr>
            <p:spPr>
              <a:xfrm>
                <a:off x="1075267" y="5439833"/>
                <a:ext cx="2387600" cy="643467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86" name="object 22">
                <a:extLst>
                  <a:ext uri="{FF2B5EF4-FFF2-40B4-BE49-F238E27FC236}">
                    <a16:creationId xmlns:a16="http://schemas.microsoft.com/office/drawing/2014/main" id="{9BF44070-E374-4B49-A6EE-DDE3250FE11A}"/>
                  </a:ext>
                </a:extLst>
              </p:cNvPr>
              <p:cNvSpPr/>
              <p:nvPr/>
            </p:nvSpPr>
            <p:spPr>
              <a:xfrm>
                <a:off x="1127603" y="5496983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2220937" y="0"/>
                    </a:moveTo>
                    <a:lnTo>
                      <a:pt x="0" y="0"/>
                    </a:lnTo>
                    <a:lnTo>
                      <a:pt x="0" y="473769"/>
                    </a:lnTo>
                    <a:lnTo>
                      <a:pt x="2220937" y="473769"/>
                    </a:lnTo>
                    <a:lnTo>
                      <a:pt x="2220937" y="0"/>
                    </a:lnTo>
                    <a:close/>
                  </a:path>
                </a:pathLst>
              </a:custGeom>
              <a:solidFill>
                <a:srgbClr val="EFEDE3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87" name="object 23">
                <a:extLst>
                  <a:ext uri="{FF2B5EF4-FFF2-40B4-BE49-F238E27FC236}">
                    <a16:creationId xmlns:a16="http://schemas.microsoft.com/office/drawing/2014/main" id="{A0E655C3-AC91-CB4B-B407-EB66674CD20C}"/>
                  </a:ext>
                </a:extLst>
              </p:cNvPr>
              <p:cNvSpPr/>
              <p:nvPr/>
            </p:nvSpPr>
            <p:spPr>
              <a:xfrm>
                <a:off x="1127603" y="5496979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0" y="0"/>
                    </a:moveTo>
                    <a:lnTo>
                      <a:pt x="2220938" y="0"/>
                    </a:lnTo>
                    <a:lnTo>
                      <a:pt x="2220938" y="473769"/>
                    </a:lnTo>
                    <a:lnTo>
                      <a:pt x="0" y="473769"/>
                    </a:lnTo>
                    <a:lnTo>
                      <a:pt x="0" y="0"/>
                    </a:lnTo>
                    <a:close/>
                  </a:path>
                </a:pathLst>
              </a:custGeom>
              <a:ln w="26952">
                <a:solidFill>
                  <a:srgbClr val="403D34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88" name="object 24">
              <a:extLst>
                <a:ext uri="{FF2B5EF4-FFF2-40B4-BE49-F238E27FC236}">
                  <a16:creationId xmlns:a16="http://schemas.microsoft.com/office/drawing/2014/main" id="{1B818014-5D26-974D-9AE9-1920DB2AC5A1}"/>
                </a:ext>
              </a:extLst>
            </p:cNvPr>
            <p:cNvSpPr txBox="1"/>
            <p:nvPr/>
          </p:nvSpPr>
          <p:spPr>
            <a:xfrm>
              <a:off x="1105707" y="4156144"/>
              <a:ext cx="1771014" cy="328966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600" spc="-100" dirty="0">
                  <a:latin typeface="Arial"/>
                  <a:cs typeface="Arial"/>
                </a:rPr>
                <a:t>User </a:t>
              </a:r>
              <a:r>
                <a:rPr sz="1600" spc="-45" dirty="0">
                  <a:latin typeface="Arial"/>
                  <a:cs typeface="Arial"/>
                </a:rPr>
                <a:t>Program</a:t>
              </a:r>
              <a:r>
                <a:rPr sz="1600" spc="-280" dirty="0">
                  <a:latin typeface="Arial"/>
                  <a:cs typeface="Arial"/>
                </a:rPr>
                <a:t> </a:t>
              </a:r>
              <a:r>
                <a:rPr sz="1600" spc="-110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grpSp>
          <p:nvGrpSpPr>
            <p:cNvPr id="89" name="object 25">
              <a:extLst>
                <a:ext uri="{FF2B5EF4-FFF2-40B4-BE49-F238E27FC236}">
                  <a16:creationId xmlns:a16="http://schemas.microsoft.com/office/drawing/2014/main" id="{B9FBD324-7FD4-5945-B485-7652D202791B}"/>
                </a:ext>
              </a:extLst>
            </p:cNvPr>
            <p:cNvGrpSpPr/>
            <p:nvPr/>
          </p:nvGrpSpPr>
          <p:grpSpPr>
            <a:xfrm>
              <a:off x="828627" y="3508449"/>
              <a:ext cx="2387600" cy="643890"/>
              <a:chOff x="1075267" y="4889503"/>
              <a:chExt cx="2387600" cy="643890"/>
            </a:xfrm>
          </p:grpSpPr>
          <p:sp>
            <p:nvSpPr>
              <p:cNvPr id="90" name="object 26">
                <a:extLst>
                  <a:ext uri="{FF2B5EF4-FFF2-40B4-BE49-F238E27FC236}">
                    <a16:creationId xmlns:a16="http://schemas.microsoft.com/office/drawing/2014/main" id="{1BED1DEF-9A89-6F49-8F95-503018DCF7A9}"/>
                  </a:ext>
                </a:extLst>
              </p:cNvPr>
              <p:cNvSpPr/>
              <p:nvPr/>
            </p:nvSpPr>
            <p:spPr>
              <a:xfrm>
                <a:off x="1075267" y="4889503"/>
                <a:ext cx="2387600" cy="643467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91" name="object 27">
                <a:extLst>
                  <a:ext uri="{FF2B5EF4-FFF2-40B4-BE49-F238E27FC236}">
                    <a16:creationId xmlns:a16="http://schemas.microsoft.com/office/drawing/2014/main" id="{BB49A523-B791-2A4C-A796-603E8A82920E}"/>
                  </a:ext>
                </a:extLst>
              </p:cNvPr>
              <p:cNvSpPr/>
              <p:nvPr/>
            </p:nvSpPr>
            <p:spPr>
              <a:xfrm>
                <a:off x="1127603" y="4942361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2220937" y="0"/>
                    </a:moveTo>
                    <a:lnTo>
                      <a:pt x="0" y="0"/>
                    </a:lnTo>
                    <a:lnTo>
                      <a:pt x="0" y="473769"/>
                    </a:lnTo>
                    <a:lnTo>
                      <a:pt x="2220937" y="473769"/>
                    </a:lnTo>
                    <a:lnTo>
                      <a:pt x="2220937" y="0"/>
                    </a:lnTo>
                    <a:close/>
                  </a:path>
                </a:pathLst>
              </a:custGeom>
              <a:solidFill>
                <a:srgbClr val="EFEDE3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92" name="object 28">
              <a:extLst>
                <a:ext uri="{FF2B5EF4-FFF2-40B4-BE49-F238E27FC236}">
                  <a16:creationId xmlns:a16="http://schemas.microsoft.com/office/drawing/2014/main" id="{DB29FD2B-F7CF-6F4B-9748-C09376861849}"/>
                </a:ext>
              </a:extLst>
            </p:cNvPr>
            <p:cNvSpPr txBox="1"/>
            <p:nvPr/>
          </p:nvSpPr>
          <p:spPr>
            <a:xfrm>
              <a:off x="880963" y="3561302"/>
              <a:ext cx="2221231" cy="374701"/>
            </a:xfrm>
            <a:prstGeom prst="rect">
              <a:avLst/>
            </a:prstGeom>
            <a:ln w="26952">
              <a:solidFill>
                <a:srgbClr val="403D34"/>
              </a:solidFill>
            </a:ln>
          </p:spPr>
          <p:txBody>
            <a:bodyPr vert="horz" wrap="square" lIns="0" tIns="52705" rIns="0" bIns="0" rtlCol="0">
              <a:spAutoFit/>
            </a:bodyPr>
            <a:lstStyle/>
            <a:p>
              <a:pPr marL="236854">
                <a:lnSpc>
                  <a:spcPct val="100000"/>
                </a:lnSpc>
                <a:spcBef>
                  <a:spcPts val="415"/>
                </a:spcBef>
              </a:pPr>
              <a:r>
                <a:rPr sz="1600" spc="-100" dirty="0">
                  <a:latin typeface="Arial"/>
                  <a:cs typeface="Arial"/>
                </a:rPr>
                <a:t>User </a:t>
              </a:r>
              <a:r>
                <a:rPr sz="1600" spc="-45" dirty="0">
                  <a:latin typeface="Arial"/>
                  <a:cs typeface="Arial"/>
                </a:rPr>
                <a:t>Program</a:t>
              </a:r>
              <a:r>
                <a:rPr sz="1600" spc="-245" dirty="0">
                  <a:latin typeface="Arial"/>
                  <a:cs typeface="Arial"/>
                </a:rPr>
                <a:t> </a:t>
              </a:r>
              <a:r>
                <a:rPr sz="1600" spc="-110" dirty="0">
                  <a:latin typeface="Arial"/>
                  <a:cs typeface="Arial"/>
                </a:rPr>
                <a:t>2</a:t>
              </a:r>
              <a:endParaRPr sz="1600">
                <a:latin typeface="Arial"/>
                <a:cs typeface="Arial"/>
              </a:endParaRPr>
            </a:p>
          </p:txBody>
        </p:sp>
        <p:grpSp>
          <p:nvGrpSpPr>
            <p:cNvPr id="93" name="object 29">
              <a:extLst>
                <a:ext uri="{FF2B5EF4-FFF2-40B4-BE49-F238E27FC236}">
                  <a16:creationId xmlns:a16="http://schemas.microsoft.com/office/drawing/2014/main" id="{D80B1A62-8D6E-3E4D-879E-68F4FBB66E23}"/>
                </a:ext>
              </a:extLst>
            </p:cNvPr>
            <p:cNvGrpSpPr/>
            <p:nvPr/>
          </p:nvGrpSpPr>
          <p:grpSpPr>
            <a:xfrm>
              <a:off x="828627" y="2204579"/>
              <a:ext cx="2387600" cy="643890"/>
              <a:chOff x="1075267" y="3585633"/>
              <a:chExt cx="2387600" cy="643890"/>
            </a:xfrm>
          </p:grpSpPr>
          <p:sp>
            <p:nvSpPr>
              <p:cNvPr id="94" name="object 30">
                <a:extLst>
                  <a:ext uri="{FF2B5EF4-FFF2-40B4-BE49-F238E27FC236}">
                    <a16:creationId xmlns:a16="http://schemas.microsoft.com/office/drawing/2014/main" id="{F5F5D182-2738-EA41-BEC3-29F56A692F92}"/>
                  </a:ext>
                </a:extLst>
              </p:cNvPr>
              <p:cNvSpPr/>
              <p:nvPr/>
            </p:nvSpPr>
            <p:spPr>
              <a:xfrm>
                <a:off x="1075267" y="3585633"/>
                <a:ext cx="2387600" cy="643467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95" name="object 31">
                <a:extLst>
                  <a:ext uri="{FF2B5EF4-FFF2-40B4-BE49-F238E27FC236}">
                    <a16:creationId xmlns:a16="http://schemas.microsoft.com/office/drawing/2014/main" id="{C64A7025-3394-F840-BA07-A4D7A56D03AC}"/>
                  </a:ext>
                </a:extLst>
              </p:cNvPr>
              <p:cNvSpPr/>
              <p:nvPr/>
            </p:nvSpPr>
            <p:spPr>
              <a:xfrm>
                <a:off x="1127603" y="3643432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2220937" y="0"/>
                    </a:moveTo>
                    <a:lnTo>
                      <a:pt x="0" y="0"/>
                    </a:lnTo>
                    <a:lnTo>
                      <a:pt x="0" y="473768"/>
                    </a:lnTo>
                    <a:lnTo>
                      <a:pt x="2220937" y="473768"/>
                    </a:lnTo>
                    <a:lnTo>
                      <a:pt x="2220937" y="0"/>
                    </a:lnTo>
                    <a:close/>
                  </a:path>
                </a:pathLst>
              </a:custGeom>
              <a:solidFill>
                <a:srgbClr val="EFEDE3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96" name="object 32">
              <a:extLst>
                <a:ext uri="{FF2B5EF4-FFF2-40B4-BE49-F238E27FC236}">
                  <a16:creationId xmlns:a16="http://schemas.microsoft.com/office/drawing/2014/main" id="{19214E31-630C-934D-9547-0CD180134D1F}"/>
                </a:ext>
              </a:extLst>
            </p:cNvPr>
            <p:cNvSpPr txBox="1"/>
            <p:nvPr/>
          </p:nvSpPr>
          <p:spPr>
            <a:xfrm>
              <a:off x="880963" y="2262385"/>
              <a:ext cx="2221231" cy="379515"/>
            </a:xfrm>
            <a:prstGeom prst="rect">
              <a:avLst/>
            </a:prstGeom>
            <a:ln w="26952">
              <a:solidFill>
                <a:srgbClr val="403D34"/>
              </a:solidFill>
            </a:ln>
          </p:spPr>
          <p:txBody>
            <a:bodyPr vert="horz" wrap="square" lIns="0" tIns="56515" rIns="0" bIns="0" rtlCol="0">
              <a:spAutoFit/>
            </a:bodyPr>
            <a:lstStyle/>
            <a:p>
              <a:pPr marL="230504">
                <a:lnSpc>
                  <a:spcPct val="100000"/>
                </a:lnSpc>
                <a:spcBef>
                  <a:spcPts val="445"/>
                </a:spcBef>
              </a:pPr>
              <a:r>
                <a:rPr sz="1600" spc="-100" dirty="0">
                  <a:latin typeface="Arial"/>
                  <a:cs typeface="Arial"/>
                </a:rPr>
                <a:t>User </a:t>
              </a:r>
              <a:r>
                <a:rPr sz="1600" spc="-45" dirty="0">
                  <a:latin typeface="Arial"/>
                  <a:cs typeface="Arial"/>
                </a:rPr>
                <a:t>Program</a:t>
              </a:r>
              <a:r>
                <a:rPr sz="1600" spc="-245" dirty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n</a:t>
              </a:r>
              <a:endParaRPr sz="1600">
                <a:latin typeface="Arial"/>
                <a:cs typeface="Arial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4632E63E-17F9-B348-8292-4ABBA61367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7657" y="2028813"/>
            <a:ext cx="4361773" cy="3412728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058001B7-16BF-E642-870D-24A8DE843BCA}"/>
              </a:ext>
            </a:extLst>
          </p:cNvPr>
          <p:cNvSpPr txBox="1"/>
          <p:nvPr/>
        </p:nvSpPr>
        <p:spPr>
          <a:xfrm>
            <a:off x="7092280" y="248187"/>
            <a:ext cx="1927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chemeClr val="accent1"/>
                </a:solidFill>
              </a:rPr>
              <a:t>√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interrupt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&amp;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I/O</a:t>
            </a:r>
            <a:endParaRPr kumimoji="1" lang="zh-CN" alt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738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Multiprogramming</a:t>
            </a:r>
            <a:br>
              <a:rPr kumimoji="1" lang="en-US" altLang="zh-CN" dirty="0"/>
            </a:br>
            <a:r>
              <a:rPr kumimoji="1" lang="en-US" altLang="zh-CN" dirty="0"/>
              <a:t>(1965-1980)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8A0DC-04D9-A541-870E-9225DB7C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498" y="1064684"/>
            <a:ext cx="5040616" cy="3771636"/>
          </a:xfrm>
        </p:spPr>
        <p:txBody>
          <a:bodyPr>
            <a:norm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Keep several jobs in memory </a:t>
            </a: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Multiplex CPU between jobs</a:t>
            </a: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endParaRPr lang="en" altLang="zh-CN" sz="2400" spc="-16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endParaRPr lang="en" altLang="zh-CN" sz="2400" spc="-16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12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9146DEC-F724-0343-BCA0-0129A1A16389}"/>
              </a:ext>
            </a:extLst>
          </p:cNvPr>
          <p:cNvGrpSpPr/>
          <p:nvPr/>
        </p:nvGrpSpPr>
        <p:grpSpPr>
          <a:xfrm>
            <a:off x="1898861" y="2461419"/>
            <a:ext cx="1908041" cy="2889125"/>
            <a:chOff x="828627" y="2204579"/>
            <a:chExt cx="2387600" cy="3615267"/>
          </a:xfrm>
        </p:grpSpPr>
        <p:sp>
          <p:nvSpPr>
            <p:cNvPr id="69" name="object 14">
              <a:extLst>
                <a:ext uri="{FF2B5EF4-FFF2-40B4-BE49-F238E27FC236}">
                  <a16:creationId xmlns:a16="http://schemas.microsoft.com/office/drawing/2014/main" id="{8ED18244-43EE-634D-8A2E-F2AF28FEFD4D}"/>
                </a:ext>
              </a:extLst>
            </p:cNvPr>
            <p:cNvSpPr/>
            <p:nvPr/>
          </p:nvSpPr>
          <p:spPr>
            <a:xfrm>
              <a:off x="828627" y="5176379"/>
              <a:ext cx="2387600" cy="6434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id="{F3477AAC-4278-074E-9F8D-C20E5422699E}"/>
                </a:ext>
              </a:extLst>
            </p:cNvPr>
            <p:cNvSpPr txBox="1"/>
            <p:nvPr/>
          </p:nvSpPr>
          <p:spPr>
            <a:xfrm>
              <a:off x="880963" y="5234024"/>
              <a:ext cx="2221231" cy="389945"/>
            </a:xfrm>
            <a:prstGeom prst="rect">
              <a:avLst/>
            </a:prstGeom>
            <a:solidFill>
              <a:srgbClr val="C9DAE4"/>
            </a:solidFill>
            <a:ln w="26952">
              <a:solidFill>
                <a:srgbClr val="403D34"/>
              </a:solidFill>
            </a:ln>
          </p:spPr>
          <p:txBody>
            <a:bodyPr vert="horz" wrap="square" lIns="0" tIns="64769" rIns="0" bIns="0" rtlCol="0">
              <a:spAutoFit/>
            </a:bodyPr>
            <a:lstStyle/>
            <a:p>
              <a:pPr marL="99695">
                <a:lnSpc>
                  <a:spcPct val="100000"/>
                </a:lnSpc>
                <a:spcBef>
                  <a:spcPts val="509"/>
                </a:spcBef>
              </a:pPr>
              <a:r>
                <a:rPr sz="1600" spc="-35" dirty="0">
                  <a:latin typeface="Arial"/>
                  <a:cs typeface="Arial"/>
                </a:rPr>
                <a:t>Operating</a:t>
              </a:r>
              <a:r>
                <a:rPr sz="1600" spc="-185" dirty="0">
                  <a:latin typeface="Arial"/>
                  <a:cs typeface="Arial"/>
                </a:rPr>
                <a:t> </a:t>
              </a:r>
              <a:r>
                <a:rPr sz="1600" spc="-80" dirty="0">
                  <a:latin typeface="Arial"/>
                  <a:cs typeface="Arial"/>
                </a:rPr>
                <a:t>System</a:t>
              </a:r>
              <a:endParaRPr sz="1600">
                <a:latin typeface="Arial"/>
                <a:cs typeface="Arial"/>
              </a:endParaRPr>
            </a:p>
          </p:txBody>
        </p:sp>
        <p:grpSp>
          <p:nvGrpSpPr>
            <p:cNvPr id="79" name="object 16">
              <a:extLst>
                <a:ext uri="{FF2B5EF4-FFF2-40B4-BE49-F238E27FC236}">
                  <a16:creationId xmlns:a16="http://schemas.microsoft.com/office/drawing/2014/main" id="{72BEAE2F-C179-C340-9F09-FC42B15E24C4}"/>
                </a:ext>
              </a:extLst>
            </p:cNvPr>
            <p:cNvGrpSpPr/>
            <p:nvPr/>
          </p:nvGrpSpPr>
          <p:grpSpPr>
            <a:xfrm>
              <a:off x="828627" y="4600646"/>
              <a:ext cx="2387600" cy="643890"/>
              <a:chOff x="1075267" y="5981700"/>
              <a:chExt cx="2387600" cy="643890"/>
            </a:xfrm>
          </p:grpSpPr>
          <p:sp>
            <p:nvSpPr>
              <p:cNvPr id="81" name="object 17">
                <a:extLst>
                  <a:ext uri="{FF2B5EF4-FFF2-40B4-BE49-F238E27FC236}">
                    <a16:creationId xmlns:a16="http://schemas.microsoft.com/office/drawing/2014/main" id="{67864F06-7E02-E049-B60D-EB751995343D}"/>
                  </a:ext>
                </a:extLst>
              </p:cNvPr>
              <p:cNvSpPr/>
              <p:nvPr/>
            </p:nvSpPr>
            <p:spPr>
              <a:xfrm>
                <a:off x="1075267" y="5981700"/>
                <a:ext cx="2387600" cy="64346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82" name="object 18">
                <a:extLst>
                  <a:ext uri="{FF2B5EF4-FFF2-40B4-BE49-F238E27FC236}">
                    <a16:creationId xmlns:a16="http://schemas.microsoft.com/office/drawing/2014/main" id="{5EE77D21-7577-2841-B94E-F94C04F811BF}"/>
                  </a:ext>
                </a:extLst>
              </p:cNvPr>
              <p:cNvSpPr/>
              <p:nvPr/>
            </p:nvSpPr>
            <p:spPr>
              <a:xfrm>
                <a:off x="1127603" y="6040107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2220937" y="0"/>
                    </a:moveTo>
                    <a:lnTo>
                      <a:pt x="0" y="0"/>
                    </a:lnTo>
                    <a:lnTo>
                      <a:pt x="0" y="473768"/>
                    </a:lnTo>
                    <a:lnTo>
                      <a:pt x="2220937" y="473768"/>
                    </a:lnTo>
                    <a:lnTo>
                      <a:pt x="2220937" y="0"/>
                    </a:lnTo>
                    <a:close/>
                  </a:path>
                </a:pathLst>
              </a:custGeom>
              <a:solidFill>
                <a:srgbClr val="C9DAE4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83" name="object 19">
              <a:extLst>
                <a:ext uri="{FF2B5EF4-FFF2-40B4-BE49-F238E27FC236}">
                  <a16:creationId xmlns:a16="http://schemas.microsoft.com/office/drawing/2014/main" id="{54467E76-90DD-AE46-834A-41AE50CE945D}"/>
                </a:ext>
              </a:extLst>
            </p:cNvPr>
            <p:cNvSpPr txBox="1"/>
            <p:nvPr/>
          </p:nvSpPr>
          <p:spPr>
            <a:xfrm>
              <a:off x="880963" y="4659053"/>
              <a:ext cx="2221231" cy="389144"/>
            </a:xfrm>
            <a:prstGeom prst="rect">
              <a:avLst/>
            </a:prstGeom>
            <a:ln w="26952">
              <a:solidFill>
                <a:srgbClr val="403D34"/>
              </a:solidFill>
            </a:ln>
          </p:spPr>
          <p:txBody>
            <a:bodyPr vert="horz" wrap="square" lIns="0" tIns="64135" rIns="0" bIns="0" rtlCol="0">
              <a:spAutoFit/>
            </a:bodyPr>
            <a:lstStyle/>
            <a:p>
              <a:pPr marL="55244">
                <a:lnSpc>
                  <a:spcPct val="100000"/>
                </a:lnSpc>
                <a:spcBef>
                  <a:spcPts val="505"/>
                </a:spcBef>
              </a:pPr>
              <a:r>
                <a:rPr sz="1600" spc="-40" dirty="0">
                  <a:latin typeface="Arial"/>
                  <a:cs typeface="Arial"/>
                </a:rPr>
                <a:t>“System</a:t>
              </a:r>
              <a:r>
                <a:rPr sz="1600" spc="-210" dirty="0">
                  <a:latin typeface="Arial"/>
                  <a:cs typeface="Arial"/>
                </a:rPr>
                <a:t> </a:t>
              </a:r>
              <a:r>
                <a:rPr sz="1600" spc="-10" dirty="0">
                  <a:latin typeface="Arial"/>
                  <a:cs typeface="Arial"/>
                </a:rPr>
                <a:t>Software”</a:t>
              </a:r>
              <a:endParaRPr sz="1600">
                <a:latin typeface="Arial"/>
                <a:cs typeface="Arial"/>
              </a:endParaRPr>
            </a:p>
          </p:txBody>
        </p:sp>
        <p:grpSp>
          <p:nvGrpSpPr>
            <p:cNvPr id="84" name="object 20">
              <a:extLst>
                <a:ext uri="{FF2B5EF4-FFF2-40B4-BE49-F238E27FC236}">
                  <a16:creationId xmlns:a16="http://schemas.microsoft.com/office/drawing/2014/main" id="{A3EEDD7C-FE75-C947-B3AC-305C80E6D72F}"/>
                </a:ext>
              </a:extLst>
            </p:cNvPr>
            <p:cNvGrpSpPr/>
            <p:nvPr/>
          </p:nvGrpSpPr>
          <p:grpSpPr>
            <a:xfrm>
              <a:off x="828627" y="4058779"/>
              <a:ext cx="2387600" cy="643890"/>
              <a:chOff x="1075267" y="5439833"/>
              <a:chExt cx="2387600" cy="643890"/>
            </a:xfrm>
          </p:grpSpPr>
          <p:sp>
            <p:nvSpPr>
              <p:cNvPr id="85" name="object 21">
                <a:extLst>
                  <a:ext uri="{FF2B5EF4-FFF2-40B4-BE49-F238E27FC236}">
                    <a16:creationId xmlns:a16="http://schemas.microsoft.com/office/drawing/2014/main" id="{19EB591C-4B23-B048-9E45-AADBE87D7D7F}"/>
                  </a:ext>
                </a:extLst>
              </p:cNvPr>
              <p:cNvSpPr/>
              <p:nvPr/>
            </p:nvSpPr>
            <p:spPr>
              <a:xfrm>
                <a:off x="1075267" y="5439833"/>
                <a:ext cx="2387600" cy="643467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86" name="object 22">
                <a:extLst>
                  <a:ext uri="{FF2B5EF4-FFF2-40B4-BE49-F238E27FC236}">
                    <a16:creationId xmlns:a16="http://schemas.microsoft.com/office/drawing/2014/main" id="{9BF44070-E374-4B49-A6EE-DDE3250FE11A}"/>
                  </a:ext>
                </a:extLst>
              </p:cNvPr>
              <p:cNvSpPr/>
              <p:nvPr/>
            </p:nvSpPr>
            <p:spPr>
              <a:xfrm>
                <a:off x="1127603" y="5496983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2220937" y="0"/>
                    </a:moveTo>
                    <a:lnTo>
                      <a:pt x="0" y="0"/>
                    </a:lnTo>
                    <a:lnTo>
                      <a:pt x="0" y="473769"/>
                    </a:lnTo>
                    <a:lnTo>
                      <a:pt x="2220937" y="473769"/>
                    </a:lnTo>
                    <a:lnTo>
                      <a:pt x="2220937" y="0"/>
                    </a:lnTo>
                    <a:close/>
                  </a:path>
                </a:pathLst>
              </a:custGeom>
              <a:solidFill>
                <a:srgbClr val="EFEDE3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87" name="object 23">
                <a:extLst>
                  <a:ext uri="{FF2B5EF4-FFF2-40B4-BE49-F238E27FC236}">
                    <a16:creationId xmlns:a16="http://schemas.microsoft.com/office/drawing/2014/main" id="{A0E655C3-AC91-CB4B-B407-EB66674CD20C}"/>
                  </a:ext>
                </a:extLst>
              </p:cNvPr>
              <p:cNvSpPr/>
              <p:nvPr/>
            </p:nvSpPr>
            <p:spPr>
              <a:xfrm>
                <a:off x="1127603" y="5496979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0" y="0"/>
                    </a:moveTo>
                    <a:lnTo>
                      <a:pt x="2220938" y="0"/>
                    </a:lnTo>
                    <a:lnTo>
                      <a:pt x="2220938" y="473769"/>
                    </a:lnTo>
                    <a:lnTo>
                      <a:pt x="0" y="473769"/>
                    </a:lnTo>
                    <a:lnTo>
                      <a:pt x="0" y="0"/>
                    </a:lnTo>
                    <a:close/>
                  </a:path>
                </a:pathLst>
              </a:custGeom>
              <a:ln w="26952">
                <a:solidFill>
                  <a:srgbClr val="403D34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88" name="object 24">
              <a:extLst>
                <a:ext uri="{FF2B5EF4-FFF2-40B4-BE49-F238E27FC236}">
                  <a16:creationId xmlns:a16="http://schemas.microsoft.com/office/drawing/2014/main" id="{1B818014-5D26-974D-9AE9-1920DB2AC5A1}"/>
                </a:ext>
              </a:extLst>
            </p:cNvPr>
            <p:cNvSpPr txBox="1"/>
            <p:nvPr/>
          </p:nvSpPr>
          <p:spPr>
            <a:xfrm>
              <a:off x="1105707" y="4156144"/>
              <a:ext cx="1771014" cy="328966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600" spc="-100" dirty="0">
                  <a:latin typeface="Arial"/>
                  <a:cs typeface="Arial"/>
                </a:rPr>
                <a:t>User </a:t>
              </a:r>
              <a:r>
                <a:rPr sz="1600" spc="-45" dirty="0">
                  <a:latin typeface="Arial"/>
                  <a:cs typeface="Arial"/>
                </a:rPr>
                <a:t>Program</a:t>
              </a:r>
              <a:r>
                <a:rPr sz="1600" spc="-280" dirty="0">
                  <a:latin typeface="Arial"/>
                  <a:cs typeface="Arial"/>
                </a:rPr>
                <a:t> </a:t>
              </a:r>
              <a:r>
                <a:rPr sz="1600" spc="-110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grpSp>
          <p:nvGrpSpPr>
            <p:cNvPr id="89" name="object 25">
              <a:extLst>
                <a:ext uri="{FF2B5EF4-FFF2-40B4-BE49-F238E27FC236}">
                  <a16:creationId xmlns:a16="http://schemas.microsoft.com/office/drawing/2014/main" id="{B9FBD324-7FD4-5945-B485-7652D202791B}"/>
                </a:ext>
              </a:extLst>
            </p:cNvPr>
            <p:cNvGrpSpPr/>
            <p:nvPr/>
          </p:nvGrpSpPr>
          <p:grpSpPr>
            <a:xfrm>
              <a:off x="828627" y="3508449"/>
              <a:ext cx="2387600" cy="643890"/>
              <a:chOff x="1075267" y="4889503"/>
              <a:chExt cx="2387600" cy="643890"/>
            </a:xfrm>
          </p:grpSpPr>
          <p:sp>
            <p:nvSpPr>
              <p:cNvPr id="90" name="object 26">
                <a:extLst>
                  <a:ext uri="{FF2B5EF4-FFF2-40B4-BE49-F238E27FC236}">
                    <a16:creationId xmlns:a16="http://schemas.microsoft.com/office/drawing/2014/main" id="{1BED1DEF-9A89-6F49-8F95-503018DCF7A9}"/>
                  </a:ext>
                </a:extLst>
              </p:cNvPr>
              <p:cNvSpPr/>
              <p:nvPr/>
            </p:nvSpPr>
            <p:spPr>
              <a:xfrm>
                <a:off x="1075267" y="4889503"/>
                <a:ext cx="2387600" cy="643467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91" name="object 27">
                <a:extLst>
                  <a:ext uri="{FF2B5EF4-FFF2-40B4-BE49-F238E27FC236}">
                    <a16:creationId xmlns:a16="http://schemas.microsoft.com/office/drawing/2014/main" id="{BB49A523-B791-2A4C-A796-603E8A82920E}"/>
                  </a:ext>
                </a:extLst>
              </p:cNvPr>
              <p:cNvSpPr/>
              <p:nvPr/>
            </p:nvSpPr>
            <p:spPr>
              <a:xfrm>
                <a:off x="1127603" y="4942361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2220937" y="0"/>
                    </a:moveTo>
                    <a:lnTo>
                      <a:pt x="0" y="0"/>
                    </a:lnTo>
                    <a:lnTo>
                      <a:pt x="0" y="473769"/>
                    </a:lnTo>
                    <a:lnTo>
                      <a:pt x="2220937" y="473769"/>
                    </a:lnTo>
                    <a:lnTo>
                      <a:pt x="2220937" y="0"/>
                    </a:lnTo>
                    <a:close/>
                  </a:path>
                </a:pathLst>
              </a:custGeom>
              <a:solidFill>
                <a:srgbClr val="EFEDE3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92" name="object 28">
              <a:extLst>
                <a:ext uri="{FF2B5EF4-FFF2-40B4-BE49-F238E27FC236}">
                  <a16:creationId xmlns:a16="http://schemas.microsoft.com/office/drawing/2014/main" id="{DB29FD2B-F7CF-6F4B-9748-C09376861849}"/>
                </a:ext>
              </a:extLst>
            </p:cNvPr>
            <p:cNvSpPr txBox="1"/>
            <p:nvPr/>
          </p:nvSpPr>
          <p:spPr>
            <a:xfrm>
              <a:off x="880963" y="3561302"/>
              <a:ext cx="2221231" cy="374701"/>
            </a:xfrm>
            <a:prstGeom prst="rect">
              <a:avLst/>
            </a:prstGeom>
            <a:ln w="26952">
              <a:solidFill>
                <a:srgbClr val="403D34"/>
              </a:solidFill>
            </a:ln>
          </p:spPr>
          <p:txBody>
            <a:bodyPr vert="horz" wrap="square" lIns="0" tIns="52705" rIns="0" bIns="0" rtlCol="0">
              <a:spAutoFit/>
            </a:bodyPr>
            <a:lstStyle/>
            <a:p>
              <a:pPr marL="236854">
                <a:lnSpc>
                  <a:spcPct val="100000"/>
                </a:lnSpc>
                <a:spcBef>
                  <a:spcPts val="415"/>
                </a:spcBef>
              </a:pPr>
              <a:r>
                <a:rPr sz="1600" spc="-100" dirty="0">
                  <a:latin typeface="Arial"/>
                  <a:cs typeface="Arial"/>
                </a:rPr>
                <a:t>User </a:t>
              </a:r>
              <a:r>
                <a:rPr sz="1600" spc="-45" dirty="0">
                  <a:latin typeface="Arial"/>
                  <a:cs typeface="Arial"/>
                </a:rPr>
                <a:t>Program</a:t>
              </a:r>
              <a:r>
                <a:rPr sz="1600" spc="-245" dirty="0">
                  <a:latin typeface="Arial"/>
                  <a:cs typeface="Arial"/>
                </a:rPr>
                <a:t> </a:t>
              </a:r>
              <a:r>
                <a:rPr sz="1600" spc="-110" dirty="0">
                  <a:latin typeface="Arial"/>
                  <a:cs typeface="Arial"/>
                </a:rPr>
                <a:t>2</a:t>
              </a:r>
              <a:endParaRPr sz="1600">
                <a:latin typeface="Arial"/>
                <a:cs typeface="Arial"/>
              </a:endParaRPr>
            </a:p>
          </p:txBody>
        </p:sp>
        <p:grpSp>
          <p:nvGrpSpPr>
            <p:cNvPr id="93" name="object 29">
              <a:extLst>
                <a:ext uri="{FF2B5EF4-FFF2-40B4-BE49-F238E27FC236}">
                  <a16:creationId xmlns:a16="http://schemas.microsoft.com/office/drawing/2014/main" id="{D80B1A62-8D6E-3E4D-879E-68F4FBB66E23}"/>
                </a:ext>
              </a:extLst>
            </p:cNvPr>
            <p:cNvGrpSpPr/>
            <p:nvPr/>
          </p:nvGrpSpPr>
          <p:grpSpPr>
            <a:xfrm>
              <a:off x="828627" y="2204579"/>
              <a:ext cx="2387600" cy="643890"/>
              <a:chOff x="1075267" y="3585633"/>
              <a:chExt cx="2387600" cy="643890"/>
            </a:xfrm>
          </p:grpSpPr>
          <p:sp>
            <p:nvSpPr>
              <p:cNvPr id="94" name="object 30">
                <a:extLst>
                  <a:ext uri="{FF2B5EF4-FFF2-40B4-BE49-F238E27FC236}">
                    <a16:creationId xmlns:a16="http://schemas.microsoft.com/office/drawing/2014/main" id="{F5F5D182-2738-EA41-BEC3-29F56A692F92}"/>
                  </a:ext>
                </a:extLst>
              </p:cNvPr>
              <p:cNvSpPr/>
              <p:nvPr/>
            </p:nvSpPr>
            <p:spPr>
              <a:xfrm>
                <a:off x="1075267" y="3585633"/>
                <a:ext cx="2387600" cy="643467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95" name="object 31">
                <a:extLst>
                  <a:ext uri="{FF2B5EF4-FFF2-40B4-BE49-F238E27FC236}">
                    <a16:creationId xmlns:a16="http://schemas.microsoft.com/office/drawing/2014/main" id="{C64A7025-3394-F840-BA07-A4D7A56D03AC}"/>
                  </a:ext>
                </a:extLst>
              </p:cNvPr>
              <p:cNvSpPr/>
              <p:nvPr/>
            </p:nvSpPr>
            <p:spPr>
              <a:xfrm>
                <a:off x="1127603" y="3643432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2220937" y="0"/>
                    </a:moveTo>
                    <a:lnTo>
                      <a:pt x="0" y="0"/>
                    </a:lnTo>
                    <a:lnTo>
                      <a:pt x="0" y="473768"/>
                    </a:lnTo>
                    <a:lnTo>
                      <a:pt x="2220937" y="473768"/>
                    </a:lnTo>
                    <a:lnTo>
                      <a:pt x="2220937" y="0"/>
                    </a:lnTo>
                    <a:close/>
                  </a:path>
                </a:pathLst>
              </a:custGeom>
              <a:solidFill>
                <a:srgbClr val="EFEDE3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96" name="object 32">
              <a:extLst>
                <a:ext uri="{FF2B5EF4-FFF2-40B4-BE49-F238E27FC236}">
                  <a16:creationId xmlns:a16="http://schemas.microsoft.com/office/drawing/2014/main" id="{19214E31-630C-934D-9547-0CD180134D1F}"/>
                </a:ext>
              </a:extLst>
            </p:cNvPr>
            <p:cNvSpPr txBox="1"/>
            <p:nvPr/>
          </p:nvSpPr>
          <p:spPr>
            <a:xfrm>
              <a:off x="880963" y="2262385"/>
              <a:ext cx="2221231" cy="379515"/>
            </a:xfrm>
            <a:prstGeom prst="rect">
              <a:avLst/>
            </a:prstGeom>
            <a:ln w="26952">
              <a:solidFill>
                <a:srgbClr val="403D34"/>
              </a:solidFill>
            </a:ln>
          </p:spPr>
          <p:txBody>
            <a:bodyPr vert="horz" wrap="square" lIns="0" tIns="56515" rIns="0" bIns="0" rtlCol="0">
              <a:spAutoFit/>
            </a:bodyPr>
            <a:lstStyle/>
            <a:p>
              <a:pPr marL="230504">
                <a:lnSpc>
                  <a:spcPct val="100000"/>
                </a:lnSpc>
                <a:spcBef>
                  <a:spcPts val="445"/>
                </a:spcBef>
              </a:pPr>
              <a:r>
                <a:rPr sz="1600" spc="-100" dirty="0">
                  <a:latin typeface="Arial"/>
                  <a:cs typeface="Arial"/>
                </a:rPr>
                <a:t>User </a:t>
              </a:r>
              <a:r>
                <a:rPr sz="1600" spc="-45" dirty="0">
                  <a:latin typeface="Arial"/>
                  <a:cs typeface="Arial"/>
                </a:rPr>
                <a:t>Program</a:t>
              </a:r>
              <a:r>
                <a:rPr sz="1600" spc="-245" dirty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n</a:t>
              </a:r>
              <a:endParaRPr sz="1600">
                <a:latin typeface="Arial"/>
                <a:cs typeface="Arial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4632E63E-17F9-B348-8292-4ABBA61367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7657" y="2028813"/>
            <a:ext cx="4361773" cy="341272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EDBFCBB-9442-5B42-BED5-985E117C552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049"/>
          <a:stretch/>
        </p:blipFill>
        <p:spPr>
          <a:xfrm>
            <a:off x="3844219" y="2065412"/>
            <a:ext cx="4400189" cy="3384376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361F7BBE-8E98-A545-A1AF-BE406E47F7D4}"/>
              </a:ext>
            </a:extLst>
          </p:cNvPr>
          <p:cNvSpPr txBox="1"/>
          <p:nvPr/>
        </p:nvSpPr>
        <p:spPr>
          <a:xfrm>
            <a:off x="222091" y="4226320"/>
            <a:ext cx="869981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chemeClr val="accent1"/>
                </a:solidFill>
              </a:rPr>
              <a:t>Multi-tasking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is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achieved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through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cooperation,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what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if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a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process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is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malicious?</a:t>
            </a:r>
            <a:endParaRPr kumimoji="1"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64E8FE8-4847-3640-8280-CD214F563BA1}"/>
              </a:ext>
            </a:extLst>
          </p:cNvPr>
          <p:cNvSpPr txBox="1"/>
          <p:nvPr/>
        </p:nvSpPr>
        <p:spPr>
          <a:xfrm>
            <a:off x="7092280" y="248187"/>
            <a:ext cx="181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√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interrupt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&amp;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I/O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E8ADE3E-54DF-DA40-B80F-96C90AC028A7}"/>
              </a:ext>
            </a:extLst>
          </p:cNvPr>
          <p:cNvSpPr txBox="1"/>
          <p:nvPr/>
        </p:nvSpPr>
        <p:spPr>
          <a:xfrm>
            <a:off x="7113667" y="1084694"/>
            <a:ext cx="1901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chemeClr val="accent1"/>
                </a:solidFill>
              </a:rPr>
              <a:t>√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OS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protection</a:t>
            </a:r>
            <a:endParaRPr kumimoji="1"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159425D-ABD4-7F47-9A33-00464277C243}"/>
              </a:ext>
            </a:extLst>
          </p:cNvPr>
          <p:cNvSpPr txBox="1"/>
          <p:nvPr/>
        </p:nvSpPr>
        <p:spPr>
          <a:xfrm>
            <a:off x="7092280" y="650133"/>
            <a:ext cx="2093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chemeClr val="accent1"/>
                </a:solidFill>
              </a:rPr>
              <a:t>√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Mem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protection</a:t>
            </a:r>
            <a:endParaRPr kumimoji="1" lang="zh-CN" alt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52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History of Operating Systems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8A0DC-04D9-A541-870E-9225DB7C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7859216" cy="3771636"/>
          </a:xfrm>
        </p:spPr>
        <p:txBody>
          <a:bodyPr>
            <a:norm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" altLang="zh-CN" sz="2400" spc="-160" dirty="0">
                <a:solidFill>
                  <a:schemeClr val="accent1"/>
                </a:solidFill>
                <a:latin typeface="Arial"/>
                <a:cs typeface="Arial"/>
              </a:rPr>
              <a:t>Phase </a:t>
            </a:r>
            <a:r>
              <a:rPr lang="en" altLang="zh-CN" sz="2400" spc="-5" dirty="0">
                <a:solidFill>
                  <a:schemeClr val="accent1"/>
                </a:solidFill>
                <a:latin typeface="Arial"/>
                <a:cs typeface="Arial"/>
              </a:rPr>
              <a:t>1: </a:t>
            </a:r>
            <a:r>
              <a:rPr lang="en" altLang="zh-CN" sz="2400" spc="-125" dirty="0">
                <a:solidFill>
                  <a:schemeClr val="accent1"/>
                </a:solidFill>
                <a:latin typeface="Arial"/>
                <a:cs typeface="Arial"/>
              </a:rPr>
              <a:t>Hardware </a:t>
            </a:r>
            <a:r>
              <a:rPr lang="en" altLang="zh-CN" sz="2400" spc="-130" dirty="0">
                <a:solidFill>
                  <a:schemeClr val="accent1"/>
                </a:solidFill>
                <a:latin typeface="Arial"/>
                <a:cs typeface="Arial"/>
              </a:rPr>
              <a:t>expensive, </a:t>
            </a:r>
            <a:r>
              <a:rPr lang="en" altLang="zh-CN" sz="2400" spc="-80" dirty="0">
                <a:solidFill>
                  <a:schemeClr val="accent1"/>
                </a:solidFill>
                <a:latin typeface="Arial"/>
                <a:cs typeface="Arial"/>
              </a:rPr>
              <a:t>humans</a:t>
            </a:r>
            <a:r>
              <a:rPr lang="en" altLang="zh-CN" sz="2400" spc="-1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lang="en" altLang="zh-CN" sz="2400" spc="-100" dirty="0">
                <a:solidFill>
                  <a:schemeClr val="accent1"/>
                </a:solidFill>
                <a:latin typeface="Arial"/>
                <a:cs typeface="Arial"/>
              </a:rPr>
              <a:t>cheap</a:t>
            </a:r>
            <a:endParaRPr lang="en" altLang="zh-CN" sz="2400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982980" marR="1530350">
              <a:lnSpc>
                <a:spcPct val="116700"/>
              </a:lnSpc>
              <a:spcBef>
                <a:spcPts val="50"/>
              </a:spcBef>
            </a:pPr>
            <a:r>
              <a:rPr lang="en" altLang="zh-CN" sz="2000" i="1" spc="-150" dirty="0">
                <a:solidFill>
                  <a:srgbClr val="191B0E"/>
                </a:solidFill>
                <a:latin typeface="Arial"/>
                <a:cs typeface="Arial"/>
              </a:rPr>
              <a:t>User </a:t>
            </a:r>
            <a:r>
              <a:rPr lang="en" altLang="zh-CN" sz="2000" i="1" dirty="0">
                <a:solidFill>
                  <a:srgbClr val="191B0E"/>
                </a:solidFill>
                <a:latin typeface="Arial"/>
                <a:cs typeface="Arial"/>
              </a:rPr>
              <a:t>at </a:t>
            </a:r>
            <a:r>
              <a:rPr lang="en" altLang="zh-CN" sz="2000" i="1" spc="-95" dirty="0">
                <a:solidFill>
                  <a:srgbClr val="191B0E"/>
                </a:solidFill>
                <a:latin typeface="Arial"/>
                <a:cs typeface="Arial"/>
              </a:rPr>
              <a:t>console: single-user </a:t>
            </a:r>
            <a:r>
              <a:rPr lang="en" altLang="zh-CN" sz="2000" i="1" spc="-125" dirty="0">
                <a:solidFill>
                  <a:srgbClr val="191B0E"/>
                </a:solidFill>
                <a:latin typeface="Arial"/>
                <a:cs typeface="Arial"/>
              </a:rPr>
              <a:t>systems</a:t>
            </a:r>
          </a:p>
          <a:p>
            <a:pPr marL="982980" marR="1530350">
              <a:lnSpc>
                <a:spcPct val="116700"/>
              </a:lnSpc>
              <a:spcBef>
                <a:spcPts val="50"/>
              </a:spcBef>
            </a:pPr>
            <a:r>
              <a:rPr lang="en" altLang="zh-CN" sz="2000" i="1" spc="-70" dirty="0">
                <a:solidFill>
                  <a:srgbClr val="191B0E"/>
                </a:solidFill>
                <a:latin typeface="Arial"/>
                <a:cs typeface="Arial"/>
              </a:rPr>
              <a:t>Batching</a:t>
            </a:r>
            <a:r>
              <a:rPr lang="zh-CN" altLang="en-US" sz="2000" i="1" spc="-110" dirty="0">
                <a:solidFill>
                  <a:srgbClr val="191B0E"/>
                </a:solidFill>
                <a:latin typeface="Arial"/>
                <a:cs typeface="Arial"/>
              </a:rPr>
              <a:t> </a:t>
            </a:r>
            <a:r>
              <a:rPr lang="en" altLang="zh-CN" sz="2000" i="1" spc="-125" dirty="0">
                <a:solidFill>
                  <a:srgbClr val="191B0E"/>
                </a:solidFill>
                <a:latin typeface="Arial"/>
                <a:cs typeface="Arial"/>
              </a:rPr>
              <a:t>systems</a:t>
            </a:r>
            <a:endParaRPr lang="en" altLang="zh-CN" sz="2000" dirty="0">
              <a:latin typeface="Arial"/>
              <a:cs typeface="Arial"/>
            </a:endParaRPr>
          </a:p>
          <a:p>
            <a:pPr marL="982980">
              <a:lnSpc>
                <a:spcPct val="100000"/>
              </a:lnSpc>
              <a:spcBef>
                <a:spcPts val="600"/>
              </a:spcBef>
            </a:pPr>
            <a:r>
              <a:rPr lang="en" altLang="zh-CN" sz="2000" i="1" spc="-65" dirty="0">
                <a:solidFill>
                  <a:srgbClr val="191B0E"/>
                </a:solidFill>
                <a:latin typeface="Arial"/>
                <a:cs typeface="Arial"/>
              </a:rPr>
              <a:t>Multi-programming</a:t>
            </a:r>
            <a:r>
              <a:rPr lang="en" altLang="zh-CN" sz="2000" i="1" spc="-110" dirty="0">
                <a:solidFill>
                  <a:srgbClr val="191B0E"/>
                </a:solidFill>
                <a:latin typeface="Arial"/>
                <a:cs typeface="Arial"/>
              </a:rPr>
              <a:t> </a:t>
            </a:r>
            <a:r>
              <a:rPr lang="en" altLang="zh-CN" sz="2000" i="1" spc="-125" dirty="0">
                <a:solidFill>
                  <a:srgbClr val="191B0E"/>
                </a:solidFill>
                <a:latin typeface="Arial"/>
                <a:cs typeface="Arial"/>
              </a:rPr>
              <a:t>systems</a:t>
            </a:r>
            <a:endParaRPr lang="en" altLang="zh-CN"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" altLang="zh-CN" sz="2400" spc="-160" dirty="0">
                <a:solidFill>
                  <a:schemeClr val="accent1"/>
                </a:solidFill>
                <a:latin typeface="Arial"/>
                <a:cs typeface="Arial"/>
              </a:rPr>
              <a:t>Phase </a:t>
            </a:r>
            <a:r>
              <a:rPr lang="en-US" altLang="zh-CN" sz="2400" spc="-5" dirty="0">
                <a:solidFill>
                  <a:schemeClr val="accent1"/>
                </a:solidFill>
                <a:latin typeface="Arial"/>
                <a:cs typeface="Arial"/>
              </a:rPr>
              <a:t>2</a:t>
            </a:r>
            <a:r>
              <a:rPr lang="en" altLang="zh-CN" sz="2400" spc="-5" dirty="0">
                <a:solidFill>
                  <a:schemeClr val="accent1"/>
                </a:solidFill>
                <a:latin typeface="Arial"/>
                <a:cs typeface="Arial"/>
              </a:rPr>
              <a:t>: </a:t>
            </a:r>
            <a:r>
              <a:rPr lang="en" altLang="zh-CN" sz="2400" spc="-125" dirty="0">
                <a:solidFill>
                  <a:schemeClr val="accent1"/>
                </a:solidFill>
                <a:latin typeface="Arial"/>
                <a:cs typeface="Arial"/>
              </a:rPr>
              <a:t>Hardware </a:t>
            </a:r>
            <a:r>
              <a:rPr lang="en" altLang="zh-CN" sz="2400" spc="-130" dirty="0">
                <a:solidFill>
                  <a:schemeClr val="accent1"/>
                </a:solidFill>
                <a:latin typeface="Arial"/>
                <a:cs typeface="Arial"/>
              </a:rPr>
              <a:t>cheap </a:t>
            </a:r>
            <a:r>
              <a:rPr lang="en" altLang="zh-CN" sz="2400" spc="-80" dirty="0">
                <a:solidFill>
                  <a:schemeClr val="accent1"/>
                </a:solidFill>
                <a:latin typeface="Arial"/>
                <a:cs typeface="Arial"/>
              </a:rPr>
              <a:t>humans</a:t>
            </a:r>
            <a:r>
              <a:rPr lang="en" altLang="zh-CN" sz="2400" spc="-1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lang="en-US" altLang="zh-CN" sz="2400" spc="-100" dirty="0">
                <a:solidFill>
                  <a:schemeClr val="accent1"/>
                </a:solidFill>
                <a:latin typeface="Arial"/>
                <a:cs typeface="Arial"/>
              </a:rPr>
              <a:t>expensive</a:t>
            </a:r>
            <a:endParaRPr lang="en" altLang="zh-CN" sz="2400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982980" marR="1530350">
              <a:lnSpc>
                <a:spcPct val="116700"/>
              </a:lnSpc>
              <a:spcBef>
                <a:spcPts val="50"/>
              </a:spcBef>
            </a:pPr>
            <a:r>
              <a:rPr lang="en" altLang="zh-CN" sz="2200" i="1" spc="-150" dirty="0">
                <a:solidFill>
                  <a:srgbClr val="191B0E"/>
                </a:solidFill>
                <a:latin typeface="Arial"/>
                <a:cs typeface="Arial"/>
              </a:rPr>
              <a:t>Timesharing for multiple-tasks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13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4070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Timesharing</a:t>
            </a:r>
            <a:br>
              <a:rPr kumimoji="1" lang="en-US" altLang="zh-CN" dirty="0"/>
            </a:br>
            <a:r>
              <a:rPr kumimoji="1" lang="en-US" altLang="zh-CN" dirty="0"/>
              <a:t>(1970-)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8A0DC-04D9-A541-870E-9225DB7C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498" y="1064684"/>
            <a:ext cx="7900926" cy="664324"/>
          </a:xfrm>
        </p:spPr>
        <p:txBody>
          <a:bodyPr>
            <a:norm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Time</a:t>
            </a:r>
            <a:r>
              <a:rPr lang="en-US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r</a:t>
            </a:r>
            <a:r>
              <a:rPr lang="zh-CN" altLang="en-US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interrupt</a:t>
            </a:r>
            <a:r>
              <a:rPr lang="zh-CN" altLang="en-US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used</a:t>
            </a:r>
            <a:r>
              <a:rPr lang="zh-CN" altLang="en-US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to</a:t>
            </a:r>
            <a:r>
              <a:rPr lang="zh-CN" altLang="en-US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multiplex</a:t>
            </a:r>
            <a:r>
              <a:rPr lang="zh-CN" altLang="en-US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CPU</a:t>
            </a:r>
            <a:r>
              <a:rPr lang="zh-CN" altLang="en-US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between</a:t>
            </a:r>
            <a:r>
              <a:rPr lang="zh-CN" altLang="en-US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lang="en-US" altLang="zh-CN" sz="2400" spc="-16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jobs</a:t>
            </a:r>
            <a:endParaRPr lang="en" altLang="zh-CN" sz="2400" spc="-16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endParaRPr lang="en" altLang="zh-CN" sz="2400" spc="-16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endParaRPr lang="en" altLang="zh-CN" sz="2400" spc="-16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14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9146DEC-F724-0343-BCA0-0129A1A16389}"/>
              </a:ext>
            </a:extLst>
          </p:cNvPr>
          <p:cNvGrpSpPr/>
          <p:nvPr/>
        </p:nvGrpSpPr>
        <p:grpSpPr>
          <a:xfrm>
            <a:off x="1191296" y="2349562"/>
            <a:ext cx="1908041" cy="2889125"/>
            <a:chOff x="828627" y="2204579"/>
            <a:chExt cx="2387600" cy="3615267"/>
          </a:xfrm>
        </p:grpSpPr>
        <p:sp>
          <p:nvSpPr>
            <p:cNvPr id="69" name="object 14">
              <a:extLst>
                <a:ext uri="{FF2B5EF4-FFF2-40B4-BE49-F238E27FC236}">
                  <a16:creationId xmlns:a16="http://schemas.microsoft.com/office/drawing/2014/main" id="{8ED18244-43EE-634D-8A2E-F2AF28FEFD4D}"/>
                </a:ext>
              </a:extLst>
            </p:cNvPr>
            <p:cNvSpPr/>
            <p:nvPr/>
          </p:nvSpPr>
          <p:spPr>
            <a:xfrm>
              <a:off x="828627" y="5176379"/>
              <a:ext cx="2387600" cy="64346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70" name="object 15">
              <a:extLst>
                <a:ext uri="{FF2B5EF4-FFF2-40B4-BE49-F238E27FC236}">
                  <a16:creationId xmlns:a16="http://schemas.microsoft.com/office/drawing/2014/main" id="{F3477AAC-4278-074E-9F8D-C20E5422699E}"/>
                </a:ext>
              </a:extLst>
            </p:cNvPr>
            <p:cNvSpPr txBox="1"/>
            <p:nvPr/>
          </p:nvSpPr>
          <p:spPr>
            <a:xfrm>
              <a:off x="880963" y="5234024"/>
              <a:ext cx="2221231" cy="389945"/>
            </a:xfrm>
            <a:prstGeom prst="rect">
              <a:avLst/>
            </a:prstGeom>
            <a:solidFill>
              <a:srgbClr val="C9DAE4"/>
            </a:solidFill>
            <a:ln w="26952">
              <a:solidFill>
                <a:srgbClr val="403D34"/>
              </a:solidFill>
            </a:ln>
          </p:spPr>
          <p:txBody>
            <a:bodyPr vert="horz" wrap="square" lIns="0" tIns="64769" rIns="0" bIns="0" rtlCol="0">
              <a:spAutoFit/>
            </a:bodyPr>
            <a:lstStyle/>
            <a:p>
              <a:pPr marL="99695">
                <a:lnSpc>
                  <a:spcPct val="100000"/>
                </a:lnSpc>
                <a:spcBef>
                  <a:spcPts val="509"/>
                </a:spcBef>
              </a:pPr>
              <a:r>
                <a:rPr sz="1600" spc="-35" dirty="0">
                  <a:latin typeface="Arial"/>
                  <a:cs typeface="Arial"/>
                </a:rPr>
                <a:t>Operating</a:t>
              </a:r>
              <a:r>
                <a:rPr sz="1600" spc="-185" dirty="0">
                  <a:latin typeface="Arial"/>
                  <a:cs typeface="Arial"/>
                </a:rPr>
                <a:t> </a:t>
              </a:r>
              <a:r>
                <a:rPr sz="1600" spc="-80" dirty="0">
                  <a:latin typeface="Arial"/>
                  <a:cs typeface="Arial"/>
                </a:rPr>
                <a:t>System</a:t>
              </a:r>
              <a:endParaRPr sz="1600">
                <a:latin typeface="Arial"/>
                <a:cs typeface="Arial"/>
              </a:endParaRPr>
            </a:p>
          </p:txBody>
        </p:sp>
        <p:grpSp>
          <p:nvGrpSpPr>
            <p:cNvPr id="79" name="object 16">
              <a:extLst>
                <a:ext uri="{FF2B5EF4-FFF2-40B4-BE49-F238E27FC236}">
                  <a16:creationId xmlns:a16="http://schemas.microsoft.com/office/drawing/2014/main" id="{72BEAE2F-C179-C340-9F09-FC42B15E24C4}"/>
                </a:ext>
              </a:extLst>
            </p:cNvPr>
            <p:cNvGrpSpPr/>
            <p:nvPr/>
          </p:nvGrpSpPr>
          <p:grpSpPr>
            <a:xfrm>
              <a:off x="828627" y="4600646"/>
              <a:ext cx="2387600" cy="643890"/>
              <a:chOff x="1075267" y="5981700"/>
              <a:chExt cx="2387600" cy="643890"/>
            </a:xfrm>
          </p:grpSpPr>
          <p:sp>
            <p:nvSpPr>
              <p:cNvPr id="81" name="object 17">
                <a:extLst>
                  <a:ext uri="{FF2B5EF4-FFF2-40B4-BE49-F238E27FC236}">
                    <a16:creationId xmlns:a16="http://schemas.microsoft.com/office/drawing/2014/main" id="{67864F06-7E02-E049-B60D-EB751995343D}"/>
                  </a:ext>
                </a:extLst>
              </p:cNvPr>
              <p:cNvSpPr/>
              <p:nvPr/>
            </p:nvSpPr>
            <p:spPr>
              <a:xfrm>
                <a:off x="1075267" y="5981700"/>
                <a:ext cx="2387600" cy="643467"/>
              </a:xfrm>
              <a:prstGeom prst="rect">
                <a:avLst/>
              </a:prstGeom>
              <a:blipFill>
                <a:blip r:embed="rId4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82" name="object 18">
                <a:extLst>
                  <a:ext uri="{FF2B5EF4-FFF2-40B4-BE49-F238E27FC236}">
                    <a16:creationId xmlns:a16="http://schemas.microsoft.com/office/drawing/2014/main" id="{5EE77D21-7577-2841-B94E-F94C04F811BF}"/>
                  </a:ext>
                </a:extLst>
              </p:cNvPr>
              <p:cNvSpPr/>
              <p:nvPr/>
            </p:nvSpPr>
            <p:spPr>
              <a:xfrm>
                <a:off x="1127603" y="6040107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2220937" y="0"/>
                    </a:moveTo>
                    <a:lnTo>
                      <a:pt x="0" y="0"/>
                    </a:lnTo>
                    <a:lnTo>
                      <a:pt x="0" y="473768"/>
                    </a:lnTo>
                    <a:lnTo>
                      <a:pt x="2220937" y="473768"/>
                    </a:lnTo>
                    <a:lnTo>
                      <a:pt x="2220937" y="0"/>
                    </a:lnTo>
                    <a:close/>
                  </a:path>
                </a:pathLst>
              </a:custGeom>
              <a:solidFill>
                <a:srgbClr val="C9DAE4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83" name="object 19">
              <a:extLst>
                <a:ext uri="{FF2B5EF4-FFF2-40B4-BE49-F238E27FC236}">
                  <a16:creationId xmlns:a16="http://schemas.microsoft.com/office/drawing/2014/main" id="{54467E76-90DD-AE46-834A-41AE50CE945D}"/>
                </a:ext>
              </a:extLst>
            </p:cNvPr>
            <p:cNvSpPr txBox="1"/>
            <p:nvPr/>
          </p:nvSpPr>
          <p:spPr>
            <a:xfrm>
              <a:off x="880963" y="4659053"/>
              <a:ext cx="2221231" cy="389144"/>
            </a:xfrm>
            <a:prstGeom prst="rect">
              <a:avLst/>
            </a:prstGeom>
            <a:ln w="26952">
              <a:solidFill>
                <a:srgbClr val="403D34"/>
              </a:solidFill>
            </a:ln>
          </p:spPr>
          <p:txBody>
            <a:bodyPr vert="horz" wrap="square" lIns="0" tIns="64135" rIns="0" bIns="0" rtlCol="0">
              <a:spAutoFit/>
            </a:bodyPr>
            <a:lstStyle/>
            <a:p>
              <a:pPr marL="55244">
                <a:lnSpc>
                  <a:spcPct val="100000"/>
                </a:lnSpc>
                <a:spcBef>
                  <a:spcPts val="505"/>
                </a:spcBef>
              </a:pPr>
              <a:r>
                <a:rPr sz="1600" spc="-40" dirty="0">
                  <a:latin typeface="Arial"/>
                  <a:cs typeface="Arial"/>
                </a:rPr>
                <a:t>“System</a:t>
              </a:r>
              <a:r>
                <a:rPr sz="1600" spc="-210" dirty="0">
                  <a:latin typeface="Arial"/>
                  <a:cs typeface="Arial"/>
                </a:rPr>
                <a:t> </a:t>
              </a:r>
              <a:r>
                <a:rPr sz="1600" spc="-10" dirty="0">
                  <a:latin typeface="Arial"/>
                  <a:cs typeface="Arial"/>
                </a:rPr>
                <a:t>Software”</a:t>
              </a:r>
              <a:endParaRPr sz="1600">
                <a:latin typeface="Arial"/>
                <a:cs typeface="Arial"/>
              </a:endParaRPr>
            </a:p>
          </p:txBody>
        </p:sp>
        <p:grpSp>
          <p:nvGrpSpPr>
            <p:cNvPr id="84" name="object 20">
              <a:extLst>
                <a:ext uri="{FF2B5EF4-FFF2-40B4-BE49-F238E27FC236}">
                  <a16:creationId xmlns:a16="http://schemas.microsoft.com/office/drawing/2014/main" id="{A3EEDD7C-FE75-C947-B3AC-305C80E6D72F}"/>
                </a:ext>
              </a:extLst>
            </p:cNvPr>
            <p:cNvGrpSpPr/>
            <p:nvPr/>
          </p:nvGrpSpPr>
          <p:grpSpPr>
            <a:xfrm>
              <a:off x="828627" y="4058779"/>
              <a:ext cx="2387600" cy="643890"/>
              <a:chOff x="1075267" y="5439833"/>
              <a:chExt cx="2387600" cy="643890"/>
            </a:xfrm>
          </p:grpSpPr>
          <p:sp>
            <p:nvSpPr>
              <p:cNvPr id="85" name="object 21">
                <a:extLst>
                  <a:ext uri="{FF2B5EF4-FFF2-40B4-BE49-F238E27FC236}">
                    <a16:creationId xmlns:a16="http://schemas.microsoft.com/office/drawing/2014/main" id="{19EB591C-4B23-B048-9E45-AADBE87D7D7F}"/>
                  </a:ext>
                </a:extLst>
              </p:cNvPr>
              <p:cNvSpPr/>
              <p:nvPr/>
            </p:nvSpPr>
            <p:spPr>
              <a:xfrm>
                <a:off x="1075267" y="5439833"/>
                <a:ext cx="2387600" cy="643467"/>
              </a:xfrm>
              <a:prstGeom prst="rect">
                <a:avLst/>
              </a:prstGeom>
              <a:blipFill>
                <a:blip r:embed="rId5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86" name="object 22">
                <a:extLst>
                  <a:ext uri="{FF2B5EF4-FFF2-40B4-BE49-F238E27FC236}">
                    <a16:creationId xmlns:a16="http://schemas.microsoft.com/office/drawing/2014/main" id="{9BF44070-E374-4B49-A6EE-DDE3250FE11A}"/>
                  </a:ext>
                </a:extLst>
              </p:cNvPr>
              <p:cNvSpPr/>
              <p:nvPr/>
            </p:nvSpPr>
            <p:spPr>
              <a:xfrm>
                <a:off x="1127603" y="5496983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2220937" y="0"/>
                    </a:moveTo>
                    <a:lnTo>
                      <a:pt x="0" y="0"/>
                    </a:lnTo>
                    <a:lnTo>
                      <a:pt x="0" y="473769"/>
                    </a:lnTo>
                    <a:lnTo>
                      <a:pt x="2220937" y="473769"/>
                    </a:lnTo>
                    <a:lnTo>
                      <a:pt x="2220937" y="0"/>
                    </a:lnTo>
                    <a:close/>
                  </a:path>
                </a:pathLst>
              </a:custGeom>
              <a:solidFill>
                <a:srgbClr val="EFEDE3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87" name="object 23">
                <a:extLst>
                  <a:ext uri="{FF2B5EF4-FFF2-40B4-BE49-F238E27FC236}">
                    <a16:creationId xmlns:a16="http://schemas.microsoft.com/office/drawing/2014/main" id="{A0E655C3-AC91-CB4B-B407-EB66674CD20C}"/>
                  </a:ext>
                </a:extLst>
              </p:cNvPr>
              <p:cNvSpPr/>
              <p:nvPr/>
            </p:nvSpPr>
            <p:spPr>
              <a:xfrm>
                <a:off x="1127603" y="5496979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0" y="0"/>
                    </a:moveTo>
                    <a:lnTo>
                      <a:pt x="2220938" y="0"/>
                    </a:lnTo>
                    <a:lnTo>
                      <a:pt x="2220938" y="473769"/>
                    </a:lnTo>
                    <a:lnTo>
                      <a:pt x="0" y="473769"/>
                    </a:lnTo>
                    <a:lnTo>
                      <a:pt x="0" y="0"/>
                    </a:lnTo>
                    <a:close/>
                  </a:path>
                </a:pathLst>
              </a:custGeom>
              <a:ln w="26952">
                <a:solidFill>
                  <a:srgbClr val="403D34"/>
                </a:solidFill>
              </a:ln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88" name="object 24">
              <a:extLst>
                <a:ext uri="{FF2B5EF4-FFF2-40B4-BE49-F238E27FC236}">
                  <a16:creationId xmlns:a16="http://schemas.microsoft.com/office/drawing/2014/main" id="{1B818014-5D26-974D-9AE9-1920DB2AC5A1}"/>
                </a:ext>
              </a:extLst>
            </p:cNvPr>
            <p:cNvSpPr txBox="1"/>
            <p:nvPr/>
          </p:nvSpPr>
          <p:spPr>
            <a:xfrm>
              <a:off x="1105707" y="4156144"/>
              <a:ext cx="1771014" cy="328966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600" spc="-100" dirty="0">
                  <a:latin typeface="Arial"/>
                  <a:cs typeface="Arial"/>
                </a:rPr>
                <a:t>User </a:t>
              </a:r>
              <a:r>
                <a:rPr sz="1600" spc="-45" dirty="0">
                  <a:latin typeface="Arial"/>
                  <a:cs typeface="Arial"/>
                </a:rPr>
                <a:t>Program</a:t>
              </a:r>
              <a:r>
                <a:rPr sz="1600" spc="-280" dirty="0">
                  <a:latin typeface="Arial"/>
                  <a:cs typeface="Arial"/>
                </a:rPr>
                <a:t> </a:t>
              </a:r>
              <a:r>
                <a:rPr sz="1600" spc="-110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grpSp>
          <p:nvGrpSpPr>
            <p:cNvPr id="89" name="object 25">
              <a:extLst>
                <a:ext uri="{FF2B5EF4-FFF2-40B4-BE49-F238E27FC236}">
                  <a16:creationId xmlns:a16="http://schemas.microsoft.com/office/drawing/2014/main" id="{B9FBD324-7FD4-5945-B485-7652D202791B}"/>
                </a:ext>
              </a:extLst>
            </p:cNvPr>
            <p:cNvGrpSpPr/>
            <p:nvPr/>
          </p:nvGrpSpPr>
          <p:grpSpPr>
            <a:xfrm>
              <a:off x="828627" y="3508449"/>
              <a:ext cx="2387600" cy="643890"/>
              <a:chOff x="1075267" y="4889503"/>
              <a:chExt cx="2387600" cy="643890"/>
            </a:xfrm>
          </p:grpSpPr>
          <p:sp>
            <p:nvSpPr>
              <p:cNvPr id="90" name="object 26">
                <a:extLst>
                  <a:ext uri="{FF2B5EF4-FFF2-40B4-BE49-F238E27FC236}">
                    <a16:creationId xmlns:a16="http://schemas.microsoft.com/office/drawing/2014/main" id="{1BED1DEF-9A89-6F49-8F95-503018DCF7A9}"/>
                  </a:ext>
                </a:extLst>
              </p:cNvPr>
              <p:cNvSpPr/>
              <p:nvPr/>
            </p:nvSpPr>
            <p:spPr>
              <a:xfrm>
                <a:off x="1075267" y="4889503"/>
                <a:ext cx="2387600" cy="643467"/>
              </a:xfrm>
              <a:prstGeom prst="rect">
                <a:avLst/>
              </a:prstGeom>
              <a:blipFill>
                <a:blip r:embed="rId6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91" name="object 27">
                <a:extLst>
                  <a:ext uri="{FF2B5EF4-FFF2-40B4-BE49-F238E27FC236}">
                    <a16:creationId xmlns:a16="http://schemas.microsoft.com/office/drawing/2014/main" id="{BB49A523-B791-2A4C-A796-603E8A82920E}"/>
                  </a:ext>
                </a:extLst>
              </p:cNvPr>
              <p:cNvSpPr/>
              <p:nvPr/>
            </p:nvSpPr>
            <p:spPr>
              <a:xfrm>
                <a:off x="1127603" y="4942361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2220937" y="0"/>
                    </a:moveTo>
                    <a:lnTo>
                      <a:pt x="0" y="0"/>
                    </a:lnTo>
                    <a:lnTo>
                      <a:pt x="0" y="473769"/>
                    </a:lnTo>
                    <a:lnTo>
                      <a:pt x="2220937" y="473769"/>
                    </a:lnTo>
                    <a:lnTo>
                      <a:pt x="2220937" y="0"/>
                    </a:lnTo>
                    <a:close/>
                  </a:path>
                </a:pathLst>
              </a:custGeom>
              <a:solidFill>
                <a:srgbClr val="EFEDE3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92" name="object 28">
              <a:extLst>
                <a:ext uri="{FF2B5EF4-FFF2-40B4-BE49-F238E27FC236}">
                  <a16:creationId xmlns:a16="http://schemas.microsoft.com/office/drawing/2014/main" id="{DB29FD2B-F7CF-6F4B-9748-C09376861849}"/>
                </a:ext>
              </a:extLst>
            </p:cNvPr>
            <p:cNvSpPr txBox="1"/>
            <p:nvPr/>
          </p:nvSpPr>
          <p:spPr>
            <a:xfrm>
              <a:off x="880963" y="3561302"/>
              <a:ext cx="2221231" cy="374701"/>
            </a:xfrm>
            <a:prstGeom prst="rect">
              <a:avLst/>
            </a:prstGeom>
            <a:ln w="26952">
              <a:solidFill>
                <a:srgbClr val="403D34"/>
              </a:solidFill>
            </a:ln>
          </p:spPr>
          <p:txBody>
            <a:bodyPr vert="horz" wrap="square" lIns="0" tIns="52705" rIns="0" bIns="0" rtlCol="0">
              <a:spAutoFit/>
            </a:bodyPr>
            <a:lstStyle/>
            <a:p>
              <a:pPr marL="236854">
                <a:lnSpc>
                  <a:spcPct val="100000"/>
                </a:lnSpc>
                <a:spcBef>
                  <a:spcPts val="415"/>
                </a:spcBef>
              </a:pPr>
              <a:r>
                <a:rPr sz="1600" spc="-100" dirty="0">
                  <a:latin typeface="Arial"/>
                  <a:cs typeface="Arial"/>
                </a:rPr>
                <a:t>User </a:t>
              </a:r>
              <a:r>
                <a:rPr sz="1600" spc="-45" dirty="0">
                  <a:latin typeface="Arial"/>
                  <a:cs typeface="Arial"/>
                </a:rPr>
                <a:t>Program</a:t>
              </a:r>
              <a:r>
                <a:rPr sz="1600" spc="-245" dirty="0">
                  <a:latin typeface="Arial"/>
                  <a:cs typeface="Arial"/>
                </a:rPr>
                <a:t> </a:t>
              </a:r>
              <a:r>
                <a:rPr sz="1600" spc="-110" dirty="0">
                  <a:latin typeface="Arial"/>
                  <a:cs typeface="Arial"/>
                </a:rPr>
                <a:t>2</a:t>
              </a:r>
              <a:endParaRPr sz="1600">
                <a:latin typeface="Arial"/>
                <a:cs typeface="Arial"/>
              </a:endParaRPr>
            </a:p>
          </p:txBody>
        </p:sp>
        <p:grpSp>
          <p:nvGrpSpPr>
            <p:cNvPr id="93" name="object 29">
              <a:extLst>
                <a:ext uri="{FF2B5EF4-FFF2-40B4-BE49-F238E27FC236}">
                  <a16:creationId xmlns:a16="http://schemas.microsoft.com/office/drawing/2014/main" id="{D80B1A62-8D6E-3E4D-879E-68F4FBB66E23}"/>
                </a:ext>
              </a:extLst>
            </p:cNvPr>
            <p:cNvGrpSpPr/>
            <p:nvPr/>
          </p:nvGrpSpPr>
          <p:grpSpPr>
            <a:xfrm>
              <a:off x="828627" y="2204579"/>
              <a:ext cx="2387600" cy="643890"/>
              <a:chOff x="1075267" y="3585633"/>
              <a:chExt cx="2387600" cy="643890"/>
            </a:xfrm>
          </p:grpSpPr>
          <p:sp>
            <p:nvSpPr>
              <p:cNvPr id="94" name="object 30">
                <a:extLst>
                  <a:ext uri="{FF2B5EF4-FFF2-40B4-BE49-F238E27FC236}">
                    <a16:creationId xmlns:a16="http://schemas.microsoft.com/office/drawing/2014/main" id="{F5F5D182-2738-EA41-BEC3-29F56A692F92}"/>
                  </a:ext>
                </a:extLst>
              </p:cNvPr>
              <p:cNvSpPr/>
              <p:nvPr/>
            </p:nvSpPr>
            <p:spPr>
              <a:xfrm>
                <a:off x="1075267" y="3585633"/>
                <a:ext cx="2387600" cy="643467"/>
              </a:xfrm>
              <a:prstGeom prst="rect">
                <a:avLst/>
              </a:prstGeom>
              <a:blipFill>
                <a:blip r:embed="rId7" cstate="print"/>
                <a:stretch>
                  <a:fillRect/>
                </a:stretch>
              </a:blip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  <p:sp>
            <p:nvSpPr>
              <p:cNvPr id="95" name="object 31">
                <a:extLst>
                  <a:ext uri="{FF2B5EF4-FFF2-40B4-BE49-F238E27FC236}">
                    <a16:creationId xmlns:a16="http://schemas.microsoft.com/office/drawing/2014/main" id="{C64A7025-3394-F840-BA07-A4D7A56D03AC}"/>
                  </a:ext>
                </a:extLst>
              </p:cNvPr>
              <p:cNvSpPr/>
              <p:nvPr/>
            </p:nvSpPr>
            <p:spPr>
              <a:xfrm>
                <a:off x="1127603" y="3643432"/>
                <a:ext cx="2221230" cy="474345"/>
              </a:xfrm>
              <a:custGeom>
                <a:avLst/>
                <a:gdLst/>
                <a:ahLst/>
                <a:cxnLst/>
                <a:rect l="l" t="t" r="r" b="b"/>
                <a:pathLst>
                  <a:path w="2221229" h="474345">
                    <a:moveTo>
                      <a:pt x="2220937" y="0"/>
                    </a:moveTo>
                    <a:lnTo>
                      <a:pt x="0" y="0"/>
                    </a:lnTo>
                    <a:lnTo>
                      <a:pt x="0" y="473768"/>
                    </a:lnTo>
                    <a:lnTo>
                      <a:pt x="2220937" y="473768"/>
                    </a:lnTo>
                    <a:lnTo>
                      <a:pt x="2220937" y="0"/>
                    </a:lnTo>
                    <a:close/>
                  </a:path>
                </a:pathLst>
              </a:custGeom>
              <a:solidFill>
                <a:srgbClr val="EFEDE3"/>
              </a:solidFill>
            </p:spPr>
            <p:txBody>
              <a:bodyPr wrap="square" lIns="0" tIns="0" rIns="0" bIns="0" rtlCol="0"/>
              <a:lstStyle/>
              <a:p>
                <a:endParaRPr sz="1200"/>
              </a:p>
            </p:txBody>
          </p:sp>
        </p:grpSp>
        <p:sp>
          <p:nvSpPr>
            <p:cNvPr id="96" name="object 32">
              <a:extLst>
                <a:ext uri="{FF2B5EF4-FFF2-40B4-BE49-F238E27FC236}">
                  <a16:creationId xmlns:a16="http://schemas.microsoft.com/office/drawing/2014/main" id="{19214E31-630C-934D-9547-0CD180134D1F}"/>
                </a:ext>
              </a:extLst>
            </p:cNvPr>
            <p:cNvSpPr txBox="1"/>
            <p:nvPr/>
          </p:nvSpPr>
          <p:spPr>
            <a:xfrm>
              <a:off x="880963" y="2262385"/>
              <a:ext cx="2221231" cy="379515"/>
            </a:xfrm>
            <a:prstGeom prst="rect">
              <a:avLst/>
            </a:prstGeom>
            <a:ln w="26952">
              <a:solidFill>
                <a:srgbClr val="403D34"/>
              </a:solidFill>
            </a:ln>
          </p:spPr>
          <p:txBody>
            <a:bodyPr vert="horz" wrap="square" lIns="0" tIns="56515" rIns="0" bIns="0" rtlCol="0">
              <a:spAutoFit/>
            </a:bodyPr>
            <a:lstStyle/>
            <a:p>
              <a:pPr marL="230504">
                <a:lnSpc>
                  <a:spcPct val="100000"/>
                </a:lnSpc>
                <a:spcBef>
                  <a:spcPts val="445"/>
                </a:spcBef>
              </a:pPr>
              <a:r>
                <a:rPr sz="1600" spc="-100" dirty="0">
                  <a:latin typeface="Arial"/>
                  <a:cs typeface="Arial"/>
                </a:rPr>
                <a:t>User </a:t>
              </a:r>
              <a:r>
                <a:rPr sz="1600" spc="-45" dirty="0">
                  <a:latin typeface="Arial"/>
                  <a:cs typeface="Arial"/>
                </a:rPr>
                <a:t>Program</a:t>
              </a:r>
              <a:r>
                <a:rPr sz="1600" spc="-245" dirty="0">
                  <a:latin typeface="Arial"/>
                  <a:cs typeface="Arial"/>
                </a:rPr>
                <a:t> </a:t>
              </a:r>
              <a:r>
                <a:rPr sz="1600" spc="-5" dirty="0">
                  <a:latin typeface="Arial"/>
                  <a:cs typeface="Arial"/>
                </a:rPr>
                <a:t>n</a:t>
              </a:r>
              <a:endParaRPr sz="1600">
                <a:latin typeface="Arial"/>
                <a:cs typeface="Arial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CA662065-70D5-8942-8F09-46AE5A492B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7516" y="1677058"/>
            <a:ext cx="4665188" cy="3943195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232A192B-13D7-6E45-8E43-E5F24C213476}"/>
              </a:ext>
            </a:extLst>
          </p:cNvPr>
          <p:cNvSpPr txBox="1"/>
          <p:nvPr/>
        </p:nvSpPr>
        <p:spPr>
          <a:xfrm>
            <a:off x="62535" y="5190794"/>
            <a:ext cx="436529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chemeClr val="accent1"/>
                </a:solidFill>
              </a:rPr>
              <a:t>Preemptive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Multi-tasking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is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achieved</a:t>
            </a:r>
            <a:endParaRPr kumimoji="1"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145674D-0356-CB4F-8576-880C1A01DA3F}"/>
              </a:ext>
            </a:extLst>
          </p:cNvPr>
          <p:cNvSpPr txBox="1"/>
          <p:nvPr/>
        </p:nvSpPr>
        <p:spPr>
          <a:xfrm>
            <a:off x="7242487" y="1461183"/>
            <a:ext cx="999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chemeClr val="accent1"/>
                </a:solidFill>
              </a:rPr>
              <a:t>√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Timer</a:t>
            </a:r>
            <a:endParaRPr kumimoji="1"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3F075DAF-67D0-E240-A157-1822175F58CF}"/>
              </a:ext>
            </a:extLst>
          </p:cNvPr>
          <p:cNvSpPr txBox="1"/>
          <p:nvPr/>
        </p:nvSpPr>
        <p:spPr>
          <a:xfrm>
            <a:off x="7221100" y="248187"/>
            <a:ext cx="1811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√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interrupt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&amp;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I/O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17A6611D-C4F6-1749-892F-0E7FDB99211F}"/>
              </a:ext>
            </a:extLst>
          </p:cNvPr>
          <p:cNvSpPr txBox="1"/>
          <p:nvPr/>
        </p:nvSpPr>
        <p:spPr>
          <a:xfrm>
            <a:off x="7242487" y="1084694"/>
            <a:ext cx="178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√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OS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protection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2423DD0-04CE-F54C-A803-0FF48853185C}"/>
              </a:ext>
            </a:extLst>
          </p:cNvPr>
          <p:cNvSpPr txBox="1"/>
          <p:nvPr/>
        </p:nvSpPr>
        <p:spPr>
          <a:xfrm>
            <a:off x="7221100" y="650133"/>
            <a:ext cx="1965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√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Mem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protection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109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History of Operating Systems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8A0DC-04D9-A541-870E-9225DB7C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0"/>
            <a:ext cx="8435280" cy="4044279"/>
          </a:xfrm>
        </p:spPr>
        <p:txBody>
          <a:bodyPr>
            <a:norm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" altLang="zh-CN" sz="2400" spc="-160" dirty="0">
                <a:solidFill>
                  <a:schemeClr val="accent1"/>
                </a:solidFill>
                <a:latin typeface="Arial"/>
                <a:cs typeface="Arial"/>
              </a:rPr>
              <a:t>Phase </a:t>
            </a:r>
            <a:r>
              <a:rPr lang="en" altLang="zh-CN" sz="2400" spc="-5" dirty="0">
                <a:solidFill>
                  <a:schemeClr val="accent1"/>
                </a:solidFill>
                <a:latin typeface="Arial"/>
                <a:cs typeface="Arial"/>
              </a:rPr>
              <a:t>1: </a:t>
            </a:r>
            <a:r>
              <a:rPr lang="en" altLang="zh-CN" sz="2400" spc="-125" dirty="0">
                <a:solidFill>
                  <a:schemeClr val="accent1"/>
                </a:solidFill>
                <a:latin typeface="Arial"/>
                <a:cs typeface="Arial"/>
              </a:rPr>
              <a:t>Hardware </a:t>
            </a:r>
            <a:r>
              <a:rPr lang="en" altLang="zh-CN" sz="2400" spc="-130" dirty="0">
                <a:solidFill>
                  <a:schemeClr val="accent1"/>
                </a:solidFill>
                <a:latin typeface="Arial"/>
                <a:cs typeface="Arial"/>
              </a:rPr>
              <a:t>expensive, </a:t>
            </a:r>
            <a:r>
              <a:rPr lang="en" altLang="zh-CN" sz="2400" spc="-80" dirty="0">
                <a:solidFill>
                  <a:schemeClr val="accent1"/>
                </a:solidFill>
                <a:latin typeface="Arial"/>
                <a:cs typeface="Arial"/>
              </a:rPr>
              <a:t>humans</a:t>
            </a:r>
            <a:r>
              <a:rPr lang="en" altLang="zh-CN" sz="2400" spc="-1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lang="en" altLang="zh-CN" sz="2400" spc="-100" dirty="0">
                <a:solidFill>
                  <a:schemeClr val="accent1"/>
                </a:solidFill>
                <a:latin typeface="Arial"/>
                <a:cs typeface="Arial"/>
              </a:rPr>
              <a:t>cheap</a:t>
            </a:r>
            <a:endParaRPr lang="en" altLang="zh-CN" sz="2400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982980" marR="1530350">
              <a:lnSpc>
                <a:spcPct val="116700"/>
              </a:lnSpc>
              <a:spcBef>
                <a:spcPts val="50"/>
              </a:spcBef>
            </a:pPr>
            <a:r>
              <a:rPr lang="en" altLang="zh-CN" sz="2000" i="1" spc="-150" dirty="0">
                <a:solidFill>
                  <a:srgbClr val="191B0E"/>
                </a:solidFill>
                <a:latin typeface="Arial"/>
                <a:cs typeface="Arial"/>
              </a:rPr>
              <a:t>User </a:t>
            </a:r>
            <a:r>
              <a:rPr lang="en" altLang="zh-CN" sz="2000" i="1" dirty="0">
                <a:solidFill>
                  <a:srgbClr val="191B0E"/>
                </a:solidFill>
                <a:latin typeface="Arial"/>
                <a:cs typeface="Arial"/>
              </a:rPr>
              <a:t>at </a:t>
            </a:r>
            <a:r>
              <a:rPr lang="en" altLang="zh-CN" sz="2000" i="1" spc="-95" dirty="0">
                <a:solidFill>
                  <a:srgbClr val="191B0E"/>
                </a:solidFill>
                <a:latin typeface="Arial"/>
                <a:cs typeface="Arial"/>
              </a:rPr>
              <a:t>console: single-user </a:t>
            </a:r>
            <a:r>
              <a:rPr lang="en" altLang="zh-CN" sz="2000" i="1" spc="-125" dirty="0">
                <a:solidFill>
                  <a:srgbClr val="191B0E"/>
                </a:solidFill>
                <a:latin typeface="Arial"/>
                <a:cs typeface="Arial"/>
              </a:rPr>
              <a:t>systems</a:t>
            </a:r>
          </a:p>
          <a:p>
            <a:pPr marL="982980" marR="1530350">
              <a:lnSpc>
                <a:spcPct val="116700"/>
              </a:lnSpc>
              <a:spcBef>
                <a:spcPts val="50"/>
              </a:spcBef>
            </a:pPr>
            <a:r>
              <a:rPr lang="en" altLang="zh-CN" sz="2000" i="1" spc="-70" dirty="0">
                <a:solidFill>
                  <a:srgbClr val="191B0E"/>
                </a:solidFill>
                <a:latin typeface="Arial"/>
                <a:cs typeface="Arial"/>
              </a:rPr>
              <a:t>Batching</a:t>
            </a:r>
            <a:r>
              <a:rPr lang="zh-CN" altLang="en-US" sz="2000" i="1" spc="-110" dirty="0">
                <a:solidFill>
                  <a:srgbClr val="191B0E"/>
                </a:solidFill>
                <a:latin typeface="Arial"/>
                <a:cs typeface="Arial"/>
              </a:rPr>
              <a:t> </a:t>
            </a:r>
            <a:r>
              <a:rPr lang="en" altLang="zh-CN" sz="2000" i="1" spc="-125" dirty="0">
                <a:solidFill>
                  <a:srgbClr val="191B0E"/>
                </a:solidFill>
                <a:latin typeface="Arial"/>
                <a:cs typeface="Arial"/>
              </a:rPr>
              <a:t>systems</a:t>
            </a:r>
            <a:endParaRPr lang="en" altLang="zh-CN" sz="2000" dirty="0">
              <a:latin typeface="Arial"/>
              <a:cs typeface="Arial"/>
            </a:endParaRPr>
          </a:p>
          <a:p>
            <a:pPr marL="982980">
              <a:lnSpc>
                <a:spcPct val="100000"/>
              </a:lnSpc>
              <a:spcBef>
                <a:spcPts val="600"/>
              </a:spcBef>
            </a:pPr>
            <a:r>
              <a:rPr lang="en" altLang="zh-CN" sz="2000" i="1" spc="-65" dirty="0">
                <a:solidFill>
                  <a:srgbClr val="191B0E"/>
                </a:solidFill>
                <a:latin typeface="Arial"/>
                <a:cs typeface="Arial"/>
              </a:rPr>
              <a:t>Multi-programming</a:t>
            </a:r>
            <a:r>
              <a:rPr lang="en" altLang="zh-CN" sz="2000" i="1" spc="-110" dirty="0">
                <a:solidFill>
                  <a:srgbClr val="191B0E"/>
                </a:solidFill>
                <a:latin typeface="Arial"/>
                <a:cs typeface="Arial"/>
              </a:rPr>
              <a:t> </a:t>
            </a:r>
            <a:r>
              <a:rPr lang="en" altLang="zh-CN" sz="2000" i="1" spc="-125" dirty="0">
                <a:solidFill>
                  <a:srgbClr val="191B0E"/>
                </a:solidFill>
                <a:latin typeface="Arial"/>
                <a:cs typeface="Arial"/>
              </a:rPr>
              <a:t>systems</a:t>
            </a:r>
            <a:endParaRPr lang="en" altLang="zh-CN" sz="2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" altLang="zh-CN" sz="2400" spc="-160" dirty="0">
                <a:solidFill>
                  <a:schemeClr val="accent1"/>
                </a:solidFill>
                <a:latin typeface="Arial"/>
                <a:cs typeface="Arial"/>
              </a:rPr>
              <a:t>Phase </a:t>
            </a:r>
            <a:r>
              <a:rPr lang="en-US" altLang="zh-CN" sz="2400" spc="-5" dirty="0">
                <a:solidFill>
                  <a:schemeClr val="accent1"/>
                </a:solidFill>
                <a:latin typeface="Arial"/>
                <a:cs typeface="Arial"/>
              </a:rPr>
              <a:t>2</a:t>
            </a:r>
            <a:r>
              <a:rPr lang="en" altLang="zh-CN" sz="2400" spc="-5" dirty="0">
                <a:solidFill>
                  <a:schemeClr val="accent1"/>
                </a:solidFill>
                <a:latin typeface="Arial"/>
                <a:cs typeface="Arial"/>
              </a:rPr>
              <a:t>: </a:t>
            </a:r>
            <a:r>
              <a:rPr lang="en" altLang="zh-CN" sz="2400" spc="-125" dirty="0">
                <a:solidFill>
                  <a:schemeClr val="accent1"/>
                </a:solidFill>
                <a:latin typeface="Arial"/>
                <a:cs typeface="Arial"/>
              </a:rPr>
              <a:t>Hardware </a:t>
            </a:r>
            <a:r>
              <a:rPr lang="en" altLang="zh-CN" sz="2400" spc="-130" dirty="0">
                <a:solidFill>
                  <a:schemeClr val="accent1"/>
                </a:solidFill>
                <a:latin typeface="Arial"/>
                <a:cs typeface="Arial"/>
              </a:rPr>
              <a:t>cheap </a:t>
            </a:r>
            <a:r>
              <a:rPr lang="en" altLang="zh-CN" sz="2400" spc="-80" dirty="0">
                <a:solidFill>
                  <a:schemeClr val="accent1"/>
                </a:solidFill>
                <a:latin typeface="Arial"/>
                <a:cs typeface="Arial"/>
              </a:rPr>
              <a:t>humans</a:t>
            </a:r>
            <a:r>
              <a:rPr lang="en" altLang="zh-CN" sz="2400" spc="-11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lang="en-US" altLang="zh-CN" sz="2400" spc="-100" dirty="0">
                <a:solidFill>
                  <a:schemeClr val="accent1"/>
                </a:solidFill>
                <a:latin typeface="Arial"/>
                <a:cs typeface="Arial"/>
              </a:rPr>
              <a:t>expensive</a:t>
            </a:r>
          </a:p>
          <a:p>
            <a:pPr marL="982980" marR="1530350" lvl="0">
              <a:lnSpc>
                <a:spcPct val="116700"/>
              </a:lnSpc>
              <a:spcBef>
                <a:spcPts val="50"/>
              </a:spcBef>
            </a:pPr>
            <a:r>
              <a:rPr lang="en-US" altLang="zh-CN" sz="2200" i="1" spc="-150" dirty="0">
                <a:solidFill>
                  <a:srgbClr val="191B0E"/>
                </a:solidFill>
                <a:latin typeface="Arial"/>
                <a:cs typeface="Arial"/>
              </a:rPr>
              <a:t>Timesharing</a:t>
            </a:r>
            <a:r>
              <a:rPr lang="zh-CN" altLang="en-US" sz="2200" i="1" spc="-150" dirty="0">
                <a:solidFill>
                  <a:srgbClr val="191B0E"/>
                </a:solidFill>
                <a:latin typeface="Arial"/>
                <a:cs typeface="Arial"/>
              </a:rPr>
              <a:t> </a:t>
            </a:r>
            <a:r>
              <a:rPr lang="en-US" altLang="zh-CN" sz="2200" i="1" spc="-150" dirty="0">
                <a:solidFill>
                  <a:srgbClr val="191B0E"/>
                </a:solidFill>
                <a:latin typeface="Arial"/>
                <a:cs typeface="Arial"/>
              </a:rPr>
              <a:t>for</a:t>
            </a:r>
            <a:r>
              <a:rPr lang="zh-CN" altLang="en-US" sz="2200" i="1" spc="-150" dirty="0">
                <a:solidFill>
                  <a:srgbClr val="191B0E"/>
                </a:solidFill>
                <a:latin typeface="Arial"/>
                <a:cs typeface="Arial"/>
              </a:rPr>
              <a:t> </a:t>
            </a:r>
            <a:r>
              <a:rPr lang="en-US" altLang="zh-CN" sz="2200" i="1" spc="-150" dirty="0">
                <a:solidFill>
                  <a:srgbClr val="191B0E"/>
                </a:solidFill>
                <a:latin typeface="Arial"/>
                <a:cs typeface="Arial"/>
              </a:rPr>
              <a:t>multiple-tasks</a:t>
            </a:r>
            <a:r>
              <a:rPr lang="en" altLang="zh-CN" sz="2200" i="1" spc="-125" dirty="0">
                <a:solidFill>
                  <a:srgbClr val="191B0E"/>
                </a:solidFill>
                <a:latin typeface="Arial"/>
                <a:cs typeface="Arial"/>
              </a:rPr>
              <a:t> </a:t>
            </a:r>
            <a:endParaRPr lang="en-US" altLang="zh-CN" sz="2200" spc="-100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n-US" altLang="zh-CN" sz="2400" spc="-100" dirty="0">
                <a:solidFill>
                  <a:schemeClr val="accent1"/>
                </a:solidFill>
                <a:latin typeface="Arial"/>
                <a:cs typeface="Arial"/>
              </a:rPr>
              <a:t>Phase 3: H/W very cheap humans very expensive </a:t>
            </a:r>
            <a:endParaRPr lang="en" altLang="zh-CN" sz="2400" i="1" spc="-125" dirty="0">
              <a:solidFill>
                <a:srgbClr val="191B0E"/>
              </a:solidFill>
              <a:latin typeface="Arial"/>
              <a:cs typeface="Arial"/>
            </a:endParaRPr>
          </a:p>
          <a:p>
            <a:pPr marL="982980" marR="1530350">
              <a:lnSpc>
                <a:spcPct val="116700"/>
              </a:lnSpc>
              <a:spcBef>
                <a:spcPts val="50"/>
              </a:spcBef>
            </a:pPr>
            <a:r>
              <a:rPr lang="en" altLang="zh-CN" sz="2000" i="1" spc="-125" dirty="0">
                <a:solidFill>
                  <a:srgbClr val="191B0E"/>
                </a:solidFill>
                <a:latin typeface="Arial"/>
                <a:cs typeface="Arial"/>
              </a:rPr>
              <a:t>Personal computing: One system per user </a:t>
            </a:r>
          </a:p>
          <a:p>
            <a:pPr marL="982980" marR="1530350">
              <a:lnSpc>
                <a:spcPct val="116700"/>
              </a:lnSpc>
              <a:spcBef>
                <a:spcPts val="50"/>
              </a:spcBef>
            </a:pPr>
            <a:r>
              <a:rPr lang="en" altLang="zh-CN" sz="2000" i="1" spc="-125" dirty="0">
                <a:solidFill>
                  <a:srgbClr val="191B0E"/>
                </a:solidFill>
                <a:latin typeface="Arial"/>
                <a:cs typeface="Arial"/>
              </a:rPr>
              <a:t>Distributed computing: many systems per user </a:t>
            </a:r>
          </a:p>
          <a:p>
            <a:pPr marL="982980" marR="1530350">
              <a:lnSpc>
                <a:spcPct val="116700"/>
              </a:lnSpc>
              <a:spcBef>
                <a:spcPts val="50"/>
              </a:spcBef>
            </a:pPr>
            <a:r>
              <a:rPr lang="en" altLang="zh-CN" sz="2000" i="1" spc="-125" dirty="0">
                <a:solidFill>
                  <a:srgbClr val="191B0E"/>
                </a:solidFill>
                <a:latin typeface="Arial"/>
                <a:cs typeface="Arial"/>
              </a:rPr>
              <a:t>Ubiquitous computing: </a:t>
            </a:r>
            <a:r>
              <a:rPr lang="en-US" altLang="zh-CN" sz="2000" i="1" spc="-125" dirty="0">
                <a:solidFill>
                  <a:srgbClr val="191B0E"/>
                </a:solidFill>
                <a:latin typeface="Arial"/>
                <a:cs typeface="Arial"/>
              </a:rPr>
              <a:t>lots</a:t>
            </a:r>
            <a:r>
              <a:rPr lang="en" altLang="zh-CN" sz="2000" i="1" spc="-125" dirty="0">
                <a:solidFill>
                  <a:srgbClr val="191B0E"/>
                </a:solidFill>
                <a:latin typeface="Arial"/>
                <a:cs typeface="Arial"/>
              </a:rPr>
              <a:t> of systems per users</a:t>
            </a:r>
          </a:p>
          <a:p>
            <a:pPr marL="982980" marR="1530350">
              <a:lnSpc>
                <a:spcPct val="116700"/>
              </a:lnSpc>
              <a:spcBef>
                <a:spcPts val="50"/>
              </a:spcBef>
            </a:pPr>
            <a:endParaRPr lang="en" altLang="zh-CN" sz="2000" i="1" spc="-125" dirty="0">
              <a:solidFill>
                <a:srgbClr val="191B0E"/>
              </a:solidFill>
              <a:latin typeface="Arial"/>
              <a:cs typeface="Arial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15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00618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Hardware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8A0DC-04D9-A541-870E-9225DB7C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zh-CN" dirty="0"/>
              <a:t>Protection (kernel/user mode)</a:t>
            </a:r>
          </a:p>
          <a:p>
            <a:r>
              <a:rPr kumimoji="1" lang="en-US" altLang="zh-CN" dirty="0"/>
              <a:t>Protected instructions</a:t>
            </a:r>
          </a:p>
          <a:p>
            <a:r>
              <a:rPr kumimoji="1" lang="en-US" altLang="zh-CN" dirty="0"/>
              <a:t>Memory protection</a:t>
            </a:r>
          </a:p>
          <a:p>
            <a:r>
              <a:rPr kumimoji="1" lang="en-US" altLang="zh-CN" dirty="0"/>
              <a:t>System calls</a:t>
            </a:r>
          </a:p>
          <a:p>
            <a:r>
              <a:rPr kumimoji="1" lang="en-US" altLang="zh-CN" dirty="0"/>
              <a:t>Interrupts and exceptions</a:t>
            </a:r>
          </a:p>
          <a:p>
            <a:r>
              <a:rPr kumimoji="1" lang="en-US" altLang="zh-CN" dirty="0"/>
              <a:t>Timer (clock)</a:t>
            </a:r>
          </a:p>
          <a:p>
            <a:r>
              <a:rPr kumimoji="1" lang="en-US" altLang="zh-CN" dirty="0"/>
              <a:t>I/O control and operation</a:t>
            </a:r>
          </a:p>
          <a:p>
            <a:r>
              <a:rPr kumimoji="1" lang="en-US" altLang="zh-CN" dirty="0"/>
              <a:t>Synchronization (atomic instructions)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16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F8C043F-6387-EE45-AA32-C55D0D61ECC5}"/>
              </a:ext>
            </a:extLst>
          </p:cNvPr>
          <p:cNvSpPr txBox="1"/>
          <p:nvPr/>
        </p:nvSpPr>
        <p:spPr>
          <a:xfrm>
            <a:off x="56604" y="5407223"/>
            <a:ext cx="868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Credit:</a:t>
            </a:r>
            <a:r>
              <a:rPr kumimoji="1"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kumimoji="1"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UCSD,</a:t>
            </a:r>
            <a:r>
              <a:rPr kumimoji="1"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kumimoji="1" lang="en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</a:t>
            </a:r>
            <a:r>
              <a:rPr kumimoji="1" lang="en" altLang="zh-CN" sz="14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cseweb.ucsd.edu</a:t>
            </a:r>
            <a:r>
              <a:rPr kumimoji="1" lang="en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/classes/fa05/cse120/lectures/120-l2.pdf</a:t>
            </a:r>
            <a:endParaRPr kumimoji="1" lang="zh-CN" altLang="en-US" sz="14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604E190-5969-B44B-A848-9419B6982569}"/>
              </a:ext>
            </a:extLst>
          </p:cNvPr>
          <p:cNvSpPr txBox="1"/>
          <p:nvPr/>
        </p:nvSpPr>
        <p:spPr>
          <a:xfrm>
            <a:off x="4967385" y="927344"/>
            <a:ext cx="41472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How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did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get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here?</a:t>
            </a:r>
            <a:endParaRPr kumimoji="1" lang="zh-CN" altLang="en-US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C5FCF4EB-F212-2346-8C26-E9BB425FF58E}"/>
              </a:ext>
            </a:extLst>
          </p:cNvPr>
          <p:cNvGrpSpPr/>
          <p:nvPr/>
        </p:nvGrpSpPr>
        <p:grpSpPr>
          <a:xfrm>
            <a:off x="4788025" y="1443761"/>
            <a:ext cx="1800199" cy="1197715"/>
            <a:chOff x="4788025" y="1443761"/>
            <a:chExt cx="1800199" cy="1197715"/>
          </a:xfrm>
        </p:grpSpPr>
        <p:sp>
          <p:nvSpPr>
            <p:cNvPr id="8" name="右大括号 7">
              <a:extLst>
                <a:ext uri="{FF2B5EF4-FFF2-40B4-BE49-F238E27FC236}">
                  <a16:creationId xmlns:a16="http://schemas.microsoft.com/office/drawing/2014/main" id="{4AC6BA7C-D993-6C40-9F8D-D1D519832BAE}"/>
                </a:ext>
              </a:extLst>
            </p:cNvPr>
            <p:cNvSpPr/>
            <p:nvPr/>
          </p:nvSpPr>
          <p:spPr>
            <a:xfrm>
              <a:off x="4788025" y="1443761"/>
              <a:ext cx="432048" cy="1197715"/>
            </a:xfrm>
            <a:prstGeom prst="rightBrace">
              <a:avLst>
                <a:gd name="adj1" fmla="val 38525"/>
                <a:gd name="adj2" fmla="val 50832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08776CC-9FAF-0F47-B72E-FCF95414F559}"/>
                </a:ext>
              </a:extLst>
            </p:cNvPr>
            <p:cNvSpPr txBox="1"/>
            <p:nvPr/>
          </p:nvSpPr>
          <p:spPr>
            <a:xfrm>
              <a:off x="5185276" y="1849388"/>
              <a:ext cx="14029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i="1" dirty="0">
                  <a:solidFill>
                    <a:schemeClr val="accent1"/>
                  </a:solidFill>
                </a:rPr>
                <a:t>Protection!</a:t>
              </a:r>
              <a:endParaRPr kumimoji="1" lang="zh-CN" altLang="en-US" b="1" i="1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155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3528" y="409228"/>
            <a:ext cx="8712968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</a:pPr>
            <a:r>
              <a:rPr lang="en-US" altLang="zh-CN" spc="-4" dirty="0"/>
              <a:t>OS</a:t>
            </a:r>
            <a:r>
              <a:rPr lang="zh-CN" altLang="en-US" spc="-4" dirty="0"/>
              <a:t> </a:t>
            </a:r>
            <a:r>
              <a:rPr lang="en-US" altLang="zh-CN" spc="-4" dirty="0"/>
              <a:t>Protection:</a:t>
            </a:r>
            <a:r>
              <a:rPr lang="zh-CN" altLang="en-US" spc="-4" dirty="0"/>
              <a:t> </a:t>
            </a:r>
            <a:r>
              <a:rPr spc="-4" dirty="0"/>
              <a:t>Protected</a:t>
            </a:r>
            <a:r>
              <a:rPr spc="-33" dirty="0"/>
              <a:t> </a:t>
            </a:r>
            <a:r>
              <a:rPr spc="-4" dirty="0"/>
              <a:t>Instructions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576" y="1381485"/>
            <a:ext cx="6696744" cy="3687359"/>
          </a:xfrm>
          <a:prstGeom prst="rect">
            <a:avLst/>
          </a:prstGeom>
        </p:spPr>
        <p:txBody>
          <a:bodyPr vert="horz" wrap="square" lIns="0" tIns="9338" rIns="0" bIns="0" rtlCol="0">
            <a:spAutoFit/>
          </a:bodyPr>
          <a:lstStyle/>
          <a:p>
            <a:pPr marL="262407" marR="3735" indent="-253535">
              <a:spcBef>
                <a:spcPts val="74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A subset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of instructions of every CPU is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restricted to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use only by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the</a:t>
            </a:r>
            <a:r>
              <a:rPr sz="2000" spc="-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OS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Known as protected (privileged)</a:t>
            </a:r>
            <a:r>
              <a:rPr spc="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instructions</a:t>
            </a:r>
            <a:endParaRPr dirty="0">
              <a:latin typeface="Arial"/>
              <a:cs typeface="Arial"/>
            </a:endParaRPr>
          </a:p>
          <a:p>
            <a:pPr marL="262407" indent="-253535">
              <a:spcBef>
                <a:spcPts val="412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Only the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operating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system</a:t>
            </a:r>
            <a:r>
              <a:rPr sz="2000" spc="-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can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Directly access I/O devices (disk</a:t>
            </a:r>
            <a:r>
              <a:rPr lang="en-US" altLang="zh-CN" spc="-4" dirty="0">
                <a:solidFill>
                  <a:srgbClr val="2F2F30"/>
                </a:solidFill>
                <a:latin typeface="Arial"/>
                <a:cs typeface="Arial"/>
              </a:rPr>
              <a:t>s/SSDs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, </a:t>
            </a:r>
            <a:r>
              <a:rPr lang="en-US" altLang="zh-CN" spc="-4" dirty="0">
                <a:solidFill>
                  <a:srgbClr val="2F2F30"/>
                </a:solidFill>
                <a:latin typeface="Arial"/>
                <a:cs typeface="Arial"/>
              </a:rPr>
              <a:t>NICs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,</a:t>
            </a:r>
            <a:r>
              <a:rPr spc="15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etc.)</a:t>
            </a:r>
            <a:endParaRPr dirty="0">
              <a:latin typeface="Arial"/>
              <a:cs typeface="Arial"/>
            </a:endParaRPr>
          </a:p>
          <a:p>
            <a:pPr marL="681697">
              <a:spcBef>
                <a:spcPts val="324"/>
              </a:spcBef>
            </a:pPr>
            <a:r>
              <a:rPr sz="1600" dirty="0">
                <a:solidFill>
                  <a:srgbClr val="4348AA"/>
                </a:solidFill>
                <a:latin typeface="Arial"/>
                <a:cs typeface="Arial"/>
              </a:rPr>
              <a:t>» </a:t>
            </a:r>
            <a:r>
              <a:rPr sz="1600" dirty="0">
                <a:solidFill>
                  <a:schemeClr val="accent1"/>
                </a:solidFill>
                <a:latin typeface="Arial"/>
                <a:cs typeface="Arial"/>
              </a:rPr>
              <a:t>Security, fairness</a:t>
            </a:r>
            <a:r>
              <a:rPr sz="1600" spc="-158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accent1"/>
                </a:solidFill>
                <a:latin typeface="Arial"/>
                <a:cs typeface="Arial"/>
              </a:rPr>
              <a:t>(why?)</a:t>
            </a:r>
          </a:p>
          <a:p>
            <a:pPr marL="556096" lvl="1" indent="-211046">
              <a:spcBef>
                <a:spcPts val="346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Manipulate memory management</a:t>
            </a:r>
            <a:r>
              <a:rPr spc="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state</a:t>
            </a:r>
            <a:endParaRPr dirty="0">
              <a:latin typeface="Arial"/>
              <a:cs typeface="Arial"/>
            </a:endParaRPr>
          </a:p>
          <a:p>
            <a:pPr marL="681697">
              <a:spcBef>
                <a:spcPts val="324"/>
              </a:spcBef>
            </a:pPr>
            <a:r>
              <a:rPr sz="1600" dirty="0">
                <a:solidFill>
                  <a:srgbClr val="4348AA"/>
                </a:solidFill>
                <a:latin typeface="Arial"/>
                <a:cs typeface="Arial"/>
              </a:rPr>
              <a:t>» </a:t>
            </a:r>
            <a:r>
              <a:rPr sz="1600" dirty="0">
                <a:solidFill>
                  <a:schemeClr val="accent1"/>
                </a:solidFill>
                <a:latin typeface="Arial"/>
                <a:cs typeface="Arial"/>
              </a:rPr>
              <a:t>Page table </a:t>
            </a:r>
            <a:r>
              <a:rPr sz="1600" spc="-4" dirty="0">
                <a:solidFill>
                  <a:schemeClr val="accent1"/>
                </a:solidFill>
                <a:latin typeface="Arial"/>
                <a:cs typeface="Arial"/>
              </a:rPr>
              <a:t>pointers</a:t>
            </a:r>
            <a:r>
              <a:rPr lang="zh-CN" altLang="en-US" sz="1600" spc="-4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lang="en-US" altLang="zh-CN" sz="1600" spc="-4" dirty="0">
                <a:solidFill>
                  <a:schemeClr val="accent1"/>
                </a:solidFill>
                <a:latin typeface="Arial"/>
                <a:cs typeface="Arial"/>
              </a:rPr>
              <a:t>(CR3,</a:t>
            </a:r>
            <a:r>
              <a:rPr lang="zh-CN" altLang="en-US" sz="1600" spc="-4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lang="en-US" altLang="zh-CN" sz="1600" spc="-4" dirty="0" err="1">
                <a:solidFill>
                  <a:schemeClr val="accent1"/>
                </a:solidFill>
                <a:latin typeface="Arial"/>
                <a:cs typeface="Arial"/>
              </a:rPr>
              <a:t>sptbr</a:t>
            </a:r>
            <a:r>
              <a:rPr lang="en-US" altLang="zh-CN" sz="1600" spc="-4" dirty="0">
                <a:solidFill>
                  <a:schemeClr val="accent1"/>
                </a:solidFill>
                <a:latin typeface="Arial"/>
                <a:cs typeface="Arial"/>
              </a:rPr>
              <a:t>)</a:t>
            </a:r>
            <a:r>
              <a:rPr sz="1600" spc="-4" dirty="0">
                <a:solidFill>
                  <a:schemeClr val="accent1"/>
                </a:solidFill>
                <a:latin typeface="Arial"/>
                <a:cs typeface="Arial"/>
              </a:rPr>
              <a:t>, page protection, </a:t>
            </a:r>
            <a:r>
              <a:rPr sz="1600" dirty="0">
                <a:solidFill>
                  <a:schemeClr val="accent1"/>
                </a:solidFill>
                <a:latin typeface="Arial"/>
                <a:cs typeface="Arial"/>
              </a:rPr>
              <a:t>TLB management,</a:t>
            </a:r>
            <a:r>
              <a:rPr sz="1600" spc="-202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1600" spc="-4" dirty="0">
                <a:solidFill>
                  <a:schemeClr val="accent1"/>
                </a:solidFill>
                <a:latin typeface="Arial"/>
                <a:cs typeface="Arial"/>
              </a:rPr>
              <a:t>etc.</a:t>
            </a:r>
            <a:endParaRPr sz="1600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556096" lvl="1" indent="-211046">
              <a:spcBef>
                <a:spcPts val="349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Manipulate protected control</a:t>
            </a:r>
            <a:r>
              <a:rPr spc="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registers</a:t>
            </a:r>
            <a:endParaRPr dirty="0">
              <a:latin typeface="Arial"/>
              <a:cs typeface="Arial"/>
            </a:endParaRPr>
          </a:p>
          <a:p>
            <a:pPr marL="681697">
              <a:spcBef>
                <a:spcPts val="324"/>
              </a:spcBef>
            </a:pPr>
            <a:r>
              <a:rPr sz="1600" dirty="0">
                <a:solidFill>
                  <a:srgbClr val="4348AA"/>
                </a:solidFill>
                <a:latin typeface="Arial"/>
                <a:cs typeface="Arial"/>
              </a:rPr>
              <a:t>» </a:t>
            </a:r>
            <a:r>
              <a:rPr sz="1600" dirty="0">
                <a:solidFill>
                  <a:schemeClr val="accent1"/>
                </a:solidFill>
                <a:latin typeface="Arial"/>
                <a:cs typeface="Arial"/>
              </a:rPr>
              <a:t>Kernel mode, </a:t>
            </a:r>
            <a:r>
              <a:rPr sz="1600" spc="-4" dirty="0">
                <a:solidFill>
                  <a:schemeClr val="accent1"/>
                </a:solidFill>
                <a:latin typeface="Arial"/>
                <a:cs typeface="Arial"/>
              </a:rPr>
              <a:t>interrupt</a:t>
            </a:r>
            <a:r>
              <a:rPr sz="1600" spc="-162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1600" spc="-4" dirty="0">
                <a:solidFill>
                  <a:schemeClr val="accent1"/>
                </a:solidFill>
                <a:latin typeface="Arial"/>
                <a:cs typeface="Arial"/>
              </a:rPr>
              <a:t>level</a:t>
            </a:r>
            <a:endParaRPr sz="1600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556096" lvl="1" indent="-211046">
              <a:spcBef>
                <a:spcPts val="346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Halt instruction</a:t>
            </a:r>
            <a:endParaRPr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4294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7544" y="401993"/>
            <a:ext cx="3745140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</a:pPr>
            <a:r>
              <a:rPr spc="-4" dirty="0"/>
              <a:t>OS</a:t>
            </a:r>
            <a:r>
              <a:rPr spc="-51" dirty="0"/>
              <a:t> </a:t>
            </a:r>
            <a:r>
              <a:rPr spc="-4" dirty="0"/>
              <a:t>Protection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941307" y="6831304"/>
            <a:ext cx="302895" cy="229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600" b="0" i="0" kern="1200">
                <a:solidFill>
                  <a:srgbClr val="2F2F30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60"/>
              </a:lnSpc>
            </a:pPr>
            <a:fld id="{81D60167-4931-47E6-BA6A-407CBD079E47}" type="slidenum">
              <a:rPr lang="en-US" altLang="zh-CN" smtClean="0"/>
              <a:pPr marL="38100">
                <a:lnSpc>
                  <a:spcPts val="1660"/>
                </a:lnSpc>
              </a:pPr>
              <a:t>18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755650" y="1344613"/>
            <a:ext cx="7992814" cy="4369597"/>
          </a:xfrm>
          <a:prstGeom prst="rect">
            <a:avLst/>
          </a:prstGeom>
        </p:spPr>
        <p:txBody>
          <a:bodyPr vert="horz" wrap="square" lIns="0" tIns="9338" rIns="0" bIns="0" rtlCol="0">
            <a:spAutoFit/>
          </a:bodyPr>
          <a:lstStyle/>
          <a:p>
            <a:pPr marL="262407" marR="755002" indent="-253535">
              <a:spcBef>
                <a:spcPts val="74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How do we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know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if we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can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execute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a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protected  instruction?</a:t>
            </a:r>
            <a:endParaRPr sz="2000" dirty="0">
              <a:latin typeface="Arial"/>
              <a:cs typeface="Arial"/>
            </a:endParaRPr>
          </a:p>
          <a:p>
            <a:pPr marL="556096" marR="180229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Architecture must support (at least) two modes of operation: </a:t>
            </a: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kernel</a:t>
            </a:r>
            <a:r>
              <a:rPr spc="-4" dirty="0">
                <a:solidFill>
                  <a:srgbClr val="FF4C0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mode and </a:t>
            </a:r>
            <a:r>
              <a:rPr dirty="0">
                <a:solidFill>
                  <a:schemeClr val="accent1"/>
                </a:solidFill>
                <a:latin typeface="Arial"/>
                <a:cs typeface="Arial"/>
              </a:rPr>
              <a:t>user</a:t>
            </a:r>
            <a:r>
              <a:rPr spc="26" dirty="0">
                <a:solidFill>
                  <a:srgbClr val="FF4C0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mode</a:t>
            </a:r>
            <a:endParaRPr dirty="0">
              <a:latin typeface="Arial"/>
              <a:cs typeface="Arial"/>
            </a:endParaRPr>
          </a:p>
          <a:p>
            <a:pPr marL="681697">
              <a:spcBef>
                <a:spcPts val="342"/>
              </a:spcBef>
            </a:pPr>
            <a:r>
              <a:rPr sz="1600" dirty="0">
                <a:solidFill>
                  <a:srgbClr val="4348AA"/>
                </a:solidFill>
                <a:latin typeface="Arial"/>
                <a:cs typeface="Arial"/>
              </a:rPr>
              <a:t>»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VAX, x86 support four modes; </a:t>
            </a:r>
            <a:r>
              <a:rPr sz="1600" spc="-4" dirty="0">
                <a:solidFill>
                  <a:srgbClr val="2F2F30"/>
                </a:solidFill>
                <a:latin typeface="Arial"/>
                <a:cs typeface="Arial"/>
              </a:rPr>
              <a:t>earlier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archs (Multics) </a:t>
            </a:r>
            <a:r>
              <a:rPr sz="1600" spc="-4" dirty="0">
                <a:solidFill>
                  <a:srgbClr val="2F2F30"/>
                </a:solidFill>
                <a:latin typeface="Arial"/>
                <a:cs typeface="Arial"/>
              </a:rPr>
              <a:t>even</a:t>
            </a:r>
            <a:r>
              <a:rPr sz="1600" spc="-195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more</a:t>
            </a:r>
            <a:endParaRPr sz="1600" dirty="0">
              <a:latin typeface="Arial"/>
              <a:cs typeface="Arial"/>
            </a:endParaRPr>
          </a:p>
          <a:p>
            <a:pPr marL="681697">
              <a:spcBef>
                <a:spcPts val="316"/>
              </a:spcBef>
              <a:tabLst>
                <a:tab pos="1372732" algn="l"/>
              </a:tabLst>
            </a:pPr>
            <a:r>
              <a:rPr sz="1600" dirty="0">
                <a:solidFill>
                  <a:srgbClr val="4348AA"/>
                </a:solidFill>
                <a:latin typeface="Arial"/>
                <a:cs typeface="Arial"/>
              </a:rPr>
              <a:t>»</a:t>
            </a:r>
            <a:r>
              <a:rPr sz="1600" spc="217" dirty="0">
                <a:solidFill>
                  <a:srgbClr val="4348AA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Why?</a:t>
            </a:r>
            <a:r>
              <a:rPr lang="zh-CN" altLang="en-US" sz="1600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endParaRPr lang="en-US" altLang="zh-CN" sz="1600" dirty="0">
              <a:solidFill>
                <a:srgbClr val="2F2F30"/>
              </a:solidFill>
              <a:latin typeface="Arial"/>
              <a:cs typeface="Arial"/>
            </a:endParaRPr>
          </a:p>
          <a:p>
            <a:pPr marL="681697">
              <a:spcBef>
                <a:spcPts val="316"/>
              </a:spcBef>
              <a:tabLst>
                <a:tab pos="1372732" algn="l"/>
              </a:tabLst>
            </a:pPr>
            <a:endParaRPr lang="en-US" sz="1600" dirty="0">
              <a:solidFill>
                <a:srgbClr val="2F2F30"/>
              </a:solidFill>
              <a:latin typeface="Arial"/>
              <a:cs typeface="Arial"/>
            </a:endParaRPr>
          </a:p>
          <a:p>
            <a:pPr marL="681697">
              <a:spcBef>
                <a:spcPts val="316"/>
              </a:spcBef>
              <a:tabLst>
                <a:tab pos="1372732" algn="l"/>
              </a:tabLst>
            </a:pPr>
            <a:endParaRPr lang="en-US" sz="1600" dirty="0">
              <a:solidFill>
                <a:srgbClr val="2F2F30"/>
              </a:solidFill>
              <a:latin typeface="Arial"/>
              <a:cs typeface="Arial"/>
            </a:endParaRPr>
          </a:p>
          <a:p>
            <a:pPr marL="681697">
              <a:spcBef>
                <a:spcPts val="316"/>
              </a:spcBef>
              <a:tabLst>
                <a:tab pos="1372732" algn="l"/>
              </a:tabLst>
            </a:pPr>
            <a:endParaRPr lang="en-US" sz="1600" dirty="0">
              <a:solidFill>
                <a:srgbClr val="2F2F30"/>
              </a:solidFill>
              <a:latin typeface="Arial"/>
              <a:cs typeface="Arial"/>
            </a:endParaRPr>
          </a:p>
          <a:p>
            <a:pPr marL="681697">
              <a:spcBef>
                <a:spcPts val="316"/>
              </a:spcBef>
              <a:tabLst>
                <a:tab pos="1372732" algn="l"/>
              </a:tabLst>
            </a:pPr>
            <a:endParaRPr lang="en-US" sz="1600" dirty="0">
              <a:solidFill>
                <a:srgbClr val="2F2F30"/>
              </a:solidFill>
              <a:latin typeface="Arial"/>
              <a:cs typeface="Arial"/>
            </a:endParaRPr>
          </a:p>
          <a:p>
            <a:pPr marL="681697">
              <a:spcBef>
                <a:spcPts val="316"/>
              </a:spcBef>
              <a:tabLst>
                <a:tab pos="1372732" algn="l"/>
              </a:tabLst>
            </a:pPr>
            <a:endParaRPr lang="en-US" sz="1600" dirty="0">
              <a:solidFill>
                <a:srgbClr val="2F2F30"/>
              </a:solidFill>
              <a:latin typeface="Arial"/>
              <a:cs typeface="Arial"/>
            </a:endParaRPr>
          </a:p>
          <a:p>
            <a:pPr marL="681697">
              <a:spcBef>
                <a:spcPts val="316"/>
              </a:spcBef>
              <a:tabLst>
                <a:tab pos="1372732" algn="l"/>
              </a:tabLst>
            </a:pPr>
            <a:endParaRPr lang="en-US" sz="1600" dirty="0">
              <a:solidFill>
                <a:srgbClr val="2F2F30"/>
              </a:solidFill>
              <a:latin typeface="Arial"/>
              <a:cs typeface="Arial"/>
            </a:endParaRPr>
          </a:p>
          <a:p>
            <a:pPr marL="681697">
              <a:spcBef>
                <a:spcPts val="316"/>
              </a:spcBef>
              <a:tabLst>
                <a:tab pos="1372732" algn="l"/>
              </a:tabLst>
            </a:pPr>
            <a:endParaRPr lang="en-US" sz="1600" dirty="0">
              <a:solidFill>
                <a:srgbClr val="2F2F30"/>
              </a:solidFill>
              <a:latin typeface="Arial"/>
              <a:cs typeface="Arial"/>
            </a:endParaRPr>
          </a:p>
          <a:p>
            <a:pPr marL="681697">
              <a:spcBef>
                <a:spcPts val="316"/>
              </a:spcBef>
              <a:tabLst>
                <a:tab pos="1372732" algn="l"/>
              </a:tabLst>
            </a:pPr>
            <a:endParaRPr lang="en-US" sz="1600" dirty="0">
              <a:solidFill>
                <a:srgbClr val="2F2F30"/>
              </a:solidFill>
              <a:latin typeface="Arial"/>
              <a:cs typeface="Arial"/>
            </a:endParaRPr>
          </a:p>
          <a:p>
            <a:pPr marL="681697">
              <a:spcBef>
                <a:spcPts val="316"/>
              </a:spcBef>
              <a:tabLst>
                <a:tab pos="1372732" algn="l"/>
              </a:tabLst>
            </a:pPr>
            <a:r>
              <a:rPr sz="1600" dirty="0">
                <a:solidFill>
                  <a:schemeClr val="accent1"/>
                </a:solidFill>
                <a:latin typeface="Arial"/>
                <a:cs typeface="Arial"/>
              </a:rPr>
              <a:t>Protect the OS from </a:t>
            </a:r>
            <a:r>
              <a:rPr sz="1600" spc="-4" dirty="0">
                <a:solidFill>
                  <a:schemeClr val="accent1"/>
                </a:solidFill>
                <a:latin typeface="Arial"/>
                <a:cs typeface="Arial"/>
              </a:rPr>
              <a:t>itself </a:t>
            </a:r>
            <a:r>
              <a:rPr sz="1600" dirty="0">
                <a:solidFill>
                  <a:schemeClr val="accent1"/>
                </a:solidFill>
                <a:latin typeface="Arial"/>
                <a:cs typeface="Arial"/>
              </a:rPr>
              <a:t>(software</a:t>
            </a:r>
            <a:r>
              <a:rPr sz="1600" spc="-22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1600" spc="-4" dirty="0">
                <a:solidFill>
                  <a:schemeClr val="accent1"/>
                </a:solidFill>
                <a:latin typeface="Arial"/>
                <a:cs typeface="Arial"/>
              </a:rPr>
              <a:t>engineering)</a:t>
            </a:r>
            <a:endParaRPr sz="1600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556096" lvl="1" indent="-211046">
              <a:spcBef>
                <a:spcPts val="349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endParaRPr dirty="0">
              <a:latin typeface="Arial"/>
              <a:cs typeface="Arial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FA40C16-3451-BE41-8DF1-AC819F892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2612214"/>
            <a:ext cx="4680520" cy="240552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68BB102-D549-B54D-8846-A73430B5B976}"/>
              </a:ext>
            </a:extLst>
          </p:cNvPr>
          <p:cNvSpPr txBox="1"/>
          <p:nvPr/>
        </p:nvSpPr>
        <p:spPr>
          <a:xfrm>
            <a:off x="56604" y="5407223"/>
            <a:ext cx="868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Ref:</a:t>
            </a:r>
            <a:r>
              <a:rPr kumimoji="1"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kumimoji="1" lang="en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</a:t>
            </a:r>
            <a:r>
              <a:rPr kumimoji="1" lang="en" altLang="zh-CN" sz="14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en.wikipedia.org</a:t>
            </a:r>
            <a:r>
              <a:rPr kumimoji="1" lang="en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/wiki/VAX</a:t>
            </a:r>
            <a:endParaRPr kumimoji="1" lang="zh-CN" altLang="en-US" sz="14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39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7544" y="401993"/>
            <a:ext cx="3745140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</a:pPr>
            <a:r>
              <a:rPr spc="-4" dirty="0"/>
              <a:t>OS</a:t>
            </a:r>
            <a:r>
              <a:rPr spc="-51" dirty="0"/>
              <a:t> </a:t>
            </a:r>
            <a:r>
              <a:rPr spc="-4" dirty="0"/>
              <a:t>Protection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xfrm>
            <a:off x="8941307" y="6831304"/>
            <a:ext cx="302895" cy="229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600" b="0" i="0" kern="1200">
                <a:solidFill>
                  <a:srgbClr val="2F2F30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60"/>
              </a:lnSpc>
            </a:pPr>
            <a:fld id="{81D60167-4931-47E6-BA6A-407CBD079E47}" type="slidenum">
              <a:rPr lang="en-US" altLang="zh-CN" smtClean="0"/>
              <a:pPr marL="38100">
                <a:lnSpc>
                  <a:spcPts val="1660"/>
                </a:lnSpc>
              </a:pPr>
              <a:t>19</a:t>
            </a:fld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755650" y="1344613"/>
            <a:ext cx="7992814" cy="3518082"/>
          </a:xfrm>
          <a:prstGeom prst="rect">
            <a:avLst/>
          </a:prstGeom>
        </p:spPr>
        <p:txBody>
          <a:bodyPr vert="horz" wrap="square" lIns="0" tIns="9338" rIns="0" bIns="0" rtlCol="0">
            <a:spAutoFit/>
          </a:bodyPr>
          <a:lstStyle/>
          <a:p>
            <a:pPr marL="262407" marR="755002" indent="-253535">
              <a:spcBef>
                <a:spcPts val="74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How do we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know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if we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can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execute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a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protected  instruction?</a:t>
            </a:r>
            <a:endParaRPr sz="2000" dirty="0">
              <a:latin typeface="Arial"/>
              <a:cs typeface="Arial"/>
            </a:endParaRPr>
          </a:p>
          <a:p>
            <a:pPr marL="556096" marR="180229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Architecture must support (at least) two modes of operation: </a:t>
            </a: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kernel</a:t>
            </a:r>
            <a:r>
              <a:rPr spc="-4" dirty="0">
                <a:solidFill>
                  <a:srgbClr val="FF4C0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mode and </a:t>
            </a:r>
            <a:r>
              <a:rPr dirty="0">
                <a:solidFill>
                  <a:schemeClr val="accent1"/>
                </a:solidFill>
                <a:latin typeface="Arial"/>
                <a:cs typeface="Arial"/>
              </a:rPr>
              <a:t>user</a:t>
            </a:r>
            <a:r>
              <a:rPr spc="26" dirty="0">
                <a:solidFill>
                  <a:srgbClr val="FF4C0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mode</a:t>
            </a:r>
            <a:endParaRPr dirty="0">
              <a:latin typeface="Arial"/>
              <a:cs typeface="Arial"/>
            </a:endParaRPr>
          </a:p>
          <a:p>
            <a:pPr marL="681697">
              <a:spcBef>
                <a:spcPts val="342"/>
              </a:spcBef>
            </a:pPr>
            <a:r>
              <a:rPr sz="1600" dirty="0">
                <a:solidFill>
                  <a:srgbClr val="4348AA"/>
                </a:solidFill>
                <a:latin typeface="Arial"/>
                <a:cs typeface="Arial"/>
              </a:rPr>
              <a:t>»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VAX, x86 support four modes; </a:t>
            </a:r>
            <a:r>
              <a:rPr sz="1600" spc="-4" dirty="0">
                <a:solidFill>
                  <a:srgbClr val="2F2F30"/>
                </a:solidFill>
                <a:latin typeface="Arial"/>
                <a:cs typeface="Arial"/>
              </a:rPr>
              <a:t>earlier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archs (Multics) </a:t>
            </a:r>
            <a:r>
              <a:rPr sz="1600" spc="-4" dirty="0">
                <a:solidFill>
                  <a:srgbClr val="2F2F30"/>
                </a:solidFill>
                <a:latin typeface="Arial"/>
                <a:cs typeface="Arial"/>
              </a:rPr>
              <a:t>even</a:t>
            </a:r>
            <a:r>
              <a:rPr sz="1600" spc="-195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more</a:t>
            </a:r>
            <a:endParaRPr sz="1600" dirty="0">
              <a:latin typeface="Arial"/>
              <a:cs typeface="Arial"/>
            </a:endParaRPr>
          </a:p>
          <a:p>
            <a:pPr marL="681697">
              <a:spcBef>
                <a:spcPts val="316"/>
              </a:spcBef>
              <a:tabLst>
                <a:tab pos="1372732" algn="l"/>
              </a:tabLst>
            </a:pPr>
            <a:r>
              <a:rPr sz="1600" dirty="0">
                <a:solidFill>
                  <a:srgbClr val="4348AA"/>
                </a:solidFill>
                <a:latin typeface="Arial"/>
                <a:cs typeface="Arial"/>
              </a:rPr>
              <a:t>»</a:t>
            </a:r>
            <a:r>
              <a:rPr sz="1600" spc="217" dirty="0">
                <a:solidFill>
                  <a:srgbClr val="4348AA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Why?</a:t>
            </a:r>
            <a:r>
              <a:rPr lang="zh-CN" altLang="en-US" sz="1600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Protect the OS from </a:t>
            </a:r>
            <a:r>
              <a:rPr sz="1600" spc="-4" dirty="0">
                <a:solidFill>
                  <a:srgbClr val="2F2F30"/>
                </a:solidFill>
                <a:latin typeface="Arial"/>
                <a:cs typeface="Arial"/>
              </a:rPr>
              <a:t>itself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(software</a:t>
            </a:r>
            <a:r>
              <a:rPr sz="1600" spc="-22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1600" spc="-4" dirty="0">
                <a:solidFill>
                  <a:srgbClr val="2F2F30"/>
                </a:solidFill>
                <a:latin typeface="Arial"/>
                <a:cs typeface="Arial"/>
              </a:rPr>
              <a:t>engineering)</a:t>
            </a:r>
            <a:endParaRPr sz="1600" dirty="0">
              <a:latin typeface="Arial"/>
              <a:cs typeface="Arial"/>
            </a:endParaRPr>
          </a:p>
          <a:p>
            <a:pPr marL="556096" lvl="1" indent="-211046">
              <a:spcBef>
                <a:spcPts val="349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Mode is indicated by a status bit in a protected control</a:t>
            </a:r>
            <a:r>
              <a:rPr spc="22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register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35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User programs execute in user</a:t>
            </a:r>
            <a:r>
              <a:rPr spc="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mode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OS executes in kernel mode (OS ==</a:t>
            </a:r>
            <a:r>
              <a:rPr spc="26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2F2F30"/>
                </a:solidFill>
                <a:latin typeface="Arial"/>
                <a:cs typeface="Arial"/>
              </a:rPr>
              <a:t>“kernel”)</a:t>
            </a:r>
            <a:endParaRPr dirty="0">
              <a:latin typeface="Arial"/>
              <a:cs typeface="Arial"/>
            </a:endParaRPr>
          </a:p>
          <a:p>
            <a:pPr marL="262407" indent="-253535">
              <a:spcBef>
                <a:spcPts val="412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Protected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instructions only execute in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kernel</a:t>
            </a:r>
            <a:r>
              <a:rPr sz="2000" spc="-29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mode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CPU checks mode bit when protected instruction</a:t>
            </a:r>
            <a:r>
              <a:rPr spc="11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executes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Setting mode bit must be a protected</a:t>
            </a:r>
            <a:r>
              <a:rPr spc="15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instruction</a:t>
            </a:r>
            <a:endParaRPr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9022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0982" y="406613"/>
            <a:ext cx="4563066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</a:pPr>
            <a:r>
              <a:rPr spc="-4" dirty="0"/>
              <a:t>Memory</a:t>
            </a:r>
            <a:r>
              <a:rPr spc="-44" dirty="0"/>
              <a:t> </a:t>
            </a:r>
            <a:r>
              <a:rPr spc="-4" dirty="0"/>
              <a:t>Protection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650" y="1344613"/>
            <a:ext cx="8064895" cy="3659505"/>
          </a:xfrm>
          <a:prstGeom prst="rect">
            <a:avLst/>
          </a:prstGeom>
        </p:spPr>
        <p:txBody>
          <a:bodyPr vert="horz" wrap="square" lIns="0" tIns="63033" rIns="0" bIns="0" rtlCol="0">
            <a:spAutoFit/>
          </a:bodyPr>
          <a:lstStyle/>
          <a:p>
            <a:pPr marL="262407" indent="-253535">
              <a:spcBef>
                <a:spcPts val="496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OS must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be able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to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protect programs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from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each</a:t>
            </a:r>
            <a:r>
              <a:rPr sz="2000" spc="-59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other</a:t>
            </a:r>
            <a:endParaRPr sz="2000" dirty="0">
              <a:latin typeface="Arial"/>
              <a:cs typeface="Arial"/>
            </a:endParaRPr>
          </a:p>
          <a:p>
            <a:pPr marL="262407" indent="-253535">
              <a:spcBef>
                <a:spcPts val="423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OS must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protect itself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from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user</a:t>
            </a:r>
            <a:r>
              <a:rPr sz="2000" spc="-22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programs</a:t>
            </a:r>
            <a:endParaRPr sz="2000" dirty="0">
              <a:latin typeface="Arial"/>
              <a:cs typeface="Arial"/>
            </a:endParaRPr>
          </a:p>
          <a:p>
            <a:pPr marL="262407" indent="-253535">
              <a:spcBef>
                <a:spcPts val="423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May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or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may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not protect user programs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from</a:t>
            </a:r>
            <a:r>
              <a:rPr sz="2000" spc="-26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OS</a:t>
            </a:r>
            <a:endParaRPr sz="2000" dirty="0">
              <a:latin typeface="Arial"/>
              <a:cs typeface="Arial"/>
            </a:endParaRPr>
          </a:p>
          <a:p>
            <a:pPr marL="262407" marR="352987" indent="-253535">
              <a:lnSpc>
                <a:spcPts val="2103"/>
              </a:lnSpc>
              <a:spcBef>
                <a:spcPts val="507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chemeClr val="accent1"/>
                </a:solidFill>
                <a:latin typeface="Arial"/>
                <a:cs typeface="Arial"/>
              </a:rPr>
              <a:t>Memory management </a:t>
            </a:r>
            <a:r>
              <a:rPr sz="2000" spc="-4" dirty="0">
                <a:solidFill>
                  <a:schemeClr val="accent1"/>
                </a:solidFill>
                <a:latin typeface="Arial"/>
                <a:cs typeface="Arial"/>
              </a:rPr>
              <a:t>hardware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 provides</a:t>
            </a:r>
            <a:r>
              <a:rPr sz="2000" spc="-70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memory 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protection</a:t>
            </a:r>
            <a:r>
              <a:rPr sz="2000" spc="-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mechanisms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29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Base and limit</a:t>
            </a:r>
            <a:r>
              <a:rPr spc="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registers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Page table pointers, page protection,</a:t>
            </a:r>
            <a:r>
              <a:rPr spc="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TLB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Virtual memory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Segmentation</a:t>
            </a:r>
            <a:endParaRPr dirty="0">
              <a:latin typeface="Arial"/>
              <a:cs typeface="Arial"/>
            </a:endParaRPr>
          </a:p>
          <a:p>
            <a:pPr marL="262407" marR="264741" indent="-253535">
              <a:spcBef>
                <a:spcPts val="393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Manipulating memory management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hardware</a:t>
            </a:r>
            <a:r>
              <a:rPr sz="2000" spc="-7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uses protected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(privileged)</a:t>
            </a:r>
            <a:r>
              <a:rPr sz="2000" spc="-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operations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64C55C5-D162-2445-8AFF-5830E377D40B}"/>
              </a:ext>
            </a:extLst>
          </p:cNvPr>
          <p:cNvSpPr txBox="1"/>
          <p:nvPr/>
        </p:nvSpPr>
        <p:spPr>
          <a:xfrm>
            <a:off x="6444208" y="2065412"/>
            <a:ext cx="13227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E.g.,</a:t>
            </a:r>
            <a:r>
              <a:rPr kumimoji="1" lang="zh-CN" altLang="en-US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2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SGX</a:t>
            </a:r>
            <a:endParaRPr kumimoji="1" lang="zh-CN" altLang="en-US" sz="2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954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Hardware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8A0DC-04D9-A541-870E-9225DB7C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zh-CN" dirty="0"/>
              <a:t>Protection (kernel/user mode)</a:t>
            </a:r>
          </a:p>
          <a:p>
            <a:r>
              <a:rPr kumimoji="1" lang="en-US" altLang="zh-CN" dirty="0"/>
              <a:t>Protected instructions</a:t>
            </a:r>
          </a:p>
          <a:p>
            <a:r>
              <a:rPr kumimoji="1" lang="en-US" altLang="zh-CN" dirty="0"/>
              <a:t>Memory protection</a:t>
            </a:r>
          </a:p>
          <a:p>
            <a:r>
              <a:rPr kumimoji="1" lang="en-US" altLang="zh-CN" dirty="0"/>
              <a:t>System calls</a:t>
            </a:r>
          </a:p>
          <a:p>
            <a:r>
              <a:rPr kumimoji="1" lang="en-US" altLang="zh-CN" dirty="0"/>
              <a:t>Interrupts and exceptions</a:t>
            </a:r>
          </a:p>
          <a:p>
            <a:r>
              <a:rPr kumimoji="1" lang="en-US" altLang="zh-CN" dirty="0"/>
              <a:t>Timer (clock)</a:t>
            </a:r>
          </a:p>
          <a:p>
            <a:r>
              <a:rPr kumimoji="1" lang="en-US" altLang="zh-CN" dirty="0"/>
              <a:t>I/O control and operation</a:t>
            </a:r>
          </a:p>
          <a:p>
            <a:r>
              <a:rPr kumimoji="1" lang="en-US" altLang="zh-CN" dirty="0"/>
              <a:t>Synchronization (atomic instructions)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21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F8C043F-6387-EE45-AA32-C55D0D61ECC5}"/>
              </a:ext>
            </a:extLst>
          </p:cNvPr>
          <p:cNvSpPr txBox="1"/>
          <p:nvPr/>
        </p:nvSpPr>
        <p:spPr>
          <a:xfrm>
            <a:off x="56604" y="5407223"/>
            <a:ext cx="868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Credit:</a:t>
            </a:r>
            <a:r>
              <a:rPr kumimoji="1"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kumimoji="1"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UCSD,</a:t>
            </a:r>
            <a:r>
              <a:rPr kumimoji="1"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kumimoji="1" lang="en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</a:t>
            </a:r>
            <a:r>
              <a:rPr kumimoji="1" lang="en" altLang="zh-CN" sz="14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cseweb.ucsd.edu</a:t>
            </a:r>
            <a:r>
              <a:rPr kumimoji="1" lang="en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/classes/fa05/cse120/lectures/120-l2.pdf</a:t>
            </a:r>
            <a:endParaRPr kumimoji="1" lang="zh-CN" altLang="en-US" sz="14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604E190-5969-B44B-A848-9419B6982569}"/>
              </a:ext>
            </a:extLst>
          </p:cNvPr>
          <p:cNvSpPr txBox="1"/>
          <p:nvPr/>
        </p:nvSpPr>
        <p:spPr>
          <a:xfrm>
            <a:off x="4967385" y="927344"/>
            <a:ext cx="41472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How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did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get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here?</a:t>
            </a:r>
            <a:endParaRPr kumimoji="1" lang="zh-CN" altLang="en-US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C5FCF4EB-F212-2346-8C26-E9BB425FF58E}"/>
              </a:ext>
            </a:extLst>
          </p:cNvPr>
          <p:cNvGrpSpPr/>
          <p:nvPr/>
        </p:nvGrpSpPr>
        <p:grpSpPr>
          <a:xfrm>
            <a:off x="4788025" y="1443761"/>
            <a:ext cx="1723255" cy="1197715"/>
            <a:chOff x="4788025" y="1443761"/>
            <a:chExt cx="1723255" cy="1197715"/>
          </a:xfrm>
        </p:grpSpPr>
        <p:sp>
          <p:nvSpPr>
            <p:cNvPr id="8" name="右大括号 7">
              <a:extLst>
                <a:ext uri="{FF2B5EF4-FFF2-40B4-BE49-F238E27FC236}">
                  <a16:creationId xmlns:a16="http://schemas.microsoft.com/office/drawing/2014/main" id="{4AC6BA7C-D993-6C40-9F8D-D1D519832BAE}"/>
                </a:ext>
              </a:extLst>
            </p:cNvPr>
            <p:cNvSpPr/>
            <p:nvPr/>
          </p:nvSpPr>
          <p:spPr>
            <a:xfrm>
              <a:off x="4788025" y="1443761"/>
              <a:ext cx="432048" cy="1197715"/>
            </a:xfrm>
            <a:prstGeom prst="rightBrace">
              <a:avLst>
                <a:gd name="adj1" fmla="val 38525"/>
                <a:gd name="adj2" fmla="val 50832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08776CC-9FAF-0F47-B72E-FCF95414F559}"/>
                </a:ext>
              </a:extLst>
            </p:cNvPr>
            <p:cNvSpPr txBox="1"/>
            <p:nvPr/>
          </p:nvSpPr>
          <p:spPr>
            <a:xfrm>
              <a:off x="5185276" y="1849388"/>
              <a:ext cx="13260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i="1" dirty="0">
                  <a:solidFill>
                    <a:schemeClr val="accent1"/>
                  </a:solidFill>
                </a:rPr>
                <a:t>Protection</a:t>
              </a:r>
              <a:endParaRPr kumimoji="1" lang="zh-CN" altLang="en-US" b="1" i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1CC875E-9D5C-3744-B2F3-BBCB208390BB}"/>
              </a:ext>
            </a:extLst>
          </p:cNvPr>
          <p:cNvGrpSpPr/>
          <p:nvPr/>
        </p:nvGrpSpPr>
        <p:grpSpPr>
          <a:xfrm>
            <a:off x="4788025" y="2750551"/>
            <a:ext cx="1415478" cy="827029"/>
            <a:chOff x="4788025" y="1443761"/>
            <a:chExt cx="1415478" cy="1197715"/>
          </a:xfrm>
        </p:grpSpPr>
        <p:sp>
          <p:nvSpPr>
            <p:cNvPr id="12" name="右大括号 11">
              <a:extLst>
                <a:ext uri="{FF2B5EF4-FFF2-40B4-BE49-F238E27FC236}">
                  <a16:creationId xmlns:a16="http://schemas.microsoft.com/office/drawing/2014/main" id="{91C315C3-09A3-934E-8910-04556D6D5B4B}"/>
                </a:ext>
              </a:extLst>
            </p:cNvPr>
            <p:cNvSpPr/>
            <p:nvPr/>
          </p:nvSpPr>
          <p:spPr>
            <a:xfrm>
              <a:off x="4788025" y="1443761"/>
              <a:ext cx="432048" cy="1197715"/>
            </a:xfrm>
            <a:prstGeom prst="rightBrace">
              <a:avLst>
                <a:gd name="adj1" fmla="val 38525"/>
                <a:gd name="adj2" fmla="val 50832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6FF4A60-C5FB-BC44-A583-1F3E975331C8}"/>
                </a:ext>
              </a:extLst>
            </p:cNvPr>
            <p:cNvSpPr txBox="1"/>
            <p:nvPr/>
          </p:nvSpPr>
          <p:spPr>
            <a:xfrm>
              <a:off x="5185276" y="1849388"/>
              <a:ext cx="1018227" cy="5348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i="1" dirty="0">
                  <a:solidFill>
                    <a:schemeClr val="accent1"/>
                  </a:solidFill>
                </a:rPr>
                <a:t>Events!</a:t>
              </a:r>
              <a:endParaRPr kumimoji="1" lang="zh-CN" altLang="en-US" b="1" i="1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12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121" y="409228"/>
            <a:ext cx="2359671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</a:pPr>
            <a:r>
              <a:rPr spc="-4" dirty="0"/>
              <a:t>Events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651" y="1345332"/>
            <a:ext cx="7488758" cy="3016003"/>
          </a:xfrm>
          <a:prstGeom prst="rect">
            <a:avLst/>
          </a:prstGeom>
        </p:spPr>
        <p:txBody>
          <a:bodyPr vert="horz" wrap="square" lIns="0" tIns="65835" rIns="0" bIns="0" rtlCol="0">
            <a:spAutoFit/>
          </a:bodyPr>
          <a:lstStyle/>
          <a:p>
            <a:pPr marL="262407" indent="-253535">
              <a:spcBef>
                <a:spcPts val="518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An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event is </a:t>
            </a:r>
            <a:r>
              <a:rPr sz="2000" i="1" u="sng" spc="-4" dirty="0">
                <a:solidFill>
                  <a:schemeClr val="accent1"/>
                </a:solidFill>
                <a:latin typeface="Arial"/>
                <a:cs typeface="Arial"/>
              </a:rPr>
              <a:t>an </a:t>
            </a:r>
            <a:r>
              <a:rPr sz="2000" i="1" u="sng" dirty="0">
                <a:solidFill>
                  <a:schemeClr val="accent1"/>
                </a:solidFill>
                <a:latin typeface="Arial"/>
                <a:cs typeface="Arial"/>
              </a:rPr>
              <a:t>“unnatural” change </a:t>
            </a:r>
            <a:r>
              <a:rPr sz="2000" i="1" u="sng" spc="-4" dirty="0">
                <a:solidFill>
                  <a:schemeClr val="accent1"/>
                </a:solidFill>
                <a:latin typeface="Arial"/>
                <a:cs typeface="Arial"/>
              </a:rPr>
              <a:t>in </a:t>
            </a:r>
            <a:r>
              <a:rPr sz="2000" i="1" u="sng" dirty="0">
                <a:solidFill>
                  <a:schemeClr val="accent1"/>
                </a:solidFill>
                <a:latin typeface="Arial"/>
                <a:cs typeface="Arial"/>
              </a:rPr>
              <a:t>control</a:t>
            </a:r>
            <a:r>
              <a:rPr sz="2000" i="1" u="sng" spc="-22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000" i="1" u="sng" dirty="0">
                <a:solidFill>
                  <a:schemeClr val="accent1"/>
                </a:solidFill>
                <a:latin typeface="Arial"/>
                <a:cs typeface="Arial"/>
              </a:rPr>
              <a:t>flow</a:t>
            </a: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Events immediately stop current</a:t>
            </a:r>
            <a:r>
              <a:rPr spc="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execution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Changes mode, context (machine state), or</a:t>
            </a:r>
            <a:r>
              <a:rPr spc="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both</a:t>
            </a:r>
            <a:endParaRPr dirty="0">
              <a:latin typeface="Arial"/>
              <a:cs typeface="Arial"/>
            </a:endParaRPr>
          </a:p>
          <a:p>
            <a:pPr marL="262407" indent="-253535">
              <a:spcBef>
                <a:spcPts val="412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The kernel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defines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a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handler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for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each event</a:t>
            </a:r>
            <a:r>
              <a:rPr sz="2000" spc="-55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type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368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Event handlers always execute in kernel</a:t>
            </a:r>
            <a:r>
              <a:rPr spc="7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mode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Arial"/>
            </a:endParaRPr>
          </a:p>
          <a:p>
            <a:pPr marL="556096" lvl="1" indent="-211046">
              <a:spcBef>
                <a:spcPts val="335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The specific types of events are defined by the machine</a:t>
            </a:r>
            <a:endParaRPr lang="en-US" spc="-4" dirty="0">
              <a:solidFill>
                <a:srgbClr val="2F2F30"/>
              </a:solidFill>
              <a:latin typeface="Arial"/>
              <a:cs typeface="Arial"/>
            </a:endParaRPr>
          </a:p>
          <a:p>
            <a:pPr marL="1013296" lvl="2" indent="-211046">
              <a:spcBef>
                <a:spcPts val="335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lang="en-US" altLang="zh-CN" spc="-4" dirty="0">
                <a:solidFill>
                  <a:srgbClr val="2F2F30"/>
                </a:solidFill>
                <a:latin typeface="Arial"/>
                <a:cs typeface="Arial"/>
              </a:rPr>
              <a:t>Load/store</a:t>
            </a:r>
            <a:r>
              <a:rPr lang="zh-CN" altLang="en-US" spc="-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lang="en-US" altLang="zh-CN" spc="-4" dirty="0">
                <a:solidFill>
                  <a:srgbClr val="2F2F30"/>
                </a:solidFill>
                <a:latin typeface="Arial"/>
                <a:cs typeface="Arial"/>
              </a:rPr>
              <a:t>fault,</a:t>
            </a:r>
            <a:r>
              <a:rPr lang="zh-CN" altLang="en-US" spc="-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lang="en-US" altLang="zh-CN" spc="-4" dirty="0">
                <a:solidFill>
                  <a:srgbClr val="2F2F30"/>
                </a:solidFill>
                <a:latin typeface="Arial"/>
                <a:cs typeface="Arial"/>
              </a:rPr>
              <a:t>instruction</a:t>
            </a:r>
            <a:r>
              <a:rPr lang="zh-CN" altLang="en-US" spc="-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lang="en-US" altLang="zh-CN" spc="-4" dirty="0">
                <a:solidFill>
                  <a:srgbClr val="2F2F30"/>
                </a:solidFill>
                <a:latin typeface="Arial"/>
                <a:cs typeface="Arial"/>
              </a:rPr>
              <a:t>fault,</a:t>
            </a:r>
            <a:r>
              <a:rPr lang="zh-CN" altLang="en-US" spc="-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lang="en-US" altLang="zh-CN" spc="-4" dirty="0" err="1">
                <a:solidFill>
                  <a:srgbClr val="2F2F30"/>
                </a:solidFill>
                <a:latin typeface="Arial"/>
                <a:cs typeface="Arial"/>
              </a:rPr>
              <a:t>syscall</a:t>
            </a:r>
            <a:r>
              <a:rPr lang="en-US" altLang="zh-CN" spc="-4" dirty="0">
                <a:solidFill>
                  <a:srgbClr val="2F2F30"/>
                </a:solidFill>
                <a:latin typeface="Arial"/>
                <a:cs typeface="Arial"/>
              </a:rPr>
              <a:t>,</a:t>
            </a:r>
            <a:r>
              <a:rPr lang="zh-CN" altLang="en-US" spc="-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lang="en-US" altLang="zh-CN" spc="-4" dirty="0">
                <a:solidFill>
                  <a:srgbClr val="2F2F30"/>
                </a:solidFill>
                <a:latin typeface="Arial"/>
                <a:cs typeface="Arial"/>
              </a:rPr>
              <a:t>…</a:t>
            </a:r>
            <a:endParaRPr dirty="0">
              <a:latin typeface="Arial"/>
              <a:cs typeface="Arial"/>
            </a:endParaRPr>
          </a:p>
          <a:p>
            <a:pPr marL="262407" marR="47625" indent="-253535">
              <a:spcBef>
                <a:spcPts val="412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Once the system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is booted, all entr</a:t>
            </a:r>
            <a:r>
              <a:rPr lang="en-US" altLang="zh-CN" sz="2000" spc="-4" dirty="0">
                <a:solidFill>
                  <a:srgbClr val="2F2F30"/>
                </a:solidFill>
                <a:latin typeface="Arial"/>
                <a:cs typeface="Arial"/>
              </a:rPr>
              <a:t>ies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to the kernel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occur as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the result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of an</a:t>
            </a:r>
            <a:r>
              <a:rPr sz="2000" spc="-15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event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A81A1CD-5CD5-DE45-ACF6-3AA06FD400C1}"/>
              </a:ext>
            </a:extLst>
          </p:cNvPr>
          <p:cNvSpPr txBox="1"/>
          <p:nvPr/>
        </p:nvSpPr>
        <p:spPr>
          <a:xfrm>
            <a:off x="1026579" y="4585692"/>
            <a:ext cx="694690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400" b="1" spc="-4" dirty="0">
                <a:solidFill>
                  <a:schemeClr val="accent1"/>
                </a:solidFill>
                <a:cs typeface="Arial"/>
              </a:rPr>
              <a:t>T</a:t>
            </a:r>
            <a:r>
              <a:rPr lang="en" altLang="zh-CN" sz="2400" b="1" spc="-4" dirty="0">
                <a:solidFill>
                  <a:schemeClr val="accent1"/>
                </a:solidFill>
                <a:cs typeface="Arial"/>
              </a:rPr>
              <a:t>he operating system is one big </a:t>
            </a:r>
            <a:r>
              <a:rPr lang="en" altLang="zh-CN" sz="2400" b="1" u="sng" spc="-4" dirty="0">
                <a:solidFill>
                  <a:schemeClr val="accent1"/>
                </a:solidFill>
                <a:cs typeface="Arial"/>
              </a:rPr>
              <a:t>event</a:t>
            </a:r>
            <a:r>
              <a:rPr lang="en" altLang="zh-CN" sz="2400" b="1" u="sng" spc="7" dirty="0">
                <a:solidFill>
                  <a:schemeClr val="accent1"/>
                </a:solidFill>
                <a:cs typeface="Arial"/>
              </a:rPr>
              <a:t> </a:t>
            </a:r>
            <a:r>
              <a:rPr lang="en" altLang="zh-CN" sz="2400" b="1" u="sng" spc="-4" dirty="0">
                <a:solidFill>
                  <a:schemeClr val="accent1"/>
                </a:solidFill>
                <a:cs typeface="Arial"/>
              </a:rPr>
              <a:t>handler</a:t>
            </a:r>
            <a:endParaRPr kumimoji="1" lang="zh-CN" altLang="en-US" sz="2400" b="1" u="sng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37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9760" y="409228"/>
            <a:ext cx="4576296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</a:pPr>
            <a:r>
              <a:rPr spc="-4" dirty="0"/>
              <a:t>Categorizing</a:t>
            </a:r>
            <a:r>
              <a:rPr spc="-44" dirty="0"/>
              <a:t> </a:t>
            </a:r>
            <a:r>
              <a:rPr spc="-4" dirty="0"/>
              <a:t>Events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650" y="1356251"/>
            <a:ext cx="8064821" cy="3877513"/>
          </a:xfrm>
          <a:prstGeom prst="rect">
            <a:avLst/>
          </a:prstGeom>
        </p:spPr>
        <p:txBody>
          <a:bodyPr vert="horz" wrap="square" lIns="0" tIns="63033" rIns="0" bIns="0" rtlCol="0">
            <a:spAutoFit/>
          </a:bodyPr>
          <a:lstStyle/>
          <a:p>
            <a:pPr marL="262407" indent="-253535">
              <a:spcBef>
                <a:spcPts val="496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Two kinds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of events, </a:t>
            </a:r>
            <a:r>
              <a:rPr sz="2000" spc="-4" dirty="0">
                <a:solidFill>
                  <a:schemeClr val="accent1"/>
                </a:solidFill>
                <a:latin typeface="Arial"/>
                <a:cs typeface="Arial"/>
              </a:rPr>
              <a:t>interrupts</a:t>
            </a:r>
            <a:r>
              <a:rPr sz="2000" spc="-4" dirty="0">
                <a:solidFill>
                  <a:srgbClr val="FF4C0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and</a:t>
            </a:r>
            <a:r>
              <a:rPr sz="2000" spc="-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accent1"/>
                </a:solidFill>
                <a:latin typeface="Arial"/>
                <a:cs typeface="Arial"/>
              </a:rPr>
              <a:t>exceptions</a:t>
            </a:r>
          </a:p>
          <a:p>
            <a:pPr marL="262407" indent="-253535">
              <a:spcBef>
                <a:spcPts val="423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Exceptions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are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caused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by executing</a:t>
            </a:r>
            <a:r>
              <a:rPr sz="2000" spc="-29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instructions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CPU requires software intervention to handle a fault or</a:t>
            </a:r>
            <a:r>
              <a:rPr spc="22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trap</a:t>
            </a:r>
            <a:endParaRPr dirty="0">
              <a:latin typeface="Arial"/>
              <a:cs typeface="Arial"/>
            </a:endParaRPr>
          </a:p>
          <a:p>
            <a:pPr marL="262407" indent="-253535">
              <a:spcBef>
                <a:spcPts val="412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Interrupts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are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caused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by an external</a:t>
            </a:r>
            <a:r>
              <a:rPr sz="2000" spc="-18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event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Device finishes I/O, timer expires,</a:t>
            </a:r>
            <a:r>
              <a:rPr spc="11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etc.</a:t>
            </a:r>
            <a:endParaRPr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Clr>
                <a:srgbClr val="4348AA"/>
              </a:buClr>
              <a:buFont typeface="IPAexGothic"/>
              <a:buChar char="◆"/>
            </a:pPr>
            <a:endParaRPr sz="2000" dirty="0">
              <a:latin typeface="Arial"/>
              <a:cs typeface="Arial"/>
            </a:endParaRPr>
          </a:p>
          <a:p>
            <a:pPr marL="262407" indent="-253535">
              <a:spcBef>
                <a:spcPts val="1077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Two reasons for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events, </a:t>
            </a:r>
            <a:r>
              <a:rPr sz="2000" spc="-4" dirty="0">
                <a:solidFill>
                  <a:srgbClr val="0A31FF"/>
                </a:solidFill>
                <a:latin typeface="Arial"/>
                <a:cs typeface="Arial"/>
              </a:rPr>
              <a:t>unexpected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and</a:t>
            </a:r>
            <a:r>
              <a:rPr sz="2000" spc="-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0A31FF"/>
                </a:solidFill>
                <a:latin typeface="Arial"/>
                <a:cs typeface="Arial"/>
              </a:rPr>
              <a:t>deliberate</a:t>
            </a:r>
            <a:endParaRPr sz="2000" dirty="0">
              <a:latin typeface="Arial"/>
              <a:cs typeface="Arial"/>
            </a:endParaRPr>
          </a:p>
          <a:p>
            <a:pPr marL="262407" indent="-253535">
              <a:spcBef>
                <a:spcPts val="423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Unexpected events are, well,</a:t>
            </a:r>
            <a:r>
              <a:rPr sz="2000" spc="-15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unexpected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What is an</a:t>
            </a:r>
            <a:r>
              <a:rPr spc="4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example?</a:t>
            </a:r>
            <a:endParaRPr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262407" indent="-253535">
              <a:spcBef>
                <a:spcPts val="397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Deliberate events are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scheduled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by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OS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or</a:t>
            </a:r>
            <a:r>
              <a:rPr sz="2000" spc="-59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application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Why would this be</a:t>
            </a:r>
            <a:r>
              <a:rPr spc="7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useful?</a:t>
            </a:r>
            <a:endParaRPr dirty="0">
              <a:solidFill>
                <a:schemeClr val="accent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445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7416" y="408919"/>
            <a:ext cx="6338840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</a:pPr>
            <a:r>
              <a:rPr spc="-4" dirty="0"/>
              <a:t>Categorizing Events</a:t>
            </a:r>
            <a:r>
              <a:rPr spc="-40" dirty="0"/>
              <a:t> </a:t>
            </a:r>
            <a:r>
              <a:rPr spc="-4" dirty="0"/>
              <a:t>(2)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755650" y="1343430"/>
            <a:ext cx="7082673" cy="3422241"/>
          </a:xfrm>
          <a:prstGeom prst="rect">
            <a:avLst/>
          </a:prstGeom>
        </p:spPr>
        <p:txBody>
          <a:bodyPr vert="horz" wrap="square" lIns="0" tIns="8404" rIns="0" bIns="0" rtlCol="0">
            <a:spAutoFit/>
          </a:bodyPr>
          <a:lstStyle/>
          <a:p>
            <a:pPr marL="578508" marR="3735" indent="-211046">
              <a:lnSpc>
                <a:spcPct val="100000"/>
              </a:lnSpc>
              <a:spcBef>
                <a:spcPts val="66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78975" algn="l"/>
                <a:tab pos="579442" algn="l"/>
              </a:tabLst>
            </a:pPr>
            <a:r>
              <a:rPr sz="2400" b="0" spc="-4" dirty="0"/>
              <a:t>Terms may be used slightly differently by various OSes, CPU  architectures…</a:t>
            </a:r>
            <a:endParaRPr lang="en-US" altLang="zh-CN" sz="2400" b="0" spc="-4" dirty="0"/>
          </a:p>
          <a:p>
            <a:pPr marL="578508" marR="3735" indent="-211046">
              <a:lnSpc>
                <a:spcPct val="100000"/>
              </a:lnSpc>
              <a:spcBef>
                <a:spcPts val="66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78975" algn="l"/>
                <a:tab pos="579442" algn="l"/>
              </a:tabLst>
            </a:pPr>
            <a:endParaRPr lang="en-US" altLang="zh-CN" sz="2400" b="0" spc="-4" dirty="0"/>
          </a:p>
          <a:p>
            <a:pPr marL="578508" marR="3735" indent="-211046">
              <a:lnSpc>
                <a:spcPct val="100000"/>
              </a:lnSpc>
              <a:spcBef>
                <a:spcPts val="66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78975" algn="l"/>
                <a:tab pos="579442" algn="l"/>
              </a:tabLst>
            </a:pPr>
            <a:endParaRPr lang="en-US" altLang="zh-CN" sz="2400" b="0" spc="-4" dirty="0"/>
          </a:p>
          <a:p>
            <a:pPr marL="367462" marR="3735" indent="0">
              <a:lnSpc>
                <a:spcPct val="100000"/>
              </a:lnSpc>
              <a:spcBef>
                <a:spcPts val="66"/>
              </a:spcBef>
              <a:buClr>
                <a:srgbClr val="4348AA"/>
              </a:buClr>
              <a:buSzPct val="50000"/>
              <a:buNone/>
              <a:tabLst>
                <a:tab pos="578975" algn="l"/>
                <a:tab pos="579442" algn="l"/>
              </a:tabLst>
            </a:pPr>
            <a:endParaRPr lang="en-US" altLang="zh-CN" sz="2400" b="0" spc="-4" dirty="0"/>
          </a:p>
          <a:p>
            <a:pPr marL="367462" marR="3735" indent="0">
              <a:lnSpc>
                <a:spcPct val="100000"/>
              </a:lnSpc>
              <a:spcBef>
                <a:spcPts val="66"/>
              </a:spcBef>
              <a:buClr>
                <a:srgbClr val="4348AA"/>
              </a:buClr>
              <a:buSzPct val="50000"/>
              <a:buNone/>
              <a:tabLst>
                <a:tab pos="578975" algn="l"/>
                <a:tab pos="579442" algn="l"/>
              </a:tabLst>
            </a:pPr>
            <a:endParaRPr sz="2400" b="0" spc="-4" dirty="0"/>
          </a:p>
          <a:p>
            <a:pPr marL="578508" marR="9338" indent="-211046">
              <a:lnSpc>
                <a:spcPct val="100000"/>
              </a:lnSpc>
              <a:spcBef>
                <a:spcPts val="335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78975" algn="l"/>
                <a:tab pos="579442" algn="l"/>
              </a:tabLst>
            </a:pPr>
            <a:r>
              <a:rPr sz="2400" b="0" spc="-4" dirty="0"/>
              <a:t>Software interrupt – a.k.a. async system trap (AST), async </a:t>
            </a:r>
            <a:r>
              <a:rPr sz="2400" b="0" spc="4" dirty="0"/>
              <a:t>or  </a:t>
            </a:r>
            <a:r>
              <a:rPr sz="2400" b="0" spc="-4" dirty="0"/>
              <a:t>deferred procedure call (APC or</a:t>
            </a:r>
            <a:r>
              <a:rPr sz="2400" b="0" spc="11" dirty="0"/>
              <a:t> </a:t>
            </a:r>
            <a:r>
              <a:rPr sz="2400" b="0" spc="-4" dirty="0"/>
              <a:t>DPC)</a:t>
            </a:r>
            <a:endParaRPr lang="en-US" altLang="zh-CN" sz="2400" b="0" spc="-4" dirty="0"/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250061"/>
              </p:ext>
            </p:extLst>
          </p:nvPr>
        </p:nvGraphicFramePr>
        <p:xfrm>
          <a:off x="1305676" y="2336126"/>
          <a:ext cx="6532647" cy="10974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752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81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21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b="1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4348AA"/>
                      </a:solidFill>
                      <a:prstDash val="solid"/>
                    </a:lnL>
                    <a:lnR w="12700">
                      <a:solidFill>
                        <a:srgbClr val="4348AA"/>
                      </a:solidFill>
                      <a:prstDash val="solid"/>
                    </a:lnR>
                    <a:lnT w="28575">
                      <a:solidFill>
                        <a:srgbClr val="4348AA"/>
                      </a:solidFill>
                      <a:prstDash val="solid"/>
                    </a:lnT>
                    <a:lnB w="12700">
                      <a:solidFill>
                        <a:srgbClr val="4348A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" dirty="0">
                          <a:solidFill>
                            <a:srgbClr val="2F2F30"/>
                          </a:solidFill>
                          <a:latin typeface="Arial"/>
                          <a:cs typeface="Arial"/>
                        </a:rPr>
                        <a:t>Unexpected</a:t>
                      </a:r>
                      <a:endParaRPr sz="1800" b="1">
                        <a:latin typeface="Arial"/>
                        <a:cs typeface="Arial"/>
                      </a:endParaRPr>
                    </a:p>
                  </a:txBody>
                  <a:tcPr marL="0" marR="0" marT="22412" marB="0">
                    <a:lnL w="12700">
                      <a:solidFill>
                        <a:srgbClr val="4348AA"/>
                      </a:solidFill>
                      <a:prstDash val="solid"/>
                    </a:lnL>
                    <a:lnR w="12700">
                      <a:solidFill>
                        <a:srgbClr val="4348AA"/>
                      </a:solidFill>
                      <a:prstDash val="solid"/>
                    </a:lnR>
                    <a:lnT w="28575">
                      <a:solidFill>
                        <a:srgbClr val="4348AA"/>
                      </a:solidFill>
                      <a:prstDash val="solid"/>
                    </a:lnT>
                    <a:lnB w="12700">
                      <a:solidFill>
                        <a:srgbClr val="4348A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5" dirty="0">
                          <a:solidFill>
                            <a:srgbClr val="2F2F30"/>
                          </a:solidFill>
                          <a:latin typeface="Arial"/>
                          <a:cs typeface="Arial"/>
                        </a:rPr>
                        <a:t>Deliberate</a:t>
                      </a:r>
                      <a:endParaRPr sz="1800" b="1" dirty="0">
                        <a:latin typeface="Arial"/>
                        <a:cs typeface="Arial"/>
                      </a:endParaRPr>
                    </a:p>
                  </a:txBody>
                  <a:tcPr marL="0" marR="0" marT="22412" marB="0">
                    <a:lnL w="12700">
                      <a:solidFill>
                        <a:srgbClr val="4348AA"/>
                      </a:solidFill>
                      <a:prstDash val="solid"/>
                    </a:lnL>
                    <a:lnR w="28575">
                      <a:solidFill>
                        <a:srgbClr val="4348AA"/>
                      </a:solidFill>
                      <a:prstDash val="solid"/>
                    </a:lnR>
                    <a:lnT w="28575">
                      <a:solidFill>
                        <a:srgbClr val="4348AA"/>
                      </a:solidFill>
                      <a:prstDash val="solid"/>
                    </a:lnT>
                    <a:lnB w="12700">
                      <a:solidFill>
                        <a:srgbClr val="4348A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198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F2F30"/>
                          </a:solidFill>
                          <a:latin typeface="Arial"/>
                          <a:cs typeface="Arial"/>
                        </a:rPr>
                        <a:t>Exceptions</a:t>
                      </a:r>
                      <a:r>
                        <a:rPr sz="1800" b="1" spc="-15" dirty="0">
                          <a:solidFill>
                            <a:srgbClr val="2F2F3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2F2F30"/>
                          </a:solidFill>
                          <a:latin typeface="Arial"/>
                          <a:cs typeface="Arial"/>
                        </a:rPr>
                        <a:t>(sync)</a:t>
                      </a:r>
                      <a:endParaRPr sz="1800" b="1">
                        <a:latin typeface="Arial"/>
                        <a:cs typeface="Arial"/>
                      </a:endParaRPr>
                    </a:p>
                  </a:txBody>
                  <a:tcPr marL="0" marR="0" marT="21477" marB="0">
                    <a:lnL w="28575">
                      <a:solidFill>
                        <a:srgbClr val="4348AA"/>
                      </a:solidFill>
                      <a:prstDash val="solid"/>
                    </a:lnL>
                    <a:lnR w="12700">
                      <a:solidFill>
                        <a:srgbClr val="4348AA"/>
                      </a:solidFill>
                      <a:prstDash val="solid"/>
                    </a:lnR>
                    <a:lnT w="12700">
                      <a:solidFill>
                        <a:srgbClr val="4348AA"/>
                      </a:solidFill>
                      <a:prstDash val="solid"/>
                    </a:lnT>
                    <a:lnB w="12700">
                      <a:solidFill>
                        <a:srgbClr val="4348A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F2F30"/>
                          </a:solidFill>
                          <a:latin typeface="Arial"/>
                          <a:cs typeface="Arial"/>
                        </a:rPr>
                        <a:t>fault</a:t>
                      </a:r>
                      <a:endParaRPr sz="1800" b="1">
                        <a:latin typeface="Arial"/>
                        <a:cs typeface="Arial"/>
                      </a:endParaRPr>
                    </a:p>
                  </a:txBody>
                  <a:tcPr marL="0" marR="0" marT="21477" marB="0">
                    <a:lnL w="12700">
                      <a:solidFill>
                        <a:srgbClr val="4348AA"/>
                      </a:solidFill>
                      <a:prstDash val="solid"/>
                    </a:lnL>
                    <a:lnR w="12700">
                      <a:solidFill>
                        <a:srgbClr val="4348AA"/>
                      </a:solidFill>
                      <a:prstDash val="solid"/>
                    </a:lnR>
                    <a:lnT w="12700">
                      <a:solidFill>
                        <a:srgbClr val="4348AA"/>
                      </a:solidFill>
                      <a:prstDash val="solid"/>
                    </a:lnT>
                    <a:lnB w="12700">
                      <a:solidFill>
                        <a:srgbClr val="4348A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800" b="1" spc="-5" dirty="0">
                          <a:solidFill>
                            <a:srgbClr val="2F2F30"/>
                          </a:solidFill>
                          <a:latin typeface="Arial"/>
                          <a:cs typeface="Arial"/>
                        </a:rPr>
                        <a:t>syscall</a:t>
                      </a:r>
                      <a:r>
                        <a:rPr sz="1800" b="1" spc="-10" dirty="0">
                          <a:solidFill>
                            <a:srgbClr val="2F2F3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2F2F30"/>
                          </a:solidFill>
                          <a:latin typeface="Arial"/>
                          <a:cs typeface="Arial"/>
                        </a:rPr>
                        <a:t>trap</a:t>
                      </a:r>
                      <a:endParaRPr sz="1800" b="1">
                        <a:latin typeface="Arial"/>
                        <a:cs typeface="Arial"/>
                      </a:endParaRPr>
                    </a:p>
                  </a:txBody>
                  <a:tcPr marL="0" marR="0" marT="21477" marB="0">
                    <a:lnL w="12700">
                      <a:solidFill>
                        <a:srgbClr val="4348AA"/>
                      </a:solidFill>
                      <a:prstDash val="solid"/>
                    </a:lnL>
                    <a:lnR w="28575">
                      <a:solidFill>
                        <a:srgbClr val="4348AA"/>
                      </a:solidFill>
                      <a:prstDash val="solid"/>
                    </a:lnR>
                    <a:lnT w="12700">
                      <a:solidFill>
                        <a:srgbClr val="4348AA"/>
                      </a:solidFill>
                      <a:prstDash val="solid"/>
                    </a:lnT>
                    <a:lnB w="12700">
                      <a:solidFill>
                        <a:srgbClr val="4348A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049"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5" dirty="0">
                          <a:solidFill>
                            <a:srgbClr val="2F2F30"/>
                          </a:solidFill>
                          <a:latin typeface="Arial"/>
                          <a:cs typeface="Arial"/>
                        </a:rPr>
                        <a:t>Interrupts</a:t>
                      </a:r>
                      <a:r>
                        <a:rPr sz="1800" b="1" spc="-15" dirty="0">
                          <a:solidFill>
                            <a:srgbClr val="2F2F3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dirty="0">
                          <a:solidFill>
                            <a:srgbClr val="2F2F30"/>
                          </a:solidFill>
                          <a:latin typeface="Arial"/>
                          <a:cs typeface="Arial"/>
                        </a:rPr>
                        <a:t>(async)</a:t>
                      </a:r>
                      <a:endParaRPr sz="1800" b="1">
                        <a:latin typeface="Arial"/>
                        <a:cs typeface="Arial"/>
                      </a:endParaRPr>
                    </a:p>
                  </a:txBody>
                  <a:tcPr marL="0" marR="0" marT="23812" marB="0">
                    <a:lnL w="28575">
                      <a:solidFill>
                        <a:srgbClr val="4348AA"/>
                      </a:solidFill>
                      <a:prstDash val="solid"/>
                    </a:lnL>
                    <a:lnR w="12700">
                      <a:solidFill>
                        <a:srgbClr val="4348AA"/>
                      </a:solidFill>
                      <a:prstDash val="solid"/>
                    </a:lnR>
                    <a:lnT w="12700">
                      <a:solidFill>
                        <a:srgbClr val="4348AA"/>
                      </a:solidFill>
                      <a:prstDash val="solid"/>
                    </a:lnT>
                    <a:lnB w="28575">
                      <a:solidFill>
                        <a:srgbClr val="4348A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98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5" dirty="0">
                          <a:solidFill>
                            <a:srgbClr val="2F2F30"/>
                          </a:solidFill>
                          <a:latin typeface="Arial"/>
                          <a:cs typeface="Arial"/>
                        </a:rPr>
                        <a:t>interrupt</a:t>
                      </a:r>
                      <a:endParaRPr sz="1800" b="1">
                        <a:latin typeface="Arial"/>
                        <a:cs typeface="Arial"/>
                      </a:endParaRPr>
                    </a:p>
                  </a:txBody>
                  <a:tcPr marL="0" marR="0" marT="23812" marB="0">
                    <a:lnL w="12700">
                      <a:solidFill>
                        <a:srgbClr val="4348AA"/>
                      </a:solidFill>
                      <a:prstDash val="solid"/>
                    </a:lnL>
                    <a:lnR w="12700">
                      <a:solidFill>
                        <a:srgbClr val="4348AA"/>
                      </a:solidFill>
                      <a:prstDash val="solid"/>
                    </a:lnR>
                    <a:lnT w="12700">
                      <a:solidFill>
                        <a:srgbClr val="4348AA"/>
                      </a:solidFill>
                      <a:prstDash val="solid"/>
                    </a:lnT>
                    <a:lnB w="28575">
                      <a:solidFill>
                        <a:srgbClr val="4348A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5" dirty="0">
                          <a:solidFill>
                            <a:srgbClr val="2F2F30"/>
                          </a:solidFill>
                          <a:latin typeface="Arial"/>
                          <a:cs typeface="Arial"/>
                        </a:rPr>
                        <a:t>software</a:t>
                      </a:r>
                      <a:r>
                        <a:rPr sz="1800" b="1" spc="-15" dirty="0">
                          <a:solidFill>
                            <a:srgbClr val="2F2F3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2F2F30"/>
                          </a:solidFill>
                          <a:latin typeface="Arial"/>
                          <a:cs typeface="Arial"/>
                        </a:rPr>
                        <a:t>interrupt</a:t>
                      </a:r>
                      <a:endParaRPr sz="1800" b="1" dirty="0">
                        <a:latin typeface="Arial"/>
                        <a:cs typeface="Arial"/>
                      </a:endParaRPr>
                    </a:p>
                  </a:txBody>
                  <a:tcPr marL="0" marR="0" marT="23812" marB="0">
                    <a:lnL w="12700">
                      <a:solidFill>
                        <a:srgbClr val="4348AA"/>
                      </a:solidFill>
                      <a:prstDash val="solid"/>
                    </a:lnL>
                    <a:lnR w="28575">
                      <a:solidFill>
                        <a:srgbClr val="4348AA"/>
                      </a:solidFill>
                      <a:prstDash val="solid"/>
                    </a:lnR>
                    <a:lnT w="12700">
                      <a:solidFill>
                        <a:srgbClr val="4348AA"/>
                      </a:solidFill>
                      <a:prstDash val="solid"/>
                    </a:lnT>
                    <a:lnB w="28575">
                      <a:solidFill>
                        <a:srgbClr val="4348A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75730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7690" y="481236"/>
            <a:ext cx="2018086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</a:pPr>
            <a:r>
              <a:rPr spc="-4" dirty="0"/>
              <a:t>Faults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650" y="1345332"/>
            <a:ext cx="7920806" cy="3646945"/>
          </a:xfrm>
          <a:prstGeom prst="rect">
            <a:avLst/>
          </a:prstGeom>
        </p:spPr>
        <p:txBody>
          <a:bodyPr vert="horz" wrap="square" lIns="0" tIns="65835" rIns="0" bIns="0" rtlCol="0">
            <a:spAutoFit/>
          </a:bodyPr>
          <a:lstStyle/>
          <a:p>
            <a:pPr marL="262407" indent="-253535">
              <a:spcBef>
                <a:spcPts val="518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Hardware detects and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reports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“exceptional”</a:t>
            </a:r>
            <a:r>
              <a:rPr sz="2000" spc="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conditions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Page fault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, unaligned access, divide by</a:t>
            </a:r>
            <a:r>
              <a:rPr spc="11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zero</a:t>
            </a:r>
            <a:endParaRPr dirty="0">
              <a:latin typeface="Arial"/>
              <a:cs typeface="Arial"/>
            </a:endParaRPr>
          </a:p>
          <a:p>
            <a:pPr marL="262407" indent="-253535">
              <a:spcBef>
                <a:spcPts val="412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Upon exception, hardware “faults”</a:t>
            </a:r>
            <a:r>
              <a:rPr sz="2000" spc="26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(verb)</a:t>
            </a:r>
            <a:endParaRPr sz="2000" dirty="0">
              <a:latin typeface="Arial"/>
              <a:cs typeface="Arial"/>
            </a:endParaRPr>
          </a:p>
          <a:p>
            <a:pPr marL="556096" marR="331510" lvl="1" indent="-211046">
              <a:spcBef>
                <a:spcPts val="368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Must save state (PC, </a:t>
            </a:r>
            <a:r>
              <a:rPr dirty="0">
                <a:solidFill>
                  <a:srgbClr val="2F2F30"/>
                </a:solidFill>
                <a:latin typeface="Arial"/>
                <a:cs typeface="Arial"/>
              </a:rPr>
              <a:t>regs,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mode, etc.) so that the faulting  process can be</a:t>
            </a:r>
            <a:r>
              <a:rPr spc="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restarted</a:t>
            </a:r>
            <a:endParaRPr dirty="0">
              <a:latin typeface="Arial"/>
              <a:cs typeface="Arial"/>
            </a:endParaRPr>
          </a:p>
          <a:p>
            <a:pPr marL="262407" indent="-253535">
              <a:spcBef>
                <a:spcPts val="393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Modern </a:t>
            </a:r>
            <a:r>
              <a:rPr sz="2000" spc="4" dirty="0">
                <a:solidFill>
                  <a:srgbClr val="2F2F30"/>
                </a:solidFill>
                <a:latin typeface="Arial"/>
                <a:cs typeface="Arial"/>
              </a:rPr>
              <a:t>OSes use </a:t>
            </a:r>
            <a:r>
              <a:rPr lang="en-US" altLang="zh-CN" sz="2000" dirty="0">
                <a:solidFill>
                  <a:srgbClr val="2F2F30"/>
                </a:solidFill>
                <a:latin typeface="Arial"/>
                <a:cs typeface="Arial"/>
              </a:rPr>
              <a:t>page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 faults for many</a:t>
            </a:r>
            <a:r>
              <a:rPr sz="2000" spc="-33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functions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Debugging, distributed </a:t>
            </a:r>
            <a:r>
              <a:rPr lang="en-US" altLang="zh-CN" spc="-4" dirty="0">
                <a:solidFill>
                  <a:srgbClr val="2F2F30"/>
                </a:solidFill>
                <a:latin typeface="Arial"/>
                <a:cs typeface="Arial"/>
              </a:rPr>
              <a:t>shared</a:t>
            </a:r>
            <a:r>
              <a:rPr lang="zh-CN" altLang="en-US" spc="-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lang="en-US" altLang="zh-CN" spc="-4" dirty="0">
                <a:solidFill>
                  <a:srgbClr val="2F2F30"/>
                </a:solidFill>
                <a:latin typeface="Arial"/>
                <a:cs typeface="Arial"/>
              </a:rPr>
              <a:t>memory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, GC,</a:t>
            </a:r>
            <a:r>
              <a:rPr spc="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copy-on-write</a:t>
            </a:r>
            <a:endParaRPr lang="en-US" spc="-4" dirty="0">
              <a:solidFill>
                <a:srgbClr val="2F2F30"/>
              </a:solidFill>
              <a:latin typeface="Arial"/>
              <a:cs typeface="Arial"/>
            </a:endParaRPr>
          </a:p>
          <a:p>
            <a:pPr>
              <a:spcBef>
                <a:spcPts val="364"/>
              </a:spcBef>
              <a:buClr>
                <a:srgbClr val="4348AA"/>
              </a:buClr>
              <a:buSzPct val="50000"/>
              <a:tabLst>
                <a:tab pos="556096" algn="l"/>
                <a:tab pos="556563" algn="l"/>
              </a:tabLst>
            </a:pPr>
            <a:r>
              <a:rPr lang="zh-CN" altLang="en-US" spc="-4" dirty="0">
                <a:solidFill>
                  <a:schemeClr val="accent1"/>
                </a:solidFill>
                <a:latin typeface="Arial"/>
                <a:cs typeface="Arial"/>
              </a:rPr>
              <a:t>    </a:t>
            </a:r>
            <a:r>
              <a:rPr lang="en-US" altLang="zh-CN" spc="-4" dirty="0">
                <a:solidFill>
                  <a:schemeClr val="accent1"/>
                </a:solidFill>
                <a:latin typeface="Arial"/>
                <a:cs typeface="Arial"/>
              </a:rPr>
              <a:t>Are</a:t>
            </a:r>
            <a:r>
              <a:rPr lang="zh-CN" altLang="en-US" spc="-4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lang="en-US" altLang="zh-CN" spc="-4" dirty="0">
                <a:solidFill>
                  <a:schemeClr val="accent1"/>
                </a:solidFill>
                <a:latin typeface="Arial"/>
                <a:cs typeface="Arial"/>
              </a:rPr>
              <a:t>fault</a:t>
            </a:r>
            <a:r>
              <a:rPr lang="zh-CN" altLang="en-US" spc="-4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lang="en-US" altLang="zh-CN" spc="-4" dirty="0">
                <a:solidFill>
                  <a:schemeClr val="accent1"/>
                </a:solidFill>
                <a:latin typeface="Arial"/>
                <a:cs typeface="Arial"/>
              </a:rPr>
              <a:t>exceptions</a:t>
            </a:r>
            <a:r>
              <a:rPr lang="zh-CN" altLang="en-US" spc="-4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lang="en-US" altLang="zh-CN" spc="-4" dirty="0">
                <a:solidFill>
                  <a:schemeClr val="accent1"/>
                </a:solidFill>
                <a:latin typeface="Arial"/>
                <a:cs typeface="Arial"/>
              </a:rPr>
              <a:t>necessary?</a:t>
            </a:r>
            <a:endParaRPr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262407" indent="-253535">
              <a:spcBef>
                <a:spcPts val="412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Fault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exceptions are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a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performance</a:t>
            </a:r>
            <a:r>
              <a:rPr sz="2000" spc="-29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optimization</a:t>
            </a:r>
            <a:endParaRPr sz="2000" dirty="0">
              <a:latin typeface="Arial"/>
              <a:cs typeface="Arial"/>
            </a:endParaRPr>
          </a:p>
          <a:p>
            <a:pPr marL="556096" marR="3735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Could detect faults by inserting extra instructions into code (at a significant performance</a:t>
            </a:r>
            <a:r>
              <a:rPr spc="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penalty)</a:t>
            </a:r>
            <a:endParaRPr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328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896" y="427902"/>
            <a:ext cx="3826072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</a:pPr>
            <a:r>
              <a:rPr spc="-4" dirty="0"/>
              <a:t>Handling</a:t>
            </a:r>
            <a:r>
              <a:rPr spc="-51" dirty="0"/>
              <a:t> </a:t>
            </a:r>
            <a:r>
              <a:rPr spc="-4" dirty="0"/>
              <a:t>Faults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650" y="1344613"/>
            <a:ext cx="7848798" cy="3451397"/>
          </a:xfrm>
          <a:prstGeom prst="rect">
            <a:avLst/>
          </a:prstGeom>
        </p:spPr>
        <p:txBody>
          <a:bodyPr vert="horz" wrap="square" lIns="0" tIns="9338" rIns="0" bIns="0" rtlCol="0">
            <a:spAutoFit/>
          </a:bodyPr>
          <a:lstStyle/>
          <a:p>
            <a:pPr marL="262407" marR="335712" indent="-253535">
              <a:spcBef>
                <a:spcPts val="74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“</a:t>
            </a:r>
            <a:r>
              <a:rPr lang="en-US" altLang="zh-CN" sz="2000" dirty="0">
                <a:solidFill>
                  <a:srgbClr val="2F2F30"/>
                </a:solidFill>
                <a:latin typeface="Arial"/>
                <a:cs typeface="Arial"/>
              </a:rPr>
              <a:t>F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ixing” the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exceptional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condition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and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returning to the faulting</a:t>
            </a:r>
            <a:r>
              <a:rPr sz="2000" spc="-29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context</a:t>
            </a:r>
            <a:endParaRPr sz="2000" dirty="0">
              <a:latin typeface="Arial"/>
              <a:cs typeface="Arial"/>
            </a:endParaRPr>
          </a:p>
          <a:p>
            <a:pPr marL="556096" marR="439367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Page faults cause the OS to place the missing page into memory</a:t>
            </a:r>
            <a:endParaRPr dirty="0">
              <a:latin typeface="Arial"/>
              <a:cs typeface="Arial"/>
            </a:endParaRPr>
          </a:p>
          <a:p>
            <a:pPr marL="556096" marR="460379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Fault handler resets PC of faulting context to re-execute  instruction that caused the page</a:t>
            </a:r>
            <a:r>
              <a:rPr spc="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fault</a:t>
            </a:r>
            <a:endParaRPr dirty="0">
              <a:latin typeface="Arial"/>
              <a:cs typeface="Arial"/>
            </a:endParaRPr>
          </a:p>
          <a:p>
            <a:pPr marL="253068" marR="518276" indent="-253068">
              <a:spcBef>
                <a:spcPts val="412"/>
              </a:spcBef>
              <a:buClr>
                <a:srgbClr val="4348AA"/>
              </a:buClr>
              <a:buSzPct val="50000"/>
              <a:buChar char=""/>
              <a:tabLst>
                <a:tab pos="253068" algn="l"/>
                <a:tab pos="262873" algn="l"/>
              </a:tabLst>
            </a:pPr>
            <a:r>
              <a:rPr lang="en-US" altLang="zh-CN" sz="2000" spc="-4" dirty="0">
                <a:solidFill>
                  <a:srgbClr val="2F2F30"/>
                </a:solidFill>
                <a:latin typeface="Arial"/>
                <a:cs typeface="Arial"/>
              </a:rPr>
              <a:t>N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otifying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the</a:t>
            </a:r>
            <a:r>
              <a:rPr sz="2000" spc="-59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process</a:t>
            </a:r>
            <a:endParaRPr sz="2000" dirty="0">
              <a:latin typeface="Arial"/>
              <a:cs typeface="Arial"/>
            </a:endParaRPr>
          </a:p>
          <a:p>
            <a:pPr marL="556096" marR="3735" lvl="1" indent="-211046">
              <a:spcBef>
                <a:spcPts val="346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Fault handler changes the saved context to transfer control to  a user-mode handler on return from</a:t>
            </a:r>
            <a:r>
              <a:rPr spc="15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fault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Handler must be registered with</a:t>
            </a:r>
            <a:r>
              <a:rPr spc="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OS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Unix </a:t>
            </a: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signals</a:t>
            </a:r>
            <a:r>
              <a:rPr spc="-4" dirty="0">
                <a:solidFill>
                  <a:srgbClr val="FF4C0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or NT </a:t>
            </a: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user-mode Async Procedure Calls</a:t>
            </a:r>
            <a:r>
              <a:rPr spc="48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(APCs)</a:t>
            </a:r>
            <a:endParaRPr dirty="0">
              <a:solidFill>
                <a:schemeClr val="accent1"/>
              </a:solidFill>
              <a:latin typeface="Arial"/>
              <a:cs typeface="Arial"/>
            </a:endParaRPr>
          </a:p>
          <a:p>
            <a:pPr marR="536486" algn="ctr">
              <a:spcBef>
                <a:spcPts val="324"/>
              </a:spcBef>
            </a:pPr>
            <a:r>
              <a:rPr sz="1600" dirty="0">
                <a:solidFill>
                  <a:srgbClr val="4348AA"/>
                </a:solidFill>
                <a:latin typeface="Arial"/>
                <a:cs typeface="Arial"/>
              </a:rPr>
              <a:t>»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SIGALRM, SIGHUP, SIGTERM, SIGSEGV,</a:t>
            </a:r>
            <a:r>
              <a:rPr sz="1600" spc="-173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1600" spc="-4" dirty="0">
                <a:solidFill>
                  <a:srgbClr val="2F2F30"/>
                </a:solidFill>
                <a:latin typeface="Arial"/>
                <a:cs typeface="Arial"/>
              </a:rPr>
              <a:t>etc.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787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55650" y="1345332"/>
            <a:ext cx="7704782" cy="2656308"/>
          </a:xfrm>
          <a:prstGeom prst="rect">
            <a:avLst/>
          </a:prstGeom>
        </p:spPr>
        <p:txBody>
          <a:bodyPr vert="horz" wrap="square" lIns="0" tIns="9338" rIns="0" bIns="0" rtlCol="0">
            <a:spAutoFit/>
          </a:bodyPr>
          <a:lstStyle/>
          <a:p>
            <a:pPr marL="262407" marR="3735" indent="-253535">
              <a:spcBef>
                <a:spcPts val="74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The kernel may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handle unrecoverable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faults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by </a:t>
            </a:r>
            <a:r>
              <a:rPr sz="2000" b="1" dirty="0">
                <a:solidFill>
                  <a:schemeClr val="accent1"/>
                </a:solidFill>
                <a:latin typeface="Arial"/>
                <a:cs typeface="Arial"/>
              </a:rPr>
              <a:t>killing  the </a:t>
            </a:r>
            <a:r>
              <a:rPr sz="2000" b="1" spc="-4" dirty="0">
                <a:solidFill>
                  <a:schemeClr val="accent1"/>
                </a:solidFill>
                <a:latin typeface="Arial"/>
                <a:cs typeface="Arial"/>
              </a:rPr>
              <a:t>user</a:t>
            </a:r>
            <a:r>
              <a:rPr sz="2000" b="1" spc="-7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000" b="1" spc="-4" dirty="0">
                <a:solidFill>
                  <a:schemeClr val="accent1"/>
                </a:solidFill>
                <a:latin typeface="Arial"/>
                <a:cs typeface="Arial"/>
              </a:rPr>
              <a:t>process</a:t>
            </a:r>
            <a:endParaRPr sz="2000" b="1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Program fault with no registered</a:t>
            </a:r>
            <a:r>
              <a:rPr spc="11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handler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Halt process, write process state to file, destroy</a:t>
            </a:r>
            <a:r>
              <a:rPr spc="15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process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In Unix, the default action for many signals (e.g.,</a:t>
            </a:r>
            <a:r>
              <a:rPr spc="29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SIGSEGV)</a:t>
            </a:r>
            <a:endParaRPr dirty="0">
              <a:latin typeface="Arial"/>
              <a:cs typeface="Arial"/>
            </a:endParaRPr>
          </a:p>
          <a:p>
            <a:pPr marL="262407" indent="-253535">
              <a:spcBef>
                <a:spcPts val="393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endParaRPr lang="en-US" sz="2000" dirty="0">
              <a:solidFill>
                <a:srgbClr val="2F2F30"/>
              </a:solidFill>
              <a:latin typeface="Arial"/>
              <a:cs typeface="Arial"/>
            </a:endParaRPr>
          </a:p>
          <a:p>
            <a:pPr marL="262407" indent="-253535">
              <a:spcBef>
                <a:spcPts val="393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What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about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faults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the</a:t>
            </a:r>
            <a:r>
              <a:rPr sz="2000" spc="-11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kernel?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endParaRPr dirty="0">
              <a:latin typeface="Arial"/>
              <a:cs typeface="Arial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13EA5912-F51B-8041-B17B-C47FD56B4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28866"/>
            <a:ext cx="8229600" cy="900442"/>
          </a:xfrm>
        </p:spPr>
        <p:txBody>
          <a:bodyPr/>
          <a:lstStyle/>
          <a:p>
            <a:r>
              <a:rPr lang="en" altLang="zh-CN" spc="-4" dirty="0"/>
              <a:t>Handling</a:t>
            </a:r>
            <a:r>
              <a:rPr lang="en" altLang="zh-CN" spc="-51" dirty="0"/>
              <a:t> </a:t>
            </a:r>
            <a:r>
              <a:rPr lang="en" altLang="zh-CN" spc="-4" dirty="0"/>
              <a:t>Faults</a:t>
            </a:r>
            <a:r>
              <a:rPr lang="zh-CN" altLang="en-US" spc="-4" dirty="0"/>
              <a:t> </a:t>
            </a:r>
            <a:r>
              <a:rPr lang="en-US" altLang="zh-CN" spc="-4" dirty="0"/>
              <a:t>(2)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0447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55650" y="1345332"/>
            <a:ext cx="7704782" cy="2953825"/>
          </a:xfrm>
          <a:prstGeom prst="rect">
            <a:avLst/>
          </a:prstGeom>
        </p:spPr>
        <p:txBody>
          <a:bodyPr vert="horz" wrap="square" lIns="0" tIns="9338" rIns="0" bIns="0" rtlCol="0">
            <a:spAutoFit/>
          </a:bodyPr>
          <a:lstStyle/>
          <a:p>
            <a:pPr marL="262407" marR="3735" indent="-253535">
              <a:spcBef>
                <a:spcPts val="74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The kernel may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handle unrecoverable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faults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by </a:t>
            </a:r>
            <a:r>
              <a:rPr sz="2000" b="1" dirty="0">
                <a:solidFill>
                  <a:schemeClr val="accent1"/>
                </a:solidFill>
                <a:latin typeface="Arial"/>
                <a:cs typeface="Arial"/>
              </a:rPr>
              <a:t>killing  the </a:t>
            </a:r>
            <a:r>
              <a:rPr sz="2000" b="1" spc="-4" dirty="0">
                <a:solidFill>
                  <a:schemeClr val="accent1"/>
                </a:solidFill>
                <a:latin typeface="Arial"/>
                <a:cs typeface="Arial"/>
              </a:rPr>
              <a:t>user</a:t>
            </a:r>
            <a:r>
              <a:rPr sz="2000" b="1" spc="-7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000" b="1" spc="-4" dirty="0">
                <a:solidFill>
                  <a:schemeClr val="accent1"/>
                </a:solidFill>
                <a:latin typeface="Arial"/>
                <a:cs typeface="Arial"/>
              </a:rPr>
              <a:t>process</a:t>
            </a:r>
            <a:endParaRPr sz="2000" b="1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Program fault with no registered</a:t>
            </a:r>
            <a:r>
              <a:rPr spc="11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handler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Halt process, write process state to file, destroy</a:t>
            </a:r>
            <a:r>
              <a:rPr spc="15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process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In Unix, the default action for many signals (e.g.,</a:t>
            </a:r>
            <a:r>
              <a:rPr spc="29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SIGSEGV)</a:t>
            </a:r>
            <a:endParaRPr dirty="0">
              <a:latin typeface="Arial"/>
              <a:cs typeface="Arial"/>
            </a:endParaRPr>
          </a:p>
          <a:p>
            <a:pPr marL="262407" indent="-253535">
              <a:spcBef>
                <a:spcPts val="393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What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about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faults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the</a:t>
            </a:r>
            <a:r>
              <a:rPr sz="2000" spc="-11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kernel?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Dereference NULL, divide by zero, undefined</a:t>
            </a:r>
            <a:r>
              <a:rPr spc="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instruction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These faults considered fatal, operating system</a:t>
            </a:r>
            <a:r>
              <a:rPr spc="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crashes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Unix panic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, </a:t>
            </a:r>
            <a:r>
              <a:rPr spc="-4" dirty="0">
                <a:solidFill>
                  <a:srgbClr val="0A31FF"/>
                </a:solidFill>
                <a:latin typeface="Arial"/>
                <a:cs typeface="Arial"/>
              </a:rPr>
              <a:t>Windows “Blue screen of</a:t>
            </a:r>
            <a:r>
              <a:rPr spc="15" dirty="0">
                <a:solidFill>
                  <a:srgbClr val="0A31FF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0A31FF"/>
                </a:solidFill>
                <a:latin typeface="Arial"/>
                <a:cs typeface="Arial"/>
              </a:rPr>
              <a:t>death”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13EA5912-F51B-8041-B17B-C47FD56B4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28866"/>
            <a:ext cx="8229600" cy="900442"/>
          </a:xfrm>
        </p:spPr>
        <p:txBody>
          <a:bodyPr/>
          <a:lstStyle/>
          <a:p>
            <a:r>
              <a:rPr lang="en" altLang="zh-CN" spc="-4" dirty="0"/>
              <a:t>Handling</a:t>
            </a:r>
            <a:r>
              <a:rPr lang="en" altLang="zh-CN" spc="-51" dirty="0"/>
              <a:t> </a:t>
            </a:r>
            <a:r>
              <a:rPr lang="en" altLang="zh-CN" spc="-4" dirty="0"/>
              <a:t>Faults</a:t>
            </a:r>
            <a:r>
              <a:rPr lang="zh-CN" altLang="en-US" spc="-4" dirty="0"/>
              <a:t> </a:t>
            </a:r>
            <a:r>
              <a:rPr lang="en-US" altLang="zh-CN" spc="-4" dirty="0"/>
              <a:t>(2)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E53566A-240B-9D43-97A4-C574A2D72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27" y="0"/>
            <a:ext cx="9158654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1607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55650" y="1345332"/>
            <a:ext cx="7704782" cy="3312898"/>
          </a:xfrm>
          <a:prstGeom prst="rect">
            <a:avLst/>
          </a:prstGeom>
        </p:spPr>
        <p:txBody>
          <a:bodyPr vert="horz" wrap="square" lIns="0" tIns="9338" rIns="0" bIns="0" rtlCol="0">
            <a:spAutoFit/>
          </a:bodyPr>
          <a:lstStyle/>
          <a:p>
            <a:pPr marL="262407" marR="3735" indent="-253535">
              <a:spcBef>
                <a:spcPts val="74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The kernel may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handle unrecoverable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faults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by </a:t>
            </a:r>
            <a:r>
              <a:rPr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killing  the </a:t>
            </a:r>
            <a:r>
              <a:rPr sz="2000" spc="-4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user</a:t>
            </a:r>
            <a:r>
              <a:rPr sz="2000" spc="-7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process</a:t>
            </a:r>
            <a:endParaRPr sz="200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Program fault with no registered</a:t>
            </a:r>
            <a:r>
              <a:rPr spc="11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handler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Halt process, write process state to file, destroy</a:t>
            </a:r>
            <a:r>
              <a:rPr spc="15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process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In Unix, the default action for many signals (e.g.,</a:t>
            </a:r>
            <a:r>
              <a:rPr spc="29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SIGSEGV)</a:t>
            </a:r>
            <a:endParaRPr dirty="0">
              <a:latin typeface="Arial"/>
              <a:cs typeface="Arial"/>
            </a:endParaRPr>
          </a:p>
          <a:p>
            <a:pPr marL="262407" indent="-253535">
              <a:spcBef>
                <a:spcPts val="393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endParaRPr lang="en-US" altLang="zh-CN" sz="2000" dirty="0">
              <a:solidFill>
                <a:srgbClr val="2F2F30"/>
              </a:solidFill>
              <a:latin typeface="Arial"/>
              <a:cs typeface="Arial"/>
            </a:endParaRPr>
          </a:p>
          <a:p>
            <a:pPr marL="262407" indent="-253535">
              <a:spcBef>
                <a:spcPts val="393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What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about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faults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in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the</a:t>
            </a:r>
            <a:r>
              <a:rPr sz="2000" spc="-11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kernel?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Dereference NULL, divide by zero, undefined</a:t>
            </a:r>
            <a:r>
              <a:rPr spc="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instruction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These faults considered fatal, operating system</a:t>
            </a:r>
            <a:r>
              <a:rPr spc="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crashes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Unix panic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, </a:t>
            </a:r>
            <a:r>
              <a:rPr spc="-4" dirty="0">
                <a:solidFill>
                  <a:srgbClr val="0A31FF"/>
                </a:solidFill>
                <a:latin typeface="Arial"/>
                <a:cs typeface="Arial"/>
              </a:rPr>
              <a:t>Windows “Blue screen of</a:t>
            </a:r>
            <a:r>
              <a:rPr spc="15" dirty="0">
                <a:solidFill>
                  <a:srgbClr val="0A31FF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0A31FF"/>
                </a:solidFill>
                <a:latin typeface="Arial"/>
                <a:cs typeface="Arial"/>
              </a:rPr>
              <a:t>death”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13EA5912-F51B-8041-B17B-C47FD56B4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28866"/>
            <a:ext cx="8229600" cy="900442"/>
          </a:xfrm>
        </p:spPr>
        <p:txBody>
          <a:bodyPr/>
          <a:lstStyle/>
          <a:p>
            <a:r>
              <a:rPr lang="en" altLang="zh-CN" spc="-4" dirty="0"/>
              <a:t>Handling</a:t>
            </a:r>
            <a:r>
              <a:rPr lang="en" altLang="zh-CN" spc="-51" dirty="0"/>
              <a:t> </a:t>
            </a:r>
            <a:r>
              <a:rPr lang="en" altLang="zh-CN" spc="-4" dirty="0"/>
              <a:t>Faults</a:t>
            </a:r>
            <a:r>
              <a:rPr lang="zh-CN" altLang="en-US" spc="-4" dirty="0"/>
              <a:t> </a:t>
            </a:r>
            <a:r>
              <a:rPr lang="en-US" altLang="zh-CN" spc="-4" dirty="0"/>
              <a:t>(2)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038515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3495" y="409228"/>
            <a:ext cx="3152401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</a:pPr>
            <a:r>
              <a:rPr spc="-4" dirty="0"/>
              <a:t>System</a:t>
            </a:r>
            <a:r>
              <a:rPr spc="-48" dirty="0"/>
              <a:t> </a:t>
            </a:r>
            <a:r>
              <a:rPr spc="-4" dirty="0"/>
              <a:t>Calls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650" y="1344613"/>
            <a:ext cx="7920806" cy="4012958"/>
          </a:xfrm>
          <a:prstGeom prst="rect">
            <a:avLst/>
          </a:prstGeom>
        </p:spPr>
        <p:txBody>
          <a:bodyPr vert="horz" wrap="square" lIns="0" tIns="39688" rIns="0" bIns="0" rtlCol="0">
            <a:spAutoFit/>
          </a:bodyPr>
          <a:lstStyle/>
          <a:p>
            <a:pPr marL="262407" marR="3735" indent="-253535">
              <a:lnSpc>
                <a:spcPts val="1904"/>
              </a:lnSpc>
              <a:spcBef>
                <a:spcPts val="313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For a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user program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to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do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something “privileged” (e.g.,  I/O)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it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must call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an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OS</a:t>
            </a:r>
            <a:r>
              <a:rPr sz="2000" spc="-11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procedure</a:t>
            </a:r>
            <a:endParaRPr sz="2000" dirty="0">
              <a:latin typeface="Arial"/>
              <a:cs typeface="Arial"/>
            </a:endParaRPr>
          </a:p>
          <a:p>
            <a:pPr marL="556096" marR="195638" lvl="1" indent="-211046">
              <a:lnSpc>
                <a:spcPts val="1588"/>
              </a:lnSpc>
              <a:spcBef>
                <a:spcPts val="346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lang="en-US" altLang="zh-CN" spc="-4" dirty="0">
                <a:solidFill>
                  <a:srgbClr val="2F2F30"/>
                </a:solidFill>
                <a:latin typeface="Arial"/>
                <a:cs typeface="Arial"/>
              </a:rPr>
              <a:t>Some</a:t>
            </a:r>
            <a:r>
              <a:rPr lang="zh-CN" altLang="en-US" spc="-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lang="en-US" altLang="zh-CN" spc="-4" dirty="0">
                <a:solidFill>
                  <a:srgbClr val="2F2F30"/>
                </a:solidFill>
                <a:latin typeface="Arial"/>
                <a:cs typeface="Arial"/>
              </a:rPr>
              <a:t>old</a:t>
            </a:r>
            <a:r>
              <a:rPr lang="zh-CN" altLang="en-US" spc="-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lang="en-US" altLang="zh-CN" spc="-4" dirty="0">
                <a:solidFill>
                  <a:srgbClr val="2F2F30"/>
                </a:solidFill>
                <a:latin typeface="Arial"/>
                <a:cs typeface="Arial"/>
              </a:rPr>
              <a:t>term</a:t>
            </a:r>
            <a:r>
              <a:rPr lang="zh-CN" altLang="en-US" spc="-4" dirty="0">
                <a:solidFill>
                  <a:srgbClr val="2F2F30"/>
                </a:solidFill>
                <a:latin typeface="Arial"/>
                <a:cs typeface="Arial"/>
              </a:rPr>
              <a:t>：</a:t>
            </a:r>
            <a:endParaRPr lang="en-US" altLang="zh-CN" spc="-4" dirty="0">
              <a:solidFill>
                <a:srgbClr val="2F2F30"/>
              </a:solidFill>
              <a:latin typeface="Arial"/>
              <a:cs typeface="Arial"/>
            </a:endParaRPr>
          </a:p>
          <a:p>
            <a:pPr marL="1013296" marR="195638" lvl="2" indent="-211046">
              <a:lnSpc>
                <a:spcPts val="1588"/>
              </a:lnSpc>
              <a:spcBef>
                <a:spcPts val="346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crossing the protection boundary</a:t>
            </a:r>
            <a:r>
              <a:rPr lang="en-US" altLang="zh-CN" spc="-4" dirty="0">
                <a:solidFill>
                  <a:schemeClr val="accent1"/>
                </a:solidFill>
                <a:latin typeface="Arial"/>
                <a:cs typeface="Arial"/>
              </a:rPr>
              <a:t>,</a:t>
            </a:r>
            <a:r>
              <a:rPr lang="zh-CN" altLang="en-US" spc="-4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lang="en-US" altLang="zh-CN" spc="-4" dirty="0">
                <a:solidFill>
                  <a:schemeClr val="accent1"/>
                </a:solidFill>
                <a:latin typeface="Arial"/>
                <a:cs typeface="Arial"/>
              </a:rPr>
              <a:t>or</a:t>
            </a:r>
            <a:endParaRPr lang="en-US" altLang="zh-CN" spc="-4" dirty="0">
              <a:solidFill>
                <a:srgbClr val="2F2F30"/>
              </a:solidFill>
              <a:latin typeface="Arial"/>
              <a:cs typeface="Arial"/>
            </a:endParaRPr>
          </a:p>
          <a:p>
            <a:pPr marL="1013296" marR="195638" lvl="2" indent="-211046">
              <a:lnSpc>
                <a:spcPts val="1588"/>
              </a:lnSpc>
              <a:spcBef>
                <a:spcPts val="346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protected  procedure call</a:t>
            </a:r>
            <a:endParaRPr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262407" indent="-253535">
              <a:spcBef>
                <a:spcPts val="195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Arch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provides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a </a:t>
            </a:r>
            <a:r>
              <a:rPr sz="2000" i="1" dirty="0">
                <a:solidFill>
                  <a:srgbClr val="0A31FF"/>
                </a:solidFill>
                <a:latin typeface="Arial"/>
                <a:cs typeface="Arial"/>
              </a:rPr>
              <a:t>system call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instruction</a:t>
            </a:r>
            <a:r>
              <a:rPr sz="2000" spc="-15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that: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168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Causes an exception, which vectors to a kernel</a:t>
            </a:r>
            <a:r>
              <a:rPr spc="11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handler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176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Passes a parameter determining the system routine to</a:t>
            </a:r>
            <a:r>
              <a:rPr spc="15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call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176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Saves caller state (PC, </a:t>
            </a:r>
            <a:r>
              <a:rPr dirty="0">
                <a:solidFill>
                  <a:srgbClr val="2F2F30"/>
                </a:solidFill>
                <a:latin typeface="Arial"/>
                <a:cs typeface="Arial"/>
              </a:rPr>
              <a:t>regs,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mode) so it can be</a:t>
            </a:r>
            <a:r>
              <a:rPr spc="33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restored</a:t>
            </a:r>
            <a:endParaRPr dirty="0">
              <a:latin typeface="Arial"/>
              <a:cs typeface="Arial"/>
            </a:endParaRPr>
          </a:p>
          <a:p>
            <a:pPr marL="681697">
              <a:spcBef>
                <a:spcPts val="165"/>
              </a:spcBef>
            </a:pPr>
            <a:r>
              <a:rPr sz="1600" dirty="0">
                <a:solidFill>
                  <a:schemeClr val="accent1"/>
                </a:solidFill>
                <a:latin typeface="Arial"/>
                <a:cs typeface="Arial"/>
              </a:rPr>
              <a:t>» Why save</a:t>
            </a:r>
            <a:r>
              <a:rPr sz="1600" spc="-154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accent1"/>
                </a:solidFill>
                <a:latin typeface="Arial"/>
                <a:cs typeface="Arial"/>
              </a:rPr>
              <a:t>mode?</a:t>
            </a:r>
          </a:p>
          <a:p>
            <a:pPr marL="556096" lvl="1" indent="-211046">
              <a:spcBef>
                <a:spcPts val="168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Returning from system call restores this</a:t>
            </a:r>
            <a:r>
              <a:rPr spc="18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state</a:t>
            </a:r>
            <a:endParaRPr dirty="0">
              <a:latin typeface="Arial"/>
              <a:cs typeface="Arial"/>
            </a:endParaRPr>
          </a:p>
          <a:p>
            <a:pPr marL="262407" indent="-253535">
              <a:spcBef>
                <a:spcPts val="202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Arch must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permit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OS</a:t>
            </a:r>
            <a:r>
              <a:rPr sz="2000" spc="-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to: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187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Verify input parameters (e.g., valid addresses for</a:t>
            </a:r>
            <a:r>
              <a:rPr spc="15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buffers)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176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Restore saved state, reset mode, resume</a:t>
            </a:r>
            <a:r>
              <a:rPr spc="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execution</a:t>
            </a:r>
            <a:endParaRPr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865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5994" y="427997"/>
            <a:ext cx="2861870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</a:pPr>
            <a:r>
              <a:rPr spc="-4" dirty="0"/>
              <a:t>System</a:t>
            </a:r>
            <a:r>
              <a:rPr spc="-48" dirty="0"/>
              <a:t> </a:t>
            </a:r>
            <a:r>
              <a:rPr spc="-4" dirty="0"/>
              <a:t>Call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06706" y="1870261"/>
            <a:ext cx="4762500" cy="2448485"/>
            <a:chOff x="1676400" y="2543555"/>
            <a:chExt cx="6477000" cy="3329940"/>
          </a:xfrm>
        </p:grpSpPr>
        <p:sp>
          <p:nvSpPr>
            <p:cNvPr id="4" name="object 4"/>
            <p:cNvSpPr/>
            <p:nvPr/>
          </p:nvSpPr>
          <p:spPr>
            <a:xfrm>
              <a:off x="1676400" y="3657599"/>
              <a:ext cx="6477000" cy="0"/>
            </a:xfrm>
            <a:custGeom>
              <a:avLst/>
              <a:gdLst/>
              <a:ahLst/>
              <a:cxnLst/>
              <a:rect l="l" t="t" r="r" b="b"/>
              <a:pathLst>
                <a:path w="6477000">
                  <a:moveTo>
                    <a:pt x="0" y="0"/>
                  </a:moveTo>
                  <a:lnTo>
                    <a:pt x="6476999" y="0"/>
                  </a:lnTo>
                </a:path>
              </a:pathLst>
            </a:custGeom>
            <a:ln w="24383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5" name="object 5"/>
            <p:cNvSpPr/>
            <p:nvPr/>
          </p:nvSpPr>
          <p:spPr>
            <a:xfrm>
              <a:off x="4268723" y="2820923"/>
              <a:ext cx="0" cy="969644"/>
            </a:xfrm>
            <a:custGeom>
              <a:avLst/>
              <a:gdLst/>
              <a:ahLst/>
              <a:cxnLst/>
              <a:rect l="l" t="t" r="r" b="b"/>
              <a:pathLst>
                <a:path h="969645">
                  <a:moveTo>
                    <a:pt x="0" y="0"/>
                  </a:moveTo>
                  <a:lnTo>
                    <a:pt x="0" y="969263"/>
                  </a:lnTo>
                </a:path>
              </a:pathLst>
            </a:custGeom>
            <a:ln w="9143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6" name="object 6"/>
            <p:cNvSpPr/>
            <p:nvPr/>
          </p:nvSpPr>
          <p:spPr>
            <a:xfrm>
              <a:off x="4219955" y="3790188"/>
              <a:ext cx="100965" cy="100965"/>
            </a:xfrm>
            <a:custGeom>
              <a:avLst/>
              <a:gdLst/>
              <a:ahLst/>
              <a:cxnLst/>
              <a:rect l="l" t="t" r="r" b="b"/>
              <a:pathLst>
                <a:path w="100964" h="100964">
                  <a:moveTo>
                    <a:pt x="100584" y="0"/>
                  </a:moveTo>
                  <a:lnTo>
                    <a:pt x="0" y="0"/>
                  </a:lnTo>
                  <a:lnTo>
                    <a:pt x="48768" y="100584"/>
                  </a:lnTo>
                  <a:lnTo>
                    <a:pt x="100584" y="0"/>
                  </a:lnTo>
                  <a:close/>
                </a:path>
              </a:pathLst>
            </a:custGeom>
            <a:solidFill>
              <a:srgbClr val="2F2F2F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7" name="object 7"/>
            <p:cNvSpPr/>
            <p:nvPr/>
          </p:nvSpPr>
          <p:spPr>
            <a:xfrm>
              <a:off x="6249923" y="2592323"/>
              <a:ext cx="990600" cy="3276600"/>
            </a:xfrm>
            <a:custGeom>
              <a:avLst/>
              <a:gdLst/>
              <a:ahLst/>
              <a:cxnLst/>
              <a:rect l="l" t="t" r="r" b="b"/>
              <a:pathLst>
                <a:path w="990600" h="3276600">
                  <a:moveTo>
                    <a:pt x="100583" y="0"/>
                  </a:moveTo>
                  <a:lnTo>
                    <a:pt x="171217" y="2853"/>
                  </a:lnTo>
                  <a:lnTo>
                    <a:pt x="240176" y="7028"/>
                  </a:lnTo>
                  <a:lnTo>
                    <a:pt x="307279" y="12476"/>
                  </a:lnTo>
                  <a:lnTo>
                    <a:pt x="372344" y="19150"/>
                  </a:lnTo>
                  <a:lnTo>
                    <a:pt x="435189" y="27004"/>
                  </a:lnTo>
                  <a:lnTo>
                    <a:pt x="495633" y="35989"/>
                  </a:lnTo>
                  <a:lnTo>
                    <a:pt x="553494" y="46058"/>
                  </a:lnTo>
                  <a:lnTo>
                    <a:pt x="608590" y="57164"/>
                  </a:lnTo>
                  <a:lnTo>
                    <a:pt x="660740" y="69259"/>
                  </a:lnTo>
                  <a:lnTo>
                    <a:pt x="709762" y="82296"/>
                  </a:lnTo>
                  <a:lnTo>
                    <a:pt x="755475" y="96228"/>
                  </a:lnTo>
                  <a:lnTo>
                    <a:pt x="797696" y="111007"/>
                  </a:lnTo>
                  <a:lnTo>
                    <a:pt x="836244" y="126586"/>
                  </a:lnTo>
                  <a:lnTo>
                    <a:pt x="870937" y="142917"/>
                  </a:lnTo>
                  <a:lnTo>
                    <a:pt x="928033" y="177646"/>
                  </a:lnTo>
                  <a:lnTo>
                    <a:pt x="967531" y="214817"/>
                  </a:lnTo>
                  <a:lnTo>
                    <a:pt x="987976" y="254049"/>
                  </a:lnTo>
                  <a:lnTo>
                    <a:pt x="990599" y="274319"/>
                  </a:lnTo>
                  <a:lnTo>
                    <a:pt x="990599" y="3002279"/>
                  </a:lnTo>
                  <a:lnTo>
                    <a:pt x="980731" y="3041284"/>
                  </a:lnTo>
                  <a:lnTo>
                    <a:pt x="952032" y="3078546"/>
                  </a:lnTo>
                  <a:lnTo>
                    <a:pt x="905862" y="3113703"/>
                  </a:lnTo>
                  <a:lnTo>
                    <a:pt x="843578" y="3146395"/>
                  </a:lnTo>
                  <a:lnTo>
                    <a:pt x="806818" y="3161704"/>
                  </a:lnTo>
                  <a:lnTo>
                    <a:pt x="766540" y="3176261"/>
                  </a:lnTo>
                  <a:lnTo>
                    <a:pt x="722913" y="3190022"/>
                  </a:lnTo>
                  <a:lnTo>
                    <a:pt x="676107" y="3202941"/>
                  </a:lnTo>
                  <a:lnTo>
                    <a:pt x="626291" y="3214973"/>
                  </a:lnTo>
                  <a:lnTo>
                    <a:pt x="573636" y="3226073"/>
                  </a:lnTo>
                  <a:lnTo>
                    <a:pt x="518312" y="3236197"/>
                  </a:lnTo>
                  <a:lnTo>
                    <a:pt x="460488" y="3245298"/>
                  </a:lnTo>
                  <a:lnTo>
                    <a:pt x="400335" y="3253332"/>
                  </a:lnTo>
                  <a:lnTo>
                    <a:pt x="338021" y="3260253"/>
                  </a:lnTo>
                  <a:lnTo>
                    <a:pt x="273718" y="3266018"/>
                  </a:lnTo>
                  <a:lnTo>
                    <a:pt x="207594" y="3270580"/>
                  </a:lnTo>
                  <a:lnTo>
                    <a:pt x="139820" y="3273894"/>
                  </a:lnTo>
                  <a:lnTo>
                    <a:pt x="70565" y="3275916"/>
                  </a:lnTo>
                  <a:lnTo>
                    <a:pt x="0" y="3276599"/>
                  </a:lnTo>
                </a:path>
              </a:pathLst>
            </a:custGeom>
            <a:ln w="9143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8" name="object 8"/>
            <p:cNvSpPr/>
            <p:nvPr/>
          </p:nvSpPr>
          <p:spPr>
            <a:xfrm>
              <a:off x="6249923" y="2543555"/>
              <a:ext cx="146685" cy="100965"/>
            </a:xfrm>
            <a:custGeom>
              <a:avLst/>
              <a:gdLst/>
              <a:ahLst/>
              <a:cxnLst/>
              <a:rect l="l" t="t" r="r" b="b"/>
              <a:pathLst>
                <a:path w="146685" h="100964">
                  <a:moveTo>
                    <a:pt x="146303" y="0"/>
                  </a:moveTo>
                  <a:lnTo>
                    <a:pt x="0" y="48768"/>
                  </a:lnTo>
                  <a:lnTo>
                    <a:pt x="146303" y="100584"/>
                  </a:lnTo>
                  <a:lnTo>
                    <a:pt x="100584" y="48768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2F2F2F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164602" y="2762996"/>
            <a:ext cx="924485" cy="194567"/>
          </a:xfrm>
          <a:prstGeom prst="rect">
            <a:avLst/>
          </a:prstGeom>
        </p:spPr>
        <p:txBody>
          <a:bodyPr vert="horz" wrap="square" lIns="0" tIns="9805" rIns="0" bIns="0" rtlCol="0">
            <a:spAutoFit/>
          </a:bodyPr>
          <a:lstStyle/>
          <a:p>
            <a:pPr marL="9338">
              <a:spcBef>
                <a:spcPts val="77"/>
              </a:spcBef>
            </a:pPr>
            <a:r>
              <a:rPr sz="1200" b="1" spc="-4" dirty="0">
                <a:solidFill>
                  <a:srgbClr val="4348AA"/>
                </a:solidFill>
                <a:latin typeface="Arial"/>
                <a:cs typeface="Arial"/>
              </a:rPr>
              <a:t>Kernel</a:t>
            </a:r>
            <a:r>
              <a:rPr sz="1200" b="1" spc="-48" dirty="0">
                <a:solidFill>
                  <a:srgbClr val="4348A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4348AA"/>
                </a:solidFill>
                <a:latin typeface="Arial"/>
                <a:cs typeface="Arial"/>
              </a:rPr>
              <a:t>mode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01515" y="1754467"/>
            <a:ext cx="1023471" cy="379233"/>
          </a:xfrm>
          <a:prstGeom prst="rect">
            <a:avLst/>
          </a:prstGeom>
        </p:spPr>
        <p:txBody>
          <a:bodyPr vert="horz" wrap="square" lIns="0" tIns="9805" rIns="0" bIns="0" rtlCol="0">
            <a:spAutoFit/>
          </a:bodyPr>
          <a:lstStyle/>
          <a:p>
            <a:pPr marL="9338">
              <a:spcBef>
                <a:spcPts val="77"/>
              </a:spcBef>
            </a:pPr>
            <a:r>
              <a:rPr lang="en-US" altLang="zh-CN" sz="1200" b="1" spc="-4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WeChat</a:t>
            </a:r>
            <a:r>
              <a:rPr sz="1200" b="1" spc="-4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:</a:t>
            </a:r>
            <a:r>
              <a:rPr sz="1200" b="1" spc="-29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4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read()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64603" y="2426820"/>
            <a:ext cx="791415" cy="194567"/>
          </a:xfrm>
          <a:prstGeom prst="rect">
            <a:avLst/>
          </a:prstGeom>
        </p:spPr>
        <p:txBody>
          <a:bodyPr vert="horz" wrap="square" lIns="0" tIns="9805" rIns="0" bIns="0" rtlCol="0">
            <a:spAutoFit/>
          </a:bodyPr>
          <a:lstStyle/>
          <a:p>
            <a:pPr marL="9338">
              <a:spcBef>
                <a:spcPts val="77"/>
              </a:spcBef>
            </a:pPr>
            <a:r>
              <a:rPr sz="1200" b="1" spc="-4" dirty="0">
                <a:solidFill>
                  <a:srgbClr val="4348AA"/>
                </a:solidFill>
                <a:latin typeface="Arial"/>
                <a:cs typeface="Arial"/>
              </a:rPr>
              <a:t>User</a:t>
            </a:r>
            <a:r>
              <a:rPr sz="1200" b="1" spc="-51" dirty="0">
                <a:solidFill>
                  <a:srgbClr val="4348AA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4348AA"/>
                </a:solidFill>
                <a:latin typeface="Arial"/>
                <a:cs typeface="Arial"/>
              </a:rPr>
              <a:t>mode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01515" y="4219761"/>
            <a:ext cx="1463768" cy="379233"/>
          </a:xfrm>
          <a:prstGeom prst="rect">
            <a:avLst/>
          </a:prstGeom>
        </p:spPr>
        <p:txBody>
          <a:bodyPr vert="horz" wrap="square" lIns="0" tIns="9805" rIns="0" bIns="0" rtlCol="0">
            <a:spAutoFit/>
          </a:bodyPr>
          <a:lstStyle/>
          <a:p>
            <a:pPr marL="9338">
              <a:spcBef>
                <a:spcPts val="77"/>
              </a:spcBef>
            </a:pPr>
            <a:r>
              <a:rPr sz="1200" b="1" spc="-4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read() kernel</a:t>
            </a:r>
            <a:r>
              <a:rPr sz="1200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spc="-4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rPr>
              <a:t>routine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56550" y="2228658"/>
            <a:ext cx="1382900" cy="379233"/>
          </a:xfrm>
          <a:prstGeom prst="rect">
            <a:avLst/>
          </a:prstGeom>
        </p:spPr>
        <p:txBody>
          <a:bodyPr vert="horz" wrap="square" lIns="0" tIns="9805" rIns="0" bIns="0" rtlCol="0">
            <a:spAutoFit/>
          </a:bodyPr>
          <a:lstStyle/>
          <a:p>
            <a:pPr marL="9338" marR="3735" indent="-2801" algn="ctr">
              <a:spcBef>
                <a:spcPts val="77"/>
              </a:spcBef>
            </a:pPr>
            <a:r>
              <a:rPr sz="1200" b="1" dirty="0">
                <a:solidFill>
                  <a:schemeClr val="accent1"/>
                </a:solidFill>
                <a:latin typeface="Arial"/>
                <a:cs typeface="Arial"/>
              </a:rPr>
              <a:t>Trap to  </a:t>
            </a:r>
            <a:r>
              <a:rPr sz="1200" b="1" spc="-4" dirty="0">
                <a:solidFill>
                  <a:schemeClr val="accent1"/>
                </a:solidFill>
                <a:latin typeface="Arial"/>
                <a:cs typeface="Arial"/>
              </a:rPr>
              <a:t>kernel</a:t>
            </a:r>
            <a:r>
              <a:rPr sz="1200" b="1" spc="-40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1200" b="1" spc="-4" dirty="0">
                <a:solidFill>
                  <a:schemeClr val="accent1"/>
                </a:solidFill>
                <a:latin typeface="Arial"/>
                <a:cs typeface="Arial"/>
              </a:rPr>
              <a:t>mode,  </a:t>
            </a:r>
            <a:r>
              <a:rPr sz="1200" b="1" dirty="0">
                <a:solidFill>
                  <a:schemeClr val="accent1"/>
                </a:solidFill>
                <a:latin typeface="Arial"/>
                <a:cs typeface="Arial"/>
              </a:rPr>
              <a:t>save</a:t>
            </a:r>
            <a:r>
              <a:rPr sz="1200" b="1" spc="-22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1200" b="1" spc="-4" dirty="0">
                <a:solidFill>
                  <a:schemeClr val="accent1"/>
                </a:solidFill>
                <a:latin typeface="Arial"/>
                <a:cs typeface="Arial"/>
              </a:rPr>
              <a:t>state</a:t>
            </a:r>
            <a:endParaRPr sz="1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01515" y="2987114"/>
            <a:ext cx="924018" cy="194567"/>
          </a:xfrm>
          <a:prstGeom prst="rect">
            <a:avLst/>
          </a:prstGeom>
        </p:spPr>
        <p:txBody>
          <a:bodyPr vert="horz" wrap="square" lIns="0" tIns="9805" rIns="0" bIns="0" rtlCol="0">
            <a:spAutoFit/>
          </a:bodyPr>
          <a:lstStyle/>
          <a:p>
            <a:pPr marL="9338">
              <a:spcBef>
                <a:spcPts val="77"/>
              </a:spcBef>
            </a:pPr>
            <a:r>
              <a:rPr sz="1200" b="1" dirty="0">
                <a:solidFill>
                  <a:srgbClr val="FF4C00"/>
                </a:solidFill>
                <a:latin typeface="Arial"/>
                <a:cs typeface="Arial"/>
              </a:rPr>
              <a:t>Trap</a:t>
            </a:r>
            <a:r>
              <a:rPr sz="1200" b="1" spc="-44" dirty="0">
                <a:solidFill>
                  <a:srgbClr val="FF4C00"/>
                </a:solidFill>
                <a:latin typeface="Arial"/>
                <a:cs typeface="Arial"/>
              </a:rPr>
              <a:t> </a:t>
            </a:r>
            <a:r>
              <a:rPr sz="1200" b="1" spc="-4" dirty="0">
                <a:solidFill>
                  <a:srgbClr val="FF4C00"/>
                </a:solidFill>
                <a:latin typeface="Arial"/>
                <a:cs typeface="Arial"/>
              </a:rPr>
              <a:t>handler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976967" y="3306856"/>
            <a:ext cx="74239" cy="786746"/>
            <a:chOff x="4219955" y="4497323"/>
            <a:chExt cx="100965" cy="1069975"/>
          </a:xfrm>
        </p:grpSpPr>
        <p:sp>
          <p:nvSpPr>
            <p:cNvPr id="16" name="object 16"/>
            <p:cNvSpPr/>
            <p:nvPr/>
          </p:nvSpPr>
          <p:spPr>
            <a:xfrm>
              <a:off x="4268723" y="4497323"/>
              <a:ext cx="0" cy="969644"/>
            </a:xfrm>
            <a:custGeom>
              <a:avLst/>
              <a:gdLst/>
              <a:ahLst/>
              <a:cxnLst/>
              <a:rect l="l" t="t" r="r" b="b"/>
              <a:pathLst>
                <a:path h="969645">
                  <a:moveTo>
                    <a:pt x="0" y="0"/>
                  </a:moveTo>
                  <a:lnTo>
                    <a:pt x="0" y="969263"/>
                  </a:lnTo>
                </a:path>
              </a:pathLst>
            </a:custGeom>
            <a:ln w="9143">
              <a:solidFill>
                <a:srgbClr val="2F2F2F"/>
              </a:solidFill>
            </a:ln>
          </p:spPr>
          <p:txBody>
            <a:bodyPr wrap="square" lIns="0" tIns="0" rIns="0" bIns="0" rtlCol="0"/>
            <a:lstStyle/>
            <a:p>
              <a:endParaRPr sz="1400"/>
            </a:p>
          </p:txBody>
        </p:sp>
        <p:sp>
          <p:nvSpPr>
            <p:cNvPr id="17" name="object 17"/>
            <p:cNvSpPr/>
            <p:nvPr/>
          </p:nvSpPr>
          <p:spPr>
            <a:xfrm>
              <a:off x="4219955" y="5466588"/>
              <a:ext cx="100965" cy="100965"/>
            </a:xfrm>
            <a:custGeom>
              <a:avLst/>
              <a:gdLst/>
              <a:ahLst/>
              <a:cxnLst/>
              <a:rect l="l" t="t" r="r" b="b"/>
              <a:pathLst>
                <a:path w="100964" h="100964">
                  <a:moveTo>
                    <a:pt x="100584" y="0"/>
                  </a:moveTo>
                  <a:lnTo>
                    <a:pt x="0" y="0"/>
                  </a:lnTo>
                  <a:lnTo>
                    <a:pt x="48768" y="100584"/>
                  </a:lnTo>
                  <a:lnTo>
                    <a:pt x="100584" y="0"/>
                  </a:lnTo>
                  <a:close/>
                </a:path>
              </a:pathLst>
            </a:custGeom>
            <a:solidFill>
              <a:srgbClr val="2F2F2F"/>
            </a:solidFill>
          </p:spPr>
          <p:txBody>
            <a:bodyPr wrap="square" lIns="0" tIns="0" rIns="0" bIns="0" rtlCol="0"/>
            <a:lstStyle/>
            <a:p>
              <a:endParaRPr sz="140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100195" y="3464155"/>
            <a:ext cx="1463762" cy="379233"/>
          </a:xfrm>
          <a:prstGeom prst="rect">
            <a:avLst/>
          </a:prstGeom>
        </p:spPr>
        <p:txBody>
          <a:bodyPr vert="horz" wrap="square" lIns="0" tIns="9805" rIns="0" bIns="0" rtlCol="0">
            <a:spAutoFit/>
          </a:bodyPr>
          <a:lstStyle/>
          <a:p>
            <a:pPr marL="9338" marR="3735" indent="82644" algn="just">
              <a:spcBef>
                <a:spcPts val="77"/>
              </a:spcBef>
            </a:pPr>
            <a:r>
              <a:rPr sz="1200" b="1" dirty="0">
                <a:solidFill>
                  <a:schemeClr val="accent1"/>
                </a:solidFill>
                <a:latin typeface="Arial"/>
                <a:cs typeface="Arial"/>
              </a:rPr>
              <a:t>Find read  </a:t>
            </a:r>
            <a:r>
              <a:rPr sz="1200" b="1" spc="-4" dirty="0">
                <a:solidFill>
                  <a:schemeClr val="accent1"/>
                </a:solidFill>
                <a:latin typeface="Arial"/>
                <a:cs typeface="Arial"/>
              </a:rPr>
              <a:t>handler </a:t>
            </a:r>
            <a:r>
              <a:rPr sz="1200" b="1" dirty="0">
                <a:solidFill>
                  <a:schemeClr val="accent1"/>
                </a:solidFill>
                <a:latin typeface="Arial"/>
                <a:cs typeface="Arial"/>
              </a:rPr>
              <a:t>in  </a:t>
            </a:r>
            <a:r>
              <a:rPr sz="1200" b="1" spc="-4" dirty="0">
                <a:solidFill>
                  <a:schemeClr val="accent1"/>
                </a:solidFill>
                <a:latin typeface="Arial"/>
                <a:cs typeface="Arial"/>
              </a:rPr>
              <a:t>vector</a:t>
            </a:r>
            <a:r>
              <a:rPr sz="1200" b="1" spc="-37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1200" b="1" spc="-4" dirty="0">
                <a:solidFill>
                  <a:schemeClr val="accent1"/>
                </a:solidFill>
                <a:latin typeface="Arial"/>
                <a:cs typeface="Arial"/>
              </a:rPr>
              <a:t>table</a:t>
            </a:r>
            <a:endParaRPr sz="1200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93703" y="2875055"/>
            <a:ext cx="1007129" cy="748565"/>
          </a:xfrm>
          <a:prstGeom prst="rect">
            <a:avLst/>
          </a:prstGeom>
        </p:spPr>
        <p:txBody>
          <a:bodyPr vert="horz" wrap="square" lIns="0" tIns="9805" rIns="0" bIns="0" rtlCol="0">
            <a:spAutoFit/>
          </a:bodyPr>
          <a:lstStyle/>
          <a:p>
            <a:pPr marL="8871" marR="3735" algn="ctr">
              <a:spcBef>
                <a:spcPts val="77"/>
              </a:spcBef>
            </a:pPr>
            <a:r>
              <a:rPr sz="1200" b="1" spc="-4" dirty="0">
                <a:solidFill>
                  <a:schemeClr val="accent1"/>
                </a:solidFill>
                <a:latin typeface="Arial"/>
                <a:cs typeface="Arial"/>
              </a:rPr>
              <a:t>Restore</a:t>
            </a:r>
            <a:r>
              <a:rPr sz="1200" b="1" spc="-37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1200" b="1" spc="-4" dirty="0">
                <a:solidFill>
                  <a:schemeClr val="accent1"/>
                </a:solidFill>
                <a:latin typeface="Arial"/>
                <a:cs typeface="Arial"/>
              </a:rPr>
              <a:t>state,  return </a:t>
            </a:r>
            <a:r>
              <a:rPr sz="1200" b="1" dirty="0">
                <a:solidFill>
                  <a:schemeClr val="accent1"/>
                </a:solidFill>
                <a:latin typeface="Arial"/>
                <a:cs typeface="Arial"/>
              </a:rPr>
              <a:t>to user  </a:t>
            </a:r>
            <a:r>
              <a:rPr sz="1200" b="1" spc="-4" dirty="0">
                <a:solidFill>
                  <a:schemeClr val="accent1"/>
                </a:solidFill>
                <a:latin typeface="Arial"/>
                <a:cs typeface="Arial"/>
              </a:rPr>
              <a:t>level, resume  execution</a:t>
            </a:r>
            <a:endParaRPr sz="1200">
              <a:solidFill>
                <a:schemeClr val="accent1"/>
              </a:solidFill>
              <a:latin typeface="Arial"/>
              <a:cs typeface="Arial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1B316F7-C354-614C-99DF-95D7C8DE6C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42" y="1145242"/>
            <a:ext cx="586814" cy="58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2638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2485" y="409228"/>
            <a:ext cx="5303651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</a:pPr>
            <a:r>
              <a:rPr spc="-4" dirty="0"/>
              <a:t>System Call</a:t>
            </a:r>
            <a:r>
              <a:rPr spc="-37" dirty="0"/>
              <a:t> </a:t>
            </a:r>
            <a:r>
              <a:rPr spc="-4" dirty="0"/>
              <a:t>Questions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650" y="1345332"/>
            <a:ext cx="7776789" cy="2905452"/>
          </a:xfrm>
          <a:prstGeom prst="rect">
            <a:avLst/>
          </a:prstGeom>
        </p:spPr>
        <p:txBody>
          <a:bodyPr vert="horz" wrap="square" lIns="0" tIns="63033" rIns="0" bIns="0" rtlCol="0">
            <a:spAutoFit/>
          </a:bodyPr>
          <a:lstStyle/>
          <a:p>
            <a:pPr marL="262407" indent="-253535">
              <a:spcBef>
                <a:spcPts val="496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What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would happen if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kernel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did not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save</a:t>
            </a:r>
            <a:r>
              <a:rPr sz="2000" spc="-3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state?</a:t>
            </a:r>
            <a:endParaRPr sz="2000" dirty="0">
              <a:latin typeface="Arial"/>
              <a:cs typeface="Arial"/>
            </a:endParaRPr>
          </a:p>
          <a:p>
            <a:pPr marL="262407" indent="-253535">
              <a:spcBef>
                <a:spcPts val="423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What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if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the kernel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executes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a system</a:t>
            </a:r>
            <a:r>
              <a:rPr sz="2000" spc="-29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call?</a:t>
            </a:r>
            <a:endParaRPr sz="2000" dirty="0">
              <a:latin typeface="Arial"/>
              <a:cs typeface="Arial"/>
            </a:endParaRPr>
          </a:p>
          <a:p>
            <a:pPr marL="262407" marR="203108" indent="-253535">
              <a:lnSpc>
                <a:spcPts val="2103"/>
              </a:lnSpc>
              <a:spcBef>
                <a:spcPts val="507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How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to reference kernel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objects as arguments or 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results to/from system</a:t>
            </a:r>
            <a:r>
              <a:rPr sz="2000" spc="-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calls?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29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7" dirty="0">
                <a:solidFill>
                  <a:srgbClr val="2F2F30"/>
                </a:solidFill>
                <a:latin typeface="Arial"/>
                <a:cs typeface="Arial"/>
              </a:rPr>
              <a:t>A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naming</a:t>
            </a:r>
            <a:r>
              <a:rPr spc="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issue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Use integer object handles or</a:t>
            </a:r>
            <a:r>
              <a:rPr spc="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descriptors</a:t>
            </a:r>
            <a:endParaRPr dirty="0">
              <a:latin typeface="Arial"/>
              <a:cs typeface="Arial"/>
            </a:endParaRPr>
          </a:p>
          <a:p>
            <a:pPr marL="681697">
              <a:spcBef>
                <a:spcPts val="341"/>
              </a:spcBef>
            </a:pPr>
            <a:r>
              <a:rPr sz="1600" dirty="0">
                <a:solidFill>
                  <a:srgbClr val="4348AA"/>
                </a:solidFill>
                <a:latin typeface="Arial"/>
                <a:cs typeface="Arial"/>
              </a:rPr>
              <a:t>»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E.g., </a:t>
            </a:r>
            <a:r>
              <a:rPr sz="1600" spc="-4" dirty="0">
                <a:solidFill>
                  <a:srgbClr val="2F2F30"/>
                </a:solidFill>
                <a:latin typeface="Arial"/>
                <a:cs typeface="Arial"/>
              </a:rPr>
              <a:t>Unix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file</a:t>
            </a:r>
            <a:r>
              <a:rPr sz="1600" spc="-158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1600" spc="-4" dirty="0">
                <a:solidFill>
                  <a:srgbClr val="2F2F30"/>
                </a:solidFill>
                <a:latin typeface="Arial"/>
                <a:cs typeface="Arial"/>
              </a:rPr>
              <a:t>descriptors</a:t>
            </a:r>
            <a:endParaRPr sz="1600" dirty="0">
              <a:latin typeface="Arial"/>
              <a:cs typeface="Arial"/>
            </a:endParaRPr>
          </a:p>
          <a:p>
            <a:pPr marL="556096" lvl="1" indent="-211046">
              <a:spcBef>
                <a:spcPts val="327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Also called capabilities (more</a:t>
            </a:r>
            <a:r>
              <a:rPr spc="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later)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Why not use kernel addresses to name kernel</a:t>
            </a:r>
            <a:r>
              <a:rPr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objects?</a:t>
            </a:r>
            <a:endParaRPr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57371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1560" y="409228"/>
            <a:ext cx="2634877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</a:pPr>
            <a:r>
              <a:rPr spc="-4" dirty="0"/>
              <a:t>Interrupts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650" y="1345332"/>
            <a:ext cx="7848798" cy="3162197"/>
          </a:xfrm>
          <a:prstGeom prst="rect">
            <a:avLst/>
          </a:prstGeom>
        </p:spPr>
        <p:txBody>
          <a:bodyPr vert="horz" wrap="square" lIns="0" tIns="65835" rIns="0" bIns="0" rtlCol="0">
            <a:spAutoFit/>
          </a:bodyPr>
          <a:lstStyle/>
          <a:p>
            <a:pPr marL="262407" indent="-253535">
              <a:spcBef>
                <a:spcPts val="518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Interrupts</a:t>
            </a:r>
            <a:endParaRPr sz="2000" dirty="0">
              <a:latin typeface="Arial"/>
              <a:cs typeface="Arial"/>
            </a:endParaRPr>
          </a:p>
          <a:p>
            <a:pPr marL="556096" marR="3735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Precise interrupts – CPU transfers control only on instruction  boundaries</a:t>
            </a:r>
            <a:endParaRPr dirty="0">
              <a:latin typeface="Arial"/>
              <a:cs typeface="Arial"/>
            </a:endParaRPr>
          </a:p>
          <a:p>
            <a:pPr marL="556096" marR="57431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Imprecise interrupts – CPU transfers control in the middle of  instruction execution</a:t>
            </a:r>
            <a:endParaRPr dirty="0">
              <a:latin typeface="Arial"/>
              <a:cs typeface="Arial"/>
            </a:endParaRPr>
          </a:p>
          <a:p>
            <a:pPr marL="556096" marR="371198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OS designers like precise interrupts, CPU designers like  imprecise interrupts</a:t>
            </a:r>
            <a:endParaRPr dirty="0">
              <a:latin typeface="Arial"/>
              <a:cs typeface="Arial"/>
            </a:endParaRPr>
          </a:p>
          <a:p>
            <a:pPr marL="681697">
              <a:spcBef>
                <a:spcPts val="324"/>
              </a:spcBef>
            </a:pPr>
            <a:r>
              <a:rPr sz="1600" dirty="0">
                <a:solidFill>
                  <a:srgbClr val="4348AA"/>
                </a:solidFill>
                <a:latin typeface="Arial"/>
                <a:cs typeface="Arial"/>
              </a:rPr>
              <a:t>»</a:t>
            </a:r>
            <a:r>
              <a:rPr sz="1600" spc="213" dirty="0">
                <a:solidFill>
                  <a:srgbClr val="4348AA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chemeClr val="accent1"/>
                </a:solidFill>
                <a:latin typeface="Arial"/>
                <a:cs typeface="Arial"/>
              </a:rPr>
              <a:t>Why?</a:t>
            </a:r>
          </a:p>
          <a:p>
            <a:pPr marL="262407" indent="-253535">
              <a:spcBef>
                <a:spcPts val="408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Interrupts signal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asynchronous</a:t>
            </a:r>
            <a:r>
              <a:rPr sz="2000" spc="-15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events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Timer, I/O,</a:t>
            </a:r>
            <a:r>
              <a:rPr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etc.</a:t>
            </a:r>
            <a:endParaRPr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21703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Hardware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8A0DC-04D9-A541-870E-9225DB7C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zh-CN" dirty="0"/>
              <a:t>Protection (kernel/user mode)</a:t>
            </a:r>
          </a:p>
          <a:p>
            <a:r>
              <a:rPr kumimoji="1" lang="en-US" altLang="zh-CN" dirty="0"/>
              <a:t>Protected instructions</a:t>
            </a:r>
          </a:p>
          <a:p>
            <a:r>
              <a:rPr kumimoji="1" lang="en-US" altLang="zh-CN" dirty="0"/>
              <a:t>Memory protection</a:t>
            </a:r>
          </a:p>
          <a:p>
            <a:r>
              <a:rPr kumimoji="1" lang="en-US" altLang="zh-CN" dirty="0"/>
              <a:t>System calls</a:t>
            </a:r>
          </a:p>
          <a:p>
            <a:r>
              <a:rPr kumimoji="1" lang="en-US" altLang="zh-CN" dirty="0"/>
              <a:t>Interrupts and exceptions</a:t>
            </a:r>
          </a:p>
          <a:p>
            <a:r>
              <a:rPr kumimoji="1" lang="en-US" altLang="zh-CN" dirty="0"/>
              <a:t>Timer (clock)</a:t>
            </a:r>
          </a:p>
          <a:p>
            <a:r>
              <a:rPr kumimoji="1" lang="en-US" altLang="zh-CN" dirty="0"/>
              <a:t>I/O control and operation</a:t>
            </a:r>
          </a:p>
          <a:p>
            <a:r>
              <a:rPr kumimoji="1" lang="en-US" altLang="zh-CN" dirty="0"/>
              <a:t>Synchronization (atomic instructions)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34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F8C043F-6387-EE45-AA32-C55D0D61ECC5}"/>
              </a:ext>
            </a:extLst>
          </p:cNvPr>
          <p:cNvSpPr txBox="1"/>
          <p:nvPr/>
        </p:nvSpPr>
        <p:spPr>
          <a:xfrm>
            <a:off x="56604" y="5407223"/>
            <a:ext cx="868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Credit:</a:t>
            </a:r>
            <a:r>
              <a:rPr kumimoji="1"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kumimoji="1" lang="en-US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UCSD,</a:t>
            </a:r>
            <a:r>
              <a:rPr kumimoji="1" lang="zh-CN" alt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kumimoji="1" lang="en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</a:t>
            </a:r>
            <a:r>
              <a:rPr kumimoji="1" lang="en" altLang="zh-CN" sz="14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cseweb.ucsd.edu</a:t>
            </a:r>
            <a:r>
              <a:rPr kumimoji="1" lang="en" altLang="zh-CN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/classes/fa05/cse120/lectures/120-l2.pdf</a:t>
            </a:r>
            <a:endParaRPr kumimoji="1" lang="zh-CN" altLang="en-US" sz="14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604E190-5969-B44B-A848-9419B6982569}"/>
              </a:ext>
            </a:extLst>
          </p:cNvPr>
          <p:cNvSpPr txBox="1"/>
          <p:nvPr/>
        </p:nvSpPr>
        <p:spPr>
          <a:xfrm>
            <a:off x="4967385" y="927344"/>
            <a:ext cx="41472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How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did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get</a:t>
            </a:r>
            <a:r>
              <a:rPr kumimoji="1" lang="zh-CN" alt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kumimoji="1" lang="en-US" altLang="zh-CN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here?</a:t>
            </a:r>
            <a:endParaRPr kumimoji="1" lang="zh-CN" altLang="en-US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C5FCF4EB-F212-2346-8C26-E9BB425FF58E}"/>
              </a:ext>
            </a:extLst>
          </p:cNvPr>
          <p:cNvGrpSpPr/>
          <p:nvPr/>
        </p:nvGrpSpPr>
        <p:grpSpPr>
          <a:xfrm>
            <a:off x="4788025" y="1443761"/>
            <a:ext cx="1723255" cy="1197715"/>
            <a:chOff x="4788025" y="1443761"/>
            <a:chExt cx="1723255" cy="1197715"/>
          </a:xfrm>
        </p:grpSpPr>
        <p:sp>
          <p:nvSpPr>
            <p:cNvPr id="8" name="右大括号 7">
              <a:extLst>
                <a:ext uri="{FF2B5EF4-FFF2-40B4-BE49-F238E27FC236}">
                  <a16:creationId xmlns:a16="http://schemas.microsoft.com/office/drawing/2014/main" id="{4AC6BA7C-D993-6C40-9F8D-D1D519832BAE}"/>
                </a:ext>
              </a:extLst>
            </p:cNvPr>
            <p:cNvSpPr/>
            <p:nvPr/>
          </p:nvSpPr>
          <p:spPr>
            <a:xfrm>
              <a:off x="4788025" y="1443761"/>
              <a:ext cx="432048" cy="1197715"/>
            </a:xfrm>
            <a:prstGeom prst="rightBrace">
              <a:avLst>
                <a:gd name="adj1" fmla="val 38525"/>
                <a:gd name="adj2" fmla="val 50832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08776CC-9FAF-0F47-B72E-FCF95414F559}"/>
                </a:ext>
              </a:extLst>
            </p:cNvPr>
            <p:cNvSpPr txBox="1"/>
            <p:nvPr/>
          </p:nvSpPr>
          <p:spPr>
            <a:xfrm>
              <a:off x="5185276" y="1849388"/>
              <a:ext cx="13260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i="1" dirty="0">
                  <a:solidFill>
                    <a:schemeClr val="accent1"/>
                  </a:solidFill>
                </a:rPr>
                <a:t>Protection</a:t>
              </a:r>
              <a:endParaRPr kumimoji="1" lang="zh-CN" altLang="en-US" b="1" i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1CC875E-9D5C-3744-B2F3-BBCB208390BB}"/>
              </a:ext>
            </a:extLst>
          </p:cNvPr>
          <p:cNvGrpSpPr/>
          <p:nvPr/>
        </p:nvGrpSpPr>
        <p:grpSpPr>
          <a:xfrm>
            <a:off x="4788025" y="2750551"/>
            <a:ext cx="1338534" cy="827029"/>
            <a:chOff x="4788025" y="1443761"/>
            <a:chExt cx="1338534" cy="1197715"/>
          </a:xfrm>
        </p:grpSpPr>
        <p:sp>
          <p:nvSpPr>
            <p:cNvPr id="12" name="右大括号 11">
              <a:extLst>
                <a:ext uri="{FF2B5EF4-FFF2-40B4-BE49-F238E27FC236}">
                  <a16:creationId xmlns:a16="http://schemas.microsoft.com/office/drawing/2014/main" id="{91C315C3-09A3-934E-8910-04556D6D5B4B}"/>
                </a:ext>
              </a:extLst>
            </p:cNvPr>
            <p:cNvSpPr/>
            <p:nvPr/>
          </p:nvSpPr>
          <p:spPr>
            <a:xfrm>
              <a:off x="4788025" y="1443761"/>
              <a:ext cx="432048" cy="1197715"/>
            </a:xfrm>
            <a:prstGeom prst="rightBrace">
              <a:avLst>
                <a:gd name="adj1" fmla="val 38525"/>
                <a:gd name="adj2" fmla="val 50832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6FF4A60-C5FB-BC44-A583-1F3E975331C8}"/>
                </a:ext>
              </a:extLst>
            </p:cNvPr>
            <p:cNvSpPr txBox="1"/>
            <p:nvPr/>
          </p:nvSpPr>
          <p:spPr>
            <a:xfrm>
              <a:off x="5185276" y="1849388"/>
              <a:ext cx="941283" cy="5348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b="1" i="1" dirty="0">
                  <a:solidFill>
                    <a:schemeClr val="accent1"/>
                  </a:solidFill>
                </a:rPr>
                <a:t>Events</a:t>
              </a:r>
              <a:endParaRPr kumimoji="1" lang="zh-CN" altLang="en-US" b="1" i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D2A40106-70E6-4F4B-B4FB-99BEC3CD71B9}"/>
              </a:ext>
            </a:extLst>
          </p:cNvPr>
          <p:cNvSpPr txBox="1"/>
          <p:nvPr/>
        </p:nvSpPr>
        <p:spPr>
          <a:xfrm>
            <a:off x="2674691" y="3621462"/>
            <a:ext cx="3450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solidFill>
                  <a:schemeClr val="accent1"/>
                </a:solidFill>
              </a:rPr>
              <a:t>Timesharing</a:t>
            </a:r>
            <a:r>
              <a:rPr kumimoji="1" lang="zh-CN" altLang="en-US" b="1" i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i="1" dirty="0">
                <a:solidFill>
                  <a:schemeClr val="accent1"/>
                </a:solidFill>
              </a:rPr>
              <a:t>with</a:t>
            </a:r>
            <a:r>
              <a:rPr kumimoji="1" lang="zh-CN" altLang="en-US" b="1" i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i="1" dirty="0">
                <a:solidFill>
                  <a:schemeClr val="accent1"/>
                </a:solidFill>
              </a:rPr>
              <a:t>preemptive!</a:t>
            </a:r>
            <a:endParaRPr kumimoji="1" lang="zh-CN" altLang="en-US" b="1" i="1" dirty="0">
              <a:solidFill>
                <a:schemeClr val="accent1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B7D1AB4-FBB4-1F46-8B06-727EEB7B8B54}"/>
              </a:ext>
            </a:extLst>
          </p:cNvPr>
          <p:cNvSpPr txBox="1"/>
          <p:nvPr/>
        </p:nvSpPr>
        <p:spPr>
          <a:xfrm>
            <a:off x="4169375" y="4101057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solidFill>
                  <a:schemeClr val="accent1"/>
                </a:solidFill>
              </a:rPr>
              <a:t>Managing</a:t>
            </a:r>
            <a:r>
              <a:rPr kumimoji="1" lang="zh-CN" altLang="en-US" b="1" i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i="1" dirty="0">
                <a:solidFill>
                  <a:schemeClr val="accent1"/>
                </a:solidFill>
              </a:rPr>
              <a:t>I/O!</a:t>
            </a:r>
            <a:endParaRPr kumimoji="1" lang="zh-CN" altLang="en-US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73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7544" y="409228"/>
            <a:ext cx="1948983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</a:pPr>
            <a:r>
              <a:rPr spc="-4" dirty="0"/>
              <a:t>Timer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650" y="1345332"/>
            <a:ext cx="7416750" cy="3290173"/>
          </a:xfrm>
          <a:prstGeom prst="rect">
            <a:avLst/>
          </a:prstGeom>
        </p:spPr>
        <p:txBody>
          <a:bodyPr vert="horz" wrap="square" lIns="0" tIns="63033" rIns="0" bIns="0" rtlCol="0">
            <a:spAutoFit/>
          </a:bodyPr>
          <a:lstStyle/>
          <a:p>
            <a:pPr marL="262407" indent="-253535">
              <a:spcBef>
                <a:spcPts val="496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The timer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critical for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an operating</a:t>
            </a:r>
            <a:r>
              <a:rPr sz="2000" spc="-22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system</a:t>
            </a:r>
            <a:endParaRPr sz="2000" dirty="0">
              <a:latin typeface="Arial"/>
              <a:cs typeface="Arial"/>
            </a:endParaRPr>
          </a:p>
          <a:p>
            <a:pPr marL="262407" marR="3735" indent="-253535">
              <a:spcBef>
                <a:spcPts val="423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It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is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the fallback mechanism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by which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the OS</a:t>
            </a:r>
            <a:r>
              <a:rPr sz="2000" spc="-63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accent1"/>
                </a:solidFill>
                <a:latin typeface="Arial"/>
                <a:cs typeface="Arial"/>
              </a:rPr>
              <a:t>reclaims  control </a:t>
            </a:r>
            <a:r>
              <a:rPr sz="2000" spc="-4" dirty="0">
                <a:solidFill>
                  <a:schemeClr val="accent1"/>
                </a:solidFill>
                <a:latin typeface="Arial"/>
                <a:cs typeface="Arial"/>
              </a:rPr>
              <a:t>over </a:t>
            </a:r>
            <a:r>
              <a:rPr sz="2000" dirty="0">
                <a:solidFill>
                  <a:schemeClr val="accent1"/>
                </a:solidFill>
                <a:latin typeface="Arial"/>
                <a:cs typeface="Arial"/>
              </a:rPr>
              <a:t>the</a:t>
            </a:r>
            <a:r>
              <a:rPr sz="2000" spc="-7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chemeClr val="accent1"/>
                </a:solidFill>
                <a:latin typeface="Arial"/>
                <a:cs typeface="Arial"/>
              </a:rPr>
              <a:t>machine</a:t>
            </a: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Timer is set to generate an interrupt after a period of</a:t>
            </a:r>
            <a:r>
              <a:rPr spc="26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time</a:t>
            </a:r>
            <a:endParaRPr dirty="0">
              <a:latin typeface="Arial"/>
              <a:cs typeface="Arial"/>
            </a:endParaRPr>
          </a:p>
          <a:p>
            <a:pPr marL="681697">
              <a:spcBef>
                <a:spcPts val="324"/>
              </a:spcBef>
            </a:pPr>
            <a:r>
              <a:rPr sz="1600" dirty="0">
                <a:solidFill>
                  <a:srgbClr val="4348AA"/>
                </a:solidFill>
                <a:latin typeface="Arial"/>
                <a:cs typeface="Arial"/>
              </a:rPr>
              <a:t>»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Setting timer </a:t>
            </a:r>
            <a:r>
              <a:rPr sz="1600" spc="-4" dirty="0">
                <a:solidFill>
                  <a:srgbClr val="2F2F30"/>
                </a:solidFill>
                <a:latin typeface="Arial"/>
                <a:cs typeface="Arial"/>
              </a:rPr>
              <a:t>is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a </a:t>
            </a:r>
            <a:r>
              <a:rPr sz="1600" spc="-4" dirty="0">
                <a:solidFill>
                  <a:srgbClr val="2F2F30"/>
                </a:solidFill>
                <a:latin typeface="Arial"/>
                <a:cs typeface="Arial"/>
              </a:rPr>
              <a:t>privileged</a:t>
            </a:r>
            <a:r>
              <a:rPr sz="1600" spc="-168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1600" spc="-4" dirty="0">
                <a:solidFill>
                  <a:srgbClr val="2F2F30"/>
                </a:solidFill>
                <a:latin typeface="Arial"/>
                <a:cs typeface="Arial"/>
              </a:rPr>
              <a:t>instruction</a:t>
            </a:r>
            <a:endParaRPr sz="1600" dirty="0">
              <a:latin typeface="Arial"/>
              <a:cs typeface="Arial"/>
            </a:endParaRPr>
          </a:p>
          <a:p>
            <a:pPr marL="556096" lvl="1" indent="-211046">
              <a:spcBef>
                <a:spcPts val="349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When timer expires, generates an</a:t>
            </a:r>
            <a:r>
              <a:rPr spc="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interrupt</a:t>
            </a:r>
            <a:endParaRPr dirty="0">
              <a:latin typeface="Arial"/>
              <a:cs typeface="Arial"/>
            </a:endParaRPr>
          </a:p>
          <a:p>
            <a:pPr marL="262407" indent="-253535">
              <a:spcBef>
                <a:spcPts val="412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Prevents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infinite</a:t>
            </a:r>
            <a:r>
              <a:rPr sz="2000" spc="-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loops</a:t>
            </a:r>
            <a:endParaRPr sz="2000" dirty="0">
              <a:latin typeface="Arial"/>
              <a:cs typeface="Arial"/>
            </a:endParaRPr>
          </a:p>
          <a:p>
            <a:pPr marL="556096" marR="259138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OS can always regain control from erroneous or malicious  programs that try to hog</a:t>
            </a:r>
            <a:r>
              <a:rPr spc="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CPU</a:t>
            </a:r>
            <a:endParaRPr dirty="0">
              <a:latin typeface="Arial"/>
              <a:cs typeface="Arial"/>
            </a:endParaRPr>
          </a:p>
          <a:p>
            <a:pPr marL="262407" indent="-253535">
              <a:spcBef>
                <a:spcPts val="393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Also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used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for time-based functions (e.g.,</a:t>
            </a:r>
            <a:r>
              <a:rPr sz="2000" spc="-33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i="1" spc="-4" dirty="0">
                <a:solidFill>
                  <a:schemeClr val="accent1"/>
                </a:solidFill>
                <a:latin typeface="Arial"/>
                <a:cs typeface="Arial"/>
              </a:rPr>
              <a:t>sleep</a:t>
            </a:r>
            <a:r>
              <a:rPr sz="2000" i="1" spc="-4" dirty="0">
                <a:solidFill>
                  <a:srgbClr val="2F2F30"/>
                </a:solidFill>
                <a:latin typeface="Arial"/>
                <a:cs typeface="Arial"/>
              </a:rPr>
              <a:t>()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)</a:t>
            </a:r>
            <a:endParaRPr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94992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5878" y="409228"/>
            <a:ext cx="2741986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</a:pPr>
            <a:r>
              <a:rPr spc="-4" dirty="0"/>
              <a:t>I/O</a:t>
            </a:r>
            <a:r>
              <a:rPr spc="-51" dirty="0"/>
              <a:t> </a:t>
            </a:r>
            <a:r>
              <a:rPr spc="-4" dirty="0"/>
              <a:t>Control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650" y="1353504"/>
            <a:ext cx="6023985" cy="2603070"/>
          </a:xfrm>
          <a:prstGeom prst="rect">
            <a:avLst/>
          </a:prstGeom>
        </p:spPr>
        <p:txBody>
          <a:bodyPr vert="horz" wrap="square" lIns="0" tIns="65835" rIns="0" bIns="0" rtlCol="0">
            <a:spAutoFit/>
          </a:bodyPr>
          <a:lstStyle/>
          <a:p>
            <a:pPr marL="262407" indent="-253535">
              <a:spcBef>
                <a:spcPts val="518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I/O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 issues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Initiating an</a:t>
            </a:r>
            <a:r>
              <a:rPr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I/O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Completing an</a:t>
            </a:r>
            <a:r>
              <a:rPr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I/O</a:t>
            </a:r>
            <a:endParaRPr dirty="0">
              <a:latin typeface="Arial"/>
              <a:cs typeface="Arial"/>
            </a:endParaRPr>
          </a:p>
          <a:p>
            <a:pPr marL="262407" indent="-253535">
              <a:spcBef>
                <a:spcPts val="412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Initiating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an</a:t>
            </a:r>
            <a:r>
              <a:rPr sz="2000" spc="-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I/O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368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Special instructions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35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Memory-mapped I/O</a:t>
            </a:r>
            <a:endParaRPr dirty="0">
              <a:latin typeface="Arial"/>
              <a:cs typeface="Arial"/>
            </a:endParaRPr>
          </a:p>
          <a:p>
            <a:pPr marL="681697">
              <a:spcBef>
                <a:spcPts val="341"/>
              </a:spcBef>
            </a:pPr>
            <a:r>
              <a:rPr sz="1600" dirty="0">
                <a:solidFill>
                  <a:srgbClr val="4348AA"/>
                </a:solidFill>
                <a:latin typeface="Arial"/>
                <a:cs typeface="Arial"/>
              </a:rPr>
              <a:t>» </a:t>
            </a:r>
            <a:r>
              <a:rPr sz="1600" spc="-4" dirty="0">
                <a:solidFill>
                  <a:srgbClr val="2F2F30"/>
                </a:solidFill>
                <a:latin typeface="Arial"/>
                <a:cs typeface="Arial"/>
              </a:rPr>
              <a:t>Device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registers mapped </a:t>
            </a:r>
            <a:r>
              <a:rPr sz="1600" spc="-4" dirty="0">
                <a:solidFill>
                  <a:srgbClr val="2F2F30"/>
                </a:solidFill>
                <a:latin typeface="Arial"/>
                <a:cs typeface="Arial"/>
              </a:rPr>
              <a:t>into address</a:t>
            </a:r>
            <a:r>
              <a:rPr sz="1600" spc="-21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space</a:t>
            </a:r>
            <a:endParaRPr sz="1600" dirty="0">
              <a:latin typeface="Arial"/>
              <a:cs typeface="Arial"/>
            </a:endParaRPr>
          </a:p>
          <a:p>
            <a:pPr marL="681697">
              <a:spcBef>
                <a:spcPts val="316"/>
              </a:spcBef>
            </a:pPr>
            <a:r>
              <a:rPr sz="1600" dirty="0">
                <a:solidFill>
                  <a:srgbClr val="4348AA"/>
                </a:solidFill>
                <a:latin typeface="Arial"/>
                <a:cs typeface="Arial"/>
              </a:rPr>
              <a:t>»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Writing to </a:t>
            </a:r>
            <a:r>
              <a:rPr sz="1600" spc="-4" dirty="0">
                <a:solidFill>
                  <a:srgbClr val="2F2F30"/>
                </a:solidFill>
                <a:latin typeface="Arial"/>
                <a:cs typeface="Arial"/>
              </a:rPr>
              <a:t>address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sends </a:t>
            </a:r>
            <a:r>
              <a:rPr sz="1600" spc="-4" dirty="0">
                <a:solidFill>
                  <a:srgbClr val="2F2F30"/>
                </a:solidFill>
                <a:latin typeface="Arial"/>
                <a:cs typeface="Arial"/>
              </a:rPr>
              <a:t>data </a:t>
            </a:r>
            <a:r>
              <a:rPr sz="1600" dirty="0">
                <a:solidFill>
                  <a:srgbClr val="2F2F30"/>
                </a:solidFill>
                <a:latin typeface="Arial"/>
                <a:cs typeface="Arial"/>
              </a:rPr>
              <a:t>to I/O</a:t>
            </a:r>
            <a:r>
              <a:rPr sz="1600" spc="-202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1600" spc="-4" dirty="0">
                <a:solidFill>
                  <a:srgbClr val="2F2F30"/>
                </a:solidFill>
                <a:latin typeface="Arial"/>
                <a:cs typeface="Arial"/>
              </a:rPr>
              <a:t>device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860710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6145" y="409228"/>
            <a:ext cx="4375895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</a:pPr>
            <a:r>
              <a:rPr spc="-4" dirty="0"/>
              <a:t>I/O</a:t>
            </a:r>
            <a:r>
              <a:rPr spc="-48" dirty="0"/>
              <a:t> </a:t>
            </a:r>
            <a:r>
              <a:rPr spc="-4" dirty="0"/>
              <a:t>Completion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650" y="1345332"/>
            <a:ext cx="7920806" cy="2569727"/>
          </a:xfrm>
          <a:prstGeom prst="rect">
            <a:avLst/>
          </a:prstGeom>
        </p:spPr>
        <p:txBody>
          <a:bodyPr vert="horz" wrap="square" lIns="0" tIns="65835" rIns="0" bIns="0" rtlCol="0">
            <a:spAutoFit/>
          </a:bodyPr>
          <a:lstStyle/>
          <a:p>
            <a:pPr marL="262407" indent="-253535">
              <a:spcBef>
                <a:spcPts val="518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chemeClr val="accent1"/>
                </a:solidFill>
                <a:latin typeface="Arial"/>
                <a:cs typeface="Arial"/>
              </a:rPr>
              <a:t>Interrupts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are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the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basis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for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asynchronous</a:t>
            </a:r>
            <a:r>
              <a:rPr sz="2000" spc="-26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I/O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OS initiates</a:t>
            </a:r>
            <a:r>
              <a:rPr spc="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I/O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Device operates independently of rest of</a:t>
            </a:r>
            <a:r>
              <a:rPr spc="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machine</a:t>
            </a:r>
            <a:endParaRPr dirty="0">
              <a:latin typeface="Arial"/>
              <a:cs typeface="Arial"/>
            </a:endParaRPr>
          </a:p>
          <a:p>
            <a:pPr marL="556096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Device sends an interrupt signal to CPU when</a:t>
            </a:r>
            <a:r>
              <a:rPr spc="18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done</a:t>
            </a:r>
            <a:endParaRPr dirty="0">
              <a:latin typeface="Arial"/>
              <a:cs typeface="Arial"/>
            </a:endParaRPr>
          </a:p>
          <a:p>
            <a:pPr marL="556096" marR="3735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OS maintains a vector table containing a list of addresses of  kernel routines to handle various</a:t>
            </a:r>
            <a:r>
              <a:rPr spc="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events</a:t>
            </a:r>
            <a:endParaRPr dirty="0">
              <a:latin typeface="Arial"/>
              <a:cs typeface="Arial"/>
            </a:endParaRPr>
          </a:p>
          <a:p>
            <a:pPr marL="556096" marR="117663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CPU looks up kernel address indexed by interrupt number, context switches to</a:t>
            </a:r>
            <a:r>
              <a:rPr spc="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routine</a:t>
            </a:r>
            <a:endParaRPr lang="zh-CN" altLang="en-US" spc="-4" dirty="0">
              <a:solidFill>
                <a:srgbClr val="2F2F3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52342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8292" y="409228"/>
            <a:ext cx="3015596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</a:pPr>
            <a:r>
              <a:rPr spc="-4" dirty="0"/>
              <a:t>I/O</a:t>
            </a:r>
            <a:r>
              <a:rPr spc="-51" dirty="0"/>
              <a:t> </a:t>
            </a:r>
            <a:r>
              <a:rPr spc="-4" dirty="0"/>
              <a:t>Example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576" y="1345332"/>
            <a:ext cx="7846291" cy="3090118"/>
          </a:xfrm>
          <a:prstGeom prst="rect">
            <a:avLst/>
          </a:prstGeom>
        </p:spPr>
        <p:txBody>
          <a:bodyPr vert="horz" wrap="square" lIns="0" tIns="63033" rIns="0" bIns="0" rtlCol="0">
            <a:spAutoFit/>
          </a:bodyPr>
          <a:lstStyle/>
          <a:p>
            <a:pPr marL="258204" indent="-249333" algn="just">
              <a:spcBef>
                <a:spcPts val="496"/>
              </a:spcBef>
              <a:buAutoNum type="arabicPeriod"/>
              <a:tabLst>
                <a:tab pos="258671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Ethernet receives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packet, writes packet into</a:t>
            </a:r>
            <a:r>
              <a:rPr sz="2000" spc="-40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memory</a:t>
            </a:r>
            <a:endParaRPr sz="2000" dirty="0">
              <a:latin typeface="Arial"/>
              <a:cs typeface="Arial"/>
            </a:endParaRPr>
          </a:p>
          <a:p>
            <a:pPr marL="258204" indent="-249333" algn="just">
              <a:spcBef>
                <a:spcPts val="423"/>
              </a:spcBef>
              <a:buAutoNum type="arabicPeriod"/>
              <a:tabLst>
                <a:tab pos="258671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Ethernet signals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an</a:t>
            </a:r>
            <a:r>
              <a:rPr sz="2000" spc="-11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interrupt</a:t>
            </a:r>
            <a:endParaRPr sz="2000" dirty="0">
              <a:latin typeface="Arial"/>
              <a:cs typeface="Arial"/>
            </a:endParaRPr>
          </a:p>
          <a:p>
            <a:pPr marL="262407" marR="3735" indent="-253535" algn="just">
              <a:spcBef>
                <a:spcPts val="423"/>
              </a:spcBef>
              <a:buAutoNum type="arabicPeriod"/>
              <a:tabLst>
                <a:tab pos="258671" algn="l"/>
              </a:tabLst>
            </a:pP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CPU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stops current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operation,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switches to kernel</a:t>
            </a:r>
            <a:r>
              <a:rPr sz="2000" spc="-66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mode,</a:t>
            </a:r>
            <a:r>
              <a:rPr lang="zh-CN" altLang="en-US" sz="2000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saves machine state (PC, mode,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etc.) on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kernel</a:t>
            </a:r>
            <a:r>
              <a:rPr sz="2000" spc="-55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stack</a:t>
            </a:r>
            <a:endParaRPr sz="2000" dirty="0">
              <a:latin typeface="Arial"/>
              <a:cs typeface="Arial"/>
            </a:endParaRPr>
          </a:p>
          <a:p>
            <a:pPr marL="262407" marR="588780" indent="-253535" algn="just">
              <a:spcBef>
                <a:spcPts val="408"/>
              </a:spcBef>
              <a:buAutoNum type="arabicPeriod"/>
              <a:tabLst>
                <a:tab pos="258671" algn="l"/>
              </a:tabLst>
            </a:pP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CPU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reads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address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from vector table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indexed by  interrupt number, branches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to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address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(Ethernet 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device</a:t>
            </a:r>
            <a:r>
              <a:rPr sz="2000" spc="-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driver)</a:t>
            </a:r>
            <a:endParaRPr sz="2000" dirty="0">
              <a:latin typeface="Arial"/>
              <a:cs typeface="Arial"/>
            </a:endParaRPr>
          </a:p>
          <a:p>
            <a:pPr marL="262407" marR="29416" indent="-253535" algn="just">
              <a:spcBef>
                <a:spcPts val="423"/>
              </a:spcBef>
              <a:buAutoNum type="arabicPeriod"/>
              <a:tabLst>
                <a:tab pos="258671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Ethernet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device driver processes packet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(reads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device 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registers to find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packet in</a:t>
            </a:r>
            <a:r>
              <a:rPr sz="2000" spc="-15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memory)</a:t>
            </a:r>
            <a:endParaRPr sz="2000" dirty="0">
              <a:latin typeface="Arial"/>
              <a:cs typeface="Arial"/>
            </a:endParaRPr>
          </a:p>
          <a:p>
            <a:pPr marL="258204" indent="-249333" algn="just">
              <a:spcBef>
                <a:spcPts val="404"/>
              </a:spcBef>
              <a:buAutoNum type="arabicPeriod"/>
              <a:tabLst>
                <a:tab pos="258671" algn="l"/>
              </a:tabLst>
            </a:pP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Upon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completion, restores saved state from</a:t>
            </a:r>
            <a:r>
              <a:rPr sz="2000" spc="-33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stack</a:t>
            </a:r>
            <a:endParaRPr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30688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9552" y="409228"/>
            <a:ext cx="4537283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  <a:tabLst>
                <a:tab pos="1653348" algn="l"/>
              </a:tabLst>
            </a:pPr>
            <a:r>
              <a:rPr spc="-4" dirty="0"/>
              <a:t>Interrupt</a:t>
            </a:r>
            <a:r>
              <a:rPr lang="zh-CN" altLang="en-US" spc="-4" dirty="0"/>
              <a:t> </a:t>
            </a:r>
            <a:r>
              <a:rPr spc="-4" dirty="0"/>
              <a:t>Questions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1834" y="1371083"/>
            <a:ext cx="7964622" cy="2233115"/>
          </a:xfrm>
          <a:prstGeom prst="rect">
            <a:avLst/>
          </a:prstGeom>
        </p:spPr>
        <p:txBody>
          <a:bodyPr vert="horz" wrap="square" lIns="0" tIns="9338" rIns="0" bIns="0" rtlCol="0">
            <a:spAutoFit/>
          </a:bodyPr>
          <a:lstStyle/>
          <a:p>
            <a:pPr marL="262407" marR="53695" indent="-253535">
              <a:spcBef>
                <a:spcPts val="74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Interrupts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halt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the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execution of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a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process and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transfer  control (execution) to the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operating</a:t>
            </a:r>
            <a:r>
              <a:rPr sz="2000" spc="-22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system</a:t>
            </a:r>
            <a:endParaRPr sz="2000" dirty="0">
              <a:latin typeface="Arial"/>
              <a:cs typeface="Arial"/>
            </a:endParaRPr>
          </a:p>
          <a:p>
            <a:pPr marL="556096" marR="239995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  <a:tab pos="2943902" algn="l"/>
              </a:tabLst>
            </a:pP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Can the OS</a:t>
            </a:r>
            <a:r>
              <a:rPr spc="26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be</a:t>
            </a:r>
            <a:r>
              <a:rPr spc="4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interrupted?</a:t>
            </a:r>
            <a:r>
              <a:rPr lang="zh-CN" altLang="en-US" spc="-4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(Consider why there might be  different IRQ</a:t>
            </a:r>
            <a:r>
              <a:rPr spc="4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levels)</a:t>
            </a:r>
            <a:endParaRPr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262407" indent="-253535">
              <a:spcBef>
                <a:spcPts val="412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Interrupts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are used by devices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to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have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the OS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do</a:t>
            </a:r>
            <a:r>
              <a:rPr sz="2000" spc="-55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stuff</a:t>
            </a:r>
            <a:endParaRPr sz="2000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What is an alternative approach to using</a:t>
            </a:r>
            <a:r>
              <a:rPr spc="11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interrupts?</a:t>
            </a:r>
            <a:endParaRPr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556096" lvl="1" indent="-211046">
              <a:spcBef>
                <a:spcPts val="335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What are the drawbacks of that</a:t>
            </a:r>
            <a:r>
              <a:rPr spc="11" dirty="0">
                <a:solidFill>
                  <a:schemeClr val="accent1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chemeClr val="accent1"/>
                </a:solidFill>
                <a:latin typeface="Arial"/>
                <a:cs typeface="Arial"/>
              </a:rPr>
              <a:t>approach?</a:t>
            </a:r>
            <a:endParaRPr dirty="0">
              <a:solidFill>
                <a:schemeClr val="accent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71229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3528" y="414137"/>
            <a:ext cx="3822701" cy="562484"/>
          </a:xfrm>
          <a:prstGeom prst="rect">
            <a:avLst/>
          </a:prstGeom>
        </p:spPr>
        <p:txBody>
          <a:bodyPr vert="horz" wrap="square" lIns="0" tIns="8404" rIns="0" bIns="0" rtlCol="0" anchor="ctr">
            <a:spAutoFit/>
          </a:bodyPr>
          <a:lstStyle/>
          <a:p>
            <a:pPr marL="9338">
              <a:spcBef>
                <a:spcPts val="66"/>
              </a:spcBef>
            </a:pPr>
            <a:r>
              <a:rPr spc="-4" dirty="0"/>
              <a:t>Synchronization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5576" y="1344613"/>
            <a:ext cx="7848872" cy="3267354"/>
          </a:xfrm>
          <a:prstGeom prst="rect">
            <a:avLst/>
          </a:prstGeom>
        </p:spPr>
        <p:txBody>
          <a:bodyPr vert="horz" wrap="square" lIns="0" tIns="65835" rIns="0" bIns="0" rtlCol="0">
            <a:spAutoFit/>
          </a:bodyPr>
          <a:lstStyle/>
          <a:p>
            <a:pPr marL="262407" indent="-253535">
              <a:spcBef>
                <a:spcPts val="518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Interrupts cause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difficult</a:t>
            </a:r>
            <a:r>
              <a:rPr sz="2000" spc="-11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problems</a:t>
            </a:r>
            <a:endParaRPr sz="2000" dirty="0">
              <a:latin typeface="Arial"/>
              <a:cs typeface="Arial"/>
            </a:endParaRPr>
          </a:p>
          <a:p>
            <a:pPr marL="556096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An interrupt can occur at any</a:t>
            </a:r>
            <a:r>
              <a:rPr spc="11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time</a:t>
            </a:r>
            <a:endParaRPr dirty="0">
              <a:latin typeface="Arial"/>
              <a:cs typeface="Arial"/>
            </a:endParaRPr>
          </a:p>
          <a:p>
            <a:pPr marL="556096" marR="388941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7" dirty="0">
                <a:solidFill>
                  <a:srgbClr val="2F2F30"/>
                </a:solidFill>
                <a:latin typeface="Arial"/>
                <a:cs typeface="Arial"/>
              </a:rPr>
              <a:t>A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handler can execute that interferes with code that was interrupted</a:t>
            </a:r>
            <a:endParaRPr dirty="0">
              <a:latin typeface="Arial"/>
              <a:cs typeface="Arial"/>
            </a:endParaRPr>
          </a:p>
          <a:p>
            <a:pPr marL="262407" indent="-253535">
              <a:spcBef>
                <a:spcPts val="412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OS must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be able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to synchronize concurrent</a:t>
            </a:r>
            <a:r>
              <a:rPr sz="2000" spc="-66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execution</a:t>
            </a:r>
            <a:endParaRPr sz="2000" dirty="0">
              <a:latin typeface="Arial"/>
              <a:cs typeface="Arial"/>
            </a:endParaRPr>
          </a:p>
          <a:p>
            <a:pPr marL="262407" marR="240461" indent="-253535">
              <a:spcBef>
                <a:spcPts val="408"/>
              </a:spcBef>
              <a:buClr>
                <a:srgbClr val="4348AA"/>
              </a:buClr>
              <a:buSzPct val="50000"/>
              <a:buChar char=""/>
              <a:tabLst>
                <a:tab pos="262407" algn="l"/>
                <a:tab pos="262873" algn="l"/>
              </a:tabLst>
            </a:pP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Need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to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guarantee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that short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instruction </a:t>
            </a:r>
            <a:r>
              <a:rPr sz="2000" dirty="0">
                <a:solidFill>
                  <a:srgbClr val="2F2F30"/>
                </a:solidFill>
                <a:latin typeface="Arial"/>
                <a:cs typeface="Arial"/>
              </a:rPr>
              <a:t>sequences 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execute</a:t>
            </a:r>
            <a:r>
              <a:rPr sz="2000" spc="-7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z="2000" spc="-4" dirty="0">
                <a:solidFill>
                  <a:srgbClr val="2F2F30"/>
                </a:solidFill>
                <a:latin typeface="Arial"/>
                <a:cs typeface="Arial"/>
              </a:rPr>
              <a:t>atomically</a:t>
            </a:r>
            <a:endParaRPr sz="2000" dirty="0">
              <a:latin typeface="Arial"/>
              <a:cs typeface="Arial"/>
            </a:endParaRPr>
          </a:p>
          <a:p>
            <a:pPr marL="556096" marR="457110" lvl="1" indent="-211046">
              <a:spcBef>
                <a:spcPts val="364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Disable interrupts – turn off interrupts before sequence,  execute sequence, turn interrupts back</a:t>
            </a:r>
            <a:r>
              <a:rPr spc="4" dirty="0">
                <a:solidFill>
                  <a:srgbClr val="2F2F30"/>
                </a:solidFill>
                <a:latin typeface="Arial"/>
                <a:cs typeface="Arial"/>
              </a:rPr>
              <a:t> </a:t>
            </a: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on</a:t>
            </a:r>
            <a:endParaRPr dirty="0">
              <a:latin typeface="Arial"/>
              <a:cs typeface="Arial"/>
            </a:endParaRPr>
          </a:p>
          <a:p>
            <a:pPr marL="556096" marR="25213" lvl="1" indent="-211046">
              <a:spcBef>
                <a:spcPts val="353"/>
              </a:spcBef>
              <a:buClr>
                <a:srgbClr val="4348AA"/>
              </a:buClr>
              <a:buSzPct val="50000"/>
              <a:buFont typeface="IPAexGothic"/>
              <a:buChar char="◆"/>
              <a:tabLst>
                <a:tab pos="556096" algn="l"/>
                <a:tab pos="556563" algn="l"/>
              </a:tabLst>
            </a:pPr>
            <a:r>
              <a:rPr spc="-4" dirty="0">
                <a:solidFill>
                  <a:srgbClr val="2F2F30"/>
                </a:solidFill>
                <a:latin typeface="Arial"/>
                <a:cs typeface="Arial"/>
              </a:rPr>
              <a:t>Special atomic instructions – read/modify/write a memory  address, test and conditionally set a bit based upon previous  value</a:t>
            </a:r>
            <a:endParaRPr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988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</p:nvPr>
        </p:nvSpPr>
        <p:spPr>
          <a:xfrm>
            <a:off x="683568" y="1775356"/>
            <a:ext cx="8350696" cy="1225021"/>
          </a:xfrm>
        </p:spPr>
        <p:txBody>
          <a:bodyPr>
            <a:noAutofit/>
          </a:bodyPr>
          <a:lstStyle/>
          <a:p>
            <a:r>
              <a:rPr lang="en-US" altLang="zh-CN" sz="7200" b="1" dirty="0">
                <a:solidFill>
                  <a:srgbClr val="0096FF"/>
                </a:solidFill>
              </a:rPr>
              <a:t>Part-2</a:t>
            </a:r>
            <a:br>
              <a:rPr lang="zh-CN" altLang="en-US" sz="2800" b="1" dirty="0">
                <a:solidFill>
                  <a:srgbClr val="0096FF"/>
                </a:solidFill>
              </a:rPr>
            </a:br>
            <a:r>
              <a:rPr lang="en-US" altLang="zh-CN" b="1" dirty="0"/>
              <a:t>Can</a:t>
            </a:r>
            <a:r>
              <a:rPr lang="zh-CN" altLang="en-US" b="1" dirty="0"/>
              <a:t> </a:t>
            </a:r>
            <a:r>
              <a:rPr lang="en-US" altLang="zh-CN" b="1" dirty="0"/>
              <a:t>we</a:t>
            </a:r>
            <a:r>
              <a:rPr lang="zh-CN" altLang="en-US" b="1" dirty="0"/>
              <a:t> </a:t>
            </a:r>
            <a:r>
              <a:rPr lang="en-US" altLang="zh-CN" dirty="0"/>
              <a:t>go</a:t>
            </a:r>
            <a:r>
              <a:rPr lang="zh-CN" altLang="en-US" dirty="0"/>
              <a:t> </a:t>
            </a:r>
            <a:r>
              <a:rPr lang="en-US" altLang="zh-CN" dirty="0"/>
              <a:t>further?</a:t>
            </a:r>
            <a:br>
              <a:rPr lang="en-US" altLang="zh-CN" sz="2800" b="1" dirty="0">
                <a:solidFill>
                  <a:srgbClr val="0096FF"/>
                </a:solidFill>
              </a:rPr>
            </a:br>
            <a:r>
              <a:rPr lang="en-US" altLang="zh-CN" sz="2800" b="1" dirty="0">
                <a:solidFill>
                  <a:srgbClr val="0096FF"/>
                </a:solidFill>
              </a:rPr>
              <a:t>New</a:t>
            </a:r>
            <a:r>
              <a:rPr lang="zh-CN" altLang="en-US" sz="2800" b="1" dirty="0">
                <a:solidFill>
                  <a:srgbClr val="0096FF"/>
                </a:solidFill>
              </a:rPr>
              <a:t> </a:t>
            </a:r>
            <a:r>
              <a:rPr lang="en-US" altLang="zh-CN" sz="2800" b="1" dirty="0"/>
              <a:t>Hardware </a:t>
            </a:r>
            <a:r>
              <a:rPr lang="en-US" altLang="zh-CN" sz="2800" dirty="0"/>
              <a:t>Extensions</a:t>
            </a:r>
            <a:r>
              <a:rPr lang="en-US" altLang="zh-CN" sz="2800" b="1" dirty="0"/>
              <a:t> Designed for </a:t>
            </a:r>
            <a:r>
              <a:rPr lang="en-US" altLang="zh-CN" sz="2800" dirty="0"/>
              <a:t>OS</a:t>
            </a:r>
            <a:br>
              <a:rPr lang="en-US" altLang="zh-CN" sz="2800" b="1" dirty="0"/>
            </a:br>
            <a:endParaRPr lang="zh-CN" altLang="en-US" sz="2800" b="1" dirty="0"/>
          </a:p>
        </p:txBody>
      </p:sp>
      <p:sp>
        <p:nvSpPr>
          <p:cNvPr id="8" name="副标题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08769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Architecture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8A0DC-04D9-A541-870E-9225DB7C7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old</a:t>
            </a:r>
            <a:r>
              <a:rPr kumimoji="1" lang="zh-CN" altLang="en-US" dirty="0"/>
              <a:t> </a:t>
            </a:r>
            <a:r>
              <a:rPr kumimoji="1" lang="en-US" altLang="zh-CN" dirty="0"/>
              <a:t>fashion</a:t>
            </a:r>
            <a:r>
              <a:rPr kumimoji="1" lang="zh-CN" altLang="en-US" dirty="0"/>
              <a:t> </a:t>
            </a:r>
            <a:r>
              <a:rPr kumimoji="1" lang="en-US" altLang="zh-CN" dirty="0">
                <a:highlight>
                  <a:srgbClr val="FFFF00"/>
                </a:highlight>
              </a:rPr>
              <a:t>has</a:t>
            </a:r>
            <a:r>
              <a:rPr kumimoji="1" lang="zh-CN" altLang="en-US" dirty="0">
                <a:highlight>
                  <a:srgbClr val="FFFF00"/>
                </a:highlight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  <a:highlight>
                  <a:srgbClr val="FFFF00"/>
                </a:highlight>
              </a:rPr>
              <a:t>many</a:t>
            </a:r>
            <a:r>
              <a:rPr kumimoji="1" lang="zh-CN" altLang="en-US" dirty="0">
                <a:solidFill>
                  <a:schemeClr val="accent1"/>
                </a:solidFill>
                <a:highlight>
                  <a:srgbClr val="FFFF00"/>
                </a:highlight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  <a:highlight>
                  <a:srgbClr val="FFFF00"/>
                </a:highlight>
              </a:rPr>
              <a:t>limitations</a:t>
            </a:r>
          </a:p>
          <a:p>
            <a:pPr lvl="1"/>
            <a:r>
              <a:rPr kumimoji="1" lang="en-US" altLang="zh-CN" dirty="0"/>
              <a:t>Designing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OS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for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Hardware</a:t>
            </a:r>
            <a:endParaRPr kumimoji="1" lang="en-US" altLang="zh-CN" dirty="0"/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</a:t>
            </a:r>
            <a:r>
              <a:rPr kumimoji="1" lang="zh-CN" altLang="en-US" dirty="0"/>
              <a:t> </a:t>
            </a:r>
            <a:r>
              <a:rPr kumimoji="1" lang="en-US" altLang="zh-CN" dirty="0"/>
              <a:t>fashion</a:t>
            </a:r>
          </a:p>
          <a:p>
            <a:pPr lvl="1"/>
            <a:r>
              <a:rPr kumimoji="1" lang="en-US" altLang="zh-CN" dirty="0"/>
              <a:t>Hardware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extensions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optimize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</a:t>
            </a:r>
          </a:p>
          <a:p>
            <a:pPr lvl="1"/>
            <a:r>
              <a:rPr kumimoji="1" lang="en-US" altLang="zh-CN" dirty="0"/>
              <a:t>Hardware-Software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co-design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42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257CA4B0-B16E-7A4E-86CB-64965BF4416C}"/>
              </a:ext>
            </a:extLst>
          </p:cNvPr>
          <p:cNvCxnSpPr>
            <a:cxnSpLocks/>
          </p:cNvCxnSpPr>
          <p:nvPr/>
        </p:nvCxnSpPr>
        <p:spPr>
          <a:xfrm>
            <a:off x="2195736" y="4623656"/>
            <a:ext cx="0" cy="48148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8BA30F21-FAC2-F847-85E7-8222179FACD2}"/>
              </a:ext>
            </a:extLst>
          </p:cNvPr>
          <p:cNvSpPr/>
          <p:nvPr/>
        </p:nvSpPr>
        <p:spPr>
          <a:xfrm>
            <a:off x="454335" y="5123792"/>
            <a:ext cx="2936489" cy="54202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75000"/>
              </a:schemeClr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zh-CN" dirty="0"/>
              <a:t>Architectural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support</a:t>
            </a:r>
            <a:endParaRPr kumimoji="1"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AAB2816-C429-F349-AC1F-22DAD9A63563}"/>
              </a:ext>
            </a:extLst>
          </p:cNvPr>
          <p:cNvSpPr/>
          <p:nvPr/>
        </p:nvSpPr>
        <p:spPr>
          <a:xfrm>
            <a:off x="454335" y="4081636"/>
            <a:ext cx="2936489" cy="54202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50000"/>
              </a:schemeClr>
            </a:solidFill>
          </a:ln>
          <a:effectLst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kumimoji="1" lang="en-US" altLang="zh-CN" dirty="0"/>
              <a:t>OS</a:t>
            </a:r>
            <a:endParaRPr kumimoji="1" lang="zh-CN" altLang="en-US" dirty="0"/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763B84F0-2198-0245-8446-CDF3D465778B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1922580" y="4623656"/>
            <a:ext cx="0" cy="48148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71EDE928-D7E9-FC42-BF97-BF699875CF51}"/>
              </a:ext>
            </a:extLst>
          </p:cNvPr>
          <p:cNvSpPr txBox="1"/>
          <p:nvPr/>
        </p:nvSpPr>
        <p:spPr>
          <a:xfrm>
            <a:off x="3428402" y="5210136"/>
            <a:ext cx="513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solidFill>
                  <a:schemeClr val="accent1"/>
                </a:solidFill>
              </a:rPr>
              <a:t>1</a:t>
            </a:r>
            <a:r>
              <a:rPr kumimoji="1" lang="en-US" altLang="zh-CN" b="1" i="1" baseline="30000" dirty="0">
                <a:solidFill>
                  <a:schemeClr val="accent1"/>
                </a:solidFill>
              </a:rPr>
              <a:t>st</a:t>
            </a:r>
            <a:r>
              <a:rPr kumimoji="1" lang="zh-CN" altLang="en-US" b="1" i="1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4E5813E-CAA1-E649-A013-96836F6CEF8A}"/>
              </a:ext>
            </a:extLst>
          </p:cNvPr>
          <p:cNvSpPr txBox="1"/>
          <p:nvPr/>
        </p:nvSpPr>
        <p:spPr>
          <a:xfrm>
            <a:off x="3428402" y="4167980"/>
            <a:ext cx="502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solidFill>
                  <a:schemeClr val="accent1"/>
                </a:solidFill>
              </a:rPr>
              <a:t>2</a:t>
            </a:r>
            <a:r>
              <a:rPr kumimoji="1" lang="en-US" altLang="zh-CN" b="1" i="1" baseline="30000" dirty="0">
                <a:solidFill>
                  <a:schemeClr val="accent1"/>
                </a:solidFill>
              </a:rPr>
              <a:t>nd</a:t>
            </a:r>
            <a:endParaRPr kumimoji="1" lang="zh-CN" altLang="en-US" b="1" i="1" dirty="0">
              <a:solidFill>
                <a:schemeClr val="accent1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B047362-A696-FF4B-A333-57E8916DE793}"/>
              </a:ext>
            </a:extLst>
          </p:cNvPr>
          <p:cNvSpPr txBox="1"/>
          <p:nvPr/>
        </p:nvSpPr>
        <p:spPr>
          <a:xfrm>
            <a:off x="3941684" y="416798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i="1" dirty="0">
                <a:solidFill>
                  <a:schemeClr val="accent1"/>
                </a:solidFill>
              </a:rPr>
              <a:t>→</a:t>
            </a:r>
            <a:r>
              <a:rPr kumimoji="1" lang="zh-CN" altLang="en-US" b="1" i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i="1" dirty="0">
                <a:solidFill>
                  <a:schemeClr val="accent1"/>
                </a:solidFill>
              </a:rPr>
              <a:t>1</a:t>
            </a:r>
            <a:r>
              <a:rPr kumimoji="1" lang="en-US" altLang="zh-CN" b="1" i="1" baseline="30000" dirty="0">
                <a:solidFill>
                  <a:schemeClr val="accent1"/>
                </a:solidFill>
              </a:rPr>
              <a:t>st</a:t>
            </a:r>
            <a:r>
              <a:rPr kumimoji="1" lang="zh-CN" altLang="en-US" b="1" i="1" dirty="0">
                <a:solidFill>
                  <a:schemeClr val="accent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880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Moore’s</a:t>
            </a:r>
            <a:r>
              <a:rPr kumimoji="1" lang="zh-CN" altLang="en-US" dirty="0"/>
              <a:t> </a:t>
            </a:r>
            <a:r>
              <a:rPr kumimoji="1" lang="en-US" altLang="zh-CN" dirty="0"/>
              <a:t>Law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43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F1C5A6FA-45AE-0E40-A4DC-71B510433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004596"/>
          </a:xfrm>
        </p:spPr>
        <p:txBody>
          <a:bodyPr>
            <a:normAutofit/>
          </a:bodyPr>
          <a:lstStyle/>
          <a:p>
            <a:r>
              <a:rPr lang="en" altLang="zh-CN" sz="1800" dirty="0"/>
              <a:t>Previous </a:t>
            </a:r>
            <a:r>
              <a:rPr lang="en-US" altLang="zh-CN" sz="1800" dirty="0"/>
              <a:t>HW</a:t>
            </a:r>
            <a:r>
              <a:rPr lang="zh-CN" altLang="en-US" sz="1800" dirty="0"/>
              <a:t> </a:t>
            </a:r>
            <a:r>
              <a:rPr lang="en" altLang="zh-CN" sz="1800" dirty="0"/>
              <a:t>designs (1990s-2000s) are defeated by the promise of Moore’s Law</a:t>
            </a:r>
            <a:endParaRPr lang="zh-CN" altLang="en-US" sz="1800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4211A930-F09B-B14F-B26A-31E110B442AD}"/>
              </a:ext>
            </a:extLst>
          </p:cNvPr>
          <p:cNvGrpSpPr/>
          <p:nvPr/>
        </p:nvGrpSpPr>
        <p:grpSpPr>
          <a:xfrm>
            <a:off x="2843808" y="1930728"/>
            <a:ext cx="4817482" cy="3518367"/>
            <a:chOff x="1050663" y="285750"/>
            <a:chExt cx="7042675" cy="5143500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36DEAC09-F3E2-EF44-BCDC-922DB6EF6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0663" y="285750"/>
              <a:ext cx="7042675" cy="5143500"/>
            </a:xfrm>
            <a:prstGeom prst="rect">
              <a:avLst/>
            </a:prstGeom>
          </p:spPr>
        </p:pic>
        <p:cxnSp>
          <p:nvCxnSpPr>
            <p:cNvPr id="14" name="直接连接符 5">
              <a:extLst>
                <a:ext uri="{FF2B5EF4-FFF2-40B4-BE49-F238E27FC236}">
                  <a16:creationId xmlns:a16="http://schemas.microsoft.com/office/drawing/2014/main" id="{EA546B7F-F9A8-4B46-A6BA-31257804E569}"/>
                </a:ext>
              </a:extLst>
            </p:cNvPr>
            <p:cNvCxnSpPr/>
            <p:nvPr/>
          </p:nvCxnSpPr>
          <p:spPr>
            <a:xfrm flipV="1">
              <a:off x="2162608" y="4026478"/>
              <a:ext cx="759836" cy="29224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7">
              <a:extLst>
                <a:ext uri="{FF2B5EF4-FFF2-40B4-BE49-F238E27FC236}">
                  <a16:creationId xmlns:a16="http://schemas.microsoft.com/office/drawing/2014/main" id="{C2FA5694-1158-D946-9B22-3619515D5D01}"/>
                </a:ext>
              </a:extLst>
            </p:cNvPr>
            <p:cNvCxnSpPr/>
            <p:nvPr/>
          </p:nvCxnSpPr>
          <p:spPr>
            <a:xfrm flipV="1">
              <a:off x="2922444" y="3847234"/>
              <a:ext cx="109105" cy="19093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9">
              <a:extLst>
                <a:ext uri="{FF2B5EF4-FFF2-40B4-BE49-F238E27FC236}">
                  <a16:creationId xmlns:a16="http://schemas.microsoft.com/office/drawing/2014/main" id="{6651F652-5523-4C48-AABC-321BB8295E55}"/>
                </a:ext>
              </a:extLst>
            </p:cNvPr>
            <p:cNvCxnSpPr/>
            <p:nvPr/>
          </p:nvCxnSpPr>
          <p:spPr>
            <a:xfrm flipV="1">
              <a:off x="3027652" y="3699164"/>
              <a:ext cx="319520" cy="14807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1">
              <a:extLst>
                <a:ext uri="{FF2B5EF4-FFF2-40B4-BE49-F238E27FC236}">
                  <a16:creationId xmlns:a16="http://schemas.microsoft.com/office/drawing/2014/main" id="{603DC51C-161D-5B4A-A086-BEAAA027174F}"/>
                </a:ext>
              </a:extLst>
            </p:cNvPr>
            <p:cNvCxnSpPr/>
            <p:nvPr/>
          </p:nvCxnSpPr>
          <p:spPr>
            <a:xfrm flipV="1">
              <a:off x="3347171" y="3613439"/>
              <a:ext cx="214313" cy="8572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3">
              <a:extLst>
                <a:ext uri="{FF2B5EF4-FFF2-40B4-BE49-F238E27FC236}">
                  <a16:creationId xmlns:a16="http://schemas.microsoft.com/office/drawing/2014/main" id="{AC476434-1AC0-034D-A610-FC099370B472}"/>
                </a:ext>
              </a:extLst>
            </p:cNvPr>
            <p:cNvCxnSpPr/>
            <p:nvPr/>
          </p:nvCxnSpPr>
          <p:spPr>
            <a:xfrm flipV="1">
              <a:off x="3561484" y="3535507"/>
              <a:ext cx="105209" cy="7793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5">
              <a:extLst>
                <a:ext uri="{FF2B5EF4-FFF2-40B4-BE49-F238E27FC236}">
                  <a16:creationId xmlns:a16="http://schemas.microsoft.com/office/drawing/2014/main" id="{5D469286-976D-9146-9E15-0381E9626069}"/>
                </a:ext>
              </a:extLst>
            </p:cNvPr>
            <p:cNvCxnSpPr/>
            <p:nvPr/>
          </p:nvCxnSpPr>
          <p:spPr>
            <a:xfrm flipV="1">
              <a:off x="3662796" y="3383540"/>
              <a:ext cx="226003" cy="14027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8">
              <a:extLst>
                <a:ext uri="{FF2B5EF4-FFF2-40B4-BE49-F238E27FC236}">
                  <a16:creationId xmlns:a16="http://schemas.microsoft.com/office/drawing/2014/main" id="{9D39AC44-E110-B946-ACB9-0900981FF6BC}"/>
                </a:ext>
              </a:extLst>
            </p:cNvPr>
            <p:cNvCxnSpPr/>
            <p:nvPr/>
          </p:nvCxnSpPr>
          <p:spPr>
            <a:xfrm flipV="1">
              <a:off x="3888798" y="3219883"/>
              <a:ext cx="194829" cy="167554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F2D6B657-C5E9-4D45-A73E-D0B8ED89FFFA}"/>
                </a:ext>
              </a:extLst>
            </p:cNvPr>
            <p:cNvCxnSpPr/>
            <p:nvPr/>
          </p:nvCxnSpPr>
          <p:spPr>
            <a:xfrm flipV="1">
              <a:off x="4083627" y="3188711"/>
              <a:ext cx="226003" cy="3506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2">
              <a:extLst>
                <a:ext uri="{FF2B5EF4-FFF2-40B4-BE49-F238E27FC236}">
                  <a16:creationId xmlns:a16="http://schemas.microsoft.com/office/drawing/2014/main" id="{7617AA0F-C009-B048-ACD0-6063CAA95430}"/>
                </a:ext>
              </a:extLst>
            </p:cNvPr>
            <p:cNvCxnSpPr/>
            <p:nvPr/>
          </p:nvCxnSpPr>
          <p:spPr>
            <a:xfrm flipV="1">
              <a:off x="4309630" y="3005571"/>
              <a:ext cx="222106" cy="18314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4">
              <a:extLst>
                <a:ext uri="{FF2B5EF4-FFF2-40B4-BE49-F238E27FC236}">
                  <a16:creationId xmlns:a16="http://schemas.microsoft.com/office/drawing/2014/main" id="{01E9C571-AD08-C74D-A61E-55B309FD5EAC}"/>
                </a:ext>
              </a:extLst>
            </p:cNvPr>
            <p:cNvCxnSpPr/>
            <p:nvPr/>
          </p:nvCxnSpPr>
          <p:spPr>
            <a:xfrm flipV="1">
              <a:off x="4531735" y="2873086"/>
              <a:ext cx="210416" cy="124691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6">
              <a:extLst>
                <a:ext uri="{FF2B5EF4-FFF2-40B4-BE49-F238E27FC236}">
                  <a16:creationId xmlns:a16="http://schemas.microsoft.com/office/drawing/2014/main" id="{E15FBBF5-6D1C-5247-A6CB-6E6DD619D2C1}"/>
                </a:ext>
              </a:extLst>
            </p:cNvPr>
            <p:cNvCxnSpPr/>
            <p:nvPr/>
          </p:nvCxnSpPr>
          <p:spPr>
            <a:xfrm flipV="1">
              <a:off x="4742152" y="2771775"/>
              <a:ext cx="210416" cy="101312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8">
              <a:extLst>
                <a:ext uri="{FF2B5EF4-FFF2-40B4-BE49-F238E27FC236}">
                  <a16:creationId xmlns:a16="http://schemas.microsoft.com/office/drawing/2014/main" id="{7C05281C-0163-A548-AAD2-2CD963DBFCDF}"/>
                </a:ext>
              </a:extLst>
            </p:cNvPr>
            <p:cNvCxnSpPr/>
            <p:nvPr/>
          </p:nvCxnSpPr>
          <p:spPr>
            <a:xfrm flipV="1">
              <a:off x="4948670" y="2518496"/>
              <a:ext cx="214313" cy="25717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30">
              <a:extLst>
                <a:ext uri="{FF2B5EF4-FFF2-40B4-BE49-F238E27FC236}">
                  <a16:creationId xmlns:a16="http://schemas.microsoft.com/office/drawing/2014/main" id="{84F7EB96-D5E0-8640-A782-A537BE71D71A}"/>
                </a:ext>
              </a:extLst>
            </p:cNvPr>
            <p:cNvCxnSpPr/>
            <p:nvPr/>
          </p:nvCxnSpPr>
          <p:spPr>
            <a:xfrm flipV="1">
              <a:off x="5162983" y="2421082"/>
              <a:ext cx="105209" cy="8572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37">
              <a:extLst>
                <a:ext uri="{FF2B5EF4-FFF2-40B4-BE49-F238E27FC236}">
                  <a16:creationId xmlns:a16="http://schemas.microsoft.com/office/drawing/2014/main" id="{9ACD5220-E028-2241-8551-E7CA03D007BE}"/>
                </a:ext>
              </a:extLst>
            </p:cNvPr>
            <p:cNvCxnSpPr/>
            <p:nvPr/>
          </p:nvCxnSpPr>
          <p:spPr>
            <a:xfrm flipV="1">
              <a:off x="5268191" y="2066492"/>
              <a:ext cx="222105" cy="35459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39">
              <a:extLst>
                <a:ext uri="{FF2B5EF4-FFF2-40B4-BE49-F238E27FC236}">
                  <a16:creationId xmlns:a16="http://schemas.microsoft.com/office/drawing/2014/main" id="{159C005F-E496-7744-B44B-4B29D9B95480}"/>
                </a:ext>
              </a:extLst>
            </p:cNvPr>
            <p:cNvCxnSpPr/>
            <p:nvPr/>
          </p:nvCxnSpPr>
          <p:spPr>
            <a:xfrm flipV="1">
              <a:off x="5486400" y="1926214"/>
              <a:ext cx="105208" cy="13248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41">
              <a:extLst>
                <a:ext uri="{FF2B5EF4-FFF2-40B4-BE49-F238E27FC236}">
                  <a16:creationId xmlns:a16="http://schemas.microsoft.com/office/drawing/2014/main" id="{D8EDFF4B-DC97-BE4A-8A5B-A098D656BDC3}"/>
                </a:ext>
              </a:extLst>
            </p:cNvPr>
            <p:cNvCxnSpPr/>
            <p:nvPr/>
          </p:nvCxnSpPr>
          <p:spPr>
            <a:xfrm flipV="1">
              <a:off x="5587712" y="1852180"/>
              <a:ext cx="109105" cy="7013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43">
              <a:extLst>
                <a:ext uri="{FF2B5EF4-FFF2-40B4-BE49-F238E27FC236}">
                  <a16:creationId xmlns:a16="http://schemas.microsoft.com/office/drawing/2014/main" id="{7601D78E-D30B-B741-9E3A-FA6F0DD362F0}"/>
                </a:ext>
              </a:extLst>
            </p:cNvPr>
            <p:cNvCxnSpPr/>
            <p:nvPr/>
          </p:nvCxnSpPr>
          <p:spPr>
            <a:xfrm flipV="1">
              <a:off x="5692919" y="1614488"/>
              <a:ext cx="218210" cy="23379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45">
              <a:extLst>
                <a:ext uri="{FF2B5EF4-FFF2-40B4-BE49-F238E27FC236}">
                  <a16:creationId xmlns:a16="http://schemas.microsoft.com/office/drawing/2014/main" id="{91AC6688-3411-9B42-B241-5198454AF4FE}"/>
                </a:ext>
              </a:extLst>
            </p:cNvPr>
            <p:cNvCxnSpPr/>
            <p:nvPr/>
          </p:nvCxnSpPr>
          <p:spPr>
            <a:xfrm flipV="1">
              <a:off x="5911129" y="1598901"/>
              <a:ext cx="218209" cy="1948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47">
              <a:extLst>
                <a:ext uri="{FF2B5EF4-FFF2-40B4-BE49-F238E27FC236}">
                  <a16:creationId xmlns:a16="http://schemas.microsoft.com/office/drawing/2014/main" id="{A1EA2E8A-4660-DE4C-9DEC-BDC4108FFC3C}"/>
                </a:ext>
              </a:extLst>
            </p:cNvPr>
            <p:cNvCxnSpPr/>
            <p:nvPr/>
          </p:nvCxnSpPr>
          <p:spPr>
            <a:xfrm flipV="1">
              <a:off x="6129338" y="1553766"/>
              <a:ext cx="218209" cy="45135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50">
              <a:extLst>
                <a:ext uri="{FF2B5EF4-FFF2-40B4-BE49-F238E27FC236}">
                  <a16:creationId xmlns:a16="http://schemas.microsoft.com/office/drawing/2014/main" id="{F9BE6BC7-B09F-F142-BB90-7770B10C5FFE}"/>
                </a:ext>
              </a:extLst>
            </p:cNvPr>
            <p:cNvCxnSpPr/>
            <p:nvPr/>
          </p:nvCxnSpPr>
          <p:spPr>
            <a:xfrm flipV="1">
              <a:off x="6347547" y="1524867"/>
              <a:ext cx="97415" cy="2889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52">
              <a:extLst>
                <a:ext uri="{FF2B5EF4-FFF2-40B4-BE49-F238E27FC236}">
                  <a16:creationId xmlns:a16="http://schemas.microsoft.com/office/drawing/2014/main" id="{A378D53A-C84F-B04E-8EB8-27935133C6B4}"/>
                </a:ext>
              </a:extLst>
            </p:cNvPr>
            <p:cNvCxnSpPr/>
            <p:nvPr/>
          </p:nvCxnSpPr>
          <p:spPr>
            <a:xfrm flipV="1">
              <a:off x="6437168" y="1372900"/>
              <a:ext cx="124691" cy="151967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54">
              <a:extLst>
                <a:ext uri="{FF2B5EF4-FFF2-40B4-BE49-F238E27FC236}">
                  <a16:creationId xmlns:a16="http://schemas.microsoft.com/office/drawing/2014/main" id="{5EC367A8-5311-094F-AF06-E9FC126A82A9}"/>
                </a:ext>
              </a:extLst>
            </p:cNvPr>
            <p:cNvCxnSpPr/>
            <p:nvPr/>
          </p:nvCxnSpPr>
          <p:spPr>
            <a:xfrm>
              <a:off x="6569652" y="1365106"/>
              <a:ext cx="101312" cy="779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56">
              <a:extLst>
                <a:ext uri="{FF2B5EF4-FFF2-40B4-BE49-F238E27FC236}">
                  <a16:creationId xmlns:a16="http://schemas.microsoft.com/office/drawing/2014/main" id="{9DEC805A-A922-7444-B19E-E2C6808C5918}"/>
                </a:ext>
              </a:extLst>
            </p:cNvPr>
            <p:cNvCxnSpPr/>
            <p:nvPr/>
          </p:nvCxnSpPr>
          <p:spPr>
            <a:xfrm flipV="1">
              <a:off x="6667067" y="1365106"/>
              <a:ext cx="101312" cy="779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59">
              <a:extLst>
                <a:ext uri="{FF2B5EF4-FFF2-40B4-BE49-F238E27FC236}">
                  <a16:creationId xmlns:a16="http://schemas.microsoft.com/office/drawing/2014/main" id="{330525D4-99A8-394E-BF51-E3C1A4AAFC35}"/>
                </a:ext>
              </a:extLst>
            </p:cNvPr>
            <p:cNvCxnSpPr/>
            <p:nvPr/>
          </p:nvCxnSpPr>
          <p:spPr>
            <a:xfrm flipV="1">
              <a:off x="6760586" y="1217036"/>
              <a:ext cx="120794" cy="14807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570780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Architecture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8A0DC-04D9-A541-870E-9225DB7C7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Hardware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trends</a:t>
            </a:r>
          </a:p>
          <a:p>
            <a:pPr lvl="1"/>
            <a:r>
              <a:rPr kumimoji="1" lang="en-US" altLang="zh-CN" dirty="0">
                <a:latin typeface="+mn-lt"/>
              </a:rPr>
              <a:t>RDMA,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GPU,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FPGA,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AI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accelerators,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ASIC,</a:t>
            </a:r>
            <a:r>
              <a:rPr kumimoji="1" lang="zh-CN" altLang="en-US" dirty="0">
                <a:latin typeface="+mn-lt"/>
              </a:rPr>
              <a:t> </a:t>
            </a:r>
            <a:r>
              <a:rPr kumimoji="1" lang="en-US" altLang="zh-CN" dirty="0">
                <a:latin typeface="+mn-lt"/>
              </a:rPr>
              <a:t>PIM</a:t>
            </a:r>
          </a:p>
          <a:p>
            <a:pPr lvl="1"/>
            <a:endParaRPr kumimoji="1" lang="en-US" altLang="zh-CN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44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8B3E380-231C-7343-A4B3-3BB5B71C0727}"/>
              </a:ext>
            </a:extLst>
          </p:cNvPr>
          <p:cNvGrpSpPr/>
          <p:nvPr/>
        </p:nvGrpSpPr>
        <p:grpSpPr>
          <a:xfrm>
            <a:off x="3131840" y="3602601"/>
            <a:ext cx="1566137" cy="1268694"/>
            <a:chOff x="5082652" y="2552581"/>
            <a:chExt cx="1566137" cy="1268694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3F4961EE-222B-1044-BD4C-420A4697CA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15435"/>
            <a:stretch/>
          </p:blipFill>
          <p:spPr>
            <a:xfrm>
              <a:off x="5312379" y="2552581"/>
              <a:ext cx="1199080" cy="1006221"/>
            </a:xfrm>
            <a:prstGeom prst="rect">
              <a:avLst/>
            </a:prstGeom>
          </p:spPr>
        </p:pic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ABF6A98-C0C3-DA4E-B81B-DC3807EA9AF5}"/>
                </a:ext>
              </a:extLst>
            </p:cNvPr>
            <p:cNvSpPr txBox="1"/>
            <p:nvPr/>
          </p:nvSpPr>
          <p:spPr>
            <a:xfrm>
              <a:off x="5082652" y="3482721"/>
              <a:ext cx="156613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AI</a:t>
              </a:r>
              <a:r>
                <a:rPr kumimoji="1"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kumimoji="1"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accelerators</a:t>
              </a:r>
              <a:endPara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06A251D3-20BE-7845-8D64-86FFCFED3529}"/>
              </a:ext>
            </a:extLst>
          </p:cNvPr>
          <p:cNvGrpSpPr/>
          <p:nvPr/>
        </p:nvGrpSpPr>
        <p:grpSpPr>
          <a:xfrm>
            <a:off x="4951702" y="3637038"/>
            <a:ext cx="1566137" cy="1261985"/>
            <a:chOff x="6826762" y="2559477"/>
            <a:chExt cx="1566137" cy="1261985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922095B0-2733-1F4A-B3B6-C9241F5D3F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21925"/>
            <a:stretch/>
          </p:blipFill>
          <p:spPr>
            <a:xfrm>
              <a:off x="6923746" y="2559477"/>
              <a:ext cx="1372171" cy="955268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C715451-FDC1-3947-9569-731E21669E9D}"/>
                </a:ext>
              </a:extLst>
            </p:cNvPr>
            <p:cNvSpPr txBox="1"/>
            <p:nvPr/>
          </p:nvSpPr>
          <p:spPr>
            <a:xfrm>
              <a:off x="6826762" y="3482908"/>
              <a:ext cx="156613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SmartNIC</a:t>
              </a:r>
              <a:endPara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3" name="组 11">
            <a:extLst>
              <a:ext uri="{FF2B5EF4-FFF2-40B4-BE49-F238E27FC236}">
                <a16:creationId xmlns:a16="http://schemas.microsoft.com/office/drawing/2014/main" id="{F4CEC057-AEFD-0D4E-A619-6FE24C03F2A4}"/>
              </a:ext>
            </a:extLst>
          </p:cNvPr>
          <p:cNvGrpSpPr/>
          <p:nvPr/>
        </p:nvGrpSpPr>
        <p:grpSpPr>
          <a:xfrm>
            <a:off x="417682" y="3616476"/>
            <a:ext cx="2405220" cy="1282547"/>
            <a:chOff x="-86438" y="3592902"/>
            <a:chExt cx="4038600" cy="2153523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7179BA43-16FC-6644-88C1-3239DD495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86438" y="4870125"/>
              <a:ext cx="4038600" cy="876300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53761928-7752-BC4D-BF5C-A29B47CC6D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1098"/>
            <a:stretch/>
          </p:blipFill>
          <p:spPr>
            <a:xfrm>
              <a:off x="128582" y="3592902"/>
              <a:ext cx="3667177" cy="1579758"/>
            </a:xfrm>
            <a:prstGeom prst="rect">
              <a:avLst/>
            </a:prstGeom>
          </p:spPr>
        </p:pic>
      </p:grpSp>
      <p:pic>
        <p:nvPicPr>
          <p:cNvPr id="16" name="图片 15" descr="EF3CDFB68AEC1CCAE1F77BB4D10594AB">
            <a:extLst>
              <a:ext uri="{FF2B5EF4-FFF2-40B4-BE49-F238E27FC236}">
                <a16:creationId xmlns:a16="http://schemas.microsoft.com/office/drawing/2014/main" id="{9AEADDB6-303D-714B-AE38-C2FB97845D7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2873" b="17503"/>
          <a:stretch/>
        </p:blipFill>
        <p:spPr>
          <a:xfrm>
            <a:off x="6896094" y="3730983"/>
            <a:ext cx="1715142" cy="895703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46F44B0F-1B51-144D-A4D9-8DD299AE2187}"/>
              </a:ext>
            </a:extLst>
          </p:cNvPr>
          <p:cNvSpPr txBox="1"/>
          <p:nvPr/>
        </p:nvSpPr>
        <p:spPr>
          <a:xfrm>
            <a:off x="6970596" y="4626686"/>
            <a:ext cx="15661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FPGA</a:t>
            </a:r>
            <a:endParaRPr kumimoji="1"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5693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5109E5-3EC4-1549-8094-C9B7E5144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Big</a:t>
            </a:r>
            <a:r>
              <a:rPr kumimoji="1" lang="zh-CN" altLang="en-US" dirty="0"/>
              <a:t> </a:t>
            </a:r>
            <a:r>
              <a:rPr kumimoji="1" lang="en-US" altLang="zh-CN" dirty="0"/>
              <a:t>Picture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9DD2F9-623F-AB41-9410-E57411D7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+mn-lt"/>
              </a:rPr>
              <a:t>45</a:t>
            </a:fld>
            <a:endParaRPr lang="zh-CN" altLang="en-US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BE4C063C-1323-4D41-807F-2C6873219AE6}"/>
              </a:ext>
            </a:extLst>
          </p:cNvPr>
          <p:cNvSpPr txBox="1">
            <a:spLocks/>
          </p:cNvSpPr>
          <p:nvPr/>
        </p:nvSpPr>
        <p:spPr>
          <a:xfrm>
            <a:off x="460066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kumimoji="1" lang="en-US" altLang="zh-CN" dirty="0">
              <a:latin typeface="+mn-lt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CCED7CF-78F3-2741-81F5-57ACEB486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course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incomplete</a:t>
            </a:r>
          </a:p>
          <a:p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0674286-2C66-B948-95F5-D353DC70F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25" y="1889876"/>
            <a:ext cx="6572749" cy="361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9095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48E08F0-3910-484A-A12F-1514973B4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en-US" altLang="zh-CN" sz="3200" dirty="0">
                <a:sym typeface="+mn-lt"/>
              </a:rPr>
              <a:t>Architectural</a:t>
            </a:r>
            <a:r>
              <a:rPr lang="zh-CN" altLang="en-US" sz="3200" dirty="0">
                <a:sym typeface="+mn-lt"/>
              </a:rPr>
              <a:t> </a:t>
            </a:r>
            <a:r>
              <a:rPr lang="en-US" altLang="zh-CN" sz="3200" dirty="0">
                <a:sym typeface="+mn-lt"/>
              </a:rPr>
              <a:t>support</a:t>
            </a:r>
            <a:r>
              <a:rPr lang="zh-CN" altLang="en-US" sz="3200" dirty="0">
                <a:sym typeface="+mn-lt"/>
              </a:rPr>
              <a:t> </a:t>
            </a:r>
            <a:r>
              <a:rPr lang="en-US" altLang="zh-CN" sz="3200" dirty="0">
                <a:sym typeface="+mn-lt"/>
              </a:rPr>
              <a:t>for</a:t>
            </a:r>
            <a:r>
              <a:rPr lang="zh-CN" altLang="en-US" sz="3200" dirty="0">
                <a:sym typeface="+mn-lt"/>
              </a:rPr>
              <a:t> </a:t>
            </a:r>
            <a:r>
              <a:rPr lang="en-US" altLang="zh-CN" sz="3200" dirty="0">
                <a:sym typeface="+mn-lt"/>
              </a:rPr>
              <a:t>Inter-process</a:t>
            </a:r>
            <a:r>
              <a:rPr lang="zh-CN" altLang="en-US" sz="3200" dirty="0">
                <a:sym typeface="+mn-lt"/>
              </a:rPr>
              <a:t> </a:t>
            </a:r>
            <a:r>
              <a:rPr lang="en-US" altLang="zh-CN" sz="3200" dirty="0">
                <a:sym typeface="+mn-lt"/>
              </a:rPr>
              <a:t>communication</a:t>
            </a:r>
            <a:endParaRPr lang="en-US" altLang="zh-CN" sz="3200" kern="1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7EB769B4-EB52-744D-BFAB-A52E4FF762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XPC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AD16AD-B33E-914D-BE31-EA094694C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4D14B60-9520-3E4E-8EAA-37E9DCF2DEE2}"/>
              </a:ext>
            </a:extLst>
          </p:cNvPr>
          <p:cNvSpPr txBox="1"/>
          <p:nvPr/>
        </p:nvSpPr>
        <p:spPr>
          <a:xfrm>
            <a:off x="69777" y="5130225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XPC: Architectural Support for Secure and Efficient Cross Process Call. Dong Du, </a:t>
            </a:r>
            <a:r>
              <a:rPr lang="en" altLang="zh-CN" sz="16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Zhichao</a:t>
            </a:r>
            <a:r>
              <a:rPr lang="en" altLang="zh-CN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Hua, </a:t>
            </a:r>
            <a:r>
              <a:rPr lang="en" altLang="zh-CN" sz="16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Yubin</a:t>
            </a:r>
            <a:r>
              <a:rPr lang="en" altLang="zh-CN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Xia, </a:t>
            </a:r>
            <a:r>
              <a:rPr lang="en" altLang="zh-CN" sz="16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Binyu</a:t>
            </a:r>
            <a:r>
              <a:rPr lang="en" altLang="zh-CN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Zang, </a:t>
            </a:r>
            <a:r>
              <a:rPr lang="en" altLang="zh-CN" sz="16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Haibo</a:t>
            </a:r>
            <a:r>
              <a:rPr lang="en" altLang="zh-CN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Chen.</a:t>
            </a:r>
            <a:r>
              <a:rPr lang="zh-CN" altLang="en-US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(ISCA’2019)</a:t>
            </a:r>
            <a:endParaRPr kumimoji="1" lang="zh-CN" altLang="en-US" sz="1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72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6"/>
    </mc:Choice>
    <mc:Fallback xmlns="">
      <p:transition spd="slow" advTm="1316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9E91F737-383D-1241-A989-DA327403D469}"/>
              </a:ext>
            </a:extLst>
          </p:cNvPr>
          <p:cNvCxnSpPr/>
          <p:nvPr/>
        </p:nvCxnSpPr>
        <p:spPr>
          <a:xfrm flipV="1">
            <a:off x="2349419" y="4710611"/>
            <a:ext cx="468534" cy="24832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378FA06F-8ACC-1A48-9444-C8F4117F5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latin typeface="+mn-lt"/>
                <a:sym typeface="+mn-lt"/>
              </a:rPr>
              <a:t>Review:</a:t>
            </a:r>
            <a:r>
              <a:rPr lang="zh-CN" altLang="en-US" sz="2800" dirty="0">
                <a:latin typeface="+mn-lt"/>
                <a:sym typeface="+mn-lt"/>
              </a:rPr>
              <a:t> </a:t>
            </a:r>
            <a:r>
              <a:rPr lang="en-US" altLang="zh-CN" sz="2800" dirty="0">
                <a:latin typeface="+mn-lt"/>
                <a:sym typeface="+mn-lt"/>
              </a:rPr>
              <a:t>Microkernel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47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484178" y="1255138"/>
            <a:ext cx="820262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rgbClr val="000000"/>
                </a:solidFill>
              </a:rPr>
              <a:t>Cases: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Mach,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L4,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MINIX,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Google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Zircon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rgbClr val="000000"/>
                </a:solidFill>
              </a:rPr>
              <a:t>Less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in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the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core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accent1"/>
                </a:solidFill>
              </a:rPr>
              <a:t>Inter-Process</a:t>
            </a:r>
            <a:r>
              <a:rPr lang="zh-CN" altLang="en-US" sz="2000" dirty="0">
                <a:solidFill>
                  <a:schemeClr val="accent1"/>
                </a:solidFill>
              </a:rPr>
              <a:t> </a:t>
            </a:r>
            <a:r>
              <a:rPr lang="en-US" altLang="zh-CN" sz="2000" dirty="0">
                <a:solidFill>
                  <a:schemeClr val="accent1"/>
                </a:solidFill>
              </a:rPr>
              <a:t>Communication</a:t>
            </a:r>
            <a:r>
              <a:rPr lang="zh-CN" altLang="en-US" sz="2000" dirty="0">
                <a:solidFill>
                  <a:schemeClr val="accent1"/>
                </a:solidFill>
              </a:rPr>
              <a:t> </a:t>
            </a:r>
            <a:r>
              <a:rPr lang="en-US" altLang="zh-CN" sz="2000" dirty="0">
                <a:solidFill>
                  <a:schemeClr val="accent1"/>
                </a:solidFill>
              </a:rPr>
              <a:t>(IPC)</a:t>
            </a:r>
            <a:endParaRPr lang="en-US" altLang="zh-CN" sz="2400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rgbClr val="000000"/>
                </a:solidFill>
              </a:rPr>
              <a:t>Put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the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major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parts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in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user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space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00"/>
                </a:solidFill>
              </a:rPr>
              <a:t>Drivers,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file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system,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network,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memory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manager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en-US" altLang="zh-CN" sz="2400" dirty="0">
              <a:solidFill>
                <a:srgbClr val="000000"/>
              </a:solidFill>
            </a:endParaRP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en-US" altLang="zh-CN" sz="24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en-US" altLang="zh-CN" sz="2400" dirty="0">
              <a:solidFill>
                <a:srgbClr val="00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6AA0FB0-871E-B949-B57D-CC84A02EA4D3}"/>
              </a:ext>
            </a:extLst>
          </p:cNvPr>
          <p:cNvSpPr/>
          <p:nvPr/>
        </p:nvSpPr>
        <p:spPr>
          <a:xfrm>
            <a:off x="2766476" y="3872687"/>
            <a:ext cx="1115765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6AA0FB0-871E-B949-B57D-CC84A02EA4D3}"/>
              </a:ext>
            </a:extLst>
          </p:cNvPr>
          <p:cNvSpPr/>
          <p:nvPr/>
        </p:nvSpPr>
        <p:spPr>
          <a:xfrm>
            <a:off x="5261759" y="3872687"/>
            <a:ext cx="1115765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2610437A-4118-4640-B0ED-CC20B59D1314}"/>
              </a:ext>
            </a:extLst>
          </p:cNvPr>
          <p:cNvCxnSpPr/>
          <p:nvPr/>
        </p:nvCxnSpPr>
        <p:spPr>
          <a:xfrm>
            <a:off x="4132879" y="4448751"/>
            <a:ext cx="87824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>
            <a:extLst>
              <a:ext uri="{FF2B5EF4-FFF2-40B4-BE49-F238E27FC236}">
                <a16:creationId xmlns:a16="http://schemas.microsoft.com/office/drawing/2014/main" id="{2DF6E913-0EE3-6F4E-972B-6751CBB9504F}"/>
              </a:ext>
            </a:extLst>
          </p:cNvPr>
          <p:cNvSpPr/>
          <p:nvPr/>
        </p:nvSpPr>
        <p:spPr>
          <a:xfrm>
            <a:off x="2929437" y="4051615"/>
            <a:ext cx="789842" cy="794271"/>
          </a:xfrm>
          <a:prstGeom prst="ellipse">
            <a:avLst/>
          </a:prstGeom>
          <a:solidFill>
            <a:schemeClr val="accent1"/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kumimoji="1" lang="en-US" altLang="zh-CN" sz="1600">
                <a:solidFill>
                  <a:srgbClr val="000000">
                    <a:lumMod val="75000"/>
                    <a:lumOff val="25000"/>
                  </a:srgbClr>
                </a:solidFill>
              </a:rPr>
              <a:t>  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2DF6E913-0EE3-6F4E-972B-6751CBB9504F}"/>
              </a:ext>
            </a:extLst>
          </p:cNvPr>
          <p:cNvSpPr/>
          <p:nvPr/>
        </p:nvSpPr>
        <p:spPr>
          <a:xfrm>
            <a:off x="5705941" y="4334412"/>
            <a:ext cx="227400" cy="228675"/>
          </a:xfrm>
          <a:prstGeom prst="ellipse">
            <a:avLst/>
          </a:prstGeom>
          <a:solidFill>
            <a:schemeClr val="accent1"/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kumimoji="1" lang="en-US" altLang="zh-CN" sz="1600">
                <a:solidFill>
                  <a:srgbClr val="000000">
                    <a:lumMod val="75000"/>
                    <a:lumOff val="25000"/>
                  </a:srgbClr>
                </a:solidFill>
              </a:rPr>
              <a:t>  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2254C87-54B1-EC48-85D2-DE7E385E4AB1}"/>
              </a:ext>
            </a:extLst>
          </p:cNvPr>
          <p:cNvSpPr/>
          <p:nvPr/>
        </p:nvSpPr>
        <p:spPr>
          <a:xfrm>
            <a:off x="6577362" y="3664855"/>
            <a:ext cx="8947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 err="1">
                <a:solidFill>
                  <a:srgbClr val="C00000"/>
                </a:solidFill>
              </a:rPr>
              <a:t>μKernel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9E91F737-383D-1241-A989-DA327403D469}"/>
              </a:ext>
            </a:extLst>
          </p:cNvPr>
          <p:cNvCxnSpPr/>
          <p:nvPr/>
        </p:nvCxnSpPr>
        <p:spPr>
          <a:xfrm flipH="1">
            <a:off x="5933341" y="3951253"/>
            <a:ext cx="798899" cy="451836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A2254C87-54B1-EC48-85D2-DE7E385E4AB1}"/>
              </a:ext>
            </a:extLst>
          </p:cNvPr>
          <p:cNvSpPr/>
          <p:nvPr/>
        </p:nvSpPr>
        <p:spPr>
          <a:xfrm>
            <a:off x="362686" y="3577580"/>
            <a:ext cx="24994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Kernel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(with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OS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services)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9E91F737-383D-1241-A989-DA327403D469}"/>
              </a:ext>
            </a:extLst>
          </p:cNvPr>
          <p:cNvCxnSpPr>
            <a:endCxn id="15" idx="1"/>
          </p:cNvCxnSpPr>
          <p:nvPr/>
        </p:nvCxnSpPr>
        <p:spPr>
          <a:xfrm>
            <a:off x="2590800" y="3834132"/>
            <a:ext cx="454307" cy="33380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A2254C87-54B1-EC48-85D2-DE7E385E4AB1}"/>
              </a:ext>
            </a:extLst>
          </p:cNvPr>
          <p:cNvSpPr/>
          <p:nvPr/>
        </p:nvSpPr>
        <p:spPr>
          <a:xfrm>
            <a:off x="1338499" y="4915487"/>
            <a:ext cx="11192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User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apps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2254C87-54B1-EC48-85D2-DE7E385E4AB1}"/>
              </a:ext>
            </a:extLst>
          </p:cNvPr>
          <p:cNvSpPr/>
          <p:nvPr/>
        </p:nvSpPr>
        <p:spPr>
          <a:xfrm>
            <a:off x="6472887" y="4697583"/>
            <a:ext cx="15760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User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apps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and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endParaRPr kumimoji="1" lang="en-US" altLang="zh-CN" sz="1600" dirty="0">
              <a:solidFill>
                <a:srgbClr val="C00000"/>
              </a:solidFill>
            </a:endParaRPr>
          </a:p>
          <a:p>
            <a:r>
              <a:rPr kumimoji="1" lang="en-US" altLang="zh-CN" sz="1600" dirty="0">
                <a:solidFill>
                  <a:srgbClr val="C00000"/>
                </a:solidFill>
              </a:rPr>
              <a:t>OS</a:t>
            </a:r>
            <a:r>
              <a:rPr kumimoji="1" lang="zh-CN" altLang="en-US" sz="1600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rgbClr val="C00000"/>
                </a:solidFill>
              </a:rPr>
              <a:t>services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9E91F737-383D-1241-A989-DA327403D469}"/>
              </a:ext>
            </a:extLst>
          </p:cNvPr>
          <p:cNvCxnSpPr>
            <a:endCxn id="13" idx="3"/>
          </p:cNvCxnSpPr>
          <p:nvPr/>
        </p:nvCxnSpPr>
        <p:spPr>
          <a:xfrm flipH="1" flipV="1">
            <a:off x="6377524" y="4448751"/>
            <a:ext cx="227399" cy="28157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2396617" y="5051136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Monolithic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endParaRPr kumimoji="1" lang="zh-CN" altLang="en-US" dirty="0"/>
          </a:p>
        </p:txBody>
      </p:sp>
      <p:sp>
        <p:nvSpPr>
          <p:cNvPr id="38" name="文本框 37"/>
          <p:cNvSpPr txBox="1"/>
          <p:nvPr/>
        </p:nvSpPr>
        <p:spPr>
          <a:xfrm>
            <a:off x="5128219" y="5051136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/>
              <a:t>Microkernel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844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29"/>
    </mc:Choice>
    <mc:Fallback xmlns="">
      <p:transition spd="slow" advTm="77629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CDA1FF-54E1-6045-939B-6DED93AC5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j-lt"/>
                <a:sym typeface="+mn-lt"/>
              </a:rPr>
              <a:t>Why</a:t>
            </a:r>
            <a:r>
              <a:rPr lang="zh-CN" altLang="en-US" dirty="0">
                <a:latin typeface="+mj-lt"/>
                <a:sym typeface="+mn-lt"/>
              </a:rPr>
              <a:t> </a:t>
            </a:r>
            <a:r>
              <a:rPr lang="en-US" altLang="zh-CN" dirty="0">
                <a:latin typeface="+mj-lt"/>
                <a:sym typeface="+mn-lt"/>
              </a:rPr>
              <a:t>Optimizing</a:t>
            </a:r>
            <a:r>
              <a:rPr lang="zh-CN" altLang="en-US" dirty="0">
                <a:latin typeface="+mj-lt"/>
                <a:sym typeface="+mn-lt"/>
              </a:rPr>
              <a:t> </a:t>
            </a:r>
            <a:r>
              <a:rPr lang="en-US" altLang="zh-CN" dirty="0">
                <a:latin typeface="+mj-lt"/>
                <a:sym typeface="+mn-lt"/>
              </a:rPr>
              <a:t>IPC?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015EDC-C1A3-104B-8DEF-34B78DFB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48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67767CD-2F59-F148-8B73-3CF30933966D}"/>
              </a:ext>
            </a:extLst>
          </p:cNvPr>
          <p:cNvSpPr/>
          <p:nvPr/>
        </p:nvSpPr>
        <p:spPr>
          <a:xfrm>
            <a:off x="4763887" y="1058452"/>
            <a:ext cx="3345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u="sng" dirty="0">
                <a:solidFill>
                  <a:srgbClr val="000000">
                    <a:lumMod val="65000"/>
                    <a:lumOff val="35000"/>
                  </a:srgbClr>
                </a:solidFill>
              </a:rPr>
              <a:t>I</a:t>
            </a:r>
            <a:r>
              <a:rPr lang="en-US" altLang="zh-CN" dirty="0">
                <a:solidFill>
                  <a:srgbClr val="000000">
                    <a:lumMod val="65000"/>
                    <a:lumOff val="35000"/>
                  </a:srgbClr>
                </a:solidFill>
              </a:rPr>
              <a:t>nter-</a:t>
            </a:r>
            <a:r>
              <a:rPr lang="en-US" altLang="zh-CN" u="sng" dirty="0">
                <a:solidFill>
                  <a:srgbClr val="000000">
                    <a:lumMod val="65000"/>
                    <a:lumOff val="35000"/>
                  </a:srgbClr>
                </a:solidFill>
              </a:rPr>
              <a:t>P</a:t>
            </a:r>
            <a:r>
              <a:rPr lang="en-US" altLang="zh-CN" dirty="0">
                <a:solidFill>
                  <a:srgbClr val="000000">
                    <a:lumMod val="65000"/>
                    <a:lumOff val="35000"/>
                  </a:srgbClr>
                </a:solidFill>
              </a:rPr>
              <a:t>rocess </a:t>
            </a:r>
            <a:r>
              <a:rPr lang="en-US" altLang="zh-CN" u="sng" dirty="0">
                <a:solidFill>
                  <a:srgbClr val="000000">
                    <a:lumMod val="65000"/>
                    <a:lumOff val="35000"/>
                  </a:srgbClr>
                </a:solidFill>
              </a:rPr>
              <a:t>C</a:t>
            </a:r>
            <a:r>
              <a:rPr lang="en-US" altLang="zh-CN" dirty="0">
                <a:solidFill>
                  <a:srgbClr val="000000">
                    <a:lumMod val="65000"/>
                    <a:lumOff val="35000"/>
                  </a:srgbClr>
                </a:solidFill>
              </a:rPr>
              <a:t>ommunication</a:t>
            </a:r>
            <a:r>
              <a:rPr lang="en-US" altLang="zh-CN" sz="16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 </a:t>
            </a: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40331100-8B9A-AA4F-902C-37D99967A0F7}"/>
              </a:ext>
            </a:extLst>
          </p:cNvPr>
          <p:cNvCxnSpPr/>
          <p:nvPr/>
        </p:nvCxnSpPr>
        <p:spPr>
          <a:xfrm>
            <a:off x="4105471" y="914436"/>
            <a:ext cx="8744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BD9F1B5C-31F0-6B40-95EF-1E2436FD92DC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4542691" y="914436"/>
            <a:ext cx="221196" cy="32868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 10">
            <a:extLst>
              <a:ext uri="{FF2B5EF4-FFF2-40B4-BE49-F238E27FC236}">
                <a16:creationId xmlns:a16="http://schemas.microsoft.com/office/drawing/2014/main" id="{4BC90F9E-67A7-E241-8242-E00B69815449}"/>
              </a:ext>
            </a:extLst>
          </p:cNvPr>
          <p:cNvGrpSpPr/>
          <p:nvPr/>
        </p:nvGrpSpPr>
        <p:grpSpPr>
          <a:xfrm>
            <a:off x="914366" y="4401727"/>
            <a:ext cx="1159425" cy="1012573"/>
            <a:chOff x="6539775" y="2785661"/>
            <a:chExt cx="2604225" cy="249807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FFA51CD6-32EB-0748-B068-35EC91F25A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7447" y="2785661"/>
              <a:ext cx="1828879" cy="1828879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45C7CBA3-BCDC-8546-952F-BF134A4E0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39775" y="4614540"/>
              <a:ext cx="2604225" cy="669197"/>
            </a:xfrm>
            <a:prstGeom prst="rect">
              <a:avLst/>
            </a:prstGeom>
          </p:spPr>
        </p:pic>
      </p:grpSp>
      <p:grpSp>
        <p:nvGrpSpPr>
          <p:cNvPr id="14" name="组 11">
            <a:extLst>
              <a:ext uri="{FF2B5EF4-FFF2-40B4-BE49-F238E27FC236}">
                <a16:creationId xmlns:a16="http://schemas.microsoft.com/office/drawing/2014/main" id="{95A9DC1B-AE8C-254F-9C2B-6F5034A92159}"/>
              </a:ext>
            </a:extLst>
          </p:cNvPr>
          <p:cNvGrpSpPr/>
          <p:nvPr/>
        </p:nvGrpSpPr>
        <p:grpSpPr>
          <a:xfrm>
            <a:off x="572438" y="3185867"/>
            <a:ext cx="1889158" cy="1007365"/>
            <a:chOff x="-86438" y="3592902"/>
            <a:chExt cx="4038600" cy="2153523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B261DB11-6CFE-0B49-A2B0-2F48055D99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86438" y="4870125"/>
              <a:ext cx="4038600" cy="876300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38F9E342-29DC-4E42-B3E1-2A0601981D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1098"/>
            <a:stretch/>
          </p:blipFill>
          <p:spPr>
            <a:xfrm>
              <a:off x="128582" y="3592902"/>
              <a:ext cx="3667177" cy="1579758"/>
            </a:xfrm>
            <a:prstGeom prst="rect">
              <a:avLst/>
            </a:prstGeom>
          </p:spPr>
        </p:pic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060A85B0-59DD-004E-BF04-63081FDAF0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3808" y="3252474"/>
            <a:ext cx="1500920" cy="75046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7EFA629-B065-FB48-8CC9-EF09DF1BBA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1596" y="4383085"/>
            <a:ext cx="1959080" cy="1031215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E9771284-113A-8646-A13C-3BE5F6E7D732}"/>
              </a:ext>
            </a:extLst>
          </p:cNvPr>
          <p:cNvSpPr/>
          <p:nvPr/>
        </p:nvSpPr>
        <p:spPr>
          <a:xfrm>
            <a:off x="771321" y="2271547"/>
            <a:ext cx="3122971" cy="7237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b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Microkernel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(e.g.,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L4)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0C5D2133-C60F-2F4D-AD00-A8B1DD4A9074}"/>
              </a:ext>
            </a:extLst>
          </p:cNvPr>
          <p:cNvSpPr/>
          <p:nvPr/>
        </p:nvSpPr>
        <p:spPr>
          <a:xfrm>
            <a:off x="771322" y="1588404"/>
            <a:ext cx="1368152" cy="448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Process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4417A90-B577-5D43-A793-9AEAF431F36E}"/>
              </a:ext>
            </a:extLst>
          </p:cNvPr>
          <p:cNvSpPr/>
          <p:nvPr/>
        </p:nvSpPr>
        <p:spPr>
          <a:xfrm>
            <a:off x="2355497" y="1588404"/>
            <a:ext cx="1538795" cy="448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File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System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26" name="肘形连接符 25">
            <a:extLst>
              <a:ext uri="{FF2B5EF4-FFF2-40B4-BE49-F238E27FC236}">
                <a16:creationId xmlns:a16="http://schemas.microsoft.com/office/drawing/2014/main" id="{7950E4FC-A864-D64A-939E-47D0207250DF}"/>
              </a:ext>
            </a:extLst>
          </p:cNvPr>
          <p:cNvCxnSpPr>
            <a:cxnSpLocks/>
            <a:stCxn id="22" idx="2"/>
            <a:endCxn id="23" idx="2"/>
          </p:cNvCxnSpPr>
          <p:nvPr/>
        </p:nvCxnSpPr>
        <p:spPr>
          <a:xfrm rot="16200000" flipH="1">
            <a:off x="2290146" y="1202529"/>
            <a:ext cx="12700" cy="1669497"/>
          </a:xfrm>
          <a:prstGeom prst="bentConnector3">
            <a:avLst>
              <a:gd name="adj1" fmla="val 427163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EFBABF4D-25FE-7040-B47F-B9703893EFFE}"/>
              </a:ext>
            </a:extLst>
          </p:cNvPr>
          <p:cNvSpPr/>
          <p:nvPr/>
        </p:nvSpPr>
        <p:spPr>
          <a:xfrm>
            <a:off x="2009416" y="2249091"/>
            <a:ext cx="526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</a:rPr>
              <a:t>IPC</a:t>
            </a:r>
            <a:endParaRPr lang="zh-CN" altLang="en-US" sz="16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76BFAB8-7C65-C848-B12C-167A82C92BB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17106"/>
          <a:stretch/>
        </p:blipFill>
        <p:spPr>
          <a:xfrm>
            <a:off x="4051188" y="1639293"/>
            <a:ext cx="5078394" cy="139521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465D327-8CAA-EC4B-BBAC-BF14257241B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4429" b="27316"/>
          <a:stretch/>
        </p:blipFill>
        <p:spPr>
          <a:xfrm>
            <a:off x="4564631" y="3093698"/>
            <a:ext cx="4476266" cy="214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65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66"/>
    </mc:Choice>
    <mc:Fallback xmlns="">
      <p:transition spd="slow" advTm="30066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8FA06F-8ACC-1A48-9444-C8F4117F5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latin typeface="+mn-lt"/>
                <a:sym typeface="+mn-lt"/>
              </a:rPr>
              <a:t>IPC</a:t>
            </a:r>
            <a:r>
              <a:rPr lang="zh-CN" altLang="en-US" sz="2800" dirty="0">
                <a:latin typeface="+mn-lt"/>
                <a:sym typeface="+mn-lt"/>
              </a:rPr>
              <a:t> </a:t>
            </a:r>
            <a:r>
              <a:rPr lang="en-US" altLang="zh-CN" sz="2800" dirty="0">
                <a:latin typeface="+mn-lt"/>
                <a:sym typeface="+mn-lt"/>
              </a:rPr>
              <a:t>Simplified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49</a:t>
            </a:fld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484178" y="1255138"/>
            <a:ext cx="8202622" cy="2816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rgbClr val="000000"/>
                </a:solidFill>
              </a:rPr>
              <a:t>Domain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switch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rgbClr val="000000"/>
                </a:solidFill>
              </a:rPr>
              <a:t>Switching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from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i="1" dirty="0">
                <a:solidFill>
                  <a:srgbClr val="000000"/>
                </a:solidFill>
              </a:rPr>
              <a:t>caller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to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i="1" dirty="0" err="1">
                <a:solidFill>
                  <a:srgbClr val="000000"/>
                </a:solidFill>
              </a:rPr>
              <a:t>callee</a:t>
            </a:r>
            <a:endParaRPr lang="en-US" altLang="zh-CN" sz="2400" i="1" dirty="0">
              <a:solidFill>
                <a:srgbClr val="000000"/>
              </a:solidFill>
            </a:endParaRP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en-US" altLang="zh-CN" sz="2400" dirty="0">
              <a:solidFill>
                <a:srgbClr val="000000"/>
              </a:solidFill>
            </a:endParaRP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rgbClr val="000000"/>
                </a:solidFill>
              </a:rPr>
              <a:t>Data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transfer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rgbClr val="000000"/>
                </a:solidFill>
              </a:rPr>
              <a:t>Arguments,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I/O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data,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…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en-US" altLang="zh-CN" sz="2400" dirty="0">
              <a:solidFill>
                <a:srgbClr val="000000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5E6FD03-6645-E249-B367-B3AA580B0B92}"/>
              </a:ext>
            </a:extLst>
          </p:cNvPr>
          <p:cNvSpPr/>
          <p:nvPr/>
        </p:nvSpPr>
        <p:spPr>
          <a:xfrm>
            <a:off x="2987824" y="4918568"/>
            <a:ext cx="3122971" cy="7237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b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Microkernel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(e.g.,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L4)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A300747-7B5A-5B48-A755-8DBCDEFE6F58}"/>
              </a:ext>
            </a:extLst>
          </p:cNvPr>
          <p:cNvSpPr/>
          <p:nvPr/>
        </p:nvSpPr>
        <p:spPr>
          <a:xfrm>
            <a:off x="2987825" y="4235425"/>
            <a:ext cx="1368152" cy="448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Process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34CCEAC-59A5-FB43-98D2-DE85CE468E23}"/>
              </a:ext>
            </a:extLst>
          </p:cNvPr>
          <p:cNvSpPr/>
          <p:nvPr/>
        </p:nvSpPr>
        <p:spPr>
          <a:xfrm>
            <a:off x="4572000" y="4235425"/>
            <a:ext cx="1538795" cy="448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File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System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8" name="肘形连接符 7">
            <a:extLst>
              <a:ext uri="{FF2B5EF4-FFF2-40B4-BE49-F238E27FC236}">
                <a16:creationId xmlns:a16="http://schemas.microsoft.com/office/drawing/2014/main" id="{2801C7E5-D528-6448-8794-52544124F41B}"/>
              </a:ext>
            </a:extLst>
          </p:cNvPr>
          <p:cNvCxnSpPr>
            <a:cxnSpLocks/>
            <a:stCxn id="6" idx="2"/>
            <a:endCxn id="7" idx="2"/>
          </p:cNvCxnSpPr>
          <p:nvPr/>
        </p:nvCxnSpPr>
        <p:spPr>
          <a:xfrm rot="16200000" flipH="1">
            <a:off x="4506649" y="3849550"/>
            <a:ext cx="12700" cy="1669497"/>
          </a:xfrm>
          <a:prstGeom prst="bentConnector3">
            <a:avLst>
              <a:gd name="adj1" fmla="val 427163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:a16="http://schemas.microsoft.com/office/drawing/2014/main" id="{845337EB-73FC-884E-80CB-6645CDC0986B}"/>
              </a:ext>
            </a:extLst>
          </p:cNvPr>
          <p:cNvSpPr/>
          <p:nvPr/>
        </p:nvSpPr>
        <p:spPr>
          <a:xfrm>
            <a:off x="4225919" y="4896112"/>
            <a:ext cx="5261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rgbClr val="C00000"/>
                </a:solidFill>
              </a:rPr>
              <a:t>IPC</a:t>
            </a:r>
            <a:endParaRPr lang="zh-CN" altLang="en-US" sz="1600" dirty="0"/>
          </a:p>
        </p:txBody>
      </p:sp>
      <p:sp>
        <p:nvSpPr>
          <p:cNvPr id="3" name="一个圆顶角并剪去另一个顶角的矩形 2">
            <a:extLst>
              <a:ext uri="{FF2B5EF4-FFF2-40B4-BE49-F238E27FC236}">
                <a16:creationId xmlns:a16="http://schemas.microsoft.com/office/drawing/2014/main" id="{8957E265-909D-8946-B576-F5D2F85BD279}"/>
              </a:ext>
            </a:extLst>
          </p:cNvPr>
          <p:cNvSpPr/>
          <p:nvPr/>
        </p:nvSpPr>
        <p:spPr>
          <a:xfrm>
            <a:off x="4225272" y="3684137"/>
            <a:ext cx="648073" cy="360040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/>
              <a:t>Data</a:t>
            </a:r>
            <a:endParaRPr kumimoji="1" lang="zh-CN" altLang="en-US" sz="1200" dirty="0"/>
          </a:p>
        </p:txBody>
      </p:sp>
      <p:cxnSp>
        <p:nvCxnSpPr>
          <p:cNvPr id="11" name="肘形连接符 10">
            <a:extLst>
              <a:ext uri="{FF2B5EF4-FFF2-40B4-BE49-F238E27FC236}">
                <a16:creationId xmlns:a16="http://schemas.microsoft.com/office/drawing/2014/main" id="{B024221F-65FC-4E48-B235-D3344D7FBDB7}"/>
              </a:ext>
            </a:extLst>
          </p:cNvPr>
          <p:cNvCxnSpPr>
            <a:cxnSpLocks/>
            <a:stCxn id="6" idx="0"/>
            <a:endCxn id="7" idx="0"/>
          </p:cNvCxnSpPr>
          <p:nvPr/>
        </p:nvCxnSpPr>
        <p:spPr>
          <a:xfrm rot="5400000" flipH="1" flipV="1">
            <a:off x="4506649" y="3400677"/>
            <a:ext cx="12700" cy="1669497"/>
          </a:xfrm>
          <a:prstGeom prst="bentConnector3">
            <a:avLst>
              <a:gd name="adj1" fmla="val 1800000"/>
            </a:avLst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607F5A0C-2192-384F-AEA3-C7B48744954B}"/>
              </a:ext>
            </a:extLst>
          </p:cNvPr>
          <p:cNvSpPr/>
          <p:nvPr/>
        </p:nvSpPr>
        <p:spPr>
          <a:xfrm>
            <a:off x="5794018" y="3055210"/>
            <a:ext cx="1518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0000">
                    <a:lumMod val="65000"/>
                    <a:lumOff val="35000"/>
                  </a:srgbClr>
                </a:solidFill>
              </a:rPr>
              <a:t>Data</a:t>
            </a:r>
            <a:r>
              <a: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</a:rPr>
              <a:t> </a:t>
            </a:r>
            <a:r>
              <a:rPr lang="en-US" altLang="zh-CN" dirty="0">
                <a:solidFill>
                  <a:srgbClr val="000000">
                    <a:lumMod val="65000"/>
                    <a:lumOff val="35000"/>
                  </a:srgbClr>
                </a:solidFill>
              </a:rPr>
              <a:t>transfer</a:t>
            </a:r>
            <a:endParaRPr lang="en-US" altLang="zh-CN" sz="1600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2E4E1B53-888C-9A40-A018-92167A44D1B1}"/>
              </a:ext>
            </a:extLst>
          </p:cNvPr>
          <p:cNvCxnSpPr>
            <a:cxnSpLocks/>
          </p:cNvCxnSpPr>
          <p:nvPr/>
        </p:nvCxnSpPr>
        <p:spPr>
          <a:xfrm flipV="1">
            <a:off x="5148064" y="3310783"/>
            <a:ext cx="720080" cy="69037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BBFB344E-4DC8-1D48-98AE-1692CACDF3DB}"/>
              </a:ext>
            </a:extLst>
          </p:cNvPr>
          <p:cNvCxnSpPr>
            <a:cxnSpLocks/>
          </p:cNvCxnSpPr>
          <p:nvPr/>
        </p:nvCxnSpPr>
        <p:spPr>
          <a:xfrm flipV="1">
            <a:off x="5341397" y="4733100"/>
            <a:ext cx="985421" cy="114562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BEE6A724-6FC5-F547-A4A7-6E693655DF92}"/>
              </a:ext>
            </a:extLst>
          </p:cNvPr>
          <p:cNvSpPr/>
          <p:nvPr/>
        </p:nvSpPr>
        <p:spPr>
          <a:xfrm>
            <a:off x="6228184" y="4441676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000000">
                    <a:lumMod val="65000"/>
                    <a:lumOff val="35000"/>
                  </a:srgbClr>
                </a:solidFill>
              </a:rPr>
              <a:t>Domain</a:t>
            </a:r>
            <a:r>
              <a:rPr lang="zh-CN" altLang="en-US" dirty="0">
                <a:solidFill>
                  <a:srgbClr val="000000">
                    <a:lumMod val="65000"/>
                    <a:lumOff val="35000"/>
                  </a:srgbClr>
                </a:solidFill>
              </a:rPr>
              <a:t> </a:t>
            </a:r>
            <a:r>
              <a:rPr lang="en-US" altLang="zh-CN" dirty="0">
                <a:solidFill>
                  <a:srgbClr val="000000">
                    <a:lumMod val="65000"/>
                    <a:lumOff val="35000"/>
                  </a:srgbClr>
                </a:solidFill>
              </a:rPr>
              <a:t>switch</a:t>
            </a:r>
            <a:endParaRPr lang="en-US" altLang="zh-CN" sz="1600" dirty="0">
              <a:solidFill>
                <a:srgbClr val="000000">
                  <a:lumMod val="65000"/>
                  <a:lumOff val="3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24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29"/>
    </mc:Choice>
    <mc:Fallback xmlns="">
      <p:transition spd="slow" advTm="77629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8FA06F-8ACC-1A48-9444-C8F4117F5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 fontScale="90000"/>
          </a:bodyPr>
          <a:lstStyle/>
          <a:p>
            <a:r>
              <a:rPr lang="en-US" altLang="zh-CN" sz="2800" dirty="0">
                <a:latin typeface="+mn-lt"/>
                <a:sym typeface="+mn-lt"/>
              </a:rPr>
              <a:t>Software</a:t>
            </a:r>
            <a:r>
              <a:rPr lang="zh-CN" altLang="en-US" sz="2800" dirty="0">
                <a:latin typeface="+mn-lt"/>
                <a:sym typeface="+mn-lt"/>
              </a:rPr>
              <a:t> </a:t>
            </a:r>
            <a:r>
              <a:rPr lang="en-US" altLang="zh-CN" sz="2800" dirty="0">
                <a:latin typeface="+mn-lt"/>
                <a:sym typeface="+mn-lt"/>
              </a:rPr>
              <a:t>Optimization:</a:t>
            </a:r>
            <a:r>
              <a:rPr lang="zh-CN" altLang="en-US" sz="2800" dirty="0">
                <a:latin typeface="+mn-lt"/>
                <a:sym typeface="+mn-lt"/>
              </a:rPr>
              <a:t> </a:t>
            </a:r>
            <a:r>
              <a:rPr lang="en-US" altLang="zh-CN" sz="2800" dirty="0">
                <a:latin typeface="+mn-lt"/>
                <a:sym typeface="+mn-lt"/>
              </a:rPr>
              <a:t>LRPC</a:t>
            </a:r>
            <a:r>
              <a:rPr lang="zh-CN" altLang="en-US" sz="2800" dirty="0">
                <a:latin typeface="+mn-lt"/>
                <a:sym typeface="+mn-lt"/>
              </a:rPr>
              <a:t> </a:t>
            </a:r>
            <a:r>
              <a:rPr lang="en-US" altLang="zh-CN" sz="2800" dirty="0">
                <a:latin typeface="+mn-lt"/>
                <a:sym typeface="+mn-lt"/>
              </a:rPr>
              <a:t>and</a:t>
            </a:r>
            <a:r>
              <a:rPr lang="zh-CN" altLang="en-US" sz="2800" dirty="0">
                <a:latin typeface="+mn-lt"/>
                <a:sym typeface="+mn-lt"/>
              </a:rPr>
              <a:t> </a:t>
            </a:r>
            <a:r>
              <a:rPr lang="en-US" altLang="zh-CN" sz="2800" dirty="0">
                <a:latin typeface="+mn-lt"/>
                <a:sym typeface="+mn-lt"/>
              </a:rPr>
              <a:t>Migrating</a:t>
            </a:r>
            <a:r>
              <a:rPr lang="zh-CN" altLang="en-US" sz="2800" dirty="0">
                <a:latin typeface="+mn-lt"/>
                <a:sym typeface="+mn-lt"/>
              </a:rPr>
              <a:t> </a:t>
            </a:r>
            <a:r>
              <a:rPr lang="en-US" altLang="zh-CN" sz="2800" dirty="0">
                <a:latin typeface="+mn-lt"/>
                <a:sym typeface="+mn-lt"/>
              </a:rPr>
              <a:t>Thread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50</a:t>
            </a:fld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484178" y="1255138"/>
            <a:ext cx="8202622" cy="823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accent1"/>
                </a:solidFill>
              </a:rPr>
              <a:t>Execution contexts</a:t>
            </a:r>
            <a:r>
              <a:rPr lang="en-US" altLang="zh-CN" sz="2000" dirty="0"/>
              <a:t> are spread across components, but the </a:t>
            </a:r>
            <a:r>
              <a:rPr lang="en-US" altLang="zh-CN" sz="2000" dirty="0">
                <a:solidFill>
                  <a:schemeClr val="accent1"/>
                </a:solidFill>
              </a:rPr>
              <a:t>same schedulable entity</a:t>
            </a:r>
            <a:r>
              <a:rPr lang="en-US" altLang="zh-CN" sz="2000" dirty="0"/>
              <a:t> traces invocations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9ECBF65-4F3C-5144-8007-0BB8AE5FF050}"/>
              </a:ext>
            </a:extLst>
          </p:cNvPr>
          <p:cNvSpPr/>
          <p:nvPr/>
        </p:nvSpPr>
        <p:spPr>
          <a:xfrm>
            <a:off x="107504" y="4819906"/>
            <a:ext cx="87849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sz="1400" dirty="0">
                <a:solidFill>
                  <a:schemeClr val="bg2">
                    <a:lumMod val="50000"/>
                  </a:schemeClr>
                </a:solidFill>
              </a:rPr>
              <a:t>Brian N </a:t>
            </a:r>
            <a:r>
              <a:rPr lang="en" altLang="zh-CN" sz="1400" dirty="0" err="1">
                <a:solidFill>
                  <a:schemeClr val="bg2">
                    <a:lumMod val="50000"/>
                  </a:schemeClr>
                </a:solidFill>
              </a:rPr>
              <a:t>Bershad</a:t>
            </a:r>
            <a:r>
              <a:rPr lang="en" altLang="zh-CN" sz="1400" dirty="0">
                <a:solidFill>
                  <a:schemeClr val="bg2">
                    <a:lumMod val="50000"/>
                  </a:schemeClr>
                </a:solidFill>
              </a:rPr>
              <a:t>, Thomas E Anderson, Edward D </a:t>
            </a:r>
            <a:r>
              <a:rPr lang="en" altLang="zh-CN" sz="1400" dirty="0" err="1">
                <a:solidFill>
                  <a:schemeClr val="bg2">
                    <a:lumMod val="50000"/>
                  </a:schemeClr>
                </a:solidFill>
              </a:rPr>
              <a:t>Lazowska</a:t>
            </a:r>
            <a:r>
              <a:rPr lang="en" altLang="zh-CN" sz="1400" dirty="0">
                <a:solidFill>
                  <a:schemeClr val="bg2">
                    <a:lumMod val="50000"/>
                  </a:schemeClr>
                </a:solidFill>
              </a:rPr>
              <a:t>, and Henry M Levy. 1990. Lightweight remote procedure call. ACM Transactions on Computer Systems (TOCS) (1990) </a:t>
            </a:r>
          </a:p>
          <a:p>
            <a:r>
              <a:rPr lang="en" altLang="zh-CN" sz="1400" dirty="0">
                <a:solidFill>
                  <a:schemeClr val="bg2">
                    <a:lumMod val="50000"/>
                  </a:schemeClr>
                </a:solidFill>
              </a:rPr>
              <a:t>Bryan Ford and Jay </a:t>
            </a:r>
            <a:r>
              <a:rPr lang="en" altLang="zh-CN" sz="1400" dirty="0" err="1">
                <a:solidFill>
                  <a:schemeClr val="bg2">
                    <a:lumMod val="50000"/>
                  </a:schemeClr>
                </a:solidFill>
              </a:rPr>
              <a:t>Lepreau</a:t>
            </a:r>
            <a:r>
              <a:rPr lang="en" altLang="zh-CN" sz="1400" dirty="0">
                <a:solidFill>
                  <a:schemeClr val="bg2">
                    <a:lumMod val="50000"/>
                  </a:schemeClr>
                </a:solidFill>
              </a:rPr>
              <a:t>. 1994. Evolving Mach 3.0 to A Migrating Thread Model. In USENIX Winter. 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36D5636-DB7B-DD40-8906-D5E14B91B1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892" y="2214071"/>
            <a:ext cx="6680200" cy="193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788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629"/>
    </mc:Choice>
    <mc:Fallback>
      <p:transition spd="slow" advTm="77629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8FA06F-8ACC-1A48-9444-C8F4117F5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sym typeface="+mn-lt"/>
              </a:rPr>
              <a:t>Software</a:t>
            </a:r>
            <a:r>
              <a:rPr lang="zh-CN" altLang="en-US" sz="2800" dirty="0">
                <a:sym typeface="+mn-lt"/>
              </a:rPr>
              <a:t> </a:t>
            </a:r>
            <a:r>
              <a:rPr lang="en-US" altLang="zh-CN" sz="2800" dirty="0">
                <a:sym typeface="+mn-lt"/>
              </a:rPr>
              <a:t>Optimization:</a:t>
            </a:r>
            <a:r>
              <a:rPr lang="zh-CN" altLang="en-US" sz="2800" dirty="0">
                <a:sym typeface="+mn-lt"/>
              </a:rPr>
              <a:t> </a:t>
            </a:r>
            <a:r>
              <a:rPr lang="en-US" altLang="zh-CN" sz="2800" dirty="0">
                <a:latin typeface="+mn-lt"/>
                <a:sym typeface="+mn-lt"/>
              </a:rPr>
              <a:t>L4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51</a:t>
            </a:fld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484178" y="1255138"/>
            <a:ext cx="4231838" cy="274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Fast</a:t>
            </a:r>
            <a:r>
              <a:rPr lang="zh-CN" altLang="en-US" sz="2000" dirty="0"/>
              <a:t> </a:t>
            </a:r>
            <a:r>
              <a:rPr lang="en-US" altLang="zh-CN" sz="2000" dirty="0"/>
              <a:t>process</a:t>
            </a:r>
            <a:r>
              <a:rPr lang="zh-CN" altLang="en-US" sz="2000" dirty="0"/>
              <a:t> </a:t>
            </a:r>
            <a:r>
              <a:rPr lang="en-US" altLang="zh-CN" sz="2000" dirty="0"/>
              <a:t>switch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No</a:t>
            </a:r>
            <a:r>
              <a:rPr lang="zh-CN" altLang="en-US" sz="2000" dirty="0"/>
              <a:t> </a:t>
            </a:r>
            <a:r>
              <a:rPr lang="en-US" altLang="zh-CN" sz="2000" dirty="0"/>
              <a:t>scheduling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Careful</a:t>
            </a:r>
            <a:r>
              <a:rPr lang="zh-CN" altLang="en-US" sz="2000" dirty="0"/>
              <a:t> </a:t>
            </a:r>
            <a:r>
              <a:rPr lang="en-US" altLang="zh-CN" sz="2000" dirty="0"/>
              <a:t>structure</a:t>
            </a:r>
            <a:r>
              <a:rPr lang="zh-CN" altLang="en-US" sz="2000" dirty="0"/>
              <a:t> </a:t>
            </a:r>
            <a:r>
              <a:rPr lang="en-US" altLang="zh-CN" sz="2000" dirty="0"/>
              <a:t>layout</a:t>
            </a:r>
          </a:p>
          <a:p>
            <a:pPr marL="1257300" lvl="2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TLB,</a:t>
            </a:r>
            <a:r>
              <a:rPr lang="zh-CN" altLang="en-US" sz="2000" dirty="0"/>
              <a:t> </a:t>
            </a:r>
            <a:r>
              <a:rPr lang="en-US" altLang="zh-CN" sz="2000" dirty="0"/>
              <a:t>Cache</a:t>
            </a:r>
            <a:r>
              <a:rPr lang="zh-CN" altLang="en-US" sz="2000" dirty="0"/>
              <a:t> </a:t>
            </a:r>
            <a:r>
              <a:rPr lang="en-US" altLang="zh-CN" sz="2000" dirty="0"/>
              <a:t>optimized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Kernel</a:t>
            </a:r>
            <a:r>
              <a:rPr lang="zh-CN" altLang="en-US" sz="2000" dirty="0"/>
              <a:t> </a:t>
            </a:r>
            <a:r>
              <a:rPr lang="en-US" altLang="zh-CN" sz="2000" dirty="0"/>
              <a:t>one-copying</a:t>
            </a:r>
          </a:p>
          <a:p>
            <a:pPr marL="1257300" lvl="2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000" dirty="0"/>
              <a:t>Map</a:t>
            </a:r>
            <a:r>
              <a:rPr lang="zh-CN" altLang="en-US" sz="2000" dirty="0"/>
              <a:t> </a:t>
            </a:r>
            <a:r>
              <a:rPr lang="en-US" altLang="zh-CN" sz="2000" dirty="0"/>
              <a:t>a</a:t>
            </a:r>
            <a:r>
              <a:rPr lang="zh-CN" altLang="en-US" sz="2000" dirty="0"/>
              <a:t> </a:t>
            </a:r>
            <a:r>
              <a:rPr lang="en-US" altLang="zh-CN" sz="2000" dirty="0" err="1"/>
              <a:t>calle</a:t>
            </a:r>
            <a:r>
              <a:rPr lang="zh-CN" altLang="en-US" sz="2000" dirty="0"/>
              <a:t> </a:t>
            </a:r>
            <a:r>
              <a:rPr lang="en-US" altLang="zh-CN" sz="2000" dirty="0"/>
              <a:t>region</a:t>
            </a:r>
            <a:r>
              <a:rPr lang="zh-CN" altLang="en-US" sz="2000" dirty="0"/>
              <a:t> </a:t>
            </a:r>
            <a:r>
              <a:rPr lang="en-US" altLang="zh-CN" sz="2000" dirty="0"/>
              <a:t>in</a:t>
            </a:r>
            <a:r>
              <a:rPr lang="zh-CN" altLang="en-US" sz="2000" dirty="0"/>
              <a:t> </a:t>
            </a:r>
            <a:r>
              <a:rPr lang="en-US" altLang="zh-CN" sz="2000" dirty="0"/>
              <a:t>kernel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1019062"/>
            <a:ext cx="3836934" cy="286131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2254C87-54B1-EC48-85D2-DE7E385E4AB1}"/>
              </a:ext>
            </a:extLst>
          </p:cNvPr>
          <p:cNvSpPr/>
          <p:nvPr/>
        </p:nvSpPr>
        <p:spPr>
          <a:xfrm>
            <a:off x="4585489" y="3902782"/>
            <a:ext cx="47160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1byte</a:t>
            </a:r>
            <a:r>
              <a:rPr kumimoji="1"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kumimoji="1"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RPC</a:t>
            </a:r>
            <a:r>
              <a:rPr kumimoji="1"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kumimoji="1"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performance</a:t>
            </a:r>
          </a:p>
          <a:p>
            <a:pPr algn="ctr"/>
            <a:r>
              <a:rPr kumimoji="1" lang="en-US" altLang="zh-CN" dirty="0">
                <a:solidFill>
                  <a:srgbClr val="C00000"/>
                </a:solidFill>
              </a:rPr>
              <a:t>L4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can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achieve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6.3us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RPC.</a:t>
            </a:r>
          </a:p>
          <a:p>
            <a:pPr algn="ctr"/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from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“</a:t>
            </a:r>
            <a:r>
              <a:rPr kumimoji="1" lang="en-US" altLang="zh-CN" sz="16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On microkernel construction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”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(SOSP’95)</a:t>
            </a:r>
          </a:p>
          <a:p>
            <a:pPr algn="ctr"/>
            <a:endParaRPr kumimoji="1" lang="en-US" altLang="zh-CN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739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629"/>
    </mc:Choice>
    <mc:Fallback>
      <p:transition spd="slow" advTm="77629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latin typeface="+mn-lt"/>
                <a:sym typeface="+mn-lt"/>
              </a:rPr>
              <a:t>Breakdown</a:t>
            </a:r>
            <a:r>
              <a:rPr lang="zh-CN" altLang="en-US" dirty="0">
                <a:latin typeface="+mn-lt"/>
                <a:sym typeface="+mn-lt"/>
              </a:rPr>
              <a:t> </a:t>
            </a:r>
            <a:r>
              <a:rPr lang="en-US" altLang="zh-CN" dirty="0">
                <a:latin typeface="+mn-lt"/>
                <a:sym typeface="+mn-lt"/>
              </a:rPr>
              <a:t>of</a:t>
            </a:r>
            <a:r>
              <a:rPr lang="zh-CN" altLang="en-US" dirty="0">
                <a:latin typeface="+mn-lt"/>
                <a:sym typeface="+mn-lt"/>
              </a:rPr>
              <a:t> </a:t>
            </a:r>
            <a:r>
              <a:rPr lang="en-US" altLang="zh-CN" dirty="0">
                <a:latin typeface="+mn-lt"/>
                <a:sym typeface="+mn-lt"/>
              </a:rPr>
              <a:t>Domain Switch</a:t>
            </a:r>
            <a:r>
              <a:rPr lang="zh-CN" altLang="en-US" dirty="0">
                <a:latin typeface="+mn-lt"/>
                <a:sym typeface="+mn-lt"/>
              </a:rPr>
              <a:t> </a:t>
            </a:r>
            <a:r>
              <a:rPr lang="en-US" altLang="zh-CN" dirty="0">
                <a:latin typeface="+mn-lt"/>
                <a:sym typeface="+mn-lt"/>
              </a:rPr>
              <a:t>(e.g.,</a:t>
            </a:r>
            <a:r>
              <a:rPr lang="zh-CN" altLang="en-US" dirty="0">
                <a:latin typeface="+mn-lt"/>
                <a:sym typeface="+mn-lt"/>
              </a:rPr>
              <a:t> </a:t>
            </a:r>
            <a:r>
              <a:rPr lang="en-US" altLang="zh-CN" dirty="0">
                <a:latin typeface="+mn-lt"/>
                <a:sym typeface="+mn-lt"/>
              </a:rPr>
              <a:t>seL4)</a:t>
            </a:r>
          </a:p>
        </p:txBody>
      </p:sp>
      <p:sp>
        <p:nvSpPr>
          <p:cNvPr id="37" name="灯片编号占位符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  <a:latin typeface="Arial" panose="020B0604020202020204"/>
                <a:sym typeface="+mn-lt"/>
              </a:rPr>
              <a:pPr/>
              <a:t>52</a:t>
            </a:fld>
            <a:endParaRPr lang="zh-CN" altLang="en-US">
              <a:solidFill>
                <a:srgbClr val="000000">
                  <a:tint val="75000"/>
                </a:srgbClr>
              </a:solidFill>
              <a:latin typeface="Arial" panose="020B0604020202020204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47664" y="3797728"/>
            <a:ext cx="5688632" cy="15469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b" anchorCtr="0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Kernel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28155" y="3064197"/>
            <a:ext cx="792088" cy="4853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caller</a:t>
            </a:r>
            <a:endParaRPr kumimoji="1" lang="zh-CN" altLang="en-US" dirty="0"/>
          </a:p>
        </p:txBody>
      </p:sp>
      <p:sp>
        <p:nvSpPr>
          <p:cNvPr id="20" name="矩形 19"/>
          <p:cNvSpPr/>
          <p:nvPr/>
        </p:nvSpPr>
        <p:spPr>
          <a:xfrm>
            <a:off x="5839165" y="4232510"/>
            <a:ext cx="263342" cy="17680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3" name="矩形 32"/>
          <p:cNvSpPr/>
          <p:nvPr/>
        </p:nvSpPr>
        <p:spPr>
          <a:xfrm>
            <a:off x="1992528" y="4232511"/>
            <a:ext cx="263342" cy="1768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4" name="矩形 33"/>
          <p:cNvSpPr/>
          <p:nvPr/>
        </p:nvSpPr>
        <p:spPr>
          <a:xfrm>
            <a:off x="5520296" y="3001516"/>
            <a:ext cx="901080" cy="4853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/>
              <a:t>callee</a:t>
            </a:r>
            <a:endParaRPr kumimoji="1" lang="zh-CN" altLang="en-US" dirty="0"/>
          </a:p>
        </p:txBody>
      </p:sp>
      <p:cxnSp>
        <p:nvCxnSpPr>
          <p:cNvPr id="35" name="直线箭头连接符 34"/>
          <p:cNvCxnSpPr>
            <a:endCxn id="33" idx="0"/>
          </p:cNvCxnSpPr>
          <p:nvPr/>
        </p:nvCxnSpPr>
        <p:spPr>
          <a:xfrm>
            <a:off x="2124199" y="3547187"/>
            <a:ext cx="0" cy="685324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>
            <a:endCxn id="20" idx="1"/>
          </p:cNvCxnSpPr>
          <p:nvPr/>
        </p:nvCxnSpPr>
        <p:spPr>
          <a:xfrm>
            <a:off x="5553525" y="4320912"/>
            <a:ext cx="285640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线箭头连接符 40"/>
          <p:cNvCxnSpPr>
            <a:stCxn id="20" idx="0"/>
            <a:endCxn id="34" idx="2"/>
          </p:cNvCxnSpPr>
          <p:nvPr/>
        </p:nvCxnSpPr>
        <p:spPr>
          <a:xfrm flipV="1">
            <a:off x="5970836" y="3486826"/>
            <a:ext cx="0" cy="745684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矩形 83"/>
          <p:cNvSpPr/>
          <p:nvPr/>
        </p:nvSpPr>
        <p:spPr>
          <a:xfrm>
            <a:off x="2436450" y="4232511"/>
            <a:ext cx="263342" cy="1768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5" name="矩形 84"/>
          <p:cNvSpPr/>
          <p:nvPr/>
        </p:nvSpPr>
        <p:spPr>
          <a:xfrm>
            <a:off x="2980431" y="4229020"/>
            <a:ext cx="583457" cy="1755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6" name="矩形 85"/>
          <p:cNvSpPr/>
          <p:nvPr/>
        </p:nvSpPr>
        <p:spPr>
          <a:xfrm>
            <a:off x="3804602" y="4227790"/>
            <a:ext cx="263342" cy="1768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8" name="矩形 87"/>
          <p:cNvSpPr/>
          <p:nvPr/>
        </p:nvSpPr>
        <p:spPr>
          <a:xfrm>
            <a:off x="4261135" y="4229020"/>
            <a:ext cx="526889" cy="1755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89" name="矩形 88"/>
          <p:cNvSpPr/>
          <p:nvPr/>
        </p:nvSpPr>
        <p:spPr>
          <a:xfrm>
            <a:off x="4956730" y="4232510"/>
            <a:ext cx="263342" cy="1768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90" name="矩形 89"/>
          <p:cNvSpPr/>
          <p:nvPr/>
        </p:nvSpPr>
        <p:spPr>
          <a:xfrm>
            <a:off x="5436096" y="4227790"/>
            <a:ext cx="263342" cy="17680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cxnSp>
        <p:nvCxnSpPr>
          <p:cNvPr id="92" name="直线箭头连接符 91"/>
          <p:cNvCxnSpPr>
            <a:stCxn id="89" idx="3"/>
            <a:endCxn id="90" idx="1"/>
          </p:cNvCxnSpPr>
          <p:nvPr/>
        </p:nvCxnSpPr>
        <p:spPr>
          <a:xfrm flipV="1">
            <a:off x="5220072" y="4316192"/>
            <a:ext cx="216024" cy="472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线箭头连接符 92"/>
          <p:cNvCxnSpPr>
            <a:stCxn id="88" idx="3"/>
            <a:endCxn id="89" idx="1"/>
          </p:cNvCxnSpPr>
          <p:nvPr/>
        </p:nvCxnSpPr>
        <p:spPr>
          <a:xfrm>
            <a:off x="4788024" y="4316807"/>
            <a:ext cx="168706" cy="4105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线箭头连接符 97"/>
          <p:cNvCxnSpPr>
            <a:stCxn id="86" idx="3"/>
            <a:endCxn id="88" idx="1"/>
          </p:cNvCxnSpPr>
          <p:nvPr/>
        </p:nvCxnSpPr>
        <p:spPr>
          <a:xfrm>
            <a:off x="4067944" y="4316192"/>
            <a:ext cx="193191" cy="615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线箭头连接符 102"/>
          <p:cNvCxnSpPr>
            <a:stCxn id="85" idx="3"/>
            <a:endCxn id="86" idx="1"/>
          </p:cNvCxnSpPr>
          <p:nvPr/>
        </p:nvCxnSpPr>
        <p:spPr>
          <a:xfrm flipV="1">
            <a:off x="3563888" y="4316192"/>
            <a:ext cx="240714" cy="615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线箭头连接符 105"/>
          <p:cNvCxnSpPr>
            <a:stCxn id="84" idx="3"/>
            <a:endCxn id="85" idx="1"/>
          </p:cNvCxnSpPr>
          <p:nvPr/>
        </p:nvCxnSpPr>
        <p:spPr>
          <a:xfrm flipV="1">
            <a:off x="2699792" y="4316807"/>
            <a:ext cx="280639" cy="4106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线箭头连接符 108"/>
          <p:cNvCxnSpPr>
            <a:stCxn id="33" idx="3"/>
            <a:endCxn id="84" idx="1"/>
          </p:cNvCxnSpPr>
          <p:nvPr/>
        </p:nvCxnSpPr>
        <p:spPr>
          <a:xfrm>
            <a:off x="2255870" y="4320913"/>
            <a:ext cx="180580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椭圆 114"/>
          <p:cNvSpPr/>
          <p:nvPr/>
        </p:nvSpPr>
        <p:spPr>
          <a:xfrm>
            <a:off x="670947" y="1449801"/>
            <a:ext cx="266449" cy="266449"/>
          </a:xfrm>
          <a:prstGeom prst="ellipse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sp>
        <p:nvSpPr>
          <p:cNvPr id="116" name="文本框 115"/>
          <p:cNvSpPr txBox="1"/>
          <p:nvPr/>
        </p:nvSpPr>
        <p:spPr>
          <a:xfrm>
            <a:off x="937396" y="1394125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Switch mode (U</a:t>
            </a:r>
            <a:r>
              <a:rPr kumimoji="1" lang="zh-CN" altLang="en-US" dirty="0">
                <a:solidFill>
                  <a:schemeClr val="bg2">
                    <a:lumMod val="25000"/>
                  </a:schemeClr>
                </a:solidFill>
              </a:rPr>
              <a:t>→</a:t>
            </a:r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K)</a:t>
            </a:r>
            <a:endParaRPr kumimoji="1"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1765705" y="3682844"/>
            <a:ext cx="266449" cy="26644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sp>
        <p:nvSpPr>
          <p:cNvPr id="119" name="椭圆 118"/>
          <p:cNvSpPr/>
          <p:nvPr/>
        </p:nvSpPr>
        <p:spPr>
          <a:xfrm>
            <a:off x="6042889" y="3714012"/>
            <a:ext cx="266449" cy="26644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6</a:t>
            </a:r>
            <a:endParaRPr kumimoji="1" lang="zh-CN" altLang="en-US" dirty="0"/>
          </a:p>
        </p:txBody>
      </p:sp>
      <p:sp>
        <p:nvSpPr>
          <p:cNvPr id="120" name="椭圆 119"/>
          <p:cNvSpPr/>
          <p:nvPr/>
        </p:nvSpPr>
        <p:spPr>
          <a:xfrm>
            <a:off x="670947" y="1848172"/>
            <a:ext cx="266449" cy="266449"/>
          </a:xfrm>
          <a:prstGeom prst="ellipse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2</a:t>
            </a:r>
            <a:endParaRPr kumimoji="1" lang="zh-CN" altLang="en-US" dirty="0"/>
          </a:p>
        </p:txBody>
      </p:sp>
      <p:sp>
        <p:nvSpPr>
          <p:cNvPr id="121" name="文本框 120"/>
          <p:cNvSpPr txBox="1"/>
          <p:nvPr/>
        </p:nvSpPr>
        <p:spPr>
          <a:xfrm>
            <a:off x="937396" y="1792496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Save</a:t>
            </a:r>
            <a:r>
              <a:rPr kumimoji="1"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context</a:t>
            </a:r>
            <a:endParaRPr kumimoji="1"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3" name="椭圆 122"/>
          <p:cNvSpPr/>
          <p:nvPr/>
        </p:nvSpPr>
        <p:spPr>
          <a:xfrm>
            <a:off x="670947" y="2242129"/>
            <a:ext cx="266449" cy="266449"/>
          </a:xfrm>
          <a:prstGeom prst="ellipse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3</a:t>
            </a:r>
            <a:endParaRPr kumimoji="1" lang="zh-CN" altLang="en-US" dirty="0"/>
          </a:p>
        </p:txBody>
      </p:sp>
      <p:sp>
        <p:nvSpPr>
          <p:cNvPr id="124" name="文本框 123"/>
          <p:cNvSpPr txBox="1"/>
          <p:nvPr/>
        </p:nvSpPr>
        <p:spPr>
          <a:xfrm>
            <a:off x="937396" y="2186453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Check</a:t>
            </a:r>
            <a:r>
              <a:rPr kumimoji="1"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capability</a:t>
            </a:r>
            <a:endParaRPr kumimoji="1"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5" name="椭圆 124"/>
          <p:cNvSpPr/>
          <p:nvPr/>
        </p:nvSpPr>
        <p:spPr>
          <a:xfrm>
            <a:off x="4460649" y="1478667"/>
            <a:ext cx="266449" cy="266449"/>
          </a:xfrm>
          <a:prstGeom prst="ellipse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4</a:t>
            </a:r>
            <a:endParaRPr kumimoji="1" lang="zh-CN" altLang="en-US" dirty="0"/>
          </a:p>
        </p:txBody>
      </p:sp>
      <p:sp>
        <p:nvSpPr>
          <p:cNvPr id="127" name="椭圆 126"/>
          <p:cNvSpPr/>
          <p:nvPr/>
        </p:nvSpPr>
        <p:spPr>
          <a:xfrm>
            <a:off x="4470558" y="1864347"/>
            <a:ext cx="266449" cy="266449"/>
          </a:xfrm>
          <a:prstGeom prst="ellipse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5</a:t>
            </a:r>
            <a:endParaRPr kumimoji="1" lang="zh-CN" altLang="en-US" dirty="0"/>
          </a:p>
        </p:txBody>
      </p:sp>
      <p:sp>
        <p:nvSpPr>
          <p:cNvPr id="128" name="文本框 127"/>
          <p:cNvSpPr txBox="1"/>
          <p:nvPr/>
        </p:nvSpPr>
        <p:spPr>
          <a:xfrm>
            <a:off x="4750972" y="1418824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Switch</a:t>
            </a:r>
            <a:r>
              <a:rPr kumimoji="1"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page</a:t>
            </a:r>
            <a:r>
              <a:rPr kumimoji="1" lang="zh-CN" altLang="en-US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table</a:t>
            </a:r>
            <a:endParaRPr kumimoji="1"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0" name="文本框 129"/>
          <p:cNvSpPr txBox="1"/>
          <p:nvPr/>
        </p:nvSpPr>
        <p:spPr>
          <a:xfrm>
            <a:off x="4750972" y="1810973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Restore context</a:t>
            </a:r>
            <a:endParaRPr kumimoji="1" lang="zh-CN" altLang="en-US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3" name="椭圆 132"/>
          <p:cNvSpPr/>
          <p:nvPr/>
        </p:nvSpPr>
        <p:spPr>
          <a:xfrm>
            <a:off x="1970700" y="4449052"/>
            <a:ext cx="266449" cy="26644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2</a:t>
            </a:r>
            <a:endParaRPr kumimoji="1" lang="zh-CN" altLang="en-US" dirty="0"/>
          </a:p>
        </p:txBody>
      </p:sp>
      <p:sp>
        <p:nvSpPr>
          <p:cNvPr id="134" name="椭圆 133"/>
          <p:cNvSpPr/>
          <p:nvPr/>
        </p:nvSpPr>
        <p:spPr>
          <a:xfrm>
            <a:off x="5840487" y="4444632"/>
            <a:ext cx="266449" cy="26644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5</a:t>
            </a:r>
            <a:endParaRPr kumimoji="1" lang="zh-CN" altLang="en-US" dirty="0"/>
          </a:p>
        </p:txBody>
      </p:sp>
      <p:sp>
        <p:nvSpPr>
          <p:cNvPr id="135" name="椭圆 134"/>
          <p:cNvSpPr/>
          <p:nvPr/>
        </p:nvSpPr>
        <p:spPr>
          <a:xfrm>
            <a:off x="5194859" y="4447994"/>
            <a:ext cx="266449" cy="26644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4</a:t>
            </a:r>
            <a:endParaRPr kumimoji="1" lang="zh-CN" altLang="en-US" dirty="0"/>
          </a:p>
        </p:txBody>
      </p:sp>
      <p:sp>
        <p:nvSpPr>
          <p:cNvPr id="136" name="椭圆 135"/>
          <p:cNvSpPr/>
          <p:nvPr/>
        </p:nvSpPr>
        <p:spPr>
          <a:xfrm>
            <a:off x="3626561" y="4447993"/>
            <a:ext cx="266449" cy="26644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3</a:t>
            </a:r>
            <a:endParaRPr kumimoji="1" lang="zh-CN" altLang="en-US" dirty="0"/>
          </a:p>
        </p:txBody>
      </p:sp>
      <p:sp>
        <p:nvSpPr>
          <p:cNvPr id="45" name="椭圆 44"/>
          <p:cNvSpPr/>
          <p:nvPr/>
        </p:nvSpPr>
        <p:spPr>
          <a:xfrm>
            <a:off x="4470558" y="2239827"/>
            <a:ext cx="266449" cy="266449"/>
          </a:xfrm>
          <a:prstGeom prst="ellipse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6</a:t>
            </a:r>
            <a:endParaRPr kumimoji="1" lang="zh-CN" altLang="en-US" dirty="0"/>
          </a:p>
        </p:txBody>
      </p:sp>
      <p:sp>
        <p:nvSpPr>
          <p:cNvPr id="46" name="文本框 45"/>
          <p:cNvSpPr txBox="1"/>
          <p:nvPr/>
        </p:nvSpPr>
        <p:spPr>
          <a:xfrm>
            <a:off x="4750972" y="2186453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Switch mode (K</a:t>
            </a:r>
            <a:r>
              <a:rPr kumimoji="1" lang="zh-CN" altLang="en-US" dirty="0">
                <a:solidFill>
                  <a:schemeClr val="bg2">
                    <a:lumMod val="25000"/>
                  </a:schemeClr>
                </a:solidFill>
              </a:rPr>
              <a:t>→</a:t>
            </a:r>
            <a:r>
              <a:rPr kumimoji="1" lang="en-US" altLang="zh-CN" dirty="0">
                <a:solidFill>
                  <a:schemeClr val="bg2">
                    <a:lumMod val="25000"/>
                  </a:schemeClr>
                </a:solidFill>
              </a:rPr>
              <a:t>U)</a:t>
            </a:r>
            <a:endParaRPr kumimoji="1"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91391" y="1772920"/>
            <a:ext cx="140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~107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cycles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674352" y="2200136"/>
            <a:ext cx="1392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~211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cycles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824915" y="1418448"/>
            <a:ext cx="140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~146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cycles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979064" y="1909082"/>
            <a:ext cx="140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~199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cycles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cxnSp>
        <p:nvCxnSpPr>
          <p:cNvPr id="5" name="直线连接符 4"/>
          <p:cNvCxnSpPr>
            <a:endCxn id="3" idx="1"/>
          </p:cNvCxnSpPr>
          <p:nvPr/>
        </p:nvCxnSpPr>
        <p:spPr>
          <a:xfrm>
            <a:off x="2571343" y="1697876"/>
            <a:ext cx="220048" cy="2597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连接符 52"/>
          <p:cNvCxnSpPr>
            <a:stCxn id="121" idx="3"/>
            <a:endCxn id="3" idx="1"/>
          </p:cNvCxnSpPr>
          <p:nvPr/>
        </p:nvCxnSpPr>
        <p:spPr>
          <a:xfrm flipV="1">
            <a:off x="2455760" y="1957586"/>
            <a:ext cx="335631" cy="195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连接符 57"/>
          <p:cNvCxnSpPr>
            <a:stCxn id="130" idx="3"/>
            <a:endCxn id="50" idx="1"/>
          </p:cNvCxnSpPr>
          <p:nvPr/>
        </p:nvCxnSpPr>
        <p:spPr>
          <a:xfrm>
            <a:off x="6551465" y="1995639"/>
            <a:ext cx="427599" cy="981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线连接符 58"/>
          <p:cNvCxnSpPr>
            <a:endCxn id="50" idx="1"/>
          </p:cNvCxnSpPr>
          <p:nvPr/>
        </p:nvCxnSpPr>
        <p:spPr>
          <a:xfrm flipV="1">
            <a:off x="6537500" y="2093748"/>
            <a:ext cx="441564" cy="1996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51871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738"/>
    </mc:Choice>
    <mc:Fallback xmlns="">
      <p:transition spd="slow" advTm="407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50" autoRev="1" fill="remove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" dur="250" autoRev="1" fill="remove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50" autoRev="1" fill="remove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" dur="250" autoRev="1" fill="remove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25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2" dur="25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 animBg="1"/>
      <p:bldP spid="133" grpId="0" animBg="1"/>
      <p:bldP spid="134" grpId="0" animBg="1"/>
      <p:bldP spid="135" grpId="0" animBg="1"/>
      <p:bldP spid="13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+mj-lt"/>
              </a:rPr>
              <a:t>End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of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Software Optimization</a:t>
            </a:r>
            <a:endParaRPr kumimoji="1" lang="zh-CN" altLang="en-US" dirty="0">
              <a:latin typeface="+mj-lt"/>
            </a:endParaRPr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2824851"/>
              </p:ext>
            </p:extLst>
          </p:nvPr>
        </p:nvGraphicFramePr>
        <p:xfrm>
          <a:off x="539552" y="1273324"/>
          <a:ext cx="8334928" cy="2211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3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15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96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90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04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20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49268"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+mn-lt"/>
                        </a:rPr>
                        <a:t>Systems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+mn-lt"/>
                        </a:rPr>
                        <a:t>Domain Switch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altLang="zh-CN" sz="1200" dirty="0">
                          <a:latin typeface="+mn-lt"/>
                        </a:rPr>
                        <a:t>Message passing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452">
                <a:tc>
                  <a:txBody>
                    <a:bodyPr/>
                    <a:lstStyle/>
                    <a:p>
                      <a:r>
                        <a:rPr lang="en-US" altLang="zh-CN" sz="1200" b="1" dirty="0">
                          <a:latin typeface="+mn-lt"/>
                        </a:rPr>
                        <a:t>Type</a:t>
                      </a:r>
                      <a:endParaRPr lang="zh-CN" altLang="en-US" sz="12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1" dirty="0">
                          <a:latin typeface="+mn-lt"/>
                        </a:rPr>
                        <a:t>Name</a:t>
                      </a:r>
                      <a:endParaRPr lang="zh-CN" altLang="en-US" sz="12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1" dirty="0">
                          <a:latin typeface="+mn-lt"/>
                        </a:rPr>
                        <a:t>Address</a:t>
                      </a:r>
                    </a:p>
                    <a:p>
                      <a:r>
                        <a:rPr lang="en-US" altLang="zh-CN" sz="1200" b="1" dirty="0">
                          <a:latin typeface="+mn-lt"/>
                        </a:rPr>
                        <a:t>space</a:t>
                      </a:r>
                      <a:endParaRPr lang="zh-CN" altLang="en-US" sz="12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1" dirty="0">
                          <a:latin typeface="+mn-lt"/>
                        </a:rPr>
                        <a:t>No trap</a:t>
                      </a:r>
                      <a:endParaRPr lang="zh-CN" altLang="en-US" sz="12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1" dirty="0">
                          <a:latin typeface="+mn-lt"/>
                        </a:rPr>
                        <a:t>No </a:t>
                      </a:r>
                      <a:r>
                        <a:rPr lang="en-US" altLang="zh-CN" sz="1200" b="1" dirty="0" err="1">
                          <a:latin typeface="+mn-lt"/>
                        </a:rPr>
                        <a:t>sched</a:t>
                      </a:r>
                      <a:endParaRPr lang="zh-CN" altLang="en-US" sz="12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1" dirty="0">
                          <a:latin typeface="+mn-lt"/>
                        </a:rPr>
                        <a:t>Security</a:t>
                      </a:r>
                      <a:endParaRPr lang="zh-CN" altLang="en-US" sz="12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1" dirty="0">
                          <a:latin typeface="+mn-lt"/>
                        </a:rPr>
                        <a:t>Handover</a:t>
                      </a:r>
                      <a:endParaRPr lang="zh-CN" altLang="en-US" sz="12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Granularity</a:t>
                      </a:r>
                      <a:endParaRPr lang="en-US" altLang="zh-CN" sz="1200" b="1" dirty="0">
                        <a:latin typeface="+mn-lt"/>
                      </a:endParaRPr>
                    </a:p>
                    <a:p>
                      <a:endParaRPr lang="zh-CN" altLang="en-US" sz="12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Copy</a:t>
                      </a:r>
                    </a:p>
                    <a:p>
                      <a:r>
                        <a:rPr lang="en-US" altLang="zh-CN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time  </a:t>
                      </a:r>
                      <a:endParaRPr lang="zh-CN" altLang="en-US" sz="12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878"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+mn-lt"/>
                        </a:rPr>
                        <a:t>Baseline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+mn-lt"/>
                        </a:rPr>
                        <a:t>Mach-3.0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+mn-lt"/>
                        </a:rPr>
                        <a:t>Multi 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accent1"/>
                          </a:solidFill>
                          <a:latin typeface="+mn-lt"/>
                        </a:rPr>
                        <a:t>✘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accent1"/>
                          </a:solidFill>
                          <a:latin typeface="+mn-lt"/>
                        </a:rPr>
                        <a:t>✘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√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accent1"/>
                          </a:solidFill>
                          <a:latin typeface="+mn-lt"/>
                        </a:rPr>
                        <a:t>✘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√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2N</a:t>
                      </a:r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271">
                <a:tc rowSpan="4">
                  <a:txBody>
                    <a:bodyPr/>
                    <a:lstStyle/>
                    <a:p>
                      <a:pPr algn="l"/>
                      <a:r>
                        <a:rPr lang="en-US" altLang="zh-CN" sz="1200" dirty="0">
                          <a:latin typeface="+mn-lt"/>
                        </a:rPr>
                        <a:t>Software optimization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mr-IN" altLang="zh-CN" sz="1200" dirty="0">
                          <a:latin typeface="+mn-lt"/>
                        </a:rPr>
                        <a:t>LRPC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+mn-lt"/>
                        </a:rPr>
                        <a:t>Multi 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accent1"/>
                          </a:solidFill>
                          <a:latin typeface="+mn-lt"/>
                        </a:rPr>
                        <a:t>✘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√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accent1"/>
                          </a:solidFill>
                          <a:latin typeface="+mn-lt"/>
                        </a:rPr>
                        <a:t>✘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√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2N</a:t>
                      </a:r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271">
                <a:tc vMerge="1">
                  <a:txBody>
                    <a:bodyPr/>
                    <a:lstStyle/>
                    <a:p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+mn-lt"/>
                        </a:rPr>
                        <a:t>Mach (94)</a:t>
                      </a:r>
                      <a:endParaRPr lang="mr-IN" altLang="zh-CN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+mn-lt"/>
                        </a:rPr>
                        <a:t>Multi 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accent1"/>
                          </a:solidFill>
                          <a:latin typeface="+mn-lt"/>
                        </a:rPr>
                        <a:t>✘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√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√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accent1"/>
                          </a:solidFill>
                          <a:latin typeface="+mn-lt"/>
                        </a:rPr>
                        <a:t>✘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√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N</a:t>
                      </a:r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271">
                <a:tc vMerge="1"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altLang="zh-CN" sz="1200" dirty="0">
                          <a:latin typeface="+mn-lt"/>
                        </a:rPr>
                        <a:t>Tornado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+mn-lt"/>
                        </a:rPr>
                        <a:t>Multi 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accent1"/>
                          </a:solidFill>
                          <a:latin typeface="+mn-lt"/>
                        </a:rPr>
                        <a:t>✘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√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√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accent1"/>
                          </a:solidFill>
                          <a:latin typeface="+mn-lt"/>
                        </a:rPr>
                        <a:t>✘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√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0+</a:t>
                      </a:r>
                      <a:r>
                        <a:rPr lang="zh-CN" alt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271">
                <a:tc vMerge="1">
                  <a:txBody>
                    <a:bodyPr/>
                    <a:lstStyle/>
                    <a:p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r-IN" altLang="zh-CN" sz="1200" dirty="0">
                          <a:latin typeface="+mn-lt"/>
                        </a:rPr>
                        <a:t>L4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dirty="0">
                          <a:latin typeface="+mn-lt"/>
                        </a:rPr>
                        <a:t>Multi 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accent1"/>
                          </a:solidFill>
                          <a:latin typeface="+mn-lt"/>
                        </a:rPr>
                        <a:t>✘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√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√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dirty="0">
                          <a:solidFill>
                            <a:schemeClr val="accent1"/>
                          </a:solidFill>
                          <a:latin typeface="+mn-lt"/>
                        </a:rPr>
                        <a:t>✘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200" b="1" dirty="0">
                          <a:solidFill>
                            <a:srgbClr val="00B050"/>
                          </a:solidFill>
                          <a:latin typeface="+mn-lt"/>
                        </a:rPr>
                        <a:t>√</a:t>
                      </a:r>
                      <a:endParaRPr lang="zh-CN" altLang="en-US" sz="12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</a:rPr>
                        <a:t>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92AAAC69-CC40-CF4A-8079-BF381C8BFEF5}"/>
              </a:ext>
            </a:extLst>
          </p:cNvPr>
          <p:cNvSpPr/>
          <p:nvPr/>
        </p:nvSpPr>
        <p:spPr>
          <a:xfrm>
            <a:off x="433355" y="3530013"/>
            <a:ext cx="8202622" cy="1593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00"/>
                </a:solidFill>
              </a:rPr>
              <a:t>Domain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switch: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00"/>
                </a:solidFill>
              </a:rPr>
              <a:t>Trap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into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kernel: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2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mode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switching,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context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save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and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restore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(</a:t>
            </a:r>
            <a:r>
              <a:rPr lang="en-US" altLang="zh-CN" sz="2000" dirty="0">
                <a:solidFill>
                  <a:schemeClr val="accent1"/>
                </a:solidFill>
              </a:rPr>
              <a:t>306</a:t>
            </a:r>
            <a:r>
              <a:rPr lang="zh-CN" altLang="en-US" sz="2000" dirty="0">
                <a:solidFill>
                  <a:schemeClr val="accent1"/>
                </a:solidFill>
              </a:rPr>
              <a:t> </a:t>
            </a:r>
            <a:r>
              <a:rPr lang="en-US" altLang="zh-CN" sz="2000" dirty="0">
                <a:solidFill>
                  <a:schemeClr val="accent1"/>
                </a:solidFill>
              </a:rPr>
              <a:t>cycles</a:t>
            </a:r>
            <a:r>
              <a:rPr lang="en-US" altLang="zh-CN" sz="2000" dirty="0">
                <a:solidFill>
                  <a:srgbClr val="000000"/>
                </a:solidFill>
              </a:rPr>
              <a:t>)</a:t>
            </a:r>
          </a:p>
          <a:p>
            <a:pPr marL="800100" lvl="1" indent="-34290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00"/>
                </a:solidFill>
              </a:rPr>
              <a:t>Software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capability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checking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(</a:t>
            </a:r>
            <a:r>
              <a:rPr lang="en-US" altLang="zh-CN" sz="2000" dirty="0">
                <a:solidFill>
                  <a:schemeClr val="accent1"/>
                </a:solidFill>
              </a:rPr>
              <a:t>211</a:t>
            </a:r>
            <a:r>
              <a:rPr lang="zh-CN" altLang="en-US" sz="2000" dirty="0">
                <a:solidFill>
                  <a:schemeClr val="accent1"/>
                </a:solidFill>
              </a:rPr>
              <a:t> </a:t>
            </a:r>
            <a:r>
              <a:rPr lang="en-US" altLang="zh-CN" sz="2000" dirty="0">
                <a:solidFill>
                  <a:schemeClr val="accent1"/>
                </a:solidFill>
              </a:rPr>
              <a:t>cycles</a:t>
            </a:r>
            <a:r>
              <a:rPr lang="en-US" altLang="zh-CN" sz="2000" dirty="0">
                <a:solidFill>
                  <a:srgbClr val="000000"/>
                </a:solidFill>
              </a:rPr>
              <a:t>)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endParaRPr lang="en-US" altLang="zh-CN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6880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2800" dirty="0">
                <a:latin typeface="+mj-lt"/>
              </a:rPr>
              <a:t>Can</a:t>
            </a:r>
            <a:r>
              <a:rPr kumimoji="1" lang="zh-CN" altLang="en-US" sz="2800" dirty="0">
                <a:latin typeface="+mj-lt"/>
              </a:rPr>
              <a:t> </a:t>
            </a:r>
            <a:r>
              <a:rPr kumimoji="1" lang="en-US" altLang="zh-CN" sz="2800" dirty="0">
                <a:latin typeface="+mj-lt"/>
              </a:rPr>
              <a:t>We</a:t>
            </a:r>
            <a:r>
              <a:rPr kumimoji="1" lang="zh-CN" altLang="en-US" sz="2800" dirty="0">
                <a:latin typeface="+mj-lt"/>
              </a:rPr>
              <a:t> </a:t>
            </a:r>
            <a:r>
              <a:rPr kumimoji="1" lang="en-US" altLang="zh-CN" sz="2800" dirty="0">
                <a:latin typeface="+mj-lt"/>
              </a:rPr>
              <a:t>Implement</a:t>
            </a:r>
            <a:r>
              <a:rPr kumimoji="1" lang="zh-CN" altLang="en-US" sz="2800" dirty="0">
                <a:latin typeface="+mj-lt"/>
              </a:rPr>
              <a:t> </a:t>
            </a:r>
            <a:r>
              <a:rPr kumimoji="1" lang="en-US" altLang="zh-CN" sz="2800" dirty="0">
                <a:latin typeface="+mj-lt"/>
              </a:rPr>
              <a:t>All</a:t>
            </a:r>
            <a:r>
              <a:rPr kumimoji="1" lang="zh-CN" altLang="en-US" sz="2800" dirty="0">
                <a:latin typeface="+mj-lt"/>
              </a:rPr>
              <a:t> </a:t>
            </a:r>
            <a:r>
              <a:rPr kumimoji="1" lang="en-US" altLang="zh-CN" sz="2800" dirty="0">
                <a:latin typeface="+mj-lt"/>
              </a:rPr>
              <a:t>IPC</a:t>
            </a:r>
            <a:r>
              <a:rPr kumimoji="1" lang="zh-CN" altLang="en-US" sz="2800" dirty="0">
                <a:latin typeface="+mj-lt"/>
              </a:rPr>
              <a:t> </a:t>
            </a:r>
            <a:r>
              <a:rPr kumimoji="1" lang="en-US" altLang="zh-CN" sz="2800" dirty="0">
                <a:latin typeface="+mj-lt"/>
              </a:rPr>
              <a:t>Logics</a:t>
            </a:r>
            <a:r>
              <a:rPr kumimoji="1" lang="zh-CN" altLang="en-US" sz="2800" dirty="0">
                <a:latin typeface="+mj-lt"/>
              </a:rPr>
              <a:t> </a:t>
            </a:r>
            <a:r>
              <a:rPr kumimoji="1" lang="en-US" altLang="zh-CN" sz="2800" dirty="0">
                <a:latin typeface="+mj-lt"/>
              </a:rPr>
              <a:t>into</a:t>
            </a:r>
            <a:r>
              <a:rPr kumimoji="1" lang="zh-CN" altLang="en-US" sz="2800" dirty="0">
                <a:latin typeface="+mj-lt"/>
              </a:rPr>
              <a:t> </a:t>
            </a:r>
            <a:r>
              <a:rPr kumimoji="1" lang="en-US" altLang="zh-CN" sz="2800" dirty="0">
                <a:latin typeface="+mj-lt"/>
              </a:rPr>
              <a:t>HW?</a:t>
            </a:r>
            <a:endParaRPr kumimoji="1" lang="zh-CN" altLang="en-US" sz="2800" dirty="0">
              <a:latin typeface="+mj-lt"/>
            </a:endParaRP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C015FDC-FFC0-8843-8902-DC19493EB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No,</a:t>
            </a:r>
            <a:r>
              <a:rPr lang="zh-CN" altLang="en-US" dirty="0"/>
              <a:t> </a:t>
            </a:r>
            <a:r>
              <a:rPr lang="en-US" altLang="zh-CN" dirty="0"/>
              <a:t>hardware</a:t>
            </a:r>
            <a:r>
              <a:rPr lang="zh-CN" altLang="en-US" dirty="0"/>
              <a:t> </a:t>
            </a:r>
            <a:r>
              <a:rPr lang="en-US" altLang="zh-CN" dirty="0"/>
              <a:t>should</a:t>
            </a:r>
            <a:r>
              <a:rPr lang="zh-CN" altLang="en-US" dirty="0"/>
              <a:t> </a:t>
            </a:r>
            <a:r>
              <a:rPr lang="en-US" altLang="zh-CN" dirty="0"/>
              <a:t>not</a:t>
            </a:r>
            <a:r>
              <a:rPr lang="zh-CN" altLang="en-US" dirty="0"/>
              <a:t> </a:t>
            </a:r>
            <a:r>
              <a:rPr lang="en-US" altLang="zh-CN" dirty="0"/>
              <a:t>know</a:t>
            </a:r>
            <a:r>
              <a:rPr lang="zh-CN" altLang="en-US" dirty="0"/>
              <a:t> </a:t>
            </a:r>
            <a:r>
              <a:rPr lang="en-US" altLang="zh-CN" dirty="0"/>
              <a:t>much</a:t>
            </a:r>
            <a:r>
              <a:rPr lang="zh-CN" altLang="en-US" dirty="0"/>
              <a:t> </a:t>
            </a:r>
            <a:r>
              <a:rPr lang="en-US" altLang="zh-CN" dirty="0"/>
              <a:t>about</a:t>
            </a:r>
            <a:r>
              <a:rPr lang="zh-CN" altLang="en-US" dirty="0"/>
              <a:t> </a:t>
            </a:r>
            <a:r>
              <a:rPr lang="en-US" altLang="zh-CN" dirty="0"/>
              <a:t>OS</a:t>
            </a:r>
            <a:r>
              <a:rPr lang="zh-CN" altLang="en-US" dirty="0"/>
              <a:t> </a:t>
            </a:r>
            <a:r>
              <a:rPr lang="en-US" altLang="zh-CN" dirty="0"/>
              <a:t>details</a:t>
            </a:r>
          </a:p>
          <a:p>
            <a:pPr lvl="1"/>
            <a:r>
              <a:rPr lang="en-US" altLang="zh-CN" dirty="0"/>
              <a:t>L4:</a:t>
            </a:r>
            <a:r>
              <a:rPr lang="zh-CN" altLang="en-US" dirty="0"/>
              <a:t> </a:t>
            </a:r>
            <a:r>
              <a:rPr lang="en-US" altLang="zh-CN" dirty="0"/>
              <a:t>process</a:t>
            </a:r>
            <a:r>
              <a:rPr lang="zh-CN" altLang="en-US" dirty="0"/>
              <a:t> </a:t>
            </a:r>
            <a:r>
              <a:rPr lang="en-US" altLang="zh-CN" dirty="0"/>
              <a:t>direct</a:t>
            </a:r>
            <a:r>
              <a:rPr lang="zh-CN" altLang="en-US" dirty="0"/>
              <a:t> </a:t>
            </a:r>
            <a:r>
              <a:rPr lang="en-US" altLang="zh-CN" dirty="0"/>
              <a:t>switching</a:t>
            </a:r>
            <a:r>
              <a:rPr lang="zh-CN" altLang="en-US" dirty="0"/>
              <a:t> </a:t>
            </a:r>
            <a:endParaRPr lang="en-US" altLang="zh-CN" dirty="0"/>
          </a:p>
          <a:p>
            <a:pPr lvl="1"/>
            <a:r>
              <a:rPr lang="en-US" altLang="zh-CN" dirty="0"/>
              <a:t>seL4:</a:t>
            </a:r>
            <a:r>
              <a:rPr lang="zh-CN" altLang="en-US" dirty="0"/>
              <a:t> </a:t>
            </a:r>
            <a:r>
              <a:rPr lang="en-US" altLang="zh-CN" dirty="0" err="1"/>
              <a:t>fastpath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 err="1"/>
              <a:t>slowpath</a:t>
            </a:r>
            <a:endParaRPr lang="en-US" altLang="zh-CN" dirty="0"/>
          </a:p>
          <a:p>
            <a:pPr lvl="1"/>
            <a:r>
              <a:rPr lang="en-US" altLang="zh-CN" dirty="0"/>
              <a:t>Google</a:t>
            </a:r>
            <a:r>
              <a:rPr lang="zh-CN" altLang="en-US" dirty="0"/>
              <a:t> </a:t>
            </a:r>
            <a:r>
              <a:rPr lang="en-US" altLang="zh-CN" dirty="0"/>
              <a:t>Zircon:</a:t>
            </a:r>
            <a:r>
              <a:rPr lang="zh-CN" altLang="en-US" dirty="0"/>
              <a:t> </a:t>
            </a:r>
            <a:r>
              <a:rPr lang="en-US" altLang="zh-CN" dirty="0"/>
              <a:t>async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throughput-target</a:t>
            </a:r>
            <a:r>
              <a:rPr lang="zh-CN" altLang="en-US" dirty="0"/>
              <a:t> </a:t>
            </a:r>
            <a:r>
              <a:rPr lang="en-US" altLang="zh-CN" dirty="0"/>
              <a:t>IPC</a:t>
            </a:r>
          </a:p>
          <a:p>
            <a:pPr lvl="1"/>
            <a:r>
              <a:rPr lang="en-US" altLang="zh-CN" dirty="0"/>
              <a:t>LRPC:</a:t>
            </a:r>
            <a:r>
              <a:rPr lang="zh-CN" altLang="en-US" dirty="0"/>
              <a:t> </a:t>
            </a:r>
            <a:r>
              <a:rPr lang="en-US" altLang="zh-CN" dirty="0"/>
              <a:t>migration</a:t>
            </a:r>
            <a:r>
              <a:rPr lang="zh-CN" altLang="en-US" dirty="0"/>
              <a:t> </a:t>
            </a:r>
            <a:r>
              <a:rPr lang="en-US" altLang="zh-CN" dirty="0"/>
              <a:t>thread</a:t>
            </a:r>
            <a:r>
              <a:rPr lang="zh-CN" altLang="en-US" dirty="0"/>
              <a:t> </a:t>
            </a:r>
            <a:r>
              <a:rPr lang="en-US" altLang="zh-CN" dirty="0"/>
              <a:t>model</a:t>
            </a:r>
          </a:p>
          <a:p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1D0B062-79EB-1942-8333-DA5432D0190D}"/>
              </a:ext>
            </a:extLst>
          </p:cNvPr>
          <p:cNvSpPr/>
          <p:nvPr/>
        </p:nvSpPr>
        <p:spPr>
          <a:xfrm>
            <a:off x="2915816" y="4591896"/>
            <a:ext cx="4464496" cy="508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25000"/>
              </a:lnSpc>
            </a:pPr>
            <a:r>
              <a:rPr lang="en-US" altLang="zh-CN" sz="2400" b="1" dirty="0">
                <a:solidFill>
                  <a:schemeClr val="accent1"/>
                </a:solidFill>
              </a:rPr>
              <a:t>→</a:t>
            </a:r>
            <a:r>
              <a:rPr lang="zh-CN" altLang="en-US" sz="2400" b="1" dirty="0">
                <a:solidFill>
                  <a:schemeClr val="accent1"/>
                </a:solidFill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</a:rPr>
              <a:t>HW-SW</a:t>
            </a:r>
            <a:r>
              <a:rPr lang="zh-CN" altLang="en-US" sz="2400" b="1" dirty="0">
                <a:solidFill>
                  <a:schemeClr val="accent1"/>
                </a:solidFill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</a:rPr>
              <a:t>co-design</a:t>
            </a:r>
          </a:p>
        </p:txBody>
      </p:sp>
    </p:spTree>
    <p:extLst>
      <p:ext uri="{BB962C8B-B14F-4D97-AF65-F5344CB8AC3E}">
        <p14:creationId xmlns:p14="http://schemas.microsoft.com/office/powerpoint/2010/main" val="152653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AF82B5-15E4-F24C-8FE5-77B7EB7B0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+mj-lt"/>
              </a:rPr>
              <a:t>XPC: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User-level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Direct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Domain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Switch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D1AB97-F988-A843-B7F1-70F14E5C2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55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601841F-BEDD-074C-A2B6-65B9E69FD6BD}"/>
              </a:ext>
            </a:extLst>
          </p:cNvPr>
          <p:cNvSpPr/>
          <p:nvPr/>
        </p:nvSpPr>
        <p:spPr>
          <a:xfrm>
            <a:off x="4758860" y="1392981"/>
            <a:ext cx="1115765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Process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679011C-E855-E245-8DEF-A3C9D6ED0B90}"/>
              </a:ext>
            </a:extLst>
          </p:cNvPr>
          <p:cNvSpPr/>
          <p:nvPr/>
        </p:nvSpPr>
        <p:spPr>
          <a:xfrm>
            <a:off x="4758860" y="2687773"/>
            <a:ext cx="2447553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Kernel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E3048C5-EAE3-7243-BF45-B5220B94F409}"/>
              </a:ext>
            </a:extLst>
          </p:cNvPr>
          <p:cNvSpPr/>
          <p:nvPr/>
        </p:nvSpPr>
        <p:spPr>
          <a:xfrm>
            <a:off x="6090649" y="1392981"/>
            <a:ext cx="1115765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Process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B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E733396-8D08-5746-BA42-A2F592C4C281}"/>
              </a:ext>
            </a:extLst>
          </p:cNvPr>
          <p:cNvSpPr/>
          <p:nvPr/>
        </p:nvSpPr>
        <p:spPr>
          <a:xfrm>
            <a:off x="987984" y="1993404"/>
            <a:ext cx="3122971" cy="10564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b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Kernel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12F0E25-9260-E642-847D-DE8D022E91D6}"/>
              </a:ext>
            </a:extLst>
          </p:cNvPr>
          <p:cNvSpPr/>
          <p:nvPr/>
        </p:nvSpPr>
        <p:spPr>
          <a:xfrm>
            <a:off x="971600" y="1392981"/>
            <a:ext cx="1368152" cy="448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Process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D8578FD-C1C4-1B47-9582-7491CA49910A}"/>
              </a:ext>
            </a:extLst>
          </p:cNvPr>
          <p:cNvSpPr/>
          <p:nvPr/>
        </p:nvSpPr>
        <p:spPr>
          <a:xfrm>
            <a:off x="2555775" y="1392981"/>
            <a:ext cx="1538795" cy="448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Process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B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16" name="肘形连接符 15">
            <a:extLst>
              <a:ext uri="{FF2B5EF4-FFF2-40B4-BE49-F238E27FC236}">
                <a16:creationId xmlns:a16="http://schemas.microsoft.com/office/drawing/2014/main" id="{80378939-5B04-BE4C-AE71-78D5FBDE90BA}"/>
              </a:ext>
            </a:extLst>
          </p:cNvPr>
          <p:cNvCxnSpPr>
            <a:cxnSpLocks/>
          </p:cNvCxnSpPr>
          <p:nvPr/>
        </p:nvCxnSpPr>
        <p:spPr>
          <a:xfrm rot="16200000" flipH="1">
            <a:off x="2490424" y="1142229"/>
            <a:ext cx="12700" cy="1379750"/>
          </a:xfrm>
          <a:prstGeom prst="bentConnector3">
            <a:avLst>
              <a:gd name="adj1" fmla="val 388192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肘形连接符 16">
            <a:extLst>
              <a:ext uri="{FF2B5EF4-FFF2-40B4-BE49-F238E27FC236}">
                <a16:creationId xmlns:a16="http://schemas.microsoft.com/office/drawing/2014/main" id="{00EBB8FA-8130-5043-B207-06F7393F700E}"/>
              </a:ext>
            </a:extLst>
          </p:cNvPr>
          <p:cNvCxnSpPr>
            <a:cxnSpLocks/>
          </p:cNvCxnSpPr>
          <p:nvPr/>
        </p:nvCxnSpPr>
        <p:spPr>
          <a:xfrm rot="16200000" flipH="1">
            <a:off x="2490424" y="1007106"/>
            <a:ext cx="12700" cy="1669497"/>
          </a:xfrm>
          <a:prstGeom prst="bentConnector3">
            <a:avLst>
              <a:gd name="adj1" fmla="val 4575906"/>
            </a:avLst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8E67487C-39EF-2643-884D-0DD6F73674A9}"/>
              </a:ext>
            </a:extLst>
          </p:cNvPr>
          <p:cNvSpPr txBox="1"/>
          <p:nvPr/>
        </p:nvSpPr>
        <p:spPr>
          <a:xfrm>
            <a:off x="2004246" y="2044507"/>
            <a:ext cx="985056" cy="24622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zh-CN" sz="1600" b="1" i="1" dirty="0">
                <a:solidFill>
                  <a:srgbClr val="BE384B"/>
                </a:solidFill>
              </a:rPr>
              <a:t>IPC</a:t>
            </a:r>
            <a:r>
              <a:rPr kumimoji="1" lang="zh-CN" altLang="en-US" sz="1600" b="1" i="1" dirty="0">
                <a:solidFill>
                  <a:srgbClr val="BE384B"/>
                </a:solidFill>
              </a:rPr>
              <a:t> </a:t>
            </a:r>
            <a:r>
              <a:rPr kumimoji="1" lang="en-US" altLang="zh-CN" sz="1600" b="1" i="1" dirty="0">
                <a:solidFill>
                  <a:srgbClr val="BE384B"/>
                </a:solidFill>
              </a:rPr>
              <a:t>call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9E90EDB-2286-FB43-8BE4-A175B34BFE75}"/>
              </a:ext>
            </a:extLst>
          </p:cNvPr>
          <p:cNvSpPr txBox="1"/>
          <p:nvPr/>
        </p:nvSpPr>
        <p:spPr>
          <a:xfrm>
            <a:off x="2056941" y="2473826"/>
            <a:ext cx="985056" cy="24622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zh-CN" sz="1600" b="1" i="1" dirty="0">
                <a:solidFill>
                  <a:srgbClr val="BE384B"/>
                </a:solidFill>
              </a:rPr>
              <a:t>IPC</a:t>
            </a:r>
            <a:r>
              <a:rPr kumimoji="1" lang="zh-CN" altLang="en-US" sz="1600" b="1" i="1" dirty="0">
                <a:solidFill>
                  <a:srgbClr val="BE384B"/>
                </a:solidFill>
              </a:rPr>
              <a:t> </a:t>
            </a:r>
            <a:r>
              <a:rPr kumimoji="1" lang="en-US" altLang="zh-CN" sz="1600" b="1" i="1" dirty="0">
                <a:solidFill>
                  <a:srgbClr val="BE384B"/>
                </a:solidFill>
              </a:rPr>
              <a:t>return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E89AB16-62D6-7547-A802-6ECD2DDE6C1C}"/>
              </a:ext>
            </a:extLst>
          </p:cNvPr>
          <p:cNvSpPr txBox="1"/>
          <p:nvPr/>
        </p:nvSpPr>
        <p:spPr>
          <a:xfrm>
            <a:off x="4938521" y="1778209"/>
            <a:ext cx="684845" cy="24622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zh-CN" sz="1600" b="1" i="1" dirty="0" err="1">
                <a:solidFill>
                  <a:srgbClr val="BE384B"/>
                </a:solidFill>
              </a:rPr>
              <a:t>xcall</a:t>
            </a:r>
            <a:endParaRPr kumimoji="1" lang="en-US" altLang="zh-CN" sz="1600" b="1" i="1" dirty="0">
              <a:solidFill>
                <a:srgbClr val="BE384B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E50983-CCDE-1C47-9D23-A52B94CD2C0B}"/>
              </a:ext>
            </a:extLst>
          </p:cNvPr>
          <p:cNvSpPr txBox="1"/>
          <p:nvPr/>
        </p:nvSpPr>
        <p:spPr>
          <a:xfrm>
            <a:off x="6325057" y="2134702"/>
            <a:ext cx="678455" cy="24622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zh-CN" sz="1600" b="1" i="1" dirty="0" err="1">
                <a:solidFill>
                  <a:srgbClr val="BE384B"/>
                </a:solidFill>
              </a:rPr>
              <a:t>xret</a:t>
            </a:r>
            <a:endParaRPr kumimoji="1" lang="en-US" altLang="zh-CN" sz="1600" b="1" i="1" dirty="0">
              <a:solidFill>
                <a:srgbClr val="BE384B"/>
              </a:solidFill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93EE11E3-C8BD-4A43-897F-748738DC4DA4}"/>
              </a:ext>
            </a:extLst>
          </p:cNvPr>
          <p:cNvCxnSpPr/>
          <p:nvPr/>
        </p:nvCxnSpPr>
        <p:spPr>
          <a:xfrm>
            <a:off x="5543515" y="1932868"/>
            <a:ext cx="8782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CDC34493-8638-A74B-A3F6-D3CD2FEFE8AE}"/>
              </a:ext>
            </a:extLst>
          </p:cNvPr>
          <p:cNvCxnSpPr/>
          <p:nvPr/>
        </p:nvCxnSpPr>
        <p:spPr>
          <a:xfrm>
            <a:off x="5548520" y="2275105"/>
            <a:ext cx="878242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E681FCD1-E425-1E4B-81B8-44A33FCD2B99}"/>
              </a:ext>
            </a:extLst>
          </p:cNvPr>
          <p:cNvSpPr txBox="1"/>
          <p:nvPr/>
        </p:nvSpPr>
        <p:spPr>
          <a:xfrm>
            <a:off x="7315891" y="1405434"/>
            <a:ext cx="1871463" cy="1308050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Two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new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user</a:t>
            </a:r>
            <a:b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</a:b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instructions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Bypass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the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kernel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to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avoid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mode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switching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54D6DBC-C78C-6C4F-982A-A00E8F104150}"/>
              </a:ext>
            </a:extLst>
          </p:cNvPr>
          <p:cNvSpPr txBox="1"/>
          <p:nvPr/>
        </p:nvSpPr>
        <p:spPr>
          <a:xfrm>
            <a:off x="987984" y="3361556"/>
            <a:ext cx="3106586" cy="1837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Switch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mode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(U→K)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Save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context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Check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capability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Switch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page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table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Restore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context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Switch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mode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(K→U)</a:t>
            </a:r>
            <a:endParaRPr kumimoji="1" lang="zh-CN" altLang="en-US" sz="1600" dirty="0">
              <a:solidFill>
                <a:srgbClr val="00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04FD628-5575-F648-83D7-75E887549514}"/>
              </a:ext>
            </a:extLst>
          </p:cNvPr>
          <p:cNvSpPr txBox="1"/>
          <p:nvPr/>
        </p:nvSpPr>
        <p:spPr>
          <a:xfrm>
            <a:off x="4716016" y="3361555"/>
            <a:ext cx="3106586" cy="1837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Switch</a:t>
            </a:r>
            <a:r>
              <a:rPr kumimoji="1" lang="zh-CN" altLang="en-US" sz="1600" strike="sngStrike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mode</a:t>
            </a:r>
            <a:r>
              <a:rPr kumimoji="1" lang="zh-CN" altLang="en-US" sz="1600" strike="sngStrike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(U→K)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Save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context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Check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capability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Switch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page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table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Restore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context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Switch</a:t>
            </a:r>
            <a:r>
              <a:rPr kumimoji="1" lang="zh-CN" altLang="en-US" sz="1600" strike="sngStrike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mode</a:t>
            </a:r>
            <a:r>
              <a:rPr kumimoji="1" lang="zh-CN" altLang="en-US" sz="1600" strike="sngStrike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(K→U)</a:t>
            </a:r>
            <a:endParaRPr kumimoji="1" lang="zh-CN" altLang="en-US" sz="1600" strike="sngStrike" dirty="0">
              <a:solidFill>
                <a:srgbClr val="FFFFFF">
                  <a:lumMod val="6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54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5677 0 " pathEditMode="relative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5677 0 " pathEditMode="relative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5677 0 " pathEditMode="relative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5677 0 " pathEditMode="relative" ptsTypes="AA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5677 0 " pathEditMode="relative" ptsTypes="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5677 0 " pathEditMode="relative" ptsTypes="AA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5677 0 " pathEditMode="relative" ptsTypes="AA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5677 0 " pathEditMode="relative" ptsTypes="AA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5677 0 " pathEditMode="relative" ptsTypes="A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5677 0 " pathEditMode="relative" ptsTypes="AA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5677 0 " pathEditMode="relative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5677 0 " pathEditMode="relative" ptsTypes="AA">
                                      <p:cBhvr>
                                        <p:cTn id="2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5677 0 " pathEditMode="relative" ptsTypes="AA">
                                      <p:cBhvr>
                                        <p:cTn id="3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5677 0 " pathEditMode="relative" ptsTypes="AA">
                                      <p:cBhvr>
                                        <p:cTn id="3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5677 0 " pathEditMode="relative" ptsTypes="AA">
                                      <p:cBhvr>
                                        <p:cTn id="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5677 0 " pathEditMode="relative" ptsTypes="AA">
                                      <p:cBhvr>
                                        <p:cTn id="3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45677 0 " pathEditMode="relative" ptsTypes="AA">
                                      <p:cBhvr>
                                        <p:cTn id="3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  <p:bldP spid="19" grpId="0"/>
      <p:bldP spid="20" grpId="0"/>
      <p:bldP spid="21" grpId="0"/>
      <p:bldP spid="22" grpId="0"/>
      <p:bldP spid="26" grpId="0"/>
      <p:bldP spid="27" grpId="0"/>
      <p:bldP spid="2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>
            <a:extLst>
              <a:ext uri="{FF2B5EF4-FFF2-40B4-BE49-F238E27FC236}">
                <a16:creationId xmlns:a16="http://schemas.microsoft.com/office/drawing/2014/main" id="{04BB5536-3598-F244-A0EE-671E5A4D4766}"/>
              </a:ext>
            </a:extLst>
          </p:cNvPr>
          <p:cNvSpPr/>
          <p:nvPr/>
        </p:nvSpPr>
        <p:spPr>
          <a:xfrm>
            <a:off x="539551" y="4283577"/>
            <a:ext cx="2088233" cy="2895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F95D75CF-3C72-9049-808C-0B633F298747}"/>
              </a:ext>
            </a:extLst>
          </p:cNvPr>
          <p:cNvSpPr/>
          <p:nvPr/>
        </p:nvSpPr>
        <p:spPr>
          <a:xfrm>
            <a:off x="539550" y="4609388"/>
            <a:ext cx="1872210" cy="2895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5E22A4A-0152-9849-9E0F-25A758F861C2}"/>
              </a:ext>
            </a:extLst>
          </p:cNvPr>
          <p:cNvSpPr/>
          <p:nvPr/>
        </p:nvSpPr>
        <p:spPr>
          <a:xfrm>
            <a:off x="539552" y="3696467"/>
            <a:ext cx="1662897" cy="2895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6AF82B5-15E4-F24C-8FE5-77B7EB7B0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+mj-lt"/>
              </a:rPr>
              <a:t>Direct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Domain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Switch: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Context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D1AB97-F988-A843-B7F1-70F14E5C2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56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601841F-BEDD-074C-A2B6-65B9E69FD6BD}"/>
              </a:ext>
            </a:extLst>
          </p:cNvPr>
          <p:cNvSpPr/>
          <p:nvPr/>
        </p:nvSpPr>
        <p:spPr>
          <a:xfrm>
            <a:off x="539552" y="1392981"/>
            <a:ext cx="1115765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Process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679011C-E855-E245-8DEF-A3C9D6ED0B90}"/>
              </a:ext>
            </a:extLst>
          </p:cNvPr>
          <p:cNvSpPr/>
          <p:nvPr/>
        </p:nvSpPr>
        <p:spPr>
          <a:xfrm>
            <a:off x="539552" y="2687773"/>
            <a:ext cx="2447553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Kernel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E3048C5-EAE3-7243-BF45-B5220B94F409}"/>
              </a:ext>
            </a:extLst>
          </p:cNvPr>
          <p:cNvSpPr/>
          <p:nvPr/>
        </p:nvSpPr>
        <p:spPr>
          <a:xfrm>
            <a:off x="1871341" y="1392981"/>
            <a:ext cx="1115765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Process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B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E89AB16-62D6-7547-A802-6ECD2DDE6C1C}"/>
              </a:ext>
            </a:extLst>
          </p:cNvPr>
          <p:cNvSpPr txBox="1"/>
          <p:nvPr/>
        </p:nvSpPr>
        <p:spPr>
          <a:xfrm>
            <a:off x="719213" y="1778209"/>
            <a:ext cx="684845" cy="24622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zh-CN" sz="1600" b="1" i="1" dirty="0" err="1">
                <a:solidFill>
                  <a:srgbClr val="BE384B"/>
                </a:solidFill>
              </a:rPr>
              <a:t>xcall</a:t>
            </a:r>
            <a:endParaRPr kumimoji="1" lang="en-US" altLang="zh-CN" sz="1600" b="1" i="1" dirty="0">
              <a:solidFill>
                <a:srgbClr val="BE384B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E50983-CCDE-1C47-9D23-A52B94CD2C0B}"/>
              </a:ext>
            </a:extLst>
          </p:cNvPr>
          <p:cNvSpPr txBox="1"/>
          <p:nvPr/>
        </p:nvSpPr>
        <p:spPr>
          <a:xfrm>
            <a:off x="2105749" y="2134702"/>
            <a:ext cx="678455" cy="24622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zh-CN" sz="1600" b="1" i="1" dirty="0" err="1">
                <a:solidFill>
                  <a:srgbClr val="BE384B"/>
                </a:solidFill>
              </a:rPr>
              <a:t>xret</a:t>
            </a:r>
            <a:endParaRPr kumimoji="1" lang="en-US" altLang="zh-CN" sz="1600" b="1" i="1" dirty="0">
              <a:solidFill>
                <a:srgbClr val="BE384B"/>
              </a:solidFill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93EE11E3-C8BD-4A43-897F-748738DC4DA4}"/>
              </a:ext>
            </a:extLst>
          </p:cNvPr>
          <p:cNvCxnSpPr/>
          <p:nvPr/>
        </p:nvCxnSpPr>
        <p:spPr>
          <a:xfrm>
            <a:off x="1324207" y="1932868"/>
            <a:ext cx="8782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CDC34493-8638-A74B-A3F6-D3CD2FEFE8AE}"/>
              </a:ext>
            </a:extLst>
          </p:cNvPr>
          <p:cNvCxnSpPr/>
          <p:nvPr/>
        </p:nvCxnSpPr>
        <p:spPr>
          <a:xfrm>
            <a:off x="1329212" y="2275105"/>
            <a:ext cx="878242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A04FD628-5575-F648-83D7-75E887549514}"/>
              </a:ext>
            </a:extLst>
          </p:cNvPr>
          <p:cNvSpPr txBox="1"/>
          <p:nvPr/>
        </p:nvSpPr>
        <p:spPr>
          <a:xfrm>
            <a:off x="539552" y="3361555"/>
            <a:ext cx="3106586" cy="1837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Switch</a:t>
            </a:r>
            <a:r>
              <a:rPr kumimoji="1" lang="zh-CN" altLang="en-US" sz="1600" strike="sngStrike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mode</a:t>
            </a:r>
            <a:r>
              <a:rPr kumimoji="1" lang="zh-CN" altLang="en-US" sz="1600" strike="sngStrike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(U→K)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Save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context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Check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capability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Switch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page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table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Restore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context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Switch</a:t>
            </a:r>
            <a:r>
              <a:rPr kumimoji="1" lang="zh-CN" altLang="en-US" sz="1600" strike="sngStrike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mode</a:t>
            </a:r>
            <a:r>
              <a:rPr kumimoji="1" lang="zh-CN" altLang="en-US" sz="1600" strike="sngStrike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(K→U)</a:t>
            </a:r>
            <a:endParaRPr kumimoji="1" lang="zh-CN" altLang="en-US" sz="1600" strike="sngStrike" dirty="0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672B5AAC-E228-9F43-82AB-C69C37DD0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880" y="1333500"/>
            <a:ext cx="5194920" cy="3963459"/>
          </a:xfrm>
        </p:spPr>
        <p:txBody>
          <a:bodyPr>
            <a:normAutofit/>
          </a:bodyPr>
          <a:lstStyle/>
          <a:p>
            <a:r>
              <a:rPr kumimoji="1" lang="en-US" altLang="zh-CN" sz="2400" dirty="0">
                <a:latin typeface="+mn-lt"/>
              </a:rPr>
              <a:t>Traditional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kernel</a:t>
            </a:r>
          </a:p>
          <a:p>
            <a:pPr lvl="1"/>
            <a:r>
              <a:rPr kumimoji="1" lang="en-US" altLang="zh-CN" sz="2000" dirty="0">
                <a:latin typeface="+mn-lt"/>
              </a:rPr>
              <a:t>Save/restore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all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registers</a:t>
            </a:r>
          </a:p>
          <a:p>
            <a:pPr lvl="1"/>
            <a:r>
              <a:rPr kumimoji="1" lang="en-US" altLang="zh-CN" sz="2000" dirty="0">
                <a:latin typeface="+mn-lt"/>
              </a:rPr>
              <a:t>Lead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to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at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least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solidFill>
                  <a:srgbClr val="BE384B"/>
                </a:solidFill>
                <a:latin typeface="+mn-lt"/>
              </a:rPr>
              <a:t>62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i="1" dirty="0" err="1">
                <a:latin typeface="+mn-lt"/>
              </a:rPr>
              <a:t>ld</a:t>
            </a:r>
            <a:r>
              <a:rPr kumimoji="1" lang="en-US" altLang="zh-CN" sz="2000" i="1" dirty="0">
                <a:latin typeface="+mn-lt"/>
              </a:rPr>
              <a:t>/</a:t>
            </a:r>
            <a:r>
              <a:rPr kumimoji="1" lang="en-US" altLang="zh-CN" sz="2000" i="1" dirty="0" err="1">
                <a:latin typeface="+mn-lt"/>
              </a:rPr>
              <a:t>st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instructions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023" y="2713484"/>
            <a:ext cx="1944410" cy="2929508"/>
          </a:xfrm>
          <a:prstGeom prst="rect">
            <a:avLst/>
          </a:prstGeom>
        </p:spPr>
      </p:pic>
      <p:sp>
        <p:nvSpPr>
          <p:cNvPr id="11" name="右大括号 10"/>
          <p:cNvSpPr/>
          <p:nvPr/>
        </p:nvSpPr>
        <p:spPr>
          <a:xfrm>
            <a:off x="5939433" y="2857500"/>
            <a:ext cx="504775" cy="2671723"/>
          </a:xfrm>
          <a:prstGeom prst="rightBrace">
            <a:avLst>
              <a:gd name="adj1" fmla="val 38525"/>
              <a:gd name="adj2" fmla="val 5083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598466" y="3289548"/>
            <a:ext cx="2246808" cy="186512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kumimoji="1" sz="2400" b="1" i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kumimoji="1" sz="2000" b="0" i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>
              <a:buNone/>
            </a:pPr>
            <a:r>
              <a:rPr lang="en-US" altLang="zh-CN" sz="1800" b="0" dirty="0"/>
              <a:t>Store </a:t>
            </a:r>
            <a:r>
              <a:rPr lang="en-US" altLang="zh-CN" sz="1800" b="0" dirty="0">
                <a:solidFill>
                  <a:schemeClr val="accent1"/>
                </a:solidFill>
              </a:rPr>
              <a:t>all </a:t>
            </a:r>
            <a:r>
              <a:rPr lang="en-US" altLang="zh-CN" sz="1800" b="0" dirty="0"/>
              <a:t>31 user-registers at entry point </a:t>
            </a:r>
            <a:r>
              <a:rPr lang="en-US" altLang="zh-CN" sz="1800" b="0"/>
              <a:t>(seL4 RISC-V)</a:t>
            </a:r>
            <a:endParaRPr lang="zh-CN" alt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175357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8" grpId="0" animBg="1"/>
      <p:bldP spid="11" grpId="0" animBg="1"/>
      <p:bldP spid="1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>
            <a:extLst>
              <a:ext uri="{FF2B5EF4-FFF2-40B4-BE49-F238E27FC236}">
                <a16:creationId xmlns:a16="http://schemas.microsoft.com/office/drawing/2014/main" id="{04BB5536-3598-F244-A0EE-671E5A4D4766}"/>
              </a:ext>
            </a:extLst>
          </p:cNvPr>
          <p:cNvSpPr/>
          <p:nvPr/>
        </p:nvSpPr>
        <p:spPr>
          <a:xfrm>
            <a:off x="539551" y="4283577"/>
            <a:ext cx="2088233" cy="2895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F95D75CF-3C72-9049-808C-0B633F298747}"/>
              </a:ext>
            </a:extLst>
          </p:cNvPr>
          <p:cNvSpPr/>
          <p:nvPr/>
        </p:nvSpPr>
        <p:spPr>
          <a:xfrm>
            <a:off x="539550" y="4609388"/>
            <a:ext cx="1872210" cy="2895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5E22A4A-0152-9849-9E0F-25A758F861C2}"/>
              </a:ext>
            </a:extLst>
          </p:cNvPr>
          <p:cNvSpPr/>
          <p:nvPr/>
        </p:nvSpPr>
        <p:spPr>
          <a:xfrm>
            <a:off x="539552" y="3696467"/>
            <a:ext cx="1662897" cy="2895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6AF82B5-15E4-F24C-8FE5-77B7EB7B0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+mj-lt"/>
              </a:rPr>
              <a:t>Direct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Domain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Switch: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Context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D1AB97-F988-A843-B7F1-70F14E5C2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57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601841F-BEDD-074C-A2B6-65B9E69FD6BD}"/>
              </a:ext>
            </a:extLst>
          </p:cNvPr>
          <p:cNvSpPr/>
          <p:nvPr/>
        </p:nvSpPr>
        <p:spPr>
          <a:xfrm>
            <a:off x="539552" y="1392981"/>
            <a:ext cx="1115765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Process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679011C-E855-E245-8DEF-A3C9D6ED0B90}"/>
              </a:ext>
            </a:extLst>
          </p:cNvPr>
          <p:cNvSpPr/>
          <p:nvPr/>
        </p:nvSpPr>
        <p:spPr>
          <a:xfrm>
            <a:off x="539552" y="2687773"/>
            <a:ext cx="2447553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Kernel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E3048C5-EAE3-7243-BF45-B5220B94F409}"/>
              </a:ext>
            </a:extLst>
          </p:cNvPr>
          <p:cNvSpPr/>
          <p:nvPr/>
        </p:nvSpPr>
        <p:spPr>
          <a:xfrm>
            <a:off x="1871341" y="1392981"/>
            <a:ext cx="1115765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Process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B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E89AB16-62D6-7547-A802-6ECD2DDE6C1C}"/>
              </a:ext>
            </a:extLst>
          </p:cNvPr>
          <p:cNvSpPr txBox="1"/>
          <p:nvPr/>
        </p:nvSpPr>
        <p:spPr>
          <a:xfrm>
            <a:off x="719213" y="1778209"/>
            <a:ext cx="684845" cy="24622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zh-CN" sz="1600" b="1" i="1" dirty="0" err="1">
                <a:solidFill>
                  <a:srgbClr val="BE384B"/>
                </a:solidFill>
              </a:rPr>
              <a:t>xcall</a:t>
            </a:r>
            <a:endParaRPr kumimoji="1" lang="en-US" altLang="zh-CN" sz="1600" b="1" i="1" dirty="0">
              <a:solidFill>
                <a:srgbClr val="BE384B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E50983-CCDE-1C47-9D23-A52B94CD2C0B}"/>
              </a:ext>
            </a:extLst>
          </p:cNvPr>
          <p:cNvSpPr txBox="1"/>
          <p:nvPr/>
        </p:nvSpPr>
        <p:spPr>
          <a:xfrm>
            <a:off x="2105749" y="2134702"/>
            <a:ext cx="678455" cy="24622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zh-CN" sz="1600" b="1" i="1" dirty="0" err="1">
                <a:solidFill>
                  <a:srgbClr val="BE384B"/>
                </a:solidFill>
              </a:rPr>
              <a:t>xret</a:t>
            </a:r>
            <a:endParaRPr kumimoji="1" lang="en-US" altLang="zh-CN" sz="1600" b="1" i="1" dirty="0">
              <a:solidFill>
                <a:srgbClr val="BE384B"/>
              </a:solidFill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93EE11E3-C8BD-4A43-897F-748738DC4DA4}"/>
              </a:ext>
            </a:extLst>
          </p:cNvPr>
          <p:cNvCxnSpPr/>
          <p:nvPr/>
        </p:nvCxnSpPr>
        <p:spPr>
          <a:xfrm>
            <a:off x="1324207" y="1932868"/>
            <a:ext cx="8782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CDC34493-8638-A74B-A3F6-D3CD2FEFE8AE}"/>
              </a:ext>
            </a:extLst>
          </p:cNvPr>
          <p:cNvCxnSpPr/>
          <p:nvPr/>
        </p:nvCxnSpPr>
        <p:spPr>
          <a:xfrm>
            <a:off x="1329212" y="2275105"/>
            <a:ext cx="878242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A04FD628-5575-F648-83D7-75E887549514}"/>
              </a:ext>
            </a:extLst>
          </p:cNvPr>
          <p:cNvSpPr txBox="1"/>
          <p:nvPr/>
        </p:nvSpPr>
        <p:spPr>
          <a:xfrm>
            <a:off x="539552" y="3361555"/>
            <a:ext cx="3106586" cy="1837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Switch</a:t>
            </a:r>
            <a:r>
              <a:rPr kumimoji="1" lang="zh-CN" altLang="en-US" sz="1600" strike="sngStrike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mode</a:t>
            </a:r>
            <a:r>
              <a:rPr kumimoji="1" lang="zh-CN" altLang="en-US" sz="1600" strike="sngStrike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(U→K)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Save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context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Check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capability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Switch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page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table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Restore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context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Switch</a:t>
            </a:r>
            <a:r>
              <a:rPr kumimoji="1" lang="zh-CN" altLang="en-US" sz="1600" strike="sngStrike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mode</a:t>
            </a:r>
            <a:r>
              <a:rPr kumimoji="1" lang="zh-CN" altLang="en-US" sz="1600" strike="sngStrike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(K→U)</a:t>
            </a:r>
            <a:endParaRPr kumimoji="1" lang="zh-CN" altLang="en-US" sz="1600" strike="sngStrike" dirty="0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672B5AAC-E228-9F43-82AB-C69C37DD0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880" y="1333500"/>
            <a:ext cx="5194920" cy="3963459"/>
          </a:xfrm>
        </p:spPr>
        <p:txBody>
          <a:bodyPr>
            <a:normAutofit/>
          </a:bodyPr>
          <a:lstStyle/>
          <a:p>
            <a:r>
              <a:rPr kumimoji="1" lang="en-US" altLang="zh-CN" sz="2400" dirty="0">
                <a:latin typeface="+mn-lt"/>
              </a:rPr>
              <a:t>Traditional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kernel</a:t>
            </a:r>
          </a:p>
          <a:p>
            <a:pPr lvl="1"/>
            <a:r>
              <a:rPr kumimoji="1" lang="en-US" altLang="zh-CN" sz="2000" dirty="0">
                <a:latin typeface="+mn-lt"/>
              </a:rPr>
              <a:t>Save/restore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all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registers</a:t>
            </a:r>
          </a:p>
          <a:p>
            <a:pPr lvl="1"/>
            <a:r>
              <a:rPr kumimoji="1" lang="en-US" altLang="zh-CN" sz="2000" dirty="0">
                <a:latin typeface="+mn-lt"/>
              </a:rPr>
              <a:t>Lead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to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at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least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solidFill>
                  <a:srgbClr val="BE384B"/>
                </a:solidFill>
                <a:latin typeface="+mn-lt"/>
              </a:rPr>
              <a:t>62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i="1" dirty="0" err="1">
                <a:latin typeface="+mn-lt"/>
              </a:rPr>
              <a:t>ld</a:t>
            </a:r>
            <a:r>
              <a:rPr kumimoji="1" lang="en-US" altLang="zh-CN" sz="2000" i="1" dirty="0">
                <a:latin typeface="+mn-lt"/>
              </a:rPr>
              <a:t>/</a:t>
            </a:r>
            <a:r>
              <a:rPr kumimoji="1" lang="en-US" altLang="zh-CN" sz="2000" i="1" dirty="0" err="1">
                <a:latin typeface="+mn-lt"/>
              </a:rPr>
              <a:t>st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instructions</a:t>
            </a:r>
          </a:p>
          <a:p>
            <a:r>
              <a:rPr kumimoji="1" lang="en-US" altLang="zh-CN" sz="2200" dirty="0">
                <a:latin typeface="+mn-lt"/>
              </a:rPr>
              <a:t>XPC:</a:t>
            </a:r>
            <a:r>
              <a:rPr kumimoji="1" lang="zh-CN" altLang="en-US" sz="2200" dirty="0">
                <a:latin typeface="+mn-lt"/>
              </a:rPr>
              <a:t> </a:t>
            </a:r>
            <a:r>
              <a:rPr kumimoji="1" lang="en-US" altLang="zh-CN" sz="2200" dirty="0">
                <a:latin typeface="+mn-lt"/>
              </a:rPr>
              <a:t>selectively</a:t>
            </a:r>
            <a:r>
              <a:rPr kumimoji="1" lang="zh-CN" altLang="en-US" sz="2200" dirty="0">
                <a:latin typeface="+mn-lt"/>
              </a:rPr>
              <a:t> </a:t>
            </a:r>
            <a:r>
              <a:rPr kumimoji="1" lang="en-US" altLang="zh-CN" sz="2200" dirty="0">
                <a:latin typeface="+mn-lt"/>
              </a:rPr>
              <a:t>save/restore</a:t>
            </a:r>
          </a:p>
          <a:p>
            <a:pPr lvl="1"/>
            <a:r>
              <a:rPr kumimoji="1" lang="en-US" altLang="zh-CN" sz="2000" dirty="0">
                <a:latin typeface="+mn-lt"/>
              </a:rPr>
              <a:t>Hardware: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save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i="1" dirty="0">
                <a:latin typeface="+mn-lt"/>
              </a:rPr>
              <a:t>necessary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registers</a:t>
            </a:r>
          </a:p>
          <a:p>
            <a:pPr lvl="2"/>
            <a:r>
              <a:rPr kumimoji="1" lang="en-US" altLang="zh-CN" sz="1600" dirty="0">
                <a:latin typeface="+mn-lt"/>
              </a:rPr>
              <a:t>Program counter</a:t>
            </a:r>
          </a:p>
          <a:p>
            <a:pPr lvl="2"/>
            <a:r>
              <a:rPr kumimoji="1" lang="en-US" altLang="zh-CN" sz="1600" dirty="0">
                <a:latin typeface="+mn-lt"/>
              </a:rPr>
              <a:t>Page table base register</a:t>
            </a:r>
          </a:p>
          <a:p>
            <a:pPr lvl="1"/>
            <a:r>
              <a:rPr kumimoji="1" lang="en-US" altLang="zh-CN" sz="2000" dirty="0">
                <a:latin typeface="+mn-lt"/>
              </a:rPr>
              <a:t>Software: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solidFill>
                  <a:srgbClr val="BE384B"/>
                </a:solidFill>
                <a:latin typeface="+mn-lt"/>
              </a:rPr>
              <a:t>selectively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save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registers</a:t>
            </a:r>
          </a:p>
          <a:p>
            <a:pPr lvl="2"/>
            <a:r>
              <a:rPr kumimoji="1" lang="en-US" altLang="zh-CN" sz="1600" dirty="0">
                <a:latin typeface="+mn-lt"/>
              </a:rPr>
              <a:t>Decided</a:t>
            </a:r>
            <a:r>
              <a:rPr kumimoji="1" lang="zh-CN" altLang="en-US" sz="1600" dirty="0">
                <a:latin typeface="+mn-lt"/>
              </a:rPr>
              <a:t> </a:t>
            </a:r>
            <a:r>
              <a:rPr kumimoji="1" lang="en-US" altLang="zh-CN" sz="1600" dirty="0">
                <a:latin typeface="+mn-lt"/>
              </a:rPr>
              <a:t>by</a:t>
            </a:r>
            <a:r>
              <a:rPr kumimoji="1" lang="zh-CN" altLang="en-US" sz="1600" dirty="0">
                <a:latin typeface="+mn-lt"/>
              </a:rPr>
              <a:t> </a:t>
            </a:r>
            <a:r>
              <a:rPr kumimoji="1" lang="en-US" altLang="zh-CN" sz="1600" dirty="0">
                <a:latin typeface="+mn-lt"/>
              </a:rPr>
              <a:t>applications</a:t>
            </a:r>
            <a:r>
              <a:rPr kumimoji="1" lang="zh-CN" altLang="en-US" sz="1600" dirty="0">
                <a:latin typeface="+mn-lt"/>
              </a:rPr>
              <a:t> </a:t>
            </a:r>
            <a:r>
              <a:rPr kumimoji="1" lang="en-US" altLang="zh-CN" sz="1600" dirty="0">
                <a:latin typeface="+mn-lt"/>
              </a:rPr>
              <a:t>themselves</a:t>
            </a:r>
            <a:endParaRPr kumimoji="1" lang="zh-CN" altLang="en-US" sz="1600" dirty="0">
              <a:latin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78BE02C-05B1-F341-98D8-3BAC67BFF59C}"/>
              </a:ext>
            </a:extLst>
          </p:cNvPr>
          <p:cNvSpPr/>
          <p:nvPr/>
        </p:nvSpPr>
        <p:spPr>
          <a:xfrm>
            <a:off x="2142805" y="3661464"/>
            <a:ext cx="11288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solidFill>
                  <a:srgbClr val="BE384B"/>
                </a:solidFill>
              </a:rPr>
              <a:t>selectively</a:t>
            </a:r>
            <a:endParaRPr lang="zh-CN" altLang="en-US" dirty="0">
              <a:solidFill>
                <a:srgbClr val="BE384B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DEEE147-EEEF-D240-8BBC-2538A66B8905}"/>
              </a:ext>
            </a:extLst>
          </p:cNvPr>
          <p:cNvSpPr/>
          <p:nvPr/>
        </p:nvSpPr>
        <p:spPr>
          <a:xfrm>
            <a:off x="2359994" y="4553849"/>
            <a:ext cx="11288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solidFill>
                  <a:srgbClr val="BE384B"/>
                </a:solidFill>
              </a:rPr>
              <a:t>selectively</a:t>
            </a:r>
            <a:endParaRPr lang="zh-CN" altLang="en-US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50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AF82B5-15E4-F24C-8FE5-77B7EB7B0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+mj-lt"/>
              </a:rPr>
              <a:t>Direct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Domain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Switch: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Context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D1AB97-F988-A843-B7F1-70F14E5C2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58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03" y="1228520"/>
            <a:ext cx="8487994" cy="2664296"/>
          </a:xfrm>
          <a:prstGeom prst="rect">
            <a:avLst/>
          </a:prstGeom>
        </p:spPr>
      </p:pic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2CFBD1F5-A992-1B4D-9E44-69EF8DCB4D7A}"/>
              </a:ext>
            </a:extLst>
          </p:cNvPr>
          <p:cNvSpPr txBox="1">
            <a:spLocks/>
          </p:cNvSpPr>
          <p:nvPr/>
        </p:nvSpPr>
        <p:spPr>
          <a:xfrm>
            <a:off x="328003" y="3937620"/>
            <a:ext cx="4028097" cy="173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800" dirty="0">
                <a:latin typeface="+mn-lt"/>
              </a:rPr>
              <a:t>X-entry table </a:t>
            </a:r>
          </a:p>
          <a:p>
            <a:pPr lvl="1"/>
            <a:r>
              <a:rPr kumimoji="1" lang="en-US" altLang="zh-CN" sz="1600" dirty="0">
                <a:latin typeface="+mn-lt"/>
              </a:rPr>
              <a:t>Record </a:t>
            </a:r>
            <a:r>
              <a:rPr kumimoji="1" lang="en-US" altLang="zh-CN" sz="1600" u="sng" dirty="0" err="1">
                <a:solidFill>
                  <a:schemeClr val="accent1"/>
                </a:solidFill>
                <a:latin typeface="+mn-lt"/>
              </a:rPr>
              <a:t>callee’s</a:t>
            </a:r>
            <a:r>
              <a:rPr kumimoji="1" lang="en-US" altLang="zh-CN" sz="1600" u="sng" dirty="0">
                <a:solidFill>
                  <a:schemeClr val="accent1"/>
                </a:solidFill>
                <a:latin typeface="+mn-lt"/>
              </a:rPr>
              <a:t> context</a:t>
            </a:r>
          </a:p>
          <a:p>
            <a:pPr lvl="1"/>
            <a:r>
              <a:rPr kumimoji="1" lang="en-US" altLang="zh-CN" sz="1600" dirty="0">
                <a:latin typeface="+mn-lt"/>
              </a:rPr>
              <a:t>In-memory &amp; scale</a:t>
            </a:r>
          </a:p>
          <a:p>
            <a:pPr lvl="1"/>
            <a:r>
              <a:rPr kumimoji="1" lang="en-US" altLang="zh-CN" sz="1600" dirty="0">
                <a:latin typeface="+mn-lt"/>
              </a:rPr>
              <a:t>Global </a:t>
            </a:r>
          </a:p>
          <a:p>
            <a:pPr lvl="1"/>
            <a:endParaRPr kumimoji="1" lang="en-US" altLang="zh-CN" sz="1600" dirty="0">
              <a:latin typeface="+mn-lt"/>
            </a:endParaRPr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93B51CFB-AA99-AC43-AC01-640DC0D097F1}"/>
              </a:ext>
            </a:extLst>
          </p:cNvPr>
          <p:cNvSpPr txBox="1">
            <a:spLocks/>
          </p:cNvSpPr>
          <p:nvPr/>
        </p:nvSpPr>
        <p:spPr>
          <a:xfrm>
            <a:off x="4468407" y="3937620"/>
            <a:ext cx="4248348" cy="1718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800" dirty="0">
                <a:latin typeface="+mn-lt"/>
              </a:rPr>
              <a:t>Link stack</a:t>
            </a:r>
          </a:p>
          <a:p>
            <a:pPr lvl="1"/>
            <a:r>
              <a:rPr kumimoji="1" lang="en-US" altLang="zh-CN" sz="1600" dirty="0">
                <a:latin typeface="+mn-lt"/>
              </a:rPr>
              <a:t>Save </a:t>
            </a:r>
            <a:r>
              <a:rPr kumimoji="1" lang="en-US" altLang="zh-CN" sz="1600" u="sng" dirty="0">
                <a:solidFill>
                  <a:schemeClr val="accent1"/>
                </a:solidFill>
                <a:latin typeface="+mn-lt"/>
              </a:rPr>
              <a:t>caller’s privileged context</a:t>
            </a:r>
          </a:p>
          <a:p>
            <a:pPr lvl="1"/>
            <a:r>
              <a:rPr kumimoji="1" lang="en-US" altLang="zh-CN" sz="1600" dirty="0">
                <a:latin typeface="+mn-lt"/>
              </a:rPr>
              <a:t>Per-thread</a:t>
            </a:r>
          </a:p>
          <a:p>
            <a:pPr lvl="1"/>
            <a:endParaRPr kumimoji="1" lang="zh-CN" alt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529602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>
            <a:extLst>
              <a:ext uri="{FF2B5EF4-FFF2-40B4-BE49-F238E27FC236}">
                <a16:creationId xmlns:a16="http://schemas.microsoft.com/office/drawing/2014/main" id="{04BB5536-3598-F244-A0EE-671E5A4D4766}"/>
              </a:ext>
            </a:extLst>
          </p:cNvPr>
          <p:cNvSpPr/>
          <p:nvPr/>
        </p:nvSpPr>
        <p:spPr>
          <a:xfrm>
            <a:off x="539552" y="4008073"/>
            <a:ext cx="1889672" cy="3056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6AF82B5-15E4-F24C-8FE5-77B7EB7B0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+mj-lt"/>
              </a:rPr>
              <a:t>Direct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Domain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Switch: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Capability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D1AB97-F988-A843-B7F1-70F14E5C2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59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601841F-BEDD-074C-A2B6-65B9E69FD6BD}"/>
              </a:ext>
            </a:extLst>
          </p:cNvPr>
          <p:cNvSpPr/>
          <p:nvPr/>
        </p:nvSpPr>
        <p:spPr>
          <a:xfrm>
            <a:off x="539552" y="1392981"/>
            <a:ext cx="1115765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Process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679011C-E855-E245-8DEF-A3C9D6ED0B90}"/>
              </a:ext>
            </a:extLst>
          </p:cNvPr>
          <p:cNvSpPr/>
          <p:nvPr/>
        </p:nvSpPr>
        <p:spPr>
          <a:xfrm>
            <a:off x="539552" y="2687773"/>
            <a:ext cx="2447553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Kernel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E3048C5-EAE3-7243-BF45-B5220B94F409}"/>
              </a:ext>
            </a:extLst>
          </p:cNvPr>
          <p:cNvSpPr/>
          <p:nvPr/>
        </p:nvSpPr>
        <p:spPr>
          <a:xfrm>
            <a:off x="1871341" y="1392981"/>
            <a:ext cx="1115765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Process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B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E89AB16-62D6-7547-A802-6ECD2DDE6C1C}"/>
              </a:ext>
            </a:extLst>
          </p:cNvPr>
          <p:cNvSpPr txBox="1"/>
          <p:nvPr/>
        </p:nvSpPr>
        <p:spPr>
          <a:xfrm>
            <a:off x="719213" y="1778209"/>
            <a:ext cx="684845" cy="24622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zh-CN" sz="1600" b="1" i="1" dirty="0" err="1">
                <a:solidFill>
                  <a:srgbClr val="BE384B"/>
                </a:solidFill>
              </a:rPr>
              <a:t>xcall</a:t>
            </a:r>
            <a:endParaRPr kumimoji="1" lang="en-US" altLang="zh-CN" sz="1600" b="1" i="1" dirty="0">
              <a:solidFill>
                <a:srgbClr val="BE384B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E50983-CCDE-1C47-9D23-A52B94CD2C0B}"/>
              </a:ext>
            </a:extLst>
          </p:cNvPr>
          <p:cNvSpPr txBox="1"/>
          <p:nvPr/>
        </p:nvSpPr>
        <p:spPr>
          <a:xfrm>
            <a:off x="2105749" y="2134702"/>
            <a:ext cx="678455" cy="24622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zh-CN" sz="1600" b="1" i="1" dirty="0" err="1">
                <a:solidFill>
                  <a:srgbClr val="BE384B"/>
                </a:solidFill>
              </a:rPr>
              <a:t>xret</a:t>
            </a:r>
            <a:endParaRPr kumimoji="1" lang="en-US" altLang="zh-CN" sz="1600" b="1" i="1" dirty="0">
              <a:solidFill>
                <a:srgbClr val="BE384B"/>
              </a:solidFill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93EE11E3-C8BD-4A43-897F-748738DC4DA4}"/>
              </a:ext>
            </a:extLst>
          </p:cNvPr>
          <p:cNvCxnSpPr/>
          <p:nvPr/>
        </p:nvCxnSpPr>
        <p:spPr>
          <a:xfrm>
            <a:off x="1324207" y="1932868"/>
            <a:ext cx="8782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CDC34493-8638-A74B-A3F6-D3CD2FEFE8AE}"/>
              </a:ext>
            </a:extLst>
          </p:cNvPr>
          <p:cNvCxnSpPr/>
          <p:nvPr/>
        </p:nvCxnSpPr>
        <p:spPr>
          <a:xfrm>
            <a:off x="1329212" y="2275105"/>
            <a:ext cx="878242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A04FD628-5575-F648-83D7-75E887549514}"/>
              </a:ext>
            </a:extLst>
          </p:cNvPr>
          <p:cNvSpPr txBox="1"/>
          <p:nvPr/>
        </p:nvSpPr>
        <p:spPr>
          <a:xfrm>
            <a:off x="539552" y="3361555"/>
            <a:ext cx="3106586" cy="1837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FFFFFF">
                    <a:lumMod val="65000"/>
                  </a:srgbClr>
                </a:solidFill>
              </a:rPr>
              <a:t>Switch</a:t>
            </a:r>
            <a:r>
              <a:rPr kumimoji="1" lang="zh-CN" altLang="en-US" sz="1600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FFFFFF">
                    <a:lumMod val="65000"/>
                  </a:srgbClr>
                </a:solidFill>
              </a:rPr>
              <a:t>mode</a:t>
            </a:r>
            <a:r>
              <a:rPr kumimoji="1" lang="zh-CN" altLang="en-US" sz="1600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FFFFFF">
                    <a:lumMod val="65000"/>
                  </a:srgbClr>
                </a:solidFill>
              </a:rPr>
              <a:t>(U→K)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Save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context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Check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capability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Switch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page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table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Restore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context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FFFFFF">
                    <a:lumMod val="65000"/>
                  </a:srgbClr>
                </a:solidFill>
              </a:rPr>
              <a:t>Switch</a:t>
            </a:r>
            <a:r>
              <a:rPr kumimoji="1" lang="zh-CN" altLang="en-US" sz="1600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FFFFFF">
                    <a:lumMod val="65000"/>
                  </a:srgbClr>
                </a:solidFill>
              </a:rPr>
              <a:t>mode</a:t>
            </a:r>
            <a:r>
              <a:rPr kumimoji="1" lang="zh-CN" altLang="en-US" sz="1600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FFFFFF">
                    <a:lumMod val="65000"/>
                  </a:srgbClr>
                </a:solidFill>
              </a:rPr>
              <a:t>(K→U)</a:t>
            </a:r>
            <a:endParaRPr kumimoji="1" lang="zh-CN" altLang="en-US" sz="1600" dirty="0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672B5AAC-E228-9F43-82AB-C69C37DD0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880" y="1333499"/>
            <a:ext cx="5194920" cy="4267731"/>
          </a:xfrm>
        </p:spPr>
        <p:txBody>
          <a:bodyPr>
            <a:normAutofit/>
          </a:bodyPr>
          <a:lstStyle/>
          <a:p>
            <a:r>
              <a:rPr kumimoji="1" lang="en-US" altLang="zh-CN" sz="2000" dirty="0">
                <a:latin typeface="+mn-lt"/>
              </a:rPr>
              <a:t>Traditional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kernel</a:t>
            </a:r>
          </a:p>
          <a:p>
            <a:pPr lvl="1"/>
            <a:r>
              <a:rPr kumimoji="1" lang="en-US" altLang="zh-CN" sz="1800" dirty="0">
                <a:latin typeface="+mn-lt"/>
              </a:rPr>
              <a:t>Check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capability: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whether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a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caller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can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call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a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 err="1">
                <a:latin typeface="+mn-lt"/>
              </a:rPr>
              <a:t>callee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(and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other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checks).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~</a:t>
            </a:r>
            <a:r>
              <a:rPr kumimoji="1" lang="zh-CN" altLang="en-US" sz="1800" dirty="0">
                <a:solidFill>
                  <a:srgbClr val="C00000"/>
                </a:solidFill>
                <a:latin typeface="+mn-lt"/>
              </a:rPr>
              <a:t> </a:t>
            </a: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211</a:t>
            </a:r>
            <a:r>
              <a:rPr kumimoji="1" lang="zh-CN" altLang="en-US" sz="1800" dirty="0">
                <a:solidFill>
                  <a:srgbClr val="C00000"/>
                </a:solidFill>
                <a:latin typeface="+mn-lt"/>
              </a:rPr>
              <a:t> </a:t>
            </a: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cycles</a:t>
            </a:r>
          </a:p>
          <a:p>
            <a:endParaRPr kumimoji="1" lang="en-US" altLang="zh-CN" sz="1400" dirty="0">
              <a:latin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78BE02C-05B1-F341-98D8-3BAC67BFF59C}"/>
              </a:ext>
            </a:extLst>
          </p:cNvPr>
          <p:cNvSpPr/>
          <p:nvPr/>
        </p:nvSpPr>
        <p:spPr>
          <a:xfrm>
            <a:off x="2142805" y="3661464"/>
            <a:ext cx="11288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solidFill>
                  <a:srgbClr val="BE384B"/>
                </a:solidFill>
              </a:rPr>
              <a:t>selectively</a:t>
            </a:r>
            <a:endParaRPr lang="zh-CN" altLang="en-US" dirty="0">
              <a:solidFill>
                <a:srgbClr val="BE384B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DEEE147-EEEF-D240-8BBC-2538A66B8905}"/>
              </a:ext>
            </a:extLst>
          </p:cNvPr>
          <p:cNvSpPr/>
          <p:nvPr/>
        </p:nvSpPr>
        <p:spPr>
          <a:xfrm>
            <a:off x="2359994" y="4553849"/>
            <a:ext cx="11288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solidFill>
                  <a:srgbClr val="BE384B"/>
                </a:solidFill>
              </a:rPr>
              <a:t>selectively</a:t>
            </a:r>
            <a:endParaRPr lang="zh-CN" altLang="en-US" dirty="0">
              <a:solidFill>
                <a:srgbClr val="BE384B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211960" y="2687774"/>
            <a:ext cx="1908572" cy="300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Endpoint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check</a:t>
            </a:r>
            <a:endParaRPr kumimoji="1" lang="zh-CN" altLang="en-US" sz="1600" dirty="0"/>
          </a:p>
        </p:txBody>
      </p:sp>
      <p:sp>
        <p:nvSpPr>
          <p:cNvPr id="18" name="矩形 17"/>
          <p:cNvSpPr/>
          <p:nvPr/>
        </p:nvSpPr>
        <p:spPr>
          <a:xfrm>
            <a:off x="4211960" y="3229082"/>
            <a:ext cx="1908572" cy="4441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 err="1"/>
              <a:t>Callee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thread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check</a:t>
            </a:r>
            <a:endParaRPr kumimoji="1" lang="zh-CN" altLang="en-US" sz="1600" dirty="0"/>
          </a:p>
        </p:txBody>
      </p:sp>
      <p:sp>
        <p:nvSpPr>
          <p:cNvPr id="19" name="矩形 18"/>
          <p:cNvSpPr/>
          <p:nvPr/>
        </p:nvSpPr>
        <p:spPr>
          <a:xfrm>
            <a:off x="4211960" y="4497533"/>
            <a:ext cx="1908572" cy="3223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Priority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check</a:t>
            </a:r>
            <a:endParaRPr kumimoji="1" lang="zh-CN" altLang="en-US" sz="1600" dirty="0"/>
          </a:p>
        </p:txBody>
      </p:sp>
      <p:sp>
        <p:nvSpPr>
          <p:cNvPr id="20" name="矩形 19"/>
          <p:cNvSpPr/>
          <p:nvPr/>
        </p:nvSpPr>
        <p:spPr>
          <a:xfrm>
            <a:off x="4211960" y="3914035"/>
            <a:ext cx="1908572" cy="342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Reply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cap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check</a:t>
            </a:r>
            <a:endParaRPr kumimoji="1" lang="zh-CN" altLang="en-US" sz="1600" dirty="0"/>
          </a:p>
        </p:txBody>
      </p:sp>
      <p:sp>
        <p:nvSpPr>
          <p:cNvPr id="26" name="矩形 25"/>
          <p:cNvSpPr/>
          <p:nvPr/>
        </p:nvSpPr>
        <p:spPr>
          <a:xfrm>
            <a:off x="4211960" y="5060641"/>
            <a:ext cx="1908572" cy="3223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Affinity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check</a:t>
            </a:r>
            <a:endParaRPr kumimoji="1" lang="zh-CN" altLang="en-US" sz="1600" dirty="0"/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93EE11E3-C8BD-4A43-897F-748738DC4DA4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>
            <a:off x="5166246" y="2988278"/>
            <a:ext cx="0" cy="2408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93EE11E3-C8BD-4A43-897F-748738DC4DA4}"/>
              </a:ext>
            </a:extLst>
          </p:cNvPr>
          <p:cNvCxnSpPr>
            <a:cxnSpLocks/>
            <a:stCxn id="18" idx="2"/>
            <a:endCxn id="20" idx="0"/>
          </p:cNvCxnSpPr>
          <p:nvPr/>
        </p:nvCxnSpPr>
        <p:spPr>
          <a:xfrm>
            <a:off x="5166246" y="3673231"/>
            <a:ext cx="0" cy="2408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CDC34493-8638-A74B-A3F6-D3CD2FEFE8AE}"/>
              </a:ext>
            </a:extLst>
          </p:cNvPr>
          <p:cNvCxnSpPr>
            <a:cxnSpLocks/>
            <a:stCxn id="26" idx="0"/>
            <a:endCxn id="19" idx="2"/>
          </p:cNvCxnSpPr>
          <p:nvPr/>
        </p:nvCxnSpPr>
        <p:spPr>
          <a:xfrm flipV="1">
            <a:off x="5166246" y="4819835"/>
            <a:ext cx="0" cy="240806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CDC34493-8638-A74B-A3F6-D3CD2FEFE8AE}"/>
              </a:ext>
            </a:extLst>
          </p:cNvPr>
          <p:cNvCxnSpPr>
            <a:cxnSpLocks/>
            <a:stCxn id="19" idx="0"/>
            <a:endCxn id="20" idx="2"/>
          </p:cNvCxnSpPr>
          <p:nvPr/>
        </p:nvCxnSpPr>
        <p:spPr>
          <a:xfrm flipV="1">
            <a:off x="5166246" y="4256729"/>
            <a:ext cx="0" cy="240804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6516216" y="2652924"/>
            <a:ext cx="2013460" cy="5476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kumimoji="1" sz="2400" b="1" i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kumimoji="1" sz="2000" b="0" i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>
              <a:buNone/>
            </a:pPr>
            <a:r>
              <a:rPr lang="en-US" altLang="zh-CN" sz="1800" b="0" dirty="0"/>
              <a:t>Long</a:t>
            </a:r>
            <a:r>
              <a:rPr lang="zh-CN" altLang="en-US" sz="1800" b="0" dirty="0"/>
              <a:t> </a:t>
            </a:r>
            <a:r>
              <a:rPr lang="en-US" altLang="zh-CN" sz="1800" b="0" dirty="0"/>
              <a:t>path</a:t>
            </a:r>
            <a:r>
              <a:rPr lang="zh-CN" altLang="en-US" sz="1800" b="0" dirty="0"/>
              <a:t> </a:t>
            </a:r>
            <a:r>
              <a:rPr lang="en-US" altLang="zh-CN" sz="1800" b="0" dirty="0"/>
              <a:t>in</a:t>
            </a:r>
            <a:r>
              <a:rPr lang="zh-CN" altLang="en-US" sz="1800" b="0" dirty="0"/>
              <a:t> </a:t>
            </a:r>
            <a:r>
              <a:rPr lang="en-US" altLang="zh-CN" sz="1800" b="0" dirty="0"/>
              <a:t>seL4!</a:t>
            </a:r>
            <a:endParaRPr lang="zh-CN" altLang="en-US" sz="1800" b="0" dirty="0"/>
          </a:p>
        </p:txBody>
      </p:sp>
      <p:sp>
        <p:nvSpPr>
          <p:cNvPr id="38" name="右大括号 37"/>
          <p:cNvSpPr/>
          <p:nvPr/>
        </p:nvSpPr>
        <p:spPr>
          <a:xfrm>
            <a:off x="6276316" y="2857501"/>
            <a:ext cx="236849" cy="2341993"/>
          </a:xfrm>
          <a:prstGeom prst="rightBrace">
            <a:avLst>
              <a:gd name="adj1" fmla="val 38525"/>
              <a:gd name="adj2" fmla="val 5083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6516216" y="3152614"/>
            <a:ext cx="2360493" cy="186512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kumimoji="1" sz="2400" b="1" i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kumimoji="1" sz="2000" b="0" i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b="0" i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indent="0">
              <a:buNone/>
            </a:pPr>
            <a:r>
              <a:rPr lang="en-US" altLang="zh-CN" sz="1800" dirty="0">
                <a:solidFill>
                  <a:schemeClr val="accent1"/>
                </a:solidFill>
              </a:rPr>
              <a:t>Observation</a:t>
            </a:r>
            <a:r>
              <a:rPr lang="en-US" altLang="zh-CN" sz="1800" b="0" dirty="0"/>
              <a:t>: Most of the checking can be done offline</a:t>
            </a:r>
            <a:endParaRPr lang="zh-CN" altLang="en-US" sz="1800" b="0" dirty="0"/>
          </a:p>
        </p:txBody>
      </p:sp>
    </p:spTree>
    <p:extLst>
      <p:ext uri="{BB962C8B-B14F-4D97-AF65-F5344CB8AC3E}">
        <p14:creationId xmlns:p14="http://schemas.microsoft.com/office/powerpoint/2010/main" val="296495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7" grpId="0" animBg="1"/>
      <p:bldP spid="18" grpId="0" animBg="1"/>
      <p:bldP spid="19" grpId="0" animBg="1"/>
      <p:bldP spid="20" grpId="0" animBg="1"/>
      <p:bldP spid="26" grpId="0" animBg="1"/>
      <p:bldP spid="37" grpId="0"/>
      <p:bldP spid="37" grpId="1"/>
      <p:bldP spid="38" grpId="0" animBg="1"/>
      <p:bldP spid="3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>
            <a:extLst>
              <a:ext uri="{FF2B5EF4-FFF2-40B4-BE49-F238E27FC236}">
                <a16:creationId xmlns:a16="http://schemas.microsoft.com/office/drawing/2014/main" id="{04BB5536-3598-F244-A0EE-671E5A4D4766}"/>
              </a:ext>
            </a:extLst>
          </p:cNvPr>
          <p:cNvSpPr/>
          <p:nvPr/>
        </p:nvSpPr>
        <p:spPr>
          <a:xfrm>
            <a:off x="539552" y="4008073"/>
            <a:ext cx="1889672" cy="3056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FFFF"/>
              </a:solidFill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6AF82B5-15E4-F24C-8FE5-77B7EB7B0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+mj-lt"/>
              </a:rPr>
              <a:t>Direct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Domain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Switch: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Capability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D1AB97-F988-A843-B7F1-70F14E5C2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60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601841F-BEDD-074C-A2B6-65B9E69FD6BD}"/>
              </a:ext>
            </a:extLst>
          </p:cNvPr>
          <p:cNvSpPr/>
          <p:nvPr/>
        </p:nvSpPr>
        <p:spPr>
          <a:xfrm>
            <a:off x="539552" y="1392981"/>
            <a:ext cx="1115765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Process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679011C-E855-E245-8DEF-A3C9D6ED0B90}"/>
              </a:ext>
            </a:extLst>
          </p:cNvPr>
          <p:cNvSpPr/>
          <p:nvPr/>
        </p:nvSpPr>
        <p:spPr>
          <a:xfrm>
            <a:off x="539552" y="2687773"/>
            <a:ext cx="2447553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Kernel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E3048C5-EAE3-7243-BF45-B5220B94F409}"/>
              </a:ext>
            </a:extLst>
          </p:cNvPr>
          <p:cNvSpPr/>
          <p:nvPr/>
        </p:nvSpPr>
        <p:spPr>
          <a:xfrm>
            <a:off x="1871341" y="1392981"/>
            <a:ext cx="1115765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Process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B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E89AB16-62D6-7547-A802-6ECD2DDE6C1C}"/>
              </a:ext>
            </a:extLst>
          </p:cNvPr>
          <p:cNvSpPr txBox="1"/>
          <p:nvPr/>
        </p:nvSpPr>
        <p:spPr>
          <a:xfrm>
            <a:off x="719213" y="1778209"/>
            <a:ext cx="684845" cy="24622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zh-CN" sz="1600" b="1" i="1" dirty="0" err="1">
                <a:solidFill>
                  <a:srgbClr val="BE384B"/>
                </a:solidFill>
              </a:rPr>
              <a:t>xcall</a:t>
            </a:r>
            <a:endParaRPr kumimoji="1" lang="en-US" altLang="zh-CN" sz="1600" b="1" i="1" dirty="0">
              <a:solidFill>
                <a:srgbClr val="BE384B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E50983-CCDE-1C47-9D23-A52B94CD2C0B}"/>
              </a:ext>
            </a:extLst>
          </p:cNvPr>
          <p:cNvSpPr txBox="1"/>
          <p:nvPr/>
        </p:nvSpPr>
        <p:spPr>
          <a:xfrm>
            <a:off x="2105749" y="2134702"/>
            <a:ext cx="678455" cy="24622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zh-CN" sz="1600" b="1" i="1" dirty="0" err="1">
                <a:solidFill>
                  <a:srgbClr val="BE384B"/>
                </a:solidFill>
              </a:rPr>
              <a:t>xret</a:t>
            </a:r>
            <a:endParaRPr kumimoji="1" lang="en-US" altLang="zh-CN" sz="1600" b="1" i="1" dirty="0">
              <a:solidFill>
                <a:srgbClr val="BE384B"/>
              </a:solidFill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93EE11E3-C8BD-4A43-897F-748738DC4DA4}"/>
              </a:ext>
            </a:extLst>
          </p:cNvPr>
          <p:cNvCxnSpPr/>
          <p:nvPr/>
        </p:nvCxnSpPr>
        <p:spPr>
          <a:xfrm>
            <a:off x="1324207" y="1932868"/>
            <a:ext cx="8782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CDC34493-8638-A74B-A3F6-D3CD2FEFE8AE}"/>
              </a:ext>
            </a:extLst>
          </p:cNvPr>
          <p:cNvCxnSpPr/>
          <p:nvPr/>
        </p:nvCxnSpPr>
        <p:spPr>
          <a:xfrm>
            <a:off x="1329212" y="2275105"/>
            <a:ext cx="878242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A04FD628-5575-F648-83D7-75E887549514}"/>
              </a:ext>
            </a:extLst>
          </p:cNvPr>
          <p:cNvSpPr txBox="1"/>
          <p:nvPr/>
        </p:nvSpPr>
        <p:spPr>
          <a:xfrm>
            <a:off x="539552" y="3361555"/>
            <a:ext cx="3106586" cy="1837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FFFFFF">
                    <a:lumMod val="65000"/>
                  </a:srgbClr>
                </a:solidFill>
              </a:rPr>
              <a:t>Switch</a:t>
            </a:r>
            <a:r>
              <a:rPr kumimoji="1" lang="zh-CN" altLang="en-US" sz="1600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FFFFFF">
                    <a:lumMod val="65000"/>
                  </a:srgbClr>
                </a:solidFill>
              </a:rPr>
              <a:t>mode</a:t>
            </a:r>
            <a:r>
              <a:rPr kumimoji="1" lang="zh-CN" altLang="en-US" sz="1600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FFFFFF">
                    <a:lumMod val="65000"/>
                  </a:srgbClr>
                </a:solidFill>
              </a:rPr>
              <a:t>(U→K)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Save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context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Check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capability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Switch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page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table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000000"/>
                </a:solidFill>
              </a:rPr>
              <a:t>Restore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context</a:t>
            </a:r>
          </a:p>
          <a:p>
            <a:pPr marL="342900" indent="-342900">
              <a:lnSpc>
                <a:spcPct val="120000"/>
              </a:lnSpc>
              <a:buFontTx/>
              <a:buAutoNum type="arabicPeriod"/>
            </a:pPr>
            <a:r>
              <a:rPr kumimoji="1" lang="en-US" altLang="zh-CN" sz="1600" dirty="0">
                <a:solidFill>
                  <a:srgbClr val="FFFFFF">
                    <a:lumMod val="65000"/>
                  </a:srgbClr>
                </a:solidFill>
              </a:rPr>
              <a:t>Switch</a:t>
            </a:r>
            <a:r>
              <a:rPr kumimoji="1" lang="zh-CN" altLang="en-US" sz="1600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FFFFFF">
                    <a:lumMod val="65000"/>
                  </a:srgbClr>
                </a:solidFill>
              </a:rPr>
              <a:t>mode</a:t>
            </a:r>
            <a:r>
              <a:rPr kumimoji="1" lang="zh-CN" altLang="en-US" sz="1600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FFFFFF">
                    <a:lumMod val="65000"/>
                  </a:srgbClr>
                </a:solidFill>
              </a:rPr>
              <a:t>(K→U)</a:t>
            </a:r>
            <a:endParaRPr kumimoji="1" lang="zh-CN" altLang="en-US" sz="1600" dirty="0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672B5AAC-E228-9F43-82AB-C69C37DD0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1880" y="1333499"/>
            <a:ext cx="5194920" cy="4267731"/>
          </a:xfrm>
        </p:spPr>
        <p:txBody>
          <a:bodyPr>
            <a:normAutofit lnSpcReduction="10000"/>
          </a:bodyPr>
          <a:lstStyle/>
          <a:p>
            <a:r>
              <a:rPr kumimoji="1" lang="en-US" altLang="zh-CN" sz="2000" dirty="0">
                <a:latin typeface="+mn-lt"/>
              </a:rPr>
              <a:t>Traditional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kernel</a:t>
            </a:r>
          </a:p>
          <a:p>
            <a:pPr lvl="1"/>
            <a:r>
              <a:rPr kumimoji="1" lang="en-US" altLang="zh-CN" sz="1800" dirty="0">
                <a:latin typeface="+mn-lt"/>
              </a:rPr>
              <a:t>Check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capability: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whether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a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caller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can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call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a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 err="1">
                <a:latin typeface="+mn-lt"/>
              </a:rPr>
              <a:t>callee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(and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other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checks).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~</a:t>
            </a:r>
            <a:r>
              <a:rPr kumimoji="1" lang="zh-CN" altLang="en-US" sz="1800" dirty="0">
                <a:solidFill>
                  <a:srgbClr val="C00000"/>
                </a:solidFill>
                <a:latin typeface="+mn-lt"/>
              </a:rPr>
              <a:t> </a:t>
            </a: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211</a:t>
            </a:r>
            <a:r>
              <a:rPr kumimoji="1" lang="zh-CN" altLang="en-US" sz="1800" dirty="0">
                <a:solidFill>
                  <a:srgbClr val="C00000"/>
                </a:solidFill>
                <a:latin typeface="+mn-lt"/>
              </a:rPr>
              <a:t> </a:t>
            </a: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cycles</a:t>
            </a:r>
          </a:p>
          <a:p>
            <a:r>
              <a:rPr kumimoji="1" lang="en-US" altLang="zh-CN" sz="2000" dirty="0">
                <a:latin typeface="+mn-lt"/>
              </a:rPr>
              <a:t>XPC: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hardware-aware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capability</a:t>
            </a:r>
          </a:p>
          <a:p>
            <a:pPr lvl="1"/>
            <a:r>
              <a:rPr kumimoji="1" lang="en-US" altLang="zh-CN" sz="1800" dirty="0">
                <a:latin typeface="+mn-lt"/>
              </a:rPr>
              <a:t>Introduce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a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capability</a:t>
            </a:r>
            <a:r>
              <a:rPr kumimoji="1" lang="zh-CN" altLang="en-US" sz="1800" dirty="0">
                <a:solidFill>
                  <a:srgbClr val="C00000"/>
                </a:solidFill>
                <a:latin typeface="+mn-lt"/>
              </a:rPr>
              <a:t> </a:t>
            </a: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table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in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hardware</a:t>
            </a:r>
          </a:p>
          <a:p>
            <a:pPr lvl="2"/>
            <a:r>
              <a:rPr kumimoji="1" lang="en-US" altLang="zh-CN" sz="1600" u="sng" dirty="0">
                <a:solidFill>
                  <a:schemeClr val="accent1"/>
                </a:solidFill>
                <a:latin typeface="+mn-lt"/>
              </a:rPr>
              <a:t>Each</a:t>
            </a:r>
            <a:r>
              <a:rPr kumimoji="1" lang="zh-CN" altLang="en-US" sz="1600" u="sng" dirty="0">
                <a:solidFill>
                  <a:schemeClr val="accent1"/>
                </a:solidFill>
                <a:latin typeface="+mn-lt"/>
              </a:rPr>
              <a:t> </a:t>
            </a:r>
            <a:r>
              <a:rPr kumimoji="1" lang="en-US" altLang="zh-CN" sz="1600" u="sng" dirty="0">
                <a:solidFill>
                  <a:schemeClr val="accent1"/>
                </a:solidFill>
                <a:latin typeface="+mn-lt"/>
              </a:rPr>
              <a:t>bit</a:t>
            </a:r>
            <a:r>
              <a:rPr kumimoji="1" lang="zh-CN" altLang="en-US" sz="1600" u="sng" dirty="0">
                <a:solidFill>
                  <a:schemeClr val="accent1"/>
                </a:solidFill>
                <a:latin typeface="+mn-lt"/>
              </a:rPr>
              <a:t> </a:t>
            </a:r>
            <a:r>
              <a:rPr kumimoji="1" lang="en-US" altLang="zh-CN" sz="1600" u="sng" dirty="0">
                <a:solidFill>
                  <a:schemeClr val="accent1"/>
                </a:solidFill>
                <a:latin typeface="+mn-lt"/>
              </a:rPr>
              <a:t>represents</a:t>
            </a:r>
            <a:r>
              <a:rPr kumimoji="1" lang="zh-CN" altLang="en-US" sz="1600" u="sng" dirty="0">
                <a:solidFill>
                  <a:schemeClr val="accent1"/>
                </a:solidFill>
                <a:latin typeface="+mn-lt"/>
              </a:rPr>
              <a:t> </a:t>
            </a:r>
            <a:r>
              <a:rPr kumimoji="1" lang="en-US" altLang="zh-CN" sz="1600" u="sng" dirty="0">
                <a:solidFill>
                  <a:schemeClr val="accent1"/>
                </a:solidFill>
                <a:latin typeface="+mn-lt"/>
              </a:rPr>
              <a:t>capability</a:t>
            </a:r>
            <a:r>
              <a:rPr kumimoji="1" lang="zh-CN" altLang="en-US" sz="1600" u="sng" dirty="0">
                <a:solidFill>
                  <a:schemeClr val="accent1"/>
                </a:solidFill>
                <a:latin typeface="+mn-lt"/>
              </a:rPr>
              <a:t> </a:t>
            </a:r>
            <a:r>
              <a:rPr kumimoji="1" lang="en-US" altLang="zh-CN" sz="1600" u="sng" dirty="0">
                <a:solidFill>
                  <a:schemeClr val="accent1"/>
                </a:solidFill>
                <a:latin typeface="+mn-lt"/>
              </a:rPr>
              <a:t>of</a:t>
            </a:r>
            <a:r>
              <a:rPr kumimoji="1" lang="zh-CN" altLang="en-US" sz="1600" u="sng" dirty="0">
                <a:solidFill>
                  <a:schemeClr val="accent1"/>
                </a:solidFill>
                <a:latin typeface="+mn-lt"/>
              </a:rPr>
              <a:t> </a:t>
            </a:r>
            <a:r>
              <a:rPr kumimoji="1" lang="en-US" altLang="zh-CN" sz="1600" u="sng" dirty="0" err="1">
                <a:solidFill>
                  <a:schemeClr val="accent1"/>
                </a:solidFill>
                <a:latin typeface="+mn-lt"/>
              </a:rPr>
              <a:t>caller→callee</a:t>
            </a:r>
            <a:endParaRPr kumimoji="1" lang="en-US" altLang="zh-CN" sz="1600" u="sng" dirty="0">
              <a:solidFill>
                <a:schemeClr val="accent1"/>
              </a:solidFill>
              <a:latin typeface="+mn-lt"/>
            </a:endParaRPr>
          </a:p>
          <a:p>
            <a:pPr lvl="1"/>
            <a:r>
              <a:rPr kumimoji="1" lang="en-US" altLang="zh-CN" sz="1800" dirty="0">
                <a:latin typeface="+mn-lt"/>
              </a:rPr>
              <a:t>Software: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set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capability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offline</a:t>
            </a:r>
          </a:p>
          <a:p>
            <a:pPr lvl="2"/>
            <a:r>
              <a:rPr kumimoji="1" lang="en-US" altLang="zh-CN" sz="1400" dirty="0">
                <a:latin typeface="+mn-lt"/>
              </a:rPr>
              <a:t>Set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bits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in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capability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table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if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check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passes</a:t>
            </a:r>
          </a:p>
          <a:p>
            <a:pPr lvl="1"/>
            <a:r>
              <a:rPr kumimoji="1" lang="en-US" altLang="zh-CN" sz="1800" dirty="0">
                <a:latin typeface="+mn-lt"/>
              </a:rPr>
              <a:t>Hardware: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check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capability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bits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online</a:t>
            </a:r>
          </a:p>
          <a:p>
            <a:pPr lvl="2"/>
            <a:r>
              <a:rPr kumimoji="1" lang="en-US" altLang="zh-CN" sz="1400" dirty="0">
                <a:latin typeface="+mn-lt"/>
              </a:rPr>
              <a:t>Check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the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bits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in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the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capability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table</a:t>
            </a:r>
          </a:p>
          <a:p>
            <a:pPr lvl="2"/>
            <a:r>
              <a:rPr kumimoji="1" lang="en-US" altLang="zh-CN" sz="1400" dirty="0">
                <a:latin typeface="+mn-lt"/>
              </a:rPr>
              <a:t>Within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1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cycle.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Fast!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78BE02C-05B1-F341-98D8-3BAC67BFF59C}"/>
              </a:ext>
            </a:extLst>
          </p:cNvPr>
          <p:cNvSpPr/>
          <p:nvPr/>
        </p:nvSpPr>
        <p:spPr>
          <a:xfrm>
            <a:off x="2142805" y="3661464"/>
            <a:ext cx="11288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solidFill>
                  <a:srgbClr val="BE384B"/>
                </a:solidFill>
              </a:rPr>
              <a:t>selectively</a:t>
            </a:r>
            <a:endParaRPr lang="zh-CN" altLang="en-US" dirty="0">
              <a:solidFill>
                <a:srgbClr val="BE384B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DEEE147-EEEF-D240-8BBC-2538A66B8905}"/>
              </a:ext>
            </a:extLst>
          </p:cNvPr>
          <p:cNvSpPr/>
          <p:nvPr/>
        </p:nvSpPr>
        <p:spPr>
          <a:xfrm>
            <a:off x="2359994" y="4553849"/>
            <a:ext cx="11288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solidFill>
                  <a:srgbClr val="BE384B"/>
                </a:solidFill>
              </a:rPr>
              <a:t>selectively</a:t>
            </a:r>
            <a:endParaRPr lang="zh-CN" altLang="en-US" dirty="0">
              <a:solidFill>
                <a:srgbClr val="BE384B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273336D-5C64-734B-92E9-828AD893CC1F}"/>
              </a:ext>
            </a:extLst>
          </p:cNvPr>
          <p:cNvSpPr/>
          <p:nvPr/>
        </p:nvSpPr>
        <p:spPr>
          <a:xfrm>
            <a:off x="2417979" y="3984287"/>
            <a:ext cx="9605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solidFill>
                  <a:srgbClr val="BE384B"/>
                </a:solidFill>
              </a:rPr>
              <a:t>result</a:t>
            </a:r>
            <a:r>
              <a:rPr kumimoji="1" lang="zh-CN" altLang="en-US" sz="1600" dirty="0">
                <a:solidFill>
                  <a:srgbClr val="BE384B"/>
                </a:solidFill>
              </a:rPr>
              <a:t> </a:t>
            </a:r>
            <a:r>
              <a:rPr kumimoji="1" lang="en-US" altLang="zh-CN" sz="1600" dirty="0">
                <a:solidFill>
                  <a:srgbClr val="BE384B"/>
                </a:solidFill>
              </a:rPr>
              <a:t>bit</a:t>
            </a:r>
            <a:endParaRPr lang="zh-CN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227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AF82B5-15E4-F24C-8FE5-77B7EB7B0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 fontScale="90000"/>
          </a:bodyPr>
          <a:lstStyle/>
          <a:p>
            <a:r>
              <a:rPr kumimoji="1" lang="en-US" altLang="zh-CN" dirty="0">
                <a:latin typeface="+mj-lt"/>
              </a:rPr>
              <a:t>Direct Domain Switch: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Put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All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Together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D1AB97-F988-A843-B7F1-70F14E5C2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61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601841F-BEDD-074C-A2B6-65B9E69FD6BD}"/>
              </a:ext>
            </a:extLst>
          </p:cNvPr>
          <p:cNvSpPr/>
          <p:nvPr/>
        </p:nvSpPr>
        <p:spPr>
          <a:xfrm>
            <a:off x="539552" y="1392981"/>
            <a:ext cx="1115765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Process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679011C-E855-E245-8DEF-A3C9D6ED0B90}"/>
              </a:ext>
            </a:extLst>
          </p:cNvPr>
          <p:cNvSpPr/>
          <p:nvPr/>
        </p:nvSpPr>
        <p:spPr>
          <a:xfrm>
            <a:off x="539552" y="2687773"/>
            <a:ext cx="2447553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Kernel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E3048C5-EAE3-7243-BF45-B5220B94F409}"/>
              </a:ext>
            </a:extLst>
          </p:cNvPr>
          <p:cNvSpPr/>
          <p:nvPr/>
        </p:nvSpPr>
        <p:spPr>
          <a:xfrm>
            <a:off x="1871341" y="1392981"/>
            <a:ext cx="1115765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Process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B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E89AB16-62D6-7547-A802-6ECD2DDE6C1C}"/>
              </a:ext>
            </a:extLst>
          </p:cNvPr>
          <p:cNvSpPr txBox="1"/>
          <p:nvPr/>
        </p:nvSpPr>
        <p:spPr>
          <a:xfrm>
            <a:off x="719213" y="1778209"/>
            <a:ext cx="684845" cy="24622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zh-CN" sz="1600" b="1" i="1" dirty="0" err="1">
                <a:solidFill>
                  <a:srgbClr val="BE384B"/>
                </a:solidFill>
              </a:rPr>
              <a:t>xcall</a:t>
            </a:r>
            <a:endParaRPr kumimoji="1" lang="en-US" altLang="zh-CN" sz="1600" b="1" i="1" dirty="0">
              <a:solidFill>
                <a:srgbClr val="BE384B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8E50983-CCDE-1C47-9D23-A52B94CD2C0B}"/>
              </a:ext>
            </a:extLst>
          </p:cNvPr>
          <p:cNvSpPr txBox="1"/>
          <p:nvPr/>
        </p:nvSpPr>
        <p:spPr>
          <a:xfrm>
            <a:off x="2105749" y="2134702"/>
            <a:ext cx="678455" cy="24622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zh-CN" sz="1600" b="1" i="1" dirty="0" err="1">
                <a:solidFill>
                  <a:srgbClr val="BE384B"/>
                </a:solidFill>
              </a:rPr>
              <a:t>xret</a:t>
            </a:r>
            <a:endParaRPr kumimoji="1" lang="en-US" altLang="zh-CN" sz="1600" b="1" i="1" dirty="0">
              <a:solidFill>
                <a:srgbClr val="BE384B"/>
              </a:solidFill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93EE11E3-C8BD-4A43-897F-748738DC4DA4}"/>
              </a:ext>
            </a:extLst>
          </p:cNvPr>
          <p:cNvCxnSpPr/>
          <p:nvPr/>
        </p:nvCxnSpPr>
        <p:spPr>
          <a:xfrm>
            <a:off x="1324207" y="1932868"/>
            <a:ext cx="8782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CDC34493-8638-A74B-A3F6-D3CD2FEFE8AE}"/>
              </a:ext>
            </a:extLst>
          </p:cNvPr>
          <p:cNvCxnSpPr/>
          <p:nvPr/>
        </p:nvCxnSpPr>
        <p:spPr>
          <a:xfrm>
            <a:off x="1329212" y="2275105"/>
            <a:ext cx="878242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A04FD628-5575-F648-83D7-75E887549514}"/>
              </a:ext>
            </a:extLst>
          </p:cNvPr>
          <p:cNvSpPr txBox="1"/>
          <p:nvPr/>
        </p:nvSpPr>
        <p:spPr>
          <a:xfrm>
            <a:off x="539552" y="3403366"/>
            <a:ext cx="3456384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0.</a:t>
            </a:r>
            <a:r>
              <a:rPr kumimoji="1" lang="zh-CN" altLang="en-US" sz="1600" strike="sngStrike" dirty="0">
                <a:solidFill>
                  <a:srgbClr val="FFFFFF">
                    <a:lumMod val="65000"/>
                  </a:srgbClr>
                </a:solidFill>
              </a:rPr>
              <a:t>   </a:t>
            </a: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Switch</a:t>
            </a:r>
            <a:r>
              <a:rPr kumimoji="1" lang="zh-CN" altLang="en-US" sz="1600" strike="sngStrike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mode</a:t>
            </a:r>
            <a:r>
              <a:rPr kumimoji="1" lang="zh-CN" altLang="en-US" sz="1600" strike="sngStrike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(U→K)</a:t>
            </a:r>
          </a:p>
          <a:p>
            <a:pPr>
              <a:lnSpc>
                <a:spcPct val="120000"/>
              </a:lnSpc>
            </a:pPr>
            <a:r>
              <a:rPr kumimoji="1" lang="en-US" altLang="zh-CN" sz="1600" dirty="0">
                <a:solidFill>
                  <a:srgbClr val="000000"/>
                </a:solidFill>
              </a:rPr>
              <a:t>2.</a:t>
            </a:r>
            <a:r>
              <a:rPr kumimoji="1" lang="zh-CN" altLang="en-US" sz="1600" dirty="0">
                <a:solidFill>
                  <a:srgbClr val="000000"/>
                </a:solidFill>
              </a:rPr>
              <a:t>   </a:t>
            </a:r>
            <a:r>
              <a:rPr kumimoji="1" lang="en-US" altLang="zh-CN" sz="1600" dirty="0">
                <a:solidFill>
                  <a:srgbClr val="000000"/>
                </a:solidFill>
              </a:rPr>
              <a:t>Save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PC</a:t>
            </a:r>
          </a:p>
          <a:p>
            <a:pPr>
              <a:lnSpc>
                <a:spcPct val="120000"/>
              </a:lnSpc>
            </a:pPr>
            <a:r>
              <a:rPr kumimoji="1" lang="en-US" altLang="zh-CN" sz="1600" dirty="0">
                <a:solidFill>
                  <a:srgbClr val="000000"/>
                </a:solidFill>
              </a:rPr>
              <a:t>3.</a:t>
            </a:r>
            <a:r>
              <a:rPr kumimoji="1" lang="zh-CN" altLang="en-US" sz="1600" dirty="0">
                <a:solidFill>
                  <a:srgbClr val="000000"/>
                </a:solidFill>
              </a:rPr>
              <a:t>   </a:t>
            </a:r>
            <a:r>
              <a:rPr kumimoji="1" lang="en-US" altLang="zh-CN" sz="1600" dirty="0">
                <a:solidFill>
                  <a:srgbClr val="000000"/>
                </a:solidFill>
              </a:rPr>
              <a:t>Check result bit</a:t>
            </a:r>
          </a:p>
          <a:p>
            <a:pPr>
              <a:lnSpc>
                <a:spcPct val="120000"/>
              </a:lnSpc>
            </a:pPr>
            <a:r>
              <a:rPr kumimoji="1" lang="en-US" altLang="zh-CN" sz="1600" dirty="0">
                <a:solidFill>
                  <a:srgbClr val="000000"/>
                </a:solidFill>
              </a:rPr>
              <a:t>4.</a:t>
            </a:r>
            <a:r>
              <a:rPr kumimoji="1" lang="zh-CN" altLang="en-US" sz="1600" dirty="0">
                <a:solidFill>
                  <a:srgbClr val="000000"/>
                </a:solidFill>
              </a:rPr>
              <a:t>   </a:t>
            </a:r>
            <a:r>
              <a:rPr kumimoji="1" lang="en-US" altLang="zh-CN" sz="1600" dirty="0">
                <a:solidFill>
                  <a:srgbClr val="000000"/>
                </a:solidFill>
              </a:rPr>
              <a:t>Switch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page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table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&amp;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flush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TLB</a:t>
            </a:r>
          </a:p>
          <a:p>
            <a:pPr>
              <a:lnSpc>
                <a:spcPct val="120000"/>
              </a:lnSpc>
            </a:pPr>
            <a:r>
              <a:rPr kumimoji="1" lang="en-US" altLang="zh-CN" sz="1600" dirty="0">
                <a:solidFill>
                  <a:srgbClr val="000000"/>
                </a:solidFill>
              </a:rPr>
              <a:t>5.</a:t>
            </a:r>
            <a:r>
              <a:rPr kumimoji="1" lang="zh-CN" altLang="en-US" sz="1600" dirty="0">
                <a:solidFill>
                  <a:srgbClr val="000000"/>
                </a:solidFill>
              </a:rPr>
              <a:t>   </a:t>
            </a:r>
            <a:r>
              <a:rPr kumimoji="1" lang="en-US" altLang="zh-CN" sz="1600" dirty="0">
                <a:solidFill>
                  <a:srgbClr val="000000"/>
                </a:solidFill>
              </a:rPr>
              <a:t>Restore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PC</a:t>
            </a:r>
          </a:p>
          <a:p>
            <a:pPr>
              <a:lnSpc>
                <a:spcPct val="120000"/>
              </a:lnSpc>
            </a:pP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0.</a:t>
            </a:r>
            <a:r>
              <a:rPr kumimoji="1" lang="zh-CN" altLang="en-US" sz="1600" strike="sngStrike" dirty="0">
                <a:solidFill>
                  <a:srgbClr val="FFFFFF">
                    <a:lumMod val="65000"/>
                  </a:srgbClr>
                </a:solidFill>
              </a:rPr>
              <a:t>   </a:t>
            </a: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Switch</a:t>
            </a:r>
            <a:r>
              <a:rPr kumimoji="1" lang="zh-CN" altLang="en-US" sz="1600" strike="sngStrike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mode</a:t>
            </a:r>
            <a:r>
              <a:rPr kumimoji="1" lang="zh-CN" altLang="en-US" sz="1600" strike="sngStrike" dirty="0">
                <a:solidFill>
                  <a:srgbClr val="FFFFFF">
                    <a:lumMod val="65000"/>
                  </a:srgbClr>
                </a:solidFill>
              </a:rPr>
              <a:t> </a:t>
            </a:r>
            <a:r>
              <a:rPr kumimoji="1" lang="en-US" altLang="zh-CN" sz="1600" strike="sngStrike" dirty="0">
                <a:solidFill>
                  <a:srgbClr val="FFFFFF">
                    <a:lumMod val="65000"/>
                  </a:srgbClr>
                </a:solidFill>
              </a:rPr>
              <a:t>(K→U)</a:t>
            </a:r>
            <a:endParaRPr kumimoji="1" lang="zh-CN" altLang="en-US" sz="1600" strike="sngStrike" dirty="0">
              <a:solidFill>
                <a:srgbClr val="FFFFFF">
                  <a:lumMod val="65000"/>
                </a:srgbClr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E64DF3F-0FE4-6D46-BBAB-26114960DDE0}"/>
              </a:ext>
            </a:extLst>
          </p:cNvPr>
          <p:cNvSpPr/>
          <p:nvPr/>
        </p:nvSpPr>
        <p:spPr>
          <a:xfrm>
            <a:off x="4506801" y="3032078"/>
            <a:ext cx="3575543" cy="3056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931829" y="1802293"/>
            <a:ext cx="2455956" cy="56153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40000" dist="20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0000" tIns="0" rtlCol="0" anchor="b" anchorCtr="0"/>
          <a:lstStyle/>
          <a:p>
            <a:pPr algn="ctr"/>
            <a:r>
              <a:rPr kumimoji="1" lang="en-US" altLang="zh-CN" i="1" dirty="0" err="1">
                <a:solidFill>
                  <a:schemeClr val="accent1"/>
                </a:solidFill>
              </a:rPr>
              <a:t>xcall</a:t>
            </a:r>
            <a:endParaRPr kumimoji="1" lang="zh-CN" altLang="en-US" i="1" dirty="0">
              <a:solidFill>
                <a:schemeClr val="accent1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AEBF4B5-63BA-B749-A533-F19A0F63DD8B}"/>
              </a:ext>
            </a:extLst>
          </p:cNvPr>
          <p:cNvSpPr txBox="1"/>
          <p:nvPr/>
        </p:nvSpPr>
        <p:spPr>
          <a:xfrm>
            <a:off x="4427983" y="3403367"/>
            <a:ext cx="4104457" cy="1837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endParaRPr kumimoji="1" lang="en-US" altLang="zh-CN" sz="1600" dirty="0">
              <a:solidFill>
                <a:srgbClr val="FFFFFF">
                  <a:lumMod val="65000"/>
                </a:srgbClr>
              </a:solidFill>
            </a:endParaRPr>
          </a:p>
          <a:p>
            <a:pPr>
              <a:lnSpc>
                <a:spcPct val="120000"/>
              </a:lnSpc>
            </a:pPr>
            <a:r>
              <a:rPr kumimoji="1" lang="en-US" altLang="zh-CN" sz="1600" dirty="0">
                <a:solidFill>
                  <a:srgbClr val="000000"/>
                </a:solidFill>
              </a:rPr>
              <a:t>1.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Save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registers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selectively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by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caller</a:t>
            </a:r>
          </a:p>
          <a:p>
            <a:pPr>
              <a:lnSpc>
                <a:spcPct val="120000"/>
              </a:lnSpc>
            </a:pPr>
            <a:r>
              <a:rPr kumimoji="1"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Check</a:t>
            </a:r>
            <a:r>
              <a:rPr kumimoji="1"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capability</a:t>
            </a:r>
            <a:r>
              <a:rPr kumimoji="1"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and</a:t>
            </a:r>
            <a:r>
              <a:rPr kumimoji="1"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set</a:t>
            </a:r>
            <a:r>
              <a:rPr kumimoji="1"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result</a:t>
            </a:r>
            <a:r>
              <a:rPr kumimoji="1"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bits</a:t>
            </a:r>
            <a:r>
              <a:rPr kumimoji="1"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(offline)</a:t>
            </a:r>
          </a:p>
          <a:p>
            <a:pPr>
              <a:lnSpc>
                <a:spcPct val="120000"/>
              </a:lnSpc>
            </a:pPr>
            <a:endParaRPr kumimoji="1" lang="en-US" altLang="zh-CN" sz="1600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</a:pPr>
            <a:r>
              <a:rPr kumimoji="1" lang="en-US" altLang="zh-CN" sz="1600" dirty="0">
                <a:solidFill>
                  <a:srgbClr val="000000"/>
                </a:solidFill>
              </a:rPr>
              <a:t>6.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Restore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registers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selectively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>
                <a:solidFill>
                  <a:srgbClr val="000000"/>
                </a:solidFill>
              </a:rPr>
              <a:t>by</a:t>
            </a:r>
            <a:r>
              <a:rPr kumimoji="1" lang="zh-CN" altLang="en-US" sz="1600" dirty="0">
                <a:solidFill>
                  <a:srgbClr val="000000"/>
                </a:solidFill>
              </a:rPr>
              <a:t> </a:t>
            </a:r>
            <a:r>
              <a:rPr kumimoji="1" lang="en-US" altLang="zh-CN" sz="1600" dirty="0" err="1">
                <a:solidFill>
                  <a:srgbClr val="000000"/>
                </a:solidFill>
              </a:rPr>
              <a:t>callee</a:t>
            </a:r>
            <a:endParaRPr kumimoji="1" lang="en-US" altLang="zh-CN" sz="1600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</a:pPr>
            <a:endParaRPr kumimoji="1" lang="en-US" altLang="zh-CN" sz="1600" dirty="0">
              <a:solidFill>
                <a:srgbClr val="00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6836DFE-34CD-0A44-B53B-74C31108685F}"/>
              </a:ext>
            </a:extLst>
          </p:cNvPr>
          <p:cNvSpPr txBox="1"/>
          <p:nvPr/>
        </p:nvSpPr>
        <p:spPr>
          <a:xfrm>
            <a:off x="5148064" y="5275575"/>
            <a:ext cx="1845396" cy="24622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zh-CN" sz="1600" b="1" i="1" dirty="0">
                <a:solidFill>
                  <a:srgbClr val="BE384B"/>
                </a:solidFill>
              </a:rPr>
              <a:t>in</a:t>
            </a:r>
            <a:r>
              <a:rPr kumimoji="1" lang="zh-CN" altLang="en-US" sz="1600" b="1" i="1" dirty="0">
                <a:solidFill>
                  <a:srgbClr val="BE384B"/>
                </a:solidFill>
              </a:rPr>
              <a:t> </a:t>
            </a:r>
            <a:r>
              <a:rPr kumimoji="1" lang="en-US" altLang="zh-CN" sz="1600" b="1" i="1" dirty="0">
                <a:solidFill>
                  <a:srgbClr val="BE384B"/>
                </a:solidFill>
              </a:rPr>
              <a:t>Software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5841687-52A2-D843-8460-88CAA8CA051B}"/>
              </a:ext>
            </a:extLst>
          </p:cNvPr>
          <p:cNvSpPr/>
          <p:nvPr/>
        </p:nvSpPr>
        <p:spPr>
          <a:xfrm>
            <a:off x="3779912" y="3682107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000000"/>
                </a:solidFill>
              </a:rPr>
              <a:t>←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D91A3428-45A0-FA49-80CC-397C8B0D97F1}"/>
              </a:ext>
            </a:extLst>
          </p:cNvPr>
          <p:cNvSpPr/>
          <p:nvPr/>
        </p:nvSpPr>
        <p:spPr>
          <a:xfrm>
            <a:off x="3779912" y="4546203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000000"/>
                </a:solidFill>
              </a:rPr>
              <a:t>→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779912" y="1778449"/>
            <a:ext cx="792088" cy="4853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caller</a:t>
            </a:r>
            <a:endParaRPr kumimoji="1" lang="zh-CN" altLang="en-US" dirty="0"/>
          </a:p>
        </p:txBody>
      </p:sp>
      <p:sp>
        <p:nvSpPr>
          <p:cNvPr id="34" name="矩形 33"/>
          <p:cNvSpPr/>
          <p:nvPr/>
        </p:nvSpPr>
        <p:spPr>
          <a:xfrm>
            <a:off x="7919392" y="1774644"/>
            <a:ext cx="901080" cy="48531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/>
              <a:t>callee</a:t>
            </a:r>
            <a:endParaRPr kumimoji="1" lang="zh-CN" altLang="en-US" dirty="0"/>
          </a:p>
        </p:txBody>
      </p:sp>
      <p:cxnSp>
        <p:nvCxnSpPr>
          <p:cNvPr id="35" name="直线箭头连接符 34"/>
          <p:cNvCxnSpPr/>
          <p:nvPr/>
        </p:nvCxnSpPr>
        <p:spPr>
          <a:xfrm>
            <a:off x="4572000" y="2021104"/>
            <a:ext cx="469485" cy="99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7097733" y="1933897"/>
            <a:ext cx="45719" cy="17639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37" name="直线箭头连接符 36"/>
          <p:cNvCxnSpPr/>
          <p:nvPr/>
        </p:nvCxnSpPr>
        <p:spPr>
          <a:xfrm flipV="1">
            <a:off x="7143452" y="2017299"/>
            <a:ext cx="775940" cy="4795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5041485" y="1933897"/>
            <a:ext cx="80439" cy="17639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635155" y="1932482"/>
            <a:ext cx="127796" cy="16718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641035" y="1937736"/>
            <a:ext cx="127796" cy="16718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355910" y="1921396"/>
            <a:ext cx="263342" cy="17680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cxnSp>
        <p:nvCxnSpPr>
          <p:cNvPr id="42" name="直线箭头连接符 41"/>
          <p:cNvCxnSpPr/>
          <p:nvPr/>
        </p:nvCxnSpPr>
        <p:spPr>
          <a:xfrm>
            <a:off x="6619252" y="2011264"/>
            <a:ext cx="443381" cy="7058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5761901" y="1932482"/>
            <a:ext cx="66746" cy="171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cxnSp>
        <p:nvCxnSpPr>
          <p:cNvPr id="44" name="直线箭头连接符 43"/>
          <p:cNvCxnSpPr/>
          <p:nvPr/>
        </p:nvCxnSpPr>
        <p:spPr>
          <a:xfrm>
            <a:off x="5121924" y="2018322"/>
            <a:ext cx="639977" cy="0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线箭头连接符 44"/>
          <p:cNvCxnSpPr/>
          <p:nvPr/>
        </p:nvCxnSpPr>
        <p:spPr>
          <a:xfrm flipV="1">
            <a:off x="5836254" y="2011264"/>
            <a:ext cx="519656" cy="7058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左大括号 45"/>
          <p:cNvSpPr/>
          <p:nvPr/>
        </p:nvSpPr>
        <p:spPr>
          <a:xfrm rot="16200000" flipV="1">
            <a:off x="6071993" y="1285289"/>
            <a:ext cx="175628" cy="2455956"/>
          </a:xfrm>
          <a:prstGeom prst="leftBrace">
            <a:avLst>
              <a:gd name="adj1" fmla="val 6005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4559948" y="2569468"/>
            <a:ext cx="3433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accent1"/>
                </a:solidFill>
              </a:rPr>
              <a:t>6~18</a:t>
            </a:r>
            <a:r>
              <a:rPr kumimoji="1" lang="en-US" altLang="zh-CN" dirty="0"/>
              <a:t> cycles (+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40</a:t>
            </a:r>
            <a:r>
              <a:rPr kumimoji="1" lang="zh-CN" altLang="en-US" dirty="0"/>
              <a:t> </a:t>
            </a:r>
            <a:r>
              <a:rPr kumimoji="1" lang="en-US" altLang="zh-CN" dirty="0"/>
              <a:t>TLB flush)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923928" y="1057300"/>
            <a:ext cx="4525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15~76</a:t>
            </a:r>
            <a:r>
              <a:rPr kumimoji="1" lang="en-US" altLang="zh-CN" dirty="0"/>
              <a:t> cycles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context</a:t>
            </a:r>
            <a:r>
              <a:rPr kumimoji="1" lang="zh-CN" altLang="en-US" dirty="0"/>
              <a:t> </a:t>
            </a:r>
            <a:r>
              <a:rPr kumimoji="1" lang="en-US" altLang="zh-CN" dirty="0"/>
              <a:t>save/restore</a:t>
            </a:r>
            <a:endParaRPr kumimoji="1" lang="zh-CN" altLang="en-US" u="sng" dirty="0"/>
          </a:p>
        </p:txBody>
      </p:sp>
      <p:cxnSp>
        <p:nvCxnSpPr>
          <p:cNvPr id="49" name="肘形连接符 48"/>
          <p:cNvCxnSpPr/>
          <p:nvPr/>
        </p:nvCxnSpPr>
        <p:spPr>
          <a:xfrm rot="5400000" flipH="1" flipV="1">
            <a:off x="5152078" y="897833"/>
            <a:ext cx="581624" cy="148767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肘形连接符 49"/>
          <p:cNvCxnSpPr>
            <a:cxnSpLocks/>
          </p:cNvCxnSpPr>
          <p:nvPr/>
        </p:nvCxnSpPr>
        <p:spPr>
          <a:xfrm rot="16200000" flipV="1">
            <a:off x="6652391" y="885194"/>
            <a:ext cx="586878" cy="151820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>
            <a:extLst>
              <a:ext uri="{FF2B5EF4-FFF2-40B4-BE49-F238E27FC236}">
                <a16:creationId xmlns:a16="http://schemas.microsoft.com/office/drawing/2014/main" id="{F7D75375-6BB9-2D4D-BF1D-E44467AAC9C1}"/>
              </a:ext>
            </a:extLst>
          </p:cNvPr>
          <p:cNvSpPr/>
          <p:nvPr/>
        </p:nvSpPr>
        <p:spPr>
          <a:xfrm>
            <a:off x="4318276" y="2982205"/>
            <a:ext cx="39977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kumimoji="1" lang="en-US" altLang="zh-CN" b="1" dirty="0"/>
              <a:t>best</a:t>
            </a:r>
            <a:r>
              <a:rPr kumimoji="1" lang="zh-CN" altLang="en-US" b="1" dirty="0"/>
              <a:t> </a:t>
            </a:r>
            <a:r>
              <a:rPr kumimoji="1" lang="en-US" altLang="zh-CN" b="1" dirty="0"/>
              <a:t>case: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b="1" dirty="0">
                <a:solidFill>
                  <a:srgbClr val="BE384B"/>
                </a:solidFill>
              </a:rPr>
              <a:t>21</a:t>
            </a:r>
            <a:r>
              <a:rPr kumimoji="1" lang="zh-CN" altLang="en-US" b="1" dirty="0">
                <a:solidFill>
                  <a:srgbClr val="000000"/>
                </a:solidFill>
              </a:rPr>
              <a:t> </a:t>
            </a:r>
            <a:r>
              <a:rPr kumimoji="1" lang="en-US" altLang="zh-CN" b="1" dirty="0">
                <a:solidFill>
                  <a:srgbClr val="000000"/>
                </a:solidFill>
              </a:rPr>
              <a:t>cycles</a:t>
            </a:r>
            <a:r>
              <a:rPr kumimoji="1" lang="zh-CN" altLang="en-US" b="1" dirty="0">
                <a:solidFill>
                  <a:srgbClr val="000000"/>
                </a:solidFill>
              </a:rPr>
              <a:t> </a:t>
            </a:r>
            <a:r>
              <a:rPr kumimoji="1" lang="en-US" altLang="zh-CN" b="1" dirty="0">
                <a:solidFill>
                  <a:srgbClr val="000000"/>
                </a:solidFill>
              </a:rPr>
              <a:t>an</a:t>
            </a:r>
            <a:r>
              <a:rPr kumimoji="1" lang="zh-CN" altLang="en-US" b="1" dirty="0">
                <a:solidFill>
                  <a:srgbClr val="000000"/>
                </a:solidFill>
              </a:rPr>
              <a:t> </a:t>
            </a:r>
            <a:r>
              <a:rPr kumimoji="1" lang="en-US" altLang="zh-CN" b="1" dirty="0">
                <a:solidFill>
                  <a:srgbClr val="000000"/>
                </a:solidFill>
              </a:rPr>
              <a:t>IPC</a:t>
            </a:r>
            <a:r>
              <a:rPr kumimoji="1" lang="zh-CN" altLang="en-US" b="1" dirty="0">
                <a:solidFill>
                  <a:srgbClr val="000000"/>
                </a:solidFill>
              </a:rPr>
              <a:t> </a:t>
            </a:r>
            <a:r>
              <a:rPr kumimoji="1" lang="en-US" altLang="zh-CN" b="1" dirty="0">
                <a:solidFill>
                  <a:srgbClr val="000000"/>
                </a:solidFill>
              </a:rPr>
              <a:t>call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12A13A3D-5F17-884C-991E-618950604641}"/>
              </a:ext>
            </a:extLst>
          </p:cNvPr>
          <p:cNvSpPr txBox="1"/>
          <p:nvPr/>
        </p:nvSpPr>
        <p:spPr>
          <a:xfrm>
            <a:off x="840630" y="5275575"/>
            <a:ext cx="1845396" cy="246221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kumimoji="1" lang="en-US" altLang="zh-CN" sz="1600" b="1" i="1" dirty="0">
                <a:solidFill>
                  <a:srgbClr val="BE384B"/>
                </a:solidFill>
              </a:rPr>
              <a:t>in</a:t>
            </a:r>
            <a:r>
              <a:rPr kumimoji="1" lang="zh-CN" altLang="en-US" sz="1600" b="1" i="1" dirty="0">
                <a:solidFill>
                  <a:srgbClr val="BE384B"/>
                </a:solidFill>
              </a:rPr>
              <a:t> </a:t>
            </a:r>
            <a:r>
              <a:rPr kumimoji="1" lang="en-US" altLang="zh-CN" sz="1600" b="1" i="1" dirty="0">
                <a:solidFill>
                  <a:srgbClr val="BE384B"/>
                </a:solidFill>
              </a:rPr>
              <a:t>Hardware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B78BE02C-05B1-F341-98D8-3BAC67BFF59C}"/>
              </a:ext>
            </a:extLst>
          </p:cNvPr>
          <p:cNvSpPr/>
          <p:nvPr/>
        </p:nvSpPr>
        <p:spPr>
          <a:xfrm>
            <a:off x="2142805" y="3703275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solidFill>
                  <a:srgbClr val="BE384B"/>
                </a:solidFill>
              </a:rPr>
              <a:t>Link-stack</a:t>
            </a:r>
            <a:endParaRPr lang="zh-CN" altLang="en-US" dirty="0">
              <a:solidFill>
                <a:srgbClr val="BE384B"/>
              </a:solidFill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3273336D-5C64-734B-92E9-828AD893CC1F}"/>
              </a:ext>
            </a:extLst>
          </p:cNvPr>
          <p:cNvSpPr/>
          <p:nvPr/>
        </p:nvSpPr>
        <p:spPr>
          <a:xfrm>
            <a:off x="2417979" y="4026098"/>
            <a:ext cx="10262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 err="1">
                <a:solidFill>
                  <a:srgbClr val="BE384B"/>
                </a:solidFill>
              </a:rPr>
              <a:t>Xcall</a:t>
            </a:r>
            <a:r>
              <a:rPr kumimoji="1" lang="en-US" altLang="zh-CN" sz="1600" dirty="0">
                <a:solidFill>
                  <a:srgbClr val="BE384B"/>
                </a:solidFill>
              </a:rPr>
              <a:t>-cap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3273336D-5C64-734B-92E9-828AD893CC1F}"/>
              </a:ext>
            </a:extLst>
          </p:cNvPr>
          <p:cNvSpPr/>
          <p:nvPr/>
        </p:nvSpPr>
        <p:spPr>
          <a:xfrm>
            <a:off x="2202449" y="4576981"/>
            <a:ext cx="12907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 err="1">
                <a:solidFill>
                  <a:srgbClr val="BE384B"/>
                </a:solidFill>
              </a:rPr>
              <a:t>Xentry</a:t>
            </a:r>
            <a:r>
              <a:rPr kumimoji="1" lang="en-US" altLang="zh-CN" sz="1600" dirty="0">
                <a:solidFill>
                  <a:srgbClr val="BE384B"/>
                </a:solidFill>
              </a:rPr>
              <a:t>-table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CB1D23C-B136-E141-99BF-6A51B1C1596E}"/>
              </a:ext>
            </a:extLst>
          </p:cNvPr>
          <p:cNvSpPr/>
          <p:nvPr/>
        </p:nvSpPr>
        <p:spPr>
          <a:xfrm>
            <a:off x="457200" y="3436486"/>
            <a:ext cx="8075240" cy="1804820"/>
          </a:xfrm>
          <a:prstGeom prst="rect">
            <a:avLst/>
          </a:prstGeom>
          <a:noFill/>
          <a:ln w="127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81081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48E08F0-3910-484A-A12F-1514973B4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en-US" altLang="zh-CN" sz="3200" dirty="0">
                <a:sym typeface="+mn-lt"/>
              </a:rPr>
              <a:t>Architectural</a:t>
            </a:r>
            <a:r>
              <a:rPr lang="zh-CN" altLang="en-US" sz="3200" dirty="0">
                <a:sym typeface="+mn-lt"/>
              </a:rPr>
              <a:t> </a:t>
            </a:r>
            <a:r>
              <a:rPr lang="en-US" altLang="zh-CN" sz="3200" dirty="0">
                <a:sym typeface="+mn-lt"/>
              </a:rPr>
              <a:t>support</a:t>
            </a:r>
            <a:r>
              <a:rPr lang="zh-CN" altLang="en-US" sz="3200" dirty="0">
                <a:sym typeface="+mn-lt"/>
              </a:rPr>
              <a:t> </a:t>
            </a:r>
            <a:r>
              <a:rPr lang="en-US" altLang="zh-CN" sz="3200" dirty="0">
                <a:sym typeface="+mn-lt"/>
              </a:rPr>
              <a:t>for</a:t>
            </a:r>
            <a:r>
              <a:rPr lang="zh-CN" altLang="en-US" sz="3200" dirty="0">
                <a:sym typeface="+mn-lt"/>
              </a:rPr>
              <a:t> </a:t>
            </a:r>
            <a:r>
              <a:rPr lang="en-US" altLang="zh-CN" sz="3200" dirty="0">
                <a:sym typeface="+mn-lt"/>
              </a:rPr>
              <a:t>Copy-on-write</a:t>
            </a:r>
            <a:endParaRPr lang="en-US" altLang="zh-CN" sz="3200" kern="1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7EB769B4-EB52-744D-BFAB-A52E4FF762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CoWLight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AD16AD-B33E-914D-BE31-EA094694C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4D14B60-9520-3E4E-8EAA-37E9DCF2DEE2}"/>
              </a:ext>
            </a:extLst>
          </p:cNvPr>
          <p:cNvSpPr txBox="1"/>
          <p:nvPr/>
        </p:nvSpPr>
        <p:spPr>
          <a:xfrm>
            <a:off x="69777" y="5130225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16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CoWLight</a:t>
            </a:r>
            <a:r>
              <a:rPr lang="en" altLang="zh-CN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Hardware Assisted Copy-on-Write Fault Handling for Secure Deduplication. Kumar T, Santhosh, et al.</a:t>
            </a:r>
            <a:r>
              <a:rPr lang="zh-CN" altLang="en-US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(HASP’2019)</a:t>
            </a:r>
            <a:endParaRPr kumimoji="1" lang="zh-CN" altLang="en-US" sz="1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78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6"/>
    </mc:Choice>
    <mc:Fallback xmlns="">
      <p:transition spd="slow" advTm="1316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3200" dirty="0" err="1">
                <a:latin typeface="+mj-lt"/>
              </a:rPr>
              <a:t>CoW</a:t>
            </a:r>
            <a:r>
              <a:rPr kumimoji="1" lang="zh-CN" altLang="en-US" sz="3200" dirty="0">
                <a:latin typeface="+mj-lt"/>
              </a:rPr>
              <a:t> </a:t>
            </a:r>
            <a:r>
              <a:rPr kumimoji="1" lang="en-US" altLang="zh-CN" sz="3200" dirty="0">
                <a:latin typeface="+mj-lt"/>
              </a:rPr>
              <a:t>Fault</a:t>
            </a:r>
            <a:r>
              <a:rPr kumimoji="1" lang="zh-CN" altLang="en-US" sz="3200" dirty="0">
                <a:latin typeface="+mj-lt"/>
              </a:rPr>
              <a:t> </a:t>
            </a:r>
            <a:r>
              <a:rPr kumimoji="1" lang="en-US" altLang="zh-CN" sz="3200" dirty="0">
                <a:latin typeface="+mj-lt"/>
              </a:rPr>
              <a:t>Handling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C015FDC-FFC0-8843-8902-DC19493EB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3898776" cy="3771636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Hardware</a:t>
            </a:r>
            <a:r>
              <a:rPr lang="zh-CN" altLang="en-US" sz="2400" dirty="0"/>
              <a:t> </a:t>
            </a:r>
            <a:r>
              <a:rPr lang="en-US" altLang="zh-CN" sz="2400" dirty="0"/>
              <a:t>trigger</a:t>
            </a:r>
            <a:r>
              <a:rPr lang="zh-CN" altLang="en-US" sz="2400" dirty="0"/>
              <a:t> </a:t>
            </a:r>
            <a:r>
              <a:rPr lang="en-US" altLang="zh-CN" sz="2400" dirty="0"/>
              <a:t>faults</a:t>
            </a:r>
          </a:p>
          <a:p>
            <a:r>
              <a:rPr lang="en-US" altLang="zh-CN" sz="2400" dirty="0"/>
              <a:t>OS</a:t>
            </a:r>
            <a:r>
              <a:rPr lang="zh-CN" altLang="en-US" sz="2400" dirty="0"/>
              <a:t> </a:t>
            </a:r>
            <a:r>
              <a:rPr lang="en-US" altLang="zh-CN" sz="2400" dirty="0"/>
              <a:t>is</a:t>
            </a:r>
            <a:r>
              <a:rPr lang="zh-CN" altLang="en-US" sz="2400" dirty="0"/>
              <a:t> </a:t>
            </a:r>
            <a:r>
              <a:rPr lang="en-US" altLang="zh-CN" sz="2400" dirty="0"/>
              <a:t>responsible</a:t>
            </a:r>
            <a:r>
              <a:rPr lang="zh-CN" altLang="en-US" sz="2400" dirty="0"/>
              <a:t> </a:t>
            </a:r>
            <a:r>
              <a:rPr lang="en-US" altLang="zh-CN" sz="2400" dirty="0"/>
              <a:t>to</a:t>
            </a:r>
            <a:r>
              <a:rPr lang="zh-CN" altLang="en-US" sz="2400" dirty="0"/>
              <a:t> </a:t>
            </a:r>
            <a:r>
              <a:rPr lang="en-US" altLang="zh-CN" sz="2400" dirty="0"/>
              <a:t>handle</a:t>
            </a:r>
            <a:r>
              <a:rPr lang="zh-CN" altLang="en-US" sz="2400" dirty="0"/>
              <a:t> </a:t>
            </a:r>
            <a:r>
              <a:rPr lang="en-US" altLang="zh-CN" sz="2400" dirty="0"/>
              <a:t>all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things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05E8281-AC99-D946-BBEA-9362AE858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632" y="11053"/>
            <a:ext cx="4392488" cy="5715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082EF578-F6DF-714B-B02A-9D383A66CF28}"/>
              </a:ext>
            </a:extLst>
          </p:cNvPr>
          <p:cNvSpPr/>
          <p:nvPr/>
        </p:nvSpPr>
        <p:spPr>
          <a:xfrm>
            <a:off x="4860032" y="3219319"/>
            <a:ext cx="1656184" cy="574285"/>
          </a:xfrm>
          <a:prstGeom prst="rect">
            <a:avLst/>
          </a:prstGeom>
          <a:solidFill>
            <a:srgbClr val="FFFF00">
              <a:alpha val="17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FD5C889-BDF0-BD4A-A8B7-485D71AF38D7}"/>
              </a:ext>
            </a:extLst>
          </p:cNvPr>
          <p:cNvSpPr txBox="1"/>
          <p:nvPr/>
        </p:nvSpPr>
        <p:spPr>
          <a:xfrm>
            <a:off x="2555776" y="4415124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Simple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&amp;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suitable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for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HW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474E1FC0-3D67-BD44-81B6-921F42EE2C5A}"/>
              </a:ext>
            </a:extLst>
          </p:cNvPr>
          <p:cNvCxnSpPr>
            <a:cxnSpLocks/>
          </p:cNvCxnSpPr>
          <p:nvPr/>
        </p:nvCxnSpPr>
        <p:spPr>
          <a:xfrm flipH="1">
            <a:off x="4067944" y="3793604"/>
            <a:ext cx="948688" cy="6019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39891FF9-4EF3-BF4E-AD76-873844D6DBFA}"/>
              </a:ext>
            </a:extLst>
          </p:cNvPr>
          <p:cNvSpPr/>
          <p:nvPr/>
        </p:nvSpPr>
        <p:spPr>
          <a:xfrm>
            <a:off x="6575731" y="4784457"/>
            <a:ext cx="1656184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7DE8C8F-1571-EF4B-9D81-2EC84CF6301F}"/>
              </a:ext>
            </a:extLst>
          </p:cNvPr>
          <p:cNvSpPr txBox="1"/>
          <p:nvPr/>
        </p:nvSpPr>
        <p:spPr>
          <a:xfrm>
            <a:off x="3556362" y="5061031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>
                <a:solidFill>
                  <a:schemeClr val="accent1"/>
                </a:solidFill>
              </a:rPr>
              <a:t>CoW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triggered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7C75926F-ED20-014B-A993-0DB6A19462F6}"/>
              </a:ext>
            </a:extLst>
          </p:cNvPr>
          <p:cNvCxnSpPr>
            <a:cxnSpLocks/>
            <a:endCxn id="12" idx="3"/>
          </p:cNvCxnSpPr>
          <p:nvPr/>
        </p:nvCxnSpPr>
        <p:spPr>
          <a:xfrm flipH="1">
            <a:off x="5228615" y="5105137"/>
            <a:ext cx="1347116" cy="140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C190A9A6-4687-644D-ACE3-51C8C92F2FF0}"/>
              </a:ext>
            </a:extLst>
          </p:cNvPr>
          <p:cNvSpPr/>
          <p:nvPr/>
        </p:nvSpPr>
        <p:spPr>
          <a:xfrm>
            <a:off x="5012432" y="2440841"/>
            <a:ext cx="1347116" cy="13527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991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11" grpId="0" animBg="1"/>
      <p:bldP spid="12" grpId="0"/>
      <p:bldP spid="1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9B8A54C-80AD-C248-9249-9286CE7EF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9077" y="962819"/>
            <a:ext cx="6153545" cy="452331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3200" dirty="0" err="1">
                <a:latin typeface="+mj-lt"/>
              </a:rPr>
              <a:t>CowLight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92D53A1B-2DF9-5946-961E-FC9D4826D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454785"/>
            <a:ext cx="3203848" cy="1311533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dirty="0"/>
              <a:t>Communication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</a:p>
          <a:p>
            <a:pPr lvl="1"/>
            <a:r>
              <a:rPr lang="en-US" altLang="zh-CN" dirty="0"/>
              <a:t>Free</a:t>
            </a:r>
            <a:r>
              <a:rPr lang="zh-CN" altLang="en-US" dirty="0"/>
              <a:t> </a:t>
            </a:r>
            <a:r>
              <a:rPr lang="en-US" altLang="zh-CN" dirty="0"/>
              <a:t>physical</a:t>
            </a:r>
            <a:r>
              <a:rPr lang="zh-CN" altLang="en-US" dirty="0"/>
              <a:t> </a:t>
            </a:r>
            <a:r>
              <a:rPr lang="en-US" altLang="zh-CN" dirty="0"/>
              <a:t>pages</a:t>
            </a:r>
          </a:p>
          <a:p>
            <a:pPr lvl="1"/>
            <a:r>
              <a:rPr lang="en-US" altLang="zh-CN" dirty="0"/>
              <a:t>Consumed</a:t>
            </a:r>
            <a:r>
              <a:rPr lang="zh-CN" altLang="en-US" dirty="0"/>
              <a:t> </a:t>
            </a:r>
            <a:r>
              <a:rPr lang="en-US" altLang="zh-CN" dirty="0"/>
              <a:t>physical</a:t>
            </a:r>
            <a:r>
              <a:rPr lang="zh-CN" altLang="en-US" dirty="0"/>
              <a:t> </a:t>
            </a:r>
            <a:r>
              <a:rPr lang="en-US" altLang="zh-CN" dirty="0"/>
              <a:t>pages</a:t>
            </a:r>
            <a:r>
              <a:rPr lang="zh-CN" altLang="en-US" dirty="0"/>
              <a:t> </a:t>
            </a:r>
            <a:r>
              <a:rPr lang="en-US" altLang="zh-CN" dirty="0"/>
              <a:t>(by</a:t>
            </a:r>
            <a:r>
              <a:rPr lang="zh-CN" altLang="en-US" dirty="0"/>
              <a:t> </a:t>
            </a:r>
            <a:r>
              <a:rPr lang="en-US" altLang="zh-CN" dirty="0" err="1"/>
              <a:t>CoWLight</a:t>
            </a:r>
            <a:r>
              <a:rPr lang="zh-CN" altLang="en-US" dirty="0"/>
              <a:t> </a:t>
            </a:r>
            <a:r>
              <a:rPr lang="en-US" altLang="zh-CN" dirty="0"/>
              <a:t>HW)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763154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467747C-E919-3E46-A073-B6C8A9ACD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1718" y="1080120"/>
            <a:ext cx="5332770" cy="451368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3200" dirty="0" err="1">
                <a:latin typeface="+mj-lt"/>
              </a:rPr>
              <a:t>CowLight</a:t>
            </a:r>
            <a:r>
              <a:rPr kumimoji="1" lang="zh-CN" altLang="en-US" sz="3200" dirty="0">
                <a:latin typeface="+mj-lt"/>
              </a:rPr>
              <a:t> </a:t>
            </a:r>
            <a:r>
              <a:rPr kumimoji="1" lang="en-US" altLang="zh-CN" sz="3200" dirty="0">
                <a:latin typeface="+mj-lt"/>
              </a:rPr>
              <a:t>Hardware</a:t>
            </a:r>
            <a:r>
              <a:rPr kumimoji="1" lang="zh-CN" altLang="en-US" sz="3200" dirty="0">
                <a:latin typeface="+mj-lt"/>
              </a:rPr>
              <a:t> </a:t>
            </a:r>
            <a:r>
              <a:rPr kumimoji="1" lang="en-US" altLang="zh-CN" sz="3200" dirty="0">
                <a:latin typeface="+mj-lt"/>
              </a:rPr>
              <a:t>Extensions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C015FDC-FFC0-8843-8902-DC19493EB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3721596"/>
            <a:ext cx="4464496" cy="1872208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b="0" dirty="0" err="1"/>
              <a:t>CoW</a:t>
            </a:r>
            <a:r>
              <a:rPr lang="zh-CN" altLang="en-US" b="0" dirty="0"/>
              <a:t> </a:t>
            </a:r>
            <a:r>
              <a:rPr lang="en-US" altLang="zh-CN" b="0" dirty="0"/>
              <a:t>bit</a:t>
            </a:r>
            <a:r>
              <a:rPr lang="zh-CN" altLang="en-US" b="0" dirty="0"/>
              <a:t> </a:t>
            </a:r>
            <a:r>
              <a:rPr lang="en-US" altLang="zh-CN" b="0" dirty="0"/>
              <a:t>in</a:t>
            </a:r>
            <a:r>
              <a:rPr lang="zh-CN" altLang="en-US" b="0" dirty="0"/>
              <a:t> </a:t>
            </a:r>
            <a:r>
              <a:rPr lang="en-US" altLang="zh-CN" b="0" dirty="0"/>
              <a:t>PTE</a:t>
            </a:r>
          </a:p>
          <a:p>
            <a:r>
              <a:rPr lang="en-US" altLang="zh-CN" b="0" dirty="0"/>
              <a:t>Update</a:t>
            </a:r>
            <a:r>
              <a:rPr lang="zh-CN" altLang="en-US" b="0" dirty="0"/>
              <a:t> </a:t>
            </a:r>
            <a:r>
              <a:rPr lang="en-US" altLang="zh-CN" b="0" dirty="0"/>
              <a:t>PTE</a:t>
            </a:r>
            <a:r>
              <a:rPr lang="zh-CN" altLang="en-US" b="0" dirty="0"/>
              <a:t> </a:t>
            </a:r>
            <a:r>
              <a:rPr lang="en-US" altLang="zh-CN" b="0" dirty="0"/>
              <a:t>with</a:t>
            </a:r>
            <a:r>
              <a:rPr lang="zh-CN" altLang="en-US" b="0" dirty="0"/>
              <a:t> </a:t>
            </a:r>
            <a:r>
              <a:rPr lang="en-US" altLang="zh-CN" b="0" dirty="0"/>
              <a:t>pages</a:t>
            </a:r>
            <a:r>
              <a:rPr lang="zh-CN" altLang="en-US" b="0" dirty="0"/>
              <a:t> </a:t>
            </a:r>
            <a:r>
              <a:rPr lang="en-US" altLang="zh-CN" b="0" dirty="0"/>
              <a:t>in</a:t>
            </a:r>
            <a:r>
              <a:rPr lang="zh-CN" altLang="en-US" b="0" dirty="0"/>
              <a:t> </a:t>
            </a:r>
            <a:r>
              <a:rPr lang="en-US" altLang="zh-CN" b="0" dirty="0" err="1"/>
              <a:t>freelist</a:t>
            </a:r>
            <a:endParaRPr lang="en-US" altLang="zh-CN" b="0" dirty="0"/>
          </a:p>
          <a:p>
            <a:r>
              <a:rPr lang="en-US" altLang="zh-CN" b="0" dirty="0"/>
              <a:t>Asynchronous</a:t>
            </a:r>
            <a:r>
              <a:rPr lang="zh-CN" altLang="en-US" b="0" dirty="0"/>
              <a:t> </a:t>
            </a:r>
            <a:r>
              <a:rPr lang="en-US" altLang="zh-CN" b="0" dirty="0"/>
              <a:t>page</a:t>
            </a:r>
            <a:r>
              <a:rPr lang="zh-CN" altLang="en-US" b="0" dirty="0"/>
              <a:t> </a:t>
            </a:r>
            <a:r>
              <a:rPr lang="en-US" altLang="zh-CN" b="0" dirty="0"/>
              <a:t>copying</a:t>
            </a:r>
            <a:endParaRPr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21773997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48E08F0-3910-484A-A12F-1514973B4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en-US" altLang="zh-CN" b="1" kern="100" dirty="0">
                <a:latin typeface="+mj-lt"/>
                <a:cs typeface="Times New Roman" panose="02020603050405020304" pitchFamily="18" charset="0"/>
              </a:rPr>
              <a:t>Architectural</a:t>
            </a:r>
            <a:r>
              <a:rPr lang="zh-CN" altLang="en-US" b="1" kern="1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zh-CN" b="1" kern="100" dirty="0">
                <a:latin typeface="+mj-lt"/>
                <a:cs typeface="Times New Roman" panose="02020603050405020304" pitchFamily="18" charset="0"/>
              </a:rPr>
              <a:t>support</a:t>
            </a:r>
            <a:r>
              <a:rPr lang="zh-CN" altLang="en-US" b="1" kern="1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zh-CN" b="1" kern="100" dirty="0">
                <a:latin typeface="+mj-lt"/>
                <a:cs typeface="Times New Roman" panose="02020603050405020304" pitchFamily="18" charset="0"/>
              </a:rPr>
              <a:t>for</a:t>
            </a:r>
            <a:r>
              <a:rPr lang="zh-CN" altLang="en-US" b="1" kern="1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zh-CN" b="1" kern="100" dirty="0">
                <a:latin typeface="+mj-lt"/>
                <a:cs typeface="Times New Roman" panose="02020603050405020304" pitchFamily="18" charset="0"/>
              </a:rPr>
              <a:t>Memory</a:t>
            </a:r>
            <a:r>
              <a:rPr lang="zh-CN" altLang="en-US" b="1" kern="1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altLang="zh-CN" b="1" kern="100" dirty="0">
                <a:latin typeface="+mj-lt"/>
                <a:cs typeface="Times New Roman" panose="02020603050405020304" pitchFamily="18" charset="0"/>
              </a:rPr>
              <a:t>allocation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7EB769B4-EB52-744D-BFAB-A52E4FF762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Mallacc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AAD16AD-B33E-914D-BE31-EA094694C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A166456-F9F2-9A44-9FEE-FDBD44A7499D}"/>
              </a:ext>
            </a:extLst>
          </p:cNvPr>
          <p:cNvSpPr txBox="1"/>
          <p:nvPr/>
        </p:nvSpPr>
        <p:spPr>
          <a:xfrm>
            <a:off x="76507" y="5127683"/>
            <a:ext cx="8424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CN" sz="16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Mallacc</a:t>
            </a:r>
            <a:r>
              <a:rPr lang="en" altLang="zh-CN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Accelerating memory allocation. </a:t>
            </a:r>
            <a:r>
              <a:rPr lang="en" altLang="zh-CN" sz="16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Kanev</a:t>
            </a:r>
            <a:r>
              <a:rPr lang="en" altLang="zh-CN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" altLang="zh-CN" sz="1600" i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Svilen</a:t>
            </a:r>
            <a:r>
              <a:rPr lang="en" altLang="zh-CN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et al. </a:t>
            </a:r>
            <a:r>
              <a:rPr lang="en-US" altLang="zh-CN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(ASPLOS’2017)</a:t>
            </a:r>
            <a:endParaRPr kumimoji="1" lang="zh-CN" altLang="en-US" sz="1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28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6"/>
    </mc:Choice>
    <mc:Fallback xmlns="">
      <p:transition spd="slow" advTm="1316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8FA06F-8ACC-1A48-9444-C8F4117F5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4400" baseline="30000" dirty="0">
                <a:latin typeface="+mj-lt"/>
              </a:rPr>
              <a:t>Optimization</a:t>
            </a:r>
            <a:r>
              <a:rPr kumimoji="1" lang="zh-CN" altLang="en-US" sz="4400" baseline="30000" dirty="0">
                <a:latin typeface="+mj-lt"/>
              </a:rPr>
              <a:t> </a:t>
            </a:r>
            <a:r>
              <a:rPr kumimoji="1" lang="en-US" altLang="zh-CN" sz="4400" baseline="30000" dirty="0">
                <a:latin typeface="+mj-lt"/>
              </a:rPr>
              <a:t>Target</a:t>
            </a:r>
            <a:endParaRPr kumimoji="1" lang="zh-CN" altLang="en-US" sz="4400" baseline="300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67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4B374BD-EB26-EC45-83D7-8627947D832F}"/>
              </a:ext>
            </a:extLst>
          </p:cNvPr>
          <p:cNvSpPr/>
          <p:nvPr/>
        </p:nvSpPr>
        <p:spPr>
          <a:xfrm>
            <a:off x="3466802" y="3369043"/>
            <a:ext cx="3122971" cy="12652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b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Kernel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(e.g.,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Linux)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DDB7E1F-6BB0-B143-A873-88C114367025}"/>
              </a:ext>
            </a:extLst>
          </p:cNvPr>
          <p:cNvSpPr/>
          <p:nvPr/>
        </p:nvSpPr>
        <p:spPr>
          <a:xfrm>
            <a:off x="3579094" y="3669884"/>
            <a:ext cx="1368152" cy="448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Process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966AD40-80AA-4E4D-B30E-D265C7D5EE94}"/>
              </a:ext>
            </a:extLst>
          </p:cNvPr>
          <p:cNvSpPr/>
          <p:nvPr/>
        </p:nvSpPr>
        <p:spPr>
          <a:xfrm>
            <a:off x="5021401" y="3669884"/>
            <a:ext cx="1538795" cy="448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File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System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86D82A4-D99B-1348-80EB-1D253DDA6117}"/>
              </a:ext>
            </a:extLst>
          </p:cNvPr>
          <p:cNvSpPr/>
          <p:nvPr/>
        </p:nvSpPr>
        <p:spPr>
          <a:xfrm>
            <a:off x="3831122" y="2769749"/>
            <a:ext cx="1368152" cy="448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allocator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9BB34DF-E4C7-9B4E-88C8-95D1029720D8}"/>
              </a:ext>
            </a:extLst>
          </p:cNvPr>
          <p:cNvSpPr/>
          <p:nvPr/>
        </p:nvSpPr>
        <p:spPr>
          <a:xfrm>
            <a:off x="5369480" y="2769749"/>
            <a:ext cx="770178" cy="448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GC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FC94BA1-7588-934B-8046-FA1E5D1A1601}"/>
              </a:ext>
            </a:extLst>
          </p:cNvPr>
          <p:cNvSpPr/>
          <p:nvPr/>
        </p:nvSpPr>
        <p:spPr>
          <a:xfrm>
            <a:off x="2378280" y="3894321"/>
            <a:ext cx="7761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Kernel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1B7FB3E-E541-0C42-8A6F-3BFA7E58D154}"/>
              </a:ext>
            </a:extLst>
          </p:cNvPr>
          <p:cNvSpPr/>
          <p:nvPr/>
        </p:nvSpPr>
        <p:spPr>
          <a:xfrm>
            <a:off x="2166684" y="2783706"/>
            <a:ext cx="11993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Lib/runtime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E100C9F-7B54-524B-9B4F-9890353B5E0A}"/>
              </a:ext>
            </a:extLst>
          </p:cNvPr>
          <p:cNvSpPr/>
          <p:nvPr/>
        </p:nvSpPr>
        <p:spPr>
          <a:xfrm>
            <a:off x="2440797" y="2077707"/>
            <a:ext cx="65114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solidFill>
                  <a:srgbClr val="C00000"/>
                </a:solidFill>
              </a:rPr>
              <a:t>Apps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0A5E71D-63C4-604E-9843-4EF635F1A3FE}"/>
              </a:ext>
            </a:extLst>
          </p:cNvPr>
          <p:cNvSpPr/>
          <p:nvPr/>
        </p:nvSpPr>
        <p:spPr>
          <a:xfrm>
            <a:off x="4283968" y="1993404"/>
            <a:ext cx="1368152" cy="448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Web</a:t>
            </a:r>
            <a:r>
              <a:rPr kumimoji="1" lang="zh-CN" altLang="en-US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sz="16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server</a:t>
            </a:r>
            <a:endParaRPr kumimoji="1" lang="zh-CN" altLang="en-US" sz="1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0B350F4D-CB16-1D44-AC24-860C3F34B9A8}"/>
              </a:ext>
            </a:extLst>
          </p:cNvPr>
          <p:cNvCxnSpPr>
            <a:cxnSpLocks/>
          </p:cNvCxnSpPr>
          <p:nvPr/>
        </p:nvCxnSpPr>
        <p:spPr>
          <a:xfrm>
            <a:off x="3287761" y="2581763"/>
            <a:ext cx="34563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3768677" y="2519749"/>
            <a:ext cx="11993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</a:rPr>
              <a:t>malloc</a:t>
            </a:r>
          </a:p>
        </p:txBody>
      </p:sp>
      <p:sp>
        <p:nvSpPr>
          <p:cNvPr id="19" name="左大括号 18">
            <a:extLst>
              <a:ext uri="{FF2B5EF4-FFF2-40B4-BE49-F238E27FC236}">
                <a16:creationId xmlns:a16="http://schemas.microsoft.com/office/drawing/2014/main" id="{09F92BCF-D813-DF42-ADC2-5DA71F12378F}"/>
              </a:ext>
            </a:extLst>
          </p:cNvPr>
          <p:cNvSpPr/>
          <p:nvPr/>
        </p:nvSpPr>
        <p:spPr>
          <a:xfrm>
            <a:off x="1907704" y="2981414"/>
            <a:ext cx="258980" cy="102821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90F26D4-F7E6-AD46-A5F9-002D5E3B5010}"/>
              </a:ext>
            </a:extLst>
          </p:cNvPr>
          <p:cNvSpPr/>
          <p:nvPr/>
        </p:nvSpPr>
        <p:spPr>
          <a:xfrm>
            <a:off x="1465653" y="3326244"/>
            <a:ext cx="4812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b="1" dirty="0">
                <a:solidFill>
                  <a:srgbClr val="C00000"/>
                </a:solidFill>
              </a:rPr>
              <a:t>OS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50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29"/>
    </mc:Choice>
    <mc:Fallback xmlns="">
      <p:transition spd="slow" advTm="776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8FA06F-8ACC-1A48-9444-C8F4117F5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+mj-lt"/>
              </a:rPr>
              <a:t>Why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Optimizing</a:t>
            </a:r>
            <a:r>
              <a:rPr kumimoji="1" lang="zh-CN" altLang="en-US" dirty="0">
                <a:latin typeface="+mj-lt"/>
              </a:rPr>
              <a:t> </a:t>
            </a:r>
            <a:r>
              <a:rPr kumimoji="1" lang="en-US" altLang="zh-CN" dirty="0">
                <a:latin typeface="+mj-lt"/>
              </a:rPr>
              <a:t>Malloc?</a:t>
            </a:r>
            <a:endParaRPr kumimoji="1" lang="zh-CN" altLang="en-US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68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323528" y="1235239"/>
            <a:ext cx="82026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/>
              <a:t>We are used to deep accelerators motivated by </a:t>
            </a:r>
            <a:r>
              <a:rPr lang="en-US" altLang="zh-CN" sz="2400" dirty="0">
                <a:solidFill>
                  <a:schemeClr val="accent1"/>
                </a:solidFill>
              </a:rPr>
              <a:t>90</a:t>
            </a:r>
            <a:r>
              <a:rPr lang="en-US" altLang="zh-CN" sz="2400" dirty="0"/>
              <a:t>/10 rules</a:t>
            </a:r>
            <a:endParaRPr lang="zh-CN" altLang="en-US" sz="24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86835EF-9BC8-B644-84A8-5EB0A66F6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9196" y="1921396"/>
            <a:ext cx="4385607" cy="226865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1ECCE850-2DAB-6344-9BD1-EADC9D679234}"/>
              </a:ext>
            </a:extLst>
          </p:cNvPr>
          <p:cNvSpPr/>
          <p:nvPr/>
        </p:nvSpPr>
        <p:spPr>
          <a:xfrm>
            <a:off x="786939" y="4190051"/>
            <a:ext cx="75701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/>
              <a:t>What if there is no 90% hotspot?</a:t>
            </a:r>
          </a:p>
          <a:p>
            <a:r>
              <a:rPr lang="zh-CN" altLang="en-US" sz="2000" dirty="0"/>
              <a:t>   </a:t>
            </a:r>
            <a:r>
              <a:rPr lang="en-US" altLang="zh-CN" sz="2000" dirty="0"/>
              <a:t>Largest hotspots at 1-7% </a:t>
            </a:r>
            <a:r>
              <a:rPr lang="en-US" altLang="zh-CN" sz="2000" dirty="0">
                <a:solidFill>
                  <a:srgbClr val="FF0000"/>
                </a:solidFill>
              </a:rPr>
              <a:t>datacenter tax</a:t>
            </a:r>
            <a:r>
              <a:rPr lang="zh-CN" altLang="en-US" sz="200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0000"/>
                </a:solidFill>
              </a:rPr>
              <a:t>(datacenter</a:t>
            </a:r>
            <a:r>
              <a:rPr lang="zh-CN" altLang="en-US" sz="2000" dirty="0">
                <a:solidFill>
                  <a:srgbClr val="FF0000"/>
                </a:solidFill>
              </a:rPr>
              <a:t> </a:t>
            </a:r>
            <a:r>
              <a:rPr lang="en-US" altLang="zh-CN" sz="2000" dirty="0">
                <a:solidFill>
                  <a:srgbClr val="FF0000"/>
                </a:solidFill>
              </a:rPr>
              <a:t>OS)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4A876B1-8A10-264E-93D8-AB3437782CFD}"/>
              </a:ext>
            </a:extLst>
          </p:cNvPr>
          <p:cNvSpPr txBox="1"/>
          <p:nvPr/>
        </p:nvSpPr>
        <p:spPr>
          <a:xfrm>
            <a:off x="7092280" y="2857500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Malloc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EFCE4EC8-538D-4549-9C78-3C5112D12357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6659002" y="2948694"/>
            <a:ext cx="433278" cy="934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F34AE8AB-D72F-3C46-9CF5-143FA6C8D828}"/>
              </a:ext>
            </a:extLst>
          </p:cNvPr>
          <p:cNvSpPr/>
          <p:nvPr/>
        </p:nvSpPr>
        <p:spPr>
          <a:xfrm>
            <a:off x="6012160" y="2844788"/>
            <a:ext cx="576064" cy="1641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5064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29"/>
    </mc:Choice>
    <mc:Fallback xmlns="">
      <p:transition spd="slow" advTm="776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69</a:t>
            </a:fld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323528" y="1235239"/>
            <a:ext cx="82026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altLang="zh-CN" sz="2400" dirty="0"/>
              <a:t>Bookkeep available memory 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zh-CN" sz="2400" dirty="0"/>
              <a:t>get pages from the</a:t>
            </a:r>
            <a:r>
              <a:rPr lang="zh-CN" altLang="en-US" sz="2400" dirty="0"/>
              <a:t> </a:t>
            </a:r>
            <a:r>
              <a:rPr lang="en-US" altLang="zh-CN" sz="2400" dirty="0"/>
              <a:t>kernel</a:t>
            </a:r>
            <a:r>
              <a:rPr lang="zh-CN" altLang="en-US" sz="2400" dirty="0"/>
              <a:t> </a:t>
            </a:r>
            <a:r>
              <a:rPr lang="en-US" altLang="zh-CN" sz="2400" dirty="0"/>
              <a:t>(e.g.,</a:t>
            </a:r>
            <a:r>
              <a:rPr lang="zh-CN" altLang="en-US" sz="2400" dirty="0"/>
              <a:t> </a:t>
            </a:r>
            <a:r>
              <a:rPr lang="en-US" altLang="zh-CN" sz="2400" dirty="0" err="1"/>
              <a:t>mmap</a:t>
            </a:r>
            <a:r>
              <a:rPr lang="en-US" altLang="zh-CN" sz="2400" dirty="0"/>
              <a:t>)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zh-CN" sz="2400" dirty="0"/>
              <a:t>give them out to application requests</a:t>
            </a:r>
            <a:r>
              <a:rPr lang="zh-CN" altLang="en-US" sz="2400" dirty="0"/>
              <a:t> </a:t>
            </a:r>
            <a:r>
              <a:rPr lang="en-US" altLang="zh-CN" sz="2400" dirty="0"/>
              <a:t>(e.g.,</a:t>
            </a:r>
            <a:r>
              <a:rPr lang="zh-CN" altLang="en-US" sz="2400" dirty="0"/>
              <a:t> </a:t>
            </a:r>
            <a:r>
              <a:rPr lang="en-US" altLang="zh-CN" sz="2400" dirty="0"/>
              <a:t>malloc)</a:t>
            </a:r>
          </a:p>
          <a:p>
            <a:pPr marL="800100" lvl="1" indent="-342900">
              <a:buFont typeface="Wingdings" pitchFamily="2" charset="2"/>
              <a:buChar char="Ø"/>
            </a:pPr>
            <a:endParaRPr lang="en-US" altLang="zh-CN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altLang="zh-CN" sz="2400" dirty="0"/>
              <a:t>Modern allocators (</a:t>
            </a:r>
            <a:r>
              <a:rPr lang="en-US" altLang="zh-CN" sz="2400" dirty="0" err="1"/>
              <a:t>tcmalloc</a:t>
            </a:r>
            <a:r>
              <a:rPr lang="en-US" altLang="zh-CN" sz="2400" dirty="0"/>
              <a:t>, </a:t>
            </a:r>
            <a:r>
              <a:rPr lang="en-US" altLang="zh-CN" sz="2400" dirty="0" err="1"/>
              <a:t>jemalloc</a:t>
            </a:r>
            <a:r>
              <a:rPr lang="en-US" altLang="zh-CN" sz="2400" dirty="0"/>
              <a:t>, Hoard, ...) 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zh-CN" sz="2400" dirty="0"/>
              <a:t>round requests in </a:t>
            </a:r>
            <a:r>
              <a:rPr lang="en-US" altLang="zh-CN" sz="2400" dirty="0">
                <a:solidFill>
                  <a:schemeClr val="accent1"/>
                </a:solidFill>
              </a:rPr>
              <a:t>size classes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zh-CN" sz="2400" dirty="0"/>
              <a:t>keep </a:t>
            </a:r>
            <a:r>
              <a:rPr lang="en-US" altLang="zh-CN" sz="2400" dirty="0">
                <a:solidFill>
                  <a:schemeClr val="accent1"/>
                </a:solidFill>
              </a:rPr>
              <a:t>hierarchical pools</a:t>
            </a:r>
            <a:r>
              <a:rPr lang="en-US" altLang="zh-CN" sz="2400" dirty="0"/>
              <a:t> of memory 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zh-CN" sz="2400" dirty="0"/>
              <a:t>keep closest pools </a:t>
            </a:r>
            <a:r>
              <a:rPr lang="en-US" altLang="zh-CN" sz="2400" dirty="0">
                <a:solidFill>
                  <a:schemeClr val="accent1"/>
                </a:solidFill>
              </a:rPr>
              <a:t>thread-private</a:t>
            </a:r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B044EDB5-E8DA-234A-90E6-5030E541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Allocator</a:t>
            </a:r>
            <a:r>
              <a:rPr lang="zh-CN" altLang="en-US" dirty="0"/>
              <a:t> 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3232C4B-93F5-A549-89B2-4E28C84EC679}"/>
              </a:ext>
            </a:extLst>
          </p:cNvPr>
          <p:cNvSpPr txBox="1"/>
          <p:nvPr/>
        </p:nvSpPr>
        <p:spPr>
          <a:xfrm>
            <a:off x="5364088" y="3145532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Malloc(240)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0302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29"/>
    </mc:Choice>
    <mc:Fallback xmlns="">
      <p:transition spd="slow" advTm="77629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70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323528" y="1235239"/>
            <a:ext cx="82026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Case</a:t>
            </a:r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B044EDB5-E8DA-234A-90E6-5030E541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Allocator</a:t>
            </a:r>
            <a:r>
              <a:rPr lang="zh-CN" altLang="en-US" dirty="0"/>
              <a:t> 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3DF95D5-3571-C04F-9D9A-4D5B4DF68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0844" y="1715902"/>
            <a:ext cx="4163506" cy="276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57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29"/>
    </mc:Choice>
    <mc:Fallback xmlns="">
      <p:transition spd="slow" advTm="77629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71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323528" y="1235239"/>
            <a:ext cx="82026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altLang="zh-CN" sz="2400" dirty="0"/>
              <a:t>Most optimization effort spent at avoiding costly shared pools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altLang="zh-CN" sz="2400" dirty="0"/>
              <a:t>fast paths are “</a:t>
            </a:r>
            <a:r>
              <a:rPr lang="en-US" altLang="zh-CN" sz="2400" dirty="0">
                <a:solidFill>
                  <a:srgbClr val="FF0000"/>
                </a:solidFill>
              </a:rPr>
              <a:t>fast enough</a:t>
            </a:r>
            <a:r>
              <a:rPr lang="en-US" altLang="zh-CN" sz="2400" dirty="0"/>
              <a:t>”</a:t>
            </a:r>
            <a:endParaRPr lang="zh-CN" altLang="en-US" sz="2400" dirty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B044EDB5-E8DA-234A-90E6-5030E541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Allocator</a:t>
            </a:r>
            <a:r>
              <a:rPr lang="zh-CN" altLang="en-US" dirty="0"/>
              <a:t> </a:t>
            </a:r>
            <a:r>
              <a:rPr lang="en-US" altLang="zh-CN" dirty="0"/>
              <a:t>Performance</a:t>
            </a:r>
            <a:r>
              <a:rPr lang="zh-CN" altLang="en-US" dirty="0"/>
              <a:t> 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A46C0CE-2748-BE4C-B397-035C078EC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226" y="2451707"/>
            <a:ext cx="6116995" cy="326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9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29"/>
    </mc:Choice>
    <mc:Fallback xmlns="">
      <p:transition spd="slow" advTm="77629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72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323528" y="1235239"/>
            <a:ext cx="82026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altLang="zh-CN" sz="2400" dirty="0"/>
              <a:t>Death by a thousand cuts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altLang="zh-CN" sz="2400" strike="sngStrike" dirty="0"/>
              <a:t>fast paths are “</a:t>
            </a:r>
            <a:r>
              <a:rPr lang="en-US" altLang="zh-CN" sz="2400" strike="sngStrike" dirty="0">
                <a:solidFill>
                  <a:srgbClr val="FF0000"/>
                </a:solidFill>
              </a:rPr>
              <a:t>fast enough</a:t>
            </a:r>
            <a:r>
              <a:rPr lang="en-US" altLang="zh-CN" sz="2400" strike="sngStrike" dirty="0"/>
              <a:t>”</a:t>
            </a:r>
            <a:endParaRPr lang="zh-CN" altLang="en-US" sz="2400" strike="sngStrike" dirty="0">
              <a:solidFill>
                <a:srgbClr val="FF0000"/>
              </a:solidFill>
            </a:endParaRPr>
          </a:p>
          <a:p>
            <a:pPr marL="342900" indent="-342900">
              <a:buFont typeface="Wingdings" pitchFamily="2" charset="2"/>
              <a:buChar char="Ø"/>
            </a:pP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B044EDB5-E8DA-234A-90E6-5030E541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Allocator</a:t>
            </a:r>
            <a:r>
              <a:rPr lang="zh-CN" altLang="en-US" dirty="0"/>
              <a:t> </a:t>
            </a:r>
            <a:r>
              <a:rPr lang="en-US" altLang="zh-CN" dirty="0"/>
              <a:t>Performance</a:t>
            </a:r>
            <a:r>
              <a:rPr lang="zh-CN" altLang="en-US" dirty="0"/>
              <a:t> 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E8E8DCB-58F0-1341-89AF-7B77F68FC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2124427"/>
            <a:ext cx="4932846" cy="2907596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3C827226-DFEF-0E42-90C0-DE16FAD63257}"/>
              </a:ext>
            </a:extLst>
          </p:cNvPr>
          <p:cNvSpPr/>
          <p:nvPr/>
        </p:nvSpPr>
        <p:spPr>
          <a:xfrm>
            <a:off x="1403648" y="5008046"/>
            <a:ext cx="67738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Fast paths </a:t>
            </a:r>
            <a:r>
              <a:rPr lang="en-US" altLang="zh-CN" dirty="0"/>
              <a:t>can consume the bulk of allocation time (60+%) </a:t>
            </a:r>
          </a:p>
        </p:txBody>
      </p:sp>
    </p:spTree>
    <p:extLst>
      <p:ext uri="{BB962C8B-B14F-4D97-AF65-F5344CB8AC3E}">
        <p14:creationId xmlns:p14="http://schemas.microsoft.com/office/powerpoint/2010/main" val="213353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29"/>
    </mc:Choice>
    <mc:Fallback xmlns="">
      <p:transition spd="slow" advTm="776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AE5580F-465B-4E55-992E-383256357359}"/>
              </a:ext>
            </a:extLst>
          </p:cNvPr>
          <p:cNvSpPr txBox="1"/>
          <p:nvPr/>
        </p:nvSpPr>
        <p:spPr>
          <a:xfrm>
            <a:off x="3573820" y="280997"/>
            <a:ext cx="55346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700" b="1" dirty="0">
                <a:latin typeface="黑体" panose="02010609060101010101" pitchFamily="49" charset="-122"/>
                <a:ea typeface="黑体" panose="02010609060101010101" pitchFamily="49" charset="-122"/>
              </a:rPr>
              <a:t>Allocator</a:t>
            </a:r>
            <a:r>
              <a:rPr lang="zh-CN" altLang="en-US" sz="2700" b="1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700" b="1" dirty="0">
                <a:latin typeface="黑体" panose="02010609060101010101" pitchFamily="49" charset="-122"/>
                <a:ea typeface="黑体" panose="02010609060101010101" pitchFamily="49" charset="-122"/>
              </a:rPr>
              <a:t>fast path breakdown</a:t>
            </a:r>
            <a:endParaRPr lang="zh-CN" altLang="en-US" sz="27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50"/>
            <a:ext cx="3209374" cy="51435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73821" y="1377219"/>
            <a:ext cx="32880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requested size → size class </a:t>
            </a:r>
          </a:p>
          <a:p>
            <a:r>
              <a:rPr lang="en-US" altLang="zh-CN" i="1" dirty="0"/>
              <a:t>(cheap hash + lookups)</a:t>
            </a:r>
            <a:endParaRPr lang="zh-CN" altLang="en-US" i="1" dirty="0"/>
          </a:p>
        </p:txBody>
      </p:sp>
      <p:sp>
        <p:nvSpPr>
          <p:cNvPr id="9" name="矩形 8"/>
          <p:cNvSpPr/>
          <p:nvPr/>
        </p:nvSpPr>
        <p:spPr>
          <a:xfrm>
            <a:off x="3573821" y="2152471"/>
            <a:ext cx="14798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sampling </a:t>
            </a:r>
          </a:p>
          <a:p>
            <a:r>
              <a:rPr lang="en-US" altLang="zh-CN" i="1" dirty="0"/>
              <a:t>(for profiling)</a:t>
            </a:r>
            <a:endParaRPr lang="zh-CN" altLang="en-US" i="1" dirty="0"/>
          </a:p>
        </p:txBody>
      </p:sp>
      <p:sp>
        <p:nvSpPr>
          <p:cNvPr id="10" name="矩形 9"/>
          <p:cNvSpPr/>
          <p:nvPr/>
        </p:nvSpPr>
        <p:spPr>
          <a:xfrm>
            <a:off x="3573821" y="3096688"/>
            <a:ext cx="2082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update metadata </a:t>
            </a:r>
          </a:p>
          <a:p>
            <a:r>
              <a:rPr lang="en-US" altLang="zh-CN" i="1" dirty="0"/>
              <a:t>(still in software)</a:t>
            </a:r>
            <a:endParaRPr lang="zh-CN" altLang="en-US" i="1" dirty="0"/>
          </a:p>
        </p:txBody>
      </p:sp>
      <p:sp>
        <p:nvSpPr>
          <p:cNvPr id="11" name="矩形 10"/>
          <p:cNvSpPr/>
          <p:nvPr/>
        </p:nvSpPr>
        <p:spPr>
          <a:xfrm>
            <a:off x="3573821" y="4040906"/>
            <a:ext cx="35445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get free address for size class </a:t>
            </a:r>
          </a:p>
          <a:p>
            <a:r>
              <a:rPr lang="en-US" altLang="zh-CN" i="1" dirty="0"/>
              <a:t>(pop free list head)</a:t>
            </a:r>
            <a:endParaRPr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15020792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74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323528" y="1235239"/>
            <a:ext cx="82026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altLang="zh-CN" sz="2400" dirty="0"/>
              <a:t>Optimize</a:t>
            </a:r>
            <a:r>
              <a:rPr lang="zh-CN" altLang="en-US" sz="2400" dirty="0"/>
              <a:t> </a:t>
            </a:r>
            <a:r>
              <a:rPr lang="en-US" altLang="zh-CN" sz="2400" dirty="0"/>
              <a:t>“</a:t>
            </a:r>
            <a:r>
              <a:rPr lang="en-US" altLang="zh-CN" sz="2400" i="1" dirty="0"/>
              <a:t>size</a:t>
            </a:r>
            <a:r>
              <a:rPr lang="zh-CN" altLang="en-US" sz="2400" i="1" dirty="0"/>
              <a:t> </a:t>
            </a:r>
            <a:r>
              <a:rPr lang="en-US" altLang="zh-CN" sz="2400" i="1" dirty="0"/>
              <a:t>class”</a:t>
            </a:r>
            <a:r>
              <a:rPr lang="zh-CN" altLang="en-US" sz="2400" dirty="0"/>
              <a:t> </a:t>
            </a:r>
            <a:r>
              <a:rPr lang="en-US" altLang="zh-CN" sz="2400" dirty="0"/>
              <a:t>and</a:t>
            </a:r>
            <a:r>
              <a:rPr lang="zh-CN" altLang="en-US" sz="2400" dirty="0"/>
              <a:t> </a:t>
            </a:r>
            <a:r>
              <a:rPr lang="en-US" altLang="zh-CN" sz="2400" i="1" dirty="0"/>
              <a:t>“push/pop”</a:t>
            </a:r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B044EDB5-E8DA-234A-90E6-5030E541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Allocator</a:t>
            </a:r>
            <a:r>
              <a:rPr lang="zh-CN" altLang="en-US" dirty="0"/>
              <a:t> </a:t>
            </a:r>
            <a:r>
              <a:rPr lang="en-US" altLang="zh-CN" dirty="0"/>
              <a:t>Breakdown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F96CBC5-41A7-724B-A71C-C7CBD128B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802835"/>
            <a:ext cx="8202622" cy="182124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6F8CBC1-CE05-4446-BC9C-874894614B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3728" y="3937620"/>
            <a:ext cx="4320480" cy="124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45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29"/>
    </mc:Choice>
    <mc:Fallback xmlns="">
      <p:transition spd="slow" advTm="77629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75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323528" y="1235239"/>
            <a:ext cx="82026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altLang="zh-CN" sz="2400" dirty="0"/>
              <a:t>Implementation</a:t>
            </a:r>
            <a:r>
              <a:rPr lang="zh-CN" altLang="en-US" sz="2400" dirty="0"/>
              <a:t> </a:t>
            </a:r>
            <a:endParaRPr lang="en-US" altLang="zh-CN" sz="2400" dirty="0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B044EDB5-E8DA-234A-90E6-5030E541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Size class </a:t>
            </a:r>
            <a:r>
              <a:rPr lang="en-US" altLang="zh-CN" dirty="0" err="1"/>
              <a:t>loopkup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D8EB0B9-86C6-104C-905A-5B28187F1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276" y="2143660"/>
            <a:ext cx="5341762" cy="3018096"/>
          </a:xfrm>
          <a:prstGeom prst="rect">
            <a:avLst/>
          </a:prstGeom>
        </p:spPr>
      </p:pic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8E49AACC-299B-DC49-BA8F-CD6A71F182F8}"/>
              </a:ext>
            </a:extLst>
          </p:cNvPr>
          <p:cNvCxnSpPr>
            <a:cxnSpLocks/>
          </p:cNvCxnSpPr>
          <p:nvPr/>
        </p:nvCxnSpPr>
        <p:spPr>
          <a:xfrm>
            <a:off x="1763688" y="3217540"/>
            <a:ext cx="37444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69CE28CE-EF88-8641-9099-3D38586253A0}"/>
              </a:ext>
            </a:extLst>
          </p:cNvPr>
          <p:cNvCxnSpPr>
            <a:cxnSpLocks/>
          </p:cNvCxnSpPr>
          <p:nvPr/>
        </p:nvCxnSpPr>
        <p:spPr>
          <a:xfrm>
            <a:off x="2051720" y="4081636"/>
            <a:ext cx="37444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E15355DC-B6B7-E24F-A6C9-557E61597BF1}"/>
              </a:ext>
            </a:extLst>
          </p:cNvPr>
          <p:cNvCxnSpPr>
            <a:cxnSpLocks/>
          </p:cNvCxnSpPr>
          <p:nvPr/>
        </p:nvCxnSpPr>
        <p:spPr>
          <a:xfrm>
            <a:off x="1835696" y="5161756"/>
            <a:ext cx="37444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81961156-3091-3944-A7E4-70AD54B35698}"/>
              </a:ext>
            </a:extLst>
          </p:cNvPr>
          <p:cNvSpPr txBox="1"/>
          <p:nvPr/>
        </p:nvSpPr>
        <p:spPr>
          <a:xfrm>
            <a:off x="6141038" y="2353444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chemeClr val="accent1"/>
                </a:solidFill>
              </a:rPr>
              <a:t>Deterministic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lookup!</a:t>
            </a:r>
            <a:endParaRPr kumimoji="1" lang="zh-CN" alt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35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29"/>
    </mc:Choice>
    <mc:Fallback xmlns="">
      <p:transition spd="slow" advTm="77629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747D360F-AF48-AE42-829B-40D78F61D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6585" y="1201316"/>
            <a:ext cx="3907415" cy="2535873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76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179512" y="1421973"/>
            <a:ext cx="60486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altLang="zh-CN" sz="2000" dirty="0"/>
              <a:t>Malloc Cache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zh-CN" sz="2000" dirty="0"/>
              <a:t>request size -&gt; size class + </a:t>
            </a:r>
            <a:r>
              <a:rPr lang="en-US" altLang="zh-CN" sz="2000" dirty="0" err="1"/>
              <a:t>alloc</a:t>
            </a:r>
            <a:r>
              <a:rPr lang="en-US" altLang="zh-CN" sz="2000" dirty="0"/>
              <a:t> size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zh-CN" sz="2000" dirty="0"/>
              <a:t>Accelerate size class computation</a:t>
            </a:r>
          </a:p>
          <a:p>
            <a:pPr marL="800100" lvl="1" indent="-342900">
              <a:buFont typeface="Wingdings" pitchFamily="2" charset="2"/>
              <a:buChar char="Ø"/>
            </a:pPr>
            <a:endParaRPr lang="en-US" altLang="zh-CN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altLang="zh-CN" sz="2000" dirty="0"/>
              <a:t>New</a:t>
            </a:r>
            <a:r>
              <a:rPr lang="zh-CN" altLang="en-US" sz="2000" dirty="0"/>
              <a:t> </a:t>
            </a:r>
            <a:r>
              <a:rPr lang="en-US" altLang="zh-CN" sz="2000" dirty="0"/>
              <a:t>instructions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zh-CN" sz="2000" b="1" i="1" dirty="0" err="1"/>
              <a:t>mcszlookup</a:t>
            </a:r>
            <a:r>
              <a:rPr lang="en-US" altLang="zh-CN" sz="2000" dirty="0"/>
              <a:t>(</a:t>
            </a:r>
            <a:r>
              <a:rPr lang="en-US" altLang="zh-CN" sz="2000" dirty="0" err="1"/>
              <a:t>ReqSize</a:t>
            </a:r>
            <a:r>
              <a:rPr lang="en-US" altLang="zh-CN" sz="2000" dirty="0"/>
              <a:t>)</a:t>
            </a:r>
          </a:p>
          <a:p>
            <a:pPr marL="1257300" lvl="2" indent="-342900">
              <a:buFont typeface="Wingdings" pitchFamily="2" charset="2"/>
              <a:buChar char="Ø"/>
            </a:pPr>
            <a:r>
              <a:rPr lang="en-US" altLang="zh-CN" dirty="0" err="1"/>
              <a:t>Reaturn</a:t>
            </a:r>
            <a:r>
              <a:rPr lang="en-US" altLang="zh-CN" dirty="0"/>
              <a:t>: </a:t>
            </a:r>
            <a:r>
              <a:rPr lang="en-US" altLang="zh-CN" dirty="0" err="1"/>
              <a:t>SizeClass</a:t>
            </a:r>
            <a:r>
              <a:rPr lang="en-US" altLang="zh-CN" dirty="0"/>
              <a:t>, </a:t>
            </a:r>
            <a:r>
              <a:rPr lang="en-US" altLang="zh-CN" dirty="0" err="1"/>
              <a:t>AllocSize</a:t>
            </a:r>
            <a:r>
              <a:rPr lang="en-US" altLang="zh-CN" dirty="0"/>
              <a:t> </a:t>
            </a:r>
          </a:p>
          <a:p>
            <a:pPr marL="1257300" lvl="2" indent="-342900">
              <a:buFont typeface="Wingdings" pitchFamily="2" charset="2"/>
              <a:buChar char="Ø"/>
            </a:pPr>
            <a:r>
              <a:rPr lang="en-US" altLang="zh-CN" dirty="0"/>
              <a:t>err : ZF =0 (otherwise ZF=1)</a:t>
            </a:r>
            <a:endParaRPr lang="en-US" altLang="zh-CN" sz="2000" dirty="0"/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zh-CN" sz="2000" b="1" i="1" dirty="0" err="1"/>
              <a:t>mcszupdate</a:t>
            </a:r>
            <a:r>
              <a:rPr lang="en-US" altLang="zh-CN" sz="2000" dirty="0"/>
              <a:t>(</a:t>
            </a:r>
            <a:r>
              <a:rPr lang="en-US" altLang="zh-CN" sz="2000" dirty="0" err="1"/>
              <a:t>ReqSize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AllocSize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SizeClass</a:t>
            </a:r>
            <a:r>
              <a:rPr lang="en-US" altLang="zh-CN" sz="2000" dirty="0"/>
              <a:t>)  </a:t>
            </a:r>
          </a:p>
          <a:p>
            <a:pPr marL="800100" lvl="1" indent="-342900">
              <a:buFont typeface="Wingdings" pitchFamily="2" charset="2"/>
              <a:buChar char="Ø"/>
            </a:pPr>
            <a:endParaRPr lang="en-US" altLang="zh-CN" sz="2000" dirty="0"/>
          </a:p>
          <a:p>
            <a:pPr marL="342900" indent="-342900">
              <a:buFont typeface="Wingdings" pitchFamily="2" charset="2"/>
              <a:buChar char="Ø"/>
            </a:pPr>
            <a:endParaRPr lang="en-US" altLang="zh-CN" sz="2000" dirty="0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B044EDB5-E8DA-234A-90E6-5030E541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Malloc Cache:</a:t>
            </a:r>
            <a:r>
              <a:rPr lang="zh-CN" altLang="en-US" dirty="0"/>
              <a:t> </a:t>
            </a:r>
            <a:r>
              <a:rPr lang="en-US" altLang="zh-CN" dirty="0"/>
              <a:t>memorize hot size classes</a:t>
            </a:r>
          </a:p>
        </p:txBody>
      </p:sp>
    </p:spTree>
    <p:extLst>
      <p:ext uri="{BB962C8B-B14F-4D97-AF65-F5344CB8AC3E}">
        <p14:creationId xmlns:p14="http://schemas.microsoft.com/office/powerpoint/2010/main" val="79387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29"/>
    </mc:Choice>
    <mc:Fallback xmlns="">
      <p:transition spd="slow" advTm="77629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77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179512" y="1421973"/>
            <a:ext cx="60486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altLang="zh-CN" sz="2000" dirty="0"/>
              <a:t>1 cycle for fast path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altLang="zh-CN" sz="2000" dirty="0"/>
              <a:t>Cache</a:t>
            </a:r>
            <a:r>
              <a:rPr lang="zh-CN" altLang="en-US" sz="2000" dirty="0"/>
              <a:t> </a:t>
            </a:r>
            <a:r>
              <a:rPr lang="en-US" altLang="zh-CN" sz="2000" dirty="0"/>
              <a:t>miss: </a:t>
            </a:r>
            <a:r>
              <a:rPr lang="en-US" altLang="zh-CN" sz="2000" dirty="0" err="1"/>
              <a:t>goto</a:t>
            </a:r>
            <a:r>
              <a:rPr lang="en-US" altLang="zh-CN" sz="2000" dirty="0"/>
              <a:t> original routine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altLang="zh-CN" sz="2000" dirty="0"/>
          </a:p>
          <a:p>
            <a:pPr marL="342900" indent="-342900">
              <a:buFont typeface="Wingdings" pitchFamily="2" charset="2"/>
              <a:buChar char="Ø"/>
            </a:pPr>
            <a:endParaRPr lang="en-US" altLang="zh-CN" sz="2000" dirty="0"/>
          </a:p>
          <a:p>
            <a:pPr marL="342900" indent="-342900">
              <a:buFont typeface="Wingdings" pitchFamily="2" charset="2"/>
              <a:buChar char="Ø"/>
            </a:pPr>
            <a:endParaRPr lang="en-US" altLang="zh-CN" sz="2000" dirty="0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B044EDB5-E8DA-234A-90E6-5030E541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Size</a:t>
            </a:r>
            <a:r>
              <a:rPr lang="zh-CN" altLang="en-US" dirty="0"/>
              <a:t> </a:t>
            </a:r>
            <a:r>
              <a:rPr lang="en-US" altLang="zh-CN" dirty="0"/>
              <a:t>Class</a:t>
            </a:r>
            <a:r>
              <a:rPr lang="zh-CN" altLang="en-US" dirty="0"/>
              <a:t> </a:t>
            </a:r>
            <a:r>
              <a:rPr lang="en-US" altLang="zh-CN" dirty="0"/>
              <a:t>Lookup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 err="1"/>
              <a:t>Mallacc</a:t>
            </a:r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BCDDCC2-41D9-EB42-8ABA-BF4CEFCE2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2252508"/>
            <a:ext cx="6585858" cy="3463811"/>
          </a:xfrm>
          <a:prstGeom prst="rect">
            <a:avLst/>
          </a:prstGeom>
        </p:spPr>
      </p:pic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F3557A39-4787-D546-AE03-6DA17FF6577A}"/>
              </a:ext>
            </a:extLst>
          </p:cNvPr>
          <p:cNvCxnSpPr>
            <a:cxnSpLocks/>
          </p:cNvCxnSpPr>
          <p:nvPr/>
        </p:nvCxnSpPr>
        <p:spPr>
          <a:xfrm flipV="1">
            <a:off x="1442526" y="3433564"/>
            <a:ext cx="2664269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876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29"/>
    </mc:Choice>
    <mc:Fallback xmlns="">
      <p:transition spd="slow" advTm="77629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78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179512" y="1421973"/>
            <a:ext cx="8136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altLang="zh-CN" sz="2000" dirty="0"/>
              <a:t>Many benchmarks use a very </a:t>
            </a:r>
            <a:r>
              <a:rPr lang="en-US" altLang="zh-CN" sz="2000" dirty="0">
                <a:solidFill>
                  <a:schemeClr val="accent1"/>
                </a:solidFill>
              </a:rPr>
              <a:t>small number</a:t>
            </a:r>
            <a:r>
              <a:rPr lang="en-US" altLang="zh-CN" sz="2000" dirty="0"/>
              <a:t> of size classes. 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altLang="zh-CN" sz="2000" dirty="0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B044EDB5-E8DA-234A-90E6-5030E541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Why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works</a:t>
            </a:r>
            <a:r>
              <a:rPr lang="zh-CN" altLang="en-US" dirty="0"/>
              <a:t>？</a:t>
            </a:r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E405205-F57E-204C-B78D-A014D7875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054" y="2363205"/>
            <a:ext cx="5625891" cy="292210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7793FE1-D793-2448-8FAA-1CF6DFC84256}"/>
              </a:ext>
            </a:extLst>
          </p:cNvPr>
          <p:cNvSpPr txBox="1"/>
          <p:nvPr/>
        </p:nvSpPr>
        <p:spPr>
          <a:xfrm>
            <a:off x="2627784" y="1877200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b="1" dirty="0">
                <a:solidFill>
                  <a:schemeClr val="accent1"/>
                </a:solidFill>
              </a:rPr>
              <a:t>High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cache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hit</a:t>
            </a:r>
            <a:r>
              <a:rPr kumimoji="1" lang="zh-CN" altLang="en-US" b="1" dirty="0">
                <a:solidFill>
                  <a:schemeClr val="accent1"/>
                </a:solidFill>
              </a:rPr>
              <a:t> </a:t>
            </a:r>
            <a:r>
              <a:rPr kumimoji="1" lang="en-US" altLang="zh-CN" b="1" dirty="0">
                <a:solidFill>
                  <a:schemeClr val="accent1"/>
                </a:solidFill>
              </a:rPr>
              <a:t>rate!</a:t>
            </a:r>
            <a:endParaRPr kumimoji="1" lang="zh-CN" altLang="en-US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82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29"/>
    </mc:Choice>
    <mc:Fallback xmlns="">
      <p:transition spd="slow" advTm="77629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79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323528" y="1235239"/>
            <a:ext cx="82026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altLang="zh-CN" sz="2400" dirty="0"/>
              <a:t>Implementation</a:t>
            </a:r>
            <a:r>
              <a:rPr lang="zh-CN" altLang="en-US" sz="2400" dirty="0"/>
              <a:t> </a:t>
            </a:r>
            <a:endParaRPr lang="en-US" altLang="zh-CN" sz="2400" dirty="0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B044EDB5-E8DA-234A-90E6-5030E541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Push/pop on Free-lists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BC077E8-5CA3-0D49-BF97-8BB967708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099305"/>
            <a:ext cx="7090522" cy="295784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9778B25A-ABC5-1E43-A9C0-474F66A292E7}"/>
              </a:ext>
            </a:extLst>
          </p:cNvPr>
          <p:cNvSpPr txBox="1"/>
          <p:nvPr/>
        </p:nvSpPr>
        <p:spPr>
          <a:xfrm>
            <a:off x="1338469" y="2042489"/>
            <a:ext cx="3233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solidFill>
                  <a:srgbClr val="FF0000"/>
                </a:solidFill>
              </a:rPr>
              <a:t>2</a:t>
            </a:r>
            <a:r>
              <a:rPr kumimoji="1" lang="zh-CN" altLang="en-US" b="1" dirty="0">
                <a:solidFill>
                  <a:srgbClr val="FF0000"/>
                </a:solidFill>
              </a:rPr>
              <a:t>*</a:t>
            </a:r>
            <a:r>
              <a:rPr kumimoji="1" lang="en-US" altLang="zh-CN" b="1" dirty="0">
                <a:solidFill>
                  <a:srgbClr val="FF0000"/>
                </a:solidFill>
              </a:rPr>
              <a:t>Load</a:t>
            </a:r>
            <a:r>
              <a:rPr kumimoji="1" lang="zh-CN" altLang="en-US" b="1" dirty="0">
                <a:solidFill>
                  <a:srgbClr val="FF0000"/>
                </a:solidFill>
              </a:rPr>
              <a:t> </a:t>
            </a:r>
            <a:r>
              <a:rPr kumimoji="1" lang="en-US" altLang="zh-CN" b="1" dirty="0">
                <a:solidFill>
                  <a:srgbClr val="FF0000"/>
                </a:solidFill>
              </a:rPr>
              <a:t>+</a:t>
            </a:r>
            <a:r>
              <a:rPr kumimoji="1" lang="zh-CN" altLang="en-US" b="1" dirty="0">
                <a:solidFill>
                  <a:srgbClr val="FF0000"/>
                </a:solidFill>
              </a:rPr>
              <a:t> </a:t>
            </a:r>
            <a:r>
              <a:rPr kumimoji="1" lang="en-US" altLang="zh-CN" b="1" dirty="0">
                <a:solidFill>
                  <a:srgbClr val="FF0000"/>
                </a:solidFill>
              </a:rPr>
              <a:t>1</a:t>
            </a:r>
            <a:r>
              <a:rPr kumimoji="1" lang="zh-CN" altLang="en-US" b="1" dirty="0">
                <a:solidFill>
                  <a:srgbClr val="FF0000"/>
                </a:solidFill>
              </a:rPr>
              <a:t>*</a:t>
            </a:r>
            <a:r>
              <a:rPr kumimoji="1" lang="en-US" altLang="zh-CN" b="1" dirty="0">
                <a:solidFill>
                  <a:srgbClr val="FF0000"/>
                </a:solidFill>
              </a:rPr>
              <a:t>Store</a:t>
            </a:r>
            <a:endParaRPr kumimoji="1"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8B2B1D0-3623-8143-9CE4-6AA55D2B513D}"/>
              </a:ext>
            </a:extLst>
          </p:cNvPr>
          <p:cNvSpPr txBox="1"/>
          <p:nvPr/>
        </p:nvSpPr>
        <p:spPr>
          <a:xfrm>
            <a:off x="1403648" y="3793604"/>
            <a:ext cx="3233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solidFill>
                  <a:srgbClr val="FF0000"/>
                </a:solidFill>
              </a:rPr>
              <a:t>1</a:t>
            </a:r>
            <a:r>
              <a:rPr kumimoji="1" lang="zh-CN" altLang="en-US" b="1" dirty="0">
                <a:solidFill>
                  <a:srgbClr val="FF0000"/>
                </a:solidFill>
              </a:rPr>
              <a:t>*</a:t>
            </a:r>
            <a:r>
              <a:rPr kumimoji="1" lang="en-US" altLang="zh-CN" b="1" dirty="0">
                <a:solidFill>
                  <a:srgbClr val="FF0000"/>
                </a:solidFill>
              </a:rPr>
              <a:t>Load</a:t>
            </a:r>
            <a:r>
              <a:rPr kumimoji="1" lang="zh-CN" altLang="en-US" b="1" dirty="0">
                <a:solidFill>
                  <a:srgbClr val="FF0000"/>
                </a:solidFill>
              </a:rPr>
              <a:t> </a:t>
            </a:r>
            <a:r>
              <a:rPr kumimoji="1" lang="en-US" altLang="zh-CN" b="1" dirty="0">
                <a:solidFill>
                  <a:srgbClr val="FF0000"/>
                </a:solidFill>
              </a:rPr>
              <a:t>+</a:t>
            </a:r>
            <a:r>
              <a:rPr kumimoji="1" lang="zh-CN" altLang="en-US" b="1" dirty="0">
                <a:solidFill>
                  <a:srgbClr val="FF0000"/>
                </a:solidFill>
              </a:rPr>
              <a:t> </a:t>
            </a:r>
            <a:r>
              <a:rPr kumimoji="1" lang="en-US" altLang="zh-CN" b="1" dirty="0">
                <a:solidFill>
                  <a:srgbClr val="FF0000"/>
                </a:solidFill>
              </a:rPr>
              <a:t>2</a:t>
            </a:r>
            <a:r>
              <a:rPr kumimoji="1" lang="zh-CN" altLang="en-US" b="1" dirty="0">
                <a:solidFill>
                  <a:srgbClr val="FF0000"/>
                </a:solidFill>
              </a:rPr>
              <a:t>*</a:t>
            </a:r>
            <a:r>
              <a:rPr kumimoji="1" lang="en-US" altLang="zh-CN" b="1" dirty="0">
                <a:solidFill>
                  <a:srgbClr val="FF0000"/>
                </a:solidFill>
              </a:rPr>
              <a:t>Store</a:t>
            </a:r>
            <a:endParaRPr kumimoji="1"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82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29"/>
    </mc:Choice>
    <mc:Fallback xmlns="">
      <p:transition spd="slow" advTm="77629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80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179512" y="1421973"/>
            <a:ext cx="81369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altLang="zh-CN" sz="2000" dirty="0"/>
              <a:t>Malloc Cache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zh-CN" sz="2000" dirty="0"/>
              <a:t>size class-&gt; free list </a:t>
            </a:r>
            <a:r>
              <a:rPr lang="en-US" altLang="zh-CN" sz="2000" dirty="0" err="1">
                <a:solidFill>
                  <a:schemeClr val="accent1"/>
                </a:solidFill>
              </a:rPr>
              <a:t>head+next</a:t>
            </a:r>
            <a:endParaRPr lang="en-US" altLang="zh-CN" sz="2000" dirty="0">
              <a:solidFill>
                <a:schemeClr val="accent1"/>
              </a:solidFill>
            </a:endParaRP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zh-CN" sz="2000" dirty="0"/>
              <a:t>Accelerate push/pop on free lists</a:t>
            </a:r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B044EDB5-E8DA-234A-90E6-5030E541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Prefetch/Store free list heads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117F404-5FB7-5E44-A7EE-37367D059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3145532"/>
            <a:ext cx="6611888" cy="197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94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29"/>
    </mc:Choice>
    <mc:Fallback xmlns="">
      <p:transition spd="slow" advTm="77629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81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323528" y="1235239"/>
            <a:ext cx="460851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altLang="zh-CN" sz="2400" dirty="0"/>
              <a:t>Typical calls take ~6-7ns (20 cycles)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altLang="zh-CN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altLang="zh-CN" sz="2400" dirty="0"/>
              <a:t>To do better in hardware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zh-CN" sz="2000" dirty="0"/>
              <a:t>integrate with the core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zh-CN" sz="2000" dirty="0"/>
              <a:t>dedicated functional unit + new instructions</a:t>
            </a:r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B044EDB5-E8DA-234A-90E6-5030E541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Mallacc</a:t>
            </a:r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A987D07-1796-C944-94E4-62564255A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1753407"/>
            <a:ext cx="3936256" cy="1824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35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629"/>
    </mc:Choice>
    <mc:Fallback>
      <p:transition spd="slow" advTm="77629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82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1D1741E-9C3C-904A-991C-967347A0E56F}"/>
              </a:ext>
            </a:extLst>
          </p:cNvPr>
          <p:cNvSpPr/>
          <p:nvPr/>
        </p:nvSpPr>
        <p:spPr>
          <a:xfrm>
            <a:off x="179512" y="1421973"/>
            <a:ext cx="813690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altLang="zh-CN" sz="2000" dirty="0" err="1"/>
              <a:t>mchdpop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SizeClass</a:t>
            </a:r>
            <a:r>
              <a:rPr lang="en-US" altLang="zh-CN" sz="2000" dirty="0"/>
              <a:t>)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zh-CN" sz="2000" dirty="0"/>
              <a:t>Return: Head, Next</a:t>
            </a:r>
          </a:p>
          <a:p>
            <a:pPr marL="800100" lvl="1" indent="-342900">
              <a:buFont typeface="Wingdings" pitchFamily="2" charset="2"/>
              <a:buChar char="Ø"/>
            </a:pPr>
            <a:endParaRPr lang="en-US" altLang="zh-CN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altLang="zh-CN" sz="2000" dirty="0" err="1"/>
              <a:t>mchdpush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SizeClass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NewHead</a:t>
            </a:r>
            <a:r>
              <a:rPr lang="en-US" altLang="zh-CN" sz="2000" dirty="0"/>
              <a:t>)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zh-CN" sz="2000" dirty="0"/>
              <a:t>Push the </a:t>
            </a:r>
            <a:r>
              <a:rPr lang="en-US" altLang="zh-CN" sz="2000" dirty="0" err="1"/>
              <a:t>NewHead</a:t>
            </a:r>
            <a:r>
              <a:rPr lang="en-US" altLang="zh-CN" sz="2000" dirty="0"/>
              <a:t> in the Cache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altLang="zh-CN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altLang="zh-CN" sz="2000" dirty="0" err="1"/>
              <a:t>mcnxtprefetch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SizeClass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NewNext</a:t>
            </a:r>
            <a:r>
              <a:rPr lang="en-US" altLang="zh-CN" sz="2000" dirty="0"/>
              <a:t>)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US" altLang="zh-CN" sz="2000" dirty="0"/>
              <a:t>Prefetch the </a:t>
            </a:r>
            <a:r>
              <a:rPr lang="en-US" altLang="zh-CN" sz="2000" dirty="0" err="1"/>
              <a:t>NewNext</a:t>
            </a:r>
            <a:r>
              <a:rPr lang="en-US" altLang="zh-CN" sz="2000" dirty="0"/>
              <a:t> to the Cache 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altLang="zh-CN" sz="2000" dirty="0"/>
          </a:p>
          <a:p>
            <a:pPr marL="800100" lvl="1" indent="-342900">
              <a:buFont typeface="Wingdings" pitchFamily="2" charset="2"/>
              <a:buChar char="Ø"/>
            </a:pPr>
            <a:endParaRPr lang="en-US" altLang="zh-CN" sz="2000" dirty="0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B044EDB5-E8DA-234A-90E6-5030E541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New</a:t>
            </a:r>
            <a:r>
              <a:rPr lang="zh-CN" altLang="en-US" dirty="0"/>
              <a:t> </a:t>
            </a:r>
            <a:r>
              <a:rPr lang="en-US" altLang="zh-CN" dirty="0"/>
              <a:t>Instructions</a:t>
            </a:r>
          </a:p>
        </p:txBody>
      </p:sp>
    </p:spTree>
    <p:extLst>
      <p:ext uri="{BB962C8B-B14F-4D97-AF65-F5344CB8AC3E}">
        <p14:creationId xmlns:p14="http://schemas.microsoft.com/office/powerpoint/2010/main" val="372009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629"/>
    </mc:Choice>
    <mc:Fallback>
      <p:transition spd="slow" advTm="77629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DC15E9-BE1F-3B4D-B84F-06B9ADD2E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83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B044EDB5-E8DA-234A-90E6-5030E541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Push/Pop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 err="1"/>
              <a:t>Mallacc</a:t>
            </a:r>
            <a:endParaRPr lang="en-US" altLang="zh-CN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4EE91ACF-CC96-0942-BE36-B2595755C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1463696"/>
            <a:ext cx="4786803" cy="3865157"/>
          </a:xfrm>
          <a:prstGeom prst="rect">
            <a:avLst/>
          </a:prstGeom>
        </p:spPr>
      </p:pic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77995212-B3C6-4F43-845D-659EBE3604CA}"/>
              </a:ext>
            </a:extLst>
          </p:cNvPr>
          <p:cNvCxnSpPr>
            <a:cxnSpLocks/>
          </p:cNvCxnSpPr>
          <p:nvPr/>
        </p:nvCxnSpPr>
        <p:spPr>
          <a:xfrm>
            <a:off x="2123728" y="2569468"/>
            <a:ext cx="200417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E95D5184-1B55-904E-AF86-97B828910169}"/>
              </a:ext>
            </a:extLst>
          </p:cNvPr>
          <p:cNvCxnSpPr>
            <a:cxnSpLocks/>
          </p:cNvCxnSpPr>
          <p:nvPr/>
        </p:nvCxnSpPr>
        <p:spPr>
          <a:xfrm>
            <a:off x="2195736" y="2857500"/>
            <a:ext cx="23762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4F08CC4B-4FDC-5245-811E-57027AF08129}"/>
              </a:ext>
            </a:extLst>
          </p:cNvPr>
          <p:cNvCxnSpPr/>
          <p:nvPr/>
        </p:nvCxnSpPr>
        <p:spPr>
          <a:xfrm>
            <a:off x="444885" y="6433930"/>
            <a:ext cx="41668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45F93FE6-6D12-4043-B4DC-3A72E026BF73}"/>
              </a:ext>
            </a:extLst>
          </p:cNvPr>
          <p:cNvCxnSpPr>
            <a:cxnSpLocks/>
          </p:cNvCxnSpPr>
          <p:nvPr/>
        </p:nvCxnSpPr>
        <p:spPr>
          <a:xfrm>
            <a:off x="2195736" y="4225652"/>
            <a:ext cx="23762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9286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629"/>
    </mc:Choice>
    <mc:Fallback>
      <p:transition spd="slow" advTm="77629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2800" dirty="0">
                <a:latin typeface="+mj-lt"/>
              </a:rPr>
              <a:t>Summary</a:t>
            </a:r>
            <a:endParaRPr kumimoji="1" lang="zh-CN" altLang="en-US" sz="2800" dirty="0">
              <a:latin typeface="+mj-lt"/>
            </a:endParaRP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C015FDC-FFC0-8843-8902-DC19493EB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Architectural</a:t>
            </a:r>
            <a:r>
              <a:rPr lang="zh-CN" altLang="en-US" dirty="0"/>
              <a:t> </a:t>
            </a:r>
            <a:r>
              <a:rPr lang="en-US" altLang="zh-CN" dirty="0"/>
              <a:t>supports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OS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long</a:t>
            </a:r>
            <a:r>
              <a:rPr lang="zh-CN" altLang="en-US" dirty="0"/>
              <a:t> </a:t>
            </a:r>
            <a:r>
              <a:rPr lang="en-US" altLang="zh-CN" dirty="0"/>
              <a:t>history</a:t>
            </a:r>
          </a:p>
          <a:p>
            <a:r>
              <a:rPr lang="en-US" altLang="zh-CN" dirty="0"/>
              <a:t>HW-SW</a:t>
            </a:r>
            <a:r>
              <a:rPr lang="zh-CN" altLang="en-US" dirty="0"/>
              <a:t> </a:t>
            </a:r>
            <a:r>
              <a:rPr lang="en-US" altLang="zh-CN" dirty="0"/>
              <a:t>co-design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key</a:t>
            </a:r>
          </a:p>
          <a:p>
            <a:pPr lvl="1"/>
            <a:r>
              <a:rPr lang="en-US" altLang="zh-CN" dirty="0"/>
              <a:t>Do</a:t>
            </a:r>
            <a:r>
              <a:rPr lang="zh-CN" altLang="en-US" dirty="0"/>
              <a:t> </a:t>
            </a:r>
            <a:r>
              <a:rPr lang="en-US" altLang="zh-CN" dirty="0"/>
              <a:t>not</a:t>
            </a:r>
            <a:r>
              <a:rPr lang="zh-CN" altLang="en-US" dirty="0"/>
              <a:t> </a:t>
            </a:r>
            <a:r>
              <a:rPr lang="en-US" altLang="zh-CN" dirty="0"/>
              <a:t>put</a:t>
            </a:r>
            <a:r>
              <a:rPr lang="zh-CN" altLang="en-US" dirty="0"/>
              <a:t> </a:t>
            </a:r>
            <a:r>
              <a:rPr lang="en-US" altLang="zh-CN" dirty="0"/>
              <a:t>everything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HW!</a:t>
            </a:r>
          </a:p>
          <a:p>
            <a:r>
              <a:rPr lang="en-US" altLang="zh-CN" dirty="0"/>
              <a:t>HW-based</a:t>
            </a:r>
            <a:r>
              <a:rPr lang="zh-CN" altLang="en-US" dirty="0"/>
              <a:t> </a:t>
            </a:r>
            <a:r>
              <a:rPr lang="en-US" altLang="zh-CN" dirty="0"/>
              <a:t>optimizations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proposed</a:t>
            </a:r>
            <a:r>
              <a:rPr lang="zh-CN" altLang="en-US" dirty="0"/>
              <a:t> </a:t>
            </a:r>
            <a:r>
              <a:rPr lang="en-US" altLang="zh-CN" dirty="0"/>
              <a:t>when</a:t>
            </a:r>
            <a:r>
              <a:rPr lang="zh-CN" altLang="en-US" dirty="0"/>
              <a:t> </a:t>
            </a:r>
            <a:r>
              <a:rPr lang="en-US" altLang="zh-CN" dirty="0"/>
              <a:t>SW</a:t>
            </a:r>
            <a:r>
              <a:rPr lang="zh-CN" altLang="en-US" dirty="0"/>
              <a:t>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not</a:t>
            </a:r>
            <a:r>
              <a:rPr lang="zh-CN" altLang="en-US" dirty="0"/>
              <a:t> </a:t>
            </a:r>
            <a:r>
              <a:rPr lang="en-US" altLang="zh-CN" dirty="0"/>
              <a:t>improve</a:t>
            </a:r>
            <a:r>
              <a:rPr lang="zh-CN" altLang="en-US" dirty="0"/>
              <a:t> </a:t>
            </a:r>
            <a:r>
              <a:rPr lang="en-US" altLang="zh-CN" dirty="0"/>
              <a:t>anymore</a:t>
            </a:r>
          </a:p>
          <a:p>
            <a:pPr lvl="1"/>
            <a:r>
              <a:rPr lang="en-US" altLang="zh-CN" dirty="0"/>
              <a:t>Old</a:t>
            </a:r>
            <a:r>
              <a:rPr lang="zh-CN" altLang="en-US" dirty="0"/>
              <a:t> </a:t>
            </a:r>
            <a:r>
              <a:rPr lang="en-US" altLang="zh-CN" dirty="0"/>
              <a:t>techniques:</a:t>
            </a:r>
            <a:r>
              <a:rPr lang="zh-CN" altLang="en-US" dirty="0"/>
              <a:t> </a:t>
            </a:r>
            <a:r>
              <a:rPr lang="en-US" altLang="zh-CN" dirty="0"/>
              <a:t>IPC,</a:t>
            </a:r>
            <a:r>
              <a:rPr lang="zh-CN" altLang="en-US" dirty="0"/>
              <a:t> </a:t>
            </a:r>
            <a:r>
              <a:rPr lang="en-US" altLang="zh-CN" dirty="0" err="1"/>
              <a:t>CoW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malloc,</a:t>
            </a:r>
            <a:r>
              <a:rPr lang="zh-CN" altLang="en-US" dirty="0"/>
              <a:t> </a:t>
            </a:r>
            <a:r>
              <a:rPr lang="en-US" altLang="zh-CN" dirty="0"/>
              <a:t>GC</a:t>
            </a:r>
          </a:p>
        </p:txBody>
      </p:sp>
    </p:spTree>
    <p:extLst>
      <p:ext uri="{BB962C8B-B14F-4D97-AF65-F5344CB8AC3E}">
        <p14:creationId xmlns:p14="http://schemas.microsoft.com/office/powerpoint/2010/main" val="21418679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6.1|0.1|13|3.9|5.8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77029</TotalTime>
  <Words>4336</Words>
  <Application>Microsoft Macintosh PowerPoint</Application>
  <PresentationFormat>全屏显示(16:10)</PresentationFormat>
  <Paragraphs>947</Paragraphs>
  <Slides>84</Slides>
  <Notes>65</Notes>
  <HiddenSlides>10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84</vt:i4>
      </vt:variant>
    </vt:vector>
  </HeadingPairs>
  <TitlesOfParts>
    <vt:vector size="93" baseType="lpstr">
      <vt:lpstr>DengXian</vt:lpstr>
      <vt:lpstr>黑体</vt:lpstr>
      <vt:lpstr>微软雅黑</vt:lpstr>
      <vt:lpstr>IPAexGothic</vt:lpstr>
      <vt:lpstr>Arial</vt:lpstr>
      <vt:lpstr>Calibri</vt:lpstr>
      <vt:lpstr>Times New Roman</vt:lpstr>
      <vt:lpstr>Wingdings</vt:lpstr>
      <vt:lpstr>Office 主题​​</vt:lpstr>
      <vt:lpstr>Hardware Support for Operating System</vt:lpstr>
      <vt:lpstr>Hardware and OS</vt:lpstr>
      <vt:lpstr>Hardware and OS</vt:lpstr>
      <vt:lpstr>Review: Hardware Support</vt:lpstr>
      <vt:lpstr>Hardware Support for OS</vt:lpstr>
      <vt:lpstr>Let’s start at the very beginning</vt:lpstr>
      <vt:lpstr>History of Operating Systems</vt:lpstr>
      <vt:lpstr>Hand Programmed Machines  (1945-1955)</vt:lpstr>
      <vt:lpstr>Batch processing (1955-1965)</vt:lpstr>
      <vt:lpstr>Multiprogramming (1965-1980)</vt:lpstr>
      <vt:lpstr>Multiprogramming (1965-1980)</vt:lpstr>
      <vt:lpstr>Multiprogramming (1965-1980)</vt:lpstr>
      <vt:lpstr>History of Operating Systems</vt:lpstr>
      <vt:lpstr>Timesharing (1970-)</vt:lpstr>
      <vt:lpstr>History of Operating Systems</vt:lpstr>
      <vt:lpstr>Hardware Support for OS</vt:lpstr>
      <vt:lpstr>OS Protection: Protected Instructions</vt:lpstr>
      <vt:lpstr>OS Protection</vt:lpstr>
      <vt:lpstr>OS Protection</vt:lpstr>
      <vt:lpstr>Memory Protection</vt:lpstr>
      <vt:lpstr>Hardware Support for OS</vt:lpstr>
      <vt:lpstr>Events</vt:lpstr>
      <vt:lpstr>Categorizing Events</vt:lpstr>
      <vt:lpstr>Categorizing Events (2)</vt:lpstr>
      <vt:lpstr>Faults</vt:lpstr>
      <vt:lpstr>Handling Faults</vt:lpstr>
      <vt:lpstr>Handling Faults (2)</vt:lpstr>
      <vt:lpstr>Handling Faults (2)</vt:lpstr>
      <vt:lpstr>Handling Faults (2)</vt:lpstr>
      <vt:lpstr>System Calls</vt:lpstr>
      <vt:lpstr>System Call</vt:lpstr>
      <vt:lpstr>System Call Questions</vt:lpstr>
      <vt:lpstr>Interrupts</vt:lpstr>
      <vt:lpstr>Hardware Support for OS</vt:lpstr>
      <vt:lpstr>Timer</vt:lpstr>
      <vt:lpstr>I/O Control</vt:lpstr>
      <vt:lpstr>I/O Completion</vt:lpstr>
      <vt:lpstr>I/O Example</vt:lpstr>
      <vt:lpstr>Interrupt Questions</vt:lpstr>
      <vt:lpstr>Synchronization</vt:lpstr>
      <vt:lpstr>Part-2 Can we go further? New Hardware Extensions Designed for OS </vt:lpstr>
      <vt:lpstr>Architecture and OS</vt:lpstr>
      <vt:lpstr>The End of Moore’s Law</vt:lpstr>
      <vt:lpstr>Architecture and OS</vt:lpstr>
      <vt:lpstr>The Big Picture</vt:lpstr>
      <vt:lpstr>Architectural support for Inter-process communication</vt:lpstr>
      <vt:lpstr>Review: Microkernel</vt:lpstr>
      <vt:lpstr>Why Optimizing IPC?</vt:lpstr>
      <vt:lpstr>IPC Simplified</vt:lpstr>
      <vt:lpstr>Software Optimization: LRPC and Migrating Thread</vt:lpstr>
      <vt:lpstr>Software Optimization: L4</vt:lpstr>
      <vt:lpstr>Breakdown of Domain Switch (e.g., seL4)</vt:lpstr>
      <vt:lpstr>End of Software Optimization</vt:lpstr>
      <vt:lpstr>Can We Implement All IPC Logics into HW?</vt:lpstr>
      <vt:lpstr>XPC: User-level Direct Domain Switch</vt:lpstr>
      <vt:lpstr>Direct Domain Switch: Context</vt:lpstr>
      <vt:lpstr>Direct Domain Switch: Context</vt:lpstr>
      <vt:lpstr>Direct Domain Switch: Context</vt:lpstr>
      <vt:lpstr>Direct Domain Switch: Capability</vt:lpstr>
      <vt:lpstr>Direct Domain Switch: Capability</vt:lpstr>
      <vt:lpstr>Direct Domain Switch: Put All Together</vt:lpstr>
      <vt:lpstr>Architectural support for Copy-on-write</vt:lpstr>
      <vt:lpstr>CoW Fault Handling</vt:lpstr>
      <vt:lpstr>CowLight</vt:lpstr>
      <vt:lpstr>CowLight Hardware Extensions</vt:lpstr>
      <vt:lpstr>Architectural support for Memory allocation</vt:lpstr>
      <vt:lpstr>Optimization Target</vt:lpstr>
      <vt:lpstr>Why Optimizing Malloc?</vt:lpstr>
      <vt:lpstr>Allocator </vt:lpstr>
      <vt:lpstr>Allocator </vt:lpstr>
      <vt:lpstr>Allocator Performance </vt:lpstr>
      <vt:lpstr>Allocator Performance </vt:lpstr>
      <vt:lpstr>PowerPoint 演示文稿</vt:lpstr>
      <vt:lpstr>Allocator Breakdown</vt:lpstr>
      <vt:lpstr>Size class loopkup</vt:lpstr>
      <vt:lpstr>Malloc Cache: memorize hot size classes</vt:lpstr>
      <vt:lpstr>Size Class Lookup with Mallacc</vt:lpstr>
      <vt:lpstr>Why it works？</vt:lpstr>
      <vt:lpstr>Push/pop on Free-lists</vt:lpstr>
      <vt:lpstr>Prefetch/Store free list heads</vt:lpstr>
      <vt:lpstr>Mallacc</vt:lpstr>
      <vt:lpstr>New Instructions</vt:lpstr>
      <vt:lpstr>Push/Pop with Mallacc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Dong Du</cp:lastModifiedBy>
  <cp:revision>1387</cp:revision>
  <cp:lastPrinted>2016-06-13T07:55:34Z</cp:lastPrinted>
  <dcterms:created xsi:type="dcterms:W3CDTF">2017-11-24T09:35:45Z</dcterms:created>
  <dcterms:modified xsi:type="dcterms:W3CDTF">2020-12-01T08:35:23Z</dcterms:modified>
</cp:coreProperties>
</file>