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99"/>
  </p:notesMasterIdLst>
  <p:sldIdLst>
    <p:sldId id="950" r:id="rId2"/>
    <p:sldId id="979" r:id="rId3"/>
    <p:sldId id="955" r:id="rId4"/>
    <p:sldId id="980" r:id="rId5"/>
    <p:sldId id="987" r:id="rId6"/>
    <p:sldId id="988" r:id="rId7"/>
    <p:sldId id="989" r:id="rId8"/>
    <p:sldId id="990" r:id="rId9"/>
    <p:sldId id="991" r:id="rId10"/>
    <p:sldId id="992" r:id="rId11"/>
    <p:sldId id="993" r:id="rId12"/>
    <p:sldId id="994" r:id="rId13"/>
    <p:sldId id="995" r:id="rId14"/>
    <p:sldId id="996" r:id="rId15"/>
    <p:sldId id="997" r:id="rId16"/>
    <p:sldId id="998" r:id="rId17"/>
    <p:sldId id="999" r:id="rId18"/>
    <p:sldId id="1000" r:id="rId19"/>
    <p:sldId id="1001" r:id="rId20"/>
    <p:sldId id="1002" r:id="rId21"/>
    <p:sldId id="1003" r:id="rId22"/>
    <p:sldId id="1004" r:id="rId23"/>
    <p:sldId id="1005" r:id="rId24"/>
    <p:sldId id="1006" r:id="rId25"/>
    <p:sldId id="1007" r:id="rId26"/>
    <p:sldId id="1008" r:id="rId27"/>
    <p:sldId id="1009" r:id="rId28"/>
    <p:sldId id="1010" r:id="rId29"/>
    <p:sldId id="1011" r:id="rId30"/>
    <p:sldId id="1012" r:id="rId31"/>
    <p:sldId id="1023" r:id="rId32"/>
    <p:sldId id="1022" r:id="rId33"/>
    <p:sldId id="1024" r:id="rId34"/>
    <p:sldId id="1021" r:id="rId35"/>
    <p:sldId id="1017" r:id="rId36"/>
    <p:sldId id="1025" r:id="rId37"/>
    <p:sldId id="1026" r:id="rId38"/>
    <p:sldId id="1027" r:id="rId39"/>
    <p:sldId id="1028" r:id="rId40"/>
    <p:sldId id="1029" r:id="rId41"/>
    <p:sldId id="1030" r:id="rId42"/>
    <p:sldId id="1031" r:id="rId43"/>
    <p:sldId id="1032" r:id="rId44"/>
    <p:sldId id="1033" r:id="rId45"/>
    <p:sldId id="1034" r:id="rId46"/>
    <p:sldId id="1035" r:id="rId47"/>
    <p:sldId id="1036" r:id="rId48"/>
    <p:sldId id="1037" r:id="rId49"/>
    <p:sldId id="1038" r:id="rId50"/>
    <p:sldId id="1039" r:id="rId51"/>
    <p:sldId id="1040" r:id="rId52"/>
    <p:sldId id="1041" r:id="rId53"/>
    <p:sldId id="1045" r:id="rId54"/>
    <p:sldId id="1042" r:id="rId55"/>
    <p:sldId id="1044" r:id="rId56"/>
    <p:sldId id="1047" r:id="rId57"/>
    <p:sldId id="1048" r:id="rId58"/>
    <p:sldId id="1046" r:id="rId59"/>
    <p:sldId id="1049" r:id="rId60"/>
    <p:sldId id="1055" r:id="rId61"/>
    <p:sldId id="1050" r:id="rId62"/>
    <p:sldId id="1051" r:id="rId63"/>
    <p:sldId id="1052" r:id="rId64"/>
    <p:sldId id="1053" r:id="rId65"/>
    <p:sldId id="1056" r:id="rId66"/>
    <p:sldId id="1054" r:id="rId67"/>
    <p:sldId id="1057" r:id="rId68"/>
    <p:sldId id="1060" r:id="rId69"/>
    <p:sldId id="1059" r:id="rId70"/>
    <p:sldId id="1061" r:id="rId71"/>
    <p:sldId id="1062" r:id="rId72"/>
    <p:sldId id="1063" r:id="rId73"/>
    <p:sldId id="1064" r:id="rId74"/>
    <p:sldId id="1065" r:id="rId75"/>
    <p:sldId id="1067" r:id="rId76"/>
    <p:sldId id="1066" r:id="rId77"/>
    <p:sldId id="1068" r:id="rId78"/>
    <p:sldId id="1071" r:id="rId79"/>
    <p:sldId id="1072" r:id="rId80"/>
    <p:sldId id="1073" r:id="rId81"/>
    <p:sldId id="1074" r:id="rId82"/>
    <p:sldId id="1075" r:id="rId83"/>
    <p:sldId id="1076" r:id="rId84"/>
    <p:sldId id="1077" r:id="rId85"/>
    <p:sldId id="1078" r:id="rId86"/>
    <p:sldId id="1079" r:id="rId87"/>
    <p:sldId id="1080" r:id="rId88"/>
    <p:sldId id="1081" r:id="rId89"/>
    <p:sldId id="1082" r:id="rId90"/>
    <p:sldId id="1083" r:id="rId91"/>
    <p:sldId id="1084" r:id="rId92"/>
    <p:sldId id="1085" r:id="rId93"/>
    <p:sldId id="1086" r:id="rId94"/>
    <p:sldId id="1087" r:id="rId95"/>
    <p:sldId id="1089" r:id="rId96"/>
    <p:sldId id="1088" r:id="rId97"/>
    <p:sldId id="1090" r:id="rId9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900CC"/>
    <a:srgbClr val="00FFFF"/>
    <a:srgbClr val="CC0000"/>
    <a:srgbClr val="FFCCFF"/>
    <a:srgbClr val="FF9797"/>
    <a:srgbClr val="FF00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9302" autoAdjust="0"/>
  </p:normalViewPr>
  <p:slideViewPr>
    <p:cSldViewPr>
      <p:cViewPr>
        <p:scale>
          <a:sx n="70" d="100"/>
          <a:sy n="70" d="100"/>
        </p:scale>
        <p:origin x="-72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0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E5D75A3-709A-4A7C-83A2-D970DEB71AE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5276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66394FA-B50D-4A23-9D7D-051977B8A27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34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F1F2FEC-0A1F-460A-8CA7-54E3F5336A0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54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B487CBB-7261-4DCE-8809-263FBB6E307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64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6810900-B660-424B-9081-CBCFDDC5BD7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75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7E1F8AE-8803-48A6-AC51-985B477330D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85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20E575F-B657-476D-82D8-52EE3ECA71A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95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465746E-DDA9-42EA-9FAC-A6F4E67337E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05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2433037-87F4-43ED-9C21-988D2E74305F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16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0F65FC7-3C2A-4963-97C4-C878EC0785CE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26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EEB8D2C-0FCC-44E0-A536-FA547769152B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36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6DEF551-3260-4C61-8A2F-AD5EE9678D0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46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44974DE-EB84-4318-90BD-D954010BB23F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57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F2340FF-75A0-4FB8-8052-6E144322F2B3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67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4A4949C-733C-47E2-91A5-9F24C2F8216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77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311F353-9A6C-4BE5-80EC-EA4577FD262C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87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A911DEC-1875-4FA6-8364-7F6A620AB5AC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198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E713ECB-BA7E-47F5-9D76-F982FA05678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08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001F140-2EC2-410E-B509-CA1A8AE1E93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18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3435140-420E-44C8-A0EC-0B42FC7FCB7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39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CB5364C-66A5-44CE-852A-A1B0714BB7C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49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2C5FD5E-CD33-4215-ABD5-A28C8C9FED9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59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A7D204E-1708-444E-8D59-52C06858866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69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FC8891B-EB08-4857-9D63-C8A1DAE6338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80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24A2936-4B28-4931-99BD-01A886DC5D1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28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90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8062B03-FF61-4BC0-B646-C3DB41DA932F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00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F525D28-1A0D-436E-9606-A71FDEFA8A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10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910AABB-9D76-459E-9CCA-035B7A539C99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20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EF9D3EB-9383-4954-ACA5-58E1A72CB61E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3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3B2C4AB-0F81-4FEC-B768-5AF88C330F0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41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7A09FED-528F-4D91-93BA-6AC1E7B2D3CA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51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44859AC-C655-4789-A6C8-A45F1FF9C84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61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C99BE0F-3774-4054-9191-906B41E4B2FC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7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C94DF37-B79E-480C-A26D-A2435488EB3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82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FAAEE37-E4F5-4580-8B5D-AC4C1AA7BE3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39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0FF9885-913A-4A7B-9414-1AC873FCC737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02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4EDB11D-8622-4F89-A22B-FE58E902AF5B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1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B968F3E-2110-4B6A-8810-489C5F135B1C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2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CE31931-D835-40B4-817C-95A38D7E5D1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3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65A7F4A-954B-4B98-ABE3-33746341746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4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F4A6FB6-C3BA-47B7-A767-695A39AA8287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5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27A9752-F52D-4D95-8B7B-A994B8ECDD3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6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2C1E22E-A5D7-4BDC-9E47-E667289FB2DB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7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723AADE-A1E6-4008-A9C0-E964055A5AE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8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1006871-F033-46BF-B418-11D29D04663E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49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77C5540-F431-48D1-8049-4E7460BFABE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0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7EDF77-1933-4D9F-B718-4B1AFC9A429A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1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DD08E8C-81A4-4617-BFCB-9F144AA47E8A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2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314B9C5-6BAB-4C27-A16D-C973B2C5FBF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3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30A711C-C2BC-4E6F-B9FB-E5519478AFE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4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380F1AD-9BCF-4374-B2EF-AC75B690ABA9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5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F416842-65F1-4F68-B09F-25D44276AF4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6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A33A630-D47F-4301-B216-F9C0319C058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7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40867BA-D692-47A3-B7B3-42BAE66D92E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8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C99D80B-DBAC-48EA-A78F-76EBB34C0D6A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59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DEED310-660B-459A-A7BF-BF0A9381D0F9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0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0BB272E-CF77-475D-8E05-7C9DAA3A37B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1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0F753CA-09A5-4BBC-BE3D-81A7543CD19B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2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4EE7872-8DD9-4B54-B780-17881C188C8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3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D79D12A-AFBD-4C6D-B1A0-029E946A52F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4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D112F2D-6795-46E8-AA8D-A8F0850DEE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5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BD231A0-77B7-48CE-9DD6-6C8655E2444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6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3E95B8E-4C15-4BBC-840C-ABC43CB68F3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7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70C75BD-8396-4BBC-AD2B-3A3A52DB42D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69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8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32623AE-4D9C-47CA-9FA9-C8BEB281E897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69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C0E0942-9E42-4C17-A30F-F2DC00EE619E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1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A3B4626-674C-4BCC-B2FA-FF441AB3A208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2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A5ADC22-1418-41EE-9EDC-4374026EFEB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30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FC3F432-2CA9-4C3C-B987-0B7063606FAF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4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F588EDA-9EFD-49C8-A77C-3CD666C43C97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51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0609B98-1C2F-4E0D-86FE-BFB618AA454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6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A27C388-CF57-4642-98F7-6D86733E959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71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A6DF0D7-A65E-4EB9-8D9B-62C5E3DE6D5B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8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68F05ED-60A9-4718-B227-57C9F1A7925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79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0EBF051-D102-4584-B4E3-5F43A78C7CDA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0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8B9F3D8-D1E5-40DA-840F-622469F728BD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12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3FD7758-EECE-46A5-B1FD-192EDD94DE5B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2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21000E9-4FDF-4AB9-B8A6-324E2DB8F391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32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70F2800-845C-49A7-BC99-4D8490997E03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4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41068DC-7AE0-4F7F-AF46-CDDDE10F2838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53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88CA9A-34E1-4038-969C-D0CD0204D217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6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C8395A3-6EC5-4F17-A28B-F4535D5F62B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73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87F30DB-9546-4927-AE7F-315DE23B8E3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8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4B5F315-B7CF-4DEF-BFAA-FAFFF2DC619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894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652B07B-E304-4A3E-A276-6F9E1A8AECD9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0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4EDBD64-8120-4B0B-A88A-248D0CA2D117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14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9194FD2-AFE3-4C44-8350-2EE75FA03C1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2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161E6D0-71B7-433A-93AD-ABADBC3D6EE2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35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97503E4-9A21-4310-9087-91D4284FDC26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4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FE7CE0D-4074-42C7-B684-68BD21BD472A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55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A071FD5-3BEF-48FE-BAFA-21E2E56C346E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96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6F293-0FDA-4BB7-9BED-F08DAD9E49A4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248400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B7214-6F92-4FFB-8BA1-9FE6918BBFD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418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54A38-BCC2-4C88-B674-A45D71B85FB0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9D702-F9B6-4BAA-9188-BC8B3AC802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94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55A2-5240-47D7-8E61-29A3C5280C6F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FC385-EE1D-4263-A927-63C0D26DD60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9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0A719-DC9A-4910-8740-83212936AEED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7BCDE-81A9-4B7F-9F49-3B10529A794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119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F8C4-F1D3-43DC-9647-5CB54718CAB6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47C14-151F-4D9C-8978-974432844DF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194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81C04-40B7-4B8C-B2C0-F7E8D4EFE5B7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66A4E-792D-42AD-8488-844EF85233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356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04073-1B87-41C6-875F-EE99E37B43FD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F49BF-83E8-488A-A162-A88BB1A8C9F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904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E8BD2-0C3F-475D-923E-5102B78A66E0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72389-C500-4021-A0AA-FC69577A05D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414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F17A-6A51-4336-A997-2BBF6ACE798C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8419F-FA0C-4938-98C9-9E9BB37FF8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61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28895-087D-4B3F-B95D-011AA1849FAE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2C79-BAA1-41F4-B6C6-27BD4175E7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87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457200"/>
            <a:ext cx="2076450" cy="5562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76950" cy="5562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8CAF1-1080-4218-8866-682DB7FBACD3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D06F9-6ACE-4C33-958F-89DB9A15C4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9449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14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305800" cy="44196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8DA98-8B25-444B-B621-3532BF22531D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995B-1B0C-45EF-8C26-E8AE0539746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761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05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172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B7C7F6BE-A5D5-4D78-BA01-D94592607353}" type="datetime1">
              <a:rPr lang="zh-CN" altLang="en-US"/>
              <a:pPr>
                <a:defRPr/>
              </a:pPr>
              <a:t>2012/3/28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172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72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B98A6211-9DEC-4A80-AA24-F62B0D792C2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457200" y="1371600"/>
            <a:ext cx="807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A468B95-7862-4422-A4C5-39F0F1BF586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828800"/>
          </a:xfrm>
        </p:spPr>
        <p:txBody>
          <a:bodyPr/>
          <a:lstStyle/>
          <a:p>
            <a:r>
              <a:rPr lang="en-US" altLang="zh-CN" sz="3600" smtClean="0">
                <a:ea typeface="宋体" pitchFamily="2" charset="-122"/>
              </a:rPr>
              <a:t>2011 ICS Middle Examination</a:t>
            </a:r>
            <a:endParaRPr lang="en-US" altLang="zh-CN" sz="3600" smtClean="0"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smtClean="0">
                <a:ea typeface="宋体" pitchFamily="2" charset="-122"/>
              </a:rPr>
              <a:t>PROBLEM-1</a:t>
            </a:r>
            <a:endParaRPr lang="zh-CN" altLang="en-US" cap="none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Ref: section 2.2, 2.3</a:t>
            </a:r>
          </a:p>
          <a:p>
            <a:r>
              <a:rPr lang="en-US" altLang="zh-CN" smtClean="0">
                <a:ea typeface="宋体" pitchFamily="2" charset="-122"/>
              </a:rPr>
              <a:t>Conditions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6-bits machine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Two’s complement arithmetic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Signed integer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Right shift is performed arithmetically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Short is encoded using 3 bits</a:t>
            </a:r>
          </a:p>
          <a:p>
            <a:pPr lvl="1"/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8A9A428-9A90-4CE0-AE9E-8D24674BD33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6148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05200" y="2727325"/>
            <a:ext cx="2212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9 = 001 001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327400" y="3119438"/>
            <a:ext cx="4978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-9 = 110 110 + 1 = 110 111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F52B01C-824A-4028-B9B8-7FD96A04F4C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7172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211" name="Rectangle 5"/>
          <p:cNvSpPr>
            <a:spLocks noChangeArrowheads="1"/>
          </p:cNvSpPr>
          <p:nvPr/>
        </p:nvSpPr>
        <p:spPr bwMode="auto">
          <a:xfrm>
            <a:off x="3505200" y="2727325"/>
            <a:ext cx="2212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9 = 001 001</a:t>
            </a:r>
          </a:p>
        </p:txBody>
      </p:sp>
      <p:sp>
        <p:nvSpPr>
          <p:cNvPr id="7212" name="Rectangle 9"/>
          <p:cNvSpPr>
            <a:spLocks noChangeArrowheads="1"/>
          </p:cNvSpPr>
          <p:nvPr/>
        </p:nvSpPr>
        <p:spPr bwMode="auto">
          <a:xfrm>
            <a:off x="3327400" y="3119438"/>
            <a:ext cx="4978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-9 = 110 110 + 1 = 110 111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BA6D38D-FF53-4E25-92A4-BEB21DBA9F9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8196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86150" y="2727325"/>
            <a:ext cx="1474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= -30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308350" y="3119438"/>
            <a:ext cx="2397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30 = 011 110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124200" y="3500438"/>
            <a:ext cx="5162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-30 = 100 001 + 1 = 100 010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317875" y="3886200"/>
            <a:ext cx="3133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ux = x = 100 010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65F9F02-C14D-4BF7-BBB2-5C24446508A8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9220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59" name="Rectangle 5"/>
          <p:cNvSpPr>
            <a:spLocks noChangeArrowheads="1"/>
          </p:cNvSpPr>
          <p:nvPr/>
        </p:nvSpPr>
        <p:spPr bwMode="auto">
          <a:xfrm>
            <a:off x="3486150" y="2727325"/>
            <a:ext cx="1474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= -30</a:t>
            </a:r>
          </a:p>
        </p:txBody>
      </p:sp>
      <p:sp>
        <p:nvSpPr>
          <p:cNvPr id="9260" name="Rectangle 9"/>
          <p:cNvSpPr>
            <a:spLocks noChangeArrowheads="1"/>
          </p:cNvSpPr>
          <p:nvPr/>
        </p:nvSpPr>
        <p:spPr bwMode="auto">
          <a:xfrm>
            <a:off x="3308350" y="3119438"/>
            <a:ext cx="2397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30 = 011 110</a:t>
            </a:r>
          </a:p>
        </p:txBody>
      </p:sp>
      <p:sp>
        <p:nvSpPr>
          <p:cNvPr id="9261" name="Rectangle 7"/>
          <p:cNvSpPr>
            <a:spLocks noChangeArrowheads="1"/>
          </p:cNvSpPr>
          <p:nvPr/>
        </p:nvSpPr>
        <p:spPr bwMode="auto">
          <a:xfrm>
            <a:off x="3124200" y="3500438"/>
            <a:ext cx="5162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-30 = 100 001 + 1 = 100 010</a:t>
            </a:r>
          </a:p>
        </p:txBody>
      </p:sp>
      <p:sp>
        <p:nvSpPr>
          <p:cNvPr id="9262" name="Rectangle 8"/>
          <p:cNvSpPr>
            <a:spLocks noChangeArrowheads="1"/>
          </p:cNvSpPr>
          <p:nvPr/>
        </p:nvSpPr>
        <p:spPr bwMode="auto">
          <a:xfrm>
            <a:off x="3317875" y="3886200"/>
            <a:ext cx="3133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ux = x = 100 010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2788F1F-E28F-4763-950E-BFB09B7EAE18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0244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25813" y="2727325"/>
            <a:ext cx="276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sy = -4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02025" y="3119438"/>
            <a:ext cx="147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4 = 100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327400" y="3500438"/>
            <a:ext cx="3503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-4 = 011 + 1 = 100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505200" y="3886200"/>
            <a:ext cx="44243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y = sy =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111 </a:t>
            </a: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100 </a:t>
            </a:r>
            <a:b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sign extension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5424005-C00E-4447-99EC-6FFC3305B87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1268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307" name="Rectangle 5"/>
          <p:cNvSpPr>
            <a:spLocks noChangeArrowheads="1"/>
          </p:cNvSpPr>
          <p:nvPr/>
        </p:nvSpPr>
        <p:spPr bwMode="auto">
          <a:xfrm>
            <a:off x="3325813" y="2727325"/>
            <a:ext cx="276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sy = -4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</a:t>
            </a:r>
          </a:p>
        </p:txBody>
      </p:sp>
      <p:sp>
        <p:nvSpPr>
          <p:cNvPr id="11308" name="Rectangle 9"/>
          <p:cNvSpPr>
            <a:spLocks noChangeArrowheads="1"/>
          </p:cNvSpPr>
          <p:nvPr/>
        </p:nvSpPr>
        <p:spPr bwMode="auto">
          <a:xfrm>
            <a:off x="3502025" y="3119438"/>
            <a:ext cx="147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4 = 100</a:t>
            </a:r>
          </a:p>
        </p:txBody>
      </p:sp>
      <p:sp>
        <p:nvSpPr>
          <p:cNvPr id="11309" name="Rectangle 7"/>
          <p:cNvSpPr>
            <a:spLocks noChangeArrowheads="1"/>
          </p:cNvSpPr>
          <p:nvPr/>
        </p:nvSpPr>
        <p:spPr bwMode="auto">
          <a:xfrm>
            <a:off x="3327400" y="3500438"/>
            <a:ext cx="3503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-4 = 011 + 1 = 100</a:t>
            </a:r>
          </a:p>
        </p:txBody>
      </p:sp>
      <p:sp>
        <p:nvSpPr>
          <p:cNvPr id="11310" name="Rectangle 8"/>
          <p:cNvSpPr>
            <a:spLocks noChangeArrowheads="1"/>
          </p:cNvSpPr>
          <p:nvPr/>
        </p:nvSpPr>
        <p:spPr bwMode="auto">
          <a:xfrm>
            <a:off x="3505200" y="3886200"/>
            <a:ext cx="44243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y = sy =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111 </a:t>
            </a: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100 </a:t>
            </a:r>
            <a:b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sign extension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C38305F-15B8-4A24-B451-C02CB3ABD2B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2292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331" name="Rectangle 5"/>
          <p:cNvSpPr>
            <a:spLocks noChangeArrowheads="1"/>
          </p:cNvSpPr>
          <p:nvPr/>
        </p:nvSpPr>
        <p:spPr bwMode="auto">
          <a:xfrm>
            <a:off x="3325813" y="2727325"/>
            <a:ext cx="276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sy = -4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</a:t>
            </a:r>
          </a:p>
        </p:txBody>
      </p:sp>
      <p:sp>
        <p:nvSpPr>
          <p:cNvPr id="12332" name="Rectangle 9"/>
          <p:cNvSpPr>
            <a:spLocks noChangeArrowheads="1"/>
          </p:cNvSpPr>
          <p:nvPr/>
        </p:nvSpPr>
        <p:spPr bwMode="auto">
          <a:xfrm>
            <a:off x="3502025" y="3119438"/>
            <a:ext cx="147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4 = 100</a:t>
            </a:r>
          </a:p>
        </p:txBody>
      </p:sp>
      <p:sp>
        <p:nvSpPr>
          <p:cNvPr id="12333" name="Rectangle 7"/>
          <p:cNvSpPr>
            <a:spLocks noChangeArrowheads="1"/>
          </p:cNvSpPr>
          <p:nvPr/>
        </p:nvSpPr>
        <p:spPr bwMode="auto">
          <a:xfrm>
            <a:off x="3327400" y="3500438"/>
            <a:ext cx="3503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-4 = 011 + 1 = 100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200400" y="3886200"/>
            <a:ext cx="276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usy = sy = 100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4D8ED7A-4D84-443E-B29B-89974E8F8EEF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3316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355" name="Rectangle 5"/>
          <p:cNvSpPr>
            <a:spLocks noChangeArrowheads="1"/>
          </p:cNvSpPr>
          <p:nvPr/>
        </p:nvSpPr>
        <p:spPr bwMode="auto">
          <a:xfrm>
            <a:off x="3325813" y="2727325"/>
            <a:ext cx="276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sy = -4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</a:t>
            </a:r>
          </a:p>
        </p:txBody>
      </p:sp>
      <p:sp>
        <p:nvSpPr>
          <p:cNvPr id="13356" name="Rectangle 9"/>
          <p:cNvSpPr>
            <a:spLocks noChangeArrowheads="1"/>
          </p:cNvSpPr>
          <p:nvPr/>
        </p:nvSpPr>
        <p:spPr bwMode="auto">
          <a:xfrm>
            <a:off x="3502025" y="3119438"/>
            <a:ext cx="1476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4 = 100</a:t>
            </a:r>
          </a:p>
        </p:txBody>
      </p:sp>
      <p:sp>
        <p:nvSpPr>
          <p:cNvPr id="13357" name="Rectangle 7"/>
          <p:cNvSpPr>
            <a:spLocks noChangeArrowheads="1"/>
          </p:cNvSpPr>
          <p:nvPr/>
        </p:nvSpPr>
        <p:spPr bwMode="auto">
          <a:xfrm>
            <a:off x="3327400" y="3500438"/>
            <a:ext cx="3503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-4 = 011 + 1 = 100</a:t>
            </a:r>
          </a:p>
        </p:txBody>
      </p:sp>
      <p:sp>
        <p:nvSpPr>
          <p:cNvPr id="13358" name="Rectangle 8"/>
          <p:cNvSpPr>
            <a:spLocks noChangeArrowheads="1"/>
          </p:cNvSpPr>
          <p:nvPr/>
        </p:nvSpPr>
        <p:spPr bwMode="auto">
          <a:xfrm>
            <a:off x="3200400" y="3886200"/>
            <a:ext cx="2765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usy = sy = 100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9A9DD45-C6BC-4533-956B-10B57FE4FDAF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4340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379" name="Rectangle 9"/>
          <p:cNvSpPr>
            <a:spLocks noChangeArrowheads="1"/>
          </p:cNvSpPr>
          <p:nvPr/>
        </p:nvSpPr>
        <p:spPr bwMode="auto">
          <a:xfrm>
            <a:off x="4264025" y="2738438"/>
            <a:ext cx="221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= 100 010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3119735"/>
            <a:ext cx="49776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x&gt;&gt;2 = 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11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100 0</a:t>
            </a:r>
            <a:r>
              <a:rPr lang="en-US" altLang="zh-CN" strike="sngStrike" dirty="0">
                <a:solidFill>
                  <a:srgbClr val="FF9797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10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= 111 000</a:t>
            </a:r>
            <a:b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arithmetically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9400" y="3881735"/>
            <a:ext cx="5715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(x&gt;&gt;2)&lt;&lt;1 = </a:t>
            </a:r>
            <a:r>
              <a:rPr lang="en-US" altLang="zh-CN" strike="sngStrike" dirty="0">
                <a:solidFill>
                  <a:srgbClr val="FF9797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11 000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= 110 000</a:t>
            </a:r>
            <a:endParaRPr lang="en-US" altLang="zh-CN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3AA054C-887F-4982-AB11-FE86AD57F423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403" name="Rectangle 9"/>
          <p:cNvSpPr>
            <a:spLocks noChangeArrowheads="1"/>
          </p:cNvSpPr>
          <p:nvPr/>
        </p:nvSpPr>
        <p:spPr bwMode="auto">
          <a:xfrm>
            <a:off x="4264025" y="2738438"/>
            <a:ext cx="221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= 100 010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3119735"/>
            <a:ext cx="49776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x&gt;&gt;2 = 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11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100 0</a:t>
            </a:r>
            <a:r>
              <a:rPr lang="en-US" altLang="zh-CN" strike="sngStrike" dirty="0">
                <a:solidFill>
                  <a:srgbClr val="FF9797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10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= 111 000</a:t>
            </a:r>
            <a:b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arithmetically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9400" y="3881735"/>
            <a:ext cx="5715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(x&gt;&gt;2)&lt;&lt;1 = </a:t>
            </a:r>
            <a:r>
              <a:rPr lang="en-US" altLang="zh-CN" strike="sngStrike" dirty="0">
                <a:solidFill>
                  <a:srgbClr val="FF9797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11 000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= 110 000</a:t>
            </a:r>
            <a:endParaRPr lang="en-US" altLang="zh-CN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6589C41-642C-4236-B796-2714EF19680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6388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54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427" name="Rectangle 5"/>
          <p:cNvSpPr>
            <a:spLocks noChangeArrowheads="1"/>
          </p:cNvSpPr>
          <p:nvPr/>
        </p:nvSpPr>
        <p:spPr bwMode="auto">
          <a:xfrm>
            <a:off x="4087813" y="2727325"/>
            <a:ext cx="2397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x = 100 010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6428" name="Rectangle 9"/>
          <p:cNvSpPr>
            <a:spLocks noChangeArrowheads="1"/>
          </p:cNvSpPr>
          <p:nvPr/>
        </p:nvSpPr>
        <p:spPr bwMode="auto">
          <a:xfrm>
            <a:off x="4264025" y="3119438"/>
            <a:ext cx="221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y = 111 100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505200" y="3500438"/>
            <a:ext cx="3133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+ y =  100 010</a:t>
            </a:r>
            <a:b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+ 111 100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24809" y="4262735"/>
            <a:ext cx="31341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= </a:t>
            </a:r>
            <a:r>
              <a:rPr lang="en-US" altLang="zh-CN" strike="sngStrike" dirty="0">
                <a:solidFill>
                  <a:srgbClr val="FF9797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011 110</a:t>
            </a:r>
            <a:b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overflow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4F10227-4B2F-4FCB-9400-38A95B57BDD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7412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12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011110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451" name="Rectangle 5"/>
          <p:cNvSpPr>
            <a:spLocks noChangeArrowheads="1"/>
          </p:cNvSpPr>
          <p:nvPr/>
        </p:nvSpPr>
        <p:spPr bwMode="auto">
          <a:xfrm>
            <a:off x="4087813" y="2727325"/>
            <a:ext cx="2397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x = 100 010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7452" name="Rectangle 9"/>
          <p:cNvSpPr>
            <a:spLocks noChangeArrowheads="1"/>
          </p:cNvSpPr>
          <p:nvPr/>
        </p:nvSpPr>
        <p:spPr bwMode="auto">
          <a:xfrm>
            <a:off x="4264025" y="3119438"/>
            <a:ext cx="221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y = 111 100</a:t>
            </a:r>
          </a:p>
        </p:txBody>
      </p:sp>
      <p:sp>
        <p:nvSpPr>
          <p:cNvPr id="17453" name="Rectangle 7"/>
          <p:cNvSpPr>
            <a:spLocks noChangeArrowheads="1"/>
          </p:cNvSpPr>
          <p:nvPr/>
        </p:nvSpPr>
        <p:spPr bwMode="auto">
          <a:xfrm>
            <a:off x="3505200" y="3500438"/>
            <a:ext cx="3133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+ y =  100 010</a:t>
            </a:r>
            <a:b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+ 111 100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24809" y="4262735"/>
            <a:ext cx="31341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= </a:t>
            </a:r>
            <a:r>
              <a:rPr lang="en-US" altLang="zh-CN" strike="sngStrike" dirty="0">
                <a:solidFill>
                  <a:srgbClr val="FF9797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</a:t>
            </a: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011 110</a:t>
            </a:r>
            <a:b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</a:t>
            </a:r>
            <a:r>
              <a:rPr lang="en-US" altLang="zh-CN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overflow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C87CA0A-FD94-4409-8AFC-743DDD87DE8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12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011110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475" name="Rectangle 5"/>
          <p:cNvSpPr>
            <a:spLocks noChangeArrowheads="1"/>
          </p:cNvSpPr>
          <p:nvPr/>
        </p:nvSpPr>
        <p:spPr bwMode="auto">
          <a:xfrm>
            <a:off x="4087813" y="2727325"/>
            <a:ext cx="2397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x = 100 010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8476" name="Rectangle 9"/>
          <p:cNvSpPr>
            <a:spLocks noChangeArrowheads="1"/>
          </p:cNvSpPr>
          <p:nvPr/>
        </p:nvSpPr>
        <p:spPr bwMode="auto">
          <a:xfrm>
            <a:off x="4264025" y="3119438"/>
            <a:ext cx="221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y = 111 100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352800" y="3894138"/>
            <a:ext cx="3133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&amp; !y = 100 010</a:t>
            </a:r>
            <a:b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&amp; 000 000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524250" y="4656138"/>
            <a:ext cx="2951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= 000 000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079875" y="3500438"/>
            <a:ext cx="2397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!y = 000 000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F21038D-74AC-4B8E-811A-7774848A978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19460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12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011110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000000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499" name="Rectangle 5"/>
          <p:cNvSpPr>
            <a:spLocks noChangeArrowheads="1"/>
          </p:cNvSpPr>
          <p:nvPr/>
        </p:nvSpPr>
        <p:spPr bwMode="auto">
          <a:xfrm>
            <a:off x="4087813" y="2727325"/>
            <a:ext cx="2397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x = 100 010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9500" name="Rectangle 9"/>
          <p:cNvSpPr>
            <a:spLocks noChangeArrowheads="1"/>
          </p:cNvSpPr>
          <p:nvPr/>
        </p:nvSpPr>
        <p:spPr bwMode="auto">
          <a:xfrm>
            <a:off x="4264025" y="3119438"/>
            <a:ext cx="2212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y = 111 100</a:t>
            </a:r>
          </a:p>
        </p:txBody>
      </p:sp>
      <p:sp>
        <p:nvSpPr>
          <p:cNvPr id="19501" name="Rectangle 7"/>
          <p:cNvSpPr>
            <a:spLocks noChangeArrowheads="1"/>
          </p:cNvSpPr>
          <p:nvPr/>
        </p:nvSpPr>
        <p:spPr bwMode="auto">
          <a:xfrm>
            <a:off x="3352800" y="3894138"/>
            <a:ext cx="3133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x &amp; !y = 100 010</a:t>
            </a:r>
            <a:b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&amp; 000 000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9502" name="Rectangle 8"/>
          <p:cNvSpPr>
            <a:spLocks noChangeArrowheads="1"/>
          </p:cNvSpPr>
          <p:nvPr/>
        </p:nvSpPr>
        <p:spPr bwMode="auto">
          <a:xfrm>
            <a:off x="3524250" y="4656138"/>
            <a:ext cx="2951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     = 000 000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9503" name="Rectangle 10"/>
          <p:cNvSpPr>
            <a:spLocks noChangeArrowheads="1"/>
          </p:cNvSpPr>
          <p:nvPr/>
        </p:nvSpPr>
        <p:spPr bwMode="auto">
          <a:xfrm>
            <a:off x="4079875" y="3500438"/>
            <a:ext cx="2397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!y = 000 000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A4BBD32-1961-49C8-B57E-BAF31E24902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20484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12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011110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000000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05200" y="2727325"/>
            <a:ext cx="4792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UMax = 2^6 – 1 = 111 111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505200" y="3124200"/>
            <a:ext cx="4792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TMax = 2^5 – 1 = 011 111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505200" y="3576638"/>
            <a:ext cx="5346700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-TMin = -2^5 = -(100 000)</a:t>
            </a:r>
          </a:p>
          <a:p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</a:t>
            </a:r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  011 111 + 1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=   100 000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3F6D331-CF0C-4C85-8FCE-25EA3B3012B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Problem-1</a:t>
            </a:r>
          </a:p>
        </p:txBody>
      </p:sp>
      <p:sp>
        <p:nvSpPr>
          <p:cNvPr id="21508" name="Rectangle 3"/>
          <p:cNvSpPr txBox="1">
            <a:spLocks noChangeArrowheads="1"/>
          </p:cNvSpPr>
          <p:nvPr/>
        </p:nvSpPr>
        <p:spPr bwMode="auto">
          <a:xfrm>
            <a:off x="4876800" y="304800"/>
            <a:ext cx="4038600" cy="1922463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short sy = -4;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short usy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y = sy;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x = -30;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unsigned int ux = x;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671638"/>
          <a:ext cx="2590800" cy="4354512"/>
        </p:xfrm>
        <a:graphic>
          <a:graphicData uri="http://schemas.openxmlformats.org/drawingml/2006/table">
            <a:tbl>
              <a:tblPr/>
              <a:tblGrid>
                <a:gridCol w="1582738"/>
                <a:gridCol w="1008062"/>
              </a:tblGrid>
              <a:tr h="6400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Expression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Binary Repr.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-9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110111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ux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usy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(x&gt;&gt;2)&lt;&lt;1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+ 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011110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x &amp; !y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000000</a:t>
                      </a: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UMax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111111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TMax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011111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-TMin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100000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547" name="Rectangle 5"/>
          <p:cNvSpPr>
            <a:spLocks noChangeArrowheads="1"/>
          </p:cNvSpPr>
          <p:nvPr/>
        </p:nvSpPr>
        <p:spPr bwMode="auto">
          <a:xfrm>
            <a:off x="3505200" y="2727325"/>
            <a:ext cx="4792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UMax = 2^6 – 1 = 111 111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1548" name="Rectangle 11"/>
          <p:cNvSpPr>
            <a:spLocks noChangeArrowheads="1"/>
          </p:cNvSpPr>
          <p:nvPr/>
        </p:nvSpPr>
        <p:spPr bwMode="auto">
          <a:xfrm>
            <a:off x="3505200" y="3124200"/>
            <a:ext cx="4792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 TMax = 2^5 – 1 = 011 111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1549" name="Rectangle 12"/>
          <p:cNvSpPr>
            <a:spLocks noChangeArrowheads="1"/>
          </p:cNvSpPr>
          <p:nvPr/>
        </p:nvSpPr>
        <p:spPr bwMode="auto">
          <a:xfrm>
            <a:off x="3505200" y="3576638"/>
            <a:ext cx="5346700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-TMin = -2^5 = -(100 000)</a:t>
            </a:r>
          </a:p>
          <a:p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</a:t>
            </a:r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  011 111 + 1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=   100 000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smtClean="0">
                <a:ea typeface="宋体" pitchFamily="2" charset="-122"/>
              </a:rPr>
              <a:t>PROBLEM-2</a:t>
            </a:r>
            <a:endParaRPr lang="zh-CN" altLang="en-US" cap="none" smtClean="0">
              <a:ea typeface="宋体" pitchFamily="2" charset="-122"/>
            </a:endParaRPr>
          </a:p>
        </p:txBody>
      </p:sp>
      <p:sp>
        <p:nvSpPr>
          <p:cNvPr id="22531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BDB9138-432E-4DD5-AE7E-E60161CC6B6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6BC67F8-7B0F-4FC8-BB36-135D6446F8B9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Ref: lab-1</a:t>
            </a:r>
          </a:p>
          <a:p>
            <a:r>
              <a:rPr lang="en-US" altLang="zh-CN" smtClean="0">
                <a:ea typeface="宋体" pitchFamily="2" charset="-122"/>
              </a:rPr>
              <a:t>Conditions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The coding rules are same as lab1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Legal ops:  ! ~ &amp; ^ | + &lt;&lt; &gt;&gt;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Constants: &lt;= 8 bits (0x0 ~ 0xFF)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5029200" cy="41481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[absValue]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calculate the abs value of 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ex: absValue(5) = 5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    absValue(-29) = 29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legal ops: ~ &amp; ^ | - &lt;&lt; &gt;&gt;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#ops: 8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absValue (int x)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/* fill your code */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return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A0343CB-ECD3-41A2-BAD4-50A92D58BC7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25604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5029200" cy="41481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[absValue]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calculate the abs value of 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ex: absValue(5) = 5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    absValue(-29) = 29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legal ops: ~ &amp; ^ | - &lt;&lt; &gt;&gt;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#ops: 8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absValue (int x)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/* fill your code */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return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638800" y="1643063"/>
            <a:ext cx="23971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if x &gt;= 0</a:t>
            </a:r>
            <a:endParaRPr lang="en-US" altLang="zh-CN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abs = x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638800" y="3048000"/>
            <a:ext cx="35052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if x &lt; 0</a:t>
            </a:r>
            <a:endParaRPr lang="en-US" altLang="zh-CN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abs = x^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0xF..</a:t>
            </a:r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+ 1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= x^(-1)+1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= x^(-1)–(-1)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38800" y="2509838"/>
            <a:ext cx="320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= x^(0)-(0)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791200" y="5029200"/>
            <a:ext cx="335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abs = x^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mask</a:t>
            </a:r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mask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638800" y="5481638"/>
            <a:ext cx="3352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mask = x&gt;&gt;31</a:t>
            </a:r>
            <a:endParaRPr lang="en-US" altLang="zh-CN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5D8272B-FDA7-471D-9C13-9C262AD828C2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26628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5029200" cy="45291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[absValue]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calculate the abs value of 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ex: absValue(5) = 5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    absValue(-29) = 29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legal ops: ~ &amp; ^ | - &lt;&lt; &gt;&gt;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 #ops: 8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absValue (int x)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mask = x &gt;&gt; 31;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abs =  x ^ mask – mask;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return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abs;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638800" y="1643063"/>
            <a:ext cx="3505200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ex: x=5</a:t>
            </a:r>
            <a:endParaRPr lang="en-US" altLang="zh-CN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mask = 5&gt;&gt;31 = 0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abs = 5^0 – 0 = 5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638800" y="3048000"/>
            <a:ext cx="3505200" cy="356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Courier New" pitchFamily="49" charset="0"/>
                <a:ea typeface="宋体" pitchFamily="2" charset="-122"/>
                <a:cs typeface="Courier New" pitchFamily="49" charset="0"/>
              </a:rPr>
              <a:t>ex: x=-5= 0xF..F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mask = 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0xF..FF</a:t>
            </a:r>
            <a:endParaRPr lang="en-US" altLang="zh-CN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abs = 0xF..FB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^ 0xF..FF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- (-1)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= 0x0..0</a:t>
            </a:r>
            <a:r>
              <a:rPr lang="en-US" altLang="zh-CN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+ 0x0..01</a:t>
            </a:r>
          </a:p>
          <a:p>
            <a:r>
              <a:rPr lang="en-US" altLang="zh-CN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= 0x5</a:t>
            </a:r>
          </a:p>
        </p:txBody>
      </p:sp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>
            <a:off x="5638800" y="2990850"/>
            <a:ext cx="3352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6B97621-2646-429E-BF11-4E2EF55E41A0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7315200" cy="41481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/* [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]</a:t>
            </a:r>
            <a:endParaRPr lang="en-US" altLang="zh-CN" sz="2000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 swap n bits started from i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 with n bits started from j</a:t>
            </a:r>
          </a:p>
          <a:p>
            <a:pPr>
              <a:buFontTx/>
              <a:buNone/>
              <a:defRPr/>
            </a:pPr>
            <a:r>
              <a:rPr lang="en-US" altLang="zh-CN" sz="20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* ex: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(0x2F,1,5,3) = 0xE3</a:t>
            </a:r>
            <a:endParaRPr lang="en-US" altLang="zh-CN" sz="2000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 legal ops: ~ &amp; ^ | - &lt;&lt; &gt;&gt;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>
              <a:buFontTx/>
              <a:buNone/>
              <a:defRPr/>
            </a:pP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(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x,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i,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j,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n) {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mask = (1 &lt;&lt; </a:t>
            </a:r>
            <a:r>
              <a:rPr lang="en-US" altLang="zh-CN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?</a:t>
            </a:r>
            <a:r>
              <a:rPr lang="en-US" altLang="zh-CN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 - 1;</a:t>
            </a:r>
          </a:p>
          <a:p>
            <a:pPr>
              <a:buFontTx/>
              <a:buNone/>
              <a:defRPr/>
            </a:pPr>
            <a:r>
              <a:rPr lang="en-US" altLang="zh-CN" sz="20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xorTemp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= ((x &gt;&gt; </a:t>
            </a:r>
            <a:r>
              <a:rPr lang="en-US" altLang="zh-CN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?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 ^ (x &gt;&gt; </a:t>
            </a:r>
            <a:r>
              <a:rPr lang="en-US" altLang="zh-CN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?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))&amp;</a:t>
            </a:r>
            <a:r>
              <a:rPr lang="en-US" altLang="zh-CN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?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	return x</a:t>
            </a:r>
            <a:r>
              <a:rPr lang="en-US" altLang="zh-CN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?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((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xorTemp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&lt;&lt; i)</a:t>
            </a:r>
            <a:r>
              <a:rPr lang="en-US" altLang="zh-CN" sz="2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?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xorTemp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&lt;&lt; j)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8D13EF7-598E-4986-B394-006AE77A3958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6172200" cy="49101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 = 0x2F, i = 1, j = 5, n = 3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0x2F  = </a:t>
            </a:r>
            <a:r>
              <a:rPr lang="en-US" altLang="zh-CN" sz="2000" u="sng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001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0 </a:t>
            </a:r>
            <a:r>
              <a:rPr lang="en-US" altLang="zh-CN" sz="2000" u="sng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111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1</a:t>
            </a:r>
          </a:p>
          <a:p>
            <a:pPr>
              <a:buFontTx/>
              <a:buNone/>
              <a:defRPr/>
            </a:pP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(0x2F) = </a:t>
            </a:r>
            <a:r>
              <a:rPr lang="en-US" altLang="zh-CN" sz="2000" u="sng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111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0 </a:t>
            </a:r>
            <a:r>
              <a:rPr lang="en-US" altLang="zh-CN" sz="2000" u="sng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001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1 = E3</a:t>
            </a:r>
          </a:p>
          <a:p>
            <a:pPr>
              <a:buFontTx/>
              <a:buNone/>
              <a:defRPr/>
            </a:pPr>
            <a:endParaRPr lang="en-US" altLang="zh-CN" sz="2000" dirty="0" smtClean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x  = 0x..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.. </a:t>
            </a:r>
          </a:p>
          <a:p>
            <a:pPr>
              <a:buFontTx/>
              <a:buNone/>
              <a:defRPr/>
            </a:pP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(x) = 0x..</a:t>
            </a:r>
            <a:r>
              <a:rPr lang="en-US" altLang="zh-CN" sz="20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</a:p>
          <a:p>
            <a:pPr>
              <a:buFontTx/>
              <a:buNone/>
              <a:defRPr/>
            </a:pPr>
            <a:endParaRPr lang="en-US" altLang="zh-CN" sz="2000" dirty="0" smtClean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20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 = </a:t>
            </a:r>
            <a:r>
              <a:rPr lang="en-US" altLang="zh-CN" sz="20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^ B ^ B = </a:t>
            </a:r>
            <a:r>
              <a:rPr lang="en-US" altLang="zh-CN" sz="20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(A ^ B)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^ </a:t>
            </a:r>
            <a:r>
              <a:rPr lang="en-US" altLang="zh-CN" sz="20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</a:p>
          <a:p>
            <a:pPr>
              <a:buFontTx/>
              <a:buNone/>
              <a:defRPr/>
            </a:pPr>
            <a:r>
              <a:rPr lang="en-US" altLang="zh-CN" sz="20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</a:t>
            </a:r>
            <a:r>
              <a:rPr lang="en-US" altLang="zh-CN" sz="20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 = </a:t>
            </a:r>
            <a:r>
              <a:rPr lang="en-US" altLang="zh-CN" sz="20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^ A ^ A = </a:t>
            </a:r>
            <a:r>
              <a:rPr lang="en-US" altLang="zh-CN" sz="20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(B ^ A)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^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</a:p>
          <a:p>
            <a:pPr>
              <a:buFontTx/>
              <a:buNone/>
              <a:defRPr/>
            </a:pPr>
            <a:endParaRPr lang="en-US" altLang="zh-CN" sz="2000" dirty="0" smtClean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x  </a:t>
            </a: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= 0x..</a:t>
            </a:r>
            <a:r>
              <a:rPr lang="en-US" altLang="zh-CN" sz="20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 </a:t>
            </a:r>
          </a:p>
          <a:p>
            <a:pPr marL="0" indent="0">
              <a:buFontTx/>
              <a:buNone/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^ 0x..</a:t>
            </a:r>
            <a:r>
              <a:rPr lang="en-US" altLang="zh-CN" sz="20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 (</a:t>
            </a:r>
            <a:r>
              <a:rPr lang="en-US" altLang="zh-CN" sz="20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 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= A ^ B)</a:t>
            </a:r>
          </a:p>
          <a:p>
            <a:pPr marL="0" indent="0">
              <a:buFontTx/>
              <a:buNone/>
              <a:defRPr/>
            </a:pPr>
            <a:r>
              <a:rPr lang="en-US" altLang="zh-CN" sz="2000" dirty="0" err="1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(x</a:t>
            </a: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 = 0x..</a:t>
            </a:r>
            <a:r>
              <a:rPr lang="en-US" altLang="zh-CN" sz="20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 dirty="0">
                <a:solidFill>
                  <a:srgbClr val="00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endParaRPr lang="en-US" altLang="zh-CN" sz="20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457200" y="4953000"/>
            <a:ext cx="617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457200" y="4191000"/>
            <a:ext cx="617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D64167E-C7B5-4AD8-9C1E-32F1C265DEF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7772400" cy="36147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x  = 0x..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=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^ 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0x0..0..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^ 0x0..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&amp; 0x0....0</a:t>
            </a:r>
            <a:r>
              <a:rPr lang="en-US" altLang="zh-CN" sz="20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{</a:t>
            </a:r>
            <a:r>
              <a:rPr lang="en-US" altLang="zh-CN" sz="20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(1&lt;&lt;n)-1}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= ((x &gt;&gt; j) ^ (x &gt;&gt; i)) &amp; </a:t>
            </a:r>
            <a:r>
              <a:rPr lang="en-US" altLang="zh-CN" sz="20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</a:t>
            </a:r>
          </a:p>
          <a:p>
            <a:endParaRPr lang="en-US" altLang="zh-CN" sz="200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swapBits(x) = 0x..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^ 0x..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 {0x..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 | 0x....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= x ^ ((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&lt;&lt; j) | (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&lt;&lt; i))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346BFAD-97EA-4A98-8D0C-DB45DE12829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43063"/>
            <a:ext cx="7315200" cy="414813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/* [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]</a:t>
            </a:r>
            <a:endParaRPr lang="en-US" altLang="zh-CN" sz="2000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 swap n bits started from i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 with n bits started from j</a:t>
            </a:r>
          </a:p>
          <a:p>
            <a:pPr>
              <a:buFontTx/>
              <a:buNone/>
              <a:defRPr/>
            </a:pPr>
            <a:r>
              <a:rPr lang="en-US" altLang="zh-CN" sz="20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* ex: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(0x2F,1,5,3) = 0xE3</a:t>
            </a:r>
            <a:endParaRPr lang="en-US" altLang="zh-CN" sz="2000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 legal ops: ~ &amp; ^ | - &lt;&lt; &gt;&gt;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>
              <a:buFontTx/>
              <a:buNone/>
              <a:defRPr/>
            </a:pP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swapBits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(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x,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i,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j,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n) {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mask = (1 &lt;&lt;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 - 1;</a:t>
            </a:r>
          </a:p>
          <a:p>
            <a:pPr>
              <a:buFontTx/>
              <a:buNone/>
              <a:defRPr/>
            </a:pPr>
            <a:r>
              <a:rPr lang="en-US" altLang="zh-CN" sz="20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xorTemp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= ((x &gt;&gt;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 ^ (x &gt;&gt;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))&amp;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mask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	return x</a:t>
            </a:r>
            <a:r>
              <a:rPr lang="en-US" altLang="zh-CN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^</a:t>
            </a:r>
            <a:r>
              <a:rPr lang="en-US" altLang="zh-CN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((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xorTemp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&lt;&lt; i)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(</a:t>
            </a:r>
            <a:r>
              <a:rPr lang="en-US" altLang="zh-CN" sz="20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xorTemp</a:t>
            </a: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&lt;&lt; j)</a:t>
            </a:r>
          </a:p>
          <a:p>
            <a:pPr>
              <a:buFontTx/>
              <a:buNone/>
              <a:defRPr/>
            </a:pPr>
            <a:r>
              <a:rPr lang="en-US" altLang="zh-CN" sz="20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smtClean="0">
                <a:ea typeface="宋体" pitchFamily="2" charset="-122"/>
              </a:rPr>
              <a:t>PROBLEM-3</a:t>
            </a:r>
            <a:endParaRPr lang="zh-CN" altLang="en-US" cap="none" smtClean="0">
              <a:ea typeface="宋体" pitchFamily="2" charset="-122"/>
            </a:endParaRPr>
          </a:p>
        </p:txBody>
      </p:sp>
      <p:sp>
        <p:nvSpPr>
          <p:cNvPr id="31747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5402AB4-6812-4967-B1AE-BEA4E513A90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465B073-D8F6-4063-ABD5-BDE5EE92EFD9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Ref: section 3.3, 3.4, 3.5</a:t>
            </a:r>
          </a:p>
          <a:p>
            <a:r>
              <a:rPr lang="en-US" altLang="zh-CN" smtClean="0">
                <a:ea typeface="宋体" pitchFamily="2" charset="-122"/>
              </a:rPr>
              <a:t>Conditions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32-bit little endian machine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4 byte size and hex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Each operation take effect on the memory and register</a:t>
            </a:r>
          </a:p>
          <a:p>
            <a:pPr lvl="1"/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63DDEC1-180C-47A3-96D6-388E32B1E28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4421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4F76942-E0D3-48F9-AE2C-811BBC377DB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4421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495E8B1-5087-462B-8549-4320F38C5323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4421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029BA1E-B935-4420-B6E2-9CD4797B4C9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mic Sans MS" pitchFamily="66" charset="0"/>
                        <a:ea typeface="宋体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645AB63-2C67-4800-8B7B-8BF678446E5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DABE0D1-31A3-4B53-8E0B-0E3E6650E428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7EFB267-0F14-40E2-A1AA-5BD452F71EB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4AECBB4-DAE5-4A34-8BF5-1B734118D61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C7902F8-7D20-4EE8-B36B-D2622C6BD7B9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2AC2D01-40FB-437B-AADC-DDC73A5C8540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5021BF6-D67E-4957-87DC-9EBA3F4EFE42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F698C7C-7509-4B77-A0B0-D0CC3AC8BF8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EFF877C-15B4-4FEB-BCA6-0E96C57F6EA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D04E305-AB77-464D-AF05-B0321902797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CD1D0BC-3BE9-4D01-917F-D0B3879FE71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0x10B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F69FF0F-39EC-495F-97CC-20A9AA963AC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2595563"/>
          <a:ext cx="5867400" cy="2971800"/>
        </p:xfrm>
        <a:graphic>
          <a:graphicData uri="http://schemas.openxmlformats.org/drawingml/2006/table">
            <a:tbl>
              <a:tblPr/>
              <a:tblGrid>
                <a:gridCol w="3521075"/>
                <a:gridCol w="822325"/>
                <a:gridCol w="152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Operation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Dest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subl (%ebx),%eax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incl 4(%eax)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decl 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imull $4,0x100(%edx,%ecx,4)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notl (%eax, %edx)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andl (%eax,%ecx,8),%eax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leal 9(%eax,%ecx,2),%edx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0x10B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48400" y="614363"/>
          <a:ext cx="2667000" cy="2346325"/>
        </p:xfrm>
        <a:graphic>
          <a:graphicData uri="http://schemas.openxmlformats.org/drawingml/2006/table">
            <a:tbl>
              <a:tblPr/>
              <a:tblGrid>
                <a:gridCol w="1111250"/>
                <a:gridCol w="1555750"/>
              </a:tblGrid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Address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FFFF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0x8765 4322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0xFFFF FFFE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0x10C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0x2234 7688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5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0x114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 5678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276600" y="614363"/>
          <a:ext cx="2819400" cy="1676400"/>
        </p:xfrm>
        <a:graphic>
          <a:graphicData uri="http://schemas.openxmlformats.org/drawingml/2006/table">
            <a:tbl>
              <a:tblPr/>
              <a:tblGrid>
                <a:gridCol w="1219200"/>
                <a:gridCol w="16002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register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value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%eax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0100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0104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0001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%edx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0x0000 010B</a:t>
                      </a:r>
                      <a:endParaRPr kumimoji="0" lang="zh-CN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smtClean="0">
                <a:ea typeface="宋体" pitchFamily="2" charset="-122"/>
              </a:rPr>
              <a:t>PROBLEM-4</a:t>
            </a:r>
            <a:endParaRPr lang="zh-CN" altLang="en-US" cap="none" smtClean="0">
              <a:ea typeface="宋体" pitchFamily="2" charset="-122"/>
            </a:endParaRPr>
          </a:p>
        </p:txBody>
      </p:sp>
      <p:sp>
        <p:nvSpPr>
          <p:cNvPr id="5017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B29BE7D-43F1-4DDC-8F62-21C63EA1422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C7D1639-44DF-498C-ACAD-28D0365B705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Ref: section 3.3~3.6, 3.7</a:t>
            </a:r>
          </a:p>
          <a:p>
            <a:r>
              <a:rPr lang="en-US" altLang="zh-CN" smtClean="0">
                <a:ea typeface="宋体" pitchFamily="2" charset="-122"/>
              </a:rPr>
              <a:t>Conditions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32-bit little endian machine</a:t>
            </a:r>
          </a:p>
          <a:p>
            <a:pPr lvl="1"/>
            <a:endParaRPr lang="en-US" altLang="zh-CN" smtClean="0">
              <a:ea typeface="宋体" pitchFamily="2" charset="-122"/>
            </a:endParaRPr>
          </a:p>
          <a:p>
            <a:pPr lvl="1"/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E0C4F22-EEFA-4251-98BA-CE7AD7D3A18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2228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2229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1752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8048324: 55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      : 89 e5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      : 83 ec 08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? 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83 7d 08 00 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DF18AB0-6778-4690-BEB7-B18CDCA16519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3252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3253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1752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8048324: 55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8048325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89 e5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8048327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83 ec 08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 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804832a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83 7d 08 00 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6CFBC73-0392-4ED8-BDCF-2C218EF4EA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4276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mystery(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i-1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4277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3276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%0x8(%ebp), %eax</a:t>
            </a:r>
          </a:p>
          <a:p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$0x1,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?  </a:t>
            </a:r>
            <a:r>
              <a:rPr lang="en-US" altLang="zh-CN" sz="1800">
                <a:solidFill>
                  <a:schemeClr val="bg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0x8(%ebp),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C5A50E0-4F01-421A-94A7-46F61A57705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5300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 </a:t>
            </a:r>
            <a:r>
              <a:rPr lang="en-US" altLang="zh-CN" sz="20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+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mystery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5301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3962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%0x8(%ebp),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$0x1,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%esp)</a:t>
            </a:r>
            <a:r>
              <a:rPr lang="en-US" altLang="zh-CN" sz="1800">
                <a:solidFill>
                  <a:schemeClr val="bg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0x8(%ebp), %edx</a:t>
            </a:r>
          </a:p>
          <a:p>
            <a:r>
              <a:rPr lang="en-US" altLang="zh-CN" sz="18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 </a:t>
            </a:r>
            <a:r>
              <a:rPr lang="en-US" altLang="zh-CN" sz="1800" u="sng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?  </a:t>
            </a:r>
            <a:r>
              <a:rPr lang="en-US" altLang="zh-CN" sz="18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%edx, 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jmp 804834e </a:t>
            </a:r>
            <a:r>
              <a:rPr lang="en-US" altLang="zh-CN" sz="1800">
                <a:solidFill>
                  <a:srgbClr val="CC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&lt;mystery+0x2a&gt;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D639FF3-4FFC-43CD-8133-1E01F00108E8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6324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 </a:t>
            </a:r>
            <a:r>
              <a:rPr lang="en-US" altLang="zh-CN" sz="200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+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3962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defRPr/>
            </a:pP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</a:t>
            </a: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800" dirty="0" smtClean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pPr>
              <a:buFontTx/>
              <a:buNone/>
              <a:defRPr/>
            </a:pP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mov</a:t>
            </a: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%0x8(%</a:t>
            </a: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), %</a:t>
            </a: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800" dirty="0" smtClean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sub $0x1, %</a:t>
            </a: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800" dirty="0" smtClean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mov</a:t>
            </a: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, (%</a:t>
            </a: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8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)</a:t>
            </a:r>
            <a:endParaRPr lang="en-US" altLang="zh-CN" sz="1800" dirty="0" smtClean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pPr>
              <a:buFontTx/>
              <a:buNone/>
              <a:defRPr/>
            </a:pPr>
            <a:r>
              <a:rPr lang="en-US" altLang="zh-CN" sz="1800" dirty="0" err="1" smtClean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</a:t>
            </a:r>
            <a:r>
              <a:rPr lang="en-US" altLang="zh-CN" sz="1800" dirty="0" smtClean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0x8(%</a:t>
            </a:r>
            <a:r>
              <a:rPr lang="en-US" altLang="zh-CN" sz="1800" dirty="0" err="1" smtClean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800" dirty="0" smtClean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 %</a:t>
            </a:r>
            <a:r>
              <a:rPr lang="en-US" altLang="zh-CN" sz="1800" dirty="0" err="1" smtClean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800" dirty="0" smtClean="0">
              <a:solidFill>
                <a:srgbClr val="9900CC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1800" dirty="0" smtClean="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 </a:t>
            </a:r>
            <a:r>
              <a:rPr lang="en-US" altLang="zh-CN" sz="1800" u="sng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800" u="sng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800" dirty="0" smtClean="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800" dirty="0" err="1" smtClean="0">
                <a:solidFill>
                  <a:srgbClr val="00B05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800" dirty="0" smtClean="0">
              <a:solidFill>
                <a:srgbClr val="00B05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zh-CN" sz="1800" dirty="0" err="1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</a:t>
            </a:r>
            <a:r>
              <a:rPr lang="en-US" altLang="zh-CN" sz="180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800" dirty="0" err="1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80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0xfffffffc(%</a:t>
            </a:r>
            <a:r>
              <a:rPr lang="en-US" altLang="zh-CN" sz="1800" dirty="0" err="1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800" dirty="0" smtClean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</a:t>
            </a:r>
          </a:p>
          <a:p>
            <a:pPr>
              <a:buFontTx/>
              <a:buNone/>
              <a:defRPr/>
            </a:pPr>
            <a:r>
              <a:rPr lang="en-US" altLang="zh-CN" sz="1800" dirty="0" err="1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jmp</a:t>
            </a: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804834e </a:t>
            </a:r>
            <a:r>
              <a:rPr lang="en-US" altLang="zh-CN" sz="1800" dirty="0" smtClean="0">
                <a:solidFill>
                  <a:srgbClr val="CC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&lt;mystery+0x2a&gt;</a:t>
            </a:r>
          </a:p>
          <a:p>
            <a:pPr>
              <a:buFontTx/>
              <a:buNone/>
              <a:defRPr/>
            </a:pPr>
            <a:r>
              <a:rPr lang="en-US" altLang="zh-CN" sz="18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5BB9240-8F96-4705-8A06-E8F03084FFE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7348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return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7349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3962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%0x8(%ebp),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$0x1,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0x8(%ebp),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 %eax,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%edx,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jmp 804834e </a:t>
            </a:r>
            <a:r>
              <a:rPr lang="en-US" altLang="zh-CN" sz="180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&lt;mystery+0x2a&gt;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sp>
        <p:nvSpPr>
          <p:cNvPr id="57350" name="Rectangle 3"/>
          <p:cNvSpPr txBox="1">
            <a:spLocks noChangeArrowheads="1"/>
          </p:cNvSpPr>
          <p:nvPr/>
        </p:nvSpPr>
        <p:spPr bwMode="auto">
          <a:xfrm>
            <a:off x="3886200" y="5029200"/>
            <a:ext cx="5105400" cy="1676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: mov $0x8(%ebp),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       : mov %eax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0xfffffffc(%ebp)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804834e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mov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?  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: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leave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: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</a:t>
            </a:r>
          </a:p>
        </p:txBody>
      </p:sp>
      <p:cxnSp>
        <p:nvCxnSpPr>
          <p:cNvPr id="57351" name="Straight Arrow Connector 2"/>
          <p:cNvCxnSpPr>
            <a:cxnSpLocks noChangeShapeType="1"/>
          </p:cNvCxnSpPr>
          <p:nvPr/>
        </p:nvCxnSpPr>
        <p:spPr bwMode="auto">
          <a:xfrm>
            <a:off x="3581400" y="4953000"/>
            <a:ext cx="609600" cy="838200"/>
          </a:xfrm>
          <a:prstGeom prst="straightConnector1">
            <a:avLst/>
          </a:prstGeom>
          <a:noFill/>
          <a:ln w="38100" algn="ctr">
            <a:solidFill>
              <a:srgbClr val="9900CC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8EC16FA-86A7-4825-9ED1-755B53D4484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8372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return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8373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3962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%0x8(%ebp),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$0x1,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0x8(%ebp),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 %eax,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%edx,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jmp 804834e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&lt;mystery+0x2a&gt;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sp>
        <p:nvSpPr>
          <p:cNvPr id="58374" name="Rectangle 3"/>
          <p:cNvSpPr txBox="1">
            <a:spLocks noChangeArrowheads="1"/>
          </p:cNvSpPr>
          <p:nvPr/>
        </p:nvSpPr>
        <p:spPr bwMode="auto">
          <a:xfrm>
            <a:off x="3886200" y="5029200"/>
            <a:ext cx="5105400" cy="1676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: mov $0x8(%ebp),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       : mov %eax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0xfffffffc(%ebp)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804834e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mov 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0xfffffffc(%ebp)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: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leave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: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</a:t>
            </a:r>
          </a:p>
        </p:txBody>
      </p:sp>
      <p:cxnSp>
        <p:nvCxnSpPr>
          <p:cNvPr id="58375" name="Straight Arrow Connector 2"/>
          <p:cNvCxnSpPr>
            <a:cxnSpLocks noChangeShapeType="1"/>
          </p:cNvCxnSpPr>
          <p:nvPr/>
        </p:nvCxnSpPr>
        <p:spPr bwMode="auto">
          <a:xfrm>
            <a:off x="3581400" y="4953000"/>
            <a:ext cx="609600" cy="838200"/>
          </a:xfrm>
          <a:prstGeom prst="straightConnector1">
            <a:avLst/>
          </a:prstGeom>
          <a:noFill/>
          <a:ln w="38100" algn="ctr">
            <a:solidFill>
              <a:srgbClr val="9900CC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0F8CA65-D73F-4923-96DA-05058920B712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59396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(10)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59397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2057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? 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958E179-4022-48E0-B321-F8EA3614180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0420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(10)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0421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2057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0xA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023B9E0-4BCE-4B03-8F20-4B3B0AB2D55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1444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1445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1457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1458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59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60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1472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1473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74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75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56BE174-AB33-4ABB-81B0-348EC089FDE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2468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2469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481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2482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83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484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2496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2497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498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499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1E92389-4B0B-49AD-86E8-CAFCD0CCE2F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3492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3493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3505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3506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07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508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3520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3521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522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523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A98D73D-3694-40C8-8695-9D19583E5C3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4516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4517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4529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4530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31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32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*%esp-0x4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4544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4545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46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547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FA33C820-B337-421A-B6FA-A080B5E38BEF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5540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5541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5553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5554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55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56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*%esp-0x4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5568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5569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570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571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8567E9C-EA2D-4BBC-BEAB-5EFA8A41F65F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6564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6565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6577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6578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579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80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*%esp-0x4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-0x10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6592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6593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594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595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F8302C5-1C9A-4416-A04F-7BDA2F25189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7588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7589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7601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7602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03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04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*%esp-0x4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-0x14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7616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7617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618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619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2E019A8-8CD3-40C4-996F-7F317161EE7F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8612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8613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8625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8626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27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28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*%esp-0x14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-0x14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8640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8641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642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643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73BA4F3-8CC5-4541-9DF8-6C918133D2A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69636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69637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9650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51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52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*%esp-0x14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-0x1C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9664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69665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66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67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820CD4F-14CC-4382-AAB3-92A066E3851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70660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70661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3886200" cy="4800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L21 pushl $0xfffffffc(%ecx)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L22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L23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L24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L25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%$0x4,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L26 mov $0xA,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 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 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  </a:t>
            </a:r>
            <a:r>
              <a:rPr lang="en-US" altLang="zh-CN" sz="180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%esp,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  </a:t>
            </a:r>
            <a:r>
              <a:rPr lang="en-US" altLang="zh-CN" sz="180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sub $0x8, %esp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53200" y="39227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0xbf8ce638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0xbf8ce5cc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0673" name="Rectangle 17"/>
          <p:cNvSpPr>
            <a:spLocks noChangeArrowheads="1"/>
          </p:cNvSpPr>
          <p:nvPr/>
        </p:nvSpPr>
        <p:spPr bwMode="auto">
          <a:xfrm>
            <a:off x="6553200" y="38465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70674" name="Straight Connector 18"/>
          <p:cNvCxnSpPr>
            <a:cxnSpLocks noChangeShapeType="1"/>
          </p:cNvCxnSpPr>
          <p:nvPr/>
        </p:nvCxnSpPr>
        <p:spPr bwMode="auto">
          <a:xfrm>
            <a:off x="6553200" y="43037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675" name="Straight Connector 19"/>
          <p:cNvCxnSpPr>
            <a:cxnSpLocks noChangeShapeType="1"/>
          </p:cNvCxnSpPr>
          <p:nvPr/>
        </p:nvCxnSpPr>
        <p:spPr bwMode="auto">
          <a:xfrm>
            <a:off x="7315200" y="38465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76" name="TextBox 2"/>
          <p:cNvSpPr txBox="1">
            <a:spLocks noChangeArrowheads="1"/>
          </p:cNvSpPr>
          <p:nvPr/>
        </p:nvSpPr>
        <p:spPr bwMode="auto">
          <a:xfrm>
            <a:off x="6553200" y="35052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L22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553200" y="5229225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0xbf8ce5b8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0xbf8ce5b0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CC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0688" name="Rectangle 17"/>
          <p:cNvSpPr>
            <a:spLocks noChangeArrowheads="1"/>
          </p:cNvSpPr>
          <p:nvPr/>
        </p:nvSpPr>
        <p:spPr bwMode="auto">
          <a:xfrm>
            <a:off x="6553200" y="5153025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70689" name="Straight Connector 18"/>
          <p:cNvCxnSpPr>
            <a:cxnSpLocks noChangeShapeType="1"/>
          </p:cNvCxnSpPr>
          <p:nvPr/>
        </p:nvCxnSpPr>
        <p:spPr bwMode="auto">
          <a:xfrm>
            <a:off x="6553200" y="5610225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0690" name="Straight Connector 19"/>
          <p:cNvCxnSpPr>
            <a:cxnSpLocks noChangeShapeType="1"/>
          </p:cNvCxnSpPr>
          <p:nvPr/>
        </p:nvCxnSpPr>
        <p:spPr bwMode="auto">
          <a:xfrm>
            <a:off x="7315200" y="5153025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91" name="TextBox 2"/>
          <p:cNvSpPr txBox="1">
            <a:spLocks noChangeArrowheads="1"/>
          </p:cNvSpPr>
          <p:nvPr/>
        </p:nvSpPr>
        <p:spPr bwMode="auto">
          <a:xfrm>
            <a:off x="6553200" y="4811713"/>
            <a:ext cx="236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After L3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4495800" cy="4724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L8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L9  call 8048348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L11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add %eax,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L12 mov %edx, 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L13 jmp L16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L16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 0xfffffffc(%ebp),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L17 leave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sp>
        <p:nvSpPr>
          <p:cNvPr id="71683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E6D4FDD-3904-4256-8CBB-E9349F5DE3F4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71685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4495800" cy="41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L8  mov %eax,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L9 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8048348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L11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add %eax,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L12 mov %edx, 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L13 jmp L16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L16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 0xfffffffc(%ebp),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L17 leave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sp>
        <p:nvSpPr>
          <p:cNvPr id="72707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B8266EC-57C7-4A19-B9EF-28D1C462ABF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69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72709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4495800" cy="41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L8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L9  call 8048348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L11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 %eax,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L12 mov %edx, 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L13 jmp L16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L16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 0xfffffffc(%ebp),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L17 leave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sp>
        <p:nvSpPr>
          <p:cNvPr id="73731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DD5868A-B59F-4235-A76A-D397303FD5C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73733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4495800" cy="4114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08048324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L8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%eax, (%esp)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L9  call 8048348 &lt;mystery&gt;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L11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add %eax, %edx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L12 mov %edx,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0xfffffffc(%ebp)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L13 jmp L16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L16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0xfffffffc(%ebp), %eax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L17 leave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sp>
        <p:nvSpPr>
          <p:cNvPr id="74755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5477037-DBD7-4D54-80E0-E696BBDF7FB9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74757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74758" name="Rectangle 3"/>
          <p:cNvSpPr txBox="1">
            <a:spLocks noChangeArrowheads="1"/>
          </p:cNvSpPr>
          <p:nvPr/>
        </p:nvSpPr>
        <p:spPr bwMode="auto">
          <a:xfrm>
            <a:off x="2819400" y="5181600"/>
            <a:ext cx="4495800" cy="1524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L14 mov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0x8(%ebp)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L15 mov %eax, 0xfffffffc(%ebp)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L16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 0xfffffffc(%ebp), %eax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 txBox="1">
            <a:spLocks noChangeArrowheads="1"/>
          </p:cNvSpPr>
          <p:nvPr/>
        </p:nvSpPr>
        <p:spPr bwMode="auto">
          <a:xfrm>
            <a:off x="304800" y="2667000"/>
            <a:ext cx="4495800" cy="28194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08048353 &lt;main&gt;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L27 call 8048324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L28 add %0x4,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L29 pop %ecx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L30 pop %ebp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L31 lea 0xfffffffc(%ecx), %esp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L32 ret</a:t>
            </a:r>
          </a:p>
        </p:txBody>
      </p:sp>
      <p:sp>
        <p:nvSpPr>
          <p:cNvPr id="75779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8E7EB8E-9FCC-4139-8365-84DF5B86201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Problem-4</a:t>
            </a:r>
          </a:p>
        </p:txBody>
      </p:sp>
      <p:sp>
        <p:nvSpPr>
          <p:cNvPr id="75781" name="Rectangle 3"/>
          <p:cNvSpPr txBox="1">
            <a:spLocks noChangeArrowheads="1"/>
          </p:cNvSpPr>
          <p:nvPr/>
        </p:nvSpPr>
        <p:spPr bwMode="auto">
          <a:xfrm>
            <a:off x="4419600" y="304800"/>
            <a:ext cx="4495800" cy="3124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mystery(int i)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if(i !=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i + mystery(i-1)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return i;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return mystery(10);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75782" name="Rectangle 3"/>
          <p:cNvSpPr txBox="1">
            <a:spLocks noChangeArrowheads="1"/>
          </p:cNvSpPr>
          <p:nvPr/>
        </p:nvSpPr>
        <p:spPr bwMode="auto">
          <a:xfrm>
            <a:off x="228600" y="1600200"/>
            <a:ext cx="4191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>
                <a:solidFill>
                  <a:schemeClr val="tx1"/>
                </a:solidFill>
                <a:latin typeface="Comic Sans MS" pitchFamily="66" charset="0"/>
                <a:ea typeface="宋体" pitchFamily="2" charset="-122"/>
              </a:rPr>
              <a:t>Where is the return value for main function ?</a:t>
            </a:r>
            <a:endParaRPr lang="en-US" altLang="zh-CN" sz="2000">
              <a:solidFill>
                <a:schemeClr val="tx1"/>
              </a:solidFill>
              <a:latin typeface="Comic Sans MS" pitchFamily="66" charset="0"/>
              <a:ea typeface="宋体" pitchFamily="2" charset="-122"/>
            </a:endParaRPr>
          </a:p>
          <a:p>
            <a:pPr lvl="1">
              <a:buFontTx/>
              <a:buChar char="–"/>
            </a:pPr>
            <a:endParaRPr lang="en-US" altLang="zh-CN" sz="2000">
              <a:solidFill>
                <a:schemeClr val="tx1"/>
              </a:solidFill>
              <a:latin typeface="Comic Sans MS" pitchFamily="66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smtClean="0">
                <a:ea typeface="宋体" pitchFamily="2" charset="-122"/>
              </a:rPr>
              <a:t>PROBLEM-5</a:t>
            </a:r>
            <a:endParaRPr lang="zh-CN" altLang="en-US" cap="none" smtClean="0">
              <a:ea typeface="宋体" pitchFamily="2" charset="-122"/>
            </a:endParaRPr>
          </a:p>
        </p:txBody>
      </p:sp>
      <p:sp>
        <p:nvSpPr>
          <p:cNvPr id="76803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FE9F6B9-0CF7-40C0-AF23-E55ED517BE5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DD66A9B-3B89-434F-93C9-D86A3215BEE0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Ref: section 3.3~3.6, 3.7</a:t>
            </a:r>
          </a:p>
          <a:p>
            <a:r>
              <a:rPr lang="en-US" altLang="zh-CN" smtClean="0">
                <a:ea typeface="宋体" pitchFamily="2" charset="-122"/>
              </a:rPr>
              <a:t>Conditions</a:t>
            </a:r>
          </a:p>
          <a:p>
            <a:pPr lvl="1"/>
            <a:r>
              <a:rPr lang="en-US" altLang="zh-CN" smtClean="0">
                <a:ea typeface="宋体" pitchFamily="2" charset="-122"/>
              </a:rPr>
              <a:t>32-bit little endian machine</a:t>
            </a:r>
          </a:p>
          <a:p>
            <a:pPr lvl="1"/>
            <a:endParaRPr lang="en-US" altLang="zh-CN" smtClean="0">
              <a:ea typeface="宋体" pitchFamily="2" charset="-122"/>
            </a:endParaRPr>
          </a:p>
          <a:p>
            <a:pPr lvl="1"/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E78E6229-2AF7-46A7-9EBE-D726178C9A7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78852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6096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int data[2] = {0x12345678,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0x9ABCDEF}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int flag = 0x457823AB;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byte_abs(data, 3);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78853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82000" cy="1752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c7 45 f0 78 56 34 12 movl $0x12345678, -0x10(%ebp)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c7 45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?     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movl $0x9ABCDEF, -0xc(%ebp)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80483bf: c7 45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?     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movl $0x457823AB, -0x8(%ebp)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41C21BB-4FC2-4BD8-A7B2-286945E45B8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79876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6096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data[2] = {0x12345678,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0x9ABCDEF}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int flag = 0x457823AB;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byte_abs(data, 3);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79877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82000" cy="1752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c7 45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f0 78 56 34 12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movl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$0x12345678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-0x10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c7 45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?     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movl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$0x9ABCDEF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-0xc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80483bf: c7 45 </a:t>
            </a:r>
            <a:r>
              <a:rPr lang="en-US" altLang="zh-CN" sz="1800" u="sng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?      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movl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$0x457823AB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-0x8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58F3ABD-F688-421C-88BD-35008CC2C4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0900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6096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main(void)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data[2] = {0x12345678,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0x9ABCDEF}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int flag = 0x457823AB;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byte_abs(data, 3);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80901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82000" cy="17526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c7 45 f0 78 56 34 12 movl $0x12345678, -0x10(%ebp)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c7 45 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f4 ef cd ab 09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movl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$0x9ABCDEF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-0xc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80483bf: c7 45 </a:t>
            </a:r>
            <a:r>
              <a:rPr lang="en-US" altLang="zh-CN" sz="1800" u="sng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f8 ab 23 78 45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movl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$0x457823AB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-0x8</a:t>
            </a:r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(%ebp)</a:t>
            </a:r>
          </a:p>
          <a:p>
            <a:r>
              <a:rPr lang="en-US" altLang="zh-CN" sz="18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66EB1E87-4A9E-4D17-8227-99FEFA2E2FE9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1924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1968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1969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70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71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BE6A81F-F500-4395-B8CE-5372AAB68D50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2948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992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2993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994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995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B3740F1E-D1DA-4BCC-92C4-0BBE3E42603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3972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4016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4017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018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019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2CEA931-AF8C-4BF3-8EAA-272CAD51DA8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4996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5040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5041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042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5043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E5A51F5-2EE3-4FC8-8A50-5104AF8B9CD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6020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6064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6065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066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067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CF46F202-C6E1-4FE9-A605-DAF51F9BAF2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7044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7088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7089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090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091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96C523A-BF24-426E-9018-64C43DB432C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8068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8112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8113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114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115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2B7B883-46A0-466E-8D1D-8BF2D8FDCE92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89092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Old 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%ecx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-0x10(%ebp)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9136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89137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138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9139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3A24D50B-4492-4946-9FA0-E5FCE7E660AA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0116" name="Rectangle 3"/>
          <p:cNvSpPr txBox="1">
            <a:spLocks noChangeArrowheads="1"/>
          </p:cNvSpPr>
          <p:nvPr/>
        </p:nvSpPr>
        <p:spPr bwMode="auto">
          <a:xfrm>
            <a:off x="3810000" y="304800"/>
            <a:ext cx="5257800" cy="52578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804839a: pushl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804839b: movl %esp, %ebp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804839d: pushl %ecx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804839e: subl $0x14, %esp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80483a1: movl **, -0x10(%ebp)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80483a8: movl **, -0xc(%ebp)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80483af: movl **, -0x8(%ebp) 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80483b6: movl $0x3, 0x4(%esp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80483be: leal -0x10(%ebp),%eax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80483cl: movl %eax, (%esp)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0128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0129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130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0131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%ebp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%esp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852E25A-908B-40B4-86C2-EEF0FD008AA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1140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1152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1153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54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1155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1188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1AAD67E0-ACD5-422B-A887-006CA884DAA1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2164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176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2177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178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179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2212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92213" name="Rectangle 2"/>
          <p:cNvSpPr>
            <a:spLocks noChangeArrowheads="1"/>
          </p:cNvSpPr>
          <p:nvPr/>
        </p:nvSpPr>
        <p:spPr bwMode="auto">
          <a:xfrm>
            <a:off x="4267200" y="5638800"/>
            <a:ext cx="35702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temp = 0x000000078 &gt; 0</a:t>
            </a:r>
            <a:endParaRPr lang="zh-CN" altLang="en-US" sz="200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5A86F10-0D0F-4CD2-9D7A-3AC7DDB37A9D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3188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3200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3201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202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3203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3236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119F214-3045-4601-B9F9-979B9CE3E3D2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4212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4224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4225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226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227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EF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4260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temp = (int)(*ptr);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94261" name="Rectangle 2"/>
          <p:cNvSpPr>
            <a:spLocks noChangeArrowheads="1"/>
          </p:cNvSpPr>
          <p:nvPr/>
        </p:nvSpPr>
        <p:spPr bwMode="auto">
          <a:xfrm>
            <a:off x="4267200" y="5638800"/>
            <a:ext cx="341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temp = 0xFFFFFFEF &lt; 0</a:t>
            </a:r>
            <a:endParaRPr lang="zh-CN" altLang="en-US" sz="200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A60719B-F5BB-48F3-834E-56048D7C0FEC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5236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5248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5249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50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1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0x2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5284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95285" name="Rectangle 2"/>
          <p:cNvSpPr>
            <a:spLocks noChangeArrowheads="1"/>
          </p:cNvSpPr>
          <p:nvPr/>
        </p:nvSpPr>
        <p:spPr bwMode="auto">
          <a:xfrm>
            <a:off x="4267200" y="5638800"/>
            <a:ext cx="203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-temp = 0x11</a:t>
            </a:r>
            <a:endParaRPr lang="zh-CN" altLang="en-US" sz="200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AE56BDAC-86EB-4D60-A6C3-ADA4835545C3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6260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6272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6273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274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6275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6308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ptr += 4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933E6DB-0CCD-44EA-8808-611D60F1A808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7284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7296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7297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298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7299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AB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7332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temp = (int)(*ptr);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97333" name="Rectangle 2"/>
          <p:cNvSpPr>
            <a:spLocks noChangeArrowheads="1"/>
          </p:cNvSpPr>
          <p:nvPr/>
        </p:nvSpPr>
        <p:spPr bwMode="auto">
          <a:xfrm>
            <a:off x="4267200" y="5638800"/>
            <a:ext cx="341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temp = 0xFFFFFFAB &lt; 0</a:t>
            </a:r>
            <a:endParaRPr lang="zh-CN" altLang="en-US" sz="200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4CBB4BE7-828F-4BC4-A603-B0F3EDA64F1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8308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8320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8321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322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323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</a:t>
                      </a: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55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8356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98357" name="Rectangle 2"/>
          <p:cNvSpPr>
            <a:spLocks noChangeArrowheads="1"/>
          </p:cNvSpPr>
          <p:nvPr/>
        </p:nvSpPr>
        <p:spPr bwMode="auto">
          <a:xfrm>
            <a:off x="4267200" y="5638800"/>
            <a:ext cx="203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-temp = 0x55</a:t>
            </a:r>
            <a:endParaRPr lang="zh-CN" altLang="en-US" sz="200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876D7835-D4D3-4B20-AF43-D0D247378E7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99332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9344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99345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346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9347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ptr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0x45782355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b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9380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ptr += 4</a:t>
            </a:r>
          </a:p>
          <a:p>
            <a:r>
              <a:rPr lang="en-US" altLang="zh-CN" sz="200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25EB11D-F788-45C3-9224-57D3445D3560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100356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0368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100369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70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371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0x45782355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0404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5ED7DD8B-8296-4708-831C-F2456E084856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itchFamily="2" charset="-122"/>
              </a:rPr>
              <a:t>Problem-5</a:t>
            </a:r>
          </a:p>
        </p:txBody>
      </p:sp>
      <p:sp>
        <p:nvSpPr>
          <p:cNvPr id="101380" name="Rectangle 3"/>
          <p:cNvSpPr txBox="1">
            <a:spLocks noChangeArrowheads="1"/>
          </p:cNvSpPr>
          <p:nvPr/>
        </p:nvSpPr>
        <p:spPr bwMode="auto">
          <a:xfrm>
            <a:off x="4343400" y="304800"/>
            <a:ext cx="4724400" cy="12192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...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80483c4: call &lt;byte_abs&gt;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80483c9: ...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941513"/>
          <a:ext cx="2362200" cy="742950"/>
        </p:xfrm>
        <a:graphic>
          <a:graphicData uri="http://schemas.openxmlformats.org/drawingml/2006/table">
            <a:tbl>
              <a:tblPr/>
              <a:tblGrid>
                <a:gridCol w="762000"/>
                <a:gridCol w="1600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Verdana" pitchFamily="34" charset="0"/>
                          <a:cs typeface="Courier New" pitchFamily="49" charset="0"/>
                        </a:rPr>
                        <a:t>ebp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Verdana" pitchFamily="34" charset="0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%</a:t>
                      </a:r>
                      <a:r>
                        <a:rPr kumimoji="0" lang="en-US" altLang="zh-CN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esp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1392" name="Rectangle 17"/>
          <p:cNvSpPr>
            <a:spLocks noChangeArrowheads="1"/>
          </p:cNvSpPr>
          <p:nvPr/>
        </p:nvSpPr>
        <p:spPr bwMode="auto">
          <a:xfrm>
            <a:off x="457200" y="1865313"/>
            <a:ext cx="2362200" cy="86677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42900" indent="-342900"/>
            <a:endParaRPr lang="zh-CN" altLang="en-US">
              <a:ea typeface="宋体" pitchFamily="2" charset="-122"/>
            </a:endParaRPr>
          </a:p>
        </p:txBody>
      </p:sp>
      <p:cxnSp>
        <p:nvCxnSpPr>
          <p:cNvPr id="101393" name="Straight Connector 18"/>
          <p:cNvCxnSpPr>
            <a:cxnSpLocks noChangeShapeType="1"/>
          </p:cNvCxnSpPr>
          <p:nvPr/>
        </p:nvCxnSpPr>
        <p:spPr bwMode="auto">
          <a:xfrm>
            <a:off x="457200" y="2322513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394" name="Straight Connector 19"/>
          <p:cNvCxnSpPr>
            <a:cxnSpLocks noChangeShapeType="1"/>
          </p:cNvCxnSpPr>
          <p:nvPr/>
        </p:nvCxnSpPr>
        <p:spPr bwMode="auto">
          <a:xfrm>
            <a:off x="1219200" y="1865313"/>
            <a:ext cx="0" cy="8667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1395" name="TextBox 2"/>
          <p:cNvSpPr txBox="1">
            <a:spLocks noChangeArrowheads="1"/>
          </p:cNvSpPr>
          <p:nvPr/>
        </p:nvSpPr>
        <p:spPr bwMode="auto">
          <a:xfrm>
            <a:off x="457200" y="1524000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1800">
                <a:latin typeface="Courier New" pitchFamily="49" charset="0"/>
                <a:ea typeface="宋体" pitchFamily="2" charset="-122"/>
                <a:cs typeface="Courier New" pitchFamily="49" charset="0"/>
              </a:rPr>
              <a:t>Before mov %esp, %ebp</a:t>
            </a:r>
            <a:endParaRPr lang="zh-CN" altLang="en-US" sz="1800"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0500" y="3424238"/>
          <a:ext cx="3314700" cy="2600325"/>
        </p:xfrm>
        <a:graphic>
          <a:graphicData uri="http://schemas.openxmlformats.org/drawingml/2006/table">
            <a:tbl>
              <a:tblPr/>
              <a:tblGrid>
                <a:gridCol w="800100"/>
                <a:gridCol w="1676400"/>
                <a:gridCol w="838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0xbfb88bbc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0x45782355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0x09ABCD11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0x12345678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0x3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宋体" pitchFamily="2" charset="-122"/>
                          <a:cs typeface="Courier New" pitchFamily="49" charset="0"/>
                        </a:rPr>
                        <a:t>--</a:t>
                      </a: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宋体" pitchFamily="2" charset="-122"/>
                        <a:cs typeface="Courier New" pitchFamily="49" charset="0"/>
                      </a:endParaRPr>
                    </a:p>
                  </a:txBody>
                  <a:tcPr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1428" name="Rectangle 3"/>
          <p:cNvSpPr txBox="1">
            <a:spLocks noChangeArrowheads="1"/>
          </p:cNvSpPr>
          <p:nvPr/>
        </p:nvSpPr>
        <p:spPr bwMode="auto">
          <a:xfrm>
            <a:off x="4343400" y="1676400"/>
            <a:ext cx="4724400" cy="3810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 byte_abs(int *a, int b)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char *ptr = (char *)a;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while(b&gt;0) {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int temp = (int)(*ptr);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if(temp &lt; 0)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ptr[0] = (char)(-temp)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ptr += 4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b --;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}</a:t>
            </a:r>
          </a:p>
          <a:p>
            <a:r>
              <a:rPr lang="en-US" altLang="zh-CN" sz="200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fp99">
  <a:themeElements>
    <a:clrScheme name="icfp99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icfp99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cfp9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fp9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12997</TotalTime>
  <Words>8504</Words>
  <Application>Microsoft Office PowerPoint</Application>
  <PresentationFormat>On-screen Show (4:3)</PresentationFormat>
  <Paragraphs>2615</Paragraphs>
  <Slides>97</Slides>
  <Notes>92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5" baseType="lpstr">
      <vt:lpstr>Times New Roman</vt:lpstr>
      <vt:lpstr>Arial</vt:lpstr>
      <vt:lpstr>Comic Sans MS</vt:lpstr>
      <vt:lpstr>宋体</vt:lpstr>
      <vt:lpstr>方正姚体</vt:lpstr>
      <vt:lpstr>Courier New</vt:lpstr>
      <vt:lpstr>Verdana</vt:lpstr>
      <vt:lpstr>icfp99</vt:lpstr>
      <vt:lpstr>2011 ICS Middle Examination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Problem-1</vt:lpstr>
      <vt:lpstr>PROBLEM-2</vt:lpstr>
      <vt:lpstr>Problem-2</vt:lpstr>
      <vt:lpstr>Problem-2</vt:lpstr>
      <vt:lpstr>Problem-2</vt:lpstr>
      <vt:lpstr>Problem-2</vt:lpstr>
      <vt:lpstr>Problem-2</vt:lpstr>
      <vt:lpstr>Problem-2</vt:lpstr>
      <vt:lpstr>Problem-2</vt:lpstr>
      <vt:lpstr>Problem-2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Problem-3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Problem-4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  <vt:lpstr>Problem-5</vt:lpstr>
    </vt:vector>
  </TitlesOfParts>
  <Company>Digital Integrity,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</dc:title>
  <dc:creator>Binyu Zang</dc:creator>
  <cp:lastModifiedBy>Rong.Chen</cp:lastModifiedBy>
  <cp:revision>435</cp:revision>
  <dcterms:created xsi:type="dcterms:W3CDTF">2000-01-15T07:54:11Z</dcterms:created>
  <dcterms:modified xsi:type="dcterms:W3CDTF">2012-03-28T10:09:26Z</dcterms:modified>
</cp:coreProperties>
</file>