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57"/>
  </p:notesMasterIdLst>
  <p:sldIdLst>
    <p:sldId id="256" r:id="rId2"/>
    <p:sldId id="335" r:id="rId3"/>
    <p:sldId id="258" r:id="rId4"/>
    <p:sldId id="279" r:id="rId5"/>
    <p:sldId id="338" r:id="rId6"/>
    <p:sldId id="337" r:id="rId7"/>
    <p:sldId id="410" r:id="rId8"/>
    <p:sldId id="392" r:id="rId9"/>
    <p:sldId id="259" r:id="rId10"/>
    <p:sldId id="261" r:id="rId11"/>
    <p:sldId id="340" r:id="rId12"/>
    <p:sldId id="393" r:id="rId13"/>
    <p:sldId id="341" r:id="rId14"/>
    <p:sldId id="343" r:id="rId15"/>
    <p:sldId id="344" r:id="rId16"/>
    <p:sldId id="346" r:id="rId17"/>
    <p:sldId id="347" r:id="rId18"/>
    <p:sldId id="348" r:id="rId19"/>
    <p:sldId id="349" r:id="rId20"/>
    <p:sldId id="350" r:id="rId21"/>
    <p:sldId id="412" r:id="rId22"/>
    <p:sldId id="379" r:id="rId23"/>
    <p:sldId id="413" r:id="rId24"/>
    <p:sldId id="273" r:id="rId25"/>
    <p:sldId id="352" r:id="rId26"/>
    <p:sldId id="272" r:id="rId27"/>
    <p:sldId id="411" r:id="rId28"/>
    <p:sldId id="394" r:id="rId29"/>
    <p:sldId id="353" r:id="rId30"/>
    <p:sldId id="357" r:id="rId31"/>
    <p:sldId id="362" r:id="rId32"/>
    <p:sldId id="354" r:id="rId33"/>
    <p:sldId id="358" r:id="rId34"/>
    <p:sldId id="355" r:id="rId35"/>
    <p:sldId id="359" r:id="rId36"/>
    <p:sldId id="361" r:id="rId37"/>
    <p:sldId id="360" r:id="rId38"/>
    <p:sldId id="363" r:id="rId39"/>
    <p:sldId id="364" r:id="rId40"/>
    <p:sldId id="414" r:id="rId41"/>
    <p:sldId id="415" r:id="rId42"/>
    <p:sldId id="416" r:id="rId43"/>
    <p:sldId id="396" r:id="rId44"/>
    <p:sldId id="388" r:id="rId45"/>
    <p:sldId id="386" r:id="rId46"/>
    <p:sldId id="387" r:id="rId47"/>
    <p:sldId id="397" r:id="rId48"/>
    <p:sldId id="383" r:id="rId49"/>
    <p:sldId id="384" r:id="rId50"/>
    <p:sldId id="385" r:id="rId51"/>
    <p:sldId id="398" r:id="rId52"/>
    <p:sldId id="375" r:id="rId53"/>
    <p:sldId id="377" r:id="rId54"/>
    <p:sldId id="318" r:id="rId55"/>
    <p:sldId id="417" r:id="rId5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FF3F8D"/>
    <a:srgbClr val="FF0066"/>
    <a:srgbClr val="FFFFCD"/>
    <a:srgbClr val="E2A7FF"/>
    <a:srgbClr val="FFCCCC"/>
    <a:srgbClr val="A162D0"/>
    <a:srgbClr val="FFFFAB"/>
    <a:srgbClr val="FFFF99"/>
    <a:srgbClr val="1B0F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38" autoAdjust="0"/>
  </p:normalViewPr>
  <p:slideViewPr>
    <p:cSldViewPr>
      <p:cViewPr varScale="1">
        <p:scale>
          <a:sx n="73" d="100"/>
          <a:sy n="73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8956A075-CE2E-4203-89C4-577CB25E21E9}" type="datetimeFigureOut">
              <a:rPr lang="zh-CN" altLang="en-US"/>
              <a:pPr>
                <a:defRPr/>
              </a:pPr>
              <a:t>2012/2/15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  <a:endParaRPr lang="zh-CN" alt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6FF1074-746F-4B46-AB2E-BBFC950575F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93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8752ED-B309-4730-89A4-F4EC6CAA67D8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0534F5-B0F8-4B05-BD5F-8A18BB94595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5CFCA38-AC01-4569-BC90-D9B189C99F8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30F8D8-07B4-465A-9C3C-D892406EF925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A57811-FD58-426C-9939-07BAA5DDEF8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584EB86-71CF-4DFD-AD1A-52290E7AAF0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1143000" y="686594"/>
            <a:ext cx="457200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78179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686028" y="4343798"/>
            <a:ext cx="5485946" cy="4113609"/>
          </a:xfrm>
          <a:noFill/>
          <a:ln w="9525"/>
        </p:spPr>
        <p:txBody>
          <a:bodyPr wrap="none" anchor="ctr"/>
          <a:lstStyle/>
          <a:p>
            <a:endParaRPr lang="zh-CN" altLang="en-US" smtClean="0">
              <a:latin typeface="Times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92B77B8-2F23-4C17-89BB-AB868D0268B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649D1E2-2C1F-4370-BB73-510BBDB0087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A0B0E11-1C90-4232-84DF-B3199B6E660E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054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52E573D-C993-4E39-911F-25803C0C79D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6FF1074-746F-4B46-AB2E-BBFC950575F5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C715E1-5F40-4282-8B06-7DB4F4601F41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280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69F2E9-980E-48A2-9E52-D5C929938023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3926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0756F1-4261-45BB-B586-E63307E7928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7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950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ECA93D-FB64-4B23-8F87-90F6F4D5F40D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413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A06788-4955-4CB4-92AE-460EC8E95FC4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altLang="zh-CN" smtClean="0"/>
              <a:t>Click to edit Master subtitle style</a:t>
            </a:r>
            <a:endParaRPr lang="en-US"/>
          </a:p>
        </p:txBody>
      </p:sp>
      <p:sp>
        <p:nvSpPr>
          <p:cNvPr id="15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EA838E4-E2F8-49FC-BE8C-8666AEB8C731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16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7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2A1D25E-1B14-42E0-A308-0E2A1A6A2B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C6203-9C1F-492A-A786-C5EC2366EDE2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AC17-1261-40B5-8959-3BA148991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ea typeface="+mn-ea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8FBE654-1E62-4BC2-AC85-39888A7ADBA6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C8998EC-4187-4F90-8BE3-A8B375BFD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4D2CBEF-6469-42C3-8C3E-C073DC3A31E8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E065F2E-8B40-4BD4-98B6-F59999E3A51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1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B137CF4-A557-42B7-9664-659E8CA3E58E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1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1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9C648F0-10EB-4BA2-A698-D46FBFBC78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A56DE-9995-41FD-9543-78F2F57D7D4A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7E98C-4F39-48B3-B4F6-5C68F6826C0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0DBCA01-F9CC-4A7A-B575-42EAE21F8D0F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43564D-72F5-402D-A0AE-7F8284E016A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2D14-266F-4A84-89B9-FFAF21F84002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A582A-17EC-4F4B-84FE-F6719272D06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Straight Connector 7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Straight Connector 11"/>
            <p:cNvCxnSpPr/>
            <p:nvPr/>
          </p:nvCxnSpPr>
          <p:spPr>
            <a:xfrm rot="16200000">
              <a:off x="6663593" y="1296441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5400000" flipH="1">
              <a:off x="6744513" y="1295466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Straight Connector 15"/>
            <p:cNvCxnSpPr/>
            <p:nvPr/>
          </p:nvCxnSpPr>
          <p:spPr>
            <a:xfrm rot="16200000">
              <a:off x="6663592" y="1296440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5400000" flipH="1">
              <a:off x="6744512" y="1295466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altLang="zh-CN" noProof="0" dirty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1FF813-4D28-4D14-ABBA-0CBBD5E2F9E2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44E485-95C7-4290-B326-461494E98F9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B782D-5EE3-414E-95EC-1D45065518B2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2A96D-FD1D-4ECC-B4CF-D0487350F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54D78-59B7-484E-BA73-427E23B28B22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061F69-C4B5-4998-A4D4-9306D26939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en-US" altLang="zh-CN" smtClean="0"/>
              <a:t>Click to edit Master title style</a:t>
            </a:r>
            <a:endParaRPr lang="en-US"/>
          </a:p>
        </p:txBody>
      </p:sp>
      <p:sp>
        <p:nvSpPr>
          <p:cNvPr id="1036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24748661-558C-4AA2-B28C-5514CB5AE9CF}" type="datetime1">
              <a:rPr lang="en-US" altLang="zh-CN"/>
              <a:pPr>
                <a:defRPr/>
              </a:pPr>
              <a:t>2/15/2012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r>
              <a:rPr lang="en-US"/>
              <a:t>Parallel Processing Institute, Fudan University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ea typeface="+mn-ea"/>
              </a:defRPr>
            </a:lvl1pPr>
            <a:extLst/>
          </a:lstStyle>
          <a:p>
            <a:pPr>
              <a:defRPr/>
            </a:pPr>
            <a:fld id="{5D6C3045-3C8A-4838-940D-3B31B42CB5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1" r:id="rId1"/>
    <p:sldLayoutId id="2147483736" r:id="rId2"/>
    <p:sldLayoutId id="2147483742" r:id="rId3"/>
    <p:sldLayoutId id="2147483743" r:id="rId4"/>
    <p:sldLayoutId id="2147483744" r:id="rId5"/>
    <p:sldLayoutId id="2147483737" r:id="rId6"/>
    <p:sldLayoutId id="2147483745" r:id="rId7"/>
    <p:sldLayoutId id="2147483738" r:id="rId8"/>
    <p:sldLayoutId id="2147483746" r:id="rId9"/>
    <p:sldLayoutId id="2147483739" r:id="rId10"/>
    <p:sldLayoutId id="214748374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 spc="-100">
          <a:solidFill>
            <a:srgbClr val="CCFFFF"/>
          </a:solidFill>
          <a:latin typeface="+mj-lt"/>
          <a:ea typeface="+mj-ea"/>
          <a:cs typeface="华文楷体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CFFFF"/>
          </a:solidFill>
          <a:latin typeface="Calibri" pitchFamily="34" charset="0"/>
          <a:ea typeface="华文楷体"/>
          <a:cs typeface="华文楷体"/>
        </a:defRPr>
      </a:lvl9pPr>
      <a:extLst/>
    </p:titleStyle>
    <p:bodyStyle>
      <a:lvl1pPr marL="411163" indent="-342900" algn="l" rtl="0" eaLnBrk="0" fontAlgn="base" hangingPunct="0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henrong@fudan.edu.cn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ftp://fs.fudan.edu.cn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ftp://ftp.sjtu.edu.cn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rightsock.com/~kjw/Ramblings/tar_v_cpio.html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9208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://jserv.sayya.org/misc/vi-vim-cheat-sheet.png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hina-pub.com/computers/common/info.asp?id=13395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ipads.se.sjtu.edu.cn/courses/ics/tutorials/shell.html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3600"/>
            <a:ext cx="7772400" cy="1975104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</a:t>
            </a:r>
            <a:r>
              <a:rPr lang="en-US" altLang="zh-CN" sz="54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UTORIAL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 </a:t>
            </a:r>
            <a:r>
              <a:rPr lang="en-US" altLang="zh-CN" sz="72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L</a:t>
            </a:r>
            <a: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ESSON</a:t>
            </a:r>
            <a:br>
              <a:rPr lang="en-US" altLang="zh-CN" sz="5600" cap="none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Linux </a:t>
            </a:r>
            <a:r>
              <a:rPr lang="en-US" altLang="zh-CN" sz="4800" cap="none" dirty="0" smtClean="0">
                <a:solidFill>
                  <a:srgbClr val="FFC000"/>
                </a:solidFill>
                <a:latin typeface="Tempus Sans ITC" pitchFamily="82" charset="0"/>
                <a:cs typeface="+mj-cs"/>
              </a:rPr>
              <a:t>&amp;</a:t>
            </a:r>
            <a:r>
              <a:rPr lang="en-US" altLang="zh-CN" sz="7200" cap="none" dirty="0" smtClean="0">
                <a:solidFill>
                  <a:srgbClr val="FF3F8D"/>
                </a:solidFill>
                <a:latin typeface="Tempus Sans ITC" pitchFamily="82" charset="0"/>
                <a:cs typeface="+mj-cs"/>
              </a:rPr>
              <a:t> Tools</a:t>
            </a:r>
            <a:endParaRPr lang="zh-CN" altLang="en-US" sz="6000" cap="none" dirty="0">
              <a:solidFill>
                <a:srgbClr val="FF3F8D"/>
              </a:solidFill>
              <a:latin typeface="Tempus Sans ITC" pitchFamily="82" charset="0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419600"/>
            <a:ext cx="7772400" cy="2209800"/>
          </a:xfrm>
        </p:spPr>
        <p:txBody>
          <a:bodyPr anchor="t">
            <a:normAutofit/>
          </a:bodyPr>
          <a:lstStyle/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Institute of Parallel and Distributed System (iPads)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Shanghai Jiao Tong University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endParaRPr lang="en-US" altLang="zh-CN" dirty="0" smtClean="0"/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/>
              <a:t>Rong Chen</a:t>
            </a:r>
          </a:p>
          <a:p>
            <a:pPr algn="r" eaLnBrk="1" fontAlgn="auto" hangingPunct="1">
              <a:spcAft>
                <a:spcPts val="0"/>
              </a:spcAft>
              <a:buFont typeface="Wingdings"/>
              <a:buNone/>
              <a:defRPr/>
            </a:pPr>
            <a:r>
              <a:rPr lang="en-US" altLang="zh-CN" dirty="0" smtClean="0">
                <a:hlinkClick r:id="rId3"/>
              </a:rPr>
              <a:t>rongchen</a:t>
            </a:r>
            <a:r>
              <a:rPr lang="en-US" altLang="zh-CN" dirty="0" smtClean="0">
                <a:latin typeface="+mj-lt"/>
                <a:hlinkClick r:id="rId3"/>
              </a:rPr>
              <a:t>@</a:t>
            </a:r>
            <a:r>
              <a:rPr lang="en-US" altLang="zh-CN" dirty="0" smtClean="0">
                <a:hlinkClick r:id="rId3"/>
              </a:rPr>
              <a:t>sjtu.edu.cn</a:t>
            </a:r>
            <a:endParaRPr lang="en-US" altLang="zh-C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/>
              <a:t>BIRTH of TUTORIAL LESSON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  <a:effectLst>
            <a:reflection blurRad="6350" stA="50000" endA="300" endPos="90000" dir="5400000" sy="-100000" algn="bl" rotWithShape="0"/>
          </a:effectLst>
        </p:spPr>
        <p:txBody>
          <a:bodyPr>
            <a:normAutofit/>
          </a:bodyPr>
          <a:lstStyle/>
          <a:p>
            <a:pPr marL="352425" lvl="0" indent="-284163" eaLnBrk="1" hangingPunct="1">
              <a:buClr>
                <a:srgbClr val="DBF5F9"/>
              </a:buClr>
              <a:buNone/>
            </a:pPr>
            <a:r>
              <a:rPr lang="en-US" altLang="zh-CN" sz="4000" dirty="0" smtClean="0">
                <a:solidFill>
                  <a:srgbClr val="FFC000"/>
                </a:solidFill>
              </a:rPr>
              <a:t>ICS</a:t>
            </a:r>
            <a:r>
              <a:rPr lang="en-US" altLang="zh-CN" sz="3200" dirty="0" smtClean="0"/>
              <a:t> introduces the Computer Systems, </a:t>
            </a:r>
            <a:br>
              <a:rPr lang="en-US" altLang="zh-CN" sz="3200" dirty="0" smtClean="0"/>
            </a:br>
            <a:r>
              <a:rPr lang="en-US" altLang="zh-CN" sz="3200" dirty="0" smtClean="0"/>
              <a:t>then </a:t>
            </a:r>
            <a:r>
              <a:rPr lang="en-US" altLang="zh-CN" sz="4000" i="1" dirty="0" smtClean="0">
                <a:solidFill>
                  <a:srgbClr val="FFC000"/>
                </a:solidFill>
              </a:rPr>
              <a:t>W</a:t>
            </a:r>
            <a:r>
              <a:rPr lang="en-US" altLang="zh-CN" sz="3200" i="1" dirty="0" smtClean="0">
                <a:solidFill>
                  <a:srgbClr val="FFC000"/>
                </a:solidFill>
              </a:rPr>
              <a:t>HO</a:t>
            </a:r>
            <a:r>
              <a:rPr lang="en-US" altLang="zh-CN" sz="3200" dirty="0" smtClean="0"/>
              <a:t> introduces ICS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A new environment: </a:t>
            </a:r>
            <a:r>
              <a:rPr lang="en-US" altLang="zh-CN" sz="3200" i="1" dirty="0" smtClean="0">
                <a:solidFill>
                  <a:srgbClr val="FF0066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Many new tools: </a:t>
            </a:r>
            <a:r>
              <a:rPr lang="en-US" altLang="zh-CN" sz="3200" i="1" dirty="0" err="1" smtClean="0">
                <a:solidFill>
                  <a:srgbClr val="00B0F0"/>
                </a:solidFill>
              </a:rPr>
              <a:t>svn</a:t>
            </a:r>
            <a:r>
              <a:rPr lang="en-US" altLang="zh-CN" sz="3200" i="1" dirty="0" smtClean="0">
                <a:solidFill>
                  <a:srgbClr val="00B0F0"/>
                </a:solidFill>
              </a:rPr>
              <a:t>,</a:t>
            </a:r>
            <a:r>
              <a:rPr lang="en-US" altLang="zh-CN" sz="3200" i="1" dirty="0" smtClean="0"/>
              <a:t> </a:t>
            </a:r>
            <a:r>
              <a:rPr lang="en-US" altLang="zh-CN" sz="2800" dirty="0" smtClean="0">
                <a:solidFill>
                  <a:srgbClr val="00B0F0"/>
                </a:solidFill>
              </a:rPr>
              <a:t>…</a:t>
            </a:r>
          </a:p>
          <a:p>
            <a:pPr marL="68263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68263" lvl="0" indent="0" eaLnBrk="1" hangingPunct="1">
              <a:buClr>
                <a:srgbClr val="DBF5F9"/>
              </a:buClr>
              <a:buNone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dirty="0" smtClean="0"/>
          </a:p>
        </p:txBody>
      </p:sp>
      <p:sp>
        <p:nvSpPr>
          <p:cNvPr id="16388" name="Footer Placeholder 3"/>
          <p:cNvSpPr>
            <a:spLocks noGrp="1"/>
          </p:cNvSpPr>
          <p:nvPr>
            <p:ph type="ftr" sz="quarter" idx="1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zh-CN" smtClean="0"/>
          </a:p>
        </p:txBody>
      </p:sp>
      <p:sp>
        <p:nvSpPr>
          <p:cNvPr id="4" name="Rectangle 3"/>
          <p:cNvSpPr/>
          <p:nvPr/>
        </p:nvSpPr>
        <p:spPr>
          <a:xfrm>
            <a:off x="1219200" y="5029200"/>
            <a:ext cx="7034618" cy="153888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  <p:txBody>
          <a:bodyPr wrap="none">
            <a:spAutoFit/>
          </a:bodyPr>
          <a:lstStyle/>
          <a:p>
            <a:pPr marL="68263" indent="0" algn="ctr" eaLnBrk="1" hangingPunct="1">
              <a:lnSpc>
                <a:spcPct val="10000"/>
              </a:lnSpc>
              <a:buClr>
                <a:srgbClr val="DBF5F9"/>
              </a:buClr>
              <a:buNone/>
            </a:pPr>
            <a:r>
              <a:rPr lang="en-US" altLang="zh-CN" sz="4000" dirty="0">
                <a:latin typeface="+mn-lt"/>
              </a:rPr>
              <a:t>ICS Book does not contain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763"/>
            <a:ext cx="8229600" cy="9144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OUTLINE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10244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AC50241-9EDC-4206-B910-25D004FBA4D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zh-CN" smtClean="0"/>
          </a:p>
        </p:txBody>
      </p:sp>
      <p:sp>
        <p:nvSpPr>
          <p:cNvPr id="10245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/>
          <a:lstStyle/>
          <a:p>
            <a:pPr eaLnBrk="1" hangingPunct="1">
              <a:lnSpc>
                <a:spcPts val="4500"/>
              </a:lnSpc>
              <a:buSzPct val="50000"/>
              <a:buNone/>
            </a:pPr>
            <a:r>
              <a:rPr lang="en-US" altLang="zh-CN" sz="3200" dirty="0" smtClean="0"/>
              <a:t>Pre-requisite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Linux</a:t>
            </a:r>
          </a:p>
          <a:p>
            <a:pPr eaLnBrk="1" hangingPunct="1">
              <a:lnSpc>
                <a:spcPts val="4500"/>
              </a:lnSpc>
              <a:buSzPct val="50000"/>
              <a:buFont typeface="Wingdings" pitchFamily="2" charset="2"/>
              <a:buNone/>
            </a:pPr>
            <a:r>
              <a:rPr lang="en-US" altLang="zh-CN" sz="3200" dirty="0" smtClean="0"/>
              <a:t>Tools</a:t>
            </a:r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None/>
              <a:defRPr/>
            </a:pPr>
            <a:r>
              <a:rPr lang="en-US" altLang="zh-CN" sz="3200" dirty="0" smtClean="0"/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 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14478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TASKS</a:t>
            </a:r>
            <a:b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</a:b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4114800" cy="45720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Labs</a:t>
            </a:r>
            <a:r>
              <a:rPr lang="en-US" altLang="zh-CN" sz="3200" dirty="0" smtClean="0">
                <a:solidFill>
                  <a:prstClr val="white"/>
                </a:solidFill>
              </a:rPr>
              <a:t>  (</a:t>
            </a:r>
            <a:r>
              <a:rPr lang="en-US" altLang="zh-CN" sz="3200" dirty="0" smtClean="0">
                <a:solidFill>
                  <a:prstClr val="white"/>
                </a:solidFill>
                <a:latin typeface="Calibri"/>
              </a:rPr>
              <a:t>35</a:t>
            </a:r>
            <a:r>
              <a:rPr lang="en-US" altLang="zh-CN" sz="3200" dirty="0" smtClean="0">
                <a:solidFill>
                  <a:prstClr val="white"/>
                </a:solidFill>
              </a:rPr>
              <a:t>%)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1</a:t>
            </a:r>
            <a:r>
              <a:rPr lang="en-US" altLang="zh-CN" sz="2800" dirty="0" smtClean="0">
                <a:solidFill>
                  <a:prstClr val="white"/>
                </a:solidFill>
              </a:rPr>
              <a:t>: Bits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2</a:t>
            </a:r>
            <a:r>
              <a:rPr lang="en-US" altLang="zh-CN" sz="2800" dirty="0" smtClean="0">
                <a:solidFill>
                  <a:prstClr val="white"/>
                </a:solidFill>
              </a:rPr>
              <a:t>: Bomb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  <a:endParaRPr lang="en-US" altLang="zh-CN" sz="2800" i="1" dirty="0" smtClean="0">
              <a:solidFill>
                <a:srgbClr val="FF0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3</a:t>
            </a:r>
            <a:r>
              <a:rPr lang="en-US" altLang="zh-CN" sz="2800" dirty="0" smtClean="0">
                <a:solidFill>
                  <a:prstClr val="white"/>
                </a:solidFill>
              </a:rPr>
              <a:t>: Y86 Assembler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4</a:t>
            </a:r>
            <a:r>
              <a:rPr lang="en-US" altLang="zh-CN" sz="2800" dirty="0" smtClean="0">
                <a:solidFill>
                  <a:prstClr val="white"/>
                </a:solidFill>
              </a:rPr>
              <a:t>: Buffer Overflow</a:t>
            </a:r>
            <a:r>
              <a:rPr lang="en-US" altLang="zh-CN" sz="3200" dirty="0" smtClean="0">
                <a:solidFill>
                  <a:srgbClr val="FF0000"/>
                </a:solidFill>
              </a:rPr>
              <a:t> </a:t>
            </a:r>
            <a:r>
              <a:rPr lang="en-US" altLang="zh-CN" sz="2400" i="1" dirty="0" smtClean="0">
                <a:solidFill>
                  <a:srgbClr val="FF0000"/>
                </a:solidFill>
              </a:rPr>
              <a:t>*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latin typeface="Verdana" pitchFamily="34" charset="0"/>
              </a:rPr>
              <a:t>5</a:t>
            </a:r>
            <a:r>
              <a:rPr lang="en-US" altLang="zh-CN" sz="2800" dirty="0" smtClean="0">
                <a:solidFill>
                  <a:prstClr val="white"/>
                </a:solidFill>
              </a:rPr>
              <a:t>: Y86 Compiler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2000" i="1" dirty="0" smtClean="0">
                <a:solidFill>
                  <a:srgbClr val="FF0000"/>
                </a:solidFill>
              </a:rPr>
              <a:t>* </a:t>
            </a:r>
            <a:r>
              <a:rPr lang="en-US" altLang="zh-CN" sz="2000" i="1" dirty="0" smtClean="0"/>
              <a:t>Online Test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en-US" altLang="zh-CN" dirty="0" smtClean="0"/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zh-CN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5029200" y="1524000"/>
            <a:ext cx="3657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68580" marR="0" lvl="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2"/>
              </a:buClr>
              <a:buSzPct val="95000"/>
              <a:tabLst/>
              <a:defRPr/>
            </a:pPr>
            <a:r>
              <a:rPr lang="en-US" altLang="zh-CN" sz="3200" dirty="0" smtClean="0">
                <a:latin typeface="+mn-lt"/>
                <a:ea typeface="+mn-ea"/>
              </a:rPr>
              <a:t>Exams  (</a:t>
            </a:r>
            <a:r>
              <a:rPr lang="en-US" altLang="zh-CN" sz="3200" dirty="0" smtClean="0">
                <a:latin typeface="+mj-lt"/>
                <a:ea typeface="+mn-ea"/>
              </a:rPr>
              <a:t>60</a:t>
            </a:r>
            <a:r>
              <a:rPr lang="en-US" altLang="zh-CN" sz="3200" dirty="0" smtClean="0">
                <a:latin typeface="+mn-lt"/>
                <a:ea typeface="+mn-ea"/>
              </a:rPr>
              <a:t>%)</a:t>
            </a: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Middle</a:t>
            </a:r>
            <a:endParaRPr lang="en-US" altLang="zh-CN" sz="2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40664" lvl="1" indent="-285750" fontAlgn="auto">
              <a:spcBef>
                <a:spcPct val="20000"/>
              </a:spcBef>
              <a:spcAft>
                <a:spcPts val="0"/>
              </a:spcAft>
              <a:buClr>
                <a:schemeClr val="accent2"/>
              </a:buClr>
              <a:buSzPct val="90000"/>
              <a:buFont typeface="Wingdings"/>
              <a:buChar char=""/>
              <a:defRPr/>
            </a:pPr>
            <a:r>
              <a:rPr lang="en-US" altLang="zh-CN" sz="2800" dirty="0" smtClean="0">
                <a:latin typeface="+mn-lt"/>
                <a:ea typeface="+mn-ea"/>
              </a:rPr>
              <a:t>Final</a:t>
            </a:r>
          </a:p>
          <a:p>
            <a:pPr marL="411480" eaLnBrk="1" fontAlgn="auto" hangingPunct="1">
              <a:spcAft>
                <a:spcPts val="0"/>
              </a:spcAft>
              <a:buNone/>
              <a:defRPr/>
            </a:pPr>
            <a:endParaRPr lang="en-US" altLang="zh-CN" sz="900" dirty="0" smtClean="0"/>
          </a:p>
        </p:txBody>
      </p:sp>
      <p:sp>
        <p:nvSpPr>
          <p:cNvPr id="5" name="Rectangle 4"/>
          <p:cNvSpPr/>
          <p:nvPr/>
        </p:nvSpPr>
        <p:spPr>
          <a:xfrm>
            <a:off x="5029200" y="3133968"/>
            <a:ext cx="3810000" cy="828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1480" lvl="0" indent="-34290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endParaRPr lang="en-US" altLang="zh-CN" sz="1000" dirty="0">
              <a:solidFill>
                <a:prstClr val="white"/>
              </a:solidFill>
              <a:latin typeface="Corbel"/>
              <a:ea typeface="宋体"/>
            </a:endParaRPr>
          </a:p>
          <a:p>
            <a:pPr marL="68580" lvl="0" fontAlgn="auto">
              <a:spcBef>
                <a:spcPts val="700"/>
              </a:spcBef>
              <a:spcAft>
                <a:spcPts val="0"/>
              </a:spcAft>
              <a:buClr>
                <a:srgbClr val="DBF5F9"/>
              </a:buClr>
              <a:buSzPct val="95000"/>
              <a:defRPr/>
            </a:pP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Homework  (</a:t>
            </a:r>
            <a:r>
              <a:rPr lang="en-US" altLang="zh-CN" sz="3200" dirty="0">
                <a:solidFill>
                  <a:prstClr val="white"/>
                </a:solidFill>
                <a:latin typeface="Calibri"/>
                <a:ea typeface="宋体"/>
              </a:rPr>
              <a:t>5</a:t>
            </a:r>
            <a:r>
              <a:rPr lang="en-US" altLang="zh-CN" sz="3200" dirty="0">
                <a:solidFill>
                  <a:prstClr val="white"/>
                </a:solidFill>
                <a:latin typeface="Corbel"/>
                <a:ea typeface="宋体"/>
              </a:rPr>
              <a:t>%)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HARD RULES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76800"/>
          </a:xfrm>
        </p:spPr>
        <p:txBody>
          <a:bodyPr>
            <a:normAutofit/>
          </a:bodyPr>
          <a:lstStyle/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/>
              <a:t>Deadline:  </a:t>
            </a:r>
            <a:r>
              <a:rPr lang="en-US" altLang="zh-CN" sz="2800" kern="0" dirty="0">
                <a:solidFill>
                  <a:srgbClr val="FF0066"/>
                </a:solidFill>
                <a:latin typeface="Comic Sans MS" pitchFamily="66" charset="0"/>
              </a:rPr>
              <a:t>No Extension</a:t>
            </a:r>
            <a:endParaRPr lang="en-US" altLang="zh-CN" sz="3200" dirty="0">
              <a:solidFill>
                <a:srgbClr val="FF0066"/>
              </a:solidFill>
            </a:endParaRPr>
          </a:p>
          <a:p>
            <a:pPr marL="740092" lvl="1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2800" dirty="0"/>
              <a:t>Multiple submissions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en-US" altLang="zh-CN" sz="1600" dirty="0" smtClean="0"/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sz="3200" dirty="0" smtClean="0"/>
              <a:t>Plagiarism:  </a:t>
            </a:r>
            <a:r>
              <a:rPr lang="en-US" sz="2800" kern="0" dirty="0" smtClean="0">
                <a:solidFill>
                  <a:srgbClr val="FF0066"/>
                </a:solidFill>
                <a:latin typeface="Comic Sans MS" pitchFamily="66" charset="0"/>
              </a:rPr>
              <a:t>No Tolerance</a:t>
            </a:r>
            <a:endParaRPr lang="en-US" altLang="zh-CN" sz="3200" dirty="0" smtClean="0">
              <a:solidFill>
                <a:srgbClr val="FF0066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Forbid </a:t>
            </a:r>
            <a:r>
              <a:rPr lang="en-US" altLang="zh-CN" sz="2800" dirty="0" smtClean="0">
                <a:solidFill>
                  <a:srgbClr val="FFC000"/>
                </a:solidFill>
              </a:rPr>
              <a:t>C&amp;P</a:t>
            </a:r>
            <a:r>
              <a:rPr lang="en-US" altLang="zh-CN" sz="2800" dirty="0" smtClean="0"/>
              <a:t> and </a:t>
            </a:r>
            <a:r>
              <a:rPr lang="en-US" altLang="zh-CN" sz="2800" dirty="0" smtClean="0">
                <a:solidFill>
                  <a:srgbClr val="FFC000"/>
                </a:solidFill>
              </a:rPr>
              <a:t>Typo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trike="sngStrike" dirty="0" smtClean="0"/>
              <a:t>from  Classmates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Punishment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srgbClr val="FF0066"/>
                </a:solidFill>
                <a:latin typeface="Verdana" pitchFamily="34" charset="0"/>
              </a:rPr>
              <a:t>0</a:t>
            </a:r>
            <a:r>
              <a:rPr lang="en-US" altLang="zh-CN" sz="2800" dirty="0" smtClean="0"/>
              <a:t> </a:t>
            </a:r>
            <a:r>
              <a:rPr lang="en-US" altLang="zh-CN" dirty="0" smtClean="0"/>
              <a:t>point for </a:t>
            </a:r>
            <a:r>
              <a:rPr lang="en-US" altLang="zh-CN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altLang="zh-CN" sz="1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729D2F-99F6-412B-9497-678340F3A59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82EDCB-D4B8-4294-BD83-CDD2B6F5CBC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zh-CN" smtClean="0"/>
          </a:p>
        </p:txBody>
      </p:sp>
      <p:sp>
        <p:nvSpPr>
          <p:cNvPr id="7" name="Rectangle 6"/>
          <p:cNvSpPr/>
          <p:nvPr/>
        </p:nvSpPr>
        <p:spPr>
          <a:xfrm>
            <a:off x="304800" y="1275814"/>
            <a:ext cx="86868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Cheating</a:t>
            </a:r>
            <a:r>
              <a:rPr lang="en-US" altLang="zh-CN" sz="40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will not be </a:t>
            </a:r>
            <a:r>
              <a:rPr lang="en-US" altLang="zh-CN" sz="4400" dirty="0" smtClean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tolerated</a:t>
            </a:r>
            <a:r>
              <a:rPr lang="en-US" altLang="zh-CN" sz="40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…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All homework, labs and 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exams are to be done </a:t>
            </a:r>
            <a:r>
              <a:rPr lang="en-US" altLang="zh-CN" sz="40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individually</a:t>
            </a: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.</a:t>
            </a:r>
          </a:p>
          <a:p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…</a:t>
            </a:r>
            <a:endParaRPr lang="en-US" altLang="zh-CN" sz="3600" dirty="0">
              <a:solidFill>
                <a:srgbClr val="FFFF99"/>
              </a:solidFill>
              <a:latin typeface="Pristina" pitchFamily="66" charset="0"/>
              <a:ea typeface="MS PMincho" pitchFamily="18" charset="-128"/>
              <a:cs typeface="Times New Roman" pitchFamily="18" charset="0"/>
            </a:endParaRPr>
          </a:p>
          <a:p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It is your </a:t>
            </a:r>
            <a:r>
              <a:rPr lang="en-US" altLang="zh-CN" sz="4000" dirty="0">
                <a:solidFill>
                  <a:srgbClr val="FF0066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responsibility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 to ensure that your passwords are well-guarded, directories protected, and printouts do not </a:t>
            </a: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/>
            </a:r>
            <a:b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</a:br>
            <a:r>
              <a:rPr lang="en-US" altLang="zh-CN" sz="3600" dirty="0" smtClean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fall </a:t>
            </a:r>
            <a:r>
              <a:rPr lang="en-US" altLang="zh-CN" sz="3600" dirty="0">
                <a:solidFill>
                  <a:srgbClr val="FFFF99"/>
                </a:solidFill>
                <a:latin typeface="Pristina" pitchFamily="66" charset="0"/>
                <a:ea typeface="MS PMincho" pitchFamily="18" charset="-128"/>
                <a:cs typeface="Times New Roman" pitchFamily="18" charset="0"/>
              </a:rPr>
              <a:t>into other hands.</a:t>
            </a:r>
            <a:endParaRPr lang="zh-CN" altLang="en-US" sz="3600" dirty="0">
              <a:solidFill>
                <a:srgbClr val="FFFF99"/>
              </a:solidFill>
              <a:latin typeface="Pristina" pitchFamily="66" charset="0"/>
              <a:ea typeface="MS PMincho" pitchFamily="18" charset="-128"/>
              <a:cs typeface="Times New Roman" pitchFamily="18" charset="0"/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19179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  <a:endParaRPr lang="en-US" altLang="zh-CN" sz="3200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Introduction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247339">
            <a:off x="4510087" y="1447800"/>
            <a:ext cx="671513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BACKGROUND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66294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The History of </a:t>
            </a:r>
            <a:r>
              <a:rPr lang="en-US" altLang="zh-CN" sz="3200" dirty="0" smtClean="0">
                <a:solidFill>
                  <a:srgbClr val="FFC000"/>
                </a:solidFill>
              </a:rPr>
              <a:t>Linux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Linus Torvalds, </a:t>
            </a:r>
            <a:r>
              <a:rPr lang="en-US" altLang="zh-CN" sz="2800" dirty="0" smtClean="0">
                <a:latin typeface="+mj-lt"/>
              </a:rPr>
              <a:t>1991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Unix</a:t>
            </a:r>
            <a:r>
              <a:rPr lang="en-US" altLang="zh-CN" sz="2800" dirty="0" smtClean="0">
                <a:solidFill>
                  <a:schemeClr val="tx1">
                    <a:lumMod val="95000"/>
                  </a:schemeClr>
                </a:solidFill>
              </a:rPr>
              <a:t>-like</a:t>
            </a:r>
            <a:r>
              <a:rPr lang="en-US" altLang="zh-CN" sz="2800" dirty="0" smtClean="0"/>
              <a:t> Operating Systems</a:t>
            </a:r>
          </a:p>
          <a:p>
            <a:pPr lvl="3" indent="-460375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None/>
              <a:defRPr/>
            </a:pPr>
            <a:r>
              <a:rPr lang="en-US" altLang="zh-CN" dirty="0" smtClean="0"/>
              <a:t>    </a:t>
            </a:r>
            <a:r>
              <a:rPr lang="en-US" altLang="zh-CN" sz="2400" dirty="0" smtClean="0">
                <a:solidFill>
                  <a:srgbClr val="FFFF99"/>
                </a:solidFill>
              </a:rPr>
              <a:t>“ </a:t>
            </a: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Unix is not so much an operating system </a:t>
            </a:r>
            <a:b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</a:br>
            <a:r>
              <a:rPr lang="en-US" altLang="zh-CN" sz="2800" dirty="0" smtClean="0">
                <a:solidFill>
                  <a:srgbClr val="FFFF99"/>
                </a:solidFill>
                <a:latin typeface="Pristina" pitchFamily="66" charset="0"/>
              </a:rPr>
              <a:t>as an oral history </a:t>
            </a:r>
            <a:r>
              <a:rPr lang="en-US" altLang="zh-CN" sz="2400" dirty="0" smtClean="0">
                <a:solidFill>
                  <a:srgbClr val="FFFF99"/>
                </a:solidFill>
              </a:rPr>
              <a:t>”</a:t>
            </a:r>
            <a:endParaRPr lang="en-US" altLang="zh-CN" dirty="0" smtClean="0">
              <a:solidFill>
                <a:srgbClr val="FFFF99"/>
              </a:solidFill>
            </a:endParaRP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Heirs: </a:t>
            </a:r>
            <a:r>
              <a:rPr lang="en-US" altLang="zh-CN" sz="2400" b="1" dirty="0" smtClean="0">
                <a:solidFill>
                  <a:srgbClr val="FFC000"/>
                </a:solidFill>
              </a:rPr>
              <a:t>Linux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BSD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chemeClr val="tx2">
                    <a:lumMod val="50000"/>
                  </a:schemeClr>
                </a:solidFill>
              </a:rPr>
              <a:t>Solaris</a:t>
            </a:r>
            <a:r>
              <a:rPr lang="en-US" altLang="zh-CN" sz="2400" dirty="0" smtClean="0"/>
              <a:t>, </a:t>
            </a:r>
            <a:r>
              <a:rPr lang="en-US" altLang="zh-CN" sz="2400" b="1" dirty="0" smtClean="0">
                <a:solidFill>
                  <a:srgbClr val="B07BD7"/>
                </a:solidFill>
              </a:rPr>
              <a:t>MacOS X</a:t>
            </a:r>
            <a:r>
              <a:rPr lang="en-US" altLang="zh-CN" sz="2400" dirty="0" smtClean="0"/>
              <a:t>, …</a:t>
            </a:r>
          </a:p>
          <a:p>
            <a:pPr marL="1261872" lvl="3" eaLnBrk="1" fontAlgn="auto" hangingPunct="1">
              <a:spcAft>
                <a:spcPts val="0"/>
              </a:spcAft>
              <a:buClr>
                <a:schemeClr val="accent3"/>
              </a:buClr>
              <a:buFont typeface="Wingdings 3"/>
              <a:buChar char=""/>
              <a:defRPr/>
            </a:pPr>
            <a:r>
              <a:rPr lang="en-US" altLang="zh-CN" sz="2400" dirty="0" smtClean="0"/>
              <a:t>Principle:  </a:t>
            </a:r>
            <a:r>
              <a:rPr lang="en-US" sz="3600" b="1" spc="150" dirty="0" smtClean="0">
                <a:ln w="11430"/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Betsy Flanagan" pitchFamily="2" charset="0"/>
              </a:rPr>
              <a:t>KISS</a:t>
            </a:r>
            <a:endParaRPr lang="en-US" altLang="zh-CN" dirty="0" smtClean="0">
              <a:solidFill>
                <a:schemeClr val="bg2">
                  <a:lumMod val="40000"/>
                  <a:lumOff val="60000"/>
                </a:schemeClr>
              </a:solidFill>
              <a:latin typeface="Betsy Flanagan" pitchFamily="2" charset="0"/>
            </a:endParaRPr>
          </a:p>
          <a:p>
            <a:pPr marL="1481328" lvl="4" indent="-210312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dirty="0" smtClean="0"/>
              <a:t>          </a:t>
            </a:r>
            <a:endParaRPr lang="zh-CN" altLang="en-US" sz="2200" b="1" dirty="0"/>
          </a:p>
        </p:txBody>
      </p:sp>
      <p:sp>
        <p:nvSpPr>
          <p:cNvPr id="1229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3F1F16-A2B5-4C69-BEC9-0075A6BB562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zh-CN" smtClean="0"/>
          </a:p>
        </p:txBody>
      </p:sp>
      <p:pic>
        <p:nvPicPr>
          <p:cNvPr id="15" name="图片 4" descr="225px-Linus_Torvald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07696" y="0"/>
            <a:ext cx="2236304" cy="3429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3429000" y="5257800"/>
            <a:ext cx="5029200" cy="6463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1481138" lvl="4" indent="-1481138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K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eep </a:t>
            </a:r>
            <a:r>
              <a:rPr lang="en-US" altLang="zh-CN" sz="3600" b="1" u="sng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imple,</a:t>
            </a:r>
            <a:r>
              <a:rPr lang="en-US" altLang="zh-CN" sz="11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altLang="zh-CN" sz="3600" b="1" u="sng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</a:t>
            </a:r>
            <a:r>
              <a:rPr lang="en-US" altLang="zh-CN" sz="3200" spc="150" dirty="0" smtClean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tupid </a:t>
            </a:r>
            <a:r>
              <a:rPr lang="en-US" altLang="zh-CN" sz="3200" spc="150" dirty="0">
                <a:ln w="11430"/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!</a:t>
            </a:r>
            <a:endParaRPr lang="zh-CN" altLang="en-US" sz="3200" spc="150" dirty="0">
              <a:ln w="11430"/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COMPARISON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Differences between Windows and Linux</a:t>
            </a:r>
          </a:p>
          <a:p>
            <a:pPr lvl="1" eaLnBrk="1" hangingPunct="1"/>
            <a:r>
              <a:rPr lang="en-US" altLang="zh-CN" sz="2800" dirty="0" smtClean="0"/>
              <a:t>One Kernel and Multiple Distribution</a:t>
            </a:r>
          </a:p>
          <a:p>
            <a:pPr lvl="2" eaLnBrk="1" hangingPunct="1"/>
            <a:r>
              <a:rPr lang="en-US" altLang="zh-CN" sz="2000" dirty="0" smtClean="0">
                <a:latin typeface="Verdana" pitchFamily="34" charset="0"/>
              </a:rPr>
              <a:t>2.6.</a:t>
            </a:r>
            <a:r>
              <a:rPr lang="en-US" altLang="zh-CN" dirty="0" smtClean="0"/>
              <a:t>x  kernel  (newest: </a:t>
            </a:r>
            <a:r>
              <a:rPr lang="en-US" altLang="zh-CN" sz="2000" dirty="0" smtClean="0">
                <a:latin typeface="Verdana" pitchFamily="34" charset="0"/>
              </a:rPr>
              <a:t>3.2.x</a:t>
            </a:r>
            <a:r>
              <a:rPr lang="en-US" altLang="zh-CN" dirty="0" smtClean="0"/>
              <a:t>)</a:t>
            </a:r>
          </a:p>
          <a:p>
            <a:pPr lvl="2" eaLnBrk="1" hangingPunct="1"/>
            <a:r>
              <a:rPr lang="en-US" altLang="zh-CN" dirty="0" smtClean="0"/>
              <a:t>RedHat / Fedora, Debian</a:t>
            </a:r>
          </a:p>
          <a:p>
            <a:pPr lvl="2" eaLnBrk="1" hangingPunct="1"/>
            <a:r>
              <a:rPr lang="en-US" altLang="zh-CN" dirty="0" smtClean="0"/>
              <a:t>Suse, Gentoo, Arch, Ubuntu, …</a:t>
            </a:r>
          </a:p>
          <a:p>
            <a:pPr lvl="1" eaLnBrk="1" hangingPunct="1"/>
            <a:r>
              <a:rPr lang="en-US" altLang="zh-CN" sz="2800" dirty="0" smtClean="0"/>
              <a:t>Powerful Command Line Interface</a:t>
            </a:r>
          </a:p>
          <a:p>
            <a:pPr lvl="1" eaLnBrk="1" hangingPunct="1"/>
            <a:r>
              <a:rPr lang="en-US" altLang="zh-CN" sz="2800" dirty="0" smtClean="0"/>
              <a:t>Directories Organization</a:t>
            </a:r>
          </a:p>
          <a:p>
            <a:pPr lvl="1" eaLnBrk="1" hangingPunct="1"/>
            <a:r>
              <a:rPr lang="en-US" altLang="zh-CN" sz="2800" dirty="0" smtClean="0"/>
              <a:t>…</a:t>
            </a: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7D55B9-3E6F-424F-BA08-8CAE5189B77A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71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59068" y="2654299"/>
            <a:ext cx="1233488" cy="15128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6" y="682625"/>
            <a:ext cx="1512887" cy="15128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33925" y="2827338"/>
            <a:ext cx="1423988" cy="1439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59034" y="4637088"/>
            <a:ext cx="1439862" cy="1360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5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825" y="2827338"/>
            <a:ext cx="1800225" cy="1339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0" name="Picture 8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87371" y="4752974"/>
            <a:ext cx="1295400" cy="12668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1" name="Picture 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94513" y="1068396"/>
            <a:ext cx="1944687" cy="11668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2" name="Picture 1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38986" y="4579941"/>
            <a:ext cx="1584325" cy="1477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3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153274" y="2768601"/>
            <a:ext cx="1512888" cy="14271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4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57213" y="825500"/>
            <a:ext cx="1254125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5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62488" y="609600"/>
            <a:ext cx="1584325" cy="15668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77166" name="Picture 1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78363" y="4665666"/>
            <a:ext cx="1655762" cy="13795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  <a:p>
            <a:pPr marL="68580" indent="0" eaLnBrk="1" fontAlgn="auto" hangingPunct="1">
              <a:spcAft>
                <a:spcPts val="0"/>
              </a:spcAft>
              <a:buNone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Shell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ular Callout 6"/>
          <p:cNvSpPr/>
          <p:nvPr/>
        </p:nvSpPr>
        <p:spPr>
          <a:xfrm>
            <a:off x="6172200" y="0"/>
            <a:ext cx="2971800" cy="17526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0772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0</a:t>
            </a:r>
            <a:r>
              <a:rPr lang="en-US" altLang="zh-CN" sz="3200" dirty="0" smtClean="0"/>
              <a:t>: How to find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SJTU Depository  </a:t>
            </a:r>
            <a:br>
              <a:rPr lang="en-US" altLang="zh-CN" sz="2800" dirty="0" smtClean="0"/>
            </a:b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  <a:hlinkClick r:id="rId3"/>
              </a:rPr>
              <a:t>ftp://ftp.sjtu.edu.cn/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</a:rPr>
              <a:t> </a:t>
            </a:r>
            <a:endParaRPr lang="en-US" altLang="zh-CN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e.g.  Debian-</a:t>
            </a:r>
            <a:r>
              <a:rPr lang="en-US" altLang="zh-CN" sz="2400" dirty="0" smtClean="0">
                <a:latin typeface="Verdana" pitchFamily="34" charset="0"/>
                <a:sym typeface="Wingdings" pitchFamily="2" charset="2"/>
              </a:rPr>
              <a:t>6.03</a:t>
            </a:r>
            <a:br>
              <a:rPr lang="en-US" altLang="zh-CN" sz="2400" dirty="0" smtClean="0">
                <a:latin typeface="Verdana" pitchFamily="34" charset="0"/>
                <a:sym typeface="Wingdings" pitchFamily="2" charset="2"/>
              </a:rPr>
            </a:br>
            <a:r>
              <a:rPr lang="en-US" altLang="zh-CN" sz="1800" b="1" dirty="0" smtClean="0">
                <a:latin typeface="Courier" pitchFamily="49" charset="0"/>
                <a:sym typeface="Wingdings" pitchFamily="2" charset="2"/>
                <a:hlinkClick r:id="rId3"/>
              </a:rPr>
              <a:t>/</a:t>
            </a:r>
            <a:r>
              <a:rPr lang="en-US" altLang="zh-CN" sz="1800" b="1" dirty="0" err="1" smtClean="0">
                <a:latin typeface="Courier" pitchFamily="49" charset="0"/>
                <a:sym typeface="Wingdings" pitchFamily="2" charset="2"/>
                <a:hlinkClick r:id="rId3"/>
              </a:rPr>
              <a:t>debian</a:t>
            </a:r>
            <a:r>
              <a:rPr lang="en-US" altLang="zh-CN" sz="1800" b="1" dirty="0" smtClean="0">
                <a:latin typeface="Courier" pitchFamily="49" charset="0"/>
                <a:sym typeface="Wingdings" pitchFamily="2" charset="2"/>
                <a:hlinkClick r:id="rId3"/>
              </a:rPr>
              <a:t>-cd/6.0.3/i386/</a:t>
            </a:r>
            <a:r>
              <a:rPr lang="en-US" altLang="zh-CN" sz="1800" b="1" dirty="0" err="1" smtClean="0">
                <a:latin typeface="Courier" pitchFamily="49" charset="0"/>
                <a:sym typeface="Wingdings" pitchFamily="2" charset="2"/>
                <a:hlinkClick r:id="rId3"/>
              </a:rPr>
              <a:t>iso</a:t>
            </a:r>
            <a:r>
              <a:rPr lang="en-US" altLang="zh-CN" sz="1800" b="1" dirty="0" smtClean="0">
                <a:latin typeface="Courier" pitchFamily="49" charset="0"/>
                <a:sym typeface="Wingdings" pitchFamily="2" charset="2"/>
                <a:hlinkClick r:id="rId3"/>
              </a:rPr>
              <a:t>-cd/</a:t>
            </a:r>
          </a:p>
          <a:p>
            <a:pPr marL="1261364" lvl="3">
              <a:buFont typeface="Wingdings"/>
              <a:buChar char=""/>
              <a:defRPr/>
            </a:pPr>
            <a:endParaRPr lang="en-US" altLang="zh-CN" dirty="0" smtClean="0">
              <a:sym typeface="Wingdings" pitchFamily="2" charset="2"/>
              <a:hlinkClick r:id="rId3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Online: </a:t>
            </a:r>
            <a:r>
              <a:rPr lang="en-US" altLang="zh-CN" sz="2800" i="1" dirty="0" smtClean="0"/>
              <a:t>get the official web-site by google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e.g.  Debian  (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/'</a:t>
            </a: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dɛbiːjən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/</a:t>
            </a:r>
            <a:r>
              <a:rPr lang="en-US" sz="2400" dirty="0" smtClean="0">
                <a:cs typeface="Courier New" pitchFamily="49" charset="0"/>
              </a:rPr>
              <a:t>, </a:t>
            </a:r>
            <a:r>
              <a:rPr lang="en-US" sz="2400" i="1" dirty="0" smtClean="0">
                <a:cs typeface="Courier New" pitchFamily="49" charset="0"/>
              </a:rPr>
              <a:t>Deb</a:t>
            </a:r>
            <a:r>
              <a:rPr lang="en-US" sz="2400" i="1" dirty="0" smtClean="0">
                <a:solidFill>
                  <a:schemeClr val="tx1">
                    <a:lumMod val="50000"/>
                  </a:schemeClr>
                </a:solidFill>
                <a:cs typeface="Courier New" pitchFamily="49" charset="0"/>
              </a:rPr>
              <a:t>ra</a:t>
            </a:r>
            <a:r>
              <a:rPr lang="en-US" sz="2400" i="1" dirty="0" smtClean="0">
                <a:cs typeface="Courier New" pitchFamily="49" charset="0"/>
              </a:rPr>
              <a:t> + Ian</a:t>
            </a:r>
            <a:r>
              <a:rPr lang="en-US" sz="2800" dirty="0" smtClean="0"/>
              <a:t>)</a:t>
            </a:r>
            <a:r>
              <a:rPr lang="en-US" altLang="zh-CN" sz="2800" dirty="0" smtClean="0"/>
              <a:t/>
            </a:r>
            <a:br>
              <a:rPr lang="en-US" altLang="zh-CN" sz="2800" dirty="0" smtClean="0"/>
            </a:br>
            <a:r>
              <a:rPr lang="en-US" altLang="zh-CN" sz="2800" dirty="0" smtClean="0"/>
              <a:t> </a:t>
            </a:r>
            <a:r>
              <a:rPr lang="en-US" altLang="zh-CN" sz="1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urier" pitchFamily="49" charset="0"/>
                <a:sym typeface="Wingdings" pitchFamily="2" charset="2"/>
                <a:hlinkClick r:id="rId3"/>
              </a:rPr>
              <a:t>http://www.debian.org/distrib/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  <a:sym typeface="Wingdings" pitchFamily="2" charset="2"/>
              <a:hlinkClick r:id="rId3"/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6172200" y="0"/>
            <a:ext cx="3048000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about version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Fedora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Sulphur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9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Cambridge(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10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Verdana" pitchFamily="34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Debian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(Toy Story)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Lenny(</a:t>
            </a:r>
            <a:r>
              <a:rPr lang="en-US" altLang="zh-CN" sz="1400" dirty="0" smtClean="0">
                <a:solidFill>
                  <a:schemeClr val="bg1"/>
                </a:solidFill>
                <a:latin typeface="Comic Sans MS" pitchFamily="66" charset="0"/>
              </a:rPr>
              <a:t>5.0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),  </a:t>
            </a:r>
            <a:r>
              <a:rPr lang="en-US" altLang="zh-CN" sz="1600" dirty="0" smtClean="0">
                <a:solidFill>
                  <a:prstClr val="black"/>
                </a:solidFill>
                <a:latin typeface="Comic Sans MS" pitchFamily="66" charset="0"/>
              </a:rPr>
              <a:t>Squeeze(</a:t>
            </a:r>
            <a:r>
              <a:rPr lang="en-US" altLang="zh-CN" sz="1400" dirty="0" smtClean="0">
                <a:solidFill>
                  <a:prstClr val="black"/>
                </a:solidFill>
                <a:latin typeface="Comic Sans MS" pitchFamily="66" charset="0"/>
              </a:rPr>
              <a:t>6.0</a:t>
            </a:r>
            <a:r>
              <a:rPr lang="en-US" altLang="zh-CN" sz="1600" dirty="0">
                <a:solidFill>
                  <a:prstClr val="black"/>
                </a:solidFill>
                <a:latin typeface="Comic Sans MS" pitchFamily="66" charset="0"/>
              </a:rPr>
              <a:t>)</a:t>
            </a:r>
            <a:endParaRPr lang="en-US" altLang="zh-CN" sz="2800" dirty="0">
              <a:solidFill>
                <a:prstClr val="white"/>
              </a:solidFill>
            </a:endParaRP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5720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1</a:t>
            </a:r>
            <a:r>
              <a:rPr lang="en-US" altLang="zh-CN" sz="3200" dirty="0" smtClean="0"/>
              <a:t>: Where to install it ?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Cygwin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Sorry, no technical support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2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on RAW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 Cool !   </a:t>
            </a:r>
            <a:endParaRPr lang="en-US" altLang="zh-CN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urier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1600" dirty="0" smtClean="0">
              <a:sym typeface="Wingdings" pitchFamily="2" charset="2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>
                <a:sym typeface="Wingdings" pitchFamily="2" charset="2"/>
              </a:rPr>
              <a:t>on VIRTUAL machine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>
                <a:sym typeface="Wingdings" pitchFamily="2" charset="2"/>
              </a:rPr>
              <a:t>Safety! 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 rot="21150158">
            <a:off x="3149351" y="3640089"/>
            <a:ext cx="2101857" cy="52322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Dangerous </a:t>
            </a:r>
            <a:r>
              <a:rPr lang="en-US" altLang="zh-CN" sz="28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C000"/>
                </a:solidFill>
                <a:prstDash val="solid"/>
              </a:ln>
              <a:solidFill>
                <a:srgbClr val="FFC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 rot="21389440">
            <a:off x="3213491" y="4895510"/>
            <a:ext cx="3117072" cy="52322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4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Recommendation </a:t>
            </a:r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4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8" name="Rectangular Callout 7"/>
          <p:cNvSpPr/>
          <p:nvPr/>
        </p:nvSpPr>
        <p:spPr>
          <a:xfrm>
            <a:off x="6172200" y="0"/>
            <a:ext cx="2971800" cy="2286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0"/>
            <a:ext cx="31242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virtual machine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Definition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provides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a complete system </a:t>
            </a:r>
            <a:b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platform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which supports the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execution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of a complete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operating system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J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ava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R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untime </a:t>
            </a:r>
            <a:r>
              <a:rPr lang="en-US" altLang="zh-CN" sz="1600" b="1" strike="sngStrike" dirty="0" smtClean="0">
                <a:solidFill>
                  <a:schemeClr val="bg1"/>
                </a:solidFill>
                <a:latin typeface="Comic Sans MS" pitchFamily="66" charset="0"/>
              </a:rPr>
              <a:t>E</a:t>
            </a:r>
            <a:r>
              <a:rPr lang="en-US" altLang="zh-CN" sz="1600" strike="sngStrike" dirty="0" smtClean="0">
                <a:solidFill>
                  <a:schemeClr val="bg1"/>
                </a:solidFill>
                <a:latin typeface="Comic Sans MS" pitchFamily="66" charset="0"/>
              </a:rPr>
              <a:t>nvironment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2</a:t>
            </a:r>
            <a:r>
              <a:rPr lang="en-US" altLang="zh-CN" sz="3200" dirty="0" smtClean="0"/>
              <a:t>: Create VM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Guest Operating System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Debian 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6 </a:t>
            </a:r>
            <a:r>
              <a:rPr lang="en-US" altLang="zh-CN" dirty="0" smtClean="0">
                <a:solidFill>
                  <a:srgbClr val="FFC000"/>
                </a:solidFill>
              </a:rPr>
              <a:t>/ Other Linux 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2.6.</a:t>
            </a:r>
            <a:r>
              <a:rPr lang="en-US" altLang="zh-CN" dirty="0" smtClean="0">
                <a:solidFill>
                  <a:srgbClr val="FFC000"/>
                </a:solidFill>
              </a:rPr>
              <a:t>x kernel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Set name and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Network connection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Bridge</a:t>
            </a:r>
            <a:r>
              <a:rPr lang="en-US" altLang="zh-CN" dirty="0" smtClean="0"/>
              <a:t> (separate IP) or </a:t>
            </a:r>
            <a:r>
              <a:rPr lang="en-US" altLang="zh-CN" dirty="0" smtClean="0">
                <a:solidFill>
                  <a:srgbClr val="FFC000"/>
                </a:solidFill>
              </a:rPr>
              <a:t>NAT</a:t>
            </a:r>
            <a:r>
              <a:rPr lang="en-US" altLang="zh-CN" dirty="0" smtClean="0"/>
              <a:t> (internal IP)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Disk capacity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20</a:t>
            </a:r>
            <a:r>
              <a:rPr lang="en-US" altLang="zh-CN" dirty="0" smtClean="0"/>
              <a:t>G (engross on demand)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zh-CN" smtClean="0"/>
          </a:p>
        </p:txBody>
      </p:sp>
      <p:sp>
        <p:nvSpPr>
          <p:cNvPr id="8" name="Rectangular Callout 7"/>
          <p:cNvSpPr/>
          <p:nvPr/>
        </p:nvSpPr>
        <p:spPr>
          <a:xfrm>
            <a:off x="6096000" y="0"/>
            <a:ext cx="3048000" cy="12954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Benefit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hosted, popular, graphic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easy, </a:t>
            </a: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stable,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checkpointed</a:t>
            </a:r>
          </a:p>
        </p:txBody>
      </p:sp>
      <p:sp>
        <p:nvSpPr>
          <p:cNvPr id="10" name="Rectangle 9"/>
          <p:cNvSpPr/>
          <p:nvPr/>
        </p:nvSpPr>
        <p:spPr>
          <a:xfrm rot="21300351">
            <a:off x="1752600" y="5562600"/>
            <a:ext cx="1409360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28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Done </a:t>
            </a:r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!</a:t>
            </a:r>
            <a:endParaRPr lang="en-US" sz="28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  <p:bldP spid="9" grpId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3</a:t>
            </a:r>
            <a:r>
              <a:rPr lang="en-US" altLang="zh-CN" sz="3200" dirty="0" smtClean="0"/>
              <a:t>: Configure VM</a:t>
            </a:r>
            <a:endParaRPr lang="en-US" altLang="zh-CN" sz="32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Insert ISO image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“VM -&gt; Settings -&gt; CD-ROM :  Use ISO Image”</a:t>
            </a:r>
          </a:p>
          <a:p>
            <a:pPr marL="767652" lvl="2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	  </a:t>
            </a:r>
            <a:r>
              <a:rPr lang="en-US" altLang="zh-CN" dirty="0" smtClean="0"/>
              <a:t>ISO Image</a:t>
            </a:r>
            <a:r>
              <a:rPr lang="en-US" altLang="zh-CN" dirty="0" smtClean="0">
                <a:solidFill>
                  <a:srgbClr val="FFC000"/>
                </a:solidFill>
              </a:rPr>
              <a:t>: “debian-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6.0.3</a:t>
            </a:r>
            <a:r>
              <a:rPr lang="en-US" altLang="zh-CN" dirty="0" smtClean="0">
                <a:solidFill>
                  <a:srgbClr val="FFC000"/>
                </a:solidFill>
              </a:rPr>
              <a:t>-i386-CD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-1</a:t>
            </a:r>
            <a:r>
              <a:rPr lang="en-US" altLang="zh-CN" dirty="0" smtClean="0">
                <a:solidFill>
                  <a:srgbClr val="FFC000"/>
                </a:solidFill>
              </a:rPr>
              <a:t>.iso”</a:t>
            </a: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Hardware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Memory Size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#CPU / #Core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Ethnet Mode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Power On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548548" y="5358825"/>
            <a:ext cx="2090252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Let’s go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language and your location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Select a keyboard layout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U.S. English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network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Hostname </a:t>
            </a:r>
            <a:r>
              <a:rPr lang="en-US" altLang="zh-CN" dirty="0" smtClean="0"/>
              <a:t>and </a:t>
            </a:r>
            <a:r>
              <a:rPr lang="en-US" altLang="zh-CN" dirty="0" smtClean="0">
                <a:solidFill>
                  <a:srgbClr val="FFC000"/>
                </a:solidFill>
              </a:rPr>
              <a:t>Domain name</a:t>
            </a:r>
            <a:endParaRPr lang="en-US" altLang="zh-CN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Set </a:t>
            </a:r>
            <a:r>
              <a:rPr lang="en-US" altLang="zh-CN" sz="2800" dirty="0" smtClean="0"/>
              <a:t>root password and Create a User</a:t>
            </a:r>
            <a:endParaRPr lang="en-US" altLang="zh-CN" sz="2800" dirty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the clock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Time Zone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0668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VMware </a:t>
            </a:r>
            <a:r>
              <a:rPr lang="en-US" altLang="zh-CN" u="sng" dirty="0">
                <a:solidFill>
                  <a:schemeClr val="bg1"/>
                </a:solidFill>
                <a:latin typeface="Comic Sans MS" pitchFamily="66" charset="0"/>
              </a:rPr>
              <a:t>W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orkstation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Switch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Ctrl + Alt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 disks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Manual</a:t>
            </a:r>
            <a:endParaRPr lang="en-US" altLang="zh-CN" dirty="0" smtClean="0">
              <a:solidFill>
                <a:schemeClr val="tx1">
                  <a:lumMod val="95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Partitioning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  <a:r>
              <a:rPr lang="en-US" altLang="zh-CN" dirty="0" smtClean="0">
                <a:solidFill>
                  <a:srgbClr val="FFC000"/>
                </a:solidFill>
              </a:rPr>
              <a:t>. _    swap    512M (equal to memory size)   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2</a:t>
            </a:r>
            <a:r>
              <a:rPr lang="en-US" altLang="zh-CN" dirty="0" smtClean="0">
                <a:solidFill>
                  <a:srgbClr val="FFC000"/>
                </a:solidFill>
              </a:rPr>
              <a:t>. /     ext3      fill to maximum allowable size       -  sda</a:t>
            </a:r>
            <a:r>
              <a:rPr lang="en-US" altLang="zh-CN" sz="2000" dirty="0" smtClean="0">
                <a:solidFill>
                  <a:srgbClr val="FFC000"/>
                </a:solidFill>
                <a:latin typeface="Verdana" pitchFamily="34" charset="0"/>
              </a:rPr>
              <a:t>1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5638800" y="0"/>
            <a:ext cx="3505200" cy="19050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715000" y="0"/>
            <a:ext cx="3429000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hard Disk in Linux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Naming: 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sd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x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][</a:t>
            </a:r>
            <a:r>
              <a:rPr lang="en-US" altLang="zh-CN" sz="1600" b="1" u="sng" dirty="0" smtClean="0">
                <a:solidFill>
                  <a:schemeClr val="bg1"/>
                </a:solidFill>
                <a:latin typeface="Verdana" pitchFamily="34" charset="0"/>
              </a:rPr>
              <a:t>y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]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sda</a:t>
            </a:r>
            <a:r>
              <a:rPr lang="en-US" altLang="zh-CN" sz="12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1 - the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1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st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sdb3 - the 2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nd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section of 3</a:t>
            </a:r>
            <a:r>
              <a:rPr lang="en-US" altLang="zh-CN" sz="1600" baseline="30000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HD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*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sd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SCSI disk / </a:t>
            </a:r>
            <a:r>
              <a:rPr lang="en-US" altLang="zh-CN" sz="1600" dirty="0" err="1" smtClean="0">
                <a:solidFill>
                  <a:schemeClr val="bg1"/>
                </a:solidFill>
                <a:latin typeface="Comic Sans MS" pitchFamily="66" charset="0"/>
              </a:rPr>
              <a:t>hd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: IDE disk</a:t>
            </a:r>
          </a:p>
        </p:txBody>
      </p:sp>
      <p:sp>
        <p:nvSpPr>
          <p:cNvPr id="9" name="Rectangle 8"/>
          <p:cNvSpPr/>
          <p:nvPr/>
        </p:nvSpPr>
        <p:spPr>
          <a:xfrm>
            <a:off x="365760" y="4876800"/>
            <a:ext cx="8778240" cy="196596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28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4944596"/>
            <a:ext cx="8702032" cy="185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2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Configure package manager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Use a </a:t>
            </a:r>
            <a:r>
              <a:rPr lang="en-US" altLang="zh-CN" dirty="0" smtClean="0">
                <a:solidFill>
                  <a:srgbClr val="FFC000"/>
                </a:solidFill>
              </a:rPr>
              <a:t>Network mirror</a:t>
            </a:r>
            <a:endParaRPr lang="en-US" altLang="zh-CN" dirty="0">
              <a:solidFill>
                <a:srgbClr val="FFC000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Hostname</a:t>
            </a:r>
            <a:r>
              <a:rPr lang="en-US" altLang="zh-CN" dirty="0" smtClean="0">
                <a:solidFill>
                  <a:srgbClr val="FFC000"/>
                </a:solidFill>
              </a:rPr>
              <a:t>: </a:t>
            </a:r>
            <a:r>
              <a:rPr lang="en-US" altLang="zh-CN" dirty="0" smtClean="0">
                <a:solidFill>
                  <a:srgbClr val="FFC000"/>
                </a:solidFill>
                <a:hlinkClick r:id="rId3"/>
              </a:rPr>
              <a:t>ftp://ftp.sjtu.edu.cn</a:t>
            </a:r>
            <a:r>
              <a:rPr lang="en-US" altLang="zh-CN" dirty="0" smtClean="0">
                <a:solidFill>
                  <a:srgbClr val="FFC000"/>
                </a:solidFill>
              </a:rPr>
              <a:t> </a:t>
            </a:r>
          </a:p>
          <a:p>
            <a:pPr marL="1261364" lvl="3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/>
              <a:t>Mirror directory: 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  <a:r>
              <a:rPr lang="en-US" altLang="zh-CN" dirty="0" err="1">
                <a:solidFill>
                  <a:srgbClr val="FFC000"/>
                </a:solidFill>
              </a:rPr>
              <a:t>debian</a:t>
            </a:r>
            <a:r>
              <a:rPr lang="en-US" altLang="zh-CN" dirty="0">
                <a:solidFill>
                  <a:srgbClr val="FFC000"/>
                </a:solidFill>
              </a:rPr>
              <a:t>/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Software selection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Graphical desktop environment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Standard System Utilities</a:t>
            </a:r>
          </a:p>
          <a:p>
            <a:pPr marL="996252" lvl="2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srgbClr val="FFC000"/>
                </a:solidFill>
              </a:rPr>
              <a:t>…</a:t>
            </a: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zh-CN" smtClean="0"/>
          </a:p>
        </p:txBody>
      </p:sp>
      <p:sp>
        <p:nvSpPr>
          <p:cNvPr id="11" name="Rectangular Callout 10"/>
          <p:cNvSpPr/>
          <p:nvPr/>
        </p:nvSpPr>
        <p:spPr>
          <a:xfrm>
            <a:off x="6096000" y="0"/>
            <a:ext cx="3048000" cy="1981200"/>
          </a:xfrm>
          <a:prstGeom prst="wedgeRectCallout">
            <a:avLst>
              <a:gd name="adj1" fmla="val -28260"/>
              <a:gd name="adj2" fmla="val 59222"/>
            </a:avLst>
          </a:prstGeom>
          <a:solidFill>
            <a:srgbClr val="FFFFCD"/>
          </a:solidFill>
          <a:ln cap="sq">
            <a:solidFill>
              <a:srgbClr val="FFC000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96000" y="0"/>
            <a:ext cx="3048000" cy="1985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Impact" pitchFamily="34" charset="0"/>
              </a:rPr>
              <a:t>Tips:  </a:t>
            </a:r>
            <a:r>
              <a:rPr lang="en-US" altLang="zh-CN" u="sng" dirty="0" smtClean="0">
                <a:solidFill>
                  <a:schemeClr val="bg1"/>
                </a:solidFill>
                <a:latin typeface="Comic Sans MS" pitchFamily="66" charset="0"/>
              </a:rPr>
              <a:t>Desktop Environment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400" u="sng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GNOME  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gə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  <a:cs typeface="Courier New" pitchFamily="49" charset="0"/>
              </a:rPr>
              <a:t>'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noʊm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/</a:t>
            </a:r>
            <a:endParaRPr lang="en-US" altLang="zh-CN" sz="16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from GNU Project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endParaRPr lang="en-US" altLang="zh-CN" sz="900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fontAlgn="auto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KDE  /</a:t>
            </a:r>
            <a:r>
              <a:rPr lang="en-US" sz="1600" b="1" dirty="0" smtClean="0">
                <a:solidFill>
                  <a:schemeClr val="bg1"/>
                </a:solidFill>
                <a:latin typeface="Verdana" pitchFamily="34" charset="0"/>
              </a:rPr>
              <a:t>'</a:t>
            </a:r>
            <a:r>
              <a:rPr lang="en-US" altLang="zh-CN" sz="1600" b="1" dirty="0" err="1" smtClean="0">
                <a:solidFill>
                  <a:schemeClr val="bg1"/>
                </a:solidFill>
                <a:latin typeface="Verdana" pitchFamily="34" charset="0"/>
              </a:rPr>
              <a:t>keidiː</a:t>
            </a:r>
            <a:r>
              <a:rPr lang="en-US" sz="1600" b="1" dirty="0" err="1" smtClean="0">
                <a:solidFill>
                  <a:schemeClr val="bg1"/>
                </a:solidFill>
                <a:latin typeface="Verdana" pitchFamily="34" charset="0"/>
              </a:rPr>
              <a:t>‘i</a:t>
            </a:r>
            <a:r>
              <a:rPr lang="en-US" altLang="zh-CN" sz="1600" b="1" dirty="0" smtClean="0">
                <a:solidFill>
                  <a:schemeClr val="bg1"/>
                </a:solidFill>
                <a:latin typeface="Verdana" pitchFamily="34" charset="0"/>
              </a:rPr>
              <a:t>ː</a:t>
            </a:r>
            <a:r>
              <a:rPr lang="en-US" altLang="zh-CN" sz="1600" b="1" dirty="0">
                <a:solidFill>
                  <a:schemeClr val="bg1"/>
                </a:solidFill>
                <a:latin typeface="Verdana" pitchFamily="34" charset="0"/>
              </a:rPr>
              <a:t>/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>
                <a:solidFill>
                  <a:schemeClr val="bg1"/>
                </a:solidFill>
                <a:latin typeface="Comic Sans MS" pitchFamily="66" charset="0"/>
              </a:rPr>
              <a:t>    from </a:t>
            </a: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Qt Software</a:t>
            </a:r>
            <a:endParaRPr lang="en-US" altLang="zh-CN" sz="1600" dirty="0">
              <a:solidFill>
                <a:schemeClr val="bg1"/>
              </a:solidFill>
              <a:latin typeface="Comic Sans MS" pitchFamily="66" charset="0"/>
            </a:endParaRP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800" dirty="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</a:p>
          <a:p>
            <a:pPr marL="0" lvl="1" eaLnBrk="1" fontAlgn="auto" hangingPunct="1">
              <a:spcAft>
                <a:spcPts val="0"/>
              </a:spcAft>
              <a:buClr>
                <a:srgbClr val="009DD9"/>
              </a:buClr>
              <a:defRPr/>
            </a:pPr>
            <a:r>
              <a:rPr lang="en-US" altLang="zh-CN" sz="1600" dirty="0" smtClean="0">
                <a:solidFill>
                  <a:schemeClr val="bg1"/>
                </a:solidFill>
                <a:latin typeface="Comic Sans MS" pitchFamily="66" charset="0"/>
              </a:rPr>
              <a:t>                               </a:t>
            </a:r>
            <a:r>
              <a:rPr lang="en-US" altLang="zh-CN" sz="1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you like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INSTALL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800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Step </a:t>
            </a:r>
            <a:r>
              <a:rPr lang="en-US" altLang="zh-CN" sz="2800" dirty="0" smtClean="0">
                <a:latin typeface="Verdana" pitchFamily="34" charset="0"/>
                <a:cs typeface="Arial" pitchFamily="34" charset="0"/>
              </a:rPr>
              <a:t>4</a:t>
            </a:r>
            <a:r>
              <a:rPr lang="en-US" altLang="zh-CN" sz="3200" dirty="0" smtClean="0"/>
              <a:t>: Install Debian</a:t>
            </a:r>
            <a:endParaRPr lang="en-US" altLang="zh-CN" sz="2800" dirty="0" smtClean="0"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Install GRUB boot loader</a:t>
            </a:r>
            <a:endParaRPr lang="en-US" altLang="zh-CN" sz="2800" dirty="0">
              <a:solidFill>
                <a:srgbClr val="FFC000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Waiting …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 smtClean="0"/>
              <a:t>Reboot </a:t>
            </a:r>
            <a:r>
              <a:rPr lang="en-US" altLang="zh-CN" sz="2800" dirty="0">
                <a:solidFill>
                  <a:schemeClr val="accent6">
                    <a:lumMod val="75000"/>
                  </a:schemeClr>
                </a:solidFill>
              </a:rPr>
              <a:t>…</a:t>
            </a:r>
            <a:r>
              <a:rPr lang="en-US" altLang="zh-CN" sz="2800" dirty="0"/>
              <a:t> 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OK</a:t>
            </a:r>
            <a:r>
              <a:rPr lang="en-US" altLang="zh-CN" sz="2800" dirty="0"/>
              <a:t>  </a:t>
            </a:r>
            <a:r>
              <a:rPr lang="en-US" altLang="zh-CN" sz="2800" dirty="0">
                <a:sym typeface="Wingdings" pitchFamily="2" charset="2"/>
              </a:rPr>
              <a:t>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endParaRPr lang="en-US" altLang="zh-CN" sz="2800" dirty="0" smtClean="0"/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7EEA28-9489-4564-912F-710D4762EFB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2286000" y="4572000"/>
            <a:ext cx="4880631" cy="58477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altLang="zh-CN" sz="3200" dirty="0" smtClean="0">
                <a:ln w="18415" cmpd="sng">
                  <a:solidFill>
                    <a:srgbClr val="FF3F8D"/>
                  </a:solidFill>
                  <a:prstDash val="solid"/>
                </a:ln>
                <a:solidFill>
                  <a:srgbClr val="FF3F8D"/>
                </a:solidFill>
                <a:effectLst>
                  <a:glow rad="228600">
                    <a:srgbClr val="FF3F8D">
                      <a:alpha val="4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Verdana" pitchFamily="34" charset="0"/>
              </a:rPr>
              <a:t>Welcome to Debian 6 !</a:t>
            </a:r>
            <a:endParaRPr lang="en-US" sz="3200" dirty="0">
              <a:ln w="18415" cmpd="sng">
                <a:solidFill>
                  <a:srgbClr val="FF3F8D"/>
                </a:solidFill>
                <a:prstDash val="solid"/>
              </a:ln>
              <a:solidFill>
                <a:srgbClr val="FF3F8D"/>
              </a:solidFill>
              <a:effectLst>
                <a:glow rad="228600">
                  <a:srgbClr val="FF3F8D">
                    <a:alpha val="40000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230416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6107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Architecture</a:t>
            </a:r>
            <a:endParaRPr lang="zh-CN" altLang="en-US" sz="3200" dirty="0" smtClean="0"/>
          </a:p>
        </p:txBody>
      </p:sp>
      <p:sp>
        <p:nvSpPr>
          <p:cNvPr id="22533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A29286-55BA-4892-8668-4F23DAD974E8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zh-CN" smtClean="0"/>
          </a:p>
        </p:txBody>
      </p:sp>
      <p:sp>
        <p:nvSpPr>
          <p:cNvPr id="6" name="Rectangle 5"/>
          <p:cNvSpPr/>
          <p:nvPr/>
        </p:nvSpPr>
        <p:spPr>
          <a:xfrm>
            <a:off x="12192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42672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1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2954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2954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48000" y="23622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124200" y="35052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124200" y="26670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50292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5029200" y="3581400"/>
            <a:ext cx="3581400" cy="533400"/>
          </a:xfrm>
          <a:prstGeom prst="rect">
            <a:avLst/>
          </a:prstGeom>
          <a:solidFill>
            <a:srgbClr val="1B0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Virtual Machine Monitor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0" y="4876800"/>
            <a:ext cx="3581400" cy="685800"/>
          </a:xfrm>
          <a:prstGeom prst="rect">
            <a:avLst/>
          </a:prstGeom>
          <a:solidFill>
            <a:schemeClr val="tx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Hardware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</a:rPr>
              <a:t>(CPU, Memory, Disk, Ethernet)</a:t>
            </a:r>
            <a:endParaRPr lang="zh-CN" altLang="en-US" dirty="0">
              <a:solidFill>
                <a:schemeClr val="bg1">
                  <a:lumMod val="95000"/>
                  <a:lumOff val="5000"/>
                </a:schemeClr>
              </a:solidFill>
              <a:latin typeface="+mj-lt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1054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1054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858000" y="1676400"/>
            <a:ext cx="1752600" cy="18288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VM</a:t>
            </a:r>
            <a:endParaRPr lang="zh-CN" altLang="en-US" sz="1600" b="1" dirty="0">
              <a:solidFill>
                <a:schemeClr val="bg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934200" y="2819400"/>
            <a:ext cx="1600200" cy="6096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+mj-lt"/>
                <a:cs typeface="Arial" pitchFamily="34" charset="0"/>
              </a:rPr>
              <a:t>Operating System</a:t>
            </a:r>
            <a:endParaRPr lang="zh-CN" altLang="en-US" dirty="0">
              <a:latin typeface="+mj-lt"/>
              <a:cs typeface="Arial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934200" y="1981200"/>
            <a:ext cx="16002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Unmodified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lt"/>
                <a:cs typeface="Arial" pitchFamily="34" charset="0"/>
              </a:rPr>
              <a:t>User Software</a:t>
            </a:r>
            <a:endParaRPr lang="zh-CN" altLang="en-US" sz="1600" dirty="0">
              <a:latin typeface="+mj-lt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029200" y="4191000"/>
            <a:ext cx="3581400" cy="6096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latin typeface="Arial" pitchFamily="34" charset="0"/>
                <a:cs typeface="Arial" pitchFamily="34" charset="0"/>
              </a:rPr>
              <a:t>Host Operating System</a:t>
            </a:r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551" name="TextBox 28"/>
          <p:cNvSpPr txBox="1">
            <a:spLocks noChangeArrowheads="1"/>
          </p:cNvSpPr>
          <p:nvPr/>
        </p:nvSpPr>
        <p:spPr bwMode="auto">
          <a:xfrm>
            <a:off x="1981200" y="5619750"/>
            <a:ext cx="2209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Non-hosted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2552" name="TextBox 29"/>
          <p:cNvSpPr txBox="1">
            <a:spLocks noChangeArrowheads="1"/>
          </p:cNvSpPr>
          <p:nvPr/>
        </p:nvSpPr>
        <p:spPr bwMode="auto">
          <a:xfrm>
            <a:off x="6096000" y="5619750"/>
            <a:ext cx="1828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 smtClean="0">
                <a:latin typeface="Corbel" pitchFamily="34" charset="0"/>
              </a:rPr>
              <a:t>Hosted </a:t>
            </a:r>
            <a:endParaRPr lang="zh-CN" altLang="en-US" sz="2400" b="1" dirty="0">
              <a:latin typeface="Corbel" pitchFamily="34" charset="0"/>
            </a:endParaRPr>
          </a:p>
        </p:txBody>
      </p:sp>
      <p:sp>
        <p:nvSpPr>
          <p:cNvPr id="29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057400"/>
            <a:ext cx="2438400" cy="81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System Virtualization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Virtual Machine Monitor</a:t>
            </a:r>
          </a:p>
          <a:p>
            <a:pPr lvl="1" eaLnBrk="1" hangingPunct="1"/>
            <a:r>
              <a:rPr lang="en-US" altLang="zh-CN" sz="2800" dirty="0" smtClean="0"/>
              <a:t>VMware (EMC)</a:t>
            </a:r>
          </a:p>
          <a:p>
            <a:pPr lvl="2" eaLnBrk="1" hangingPunct="1"/>
            <a:r>
              <a:rPr lang="en-US" altLang="zh-CN" dirty="0" smtClean="0"/>
              <a:t>Player, Workstation, …</a:t>
            </a:r>
          </a:p>
          <a:p>
            <a:pPr lvl="2" eaLnBrk="1" hangingPunct="1"/>
            <a:r>
              <a:rPr lang="en-US" altLang="zh-CN" dirty="0" smtClean="0"/>
              <a:t>Fusion, VMware Server, ESX Server, …</a:t>
            </a:r>
          </a:p>
          <a:p>
            <a:pPr lvl="5"/>
            <a:endParaRPr lang="en-US" altLang="zh-CN" sz="600" dirty="0" smtClean="0"/>
          </a:p>
          <a:p>
            <a:pPr lvl="3" eaLnBrk="1" hangingPunct="1"/>
            <a:endParaRPr lang="en-US" altLang="zh-CN" sz="800" dirty="0" smtClean="0"/>
          </a:p>
          <a:p>
            <a:pPr lvl="1" eaLnBrk="1" hangingPunct="1">
              <a:defRPr/>
            </a:pPr>
            <a:r>
              <a:rPr lang="en-US" altLang="zh-CN" sz="2800" dirty="0" smtClean="0"/>
              <a:t>Other 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Hyper-V (Virtual PC)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xVM (VirtualBox)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KVM, Xen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dirty="0" smtClean="0"/>
              <a:t>…</a:t>
            </a:r>
          </a:p>
          <a:p>
            <a:pPr eaLnBrk="1" hangingPunct="1"/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altLang="zh-CN" smtClean="0"/>
          </a:p>
        </p:txBody>
      </p:sp>
      <p:pic>
        <p:nvPicPr>
          <p:cNvPr id="163842" name="Picture 2" descr="D:\Work\TA\ICS\ICS-SS08\ppt\pic\HyperV_logo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936967"/>
            <a:ext cx="2209800" cy="1034833"/>
          </a:xfrm>
          <a:prstGeom prst="rect">
            <a:avLst/>
          </a:prstGeom>
          <a:noFill/>
        </p:spPr>
      </p:pic>
      <p:pic>
        <p:nvPicPr>
          <p:cNvPr id="163843" name="Picture 3" descr="D:\Work\TA\ICS\ICS-SS08\ppt\pic\xVM_logo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70800" y="4876800"/>
            <a:ext cx="1473200" cy="1524000"/>
          </a:xfrm>
          <a:prstGeom prst="rect">
            <a:avLst/>
          </a:prstGeom>
          <a:noFill/>
        </p:spPr>
      </p:pic>
      <p:pic>
        <p:nvPicPr>
          <p:cNvPr id="163844" name="Picture 4" descr="D:\Work\TA\ICS\ICS-SS08\ppt\pic\Xen_Logo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96200" y="3390900"/>
            <a:ext cx="1260719" cy="1104900"/>
          </a:xfrm>
          <a:prstGeom prst="rect">
            <a:avLst/>
          </a:prstGeom>
          <a:noFill/>
        </p:spPr>
      </p:pic>
      <p:pic>
        <p:nvPicPr>
          <p:cNvPr id="163846" name="Picture 6" descr="D:\Work\TA\ICS\ICS-SS08\ppt\pic\VMware_Workstation_logo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924800" y="533400"/>
            <a:ext cx="990600" cy="990600"/>
          </a:xfrm>
          <a:prstGeom prst="rect">
            <a:avLst/>
          </a:prstGeom>
          <a:noFill/>
        </p:spPr>
      </p:pic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3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Snapshot </a:t>
            </a:r>
            <a:r>
              <a:rPr lang="en-US" altLang="zh-CN" sz="2400" i="1" dirty="0" smtClean="0"/>
              <a:t>(unsupported in VMware Player)</a:t>
            </a:r>
            <a:endParaRPr lang="en-US" altLang="zh-CN" sz="2800" i="1" dirty="0" smtClean="0"/>
          </a:p>
          <a:p>
            <a:pPr lvl="1" eaLnBrk="1" hangingPunct="1"/>
            <a:r>
              <a:rPr lang="en-US" altLang="zh-CN" sz="2800" dirty="0" smtClean="0"/>
              <a:t>Backup the whole computer</a:t>
            </a:r>
          </a:p>
          <a:p>
            <a:pPr lvl="2" eaLnBrk="1" hangingPunct="1"/>
            <a:r>
              <a:rPr lang="en-US" altLang="zh-CN" dirty="0" smtClean="0"/>
              <a:t>Don’t worry about system crash</a:t>
            </a:r>
          </a:p>
          <a:p>
            <a:pPr lvl="1" eaLnBrk="1" hangingPunct="1"/>
            <a:r>
              <a:rPr lang="en-US" altLang="zh-CN" sz="2800" dirty="0" smtClean="0"/>
              <a:t>Trade of between storage and computers</a:t>
            </a:r>
          </a:p>
          <a:p>
            <a:pPr lvl="3" eaLnBrk="1" hangingPunct="1"/>
            <a:endParaRPr lang="en-US" altLang="zh-CN" dirty="0" smtClean="0"/>
          </a:p>
          <a:p>
            <a:pPr eaLnBrk="1" hangingPunct="1"/>
            <a:r>
              <a:rPr lang="en-US" altLang="zh-CN" sz="3200" dirty="0" smtClean="0">
                <a:solidFill>
                  <a:prstClr val="white"/>
                </a:solidFill>
              </a:rPr>
              <a:t>Files in VMware Workstation</a:t>
            </a: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400" dirty="0" smtClean="0"/>
              <a:t>Configuration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.vmx</a:t>
            </a:r>
            <a:r>
              <a:rPr lang="en-US" altLang="zh-CN" sz="2400" dirty="0" smtClean="0"/>
              <a:t>)    BIOS 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.nvram</a:t>
            </a:r>
            <a:r>
              <a:rPr lang="en-US" altLang="zh-CN" sz="2400" dirty="0" smtClean="0"/>
              <a:t>) </a:t>
            </a:r>
            <a:br>
              <a:rPr lang="en-US" altLang="zh-CN" sz="2400" dirty="0" smtClean="0"/>
            </a:br>
            <a:r>
              <a:rPr lang="en-US" altLang="zh-CN" sz="2400" dirty="0" smtClean="0"/>
              <a:t>Paging file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.vmem</a:t>
            </a:r>
            <a:r>
              <a:rPr lang="en-US" altLang="zh-CN" sz="2400" dirty="0" smtClean="0"/>
              <a:t>)    Disk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.vmdk</a:t>
            </a:r>
            <a:r>
              <a:rPr lang="en-US" altLang="zh-CN" sz="2400" dirty="0" smtClean="0"/>
              <a:t>)  </a:t>
            </a:r>
            <a:br>
              <a:rPr lang="en-US" altLang="zh-CN" sz="2400" dirty="0" smtClean="0"/>
            </a:br>
            <a:r>
              <a:rPr lang="en-US" altLang="zh-CN" sz="2400" dirty="0" smtClean="0"/>
              <a:t>Snapshot (</a:t>
            </a:r>
            <a:r>
              <a:rPr lang="en-US" altLang="zh-CN" sz="2000" dirty="0" smtClean="0">
                <a:latin typeface="Verdana" pitchFamily="34" charset="0"/>
                <a:cs typeface="Courier New" pitchFamily="49" charset="0"/>
              </a:rPr>
              <a:t>.vmsn</a:t>
            </a:r>
            <a:r>
              <a:rPr lang="en-US" altLang="zh-CN" sz="2400" dirty="0" smtClean="0">
                <a:solidFill>
                  <a:prstClr val="white"/>
                </a:solidFill>
              </a:rPr>
              <a:t> )     …</a:t>
            </a:r>
            <a:endParaRPr lang="en-US" altLang="zh-CN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APPENDIX: VMware Workstation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5181600"/>
          </a:xfrm>
        </p:spPr>
        <p:txBody>
          <a:bodyPr>
            <a:normAutofit/>
          </a:bodyPr>
          <a:lstStyle/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r>
              <a:rPr lang="en-US" altLang="zh-CN" sz="3200" dirty="0" smtClean="0"/>
              <a:t>Configuration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Network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&gt;setup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	  select ‘network configuration’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&gt;ping 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  <a:hlinkClick r:id="rId3"/>
              </a:rPr>
              <a:t>ftp.sjtu.edu.cn</a:t>
            </a:r>
            <a:endParaRPr lang="en-US" altLang="zh-CN" sz="20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67652" lvl="2" indent="0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sz="800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800" dirty="0"/>
              <a:t>Install VMware Tools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click menu “VM -&gt; Install VMware Tools”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&gt;cd /media/</a:t>
            </a:r>
            <a:r>
              <a:rPr lang="en-US" altLang="zh-CN" sz="20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cdrom</a:t>
            </a:r>
            <a:endParaRPr lang="en-US" altLang="zh-CN" sz="2000" dirty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&gt;tar </a:t>
            </a:r>
            <a:r>
              <a:rPr lang="en-US" altLang="zh-CN" sz="2000" dirty="0" err="1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VMwareTools-8.1.3-203739.tar.gz</a:t>
            </a:r>
          </a:p>
          <a:p>
            <a:pPr marL="996252" lvl="2" eaLnBrk="1" fontAlgn="auto" hangingPunct="1">
              <a:spcAft>
                <a:spcPts val="0"/>
              </a:spcAft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...</a:t>
            </a:r>
            <a:endParaRPr lang="en-US" altLang="zh-CN" dirty="0">
              <a:solidFill>
                <a:prstClr val="white"/>
              </a:solidFill>
            </a:endParaRPr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A5AF61A-C0DA-4D3E-8396-5DA3AC619FA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4589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  <a:r>
              <a:rPr lang="en-US" altLang="zh-CN" sz="3200" dirty="0" smtClean="0"/>
              <a:t>		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3239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Introduction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Installation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Shell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AC5549-492D-421C-A38C-05B1CFFADF1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1336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1600200"/>
            <a:ext cx="3657600" cy="18288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1336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SHELL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Operating System Shell</a:t>
            </a:r>
          </a:p>
          <a:p>
            <a:pPr lvl="1" eaLnBrk="1" hangingPunct="1"/>
            <a:r>
              <a:rPr lang="en-US" altLang="zh-CN" sz="2800" dirty="0" smtClean="0"/>
              <a:t>Provide access to the services of a kernel</a:t>
            </a:r>
          </a:p>
          <a:p>
            <a:pPr lvl="1" eaLnBrk="1" hangingPunct="1"/>
            <a:r>
              <a:rPr lang="en-US" altLang="zh-CN" sz="2800" dirty="0" smtClean="0"/>
              <a:t>Command-Line Interface (CLI)</a:t>
            </a:r>
          </a:p>
          <a:p>
            <a:pPr lvl="2" eaLnBrk="1" hangingPunct="1"/>
            <a:r>
              <a:rPr lang="en-US" altLang="zh-CN" dirty="0" smtClean="0"/>
              <a:t>Unix Shell</a:t>
            </a:r>
          </a:p>
          <a:p>
            <a:pPr lvl="3" eaLnBrk="1" hangingPunct="1"/>
            <a:r>
              <a:rPr lang="en-US" altLang="zh-CN" dirty="0" smtClean="0"/>
              <a:t>e.g. Bounce-Again Shell,  </a:t>
            </a:r>
            <a:r>
              <a:rPr lang="en-US" altLang="zh-CN" dirty="0" smtClean="0">
                <a:solidFill>
                  <a:srgbClr val="FFC000"/>
                </a:solidFill>
                <a:latin typeface="Verdana" pitchFamily="34" charset="0"/>
              </a:rPr>
              <a:t>bash</a:t>
            </a:r>
            <a:endParaRPr lang="en-US" altLang="zh-CN" dirty="0" smtClean="0">
              <a:latin typeface="Verdana" pitchFamily="34" charset="0"/>
            </a:endParaRPr>
          </a:p>
          <a:p>
            <a:pPr lvl="2" eaLnBrk="1" hangingPunct="1"/>
            <a:r>
              <a:rPr lang="en-US" altLang="zh-CN" dirty="0" smtClean="0"/>
              <a:t>Non-Unix Shell</a:t>
            </a:r>
          </a:p>
          <a:p>
            <a:pPr lvl="3" eaLnBrk="1" hangingPunct="1"/>
            <a:r>
              <a:rPr lang="en-US" altLang="zh-CN" dirty="0" smtClean="0"/>
              <a:t>e.g. DOS</a:t>
            </a:r>
          </a:p>
          <a:p>
            <a:pPr lvl="1" eaLnBrk="1" hangingPunct="1"/>
            <a:r>
              <a:rPr lang="en-US" altLang="zh-CN" sz="2800" dirty="0" smtClean="0"/>
              <a:t>Graphical User Interface (GUI)</a:t>
            </a:r>
          </a:p>
          <a:p>
            <a:pPr lvl="2" eaLnBrk="1" hangingPunct="1"/>
            <a:r>
              <a:rPr lang="en-US" altLang="zh-CN" dirty="0" smtClean="0"/>
              <a:t>Windows, X Window (KDE, GNOME, Xfce), Mac OS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36AC17-1261-40B5-8959-3BA1489913D2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pic>
        <p:nvPicPr>
          <p:cNvPr id="1658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698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MOST IMPORTANT</a:t>
            </a:r>
          </a:p>
          <a:p>
            <a:pPr lvl="1" eaLnBrk="1" hangingPunct="1"/>
            <a:r>
              <a:rPr lang="en-US" altLang="zh-CN" sz="2800" dirty="0"/>
              <a:t>Search Path: </a:t>
            </a:r>
            <a:r>
              <a:rPr lang="en-US" altLang="zh-CN" sz="24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/bin, /</a:t>
            </a:r>
            <a:r>
              <a:rPr lang="en-US" altLang="zh-CN" sz="2400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usr</a:t>
            </a:r>
            <a:r>
              <a:rPr lang="en-US" altLang="zh-CN" sz="24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/bin, </a:t>
            </a:r>
            <a:r>
              <a:rPr lang="en-US" altLang="zh-CN" sz="24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...</a:t>
            </a:r>
          </a:p>
          <a:p>
            <a:pPr lvl="1" eaLnBrk="1" hangingPunct="1"/>
            <a:r>
              <a:rPr lang="en-US" altLang="zh-CN" sz="2800" dirty="0">
                <a:cs typeface="Courier New" pitchFamily="49" charset="0"/>
              </a:rPr>
              <a:t>Command is case </a:t>
            </a:r>
            <a:r>
              <a:rPr lang="en-US" altLang="zh-CN" sz="2800" dirty="0" smtClean="0">
                <a:cs typeface="Courier New" pitchFamily="49" charset="0"/>
              </a:rPr>
              <a:t>sensitive</a:t>
            </a:r>
          </a:p>
          <a:p>
            <a:pPr lvl="1" eaLnBrk="1" hangingPunct="1"/>
            <a:endParaRPr lang="en-US" altLang="zh-CN" sz="1200" dirty="0" smtClean="0"/>
          </a:p>
          <a:p>
            <a:pPr lvl="1" eaLnBrk="1" hangingPunct="1"/>
            <a:r>
              <a:rPr lang="en-US" altLang="zh-CN" sz="2000" b="1" dirty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man </a:t>
            </a:r>
            <a:r>
              <a:rPr lang="en-US" altLang="zh-CN" sz="2000" dirty="0">
                <a:latin typeface="Courier New" pitchFamily="49" charset="0"/>
                <a:cs typeface="Courier New" pitchFamily="49" charset="0"/>
              </a:rPr>
              <a:t>– display the on-line manual pages</a:t>
            </a:r>
            <a:br>
              <a:rPr lang="en-US" altLang="zh-CN" sz="2000" dirty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&gt;man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man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r>
              <a:rPr lang="en-US" altLang="zh-CN" sz="2000" b="1" dirty="0" err="1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the whatis database for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complete words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whatis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passwd</a:t>
            </a:r>
            <a:endParaRPr lang="en-US" altLang="zh-CN" sz="24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list files/dirs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&gt;ls -l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mkdir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create a dir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&gt;mkdir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change dir 	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&gt;cd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rm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remove files/dirs 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&gt;rm -f a.txt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- copy files/dirs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&gt;cp a.txt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mv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move files/dir	s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&gt;mv a.txt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show current path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&gt;pwd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du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estimate files/dirs space usage	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&gt;du -c -h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df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report free disk space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&gt;df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25908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File and Directory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chmod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mode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&gt;chmod 777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chown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owner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&gt;chown rong edit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chgrp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change group of file/dir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&gt;chgrp guest draft -R</a:t>
            </a:r>
          </a:p>
          <a:p>
            <a:pPr lvl="1" eaLnBrk="1" hangingPunct="1"/>
            <a:endParaRPr lang="en-US" altLang="zh-CN" sz="2000" dirty="0" smtClean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zh-CN" smtClean="0"/>
          </a:p>
        </p:txBody>
      </p:sp>
      <p:grpSp>
        <p:nvGrpSpPr>
          <p:cNvPr id="21" name="Group 20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17" name="Group 16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ls -l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drwxr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--r-- 1 peter admin 4096  Mar 1 2007 drafts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-rw-r--r-- 1 peter admin 30405 Mar 1 2007 edition-32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-r-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xr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-x 1 terry admin 8460  Mar 1 2007 edit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duuugggooo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C owner group size  date       name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C:(hard link count)</a:t>
                </a:r>
              </a:p>
            </p:txBody>
          </p:sp>
        </p:grpSp>
        <p:cxnSp>
          <p:nvCxnSpPr>
            <p:cNvPr id="9" name="Straight Connector 8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26670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581400" y="4724400"/>
            <a:ext cx="914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85800" y="4724400"/>
            <a:ext cx="2286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144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371600" y="4724400"/>
            <a:ext cx="4572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828800" y="4724400"/>
            <a:ext cx="533400" cy="1295400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Search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whereis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- locate special files for a command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 (binary, src and manual file)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&gt;whereis cp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find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search for files/dirs in a dir hierarchy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&gt;find . –name “c.txt”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locate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locate files/dirs by name in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&gt;locate test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grep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text search utility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&gt;grep “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” . -R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User Account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useradd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create a new user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&gt;useradd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userdel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delete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&gt;userdel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passwd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set password for a user account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    based on a database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&gt;passwd rong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users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name of user currently logged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&gt;users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Text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cat</a:t>
            </a:r>
            <a:r>
              <a:rPr lang="en-US" altLang="zh-CN" sz="20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concatenate and print files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&gt;cat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head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first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&gt;head –n 4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tail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output the last part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&gt;tail –c 50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wc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the number of newlines, words,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    and bytes in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&gt;wc b.txt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cut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remove sections from each line of files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&gt;cut –c 4-10 b.txt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echo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display a line of text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&gt;echo $PATH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mount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mount a file system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&gt;mount /dev/sda3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umount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unmount a file system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&gt;umount /mnt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ping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send ICMP ECHO_REQUEST to network hosts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&gt;ping 10.132.143.100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date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print or set the system date and time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&gt;date "+%m/%d/%y“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time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time a simple command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&gt;time locate mapreduce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>
                <a:solidFill>
                  <a:schemeClr val="tx2">
                    <a:satMod val="200000"/>
                  </a:schemeClr>
                </a:solidFill>
              </a:rPr>
              <a:t>Commands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Misc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join two command in one line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&gt;echo $PATH; whereis echo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&lt; &gt; &gt;&gt; 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– redirect input and output 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&gt;cat b.txt &gt;&gt; c.txt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|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pipe the former output as the later input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&gt;cat b.txt | grep “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abc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”</a:t>
            </a:r>
          </a:p>
          <a:p>
            <a:pPr lvl="1" eaLnBrk="1" hangingPunct="1"/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&amp;</a:t>
            </a:r>
            <a:r>
              <a:rPr lang="en-US" altLang="zh-CN" sz="2000" dirty="0" smtClean="0">
                <a:latin typeface="Courier New" pitchFamily="49" charset="0"/>
                <a:cs typeface="Courier New" pitchFamily="49" charset="0"/>
              </a:rPr>
              <a:t> – do command in new process</a:t>
            </a:r>
            <a:br>
              <a:rPr lang="en-US" altLang="zh-CN" sz="2000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&gt;cat b.txt &amp;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2286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9966"/>
                </a:solidFill>
              </a:rPr>
              <a:t>APT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9966"/>
                </a:solidFill>
              </a:rPr>
              <a:t>A</a:t>
            </a:r>
            <a:r>
              <a:rPr lang="en-US" altLang="zh-CN" sz="2800" dirty="0" smtClean="0"/>
              <a:t>dvanced </a:t>
            </a:r>
            <a:r>
              <a:rPr lang="en-US" altLang="zh-CN" sz="2800" dirty="0" smtClean="0">
                <a:solidFill>
                  <a:srgbClr val="FF9966"/>
                </a:solidFill>
              </a:rPr>
              <a:t>P</a:t>
            </a:r>
            <a:r>
              <a:rPr lang="en-US" altLang="zh-CN" sz="2800" dirty="0" smtClean="0"/>
              <a:t>ackage </a:t>
            </a:r>
            <a:r>
              <a:rPr lang="en-US" altLang="zh-CN" sz="2800" dirty="0" smtClean="0">
                <a:solidFill>
                  <a:srgbClr val="FF9966"/>
                </a:solidFill>
              </a:rPr>
              <a:t>T</a:t>
            </a:r>
            <a:r>
              <a:rPr lang="en-US" altLang="zh-CN" sz="2800" dirty="0" smtClean="0"/>
              <a:t>ools)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management system for software packages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Package resource list for APT: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etc</a:t>
            </a:r>
            <a:r>
              <a:rPr lang="en-US" altLang="zh-CN" sz="2000" b="1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/apt/</a:t>
            </a:r>
            <a:r>
              <a:rPr lang="en-US" altLang="zh-CN" sz="2000" b="1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sources.list</a:t>
            </a:r>
            <a:endParaRPr lang="en-US" altLang="zh-CN" sz="2000" b="1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US" altLang="zh-CN" smtClean="0"/>
          </a:p>
        </p:txBody>
      </p:sp>
      <p:grpSp>
        <p:nvGrpSpPr>
          <p:cNvPr id="48" name="Group 47"/>
          <p:cNvGrpSpPr/>
          <p:nvPr/>
        </p:nvGrpSpPr>
        <p:grpSpPr>
          <a:xfrm>
            <a:off x="365760" y="4343400"/>
            <a:ext cx="8778240" cy="2095619"/>
            <a:chOff x="365760" y="4343400"/>
            <a:chExt cx="8778240" cy="2095619"/>
          </a:xfrm>
        </p:grpSpPr>
        <p:grpSp>
          <p:nvGrpSpPr>
            <p:cNvPr id="49" name="Group 48"/>
            <p:cNvGrpSpPr/>
            <p:nvPr/>
          </p:nvGrpSpPr>
          <p:grpSpPr>
            <a:xfrm>
              <a:off x="365760" y="4343400"/>
              <a:ext cx="8778240" cy="2095619"/>
              <a:chOff x="365760" y="4343400"/>
              <a:chExt cx="8778240" cy="2095619"/>
            </a:xfrm>
          </p:grpSpPr>
          <p:sp>
            <p:nvSpPr>
              <p:cNvPr id="52" name="Rectangle 51"/>
              <p:cNvSpPr/>
              <p:nvPr/>
            </p:nvSpPr>
            <p:spPr>
              <a:xfrm>
                <a:off x="365760" y="4343400"/>
                <a:ext cx="8778240" cy="1323439"/>
              </a:xfrm>
              <a:prstGeom prst="rect">
                <a:avLst/>
              </a:prstGeom>
              <a:solidFill>
                <a:srgbClr val="FFFFCD"/>
              </a:solidFill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1" indent="-739775" eaLnBrk="1" hangingPunct="1">
                  <a:buNone/>
                </a:pP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$ cat 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etc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/apt/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source.list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...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deb     http://ftp.sjtu.edu.cn/debian/ squeeze main </a:t>
                </a:r>
              </a:p>
              <a:p>
                <a:pPr lvl="1" indent="-739775" eaLnBrk="1" hangingPunct="1">
                  <a:buNone/>
                </a:pP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</a:t>
                </a:r>
                <a:r>
                  <a:rPr lang="en-US" sz="2000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dbe-src</a:t>
                </a:r>
                <a:r>
                  <a:rPr lang="en-US" sz="2000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http://ftp.sjtu.edu.cn/debian/ squeeze main </a:t>
                </a:r>
                <a:endParaRPr lang="en-US" altLang="zh-CN" sz="2000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365760" y="5638800"/>
                <a:ext cx="8778240" cy="800219"/>
              </a:xfrm>
              <a:prstGeom prst="rect">
                <a:avLst/>
              </a:prstGeom>
              <a:solidFill>
                <a:srgbClr val="FFFFCD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type    URI of source                  </a:t>
                </a:r>
                <a:r>
                  <a:rPr lang="en-US" sz="2000" b="1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dist</a:t>
                </a:r>
                <a:r>
                  <a:rPr lang="en-US" sz="2000" b="1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  comp</a:t>
                </a:r>
              </a:p>
              <a:p>
                <a:endParaRPr lang="en-US" sz="800" b="1" dirty="0" smtClean="0">
                  <a:solidFill>
                    <a:schemeClr val="bg1"/>
                  </a:solidFill>
                  <a:latin typeface="Courier New" pitchFamily="49" charset="0"/>
                  <a:cs typeface="Courier New" pitchFamily="49" charset="0"/>
                </a:endParaRPr>
              </a:p>
              <a:p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 URI type: http, ftp,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cdrom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, file, </a:t>
                </a:r>
                <a:r>
                  <a:rPr lang="en-US" dirty="0" err="1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ssh</a:t>
                </a:r>
                <a:r>
                  <a:rPr lang="en-US" dirty="0" smtClean="0">
                    <a:solidFill>
                      <a:schemeClr val="bg1"/>
                    </a:solidFill>
                    <a:latin typeface="Courier New" pitchFamily="49" charset="0"/>
                    <a:cs typeface="Courier New" pitchFamily="49" charset="0"/>
                  </a:rPr>
                  <a:t> ...</a:t>
                </a:r>
              </a:p>
            </p:txBody>
          </p:sp>
        </p:grpSp>
        <p:cxnSp>
          <p:nvCxnSpPr>
            <p:cNvPr id="50" name="Straight Connector 49"/>
            <p:cNvCxnSpPr/>
            <p:nvPr/>
          </p:nvCxnSpPr>
          <p:spPr>
            <a:xfrm>
              <a:off x="609600" y="5638800"/>
              <a:ext cx="8153400" cy="1588"/>
            </a:xfrm>
            <a:prstGeom prst="line">
              <a:avLst/>
            </a:prstGeom>
            <a:ln>
              <a:solidFill>
                <a:schemeClr val="bg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ectangle 50"/>
            <p:cNvSpPr/>
            <p:nvPr/>
          </p:nvSpPr>
          <p:spPr>
            <a:xfrm>
              <a:off x="533400" y="4388068"/>
              <a:ext cx="8382000" cy="1981200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6629400" y="5005118"/>
            <a:ext cx="1219200" cy="1014681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7848600" y="5005118"/>
            <a:ext cx="7620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685800" y="5005118"/>
            <a:ext cx="12192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905000" y="5005118"/>
            <a:ext cx="4724400" cy="1014682"/>
          </a:xfrm>
          <a:prstGeom prst="rect">
            <a:avLst/>
          </a:prstGeom>
          <a:noFill/>
          <a:ln w="28575">
            <a:solidFill>
              <a:srgbClr val="FF3F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400068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apt-get</a:t>
            </a:r>
            <a:r>
              <a:rPr lang="en-US" altLang="zh-CN" sz="2800" dirty="0">
                <a:solidFill>
                  <a:prstClr val="white"/>
                </a:solidFill>
              </a:rPr>
              <a:t>: </a:t>
            </a:r>
            <a:r>
              <a:rPr lang="en-US" altLang="zh-CN" sz="2800" i="1" dirty="0">
                <a:solidFill>
                  <a:prstClr val="white"/>
                </a:solidFill>
              </a:rPr>
              <a:t>command-line tool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update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install </a:t>
            </a:r>
            <a:r>
              <a:rPr lang="en-US" altLang="zh-CN" sz="2000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remove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remove </a:t>
            </a:r>
            <a:r>
              <a:rPr lang="en-US" altLang="zh-CN" sz="2000" dirty="0" err="1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upgrade	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upgrade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  <a:cs typeface="Courier New" pitchFamily="49" charset="0"/>
              </a:rPr>
              <a:t>apt-cache: </a:t>
            </a:r>
            <a:r>
              <a:rPr lang="en-US" altLang="zh-CN" sz="2800" i="1" dirty="0" smtClean="0">
                <a:solidFill>
                  <a:prstClr val="white"/>
                </a:solidFill>
                <a:cs typeface="Courier New" pitchFamily="49" charset="0"/>
              </a:rPr>
              <a:t>cache manipulator</a:t>
            </a:r>
            <a:endParaRPr lang="en-US" altLang="zh-CN" sz="2800" i="1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&gt;apt-cache search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&gt;apt-cache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showpkg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htop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629419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VERSION CONTROL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lvl="0" eaLnBrk="1" hangingPunct="1">
              <a:buClr>
                <a:srgbClr val="DBF5F9"/>
              </a:buClr>
            </a:pPr>
            <a:r>
              <a:rPr lang="en-US" altLang="zh-CN" sz="3200" dirty="0">
                <a:solidFill>
                  <a:srgbClr val="FF9966"/>
                </a:solidFill>
              </a:rPr>
              <a:t>APT</a:t>
            </a:r>
            <a:r>
              <a:rPr lang="en-US" altLang="zh-CN" sz="3200" dirty="0">
                <a:solidFill>
                  <a:prstClr val="white"/>
                </a:solidFill>
              </a:rPr>
              <a:t> </a:t>
            </a:r>
            <a:r>
              <a:rPr lang="en-US" altLang="zh-CN" sz="2800" dirty="0">
                <a:solidFill>
                  <a:prstClr val="white"/>
                </a:solidFill>
              </a:rPr>
              <a:t>(</a:t>
            </a:r>
            <a:r>
              <a:rPr lang="en-US" altLang="zh-CN" sz="2800" dirty="0">
                <a:solidFill>
                  <a:srgbClr val="FF9966"/>
                </a:solidFill>
              </a:rPr>
              <a:t>A</a:t>
            </a:r>
            <a:r>
              <a:rPr lang="en-US" altLang="zh-CN" sz="2800" dirty="0">
                <a:solidFill>
                  <a:prstClr val="white"/>
                </a:solidFill>
              </a:rPr>
              <a:t>dvanced </a:t>
            </a:r>
            <a:r>
              <a:rPr lang="en-US" altLang="zh-CN" sz="2800" dirty="0">
                <a:solidFill>
                  <a:srgbClr val="FF9966"/>
                </a:solidFill>
              </a:rPr>
              <a:t>P</a:t>
            </a:r>
            <a:r>
              <a:rPr lang="en-US" altLang="zh-CN" sz="2800" dirty="0">
                <a:solidFill>
                  <a:prstClr val="white"/>
                </a:solidFill>
              </a:rPr>
              <a:t>ackage </a:t>
            </a:r>
            <a:r>
              <a:rPr lang="en-US" altLang="zh-CN" sz="2800" dirty="0">
                <a:solidFill>
                  <a:srgbClr val="FF9966"/>
                </a:solidFill>
              </a:rPr>
              <a:t>T</a:t>
            </a:r>
            <a:r>
              <a:rPr lang="en-US" altLang="zh-CN" sz="2800" dirty="0">
                <a:solidFill>
                  <a:prstClr val="white"/>
                </a:solidFill>
              </a:rPr>
              <a:t>ools)</a:t>
            </a:r>
            <a:endParaRPr lang="en-US" altLang="zh-CN" sz="3200" dirty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example: </a:t>
            </a:r>
            <a:r>
              <a:rPr lang="en-US" altLang="zh-CN" sz="2800" i="1" dirty="0" smtClean="0">
                <a:solidFill>
                  <a:prstClr val="white"/>
                </a:solidFill>
              </a:rPr>
              <a:t>install vim</a:t>
            </a:r>
            <a:endParaRPr lang="en-US" altLang="zh-CN" sz="2800" i="1" dirty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su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root user</a:t>
            </a:r>
            <a:endParaRPr lang="en-US" altLang="zh-CN" b="1" dirty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update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update apt list</a:t>
            </a:r>
            <a:endParaRPr lang="en-US" altLang="zh-CN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&gt;apt-cache search vim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search in cache</a:t>
            </a:r>
            <a:r>
              <a:rPr lang="en-US" altLang="zh-CN" b="1" dirty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&gt;apt-get install vim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install vim</a:t>
            </a:r>
            <a:endParaRPr lang="en-US" altLang="zh-CN" sz="20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&gt;man </a:t>
            </a:r>
            <a:r>
              <a:rPr lang="en-US" altLang="zh-CN" sz="2000" dirty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vim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	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manual of vim	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US" altLang="zh-CN" smtClean="0"/>
          </a:p>
        </p:txBody>
      </p:sp>
      <p:sp>
        <p:nvSpPr>
          <p:cNvPr id="10" name="Rectangle 9"/>
          <p:cNvSpPr/>
          <p:nvPr/>
        </p:nvSpPr>
        <p:spPr>
          <a:xfrm>
            <a:off x="365760" y="4800600"/>
            <a:ext cx="8778240" cy="1692771"/>
          </a:xfrm>
          <a:prstGeom prst="rect">
            <a:avLst/>
          </a:prstGeom>
          <a:solidFill>
            <a:srgbClr val="FFFFCD"/>
          </a:solidFill>
          <a:ln>
            <a:noFill/>
          </a:ln>
        </p:spPr>
        <p:txBody>
          <a:bodyPr wrap="square">
            <a:spAutoFit/>
          </a:bodyPr>
          <a:lstStyle/>
          <a:p>
            <a:pPr lvl="1" indent="-739775" eaLnBrk="1" hangingPunct="1"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$ apt-cache search vim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  –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enhanced vi editor </a:t>
            </a:r>
          </a:p>
          <a:p>
            <a:pPr lvl="1" indent="-739775" eaLnBrk="1" hangingPunct="1">
              <a:buNone/>
            </a:pP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vim-doc  - Vi </a:t>
            </a:r>
            <a:r>
              <a:rPr lang="en-US" sz="2000" dirty="0" err="1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IMproved</a:t>
            </a:r>
            <a:r>
              <a:rPr lang="en-US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– HTML documentation</a:t>
            </a:r>
          </a:p>
          <a:p>
            <a:pPr lvl="1" indent="-739775" eaLnBrk="1" hangingPunct="1">
              <a:buNone/>
            </a:pPr>
            <a:r>
              <a:rPr lang="en-US" altLang="zh-CN" sz="2000" dirty="0" smtClean="0">
                <a:solidFill>
                  <a:schemeClr val="bg1"/>
                </a:solidFill>
                <a:latin typeface="Courier New" pitchFamily="49" charset="0"/>
                <a:cs typeface="Courier New" pitchFamily="49" charset="0"/>
              </a:rPr>
              <a:t>  ...</a:t>
            </a:r>
          </a:p>
          <a:p>
            <a:pPr lvl="1" indent="-739775" eaLnBrk="1" hangingPunct="1">
              <a:buNone/>
            </a:pPr>
            <a:endParaRPr lang="en-US" altLang="zh-CN" sz="400" dirty="0" smtClean="0">
              <a:solidFill>
                <a:schemeClr val="bg1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3400" y="4845268"/>
            <a:ext cx="8382000" cy="1555532"/>
          </a:xfrm>
          <a:prstGeom prst="rect">
            <a:avLst/>
          </a:prstGeom>
          <a:noFill/>
          <a:ln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185052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Remote Login</a:t>
            </a:r>
            <a:r>
              <a:rPr lang="en-US" altLang="zh-CN" dirty="0" smtClean="0"/>
              <a:t>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COMPRESSING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E2A7FF"/>
                </a:solidFill>
              </a:rPr>
              <a:t>GZIP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E2A7FF"/>
                </a:solidFill>
              </a:rPr>
              <a:t>G</a:t>
            </a:r>
            <a:r>
              <a:rPr lang="en-US" altLang="zh-CN" sz="2800" dirty="0" smtClean="0"/>
              <a:t>nu </a:t>
            </a:r>
            <a:r>
              <a:rPr lang="en-US" altLang="zh-CN" sz="2800" dirty="0" smtClean="0">
                <a:solidFill>
                  <a:srgbClr val="E2A7FF"/>
                </a:solidFill>
              </a:rPr>
              <a:t>ZIP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gzip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Compress just single file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Replace the original file with .</a:t>
            </a:r>
            <a:r>
              <a:rPr lang="en-US" altLang="zh-CN" sz="2800" dirty="0" err="1" smtClean="0">
                <a:solidFill>
                  <a:prstClr val="white"/>
                </a:solidFill>
              </a:rPr>
              <a:t>gz</a:t>
            </a:r>
            <a:r>
              <a:rPr lang="en-US" altLang="zh-CN" sz="2800" dirty="0" smtClean="0">
                <a:solidFill>
                  <a:prstClr val="white"/>
                </a:solidFill>
              </a:rPr>
              <a:t> file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2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&gt;gzip test.txt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2200" b="1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	     </a:t>
            </a:r>
            <a:r>
              <a:rPr lang="en-US" altLang="zh-CN" sz="22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</a:t>
            </a:r>
            <a:r>
              <a:rPr lang="en-US" altLang="zh-CN" sz="22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gunzio</a:t>
            </a:r>
            <a:r>
              <a:rPr lang="en-US" altLang="zh-CN" sz="22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2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test.txt.gz</a:t>
            </a:r>
            <a:endParaRPr lang="en-US" altLang="zh-CN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TAR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T</a:t>
            </a:r>
            <a:r>
              <a:rPr lang="en-US" altLang="zh-CN" sz="2800" dirty="0" smtClean="0"/>
              <a:t>ape </a:t>
            </a:r>
            <a:r>
              <a:rPr lang="en-US" altLang="zh-CN" sz="2800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AR</a:t>
            </a:r>
            <a:r>
              <a:rPr lang="en-US" altLang="zh-CN" sz="2800" dirty="0" err="1" smtClean="0"/>
              <a:t>chive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.tar  	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cf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src.tar src/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tar.gz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zxf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src.tar.gz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tbz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/.tar.bz2	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&gt;tar -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jcf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src.tbz src/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2800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</a:rPr>
              <a:t>ARCHIVING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A162D0"/>
                </a:solidFill>
              </a:rPr>
              <a:t>CPIO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err="1" smtClean="0">
                <a:solidFill>
                  <a:srgbClr val="A162D0"/>
                </a:solidFill>
              </a:rPr>
              <a:t>C</a:t>
            </a:r>
            <a:r>
              <a:rPr lang="en-US" altLang="zh-CN" sz="2800" dirty="0" err="1" smtClean="0"/>
              <a:t>o</a:t>
            </a:r>
            <a:r>
              <a:rPr lang="en-US" altLang="zh-CN" sz="2800" dirty="0" err="1" smtClean="0">
                <a:solidFill>
                  <a:srgbClr val="A162D0"/>
                </a:solidFill>
              </a:rPr>
              <a:t>P</a:t>
            </a:r>
            <a:r>
              <a:rPr lang="en-US" altLang="zh-CN" sz="2800" dirty="0" err="1" smtClean="0"/>
              <a:t>y</a:t>
            </a:r>
            <a:r>
              <a:rPr lang="en-US" altLang="zh-CN" sz="2800" dirty="0" smtClean="0"/>
              <a:t> files </a:t>
            </a:r>
            <a:r>
              <a:rPr lang="en-US" altLang="zh-CN" sz="2800" dirty="0" smtClean="0">
                <a:solidFill>
                  <a:srgbClr val="A162D0"/>
                </a:solidFill>
              </a:rPr>
              <a:t>I</a:t>
            </a:r>
            <a:r>
              <a:rPr lang="en-US" altLang="zh-CN" sz="2800" dirty="0" smtClean="0"/>
              <a:t>n and </a:t>
            </a:r>
            <a:r>
              <a:rPr lang="en-US" altLang="zh-CN" sz="2800" dirty="0" smtClean="0">
                <a:solidFill>
                  <a:srgbClr val="A162D0"/>
                </a:solidFill>
              </a:rPr>
              <a:t>O</a:t>
            </a:r>
            <a:r>
              <a:rPr lang="en-US" altLang="zh-CN" sz="2800" dirty="0" smtClean="0"/>
              <a:t>ut archives)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800" dirty="0" smtClean="0">
                <a:solidFill>
                  <a:prstClr val="white"/>
                </a:solidFill>
              </a:rPr>
              <a:t> file format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Suffix:  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-id &lt;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test.cpio</a:t>
            </a:r>
            <a:endParaRPr lang="en-US" altLang="zh-CN" b="1" dirty="0" smtClean="0">
              <a:solidFill>
                <a:prstClr val="white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 / .</a:t>
            </a:r>
            <a:r>
              <a:rPr lang="en-US" altLang="zh-CN" b="1" dirty="0" err="1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cpio.gz</a:t>
            </a:r>
            <a: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  <a:t>	</a:t>
            </a:r>
            <a:br>
              <a:rPr lang="en-US" altLang="zh-CN" b="1" dirty="0" smtClean="0">
                <a:solidFill>
                  <a:prstClr val="white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&gt;find . –depth –print |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cpio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-o &gt;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x.cpio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    &gt;gzip -9 </a:t>
            </a:r>
            <a:r>
              <a:rPr lang="en-US" altLang="zh-CN" sz="2000" dirty="0" err="1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x.cpio</a:t>
            </a:r>
            <a:endParaRPr lang="en-US" altLang="zh-CN" sz="2000" dirty="0" smtClean="0">
              <a:solidFill>
                <a:srgbClr val="FF0066"/>
              </a:solidFill>
              <a:latin typeface="Courier New" pitchFamily="49" charset="0"/>
              <a:cs typeface="Courier New" pitchFamily="49" charset="0"/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lvl="2" indent="-903288" eaLnBrk="1" fontAlgn="auto" hangingPunct="1">
              <a:spcAft>
                <a:spcPts val="0"/>
              </a:spcAft>
              <a:buClr>
                <a:srgbClr val="009DD9"/>
              </a:buClr>
              <a:buNone/>
              <a:defRPr/>
            </a:pPr>
            <a:r>
              <a:rPr lang="en-US" altLang="zh-CN" sz="1800" dirty="0" smtClean="0">
                <a:solidFill>
                  <a:prstClr val="white"/>
                </a:solidFill>
                <a:latin typeface="Verdana" pitchFamily="34" charset="0"/>
                <a:cs typeface="Courier New" pitchFamily="49" charset="0"/>
              </a:rPr>
              <a:t>*</a:t>
            </a:r>
            <a:r>
              <a:rPr lang="en-US" altLang="zh-CN" dirty="0" smtClean="0">
                <a:solidFill>
                  <a:prstClr val="white"/>
                </a:solidFill>
                <a:cs typeface="Courier New" pitchFamily="49" charset="0"/>
              </a:rPr>
              <a:t> TAR vs CPIO: </a:t>
            </a:r>
            <a:r>
              <a:rPr lang="en-US" altLang="zh-CN" sz="2000" dirty="0" smtClean="0">
                <a:solidFill>
                  <a:prstClr val="white"/>
                </a:solidFill>
                <a:cs typeface="Courier New" pitchFamily="49" charset="0"/>
                <a:hlinkClick r:id="rId3"/>
              </a:rPr>
              <a:t>http://rightsock.com/~kjw/Ramblings/tar_v_cpio.html</a:t>
            </a:r>
            <a:r>
              <a:rPr lang="en-US" altLang="zh-CN" sz="2000" dirty="0" smtClean="0">
                <a:solidFill>
                  <a:prstClr val="white"/>
                </a:solidFill>
                <a:cs typeface="Courier New" pitchFamily="49" charset="0"/>
              </a:rPr>
              <a:t> </a:t>
            </a:r>
            <a:endParaRPr lang="en-US" altLang="zh-CN" sz="1600" dirty="0" smtClean="0">
              <a:solidFill>
                <a:srgbClr val="FF0066"/>
              </a:solidFill>
              <a:cs typeface="Courier New" pitchFamily="49" charset="0"/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Remote Login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     Text Editor</a:t>
            </a:r>
            <a:r>
              <a:rPr lang="en-US" altLang="zh-CN" dirty="0" smtClean="0"/>
              <a:t>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47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00B0F0"/>
                </a:solidFill>
              </a:rPr>
              <a:t>Telnet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00B0F0"/>
                </a:solidFill>
              </a:rPr>
              <a:t>Tel</a:t>
            </a:r>
            <a:r>
              <a:rPr lang="en-US" altLang="zh-CN" sz="2800" dirty="0" smtClean="0"/>
              <a:t>etype </a:t>
            </a:r>
            <a:r>
              <a:rPr lang="en-US" altLang="zh-CN" sz="2800" dirty="0" smtClean="0">
                <a:solidFill>
                  <a:srgbClr val="00B0F0"/>
                </a:solidFill>
              </a:rPr>
              <a:t>net</a:t>
            </a:r>
            <a:r>
              <a:rPr lang="en-US" altLang="zh-CN" sz="2800" dirty="0" smtClean="0"/>
              <a:t>work)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/>
              <a:t>A network protocol over TCP for remote access</a:t>
            </a:r>
          </a:p>
          <a:p>
            <a:pPr lvl="1" eaLnBrk="1" hangingPunct="1"/>
            <a:r>
              <a:rPr lang="en-US" altLang="zh-CN" sz="2800" dirty="0" smtClean="0"/>
              <a:t>Birth in </a:t>
            </a:r>
            <a:r>
              <a:rPr lang="en-US" altLang="zh-CN" sz="2400" dirty="0" smtClean="0">
                <a:latin typeface="Verdana" pitchFamily="34" charset="0"/>
              </a:rPr>
              <a:t>1969</a:t>
            </a:r>
            <a:r>
              <a:rPr lang="en-US" altLang="zh-CN" sz="2800" dirty="0" smtClean="0"/>
              <a:t>, and supported by various OSes</a:t>
            </a:r>
          </a:p>
          <a:p>
            <a:pPr lvl="2" eaLnBrk="1" hangingPunct="1"/>
            <a:r>
              <a:rPr lang="en-US" altLang="zh-CN" dirty="0" smtClean="0"/>
              <a:t>Including Windows</a:t>
            </a:r>
          </a:p>
          <a:p>
            <a:pPr lvl="2" eaLnBrk="1" hangingPunct="1"/>
            <a:endParaRPr lang="en-US" altLang="zh-CN" dirty="0" smtClean="0"/>
          </a:p>
          <a:p>
            <a:pPr lvl="1" eaLnBrk="1" hangingPunct="1"/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&gt;telnet bbs.fudan.edu.cn</a:t>
            </a:r>
            <a:b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     &gt;telnet 10.132.143.112</a:t>
            </a:r>
          </a:p>
          <a:p>
            <a:pPr lvl="1" eaLnBrk="1" hangingPunct="1"/>
            <a:endParaRPr lang="en-US" altLang="zh-CN" sz="800" dirty="0" smtClean="0"/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48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SSH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ecure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SH</a:t>
            </a:r>
            <a:r>
              <a:rPr lang="en-US" altLang="zh-CN" sz="2800" dirty="0" err="1" smtClean="0"/>
              <a:t>ell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A Replacement for Telnet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Communication through a </a:t>
            </a:r>
            <a:r>
              <a:rPr lang="en-US" altLang="zh-CN" b="1" dirty="0" smtClean="0">
                <a:solidFill>
                  <a:prstClr val="white"/>
                </a:solidFill>
              </a:rPr>
              <a:t>secure </a:t>
            </a:r>
            <a:r>
              <a:rPr lang="en-US" altLang="zh-CN" dirty="0" smtClean="0">
                <a:solidFill>
                  <a:prstClr val="white"/>
                </a:solidFill>
              </a:rPr>
              <a:t>channel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400" dirty="0" smtClean="0">
                <a:solidFill>
                  <a:prstClr val="white"/>
                </a:solidFill>
              </a:rPr>
              <a:t>Tatu Ylönen</a:t>
            </a:r>
            <a:r>
              <a:rPr lang="en-US" altLang="zh-CN" dirty="0" smtClean="0">
                <a:solidFill>
                  <a:prstClr val="white"/>
                </a:solidFill>
              </a:rPr>
              <a:t>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1995</a:t>
            </a:r>
            <a:endParaRPr lang="en-US" altLang="zh-CN" dirty="0" smtClean="0">
              <a:solidFill>
                <a:prstClr val="white"/>
              </a:solidFill>
              <a:latin typeface="Verdana" pitchFamily="34" charset="0"/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OpenSSH </a:t>
            </a:r>
            <a:r>
              <a:rPr lang="en-US" altLang="zh-CN" sz="2400" dirty="0" smtClean="0">
                <a:solidFill>
                  <a:prstClr val="white"/>
                </a:solidFill>
              </a:rPr>
              <a:t>(OpenBSD Secure Shell), </a:t>
            </a:r>
            <a:r>
              <a:rPr lang="en-US" altLang="zh-CN" sz="2000" dirty="0" smtClean="0">
                <a:solidFill>
                  <a:prstClr val="white"/>
                </a:solidFill>
                <a:latin typeface="Verdana" pitchFamily="34" charset="0"/>
              </a:rPr>
              <a:t>1999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endParaRPr lang="en-US" altLang="zh-CN" sz="800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&gt;ssh -l root 10.132.143.112</a:t>
            </a:r>
            <a:endParaRPr lang="en-US" altLang="zh-CN" sz="2000" b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1600" dirty="0" smtClean="0">
              <a:solidFill>
                <a:prstClr val="white"/>
              </a:solidFill>
            </a:endParaRP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SCP, A Replacement for FTP</a:t>
            </a:r>
          </a:p>
          <a:p>
            <a:pPr lvl="2" eaLnBrk="1" hangingPunct="1"/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e.g. &gt;scp b.txt root@10.132.143.112:~/test/ </a:t>
            </a:r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</a:br>
            <a:r>
              <a:rPr lang="en-US" altLang="zh-CN" sz="2000" b="1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     </a:t>
            </a:r>
            <a:r>
              <a:rPr lang="en-US" altLang="zh-CN" sz="2000" dirty="0" smtClean="0">
                <a:solidFill>
                  <a:srgbClr val="FF0066"/>
                </a:solidFill>
                <a:latin typeface="Courier New" pitchFamily="49" charset="0"/>
                <a:cs typeface="Courier New" pitchFamily="49" charset="0"/>
              </a:rPr>
              <a:t>&gt;scp root@10.132.143.112:~/test/b.txt ./</a:t>
            </a:r>
            <a:endParaRPr lang="en-US" altLang="zh-CN" sz="2000" b="1" dirty="0" smtClean="0">
              <a:solidFill>
                <a:srgbClr val="FFC000"/>
              </a:solidFill>
              <a:latin typeface="Courier New" pitchFamily="49" charset="0"/>
              <a:cs typeface="Courier New" pitchFamily="49" charset="0"/>
            </a:endParaRPr>
          </a:p>
          <a:p>
            <a:pPr lvl="2" eaLnBrk="1" hangingPunct="1"/>
            <a:endParaRPr lang="en-US" altLang="zh-CN" dirty="0" smtClean="0">
              <a:solidFill>
                <a:prstClr val="white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REMOTE LOGIN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924800" cy="47244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Remote Login from Windows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Command-Line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00B0F0"/>
                </a:solidFill>
              </a:rPr>
              <a:t>PuTTY</a:t>
            </a:r>
            <a:endParaRPr lang="en-US" altLang="zh-CN" dirty="0" smtClean="0">
              <a:solidFill>
                <a:prstClr val="white"/>
              </a:solidFill>
            </a:endParaRP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act as a client for SSH and Telnet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Developed by Microsoft</a:t>
            </a: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endParaRPr lang="en-US" altLang="zh-CN" dirty="0" smtClean="0">
              <a:solidFill>
                <a:prstClr val="white"/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Clr>
                <a:srgbClr val="009DD9"/>
              </a:buClr>
              <a:buFont typeface="Wingdings"/>
              <a:buChar char=""/>
              <a:defRPr/>
            </a:pPr>
            <a:r>
              <a:rPr lang="en-US" altLang="zh-CN" sz="2800" dirty="0" smtClean="0">
                <a:solidFill>
                  <a:prstClr val="white"/>
                </a:solidFill>
              </a:rPr>
              <a:t>Graphical User Interface</a:t>
            </a:r>
          </a:p>
          <a:p>
            <a:pPr marL="996252" lvl="2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b="1" dirty="0" smtClean="0">
                <a:solidFill>
                  <a:srgbClr val="FF3F8D"/>
                </a:solidFill>
              </a:rPr>
              <a:t>VNC</a:t>
            </a:r>
            <a:r>
              <a:rPr lang="en-US" altLang="zh-CN" dirty="0" smtClean="0">
                <a:solidFill>
                  <a:prstClr val="white"/>
                </a:solidFill>
              </a:rPr>
              <a:t> (</a:t>
            </a:r>
            <a:r>
              <a:rPr lang="en-US" altLang="zh-CN" dirty="0" smtClean="0">
                <a:solidFill>
                  <a:srgbClr val="FF3F8D"/>
                </a:solidFill>
              </a:rPr>
              <a:t>V</a:t>
            </a:r>
            <a:r>
              <a:rPr lang="en-US" altLang="zh-CN" dirty="0" smtClean="0">
                <a:solidFill>
                  <a:prstClr val="white"/>
                </a:solidFill>
              </a:rPr>
              <a:t>irtual </a:t>
            </a:r>
            <a:r>
              <a:rPr lang="en-US" altLang="zh-CN" dirty="0" smtClean="0">
                <a:solidFill>
                  <a:srgbClr val="FF3F8D"/>
                </a:solidFill>
              </a:rPr>
              <a:t>N</a:t>
            </a:r>
            <a:r>
              <a:rPr lang="en-US" altLang="zh-CN" dirty="0" smtClean="0">
                <a:solidFill>
                  <a:prstClr val="white"/>
                </a:solidFill>
              </a:rPr>
              <a:t>etwork </a:t>
            </a:r>
            <a:r>
              <a:rPr lang="en-US" altLang="zh-CN" dirty="0" smtClean="0">
                <a:solidFill>
                  <a:srgbClr val="FF3F8D"/>
                </a:solidFill>
              </a:rPr>
              <a:t>C</a:t>
            </a:r>
            <a:r>
              <a:rPr lang="en-US" altLang="zh-CN" dirty="0" smtClean="0">
                <a:solidFill>
                  <a:prstClr val="white"/>
                </a:solidFill>
              </a:rPr>
              <a:t>lient)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Platform Independent</a:t>
            </a:r>
          </a:p>
          <a:p>
            <a:pPr marL="1261364" lvl="3" eaLnBrk="1" fontAlgn="auto" hangingPunct="1">
              <a:spcAft>
                <a:spcPts val="0"/>
              </a:spcAft>
              <a:buClr>
                <a:srgbClr val="009DD9"/>
              </a:buClr>
              <a:buFont typeface="Wingdings" pitchFamily="2" charset="2"/>
              <a:buChar char="§"/>
              <a:defRPr/>
            </a:pPr>
            <a:r>
              <a:rPr lang="en-US" altLang="zh-CN" dirty="0" smtClean="0">
                <a:solidFill>
                  <a:prstClr val="white"/>
                </a:solidFill>
              </a:rPr>
              <a:t>Client-Sever Model</a:t>
            </a: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EDC86BD-2DC5-4A05-9B5D-20830C7260C0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altLang="zh-CN" smtClean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1219200" y="1400175"/>
            <a:ext cx="4038600" cy="4238625"/>
          </a:xfrm>
        </p:spPr>
        <p:txBody>
          <a:bodyPr>
            <a:normAutofit/>
          </a:bodyPr>
          <a:lstStyle/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Pre-requisite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Linux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/>
              <a:t>Tools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C Language</a:t>
            </a:r>
          </a:p>
          <a:p>
            <a:pPr marL="411480" eaLnBrk="1" fontAlgn="auto" hangingPunct="1">
              <a:lnSpc>
                <a:spcPts val="4500"/>
              </a:lnSpc>
              <a:spcAft>
                <a:spcPts val="0"/>
              </a:spcAft>
              <a:buSzPct val="50000"/>
              <a:buFont typeface="Wingdings"/>
              <a:buNone/>
              <a:defRPr/>
            </a:pPr>
            <a:r>
              <a:rPr lang="en-US" altLang="zh-CN" sz="3200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Lab</a:t>
            </a:r>
          </a:p>
          <a:p>
            <a:pPr marL="411480" eaLnBrk="1" fontAlgn="auto" hangingPunct="1">
              <a:spcAft>
                <a:spcPts val="0"/>
              </a:spcAft>
              <a:buFont typeface="Wingdings"/>
              <a:buChar char=""/>
              <a:defRPr/>
            </a:pPr>
            <a:endParaRPr lang="zh-CN" alt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733800" y="1476375"/>
            <a:ext cx="4038600" cy="4314825"/>
          </a:xfrm>
        </p:spPr>
        <p:txBody>
          <a:bodyPr>
            <a:normAutofit/>
          </a:bodyPr>
          <a:lstStyle/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/>
              <a:t>	</a:t>
            </a: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Software Installer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Compressing and Archiving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None/>
              <a:defRPr/>
            </a:pPr>
            <a:r>
              <a:rPr lang="en-US" altLang="zh-CN" dirty="0" smtClean="0">
                <a:solidFill>
                  <a:schemeClr val="bg1">
                    <a:lumMod val="50000"/>
                    <a:lumOff val="50000"/>
                  </a:schemeClr>
                </a:solidFill>
              </a:rPr>
              <a:t>	Remote Login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r>
              <a:rPr lang="en-US" altLang="zh-CN" dirty="0" smtClean="0"/>
              <a:t>Text Editor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  <a:endParaRPr lang="en-US" altLang="zh-CN" dirty="0" smtClean="0">
              <a:solidFill>
                <a:schemeClr val="bg1">
                  <a:lumMod val="50000"/>
                  <a:lumOff val="50000"/>
                </a:schemeClr>
              </a:solidFill>
            </a:endParaRP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/>
              <a:buNone/>
              <a:defRPr/>
            </a:pPr>
            <a:r>
              <a:rPr lang="en-US" altLang="zh-CN" dirty="0" smtClean="0"/>
              <a:t>     </a:t>
            </a:r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  <a:p>
            <a:pPr marL="740664" lvl="1" eaLnBrk="1" fontAlgn="auto" hangingPunct="1">
              <a:spcAft>
                <a:spcPts val="0"/>
              </a:spcAft>
              <a:buSzPct val="70000"/>
              <a:buFont typeface="Wingdings" pitchFamily="2" charset="2"/>
              <a:buChar char="Ø"/>
              <a:defRPr/>
            </a:pPr>
            <a:endParaRPr lang="en-US" altLang="zh-CN" dirty="0" smtClean="0"/>
          </a:p>
        </p:txBody>
      </p:sp>
      <p:sp>
        <p:nvSpPr>
          <p:cNvPr id="56325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12A7689-6936-4967-A1ED-754370EBCA4F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altLang="zh-CN" smtClean="0"/>
          </a:p>
        </p:txBody>
      </p:sp>
      <p:sp>
        <p:nvSpPr>
          <p:cNvPr id="8" name="Rectangle 7"/>
          <p:cNvSpPr/>
          <p:nvPr/>
        </p:nvSpPr>
        <p:spPr>
          <a:xfrm>
            <a:off x="1143000" y="2743200"/>
            <a:ext cx="2895600" cy="6096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Rectangle 8"/>
          <p:cNvSpPr/>
          <p:nvPr/>
        </p:nvSpPr>
        <p:spPr>
          <a:xfrm>
            <a:off x="4038600" y="2133600"/>
            <a:ext cx="3657600" cy="2743200"/>
          </a:xfrm>
          <a:prstGeom prst="rect">
            <a:avLst/>
          </a:prstGeom>
          <a:noFill/>
          <a:ln w="28575" cap="rnd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Rectangle 9"/>
          <p:cNvSpPr/>
          <p:nvPr/>
        </p:nvSpPr>
        <p:spPr>
          <a:xfrm>
            <a:off x="3962400" y="2743200"/>
            <a:ext cx="304800" cy="609600"/>
          </a:xfrm>
          <a:prstGeom prst="rect">
            <a:avLst/>
          </a:prstGeom>
          <a:solidFill>
            <a:schemeClr val="bg1"/>
          </a:solidFill>
          <a:ln cap="rnd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3F8D"/>
                </a:solidFill>
              </a:rPr>
              <a:t>vi </a:t>
            </a:r>
            <a:r>
              <a:rPr lang="en-US" altLang="zh-CN" sz="3200" dirty="0" smtClean="0"/>
              <a:t>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3F8D"/>
                </a:solidFill>
              </a:rPr>
              <a:t>Vi</a:t>
            </a:r>
            <a:r>
              <a:rPr lang="en-US" altLang="zh-CN" sz="2800" dirty="0" smtClean="0"/>
              <a:t>sual Editor)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3F8D"/>
                </a:solidFill>
              </a:rPr>
              <a:t>/</a:t>
            </a:r>
            <a:r>
              <a:rPr lang="en-US" sz="2800" dirty="0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viː</a:t>
            </a:r>
            <a:r>
              <a:rPr lang="en-US" sz="2800" dirty="0" err="1" smtClean="0">
                <a:solidFill>
                  <a:srgbClr val="FF3F8D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3F8D"/>
                </a:solidFill>
              </a:rPr>
              <a:t>ai</a:t>
            </a:r>
            <a:r>
              <a:rPr lang="en-US" altLang="zh-CN" sz="2800" dirty="0" smtClean="0">
                <a:solidFill>
                  <a:srgbClr val="FF3F8D"/>
                </a:solidFill>
              </a:rPr>
              <a:t>/, </a:t>
            </a:r>
            <a:r>
              <a:rPr lang="en-US" altLang="zh-CN" sz="2800" dirty="0" smtClean="0"/>
              <a:t>not /</a:t>
            </a:r>
            <a:r>
              <a:rPr lang="en-US" sz="2800" dirty="0" smtClean="0"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smtClean="0"/>
              <a:t>siks/ </a:t>
            </a:r>
            <a:r>
              <a:rPr lang="en-US" altLang="zh-CN" sz="2800" dirty="0" smtClean="0">
                <a:sym typeface="Wingdings" pitchFamily="2" charset="2"/>
              </a:rPr>
              <a:t></a:t>
            </a:r>
          </a:p>
          <a:p>
            <a:pPr lvl="1" eaLnBrk="1" hangingPunct="1"/>
            <a:r>
              <a:rPr lang="en-US" altLang="zh-CN" sz="2800" dirty="0" smtClean="0"/>
              <a:t>Extension: vim, vile, xvi, … </a:t>
            </a:r>
          </a:p>
          <a:p>
            <a:pPr lvl="1" eaLnBrk="1" hangingPunct="1"/>
            <a:r>
              <a:rPr lang="en-US" altLang="zh-CN" sz="2800" dirty="0" smtClean="0"/>
              <a:t>Simple and Convenient</a:t>
            </a:r>
          </a:p>
          <a:p>
            <a:pPr lvl="1" eaLnBrk="1" hangingPunct="1"/>
            <a:r>
              <a:rPr lang="en-US" altLang="zh-CN" sz="2800" dirty="0" smtClean="0"/>
              <a:t>BOOK:</a:t>
            </a:r>
            <a:r>
              <a:rPr lang="en-US" altLang="zh-CN" sz="2800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altLang="zh-CN" sz="2400" dirty="0" smtClean="0">
                <a:solidFill>
                  <a:srgbClr val="FF3F8D"/>
                </a:solidFill>
                <a:latin typeface="Comic Sans MS" pitchFamily="66" charset="0"/>
              </a:rPr>
              <a:t>“learning the vi editor”</a:t>
            </a:r>
          </a:p>
          <a:p>
            <a:pPr lvl="2" eaLnBrk="1" hangingPunct="1">
              <a:buNone/>
            </a:pPr>
            <a:r>
              <a:rPr lang="en-US" altLang="zh-CN" sz="2000" dirty="0" smtClean="0">
                <a:hlinkClick r:id="rId3"/>
              </a:rPr>
              <a:t>http://www.china-pub.com/computers/common/info.asp?id=9208</a:t>
            </a:r>
            <a:r>
              <a:rPr lang="en-US" altLang="zh-CN" sz="2000" dirty="0" smtClean="0"/>
              <a:t> </a:t>
            </a:r>
          </a:p>
          <a:p>
            <a:pPr lvl="1" eaLnBrk="1" hangingPunct="1"/>
            <a:r>
              <a:rPr lang="en-US" altLang="zh-CN" sz="2800" dirty="0" smtClean="0"/>
              <a:t>Cheat Sheet </a:t>
            </a:r>
            <a:r>
              <a:rPr lang="en-US" altLang="zh-CN" sz="2400" i="1" dirty="0" smtClean="0"/>
              <a:t>(Chinese version)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zh-CN" sz="2000" dirty="0" smtClean="0"/>
              <a:t>       </a:t>
            </a:r>
            <a:r>
              <a:rPr lang="en-US" altLang="zh-CN" sz="2000" dirty="0" smtClean="0">
                <a:hlinkClick r:id="rId4"/>
              </a:rPr>
              <a:t>http://jserv.sayya.org/misc/vi-vim-cheat-sheet.png</a:t>
            </a:r>
            <a:r>
              <a:rPr lang="en-US" altLang="zh-CN" sz="2000" dirty="0" smtClean="0"/>
              <a:t> </a:t>
            </a:r>
          </a:p>
          <a:p>
            <a:pPr lvl="1" eaLnBrk="1" hangingPunct="1">
              <a:buFont typeface="Wingdings" pitchFamily="2" charset="2"/>
              <a:buNone/>
            </a:pPr>
            <a:endParaRPr lang="en-US" altLang="zh-CN" sz="1000" dirty="0" smtClean="0"/>
          </a:p>
          <a:p>
            <a:pPr lvl="1" eaLnBrk="1" hangingPunct="1"/>
            <a:r>
              <a:rPr lang="en-US" altLang="zh-CN" sz="2800" dirty="0" smtClean="0"/>
              <a:t>“&gt;vimtutor” to get a simple tutorial</a:t>
            </a:r>
            <a:endParaRPr lang="zh-CN" altLang="en-US" sz="2800" dirty="0" smtClean="0"/>
          </a:p>
        </p:txBody>
      </p:sp>
      <p:sp>
        <p:nvSpPr>
          <p:cNvPr id="67589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CC13B1-39BC-49FB-985D-83AD0FAB26B5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altLang="zh-CN" smtClean="0"/>
          </a:p>
        </p:txBody>
      </p:sp>
      <p:pic>
        <p:nvPicPr>
          <p:cNvPr id="1085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05601" y="0"/>
            <a:ext cx="2438400" cy="320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TEXT EDITOR</a:t>
            </a:r>
            <a:endParaRPr lang="zh-CN" altLang="en-US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8229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>
                <a:solidFill>
                  <a:srgbClr val="FFC000"/>
                </a:solidFill>
              </a:rPr>
              <a:t>Emacs</a:t>
            </a:r>
            <a:r>
              <a:rPr lang="en-US" altLang="zh-CN" sz="3200" dirty="0" smtClean="0"/>
              <a:t>  </a:t>
            </a:r>
            <a:r>
              <a:rPr lang="en-US" altLang="zh-CN" sz="2800" dirty="0" smtClean="0"/>
              <a:t>(</a:t>
            </a:r>
            <a:r>
              <a:rPr lang="en-US" altLang="zh-CN" sz="2800" dirty="0" smtClean="0">
                <a:solidFill>
                  <a:srgbClr val="FFC000"/>
                </a:solidFill>
              </a:rPr>
              <a:t>E</a:t>
            </a:r>
            <a:r>
              <a:rPr lang="en-US" altLang="zh-CN" sz="2800" dirty="0" smtClean="0"/>
              <a:t>diting 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MAC</a:t>
            </a:r>
            <a:r>
              <a:rPr lang="en-US" altLang="zh-CN" sz="2800" dirty="0" err="1" smtClean="0"/>
              <a:t>ro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S</a:t>
            </a:r>
            <a:r>
              <a:rPr lang="en-US" altLang="zh-CN" sz="2800" dirty="0" smtClean="0"/>
              <a:t>)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800" dirty="0" smtClean="0">
                <a:solidFill>
                  <a:srgbClr val="FFC000"/>
                </a:solidFill>
              </a:rPr>
              <a:t>/</a:t>
            </a:r>
            <a:r>
              <a:rPr lang="en-US" sz="2800" dirty="0" smtClean="0">
                <a:solidFill>
                  <a:srgbClr val="FFC000"/>
                </a:solidFill>
                <a:latin typeface="Courier New" pitchFamily="49" charset="0"/>
                <a:cs typeface="Courier New" pitchFamily="49" charset="0"/>
              </a:rPr>
              <a:t>'</a:t>
            </a:r>
            <a:r>
              <a:rPr lang="en-US" altLang="zh-CN" sz="2800" dirty="0" err="1" smtClean="0">
                <a:solidFill>
                  <a:srgbClr val="FFC000"/>
                </a:solidFill>
              </a:rPr>
              <a:t>imæks</a:t>
            </a:r>
            <a:r>
              <a:rPr lang="en-US" altLang="zh-CN" sz="2800" dirty="0" smtClean="0">
                <a:solidFill>
                  <a:srgbClr val="FFC000"/>
                </a:solidFill>
              </a:rPr>
              <a:t>/ </a:t>
            </a:r>
          </a:p>
          <a:p>
            <a:pPr lvl="1" eaLnBrk="1" hangingPunct="1"/>
            <a:r>
              <a:rPr lang="en-US" altLang="zh-CN" sz="2800" dirty="0" smtClean="0"/>
              <a:t>More powerful than IDE !</a:t>
            </a:r>
          </a:p>
          <a:p>
            <a:pPr lvl="2" eaLnBrk="1" hangingPunct="1"/>
            <a:r>
              <a:rPr lang="en-US" altLang="zh-CN" dirty="0" smtClean="0"/>
              <a:t>Emacs List</a:t>
            </a:r>
          </a:p>
          <a:p>
            <a:pPr lvl="1" eaLnBrk="1" hangingPunct="1"/>
            <a:r>
              <a:rPr lang="en-US" altLang="zh-CN" sz="2800" dirty="0" smtClean="0">
                <a:solidFill>
                  <a:prstClr val="white"/>
                </a:solidFill>
              </a:rPr>
              <a:t>BOOK: </a:t>
            </a:r>
            <a:r>
              <a:rPr lang="en-US" altLang="zh-CN" sz="2400" dirty="0" smtClean="0">
                <a:solidFill>
                  <a:srgbClr val="FFC000"/>
                </a:solidFill>
                <a:latin typeface="Comic Sans MS" pitchFamily="66" charset="0"/>
              </a:rPr>
              <a:t>“Learning GNU Emacs”</a:t>
            </a:r>
            <a:endParaRPr lang="en-US" altLang="zh-CN" sz="2200" dirty="0" smtClean="0"/>
          </a:p>
          <a:p>
            <a:pPr lvl="1" eaLnBrk="1" hangingPunct="1">
              <a:lnSpc>
                <a:spcPts val="2600"/>
              </a:lnSpc>
              <a:buFont typeface="Wingdings" pitchFamily="2" charset="2"/>
              <a:buNone/>
            </a:pPr>
            <a:r>
              <a:rPr lang="en-US" altLang="zh-CN" dirty="0" smtClean="0"/>
              <a:t>     </a:t>
            </a:r>
            <a:r>
              <a:rPr lang="en-US" altLang="zh-CN" sz="2000" dirty="0" smtClean="0">
                <a:hlinkClick r:id="rId3"/>
              </a:rPr>
              <a:t>http://www.china-pub.com/computers/common/info.asp?id=13395</a:t>
            </a:r>
            <a:r>
              <a:rPr lang="en-US" altLang="zh-CN" sz="2000" dirty="0" smtClean="0"/>
              <a:t> </a:t>
            </a:r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altLang="zh-CN" smtClean="0"/>
          </a:p>
        </p:txBody>
      </p:sp>
      <p:pic>
        <p:nvPicPr>
          <p:cNvPr id="109570" name="Picture 2" descr="C:\DOCUME~1\ADMINI~1\LOCALS~1\Temp\msohtmlclip1\01\clip_image00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05601" y="0"/>
            <a:ext cx="2438400" cy="3275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0FB55B8-1AC0-4A94-95E1-52F6648AD8D9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altLang="zh-CN" smtClean="0"/>
          </a:p>
        </p:txBody>
      </p:sp>
      <p:sp>
        <p:nvSpPr>
          <p:cNvPr id="7" name="Title 5"/>
          <p:cNvSpPr txBox="1">
            <a:spLocks/>
          </p:cNvSpPr>
          <p:nvPr/>
        </p:nvSpPr>
        <p:spPr>
          <a:xfrm>
            <a:off x="3048000" y="3286124"/>
            <a:ext cx="2928958" cy="928694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  <a:reflection blurRad="6350" stA="50000" endA="300" endPos="90000" dir="5400000" sy="-100000" algn="bl" rotWithShape="0"/>
          </a:effectLst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5600" spc="-100" dirty="0">
                <a:latin typeface="+mj-lt"/>
                <a:ea typeface="+mj-ea"/>
                <a:cs typeface="+mj-cs"/>
              </a:rPr>
              <a:t>Thanks</a:t>
            </a:r>
            <a:endParaRPr lang="zh-CN" altLang="en-US" sz="5600" spc="-100" dirty="0"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Tutorial-1 </a:t>
            </a:r>
            <a:r>
              <a:rPr lang="en-US" altLang="zh-CN" sz="3200" dirty="0" smtClean="0">
                <a:solidFill>
                  <a:schemeClr val="tx2">
                    <a:satMod val="200000"/>
                  </a:schemeClr>
                </a:solidFill>
                <a:cs typeface="+mj-cs"/>
              </a:rPr>
              <a:t>(Spring 2012)</a:t>
            </a:r>
            <a:endParaRPr lang="zh-CN" altLang="en-US" sz="3600" dirty="0">
              <a:solidFill>
                <a:schemeClr val="tx2">
                  <a:satMod val="200000"/>
                </a:schemeClr>
              </a:solidFill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848600" cy="4572000"/>
          </a:xfrm>
        </p:spPr>
        <p:txBody>
          <a:bodyPr/>
          <a:lstStyle/>
          <a:p>
            <a:pPr eaLnBrk="1" hangingPunct="1"/>
            <a:r>
              <a:rPr lang="en-US" altLang="zh-CN" sz="3200" dirty="0" smtClean="0"/>
              <a:t>Rooms</a:t>
            </a:r>
            <a:endParaRPr lang="en-US" altLang="zh-CN" sz="3200" dirty="0" smtClean="0"/>
          </a:p>
          <a:p>
            <a:pPr lvl="1" eaLnBrk="1" hangingPunct="1"/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5103</a:t>
            </a:r>
            <a:r>
              <a:rPr lang="en-US" altLang="zh-CN" sz="2400" b="1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5100309118 ~ </a:t>
            </a:r>
            <a:r>
              <a:rPr lang="en-US" altLang="zh-CN" sz="2400" b="1" dirty="0" smtClean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5110379048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TA: LYC &amp; HJ</a:t>
            </a:r>
          </a:p>
          <a:p>
            <a:pPr lvl="1" eaLnBrk="1" hangingPunct="1"/>
            <a:r>
              <a:rPr lang="en-US" altLang="zh-CN" sz="2400" b="1" dirty="0">
                <a:latin typeface="Courier New" pitchFamily="49" charset="0"/>
                <a:cs typeface="Courier New" pitchFamily="49" charset="0"/>
              </a:rPr>
              <a:t>5120: </a:t>
            </a:r>
            <a:r>
              <a:rPr lang="en-US" altLang="zh-CN" sz="2400" b="1" dirty="0">
                <a:solidFill>
                  <a:srgbClr val="FF9966"/>
                </a:solidFill>
                <a:latin typeface="Courier New" pitchFamily="49" charset="0"/>
                <a:cs typeface="Courier New" pitchFamily="49" charset="0"/>
              </a:rPr>
              <a:t>5110379049 ~ 5110379104 </a:t>
            </a: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/>
            </a:r>
            <a:b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</a:br>
            <a:r>
              <a:rPr lang="en-US" altLang="zh-CN" sz="2400" b="1" dirty="0" smtClean="0">
                <a:latin typeface="Courier New" pitchFamily="49" charset="0"/>
                <a:cs typeface="Courier New" pitchFamily="49" charset="0"/>
              </a:rPr>
              <a:t>TA: CL &amp; MSD</a:t>
            </a:r>
            <a:endParaRPr lang="en-US" altLang="zh-CN" sz="2800" b="1" dirty="0" smtClean="0">
              <a:latin typeface="Courier New" pitchFamily="49" charset="0"/>
              <a:cs typeface="Courier New" pitchFamily="49" charset="0"/>
            </a:endParaRPr>
          </a:p>
          <a:p>
            <a:pPr lvl="1" eaLnBrk="1" hangingPunct="1"/>
            <a:endParaRPr lang="en-US" altLang="zh-CN" sz="2800" dirty="0" smtClean="0"/>
          </a:p>
          <a:p>
            <a:pPr eaLnBrk="1" hangingPunct="1"/>
            <a:r>
              <a:rPr lang="en-US" altLang="zh-CN" sz="3200" dirty="0" smtClean="0"/>
              <a:t>Tasks</a:t>
            </a:r>
            <a:endParaRPr lang="en-US" altLang="zh-CN" sz="3200" dirty="0" smtClean="0"/>
          </a:p>
          <a:p>
            <a:pPr lvl="1" eaLnBrk="1" hangingPunct="1"/>
            <a:r>
              <a:rPr lang="en-US" altLang="zh-CN" dirty="0" smtClean="0"/>
              <a:t>Install Linux</a:t>
            </a:r>
            <a:endParaRPr lang="en-US" altLang="zh-CN" dirty="0" smtClean="0"/>
          </a:p>
          <a:p>
            <a:pPr lvl="1" eaLnBrk="1" hangingPunct="1"/>
            <a:r>
              <a:rPr lang="en-US" altLang="zh-CN" dirty="0" smtClean="0"/>
              <a:t>Shell </a:t>
            </a:r>
            <a:r>
              <a:rPr lang="en-US" altLang="zh-CN" sz="2000" dirty="0" smtClean="0">
                <a:hlinkClick r:id="rId3"/>
              </a:rPr>
              <a:t>http</a:t>
            </a:r>
            <a:r>
              <a:rPr lang="en-US" altLang="zh-CN" sz="2000" dirty="0">
                <a:hlinkClick r:id="rId3"/>
              </a:rPr>
              <a:t>://</a:t>
            </a:r>
            <a:r>
              <a:rPr lang="en-US" altLang="zh-CN" sz="2000" dirty="0" smtClean="0">
                <a:hlinkClick r:id="rId3"/>
              </a:rPr>
              <a:t>ipads.se.sjtu.edu.cn/courses/ics/tutorials/shell.html</a:t>
            </a:r>
            <a:r>
              <a:rPr lang="en-US" altLang="zh-CN" sz="2000" dirty="0" smtClean="0"/>
              <a:t>  </a:t>
            </a:r>
            <a:endParaRPr lang="en-US" altLang="zh-CN" sz="2000" dirty="0" smtClean="0"/>
          </a:p>
        </p:txBody>
      </p:sp>
      <p:sp>
        <p:nvSpPr>
          <p:cNvPr id="69637" name="Slide Number Placeholder 4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27D156-B3EF-48BB-BC8C-A5C6A3544994}" type="slidenum">
              <a:rPr lang="en-US" altLang="zh-C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n-US" altLang="zh-CN" smtClean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 bwMode="auto">
          <a:xfrm>
            <a:off x="914400" y="6416675"/>
            <a:ext cx="5562600" cy="365125"/>
          </a:xfrm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>
              <a:defRPr/>
            </a:pPr>
            <a:r>
              <a:rPr lang="en-US" altLang="zh-CN" sz="1600" dirty="0"/>
              <a:t>Institute of Parallel and Distributed System (iPads</a:t>
            </a:r>
            <a:r>
              <a:rPr lang="en-US" altLang="zh-CN" sz="1600" dirty="0" smtClean="0"/>
              <a:t>), SJTU</a:t>
            </a:r>
            <a:endParaRPr lang="en-US" altLang="zh-CN" sz="1600" dirty="0"/>
          </a:p>
        </p:txBody>
      </p:sp>
    </p:spTree>
    <p:extLst>
      <p:ext uri="{BB962C8B-B14F-4D97-AF65-F5344CB8AC3E}">
        <p14:creationId xmlns:p14="http://schemas.microsoft.com/office/powerpoint/2010/main" val="399023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Rong.Chen.Presentation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Rong.Chen.Presentation">
      <a:majorFont>
        <a:latin typeface="Calibri"/>
        <a:ea typeface="华文楷体"/>
        <a:cs typeface=""/>
      </a:majorFont>
      <a:minorFont>
        <a:latin typeface="Corbel"/>
        <a:ea typeface="宋体"/>
        <a:cs typeface="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10670</TotalTime>
  <Words>1852</Words>
  <Application>Microsoft Office PowerPoint</Application>
  <PresentationFormat>On-screen Show (4:3)</PresentationFormat>
  <Paragraphs>645</Paragraphs>
  <Slides>55</Slides>
  <Notes>55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Rong.Chen.Presentation</vt:lpstr>
      <vt:lpstr>TUTORIAL LESSON Linux &amp; Tools</vt:lpstr>
      <vt:lpstr>BIRTH of TUTORIAL LESSON</vt:lpstr>
      <vt:lpstr>OUTLINE</vt:lpstr>
      <vt:lpstr>PowerPoint Presentation</vt:lpstr>
      <vt:lpstr>TASKS </vt:lpstr>
      <vt:lpstr>HARD RULES</vt:lpstr>
      <vt:lpstr>PowerPoint Presentation</vt:lpstr>
      <vt:lpstr>PowerPoint Presentation</vt:lpstr>
      <vt:lpstr>BACKGROUND</vt:lpstr>
      <vt:lpstr>COMPARISON</vt:lpstr>
      <vt:lpstr>PowerPoint Presentation</vt:lpstr>
      <vt:lpstr>PowerPoint Presentation</vt:lpstr>
      <vt:lpstr>INSTALL</vt:lpstr>
      <vt:lpstr>INSTALL</vt:lpstr>
      <vt:lpstr>INSTALL</vt:lpstr>
      <vt:lpstr>INSTALL</vt:lpstr>
      <vt:lpstr>PowerPoint Presentation</vt:lpstr>
      <vt:lpstr>INSTALL</vt:lpstr>
      <vt:lpstr>INSTALL</vt:lpstr>
      <vt:lpstr>INSTALL</vt:lpstr>
      <vt:lpstr>INSTALL</vt:lpstr>
      <vt:lpstr>PowerPoint Presentation</vt:lpstr>
      <vt:lpstr>PowerPoint Presentation</vt:lpstr>
      <vt:lpstr>APPENDIX: System Virtualization</vt:lpstr>
      <vt:lpstr>APPENDIX: System Virtualization</vt:lpstr>
      <vt:lpstr>APPENDIX: VMware Workstation</vt:lpstr>
      <vt:lpstr>APPENDIX: VMware Workstation</vt:lpstr>
      <vt:lpstr>PowerPoint Presentation</vt:lpstr>
      <vt:lpstr>SHELL</vt:lpstr>
      <vt:lpstr>PowerPoint Presentation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Commands</vt:lpstr>
      <vt:lpstr>PowerPoint Presentation</vt:lpstr>
      <vt:lpstr>VERSION CONTROL</vt:lpstr>
      <vt:lpstr>VERSION CONTROL</vt:lpstr>
      <vt:lpstr>VERSION CONTROL</vt:lpstr>
      <vt:lpstr>PowerPoint Presentation</vt:lpstr>
      <vt:lpstr>COMPRESSING</vt:lpstr>
      <vt:lpstr>ARCHIVING</vt:lpstr>
      <vt:lpstr>ARCHIVING</vt:lpstr>
      <vt:lpstr>PowerPoint Presentation</vt:lpstr>
      <vt:lpstr>REMOTE LOGIN</vt:lpstr>
      <vt:lpstr>REMOTE LOGIN</vt:lpstr>
      <vt:lpstr>REMOTE LOGIN</vt:lpstr>
      <vt:lpstr>PowerPoint Presentation</vt:lpstr>
      <vt:lpstr>TEXT EDITOR</vt:lpstr>
      <vt:lpstr>TEXT EDITOR</vt:lpstr>
      <vt:lpstr>PowerPoint Presentation</vt:lpstr>
      <vt:lpstr>Tutorial-1 (Spring 2012)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Rong.Chen</cp:lastModifiedBy>
  <cp:revision>315</cp:revision>
  <dcterms:created xsi:type="dcterms:W3CDTF">2006-08-16T00:00:00Z</dcterms:created>
  <dcterms:modified xsi:type="dcterms:W3CDTF">2012-02-15T02:39:23Z</dcterms:modified>
</cp:coreProperties>
</file>