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9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1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CEBA7-6AD1-4C88-9DC9-74AA968AF287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20E5C-CBC9-4A52-9473-EECE2734B6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787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32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040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013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48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477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949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689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124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086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017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901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20E5C-CBC9-4A52-9473-EECE2734B66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90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97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77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659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82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98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76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42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59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849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645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54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0778D-ED15-4204-8C44-FA1CBFE54096}" type="datetimeFigureOut">
              <a:rPr lang="zh-CN" altLang="en-US" smtClean="0"/>
              <a:t>2013-10-26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81AA4-9072-444A-9C63-0E7CB4BE1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925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Loop Optimization 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Oct. 2013</a:t>
            </a:r>
          </a:p>
        </p:txBody>
      </p:sp>
    </p:spTree>
    <p:extLst>
      <p:ext uri="{BB962C8B-B14F-4D97-AF65-F5344CB8AC3E}">
        <p14:creationId xmlns:p14="http://schemas.microsoft.com/office/powerpoint/2010/main" val="3540952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Why loop optimization</a:t>
            </a:r>
          </a:p>
          <a:p>
            <a:r>
              <a:rPr lang="en-US" altLang="zh-CN" dirty="0" smtClean="0"/>
              <a:t>Common techniques</a:t>
            </a:r>
          </a:p>
          <a:p>
            <a:r>
              <a:rPr lang="en-US" altLang="zh-CN" dirty="0" smtClean="0"/>
              <a:t>Blocking </a:t>
            </a:r>
            <a:r>
              <a:rPr lang="en-US" altLang="zh-CN" dirty="0" smtClean="0"/>
              <a:t>v</a:t>
            </a:r>
            <a:r>
              <a:rPr lang="en-US" altLang="zh-CN" dirty="0" smtClean="0"/>
              <a:t>s. </a:t>
            </a:r>
            <a:r>
              <a:rPr lang="en-US" altLang="zh-CN" dirty="0" smtClean="0"/>
              <a:t>Unrolling</a:t>
            </a:r>
          </a:p>
          <a:p>
            <a:r>
              <a:rPr lang="en-US" altLang="zh-CN" dirty="0" smtClean="0"/>
              <a:t>Blocking 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5148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Loop: main bottleneck especially in Scientific Program(like image processing).</a:t>
            </a:r>
          </a:p>
          <a:p>
            <a:r>
              <a:rPr lang="en-US" altLang="zh-CN" dirty="0" smtClean="0"/>
              <a:t>Repeated execution: improve a little then Speedup a lot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0047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Definition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Loop optimization can be viewed as the application of a sequence of specific loop transformations to the source code or intermediate representation</a:t>
            </a:r>
          </a:p>
          <a:p>
            <a:r>
              <a:rPr lang="en-US" altLang="zh-CN" dirty="0" smtClean="0"/>
              <a:t>Legality: result of the program should be preserved.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4641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Transformation Techniques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dirty="0" smtClean="0"/>
              <a:t>According to Wikipedia, More than 10 items(just a list): </a:t>
            </a:r>
          </a:p>
          <a:p>
            <a:pPr lvl="1"/>
            <a:r>
              <a:rPr lang="en-US" altLang="zh-CN" dirty="0" smtClean="0"/>
              <a:t>fission/distribution</a:t>
            </a:r>
          </a:p>
          <a:p>
            <a:pPr lvl="1"/>
            <a:r>
              <a:rPr lang="en-US" altLang="zh-CN" dirty="0" smtClean="0"/>
              <a:t>fusion/combining</a:t>
            </a:r>
          </a:p>
          <a:p>
            <a:pPr lvl="1"/>
            <a:r>
              <a:rPr lang="en-US" altLang="zh-CN" dirty="0" smtClean="0"/>
              <a:t>interchange/permutation</a:t>
            </a:r>
          </a:p>
          <a:p>
            <a:pPr lvl="1"/>
            <a:r>
              <a:rPr lang="en-US" altLang="zh-CN" dirty="0" smtClean="0"/>
              <a:t>Inversion</a:t>
            </a:r>
          </a:p>
          <a:p>
            <a:pPr lvl="1"/>
            <a:r>
              <a:rPr lang="en-US" altLang="zh-CN" dirty="0" smtClean="0"/>
              <a:t>loop-invariant code motion</a:t>
            </a:r>
          </a:p>
          <a:p>
            <a:pPr lvl="1"/>
            <a:r>
              <a:rPr lang="en-US" altLang="zh-CN" dirty="0" smtClean="0"/>
              <a:t>Parallelization</a:t>
            </a:r>
          </a:p>
          <a:p>
            <a:pPr lvl="1"/>
            <a:r>
              <a:rPr lang="en-US" altLang="zh-CN" dirty="0" smtClean="0"/>
              <a:t>Reversal</a:t>
            </a:r>
          </a:p>
          <a:p>
            <a:pPr lvl="1"/>
            <a:r>
              <a:rPr lang="en-US" altLang="zh-CN" dirty="0" smtClean="0"/>
              <a:t>Scheduling</a:t>
            </a:r>
          </a:p>
          <a:p>
            <a:pPr lvl="1"/>
            <a:r>
              <a:rPr lang="en-US" altLang="zh-CN" dirty="0" smtClean="0"/>
              <a:t>Skewing</a:t>
            </a:r>
          </a:p>
          <a:p>
            <a:pPr lvl="1"/>
            <a:r>
              <a:rPr lang="en-US" altLang="zh-CN" dirty="0" smtClean="0"/>
              <a:t>software pipelining</a:t>
            </a:r>
          </a:p>
          <a:p>
            <a:pPr lvl="1"/>
            <a:r>
              <a:rPr lang="en-US" altLang="zh-CN" dirty="0" smtClean="0"/>
              <a:t>splitting/peeling</a:t>
            </a:r>
          </a:p>
          <a:p>
            <a:pPr lvl="1"/>
            <a:r>
              <a:rPr lang="en-US" altLang="zh-CN" dirty="0" err="1" smtClean="0"/>
              <a:t>Vectorization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Unswitching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As to </a:t>
            </a:r>
            <a:r>
              <a:rPr lang="en-US" altLang="zh-CN" dirty="0" err="1" smtClean="0"/>
              <a:t>perflab</a:t>
            </a:r>
            <a:r>
              <a:rPr lang="en-US" altLang="zh-CN" dirty="0" smtClean="0"/>
              <a:t>, </a:t>
            </a:r>
            <a:r>
              <a:rPr lang="en-US" altLang="zh-CN" b="1" dirty="0" smtClean="0"/>
              <a:t>Loop Unrolling </a:t>
            </a:r>
            <a:r>
              <a:rPr lang="en-US" altLang="zh-CN" dirty="0" smtClean="0"/>
              <a:t>and </a:t>
            </a:r>
            <a:r>
              <a:rPr lang="en-US" altLang="zh-CN" b="1" dirty="0" smtClean="0"/>
              <a:t>Loop Blocking </a:t>
            </a:r>
            <a:r>
              <a:rPr lang="en-US" altLang="zh-CN" dirty="0" smtClean="0"/>
              <a:t>might be useful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8644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Loop Unrolling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</a:t>
            </a:r>
            <a:r>
              <a:rPr lang="en-US" altLang="zh-CN" dirty="0" smtClean="0"/>
              <a:t>entioned a lot in class, which is also known as loop unwinding</a:t>
            </a:r>
          </a:p>
          <a:p>
            <a:r>
              <a:rPr lang="en-US" altLang="zh-CN" dirty="0" smtClean="0"/>
              <a:t>The overhead try to eliminate:</a:t>
            </a:r>
          </a:p>
          <a:p>
            <a:pPr lvl="1"/>
            <a:r>
              <a:rPr lang="en-US" altLang="zh-CN" dirty="0" smtClean="0"/>
              <a:t>Pointer arithmetic</a:t>
            </a:r>
          </a:p>
          <a:p>
            <a:pPr lvl="1"/>
            <a:r>
              <a:rPr lang="en-US" altLang="zh-CN" dirty="0" smtClean="0"/>
              <a:t>End of loop test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086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Simple example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6693609" cy="3126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262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Loop Blocking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Also known as loop tiling.</a:t>
            </a:r>
          </a:p>
          <a:p>
            <a:r>
              <a:rPr lang="en-US" altLang="zh-CN" dirty="0" smtClean="0"/>
              <a:t>It partitions a loop's iteration space into smaller chunks or blocks, so as to help ensure data used in a loop stays in the cache until it is reused</a:t>
            </a:r>
          </a:p>
          <a:p>
            <a:r>
              <a:rPr lang="en-US" altLang="zh-CN" dirty="0" smtClean="0"/>
              <a:t>Locality on loops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5399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Cache Brief Review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Cache miss</a:t>
            </a:r>
          </a:p>
          <a:p>
            <a:r>
              <a:rPr lang="en-US" altLang="zh-CN" dirty="0" smtClean="0"/>
              <a:t>One Cache line each time</a:t>
            </a:r>
          </a:p>
          <a:p>
            <a:r>
              <a:rPr lang="en-US" altLang="zh-CN" dirty="0" smtClean="0"/>
              <a:t>Additionally: TLB miss </a:t>
            </a:r>
          </a:p>
          <a:p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01008"/>
            <a:ext cx="8023126" cy="273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663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Example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Now We take Matrix multiplication as an example.</a:t>
            </a:r>
          </a:p>
          <a:p>
            <a:r>
              <a:rPr lang="en-US" altLang="zh-CN" dirty="0" smtClean="0"/>
              <a:t>You met it in Lecture “Cache Friendly Code” Last Semester</a:t>
            </a:r>
          </a:p>
          <a:p>
            <a:r>
              <a:rPr lang="en-US" altLang="zh-CN" dirty="0" smtClean="0"/>
              <a:t>This time, more specific.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5119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Two Matrix X * Y  = Z   each Matrix is N x N</a:t>
            </a:r>
          </a:p>
          <a:p>
            <a:r>
              <a:rPr lang="en-US" altLang="zh-CN" dirty="0" smtClean="0"/>
              <a:t>Look at the innermost loop. (Besides why register allocated first ? )</a:t>
            </a:r>
          </a:p>
          <a:p>
            <a:endParaRPr lang="zh-CN" altLang="en-US" dirty="0"/>
          </a:p>
        </p:txBody>
      </p:sp>
      <p:pic>
        <p:nvPicPr>
          <p:cNvPr id="1025" name="Picture 1" descr="C:\Users\Terran\AppData\Roaming\Tencent\Users\603950511\QQ\WinTemp\RichOle\Q9BAYJ~ZM3K]E_PCD4O}2)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09" y="3284984"/>
            <a:ext cx="779837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55776" y="5805264"/>
            <a:ext cx="93610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5"/>
          <p:cNvSpPr/>
          <p:nvPr/>
        </p:nvSpPr>
        <p:spPr>
          <a:xfrm>
            <a:off x="3851920" y="5805264"/>
            <a:ext cx="93610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5220072" y="5805264"/>
            <a:ext cx="93610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2915816" y="6021288"/>
            <a:ext cx="72000" cy="72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3851920" y="6165312"/>
            <a:ext cx="936000" cy="72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5220176" y="6021288"/>
            <a:ext cx="936000" cy="72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2555776" y="6057288"/>
            <a:ext cx="3600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915816" y="5805264"/>
            <a:ext cx="0" cy="21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206000" y="5902253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/>
              <a:t>i</a:t>
            </a:r>
            <a:endParaRPr lang="zh-CN" alt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2699792" y="5517232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k</a:t>
            </a:r>
            <a:endParaRPr lang="zh-CN" alt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3563888" y="594928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k</a:t>
            </a:r>
            <a:endParaRPr lang="zh-CN" alt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3851920" y="5507940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j</a:t>
            </a:r>
            <a:endParaRPr lang="zh-CN" alt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4979300" y="5877272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/>
              <a:t>i</a:t>
            </a:r>
            <a:endParaRPr lang="zh-CN" alt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5220072" y="5507940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j</a:t>
            </a:r>
            <a:endParaRPr lang="zh-CN" alt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436096" y="5661248"/>
            <a:ext cx="457200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042792" y="5661248"/>
            <a:ext cx="457200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843808" y="6413266"/>
            <a:ext cx="325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X</a:t>
            </a:r>
            <a:endParaRPr lang="zh-CN" altLang="en-US" sz="2000" b="1" dirty="0"/>
          </a:p>
        </p:txBody>
      </p:sp>
      <p:sp>
        <p:nvSpPr>
          <p:cNvPr id="26" name="Rectangle 25"/>
          <p:cNvSpPr/>
          <p:nvPr/>
        </p:nvSpPr>
        <p:spPr>
          <a:xfrm>
            <a:off x="4184006" y="6403974"/>
            <a:ext cx="317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Y</a:t>
            </a:r>
            <a:endParaRPr lang="zh-CN" alt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5552158" y="6403974"/>
            <a:ext cx="306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Z</a:t>
            </a:r>
            <a:endParaRPr lang="zh-CN" altLang="en-US" sz="2000" b="1" dirty="0"/>
          </a:p>
        </p:txBody>
      </p:sp>
      <p:sp>
        <p:nvSpPr>
          <p:cNvPr id="1026" name="Freeform 1025"/>
          <p:cNvSpPr/>
          <p:nvPr/>
        </p:nvSpPr>
        <p:spPr>
          <a:xfrm>
            <a:off x="2915816" y="5664472"/>
            <a:ext cx="166254" cy="106936"/>
          </a:xfrm>
          <a:custGeom>
            <a:avLst/>
            <a:gdLst>
              <a:gd name="connsiteX0" fmla="*/ 0 w 166254"/>
              <a:gd name="connsiteY0" fmla="*/ 95060 h 106936"/>
              <a:gd name="connsiteX1" fmla="*/ 83127 w 166254"/>
              <a:gd name="connsiteY1" fmla="*/ 58 h 106936"/>
              <a:gd name="connsiteX2" fmla="*/ 166254 w 166254"/>
              <a:gd name="connsiteY2" fmla="*/ 106936 h 10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254" h="106936">
                <a:moveTo>
                  <a:pt x="0" y="95060"/>
                </a:moveTo>
                <a:cubicBezTo>
                  <a:pt x="27709" y="46569"/>
                  <a:pt x="55418" y="-1921"/>
                  <a:pt x="83127" y="58"/>
                </a:cubicBezTo>
                <a:cubicBezTo>
                  <a:pt x="110836" y="2037"/>
                  <a:pt x="138545" y="54486"/>
                  <a:pt x="166254" y="106936"/>
                </a:cubicBezTo>
              </a:path>
            </a:pathLst>
          </a:cu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3109602" y="5661248"/>
            <a:ext cx="166254" cy="106936"/>
          </a:xfrm>
          <a:custGeom>
            <a:avLst/>
            <a:gdLst>
              <a:gd name="connsiteX0" fmla="*/ 0 w 166254"/>
              <a:gd name="connsiteY0" fmla="*/ 95060 h 106936"/>
              <a:gd name="connsiteX1" fmla="*/ 83127 w 166254"/>
              <a:gd name="connsiteY1" fmla="*/ 58 h 106936"/>
              <a:gd name="connsiteX2" fmla="*/ 166254 w 166254"/>
              <a:gd name="connsiteY2" fmla="*/ 106936 h 10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254" h="106936">
                <a:moveTo>
                  <a:pt x="0" y="95060"/>
                </a:moveTo>
                <a:cubicBezTo>
                  <a:pt x="27709" y="46569"/>
                  <a:pt x="55418" y="-1921"/>
                  <a:pt x="83127" y="58"/>
                </a:cubicBezTo>
                <a:cubicBezTo>
                  <a:pt x="110836" y="2037"/>
                  <a:pt x="138545" y="54486"/>
                  <a:pt x="166254" y="106936"/>
                </a:cubicBezTo>
              </a:path>
            </a:pathLst>
          </a:cu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325626" y="5661248"/>
            <a:ext cx="166254" cy="106936"/>
          </a:xfrm>
          <a:custGeom>
            <a:avLst/>
            <a:gdLst>
              <a:gd name="connsiteX0" fmla="*/ 0 w 166254"/>
              <a:gd name="connsiteY0" fmla="*/ 95060 h 106936"/>
              <a:gd name="connsiteX1" fmla="*/ 83127 w 166254"/>
              <a:gd name="connsiteY1" fmla="*/ 58 h 106936"/>
              <a:gd name="connsiteX2" fmla="*/ 166254 w 166254"/>
              <a:gd name="connsiteY2" fmla="*/ 106936 h 10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254" h="106936">
                <a:moveTo>
                  <a:pt x="0" y="95060"/>
                </a:moveTo>
                <a:cubicBezTo>
                  <a:pt x="27709" y="46569"/>
                  <a:pt x="55418" y="-1921"/>
                  <a:pt x="83127" y="58"/>
                </a:cubicBezTo>
                <a:cubicBezTo>
                  <a:pt x="110836" y="2037"/>
                  <a:pt x="138545" y="54486"/>
                  <a:pt x="166254" y="106936"/>
                </a:cubicBezTo>
              </a:path>
            </a:pathLst>
          </a:cu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27" name="Freeform 1026"/>
          <p:cNvSpPr/>
          <p:nvPr/>
        </p:nvSpPr>
        <p:spPr>
          <a:xfrm>
            <a:off x="3707904" y="6187044"/>
            <a:ext cx="106878" cy="166255"/>
          </a:xfrm>
          <a:custGeom>
            <a:avLst/>
            <a:gdLst>
              <a:gd name="connsiteX0" fmla="*/ 106878 w 106878"/>
              <a:gd name="connsiteY0" fmla="*/ 0 h 166255"/>
              <a:gd name="connsiteX1" fmla="*/ 0 w 106878"/>
              <a:gd name="connsiteY1" fmla="*/ 106878 h 166255"/>
              <a:gd name="connsiteX2" fmla="*/ 106878 w 106878"/>
              <a:gd name="connsiteY2" fmla="*/ 166255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878" h="166255">
                <a:moveTo>
                  <a:pt x="106878" y="0"/>
                </a:moveTo>
                <a:cubicBezTo>
                  <a:pt x="53439" y="39584"/>
                  <a:pt x="0" y="79169"/>
                  <a:pt x="0" y="106878"/>
                </a:cubicBezTo>
                <a:cubicBezTo>
                  <a:pt x="0" y="134587"/>
                  <a:pt x="53439" y="150421"/>
                  <a:pt x="106878" y="166255"/>
                </a:cubicBezTo>
              </a:path>
            </a:pathLst>
          </a:cu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3707904" y="6359089"/>
            <a:ext cx="106878" cy="166255"/>
          </a:xfrm>
          <a:custGeom>
            <a:avLst/>
            <a:gdLst>
              <a:gd name="connsiteX0" fmla="*/ 106878 w 106878"/>
              <a:gd name="connsiteY0" fmla="*/ 0 h 166255"/>
              <a:gd name="connsiteX1" fmla="*/ 0 w 106878"/>
              <a:gd name="connsiteY1" fmla="*/ 106878 h 166255"/>
              <a:gd name="connsiteX2" fmla="*/ 106878 w 106878"/>
              <a:gd name="connsiteY2" fmla="*/ 166255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878" h="166255">
                <a:moveTo>
                  <a:pt x="106878" y="0"/>
                </a:moveTo>
                <a:cubicBezTo>
                  <a:pt x="53439" y="39584"/>
                  <a:pt x="0" y="79169"/>
                  <a:pt x="0" y="106878"/>
                </a:cubicBezTo>
                <a:cubicBezTo>
                  <a:pt x="0" y="134587"/>
                  <a:pt x="53439" y="150421"/>
                  <a:pt x="106878" y="166255"/>
                </a:cubicBezTo>
              </a:path>
            </a:pathLst>
          </a:cu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3707904" y="6525344"/>
            <a:ext cx="106878" cy="166255"/>
          </a:xfrm>
          <a:custGeom>
            <a:avLst/>
            <a:gdLst>
              <a:gd name="connsiteX0" fmla="*/ 106878 w 106878"/>
              <a:gd name="connsiteY0" fmla="*/ 0 h 166255"/>
              <a:gd name="connsiteX1" fmla="*/ 0 w 106878"/>
              <a:gd name="connsiteY1" fmla="*/ 106878 h 166255"/>
              <a:gd name="connsiteX2" fmla="*/ 106878 w 106878"/>
              <a:gd name="connsiteY2" fmla="*/ 166255 h 16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878" h="166255">
                <a:moveTo>
                  <a:pt x="106878" y="0"/>
                </a:moveTo>
                <a:cubicBezTo>
                  <a:pt x="53439" y="39584"/>
                  <a:pt x="0" y="79169"/>
                  <a:pt x="0" y="106878"/>
                </a:cubicBezTo>
                <a:cubicBezTo>
                  <a:pt x="0" y="134587"/>
                  <a:pt x="53439" y="150421"/>
                  <a:pt x="106878" y="166255"/>
                </a:cubicBezTo>
              </a:path>
            </a:pathLst>
          </a:custGeom>
          <a:ln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9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If Cache is large enough …  everything will be fine!</a:t>
            </a:r>
          </a:p>
          <a:p>
            <a:pPr lvl="1"/>
            <a:r>
              <a:rPr lang="en-US" altLang="zh-CN" dirty="0" smtClean="0"/>
              <a:t>Thanks to Prefetching, All Z and Y items will be reused.</a:t>
            </a:r>
          </a:p>
          <a:p>
            <a:r>
              <a:rPr lang="en-US" altLang="zh-CN" dirty="0" smtClean="0"/>
              <a:t>What if Cache can’t hold one N x N matrix?</a:t>
            </a:r>
          </a:p>
          <a:p>
            <a:pPr lvl="1"/>
            <a:r>
              <a:rPr lang="en-US" altLang="zh-CN" dirty="0" smtClean="0"/>
              <a:t>Data Y would be replaced before reused</a:t>
            </a:r>
          </a:p>
          <a:p>
            <a:r>
              <a:rPr lang="en-US" altLang="zh-CN" dirty="0" smtClean="0"/>
              <a:t>What if Cache can’t hold even a row in Z?</a:t>
            </a:r>
          </a:p>
          <a:p>
            <a:pPr lvl="1"/>
            <a:r>
              <a:rPr lang="en-US" altLang="zh-CN" dirty="0" smtClean="0"/>
              <a:t>Z data in the cache can’t be reused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0434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What is the worst case ? </a:t>
            </a:r>
          </a:p>
          <a:p>
            <a:r>
              <a:rPr lang="en-US" altLang="zh-CN" dirty="0" smtClean="0"/>
              <a:t>2N^3 + N^2 words of data need to be read from memory in N^3 iterations</a:t>
            </a:r>
            <a:endParaRPr lang="zh-CN" altLang="en-US" dirty="0"/>
          </a:p>
        </p:txBody>
      </p:sp>
      <p:pic>
        <p:nvPicPr>
          <p:cNvPr id="4" name="Picture 1" descr="C:\Users\Terran\AppData\Roaming\Tencent\Users\603950511\QQ\WinTemp\RichOle\Q9BAYJ~ZM3K]E_PCD4O}2)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09" y="3312332"/>
            <a:ext cx="779837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078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Try blocking the matrix into small chunk, thus cache can hold that small chunk. Then loop locality will be back.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5733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Blocking code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2049" name="Picture 1" descr="C:\Users\Terran\AppData\Roaming\Tencent\Users\603950511\QQ\WinTemp\RichOle\Q@R8Z}]0)AA@`HYY0FMVDO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67" y="3284984"/>
            <a:ext cx="8817936" cy="32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C:\Users\Terran\AppData\Roaming\Tencent\Users\603950511\QQ\WinTemp\RichOle\Q9BAYJ~ZM3K]E_PCD4O}2)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982085" cy="199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62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Rectangle 3"/>
          <p:cNvSpPr/>
          <p:nvPr/>
        </p:nvSpPr>
        <p:spPr>
          <a:xfrm>
            <a:off x="2375756" y="4590420"/>
            <a:ext cx="93610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5"/>
          <p:cNvSpPr/>
          <p:nvPr/>
        </p:nvSpPr>
        <p:spPr>
          <a:xfrm>
            <a:off x="3779912" y="4590420"/>
            <a:ext cx="93610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5076056" y="4605062"/>
            <a:ext cx="93610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3779913" y="4718871"/>
            <a:ext cx="360000" cy="533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5076056" y="4726535"/>
            <a:ext cx="360040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90352" y="4772254"/>
            <a:ext cx="1440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119121" y="4600729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/>
              <a:t>i</a:t>
            </a:r>
            <a:endParaRPr lang="zh-CN" alt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2404518" y="4221088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k</a:t>
            </a:r>
            <a:endParaRPr lang="zh-CN" alt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3451059" y="4505591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k</a:t>
            </a:r>
            <a:endParaRPr lang="zh-CN" alt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3714331" y="4230380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j</a:t>
            </a:r>
            <a:endParaRPr lang="zh-CN" alt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4828626" y="4615924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/>
              <a:t>i</a:t>
            </a:r>
            <a:endParaRPr lang="zh-CN" alt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5099852" y="4231397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j</a:t>
            </a:r>
            <a:endParaRPr lang="zh-CN" altLang="en-US" b="1" dirty="0"/>
          </a:p>
        </p:txBody>
      </p:sp>
      <p:sp>
        <p:nvSpPr>
          <p:cNvPr id="25" name="Rectangle 24"/>
          <p:cNvSpPr/>
          <p:nvPr/>
        </p:nvSpPr>
        <p:spPr>
          <a:xfrm>
            <a:off x="2663822" y="5526524"/>
            <a:ext cx="325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X</a:t>
            </a:r>
            <a:endParaRPr lang="zh-CN" altLang="en-US" sz="2000" b="1" dirty="0"/>
          </a:p>
        </p:txBody>
      </p:sp>
      <p:sp>
        <p:nvSpPr>
          <p:cNvPr id="26" name="Rectangle 25"/>
          <p:cNvSpPr/>
          <p:nvPr/>
        </p:nvSpPr>
        <p:spPr>
          <a:xfrm>
            <a:off x="4095898" y="5541166"/>
            <a:ext cx="317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Y</a:t>
            </a:r>
            <a:endParaRPr lang="zh-CN" altLang="en-US" sz="2000" b="1" dirty="0"/>
          </a:p>
        </p:txBody>
      </p:sp>
      <p:sp>
        <p:nvSpPr>
          <p:cNvPr id="27" name="Rectangle 26"/>
          <p:cNvSpPr/>
          <p:nvPr/>
        </p:nvSpPr>
        <p:spPr>
          <a:xfrm>
            <a:off x="5436096" y="5541166"/>
            <a:ext cx="306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Z</a:t>
            </a:r>
            <a:endParaRPr lang="zh-CN" altLang="en-US" sz="2000" b="1" dirty="0"/>
          </a:p>
        </p:txBody>
      </p:sp>
      <p:pic>
        <p:nvPicPr>
          <p:cNvPr id="30" name="Picture 1" descr="C:\Users\Terran\AppData\Roaming\Tencent\Users\603950511\QQ\WinTemp\RichOle\Q@R8Z}]0)AA@`HYY0FMVDO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345"/>
            <a:ext cx="8203727" cy="301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直接连接符 21"/>
          <p:cNvCxnSpPr/>
          <p:nvPr/>
        </p:nvCxnSpPr>
        <p:spPr>
          <a:xfrm flipV="1">
            <a:off x="2538338" y="4590420"/>
            <a:ext cx="0" cy="14866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139952" y="4590420"/>
            <a:ext cx="0" cy="93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4413614" y="4590420"/>
            <a:ext cx="0" cy="93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0"/>
          <p:cNvCxnSpPr/>
          <p:nvPr/>
        </p:nvCxnSpPr>
        <p:spPr>
          <a:xfrm>
            <a:off x="3779912" y="4950460"/>
            <a:ext cx="9360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0"/>
          <p:cNvCxnSpPr/>
          <p:nvPr/>
        </p:nvCxnSpPr>
        <p:spPr>
          <a:xfrm>
            <a:off x="3779912" y="5238492"/>
            <a:ext cx="93600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17"/>
          <p:cNvSpPr/>
          <p:nvPr/>
        </p:nvSpPr>
        <p:spPr>
          <a:xfrm>
            <a:off x="3969458" y="423038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B</a:t>
            </a:r>
            <a:endParaRPr lang="zh-CN" altLang="en-US" b="1" dirty="0"/>
          </a:p>
        </p:txBody>
      </p:sp>
      <p:sp>
        <p:nvSpPr>
          <p:cNvPr id="44" name="Rectangle 16"/>
          <p:cNvSpPr/>
          <p:nvPr/>
        </p:nvSpPr>
        <p:spPr>
          <a:xfrm>
            <a:off x="3442810" y="4797152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B</a:t>
            </a:r>
            <a:endParaRPr lang="zh-CN" altLang="en-US" b="1" dirty="0"/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2738671" y="4600729"/>
            <a:ext cx="0" cy="90010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3067126" y="4601755"/>
            <a:ext cx="0" cy="90010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16"/>
          <p:cNvSpPr/>
          <p:nvPr/>
        </p:nvSpPr>
        <p:spPr>
          <a:xfrm>
            <a:off x="2601306" y="423038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B</a:t>
            </a:r>
            <a:endParaRPr lang="zh-CN" altLang="en-US" b="1" dirty="0"/>
          </a:p>
        </p:txBody>
      </p:sp>
      <p:cxnSp>
        <p:nvCxnSpPr>
          <p:cNvPr id="48" name="直接连接符 47"/>
          <p:cNvCxnSpPr/>
          <p:nvPr/>
        </p:nvCxnSpPr>
        <p:spPr>
          <a:xfrm flipV="1">
            <a:off x="5436096" y="4590420"/>
            <a:ext cx="0" cy="93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5724128" y="4590420"/>
            <a:ext cx="0" cy="93600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16"/>
          <p:cNvSpPr/>
          <p:nvPr/>
        </p:nvSpPr>
        <p:spPr>
          <a:xfrm>
            <a:off x="5292080" y="4230380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B</a:t>
            </a:r>
            <a:endParaRPr lang="zh-CN" alt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2502338" y="4749395"/>
            <a:ext cx="72000" cy="72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895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B &lt;&lt;&lt; N (less than)</a:t>
            </a:r>
          </a:p>
          <a:p>
            <a:r>
              <a:rPr lang="en-US" altLang="zh-CN" dirty="0" smtClean="0"/>
              <a:t>B is called blocking factor</a:t>
            </a:r>
          </a:p>
          <a:p>
            <a:r>
              <a:rPr lang="en-US" altLang="zh-CN" dirty="0" smtClean="0"/>
              <a:t>B x B </a:t>
            </a:r>
            <a:r>
              <a:rPr lang="en-US" altLang="zh-CN" dirty="0" err="1" smtClean="0"/>
              <a:t>submatrix</a:t>
            </a:r>
            <a:r>
              <a:rPr lang="en-US" altLang="zh-CN" dirty="0" smtClean="0"/>
              <a:t> of Y and a row of length B of Z can fit in cache. Thus called B x B Blocking</a:t>
            </a:r>
            <a:endParaRPr lang="zh-CN" altLang="en-US" dirty="0"/>
          </a:p>
        </p:txBody>
      </p:sp>
      <p:pic>
        <p:nvPicPr>
          <p:cNvPr id="5" name="Picture 1" descr="C:\Users\Terran\AppData\Roaming\Tencent\Users\603950511\QQ\WinTemp\RichOle\Q@R8Z}]0)AA@`HYY0FMVDO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45" y="3861048"/>
            <a:ext cx="6681591" cy="245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379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Thus 2N^3 /B + N^2 words accessed in main memory. </a:t>
            </a:r>
          </a:p>
          <a:p>
            <a:r>
              <a:rPr lang="en-US" altLang="zh-CN" dirty="0" smtClean="0"/>
              <a:t>Larger B, Larger performance gain?</a:t>
            </a:r>
          </a:p>
          <a:p>
            <a:pPr lvl="1"/>
            <a:r>
              <a:rPr lang="en-US" altLang="zh-CN" dirty="0" smtClean="0"/>
              <a:t>Choose an appropriate Blocking factor, so that cache is fully occupied by data to be reused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6600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Yes, but not always.</a:t>
            </a:r>
          </a:p>
          <a:p>
            <a:r>
              <a:rPr lang="en-US" altLang="zh-CN" dirty="0" smtClean="0"/>
              <a:t>As to fully associative cache with LRU policy, it’s right.  </a:t>
            </a:r>
          </a:p>
          <a:p>
            <a:pPr lvl="1"/>
            <a:r>
              <a:rPr lang="en-US" altLang="zh-CN" dirty="0" smtClean="0"/>
              <a:t>Cache fully used.</a:t>
            </a:r>
          </a:p>
          <a:p>
            <a:r>
              <a:rPr lang="en-US" altLang="zh-CN" dirty="0" smtClean="0"/>
              <a:t>In practice, caches are direct mapped or have at most a small degree of set associativity.</a:t>
            </a:r>
          </a:p>
          <a:p>
            <a:pPr lvl="1"/>
            <a:r>
              <a:rPr lang="en-US" altLang="zh-CN" dirty="0" smtClean="0"/>
              <a:t>Map multiple rows of a matrix to the same cache line, making it infeasible to try to fully use cache.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575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moreover, varies drastically with matrix size</a:t>
            </a:r>
            <a:endParaRPr lang="zh-CN" altLang="en-US" dirty="0"/>
          </a:p>
        </p:txBody>
      </p:sp>
      <p:pic>
        <p:nvPicPr>
          <p:cNvPr id="4097" name="Picture 1" descr="C:\Users\Terran\AppData\Roaming\Tencent\Users\603950511\QQ\WinTemp\RichOle\J`0GQ(KG17C)U@$YMI[`15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01225"/>
            <a:ext cx="5340331" cy="4785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815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Lab note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Hybrid method may be helpful</a:t>
            </a:r>
          </a:p>
          <a:p>
            <a:pPr lvl="1"/>
            <a:r>
              <a:rPr lang="en-US" altLang="zh-CN" dirty="0" smtClean="0"/>
              <a:t>Loop unrolling and blocking together.</a:t>
            </a:r>
          </a:p>
          <a:p>
            <a:pPr lvl="1"/>
            <a:r>
              <a:rPr lang="en-US" altLang="zh-CN" dirty="0" smtClean="0"/>
              <a:t>Function call can be </a:t>
            </a:r>
            <a:r>
              <a:rPr lang="en-US" altLang="zh-CN" dirty="0" err="1" smtClean="0"/>
              <a:t>inlined</a:t>
            </a:r>
            <a:r>
              <a:rPr lang="en-US" altLang="zh-CN" dirty="0" smtClean="0"/>
              <a:t>.</a:t>
            </a:r>
          </a:p>
          <a:p>
            <a:pPr lvl="1"/>
            <a:r>
              <a:rPr lang="en-US" altLang="zh-CN" dirty="0" smtClean="0"/>
              <a:t>Other methods in previous wiki list might be helpful if you want higher and higher performance.  ( not suggested)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3158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Some facts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Indeed, all these optimization jobs Can be done by Compiler. e.g. </a:t>
            </a:r>
            <a:r>
              <a:rPr lang="en-US" altLang="zh-CN" dirty="0" err="1" smtClean="0"/>
              <a:t>gcc</a:t>
            </a:r>
            <a:r>
              <a:rPr lang="en-US" altLang="zh-CN" dirty="0" smtClean="0"/>
              <a:t> flag LNO will do Loop Nested Optimization Job for you.</a:t>
            </a:r>
          </a:p>
          <a:p>
            <a:r>
              <a:rPr lang="en-US" altLang="zh-CN" dirty="0" smtClean="0"/>
              <a:t>Complex Algorithm used</a:t>
            </a:r>
          </a:p>
          <a:p>
            <a:r>
              <a:rPr lang="en-US" altLang="zh-CN" dirty="0" smtClean="0"/>
              <a:t>Manually code optimization sometimes do a better job ( you are smarter than the nerd compiler ^_^)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1366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Loop Unrolling and Blocking will be involved in Midterm exam.</a:t>
            </a:r>
          </a:p>
          <a:p>
            <a:endParaRPr lang="en-US" altLang="zh-CN" dirty="0"/>
          </a:p>
          <a:p>
            <a:r>
              <a:rPr lang="en-US" altLang="zh-CN" dirty="0" smtClean="0"/>
              <a:t>Thanks!!!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8846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636</Words>
  <Application>Microsoft Office PowerPoint</Application>
  <PresentationFormat>On-screen Show (4:3)</PresentationFormat>
  <Paragraphs>118</Paragraphs>
  <Slides>23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主题​​</vt:lpstr>
      <vt:lpstr>Loop Optimization </vt:lpstr>
      <vt:lpstr>Outline</vt:lpstr>
      <vt:lpstr>Why</vt:lpstr>
      <vt:lpstr>Definition</vt:lpstr>
      <vt:lpstr>Transformation Techniques</vt:lpstr>
      <vt:lpstr>Loop Unrolling</vt:lpstr>
      <vt:lpstr>Simple example</vt:lpstr>
      <vt:lpstr>Loop Blocking</vt:lpstr>
      <vt:lpstr>Cache Brief Review</vt:lpstr>
      <vt:lpstr>Example</vt:lpstr>
      <vt:lpstr>PowerPoint Presentation</vt:lpstr>
      <vt:lpstr>PowerPoint Presentation</vt:lpstr>
      <vt:lpstr>PowerPoint Presentation</vt:lpstr>
      <vt:lpstr>PowerPoint Presentation</vt:lpstr>
      <vt:lpstr>Blocking code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Lab note</vt:lpstr>
      <vt:lpstr>Some facts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 Tiling</dc:title>
  <dc:creator>OpenFlow-002</dc:creator>
  <cp:lastModifiedBy>Rong</cp:lastModifiedBy>
  <cp:revision>55</cp:revision>
  <dcterms:created xsi:type="dcterms:W3CDTF">2013-10-25T06:20:40Z</dcterms:created>
  <dcterms:modified xsi:type="dcterms:W3CDTF">2013-10-26T07:50:34Z</dcterms:modified>
</cp:coreProperties>
</file>