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339" r:id="rId2"/>
    <p:sldId id="340" r:id="rId3"/>
    <p:sldId id="344" r:id="rId4"/>
    <p:sldId id="345" r:id="rId5"/>
    <p:sldId id="347" r:id="rId6"/>
    <p:sldId id="348" r:id="rId7"/>
    <p:sldId id="364" r:id="rId8"/>
    <p:sldId id="349" r:id="rId9"/>
    <p:sldId id="360" r:id="rId10"/>
    <p:sldId id="273" r:id="rId11"/>
    <p:sldId id="275" r:id="rId12"/>
    <p:sldId id="271" r:id="rId13"/>
    <p:sldId id="362" r:id="rId14"/>
    <p:sldId id="276" r:id="rId15"/>
    <p:sldId id="283" r:id="rId16"/>
    <p:sldId id="329" r:id="rId17"/>
    <p:sldId id="277" r:id="rId18"/>
    <p:sldId id="285" r:id="rId19"/>
    <p:sldId id="282" r:id="rId20"/>
    <p:sldId id="286" r:id="rId21"/>
    <p:sldId id="287" r:id="rId22"/>
    <p:sldId id="288" r:id="rId23"/>
    <p:sldId id="284" r:id="rId24"/>
    <p:sldId id="316" r:id="rId25"/>
    <p:sldId id="289" r:id="rId26"/>
    <p:sldId id="292" r:id="rId27"/>
    <p:sldId id="293" r:id="rId28"/>
    <p:sldId id="291" r:id="rId29"/>
    <p:sldId id="296" r:id="rId30"/>
    <p:sldId id="295" r:id="rId31"/>
    <p:sldId id="297" r:id="rId32"/>
    <p:sldId id="363" r:id="rId33"/>
    <p:sldId id="298" r:id="rId34"/>
    <p:sldId id="317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299" r:id="rId45"/>
    <p:sldId id="313" r:id="rId46"/>
    <p:sldId id="309" r:id="rId47"/>
    <p:sldId id="311" r:id="rId48"/>
    <p:sldId id="312" r:id="rId49"/>
    <p:sldId id="314" r:id="rId50"/>
    <p:sldId id="361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6" autoAdjust="0"/>
    <p:restoredTop sz="94660"/>
  </p:normalViewPr>
  <p:slideViewPr>
    <p:cSldViewPr>
      <p:cViewPr varScale="1">
        <p:scale>
          <a:sx n="67" d="100"/>
          <a:sy n="67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2013-03-26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8A6E0B-AAB9-4EBB-8A0C-E0810D7EE6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37CBF7-CD5E-4983-B5DE-EEB79E453B84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950A03-DF53-4620-A093-A00FAB6E9C2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gdb-ref.tx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r>
              <a:rPr lang="en-US" altLang="zh-CN" sz="5600" cap="none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en-US" altLang="zh-CN" sz="5600" cap="none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Assembly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Bomb!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GDB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D</a:t>
            </a:r>
            <a:r>
              <a:rPr lang="en-US" altLang="zh-CN" sz="2800" dirty="0" err="1" smtClean="0"/>
              <a:t>e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B</a:t>
            </a:r>
            <a:r>
              <a:rPr lang="en-US" altLang="zh-CN" sz="2800" dirty="0" err="1" smtClean="0"/>
              <a:t>ugger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Start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your program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Stop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on special conditions</a:t>
            </a:r>
            <a:endParaRPr lang="en-US" altLang="zh-CN" sz="22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Exams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what has happened</a:t>
            </a:r>
            <a:endParaRPr lang="en-US" altLang="zh-CN" sz="22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Change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thing in your program</a:t>
            </a:r>
            <a:endParaRPr lang="en-US" altLang="zh-CN" sz="22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67739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GDB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D</a:t>
            </a:r>
            <a:r>
              <a:rPr lang="en-US" altLang="zh-CN" sz="2800" dirty="0" err="1" smtClean="0"/>
              <a:t>e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B</a:t>
            </a:r>
            <a:r>
              <a:rPr lang="en-US" altLang="zh-CN" sz="2800" dirty="0" err="1" smtClean="0"/>
              <a:t>ugger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  <a:cs typeface="Courier New" pitchFamily="49" charset="0"/>
              </a:rPr>
              <a:t>Commands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 &lt;file&gt;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quit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457200" y="5486400"/>
            <a:ext cx="8610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3" indent="0">
              <a:buNone/>
            </a:pPr>
            <a:r>
              <a:rPr lang="en-US" altLang="zh-CN" sz="2400" i="1" dirty="0">
                <a:solidFill>
                  <a:prstClr val="white"/>
                </a:solidFill>
                <a:latin typeface="Corbel"/>
                <a:ea typeface="宋体"/>
              </a:rPr>
              <a:t>Reference</a:t>
            </a:r>
            <a:endParaRPr lang="en-US" altLang="zh-CN" sz="2400" b="1" i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  <a:hlinkClick r:id="rId3"/>
            </a:endParaRPr>
          </a:p>
          <a:p>
            <a:pPr marL="68263" indent="0">
              <a:buNone/>
            </a:pPr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http</a:t>
            </a:r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://ipads.se.sjtu.edu.cn/courses/ics/tutorials/gdb-ref.txt</a:t>
            </a:r>
            <a:endParaRPr lang="en-US" altLang="zh-CN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95836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OBJDUMP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00B0F0"/>
                </a:solidFill>
              </a:rPr>
              <a:t>OBJ</a:t>
            </a:r>
            <a:r>
              <a:rPr lang="en-US" altLang="zh-CN" sz="2800" dirty="0" err="1" smtClean="0"/>
              <a:t>ect</a:t>
            </a:r>
            <a:r>
              <a:rPr lang="en-US" altLang="zh-CN" sz="2800" dirty="0"/>
              <a:t>-</a:t>
            </a:r>
            <a:r>
              <a:rPr lang="en-US" altLang="zh-CN" sz="2800" dirty="0" smtClean="0"/>
              <a:t>file </a:t>
            </a:r>
            <a:r>
              <a:rPr lang="en-US" altLang="zh-CN" sz="2800" dirty="0" smtClean="0">
                <a:solidFill>
                  <a:srgbClr val="00B0F0"/>
                </a:solidFill>
              </a:rPr>
              <a:t>DUMP</a:t>
            </a:r>
            <a:r>
              <a:rPr lang="en-US" altLang="zh-CN" sz="2800" dirty="0" smtClean="0"/>
              <a:t>)</a:t>
            </a:r>
          </a:p>
          <a:p>
            <a:pPr lvl="1"/>
            <a:r>
              <a:rPr lang="en-US" altLang="zh-CN" sz="2800" dirty="0" smtClean="0">
                <a:cs typeface="Courier New" pitchFamily="49" charset="0"/>
              </a:rPr>
              <a:t>Display information from object files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Disassemble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object file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Show file headers</a:t>
            </a:r>
            <a:endParaRPr lang="en-US" altLang="zh-CN" sz="2000" i="1" dirty="0" smtClean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Show symbol table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>
                <a:cs typeface="Courier New" pitchFamily="49" charset="0"/>
              </a:rPr>
              <a:t>Commands</a:t>
            </a:r>
            <a:endParaRPr lang="en-US" altLang="zh-CN" sz="2800" dirty="0"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–d | -D &lt;object-file&gt;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416675"/>
            <a:ext cx="4572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3939290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44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Install GNU Tools</a:t>
            </a:r>
            <a:endParaRPr lang="en-US" altLang="zh-CN" sz="28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 </a:t>
            </a:r>
            <a:r>
              <a:rPr lang="en-US" altLang="zh-CN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gdb</a:t>
            </a:r>
            <a:endParaRPr lang="en-US" altLang="zh-CN" sz="2000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Binary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Using GDB</a:t>
            </a: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86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 rot="405239">
            <a:off x="2125999" y="301359"/>
            <a:ext cx="2223395" cy="1325096"/>
          </a:xfrm>
          <a:prstGeom prst="irregularSeal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Defuse  </a:t>
            </a:r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Bomb </a:t>
            </a:r>
            <a:endParaRPr lang="zh-CN" alt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 smtClean="0"/>
              <a:t>What is Bomb ?</a:t>
            </a:r>
          </a:p>
          <a:p>
            <a:pPr lvl="1"/>
            <a:r>
              <a:rPr lang="en-US" altLang="zh-CN" dirty="0" smtClean="0"/>
              <a:t>Only a binary file</a:t>
            </a:r>
          </a:p>
          <a:p>
            <a:pPr lvl="4"/>
            <a:endParaRPr lang="en-US" altLang="zh-CN" dirty="0" smtClean="0"/>
          </a:p>
          <a:p>
            <a:r>
              <a:rPr lang="en-US" altLang="zh-CN" dirty="0" smtClean="0"/>
              <a:t>What should you do ?</a:t>
            </a:r>
          </a:p>
          <a:p>
            <a:pPr lvl="1"/>
            <a:r>
              <a:rPr lang="en-US" altLang="zh-CN" dirty="0" smtClean="0"/>
              <a:t>Find the key and defuse the bomb !</a:t>
            </a:r>
          </a:p>
          <a:p>
            <a:pPr lvl="4"/>
            <a:endParaRPr lang="en-US" altLang="zh-CN" dirty="0" smtClean="0"/>
          </a:p>
          <a:p>
            <a:r>
              <a:rPr lang="en-US" altLang="zh-CN" dirty="0" smtClean="0"/>
              <a:t>What can you use ?</a:t>
            </a:r>
          </a:p>
          <a:p>
            <a:pPr lvl="1"/>
            <a:r>
              <a:rPr lang="en-US" altLang="zh-CN" dirty="0" smtClean="0"/>
              <a:t>Anything from ICS course</a:t>
            </a:r>
          </a:p>
          <a:p>
            <a:pPr lvl="1"/>
            <a:r>
              <a:rPr lang="en-US" altLang="zh-CN" dirty="0" smtClean="0"/>
              <a:t>Any tools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1747838"/>
            <a:ext cx="1447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Right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400800" y="1976438"/>
            <a:ext cx="457200" cy="1587"/>
          </a:xfrm>
          <a:prstGeom prst="straightConnector1">
            <a:avLst/>
          </a:prstGeom>
          <a:ln w="571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34200" y="1747838"/>
            <a:ext cx="14478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 dirty="0">
                <a:solidFill>
                  <a:srgbClr val="00FF00"/>
                </a:solidFill>
                <a:latin typeface="Corbel" pitchFamily="34" charset="0"/>
              </a:rPr>
              <a:t>Survive</a:t>
            </a:r>
            <a:endParaRPr lang="zh-CN" altLang="en-US" sz="2600" b="1" dirty="0">
              <a:solidFill>
                <a:srgbClr val="00FF00"/>
              </a:solidFill>
              <a:latin typeface="Corbe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2281238"/>
            <a:ext cx="1828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Wrong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00800" y="2509838"/>
            <a:ext cx="457200" cy="15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934200" y="2281238"/>
            <a:ext cx="13716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Corbel" pitchFamily="34" charset="0"/>
              </a:rPr>
              <a:t>Bomb !</a:t>
            </a:r>
            <a:endParaRPr lang="zh-CN" altLang="en-US" sz="2600" b="1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1676400"/>
            <a:ext cx="3886200" cy="1143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5715000" y="4648200"/>
            <a:ext cx="2514600" cy="1295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91200" y="464820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gdb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1200" y="5024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strings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4648200"/>
            <a:ext cx="1600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calculator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90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pencil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paper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5029200"/>
            <a:ext cx="1447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objdump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4114800"/>
            <a:ext cx="87630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 smtClean="0"/>
              <a:t>Please See Carefully !</a:t>
            </a:r>
          </a:p>
          <a:p>
            <a:pPr lvl="1"/>
            <a:r>
              <a:rPr lang="en-US" altLang="zh-CN" dirty="0" smtClean="0"/>
              <a:t>A binary bomb</a:t>
            </a:r>
          </a:p>
          <a:p>
            <a:pPr lvl="1"/>
            <a:r>
              <a:rPr lang="en-US" altLang="zh-CN" dirty="0" smtClean="0"/>
              <a:t>Need a </a:t>
            </a:r>
            <a:r>
              <a:rPr lang="en-US" altLang="zh-CN" u="sng" dirty="0" smtClean="0"/>
              <a:t>password</a:t>
            </a:r>
            <a:r>
              <a:rPr lang="en-US" altLang="zh-CN" dirty="0" smtClean="0"/>
              <a:t> to defuse it</a:t>
            </a:r>
          </a:p>
          <a:p>
            <a:pPr lvl="1"/>
            <a:endParaRPr lang="en-US" altLang="zh-CN" sz="1200" dirty="0" smtClean="0"/>
          </a:p>
          <a:p>
            <a:r>
              <a:rPr lang="en-US" altLang="zh-CN" dirty="0" smtClean="0"/>
              <a:t>Demo</a:t>
            </a:r>
          </a:p>
          <a:p>
            <a:pPr lvl="1">
              <a:buNone/>
            </a:pPr>
            <a:endParaRPr lang="en-US" altLang="zh-CN" sz="12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676400" y="4114800"/>
            <a:ext cx="7467600" cy="2743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$./bomb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bomb!...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$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./bomb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survive!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7559" y="4495800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224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7559" y="594002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123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Demo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09800" y="3733800"/>
            <a:ext cx="4800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ln w="1905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HACKER</a:t>
            </a:r>
            <a:endParaRPr lang="zh-CN" altLang="en-US" sz="9600" b="1" dirty="0">
              <a:ln w="1905">
                <a:solidFill>
                  <a:srgbClr val="FFC000"/>
                </a:solidFill>
              </a:ln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Using GDB</a:t>
            </a: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35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001000" cy="4953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Machine Code to Assembly Code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-D bomb &gt; asm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NAME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objdump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 display information from object files.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10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SYNOPSIS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[-d|--disassemble]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[-D|--disassemble-all]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505200"/>
            <a:ext cx="8001000" cy="2895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 smtClean="0"/>
              <a:t>”,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 smtClean="0"/>
              <a:t>” and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 smtClean="0"/>
              <a:t>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69 6e 70 75 74 20 70    imul   $0x70207475,0x70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804853f:   61                   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popa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8048540:   73 73			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8048542:   77 6f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8048544:   72 64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8048546:   3a 00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8048548:   25 64 00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73 75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804854d:   72 76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804854f:   69 76 65 21 00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62 6f 6d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8048557:   62 21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8048559: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804855a: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804855b: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144140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n  p  u  t     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545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912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1293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16424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2600" y="1992868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27408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52600" y="30902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2600" y="3457136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  e  !  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3810000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  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2600" y="4171072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4876" y="453800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34876" y="4888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34876" y="5269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 smtClean="0"/>
              <a:t>”,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 smtClean="0"/>
              <a:t>” and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 smtClean="0"/>
              <a:t>”</a:t>
            </a:r>
          </a:p>
          <a:p>
            <a:pPr lvl="7"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operators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jmp</a:t>
            </a:r>
            <a:r>
              <a:rPr lang="en-US" altLang="zh-CN" dirty="0" smtClean="0"/>
              <a:t>, change control flow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dirty="0" smtClean="0"/>
              <a:t>, how to judgment condition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</a:t>
            </a:r>
            <a:r>
              <a:rPr lang="en-US" sz="1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$0x7b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26670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Password !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Using GDB</a:t>
            </a: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571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Defuse bomb using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</a:t>
            </a:r>
            <a:r>
              <a:rPr lang="en-US" altLang="zh-CN" sz="2800" dirty="0" smtClean="0">
                <a:solidFill>
                  <a:srgbClr val="FFC000"/>
                </a:solidFill>
              </a:rPr>
              <a:t>breakpoint</a:t>
            </a:r>
            <a:r>
              <a:rPr lang="en-US" altLang="zh-CN" sz="2800" dirty="0" smtClean="0"/>
              <a:t> on the critical path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watch</a:t>
            </a:r>
            <a:r>
              <a:rPr lang="en-US" altLang="zh-CN" sz="2800" dirty="0" smtClean="0"/>
              <a:t> registers and/or memories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terminate</a:t>
            </a:r>
            <a:r>
              <a:rPr lang="en-US" altLang="zh-CN" sz="2800" dirty="0" smtClean="0"/>
              <a:t> program on demand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single step execution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12763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CCFFFF"/>
                </a:solidFill>
                <a:latin typeface="+mj-lt"/>
                <a:ea typeface="+mj-ea"/>
                <a:cs typeface="华文楷体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Can we do it more efficiently and safely?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8077200" cy="914400"/>
          </a:xfrm>
        </p:spPr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Command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b="1" dirty="0" smtClean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gdb  &lt;file&gt;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sz="2800" b="1" dirty="0" err="1" smtClean="0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sz="2800" b="1" dirty="0" err="1" smtClean="0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quit</a:t>
            </a:r>
          </a:p>
          <a:p>
            <a:pPr marL="1261364" lvl="3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400" dirty="0" smtClean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80483dc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80483f7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83 f8 7b             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8048403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8048411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/home/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print/s (char *)0x8048538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$5 = 0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x8048538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“input password:”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q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The program is running.  Exit anyway? (y or n) y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3307</TotalTime>
  <Words>4616</Words>
  <Application>Microsoft Office PowerPoint</Application>
  <PresentationFormat>On-screen Show (4:3)</PresentationFormat>
  <Paragraphs>734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Rong.Chen.Presentation</vt:lpstr>
      <vt:lpstr>TUTORIAL LESSON Assembly</vt:lpstr>
      <vt:lpstr>OUTLINE</vt:lpstr>
      <vt:lpstr>PowerPoint Presentation</vt:lpstr>
      <vt:lpstr>GNU Tools</vt:lpstr>
      <vt:lpstr>GNU Tools</vt:lpstr>
      <vt:lpstr>GNU Tools</vt:lpstr>
      <vt:lpstr>PowerPoint Presentation</vt:lpstr>
      <vt:lpstr>GNU Tools</vt:lpstr>
      <vt:lpstr>PowerPoint Presentation</vt:lpstr>
      <vt:lpstr>Defuse  Bomb </vt:lpstr>
      <vt:lpstr>Demo</vt:lpstr>
      <vt:lpstr>PowerPoint Presentation</vt:lpstr>
      <vt:lpstr>PowerPoint Presentation</vt:lpstr>
      <vt:lpstr>Step by Step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Rong</cp:lastModifiedBy>
  <cp:revision>78</cp:revision>
  <dcterms:created xsi:type="dcterms:W3CDTF">2006-08-16T00:00:00Z</dcterms:created>
  <dcterms:modified xsi:type="dcterms:W3CDTF">2013-03-26T08:32:52Z</dcterms:modified>
</cp:coreProperties>
</file>