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34"/>
  </p:notesMasterIdLst>
  <p:handoutMasterIdLst>
    <p:handoutMasterId r:id="rId35"/>
  </p:handoutMasterIdLst>
  <p:sldIdLst>
    <p:sldId id="297" r:id="rId2"/>
    <p:sldId id="298" r:id="rId3"/>
    <p:sldId id="299" r:id="rId4"/>
    <p:sldId id="300" r:id="rId5"/>
    <p:sldId id="301" r:id="rId6"/>
    <p:sldId id="256" r:id="rId7"/>
    <p:sldId id="262" r:id="rId8"/>
    <p:sldId id="263" r:id="rId9"/>
    <p:sldId id="264" r:id="rId10"/>
    <p:sldId id="258" r:id="rId11"/>
    <p:sldId id="261" r:id="rId12"/>
    <p:sldId id="260" r:id="rId13"/>
    <p:sldId id="266" r:id="rId14"/>
    <p:sldId id="268" r:id="rId15"/>
    <p:sldId id="269" r:id="rId16"/>
    <p:sldId id="270" r:id="rId17"/>
    <p:sldId id="296" r:id="rId18"/>
    <p:sldId id="271" r:id="rId19"/>
    <p:sldId id="272" r:id="rId20"/>
    <p:sldId id="273" r:id="rId21"/>
    <p:sldId id="282" r:id="rId22"/>
    <p:sldId id="279" r:id="rId23"/>
    <p:sldId id="291" r:id="rId24"/>
    <p:sldId id="285" r:id="rId25"/>
    <p:sldId id="286" r:id="rId26"/>
    <p:sldId id="287" r:id="rId27"/>
    <p:sldId id="288" r:id="rId28"/>
    <p:sldId id="289" r:id="rId29"/>
    <p:sldId id="290" r:id="rId30"/>
    <p:sldId id="292" r:id="rId31"/>
    <p:sldId id="293" r:id="rId32"/>
    <p:sldId id="295" r:id="rId33"/>
  </p:sldIdLst>
  <p:sldSz cx="9144000" cy="5715000" type="screen16x10"/>
  <p:notesSz cx="6858000" cy="9144000"/>
  <p:embeddedFontLst>
    <p:embeddedFont>
      <p:font typeface="新細明體" panose="02020500000000000000" pitchFamily="18" charset="-120"/>
      <p:regular r:id="rId36"/>
    </p:embeddedFont>
    <p:embeddedFont>
      <p:font typeface="Calibri" panose="020F0502020204030204" pitchFamily="34" charset="0"/>
      <p:regular r:id="rId37"/>
      <p:bold r:id="rId38"/>
      <p:italic r:id="rId39"/>
      <p:boldItalic r:id="rId40"/>
    </p:embeddedFont>
  </p:embeddedFont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80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C4D7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427" autoAdjust="0"/>
    <p:restoredTop sz="80818" autoAdjust="0"/>
  </p:normalViewPr>
  <p:slideViewPr>
    <p:cSldViewPr>
      <p:cViewPr varScale="1">
        <p:scale>
          <a:sx n="77" d="100"/>
          <a:sy n="77" d="100"/>
        </p:scale>
        <p:origin x="966" y="72"/>
      </p:cViewPr>
      <p:guideLst>
        <p:guide orient="horz" pos="180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4.fntdata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font" Target="fonts/font2.fntdata"/><Relationship Id="rId40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handoutMaster" Target="handoutMasters/handoutMaster1.xml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3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2014/12/3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6"/>
            <a:ext cx="7772400" cy="1225021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46142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/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57078" y="457235"/>
            <a:ext cx="524621" cy="480053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956017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0" y="3793604"/>
            <a:ext cx="611560" cy="480053"/>
          </a:xfrm>
          <a:prstGeom prst="rect">
            <a:avLst/>
          </a:prstGeom>
          <a:solidFill>
            <a:srgbClr val="63252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469465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333501"/>
            <a:ext cx="4038600" cy="377163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37143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79261"/>
            <a:ext cx="4040188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812396"/>
            <a:ext cx="4040188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9" y="1279261"/>
            <a:ext cx="4041775" cy="53313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9" y="1812396"/>
            <a:ext cx="4041775" cy="329274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1941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8259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534225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4" y="227541"/>
            <a:ext cx="3008313" cy="968376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27544"/>
            <a:ext cx="5111750" cy="4877594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4" y="1195919"/>
            <a:ext cx="3008313" cy="39092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668530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000500"/>
            <a:ext cx="5486400" cy="472282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510646"/>
            <a:ext cx="5486400" cy="34290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472783"/>
            <a:ext cx="5486400" cy="67071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021720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0845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28867"/>
            <a:ext cx="2057400" cy="4876271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28867"/>
            <a:ext cx="6019800" cy="4876271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A7A40B-EA42-4A59-BDB5-85EFA65BC5FC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695668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 smtClean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 smtClean="0"/>
              <a:t>单击此处编辑母版文本样式</a:t>
            </a:r>
          </a:p>
          <a:p>
            <a:pPr lvl="1"/>
            <a:r>
              <a:rPr lang="zh-CN" altLang="en-US" dirty="0" smtClean="0"/>
              <a:t>第二级</a:t>
            </a:r>
          </a:p>
          <a:p>
            <a:pPr lvl="2"/>
            <a:r>
              <a:rPr lang="zh-CN" altLang="en-US" dirty="0" smtClean="0"/>
              <a:t>第三级</a:t>
            </a:r>
          </a:p>
          <a:p>
            <a:pPr lvl="3"/>
            <a:r>
              <a:rPr lang="zh-CN" altLang="en-US" dirty="0" smtClean="0"/>
              <a:t>第四级</a:t>
            </a:r>
          </a:p>
          <a:p>
            <a:pPr lvl="4"/>
            <a:r>
              <a:rPr lang="zh-CN" altLang="en-US" dirty="0" smtClean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A7A40B-EA42-4A59-BDB5-85EFA65BC5FC}" type="datetimeFigureOut">
              <a:rPr lang="zh-CN" altLang="en-US" smtClean="0"/>
              <a:t>2014/12/3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5296960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0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909056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Myriad Pro Cond" pitchFamily="34" charset="0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Myriad Pro Light SemiCond" pitchFamily="34" charset="0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Myriad Pro Light SemiCond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Myriad Pro Light SemiCond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Myriad Pro Light SemiCond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Myriad Pro Light SemiCond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10.8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23528" y="1096710"/>
            <a:ext cx="7978209" cy="5004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8203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10.8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8112" y="1002848"/>
            <a:ext cx="8867775" cy="4712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036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10.9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3303" y="1333501"/>
            <a:ext cx="6496050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20729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10.10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52400" y="1146615"/>
            <a:ext cx="8839200" cy="28003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136511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smtClean="0"/>
              <a:t>10.10</a:t>
            </a:r>
            <a:endParaRPr lang="zh-CN" altLang="en-US" dirty="0"/>
          </a:p>
        </p:txBody>
      </p:sp>
      <p:pic>
        <p:nvPicPr>
          <p:cNvPr id="4" name="内容占位符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7200" y="1057300"/>
            <a:ext cx="8520084" cy="4608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22244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3117" y="0"/>
            <a:ext cx="9162764" cy="3721596"/>
          </a:xfrm>
          <a:prstGeom prst="rect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标题 4"/>
          <p:cNvSpPr>
            <a:spLocks noGrp="1"/>
          </p:cNvSpPr>
          <p:nvPr>
            <p:ph type="ctrTitle"/>
          </p:nvPr>
        </p:nvSpPr>
        <p:spPr>
          <a:xfrm>
            <a:off x="683568" y="2497460"/>
            <a:ext cx="7772400" cy="1225021"/>
          </a:xfrm>
        </p:spPr>
        <p:txBody>
          <a:bodyPr>
            <a:normAutofit/>
          </a:bodyPr>
          <a:lstStyle/>
          <a:p>
            <a:r>
              <a:rPr kumimoji="1" lang="en-US" altLang="zh-CN" sz="6000" dirty="0" smtClean="0">
                <a:solidFill>
                  <a:schemeClr val="bg1"/>
                </a:solidFill>
              </a:rPr>
              <a:t>ARP/RARP</a:t>
            </a:r>
            <a:endParaRPr kumimoji="1" lang="zh-CN" altLang="en-US" sz="6000" dirty="0">
              <a:solidFill>
                <a:schemeClr val="bg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683568" y="3805798"/>
            <a:ext cx="82809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sz="4000" dirty="0" smtClean="0">
                <a:solidFill>
                  <a:schemeClr val="accent2">
                    <a:lumMod val="50000"/>
                  </a:schemeClr>
                </a:solidFill>
                <a:latin typeface="Myriad Pro Cond" pitchFamily="34" charset="0"/>
                <a:cs typeface="+mj-cs"/>
              </a:rPr>
              <a:t>Mapping between Ethernet and IP</a:t>
            </a:r>
            <a:endParaRPr lang="en-US" altLang="zh-CN" sz="4000" dirty="0">
              <a:solidFill>
                <a:schemeClr val="accent2">
                  <a:lumMod val="50000"/>
                </a:schemeClr>
              </a:solidFill>
              <a:latin typeface="Myriad Pro Cond" pitchFamily="34" charset="0"/>
              <a:cs typeface="+mj-cs"/>
            </a:endParaRPr>
          </a:p>
        </p:txBody>
      </p:sp>
      <p:sp>
        <p:nvSpPr>
          <p:cNvPr id="17" name="副标题 2"/>
          <p:cNvSpPr>
            <a:spLocks noGrp="1"/>
          </p:cNvSpPr>
          <p:nvPr>
            <p:ph type="subTitle" idx="1"/>
          </p:nvPr>
        </p:nvSpPr>
        <p:spPr>
          <a:xfrm>
            <a:off x="683568" y="193204"/>
            <a:ext cx="7416824" cy="504056"/>
          </a:xfrm>
        </p:spPr>
        <p:txBody>
          <a:bodyPr>
            <a:normAutofit fontScale="77500" lnSpcReduction="20000"/>
          </a:bodyPr>
          <a:lstStyle/>
          <a:p>
            <a:pPr algn="l"/>
            <a:r>
              <a:rPr lang="en-US" altLang="zh-CN" sz="2000" dirty="0" smtClean="0">
                <a:solidFill>
                  <a:schemeClr val="bg1"/>
                </a:solidFill>
                <a:latin typeface="Myriad Pro Light Cond" pitchFamily="34" charset="0"/>
              </a:rPr>
              <a:t>I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nstitute </a:t>
            </a:r>
            <a:r>
              <a:rPr lang="en-US" altLang="zh-CN" sz="2000" dirty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of </a:t>
            </a:r>
            <a:r>
              <a:rPr lang="en-US" altLang="zh-CN" sz="2000" dirty="0">
                <a:solidFill>
                  <a:schemeClr val="bg1"/>
                </a:solidFill>
                <a:latin typeface="Myriad Pro Light Cond" pitchFamily="34" charset="0"/>
              </a:rPr>
              <a:t>P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arallel </a:t>
            </a:r>
            <a:r>
              <a:rPr lang="en-US" altLang="zh-CN" sz="2000" dirty="0">
                <a:solidFill>
                  <a:schemeClr val="bg1"/>
                </a:solidFill>
                <a:latin typeface="Myriad Pro Light Cond" pitchFamily="34" charset="0"/>
              </a:rPr>
              <a:t>A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nd </a:t>
            </a:r>
            <a:r>
              <a:rPr lang="en-US" altLang="zh-CN" sz="2000" dirty="0">
                <a:solidFill>
                  <a:schemeClr val="bg1"/>
                </a:solidFill>
                <a:latin typeface="Myriad Pro Light Cond" pitchFamily="34" charset="0"/>
              </a:rPr>
              <a:t>D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istributed </a:t>
            </a:r>
            <a:r>
              <a:rPr lang="en-US" altLang="zh-CN" sz="2000" dirty="0">
                <a:solidFill>
                  <a:schemeClr val="bg1"/>
                </a:solidFill>
                <a:latin typeface="Myriad Pro Light Cond" pitchFamily="34" charset="0"/>
              </a:rPr>
              <a:t>S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ystems,</a:t>
            </a:r>
            <a:r>
              <a:rPr lang="zh-CN" altLang="en-US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Myriad Pro Light Cond" pitchFamily="34" charset="0"/>
              </a:rPr>
              <a:t>S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hanghai</a:t>
            </a:r>
            <a:r>
              <a:rPr lang="zh-CN" altLang="en-US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Myriad Pro Light Cond" pitchFamily="34" charset="0"/>
              </a:rPr>
              <a:t>J</a:t>
            </a:r>
            <a:r>
              <a:rPr lang="en-US" altLang="zh-CN" sz="2000" dirty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i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ao</a:t>
            </a:r>
            <a:r>
              <a:rPr lang="zh-CN" altLang="en-US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 </a:t>
            </a:r>
            <a:r>
              <a:rPr lang="en-US" altLang="zh-CN" sz="2000" dirty="0">
                <a:solidFill>
                  <a:schemeClr val="bg1"/>
                </a:solidFill>
                <a:latin typeface="Myriad Pro Light Cond" pitchFamily="34" charset="0"/>
              </a:rPr>
              <a:t>T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ong</a:t>
            </a:r>
            <a:r>
              <a:rPr lang="zh-CN" altLang="en-US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 </a:t>
            </a:r>
            <a:r>
              <a:rPr lang="en-US" altLang="zh-CN" sz="2000" dirty="0" smtClean="0">
                <a:solidFill>
                  <a:schemeClr val="bg1"/>
                </a:solidFill>
                <a:latin typeface="Myriad Pro Light Cond" pitchFamily="34" charset="0"/>
              </a:rPr>
              <a:t>U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niversity</a:t>
            </a:r>
            <a:r>
              <a:rPr lang="zh-CN" altLang="en-US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 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(IPADS,</a:t>
            </a:r>
            <a:r>
              <a:rPr lang="zh-CN" altLang="en-US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 </a:t>
            </a:r>
            <a:r>
              <a:rPr lang="en-US" altLang="zh-CN" sz="2000" dirty="0" smtClean="0">
                <a:solidFill>
                  <a:schemeClr val="bg1">
                    <a:lumMod val="75000"/>
                  </a:schemeClr>
                </a:solidFill>
                <a:latin typeface="Myriad Pro Light Cond" pitchFamily="34" charset="0"/>
              </a:rPr>
              <a:t>SJTU)</a:t>
            </a:r>
            <a:endParaRPr lang="zh-CN" altLang="en-US" sz="2000" dirty="0">
              <a:solidFill>
                <a:schemeClr val="bg1">
                  <a:lumMod val="75000"/>
                </a:schemeClr>
              </a:solidFill>
              <a:latin typeface="Myriad Pro Light Con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8849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Network Topology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 smtClean="0"/>
              <a:t>Take SJTU network for example</a:t>
            </a:r>
          </a:p>
          <a:p>
            <a:pPr lvl="1"/>
            <a:r>
              <a:rPr kumimoji="1" lang="en-US" altLang="zh-CN" dirty="0" smtClean="0"/>
              <a:t>Subnet: usually like 192.168.0.2 or 10.0.0.2</a:t>
            </a:r>
          </a:p>
          <a:p>
            <a:pPr lvl="1"/>
            <a:r>
              <a:rPr kumimoji="1" lang="en-US" altLang="zh-CN" dirty="0" smtClean="0"/>
              <a:t>Gateway: usually like 192.168.0.1</a:t>
            </a:r>
          </a:p>
          <a:p>
            <a:pPr lvl="2"/>
            <a:r>
              <a:rPr kumimoji="1" lang="en-US" altLang="zh-CN" dirty="0" smtClean="0"/>
              <a:t>Get the global IP address: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202.120.40.82</a:t>
            </a:r>
          </a:p>
          <a:p>
            <a:pPr lvl="2"/>
            <a:r>
              <a:rPr kumimoji="1" lang="en-US" altLang="zh-CN" dirty="0" smtClean="0"/>
              <a:t>A gateway usually has two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(or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more)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IP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address</a:t>
            </a:r>
          </a:p>
          <a:p>
            <a:pPr lvl="1"/>
            <a:r>
              <a:rPr kumimoji="1" lang="en-US" altLang="zh-CN" dirty="0" smtClean="0"/>
              <a:t>Proxy: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get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proxy’s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address</a:t>
            </a:r>
          </a:p>
          <a:p>
            <a:pPr lvl="2"/>
            <a:r>
              <a:rPr kumimoji="1" lang="en-US" altLang="zh-CN" dirty="0"/>
              <a:t>E.g., </a:t>
            </a:r>
            <a:r>
              <a:rPr kumimoji="1" lang="en-US" altLang="zh-CN" dirty="0" smtClean="0"/>
              <a:t>106.185.46.164</a:t>
            </a:r>
            <a:r>
              <a:rPr kumimoji="1" lang="zh-CN" altLang="en-US" dirty="0" smtClean="0"/>
              <a:t> </a:t>
            </a:r>
            <a:r>
              <a:rPr kumimoji="1" lang="en-US" altLang="zh-CN" dirty="0" smtClean="0"/>
              <a:t>(Japan)</a:t>
            </a:r>
          </a:p>
        </p:txBody>
      </p:sp>
    </p:spTree>
    <p:extLst>
      <p:ext uri="{BB962C8B-B14F-4D97-AF65-F5344CB8AC3E}">
        <p14:creationId xmlns:p14="http://schemas.microsoft.com/office/powerpoint/2010/main" val="2802647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effectLst/>
        </p:spPr>
        <p:txBody>
          <a:bodyPr/>
          <a:lstStyle/>
          <a:p>
            <a:r>
              <a:rPr kumimoji="1" lang="en-US" altLang="zh-CN" dirty="0"/>
              <a:t>Network Topology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1399261" y="1601460"/>
            <a:ext cx="504056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/>
              <a:t>A</a:t>
            </a:r>
            <a:endParaRPr kumimoji="1"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1399261" y="2465556"/>
            <a:ext cx="504056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/>
              <a:t>B</a:t>
            </a:r>
            <a:endParaRPr kumimoji="1" lang="zh-CN" altLang="en-US" dirty="0"/>
          </a:p>
        </p:txBody>
      </p:sp>
      <p:sp>
        <p:nvSpPr>
          <p:cNvPr id="7" name="矩形 6"/>
          <p:cNvSpPr/>
          <p:nvPr/>
        </p:nvSpPr>
        <p:spPr>
          <a:xfrm>
            <a:off x="1399261" y="3689692"/>
            <a:ext cx="504056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/>
              <a:t>C</a:t>
            </a:r>
            <a:endParaRPr kumimoji="1" lang="zh-CN" altLang="en-US" dirty="0"/>
          </a:p>
        </p:txBody>
      </p:sp>
      <p:sp>
        <p:nvSpPr>
          <p:cNvPr id="10" name="八边形 9"/>
          <p:cNvSpPr/>
          <p:nvPr/>
        </p:nvSpPr>
        <p:spPr>
          <a:xfrm>
            <a:off x="3559501" y="2969612"/>
            <a:ext cx="720080" cy="720080"/>
          </a:xfrm>
          <a:prstGeom prst="octagon">
            <a:avLst/>
          </a:prstGeom>
          <a:solidFill>
            <a:schemeClr val="bg1"/>
          </a:solidFill>
          <a:ln w="76200" cmpd="sng">
            <a:solidFill>
              <a:schemeClr val="accent6">
                <a:lumMod val="75000"/>
              </a:schemeClr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sz="2800" dirty="0" smtClean="0">
                <a:solidFill>
                  <a:srgbClr val="E46C0A"/>
                </a:solidFill>
              </a:rPr>
              <a:t>G</a:t>
            </a:r>
            <a:endParaRPr kumimoji="1" lang="zh-CN" altLang="en-US" sz="2800" dirty="0">
              <a:solidFill>
                <a:srgbClr val="E46C0A"/>
              </a:solidFill>
            </a:endParaRPr>
          </a:p>
        </p:txBody>
      </p:sp>
      <p:sp>
        <p:nvSpPr>
          <p:cNvPr id="11" name="剪去对角的矩形 10"/>
          <p:cNvSpPr/>
          <p:nvPr/>
        </p:nvSpPr>
        <p:spPr>
          <a:xfrm>
            <a:off x="5863757" y="3689692"/>
            <a:ext cx="1008112" cy="504056"/>
          </a:xfrm>
          <a:prstGeom prst="snip2DiagRect">
            <a:avLst/>
          </a:prstGeom>
          <a:solidFill>
            <a:schemeClr val="accent6">
              <a:lumMod val="7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/>
              <a:t>Proxy</a:t>
            </a:r>
            <a:endParaRPr kumimoji="1" lang="zh-CN" altLang="en-US" dirty="0"/>
          </a:p>
        </p:txBody>
      </p:sp>
      <p:sp>
        <p:nvSpPr>
          <p:cNvPr id="12" name="矩形 11"/>
          <p:cNvSpPr/>
          <p:nvPr/>
        </p:nvSpPr>
        <p:spPr>
          <a:xfrm>
            <a:off x="7735965" y="3446932"/>
            <a:ext cx="1008112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latin typeface="Myriad Pro"/>
                <a:cs typeface="Myriad Pro"/>
              </a:rPr>
              <a:t>Google</a:t>
            </a:r>
            <a:endParaRPr kumimoji="1" lang="zh-CN" altLang="en-US" dirty="0">
              <a:latin typeface="Myriad Pro"/>
              <a:cs typeface="Myriad Pro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3415485" y="3689692"/>
            <a:ext cx="1031051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algn="ctr"/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  <a:latin typeface="Myriad Pro"/>
                <a:cs typeface="Myriad Pro"/>
              </a:rPr>
              <a:t>Gateway</a:t>
            </a:r>
            <a:endParaRPr kumimoji="1" lang="zh-CN" altLang="en-US" dirty="0">
              <a:solidFill>
                <a:schemeClr val="accent6">
                  <a:lumMod val="75000"/>
                </a:schemeClr>
              </a:solidFill>
              <a:latin typeface="Myriad Pro"/>
              <a:cs typeface="Myriad Pro"/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735965" y="1345332"/>
            <a:ext cx="1008112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err="1" smtClean="0">
                <a:latin typeface="Myriad Pro"/>
                <a:cs typeface="Myriad Pro"/>
              </a:rPr>
              <a:t>Baidu</a:t>
            </a:r>
            <a:endParaRPr kumimoji="1" lang="zh-CN" altLang="en-US" dirty="0">
              <a:latin typeface="Myriad Pro"/>
              <a:cs typeface="Myriad Pro"/>
            </a:endParaRPr>
          </a:p>
        </p:txBody>
      </p:sp>
      <p:cxnSp>
        <p:nvCxnSpPr>
          <p:cNvPr id="42" name="直线箭头连接符 41"/>
          <p:cNvCxnSpPr>
            <a:stCxn id="11" idx="0"/>
            <a:endCxn id="12" idx="1"/>
          </p:cNvCxnSpPr>
          <p:nvPr/>
        </p:nvCxnSpPr>
        <p:spPr>
          <a:xfrm>
            <a:off x="6871869" y="3941720"/>
            <a:ext cx="864096" cy="9268"/>
          </a:xfrm>
          <a:prstGeom prst="straightConnector1">
            <a:avLst/>
          </a:prstGeom>
          <a:ln>
            <a:solidFill>
              <a:srgbClr val="E46C0A"/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肘形连接符 54"/>
          <p:cNvCxnSpPr>
            <a:stCxn id="4" idx="3"/>
            <a:endCxn id="10" idx="6"/>
          </p:cNvCxnSpPr>
          <p:nvPr/>
        </p:nvCxnSpPr>
        <p:spPr>
          <a:xfrm>
            <a:off x="1903317" y="1853488"/>
            <a:ext cx="1867088" cy="1116124"/>
          </a:xfrm>
          <a:prstGeom prst="bentConnector2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肘形连接符 56"/>
          <p:cNvCxnSpPr>
            <a:stCxn id="5" idx="3"/>
            <a:endCxn id="10" idx="5"/>
          </p:cNvCxnSpPr>
          <p:nvPr/>
        </p:nvCxnSpPr>
        <p:spPr>
          <a:xfrm>
            <a:off x="1903317" y="2717584"/>
            <a:ext cx="1656184" cy="462932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5" name="肘形连接符 64"/>
          <p:cNvCxnSpPr>
            <a:stCxn id="10" idx="0"/>
          </p:cNvCxnSpPr>
          <p:nvPr/>
        </p:nvCxnSpPr>
        <p:spPr>
          <a:xfrm flipV="1">
            <a:off x="4279581" y="2150788"/>
            <a:ext cx="3456384" cy="1029728"/>
          </a:xfrm>
          <a:prstGeom prst="bentConnector3">
            <a:avLst>
              <a:gd name="adj1" fmla="val 58896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8" name="肘形连接符 67"/>
          <p:cNvCxnSpPr>
            <a:stCxn id="10" idx="7"/>
            <a:endCxn id="15" idx="1"/>
          </p:cNvCxnSpPr>
          <p:nvPr/>
        </p:nvCxnSpPr>
        <p:spPr>
          <a:xfrm rot="5400000" flipH="1" flipV="1">
            <a:off x="5342209" y="575856"/>
            <a:ext cx="1120224" cy="3667288"/>
          </a:xfrm>
          <a:prstGeom prst="bentConnector2">
            <a:avLst/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4" name="肘形连接符 73"/>
          <p:cNvCxnSpPr>
            <a:stCxn id="7" idx="3"/>
            <a:endCxn id="10" idx="4"/>
          </p:cNvCxnSpPr>
          <p:nvPr/>
        </p:nvCxnSpPr>
        <p:spPr>
          <a:xfrm flipV="1">
            <a:off x="1903317" y="3478788"/>
            <a:ext cx="1656184" cy="462932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7" name="肘形连接符 76"/>
          <p:cNvCxnSpPr>
            <a:stCxn id="10" idx="1"/>
            <a:endCxn id="11" idx="2"/>
          </p:cNvCxnSpPr>
          <p:nvPr/>
        </p:nvCxnSpPr>
        <p:spPr>
          <a:xfrm>
            <a:off x="4279581" y="3478788"/>
            <a:ext cx="1584176" cy="462932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1" name="矩形 80"/>
          <p:cNvSpPr/>
          <p:nvPr/>
        </p:nvSpPr>
        <p:spPr>
          <a:xfrm>
            <a:off x="19555" y="1716954"/>
            <a:ext cx="1147134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kumimoji="1" lang="en-US" altLang="zh-CN" dirty="0">
                <a:solidFill>
                  <a:schemeClr val="tx2"/>
                </a:solidFill>
                <a:latin typeface="Myriad Pro Light SemiCond"/>
                <a:cs typeface="Myriad Pro Light SemiCond"/>
              </a:rPr>
              <a:t>192.168.0.2</a:t>
            </a:r>
            <a:endParaRPr lang="zh-CN" altLang="en-US" dirty="0">
              <a:solidFill>
                <a:schemeClr val="tx2"/>
              </a:solidFill>
              <a:latin typeface="Myriad Pro Light SemiCond"/>
              <a:cs typeface="Myriad Pro Light SemiCond"/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19555" y="2523052"/>
            <a:ext cx="1133644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kumimoji="1" lang="en-US" altLang="zh-CN" dirty="0" smtClean="0">
                <a:solidFill>
                  <a:schemeClr val="tx2"/>
                </a:solidFill>
                <a:latin typeface="Myriad Pro Light SemiCond"/>
                <a:cs typeface="Myriad Pro Light SemiCond"/>
              </a:rPr>
              <a:t>192.168.0.3</a:t>
            </a:r>
            <a:endParaRPr lang="zh-CN" altLang="en-US" dirty="0">
              <a:solidFill>
                <a:schemeClr val="tx2"/>
              </a:solidFill>
              <a:latin typeface="Myriad Pro Light SemiCond"/>
              <a:cs typeface="Myriad Pro Light SemiCond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19555" y="3710254"/>
            <a:ext cx="1133644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kumimoji="1" lang="en-US" altLang="zh-CN" dirty="0" smtClean="0">
                <a:solidFill>
                  <a:schemeClr val="tx2"/>
                </a:solidFill>
                <a:latin typeface="Myriad Pro Light SemiCond"/>
                <a:cs typeface="Myriad Pro Light SemiCond"/>
              </a:rPr>
              <a:t>192.168.0.4</a:t>
            </a:r>
            <a:endParaRPr lang="zh-CN" altLang="en-US" dirty="0">
              <a:solidFill>
                <a:schemeClr val="tx2"/>
              </a:solidFill>
              <a:latin typeface="Myriad Pro Light SemiCond"/>
              <a:cs typeface="Myriad Pro Light SemiCond"/>
            </a:endParaRPr>
          </a:p>
        </p:txBody>
      </p:sp>
      <p:sp>
        <p:nvSpPr>
          <p:cNvPr id="84" name="矩形 83"/>
          <p:cNvSpPr/>
          <p:nvPr/>
        </p:nvSpPr>
        <p:spPr>
          <a:xfrm>
            <a:off x="2524641" y="4079586"/>
            <a:ext cx="1133616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kumimoji="1" lang="en-US" altLang="zh-CN" dirty="0" smtClean="0">
                <a:solidFill>
                  <a:schemeClr val="accent6">
                    <a:lumMod val="75000"/>
                  </a:schemeClr>
                </a:solidFill>
                <a:latin typeface="Myriad Pro Light SemiCond"/>
                <a:cs typeface="Myriad Pro Light SemiCond"/>
              </a:rPr>
              <a:t>192.168.0.1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Myriad Pro Light SemiCond"/>
              <a:cs typeface="Myriad Pro Light SemiCond"/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3674947" y="4079586"/>
            <a:ext cx="1340904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pPr lvl="2" algn="ctr"/>
            <a:r>
              <a:rPr kumimoji="1" lang="en-US" altLang="zh-CN" dirty="0">
                <a:solidFill>
                  <a:schemeClr val="accent6">
                    <a:lumMod val="75000"/>
                  </a:schemeClr>
                </a:solidFill>
                <a:latin typeface="Myriad Pro Light SemiCond"/>
                <a:cs typeface="Myriad Pro Light SemiCond"/>
              </a:rPr>
              <a:t>202.120.40.82</a:t>
            </a:r>
          </a:p>
        </p:txBody>
      </p:sp>
      <p:sp>
        <p:nvSpPr>
          <p:cNvPr id="88" name="矩形 87"/>
          <p:cNvSpPr/>
          <p:nvPr/>
        </p:nvSpPr>
        <p:spPr>
          <a:xfrm>
            <a:off x="5643346" y="4311028"/>
            <a:ext cx="1444547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chemeClr val="accent6">
                    <a:lumMod val="75000"/>
                  </a:schemeClr>
                </a:solidFill>
                <a:latin typeface="Myriad Pro Light SemiCond"/>
                <a:cs typeface="Myriad Pro Light SemiCond"/>
              </a:rPr>
              <a:t>106.185.46.164</a:t>
            </a:r>
            <a:endParaRPr lang="zh-CN" altLang="en-US" dirty="0">
              <a:solidFill>
                <a:schemeClr val="accent6">
                  <a:lumMod val="75000"/>
                </a:schemeClr>
              </a:solidFill>
              <a:latin typeface="Myriad Pro Light SemiCond"/>
              <a:cs typeface="Myriad Pro Light SemiCond"/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7519941" y="2438820"/>
            <a:ext cx="1444547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F497D"/>
                </a:solidFill>
                <a:latin typeface="Myriad Pro Light SemiCond"/>
                <a:cs typeface="Myriad Pro Light SemiCond"/>
              </a:rPr>
              <a:t>220.181.57.217</a:t>
            </a:r>
            <a:endParaRPr lang="zh-CN" altLang="en-US" dirty="0">
              <a:solidFill>
                <a:srgbClr val="1F497D"/>
              </a:solidFill>
              <a:latin typeface="Myriad Pro Light SemiCond"/>
              <a:cs typeface="Myriad Pro Light SemiCond"/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7519941" y="4527052"/>
            <a:ext cx="1444547" cy="369332"/>
          </a:xfrm>
          <a:prstGeom prst="rect">
            <a:avLst/>
          </a:prstGeom>
          <a:effectLst/>
        </p:spPr>
        <p:txBody>
          <a:bodyPr wrap="none">
            <a:spAutoFit/>
          </a:bodyPr>
          <a:lstStyle/>
          <a:p>
            <a:r>
              <a:rPr lang="en-US" altLang="zh-CN" dirty="0">
                <a:solidFill>
                  <a:srgbClr val="1F497D"/>
                </a:solidFill>
                <a:latin typeface="Myriad Pro Light SemiCond"/>
                <a:cs typeface="Myriad Pro Light SemiCond"/>
              </a:rPr>
              <a:t>173.194.38.198</a:t>
            </a:r>
            <a:endParaRPr lang="zh-CN" altLang="en-US" dirty="0">
              <a:solidFill>
                <a:srgbClr val="1F497D"/>
              </a:solidFill>
              <a:latin typeface="Myriad Pro Light SemiCond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18383228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en-US" altLang="zh-CN" dirty="0" smtClean="0"/>
              <a:t>How do you code using socket to access Google?</a:t>
            </a:r>
            <a:endParaRPr kumimoji="1" lang="zh-CN" altLang="en-US" dirty="0"/>
          </a:p>
        </p:txBody>
      </p:sp>
      <p:sp>
        <p:nvSpPr>
          <p:cNvPr id="4" name="矩形 3"/>
          <p:cNvSpPr/>
          <p:nvPr/>
        </p:nvSpPr>
        <p:spPr>
          <a:xfrm>
            <a:off x="2771800" y="3649588"/>
            <a:ext cx="504056" cy="504056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/>
              <a:t>C</a:t>
            </a:r>
            <a:endParaRPr kumimoji="1" lang="zh-CN" altLang="en-US" dirty="0"/>
          </a:p>
        </p:txBody>
      </p:sp>
      <p:sp>
        <p:nvSpPr>
          <p:cNvPr id="5" name="矩形 4"/>
          <p:cNvSpPr/>
          <p:nvPr/>
        </p:nvSpPr>
        <p:spPr>
          <a:xfrm>
            <a:off x="5111096" y="3658880"/>
            <a:ext cx="1008112" cy="1008112"/>
          </a:xfrm>
          <a:prstGeom prst="rect">
            <a:avLst/>
          </a:prstGeom>
          <a:solidFill>
            <a:schemeClr val="accent1">
              <a:lumMod val="50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zh-CN" dirty="0" smtClean="0">
                <a:latin typeface="Myriad Pro"/>
                <a:cs typeface="Myriad Pro"/>
              </a:rPr>
              <a:t>Google</a:t>
            </a:r>
            <a:endParaRPr kumimoji="1" lang="zh-CN" altLang="en-US" dirty="0">
              <a:latin typeface="Myriad Pro"/>
              <a:cs typeface="Myriad Pro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2483768" y="4153644"/>
            <a:ext cx="113364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dirty="0" smtClean="0">
                <a:latin typeface="Myriad Pro Light SemiCond"/>
                <a:cs typeface="Myriad Pro Light SemiCond"/>
              </a:rPr>
              <a:t>192.168.0.4</a:t>
            </a:r>
            <a:endParaRPr lang="zh-CN" altLang="en-US" dirty="0">
              <a:latin typeface="Myriad Pro Light SemiCond"/>
              <a:cs typeface="Myriad Pro Light SemiCond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4895072" y="4657700"/>
            <a:ext cx="144454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dirty="0">
                <a:latin typeface="Myriad Pro Light SemiCond"/>
                <a:cs typeface="Myriad Pro Light SemiCond"/>
              </a:rPr>
              <a:t>173.194.38.198</a:t>
            </a:r>
            <a:endParaRPr lang="zh-CN" altLang="en-US" dirty="0">
              <a:latin typeface="Myriad Pro Light SemiCond"/>
              <a:cs typeface="Myriad Pro Light SemiCond"/>
            </a:endParaRPr>
          </a:p>
        </p:txBody>
      </p:sp>
      <p:sp>
        <p:nvSpPr>
          <p:cNvPr id="8" name="内容占位符 2"/>
          <p:cNvSpPr>
            <a:spLocks noGrp="1"/>
          </p:cNvSpPr>
          <p:nvPr>
            <p:ph idx="1"/>
          </p:nvPr>
        </p:nvSpPr>
        <p:spPr>
          <a:xfrm>
            <a:off x="457200" y="1333501"/>
            <a:ext cx="8229600" cy="3771636"/>
          </a:xfrm>
        </p:spPr>
        <p:txBody>
          <a:bodyPr/>
          <a:lstStyle/>
          <a:p>
            <a:r>
              <a:rPr kumimoji="1" lang="en-US" altLang="zh-CN" dirty="0" smtClean="0"/>
              <a:t>You code as if your PC connect directly with Google</a:t>
            </a:r>
          </a:p>
          <a:p>
            <a:r>
              <a:rPr kumimoji="1" lang="en-US" altLang="zh-CN" dirty="0" smtClean="0"/>
              <a:t>But how does the system find next hop?</a:t>
            </a:r>
          </a:p>
          <a:p>
            <a:pPr lvl="1"/>
            <a:endParaRPr kumimoji="1" lang="zh-CN" altLang="en-US" dirty="0"/>
          </a:p>
        </p:txBody>
      </p:sp>
      <p:cxnSp>
        <p:nvCxnSpPr>
          <p:cNvPr id="9" name="肘形连接符 8"/>
          <p:cNvCxnSpPr>
            <a:stCxn id="4" idx="3"/>
            <a:endCxn id="5" idx="1"/>
          </p:cNvCxnSpPr>
          <p:nvPr/>
        </p:nvCxnSpPr>
        <p:spPr>
          <a:xfrm>
            <a:off x="3275856" y="3901616"/>
            <a:ext cx="1835240" cy="261320"/>
          </a:xfrm>
          <a:prstGeom prst="bentConnector3">
            <a:avLst>
              <a:gd name="adj1" fmla="val 50000"/>
            </a:avLst>
          </a:prstGeom>
          <a:ln>
            <a:solidFill>
              <a:schemeClr val="accent6">
                <a:lumMod val="75000"/>
              </a:schemeClr>
            </a:solidFill>
            <a:headEnd type="none"/>
            <a:tailEnd type="none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14181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smtClean="0"/>
              <a:t>IP Address and ARP Address</a:t>
            </a:r>
            <a:endParaRPr lang="en-US" altLang="zh-TW" dirty="0"/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67544" y="1270000"/>
            <a:ext cx="7848872" cy="4127500"/>
          </a:xfrm>
        </p:spPr>
        <p:txBody>
          <a:bodyPr>
            <a:normAutofit/>
          </a:bodyPr>
          <a:lstStyle/>
          <a:p>
            <a:r>
              <a:rPr lang="en-US" altLang="zh-TW" sz="2800" dirty="0" smtClean="0"/>
              <a:t>Address </a:t>
            </a:r>
            <a:r>
              <a:rPr lang="en-US" altLang="zh-TW" sz="2800" dirty="0"/>
              <a:t>of network card (</a:t>
            </a:r>
            <a:r>
              <a:rPr lang="en-US" altLang="zh-TW" sz="2800" dirty="0">
                <a:solidFill>
                  <a:srgbClr val="FF0000"/>
                </a:solidFill>
              </a:rPr>
              <a:t>MAC address</a:t>
            </a:r>
            <a:r>
              <a:rPr lang="en-US" altLang="zh-TW" sz="2800" dirty="0"/>
              <a:t>)</a:t>
            </a:r>
          </a:p>
          <a:p>
            <a:pPr lvl="1"/>
            <a:r>
              <a:rPr lang="en-US" altLang="zh-TW" sz="2400" dirty="0"/>
              <a:t>Globally unique and unchangeable address stored on the network </a:t>
            </a:r>
            <a:r>
              <a:rPr lang="en-US" altLang="zh-TW" sz="2400" dirty="0" smtClean="0"/>
              <a:t>card</a:t>
            </a:r>
            <a:endParaRPr lang="en-US" altLang="zh-TW" sz="2400" dirty="0"/>
          </a:p>
          <a:p>
            <a:pPr lvl="1"/>
            <a:r>
              <a:rPr lang="en-US" altLang="zh-TW" sz="2400" dirty="0"/>
              <a:t>Ethernet header contains the MAC address of the source and the destination </a:t>
            </a:r>
            <a:r>
              <a:rPr lang="en-US" altLang="zh-TW" sz="2400" dirty="0" smtClean="0"/>
              <a:t>computer</a:t>
            </a:r>
            <a:endParaRPr lang="en-US" altLang="zh-TW" sz="2400" dirty="0"/>
          </a:p>
          <a:p>
            <a:r>
              <a:rPr lang="en-US" altLang="zh-TW" sz="2800" dirty="0">
                <a:solidFill>
                  <a:srgbClr val="FF0000"/>
                </a:solidFill>
              </a:rPr>
              <a:t>IP address</a:t>
            </a:r>
          </a:p>
          <a:p>
            <a:pPr lvl="1"/>
            <a:r>
              <a:rPr lang="en-US" altLang="zh-TW" sz="2400" dirty="0"/>
              <a:t>Each computer on a network must have a unique IP address to </a:t>
            </a:r>
            <a:r>
              <a:rPr lang="en-US" altLang="zh-TW" sz="2400" dirty="0" smtClean="0"/>
              <a:t>communicate</a:t>
            </a:r>
            <a:endParaRPr lang="en-US" altLang="zh-TW" sz="2400" dirty="0"/>
          </a:p>
          <a:p>
            <a:pPr lvl="1"/>
            <a:r>
              <a:rPr lang="en-US" altLang="zh-TW" sz="2400" dirty="0"/>
              <a:t>Virtual and assigned by </a:t>
            </a:r>
            <a:r>
              <a:rPr lang="en-US" altLang="zh-TW" sz="2400" dirty="0" smtClean="0"/>
              <a:t>software</a:t>
            </a:r>
            <a:endParaRPr lang="en-US" altLang="zh-TW" sz="2400" dirty="0"/>
          </a:p>
        </p:txBody>
      </p:sp>
    </p:spTree>
    <p:extLst>
      <p:ext uri="{BB962C8B-B14F-4D97-AF65-F5344CB8AC3E}">
        <p14:creationId xmlns:p14="http://schemas.microsoft.com/office/powerpoint/2010/main" val="334192066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TW" dirty="0"/>
              <a:t>Packet are </a:t>
            </a:r>
            <a:r>
              <a:rPr lang="en-US" altLang="zh-TW" dirty="0" smtClean="0"/>
              <a:t>Delivered </a:t>
            </a:r>
            <a:r>
              <a:rPr lang="en-US" altLang="zh-TW" dirty="0"/>
              <a:t>by </a:t>
            </a:r>
            <a:r>
              <a:rPr lang="en-US" altLang="zh-TW" dirty="0" smtClean="0"/>
              <a:t>Ethernet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14808" y="1333501"/>
            <a:ext cx="8589640" cy="3771636"/>
          </a:xfrm>
        </p:spPr>
        <p:txBody>
          <a:bodyPr/>
          <a:lstStyle/>
          <a:p>
            <a:pPr marL="990600" lvl="1" indent="-533400">
              <a:buFontTx/>
              <a:buAutoNum type="arabicPeriod"/>
            </a:pPr>
            <a:r>
              <a:rPr lang="en-US" altLang="zh-TW" dirty="0"/>
              <a:t>Adds an Ethernet header for delivery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Splits the packets into frames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Sends them down the cable to the </a:t>
            </a:r>
            <a:r>
              <a:rPr lang="en-US" altLang="zh-TW" dirty="0" smtClean="0"/>
              <a:t>switch</a:t>
            </a:r>
            <a:endParaRPr lang="en-US" altLang="zh-TW" dirty="0"/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The switch then decides which port to send the frame </a:t>
            </a:r>
            <a:r>
              <a:rPr lang="en-US" altLang="zh-TW" dirty="0" smtClean="0"/>
              <a:t>to (</a:t>
            </a:r>
            <a:r>
              <a:rPr lang="en-US" altLang="zh-TW" sz="2400" dirty="0" smtClean="0"/>
              <a:t>By </a:t>
            </a:r>
            <a:r>
              <a:rPr lang="en-US" altLang="zh-TW" sz="2400" dirty="0"/>
              <a:t>comparing the destination address of the frame to an internal table which maps port numbers to MAC </a:t>
            </a:r>
            <a:r>
              <a:rPr lang="en-US" altLang="zh-TW" sz="2400" dirty="0" smtClean="0"/>
              <a:t>addresses)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7012699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174328"/>
            <a:ext cx="7772400" cy="4635500"/>
          </a:xfrm>
        </p:spPr>
        <p:txBody>
          <a:bodyPr>
            <a:normAutofit fontScale="92500"/>
          </a:bodyPr>
          <a:lstStyle/>
          <a:p>
            <a:r>
              <a:rPr lang="en-US" altLang="zh-TW" sz="2800" dirty="0"/>
              <a:t>When an Ethernet frame is constructed from an IP packet, it has no idea what the MAC address of the destination machine </a:t>
            </a:r>
            <a:r>
              <a:rPr lang="en-US" altLang="zh-TW" sz="2800" dirty="0" smtClean="0"/>
              <a:t>is</a:t>
            </a:r>
            <a:endParaRPr lang="en-US" altLang="zh-TW" sz="2800" dirty="0"/>
          </a:p>
          <a:p>
            <a:r>
              <a:rPr lang="en-US" altLang="zh-TW" sz="2800" dirty="0"/>
              <a:t>The only </a:t>
            </a:r>
            <a:r>
              <a:rPr lang="en-US" altLang="zh-TW" sz="2800" dirty="0" smtClean="0"/>
              <a:t>information </a:t>
            </a:r>
            <a:r>
              <a:rPr lang="en-US" altLang="zh-TW" sz="2800" dirty="0"/>
              <a:t>available is the destination IP </a:t>
            </a:r>
            <a:r>
              <a:rPr lang="en-US" altLang="zh-TW" sz="2800" dirty="0" smtClean="0"/>
              <a:t>address</a:t>
            </a:r>
            <a:endParaRPr lang="en-US" altLang="zh-TW" sz="2800" dirty="0"/>
          </a:p>
          <a:p>
            <a:r>
              <a:rPr lang="en-US" altLang="zh-TW" sz="2800" dirty="0"/>
              <a:t>There must be a way to the Ethernet protocol to find the MAC address of the destination machine, given a destination </a:t>
            </a:r>
            <a:r>
              <a:rPr lang="en-US" altLang="zh-TW" sz="2800" dirty="0" smtClean="0"/>
              <a:t>IP</a:t>
            </a:r>
            <a:endParaRPr lang="en-US" altLang="zh-TW" sz="2800" dirty="0"/>
          </a:p>
          <a:p>
            <a:r>
              <a:rPr lang="en-US" altLang="zh-TW" sz="2800" dirty="0"/>
              <a:t>This is where </a:t>
            </a:r>
            <a:r>
              <a:rPr lang="en-US" altLang="zh-TW" sz="2800" dirty="0">
                <a:solidFill>
                  <a:srgbClr val="FF0000"/>
                </a:solidFill>
              </a:rPr>
              <a:t>ARP</a:t>
            </a:r>
            <a:r>
              <a:rPr lang="en-US" altLang="zh-TW" sz="2800" dirty="0"/>
              <a:t>, </a:t>
            </a:r>
            <a:r>
              <a:rPr lang="en-US" altLang="zh-TW" sz="2800" i="1" dirty="0"/>
              <a:t>Address Resolution Protocol</a:t>
            </a:r>
            <a:r>
              <a:rPr lang="en-US" altLang="zh-TW" sz="2800" dirty="0"/>
              <a:t>, come </a:t>
            </a:r>
            <a:r>
              <a:rPr lang="en-US" altLang="zh-TW" sz="2800" dirty="0" smtClean="0"/>
              <a:t>in</a:t>
            </a:r>
            <a:endParaRPr lang="en-US" altLang="zh-TW" sz="2800" dirty="0"/>
          </a:p>
        </p:txBody>
      </p:sp>
      <p:sp>
        <p:nvSpPr>
          <p:cNvPr id="3" name="标题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/>
          <a:p>
            <a:r>
              <a:rPr lang="en-US" altLang="zh-TW" dirty="0"/>
              <a:t>Packet are </a:t>
            </a:r>
            <a:r>
              <a:rPr lang="en-US" altLang="zh-TW" dirty="0" smtClean="0"/>
              <a:t>Delivered </a:t>
            </a:r>
            <a:r>
              <a:rPr lang="en-US" altLang="zh-TW" dirty="0"/>
              <a:t>by </a:t>
            </a:r>
            <a:r>
              <a:rPr lang="en-US" altLang="zh-TW" dirty="0" smtClean="0"/>
              <a:t>Ethernet</a:t>
            </a:r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693877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ARP &amp; RARP</a:t>
            </a:r>
            <a:endParaRPr kumimoji="1"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561356"/>
            <a:ext cx="7994028" cy="314854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53994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ARP &amp; RARP</a:t>
            </a:r>
            <a:endParaRPr kumimoji="1" lang="zh-CN" altLang="en-US" dirty="0"/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7824" y="285692"/>
            <a:ext cx="5856956" cy="523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6150362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ARP &amp; RARP</a:t>
            </a:r>
            <a:endParaRPr kumimoji="1" lang="zh-CN" altLang="en-US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561356"/>
            <a:ext cx="8299648" cy="3767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672079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265212"/>
            <a:ext cx="6446912" cy="53285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65263470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 smtClean="0"/>
              <a:t>Putting All Together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201316"/>
            <a:ext cx="8229600" cy="4260303"/>
          </a:xfrm>
        </p:spPr>
        <p:txBody>
          <a:bodyPr>
            <a:noAutofit/>
          </a:bodyPr>
          <a:lstStyle/>
          <a:p>
            <a:r>
              <a:rPr kumimoji="1" lang="en-US" altLang="zh-CN" sz="2400" dirty="0" smtClean="0"/>
              <a:t>App: I want to send a packet to Google, here is the packet with Google’s IP in its header as target IP</a:t>
            </a:r>
          </a:p>
          <a:p>
            <a:r>
              <a:rPr kumimoji="1" lang="en-US" altLang="zh-CN" sz="2400" dirty="0" smtClean="0"/>
              <a:t>OS: I don’t know how to get to Google, I’ll just send it to the router (gateway). But I cannot change the source IP in the packet, so I’ll just change the MAC target address of the packet to the router’s MAC address</a:t>
            </a:r>
          </a:p>
          <a:p>
            <a:r>
              <a:rPr kumimoji="1" lang="en-US" altLang="zh-CN" sz="2400" dirty="0" smtClean="0"/>
              <a:t>The router (gateway): I get a packet with my MAC as target address. Is it mine IP? No… So I’ll just forward it to next hop, by changing the target MAC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address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to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next hop’s MAC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address</a:t>
            </a:r>
          </a:p>
          <a:p>
            <a:r>
              <a:rPr kumimoji="1" lang="en-US" altLang="zh-CN" sz="2400" dirty="0" smtClean="0"/>
              <a:t>Next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hop: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I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connect</a:t>
            </a:r>
            <a:r>
              <a:rPr kumimoji="1" lang="zh-CN" altLang="en-US" sz="2400" dirty="0"/>
              <a:t> </a:t>
            </a:r>
            <a:r>
              <a:rPr kumimoji="1" lang="en-US" altLang="zh-CN" sz="2400" dirty="0" smtClean="0"/>
              <a:t>directly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to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Google,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I’ll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just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change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the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target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MAC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address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to</a:t>
            </a:r>
            <a:r>
              <a:rPr kumimoji="1" lang="zh-CN" altLang="en-US" sz="2400" dirty="0" smtClean="0"/>
              <a:t> </a:t>
            </a:r>
            <a:r>
              <a:rPr kumimoji="1" lang="en-US" altLang="zh-CN" sz="2400" dirty="0" smtClean="0"/>
              <a:t>Google</a:t>
            </a:r>
            <a:endParaRPr kumimoji="1"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357441648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</a:p>
        </p:txBody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70000"/>
            <a:ext cx="7772400" cy="41910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dirty="0"/>
              <a:t>Construct spoofed ARP </a:t>
            </a:r>
            <a:r>
              <a:rPr lang="en-US" altLang="zh-TW" dirty="0" smtClean="0"/>
              <a:t>replies</a:t>
            </a:r>
            <a:endParaRPr lang="en-US" altLang="zh-TW" dirty="0"/>
          </a:p>
          <a:p>
            <a:r>
              <a:rPr lang="en-US" altLang="zh-TW" dirty="0"/>
              <a:t>A target computer could be convinced to send frames destined for computer A to instead go to computer </a:t>
            </a:r>
            <a:r>
              <a:rPr lang="en-US" altLang="zh-TW" dirty="0" smtClean="0"/>
              <a:t>B</a:t>
            </a:r>
            <a:endParaRPr lang="en-US" altLang="zh-TW" dirty="0"/>
          </a:p>
          <a:p>
            <a:r>
              <a:rPr lang="en-US" altLang="zh-TW" dirty="0"/>
              <a:t>Computer A will have no idea that this redirection took </a:t>
            </a:r>
            <a:r>
              <a:rPr lang="en-US" altLang="zh-TW" dirty="0" smtClean="0"/>
              <a:t>place</a:t>
            </a:r>
            <a:endParaRPr lang="en-US" altLang="zh-TW" dirty="0"/>
          </a:p>
          <a:p>
            <a:r>
              <a:rPr lang="en-US" altLang="zh-TW" dirty="0"/>
              <a:t>This process of updating a target computer’s ARP cache is referred to as “</a:t>
            </a:r>
            <a:r>
              <a:rPr lang="en-US" altLang="zh-TW" dirty="0">
                <a:solidFill>
                  <a:srgbClr val="FF0000"/>
                </a:solidFill>
              </a:rPr>
              <a:t>ARP poisoning</a:t>
            </a:r>
            <a:r>
              <a:rPr lang="en-US" altLang="zh-TW" dirty="0" smtClean="0"/>
              <a:t>”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330404456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Rectangle 3"/>
          <p:cNvSpPr>
            <a:spLocks noChangeArrowheads="1"/>
          </p:cNvSpPr>
          <p:nvPr/>
        </p:nvSpPr>
        <p:spPr bwMode="auto">
          <a:xfrm>
            <a:off x="1060648" y="3369146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Myriad Pro Light SemiCond"/>
                <a:cs typeface="Myriad Pro Light SemiCond"/>
              </a:rPr>
              <a:t>A</a:t>
            </a:r>
          </a:p>
          <a:p>
            <a:pPr algn="ctr"/>
            <a:r>
              <a:rPr lang="en-US" altLang="zh-TW" sz="1800">
                <a:latin typeface="Myriad Pro Light SemiCond"/>
                <a:cs typeface="Myriad Pro Light SemiCond"/>
              </a:rPr>
              <a:t>IP:10.0.0.1</a:t>
            </a:r>
          </a:p>
          <a:p>
            <a:pPr algn="ctr"/>
            <a:r>
              <a:rPr lang="en-US" altLang="zh-TW" sz="1800">
                <a:latin typeface="Myriad Pro Light SemiCond"/>
                <a:cs typeface="Myriad Pro Light SemiCond"/>
              </a:rPr>
              <a:t>MAC:aa:aa:aa:aa</a:t>
            </a:r>
          </a:p>
        </p:txBody>
      </p:sp>
      <p:sp>
        <p:nvSpPr>
          <p:cNvPr id="22532" name="Rectangle 4"/>
          <p:cNvSpPr>
            <a:spLocks noChangeArrowheads="1"/>
          </p:cNvSpPr>
          <p:nvPr/>
        </p:nvSpPr>
        <p:spPr bwMode="auto">
          <a:xfrm>
            <a:off x="4032448" y="3369146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Myriad Pro Light SemiCond"/>
                <a:cs typeface="Myriad Pro Light SemiCond"/>
              </a:rPr>
              <a:t>B</a:t>
            </a:r>
          </a:p>
          <a:p>
            <a:pPr algn="ctr"/>
            <a:r>
              <a:rPr lang="en-US" altLang="zh-TW" sz="1600">
                <a:latin typeface="Myriad Pro Light SemiCond"/>
                <a:cs typeface="Myriad Pro Light SemiCond"/>
              </a:rPr>
              <a:t>IP:10.0.0.2</a:t>
            </a:r>
          </a:p>
          <a:p>
            <a:pPr algn="ctr"/>
            <a:r>
              <a:rPr lang="en-US" altLang="zh-TW" sz="1600">
                <a:latin typeface="Myriad Pro Light SemiCond"/>
                <a:cs typeface="Myriad Pro Light SemiCond"/>
              </a:rPr>
              <a:t>MAC:bb:bb:bb:bb</a:t>
            </a:r>
          </a:p>
        </p:txBody>
      </p:sp>
      <p:sp>
        <p:nvSpPr>
          <p:cNvPr id="22533" name="Rectangle 5"/>
          <p:cNvSpPr>
            <a:spLocks noChangeArrowheads="1"/>
          </p:cNvSpPr>
          <p:nvPr/>
        </p:nvSpPr>
        <p:spPr bwMode="auto">
          <a:xfrm>
            <a:off x="6928048" y="3369146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Myriad Pro Light SemiCond"/>
                <a:cs typeface="Myriad Pro Light SemiCond"/>
              </a:rPr>
              <a:t>Hacker</a:t>
            </a:r>
          </a:p>
          <a:p>
            <a:pPr algn="ctr"/>
            <a:r>
              <a:rPr lang="en-US" altLang="zh-TW" sz="1600">
                <a:latin typeface="Myriad Pro Light SemiCond"/>
                <a:cs typeface="Myriad Pro Light SemiCond"/>
              </a:rPr>
              <a:t>IP:10.0.0.3</a:t>
            </a:r>
          </a:p>
          <a:p>
            <a:pPr algn="ctr"/>
            <a:r>
              <a:rPr lang="en-US" altLang="zh-TW" sz="1600">
                <a:latin typeface="Myriad Pro Light SemiCond"/>
                <a:cs typeface="Myriad Pro Light SemiCond"/>
              </a:rPr>
              <a:t>MAC:cc:cc:cc:cc</a:t>
            </a:r>
          </a:p>
        </p:txBody>
      </p:sp>
      <p:sp>
        <p:nvSpPr>
          <p:cNvPr id="22534" name="Oval 6"/>
          <p:cNvSpPr>
            <a:spLocks noChangeArrowheads="1"/>
          </p:cNvSpPr>
          <p:nvPr/>
        </p:nvSpPr>
        <p:spPr bwMode="auto">
          <a:xfrm>
            <a:off x="4108648" y="1400646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Myriad Pro Light SemiCond"/>
                <a:cs typeface="Myriad Pro Light SemiCond"/>
              </a:rPr>
              <a:t>switch</a:t>
            </a:r>
          </a:p>
        </p:txBody>
      </p:sp>
      <p:sp>
        <p:nvSpPr>
          <p:cNvPr id="22535" name="Line 7"/>
          <p:cNvSpPr>
            <a:spLocks noChangeShapeType="1"/>
          </p:cNvSpPr>
          <p:nvPr/>
        </p:nvSpPr>
        <p:spPr bwMode="auto">
          <a:xfrm>
            <a:off x="4870648" y="1972146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Myriad Pro Light SemiCond"/>
              <a:cs typeface="Myriad Pro Light SemiCond"/>
            </a:endParaRPr>
          </a:p>
        </p:txBody>
      </p:sp>
      <p:sp>
        <p:nvSpPr>
          <p:cNvPr id="22536" name="Line 8"/>
          <p:cNvSpPr>
            <a:spLocks noChangeShapeType="1"/>
          </p:cNvSpPr>
          <p:nvPr/>
        </p:nvSpPr>
        <p:spPr bwMode="auto">
          <a:xfrm flipV="1">
            <a:off x="18226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Myriad Pro Light SemiCond"/>
              <a:cs typeface="Myriad Pro Light SemiCond"/>
            </a:endParaRPr>
          </a:p>
        </p:txBody>
      </p:sp>
      <p:sp>
        <p:nvSpPr>
          <p:cNvPr id="22537" name="Line 9"/>
          <p:cNvSpPr>
            <a:spLocks noChangeShapeType="1"/>
          </p:cNvSpPr>
          <p:nvPr/>
        </p:nvSpPr>
        <p:spPr bwMode="auto">
          <a:xfrm flipV="1">
            <a:off x="182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Myriad Pro Light SemiCond"/>
              <a:cs typeface="Myriad Pro Light SemiCond"/>
            </a:endParaRPr>
          </a:p>
        </p:txBody>
      </p:sp>
      <p:sp>
        <p:nvSpPr>
          <p:cNvPr id="22538" name="Line 10"/>
          <p:cNvSpPr>
            <a:spLocks noChangeShapeType="1"/>
          </p:cNvSpPr>
          <p:nvPr/>
        </p:nvSpPr>
        <p:spPr bwMode="auto">
          <a:xfrm>
            <a:off x="5632648" y="1654646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Myriad Pro Light SemiCond"/>
              <a:cs typeface="Myriad Pro Light SemiCond"/>
            </a:endParaRPr>
          </a:p>
        </p:txBody>
      </p:sp>
      <p:sp>
        <p:nvSpPr>
          <p:cNvPr id="22539" name="Line 11"/>
          <p:cNvSpPr>
            <a:spLocks noChangeShapeType="1"/>
          </p:cNvSpPr>
          <p:nvPr/>
        </p:nvSpPr>
        <p:spPr bwMode="auto">
          <a:xfrm flipH="1" flipV="1">
            <a:off x="7842448" y="1654646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Myriad Pro Light SemiCond"/>
              <a:cs typeface="Myriad Pro Light SemiCond"/>
            </a:endParaRPr>
          </a:p>
        </p:txBody>
      </p:sp>
      <p:graphicFrame>
        <p:nvGraphicFramePr>
          <p:cNvPr id="22594" name="Group 6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03459875"/>
              </p:ext>
            </p:extLst>
          </p:nvPr>
        </p:nvGraphicFramePr>
        <p:xfrm>
          <a:off x="679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bb:bb:bb:bb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596" name="Text Box 68"/>
          <p:cNvSpPr txBox="1">
            <a:spLocks noChangeArrowheads="1"/>
          </p:cNvSpPr>
          <p:nvPr/>
        </p:nvSpPr>
        <p:spPr bwMode="auto">
          <a:xfrm>
            <a:off x="1365448" y="4575647"/>
            <a:ext cx="10615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latin typeface="Myriad Pro Light SemiCond"/>
                <a:cs typeface="Myriad Pro Light SemiCond"/>
              </a:rPr>
              <a:t>ARP cache</a:t>
            </a:r>
          </a:p>
        </p:txBody>
      </p:sp>
      <p:graphicFrame>
        <p:nvGraphicFramePr>
          <p:cNvPr id="22597" name="Group 69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13056893"/>
              </p:ext>
            </p:extLst>
          </p:nvPr>
        </p:nvGraphicFramePr>
        <p:xfrm>
          <a:off x="3727648" y="4956646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aa:aa:aa:aa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2608" name="Text Box 80"/>
          <p:cNvSpPr txBox="1">
            <a:spLocks noChangeArrowheads="1"/>
          </p:cNvSpPr>
          <p:nvPr/>
        </p:nvSpPr>
        <p:spPr bwMode="auto">
          <a:xfrm>
            <a:off x="4261048" y="4575647"/>
            <a:ext cx="10615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latin typeface="Myriad Pro Light SemiCond"/>
                <a:cs typeface="Myriad Pro Light SemiCond"/>
              </a:rPr>
              <a:t>ARP cache</a:t>
            </a:r>
          </a:p>
        </p:txBody>
      </p:sp>
      <p:grpSp>
        <p:nvGrpSpPr>
          <p:cNvPr id="22613" name="Group 85"/>
          <p:cNvGrpSpPr>
            <a:grpSpLocks/>
          </p:cNvGrpSpPr>
          <p:nvPr/>
        </p:nvGrpSpPr>
        <p:grpSpPr bwMode="auto">
          <a:xfrm>
            <a:off x="5940152" y="384646"/>
            <a:ext cx="1905000" cy="1079500"/>
            <a:chOff x="3696" y="240"/>
            <a:chExt cx="1200" cy="576"/>
          </a:xfrm>
        </p:grpSpPr>
        <p:sp>
          <p:nvSpPr>
            <p:cNvPr id="22610" name="Rectangle 8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600">
                  <a:latin typeface="Myriad Pro Light SemiCond"/>
                  <a:cs typeface="Myriad Pro Light SemiCond"/>
                </a:rPr>
                <a:t>Spoofed ARP reply</a:t>
              </a:r>
            </a:p>
            <a:p>
              <a:pPr algn="ctr"/>
              <a:r>
                <a:rPr lang="en-US" altLang="zh-TW" sz="1600">
                  <a:latin typeface="Myriad Pro Light SemiCond"/>
                  <a:cs typeface="Myriad Pro Light SemiCond"/>
                </a:rPr>
                <a:t>IP:10.0.0.2</a:t>
              </a:r>
            </a:p>
            <a:p>
              <a:pPr algn="ctr"/>
              <a:r>
                <a:rPr lang="en-US" altLang="zh-TW" sz="1600">
                  <a:latin typeface="Myriad Pro Light SemiCond"/>
                  <a:cs typeface="Myriad Pro Light SemiCond"/>
                </a:rPr>
                <a:t>MAC:cc:cc:cc:cc</a:t>
              </a:r>
            </a:p>
          </p:txBody>
        </p:sp>
        <p:sp>
          <p:nvSpPr>
            <p:cNvPr id="22612" name="Line 84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Myriad Pro Light SemiCond"/>
                <a:cs typeface="Myriad Pro Light SemiCond"/>
              </a:endParaRPr>
            </a:p>
          </p:txBody>
        </p:sp>
      </p:grpSp>
      <p:grpSp>
        <p:nvGrpSpPr>
          <p:cNvPr id="22614" name="Group 86"/>
          <p:cNvGrpSpPr>
            <a:grpSpLocks/>
          </p:cNvGrpSpPr>
          <p:nvPr/>
        </p:nvGrpSpPr>
        <p:grpSpPr bwMode="auto">
          <a:xfrm rot="-5423267">
            <a:off x="162758" y="1869553"/>
            <a:ext cx="1587500" cy="1122686"/>
            <a:chOff x="3696" y="240"/>
            <a:chExt cx="1200" cy="576"/>
          </a:xfrm>
        </p:grpSpPr>
        <p:sp>
          <p:nvSpPr>
            <p:cNvPr id="22615" name="Rectangle 87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600" dirty="0">
                  <a:latin typeface="Myriad Pro Light SemiCond"/>
                  <a:cs typeface="Myriad Pro Light SemiCond"/>
                </a:rPr>
                <a:t>Spoofed ARP reply</a:t>
              </a:r>
            </a:p>
            <a:p>
              <a:pPr algn="ctr"/>
              <a:r>
                <a:rPr lang="en-US" altLang="zh-TW" sz="1600" dirty="0">
                  <a:latin typeface="Myriad Pro Light SemiCond"/>
                  <a:cs typeface="Myriad Pro Light SemiCond"/>
                </a:rPr>
                <a:t>IP:10.0.0.2</a:t>
              </a:r>
            </a:p>
            <a:p>
              <a:pPr algn="ctr"/>
              <a:r>
                <a:rPr lang="en-US" altLang="zh-TW" sz="1600" dirty="0" err="1">
                  <a:latin typeface="Myriad Pro Light SemiCond"/>
                  <a:cs typeface="Myriad Pro Light SemiCond"/>
                </a:rPr>
                <a:t>MAC:cc:cc:cc:cc</a:t>
              </a:r>
              <a:endParaRPr lang="en-US" altLang="zh-TW" sz="1600" dirty="0">
                <a:latin typeface="Myriad Pro Light SemiCond"/>
                <a:cs typeface="Myriad Pro Light SemiCond"/>
              </a:endParaRPr>
            </a:p>
          </p:txBody>
        </p:sp>
        <p:sp>
          <p:nvSpPr>
            <p:cNvPr id="22616" name="Line 88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Myriad Pro Light SemiCond"/>
                <a:cs typeface="Myriad Pro Light SemiCond"/>
              </a:endParaRPr>
            </a:p>
          </p:txBody>
        </p:sp>
      </p:grpSp>
      <p:grpSp>
        <p:nvGrpSpPr>
          <p:cNvPr id="22617" name="Group 89"/>
          <p:cNvGrpSpPr>
            <a:grpSpLocks/>
          </p:cNvGrpSpPr>
          <p:nvPr/>
        </p:nvGrpSpPr>
        <p:grpSpPr bwMode="auto">
          <a:xfrm>
            <a:off x="1802904" y="384646"/>
            <a:ext cx="1905000" cy="1079500"/>
            <a:chOff x="3696" y="240"/>
            <a:chExt cx="1200" cy="576"/>
          </a:xfrm>
        </p:grpSpPr>
        <p:sp>
          <p:nvSpPr>
            <p:cNvPr id="22618" name="Rectangle 90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600">
                  <a:latin typeface="Myriad Pro Light SemiCond"/>
                  <a:cs typeface="Myriad Pro Light SemiCond"/>
                </a:rPr>
                <a:t>Spoofed ARP reply</a:t>
              </a:r>
            </a:p>
            <a:p>
              <a:pPr algn="ctr"/>
              <a:r>
                <a:rPr lang="en-US" altLang="zh-TW" sz="1600">
                  <a:latin typeface="Myriad Pro Light SemiCond"/>
                  <a:cs typeface="Myriad Pro Light SemiCond"/>
                </a:rPr>
                <a:t>IP:10.0.0.2</a:t>
              </a:r>
            </a:p>
            <a:p>
              <a:pPr algn="ctr"/>
              <a:r>
                <a:rPr lang="en-US" altLang="zh-TW" sz="1600">
                  <a:latin typeface="Myriad Pro Light SemiCond"/>
                  <a:cs typeface="Myriad Pro Light SemiCond"/>
                </a:rPr>
                <a:t>MAC:cc:cc:cc:cc</a:t>
              </a:r>
            </a:p>
          </p:txBody>
        </p:sp>
        <p:sp>
          <p:nvSpPr>
            <p:cNvPr id="22619" name="Line 91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>
                <a:latin typeface="Myriad Pro Light SemiCond"/>
                <a:cs typeface="Myriad Pro Light SemiCond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62607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26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Myriad Pro Light SemiCond"/>
                <a:cs typeface="Myriad Pro Light SemiCond"/>
              </a:rPr>
              <a:t>A</a:t>
            </a:r>
          </a:p>
          <a:p>
            <a:pPr algn="ctr"/>
            <a:r>
              <a:rPr lang="en-US" altLang="zh-TW" sz="1800">
                <a:latin typeface="Myriad Pro Light SemiCond"/>
                <a:cs typeface="Myriad Pro Light SemiCond"/>
              </a:rPr>
              <a:t>IP:10.0.0.1</a:t>
            </a:r>
          </a:p>
          <a:p>
            <a:pPr algn="ctr"/>
            <a:r>
              <a:rPr lang="en-US" altLang="zh-TW" sz="1800">
                <a:latin typeface="Myriad Pro Light SemiCond"/>
                <a:cs typeface="Myriad Pro Light SemiCond"/>
              </a:rPr>
              <a:t>MAC:aa:aa:aa:aa</a:t>
            </a:r>
          </a:p>
        </p:txBody>
      </p:sp>
      <p:sp>
        <p:nvSpPr>
          <p:cNvPr id="23555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Myriad Pro Light SemiCond"/>
                <a:cs typeface="Myriad Pro Light SemiCond"/>
              </a:rPr>
              <a:t>B</a:t>
            </a:r>
          </a:p>
          <a:p>
            <a:pPr algn="ctr"/>
            <a:r>
              <a:rPr lang="en-US" altLang="zh-TW" sz="1600">
                <a:latin typeface="Myriad Pro Light SemiCond"/>
                <a:cs typeface="Myriad Pro Light SemiCond"/>
              </a:rPr>
              <a:t>IP:10.0.0.2</a:t>
            </a:r>
          </a:p>
          <a:p>
            <a:pPr algn="ctr"/>
            <a:r>
              <a:rPr lang="en-US" altLang="zh-TW" sz="1600">
                <a:latin typeface="Myriad Pro Light SemiCond"/>
                <a:cs typeface="Myriad Pro Light SemiCond"/>
              </a:rPr>
              <a:t>MAC:bb:bb:bb:bb</a:t>
            </a:r>
          </a:p>
        </p:txBody>
      </p:sp>
      <p:sp>
        <p:nvSpPr>
          <p:cNvPr id="23556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Myriad Pro Light SemiCond"/>
                <a:cs typeface="Myriad Pro Light SemiCond"/>
              </a:rPr>
              <a:t>Hacker</a:t>
            </a:r>
          </a:p>
          <a:p>
            <a:pPr algn="ctr"/>
            <a:r>
              <a:rPr lang="en-US" altLang="zh-TW" sz="1600">
                <a:latin typeface="Myriad Pro Light SemiCond"/>
                <a:cs typeface="Myriad Pro Light SemiCond"/>
              </a:rPr>
              <a:t>IP:10.0.0.3</a:t>
            </a:r>
          </a:p>
          <a:p>
            <a:pPr algn="ctr"/>
            <a:r>
              <a:rPr lang="en-US" altLang="zh-TW" sz="1600">
                <a:latin typeface="Myriad Pro Light SemiCond"/>
                <a:cs typeface="Myriad Pro Light SemiCond"/>
              </a:rPr>
              <a:t>MAC:cc:cc:cc:cc</a:t>
            </a:r>
          </a:p>
        </p:txBody>
      </p:sp>
      <p:sp>
        <p:nvSpPr>
          <p:cNvPr id="23557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>
                <a:latin typeface="Myriad Pro Light SemiCond"/>
                <a:cs typeface="Myriad Pro Light SemiCond"/>
              </a:rPr>
              <a:t>switch</a:t>
            </a:r>
          </a:p>
        </p:txBody>
      </p:sp>
      <p:sp>
        <p:nvSpPr>
          <p:cNvPr id="23558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Myriad Pro Light SemiCond"/>
              <a:cs typeface="Myriad Pro Light SemiCond"/>
            </a:endParaRP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Myriad Pro Light SemiCond"/>
              <a:cs typeface="Myriad Pro Light SemiCond"/>
            </a:endParaRPr>
          </a:p>
        </p:txBody>
      </p:sp>
      <p:sp>
        <p:nvSpPr>
          <p:cNvPr id="23560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Myriad Pro Light SemiCond"/>
              <a:cs typeface="Myriad Pro Light SemiCond"/>
            </a:endParaRPr>
          </a:p>
        </p:txBody>
      </p:sp>
      <p:sp>
        <p:nvSpPr>
          <p:cNvPr id="23561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Myriad Pro Light SemiCond"/>
              <a:cs typeface="Myriad Pro Light SemiCond"/>
            </a:endParaRP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>
              <a:latin typeface="Myriad Pro Light SemiCond"/>
              <a:cs typeface="Myriad Pro Light SemiCond"/>
            </a:endParaRPr>
          </a:p>
        </p:txBody>
      </p:sp>
      <p:graphicFrame>
        <p:nvGraphicFramePr>
          <p:cNvPr id="23563" name="Group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73193329"/>
              </p:ext>
            </p:extLst>
          </p:nvPr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cc:cc:cc:cc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574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0615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latin typeface="Myriad Pro Light SemiCond"/>
                <a:cs typeface="Myriad Pro Light SemiCond"/>
              </a:rPr>
              <a:t>ARP cache</a:t>
            </a:r>
          </a:p>
        </p:txBody>
      </p:sp>
      <p:graphicFrame>
        <p:nvGraphicFramePr>
          <p:cNvPr id="23575" name="Group 2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77300749"/>
              </p:ext>
            </p:extLst>
          </p:nvPr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aa:aa:aa:aa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3586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061597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>
                <a:latin typeface="Myriad Pro Light SemiCond"/>
                <a:cs typeface="Myriad Pro Light SemiCond"/>
              </a:rPr>
              <a:t>ARP cache</a:t>
            </a:r>
          </a:p>
        </p:txBody>
      </p:sp>
      <p:sp>
        <p:nvSpPr>
          <p:cNvPr id="23596" name="Text Box 44"/>
          <p:cNvSpPr txBox="1">
            <a:spLocks noChangeArrowheads="1"/>
          </p:cNvSpPr>
          <p:nvPr/>
        </p:nvSpPr>
        <p:spPr bwMode="auto">
          <a:xfrm>
            <a:off x="212726" y="5177896"/>
            <a:ext cx="1943838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>
                <a:latin typeface="Myriad Pro Light SemiCond"/>
                <a:cs typeface="Myriad Pro Light SemiCond"/>
              </a:rPr>
              <a:t>A’s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39133993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ARP Spoofing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zh-TW" sz="2400" dirty="0"/>
              <a:t>Now all the packets that A intends to send to B will go to the hacker’s </a:t>
            </a:r>
            <a:r>
              <a:rPr lang="en-US" altLang="zh-TW" sz="2400" dirty="0" smtClean="0"/>
              <a:t>machine</a:t>
            </a:r>
            <a:endParaRPr lang="en-US" altLang="zh-TW" sz="2400" dirty="0"/>
          </a:p>
          <a:p>
            <a:r>
              <a:rPr lang="en-US" altLang="zh-TW" sz="2400" dirty="0"/>
              <a:t>Cache entry would expire, so it needs to be updated by sending the ARP reply </a:t>
            </a:r>
            <a:r>
              <a:rPr lang="en-US" altLang="zh-TW" sz="2400" dirty="0" smtClean="0"/>
              <a:t>again</a:t>
            </a:r>
            <a:endParaRPr lang="en-US" altLang="zh-TW" sz="2400" dirty="0"/>
          </a:p>
          <a:p>
            <a:pPr lvl="1"/>
            <a:r>
              <a:rPr lang="en-US" altLang="zh-TW" sz="2000" dirty="0"/>
              <a:t>How often?</a:t>
            </a:r>
          </a:p>
          <a:p>
            <a:pPr lvl="1"/>
            <a:r>
              <a:rPr lang="en-US" altLang="zh-TW" sz="2000" dirty="0"/>
              <a:t> depends on the particular </a:t>
            </a:r>
            <a:r>
              <a:rPr lang="en-US" altLang="zh-TW" sz="2000" dirty="0" smtClean="0"/>
              <a:t>system</a:t>
            </a:r>
            <a:endParaRPr lang="en-US" altLang="zh-TW" sz="2000" dirty="0"/>
          </a:p>
          <a:p>
            <a:pPr lvl="1"/>
            <a:r>
              <a:rPr lang="en-US" altLang="zh-TW" sz="2000" dirty="0"/>
              <a:t>Usually every 40s should be </a:t>
            </a:r>
            <a:r>
              <a:rPr lang="en-US" altLang="zh-TW" sz="2000" dirty="0" smtClean="0"/>
              <a:t>sufficient</a:t>
            </a:r>
            <a:endParaRPr lang="en-US" altLang="zh-TW" sz="2000" dirty="0"/>
          </a:p>
          <a:p>
            <a:r>
              <a:rPr lang="en-US" altLang="zh-TW" sz="2400" dirty="0"/>
              <a:t>In addition the hacker may not want his Ethernet driver talk too much</a:t>
            </a:r>
          </a:p>
          <a:p>
            <a:pPr lvl="1"/>
            <a:r>
              <a:rPr lang="en-US" altLang="zh-TW" sz="2000" dirty="0"/>
              <a:t>Accomplish with </a:t>
            </a:r>
            <a:r>
              <a:rPr lang="en-US" altLang="zh-TW" sz="2000" dirty="0" err="1">
                <a:solidFill>
                  <a:srgbClr val="FF0000"/>
                </a:solidFill>
              </a:rPr>
              <a:t>ifconfig</a:t>
            </a:r>
            <a:r>
              <a:rPr lang="en-US" altLang="zh-TW" sz="2000" dirty="0">
                <a:solidFill>
                  <a:srgbClr val="FF0000"/>
                </a:solidFill>
              </a:rPr>
              <a:t> -</a:t>
            </a:r>
            <a:r>
              <a:rPr lang="en-US" altLang="zh-TW" sz="2000" dirty="0" err="1" smtClean="0">
                <a:solidFill>
                  <a:srgbClr val="FF0000"/>
                </a:solidFill>
              </a:rPr>
              <a:t>arp</a:t>
            </a:r>
            <a:endParaRPr lang="en-US" altLang="zh-TW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778619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</a:p>
        </p:txBody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altLang="zh-TW" dirty="0"/>
              <a:t>A hacker inserts his computer between the communications path of two target </a:t>
            </a:r>
            <a:r>
              <a:rPr lang="en-US" altLang="zh-TW" dirty="0" smtClean="0"/>
              <a:t>computers</a:t>
            </a:r>
            <a:endParaRPr lang="en-US" altLang="zh-TW" dirty="0"/>
          </a:p>
          <a:p>
            <a:r>
              <a:rPr lang="en-US" altLang="zh-TW" dirty="0"/>
              <a:t>The hacker will forward frames between the two target computers so communications are not </a:t>
            </a:r>
            <a:r>
              <a:rPr lang="en-US" altLang="zh-TW" dirty="0" smtClean="0"/>
              <a:t>interrupted</a:t>
            </a:r>
            <a:endParaRPr lang="en-US" altLang="zh-TW" dirty="0"/>
          </a:p>
          <a:p>
            <a:r>
              <a:rPr lang="en-US" altLang="zh-TW" dirty="0"/>
              <a:t>E.g., Hunt, </a:t>
            </a:r>
            <a:r>
              <a:rPr lang="en-US" altLang="zh-TW" dirty="0" err="1"/>
              <a:t>Ettercap</a:t>
            </a:r>
            <a:r>
              <a:rPr lang="en-US" altLang="zh-TW" dirty="0"/>
              <a:t> </a:t>
            </a:r>
            <a:r>
              <a:rPr lang="en-US" altLang="zh-TW" dirty="0" err="1" smtClean="0"/>
              <a:t>etc</a:t>
            </a:r>
            <a:endParaRPr lang="en-US" altLang="zh-TW" dirty="0"/>
          </a:p>
          <a:p>
            <a:pPr lvl="1"/>
            <a:r>
              <a:rPr lang="en-US" altLang="zh-TW" dirty="0"/>
              <a:t>Can be obtained easily in many web </a:t>
            </a:r>
            <a:r>
              <a:rPr lang="en-US" altLang="zh-TW" dirty="0" smtClean="0"/>
              <a:t>archives</a:t>
            </a: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4553376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Man-in-the-Middle Attack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609600" indent="-609600"/>
            <a:r>
              <a:rPr lang="en-US" altLang="zh-TW" dirty="0"/>
              <a:t>The attack is performed as follows:</a:t>
            </a:r>
          </a:p>
          <a:p>
            <a:pPr marL="990600" lvl="1" indent="-533400"/>
            <a:r>
              <a:rPr lang="en-US" altLang="zh-TW" dirty="0"/>
              <a:t>Suppose X is the hacker’s computer</a:t>
            </a:r>
          </a:p>
          <a:p>
            <a:pPr marL="990600" lvl="1" indent="-533400"/>
            <a:r>
              <a:rPr lang="en-US" altLang="zh-TW" dirty="0"/>
              <a:t>T1 and T2 are the targets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X poisons the ARP cache of T1 and T2.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T1 associates T2’s IP with X’s MAC.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T2 associates T1’s IP with X’s MAC.</a:t>
            </a:r>
          </a:p>
          <a:p>
            <a:pPr marL="990600" lvl="1" indent="-533400">
              <a:buFontTx/>
              <a:buAutoNum type="arabicPeriod"/>
            </a:pPr>
            <a:r>
              <a:rPr lang="en-US" altLang="zh-TW" dirty="0"/>
              <a:t>All of T1 and T2’s traffic will then go to X first, instead of directly to each other.</a:t>
            </a:r>
          </a:p>
          <a:p>
            <a:endParaRPr kumimoji="1"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27190766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T1</a:t>
            </a:r>
          </a:p>
          <a:p>
            <a:pPr algn="ctr"/>
            <a:r>
              <a:rPr lang="en-US" altLang="zh-TW" sz="1800"/>
              <a:t>IP:10.0.0.1</a:t>
            </a:r>
          </a:p>
          <a:p>
            <a:pPr algn="ctr"/>
            <a:r>
              <a:rPr lang="en-US" altLang="zh-TW" sz="1800"/>
              <a:t>MAC:aa:aa:aa:aa</a:t>
            </a:r>
          </a:p>
        </p:txBody>
      </p:sp>
      <p:sp>
        <p:nvSpPr>
          <p:cNvPr id="2765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T2</a:t>
            </a:r>
          </a:p>
          <a:p>
            <a:pPr algn="ctr"/>
            <a:r>
              <a:rPr lang="en-US" altLang="zh-TW" sz="1600"/>
              <a:t>IP:10.0.0.2</a:t>
            </a:r>
          </a:p>
          <a:p>
            <a:pPr algn="ctr"/>
            <a:r>
              <a:rPr lang="en-US" altLang="zh-TW" sz="1600"/>
              <a:t>MAC:bb:bb:bb:bb</a:t>
            </a:r>
          </a:p>
        </p:txBody>
      </p:sp>
      <p:sp>
        <p:nvSpPr>
          <p:cNvPr id="2765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Hacker</a:t>
            </a:r>
          </a:p>
          <a:p>
            <a:pPr algn="ctr"/>
            <a:r>
              <a:rPr lang="en-US" altLang="zh-TW" sz="1600"/>
              <a:t>IP:10.0.0.3</a:t>
            </a:r>
          </a:p>
          <a:p>
            <a:pPr algn="ctr"/>
            <a:r>
              <a:rPr lang="en-US" altLang="zh-TW" sz="1600"/>
              <a:t>MAC:cc:cc:cc:cc</a:t>
            </a:r>
          </a:p>
        </p:txBody>
      </p:sp>
      <p:sp>
        <p:nvSpPr>
          <p:cNvPr id="2765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switch</a:t>
            </a:r>
          </a:p>
        </p:txBody>
      </p:sp>
      <p:sp>
        <p:nvSpPr>
          <p:cNvPr id="2765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2765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27659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bb:bb:bb:bb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67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1569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/>
              <a:t>ARP cache</a:t>
            </a:r>
          </a:p>
        </p:txBody>
      </p:sp>
      <p:graphicFrame>
        <p:nvGraphicFramePr>
          <p:cNvPr id="27671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aa:aa:aa:aa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2768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1569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/>
              <a:t>ARP cache</a:t>
            </a:r>
          </a:p>
        </p:txBody>
      </p:sp>
      <p:grpSp>
        <p:nvGrpSpPr>
          <p:cNvPr id="27683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</p:grpSpPr>
        <p:sp>
          <p:nvSpPr>
            <p:cNvPr id="27684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600"/>
                <a:t>Spoofed ARP reply</a:t>
              </a:r>
            </a:p>
            <a:p>
              <a:pPr algn="ctr"/>
              <a:r>
                <a:rPr lang="en-US" altLang="zh-TW" sz="1600"/>
                <a:t>IP:10.0.0.2</a:t>
              </a:r>
            </a:p>
            <a:p>
              <a:pPr algn="ctr"/>
              <a:r>
                <a:rPr lang="en-US" altLang="zh-TW" sz="1600"/>
                <a:t>MAC:cc:cc:cc:cc</a:t>
              </a:r>
            </a:p>
          </p:txBody>
        </p:sp>
        <p:sp>
          <p:nvSpPr>
            <p:cNvPr id="27685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686" name="Group 38"/>
          <p:cNvGrpSpPr>
            <a:grpSpLocks/>
          </p:cNvGrpSpPr>
          <p:nvPr/>
        </p:nvGrpSpPr>
        <p:grpSpPr bwMode="auto">
          <a:xfrm rot="-5423267">
            <a:off x="-107950" y="1670050"/>
            <a:ext cx="1587500" cy="914400"/>
            <a:chOff x="3696" y="240"/>
            <a:chExt cx="1200" cy="576"/>
          </a:xfrm>
        </p:grpSpPr>
        <p:sp>
          <p:nvSpPr>
            <p:cNvPr id="27687" name="Rectangle 39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600"/>
                <a:t>Spoofed ARP reply</a:t>
              </a:r>
            </a:p>
            <a:p>
              <a:pPr algn="ctr"/>
              <a:r>
                <a:rPr lang="en-US" altLang="zh-TW" sz="1600"/>
                <a:t>IP:10.0.0.2</a:t>
              </a:r>
            </a:p>
            <a:p>
              <a:pPr algn="ctr"/>
              <a:r>
                <a:rPr lang="en-US" altLang="zh-TW" sz="1600"/>
                <a:t>MAC:cc:cc:cc:cc</a:t>
              </a:r>
            </a:p>
          </p:txBody>
        </p:sp>
        <p:sp>
          <p:nvSpPr>
            <p:cNvPr id="27688" name="Line 40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27689" name="Group 41"/>
          <p:cNvGrpSpPr>
            <a:grpSpLocks/>
          </p:cNvGrpSpPr>
          <p:nvPr/>
        </p:nvGrpSpPr>
        <p:grpSpPr bwMode="auto">
          <a:xfrm>
            <a:off x="1371600" y="49808"/>
            <a:ext cx="1905000" cy="1079500"/>
            <a:chOff x="3696" y="240"/>
            <a:chExt cx="1200" cy="576"/>
          </a:xfrm>
        </p:grpSpPr>
        <p:sp>
          <p:nvSpPr>
            <p:cNvPr id="27690" name="Rectangle 42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600" dirty="0"/>
                <a:t>Spoofed ARP reply</a:t>
              </a:r>
            </a:p>
            <a:p>
              <a:pPr algn="ctr"/>
              <a:r>
                <a:rPr lang="en-US" altLang="zh-TW" sz="1600" dirty="0"/>
                <a:t>IP:10.0.0.2</a:t>
              </a:r>
            </a:p>
            <a:p>
              <a:pPr algn="ctr"/>
              <a:r>
                <a:rPr lang="en-US" altLang="zh-TW" sz="1600" dirty="0" err="1"/>
                <a:t>MAC:cc:cc:cc:cc</a:t>
              </a:r>
              <a:endParaRPr lang="en-US" altLang="zh-TW" sz="1600" dirty="0"/>
            </a:p>
          </p:txBody>
        </p:sp>
        <p:sp>
          <p:nvSpPr>
            <p:cNvPr id="27691" name="Line 43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412980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7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T1</a:t>
            </a:r>
          </a:p>
          <a:p>
            <a:pPr algn="ctr"/>
            <a:r>
              <a:rPr lang="en-US" altLang="zh-TW" sz="1800"/>
              <a:t>IP:10.0.0.1</a:t>
            </a:r>
          </a:p>
          <a:p>
            <a:pPr algn="ctr"/>
            <a:r>
              <a:rPr lang="en-US" altLang="zh-TW" sz="1800"/>
              <a:t>MAC:aa:aa:aa:aa</a:t>
            </a:r>
          </a:p>
        </p:txBody>
      </p:sp>
      <p:sp>
        <p:nvSpPr>
          <p:cNvPr id="3072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T2</a:t>
            </a:r>
          </a:p>
          <a:p>
            <a:pPr algn="ctr"/>
            <a:r>
              <a:rPr lang="en-US" altLang="zh-TW" sz="1600"/>
              <a:t>IP:10.0.0.2</a:t>
            </a:r>
          </a:p>
          <a:p>
            <a:pPr algn="ctr"/>
            <a:r>
              <a:rPr lang="en-US" altLang="zh-TW" sz="1600"/>
              <a:t>MAC:bb:bb:bb:bb</a:t>
            </a:r>
          </a:p>
        </p:txBody>
      </p:sp>
      <p:sp>
        <p:nvSpPr>
          <p:cNvPr id="3072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Hacker</a:t>
            </a:r>
          </a:p>
          <a:p>
            <a:pPr algn="ctr"/>
            <a:r>
              <a:rPr lang="en-US" altLang="zh-TW" sz="1600"/>
              <a:t>IP:10.0.0.3</a:t>
            </a:r>
          </a:p>
          <a:p>
            <a:pPr algn="ctr"/>
            <a:r>
              <a:rPr lang="en-US" altLang="zh-TW" sz="1600"/>
              <a:t>MAC:cc:cc:cc:cc</a:t>
            </a:r>
          </a:p>
        </p:txBody>
      </p:sp>
      <p:sp>
        <p:nvSpPr>
          <p:cNvPr id="3072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switch</a:t>
            </a:r>
          </a:p>
        </p:txBody>
      </p:sp>
      <p:sp>
        <p:nvSpPr>
          <p:cNvPr id="3072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2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073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30731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cc:cc:cc:cc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1569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/>
              <a:t>ARP cache</a:t>
            </a:r>
          </a:p>
        </p:txBody>
      </p:sp>
      <p:graphicFrame>
        <p:nvGraphicFramePr>
          <p:cNvPr id="30743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aa:aa:aa:aa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075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1569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/>
              <a:t>ARP cache</a:t>
            </a:r>
          </a:p>
        </p:txBody>
      </p:sp>
      <p:sp>
        <p:nvSpPr>
          <p:cNvPr id="30755" name="Text Box 35"/>
          <p:cNvSpPr txBox="1">
            <a:spLocks noChangeArrowheads="1"/>
          </p:cNvSpPr>
          <p:nvPr/>
        </p:nvSpPr>
        <p:spPr bwMode="auto">
          <a:xfrm>
            <a:off x="212725" y="5177896"/>
            <a:ext cx="2269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/>
              <a:t>T1’s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447427799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T1</a:t>
            </a:r>
          </a:p>
          <a:p>
            <a:pPr algn="ctr"/>
            <a:r>
              <a:rPr lang="en-US" altLang="zh-TW" sz="1800"/>
              <a:t>IP:10.0.0.1</a:t>
            </a:r>
          </a:p>
          <a:p>
            <a:pPr algn="ctr"/>
            <a:r>
              <a:rPr lang="en-US" altLang="zh-TW" sz="1800"/>
              <a:t>MAC:aa:aa:aa:aa</a:t>
            </a:r>
          </a:p>
        </p:txBody>
      </p:sp>
      <p:sp>
        <p:nvSpPr>
          <p:cNvPr id="31747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T2</a:t>
            </a:r>
          </a:p>
          <a:p>
            <a:pPr algn="ctr"/>
            <a:r>
              <a:rPr lang="en-US" altLang="zh-TW" sz="1600"/>
              <a:t>IP:10.0.0.2</a:t>
            </a:r>
          </a:p>
          <a:p>
            <a:pPr algn="ctr"/>
            <a:r>
              <a:rPr lang="en-US" altLang="zh-TW" sz="1600"/>
              <a:t>MAC:bb:bb:bb:bb</a:t>
            </a:r>
          </a:p>
        </p:txBody>
      </p:sp>
      <p:sp>
        <p:nvSpPr>
          <p:cNvPr id="31748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Hacker</a:t>
            </a:r>
          </a:p>
          <a:p>
            <a:pPr algn="ctr"/>
            <a:r>
              <a:rPr lang="en-US" altLang="zh-TW" sz="1600"/>
              <a:t>IP:10.0.0.3</a:t>
            </a:r>
          </a:p>
          <a:p>
            <a:pPr algn="ctr"/>
            <a:r>
              <a:rPr lang="en-US" altLang="zh-TW" sz="1600"/>
              <a:t>MAC:cc:cc:cc:cc</a:t>
            </a:r>
          </a:p>
        </p:txBody>
      </p:sp>
      <p:sp>
        <p:nvSpPr>
          <p:cNvPr id="31749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switch</a:t>
            </a:r>
          </a:p>
        </p:txBody>
      </p:sp>
      <p:sp>
        <p:nvSpPr>
          <p:cNvPr id="31750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1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2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3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1754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31755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cc:cc:cc:cc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766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1569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/>
              <a:t>ARP cache</a:t>
            </a:r>
          </a:p>
        </p:txBody>
      </p:sp>
      <p:graphicFrame>
        <p:nvGraphicFramePr>
          <p:cNvPr id="31767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aa:aa:aa:aa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1778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1569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/>
              <a:t>ARP cache</a:t>
            </a:r>
          </a:p>
        </p:txBody>
      </p:sp>
      <p:grpSp>
        <p:nvGrpSpPr>
          <p:cNvPr id="31779" name="Group 35"/>
          <p:cNvGrpSpPr>
            <a:grpSpLocks/>
          </p:cNvGrpSpPr>
          <p:nvPr/>
        </p:nvGrpSpPr>
        <p:grpSpPr bwMode="auto">
          <a:xfrm>
            <a:off x="5867400" y="49808"/>
            <a:ext cx="1905000" cy="1079500"/>
            <a:chOff x="3696" y="240"/>
            <a:chExt cx="1200" cy="576"/>
          </a:xfrm>
        </p:grpSpPr>
        <p:sp>
          <p:nvSpPr>
            <p:cNvPr id="31780" name="Rectangle 36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600" dirty="0"/>
                <a:t>Forged ARP replies</a:t>
              </a:r>
            </a:p>
            <a:p>
              <a:pPr algn="ctr"/>
              <a:r>
                <a:rPr lang="en-US" altLang="zh-TW" sz="1600" dirty="0"/>
                <a:t>IP:10.0.0.1</a:t>
              </a:r>
            </a:p>
            <a:p>
              <a:pPr algn="ctr"/>
              <a:r>
                <a:rPr lang="en-US" altLang="zh-TW" sz="1600" dirty="0" err="1"/>
                <a:t>MAC:cc:cc:cc:cc</a:t>
              </a:r>
              <a:endParaRPr lang="en-US" altLang="zh-TW" sz="1600" dirty="0"/>
            </a:p>
          </p:txBody>
        </p:sp>
        <p:sp>
          <p:nvSpPr>
            <p:cNvPr id="31781" name="Line 37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grpSp>
        <p:nvGrpSpPr>
          <p:cNvPr id="31788" name="Group 44"/>
          <p:cNvGrpSpPr>
            <a:grpSpLocks/>
          </p:cNvGrpSpPr>
          <p:nvPr/>
        </p:nvGrpSpPr>
        <p:grpSpPr bwMode="auto">
          <a:xfrm rot="-5423267">
            <a:off x="2635250" y="1733550"/>
            <a:ext cx="1587500" cy="914400"/>
            <a:chOff x="3696" y="240"/>
            <a:chExt cx="1200" cy="576"/>
          </a:xfrm>
        </p:grpSpPr>
        <p:sp>
          <p:nvSpPr>
            <p:cNvPr id="31789" name="Rectangle 45"/>
            <p:cNvSpPr>
              <a:spLocks noChangeArrowheads="1"/>
            </p:cNvSpPr>
            <p:nvPr/>
          </p:nvSpPr>
          <p:spPr bwMode="auto">
            <a:xfrm>
              <a:off x="3696" y="240"/>
              <a:ext cx="1200" cy="432"/>
            </a:xfrm>
            <a:prstGeom prst="rect">
              <a:avLst/>
            </a:prstGeom>
            <a:solidFill>
              <a:srgbClr val="FFFF0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/>
              <a:r>
                <a:rPr lang="en-US" altLang="zh-TW" sz="1600"/>
                <a:t>Forged ARP replies</a:t>
              </a:r>
            </a:p>
            <a:p>
              <a:pPr algn="ctr"/>
              <a:r>
                <a:rPr lang="en-US" altLang="zh-TW" sz="1600"/>
                <a:t>IP:10.0.0.1</a:t>
              </a:r>
            </a:p>
            <a:p>
              <a:pPr algn="ctr"/>
              <a:r>
                <a:rPr lang="en-US" altLang="zh-TW" sz="1600"/>
                <a:t>MAC:cc:cc:cc:cc</a:t>
              </a:r>
            </a:p>
          </p:txBody>
        </p:sp>
        <p:sp>
          <p:nvSpPr>
            <p:cNvPr id="31790" name="Line 46"/>
            <p:cNvSpPr>
              <a:spLocks noChangeShapeType="1"/>
            </p:cNvSpPr>
            <p:nvPr/>
          </p:nvSpPr>
          <p:spPr bwMode="auto">
            <a:xfrm flipH="1">
              <a:off x="3744" y="816"/>
              <a:ext cx="960" cy="0"/>
            </a:xfrm>
            <a:prstGeom prst="line">
              <a:avLst/>
            </a:prstGeom>
            <a:noFill/>
            <a:ln w="762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 xmlns="">
                  <a:noFill/>
                </a14:hiddenFill>
              </a:ext>
              <a:ext uri="{AF507438-7753-43e0-B8FC-AC1667EBCBE1}">
                <a14:hiddenEffects xmlns:a14="http://schemas.microsoft.com/office/drawing/2010/main" xmlns="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21395932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31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T1</a:t>
            </a:r>
          </a:p>
          <a:p>
            <a:pPr algn="ctr"/>
            <a:r>
              <a:rPr lang="en-US" altLang="zh-TW" sz="1800"/>
              <a:t>IP:10.0.0.1</a:t>
            </a:r>
          </a:p>
          <a:p>
            <a:pPr algn="ctr"/>
            <a:r>
              <a:rPr lang="en-US" altLang="zh-TW" sz="1800"/>
              <a:t>MAC:aa:aa:aa:aa</a:t>
            </a:r>
          </a:p>
        </p:txBody>
      </p:sp>
      <p:sp>
        <p:nvSpPr>
          <p:cNvPr id="32771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T2</a:t>
            </a:r>
          </a:p>
          <a:p>
            <a:pPr algn="ctr"/>
            <a:r>
              <a:rPr lang="en-US" altLang="zh-TW" sz="1600"/>
              <a:t>IP:10.0.0.2</a:t>
            </a:r>
          </a:p>
          <a:p>
            <a:pPr algn="ctr"/>
            <a:r>
              <a:rPr lang="en-US" altLang="zh-TW" sz="1600"/>
              <a:t>MAC:bb:bb:bb:bb</a:t>
            </a:r>
          </a:p>
        </p:txBody>
      </p:sp>
      <p:sp>
        <p:nvSpPr>
          <p:cNvPr id="32772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Hacker</a:t>
            </a:r>
          </a:p>
          <a:p>
            <a:pPr algn="ctr"/>
            <a:r>
              <a:rPr lang="en-US" altLang="zh-TW" sz="1600"/>
              <a:t>IP:10.0.0.3</a:t>
            </a:r>
          </a:p>
          <a:p>
            <a:pPr algn="ctr"/>
            <a:r>
              <a:rPr lang="en-US" altLang="zh-TW" sz="1600"/>
              <a:t>MAC:cc:cc:cc:cc</a:t>
            </a:r>
          </a:p>
        </p:txBody>
      </p:sp>
      <p:sp>
        <p:nvSpPr>
          <p:cNvPr id="32773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switch</a:t>
            </a:r>
          </a:p>
        </p:txBody>
      </p:sp>
      <p:sp>
        <p:nvSpPr>
          <p:cNvPr id="32774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5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6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7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2778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32779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cc:cc:cc:cc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790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1569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/>
              <a:t>ARP cache</a:t>
            </a:r>
          </a:p>
        </p:txBody>
      </p:sp>
      <p:graphicFrame>
        <p:nvGraphicFramePr>
          <p:cNvPr id="32791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cc:cc:cc:cc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2802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1569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/>
              <a:t>ARP cache</a:t>
            </a:r>
          </a:p>
        </p:txBody>
      </p:sp>
      <p:sp>
        <p:nvSpPr>
          <p:cNvPr id="32803" name="Text Box 35"/>
          <p:cNvSpPr txBox="1">
            <a:spLocks noChangeArrowheads="1"/>
          </p:cNvSpPr>
          <p:nvPr/>
        </p:nvSpPr>
        <p:spPr bwMode="auto">
          <a:xfrm>
            <a:off x="3200400" y="5207000"/>
            <a:ext cx="2269146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/>
              <a:t>T2’s cache is poisoned</a:t>
            </a:r>
          </a:p>
        </p:txBody>
      </p:sp>
    </p:spTree>
    <p:extLst>
      <p:ext uri="{BB962C8B-B14F-4D97-AF65-F5344CB8AC3E}">
        <p14:creationId xmlns:p14="http://schemas.microsoft.com/office/powerpoint/2010/main" val="1036389268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T1</a:t>
            </a:r>
          </a:p>
          <a:p>
            <a:pPr algn="ctr"/>
            <a:r>
              <a:rPr lang="en-US" altLang="zh-TW" sz="1800"/>
              <a:t>IP:10.0.0.1</a:t>
            </a:r>
          </a:p>
          <a:p>
            <a:pPr algn="ctr"/>
            <a:r>
              <a:rPr lang="en-US" altLang="zh-TW" sz="1800"/>
              <a:t>MAC:aa:aa:aa:aa</a:t>
            </a:r>
          </a:p>
        </p:txBody>
      </p:sp>
      <p:sp>
        <p:nvSpPr>
          <p:cNvPr id="34819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T2</a:t>
            </a:r>
          </a:p>
          <a:p>
            <a:pPr algn="ctr"/>
            <a:r>
              <a:rPr lang="en-US" altLang="zh-TW" sz="1600"/>
              <a:t>IP:10.0.0.2</a:t>
            </a:r>
          </a:p>
          <a:p>
            <a:pPr algn="ctr"/>
            <a:r>
              <a:rPr lang="en-US" altLang="zh-TW" sz="1600"/>
              <a:t>MAC:bb:bb:bb:bb</a:t>
            </a:r>
          </a:p>
        </p:txBody>
      </p:sp>
      <p:sp>
        <p:nvSpPr>
          <p:cNvPr id="34820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Hacker</a:t>
            </a:r>
          </a:p>
          <a:p>
            <a:pPr algn="ctr"/>
            <a:r>
              <a:rPr lang="en-US" altLang="zh-TW" sz="1600"/>
              <a:t>IP:10.0.0.3</a:t>
            </a:r>
          </a:p>
          <a:p>
            <a:pPr algn="ctr"/>
            <a:r>
              <a:rPr lang="en-US" altLang="zh-TW" sz="1600"/>
              <a:t>MAC:cc:cc:cc:cc</a:t>
            </a:r>
          </a:p>
        </p:txBody>
      </p:sp>
      <p:sp>
        <p:nvSpPr>
          <p:cNvPr id="34821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switch</a:t>
            </a:r>
          </a:p>
        </p:txBody>
      </p:sp>
      <p:sp>
        <p:nvSpPr>
          <p:cNvPr id="34822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3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4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5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26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34827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cc:cc:cc:cc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838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1569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/>
              <a:t>ARP cache</a:t>
            </a:r>
          </a:p>
        </p:txBody>
      </p:sp>
      <p:graphicFrame>
        <p:nvGraphicFramePr>
          <p:cNvPr id="34839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cc:cc:cc:cc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4850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1569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/>
              <a:t>ARP cache</a:t>
            </a:r>
          </a:p>
        </p:txBody>
      </p:sp>
      <p:sp>
        <p:nvSpPr>
          <p:cNvPr id="34854" name="Line 38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rgbClr val="3333CC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58" name="Line 42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rgbClr val="3333CC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59" name="Line 43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rgbClr val="3333CC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0" name="Text Box 44"/>
          <p:cNvSpPr txBox="1">
            <a:spLocks noChangeArrowheads="1"/>
          </p:cNvSpPr>
          <p:nvPr/>
        </p:nvSpPr>
        <p:spPr bwMode="auto">
          <a:xfrm>
            <a:off x="2743201" y="0"/>
            <a:ext cx="3192814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/>
              <a:t>Message intended to send to T2</a:t>
            </a:r>
          </a:p>
        </p:txBody>
      </p:sp>
      <p:sp>
        <p:nvSpPr>
          <p:cNvPr id="34862" name="Line 46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4" name="Line 48"/>
          <p:cNvSpPr>
            <a:spLocks noChangeShapeType="1"/>
          </p:cNvSpPr>
          <p:nvPr/>
        </p:nvSpPr>
        <p:spPr bwMode="auto">
          <a:xfrm flipH="1">
            <a:off x="5029200" y="1651000"/>
            <a:ext cx="1905000" cy="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5" name="Line 49"/>
          <p:cNvSpPr>
            <a:spLocks noChangeShapeType="1"/>
          </p:cNvSpPr>
          <p:nvPr/>
        </p:nvSpPr>
        <p:spPr bwMode="auto">
          <a:xfrm>
            <a:off x="5029200" y="1651000"/>
            <a:ext cx="0" cy="11430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4866" name="Text Box 50"/>
          <p:cNvSpPr txBox="1">
            <a:spLocks noChangeArrowheads="1"/>
          </p:cNvSpPr>
          <p:nvPr/>
        </p:nvSpPr>
        <p:spPr bwMode="auto">
          <a:xfrm>
            <a:off x="5181600" y="1841500"/>
            <a:ext cx="1213042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/>
              <a:t>Hacker will</a:t>
            </a:r>
          </a:p>
          <a:p>
            <a:r>
              <a:rPr lang="en-US" altLang="zh-TW"/>
              <a:t>relay the </a:t>
            </a:r>
          </a:p>
          <a:p>
            <a:r>
              <a:rPr lang="en-US" altLang="zh-TW"/>
              <a:t>message</a:t>
            </a:r>
          </a:p>
        </p:txBody>
      </p:sp>
    </p:spTree>
    <p:extLst>
      <p:ext uri="{BB962C8B-B14F-4D97-AF65-F5344CB8AC3E}">
        <p14:creationId xmlns:p14="http://schemas.microsoft.com/office/powerpoint/2010/main" val="88227969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ChangeArrowheads="1"/>
          </p:cNvSpPr>
          <p:nvPr/>
        </p:nvSpPr>
        <p:spPr bwMode="auto">
          <a:xfrm>
            <a:off x="6858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T1</a:t>
            </a:r>
          </a:p>
          <a:p>
            <a:pPr algn="ctr"/>
            <a:r>
              <a:rPr lang="en-US" altLang="zh-TW" sz="1800"/>
              <a:t>IP:10.0.0.1</a:t>
            </a:r>
          </a:p>
          <a:p>
            <a:pPr algn="ctr"/>
            <a:r>
              <a:rPr lang="en-US" altLang="zh-TW" sz="1800"/>
              <a:t>MAC:aa:aa:aa:aa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36576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T2</a:t>
            </a:r>
          </a:p>
          <a:p>
            <a:pPr algn="ctr"/>
            <a:r>
              <a:rPr lang="en-US" altLang="zh-TW" sz="1600"/>
              <a:t>IP:10.0.0.2</a:t>
            </a:r>
          </a:p>
          <a:p>
            <a:pPr algn="ctr"/>
            <a:r>
              <a:rPr lang="en-US" altLang="zh-TW" sz="1600"/>
              <a:t>MAC:bb:bb:bb:bb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6553200" y="2984500"/>
            <a:ext cx="1676400" cy="889000"/>
          </a:xfrm>
          <a:prstGeom prst="rect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Hacker</a:t>
            </a:r>
          </a:p>
          <a:p>
            <a:pPr algn="ctr"/>
            <a:r>
              <a:rPr lang="en-US" altLang="zh-TW" sz="1600"/>
              <a:t>IP:10.0.0.3</a:t>
            </a:r>
          </a:p>
          <a:p>
            <a:pPr algn="ctr"/>
            <a:r>
              <a:rPr lang="en-US" altLang="zh-TW" sz="1600"/>
              <a:t>MAC:cc:cc:cc:cc</a:t>
            </a:r>
          </a:p>
        </p:txBody>
      </p:sp>
      <p:sp>
        <p:nvSpPr>
          <p:cNvPr id="35845" name="Oval 5"/>
          <p:cNvSpPr>
            <a:spLocks noChangeArrowheads="1"/>
          </p:cNvSpPr>
          <p:nvPr/>
        </p:nvSpPr>
        <p:spPr bwMode="auto">
          <a:xfrm>
            <a:off x="3733800" y="1016000"/>
            <a:ext cx="1524000" cy="571500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/>
            <a:r>
              <a:rPr lang="en-US" altLang="zh-TW"/>
              <a:t>switch</a:t>
            </a:r>
          </a:p>
        </p:txBody>
      </p:sp>
      <p:sp>
        <p:nvSpPr>
          <p:cNvPr id="35846" name="Line 6"/>
          <p:cNvSpPr>
            <a:spLocks noChangeShapeType="1"/>
          </p:cNvSpPr>
          <p:nvPr/>
        </p:nvSpPr>
        <p:spPr bwMode="auto">
          <a:xfrm>
            <a:off x="4495800" y="1587500"/>
            <a:ext cx="0" cy="1397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7" name="Line 7"/>
          <p:cNvSpPr>
            <a:spLocks noChangeShapeType="1"/>
          </p:cNvSpPr>
          <p:nvPr/>
        </p:nvSpPr>
        <p:spPr bwMode="auto">
          <a:xfrm flipV="1">
            <a:off x="14478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8" name="Line 8"/>
          <p:cNvSpPr>
            <a:spLocks noChangeShapeType="1"/>
          </p:cNvSpPr>
          <p:nvPr/>
        </p:nvSpPr>
        <p:spPr bwMode="auto">
          <a:xfrm flipV="1">
            <a:off x="144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49" name="Line 9"/>
          <p:cNvSpPr>
            <a:spLocks noChangeShapeType="1"/>
          </p:cNvSpPr>
          <p:nvPr/>
        </p:nvSpPr>
        <p:spPr bwMode="auto">
          <a:xfrm>
            <a:off x="5257800" y="1270000"/>
            <a:ext cx="220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50" name="Line 10"/>
          <p:cNvSpPr>
            <a:spLocks noChangeShapeType="1"/>
          </p:cNvSpPr>
          <p:nvPr/>
        </p:nvSpPr>
        <p:spPr bwMode="auto">
          <a:xfrm flipH="1" flipV="1">
            <a:off x="7467600" y="1270000"/>
            <a:ext cx="0" cy="17145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graphicFrame>
        <p:nvGraphicFramePr>
          <p:cNvPr id="35851" name="Group 11"/>
          <p:cNvGraphicFramePr>
            <a:graphicFrameLocks noGrp="1"/>
          </p:cNvGraphicFramePr>
          <p:nvPr/>
        </p:nvGraphicFramePr>
        <p:xfrm>
          <a:off x="304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10.0.0.2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cc:cc:cc:cc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62" name="Text Box 22"/>
          <p:cNvSpPr txBox="1">
            <a:spLocks noChangeArrowheads="1"/>
          </p:cNvSpPr>
          <p:nvPr/>
        </p:nvSpPr>
        <p:spPr bwMode="auto">
          <a:xfrm>
            <a:off x="990600" y="4191001"/>
            <a:ext cx="11569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/>
              <a:t>ARP cache</a:t>
            </a:r>
          </a:p>
        </p:txBody>
      </p:sp>
      <p:graphicFrame>
        <p:nvGraphicFramePr>
          <p:cNvPr id="35863" name="Group 23"/>
          <p:cNvGraphicFramePr>
            <a:graphicFrameLocks noGrp="1"/>
          </p:cNvGraphicFramePr>
          <p:nvPr/>
        </p:nvGraphicFramePr>
        <p:xfrm>
          <a:off x="3352800" y="4572000"/>
          <a:ext cx="2438400" cy="565150"/>
        </p:xfrm>
        <a:graphic>
          <a:graphicData uri="http://schemas.openxmlformats.org/drawingml/2006/table">
            <a:tbl>
              <a:tblPr/>
              <a:tblGrid>
                <a:gridCol w="1219200"/>
                <a:gridCol w="1219200"/>
              </a:tblGrid>
              <a:tr h="28575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IP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MAC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2794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zh-TW" altLang="en-US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10.0.0.1</a:t>
                      </a:r>
                    </a:p>
                  </a:txBody>
                  <a:tcPr marT="38100" marB="38100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altLang="zh-TW" sz="13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imes New Roman" charset="0"/>
                          <a:ea typeface="新細明體" charset="0"/>
                          <a:cs typeface="新細明體" charset="0"/>
                        </a:rPr>
                        <a:t>cc:cc:cc:cc</a:t>
                      </a:r>
                    </a:p>
                  </a:txBody>
                  <a:tcPr marT="38100" marB="38100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35874" name="Text Box 34"/>
          <p:cNvSpPr txBox="1">
            <a:spLocks noChangeArrowheads="1"/>
          </p:cNvSpPr>
          <p:nvPr/>
        </p:nvSpPr>
        <p:spPr bwMode="auto">
          <a:xfrm>
            <a:off x="3886200" y="4191001"/>
            <a:ext cx="1156912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 sz="1800"/>
              <a:t>ARP cache</a:t>
            </a:r>
          </a:p>
        </p:txBody>
      </p:sp>
      <p:sp>
        <p:nvSpPr>
          <p:cNvPr id="35875" name="Line 35"/>
          <p:cNvSpPr>
            <a:spLocks noChangeShapeType="1"/>
          </p:cNvSpPr>
          <p:nvPr/>
        </p:nvSpPr>
        <p:spPr bwMode="auto">
          <a:xfrm flipV="1">
            <a:off x="914400" y="444500"/>
            <a:ext cx="0" cy="22860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76" name="Line 36"/>
          <p:cNvSpPr>
            <a:spLocks noChangeShapeType="1"/>
          </p:cNvSpPr>
          <p:nvPr/>
        </p:nvSpPr>
        <p:spPr bwMode="auto">
          <a:xfrm>
            <a:off x="914400" y="444500"/>
            <a:ext cx="7162800" cy="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77" name="Line 37"/>
          <p:cNvSpPr>
            <a:spLocks noChangeShapeType="1"/>
          </p:cNvSpPr>
          <p:nvPr/>
        </p:nvSpPr>
        <p:spPr bwMode="auto">
          <a:xfrm>
            <a:off x="8077200" y="444500"/>
            <a:ext cx="0" cy="2286000"/>
          </a:xfrm>
          <a:prstGeom prst="line">
            <a:avLst/>
          </a:prstGeom>
          <a:noFill/>
          <a:ln w="38100">
            <a:solidFill>
              <a:srgbClr val="FF00FF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78" name="Text Box 38"/>
          <p:cNvSpPr txBox="1">
            <a:spLocks noChangeArrowheads="1"/>
          </p:cNvSpPr>
          <p:nvPr/>
        </p:nvSpPr>
        <p:spPr bwMode="auto">
          <a:xfrm>
            <a:off x="2743201" y="0"/>
            <a:ext cx="296029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/>
              <a:t>Hacker will relay the message</a:t>
            </a:r>
          </a:p>
        </p:txBody>
      </p:sp>
      <p:sp>
        <p:nvSpPr>
          <p:cNvPr id="35879" name="Line 39"/>
          <p:cNvSpPr>
            <a:spLocks noChangeShapeType="1"/>
          </p:cNvSpPr>
          <p:nvPr/>
        </p:nvSpPr>
        <p:spPr bwMode="auto">
          <a:xfrm flipV="1">
            <a:off x="6934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80" name="Freeform 40"/>
          <p:cNvSpPr>
            <a:spLocks/>
          </p:cNvSpPr>
          <p:nvPr/>
        </p:nvSpPr>
        <p:spPr bwMode="auto">
          <a:xfrm>
            <a:off x="5029200" y="1651000"/>
            <a:ext cx="1905000" cy="39688"/>
          </a:xfrm>
          <a:custGeom>
            <a:avLst/>
            <a:gdLst>
              <a:gd name="T0" fmla="*/ 1200 w 1200"/>
              <a:gd name="T1" fmla="*/ 0 h 30"/>
              <a:gd name="T2" fmla="*/ 531 w 1200"/>
              <a:gd name="T3" fmla="*/ 30 h 30"/>
              <a:gd name="T4" fmla="*/ 0 w 1200"/>
              <a:gd name="T5" fmla="*/ 0 h 3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1200" h="30">
                <a:moveTo>
                  <a:pt x="1200" y="0"/>
                </a:moveTo>
                <a:lnTo>
                  <a:pt x="531" y="30"/>
                </a:lnTo>
                <a:lnTo>
                  <a:pt x="0" y="0"/>
                </a:lnTo>
              </a:path>
            </a:pathLst>
          </a:custGeom>
          <a:noFill/>
          <a:ln w="38100" cap="flat" cmpd="sng">
            <a:solidFill>
              <a:srgbClr val="3333CC"/>
            </a:solidFill>
            <a:prstDash val="dash"/>
            <a:round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35882" name="Text Box 42"/>
          <p:cNvSpPr txBox="1">
            <a:spLocks noChangeArrowheads="1"/>
          </p:cNvSpPr>
          <p:nvPr/>
        </p:nvSpPr>
        <p:spPr bwMode="auto">
          <a:xfrm>
            <a:off x="5181600" y="1841500"/>
            <a:ext cx="1281007" cy="9233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zh-TW"/>
              <a:t>Message</a:t>
            </a:r>
          </a:p>
          <a:p>
            <a:r>
              <a:rPr lang="en-US" altLang="zh-TW"/>
              <a:t>intended to</a:t>
            </a:r>
          </a:p>
          <a:p>
            <a:r>
              <a:rPr lang="en-US" altLang="zh-TW"/>
              <a:t>send to T1</a:t>
            </a:r>
          </a:p>
        </p:txBody>
      </p:sp>
      <p:sp>
        <p:nvSpPr>
          <p:cNvPr id="35883" name="Line 43"/>
          <p:cNvSpPr>
            <a:spLocks noChangeShapeType="1"/>
          </p:cNvSpPr>
          <p:nvPr/>
        </p:nvSpPr>
        <p:spPr bwMode="auto">
          <a:xfrm>
            <a:off x="5029200" y="1651000"/>
            <a:ext cx="0" cy="1206500"/>
          </a:xfrm>
          <a:prstGeom prst="line">
            <a:avLst/>
          </a:prstGeom>
          <a:noFill/>
          <a:ln w="38100">
            <a:solidFill>
              <a:schemeClr val="accent2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026322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/>
              <a:t>Defenses against ARP Spoofing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270000"/>
            <a:ext cx="7772400" cy="3937000"/>
          </a:xfrm>
        </p:spPr>
        <p:txBody>
          <a:bodyPr>
            <a:normAutofit fontScale="92500" lnSpcReduction="10000"/>
          </a:bodyPr>
          <a:lstStyle/>
          <a:p>
            <a:r>
              <a:rPr lang="en-US" altLang="zh-TW" dirty="0"/>
              <a:t>No Universal </a:t>
            </a:r>
            <a:r>
              <a:rPr lang="en-US" altLang="zh-TW" dirty="0" smtClean="0"/>
              <a:t>defense (!)</a:t>
            </a:r>
            <a:endParaRPr lang="en-US" altLang="zh-TW" dirty="0"/>
          </a:p>
          <a:p>
            <a:r>
              <a:rPr lang="en-US" altLang="zh-TW" dirty="0"/>
              <a:t>Use static ARP entries</a:t>
            </a:r>
          </a:p>
          <a:p>
            <a:pPr lvl="1"/>
            <a:r>
              <a:rPr lang="en-US" altLang="zh-TW" dirty="0"/>
              <a:t>Cannot be updated</a:t>
            </a:r>
          </a:p>
          <a:p>
            <a:pPr lvl="1"/>
            <a:r>
              <a:rPr lang="en-US" altLang="zh-TW" dirty="0"/>
              <a:t>Spoofed ARP replies are </a:t>
            </a:r>
            <a:r>
              <a:rPr lang="en-US" altLang="zh-TW" dirty="0" smtClean="0"/>
              <a:t>ignored</a:t>
            </a:r>
            <a:endParaRPr lang="en-US" altLang="zh-TW" dirty="0"/>
          </a:p>
          <a:p>
            <a:pPr lvl="1"/>
            <a:r>
              <a:rPr lang="en-US" altLang="zh-TW" dirty="0"/>
              <a:t>ARP table needs a static entry for each machine on the </a:t>
            </a:r>
            <a:r>
              <a:rPr lang="en-US" altLang="zh-TW" dirty="0" smtClean="0"/>
              <a:t>network</a:t>
            </a:r>
            <a:endParaRPr lang="en-US" altLang="zh-TW" dirty="0"/>
          </a:p>
          <a:p>
            <a:pPr lvl="1"/>
            <a:r>
              <a:rPr lang="en-US" altLang="zh-TW" dirty="0"/>
              <a:t>Large overhead</a:t>
            </a:r>
          </a:p>
          <a:p>
            <a:pPr lvl="2"/>
            <a:r>
              <a:rPr lang="en-US" altLang="zh-TW" dirty="0"/>
              <a:t>Deploying these tables</a:t>
            </a:r>
          </a:p>
          <a:p>
            <a:pPr lvl="2"/>
            <a:r>
              <a:rPr lang="en-US" altLang="zh-TW" dirty="0"/>
              <a:t>Keep the table up-to-date</a:t>
            </a:r>
          </a:p>
        </p:txBody>
      </p:sp>
    </p:spTree>
    <p:extLst>
      <p:ext uri="{BB962C8B-B14F-4D97-AF65-F5344CB8AC3E}">
        <p14:creationId xmlns:p14="http://schemas.microsoft.com/office/powerpoint/2010/main" val="8816492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95536" y="444500"/>
            <a:ext cx="8424936" cy="4889500"/>
          </a:xfrm>
        </p:spPr>
        <p:txBody>
          <a:bodyPr>
            <a:normAutofit fontScale="92500" lnSpcReduction="10000"/>
          </a:bodyPr>
          <a:lstStyle/>
          <a:p>
            <a:pPr lvl="1">
              <a:lnSpc>
                <a:spcPct val="90000"/>
              </a:lnSpc>
            </a:pPr>
            <a:r>
              <a:rPr lang="en-US" altLang="zh-TW" dirty="0"/>
              <a:t>Someone point out </a:t>
            </a:r>
            <a:br>
              <a:rPr lang="en-US" altLang="zh-TW" dirty="0"/>
            </a:br>
            <a:r>
              <a:rPr lang="en-US" altLang="zh-TW" dirty="0"/>
              <a:t>Windows still accepts spoofed ARP replies and updates the static entry with the forged </a:t>
            </a:r>
            <a:r>
              <a:rPr lang="en-US" altLang="zh-TW" dirty="0" smtClean="0"/>
              <a:t>MAC</a:t>
            </a:r>
            <a:endParaRPr lang="en-US" altLang="zh-TW" dirty="0"/>
          </a:p>
          <a:p>
            <a:pPr lvl="2">
              <a:lnSpc>
                <a:spcPct val="90000"/>
              </a:lnSpc>
            </a:pPr>
            <a:r>
              <a:rPr lang="en-US" altLang="zh-TW" dirty="0"/>
              <a:t>Sabotaging the purpose of static </a:t>
            </a:r>
            <a:r>
              <a:rPr lang="en-US" altLang="zh-TW" dirty="0" smtClean="0"/>
              <a:t>routes</a:t>
            </a:r>
            <a:endParaRPr lang="en-US" altLang="zh-TW" dirty="0"/>
          </a:p>
          <a:p>
            <a:pPr>
              <a:lnSpc>
                <a:spcPct val="90000"/>
              </a:lnSpc>
            </a:pPr>
            <a:r>
              <a:rPr lang="en-US" altLang="zh-TW" dirty="0"/>
              <a:t>Port Security</a:t>
            </a:r>
          </a:p>
          <a:p>
            <a:pPr lvl="1">
              <a:lnSpc>
                <a:spcPct val="90000"/>
              </a:lnSpc>
            </a:pPr>
            <a:r>
              <a:rPr lang="en-US" altLang="zh-TW" dirty="0"/>
              <a:t>Also known as port binding or MAC </a:t>
            </a:r>
            <a:r>
              <a:rPr lang="en-US" altLang="zh-TW" dirty="0" smtClean="0"/>
              <a:t>Binding</a:t>
            </a:r>
            <a:endParaRPr lang="en-US" altLang="zh-TW" dirty="0"/>
          </a:p>
          <a:p>
            <a:pPr lvl="1">
              <a:lnSpc>
                <a:spcPct val="90000"/>
              </a:lnSpc>
            </a:pPr>
            <a:r>
              <a:rPr lang="en-US" altLang="zh-TW" dirty="0"/>
              <a:t>A feature on some high-end </a:t>
            </a:r>
            <a:r>
              <a:rPr lang="en-US" altLang="zh-TW" dirty="0" smtClean="0"/>
              <a:t>switches</a:t>
            </a:r>
            <a:endParaRPr lang="en-US" altLang="zh-TW" dirty="0"/>
          </a:p>
          <a:p>
            <a:pPr lvl="1">
              <a:lnSpc>
                <a:spcPct val="90000"/>
              </a:lnSpc>
            </a:pPr>
            <a:r>
              <a:rPr lang="en-US" altLang="zh-TW" dirty="0"/>
              <a:t>Prevents  changes to the MAC tables of a </a:t>
            </a:r>
            <a:r>
              <a:rPr lang="en-US" altLang="zh-TW" dirty="0" smtClean="0"/>
              <a:t>switch</a:t>
            </a:r>
            <a:endParaRPr lang="en-US" altLang="zh-TW" dirty="0"/>
          </a:p>
          <a:p>
            <a:pPr lvl="2">
              <a:lnSpc>
                <a:spcPct val="90000"/>
              </a:lnSpc>
            </a:pPr>
            <a:r>
              <a:rPr lang="en-US" altLang="zh-TW" dirty="0"/>
              <a:t>Unless manually performed by a network </a:t>
            </a:r>
            <a:r>
              <a:rPr lang="en-US" altLang="zh-TW" dirty="0" smtClean="0"/>
              <a:t>administrator</a:t>
            </a:r>
            <a:endParaRPr lang="en-US" altLang="zh-TW" dirty="0"/>
          </a:p>
          <a:p>
            <a:pPr lvl="1">
              <a:lnSpc>
                <a:spcPct val="90000"/>
              </a:lnSpc>
            </a:pPr>
            <a:r>
              <a:rPr lang="en-US" altLang="zh-TW" dirty="0"/>
              <a:t>Not suitable for large networks and networks using </a:t>
            </a:r>
            <a:r>
              <a:rPr lang="en-US" altLang="zh-TW" dirty="0" smtClean="0"/>
              <a:t>DHCP</a:t>
            </a:r>
            <a:endParaRPr lang="en-US" altLang="zh-TW" dirty="0"/>
          </a:p>
          <a:p>
            <a:pPr lvl="2">
              <a:lnSpc>
                <a:spcPct val="90000"/>
              </a:lnSpc>
            </a:pPr>
            <a:endParaRPr lang="en-US" altLang="zh-TW" dirty="0"/>
          </a:p>
          <a:p>
            <a:pPr lvl="1">
              <a:lnSpc>
                <a:spcPct val="90000"/>
              </a:lnSpc>
            </a:pPr>
            <a:endParaRPr lang="en-US" altLang="zh-TW" dirty="0"/>
          </a:p>
        </p:txBody>
      </p:sp>
    </p:spTree>
    <p:extLst>
      <p:ext uri="{BB962C8B-B14F-4D97-AF65-F5344CB8AC3E}">
        <p14:creationId xmlns:p14="http://schemas.microsoft.com/office/powerpoint/2010/main" val="234271721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 err="1"/>
              <a:t>Arpwatch</a:t>
            </a:r>
            <a:endParaRPr kumimoji="1"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kumimoji="1" lang="en-US" altLang="zh-CN" sz="2800" dirty="0" smtClean="0"/>
              <a:t>A </a:t>
            </a:r>
            <a:r>
              <a:rPr kumimoji="1" lang="en-US" altLang="zh-CN" sz="2800" dirty="0"/>
              <a:t>free UNIX program which listens for ARP replies on a </a:t>
            </a:r>
            <a:r>
              <a:rPr kumimoji="1" lang="en-US" altLang="zh-CN" sz="2800" dirty="0" smtClean="0"/>
              <a:t>network</a:t>
            </a:r>
            <a:endParaRPr kumimoji="1" lang="en-US" altLang="zh-CN" sz="2800" dirty="0"/>
          </a:p>
          <a:p>
            <a:r>
              <a:rPr kumimoji="1" lang="en-US" altLang="zh-CN" sz="2800" dirty="0"/>
              <a:t>Build a table of IP/MAC associations and store it in a </a:t>
            </a:r>
            <a:r>
              <a:rPr kumimoji="1" lang="en-US" altLang="zh-CN" sz="2800" dirty="0" smtClean="0"/>
              <a:t>file</a:t>
            </a:r>
            <a:endParaRPr kumimoji="1" lang="en-US" altLang="zh-CN" sz="2800" dirty="0"/>
          </a:p>
          <a:p>
            <a:r>
              <a:rPr kumimoji="1" lang="en-US" altLang="zh-CN" sz="2800" dirty="0"/>
              <a:t>When a MAC/IP pair changes (flip-flop), an email is sent to an </a:t>
            </a:r>
            <a:r>
              <a:rPr kumimoji="1" lang="en-US" altLang="zh-CN" sz="2800" dirty="0" smtClean="0"/>
              <a:t>administrator</a:t>
            </a:r>
            <a:endParaRPr kumimoji="1" lang="en-US" altLang="zh-CN" sz="2800" dirty="0"/>
          </a:p>
          <a:p>
            <a:r>
              <a:rPr kumimoji="1" lang="en-US" altLang="zh-CN" sz="2800" dirty="0"/>
              <a:t>Some programs, such as </a:t>
            </a:r>
            <a:r>
              <a:rPr kumimoji="1" lang="en-US" altLang="zh-CN" sz="2800" dirty="0" err="1"/>
              <a:t>Ettercap</a:t>
            </a:r>
            <a:r>
              <a:rPr kumimoji="1" lang="en-US" altLang="zh-CN" sz="2800" dirty="0"/>
              <a:t>, cause only a few flip flops is difficult to be detected on a DHCP-enabled network, where flip flops occur at regular </a:t>
            </a:r>
            <a:r>
              <a:rPr kumimoji="1" lang="en-US" altLang="zh-CN" sz="2800" dirty="0" smtClean="0"/>
              <a:t>intervals</a:t>
            </a:r>
            <a:endParaRPr kumimoji="1" lang="en-US" altLang="zh-CN" sz="2800" dirty="0"/>
          </a:p>
          <a:p>
            <a:endParaRPr kumimoji="1"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91086649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805</TotalTime>
  <Words>1148</Words>
  <Application>Microsoft Office PowerPoint</Application>
  <PresentationFormat>全屏显示(16:10)</PresentationFormat>
  <Paragraphs>308</Paragraphs>
  <Slides>32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32</vt:i4>
      </vt:variant>
    </vt:vector>
  </HeadingPairs>
  <TitlesOfParts>
    <vt:vector size="42" baseType="lpstr">
      <vt:lpstr>Arial</vt:lpstr>
      <vt:lpstr>新細明體</vt:lpstr>
      <vt:lpstr>Myriad Pro Light SemiCond</vt:lpstr>
      <vt:lpstr>Myriad Pro Light Cond</vt:lpstr>
      <vt:lpstr>宋体</vt:lpstr>
      <vt:lpstr>Calibri</vt:lpstr>
      <vt:lpstr>Myriad Pro</vt:lpstr>
      <vt:lpstr>Myriad Pro Cond</vt:lpstr>
      <vt:lpstr>Times New Roman</vt:lpstr>
      <vt:lpstr>Office 主题​​</vt:lpstr>
      <vt:lpstr>10.8</vt:lpstr>
      <vt:lpstr>10.8</vt:lpstr>
      <vt:lpstr>10.9</vt:lpstr>
      <vt:lpstr>10.10</vt:lpstr>
      <vt:lpstr>10.10</vt:lpstr>
      <vt:lpstr>ARP/RARP</vt:lpstr>
      <vt:lpstr>Network Topology</vt:lpstr>
      <vt:lpstr>Network Topology</vt:lpstr>
      <vt:lpstr>How do you code using socket to access Google?</vt:lpstr>
      <vt:lpstr>IP Address and ARP Address</vt:lpstr>
      <vt:lpstr>Packet are Delivered by Ethernet</vt:lpstr>
      <vt:lpstr>Packet are Delivered by Ethernet</vt:lpstr>
      <vt:lpstr>ARP &amp; RARP</vt:lpstr>
      <vt:lpstr>ARP &amp; RARP</vt:lpstr>
      <vt:lpstr>ARP &amp; RARP</vt:lpstr>
      <vt:lpstr>PowerPoint 演示文稿</vt:lpstr>
      <vt:lpstr>Putting All Together</vt:lpstr>
      <vt:lpstr>ARP Spoofing</vt:lpstr>
      <vt:lpstr>PowerPoint 演示文稿</vt:lpstr>
      <vt:lpstr>PowerPoint 演示文稿</vt:lpstr>
      <vt:lpstr>ARP Spoofing</vt:lpstr>
      <vt:lpstr>Man-in-the-Middle Attack</vt:lpstr>
      <vt:lpstr>Man-in-the-Middle Attack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Defenses against ARP Spoofing</vt:lpstr>
      <vt:lpstr>PowerPoint 演示文稿</vt:lpstr>
      <vt:lpstr>Arpwatch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StackTrack</dc:title>
  <dc:creator>Naruil</dc:creator>
  <cp:lastModifiedBy>祁磊</cp:lastModifiedBy>
  <cp:revision>67</cp:revision>
  <dcterms:created xsi:type="dcterms:W3CDTF">2014-05-27T04:59:38Z</dcterms:created>
  <dcterms:modified xsi:type="dcterms:W3CDTF">2014-12-03T10:15:50Z</dcterms:modified>
</cp:coreProperties>
</file>