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67" r:id="rId6"/>
    <p:sldId id="257" r:id="rId7"/>
    <p:sldId id="258" r:id="rId8"/>
    <p:sldId id="273" r:id="rId9"/>
    <p:sldId id="275" r:id="rId10"/>
    <p:sldId id="276" r:id="rId11"/>
    <p:sldId id="260" r:id="rId12"/>
    <p:sldId id="264" r:id="rId13"/>
    <p:sldId id="270" r:id="rId14"/>
    <p:sldId id="271" r:id="rId15"/>
    <p:sldId id="272" r:id="rId16"/>
    <p:sldId id="277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8" y="548680"/>
            <a:ext cx="524621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437112"/>
            <a:ext cx="611560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A40B-EA42-4A59-BDB5-85EFA65BC5FC}" type="datetimeFigureOut">
              <a:rPr lang="zh-CN" altLang="en-US" smtClean="0"/>
              <a:t>14/12/17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yriad Pro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smtClean="0"/>
              <a:t>Something on TLB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111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Multiple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Level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TLB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4669"/>
          </a:xfrm>
        </p:spPr>
        <p:txBody>
          <a:bodyPr>
            <a:normAutofit/>
          </a:bodyPr>
          <a:lstStyle/>
          <a:p>
            <a:r>
              <a:rPr kumimoji="1" lang="en-US" altLang="zh-CN" dirty="0" smtClean="0"/>
              <a:t>Intel's </a:t>
            </a:r>
            <a:r>
              <a:rPr kumimoji="1" lang="en-US" altLang="zh-CN" dirty="0"/>
              <a:t>Nehalem </a:t>
            </a:r>
            <a:r>
              <a:rPr kumimoji="1" lang="en-US" altLang="zh-CN" dirty="0" smtClean="0"/>
              <a:t>microarchitecture</a:t>
            </a:r>
          </a:p>
          <a:p>
            <a:pPr lvl="1"/>
            <a:r>
              <a:rPr kumimoji="1" lang="en-US" altLang="zh-CN" dirty="0" smtClean="0"/>
              <a:t>One L1 D-TLB (4-</a:t>
            </a:r>
            <a:r>
              <a:rPr kumimoji="1" lang="en-US" altLang="zh-CN" dirty="0"/>
              <a:t>way set associative</a:t>
            </a:r>
            <a:r>
              <a:rPr kumimoji="1" lang="en-US" altLang="zh-CN" dirty="0" smtClean="0"/>
              <a:t>)</a:t>
            </a:r>
          </a:p>
          <a:p>
            <a:pPr lvl="2"/>
            <a:r>
              <a:rPr kumimoji="1" lang="en-US" altLang="zh-CN" dirty="0" smtClean="0"/>
              <a:t>64 entries </a:t>
            </a:r>
            <a:r>
              <a:rPr kumimoji="1" lang="en-US" altLang="zh-CN" dirty="0"/>
              <a:t>for 4 </a:t>
            </a:r>
            <a:r>
              <a:rPr kumimoji="1" lang="en-US" altLang="zh-CN" dirty="0" err="1"/>
              <a:t>KiB</a:t>
            </a:r>
            <a:r>
              <a:rPr kumimoji="1" lang="en-US" altLang="zh-CN" dirty="0"/>
              <a:t> pages and </a:t>
            </a:r>
            <a:endParaRPr kumimoji="1" lang="en-US" altLang="zh-CN" dirty="0" smtClean="0"/>
          </a:p>
          <a:p>
            <a:pPr lvl="2"/>
            <a:r>
              <a:rPr kumimoji="1" lang="en-US" altLang="zh-CN" dirty="0" smtClean="0"/>
              <a:t>32 </a:t>
            </a:r>
            <a:r>
              <a:rPr kumimoji="1" lang="en-US" altLang="zh-CN" dirty="0"/>
              <a:t>entries for 2/4 </a:t>
            </a:r>
            <a:r>
              <a:rPr kumimoji="1" lang="en-US" altLang="zh-CN" dirty="0" err="1"/>
              <a:t>MiB</a:t>
            </a:r>
            <a:r>
              <a:rPr kumimoji="1" lang="en-US" altLang="zh-CN" dirty="0"/>
              <a:t> </a:t>
            </a:r>
            <a:r>
              <a:rPr kumimoji="1" lang="en-US" altLang="zh-CN" dirty="0" smtClean="0"/>
              <a:t>pages</a:t>
            </a:r>
          </a:p>
          <a:p>
            <a:pPr lvl="1"/>
            <a:r>
              <a:rPr kumimoji="1" lang="en-US" altLang="zh-CN" dirty="0" smtClean="0"/>
              <a:t>One </a:t>
            </a:r>
            <a:r>
              <a:rPr kumimoji="1" lang="en-US" altLang="zh-CN" dirty="0"/>
              <a:t>L1 </a:t>
            </a:r>
            <a:r>
              <a:rPr kumimoji="1" lang="en-US" altLang="zh-CN" dirty="0" smtClean="0"/>
              <a:t>I-TLB</a:t>
            </a:r>
          </a:p>
          <a:p>
            <a:pPr lvl="2"/>
            <a:r>
              <a:rPr kumimoji="1" lang="en-US" altLang="zh-CN" dirty="0" smtClean="0"/>
              <a:t>128 </a:t>
            </a:r>
            <a:r>
              <a:rPr kumimoji="1" lang="en-US" altLang="zh-CN" dirty="0"/>
              <a:t>entries for 4 </a:t>
            </a:r>
            <a:r>
              <a:rPr kumimoji="1" lang="en-US" altLang="zh-CN" dirty="0" err="1"/>
              <a:t>KiB</a:t>
            </a:r>
            <a:r>
              <a:rPr kumimoji="1" lang="en-US" altLang="zh-CN" dirty="0"/>
              <a:t> pages using </a:t>
            </a:r>
            <a:r>
              <a:rPr kumimoji="1" lang="en-US" altLang="zh-CN" dirty="0" smtClean="0"/>
              <a:t>4-</a:t>
            </a:r>
            <a:r>
              <a:rPr kumimoji="1" lang="en-US" altLang="zh-CN" dirty="0"/>
              <a:t>way </a:t>
            </a:r>
            <a:r>
              <a:rPr kumimoji="1" lang="en-US" altLang="zh-CN" dirty="0" smtClean="0"/>
              <a:t>associativity</a:t>
            </a:r>
          </a:p>
          <a:p>
            <a:pPr lvl="2"/>
            <a:r>
              <a:rPr kumimoji="1" lang="en-US" altLang="zh-CN" dirty="0" smtClean="0"/>
              <a:t>14 </a:t>
            </a:r>
            <a:r>
              <a:rPr kumimoji="1" lang="en-US" altLang="zh-CN" dirty="0"/>
              <a:t>fully associative entries for 2/4 </a:t>
            </a:r>
            <a:r>
              <a:rPr kumimoji="1" lang="en-US" altLang="zh-CN" dirty="0" err="1"/>
              <a:t>MiB</a:t>
            </a:r>
            <a:r>
              <a:rPr kumimoji="1" lang="en-US" altLang="zh-CN" dirty="0"/>
              <a:t> pages 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One unified L2 TLB</a:t>
            </a:r>
          </a:p>
          <a:p>
            <a:pPr lvl="2"/>
            <a:r>
              <a:rPr kumimoji="1" lang="en-US" altLang="zh-CN" dirty="0"/>
              <a:t>512-entry </a:t>
            </a:r>
            <a:r>
              <a:rPr kumimoji="1" lang="en-US" altLang="zh-CN" dirty="0" smtClean="0"/>
              <a:t>4 </a:t>
            </a:r>
            <a:r>
              <a:rPr kumimoji="1" lang="en-US" altLang="zh-CN" dirty="0" err="1"/>
              <a:t>KiB</a:t>
            </a:r>
            <a:r>
              <a:rPr kumimoji="1" lang="en-US" altLang="zh-CN" dirty="0"/>
              <a:t> </a:t>
            </a:r>
            <a:r>
              <a:rPr kumimoji="1" lang="en-US" altLang="zh-CN" dirty="0" smtClean="0"/>
              <a:t>pages</a:t>
            </a:r>
            <a:r>
              <a:rPr kumimoji="1" lang="zh-CN" altLang="zh-CN" dirty="0"/>
              <a:t> </a:t>
            </a:r>
            <a:r>
              <a:rPr kumimoji="1" lang="en-US" altLang="zh-CN" dirty="0" smtClean="0"/>
              <a:t>both </a:t>
            </a:r>
            <a:r>
              <a:rPr kumimoji="1" lang="en-US" altLang="zh-CN" dirty="0"/>
              <a:t>4-way </a:t>
            </a:r>
            <a:r>
              <a:rPr kumimoji="1" lang="en-US" altLang="zh-CN" dirty="0" smtClean="0"/>
              <a:t>associative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05403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Performance Levels of TLB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These are typical performance levels of a TLB</a:t>
            </a:r>
            <a:r>
              <a:rPr kumimoji="1" lang="en-US" altLang="zh-CN" dirty="0" smtClean="0"/>
              <a:t>:</a:t>
            </a:r>
            <a:endParaRPr kumimoji="1" lang="en-US" altLang="zh-CN" dirty="0"/>
          </a:p>
          <a:p>
            <a:pPr lvl="1"/>
            <a:r>
              <a:rPr kumimoji="1" lang="en-US" altLang="zh-CN" dirty="0" smtClean="0"/>
              <a:t>size</a:t>
            </a:r>
            <a:r>
              <a:rPr kumimoji="1" lang="en-US" altLang="zh-CN" dirty="0"/>
              <a:t>: </a:t>
            </a:r>
            <a:r>
              <a:rPr kumimoji="1" lang="en-US" altLang="zh-CN" dirty="0" smtClean="0"/>
              <a:t>12 – 4,096 </a:t>
            </a:r>
            <a:r>
              <a:rPr kumimoji="1" lang="en-US" altLang="zh-CN" dirty="0"/>
              <a:t>entries</a:t>
            </a:r>
          </a:p>
          <a:p>
            <a:pPr lvl="1"/>
            <a:r>
              <a:rPr kumimoji="1" lang="en-US" altLang="zh-CN" dirty="0"/>
              <a:t>hit time: </a:t>
            </a:r>
            <a:r>
              <a:rPr kumimoji="1" lang="en-US" altLang="zh-CN" dirty="0" smtClean="0"/>
              <a:t>0.5 – 1 </a:t>
            </a:r>
            <a:r>
              <a:rPr kumimoji="1" lang="en-US" altLang="zh-CN" dirty="0"/>
              <a:t>clock cycle</a:t>
            </a:r>
          </a:p>
          <a:p>
            <a:pPr lvl="1"/>
            <a:r>
              <a:rPr kumimoji="1" lang="en-US" altLang="zh-CN" dirty="0"/>
              <a:t>miss penalty: </a:t>
            </a:r>
            <a:r>
              <a:rPr kumimoji="1" lang="en-US" altLang="zh-CN" dirty="0" smtClean="0"/>
              <a:t>10 – 100 </a:t>
            </a:r>
            <a:r>
              <a:rPr kumimoji="1" lang="en-US" altLang="zh-CN" dirty="0"/>
              <a:t>clock cycles</a:t>
            </a:r>
          </a:p>
          <a:p>
            <a:pPr lvl="1"/>
            <a:r>
              <a:rPr kumimoji="1" lang="en-US" altLang="zh-CN" dirty="0"/>
              <a:t>miss rate: </a:t>
            </a:r>
            <a:r>
              <a:rPr kumimoji="1" lang="en-US" altLang="zh-CN" dirty="0" smtClean="0"/>
              <a:t>0.01 – 1</a:t>
            </a:r>
            <a:r>
              <a:rPr kumimoji="1" lang="en-US" altLang="zh-CN" dirty="0"/>
              <a:t>%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767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TLB Flush on Context Switch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386</a:t>
            </a:r>
          </a:p>
          <a:p>
            <a:pPr lvl="1"/>
            <a:r>
              <a:rPr kumimoji="1" lang="en-US" altLang="zh-CN" dirty="0"/>
              <a:t>Flush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TLB</a:t>
            </a:r>
          </a:p>
          <a:p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486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</a:p>
          <a:p>
            <a:pPr lvl="1"/>
            <a:r>
              <a:rPr kumimoji="1" lang="en-US" altLang="zh-CN" dirty="0"/>
              <a:t>Selectively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invalidate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TLB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entry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840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Tagged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TLB to Avoid TLB Flush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62511"/>
          </a:xfrm>
        </p:spPr>
        <p:txBody>
          <a:bodyPr>
            <a:normAutofit/>
          </a:bodyPr>
          <a:lstStyle/>
          <a:p>
            <a:r>
              <a:rPr kumimoji="1" lang="en-US" altLang="zh-CN" sz="2800" dirty="0" smtClean="0"/>
              <a:t>Alpha 21264</a:t>
            </a:r>
            <a:endParaRPr kumimoji="1" lang="en-US" altLang="zh-CN" sz="2800" dirty="0"/>
          </a:p>
          <a:p>
            <a:pPr lvl="1"/>
            <a:r>
              <a:rPr kumimoji="1" lang="en-US" altLang="zh-CN" sz="2400" dirty="0" smtClean="0"/>
              <a:t>Each </a:t>
            </a:r>
            <a:r>
              <a:rPr kumimoji="1" lang="en-US" altLang="zh-CN" sz="2400" dirty="0"/>
              <a:t>TLB entry is tagged with an "address space number" (ASN</a:t>
            </a:r>
            <a:r>
              <a:rPr kumimoji="1" lang="en-US" altLang="zh-CN" sz="2400" dirty="0" smtClean="0"/>
              <a:t>)</a:t>
            </a:r>
          </a:p>
          <a:p>
            <a:pPr lvl="1"/>
            <a:r>
              <a:rPr kumimoji="1" lang="en-US" altLang="zh-CN" sz="2400" dirty="0" smtClean="0"/>
              <a:t>Only </a:t>
            </a:r>
            <a:r>
              <a:rPr kumimoji="1" lang="en-US" altLang="zh-CN" sz="2400" dirty="0"/>
              <a:t>TLB entries with an ASN matching the current task are considered </a:t>
            </a:r>
            <a:r>
              <a:rPr kumimoji="1" lang="en-US" altLang="zh-CN" sz="2400" dirty="0" smtClean="0"/>
              <a:t>valid</a:t>
            </a:r>
          </a:p>
          <a:p>
            <a:r>
              <a:rPr kumimoji="1" lang="en-US" altLang="zh-CN" sz="2800" dirty="0" smtClean="0"/>
              <a:t>Pentium Pro</a:t>
            </a:r>
          </a:p>
          <a:p>
            <a:pPr lvl="1"/>
            <a:r>
              <a:rPr kumimoji="1" lang="en-US" altLang="zh-CN" sz="2400" dirty="0" smtClean="0"/>
              <a:t>1.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Page </a:t>
            </a:r>
            <a:r>
              <a:rPr kumimoji="1" lang="en-US" altLang="zh-CN" sz="2400" dirty="0"/>
              <a:t>global enable (PGE) flag in the register </a:t>
            </a:r>
            <a:r>
              <a:rPr kumimoji="1" lang="en-US" altLang="zh-CN" sz="2400" dirty="0" smtClean="0"/>
              <a:t>CR4</a:t>
            </a:r>
          </a:p>
          <a:p>
            <a:pPr lvl="1"/>
            <a:r>
              <a:rPr kumimoji="1" lang="en-US" altLang="zh-CN" sz="2400" dirty="0" smtClean="0"/>
              <a:t>2.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Global </a:t>
            </a:r>
            <a:r>
              <a:rPr kumimoji="1" lang="en-US" altLang="zh-CN" sz="2400" dirty="0"/>
              <a:t>(G) flag of a page-directory or page-table </a:t>
            </a:r>
            <a:r>
              <a:rPr kumimoji="1" lang="en-US" altLang="zh-CN" sz="2400" dirty="0" smtClean="0"/>
              <a:t>entry</a:t>
            </a:r>
          </a:p>
          <a:p>
            <a:pPr lvl="1"/>
            <a:r>
              <a:rPr kumimoji="1" lang="en-US" altLang="zh-CN" sz="2400" dirty="0" smtClean="0"/>
              <a:t>Prevent </a:t>
            </a:r>
            <a:r>
              <a:rPr kumimoji="1" lang="en-US" altLang="zh-CN" sz="2400" dirty="0"/>
              <a:t>frequently used pages from being automatically invalidated in the TLBs on a task switch or a load of register </a:t>
            </a:r>
            <a:r>
              <a:rPr kumimoji="1" lang="en-US" altLang="zh-CN" sz="2400" dirty="0" smtClean="0"/>
              <a:t>CR3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6572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Handling TLB Misses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mtClean="0"/>
              <a:t>The TLB is small; it cannot hold </a:t>
            </a:r>
            <a:r>
              <a:rPr lang="en-US" u="sng" smtClean="0"/>
              <a:t>all</a:t>
            </a:r>
            <a:r>
              <a:rPr lang="en-US" smtClean="0"/>
              <a:t> PTEs</a:t>
            </a:r>
          </a:p>
          <a:p>
            <a:pPr lvl="1"/>
            <a:r>
              <a:rPr lang="en-US" smtClean="0"/>
              <a:t>Some translations will inevitably miss in the TLB</a:t>
            </a:r>
          </a:p>
          <a:p>
            <a:pPr lvl="1"/>
            <a:r>
              <a:rPr lang="en-US" smtClean="0"/>
              <a:t>Must access memory to find the appropriate PTE</a:t>
            </a:r>
          </a:p>
          <a:p>
            <a:pPr lvl="2"/>
            <a:r>
              <a:rPr lang="en-US" sz="2400" smtClean="0"/>
              <a:t>Called </a:t>
            </a:r>
            <a:r>
              <a:rPr lang="en-US" sz="2400" b="1" smtClean="0"/>
              <a:t>walking</a:t>
            </a:r>
            <a:r>
              <a:rPr lang="en-US" sz="2400" smtClean="0"/>
              <a:t> the page directory/table</a:t>
            </a:r>
          </a:p>
          <a:p>
            <a:pPr lvl="2"/>
            <a:r>
              <a:rPr lang="en-US" sz="2400" smtClean="0"/>
              <a:t>Large performance penalty</a:t>
            </a:r>
          </a:p>
          <a:p>
            <a:endParaRPr lang="en-US" sz="2400" smtClean="0"/>
          </a:p>
          <a:p>
            <a:r>
              <a:rPr lang="en-US" smtClean="0"/>
              <a:t>Who handles TLB misses?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mtClean="0"/>
              <a:t>Hardware-Managed TLB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mtClean="0"/>
              <a:t>Software-Managed TLB</a:t>
            </a:r>
          </a:p>
          <a:p>
            <a:endParaRPr lang="en-US" sz="1050" smtClean="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74333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TLB Misses: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Approach #1. Hardware-Managed (e.g., x86)</a:t>
            </a:r>
          </a:p>
          <a:p>
            <a:pPr lvl="1"/>
            <a:r>
              <a:rPr lang="en-US" dirty="0" smtClean="0"/>
              <a:t>The hardware does the page walk</a:t>
            </a:r>
          </a:p>
          <a:p>
            <a:pPr lvl="1"/>
            <a:r>
              <a:rPr lang="en-US" dirty="0" smtClean="0"/>
              <a:t>The hardware fetches the PTE and inserts it into the TLB</a:t>
            </a:r>
          </a:p>
          <a:p>
            <a:pPr lvl="2"/>
            <a:r>
              <a:rPr lang="en-US" sz="2400" dirty="0" smtClean="0"/>
              <a:t>If the TLB is full, the entry replaces another entry</a:t>
            </a:r>
          </a:p>
          <a:p>
            <a:pPr lvl="1"/>
            <a:r>
              <a:rPr lang="en-US" dirty="0" smtClean="0"/>
              <a:t>All of this is done transparently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390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TLB Misses: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Hardware-Managed TLB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Pro: No exceptions. Instruction just stalls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Pro: Independent instructions may continue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Pro: Small footprint (no extra instructions/data)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Con: Page directory/table organization is etched in stone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Con: Those </a:t>
            </a:r>
            <a:r>
              <a:rPr lang="en-US" dirty="0">
                <a:solidFill>
                  <a:srgbClr val="FF0000"/>
                </a:solidFill>
              </a:rPr>
              <a:t>transistors </a:t>
            </a:r>
            <a:r>
              <a:rPr lang="en-US" dirty="0" smtClean="0">
                <a:solidFill>
                  <a:srgbClr val="FF0000"/>
                </a:solidFill>
              </a:rPr>
              <a:t>might be </a:t>
            </a:r>
            <a:r>
              <a:rPr lang="en-US" dirty="0">
                <a:solidFill>
                  <a:srgbClr val="FF0000"/>
                </a:solidFill>
              </a:rPr>
              <a:t>better spent on bigger </a:t>
            </a:r>
            <a:r>
              <a:rPr lang="en-US" dirty="0" smtClean="0">
                <a:solidFill>
                  <a:srgbClr val="FF0000"/>
                </a:solidFill>
              </a:rPr>
              <a:t>TLBs</a:t>
            </a:r>
            <a:r>
              <a:rPr lang="en-US" dirty="0">
                <a:solidFill>
                  <a:srgbClr val="FF0000"/>
                </a:solidFill>
              </a:rPr>
              <a:t>? (if there are bugs in the </a:t>
            </a:r>
            <a:r>
              <a:rPr lang="en-US" dirty="0" smtClean="0">
                <a:solidFill>
                  <a:srgbClr val="FF0000"/>
                </a:solidFill>
              </a:rPr>
              <a:t>software TLB </a:t>
            </a:r>
            <a:r>
              <a:rPr lang="en-US" dirty="0">
                <a:solidFill>
                  <a:srgbClr val="FF0000"/>
                </a:solidFill>
              </a:rPr>
              <a:t>handlers, you can actually fix them)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1923"/>
            <a:ext cx="9144000" cy="345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11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523"/>
            <a:ext cx="9144000" cy="30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13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TLB Misses: </a:t>
            </a:r>
            <a:r>
              <a:rPr lang="en-US" altLang="zh-CN" dirty="0" smtClean="0"/>
              <a:t>Software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Approach #2. Software-Managed (e.g., MIPS)</a:t>
            </a:r>
          </a:p>
          <a:p>
            <a:pPr lvl="1"/>
            <a:r>
              <a:rPr lang="en-US" altLang="zh-CN" dirty="0"/>
              <a:t>The hardware raises an exception</a:t>
            </a:r>
          </a:p>
          <a:p>
            <a:pPr lvl="1"/>
            <a:r>
              <a:rPr lang="en-US" altLang="zh-CN" dirty="0"/>
              <a:t>The operating system does the page walk</a:t>
            </a:r>
          </a:p>
          <a:p>
            <a:pPr lvl="1"/>
            <a:r>
              <a:rPr lang="en-US" altLang="zh-CN" dirty="0"/>
              <a:t>The operating system fetches the PTE</a:t>
            </a:r>
          </a:p>
          <a:p>
            <a:pPr lvl="1"/>
            <a:r>
              <a:rPr lang="en-US" altLang="zh-CN" dirty="0"/>
              <a:t>The operating system inserts/evicts entries in the </a:t>
            </a:r>
            <a:r>
              <a:rPr lang="en-US" altLang="zh-CN" dirty="0" smtClean="0"/>
              <a:t>TLB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PowerPC architecture has examples of </a:t>
            </a:r>
            <a:r>
              <a:rPr lang="en-US" altLang="zh-CN" dirty="0" smtClean="0"/>
              <a:t>both software and hardware TLB, </a:t>
            </a:r>
            <a:r>
              <a:rPr lang="en-US" altLang="zh-CN" dirty="0"/>
              <a:t>depending on the exact CPU </a:t>
            </a:r>
            <a:r>
              <a:rPr lang="en-US" altLang="zh-CN" dirty="0" smtClean="0"/>
              <a:t>model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24596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TLB Misses: Software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Software-Managed TLB</a:t>
            </a:r>
          </a:p>
          <a:p>
            <a:pPr lvl="1"/>
            <a:r>
              <a:rPr lang="en-US" altLang="zh-CN" dirty="0">
                <a:solidFill>
                  <a:srgbClr val="00B050"/>
                </a:solidFill>
              </a:rPr>
              <a:t>Pro: The OS can design the page directory/table</a:t>
            </a:r>
          </a:p>
          <a:p>
            <a:pPr lvl="1"/>
            <a:r>
              <a:rPr lang="en-US" altLang="zh-CN" dirty="0">
                <a:solidFill>
                  <a:srgbClr val="00B050"/>
                </a:solidFill>
              </a:rPr>
              <a:t>Pro: More advanced TLB replacement policy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Con: Flushes pipeline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Con: Performance overhead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6948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Inter-Core Cooperative Prefetching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Problems on multi-threaded programs:</a:t>
            </a:r>
          </a:p>
          <a:p>
            <a:pPr lvl="1"/>
            <a:r>
              <a:rPr kumimoji="1" lang="en-US" altLang="zh-CN" dirty="0" smtClean="0"/>
              <a:t>Two </a:t>
            </a:r>
            <a:r>
              <a:rPr kumimoji="1" lang="en-US" altLang="zh-CN" dirty="0"/>
              <a:t>types of predictable </a:t>
            </a:r>
            <a:r>
              <a:rPr kumimoji="1" lang="en-US" altLang="zh-CN" dirty="0" smtClean="0"/>
              <a:t>misses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 smtClean="0"/>
              <a:t>Inter</a:t>
            </a:r>
            <a:r>
              <a:rPr kumimoji="1" lang="en-US" altLang="zh-CN" dirty="0"/>
              <a:t>-Core Shared (ICS) </a:t>
            </a:r>
          </a:p>
          <a:p>
            <a:pPr lvl="1"/>
            <a:r>
              <a:rPr kumimoji="1" lang="en-US" altLang="zh-CN" dirty="0" smtClean="0"/>
              <a:t>Leader</a:t>
            </a:r>
            <a:r>
              <a:rPr kumimoji="1" lang="en-US" altLang="zh-CN" dirty="0"/>
              <a:t>-Follower Prefetching</a:t>
            </a:r>
          </a:p>
          <a:p>
            <a:r>
              <a:rPr kumimoji="1" lang="en-US" altLang="zh-CN" dirty="0" smtClean="0"/>
              <a:t>Inter</a:t>
            </a:r>
            <a:r>
              <a:rPr kumimoji="1" lang="en-US" altLang="zh-CN" dirty="0"/>
              <a:t>-Core Predictable Stride (ICPS)</a:t>
            </a:r>
          </a:p>
          <a:p>
            <a:pPr lvl="1"/>
            <a:r>
              <a:rPr kumimoji="1" lang="en-US" altLang="zh-CN" dirty="0" smtClean="0"/>
              <a:t>Distance</a:t>
            </a:r>
            <a:r>
              <a:rPr kumimoji="1" lang="en-US" altLang="zh-CN" dirty="0"/>
              <a:t>-Based Cross-Core Prefetching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420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Leader</a:t>
            </a:r>
            <a:r>
              <a:rPr kumimoji="1" lang="en-US" altLang="zh-CN" dirty="0"/>
              <a:t>-Follower </a:t>
            </a:r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604342"/>
            <a:ext cx="8229600" cy="152182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 err="1" smtClean="0"/>
              <a:t>Prefetches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a TLB </a:t>
            </a:r>
            <a:r>
              <a:rPr kumimoji="1" lang="en-US" altLang="zh-CN" dirty="0" smtClean="0"/>
              <a:t>miss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translation </a:t>
            </a:r>
            <a:r>
              <a:rPr kumimoji="1" lang="en-US" altLang="zh-CN" dirty="0"/>
              <a:t>seen on one core (the leader) into the other cores (the followers</a:t>
            </a:r>
            <a:r>
              <a:rPr kumimoji="1" lang="en-US" altLang="zh-CN" dirty="0" smtClean="0"/>
              <a:t>)to </a:t>
            </a:r>
            <a:r>
              <a:rPr kumimoji="1" lang="en-US" altLang="zh-CN" dirty="0"/>
              <a:t>eliminate inter-core shared TLB misses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94525"/>
            <a:ext cx="8229600" cy="285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00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828437"/>
            <a:ext cx="8229600" cy="2839919"/>
          </a:xfrm>
        </p:spPr>
        <p:txBody>
          <a:bodyPr>
            <a:normAutofit/>
          </a:bodyPr>
          <a:lstStyle/>
          <a:p>
            <a:r>
              <a:rPr kumimoji="1" lang="en-US" altLang="zh-CN" sz="2800" dirty="0"/>
              <a:t>Distance-based Cross-Core prefetching uses a central, </a:t>
            </a:r>
            <a:r>
              <a:rPr kumimoji="1" lang="en-US" altLang="zh-CN" sz="2800" dirty="0" smtClean="0"/>
              <a:t>shared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Distance </a:t>
            </a:r>
            <a:r>
              <a:rPr kumimoji="1" lang="en-US" altLang="zh-CN" sz="2800" dirty="0"/>
              <a:t>Table to store distance pairs and initiates </a:t>
            </a:r>
            <a:r>
              <a:rPr kumimoji="1" lang="en-US" altLang="zh-CN" sz="2800" dirty="0" err="1"/>
              <a:t>prefetches</a:t>
            </a:r>
            <a:r>
              <a:rPr kumimoji="1" lang="en-US" altLang="zh-CN" sz="2800" dirty="0"/>
              <a:t> based on </a:t>
            </a:r>
            <a:r>
              <a:rPr kumimoji="1" lang="en-US" altLang="zh-CN" sz="2800" dirty="0" smtClean="0"/>
              <a:t>these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patterns </a:t>
            </a:r>
            <a:r>
              <a:rPr kumimoji="1" lang="en-US" altLang="zh-CN" sz="2800" dirty="0"/>
              <a:t>whenever a TLB miss occurs on one of the cores (for both </a:t>
            </a:r>
            <a:r>
              <a:rPr kumimoji="1" lang="en-US" altLang="zh-CN" sz="2800" dirty="0" smtClean="0"/>
              <a:t>PB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hits </a:t>
            </a:r>
            <a:r>
              <a:rPr kumimoji="1" lang="en-US" altLang="zh-CN" sz="2800" dirty="0"/>
              <a:t>and misses</a:t>
            </a:r>
            <a:r>
              <a:rPr kumimoji="1" lang="en-US" altLang="zh-CN" sz="2800" dirty="0" smtClean="0"/>
              <a:t>)</a:t>
            </a:r>
            <a:endParaRPr kumimoji="1"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74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4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Software TLB for Isolation</a:t>
            </a:r>
            <a:endParaRPr lang="en-US" altLang="zh-CN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Exokernel</a:t>
            </a:r>
          </a:p>
          <a:p>
            <a:pPr lvl="1"/>
            <a:r>
              <a:rPr lang="en-US" altLang="zh-CN" dirty="0" smtClean="0"/>
              <a:t>Separate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memory</a:t>
            </a:r>
            <a:r>
              <a:rPr lang="zh-CN" altLang="en-US" dirty="0" smtClean="0"/>
              <a:t> </a:t>
            </a:r>
            <a:r>
              <a:rPr lang="en-US" altLang="zh-CN" dirty="0" smtClean="0"/>
              <a:t>management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from</a:t>
            </a:r>
            <a:r>
              <a:rPr lang="zh-CN" altLang="en-US" dirty="0"/>
              <a:t> </a:t>
            </a:r>
            <a:r>
              <a:rPr lang="en-US" altLang="zh-CN" dirty="0" smtClean="0"/>
              <a:t>authorization</a:t>
            </a:r>
          </a:p>
          <a:p>
            <a:pPr lvl="1"/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libOS</a:t>
            </a:r>
            <a:r>
              <a:rPr lang="zh-CN" altLang="en-US" dirty="0" smtClean="0"/>
              <a:t> </a:t>
            </a:r>
            <a:r>
              <a:rPr lang="en-US" altLang="zh-CN" dirty="0" smtClean="0"/>
              <a:t>can</a:t>
            </a:r>
            <a:r>
              <a:rPr lang="zh-CN" altLang="en-US" dirty="0" smtClean="0"/>
              <a:t> </a:t>
            </a:r>
            <a:r>
              <a:rPr lang="en-US" altLang="zh-CN" dirty="0" smtClean="0"/>
              <a:t>manage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their</a:t>
            </a:r>
            <a:r>
              <a:rPr lang="zh-CN" altLang="en-US" dirty="0" smtClean="0"/>
              <a:t> </a:t>
            </a:r>
            <a:r>
              <a:rPr lang="en-US" altLang="zh-CN" dirty="0" smtClean="0"/>
              <a:t>own</a:t>
            </a:r>
            <a:r>
              <a:rPr lang="zh-CN" altLang="en-US" dirty="0" smtClean="0"/>
              <a:t> </a:t>
            </a:r>
            <a:r>
              <a:rPr lang="en-US" altLang="zh-CN" dirty="0" smtClean="0"/>
              <a:t>page</a:t>
            </a:r>
            <a:r>
              <a:rPr lang="zh-CN" altLang="en-US" dirty="0" smtClean="0"/>
              <a:t> </a:t>
            </a:r>
            <a:r>
              <a:rPr lang="en-US" altLang="zh-CN" dirty="0" smtClean="0"/>
              <a:t>table</a:t>
            </a:r>
          </a:p>
          <a:p>
            <a:pPr lvl="1"/>
            <a:r>
              <a:rPr lang="en-US" altLang="zh-CN" dirty="0" smtClean="0"/>
              <a:t>Exokernel</a:t>
            </a:r>
            <a:r>
              <a:rPr lang="zh-CN" altLang="en-US" dirty="0" smtClean="0"/>
              <a:t> </a:t>
            </a:r>
            <a:r>
              <a:rPr lang="en-US" altLang="zh-CN" dirty="0" smtClean="0"/>
              <a:t>can</a:t>
            </a:r>
            <a:r>
              <a:rPr lang="zh-CN" altLang="en-US" dirty="0" smtClean="0"/>
              <a:t> </a:t>
            </a:r>
            <a:r>
              <a:rPr lang="en-US" altLang="zh-CN" dirty="0" smtClean="0"/>
              <a:t>ensure</a:t>
            </a:r>
            <a:r>
              <a:rPr lang="zh-CN" altLang="en-US" dirty="0" smtClean="0"/>
              <a:t> </a:t>
            </a:r>
            <a:r>
              <a:rPr lang="en-US" altLang="zh-CN" dirty="0" smtClean="0"/>
              <a:t>isolation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between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OSes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Exokernel</a:t>
            </a:r>
            <a:r>
              <a:rPr lang="zh-CN" altLang="en-US" dirty="0" smtClean="0"/>
              <a:t> </a:t>
            </a:r>
            <a:r>
              <a:rPr lang="en-US" altLang="zh-CN" dirty="0" smtClean="0"/>
              <a:t>checks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permission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/>
              <a:t> </a:t>
            </a:r>
            <a:r>
              <a:rPr lang="en-US" altLang="zh-CN" dirty="0" smtClean="0"/>
              <a:t>memory</a:t>
            </a:r>
            <a:r>
              <a:rPr lang="zh-CN" altLang="en-US" dirty="0" smtClean="0"/>
              <a:t> </a:t>
            </a:r>
            <a:r>
              <a:rPr lang="en-US" altLang="zh-CN" dirty="0" smtClean="0"/>
              <a:t>access</a:t>
            </a:r>
            <a:r>
              <a:rPr lang="zh-CN" altLang="en-US" dirty="0" smtClean="0"/>
              <a:t> </a:t>
            </a:r>
            <a:r>
              <a:rPr lang="en-US" altLang="zh-CN" dirty="0" smtClean="0"/>
              <a:t>without</a:t>
            </a:r>
            <a:r>
              <a:rPr lang="zh-CN" altLang="en-US" dirty="0" smtClean="0"/>
              <a:t> </a:t>
            </a:r>
            <a:r>
              <a:rPr lang="en-US" altLang="zh-CN" dirty="0" smtClean="0"/>
              <a:t>being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on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critical</a:t>
            </a:r>
            <a:r>
              <a:rPr lang="zh-CN" altLang="en-US" dirty="0" smtClean="0"/>
              <a:t> </a:t>
            </a:r>
            <a:r>
              <a:rPr lang="en-US" altLang="zh-CN" dirty="0" smtClean="0"/>
              <a:t>data</a:t>
            </a:r>
            <a:r>
              <a:rPr lang="zh-CN" altLang="en-US" dirty="0" smtClean="0"/>
              <a:t> </a:t>
            </a:r>
            <a:r>
              <a:rPr lang="en-US" altLang="zh-CN" dirty="0" smtClean="0"/>
              <a:t>path</a:t>
            </a:r>
          </a:p>
          <a:p>
            <a:pPr lvl="2"/>
            <a:r>
              <a:rPr lang="en-US" altLang="zh-CN" dirty="0" smtClean="0"/>
              <a:t>Check</a:t>
            </a:r>
            <a:r>
              <a:rPr lang="zh-CN" altLang="en-US" dirty="0" smtClean="0"/>
              <a:t> </a:t>
            </a:r>
            <a:r>
              <a:rPr lang="en-US" altLang="zh-CN" dirty="0" smtClean="0"/>
              <a:t>on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TLB-miss</a:t>
            </a:r>
          </a:p>
          <a:p>
            <a:pPr lvl="2"/>
            <a:r>
              <a:rPr lang="en-US" altLang="zh-CN" dirty="0" smtClean="0"/>
              <a:t>Create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TLB</a:t>
            </a:r>
            <a:r>
              <a:rPr lang="zh-CN" altLang="en-US" dirty="0" smtClean="0"/>
              <a:t> </a:t>
            </a:r>
            <a:r>
              <a:rPr lang="en-US" altLang="zh-CN" dirty="0" smtClean="0"/>
              <a:t>entry</a:t>
            </a:r>
            <a:r>
              <a:rPr lang="zh-CN" altLang="en-US" dirty="0" smtClean="0"/>
              <a:t> </a:t>
            </a:r>
            <a:r>
              <a:rPr lang="en-US" altLang="zh-CN" dirty="0" smtClean="0"/>
              <a:t>only</a:t>
            </a:r>
            <a:r>
              <a:rPr lang="zh-CN" altLang="en-US" dirty="0" smtClean="0"/>
              <a:t> </a:t>
            </a:r>
            <a:r>
              <a:rPr lang="en-US" altLang="zh-CN" dirty="0" smtClean="0"/>
              <a:t>if</a:t>
            </a:r>
            <a:r>
              <a:rPr lang="zh-CN" alt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libOS</a:t>
            </a:r>
            <a:r>
              <a:rPr lang="zh-CN" altLang="en-US" dirty="0" smtClean="0"/>
              <a:t> </a:t>
            </a:r>
            <a:r>
              <a:rPr lang="en-US" altLang="zh-CN" dirty="0" smtClean="0"/>
              <a:t>has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permission</a:t>
            </a:r>
          </a:p>
        </p:txBody>
      </p:sp>
    </p:spTree>
    <p:extLst>
      <p:ext uri="{BB962C8B-B14F-4D97-AF65-F5344CB8AC3E}">
        <p14:creationId xmlns:p14="http://schemas.microsoft.com/office/powerpoint/2010/main" val="3420713228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默认主题.thmx</Template>
  <TotalTime>214</TotalTime>
  <Words>675</Words>
  <Application>Microsoft Macintosh PowerPoint</Application>
  <PresentationFormat>全屏显示(4:3)</PresentationFormat>
  <Paragraphs>86</Paragraphs>
  <Slides>16</Slides>
  <Notes>0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默认主题</vt:lpstr>
      <vt:lpstr>Something on TLB</vt:lpstr>
      <vt:lpstr>Multiple Level TLB</vt:lpstr>
      <vt:lpstr>Performance Levels of TLB</vt:lpstr>
      <vt:lpstr>TLB Flush on Context Switch</vt:lpstr>
      <vt:lpstr>Tagged TLB to Avoid TLB Flush</vt:lpstr>
      <vt:lpstr>Handling TLB Misses</vt:lpstr>
      <vt:lpstr>Handling TLB Misses: Hardware</vt:lpstr>
      <vt:lpstr>Handling TLB Misses: Hardware</vt:lpstr>
      <vt:lpstr>PowerPoint 演示文稿</vt:lpstr>
      <vt:lpstr>PowerPoint 演示文稿</vt:lpstr>
      <vt:lpstr>Handling TLB Misses: Software</vt:lpstr>
      <vt:lpstr>Handling TLB Misses: Software</vt:lpstr>
      <vt:lpstr>Inter-Core Cooperative Prefetching</vt:lpstr>
      <vt:lpstr>Leader-Follower Algorithm</vt:lpstr>
      <vt:lpstr>PowerPoint 演示文稿</vt:lpstr>
      <vt:lpstr>Software TLB for Isolation</vt:lpstr>
    </vt:vector>
  </TitlesOfParts>
  <Company>SJTU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TLB</dc:title>
  <dc:creator>Yubin Xia</dc:creator>
  <cp:lastModifiedBy>Yubin Xia</cp:lastModifiedBy>
  <cp:revision>21</cp:revision>
  <dcterms:created xsi:type="dcterms:W3CDTF">2014-12-17T05:27:58Z</dcterms:created>
  <dcterms:modified xsi:type="dcterms:W3CDTF">2014-12-17T09:02:57Z</dcterms:modified>
</cp:coreProperties>
</file>