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256" r:id="rId2"/>
    <p:sldId id="367" r:id="rId3"/>
    <p:sldId id="262" r:id="rId4"/>
    <p:sldId id="375" r:id="rId5"/>
    <p:sldId id="377" r:id="rId6"/>
    <p:sldId id="376" r:id="rId7"/>
    <p:sldId id="307" r:id="rId8"/>
    <p:sldId id="308" r:id="rId9"/>
    <p:sldId id="310" r:id="rId10"/>
    <p:sldId id="313" r:id="rId11"/>
    <p:sldId id="319" r:id="rId12"/>
    <p:sldId id="321" r:id="rId13"/>
    <p:sldId id="320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8" r:id="rId41"/>
    <p:sldId id="349" r:id="rId42"/>
    <p:sldId id="350" r:id="rId43"/>
    <p:sldId id="351" r:id="rId44"/>
    <p:sldId id="352" r:id="rId45"/>
    <p:sldId id="353" r:id="rId46"/>
    <p:sldId id="354" r:id="rId47"/>
    <p:sldId id="355" r:id="rId48"/>
    <p:sldId id="356" r:id="rId49"/>
    <p:sldId id="357" r:id="rId50"/>
    <p:sldId id="358" r:id="rId51"/>
    <p:sldId id="359" r:id="rId52"/>
    <p:sldId id="360" r:id="rId53"/>
    <p:sldId id="361" r:id="rId54"/>
    <p:sldId id="379" r:id="rId55"/>
    <p:sldId id="372" r:id="rId56"/>
    <p:sldId id="362" r:id="rId57"/>
    <p:sldId id="363" r:id="rId58"/>
    <p:sldId id="371" r:id="rId59"/>
    <p:sldId id="364" r:id="rId60"/>
    <p:sldId id="365" r:id="rId61"/>
    <p:sldId id="366" r:id="rId62"/>
    <p:sldId id="378" r:id="rId6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7" autoAdjust="0"/>
    <p:restoredTop sz="93913" autoAdjust="0"/>
  </p:normalViewPr>
  <p:slideViewPr>
    <p:cSldViewPr>
      <p:cViewPr varScale="1">
        <p:scale>
          <a:sx n="74" d="100"/>
          <a:sy n="74" d="100"/>
        </p:scale>
        <p:origin x="-312" y="-11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handoutMaster" Target="handoutMasters/handoutMaster1.xml"/><Relationship Id="rId66" Type="http://schemas.openxmlformats.org/officeDocument/2006/relationships/printerSettings" Target="printerSettings/printerSettings1.bin"/><Relationship Id="rId67" Type="http://schemas.openxmlformats.org/officeDocument/2006/relationships/presProps" Target="presProps.xml"/><Relationship Id="rId68" Type="http://schemas.openxmlformats.org/officeDocument/2006/relationships/viewProps" Target="viewProps.xml"/><Relationship Id="rId69" Type="http://schemas.openxmlformats.org/officeDocument/2006/relationships/theme" Target="theme/theme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14/12/30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24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2981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893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 smtClean="0"/>
              <a:t>另外，大部分的</a:t>
            </a:r>
            <a:r>
              <a:rPr kumimoji="1" lang="en-US" altLang="zh-CN" dirty="0" smtClean="0"/>
              <a:t>PLT</a:t>
            </a:r>
            <a:r>
              <a:rPr kumimoji="1" lang="zh-CN" altLang="en-US" dirty="0" smtClean="0"/>
              <a:t>项都不会因为传进来的参数的原因</a:t>
            </a:r>
            <a:r>
              <a:rPr kumimoji="1" lang="en-US" altLang="zh-CN" dirty="0" smtClean="0"/>
              <a:t>crash</a:t>
            </a:r>
            <a:r>
              <a:rPr kumimoji="1" lang="zh-CN" altLang="en-US" dirty="0" smtClean="0"/>
              <a:t>，因为它们很多都是系统调用，都会对参数进行检查，如果有错误会返回</a:t>
            </a:r>
            <a:r>
              <a:rPr kumimoji="1" lang="en-US" altLang="zh-CN" dirty="0" smtClean="0"/>
              <a:t>EFAULT</a:t>
            </a:r>
            <a:r>
              <a:rPr kumimoji="1" lang="zh-CN" altLang="en-US" dirty="0" smtClean="0"/>
              <a:t>而已，并不会造成进程</a:t>
            </a:r>
            <a:r>
              <a:rPr kumimoji="1" lang="en-US" altLang="zh-CN" dirty="0" smtClean="0"/>
              <a:t>crash</a:t>
            </a:r>
            <a:r>
              <a:rPr kumimoji="1" lang="zh-CN" altLang="en-US" dirty="0" smtClean="0"/>
              <a:t>。所以攻击者可以通过下面这个方法找到</a:t>
            </a:r>
            <a:r>
              <a:rPr kumimoji="1" lang="en-US" altLang="zh-CN" dirty="0" smtClean="0"/>
              <a:t>PLT</a:t>
            </a:r>
            <a:r>
              <a:rPr kumimoji="1" lang="zh-CN" altLang="en-US" dirty="0" smtClean="0"/>
              <a:t>：如果攻击者发现好多条连续的</a:t>
            </a:r>
            <a:r>
              <a:rPr kumimoji="1" lang="en-US" altLang="zh-CN" dirty="0" smtClean="0"/>
              <a:t>16</a:t>
            </a:r>
            <a:r>
              <a:rPr kumimoji="1" lang="zh-CN" altLang="en-US" dirty="0" smtClean="0"/>
              <a:t>个字节对齐的地址都不会造成进程</a:t>
            </a:r>
            <a:r>
              <a:rPr kumimoji="1" lang="en-US" altLang="zh-CN" dirty="0" smtClean="0"/>
              <a:t>crash</a:t>
            </a:r>
            <a:r>
              <a:rPr kumimoji="1" lang="zh-CN" altLang="en-US" dirty="0" smtClean="0"/>
              <a:t>，而且这些地址加</a:t>
            </a:r>
            <a:r>
              <a:rPr kumimoji="1" lang="en-US" altLang="zh-CN" dirty="0" smtClean="0"/>
              <a:t>6</a:t>
            </a:r>
            <a:r>
              <a:rPr kumimoji="1" lang="zh-CN" altLang="en-US" dirty="0" smtClean="0"/>
              <a:t>得到的地址也不会造成进程</a:t>
            </a:r>
            <a:r>
              <a:rPr kumimoji="1" lang="en-US" altLang="zh-CN" dirty="0" smtClean="0"/>
              <a:t>crash</a:t>
            </a:r>
            <a:r>
              <a:rPr kumimoji="1" lang="zh-CN" altLang="en-US" dirty="0" smtClean="0"/>
              <a:t>，那么很有可能这就是某个</a:t>
            </a:r>
            <a:r>
              <a:rPr kumimoji="1" lang="en-US" altLang="zh-CN" dirty="0" smtClean="0"/>
              <a:t>PLT</a:t>
            </a:r>
            <a:r>
              <a:rPr kumimoji="1" lang="zh-CN" altLang="en-US" dirty="0" smtClean="0"/>
              <a:t>对应的项了。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939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1. </a:t>
            </a:r>
            <a:r>
              <a:rPr kumimoji="1" lang="zh-CN" altLang="en-US" dirty="0" smtClean="0"/>
              <a:t>同时调用好几次</a:t>
            </a:r>
            <a:r>
              <a:rPr kumimoji="1" lang="en-US" altLang="zh-CN" dirty="0" smtClean="0"/>
              <a:t>write</a:t>
            </a:r>
            <a:r>
              <a:rPr kumimoji="1" lang="zh-CN" altLang="en-US" dirty="0" smtClean="0"/>
              <a:t>，把它们串起来，然后传入不同的文件描述符数；</a:t>
            </a:r>
            <a:r>
              <a:rPr kumimoji="1" lang="en-US" altLang="zh-CN" dirty="0" smtClean="0"/>
              <a:t>2. </a:t>
            </a:r>
            <a:r>
              <a:rPr kumimoji="1" lang="zh-CN" altLang="en-US" dirty="0" smtClean="0"/>
              <a:t>同时打开多个连接，然后使用一个相对较大的文件描述符数字，增加匹配的可能性。</a:t>
            </a:r>
          </a:p>
          <a:p>
            <a:endParaRPr kumimoji="1" lang="zh-CN" altLang="en-US" dirty="0" smtClean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478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8" y="457235"/>
            <a:ext cx="524621" cy="48005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3793604"/>
            <a:ext cx="611560" cy="480053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7A40B-EA42-4A59-BDB5-85EFA65BC5FC}" type="datetimeFigureOut">
              <a:rPr lang="zh-CN" altLang="en-US" smtClean="0"/>
              <a:t>14/12/30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yriad Pro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Myriad Pro Light SemiCond"/>
          <a:ea typeface="+mn-ea"/>
          <a:cs typeface="Myriad Pro Light SemiCond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Myriad Pro Light SemiCond"/>
          <a:ea typeface="+mn-ea"/>
          <a:cs typeface="Myriad Pro Light SemiCond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Myriad Pro Light SemiCond"/>
          <a:ea typeface="+mn-ea"/>
          <a:cs typeface="Myriad Pro Light SemiCond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Myriad Pro Light SemiCond"/>
          <a:ea typeface="+mn-ea"/>
          <a:cs typeface="Myriad Pro Light SemiCond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Myriad Pro Light SemiCond"/>
          <a:ea typeface="+mn-ea"/>
          <a:cs typeface="Myriad Pro Light SemiCond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s.stanford.edu/brop/bittau-brop.pdf" TargetMode="External"/><Relationship Id="rId4" Type="http://schemas.openxmlformats.org/officeDocument/2006/relationships/hyperlink" Target="http://drops.wooyun.org/tips/3071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cs.stanford.edu/bro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117" y="0"/>
            <a:ext cx="9162764" cy="372159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6000" dirty="0" smtClean="0">
                <a:solidFill>
                  <a:schemeClr val="bg1"/>
                </a:solidFill>
              </a:rPr>
              <a:t>ROP</a:t>
            </a:r>
            <a:endParaRPr kumimoji="1"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683568" y="193204"/>
            <a:ext cx="6400800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2000" dirty="0" smtClean="0">
                <a:solidFill>
                  <a:srgbClr val="FFFFFF"/>
                </a:solidFill>
                <a:latin typeface="Myriad Pro Light Cond" pitchFamily="34" charset="0"/>
              </a:rPr>
              <a:t>I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ntroduction to </a:t>
            </a:r>
            <a:r>
              <a:rPr lang="en-US" altLang="zh-CN" sz="2000" dirty="0" smtClean="0">
                <a:solidFill>
                  <a:srgbClr val="FFFFFF"/>
                </a:solidFill>
                <a:latin typeface="Myriad Pro Light Cond" pitchFamily="34" charset="0"/>
              </a:rPr>
              <a:t>C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omputer </a:t>
            </a:r>
            <a:r>
              <a:rPr lang="en-US" altLang="zh-CN" sz="2000" dirty="0" smtClean="0">
                <a:solidFill>
                  <a:schemeClr val="bg1"/>
                </a:solidFill>
                <a:latin typeface="Myriad Pro Light Cond" pitchFamily="34" charset="0"/>
              </a:rPr>
              <a:t>S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ystem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,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Fall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2014.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(IPADS,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SJTU)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Myriad Pro Light Cond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3568" y="380579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Attack</a:t>
            </a:r>
            <a:r>
              <a:rPr lang="zh-CN" altLang="en-US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 </a:t>
            </a:r>
            <a:r>
              <a:rPr lang="en-US" altLang="zh-CN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and</a:t>
            </a:r>
            <a:r>
              <a:rPr lang="zh-CN" altLang="en-US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 </a:t>
            </a:r>
            <a:r>
              <a:rPr lang="en-US" altLang="zh-CN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Defense,</a:t>
            </a:r>
            <a:r>
              <a:rPr lang="zh-CN" altLang="en-US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 </a:t>
            </a:r>
            <a:r>
              <a:rPr lang="en-US" altLang="zh-CN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and</a:t>
            </a:r>
            <a:r>
              <a:rPr lang="zh-CN" altLang="en-US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 </a:t>
            </a:r>
            <a:r>
              <a:rPr lang="en-US" altLang="zh-CN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Attack</a:t>
            </a:r>
            <a:endParaRPr lang="en-US" altLang="zh-CN" sz="4000" dirty="0">
              <a:solidFill>
                <a:schemeClr val="accent2">
                  <a:lumMod val="50000"/>
                </a:schemeClr>
              </a:solidFill>
              <a:latin typeface="Myriad Pro Cond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orient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71" b="16314"/>
          <a:stretch/>
        </p:blipFill>
        <p:spPr>
          <a:xfrm>
            <a:off x="4266351" y="1928764"/>
            <a:ext cx="3326637" cy="846666"/>
          </a:xfrm>
          <a:prstGeom prst="rect">
            <a:avLst/>
          </a:prstGeom>
        </p:spPr>
      </p:pic>
      <p:pic>
        <p:nvPicPr>
          <p:cNvPr id="5" name="Picture 10" descr="return-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15" b="14242"/>
          <a:stretch/>
        </p:blipFill>
        <p:spPr>
          <a:xfrm>
            <a:off x="1763688" y="1849388"/>
            <a:ext cx="2654355" cy="939271"/>
          </a:xfrm>
          <a:prstGeom prst="rect">
            <a:avLst/>
          </a:prstGeom>
        </p:spPr>
      </p:pic>
      <p:pic>
        <p:nvPicPr>
          <p:cNvPr id="6" name="Picture 8" descr="programming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437"/>
          <a:stretch/>
        </p:blipFill>
        <p:spPr>
          <a:xfrm>
            <a:off x="1971823" y="2788144"/>
            <a:ext cx="5413030" cy="8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32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Preliminary Knowledge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72271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 smtClean="0"/>
              <a:t>Stack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buffer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overflow</a:t>
            </a:r>
          </a:p>
          <a:p>
            <a:r>
              <a:rPr kumimoji="1" lang="en-US" altLang="zh-CN" dirty="0" smtClean="0"/>
              <a:t>File system API: open/read/write/dup2</a:t>
            </a:r>
          </a:p>
          <a:p>
            <a:r>
              <a:rPr kumimoji="1" lang="en-US" altLang="zh-CN" dirty="0" smtClean="0"/>
              <a:t>Process fork</a:t>
            </a:r>
          </a:p>
          <a:p>
            <a:r>
              <a:rPr kumimoji="1" lang="en-US" altLang="zh-CN" dirty="0" smtClean="0"/>
              <a:t>Socket</a:t>
            </a:r>
          </a:p>
          <a:p>
            <a:r>
              <a:rPr kumimoji="1" lang="en-US" altLang="zh-CN" dirty="0"/>
              <a:t>GOT / </a:t>
            </a:r>
            <a:r>
              <a:rPr kumimoji="1" lang="en-US" altLang="zh-CN" dirty="0" smtClean="0"/>
              <a:t>PLT</a:t>
            </a:r>
          </a:p>
          <a:p>
            <a:r>
              <a:rPr kumimoji="1" lang="en-US" altLang="zh-CN" dirty="0" smtClean="0"/>
              <a:t>Canary on stack</a:t>
            </a:r>
          </a:p>
          <a:p>
            <a:r>
              <a:rPr kumimoji="1" lang="en-US" altLang="zh-CN" dirty="0" smtClean="0"/>
              <a:t>ASLR (Address Space Layout Randomization)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7381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Attack: Stack Buffer Overflow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1316"/>
            <a:ext cx="6030205" cy="2658096"/>
          </a:xfrm>
        </p:spPr>
        <p:txBody>
          <a:bodyPr>
            <a:normAutofit/>
          </a:bodyPr>
          <a:lstStyle/>
          <a:p>
            <a:r>
              <a:rPr lang="en-US" dirty="0" smtClean="0"/>
              <a:t>A Typical Buffer Overflow Attack</a:t>
            </a:r>
          </a:p>
          <a:p>
            <a:pPr lvl="1"/>
            <a:r>
              <a:rPr lang="en-US" dirty="0" smtClean="0"/>
              <a:t>Inject </a:t>
            </a:r>
            <a:r>
              <a:rPr lang="en-US" dirty="0" smtClean="0"/>
              <a:t>malicious code in buffer</a:t>
            </a:r>
          </a:p>
          <a:p>
            <a:pPr lvl="1"/>
            <a:r>
              <a:rPr lang="en-US" dirty="0" smtClean="0"/>
              <a:t>Overwrite return address to buffer</a:t>
            </a:r>
          </a:p>
          <a:p>
            <a:pPr lvl="1"/>
            <a:r>
              <a:rPr lang="en-US" dirty="0" smtClean="0"/>
              <a:t>Once return, the malicious code runs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912660" y="3278082"/>
            <a:ext cx="1425663" cy="1042516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0110110101010101010101101010101010101010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return </a:t>
            </a:r>
            <a:r>
              <a:rPr lang="en-US" dirty="0" err="1">
                <a:solidFill>
                  <a:schemeClr val="tx1"/>
                </a:solidFill>
              </a:rPr>
              <a:t>addr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saved </a:t>
            </a:r>
            <a:r>
              <a:rPr lang="en-US" dirty="0" err="1">
                <a:solidFill>
                  <a:schemeClr val="tx1"/>
                </a:solidFill>
              </a:rPr>
              <a:t>ebp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2139" y="3136240"/>
            <a:ext cx="542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ebp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6524212" y="3289105"/>
            <a:ext cx="388447" cy="318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982139" y="416670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buf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6487406" y="4319574"/>
            <a:ext cx="425253" cy="318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912661" y="2747599"/>
            <a:ext cx="1425663" cy="521818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01010110101010111010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4" y="4319573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0" y="2885582"/>
            <a:ext cx="0" cy="1433991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4" y="2885582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71600" y="4009628"/>
            <a:ext cx="4464496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void function(char *</a:t>
            </a:r>
            <a:r>
              <a:rPr lang="en-US" sz="2000" dirty="0" err="1">
                <a:latin typeface="Courier"/>
                <a:cs typeface="Courier"/>
              </a:rPr>
              <a:t>str</a:t>
            </a:r>
            <a:r>
              <a:rPr lang="en-US" sz="2000" dirty="0">
                <a:latin typeface="Courier"/>
                <a:cs typeface="Courier"/>
              </a:rPr>
              <a:t>) {</a:t>
            </a:r>
          </a:p>
          <a:p>
            <a:r>
              <a:rPr lang="en-US" sz="2000" dirty="0">
                <a:latin typeface="Courier"/>
                <a:cs typeface="Courier"/>
              </a:rPr>
              <a:t>   char </a:t>
            </a:r>
            <a:r>
              <a:rPr lang="en-US" sz="2000" dirty="0" err="1" smtClean="0">
                <a:latin typeface="Courier"/>
                <a:cs typeface="Courier"/>
              </a:rPr>
              <a:t>buf</a:t>
            </a:r>
            <a:r>
              <a:rPr lang="en-US" sz="2000" dirty="0" smtClean="0">
                <a:latin typeface="Courier"/>
                <a:cs typeface="Courier"/>
              </a:rPr>
              <a:t>[</a:t>
            </a:r>
            <a:r>
              <a:rPr lang="en-US" sz="2000" dirty="0">
                <a:latin typeface="Courier"/>
                <a:cs typeface="Courier"/>
              </a:rPr>
              <a:t>16]</a:t>
            </a:r>
            <a:r>
              <a:rPr lang="en-US" sz="2000" dirty="0" smtClean="0">
                <a:latin typeface="Courier"/>
                <a:cs typeface="Courier"/>
              </a:rPr>
              <a:t>;</a:t>
            </a:r>
            <a:endParaRPr lang="en-US" sz="2000" dirty="0">
              <a:latin typeface="Courier"/>
              <a:cs typeface="Courier"/>
            </a:endParaRPr>
          </a:p>
          <a:p>
            <a:r>
              <a:rPr lang="en-US" sz="2000" dirty="0">
                <a:latin typeface="Courier"/>
                <a:cs typeface="Courier"/>
              </a:rPr>
              <a:t>   </a:t>
            </a:r>
            <a:r>
              <a:rPr lang="en-US" sz="2000" dirty="0" err="1">
                <a:latin typeface="Courier"/>
                <a:cs typeface="Courier"/>
              </a:rPr>
              <a:t>strcpy</a:t>
            </a:r>
            <a:r>
              <a:rPr lang="en-US" sz="2000" dirty="0">
                <a:latin typeface="Courier"/>
                <a:cs typeface="Courier"/>
              </a:rPr>
              <a:t>(</a:t>
            </a:r>
            <a:r>
              <a:rPr lang="en-US" sz="2000" dirty="0" err="1" smtClean="0">
                <a:latin typeface="Courier"/>
                <a:cs typeface="Courier"/>
              </a:rPr>
              <a:t>buf,</a:t>
            </a:r>
            <a:r>
              <a:rPr lang="en-US" sz="2000" dirty="0" err="1">
                <a:latin typeface="Courier"/>
                <a:cs typeface="Courier"/>
              </a:rPr>
              <a:t>str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912660" y="4320598"/>
            <a:ext cx="14256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70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anose="02010600030101010101" pitchFamily="2" charset="-122"/>
              </a:rPr>
              <a:t>Defense: </a:t>
            </a:r>
            <a:r>
              <a:rPr lang="en-US" altLang="zh-CN" dirty="0" smtClean="0">
                <a:ea typeface="宋体" panose="02010600030101010101" pitchFamily="2" charset="-122"/>
              </a:rPr>
              <a:t>DEP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 smtClean="0">
                <a:ea typeface="宋体" panose="02010600030101010101" pitchFamily="2" charset="-122"/>
              </a:rPr>
              <a:t>(</a:t>
            </a:r>
            <a:r>
              <a:rPr lang="en-US" altLang="zh-CN" dirty="0" smtClean="0">
                <a:ea typeface="宋体" panose="02010600030101010101" pitchFamily="2" charset="-122"/>
              </a:rPr>
              <a:t>Data </a:t>
            </a:r>
            <a:r>
              <a:rPr lang="en-US" altLang="zh-CN" dirty="0" smtClean="0">
                <a:ea typeface="宋体" panose="02010600030101010101" pitchFamily="2" charset="-122"/>
              </a:rPr>
              <a:t>Execution </a:t>
            </a:r>
            <a:r>
              <a:rPr lang="en-US" altLang="zh-CN" dirty="0" smtClean="0">
                <a:ea typeface="宋体" panose="02010600030101010101" pitchFamily="2" charset="-122"/>
              </a:rPr>
              <a:t>Prevention</a:t>
            </a:r>
            <a:r>
              <a:rPr lang="en-US" altLang="zh-CN" dirty="0" smtClean="0">
                <a:ea typeface="宋体" panose="02010600030101010101" pitchFamily="2" charset="-122"/>
              </a:rPr>
              <a:t>)</a:t>
            </a:r>
            <a:endParaRPr lang="en-US" altLang="zh-CN" dirty="0" smtClean="0">
              <a:ea typeface="宋体" panose="02010600030101010101" pitchFamily="2" charset="-122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33500"/>
            <a:ext cx="7670800" cy="4191000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ea typeface="宋体" panose="02010600030101010101" pitchFamily="2" charset="-122"/>
              </a:rPr>
              <a:t>Execute Code, not Data</a:t>
            </a:r>
          </a:p>
          <a:p>
            <a:r>
              <a:rPr lang="en-US" altLang="zh-CN" dirty="0" smtClean="0">
                <a:ea typeface="宋体" panose="02010600030101010101" pitchFamily="2" charset="-122"/>
              </a:rPr>
              <a:t>Data areas marked non-executable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Stack marked non-executable</a:t>
            </a:r>
          </a:p>
          <a:p>
            <a:pPr lvl="1"/>
            <a:r>
              <a:rPr lang="en-US" altLang="zh-CN" dirty="0" smtClean="0">
                <a:ea typeface="宋体" panose="02010600030101010101" pitchFamily="2" charset="-122"/>
              </a:rPr>
              <a:t>Heap marked non-executable</a:t>
            </a:r>
          </a:p>
          <a:p>
            <a:r>
              <a:rPr lang="en-US" altLang="zh-CN" dirty="0" smtClean="0">
                <a:ea typeface="宋体" panose="02010600030101010101" pitchFamily="2" charset="-122"/>
              </a:rPr>
              <a:t>Hardware enforced (NX)</a:t>
            </a:r>
          </a:p>
          <a:p>
            <a:r>
              <a:rPr lang="en-US" altLang="zh-CN" dirty="0" smtClean="0">
                <a:ea typeface="宋体" panose="02010600030101010101" pitchFamily="2" charset="-122"/>
              </a:rPr>
              <a:t>You can load your </a:t>
            </a:r>
            <a:r>
              <a:rPr lang="en-US" altLang="zh-CN" dirty="0" err="1" smtClean="0">
                <a:ea typeface="宋体" panose="02010600030101010101" pitchFamily="2" charset="-122"/>
              </a:rPr>
              <a:t>shellcode</a:t>
            </a:r>
            <a:r>
              <a:rPr lang="en-US" altLang="zh-CN" dirty="0" smtClean="0">
                <a:ea typeface="宋体" panose="02010600030101010101" pitchFamily="2" charset="-122"/>
              </a:rPr>
              <a:t> in the stack or the heap…but you can’t jump to it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Clr>
                <a:srgbClr val="C0504D"/>
              </a:buClr>
            </a:pPr>
            <a:r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t>slide </a:t>
            </a:r>
            <a:fld id="{6D25B891-D6B4-4DD2-9979-133D326A701F}" type="slidenum"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pPr>
                <a:buClr>
                  <a:srgbClr val="C0504D"/>
                </a:buClr>
              </a:pPr>
              <a:t>5</a:t>
            </a:fld>
            <a:endParaRPr lang="en-US" altLang="zh-CN" sz="1000">
              <a:solidFill>
                <a:srgbClr val="EEECE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820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Attack: </a:t>
            </a:r>
            <a:r>
              <a:rPr lang="en-US" dirty="0" smtClean="0"/>
              <a:t>Code Reuse</a:t>
            </a:r>
            <a:r>
              <a:rPr lang="en-US" dirty="0" smtClean="0"/>
              <a:t> (instead of inject)</a:t>
            </a:r>
            <a:r>
              <a:rPr lang="en-US" dirty="0" smtClean="0"/>
              <a:t> Attack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76187"/>
            <a:ext cx="6030205" cy="4302497"/>
          </a:xfrm>
        </p:spPr>
        <p:txBody>
          <a:bodyPr>
            <a:noAutofit/>
          </a:bodyPr>
          <a:lstStyle/>
          <a:p>
            <a:r>
              <a:rPr lang="en-US" dirty="0" smtClean="0"/>
              <a:t>ROP: </a:t>
            </a:r>
            <a:r>
              <a:rPr lang="en-US" dirty="0" smtClean="0"/>
              <a:t>Return</a:t>
            </a:r>
            <a:r>
              <a:rPr lang="en-US" dirty="0" smtClean="0"/>
              <a:t>-oriented Programming</a:t>
            </a:r>
          </a:p>
          <a:p>
            <a:pPr lvl="1"/>
            <a:r>
              <a:rPr lang="en-US" dirty="0" smtClean="0"/>
              <a:t>Find code gadgets in existed code base</a:t>
            </a:r>
          </a:p>
          <a:p>
            <a:pPr lvl="2"/>
            <a:r>
              <a:rPr lang="en-US" dirty="0" smtClean="0"/>
              <a:t>Usually 1-3 instructions, ends with ‘ret’</a:t>
            </a:r>
          </a:p>
          <a:p>
            <a:pPr lvl="2"/>
            <a:r>
              <a:rPr lang="en-US" dirty="0" smtClean="0"/>
              <a:t>In </a:t>
            </a:r>
            <a:r>
              <a:rPr lang="en-US" dirty="0" err="1" smtClean="0"/>
              <a:t>libc</a:t>
            </a:r>
            <a:r>
              <a:rPr lang="en-US" dirty="0" smtClean="0"/>
              <a:t> and application, intended and unintended</a:t>
            </a:r>
          </a:p>
          <a:p>
            <a:pPr lvl="1"/>
            <a:r>
              <a:rPr lang="en-US" dirty="0" smtClean="0"/>
              <a:t>Push address of gadgets on the stack</a:t>
            </a:r>
          </a:p>
          <a:p>
            <a:pPr lvl="1"/>
            <a:r>
              <a:rPr lang="en-US" dirty="0" smtClean="0"/>
              <a:t>Leverage ‘ret’ at the end of gadget to</a:t>
            </a:r>
            <a:br>
              <a:rPr lang="en-US" dirty="0" smtClean="0"/>
            </a:br>
            <a:r>
              <a:rPr lang="en-US" dirty="0" smtClean="0"/>
              <a:t> connect each code gadgets</a:t>
            </a:r>
            <a:endParaRPr lang="en-US" sz="3600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code </a:t>
            </a:r>
            <a:r>
              <a:rPr lang="en-US" dirty="0" smtClean="0">
                <a:solidFill>
                  <a:srgbClr val="FF0000"/>
                </a:solidFill>
              </a:rPr>
              <a:t>injection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return </a:t>
            </a:r>
            <a:r>
              <a:rPr lang="en-US" dirty="0" err="1" smtClean="0">
                <a:solidFill>
                  <a:schemeClr val="tx1"/>
                </a:solidFill>
              </a:rPr>
              <a:t>addr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saved </a:t>
            </a:r>
            <a:r>
              <a:rPr lang="en-US" dirty="0" err="1" smtClean="0">
                <a:solidFill>
                  <a:schemeClr val="tx1"/>
                </a:solidFill>
              </a:rPr>
              <a:t>ebp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12662" y="3686162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3" y="3695268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1" y="2907410"/>
            <a:ext cx="0" cy="77875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3" y="2907410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912661" y="4252490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12662" y="4803966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2660" y="2746575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12662" y="246481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12662" y="218890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8338324" y="4803966"/>
            <a:ext cx="634956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839199" y="2615995"/>
            <a:ext cx="0" cy="167464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8338324" y="2615995"/>
            <a:ext cx="500878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8346621" y="4290637"/>
            <a:ext cx="500878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973280" y="2343607"/>
            <a:ext cx="0" cy="246035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8359990" y="2343607"/>
            <a:ext cx="613291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35326" y="4270559"/>
            <a:ext cx="3773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535325" y="3943319"/>
            <a:ext cx="2" cy="32724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6535326" y="3943318"/>
            <a:ext cx="348477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523344" y="4803966"/>
            <a:ext cx="425255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5323" y="4511058"/>
            <a:ext cx="2" cy="29290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523347" y="4511057"/>
            <a:ext cx="389314" cy="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912660" y="3004400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</p:spTree>
    <p:extLst>
      <p:ext uri="{BB962C8B-B14F-4D97-AF65-F5344CB8AC3E}">
        <p14:creationId xmlns:p14="http://schemas.microsoft.com/office/powerpoint/2010/main" val="191472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4" grpId="0" animBg="1"/>
      <p:bldP spid="27" grpId="0" animBg="1"/>
      <p:bldP spid="28" grpId="0" animBg="1"/>
      <p:bldP spid="30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Code Execution – The ROP Way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5305772"/>
            <a:ext cx="2133600" cy="304271"/>
          </a:xfrm>
        </p:spPr>
        <p:txBody>
          <a:bodyPr/>
          <a:lstStyle/>
          <a:p>
            <a:pPr>
              <a:buClr>
                <a:srgbClr val="C0504D"/>
              </a:buClr>
            </a:pPr>
            <a:r>
              <a:rPr lang="en-US" altLang="zh-CN" dirty="0" smtClean="0">
                <a:solidFill>
                  <a:prstClr val="black">
                    <a:tint val="75000"/>
                  </a:prstClr>
                </a:solidFill>
              </a:rPr>
              <a:t>slide </a:t>
            </a:r>
            <a:fld id="{FC44878F-80F7-4CC7-9F5A-13EE0C6375D3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C0504D"/>
                </a:buClr>
              </a:pPr>
              <a:t>7</a:t>
            </a:fld>
            <a:endParaRPr lang="en-US" altLang="zh-C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835686" y="1877464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Desired Logic</a:t>
            </a:r>
            <a:endParaRPr lang="en-US" sz="2400" b="1" dirty="0"/>
          </a:p>
        </p:txBody>
      </p:sp>
      <p:sp>
        <p:nvSpPr>
          <p:cNvPr id="12" name="Rounded Rectangle 10"/>
          <p:cNvSpPr/>
          <p:nvPr/>
        </p:nvSpPr>
        <p:spPr>
          <a:xfrm>
            <a:off x="251520" y="1345332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11560" y="3577580"/>
            <a:ext cx="3024336" cy="1440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400" dirty="0" err="1">
                <a:latin typeface="Consolas"/>
                <a:cs typeface="Consolas"/>
              </a:rPr>
              <a:t>mov</a:t>
            </a:r>
            <a:r>
              <a:rPr lang="en-US" sz="2400" dirty="0" smtClean="0">
                <a:latin typeface="Consolas"/>
                <a:cs typeface="Consolas"/>
              </a:rPr>
              <a:t> %</a:t>
            </a:r>
            <a:r>
              <a:rPr lang="en-US" sz="2400" dirty="0" err="1" smtClean="0">
                <a:latin typeface="Consolas"/>
                <a:cs typeface="Consolas"/>
              </a:rPr>
              <a:t>eax</a:t>
            </a:r>
            <a:r>
              <a:rPr lang="en-US" sz="2400" dirty="0" smtClean="0">
                <a:latin typeface="Consolas"/>
                <a:cs typeface="Consolas"/>
              </a:rPr>
              <a:t> v1; </a:t>
            </a:r>
            <a:endParaRPr lang="en-US" sz="2400" dirty="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nsolas"/>
                <a:cs typeface="Consolas"/>
              </a:rPr>
              <a:t>mov</a:t>
            </a:r>
            <a:r>
              <a:rPr lang="en-US" sz="2400" dirty="0" smtClean="0">
                <a:latin typeface="Consolas"/>
                <a:cs typeface="Consolas"/>
              </a:rPr>
              <a:t> %</a:t>
            </a:r>
            <a:r>
              <a:rPr lang="en-US" sz="2400" dirty="0" err="1" smtClean="0">
                <a:latin typeface="Consolas"/>
                <a:cs typeface="Consolas"/>
              </a:rPr>
              <a:t>ebx</a:t>
            </a:r>
            <a:r>
              <a:rPr lang="en-US" sz="2400" dirty="0" smtClean="0">
                <a:latin typeface="Consolas"/>
                <a:cs typeface="Consolas"/>
              </a:rPr>
              <a:t> v2;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>
                <a:latin typeface="Consolas"/>
                <a:cs typeface="Consolas"/>
              </a:rPr>
              <a:t>mov</a:t>
            </a:r>
            <a:r>
              <a:rPr lang="en-US" sz="2400" dirty="0" smtClean="0">
                <a:latin typeface="Consolas"/>
                <a:cs typeface="Consolas"/>
              </a:rPr>
              <a:t> [%</a:t>
            </a:r>
            <a:r>
              <a:rPr lang="en-US" sz="2400" dirty="0" err="1" smtClean="0">
                <a:latin typeface="Consolas"/>
                <a:cs typeface="Consolas"/>
              </a:rPr>
              <a:t>ebx</a:t>
            </a:r>
            <a:r>
              <a:rPr lang="en-US" sz="2400" dirty="0" smtClean="0">
                <a:latin typeface="Consolas"/>
                <a:cs typeface="Consolas"/>
              </a:rPr>
              <a:t>], %</a:t>
            </a:r>
            <a:r>
              <a:rPr lang="en-US" sz="2400" dirty="0" err="1" smtClean="0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1475656" y="2497460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920746" y="3835857"/>
            <a:ext cx="3395670" cy="146991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smtClean="0">
                <a:latin typeface="Consolas"/>
                <a:cs typeface="Consolas"/>
              </a:rPr>
              <a:t>a</a:t>
            </a:r>
            <a:r>
              <a:rPr lang="en-US" sz="2400" baseline="-25000" dirty="0" smtClean="0">
                <a:latin typeface="Consolas"/>
                <a:cs typeface="Consolas"/>
              </a:rPr>
              <a:t>1</a:t>
            </a:r>
            <a:r>
              <a:rPr lang="en-US" sz="2400" dirty="0" smtClean="0">
                <a:latin typeface="Consolas"/>
                <a:cs typeface="Consolas"/>
              </a:rPr>
              <a:t>: pop </a:t>
            </a:r>
            <a:r>
              <a:rPr lang="en-US" sz="2400" dirty="0" err="1" smtClean="0">
                <a:latin typeface="Consolas"/>
                <a:cs typeface="Consolas"/>
              </a:rPr>
              <a:t>eax</a:t>
            </a:r>
            <a:r>
              <a:rPr lang="en-US" sz="2400" dirty="0" smtClean="0">
                <a:latin typeface="Consolas"/>
                <a:cs typeface="Consolas"/>
              </a:rPr>
              <a:t>; ret</a:t>
            </a:r>
            <a:endParaRPr lang="en-US" sz="2400" dirty="0">
              <a:latin typeface="Consolas"/>
              <a:cs typeface="Consolas"/>
            </a:endParaRPr>
          </a:p>
          <a:p>
            <a:pPr marL="0" indent="0">
              <a:buFont typeface="Arial"/>
              <a:buNone/>
            </a:pPr>
            <a:r>
              <a:rPr lang="en-US" sz="2400" dirty="0" smtClean="0">
                <a:latin typeface="Consolas"/>
                <a:cs typeface="Consolas"/>
              </a:rPr>
              <a:t>a</a:t>
            </a:r>
            <a:r>
              <a:rPr lang="en-US" sz="2400" baseline="-25000" dirty="0" smtClean="0">
                <a:latin typeface="Consolas"/>
                <a:cs typeface="Consolas"/>
              </a:rPr>
              <a:t>2</a:t>
            </a:r>
            <a:r>
              <a:rPr lang="en-US" sz="2400" dirty="0" smtClean="0">
                <a:latin typeface="Consolas"/>
                <a:cs typeface="Consolas"/>
              </a:rPr>
              <a:t>: pop </a:t>
            </a:r>
            <a:r>
              <a:rPr lang="en-US" sz="2400" dirty="0" err="1" smtClean="0">
                <a:latin typeface="Consolas"/>
                <a:cs typeface="Consolas"/>
              </a:rPr>
              <a:t>ebx</a:t>
            </a:r>
            <a:r>
              <a:rPr lang="en-US" sz="2400" dirty="0" smtClean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 smtClean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 smtClean="0">
                <a:latin typeface="Consolas"/>
                <a:cs typeface="Consolas"/>
              </a:rPr>
              <a:t>: </a:t>
            </a:r>
            <a:r>
              <a:rPr lang="en-US" sz="2400" dirty="0" err="1" smtClean="0">
                <a:latin typeface="Consolas"/>
                <a:cs typeface="Consolas"/>
              </a:rPr>
              <a:t>mov</a:t>
            </a:r>
            <a:r>
              <a:rPr lang="en-US" sz="2400" dirty="0" smtClean="0">
                <a:latin typeface="Consolas"/>
                <a:cs typeface="Consolas"/>
              </a:rPr>
              <a:t> [</a:t>
            </a:r>
            <a:r>
              <a:rPr lang="en-US" sz="2400" dirty="0" err="1" smtClean="0">
                <a:latin typeface="Consolas"/>
                <a:cs typeface="Consolas"/>
              </a:rPr>
              <a:t>ebx</a:t>
            </a:r>
            <a:r>
              <a:rPr lang="en-US" sz="2400" dirty="0" smtClean="0">
                <a:latin typeface="Consolas"/>
                <a:cs typeface="Consolas"/>
              </a:rPr>
              <a:t>], </a:t>
            </a:r>
            <a:r>
              <a:rPr lang="en-US" sz="2400" dirty="0" err="1" smtClean="0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graphicFrame>
        <p:nvGraphicFramePr>
          <p:cNvPr id="18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017248"/>
              </p:ext>
            </p:extLst>
          </p:nvPr>
        </p:nvGraphicFramePr>
        <p:xfrm>
          <a:off x="5920518" y="1273324"/>
          <a:ext cx="95573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57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25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400" b="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v</a:t>
                      </a:r>
                      <a:r>
                        <a:rPr lang="en-US" sz="2400" baseline="-25000" dirty="0" smtClean="0"/>
                        <a:t>2</a:t>
                      </a:r>
                      <a:endParaRPr lang="en-US" sz="2400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rgbClr val="000000"/>
                          </a:solidFill>
                        </a:rPr>
                        <a:t>a</a:t>
                      </a:r>
                      <a:r>
                        <a:rPr lang="en-US" sz="2400" b="0" baseline="-2500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2400" b="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v</a:t>
                      </a:r>
                      <a:r>
                        <a:rPr lang="en-US" sz="2400" baseline="-25000" dirty="0" smtClean="0"/>
                        <a:t>1</a:t>
                      </a:r>
                      <a:endParaRPr lang="en-US" sz="2400" baseline="-25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Box 6"/>
          <p:cNvSpPr txBox="1"/>
          <p:nvPr/>
        </p:nvSpPr>
        <p:spPr>
          <a:xfrm>
            <a:off x="5925316" y="3140032"/>
            <a:ext cx="946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Stack </a:t>
            </a:r>
            <a:endParaRPr lang="en-US" sz="2400" b="1" dirty="0"/>
          </a:p>
        </p:txBody>
      </p:sp>
      <p:sp>
        <p:nvSpPr>
          <p:cNvPr id="9" name="矩形 8"/>
          <p:cNvSpPr/>
          <p:nvPr/>
        </p:nvSpPr>
        <p:spPr>
          <a:xfrm>
            <a:off x="4788024" y="1129308"/>
            <a:ext cx="3384376" cy="4104456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下箭头 19"/>
          <p:cNvSpPr/>
          <p:nvPr/>
        </p:nvSpPr>
        <p:spPr>
          <a:xfrm rot="16200000">
            <a:off x="3702257" y="3685592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708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Code Execution – The ROP Way</a:t>
            </a:r>
            <a:endParaRPr lang="zh-CN" alt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910067" y="1752574"/>
            <a:ext cx="2721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Desired </a:t>
            </a:r>
            <a:r>
              <a:rPr lang="en-US" sz="2400" b="1" i="1" dirty="0" smtClean="0"/>
              <a:t>Shellcode</a:t>
            </a:r>
            <a:endParaRPr lang="en-US" sz="2400" b="1" i="1" dirty="0"/>
          </a:p>
        </p:txBody>
      </p:sp>
      <p:sp>
        <p:nvSpPr>
          <p:cNvPr id="5" name="Rounded Rectangle 5"/>
          <p:cNvSpPr/>
          <p:nvPr/>
        </p:nvSpPr>
        <p:spPr>
          <a:xfrm>
            <a:off x="632325" y="1220442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2325" y="3090695"/>
            <a:ext cx="37338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 smtClean="0">
                <a:latin typeface="Consolas"/>
                <a:cs typeface="Consolas"/>
              </a:rPr>
              <a:t>a</a:t>
            </a:r>
            <a:r>
              <a:rPr lang="en-US" sz="2400" baseline="-25000" dirty="0" smtClean="0">
                <a:latin typeface="Consolas"/>
                <a:cs typeface="Consolas"/>
              </a:rPr>
              <a:t>1</a:t>
            </a:r>
            <a:r>
              <a:rPr lang="en-US" sz="2400" dirty="0" smtClean="0">
                <a:latin typeface="Consolas"/>
                <a:cs typeface="Consolas"/>
              </a:rPr>
              <a:t>: pop </a:t>
            </a:r>
            <a:r>
              <a:rPr lang="en-US" sz="2400" dirty="0" err="1" smtClean="0">
                <a:latin typeface="Consolas"/>
                <a:cs typeface="Consolas"/>
              </a:rPr>
              <a:t>eax</a:t>
            </a:r>
            <a:r>
              <a:rPr lang="en-US" sz="2400" dirty="0" smtClean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 smtClean="0">
                <a:latin typeface="Consolas"/>
                <a:cs typeface="Consolas"/>
              </a:rPr>
              <a:t>a</a:t>
            </a:r>
            <a:r>
              <a:rPr lang="en-US" sz="2400" baseline="-25000" dirty="0" smtClean="0">
                <a:latin typeface="Consolas"/>
                <a:cs typeface="Consolas"/>
              </a:rPr>
              <a:t>2</a:t>
            </a:r>
            <a:r>
              <a:rPr lang="en-US" sz="2400" dirty="0" smtClean="0">
                <a:latin typeface="Consolas"/>
                <a:cs typeface="Consolas"/>
              </a:rPr>
              <a:t>: pop </a:t>
            </a:r>
            <a:r>
              <a:rPr lang="en-US" sz="2400" dirty="0" err="1" smtClean="0">
                <a:latin typeface="Consolas"/>
                <a:cs typeface="Consolas"/>
              </a:rPr>
              <a:t>ebx</a:t>
            </a:r>
            <a:r>
              <a:rPr lang="en-US" sz="2400" dirty="0" smtClean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 smtClean="0">
                <a:latin typeface="Consolas"/>
                <a:cs typeface="Consolas"/>
              </a:rPr>
              <a:t>a</a:t>
            </a:r>
            <a:r>
              <a:rPr lang="en-US" sz="2400" baseline="-25000" dirty="0" smtClean="0">
                <a:latin typeface="Consolas"/>
                <a:cs typeface="Consolas"/>
              </a:rPr>
              <a:t>3</a:t>
            </a:r>
            <a:r>
              <a:rPr lang="en-US" sz="2400" dirty="0" smtClean="0">
                <a:latin typeface="Consolas"/>
                <a:cs typeface="Consolas"/>
              </a:rPr>
              <a:t>: </a:t>
            </a:r>
            <a:r>
              <a:rPr lang="en-US" sz="2400" dirty="0" err="1" smtClean="0">
                <a:latin typeface="Consolas"/>
                <a:cs typeface="Consolas"/>
              </a:rPr>
              <a:t>mov</a:t>
            </a:r>
            <a:r>
              <a:rPr lang="en-US" sz="2400" dirty="0" smtClean="0">
                <a:latin typeface="Consolas"/>
                <a:cs typeface="Consolas"/>
              </a:rPr>
              <a:t> [</a:t>
            </a:r>
            <a:r>
              <a:rPr lang="en-US" sz="2400" dirty="0" err="1" smtClean="0">
                <a:latin typeface="Consolas"/>
                <a:cs typeface="Consolas"/>
              </a:rPr>
              <a:t>ebx</a:t>
            </a:r>
            <a:r>
              <a:rPr lang="en-US" sz="2400" dirty="0" smtClean="0">
                <a:latin typeface="Consolas"/>
                <a:cs typeface="Consolas"/>
              </a:rPr>
              <a:t>], </a:t>
            </a:r>
            <a:r>
              <a:rPr lang="en-US" sz="2400" dirty="0" err="1" smtClean="0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7" name="Rounded Rectangle 2"/>
          <p:cNvSpPr/>
          <p:nvPr/>
        </p:nvSpPr>
        <p:spPr>
          <a:xfrm>
            <a:off x="160784" y="4842209"/>
            <a:ext cx="4267200" cy="53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Desired store executed!</a:t>
            </a:r>
          </a:p>
        </p:txBody>
      </p:sp>
      <p:graphicFrame>
        <p:nvGraphicFramePr>
          <p:cNvPr id="8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936083"/>
              </p:ext>
            </p:extLst>
          </p:nvPr>
        </p:nvGraphicFramePr>
        <p:xfrm>
          <a:off x="6521704" y="678943"/>
          <a:ext cx="1461558" cy="481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/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return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dirty="0" err="1" smtClean="0">
                          <a:solidFill>
                            <a:schemeClr val="bg1"/>
                          </a:solidFill>
                        </a:rPr>
                        <a:t>addr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caller’s </a:t>
                      </a:r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ebp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22468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(64</a:t>
                      </a:r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 bytes)</a:t>
                      </a:r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accent2"/>
                    </a:solidFill>
                  </a:tcPr>
                </a:tc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 smtClean="0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</a:rPr>
                        <a:t>[1]</a:t>
                      </a:r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pSp>
        <p:nvGrpSpPr>
          <p:cNvPr id="9" name="Group 7"/>
          <p:cNvGrpSpPr/>
          <p:nvPr/>
        </p:nvGrpSpPr>
        <p:grpSpPr>
          <a:xfrm>
            <a:off x="8003947" y="2309622"/>
            <a:ext cx="1032104" cy="369332"/>
            <a:chOff x="7959243" y="3429000"/>
            <a:chExt cx="1032104" cy="369332"/>
          </a:xfrm>
        </p:grpSpPr>
        <p:sp>
          <p:nvSpPr>
            <p:cNvPr id="10" name="TextBox 8"/>
            <p:cNvSpPr txBox="1"/>
            <p:nvPr/>
          </p:nvSpPr>
          <p:spPr>
            <a:xfrm>
              <a:off x="8229600" y="34290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%</a:t>
              </a:r>
              <a:r>
                <a:rPr lang="en-US" dirty="0" err="1" smtClean="0"/>
                <a:t>ebp</a:t>
              </a:r>
              <a:endParaRPr lang="en-US" dirty="0" smtClean="0"/>
            </a:p>
          </p:txBody>
        </p:sp>
        <p:cxnSp>
          <p:nvCxnSpPr>
            <p:cNvPr id="11" name="Straight Arrow Connector 9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0"/>
          <p:cNvGrpSpPr/>
          <p:nvPr/>
        </p:nvGrpSpPr>
        <p:grpSpPr>
          <a:xfrm>
            <a:off x="8003947" y="5296480"/>
            <a:ext cx="1006456" cy="369332"/>
            <a:chOff x="7959243" y="3429000"/>
            <a:chExt cx="1006456" cy="369332"/>
          </a:xfrm>
        </p:grpSpPr>
        <p:sp>
          <p:nvSpPr>
            <p:cNvPr id="13" name="TextBox 11"/>
            <p:cNvSpPr txBox="1"/>
            <p:nvPr/>
          </p:nvSpPr>
          <p:spPr>
            <a:xfrm>
              <a:off x="8229600" y="3429000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%</a:t>
              </a:r>
              <a:r>
                <a:rPr lang="en-US" dirty="0" err="1" smtClean="0"/>
                <a:t>esp</a:t>
              </a:r>
              <a:endParaRPr lang="en-US" dirty="0"/>
            </a:p>
          </p:txBody>
        </p:sp>
        <p:cxnSp>
          <p:nvCxnSpPr>
            <p:cNvPr id="14" name="Straight Arrow Connector 12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rc 13"/>
          <p:cNvSpPr/>
          <p:nvPr/>
        </p:nvSpPr>
        <p:spPr>
          <a:xfrm>
            <a:off x="6172200" y="4760909"/>
            <a:ext cx="685800" cy="534486"/>
          </a:xfrm>
          <a:prstGeom prst="arc">
            <a:avLst>
              <a:gd name="adj1" fmla="val 5305641"/>
              <a:gd name="adj2" fmla="val 1647175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4"/>
          <p:cNvCxnSpPr/>
          <p:nvPr/>
        </p:nvCxnSpPr>
        <p:spPr>
          <a:xfrm flipV="1">
            <a:off x="7983262" y="4609595"/>
            <a:ext cx="824189" cy="38100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393619"/>
              </p:ext>
            </p:extLst>
          </p:nvPr>
        </p:nvGraphicFramePr>
        <p:xfrm>
          <a:off x="6511362" y="327155"/>
          <a:ext cx="1482242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/>
              </a:tblGrid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1800" b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8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800" b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8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 smtClean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80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891531"/>
              </p:ext>
            </p:extLst>
          </p:nvPr>
        </p:nvGraphicFramePr>
        <p:xfrm>
          <a:off x="6511362" y="2155955"/>
          <a:ext cx="1482242" cy="260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/>
              </a:tblGrid>
              <a:tr h="2604954">
                <a:tc>
                  <a:txBody>
                    <a:bodyPr/>
                    <a:lstStyle/>
                    <a:p>
                      <a:pPr algn="ctr"/>
                      <a:endParaRPr lang="en-US" sz="1800" b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509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Defense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lang="en-US" altLang="zh-CN" dirty="0" smtClean="0">
                <a:solidFill>
                  <a:srgbClr val="800000"/>
                </a:solidFill>
              </a:rPr>
              <a:t>Hide</a:t>
            </a:r>
            <a:r>
              <a:rPr lang="en-US" altLang="zh-CN" dirty="0" smtClean="0"/>
              <a:t> </a:t>
            </a:r>
            <a:r>
              <a:rPr lang="en-US" altLang="zh-CN" dirty="0"/>
              <a:t>the </a:t>
            </a:r>
            <a:r>
              <a:rPr lang="en-US" altLang="zh-CN" dirty="0" smtClean="0"/>
              <a:t>binary</a:t>
            </a:r>
            <a:r>
              <a:rPr lang="en-US" altLang="zh-CN" dirty="0" smtClean="0"/>
              <a:t> file</a:t>
            </a:r>
            <a:endParaRPr lang="en-US" altLang="zh-CN" dirty="0"/>
          </a:p>
          <a:p>
            <a:pPr lvl="1"/>
            <a:r>
              <a:rPr lang="en-US" altLang="zh-CN" dirty="0"/>
              <a:t>No way to get </a:t>
            </a:r>
            <a:r>
              <a:rPr lang="en-US" altLang="zh-CN" dirty="0" smtClean="0"/>
              <a:t>gadgets</a:t>
            </a:r>
            <a:endParaRPr lang="en-US" altLang="zh-CN" dirty="0" smtClean="0"/>
          </a:p>
          <a:p>
            <a:r>
              <a:rPr lang="en-US" altLang="zh-CN" dirty="0" smtClean="0">
                <a:solidFill>
                  <a:srgbClr val="800000"/>
                </a:solidFill>
              </a:rPr>
              <a:t>Canary</a:t>
            </a:r>
            <a:r>
              <a:rPr lang="en-US" altLang="zh-CN" dirty="0" smtClean="0"/>
              <a:t> to protect the stack</a:t>
            </a:r>
          </a:p>
          <a:p>
            <a:pPr lvl="1"/>
            <a:r>
              <a:rPr lang="en-US" altLang="zh-CN" dirty="0" smtClean="0"/>
              <a:t>Try to detect stack overflow</a:t>
            </a:r>
          </a:p>
          <a:p>
            <a:r>
              <a:rPr lang="en-US" altLang="zh-CN" dirty="0" smtClean="0">
                <a:solidFill>
                  <a:srgbClr val="800000"/>
                </a:solidFill>
              </a:rPr>
              <a:t>ASLR</a:t>
            </a:r>
            <a:r>
              <a:rPr lang="en-US" altLang="zh-CN" dirty="0" smtClean="0"/>
              <a:t> to randomize the code</a:t>
            </a:r>
          </a:p>
          <a:p>
            <a:pPr lvl="1"/>
            <a:r>
              <a:rPr lang="en-US" altLang="zh-CN" dirty="0" smtClean="0"/>
              <a:t>Harder to find gadgets</a:t>
            </a:r>
          </a:p>
        </p:txBody>
      </p:sp>
    </p:spTree>
    <p:extLst>
      <p:ext uri="{BB962C8B-B14F-4D97-AF65-F5344CB8AC3E}">
        <p14:creationId xmlns:p14="http://schemas.microsoft.com/office/powerpoint/2010/main" val="2182502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Embed </a:t>
            </a:r>
            <a:r>
              <a:rPr lang="en-US" altLang="zh-CN" dirty="0"/>
              <a:t>“canaries” in stack frames and verify their integrity prior to function </a:t>
            </a:r>
            <a:r>
              <a:rPr lang="en-US" altLang="zh-CN" dirty="0" smtClean="0"/>
              <a:t>return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E.g., </a:t>
            </a:r>
            <a:r>
              <a:rPr lang="en-US" altLang="zh-CN" dirty="0" err="1" smtClean="0"/>
              <a:t>StackGuard</a:t>
            </a:r>
            <a:r>
              <a:rPr lang="en-US" altLang="zh-CN" dirty="0" smtClean="0"/>
              <a:t> </a:t>
            </a:r>
            <a:r>
              <a:rPr lang="en-US" altLang="zh-CN" dirty="0"/>
              <a:t>implemented as a GCC patch</a:t>
            </a:r>
          </a:p>
          <a:p>
            <a:pPr lvl="1"/>
            <a:r>
              <a:rPr lang="en-US" altLang="zh-CN" dirty="0"/>
              <a:t>Program must be recompiled</a:t>
            </a:r>
          </a:p>
          <a:p>
            <a:pPr lvl="1"/>
            <a:r>
              <a:rPr lang="en-US" altLang="zh-CN" dirty="0"/>
              <a:t>Minimal performance effects: 8% for </a:t>
            </a:r>
            <a:r>
              <a:rPr lang="en-US" altLang="zh-CN" dirty="0" smtClean="0"/>
              <a:t>Apache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Recap: Canary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218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Blind </a:t>
            </a:r>
            <a:r>
              <a:rPr kumimoji="1" lang="en-US" altLang="zh-CN" dirty="0" smtClean="0"/>
              <a:t>ROP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1727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98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862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93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15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66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25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12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05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31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09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5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6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1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7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56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94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42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766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-2282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805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369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88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81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06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4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981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45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1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22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26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9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2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58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42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1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73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14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33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81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57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04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2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GOT &amp; PLT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7200" y="1333501"/>
            <a:ext cx="5050904" cy="3771636"/>
          </a:xfrm>
        </p:spPr>
        <p:txBody>
          <a:bodyPr>
            <a:noAutofit/>
          </a:bodyPr>
          <a:lstStyle/>
          <a:p>
            <a:r>
              <a:rPr kumimoji="1" lang="en-US" altLang="zh-CN" sz="2400" dirty="0" smtClean="0"/>
              <a:t>Jump </a:t>
            </a:r>
            <a:r>
              <a:rPr kumimoji="1" lang="en-US" altLang="zh-CN" sz="2400" dirty="0"/>
              <a:t>to the address that this entry of the GOT </a:t>
            </a:r>
            <a:r>
              <a:rPr kumimoji="1" lang="en-US" altLang="zh-CN" sz="2400" dirty="0" smtClean="0"/>
              <a:t>contains:</a:t>
            </a:r>
            <a:endParaRPr kumimoji="1" lang="en-US" altLang="zh-CN" sz="2400" dirty="0"/>
          </a:p>
          <a:p>
            <a:pPr lvl="1"/>
            <a:r>
              <a:rPr kumimoji="1" lang="en-US" altLang="zh-CN" sz="2400" dirty="0" smtClean="0"/>
              <a:t>First time: call to dynamic linker and write the function address to GOT</a:t>
            </a:r>
            <a:endParaRPr kumimoji="1" lang="en-US" altLang="zh-CN" sz="2400" dirty="0"/>
          </a:p>
          <a:p>
            <a:pPr lvl="1"/>
            <a:r>
              <a:rPr kumimoji="1" lang="en-US" altLang="zh-CN" sz="2400" dirty="0" smtClean="0"/>
              <a:t>Not first time: the </a:t>
            </a:r>
            <a:r>
              <a:rPr kumimoji="1" lang="en-US" altLang="zh-CN" sz="2400" dirty="0"/>
              <a:t>GOT already contains the address that points to </a:t>
            </a:r>
            <a:r>
              <a:rPr kumimoji="1" lang="en-US" altLang="zh-CN" sz="2400" dirty="0" err="1" smtClean="0"/>
              <a:t>printf</a:t>
            </a:r>
            <a:r>
              <a:rPr kumimoji="1" lang="en-US" altLang="zh-CN" sz="2400" dirty="0" smtClean="0"/>
              <a:t>.</a:t>
            </a:r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7" name="Oval 4"/>
          <p:cNvSpPr/>
          <p:nvPr/>
        </p:nvSpPr>
        <p:spPr>
          <a:xfrm>
            <a:off x="5652120" y="199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printf</a:t>
            </a:r>
            <a:r>
              <a:rPr lang="en-US" dirty="0" smtClean="0"/>
              <a:t>() call</a:t>
            </a:r>
            <a:endParaRPr lang="en-US" dirty="0"/>
          </a:p>
        </p:txBody>
      </p:sp>
      <p:sp>
        <p:nvSpPr>
          <p:cNvPr id="8" name="Rounded Rectangle 6"/>
          <p:cNvSpPr/>
          <p:nvPr/>
        </p:nvSpPr>
        <p:spPr>
          <a:xfrm>
            <a:off x="7633320" y="14893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PLT</a:t>
            </a:r>
            <a:endParaRPr lang="en-US" dirty="0"/>
          </a:p>
        </p:txBody>
      </p:sp>
      <p:sp>
        <p:nvSpPr>
          <p:cNvPr id="9" name="Rounded Rectangle 13"/>
          <p:cNvSpPr/>
          <p:nvPr/>
        </p:nvSpPr>
        <p:spPr>
          <a:xfrm>
            <a:off x="7557120" y="35848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GOT</a:t>
            </a:r>
            <a:endParaRPr lang="en-US" dirty="0"/>
          </a:p>
        </p:txBody>
      </p:sp>
      <p:sp>
        <p:nvSpPr>
          <p:cNvPr id="10" name="Oval 14"/>
          <p:cNvSpPr/>
          <p:nvPr/>
        </p:nvSpPr>
        <p:spPr>
          <a:xfrm>
            <a:off x="5804520" y="326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libc</a:t>
            </a:r>
            <a:endParaRPr lang="en-US" dirty="0"/>
          </a:p>
        </p:txBody>
      </p:sp>
      <p:sp>
        <p:nvSpPr>
          <p:cNvPr id="11" name="Rectangle 15"/>
          <p:cNvSpPr/>
          <p:nvPr/>
        </p:nvSpPr>
        <p:spPr>
          <a:xfrm>
            <a:off x="7328520" y="2251348"/>
            <a:ext cx="1371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Dynamic linker</a:t>
            </a:r>
            <a:endParaRPr lang="en-US" dirty="0"/>
          </a:p>
        </p:txBody>
      </p:sp>
      <p:cxnSp>
        <p:nvCxnSpPr>
          <p:cNvPr id="12" name="Curved Connector 17"/>
          <p:cNvCxnSpPr>
            <a:endCxn id="8" idx="1"/>
          </p:cNvCxnSpPr>
          <p:nvPr/>
        </p:nvCxnSpPr>
        <p:spPr>
          <a:xfrm flipV="1">
            <a:off x="6642720" y="1648098"/>
            <a:ext cx="990600" cy="349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25"/>
          <p:cNvCxnSpPr>
            <a:stCxn id="9" idx="1"/>
            <a:endCxn id="10" idx="6"/>
          </p:cNvCxnSpPr>
          <p:nvPr/>
        </p:nvCxnSpPr>
        <p:spPr>
          <a:xfrm rot="10800000">
            <a:off x="7176120" y="3521348"/>
            <a:ext cx="381000" cy="222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7"/>
          <p:cNvCxnSpPr>
            <a:stCxn id="10" idx="0"/>
            <a:endCxn id="7" idx="4"/>
          </p:cNvCxnSpPr>
          <p:nvPr/>
        </p:nvCxnSpPr>
        <p:spPr>
          <a:xfrm rot="16200000" flipV="1">
            <a:off x="6033120" y="2810148"/>
            <a:ext cx="762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9"/>
          <p:cNvCxnSpPr>
            <a:endCxn id="11" idx="0"/>
          </p:cNvCxnSpPr>
          <p:nvPr/>
        </p:nvCxnSpPr>
        <p:spPr>
          <a:xfrm rot="5400000">
            <a:off x="7830567" y="1990601"/>
            <a:ext cx="444500" cy="76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31"/>
          <p:cNvCxnSpPr>
            <a:endCxn id="9" idx="0"/>
          </p:cNvCxnSpPr>
          <p:nvPr/>
        </p:nvCxnSpPr>
        <p:spPr>
          <a:xfrm rot="5400000">
            <a:off x="7728570" y="3298966"/>
            <a:ext cx="5715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33"/>
          <p:cNvCxnSpPr>
            <a:stCxn id="8" idx="3"/>
            <a:endCxn id="9" idx="3"/>
          </p:cNvCxnSpPr>
          <p:nvPr/>
        </p:nvCxnSpPr>
        <p:spPr>
          <a:xfrm flipH="1">
            <a:off x="8471520" y="1648098"/>
            <a:ext cx="76200" cy="2095500"/>
          </a:xfrm>
          <a:prstGeom prst="bentConnector3">
            <a:avLst>
              <a:gd name="adj1" fmla="val -3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907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800100"/>
            <a:ext cx="8750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26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22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60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86261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50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82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96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Try It!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hlinkClick r:id="rId2"/>
              </a:rPr>
              <a:t>http://www.scs.stanford.edu/brop</a:t>
            </a:r>
            <a:r>
              <a:rPr kumimoji="1" lang="en-US" altLang="zh-CN" dirty="0" smtClean="0">
                <a:hlinkClick r:id="rId2"/>
              </a:rPr>
              <a:t>/</a:t>
            </a:r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en-US" altLang="zh-CN" dirty="0" smtClean="0"/>
              <a:t>More information</a:t>
            </a:r>
          </a:p>
          <a:p>
            <a:pPr lvl="1"/>
            <a:r>
              <a:rPr kumimoji="1" lang="en-US" altLang="zh-CN" dirty="0" smtClean="0"/>
              <a:t>S&amp;P’14 paper:</a:t>
            </a:r>
            <a:r>
              <a:rPr kumimoji="1" lang="zh-CN" altLang="en-US" dirty="0" smtClean="0"/>
              <a:t> </a:t>
            </a:r>
            <a:r>
              <a:rPr kumimoji="1" lang="en-US" altLang="zh-CN" sz="2000" dirty="0">
                <a:hlinkClick r:id="rId3"/>
              </a:rPr>
              <a:t>http://www.scs.stanford.edu/brop/</a:t>
            </a:r>
            <a:r>
              <a:rPr kumimoji="1" lang="en-US" altLang="zh-CN" sz="2000" dirty="0" smtClean="0">
                <a:hlinkClick r:id="rId3"/>
              </a:rPr>
              <a:t>bittau-brop.pdf</a:t>
            </a:r>
            <a:r>
              <a:rPr kumimoji="1" lang="zh-CN" altLang="en-US" sz="2000" dirty="0" smtClean="0"/>
              <a:t> </a:t>
            </a:r>
            <a:r>
              <a:rPr kumimoji="1" lang="zh-CN" altLang="en-US" dirty="0" smtClean="0"/>
              <a:t> </a:t>
            </a:r>
            <a:endParaRPr kumimoji="1" lang="en-US" altLang="zh-CN" dirty="0" smtClean="0"/>
          </a:p>
          <a:p>
            <a:pPr lvl="1"/>
            <a:r>
              <a:rPr kumimoji="1" lang="en-US" altLang="zh-CN" dirty="0"/>
              <a:t>Blog: </a:t>
            </a:r>
            <a:r>
              <a:rPr kumimoji="1" lang="en-US" altLang="zh-CN" dirty="0">
                <a:hlinkClick r:id="rId4"/>
              </a:rPr>
              <a:t>http://drops.wooyun.org/tips/</a:t>
            </a:r>
            <a:r>
              <a:rPr kumimoji="1" lang="en-US" altLang="zh-CN" dirty="0" smtClean="0">
                <a:hlinkClick r:id="rId4"/>
              </a:rPr>
              <a:t>3071</a:t>
            </a:r>
            <a:r>
              <a:rPr kumimoji="1" lang="zh-CN" altLang="en-US" dirty="0" smtClean="0"/>
              <a:t>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8076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10254</TotalTime>
  <Words>612</Words>
  <Application>Microsoft Macintosh PowerPoint</Application>
  <PresentationFormat>全屏显示(16:10)</PresentationFormat>
  <Paragraphs>125</Paragraphs>
  <Slides>62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62</vt:i4>
      </vt:variant>
    </vt:vector>
  </HeadingPairs>
  <TitlesOfParts>
    <vt:vector size="63" baseType="lpstr">
      <vt:lpstr>Office 主题​​</vt:lpstr>
      <vt:lpstr>ROP</vt:lpstr>
      <vt:lpstr>PowerPoint 演示文稿</vt:lpstr>
      <vt:lpstr>Preliminary Knowledge</vt:lpstr>
      <vt:lpstr>Attack: Stack Buffer Overflow</vt:lpstr>
      <vt:lpstr>Defense: DEP (Data Execution Prevention)</vt:lpstr>
      <vt:lpstr>Attack: Code Reuse (instead of inject) Attack</vt:lpstr>
      <vt:lpstr>Code Execution – The ROP Way</vt:lpstr>
      <vt:lpstr>Code Execution – The ROP Way</vt:lpstr>
      <vt:lpstr>Defense</vt:lpstr>
      <vt:lpstr>Recap: Canary</vt:lpstr>
      <vt:lpstr>Blind ROP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GOT &amp; PLT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Try It!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StackTrack</dc:title>
  <dc:creator>Naruil</dc:creator>
  <cp:lastModifiedBy>Yubin Xia</cp:lastModifiedBy>
  <cp:revision>129</cp:revision>
  <dcterms:created xsi:type="dcterms:W3CDTF">2014-05-27T04:59:38Z</dcterms:created>
  <dcterms:modified xsi:type="dcterms:W3CDTF">2015-01-02T13:05:16Z</dcterms:modified>
</cp:coreProperties>
</file>