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38"/>
  </p:notesMasterIdLst>
  <p:sldIdLst>
    <p:sldId id="950" r:id="rId2"/>
    <p:sldId id="979" r:id="rId3"/>
    <p:sldId id="955" r:id="rId4"/>
    <p:sldId id="1011" r:id="rId5"/>
    <p:sldId id="1024" r:id="rId6"/>
    <p:sldId id="1023" r:id="rId7"/>
    <p:sldId id="1013" r:id="rId8"/>
    <p:sldId id="1016" r:id="rId9"/>
    <p:sldId id="1017" r:id="rId10"/>
    <p:sldId id="1018" r:id="rId11"/>
    <p:sldId id="1012" r:id="rId12"/>
    <p:sldId id="1029" r:id="rId13"/>
    <p:sldId id="1030" r:id="rId14"/>
    <p:sldId id="1031" r:id="rId15"/>
    <p:sldId id="1035" r:id="rId16"/>
    <p:sldId id="1034" r:id="rId17"/>
    <p:sldId id="1032" r:id="rId18"/>
    <p:sldId id="1033" r:id="rId19"/>
    <p:sldId id="1036" r:id="rId20"/>
    <p:sldId id="1037" r:id="rId21"/>
    <p:sldId id="1038" r:id="rId22"/>
    <p:sldId id="1039" r:id="rId23"/>
    <p:sldId id="1040" r:id="rId24"/>
    <p:sldId id="1041" r:id="rId25"/>
    <p:sldId id="1042" r:id="rId26"/>
    <p:sldId id="1043" r:id="rId27"/>
    <p:sldId id="1025" r:id="rId28"/>
    <p:sldId id="1044" r:id="rId29"/>
    <p:sldId id="1046" r:id="rId30"/>
    <p:sldId id="1047" r:id="rId31"/>
    <p:sldId id="1049" r:id="rId32"/>
    <p:sldId id="1050" r:id="rId33"/>
    <p:sldId id="1051" r:id="rId34"/>
    <p:sldId id="1052" r:id="rId35"/>
    <p:sldId id="1053" r:id="rId36"/>
    <p:sldId id="1045" r:id="rId3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20000"/>
      </a:spcBef>
      <a:spcAft>
        <a:spcPct val="0"/>
      </a:spcAft>
      <a:defRPr kumimoji="1" sz="2400" b="1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20000"/>
      </a:spcBef>
      <a:spcAft>
        <a:spcPct val="0"/>
      </a:spcAft>
      <a:defRPr kumimoji="1" sz="2400" b="1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20000"/>
      </a:spcBef>
      <a:spcAft>
        <a:spcPct val="0"/>
      </a:spcAft>
      <a:defRPr kumimoji="1" sz="2400" b="1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20000"/>
      </a:spcBef>
      <a:spcAft>
        <a:spcPct val="0"/>
      </a:spcAft>
      <a:defRPr kumimoji="1" sz="2400" b="1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20000"/>
      </a:spcBef>
      <a:spcAft>
        <a:spcPct val="0"/>
      </a:spcAft>
      <a:defRPr kumimoji="1" sz="2400" b="1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umimoji="1" sz="2400" b="1" kern="1200">
        <a:solidFill>
          <a:srgbClr val="000000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umimoji="1" sz="2400" b="1" kern="1200">
        <a:solidFill>
          <a:srgbClr val="000000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umimoji="1" sz="2400" b="1" kern="1200">
        <a:solidFill>
          <a:srgbClr val="000000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umimoji="1" sz="2400" b="1" kern="1200">
        <a:solidFill>
          <a:srgbClr val="000000"/>
        </a:solidFill>
        <a:latin typeface="Times New Roman" pitchFamily="18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ong.Chen" initials="R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5F8"/>
    <a:srgbClr val="FFB7D4"/>
    <a:srgbClr val="CCFFCC"/>
    <a:srgbClr val="D9F5FF"/>
    <a:srgbClr val="FFE7E5"/>
    <a:srgbClr val="ECDFF5"/>
    <a:srgbClr val="D2FEF9"/>
    <a:srgbClr val="FFFFCC"/>
    <a:srgbClr val="FFFFFF"/>
    <a:srgbClr val="FFFF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99" autoAdjust="0"/>
    <p:restoredTop sz="89340" autoAdjust="0"/>
  </p:normalViewPr>
  <p:slideViewPr>
    <p:cSldViewPr>
      <p:cViewPr>
        <p:scale>
          <a:sx n="60" d="100"/>
          <a:sy n="60" d="100"/>
        </p:scale>
        <p:origin x="-378" y="-1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kumimoji="0"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kumimoji="0"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4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noProof="0" smtClean="0"/>
              <a:t>Click to edit Master text styles</a:t>
            </a:r>
          </a:p>
          <a:p>
            <a:pPr lvl="1"/>
            <a:r>
              <a:rPr lang="en-US" altLang="zh-CN" noProof="0" smtClean="0"/>
              <a:t>Second level</a:t>
            </a:r>
          </a:p>
          <a:p>
            <a:pPr lvl="2"/>
            <a:r>
              <a:rPr lang="en-US" altLang="zh-CN" noProof="0" smtClean="0"/>
              <a:t>Third level</a:t>
            </a:r>
          </a:p>
          <a:p>
            <a:pPr lvl="3"/>
            <a:r>
              <a:rPr lang="en-US" altLang="zh-CN" noProof="0" smtClean="0"/>
              <a:t>Fourth level</a:t>
            </a:r>
          </a:p>
          <a:p>
            <a:pPr lvl="4"/>
            <a:r>
              <a:rPr lang="en-US" altLang="zh-CN" noProof="0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kumimoji="0"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kumimoji="0"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4E5D75A3-709A-4A7C-83A2-D970DEB71AEA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552765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766394FA-B50D-4A23-9D7D-051977B8A270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1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DB09FA13-83CC-4179-8C23-B063BE91E2A4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3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24423171-5BC1-44D6-BAF8-89A5870D19B5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4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24423171-5BC1-44D6-BAF8-89A5870D19B5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5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24423171-5BC1-44D6-BAF8-89A5870D19B5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7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24423171-5BC1-44D6-BAF8-89A5870D19B5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8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24423171-5BC1-44D6-BAF8-89A5870D19B5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9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24423171-5BC1-44D6-BAF8-89A5870D19B5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10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24423171-5BC1-44D6-BAF8-89A5870D19B5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11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24423171-5BC1-44D6-BAF8-89A5870D19B5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12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24423171-5BC1-44D6-BAF8-89A5870D19B5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13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24423171-5BC1-44D6-BAF8-89A5870D19B5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14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24423171-5BC1-44D6-BAF8-89A5870D19B5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15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24423171-5BC1-44D6-BAF8-89A5870D19B5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16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DB09FA13-83CC-4179-8C23-B063BE91E2A4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19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DB09FA13-83CC-4179-8C23-B063BE91E2A4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31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DB09FA13-83CC-4179-8C23-B063BE91E2A4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32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DB09FA13-83CC-4179-8C23-B063BE91E2A4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33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DB09FA13-83CC-4179-8C23-B063BE91E2A4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34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DB09FA13-83CC-4179-8C23-B063BE91E2A4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35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altLang="zh-CN"/>
              <a:t>Click to edit Master title style</a:t>
            </a:r>
          </a:p>
        </p:txBody>
      </p:sp>
      <p:sp>
        <p:nvSpPr>
          <p:cNvPr id="4099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altLang="zh-CN"/>
              <a:t>Click to edit Master subtitle style</a:t>
            </a:r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dt" sz="half" idx="10"/>
          </p:nvPr>
        </p:nvSpPr>
        <p:spPr>
          <a:xfrm>
            <a:off x="533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86F293-0FDA-4BB7-9BED-F08DAD9E49A4}" type="datetime1">
              <a:rPr lang="zh-CN" altLang="en-US"/>
              <a:pPr>
                <a:defRPr/>
              </a:pPr>
              <a:t>2013-05-22</a:t>
            </a:fld>
            <a:endParaRPr lang="en-US" altLang="zh-CN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1"/>
          </p:nvPr>
        </p:nvSpPr>
        <p:spPr>
          <a:xfrm>
            <a:off x="2514600" y="6248400"/>
            <a:ext cx="4114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Compilers Autumn 2002</a:t>
            </a:r>
            <a:endParaRPr lang="en-US" altLang="zh-CN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9B7214-6F92-4FFB-8BA1-9FE6918BBFD3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84186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A54A38-BCC2-4C88-B674-A45D71B85FB0}" type="datetime1">
              <a:rPr lang="zh-CN" altLang="en-US"/>
              <a:pPr>
                <a:defRPr/>
              </a:pPr>
              <a:t>2013-05-22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Compilers Autumn 2002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9D702-F9B6-4BAA-9188-BC8B3AC802E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65941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7B55A2-5240-47D7-8E61-29A3C5280C6F}" type="datetime1">
              <a:rPr lang="zh-CN" altLang="en-US"/>
              <a:pPr>
                <a:defRPr/>
              </a:pPr>
              <a:t>2013-05-22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Compilers Autumn 2002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EFC385-EE1D-4263-A927-63C0D26DD60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8692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767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86300" y="1600200"/>
            <a:ext cx="40767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30A719-DC9A-4910-8740-83212936AEED}" type="datetime1">
              <a:rPr lang="zh-CN" altLang="en-US"/>
              <a:pPr>
                <a:defRPr/>
              </a:pPr>
              <a:t>2013-05-22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Compilers Autumn 2002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C7BCDE-81A9-4B7F-9F49-3B10529A794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11192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6AF8C4-F1D3-43DC-9647-5CB54718CAB6}" type="datetime1">
              <a:rPr lang="zh-CN" altLang="en-US"/>
              <a:pPr>
                <a:defRPr/>
              </a:pPr>
              <a:t>2013-05-22</a:t>
            </a:fld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Compilers Autumn 2002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247C14-151F-4D9C-8978-974432844DF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81940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A81C04-40B7-4B8C-B2C0-F7E8D4EFE5B7}" type="datetime1">
              <a:rPr lang="zh-CN" altLang="en-US"/>
              <a:pPr>
                <a:defRPr/>
              </a:pPr>
              <a:t>2013-05-22</a:t>
            </a:fld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Compilers Autumn 2002</a:t>
            </a: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C66A4E-792D-42AD-8488-844EF85233AA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53562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D04073-1B87-41C6-875F-EE99E37B43FD}" type="datetime1">
              <a:rPr lang="zh-CN" altLang="en-US"/>
              <a:pPr>
                <a:defRPr/>
              </a:pPr>
              <a:t>2013-05-22</a:t>
            </a:fld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Compilers Autumn 2002</a:t>
            </a: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1F49BF-83E8-488A-A162-A88BB1A8C9F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99046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5E8BD2-0C3F-475D-923E-5102B78A66E0}" type="datetime1">
              <a:rPr lang="zh-CN" altLang="en-US"/>
              <a:pPr>
                <a:defRPr/>
              </a:pPr>
              <a:t>2013-05-22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Compilers Autumn 2002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572389-C500-4021-A0AA-FC69577A05DB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24143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BBF17A-6A51-4336-A997-2BBF6ACE798C}" type="datetime1">
              <a:rPr lang="zh-CN" altLang="en-US"/>
              <a:pPr>
                <a:defRPr/>
              </a:pPr>
              <a:t>2013-05-22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Compilers Autumn 2002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E8419F-FA0C-4938-98C9-9E9BB37FF8A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6611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628895-087D-4B3F-B95D-011AA1849FAE}" type="datetime1">
              <a:rPr lang="zh-CN" altLang="en-US"/>
              <a:pPr>
                <a:defRPr/>
              </a:pPr>
              <a:t>2013-05-22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Compilers Autumn 2002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C22C79-BAA1-41F4-B6C6-27BD4175E7C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8871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86550" y="457200"/>
            <a:ext cx="2076450" cy="55626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76950" cy="55626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D8CAF1-1080-4218-8866-682DB7FBACD3}" type="datetime1">
              <a:rPr lang="zh-CN" altLang="en-US"/>
              <a:pPr>
                <a:defRPr/>
              </a:pPr>
              <a:t>2013-05-22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Compilers Autumn 2002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6D06F9-6ACE-4C33-958F-89DB9A15C4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194499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077200" cy="914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305800" cy="4419600"/>
          </a:xfrm>
        </p:spPr>
        <p:txBody>
          <a:bodyPr/>
          <a:lstStyle/>
          <a:p>
            <a:pPr lvl="0"/>
            <a:endParaRPr lang="zh-CN" alt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98DA98-8B25-444B-B621-3532BF22531D}" type="datetime1">
              <a:rPr lang="zh-CN" altLang="en-US"/>
              <a:pPr>
                <a:defRPr/>
              </a:pPr>
              <a:t>2013-05-22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Compilers Autumn 2002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5E995B-1B0C-45EF-8C26-E8AE05397463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17610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077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305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172200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kumimoji="0" sz="1400" b="0">
                <a:solidFill>
                  <a:schemeClr val="tx1"/>
                </a:solidFill>
                <a:ea typeface="宋体" pitchFamily="2" charset="-122"/>
              </a:defRPr>
            </a:lvl1pPr>
          </a:lstStyle>
          <a:p>
            <a:pPr>
              <a:defRPr/>
            </a:pPr>
            <a:fld id="{B7C7F6BE-A5D5-4D78-BA01-D94592607353}" type="datetime1">
              <a:rPr lang="zh-CN" altLang="en-US"/>
              <a:pPr>
                <a:defRPr/>
              </a:pPr>
              <a:t>2013-05-22</a:t>
            </a:fld>
            <a:endParaRPr lang="en-US" altLang="zh-CN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172200"/>
            <a:ext cx="411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kumimoji="0" sz="1400" b="0">
                <a:solidFill>
                  <a:schemeClr val="tx1"/>
                </a:solidFill>
                <a:ea typeface="宋体" pitchFamily="2" charset="-122"/>
              </a:defRPr>
            </a:lvl1pPr>
          </a:lstStyle>
          <a:p>
            <a:pPr>
              <a:defRPr/>
            </a:pPr>
            <a:r>
              <a:rPr lang="zh-CN" altLang="en-US"/>
              <a:t>Compilers Autumn 2002</a:t>
            </a:r>
            <a:endParaRPr lang="en-US" altLang="zh-CN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172200"/>
            <a:ext cx="129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kumimoji="0" sz="1400" b="0">
                <a:solidFill>
                  <a:schemeClr val="tx1"/>
                </a:solidFill>
                <a:ea typeface="宋体" pitchFamily="2" charset="-122"/>
              </a:defRPr>
            </a:lvl1pPr>
          </a:lstStyle>
          <a:p>
            <a:pPr>
              <a:defRPr/>
            </a:pPr>
            <a:fld id="{B98A6211-9DEC-4A80-AA24-F62B0D792C2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457200" y="1371600"/>
            <a:ext cx="80772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omic Sans MS" pitchFamily="66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omic Sans MS" pitchFamily="66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omic Sans MS" pitchFamily="66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omic Sans MS" pitchFamily="66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omic Sans MS" pitchFamily="66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omic Sans MS" pitchFamily="66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omic Sans MS" pitchFamily="66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30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9A468B95-7862-4422-A4C5-39F0F1BF586E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1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3600"/>
            <a:ext cx="7772400" cy="1828800"/>
          </a:xfrm>
        </p:spPr>
        <p:txBody>
          <a:bodyPr/>
          <a:lstStyle/>
          <a:p>
            <a:r>
              <a:rPr lang="en-US" altLang="zh-CN" sz="3600" dirty="0" smtClean="0">
                <a:ea typeface="宋体" pitchFamily="2" charset="-122"/>
              </a:rPr>
              <a:t>ICS Lab4: </a:t>
            </a:r>
            <a:r>
              <a:rPr lang="en-US" altLang="zh-CN" sz="4000" dirty="0" smtClean="0">
                <a:ea typeface="宋体" pitchFamily="2" charset="-122"/>
              </a:rPr>
              <a:t>Y86 Assembler</a:t>
            </a:r>
            <a:endParaRPr lang="en-US" altLang="zh-CN" sz="3600" dirty="0" smtClean="0">
              <a:latin typeface="方正姚体" pitchFamily="2" charset="-122"/>
              <a:ea typeface="方正姚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cap="none" dirty="0" smtClean="0">
                <a:ea typeface="宋体" pitchFamily="2" charset="-122"/>
              </a:rPr>
              <a:t>Introduction</a:t>
            </a:r>
            <a:endParaRPr lang="zh-CN" altLang="en-US" cap="none" dirty="0" smtClean="0">
              <a:ea typeface="宋体" pitchFamily="2" charset="-122"/>
            </a:endParaRPr>
          </a:p>
        </p:txBody>
      </p:sp>
      <p:sp>
        <p:nvSpPr>
          <p:cNvPr id="4099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smtClean="0">
              <a:ea typeface="宋体" pitchFamily="2" charset="-122"/>
            </a:endParaRPr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06288CA6-888E-499F-8AD6-2DF528DBC32B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2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7A8D357D-AB6F-4E41-9FF9-A18697071945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3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ea typeface="宋体" pitchFamily="2" charset="-122"/>
              </a:rPr>
              <a:t>Task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153400" cy="4419600"/>
          </a:xfrm>
        </p:spPr>
        <p:txBody>
          <a:bodyPr/>
          <a:lstStyle/>
          <a:p>
            <a:r>
              <a:rPr lang="en-US" altLang="zh-CN" dirty="0" smtClean="0">
                <a:ea typeface="宋体" pitchFamily="2" charset="-122"/>
              </a:rPr>
              <a:t>Y86 Assembler</a:t>
            </a:r>
          </a:p>
          <a:p>
            <a:pPr lvl="1"/>
            <a:r>
              <a:rPr lang="en-US" altLang="zh-CN" dirty="0" smtClean="0">
                <a:ea typeface="宋体" pitchFamily="2" charset="-122"/>
              </a:rPr>
              <a:t>Input: y86 assembly file (e.g., </a:t>
            </a:r>
            <a:r>
              <a:rPr lang="en-US" altLang="zh-CN" dirty="0" err="1" smtClean="0">
                <a:ea typeface="宋体" pitchFamily="2" charset="-122"/>
              </a:rPr>
              <a:t>asum.ys</a:t>
            </a:r>
            <a:r>
              <a:rPr lang="en-US" altLang="zh-CN" dirty="0" smtClean="0">
                <a:ea typeface="宋体" pitchFamily="2" charset="-122"/>
              </a:rPr>
              <a:t>)</a:t>
            </a:r>
          </a:p>
          <a:p>
            <a:pPr lvl="1"/>
            <a:r>
              <a:rPr lang="en-US" altLang="zh-CN" dirty="0" smtClean="0">
                <a:ea typeface="宋体" pitchFamily="2" charset="-122"/>
              </a:rPr>
              <a:t>Output: y86 binary file (e.g. </a:t>
            </a:r>
            <a:r>
              <a:rPr lang="en-US" altLang="zh-CN" dirty="0" err="1" smtClean="0">
                <a:ea typeface="宋体" pitchFamily="2" charset="-122"/>
              </a:rPr>
              <a:t>asum.bin</a:t>
            </a:r>
            <a:r>
              <a:rPr lang="en-US" altLang="zh-CN" dirty="0" smtClean="0">
                <a:ea typeface="宋体" pitchFamily="2" charset="-122"/>
              </a:rPr>
              <a:t>)</a:t>
            </a:r>
          </a:p>
          <a:p>
            <a:pPr lvl="1"/>
            <a:r>
              <a:rPr lang="en-US" altLang="zh-CN" dirty="0" smtClean="0">
                <a:ea typeface="宋体" pitchFamily="2" charset="-122"/>
              </a:rPr>
              <a:t>Side effect: print readable image to screen </a:t>
            </a:r>
          </a:p>
          <a:p>
            <a:pPr lvl="1"/>
            <a:endParaRPr lang="en-US" altLang="zh-CN" dirty="0" smtClean="0">
              <a:ea typeface="宋体" pitchFamily="2" charset="-122"/>
            </a:endParaRPr>
          </a:p>
          <a:p>
            <a:pPr lvl="1"/>
            <a:r>
              <a:rPr lang="en-US" altLang="zh-CN" dirty="0" smtClean="0">
                <a:ea typeface="宋体" pitchFamily="2" charset="-122"/>
              </a:rPr>
              <a:t>Info</a:t>
            </a:r>
          </a:p>
          <a:p>
            <a:pPr lvl="2"/>
            <a:r>
              <a:rPr lang="en-US" altLang="zh-CN" dirty="0" smtClean="0">
                <a:ea typeface="宋体" pitchFamily="2" charset="-122"/>
              </a:rPr>
              <a:t>Correct: nothing</a:t>
            </a:r>
          </a:p>
          <a:p>
            <a:pPr lvl="2"/>
            <a:r>
              <a:rPr lang="en-US" altLang="zh-CN" dirty="0" smtClean="0">
                <a:ea typeface="宋体" pitchFamily="2" charset="-122"/>
              </a:rPr>
              <a:t>Failure: error message  </a:t>
            </a:r>
          </a:p>
          <a:p>
            <a:pPr lvl="1"/>
            <a:endParaRPr lang="en-US" altLang="zh-CN" dirty="0" smtClean="0"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08C83550-C361-4A37-99D8-B1A5BE230C37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4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24580" name="Rectangle 3"/>
          <p:cNvSpPr txBox="1">
            <a:spLocks noChangeArrowheads="1"/>
          </p:cNvSpPr>
          <p:nvPr/>
        </p:nvSpPr>
        <p:spPr bwMode="auto">
          <a:xfrm>
            <a:off x="76200" y="0"/>
            <a:ext cx="4191000" cy="68580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begin of 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asum.ys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pos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0 </a:t>
            </a:r>
          </a:p>
          <a:p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init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Stack, 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Stack, 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 smtClean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call Main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halt</a:t>
            </a:r>
          </a:p>
          <a:p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.align 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4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array:	.long 0xd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long 0xc0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long 0xb00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.long 0xa000	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Function Main</a:t>
            </a:r>
          </a:p>
          <a:p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Main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$4,%eax	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array,%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call Sum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popl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ret 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267200" y="0"/>
            <a:ext cx="4800600" cy="68580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zh-CN" sz="1600" dirty="0" smtClean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Function Sum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Sum: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8(%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),%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ecx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12(%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),%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xorl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andl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 smtClean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je    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End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Loop: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(%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ecx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),%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esi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addl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esi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$4,%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addl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ebx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ecx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$-1,%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addl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ebx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jne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Loop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End: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popl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ret</a:t>
            </a:r>
          </a:p>
          <a:p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pos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0x100		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Stack:	 </a:t>
            </a:r>
          </a:p>
          <a:p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end of 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asum.ys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7130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08C83550-C361-4A37-99D8-B1A5BE230C37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5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24580" name="Rectangle 3"/>
          <p:cNvSpPr txBox="1">
            <a:spLocks noChangeArrowheads="1"/>
          </p:cNvSpPr>
          <p:nvPr/>
        </p:nvSpPr>
        <p:spPr bwMode="auto">
          <a:xfrm>
            <a:off x="76200" y="0"/>
            <a:ext cx="4191000" cy="68580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600" dirty="0" smtClean="0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begin of </a:t>
            </a:r>
            <a:r>
              <a:rPr lang="en-US" altLang="zh-CN" sz="1600" dirty="0" err="1" smtClean="0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asum.ys</a:t>
            </a:r>
            <a:endParaRPr lang="en-US" altLang="zh-CN" sz="1600" dirty="0">
              <a:solidFill>
                <a:schemeClr val="bg1">
                  <a:lumMod val="6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 err="1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pos</a:t>
            </a:r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0 </a:t>
            </a:r>
          </a:p>
          <a:p>
            <a:r>
              <a:rPr lang="en-US" altLang="zh-CN" sz="1600" dirty="0" err="1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init</a:t>
            </a:r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Stack, 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Stack, 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 smtClean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call Main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halt</a:t>
            </a:r>
          </a:p>
          <a:p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 smtClean="0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.align </a:t>
            </a:r>
            <a:r>
              <a:rPr lang="en-US" altLang="zh-CN" sz="1600" dirty="0" smtClean="0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4</a:t>
            </a:r>
            <a:endParaRPr lang="en-US" altLang="zh-CN" sz="1600" dirty="0">
              <a:solidFill>
                <a:schemeClr val="bg1">
                  <a:lumMod val="6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array:	.long 0xd</a:t>
            </a:r>
          </a:p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long 0xc0</a:t>
            </a:r>
          </a:p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long 0xb00</a:t>
            </a:r>
          </a:p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.long 0xa000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</a:t>
            </a:r>
            <a:r>
              <a:rPr lang="en-US" altLang="zh-CN" sz="1600" dirty="0" smtClean="0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Function Main</a:t>
            </a:r>
          </a:p>
          <a:p>
            <a:r>
              <a:rPr lang="en-US" altLang="zh-CN" sz="1600" dirty="0" smtClean="0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Main</a:t>
            </a:r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$4,%eax	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array,%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call Sum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popl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ret 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267200" y="0"/>
            <a:ext cx="4800600" cy="68580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zh-CN" sz="1600" dirty="0" smtClean="0">
              <a:solidFill>
                <a:schemeClr val="bg1">
                  <a:lumMod val="6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 smtClean="0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Function Sum</a:t>
            </a:r>
            <a:endParaRPr lang="en-US" altLang="zh-CN" sz="1600" dirty="0">
              <a:solidFill>
                <a:schemeClr val="bg1">
                  <a:lumMod val="6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Sum: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8(%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),%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ecx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12(%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),%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xorl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andl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 smtClean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je    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End</a:t>
            </a:r>
          </a:p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Loop: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(%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ecx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),%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esi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addl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esi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$4,%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addl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ebx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ecx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$-1,%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addl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ebx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jne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Loop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End: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popl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ret</a:t>
            </a:r>
          </a:p>
          <a:p>
            <a:endParaRPr lang="en-US" altLang="zh-CN" sz="1600" dirty="0">
              <a:solidFill>
                <a:schemeClr val="bg1">
                  <a:lumMod val="6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 err="1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pos</a:t>
            </a:r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0x100		</a:t>
            </a:r>
          </a:p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Stack:	 </a:t>
            </a:r>
          </a:p>
          <a:p>
            <a:r>
              <a:rPr lang="en-US" altLang="zh-CN" sz="1600" dirty="0" smtClean="0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end of </a:t>
            </a:r>
            <a:r>
              <a:rPr lang="en-US" altLang="zh-CN" sz="1600" dirty="0" err="1" smtClean="0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asum.ys</a:t>
            </a:r>
            <a:endParaRPr lang="en-US" altLang="zh-CN" sz="1600" dirty="0">
              <a:solidFill>
                <a:schemeClr val="bg1">
                  <a:lumMod val="6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2457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63378"/>
            <a:ext cx="5791200" cy="6466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0135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08C83550-C361-4A37-99D8-B1A5BE230C37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7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24580" name="Rectangle 3"/>
          <p:cNvSpPr txBox="1">
            <a:spLocks noChangeArrowheads="1"/>
          </p:cNvSpPr>
          <p:nvPr/>
        </p:nvSpPr>
        <p:spPr bwMode="auto">
          <a:xfrm>
            <a:off x="76200" y="0"/>
            <a:ext cx="4191000" cy="68580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600" dirty="0" smtClean="0">
                <a:solidFill>
                  <a:srgbClr val="0066FF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begin of </a:t>
            </a:r>
            <a:r>
              <a:rPr lang="en-US" altLang="zh-CN" sz="1600" dirty="0" err="1" smtClean="0">
                <a:solidFill>
                  <a:srgbClr val="0066FF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asum.ys</a:t>
            </a:r>
            <a:endParaRPr lang="en-US" altLang="zh-CN" sz="1600" dirty="0">
              <a:solidFill>
                <a:srgbClr val="0066FF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 err="1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pos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0 </a:t>
            </a:r>
          </a:p>
          <a:p>
            <a:r>
              <a:rPr lang="en-US" altLang="zh-CN" sz="1600" dirty="0" err="1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init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Stack, 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Stack, 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 smtClean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call Main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halt</a:t>
            </a:r>
          </a:p>
          <a:p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.align </a:t>
            </a:r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4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array:	.long 0xd</a:t>
            </a:r>
          </a:p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long 0xc0</a:t>
            </a:r>
          </a:p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long 0xb00</a:t>
            </a:r>
          </a:p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.long 0xa000	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rgbClr val="0066FF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</a:t>
            </a:r>
            <a:r>
              <a:rPr lang="en-US" altLang="zh-CN" sz="1600" dirty="0" smtClean="0">
                <a:solidFill>
                  <a:srgbClr val="0066FF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Function Main</a:t>
            </a:r>
          </a:p>
          <a:p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Main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$4,%eax	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array,%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call Sum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popl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ret 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267200" y="0"/>
            <a:ext cx="4800600" cy="68580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zh-CN" sz="1600" dirty="0" smtClean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 smtClean="0">
                <a:solidFill>
                  <a:srgbClr val="0066FF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Function Sum</a:t>
            </a:r>
            <a:endParaRPr lang="en-US" altLang="zh-CN" sz="1600" dirty="0">
              <a:solidFill>
                <a:srgbClr val="0066FF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Sum: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8(%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),%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ecx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12(%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),%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xorl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andl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 smtClean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je    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End</a:t>
            </a:r>
          </a:p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Loop: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(%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ecx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),%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esi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addl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esi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$4,%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addl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ebx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ecx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$-1,%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addl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ebx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jne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Loop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End: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popl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ret</a:t>
            </a:r>
          </a:p>
          <a:p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</a:t>
            </a:r>
            <a:r>
              <a:rPr lang="en-US" altLang="zh-CN" sz="1600" dirty="0" err="1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pos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0x100		</a:t>
            </a:r>
          </a:p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Stack:	 </a:t>
            </a:r>
          </a:p>
          <a:p>
            <a:r>
              <a:rPr lang="en-US" altLang="zh-CN" sz="1600" dirty="0" smtClean="0">
                <a:solidFill>
                  <a:srgbClr val="0066FF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end of </a:t>
            </a:r>
            <a:r>
              <a:rPr lang="en-US" altLang="zh-CN" sz="1600" dirty="0" err="1" smtClean="0">
                <a:solidFill>
                  <a:srgbClr val="0066FF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asum.ys</a:t>
            </a:r>
            <a:endParaRPr lang="en-US" altLang="zh-CN" sz="1600" dirty="0">
              <a:solidFill>
                <a:srgbClr val="0066FF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90716" y="1472821"/>
            <a:ext cx="1752600" cy="4572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0066FF"/>
                </a:solidFill>
                <a:latin typeface="Corbel" pitchFamily="34" charset="0"/>
                <a:ea typeface="Arial Unicode MS" pitchFamily="34" charset="-122"/>
                <a:cs typeface="Arial Unicode MS" pitchFamily="34" charset="-122"/>
              </a:rPr>
              <a:t>comment</a:t>
            </a:r>
            <a:endParaRPr lang="zh-CN" altLang="en-US" dirty="0">
              <a:solidFill>
                <a:srgbClr val="0066FF"/>
              </a:solidFill>
              <a:latin typeface="Corbel" pitchFamily="34" charset="0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6" name="Straight Arrow Connector 5"/>
          <p:cNvCxnSpPr/>
          <p:nvPr/>
        </p:nvCxnSpPr>
        <p:spPr bwMode="auto">
          <a:xfrm flipV="1">
            <a:off x="3810000" y="609601"/>
            <a:ext cx="609600" cy="990599"/>
          </a:xfrm>
          <a:prstGeom prst="straightConnector1">
            <a:avLst/>
          </a:prstGeom>
          <a:noFill/>
          <a:ln w="9525" cap="flat" cmpd="sng" algn="ctr">
            <a:solidFill>
              <a:srgbClr val="0066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" name="Straight Arrow Connector 9"/>
          <p:cNvCxnSpPr/>
          <p:nvPr/>
        </p:nvCxnSpPr>
        <p:spPr bwMode="auto">
          <a:xfrm>
            <a:off x="3733800" y="1930021"/>
            <a:ext cx="685800" cy="4546979"/>
          </a:xfrm>
          <a:prstGeom prst="straightConnector1">
            <a:avLst/>
          </a:prstGeom>
          <a:noFill/>
          <a:ln w="9525" cap="flat" cmpd="sng" algn="ctr">
            <a:solidFill>
              <a:srgbClr val="0066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/>
          <p:nvPr/>
        </p:nvCxnSpPr>
        <p:spPr bwMode="auto">
          <a:xfrm flipH="1">
            <a:off x="1905000" y="1930021"/>
            <a:ext cx="685800" cy="1651379"/>
          </a:xfrm>
          <a:prstGeom prst="straightConnector1">
            <a:avLst/>
          </a:prstGeom>
          <a:noFill/>
          <a:ln w="9525" cap="flat" cmpd="sng" algn="ctr">
            <a:solidFill>
              <a:srgbClr val="0066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 flipH="1" flipV="1">
            <a:off x="1905000" y="304800"/>
            <a:ext cx="685800" cy="1295400"/>
          </a:xfrm>
          <a:prstGeom prst="straightConnector1">
            <a:avLst/>
          </a:prstGeom>
          <a:noFill/>
          <a:ln w="9525" cap="flat" cmpd="sng" algn="ctr">
            <a:solidFill>
              <a:srgbClr val="0066FF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34218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08C83550-C361-4A37-99D8-B1A5BE230C37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8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24580" name="Rectangle 3"/>
          <p:cNvSpPr txBox="1">
            <a:spLocks noChangeArrowheads="1"/>
          </p:cNvSpPr>
          <p:nvPr/>
        </p:nvSpPr>
        <p:spPr bwMode="auto">
          <a:xfrm>
            <a:off x="76200" y="0"/>
            <a:ext cx="4191000" cy="68580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600" dirty="0" smtClean="0">
                <a:solidFill>
                  <a:srgbClr val="0066FF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begin of </a:t>
            </a:r>
            <a:r>
              <a:rPr lang="en-US" altLang="zh-CN" sz="1600" dirty="0" err="1" smtClean="0">
                <a:solidFill>
                  <a:srgbClr val="0066FF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asum.ys</a:t>
            </a:r>
            <a:endParaRPr lang="en-US" altLang="zh-CN" sz="1600" dirty="0">
              <a:solidFill>
                <a:srgbClr val="0066FF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</a:t>
            </a:r>
            <a:r>
              <a:rPr lang="en-US" altLang="zh-CN" sz="1600" dirty="0" err="1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pos</a:t>
            </a:r>
            <a:r>
              <a:rPr lang="en-US" altLang="zh-CN" sz="16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0 </a:t>
            </a:r>
          </a:p>
          <a:p>
            <a:r>
              <a:rPr lang="en-US" altLang="zh-CN" sz="1600" dirty="0" err="1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init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Stack, 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Stack, 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 smtClean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call Main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halt</a:t>
            </a:r>
          </a:p>
          <a:p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.align </a:t>
            </a:r>
            <a:r>
              <a:rPr lang="en-US" altLang="zh-CN" sz="16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4</a:t>
            </a:r>
            <a:endParaRPr lang="en-US" altLang="zh-CN" sz="1600" dirty="0">
              <a:solidFill>
                <a:srgbClr val="FF0000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array:	</a:t>
            </a:r>
            <a:r>
              <a:rPr lang="en-US" altLang="zh-CN" sz="16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.long 0xd</a:t>
            </a:r>
          </a:p>
          <a:p>
            <a:r>
              <a:rPr lang="en-US" altLang="zh-CN" sz="16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long 0xc0</a:t>
            </a:r>
          </a:p>
          <a:p>
            <a:r>
              <a:rPr lang="en-US" altLang="zh-CN" sz="16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long 0xb00</a:t>
            </a:r>
          </a:p>
          <a:p>
            <a:r>
              <a:rPr lang="en-US" altLang="zh-CN" sz="16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.long 0xa000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rgbClr val="0066FF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</a:t>
            </a:r>
            <a:r>
              <a:rPr lang="en-US" altLang="zh-CN" sz="1600" dirty="0" smtClean="0">
                <a:solidFill>
                  <a:srgbClr val="0066FF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Function Main</a:t>
            </a:r>
          </a:p>
          <a:p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Main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$4,%eax	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array,%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call Sum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popl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ret 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267200" y="0"/>
            <a:ext cx="4800600" cy="68580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zh-CN" sz="1600" dirty="0" smtClean="0">
              <a:solidFill>
                <a:srgbClr val="0066FF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 smtClean="0">
                <a:solidFill>
                  <a:srgbClr val="0066FF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Function Sum</a:t>
            </a:r>
            <a:endParaRPr lang="en-US" altLang="zh-CN" sz="1600" dirty="0">
              <a:solidFill>
                <a:srgbClr val="0066FF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Sum: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8(%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),%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ecx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12(%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),%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xorl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andl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 smtClean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je    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End</a:t>
            </a:r>
          </a:p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Loop: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(%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ecx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),%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esi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addl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esi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$4,%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addl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ebx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ecx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$-1,%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addl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ebx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jne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Loop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End: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popl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ret</a:t>
            </a:r>
          </a:p>
          <a:p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</a:t>
            </a:r>
            <a:r>
              <a:rPr lang="en-US" altLang="zh-CN" sz="1600" dirty="0" err="1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pos</a:t>
            </a:r>
            <a:r>
              <a:rPr lang="en-US" altLang="zh-CN" sz="16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0x100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	</a:t>
            </a:r>
          </a:p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Stack: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 </a:t>
            </a:r>
          </a:p>
          <a:p>
            <a:r>
              <a:rPr lang="en-US" altLang="zh-CN" sz="1600" dirty="0" smtClean="0">
                <a:solidFill>
                  <a:srgbClr val="0066FF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end of </a:t>
            </a:r>
            <a:r>
              <a:rPr lang="en-US" altLang="zh-CN" sz="1600" dirty="0" err="1" smtClean="0">
                <a:solidFill>
                  <a:srgbClr val="0066FF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asum.ys</a:t>
            </a:r>
            <a:endParaRPr lang="en-US" altLang="zh-CN" sz="1600" dirty="0">
              <a:solidFill>
                <a:srgbClr val="0066FF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90716" y="1472821"/>
            <a:ext cx="17526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  <a:latin typeface="Corbel" pitchFamily="34" charset="0"/>
                <a:ea typeface="Arial Unicode MS" pitchFamily="34" charset="-122"/>
                <a:cs typeface="Arial Unicode MS" pitchFamily="34" charset="-122"/>
              </a:rPr>
              <a:t>directive</a:t>
            </a:r>
            <a:endParaRPr lang="zh-CN" altLang="en-US" dirty="0">
              <a:solidFill>
                <a:srgbClr val="FF0000"/>
              </a:solidFill>
              <a:latin typeface="Corbel" pitchFamily="34" charset="0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6" name="Straight Arrow Connector 5"/>
          <p:cNvCxnSpPr/>
          <p:nvPr/>
        </p:nvCxnSpPr>
        <p:spPr bwMode="auto">
          <a:xfrm flipH="1">
            <a:off x="1600200" y="1828800"/>
            <a:ext cx="990600" cy="914400"/>
          </a:xfrm>
          <a:prstGeom prst="straightConnector1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" name="Straight Arrow Connector 6"/>
          <p:cNvCxnSpPr/>
          <p:nvPr/>
        </p:nvCxnSpPr>
        <p:spPr bwMode="auto">
          <a:xfrm>
            <a:off x="3733800" y="1828800"/>
            <a:ext cx="1524000" cy="4114800"/>
          </a:xfrm>
          <a:prstGeom prst="straightConnector1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" name="Straight Arrow Connector 7"/>
          <p:cNvCxnSpPr/>
          <p:nvPr/>
        </p:nvCxnSpPr>
        <p:spPr bwMode="auto">
          <a:xfrm flipH="1">
            <a:off x="1752600" y="1828800"/>
            <a:ext cx="838200" cy="381000"/>
          </a:xfrm>
          <a:prstGeom prst="straightConnector1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" name="Straight Arrow Connector 9"/>
          <p:cNvCxnSpPr/>
          <p:nvPr/>
        </p:nvCxnSpPr>
        <p:spPr bwMode="auto">
          <a:xfrm flipH="1" flipV="1">
            <a:off x="1600200" y="609601"/>
            <a:ext cx="990600" cy="990599"/>
          </a:xfrm>
          <a:prstGeom prst="straightConnector1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510568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08C83550-C361-4A37-99D8-B1A5BE230C37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9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24580" name="Rectangle 3"/>
          <p:cNvSpPr txBox="1">
            <a:spLocks noChangeArrowheads="1"/>
          </p:cNvSpPr>
          <p:nvPr/>
        </p:nvSpPr>
        <p:spPr bwMode="auto">
          <a:xfrm>
            <a:off x="76200" y="0"/>
            <a:ext cx="4191000" cy="68580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600" dirty="0" smtClean="0">
                <a:solidFill>
                  <a:srgbClr val="0066FF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begin of </a:t>
            </a:r>
            <a:r>
              <a:rPr lang="en-US" altLang="zh-CN" sz="1600" dirty="0" err="1" smtClean="0">
                <a:solidFill>
                  <a:srgbClr val="0066FF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asum.ys</a:t>
            </a:r>
            <a:endParaRPr lang="en-US" altLang="zh-CN" sz="1600" dirty="0">
              <a:solidFill>
                <a:srgbClr val="0066FF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</a:t>
            </a:r>
            <a:r>
              <a:rPr lang="en-US" altLang="zh-CN" sz="1600" dirty="0" err="1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pos</a:t>
            </a:r>
            <a:r>
              <a:rPr lang="en-US" altLang="zh-CN" sz="16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0 </a:t>
            </a:r>
          </a:p>
          <a:p>
            <a:r>
              <a:rPr lang="en-US" altLang="zh-CN" sz="1600" dirty="0" err="1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init</a:t>
            </a:r>
            <a:r>
              <a:rPr lang="en-US" altLang="zh-CN" sz="1600" dirty="0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Stack, 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Stack, 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 smtClean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call Main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halt</a:t>
            </a:r>
          </a:p>
          <a:p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.align </a:t>
            </a:r>
            <a:r>
              <a:rPr lang="en-US" altLang="zh-CN" sz="16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4</a:t>
            </a:r>
            <a:endParaRPr lang="en-US" altLang="zh-CN" sz="1600" dirty="0">
              <a:solidFill>
                <a:srgbClr val="FF0000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array: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.long 0xd</a:t>
            </a:r>
          </a:p>
          <a:p>
            <a:r>
              <a:rPr lang="en-US" altLang="zh-CN" sz="16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long 0xc0</a:t>
            </a:r>
          </a:p>
          <a:p>
            <a:r>
              <a:rPr lang="en-US" altLang="zh-CN" sz="16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long 0xb00</a:t>
            </a:r>
          </a:p>
          <a:p>
            <a:r>
              <a:rPr lang="en-US" altLang="zh-CN" sz="16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.long 0xa000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rgbClr val="0066FF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</a:t>
            </a:r>
            <a:r>
              <a:rPr lang="en-US" altLang="zh-CN" sz="1600" dirty="0" smtClean="0">
                <a:solidFill>
                  <a:srgbClr val="0066FF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Function Main</a:t>
            </a:r>
          </a:p>
          <a:p>
            <a:r>
              <a:rPr lang="en-US" altLang="zh-CN" sz="1600" dirty="0" smtClean="0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Main</a:t>
            </a:r>
            <a:r>
              <a:rPr lang="en-US" altLang="zh-CN" sz="1600" dirty="0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$4,%eax	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array,%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call Sum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popl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ret 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267200" y="0"/>
            <a:ext cx="4800600" cy="68580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zh-CN" sz="1600" dirty="0" smtClean="0">
              <a:solidFill>
                <a:srgbClr val="0066FF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 smtClean="0">
                <a:solidFill>
                  <a:srgbClr val="0066FF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Function Sum</a:t>
            </a:r>
            <a:endParaRPr lang="en-US" altLang="zh-CN" sz="1600" dirty="0">
              <a:solidFill>
                <a:srgbClr val="0066FF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Sum: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8(%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),%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ecx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12(%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),%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xorl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andl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 smtClean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je    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End</a:t>
            </a:r>
          </a:p>
          <a:p>
            <a:r>
              <a:rPr lang="en-US" altLang="zh-CN" sz="1600" dirty="0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Loop: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(%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ecx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),%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esi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addl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esi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$4,%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addl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ebx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ecx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$-1,%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addl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ebx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jne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Loop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End: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popl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ret</a:t>
            </a:r>
          </a:p>
          <a:p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</a:t>
            </a:r>
            <a:r>
              <a:rPr lang="en-US" altLang="zh-CN" sz="1600" dirty="0" err="1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pos</a:t>
            </a:r>
            <a:r>
              <a:rPr lang="en-US" altLang="zh-CN" sz="16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0x100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	</a:t>
            </a:r>
          </a:p>
          <a:p>
            <a:r>
              <a:rPr lang="en-US" altLang="zh-CN" sz="1600" dirty="0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Stack: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 </a:t>
            </a:r>
          </a:p>
          <a:p>
            <a:r>
              <a:rPr lang="en-US" altLang="zh-CN" sz="1600" dirty="0" smtClean="0">
                <a:solidFill>
                  <a:srgbClr val="0066FF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end of </a:t>
            </a:r>
            <a:r>
              <a:rPr lang="en-US" altLang="zh-CN" sz="1600" dirty="0" err="1" smtClean="0">
                <a:solidFill>
                  <a:srgbClr val="0066FF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asum.ys</a:t>
            </a:r>
            <a:endParaRPr lang="en-US" altLang="zh-CN" sz="1600" dirty="0">
              <a:solidFill>
                <a:srgbClr val="0066FF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90716" y="1472821"/>
            <a:ext cx="17526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9900CC"/>
                </a:solidFill>
                <a:latin typeface="Corbel" pitchFamily="34" charset="0"/>
                <a:ea typeface="Arial Unicode MS" pitchFamily="34" charset="-122"/>
                <a:cs typeface="Arial Unicode MS" pitchFamily="34" charset="-122"/>
              </a:rPr>
              <a:t>Symbol</a:t>
            </a:r>
            <a:endParaRPr lang="zh-CN" altLang="en-US" dirty="0">
              <a:solidFill>
                <a:srgbClr val="9900CC"/>
              </a:solidFill>
              <a:latin typeface="Corbel" pitchFamily="34" charset="0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6" name="Straight Arrow Connector 5"/>
          <p:cNvCxnSpPr/>
          <p:nvPr/>
        </p:nvCxnSpPr>
        <p:spPr bwMode="auto">
          <a:xfrm flipH="1">
            <a:off x="838200" y="1828800"/>
            <a:ext cx="1752600" cy="2108010"/>
          </a:xfrm>
          <a:prstGeom prst="straightConnector1">
            <a:avLst/>
          </a:prstGeom>
          <a:noFill/>
          <a:ln w="9525" cap="flat" cmpd="sng" algn="ctr">
            <a:solidFill>
              <a:srgbClr val="7030A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" name="Straight Arrow Connector 6"/>
          <p:cNvCxnSpPr/>
          <p:nvPr/>
        </p:nvCxnSpPr>
        <p:spPr bwMode="auto">
          <a:xfrm>
            <a:off x="3581400" y="1828800"/>
            <a:ext cx="762000" cy="4419600"/>
          </a:xfrm>
          <a:prstGeom prst="straightConnector1">
            <a:avLst/>
          </a:prstGeom>
          <a:noFill/>
          <a:ln w="9525" cap="flat" cmpd="sng" algn="ctr">
            <a:solidFill>
              <a:srgbClr val="7030A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" name="Straight Arrow Connector 7"/>
          <p:cNvCxnSpPr/>
          <p:nvPr/>
        </p:nvCxnSpPr>
        <p:spPr bwMode="auto">
          <a:xfrm flipH="1">
            <a:off x="838200" y="1828800"/>
            <a:ext cx="1752600" cy="685800"/>
          </a:xfrm>
          <a:prstGeom prst="straightConnector1">
            <a:avLst/>
          </a:prstGeom>
          <a:noFill/>
          <a:ln w="9525" cap="flat" cmpd="sng" algn="ctr">
            <a:solidFill>
              <a:srgbClr val="7030A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" name="Straight Arrow Connector 9"/>
          <p:cNvCxnSpPr/>
          <p:nvPr/>
        </p:nvCxnSpPr>
        <p:spPr bwMode="auto">
          <a:xfrm flipH="1" flipV="1">
            <a:off x="838200" y="762000"/>
            <a:ext cx="1752600" cy="838201"/>
          </a:xfrm>
          <a:prstGeom prst="straightConnector1">
            <a:avLst/>
          </a:prstGeom>
          <a:noFill/>
          <a:ln w="9525" cap="flat" cmpd="sng" algn="ctr">
            <a:solidFill>
              <a:srgbClr val="7030A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>
            <a:off x="3581400" y="1828800"/>
            <a:ext cx="762000" cy="2895600"/>
          </a:xfrm>
          <a:prstGeom prst="straightConnector1">
            <a:avLst/>
          </a:prstGeom>
          <a:noFill/>
          <a:ln w="9525" cap="flat" cmpd="sng" algn="ctr">
            <a:solidFill>
              <a:srgbClr val="7030A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Straight Arrow Connector 17"/>
          <p:cNvCxnSpPr/>
          <p:nvPr/>
        </p:nvCxnSpPr>
        <p:spPr bwMode="auto">
          <a:xfrm>
            <a:off x="3581400" y="1828800"/>
            <a:ext cx="762000" cy="914400"/>
          </a:xfrm>
          <a:prstGeom prst="straightConnector1">
            <a:avLst/>
          </a:prstGeom>
          <a:noFill/>
          <a:ln w="9525" cap="flat" cmpd="sng" algn="ctr">
            <a:solidFill>
              <a:srgbClr val="7030A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Straight Arrow Connector 20"/>
          <p:cNvCxnSpPr/>
          <p:nvPr/>
        </p:nvCxnSpPr>
        <p:spPr bwMode="auto">
          <a:xfrm flipV="1">
            <a:off x="3581400" y="762000"/>
            <a:ext cx="762000" cy="838201"/>
          </a:xfrm>
          <a:prstGeom prst="straightConnector1">
            <a:avLst/>
          </a:prstGeom>
          <a:noFill/>
          <a:ln w="9525" cap="flat" cmpd="sng" algn="ctr">
            <a:solidFill>
              <a:srgbClr val="7030A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256674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08C83550-C361-4A37-99D8-B1A5BE230C37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10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24580" name="Rectangle 3"/>
          <p:cNvSpPr txBox="1">
            <a:spLocks noChangeArrowheads="1"/>
          </p:cNvSpPr>
          <p:nvPr/>
        </p:nvSpPr>
        <p:spPr bwMode="auto">
          <a:xfrm>
            <a:off x="76200" y="0"/>
            <a:ext cx="4191000" cy="68580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600" dirty="0" smtClean="0">
                <a:solidFill>
                  <a:srgbClr val="0066FF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begin of </a:t>
            </a:r>
            <a:r>
              <a:rPr lang="en-US" altLang="zh-CN" sz="1600" dirty="0" err="1" smtClean="0">
                <a:solidFill>
                  <a:srgbClr val="0066FF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asum.ys</a:t>
            </a:r>
            <a:endParaRPr lang="en-US" altLang="zh-CN" sz="1600" dirty="0">
              <a:solidFill>
                <a:srgbClr val="0066FF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</a:t>
            </a:r>
            <a:r>
              <a:rPr lang="en-US" altLang="zh-CN" sz="1600" dirty="0" err="1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pos</a:t>
            </a:r>
            <a:r>
              <a:rPr lang="en-US" altLang="zh-CN" sz="16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</a:t>
            </a:r>
            <a:r>
              <a:rPr lang="en-US" altLang="zh-CN" sz="16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</a:p>
          <a:p>
            <a:r>
              <a:rPr lang="en-US" altLang="zh-CN" sz="1600" dirty="0" err="1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init</a:t>
            </a:r>
            <a:r>
              <a:rPr lang="en-US" altLang="zh-CN" sz="1600" dirty="0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rgbClr val="BB430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Stack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 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rgbClr val="BB430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Stack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 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 smtClean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call Main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halt</a:t>
            </a:r>
          </a:p>
          <a:p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.align 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4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array: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.long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0xd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</a:t>
            </a:r>
            <a:r>
              <a:rPr lang="en-US" altLang="zh-CN" sz="16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long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0xc0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</a:t>
            </a:r>
            <a:r>
              <a:rPr lang="en-US" altLang="zh-CN" sz="16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long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0xb00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.long 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0xa000	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rgbClr val="0066FF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</a:t>
            </a:r>
            <a:r>
              <a:rPr lang="en-US" altLang="zh-CN" sz="1600" dirty="0" smtClean="0">
                <a:solidFill>
                  <a:srgbClr val="0066FF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Function Main</a:t>
            </a:r>
          </a:p>
          <a:p>
            <a:r>
              <a:rPr lang="en-US" altLang="zh-CN" sz="1600" dirty="0" smtClean="0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Main</a:t>
            </a:r>
            <a:r>
              <a:rPr lang="en-US" altLang="zh-CN" sz="1600" dirty="0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$4,%eax	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rgbClr val="BB430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array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call </a:t>
            </a:r>
            <a:r>
              <a:rPr lang="en-US" altLang="zh-CN" sz="1600" dirty="0" smtClean="0">
                <a:solidFill>
                  <a:srgbClr val="BB430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Sum</a:t>
            </a:r>
            <a:endParaRPr lang="en-US" altLang="zh-CN" sz="1600" dirty="0">
              <a:solidFill>
                <a:srgbClr val="BB430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popl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ret 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267200" y="0"/>
            <a:ext cx="4800600" cy="68580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zh-CN" sz="1600" dirty="0" smtClean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 smtClean="0">
                <a:solidFill>
                  <a:srgbClr val="0066FF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Function Sum</a:t>
            </a:r>
            <a:endParaRPr lang="en-US" altLang="zh-CN" sz="1600" dirty="0">
              <a:solidFill>
                <a:srgbClr val="0066FF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Sum: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8(%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),%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ecx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12(%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),%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xorl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andl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 smtClean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je     </a:t>
            </a:r>
            <a:r>
              <a:rPr lang="en-US" altLang="zh-CN" sz="1600" dirty="0" smtClean="0">
                <a:solidFill>
                  <a:srgbClr val="BB430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End</a:t>
            </a:r>
            <a:endParaRPr lang="en-US" altLang="zh-CN" sz="1600" dirty="0">
              <a:solidFill>
                <a:srgbClr val="BB430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Loop: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(%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ecx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),%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esi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addl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esi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$4,%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addl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ebx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ecx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$-1,%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addl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ebx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jne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 smtClean="0">
                <a:solidFill>
                  <a:srgbClr val="BB430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Loop</a:t>
            </a:r>
            <a:endParaRPr lang="en-US" altLang="zh-CN" sz="1600" dirty="0">
              <a:solidFill>
                <a:srgbClr val="BB430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End: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popl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ret</a:t>
            </a:r>
          </a:p>
          <a:p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</a:t>
            </a:r>
            <a:r>
              <a:rPr lang="en-US" altLang="zh-CN" sz="1600" dirty="0" err="1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pos</a:t>
            </a:r>
            <a:r>
              <a:rPr lang="en-US" altLang="zh-CN" sz="16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0x100		</a:t>
            </a:r>
          </a:p>
          <a:p>
            <a:r>
              <a:rPr lang="en-US" altLang="zh-CN" sz="1600" dirty="0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Stack: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 </a:t>
            </a:r>
          </a:p>
          <a:p>
            <a:r>
              <a:rPr lang="en-US" altLang="zh-CN" sz="1600" dirty="0" smtClean="0">
                <a:solidFill>
                  <a:srgbClr val="0066FF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end of </a:t>
            </a:r>
            <a:r>
              <a:rPr lang="en-US" altLang="zh-CN" sz="1600" dirty="0" err="1" smtClean="0">
                <a:solidFill>
                  <a:srgbClr val="0066FF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asum.ys</a:t>
            </a:r>
            <a:endParaRPr lang="en-US" altLang="zh-CN" sz="1600" dirty="0">
              <a:solidFill>
                <a:srgbClr val="0066FF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90716" y="1472821"/>
            <a:ext cx="17526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BB4301"/>
                </a:solidFill>
                <a:latin typeface="Corbel" pitchFamily="34" charset="0"/>
                <a:ea typeface="Arial Unicode MS" pitchFamily="34" charset="-122"/>
                <a:cs typeface="Arial Unicode MS" pitchFamily="34" charset="-122"/>
              </a:rPr>
              <a:t>Relocation</a:t>
            </a:r>
            <a:endParaRPr lang="zh-CN" altLang="en-US" dirty="0">
              <a:solidFill>
                <a:srgbClr val="BB4301"/>
              </a:solidFill>
              <a:latin typeface="Corbel" pitchFamily="34" charset="0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6" name="Straight Arrow Connector 5"/>
          <p:cNvCxnSpPr/>
          <p:nvPr/>
        </p:nvCxnSpPr>
        <p:spPr bwMode="auto">
          <a:xfrm flipH="1">
            <a:off x="2362200" y="1828800"/>
            <a:ext cx="304800" cy="3200400"/>
          </a:xfrm>
          <a:prstGeom prst="straightConnector1">
            <a:avLst/>
          </a:prstGeom>
          <a:noFill/>
          <a:ln w="9525" cap="flat" cmpd="sng" algn="ctr">
            <a:solidFill>
              <a:srgbClr val="BB430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" name="Straight Arrow Connector 9"/>
          <p:cNvCxnSpPr/>
          <p:nvPr/>
        </p:nvCxnSpPr>
        <p:spPr bwMode="auto">
          <a:xfrm flipH="1" flipV="1">
            <a:off x="2362200" y="1181101"/>
            <a:ext cx="228600" cy="419101"/>
          </a:xfrm>
          <a:prstGeom prst="straightConnector1">
            <a:avLst/>
          </a:prstGeom>
          <a:noFill/>
          <a:ln w="9525" cap="flat" cmpd="sng" algn="ctr">
            <a:solidFill>
              <a:srgbClr val="BB430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" name="Straight Arrow Connector 10"/>
          <p:cNvCxnSpPr/>
          <p:nvPr/>
        </p:nvCxnSpPr>
        <p:spPr bwMode="auto">
          <a:xfrm>
            <a:off x="3886200" y="1828800"/>
            <a:ext cx="2209800" cy="2667000"/>
          </a:xfrm>
          <a:prstGeom prst="straightConnector1">
            <a:avLst/>
          </a:prstGeom>
          <a:noFill/>
          <a:ln w="9525" cap="flat" cmpd="sng" algn="ctr">
            <a:solidFill>
              <a:srgbClr val="BB430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>
            <a:off x="3962400" y="1701421"/>
            <a:ext cx="2133600" cy="736979"/>
          </a:xfrm>
          <a:prstGeom prst="straightConnector1">
            <a:avLst/>
          </a:prstGeom>
          <a:noFill/>
          <a:ln w="9525" cap="flat" cmpd="sng" algn="ctr">
            <a:solidFill>
              <a:srgbClr val="BB430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3" name="Straight Arrow Connector 22"/>
          <p:cNvCxnSpPr/>
          <p:nvPr/>
        </p:nvCxnSpPr>
        <p:spPr bwMode="auto">
          <a:xfrm flipH="1">
            <a:off x="1828800" y="1828800"/>
            <a:ext cx="838200" cy="3733800"/>
          </a:xfrm>
          <a:prstGeom prst="straightConnector1">
            <a:avLst/>
          </a:prstGeom>
          <a:noFill/>
          <a:ln w="9525" cap="flat" cmpd="sng" algn="ctr">
            <a:solidFill>
              <a:srgbClr val="BB430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839990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08C83550-C361-4A37-99D8-B1A5BE230C37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11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6200" y="0"/>
            <a:ext cx="4191000" cy="68580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600" dirty="0" smtClean="0">
                <a:solidFill>
                  <a:srgbClr val="0066FF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begin of </a:t>
            </a:r>
            <a:r>
              <a:rPr lang="en-US" altLang="zh-CN" sz="1600" dirty="0" err="1" smtClean="0">
                <a:solidFill>
                  <a:srgbClr val="0066FF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asum.ys</a:t>
            </a:r>
            <a:endParaRPr lang="en-US" altLang="zh-CN" sz="1600" dirty="0">
              <a:solidFill>
                <a:srgbClr val="0066FF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</a:t>
            </a:r>
            <a:r>
              <a:rPr lang="en-US" altLang="zh-CN" sz="1600" dirty="0" err="1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pos</a:t>
            </a:r>
            <a:r>
              <a:rPr lang="en-US" altLang="zh-CN" sz="16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</a:t>
            </a:r>
            <a:r>
              <a:rPr lang="en-US" altLang="zh-CN" sz="16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</a:p>
          <a:p>
            <a:r>
              <a:rPr lang="en-US" altLang="zh-CN" sz="1600" dirty="0" err="1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init</a:t>
            </a:r>
            <a:r>
              <a:rPr lang="en-US" altLang="zh-CN" sz="1600" dirty="0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rgbClr val="BB430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Stack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 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rgbClr val="BB430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Stack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 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 smtClean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call Main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halt</a:t>
            </a:r>
          </a:p>
          <a:p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.align 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4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array: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.long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0xd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</a:t>
            </a:r>
            <a:r>
              <a:rPr lang="en-US" altLang="zh-CN" sz="16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long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0xc0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</a:t>
            </a:r>
            <a:r>
              <a:rPr lang="en-US" altLang="zh-CN" sz="16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long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0xb00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.long 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0xa000	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rgbClr val="0066FF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</a:t>
            </a:r>
            <a:r>
              <a:rPr lang="en-US" altLang="zh-CN" sz="1600" dirty="0" smtClean="0">
                <a:solidFill>
                  <a:srgbClr val="0066FF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Function Main</a:t>
            </a:r>
          </a:p>
          <a:p>
            <a:r>
              <a:rPr lang="en-US" altLang="zh-CN" sz="1600" dirty="0" smtClean="0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Main</a:t>
            </a:r>
            <a:r>
              <a:rPr lang="en-US" altLang="zh-CN" sz="1600" dirty="0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$4,%eax	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rgbClr val="BB430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array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call </a:t>
            </a:r>
            <a:r>
              <a:rPr lang="en-US" altLang="zh-CN" sz="1600" dirty="0" smtClean="0">
                <a:solidFill>
                  <a:srgbClr val="BB430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Sum</a:t>
            </a:r>
            <a:endParaRPr lang="en-US" altLang="zh-CN" sz="1600" dirty="0">
              <a:solidFill>
                <a:srgbClr val="BB430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popl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ret 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3414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08C83550-C361-4A37-99D8-B1A5BE230C37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12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6200" y="0"/>
            <a:ext cx="4191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begin of 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asum.ys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pos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0 </a:t>
            </a:r>
          </a:p>
          <a:p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init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	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Stack, %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Stack, %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 smtClean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call Main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halt</a:t>
            </a:r>
          </a:p>
          <a:p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.align 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4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array:	.long 0xd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long 0xc0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long 0xb00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.long 0xa000	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Function Main</a:t>
            </a:r>
          </a:p>
          <a:p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Main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	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$4,%eax	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array,%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call Sum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popl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ret 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24580" name="Rectangle 3"/>
          <p:cNvSpPr txBox="1">
            <a:spLocks noChangeArrowheads="1"/>
          </p:cNvSpPr>
          <p:nvPr/>
        </p:nvSpPr>
        <p:spPr bwMode="auto">
          <a:xfrm>
            <a:off x="2667000" y="0"/>
            <a:ext cx="6096000" cy="68580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             |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begin of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asum.ys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0x000:              | 	.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pos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0 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0x000: 30f400010000 |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init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Stack,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0x006: 30f500010000 | 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Stack,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0x00c: 8024000000   | 	call Main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0x011: 00           | 	halt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             | 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0x014:              | 	.align 4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0x014: 0d000000     |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array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:.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long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0xd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0x018: c0000000     | 	.long 0xc0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0x01c: 000b0000     | 	.long 0xb00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0x020: 00a00000     | 	.long 0xa000	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             | # Function Main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0x024: a05f         | Main: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0x026: 2045         | 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0x028: 30f004000000 | 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$4,%eax	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0x02e: a00f         | 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0x030: 30f214000000 | 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array,%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0x036: a02f         | 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0x038: 8042000000   | 	call Sum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0x03d: 2054         | 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0x03f: b05f         | 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popl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0x041: 90           | 	ret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76200"/>
            <a:ext cx="2362200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FF0000"/>
                </a:solidFill>
                <a:latin typeface="Corbel" pitchFamily="34" charset="0"/>
                <a:ea typeface="Arial Unicode MS" pitchFamily="34" charset="-122"/>
                <a:cs typeface="Arial Unicode MS" pitchFamily="34" charset="-122"/>
              </a:rPr>
              <a:t>Readable Dump</a:t>
            </a:r>
            <a:endParaRPr lang="zh-CN" altLang="en-US" dirty="0">
              <a:solidFill>
                <a:srgbClr val="FF0000"/>
              </a:solidFill>
              <a:latin typeface="Corbel" pitchFamily="34" charset="0"/>
              <a:ea typeface="Arial Unicode MS" pitchFamily="34" charset="-122"/>
              <a:cs typeface="Arial Unicode MS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5090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08C83550-C361-4A37-99D8-B1A5BE230C37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13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6200" y="0"/>
            <a:ext cx="4191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begin of 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asum.ys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pos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0 </a:t>
            </a:r>
          </a:p>
          <a:p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init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	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Stack, %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Stack, %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 smtClean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call Main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halt</a:t>
            </a:r>
          </a:p>
          <a:p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.align 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4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array:	.long 0xd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long 0xc0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long 0xb00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.long 0xa000	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Function Main</a:t>
            </a:r>
          </a:p>
          <a:p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Main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	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$4,%eax	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array,%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call Sum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popl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ret 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24580" name="Rectangle 3"/>
          <p:cNvSpPr txBox="1">
            <a:spLocks noChangeArrowheads="1"/>
          </p:cNvSpPr>
          <p:nvPr/>
        </p:nvSpPr>
        <p:spPr bwMode="auto">
          <a:xfrm>
            <a:off x="2667000" y="0"/>
            <a:ext cx="6096000" cy="68580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             | </a:t>
            </a:r>
            <a:r>
              <a:rPr lang="en-US" altLang="zh-CN" sz="1600" dirty="0">
                <a:solidFill>
                  <a:srgbClr val="0066FF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begin of </a:t>
            </a:r>
            <a:r>
              <a:rPr lang="en-US" altLang="zh-CN" sz="1600" dirty="0" err="1">
                <a:solidFill>
                  <a:srgbClr val="0066FF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asum.ys</a:t>
            </a:r>
            <a:endParaRPr lang="en-US" altLang="zh-CN" sz="1600" dirty="0">
              <a:solidFill>
                <a:srgbClr val="0066FF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0x000:              | 	.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pos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0 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0x000: 30f400010000 | 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init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Stack,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0x006: 30f500010000 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Stack,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0x00c: 8024000000   | 	call Main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0x011: 00           | 	halt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             | 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0x014:              | 	.align 4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0x014: 0d000000     | 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array</a:t>
            </a:r>
            <a:r>
              <a:rPr lang="en-US" altLang="zh-CN" sz="1600" dirty="0" err="1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:.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long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0xd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0x018: c0000000     | 	.long 0xc0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0x01c: 000b0000     | 	.long 0xb00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0x020: 00a00000     | 	.long 0xa000	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             | </a:t>
            </a:r>
            <a:r>
              <a:rPr lang="en-US" altLang="zh-CN" sz="1600" dirty="0">
                <a:solidFill>
                  <a:srgbClr val="0066FF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Function Main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0x024: a05f         | Main: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0x026: 2045         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0x028: 30f004000000 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$4,%eax	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0x02e: a00f         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0x030: 30f214000000 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array,%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0x036: a02f         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0x038: 8042000000   | 	call Sum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0x03d: 2054         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0x03f: b05f         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popl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0x041: 90           | 	ret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76200"/>
            <a:ext cx="2362200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FF0000"/>
                </a:solidFill>
                <a:latin typeface="Corbel" pitchFamily="34" charset="0"/>
                <a:ea typeface="Arial Unicode MS" pitchFamily="34" charset="-122"/>
                <a:cs typeface="Arial Unicode MS" pitchFamily="34" charset="-122"/>
              </a:rPr>
              <a:t>Readable Dump</a:t>
            </a:r>
            <a:endParaRPr lang="zh-CN" altLang="en-US" dirty="0">
              <a:solidFill>
                <a:srgbClr val="FF0000"/>
              </a:solidFill>
              <a:latin typeface="Corbel" pitchFamily="34" charset="0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2971800" y="76200"/>
            <a:ext cx="2362200" cy="230832"/>
          </a:xfrm>
          <a:prstGeom prst="rect">
            <a:avLst/>
          </a:prstGeom>
          <a:solidFill>
            <a:srgbClr val="0066FF">
              <a:alpha val="10196"/>
            </a:srgbClr>
          </a:solidFill>
          <a:ln w="9525" cap="flat" cmpd="sng" algn="ctr">
            <a:solidFill>
              <a:srgbClr val="0066FF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2957015" y="3581400"/>
            <a:ext cx="2362200" cy="230832"/>
          </a:xfrm>
          <a:prstGeom prst="rect">
            <a:avLst/>
          </a:prstGeom>
          <a:solidFill>
            <a:srgbClr val="0066FF">
              <a:alpha val="10196"/>
            </a:srgbClr>
          </a:solidFill>
          <a:ln w="9525" cap="flat" cmpd="sng" algn="ctr">
            <a:solidFill>
              <a:srgbClr val="0066FF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2971800" y="1826568"/>
            <a:ext cx="2362200" cy="230832"/>
          </a:xfrm>
          <a:prstGeom prst="rect">
            <a:avLst/>
          </a:prstGeom>
          <a:solidFill>
            <a:srgbClr val="0066FF">
              <a:alpha val="10196"/>
            </a:srgbClr>
          </a:solidFill>
          <a:ln w="9525" cap="flat" cmpd="sng" algn="ctr">
            <a:solidFill>
              <a:srgbClr val="0066FF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3539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08C83550-C361-4A37-99D8-B1A5BE230C37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14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6200" y="0"/>
            <a:ext cx="4191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begin of 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asum.ys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pos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0 </a:t>
            </a:r>
          </a:p>
          <a:p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init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	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Stack, %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Stack, %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 smtClean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call Main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halt</a:t>
            </a:r>
          </a:p>
          <a:p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.align 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4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array:	.long 0xd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long 0xc0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long 0xb00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.long 0xa000	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Function Main</a:t>
            </a:r>
          </a:p>
          <a:p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Main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	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$4,%eax	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array,%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call Sum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popl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ret 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24580" name="Rectangle 3"/>
          <p:cNvSpPr txBox="1">
            <a:spLocks noChangeArrowheads="1"/>
          </p:cNvSpPr>
          <p:nvPr/>
        </p:nvSpPr>
        <p:spPr bwMode="auto">
          <a:xfrm>
            <a:off x="2667000" y="0"/>
            <a:ext cx="6096000" cy="68580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             |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begin of 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asum.ys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0x000:              | 	.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pos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0 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0x000: 30f400010000 |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init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Stack,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0x006: 30f500010000 | 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Stack,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0x00c: 8024000000   | 	call Main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0x011: 00           | 	halt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             | 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0x014:              | 	.align 4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0x014: 0d000000     |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array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:.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long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0xd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0x018: c0000000     | 	.long 0xc0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0x01c: 000b0000     | 	.long 0xb00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0x020: 00a00000     | 	.long 0xa000	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             |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Function Main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0x024: a05f         | Main: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0x026: 2045         | 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0x028: 30f004000000 | 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$4,%eax	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0x02e: a00f         | 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0x030: 30f214000000 | 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array,%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0x036: a02f         | 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0x038: 8042000000   | 	call Sum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0x03d: 2054         | 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0x03f: b05f         | 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popl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0x041: 90           | 	ret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76200"/>
            <a:ext cx="2362200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FF0000"/>
                </a:solidFill>
                <a:latin typeface="Corbel" pitchFamily="34" charset="0"/>
                <a:ea typeface="Arial Unicode MS" pitchFamily="34" charset="-122"/>
                <a:cs typeface="Arial Unicode MS" pitchFamily="34" charset="-122"/>
              </a:rPr>
              <a:t>Readable Dump</a:t>
            </a:r>
            <a:endParaRPr lang="zh-CN" altLang="en-US" dirty="0">
              <a:solidFill>
                <a:srgbClr val="FF0000"/>
              </a:solidFill>
              <a:latin typeface="Corbel" pitchFamily="34" charset="0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2957015" y="2064181"/>
            <a:ext cx="2376985" cy="1517219"/>
          </a:xfrm>
          <a:prstGeom prst="rect">
            <a:avLst/>
          </a:prstGeom>
          <a:solidFill>
            <a:schemeClr val="tx1">
              <a:lumMod val="50000"/>
              <a:lumOff val="50000"/>
              <a:alpha val="10196"/>
            </a:schemeClr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2957014" y="3812232"/>
            <a:ext cx="2376986" cy="2893368"/>
          </a:xfrm>
          <a:prstGeom prst="rect">
            <a:avLst/>
          </a:prstGeom>
          <a:solidFill>
            <a:schemeClr val="tx1">
              <a:lumMod val="50000"/>
              <a:lumOff val="50000"/>
              <a:alpha val="10196"/>
            </a:schemeClr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2971799" y="307032"/>
            <a:ext cx="2362201" cy="1521767"/>
          </a:xfrm>
          <a:prstGeom prst="rect">
            <a:avLst/>
          </a:prstGeom>
          <a:solidFill>
            <a:schemeClr val="tx1">
              <a:lumMod val="50000"/>
              <a:lumOff val="50000"/>
              <a:alpha val="10196"/>
            </a:schemeClr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885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08C83550-C361-4A37-99D8-B1A5BE230C37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15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6200" y="0"/>
            <a:ext cx="4191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begin of 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asum.ys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pos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0 </a:t>
            </a:r>
          </a:p>
          <a:p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init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	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Stack, %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Stack, %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 smtClean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call Main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halt</a:t>
            </a:r>
          </a:p>
          <a:p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.align 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4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array:	.long 0xd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long 0xc0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long 0xb00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.long 0xa000	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Function Main</a:t>
            </a:r>
          </a:p>
          <a:p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Main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	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$4,%eax	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array,%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call Sum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popl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ret 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24580" name="Rectangle 3"/>
          <p:cNvSpPr txBox="1">
            <a:spLocks noChangeArrowheads="1"/>
          </p:cNvSpPr>
          <p:nvPr/>
        </p:nvSpPr>
        <p:spPr bwMode="auto">
          <a:xfrm>
            <a:off x="2667000" y="0"/>
            <a:ext cx="6096000" cy="68580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600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             |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begin of 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asum.ys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0x000:              | 	.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pos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0 </a:t>
            </a:r>
          </a:p>
          <a:p>
            <a:r>
              <a:rPr lang="en-US" altLang="zh-CN" sz="1600" dirty="0">
                <a:solidFill>
                  <a:srgbClr val="BB430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</a:t>
            </a:r>
            <a:r>
              <a:rPr lang="en-US" altLang="zh-CN" sz="1600" dirty="0">
                <a:solidFill>
                  <a:srgbClr val="9900CC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0x000: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30f4</a:t>
            </a:r>
            <a:r>
              <a:rPr lang="en-US" altLang="zh-CN" sz="1600" dirty="0">
                <a:solidFill>
                  <a:srgbClr val="BB430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00010000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err="1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init</a:t>
            </a:r>
            <a:r>
              <a:rPr lang="en-US" altLang="zh-CN" sz="1600" dirty="0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rgbClr val="BB430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Stack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0x006: 30f5</a:t>
            </a:r>
            <a:r>
              <a:rPr lang="en-US" altLang="zh-CN" sz="1600" dirty="0">
                <a:solidFill>
                  <a:srgbClr val="BB430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00010000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rgbClr val="BB430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Stack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0x00c: 80</a:t>
            </a:r>
            <a:r>
              <a:rPr lang="en-US" altLang="zh-CN" sz="1600" dirty="0">
                <a:solidFill>
                  <a:srgbClr val="BB430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24000000 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	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call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rgbClr val="BB430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Main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0x011: 00           | 	halt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           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0x014:              | 	.align 4</a:t>
            </a:r>
          </a:p>
          <a:p>
            <a:r>
              <a:rPr lang="en-US" altLang="zh-CN" sz="1600" dirty="0">
                <a:solidFill>
                  <a:srgbClr val="9900CC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0x014: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0d000000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err="1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array</a:t>
            </a:r>
            <a:r>
              <a:rPr lang="en-US" altLang="zh-CN" sz="1600" dirty="0" err="1" smtClean="0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</a:t>
            </a:r>
            <a:r>
              <a:rPr lang="en-US" altLang="zh-CN" sz="1600" dirty="0" err="1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long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0xd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0x018: c0000000     | 	.long 0xc0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0x01c: 000b0000     | 	.long 0xb00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0x020: 00a00000     | 	.long 0xa000	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             | # Function Main</a:t>
            </a:r>
          </a:p>
          <a:p>
            <a:r>
              <a:rPr lang="en-US" altLang="zh-CN" sz="1600" dirty="0">
                <a:solidFill>
                  <a:srgbClr val="9900CC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0x024: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a05f         |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Main: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0x026: 2045         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0x028: 30f004000000 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$4,%eax	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0x02e: a00f         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0x030: 30f2</a:t>
            </a:r>
            <a:r>
              <a:rPr lang="en-US" altLang="zh-CN" sz="1600" dirty="0">
                <a:solidFill>
                  <a:srgbClr val="BB430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14000000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rgbClr val="BB430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array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0x036: a02f         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0x038: 80</a:t>
            </a:r>
            <a:r>
              <a:rPr lang="en-US" altLang="zh-CN" sz="1600" dirty="0">
                <a:solidFill>
                  <a:srgbClr val="BB430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42000000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	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call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rgbClr val="BB430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Sum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0x03d: 2054         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0x03f: b05f         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popl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0x041: 90           | 	ret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76200"/>
            <a:ext cx="2362200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FF0000"/>
                </a:solidFill>
                <a:latin typeface="Corbel" pitchFamily="34" charset="0"/>
                <a:ea typeface="Arial Unicode MS" pitchFamily="34" charset="-122"/>
                <a:cs typeface="Arial Unicode MS" pitchFamily="34" charset="-122"/>
              </a:rPr>
              <a:t>Readable Dump</a:t>
            </a:r>
            <a:endParaRPr lang="zh-CN" altLang="en-US" dirty="0">
              <a:solidFill>
                <a:srgbClr val="FF0000"/>
              </a:solidFill>
              <a:latin typeface="Corbel" pitchFamily="34" charset="0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12" name="Straight Arrow Connector 11"/>
          <p:cNvCxnSpPr/>
          <p:nvPr/>
        </p:nvCxnSpPr>
        <p:spPr bwMode="auto">
          <a:xfrm flipH="1" flipV="1">
            <a:off x="6400800" y="2514600"/>
            <a:ext cx="914400" cy="2590801"/>
          </a:xfrm>
          <a:prstGeom prst="straightConnector1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" name="Straight Arrow Connector 18"/>
          <p:cNvCxnSpPr/>
          <p:nvPr/>
        </p:nvCxnSpPr>
        <p:spPr bwMode="auto">
          <a:xfrm>
            <a:off x="3352800" y="2514600"/>
            <a:ext cx="990600" cy="2590801"/>
          </a:xfrm>
          <a:prstGeom prst="straightConnector1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Straight Arrow Connector 20"/>
          <p:cNvCxnSpPr/>
          <p:nvPr/>
        </p:nvCxnSpPr>
        <p:spPr bwMode="auto">
          <a:xfrm flipH="1">
            <a:off x="3657600" y="2505501"/>
            <a:ext cx="2057400" cy="0"/>
          </a:xfrm>
          <a:prstGeom prst="straightConnector1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4" name="TextBox 13"/>
          <p:cNvSpPr txBox="1"/>
          <p:nvPr/>
        </p:nvSpPr>
        <p:spPr>
          <a:xfrm>
            <a:off x="3886200" y="1828800"/>
            <a:ext cx="1524000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FF0000"/>
                </a:solidFill>
                <a:latin typeface="Corbel" pitchFamily="34" charset="0"/>
                <a:ea typeface="Arial Unicode MS" pitchFamily="34" charset="-122"/>
                <a:cs typeface="Arial Unicode MS" pitchFamily="34" charset="-122"/>
              </a:rPr>
              <a:t>relocation</a:t>
            </a:r>
            <a:endParaRPr lang="zh-CN" altLang="en-US" dirty="0">
              <a:solidFill>
                <a:srgbClr val="FF0000"/>
              </a:solidFill>
              <a:latin typeface="Corbel" pitchFamily="34" charset="0"/>
              <a:ea typeface="Arial Unicode MS" pitchFamily="34" charset="-122"/>
              <a:cs typeface="Arial Unicode MS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87682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08C83550-C361-4A37-99D8-B1A5BE230C37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16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6200" y="0"/>
            <a:ext cx="4191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begin of 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asum.ys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pos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0 </a:t>
            </a:r>
          </a:p>
          <a:p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init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	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Stack, %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Stack, %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 smtClean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call Main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halt</a:t>
            </a:r>
          </a:p>
          <a:p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.align 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4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array:	.long 0xd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long 0xc0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long 0xb00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.long 0xa000	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Function Main</a:t>
            </a:r>
          </a:p>
          <a:p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Main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	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$4,%eax	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array,%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call Sum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popl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ret 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24580" name="Rectangle 3"/>
          <p:cNvSpPr txBox="1">
            <a:spLocks noChangeArrowheads="1"/>
          </p:cNvSpPr>
          <p:nvPr/>
        </p:nvSpPr>
        <p:spPr bwMode="auto">
          <a:xfrm>
            <a:off x="2667000" y="0"/>
            <a:ext cx="6096000" cy="68580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600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             |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begin of 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asum.ys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0x000:              | 	.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pos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0 </a:t>
            </a:r>
          </a:p>
          <a:p>
            <a:r>
              <a:rPr lang="en-US" altLang="zh-CN" sz="1600" dirty="0">
                <a:solidFill>
                  <a:srgbClr val="BB430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</a:t>
            </a:r>
            <a:r>
              <a:rPr lang="en-US" altLang="zh-CN" sz="1600" dirty="0">
                <a:solidFill>
                  <a:srgbClr val="9900CC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0x000: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30f4</a:t>
            </a:r>
            <a:r>
              <a:rPr lang="en-US" altLang="zh-CN" sz="1600" dirty="0">
                <a:solidFill>
                  <a:srgbClr val="BB430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00010000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err="1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init</a:t>
            </a:r>
            <a:r>
              <a:rPr lang="en-US" altLang="zh-CN" sz="1600" dirty="0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rgbClr val="BB430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Stack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0x006: 30f5</a:t>
            </a:r>
            <a:r>
              <a:rPr lang="en-US" altLang="zh-CN" sz="1600" dirty="0">
                <a:solidFill>
                  <a:srgbClr val="BB430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00010000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rgbClr val="BB430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Stack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0x00c: 80</a:t>
            </a:r>
            <a:r>
              <a:rPr lang="en-US" altLang="zh-CN" sz="1600" dirty="0">
                <a:solidFill>
                  <a:srgbClr val="BB430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24000000 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call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rgbClr val="BB430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Main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0x011: 00           | 	halt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             | 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0x014:              | 	.align 4</a:t>
            </a:r>
          </a:p>
          <a:p>
            <a:r>
              <a:rPr lang="en-US" altLang="zh-CN" sz="1600" dirty="0">
                <a:solidFill>
                  <a:srgbClr val="9900CC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0x014: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0d000000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array: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.long 0xd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0x018: c0000000     | 	.long 0xc0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0x01c: 000b0000     | 	.long 0xb00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0x020: 00a00000     | 	.long 0xa000	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             | # Function Main</a:t>
            </a:r>
          </a:p>
          <a:p>
            <a:r>
              <a:rPr lang="en-US" altLang="zh-CN" sz="1600" dirty="0">
                <a:solidFill>
                  <a:srgbClr val="9900CC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0x024: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a05f         |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Main: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0x026: 2045         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0x028: 30f004000000 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$4,%eax	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0x02e: a00f         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0x030: 30f2</a:t>
            </a:r>
            <a:r>
              <a:rPr lang="en-US" altLang="zh-CN" sz="1600" dirty="0">
                <a:solidFill>
                  <a:srgbClr val="BB430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14000000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rgbClr val="BB430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array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0x036: a02f         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0x038: 80</a:t>
            </a:r>
            <a:r>
              <a:rPr lang="en-US" altLang="zh-CN" sz="1600" dirty="0">
                <a:solidFill>
                  <a:srgbClr val="BB430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42000000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	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call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rgbClr val="BB430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Sum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0x03d: 2054         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0x03f: b05f         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popl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0x041: 90           | 	ret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76200"/>
            <a:ext cx="2362200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FF0000"/>
                </a:solidFill>
                <a:latin typeface="Corbel" pitchFamily="34" charset="0"/>
                <a:ea typeface="Arial Unicode MS" pitchFamily="34" charset="-122"/>
                <a:cs typeface="Arial Unicode MS" pitchFamily="34" charset="-122"/>
              </a:rPr>
              <a:t>Readable Dump</a:t>
            </a:r>
            <a:endParaRPr lang="zh-CN" altLang="en-US" dirty="0">
              <a:solidFill>
                <a:srgbClr val="FF0000"/>
              </a:solidFill>
              <a:latin typeface="Corbel" pitchFamily="34" charset="0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12" name="Straight Arrow Connector 11"/>
          <p:cNvCxnSpPr/>
          <p:nvPr/>
        </p:nvCxnSpPr>
        <p:spPr bwMode="auto">
          <a:xfrm flipH="1">
            <a:off x="6400800" y="1438701"/>
            <a:ext cx="914400" cy="2438400"/>
          </a:xfrm>
          <a:prstGeom prst="straightConnector1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" name="Straight Arrow Connector 18"/>
          <p:cNvCxnSpPr/>
          <p:nvPr/>
        </p:nvCxnSpPr>
        <p:spPr bwMode="auto">
          <a:xfrm flipV="1">
            <a:off x="3505200" y="1438701"/>
            <a:ext cx="1066800" cy="2438401"/>
          </a:xfrm>
          <a:prstGeom prst="straightConnector1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Straight Arrow Connector 20"/>
          <p:cNvCxnSpPr/>
          <p:nvPr/>
        </p:nvCxnSpPr>
        <p:spPr bwMode="auto">
          <a:xfrm flipH="1">
            <a:off x="3657600" y="3962400"/>
            <a:ext cx="2057400" cy="0"/>
          </a:xfrm>
          <a:prstGeom prst="straightConnector1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6" name="TextBox 25"/>
          <p:cNvSpPr txBox="1"/>
          <p:nvPr/>
        </p:nvSpPr>
        <p:spPr>
          <a:xfrm>
            <a:off x="4953000" y="1600200"/>
            <a:ext cx="1524000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FF0000"/>
                </a:solidFill>
                <a:latin typeface="Corbel" pitchFamily="34" charset="0"/>
                <a:ea typeface="Arial Unicode MS" pitchFamily="34" charset="-122"/>
                <a:cs typeface="Arial Unicode MS" pitchFamily="34" charset="-122"/>
              </a:rPr>
              <a:t>relocation</a:t>
            </a:r>
            <a:endParaRPr lang="zh-CN" altLang="en-US" dirty="0">
              <a:solidFill>
                <a:srgbClr val="FF0000"/>
              </a:solidFill>
              <a:latin typeface="Corbel" pitchFamily="34" charset="0"/>
              <a:ea typeface="Arial Unicode MS" pitchFamily="34" charset="-122"/>
              <a:cs typeface="Arial Unicode MS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32376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76200" y="0"/>
            <a:ext cx="4191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begin of 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asum.ys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pos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0 </a:t>
            </a:r>
          </a:p>
          <a:p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init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	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Stack, %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Stack, %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 smtClean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call Main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halt</a:t>
            </a:r>
          </a:p>
          <a:p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.align 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4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array:	.long 0xd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long 0xc0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long 0xb00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.long 0xa000	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Function Main</a:t>
            </a:r>
          </a:p>
          <a:p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Main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	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$4,%eax	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array,%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call Sum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popl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ret 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19D702-F9B6-4BAA-9188-BC8B3AC802E2}" type="slidenum">
              <a:rPr lang="zh-CN" altLang="en-US" smtClean="0"/>
              <a:pPr>
                <a:defRPr/>
              </a:pPr>
              <a:t>17</a:t>
            </a:fld>
            <a:endParaRPr lang="en-US" altLang="zh-CN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2667000" y="0"/>
            <a:ext cx="6096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             </a:t>
            </a:r>
            <a:r>
              <a:rPr lang="en-US" altLang="zh-CN" sz="1600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begin of 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asum.ys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0x000:              | 	.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pos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0 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0x000: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30f400010000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 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init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Stack,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0x006: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30f500010000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Stack,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0x00c: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8024000000 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 	call Main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0x011: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00        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| 	halt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             | 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0x014:              | 	.align 4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0x014: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0d000000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| array:	.long 0xd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0x018: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c0000000 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| 	.long 0xc0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0x01c: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000b0000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| 	.long 0xb00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0x020: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00a00000 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| 	.long 0xa000	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             | # Function Main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0x024: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a05f   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| Main: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0x026: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2045       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0x028: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30f004000000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$4,%eax	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0x02e: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a00f       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0x030: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30f214000000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array,%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0x036: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a02f     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0x038: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8042000000 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 	call Sum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0x03d: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2054       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0x03f: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b05f       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popl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0x041: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90         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ret </a:t>
            </a:r>
          </a:p>
        </p:txBody>
      </p:sp>
      <p:sp>
        <p:nvSpPr>
          <p:cNvPr id="7" name="Rectangle 6"/>
          <p:cNvSpPr/>
          <p:nvPr/>
        </p:nvSpPr>
        <p:spPr>
          <a:xfrm>
            <a:off x="5791200" y="1371600"/>
            <a:ext cx="2514600" cy="3847207"/>
          </a:xfrm>
          <a:prstGeom prst="rect">
            <a:avLst/>
          </a:prstGeom>
          <a:solidFill>
            <a:srgbClr val="FFFFE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95250"/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30f4 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0001 0000 30f5 0001 0000 8024 0000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0000 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0000 0d00 0000 c000 0000 000b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0000 00a0 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0000 a05f 2045 30f0 0400 0000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a00f 30f2 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1400 0000 a02f 8042 0000 0020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54b0</a:t>
            </a:r>
            <a:endParaRPr lang="en-US" altLang="zh-CN" sz="2000" dirty="0">
              <a:latin typeface="Courier New" pitchFamily="49" charset="0"/>
              <a:cs typeface="Courier New" pitchFamily="49" charset="0"/>
            </a:endParaRPr>
          </a:p>
          <a:p>
            <a:pPr marL="95250"/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5f90</a:t>
            </a:r>
            <a:endParaRPr lang="en-US" altLang="zh-CN" sz="2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200" y="76200"/>
            <a:ext cx="2362200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FF0000"/>
                </a:solidFill>
                <a:latin typeface="Corbel" pitchFamily="34" charset="0"/>
                <a:ea typeface="Arial Unicode MS" pitchFamily="34" charset="-122"/>
                <a:cs typeface="Arial Unicode MS" pitchFamily="34" charset="-122"/>
              </a:rPr>
              <a:t>Readable Dump</a:t>
            </a:r>
            <a:endParaRPr lang="zh-CN" altLang="en-US" dirty="0">
              <a:solidFill>
                <a:srgbClr val="FF0000"/>
              </a:solidFill>
              <a:latin typeface="Corbel" pitchFamily="34" charset="0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91201" y="917812"/>
            <a:ext cx="1981200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FF0000"/>
                </a:solidFill>
                <a:latin typeface="Corbel" pitchFamily="34" charset="0"/>
                <a:ea typeface="Arial Unicode MS" pitchFamily="34" charset="-122"/>
                <a:cs typeface="Arial Unicode MS" pitchFamily="34" charset="-122"/>
              </a:rPr>
              <a:t>Binary Code</a:t>
            </a:r>
            <a:endParaRPr lang="zh-CN" altLang="en-US" dirty="0">
              <a:solidFill>
                <a:srgbClr val="FF0000"/>
              </a:solidFill>
              <a:latin typeface="Corbel" pitchFamily="34" charset="0"/>
              <a:ea typeface="Arial Unicode MS" pitchFamily="34" charset="-122"/>
              <a:cs typeface="Arial Unicode MS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67320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76200" y="0"/>
            <a:ext cx="4191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begin of 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asum.ys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pos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0 </a:t>
            </a:r>
          </a:p>
          <a:p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init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	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Stack, %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Stack, %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 smtClean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call Main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halt</a:t>
            </a:r>
          </a:p>
          <a:p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.align 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4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array:	.long 0xd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long 0xc0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long 0xb00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.long 0xa000	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Function Main</a:t>
            </a:r>
          </a:p>
          <a:p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Main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	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$4,%eax	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array,%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call Sum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popl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ret 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19D702-F9B6-4BAA-9188-BC8B3AC802E2}" type="slidenum">
              <a:rPr lang="zh-CN" altLang="en-US" smtClean="0"/>
              <a:pPr>
                <a:defRPr/>
              </a:pPr>
              <a:t>18</a:t>
            </a:fld>
            <a:endParaRPr lang="en-US" altLang="zh-CN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2667000" y="0"/>
            <a:ext cx="6096000" cy="6858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             </a:t>
            </a:r>
            <a:r>
              <a:rPr lang="en-US" altLang="zh-CN" sz="1600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begin of 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asum.ys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0x000:              | 	.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pos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0 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0x000: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30f400010000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 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init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Stack,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0x006: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30f500010000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Stack,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0x00c: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8024000000 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 	call Main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0x011: </a:t>
            </a:r>
            <a:r>
              <a:rPr lang="en-US" altLang="zh-CN" sz="16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00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| 	halt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             | 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0x014:              | 	.align 4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0x014: </a:t>
            </a:r>
            <a:r>
              <a:rPr lang="en-US" altLang="zh-CN" sz="16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0d00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0000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| array:	.long 0xd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0x018: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c0000000 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| 	.long 0xc0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0x01c: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000b0000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| 	.long 0xb00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0x020: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00a00000 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| 	.long 0xa000	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             | # Function Main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0x024: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a05f   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| Main: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0x026: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2045       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0x028: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30f004000000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$4,%eax	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0x02e: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a00f       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0x030: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30f214000000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array,%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0x036: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a02f     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0x038: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8042000000 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 	call Sum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0x03d: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2054       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0x03f: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b05f       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popl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0x041: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90         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ret </a:t>
            </a:r>
          </a:p>
        </p:txBody>
      </p:sp>
      <p:sp>
        <p:nvSpPr>
          <p:cNvPr id="7" name="Rectangle 6"/>
          <p:cNvSpPr/>
          <p:nvPr/>
        </p:nvSpPr>
        <p:spPr>
          <a:xfrm>
            <a:off x="5791200" y="1371600"/>
            <a:ext cx="2514600" cy="3847207"/>
          </a:xfrm>
          <a:prstGeom prst="rect">
            <a:avLst/>
          </a:prstGeom>
          <a:solidFill>
            <a:srgbClr val="FFFFE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95250"/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30f4 0001 0000 30f5 0001 0000 8024 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0000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00</a:t>
            </a:r>
            <a:r>
              <a:rPr lang="en-US" altLang="zh-CN" sz="20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00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>
                <a:solidFill>
                  <a:srgbClr val="9900CC"/>
                </a:solidFill>
                <a:latin typeface="Courier New" pitchFamily="49" charset="0"/>
                <a:cs typeface="Courier New" pitchFamily="49" charset="0"/>
              </a:rPr>
              <a:t>0000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0d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00 0000 c000 0000 000b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0000 00a0 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0000 a05f 2045 30f0 0400 0000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a00f 30f2 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1400 0000 a02f 8042 0000 0020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54b0</a:t>
            </a:r>
            <a:endParaRPr lang="en-US" altLang="zh-CN" sz="2000" dirty="0">
              <a:latin typeface="Courier New" pitchFamily="49" charset="0"/>
              <a:cs typeface="Courier New" pitchFamily="49" charset="0"/>
            </a:endParaRPr>
          </a:p>
          <a:p>
            <a:pPr marL="95250"/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5f90</a:t>
            </a:r>
            <a:endParaRPr lang="en-US" altLang="zh-CN" sz="2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200" y="76200"/>
            <a:ext cx="2362200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FF0000"/>
                </a:solidFill>
                <a:latin typeface="Corbel" pitchFamily="34" charset="0"/>
                <a:ea typeface="Arial Unicode MS" pitchFamily="34" charset="-122"/>
                <a:cs typeface="Arial Unicode MS" pitchFamily="34" charset="-122"/>
              </a:rPr>
              <a:t>Readable Dump</a:t>
            </a:r>
            <a:endParaRPr lang="zh-CN" altLang="en-US" dirty="0">
              <a:solidFill>
                <a:srgbClr val="FF0000"/>
              </a:solidFill>
              <a:latin typeface="Corbel" pitchFamily="34" charset="0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91201" y="917812"/>
            <a:ext cx="1981200" cy="461665"/>
          </a:xfrm>
          <a:prstGeom prst="rect">
            <a:avLst/>
          </a:prstGeom>
          <a:solidFill>
            <a:srgbClr val="FFFFE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FF0000"/>
                </a:solidFill>
                <a:latin typeface="Corbel" pitchFamily="34" charset="0"/>
                <a:ea typeface="Arial Unicode MS" pitchFamily="34" charset="-122"/>
                <a:cs typeface="Arial Unicode MS" pitchFamily="34" charset="-122"/>
              </a:rPr>
              <a:t>Binary Code</a:t>
            </a:r>
            <a:endParaRPr lang="zh-CN" altLang="en-US" dirty="0">
              <a:solidFill>
                <a:srgbClr val="FF0000"/>
              </a:solidFill>
              <a:latin typeface="Corbel" pitchFamily="34" charset="0"/>
              <a:ea typeface="Arial Unicode MS" pitchFamily="34" charset="-122"/>
              <a:cs typeface="Arial Unicode MS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21407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7A8D357D-AB6F-4E41-9FF9-A18697071945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19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ea typeface="宋体" pitchFamily="2" charset="-122"/>
              </a:rPr>
              <a:t>Intro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153400" cy="4419600"/>
          </a:xfrm>
        </p:spPr>
        <p:txBody>
          <a:bodyPr/>
          <a:lstStyle/>
          <a:p>
            <a:r>
              <a:rPr lang="en-US" altLang="zh-CN" dirty="0" smtClean="0">
                <a:ea typeface="宋体" pitchFamily="2" charset="-122"/>
              </a:rPr>
              <a:t>Y86 Assembler</a:t>
            </a:r>
          </a:p>
          <a:p>
            <a:pPr lvl="1"/>
            <a:r>
              <a:rPr lang="en-US" altLang="zh-CN" dirty="0" smtClean="0">
                <a:ea typeface="宋体" pitchFamily="2" charset="-122"/>
              </a:rPr>
              <a:t>Source code: y86asm.c &amp; y86asm.h</a:t>
            </a:r>
          </a:p>
          <a:p>
            <a:pPr lvl="1"/>
            <a:r>
              <a:rPr lang="en-US" altLang="zh-CN" dirty="0" smtClean="0">
                <a:ea typeface="宋体" pitchFamily="2" charset="-122"/>
              </a:rPr>
              <a:t>./y86asm -v </a:t>
            </a:r>
            <a:r>
              <a:rPr lang="en-US" altLang="zh-CN" dirty="0" err="1" smtClean="0">
                <a:ea typeface="宋体" pitchFamily="2" charset="-122"/>
              </a:rPr>
              <a:t>asum.ys</a:t>
            </a:r>
            <a:r>
              <a:rPr lang="en-US" altLang="zh-CN" dirty="0" smtClean="0">
                <a:ea typeface="宋体" pitchFamily="2" charset="-122"/>
              </a:rPr>
              <a:t> &gt; </a:t>
            </a:r>
            <a:r>
              <a:rPr lang="en-US" altLang="zh-CN" dirty="0" err="1" smtClean="0">
                <a:ea typeface="宋体" pitchFamily="2" charset="-122"/>
              </a:rPr>
              <a:t>asum.yo</a:t>
            </a:r>
            <a:endParaRPr lang="en-US" altLang="zh-CN" dirty="0" smtClean="0">
              <a:ea typeface="宋体" pitchFamily="2" charset="-122"/>
            </a:endParaRPr>
          </a:p>
          <a:p>
            <a:pPr lvl="2"/>
            <a:r>
              <a:rPr lang="en-US" altLang="zh-CN" dirty="0" err="1" smtClean="0">
                <a:ea typeface="宋体" pitchFamily="2" charset="-122"/>
              </a:rPr>
              <a:t>asum.ys</a:t>
            </a:r>
            <a:r>
              <a:rPr lang="en-US" altLang="zh-CN" dirty="0" smtClean="0">
                <a:ea typeface="宋体" pitchFamily="2" charset="-122"/>
              </a:rPr>
              <a:t>: assembly code</a:t>
            </a:r>
          </a:p>
          <a:p>
            <a:pPr lvl="2"/>
            <a:r>
              <a:rPr lang="en-US" altLang="zh-CN" dirty="0" err="1" smtClean="0">
                <a:ea typeface="宋体" pitchFamily="2" charset="-122"/>
              </a:rPr>
              <a:t>asum.bin</a:t>
            </a:r>
            <a:r>
              <a:rPr lang="en-US" altLang="zh-CN" dirty="0" smtClean="0">
                <a:ea typeface="宋体" pitchFamily="2" charset="-122"/>
              </a:rPr>
              <a:t>: binary code</a:t>
            </a:r>
          </a:p>
          <a:p>
            <a:pPr lvl="2"/>
            <a:r>
              <a:rPr lang="en-US" altLang="zh-CN" dirty="0" err="1" smtClean="0">
                <a:ea typeface="宋体" pitchFamily="2" charset="-122"/>
              </a:rPr>
              <a:t>asum.yo</a:t>
            </a:r>
            <a:r>
              <a:rPr lang="en-US" altLang="zh-CN" dirty="0" smtClean="0">
                <a:ea typeface="宋体" pitchFamily="2" charset="-122"/>
              </a:rPr>
              <a:t>: readable dump</a:t>
            </a:r>
          </a:p>
          <a:p>
            <a:pPr lvl="1"/>
            <a:r>
              <a:rPr lang="en-US" altLang="zh-CN" dirty="0" smtClean="0">
                <a:ea typeface="宋体" pitchFamily="2" charset="-122"/>
              </a:rPr>
              <a:t>Test-suite: simple, error and apps</a:t>
            </a:r>
          </a:p>
          <a:p>
            <a:pPr lvl="1"/>
            <a:r>
              <a:rPr lang="en-US" altLang="zh-CN" dirty="0" smtClean="0">
                <a:ea typeface="宋体" pitchFamily="2" charset="-122"/>
              </a:rPr>
              <a:t>Base-system: y86asm-base</a:t>
            </a:r>
          </a:p>
          <a:p>
            <a:pPr lvl="1"/>
            <a:endParaRPr lang="en-US" altLang="zh-CN" dirty="0" smtClean="0">
              <a:ea typeface="宋体" pitchFamily="2" charset="-122"/>
            </a:endParaRPr>
          </a:p>
          <a:p>
            <a:pPr lvl="1"/>
            <a:r>
              <a:rPr lang="en-US" altLang="zh-CN" dirty="0" smtClean="0">
                <a:ea typeface="宋体" pitchFamily="2" charset="-122"/>
              </a:rPr>
              <a:t>Requirement: the same output! (bin &amp; </a:t>
            </a:r>
            <a:r>
              <a:rPr lang="en-US" altLang="zh-CN" dirty="0" err="1" smtClean="0">
                <a:ea typeface="宋体" pitchFamily="2" charset="-122"/>
              </a:rPr>
              <a:t>yo</a:t>
            </a:r>
            <a:r>
              <a:rPr lang="en-US" altLang="zh-CN" dirty="0" smtClean="0">
                <a:ea typeface="宋体" pitchFamily="2" charset="-122"/>
              </a:rPr>
              <a:t>)</a:t>
            </a:r>
            <a:endParaRPr lang="en-US" altLang="zh-CN" dirty="0">
              <a:ea typeface="宋体" pitchFamily="2" charset="-122"/>
            </a:endParaRPr>
          </a:p>
          <a:p>
            <a:pPr lvl="1"/>
            <a:endParaRPr lang="en-US" altLang="zh-CN" dirty="0" smtClean="0"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67698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cap="none" dirty="0" smtClean="0">
                <a:ea typeface="宋体" pitchFamily="2" charset="-122"/>
              </a:rPr>
              <a:t>Framework</a:t>
            </a:r>
            <a:endParaRPr lang="zh-CN" altLang="en-US" cap="none" dirty="0" smtClean="0">
              <a:ea typeface="宋体" pitchFamily="2" charset="-122"/>
            </a:endParaRPr>
          </a:p>
        </p:txBody>
      </p:sp>
      <p:sp>
        <p:nvSpPr>
          <p:cNvPr id="4099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smtClean="0">
              <a:ea typeface="宋体" pitchFamily="2" charset="-122"/>
            </a:endParaRPr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06288CA6-888E-499F-8AD6-2DF528DBC32B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20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126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3657600" y="762000"/>
            <a:ext cx="1905000" cy="1524000"/>
          </a:xfrm>
          <a:prstGeom prst="rect">
            <a:avLst/>
          </a:prstGeom>
          <a:solidFill>
            <a:srgbClr val="D2FEF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u="sng" dirty="0" smtClean="0">
                <a:latin typeface="Courier New" pitchFamily="49" charset="0"/>
                <a:cs typeface="Courier New" pitchFamily="49" charset="0"/>
              </a:rPr>
              <a:t>assemble</a:t>
            </a:r>
            <a:endParaRPr kumimoji="1" lang="zh-CN" altLang="en-US" sz="2400" b="1" i="0" u="sng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3657600" y="2895600"/>
            <a:ext cx="1905000" cy="1219200"/>
          </a:xfrm>
          <a:prstGeom prst="rect">
            <a:avLst/>
          </a:prstGeom>
          <a:solidFill>
            <a:srgbClr val="ECDFF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42900" indent="-342900" algn="ctr"/>
            <a:r>
              <a:rPr lang="en-US" altLang="zh-CN" u="sng" dirty="0">
                <a:latin typeface="Courier New" pitchFamily="49" charset="0"/>
                <a:cs typeface="Courier New" pitchFamily="49" charset="0"/>
              </a:rPr>
              <a:t>relocate</a:t>
            </a:r>
            <a:endParaRPr lang="zh-CN" altLang="en-US" u="sng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6" name="Straight Arrow Connector 5"/>
          <p:cNvCxnSpPr>
            <a:stCxn id="83" idx="0"/>
          </p:cNvCxnSpPr>
          <p:nvPr/>
        </p:nvCxnSpPr>
        <p:spPr bwMode="auto">
          <a:xfrm>
            <a:off x="2819400" y="990600"/>
            <a:ext cx="838200" cy="0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5" name="Circular Arrow 14"/>
          <p:cNvSpPr/>
          <p:nvPr/>
        </p:nvSpPr>
        <p:spPr bwMode="auto">
          <a:xfrm>
            <a:off x="3962400" y="1413600"/>
            <a:ext cx="720000" cy="720000"/>
          </a:xfrm>
          <a:prstGeom prst="circularArrow">
            <a:avLst>
              <a:gd name="adj1" fmla="val 20134"/>
              <a:gd name="adj2" fmla="val 1019081"/>
              <a:gd name="adj3" fmla="val 20871550"/>
              <a:gd name="adj4" fmla="val 1520770"/>
              <a:gd name="adj5" fmla="val 10067"/>
            </a:avLst>
          </a:prstGeom>
          <a:solidFill>
            <a:srgbClr val="FFE7E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419599" y="1295400"/>
            <a:ext cx="99060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800" dirty="0" smtClean="0">
                <a:latin typeface="Courier New" pitchFamily="49" charset="0"/>
                <a:cs typeface="Courier New" pitchFamily="49" charset="0"/>
              </a:rPr>
              <a:t>line </a:t>
            </a:r>
            <a:br>
              <a:rPr lang="en-US" altLang="zh-CN" sz="18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1800" dirty="0" smtClean="0">
                <a:latin typeface="Courier New" pitchFamily="49" charset="0"/>
                <a:cs typeface="Courier New" pitchFamily="49" charset="0"/>
              </a:rPr>
              <a:t>by </a:t>
            </a:r>
            <a:br>
              <a:rPr lang="en-US" altLang="zh-CN" sz="18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1800" dirty="0" smtClean="0">
                <a:latin typeface="Courier New" pitchFamily="49" charset="0"/>
                <a:cs typeface="Courier New" pitchFamily="49" charset="0"/>
              </a:rPr>
              <a:t>line</a:t>
            </a:r>
            <a:endParaRPr lang="zh-CN" altLang="en-US" sz="1800" dirty="0"/>
          </a:p>
        </p:txBody>
      </p:sp>
      <p:cxnSp>
        <p:nvCxnSpPr>
          <p:cNvPr id="18" name="Elbow Connector 17"/>
          <p:cNvCxnSpPr>
            <a:stCxn id="2" idx="3"/>
            <a:endCxn id="24" idx="0"/>
          </p:cNvCxnSpPr>
          <p:nvPr/>
        </p:nvCxnSpPr>
        <p:spPr bwMode="auto">
          <a:xfrm>
            <a:off x="5562600" y="1524000"/>
            <a:ext cx="970697" cy="914400"/>
          </a:xfrm>
          <a:prstGeom prst="bentConnector2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4" name="Rounded Rectangle 23"/>
          <p:cNvSpPr/>
          <p:nvPr/>
        </p:nvSpPr>
        <p:spPr bwMode="auto">
          <a:xfrm>
            <a:off x="5961797" y="2438400"/>
            <a:ext cx="1143000" cy="685800"/>
          </a:xfrm>
          <a:prstGeom prst="round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1800" dirty="0">
                <a:latin typeface="Courier New" pitchFamily="49" charset="0"/>
                <a:cs typeface="Courier New" pitchFamily="49" charset="0"/>
              </a:rPr>
              <a:t>Symbol table</a:t>
            </a:r>
            <a:endParaRPr lang="zh-CN" alt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5" name="Rounded Rectangle 24"/>
          <p:cNvSpPr/>
          <p:nvPr/>
        </p:nvSpPr>
        <p:spPr bwMode="auto">
          <a:xfrm>
            <a:off x="7391400" y="2461315"/>
            <a:ext cx="1371600" cy="685800"/>
          </a:xfrm>
          <a:prstGeom prst="round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1800" dirty="0" smtClean="0">
                <a:latin typeface="Courier New" pitchFamily="49" charset="0"/>
                <a:cs typeface="Courier New" pitchFamily="49" charset="0"/>
              </a:rPr>
              <a:t>Relocate</a:t>
            </a:r>
            <a:br>
              <a:rPr lang="en-US" altLang="zh-CN" sz="18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1800" dirty="0" smtClean="0">
                <a:latin typeface="Courier New" pitchFamily="49" charset="0"/>
                <a:cs typeface="Courier New" pitchFamily="49" charset="0"/>
              </a:rPr>
              <a:t>table</a:t>
            </a:r>
            <a:endParaRPr lang="zh-CN" altLang="en-US" sz="1800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27" name="Elbow Connector 26"/>
          <p:cNvCxnSpPr>
            <a:stCxn id="2" idx="3"/>
            <a:endCxn id="25" idx="0"/>
          </p:cNvCxnSpPr>
          <p:nvPr/>
        </p:nvCxnSpPr>
        <p:spPr bwMode="auto">
          <a:xfrm>
            <a:off x="5562600" y="1524000"/>
            <a:ext cx="2514600" cy="937315"/>
          </a:xfrm>
          <a:prstGeom prst="bentConnector2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37" name="Group 36"/>
          <p:cNvGrpSpPr/>
          <p:nvPr/>
        </p:nvGrpSpPr>
        <p:grpSpPr>
          <a:xfrm>
            <a:off x="4191000" y="3505200"/>
            <a:ext cx="762000" cy="457200"/>
            <a:chOff x="3733800" y="3352800"/>
            <a:chExt cx="762000" cy="457200"/>
          </a:xfrm>
        </p:grpSpPr>
        <p:sp>
          <p:nvSpPr>
            <p:cNvPr id="33" name="Snip Single Corner Rectangle 32"/>
            <p:cNvSpPr/>
            <p:nvPr/>
          </p:nvSpPr>
          <p:spPr bwMode="auto">
            <a:xfrm>
              <a:off x="3733800" y="3352800"/>
              <a:ext cx="762000" cy="457200"/>
            </a:xfrm>
            <a:prstGeom prst="snip1Rect">
              <a:avLst/>
            </a:prstGeom>
            <a:solidFill>
              <a:srgbClr val="FFFFCC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rot="0" spcFirstLastPara="0" vertOverflow="overflow" horzOverflow="overflow" vert="horz" wrap="non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34" name="Rectangle 33"/>
            <p:cNvSpPr/>
            <p:nvPr/>
          </p:nvSpPr>
          <p:spPr bwMode="auto">
            <a:xfrm>
              <a:off x="4191000" y="3429000"/>
              <a:ext cx="228600" cy="762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CN" altLang="en-US" sz="24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5" name="Rectangle 34"/>
            <p:cNvSpPr/>
            <p:nvPr/>
          </p:nvSpPr>
          <p:spPr bwMode="auto">
            <a:xfrm>
              <a:off x="3886200" y="3505200"/>
              <a:ext cx="228600" cy="762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CN" altLang="en-US" sz="24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6" name="Rectangle 35"/>
            <p:cNvSpPr/>
            <p:nvPr/>
          </p:nvSpPr>
          <p:spPr bwMode="auto">
            <a:xfrm>
              <a:off x="4038600" y="3657600"/>
              <a:ext cx="228600" cy="762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CN" altLang="en-US" sz="24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</a:endParaRPr>
            </a:p>
          </p:txBody>
        </p:sp>
      </p:grpSp>
      <p:cxnSp>
        <p:nvCxnSpPr>
          <p:cNvPr id="43" name="Straight Arrow Connector 42"/>
          <p:cNvCxnSpPr>
            <a:stCxn id="12" idx="3"/>
            <a:endCxn id="36" idx="3"/>
          </p:cNvCxnSpPr>
          <p:nvPr/>
        </p:nvCxnSpPr>
        <p:spPr bwMode="auto">
          <a:xfrm flipH="1">
            <a:off x="4724400" y="3505200"/>
            <a:ext cx="838200" cy="34290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6" name="Straight Arrow Connector 45"/>
          <p:cNvCxnSpPr>
            <a:stCxn id="2" idx="2"/>
            <a:endCxn id="12" idx="0"/>
          </p:cNvCxnSpPr>
          <p:nvPr/>
        </p:nvCxnSpPr>
        <p:spPr bwMode="auto">
          <a:xfrm>
            <a:off x="4610100" y="2286000"/>
            <a:ext cx="0" cy="609600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0" name="Elbow Connector 49"/>
          <p:cNvCxnSpPr>
            <a:endCxn id="24" idx="2"/>
          </p:cNvCxnSpPr>
          <p:nvPr/>
        </p:nvCxnSpPr>
        <p:spPr bwMode="auto">
          <a:xfrm flipV="1">
            <a:off x="5562600" y="3124200"/>
            <a:ext cx="970697" cy="723900"/>
          </a:xfrm>
          <a:prstGeom prst="bentConnector2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4" name="Elbow Connector 53"/>
          <p:cNvCxnSpPr>
            <a:stCxn id="25" idx="2"/>
            <a:endCxn id="12" idx="3"/>
          </p:cNvCxnSpPr>
          <p:nvPr/>
        </p:nvCxnSpPr>
        <p:spPr bwMode="auto">
          <a:xfrm rot="5400000">
            <a:off x="6640858" y="2068857"/>
            <a:ext cx="358085" cy="2514600"/>
          </a:xfrm>
          <a:prstGeom prst="bentConnector2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4" name="Straight Arrow Connector 63"/>
          <p:cNvCxnSpPr>
            <a:stCxn id="36" idx="3"/>
          </p:cNvCxnSpPr>
          <p:nvPr/>
        </p:nvCxnSpPr>
        <p:spPr bwMode="auto">
          <a:xfrm>
            <a:off x="4724400" y="3848100"/>
            <a:ext cx="838200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8" name="Rectangle 67"/>
          <p:cNvSpPr/>
          <p:nvPr/>
        </p:nvSpPr>
        <p:spPr bwMode="auto">
          <a:xfrm>
            <a:off x="3657600" y="4648200"/>
            <a:ext cx="1905000" cy="1219200"/>
          </a:xfrm>
          <a:prstGeom prst="rect">
            <a:avLst/>
          </a:prstGeom>
          <a:solidFill>
            <a:srgbClr val="CC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42900" indent="-342900" algn="ctr"/>
            <a:r>
              <a:rPr lang="en-US" altLang="zh-CN" u="sng" dirty="0" err="1" smtClean="0">
                <a:latin typeface="Courier New" pitchFamily="49" charset="0"/>
                <a:cs typeface="Courier New" pitchFamily="49" charset="0"/>
              </a:rPr>
              <a:t>binfile</a:t>
            </a:r>
            <a:endParaRPr lang="zh-CN" altLang="en-US" u="sng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70" name="Straight Arrow Connector 69"/>
          <p:cNvCxnSpPr>
            <a:stCxn id="12" idx="2"/>
            <a:endCxn id="68" idx="0"/>
          </p:cNvCxnSpPr>
          <p:nvPr/>
        </p:nvCxnSpPr>
        <p:spPr bwMode="auto">
          <a:xfrm>
            <a:off x="4610100" y="4114800"/>
            <a:ext cx="0" cy="533400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4" name="Snip Single Corner Rectangle 73"/>
          <p:cNvSpPr/>
          <p:nvPr/>
        </p:nvSpPr>
        <p:spPr bwMode="auto">
          <a:xfrm>
            <a:off x="4191000" y="5226524"/>
            <a:ext cx="762000" cy="457200"/>
          </a:xfrm>
          <a:prstGeom prst="snip1Rect">
            <a:avLst/>
          </a:prstGeom>
          <a:solidFill>
            <a:srgbClr val="FF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rot="0" spcFirstLastPara="0" vertOverflow="overflow" horzOverflow="overflow" vert="horz" wrap="non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83" name="Snip Single Corner Rectangle 82"/>
          <p:cNvSpPr/>
          <p:nvPr/>
        </p:nvSpPr>
        <p:spPr bwMode="auto">
          <a:xfrm>
            <a:off x="1143000" y="457200"/>
            <a:ext cx="1676400" cy="1066800"/>
          </a:xfrm>
          <a:prstGeom prst="snip1Rect">
            <a:avLst>
              <a:gd name="adj" fmla="val 23917"/>
            </a:avLst>
          </a:prstGeom>
          <a:solidFill>
            <a:srgbClr val="FF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rot="0" spcFirstLastPara="0" vertOverflow="overflow" horzOverflow="overflow" vert="horz" wrap="none" lIns="0" tIns="0" rIns="0" bIns="144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800" u="sng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asm</a:t>
            </a:r>
            <a:r>
              <a:rPr lang="en-US" altLang="zh-CN" sz="1800" u="sng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code</a:t>
            </a:r>
            <a:endParaRPr lang="en-US" altLang="zh-CN" sz="1200" u="sng" dirty="0" smtClean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2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</a:t>
            </a:r>
            <a:r>
              <a:rPr lang="en-US" altLang="zh-CN" sz="12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2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2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2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endParaRPr lang="en-US" altLang="zh-CN" sz="1200" dirty="0" smtClean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2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call Sum</a:t>
            </a:r>
            <a:endParaRPr lang="en-US" altLang="zh-CN" sz="12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2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</a:t>
            </a:r>
            <a:r>
              <a:rPr lang="en-US" altLang="zh-CN" sz="12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2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2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$4,%eax	</a:t>
            </a:r>
          </a:p>
        </p:txBody>
      </p:sp>
      <p:sp>
        <p:nvSpPr>
          <p:cNvPr id="85" name="Snip Single Corner Rectangle 84"/>
          <p:cNvSpPr/>
          <p:nvPr/>
        </p:nvSpPr>
        <p:spPr bwMode="auto">
          <a:xfrm>
            <a:off x="6777251" y="4311555"/>
            <a:ext cx="1680949" cy="1066800"/>
          </a:xfrm>
          <a:prstGeom prst="snip1Rect">
            <a:avLst>
              <a:gd name="adj" fmla="val 23917"/>
            </a:avLst>
          </a:prstGeom>
          <a:solidFill>
            <a:srgbClr val="FF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rot="0" spcFirstLastPara="0" vertOverflow="overflow" horzOverflow="overflow" vert="horz" wrap="none" lIns="0" tIns="0" rIns="0" bIns="144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altLang="zh-CN" sz="1200" dirty="0"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800" u="sng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bin </a:t>
            </a:r>
            <a:r>
              <a:rPr lang="en-US" altLang="zh-CN" sz="1800" u="sng" dirty="0">
                <a:latin typeface="Courier New" pitchFamily="49" charset="0"/>
                <a:ea typeface="宋体" pitchFamily="2" charset="-122"/>
                <a:cs typeface="Courier New" pitchFamily="49" charset="0"/>
              </a:rPr>
              <a:t>code</a:t>
            </a:r>
            <a:endParaRPr lang="en-US" altLang="zh-CN" sz="1400" u="sng" dirty="0"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lvl="0"/>
            <a:r>
              <a:rPr lang="en-US" altLang="zh-CN" sz="1200" dirty="0"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2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200" dirty="0" smtClean="0">
                <a:latin typeface="Courier New" pitchFamily="49" charset="0"/>
                <a:cs typeface="Courier New" pitchFamily="49" charset="0"/>
              </a:rPr>
              <a:t>30f4 </a:t>
            </a:r>
            <a:r>
              <a:rPr lang="en-US" altLang="zh-CN" sz="1200" dirty="0">
                <a:latin typeface="Courier New" pitchFamily="49" charset="0"/>
                <a:cs typeface="Courier New" pitchFamily="49" charset="0"/>
              </a:rPr>
              <a:t>0001 0000 </a:t>
            </a:r>
            <a:r>
              <a:rPr lang="en-US" altLang="zh-CN" sz="1200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en-US" altLang="zh-CN" sz="12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1200" dirty="0" smtClean="0">
                <a:latin typeface="Courier New" pitchFamily="49" charset="0"/>
                <a:cs typeface="Courier New" pitchFamily="49" charset="0"/>
              </a:rPr>
              <a:t>  30f5 </a:t>
            </a:r>
            <a:r>
              <a:rPr lang="en-US" altLang="zh-CN" sz="1200" dirty="0">
                <a:latin typeface="Courier New" pitchFamily="49" charset="0"/>
                <a:cs typeface="Courier New" pitchFamily="49" charset="0"/>
              </a:rPr>
              <a:t>0001 </a:t>
            </a:r>
            <a:r>
              <a:rPr lang="en-US" altLang="zh-CN" sz="1200" dirty="0" smtClean="0">
                <a:latin typeface="Courier New" pitchFamily="49" charset="0"/>
                <a:cs typeface="Courier New" pitchFamily="49" charset="0"/>
              </a:rPr>
              <a:t>0000</a:t>
            </a:r>
          </a:p>
          <a:p>
            <a:pPr lvl="0"/>
            <a:r>
              <a:rPr lang="en-US" altLang="zh-CN" sz="12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1200" dirty="0" smtClean="0">
                <a:latin typeface="Courier New" pitchFamily="49" charset="0"/>
                <a:cs typeface="Courier New" pitchFamily="49" charset="0"/>
              </a:rPr>
              <a:t> 8024 </a:t>
            </a:r>
            <a:r>
              <a:rPr lang="en-US" altLang="zh-CN" sz="1200" dirty="0">
                <a:latin typeface="Courier New" pitchFamily="49" charset="0"/>
                <a:cs typeface="Courier New" pitchFamily="49" charset="0"/>
              </a:rPr>
              <a:t>0000 </a:t>
            </a:r>
            <a:r>
              <a:rPr lang="en-US" altLang="zh-CN" sz="12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0000</a:t>
            </a:r>
            <a:endParaRPr lang="zh-CN" altLang="en-US" sz="2000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86" name="Elbow Connector 85"/>
          <p:cNvCxnSpPr>
            <a:stCxn id="74" idx="0"/>
            <a:endCxn id="85" idx="2"/>
          </p:cNvCxnSpPr>
          <p:nvPr/>
        </p:nvCxnSpPr>
        <p:spPr bwMode="auto">
          <a:xfrm flipV="1">
            <a:off x="4953000" y="4844955"/>
            <a:ext cx="1824251" cy="610169"/>
          </a:xfrm>
          <a:prstGeom prst="bentConnector3">
            <a:avLst>
              <a:gd name="adj1" fmla="val 50000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5" name="Rectangle 94"/>
          <p:cNvSpPr/>
          <p:nvPr/>
        </p:nvSpPr>
        <p:spPr bwMode="auto">
          <a:xfrm>
            <a:off x="1104902" y="4648201"/>
            <a:ext cx="1714498" cy="1225454"/>
          </a:xfrm>
          <a:prstGeom prst="rect">
            <a:avLst/>
          </a:prstGeom>
          <a:solidFill>
            <a:srgbClr val="FFB7D4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42900" indent="-342900" algn="ctr"/>
            <a:r>
              <a:rPr lang="en-US" altLang="zh-CN" u="sng" dirty="0" smtClean="0">
                <a:latin typeface="Courier New" pitchFamily="49" charset="0"/>
                <a:cs typeface="Courier New" pitchFamily="49" charset="0"/>
              </a:rPr>
              <a:t>print</a:t>
            </a:r>
            <a:endParaRPr lang="zh-CN" altLang="en-US" u="sng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6" name="Snip Single Corner Rectangle 95"/>
          <p:cNvSpPr/>
          <p:nvPr/>
        </p:nvSpPr>
        <p:spPr bwMode="auto">
          <a:xfrm>
            <a:off x="1676402" y="5205484"/>
            <a:ext cx="762000" cy="457200"/>
          </a:xfrm>
          <a:prstGeom prst="snip1Rect">
            <a:avLst/>
          </a:prstGeom>
          <a:solidFill>
            <a:srgbClr val="FF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rot="0" spcFirstLastPara="0" vertOverflow="overflow" horzOverflow="overflow" vert="horz" wrap="non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97" name="Straight Arrow Connector 96"/>
          <p:cNvCxnSpPr>
            <a:stCxn id="68" idx="1"/>
            <a:endCxn id="95" idx="3"/>
          </p:cNvCxnSpPr>
          <p:nvPr/>
        </p:nvCxnSpPr>
        <p:spPr bwMode="auto">
          <a:xfrm flipH="1">
            <a:off x="2819400" y="5257800"/>
            <a:ext cx="838200" cy="3128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02" name="Snip Single Corner Rectangle 101"/>
          <p:cNvSpPr/>
          <p:nvPr/>
        </p:nvSpPr>
        <p:spPr bwMode="auto">
          <a:xfrm>
            <a:off x="685800" y="2743200"/>
            <a:ext cx="1680949" cy="1066800"/>
          </a:xfrm>
          <a:prstGeom prst="snip1Rect">
            <a:avLst>
              <a:gd name="adj" fmla="val 0"/>
            </a:avLst>
          </a:prstGeom>
          <a:solidFill>
            <a:srgbClr val="FF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rot="0" spcFirstLastPara="0" vertOverflow="overflow" horzOverflow="overflow" vert="horz" wrap="none" lIns="0" tIns="0" rIns="0" bIns="144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altLang="zh-CN" sz="1200" dirty="0"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800" u="sng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screen</a:t>
            </a:r>
            <a:endParaRPr lang="en-US" altLang="zh-CN" sz="1400" u="sng" dirty="0"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lvl="0"/>
            <a:r>
              <a:rPr lang="en-US" altLang="zh-CN" sz="1200" dirty="0"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2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200" dirty="0" smtClean="0">
                <a:latin typeface="Courier New" pitchFamily="49" charset="0"/>
                <a:cs typeface="Courier New" pitchFamily="49" charset="0"/>
              </a:rPr>
              <a:t>30f4 | </a:t>
            </a:r>
            <a:r>
              <a:rPr lang="en-US" altLang="zh-CN" sz="1200" dirty="0" err="1" smtClean="0">
                <a:latin typeface="Courier New" pitchFamily="49" charset="0"/>
                <a:cs typeface="Courier New" pitchFamily="49" charset="0"/>
              </a:rPr>
              <a:t>pushl</a:t>
            </a:r>
            <a:r>
              <a:rPr lang="en-US" altLang="zh-CN" sz="1200" dirty="0" smtClean="0">
                <a:latin typeface="Courier New" pitchFamily="49" charset="0"/>
                <a:cs typeface="Courier New" pitchFamily="49" charset="0"/>
              </a:rPr>
              <a:t> ..</a:t>
            </a:r>
            <a:br>
              <a:rPr lang="en-US" altLang="zh-CN" sz="12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1200" dirty="0" smtClean="0">
                <a:latin typeface="Courier New" pitchFamily="49" charset="0"/>
                <a:cs typeface="Courier New" pitchFamily="49" charset="0"/>
              </a:rPr>
              <a:t>  30f5 | </a:t>
            </a:r>
            <a:r>
              <a:rPr lang="en-US" altLang="zh-CN" sz="1200" dirty="0" err="1" smtClean="0">
                <a:latin typeface="Courier New" pitchFamily="49" charset="0"/>
                <a:cs typeface="Courier New" pitchFamily="49" charset="0"/>
              </a:rPr>
              <a:t>pushl</a:t>
            </a:r>
            <a:r>
              <a:rPr lang="en-US" altLang="zh-CN" sz="1200" dirty="0" smtClean="0">
                <a:latin typeface="Courier New" pitchFamily="49" charset="0"/>
                <a:cs typeface="Courier New" pitchFamily="49" charset="0"/>
              </a:rPr>
              <a:t> ..</a:t>
            </a:r>
          </a:p>
          <a:p>
            <a:pPr lvl="0"/>
            <a:r>
              <a:rPr lang="en-US" altLang="zh-CN" sz="12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1200" dirty="0" smtClean="0">
                <a:latin typeface="Courier New" pitchFamily="49" charset="0"/>
                <a:cs typeface="Courier New" pitchFamily="49" charset="0"/>
              </a:rPr>
              <a:t> 8024 | </a:t>
            </a:r>
            <a:r>
              <a:rPr lang="en-US" altLang="zh-CN" sz="12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call ..</a:t>
            </a:r>
            <a:endParaRPr lang="zh-CN" altLang="en-US" sz="2000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78" name="Elbow Connector 77"/>
          <p:cNvCxnSpPr>
            <a:stCxn id="96" idx="2"/>
          </p:cNvCxnSpPr>
          <p:nvPr/>
        </p:nvCxnSpPr>
        <p:spPr bwMode="auto">
          <a:xfrm rot="10800000">
            <a:off x="1371600" y="3810000"/>
            <a:ext cx="304802" cy="1624084"/>
          </a:xfrm>
          <a:prstGeom prst="bentConnector2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09" name="Rectangle 108"/>
          <p:cNvSpPr/>
          <p:nvPr/>
        </p:nvSpPr>
        <p:spPr>
          <a:xfrm>
            <a:off x="2961821" y="4796135"/>
            <a:ext cx="5533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-v</a:t>
            </a:r>
            <a:endParaRPr lang="zh-CN" altLang="en-US" dirty="0"/>
          </a:p>
        </p:txBody>
      </p:sp>
      <p:cxnSp>
        <p:nvCxnSpPr>
          <p:cNvPr id="111" name="Straight Arrow Connector 110"/>
          <p:cNvCxnSpPr>
            <a:stCxn id="68" idx="2"/>
          </p:cNvCxnSpPr>
          <p:nvPr/>
        </p:nvCxnSpPr>
        <p:spPr bwMode="auto">
          <a:xfrm>
            <a:off x="4610100" y="5867400"/>
            <a:ext cx="0" cy="533400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4" name="Oval 113"/>
          <p:cNvSpPr/>
          <p:nvPr/>
        </p:nvSpPr>
        <p:spPr bwMode="auto">
          <a:xfrm>
            <a:off x="4495800" y="6399000"/>
            <a:ext cx="228600" cy="230400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115" name="Rectangle 114"/>
          <p:cNvSpPr/>
          <p:nvPr/>
        </p:nvSpPr>
        <p:spPr>
          <a:xfrm>
            <a:off x="4783851" y="6283367"/>
            <a:ext cx="9220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done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44565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"/>
                            </p:stCondLst>
                            <p:childTnLst>
                              <p:par>
                                <p:cTn id="5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5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2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50"/>
                            </p:stCondLst>
                            <p:childTnLst>
                              <p:par>
                                <p:cTn id="10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5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0"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250"/>
                            </p:stCondLst>
                            <p:childTnLst>
                              <p:par>
                                <p:cTn id="1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2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15" grpId="0" animBg="1"/>
      <p:bldP spid="16" grpId="0"/>
      <p:bldP spid="24" grpId="0" animBg="1"/>
      <p:bldP spid="25" grpId="0" animBg="1"/>
      <p:bldP spid="68" grpId="0" animBg="1"/>
      <p:bldP spid="74" grpId="0" animBg="1"/>
      <p:bldP spid="83" grpId="0" animBg="1"/>
      <p:bldP spid="85" grpId="0" animBg="1"/>
      <p:bldP spid="95" grpId="0" animBg="1"/>
      <p:bldP spid="96" grpId="0" animBg="1"/>
      <p:bldP spid="102" grpId="0" animBg="1"/>
      <p:bldP spid="109" grpId="0"/>
      <p:bldP spid="114" grpId="0" animBg="1"/>
      <p:bldP spid="1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52400" y="228600"/>
            <a:ext cx="5257800" cy="6400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marL="95250" indent="0"/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main(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argc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 char *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argv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[])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{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/* option (-v) */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init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();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/*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init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*/</a:t>
            </a:r>
          </a:p>
          <a:p>
            <a:pPr marL="95250" indent="0"/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/* open and assemble .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ys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file */</a:t>
            </a: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assemble(in);</a:t>
            </a:r>
          </a:p>
          <a:p>
            <a:pPr marL="95250" indent="0"/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/* relocate binary code */</a:t>
            </a: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relocate();</a:t>
            </a:r>
          </a:p>
          <a:p>
            <a:pPr marL="95250" indent="0"/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/* 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create and generate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.bin file */</a:t>
            </a: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binfile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(out);</a:t>
            </a:r>
          </a:p>
          <a:p>
            <a:pPr marL="95250" indent="0"/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/* print to screen (.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yo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file) */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if (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screen)  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print_screen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(); </a:t>
            </a:r>
          </a:p>
          <a:p>
            <a:pPr marL="95250" indent="0"/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finit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();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/*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finit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*/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return 0;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19D702-F9B6-4BAA-9188-BC8B3AC802E2}" type="slidenum">
              <a:rPr lang="zh-CN" altLang="en-US" smtClean="0"/>
              <a:pPr>
                <a:defRPr/>
              </a:pPr>
              <a:t>22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66803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52400" y="228600"/>
            <a:ext cx="5257800" cy="6400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marL="95250" indent="0"/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main(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argc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 char *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argv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[])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{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/* option (-v) */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init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();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/*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init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*/</a:t>
            </a:r>
          </a:p>
          <a:p>
            <a:pPr marL="95250" indent="0"/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/* open and assemble .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ys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file */</a:t>
            </a: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assemble(in);</a:t>
            </a:r>
          </a:p>
          <a:p>
            <a:pPr marL="95250" indent="0"/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/* relocate binary code */</a:t>
            </a: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relocate();</a:t>
            </a:r>
          </a:p>
          <a:p>
            <a:pPr marL="95250" indent="0"/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/* 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create and generate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.bin file */</a:t>
            </a: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binfile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(out);</a:t>
            </a:r>
          </a:p>
          <a:p>
            <a:pPr marL="95250" indent="0"/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/* print to screen (.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yo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file) */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if (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screen)  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print_screen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(); </a:t>
            </a:r>
          </a:p>
          <a:p>
            <a:pPr marL="95250" indent="0"/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finit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();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/*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finit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*/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return 0;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19D702-F9B6-4BAA-9188-BC8B3AC802E2}" type="slidenum">
              <a:rPr lang="zh-CN" altLang="en-US" smtClean="0"/>
              <a:pPr>
                <a:defRPr/>
              </a:pPr>
              <a:t>23</a:t>
            </a:fld>
            <a:endParaRPr lang="en-US" altLang="zh-CN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419600" y="685800"/>
            <a:ext cx="4520762" cy="3733800"/>
          </a:xfrm>
          <a:prstGeom prst="rect">
            <a:avLst/>
          </a:prstGeom>
          <a:solidFill>
            <a:srgbClr val="FFE5F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marL="95250" indent="0"/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assemble(FILE *in)</a:t>
            </a: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{    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while(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fget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(..) != NULL); {       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/* new line and fill it */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line = 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malloc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(..);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line-&gt;y86asm = ...;</a:t>
            </a:r>
          </a:p>
          <a:p>
            <a:pPr marL="95250" indent="0"/>
            <a:endParaRPr lang="en-US" altLang="zh-CN" sz="1600" dirty="0" smtClean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/* parse the line */</a:t>
            </a: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</a:t>
            </a:r>
            <a:r>
              <a:rPr lang="en-US" altLang="zh-CN" sz="1600" dirty="0" err="1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parse_line</a:t>
            </a:r>
            <a:r>
              <a:rPr lang="en-US" altLang="zh-CN" sz="16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(line);</a:t>
            </a: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}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return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0;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</p:txBody>
      </p:sp>
      <p:cxnSp>
        <p:nvCxnSpPr>
          <p:cNvPr id="3" name="Elbow Connector 2"/>
          <p:cNvCxnSpPr/>
          <p:nvPr/>
        </p:nvCxnSpPr>
        <p:spPr bwMode="auto">
          <a:xfrm flipV="1">
            <a:off x="2514600" y="685800"/>
            <a:ext cx="1905000" cy="1752600"/>
          </a:xfrm>
          <a:prstGeom prst="bentConnector3">
            <a:avLst>
              <a:gd name="adj1" fmla="val 50000"/>
            </a:avLst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083101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52400" y="228600"/>
            <a:ext cx="5257800" cy="6400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marL="95250" indent="0"/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main(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argc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 char *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argv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[])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{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/* option (-v) */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init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();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/*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init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*/</a:t>
            </a:r>
          </a:p>
          <a:p>
            <a:pPr marL="95250" indent="0"/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/* open and assemble .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ys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file */</a:t>
            </a: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assemble(in);</a:t>
            </a:r>
          </a:p>
          <a:p>
            <a:pPr marL="95250" indent="0"/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/* relocate binary code */</a:t>
            </a:r>
          </a:p>
          <a:p>
            <a:pPr marL="95250" indent="0"/>
            <a:r>
              <a:rPr lang="en-US" altLang="zh-CN" sz="16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relocate();</a:t>
            </a:r>
          </a:p>
          <a:p>
            <a:pPr marL="95250" indent="0"/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/* 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create and generate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.bin file */</a:t>
            </a: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binfile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(out);</a:t>
            </a:r>
          </a:p>
          <a:p>
            <a:pPr marL="95250" indent="0"/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/* print to screen (.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yo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file) */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if (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screen)  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print_screen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(); </a:t>
            </a:r>
          </a:p>
          <a:p>
            <a:pPr marL="95250" indent="0"/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finit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();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/*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finit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*/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return 0;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19D702-F9B6-4BAA-9188-BC8B3AC802E2}" type="slidenum">
              <a:rPr lang="zh-CN" altLang="en-US" smtClean="0"/>
              <a:pPr>
                <a:defRPr/>
              </a:pPr>
              <a:t>24</a:t>
            </a:fld>
            <a:endParaRPr lang="en-US" altLang="zh-CN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419600" y="1219200"/>
            <a:ext cx="3886200" cy="3962400"/>
          </a:xfrm>
          <a:prstGeom prst="rect">
            <a:avLst/>
          </a:prstGeom>
          <a:solidFill>
            <a:srgbClr val="FFE5F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marL="95250" indent="0"/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relocate(void)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{  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tmp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= 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reltab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;</a:t>
            </a: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while(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tmp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!= NULL); {       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/* find symbol */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/* fill address */</a:t>
            </a:r>
          </a:p>
          <a:p>
            <a:pPr marL="95250" indent="0"/>
            <a:endParaRPr lang="en-US" altLang="zh-CN" sz="1600" dirty="0" smtClean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/* next */</a:t>
            </a: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tmp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= 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tmp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-&gt;next;</a:t>
            </a: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}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return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0;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</p:txBody>
      </p:sp>
      <p:cxnSp>
        <p:nvCxnSpPr>
          <p:cNvPr id="3" name="Elbow Connector 2"/>
          <p:cNvCxnSpPr/>
          <p:nvPr/>
        </p:nvCxnSpPr>
        <p:spPr bwMode="auto">
          <a:xfrm flipV="1">
            <a:off x="2209800" y="1219200"/>
            <a:ext cx="2209800" cy="2057400"/>
          </a:xfrm>
          <a:prstGeom prst="bentConnector3">
            <a:avLst>
              <a:gd name="adj1" fmla="val 50000"/>
            </a:avLst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534916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52400" y="228600"/>
            <a:ext cx="5257800" cy="6400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marL="95250" indent="0"/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main(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argc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 char *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argv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[])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{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/* option (-v) */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init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();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/*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init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*/</a:t>
            </a:r>
          </a:p>
          <a:p>
            <a:pPr marL="95250" indent="0"/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/* open and assemble .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ys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file */</a:t>
            </a: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assemble(in);</a:t>
            </a:r>
          </a:p>
          <a:p>
            <a:pPr marL="95250" indent="0"/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/* relocate binary code */</a:t>
            </a:r>
          </a:p>
          <a:p>
            <a:pPr marL="95250" indent="0"/>
            <a:r>
              <a:rPr lang="en-US" altLang="zh-CN" sz="16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relocate();</a:t>
            </a:r>
          </a:p>
          <a:p>
            <a:pPr marL="95250" indent="0"/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/* 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create and generate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.bin file */</a:t>
            </a: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 err="1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binfile</a:t>
            </a:r>
            <a:r>
              <a:rPr lang="en-US" altLang="zh-CN" sz="16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(out);</a:t>
            </a:r>
          </a:p>
          <a:p>
            <a:pPr marL="95250" indent="0"/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/* print to screen (.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yo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file) */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if (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screen)  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print_screen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(); </a:t>
            </a:r>
          </a:p>
          <a:p>
            <a:pPr marL="95250" indent="0"/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finit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();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/*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finit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*/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return 0;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19D702-F9B6-4BAA-9188-BC8B3AC802E2}" type="slidenum">
              <a:rPr lang="zh-CN" altLang="en-US" smtClean="0"/>
              <a:pPr>
                <a:defRPr/>
              </a:pPr>
              <a:t>25</a:t>
            </a:fld>
            <a:endParaRPr lang="en-US" altLang="zh-CN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876800" y="1905000"/>
            <a:ext cx="3886200" cy="3048000"/>
          </a:xfrm>
          <a:prstGeom prst="rect">
            <a:avLst/>
          </a:prstGeom>
          <a:solidFill>
            <a:srgbClr val="FFE5F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marL="95250" indent="0"/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binfile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(void)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{  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/* prepare image */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image = 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malloc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(..);</a:t>
            </a:r>
          </a:p>
          <a:p>
            <a:pPr marL="95250" indent="0"/>
            <a:endParaRPr lang="en-US" altLang="zh-CN" sz="1600" dirty="0" smtClean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/* fill binary code */</a:t>
            </a:r>
          </a:p>
          <a:p>
            <a:pPr marL="95250" indent="0"/>
            <a:endParaRPr lang="en-US" altLang="zh-CN" sz="1600" dirty="0" smtClean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/* write output file */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return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0;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</p:txBody>
      </p:sp>
      <p:cxnSp>
        <p:nvCxnSpPr>
          <p:cNvPr id="3" name="Elbow Connector 2"/>
          <p:cNvCxnSpPr/>
          <p:nvPr/>
        </p:nvCxnSpPr>
        <p:spPr bwMode="auto">
          <a:xfrm flipV="1">
            <a:off x="2438400" y="1905000"/>
            <a:ext cx="2438400" cy="2362200"/>
          </a:xfrm>
          <a:prstGeom prst="bentConnector3">
            <a:avLst>
              <a:gd name="adj1" fmla="val 50000"/>
            </a:avLst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702927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52400" y="228600"/>
            <a:ext cx="5257800" cy="6400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marL="95250" indent="0"/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main(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argc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 char *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argv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[])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{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/* option (-v) */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init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();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/*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init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*/</a:t>
            </a:r>
          </a:p>
          <a:p>
            <a:pPr marL="95250" indent="0"/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/* open and assemble .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ys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file */</a:t>
            </a: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assemble(in);</a:t>
            </a:r>
          </a:p>
          <a:p>
            <a:pPr marL="95250" indent="0"/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/* relocate binary code */</a:t>
            </a:r>
          </a:p>
          <a:p>
            <a:pPr marL="95250" indent="0"/>
            <a:r>
              <a:rPr lang="en-US" altLang="zh-CN" sz="16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relocate();</a:t>
            </a:r>
          </a:p>
          <a:p>
            <a:pPr marL="95250" indent="0"/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/* 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create and generate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.bin file */</a:t>
            </a: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binfile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(out);</a:t>
            </a:r>
          </a:p>
          <a:p>
            <a:pPr marL="95250" indent="0"/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/* print to screen (.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yo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file) */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if (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screen)  </a:t>
            </a:r>
            <a:r>
              <a:rPr lang="en-US" altLang="zh-CN" sz="1600" dirty="0" err="1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print_screen</a:t>
            </a:r>
            <a:r>
              <a:rPr lang="en-US" altLang="zh-CN" sz="16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(); </a:t>
            </a:r>
          </a:p>
          <a:p>
            <a:pPr marL="95250" indent="0"/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finit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();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/*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finit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*/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return 0;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19D702-F9B6-4BAA-9188-BC8B3AC802E2}" type="slidenum">
              <a:rPr lang="zh-CN" altLang="en-US" smtClean="0"/>
              <a:pPr>
                <a:defRPr/>
              </a:pPr>
              <a:t>26</a:t>
            </a:fld>
            <a:endParaRPr lang="en-US" altLang="zh-CN"/>
          </a:p>
        </p:txBody>
      </p:sp>
      <p:sp>
        <p:nvSpPr>
          <p:cNvPr id="2" name="Rectangle 1"/>
          <p:cNvSpPr/>
          <p:nvPr/>
        </p:nvSpPr>
        <p:spPr>
          <a:xfrm>
            <a:off x="5063119" y="5341203"/>
            <a:ext cx="2861681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marL="95250" indent="0"/>
            <a:r>
              <a:rPr lang="en-US" altLang="zh-CN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Implemented </a:t>
            </a:r>
            <a:br>
              <a:rPr lang="en-US" altLang="zh-CN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</a:br>
            <a:r>
              <a:rPr lang="en-US" altLang="zh-CN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(good example)</a:t>
            </a:r>
            <a:endParaRPr lang="en-US" altLang="zh-CN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cxnSp>
        <p:nvCxnSpPr>
          <p:cNvPr id="7" name="Straight Arrow Connector 6"/>
          <p:cNvCxnSpPr/>
          <p:nvPr/>
        </p:nvCxnSpPr>
        <p:spPr bwMode="auto">
          <a:xfrm>
            <a:off x="4267200" y="5029200"/>
            <a:ext cx="795919" cy="312003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871557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94939" y="669869"/>
            <a:ext cx="3102378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8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Comment: ‘#’</a:t>
            </a:r>
          </a:p>
          <a:p>
            <a:r>
              <a:rPr lang="en-US" altLang="zh-CN" sz="18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=&gt; skip rest</a:t>
            </a:r>
            <a:endParaRPr lang="en-US" altLang="zh-CN" sz="18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94939" y="1459468"/>
            <a:ext cx="3034062" cy="10341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8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Label: ‘:’</a:t>
            </a:r>
          </a:p>
          <a:p>
            <a:r>
              <a:rPr lang="en-US" altLang="zh-CN" sz="18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=&gt; add to </a:t>
            </a:r>
            <a:r>
              <a:rPr lang="en-US" altLang="zh-CN" sz="18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symtab</a:t>
            </a:r>
            <a:endParaRPr lang="en-US" altLang="zh-CN" sz="1800" dirty="0" smtClean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8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8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=&gt; continue</a:t>
            </a:r>
            <a:endParaRPr lang="en-US" altLang="zh-CN" sz="18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81000" y="2651069"/>
            <a:ext cx="3102378" cy="10341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8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Instruction: keyword</a:t>
            </a:r>
          </a:p>
          <a:p>
            <a:r>
              <a:rPr lang="en-US" altLang="zh-CN" sz="18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8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=&gt; fill codes</a:t>
            </a:r>
          </a:p>
          <a:p>
            <a:r>
              <a:rPr lang="en-US" altLang="zh-CN" sz="18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8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=&gt; continue</a:t>
            </a:r>
            <a:endParaRPr lang="en-US" altLang="zh-CN" sz="18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505200" y="685800"/>
            <a:ext cx="5441731" cy="602011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1800" u="sng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keyword</a:t>
            </a:r>
            <a:r>
              <a:rPr lang="en-US" altLang="zh-CN" sz="18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800" u="sng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in+op</a:t>
            </a:r>
            <a:r>
              <a:rPr lang="en-US" altLang="zh-CN" sz="18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800" u="sng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rest</a:t>
            </a:r>
            <a:r>
              <a:rPr lang="en-US" altLang="zh-CN" sz="18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	</a:t>
            </a:r>
            <a:r>
              <a:rPr lang="en-US" altLang="zh-CN" sz="1800" u="sng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bytes</a:t>
            </a:r>
          </a:p>
          <a:p>
            <a:r>
              <a:rPr lang="en-US" altLang="zh-CN" sz="18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halt</a:t>
            </a:r>
            <a:r>
              <a:rPr lang="en-US" altLang="zh-CN" sz="18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8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0:0			1</a:t>
            </a:r>
          </a:p>
          <a:p>
            <a:r>
              <a:rPr lang="en-US" altLang="zh-CN" sz="1800" dirty="0" err="1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nop</a:t>
            </a:r>
            <a:r>
              <a:rPr lang="en-US" altLang="zh-CN" sz="18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8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1:0			1</a:t>
            </a:r>
            <a:endParaRPr lang="en-US" altLang="zh-CN" sz="1800" dirty="0">
              <a:solidFill>
                <a:srgbClr val="FF0000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800" dirty="0" err="1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8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8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2:0</a:t>
            </a:r>
            <a:r>
              <a:rPr lang="en-US" altLang="zh-CN" sz="18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800" dirty="0" err="1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regA</a:t>
            </a:r>
            <a:r>
              <a:rPr lang="en-US" altLang="zh-CN" sz="18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 </a:t>
            </a:r>
            <a:r>
              <a:rPr lang="en-US" altLang="zh-CN" sz="1800" dirty="0" err="1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regB</a:t>
            </a:r>
            <a:r>
              <a:rPr lang="en-US" altLang="zh-CN" sz="18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8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2</a:t>
            </a:r>
            <a:endParaRPr lang="en-US" altLang="zh-CN" sz="1800" dirty="0">
              <a:solidFill>
                <a:srgbClr val="FF0000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800" dirty="0" err="1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cmovXX</a:t>
            </a:r>
            <a:r>
              <a:rPr lang="en-US" altLang="zh-CN" sz="18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8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2:N</a:t>
            </a:r>
            <a:r>
              <a:rPr lang="en-US" altLang="zh-CN" sz="18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800" dirty="0" err="1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regA</a:t>
            </a:r>
            <a:r>
              <a:rPr lang="en-US" altLang="zh-CN" sz="18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 </a:t>
            </a:r>
            <a:r>
              <a:rPr lang="en-US" altLang="zh-CN" sz="1800" dirty="0" err="1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regB</a:t>
            </a:r>
            <a:r>
              <a:rPr lang="en-US" altLang="zh-CN" sz="18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2</a:t>
            </a:r>
            <a:endParaRPr lang="en-US" altLang="zh-CN" sz="1800" dirty="0">
              <a:solidFill>
                <a:srgbClr val="FF0000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800" dirty="0" err="1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8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8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3:0</a:t>
            </a:r>
            <a:r>
              <a:rPr lang="en-US" altLang="zh-CN" sz="18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800" dirty="0" err="1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imm</a:t>
            </a:r>
            <a:r>
              <a:rPr lang="en-US" altLang="zh-CN" sz="18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 </a:t>
            </a:r>
            <a:r>
              <a:rPr lang="en-US" altLang="zh-CN" sz="1800" dirty="0" err="1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regB</a:t>
            </a:r>
            <a:r>
              <a:rPr lang="en-US" altLang="zh-CN" sz="18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6</a:t>
            </a:r>
            <a:endParaRPr lang="en-US" altLang="zh-CN" sz="1800" dirty="0">
              <a:solidFill>
                <a:srgbClr val="FF0000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800" dirty="0" err="1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rmmovl</a:t>
            </a:r>
            <a:r>
              <a:rPr lang="en-US" altLang="zh-CN" sz="18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8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4:0</a:t>
            </a:r>
            <a:r>
              <a:rPr lang="en-US" altLang="zh-CN" sz="18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800" dirty="0" err="1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regA</a:t>
            </a:r>
            <a:r>
              <a:rPr lang="en-US" altLang="zh-CN" sz="18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 D(</a:t>
            </a:r>
            <a:r>
              <a:rPr lang="en-US" altLang="zh-CN" sz="1800" dirty="0" err="1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regB</a:t>
            </a:r>
            <a:r>
              <a:rPr lang="en-US" altLang="zh-CN" sz="18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)	6</a:t>
            </a:r>
            <a:endParaRPr lang="en-US" altLang="zh-CN" sz="1800" dirty="0">
              <a:solidFill>
                <a:srgbClr val="FF0000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800" dirty="0" err="1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mrmovl</a:t>
            </a:r>
            <a:r>
              <a:rPr lang="en-US" altLang="zh-CN" sz="18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8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5:0</a:t>
            </a:r>
            <a:r>
              <a:rPr lang="en-US" altLang="zh-CN" sz="18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D(</a:t>
            </a:r>
            <a:r>
              <a:rPr lang="en-US" altLang="zh-CN" sz="1800" dirty="0" err="1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regB</a:t>
            </a:r>
            <a:r>
              <a:rPr lang="en-US" altLang="zh-CN" sz="18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), </a:t>
            </a:r>
            <a:r>
              <a:rPr lang="en-US" altLang="zh-CN" sz="1800" dirty="0" err="1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regA</a:t>
            </a:r>
            <a:r>
              <a:rPr lang="en-US" altLang="zh-CN" sz="18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6</a:t>
            </a:r>
            <a:endParaRPr lang="en-US" altLang="zh-CN" sz="1800" dirty="0">
              <a:solidFill>
                <a:srgbClr val="FF0000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8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OPL	</a:t>
            </a:r>
            <a:r>
              <a:rPr lang="en-US" altLang="zh-CN" sz="18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6:N</a:t>
            </a:r>
            <a:r>
              <a:rPr lang="en-US" altLang="zh-CN" sz="18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800" dirty="0" err="1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regA</a:t>
            </a:r>
            <a:r>
              <a:rPr lang="en-US" altLang="zh-CN" sz="18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 </a:t>
            </a:r>
            <a:r>
              <a:rPr lang="en-US" altLang="zh-CN" sz="1800" dirty="0" err="1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regB</a:t>
            </a:r>
            <a:r>
              <a:rPr lang="en-US" altLang="zh-CN" sz="18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2</a:t>
            </a:r>
            <a:endParaRPr lang="en-US" altLang="zh-CN" sz="1800" dirty="0">
              <a:solidFill>
                <a:srgbClr val="FF0000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800" dirty="0" err="1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jXX</a:t>
            </a:r>
            <a:r>
              <a:rPr lang="en-US" altLang="zh-CN" sz="18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8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7:N</a:t>
            </a:r>
            <a:r>
              <a:rPr lang="en-US" altLang="zh-CN" sz="18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8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Label		5</a:t>
            </a:r>
            <a:endParaRPr lang="en-US" altLang="zh-CN" sz="1800" dirty="0">
              <a:solidFill>
                <a:srgbClr val="FF0000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8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call	</a:t>
            </a:r>
            <a:r>
              <a:rPr lang="en-US" altLang="zh-CN" sz="18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8:0</a:t>
            </a:r>
            <a:r>
              <a:rPr lang="en-US" altLang="zh-CN" sz="18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8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Label		5</a:t>
            </a:r>
            <a:endParaRPr lang="en-US" altLang="zh-CN" sz="1800" dirty="0">
              <a:solidFill>
                <a:srgbClr val="FF0000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8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ret	</a:t>
            </a:r>
            <a:r>
              <a:rPr lang="en-US" altLang="zh-CN" sz="18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9:0			1</a:t>
            </a:r>
            <a:endParaRPr lang="en-US" altLang="zh-CN" sz="1800" dirty="0">
              <a:solidFill>
                <a:srgbClr val="FF0000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800" dirty="0" err="1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8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8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a:0</a:t>
            </a:r>
            <a:r>
              <a:rPr lang="en-US" altLang="zh-CN" sz="18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800" dirty="0" err="1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regA</a:t>
            </a:r>
            <a:r>
              <a:rPr lang="en-US" altLang="zh-CN" sz="18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	2</a:t>
            </a:r>
            <a:endParaRPr lang="en-US" altLang="zh-CN" sz="1800" dirty="0">
              <a:solidFill>
                <a:srgbClr val="FF0000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800" dirty="0" err="1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popl</a:t>
            </a:r>
            <a:r>
              <a:rPr lang="en-US" altLang="zh-CN" sz="18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8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b:0</a:t>
            </a:r>
            <a:r>
              <a:rPr lang="en-US" altLang="zh-CN" sz="18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800" dirty="0" err="1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regA</a:t>
            </a:r>
            <a:r>
              <a:rPr lang="en-US" altLang="zh-CN" sz="18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	2</a:t>
            </a:r>
            <a:endParaRPr lang="en-US" altLang="zh-CN" sz="1800" dirty="0">
              <a:solidFill>
                <a:srgbClr val="FF0000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8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directive: ‘.’</a:t>
            </a:r>
          </a:p>
          <a:p>
            <a:r>
              <a:rPr lang="en-US" altLang="zh-CN" sz="18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.</a:t>
            </a:r>
            <a:r>
              <a:rPr lang="en-US" altLang="zh-CN" sz="1800" dirty="0" err="1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pos</a:t>
            </a:r>
            <a:r>
              <a:rPr lang="en-US" altLang="zh-CN" sz="18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-	digit		0</a:t>
            </a:r>
          </a:p>
          <a:p>
            <a:r>
              <a:rPr lang="en-US" altLang="zh-CN" sz="18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8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.align	-	digit		0</a:t>
            </a:r>
          </a:p>
          <a:p>
            <a:r>
              <a:rPr lang="en-US" altLang="zh-CN" sz="18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.</a:t>
            </a:r>
            <a:r>
              <a:rPr lang="en-US" altLang="zh-CN" sz="1800" dirty="0" err="1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l|w|b</a:t>
            </a:r>
            <a:r>
              <a:rPr lang="en-US" altLang="zh-CN" sz="18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-	D		4|2|1</a:t>
            </a:r>
            <a:endParaRPr lang="en-US" altLang="zh-CN" sz="1800" dirty="0">
              <a:solidFill>
                <a:srgbClr val="FF0000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157548" y="601717"/>
            <a:ext cx="268121" cy="1105654"/>
          </a:xfrm>
          <a:custGeom>
            <a:avLst/>
            <a:gdLst>
              <a:gd name="connsiteX0" fmla="*/ 47404 w 268121"/>
              <a:gd name="connsiteY0" fmla="*/ 0 h 1105654"/>
              <a:gd name="connsiteX1" fmla="*/ 15873 w 268121"/>
              <a:gd name="connsiteY1" fmla="*/ 993228 h 1105654"/>
              <a:gd name="connsiteX2" fmla="*/ 268121 w 268121"/>
              <a:gd name="connsiteY2" fmla="*/ 1040524 h 1105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121" h="1105654">
                <a:moveTo>
                  <a:pt x="47404" y="0"/>
                </a:moveTo>
                <a:cubicBezTo>
                  <a:pt x="13245" y="409903"/>
                  <a:pt x="-20913" y="819807"/>
                  <a:pt x="15873" y="993228"/>
                </a:cubicBezTo>
                <a:cubicBezTo>
                  <a:pt x="52659" y="1166649"/>
                  <a:pt x="160390" y="1103586"/>
                  <a:pt x="268121" y="1040524"/>
                </a:cubicBezTo>
              </a:path>
            </a:pathLst>
          </a:custGeom>
          <a:ln>
            <a:solidFill>
              <a:schemeClr val="tx1"/>
            </a:solidFill>
            <a:headEnd type="none" w="med" len="med"/>
            <a:tailEnd type="arrow" w="med" len="med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137487" y="601717"/>
            <a:ext cx="319713" cy="2566416"/>
          </a:xfrm>
          <a:custGeom>
            <a:avLst/>
            <a:gdLst>
              <a:gd name="connsiteX0" fmla="*/ 51699 w 319713"/>
              <a:gd name="connsiteY0" fmla="*/ 0 h 2197344"/>
              <a:gd name="connsiteX1" fmla="*/ 20168 w 319713"/>
              <a:gd name="connsiteY1" fmla="*/ 2017986 h 2197344"/>
              <a:gd name="connsiteX2" fmla="*/ 319713 w 319713"/>
              <a:gd name="connsiteY2" fmla="*/ 1970690 h 2197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9713" h="2197344">
                <a:moveTo>
                  <a:pt x="51699" y="0"/>
                </a:moveTo>
                <a:cubicBezTo>
                  <a:pt x="13599" y="844769"/>
                  <a:pt x="-24501" y="1689538"/>
                  <a:pt x="20168" y="2017986"/>
                </a:cubicBezTo>
                <a:cubicBezTo>
                  <a:pt x="64837" y="2346434"/>
                  <a:pt x="192275" y="2158562"/>
                  <a:pt x="319713" y="1970690"/>
                </a:cubicBezTo>
              </a:path>
            </a:pathLst>
          </a:custGeom>
          <a:ln>
            <a:solidFill>
              <a:schemeClr val="tx1"/>
            </a:solidFill>
            <a:headEnd type="none" w="med" len="med"/>
            <a:tailEnd type="arrow" w="med" len="med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152400" y="585952"/>
            <a:ext cx="553041" cy="4367048"/>
          </a:xfrm>
          <a:custGeom>
            <a:avLst/>
            <a:gdLst>
              <a:gd name="connsiteX0" fmla="*/ 48545 w 553041"/>
              <a:gd name="connsiteY0" fmla="*/ 0 h 3604647"/>
              <a:gd name="connsiteX1" fmla="*/ 48545 w 553041"/>
              <a:gd name="connsiteY1" fmla="*/ 3310758 h 3604647"/>
              <a:gd name="connsiteX2" fmla="*/ 553041 w 553041"/>
              <a:gd name="connsiteY2" fmla="*/ 3231931 h 3604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3041" h="3604647">
                <a:moveTo>
                  <a:pt x="48545" y="0"/>
                </a:moveTo>
                <a:cubicBezTo>
                  <a:pt x="6503" y="1386051"/>
                  <a:pt x="-35538" y="2772103"/>
                  <a:pt x="48545" y="3310758"/>
                </a:cubicBezTo>
                <a:cubicBezTo>
                  <a:pt x="132628" y="3849413"/>
                  <a:pt x="342834" y="3540672"/>
                  <a:pt x="553041" y="3231931"/>
                </a:cubicBezTo>
              </a:path>
            </a:pathLst>
          </a:custGeom>
          <a:ln>
            <a:solidFill>
              <a:schemeClr val="tx1"/>
            </a:solidFill>
            <a:headEnd type="none" w="med" len="med"/>
            <a:tailEnd type="arrow" w="med" len="med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189186" y="617483"/>
            <a:ext cx="299545" cy="410681"/>
          </a:xfrm>
          <a:custGeom>
            <a:avLst/>
            <a:gdLst>
              <a:gd name="connsiteX0" fmla="*/ 0 w 299545"/>
              <a:gd name="connsiteY0" fmla="*/ 0 h 410681"/>
              <a:gd name="connsiteX1" fmla="*/ 78828 w 299545"/>
              <a:gd name="connsiteY1" fmla="*/ 394138 h 410681"/>
              <a:gd name="connsiteX2" fmla="*/ 299545 w 299545"/>
              <a:gd name="connsiteY2" fmla="*/ 299545 h 410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9545" h="410681">
                <a:moveTo>
                  <a:pt x="0" y="0"/>
                </a:moveTo>
                <a:cubicBezTo>
                  <a:pt x="14452" y="172107"/>
                  <a:pt x="28904" y="344214"/>
                  <a:pt x="78828" y="394138"/>
                </a:cubicBezTo>
                <a:cubicBezTo>
                  <a:pt x="128752" y="444062"/>
                  <a:pt x="214148" y="371803"/>
                  <a:pt x="299545" y="299545"/>
                </a:cubicBezTo>
              </a:path>
            </a:pathLst>
          </a:custGeom>
          <a:ln>
            <a:solidFill>
              <a:schemeClr val="tx1"/>
            </a:solidFill>
            <a:headEnd type="none" w="med" len="med"/>
            <a:tailEnd type="arrow" w="med" len="med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09600" y="4191000"/>
            <a:ext cx="8739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error</a:t>
            </a:r>
            <a:endParaRPr lang="zh-CN" altLang="en-US" sz="1800" dirty="0"/>
          </a:p>
        </p:txBody>
      </p:sp>
      <p:cxnSp>
        <p:nvCxnSpPr>
          <p:cNvPr id="27" name="Elbow Connector 26"/>
          <p:cNvCxnSpPr>
            <a:endCxn id="25" idx="1"/>
          </p:cNvCxnSpPr>
          <p:nvPr/>
        </p:nvCxnSpPr>
        <p:spPr bwMode="auto">
          <a:xfrm>
            <a:off x="2590800" y="3168133"/>
            <a:ext cx="914400" cy="527722"/>
          </a:xfrm>
          <a:prstGeom prst="bentConnector3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5" name="Rectangle 34"/>
          <p:cNvSpPr/>
          <p:nvPr/>
        </p:nvSpPr>
        <p:spPr>
          <a:xfrm>
            <a:off x="93743" y="232385"/>
            <a:ext cx="34876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8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 line of assembly code</a:t>
            </a:r>
            <a:endParaRPr lang="en-US" altLang="zh-CN" sz="18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141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24" grpId="0"/>
      <p:bldP spid="25" grpId="0" animBg="1"/>
      <p:bldP spid="4" grpId="0" animBg="1"/>
      <p:bldP spid="5" grpId="0" animBg="1"/>
      <p:bldP spid="6" grpId="0" animBg="1"/>
      <p:bldP spid="7" grpId="0" animBg="1"/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19D702-F9B6-4BAA-9188-BC8B3AC802E2}" type="slidenum">
              <a:rPr lang="zh-CN" altLang="en-US" smtClean="0"/>
              <a:pPr>
                <a:defRPr/>
              </a:pPr>
              <a:t>28</a:t>
            </a:fld>
            <a:endParaRPr lang="en-US" altLang="zh-CN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609600" y="4572000"/>
            <a:ext cx="3276600" cy="1752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marL="95250" indent="0"/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typedef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struct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symbol {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char *</a:t>
            </a:r>
            <a:r>
              <a:rPr lang="en-US" altLang="zh-CN" sz="1600" dirty="0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name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;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err="1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addr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;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struct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symbol *next;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symbol_t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;</a:t>
            </a: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304800" y="76200"/>
            <a:ext cx="5840467" cy="137160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marL="95250" indent="0"/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line_t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*</a:t>
            </a:r>
            <a:r>
              <a:rPr lang="en-US" altLang="zh-CN" sz="16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y86bin_listhead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;   /* head */</a:t>
            </a:r>
          </a:p>
          <a:p>
            <a:pPr marL="95250" indent="0"/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line_t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*</a:t>
            </a:r>
            <a:r>
              <a:rPr lang="en-US" altLang="zh-CN" sz="16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y86bin_listtail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;   /* tail */</a:t>
            </a:r>
          </a:p>
          <a:p>
            <a:pPr marL="95250" indent="0"/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y86asm_lineno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;</a:t>
            </a:r>
          </a:p>
          <a:p>
            <a:pPr marL="95250" indent="0"/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err="1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vmaddr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;	/* address */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220717" y="4181803"/>
            <a:ext cx="2447596" cy="39019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marL="95250" indent="0"/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symbol_t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*</a:t>
            </a:r>
            <a:r>
              <a:rPr lang="en-US" altLang="zh-CN" sz="1600" dirty="0" err="1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symtab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;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4105604" y="4495800"/>
            <a:ext cx="2447596" cy="39019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marL="95250" indent="0"/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reloc_t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*</a:t>
            </a:r>
            <a:r>
              <a:rPr lang="en-US" altLang="zh-CN" sz="1600" dirty="0" err="1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reltab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;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019300" y="1447800"/>
            <a:ext cx="5448300" cy="2362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marL="95250" indent="0"/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typedef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struct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line {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type_t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type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; </a:t>
            </a:r>
            <a:endParaRPr lang="en-US" altLang="zh-CN" sz="1600" dirty="0" smtClean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/*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TYPE_COMM: no y86bin, 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/>
            </a:r>
            <a:b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</a:b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TYPE_INS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 both y86bin and y86asm */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bin_t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y86bin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;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char *</a:t>
            </a:r>
            <a:r>
              <a:rPr lang="en-US" altLang="zh-CN" sz="1600" dirty="0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y86asm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;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struct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line *next;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line_t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;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5715000" y="2667000"/>
            <a:ext cx="3124200" cy="1752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marL="95250" indent="0"/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typedef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struct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bin {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err="1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addr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;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byte_t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codes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[6];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bytes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;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bin_t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;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6438243" y="323193"/>
            <a:ext cx="1943757" cy="173420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marL="95250" indent="0"/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typedef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enum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{ </a:t>
            </a:r>
            <a:endParaRPr lang="en-US" altLang="zh-CN" sz="1600" dirty="0" smtClean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TYPE_COMM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 </a:t>
            </a:r>
            <a:endParaRPr lang="en-US" altLang="zh-CN" sz="1600" dirty="0" smtClean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TYPE_INS,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TYPE_ERR </a:t>
            </a: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type_t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;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4573314" y="4953000"/>
            <a:ext cx="3580086" cy="1752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marL="95250" indent="0"/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typedef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struct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reloc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{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bin_t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*</a:t>
            </a:r>
            <a:r>
              <a:rPr lang="en-US" altLang="zh-CN" sz="1600" dirty="0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y86bin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;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char *</a:t>
            </a:r>
            <a:r>
              <a:rPr lang="en-US" altLang="zh-CN" sz="1600" dirty="0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name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;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struct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reloc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*next;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reloc_t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;</a:t>
            </a:r>
          </a:p>
        </p:txBody>
      </p:sp>
      <p:sp>
        <p:nvSpPr>
          <p:cNvPr id="15" name="Freeform 14"/>
          <p:cNvSpPr/>
          <p:nvPr/>
        </p:nvSpPr>
        <p:spPr>
          <a:xfrm>
            <a:off x="199403" y="252248"/>
            <a:ext cx="1818583" cy="2021761"/>
          </a:xfrm>
          <a:custGeom>
            <a:avLst/>
            <a:gdLst>
              <a:gd name="connsiteX0" fmla="*/ 320859 w 1818583"/>
              <a:gd name="connsiteY0" fmla="*/ 0 h 2021761"/>
              <a:gd name="connsiteX1" fmla="*/ 5549 w 1818583"/>
              <a:gd name="connsiteY1" fmla="*/ 898635 h 2021761"/>
              <a:gd name="connsiteX2" fmla="*/ 557342 w 1818583"/>
              <a:gd name="connsiteY2" fmla="*/ 2017986 h 2021761"/>
              <a:gd name="connsiteX3" fmla="*/ 1345618 w 1818583"/>
              <a:gd name="connsiteY3" fmla="*/ 1261242 h 2021761"/>
              <a:gd name="connsiteX4" fmla="*/ 1818583 w 1818583"/>
              <a:gd name="connsiteY4" fmla="*/ 1213945 h 2021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18583" h="2021761">
                <a:moveTo>
                  <a:pt x="320859" y="0"/>
                </a:moveTo>
                <a:cubicBezTo>
                  <a:pt x="143497" y="281152"/>
                  <a:pt x="-33865" y="562304"/>
                  <a:pt x="5549" y="898635"/>
                </a:cubicBezTo>
                <a:cubicBezTo>
                  <a:pt x="44963" y="1234966"/>
                  <a:pt x="333997" y="1957552"/>
                  <a:pt x="557342" y="2017986"/>
                </a:cubicBezTo>
                <a:cubicBezTo>
                  <a:pt x="780687" y="2078421"/>
                  <a:pt x="1135411" y="1395249"/>
                  <a:pt x="1345618" y="1261242"/>
                </a:cubicBezTo>
                <a:cubicBezTo>
                  <a:pt x="1555825" y="1127235"/>
                  <a:pt x="1687204" y="1170590"/>
                  <a:pt x="1818583" y="1213945"/>
                </a:cubicBezTo>
              </a:path>
            </a:pathLst>
          </a:custGeom>
          <a:ln>
            <a:solidFill>
              <a:schemeClr val="tx1"/>
            </a:solidFill>
            <a:headEnd type="none" w="med" len="med"/>
            <a:tailEnd type="arrow" w="med" len="med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Freeform 15"/>
          <p:cNvSpPr/>
          <p:nvPr/>
        </p:nvSpPr>
        <p:spPr>
          <a:xfrm>
            <a:off x="4225158" y="457200"/>
            <a:ext cx="2328041" cy="1418897"/>
          </a:xfrm>
          <a:custGeom>
            <a:avLst/>
            <a:gdLst>
              <a:gd name="connsiteX0" fmla="*/ 0 w 2222938"/>
              <a:gd name="connsiteY0" fmla="*/ 1560787 h 1560787"/>
              <a:gd name="connsiteX1" fmla="*/ 1608082 w 2222938"/>
              <a:gd name="connsiteY1" fmla="*/ 1340069 h 1560787"/>
              <a:gd name="connsiteX2" fmla="*/ 1560786 w 2222938"/>
              <a:gd name="connsiteY2" fmla="*/ 441435 h 1560787"/>
              <a:gd name="connsiteX3" fmla="*/ 2222938 w 2222938"/>
              <a:gd name="connsiteY3" fmla="*/ 0 h 1560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2938" h="1560787">
                <a:moveTo>
                  <a:pt x="0" y="1560787"/>
                </a:moveTo>
                <a:cubicBezTo>
                  <a:pt x="673975" y="1543707"/>
                  <a:pt x="1347951" y="1526628"/>
                  <a:pt x="1608082" y="1340069"/>
                </a:cubicBezTo>
                <a:cubicBezTo>
                  <a:pt x="1868213" y="1153510"/>
                  <a:pt x="1458310" y="664780"/>
                  <a:pt x="1560786" y="441435"/>
                </a:cubicBezTo>
                <a:cubicBezTo>
                  <a:pt x="1663262" y="218090"/>
                  <a:pt x="1943100" y="109045"/>
                  <a:pt x="2222938" y="0"/>
                </a:cubicBezTo>
              </a:path>
            </a:pathLst>
          </a:custGeom>
          <a:ln>
            <a:solidFill>
              <a:schemeClr val="tx1"/>
            </a:solidFill>
            <a:headEnd type="none" w="med" len="med"/>
            <a:tailEnd type="arrow" w="med" len="med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17" name="Freeform 16"/>
          <p:cNvSpPr/>
          <p:nvPr/>
        </p:nvSpPr>
        <p:spPr>
          <a:xfrm>
            <a:off x="4351282" y="2666999"/>
            <a:ext cx="1516117" cy="423999"/>
          </a:xfrm>
          <a:custGeom>
            <a:avLst/>
            <a:gdLst>
              <a:gd name="connsiteX0" fmla="*/ 0 w 1371600"/>
              <a:gd name="connsiteY0" fmla="*/ 127941 h 475740"/>
              <a:gd name="connsiteX1" fmla="*/ 662151 w 1371600"/>
              <a:gd name="connsiteY1" fmla="*/ 474782 h 475740"/>
              <a:gd name="connsiteX2" fmla="*/ 1056289 w 1371600"/>
              <a:gd name="connsiteY2" fmla="*/ 33348 h 475740"/>
              <a:gd name="connsiteX3" fmla="*/ 1371600 w 1371600"/>
              <a:gd name="connsiteY3" fmla="*/ 64879 h 475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71600" h="475740">
                <a:moveTo>
                  <a:pt x="0" y="127941"/>
                </a:moveTo>
                <a:cubicBezTo>
                  <a:pt x="243051" y="309244"/>
                  <a:pt x="486103" y="490547"/>
                  <a:pt x="662151" y="474782"/>
                </a:cubicBezTo>
                <a:cubicBezTo>
                  <a:pt x="838199" y="459017"/>
                  <a:pt x="938048" y="101665"/>
                  <a:pt x="1056289" y="33348"/>
                </a:cubicBezTo>
                <a:cubicBezTo>
                  <a:pt x="1174531" y="-34969"/>
                  <a:pt x="1273065" y="14955"/>
                  <a:pt x="1371600" y="64879"/>
                </a:cubicBezTo>
              </a:path>
            </a:pathLst>
          </a:custGeom>
          <a:ln>
            <a:solidFill>
              <a:schemeClr val="tx1"/>
            </a:solidFill>
            <a:headEnd type="none" w="med" len="med"/>
            <a:tailEnd type="arrow" w="med" len="med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1907628" y="703762"/>
            <a:ext cx="5014021" cy="2370514"/>
          </a:xfrm>
          <a:custGeom>
            <a:avLst/>
            <a:gdLst>
              <a:gd name="connsiteX0" fmla="*/ 0 w 5014021"/>
              <a:gd name="connsiteY0" fmla="*/ 352528 h 2370514"/>
              <a:gd name="connsiteX1" fmla="*/ 2601310 w 5014021"/>
              <a:gd name="connsiteY1" fmla="*/ 68748 h 2370514"/>
              <a:gd name="connsiteX2" fmla="*/ 4682358 w 5014021"/>
              <a:gd name="connsiteY2" fmla="*/ 1487645 h 2370514"/>
              <a:gd name="connsiteX3" fmla="*/ 4981903 w 5014021"/>
              <a:gd name="connsiteY3" fmla="*/ 2370514 h 2370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14021" h="2370514">
                <a:moveTo>
                  <a:pt x="0" y="352528"/>
                </a:moveTo>
                <a:cubicBezTo>
                  <a:pt x="910458" y="116045"/>
                  <a:pt x="1820917" y="-120438"/>
                  <a:pt x="2601310" y="68748"/>
                </a:cubicBezTo>
                <a:cubicBezTo>
                  <a:pt x="3381703" y="257934"/>
                  <a:pt x="4285593" y="1104017"/>
                  <a:pt x="4682358" y="1487645"/>
                </a:cubicBezTo>
                <a:cubicBezTo>
                  <a:pt x="5079123" y="1871273"/>
                  <a:pt x="5030513" y="2120893"/>
                  <a:pt x="4981903" y="2370514"/>
                </a:cubicBezTo>
              </a:path>
            </a:pathLst>
          </a:custGeom>
          <a:ln>
            <a:solidFill>
              <a:schemeClr val="tx1"/>
            </a:solidFill>
            <a:headEnd type="none" w="med" len="med"/>
            <a:tailEnd type="arrow" w="med" len="med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19" name="Freeform 18"/>
          <p:cNvSpPr/>
          <p:nvPr/>
        </p:nvSpPr>
        <p:spPr>
          <a:xfrm>
            <a:off x="288951" y="4367048"/>
            <a:ext cx="325904" cy="525373"/>
          </a:xfrm>
          <a:custGeom>
            <a:avLst/>
            <a:gdLst>
              <a:gd name="connsiteX0" fmla="*/ 105187 w 325904"/>
              <a:gd name="connsiteY0" fmla="*/ 0 h 525373"/>
              <a:gd name="connsiteX1" fmla="*/ 10594 w 325904"/>
              <a:gd name="connsiteY1" fmla="*/ 520262 h 525373"/>
              <a:gd name="connsiteX2" fmla="*/ 325904 w 325904"/>
              <a:gd name="connsiteY2" fmla="*/ 220718 h 525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5904" h="525373">
                <a:moveTo>
                  <a:pt x="105187" y="0"/>
                </a:moveTo>
                <a:cubicBezTo>
                  <a:pt x="39497" y="241738"/>
                  <a:pt x="-26192" y="483476"/>
                  <a:pt x="10594" y="520262"/>
                </a:cubicBezTo>
                <a:cubicBezTo>
                  <a:pt x="47380" y="557048"/>
                  <a:pt x="186642" y="388883"/>
                  <a:pt x="325904" y="220718"/>
                </a:cubicBezTo>
              </a:path>
            </a:pathLst>
          </a:custGeom>
          <a:ln>
            <a:solidFill>
              <a:schemeClr val="tx1"/>
            </a:solidFill>
            <a:headEnd type="none" w="med" len="med"/>
            <a:tailEnd type="arrow" w="med" len="med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20" name="Freeform 19"/>
          <p:cNvSpPr/>
          <p:nvPr/>
        </p:nvSpPr>
        <p:spPr>
          <a:xfrm>
            <a:off x="4207240" y="4682359"/>
            <a:ext cx="364760" cy="576899"/>
          </a:xfrm>
          <a:custGeom>
            <a:avLst/>
            <a:gdLst>
              <a:gd name="connsiteX0" fmla="*/ 80981 w 364760"/>
              <a:gd name="connsiteY0" fmla="*/ 0 h 576899"/>
              <a:gd name="connsiteX1" fmla="*/ 17919 w 364760"/>
              <a:gd name="connsiteY1" fmla="*/ 567558 h 576899"/>
              <a:gd name="connsiteX2" fmla="*/ 364760 w 364760"/>
              <a:gd name="connsiteY2" fmla="*/ 299544 h 576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4760" h="576899">
                <a:moveTo>
                  <a:pt x="80981" y="0"/>
                </a:moveTo>
                <a:cubicBezTo>
                  <a:pt x="25801" y="258817"/>
                  <a:pt x="-29378" y="517634"/>
                  <a:pt x="17919" y="567558"/>
                </a:cubicBezTo>
                <a:cubicBezTo>
                  <a:pt x="65215" y="617482"/>
                  <a:pt x="214987" y="458513"/>
                  <a:pt x="364760" y="299544"/>
                </a:cubicBezTo>
              </a:path>
            </a:pathLst>
          </a:custGeom>
          <a:ln>
            <a:solidFill>
              <a:schemeClr val="tx1"/>
            </a:solidFill>
            <a:headEnd type="none" w="med" len="med"/>
            <a:tailEnd type="arrow" w="med" len="med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21" name="Freeform 20"/>
          <p:cNvSpPr/>
          <p:nvPr/>
        </p:nvSpPr>
        <p:spPr>
          <a:xfrm>
            <a:off x="2617076" y="4997669"/>
            <a:ext cx="2648607" cy="722197"/>
          </a:xfrm>
          <a:custGeom>
            <a:avLst/>
            <a:gdLst>
              <a:gd name="connsiteX0" fmla="*/ 0 w 2648607"/>
              <a:gd name="connsiteY0" fmla="*/ 0 h 722197"/>
              <a:gd name="connsiteX1" fmla="*/ 1608083 w 2648607"/>
              <a:gd name="connsiteY1" fmla="*/ 693683 h 722197"/>
              <a:gd name="connsiteX2" fmla="*/ 2286000 w 2648607"/>
              <a:gd name="connsiteY2" fmla="*/ 599090 h 722197"/>
              <a:gd name="connsiteX3" fmla="*/ 2648607 w 2648607"/>
              <a:gd name="connsiteY3" fmla="*/ 693683 h 722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48607" h="722197">
                <a:moveTo>
                  <a:pt x="0" y="0"/>
                </a:moveTo>
                <a:cubicBezTo>
                  <a:pt x="613541" y="296917"/>
                  <a:pt x="1227083" y="593835"/>
                  <a:pt x="1608083" y="693683"/>
                </a:cubicBezTo>
                <a:cubicBezTo>
                  <a:pt x="1989083" y="793531"/>
                  <a:pt x="2112579" y="599090"/>
                  <a:pt x="2286000" y="599090"/>
                </a:cubicBezTo>
                <a:cubicBezTo>
                  <a:pt x="2459421" y="599090"/>
                  <a:pt x="2554014" y="646386"/>
                  <a:pt x="2648607" y="693683"/>
                </a:cubicBezTo>
              </a:path>
            </a:pathLst>
          </a:custGeom>
          <a:ln>
            <a:solidFill>
              <a:schemeClr val="tx1"/>
            </a:solidFill>
            <a:prstDash val="dash"/>
            <a:headEnd type="arrow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22" name="Freeform 21"/>
          <p:cNvSpPr/>
          <p:nvPr/>
        </p:nvSpPr>
        <p:spPr>
          <a:xfrm>
            <a:off x="7015655" y="2900855"/>
            <a:ext cx="997047" cy="2827204"/>
          </a:xfrm>
          <a:custGeom>
            <a:avLst/>
            <a:gdLst>
              <a:gd name="connsiteX0" fmla="*/ 0 w 997047"/>
              <a:gd name="connsiteY0" fmla="*/ 2522483 h 2827204"/>
              <a:gd name="connsiteX1" fmla="*/ 867104 w 997047"/>
              <a:gd name="connsiteY1" fmla="*/ 2601311 h 2827204"/>
              <a:gd name="connsiteX2" fmla="*/ 977462 w 997047"/>
              <a:gd name="connsiteY2" fmla="*/ 0 h 2827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97047" h="2827204">
                <a:moveTo>
                  <a:pt x="0" y="2522483"/>
                </a:moveTo>
                <a:cubicBezTo>
                  <a:pt x="352097" y="2772104"/>
                  <a:pt x="704194" y="3021725"/>
                  <a:pt x="867104" y="2601311"/>
                </a:cubicBezTo>
                <a:cubicBezTo>
                  <a:pt x="1030014" y="2180897"/>
                  <a:pt x="1003738" y="1090448"/>
                  <a:pt x="977462" y="0"/>
                </a:cubicBezTo>
              </a:path>
            </a:pathLst>
          </a:custGeom>
          <a:ln>
            <a:solidFill>
              <a:schemeClr val="tx1"/>
            </a:solidFill>
            <a:headEnd type="none" w="med" len="med"/>
            <a:tailEnd type="arrow" w="med" len="med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23" name="Freeform 22"/>
          <p:cNvSpPr/>
          <p:nvPr/>
        </p:nvSpPr>
        <p:spPr>
          <a:xfrm>
            <a:off x="2291541" y="3484179"/>
            <a:ext cx="6738189" cy="2801480"/>
          </a:xfrm>
          <a:custGeom>
            <a:avLst/>
            <a:gdLst>
              <a:gd name="connsiteX0" fmla="*/ 73287 w 6738189"/>
              <a:gd name="connsiteY0" fmla="*/ 1844566 h 2801480"/>
              <a:gd name="connsiteX1" fmla="*/ 877328 w 6738189"/>
              <a:gd name="connsiteY1" fmla="*/ 2695904 h 2801480"/>
              <a:gd name="connsiteX2" fmla="*/ 6284900 w 6738189"/>
              <a:gd name="connsiteY2" fmla="*/ 2632842 h 2801480"/>
              <a:gd name="connsiteX3" fmla="*/ 6332197 w 6738189"/>
              <a:gd name="connsiteY3" fmla="*/ 1292773 h 2801480"/>
              <a:gd name="connsiteX4" fmla="*/ 5402031 w 6738189"/>
              <a:gd name="connsiteY4" fmla="*/ 0 h 280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38189" h="2801480">
                <a:moveTo>
                  <a:pt x="73287" y="1844566"/>
                </a:moveTo>
                <a:cubicBezTo>
                  <a:pt x="-42327" y="2204545"/>
                  <a:pt x="-157941" y="2564525"/>
                  <a:pt x="877328" y="2695904"/>
                </a:cubicBezTo>
                <a:cubicBezTo>
                  <a:pt x="1912597" y="2827283"/>
                  <a:pt x="5375755" y="2866697"/>
                  <a:pt x="6284900" y="2632842"/>
                </a:cubicBezTo>
                <a:cubicBezTo>
                  <a:pt x="7194045" y="2398987"/>
                  <a:pt x="6479342" y="1731580"/>
                  <a:pt x="6332197" y="1292773"/>
                </a:cubicBezTo>
                <a:cubicBezTo>
                  <a:pt x="6185052" y="853966"/>
                  <a:pt x="5793541" y="426983"/>
                  <a:pt x="5402031" y="0"/>
                </a:cubicBezTo>
              </a:path>
            </a:pathLst>
          </a:custGeom>
          <a:ln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5590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5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 animBg="1"/>
      <p:bldP spid="14" grpId="0" animBg="1"/>
      <p:bldP spid="9" grpId="0" animBg="1"/>
      <p:bldP spid="6" grpId="0" animBg="1"/>
      <p:bldP spid="8" grpId="0" animBg="1"/>
      <p:bldP spid="11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533400" y="533400"/>
            <a:ext cx="4267200" cy="1524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marL="95250" indent="0"/>
            <a:r>
              <a:rPr lang="en-US" altLang="zh-CN" sz="1600" dirty="0" smtClean="0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</a:t>
            </a:r>
            <a:r>
              <a:rPr lang="en-US" altLang="zh-CN" sz="1600" dirty="0" err="1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nop</a:t>
            </a:r>
            <a:r>
              <a:rPr lang="en-US" altLang="zh-CN" sz="1600" dirty="0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 </a:t>
            </a:r>
            <a:r>
              <a:rPr lang="en-US" altLang="zh-CN" sz="1600" dirty="0" err="1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nop</a:t>
            </a:r>
            <a:r>
              <a:rPr lang="en-US" altLang="zh-CN" sz="1600" dirty="0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and halt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nop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nop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halt  #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Terminate program </a:t>
            </a:r>
          </a:p>
          <a:p>
            <a:pPr marL="95250" indent="0"/>
            <a:r>
              <a:rPr lang="en-US" altLang="zh-CN" sz="1600" dirty="0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end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19D702-F9B6-4BAA-9188-BC8B3AC802E2}" type="slidenum">
              <a:rPr lang="zh-CN" altLang="en-US" smtClean="0"/>
              <a:pPr>
                <a:defRPr/>
              </a:pPr>
              <a:t>29</a:t>
            </a:fld>
            <a:endParaRPr lang="en-US" altLang="zh-CN"/>
          </a:p>
        </p:txBody>
      </p:sp>
      <p:sp>
        <p:nvSpPr>
          <p:cNvPr id="3" name="Rectangle 2"/>
          <p:cNvSpPr/>
          <p:nvPr/>
        </p:nvSpPr>
        <p:spPr>
          <a:xfrm>
            <a:off x="381000" y="133290"/>
            <a:ext cx="12041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95250" indent="0"/>
            <a:r>
              <a:rPr lang="en-US" altLang="zh-CN" sz="20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nop.ys</a:t>
            </a:r>
            <a:endParaRPr lang="en-US" altLang="zh-CN" sz="20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40970" y="2514600"/>
            <a:ext cx="44358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95250" indent="0"/>
            <a:r>
              <a:rPr lang="en-US" altLang="zh-CN" sz="20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./y86asm –v </a:t>
            </a:r>
            <a:r>
              <a:rPr lang="en-US" altLang="zh-CN" sz="2000" dirty="0" err="1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nop.ys</a:t>
            </a:r>
            <a:r>
              <a:rPr lang="en-US" altLang="zh-CN" sz="20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&gt; </a:t>
            </a:r>
            <a:r>
              <a:rPr lang="en-US" altLang="zh-CN" sz="2000" dirty="0" err="1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nop.yo</a:t>
            </a:r>
            <a:endParaRPr lang="en-US" altLang="zh-CN" sz="2000" dirty="0" smtClean="0">
              <a:solidFill>
                <a:srgbClr val="FF0000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38342" y="3257490"/>
            <a:ext cx="19736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95250" indent="0"/>
            <a:r>
              <a:rPr lang="en-US" altLang="zh-CN" sz="20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make </a:t>
            </a:r>
            <a:r>
              <a:rPr lang="en-US" altLang="zh-CN" sz="2000" dirty="0" err="1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nop.yo</a:t>
            </a:r>
            <a:endParaRPr lang="en-US" altLang="zh-CN" sz="2000" dirty="0" smtClean="0">
              <a:solidFill>
                <a:srgbClr val="FF0000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38342" y="2895600"/>
            <a:ext cx="5886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95250" indent="0"/>
            <a:r>
              <a:rPr lang="en-US" altLang="zh-CN" sz="20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or</a:t>
            </a: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533400" y="4913467"/>
            <a:ext cx="7239000" cy="1524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marL="95250" indent="0"/>
            <a:r>
              <a:rPr lang="en-US" altLang="zh-CN" sz="1600" dirty="0" smtClean="0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            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</a:t>
            </a:r>
            <a:r>
              <a:rPr lang="en-US" altLang="zh-CN" sz="1600" dirty="0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# </a:t>
            </a:r>
            <a:r>
              <a:rPr lang="en-US" altLang="zh-CN" sz="1600" dirty="0" err="1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nop</a:t>
            </a:r>
            <a:r>
              <a:rPr lang="en-US" altLang="zh-CN" sz="1600" dirty="0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 </a:t>
            </a:r>
            <a:r>
              <a:rPr lang="en-US" altLang="zh-CN" sz="1600" dirty="0" err="1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nop</a:t>
            </a:r>
            <a:r>
              <a:rPr lang="en-US" altLang="zh-CN" sz="1600" dirty="0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and halt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0x000: 10           | 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nop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0x001: 10           | 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nop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0x002: 00           | 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halt  #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Terminate program </a:t>
            </a:r>
          </a:p>
          <a:p>
            <a:pPr marL="95250" indent="0"/>
            <a:r>
              <a:rPr lang="en-US" altLang="zh-CN" sz="1600" dirty="0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            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</a:t>
            </a:r>
            <a:r>
              <a:rPr lang="en-US" altLang="zh-CN" sz="1600" dirty="0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# end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81000" y="4513357"/>
            <a:ext cx="12041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95250" indent="0"/>
            <a:r>
              <a:rPr lang="en-US" altLang="zh-CN" sz="20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nop.yo</a:t>
            </a:r>
            <a:endParaRPr lang="en-US" altLang="zh-CN" sz="20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81141" y="4038600"/>
            <a:ext cx="27430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95250" indent="0"/>
            <a:r>
              <a:rPr lang="en-US" altLang="zh-CN" sz="20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NO “</a:t>
            </a:r>
            <a:r>
              <a:rPr lang="en-US" altLang="zh-CN" sz="20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nop.bin</a:t>
            </a:r>
            <a:r>
              <a:rPr lang="en-US" altLang="zh-CN" sz="20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” now</a:t>
            </a:r>
            <a:endParaRPr lang="en-US" altLang="zh-CN" sz="20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3571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12" grpId="0" animBg="1"/>
      <p:bldP spid="13" grpId="0"/>
      <p:bldP spid="1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cap="none" dirty="0" err="1" smtClean="0">
                <a:ea typeface="宋体" pitchFamily="2" charset="-122"/>
              </a:rPr>
              <a:t>Testbed</a:t>
            </a:r>
            <a:endParaRPr lang="zh-CN" altLang="en-US" cap="none" dirty="0" smtClean="0">
              <a:ea typeface="宋体" pitchFamily="2" charset="-122"/>
            </a:endParaRPr>
          </a:p>
        </p:txBody>
      </p:sp>
      <p:sp>
        <p:nvSpPr>
          <p:cNvPr id="4099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smtClean="0">
              <a:ea typeface="宋体" pitchFamily="2" charset="-122"/>
            </a:endParaRPr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06288CA6-888E-499F-8AD6-2DF528DBC32B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30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85800" y="6167735"/>
            <a:ext cx="586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Corbel" pitchFamily="34" charset="0"/>
                <a:cs typeface="Courier New" pitchFamily="49" charset="0"/>
              </a:rPr>
              <a:t>*Acknowledgement: Li Cheng, </a:t>
            </a:r>
            <a:r>
              <a:rPr lang="en-US" altLang="zh-CN" dirty="0" err="1" smtClean="0">
                <a:latin typeface="Corbel" pitchFamily="34" charset="0"/>
                <a:cs typeface="Courier New" pitchFamily="49" charset="0"/>
              </a:rPr>
              <a:t>Yuchen</a:t>
            </a:r>
            <a:r>
              <a:rPr lang="en-US" altLang="zh-CN" dirty="0" smtClean="0">
                <a:latin typeface="Corbel" pitchFamily="34" charset="0"/>
                <a:cs typeface="Courier New" pitchFamily="49" charset="0"/>
              </a:rPr>
              <a:t> Liu </a:t>
            </a:r>
            <a:endParaRPr lang="zh-CN" altLang="en-US" dirty="0">
              <a:latin typeface="Corbel" pitchFamily="34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3627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7A8D357D-AB6F-4E41-9FF9-A18697071945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31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ea typeface="宋体" pitchFamily="2" charset="-122"/>
              </a:rPr>
              <a:t>Resource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153400" cy="4419600"/>
          </a:xfrm>
        </p:spPr>
        <p:txBody>
          <a:bodyPr/>
          <a:lstStyle/>
          <a:p>
            <a:r>
              <a:rPr lang="en-US" altLang="zh-CN" dirty="0" smtClean="0">
                <a:ea typeface="宋体" pitchFamily="2" charset="-122"/>
              </a:rPr>
              <a:t>Files</a:t>
            </a:r>
          </a:p>
          <a:p>
            <a:pPr lvl="1"/>
            <a:r>
              <a:rPr lang="en-US" altLang="zh-CN" dirty="0" smtClean="0">
                <a:solidFill>
                  <a:srgbClr val="FF0000"/>
                </a:solidFill>
                <a:ea typeface="宋体" pitchFamily="2" charset="-122"/>
              </a:rPr>
              <a:t>y86asm.c</a:t>
            </a:r>
            <a:r>
              <a:rPr lang="en-US" altLang="zh-CN" dirty="0" smtClean="0">
                <a:ea typeface="宋体" pitchFamily="2" charset="-122"/>
              </a:rPr>
              <a:t>/</a:t>
            </a:r>
            <a:r>
              <a:rPr lang="en-US" altLang="zh-CN" dirty="0" smtClean="0">
                <a:solidFill>
                  <a:srgbClr val="FF0000"/>
                </a:solidFill>
                <a:ea typeface="宋体" pitchFamily="2" charset="-122"/>
              </a:rPr>
              <a:t>y86asm.h (</a:t>
            </a:r>
            <a:r>
              <a:rPr lang="en-US" altLang="zh-CN" dirty="0" err="1" smtClean="0">
                <a:solidFill>
                  <a:srgbClr val="FF0000"/>
                </a:solidFill>
                <a:ea typeface="宋体" pitchFamily="2" charset="-122"/>
              </a:rPr>
              <a:t>svn</a:t>
            </a:r>
            <a:r>
              <a:rPr lang="en-US" altLang="zh-CN" dirty="0" smtClean="0">
                <a:solidFill>
                  <a:srgbClr val="FF0000"/>
                </a:solidFill>
                <a:ea typeface="宋体" pitchFamily="2" charset="-122"/>
              </a:rPr>
              <a:t> commit)</a:t>
            </a:r>
          </a:p>
          <a:p>
            <a:pPr lvl="1"/>
            <a:r>
              <a:rPr lang="en-US" altLang="zh-CN" dirty="0" err="1" smtClean="0">
                <a:ea typeface="宋体" pitchFamily="2" charset="-122"/>
              </a:rPr>
              <a:t>Makefile</a:t>
            </a:r>
            <a:endParaRPr lang="en-US" altLang="zh-CN" dirty="0" smtClean="0">
              <a:ea typeface="宋体" pitchFamily="2" charset="-122"/>
            </a:endParaRPr>
          </a:p>
          <a:p>
            <a:pPr lvl="1"/>
            <a:r>
              <a:rPr lang="en-US" altLang="zh-CN" dirty="0" err="1" smtClean="0">
                <a:ea typeface="宋体" pitchFamily="2" charset="-122"/>
              </a:rPr>
              <a:t>yat</a:t>
            </a:r>
            <a:r>
              <a:rPr lang="en-US" altLang="zh-CN" dirty="0" smtClean="0">
                <a:ea typeface="宋体" pitchFamily="2" charset="-122"/>
              </a:rPr>
              <a:t>/</a:t>
            </a:r>
            <a:r>
              <a:rPr lang="en-US" altLang="zh-CN" dirty="0" err="1" smtClean="0">
                <a:ea typeface="宋体" pitchFamily="2" charset="-122"/>
              </a:rPr>
              <a:t>yat.c</a:t>
            </a:r>
            <a:endParaRPr lang="en-US" altLang="zh-CN" dirty="0" smtClean="0">
              <a:ea typeface="宋体" pitchFamily="2" charset="-122"/>
            </a:endParaRPr>
          </a:p>
          <a:p>
            <a:pPr lvl="1"/>
            <a:endParaRPr lang="en-US" altLang="zh-CN" dirty="0" smtClean="0">
              <a:ea typeface="宋体" pitchFamily="2" charset="-122"/>
            </a:endParaRPr>
          </a:p>
          <a:p>
            <a:pPr lvl="1"/>
            <a:r>
              <a:rPr lang="en-US" altLang="zh-CN" dirty="0" smtClean="0">
                <a:ea typeface="宋体" pitchFamily="2" charset="-122"/>
              </a:rPr>
              <a:t>y86-base: y86asm-base, </a:t>
            </a:r>
            <a:r>
              <a:rPr lang="en-US" altLang="zh-CN" dirty="0" err="1" smtClean="0">
                <a:ea typeface="宋体" pitchFamily="2" charset="-122"/>
              </a:rPr>
              <a:t>Makefile</a:t>
            </a:r>
            <a:r>
              <a:rPr lang="en-US" altLang="zh-CN" dirty="0" smtClean="0">
                <a:ea typeface="宋体" pitchFamily="2" charset="-122"/>
              </a:rPr>
              <a:t>, {ins}.</a:t>
            </a:r>
            <a:r>
              <a:rPr lang="en-US" altLang="zh-CN" dirty="0" err="1" smtClean="0">
                <a:ea typeface="宋体" pitchFamily="2" charset="-122"/>
              </a:rPr>
              <a:t>ys</a:t>
            </a:r>
            <a:r>
              <a:rPr lang="en-US" altLang="zh-CN" dirty="0" smtClean="0">
                <a:ea typeface="宋体" pitchFamily="2" charset="-122"/>
              </a:rPr>
              <a:t>, {app}.</a:t>
            </a:r>
            <a:r>
              <a:rPr lang="en-US" altLang="zh-CN" dirty="0" err="1" smtClean="0">
                <a:ea typeface="宋体" pitchFamily="2" charset="-122"/>
              </a:rPr>
              <a:t>ys</a:t>
            </a:r>
            <a:endParaRPr lang="en-US" altLang="zh-CN" dirty="0" smtClean="0">
              <a:ea typeface="宋体" pitchFamily="2" charset="-122"/>
            </a:endParaRPr>
          </a:p>
          <a:p>
            <a:pPr lvl="1"/>
            <a:r>
              <a:rPr lang="en-US" altLang="zh-CN" dirty="0" smtClean="0">
                <a:ea typeface="宋体" pitchFamily="2" charset="-122"/>
              </a:rPr>
              <a:t>y86-ins: </a:t>
            </a:r>
            <a:r>
              <a:rPr lang="en-US" altLang="zh-CN" dirty="0" err="1" smtClean="0">
                <a:ea typeface="宋体" pitchFamily="2" charset="-122"/>
              </a:rPr>
              <a:t>Makefile</a:t>
            </a:r>
            <a:r>
              <a:rPr lang="en-US" altLang="zh-CN" dirty="0" smtClean="0">
                <a:ea typeface="宋体" pitchFamily="2" charset="-122"/>
              </a:rPr>
              <a:t>, {ins}.</a:t>
            </a:r>
            <a:r>
              <a:rPr lang="en-US" altLang="zh-CN" dirty="0" err="1" smtClean="0">
                <a:ea typeface="宋体" pitchFamily="2" charset="-122"/>
              </a:rPr>
              <a:t>ys</a:t>
            </a:r>
            <a:endParaRPr lang="en-US" altLang="zh-CN" dirty="0" smtClean="0">
              <a:ea typeface="宋体" pitchFamily="2" charset="-122"/>
            </a:endParaRPr>
          </a:p>
          <a:p>
            <a:pPr lvl="1"/>
            <a:r>
              <a:rPr lang="en-US" altLang="zh-CN" dirty="0" smtClean="0">
                <a:ea typeface="宋体" pitchFamily="2" charset="-122"/>
              </a:rPr>
              <a:t>y86-err: {err}.</a:t>
            </a:r>
            <a:r>
              <a:rPr lang="en-US" altLang="zh-CN" dirty="0" err="1" smtClean="0">
                <a:ea typeface="宋体" pitchFamily="2" charset="-122"/>
              </a:rPr>
              <a:t>ys</a:t>
            </a:r>
            <a:endParaRPr lang="en-US" altLang="zh-CN" dirty="0" smtClean="0">
              <a:ea typeface="宋体" pitchFamily="2" charset="-122"/>
            </a:endParaRPr>
          </a:p>
          <a:p>
            <a:pPr lvl="1"/>
            <a:r>
              <a:rPr lang="en-US" altLang="zh-CN" dirty="0" smtClean="0">
                <a:ea typeface="宋体" pitchFamily="2" charset="-122"/>
              </a:rPr>
              <a:t>y86-app: {app}.</a:t>
            </a:r>
            <a:r>
              <a:rPr lang="en-US" altLang="zh-CN" dirty="0" err="1" smtClean="0">
                <a:ea typeface="宋体" pitchFamily="2" charset="-122"/>
              </a:rPr>
              <a:t>ys</a:t>
            </a:r>
            <a:endParaRPr lang="en-US" altLang="zh-CN" dirty="0" smtClean="0">
              <a:ea typeface="宋体" pitchFamily="2" charset="-122"/>
            </a:endParaRPr>
          </a:p>
          <a:p>
            <a:pPr lvl="1"/>
            <a:endParaRPr lang="en-US" altLang="zh-CN" dirty="0" smtClean="0"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73847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7A8D357D-AB6F-4E41-9FF9-A18697071945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32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ea typeface="宋体" pitchFamily="2" charset="-122"/>
              </a:rPr>
              <a:t>Tools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153400" cy="4419600"/>
          </a:xfrm>
        </p:spPr>
        <p:txBody>
          <a:bodyPr/>
          <a:lstStyle/>
          <a:p>
            <a:r>
              <a:rPr lang="en-US" altLang="zh-CN" dirty="0" err="1" smtClean="0">
                <a:ea typeface="宋体" pitchFamily="2" charset="-122"/>
              </a:rPr>
              <a:t>Makefile</a:t>
            </a:r>
            <a:endParaRPr lang="en-US" altLang="zh-CN" dirty="0" smtClean="0">
              <a:ea typeface="宋体" pitchFamily="2" charset="-122"/>
            </a:endParaRPr>
          </a:p>
          <a:p>
            <a:pPr lvl="1"/>
            <a:r>
              <a:rPr lang="en-US" altLang="zh-CN" dirty="0" smtClean="0">
                <a:ea typeface="宋体" pitchFamily="2" charset="-122"/>
              </a:rPr>
              <a:t>make		- compiling y86asm</a:t>
            </a:r>
          </a:p>
          <a:p>
            <a:pPr lvl="1"/>
            <a:r>
              <a:rPr lang="en-US" altLang="zh-CN" dirty="0" smtClean="0">
                <a:ea typeface="宋体" pitchFamily="2" charset="-122"/>
              </a:rPr>
              <a:t>make clean	- remove y86asm, *.o, *.</a:t>
            </a:r>
            <a:r>
              <a:rPr lang="en-US" altLang="zh-CN" dirty="0" err="1" smtClean="0">
                <a:ea typeface="宋体" pitchFamily="2" charset="-122"/>
              </a:rPr>
              <a:t>yo</a:t>
            </a:r>
            <a:r>
              <a:rPr lang="en-US" altLang="zh-CN" dirty="0" smtClean="0">
                <a:ea typeface="宋体" pitchFamily="2" charset="-122"/>
              </a:rPr>
              <a:t>, …</a:t>
            </a:r>
          </a:p>
          <a:p>
            <a:pPr lvl="1"/>
            <a:r>
              <a:rPr lang="en-US" altLang="zh-CN" dirty="0" smtClean="0">
                <a:ea typeface="宋体" pitchFamily="2" charset="-122"/>
              </a:rPr>
              <a:t>make </a:t>
            </a:r>
            <a:r>
              <a:rPr lang="en-US" altLang="zh-CN" dirty="0" err="1" smtClean="0">
                <a:ea typeface="宋体" pitchFamily="2" charset="-122"/>
              </a:rPr>
              <a:t>yat</a:t>
            </a:r>
            <a:r>
              <a:rPr lang="en-US" altLang="zh-CN" dirty="0" smtClean="0">
                <a:ea typeface="宋体" pitchFamily="2" charset="-122"/>
              </a:rPr>
              <a:t>	- compiling </a:t>
            </a:r>
            <a:r>
              <a:rPr lang="en-US" altLang="zh-CN" dirty="0" err="1" smtClean="0">
                <a:ea typeface="宋体" pitchFamily="2" charset="-122"/>
              </a:rPr>
              <a:t>yat</a:t>
            </a:r>
            <a:endParaRPr lang="en-US" altLang="zh-CN" dirty="0" smtClean="0">
              <a:ea typeface="宋体" pitchFamily="2" charset="-122"/>
            </a:endParaRPr>
          </a:p>
          <a:p>
            <a:pPr lvl="1"/>
            <a:r>
              <a:rPr lang="en-US" altLang="zh-CN" dirty="0" smtClean="0">
                <a:ea typeface="宋体" pitchFamily="2" charset="-122"/>
              </a:rPr>
              <a:t>make **.</a:t>
            </a:r>
            <a:r>
              <a:rPr lang="en-US" altLang="zh-CN" dirty="0" err="1" smtClean="0">
                <a:ea typeface="宋体" pitchFamily="2" charset="-122"/>
              </a:rPr>
              <a:t>yo</a:t>
            </a:r>
            <a:r>
              <a:rPr lang="en-US" altLang="zh-CN" dirty="0" smtClean="0">
                <a:ea typeface="宋体" pitchFamily="2" charset="-122"/>
              </a:rPr>
              <a:t>	- generate ??.</a:t>
            </a:r>
            <a:r>
              <a:rPr lang="en-US" altLang="zh-CN" dirty="0" err="1" smtClean="0">
                <a:ea typeface="宋体" pitchFamily="2" charset="-122"/>
              </a:rPr>
              <a:t>yo</a:t>
            </a:r>
            <a:r>
              <a:rPr lang="en-US" altLang="zh-CN" dirty="0" smtClean="0">
                <a:ea typeface="宋体" pitchFamily="2" charset="-122"/>
              </a:rPr>
              <a:t> file by y86asm</a:t>
            </a:r>
          </a:p>
          <a:p>
            <a:pPr lvl="1"/>
            <a:endParaRPr lang="en-US" altLang="zh-CN" dirty="0" smtClean="0">
              <a:ea typeface="宋体" pitchFamily="2" charset="-122"/>
            </a:endParaRPr>
          </a:p>
          <a:p>
            <a:pPr lvl="1"/>
            <a:r>
              <a:rPr lang="en-US" altLang="zh-CN" dirty="0">
                <a:ea typeface="宋体" pitchFamily="2" charset="-122"/>
              </a:rPr>
              <a:t>y</a:t>
            </a:r>
            <a:r>
              <a:rPr lang="en-US" altLang="zh-CN" dirty="0" smtClean="0">
                <a:ea typeface="宋体" pitchFamily="2" charset="-122"/>
              </a:rPr>
              <a:t>86-base/make	- generate </a:t>
            </a:r>
            <a:r>
              <a:rPr lang="en-US" altLang="zh-CN" dirty="0" err="1" smtClean="0">
                <a:ea typeface="宋体" pitchFamily="2" charset="-122"/>
              </a:rPr>
              <a:t>yo</a:t>
            </a:r>
            <a:r>
              <a:rPr lang="en-US" altLang="zh-CN" dirty="0" smtClean="0">
                <a:ea typeface="宋体" pitchFamily="2" charset="-122"/>
              </a:rPr>
              <a:t> files foreach</a:t>
            </a:r>
          </a:p>
          <a:p>
            <a:pPr marL="457200" lvl="1" indent="0">
              <a:buNone/>
            </a:pPr>
            <a:endParaRPr lang="en-US" altLang="zh-CN" dirty="0" smtClean="0"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79553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7A8D357D-AB6F-4E41-9FF9-A18697071945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33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ea typeface="宋体" pitchFamily="2" charset="-122"/>
              </a:rPr>
              <a:t>Tools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153400" cy="4419600"/>
          </a:xfrm>
        </p:spPr>
        <p:txBody>
          <a:bodyPr/>
          <a:lstStyle/>
          <a:p>
            <a:r>
              <a:rPr lang="en-US" altLang="zh-CN" dirty="0" err="1" smtClean="0">
                <a:ea typeface="宋体" pitchFamily="2" charset="-122"/>
              </a:rPr>
              <a:t>yat</a:t>
            </a:r>
            <a:endParaRPr lang="en-US" altLang="zh-CN" dirty="0" smtClean="0">
              <a:ea typeface="宋体" pitchFamily="2" charset="-122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04497" y="2448104"/>
            <a:ext cx="8639503" cy="372409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Option 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specification:</a:t>
            </a:r>
          </a:p>
          <a:p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 -s 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test 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single instruction ./y86-ins/&lt;name&gt;.</a:t>
            </a:r>
            <a:r>
              <a:rPr lang="en-US" altLang="zh-CN" sz="2000" dirty="0" err="1">
                <a:latin typeface="Courier New" pitchFamily="49" charset="0"/>
                <a:cs typeface="Courier New" pitchFamily="49" charset="0"/>
              </a:rPr>
              <a:t>ys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,</a:t>
            </a:r>
          </a:p>
          <a:p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or 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error-handling case in ./y86-err/&lt;name&gt;.</a:t>
            </a:r>
            <a:r>
              <a:rPr lang="en-US" altLang="zh-CN" sz="2000" dirty="0" err="1">
                <a:latin typeface="Courier New" pitchFamily="49" charset="0"/>
                <a:cs typeface="Courier New" pitchFamily="49" charset="0"/>
              </a:rPr>
              <a:t>ys</a:t>
            </a:r>
            <a:endParaRPr lang="en-US" altLang="zh-CN" sz="2000" dirty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e.g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. </a:t>
            </a:r>
            <a:r>
              <a:rPr lang="en-US" altLang="zh-CN" sz="2000" dirty="0" err="1">
                <a:latin typeface="Courier New" pitchFamily="49" charset="0"/>
                <a:cs typeface="Courier New" pitchFamily="49" charset="0"/>
              </a:rPr>
              <a:t>yat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-s </a:t>
            </a:r>
            <a:r>
              <a:rPr lang="en-US" altLang="zh-CN" sz="2000" dirty="0" err="1">
                <a:latin typeface="Courier New" pitchFamily="49" charset="0"/>
                <a:cs typeface="Courier New" pitchFamily="49" charset="0"/>
              </a:rPr>
              <a:t>rrmovl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altLang="zh-CN" sz="2000" dirty="0" err="1">
                <a:latin typeface="Courier New" pitchFamily="49" charset="0"/>
                <a:cs typeface="Courier New" pitchFamily="49" charset="0"/>
              </a:rPr>
              <a:t>yat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-s symbol-error</a:t>
            </a:r>
          </a:p>
          <a:p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 -S 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test 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both instructions and error-handling</a:t>
            </a:r>
          </a:p>
          <a:p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 -a 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test 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single application ./y86-app/&lt;name&gt;.</a:t>
            </a:r>
            <a:r>
              <a:rPr lang="en-US" altLang="zh-CN" sz="2000" dirty="0" err="1">
                <a:latin typeface="Courier New" pitchFamily="49" charset="0"/>
                <a:cs typeface="Courier New" pitchFamily="49" charset="0"/>
              </a:rPr>
              <a:t>ys</a:t>
            </a:r>
            <a:endParaRPr lang="en-US" altLang="zh-CN" sz="2000" dirty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 -A 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test 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the application codes in ./y86-app</a:t>
            </a:r>
          </a:p>
          <a:p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 -F 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test 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instructions, error-handling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and application</a:t>
            </a:r>
            <a:endParaRPr lang="en-US" altLang="zh-CN" sz="2000" dirty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     codes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and 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you will get a total score</a:t>
            </a:r>
          </a:p>
          <a:p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 -h 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print 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this message</a:t>
            </a:r>
          </a:p>
        </p:txBody>
      </p:sp>
      <p:sp>
        <p:nvSpPr>
          <p:cNvPr id="3" name="Rectangle 2"/>
          <p:cNvSpPr/>
          <p:nvPr/>
        </p:nvSpPr>
        <p:spPr>
          <a:xfrm>
            <a:off x="4267200" y="584942"/>
            <a:ext cx="4572000" cy="195130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Usage: </a:t>
            </a:r>
            <a:r>
              <a:rPr lang="en-US" altLang="zh-CN" sz="2000" dirty="0" err="1">
                <a:latin typeface="Courier New" pitchFamily="49" charset="0"/>
                <a:cs typeface="Courier New" pitchFamily="49" charset="0"/>
              </a:rPr>
              <a:t>yat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-s &lt;name&gt;</a:t>
            </a:r>
          </a:p>
          <a:p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  Or: </a:t>
            </a:r>
            <a:r>
              <a:rPr lang="en-US" altLang="zh-CN" sz="2000" dirty="0" err="1">
                <a:latin typeface="Courier New" pitchFamily="49" charset="0"/>
                <a:cs typeface="Courier New" pitchFamily="49" charset="0"/>
              </a:rPr>
              <a:t>yat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-S</a:t>
            </a:r>
          </a:p>
          <a:p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  Or: </a:t>
            </a:r>
            <a:r>
              <a:rPr lang="en-US" altLang="zh-CN" sz="2000" dirty="0" err="1">
                <a:latin typeface="Courier New" pitchFamily="49" charset="0"/>
                <a:cs typeface="Courier New" pitchFamily="49" charset="0"/>
              </a:rPr>
              <a:t>yat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-a &lt;name&gt;</a:t>
            </a:r>
          </a:p>
          <a:p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  Or: </a:t>
            </a:r>
            <a:r>
              <a:rPr lang="en-US" altLang="zh-CN" sz="2000" dirty="0" err="1">
                <a:latin typeface="Courier New" pitchFamily="49" charset="0"/>
                <a:cs typeface="Courier New" pitchFamily="49" charset="0"/>
              </a:rPr>
              <a:t>yat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-A</a:t>
            </a:r>
          </a:p>
          <a:p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  Or: </a:t>
            </a:r>
            <a:r>
              <a:rPr lang="en-US" altLang="zh-CN" sz="2000" dirty="0" err="1">
                <a:latin typeface="Courier New" pitchFamily="49" charset="0"/>
                <a:cs typeface="Courier New" pitchFamily="49" charset="0"/>
              </a:rPr>
              <a:t>yat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-F</a:t>
            </a:r>
          </a:p>
        </p:txBody>
      </p:sp>
    </p:spTree>
    <p:extLst>
      <p:ext uri="{BB962C8B-B14F-4D97-AF65-F5344CB8AC3E}">
        <p14:creationId xmlns:p14="http://schemas.microsoft.com/office/powerpoint/2010/main" val="873657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7A8D357D-AB6F-4E41-9FF9-A18697071945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34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ea typeface="宋体" pitchFamily="2" charset="-122"/>
              </a:rPr>
              <a:t>Tools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153400" cy="4419600"/>
          </a:xfrm>
        </p:spPr>
        <p:txBody>
          <a:bodyPr/>
          <a:lstStyle/>
          <a:p>
            <a:r>
              <a:rPr lang="en-US" altLang="zh-CN" dirty="0" err="1" smtClean="0">
                <a:solidFill>
                  <a:schemeClr val="bg2"/>
                </a:solidFill>
                <a:ea typeface="宋体" pitchFamily="2" charset="-122"/>
              </a:rPr>
              <a:t>yat</a:t>
            </a:r>
            <a:endParaRPr lang="en-US" altLang="zh-CN" dirty="0" smtClean="0">
              <a:solidFill>
                <a:schemeClr val="bg2"/>
              </a:solidFill>
              <a:ea typeface="宋体" pitchFamily="2" charset="-122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04497" y="2448104"/>
            <a:ext cx="8639503" cy="372409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CN" sz="2000" dirty="0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Option </a:t>
            </a:r>
            <a:r>
              <a:rPr lang="en-US" altLang="zh-CN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specification:</a:t>
            </a:r>
          </a:p>
          <a:p>
            <a:r>
              <a:rPr lang="en-US" altLang="zh-CN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  -s  </a:t>
            </a:r>
            <a:r>
              <a:rPr lang="en-US" altLang="zh-CN" sz="2000" dirty="0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test </a:t>
            </a:r>
            <a:r>
              <a:rPr lang="en-US" altLang="zh-CN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single instruction ./y86-ins/&lt;name&gt;.</a:t>
            </a:r>
            <a:r>
              <a:rPr lang="en-US" altLang="zh-CN" sz="2000" dirty="0" err="1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ys</a:t>
            </a:r>
            <a:r>
              <a:rPr lang="en-US" altLang="zh-CN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,</a:t>
            </a:r>
          </a:p>
          <a:p>
            <a:r>
              <a:rPr lang="en-US" altLang="zh-CN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altLang="zh-CN" sz="2000" dirty="0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or </a:t>
            </a:r>
            <a:r>
              <a:rPr lang="en-US" altLang="zh-CN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error-handling case in ./y86-err/&lt;name&gt;.</a:t>
            </a:r>
            <a:r>
              <a:rPr lang="en-US" altLang="zh-CN" sz="2000" dirty="0" err="1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ys</a:t>
            </a:r>
            <a:endParaRPr lang="en-US" altLang="zh-CN" sz="2000" dirty="0">
              <a:solidFill>
                <a:schemeClr val="bg2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altLang="zh-CN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altLang="zh-CN" sz="2000" dirty="0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e.g</a:t>
            </a:r>
            <a:r>
              <a:rPr lang="en-US" altLang="zh-CN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. </a:t>
            </a:r>
            <a:r>
              <a:rPr lang="en-US" altLang="zh-CN" sz="2000" dirty="0" err="1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yat</a:t>
            </a:r>
            <a:r>
              <a:rPr lang="en-US" altLang="zh-CN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 -s </a:t>
            </a:r>
            <a:r>
              <a:rPr lang="en-US" altLang="zh-CN" sz="2000" dirty="0" err="1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rrmovl</a:t>
            </a:r>
            <a:r>
              <a:rPr lang="en-US" altLang="zh-CN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altLang="zh-CN" sz="2000" dirty="0" err="1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yat</a:t>
            </a:r>
            <a:r>
              <a:rPr lang="en-US" altLang="zh-CN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 -s symbol-error</a:t>
            </a:r>
          </a:p>
          <a:p>
            <a:r>
              <a:rPr lang="en-US" altLang="zh-CN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  -S  </a:t>
            </a:r>
            <a:r>
              <a:rPr lang="en-US" altLang="zh-CN" sz="2000" dirty="0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test </a:t>
            </a:r>
            <a:r>
              <a:rPr lang="en-US" altLang="zh-CN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both instructions and error-handling</a:t>
            </a:r>
          </a:p>
          <a:p>
            <a:r>
              <a:rPr lang="en-US" altLang="zh-CN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  -a  </a:t>
            </a:r>
            <a:r>
              <a:rPr lang="en-US" altLang="zh-CN" sz="2000" dirty="0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test </a:t>
            </a:r>
            <a:r>
              <a:rPr lang="en-US" altLang="zh-CN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single application ./y86-app/&lt;name&gt;.</a:t>
            </a:r>
            <a:r>
              <a:rPr lang="en-US" altLang="zh-CN" sz="2000" dirty="0" err="1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ys</a:t>
            </a:r>
            <a:endParaRPr lang="en-US" altLang="zh-CN" sz="2000" dirty="0">
              <a:solidFill>
                <a:schemeClr val="bg2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altLang="zh-CN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  -A  </a:t>
            </a:r>
            <a:r>
              <a:rPr lang="en-US" altLang="zh-CN" sz="2000" dirty="0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test </a:t>
            </a:r>
            <a:r>
              <a:rPr lang="en-US" altLang="zh-CN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the application codes in ./y86-app</a:t>
            </a:r>
          </a:p>
          <a:p>
            <a:r>
              <a:rPr lang="en-US" altLang="zh-CN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  -F  </a:t>
            </a:r>
            <a:r>
              <a:rPr lang="en-US" altLang="zh-CN" sz="2000" dirty="0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test </a:t>
            </a:r>
            <a:r>
              <a:rPr lang="en-US" altLang="zh-CN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instructions, error-handling </a:t>
            </a:r>
            <a:r>
              <a:rPr lang="en-US" altLang="zh-CN" sz="2000" dirty="0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and application</a:t>
            </a:r>
            <a:endParaRPr lang="en-US" altLang="zh-CN" sz="2000" dirty="0">
              <a:solidFill>
                <a:schemeClr val="bg2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altLang="zh-CN" sz="2000" dirty="0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      codes</a:t>
            </a:r>
            <a:r>
              <a:rPr lang="en-US" altLang="zh-CN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altLang="zh-CN" sz="2000" dirty="0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and </a:t>
            </a:r>
            <a:r>
              <a:rPr lang="en-US" altLang="zh-CN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you will get a total score</a:t>
            </a:r>
          </a:p>
          <a:p>
            <a:r>
              <a:rPr lang="en-US" altLang="zh-CN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  -h  </a:t>
            </a:r>
            <a:r>
              <a:rPr lang="en-US" altLang="zh-CN" sz="2000" dirty="0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print </a:t>
            </a:r>
            <a:r>
              <a:rPr lang="en-US" altLang="zh-CN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this message</a:t>
            </a:r>
          </a:p>
        </p:txBody>
      </p:sp>
      <p:sp>
        <p:nvSpPr>
          <p:cNvPr id="3" name="Rectangle 2"/>
          <p:cNvSpPr/>
          <p:nvPr/>
        </p:nvSpPr>
        <p:spPr>
          <a:xfrm>
            <a:off x="4267200" y="584942"/>
            <a:ext cx="4572000" cy="195130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>
            <a:spAutoFit/>
          </a:bodyPr>
          <a:lstStyle/>
          <a:p>
            <a:r>
              <a:rPr lang="en-US" altLang="zh-CN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Usage: </a:t>
            </a:r>
            <a:r>
              <a:rPr lang="en-US" altLang="zh-CN" sz="2000" dirty="0" err="1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yat</a:t>
            </a:r>
            <a:r>
              <a:rPr lang="en-US" altLang="zh-CN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 -s &lt;name&gt;</a:t>
            </a:r>
          </a:p>
          <a:p>
            <a:r>
              <a:rPr lang="en-US" altLang="zh-CN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   Or: </a:t>
            </a:r>
            <a:r>
              <a:rPr lang="en-US" altLang="zh-CN" sz="2000" dirty="0" err="1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yat</a:t>
            </a:r>
            <a:r>
              <a:rPr lang="en-US" altLang="zh-CN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 -S</a:t>
            </a:r>
          </a:p>
          <a:p>
            <a:r>
              <a:rPr lang="en-US" altLang="zh-CN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   Or: </a:t>
            </a:r>
            <a:r>
              <a:rPr lang="en-US" altLang="zh-CN" sz="2000" dirty="0" err="1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yat</a:t>
            </a:r>
            <a:r>
              <a:rPr lang="en-US" altLang="zh-CN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 -a &lt;name&gt;</a:t>
            </a:r>
          </a:p>
          <a:p>
            <a:r>
              <a:rPr lang="en-US" altLang="zh-CN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   Or: </a:t>
            </a:r>
            <a:r>
              <a:rPr lang="en-US" altLang="zh-CN" sz="2000" dirty="0" err="1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yat</a:t>
            </a:r>
            <a:r>
              <a:rPr lang="en-US" altLang="zh-CN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 -A</a:t>
            </a:r>
          </a:p>
          <a:p>
            <a:r>
              <a:rPr lang="en-US" altLang="zh-CN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   Or: </a:t>
            </a:r>
            <a:r>
              <a:rPr lang="en-US" altLang="zh-CN" sz="2000" dirty="0" err="1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yat</a:t>
            </a:r>
            <a:r>
              <a:rPr lang="en-US" altLang="zh-CN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 -F</a:t>
            </a:r>
          </a:p>
        </p:txBody>
      </p:sp>
      <p:sp>
        <p:nvSpPr>
          <p:cNvPr id="4" name="Rectangle 3"/>
          <p:cNvSpPr/>
          <p:nvPr/>
        </p:nvSpPr>
        <p:spPr>
          <a:xfrm>
            <a:off x="381000" y="2819400"/>
            <a:ext cx="8686800" cy="17912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latin typeface="Courier New" pitchFamily="49" charset="0"/>
                <a:cs typeface="Courier New" pitchFamily="49" charset="0"/>
              </a:rPr>
              <a:t>Score for instructions:		</a:t>
            </a:r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	32.00/32.00</a:t>
            </a:r>
            <a:endParaRPr lang="en-US" altLang="zh-CN" dirty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CN" dirty="0">
                <a:latin typeface="Courier New" pitchFamily="49" charset="0"/>
                <a:cs typeface="Courier New" pitchFamily="49" charset="0"/>
              </a:rPr>
              <a:t>Score for error-handling cases:	</a:t>
            </a:r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 8.00</a:t>
            </a:r>
            <a:r>
              <a:rPr lang="en-US" altLang="zh-CN" dirty="0">
                <a:latin typeface="Courier New" pitchFamily="49" charset="0"/>
                <a:cs typeface="Courier New" pitchFamily="49" charset="0"/>
              </a:rPr>
              <a:t>/ 8.00</a:t>
            </a:r>
          </a:p>
          <a:p>
            <a:r>
              <a:rPr lang="en-US" altLang="zh-CN" dirty="0">
                <a:latin typeface="Courier New" pitchFamily="49" charset="0"/>
                <a:cs typeface="Courier New" pitchFamily="49" charset="0"/>
              </a:rPr>
              <a:t>Score for applications:		</a:t>
            </a:r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	40.00/40.00</a:t>
            </a:r>
            <a:endParaRPr lang="en-US" altLang="zh-CN" dirty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CN" dirty="0">
                <a:latin typeface="Courier New" pitchFamily="49" charset="0"/>
                <a:cs typeface="Courier New" pitchFamily="49" charset="0"/>
              </a:rPr>
              <a:t>Total score:			</a:t>
            </a:r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		80.00/80.00</a:t>
            </a:r>
            <a:endParaRPr lang="en-US" altLang="zh-CN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8299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7A8D357D-AB6F-4E41-9FF9-A18697071945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35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" y="661142"/>
            <a:ext cx="8686800" cy="223445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$./</a:t>
            </a:r>
            <a:r>
              <a:rPr lang="en-US" altLang="zh-CN" dirty="0" err="1" smtClean="0">
                <a:latin typeface="Courier New" pitchFamily="49" charset="0"/>
                <a:cs typeface="Courier New" pitchFamily="49" charset="0"/>
              </a:rPr>
              <a:t>yat</a:t>
            </a:r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 –s halt</a:t>
            </a:r>
          </a:p>
          <a:p>
            <a:r>
              <a:rPr lang="en-US" altLang="zh-CN" dirty="0">
                <a:latin typeface="Courier New" pitchFamily="49" charset="0"/>
                <a:cs typeface="Courier New" pitchFamily="49" charset="0"/>
              </a:rPr>
              <a:t>[ Testing instruction: halt ]</a:t>
            </a:r>
          </a:p>
          <a:p>
            <a:r>
              <a:rPr lang="en-US" altLang="zh-CN" dirty="0">
                <a:latin typeface="Courier New" pitchFamily="49" charset="0"/>
                <a:cs typeface="Courier New" pitchFamily="49" charset="0"/>
              </a:rPr>
              <a:t>Binary files </a:t>
            </a:r>
            <a:r>
              <a:rPr lang="en-US" altLang="zh-CN" dirty="0" err="1">
                <a:latin typeface="Courier New" pitchFamily="49" charset="0"/>
                <a:cs typeface="Courier New" pitchFamily="49" charset="0"/>
              </a:rPr>
              <a:t>halt.bin.base</a:t>
            </a:r>
            <a:r>
              <a:rPr lang="en-US" altLang="zh-CN" dirty="0">
                <a:latin typeface="Courier New" pitchFamily="49" charset="0"/>
                <a:cs typeface="Courier New" pitchFamily="49" charset="0"/>
              </a:rPr>
              <a:t> and </a:t>
            </a:r>
            <a:r>
              <a:rPr lang="en-US" altLang="zh-CN" dirty="0" err="1">
                <a:latin typeface="Courier New" pitchFamily="49" charset="0"/>
                <a:cs typeface="Courier New" pitchFamily="49" charset="0"/>
              </a:rPr>
              <a:t>halt.bin</a:t>
            </a:r>
            <a:r>
              <a:rPr lang="en-US" altLang="zh-CN" dirty="0">
                <a:latin typeface="Courier New" pitchFamily="49" charset="0"/>
                <a:cs typeface="Courier New" pitchFamily="49" charset="0"/>
              </a:rPr>
              <a:t> differ</a:t>
            </a:r>
          </a:p>
          <a:p>
            <a:r>
              <a:rPr lang="en-US" altLang="zh-CN" dirty="0">
                <a:latin typeface="Courier New" pitchFamily="49" charset="0"/>
                <a:cs typeface="Courier New" pitchFamily="49" charset="0"/>
              </a:rPr>
              <a:t>[ Result: Fail ]</a:t>
            </a:r>
          </a:p>
          <a:p>
            <a:r>
              <a:rPr lang="en-US" altLang="zh-CN" dirty="0">
                <a:latin typeface="Courier New" pitchFamily="49" charset="0"/>
                <a:cs typeface="Courier New" pitchFamily="49" charset="0"/>
              </a:rPr>
              <a:t>Score for instructions:		 0.00/ 1.00</a:t>
            </a:r>
          </a:p>
        </p:txBody>
      </p:sp>
      <p:sp>
        <p:nvSpPr>
          <p:cNvPr id="10" name="Rectangle 9"/>
          <p:cNvSpPr/>
          <p:nvPr/>
        </p:nvSpPr>
        <p:spPr>
          <a:xfrm>
            <a:off x="228600" y="3276600"/>
            <a:ext cx="8686800" cy="31208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$./</a:t>
            </a:r>
            <a:r>
              <a:rPr lang="en-US" altLang="zh-CN" dirty="0" err="1" smtClean="0">
                <a:latin typeface="Courier New" pitchFamily="49" charset="0"/>
                <a:cs typeface="Courier New" pitchFamily="49" charset="0"/>
              </a:rPr>
              <a:t>yat</a:t>
            </a:r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 –s </a:t>
            </a:r>
            <a:r>
              <a:rPr lang="en-US" altLang="zh-CN" dirty="0" err="1" smtClean="0">
                <a:latin typeface="Courier New" pitchFamily="49" charset="0"/>
                <a:cs typeface="Courier New" pitchFamily="49" charset="0"/>
              </a:rPr>
              <a:t>addl</a:t>
            </a:r>
            <a:endParaRPr lang="en-US" altLang="zh-CN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CN" dirty="0">
                <a:latin typeface="Courier New" pitchFamily="49" charset="0"/>
                <a:cs typeface="Courier New" pitchFamily="49" charset="0"/>
              </a:rPr>
              <a:t>[ Testing instruction: </a:t>
            </a:r>
            <a:r>
              <a:rPr lang="en-US" altLang="zh-CN" dirty="0" err="1">
                <a:latin typeface="Courier New" pitchFamily="49" charset="0"/>
                <a:cs typeface="Courier New" pitchFamily="49" charset="0"/>
              </a:rPr>
              <a:t>addl</a:t>
            </a:r>
            <a:r>
              <a:rPr lang="en-US" altLang="zh-CN" dirty="0">
                <a:latin typeface="Courier New" pitchFamily="49" charset="0"/>
                <a:cs typeface="Courier New" pitchFamily="49" charset="0"/>
              </a:rPr>
              <a:t> ]</a:t>
            </a:r>
          </a:p>
          <a:p>
            <a:r>
              <a:rPr lang="en-US" altLang="zh-CN" dirty="0">
                <a:latin typeface="Courier New" pitchFamily="49" charset="0"/>
                <a:cs typeface="Courier New" pitchFamily="49" charset="0"/>
              </a:rPr>
              <a:t>[L2]: Invalid </a:t>
            </a:r>
            <a:r>
              <a:rPr lang="en-US" altLang="zh-CN" dirty="0" err="1">
                <a:latin typeface="Courier New" pitchFamily="49" charset="0"/>
                <a:cs typeface="Courier New" pitchFamily="49" charset="0"/>
              </a:rPr>
              <a:t>instr</a:t>
            </a:r>
            <a:endParaRPr lang="en-US" altLang="zh-CN" dirty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CN" dirty="0">
                <a:latin typeface="Courier New" pitchFamily="49" charset="0"/>
                <a:cs typeface="Courier New" pitchFamily="49" charset="0"/>
              </a:rPr>
              <a:t>[L2]: Assemble y86 code error</a:t>
            </a:r>
          </a:p>
          <a:p>
            <a:r>
              <a:rPr lang="en-US" altLang="zh-CN" dirty="0">
                <a:latin typeface="Courier New" pitchFamily="49" charset="0"/>
                <a:cs typeface="Courier New" pitchFamily="49" charset="0"/>
              </a:rPr>
              <a:t>make: *** [</a:t>
            </a:r>
            <a:r>
              <a:rPr lang="en-US" altLang="zh-CN" dirty="0" err="1">
                <a:latin typeface="Courier New" pitchFamily="49" charset="0"/>
                <a:cs typeface="Courier New" pitchFamily="49" charset="0"/>
              </a:rPr>
              <a:t>addl.yo</a:t>
            </a:r>
            <a:r>
              <a:rPr lang="en-US" altLang="zh-CN" dirty="0">
                <a:latin typeface="Courier New" pitchFamily="49" charset="0"/>
                <a:cs typeface="Courier New" pitchFamily="49" charset="0"/>
              </a:rPr>
              <a:t>] Error 1</a:t>
            </a:r>
          </a:p>
          <a:p>
            <a:r>
              <a:rPr lang="en-US" altLang="zh-CN" dirty="0">
                <a:latin typeface="Courier New" pitchFamily="49" charset="0"/>
                <a:cs typeface="Courier New" pitchFamily="49" charset="0"/>
              </a:rPr>
              <a:t>[ Result: Fail ]</a:t>
            </a:r>
          </a:p>
          <a:p>
            <a:r>
              <a:rPr lang="en-US" altLang="zh-CN" dirty="0">
                <a:latin typeface="Courier New" pitchFamily="49" charset="0"/>
                <a:cs typeface="Courier New" pitchFamily="49" charset="0"/>
              </a:rPr>
              <a:t>Score for instructions:		 0.00/ 1.00</a:t>
            </a:r>
          </a:p>
        </p:txBody>
      </p:sp>
    </p:spTree>
    <p:extLst>
      <p:ext uri="{BB962C8B-B14F-4D97-AF65-F5344CB8AC3E}">
        <p14:creationId xmlns:p14="http://schemas.microsoft.com/office/powerpoint/2010/main" val="1081915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19D702-F9B6-4BAA-9188-BC8B3AC802E2}" type="slidenum">
              <a:rPr lang="zh-CN" altLang="en-US" smtClean="0"/>
              <a:pPr>
                <a:defRPr/>
              </a:pPr>
              <a:t>36</a:t>
            </a:fld>
            <a:endParaRPr lang="en-US" altLang="zh-CN"/>
          </a:p>
        </p:txBody>
      </p:sp>
      <p:sp>
        <p:nvSpPr>
          <p:cNvPr id="7" name="Rectangle 6"/>
          <p:cNvSpPr/>
          <p:nvPr/>
        </p:nvSpPr>
        <p:spPr>
          <a:xfrm>
            <a:off x="381000" y="838200"/>
            <a:ext cx="8610600" cy="467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000" b="0" dirty="0">
                <a:solidFill>
                  <a:srgbClr val="FF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Cheating</a:t>
            </a:r>
            <a:r>
              <a:rPr lang="en-US" altLang="zh-CN" sz="4400" b="0" dirty="0">
                <a:solidFill>
                  <a:srgbClr val="FF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</a:t>
            </a:r>
            <a:r>
              <a:rPr lang="en-US" altLang="zh-CN" sz="3200" b="0" dirty="0">
                <a:solidFill>
                  <a:schemeClr val="tx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will not be </a:t>
            </a:r>
            <a:r>
              <a:rPr lang="en-US" altLang="zh-CN" sz="4800" b="0" dirty="0" smtClean="0">
                <a:solidFill>
                  <a:srgbClr val="FF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tolerated </a:t>
            </a:r>
            <a:endParaRPr lang="en-US" altLang="zh-CN" sz="3200" b="0" dirty="0" smtClean="0">
              <a:solidFill>
                <a:schemeClr val="tx1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endParaRPr lang="en-US" altLang="zh-CN" sz="1600" b="0" dirty="0" smtClean="0">
              <a:solidFill>
                <a:schemeClr val="tx1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r>
              <a:rPr lang="en-US" altLang="zh-CN" sz="2800" b="0" dirty="0" smtClean="0">
                <a:solidFill>
                  <a:schemeClr val="tx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All homework, </a:t>
            </a:r>
            <a:r>
              <a:rPr lang="en-US" altLang="zh-CN" sz="3600" b="0" dirty="0" smtClean="0">
                <a:solidFill>
                  <a:srgbClr val="FF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labs</a:t>
            </a:r>
            <a:r>
              <a:rPr lang="en-US" altLang="zh-CN" sz="3200" b="0" dirty="0" smtClean="0">
                <a:solidFill>
                  <a:srgbClr val="FF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</a:t>
            </a:r>
            <a:r>
              <a:rPr lang="en-US" altLang="zh-CN" sz="2800" b="0" dirty="0" smtClean="0">
                <a:solidFill>
                  <a:schemeClr val="tx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and </a:t>
            </a:r>
            <a:r>
              <a:rPr lang="en-US" altLang="zh-CN" sz="2800" b="0" dirty="0">
                <a:solidFill>
                  <a:schemeClr val="tx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exams are to be done </a:t>
            </a:r>
            <a:r>
              <a:rPr lang="en-US" altLang="zh-CN" sz="4000" b="0" dirty="0">
                <a:solidFill>
                  <a:srgbClr val="FF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individually</a:t>
            </a:r>
            <a:r>
              <a:rPr lang="en-US" altLang="zh-CN" sz="2800" b="0" dirty="0" smtClean="0">
                <a:solidFill>
                  <a:schemeClr val="tx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.</a:t>
            </a:r>
          </a:p>
          <a:p>
            <a:endParaRPr lang="en-US" altLang="zh-CN" sz="1600" b="0" dirty="0" smtClean="0">
              <a:solidFill>
                <a:schemeClr val="tx1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pPr>
              <a:lnSpc>
                <a:spcPct val="125000"/>
              </a:lnSpc>
            </a:pPr>
            <a:r>
              <a:rPr lang="en-US" altLang="zh-CN" sz="2800" b="0" dirty="0" smtClean="0">
                <a:solidFill>
                  <a:schemeClr val="tx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It </a:t>
            </a:r>
            <a:r>
              <a:rPr lang="en-US" altLang="zh-CN" sz="2800" b="0" dirty="0">
                <a:solidFill>
                  <a:schemeClr val="tx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is your </a:t>
            </a:r>
            <a:r>
              <a:rPr lang="en-US" altLang="zh-CN" sz="4000" b="0" dirty="0">
                <a:solidFill>
                  <a:srgbClr val="FF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responsibility</a:t>
            </a:r>
            <a:r>
              <a:rPr lang="en-US" altLang="zh-CN" sz="3600" b="0" dirty="0">
                <a:solidFill>
                  <a:srgbClr val="FF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</a:t>
            </a:r>
            <a:r>
              <a:rPr lang="en-US" altLang="zh-CN" sz="2800" b="0" dirty="0">
                <a:solidFill>
                  <a:schemeClr val="tx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to ensure that </a:t>
            </a:r>
            <a:r>
              <a:rPr lang="en-US" altLang="zh-CN" sz="2800" b="0" dirty="0" smtClean="0">
                <a:solidFill>
                  <a:schemeClr val="tx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/>
            </a:r>
            <a:br>
              <a:rPr lang="en-US" altLang="zh-CN" sz="2800" b="0" dirty="0" smtClean="0">
                <a:solidFill>
                  <a:schemeClr val="tx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</a:br>
            <a:r>
              <a:rPr lang="en-US" altLang="zh-CN" sz="2800" b="0" dirty="0" smtClean="0">
                <a:solidFill>
                  <a:schemeClr val="tx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“your </a:t>
            </a:r>
            <a:r>
              <a:rPr lang="en-US" altLang="zh-CN" sz="2800" b="0" dirty="0">
                <a:solidFill>
                  <a:schemeClr val="tx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passwords are well-guarded, directories protected, and printouts do not </a:t>
            </a:r>
            <a:r>
              <a:rPr lang="en-US" altLang="zh-CN" sz="2800" b="0" dirty="0" smtClean="0">
                <a:solidFill>
                  <a:schemeClr val="tx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fall </a:t>
            </a:r>
            <a:r>
              <a:rPr lang="en-US" altLang="zh-CN" sz="2800" b="0" dirty="0">
                <a:solidFill>
                  <a:schemeClr val="tx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into other </a:t>
            </a:r>
            <a:r>
              <a:rPr lang="en-US" altLang="zh-CN" sz="2800" b="0" dirty="0" smtClean="0">
                <a:solidFill>
                  <a:schemeClr val="tx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hands”.</a:t>
            </a:r>
            <a:endParaRPr lang="zh-CN" altLang="en-US" sz="2800" b="0" dirty="0">
              <a:solidFill>
                <a:schemeClr val="tx1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863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cfp99">
  <a:themeElements>
    <a:clrScheme name="icfp99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B2B2B2"/>
      </a:folHlink>
    </a:clrScheme>
    <a:fontScheme name="icfp99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1" lang="en-US" sz="2400" b="1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1" lang="en-US" sz="2400" b="1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icfp99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cfp99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cfp99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cfp99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cfp99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cfp99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cfp99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cfp99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Ocean</Template>
  <TotalTime>15668</TotalTime>
  <Words>1583</Words>
  <Application>Microsoft Office PowerPoint</Application>
  <PresentationFormat>On-screen Show (4:3)</PresentationFormat>
  <Paragraphs>1028</Paragraphs>
  <Slides>36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icfp99</vt:lpstr>
      <vt:lpstr>ICS Lab4: Y86 Assembler</vt:lpstr>
      <vt:lpstr>Introduction</vt:lpstr>
      <vt:lpstr>Task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Intro</vt:lpstr>
      <vt:lpstr>Framework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Testbed</vt:lpstr>
      <vt:lpstr>Resource</vt:lpstr>
      <vt:lpstr>Tools</vt:lpstr>
      <vt:lpstr>Tools</vt:lpstr>
      <vt:lpstr>Tools</vt:lpstr>
      <vt:lpstr>PowerPoint Presentation</vt:lpstr>
      <vt:lpstr>PowerPoint Presentation</vt:lpstr>
    </vt:vector>
  </TitlesOfParts>
  <Company>Digital Integrity, Inc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 Systems</dc:title>
  <dc:creator>Binyu Zang</dc:creator>
  <cp:lastModifiedBy>Rong</cp:lastModifiedBy>
  <cp:revision>468</cp:revision>
  <dcterms:created xsi:type="dcterms:W3CDTF">2000-01-15T07:54:11Z</dcterms:created>
  <dcterms:modified xsi:type="dcterms:W3CDTF">2013-05-23T02:39:30Z</dcterms:modified>
</cp:coreProperties>
</file>